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15" r:id="rId4"/>
  </p:sldMasterIdLst>
  <p:notesMasterIdLst>
    <p:notesMasterId r:id="rId19"/>
  </p:notesMasterIdLst>
  <p:handoutMasterIdLst>
    <p:handoutMasterId r:id="rId20"/>
  </p:handoutMasterIdLst>
  <p:sldIdLst>
    <p:sldId id="287" r:id="rId5"/>
    <p:sldId id="16113" r:id="rId6"/>
    <p:sldId id="1585" r:id="rId7"/>
    <p:sldId id="16107" r:id="rId8"/>
    <p:sldId id="3454" r:id="rId9"/>
    <p:sldId id="16108" r:id="rId10"/>
    <p:sldId id="16109" r:id="rId11"/>
    <p:sldId id="16114" r:id="rId12"/>
    <p:sldId id="16115" r:id="rId13"/>
    <p:sldId id="16116" r:id="rId14"/>
    <p:sldId id="16117" r:id="rId15"/>
    <p:sldId id="16118" r:id="rId16"/>
    <p:sldId id="16121" r:id="rId17"/>
    <p:sldId id="16122" r:id="rId18"/>
  </p:sldIdLst>
  <p:sldSz cx="12192000" cy="6858000"/>
  <p:notesSz cx="6667500" cy="86868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736" userDrawn="1">
          <p15:clr>
            <a:srgbClr val="A4A3A4"/>
          </p15:clr>
        </p15:guide>
        <p15:guide id="2" pos="21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C0"/>
    <a:srgbClr val="FF0000"/>
    <a:srgbClr val="CFC4DC"/>
    <a:srgbClr val="515151"/>
    <a:srgbClr val="FFFF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0"/>
    <p:restoredTop sz="94694"/>
  </p:normalViewPr>
  <p:slideViewPr>
    <p:cSldViewPr snapToGrid="0" snapToObjects="1">
      <p:cViewPr varScale="1">
        <p:scale>
          <a:sx n="121" d="100"/>
          <a:sy n="121" d="100"/>
        </p:scale>
        <p:origin x="672" y="17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66" d="100"/>
          <a:sy n="66" d="100"/>
        </p:scale>
        <p:origin x="0" y="0"/>
      </p:cViewPr>
      <p:guideLst>
        <p:guide orient="horz" pos="2736"/>
        <p:guide pos="21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2889854" cy="434637"/>
          </a:xfrm>
          <a:prstGeom prst="rect">
            <a:avLst/>
          </a:prstGeom>
        </p:spPr>
        <p:txBody>
          <a:bodyPr vert="horz" lIns="86487" tIns="43243" rIns="86487" bIns="43243" rtlCol="0"/>
          <a:lstStyle>
            <a:lvl1pPr algn="l">
              <a:defRPr sz="1100"/>
            </a:lvl1pPr>
          </a:lstStyle>
          <a:p>
            <a:endParaRPr lang="en-US"/>
          </a:p>
        </p:txBody>
      </p:sp>
      <p:sp>
        <p:nvSpPr>
          <p:cNvPr id="3" name="Date Placeholder 2"/>
          <p:cNvSpPr>
            <a:spLocks noGrp="1"/>
          </p:cNvSpPr>
          <p:nvPr>
            <p:ph type="dt" sz="quarter" idx="1"/>
          </p:nvPr>
        </p:nvSpPr>
        <p:spPr>
          <a:xfrm>
            <a:off x="3776143" y="0"/>
            <a:ext cx="2889854" cy="434637"/>
          </a:xfrm>
          <a:prstGeom prst="rect">
            <a:avLst/>
          </a:prstGeom>
        </p:spPr>
        <p:txBody>
          <a:bodyPr vert="horz" lIns="86487" tIns="43243" rIns="86487" bIns="43243" rtlCol="0"/>
          <a:lstStyle>
            <a:lvl1pPr algn="r">
              <a:defRPr sz="1100"/>
            </a:lvl1pPr>
          </a:lstStyle>
          <a:p>
            <a:fld id="{6438631A-BD82-4368-B7B8-F79D93750BF3}" type="datetimeFigureOut">
              <a:rPr lang="en-US" smtClean="0"/>
              <a:pPr/>
              <a:t>3/9/22</a:t>
            </a:fld>
            <a:endParaRPr lang="en-US"/>
          </a:p>
        </p:txBody>
      </p:sp>
      <p:sp>
        <p:nvSpPr>
          <p:cNvPr id="4" name="Footer Placeholder 3"/>
          <p:cNvSpPr>
            <a:spLocks noGrp="1"/>
          </p:cNvSpPr>
          <p:nvPr>
            <p:ph type="ftr" sz="quarter" idx="2"/>
          </p:nvPr>
        </p:nvSpPr>
        <p:spPr>
          <a:xfrm>
            <a:off x="6" y="8250680"/>
            <a:ext cx="2889854" cy="434637"/>
          </a:xfrm>
          <a:prstGeom prst="rect">
            <a:avLst/>
          </a:prstGeom>
        </p:spPr>
        <p:txBody>
          <a:bodyPr vert="horz" lIns="86487" tIns="43243" rIns="86487" bIns="43243" rtlCol="0" anchor="b"/>
          <a:lstStyle>
            <a:lvl1pPr algn="l">
              <a:defRPr sz="1100"/>
            </a:lvl1pPr>
          </a:lstStyle>
          <a:p>
            <a:endParaRPr lang="en-US"/>
          </a:p>
        </p:txBody>
      </p:sp>
      <p:sp>
        <p:nvSpPr>
          <p:cNvPr id="5" name="Slide Number Placeholder 4"/>
          <p:cNvSpPr>
            <a:spLocks noGrp="1"/>
          </p:cNvSpPr>
          <p:nvPr>
            <p:ph type="sldNum" sz="quarter" idx="3"/>
          </p:nvPr>
        </p:nvSpPr>
        <p:spPr>
          <a:xfrm>
            <a:off x="3776143" y="8250680"/>
            <a:ext cx="2889854" cy="434637"/>
          </a:xfrm>
          <a:prstGeom prst="rect">
            <a:avLst/>
          </a:prstGeom>
        </p:spPr>
        <p:txBody>
          <a:bodyPr vert="horz" lIns="86487" tIns="43243" rIns="86487" bIns="43243" rtlCol="0" anchor="b"/>
          <a:lstStyle>
            <a:lvl1pPr algn="r">
              <a:defRPr sz="1100"/>
            </a:lvl1pPr>
          </a:lstStyle>
          <a:p>
            <a:fld id="{965B57DC-BDEA-463D-8C8D-271710863309}" type="slidenum">
              <a:rPr lang="en-US" smtClean="0"/>
              <a:pPr/>
              <a:t>‹#›</a:t>
            </a:fld>
            <a:endParaRPr lang="en-US"/>
          </a:p>
        </p:txBody>
      </p:sp>
    </p:spTree>
    <p:extLst>
      <p:ext uri="{BB962C8B-B14F-4D97-AF65-F5344CB8AC3E}">
        <p14:creationId xmlns:p14="http://schemas.microsoft.com/office/powerpoint/2010/main" val="2772481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6" y="0"/>
            <a:ext cx="2889854" cy="434637"/>
          </a:xfrm>
          <a:prstGeom prst="rect">
            <a:avLst/>
          </a:prstGeom>
          <a:noFill/>
          <a:ln w="9525">
            <a:noFill/>
            <a:miter lim="800000"/>
            <a:headEnd/>
            <a:tailEnd/>
          </a:ln>
        </p:spPr>
        <p:txBody>
          <a:bodyPr vert="horz" wrap="square" lIns="88130" tIns="44065" rIns="88130" bIns="44065" numCol="1" anchor="t" anchorCtr="0" compatLnSpc="1">
            <a:prstTxWarp prst="textNoShape">
              <a:avLst/>
            </a:prstTxWarp>
          </a:bodyPr>
          <a:lstStyle>
            <a:lvl1pPr defTabSz="881389">
              <a:defRPr sz="1100">
                <a:latin typeface="Calibri" pitchFamily="34" charset="0"/>
                <a:cs typeface="+mn-cs"/>
              </a:defRPr>
            </a:lvl1pPr>
          </a:lstStyle>
          <a:p>
            <a:pPr>
              <a:defRPr/>
            </a:pPr>
            <a:endParaRPr lang="en-US"/>
          </a:p>
        </p:txBody>
      </p:sp>
      <p:sp>
        <p:nvSpPr>
          <p:cNvPr id="3" name="Date Placeholder 2"/>
          <p:cNvSpPr>
            <a:spLocks noGrp="1"/>
          </p:cNvSpPr>
          <p:nvPr>
            <p:ph type="dt" idx="1"/>
          </p:nvPr>
        </p:nvSpPr>
        <p:spPr bwMode="auto">
          <a:xfrm>
            <a:off x="3776143" y="0"/>
            <a:ext cx="2889854" cy="434637"/>
          </a:xfrm>
          <a:prstGeom prst="rect">
            <a:avLst/>
          </a:prstGeom>
          <a:noFill/>
          <a:ln w="9525">
            <a:noFill/>
            <a:miter lim="800000"/>
            <a:headEnd/>
            <a:tailEnd/>
          </a:ln>
        </p:spPr>
        <p:txBody>
          <a:bodyPr vert="horz" wrap="square" lIns="88130" tIns="44065" rIns="88130" bIns="44065" numCol="1" anchor="t" anchorCtr="0" compatLnSpc="1">
            <a:prstTxWarp prst="textNoShape">
              <a:avLst/>
            </a:prstTxWarp>
          </a:bodyPr>
          <a:lstStyle>
            <a:lvl1pPr algn="r" defTabSz="881389">
              <a:defRPr sz="1100">
                <a:latin typeface="Calibri" pitchFamily="34" charset="0"/>
                <a:cs typeface="+mn-cs"/>
              </a:defRPr>
            </a:lvl1pPr>
          </a:lstStyle>
          <a:p>
            <a:pPr>
              <a:defRPr/>
            </a:pPr>
            <a:fld id="{40E2BC8E-D35B-40B4-8821-8A221CE1A457}" type="datetimeFigureOut">
              <a:rPr lang="en-US"/>
              <a:pPr>
                <a:defRPr/>
              </a:pPr>
              <a:t>3/9/22</a:t>
            </a:fld>
            <a:endParaRPr lang="en-US"/>
          </a:p>
        </p:txBody>
      </p:sp>
      <p:sp>
        <p:nvSpPr>
          <p:cNvPr id="4" name="Slide Image Placeholder 3"/>
          <p:cNvSpPr>
            <a:spLocks noGrp="1" noRot="1" noChangeAspect="1"/>
          </p:cNvSpPr>
          <p:nvPr>
            <p:ph type="sldImg" idx="2"/>
          </p:nvPr>
        </p:nvSpPr>
        <p:spPr>
          <a:xfrm>
            <a:off x="438150" y="650875"/>
            <a:ext cx="5791200" cy="3257550"/>
          </a:xfrm>
          <a:prstGeom prst="rect">
            <a:avLst/>
          </a:prstGeom>
          <a:noFill/>
          <a:ln w="12700">
            <a:solidFill>
              <a:prstClr val="black"/>
            </a:solidFill>
          </a:ln>
        </p:spPr>
        <p:txBody>
          <a:bodyPr vert="horz" lIns="86487" tIns="43243" rIns="86487" bIns="43243" rtlCol="0" anchor="ctr"/>
          <a:lstStyle/>
          <a:p>
            <a:pPr lvl="0"/>
            <a:endParaRPr lang="en-US" noProof="0"/>
          </a:p>
        </p:txBody>
      </p:sp>
      <p:sp>
        <p:nvSpPr>
          <p:cNvPr id="5" name="Notes Placeholder 4"/>
          <p:cNvSpPr>
            <a:spLocks noGrp="1"/>
          </p:cNvSpPr>
          <p:nvPr>
            <p:ph type="body" sz="quarter" idx="3"/>
          </p:nvPr>
        </p:nvSpPr>
        <p:spPr bwMode="auto">
          <a:xfrm>
            <a:off x="667354" y="4126827"/>
            <a:ext cx="5332792" cy="3908764"/>
          </a:xfrm>
          <a:prstGeom prst="rect">
            <a:avLst/>
          </a:prstGeom>
          <a:noFill/>
          <a:ln w="9525">
            <a:noFill/>
            <a:miter lim="800000"/>
            <a:headEnd/>
            <a:tailEnd/>
          </a:ln>
        </p:spPr>
        <p:txBody>
          <a:bodyPr vert="horz" wrap="square" lIns="88130" tIns="44065" rIns="88130" bIns="440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6" y="8250680"/>
            <a:ext cx="2889854" cy="434637"/>
          </a:xfrm>
          <a:prstGeom prst="rect">
            <a:avLst/>
          </a:prstGeom>
          <a:noFill/>
          <a:ln w="9525">
            <a:noFill/>
            <a:miter lim="800000"/>
            <a:headEnd/>
            <a:tailEnd/>
          </a:ln>
        </p:spPr>
        <p:txBody>
          <a:bodyPr vert="horz" wrap="square" lIns="88130" tIns="44065" rIns="88130" bIns="44065" numCol="1" anchor="b" anchorCtr="0" compatLnSpc="1">
            <a:prstTxWarp prst="textNoShape">
              <a:avLst/>
            </a:prstTxWarp>
          </a:bodyPr>
          <a:lstStyle>
            <a:lvl1pPr defTabSz="881389">
              <a:defRPr sz="1100">
                <a:latin typeface="Calibri" pitchFamily="34" charset="0"/>
                <a:cs typeface="+mn-cs"/>
              </a:defRPr>
            </a:lvl1pPr>
          </a:lstStyle>
          <a:p>
            <a:pPr>
              <a:defRPr/>
            </a:pPr>
            <a:endParaRPr lang="en-US"/>
          </a:p>
        </p:txBody>
      </p:sp>
      <p:sp>
        <p:nvSpPr>
          <p:cNvPr id="7" name="Slide Number Placeholder 6"/>
          <p:cNvSpPr>
            <a:spLocks noGrp="1"/>
          </p:cNvSpPr>
          <p:nvPr>
            <p:ph type="sldNum" sz="quarter" idx="5"/>
          </p:nvPr>
        </p:nvSpPr>
        <p:spPr bwMode="auto">
          <a:xfrm>
            <a:off x="3776143" y="8250680"/>
            <a:ext cx="2889854" cy="434637"/>
          </a:xfrm>
          <a:prstGeom prst="rect">
            <a:avLst/>
          </a:prstGeom>
          <a:noFill/>
          <a:ln w="9525">
            <a:noFill/>
            <a:miter lim="800000"/>
            <a:headEnd/>
            <a:tailEnd/>
          </a:ln>
        </p:spPr>
        <p:txBody>
          <a:bodyPr vert="horz" wrap="square" lIns="88130" tIns="44065" rIns="88130" bIns="44065" numCol="1" anchor="b" anchorCtr="0" compatLnSpc="1">
            <a:prstTxWarp prst="textNoShape">
              <a:avLst/>
            </a:prstTxWarp>
          </a:bodyPr>
          <a:lstStyle>
            <a:lvl1pPr algn="r" defTabSz="881389">
              <a:defRPr sz="1100">
                <a:latin typeface="Calibri" pitchFamily="34" charset="0"/>
                <a:cs typeface="+mn-cs"/>
              </a:defRPr>
            </a:lvl1pPr>
          </a:lstStyle>
          <a:p>
            <a:pPr>
              <a:defRPr/>
            </a:pPr>
            <a:fld id="{F4B6275C-0645-43A9-ACDA-247FEB91D8B8}" type="slidenum">
              <a:rPr lang="en-US"/>
              <a:pPr>
                <a:defRPr/>
              </a:pPr>
              <a:t>‹#›</a:t>
            </a:fld>
            <a:endParaRPr lang="en-US"/>
          </a:p>
        </p:txBody>
      </p:sp>
    </p:spTree>
    <p:extLst>
      <p:ext uri="{BB962C8B-B14F-4D97-AF65-F5344CB8AC3E}">
        <p14:creationId xmlns:p14="http://schemas.microsoft.com/office/powerpoint/2010/main" val="903674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4B6275C-0645-43A9-ACDA-247FEB91D8B8}" type="slidenum">
              <a:rPr lang="en-US" smtClean="0"/>
              <a:pPr>
                <a:defRPr/>
              </a:pPr>
              <a:t>1</a:t>
            </a:fld>
            <a:endParaRPr lang="en-US"/>
          </a:p>
        </p:txBody>
      </p:sp>
    </p:spTree>
    <p:extLst>
      <p:ext uri="{BB962C8B-B14F-4D97-AF65-F5344CB8AC3E}">
        <p14:creationId xmlns:p14="http://schemas.microsoft.com/office/powerpoint/2010/main" val="3593138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4457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1350">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11" name="Text Placeholder 10">
            <a:extLst>
              <a:ext uri="{FF2B5EF4-FFF2-40B4-BE49-F238E27FC236}">
                <a16:creationId xmlns:a16="http://schemas.microsoft.com/office/drawing/2014/main" id="{6919D2CE-FF76-FF46-A63D-F84915098AD6}"/>
              </a:ext>
            </a:extLst>
          </p:cNvPr>
          <p:cNvSpPr>
            <a:spLocks noGrp="1"/>
          </p:cNvSpPr>
          <p:nvPr>
            <p:ph type="body" sz="quarter" idx="13"/>
          </p:nvPr>
        </p:nvSpPr>
        <p:spPr>
          <a:xfrm>
            <a:off x="3352800" y="2743200"/>
            <a:ext cx="5486400" cy="914400"/>
          </a:xfrm>
        </p:spPr>
        <p:txBody>
          <a:bodyPr anchor="ctr"/>
          <a:lstStyle>
            <a:lvl1pPr marL="0" indent="0" algn="ctr">
              <a:buNone/>
              <a:defRPr sz="1350"/>
            </a:lvl1pPr>
            <a:lvl2pPr marL="257175" indent="0">
              <a:buNone/>
              <a:defRPr sz="1013"/>
            </a:lvl2pPr>
            <a:lvl3pPr marL="514350" indent="0">
              <a:buNone/>
              <a:defRPr sz="900"/>
            </a:lvl3pPr>
            <a:lvl4pPr marL="771525" indent="0">
              <a:buNone/>
              <a:defRPr sz="788"/>
            </a:lvl4pPr>
            <a:lvl5pPr marL="1028700" indent="0">
              <a:buNone/>
              <a:defRPr sz="788"/>
            </a:lvl5pPr>
          </a:lstStyle>
          <a:p>
            <a:pPr lvl="0"/>
            <a:r>
              <a:rPr lang="en-US"/>
              <a:t>Edit Master text styles</a:t>
            </a:r>
          </a:p>
        </p:txBody>
      </p:sp>
    </p:spTree>
    <p:extLst>
      <p:ext uri="{BB962C8B-B14F-4D97-AF65-F5344CB8AC3E}">
        <p14:creationId xmlns:p14="http://schemas.microsoft.com/office/powerpoint/2010/main" val="2536363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ancy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8A146A-8169-9440-85B3-AE95E246EF9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241"/>
            <a:ext cx="12192001" cy="6858000"/>
          </a:xfrm>
          <a:prstGeom prst="rect">
            <a:avLst/>
          </a:prstGeom>
        </p:spPr>
      </p:pic>
      <p:pic>
        <p:nvPicPr>
          <p:cNvPr id="4" name="Picture 3">
            <a:extLst>
              <a:ext uri="{FF2B5EF4-FFF2-40B4-BE49-F238E27FC236}">
                <a16:creationId xmlns:a16="http://schemas.microsoft.com/office/drawing/2014/main" id="{B5151047-CE44-2A4E-B000-B249CFD59F39}"/>
              </a:ext>
            </a:extLst>
          </p:cNvPr>
          <p:cNvPicPr>
            <a:picLocks noChangeAspect="1"/>
          </p:cNvPicPr>
          <p:nvPr userDrawn="1"/>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01600" y="17876"/>
            <a:ext cx="965200" cy="822960"/>
          </a:xfrm>
          <a:prstGeom prst="rect">
            <a:avLst/>
          </a:prstGeom>
        </p:spPr>
      </p:pic>
      <p:pic>
        <p:nvPicPr>
          <p:cNvPr id="8" name="Picture 18" descr="meatball best">
            <a:extLst>
              <a:ext uri="{FF2B5EF4-FFF2-40B4-BE49-F238E27FC236}">
                <a16:creationId xmlns:a16="http://schemas.microsoft.com/office/drawing/2014/main" id="{AE8093EA-27FD-6B4B-AA11-0C02090B3AC7}"/>
              </a:ext>
            </a:extLst>
          </p:cNvPr>
          <p:cNvPicPr>
            <a:picLocks noChangeAspect="1" noChangeArrowheads="1"/>
          </p:cNvPicPr>
          <p:nvPr userDrawn="1"/>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11027455" y="27432"/>
            <a:ext cx="1109893" cy="731520"/>
          </a:xfrm>
          <a:prstGeom prst="rect">
            <a:avLst/>
          </a:prstGeom>
          <a:noFill/>
        </p:spPr>
      </p:pic>
      <p:sp>
        <p:nvSpPr>
          <p:cNvPr id="9" name="Rectangle 78">
            <a:extLst>
              <a:ext uri="{FF2B5EF4-FFF2-40B4-BE49-F238E27FC236}">
                <a16:creationId xmlns:a16="http://schemas.microsoft.com/office/drawing/2014/main" id="{44242F1A-7A4F-7541-8F22-8B8E32EAB65F}"/>
              </a:ext>
            </a:extLst>
          </p:cNvPr>
          <p:cNvSpPr>
            <a:spLocks noChangeArrowheads="1"/>
          </p:cNvSpPr>
          <p:nvPr userDrawn="1"/>
        </p:nvSpPr>
        <p:spPr bwMode="auto">
          <a:xfrm>
            <a:off x="3" y="5996226"/>
            <a:ext cx="7010399" cy="66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90" rIns="3429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Narrow" pitchFamily="34" charset="0"/>
                <a:ea typeface="+mn-ea"/>
                <a:cs typeface="Arial" pitchFamily="34" charset="0"/>
              </a:rPr>
              <a:t> • NASA GODDARD SPACE FLIGHT CENTER • JET PROPULSION LABORATORY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Narrow" pitchFamily="34" charset="0"/>
                <a:ea typeface="+mn-ea"/>
                <a:cs typeface="Arial" pitchFamily="34" charset="0"/>
              </a:rPr>
              <a:t>• L3HARRIS TECHNOLOGIES •  BALL AEROSPACE • TELEDYNE • NASA KENNEDY SPACE CENTER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Narrow" pitchFamily="34" charset="0"/>
                <a:ea typeface="+mn-ea"/>
                <a:cs typeface="Arial" pitchFamily="34" charset="0"/>
              </a:rPr>
              <a:t> • SPACE TELESCOPE SCIENCE INSTITUTE • IPAC • EUROPEAN SPACE AGENCY •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Narrow" pitchFamily="34" charset="0"/>
                <a:ea typeface="+mn-ea"/>
                <a:cs typeface="Arial" pitchFamily="34" charset="0"/>
              </a:rPr>
              <a:t> • JAPAN AEROSPACE EXPLORATION AGENCY • LABORATOIRE D’ASTROPHYSIQUE DE MARSEILLE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Narrow" pitchFamily="34" charset="0"/>
                <a:ea typeface="+mn-ea"/>
                <a:cs typeface="Arial" pitchFamily="34" charset="0"/>
              </a:rPr>
              <a:t>• CENTRE NATIONAL </a:t>
            </a:r>
            <a:r>
              <a:rPr kumimoji="0" lang="en-US" sz="750" b="1" i="0" u="none" strike="noStrike" kern="1200" cap="none" spc="0" normalizeH="0" baseline="0" noProof="0" err="1">
                <a:ln>
                  <a:noFill/>
                </a:ln>
                <a:solidFill>
                  <a:prstClr val="white"/>
                </a:solidFill>
                <a:effectLst/>
                <a:uLnTx/>
                <a:uFillTx/>
                <a:latin typeface="Arial Narrow" pitchFamily="34" charset="0"/>
                <a:ea typeface="+mn-ea"/>
                <a:cs typeface="Arial" pitchFamily="34" charset="0"/>
              </a:rPr>
              <a:t>d'ÉTUDES</a:t>
            </a:r>
            <a:r>
              <a:rPr kumimoji="0" lang="en-US" sz="750" b="1" i="0" u="none" strike="noStrike" kern="1200" cap="none" spc="0" normalizeH="0" baseline="0" noProof="0">
                <a:ln>
                  <a:noFill/>
                </a:ln>
                <a:solidFill>
                  <a:prstClr val="white"/>
                </a:solidFill>
                <a:effectLst/>
                <a:uLnTx/>
                <a:uFillTx/>
                <a:latin typeface="Arial Narrow" pitchFamily="34" charset="0"/>
                <a:ea typeface="+mn-ea"/>
                <a:cs typeface="Arial" pitchFamily="34" charset="0"/>
              </a:rPr>
              <a:t> SPATIALES • MAX PLANCK INSTITUTE FOR ASTRONOMY •</a:t>
            </a:r>
          </a:p>
        </p:txBody>
      </p:sp>
    </p:spTree>
    <p:extLst>
      <p:ext uri="{BB962C8B-B14F-4D97-AF65-F5344CB8AC3E}">
        <p14:creationId xmlns:p14="http://schemas.microsoft.com/office/powerpoint/2010/main" val="1358228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181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993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748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038853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08000" y="1066800"/>
            <a:ext cx="11074400" cy="5410200"/>
          </a:xfrm>
        </p:spPr>
        <p:txBody>
          <a:bodyPr vert="eaVert"/>
          <a:lstStyle>
            <a:lvl1pPr>
              <a:defRPr sz="1500" b="1"/>
            </a:lvl1pPr>
            <a:lvl2pPr>
              <a:defRPr sz="135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1FCB214C-6854-1D4D-B852-4EBD135A967A}"/>
              </a:ext>
            </a:extLst>
          </p:cNvPr>
          <p:cNvSpPr>
            <a:spLocks noGrp="1"/>
          </p:cNvSpPr>
          <p:nvPr>
            <p:ph type="title"/>
          </p:nvPr>
        </p:nvSpPr>
        <p:spPr>
          <a:xfrm>
            <a:off x="1320800" y="77788"/>
            <a:ext cx="9550400" cy="608012"/>
          </a:xfrm>
        </p:spPr>
        <p:txBody>
          <a:bodyPr/>
          <a:lstStyle>
            <a:lvl1pPr>
              <a:defRPr sz="1800" b="1"/>
            </a:lvl1pPr>
          </a:lstStyle>
          <a:p>
            <a:r>
              <a:rPr lang="en-US"/>
              <a:t>Click to edit Master title style</a:t>
            </a:r>
          </a:p>
        </p:txBody>
      </p:sp>
    </p:spTree>
    <p:extLst>
      <p:ext uri="{BB962C8B-B14F-4D97-AF65-F5344CB8AC3E}">
        <p14:creationId xmlns:p14="http://schemas.microsoft.com/office/powerpoint/2010/main" val="3735577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2023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13"/>
          </p:nvPr>
        </p:nvSpPr>
        <p:spPr>
          <a:xfrm>
            <a:off x="-577849" y="-647700"/>
            <a:ext cx="13373100" cy="8009467"/>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603251" y="3562351"/>
            <a:ext cx="10985500" cy="2324100"/>
          </a:xfrm>
          <a:prstGeom prst="rect">
            <a:avLst/>
          </a:prstGeom>
        </p:spPr>
        <p:txBody>
          <a:bodyPr anchor="b"/>
          <a:lstStyle>
            <a:lvl1pPr>
              <a:defRPr sz="5800" spc="-116"/>
            </a:lvl1pPr>
          </a:lstStyle>
          <a:p>
            <a:r>
              <a:t>Presentation Title</a:t>
            </a:r>
          </a:p>
        </p:txBody>
      </p:sp>
      <p:sp>
        <p:nvSpPr>
          <p:cNvPr id="23" name="Author and Date"/>
          <p:cNvSpPr txBox="1">
            <a:spLocks noGrp="1"/>
          </p:cNvSpPr>
          <p:nvPr>
            <p:ph type="body" sz="quarter" idx="14" hasCustomPrompt="1"/>
          </p:nvPr>
        </p:nvSpPr>
        <p:spPr>
          <a:xfrm>
            <a:off x="603846" y="553070"/>
            <a:ext cx="10984311" cy="318489"/>
          </a:xfrm>
          <a:prstGeom prst="rect">
            <a:avLst/>
          </a:prstGeom>
        </p:spPr>
        <p:txBody>
          <a:bodyPr lIns="45719" tIns="45719" rIns="45719" bIns="45719"/>
          <a:lstStyle>
            <a:lvl1pPr marL="0" indent="0" defTabSz="412740">
              <a:lnSpc>
                <a:spcPct val="100000"/>
              </a:lnSpc>
              <a:spcBef>
                <a:spcPts val="0"/>
              </a:spcBef>
              <a:buSzTx/>
              <a:buNone/>
              <a:defRPr sz="1800" b="1"/>
            </a:lvl1pPr>
          </a:lstStyle>
          <a:p>
            <a:r>
              <a:t>Author and Date</a:t>
            </a:r>
          </a:p>
        </p:txBody>
      </p:sp>
      <p:sp>
        <p:nvSpPr>
          <p:cNvPr id="24" name="Body Level One…"/>
          <p:cNvSpPr txBox="1">
            <a:spLocks noGrp="1"/>
          </p:cNvSpPr>
          <p:nvPr>
            <p:ph type="body" sz="quarter" idx="1" hasCustomPrompt="1"/>
          </p:nvPr>
        </p:nvSpPr>
        <p:spPr>
          <a:xfrm>
            <a:off x="603251" y="5804955"/>
            <a:ext cx="10985500" cy="558476"/>
          </a:xfrm>
          <a:prstGeom prst="rect">
            <a:avLst/>
          </a:prstGeom>
        </p:spPr>
        <p:txBody>
          <a:bodyPr/>
          <a:lstStyle>
            <a:lvl1pPr marL="0" indent="0" defTabSz="412740">
              <a:lnSpc>
                <a:spcPct val="100000"/>
              </a:lnSpc>
              <a:spcBef>
                <a:spcPts val="0"/>
              </a:spcBef>
              <a:buSzTx/>
              <a:buNone/>
              <a:defRPr sz="2751" b="1"/>
            </a:lvl1pPr>
            <a:lvl2pPr marL="0" indent="0" defTabSz="412740">
              <a:lnSpc>
                <a:spcPct val="100000"/>
              </a:lnSpc>
              <a:spcBef>
                <a:spcPts val="0"/>
              </a:spcBef>
              <a:buSzTx/>
              <a:buNone/>
              <a:defRPr sz="2751" b="1"/>
            </a:lvl2pPr>
            <a:lvl3pPr marL="0" indent="0" defTabSz="412740">
              <a:lnSpc>
                <a:spcPct val="100000"/>
              </a:lnSpc>
              <a:spcBef>
                <a:spcPts val="0"/>
              </a:spcBef>
              <a:buSzTx/>
              <a:buNone/>
              <a:defRPr sz="2751" b="1"/>
            </a:lvl3pPr>
            <a:lvl4pPr marL="0" indent="0" defTabSz="412740">
              <a:lnSpc>
                <a:spcPct val="100000"/>
              </a:lnSpc>
              <a:spcBef>
                <a:spcPts val="0"/>
              </a:spcBef>
              <a:buSzTx/>
              <a:buNone/>
              <a:defRPr sz="2751" b="1"/>
            </a:lvl4pPr>
            <a:lvl5pPr marL="0" indent="0" defTabSz="412740">
              <a:lnSpc>
                <a:spcPct val="100000"/>
              </a:lnSpc>
              <a:spcBef>
                <a:spcPts val="0"/>
              </a:spcBef>
              <a:buSzTx/>
              <a:buNone/>
              <a:defRPr sz="2751"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2856375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8000" y="990600"/>
            <a:ext cx="11176000" cy="5562600"/>
          </a:xfrm>
        </p:spPr>
        <p:txBody>
          <a:bodyPr>
            <a:normAutofit/>
          </a:bodyPr>
          <a:lstStyle>
            <a:lvl1pPr>
              <a:lnSpc>
                <a:spcPct val="100000"/>
              </a:lnSpc>
              <a:spcBef>
                <a:spcPts val="150"/>
              </a:spcBef>
              <a:spcAft>
                <a:spcPts val="150"/>
              </a:spcAft>
              <a:defRPr sz="1500" b="1"/>
            </a:lvl1pPr>
            <a:lvl2pPr>
              <a:lnSpc>
                <a:spcPct val="100000"/>
              </a:lnSpc>
              <a:spcBef>
                <a:spcPts val="150"/>
              </a:spcBef>
              <a:spcAft>
                <a:spcPts val="150"/>
              </a:spcAft>
              <a:defRPr sz="1350"/>
            </a:lvl2pPr>
            <a:lvl3pPr>
              <a:lnSpc>
                <a:spcPct val="100000"/>
              </a:lnSpc>
              <a:spcBef>
                <a:spcPts val="150"/>
              </a:spcBef>
              <a:spcAft>
                <a:spcPts val="150"/>
              </a:spcAft>
              <a:defRPr sz="1200"/>
            </a:lvl3pPr>
            <a:lvl4pPr>
              <a:lnSpc>
                <a:spcPct val="100000"/>
              </a:lnSpc>
              <a:spcBef>
                <a:spcPts val="150"/>
              </a:spcBef>
              <a:spcAft>
                <a:spcPts val="150"/>
              </a:spcAft>
              <a:defRPr sz="1200"/>
            </a:lvl4pPr>
            <a:lvl5pPr>
              <a:lnSpc>
                <a:spcPct val="100000"/>
              </a:lnSpc>
              <a:spcBef>
                <a:spcPts val="150"/>
              </a:spcBef>
              <a:spcAft>
                <a:spcPts val="15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C4253B7-4313-1248-91FC-65853064E895}"/>
              </a:ext>
            </a:extLst>
          </p:cNvPr>
          <p:cNvSpPr>
            <a:spLocks noGrp="1"/>
          </p:cNvSpPr>
          <p:nvPr>
            <p:ph type="title"/>
          </p:nvPr>
        </p:nvSpPr>
        <p:spPr>
          <a:xfrm>
            <a:off x="1320800" y="76200"/>
            <a:ext cx="9550400" cy="608012"/>
          </a:xfrm>
        </p:spPr>
        <p:txBody>
          <a:bodyPr/>
          <a:lstStyle>
            <a:lvl1pPr>
              <a:defRPr sz="1800" b="1"/>
            </a:lvl1pPr>
          </a:lstStyle>
          <a:p>
            <a:r>
              <a:rPr lang="en-US"/>
              <a:t>Click to edit Master title style</a:t>
            </a:r>
          </a:p>
        </p:txBody>
      </p:sp>
    </p:spTree>
    <p:extLst>
      <p:ext uri="{BB962C8B-B14F-4D97-AF65-F5344CB8AC3E}">
        <p14:creationId xmlns:p14="http://schemas.microsoft.com/office/powerpoint/2010/main" val="15502038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 no ITAR">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990600"/>
            <a:ext cx="11176000" cy="5562600"/>
          </a:xfrm>
        </p:spPr>
        <p:txBody>
          <a:bodyPr>
            <a:normAutofit/>
          </a:bodyPr>
          <a:lstStyle>
            <a:lvl1pPr>
              <a:lnSpc>
                <a:spcPct val="100000"/>
              </a:lnSpc>
              <a:spcBef>
                <a:spcPts val="150"/>
              </a:spcBef>
              <a:spcAft>
                <a:spcPts val="150"/>
              </a:spcAft>
              <a:defRPr sz="2400" b="1" baseline="0"/>
            </a:lvl1pPr>
            <a:lvl2pPr>
              <a:lnSpc>
                <a:spcPct val="100000"/>
              </a:lnSpc>
              <a:spcBef>
                <a:spcPts val="150"/>
              </a:spcBef>
              <a:spcAft>
                <a:spcPts val="150"/>
              </a:spcAft>
              <a:defRPr sz="2200" baseline="0"/>
            </a:lvl2pPr>
            <a:lvl3pPr>
              <a:lnSpc>
                <a:spcPct val="100000"/>
              </a:lnSpc>
              <a:spcBef>
                <a:spcPts val="150"/>
              </a:spcBef>
              <a:spcAft>
                <a:spcPts val="150"/>
              </a:spcAft>
              <a:defRPr sz="2000" baseline="0"/>
            </a:lvl3pPr>
            <a:lvl4pPr>
              <a:lnSpc>
                <a:spcPct val="100000"/>
              </a:lnSpc>
              <a:spcBef>
                <a:spcPts val="150"/>
              </a:spcBef>
              <a:spcAft>
                <a:spcPts val="150"/>
              </a:spcAft>
              <a:defRPr sz="2000" baseline="0"/>
            </a:lvl4pPr>
            <a:lvl5pPr>
              <a:lnSpc>
                <a:spcPct val="100000"/>
              </a:lnSpc>
              <a:spcBef>
                <a:spcPts val="150"/>
              </a:spcBef>
              <a:spcAft>
                <a:spcPts val="150"/>
              </a:spcAft>
              <a:defRPr sz="20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C4253B7-4313-1248-91FC-65853064E895}"/>
              </a:ext>
            </a:extLst>
          </p:cNvPr>
          <p:cNvSpPr>
            <a:spLocks noGrp="1"/>
          </p:cNvSpPr>
          <p:nvPr>
            <p:ph type="title"/>
          </p:nvPr>
        </p:nvSpPr>
        <p:spPr>
          <a:xfrm>
            <a:off x="1320800" y="76200"/>
            <a:ext cx="9550400" cy="608012"/>
          </a:xfrm>
        </p:spPr>
        <p:txBody>
          <a:bodyPr/>
          <a:lstStyle>
            <a:lvl1pPr>
              <a:defRPr sz="3000" b="1" baseline="0"/>
            </a:lvl1pPr>
          </a:lstStyle>
          <a:p>
            <a:r>
              <a:rPr lang="en-US"/>
              <a:t>Click to edit Master title style</a:t>
            </a:r>
          </a:p>
        </p:txBody>
      </p:sp>
    </p:spTree>
    <p:extLst>
      <p:ext uri="{BB962C8B-B14F-4D97-AF65-F5344CB8AC3E}">
        <p14:creationId xmlns:p14="http://schemas.microsoft.com/office/powerpoint/2010/main" val="24983055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58CEC4C-57BC-1849-ADDA-362EE9457CE5}"/>
              </a:ext>
            </a:extLst>
          </p:cNvPr>
          <p:cNvSpPr>
            <a:spLocks noGrp="1"/>
          </p:cNvSpPr>
          <p:nvPr>
            <p:ph type="title"/>
          </p:nvPr>
        </p:nvSpPr>
        <p:spPr>
          <a:xfrm>
            <a:off x="1320800" y="77788"/>
            <a:ext cx="9550400" cy="608012"/>
          </a:xfrm>
        </p:spPr>
        <p:txBody>
          <a:bodyPr/>
          <a:lstStyle>
            <a:lvl1pPr>
              <a:defRPr sz="1800" b="1"/>
            </a:lvl1pPr>
          </a:lstStyle>
          <a:p>
            <a:r>
              <a:rPr lang="en-US"/>
              <a:t>Click to edit Master title style</a:t>
            </a:r>
          </a:p>
        </p:txBody>
      </p:sp>
    </p:spTree>
    <p:extLst>
      <p:ext uri="{BB962C8B-B14F-4D97-AF65-F5344CB8AC3E}">
        <p14:creationId xmlns:p14="http://schemas.microsoft.com/office/powerpoint/2010/main" val="12239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 no ITA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58CEC4C-57BC-1849-ADDA-362EE9457CE5}"/>
              </a:ext>
            </a:extLst>
          </p:cNvPr>
          <p:cNvSpPr>
            <a:spLocks noGrp="1"/>
          </p:cNvSpPr>
          <p:nvPr>
            <p:ph type="title"/>
          </p:nvPr>
        </p:nvSpPr>
        <p:spPr>
          <a:xfrm>
            <a:off x="1320800" y="77788"/>
            <a:ext cx="9550400" cy="608012"/>
          </a:xfrm>
        </p:spPr>
        <p:txBody>
          <a:bodyPr/>
          <a:lstStyle>
            <a:lvl1pPr>
              <a:defRPr sz="1800" b="1"/>
            </a:lvl1pPr>
          </a:lstStyle>
          <a:p>
            <a:r>
              <a:rPr lang="en-US"/>
              <a:t>Click to edit Master title style</a:t>
            </a:r>
          </a:p>
        </p:txBody>
      </p:sp>
    </p:spTree>
    <p:extLst>
      <p:ext uri="{BB962C8B-B14F-4D97-AF65-F5344CB8AC3E}">
        <p14:creationId xmlns:p14="http://schemas.microsoft.com/office/powerpoint/2010/main" val="135869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974726"/>
            <a:ext cx="5486400" cy="5578474"/>
          </a:xfrm>
        </p:spPr>
        <p:txBody>
          <a:bodyPr>
            <a:normAutofit/>
          </a:bodyPr>
          <a:lstStyle>
            <a:lvl1pPr marL="177404" indent="-177404">
              <a:tabLst/>
              <a:defRPr sz="1500" b="1"/>
            </a:lvl1pPr>
            <a:lvl2pPr marL="348854" indent="-171450">
              <a:tabLst/>
              <a:defRPr sz="1350"/>
            </a:lvl2pPr>
            <a:lvl3pPr marL="520304" indent="-171450">
              <a:tabLst/>
              <a:defRPr sz="1200"/>
            </a:lvl3pPr>
            <a:lvl4pPr marL="691754" indent="-171450">
              <a:tabLst/>
              <a:defRPr sz="1050"/>
            </a:lvl4pPr>
            <a:lvl5pPr marL="863204" indent="-171450">
              <a:tabLst/>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74726"/>
            <a:ext cx="5486400" cy="5578474"/>
          </a:xfrm>
        </p:spPr>
        <p:txBody>
          <a:bodyPr>
            <a:normAutofit/>
          </a:bodyPr>
          <a:lstStyle>
            <a:lvl1pPr marL="177404" indent="-177404">
              <a:tabLst/>
              <a:defRPr sz="1500" b="1"/>
            </a:lvl1pPr>
            <a:lvl2pPr marL="348854" indent="-171450">
              <a:tabLst/>
              <a:defRPr sz="1350"/>
            </a:lvl2pPr>
            <a:lvl3pPr marL="520304" indent="-171450">
              <a:tabLst/>
              <a:defRPr sz="1200"/>
            </a:lvl3pPr>
            <a:lvl4pPr marL="691754" indent="-171450">
              <a:tabLst/>
              <a:defRPr sz="1050"/>
            </a:lvl4pPr>
            <a:lvl5pPr marL="863204" indent="-171450">
              <a:tabLst/>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B01419B7-E4A6-9F43-A0FB-397DAFCAAD76}"/>
              </a:ext>
            </a:extLst>
          </p:cNvPr>
          <p:cNvSpPr>
            <a:spLocks noGrp="1"/>
          </p:cNvSpPr>
          <p:nvPr>
            <p:ph type="title"/>
          </p:nvPr>
        </p:nvSpPr>
        <p:spPr>
          <a:xfrm>
            <a:off x="1320800" y="77788"/>
            <a:ext cx="9550400" cy="608012"/>
          </a:xfrm>
        </p:spPr>
        <p:txBody>
          <a:bodyPr/>
          <a:lstStyle>
            <a:lvl1pPr>
              <a:defRPr sz="1800" b="1"/>
            </a:lvl1pPr>
          </a:lstStyle>
          <a:p>
            <a:r>
              <a:rPr lang="en-US"/>
              <a:t>Click to edit Master title style</a:t>
            </a:r>
          </a:p>
        </p:txBody>
      </p:sp>
    </p:spTree>
    <p:extLst>
      <p:ext uri="{BB962C8B-B14F-4D97-AF65-F5344CB8AC3E}">
        <p14:creationId xmlns:p14="http://schemas.microsoft.com/office/powerpoint/2010/main" val="4122156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 no IT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974726"/>
            <a:ext cx="5486400" cy="5578474"/>
          </a:xfrm>
        </p:spPr>
        <p:txBody>
          <a:bodyPr>
            <a:normAutofit/>
          </a:bodyPr>
          <a:lstStyle>
            <a:lvl1pPr marL="177404" indent="-177404">
              <a:tabLst/>
              <a:defRPr sz="1500" b="1"/>
            </a:lvl1pPr>
            <a:lvl2pPr marL="348854" indent="-171450">
              <a:tabLst/>
              <a:defRPr sz="1350"/>
            </a:lvl2pPr>
            <a:lvl3pPr marL="520304" indent="-171450">
              <a:tabLst/>
              <a:defRPr sz="1200"/>
            </a:lvl3pPr>
            <a:lvl4pPr marL="691754" indent="-171450">
              <a:tabLst/>
              <a:defRPr sz="1050"/>
            </a:lvl4pPr>
            <a:lvl5pPr marL="863204" indent="-171450">
              <a:tabLst/>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74726"/>
            <a:ext cx="5486400" cy="5578474"/>
          </a:xfrm>
        </p:spPr>
        <p:txBody>
          <a:bodyPr>
            <a:normAutofit/>
          </a:bodyPr>
          <a:lstStyle>
            <a:lvl1pPr marL="177404" indent="-177404">
              <a:tabLst/>
              <a:defRPr sz="1500" b="1"/>
            </a:lvl1pPr>
            <a:lvl2pPr marL="348854" indent="-171450">
              <a:tabLst/>
              <a:defRPr sz="1350"/>
            </a:lvl2pPr>
            <a:lvl3pPr marL="520304" indent="-171450">
              <a:tabLst/>
              <a:defRPr sz="1200"/>
            </a:lvl3pPr>
            <a:lvl4pPr marL="691754" indent="-171450">
              <a:tabLst/>
              <a:defRPr sz="1050"/>
            </a:lvl4pPr>
            <a:lvl5pPr marL="863204" indent="-171450">
              <a:tabLst/>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B01419B7-E4A6-9F43-A0FB-397DAFCAAD76}"/>
              </a:ext>
            </a:extLst>
          </p:cNvPr>
          <p:cNvSpPr>
            <a:spLocks noGrp="1"/>
          </p:cNvSpPr>
          <p:nvPr>
            <p:ph type="title"/>
          </p:nvPr>
        </p:nvSpPr>
        <p:spPr>
          <a:xfrm>
            <a:off x="1320800" y="77788"/>
            <a:ext cx="9550400" cy="608012"/>
          </a:xfrm>
        </p:spPr>
        <p:txBody>
          <a:bodyPr/>
          <a:lstStyle>
            <a:lvl1pPr>
              <a:defRPr sz="1800" b="1"/>
            </a:lvl1pPr>
          </a:lstStyle>
          <a:p>
            <a:r>
              <a:rPr lang="en-US"/>
              <a:t>Click to edit Master title style</a:t>
            </a:r>
          </a:p>
        </p:txBody>
      </p:sp>
    </p:spTree>
    <p:extLst>
      <p:ext uri="{BB962C8B-B14F-4D97-AF65-F5344CB8AC3E}">
        <p14:creationId xmlns:p14="http://schemas.microsoft.com/office/powerpoint/2010/main" val="190547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526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3068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668905" y="85412"/>
            <a:ext cx="8839200" cy="6171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508000" y="1006539"/>
            <a:ext cx="11074400" cy="54933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216819CD-58BC-9B4D-8919-C1264245EF40}"/>
              </a:ext>
            </a:extLst>
          </p:cNvPr>
          <p:cNvSpPr txBox="1"/>
          <p:nvPr userDrawn="1"/>
        </p:nvSpPr>
        <p:spPr>
          <a:xfrm>
            <a:off x="10668002" y="6637766"/>
            <a:ext cx="1171641" cy="174172"/>
          </a:xfrm>
          <a:prstGeom prst="rect">
            <a:avLst/>
          </a:prstGeom>
          <a:noFill/>
        </p:spPr>
        <p:txBody>
          <a:bodyPr wrap="square" lIns="46758" tIns="23379" rIns="46758" bIns="23379">
            <a:spAutoFit/>
          </a:bodyPr>
          <a:lstStyle>
            <a:lvl1pPr>
              <a:defRPr sz="2900" b="1">
                <a:solidFill>
                  <a:schemeClr val="tx1"/>
                </a:solidFill>
                <a:latin typeface="Arial" pitchFamily="34" charset="0"/>
                <a:ea typeface="ヒラギノ角ゴ Pro W3"/>
                <a:cs typeface="ヒラギノ角ゴ Pro W3"/>
              </a:defRPr>
            </a:lvl1pPr>
            <a:lvl2pPr marL="742950" indent="-285750">
              <a:defRPr sz="2900" b="1">
                <a:solidFill>
                  <a:schemeClr val="tx1"/>
                </a:solidFill>
                <a:latin typeface="Arial" pitchFamily="34" charset="0"/>
                <a:ea typeface="ヒラギノ角ゴ Pro W3"/>
                <a:cs typeface="ヒラギノ角ゴ Pro W3"/>
              </a:defRPr>
            </a:lvl2pPr>
            <a:lvl3pPr marL="1143000" indent="-228600">
              <a:defRPr sz="2900" b="1">
                <a:solidFill>
                  <a:schemeClr val="tx1"/>
                </a:solidFill>
                <a:latin typeface="Arial" pitchFamily="34" charset="0"/>
                <a:ea typeface="ヒラギノ角ゴ Pro W3"/>
                <a:cs typeface="ヒラギノ角ゴ Pro W3"/>
              </a:defRPr>
            </a:lvl3pPr>
            <a:lvl4pPr marL="1600200" indent="-228600">
              <a:defRPr sz="2900" b="1">
                <a:solidFill>
                  <a:schemeClr val="tx1"/>
                </a:solidFill>
                <a:latin typeface="Arial" pitchFamily="34" charset="0"/>
                <a:ea typeface="ヒラギノ角ゴ Pro W3"/>
                <a:cs typeface="ヒラギノ角ゴ Pro W3"/>
              </a:defRPr>
            </a:lvl4pPr>
            <a:lvl5pPr marL="2057400" indent="-228600">
              <a:defRPr sz="2900" b="1">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900" b="1">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900" b="1">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900" b="1">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900" b="1">
                <a:solidFill>
                  <a:schemeClr val="tx1"/>
                </a:solidFill>
                <a:latin typeface="Arial" pitchFamily="34" charset="0"/>
                <a:ea typeface="ヒラギノ角ゴ Pro W3"/>
                <a:cs typeface="ヒラギノ角ゴ Pro W3"/>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708D2F1E-C954-4D00-9791-3C7347B79C78}" type="slidenum">
              <a:rPr kumimoji="0" lang="en-US" sz="825" b="1" i="0" u="none" strike="noStrike" kern="1200" cap="none" spc="0" normalizeH="0" baseline="0" noProof="0" smtClean="0">
                <a:ln>
                  <a:noFill/>
                </a:ln>
                <a:solidFill>
                  <a:prstClr val="white">
                    <a:lumMod val="75000"/>
                  </a:prstClr>
                </a:solidFill>
                <a:effectLst/>
                <a:uLnTx/>
                <a:uFillTx/>
                <a:latin typeface="Arial" pitchFamily="34" charset="0"/>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sz="825" b="1" i="0" u="none" strike="noStrike" kern="1200" cap="none" spc="0" normalizeH="0" baseline="0" noProof="0">
              <a:ln>
                <a:noFill/>
              </a:ln>
              <a:solidFill>
                <a:prstClr val="white">
                  <a:lumMod val="75000"/>
                </a:prstClr>
              </a:solidFill>
              <a:effectLst/>
              <a:uLnTx/>
              <a:uFillTx/>
              <a:latin typeface="Arial" pitchFamily="34" charset="0"/>
            </a:endParaRPr>
          </a:p>
        </p:txBody>
      </p:sp>
      <p:cxnSp>
        <p:nvCxnSpPr>
          <p:cNvPr id="16" name="Straight Connector 15">
            <a:extLst>
              <a:ext uri="{FF2B5EF4-FFF2-40B4-BE49-F238E27FC236}">
                <a16:creationId xmlns:a16="http://schemas.microsoft.com/office/drawing/2014/main" id="{B286B847-84DF-AF45-8281-3234B4D7B646}"/>
              </a:ext>
            </a:extLst>
          </p:cNvPr>
          <p:cNvCxnSpPr/>
          <p:nvPr userDrawn="1"/>
        </p:nvCxnSpPr>
        <p:spPr>
          <a:xfrm>
            <a:off x="0" y="795528"/>
            <a:ext cx="12192000" cy="0"/>
          </a:xfrm>
          <a:prstGeom prst="line">
            <a:avLst/>
          </a:prstGeom>
          <a:ln w="25400">
            <a:gradFill flip="none" rotWithShape="1">
              <a:gsLst>
                <a:gs pos="10000">
                  <a:srgbClr val="60497C">
                    <a:lumMod val="30000"/>
                    <a:lumOff val="70000"/>
                  </a:srgbClr>
                </a:gs>
                <a:gs pos="30000">
                  <a:srgbClr val="60497C">
                    <a:lumMod val="67000"/>
                  </a:srgbClr>
                </a:gs>
                <a:gs pos="70000">
                  <a:srgbClr val="60497C">
                    <a:lumMod val="67000"/>
                  </a:srgbClr>
                </a:gs>
                <a:gs pos="50000">
                  <a:schemeClr val="tx1"/>
                </a:gs>
                <a:gs pos="90000">
                  <a:srgbClr val="60497C">
                    <a:lumMod val="40000"/>
                    <a:lumOff val="6000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64ACDBA3-E50C-2442-8B50-29F74A032A97}"/>
              </a:ext>
            </a:extLst>
          </p:cNvPr>
          <p:cNvPicPr>
            <a:picLocks noChangeAspect="1"/>
          </p:cNvPicPr>
          <p:nvPr userDrawn="1"/>
        </p:nvPicPr>
        <p:blipFill>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822960" cy="822960"/>
          </a:xfrm>
          <a:prstGeom prst="rect">
            <a:avLst/>
          </a:prstGeom>
        </p:spPr>
      </p:pic>
    </p:spTree>
    <p:extLst>
      <p:ext uri="{BB962C8B-B14F-4D97-AF65-F5344CB8AC3E}">
        <p14:creationId xmlns:p14="http://schemas.microsoft.com/office/powerpoint/2010/main" val="3206186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hf hdr="0" dt="0"/>
  <p:txStyles>
    <p:titleStyle>
      <a:lvl1pPr algn="ctr" rtl="0" eaLnBrk="0" fontAlgn="base" hangingPunct="0">
        <a:spcBef>
          <a:spcPct val="0"/>
        </a:spcBef>
        <a:spcAft>
          <a:spcPct val="0"/>
        </a:spcAft>
        <a:defRPr sz="27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60747" indent="-260747" algn="l" rtl="0" eaLnBrk="0" fontAlgn="base" hangingPunct="0">
        <a:spcBef>
          <a:spcPct val="20000"/>
        </a:spcBef>
        <a:spcAft>
          <a:spcPct val="0"/>
        </a:spcAft>
        <a:buFont typeface="Arial" pitchFamily="34" charset="0"/>
        <a:buChar char="•"/>
        <a:tabLst/>
        <a:defRPr sz="1500" b="1" kern="12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Arial"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775097" indent="-169069" algn="l" rtl="0" eaLnBrk="0" fontAlgn="base" hangingPunct="0">
        <a:spcBef>
          <a:spcPct val="20000"/>
        </a:spcBef>
        <a:spcAft>
          <a:spcPct val="0"/>
        </a:spcAft>
        <a:buFont typeface="Arial"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1029891" indent="-176213" algn="l" rtl="0" eaLnBrk="0" fontAlgn="base" hangingPunct="0">
        <a:spcBef>
          <a:spcPct val="20000"/>
        </a:spcBef>
        <a:spcAft>
          <a:spcPct val="0"/>
        </a:spcAft>
        <a:buFont typeface="Arial" pitchFamily="34" charset="0"/>
        <a:buChar char="–"/>
        <a:tabLst/>
        <a:defRPr sz="1050" kern="1200">
          <a:solidFill>
            <a:schemeClr val="tx1"/>
          </a:solidFill>
          <a:latin typeface="Arial" panose="020B0604020202020204" pitchFamily="34" charset="0"/>
          <a:ea typeface="+mn-ea"/>
          <a:cs typeface="Arial" panose="020B0604020202020204" pitchFamily="34" charset="0"/>
        </a:defRPr>
      </a:lvl4pPr>
      <a:lvl5pPr marL="1375172" indent="-161925" algn="l" rtl="0" eaLnBrk="0" fontAlgn="base" hangingPunct="0">
        <a:spcBef>
          <a:spcPct val="20000"/>
        </a:spcBef>
        <a:spcAft>
          <a:spcPct val="0"/>
        </a:spcAft>
        <a:buFont typeface="Arial" pitchFamily="34" charset="0"/>
        <a:buChar char="»"/>
        <a:tabLst/>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roman.ipac.caltech.edu/mtgs/Roman_CGI_workshop.html" TargetMode="External"/><Relationship Id="rId2" Type="http://schemas.openxmlformats.org/officeDocument/2006/relationships/hyperlink" Target="https://roman.gsfc.nasa.gov/science/workshop112021/agenda.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roman.gsfc.nasa.gov/science/rsig.html"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792E448-9F52-1D4F-A6A1-0353900EE449}"/>
              </a:ext>
            </a:extLst>
          </p:cNvPr>
          <p:cNvGrpSpPr/>
          <p:nvPr/>
        </p:nvGrpSpPr>
        <p:grpSpPr>
          <a:xfrm>
            <a:off x="3920359" y="138306"/>
            <a:ext cx="8091273" cy="6614245"/>
            <a:chOff x="2507789" y="133978"/>
            <a:chExt cx="16182547" cy="13228490"/>
          </a:xfrm>
        </p:grpSpPr>
        <p:pic>
          <p:nvPicPr>
            <p:cNvPr id="3" name="Picture 2">
              <a:extLst>
                <a:ext uri="{FF2B5EF4-FFF2-40B4-BE49-F238E27FC236}">
                  <a16:creationId xmlns:a16="http://schemas.microsoft.com/office/drawing/2014/main" id="{119BD488-3263-0145-AE13-E2B13F97B2A1}"/>
                </a:ext>
              </a:extLst>
            </p:cNvPr>
            <p:cNvPicPr>
              <a:picLocks noChangeAspect="1"/>
            </p:cNvPicPr>
            <p:nvPr/>
          </p:nvPicPr>
          <p:blipFill rotWithShape="1">
            <a:blip r:embed="rId3">
              <a:extLst>
                <a:ext uri="{28A0092B-C50C-407E-A947-70E740481C1C}">
                  <a14:useLocalDpi xmlns:a14="http://schemas.microsoft.com/office/drawing/2010/main" val="0"/>
                </a:ext>
              </a:extLst>
            </a:blip>
            <a:srcRect l="-20265" r="26887"/>
            <a:stretch/>
          </p:blipFill>
          <p:spPr>
            <a:xfrm>
              <a:off x="2507789" y="1528294"/>
              <a:ext cx="16182547" cy="11834174"/>
            </a:xfrm>
            <a:prstGeom prst="rect">
              <a:avLst/>
            </a:prstGeom>
          </p:spPr>
        </p:pic>
        <p:pic>
          <p:nvPicPr>
            <p:cNvPr id="2" name="Picture 1">
              <a:extLst>
                <a:ext uri="{FF2B5EF4-FFF2-40B4-BE49-F238E27FC236}">
                  <a16:creationId xmlns:a16="http://schemas.microsoft.com/office/drawing/2014/main" id="{9416962A-A670-5045-AABD-5E405C9F28B3}"/>
                </a:ext>
              </a:extLst>
            </p:cNvPr>
            <p:cNvPicPr>
              <a:picLocks noChangeAspect="1"/>
            </p:cNvPicPr>
            <p:nvPr/>
          </p:nvPicPr>
          <p:blipFill>
            <a:blip r:embed="rId4"/>
            <a:stretch>
              <a:fillRect/>
            </a:stretch>
          </p:blipFill>
          <p:spPr>
            <a:xfrm>
              <a:off x="6335268" y="184778"/>
              <a:ext cx="11713464" cy="3544074"/>
            </a:xfrm>
            <a:prstGeom prst="rect">
              <a:avLst/>
            </a:prstGeom>
          </p:spPr>
        </p:pic>
        <p:pic>
          <p:nvPicPr>
            <p:cNvPr id="5" name="Picture 4">
              <a:extLst>
                <a:ext uri="{FF2B5EF4-FFF2-40B4-BE49-F238E27FC236}">
                  <a16:creationId xmlns:a16="http://schemas.microsoft.com/office/drawing/2014/main" id="{43CE4351-86D5-C843-B77A-E83465831C87}"/>
                </a:ext>
              </a:extLst>
            </p:cNvPr>
            <p:cNvPicPr>
              <a:picLocks noChangeAspect="1"/>
            </p:cNvPicPr>
            <p:nvPr/>
          </p:nvPicPr>
          <p:blipFill rotWithShape="1">
            <a:blip r:embed="rId4"/>
            <a:srcRect l="4449" t="52270" r="12151" b="10898"/>
            <a:stretch/>
          </p:blipFill>
          <p:spPr>
            <a:xfrm>
              <a:off x="6335268" y="11448288"/>
              <a:ext cx="12028932" cy="1607312"/>
            </a:xfrm>
            <a:prstGeom prst="rect">
              <a:avLst/>
            </a:prstGeom>
          </p:spPr>
        </p:pic>
        <p:pic>
          <p:nvPicPr>
            <p:cNvPr id="6" name="Picture 5">
              <a:extLst>
                <a:ext uri="{FF2B5EF4-FFF2-40B4-BE49-F238E27FC236}">
                  <a16:creationId xmlns:a16="http://schemas.microsoft.com/office/drawing/2014/main" id="{F5A33D8F-0E4B-EB43-AFBE-56F0D2645A8B}"/>
                </a:ext>
              </a:extLst>
            </p:cNvPr>
            <p:cNvPicPr>
              <a:picLocks noChangeAspect="1"/>
            </p:cNvPicPr>
            <p:nvPr/>
          </p:nvPicPr>
          <p:blipFill rotWithShape="1">
            <a:blip r:embed="rId5">
              <a:extLst>
                <a:ext uri="{28A0092B-C50C-407E-A947-70E740481C1C}">
                  <a14:useLocalDpi xmlns:a14="http://schemas.microsoft.com/office/drawing/2010/main" val="0"/>
                </a:ext>
              </a:extLst>
            </a:blip>
            <a:srcRect l="2397" t="866" r="2308" b="2049"/>
            <a:stretch/>
          </p:blipFill>
          <p:spPr>
            <a:xfrm>
              <a:off x="5705856" y="133978"/>
              <a:ext cx="12984480" cy="13228490"/>
            </a:xfrm>
            <a:prstGeom prst="rect">
              <a:avLst/>
            </a:prstGeom>
          </p:spPr>
        </p:pic>
      </p:grpSp>
      <p:sp>
        <p:nvSpPr>
          <p:cNvPr id="7" name="TextBox 6">
            <a:extLst>
              <a:ext uri="{FF2B5EF4-FFF2-40B4-BE49-F238E27FC236}">
                <a16:creationId xmlns:a16="http://schemas.microsoft.com/office/drawing/2014/main" id="{1E4E089F-AC96-7942-9173-1FB84C78AF27}"/>
              </a:ext>
            </a:extLst>
          </p:cNvPr>
          <p:cNvSpPr txBox="1"/>
          <p:nvPr/>
        </p:nvSpPr>
        <p:spPr>
          <a:xfrm>
            <a:off x="380723" y="2544555"/>
            <a:ext cx="4754187" cy="11592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a:r>
              <a:rPr lang="en-US" sz="3600" dirty="0">
                <a:solidFill>
                  <a:schemeClr val="bg1"/>
                </a:solidFill>
              </a:rPr>
              <a:t>Science Teams </a:t>
            </a:r>
            <a:r>
              <a:rPr lang="en-US" sz="3600">
                <a:solidFill>
                  <a:schemeClr val="bg1"/>
                </a:solidFill>
              </a:rPr>
              <a:t>and Advisory Committees</a:t>
            </a:r>
            <a:endParaRPr lang="en-US" sz="3600" dirty="0">
              <a:solidFill>
                <a:schemeClr val="bg1"/>
              </a:solidFill>
            </a:endParaRPr>
          </a:p>
        </p:txBody>
      </p:sp>
      <p:pic>
        <p:nvPicPr>
          <p:cNvPr id="8" name="Picture 7">
            <a:extLst>
              <a:ext uri="{FF2B5EF4-FFF2-40B4-BE49-F238E27FC236}">
                <a16:creationId xmlns:a16="http://schemas.microsoft.com/office/drawing/2014/main" id="{983E0646-64F9-904A-97C2-EC624B001D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97" y="81555"/>
            <a:ext cx="653828" cy="658368"/>
          </a:xfrm>
          <a:prstGeom prst="rect">
            <a:avLst/>
          </a:prstGeom>
        </p:spPr>
      </p:pic>
    </p:spTree>
    <p:extLst>
      <p:ext uri="{BB962C8B-B14F-4D97-AF65-F5344CB8AC3E}">
        <p14:creationId xmlns:p14="http://schemas.microsoft.com/office/powerpoint/2010/main" val="27193663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F2DBF7-0592-FA4D-AE50-952E55482C90}"/>
              </a:ext>
            </a:extLst>
          </p:cNvPr>
          <p:cNvSpPr>
            <a:spLocks noGrp="1"/>
          </p:cNvSpPr>
          <p:nvPr>
            <p:ph type="title"/>
          </p:nvPr>
        </p:nvSpPr>
        <p:spPr/>
        <p:txBody>
          <a:bodyPr/>
          <a:lstStyle/>
          <a:p>
            <a:r>
              <a:rPr lang="en-US" dirty="0"/>
              <a:t>SDT #2 Charter (key points)</a:t>
            </a:r>
          </a:p>
        </p:txBody>
      </p:sp>
      <p:sp>
        <p:nvSpPr>
          <p:cNvPr id="4" name="Content Placeholder 3">
            <a:extLst>
              <a:ext uri="{FF2B5EF4-FFF2-40B4-BE49-F238E27FC236}">
                <a16:creationId xmlns:a16="http://schemas.microsoft.com/office/drawing/2014/main" id="{14ED4336-B797-5647-9371-FFE190663E76}"/>
              </a:ext>
            </a:extLst>
          </p:cNvPr>
          <p:cNvSpPr>
            <a:spLocks noGrp="1"/>
          </p:cNvSpPr>
          <p:nvPr>
            <p:ph idx="1"/>
          </p:nvPr>
        </p:nvSpPr>
        <p:spPr/>
        <p:txBody>
          <a:bodyPr/>
          <a:lstStyle/>
          <a:p>
            <a:r>
              <a:rPr lang="en-US" dirty="0"/>
              <a:t>The SDT is to continue the development of science requirements, investigation approaches, key mission parameters, and any other scientific studies needed to support the refinement and optimization of a space mission concept (Design Reference Mission) to further the science priorities described in NWNH for a wide field infrared survey telescope and maturation of technology and science for an exoplanet direct imaging mission. Justification for conducting the proposed science investigations from space and an assessment of how such investigations will complement existing and planned domestic and international ground and space facilities should continue to be addressed in the SDT's report. </a:t>
            </a:r>
          </a:p>
          <a:p>
            <a:r>
              <a:rPr lang="en-US" dirty="0"/>
              <a:t>The SDT and Astrophysics Focused Telescope Assets (AFTA) Study Office will update the April 2013 Design Reference Mission (DRM) and document the effort in a study report.  The AFTA Study Office will develop cost and schedule scenarios that address both optimal build scenarios as well as other funding profiles that might be provided during the course of the study.  Overall mission cost is to be kept as low as possible while still achieving all or part of the science priorities for a wide field infrared survey telescope and exoplanet technology and science maturation. A </a:t>
            </a:r>
            <a:r>
              <a:rPr lang="en-US" dirty="0" err="1"/>
              <a:t>descopable</a:t>
            </a:r>
            <a:r>
              <a:rPr lang="en-US" dirty="0"/>
              <a:t> internal coronagraph instrument for the detection and study of exoplanets will be included in the design reference mission, consistent with the design reference and requirements for the existing telescope asset and the IR survey. Modularity to facilitate emerging robotic servicing capabilities shall also continue to be studied.  </a:t>
            </a:r>
          </a:p>
          <a:p>
            <a:endParaRPr lang="en-US" dirty="0"/>
          </a:p>
        </p:txBody>
      </p:sp>
    </p:spTree>
    <p:extLst>
      <p:ext uri="{BB962C8B-B14F-4D97-AF65-F5344CB8AC3E}">
        <p14:creationId xmlns:p14="http://schemas.microsoft.com/office/powerpoint/2010/main" val="105544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128CA63-48DC-B84F-9C72-5F60B41316FC}"/>
              </a:ext>
            </a:extLst>
          </p:cNvPr>
          <p:cNvGraphicFramePr>
            <a:graphicFrameLocks noGrp="1"/>
          </p:cNvGraphicFramePr>
          <p:nvPr>
            <p:ph idx="1"/>
          </p:nvPr>
        </p:nvGraphicFramePr>
        <p:xfrm>
          <a:off x="508000" y="924560"/>
          <a:ext cx="5679044" cy="5491480"/>
        </p:xfrm>
        <a:graphic>
          <a:graphicData uri="http://schemas.openxmlformats.org/drawingml/2006/table">
            <a:tbl>
              <a:tblPr firstRow="1" bandRow="1">
                <a:tableStyleId>{5C22544A-7EE6-4342-B048-85BDC9FD1C3A}</a:tableStyleId>
              </a:tblPr>
              <a:tblGrid>
                <a:gridCol w="2839522">
                  <a:extLst>
                    <a:ext uri="{9D8B030D-6E8A-4147-A177-3AD203B41FA5}">
                      <a16:colId xmlns:a16="http://schemas.microsoft.com/office/drawing/2014/main" val="3055060850"/>
                    </a:ext>
                  </a:extLst>
                </a:gridCol>
                <a:gridCol w="2839522">
                  <a:extLst>
                    <a:ext uri="{9D8B030D-6E8A-4147-A177-3AD203B41FA5}">
                      <a16:colId xmlns:a16="http://schemas.microsoft.com/office/drawing/2014/main" val="2610210984"/>
                    </a:ext>
                  </a:extLst>
                </a:gridCol>
              </a:tblGrid>
              <a:tr h="370840">
                <a:tc>
                  <a:txBody>
                    <a:bodyPr/>
                    <a:lstStyle/>
                    <a:p>
                      <a:pPr algn="ctr" fontAlgn="ctr"/>
                      <a:r>
                        <a:rPr lang="en-US" sz="1400" b="1" i="0" u="none" strike="noStrike">
                          <a:solidFill>
                            <a:srgbClr val="000000"/>
                          </a:solidFill>
                          <a:effectLst/>
                          <a:latin typeface="Arial Narrow" panose="020B0604020202020204" pitchFamily="34" charset="0"/>
                        </a:rPr>
                        <a:t>Name</a:t>
                      </a:r>
                    </a:p>
                  </a:txBody>
                  <a:tcPr marL="9525" marR="9525" marT="9525" marB="0" anchor="ctr"/>
                </a:tc>
                <a:tc>
                  <a:txBody>
                    <a:bodyPr/>
                    <a:lstStyle/>
                    <a:p>
                      <a:pPr algn="ctr" fontAlgn="ctr"/>
                      <a:r>
                        <a:rPr lang="en-US" sz="1400" b="1" i="0" u="none" strike="noStrike" dirty="0">
                          <a:solidFill>
                            <a:srgbClr val="000000"/>
                          </a:solidFill>
                          <a:effectLst/>
                          <a:latin typeface="Arial Narrow" panose="020B0604020202020204" pitchFamily="34" charset="0"/>
                        </a:rPr>
                        <a:t>Affiliation</a:t>
                      </a:r>
                    </a:p>
                  </a:txBody>
                  <a:tcPr marL="9525" marR="9525" marT="9525" marB="0" anchor="ctr"/>
                </a:tc>
                <a:extLst>
                  <a:ext uri="{0D108BD9-81ED-4DB2-BD59-A6C34878D82A}">
                    <a16:rowId xmlns:a16="http://schemas.microsoft.com/office/drawing/2014/main" val="2348442821"/>
                  </a:ext>
                </a:extLst>
              </a:tr>
              <a:tr h="320040">
                <a:tc>
                  <a:txBody>
                    <a:bodyPr/>
                    <a:lstStyle/>
                    <a:p>
                      <a:pPr algn="ctr" fontAlgn="ctr"/>
                      <a:r>
                        <a:rPr lang="en-US" sz="1200" b="0" i="0" u="none" strike="noStrike" dirty="0">
                          <a:solidFill>
                            <a:srgbClr val="000000"/>
                          </a:solidFill>
                          <a:effectLst/>
                          <a:latin typeface="Arial Narrow" panose="020B0604020202020204" pitchFamily="34" charset="0"/>
                        </a:rPr>
                        <a:t>David </a:t>
                      </a:r>
                      <a:r>
                        <a:rPr lang="en-US" sz="1200" b="0" i="0" u="none" strike="noStrike" dirty="0" err="1">
                          <a:solidFill>
                            <a:srgbClr val="000000"/>
                          </a:solidFill>
                          <a:effectLst/>
                          <a:latin typeface="Arial Narrow" panose="020B0604020202020204" pitchFamily="34" charset="0"/>
                        </a:rPr>
                        <a:t>Spergel</a:t>
                      </a:r>
                      <a:endParaRPr lang="en-US" sz="1200" b="0" i="0" u="none" strike="noStrike" dirty="0">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200" b="0" i="0" u="none" strike="noStrike">
                          <a:solidFill>
                            <a:srgbClr val="000000"/>
                          </a:solidFill>
                          <a:effectLst/>
                          <a:latin typeface="Arial Narrow" panose="020B0604020202020204" pitchFamily="34" charset="0"/>
                        </a:rPr>
                        <a:t>Princeton</a:t>
                      </a:r>
                    </a:p>
                  </a:txBody>
                  <a:tcPr marL="9525" marR="9525" marT="9525" marB="0" anchor="ctr"/>
                </a:tc>
                <a:extLst>
                  <a:ext uri="{0D108BD9-81ED-4DB2-BD59-A6C34878D82A}">
                    <a16:rowId xmlns:a16="http://schemas.microsoft.com/office/drawing/2014/main" val="918119176"/>
                  </a:ext>
                </a:extLst>
              </a:tr>
              <a:tr h="320040">
                <a:tc>
                  <a:txBody>
                    <a:bodyPr/>
                    <a:lstStyle/>
                    <a:p>
                      <a:pPr algn="ctr" fontAlgn="ctr"/>
                      <a:r>
                        <a:rPr lang="en-US" sz="1200" b="0" i="0" u="none" strike="noStrike" dirty="0">
                          <a:solidFill>
                            <a:srgbClr val="000000"/>
                          </a:solidFill>
                          <a:effectLst/>
                          <a:latin typeface="Arial Narrow" panose="020B0604020202020204" pitchFamily="34" charset="0"/>
                        </a:rPr>
                        <a:t>Neil </a:t>
                      </a:r>
                      <a:r>
                        <a:rPr lang="en-US" sz="1200" b="0" i="0" u="none" strike="noStrike" dirty="0" err="1">
                          <a:solidFill>
                            <a:srgbClr val="000000"/>
                          </a:solidFill>
                          <a:effectLst/>
                          <a:latin typeface="Arial Narrow" panose="020B0604020202020204" pitchFamily="34" charset="0"/>
                        </a:rPr>
                        <a:t>Gehrels</a:t>
                      </a:r>
                      <a:endParaRPr lang="en-US" sz="1200" b="0" i="0" u="none" strike="noStrike" dirty="0">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200" b="0" i="0" u="none" strike="noStrike">
                          <a:solidFill>
                            <a:srgbClr val="000000"/>
                          </a:solidFill>
                          <a:effectLst/>
                          <a:latin typeface="Arial Narrow" panose="020B0604020202020204" pitchFamily="34" charset="0"/>
                        </a:rPr>
                        <a:t>Goddard</a:t>
                      </a:r>
                    </a:p>
                  </a:txBody>
                  <a:tcPr marL="9525" marR="9525" marT="9525" marB="0" anchor="ctr"/>
                </a:tc>
                <a:extLst>
                  <a:ext uri="{0D108BD9-81ED-4DB2-BD59-A6C34878D82A}">
                    <a16:rowId xmlns:a16="http://schemas.microsoft.com/office/drawing/2014/main" val="2990314247"/>
                  </a:ext>
                </a:extLst>
              </a:tr>
              <a:tr h="320040">
                <a:tc>
                  <a:txBody>
                    <a:bodyPr/>
                    <a:lstStyle/>
                    <a:p>
                      <a:pPr algn="ctr" fontAlgn="ctr"/>
                      <a:r>
                        <a:rPr lang="en-US" sz="1200" b="0" i="0" u="none" strike="noStrike" dirty="0">
                          <a:solidFill>
                            <a:srgbClr val="000000"/>
                          </a:solidFill>
                          <a:effectLst/>
                          <a:latin typeface="Arial Narrow" panose="020B0604020202020204" pitchFamily="34" charset="0"/>
                        </a:rPr>
                        <a:t>James Breckinridge</a:t>
                      </a:r>
                    </a:p>
                  </a:txBody>
                  <a:tcPr marL="9525" marR="9525" marT="9525" marB="0" anchor="ctr"/>
                </a:tc>
                <a:tc>
                  <a:txBody>
                    <a:bodyPr/>
                    <a:lstStyle/>
                    <a:p>
                      <a:pPr algn="ctr" fontAlgn="ctr"/>
                      <a:r>
                        <a:rPr lang="en-US" sz="1200" b="0" i="0" u="none" strike="noStrike">
                          <a:solidFill>
                            <a:srgbClr val="000000"/>
                          </a:solidFill>
                          <a:effectLst/>
                          <a:latin typeface="Arial Narrow" panose="020B0604020202020204" pitchFamily="34" charset="0"/>
                        </a:rPr>
                        <a:t>Caltech</a:t>
                      </a:r>
                    </a:p>
                  </a:txBody>
                  <a:tcPr marL="9525" marR="9525" marT="9525" marB="0" anchor="ctr"/>
                </a:tc>
                <a:extLst>
                  <a:ext uri="{0D108BD9-81ED-4DB2-BD59-A6C34878D82A}">
                    <a16:rowId xmlns:a16="http://schemas.microsoft.com/office/drawing/2014/main" val="573365485"/>
                  </a:ext>
                </a:extLst>
              </a:tr>
              <a:tr h="320040">
                <a:tc>
                  <a:txBody>
                    <a:bodyPr/>
                    <a:lstStyle/>
                    <a:p>
                      <a:pPr algn="ctr" fontAlgn="ctr"/>
                      <a:r>
                        <a:rPr lang="en-US" sz="1200" b="0" i="0" u="none" strike="noStrike" dirty="0">
                          <a:solidFill>
                            <a:srgbClr val="000000"/>
                          </a:solidFill>
                          <a:effectLst/>
                          <a:latin typeface="Arial Narrow" panose="020B0604020202020204" pitchFamily="34" charset="0"/>
                        </a:rPr>
                        <a:t>Megan Donahue</a:t>
                      </a:r>
                    </a:p>
                  </a:txBody>
                  <a:tcPr marL="9525" marR="9525" marT="9525" marB="0" anchor="ctr"/>
                </a:tc>
                <a:tc>
                  <a:txBody>
                    <a:bodyPr/>
                    <a:lstStyle/>
                    <a:p>
                      <a:pPr algn="ctr" fontAlgn="ctr"/>
                      <a:r>
                        <a:rPr lang="en-US" sz="1200" b="0" i="0" u="none" strike="noStrike">
                          <a:solidFill>
                            <a:srgbClr val="000000"/>
                          </a:solidFill>
                          <a:effectLst/>
                          <a:latin typeface="Arial Narrow" panose="020B0604020202020204" pitchFamily="34" charset="0"/>
                        </a:rPr>
                        <a:t>Michigan State U</a:t>
                      </a:r>
                    </a:p>
                  </a:txBody>
                  <a:tcPr marL="9525" marR="9525" marT="9525" marB="0" anchor="ctr"/>
                </a:tc>
                <a:extLst>
                  <a:ext uri="{0D108BD9-81ED-4DB2-BD59-A6C34878D82A}">
                    <a16:rowId xmlns:a16="http://schemas.microsoft.com/office/drawing/2014/main" val="2632757828"/>
                  </a:ext>
                </a:extLst>
              </a:tr>
              <a:tr h="320040">
                <a:tc>
                  <a:txBody>
                    <a:bodyPr/>
                    <a:lstStyle/>
                    <a:p>
                      <a:pPr algn="ctr" fontAlgn="ctr"/>
                      <a:r>
                        <a:rPr lang="en-US" sz="1200" b="0" i="0" u="none" strike="noStrike" dirty="0">
                          <a:solidFill>
                            <a:srgbClr val="000000"/>
                          </a:solidFill>
                          <a:effectLst/>
                          <a:latin typeface="Arial Narrow" panose="020B0604020202020204" pitchFamily="34" charset="0"/>
                        </a:rPr>
                        <a:t>Alan Dressler</a:t>
                      </a:r>
                    </a:p>
                  </a:txBody>
                  <a:tcPr marL="9525" marR="9525" marT="9525" marB="0" anchor="ctr"/>
                </a:tc>
                <a:tc>
                  <a:txBody>
                    <a:bodyPr/>
                    <a:lstStyle/>
                    <a:p>
                      <a:pPr algn="ctr" fontAlgn="ctr"/>
                      <a:r>
                        <a:rPr lang="en-US" sz="1200" b="0" i="0" u="none" strike="noStrike">
                          <a:solidFill>
                            <a:srgbClr val="000000"/>
                          </a:solidFill>
                          <a:effectLst/>
                          <a:latin typeface="Arial Narrow" panose="020B0604020202020204" pitchFamily="34" charset="0"/>
                        </a:rPr>
                        <a:t>Carnegie Institution</a:t>
                      </a:r>
                    </a:p>
                  </a:txBody>
                  <a:tcPr marL="9525" marR="9525" marT="9525" marB="0" anchor="ctr"/>
                </a:tc>
                <a:extLst>
                  <a:ext uri="{0D108BD9-81ED-4DB2-BD59-A6C34878D82A}">
                    <a16:rowId xmlns:a16="http://schemas.microsoft.com/office/drawing/2014/main" val="2375767902"/>
                  </a:ext>
                </a:extLst>
              </a:tr>
              <a:tr h="320040">
                <a:tc>
                  <a:txBody>
                    <a:bodyPr/>
                    <a:lstStyle/>
                    <a:p>
                      <a:pPr algn="ctr" fontAlgn="ctr"/>
                      <a:r>
                        <a:rPr lang="en-US" sz="1200" b="0" i="0" u="none" strike="noStrike" dirty="0">
                          <a:solidFill>
                            <a:srgbClr val="000000"/>
                          </a:solidFill>
                          <a:effectLst/>
                          <a:latin typeface="Arial Narrow" panose="020B0604020202020204" pitchFamily="34" charset="0"/>
                        </a:rPr>
                        <a:t>Chris Hirata</a:t>
                      </a:r>
                    </a:p>
                  </a:txBody>
                  <a:tcPr marL="9525" marR="9525" marT="9525" marB="0" anchor="ctr"/>
                </a:tc>
                <a:tc>
                  <a:txBody>
                    <a:bodyPr/>
                    <a:lstStyle/>
                    <a:p>
                      <a:pPr algn="ctr" fontAlgn="ctr"/>
                      <a:r>
                        <a:rPr lang="en-US" sz="1200" b="0" i="0" u="none" strike="noStrike" dirty="0">
                          <a:solidFill>
                            <a:srgbClr val="000000"/>
                          </a:solidFill>
                          <a:effectLst/>
                          <a:latin typeface="Arial Narrow" panose="020B0604020202020204" pitchFamily="34" charset="0"/>
                        </a:rPr>
                        <a:t>Caltech</a:t>
                      </a:r>
                    </a:p>
                  </a:txBody>
                  <a:tcPr marL="9525" marR="9525" marT="9525" marB="0" anchor="ctr"/>
                </a:tc>
                <a:extLst>
                  <a:ext uri="{0D108BD9-81ED-4DB2-BD59-A6C34878D82A}">
                    <a16:rowId xmlns:a16="http://schemas.microsoft.com/office/drawing/2014/main" val="1260935345"/>
                  </a:ext>
                </a:extLst>
              </a:tr>
              <a:tr h="320040">
                <a:tc>
                  <a:txBody>
                    <a:bodyPr/>
                    <a:lstStyle/>
                    <a:p>
                      <a:pPr algn="ctr" fontAlgn="ctr"/>
                      <a:r>
                        <a:rPr lang="en-US" sz="1200" b="0" i="0" u="none" strike="noStrike" dirty="0">
                          <a:solidFill>
                            <a:srgbClr val="000000"/>
                          </a:solidFill>
                          <a:effectLst/>
                          <a:latin typeface="Arial Narrow" panose="020B0604020202020204" pitchFamily="34" charset="0"/>
                        </a:rPr>
                        <a:t>Scott Gaudi </a:t>
                      </a:r>
                    </a:p>
                  </a:txBody>
                  <a:tcPr marL="9525" marR="9525" marT="9525" marB="0" anchor="ctr"/>
                </a:tc>
                <a:tc>
                  <a:txBody>
                    <a:bodyPr/>
                    <a:lstStyle/>
                    <a:p>
                      <a:pPr algn="ctr" fontAlgn="ctr"/>
                      <a:r>
                        <a:rPr lang="en-US" sz="1200" b="0" i="0" u="none" strike="noStrike" dirty="0">
                          <a:solidFill>
                            <a:srgbClr val="000000"/>
                          </a:solidFill>
                          <a:effectLst/>
                          <a:latin typeface="Arial Narrow" panose="020B0604020202020204" pitchFamily="34" charset="0"/>
                        </a:rPr>
                        <a:t>Ohio State U.</a:t>
                      </a:r>
                    </a:p>
                  </a:txBody>
                  <a:tcPr marL="9525" marR="9525" marT="9525" marB="0" anchor="ctr"/>
                </a:tc>
                <a:extLst>
                  <a:ext uri="{0D108BD9-81ED-4DB2-BD59-A6C34878D82A}">
                    <a16:rowId xmlns:a16="http://schemas.microsoft.com/office/drawing/2014/main" val="1022001984"/>
                  </a:ext>
                </a:extLst>
              </a:tr>
              <a:tr h="320040">
                <a:tc>
                  <a:txBody>
                    <a:bodyPr/>
                    <a:lstStyle/>
                    <a:p>
                      <a:pPr algn="ctr" fontAlgn="ctr"/>
                      <a:r>
                        <a:rPr lang="en-US" sz="1200" b="0" i="0" u="none" strike="noStrike" dirty="0">
                          <a:solidFill>
                            <a:srgbClr val="000000"/>
                          </a:solidFill>
                          <a:effectLst/>
                          <a:latin typeface="Arial Narrow" panose="020B0604020202020204" pitchFamily="34" charset="0"/>
                        </a:rPr>
                        <a:t>Thomas Greene</a:t>
                      </a:r>
                    </a:p>
                  </a:txBody>
                  <a:tcPr marL="9525" marR="9525" marT="9525" marB="0" anchor="ctr"/>
                </a:tc>
                <a:tc>
                  <a:txBody>
                    <a:bodyPr/>
                    <a:lstStyle/>
                    <a:p>
                      <a:pPr algn="ctr" fontAlgn="ctr"/>
                      <a:r>
                        <a:rPr lang="en-US" sz="1200" b="0" i="0" u="none" strike="noStrike" dirty="0">
                          <a:solidFill>
                            <a:srgbClr val="000000"/>
                          </a:solidFill>
                          <a:effectLst/>
                          <a:latin typeface="Arial Narrow" panose="020B0604020202020204" pitchFamily="34" charset="0"/>
                        </a:rPr>
                        <a:t>Ames</a:t>
                      </a:r>
                    </a:p>
                  </a:txBody>
                  <a:tcPr marL="9525" marR="9525" marT="9525" marB="0" anchor="ctr"/>
                </a:tc>
                <a:extLst>
                  <a:ext uri="{0D108BD9-81ED-4DB2-BD59-A6C34878D82A}">
                    <a16:rowId xmlns:a16="http://schemas.microsoft.com/office/drawing/2014/main" val="3055682254"/>
                  </a:ext>
                </a:extLst>
              </a:tr>
              <a:tr h="320040">
                <a:tc>
                  <a:txBody>
                    <a:bodyPr/>
                    <a:lstStyle/>
                    <a:p>
                      <a:pPr algn="ctr" fontAlgn="ctr"/>
                      <a:r>
                        <a:rPr lang="en-US" sz="1200" b="0" i="0" u="none" strike="noStrike" dirty="0">
                          <a:solidFill>
                            <a:srgbClr val="000000"/>
                          </a:solidFill>
                          <a:effectLst/>
                          <a:latin typeface="Arial Narrow" panose="020B0604020202020204" pitchFamily="34" charset="0"/>
                        </a:rPr>
                        <a:t>Olivier Guyon</a:t>
                      </a:r>
                    </a:p>
                  </a:txBody>
                  <a:tcPr marL="9525" marR="9525" marT="9525" marB="0" anchor="ctr"/>
                </a:tc>
                <a:tc>
                  <a:txBody>
                    <a:bodyPr/>
                    <a:lstStyle/>
                    <a:p>
                      <a:pPr algn="ctr" fontAlgn="ctr"/>
                      <a:r>
                        <a:rPr lang="en-US" sz="1200" b="0" i="0" u="none" strike="noStrike" dirty="0">
                          <a:solidFill>
                            <a:srgbClr val="000000"/>
                          </a:solidFill>
                          <a:effectLst/>
                          <a:latin typeface="Arial Narrow" panose="020B0604020202020204" pitchFamily="34" charset="0"/>
                        </a:rPr>
                        <a:t>U. Arizona</a:t>
                      </a:r>
                    </a:p>
                  </a:txBody>
                  <a:tcPr marL="9525" marR="9525" marT="9525" marB="0" anchor="ctr"/>
                </a:tc>
                <a:extLst>
                  <a:ext uri="{0D108BD9-81ED-4DB2-BD59-A6C34878D82A}">
                    <a16:rowId xmlns:a16="http://schemas.microsoft.com/office/drawing/2014/main" val="1494858110"/>
                  </a:ext>
                </a:extLst>
              </a:tr>
              <a:tr h="320040">
                <a:tc>
                  <a:txBody>
                    <a:bodyPr/>
                    <a:lstStyle/>
                    <a:p>
                      <a:pPr algn="ctr" fontAlgn="ctr"/>
                      <a:r>
                        <a:rPr lang="en-US" sz="1200" b="0" i="0" u="none" strike="noStrike">
                          <a:solidFill>
                            <a:srgbClr val="000000"/>
                          </a:solidFill>
                          <a:effectLst/>
                          <a:latin typeface="Arial Narrow" panose="020B0604020202020204" pitchFamily="34" charset="0"/>
                        </a:rPr>
                        <a:t>Jason Kalirai </a:t>
                      </a:r>
                    </a:p>
                  </a:txBody>
                  <a:tcPr marL="9525" marR="9525" marT="9525" marB="0" anchor="ctr"/>
                </a:tc>
                <a:tc>
                  <a:txBody>
                    <a:bodyPr/>
                    <a:lstStyle/>
                    <a:p>
                      <a:pPr algn="ctr" fontAlgn="ctr"/>
                      <a:r>
                        <a:rPr lang="en-US" sz="1200" b="0" i="0" u="none" strike="noStrike" dirty="0" err="1">
                          <a:solidFill>
                            <a:srgbClr val="000000"/>
                          </a:solidFill>
                          <a:effectLst/>
                          <a:latin typeface="Arial Narrow" panose="020B0604020202020204" pitchFamily="34" charset="0"/>
                        </a:rPr>
                        <a:t>STScI</a:t>
                      </a:r>
                      <a:endParaRPr lang="en-US" sz="1200" b="0" i="0" u="none" strike="noStrike" dirty="0">
                        <a:solidFill>
                          <a:srgbClr val="000000"/>
                        </a:solidFill>
                        <a:effectLst/>
                        <a:latin typeface="Arial Narrow" panose="020B0604020202020204" pitchFamily="34" charset="0"/>
                      </a:endParaRPr>
                    </a:p>
                  </a:txBody>
                  <a:tcPr marL="9525" marR="9525" marT="9525" marB="0" anchor="ctr"/>
                </a:tc>
                <a:extLst>
                  <a:ext uri="{0D108BD9-81ED-4DB2-BD59-A6C34878D82A}">
                    <a16:rowId xmlns:a16="http://schemas.microsoft.com/office/drawing/2014/main" val="3492092007"/>
                  </a:ext>
                </a:extLst>
              </a:tr>
              <a:tr h="320040">
                <a:tc>
                  <a:txBody>
                    <a:bodyPr/>
                    <a:lstStyle/>
                    <a:p>
                      <a:pPr algn="ctr" fontAlgn="ctr"/>
                      <a:r>
                        <a:rPr lang="en-US" sz="1200" b="0" i="0" u="none" strike="noStrike">
                          <a:solidFill>
                            <a:srgbClr val="000000"/>
                          </a:solidFill>
                          <a:effectLst/>
                          <a:latin typeface="Arial Narrow" panose="020B0604020202020204" pitchFamily="34" charset="0"/>
                        </a:rPr>
                        <a:t>Jeremy Kasdin</a:t>
                      </a:r>
                    </a:p>
                  </a:txBody>
                  <a:tcPr marL="9525" marR="9525" marT="9525" marB="0" anchor="ctr"/>
                </a:tc>
                <a:tc>
                  <a:txBody>
                    <a:bodyPr/>
                    <a:lstStyle/>
                    <a:p>
                      <a:pPr algn="ctr" fontAlgn="ctr"/>
                      <a:r>
                        <a:rPr lang="en-US" sz="1200" b="0" i="0" u="none" strike="noStrike" dirty="0">
                          <a:solidFill>
                            <a:srgbClr val="000000"/>
                          </a:solidFill>
                          <a:effectLst/>
                          <a:latin typeface="Arial Narrow" panose="020B0604020202020204" pitchFamily="34" charset="0"/>
                        </a:rPr>
                        <a:t>Princeton</a:t>
                      </a:r>
                    </a:p>
                  </a:txBody>
                  <a:tcPr marL="9525" marR="9525" marT="9525" marB="0" anchor="ctr"/>
                </a:tc>
                <a:extLst>
                  <a:ext uri="{0D108BD9-81ED-4DB2-BD59-A6C34878D82A}">
                    <a16:rowId xmlns:a16="http://schemas.microsoft.com/office/drawing/2014/main" val="3478735486"/>
                  </a:ext>
                </a:extLst>
              </a:tr>
              <a:tr h="320040">
                <a:tc>
                  <a:txBody>
                    <a:bodyPr/>
                    <a:lstStyle/>
                    <a:p>
                      <a:pPr algn="ctr" fontAlgn="ctr"/>
                      <a:r>
                        <a:rPr lang="en-US" sz="1200" b="0" i="0" u="none" strike="noStrike">
                          <a:solidFill>
                            <a:srgbClr val="000000"/>
                          </a:solidFill>
                          <a:effectLst/>
                          <a:latin typeface="Arial Narrow" panose="020B0604020202020204" pitchFamily="34" charset="0"/>
                        </a:rPr>
                        <a:t>Peter Lawson</a:t>
                      </a:r>
                    </a:p>
                  </a:txBody>
                  <a:tcPr marL="9525" marR="9525" marT="9525" marB="0" anchor="ctr"/>
                </a:tc>
                <a:tc>
                  <a:txBody>
                    <a:bodyPr/>
                    <a:lstStyle/>
                    <a:p>
                      <a:pPr algn="ctr" fontAlgn="ctr"/>
                      <a:r>
                        <a:rPr lang="en-US" sz="1200" b="0" i="0" u="none" strike="noStrike" dirty="0">
                          <a:solidFill>
                            <a:srgbClr val="000000"/>
                          </a:solidFill>
                          <a:effectLst/>
                          <a:latin typeface="Arial Narrow" panose="020B0604020202020204" pitchFamily="34" charset="0"/>
                        </a:rPr>
                        <a:t>JPL</a:t>
                      </a:r>
                    </a:p>
                  </a:txBody>
                  <a:tcPr marL="9525" marR="9525" marT="9525" marB="0" anchor="ctr"/>
                </a:tc>
                <a:extLst>
                  <a:ext uri="{0D108BD9-81ED-4DB2-BD59-A6C34878D82A}">
                    <a16:rowId xmlns:a16="http://schemas.microsoft.com/office/drawing/2014/main" val="3693497855"/>
                  </a:ext>
                </a:extLst>
              </a:tr>
              <a:tr h="320040">
                <a:tc>
                  <a:txBody>
                    <a:bodyPr/>
                    <a:lstStyle/>
                    <a:p>
                      <a:pPr algn="ctr" fontAlgn="ctr"/>
                      <a:r>
                        <a:rPr lang="en-US" sz="1200" b="0" i="0" u="none" strike="noStrike">
                          <a:solidFill>
                            <a:srgbClr val="000000"/>
                          </a:solidFill>
                          <a:effectLst/>
                          <a:latin typeface="Arial Narrow" panose="020B0604020202020204" pitchFamily="34" charset="0"/>
                        </a:rPr>
                        <a:t>Warren Moos</a:t>
                      </a:r>
                    </a:p>
                  </a:txBody>
                  <a:tcPr marL="9525" marR="9525" marT="9525" marB="0" anchor="ctr"/>
                </a:tc>
                <a:tc>
                  <a:txBody>
                    <a:bodyPr/>
                    <a:lstStyle/>
                    <a:p>
                      <a:pPr algn="ctr" fontAlgn="ctr"/>
                      <a:r>
                        <a:rPr lang="en-US" sz="1200" b="0" i="0" u="none" strike="noStrike" dirty="0">
                          <a:solidFill>
                            <a:srgbClr val="000000"/>
                          </a:solidFill>
                          <a:effectLst/>
                          <a:latin typeface="Arial Narrow" panose="020B0604020202020204" pitchFamily="34" charset="0"/>
                        </a:rPr>
                        <a:t>Johns Hopkins U.</a:t>
                      </a:r>
                    </a:p>
                  </a:txBody>
                  <a:tcPr marL="9525" marR="9525" marT="9525" marB="0" anchor="ctr"/>
                </a:tc>
                <a:extLst>
                  <a:ext uri="{0D108BD9-81ED-4DB2-BD59-A6C34878D82A}">
                    <a16:rowId xmlns:a16="http://schemas.microsoft.com/office/drawing/2014/main" val="3553228621"/>
                  </a:ext>
                </a:extLst>
              </a:tr>
              <a:tr h="320040">
                <a:tc>
                  <a:txBody>
                    <a:bodyPr/>
                    <a:lstStyle/>
                    <a:p>
                      <a:pPr algn="ctr" fontAlgn="ctr"/>
                      <a:r>
                        <a:rPr lang="en-US" sz="1200" b="0" i="0" u="none" strike="noStrike">
                          <a:solidFill>
                            <a:srgbClr val="000000"/>
                          </a:solidFill>
                          <a:effectLst/>
                          <a:latin typeface="Arial Narrow" panose="020B0604020202020204" pitchFamily="34" charset="0"/>
                        </a:rPr>
                        <a:t>Saul Perlmutter </a:t>
                      </a:r>
                    </a:p>
                  </a:txBody>
                  <a:tcPr marL="9525" marR="9525" marT="9525" marB="0" anchor="ctr"/>
                </a:tc>
                <a:tc>
                  <a:txBody>
                    <a:bodyPr/>
                    <a:lstStyle/>
                    <a:p>
                      <a:pPr algn="ctr" fontAlgn="ctr"/>
                      <a:r>
                        <a:rPr lang="en-US" sz="1200" b="0" i="0" u="none" strike="noStrike" dirty="0">
                          <a:solidFill>
                            <a:srgbClr val="000000"/>
                          </a:solidFill>
                          <a:effectLst/>
                          <a:latin typeface="Arial Narrow" panose="020B0604020202020204" pitchFamily="34" charset="0"/>
                        </a:rPr>
                        <a:t>Berkeley</a:t>
                      </a:r>
                    </a:p>
                  </a:txBody>
                  <a:tcPr marL="9525" marR="9525" marT="9525" marB="0" anchor="ctr"/>
                </a:tc>
                <a:extLst>
                  <a:ext uri="{0D108BD9-81ED-4DB2-BD59-A6C34878D82A}">
                    <a16:rowId xmlns:a16="http://schemas.microsoft.com/office/drawing/2014/main" val="4115119620"/>
                  </a:ext>
                </a:extLst>
              </a:tr>
              <a:tr h="320040">
                <a:tc>
                  <a:txBody>
                    <a:bodyPr/>
                    <a:lstStyle/>
                    <a:p>
                      <a:pPr algn="ctr" fontAlgn="ctr"/>
                      <a:r>
                        <a:rPr lang="en-US" sz="1200" b="0" i="0" u="none" strike="noStrike" dirty="0">
                          <a:solidFill>
                            <a:srgbClr val="000000"/>
                          </a:solidFill>
                          <a:effectLst/>
                          <a:latin typeface="Arial Narrow" panose="020B0604020202020204" pitchFamily="34" charset="0"/>
                        </a:rPr>
                        <a:t>Marc Postman</a:t>
                      </a:r>
                    </a:p>
                  </a:txBody>
                  <a:tcPr marL="9525" marR="9525" marT="9525" marB="0" anchor="ctr"/>
                </a:tc>
                <a:tc>
                  <a:txBody>
                    <a:bodyPr/>
                    <a:lstStyle/>
                    <a:p>
                      <a:pPr algn="ctr" fontAlgn="ctr"/>
                      <a:r>
                        <a:rPr lang="en-US" sz="1200" b="0" i="0" u="none" strike="noStrike" dirty="0" err="1">
                          <a:solidFill>
                            <a:srgbClr val="000000"/>
                          </a:solidFill>
                          <a:effectLst/>
                          <a:latin typeface="Arial Narrow" panose="020B0604020202020204" pitchFamily="34" charset="0"/>
                        </a:rPr>
                        <a:t>STScI</a:t>
                      </a:r>
                      <a:endParaRPr lang="en-US" sz="1200" b="0" i="0" u="none" strike="noStrike" dirty="0">
                        <a:solidFill>
                          <a:srgbClr val="000000"/>
                        </a:solidFill>
                        <a:effectLst/>
                        <a:latin typeface="Arial Narrow" panose="020B0604020202020204" pitchFamily="34" charset="0"/>
                      </a:endParaRPr>
                    </a:p>
                  </a:txBody>
                  <a:tcPr marL="9525" marR="9525" marT="9525" marB="0" anchor="ctr"/>
                </a:tc>
                <a:extLst>
                  <a:ext uri="{0D108BD9-81ED-4DB2-BD59-A6C34878D82A}">
                    <a16:rowId xmlns:a16="http://schemas.microsoft.com/office/drawing/2014/main" val="3420144000"/>
                  </a:ext>
                </a:extLst>
              </a:tr>
              <a:tr h="320040">
                <a:tc>
                  <a:txBody>
                    <a:bodyPr/>
                    <a:lstStyle/>
                    <a:p>
                      <a:pPr algn="ctr"/>
                      <a:r>
                        <a:rPr lang="en-US" dirty="0"/>
                        <a:t>Bruce Macintosh</a:t>
                      </a:r>
                    </a:p>
                  </a:txBody>
                  <a:tcPr/>
                </a:tc>
                <a:tc>
                  <a:txBody>
                    <a:bodyPr/>
                    <a:lstStyle/>
                    <a:p>
                      <a:pPr algn="ctr"/>
                      <a:r>
                        <a:rPr lang="en-US" dirty="0"/>
                        <a:t>Stanford</a:t>
                      </a:r>
                    </a:p>
                  </a:txBody>
                  <a:tcPr/>
                </a:tc>
                <a:extLst>
                  <a:ext uri="{0D108BD9-81ED-4DB2-BD59-A6C34878D82A}">
                    <a16:rowId xmlns:a16="http://schemas.microsoft.com/office/drawing/2014/main" val="1152681853"/>
                  </a:ext>
                </a:extLst>
              </a:tr>
            </a:tbl>
          </a:graphicData>
        </a:graphic>
      </p:graphicFrame>
      <p:sp>
        <p:nvSpPr>
          <p:cNvPr id="3" name="Title 2">
            <a:extLst>
              <a:ext uri="{FF2B5EF4-FFF2-40B4-BE49-F238E27FC236}">
                <a16:creationId xmlns:a16="http://schemas.microsoft.com/office/drawing/2014/main" id="{7A92A489-F22A-574D-B899-1F27F104A4A7}"/>
              </a:ext>
            </a:extLst>
          </p:cNvPr>
          <p:cNvSpPr>
            <a:spLocks noGrp="1"/>
          </p:cNvSpPr>
          <p:nvPr>
            <p:ph type="title"/>
          </p:nvPr>
        </p:nvSpPr>
        <p:spPr/>
        <p:txBody>
          <a:bodyPr/>
          <a:lstStyle/>
          <a:p>
            <a:r>
              <a:rPr lang="en-US" dirty="0"/>
              <a:t>SDT #2 Membership</a:t>
            </a:r>
          </a:p>
        </p:txBody>
      </p:sp>
      <p:graphicFrame>
        <p:nvGraphicFramePr>
          <p:cNvPr id="5" name="Table 4">
            <a:extLst>
              <a:ext uri="{FF2B5EF4-FFF2-40B4-BE49-F238E27FC236}">
                <a16:creationId xmlns:a16="http://schemas.microsoft.com/office/drawing/2014/main" id="{905AD59C-7E51-2647-881A-B57F29F930E8}"/>
              </a:ext>
            </a:extLst>
          </p:cNvPr>
          <p:cNvGraphicFramePr>
            <a:graphicFrameLocks/>
          </p:cNvGraphicFramePr>
          <p:nvPr/>
        </p:nvGraphicFramePr>
        <p:xfrm>
          <a:off x="6384306" y="924560"/>
          <a:ext cx="5679044" cy="5491480"/>
        </p:xfrm>
        <a:graphic>
          <a:graphicData uri="http://schemas.openxmlformats.org/drawingml/2006/table">
            <a:tbl>
              <a:tblPr firstRow="1" bandRow="1">
                <a:tableStyleId>{5C22544A-7EE6-4342-B048-85BDC9FD1C3A}</a:tableStyleId>
              </a:tblPr>
              <a:tblGrid>
                <a:gridCol w="2839522">
                  <a:extLst>
                    <a:ext uri="{9D8B030D-6E8A-4147-A177-3AD203B41FA5}">
                      <a16:colId xmlns:a16="http://schemas.microsoft.com/office/drawing/2014/main" val="3055060850"/>
                    </a:ext>
                  </a:extLst>
                </a:gridCol>
                <a:gridCol w="2839522">
                  <a:extLst>
                    <a:ext uri="{9D8B030D-6E8A-4147-A177-3AD203B41FA5}">
                      <a16:colId xmlns:a16="http://schemas.microsoft.com/office/drawing/2014/main" val="2610210984"/>
                    </a:ext>
                  </a:extLst>
                </a:gridCol>
              </a:tblGrid>
              <a:tr h="370840">
                <a:tc>
                  <a:txBody>
                    <a:bodyPr/>
                    <a:lstStyle/>
                    <a:p>
                      <a:pPr algn="ctr" fontAlgn="ctr"/>
                      <a:r>
                        <a:rPr lang="en-US" sz="1400" b="1" i="0" u="none" strike="noStrike">
                          <a:solidFill>
                            <a:srgbClr val="000000"/>
                          </a:solidFill>
                          <a:effectLst/>
                          <a:latin typeface="Arial Narrow" panose="020B0604020202020204" pitchFamily="34" charset="0"/>
                        </a:rPr>
                        <a:t>Name</a:t>
                      </a:r>
                    </a:p>
                  </a:txBody>
                  <a:tcPr marL="9525" marR="9525" marT="9525" marB="0" anchor="ctr"/>
                </a:tc>
                <a:tc>
                  <a:txBody>
                    <a:bodyPr/>
                    <a:lstStyle/>
                    <a:p>
                      <a:pPr algn="ctr" fontAlgn="ctr"/>
                      <a:r>
                        <a:rPr lang="en-US" sz="1400" b="1" i="0" u="none" strike="noStrike" dirty="0">
                          <a:solidFill>
                            <a:srgbClr val="000000"/>
                          </a:solidFill>
                          <a:effectLst/>
                          <a:latin typeface="Arial Narrow" panose="020B0604020202020204" pitchFamily="34" charset="0"/>
                        </a:rPr>
                        <a:t>Affiliation</a:t>
                      </a:r>
                    </a:p>
                  </a:txBody>
                  <a:tcPr marL="9525" marR="9525" marT="9525" marB="0" anchor="ctr"/>
                </a:tc>
                <a:extLst>
                  <a:ext uri="{0D108BD9-81ED-4DB2-BD59-A6C34878D82A}">
                    <a16:rowId xmlns:a16="http://schemas.microsoft.com/office/drawing/2014/main" val="2348442821"/>
                  </a:ext>
                </a:extLst>
              </a:tr>
              <a:tr h="320040">
                <a:tc>
                  <a:txBody>
                    <a:bodyPr/>
                    <a:lstStyle/>
                    <a:p>
                      <a:pPr algn="ctr" fontAlgn="ctr"/>
                      <a:r>
                        <a:rPr lang="en-US" sz="1200" b="0" i="0" u="none" strike="noStrike" dirty="0">
                          <a:solidFill>
                            <a:srgbClr val="000000"/>
                          </a:solidFill>
                          <a:effectLst/>
                          <a:latin typeface="Arial Narrow" panose="020B0604020202020204" pitchFamily="34" charset="0"/>
                        </a:rPr>
                        <a:t>Bernie Rauscher </a:t>
                      </a:r>
                    </a:p>
                  </a:txBody>
                  <a:tcPr marL="9525" marR="9525" marT="9525" marB="0" anchor="ctr"/>
                </a:tc>
                <a:tc>
                  <a:txBody>
                    <a:bodyPr/>
                    <a:lstStyle/>
                    <a:p>
                      <a:pPr algn="ctr" fontAlgn="ctr"/>
                      <a:r>
                        <a:rPr lang="en-US" sz="1200" b="0" i="0" u="none" strike="noStrike" dirty="0">
                          <a:solidFill>
                            <a:srgbClr val="000000"/>
                          </a:solidFill>
                          <a:effectLst/>
                          <a:latin typeface="Arial Narrow" panose="020B0604020202020204" pitchFamily="34" charset="0"/>
                        </a:rPr>
                        <a:t>Goddard</a:t>
                      </a:r>
                    </a:p>
                  </a:txBody>
                  <a:tcPr marL="9525" marR="9525" marT="9525" marB="0" anchor="ctr"/>
                </a:tc>
                <a:extLst>
                  <a:ext uri="{0D108BD9-81ED-4DB2-BD59-A6C34878D82A}">
                    <a16:rowId xmlns:a16="http://schemas.microsoft.com/office/drawing/2014/main" val="2990314247"/>
                  </a:ext>
                </a:extLst>
              </a:tr>
              <a:tr h="320040">
                <a:tc>
                  <a:txBody>
                    <a:bodyPr/>
                    <a:lstStyle/>
                    <a:p>
                      <a:pPr algn="ctr" fontAlgn="ctr"/>
                      <a:r>
                        <a:rPr lang="en-US" sz="1200" b="0" i="0" u="none" strike="noStrike" dirty="0">
                          <a:solidFill>
                            <a:srgbClr val="000000"/>
                          </a:solidFill>
                          <a:effectLst/>
                          <a:latin typeface="Arial Narrow" panose="020B0604020202020204" pitchFamily="34" charset="0"/>
                        </a:rPr>
                        <a:t>Jason Rhodes </a:t>
                      </a:r>
                    </a:p>
                  </a:txBody>
                  <a:tcPr marL="9525" marR="9525" marT="9525" marB="0" anchor="ctr"/>
                </a:tc>
                <a:tc>
                  <a:txBody>
                    <a:bodyPr/>
                    <a:lstStyle/>
                    <a:p>
                      <a:pPr algn="ctr" fontAlgn="ctr"/>
                      <a:r>
                        <a:rPr lang="en-US" sz="1200" b="0" i="0" u="none" strike="noStrike">
                          <a:solidFill>
                            <a:srgbClr val="000000"/>
                          </a:solidFill>
                          <a:effectLst/>
                          <a:latin typeface="Arial Narrow" panose="020B0604020202020204" pitchFamily="34" charset="0"/>
                        </a:rPr>
                        <a:t>JPL</a:t>
                      </a:r>
                    </a:p>
                  </a:txBody>
                  <a:tcPr marL="9525" marR="9525" marT="9525" marB="0" anchor="ctr"/>
                </a:tc>
                <a:extLst>
                  <a:ext uri="{0D108BD9-81ED-4DB2-BD59-A6C34878D82A}">
                    <a16:rowId xmlns:a16="http://schemas.microsoft.com/office/drawing/2014/main" val="573365485"/>
                  </a:ext>
                </a:extLst>
              </a:tr>
              <a:tr h="320040">
                <a:tc>
                  <a:txBody>
                    <a:bodyPr/>
                    <a:lstStyle/>
                    <a:p>
                      <a:pPr algn="ctr" fontAlgn="ctr"/>
                      <a:r>
                        <a:rPr lang="en-US" sz="1200" b="0" i="0" u="none" strike="noStrike" dirty="0">
                          <a:solidFill>
                            <a:srgbClr val="000000"/>
                          </a:solidFill>
                          <a:effectLst/>
                          <a:latin typeface="Arial Narrow" panose="020B0604020202020204" pitchFamily="34" charset="0"/>
                        </a:rPr>
                        <a:t>David Weinberg </a:t>
                      </a:r>
                    </a:p>
                  </a:txBody>
                  <a:tcPr marL="9525" marR="9525" marT="9525" marB="0" anchor="ctr"/>
                </a:tc>
                <a:tc>
                  <a:txBody>
                    <a:bodyPr/>
                    <a:lstStyle/>
                    <a:p>
                      <a:pPr algn="ctr" fontAlgn="ctr"/>
                      <a:r>
                        <a:rPr lang="en-US" sz="1200" b="0" i="0" u="none" strike="noStrike">
                          <a:solidFill>
                            <a:srgbClr val="000000"/>
                          </a:solidFill>
                          <a:effectLst/>
                          <a:latin typeface="Arial Narrow" panose="020B0604020202020204" pitchFamily="34" charset="0"/>
                        </a:rPr>
                        <a:t>Ohio State U.</a:t>
                      </a:r>
                    </a:p>
                  </a:txBody>
                  <a:tcPr marL="9525" marR="9525" marT="9525" marB="0" anchor="ctr"/>
                </a:tc>
                <a:extLst>
                  <a:ext uri="{0D108BD9-81ED-4DB2-BD59-A6C34878D82A}">
                    <a16:rowId xmlns:a16="http://schemas.microsoft.com/office/drawing/2014/main" val="2632757828"/>
                  </a:ext>
                </a:extLst>
              </a:tr>
              <a:tr h="320040">
                <a:tc>
                  <a:txBody>
                    <a:bodyPr/>
                    <a:lstStyle/>
                    <a:p>
                      <a:pPr algn="ctr" fontAlgn="ctr"/>
                      <a:r>
                        <a:rPr lang="en-US" sz="1200" b="0" i="0" u="none" strike="noStrike" dirty="0">
                          <a:solidFill>
                            <a:srgbClr val="000000"/>
                          </a:solidFill>
                          <a:effectLst/>
                          <a:latin typeface="Arial Narrow" panose="020B0604020202020204" pitchFamily="34" charset="0"/>
                        </a:rPr>
                        <a:t>Yun Wang</a:t>
                      </a:r>
                    </a:p>
                  </a:txBody>
                  <a:tcPr marL="9525" marR="9525" marT="9525" marB="0" anchor="ctr"/>
                </a:tc>
                <a:tc>
                  <a:txBody>
                    <a:bodyPr/>
                    <a:lstStyle/>
                    <a:p>
                      <a:pPr algn="ctr" fontAlgn="ctr"/>
                      <a:r>
                        <a:rPr lang="en-US" sz="1200" b="0" i="0" u="none" strike="noStrike">
                          <a:solidFill>
                            <a:srgbClr val="000000"/>
                          </a:solidFill>
                          <a:effectLst/>
                          <a:latin typeface="Arial Narrow" panose="020B0604020202020204" pitchFamily="34" charset="0"/>
                        </a:rPr>
                        <a:t>U. Oklahoma</a:t>
                      </a:r>
                    </a:p>
                  </a:txBody>
                  <a:tcPr marL="9525" marR="9525" marT="9525" marB="0" anchor="ctr"/>
                </a:tc>
                <a:extLst>
                  <a:ext uri="{0D108BD9-81ED-4DB2-BD59-A6C34878D82A}">
                    <a16:rowId xmlns:a16="http://schemas.microsoft.com/office/drawing/2014/main" val="2375767902"/>
                  </a:ext>
                </a:extLst>
              </a:tr>
              <a:tr h="320040">
                <a:tc>
                  <a:txBody>
                    <a:bodyPr/>
                    <a:lstStyle/>
                    <a:p>
                      <a:pPr algn="ctr" fontAlgn="ctr"/>
                      <a:r>
                        <a:rPr lang="en-US" sz="1200" b="0" i="0" u="none" strike="noStrike" dirty="0">
                          <a:solidFill>
                            <a:srgbClr val="000000"/>
                          </a:solidFill>
                          <a:effectLst/>
                          <a:latin typeface="Arial Narrow" panose="020B0604020202020204" pitchFamily="34" charset="0"/>
                        </a:rPr>
                        <a:t>Dave Bennett</a:t>
                      </a:r>
                    </a:p>
                  </a:txBody>
                  <a:tcPr marL="9525" marR="9525" marT="9525" marB="0" anchor="ctr"/>
                </a:tc>
                <a:tc>
                  <a:txBody>
                    <a:bodyPr/>
                    <a:lstStyle/>
                    <a:p>
                      <a:pPr algn="ctr" fontAlgn="ctr"/>
                      <a:r>
                        <a:rPr lang="en-US" sz="1200" b="0" i="0" u="none" strike="noStrike" dirty="0">
                          <a:solidFill>
                            <a:srgbClr val="000000"/>
                          </a:solidFill>
                          <a:effectLst/>
                          <a:latin typeface="Arial Narrow" panose="020B0604020202020204" pitchFamily="34" charset="0"/>
                        </a:rPr>
                        <a:t>Notre Dame</a:t>
                      </a:r>
                    </a:p>
                  </a:txBody>
                  <a:tcPr marL="9525" marR="9525" marT="9525" marB="0" anchor="ctr"/>
                </a:tc>
                <a:extLst>
                  <a:ext uri="{0D108BD9-81ED-4DB2-BD59-A6C34878D82A}">
                    <a16:rowId xmlns:a16="http://schemas.microsoft.com/office/drawing/2014/main" val="1260935345"/>
                  </a:ext>
                </a:extLst>
              </a:tr>
              <a:tr h="320040">
                <a:tc>
                  <a:txBody>
                    <a:bodyPr/>
                    <a:lstStyle/>
                    <a:p>
                      <a:pPr algn="ctr" fontAlgn="ctr"/>
                      <a:r>
                        <a:rPr lang="en-US" sz="1200" b="0" i="0" u="none" strike="noStrike" dirty="0">
                          <a:solidFill>
                            <a:srgbClr val="000000"/>
                          </a:solidFill>
                          <a:effectLst/>
                          <a:latin typeface="Arial Narrow" panose="020B0604020202020204" pitchFamily="34" charset="0"/>
                        </a:rPr>
                        <a:t>Charles </a:t>
                      </a:r>
                      <a:r>
                        <a:rPr lang="en-US" sz="1200" b="0" i="0" u="none" strike="noStrike" dirty="0" err="1">
                          <a:solidFill>
                            <a:srgbClr val="000000"/>
                          </a:solidFill>
                          <a:effectLst/>
                          <a:latin typeface="Arial Narrow" panose="020B0604020202020204" pitchFamily="34" charset="0"/>
                        </a:rPr>
                        <a:t>Baltay</a:t>
                      </a:r>
                      <a:endParaRPr lang="en-US" sz="1200" b="0" i="0" u="none" strike="noStrike" dirty="0">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200" b="0" i="0" u="none" strike="noStrike" dirty="0">
                          <a:solidFill>
                            <a:srgbClr val="000000"/>
                          </a:solidFill>
                          <a:effectLst/>
                          <a:latin typeface="Arial Narrow" panose="020B0604020202020204" pitchFamily="34" charset="0"/>
                        </a:rPr>
                        <a:t>Yale</a:t>
                      </a:r>
                    </a:p>
                  </a:txBody>
                  <a:tcPr marL="9525" marR="9525" marT="9525" marB="0" anchor="ctr"/>
                </a:tc>
                <a:extLst>
                  <a:ext uri="{0D108BD9-81ED-4DB2-BD59-A6C34878D82A}">
                    <a16:rowId xmlns:a16="http://schemas.microsoft.com/office/drawing/2014/main" val="1022001984"/>
                  </a:ext>
                </a:extLst>
              </a:tr>
              <a:tr h="320040">
                <a:tc>
                  <a:txBody>
                    <a:bodyPr/>
                    <a:lstStyle/>
                    <a:p>
                      <a:pPr algn="ctr" fontAlgn="b"/>
                      <a:r>
                        <a:rPr lang="en-US" sz="1200" b="0" i="0" u="none" strike="noStrike" dirty="0">
                          <a:solidFill>
                            <a:srgbClr val="000000"/>
                          </a:solidFill>
                          <a:effectLst/>
                          <a:latin typeface="Times New Roman" panose="02020603050405020304" pitchFamily="18" charset="0"/>
                        </a:rPr>
                        <a:t>Toru Yamada</a:t>
                      </a:r>
                    </a:p>
                  </a:txBody>
                  <a:tcPr marL="9525" marR="9525" marT="9525" marB="0" anchor="ctr"/>
                </a:tc>
                <a:tc>
                  <a:txBody>
                    <a:bodyPr/>
                    <a:lstStyle/>
                    <a:p>
                      <a:pPr algn="ctr" fontAlgn="b"/>
                      <a:r>
                        <a:rPr lang="en-US" sz="1200" b="0" i="0" u="none" strike="noStrike" dirty="0">
                          <a:solidFill>
                            <a:srgbClr val="000000"/>
                          </a:solidFill>
                          <a:effectLst/>
                          <a:latin typeface="Times New Roman" panose="02020603050405020304" pitchFamily="18" charset="0"/>
                        </a:rPr>
                        <a:t>Tohoku U., Japan</a:t>
                      </a:r>
                    </a:p>
                  </a:txBody>
                  <a:tcPr marL="9525" marR="9525" marT="9525" marB="0" anchor="ctr"/>
                </a:tc>
                <a:extLst>
                  <a:ext uri="{0D108BD9-81ED-4DB2-BD59-A6C34878D82A}">
                    <a16:rowId xmlns:a16="http://schemas.microsoft.com/office/drawing/2014/main" val="3055682254"/>
                  </a:ext>
                </a:extLst>
              </a:tr>
              <a:tr h="320040">
                <a:tc>
                  <a:txBody>
                    <a:bodyPr/>
                    <a:lstStyle/>
                    <a:p>
                      <a:pPr algn="ctr" fontAlgn="ctr"/>
                      <a:r>
                        <a:rPr lang="en-US" sz="1200" b="0" i="0" u="none" strike="noStrike" dirty="0">
                          <a:solidFill>
                            <a:srgbClr val="000000"/>
                          </a:solidFill>
                          <a:effectLst/>
                          <a:latin typeface="Arial Narrow" panose="020B0604020202020204" pitchFamily="34" charset="0"/>
                        </a:rPr>
                        <a:t>Yannick </a:t>
                      </a:r>
                      <a:r>
                        <a:rPr lang="en-US" sz="1200" b="0" i="0" u="none" strike="noStrike" dirty="0" err="1">
                          <a:solidFill>
                            <a:srgbClr val="000000"/>
                          </a:solidFill>
                          <a:effectLst/>
                          <a:latin typeface="Arial Narrow" panose="020B0604020202020204" pitchFamily="34" charset="0"/>
                        </a:rPr>
                        <a:t>Mellier</a:t>
                      </a:r>
                      <a:endParaRPr lang="en-US" sz="1200" b="0" i="0" u="none" strike="noStrike" dirty="0">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200" b="0" i="0" u="none" strike="noStrike" dirty="0">
                          <a:solidFill>
                            <a:srgbClr val="000000"/>
                          </a:solidFill>
                          <a:effectLst/>
                          <a:latin typeface="Arial Narrow" panose="020B0604020202020204" pitchFamily="34" charset="0"/>
                        </a:rPr>
                        <a:t>IAP, France</a:t>
                      </a:r>
                    </a:p>
                  </a:txBody>
                  <a:tcPr marL="9525" marR="9525" marT="9525" marB="0" anchor="ctr"/>
                </a:tc>
                <a:extLst>
                  <a:ext uri="{0D108BD9-81ED-4DB2-BD59-A6C34878D82A}">
                    <a16:rowId xmlns:a16="http://schemas.microsoft.com/office/drawing/2014/main" val="1494858110"/>
                  </a:ext>
                </a:extLst>
              </a:tr>
              <a:tr h="320040">
                <a:tc>
                  <a:txBody>
                    <a:bodyPr/>
                    <a:lstStyle/>
                    <a:p>
                      <a:pPr algn="ctr" fontAlgn="ctr"/>
                      <a:r>
                        <a:rPr lang="en-US" sz="1200" b="0" i="0" u="none" strike="noStrike" dirty="0">
                          <a:solidFill>
                            <a:srgbClr val="000000"/>
                          </a:solidFill>
                          <a:effectLst/>
                          <a:latin typeface="Arial Narrow" panose="020B0604020202020204" pitchFamily="34" charset="0"/>
                        </a:rPr>
                        <a:t>Dominic </a:t>
                      </a:r>
                      <a:r>
                        <a:rPr lang="en-US" sz="1200" b="0" i="0" u="none" strike="noStrike" dirty="0" err="1">
                          <a:solidFill>
                            <a:srgbClr val="000000"/>
                          </a:solidFill>
                          <a:effectLst/>
                          <a:latin typeface="Arial Narrow" panose="020B0604020202020204" pitchFamily="34" charset="0"/>
                        </a:rPr>
                        <a:t>Benford</a:t>
                      </a:r>
                      <a:endParaRPr lang="en-US" sz="1200" b="0" i="0" u="none" strike="noStrike" dirty="0">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200" b="0" i="0" u="none" strike="noStrike" dirty="0">
                          <a:solidFill>
                            <a:srgbClr val="000000"/>
                          </a:solidFill>
                          <a:effectLst/>
                          <a:latin typeface="Arial Narrow" panose="020B0604020202020204" pitchFamily="34" charset="0"/>
                        </a:rPr>
                        <a:t>HQ</a:t>
                      </a:r>
                    </a:p>
                  </a:txBody>
                  <a:tcPr marL="9525" marR="9525" marT="9525" marB="0" anchor="ctr"/>
                </a:tc>
                <a:extLst>
                  <a:ext uri="{0D108BD9-81ED-4DB2-BD59-A6C34878D82A}">
                    <a16:rowId xmlns:a16="http://schemas.microsoft.com/office/drawing/2014/main" val="3492092007"/>
                  </a:ext>
                </a:extLst>
              </a:tr>
              <a:tr h="320040">
                <a:tc>
                  <a:txBody>
                    <a:bodyPr/>
                    <a:lstStyle/>
                    <a:p>
                      <a:pPr algn="ctr" fontAlgn="ctr"/>
                      <a:r>
                        <a:rPr lang="en-US" sz="1200" b="0" i="0" u="none" strike="noStrike" dirty="0">
                          <a:solidFill>
                            <a:srgbClr val="000000"/>
                          </a:solidFill>
                          <a:effectLst/>
                          <a:latin typeface="Arial Narrow" panose="020B0604020202020204" pitchFamily="34" charset="0"/>
                        </a:rPr>
                        <a:t>Wes Traub</a:t>
                      </a:r>
                    </a:p>
                  </a:txBody>
                  <a:tcPr marL="9525" marR="9525" marT="9525" marB="0" anchor="ctr"/>
                </a:tc>
                <a:tc>
                  <a:txBody>
                    <a:bodyPr/>
                    <a:lstStyle/>
                    <a:p>
                      <a:pPr algn="ctr" fontAlgn="ctr"/>
                      <a:r>
                        <a:rPr lang="en-US" sz="1200" b="0" i="0" u="none" strike="noStrike" dirty="0">
                          <a:solidFill>
                            <a:srgbClr val="000000"/>
                          </a:solidFill>
                          <a:effectLst/>
                          <a:latin typeface="Arial Narrow" panose="020B0604020202020204" pitchFamily="34" charset="0"/>
                        </a:rPr>
                        <a:t>JPL</a:t>
                      </a:r>
                    </a:p>
                  </a:txBody>
                  <a:tcPr marL="9525" marR="9525" marT="9525" marB="0" anchor="ctr"/>
                </a:tc>
                <a:extLst>
                  <a:ext uri="{0D108BD9-81ED-4DB2-BD59-A6C34878D82A}">
                    <a16:rowId xmlns:a16="http://schemas.microsoft.com/office/drawing/2014/main" val="3478735486"/>
                  </a:ext>
                </a:extLst>
              </a:tr>
              <a:tr h="320040">
                <a:tc>
                  <a:txBody>
                    <a:bodyPr/>
                    <a:lstStyle/>
                    <a:p>
                      <a:pPr algn="ctr" fontAlgn="ctr"/>
                      <a:r>
                        <a:rPr lang="en-US" sz="1200" b="0" i="0" u="none" strike="noStrike" dirty="0">
                          <a:solidFill>
                            <a:srgbClr val="000000"/>
                          </a:solidFill>
                          <a:effectLst/>
                          <a:latin typeface="Arial Narrow" panose="020B0604020202020204" pitchFamily="34" charset="0"/>
                        </a:rPr>
                        <a:t>Bernie Rauscher </a:t>
                      </a:r>
                    </a:p>
                  </a:txBody>
                  <a:tcPr marL="9525" marR="9525" marT="9525" marB="0" anchor="ctr"/>
                </a:tc>
                <a:tc>
                  <a:txBody>
                    <a:bodyPr/>
                    <a:lstStyle/>
                    <a:p>
                      <a:pPr algn="ctr" fontAlgn="ctr"/>
                      <a:r>
                        <a:rPr lang="en-US" sz="1200" b="0" i="0" u="none" strike="noStrike" dirty="0">
                          <a:solidFill>
                            <a:srgbClr val="000000"/>
                          </a:solidFill>
                          <a:effectLst/>
                          <a:latin typeface="Arial Narrow" panose="020B0604020202020204" pitchFamily="34" charset="0"/>
                        </a:rPr>
                        <a:t>Goddard</a:t>
                      </a:r>
                    </a:p>
                  </a:txBody>
                  <a:tcPr marL="9525" marR="9525" marT="9525" marB="0" anchor="ctr"/>
                </a:tc>
                <a:extLst>
                  <a:ext uri="{0D108BD9-81ED-4DB2-BD59-A6C34878D82A}">
                    <a16:rowId xmlns:a16="http://schemas.microsoft.com/office/drawing/2014/main" val="3693497855"/>
                  </a:ext>
                </a:extLst>
              </a:tr>
              <a:tr h="3200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53228621"/>
                  </a:ext>
                </a:extLst>
              </a:tr>
              <a:tr h="320040">
                <a:tc>
                  <a:txBody>
                    <a:bodyPr/>
                    <a:lstStyle/>
                    <a:p>
                      <a:pPr algn="ctr"/>
                      <a:r>
                        <a:rPr lang="en-US" dirty="0"/>
                        <a:t>Ex officio</a:t>
                      </a:r>
                    </a:p>
                  </a:txBody>
                  <a:tcPr/>
                </a:tc>
                <a:tc>
                  <a:txBody>
                    <a:bodyPr/>
                    <a:lstStyle/>
                    <a:p>
                      <a:endParaRPr lang="en-US" dirty="0"/>
                    </a:p>
                  </a:txBody>
                  <a:tcPr/>
                </a:tc>
                <a:extLst>
                  <a:ext uri="{0D108BD9-81ED-4DB2-BD59-A6C34878D82A}">
                    <a16:rowId xmlns:a16="http://schemas.microsoft.com/office/drawing/2014/main" val="4115119620"/>
                  </a:ext>
                </a:extLst>
              </a:tr>
              <a:tr h="320040">
                <a:tc>
                  <a:txBody>
                    <a:bodyPr/>
                    <a:lstStyle/>
                    <a:p>
                      <a:pPr algn="ctr" fontAlgn="ctr"/>
                      <a:r>
                        <a:rPr lang="en-US" sz="1200" b="0" i="0" u="none" strike="noStrike">
                          <a:solidFill>
                            <a:srgbClr val="000000"/>
                          </a:solidFill>
                          <a:effectLst/>
                          <a:latin typeface="Arial Narrow" panose="020B0604020202020204" pitchFamily="34" charset="0"/>
                        </a:rPr>
                        <a:t>George Helou</a:t>
                      </a:r>
                    </a:p>
                  </a:txBody>
                  <a:tcPr marL="9525" marR="9525" marT="9525" marB="0" anchor="ctr"/>
                </a:tc>
                <a:tc>
                  <a:txBody>
                    <a:bodyPr/>
                    <a:lstStyle/>
                    <a:p>
                      <a:pPr algn="ctr" fontAlgn="ctr"/>
                      <a:r>
                        <a:rPr lang="en-US" sz="1200" b="0" i="0" u="none" strike="noStrike" dirty="0">
                          <a:solidFill>
                            <a:srgbClr val="000000"/>
                          </a:solidFill>
                          <a:effectLst/>
                          <a:latin typeface="Arial Narrow" panose="020B0604020202020204" pitchFamily="34" charset="0"/>
                        </a:rPr>
                        <a:t>Caltech-IPAC</a:t>
                      </a:r>
                    </a:p>
                  </a:txBody>
                  <a:tcPr marL="9525" marR="9525" marT="9525" marB="0" anchor="ctr"/>
                </a:tc>
                <a:extLst>
                  <a:ext uri="{0D108BD9-81ED-4DB2-BD59-A6C34878D82A}">
                    <a16:rowId xmlns:a16="http://schemas.microsoft.com/office/drawing/2014/main" val="3420144000"/>
                  </a:ext>
                </a:extLst>
              </a:tr>
              <a:tr h="320040">
                <a:tc>
                  <a:txBody>
                    <a:bodyPr/>
                    <a:lstStyle/>
                    <a:p>
                      <a:pPr algn="ctr" fontAlgn="ctr"/>
                      <a:r>
                        <a:rPr lang="en-US" sz="1200" b="0" i="0" u="none" strike="noStrike">
                          <a:solidFill>
                            <a:srgbClr val="000000"/>
                          </a:solidFill>
                          <a:effectLst/>
                          <a:latin typeface="Arial Narrow" panose="020B0604020202020204" pitchFamily="34" charset="0"/>
                        </a:rPr>
                        <a:t>Roc Cutri</a:t>
                      </a:r>
                    </a:p>
                  </a:txBody>
                  <a:tcPr marL="9525" marR="9525" marT="9525" marB="0" anchor="ctr"/>
                </a:tc>
                <a:tc>
                  <a:txBody>
                    <a:bodyPr/>
                    <a:lstStyle/>
                    <a:p>
                      <a:pPr algn="ctr" fontAlgn="ctr"/>
                      <a:r>
                        <a:rPr lang="en-US" sz="1200" b="0" i="0" u="none" strike="noStrike" dirty="0">
                          <a:solidFill>
                            <a:srgbClr val="000000"/>
                          </a:solidFill>
                          <a:effectLst/>
                          <a:latin typeface="Arial Narrow" panose="020B0604020202020204" pitchFamily="34" charset="0"/>
                        </a:rPr>
                        <a:t>Caltech-IPAC</a:t>
                      </a:r>
                    </a:p>
                  </a:txBody>
                  <a:tcPr marL="9525" marR="9525" marT="9525" marB="0" anchor="ctr"/>
                </a:tc>
                <a:extLst>
                  <a:ext uri="{0D108BD9-81ED-4DB2-BD59-A6C34878D82A}">
                    <a16:rowId xmlns:a16="http://schemas.microsoft.com/office/drawing/2014/main" val="2000831936"/>
                  </a:ext>
                </a:extLst>
              </a:tr>
              <a:tr h="320040">
                <a:tc>
                  <a:txBody>
                    <a:bodyPr/>
                    <a:lstStyle/>
                    <a:p>
                      <a:pPr algn="ctr" fontAlgn="ctr"/>
                      <a:r>
                        <a:rPr lang="en-US" sz="1200" b="0" i="0" u="none" strike="noStrike">
                          <a:solidFill>
                            <a:srgbClr val="000000"/>
                          </a:solidFill>
                          <a:effectLst/>
                          <a:latin typeface="Arial Narrow" panose="020B0604020202020204" pitchFamily="34" charset="0"/>
                        </a:rPr>
                        <a:t>Mike Seiffert</a:t>
                      </a:r>
                    </a:p>
                  </a:txBody>
                  <a:tcPr marL="9525" marR="9525" marT="9525" marB="0" anchor="ctr"/>
                </a:tc>
                <a:tc>
                  <a:txBody>
                    <a:bodyPr/>
                    <a:lstStyle/>
                    <a:p>
                      <a:pPr algn="ctr" fontAlgn="ctr"/>
                      <a:r>
                        <a:rPr lang="en-US" sz="1200" b="0" i="0" u="none" strike="noStrike" dirty="0">
                          <a:solidFill>
                            <a:srgbClr val="000000"/>
                          </a:solidFill>
                          <a:effectLst/>
                          <a:latin typeface="Arial Narrow" panose="020B0604020202020204" pitchFamily="34" charset="0"/>
                        </a:rPr>
                        <a:t>JPL</a:t>
                      </a:r>
                    </a:p>
                  </a:txBody>
                  <a:tcPr marL="9525" marR="9525" marT="9525" marB="0" anchor="ctr"/>
                </a:tc>
                <a:extLst>
                  <a:ext uri="{0D108BD9-81ED-4DB2-BD59-A6C34878D82A}">
                    <a16:rowId xmlns:a16="http://schemas.microsoft.com/office/drawing/2014/main" val="229172995"/>
                  </a:ext>
                </a:extLst>
              </a:tr>
            </a:tbl>
          </a:graphicData>
        </a:graphic>
      </p:graphicFrame>
    </p:spTree>
    <p:extLst>
      <p:ext uri="{BB962C8B-B14F-4D97-AF65-F5344CB8AC3E}">
        <p14:creationId xmlns:p14="http://schemas.microsoft.com/office/powerpoint/2010/main" val="3237742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3C3159-F008-8C46-8DD7-2C6A049168DF}"/>
              </a:ext>
            </a:extLst>
          </p:cNvPr>
          <p:cNvSpPr>
            <a:spLocks noGrp="1"/>
          </p:cNvSpPr>
          <p:nvPr>
            <p:ph idx="1"/>
          </p:nvPr>
        </p:nvSpPr>
        <p:spPr/>
        <p:txBody>
          <a:bodyPr>
            <a:normAutofit fontScale="92500" lnSpcReduction="10000"/>
          </a:bodyPr>
          <a:lstStyle/>
          <a:p>
            <a:r>
              <a:rPr lang="en-US" dirty="0"/>
              <a:t>The FSWG is to continue the development of science requirements, investigation approaches, key mission parameters, and any other scientific studies needed to support the refinement and optimization of the Phase A Design Reference Mission (DRM) to further the science priorities described in NWNH for a wide field infrared survey telescope and maturation of technology and science for an exoplanet direct imaging mission.</a:t>
            </a:r>
          </a:p>
          <a:p>
            <a:pPr lvl="0"/>
            <a:r>
              <a:rPr lang="en-US" sz="1600" dirty="0"/>
              <a:t>The FSWG and WFIRST Study Office (hereafter referred to as the Project Office, assuming Formulation has been entered) are to update the existing DRM and document the effort in annual presentations. This shall include several facets for the FSWG:</a:t>
            </a:r>
          </a:p>
          <a:p>
            <a:pPr lvl="1"/>
            <a:r>
              <a:rPr lang="en-US" sz="1400" dirty="0"/>
              <a:t>Refine science requirements and performance metrics and objectives for the WFIRST telescope, instrumentation, software, operations, and other aspects of the program, </a:t>
            </a:r>
          </a:p>
          <a:p>
            <a:pPr lvl="1"/>
            <a:r>
              <a:rPr lang="en-US" sz="1400" dirty="0"/>
              <a:t>Participate in negotiations involving the observatory/science interfaces, </a:t>
            </a:r>
          </a:p>
          <a:p>
            <a:pPr lvl="1"/>
            <a:r>
              <a:rPr lang="en-US" sz="1400" dirty="0"/>
              <a:t>Participate in refining the mission design, </a:t>
            </a:r>
          </a:p>
          <a:p>
            <a:pPr lvl="1"/>
            <a:r>
              <a:rPr lang="en-US" sz="1400" dirty="0"/>
              <a:t>Participate in the refinement of project science plans and the philosophy for defining and conducting the science program, </a:t>
            </a:r>
          </a:p>
          <a:p>
            <a:pPr lvl="1"/>
            <a:r>
              <a:rPr lang="en-US" sz="1400" dirty="0"/>
              <a:t>Recommend solutions to technical and resource problems during the development and implementation phases of the mission.</a:t>
            </a:r>
          </a:p>
          <a:p>
            <a:r>
              <a:rPr lang="en-US" sz="1600" dirty="0"/>
              <a:t>Overall mission cost is to be kept as low as possible while still achieving all or a critical part of the science priorities for a wide field infrared survey telescope and exoplanet technology and science maturation. </a:t>
            </a:r>
          </a:p>
          <a:p>
            <a:pPr lvl="0"/>
            <a:r>
              <a:rPr lang="en-US" sz="1600" dirty="0"/>
              <a:t>The FSWG shall evaluate all areas identified by the selected SITs, with special attention to several overarching subjects:  </a:t>
            </a:r>
          </a:p>
          <a:p>
            <a:pPr lvl="1"/>
            <a:r>
              <a:rPr lang="en-US" sz="1400" dirty="0"/>
              <a:t>Requirements development, refinement and </a:t>
            </a:r>
            <a:r>
              <a:rPr lang="en-US" sz="1400" dirty="0" err="1"/>
              <a:t>flowdown</a:t>
            </a:r>
            <a:r>
              <a:rPr lang="en-US" sz="1400" dirty="0"/>
              <a:t>, including calibration</a:t>
            </a:r>
          </a:p>
          <a:p>
            <a:pPr lvl="1"/>
            <a:r>
              <a:rPr lang="en-US" sz="1400" dirty="0"/>
              <a:t>Operations concept refinement, survey yield predictions and survey efficiency drivers, including calibration</a:t>
            </a:r>
          </a:p>
          <a:p>
            <a:pPr lvl="1"/>
            <a:r>
              <a:rPr lang="en-US" sz="1400" dirty="0"/>
              <a:t>Optimization of observatory to reduce risk and minimize cost </a:t>
            </a:r>
          </a:p>
          <a:p>
            <a:pPr lvl="1"/>
            <a:r>
              <a:rPr lang="en-US" sz="1400" dirty="0"/>
              <a:t>Optimization of the observatory to address any changes in the scientific landscape</a:t>
            </a:r>
          </a:p>
          <a:p>
            <a:pPr lvl="1"/>
            <a:r>
              <a:rPr lang="en-US" sz="1400" dirty="0"/>
              <a:t>Payload performance assessments</a:t>
            </a:r>
          </a:p>
          <a:p>
            <a:r>
              <a:rPr lang="en-US" dirty="0"/>
              <a:t>The FSWG shall participate in WFIRST Project reviews in order to coordinate scientific requirements and assist the WFIRST Project in mission decisions as they relate to the scientific objectives.  </a:t>
            </a:r>
          </a:p>
          <a:p>
            <a:endParaRPr lang="en-US" dirty="0"/>
          </a:p>
        </p:txBody>
      </p:sp>
      <p:sp>
        <p:nvSpPr>
          <p:cNvPr id="3" name="Title 2">
            <a:extLst>
              <a:ext uri="{FF2B5EF4-FFF2-40B4-BE49-F238E27FC236}">
                <a16:creationId xmlns:a16="http://schemas.microsoft.com/office/drawing/2014/main" id="{A1A28708-670C-8B47-8C16-50EE65ED35CF}"/>
              </a:ext>
            </a:extLst>
          </p:cNvPr>
          <p:cNvSpPr>
            <a:spLocks noGrp="1"/>
          </p:cNvSpPr>
          <p:nvPr>
            <p:ph type="title"/>
          </p:nvPr>
        </p:nvSpPr>
        <p:spPr/>
        <p:txBody>
          <a:bodyPr/>
          <a:lstStyle/>
          <a:p>
            <a:r>
              <a:rPr lang="en-US" dirty="0"/>
              <a:t>FSWG Charter (key points)</a:t>
            </a:r>
          </a:p>
        </p:txBody>
      </p:sp>
    </p:spTree>
    <p:extLst>
      <p:ext uri="{BB962C8B-B14F-4D97-AF65-F5344CB8AC3E}">
        <p14:creationId xmlns:p14="http://schemas.microsoft.com/office/powerpoint/2010/main" val="1450680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6CB1B0-4435-2242-99BA-F94FA7C3EFA7}"/>
              </a:ext>
            </a:extLst>
          </p:cNvPr>
          <p:cNvSpPr>
            <a:spLocks noGrp="1"/>
          </p:cNvSpPr>
          <p:nvPr>
            <p:ph idx="1"/>
          </p:nvPr>
        </p:nvSpPr>
        <p:spPr/>
        <p:txBody>
          <a:bodyPr/>
          <a:lstStyle/>
          <a:p>
            <a:r>
              <a:rPr lang="en-US" dirty="0"/>
              <a:t>The </a:t>
            </a:r>
            <a:r>
              <a:rPr lang="en-US" i="1" dirty="0"/>
              <a:t>Roman </a:t>
            </a:r>
            <a:r>
              <a:rPr lang="en-US" dirty="0"/>
              <a:t>Science Interest Group (RSIG) will provide broad-based community input to the </a:t>
            </a:r>
            <a:r>
              <a:rPr lang="en-US" i="1" dirty="0"/>
              <a:t>Roman </a:t>
            </a:r>
            <a:r>
              <a:rPr lang="en-US" dirty="0"/>
              <a:t>project and NASA headquarters. Its primary purpose is to assist NASA in ensuring that the interests of the scientific community are served by the </a:t>
            </a:r>
            <a:r>
              <a:rPr lang="en-US" i="1" dirty="0"/>
              <a:t>Roman </a:t>
            </a:r>
            <a:r>
              <a:rPr lang="en-US" dirty="0"/>
              <a:t>project in planning for and executing </a:t>
            </a:r>
            <a:r>
              <a:rPr lang="en-US" i="1" dirty="0"/>
              <a:t>Roman </a:t>
            </a:r>
            <a:r>
              <a:rPr lang="en-US" dirty="0"/>
              <a:t>development and operations. </a:t>
            </a:r>
          </a:p>
          <a:p>
            <a:r>
              <a:rPr lang="en-US" dirty="0"/>
              <a:t>The RSIG will provide input to the </a:t>
            </a:r>
            <a:r>
              <a:rPr lang="en-US" i="1" dirty="0"/>
              <a:t>Roman </a:t>
            </a:r>
            <a:r>
              <a:rPr lang="en-US" dirty="0"/>
              <a:t>Project and NASA HQ on the structure of future science team and investigation calls; user support functions across the</a:t>
            </a:r>
            <a:r>
              <a:rPr lang="en-US" i="1" dirty="0"/>
              <a:t> Roman </a:t>
            </a:r>
            <a:r>
              <a:rPr lang="en-US" dirty="0"/>
              <a:t>project; considerations for defining and conducting the science program, including time allocation; and other science needs as requested by the project or program.</a:t>
            </a:r>
          </a:p>
        </p:txBody>
      </p:sp>
      <p:sp>
        <p:nvSpPr>
          <p:cNvPr id="3" name="Title 2">
            <a:extLst>
              <a:ext uri="{FF2B5EF4-FFF2-40B4-BE49-F238E27FC236}">
                <a16:creationId xmlns:a16="http://schemas.microsoft.com/office/drawing/2014/main" id="{574A1619-37AB-2342-A3E9-F4B0C3B36A0A}"/>
              </a:ext>
            </a:extLst>
          </p:cNvPr>
          <p:cNvSpPr>
            <a:spLocks noGrp="1"/>
          </p:cNvSpPr>
          <p:nvPr>
            <p:ph type="title"/>
          </p:nvPr>
        </p:nvSpPr>
        <p:spPr/>
        <p:txBody>
          <a:bodyPr/>
          <a:lstStyle/>
          <a:p>
            <a:r>
              <a:rPr lang="en-US" dirty="0"/>
              <a:t>RSIG Charter</a:t>
            </a:r>
          </a:p>
        </p:txBody>
      </p:sp>
    </p:spTree>
    <p:extLst>
      <p:ext uri="{BB962C8B-B14F-4D97-AF65-F5344CB8AC3E}">
        <p14:creationId xmlns:p14="http://schemas.microsoft.com/office/powerpoint/2010/main" val="1281495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1A8472-24BC-A849-A3E9-A5CC8B42E634}"/>
              </a:ext>
            </a:extLst>
          </p:cNvPr>
          <p:cNvSpPr>
            <a:spLocks noGrp="1"/>
          </p:cNvSpPr>
          <p:nvPr>
            <p:ph idx="1"/>
          </p:nvPr>
        </p:nvSpPr>
        <p:spPr/>
        <p:txBody>
          <a:bodyPr>
            <a:normAutofit/>
          </a:bodyPr>
          <a:lstStyle/>
          <a:p>
            <a:r>
              <a:rPr lang="en-US" b="0" dirty="0"/>
              <a:t>NASA HQ has chartered a group to review the WFIRST Level-1 and Level-2 requirements and provide options for potential changes that might reduce cost or reduce cost risk in the future.</a:t>
            </a:r>
          </a:p>
          <a:p>
            <a:r>
              <a:rPr lang="en-US" b="0" dirty="0"/>
              <a:t>Such suggestions would not affect the mission architecture, but could affect approaches to requirements verification.</a:t>
            </a:r>
          </a:p>
          <a:p>
            <a:pPr lvl="1"/>
            <a:r>
              <a:rPr lang="en-US" b="0" dirty="0"/>
              <a:t>Could save on test equipment or test time during Integration and Test</a:t>
            </a:r>
          </a:p>
          <a:p>
            <a:r>
              <a:rPr lang="en-US" b="0" dirty="0"/>
              <a:t>Schedule:– Final report: January 15</a:t>
            </a:r>
          </a:p>
          <a:p>
            <a:pPr marL="0" indent="0">
              <a:buNone/>
            </a:pPr>
            <a:endParaRPr lang="en-US" b="0" dirty="0"/>
          </a:p>
          <a:p>
            <a:r>
              <a:rPr lang="en-US" dirty="0"/>
              <a:t>Membership: </a:t>
            </a:r>
            <a:r>
              <a:rPr lang="en-US" b="0" dirty="0"/>
              <a:t>John </a:t>
            </a:r>
            <a:r>
              <a:rPr lang="en-US" b="0" dirty="0" err="1"/>
              <a:t>MacKenty</a:t>
            </a:r>
            <a:r>
              <a:rPr lang="en-US" b="0" dirty="0"/>
              <a:t> (chair), Lee Feinberg, Cynthia </a:t>
            </a:r>
            <a:r>
              <a:rPr lang="en-US" b="0" dirty="0" err="1"/>
              <a:t>Froning</a:t>
            </a:r>
            <a:r>
              <a:rPr lang="en-US" b="0" dirty="0"/>
              <a:t>, Adam </a:t>
            </a:r>
            <a:r>
              <a:rPr lang="en-US" b="0" dirty="0" err="1"/>
              <a:t>Riess</a:t>
            </a:r>
            <a:r>
              <a:rPr lang="en-US" b="0" dirty="0"/>
              <a:t>, Glenn Schneider, Michael Schneider, Michael Strauss, Alycia Weinberger; Dominic </a:t>
            </a:r>
            <a:r>
              <a:rPr lang="en-US" b="0" dirty="0" err="1"/>
              <a:t>Benford</a:t>
            </a:r>
            <a:r>
              <a:rPr lang="en-US" b="0" dirty="0"/>
              <a:t> (HQ) and Jeff Kruk (PS)</a:t>
            </a:r>
          </a:p>
          <a:p>
            <a:endParaRPr lang="en-US" dirty="0"/>
          </a:p>
        </p:txBody>
      </p:sp>
      <p:sp>
        <p:nvSpPr>
          <p:cNvPr id="3" name="Title 2">
            <a:extLst>
              <a:ext uri="{FF2B5EF4-FFF2-40B4-BE49-F238E27FC236}">
                <a16:creationId xmlns:a16="http://schemas.microsoft.com/office/drawing/2014/main" id="{9A324015-EB24-E941-B666-BAA0C1E36F42}"/>
              </a:ext>
            </a:extLst>
          </p:cNvPr>
          <p:cNvSpPr>
            <a:spLocks noGrp="1"/>
          </p:cNvSpPr>
          <p:nvPr>
            <p:ph type="title"/>
          </p:nvPr>
        </p:nvSpPr>
        <p:spPr/>
        <p:txBody>
          <a:bodyPr/>
          <a:lstStyle/>
          <a:p>
            <a:r>
              <a:rPr lang="en-US" dirty="0"/>
              <a:t>WFIRST Science Assessment Team (2019)</a:t>
            </a:r>
          </a:p>
        </p:txBody>
      </p:sp>
    </p:spTree>
    <p:extLst>
      <p:ext uri="{BB962C8B-B14F-4D97-AF65-F5344CB8AC3E}">
        <p14:creationId xmlns:p14="http://schemas.microsoft.com/office/powerpoint/2010/main" val="3079343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168760-545C-1748-9A9E-4056D1C03475}"/>
              </a:ext>
            </a:extLst>
          </p:cNvPr>
          <p:cNvSpPr>
            <a:spLocks noGrp="1"/>
          </p:cNvSpPr>
          <p:nvPr>
            <p:ph idx="1"/>
          </p:nvPr>
        </p:nvSpPr>
        <p:spPr/>
        <p:txBody>
          <a:bodyPr>
            <a:normAutofit lnSpcReduction="10000"/>
          </a:bodyPr>
          <a:lstStyle/>
          <a:p>
            <a:pPr marL="0" indent="0">
              <a:buNone/>
            </a:pPr>
            <a:r>
              <a:rPr lang="en-US" dirty="0"/>
              <a:t>Science Definition Teams provided scientific input to pre-Formulation mission concept development</a:t>
            </a:r>
          </a:p>
          <a:p>
            <a:r>
              <a:rPr lang="en-US" dirty="0"/>
              <a:t>Science Definition Team #1</a:t>
            </a:r>
          </a:p>
          <a:p>
            <a:pPr lvl="1"/>
            <a:r>
              <a:rPr lang="en-US" dirty="0"/>
              <a:t>Chartered by HQ to work with Project to provide advice on implementation of WFIRST as-recommended by Astro-2010</a:t>
            </a:r>
          </a:p>
          <a:p>
            <a:pPr lvl="1"/>
            <a:r>
              <a:rPr lang="en-US" dirty="0"/>
              <a:t>No funded science team support</a:t>
            </a:r>
          </a:p>
          <a:p>
            <a:pPr lvl="1"/>
            <a:r>
              <a:rPr lang="en-US" dirty="0"/>
              <a:t>February 2011 – August 2012</a:t>
            </a:r>
          </a:p>
          <a:p>
            <a:pPr lvl="1"/>
            <a:r>
              <a:rPr lang="en-US" dirty="0"/>
              <a:t>Final Report: </a:t>
            </a:r>
            <a:r>
              <a:rPr lang="en-US" dirty="0">
                <a:latin typeface="Arial"/>
                <a:cs typeface="Arial"/>
              </a:rPr>
              <a:t>arXiv:1208.4012</a:t>
            </a:r>
          </a:p>
          <a:p>
            <a:r>
              <a:rPr lang="en-US" dirty="0">
                <a:latin typeface="Arial"/>
                <a:cs typeface="Arial"/>
              </a:rPr>
              <a:t>Science Definition Team #2</a:t>
            </a:r>
          </a:p>
          <a:p>
            <a:pPr lvl="1"/>
            <a:r>
              <a:rPr lang="en-US" dirty="0">
                <a:latin typeface="Arial"/>
                <a:cs typeface="Arial"/>
              </a:rPr>
              <a:t>Chartered by HQ to work with Project to determine whether or not to base WFIRST on the 2.4m telescope assets</a:t>
            </a:r>
          </a:p>
          <a:p>
            <a:pPr lvl="1"/>
            <a:r>
              <a:rPr lang="en-US" dirty="0">
                <a:latin typeface="Arial"/>
                <a:cs typeface="Arial"/>
              </a:rPr>
              <a:t>No funded science team support</a:t>
            </a:r>
          </a:p>
          <a:p>
            <a:pPr lvl="1"/>
            <a:r>
              <a:rPr lang="en-US" dirty="0">
                <a:latin typeface="Arial"/>
                <a:cs typeface="Arial"/>
              </a:rPr>
              <a:t>November 2012 – February 2015</a:t>
            </a:r>
          </a:p>
          <a:p>
            <a:pPr lvl="1"/>
            <a:r>
              <a:rPr lang="en-US" dirty="0">
                <a:latin typeface="Arial"/>
                <a:cs typeface="Arial"/>
              </a:rPr>
              <a:t>Final Report: arXiv:1503.03757</a:t>
            </a:r>
          </a:p>
          <a:p>
            <a:pPr lvl="1"/>
            <a:endParaRPr lang="en-US" dirty="0">
              <a:latin typeface="Arial"/>
              <a:cs typeface="Arial"/>
            </a:endParaRPr>
          </a:p>
          <a:p>
            <a:r>
              <a:rPr lang="en-US" dirty="0">
                <a:latin typeface="Arial"/>
                <a:cs typeface="Arial"/>
              </a:rPr>
              <a:t>Formulation Science Working Group &amp; Science Investigation Teams</a:t>
            </a:r>
          </a:p>
          <a:p>
            <a:pPr lvl="1"/>
            <a:r>
              <a:rPr lang="en-US" dirty="0">
                <a:latin typeface="Arial"/>
                <a:cs typeface="Arial"/>
              </a:rPr>
              <a:t>Chartered by HQ to support Project during Formulation and through the Mission Critical Design Review</a:t>
            </a:r>
          </a:p>
          <a:p>
            <a:pPr lvl="1"/>
            <a:r>
              <a:rPr lang="en-US" dirty="0">
                <a:latin typeface="Arial"/>
                <a:cs typeface="Arial"/>
              </a:rPr>
              <a:t>11 Science investigation teams funded, spanning wide range of science (see subsequent slides)</a:t>
            </a:r>
          </a:p>
          <a:p>
            <a:pPr lvl="1"/>
            <a:r>
              <a:rPr lang="en-US" dirty="0">
                <a:latin typeface="Arial"/>
                <a:cs typeface="Arial"/>
              </a:rPr>
              <a:t>FSWG consisted of PIs of the SITs, members of Project, Science Centers, and HQ</a:t>
            </a:r>
          </a:p>
          <a:p>
            <a:pPr lvl="1"/>
            <a:r>
              <a:rPr lang="en-US" dirty="0">
                <a:latin typeface="Arial"/>
                <a:cs typeface="Arial"/>
              </a:rPr>
              <a:t>February 2016 – October 2021</a:t>
            </a:r>
          </a:p>
          <a:p>
            <a:pPr lvl="1"/>
            <a:r>
              <a:rPr lang="en-US" dirty="0">
                <a:latin typeface="Arial"/>
                <a:cs typeface="Arial"/>
              </a:rPr>
              <a:t>Reports &amp; papers:  many; see science team community briefings: </a:t>
            </a:r>
          </a:p>
          <a:p>
            <a:pPr lvl="2"/>
            <a:r>
              <a:rPr lang="en-US" dirty="0">
                <a:latin typeface="Arial"/>
                <a:cs typeface="Arial"/>
                <a:hlinkClick r:id="rId2"/>
              </a:rPr>
              <a:t>https://roman.gsfc.nasa.gov/science/workshop112021/agenda.html</a:t>
            </a:r>
            <a:r>
              <a:rPr lang="en-US" dirty="0">
                <a:latin typeface="Arial"/>
                <a:cs typeface="Arial"/>
              </a:rPr>
              <a:t>    </a:t>
            </a:r>
            <a:r>
              <a:rPr lang="en-US" dirty="0">
                <a:latin typeface="Arial"/>
                <a:cs typeface="Arial"/>
                <a:hlinkClick r:id="rId3"/>
              </a:rPr>
              <a:t>https://roman.ipac.caltech.edu/mtgs/Roman_CGI_workshop.html</a:t>
            </a:r>
            <a:r>
              <a:rPr lang="en-US" dirty="0">
                <a:latin typeface="Arial"/>
                <a:cs typeface="Arial"/>
              </a:rPr>
              <a:t> </a:t>
            </a:r>
          </a:p>
          <a:p>
            <a:pPr lvl="1"/>
            <a:endParaRPr lang="en-US" dirty="0">
              <a:latin typeface="Arial"/>
              <a:cs typeface="Arial"/>
            </a:endParaRPr>
          </a:p>
          <a:p>
            <a:r>
              <a:rPr lang="en-US" dirty="0">
                <a:latin typeface="Arial"/>
                <a:cs typeface="Arial"/>
              </a:rPr>
              <a:t>Roman Science Interest Group</a:t>
            </a:r>
          </a:p>
          <a:p>
            <a:pPr lvl="1"/>
            <a:r>
              <a:rPr lang="en-US" dirty="0">
                <a:latin typeface="Arial"/>
                <a:cs typeface="Arial"/>
              </a:rPr>
              <a:t>Chartered by Project Scientist to provide broad-based scientific input</a:t>
            </a:r>
            <a:endParaRPr lang="en-US" dirty="0"/>
          </a:p>
        </p:txBody>
      </p:sp>
      <p:sp>
        <p:nvSpPr>
          <p:cNvPr id="3" name="Title 2">
            <a:extLst>
              <a:ext uri="{FF2B5EF4-FFF2-40B4-BE49-F238E27FC236}">
                <a16:creationId xmlns:a16="http://schemas.microsoft.com/office/drawing/2014/main" id="{D32D07B8-AC7C-CA46-9DB0-31C1CFBAFC6F}"/>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22831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68A200-7BC2-CA44-BCD2-3DE45BD2003C}"/>
              </a:ext>
            </a:extLst>
          </p:cNvPr>
          <p:cNvSpPr>
            <a:spLocks noGrp="1"/>
          </p:cNvSpPr>
          <p:nvPr>
            <p:ph idx="1"/>
          </p:nvPr>
        </p:nvSpPr>
        <p:spPr>
          <a:xfrm>
            <a:off x="717330" y="1066800"/>
            <a:ext cx="10675884" cy="5638800"/>
          </a:xfrm>
        </p:spPr>
        <p:txBody>
          <a:bodyPr>
            <a:normAutofit lnSpcReduction="10000"/>
          </a:bodyPr>
          <a:lstStyle/>
          <a:p>
            <a:r>
              <a:rPr lang="en-US" sz="1600" dirty="0"/>
              <a:t>Supernova Cosmology: Ryan Foley, Saul Perlmutter</a:t>
            </a:r>
          </a:p>
          <a:p>
            <a:r>
              <a:rPr lang="en-US" sz="1600" dirty="0"/>
              <a:t>Weak Lensing and Galaxy Redshift Survey</a:t>
            </a:r>
            <a:r>
              <a:rPr lang="en-US" sz="1800" dirty="0"/>
              <a:t>: Olivier Dore</a:t>
            </a:r>
            <a:endParaRPr lang="en-US" sz="1600" dirty="0"/>
          </a:p>
          <a:p>
            <a:r>
              <a:rPr lang="en-US" sz="1600" dirty="0"/>
              <a:t>Exoplanet Microlensing: Scott Gaudi, David Bennett</a:t>
            </a:r>
          </a:p>
          <a:p>
            <a:r>
              <a:rPr lang="en-US" sz="1600" dirty="0"/>
              <a:t>Exoplanet </a:t>
            </a:r>
            <a:r>
              <a:rPr lang="en-US" sz="1600" dirty="0" err="1"/>
              <a:t>Coronagraphy</a:t>
            </a:r>
            <a:r>
              <a:rPr lang="en-US" sz="1600" dirty="0"/>
              <a:t>: Bruce Macintosh, Margaret Turnbull</a:t>
            </a:r>
          </a:p>
          <a:p>
            <a:r>
              <a:rPr lang="en-US" sz="1600" dirty="0"/>
              <a:t>Nearby Galaxies: Ben Williams</a:t>
            </a:r>
          </a:p>
          <a:p>
            <a:r>
              <a:rPr lang="en-US" sz="1600" dirty="0"/>
              <a:t>Extragalactic: Brant Robertson</a:t>
            </a:r>
          </a:p>
          <a:p>
            <a:r>
              <a:rPr lang="en-US" sz="1600" dirty="0"/>
              <a:t>Archival Research: Alexander </a:t>
            </a:r>
            <a:r>
              <a:rPr lang="en-US" sz="1600" dirty="0" err="1"/>
              <a:t>Szalay</a:t>
            </a:r>
            <a:endParaRPr lang="en-US" sz="1600" dirty="0"/>
          </a:p>
          <a:p>
            <a:r>
              <a:rPr lang="en-US" sz="1600" dirty="0"/>
              <a:t>Cosmic Dawn: James Rhoads</a:t>
            </a:r>
          </a:p>
          <a:p>
            <a:r>
              <a:rPr lang="en-US" sz="1600" dirty="0" err="1"/>
              <a:t>Milkyway</a:t>
            </a:r>
            <a:r>
              <a:rPr lang="en-US" sz="1600" dirty="0"/>
              <a:t>: Jason </a:t>
            </a:r>
            <a:r>
              <a:rPr lang="en-US" sz="1600" dirty="0" err="1"/>
              <a:t>Tumlinson</a:t>
            </a:r>
            <a:endParaRPr lang="en-US" sz="1600" dirty="0"/>
          </a:p>
          <a:p>
            <a:endParaRPr lang="en-US" dirty="0"/>
          </a:p>
          <a:p>
            <a:r>
              <a:rPr lang="en-US" sz="1600" dirty="0"/>
              <a:t>~300 scientists in total</a:t>
            </a:r>
          </a:p>
          <a:p>
            <a:pPr lvl="1"/>
            <a:r>
              <a:rPr lang="en-US" sz="1500" dirty="0"/>
              <a:t>scientific performance requirements related to the specific science area, </a:t>
            </a:r>
          </a:p>
          <a:p>
            <a:pPr lvl="1"/>
            <a:r>
              <a:rPr lang="en-US" sz="1500" dirty="0"/>
              <a:t>design of overall observational strategy concept, </a:t>
            </a:r>
          </a:p>
          <a:p>
            <a:pPr lvl="1"/>
            <a:r>
              <a:rPr lang="en-US" sz="1500" dirty="0"/>
              <a:t>science data analysis techniques, </a:t>
            </a:r>
          </a:p>
          <a:p>
            <a:pPr lvl="1"/>
            <a:r>
              <a:rPr lang="en-US" sz="1500" dirty="0"/>
              <a:t>ground and space calibration requirements, </a:t>
            </a:r>
          </a:p>
          <a:p>
            <a:pPr lvl="1"/>
            <a:r>
              <a:rPr lang="en-US" sz="1500" dirty="0"/>
              <a:t>science simulations, precursor observations, </a:t>
            </a:r>
          </a:p>
          <a:p>
            <a:pPr lvl="1"/>
            <a:r>
              <a:rPr lang="en-US" sz="1500" dirty="0"/>
              <a:t>ground calibration, observational needs, data processing, ancillary data collection/incorporation, analysis, dissemination and documentation of the proposed science investigation.</a:t>
            </a:r>
          </a:p>
          <a:p>
            <a:pPr lvl="1"/>
            <a:endParaRPr lang="en-US" sz="1500" dirty="0"/>
          </a:p>
          <a:p>
            <a:r>
              <a:rPr lang="en-US" sz="1600" dirty="0"/>
              <a:t>science team contracts expired late 2021</a:t>
            </a:r>
            <a:endParaRPr lang="en-US" sz="1651" dirty="0"/>
          </a:p>
        </p:txBody>
      </p:sp>
      <p:sp>
        <p:nvSpPr>
          <p:cNvPr id="3" name="Title 2">
            <a:extLst>
              <a:ext uri="{FF2B5EF4-FFF2-40B4-BE49-F238E27FC236}">
                <a16:creationId xmlns:a16="http://schemas.microsoft.com/office/drawing/2014/main" id="{245739A1-8B3C-454A-8C4C-3D4AD21E4E0B}"/>
              </a:ext>
            </a:extLst>
          </p:cNvPr>
          <p:cNvSpPr>
            <a:spLocks noGrp="1"/>
          </p:cNvSpPr>
          <p:nvPr>
            <p:ph type="title"/>
          </p:nvPr>
        </p:nvSpPr>
        <p:spPr/>
        <p:txBody>
          <a:bodyPr/>
          <a:lstStyle/>
          <a:p>
            <a:r>
              <a:rPr lang="en-US" sz="3000" dirty="0"/>
              <a:t>Science Investigation Teams (2016 - 2021)</a:t>
            </a:r>
          </a:p>
        </p:txBody>
      </p:sp>
      <p:sp>
        <p:nvSpPr>
          <p:cNvPr id="4" name="TextBox 3">
            <a:extLst>
              <a:ext uri="{FF2B5EF4-FFF2-40B4-BE49-F238E27FC236}">
                <a16:creationId xmlns:a16="http://schemas.microsoft.com/office/drawing/2014/main" id="{9C7A8E23-F2FC-ED4C-B508-5F48B67EAE3E}"/>
              </a:ext>
            </a:extLst>
          </p:cNvPr>
          <p:cNvSpPr txBox="1"/>
          <p:nvPr/>
        </p:nvSpPr>
        <p:spPr>
          <a:xfrm>
            <a:off x="9902934" y="2167796"/>
            <a:ext cx="2173452" cy="861774"/>
          </a:xfrm>
          <a:prstGeom prst="rect">
            <a:avLst/>
          </a:prstGeom>
          <a:noFill/>
        </p:spPr>
        <p:txBody>
          <a:bodyPr wrap="square" rtlCol="0">
            <a:spAutoFit/>
          </a:bodyPr>
          <a:lstStyle/>
          <a:p>
            <a:r>
              <a:rPr lang="en-US" dirty="0">
                <a:solidFill>
                  <a:srgbClr val="0020C0"/>
                </a:solidFill>
              </a:rPr>
              <a:t>Adjutant Scientists</a:t>
            </a:r>
          </a:p>
          <a:p>
            <a:r>
              <a:rPr lang="en-US" sz="1600" dirty="0">
                <a:solidFill>
                  <a:srgbClr val="0020C0"/>
                </a:solidFill>
              </a:rPr>
              <a:t>David </a:t>
            </a:r>
            <a:r>
              <a:rPr lang="en-US" sz="1600" dirty="0" err="1">
                <a:solidFill>
                  <a:srgbClr val="0020C0"/>
                </a:solidFill>
              </a:rPr>
              <a:t>Spergel</a:t>
            </a:r>
            <a:r>
              <a:rPr lang="en-US" sz="1600" dirty="0">
                <a:solidFill>
                  <a:srgbClr val="0020C0"/>
                </a:solidFill>
              </a:rPr>
              <a:t> - WFI</a:t>
            </a:r>
          </a:p>
          <a:p>
            <a:r>
              <a:rPr lang="en-US" sz="1600" dirty="0">
                <a:solidFill>
                  <a:srgbClr val="0020C0"/>
                </a:solidFill>
              </a:rPr>
              <a:t>Jeremy </a:t>
            </a:r>
            <a:r>
              <a:rPr lang="en-US" sz="1600" dirty="0" err="1">
                <a:solidFill>
                  <a:srgbClr val="0020C0"/>
                </a:solidFill>
              </a:rPr>
              <a:t>Kasdin</a:t>
            </a:r>
            <a:r>
              <a:rPr lang="en-US" sz="1600" dirty="0">
                <a:solidFill>
                  <a:srgbClr val="0020C0"/>
                </a:solidFill>
              </a:rPr>
              <a:t> - CGI</a:t>
            </a:r>
          </a:p>
        </p:txBody>
      </p:sp>
      <p:sp>
        <p:nvSpPr>
          <p:cNvPr id="5" name="TextBox 4">
            <a:extLst>
              <a:ext uri="{FF2B5EF4-FFF2-40B4-BE49-F238E27FC236}">
                <a16:creationId xmlns:a16="http://schemas.microsoft.com/office/drawing/2014/main" id="{8C0F5258-ED8C-0A42-B5C7-33612D483164}"/>
              </a:ext>
            </a:extLst>
          </p:cNvPr>
          <p:cNvSpPr txBox="1"/>
          <p:nvPr/>
        </p:nvSpPr>
        <p:spPr>
          <a:xfrm>
            <a:off x="8702566" y="4130566"/>
            <a:ext cx="3058510" cy="882868"/>
          </a:xfrm>
          <a:prstGeom prst="rect">
            <a:avLst/>
          </a:prstGeom>
        </p:spPr>
        <p:txBody>
          <a:bodyPr wrap="square" rtlCol="0">
            <a:normAutofit/>
          </a:bodyPr>
          <a:lstStyle/>
          <a:p>
            <a:pPr>
              <a:spcBef>
                <a:spcPts val="375"/>
              </a:spcBef>
            </a:pPr>
            <a:r>
              <a:rPr lang="en-US" sz="1600" dirty="0"/>
              <a:t>(Code of conduct established/discussed in 2019)</a:t>
            </a:r>
          </a:p>
        </p:txBody>
      </p:sp>
    </p:spTree>
    <p:extLst>
      <p:ext uri="{BB962C8B-B14F-4D97-AF65-F5344CB8AC3E}">
        <p14:creationId xmlns:p14="http://schemas.microsoft.com/office/powerpoint/2010/main" val="197682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0E28F6-02C6-6E42-99A2-B904892FE6BA}"/>
              </a:ext>
            </a:extLst>
          </p:cNvPr>
          <p:cNvSpPr>
            <a:spLocks noGrp="1"/>
          </p:cNvSpPr>
          <p:nvPr>
            <p:ph idx="1"/>
          </p:nvPr>
        </p:nvSpPr>
        <p:spPr>
          <a:xfrm>
            <a:off x="382969" y="1144607"/>
            <a:ext cx="3517462" cy="5134303"/>
          </a:xfrm>
        </p:spPr>
        <p:txBody>
          <a:bodyPr/>
          <a:lstStyle/>
          <a:p>
            <a:r>
              <a:rPr lang="en-US" sz="2200" dirty="0"/>
              <a:t>Formulation Science Working Group (FSWG)</a:t>
            </a:r>
          </a:p>
          <a:p>
            <a:pPr lvl="1"/>
            <a:r>
              <a:rPr lang="en-US" sz="2000" dirty="0"/>
              <a:t>Coordinated overall work of teams &amp; interactions with Project</a:t>
            </a:r>
          </a:p>
          <a:p>
            <a:pPr lvl="1"/>
            <a:r>
              <a:rPr lang="en-US" sz="2000" dirty="0"/>
              <a:t>Chaired by Project Scientist &amp; the CGI and WFI Adjutant Scientists</a:t>
            </a:r>
          </a:p>
          <a:p>
            <a:endParaRPr lang="en-US" dirty="0"/>
          </a:p>
        </p:txBody>
      </p:sp>
      <p:sp>
        <p:nvSpPr>
          <p:cNvPr id="3" name="Title 2">
            <a:extLst>
              <a:ext uri="{FF2B5EF4-FFF2-40B4-BE49-F238E27FC236}">
                <a16:creationId xmlns:a16="http://schemas.microsoft.com/office/drawing/2014/main" id="{0EB0CD53-4BC0-1146-AD19-18B0BBE167E4}"/>
              </a:ext>
            </a:extLst>
          </p:cNvPr>
          <p:cNvSpPr>
            <a:spLocks noGrp="1"/>
          </p:cNvSpPr>
          <p:nvPr>
            <p:ph type="title"/>
          </p:nvPr>
        </p:nvSpPr>
        <p:spPr/>
        <p:txBody>
          <a:bodyPr/>
          <a:lstStyle/>
          <a:p>
            <a:r>
              <a:rPr lang="en-US" dirty="0"/>
              <a:t>Formulation Science Working Group (2016– 2021)</a:t>
            </a:r>
          </a:p>
        </p:txBody>
      </p:sp>
      <p:graphicFrame>
        <p:nvGraphicFramePr>
          <p:cNvPr id="5" name="Content Placeholder 7">
            <a:extLst>
              <a:ext uri="{FF2B5EF4-FFF2-40B4-BE49-F238E27FC236}">
                <a16:creationId xmlns:a16="http://schemas.microsoft.com/office/drawing/2014/main" id="{74BADEC3-98BF-BB4C-BA37-E40321DBD9F6}"/>
              </a:ext>
            </a:extLst>
          </p:cNvPr>
          <p:cNvGraphicFramePr>
            <a:graphicFrameLocks/>
          </p:cNvGraphicFramePr>
          <p:nvPr>
            <p:extLst>
              <p:ext uri="{D42A27DB-BD31-4B8C-83A1-F6EECF244321}">
                <p14:modId xmlns:p14="http://schemas.microsoft.com/office/powerpoint/2010/main" val="980489805"/>
              </p:ext>
            </p:extLst>
          </p:nvPr>
        </p:nvGraphicFramePr>
        <p:xfrm>
          <a:off x="4144079" y="1088881"/>
          <a:ext cx="3625069" cy="1127760"/>
        </p:xfrm>
        <a:graphic>
          <a:graphicData uri="http://schemas.openxmlformats.org/drawingml/2006/table">
            <a:tbl>
              <a:tblPr firstRow="1" bandRow="1">
                <a:tableStyleId>{16D9F66E-5EB9-4882-86FB-DCBF35E3C3E4}</a:tableStyleId>
              </a:tblPr>
              <a:tblGrid>
                <a:gridCol w="2263593">
                  <a:extLst>
                    <a:ext uri="{9D8B030D-6E8A-4147-A177-3AD203B41FA5}">
                      <a16:colId xmlns:a16="http://schemas.microsoft.com/office/drawing/2014/main" val="20000"/>
                    </a:ext>
                  </a:extLst>
                </a:gridCol>
                <a:gridCol w="1361476">
                  <a:extLst>
                    <a:ext uri="{9D8B030D-6E8A-4147-A177-3AD203B41FA5}">
                      <a16:colId xmlns:a16="http://schemas.microsoft.com/office/drawing/2014/main" val="20001"/>
                    </a:ext>
                  </a:extLst>
                </a:gridCol>
              </a:tblGrid>
              <a:tr h="301752">
                <a:tc>
                  <a:txBody>
                    <a:bodyPr/>
                    <a:lstStyle/>
                    <a:p>
                      <a:r>
                        <a:rPr lang="en-US" sz="1400" b="0" dirty="0"/>
                        <a:t>Julie McEnery (chair)</a:t>
                      </a:r>
                    </a:p>
                  </a:txBody>
                  <a:tcPr/>
                </a:tc>
                <a:tc>
                  <a:txBody>
                    <a:bodyPr/>
                    <a:lstStyle/>
                    <a:p>
                      <a:r>
                        <a:rPr lang="en-US" sz="1400" b="0" dirty="0"/>
                        <a:t>Senior Project Scientist</a:t>
                      </a:r>
                    </a:p>
                  </a:txBody>
                  <a:tcPr/>
                </a:tc>
                <a:extLst>
                  <a:ext uri="{0D108BD9-81ED-4DB2-BD59-A6C34878D82A}">
                    <a16:rowId xmlns:a16="http://schemas.microsoft.com/office/drawing/2014/main" val="10000"/>
                  </a:ext>
                </a:extLst>
              </a:tr>
              <a:tr h="301752">
                <a:tc>
                  <a:txBody>
                    <a:bodyPr/>
                    <a:lstStyle/>
                    <a:p>
                      <a:r>
                        <a:rPr lang="en-US" sz="1400" dirty="0"/>
                        <a:t>Jeremy </a:t>
                      </a:r>
                      <a:r>
                        <a:rPr lang="en-US" sz="1400" dirty="0" err="1"/>
                        <a:t>Kasdin</a:t>
                      </a:r>
                      <a:r>
                        <a:rPr lang="en-US" sz="1400" dirty="0"/>
                        <a:t> (co-chair)</a:t>
                      </a:r>
                    </a:p>
                  </a:txBody>
                  <a:tcPr/>
                </a:tc>
                <a:tc>
                  <a:txBody>
                    <a:bodyPr/>
                    <a:lstStyle/>
                    <a:p>
                      <a:r>
                        <a:rPr lang="en-US" sz="1400" dirty="0"/>
                        <a:t>Adjutant (CGI)</a:t>
                      </a:r>
                    </a:p>
                  </a:txBody>
                  <a:tcPr/>
                </a:tc>
                <a:extLst>
                  <a:ext uri="{0D108BD9-81ED-4DB2-BD59-A6C34878D82A}">
                    <a16:rowId xmlns:a16="http://schemas.microsoft.com/office/drawing/2014/main" val="10001"/>
                  </a:ext>
                </a:extLst>
              </a:tr>
              <a:tr h="301752">
                <a:tc>
                  <a:txBody>
                    <a:bodyPr/>
                    <a:lstStyle/>
                    <a:p>
                      <a:r>
                        <a:rPr lang="en-US" sz="1400" dirty="0"/>
                        <a:t>David </a:t>
                      </a:r>
                      <a:r>
                        <a:rPr lang="en-US" sz="1400" dirty="0" err="1"/>
                        <a:t>Spergel</a:t>
                      </a:r>
                      <a:r>
                        <a:rPr lang="en-US" sz="1400" dirty="0"/>
                        <a:t> (co-chair)</a:t>
                      </a:r>
                    </a:p>
                  </a:txBody>
                  <a:tcPr/>
                </a:tc>
                <a:tc>
                  <a:txBody>
                    <a:bodyPr/>
                    <a:lstStyle/>
                    <a:p>
                      <a:r>
                        <a:rPr lang="en-US" sz="1400" dirty="0"/>
                        <a:t>Adjutant (WFI)</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B15A9744-AD35-014B-94BF-0658EAE644A5}"/>
              </a:ext>
            </a:extLst>
          </p:cNvPr>
          <p:cNvGraphicFramePr>
            <a:graphicFrameLocks noGrp="1"/>
          </p:cNvGraphicFramePr>
          <p:nvPr>
            <p:extLst>
              <p:ext uri="{D42A27DB-BD31-4B8C-83A1-F6EECF244321}">
                <p14:modId xmlns:p14="http://schemas.microsoft.com/office/powerpoint/2010/main" val="3343157968"/>
              </p:ext>
            </p:extLst>
          </p:nvPr>
        </p:nvGraphicFramePr>
        <p:xfrm>
          <a:off x="4159030" y="2621310"/>
          <a:ext cx="3595169" cy="3657600"/>
        </p:xfrm>
        <a:graphic>
          <a:graphicData uri="http://schemas.openxmlformats.org/drawingml/2006/table">
            <a:tbl>
              <a:tblPr firstRow="1" bandRow="1">
                <a:tableStyleId>{16D9F66E-5EB9-4882-86FB-DCBF35E3C3E4}</a:tableStyleId>
              </a:tblPr>
              <a:tblGrid>
                <a:gridCol w="1585507">
                  <a:extLst>
                    <a:ext uri="{9D8B030D-6E8A-4147-A177-3AD203B41FA5}">
                      <a16:colId xmlns:a16="http://schemas.microsoft.com/office/drawing/2014/main" val="20000"/>
                    </a:ext>
                  </a:extLst>
                </a:gridCol>
                <a:gridCol w="2009662">
                  <a:extLst>
                    <a:ext uri="{9D8B030D-6E8A-4147-A177-3AD203B41FA5}">
                      <a16:colId xmlns:a16="http://schemas.microsoft.com/office/drawing/2014/main" val="20001"/>
                    </a:ext>
                  </a:extLst>
                </a:gridCol>
              </a:tblGrid>
              <a:tr h="300138">
                <a:tc gridSpan="2">
                  <a:txBody>
                    <a:bodyPr/>
                    <a:lstStyle/>
                    <a:p>
                      <a:r>
                        <a:rPr lang="en-US" sz="1400" dirty="0"/>
                        <a:t>Science Team PIs</a:t>
                      </a:r>
                    </a:p>
                  </a:txBody>
                  <a:tcPr/>
                </a:tc>
                <a:tc hMerge="1">
                  <a:txBody>
                    <a:bodyPr/>
                    <a:lstStyle/>
                    <a:p>
                      <a:endParaRPr lang="en-US" dirty="0"/>
                    </a:p>
                  </a:txBody>
                  <a:tcPr/>
                </a:tc>
                <a:extLst>
                  <a:ext uri="{0D108BD9-81ED-4DB2-BD59-A6C34878D82A}">
                    <a16:rowId xmlns:a16="http://schemas.microsoft.com/office/drawing/2014/main" val="10000"/>
                  </a:ext>
                </a:extLst>
              </a:tr>
              <a:tr h="300138">
                <a:tc>
                  <a:txBody>
                    <a:bodyPr/>
                    <a:lstStyle/>
                    <a:p>
                      <a:r>
                        <a:rPr lang="en-US" sz="1400" dirty="0"/>
                        <a:t>Olivier Dore</a:t>
                      </a:r>
                    </a:p>
                  </a:txBody>
                  <a:tcPr/>
                </a:tc>
                <a:tc>
                  <a:txBody>
                    <a:bodyPr/>
                    <a:lstStyle/>
                    <a:p>
                      <a:r>
                        <a:rPr lang="en-US" sz="1400" dirty="0"/>
                        <a:t>Weak Lensing, GRS</a:t>
                      </a:r>
                    </a:p>
                  </a:txBody>
                  <a:tcPr/>
                </a:tc>
                <a:extLst>
                  <a:ext uri="{0D108BD9-81ED-4DB2-BD59-A6C34878D82A}">
                    <a16:rowId xmlns:a16="http://schemas.microsoft.com/office/drawing/2014/main" val="10001"/>
                  </a:ext>
                </a:extLst>
              </a:tr>
              <a:tr h="300138">
                <a:tc>
                  <a:txBody>
                    <a:bodyPr/>
                    <a:lstStyle/>
                    <a:p>
                      <a:r>
                        <a:rPr lang="en-US" sz="1400" dirty="0"/>
                        <a:t>Ryan</a:t>
                      </a:r>
                      <a:r>
                        <a:rPr lang="en-US" sz="1400" baseline="0" dirty="0"/>
                        <a:t> Foley</a:t>
                      </a:r>
                      <a:endParaRPr lang="en-US" sz="1400" dirty="0"/>
                    </a:p>
                  </a:txBody>
                  <a:tcPr/>
                </a:tc>
                <a:tc>
                  <a:txBody>
                    <a:bodyPr/>
                    <a:lstStyle/>
                    <a:p>
                      <a:r>
                        <a:rPr lang="en-US" sz="1400" dirty="0"/>
                        <a:t>Supernovae</a:t>
                      </a:r>
                    </a:p>
                  </a:txBody>
                  <a:tcPr/>
                </a:tc>
                <a:extLst>
                  <a:ext uri="{0D108BD9-81ED-4DB2-BD59-A6C34878D82A}">
                    <a16:rowId xmlns:a16="http://schemas.microsoft.com/office/drawing/2014/main" val="10002"/>
                  </a:ext>
                </a:extLst>
              </a:tr>
              <a:tr h="300138">
                <a:tc>
                  <a:txBody>
                    <a:bodyPr/>
                    <a:lstStyle/>
                    <a:p>
                      <a:r>
                        <a:rPr lang="en-US" sz="1400" dirty="0"/>
                        <a:t>Scott Gaudi</a:t>
                      </a:r>
                    </a:p>
                  </a:txBody>
                  <a:tcPr/>
                </a:tc>
                <a:tc>
                  <a:txBody>
                    <a:bodyPr/>
                    <a:lstStyle/>
                    <a:p>
                      <a:r>
                        <a:rPr lang="en-US" sz="1400" dirty="0"/>
                        <a:t>Microlensing</a:t>
                      </a:r>
                    </a:p>
                  </a:txBody>
                  <a:tcPr/>
                </a:tc>
                <a:extLst>
                  <a:ext uri="{0D108BD9-81ED-4DB2-BD59-A6C34878D82A}">
                    <a16:rowId xmlns:a16="http://schemas.microsoft.com/office/drawing/2014/main" val="10003"/>
                  </a:ext>
                </a:extLst>
              </a:tr>
              <a:tr h="300138">
                <a:tc>
                  <a:txBody>
                    <a:bodyPr/>
                    <a:lstStyle/>
                    <a:p>
                      <a:r>
                        <a:rPr lang="en-US" sz="1400" dirty="0"/>
                        <a:t>Jason </a:t>
                      </a:r>
                      <a:r>
                        <a:rPr lang="en-US" sz="1400" dirty="0" err="1"/>
                        <a:t>Kalirai</a:t>
                      </a:r>
                      <a:endParaRPr lang="en-US" sz="1400" dirty="0"/>
                    </a:p>
                  </a:txBody>
                  <a:tcPr/>
                </a:tc>
                <a:tc>
                  <a:txBody>
                    <a:bodyPr/>
                    <a:lstStyle/>
                    <a:p>
                      <a:r>
                        <a:rPr lang="en-US" sz="1400" dirty="0"/>
                        <a:t>Milky Way (GO/GI)</a:t>
                      </a:r>
                    </a:p>
                  </a:txBody>
                  <a:tcPr/>
                </a:tc>
                <a:extLst>
                  <a:ext uri="{0D108BD9-81ED-4DB2-BD59-A6C34878D82A}">
                    <a16:rowId xmlns:a16="http://schemas.microsoft.com/office/drawing/2014/main" val="10004"/>
                  </a:ext>
                </a:extLst>
              </a:tr>
              <a:tr h="300138">
                <a:tc>
                  <a:txBody>
                    <a:bodyPr/>
                    <a:lstStyle/>
                    <a:p>
                      <a:r>
                        <a:rPr lang="en-US" sz="1400" dirty="0"/>
                        <a:t>Bruce Macintosh</a:t>
                      </a:r>
                    </a:p>
                  </a:txBody>
                  <a:tcPr/>
                </a:tc>
                <a:tc>
                  <a:txBody>
                    <a:bodyPr/>
                    <a:lstStyle/>
                    <a:p>
                      <a:r>
                        <a:rPr lang="en-US" sz="1400" dirty="0"/>
                        <a:t>Exoplanets </a:t>
                      </a:r>
                    </a:p>
                  </a:txBody>
                  <a:tcPr/>
                </a:tc>
                <a:extLst>
                  <a:ext uri="{0D108BD9-81ED-4DB2-BD59-A6C34878D82A}">
                    <a16:rowId xmlns:a16="http://schemas.microsoft.com/office/drawing/2014/main" val="10005"/>
                  </a:ext>
                </a:extLst>
              </a:tr>
              <a:tr h="300138">
                <a:tc>
                  <a:txBody>
                    <a:bodyPr/>
                    <a:lstStyle/>
                    <a:p>
                      <a:r>
                        <a:rPr lang="en-US" sz="1400" dirty="0"/>
                        <a:t>Saul </a:t>
                      </a:r>
                      <a:r>
                        <a:rPr lang="en-US" sz="1400" dirty="0" err="1"/>
                        <a:t>Perlmutter</a:t>
                      </a:r>
                      <a:endParaRPr lang="en-US" sz="1400" dirty="0"/>
                    </a:p>
                  </a:txBody>
                  <a:tcPr/>
                </a:tc>
                <a:tc>
                  <a:txBody>
                    <a:bodyPr/>
                    <a:lstStyle/>
                    <a:p>
                      <a:r>
                        <a:rPr lang="en-US" sz="1400" dirty="0"/>
                        <a:t>Supernovae</a:t>
                      </a:r>
                    </a:p>
                  </a:txBody>
                  <a:tcPr/>
                </a:tc>
                <a:extLst>
                  <a:ext uri="{0D108BD9-81ED-4DB2-BD59-A6C34878D82A}">
                    <a16:rowId xmlns:a16="http://schemas.microsoft.com/office/drawing/2014/main" val="10006"/>
                  </a:ext>
                </a:extLst>
              </a:tr>
              <a:tr h="300138">
                <a:tc>
                  <a:txBody>
                    <a:bodyPr/>
                    <a:lstStyle/>
                    <a:p>
                      <a:r>
                        <a:rPr lang="en-US" sz="1400" dirty="0"/>
                        <a:t>James Rhoads</a:t>
                      </a:r>
                    </a:p>
                  </a:txBody>
                  <a:tcPr/>
                </a:tc>
                <a:tc>
                  <a:txBody>
                    <a:bodyPr/>
                    <a:lstStyle/>
                    <a:p>
                      <a:r>
                        <a:rPr lang="en-US" sz="1400" dirty="0"/>
                        <a:t>Cosmic Dawn (GO/GI)</a:t>
                      </a:r>
                    </a:p>
                  </a:txBody>
                  <a:tcPr/>
                </a:tc>
                <a:extLst>
                  <a:ext uri="{0D108BD9-81ED-4DB2-BD59-A6C34878D82A}">
                    <a16:rowId xmlns:a16="http://schemas.microsoft.com/office/drawing/2014/main" val="10007"/>
                  </a:ext>
                </a:extLst>
              </a:tr>
              <a:tr h="300138">
                <a:tc>
                  <a:txBody>
                    <a:bodyPr/>
                    <a:lstStyle/>
                    <a:p>
                      <a:r>
                        <a:rPr lang="en-US" sz="1400" dirty="0"/>
                        <a:t>Brant Robertson</a:t>
                      </a:r>
                    </a:p>
                  </a:txBody>
                  <a:tcPr/>
                </a:tc>
                <a:tc>
                  <a:txBody>
                    <a:bodyPr/>
                    <a:lstStyle/>
                    <a:p>
                      <a:r>
                        <a:rPr lang="en-US" sz="1400" dirty="0" err="1"/>
                        <a:t>ExtraGalactic</a:t>
                      </a:r>
                      <a:r>
                        <a:rPr lang="en-US" sz="1400" baseline="0" dirty="0"/>
                        <a:t> (GO/GI)</a:t>
                      </a:r>
                      <a:endParaRPr lang="en-US" sz="1400" dirty="0"/>
                    </a:p>
                  </a:txBody>
                  <a:tcPr/>
                </a:tc>
                <a:extLst>
                  <a:ext uri="{0D108BD9-81ED-4DB2-BD59-A6C34878D82A}">
                    <a16:rowId xmlns:a16="http://schemas.microsoft.com/office/drawing/2014/main" val="10008"/>
                  </a:ext>
                </a:extLst>
              </a:tr>
              <a:tr h="300138">
                <a:tc>
                  <a:txBody>
                    <a:bodyPr/>
                    <a:lstStyle/>
                    <a:p>
                      <a:r>
                        <a:rPr lang="en-US" sz="1400" dirty="0"/>
                        <a:t>Alex </a:t>
                      </a:r>
                      <a:r>
                        <a:rPr lang="en-US" sz="1400" dirty="0" err="1"/>
                        <a:t>Szalay</a:t>
                      </a:r>
                      <a:endParaRPr lang="en-US" sz="1400" dirty="0"/>
                    </a:p>
                  </a:txBody>
                  <a:tcPr/>
                </a:tc>
                <a:tc>
                  <a:txBody>
                    <a:bodyPr/>
                    <a:lstStyle/>
                    <a:p>
                      <a:r>
                        <a:rPr lang="en-US" sz="1400" dirty="0"/>
                        <a:t>Archival Science (GO/GI)</a:t>
                      </a:r>
                    </a:p>
                  </a:txBody>
                  <a:tcPr/>
                </a:tc>
                <a:extLst>
                  <a:ext uri="{0D108BD9-81ED-4DB2-BD59-A6C34878D82A}">
                    <a16:rowId xmlns:a16="http://schemas.microsoft.com/office/drawing/2014/main" val="10009"/>
                  </a:ext>
                </a:extLst>
              </a:tr>
              <a:tr h="300138">
                <a:tc>
                  <a:txBody>
                    <a:bodyPr/>
                    <a:lstStyle/>
                    <a:p>
                      <a:r>
                        <a:rPr lang="en-US" sz="1400" dirty="0"/>
                        <a:t>Maggie Turnbull</a:t>
                      </a:r>
                    </a:p>
                  </a:txBody>
                  <a:tcPr/>
                </a:tc>
                <a:tc>
                  <a:txBody>
                    <a:bodyPr/>
                    <a:lstStyle/>
                    <a:p>
                      <a:r>
                        <a:rPr lang="en-US" sz="1400" dirty="0"/>
                        <a:t>Exoplanets</a:t>
                      </a:r>
                    </a:p>
                  </a:txBody>
                  <a:tcPr/>
                </a:tc>
                <a:extLst>
                  <a:ext uri="{0D108BD9-81ED-4DB2-BD59-A6C34878D82A}">
                    <a16:rowId xmlns:a16="http://schemas.microsoft.com/office/drawing/2014/main" val="10010"/>
                  </a:ext>
                </a:extLst>
              </a:tr>
              <a:tr h="300138">
                <a:tc>
                  <a:txBody>
                    <a:bodyPr/>
                    <a:lstStyle/>
                    <a:p>
                      <a:r>
                        <a:rPr lang="en-US" sz="1400" dirty="0"/>
                        <a:t>Ben Williams</a:t>
                      </a:r>
                    </a:p>
                  </a:txBody>
                  <a:tcPr/>
                </a:tc>
                <a:tc>
                  <a:txBody>
                    <a:bodyPr/>
                    <a:lstStyle/>
                    <a:p>
                      <a:r>
                        <a:rPr lang="en-US" sz="1400" dirty="0"/>
                        <a:t>Nearby Galaxies (GO/GI)</a:t>
                      </a:r>
                    </a:p>
                  </a:txBody>
                  <a:tcPr/>
                </a:tc>
                <a:extLst>
                  <a:ext uri="{0D108BD9-81ED-4DB2-BD59-A6C34878D82A}">
                    <a16:rowId xmlns:a16="http://schemas.microsoft.com/office/drawing/2014/main" val="10011"/>
                  </a:ext>
                </a:extLst>
              </a:tr>
            </a:tbl>
          </a:graphicData>
        </a:graphic>
      </p:graphicFrame>
      <p:graphicFrame>
        <p:nvGraphicFramePr>
          <p:cNvPr id="7" name="Table 6">
            <a:extLst>
              <a:ext uri="{FF2B5EF4-FFF2-40B4-BE49-F238E27FC236}">
                <a16:creationId xmlns:a16="http://schemas.microsoft.com/office/drawing/2014/main" id="{D6A55F3D-7CF4-C249-BA81-D8506F9872F9}"/>
              </a:ext>
            </a:extLst>
          </p:cNvPr>
          <p:cNvGraphicFramePr>
            <a:graphicFrameLocks noGrp="1"/>
          </p:cNvGraphicFramePr>
          <p:nvPr>
            <p:extLst>
              <p:ext uri="{D42A27DB-BD31-4B8C-83A1-F6EECF244321}">
                <p14:modId xmlns:p14="http://schemas.microsoft.com/office/powerpoint/2010/main" val="2345721684"/>
              </p:ext>
            </p:extLst>
          </p:nvPr>
        </p:nvGraphicFramePr>
        <p:xfrm>
          <a:off x="8241495" y="1088881"/>
          <a:ext cx="3442505" cy="1920240"/>
        </p:xfrm>
        <a:graphic>
          <a:graphicData uri="http://schemas.openxmlformats.org/drawingml/2006/table">
            <a:tbl>
              <a:tblPr firstRow="1" bandRow="1">
                <a:tableStyleId>{16D9F66E-5EB9-4882-86FB-DCBF35E3C3E4}</a:tableStyleId>
              </a:tblPr>
              <a:tblGrid>
                <a:gridCol w="1868348">
                  <a:extLst>
                    <a:ext uri="{9D8B030D-6E8A-4147-A177-3AD203B41FA5}">
                      <a16:colId xmlns:a16="http://schemas.microsoft.com/office/drawing/2014/main" val="20000"/>
                    </a:ext>
                  </a:extLst>
                </a:gridCol>
                <a:gridCol w="1574157">
                  <a:extLst>
                    <a:ext uri="{9D8B030D-6E8A-4147-A177-3AD203B41FA5}">
                      <a16:colId xmlns:a16="http://schemas.microsoft.com/office/drawing/2014/main" val="20001"/>
                    </a:ext>
                  </a:extLst>
                </a:gridCol>
              </a:tblGrid>
              <a:tr h="182880">
                <a:tc gridSpan="2">
                  <a:txBody>
                    <a:bodyPr/>
                    <a:lstStyle/>
                    <a:p>
                      <a:pPr marL="0" algn="l" defTabSz="457200" rtl="0" eaLnBrk="1" latinLnBrk="0" hangingPunct="1"/>
                      <a:r>
                        <a:rPr lang="en-US" sz="1200" kern="1200" dirty="0"/>
                        <a:t>Ex-Officio</a:t>
                      </a:r>
                      <a:endParaRPr lang="en-US" sz="1200" kern="1200" dirty="0">
                        <a:solidFill>
                          <a:schemeClr val="dk1"/>
                        </a:solidFill>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val="10000"/>
                  </a:ext>
                </a:extLst>
              </a:tr>
              <a:tr h="182880">
                <a:tc>
                  <a:txBody>
                    <a:bodyPr/>
                    <a:lstStyle/>
                    <a:p>
                      <a:pPr marL="0" algn="l" defTabSz="457200" rtl="0" eaLnBrk="1" latinLnBrk="0" hangingPunct="1"/>
                      <a:r>
                        <a:rPr lang="en-US" sz="1200" kern="1200" dirty="0"/>
                        <a:t>Dominic </a:t>
                      </a:r>
                      <a:r>
                        <a:rPr lang="en-US" sz="1200" kern="1200" dirty="0" err="1"/>
                        <a:t>Benford</a:t>
                      </a:r>
                      <a:endParaRPr lang="en-US" sz="1200" kern="1200" dirty="0">
                        <a:solidFill>
                          <a:schemeClr val="dk1"/>
                        </a:solidFill>
                        <a:latin typeface="+mn-lt"/>
                        <a:ea typeface="+mn-ea"/>
                        <a:cs typeface="+mn-cs"/>
                      </a:endParaRPr>
                    </a:p>
                  </a:txBody>
                  <a:tcPr/>
                </a:tc>
                <a:tc>
                  <a:txBody>
                    <a:bodyPr/>
                    <a:lstStyle/>
                    <a:p>
                      <a:pPr marL="0" algn="l" defTabSz="457200" rtl="0" eaLnBrk="1" latinLnBrk="0" hangingPunct="1"/>
                      <a:r>
                        <a:rPr lang="en-US" sz="1200" kern="1200" dirty="0"/>
                        <a:t>Program Scientist</a:t>
                      </a: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182880">
                <a:tc>
                  <a:txBody>
                    <a:bodyPr/>
                    <a:lstStyle/>
                    <a:p>
                      <a:pPr marL="0" algn="l" defTabSz="457200" rtl="0" eaLnBrk="1" latinLnBrk="0" hangingPunct="1"/>
                      <a:r>
                        <a:rPr lang="en-US" sz="1200" kern="1200" dirty="0"/>
                        <a:t>Lee </a:t>
                      </a:r>
                      <a:r>
                        <a:rPr lang="en-US" sz="1200" kern="1200" dirty="0" err="1"/>
                        <a:t>Armus</a:t>
                      </a:r>
                      <a:endParaRPr lang="en-US" sz="1200" kern="1200" dirty="0">
                        <a:solidFill>
                          <a:schemeClr val="dk1"/>
                        </a:solidFill>
                        <a:latin typeface="+mn-lt"/>
                        <a:ea typeface="+mn-ea"/>
                        <a:cs typeface="+mn-cs"/>
                      </a:endParaRPr>
                    </a:p>
                  </a:txBody>
                  <a:tcPr/>
                </a:tc>
                <a:tc>
                  <a:txBody>
                    <a:bodyPr/>
                    <a:lstStyle/>
                    <a:p>
                      <a:pPr marL="0" algn="l" defTabSz="457200" rtl="0" eaLnBrk="1" latinLnBrk="0" hangingPunct="1"/>
                      <a:r>
                        <a:rPr lang="en-US" sz="1200" kern="1200" dirty="0"/>
                        <a:t>Science Center</a:t>
                      </a: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182880">
                <a:tc>
                  <a:txBody>
                    <a:bodyPr/>
                    <a:lstStyle/>
                    <a:p>
                      <a:pPr marL="0" algn="l" defTabSz="457200" rtl="0" eaLnBrk="1" latinLnBrk="0" hangingPunct="1"/>
                      <a:r>
                        <a:rPr lang="en-US" sz="1200" kern="1200" dirty="0"/>
                        <a:t>Ken Carpenter</a:t>
                      </a:r>
                      <a:endParaRPr lang="en-US" sz="1200" kern="1200" dirty="0">
                        <a:solidFill>
                          <a:schemeClr val="dk1"/>
                        </a:solidFill>
                        <a:latin typeface="+mn-lt"/>
                        <a:ea typeface="+mn-ea"/>
                        <a:cs typeface="+mn-cs"/>
                      </a:endParaRPr>
                    </a:p>
                  </a:txBody>
                  <a:tcPr/>
                </a:tc>
                <a:tc>
                  <a:txBody>
                    <a:bodyPr/>
                    <a:lstStyle/>
                    <a:p>
                      <a:pPr marL="0" algn="l" defTabSz="457200" rtl="0" eaLnBrk="1" latinLnBrk="0" hangingPunct="1"/>
                      <a:r>
                        <a:rPr lang="en-US" sz="1200" kern="1200" dirty="0"/>
                        <a:t>Deputy </a:t>
                      </a:r>
                      <a:r>
                        <a:rPr lang="en-US" sz="1200" kern="1200" dirty="0" err="1"/>
                        <a:t>Proj</a:t>
                      </a:r>
                      <a:r>
                        <a:rPr lang="en-US" sz="1200" kern="1200" dirty="0"/>
                        <a:t>. Sci.</a:t>
                      </a: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182880">
                <a:tc>
                  <a:txBody>
                    <a:bodyPr/>
                    <a:lstStyle/>
                    <a:p>
                      <a:pPr marL="0" algn="l" defTabSz="457200" rtl="0" eaLnBrk="1" latinLnBrk="0" hangingPunct="1"/>
                      <a:r>
                        <a:rPr lang="en-US" sz="1200" kern="1200" dirty="0"/>
                        <a:t>Jeff Kruk </a:t>
                      </a:r>
                      <a:endParaRPr lang="en-US" sz="1200" kern="1200" dirty="0">
                        <a:solidFill>
                          <a:schemeClr val="dk1"/>
                        </a:solidFill>
                        <a:latin typeface="+mn-lt"/>
                        <a:ea typeface="+mn-ea"/>
                        <a:cs typeface="+mn-cs"/>
                      </a:endParaRPr>
                    </a:p>
                  </a:txBody>
                  <a:tcPr/>
                </a:tc>
                <a:tc>
                  <a:txBody>
                    <a:bodyPr/>
                    <a:lstStyle/>
                    <a:p>
                      <a:pPr marL="0" algn="l" defTabSz="457200" rtl="0" eaLnBrk="1" latinLnBrk="0" hangingPunct="1"/>
                      <a:r>
                        <a:rPr lang="en-US" sz="1200" kern="1200" dirty="0"/>
                        <a:t>Deputy Sen. </a:t>
                      </a:r>
                      <a:r>
                        <a:rPr lang="en-US" sz="1200" kern="1200" dirty="0" err="1"/>
                        <a:t>Proj</a:t>
                      </a:r>
                      <a:r>
                        <a:rPr lang="en-US" sz="1200" kern="1200" dirty="0"/>
                        <a:t>. Sci.</a:t>
                      </a: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182880">
                <a:tc>
                  <a:txBody>
                    <a:bodyPr/>
                    <a:lstStyle/>
                    <a:p>
                      <a:pPr marL="0" algn="l" defTabSz="457200" rtl="0" eaLnBrk="1" latinLnBrk="0" hangingPunct="1"/>
                      <a:r>
                        <a:rPr lang="en-US" sz="1200" kern="1200" dirty="0"/>
                        <a:t>Jason Rhodes</a:t>
                      </a:r>
                      <a:endParaRPr lang="en-US" sz="1200" kern="1200" dirty="0">
                        <a:solidFill>
                          <a:schemeClr val="dk1"/>
                        </a:solidFill>
                        <a:latin typeface="+mn-lt"/>
                        <a:ea typeface="+mn-ea"/>
                        <a:cs typeface="+mn-cs"/>
                      </a:endParaRPr>
                    </a:p>
                  </a:txBody>
                  <a:tcPr/>
                </a:tc>
                <a:tc>
                  <a:txBody>
                    <a:bodyPr/>
                    <a:lstStyle/>
                    <a:p>
                      <a:pPr marL="0" algn="l" defTabSz="457200" rtl="0" eaLnBrk="1" latinLnBrk="0" hangingPunct="1"/>
                      <a:r>
                        <a:rPr lang="en-US" sz="1200" kern="1200" dirty="0"/>
                        <a:t>Deputy </a:t>
                      </a:r>
                      <a:r>
                        <a:rPr lang="en-US" sz="1200" kern="1200" dirty="0" err="1"/>
                        <a:t>Proj</a:t>
                      </a:r>
                      <a:r>
                        <a:rPr lang="en-US" sz="1200" kern="1200" dirty="0"/>
                        <a:t>. Sci.</a:t>
                      </a: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val="10005"/>
                  </a:ext>
                </a:extLst>
              </a:tr>
              <a:tr h="182880">
                <a:tc>
                  <a:txBody>
                    <a:bodyPr/>
                    <a:lstStyle/>
                    <a:p>
                      <a:pPr marL="0" algn="l" defTabSz="457200" rtl="0" eaLnBrk="1" latinLnBrk="0" hangingPunct="1"/>
                      <a:r>
                        <a:rPr lang="en-US" sz="1200" kern="1200" dirty="0"/>
                        <a:t>Roeland van der </a:t>
                      </a:r>
                      <a:r>
                        <a:rPr lang="en-US" sz="1200" kern="1200" dirty="0" err="1"/>
                        <a:t>Marel</a:t>
                      </a:r>
                      <a:endParaRPr lang="en-US" sz="1200" kern="1200" dirty="0">
                        <a:solidFill>
                          <a:schemeClr val="dk1"/>
                        </a:solidFill>
                        <a:latin typeface="+mn-lt"/>
                        <a:ea typeface="+mn-ea"/>
                        <a:cs typeface="+mn-cs"/>
                      </a:endParaRPr>
                    </a:p>
                  </a:txBody>
                  <a:tcPr/>
                </a:tc>
                <a:tc>
                  <a:txBody>
                    <a:bodyPr/>
                    <a:lstStyle/>
                    <a:p>
                      <a:pPr marL="0" algn="l" defTabSz="457200" rtl="0" eaLnBrk="1" latinLnBrk="0" hangingPunct="1"/>
                      <a:r>
                        <a:rPr lang="en-US" sz="1200" kern="1200" dirty="0"/>
                        <a:t>Science Center</a:t>
                      </a: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bl>
          </a:graphicData>
        </a:graphic>
      </p:graphicFrame>
      <p:graphicFrame>
        <p:nvGraphicFramePr>
          <p:cNvPr id="9" name="Table 8">
            <a:extLst>
              <a:ext uri="{FF2B5EF4-FFF2-40B4-BE49-F238E27FC236}">
                <a16:creationId xmlns:a16="http://schemas.microsoft.com/office/drawing/2014/main" id="{7C61546F-DA4C-F84D-9C19-9DD9EE0665CD}"/>
              </a:ext>
            </a:extLst>
          </p:cNvPr>
          <p:cNvGraphicFramePr>
            <a:graphicFrameLocks noGrp="1"/>
          </p:cNvGraphicFramePr>
          <p:nvPr>
            <p:extLst>
              <p:ext uri="{D42A27DB-BD31-4B8C-83A1-F6EECF244321}">
                <p14:modId xmlns:p14="http://schemas.microsoft.com/office/powerpoint/2010/main" val="3410201328"/>
              </p:ext>
            </p:extLst>
          </p:nvPr>
        </p:nvGraphicFramePr>
        <p:xfrm>
          <a:off x="8241495" y="3429000"/>
          <a:ext cx="3458742" cy="1920240"/>
        </p:xfrm>
        <a:graphic>
          <a:graphicData uri="http://schemas.openxmlformats.org/drawingml/2006/table">
            <a:tbl>
              <a:tblPr firstRow="1" bandRow="1">
                <a:tableStyleId>{16D9F66E-5EB9-4882-86FB-DCBF35E3C3E4}</a:tableStyleId>
              </a:tblPr>
              <a:tblGrid>
                <a:gridCol w="1780413">
                  <a:extLst>
                    <a:ext uri="{9D8B030D-6E8A-4147-A177-3AD203B41FA5}">
                      <a16:colId xmlns:a16="http://schemas.microsoft.com/office/drawing/2014/main" val="20000"/>
                    </a:ext>
                  </a:extLst>
                </a:gridCol>
                <a:gridCol w="1678329">
                  <a:extLst>
                    <a:ext uri="{9D8B030D-6E8A-4147-A177-3AD203B41FA5}">
                      <a16:colId xmlns:a16="http://schemas.microsoft.com/office/drawing/2014/main" val="20001"/>
                    </a:ext>
                  </a:extLst>
                </a:gridCol>
              </a:tblGrid>
              <a:tr h="274320">
                <a:tc gridSpan="2">
                  <a:txBody>
                    <a:bodyPr/>
                    <a:lstStyle/>
                    <a:p>
                      <a:r>
                        <a:rPr lang="en-US" sz="1200" dirty="0"/>
                        <a:t>Science Team Deputy PIs</a:t>
                      </a:r>
                    </a:p>
                  </a:txBody>
                  <a:tcPr/>
                </a:tc>
                <a:tc hMerge="1">
                  <a:txBody>
                    <a:bodyPr/>
                    <a:lstStyle/>
                    <a:p>
                      <a:endParaRPr lang="en-US" dirty="0"/>
                    </a:p>
                  </a:txBody>
                  <a:tcPr/>
                </a:tc>
                <a:extLst>
                  <a:ext uri="{0D108BD9-81ED-4DB2-BD59-A6C34878D82A}">
                    <a16:rowId xmlns:a16="http://schemas.microsoft.com/office/drawing/2014/main" val="10000"/>
                  </a:ext>
                </a:extLst>
              </a:tr>
              <a:tr h="274320">
                <a:tc>
                  <a:txBody>
                    <a:bodyPr/>
                    <a:lstStyle/>
                    <a:p>
                      <a:r>
                        <a:rPr lang="en-US" sz="1200" dirty="0"/>
                        <a:t>Dave Bennett</a:t>
                      </a:r>
                    </a:p>
                  </a:txBody>
                  <a:tcPr/>
                </a:tc>
                <a:tc>
                  <a:txBody>
                    <a:bodyPr/>
                    <a:lstStyle/>
                    <a:p>
                      <a:r>
                        <a:rPr lang="en-US" sz="1200" dirty="0"/>
                        <a:t>Microlensing</a:t>
                      </a:r>
                    </a:p>
                  </a:txBody>
                  <a:tcPr/>
                </a:tc>
                <a:extLst>
                  <a:ext uri="{0D108BD9-81ED-4DB2-BD59-A6C34878D82A}">
                    <a16:rowId xmlns:a16="http://schemas.microsoft.com/office/drawing/2014/main" val="10001"/>
                  </a:ext>
                </a:extLst>
              </a:tr>
              <a:tr h="274320">
                <a:tc>
                  <a:txBody>
                    <a:bodyPr/>
                    <a:lstStyle/>
                    <a:p>
                      <a:r>
                        <a:rPr lang="en-US" sz="1200" dirty="0"/>
                        <a:t>Chris Hirata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Weak Lensing, GRS</a:t>
                      </a:r>
                    </a:p>
                  </a:txBody>
                  <a:tcPr/>
                </a:tc>
                <a:extLst>
                  <a:ext uri="{0D108BD9-81ED-4DB2-BD59-A6C34878D82A}">
                    <a16:rowId xmlns:a16="http://schemas.microsoft.com/office/drawing/2014/main" val="10002"/>
                  </a:ext>
                </a:extLst>
              </a:tr>
              <a:tr h="274320">
                <a:tc>
                  <a:txBody>
                    <a:bodyPr/>
                    <a:lstStyle/>
                    <a:p>
                      <a:r>
                        <a:rPr lang="en-US" sz="1200" dirty="0"/>
                        <a:t>Nikole</a:t>
                      </a:r>
                      <a:r>
                        <a:rPr lang="en-US" sz="1200" baseline="0" dirty="0"/>
                        <a:t> Lewis</a:t>
                      </a:r>
                      <a:endParaRPr lang="en-US" sz="1200" dirty="0"/>
                    </a:p>
                  </a:txBody>
                  <a:tcPr/>
                </a:tc>
                <a:tc>
                  <a:txBody>
                    <a:bodyPr/>
                    <a:lstStyle/>
                    <a:p>
                      <a:r>
                        <a:rPr lang="en-US" sz="1200" dirty="0"/>
                        <a:t>Exoplanets</a:t>
                      </a:r>
                    </a:p>
                  </a:txBody>
                  <a:tcPr/>
                </a:tc>
                <a:extLst>
                  <a:ext uri="{0D108BD9-81ED-4DB2-BD59-A6C34878D82A}">
                    <a16:rowId xmlns:a16="http://schemas.microsoft.com/office/drawing/2014/main" val="10003"/>
                  </a:ext>
                </a:extLst>
              </a:tr>
              <a:tr h="274320">
                <a:tc>
                  <a:txBody>
                    <a:bodyPr/>
                    <a:lstStyle/>
                    <a:p>
                      <a:r>
                        <a:rPr lang="en-US" sz="1200" dirty="0"/>
                        <a:t>Aki </a:t>
                      </a:r>
                      <a:r>
                        <a:rPr lang="en-US" sz="1200" dirty="0" err="1"/>
                        <a:t>Roberge</a:t>
                      </a:r>
                      <a:endParaRPr lang="en-US" sz="1200" dirty="0"/>
                    </a:p>
                  </a:txBody>
                  <a:tcPr/>
                </a:tc>
                <a:tc>
                  <a:txBody>
                    <a:bodyPr/>
                    <a:lstStyle/>
                    <a:p>
                      <a:r>
                        <a:rPr lang="en-US" sz="1200" dirty="0"/>
                        <a:t>Exoplanets</a:t>
                      </a:r>
                    </a:p>
                  </a:txBody>
                  <a:tcPr/>
                </a:tc>
                <a:extLst>
                  <a:ext uri="{0D108BD9-81ED-4DB2-BD59-A6C34878D82A}">
                    <a16:rowId xmlns:a16="http://schemas.microsoft.com/office/drawing/2014/main" val="10004"/>
                  </a:ext>
                </a:extLst>
              </a:tr>
              <a:tr h="274320">
                <a:tc>
                  <a:txBody>
                    <a:bodyPr/>
                    <a:lstStyle/>
                    <a:p>
                      <a:r>
                        <a:rPr lang="en-US" sz="1200" dirty="0"/>
                        <a:t>Yun Wang</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Weak Lensing, GRS</a:t>
                      </a:r>
                    </a:p>
                  </a:txBody>
                  <a:tcPr/>
                </a:tc>
                <a:extLst>
                  <a:ext uri="{0D108BD9-81ED-4DB2-BD59-A6C34878D82A}">
                    <a16:rowId xmlns:a16="http://schemas.microsoft.com/office/drawing/2014/main" val="10005"/>
                  </a:ext>
                </a:extLst>
              </a:tr>
              <a:tr h="274320">
                <a:tc>
                  <a:txBody>
                    <a:bodyPr/>
                    <a:lstStyle/>
                    <a:p>
                      <a:r>
                        <a:rPr lang="en-US" sz="1200" dirty="0"/>
                        <a:t>David Weinberg</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Weak Lensing, GRS</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7620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215A38-B08D-B54D-921E-2B6C6E447CB6}"/>
              </a:ext>
            </a:extLst>
          </p:cNvPr>
          <p:cNvSpPr>
            <a:spLocks noGrp="1"/>
          </p:cNvSpPr>
          <p:nvPr>
            <p:ph idx="1"/>
          </p:nvPr>
        </p:nvSpPr>
        <p:spPr>
          <a:xfrm>
            <a:off x="245241" y="1027138"/>
            <a:ext cx="5724635" cy="5426213"/>
          </a:xfrm>
        </p:spPr>
        <p:txBody>
          <a:bodyPr>
            <a:normAutofit lnSpcReduction="10000"/>
          </a:bodyPr>
          <a:lstStyle/>
          <a:p>
            <a:r>
              <a:rPr lang="en-US" dirty="0">
                <a:hlinkClick r:id="rId2"/>
              </a:rPr>
              <a:t>https://roman.gsfc.nasa.gov/science/rsig.html</a:t>
            </a:r>
            <a:endParaRPr lang="en-US" dirty="0"/>
          </a:p>
          <a:p>
            <a:endParaRPr lang="en-US" dirty="0"/>
          </a:p>
          <a:p>
            <a:r>
              <a:rPr lang="en-US" dirty="0"/>
              <a:t>Meeting presentations and notes available on the meetings tab</a:t>
            </a:r>
          </a:p>
          <a:p>
            <a:pPr lvl="1"/>
            <a:r>
              <a:rPr lang="en-US" dirty="0"/>
              <a:t>Discussions on observing program, proposal opportunities, mission/instrument status </a:t>
            </a:r>
            <a:r>
              <a:rPr lang="en-US" dirty="0" err="1"/>
              <a:t>etc</a:t>
            </a:r>
            <a:endParaRPr lang="en-US" sz="2400" dirty="0"/>
          </a:p>
          <a:p>
            <a:pPr lvl="1"/>
            <a:endParaRPr lang="en-US" dirty="0"/>
          </a:p>
          <a:p>
            <a:r>
              <a:rPr lang="en-US" dirty="0"/>
              <a:t>Regular opportunities to join this group</a:t>
            </a:r>
          </a:p>
          <a:p>
            <a:pPr marL="0" indent="0">
              <a:buNone/>
            </a:pPr>
            <a:endParaRPr lang="en-US" dirty="0"/>
          </a:p>
          <a:p>
            <a:r>
              <a:rPr lang="en-US" dirty="0"/>
              <a:t>Reports to Project and Program Scientists</a:t>
            </a:r>
          </a:p>
          <a:p>
            <a:pPr marL="0" indent="0">
              <a:buNone/>
            </a:pPr>
            <a:endParaRPr lang="en-US" dirty="0"/>
          </a:p>
        </p:txBody>
      </p:sp>
      <p:sp>
        <p:nvSpPr>
          <p:cNvPr id="3" name="Title 2">
            <a:extLst>
              <a:ext uri="{FF2B5EF4-FFF2-40B4-BE49-F238E27FC236}">
                <a16:creationId xmlns:a16="http://schemas.microsoft.com/office/drawing/2014/main" id="{0F44936B-12B2-5840-A3FC-433069201278}"/>
              </a:ext>
            </a:extLst>
          </p:cNvPr>
          <p:cNvSpPr>
            <a:spLocks noGrp="1"/>
          </p:cNvSpPr>
          <p:nvPr>
            <p:ph type="title"/>
          </p:nvPr>
        </p:nvSpPr>
        <p:spPr/>
        <p:txBody>
          <a:bodyPr/>
          <a:lstStyle/>
          <a:p>
            <a:r>
              <a:rPr lang="en-US" dirty="0"/>
              <a:t>Roman Science Interest Group (2020 - .. )</a:t>
            </a:r>
          </a:p>
        </p:txBody>
      </p:sp>
      <p:graphicFrame>
        <p:nvGraphicFramePr>
          <p:cNvPr id="4" name="Table 3">
            <a:extLst>
              <a:ext uri="{FF2B5EF4-FFF2-40B4-BE49-F238E27FC236}">
                <a16:creationId xmlns:a16="http://schemas.microsoft.com/office/drawing/2014/main" id="{EC622F5F-444C-8342-B43E-3671B2FC37F5}"/>
              </a:ext>
            </a:extLst>
          </p:cNvPr>
          <p:cNvGraphicFramePr>
            <a:graphicFrameLocks noGrp="1"/>
          </p:cNvGraphicFramePr>
          <p:nvPr>
            <p:extLst>
              <p:ext uri="{D42A27DB-BD31-4B8C-83A1-F6EECF244321}">
                <p14:modId xmlns:p14="http://schemas.microsoft.com/office/powerpoint/2010/main" val="2456705724"/>
              </p:ext>
            </p:extLst>
          </p:nvPr>
        </p:nvGraphicFramePr>
        <p:xfrm>
          <a:off x="6222126" y="911525"/>
          <a:ext cx="5538952" cy="5412287"/>
        </p:xfrm>
        <a:graphic>
          <a:graphicData uri="http://schemas.openxmlformats.org/drawingml/2006/table">
            <a:tbl>
              <a:tblPr firstRow="1" bandRow="1">
                <a:tableStyleId>{5FD0F851-EC5A-4D38-B0AD-8093EC10F338}</a:tableStyleId>
              </a:tblPr>
              <a:tblGrid>
                <a:gridCol w="2361324">
                  <a:extLst>
                    <a:ext uri="{9D8B030D-6E8A-4147-A177-3AD203B41FA5}">
                      <a16:colId xmlns:a16="http://schemas.microsoft.com/office/drawing/2014/main" val="2854291856"/>
                    </a:ext>
                  </a:extLst>
                </a:gridCol>
                <a:gridCol w="3177628">
                  <a:extLst>
                    <a:ext uri="{9D8B030D-6E8A-4147-A177-3AD203B41FA5}">
                      <a16:colId xmlns:a16="http://schemas.microsoft.com/office/drawing/2014/main" val="2566317427"/>
                    </a:ext>
                  </a:extLst>
                </a:gridCol>
              </a:tblGrid>
              <a:tr h="36022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kern="1200" dirty="0">
                          <a:effectLst/>
                        </a:rPr>
                        <a:t>Megan Donohue (Chair)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a:t>Michigan State U.</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8884459"/>
                  </a:ext>
                </a:extLst>
              </a:tr>
              <a:tr h="294290">
                <a:tc>
                  <a:txBody>
                    <a:bodyPr/>
                    <a:lstStyle/>
                    <a:p>
                      <a:r>
                        <a:rPr lang="en-US" sz="1350" dirty="0"/>
                        <a:t>Zeljko </a:t>
                      </a:r>
                      <a:r>
                        <a:rPr lang="en-US" sz="1350" dirty="0" err="1"/>
                        <a:t>Ivesic</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a:t>U. Washington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7706387"/>
                  </a:ext>
                </a:extLst>
              </a:tr>
              <a:tr h="291400">
                <a:tc>
                  <a:txBody>
                    <a:bodyPr/>
                    <a:lstStyle/>
                    <a:p>
                      <a:r>
                        <a:rPr lang="en-US" sz="1350" dirty="0"/>
                        <a:t>Jessica Lu</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a:t>UC Berkeley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3496123"/>
                  </a:ext>
                </a:extLst>
              </a:tr>
              <a:tr h="288509">
                <a:tc>
                  <a:txBody>
                    <a:bodyPr/>
                    <a:lstStyle/>
                    <a:p>
                      <a:r>
                        <a:rPr lang="en-US" sz="1350" dirty="0"/>
                        <a:t>John </a:t>
                      </a:r>
                      <a:r>
                        <a:rPr lang="en-US" sz="1350" dirty="0" err="1"/>
                        <a:t>MacKenty</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err="1"/>
                        <a:t>STScI</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7759733"/>
                  </a:ext>
                </a:extLst>
              </a:tr>
              <a:tr h="285619">
                <a:tc>
                  <a:txBody>
                    <a:bodyPr/>
                    <a:lstStyle/>
                    <a:p>
                      <a:r>
                        <a:rPr lang="en-US" sz="1350" dirty="0"/>
                        <a:t>Ashley Villar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a:t>Columbia U / Flatiron Institute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660387"/>
                  </a:ext>
                </a:extLst>
              </a:tr>
              <a:tr h="293239">
                <a:tc>
                  <a:txBody>
                    <a:bodyPr/>
                    <a:lstStyle/>
                    <a:p>
                      <a:r>
                        <a:rPr lang="en-US" sz="1350" dirty="0"/>
                        <a:t>Alice Shapley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a:t>UCLA</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2668324"/>
                  </a:ext>
                </a:extLst>
              </a:tr>
              <a:tr h="279838">
                <a:tc>
                  <a:txBody>
                    <a:bodyPr/>
                    <a:lstStyle/>
                    <a:p>
                      <a:r>
                        <a:rPr lang="en-US" sz="1350" dirty="0"/>
                        <a:t>Keith Bechtol</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a:t>UW, Madison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0133044"/>
                  </a:ext>
                </a:extLst>
              </a:tr>
              <a:tr h="287458">
                <a:tc>
                  <a:txBody>
                    <a:bodyPr/>
                    <a:lstStyle/>
                    <a:p>
                      <a:r>
                        <a:rPr lang="en-US" sz="1350" dirty="0"/>
                        <a:t>Saurabh Jha</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a:t>Rutgers U</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2400909"/>
                  </a:ext>
                </a:extLst>
              </a:tr>
              <a:tr h="284568">
                <a:tc>
                  <a:txBody>
                    <a:bodyPr/>
                    <a:lstStyle/>
                    <a:p>
                      <a:r>
                        <a:rPr lang="en-US" sz="1350" dirty="0"/>
                        <a:t>Peter Melchior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a:t>Princeton U</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8176826"/>
                  </a:ext>
                </a:extLst>
              </a:tr>
              <a:tr h="281678">
                <a:tc>
                  <a:txBody>
                    <a:bodyPr/>
                    <a:lstStyle/>
                    <a:p>
                      <a:r>
                        <a:rPr lang="en-US" sz="1350" dirty="0"/>
                        <a:t>Dara Norman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err="1"/>
                        <a:t>NOIRlab</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038827"/>
                  </a:ext>
                </a:extLst>
              </a:tr>
              <a:tr h="289298">
                <a:tc>
                  <a:txBody>
                    <a:bodyPr/>
                    <a:lstStyle/>
                    <a:p>
                      <a:r>
                        <a:rPr lang="en-US" sz="1350" dirty="0"/>
                        <a:t>Jessie </a:t>
                      </a:r>
                      <a:r>
                        <a:rPr lang="en-US" sz="1350" b="0" i="0" u="none" strike="noStrike" kern="1200" dirty="0">
                          <a:solidFill>
                            <a:schemeClr val="tx1"/>
                          </a:solidFill>
                          <a:effectLst/>
                          <a:latin typeface="+mn-lt"/>
                          <a:ea typeface="+mn-ea"/>
                          <a:cs typeface="+mn-cs"/>
                        </a:rPr>
                        <a:t>Christiansen</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err="1"/>
                        <a:t>NEXSci</a:t>
                      </a:r>
                      <a:r>
                        <a:rPr lang="en-US" sz="1350" dirty="0"/>
                        <a:t>/ CalTech</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860518"/>
                  </a:ext>
                </a:extLst>
              </a:tr>
              <a:tr h="286407">
                <a:tc>
                  <a:txBody>
                    <a:bodyPr/>
                    <a:lstStyle/>
                    <a:p>
                      <a:r>
                        <a:rPr lang="en-US" sz="1350" dirty="0"/>
                        <a:t>Rachel Bean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a:t>Cornell U</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805023"/>
                  </a:ext>
                </a:extLst>
              </a:tr>
              <a:tr h="294027">
                <a:tc>
                  <a:txBody>
                    <a:bodyPr/>
                    <a:lstStyle/>
                    <a:p>
                      <a:r>
                        <a:rPr lang="en-US" sz="1350" dirty="0"/>
                        <a:t>Ryan Hickox</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a:t>Dartmouth</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2111577"/>
                  </a:ext>
                </a:extLst>
              </a:tr>
              <a:tr h="280627">
                <a:tc>
                  <a:txBody>
                    <a:bodyPr/>
                    <a:lstStyle/>
                    <a:p>
                      <a:r>
                        <a:rPr lang="en-US" sz="1350" dirty="0"/>
                        <a:t>Dimitri </a:t>
                      </a:r>
                      <a:r>
                        <a:rPr lang="en-US" sz="1350" dirty="0" err="1"/>
                        <a:t>Mawet</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a:t>CalTech</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5879694"/>
                  </a:ext>
                </a:extLst>
              </a:tr>
              <a:tr h="288247">
                <a:tc>
                  <a:txBody>
                    <a:bodyPr/>
                    <a:lstStyle/>
                    <a:p>
                      <a:r>
                        <a:rPr lang="en-US" sz="1350" dirty="0"/>
                        <a:t>David </a:t>
                      </a:r>
                      <a:r>
                        <a:rPr lang="en-US" sz="1350" dirty="0" err="1"/>
                        <a:t>Spergel</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a:t>Simons Foundation (ex-officio)</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942973"/>
                  </a:ext>
                </a:extLst>
              </a:tr>
              <a:tr h="285356">
                <a:tc>
                  <a:txBody>
                    <a:bodyPr/>
                    <a:lstStyle/>
                    <a:p>
                      <a:r>
                        <a:rPr lang="en-US" sz="1350" dirty="0"/>
                        <a:t>Jeremy </a:t>
                      </a:r>
                      <a:r>
                        <a:rPr lang="en-US" sz="1350" dirty="0" err="1"/>
                        <a:t>Kasdin</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a:t>U. San Francisco (ex-officio)</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7856505"/>
                  </a:ext>
                </a:extLst>
              </a:tr>
              <a:tr h="282466">
                <a:tc>
                  <a:txBody>
                    <a:bodyPr/>
                    <a:lstStyle/>
                    <a:p>
                      <a:r>
                        <a:rPr lang="en-US" sz="1350" dirty="0"/>
                        <a:t>Roeland van der </a:t>
                      </a:r>
                      <a:r>
                        <a:rPr lang="en-US" sz="1350" dirty="0" err="1"/>
                        <a:t>Marel</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a:t>Science Center (</a:t>
                      </a:r>
                      <a:r>
                        <a:rPr lang="en-US" sz="1350" dirty="0" err="1"/>
                        <a:t>STScI</a:t>
                      </a:r>
                      <a:r>
                        <a:rPr lang="en-US" sz="1350" dirty="0"/>
                        <a:t>) (ex-officio)</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1155226"/>
                  </a:ext>
                </a:extLst>
              </a:tr>
              <a:tr h="279575">
                <a:tc>
                  <a:txBody>
                    <a:bodyPr/>
                    <a:lstStyle/>
                    <a:p>
                      <a:r>
                        <a:rPr lang="en-US" sz="1350" dirty="0"/>
                        <a:t>Lee </a:t>
                      </a:r>
                      <a:r>
                        <a:rPr lang="en-US" sz="1350" dirty="0" err="1"/>
                        <a:t>Armus</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a:t>Science Center (IPAC) (ex-officio)</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2026115"/>
                  </a:ext>
                </a:extLst>
              </a:tr>
            </a:tbl>
          </a:graphicData>
        </a:graphic>
      </p:graphicFrame>
      <p:sp>
        <p:nvSpPr>
          <p:cNvPr id="5" name="TextBox 4">
            <a:extLst>
              <a:ext uri="{FF2B5EF4-FFF2-40B4-BE49-F238E27FC236}">
                <a16:creationId xmlns:a16="http://schemas.microsoft.com/office/drawing/2014/main" id="{290E3016-5817-C841-BD60-5CBF2836D679}"/>
              </a:ext>
            </a:extLst>
          </p:cNvPr>
          <p:cNvSpPr txBox="1"/>
          <p:nvPr/>
        </p:nvSpPr>
        <p:spPr>
          <a:xfrm>
            <a:off x="245241" y="3954163"/>
            <a:ext cx="5538952" cy="2575390"/>
          </a:xfrm>
          <a:prstGeom prst="rect">
            <a:avLst/>
          </a:prstGeom>
        </p:spPr>
        <p:txBody>
          <a:bodyPr wrap="square" rtlCol="0">
            <a:normAutofit/>
          </a:bodyPr>
          <a:lstStyle/>
          <a:p>
            <a:pPr>
              <a:spcBef>
                <a:spcPts val="375"/>
              </a:spcBef>
            </a:pPr>
            <a:endParaRPr lang="en-US" sz="1200" dirty="0"/>
          </a:p>
        </p:txBody>
      </p:sp>
      <p:sp>
        <p:nvSpPr>
          <p:cNvPr id="7" name="TextBox 6">
            <a:extLst>
              <a:ext uri="{FF2B5EF4-FFF2-40B4-BE49-F238E27FC236}">
                <a16:creationId xmlns:a16="http://schemas.microsoft.com/office/drawing/2014/main" id="{2F76CAFD-8835-0F4A-837E-030EDD74134C}"/>
              </a:ext>
            </a:extLst>
          </p:cNvPr>
          <p:cNvSpPr txBox="1"/>
          <p:nvPr/>
        </p:nvSpPr>
        <p:spPr>
          <a:xfrm>
            <a:off x="245241" y="3954163"/>
            <a:ext cx="5278229" cy="2261286"/>
          </a:xfrm>
          <a:prstGeom prst="rect">
            <a:avLst/>
          </a:prstGeom>
        </p:spPr>
        <p:txBody>
          <a:bodyPr wrap="square" rtlCol="0">
            <a:normAutofit/>
          </a:bodyPr>
          <a:lstStyle/>
          <a:p>
            <a:pPr>
              <a:spcBef>
                <a:spcPts val="375"/>
              </a:spcBef>
            </a:pPr>
            <a:endParaRPr lang="en-US" sz="1200" dirty="0"/>
          </a:p>
        </p:txBody>
      </p:sp>
      <p:sp>
        <p:nvSpPr>
          <p:cNvPr id="8" name="TextBox 7">
            <a:extLst>
              <a:ext uri="{FF2B5EF4-FFF2-40B4-BE49-F238E27FC236}">
                <a16:creationId xmlns:a16="http://schemas.microsoft.com/office/drawing/2014/main" id="{AA5AB8F0-D502-5E43-8DDE-039D4790A83E}"/>
              </a:ext>
            </a:extLst>
          </p:cNvPr>
          <p:cNvSpPr txBox="1"/>
          <p:nvPr/>
        </p:nvSpPr>
        <p:spPr>
          <a:xfrm>
            <a:off x="322317" y="4140324"/>
            <a:ext cx="5636244" cy="1876698"/>
          </a:xfrm>
          <a:prstGeom prst="rect">
            <a:avLst/>
          </a:prstGeom>
        </p:spPr>
        <p:txBody>
          <a:bodyPr wrap="square" rtlCol="0">
            <a:normAutofit/>
          </a:bodyPr>
          <a:lstStyle/>
          <a:p>
            <a:pPr marL="800100" lvl="1" indent="-342900">
              <a:spcBef>
                <a:spcPts val="375"/>
              </a:spcBef>
              <a:buFont typeface="Arial" panose="020B0604020202020204" pitchFamily="34" charset="0"/>
              <a:buChar char="•"/>
            </a:pPr>
            <a:endParaRPr lang="en-US" sz="2000" dirty="0"/>
          </a:p>
        </p:txBody>
      </p:sp>
    </p:spTree>
    <p:extLst>
      <p:ext uri="{BB962C8B-B14F-4D97-AF65-F5344CB8AC3E}">
        <p14:creationId xmlns:p14="http://schemas.microsoft.com/office/powerpoint/2010/main" val="206718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CBB30A-2341-824F-97EE-36E70F74F36E}"/>
              </a:ext>
            </a:extLst>
          </p:cNvPr>
          <p:cNvSpPr>
            <a:spLocks noGrp="1"/>
          </p:cNvSpPr>
          <p:nvPr>
            <p:ph idx="1"/>
          </p:nvPr>
        </p:nvSpPr>
        <p:spPr>
          <a:xfrm>
            <a:off x="508000" y="990600"/>
            <a:ext cx="5241159" cy="5562600"/>
          </a:xfrm>
        </p:spPr>
        <p:txBody>
          <a:bodyPr>
            <a:normAutofit/>
          </a:bodyPr>
          <a:lstStyle/>
          <a:p>
            <a:r>
              <a:rPr lang="en-US" b="0" dirty="0"/>
              <a:t>Charged to provide advice to the </a:t>
            </a:r>
            <a:r>
              <a:rPr lang="en-US" b="0" dirty="0" err="1"/>
              <a:t>STScI</a:t>
            </a:r>
            <a:r>
              <a:rPr lang="en-US" b="0" dirty="0"/>
              <a:t> director on Roman Science Operations</a:t>
            </a:r>
          </a:p>
        </p:txBody>
      </p:sp>
      <p:sp>
        <p:nvSpPr>
          <p:cNvPr id="3" name="Title 2">
            <a:extLst>
              <a:ext uri="{FF2B5EF4-FFF2-40B4-BE49-F238E27FC236}">
                <a16:creationId xmlns:a16="http://schemas.microsoft.com/office/drawing/2014/main" id="{A87D7608-FE3A-904D-9734-79A47FF80A65}"/>
              </a:ext>
            </a:extLst>
          </p:cNvPr>
          <p:cNvSpPr>
            <a:spLocks noGrp="1"/>
          </p:cNvSpPr>
          <p:nvPr>
            <p:ph type="title"/>
          </p:nvPr>
        </p:nvSpPr>
        <p:spPr>
          <a:xfrm>
            <a:off x="1089572" y="97221"/>
            <a:ext cx="10419255" cy="608012"/>
          </a:xfrm>
        </p:spPr>
        <p:txBody>
          <a:bodyPr/>
          <a:lstStyle/>
          <a:p>
            <a:r>
              <a:rPr lang="en-US" dirty="0"/>
              <a:t>Roman Space Telescope Advisory Committee (2020 - …)</a:t>
            </a:r>
          </a:p>
        </p:txBody>
      </p:sp>
      <p:graphicFrame>
        <p:nvGraphicFramePr>
          <p:cNvPr id="4" name="Table 3">
            <a:extLst>
              <a:ext uri="{FF2B5EF4-FFF2-40B4-BE49-F238E27FC236}">
                <a16:creationId xmlns:a16="http://schemas.microsoft.com/office/drawing/2014/main" id="{04181E28-BC2E-A343-83D2-1D998F749409}"/>
              </a:ext>
            </a:extLst>
          </p:cNvPr>
          <p:cNvGraphicFramePr>
            <a:graphicFrameLocks noGrp="1"/>
          </p:cNvGraphicFramePr>
          <p:nvPr>
            <p:extLst>
              <p:ext uri="{D42A27DB-BD31-4B8C-83A1-F6EECF244321}">
                <p14:modId xmlns:p14="http://schemas.microsoft.com/office/powerpoint/2010/main" val="3866784376"/>
              </p:ext>
            </p:extLst>
          </p:nvPr>
        </p:nvGraphicFramePr>
        <p:xfrm>
          <a:off x="5749158" y="1065756"/>
          <a:ext cx="5934841" cy="4520747"/>
        </p:xfrm>
        <a:graphic>
          <a:graphicData uri="http://schemas.openxmlformats.org/drawingml/2006/table">
            <a:tbl>
              <a:tblPr firstRow="1" bandRow="1">
                <a:tableStyleId>{5FD0F851-EC5A-4D38-B0AD-8093EC10F338}</a:tableStyleId>
              </a:tblPr>
              <a:tblGrid>
                <a:gridCol w="2530096">
                  <a:extLst>
                    <a:ext uri="{9D8B030D-6E8A-4147-A177-3AD203B41FA5}">
                      <a16:colId xmlns:a16="http://schemas.microsoft.com/office/drawing/2014/main" val="2854291856"/>
                    </a:ext>
                  </a:extLst>
                </a:gridCol>
                <a:gridCol w="3404745">
                  <a:extLst>
                    <a:ext uri="{9D8B030D-6E8A-4147-A177-3AD203B41FA5}">
                      <a16:colId xmlns:a16="http://schemas.microsoft.com/office/drawing/2014/main" val="2566317427"/>
                    </a:ext>
                  </a:extLst>
                </a:gridCol>
              </a:tblGrid>
              <a:tr h="36022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kern="1200" dirty="0">
                          <a:solidFill>
                            <a:schemeClr val="tx1"/>
                          </a:solidFill>
                          <a:effectLst/>
                          <a:latin typeface="+mn-lt"/>
                          <a:ea typeface="+mn-ea"/>
                          <a:cs typeface="+mn-cs"/>
                        </a:rPr>
                        <a:t>Beth Willman</a:t>
                      </a:r>
                      <a:r>
                        <a:rPr lang="en-US" sz="1350" b="0" kern="1200" dirty="0">
                          <a:effectLst/>
                        </a:rPr>
                        <a:t>(Chair)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b="0" dirty="0"/>
                        <a:t>Aura</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8884459"/>
                  </a:ext>
                </a:extLst>
              </a:tr>
              <a:tr h="294290">
                <a:tc>
                  <a:txBody>
                    <a:bodyPr/>
                    <a:lstStyle/>
                    <a:p>
                      <a:r>
                        <a:rPr lang="en-US" sz="1350" dirty="0"/>
                        <a:t>Zeljko </a:t>
                      </a:r>
                      <a:r>
                        <a:rPr lang="en-US" sz="1350" dirty="0" err="1"/>
                        <a:t>Ivesic</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a:t>U. Washington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7706387"/>
                  </a:ext>
                </a:extLst>
              </a:tr>
              <a:tr h="291400">
                <a:tc>
                  <a:txBody>
                    <a:bodyPr/>
                    <a:lstStyle/>
                    <a:p>
                      <a:r>
                        <a:rPr lang="en-US" sz="1350" b="0" i="0" kern="1200" dirty="0" err="1">
                          <a:solidFill>
                            <a:schemeClr val="tx1"/>
                          </a:solidFill>
                          <a:effectLst/>
                          <a:latin typeface="+mn-lt"/>
                          <a:ea typeface="+mn-ea"/>
                          <a:cs typeface="+mn-cs"/>
                        </a:rPr>
                        <a:t>Zachory</a:t>
                      </a:r>
                      <a:r>
                        <a:rPr lang="en-US" sz="1350" b="0" i="0" kern="1200" dirty="0">
                          <a:solidFill>
                            <a:schemeClr val="tx1"/>
                          </a:solidFill>
                          <a:effectLst/>
                          <a:latin typeface="+mn-lt"/>
                          <a:ea typeface="+mn-ea"/>
                          <a:cs typeface="+mn-cs"/>
                        </a:rPr>
                        <a:t> Berta-Thompson </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a:t>University of Colorado</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3496123"/>
                  </a:ext>
                </a:extLst>
              </a:tr>
              <a:tr h="288509">
                <a:tc>
                  <a:txBody>
                    <a:bodyPr/>
                    <a:lstStyle/>
                    <a:p>
                      <a:r>
                        <a:rPr lang="en-US" sz="1350" b="0" i="0" kern="1200" dirty="0">
                          <a:solidFill>
                            <a:schemeClr val="tx1"/>
                          </a:solidFill>
                          <a:effectLst/>
                          <a:latin typeface="+mn-lt"/>
                          <a:ea typeface="+mn-ea"/>
                          <a:cs typeface="+mn-cs"/>
                        </a:rPr>
                        <a:t>Enzo </a:t>
                      </a:r>
                      <a:r>
                        <a:rPr lang="en-US" sz="1350" b="0" i="0" kern="1200" dirty="0" err="1">
                          <a:solidFill>
                            <a:schemeClr val="tx1"/>
                          </a:solidFill>
                          <a:effectLst/>
                          <a:latin typeface="+mn-lt"/>
                          <a:ea typeface="+mn-ea"/>
                          <a:cs typeface="+mn-cs"/>
                        </a:rPr>
                        <a:t>Branchini</a:t>
                      </a:r>
                      <a:r>
                        <a:rPr lang="en-US" sz="1350" b="0" i="0" kern="1200" dirty="0">
                          <a:solidFill>
                            <a:schemeClr val="tx1"/>
                          </a:solidFill>
                          <a:effectLst/>
                          <a:latin typeface="+mn-lt"/>
                          <a:ea typeface="+mn-ea"/>
                          <a:cs typeface="+mn-cs"/>
                        </a:rPr>
                        <a:t>   </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b="0" i="0" kern="1200" dirty="0" err="1">
                          <a:solidFill>
                            <a:schemeClr val="tx1"/>
                          </a:solidFill>
                          <a:effectLst/>
                          <a:latin typeface="+mn-lt"/>
                          <a:ea typeface="+mn-ea"/>
                          <a:cs typeface="+mn-cs"/>
                        </a:rPr>
                        <a:t>Universita</a:t>
                      </a:r>
                      <a:r>
                        <a:rPr lang="en-US" sz="1350" b="0" i="0" kern="1200" dirty="0">
                          <a:solidFill>
                            <a:schemeClr val="tx1"/>
                          </a:solidFill>
                          <a:effectLst/>
                          <a:latin typeface="+mn-lt"/>
                          <a:ea typeface="+mn-ea"/>
                          <a:cs typeface="+mn-cs"/>
                        </a:rPr>
                        <a:t> Roma Tre</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7759733"/>
                  </a:ext>
                </a:extLst>
              </a:tr>
              <a:tr h="285619">
                <a:tc>
                  <a:txBody>
                    <a:bodyPr/>
                    <a:lstStyle/>
                    <a:p>
                      <a:r>
                        <a:rPr lang="en-US" sz="1350" b="0" i="0" kern="1200" dirty="0">
                          <a:solidFill>
                            <a:schemeClr val="tx1"/>
                          </a:solidFill>
                          <a:effectLst/>
                          <a:latin typeface="+mn-lt"/>
                          <a:ea typeface="+mn-ea"/>
                          <a:cs typeface="+mn-cs"/>
                        </a:rPr>
                        <a:t>Wendy Freedman</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b="0" i="0" kern="1200" dirty="0">
                          <a:solidFill>
                            <a:schemeClr val="tx1"/>
                          </a:solidFill>
                          <a:effectLst/>
                          <a:latin typeface="+mn-lt"/>
                          <a:ea typeface="+mn-ea"/>
                          <a:cs typeface="+mn-cs"/>
                        </a:rPr>
                        <a:t>University of Chicago</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660387"/>
                  </a:ext>
                </a:extLst>
              </a:tr>
              <a:tr h="293239">
                <a:tc>
                  <a:txBody>
                    <a:bodyPr/>
                    <a:lstStyle/>
                    <a:p>
                      <a:r>
                        <a:rPr lang="en-US" sz="1350" b="0" i="0" kern="1200" dirty="0">
                          <a:solidFill>
                            <a:schemeClr val="tx1"/>
                          </a:solidFill>
                          <a:effectLst/>
                          <a:latin typeface="+mn-lt"/>
                          <a:ea typeface="+mn-ea"/>
                          <a:cs typeface="+mn-cs"/>
                        </a:rPr>
                        <a:t>Joshua </a:t>
                      </a:r>
                      <a:r>
                        <a:rPr lang="en-US" sz="1350" b="0" i="0" kern="1200" dirty="0" err="1">
                          <a:solidFill>
                            <a:schemeClr val="tx1"/>
                          </a:solidFill>
                          <a:effectLst/>
                          <a:latin typeface="+mn-lt"/>
                          <a:ea typeface="+mn-ea"/>
                          <a:cs typeface="+mn-cs"/>
                        </a:rPr>
                        <a:t>Frieman</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b="0" i="0" kern="1200" dirty="0">
                          <a:solidFill>
                            <a:schemeClr val="tx1"/>
                          </a:solidFill>
                          <a:effectLst/>
                          <a:latin typeface="+mn-lt"/>
                          <a:ea typeface="+mn-ea"/>
                          <a:cs typeface="+mn-cs"/>
                        </a:rPr>
                        <a:t>Fermi National Laboratory</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2668324"/>
                  </a:ext>
                </a:extLst>
              </a:tr>
              <a:tr h="279838">
                <a:tc>
                  <a:txBody>
                    <a:bodyPr/>
                    <a:lstStyle/>
                    <a:p>
                      <a:r>
                        <a:rPr lang="en-US" sz="1350" b="0" i="0" kern="1200" dirty="0">
                          <a:solidFill>
                            <a:schemeClr val="tx1"/>
                          </a:solidFill>
                          <a:effectLst/>
                          <a:latin typeface="+mn-lt"/>
                          <a:ea typeface="+mn-ea"/>
                          <a:cs typeface="+mn-cs"/>
                        </a:rPr>
                        <a:t>Lori </a:t>
                      </a:r>
                      <a:r>
                        <a:rPr lang="en-US" sz="1350" b="0" i="0" kern="1200" dirty="0" err="1">
                          <a:solidFill>
                            <a:schemeClr val="tx1"/>
                          </a:solidFill>
                          <a:effectLst/>
                          <a:latin typeface="+mn-lt"/>
                          <a:ea typeface="+mn-ea"/>
                          <a:cs typeface="+mn-cs"/>
                        </a:rPr>
                        <a:t>Lubin</a:t>
                      </a:r>
                      <a:r>
                        <a:rPr lang="en-US" sz="1350" b="0" i="0" kern="1200" dirty="0">
                          <a:solidFill>
                            <a:schemeClr val="tx1"/>
                          </a:solidFill>
                          <a:effectLst/>
                          <a:latin typeface="+mn-lt"/>
                          <a:ea typeface="+mn-ea"/>
                          <a:cs typeface="+mn-cs"/>
                        </a:rPr>
                        <a:t>  </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b="0" i="0" kern="1200" dirty="0">
                          <a:solidFill>
                            <a:schemeClr val="tx1"/>
                          </a:solidFill>
                          <a:effectLst/>
                          <a:latin typeface="+mn-lt"/>
                          <a:ea typeface="+mn-ea"/>
                          <a:cs typeface="+mn-cs"/>
                        </a:rPr>
                        <a:t>University of California, Davis</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0133044"/>
                  </a:ext>
                </a:extLst>
              </a:tr>
              <a:tr h="287458">
                <a:tc>
                  <a:txBody>
                    <a:bodyPr/>
                    <a:lstStyle/>
                    <a:p>
                      <a:r>
                        <a:rPr lang="en-US" sz="1350" b="0" i="0" kern="1200" dirty="0">
                          <a:solidFill>
                            <a:schemeClr val="tx1"/>
                          </a:solidFill>
                          <a:effectLst/>
                          <a:latin typeface="+mn-lt"/>
                          <a:ea typeface="+mn-ea"/>
                          <a:cs typeface="+mn-cs"/>
                        </a:rPr>
                        <a:t>John Mather </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b="0" i="0" kern="1200" dirty="0">
                          <a:solidFill>
                            <a:schemeClr val="tx1"/>
                          </a:solidFill>
                          <a:effectLst/>
                          <a:latin typeface="+mn-lt"/>
                          <a:ea typeface="+mn-ea"/>
                          <a:cs typeface="+mn-cs"/>
                        </a:rPr>
                        <a:t>GSFC</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2400909"/>
                  </a:ext>
                </a:extLst>
              </a:tr>
              <a:tr h="284568">
                <a:tc>
                  <a:txBody>
                    <a:bodyPr/>
                    <a:lstStyle/>
                    <a:p>
                      <a:r>
                        <a:rPr lang="en-US" sz="1350" b="0" i="0" kern="1200" dirty="0">
                          <a:solidFill>
                            <a:schemeClr val="tx1"/>
                          </a:solidFill>
                          <a:effectLst/>
                          <a:latin typeface="+mn-lt"/>
                          <a:ea typeface="+mn-ea"/>
                          <a:cs typeface="+mn-cs"/>
                        </a:rPr>
                        <a:t>Kristen </a:t>
                      </a:r>
                      <a:r>
                        <a:rPr lang="en-US" sz="1350" b="0" i="0" kern="1200" dirty="0" err="1">
                          <a:solidFill>
                            <a:schemeClr val="tx1"/>
                          </a:solidFill>
                          <a:effectLst/>
                          <a:latin typeface="+mn-lt"/>
                          <a:ea typeface="+mn-ea"/>
                          <a:cs typeface="+mn-cs"/>
                        </a:rPr>
                        <a:t>McQuinn</a:t>
                      </a:r>
                      <a:r>
                        <a:rPr lang="en-US" sz="1350" b="0" i="0" kern="1200" dirty="0">
                          <a:solidFill>
                            <a:schemeClr val="tx1"/>
                          </a:solidFill>
                          <a:effectLst/>
                          <a:latin typeface="+mn-lt"/>
                          <a:ea typeface="+mn-ea"/>
                          <a:cs typeface="+mn-cs"/>
                        </a:rPr>
                        <a:t>  </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b="0" i="0" kern="1200" dirty="0">
                          <a:solidFill>
                            <a:schemeClr val="tx1"/>
                          </a:solidFill>
                          <a:effectLst/>
                          <a:latin typeface="+mn-lt"/>
                          <a:ea typeface="+mn-ea"/>
                          <a:cs typeface="+mn-cs"/>
                        </a:rPr>
                        <a:t>Rutgers University/University of Texas at Austin</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8176826"/>
                  </a:ext>
                </a:extLst>
              </a:tr>
              <a:tr h="281678">
                <a:tc>
                  <a:txBody>
                    <a:bodyPr/>
                    <a:lstStyle/>
                    <a:p>
                      <a:r>
                        <a:rPr lang="en-US" sz="1350" b="0" i="0" kern="1200" dirty="0">
                          <a:solidFill>
                            <a:schemeClr val="tx1"/>
                          </a:solidFill>
                          <a:effectLst/>
                          <a:latin typeface="+mn-lt"/>
                          <a:ea typeface="+mn-ea"/>
                          <a:cs typeface="+mn-cs"/>
                        </a:rPr>
                        <a:t>Matthew Penny</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b="0" i="0" kern="1200" dirty="0">
                          <a:solidFill>
                            <a:schemeClr val="tx1"/>
                          </a:solidFill>
                          <a:effectLst/>
                          <a:latin typeface="+mn-lt"/>
                          <a:ea typeface="+mn-ea"/>
                          <a:cs typeface="+mn-cs"/>
                        </a:rPr>
                        <a:t>Louisiana State University</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038827"/>
                  </a:ext>
                </a:extLst>
              </a:tr>
              <a:tr h="289298">
                <a:tc>
                  <a:txBody>
                    <a:bodyPr/>
                    <a:lstStyle/>
                    <a:p>
                      <a:r>
                        <a:rPr lang="en-US" sz="1350" b="0" i="0" kern="1200" dirty="0">
                          <a:solidFill>
                            <a:schemeClr val="tx1"/>
                          </a:solidFill>
                          <a:effectLst/>
                          <a:latin typeface="+mn-lt"/>
                          <a:ea typeface="+mn-ea"/>
                          <a:cs typeface="+mn-cs"/>
                        </a:rPr>
                        <a:t>Adam </a:t>
                      </a:r>
                      <a:r>
                        <a:rPr lang="en-US" sz="1350" b="0" i="0" kern="1200" dirty="0" err="1">
                          <a:solidFill>
                            <a:schemeClr val="tx1"/>
                          </a:solidFill>
                          <a:effectLst/>
                          <a:latin typeface="+mn-lt"/>
                          <a:ea typeface="+mn-ea"/>
                          <a:cs typeface="+mn-cs"/>
                        </a:rPr>
                        <a:t>Riess</a:t>
                      </a:r>
                      <a:r>
                        <a:rPr lang="en-US" sz="1350" b="0" i="0" kern="1200" dirty="0">
                          <a:solidFill>
                            <a:schemeClr val="tx1"/>
                          </a:solidFill>
                          <a:effectLst/>
                          <a:latin typeface="+mn-lt"/>
                          <a:ea typeface="+mn-ea"/>
                          <a:cs typeface="+mn-cs"/>
                        </a:rPr>
                        <a:t> </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b="0" i="0" kern="1200" dirty="0">
                          <a:solidFill>
                            <a:schemeClr val="tx1"/>
                          </a:solidFill>
                          <a:effectLst/>
                          <a:latin typeface="+mn-lt"/>
                          <a:ea typeface="+mn-ea"/>
                          <a:cs typeface="+mn-cs"/>
                        </a:rPr>
                        <a:t>Johns Hopkins University/</a:t>
                      </a:r>
                      <a:r>
                        <a:rPr lang="en-US" sz="1350" b="0" i="0" kern="1200" dirty="0" err="1">
                          <a:solidFill>
                            <a:schemeClr val="tx1"/>
                          </a:solidFill>
                          <a:effectLst/>
                          <a:latin typeface="+mn-lt"/>
                          <a:ea typeface="+mn-ea"/>
                          <a:cs typeface="+mn-cs"/>
                        </a:rPr>
                        <a:t>STScI</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860518"/>
                  </a:ext>
                </a:extLst>
              </a:tr>
              <a:tr h="288247">
                <a:tc>
                  <a:txBody>
                    <a:bodyPr/>
                    <a:lstStyle/>
                    <a:p>
                      <a:r>
                        <a:rPr lang="en-US" sz="1350" dirty="0"/>
                        <a:t>David </a:t>
                      </a:r>
                      <a:r>
                        <a:rPr lang="en-US" sz="1350" dirty="0" err="1"/>
                        <a:t>Spergel</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a:t>Simons Foundation (ex-officio)</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942973"/>
                  </a:ext>
                </a:extLst>
              </a:tr>
              <a:tr h="285356">
                <a:tc>
                  <a:txBody>
                    <a:bodyPr/>
                    <a:lstStyle/>
                    <a:p>
                      <a:r>
                        <a:rPr lang="en-US" sz="1350" dirty="0"/>
                        <a:t>Dominic </a:t>
                      </a:r>
                      <a:r>
                        <a:rPr lang="en-US" sz="1350" dirty="0" err="1"/>
                        <a:t>Benford</a:t>
                      </a:r>
                      <a:endParaRPr lang="en-US" sz="135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a:t>NASA/HQ(ex-officio)</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7856505"/>
                  </a:ext>
                </a:extLst>
              </a:tr>
              <a:tr h="282466">
                <a:tc>
                  <a:txBody>
                    <a:bodyPr/>
                    <a:lstStyle/>
                    <a:p>
                      <a:r>
                        <a:rPr lang="en-US" sz="1350" dirty="0"/>
                        <a:t>Julie McEnery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a:t>GSFC (ex-officio)</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1155226"/>
                  </a:ext>
                </a:extLst>
              </a:tr>
              <a:tr h="279575">
                <a:tc>
                  <a:txBody>
                    <a:bodyPr/>
                    <a:lstStyle/>
                    <a:p>
                      <a:r>
                        <a:rPr lang="en-US" sz="1350" dirty="0"/>
                        <a:t>Neill Reid</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dirty="0" err="1"/>
                        <a:t>STScI</a:t>
                      </a:r>
                      <a:r>
                        <a:rPr lang="en-US" sz="1350" dirty="0"/>
                        <a:t> ex-officio)</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2026115"/>
                  </a:ext>
                </a:extLst>
              </a:tr>
            </a:tbl>
          </a:graphicData>
        </a:graphic>
      </p:graphicFrame>
    </p:spTree>
    <p:extLst>
      <p:ext uri="{BB962C8B-B14F-4D97-AF65-F5344CB8AC3E}">
        <p14:creationId xmlns:p14="http://schemas.microsoft.com/office/powerpoint/2010/main" val="112066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1B474E-405A-A348-AEE7-3AC6D7EC2DDF}"/>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237A27EF-AE33-584C-BEFC-13426C6F6F70}"/>
              </a:ext>
            </a:extLst>
          </p:cNvPr>
          <p:cNvSpPr>
            <a:spLocks noGrp="1"/>
          </p:cNvSpPr>
          <p:nvPr>
            <p:ph type="title"/>
          </p:nvPr>
        </p:nvSpPr>
        <p:spPr/>
        <p:txBody>
          <a:bodyPr/>
          <a:lstStyle/>
          <a:p>
            <a:r>
              <a:rPr lang="en-US" dirty="0"/>
              <a:t>Backup</a:t>
            </a:r>
          </a:p>
        </p:txBody>
      </p:sp>
    </p:spTree>
    <p:extLst>
      <p:ext uri="{BB962C8B-B14F-4D97-AF65-F5344CB8AC3E}">
        <p14:creationId xmlns:p14="http://schemas.microsoft.com/office/powerpoint/2010/main" val="1552782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527AD-8655-C24B-9124-1F41DC0A6D14}"/>
              </a:ext>
            </a:extLst>
          </p:cNvPr>
          <p:cNvSpPr>
            <a:spLocks noGrp="1"/>
          </p:cNvSpPr>
          <p:nvPr>
            <p:ph type="title"/>
          </p:nvPr>
        </p:nvSpPr>
        <p:spPr/>
        <p:txBody>
          <a:bodyPr/>
          <a:lstStyle/>
          <a:p>
            <a:r>
              <a:rPr lang="en-US" dirty="0"/>
              <a:t>SDT #1 Charter (key points)</a:t>
            </a:r>
          </a:p>
        </p:txBody>
      </p:sp>
      <p:sp>
        <p:nvSpPr>
          <p:cNvPr id="4" name="Content Placeholder 2">
            <a:extLst>
              <a:ext uri="{FF2B5EF4-FFF2-40B4-BE49-F238E27FC236}">
                <a16:creationId xmlns:a16="http://schemas.microsoft.com/office/drawing/2014/main" id="{FDB34B74-CEEA-6E4A-A667-7FF444E48505}"/>
              </a:ext>
            </a:extLst>
          </p:cNvPr>
          <p:cNvSpPr>
            <a:spLocks noGrp="1"/>
          </p:cNvSpPr>
          <p:nvPr>
            <p:ph idx="1"/>
          </p:nvPr>
        </p:nvSpPr>
        <p:spPr/>
        <p:txBody>
          <a:bodyPr>
            <a:normAutofit/>
          </a:bodyPr>
          <a:lstStyle/>
          <a:p>
            <a:pPr eaLnBrk="1" hangingPunct="1">
              <a:buFont typeface="Arial" charset="0"/>
              <a:buNone/>
            </a:pPr>
            <a:r>
              <a:rPr lang="en-US" dirty="0"/>
              <a:t>	“The SDT is to provide science requirements, investigation approaches, key mission parameters, and any other scientific studies needed to support the definition of an optimized space mission concept satisfying the goals of the WFIRST mission as outlined by the Astro2010 Decadal Survey.”</a:t>
            </a:r>
          </a:p>
          <a:p>
            <a:pPr eaLnBrk="1" hangingPunct="1">
              <a:buFont typeface="Arial" charset="0"/>
              <a:buNone/>
            </a:pPr>
            <a:endParaRPr lang="en-US" dirty="0"/>
          </a:p>
          <a:p>
            <a:pPr eaLnBrk="1" hangingPunct="1">
              <a:buNone/>
            </a:pPr>
            <a:r>
              <a:rPr lang="en-US" dirty="0">
                <a:solidFill>
                  <a:srgbClr val="000000"/>
                </a:solidFill>
              </a:rPr>
              <a:t>	“In particular, the SDT report should present assessments about how best to proceed with the WFIRST mission, covering the cases that the Euclid mission, in its current or modified form, proceeds to flight development, or that ESA does not choose Euclid in the near future.”</a:t>
            </a:r>
          </a:p>
          <a:p>
            <a:pPr eaLnBrk="1" hangingPunct="1">
              <a:buFont typeface="Arial" charset="0"/>
              <a:buNone/>
            </a:pPr>
            <a:endParaRPr lang="en-US" dirty="0"/>
          </a:p>
        </p:txBody>
      </p:sp>
    </p:spTree>
    <p:extLst>
      <p:ext uri="{BB962C8B-B14F-4D97-AF65-F5344CB8AC3E}">
        <p14:creationId xmlns:p14="http://schemas.microsoft.com/office/powerpoint/2010/main" val="4182492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AD13187-854A-6948-BF0A-80A250D2FEDA}"/>
              </a:ext>
            </a:extLst>
          </p:cNvPr>
          <p:cNvGraphicFramePr>
            <a:graphicFrameLocks noGrp="1"/>
          </p:cNvGraphicFramePr>
          <p:nvPr>
            <p:ph idx="1"/>
          </p:nvPr>
        </p:nvGraphicFramePr>
        <p:xfrm>
          <a:off x="508000" y="990600"/>
          <a:ext cx="11175999" cy="5760720"/>
        </p:xfrm>
        <a:graphic>
          <a:graphicData uri="http://schemas.openxmlformats.org/drawingml/2006/table">
            <a:tbl>
              <a:tblPr firstRow="1" bandRow="1">
                <a:tableStyleId>{5C22544A-7EE6-4342-B048-85BDC9FD1C3A}</a:tableStyleId>
              </a:tblPr>
              <a:tblGrid>
                <a:gridCol w="3725333">
                  <a:extLst>
                    <a:ext uri="{9D8B030D-6E8A-4147-A177-3AD203B41FA5}">
                      <a16:colId xmlns:a16="http://schemas.microsoft.com/office/drawing/2014/main" val="733319168"/>
                    </a:ext>
                  </a:extLst>
                </a:gridCol>
                <a:gridCol w="3725333">
                  <a:extLst>
                    <a:ext uri="{9D8B030D-6E8A-4147-A177-3AD203B41FA5}">
                      <a16:colId xmlns:a16="http://schemas.microsoft.com/office/drawing/2014/main" val="243659687"/>
                    </a:ext>
                  </a:extLst>
                </a:gridCol>
                <a:gridCol w="3725333">
                  <a:extLst>
                    <a:ext uri="{9D8B030D-6E8A-4147-A177-3AD203B41FA5}">
                      <a16:colId xmlns:a16="http://schemas.microsoft.com/office/drawing/2014/main" val="2207375627"/>
                    </a:ext>
                  </a:extLst>
                </a:gridCol>
              </a:tblGrid>
              <a:tr h="274320">
                <a:tc>
                  <a:txBody>
                    <a:bodyPr/>
                    <a:lstStyle/>
                    <a:p>
                      <a:pPr algn="ctr" fontAlgn="b"/>
                      <a:r>
                        <a:rPr lang="en-US" sz="1100" b="1" i="0" u="none" strike="noStrike" dirty="0">
                          <a:solidFill>
                            <a:srgbClr val="000000"/>
                          </a:solidFill>
                          <a:effectLst/>
                          <a:latin typeface="Calibri" panose="020F0502020204030204" pitchFamily="34" charset="0"/>
                        </a:rPr>
                        <a:t>name</a:t>
                      </a:r>
                    </a:p>
                  </a:txBody>
                  <a:tcPr marL="9525" marR="9525" marT="9525" marB="0" anchor="ctr"/>
                </a:tc>
                <a:tc>
                  <a:txBody>
                    <a:bodyPr/>
                    <a:lstStyle/>
                    <a:p>
                      <a:pPr algn="ctr" fontAlgn="b"/>
                      <a:r>
                        <a:rPr lang="en-US" sz="1100" b="1" i="0" u="none" strike="noStrike">
                          <a:solidFill>
                            <a:srgbClr val="000000"/>
                          </a:solidFill>
                          <a:effectLst/>
                          <a:latin typeface="Calibri" panose="020F0502020204030204" pitchFamily="34" charset="0"/>
                        </a:rPr>
                        <a:t>affiliation</a:t>
                      </a:r>
                    </a:p>
                  </a:txBody>
                  <a:tcPr marL="9525" marR="9525" marT="9525" marB="0" anchor="ctr"/>
                </a:tc>
                <a:tc>
                  <a:txBody>
                    <a:bodyPr/>
                    <a:lstStyle/>
                    <a:p>
                      <a:pPr algn="ctr" fontAlgn="b"/>
                      <a:r>
                        <a:rPr lang="en-US" sz="1100" b="1" i="0" u="none" strike="noStrike">
                          <a:solidFill>
                            <a:srgbClr val="000000"/>
                          </a:solidFill>
                          <a:effectLst/>
                          <a:latin typeface="Calibri" panose="020F0502020204030204" pitchFamily="34" charset="0"/>
                        </a:rPr>
                        <a:t>expertise</a:t>
                      </a:r>
                    </a:p>
                  </a:txBody>
                  <a:tcPr marL="9525" marR="9525" marT="9525" marB="0" anchor="ctr"/>
                </a:tc>
                <a:extLst>
                  <a:ext uri="{0D108BD9-81ED-4DB2-BD59-A6C34878D82A}">
                    <a16:rowId xmlns:a16="http://schemas.microsoft.com/office/drawing/2014/main" val="609999096"/>
                  </a:ext>
                </a:extLst>
              </a:tr>
              <a:tr h="228600">
                <a:tc>
                  <a:txBody>
                    <a:bodyPr/>
                    <a:lstStyle/>
                    <a:p>
                      <a:pPr algn="ctr" fontAlgn="b"/>
                      <a:r>
                        <a:rPr lang="en-US" sz="1100" b="0" i="0" u="none" strike="noStrike" dirty="0">
                          <a:solidFill>
                            <a:srgbClr val="000000"/>
                          </a:solidFill>
                          <a:effectLst/>
                          <a:latin typeface="Calibri" panose="020F0502020204030204" pitchFamily="34" charset="0"/>
                        </a:rPr>
                        <a:t>J. Green</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 Univ. of Colorado/CASA (Co-Chair)</a:t>
                      </a:r>
                    </a:p>
                  </a:txBody>
                  <a:tcPr marL="9525" marR="9525" marT="9525" marB="0" anchor="ctr"/>
                </a:tc>
                <a:tc>
                  <a:txBody>
                    <a:bodyPr/>
                    <a:lstStyle/>
                    <a:p>
                      <a:pPr algn="ctr" fontAlgn="b"/>
                      <a:r>
                        <a:rPr lang="en-US" sz="1000" b="0" i="0" u="none" strike="noStrike">
                          <a:solidFill>
                            <a:srgbClr val="000000"/>
                          </a:solidFill>
                          <a:effectLst/>
                          <a:latin typeface="Verdana" panose="020B0604030504040204" pitchFamily="34" charset="0"/>
                        </a:rPr>
                        <a:t>UV Instrum </a:t>
                      </a:r>
                    </a:p>
                  </a:txBody>
                  <a:tcPr marL="9525" marR="9525" marT="9525" marB="0" anchor="ctr"/>
                </a:tc>
                <a:extLst>
                  <a:ext uri="{0D108BD9-81ED-4DB2-BD59-A6C34878D82A}">
                    <a16:rowId xmlns:a16="http://schemas.microsoft.com/office/drawing/2014/main" val="1389001632"/>
                  </a:ext>
                </a:extLst>
              </a:tr>
              <a:tr h="228600">
                <a:tc>
                  <a:txBody>
                    <a:bodyPr/>
                    <a:lstStyle/>
                    <a:p>
                      <a:pPr algn="ctr" fontAlgn="b"/>
                      <a:r>
                        <a:rPr lang="en-US" sz="1100" b="0" i="0" u="none" strike="noStrike" dirty="0">
                          <a:solidFill>
                            <a:srgbClr val="000000"/>
                          </a:solidFill>
                          <a:effectLst/>
                          <a:latin typeface="Calibri" panose="020F0502020204030204" pitchFamily="34" charset="0"/>
                        </a:rPr>
                        <a:t>P. Schechter</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 MIT (Co-Chair)</a:t>
                      </a:r>
                    </a:p>
                  </a:txBody>
                  <a:tcPr marL="9525" marR="9525" marT="9525" marB="0" anchor="ctr"/>
                </a:tc>
                <a:tc>
                  <a:txBody>
                    <a:bodyPr/>
                    <a:lstStyle/>
                    <a:p>
                      <a:pPr algn="ctr" fontAlgn="b"/>
                      <a:r>
                        <a:rPr lang="en-US" sz="1000" b="0" i="0" u="none" strike="noStrike">
                          <a:solidFill>
                            <a:srgbClr val="000000"/>
                          </a:solidFill>
                          <a:effectLst/>
                          <a:latin typeface="Verdana" panose="020B0604030504040204" pitchFamily="34" charset="0"/>
                        </a:rPr>
                        <a:t>Theory </a:t>
                      </a:r>
                    </a:p>
                  </a:txBody>
                  <a:tcPr marL="9525" marR="9525" marT="9525" marB="0" anchor="ctr"/>
                </a:tc>
                <a:extLst>
                  <a:ext uri="{0D108BD9-81ED-4DB2-BD59-A6C34878D82A}">
                    <a16:rowId xmlns:a16="http://schemas.microsoft.com/office/drawing/2014/main" val="849434878"/>
                  </a:ext>
                </a:extLst>
              </a:tr>
              <a:tr h="228600">
                <a:tc>
                  <a:txBody>
                    <a:bodyPr/>
                    <a:lstStyle/>
                    <a:p>
                      <a:pPr algn="ctr" fontAlgn="b"/>
                      <a:r>
                        <a:rPr lang="en-US" sz="1100" b="0" i="0" u="none" strike="noStrike" dirty="0">
                          <a:solidFill>
                            <a:srgbClr val="000000"/>
                          </a:solidFill>
                          <a:effectLst/>
                          <a:latin typeface="Calibri" panose="020F0502020204030204" pitchFamily="34" charset="0"/>
                        </a:rPr>
                        <a:t>R. Bean</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 Cornell University</a:t>
                      </a:r>
                    </a:p>
                  </a:txBody>
                  <a:tcPr marL="9525" marR="9525" marT="9525" marB="0" anchor="ctr"/>
                </a:tc>
                <a:tc>
                  <a:txBody>
                    <a:bodyPr/>
                    <a:lstStyle/>
                    <a:p>
                      <a:pPr algn="ctr" fontAlgn="b"/>
                      <a:r>
                        <a:rPr lang="en-US" sz="1000" b="0" i="0" u="none" strike="noStrike" dirty="0">
                          <a:solidFill>
                            <a:srgbClr val="000000"/>
                          </a:solidFill>
                          <a:effectLst/>
                          <a:latin typeface="Verdana" panose="020B0604030504040204" pitchFamily="34" charset="0"/>
                        </a:rPr>
                        <a:t>(BAO/Alternate </a:t>
                      </a:r>
                      <a:r>
                        <a:rPr lang="en-US" sz="1000" b="0" i="0" u="none" strike="noStrike" dirty="0" err="1">
                          <a:solidFill>
                            <a:srgbClr val="000000"/>
                          </a:solidFill>
                          <a:effectLst/>
                          <a:latin typeface="Verdana" panose="020B0604030504040204" pitchFamily="34" charset="0"/>
                        </a:rPr>
                        <a:t>Gravity,CMB</a:t>
                      </a:r>
                      <a:r>
                        <a:rPr lang="en-US" sz="1000" b="0" i="0" u="none" strike="noStrike" dirty="0">
                          <a:solidFill>
                            <a:srgbClr val="000000"/>
                          </a:solidFill>
                          <a:effectLst/>
                          <a:latin typeface="Verdana" panose="020B0604030504040204" pitchFamily="34" charset="0"/>
                        </a:rPr>
                        <a:t>) Theory-</a:t>
                      </a:r>
                      <a:r>
                        <a:rPr lang="en-US" sz="1000" b="0" i="0" u="none" strike="noStrike" dirty="0" err="1">
                          <a:solidFill>
                            <a:srgbClr val="000000"/>
                          </a:solidFill>
                          <a:effectLst/>
                          <a:latin typeface="Verdana" panose="020B0604030504040204" pitchFamily="34" charset="0"/>
                        </a:rPr>
                        <a:t>Obs</a:t>
                      </a:r>
                      <a:endParaRPr lang="en-US" sz="10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333509173"/>
                  </a:ext>
                </a:extLst>
              </a:tr>
              <a:tr h="228600">
                <a:tc>
                  <a:txBody>
                    <a:bodyPr/>
                    <a:lstStyle/>
                    <a:p>
                      <a:pPr algn="ctr" fontAlgn="b"/>
                      <a:r>
                        <a:rPr lang="en-US" sz="1100" b="0" i="0" u="none" strike="noStrike" dirty="0">
                          <a:solidFill>
                            <a:srgbClr val="000000"/>
                          </a:solidFill>
                          <a:effectLst/>
                          <a:latin typeface="Calibri" panose="020F0502020204030204" pitchFamily="34" charset="0"/>
                        </a:rPr>
                        <a:t>C. </a:t>
                      </a:r>
                      <a:r>
                        <a:rPr lang="en-US" sz="1100" b="0" i="0" u="none" strike="noStrike" dirty="0" err="1">
                          <a:solidFill>
                            <a:srgbClr val="000000"/>
                          </a:solidFill>
                          <a:effectLst/>
                          <a:latin typeface="Calibri" panose="020F0502020204030204" pitchFamily="34" charset="0"/>
                        </a:rPr>
                        <a:t>Baltay</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 Yale</a:t>
                      </a:r>
                    </a:p>
                  </a:txBody>
                  <a:tcPr marL="9525" marR="9525" marT="9525" marB="0" anchor="ctr"/>
                </a:tc>
                <a:tc>
                  <a:txBody>
                    <a:bodyPr/>
                    <a:lstStyle/>
                    <a:p>
                      <a:pPr algn="ctr" fontAlgn="b"/>
                      <a:r>
                        <a:rPr lang="en-US" sz="1000" b="0" i="0" u="none" strike="noStrike">
                          <a:solidFill>
                            <a:srgbClr val="000000"/>
                          </a:solidFill>
                          <a:effectLst/>
                          <a:latin typeface="Verdana" panose="020B0604030504040204" pitchFamily="34" charset="0"/>
                        </a:rPr>
                        <a:t>DE </a:t>
                      </a:r>
                    </a:p>
                  </a:txBody>
                  <a:tcPr marL="9525" marR="9525" marT="9525" marB="0" anchor="ctr"/>
                </a:tc>
                <a:extLst>
                  <a:ext uri="{0D108BD9-81ED-4DB2-BD59-A6C34878D82A}">
                    <a16:rowId xmlns:a16="http://schemas.microsoft.com/office/drawing/2014/main" val="1156053290"/>
                  </a:ext>
                </a:extLst>
              </a:tr>
              <a:tr h="228600">
                <a:tc>
                  <a:txBody>
                    <a:bodyPr/>
                    <a:lstStyle/>
                    <a:p>
                      <a:pPr algn="ctr" fontAlgn="b"/>
                      <a:r>
                        <a:rPr lang="en-US" sz="1100" b="0" i="0" u="none" strike="noStrike" dirty="0">
                          <a:solidFill>
                            <a:srgbClr val="000000"/>
                          </a:solidFill>
                          <a:effectLst/>
                          <a:latin typeface="Calibri" panose="020F0502020204030204" pitchFamily="34" charset="0"/>
                        </a:rPr>
                        <a:t>C. Bennett</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 JHU</a:t>
                      </a:r>
                    </a:p>
                  </a:txBody>
                  <a:tcPr marL="9525" marR="9525" marT="9525" marB="0" anchor="ctr"/>
                </a:tc>
                <a:tc>
                  <a:txBody>
                    <a:bodyPr/>
                    <a:lstStyle/>
                    <a:p>
                      <a:pPr algn="ctr" fontAlgn="b"/>
                      <a:r>
                        <a:rPr lang="en-US" sz="1000" b="0" i="0" u="none" strike="noStrike">
                          <a:solidFill>
                            <a:srgbClr val="000000"/>
                          </a:solidFill>
                          <a:effectLst/>
                          <a:latin typeface="Verdana" panose="020B0604030504040204" pitchFamily="34" charset="0"/>
                        </a:rPr>
                        <a:t>DE, BAO, mission development</a:t>
                      </a:r>
                    </a:p>
                  </a:txBody>
                  <a:tcPr marL="9525" marR="9525" marT="9525" marB="0" anchor="ctr"/>
                </a:tc>
                <a:extLst>
                  <a:ext uri="{0D108BD9-81ED-4DB2-BD59-A6C34878D82A}">
                    <a16:rowId xmlns:a16="http://schemas.microsoft.com/office/drawing/2014/main" val="274993896"/>
                  </a:ext>
                </a:extLst>
              </a:tr>
              <a:tr h="228600">
                <a:tc>
                  <a:txBody>
                    <a:bodyPr/>
                    <a:lstStyle/>
                    <a:p>
                      <a:pPr algn="ctr" fontAlgn="b"/>
                      <a:r>
                        <a:rPr lang="en-US" sz="1100" b="0" i="0" u="none" strike="noStrike" dirty="0">
                          <a:solidFill>
                            <a:srgbClr val="000000"/>
                          </a:solidFill>
                          <a:effectLst/>
                          <a:latin typeface="Calibri" panose="020F0502020204030204" pitchFamily="34" charset="0"/>
                        </a:rPr>
                        <a:t>D. Bennett</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 Univ. of Notre Dame</a:t>
                      </a:r>
                    </a:p>
                  </a:txBody>
                  <a:tcPr marL="9525" marR="9525" marT="9525" marB="0" anchor="ctr"/>
                </a:tc>
                <a:tc>
                  <a:txBody>
                    <a:bodyPr/>
                    <a:lstStyle/>
                    <a:p>
                      <a:pPr algn="ctr" fontAlgn="b"/>
                      <a:r>
                        <a:rPr lang="en-US" sz="1000" b="0" i="0" u="none" strike="noStrike">
                          <a:solidFill>
                            <a:srgbClr val="000000"/>
                          </a:solidFill>
                          <a:effectLst/>
                          <a:latin typeface="Verdana" panose="020B0604030504040204" pitchFamily="34" charset="0"/>
                        </a:rPr>
                        <a:t>EXOP (ML) </a:t>
                      </a:r>
                    </a:p>
                  </a:txBody>
                  <a:tcPr marL="9525" marR="9525" marT="9525" marB="0" anchor="ctr"/>
                </a:tc>
                <a:extLst>
                  <a:ext uri="{0D108BD9-81ED-4DB2-BD59-A6C34878D82A}">
                    <a16:rowId xmlns:a16="http://schemas.microsoft.com/office/drawing/2014/main" val="811678296"/>
                  </a:ext>
                </a:extLst>
              </a:tr>
              <a:tr h="228600">
                <a:tc>
                  <a:txBody>
                    <a:bodyPr/>
                    <a:lstStyle/>
                    <a:p>
                      <a:pPr algn="ctr" fontAlgn="b"/>
                      <a:r>
                        <a:rPr lang="en-US" sz="1100" b="0" i="0" u="none" strike="noStrike">
                          <a:solidFill>
                            <a:srgbClr val="000000"/>
                          </a:solidFill>
                          <a:effectLst/>
                          <a:latin typeface="Calibri" panose="020F0502020204030204" pitchFamily="34" charset="0"/>
                        </a:rPr>
                        <a:t>R. Brown</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STScI</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b="0" i="0" u="none" strike="noStrike">
                          <a:solidFill>
                            <a:srgbClr val="000000"/>
                          </a:solidFill>
                          <a:effectLst/>
                          <a:latin typeface="Verdana" panose="020B0604030504040204" pitchFamily="34" charset="0"/>
                        </a:rPr>
                        <a:t>Exoplanet</a:t>
                      </a:r>
                    </a:p>
                  </a:txBody>
                  <a:tcPr marL="9525" marR="9525" marT="9525" marB="0" anchor="ctr"/>
                </a:tc>
                <a:extLst>
                  <a:ext uri="{0D108BD9-81ED-4DB2-BD59-A6C34878D82A}">
                    <a16:rowId xmlns:a16="http://schemas.microsoft.com/office/drawing/2014/main" val="120392825"/>
                  </a:ext>
                </a:extLst>
              </a:tr>
              <a:tr h="228600">
                <a:tc>
                  <a:txBody>
                    <a:bodyPr/>
                    <a:lstStyle/>
                    <a:p>
                      <a:pPr algn="ctr" fontAlgn="b"/>
                      <a:r>
                        <a:rPr lang="en-US" sz="1100" b="0" i="0" u="none" strike="noStrike" dirty="0">
                          <a:solidFill>
                            <a:srgbClr val="000000"/>
                          </a:solidFill>
                          <a:effectLst/>
                          <a:latin typeface="Calibri" panose="020F0502020204030204" pitchFamily="34" charset="0"/>
                        </a:rPr>
                        <a:t>C. </a:t>
                      </a:r>
                      <a:r>
                        <a:rPr lang="en-US" sz="1100" b="0" i="0" u="none" strike="noStrike" dirty="0" err="1">
                          <a:solidFill>
                            <a:srgbClr val="000000"/>
                          </a:solidFill>
                          <a:effectLst/>
                          <a:latin typeface="Calibri" panose="020F0502020204030204" pitchFamily="34" charset="0"/>
                        </a:rPr>
                        <a:t>Conselice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 Univ. of Nottingham</a:t>
                      </a:r>
                    </a:p>
                  </a:txBody>
                  <a:tcPr marL="9525" marR="9525" marT="9525" marB="0" anchor="ctr"/>
                </a:tc>
                <a:tc>
                  <a:txBody>
                    <a:bodyPr/>
                    <a:lstStyle/>
                    <a:p>
                      <a:pPr algn="ctr" fontAlgn="b"/>
                      <a:r>
                        <a:rPr lang="en-US" sz="1000" b="0" i="0" u="none" strike="noStrike">
                          <a:solidFill>
                            <a:srgbClr val="000000"/>
                          </a:solidFill>
                          <a:effectLst/>
                          <a:latin typeface="Verdana" panose="020B0604030504040204" pitchFamily="34" charset="0"/>
                        </a:rPr>
                        <a:t>Surveys </a:t>
                      </a:r>
                    </a:p>
                  </a:txBody>
                  <a:tcPr marL="9525" marR="9525" marT="9525" marB="0" anchor="ctr"/>
                </a:tc>
                <a:extLst>
                  <a:ext uri="{0D108BD9-81ED-4DB2-BD59-A6C34878D82A}">
                    <a16:rowId xmlns:a16="http://schemas.microsoft.com/office/drawing/2014/main" val="1571906885"/>
                  </a:ext>
                </a:extLst>
              </a:tr>
              <a:tr h="228600">
                <a:tc>
                  <a:txBody>
                    <a:bodyPr/>
                    <a:lstStyle/>
                    <a:p>
                      <a:pPr algn="ctr" fontAlgn="b"/>
                      <a:r>
                        <a:rPr lang="en-US" sz="1100" b="0" i="0" u="none" strike="noStrike" dirty="0">
                          <a:solidFill>
                            <a:srgbClr val="000000"/>
                          </a:solidFill>
                          <a:effectLst/>
                          <a:latin typeface="Calibri" panose="020F0502020204030204" pitchFamily="34" charset="0"/>
                        </a:rPr>
                        <a:t>M. Donahue</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 Michigan State Univ.</a:t>
                      </a:r>
                    </a:p>
                  </a:txBody>
                  <a:tcPr marL="9525" marR="9525" marT="9525" marB="0" anchor="ctr"/>
                </a:tc>
                <a:tc>
                  <a:txBody>
                    <a:bodyPr/>
                    <a:lstStyle/>
                    <a:p>
                      <a:pPr algn="ctr" fontAlgn="b"/>
                      <a:r>
                        <a:rPr lang="en-US" sz="1000" b="0" i="0" u="none" strike="noStrike">
                          <a:solidFill>
                            <a:srgbClr val="000000"/>
                          </a:solidFill>
                          <a:effectLst/>
                          <a:latin typeface="Verdana" panose="020B0604030504040204" pitchFamily="34" charset="0"/>
                        </a:rPr>
                        <a:t>galaxy clusters</a:t>
                      </a:r>
                    </a:p>
                  </a:txBody>
                  <a:tcPr marL="9525" marR="9525" marT="9525" marB="0" anchor="ctr"/>
                </a:tc>
                <a:extLst>
                  <a:ext uri="{0D108BD9-81ED-4DB2-BD59-A6C34878D82A}">
                    <a16:rowId xmlns:a16="http://schemas.microsoft.com/office/drawing/2014/main" val="1448609501"/>
                  </a:ext>
                </a:extLst>
              </a:tr>
              <a:tr h="228600">
                <a:tc>
                  <a:txBody>
                    <a:bodyPr/>
                    <a:lstStyle/>
                    <a:p>
                      <a:pPr algn="ctr" fontAlgn="b"/>
                      <a:r>
                        <a:rPr lang="en-US" sz="1100" b="0" i="0" u="none" strike="noStrike" dirty="0">
                          <a:solidFill>
                            <a:srgbClr val="000000"/>
                          </a:solidFill>
                          <a:effectLst/>
                          <a:latin typeface="Calibri" panose="020F0502020204030204" pitchFamily="34" charset="0"/>
                        </a:rPr>
                        <a:t>S. Gaudi</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 Ohio State Univ.</a:t>
                      </a:r>
                    </a:p>
                  </a:txBody>
                  <a:tcPr marL="9525" marR="9525" marT="9525" marB="0" anchor="ctr"/>
                </a:tc>
                <a:tc>
                  <a:txBody>
                    <a:bodyPr/>
                    <a:lstStyle/>
                    <a:p>
                      <a:pPr algn="ctr" fontAlgn="b"/>
                      <a:r>
                        <a:rPr lang="en-US" sz="1000" b="0" i="0" u="none" strike="noStrike" dirty="0" err="1">
                          <a:solidFill>
                            <a:srgbClr val="000000"/>
                          </a:solidFill>
                          <a:effectLst/>
                          <a:latin typeface="Verdana" panose="020B0604030504040204" pitchFamily="34" charset="0"/>
                        </a:rPr>
                        <a:t>ExoP</a:t>
                      </a:r>
                      <a:r>
                        <a:rPr lang="en-US" sz="1000" b="0" i="0" u="none" strike="noStrike" dirty="0">
                          <a:solidFill>
                            <a:srgbClr val="000000"/>
                          </a:solidFill>
                          <a:effectLst/>
                          <a:latin typeface="Verdana" panose="020B0604030504040204" pitchFamily="34" charset="0"/>
                        </a:rPr>
                        <a:t> (ML) </a:t>
                      </a:r>
                    </a:p>
                  </a:txBody>
                  <a:tcPr marL="9525" marR="9525" marT="9525" marB="0" anchor="ctr"/>
                </a:tc>
                <a:extLst>
                  <a:ext uri="{0D108BD9-81ED-4DB2-BD59-A6C34878D82A}">
                    <a16:rowId xmlns:a16="http://schemas.microsoft.com/office/drawing/2014/main" val="3066065455"/>
                  </a:ext>
                </a:extLst>
              </a:tr>
              <a:tr h="228600">
                <a:tc>
                  <a:txBody>
                    <a:bodyPr/>
                    <a:lstStyle/>
                    <a:p>
                      <a:pPr algn="ctr" fontAlgn="b"/>
                      <a:r>
                        <a:rPr lang="en-US" sz="1100" b="0" i="0" u="none" strike="noStrike">
                          <a:solidFill>
                            <a:srgbClr val="000000"/>
                          </a:solidFill>
                          <a:effectLst/>
                          <a:latin typeface="Calibri" panose="020F0502020204030204" pitchFamily="34" charset="0"/>
                        </a:rPr>
                        <a:t>T. Lauer</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 NOAO</a:t>
                      </a:r>
                    </a:p>
                  </a:txBody>
                  <a:tcPr marL="9525" marR="9525" marT="9525" marB="0" anchor="ctr"/>
                </a:tc>
                <a:tc>
                  <a:txBody>
                    <a:bodyPr/>
                    <a:lstStyle/>
                    <a:p>
                      <a:pPr algn="ctr" fontAlgn="b"/>
                      <a:r>
                        <a:rPr lang="en-US" sz="1000" b="0" i="0" u="none" strike="noStrike" dirty="0">
                          <a:solidFill>
                            <a:srgbClr val="000000"/>
                          </a:solidFill>
                          <a:effectLst/>
                          <a:latin typeface="Verdana" panose="020B0604030504040204" pitchFamily="34" charset="0"/>
                        </a:rPr>
                        <a:t>WL/SN; Mission development</a:t>
                      </a:r>
                    </a:p>
                  </a:txBody>
                  <a:tcPr marL="9525" marR="9525" marT="9525" marB="0" anchor="ctr"/>
                </a:tc>
                <a:extLst>
                  <a:ext uri="{0D108BD9-81ED-4DB2-BD59-A6C34878D82A}">
                    <a16:rowId xmlns:a16="http://schemas.microsoft.com/office/drawing/2014/main" val="51166250"/>
                  </a:ext>
                </a:extLst>
              </a:tr>
              <a:tr h="228600">
                <a:tc>
                  <a:txBody>
                    <a:bodyPr/>
                    <a:lstStyle/>
                    <a:p>
                      <a:pPr algn="ctr" fontAlgn="b"/>
                      <a:r>
                        <a:rPr lang="en-US" sz="1100" b="0" i="0" u="none" strike="noStrike" dirty="0">
                          <a:solidFill>
                            <a:srgbClr val="000000"/>
                          </a:solidFill>
                          <a:effectLst/>
                          <a:latin typeface="Calibri" panose="020F0502020204030204" pitchFamily="34" charset="0"/>
                        </a:rPr>
                        <a:t>B. Nichol</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 Univ. of Portsmouth</a:t>
                      </a:r>
                    </a:p>
                  </a:txBody>
                  <a:tcPr marL="9525" marR="9525" marT="9525" marB="0" anchor="ctr"/>
                </a:tc>
                <a:tc>
                  <a:txBody>
                    <a:bodyPr/>
                    <a:lstStyle/>
                    <a:p>
                      <a:pPr algn="ctr" fontAlgn="b"/>
                      <a:r>
                        <a:rPr lang="en-US" sz="1000" b="0" i="0" u="none" strike="noStrike">
                          <a:solidFill>
                            <a:srgbClr val="000000"/>
                          </a:solidFill>
                          <a:effectLst/>
                          <a:latin typeface="Verdana" panose="020B0604030504040204" pitchFamily="34" charset="0"/>
                        </a:rPr>
                        <a:t>BAO</a:t>
                      </a:r>
                    </a:p>
                  </a:txBody>
                  <a:tcPr marL="9525" marR="9525" marT="9525" marB="0" anchor="ctr"/>
                </a:tc>
                <a:extLst>
                  <a:ext uri="{0D108BD9-81ED-4DB2-BD59-A6C34878D82A}">
                    <a16:rowId xmlns:a16="http://schemas.microsoft.com/office/drawing/2014/main" val="1057278968"/>
                  </a:ext>
                </a:extLst>
              </a:tr>
              <a:tr h="228600">
                <a:tc>
                  <a:txBody>
                    <a:bodyPr/>
                    <a:lstStyle/>
                    <a:p>
                      <a:pPr algn="ctr" fontAlgn="b"/>
                      <a:r>
                        <a:rPr lang="en-US" sz="1100" b="0" i="0" u="none" strike="noStrike">
                          <a:solidFill>
                            <a:srgbClr val="000000"/>
                          </a:solidFill>
                          <a:effectLst/>
                          <a:latin typeface="Calibri" panose="020F0502020204030204" pitchFamily="34" charset="0"/>
                        </a:rPr>
                        <a:t>S. Perlmutter</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 Univ. of Berkeley / LBNL</a:t>
                      </a:r>
                    </a:p>
                  </a:txBody>
                  <a:tcPr marL="9525" marR="9525" marT="9525" marB="0" anchor="ctr"/>
                </a:tc>
                <a:tc>
                  <a:txBody>
                    <a:bodyPr/>
                    <a:lstStyle/>
                    <a:p>
                      <a:pPr algn="ctr" fontAlgn="b"/>
                      <a:r>
                        <a:rPr lang="en-US" sz="1000" b="0" i="0" u="none" strike="noStrike" dirty="0">
                          <a:solidFill>
                            <a:srgbClr val="000000"/>
                          </a:solidFill>
                          <a:effectLst/>
                          <a:latin typeface="Verdana" panose="020B0604030504040204" pitchFamily="34" charset="0"/>
                        </a:rPr>
                        <a:t>DE (SN) </a:t>
                      </a:r>
                    </a:p>
                  </a:txBody>
                  <a:tcPr marL="9525" marR="9525" marT="9525" marB="0" anchor="ctr"/>
                </a:tc>
                <a:extLst>
                  <a:ext uri="{0D108BD9-81ED-4DB2-BD59-A6C34878D82A}">
                    <a16:rowId xmlns:a16="http://schemas.microsoft.com/office/drawing/2014/main" val="3889065318"/>
                  </a:ext>
                </a:extLst>
              </a:tr>
              <a:tr h="228600">
                <a:tc>
                  <a:txBody>
                    <a:bodyPr/>
                    <a:lstStyle/>
                    <a:p>
                      <a:pPr algn="ctr" fontAlgn="b"/>
                      <a:r>
                        <a:rPr lang="en-US" sz="1100" b="0" i="0" u="none" strike="noStrike" dirty="0">
                          <a:solidFill>
                            <a:srgbClr val="000000"/>
                          </a:solidFill>
                          <a:effectLst/>
                          <a:latin typeface="Calibri" panose="020F0502020204030204" pitchFamily="34" charset="0"/>
                        </a:rPr>
                        <a:t>B. Rauscher</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 GSFC</a:t>
                      </a:r>
                    </a:p>
                  </a:txBody>
                  <a:tcPr marL="9525" marR="9525" marT="9525" marB="0" anchor="ctr"/>
                </a:tc>
                <a:tc>
                  <a:txBody>
                    <a:bodyPr/>
                    <a:lstStyle/>
                    <a:p>
                      <a:pPr algn="ctr" fontAlgn="b"/>
                      <a:r>
                        <a:rPr lang="en-US" sz="1000" b="0" i="0" u="none" strike="noStrike" dirty="0">
                          <a:solidFill>
                            <a:srgbClr val="000000"/>
                          </a:solidFill>
                          <a:effectLst/>
                          <a:latin typeface="Verdana" panose="020B0604030504040204" pitchFamily="34" charset="0"/>
                        </a:rPr>
                        <a:t>IR detectors </a:t>
                      </a:r>
                    </a:p>
                  </a:txBody>
                  <a:tcPr marL="9525" marR="9525" marT="9525" marB="0" anchor="ctr"/>
                </a:tc>
                <a:extLst>
                  <a:ext uri="{0D108BD9-81ED-4DB2-BD59-A6C34878D82A}">
                    <a16:rowId xmlns:a16="http://schemas.microsoft.com/office/drawing/2014/main" val="2152996939"/>
                  </a:ext>
                </a:extLst>
              </a:tr>
              <a:tr h="228600">
                <a:tc>
                  <a:txBody>
                    <a:bodyPr/>
                    <a:lstStyle/>
                    <a:p>
                      <a:pPr algn="ctr" fontAlgn="b"/>
                      <a:r>
                        <a:rPr lang="en-US" sz="1100" b="0" i="0" u="none" strike="noStrike" dirty="0">
                          <a:solidFill>
                            <a:srgbClr val="000000"/>
                          </a:solidFill>
                          <a:effectLst/>
                          <a:latin typeface="Calibri" panose="020F0502020204030204" pitchFamily="34" charset="0"/>
                        </a:rPr>
                        <a:t>J. Rhodes</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 JPL</a:t>
                      </a:r>
                    </a:p>
                  </a:txBody>
                  <a:tcPr marL="9525" marR="9525" marT="9525" marB="0" anchor="ctr"/>
                </a:tc>
                <a:tc>
                  <a:txBody>
                    <a:bodyPr/>
                    <a:lstStyle/>
                    <a:p>
                      <a:pPr algn="ctr" fontAlgn="b"/>
                      <a:r>
                        <a:rPr lang="en-US" sz="1000" b="0" i="0" u="none" strike="noStrike" dirty="0">
                          <a:solidFill>
                            <a:srgbClr val="000000"/>
                          </a:solidFill>
                          <a:effectLst/>
                          <a:latin typeface="Verdana" panose="020B0604030504040204" pitchFamily="34" charset="0"/>
                        </a:rPr>
                        <a:t>DE, WL, detectors </a:t>
                      </a:r>
                    </a:p>
                  </a:txBody>
                  <a:tcPr marL="9525" marR="9525" marT="9525" marB="0" anchor="ctr"/>
                </a:tc>
                <a:extLst>
                  <a:ext uri="{0D108BD9-81ED-4DB2-BD59-A6C34878D82A}">
                    <a16:rowId xmlns:a16="http://schemas.microsoft.com/office/drawing/2014/main" val="3334158860"/>
                  </a:ext>
                </a:extLst>
              </a:tr>
              <a:tr h="228600">
                <a:tc>
                  <a:txBody>
                    <a:bodyPr/>
                    <a:lstStyle/>
                    <a:p>
                      <a:pPr algn="ctr" fontAlgn="b"/>
                      <a:r>
                        <a:rPr lang="en-US" sz="1100" b="0" i="0" u="none" strike="noStrike">
                          <a:solidFill>
                            <a:srgbClr val="000000"/>
                          </a:solidFill>
                          <a:effectLst/>
                          <a:latin typeface="Calibri" panose="020F0502020204030204" pitchFamily="34" charset="0"/>
                        </a:rPr>
                        <a:t>T. Roellig</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 Ames</a:t>
                      </a:r>
                    </a:p>
                  </a:txBody>
                  <a:tcPr marL="9525" marR="9525" marT="9525" marB="0" anchor="ctr"/>
                </a:tc>
                <a:tc>
                  <a:txBody>
                    <a:bodyPr/>
                    <a:lstStyle/>
                    <a:p>
                      <a:pPr algn="ctr" fontAlgn="b"/>
                      <a:r>
                        <a:rPr lang="en-US" sz="1000" b="0" i="0" u="none" strike="noStrike" dirty="0">
                          <a:solidFill>
                            <a:srgbClr val="000000"/>
                          </a:solidFill>
                          <a:effectLst/>
                          <a:latin typeface="Verdana" panose="020B0604030504040204" pitchFamily="34" charset="0"/>
                        </a:rPr>
                        <a:t>Tech/</a:t>
                      </a:r>
                      <a:r>
                        <a:rPr lang="en-US" sz="1000" b="0" i="0" u="none" strike="noStrike" dirty="0" err="1">
                          <a:solidFill>
                            <a:srgbClr val="000000"/>
                          </a:solidFill>
                          <a:effectLst/>
                          <a:latin typeface="Verdana" panose="020B0604030504040204" pitchFamily="34" charset="0"/>
                        </a:rPr>
                        <a:t>Manag</a:t>
                      </a:r>
                      <a:endParaRPr lang="en-US" sz="10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2732116915"/>
                  </a:ext>
                </a:extLst>
              </a:tr>
              <a:tr h="228600">
                <a:tc>
                  <a:txBody>
                    <a:bodyPr/>
                    <a:lstStyle/>
                    <a:p>
                      <a:pPr algn="ctr" fontAlgn="b"/>
                      <a:r>
                        <a:rPr lang="en-US" sz="1100" b="0" i="0" u="none" strike="noStrike">
                          <a:solidFill>
                            <a:srgbClr val="000000"/>
                          </a:solidFill>
                          <a:effectLst/>
                          <a:latin typeface="Calibri" panose="020F0502020204030204" pitchFamily="34" charset="0"/>
                        </a:rPr>
                        <a:t>D. Stern</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 JPL</a:t>
                      </a:r>
                    </a:p>
                  </a:txBody>
                  <a:tcPr marL="9525" marR="9525" marT="9525" marB="0" anchor="ctr"/>
                </a:tc>
                <a:tc>
                  <a:txBody>
                    <a:bodyPr/>
                    <a:lstStyle/>
                    <a:p>
                      <a:pPr algn="ctr" fontAlgn="b"/>
                      <a:r>
                        <a:rPr lang="en-US" sz="1000" b="0" i="0" u="none" strike="noStrike" dirty="0">
                          <a:solidFill>
                            <a:srgbClr val="000000"/>
                          </a:solidFill>
                          <a:effectLst/>
                          <a:latin typeface="Verdana" panose="020B0604030504040204" pitchFamily="34" charset="0"/>
                        </a:rPr>
                        <a:t>IR Surveys </a:t>
                      </a:r>
                    </a:p>
                  </a:txBody>
                  <a:tcPr marL="9525" marR="9525" marT="9525" marB="0" anchor="ctr"/>
                </a:tc>
                <a:extLst>
                  <a:ext uri="{0D108BD9-81ED-4DB2-BD59-A6C34878D82A}">
                    <a16:rowId xmlns:a16="http://schemas.microsoft.com/office/drawing/2014/main" val="744920033"/>
                  </a:ext>
                </a:extLst>
              </a:tr>
              <a:tr h="228600">
                <a:tc>
                  <a:txBody>
                    <a:bodyPr/>
                    <a:lstStyle/>
                    <a:p>
                      <a:pPr algn="ctr" fontAlgn="b"/>
                      <a:r>
                        <a:rPr lang="en-US" sz="1100" b="0" i="0" u="none" strike="noStrike">
                          <a:solidFill>
                            <a:srgbClr val="000000"/>
                          </a:solidFill>
                          <a:effectLst/>
                          <a:latin typeface="Calibri" panose="020F0502020204030204" pitchFamily="34" charset="0"/>
                        </a:rPr>
                        <a:t>T. Sumi</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 Nagoya Univ.</a:t>
                      </a:r>
                    </a:p>
                  </a:txBody>
                  <a:tcPr marL="9525" marR="9525" marT="9525" marB="0" anchor="ctr"/>
                </a:tc>
                <a:tc>
                  <a:txBody>
                    <a:bodyPr/>
                    <a:lstStyle/>
                    <a:p>
                      <a:pPr algn="ctr" fontAlgn="b"/>
                      <a:r>
                        <a:rPr lang="en-US" sz="1000" b="0" i="0" u="none" strike="noStrike" dirty="0" err="1">
                          <a:solidFill>
                            <a:srgbClr val="000000"/>
                          </a:solidFill>
                          <a:effectLst/>
                          <a:latin typeface="Verdana" panose="020B0604030504040204" pitchFamily="34" charset="0"/>
                        </a:rPr>
                        <a:t>Exop</a:t>
                      </a:r>
                      <a:r>
                        <a:rPr lang="en-US" sz="1000" b="0" i="0" u="none" strike="noStrike" dirty="0">
                          <a:solidFill>
                            <a:srgbClr val="000000"/>
                          </a:solidFill>
                          <a:effectLst/>
                          <a:latin typeface="Verdana" panose="020B0604030504040204" pitchFamily="34" charset="0"/>
                        </a:rPr>
                        <a:t> (ML) </a:t>
                      </a:r>
                    </a:p>
                  </a:txBody>
                  <a:tcPr marL="9525" marR="9525" marT="9525" marB="0" anchor="ctr"/>
                </a:tc>
                <a:extLst>
                  <a:ext uri="{0D108BD9-81ED-4DB2-BD59-A6C34878D82A}">
                    <a16:rowId xmlns:a16="http://schemas.microsoft.com/office/drawing/2014/main" val="3371891805"/>
                  </a:ext>
                </a:extLst>
              </a:tr>
              <a:tr h="228600">
                <a:tc>
                  <a:txBody>
                    <a:bodyPr/>
                    <a:lstStyle/>
                    <a:p>
                      <a:pPr algn="ctr" fontAlgn="b"/>
                      <a:r>
                        <a:rPr lang="en-US" sz="1100" b="0" i="0" u="none" strike="noStrike" dirty="0">
                          <a:solidFill>
                            <a:srgbClr val="000000"/>
                          </a:solidFill>
                          <a:effectLst/>
                          <a:latin typeface="Calibri" panose="020F0502020204030204" pitchFamily="34" charset="0"/>
                        </a:rPr>
                        <a:t>A. Tanner</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 Georgia State Univ.</a:t>
                      </a:r>
                    </a:p>
                  </a:txBody>
                  <a:tcPr marL="9525" marR="9525" marT="9525" marB="0" anchor="b"/>
                </a:tc>
                <a:tc>
                  <a:txBody>
                    <a:bodyPr/>
                    <a:lstStyle/>
                    <a:p>
                      <a:pPr algn="ctr" fontAlgn="b"/>
                      <a:r>
                        <a:rPr lang="en-US" sz="1000" b="0" i="0" u="none" strike="noStrike" dirty="0">
                          <a:solidFill>
                            <a:srgbClr val="000000"/>
                          </a:solidFill>
                          <a:effectLst/>
                          <a:latin typeface="Verdana" panose="020B0604030504040204" pitchFamily="34" charset="0"/>
                        </a:rPr>
                        <a:t>Exoplanet</a:t>
                      </a:r>
                    </a:p>
                  </a:txBody>
                  <a:tcPr marL="9525" marR="9525" marT="9525" marB="0" anchor="b"/>
                </a:tc>
                <a:extLst>
                  <a:ext uri="{0D108BD9-81ED-4DB2-BD59-A6C34878D82A}">
                    <a16:rowId xmlns:a16="http://schemas.microsoft.com/office/drawing/2014/main" val="1814210175"/>
                  </a:ext>
                </a:extLst>
              </a:tr>
              <a:tr h="228600">
                <a:tc>
                  <a:txBody>
                    <a:bodyPr/>
                    <a:lstStyle/>
                    <a:p>
                      <a:pPr algn="ctr" fontAlgn="b"/>
                      <a:r>
                        <a:rPr lang="en-US" sz="1100" b="0" i="0" u="none" strike="noStrike" dirty="0">
                          <a:solidFill>
                            <a:srgbClr val="000000"/>
                          </a:solidFill>
                          <a:effectLst/>
                          <a:latin typeface="Calibri" panose="020F0502020204030204" pitchFamily="34" charset="0"/>
                        </a:rPr>
                        <a:t>Y. Wang</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 Univ. of Oklahoma</a:t>
                      </a:r>
                    </a:p>
                  </a:txBody>
                  <a:tcPr marL="9525" marR="9525" marT="9525" marB="0" anchor="b"/>
                </a:tc>
                <a:tc>
                  <a:txBody>
                    <a:bodyPr/>
                    <a:lstStyle/>
                    <a:p>
                      <a:pPr algn="ctr" fontAlgn="b"/>
                      <a:r>
                        <a:rPr lang="en-US" sz="1000" b="0" i="0" u="none" strike="noStrike">
                          <a:solidFill>
                            <a:srgbClr val="000000"/>
                          </a:solidFill>
                          <a:effectLst/>
                          <a:latin typeface="Verdana" panose="020B0604030504040204" pitchFamily="34" charset="0"/>
                        </a:rPr>
                        <a:t>Theory/observations </a:t>
                      </a:r>
                    </a:p>
                  </a:txBody>
                  <a:tcPr marL="9525" marR="9525" marT="9525" marB="0" anchor="b"/>
                </a:tc>
                <a:extLst>
                  <a:ext uri="{0D108BD9-81ED-4DB2-BD59-A6C34878D82A}">
                    <a16:rowId xmlns:a16="http://schemas.microsoft.com/office/drawing/2014/main" val="4083041797"/>
                  </a:ext>
                </a:extLst>
              </a:tr>
              <a:tr h="228600">
                <a:tc>
                  <a:txBody>
                    <a:bodyPr/>
                    <a:lstStyle/>
                    <a:p>
                      <a:pPr algn="ctr" fontAlgn="b"/>
                      <a:r>
                        <a:rPr lang="en-US" sz="1100" b="0" i="0" u="none" strike="noStrike" dirty="0">
                          <a:solidFill>
                            <a:srgbClr val="000000"/>
                          </a:solidFill>
                          <a:effectLst/>
                          <a:latin typeface="Calibri" panose="020F0502020204030204" pitchFamily="34" charset="0"/>
                        </a:rPr>
                        <a:t>E. Wright</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 UCLA</a:t>
                      </a:r>
                    </a:p>
                  </a:txBody>
                  <a:tcPr marL="9525" marR="9525" marT="9525" marB="0" anchor="b"/>
                </a:tc>
                <a:tc>
                  <a:txBody>
                    <a:bodyPr/>
                    <a:lstStyle/>
                    <a:p>
                      <a:pPr algn="ctr" fontAlgn="b"/>
                      <a:r>
                        <a:rPr lang="en-US" sz="1000" b="0" i="0" u="none" strike="noStrike" dirty="0">
                          <a:solidFill>
                            <a:srgbClr val="000000"/>
                          </a:solidFill>
                          <a:effectLst/>
                          <a:latin typeface="Verdana" panose="020B0604030504040204" pitchFamily="34" charset="0"/>
                        </a:rPr>
                        <a:t>IR Surveys - WISE PI</a:t>
                      </a:r>
                    </a:p>
                  </a:txBody>
                  <a:tcPr marL="9525" marR="9525" marT="9525" marB="0" anchor="b"/>
                </a:tc>
                <a:extLst>
                  <a:ext uri="{0D108BD9-81ED-4DB2-BD59-A6C34878D82A}">
                    <a16:rowId xmlns:a16="http://schemas.microsoft.com/office/drawing/2014/main" val="4076965722"/>
                  </a:ext>
                </a:extLst>
              </a:tr>
              <a:tr h="228600">
                <a:tc>
                  <a:txBody>
                    <a:bodyPr/>
                    <a:lstStyle/>
                    <a:p>
                      <a:pPr algn="ctr" fontAlgn="b"/>
                      <a:r>
                        <a:rPr lang="en-US" sz="1100" b="0" i="0" u="none" strike="noStrike" dirty="0">
                          <a:solidFill>
                            <a:srgbClr val="000000"/>
                          </a:solidFill>
                          <a:effectLst/>
                          <a:latin typeface="Calibri" panose="020F0502020204030204" pitchFamily="34" charset="0"/>
                        </a:rPr>
                        <a:t>N. </a:t>
                      </a:r>
                      <a:r>
                        <a:rPr lang="en-US" sz="1100" b="0" i="0" u="none" strike="noStrike" dirty="0" err="1">
                          <a:solidFill>
                            <a:srgbClr val="000000"/>
                          </a:solidFill>
                          <a:effectLst/>
                          <a:latin typeface="Calibri" panose="020F0502020204030204" pitchFamily="34" charset="0"/>
                        </a:rPr>
                        <a:t>Gehrels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 GSFC (Ex-Officio)</a:t>
                      </a: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41998235"/>
                  </a:ext>
                </a:extLst>
              </a:tr>
              <a:tr h="228600">
                <a:tc>
                  <a:txBody>
                    <a:bodyPr/>
                    <a:lstStyle/>
                    <a:p>
                      <a:pPr algn="ctr" fontAlgn="b"/>
                      <a:r>
                        <a:rPr lang="en-US" sz="1100" b="0" i="0" u="none" strike="noStrike" dirty="0">
                          <a:solidFill>
                            <a:srgbClr val="000000"/>
                          </a:solidFill>
                          <a:effectLst/>
                          <a:latin typeface="Calibri" panose="020F0502020204030204" pitchFamily="34" charset="0"/>
                        </a:rPr>
                        <a:t>R. </a:t>
                      </a:r>
                      <a:r>
                        <a:rPr lang="en-US" sz="1100" b="0" i="0" u="none" strike="noStrike" dirty="0" err="1">
                          <a:solidFill>
                            <a:srgbClr val="000000"/>
                          </a:solidFill>
                          <a:effectLst/>
                          <a:latin typeface="Calibri" panose="020F0502020204030204" pitchFamily="34" charset="0"/>
                        </a:rPr>
                        <a:t>Sambruna</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 NASA HQ (Ex-Officio)</a:t>
                      </a: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4675773"/>
                  </a:ext>
                </a:extLst>
              </a:tr>
              <a:tr h="228600">
                <a:tc>
                  <a:txBody>
                    <a:bodyPr/>
                    <a:lstStyle/>
                    <a:p>
                      <a:pPr algn="ctr" fontAlgn="b"/>
                      <a:r>
                        <a:rPr lang="en-US" sz="1100" b="0" i="0" u="none" strike="noStrike" dirty="0">
                          <a:solidFill>
                            <a:srgbClr val="000000"/>
                          </a:solidFill>
                          <a:effectLst/>
                          <a:latin typeface="Calibri" panose="020F0502020204030204" pitchFamily="34" charset="0"/>
                        </a:rPr>
                        <a:t>W. Traub</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 JPL (Ex-Officio)</a:t>
                      </a: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0224894"/>
                  </a:ext>
                </a:extLst>
              </a:tr>
            </a:tbl>
          </a:graphicData>
        </a:graphic>
      </p:graphicFrame>
      <p:sp>
        <p:nvSpPr>
          <p:cNvPr id="3" name="Title 2">
            <a:extLst>
              <a:ext uri="{FF2B5EF4-FFF2-40B4-BE49-F238E27FC236}">
                <a16:creationId xmlns:a16="http://schemas.microsoft.com/office/drawing/2014/main" id="{06187E43-B168-AE45-B412-088A176CD022}"/>
              </a:ext>
            </a:extLst>
          </p:cNvPr>
          <p:cNvSpPr>
            <a:spLocks noGrp="1"/>
          </p:cNvSpPr>
          <p:nvPr>
            <p:ph type="title"/>
          </p:nvPr>
        </p:nvSpPr>
        <p:spPr/>
        <p:txBody>
          <a:bodyPr/>
          <a:lstStyle/>
          <a:p>
            <a:r>
              <a:rPr lang="en-US" dirty="0"/>
              <a:t>SDT #1 Membership</a:t>
            </a:r>
          </a:p>
        </p:txBody>
      </p:sp>
    </p:spTree>
    <p:extLst>
      <p:ext uri="{BB962C8B-B14F-4D97-AF65-F5344CB8AC3E}">
        <p14:creationId xmlns:p14="http://schemas.microsoft.com/office/powerpoint/2010/main" val="1400353576"/>
      </p:ext>
    </p:extLst>
  </p:cSld>
  <p:clrMapOvr>
    <a:masterClrMapping/>
  </p:clrMapOvr>
</p:sld>
</file>

<file path=ppt/theme/theme1.xml><?xml version="1.0" encoding="utf-8"?>
<a:theme xmlns:a="http://schemas.openxmlformats.org/drawingml/2006/main" name="2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rmAutofit/>
      </a:bodyPr>
      <a:lstStyle>
        <a:defPPr>
          <a:spcBef>
            <a:spcPts val="375"/>
          </a:spcBef>
          <a:defRPr sz="120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13C4540493EB489AD9605D6388CE89" ma:contentTypeVersion="2" ma:contentTypeDescription="Create a new document." ma:contentTypeScope="" ma:versionID="5412f492221770468d4048e908e245c2">
  <xsd:schema xmlns:xsd="http://www.w3.org/2001/XMLSchema" xmlns:xs="http://www.w3.org/2001/XMLSchema" xmlns:p="http://schemas.microsoft.com/office/2006/metadata/properties" xmlns:ns2="b95e412a-86f8-4856-88c9-edfa0aa06a16" targetNamespace="http://schemas.microsoft.com/office/2006/metadata/properties" ma:root="true" ma:fieldsID="659e70f25ef6276a36748aac8c5dd7f6" ns2:_="">
    <xsd:import namespace="b95e412a-86f8-4856-88c9-edfa0aa06a1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5e412a-86f8-4856-88c9-edfa0aa06a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571E8A-E9C6-4EB6-9B74-F99DCF97C5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5e412a-86f8-4856-88c9-edfa0aa06a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930682-C609-4FA2-87BE-ED228F6F3D43}">
  <ds:schemaRefs>
    <ds:schemaRef ds:uri="http://schemas.microsoft.com/sharepoint/v3/contenttype/forms"/>
  </ds:schemaRefs>
</ds:datastoreItem>
</file>

<file path=customXml/itemProps3.xml><?xml version="1.0" encoding="utf-8"?>
<ds:datastoreItem xmlns:ds="http://schemas.openxmlformats.org/officeDocument/2006/customXml" ds:itemID="{BD68D4B9-4530-4DF4-84AE-97171EE1499B}">
  <ds:schemaRefs>
    <ds:schemaRef ds:uri="http://purl.org/dc/elements/1.1/"/>
    <ds:schemaRef ds:uri="http://schemas.microsoft.com/office/2006/documentManagement/types"/>
    <ds:schemaRef ds:uri="http://schemas.microsoft.com/office/infopath/2007/PartnerControls"/>
    <ds:schemaRef ds:uri="http://schemas.microsoft.com/office/2006/metadata/properties"/>
    <ds:schemaRef ds:uri="b95e412a-86f8-4856-88c9-edfa0aa06a16"/>
    <ds:schemaRef ds:uri="http://purl.org/dc/dcmitype/"/>
    <ds:schemaRef ds:uri="http://www.w3.org/XML/1998/namespace"/>
    <ds:schemaRef ds:uri="http://schemas.openxmlformats.org/package/2006/metadata/core-properties"/>
    <ds:schemaRef ds:uri="http://purl.org/dc/te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1_Office Theme</Template>
  <TotalTime>31758</TotalTime>
  <Words>2140</Words>
  <Application>Microsoft Macintosh PowerPoint</Application>
  <PresentationFormat>Widescreen</PresentationFormat>
  <Paragraphs>358</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Calibri</vt:lpstr>
      <vt:lpstr>Times New Roman</vt:lpstr>
      <vt:lpstr>Verdana</vt:lpstr>
      <vt:lpstr>2_Office Theme</vt:lpstr>
      <vt:lpstr>PowerPoint Presentation</vt:lpstr>
      <vt:lpstr>Summary</vt:lpstr>
      <vt:lpstr>Science Investigation Teams (2016 - 2021)</vt:lpstr>
      <vt:lpstr>Formulation Science Working Group (2016– 2021)</vt:lpstr>
      <vt:lpstr>Roman Science Interest Group (2020 - .. )</vt:lpstr>
      <vt:lpstr>Roman Space Telescope Advisory Committee (2020 - …)</vt:lpstr>
      <vt:lpstr>Backup</vt:lpstr>
      <vt:lpstr>SDT #1 Charter (key points)</vt:lpstr>
      <vt:lpstr>SDT #1 Membership</vt:lpstr>
      <vt:lpstr>SDT #2 Charter (key points)</vt:lpstr>
      <vt:lpstr>SDT #2 Membership</vt:lpstr>
      <vt:lpstr>FSWG Charter (key points)</vt:lpstr>
      <vt:lpstr>RSIG Charter</vt:lpstr>
      <vt:lpstr>WFIRST Science Assessment Team (2019)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Jeffrey Scott (GSFC-4480)</dc:creator>
  <cp:lastModifiedBy>McEnery, Julie E. (GSFC-6600)</cp:lastModifiedBy>
  <cp:revision>78</cp:revision>
  <cp:lastPrinted>2019-02-05T13:03:01Z</cp:lastPrinted>
  <dcterms:created xsi:type="dcterms:W3CDTF">2020-06-14T20:12:43Z</dcterms:created>
  <dcterms:modified xsi:type="dcterms:W3CDTF">2022-03-09T23:33:25Z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0x010100C613C4540493EB489AD9605D6388CE89</vt:lpwstr>
  </property>
</Properties>
</file>