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5" r:id="rId4"/>
  </p:sldMasterIdLst>
  <p:notesMasterIdLst>
    <p:notesMasterId r:id="rId8"/>
  </p:notesMasterIdLst>
  <p:handoutMasterIdLst>
    <p:handoutMasterId r:id="rId9"/>
  </p:handoutMasterIdLst>
  <p:sldIdLst>
    <p:sldId id="287" r:id="rId5"/>
    <p:sldId id="16105" r:id="rId6"/>
    <p:sldId id="16106" r:id="rId7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FF0000"/>
    <a:srgbClr val="CFC4DC"/>
    <a:srgbClr val="515151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7876"/>
            <a:ext cx="96520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455" y="27432"/>
            <a:ext cx="1109893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5996226"/>
            <a:ext cx="701039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NASA GODDARD SPACE FLIGHT CENTER • JET PROPULSION LABORATORY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L3HARRIS TECHNOLOGIES •  BALL AEROSPACE • TELEDYNE • NASA KENNEDY SPACE CENTER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SPACE TELESCOPE SCIENCE INSTITUTE • IPAC • EUROPEAN SPACE AGENCY •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JAPAN AEROSPACE EXPLORATION AGENCY • LABORATOIRE D’ASTROPHYSIQUE DE MARSEILLE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CENTRE NATIONAL </a:t>
            </a:r>
            <a:r>
              <a:rPr kumimoji="0" lang="en-US" sz="7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d'ÉTUDES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13582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3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074400" cy="5410200"/>
          </a:xfrm>
        </p:spPr>
        <p:txBody>
          <a:bodyPr vert="eaVert"/>
          <a:lstStyle>
            <a:lvl1pPr>
              <a:defRPr sz="1500" b="1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57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2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6" y="553070"/>
            <a:ext cx="1098431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563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500" b="1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35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20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400" b="1" baseline="0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200" baseline="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4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8905" y="85412"/>
            <a:ext cx="88392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06539"/>
            <a:ext cx="110744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10668002" y="6637766"/>
            <a:ext cx="1171641" cy="174172"/>
          </a:xfrm>
          <a:prstGeom prst="rect">
            <a:avLst/>
          </a:prstGeom>
          <a:noFill/>
        </p:spPr>
        <p:txBody>
          <a:bodyPr wrap="square" lIns="46758" tIns="23379" rIns="46758" bIns="23379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D2F1E-C954-4D00-9791-3C7347B79C78}" type="slidenum">
              <a:rPr kumimoji="0" lang="en-US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CDBA3-E50C-2442-8B50-29F74A032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60747" indent="-2607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5097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9891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5172" indent="-161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92E448-9F52-1D4F-A6A1-0353900EE449}"/>
              </a:ext>
            </a:extLst>
          </p:cNvPr>
          <p:cNvGrpSpPr/>
          <p:nvPr/>
        </p:nvGrpSpPr>
        <p:grpSpPr>
          <a:xfrm>
            <a:off x="3920359" y="138306"/>
            <a:ext cx="8091273" cy="6614245"/>
            <a:chOff x="2507789" y="133978"/>
            <a:chExt cx="16182547" cy="13228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BD488-3263-0145-AE13-E2B13F97B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65" r="26887"/>
            <a:stretch/>
          </p:blipFill>
          <p:spPr>
            <a:xfrm>
              <a:off x="2507789" y="1528294"/>
              <a:ext cx="16182547" cy="1183417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16962A-A670-5045-AABD-5E405C9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268" y="184778"/>
              <a:ext cx="11713464" cy="35440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E4351-86D5-C843-B77A-E83465831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9" t="52270" r="12151" b="10898"/>
            <a:stretch/>
          </p:blipFill>
          <p:spPr>
            <a:xfrm>
              <a:off x="6335268" y="11448288"/>
              <a:ext cx="12028932" cy="1607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A33D8F-0E4B-EB43-AFBE-56F0D2645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" t="866" r="2308" b="2049"/>
            <a:stretch/>
          </p:blipFill>
          <p:spPr>
            <a:xfrm>
              <a:off x="5705856" y="133978"/>
              <a:ext cx="12984480" cy="132284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4E089F-AC96-7942-9173-1FB84C78AF27}"/>
              </a:ext>
            </a:extLst>
          </p:cNvPr>
          <p:cNvSpPr txBox="1"/>
          <p:nvPr/>
        </p:nvSpPr>
        <p:spPr>
          <a:xfrm>
            <a:off x="380723" y="2267556"/>
            <a:ext cx="4754187" cy="171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General Astrophysics Surveys – Program Balance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E0646-64F9-904A-97C2-EC624B00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81555"/>
            <a:ext cx="65382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6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B30CE-4C3F-6347-B98F-89B5DEEA3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Roman’s Core Community Surveys will enable an exceptionally broad range of science</a:t>
            </a:r>
          </a:p>
          <a:p>
            <a:pPr lvl="1"/>
            <a:r>
              <a:rPr lang="en-US" b="0" dirty="0"/>
              <a:t>But won’t do everything</a:t>
            </a:r>
          </a:p>
          <a:p>
            <a:endParaRPr lang="en-US" b="0" dirty="0"/>
          </a:p>
          <a:p>
            <a:r>
              <a:rPr lang="en-US" b="0" dirty="0"/>
              <a:t>General Astrophysics Surveys provide flexibility to pursue additional science</a:t>
            </a:r>
          </a:p>
          <a:p>
            <a:pPr lvl="1"/>
            <a:r>
              <a:rPr lang="en-US" b="0" dirty="0"/>
              <a:t>Current baseline program allows for 30 surveys over 3 proposal cycles</a:t>
            </a:r>
          </a:p>
          <a:p>
            <a:pPr lvl="1"/>
            <a:r>
              <a:rPr lang="en-US" dirty="0"/>
              <a:t>~2 weeks per survey if time was equally divided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Other large ambitious survey ideas that would have broad science reach</a:t>
            </a:r>
          </a:p>
          <a:p>
            <a:pPr lvl="1"/>
            <a:r>
              <a:rPr lang="en-US" dirty="0" err="1"/>
              <a:t>Milkyway</a:t>
            </a:r>
            <a:r>
              <a:rPr lang="en-US" dirty="0"/>
              <a:t> survey (on plane or in halo)</a:t>
            </a:r>
          </a:p>
          <a:p>
            <a:pPr lvl="1"/>
            <a:r>
              <a:rPr lang="en-US" b="0" dirty="0"/>
              <a:t>Snapshot survey </a:t>
            </a:r>
            <a:r>
              <a:rPr lang="en-US" dirty="0"/>
              <a:t>of entire Rubin footprint</a:t>
            </a:r>
          </a:p>
          <a:p>
            <a:pPr lvl="1"/>
            <a:r>
              <a:rPr lang="en-US" b="0" dirty="0" err="1"/>
              <a:t>Etc</a:t>
            </a:r>
            <a:endParaRPr lang="en-US" b="0" dirty="0"/>
          </a:p>
          <a:p>
            <a:endParaRPr lang="en-US" dirty="0"/>
          </a:p>
          <a:p>
            <a:r>
              <a:rPr lang="en-US" dirty="0"/>
              <a:t>Should we explicitly set aside time for large General Astrophysics Surveys?</a:t>
            </a:r>
            <a:endParaRPr lang="en-US" b="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89DB8-399E-C04C-A456-31601738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Astrophysics Surveys – </a:t>
            </a:r>
            <a:r>
              <a:rPr lang="en-US"/>
              <a:t>program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C5B366-643D-034B-AB73-5790A12A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Larger programs leverage Roman’s strengths in observing efficiency</a:t>
            </a:r>
          </a:p>
          <a:p>
            <a:endParaRPr lang="en-US" dirty="0"/>
          </a:p>
          <a:p>
            <a:r>
              <a:rPr lang="en-US" dirty="0"/>
              <a:t>Structure of our program will encourage community cooperation to design the best surveys</a:t>
            </a:r>
          </a:p>
          <a:p>
            <a:pPr lvl="1"/>
            <a:r>
              <a:rPr lang="en-US" dirty="0"/>
              <a:t>e.g. one program to observe 15 nearby galaxies vs 15 independent programs each observing one</a:t>
            </a:r>
          </a:p>
          <a:p>
            <a:pPr lvl="1"/>
            <a:endParaRPr lang="en-US" dirty="0"/>
          </a:p>
          <a:p>
            <a:r>
              <a:rPr lang="en-US" dirty="0"/>
              <a:t>Maximizing science reach without increasing mission scope /cost (i.e. guaranteeing more than 30 programs) will require community coordination</a:t>
            </a:r>
          </a:p>
          <a:p>
            <a:pPr lvl="1"/>
            <a:r>
              <a:rPr lang="en-US" dirty="0"/>
              <a:t>In the meantime, the project will continue to explore ways to increase the number of programs in a cost neutral way</a:t>
            </a:r>
          </a:p>
          <a:p>
            <a:pPr lvl="1"/>
            <a:endParaRPr lang="en-US" dirty="0"/>
          </a:p>
          <a:p>
            <a:r>
              <a:rPr lang="en-US" dirty="0"/>
              <a:t>Is this a reasonable approach?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0822D4-1E72-094B-8B8F-AD81E678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69" y="97221"/>
            <a:ext cx="10019862" cy="608012"/>
          </a:xfrm>
        </p:spPr>
        <p:txBody>
          <a:bodyPr/>
          <a:lstStyle/>
          <a:p>
            <a:r>
              <a:rPr lang="en-US" dirty="0"/>
              <a:t>General Astrophysics Surveys – number of programs</a:t>
            </a:r>
          </a:p>
        </p:txBody>
      </p:sp>
    </p:spTree>
    <p:extLst>
      <p:ext uri="{BB962C8B-B14F-4D97-AF65-F5344CB8AC3E}">
        <p14:creationId xmlns:p14="http://schemas.microsoft.com/office/powerpoint/2010/main" val="40839412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spcBef>
            <a:spcPts val="375"/>
          </a:spcBef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47C643D74134882DDD9C74AC7DB7C" ma:contentTypeVersion="2" ma:contentTypeDescription="Create a new document." ma:contentTypeScope="" ma:versionID="10917ba69f2b7ed2f22a3c5501659ad8">
  <xsd:schema xmlns:xsd="http://www.w3.org/2001/XMLSchema" xmlns:xs="http://www.w3.org/2001/XMLSchema" xmlns:p="http://schemas.microsoft.com/office/2006/metadata/properties" xmlns:ns2="56e4d08a-b6ea-40ae-b8bc-9ef7287047e3" targetNamespace="http://schemas.microsoft.com/office/2006/metadata/properties" ma:root="true" ma:fieldsID="86cee4a55bf939d5a0ac06b3226b2e22" ns2:_="">
    <xsd:import namespace="56e4d08a-b6ea-40ae-b8bc-9ef728704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d08a-b6ea-40ae-b8bc-9ef728704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A181EE-7726-4C4B-84B6-A55FA5EBF9AF}">
  <ds:schemaRefs>
    <ds:schemaRef ds:uri="56e4d08a-b6ea-40ae-b8bc-9ef728704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68D4B9-4530-4DF4-84AE-97171EE1499B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6e4d08a-b6ea-40ae-b8bc-9ef7287047e3"/>
  </ds:schemaRefs>
</ds:datastoreItem>
</file>

<file path=customXml/itemProps3.xml><?xml version="1.0" encoding="utf-8"?>
<ds:datastoreItem xmlns:ds="http://schemas.openxmlformats.org/officeDocument/2006/customXml" ds:itemID="{64930682-C609-4FA2-87BE-ED228F6F3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30432</TotalTime>
  <Words>196</Words>
  <Application>Microsoft Macintosh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2_Office Theme</vt:lpstr>
      <vt:lpstr>PowerPoint Presentation</vt:lpstr>
      <vt:lpstr>General Astrophysics Surveys – program balance</vt:lpstr>
      <vt:lpstr>General Astrophysics Surveys – number of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Jeffrey Scott (GSFC-4480)</dc:creator>
  <cp:lastModifiedBy>McEnery, Julie E. (GSFC-6600)</cp:lastModifiedBy>
  <cp:revision>73</cp:revision>
  <cp:lastPrinted>2019-02-05T13:03:01Z</cp:lastPrinted>
  <dcterms:created xsi:type="dcterms:W3CDTF">2020-06-14T20:12:43Z</dcterms:created>
  <dcterms:modified xsi:type="dcterms:W3CDTF">2022-03-09T23:26:13Z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0x0101009C647C643D74134882DDD9C74AC7DB7C</vt:lpwstr>
  </property>
</Properties>
</file>