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5"/>
  </p:notesMasterIdLst>
  <p:handoutMasterIdLst>
    <p:handoutMasterId r:id="rId96"/>
  </p:handoutMasterIdLst>
  <p:sldIdLst>
    <p:sldId id="258" r:id="rId2"/>
    <p:sldId id="445" r:id="rId3"/>
    <p:sldId id="446" r:id="rId4"/>
    <p:sldId id="447" r:id="rId5"/>
    <p:sldId id="326" r:id="rId6"/>
    <p:sldId id="391" r:id="rId7"/>
    <p:sldId id="462" r:id="rId8"/>
    <p:sldId id="393" r:id="rId9"/>
    <p:sldId id="396" r:id="rId10"/>
    <p:sldId id="397" r:id="rId11"/>
    <p:sldId id="399" r:id="rId12"/>
    <p:sldId id="423" r:id="rId13"/>
    <p:sldId id="429" r:id="rId14"/>
    <p:sldId id="433" r:id="rId15"/>
    <p:sldId id="278" r:id="rId16"/>
    <p:sldId id="307" r:id="rId17"/>
    <p:sldId id="417" r:id="rId18"/>
    <p:sldId id="418" r:id="rId19"/>
    <p:sldId id="448" r:id="rId20"/>
    <p:sldId id="459" r:id="rId21"/>
    <p:sldId id="360" r:id="rId22"/>
    <p:sldId id="312" r:id="rId23"/>
    <p:sldId id="436" r:id="rId24"/>
    <p:sldId id="437" r:id="rId25"/>
    <p:sldId id="361" r:id="rId26"/>
    <p:sldId id="309" r:id="rId27"/>
    <p:sldId id="362" r:id="rId28"/>
    <p:sldId id="311" r:id="rId29"/>
    <p:sldId id="363" r:id="rId30"/>
    <p:sldId id="314" r:id="rId31"/>
    <p:sldId id="317" r:id="rId32"/>
    <p:sldId id="321" r:id="rId33"/>
    <p:sldId id="315" r:id="rId34"/>
    <p:sldId id="461" r:id="rId35"/>
    <p:sldId id="327" r:id="rId36"/>
    <p:sldId id="377" r:id="rId37"/>
    <p:sldId id="451" r:id="rId38"/>
    <p:sldId id="452" r:id="rId39"/>
    <p:sldId id="453" r:id="rId40"/>
    <p:sldId id="454" r:id="rId41"/>
    <p:sldId id="455" r:id="rId42"/>
    <p:sldId id="385" r:id="rId43"/>
    <p:sldId id="386" r:id="rId44"/>
    <p:sldId id="382" r:id="rId45"/>
    <p:sldId id="383" r:id="rId46"/>
    <p:sldId id="456" r:id="rId47"/>
    <p:sldId id="402" r:id="rId48"/>
    <p:sldId id="337" r:id="rId49"/>
    <p:sldId id="403" r:id="rId50"/>
    <p:sldId id="404" r:id="rId51"/>
    <p:sldId id="405" r:id="rId52"/>
    <p:sldId id="424" r:id="rId53"/>
    <p:sldId id="430" r:id="rId54"/>
    <p:sldId id="338" r:id="rId55"/>
    <p:sldId id="435" r:id="rId56"/>
    <p:sldId id="269" r:id="rId57"/>
    <p:sldId id="283" r:id="rId58"/>
    <p:sldId id="284" r:id="rId59"/>
    <p:sldId id="345" r:id="rId60"/>
    <p:sldId id="415" r:id="rId61"/>
    <p:sldId id="425" r:id="rId62"/>
    <p:sldId id="431" r:id="rId63"/>
    <p:sldId id="355" r:id="rId64"/>
    <p:sldId id="354" r:id="rId65"/>
    <p:sldId id="339" r:id="rId66"/>
    <p:sldId id="340" r:id="rId67"/>
    <p:sldId id="288" r:id="rId68"/>
    <p:sldId id="416" r:id="rId69"/>
    <p:sldId id="426" r:id="rId70"/>
    <p:sldId id="432" r:id="rId71"/>
    <p:sldId id="420" r:id="rId72"/>
    <p:sldId id="324" r:id="rId73"/>
    <p:sldId id="457" r:id="rId74"/>
    <p:sldId id="351" r:id="rId75"/>
    <p:sldId id="357" r:id="rId76"/>
    <p:sldId id="325" r:id="rId77"/>
    <p:sldId id="331" r:id="rId78"/>
    <p:sldId id="438" r:id="rId79"/>
    <p:sldId id="358" r:id="rId80"/>
    <p:sldId id="439" r:id="rId81"/>
    <p:sldId id="359" r:id="rId82"/>
    <p:sldId id="440" r:id="rId83"/>
    <p:sldId id="332" r:id="rId84"/>
    <p:sldId id="330" r:id="rId85"/>
    <p:sldId id="350" r:id="rId86"/>
    <p:sldId id="460" r:id="rId87"/>
    <p:sldId id="334" r:id="rId88"/>
    <p:sldId id="441" r:id="rId89"/>
    <p:sldId id="335" r:id="rId90"/>
    <p:sldId id="336" r:id="rId91"/>
    <p:sldId id="442" r:id="rId92"/>
    <p:sldId id="443" r:id="rId93"/>
    <p:sldId id="329" r:id="rId9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ok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C5"/>
    <a:srgbClr val="0000FF"/>
    <a:srgbClr val="D3D3D3"/>
    <a:srgbClr val="F7964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86463" autoAdjust="0"/>
  </p:normalViewPr>
  <p:slideViewPr>
    <p:cSldViewPr snapToGrid="0" snapToObjects="1">
      <p:cViewPr varScale="1">
        <p:scale>
          <a:sx n="110" d="100"/>
          <a:sy n="110" d="100"/>
        </p:scale>
        <p:origin x="18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45" d="100"/>
          <a:sy n="45" d="100"/>
        </p:scale>
        <p:origin x="195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57DD267-1378-474F-9F91-F97A3FE688A8}" type="datetimeFigureOut">
              <a:rPr lang="en-US" smtClean="0"/>
              <a:t>3/9/22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293ED8D-59D6-DD41-B83A-242617D37EBA}" type="slidenum">
              <a:rPr lang="en-US" smtClean="0"/>
              <a:t>‹#›</a:t>
            </a:fld>
            <a:endParaRPr lang="en-US"/>
          </a:p>
        </p:txBody>
      </p:sp>
    </p:spTree>
    <p:extLst>
      <p:ext uri="{BB962C8B-B14F-4D97-AF65-F5344CB8AC3E}">
        <p14:creationId xmlns:p14="http://schemas.microsoft.com/office/powerpoint/2010/main" val="15810390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CF6B703-5A59-4AD0-AC26-E51E79185E1E}" type="datetimeFigureOut">
              <a:rPr lang="en-US" smtClean="0"/>
              <a:t>3/9/22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FE634DC-802B-4E76-9549-72AF9455C8C2}" type="slidenum">
              <a:rPr lang="en-US" smtClean="0"/>
              <a:t>‹#›</a:t>
            </a:fld>
            <a:endParaRPr lang="en-US" dirty="0"/>
          </a:p>
        </p:txBody>
      </p:sp>
    </p:spTree>
    <p:extLst>
      <p:ext uri="{BB962C8B-B14F-4D97-AF65-F5344CB8AC3E}">
        <p14:creationId xmlns:p14="http://schemas.microsoft.com/office/powerpoint/2010/main" val="37164727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1</a:t>
            </a:fld>
            <a:endParaRPr lang="en-US" dirty="0"/>
          </a:p>
        </p:txBody>
      </p:sp>
    </p:spTree>
    <p:extLst>
      <p:ext uri="{BB962C8B-B14F-4D97-AF65-F5344CB8AC3E}">
        <p14:creationId xmlns:p14="http://schemas.microsoft.com/office/powerpoint/2010/main" val="1993116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14</a:t>
            </a:fld>
            <a:endParaRPr lang="en-US" dirty="0"/>
          </a:p>
        </p:txBody>
      </p:sp>
    </p:spTree>
    <p:extLst>
      <p:ext uri="{BB962C8B-B14F-4D97-AF65-F5344CB8AC3E}">
        <p14:creationId xmlns:p14="http://schemas.microsoft.com/office/powerpoint/2010/main" val="101321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15</a:t>
            </a:fld>
            <a:endParaRPr lang="en-US" dirty="0"/>
          </a:p>
        </p:txBody>
      </p:sp>
    </p:spTree>
    <p:extLst>
      <p:ext uri="{BB962C8B-B14F-4D97-AF65-F5344CB8AC3E}">
        <p14:creationId xmlns:p14="http://schemas.microsoft.com/office/powerpoint/2010/main" val="1659155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16</a:t>
            </a:fld>
            <a:endParaRPr lang="en-US" dirty="0"/>
          </a:p>
        </p:txBody>
      </p:sp>
    </p:spTree>
    <p:extLst>
      <p:ext uri="{BB962C8B-B14F-4D97-AF65-F5344CB8AC3E}">
        <p14:creationId xmlns:p14="http://schemas.microsoft.com/office/powerpoint/2010/main" val="10201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17</a:t>
            </a:fld>
            <a:endParaRPr lang="en-US" dirty="0"/>
          </a:p>
        </p:txBody>
      </p:sp>
    </p:spTree>
    <p:extLst>
      <p:ext uri="{BB962C8B-B14F-4D97-AF65-F5344CB8AC3E}">
        <p14:creationId xmlns:p14="http://schemas.microsoft.com/office/powerpoint/2010/main" val="927969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18</a:t>
            </a:fld>
            <a:endParaRPr lang="en-US" dirty="0"/>
          </a:p>
        </p:txBody>
      </p:sp>
    </p:spTree>
    <p:extLst>
      <p:ext uri="{BB962C8B-B14F-4D97-AF65-F5344CB8AC3E}">
        <p14:creationId xmlns:p14="http://schemas.microsoft.com/office/powerpoint/2010/main" val="361935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21</a:t>
            </a:fld>
            <a:endParaRPr lang="en-US" dirty="0"/>
          </a:p>
        </p:txBody>
      </p:sp>
    </p:spTree>
    <p:extLst>
      <p:ext uri="{BB962C8B-B14F-4D97-AF65-F5344CB8AC3E}">
        <p14:creationId xmlns:p14="http://schemas.microsoft.com/office/powerpoint/2010/main" val="389102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22</a:t>
            </a:fld>
            <a:endParaRPr lang="en-US" dirty="0"/>
          </a:p>
        </p:txBody>
      </p:sp>
    </p:spTree>
    <p:extLst>
      <p:ext uri="{BB962C8B-B14F-4D97-AF65-F5344CB8AC3E}">
        <p14:creationId xmlns:p14="http://schemas.microsoft.com/office/powerpoint/2010/main" val="369003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23</a:t>
            </a:fld>
            <a:endParaRPr lang="en-US" dirty="0"/>
          </a:p>
        </p:txBody>
      </p:sp>
    </p:spTree>
    <p:extLst>
      <p:ext uri="{BB962C8B-B14F-4D97-AF65-F5344CB8AC3E}">
        <p14:creationId xmlns:p14="http://schemas.microsoft.com/office/powerpoint/2010/main" val="3237313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24</a:t>
            </a:fld>
            <a:endParaRPr lang="en-US" dirty="0"/>
          </a:p>
        </p:txBody>
      </p:sp>
    </p:spTree>
    <p:extLst>
      <p:ext uri="{BB962C8B-B14F-4D97-AF65-F5344CB8AC3E}">
        <p14:creationId xmlns:p14="http://schemas.microsoft.com/office/powerpoint/2010/main" val="3087036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25</a:t>
            </a:fld>
            <a:endParaRPr lang="en-US" dirty="0"/>
          </a:p>
        </p:txBody>
      </p:sp>
    </p:spTree>
    <p:extLst>
      <p:ext uri="{BB962C8B-B14F-4D97-AF65-F5344CB8AC3E}">
        <p14:creationId xmlns:p14="http://schemas.microsoft.com/office/powerpoint/2010/main" val="218636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5</a:t>
            </a:fld>
            <a:endParaRPr lang="en-US" dirty="0"/>
          </a:p>
        </p:txBody>
      </p:sp>
    </p:spTree>
    <p:extLst>
      <p:ext uri="{BB962C8B-B14F-4D97-AF65-F5344CB8AC3E}">
        <p14:creationId xmlns:p14="http://schemas.microsoft.com/office/powerpoint/2010/main" val="4209481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26</a:t>
            </a:fld>
            <a:endParaRPr lang="en-US" dirty="0"/>
          </a:p>
        </p:txBody>
      </p:sp>
    </p:spTree>
    <p:extLst>
      <p:ext uri="{BB962C8B-B14F-4D97-AF65-F5344CB8AC3E}">
        <p14:creationId xmlns:p14="http://schemas.microsoft.com/office/powerpoint/2010/main" val="3550422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27</a:t>
            </a:fld>
            <a:endParaRPr lang="en-US" dirty="0"/>
          </a:p>
        </p:txBody>
      </p:sp>
    </p:spTree>
    <p:extLst>
      <p:ext uri="{BB962C8B-B14F-4D97-AF65-F5344CB8AC3E}">
        <p14:creationId xmlns:p14="http://schemas.microsoft.com/office/powerpoint/2010/main" val="3802720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28</a:t>
            </a:fld>
            <a:endParaRPr lang="en-US" dirty="0"/>
          </a:p>
        </p:txBody>
      </p:sp>
    </p:spTree>
    <p:extLst>
      <p:ext uri="{BB962C8B-B14F-4D97-AF65-F5344CB8AC3E}">
        <p14:creationId xmlns:p14="http://schemas.microsoft.com/office/powerpoint/2010/main" val="1865042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29</a:t>
            </a:fld>
            <a:endParaRPr lang="en-US" dirty="0"/>
          </a:p>
        </p:txBody>
      </p:sp>
    </p:spTree>
    <p:extLst>
      <p:ext uri="{BB962C8B-B14F-4D97-AF65-F5344CB8AC3E}">
        <p14:creationId xmlns:p14="http://schemas.microsoft.com/office/powerpoint/2010/main" val="718624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30</a:t>
            </a:fld>
            <a:endParaRPr lang="en-US" dirty="0"/>
          </a:p>
        </p:txBody>
      </p:sp>
    </p:spTree>
    <p:extLst>
      <p:ext uri="{BB962C8B-B14F-4D97-AF65-F5344CB8AC3E}">
        <p14:creationId xmlns:p14="http://schemas.microsoft.com/office/powerpoint/2010/main" val="226017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31</a:t>
            </a:fld>
            <a:endParaRPr lang="en-US" dirty="0"/>
          </a:p>
        </p:txBody>
      </p:sp>
    </p:spTree>
    <p:extLst>
      <p:ext uri="{BB962C8B-B14F-4D97-AF65-F5344CB8AC3E}">
        <p14:creationId xmlns:p14="http://schemas.microsoft.com/office/powerpoint/2010/main" val="1458576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32</a:t>
            </a:fld>
            <a:endParaRPr lang="en-US" dirty="0"/>
          </a:p>
        </p:txBody>
      </p:sp>
    </p:spTree>
    <p:extLst>
      <p:ext uri="{BB962C8B-B14F-4D97-AF65-F5344CB8AC3E}">
        <p14:creationId xmlns:p14="http://schemas.microsoft.com/office/powerpoint/2010/main" val="424516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33</a:t>
            </a:fld>
            <a:endParaRPr lang="en-US" dirty="0"/>
          </a:p>
        </p:txBody>
      </p:sp>
    </p:spTree>
    <p:extLst>
      <p:ext uri="{BB962C8B-B14F-4D97-AF65-F5344CB8AC3E}">
        <p14:creationId xmlns:p14="http://schemas.microsoft.com/office/powerpoint/2010/main" val="397712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35</a:t>
            </a:fld>
            <a:endParaRPr lang="en-US" dirty="0"/>
          </a:p>
        </p:txBody>
      </p:sp>
    </p:spTree>
    <p:extLst>
      <p:ext uri="{BB962C8B-B14F-4D97-AF65-F5344CB8AC3E}">
        <p14:creationId xmlns:p14="http://schemas.microsoft.com/office/powerpoint/2010/main" val="2517400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36</a:t>
            </a:fld>
            <a:endParaRPr lang="en-US" dirty="0"/>
          </a:p>
        </p:txBody>
      </p:sp>
    </p:spTree>
    <p:extLst>
      <p:ext uri="{BB962C8B-B14F-4D97-AF65-F5344CB8AC3E}">
        <p14:creationId xmlns:p14="http://schemas.microsoft.com/office/powerpoint/2010/main" val="2786839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6</a:t>
            </a:fld>
            <a:endParaRPr lang="en-US" dirty="0"/>
          </a:p>
        </p:txBody>
      </p:sp>
    </p:spTree>
    <p:extLst>
      <p:ext uri="{BB962C8B-B14F-4D97-AF65-F5344CB8AC3E}">
        <p14:creationId xmlns:p14="http://schemas.microsoft.com/office/powerpoint/2010/main" val="9789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37</a:t>
            </a:fld>
            <a:endParaRPr lang="en-US" dirty="0"/>
          </a:p>
        </p:txBody>
      </p:sp>
    </p:spTree>
    <p:extLst>
      <p:ext uri="{BB962C8B-B14F-4D97-AF65-F5344CB8AC3E}">
        <p14:creationId xmlns:p14="http://schemas.microsoft.com/office/powerpoint/2010/main" val="2402444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38</a:t>
            </a:fld>
            <a:endParaRPr lang="en-US" dirty="0"/>
          </a:p>
        </p:txBody>
      </p:sp>
    </p:spTree>
    <p:extLst>
      <p:ext uri="{BB962C8B-B14F-4D97-AF65-F5344CB8AC3E}">
        <p14:creationId xmlns:p14="http://schemas.microsoft.com/office/powerpoint/2010/main" val="3438536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39</a:t>
            </a:fld>
            <a:endParaRPr lang="en-US" dirty="0"/>
          </a:p>
        </p:txBody>
      </p:sp>
    </p:spTree>
    <p:extLst>
      <p:ext uri="{BB962C8B-B14F-4D97-AF65-F5344CB8AC3E}">
        <p14:creationId xmlns:p14="http://schemas.microsoft.com/office/powerpoint/2010/main" val="3746444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40</a:t>
            </a:fld>
            <a:endParaRPr lang="en-US" dirty="0"/>
          </a:p>
        </p:txBody>
      </p:sp>
    </p:spTree>
    <p:extLst>
      <p:ext uri="{BB962C8B-B14F-4D97-AF65-F5344CB8AC3E}">
        <p14:creationId xmlns:p14="http://schemas.microsoft.com/office/powerpoint/2010/main" val="3910761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41</a:t>
            </a:fld>
            <a:endParaRPr lang="en-US" dirty="0"/>
          </a:p>
        </p:txBody>
      </p:sp>
    </p:spTree>
    <p:extLst>
      <p:ext uri="{BB962C8B-B14F-4D97-AF65-F5344CB8AC3E}">
        <p14:creationId xmlns:p14="http://schemas.microsoft.com/office/powerpoint/2010/main" val="1071991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42</a:t>
            </a:fld>
            <a:endParaRPr lang="en-US" dirty="0"/>
          </a:p>
        </p:txBody>
      </p:sp>
    </p:spTree>
    <p:extLst>
      <p:ext uri="{BB962C8B-B14F-4D97-AF65-F5344CB8AC3E}">
        <p14:creationId xmlns:p14="http://schemas.microsoft.com/office/powerpoint/2010/main" val="3638772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43</a:t>
            </a:fld>
            <a:endParaRPr lang="en-US" dirty="0"/>
          </a:p>
        </p:txBody>
      </p:sp>
    </p:spTree>
    <p:extLst>
      <p:ext uri="{BB962C8B-B14F-4D97-AF65-F5344CB8AC3E}">
        <p14:creationId xmlns:p14="http://schemas.microsoft.com/office/powerpoint/2010/main" val="2791269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44</a:t>
            </a:fld>
            <a:endParaRPr lang="en-US" dirty="0"/>
          </a:p>
        </p:txBody>
      </p:sp>
    </p:spTree>
    <p:extLst>
      <p:ext uri="{BB962C8B-B14F-4D97-AF65-F5344CB8AC3E}">
        <p14:creationId xmlns:p14="http://schemas.microsoft.com/office/powerpoint/2010/main" val="467988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45</a:t>
            </a:fld>
            <a:endParaRPr lang="en-US" dirty="0"/>
          </a:p>
        </p:txBody>
      </p:sp>
    </p:spTree>
    <p:extLst>
      <p:ext uri="{BB962C8B-B14F-4D97-AF65-F5344CB8AC3E}">
        <p14:creationId xmlns:p14="http://schemas.microsoft.com/office/powerpoint/2010/main" val="1075848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47</a:t>
            </a:fld>
            <a:endParaRPr lang="en-US" dirty="0"/>
          </a:p>
        </p:txBody>
      </p:sp>
    </p:spTree>
    <p:extLst>
      <p:ext uri="{BB962C8B-B14F-4D97-AF65-F5344CB8AC3E}">
        <p14:creationId xmlns:p14="http://schemas.microsoft.com/office/powerpoint/2010/main" val="247025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a:t>
            </a:fld>
            <a:endParaRPr lang="en-US" dirty="0"/>
          </a:p>
        </p:txBody>
      </p:sp>
    </p:spTree>
    <p:extLst>
      <p:ext uri="{BB962C8B-B14F-4D97-AF65-F5344CB8AC3E}">
        <p14:creationId xmlns:p14="http://schemas.microsoft.com/office/powerpoint/2010/main" val="185084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48</a:t>
            </a:fld>
            <a:endParaRPr lang="en-US" dirty="0"/>
          </a:p>
        </p:txBody>
      </p:sp>
    </p:spTree>
    <p:extLst>
      <p:ext uri="{BB962C8B-B14F-4D97-AF65-F5344CB8AC3E}">
        <p14:creationId xmlns:p14="http://schemas.microsoft.com/office/powerpoint/2010/main" val="643476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49</a:t>
            </a:fld>
            <a:endParaRPr lang="en-US" dirty="0"/>
          </a:p>
        </p:txBody>
      </p:sp>
    </p:spTree>
    <p:extLst>
      <p:ext uri="{BB962C8B-B14F-4D97-AF65-F5344CB8AC3E}">
        <p14:creationId xmlns:p14="http://schemas.microsoft.com/office/powerpoint/2010/main" val="601052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50</a:t>
            </a:fld>
            <a:endParaRPr lang="en-US" dirty="0"/>
          </a:p>
        </p:txBody>
      </p:sp>
    </p:spTree>
    <p:extLst>
      <p:ext uri="{BB962C8B-B14F-4D97-AF65-F5344CB8AC3E}">
        <p14:creationId xmlns:p14="http://schemas.microsoft.com/office/powerpoint/2010/main" val="2357993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51</a:t>
            </a:fld>
            <a:endParaRPr lang="en-US" dirty="0"/>
          </a:p>
        </p:txBody>
      </p:sp>
    </p:spTree>
    <p:extLst>
      <p:ext uri="{BB962C8B-B14F-4D97-AF65-F5344CB8AC3E}">
        <p14:creationId xmlns:p14="http://schemas.microsoft.com/office/powerpoint/2010/main" val="73415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52</a:t>
            </a:fld>
            <a:endParaRPr lang="en-US" dirty="0"/>
          </a:p>
        </p:txBody>
      </p:sp>
    </p:spTree>
    <p:extLst>
      <p:ext uri="{BB962C8B-B14F-4D97-AF65-F5344CB8AC3E}">
        <p14:creationId xmlns:p14="http://schemas.microsoft.com/office/powerpoint/2010/main" val="3829012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53</a:t>
            </a:fld>
            <a:endParaRPr lang="en-US" dirty="0"/>
          </a:p>
        </p:txBody>
      </p:sp>
    </p:spTree>
    <p:extLst>
      <p:ext uri="{BB962C8B-B14F-4D97-AF65-F5344CB8AC3E}">
        <p14:creationId xmlns:p14="http://schemas.microsoft.com/office/powerpoint/2010/main" val="1013211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54</a:t>
            </a:fld>
            <a:endParaRPr lang="en-US" dirty="0"/>
          </a:p>
        </p:txBody>
      </p:sp>
    </p:spTree>
    <p:extLst>
      <p:ext uri="{BB962C8B-B14F-4D97-AF65-F5344CB8AC3E}">
        <p14:creationId xmlns:p14="http://schemas.microsoft.com/office/powerpoint/2010/main" val="50360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55</a:t>
            </a:fld>
            <a:endParaRPr lang="en-US" dirty="0"/>
          </a:p>
        </p:txBody>
      </p:sp>
    </p:spTree>
    <p:extLst>
      <p:ext uri="{BB962C8B-B14F-4D97-AF65-F5344CB8AC3E}">
        <p14:creationId xmlns:p14="http://schemas.microsoft.com/office/powerpoint/2010/main" val="3375325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56</a:t>
            </a:fld>
            <a:endParaRPr lang="en-US" dirty="0"/>
          </a:p>
        </p:txBody>
      </p:sp>
    </p:spTree>
    <p:extLst>
      <p:ext uri="{BB962C8B-B14F-4D97-AF65-F5344CB8AC3E}">
        <p14:creationId xmlns:p14="http://schemas.microsoft.com/office/powerpoint/2010/main" val="4162264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57</a:t>
            </a:fld>
            <a:endParaRPr lang="en-US" dirty="0"/>
          </a:p>
        </p:txBody>
      </p:sp>
    </p:spTree>
    <p:extLst>
      <p:ext uri="{BB962C8B-B14F-4D97-AF65-F5344CB8AC3E}">
        <p14:creationId xmlns:p14="http://schemas.microsoft.com/office/powerpoint/2010/main" val="372696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9</a:t>
            </a:fld>
            <a:endParaRPr lang="en-US" dirty="0"/>
          </a:p>
        </p:txBody>
      </p:sp>
    </p:spTree>
    <p:extLst>
      <p:ext uri="{BB962C8B-B14F-4D97-AF65-F5344CB8AC3E}">
        <p14:creationId xmlns:p14="http://schemas.microsoft.com/office/powerpoint/2010/main" val="455383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58</a:t>
            </a:fld>
            <a:endParaRPr lang="en-US" dirty="0"/>
          </a:p>
        </p:txBody>
      </p:sp>
    </p:spTree>
    <p:extLst>
      <p:ext uri="{BB962C8B-B14F-4D97-AF65-F5344CB8AC3E}">
        <p14:creationId xmlns:p14="http://schemas.microsoft.com/office/powerpoint/2010/main" val="2255834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59</a:t>
            </a:fld>
            <a:endParaRPr lang="en-US" dirty="0"/>
          </a:p>
        </p:txBody>
      </p:sp>
    </p:spTree>
    <p:extLst>
      <p:ext uri="{BB962C8B-B14F-4D97-AF65-F5344CB8AC3E}">
        <p14:creationId xmlns:p14="http://schemas.microsoft.com/office/powerpoint/2010/main" val="13614864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60</a:t>
            </a:fld>
            <a:endParaRPr lang="en-US" dirty="0"/>
          </a:p>
        </p:txBody>
      </p:sp>
    </p:spTree>
    <p:extLst>
      <p:ext uri="{BB962C8B-B14F-4D97-AF65-F5344CB8AC3E}">
        <p14:creationId xmlns:p14="http://schemas.microsoft.com/office/powerpoint/2010/main" val="1870729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61</a:t>
            </a:fld>
            <a:endParaRPr lang="en-US" dirty="0"/>
          </a:p>
        </p:txBody>
      </p:sp>
    </p:spTree>
    <p:extLst>
      <p:ext uri="{BB962C8B-B14F-4D97-AF65-F5344CB8AC3E}">
        <p14:creationId xmlns:p14="http://schemas.microsoft.com/office/powerpoint/2010/main" val="2541497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62</a:t>
            </a:fld>
            <a:endParaRPr lang="en-US" dirty="0"/>
          </a:p>
        </p:txBody>
      </p:sp>
    </p:spTree>
    <p:extLst>
      <p:ext uri="{BB962C8B-B14F-4D97-AF65-F5344CB8AC3E}">
        <p14:creationId xmlns:p14="http://schemas.microsoft.com/office/powerpoint/2010/main" val="1013211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63</a:t>
            </a:fld>
            <a:endParaRPr lang="en-US" dirty="0"/>
          </a:p>
        </p:txBody>
      </p:sp>
    </p:spTree>
    <p:extLst>
      <p:ext uri="{BB962C8B-B14F-4D97-AF65-F5344CB8AC3E}">
        <p14:creationId xmlns:p14="http://schemas.microsoft.com/office/powerpoint/2010/main" val="2126862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64</a:t>
            </a:fld>
            <a:endParaRPr lang="en-US" dirty="0"/>
          </a:p>
        </p:txBody>
      </p:sp>
    </p:spTree>
    <p:extLst>
      <p:ext uri="{BB962C8B-B14F-4D97-AF65-F5344CB8AC3E}">
        <p14:creationId xmlns:p14="http://schemas.microsoft.com/office/powerpoint/2010/main" val="4034975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65</a:t>
            </a:fld>
            <a:endParaRPr lang="en-US" dirty="0"/>
          </a:p>
        </p:txBody>
      </p:sp>
    </p:spTree>
    <p:extLst>
      <p:ext uri="{BB962C8B-B14F-4D97-AF65-F5344CB8AC3E}">
        <p14:creationId xmlns:p14="http://schemas.microsoft.com/office/powerpoint/2010/main" val="1619761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66</a:t>
            </a:fld>
            <a:endParaRPr lang="en-US" dirty="0"/>
          </a:p>
        </p:txBody>
      </p:sp>
    </p:spTree>
    <p:extLst>
      <p:ext uri="{BB962C8B-B14F-4D97-AF65-F5344CB8AC3E}">
        <p14:creationId xmlns:p14="http://schemas.microsoft.com/office/powerpoint/2010/main" val="3562147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67</a:t>
            </a:fld>
            <a:endParaRPr lang="en-US" dirty="0"/>
          </a:p>
        </p:txBody>
      </p:sp>
    </p:spTree>
    <p:extLst>
      <p:ext uri="{BB962C8B-B14F-4D97-AF65-F5344CB8AC3E}">
        <p14:creationId xmlns:p14="http://schemas.microsoft.com/office/powerpoint/2010/main" val="407649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10</a:t>
            </a:fld>
            <a:endParaRPr lang="en-US" dirty="0"/>
          </a:p>
        </p:txBody>
      </p:sp>
    </p:spTree>
    <p:extLst>
      <p:ext uri="{BB962C8B-B14F-4D97-AF65-F5344CB8AC3E}">
        <p14:creationId xmlns:p14="http://schemas.microsoft.com/office/powerpoint/2010/main" val="1663320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68</a:t>
            </a:fld>
            <a:endParaRPr lang="en-US" dirty="0"/>
          </a:p>
        </p:txBody>
      </p:sp>
    </p:spTree>
    <p:extLst>
      <p:ext uri="{BB962C8B-B14F-4D97-AF65-F5344CB8AC3E}">
        <p14:creationId xmlns:p14="http://schemas.microsoft.com/office/powerpoint/2010/main" val="2018811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69</a:t>
            </a:fld>
            <a:endParaRPr lang="en-US" dirty="0"/>
          </a:p>
        </p:txBody>
      </p:sp>
    </p:spTree>
    <p:extLst>
      <p:ext uri="{BB962C8B-B14F-4D97-AF65-F5344CB8AC3E}">
        <p14:creationId xmlns:p14="http://schemas.microsoft.com/office/powerpoint/2010/main" val="2824068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70</a:t>
            </a:fld>
            <a:endParaRPr lang="en-US" dirty="0"/>
          </a:p>
        </p:txBody>
      </p:sp>
    </p:spTree>
    <p:extLst>
      <p:ext uri="{BB962C8B-B14F-4D97-AF65-F5344CB8AC3E}">
        <p14:creationId xmlns:p14="http://schemas.microsoft.com/office/powerpoint/2010/main" val="10132113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71</a:t>
            </a:fld>
            <a:endParaRPr lang="en-US" dirty="0"/>
          </a:p>
        </p:txBody>
      </p:sp>
    </p:spTree>
    <p:extLst>
      <p:ext uri="{BB962C8B-B14F-4D97-AF65-F5344CB8AC3E}">
        <p14:creationId xmlns:p14="http://schemas.microsoft.com/office/powerpoint/2010/main" val="814609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72</a:t>
            </a:fld>
            <a:endParaRPr lang="en-US" dirty="0"/>
          </a:p>
        </p:txBody>
      </p:sp>
    </p:spTree>
    <p:extLst>
      <p:ext uri="{BB962C8B-B14F-4D97-AF65-F5344CB8AC3E}">
        <p14:creationId xmlns:p14="http://schemas.microsoft.com/office/powerpoint/2010/main" val="1752120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74</a:t>
            </a:fld>
            <a:endParaRPr lang="en-US" dirty="0"/>
          </a:p>
        </p:txBody>
      </p:sp>
    </p:spTree>
    <p:extLst>
      <p:ext uri="{BB962C8B-B14F-4D97-AF65-F5344CB8AC3E}">
        <p14:creationId xmlns:p14="http://schemas.microsoft.com/office/powerpoint/2010/main" val="2216689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75</a:t>
            </a:fld>
            <a:endParaRPr lang="en-US" dirty="0"/>
          </a:p>
        </p:txBody>
      </p:sp>
    </p:spTree>
    <p:extLst>
      <p:ext uri="{BB962C8B-B14F-4D97-AF65-F5344CB8AC3E}">
        <p14:creationId xmlns:p14="http://schemas.microsoft.com/office/powerpoint/2010/main" val="26468586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76</a:t>
            </a:fld>
            <a:endParaRPr lang="en-US" dirty="0"/>
          </a:p>
        </p:txBody>
      </p:sp>
    </p:spTree>
    <p:extLst>
      <p:ext uri="{BB962C8B-B14F-4D97-AF65-F5344CB8AC3E}">
        <p14:creationId xmlns:p14="http://schemas.microsoft.com/office/powerpoint/2010/main" val="16768776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77</a:t>
            </a:fld>
            <a:endParaRPr lang="en-US" dirty="0"/>
          </a:p>
        </p:txBody>
      </p:sp>
    </p:spTree>
    <p:extLst>
      <p:ext uri="{BB962C8B-B14F-4D97-AF65-F5344CB8AC3E}">
        <p14:creationId xmlns:p14="http://schemas.microsoft.com/office/powerpoint/2010/main" val="4002286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78</a:t>
            </a:fld>
            <a:endParaRPr lang="en-US" dirty="0"/>
          </a:p>
        </p:txBody>
      </p:sp>
    </p:spTree>
    <p:extLst>
      <p:ext uri="{BB962C8B-B14F-4D97-AF65-F5344CB8AC3E}">
        <p14:creationId xmlns:p14="http://schemas.microsoft.com/office/powerpoint/2010/main" val="1263492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11</a:t>
            </a:fld>
            <a:endParaRPr lang="en-US" dirty="0"/>
          </a:p>
        </p:txBody>
      </p:sp>
    </p:spTree>
    <p:extLst>
      <p:ext uri="{BB962C8B-B14F-4D97-AF65-F5344CB8AC3E}">
        <p14:creationId xmlns:p14="http://schemas.microsoft.com/office/powerpoint/2010/main" val="3669223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79</a:t>
            </a:fld>
            <a:endParaRPr lang="en-US" dirty="0"/>
          </a:p>
        </p:txBody>
      </p:sp>
    </p:spTree>
    <p:extLst>
      <p:ext uri="{BB962C8B-B14F-4D97-AF65-F5344CB8AC3E}">
        <p14:creationId xmlns:p14="http://schemas.microsoft.com/office/powerpoint/2010/main" val="1518115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80</a:t>
            </a:fld>
            <a:endParaRPr lang="en-US" dirty="0"/>
          </a:p>
        </p:txBody>
      </p:sp>
    </p:spTree>
    <p:extLst>
      <p:ext uri="{BB962C8B-B14F-4D97-AF65-F5344CB8AC3E}">
        <p14:creationId xmlns:p14="http://schemas.microsoft.com/office/powerpoint/2010/main" val="9050400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81</a:t>
            </a:fld>
            <a:endParaRPr lang="en-US" dirty="0"/>
          </a:p>
        </p:txBody>
      </p:sp>
    </p:spTree>
    <p:extLst>
      <p:ext uri="{BB962C8B-B14F-4D97-AF65-F5344CB8AC3E}">
        <p14:creationId xmlns:p14="http://schemas.microsoft.com/office/powerpoint/2010/main" val="26288143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82</a:t>
            </a:fld>
            <a:endParaRPr lang="en-US" dirty="0"/>
          </a:p>
        </p:txBody>
      </p:sp>
    </p:spTree>
    <p:extLst>
      <p:ext uri="{BB962C8B-B14F-4D97-AF65-F5344CB8AC3E}">
        <p14:creationId xmlns:p14="http://schemas.microsoft.com/office/powerpoint/2010/main" val="1194579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83</a:t>
            </a:fld>
            <a:endParaRPr lang="en-US" dirty="0"/>
          </a:p>
        </p:txBody>
      </p:sp>
    </p:spTree>
    <p:extLst>
      <p:ext uri="{BB962C8B-B14F-4D97-AF65-F5344CB8AC3E}">
        <p14:creationId xmlns:p14="http://schemas.microsoft.com/office/powerpoint/2010/main" val="42078320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84</a:t>
            </a:fld>
            <a:endParaRPr lang="en-US" dirty="0"/>
          </a:p>
        </p:txBody>
      </p:sp>
    </p:spTree>
    <p:extLst>
      <p:ext uri="{BB962C8B-B14F-4D97-AF65-F5344CB8AC3E}">
        <p14:creationId xmlns:p14="http://schemas.microsoft.com/office/powerpoint/2010/main" val="40315411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85</a:t>
            </a:fld>
            <a:endParaRPr lang="en-US" dirty="0"/>
          </a:p>
        </p:txBody>
      </p:sp>
    </p:spTree>
    <p:extLst>
      <p:ext uri="{BB962C8B-B14F-4D97-AF65-F5344CB8AC3E}">
        <p14:creationId xmlns:p14="http://schemas.microsoft.com/office/powerpoint/2010/main" val="8256616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87</a:t>
            </a:fld>
            <a:endParaRPr lang="en-US" dirty="0"/>
          </a:p>
        </p:txBody>
      </p:sp>
    </p:spTree>
    <p:extLst>
      <p:ext uri="{BB962C8B-B14F-4D97-AF65-F5344CB8AC3E}">
        <p14:creationId xmlns:p14="http://schemas.microsoft.com/office/powerpoint/2010/main" val="41756416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88</a:t>
            </a:fld>
            <a:endParaRPr lang="en-US" dirty="0"/>
          </a:p>
        </p:txBody>
      </p:sp>
    </p:spTree>
    <p:extLst>
      <p:ext uri="{BB962C8B-B14F-4D97-AF65-F5344CB8AC3E}">
        <p14:creationId xmlns:p14="http://schemas.microsoft.com/office/powerpoint/2010/main" val="11930681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89</a:t>
            </a:fld>
            <a:endParaRPr lang="en-US" dirty="0"/>
          </a:p>
        </p:txBody>
      </p:sp>
    </p:spTree>
    <p:extLst>
      <p:ext uri="{BB962C8B-B14F-4D97-AF65-F5344CB8AC3E}">
        <p14:creationId xmlns:p14="http://schemas.microsoft.com/office/powerpoint/2010/main" val="3901600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12</a:t>
            </a:fld>
            <a:endParaRPr lang="en-US" dirty="0"/>
          </a:p>
        </p:txBody>
      </p:sp>
    </p:spTree>
    <p:extLst>
      <p:ext uri="{BB962C8B-B14F-4D97-AF65-F5344CB8AC3E}">
        <p14:creationId xmlns:p14="http://schemas.microsoft.com/office/powerpoint/2010/main" val="4741943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90</a:t>
            </a:fld>
            <a:endParaRPr lang="en-US" dirty="0"/>
          </a:p>
        </p:txBody>
      </p:sp>
    </p:spTree>
    <p:extLst>
      <p:ext uri="{BB962C8B-B14F-4D97-AF65-F5344CB8AC3E}">
        <p14:creationId xmlns:p14="http://schemas.microsoft.com/office/powerpoint/2010/main" val="14419909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91</a:t>
            </a:fld>
            <a:endParaRPr lang="en-US" dirty="0"/>
          </a:p>
        </p:txBody>
      </p:sp>
    </p:spTree>
    <p:extLst>
      <p:ext uri="{BB962C8B-B14F-4D97-AF65-F5344CB8AC3E}">
        <p14:creationId xmlns:p14="http://schemas.microsoft.com/office/powerpoint/2010/main" val="164504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34DC-802B-4E76-9549-72AF9455C8C2}" type="slidenum">
              <a:rPr lang="en-US" smtClean="0"/>
              <a:t>92</a:t>
            </a:fld>
            <a:endParaRPr lang="en-US" dirty="0"/>
          </a:p>
        </p:txBody>
      </p:sp>
    </p:spTree>
    <p:extLst>
      <p:ext uri="{BB962C8B-B14F-4D97-AF65-F5344CB8AC3E}">
        <p14:creationId xmlns:p14="http://schemas.microsoft.com/office/powerpoint/2010/main" val="23243262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93</a:t>
            </a:fld>
            <a:endParaRPr lang="en-US" dirty="0"/>
          </a:p>
        </p:txBody>
      </p:sp>
    </p:spTree>
    <p:extLst>
      <p:ext uri="{BB962C8B-B14F-4D97-AF65-F5344CB8AC3E}">
        <p14:creationId xmlns:p14="http://schemas.microsoft.com/office/powerpoint/2010/main" val="125095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634DC-802B-4E76-9549-72AF9455C8C2}" type="slidenum">
              <a:rPr lang="en-US" smtClean="0"/>
              <a:t>13</a:t>
            </a:fld>
            <a:endParaRPr lang="en-US" dirty="0"/>
          </a:p>
        </p:txBody>
      </p:sp>
    </p:spTree>
    <p:extLst>
      <p:ext uri="{BB962C8B-B14F-4D97-AF65-F5344CB8AC3E}">
        <p14:creationId xmlns:p14="http://schemas.microsoft.com/office/powerpoint/2010/main" val="1013211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380571"/>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8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8791435" y="247432"/>
            <a:ext cx="184666" cy="369332"/>
          </a:xfrm>
          <a:prstGeom prst="rect">
            <a:avLst/>
          </a:prstGeom>
          <a:noFill/>
        </p:spPr>
        <p:txBody>
          <a:bodyPr wrap="none" rtlCol="0">
            <a:spAutoFit/>
          </a:bodyPr>
          <a:lstStyle/>
          <a:p>
            <a:endParaRPr lang="en-US" dirty="0"/>
          </a:p>
        </p:txBody>
      </p:sp>
      <p:pic>
        <p:nvPicPr>
          <p:cNvPr id="9" name="Picture 8" descr="meatb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9001" y="21168"/>
            <a:ext cx="649110" cy="551744"/>
          </a:xfrm>
          <a:prstGeom prst="rect">
            <a:avLst/>
          </a:prstGeom>
        </p:spPr>
      </p:pic>
    </p:spTree>
    <p:extLst>
      <p:ext uri="{BB962C8B-B14F-4D97-AF65-F5344CB8AC3E}">
        <p14:creationId xmlns:p14="http://schemas.microsoft.com/office/powerpoint/2010/main" val="230315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2"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4" name="Date Placeholder 4"/>
          <p:cNvSpPr>
            <a:spLocks noGrp="1"/>
          </p:cNvSpPr>
          <p:nvPr>
            <p:ph type="dt" sz="half" idx="2"/>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2" name="Footer Placeholder 1"/>
          <p:cNvSpPr>
            <a:spLocks noGrp="1"/>
          </p:cNvSpPr>
          <p:nvPr>
            <p:ph type="ftr" sz="quarter" idx="11"/>
          </p:nvPr>
        </p:nvSpPr>
        <p:spPr/>
        <p:txBody>
          <a:bodyPr/>
          <a:lstStyle/>
          <a:p>
            <a:r>
              <a:rPr lang="en-US"/>
              <a:t>APAC - Kruk</a:t>
            </a:r>
            <a:endParaRPr lang="en-US" dirty="0"/>
          </a:p>
        </p:txBody>
      </p:sp>
    </p:spTree>
    <p:extLst>
      <p:ext uri="{BB962C8B-B14F-4D97-AF65-F5344CB8AC3E}">
        <p14:creationId xmlns:p14="http://schemas.microsoft.com/office/powerpoint/2010/main" val="247234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73050"/>
            <a:ext cx="327377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40366" y="273050"/>
            <a:ext cx="394643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1435100"/>
            <a:ext cx="327377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5"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7" name="Date Placeholder 4"/>
          <p:cNvSpPr>
            <a:spLocks noGrp="1"/>
          </p:cNvSpPr>
          <p:nvPr>
            <p:ph type="dt" sz="half" idx="11"/>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5" name="Footer Placeholder 4"/>
          <p:cNvSpPr>
            <a:spLocks noGrp="1"/>
          </p:cNvSpPr>
          <p:nvPr>
            <p:ph type="ftr" sz="quarter" idx="12"/>
          </p:nvPr>
        </p:nvSpPr>
        <p:spPr/>
        <p:txBody>
          <a:bodyPr/>
          <a:lstStyle/>
          <a:p>
            <a:r>
              <a:rPr lang="en-US"/>
              <a:t>APAC - Kruk</a:t>
            </a:r>
            <a:endParaRPr lang="en-US" dirty="0"/>
          </a:p>
        </p:txBody>
      </p:sp>
    </p:spTree>
    <p:extLst>
      <p:ext uri="{BB962C8B-B14F-4D97-AF65-F5344CB8AC3E}">
        <p14:creationId xmlns:p14="http://schemas.microsoft.com/office/powerpoint/2010/main" val="286231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5"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7" name="Date Placeholder 4"/>
          <p:cNvSpPr>
            <a:spLocks noGrp="1"/>
          </p:cNvSpPr>
          <p:nvPr>
            <p:ph type="dt" sz="half" idx="11"/>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5" name="Footer Placeholder 4"/>
          <p:cNvSpPr>
            <a:spLocks noGrp="1"/>
          </p:cNvSpPr>
          <p:nvPr>
            <p:ph type="ftr" sz="quarter" idx="12"/>
          </p:nvPr>
        </p:nvSpPr>
        <p:spPr/>
        <p:txBody>
          <a:bodyPr/>
          <a:lstStyle/>
          <a:p>
            <a:r>
              <a:rPr lang="en-US"/>
              <a:t>APAC - Kruk</a:t>
            </a:r>
            <a:endParaRPr lang="en-US" dirty="0"/>
          </a:p>
        </p:txBody>
      </p:sp>
    </p:spTree>
    <p:extLst>
      <p:ext uri="{BB962C8B-B14F-4D97-AF65-F5344CB8AC3E}">
        <p14:creationId xmlns:p14="http://schemas.microsoft.com/office/powerpoint/2010/main" val="331942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036"/>
            <a:ext cx="7267222" cy="556764"/>
          </a:xfrm>
        </p:spPr>
        <p:txBody>
          <a:bodyPr/>
          <a:lstStyle/>
          <a:p>
            <a:r>
              <a:rPr lang="en-US"/>
              <a:t>Click to edit Master title style</a:t>
            </a:r>
          </a:p>
        </p:txBody>
      </p:sp>
      <p:sp>
        <p:nvSpPr>
          <p:cNvPr id="3" name="Vertical Text Placeholder 2"/>
          <p:cNvSpPr>
            <a:spLocks noGrp="1"/>
          </p:cNvSpPr>
          <p:nvPr>
            <p:ph type="body" orient="vert" idx="1"/>
          </p:nvPr>
        </p:nvSpPr>
        <p:spPr>
          <a:xfrm>
            <a:off x="1284110" y="932974"/>
            <a:ext cx="7402689" cy="51931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3"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5" name="Date Placeholder 4"/>
          <p:cNvSpPr>
            <a:spLocks noGrp="1"/>
          </p:cNvSpPr>
          <p:nvPr>
            <p:ph type="dt" sz="half" idx="2"/>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4" name="Footer Placeholder 3"/>
          <p:cNvSpPr>
            <a:spLocks noGrp="1"/>
          </p:cNvSpPr>
          <p:nvPr>
            <p:ph type="ftr" sz="quarter" idx="11"/>
          </p:nvPr>
        </p:nvSpPr>
        <p:spPr/>
        <p:txBody>
          <a:bodyPr/>
          <a:lstStyle/>
          <a:p>
            <a:r>
              <a:rPr lang="en-US"/>
              <a:t>APAC - Kruk</a:t>
            </a:r>
            <a:endParaRPr lang="en-US" dirty="0"/>
          </a:p>
        </p:txBody>
      </p:sp>
    </p:spTree>
    <p:extLst>
      <p:ext uri="{BB962C8B-B14F-4D97-AF65-F5344CB8AC3E}">
        <p14:creationId xmlns:p14="http://schemas.microsoft.com/office/powerpoint/2010/main" val="3817499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82315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58332" y="274638"/>
            <a:ext cx="541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3"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5" name="Date Placeholder 4"/>
          <p:cNvSpPr>
            <a:spLocks noGrp="1"/>
          </p:cNvSpPr>
          <p:nvPr>
            <p:ph type="dt" sz="half" idx="2"/>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4" name="Footer Placeholder 3"/>
          <p:cNvSpPr>
            <a:spLocks noGrp="1"/>
          </p:cNvSpPr>
          <p:nvPr>
            <p:ph type="ftr" sz="quarter" idx="11"/>
          </p:nvPr>
        </p:nvSpPr>
        <p:spPr/>
        <p:txBody>
          <a:bodyPr/>
          <a:lstStyle/>
          <a:p>
            <a:r>
              <a:rPr lang="en-US"/>
              <a:t>APAC - Kruk</a:t>
            </a:r>
            <a:endParaRPr lang="en-US" dirty="0"/>
          </a:p>
        </p:txBody>
      </p:sp>
    </p:spTree>
    <p:extLst>
      <p:ext uri="{BB962C8B-B14F-4D97-AF65-F5344CB8AC3E}">
        <p14:creationId xmlns:p14="http://schemas.microsoft.com/office/powerpoint/2010/main" val="336927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380571"/>
          </a:xfrm>
          <a:prstGeom prst="rect">
            <a:avLst/>
          </a:prstGeom>
        </p:spPr>
      </p:pic>
      <p:sp>
        <p:nvSpPr>
          <p:cNvPr id="2" name="Title 1"/>
          <p:cNvSpPr>
            <a:spLocks noGrp="1"/>
          </p:cNvSpPr>
          <p:nvPr>
            <p:ph type="title"/>
          </p:nvPr>
        </p:nvSpPr>
        <p:spPr>
          <a:xfrm>
            <a:off x="3234694" y="179725"/>
            <a:ext cx="5627084" cy="1062839"/>
          </a:xfrm>
        </p:spPr>
        <p:txBody>
          <a:bodyPr/>
          <a:lstStyle>
            <a:lvl1pPr>
              <a:defRPr>
                <a:solidFill>
                  <a:schemeClr val="bg1"/>
                </a:solidFill>
              </a:defRPr>
            </a:lvl1pPr>
          </a:lstStyle>
          <a:p>
            <a:r>
              <a:rPr lang="en-US" dirty="0"/>
              <a:t>Click to edit Master title style</a:t>
            </a:r>
          </a:p>
        </p:txBody>
      </p:sp>
      <p:pic>
        <p:nvPicPr>
          <p:cNvPr id="7" name="Picture 6"/>
          <p:cNvPicPr>
            <a:picLocks noChangeAspect="1"/>
          </p:cNvPicPr>
          <p:nvPr userDrawn="1"/>
        </p:nvPicPr>
        <p:blipFill>
          <a:blip r:embed="rId3"/>
          <a:stretch>
            <a:fillRect/>
          </a:stretch>
        </p:blipFill>
        <p:spPr>
          <a:xfrm>
            <a:off x="8363684" y="41718"/>
            <a:ext cx="646232" cy="554784"/>
          </a:xfrm>
          <a:prstGeom prst="rect">
            <a:avLst/>
          </a:prstGeom>
        </p:spPr>
      </p:pic>
      <p:sp>
        <p:nvSpPr>
          <p:cNvPr id="8"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1"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3" name="Footer Placeholder 2"/>
          <p:cNvSpPr>
            <a:spLocks noGrp="1"/>
          </p:cNvSpPr>
          <p:nvPr>
            <p:ph type="ftr" sz="quarter" idx="11"/>
          </p:nvPr>
        </p:nvSpPr>
        <p:spPr/>
        <p:txBody>
          <a:bodyPr/>
          <a:lstStyle/>
          <a:p>
            <a:r>
              <a:rPr lang="en-US"/>
              <a:t>APAC - Kruk</a:t>
            </a:r>
            <a:endParaRPr lang="en-US" dirty="0"/>
          </a:p>
        </p:txBody>
      </p:sp>
    </p:spTree>
    <p:extLst>
      <p:ext uri="{BB962C8B-B14F-4D97-AF65-F5344CB8AC3E}">
        <p14:creationId xmlns:p14="http://schemas.microsoft.com/office/powerpoint/2010/main" val="289156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380571"/>
          </a:xfrm>
          <a:prstGeom prst="rect">
            <a:avLst/>
          </a:prstGeom>
        </p:spPr>
      </p:pic>
      <p:sp>
        <p:nvSpPr>
          <p:cNvPr id="8" name="Title 1"/>
          <p:cNvSpPr>
            <a:spLocks noGrp="1"/>
          </p:cNvSpPr>
          <p:nvPr>
            <p:ph type="title"/>
          </p:nvPr>
        </p:nvSpPr>
        <p:spPr>
          <a:xfrm>
            <a:off x="3234694" y="179725"/>
            <a:ext cx="5627084" cy="1062839"/>
          </a:xfrm>
        </p:spPr>
        <p:txBody>
          <a:bodyPr/>
          <a:lstStyle>
            <a:lvl1pPr>
              <a:defRPr>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457200" y="1600200"/>
            <a:ext cx="8229599"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3"/>
          <a:stretch>
            <a:fillRect/>
          </a:stretch>
        </p:blipFill>
        <p:spPr>
          <a:xfrm>
            <a:off x="8363684" y="41718"/>
            <a:ext cx="646232" cy="554784"/>
          </a:xfrm>
          <a:prstGeom prst="rect">
            <a:avLst/>
          </a:prstGeom>
        </p:spPr>
      </p:pic>
      <p:sp>
        <p:nvSpPr>
          <p:cNvPr id="13" name="Slide Number Placeholder 1"/>
          <p:cNvSpPr txBox="1">
            <a:spLocks/>
          </p:cNvSpPr>
          <p:nvPr userDrawn="1"/>
        </p:nvSpPr>
        <p:spPr>
          <a:xfrm>
            <a:off x="8255000" y="6356350"/>
            <a:ext cx="431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402786-918C-D846-A5E6-705928AE4161}" type="slidenum">
              <a:rPr lang="en-US" smtClean="0"/>
              <a:pPr/>
              <a:t>‹#›</a:t>
            </a:fld>
            <a:endParaRPr lang="en-US" dirty="0"/>
          </a:p>
        </p:txBody>
      </p:sp>
      <p:sp>
        <p:nvSpPr>
          <p:cNvPr id="15"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3" name="Footer Placeholder 2"/>
          <p:cNvSpPr>
            <a:spLocks noGrp="1"/>
          </p:cNvSpPr>
          <p:nvPr>
            <p:ph type="ftr" sz="quarter" idx="10"/>
          </p:nvPr>
        </p:nvSpPr>
        <p:spPr/>
        <p:txBody>
          <a:bodyPr/>
          <a:lstStyle/>
          <a:p>
            <a:r>
              <a:rPr lang="en-US"/>
              <a:t>APAC - Kruk</a:t>
            </a:r>
            <a:endParaRPr lang="en-US" dirty="0"/>
          </a:p>
        </p:txBody>
      </p:sp>
      <p:sp>
        <p:nvSpPr>
          <p:cNvPr id="4" name="Slide Number Placeholder 3"/>
          <p:cNvSpPr>
            <a:spLocks noGrp="1"/>
          </p:cNvSpPr>
          <p:nvPr>
            <p:ph type="sldNum" sz="quarter" idx="11"/>
          </p:nvPr>
        </p:nvSpPr>
        <p:spPr/>
        <p:txBody>
          <a:bodyPr/>
          <a:lstStyle/>
          <a:p>
            <a:fld id="{9B402786-918C-D846-A5E6-705928AE4161}" type="slidenum">
              <a:rPr lang="en-US" smtClean="0"/>
              <a:pPr/>
              <a:t>‹#›</a:t>
            </a:fld>
            <a:endParaRPr lang="en-US" dirty="0"/>
          </a:p>
        </p:txBody>
      </p:sp>
    </p:spTree>
    <p:extLst>
      <p:ext uri="{BB962C8B-B14F-4D97-AF65-F5344CB8AC3E}">
        <p14:creationId xmlns:p14="http://schemas.microsoft.com/office/powerpoint/2010/main" val="296355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7981" y="76862"/>
            <a:ext cx="7359241" cy="628110"/>
          </a:xfrm>
        </p:spPr>
        <p:txBody>
          <a:bodyPr/>
          <a:lstStyle/>
          <a:p>
            <a:r>
              <a:rPr lang="en-US" dirty="0"/>
              <a:t>Click to edit Master title style</a:t>
            </a:r>
          </a:p>
        </p:txBody>
      </p:sp>
      <p:sp>
        <p:nvSpPr>
          <p:cNvPr id="3" name="Content Placeholder 2"/>
          <p:cNvSpPr>
            <a:spLocks noGrp="1"/>
          </p:cNvSpPr>
          <p:nvPr>
            <p:ph idx="1"/>
          </p:nvPr>
        </p:nvSpPr>
        <p:spPr>
          <a:xfrm>
            <a:off x="1284110" y="971848"/>
            <a:ext cx="7402689" cy="515431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6"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8" name="Date Placeholder 4"/>
          <p:cNvSpPr>
            <a:spLocks noGrp="1"/>
          </p:cNvSpPr>
          <p:nvPr>
            <p:ph type="dt" sz="half" idx="2"/>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4" name="Footer Placeholder 3"/>
          <p:cNvSpPr>
            <a:spLocks noGrp="1"/>
          </p:cNvSpPr>
          <p:nvPr>
            <p:ph type="ftr" sz="quarter" idx="11"/>
          </p:nvPr>
        </p:nvSpPr>
        <p:spPr/>
        <p:txBody>
          <a:bodyPr/>
          <a:lstStyle/>
          <a:p>
            <a:r>
              <a:rPr lang="en-US"/>
              <a:t>APAC - Kruk</a:t>
            </a:r>
            <a:endParaRPr lang="en-US" dirty="0"/>
          </a:p>
        </p:txBody>
      </p:sp>
    </p:spTree>
    <p:extLst>
      <p:ext uri="{BB962C8B-B14F-4D97-AF65-F5344CB8AC3E}">
        <p14:creationId xmlns:p14="http://schemas.microsoft.com/office/powerpoint/2010/main" val="346638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7111" y="4406900"/>
            <a:ext cx="733760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157111" y="2906713"/>
            <a:ext cx="7337602"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4"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6" name="Date Placeholder 4"/>
          <p:cNvSpPr>
            <a:spLocks noGrp="1"/>
          </p:cNvSpPr>
          <p:nvPr>
            <p:ph type="dt" sz="half" idx="2"/>
          </p:nvPr>
        </p:nvSpPr>
        <p:spPr>
          <a:xfrm>
            <a:off x="1029204" y="635614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4" name="Footer Placeholder 3"/>
          <p:cNvSpPr>
            <a:spLocks noGrp="1"/>
          </p:cNvSpPr>
          <p:nvPr>
            <p:ph type="ftr" sz="quarter" idx="11"/>
          </p:nvPr>
        </p:nvSpPr>
        <p:spPr/>
        <p:txBody>
          <a:bodyPr/>
          <a:lstStyle/>
          <a:p>
            <a:r>
              <a:rPr lang="en-US"/>
              <a:t>APAC - Kruk</a:t>
            </a:r>
            <a:endParaRPr lang="en-US" dirty="0"/>
          </a:p>
        </p:txBody>
      </p:sp>
    </p:spTree>
    <p:extLst>
      <p:ext uri="{BB962C8B-B14F-4D97-AF65-F5344CB8AC3E}">
        <p14:creationId xmlns:p14="http://schemas.microsoft.com/office/powerpoint/2010/main" val="22659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055" y="290689"/>
            <a:ext cx="7358945" cy="556764"/>
          </a:xfrm>
        </p:spPr>
        <p:txBody>
          <a:bodyPr/>
          <a:lstStyle/>
          <a:p>
            <a:r>
              <a:rPr lang="en-US"/>
              <a:t>Click to edit Master title style</a:t>
            </a:r>
          </a:p>
        </p:txBody>
      </p:sp>
      <p:sp>
        <p:nvSpPr>
          <p:cNvPr id="3" name="Content Placeholder 2"/>
          <p:cNvSpPr>
            <a:spLocks noGrp="1"/>
          </p:cNvSpPr>
          <p:nvPr>
            <p:ph sz="half" idx="1"/>
          </p:nvPr>
        </p:nvSpPr>
        <p:spPr>
          <a:xfrm>
            <a:off x="1142999" y="1023680"/>
            <a:ext cx="3598333" cy="51024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09444" y="1023680"/>
            <a:ext cx="3677356" cy="51024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8"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20" name="Date Placeholder 4"/>
          <p:cNvSpPr>
            <a:spLocks noGrp="1"/>
          </p:cNvSpPr>
          <p:nvPr>
            <p:ph type="dt" sz="half" idx="11"/>
          </p:nvPr>
        </p:nvSpPr>
        <p:spPr>
          <a:xfrm>
            <a:off x="973392"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5" name="Footer Placeholder 4"/>
          <p:cNvSpPr>
            <a:spLocks noGrp="1"/>
          </p:cNvSpPr>
          <p:nvPr>
            <p:ph type="ftr" sz="quarter" idx="12"/>
          </p:nvPr>
        </p:nvSpPr>
        <p:spPr/>
        <p:txBody>
          <a:bodyPr/>
          <a:lstStyle/>
          <a:p>
            <a:r>
              <a:rPr lang="en-US"/>
              <a:t>APAC - Kruk</a:t>
            </a:r>
            <a:endParaRPr lang="en-US" dirty="0"/>
          </a:p>
        </p:txBody>
      </p:sp>
    </p:spTree>
    <p:extLst>
      <p:ext uri="{BB962C8B-B14F-4D97-AF65-F5344CB8AC3E}">
        <p14:creationId xmlns:p14="http://schemas.microsoft.com/office/powerpoint/2010/main" val="416413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036"/>
            <a:ext cx="7309556" cy="556764"/>
          </a:xfrm>
        </p:spPr>
        <p:txBody>
          <a:bodyPr/>
          <a:lstStyle/>
          <a:p>
            <a:r>
              <a:rPr lang="en-US"/>
              <a:t>Click to edit Master title style</a:t>
            </a:r>
          </a:p>
        </p:txBody>
      </p:sp>
      <p:graphicFrame>
        <p:nvGraphicFramePr>
          <p:cNvPr id="6" name="Table 5"/>
          <p:cNvGraphicFramePr>
            <a:graphicFrameLocks noGrp="1"/>
          </p:cNvGraphicFramePr>
          <p:nvPr userDrawn="1">
            <p:extLst>
              <p:ext uri="{D42A27DB-BD31-4B8C-83A1-F6EECF244321}">
                <p14:modId xmlns:p14="http://schemas.microsoft.com/office/powerpoint/2010/main" val="1831997996"/>
              </p:ext>
            </p:extLst>
          </p:nvPr>
        </p:nvGraphicFramePr>
        <p:xfrm>
          <a:off x="1947333" y="1439333"/>
          <a:ext cx="6096000" cy="3708400"/>
        </p:xfrm>
        <a:graphic>
          <a:graphicData uri="http://schemas.openxmlformats.org/drawingml/2006/table">
            <a:tbl>
              <a:tblPr firstRow="1" firstCol="1" bandRow="1">
                <a:tableStyleId>{00A15C55-8517-42AA-B614-E9B94910E393}</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9"/>
                  </a:ext>
                </a:extLst>
              </a:tr>
            </a:tbl>
          </a:graphicData>
        </a:graphic>
      </p:graphicFrame>
      <p:pic>
        <p:nvPicPr>
          <p:cNvPr id="8" name="Picture 7"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Tree>
    <p:extLst>
      <p:ext uri="{BB962C8B-B14F-4D97-AF65-F5344CB8AC3E}">
        <p14:creationId xmlns:p14="http://schemas.microsoft.com/office/powerpoint/2010/main" val="328047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51614"/>
            <a:ext cx="7351889" cy="55676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43000" y="1050573"/>
            <a:ext cx="36124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3000" y="1878904"/>
            <a:ext cx="3612444" cy="42472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65889" y="1050573"/>
            <a:ext cx="362091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65889" y="1878904"/>
            <a:ext cx="3620911" cy="42472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7"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9" name="Date Placeholder 4"/>
          <p:cNvSpPr>
            <a:spLocks noGrp="1"/>
          </p:cNvSpPr>
          <p:nvPr>
            <p:ph type="dt" sz="half" idx="11"/>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Tree>
    <p:extLst>
      <p:ext uri="{BB962C8B-B14F-4D97-AF65-F5344CB8AC3E}">
        <p14:creationId xmlns:p14="http://schemas.microsoft.com/office/powerpoint/2010/main" val="355767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036"/>
            <a:ext cx="7380111" cy="556764"/>
          </a:xfrm>
        </p:spPr>
        <p:txBody>
          <a:bodyPr/>
          <a:lstStyle/>
          <a:p>
            <a:r>
              <a:rPr lang="en-US"/>
              <a:t>Click to edit Master title style</a:t>
            </a:r>
          </a:p>
        </p:txBody>
      </p:sp>
      <p:pic>
        <p:nvPicPr>
          <p:cNvPr id="7" name="Picture 6" descr="wfirstlogo-vertical-astrophysic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 y="0"/>
            <a:ext cx="1035428" cy="6858000"/>
          </a:xfrm>
          <a:prstGeom prst="rect">
            <a:avLst/>
          </a:prstGeom>
        </p:spPr>
      </p:pic>
      <p:sp>
        <p:nvSpPr>
          <p:cNvPr id="13" name="Slide Number Placeholder 1"/>
          <p:cNvSpPr>
            <a:spLocks noGrp="1"/>
          </p:cNvSpPr>
          <p:nvPr>
            <p:ph type="sldNum" sz="quarter" idx="10"/>
          </p:nvPr>
        </p:nvSpPr>
        <p:spPr>
          <a:xfrm>
            <a:off x="8255000" y="6356350"/>
            <a:ext cx="431800" cy="365125"/>
          </a:xfrm>
        </p:spPr>
        <p:txBody>
          <a:bodyPr/>
          <a:lstStyle/>
          <a:p>
            <a:fld id="{9B402786-918C-D846-A5E6-705928AE4161}" type="slidenum">
              <a:rPr lang="en-US" smtClean="0"/>
              <a:pPr/>
              <a:t>‹#›</a:t>
            </a:fld>
            <a:endParaRPr lang="en-US" dirty="0"/>
          </a:p>
        </p:txBody>
      </p:sp>
      <p:sp>
        <p:nvSpPr>
          <p:cNvPr id="15" name="Date Placeholder 4"/>
          <p:cNvSpPr>
            <a:spLocks noGrp="1"/>
          </p:cNvSpPr>
          <p:nvPr>
            <p:ph type="dt" sz="half" idx="2"/>
          </p:nvPr>
        </p:nvSpPr>
        <p:spPr>
          <a:xfrm>
            <a:off x="1029204"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
        <p:nvSpPr>
          <p:cNvPr id="3" name="Footer Placeholder 2"/>
          <p:cNvSpPr>
            <a:spLocks noGrp="1"/>
          </p:cNvSpPr>
          <p:nvPr>
            <p:ph type="ftr" sz="quarter" idx="11"/>
          </p:nvPr>
        </p:nvSpPr>
        <p:spPr/>
        <p:txBody>
          <a:bodyPr/>
          <a:lstStyle/>
          <a:p>
            <a:r>
              <a:rPr lang="en-US"/>
              <a:t>APAC - Kruk</a:t>
            </a:r>
            <a:endParaRPr lang="en-US" dirty="0"/>
          </a:p>
        </p:txBody>
      </p:sp>
    </p:spTree>
    <p:extLst>
      <p:ext uri="{BB962C8B-B14F-4D97-AF65-F5344CB8AC3E}">
        <p14:creationId xmlns:p14="http://schemas.microsoft.com/office/powerpoint/2010/main" val="3744756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685800"/>
            <a:ext cx="7718778" cy="5567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84110" y="1600200"/>
            <a:ext cx="740268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55000" y="6356350"/>
            <a:ext cx="431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02786-918C-D846-A5E6-705928AE4161}" type="slidenum">
              <a:rPr lang="en-US" smtClean="0"/>
              <a:pPr/>
              <a:t>‹#›</a:t>
            </a:fld>
            <a:endParaRPr lang="en-US" dirty="0"/>
          </a:p>
        </p:txBody>
      </p:sp>
      <p:pic>
        <p:nvPicPr>
          <p:cNvPr id="7" name="Picture 6" descr="meatball.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509001" y="21168"/>
            <a:ext cx="649110" cy="551744"/>
          </a:xfrm>
          <a:prstGeom prst="rect">
            <a:avLst/>
          </a:prstGeom>
        </p:spPr>
      </p:pic>
      <p:sp>
        <p:nvSpPr>
          <p:cNvPr id="4" name="Footer Placeholder 3"/>
          <p:cNvSpPr>
            <a:spLocks noGrp="1"/>
          </p:cNvSpPr>
          <p:nvPr>
            <p:ph type="ftr" sz="quarter" idx="3"/>
          </p:nvPr>
        </p:nvSpPr>
        <p:spPr>
          <a:xfrm>
            <a:off x="3425339" y="6356350"/>
            <a:ext cx="234877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APAC - Kruk</a:t>
            </a:r>
            <a:endParaRPr lang="en-US" dirty="0"/>
          </a:p>
        </p:txBody>
      </p:sp>
      <p:sp>
        <p:nvSpPr>
          <p:cNvPr id="5"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October 22, 2018</a:t>
            </a:r>
          </a:p>
        </p:txBody>
      </p:sp>
    </p:spTree>
    <p:extLst>
      <p:ext uri="{BB962C8B-B14F-4D97-AF65-F5344CB8AC3E}">
        <p14:creationId xmlns:p14="http://schemas.microsoft.com/office/powerpoint/2010/main" val="130140353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51" r:id="rId5"/>
    <p:sldLayoutId id="2147483652" r:id="rId6"/>
    <p:sldLayoutId id="2147483660" r:id="rId7"/>
    <p:sldLayoutId id="2147483653" r:id="rId8"/>
    <p:sldLayoutId id="2147483654" r:id="rId9"/>
    <p:sldLayoutId id="2147483655" r:id="rId10"/>
    <p:sldLayoutId id="2147483656" r:id="rId11"/>
    <p:sldLayoutId id="2147483657" r:id="rId12"/>
    <p:sldLayoutId id="2147483658" r:id="rId13"/>
    <p:sldLayoutId id="2147483659" r:id="rId14"/>
  </p:sldLayoutIdLst>
  <p:hf hdr="0"/>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emf"/></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5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9.gi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WFIRST Requirements </a:t>
            </a:r>
            <a:r>
              <a:rPr lang="en-US" dirty="0" err="1"/>
              <a:t>Flowdown</a:t>
            </a:r>
            <a:endParaRPr lang="en-US" dirty="0"/>
          </a:p>
        </p:txBody>
      </p:sp>
      <p:sp>
        <p:nvSpPr>
          <p:cNvPr id="3" name="Subtitle 2"/>
          <p:cNvSpPr>
            <a:spLocks noGrp="1"/>
          </p:cNvSpPr>
          <p:nvPr>
            <p:ph type="subTitle" idx="1"/>
          </p:nvPr>
        </p:nvSpPr>
        <p:spPr>
          <a:xfrm>
            <a:off x="1371600" y="3886199"/>
            <a:ext cx="6400800" cy="1936699"/>
          </a:xfrm>
        </p:spPr>
        <p:txBody>
          <a:bodyPr>
            <a:normAutofit fontScale="85000" lnSpcReduction="20000"/>
          </a:bodyPr>
          <a:lstStyle/>
          <a:p>
            <a:r>
              <a:rPr lang="en-US" dirty="0"/>
              <a:t>Jeffrey Kruk</a:t>
            </a:r>
          </a:p>
          <a:p>
            <a:r>
              <a:rPr lang="en-US" dirty="0"/>
              <a:t> WFIRST Project Scientist</a:t>
            </a:r>
          </a:p>
          <a:p>
            <a:r>
              <a:rPr lang="en-US" dirty="0"/>
              <a:t>NASA/GSFC</a:t>
            </a:r>
          </a:p>
          <a:p>
            <a:endParaRPr lang="en-US" dirty="0"/>
          </a:p>
          <a:p>
            <a:r>
              <a:rPr lang="en-US" dirty="0"/>
              <a:t>October 22, 2018</a:t>
            </a:r>
          </a:p>
        </p:txBody>
      </p:sp>
    </p:spTree>
    <p:extLst>
      <p:ext uri="{BB962C8B-B14F-4D97-AF65-F5344CB8AC3E}">
        <p14:creationId xmlns:p14="http://schemas.microsoft.com/office/powerpoint/2010/main" val="3487057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Weak Lensing</a:t>
            </a:r>
            <a:br>
              <a:rPr lang="en-US" dirty="0"/>
            </a:br>
            <a:r>
              <a:rPr lang="en-US" sz="2400" i="1" dirty="0"/>
              <a:t>Measurement Requirements</a:t>
            </a:r>
            <a:endParaRPr lang="en-US" i="1" dirty="0"/>
          </a:p>
        </p:txBody>
      </p:sp>
      <p:sp>
        <p:nvSpPr>
          <p:cNvPr id="6" name="Content Placeholder 5"/>
          <p:cNvSpPr>
            <a:spLocks noGrp="1"/>
          </p:cNvSpPr>
          <p:nvPr>
            <p:ph idx="1"/>
          </p:nvPr>
        </p:nvSpPr>
        <p:spPr>
          <a:xfrm>
            <a:off x="209724" y="1476462"/>
            <a:ext cx="8477075" cy="4649701"/>
          </a:xfrm>
        </p:spPr>
        <p:txBody>
          <a:bodyPr>
            <a:normAutofit fontScale="62500" lnSpcReduction="20000"/>
          </a:bodyPr>
          <a:lstStyle/>
          <a:p>
            <a:r>
              <a:rPr lang="en-US" dirty="0"/>
              <a:t>Gravitational lensing produces distortions of galaxy shapes correlated over many galaxies (“cosmic shear”).</a:t>
            </a:r>
          </a:p>
          <a:p>
            <a:r>
              <a:rPr lang="en-US" dirty="0"/>
              <a:t>What is needed for this measurement? </a:t>
            </a:r>
          </a:p>
          <a:p>
            <a:pPr lvl="1"/>
            <a:r>
              <a:rPr lang="en-US" dirty="0">
                <a:solidFill>
                  <a:schemeClr val="tx1"/>
                </a:solidFill>
              </a:rPr>
              <a:t>Weak Gravitational Lensing effects are indeed weak: </a:t>
            </a:r>
          </a:p>
          <a:p>
            <a:pPr lvl="2"/>
            <a:r>
              <a:rPr lang="en-US" dirty="0"/>
              <a:t>~1% typical “shear” on galaxy ellipticity; want 1% accuracy</a:t>
            </a:r>
          </a:p>
          <a:p>
            <a:pPr lvl="1"/>
            <a:r>
              <a:rPr lang="en-US" dirty="0">
                <a:solidFill>
                  <a:schemeClr val="tx1"/>
                </a:solidFill>
              </a:rPr>
              <a:t>Need small Point Spread Function</a:t>
            </a:r>
          </a:p>
          <a:p>
            <a:pPr lvl="2"/>
            <a:r>
              <a:rPr lang="en-US" dirty="0"/>
              <a:t>diffraction limited at 1.2μm</a:t>
            </a:r>
          </a:p>
          <a:p>
            <a:pPr lvl="2"/>
            <a:r>
              <a:rPr lang="en-US" dirty="0"/>
              <a:t>Increases number density of usable galaxies</a:t>
            </a:r>
          </a:p>
          <a:p>
            <a:pPr lvl="2"/>
            <a:r>
              <a:rPr lang="en-US" dirty="0"/>
              <a:t>Maximizes S/N of each measurement</a:t>
            </a:r>
          </a:p>
          <a:p>
            <a:pPr lvl="3"/>
            <a:r>
              <a:rPr lang="en-US" dirty="0"/>
              <a:t>Larger and/or irregular PSF degrades S/N, requiring longer exposures</a:t>
            </a:r>
          </a:p>
          <a:p>
            <a:pPr lvl="1"/>
            <a:r>
              <a:rPr lang="en-US" dirty="0">
                <a:solidFill>
                  <a:schemeClr val="tx1"/>
                </a:solidFill>
              </a:rPr>
              <a:t>Must </a:t>
            </a:r>
            <a:r>
              <a:rPr lang="en-US" i="1" dirty="0">
                <a:solidFill>
                  <a:schemeClr val="tx1"/>
                </a:solidFill>
              </a:rPr>
              <a:t>know (calibrate)</a:t>
            </a:r>
            <a:r>
              <a:rPr lang="en-US" dirty="0">
                <a:solidFill>
                  <a:schemeClr val="tx1"/>
                </a:solidFill>
              </a:rPr>
              <a:t> PSF size and shape. </a:t>
            </a:r>
          </a:p>
          <a:p>
            <a:pPr lvl="2"/>
            <a:r>
              <a:rPr lang="en-US" dirty="0"/>
              <a:t>Additive shear bias (independent of galaxy ellipticity)  </a:t>
            </a:r>
            <a:r>
              <a:rPr lang="x-none" dirty="0"/>
              <a:t>≤ </a:t>
            </a:r>
            <a:r>
              <a:rPr lang="en-US" dirty="0"/>
              <a:t>2.7</a:t>
            </a:r>
            <a:r>
              <a:rPr lang="x-none" dirty="0"/>
              <a:t>x10</a:t>
            </a:r>
            <a:r>
              <a:rPr lang="x-none" baseline="30000" dirty="0"/>
              <a:t>-4</a:t>
            </a:r>
            <a:endParaRPr lang="en-US" baseline="30000" dirty="0"/>
          </a:p>
          <a:p>
            <a:pPr lvl="3"/>
            <a:r>
              <a:rPr lang="en-US" dirty="0"/>
              <a:t>Need PSF ellipticity knowledge to &lt; 5.7 x 10</a:t>
            </a:r>
            <a:r>
              <a:rPr lang="en-US" baseline="30000" dirty="0"/>
              <a:t>-4</a:t>
            </a:r>
            <a:r>
              <a:rPr lang="en-US" dirty="0"/>
              <a:t> rms</a:t>
            </a:r>
          </a:p>
          <a:p>
            <a:pPr lvl="3"/>
            <a:r>
              <a:rPr lang="en-US" dirty="0"/>
              <a:t>Need PSF second moment knowledge to &lt;7.2 x 10</a:t>
            </a:r>
            <a:r>
              <a:rPr lang="en-US" baseline="30000" dirty="0"/>
              <a:t>-4</a:t>
            </a:r>
            <a:r>
              <a:rPr lang="en-US" dirty="0"/>
              <a:t> rms</a:t>
            </a:r>
          </a:p>
          <a:p>
            <a:pPr lvl="3"/>
            <a:r>
              <a:rPr lang="en-US" sz="2600" i="1" dirty="0"/>
              <a:t>e</a:t>
            </a:r>
            <a:r>
              <a:rPr lang="en-US" i="1" dirty="0"/>
              <a:t>+ = (</a:t>
            </a:r>
            <a:r>
              <a:rPr lang="en-US" i="1" dirty="0" err="1"/>
              <a:t>Mxx</a:t>
            </a:r>
            <a:r>
              <a:rPr lang="en-US" i="1" dirty="0"/>
              <a:t> – </a:t>
            </a:r>
            <a:r>
              <a:rPr lang="en-US" i="1" dirty="0" err="1"/>
              <a:t>Myy</a:t>
            </a:r>
            <a:r>
              <a:rPr lang="en-US" i="1" dirty="0"/>
              <a:t>) / (</a:t>
            </a:r>
            <a:r>
              <a:rPr lang="en-US" i="1" dirty="0" err="1"/>
              <a:t>Mxx</a:t>
            </a:r>
            <a:r>
              <a:rPr lang="en-US" i="1" dirty="0"/>
              <a:t> + </a:t>
            </a:r>
            <a:r>
              <a:rPr lang="en-US" i="1" dirty="0" err="1"/>
              <a:t>Myy</a:t>
            </a:r>
            <a:r>
              <a:rPr lang="en-US" i="1" dirty="0"/>
              <a:t>)   </a:t>
            </a:r>
            <a:r>
              <a:rPr lang="en-US" sz="2600" i="1" dirty="0"/>
              <a:t>e</a:t>
            </a:r>
            <a:r>
              <a:rPr lang="en-US" i="1" dirty="0"/>
              <a:t>x = 2Mxy / (</a:t>
            </a:r>
            <a:r>
              <a:rPr lang="en-US" i="1" dirty="0" err="1"/>
              <a:t>Mxx+Myy</a:t>
            </a:r>
            <a:r>
              <a:rPr lang="en-US" i="1" dirty="0"/>
              <a:t>)</a:t>
            </a:r>
          </a:p>
          <a:p>
            <a:pPr lvl="3"/>
            <a:r>
              <a:rPr lang="en-US" i="1" dirty="0" err="1"/>
              <a:t>Mxx</a:t>
            </a:r>
            <a:r>
              <a:rPr lang="en-US" i="1" dirty="0"/>
              <a:t> = </a:t>
            </a:r>
            <a:r>
              <a:rPr lang="en-US" i="1" dirty="0" err="1"/>
              <a:t>Σ</a:t>
            </a:r>
            <a:r>
              <a:rPr lang="en-US" i="1" dirty="0"/>
              <a:t> (x-xc)(x-xc) w(</a:t>
            </a:r>
            <a:r>
              <a:rPr lang="en-US" i="1" dirty="0" err="1"/>
              <a:t>x,y</a:t>
            </a:r>
            <a:r>
              <a:rPr lang="en-US" i="1" dirty="0"/>
              <a:t>) S(</a:t>
            </a:r>
            <a:r>
              <a:rPr lang="en-US" i="1" dirty="0" err="1"/>
              <a:t>x,y</a:t>
            </a:r>
            <a:r>
              <a:rPr lang="en-US" i="1" dirty="0"/>
              <a:t>) / </a:t>
            </a:r>
            <a:r>
              <a:rPr lang="en-US" i="1" dirty="0" err="1"/>
              <a:t>Σ</a:t>
            </a:r>
            <a:r>
              <a:rPr lang="en-US" i="1" dirty="0"/>
              <a:t> w(</a:t>
            </a:r>
            <a:r>
              <a:rPr lang="en-US" i="1" dirty="0" err="1"/>
              <a:t>x,y</a:t>
            </a:r>
            <a:r>
              <a:rPr lang="en-US" i="1" dirty="0"/>
              <a:t>) S(</a:t>
            </a:r>
            <a:r>
              <a:rPr lang="en-US" i="1" dirty="0" err="1"/>
              <a:t>x,y</a:t>
            </a:r>
            <a:r>
              <a:rPr lang="en-US" i="1" dirty="0"/>
              <a:t>)</a:t>
            </a:r>
          </a:p>
          <a:p>
            <a:pPr lvl="2"/>
            <a:r>
              <a:rPr lang="en-US" dirty="0"/>
              <a:t>Multiplicative shear bias (proportional to galaxy ellipticity):  &lt;3.2</a:t>
            </a:r>
            <a:r>
              <a:rPr lang="x-none" dirty="0"/>
              <a:t>x10</a:t>
            </a:r>
            <a:r>
              <a:rPr lang="x-none" baseline="30000" dirty="0"/>
              <a:t>-4</a:t>
            </a:r>
            <a:endParaRPr lang="en-US" baseline="30000" dirty="0"/>
          </a:p>
          <a:p>
            <a:pPr lvl="3"/>
            <a:r>
              <a:rPr lang="en-US" dirty="0"/>
              <a:t>Example: error in PSF size calibration</a:t>
            </a:r>
          </a:p>
          <a:p>
            <a:pPr lvl="2"/>
            <a:r>
              <a:rPr lang="en-US" dirty="0"/>
              <a:t>PSF knowledge will be derived from measurements of stars in each image</a:t>
            </a:r>
          </a:p>
        </p:txBody>
      </p:sp>
      <p:pic>
        <p:nvPicPr>
          <p:cNvPr id="9" name="Picture 8"/>
          <p:cNvPicPr>
            <a:picLocks noChangeAspect="1"/>
          </p:cNvPicPr>
          <p:nvPr/>
        </p:nvPicPr>
        <p:blipFill>
          <a:blip r:embed="rId3"/>
          <a:stretch>
            <a:fillRect/>
          </a:stretch>
        </p:blipFill>
        <p:spPr>
          <a:xfrm>
            <a:off x="7835392" y="67122"/>
            <a:ext cx="1271016" cy="1199409"/>
          </a:xfrm>
          <a:prstGeom prst="rect">
            <a:avLst/>
          </a:prstGeom>
          <a:solidFill>
            <a:schemeClr val="bg1"/>
          </a:solidFill>
        </p:spPr>
      </p:pic>
      <p:sp>
        <p:nvSpPr>
          <p:cNvPr id="7" name="Date Placeholder 6">
            <a:extLst>
              <a:ext uri="{FF2B5EF4-FFF2-40B4-BE49-F238E27FC236}">
                <a16:creationId xmlns:a16="http://schemas.microsoft.com/office/drawing/2014/main" id="{7162D2FB-E61C-A942-B88E-E8F78E938475}"/>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5CAA3313-F0D0-0A44-B8EE-1A26DD824AC5}"/>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EA6E6942-AA14-1C4F-A19A-94DBF8308496}"/>
              </a:ext>
            </a:extLst>
          </p:cNvPr>
          <p:cNvSpPr>
            <a:spLocks noGrp="1"/>
          </p:cNvSpPr>
          <p:nvPr>
            <p:ph type="sldNum" sz="quarter" idx="11"/>
          </p:nvPr>
        </p:nvSpPr>
        <p:spPr/>
        <p:txBody>
          <a:bodyPr/>
          <a:lstStyle/>
          <a:p>
            <a:fld id="{9B402786-918C-D846-A5E6-705928AE4161}" type="slidenum">
              <a:rPr lang="en-US" smtClean="0"/>
              <a:pPr/>
              <a:t>10</a:t>
            </a:fld>
            <a:endParaRPr lang="en-US" dirty="0"/>
          </a:p>
        </p:txBody>
      </p:sp>
    </p:spTree>
    <p:extLst>
      <p:ext uri="{BB962C8B-B14F-4D97-AF65-F5344CB8AC3E}">
        <p14:creationId xmlns:p14="http://schemas.microsoft.com/office/powerpoint/2010/main" val="401723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Weak Lensing</a:t>
            </a:r>
            <a:br>
              <a:rPr lang="en-US" dirty="0"/>
            </a:br>
            <a:r>
              <a:rPr lang="en-US" sz="2400" i="1" dirty="0"/>
              <a:t>Requirements Validation</a:t>
            </a:r>
            <a:endParaRPr lang="en-US" dirty="0"/>
          </a:p>
        </p:txBody>
      </p:sp>
      <p:sp>
        <p:nvSpPr>
          <p:cNvPr id="6" name="Content Placeholder 5"/>
          <p:cNvSpPr>
            <a:spLocks noGrp="1"/>
          </p:cNvSpPr>
          <p:nvPr>
            <p:ph idx="1"/>
          </p:nvPr>
        </p:nvSpPr>
        <p:spPr/>
        <p:txBody>
          <a:bodyPr>
            <a:normAutofit fontScale="85000" lnSpcReduction="20000"/>
          </a:bodyPr>
          <a:lstStyle/>
          <a:p>
            <a:r>
              <a:rPr lang="en-US" dirty="0"/>
              <a:t>Cosmological simulations &amp; analytic models of WL observables set top-level SRD requirements (2.0.x)</a:t>
            </a:r>
          </a:p>
          <a:p>
            <a:r>
              <a:rPr lang="en-US" dirty="0"/>
              <a:t>Detailed simulations of galaxy shape measurements performed on all scales</a:t>
            </a:r>
          </a:p>
          <a:p>
            <a:pPr lvl="1"/>
            <a:r>
              <a:rPr lang="en-US" dirty="0">
                <a:solidFill>
                  <a:schemeClr val="tx1"/>
                </a:solidFill>
              </a:rPr>
              <a:t>Simulations of individual instrumental effects, (</a:t>
            </a:r>
            <a:r>
              <a:rPr lang="en-US" i="1" dirty="0">
                <a:solidFill>
                  <a:schemeClr val="tx1"/>
                </a:solidFill>
              </a:rPr>
              <a:t>e.g.</a:t>
            </a:r>
            <a:r>
              <a:rPr lang="en-US" dirty="0">
                <a:solidFill>
                  <a:schemeClr val="tx1"/>
                </a:solidFill>
              </a:rPr>
              <a:t> inter-pixel capacitance), informs calibration </a:t>
            </a:r>
            <a:r>
              <a:rPr lang="en-US" dirty="0" err="1">
                <a:solidFill>
                  <a:schemeClr val="tx1"/>
                </a:solidFill>
              </a:rPr>
              <a:t>rqmts</a:t>
            </a:r>
            <a:endParaRPr lang="en-US" dirty="0">
              <a:solidFill>
                <a:schemeClr val="tx1"/>
              </a:solidFill>
            </a:endParaRPr>
          </a:p>
          <a:p>
            <a:pPr lvl="1"/>
            <a:r>
              <a:rPr lang="en-US" dirty="0">
                <a:solidFill>
                  <a:schemeClr val="tx1"/>
                </a:solidFill>
              </a:rPr>
              <a:t>Wide area simulations (5 deg</a:t>
            </a:r>
            <a:r>
              <a:rPr lang="en-US" baseline="30000" dirty="0">
                <a:solidFill>
                  <a:schemeClr val="tx1"/>
                </a:solidFill>
              </a:rPr>
              <a:t>2</a:t>
            </a:r>
            <a:r>
              <a:rPr lang="en-US" dirty="0">
                <a:solidFill>
                  <a:schemeClr val="tx1"/>
                </a:solidFill>
              </a:rPr>
              <a:t>) with many (not yet all) astrophysical &amp; instrumental uncertainties</a:t>
            </a:r>
          </a:p>
          <a:p>
            <a:pPr lvl="2"/>
            <a:r>
              <a:rPr lang="en-US" dirty="0"/>
              <a:t>Used to develop SRD requirements (2.1.x, 2.2.x, 2.3.x), calibration budgets, observing strategy</a:t>
            </a:r>
          </a:p>
          <a:p>
            <a:r>
              <a:rPr lang="en-US" dirty="0"/>
              <a:t>Figure of Merit forecasts for each scenario compared to top-level requirement</a:t>
            </a:r>
          </a:p>
        </p:txBody>
      </p:sp>
      <p:pic>
        <p:nvPicPr>
          <p:cNvPr id="7" name="Picture 6"/>
          <p:cNvPicPr>
            <a:picLocks noChangeAspect="1"/>
          </p:cNvPicPr>
          <p:nvPr/>
        </p:nvPicPr>
        <p:blipFill>
          <a:blip r:embed="rId3"/>
          <a:stretch>
            <a:fillRect/>
          </a:stretch>
        </p:blipFill>
        <p:spPr>
          <a:xfrm>
            <a:off x="7835392" y="67122"/>
            <a:ext cx="1271016" cy="1199409"/>
          </a:xfrm>
          <a:prstGeom prst="rect">
            <a:avLst/>
          </a:prstGeom>
          <a:solidFill>
            <a:schemeClr val="bg1"/>
          </a:solidFill>
        </p:spPr>
      </p:pic>
      <p:sp>
        <p:nvSpPr>
          <p:cNvPr id="8" name="Date Placeholder 7">
            <a:extLst>
              <a:ext uri="{FF2B5EF4-FFF2-40B4-BE49-F238E27FC236}">
                <a16:creationId xmlns:a16="http://schemas.microsoft.com/office/drawing/2014/main" id="{39CB194A-7018-584F-A7C1-60D2B020A054}"/>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2D559E4E-0941-EC42-A711-8EB8C26E9549}"/>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BF0010C7-9BA0-5A48-B72C-4C4309CCAE0A}"/>
              </a:ext>
            </a:extLst>
          </p:cNvPr>
          <p:cNvSpPr>
            <a:spLocks noGrp="1"/>
          </p:cNvSpPr>
          <p:nvPr>
            <p:ph type="sldNum" sz="quarter" idx="11"/>
          </p:nvPr>
        </p:nvSpPr>
        <p:spPr/>
        <p:txBody>
          <a:bodyPr/>
          <a:lstStyle/>
          <a:p>
            <a:fld id="{9B402786-918C-D846-A5E6-705928AE4161}" type="slidenum">
              <a:rPr lang="en-US" smtClean="0"/>
              <a:pPr/>
              <a:t>11</a:t>
            </a:fld>
            <a:endParaRPr lang="en-US" dirty="0"/>
          </a:p>
        </p:txBody>
      </p:sp>
    </p:spTree>
    <p:extLst>
      <p:ext uri="{BB962C8B-B14F-4D97-AF65-F5344CB8AC3E}">
        <p14:creationId xmlns:p14="http://schemas.microsoft.com/office/powerpoint/2010/main" val="2561258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41AEE-AFD6-DC4C-AD6C-BBA78CB822D5}"/>
              </a:ext>
            </a:extLst>
          </p:cNvPr>
          <p:cNvSpPr>
            <a:spLocks noGrp="1"/>
          </p:cNvSpPr>
          <p:nvPr>
            <p:ph type="title"/>
          </p:nvPr>
        </p:nvSpPr>
        <p:spPr>
          <a:xfrm>
            <a:off x="3988993" y="127569"/>
            <a:ext cx="3570250" cy="1062839"/>
          </a:xfrm>
        </p:spPr>
        <p:txBody>
          <a:bodyPr/>
          <a:lstStyle/>
          <a:p>
            <a:r>
              <a:rPr lang="en-US" dirty="0"/>
              <a:t>Weak Lensing</a:t>
            </a:r>
            <a:br>
              <a:rPr lang="en-US" dirty="0"/>
            </a:br>
            <a:r>
              <a:rPr lang="en-US" sz="2400" i="1" dirty="0"/>
              <a:t>Requirements Summary</a:t>
            </a:r>
            <a:endParaRPr lang="en-US" dirty="0"/>
          </a:p>
        </p:txBody>
      </p:sp>
      <p:sp>
        <p:nvSpPr>
          <p:cNvPr id="8" name="TextBox 7">
            <a:extLst>
              <a:ext uri="{FF2B5EF4-FFF2-40B4-BE49-F238E27FC236}">
                <a16:creationId xmlns:a16="http://schemas.microsoft.com/office/drawing/2014/main" id="{5E720C6C-3D18-2C47-9133-1AE710888353}"/>
              </a:ext>
            </a:extLst>
          </p:cNvPr>
          <p:cNvSpPr txBox="1"/>
          <p:nvPr/>
        </p:nvSpPr>
        <p:spPr>
          <a:xfrm>
            <a:off x="166102" y="1327609"/>
            <a:ext cx="1838725" cy="615553"/>
          </a:xfrm>
          <a:prstGeom prst="rect">
            <a:avLst/>
          </a:prstGeom>
          <a:noFill/>
        </p:spPr>
        <p:txBody>
          <a:bodyPr wrap="square" rtlCol="0">
            <a:spAutoFit/>
          </a:bodyPr>
          <a:lstStyle/>
          <a:p>
            <a:pPr algn="ctr"/>
            <a:r>
              <a:rPr lang="en-US" b="1" dirty="0"/>
              <a:t>Survey Capability</a:t>
            </a:r>
            <a:r>
              <a:rPr lang="en-US" dirty="0"/>
              <a:t> </a:t>
            </a:r>
          </a:p>
          <a:p>
            <a:pPr algn="ctr"/>
            <a:r>
              <a:rPr lang="en-US" sz="1600" dirty="0"/>
              <a:t>(HLIS 2.0.x)</a:t>
            </a:r>
            <a:endParaRPr lang="en-US" b="1" dirty="0"/>
          </a:p>
        </p:txBody>
      </p:sp>
      <p:sp>
        <p:nvSpPr>
          <p:cNvPr id="9" name="TextBox 8">
            <a:extLst>
              <a:ext uri="{FF2B5EF4-FFF2-40B4-BE49-F238E27FC236}">
                <a16:creationId xmlns:a16="http://schemas.microsoft.com/office/drawing/2014/main" id="{169762EE-1BF9-A742-850B-81C864955442}"/>
              </a:ext>
            </a:extLst>
          </p:cNvPr>
          <p:cNvSpPr txBox="1"/>
          <p:nvPr/>
        </p:nvSpPr>
        <p:spPr>
          <a:xfrm>
            <a:off x="166102" y="1927110"/>
            <a:ext cx="1838725" cy="1600438"/>
          </a:xfrm>
          <a:prstGeom prst="rect">
            <a:avLst/>
          </a:prstGeom>
          <a:noFill/>
        </p:spPr>
        <p:txBody>
          <a:bodyPr wrap="square" rtlCol="0">
            <a:spAutoFit/>
          </a:bodyPr>
          <a:lstStyle/>
          <a:p>
            <a:r>
              <a:rPr lang="en-US" sz="1400" dirty="0"/>
              <a:t>1: </a:t>
            </a:r>
            <a:r>
              <a:rPr lang="en-US" sz="1400" dirty="0" err="1"/>
              <a:t>FoM</a:t>
            </a:r>
            <a:r>
              <a:rPr lang="en-US" sz="1400" baseline="-25000" dirty="0" err="1"/>
              <a:t>WL</a:t>
            </a:r>
            <a:r>
              <a:rPr lang="en-US" sz="1400" dirty="0"/>
              <a:t>&gt;327400</a:t>
            </a:r>
          </a:p>
          <a:p>
            <a:r>
              <a:rPr lang="en-US" sz="1400" dirty="0"/>
              <a:t>2: N</a:t>
            </a:r>
            <a:r>
              <a:rPr lang="en-US" sz="1400" baseline="-25000" dirty="0"/>
              <a:t>eff</a:t>
            </a:r>
            <a:r>
              <a:rPr lang="en-US" sz="1400" dirty="0"/>
              <a:t>&gt;27/arcmin</a:t>
            </a:r>
            <a:r>
              <a:rPr lang="en-US" sz="1400" baseline="30000" dirty="0"/>
              <a:t>2</a:t>
            </a:r>
            <a:endParaRPr lang="en-US" sz="1400" dirty="0"/>
          </a:p>
          <a:p>
            <a:r>
              <a:rPr lang="en-US" sz="1400" dirty="0"/>
              <a:t>3: Additive shear </a:t>
            </a:r>
          </a:p>
          <a:p>
            <a:r>
              <a:rPr lang="en-US" sz="1400" dirty="0"/>
              <a:t>   error &lt;2.7 10</a:t>
            </a:r>
            <a:r>
              <a:rPr lang="en-US" sz="1400" baseline="30000" dirty="0"/>
              <a:t>-4</a:t>
            </a:r>
            <a:endParaRPr lang="en-US" sz="1400" dirty="0"/>
          </a:p>
          <a:p>
            <a:r>
              <a:rPr lang="en-US" sz="1400" dirty="0"/>
              <a:t>4: Multiplicative shear </a:t>
            </a:r>
          </a:p>
          <a:p>
            <a:r>
              <a:rPr lang="en-US" sz="1400" dirty="0"/>
              <a:t>     bias &lt;3.2 10</a:t>
            </a:r>
            <a:r>
              <a:rPr lang="en-US" sz="1400" baseline="30000" dirty="0"/>
              <a:t>-4</a:t>
            </a:r>
            <a:endParaRPr lang="en-US" sz="1400" dirty="0"/>
          </a:p>
          <a:p>
            <a:r>
              <a:rPr lang="en-US" sz="1400" dirty="0"/>
              <a:t>5: deep field</a:t>
            </a:r>
          </a:p>
        </p:txBody>
      </p:sp>
      <p:sp>
        <p:nvSpPr>
          <p:cNvPr id="10" name="TextBox 9">
            <a:extLst>
              <a:ext uri="{FF2B5EF4-FFF2-40B4-BE49-F238E27FC236}">
                <a16:creationId xmlns:a16="http://schemas.microsoft.com/office/drawing/2014/main" id="{07F1898E-204D-8446-BBCE-873C792AF582}"/>
              </a:ext>
            </a:extLst>
          </p:cNvPr>
          <p:cNvSpPr txBox="1"/>
          <p:nvPr/>
        </p:nvSpPr>
        <p:spPr>
          <a:xfrm>
            <a:off x="2004827" y="1340444"/>
            <a:ext cx="2198057" cy="615553"/>
          </a:xfrm>
          <a:prstGeom prst="rect">
            <a:avLst/>
          </a:prstGeom>
          <a:noFill/>
        </p:spPr>
        <p:txBody>
          <a:bodyPr wrap="square" rtlCol="0">
            <a:spAutoFit/>
          </a:bodyPr>
          <a:lstStyle/>
          <a:p>
            <a:r>
              <a:rPr lang="en-US" b="1" dirty="0"/>
              <a:t>Science Data Records</a:t>
            </a:r>
          </a:p>
          <a:p>
            <a:pPr algn="ctr"/>
            <a:r>
              <a:rPr lang="en-US" sz="1600" dirty="0"/>
              <a:t>(HLIS 2.1.x)</a:t>
            </a:r>
          </a:p>
        </p:txBody>
      </p:sp>
      <p:sp>
        <p:nvSpPr>
          <p:cNvPr id="11" name="TextBox 10">
            <a:extLst>
              <a:ext uri="{FF2B5EF4-FFF2-40B4-BE49-F238E27FC236}">
                <a16:creationId xmlns:a16="http://schemas.microsoft.com/office/drawing/2014/main" id="{BD7EA137-CEB0-B64F-8ACE-1047E4B83BC3}"/>
              </a:ext>
            </a:extLst>
          </p:cNvPr>
          <p:cNvSpPr txBox="1"/>
          <p:nvPr/>
        </p:nvSpPr>
        <p:spPr>
          <a:xfrm>
            <a:off x="1998399" y="1927110"/>
            <a:ext cx="2338709" cy="4616648"/>
          </a:xfrm>
          <a:prstGeom prst="rect">
            <a:avLst/>
          </a:prstGeom>
          <a:noFill/>
        </p:spPr>
        <p:txBody>
          <a:bodyPr wrap="square" rtlCol="0">
            <a:spAutoFit/>
          </a:bodyPr>
          <a:lstStyle/>
          <a:p>
            <a:r>
              <a:rPr lang="en-US" sz="1400" dirty="0"/>
              <a:t>1: Mosaic images, </a:t>
            </a:r>
          </a:p>
          <a:p>
            <a:r>
              <a:rPr lang="en-US" sz="1400" dirty="0"/>
              <a:t>     astrometric frame</a:t>
            </a:r>
          </a:p>
          <a:p>
            <a:r>
              <a:rPr lang="en-US" sz="1400" dirty="0"/>
              <a:t>2: Mosaic images, </a:t>
            </a:r>
          </a:p>
          <a:p>
            <a:r>
              <a:rPr lang="en-US" sz="1400" dirty="0"/>
              <a:t>     metadata</a:t>
            </a:r>
          </a:p>
          <a:p>
            <a:r>
              <a:rPr lang="en-US" sz="1400" dirty="0"/>
              <a:t>3: source catalog contents, </a:t>
            </a:r>
          </a:p>
          <a:p>
            <a:r>
              <a:rPr lang="en-US" sz="1400" dirty="0"/>
              <a:t>     basic</a:t>
            </a:r>
          </a:p>
          <a:p>
            <a:r>
              <a:rPr lang="en-US" sz="1400" dirty="0"/>
              <a:t>4: source catalog contents, </a:t>
            </a:r>
          </a:p>
          <a:p>
            <a:r>
              <a:rPr lang="en-US" sz="1400" dirty="0"/>
              <a:t>     extended</a:t>
            </a:r>
          </a:p>
          <a:p>
            <a:r>
              <a:rPr lang="en-US" sz="1400" dirty="0"/>
              <a:t>5: source catalog contents, </a:t>
            </a:r>
          </a:p>
          <a:p>
            <a:r>
              <a:rPr lang="en-US" sz="1400" dirty="0"/>
              <a:t>     uncertainties</a:t>
            </a:r>
          </a:p>
          <a:p>
            <a:r>
              <a:rPr lang="en-US" sz="1400" dirty="0"/>
              <a:t>6: deleted</a:t>
            </a:r>
          </a:p>
          <a:p>
            <a:r>
              <a:rPr lang="en-US" sz="1400" dirty="0"/>
              <a:t>7: angular mask, noise maps</a:t>
            </a:r>
          </a:p>
          <a:p>
            <a:r>
              <a:rPr lang="en-US" sz="1400" dirty="0"/>
              <a:t>8: redshift probability distr.</a:t>
            </a:r>
          </a:p>
          <a:p>
            <a:r>
              <a:rPr lang="en-US" sz="1400" dirty="0"/>
              <a:t>9: redshift probability </a:t>
            </a:r>
          </a:p>
          <a:p>
            <a:r>
              <a:rPr lang="en-US" sz="1400" dirty="0"/>
              <a:t>     distribution shape</a:t>
            </a:r>
          </a:p>
          <a:p>
            <a:r>
              <a:rPr lang="en-US" sz="1400" dirty="0"/>
              <a:t>10: redshift sample bias</a:t>
            </a:r>
          </a:p>
          <a:p>
            <a:r>
              <a:rPr lang="en-US" sz="1400" dirty="0"/>
              <a:t>11: limiting sensitivity for </a:t>
            </a:r>
          </a:p>
          <a:p>
            <a:r>
              <a:rPr lang="en-US" sz="1400" dirty="0"/>
              <a:t>       galaxy sample</a:t>
            </a:r>
          </a:p>
          <a:p>
            <a:r>
              <a:rPr lang="en-US" sz="1400" dirty="0"/>
              <a:t>12: spectroscopic redshifts</a:t>
            </a:r>
          </a:p>
          <a:p>
            <a:r>
              <a:rPr lang="en-US" sz="1400" dirty="0"/>
              <a:t>13: source injection</a:t>
            </a:r>
          </a:p>
          <a:p>
            <a:r>
              <a:rPr lang="en-US" sz="1400" dirty="0"/>
              <a:t>14: processing simulated data</a:t>
            </a:r>
          </a:p>
        </p:txBody>
      </p:sp>
      <p:sp>
        <p:nvSpPr>
          <p:cNvPr id="12" name="TextBox 11">
            <a:extLst>
              <a:ext uri="{FF2B5EF4-FFF2-40B4-BE49-F238E27FC236}">
                <a16:creationId xmlns:a16="http://schemas.microsoft.com/office/drawing/2014/main" id="{0A21DC6F-A4C5-844A-98F5-08325E299525}"/>
              </a:ext>
            </a:extLst>
          </p:cNvPr>
          <p:cNvSpPr txBox="1"/>
          <p:nvPr/>
        </p:nvSpPr>
        <p:spPr>
          <a:xfrm>
            <a:off x="4343536" y="1340443"/>
            <a:ext cx="2602060" cy="615553"/>
          </a:xfrm>
          <a:prstGeom prst="rect">
            <a:avLst/>
          </a:prstGeom>
          <a:noFill/>
        </p:spPr>
        <p:txBody>
          <a:bodyPr wrap="square" rtlCol="0">
            <a:spAutoFit/>
          </a:bodyPr>
          <a:lstStyle/>
          <a:p>
            <a:r>
              <a:rPr lang="en-US" b="1" dirty="0"/>
              <a:t>Calibrated Data Records</a:t>
            </a:r>
          </a:p>
          <a:p>
            <a:pPr algn="ctr"/>
            <a:r>
              <a:rPr lang="en-US" sz="1600" dirty="0"/>
              <a:t>(HLIS 2.2.x)</a:t>
            </a:r>
          </a:p>
        </p:txBody>
      </p:sp>
      <p:sp>
        <p:nvSpPr>
          <p:cNvPr id="13" name="TextBox 12">
            <a:extLst>
              <a:ext uri="{FF2B5EF4-FFF2-40B4-BE49-F238E27FC236}">
                <a16:creationId xmlns:a16="http://schemas.microsoft.com/office/drawing/2014/main" id="{05F3D06E-E4A2-A94D-A300-5F0CF34A3B71}"/>
              </a:ext>
            </a:extLst>
          </p:cNvPr>
          <p:cNvSpPr txBox="1"/>
          <p:nvPr/>
        </p:nvSpPr>
        <p:spPr>
          <a:xfrm>
            <a:off x="4568566" y="1927110"/>
            <a:ext cx="1905231" cy="4616648"/>
          </a:xfrm>
          <a:prstGeom prst="rect">
            <a:avLst/>
          </a:prstGeom>
          <a:noFill/>
        </p:spPr>
        <p:txBody>
          <a:bodyPr wrap="square" rtlCol="0">
            <a:spAutoFit/>
          </a:bodyPr>
          <a:lstStyle/>
          <a:p>
            <a:r>
              <a:rPr lang="en-US" sz="1400" dirty="0"/>
              <a:t>1: PSF knowledge </a:t>
            </a:r>
          </a:p>
          <a:p>
            <a:r>
              <a:rPr lang="en-US" sz="1400" dirty="0"/>
              <a:t>     for each image</a:t>
            </a:r>
          </a:p>
          <a:p>
            <a:r>
              <a:rPr lang="en-US" sz="1400" dirty="0"/>
              <a:t>2: flux calibration </a:t>
            </a:r>
          </a:p>
          <a:p>
            <a:r>
              <a:rPr lang="en-US" sz="1400" dirty="0"/>
              <a:t>     spatial uniformity</a:t>
            </a:r>
          </a:p>
          <a:p>
            <a:r>
              <a:rPr lang="en-US" sz="1400" dirty="0"/>
              <a:t>3: PSF </a:t>
            </a:r>
            <a:r>
              <a:rPr lang="en-US" sz="1400" dirty="0" err="1"/>
              <a:t>ellipticity</a:t>
            </a:r>
            <a:r>
              <a:rPr lang="en-US" sz="1400" dirty="0"/>
              <a:t> </a:t>
            </a:r>
          </a:p>
          <a:p>
            <a:r>
              <a:rPr lang="en-US" sz="1400" dirty="0"/>
              <a:t>     knowledge</a:t>
            </a:r>
          </a:p>
          <a:p>
            <a:r>
              <a:rPr lang="en-US" sz="1400" dirty="0"/>
              <a:t>4: PSF size </a:t>
            </a:r>
          </a:p>
          <a:p>
            <a:r>
              <a:rPr lang="en-US" sz="1400" dirty="0"/>
              <a:t>     knowledge</a:t>
            </a:r>
          </a:p>
          <a:p>
            <a:r>
              <a:rPr lang="en-US" sz="1400" dirty="0"/>
              <a:t>5: astrometric accuracy</a:t>
            </a:r>
          </a:p>
          <a:p>
            <a:r>
              <a:rPr lang="en-US" sz="1400" dirty="0"/>
              <a:t>     relative</a:t>
            </a:r>
          </a:p>
          <a:p>
            <a:r>
              <a:rPr lang="en-US" sz="1400" dirty="0"/>
              <a:t>6: astrometric accuracy</a:t>
            </a:r>
          </a:p>
          <a:p>
            <a:r>
              <a:rPr lang="en-US" sz="1400" dirty="0"/>
              <a:t>     absolute</a:t>
            </a:r>
          </a:p>
          <a:p>
            <a:r>
              <a:rPr lang="en-US" sz="1400" dirty="0"/>
              <a:t>7: pixel response </a:t>
            </a:r>
          </a:p>
          <a:p>
            <a:r>
              <a:rPr lang="en-US" sz="1400" dirty="0"/>
              <a:t>8: flux </a:t>
            </a:r>
            <a:r>
              <a:rPr lang="en-US" sz="1400" dirty="0" err="1"/>
              <a:t>cal</a:t>
            </a:r>
            <a:r>
              <a:rPr lang="en-US" sz="1400" dirty="0"/>
              <a:t> over </a:t>
            </a:r>
            <a:r>
              <a:rPr lang="en-US" sz="1400" dirty="0" err="1"/>
              <a:t>FoV</a:t>
            </a:r>
            <a:r>
              <a:rPr lang="en-US" sz="1400" dirty="0"/>
              <a:t> </a:t>
            </a:r>
            <a:br>
              <a:rPr lang="en-US" sz="1400" dirty="0"/>
            </a:br>
            <a:r>
              <a:rPr lang="en-US" sz="1400" dirty="0"/>
              <a:t>     for known spectrum</a:t>
            </a:r>
          </a:p>
          <a:p>
            <a:r>
              <a:rPr lang="en-US" sz="1400" dirty="0"/>
              <a:t>9: flux calibration</a:t>
            </a:r>
          </a:p>
          <a:p>
            <a:r>
              <a:rPr lang="en-US" sz="1400" dirty="0"/>
              <a:t>     absolute</a:t>
            </a:r>
          </a:p>
          <a:p>
            <a:r>
              <a:rPr lang="en-US" sz="1400" dirty="0"/>
              <a:t>10: flux calibration </a:t>
            </a:r>
          </a:p>
          <a:p>
            <a:r>
              <a:rPr lang="en-US" sz="1400" dirty="0"/>
              <a:t>       over time</a:t>
            </a:r>
          </a:p>
          <a:p>
            <a:r>
              <a:rPr lang="en-US" sz="1400" dirty="0"/>
              <a:t>11: flux calibration </a:t>
            </a:r>
          </a:p>
          <a:p>
            <a:r>
              <a:rPr lang="en-US" sz="1400" dirty="0"/>
              <a:t>       across filters</a:t>
            </a:r>
          </a:p>
        </p:txBody>
      </p:sp>
      <p:sp>
        <p:nvSpPr>
          <p:cNvPr id="14" name="TextBox 13">
            <a:extLst>
              <a:ext uri="{FF2B5EF4-FFF2-40B4-BE49-F238E27FC236}">
                <a16:creationId xmlns:a16="http://schemas.microsoft.com/office/drawing/2014/main" id="{87C3E0E4-C731-9548-BB7F-D9A882136C63}"/>
              </a:ext>
            </a:extLst>
          </p:cNvPr>
          <p:cNvSpPr txBox="1"/>
          <p:nvPr/>
        </p:nvSpPr>
        <p:spPr>
          <a:xfrm>
            <a:off x="6945596" y="1344905"/>
            <a:ext cx="1941291" cy="615553"/>
          </a:xfrm>
          <a:prstGeom prst="rect">
            <a:avLst/>
          </a:prstGeom>
          <a:noFill/>
        </p:spPr>
        <p:txBody>
          <a:bodyPr wrap="square" rtlCol="0">
            <a:spAutoFit/>
          </a:bodyPr>
          <a:lstStyle/>
          <a:p>
            <a:r>
              <a:rPr lang="en-US" b="1" dirty="0"/>
              <a:t>Raw Data Records</a:t>
            </a:r>
          </a:p>
          <a:p>
            <a:pPr algn="ctr"/>
            <a:r>
              <a:rPr lang="en-US" sz="1600" dirty="0"/>
              <a:t>(HLIS 2.3.x)</a:t>
            </a:r>
          </a:p>
        </p:txBody>
      </p:sp>
      <p:sp>
        <p:nvSpPr>
          <p:cNvPr id="15" name="TextBox 14">
            <a:extLst>
              <a:ext uri="{FF2B5EF4-FFF2-40B4-BE49-F238E27FC236}">
                <a16:creationId xmlns:a16="http://schemas.microsoft.com/office/drawing/2014/main" id="{F0FDC9F0-BBED-D047-9CE0-CCB1EAEAB2AD}"/>
              </a:ext>
            </a:extLst>
          </p:cNvPr>
          <p:cNvSpPr txBox="1"/>
          <p:nvPr/>
        </p:nvSpPr>
        <p:spPr>
          <a:xfrm>
            <a:off x="6804944" y="1927110"/>
            <a:ext cx="2213003" cy="3108543"/>
          </a:xfrm>
          <a:prstGeom prst="rect">
            <a:avLst/>
          </a:prstGeom>
          <a:noFill/>
        </p:spPr>
        <p:txBody>
          <a:bodyPr wrap="square" rtlCol="0">
            <a:spAutoFit/>
          </a:bodyPr>
          <a:lstStyle/>
          <a:p>
            <a:r>
              <a:rPr lang="en-US" sz="1400" dirty="0"/>
              <a:t>1: Raw data</a:t>
            </a:r>
          </a:p>
          <a:p>
            <a:r>
              <a:rPr lang="en-US" sz="1400" dirty="0"/>
              <a:t>2: filter </a:t>
            </a:r>
            <a:r>
              <a:rPr lang="en-US" sz="1400" dirty="0" err="1"/>
              <a:t>bandpasses</a:t>
            </a:r>
            <a:endParaRPr lang="en-US" sz="1400" dirty="0"/>
          </a:p>
          <a:p>
            <a:r>
              <a:rPr lang="en-US" sz="1400" dirty="0"/>
              <a:t>3: PSF R(EE50) in each filter</a:t>
            </a:r>
          </a:p>
          <a:p>
            <a:r>
              <a:rPr lang="en-US" sz="1400" dirty="0"/>
              <a:t>4: Survey strategy</a:t>
            </a:r>
          </a:p>
          <a:p>
            <a:r>
              <a:rPr lang="en-US" sz="1400" dirty="0"/>
              <a:t>5: Spectral datasets</a:t>
            </a:r>
          </a:p>
          <a:p>
            <a:r>
              <a:rPr lang="en-US" sz="1400" dirty="0"/>
              <a:t>6: Imaging deep fields</a:t>
            </a:r>
          </a:p>
          <a:p>
            <a:r>
              <a:rPr lang="en-US" sz="1400" dirty="0"/>
              <a:t>7: Downlinked data samples</a:t>
            </a:r>
          </a:p>
          <a:p>
            <a:r>
              <a:rPr lang="en-US" sz="1400" dirty="0"/>
              <a:t>8: Deleted</a:t>
            </a:r>
          </a:p>
          <a:p>
            <a:r>
              <a:rPr lang="en-US" sz="1400" dirty="0"/>
              <a:t>9: Spectral dispersion</a:t>
            </a:r>
          </a:p>
          <a:p>
            <a:r>
              <a:rPr lang="en-US" sz="1400" dirty="0"/>
              <a:t>10: Spectral bandpass</a:t>
            </a:r>
          </a:p>
          <a:p>
            <a:r>
              <a:rPr lang="en-US" sz="1400" dirty="0"/>
              <a:t>11: Spectrometer spatial </a:t>
            </a:r>
          </a:p>
          <a:p>
            <a:r>
              <a:rPr lang="en-US" sz="1400" dirty="0"/>
              <a:t>       resolution</a:t>
            </a:r>
          </a:p>
          <a:p>
            <a:r>
              <a:rPr lang="en-US" sz="1400" dirty="0"/>
              <a:t>12: Spectrometer </a:t>
            </a:r>
            <a:r>
              <a:rPr lang="en-US" sz="1400" dirty="0" err="1"/>
              <a:t>FoV</a:t>
            </a:r>
            <a:endParaRPr lang="en-US" sz="1400" dirty="0"/>
          </a:p>
          <a:p>
            <a:r>
              <a:rPr lang="en-US" sz="1400" dirty="0"/>
              <a:t>13: Spectrometer R(EE50)</a:t>
            </a:r>
            <a:endParaRPr lang="en-US" sz="1600" dirty="0"/>
          </a:p>
        </p:txBody>
      </p:sp>
      <p:pic>
        <p:nvPicPr>
          <p:cNvPr id="16" name="Picture 15">
            <a:extLst>
              <a:ext uri="{FF2B5EF4-FFF2-40B4-BE49-F238E27FC236}">
                <a16:creationId xmlns:a16="http://schemas.microsoft.com/office/drawing/2014/main" id="{31C0C65F-22C8-554B-A9CC-3E6A2D2D2CCC}"/>
              </a:ext>
            </a:extLst>
          </p:cNvPr>
          <p:cNvPicPr>
            <a:picLocks noChangeAspect="1"/>
          </p:cNvPicPr>
          <p:nvPr/>
        </p:nvPicPr>
        <p:blipFill>
          <a:blip r:embed="rId3"/>
          <a:stretch>
            <a:fillRect/>
          </a:stretch>
        </p:blipFill>
        <p:spPr>
          <a:xfrm>
            <a:off x="7835392" y="67122"/>
            <a:ext cx="1271016" cy="1199409"/>
          </a:xfrm>
          <a:prstGeom prst="rect">
            <a:avLst/>
          </a:prstGeom>
          <a:solidFill>
            <a:schemeClr val="bg1"/>
          </a:solidFill>
        </p:spPr>
      </p:pic>
      <p:sp>
        <p:nvSpPr>
          <p:cNvPr id="6" name="Date Placeholder 5">
            <a:extLst>
              <a:ext uri="{FF2B5EF4-FFF2-40B4-BE49-F238E27FC236}">
                <a16:creationId xmlns:a16="http://schemas.microsoft.com/office/drawing/2014/main" id="{8589F81D-CACF-4F44-8244-8DA758EAA260}"/>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D9755312-5FB3-9247-ABC5-4DB864AAC268}"/>
              </a:ext>
            </a:extLst>
          </p:cNvPr>
          <p:cNvSpPr>
            <a:spLocks noGrp="1"/>
          </p:cNvSpPr>
          <p:nvPr>
            <p:ph type="ftr" sz="quarter" idx="10"/>
          </p:nvPr>
        </p:nvSpPr>
        <p:spPr/>
        <p:txBody>
          <a:bodyPr/>
          <a:lstStyle/>
          <a:p>
            <a:r>
              <a:rPr lang="en-US"/>
              <a:t>APAC - Kruk</a:t>
            </a:r>
            <a:endParaRPr lang="en-US" dirty="0"/>
          </a:p>
        </p:txBody>
      </p:sp>
      <p:sp>
        <p:nvSpPr>
          <p:cNvPr id="17" name="Slide Number Placeholder 16">
            <a:extLst>
              <a:ext uri="{FF2B5EF4-FFF2-40B4-BE49-F238E27FC236}">
                <a16:creationId xmlns:a16="http://schemas.microsoft.com/office/drawing/2014/main" id="{0DBE2341-CDEE-6741-B15D-3332425F4B63}"/>
              </a:ext>
            </a:extLst>
          </p:cNvPr>
          <p:cNvSpPr>
            <a:spLocks noGrp="1"/>
          </p:cNvSpPr>
          <p:nvPr>
            <p:ph type="sldNum" sz="quarter" idx="11"/>
          </p:nvPr>
        </p:nvSpPr>
        <p:spPr/>
        <p:txBody>
          <a:bodyPr/>
          <a:lstStyle/>
          <a:p>
            <a:fld id="{9B402786-918C-D846-A5E6-705928AE4161}" type="slidenum">
              <a:rPr lang="en-US" smtClean="0"/>
              <a:pPr/>
              <a:t>12</a:t>
            </a:fld>
            <a:endParaRPr lang="en-US" dirty="0"/>
          </a:p>
        </p:txBody>
      </p:sp>
    </p:spTree>
    <p:extLst>
      <p:ext uri="{BB962C8B-B14F-4D97-AF65-F5344CB8AC3E}">
        <p14:creationId xmlns:p14="http://schemas.microsoft.com/office/powerpoint/2010/main" val="345695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Weak Lensing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2209575308"/>
              </p:ext>
            </p:extLst>
          </p:nvPr>
        </p:nvGraphicFramePr>
        <p:xfrm>
          <a:off x="1097279" y="744248"/>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Representative</a:t>
                      </a:r>
                      <a:r>
                        <a:rPr lang="en-US" sz="1200" baseline="0" dirty="0"/>
                        <a:t> values shown; full details in SRD.</a:t>
                      </a:r>
                      <a:endParaRPr lang="en-US" sz="12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bg1"/>
                          </a:solidFill>
                        </a:rPr>
                        <a:t>Expansion, Structure,</a:t>
                      </a:r>
                      <a:r>
                        <a:rPr lang="en-US" sz="1200" b="1" baseline="0" dirty="0">
                          <a:solidFill>
                            <a:schemeClr val="bg1"/>
                          </a:solidFill>
                        </a:rPr>
                        <a:t> </a:t>
                      </a:r>
                      <a:r>
                        <a:rPr lang="en-US" sz="1200" b="1" dirty="0">
                          <a:solidFill>
                            <a:schemeClr val="bg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tc>
                <a:tc>
                  <a:txBody>
                    <a:bodyPr/>
                    <a:lstStyle/>
                    <a:p>
                      <a:pPr algn="ctr"/>
                      <a:r>
                        <a:rPr lang="en-US" sz="1200" b="1" dirty="0">
                          <a:solidFill>
                            <a:schemeClr val="bg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dirty="0">
                          <a:solidFill>
                            <a:schemeClr val="bg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bg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558161745"/>
                  </a:ext>
                </a:extLst>
              </a:tr>
              <a:tr h="457494">
                <a:tc rowSpan="5">
                  <a:txBody>
                    <a:bodyPr/>
                    <a:lstStyle/>
                    <a:p>
                      <a:r>
                        <a:rPr lang="en-US" sz="1200" b="1" dirty="0">
                          <a:solidFill>
                            <a:schemeClr val="bg1"/>
                          </a:solidFill>
                        </a:rPr>
                        <a:t>Surveys </a:t>
                      </a:r>
                      <a:r>
                        <a:rPr lang="en-US" sz="1200" b="1">
                          <a:solidFill>
                            <a:schemeClr val="bg1"/>
                          </a:solidFill>
                        </a:rPr>
                        <a:t>&amp; Data</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0.20 deg</a:t>
                      </a:r>
                      <a:r>
                        <a:rPr lang="en-US" sz="1200" baseline="30000" dirty="0"/>
                        <a:t>2</a:t>
                      </a:r>
                      <a:r>
                        <a:rPr lang="en-US" sz="1200" baseline="0" dirty="0"/>
                        <a:t>/</a:t>
                      </a:r>
                      <a:r>
                        <a:rPr lang="en-US" sz="1200" baseline="0" dirty="0" err="1"/>
                        <a:t>hr</a:t>
                      </a:r>
                      <a:endParaRPr lang="en-US" sz="1200" baseline="30000" dirty="0"/>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 </a:t>
                      </a:r>
                      <a:endParaRPr lang="en-US" sz="1200" baseline="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a:t>
                      </a:r>
                      <a:endParaRPr lang="en-US" sz="1200" b="0" baseline="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bg1"/>
                          </a:solidFill>
                        </a:rPr>
                        <a:t>Redshift</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baseline="0" dirty="0">
                          <a:solidFill>
                            <a:schemeClr val="tx1"/>
                          </a:solidFill>
                        </a:rPr>
                        <a:t> </a:t>
                      </a:r>
                      <a:endParaRPr lang="en-US" sz="1200" dirty="0">
                        <a:solidFill>
                          <a:schemeClr val="tx1"/>
                        </a:solidFill>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bg1"/>
                          </a:solidFill>
                        </a:rPr>
                        <a:t>Sensitivity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 </a:t>
                      </a:r>
                      <a:endParaRPr lang="en-US" sz="1200" dirty="0">
                        <a:solidFill>
                          <a:schemeClr val="tx1"/>
                        </a:solidFill>
                      </a:endParaRPr>
                    </a:p>
                  </a:txBody>
                  <a:tcPr marL="0" marR="0"/>
                </a:tc>
                <a:tc>
                  <a:txBody>
                    <a:bodyPr/>
                    <a:lstStyle/>
                    <a:p>
                      <a:pPr algn="ctr"/>
                      <a:r>
                        <a:rPr lang="en-US" sz="1200" kern="1200" dirty="0">
                          <a:solidFill>
                            <a:schemeClr val="tx1"/>
                          </a:solidFill>
                          <a:effectLst/>
                          <a:latin typeface="+mn-lt"/>
                          <a:ea typeface="+mn-ea"/>
                          <a:cs typeface="+mn-cs"/>
                        </a:rPr>
                        <a:t> </a:t>
                      </a:r>
                      <a:endParaRPr lang="en-US" sz="1200" dirty="0">
                        <a:solidFill>
                          <a:schemeClr val="tx1"/>
                        </a:solidFill>
                      </a:endParaRPr>
                    </a:p>
                  </a:txBody>
                  <a:tcPr marL="0" marR="0"/>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bg1"/>
                          </a:solidFill>
                        </a:rPr>
                        <a:t>Cadence</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marB="0"/>
                </a:tc>
                <a:tc>
                  <a:txBody>
                    <a:bodyPr/>
                    <a:lstStyle/>
                    <a:p>
                      <a:pPr algn="ctr"/>
                      <a:r>
                        <a:rPr lang="en-US" sz="1200" dirty="0">
                          <a:solidFill>
                            <a:schemeClr val="tx1"/>
                          </a:solidFill>
                        </a:rPr>
                        <a:t> </a:t>
                      </a:r>
                    </a:p>
                  </a:txBody>
                  <a:tcPr marL="0" marR="0" marB="0"/>
                </a:tc>
                <a:tc>
                  <a:txBody>
                    <a:bodyPr/>
                    <a:lstStyle/>
                    <a:p>
                      <a:pPr algn="ctr"/>
                      <a:r>
                        <a:rPr lang="en-US" sz="1200" b="0" dirty="0">
                          <a:solidFill>
                            <a:schemeClr val="tx1"/>
                          </a:solidFill>
                        </a:rPr>
                        <a:t> </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bg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p>
                  </a:txBody>
                  <a:tcPr marL="0" marR="0" marB="0">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p>
                  </a:txBody>
                  <a:tcPr marL="0" marR="0" marB="0">
                    <a:lnB w="381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 </a:t>
                      </a: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bg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endParaRPr lang="en-US" sz="1200" dirty="0"/>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bg1"/>
                          </a:solidFill>
                        </a:rPr>
                        <a:t>Stability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a:tc>
                <a:tc>
                  <a:txBody>
                    <a:bodyPr/>
                    <a:lstStyle/>
                    <a:p>
                      <a:pPr algn="ctr"/>
                      <a:endParaRPr lang="en-US" sz="1200" dirty="0">
                        <a:solidFill>
                          <a:schemeClr val="tx1"/>
                        </a:solidFill>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bg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bg1"/>
                          </a:solidFill>
                        </a:rPr>
                        <a:t>Flux Calibration Relative</a:t>
                      </a:r>
                      <a:r>
                        <a:rPr lang="en-US" sz="1200" b="1" baseline="0" dirty="0">
                          <a:solidFill>
                            <a:schemeClr val="bg1"/>
                          </a:solidFill>
                        </a:rPr>
                        <a:t> Over</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bg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9525"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bg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 </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solidFill>
                            <a:schemeClr val="tx1"/>
                          </a:solidFill>
                        </a:rPr>
                        <a:t> </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bg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bg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bg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9AC79C91-26E9-4346-B071-E5135CEEDD42}"/>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FEB8869D-6420-114C-A6FB-1AF318F43FA7}"/>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3FF44EE2-BE55-F447-ACD5-50C92DB35B12}"/>
              </a:ext>
            </a:extLst>
          </p:cNvPr>
          <p:cNvSpPr>
            <a:spLocks noGrp="1"/>
          </p:cNvSpPr>
          <p:nvPr>
            <p:ph type="sldNum" sz="quarter" idx="10"/>
          </p:nvPr>
        </p:nvSpPr>
        <p:spPr/>
        <p:txBody>
          <a:bodyPr/>
          <a:lstStyle/>
          <a:p>
            <a:fld id="{9B402786-918C-D846-A5E6-705928AE4161}" type="slidenum">
              <a:rPr lang="en-US" smtClean="0"/>
              <a:pPr/>
              <a:t>13</a:t>
            </a:fld>
            <a:endParaRPr lang="en-US" dirty="0"/>
          </a:p>
        </p:txBody>
      </p:sp>
    </p:spTree>
    <p:extLst>
      <p:ext uri="{BB962C8B-B14F-4D97-AF65-F5344CB8AC3E}">
        <p14:creationId xmlns:p14="http://schemas.microsoft.com/office/powerpoint/2010/main" val="360641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Wide Field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521969623"/>
              </p:ext>
            </p:extLst>
          </p:nvPr>
        </p:nvGraphicFramePr>
        <p:xfrm>
          <a:off x="1097279" y="778752"/>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Representative</a:t>
                      </a:r>
                      <a:r>
                        <a:rPr lang="en-US" sz="1200" baseline="0" dirty="0"/>
                        <a:t> values shown; full details in SRD.</a:t>
                      </a:r>
                      <a:endParaRPr lang="en-US" sz="12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bg1"/>
                          </a:solidFill>
                        </a:rPr>
                        <a:t>Expansion, Structure,</a:t>
                      </a:r>
                      <a:r>
                        <a:rPr lang="en-US" sz="1200" b="1" baseline="0" dirty="0">
                          <a:solidFill>
                            <a:schemeClr val="bg1"/>
                          </a:solidFill>
                        </a:rPr>
                        <a:t> </a:t>
                      </a:r>
                      <a:r>
                        <a:rPr lang="en-US" sz="1200" b="1" dirty="0">
                          <a:solidFill>
                            <a:schemeClr val="bg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tc>
                <a:tc>
                  <a:txBody>
                    <a:bodyPr/>
                    <a:lstStyle/>
                    <a:p>
                      <a:pPr algn="ctr"/>
                      <a:r>
                        <a:rPr lang="en-US" sz="1200" b="1" dirty="0">
                          <a:solidFill>
                            <a:schemeClr val="bg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dirty="0">
                          <a:solidFill>
                            <a:schemeClr val="bg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bg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558161745"/>
                  </a:ext>
                </a:extLst>
              </a:tr>
              <a:tr h="457494">
                <a:tc rowSpan="5">
                  <a:txBody>
                    <a:bodyPr/>
                    <a:lstStyle/>
                    <a:p>
                      <a:r>
                        <a:rPr lang="en-US" sz="1200" b="1" dirty="0">
                          <a:solidFill>
                            <a:schemeClr val="bg1"/>
                          </a:solidFill>
                        </a:rPr>
                        <a:t>Surveys </a:t>
                      </a:r>
                      <a:r>
                        <a:rPr lang="en-US" sz="1200" b="1">
                          <a:solidFill>
                            <a:schemeClr val="bg1"/>
                          </a:solidFill>
                        </a:rPr>
                        <a:t>&amp; Data</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0.20 deg</a:t>
                      </a:r>
                      <a:r>
                        <a:rPr lang="en-US" sz="1200" baseline="30000" dirty="0"/>
                        <a:t>2</a:t>
                      </a:r>
                      <a:r>
                        <a:rPr lang="en-US" sz="1200" baseline="0" dirty="0"/>
                        <a:t>/</a:t>
                      </a:r>
                      <a:r>
                        <a:rPr lang="en-US" sz="1200" baseline="0" dirty="0" err="1"/>
                        <a:t>hr</a:t>
                      </a:r>
                      <a:endParaRPr lang="en-US" sz="1200" baseline="30000" dirty="0"/>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0.34 deg</a:t>
                      </a:r>
                      <a:r>
                        <a:rPr lang="en-US" sz="1200" baseline="30000" dirty="0"/>
                        <a:t>2</a:t>
                      </a:r>
                      <a:r>
                        <a:rPr lang="en-US" sz="1200" baseline="0" dirty="0"/>
                        <a:t>/</a:t>
                      </a:r>
                      <a:r>
                        <a:rPr lang="en-US" sz="1200" baseline="0" dirty="0" err="1"/>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14, 5 deg</a:t>
                      </a:r>
                      <a:r>
                        <a:rPr lang="en-US" sz="1200" baseline="30000" dirty="0">
                          <a:solidFill>
                            <a:schemeClr val="tx1"/>
                          </a:solidFill>
                        </a:rPr>
                        <a:t>2</a:t>
                      </a:r>
                      <a:r>
                        <a:rPr lang="en-US" sz="1200" baseline="0" dirty="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&gt;100 </a:t>
                      </a:r>
                      <a:r>
                        <a:rPr lang="en-US" sz="1200" kern="1200" dirty="0" err="1">
                          <a:solidFill>
                            <a:schemeClr val="tx1"/>
                          </a:solidFill>
                          <a:effectLst/>
                          <a:latin typeface="+mn-lt"/>
                          <a:ea typeface="+mn-ea"/>
                          <a:cs typeface="+mn-cs"/>
                        </a:rPr>
                        <a:t>SNe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Δz</a:t>
                      </a:r>
                      <a:r>
                        <a:rPr lang="en-US" sz="1200" kern="1200" dirty="0">
                          <a:solidFill>
                            <a:schemeClr val="tx1"/>
                          </a:solidFill>
                          <a:effectLst/>
                          <a:latin typeface="+mn-lt"/>
                          <a:ea typeface="+mn-ea"/>
                          <a:cs typeface="+mn-cs"/>
                        </a:rPr>
                        <a:t>=0.1</a:t>
                      </a:r>
                      <a:r>
                        <a:rPr lang="en-US" sz="1200" dirty="0">
                          <a:solidFill>
                            <a:schemeClr val="tx1"/>
                          </a:solidFill>
                          <a:effectLst/>
                        </a:rPr>
                        <a:t> </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586 deg</a:t>
                      </a:r>
                      <a:r>
                        <a:rPr lang="en-US" sz="1200" b="0" baseline="30000" dirty="0">
                          <a:solidFill>
                            <a:schemeClr val="tx1"/>
                          </a:solidFill>
                        </a:rPr>
                        <a:t>2</a:t>
                      </a:r>
                      <a:r>
                        <a:rPr lang="en-US" sz="1200" b="0" baseline="0" dirty="0">
                          <a:solidFill>
                            <a:schemeClr val="tx1"/>
                          </a:solidFill>
                        </a:rPr>
                        <a:t>-day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rPr>
                        <a:t>Over 6+ seasons</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bg1"/>
                          </a:solidFill>
                        </a:rPr>
                        <a:t>Redshift</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0.2</a:t>
                      </a:r>
                      <a:r>
                        <a:rPr lang="en-US" sz="1200" dirty="0">
                          <a:solidFill>
                            <a:schemeClr val="tx1"/>
                          </a:solidFill>
                        </a:rPr>
                        <a:t>≤z≤1.7</a:t>
                      </a:r>
                      <a:endParaRPr lang="en-US" sz="1200" kern="1200" dirty="0">
                        <a:solidFill>
                          <a:schemeClr val="tx1"/>
                        </a:solidFill>
                        <a:effectLst/>
                        <a:latin typeface="+mn-lt"/>
                        <a:ea typeface="+mn-ea"/>
                        <a:cs typeface="+mn-cs"/>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bg1"/>
                          </a:solidFill>
                        </a:rPr>
                        <a:t>Sensitivity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≥13</a:t>
                      </a:r>
                      <a:r>
                        <a:rPr lang="en-US" sz="1200" baseline="0" dirty="0">
                          <a:solidFill>
                            <a:schemeClr val="tx1"/>
                          </a:solidFill>
                        </a:rPr>
                        <a:t> (brightest filters at peak)</a:t>
                      </a:r>
                      <a:endParaRPr lang="en-US" sz="1200" dirty="0">
                        <a:solidFill>
                          <a:schemeClr val="tx1"/>
                        </a:solidFill>
                      </a:endParaRPr>
                    </a:p>
                  </a:txBody>
                  <a:tcPr marL="0" marR="0"/>
                </a:tc>
                <a:tc>
                  <a:txBody>
                    <a:bodyPr/>
                    <a:lstStyle/>
                    <a:p>
                      <a:pPr algn="ctr"/>
                      <a:r>
                        <a:rPr lang="en-US" sz="1200" b="0" dirty="0">
                          <a:solidFill>
                            <a:schemeClr val="tx1"/>
                          </a:solidFill>
                        </a:rPr>
                        <a:t>S/N&gt;100 for</a:t>
                      </a:r>
                      <a:r>
                        <a:rPr lang="en-US" sz="1200" b="0" baseline="0" dirty="0">
                          <a:solidFill>
                            <a:schemeClr val="tx1"/>
                          </a:solidFill>
                        </a:rPr>
                        <a:t> H</a:t>
                      </a:r>
                      <a:r>
                        <a:rPr lang="en-US" sz="1200" b="0" baseline="-25000" dirty="0">
                          <a:solidFill>
                            <a:schemeClr val="tx1"/>
                          </a:solidFill>
                        </a:rPr>
                        <a:t>AB</a:t>
                      </a:r>
                      <a:r>
                        <a:rPr lang="en-US" sz="1200" b="0" baseline="0" dirty="0">
                          <a:solidFill>
                            <a:schemeClr val="tx1"/>
                          </a:solidFill>
                        </a:rPr>
                        <a:t>=21.4 star</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bg1"/>
                          </a:solidFill>
                        </a:rPr>
                        <a:t>Cadence</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marB="0"/>
                </a:tc>
                <a:tc>
                  <a:txBody>
                    <a:bodyPr/>
                    <a:lstStyle/>
                    <a:p>
                      <a:pPr algn="ctr"/>
                      <a:r>
                        <a:rPr lang="en-US" sz="1200" dirty="0">
                          <a:solidFill>
                            <a:schemeClr val="tx1"/>
                          </a:solidFill>
                        </a:rPr>
                        <a:t>~ 5 days</a:t>
                      </a:r>
                    </a:p>
                  </a:txBody>
                  <a:tcPr marL="0" marR="0" marB="0"/>
                </a:tc>
                <a:tc>
                  <a:txBody>
                    <a:bodyPr/>
                    <a:lstStyle/>
                    <a:p>
                      <a:pPr algn="ctr"/>
                      <a:r>
                        <a:rPr lang="en-US" sz="1200" b="0" dirty="0">
                          <a:solidFill>
                            <a:schemeClr val="tx1"/>
                          </a:solidFill>
                        </a:rPr>
                        <a:t>15 min</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bg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≥3</a:t>
                      </a:r>
                      <a:r>
                        <a:rPr lang="en-US" sz="1200" b="0" baseline="0" dirty="0">
                          <a:solidFill>
                            <a:schemeClr val="tx1"/>
                          </a:solidFill>
                        </a:rPr>
                        <a:t> reads/</a:t>
                      </a:r>
                      <a:r>
                        <a:rPr lang="en-US" sz="1200" b="0" baseline="0" dirty="0" err="1">
                          <a:solidFill>
                            <a:schemeClr val="tx1"/>
                          </a:solidFill>
                        </a:rPr>
                        <a:t>exp</a:t>
                      </a:r>
                      <a:endParaRPr lang="en-US" sz="1200" b="0" dirty="0">
                        <a:solidFill>
                          <a:schemeClr val="tx1"/>
                        </a:solidFill>
                      </a:endParaRP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bg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0.12” (J)</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EE50 ≤ 0.14” (IFC)</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EE50 ≤ 0.15” (wide)</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bg1"/>
                          </a:solidFill>
                        </a:rPr>
                        <a:t>Stability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a:tc>
                <a:tc>
                  <a:txBody>
                    <a:bodyPr/>
                    <a:lstStyle/>
                    <a:p>
                      <a:pPr algn="ctr"/>
                      <a:endParaRPr lang="en-US" sz="1200" dirty="0">
                        <a:solidFill>
                          <a:schemeClr val="tx1"/>
                        </a:solidFill>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bg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0.2%</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bg1"/>
                          </a:solidFill>
                        </a:rPr>
                        <a:t>Flux Calibration Relative</a:t>
                      </a:r>
                      <a:r>
                        <a:rPr lang="en-US" sz="1200" b="1" baseline="0" dirty="0">
                          <a:solidFill>
                            <a:schemeClr val="bg1"/>
                          </a:solidFill>
                        </a:rPr>
                        <a:t> Over</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&lt;0.5% / 2 </a:t>
                      </a:r>
                      <a:r>
                        <a:rPr lang="en-US" sz="1200" dirty="0" err="1">
                          <a:solidFill>
                            <a:schemeClr val="tx1"/>
                          </a:solidFill>
                        </a:rPr>
                        <a:t>wk</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&lt;0.1%/season</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bg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abs/</a:t>
                      </a:r>
                      <a:r>
                        <a:rPr lang="en-US" sz="1200" baseline="0" dirty="0">
                          <a:solidFill>
                            <a:schemeClr val="tx1"/>
                          </a:solidFill>
                        </a:rPr>
                        <a:t> 0.5% photo </a:t>
                      </a:r>
                      <a:r>
                        <a:rPr lang="en-US" sz="1200" baseline="0" dirty="0" err="1">
                          <a:solidFill>
                            <a:schemeClr val="tx1"/>
                          </a:solidFill>
                        </a:rPr>
                        <a:t>zeropt</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&lt;3% abs</a:t>
                      </a:r>
                    </a:p>
                    <a:p>
                      <a:pPr algn="ctr"/>
                      <a:r>
                        <a:rPr lang="en-US" sz="1200" b="0" dirty="0">
                          <a:solidFill>
                            <a:schemeClr val="tx1"/>
                          </a:solidFill>
                        </a:rPr>
                        <a:t>&lt;1.4% photo </a:t>
                      </a:r>
                      <a:r>
                        <a:rPr lang="en-US" sz="1200" b="0" dirty="0" err="1">
                          <a:solidFill>
                            <a:schemeClr val="tx1"/>
                          </a:solidFill>
                        </a:rPr>
                        <a:t>zeropt</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bg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&lt;0.3% 15&lt;AB&lt;26</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solidFill>
                            <a:schemeClr val="tx1"/>
                          </a:solidFill>
                        </a:rPr>
                        <a:t>&lt;0.1% over 2 mag</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bg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bg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6 filters 0.5-2.0</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Wide filter</a:t>
                      </a:r>
                      <a:r>
                        <a:rPr lang="en-US" sz="1200" b="0" baseline="0" dirty="0">
                          <a:solidFill>
                            <a:schemeClr val="tx1"/>
                          </a:solidFill>
                        </a:rPr>
                        <a:t>, &amp; 1 short, </a:t>
                      </a:r>
                    </a:p>
                    <a:p>
                      <a:pPr algn="ctr"/>
                      <a:r>
                        <a:rPr lang="en-US" sz="1200" b="0" baseline="0" dirty="0">
                          <a:solidFill>
                            <a:schemeClr val="tx1"/>
                          </a:solidFill>
                        </a:rPr>
                        <a:t>1 </a:t>
                      </a:r>
                      <a:r>
                        <a:rPr lang="en-US" sz="1200" b="0" baseline="0" dirty="0" err="1">
                          <a:solidFill>
                            <a:schemeClr val="tx1"/>
                          </a:solidFill>
                        </a:rPr>
                        <a:t>longward</a:t>
                      </a:r>
                      <a:r>
                        <a:rPr lang="en-US" sz="1200" b="0" baseline="0" dirty="0">
                          <a:solidFill>
                            <a:schemeClr val="tx1"/>
                          </a:solidFill>
                        </a:rPr>
                        <a:t> of 1</a:t>
                      </a:r>
                      <a:r>
                        <a:rPr lang="en-US" sz="1200" b="0" baseline="0" dirty="0">
                          <a:solidFill>
                            <a:schemeClr val="tx1"/>
                          </a:solidFill>
                          <a:latin typeface="Symbol" charset="2"/>
                          <a:cs typeface="Symbol" charset="2"/>
                        </a:rPr>
                        <a:t>m</a:t>
                      </a:r>
                      <a:r>
                        <a:rPr lang="en-US" sz="1200" b="0" baseline="0" dirty="0">
                          <a:solidFill>
                            <a:schemeClr val="tx1"/>
                          </a:solidFill>
                        </a:rPr>
                        <a:t>m</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bg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70 &lt; R &lt; 150</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F47167F4-1A0C-5747-B4E7-F36280CF8AB1}"/>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421AE947-9021-344E-ACF2-9B1FC8911402}"/>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E2A234CF-E389-1144-B387-B051AFAC722D}"/>
              </a:ext>
            </a:extLst>
          </p:cNvPr>
          <p:cNvSpPr>
            <a:spLocks noGrp="1"/>
          </p:cNvSpPr>
          <p:nvPr>
            <p:ph type="sldNum" sz="quarter" idx="10"/>
          </p:nvPr>
        </p:nvSpPr>
        <p:spPr/>
        <p:txBody>
          <a:bodyPr/>
          <a:lstStyle/>
          <a:p>
            <a:fld id="{9B402786-918C-D846-A5E6-705928AE4161}" type="slidenum">
              <a:rPr lang="en-US" smtClean="0"/>
              <a:pPr/>
              <a:t>14</a:t>
            </a:fld>
            <a:endParaRPr lang="en-US" dirty="0"/>
          </a:p>
        </p:txBody>
      </p:sp>
    </p:spTree>
    <p:extLst>
      <p:ext uri="{BB962C8B-B14F-4D97-AF65-F5344CB8AC3E}">
        <p14:creationId xmlns:p14="http://schemas.microsoft.com/office/powerpoint/2010/main" val="3606412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07615" y="135834"/>
            <a:ext cx="3831789" cy="1062839"/>
          </a:xfrm>
        </p:spPr>
        <p:txBody>
          <a:bodyPr>
            <a:normAutofit/>
          </a:bodyPr>
          <a:lstStyle/>
          <a:p>
            <a:r>
              <a:rPr lang="en-US" sz="2800" dirty="0" err="1"/>
              <a:t>Coronagraphy</a:t>
            </a:r>
            <a:r>
              <a:rPr lang="en-US" sz="2800" dirty="0"/>
              <a:t> as a Key </a:t>
            </a:r>
            <a:br>
              <a:rPr lang="en-US" sz="2800" dirty="0"/>
            </a:br>
            <a:r>
              <a:rPr lang="en-US" sz="2800" dirty="0"/>
              <a:t>Technology</a:t>
            </a:r>
          </a:p>
        </p:txBody>
      </p:sp>
      <p:sp>
        <p:nvSpPr>
          <p:cNvPr id="6" name="Content Placeholder 5"/>
          <p:cNvSpPr>
            <a:spLocks noGrp="1"/>
          </p:cNvSpPr>
          <p:nvPr>
            <p:ph idx="1"/>
          </p:nvPr>
        </p:nvSpPr>
        <p:spPr>
          <a:xfrm>
            <a:off x="457200" y="1600200"/>
            <a:ext cx="8229599" cy="4712818"/>
          </a:xfrm>
        </p:spPr>
        <p:txBody>
          <a:bodyPr>
            <a:normAutofit/>
          </a:bodyPr>
          <a:lstStyle/>
          <a:p>
            <a:pPr marL="0" indent="0">
              <a:buNone/>
            </a:pPr>
            <a:r>
              <a:rPr lang="en-US" sz="2000" b="1" i="1" dirty="0">
                <a:solidFill>
                  <a:schemeClr val="tx1"/>
                </a:solidFill>
              </a:rPr>
              <a:t>NWNH: “the committee recommends a program to lay the technical and scientific foundations for a future space imaging and spectroscopy mission.” </a:t>
            </a:r>
          </a:p>
          <a:p>
            <a:pPr lvl="1"/>
            <a:r>
              <a:rPr lang="en-US" sz="2400" dirty="0">
                <a:solidFill>
                  <a:schemeClr val="tx1"/>
                </a:solidFill>
              </a:rPr>
              <a:t>Key drivers for technology demonstration are:</a:t>
            </a:r>
          </a:p>
          <a:p>
            <a:pPr lvl="2"/>
            <a:r>
              <a:rPr lang="en-US" sz="2000" dirty="0">
                <a:solidFill>
                  <a:schemeClr val="tx1"/>
                </a:solidFill>
              </a:rPr>
              <a:t>Low-order </a:t>
            </a:r>
            <a:r>
              <a:rPr lang="en-US" sz="2000" dirty="0" err="1">
                <a:solidFill>
                  <a:schemeClr val="tx1"/>
                </a:solidFill>
              </a:rPr>
              <a:t>wavefront</a:t>
            </a:r>
            <a:r>
              <a:rPr lang="en-US" sz="2000" dirty="0">
                <a:solidFill>
                  <a:schemeClr val="tx1"/>
                </a:solidFill>
              </a:rPr>
              <a:t> sensing and control</a:t>
            </a:r>
          </a:p>
          <a:p>
            <a:pPr lvl="3"/>
            <a:r>
              <a:rPr lang="en-US" sz="1800" dirty="0">
                <a:solidFill>
                  <a:schemeClr val="tx1"/>
                </a:solidFill>
              </a:rPr>
              <a:t>Deformable mirrors, fast steering mirror, use of IFS as </a:t>
            </a:r>
            <a:r>
              <a:rPr lang="en-US" sz="1800" dirty="0" err="1">
                <a:solidFill>
                  <a:schemeClr val="tx1"/>
                </a:solidFill>
              </a:rPr>
              <a:t>wavefront</a:t>
            </a:r>
            <a:r>
              <a:rPr lang="en-US" sz="1800" dirty="0">
                <a:solidFill>
                  <a:schemeClr val="tx1"/>
                </a:solidFill>
              </a:rPr>
              <a:t> sensor, control algorithms</a:t>
            </a:r>
          </a:p>
          <a:p>
            <a:pPr lvl="2"/>
            <a:r>
              <a:rPr lang="en-US" sz="2000" dirty="0">
                <a:solidFill>
                  <a:schemeClr val="tx1"/>
                </a:solidFill>
              </a:rPr>
              <a:t>Shaped pupil and occulting mask design and fabrication</a:t>
            </a:r>
          </a:p>
          <a:p>
            <a:pPr lvl="3"/>
            <a:r>
              <a:rPr lang="en-US" sz="1800" dirty="0">
                <a:solidFill>
                  <a:schemeClr val="tx1"/>
                </a:solidFill>
              </a:rPr>
              <a:t>Tailored for obstructed pupil</a:t>
            </a:r>
          </a:p>
          <a:p>
            <a:pPr lvl="2"/>
            <a:r>
              <a:rPr lang="en-US" sz="2000" dirty="0">
                <a:solidFill>
                  <a:schemeClr val="tx1"/>
                </a:solidFill>
              </a:rPr>
              <a:t>Ultra-low noise detectors</a:t>
            </a:r>
          </a:p>
          <a:p>
            <a:pPr lvl="2"/>
            <a:r>
              <a:rPr lang="en-US" sz="2000" dirty="0">
                <a:solidFill>
                  <a:schemeClr val="tx1"/>
                </a:solidFill>
              </a:rPr>
              <a:t>Manage polarization effects</a:t>
            </a:r>
          </a:p>
          <a:p>
            <a:pPr lvl="2"/>
            <a:r>
              <a:rPr lang="en-US" sz="2000" dirty="0">
                <a:solidFill>
                  <a:schemeClr val="tx1"/>
                </a:solidFill>
              </a:rPr>
              <a:t>Optical stability of entire observatory</a:t>
            </a:r>
          </a:p>
          <a:p>
            <a:pPr lvl="3"/>
            <a:r>
              <a:rPr lang="en-US" sz="1600" dirty="0"/>
              <a:t>Coronagraph doesn’t drive observatory requirements, but integrated model validation is critical for future missions</a:t>
            </a:r>
          </a:p>
        </p:txBody>
      </p:sp>
      <p:graphicFrame>
        <p:nvGraphicFramePr>
          <p:cNvPr id="7" name="Table 6"/>
          <p:cNvGraphicFramePr>
            <a:graphicFrameLocks noGrp="1"/>
          </p:cNvGraphicFramePr>
          <p:nvPr>
            <p:extLst>
              <p:ext uri="{D42A27DB-BD31-4B8C-83A1-F6EECF244321}">
                <p14:modId xmlns:p14="http://schemas.microsoft.com/office/powerpoint/2010/main" val="105719452"/>
              </p:ext>
            </p:extLst>
          </p:nvPr>
        </p:nvGraphicFramePr>
        <p:xfrm>
          <a:off x="8367080" y="51206"/>
          <a:ext cx="651719" cy="128016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651719">
                  <a:extLst>
                    <a:ext uri="{9D8B030D-6E8A-4147-A177-3AD203B41FA5}">
                      <a16:colId xmlns:a16="http://schemas.microsoft.com/office/drawing/2014/main" val="20000"/>
                    </a:ext>
                  </a:extLst>
                </a:gridCol>
              </a:tblGrid>
              <a:tr h="64008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Arial" panose="020B0604020202020204" pitchFamily="34" charset="0"/>
                          <a:cs typeface="Arial" panose="020B0604020202020204" pitchFamily="34" charset="0"/>
                        </a:rPr>
                        <a:t>Direct Imaging</a:t>
                      </a:r>
                    </a:p>
                  </a:txBody>
                  <a:tcPr marL="74013" marR="74013" marT="37008" marB="370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0"/>
                  </a:ext>
                </a:extLst>
              </a:tr>
              <a:tr h="640080">
                <a:tc>
                  <a:txBody>
                    <a:bodyPr/>
                    <a:lstStyle/>
                    <a:p>
                      <a:pPr algn="ctr"/>
                      <a:r>
                        <a:rPr lang="en-US" sz="1000" b="1" dirty="0" err="1">
                          <a:solidFill>
                            <a:schemeClr val="tx1"/>
                          </a:solidFill>
                          <a:latin typeface="Arial" panose="020B0604020202020204" pitchFamily="34" charset="0"/>
                          <a:cs typeface="Arial" panose="020B0604020202020204" pitchFamily="34" charset="0"/>
                        </a:rPr>
                        <a:t>Spectro-scopy</a:t>
                      </a:r>
                      <a:endParaRPr lang="en-US" sz="1000" b="1" dirty="0">
                        <a:solidFill>
                          <a:schemeClr val="tx1"/>
                        </a:solidFill>
                        <a:latin typeface="Arial" panose="020B0604020202020204" pitchFamily="34" charset="0"/>
                        <a:cs typeface="Arial" panose="020B0604020202020204" pitchFamily="34" charset="0"/>
                      </a:endParaRPr>
                    </a:p>
                  </a:txBody>
                  <a:tcPr marL="74013" marR="74013" marT="37008" marB="370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1"/>
                  </a:ext>
                </a:extLst>
              </a:tr>
            </a:tbl>
          </a:graphicData>
        </a:graphic>
      </p:graphicFrame>
      <p:sp>
        <p:nvSpPr>
          <p:cNvPr id="8" name="Date Placeholder 7">
            <a:extLst>
              <a:ext uri="{FF2B5EF4-FFF2-40B4-BE49-F238E27FC236}">
                <a16:creationId xmlns:a16="http://schemas.microsoft.com/office/drawing/2014/main" id="{C1A91992-B4D2-5F44-A3F6-7DC19BFA444B}"/>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EBE8B980-1DA8-8C47-8C03-8ADB4F542366}"/>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473BCFFD-E003-C046-B2A2-C8F233C33281}"/>
              </a:ext>
            </a:extLst>
          </p:cNvPr>
          <p:cNvSpPr>
            <a:spLocks noGrp="1"/>
          </p:cNvSpPr>
          <p:nvPr>
            <p:ph type="sldNum" sz="quarter" idx="11"/>
          </p:nvPr>
        </p:nvSpPr>
        <p:spPr/>
        <p:txBody>
          <a:bodyPr/>
          <a:lstStyle/>
          <a:p>
            <a:fld id="{9B402786-918C-D846-A5E6-705928AE4161}" type="slidenum">
              <a:rPr lang="en-US" smtClean="0"/>
              <a:pPr/>
              <a:t>15</a:t>
            </a:fld>
            <a:endParaRPr lang="en-US" dirty="0"/>
          </a:p>
        </p:txBody>
      </p:sp>
    </p:spTree>
    <p:extLst>
      <p:ext uri="{BB962C8B-B14F-4D97-AF65-F5344CB8AC3E}">
        <p14:creationId xmlns:p14="http://schemas.microsoft.com/office/powerpoint/2010/main" val="9428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77134" y="157780"/>
            <a:ext cx="4550054" cy="1062839"/>
          </a:xfrm>
        </p:spPr>
        <p:txBody>
          <a:bodyPr>
            <a:normAutofit fontScale="90000"/>
          </a:bodyPr>
          <a:lstStyle/>
          <a:p>
            <a:r>
              <a:rPr lang="en-US" dirty="0"/>
              <a:t>Scientific Goals Inform Technology Development  </a:t>
            </a:r>
          </a:p>
        </p:txBody>
      </p:sp>
      <p:sp>
        <p:nvSpPr>
          <p:cNvPr id="6" name="Content Placeholder 5"/>
          <p:cNvSpPr>
            <a:spLocks noGrp="1"/>
          </p:cNvSpPr>
          <p:nvPr>
            <p:ph idx="1"/>
          </p:nvPr>
        </p:nvSpPr>
        <p:spPr>
          <a:xfrm>
            <a:off x="457200" y="1600200"/>
            <a:ext cx="8229599" cy="4756150"/>
          </a:xfrm>
        </p:spPr>
        <p:txBody>
          <a:bodyPr>
            <a:normAutofit/>
          </a:bodyPr>
          <a:lstStyle/>
          <a:p>
            <a:pPr marL="0" indent="0">
              <a:buNone/>
            </a:pPr>
            <a:r>
              <a:rPr lang="en-US" sz="1800" b="1" i="1" dirty="0">
                <a:solidFill>
                  <a:schemeClr val="tx1"/>
                </a:solidFill>
              </a:rPr>
              <a:t>NWNH: “This survey is recommending a program to explore the diversity and properties of planetary systems around other stars, …”</a:t>
            </a:r>
          </a:p>
          <a:p>
            <a:pPr lvl="1"/>
            <a:r>
              <a:rPr lang="en-US" sz="2000" dirty="0">
                <a:solidFill>
                  <a:schemeClr val="tx1"/>
                </a:solidFill>
              </a:rPr>
              <a:t>Potential science program serves to drive technology requirements, informs instrument design parameter decisions</a:t>
            </a:r>
          </a:p>
          <a:p>
            <a:pPr marR="0" lvl="2">
              <a:lnSpc>
                <a:spcPct val="80000"/>
              </a:lnSpc>
              <a:spcAft>
                <a:spcPts val="400"/>
              </a:spcAft>
              <a:buClrTx/>
              <a:buSzTx/>
              <a:tabLst/>
            </a:pPr>
            <a:r>
              <a:rPr lang="en-US" sz="1800" dirty="0">
                <a:solidFill>
                  <a:schemeClr val="tx1"/>
                </a:solidFill>
              </a:rPr>
              <a:t>Characterize </a:t>
            </a:r>
            <a:r>
              <a:rPr lang="en-US" sz="1800" dirty="0" err="1">
                <a:solidFill>
                  <a:schemeClr val="tx1"/>
                </a:solidFill>
                <a:sym typeface="Symbol" charset="0"/>
              </a:rPr>
              <a:t>exoplanet</a:t>
            </a:r>
            <a:r>
              <a:rPr lang="en-US" sz="1800" dirty="0">
                <a:solidFill>
                  <a:schemeClr val="tx1"/>
                </a:solidFill>
                <a:sym typeface="Symbol" charset="0"/>
              </a:rPr>
              <a:t> atmospheres </a:t>
            </a:r>
            <a:r>
              <a:rPr lang="en-US" sz="1800" dirty="0">
                <a:solidFill>
                  <a:schemeClr val="tx1"/>
                </a:solidFill>
              </a:rPr>
              <a:t>composition and temperature</a:t>
            </a:r>
            <a:r>
              <a:rPr lang="en-US" sz="1800" dirty="0">
                <a:solidFill>
                  <a:schemeClr val="tx1"/>
                </a:solidFill>
                <a:sym typeface="Symbol" charset="0"/>
              </a:rPr>
              <a:t> via imaging and </a:t>
            </a:r>
            <a:r>
              <a:rPr lang="en-US" sz="1800" dirty="0">
                <a:solidFill>
                  <a:schemeClr val="tx1"/>
                </a:solidFill>
              </a:rPr>
              <a:t>R=50 spectroscopy</a:t>
            </a:r>
          </a:p>
          <a:p>
            <a:pPr lvl="3"/>
            <a:r>
              <a:rPr lang="en-US" sz="1600" dirty="0">
                <a:solidFill>
                  <a:schemeClr val="tx1"/>
                </a:solidFill>
              </a:rPr>
              <a:t>Determine depth of H</a:t>
            </a:r>
            <a:r>
              <a:rPr lang="en-US" sz="1600" baseline="-25000" dirty="0">
                <a:solidFill>
                  <a:schemeClr val="tx1"/>
                </a:solidFill>
              </a:rPr>
              <a:t>2</a:t>
            </a:r>
            <a:r>
              <a:rPr lang="en-US" sz="1600" dirty="0">
                <a:solidFill>
                  <a:schemeClr val="tx1"/>
                </a:solidFill>
              </a:rPr>
              <a:t>O, methane, absorption to 15%</a:t>
            </a:r>
          </a:p>
          <a:p>
            <a:pPr lvl="3"/>
            <a:r>
              <a:rPr lang="en-US" sz="1600" dirty="0">
                <a:solidFill>
                  <a:schemeClr val="tx1"/>
                </a:solidFill>
              </a:rPr>
              <a:t>Determine semi-major axis, eccentricity, of each planet</a:t>
            </a:r>
          </a:p>
          <a:p>
            <a:pPr lvl="4"/>
            <a:r>
              <a:rPr lang="en-US" sz="1600" dirty="0">
                <a:solidFill>
                  <a:schemeClr val="tx1"/>
                </a:solidFill>
              </a:rPr>
              <a:t>Estimate planet masses, irradiance</a:t>
            </a:r>
          </a:p>
          <a:p>
            <a:pPr lvl="2"/>
            <a:r>
              <a:rPr lang="en-US" sz="1800" dirty="0">
                <a:solidFill>
                  <a:schemeClr val="tx1"/>
                </a:solidFill>
              </a:rPr>
              <a:t>Search for previously-undiscovered planets around nearby stars</a:t>
            </a:r>
          </a:p>
          <a:p>
            <a:pPr lvl="2"/>
            <a:r>
              <a:rPr lang="en-US" sz="1800" dirty="0">
                <a:solidFill>
                  <a:schemeClr val="tx1"/>
                </a:solidFill>
              </a:rPr>
              <a:t>Determine characteristics of </a:t>
            </a:r>
            <a:r>
              <a:rPr lang="en-US" sz="1800" dirty="0" err="1">
                <a:solidFill>
                  <a:schemeClr val="tx1"/>
                </a:solidFill>
              </a:rPr>
              <a:t>protoplanetary</a:t>
            </a:r>
            <a:r>
              <a:rPr lang="en-US" sz="1800" dirty="0">
                <a:solidFill>
                  <a:schemeClr val="tx1"/>
                </a:solidFill>
              </a:rPr>
              <a:t> and </a:t>
            </a:r>
            <a:r>
              <a:rPr lang="en-US" sz="1800" dirty="0" err="1">
                <a:solidFill>
                  <a:schemeClr val="tx1"/>
                </a:solidFill>
              </a:rPr>
              <a:t>exo</a:t>
            </a:r>
            <a:r>
              <a:rPr lang="en-US" sz="1800" dirty="0">
                <a:solidFill>
                  <a:schemeClr val="tx1"/>
                </a:solidFill>
              </a:rPr>
              <a:t>-zodiacal dust disks on wide range of angular scales</a:t>
            </a:r>
          </a:p>
        </p:txBody>
      </p:sp>
      <p:graphicFrame>
        <p:nvGraphicFramePr>
          <p:cNvPr id="10" name="Table 9">
            <a:extLst>
              <a:ext uri="{FF2B5EF4-FFF2-40B4-BE49-F238E27FC236}">
                <a16:creationId xmlns:a16="http://schemas.microsoft.com/office/drawing/2014/main" id="{61723BD9-059C-3A44-8FA2-A8A94E20A3E6}"/>
              </a:ext>
            </a:extLst>
          </p:cNvPr>
          <p:cNvGraphicFramePr>
            <a:graphicFrameLocks noGrp="1"/>
          </p:cNvGraphicFramePr>
          <p:nvPr>
            <p:extLst>
              <p:ext uri="{D42A27DB-BD31-4B8C-83A1-F6EECF244321}">
                <p14:modId xmlns:p14="http://schemas.microsoft.com/office/powerpoint/2010/main" val="369196480"/>
              </p:ext>
            </p:extLst>
          </p:nvPr>
        </p:nvGraphicFramePr>
        <p:xfrm>
          <a:off x="8367080" y="51206"/>
          <a:ext cx="651719" cy="128016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651719">
                  <a:extLst>
                    <a:ext uri="{9D8B030D-6E8A-4147-A177-3AD203B41FA5}">
                      <a16:colId xmlns:a16="http://schemas.microsoft.com/office/drawing/2014/main" val="20000"/>
                    </a:ext>
                  </a:extLst>
                </a:gridCol>
              </a:tblGrid>
              <a:tr h="64008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Arial" panose="020B0604020202020204" pitchFamily="34" charset="0"/>
                          <a:cs typeface="Arial" panose="020B0604020202020204" pitchFamily="34" charset="0"/>
                        </a:rPr>
                        <a:t>Direct Imaging</a:t>
                      </a:r>
                    </a:p>
                  </a:txBody>
                  <a:tcPr marL="74013" marR="74013" marT="37008" marB="370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0"/>
                  </a:ext>
                </a:extLst>
              </a:tr>
              <a:tr h="640080">
                <a:tc>
                  <a:txBody>
                    <a:bodyPr/>
                    <a:lstStyle/>
                    <a:p>
                      <a:pPr algn="ctr"/>
                      <a:r>
                        <a:rPr lang="en-US" sz="1000" b="1" dirty="0" err="1">
                          <a:solidFill>
                            <a:schemeClr val="tx1"/>
                          </a:solidFill>
                          <a:latin typeface="Arial" panose="020B0604020202020204" pitchFamily="34" charset="0"/>
                          <a:cs typeface="Arial" panose="020B0604020202020204" pitchFamily="34" charset="0"/>
                        </a:rPr>
                        <a:t>Spectro-scopy</a:t>
                      </a:r>
                      <a:endParaRPr lang="en-US" sz="1000" b="1" dirty="0">
                        <a:solidFill>
                          <a:schemeClr val="tx1"/>
                        </a:solidFill>
                        <a:latin typeface="Arial" panose="020B0604020202020204" pitchFamily="34" charset="0"/>
                        <a:cs typeface="Arial" panose="020B0604020202020204" pitchFamily="34" charset="0"/>
                      </a:endParaRPr>
                    </a:p>
                  </a:txBody>
                  <a:tcPr marL="74013" marR="74013" marT="37008" marB="370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1"/>
                  </a:ext>
                </a:extLst>
              </a:tr>
            </a:tbl>
          </a:graphicData>
        </a:graphic>
      </p:graphicFrame>
      <p:sp>
        <p:nvSpPr>
          <p:cNvPr id="7" name="Date Placeholder 6">
            <a:extLst>
              <a:ext uri="{FF2B5EF4-FFF2-40B4-BE49-F238E27FC236}">
                <a16:creationId xmlns:a16="http://schemas.microsoft.com/office/drawing/2014/main" id="{9D32752F-6946-A044-97DC-65C16D025F2F}"/>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FDDDEA96-307D-C949-B46A-52C3549A5336}"/>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3D817A38-4C05-344D-A284-915F9D0EAF09}"/>
              </a:ext>
            </a:extLst>
          </p:cNvPr>
          <p:cNvSpPr>
            <a:spLocks noGrp="1"/>
          </p:cNvSpPr>
          <p:nvPr>
            <p:ph type="sldNum" sz="quarter" idx="11"/>
          </p:nvPr>
        </p:nvSpPr>
        <p:spPr/>
        <p:txBody>
          <a:bodyPr/>
          <a:lstStyle/>
          <a:p>
            <a:fld id="{9B402786-918C-D846-A5E6-705928AE4161}" type="slidenum">
              <a:rPr lang="en-US" smtClean="0"/>
              <a:pPr/>
              <a:t>16</a:t>
            </a:fld>
            <a:endParaRPr lang="en-US" dirty="0"/>
          </a:p>
        </p:txBody>
      </p:sp>
    </p:spTree>
    <p:extLst>
      <p:ext uri="{BB962C8B-B14F-4D97-AF65-F5344CB8AC3E}">
        <p14:creationId xmlns:p14="http://schemas.microsoft.com/office/powerpoint/2010/main" val="1494590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276" y="121203"/>
            <a:ext cx="3071008" cy="1062839"/>
          </a:xfrm>
        </p:spPr>
        <p:txBody>
          <a:bodyPr>
            <a:normAutofit/>
          </a:bodyPr>
          <a:lstStyle/>
          <a:p>
            <a:r>
              <a:rPr lang="en-US" dirty="0" err="1"/>
              <a:t>Coronagraphy</a:t>
            </a:r>
            <a:br>
              <a:rPr lang="en-US" dirty="0"/>
            </a:br>
            <a:r>
              <a:rPr lang="en-US" sz="2400" i="1" dirty="0"/>
              <a:t>Observables</a:t>
            </a:r>
          </a:p>
        </p:txBody>
      </p:sp>
      <p:sp>
        <p:nvSpPr>
          <p:cNvPr id="5" name="Content Placeholder 1"/>
          <p:cNvSpPr txBox="1">
            <a:spLocks/>
          </p:cNvSpPr>
          <p:nvPr/>
        </p:nvSpPr>
        <p:spPr>
          <a:xfrm>
            <a:off x="0" y="1442270"/>
            <a:ext cx="9143999" cy="344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Ø"/>
              <a:defRPr sz="3200" kern="1200">
                <a:solidFill>
                  <a:srgbClr val="800000"/>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rgbClr val="8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8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8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000FF"/>
                </a:solidFill>
              </a:rPr>
              <a:t>Multi-band imaging, spectra at high contrast enables direct detection &amp; characterization of exoplanets</a:t>
            </a:r>
          </a:p>
        </p:txBody>
      </p:sp>
      <p:pic>
        <p:nvPicPr>
          <p:cNvPr id="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79286"/>
            <a:ext cx="2634462" cy="2734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0" y="4907520"/>
            <a:ext cx="2702257" cy="1384995"/>
          </a:xfrm>
          <a:prstGeom prst="rect">
            <a:avLst/>
          </a:prstGeom>
          <a:noFill/>
        </p:spPr>
        <p:txBody>
          <a:bodyPr wrap="square" rtlCol="0">
            <a:spAutoFit/>
          </a:bodyPr>
          <a:lstStyle/>
          <a:p>
            <a:r>
              <a:rPr lang="en-US" sz="1400" dirty="0"/>
              <a:t>WFIRST CGI multi-color imaging simulation of a Jupiter-mass planet around a Sun-like star, with a 10-zodi interplanetary dust structure</a:t>
            </a:r>
            <a:r>
              <a:rPr lang="en-US" sz="1400" b="1" dirty="0"/>
              <a:t>. </a:t>
            </a:r>
          </a:p>
          <a:p>
            <a:r>
              <a:rPr lang="en-US" sz="1400" b="1" dirty="0"/>
              <a:t> </a:t>
            </a:r>
            <a:r>
              <a:rPr lang="en-US" sz="1400" i="1" dirty="0"/>
              <a:t>Image credit: J. </a:t>
            </a:r>
            <a:r>
              <a:rPr lang="en-US" sz="1400" i="1" dirty="0" err="1"/>
              <a:t>Kr</a:t>
            </a:r>
            <a:r>
              <a:rPr lang="en-US" sz="1400" dirty="0" err="1"/>
              <a:t>ist</a:t>
            </a:r>
            <a:endParaRPr lang="en-US" sz="1400" dirty="0"/>
          </a:p>
        </p:txBody>
      </p:sp>
      <p:sp>
        <p:nvSpPr>
          <p:cNvPr id="12" name="TextBox 11"/>
          <p:cNvSpPr txBox="1"/>
          <p:nvPr/>
        </p:nvSpPr>
        <p:spPr>
          <a:xfrm>
            <a:off x="3101556" y="5497381"/>
            <a:ext cx="5824079" cy="738664"/>
          </a:xfrm>
          <a:prstGeom prst="rect">
            <a:avLst/>
          </a:prstGeom>
          <a:noFill/>
        </p:spPr>
        <p:txBody>
          <a:bodyPr wrap="square" rtlCol="0">
            <a:spAutoFit/>
          </a:bodyPr>
          <a:lstStyle/>
          <a:p>
            <a:pPr marL="0" lvl="1"/>
            <a:r>
              <a:rPr lang="en-US" sz="1400" dirty="0"/>
              <a:t>CGI can probe the atmospheric chemistry of Extra-Solar Giant Planets, as well as aerosol and cloud properties, providing unique constraints on their formation and evolution.</a:t>
            </a:r>
          </a:p>
        </p:txBody>
      </p:sp>
      <p:graphicFrame>
        <p:nvGraphicFramePr>
          <p:cNvPr id="14" name="Table 13"/>
          <p:cNvGraphicFramePr>
            <a:graphicFrameLocks noGrp="1"/>
          </p:cNvGraphicFramePr>
          <p:nvPr>
            <p:extLst>
              <p:ext uri="{D42A27DB-BD31-4B8C-83A1-F6EECF244321}">
                <p14:modId xmlns:p14="http://schemas.microsoft.com/office/powerpoint/2010/main" val="2255217381"/>
              </p:ext>
            </p:extLst>
          </p:nvPr>
        </p:nvGraphicFramePr>
        <p:xfrm>
          <a:off x="8435349" y="65952"/>
          <a:ext cx="605168"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605168">
                  <a:extLst>
                    <a:ext uri="{9D8B030D-6E8A-4147-A177-3AD203B41FA5}">
                      <a16:colId xmlns:a16="http://schemas.microsoft.com/office/drawing/2014/main" val="20000"/>
                    </a:ext>
                  </a:extLst>
                </a:gridCol>
              </a:tblGrid>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Direct Imaging</a:t>
                      </a:r>
                    </a:p>
                  </a:txBody>
                  <a:tcPr marL="68726" marR="68726" marT="34365" marB="3436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0"/>
                  </a:ext>
                </a:extLst>
              </a:tr>
              <a:tr h="594360">
                <a:tc>
                  <a:txBody>
                    <a:bodyPr/>
                    <a:lstStyle/>
                    <a:p>
                      <a:pPr algn="ctr"/>
                      <a:r>
                        <a:rPr lang="en-US" sz="800" b="1" dirty="0" err="1">
                          <a:solidFill>
                            <a:schemeClr val="tx1"/>
                          </a:solidFill>
                          <a:latin typeface="Arial" panose="020B0604020202020204" pitchFamily="34" charset="0"/>
                          <a:cs typeface="Arial" panose="020B0604020202020204" pitchFamily="34" charset="0"/>
                        </a:rPr>
                        <a:t>Spectro-scopy</a:t>
                      </a:r>
                      <a:endParaRPr lang="en-US" sz="800" b="1" dirty="0">
                        <a:solidFill>
                          <a:schemeClr val="tx1"/>
                        </a:solidFill>
                        <a:latin typeface="Arial" panose="020B0604020202020204" pitchFamily="34" charset="0"/>
                        <a:cs typeface="Arial" panose="020B0604020202020204" pitchFamily="34" charset="0"/>
                      </a:endParaRPr>
                    </a:p>
                  </a:txBody>
                  <a:tcPr marL="68726" marR="68726" marT="34365" marB="3436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9A45B204-D7A2-B14A-A9B7-13FBC418709F}"/>
              </a:ext>
            </a:extLst>
          </p:cNvPr>
          <p:cNvPicPr>
            <a:picLocks noChangeAspect="1"/>
          </p:cNvPicPr>
          <p:nvPr/>
        </p:nvPicPr>
        <p:blipFill>
          <a:blip r:embed="rId4"/>
          <a:stretch>
            <a:fillRect/>
          </a:stretch>
        </p:blipFill>
        <p:spPr>
          <a:xfrm>
            <a:off x="2702257" y="1746914"/>
            <a:ext cx="6441743" cy="3697705"/>
          </a:xfrm>
          <a:prstGeom prst="rect">
            <a:avLst/>
          </a:prstGeom>
        </p:spPr>
      </p:pic>
      <p:sp>
        <p:nvSpPr>
          <p:cNvPr id="8" name="Date Placeholder 7">
            <a:extLst>
              <a:ext uri="{FF2B5EF4-FFF2-40B4-BE49-F238E27FC236}">
                <a16:creationId xmlns:a16="http://schemas.microsoft.com/office/drawing/2014/main" id="{FF5C2084-433A-4F40-9681-25E4132B712F}"/>
              </a:ext>
            </a:extLst>
          </p:cNvPr>
          <p:cNvSpPr>
            <a:spLocks noGrp="1"/>
          </p:cNvSpPr>
          <p:nvPr>
            <p:ph type="dt" sz="half" idx="2"/>
          </p:nvPr>
        </p:nvSpPr>
        <p:spPr/>
        <p:txBody>
          <a:bodyPr/>
          <a:lstStyle/>
          <a:p>
            <a:r>
              <a:rPr lang="en-US"/>
              <a:t>October 22, 2018</a:t>
            </a:r>
          </a:p>
        </p:txBody>
      </p:sp>
      <p:sp>
        <p:nvSpPr>
          <p:cNvPr id="10" name="Footer Placeholder 9">
            <a:extLst>
              <a:ext uri="{FF2B5EF4-FFF2-40B4-BE49-F238E27FC236}">
                <a16:creationId xmlns:a16="http://schemas.microsoft.com/office/drawing/2014/main" id="{37ECFBEF-92AD-D541-BA23-BB622B29A8B1}"/>
              </a:ext>
            </a:extLst>
          </p:cNvPr>
          <p:cNvSpPr>
            <a:spLocks noGrp="1"/>
          </p:cNvSpPr>
          <p:nvPr>
            <p:ph type="ftr" sz="quarter" idx="11"/>
          </p:nvPr>
        </p:nvSpPr>
        <p:spPr/>
        <p:txBody>
          <a:bodyPr/>
          <a:lstStyle/>
          <a:p>
            <a:r>
              <a:rPr lang="en-US"/>
              <a:t>APAC - Kruk</a:t>
            </a:r>
            <a:endParaRPr lang="en-US" dirty="0"/>
          </a:p>
        </p:txBody>
      </p:sp>
      <p:sp>
        <p:nvSpPr>
          <p:cNvPr id="11" name="Slide Number Placeholder 10">
            <a:extLst>
              <a:ext uri="{FF2B5EF4-FFF2-40B4-BE49-F238E27FC236}">
                <a16:creationId xmlns:a16="http://schemas.microsoft.com/office/drawing/2014/main" id="{4458FA68-3BF4-CC41-8729-B28EB1ABC2F2}"/>
              </a:ext>
            </a:extLst>
          </p:cNvPr>
          <p:cNvSpPr>
            <a:spLocks noGrp="1"/>
          </p:cNvSpPr>
          <p:nvPr>
            <p:ph type="sldNum" sz="quarter" idx="10"/>
          </p:nvPr>
        </p:nvSpPr>
        <p:spPr/>
        <p:txBody>
          <a:bodyPr/>
          <a:lstStyle/>
          <a:p>
            <a:fld id="{9B402786-918C-D846-A5E6-705928AE4161}" type="slidenum">
              <a:rPr lang="en-US" smtClean="0"/>
              <a:pPr/>
              <a:t>17</a:t>
            </a:fld>
            <a:endParaRPr lang="en-US" dirty="0"/>
          </a:p>
        </p:txBody>
      </p:sp>
    </p:spTree>
    <p:extLst>
      <p:ext uri="{BB962C8B-B14F-4D97-AF65-F5344CB8AC3E}">
        <p14:creationId xmlns:p14="http://schemas.microsoft.com/office/powerpoint/2010/main" val="82543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057" y="121203"/>
            <a:ext cx="3691227" cy="1062839"/>
          </a:xfrm>
        </p:spPr>
        <p:txBody>
          <a:bodyPr>
            <a:normAutofit/>
          </a:bodyPr>
          <a:lstStyle/>
          <a:p>
            <a:r>
              <a:rPr lang="en-US" dirty="0" err="1"/>
              <a:t>Coronagraphy</a:t>
            </a:r>
            <a:br>
              <a:rPr lang="en-US" dirty="0"/>
            </a:br>
            <a:r>
              <a:rPr lang="en-US" sz="2400" i="1" dirty="0"/>
              <a:t>Performance Requirements</a:t>
            </a:r>
          </a:p>
        </p:txBody>
      </p:sp>
      <p:graphicFrame>
        <p:nvGraphicFramePr>
          <p:cNvPr id="14" name="Table 13"/>
          <p:cNvGraphicFramePr>
            <a:graphicFrameLocks noGrp="1"/>
          </p:cNvGraphicFramePr>
          <p:nvPr>
            <p:extLst>
              <p:ext uri="{D42A27DB-BD31-4B8C-83A1-F6EECF244321}">
                <p14:modId xmlns:p14="http://schemas.microsoft.com/office/powerpoint/2010/main" val="1857526916"/>
              </p:ext>
            </p:extLst>
          </p:nvPr>
        </p:nvGraphicFramePr>
        <p:xfrm>
          <a:off x="8435349" y="65952"/>
          <a:ext cx="605168"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605168">
                  <a:extLst>
                    <a:ext uri="{9D8B030D-6E8A-4147-A177-3AD203B41FA5}">
                      <a16:colId xmlns:a16="http://schemas.microsoft.com/office/drawing/2014/main" val="20000"/>
                    </a:ext>
                  </a:extLst>
                </a:gridCol>
              </a:tblGrid>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Direct Imaging</a:t>
                      </a:r>
                    </a:p>
                  </a:txBody>
                  <a:tcPr marL="68726" marR="68726" marT="34365" marB="3436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0"/>
                  </a:ext>
                </a:extLst>
              </a:tr>
              <a:tr h="594360">
                <a:tc>
                  <a:txBody>
                    <a:bodyPr/>
                    <a:lstStyle/>
                    <a:p>
                      <a:pPr algn="ctr"/>
                      <a:r>
                        <a:rPr lang="en-US" sz="800" b="1" dirty="0" err="1">
                          <a:solidFill>
                            <a:schemeClr val="tx1"/>
                          </a:solidFill>
                          <a:latin typeface="Arial" panose="020B0604020202020204" pitchFamily="34" charset="0"/>
                          <a:cs typeface="Arial" panose="020B0604020202020204" pitchFamily="34" charset="0"/>
                        </a:rPr>
                        <a:t>Spectro-scopy</a:t>
                      </a:r>
                      <a:endParaRPr lang="en-US" sz="800" b="1" dirty="0">
                        <a:solidFill>
                          <a:schemeClr val="tx1"/>
                        </a:solidFill>
                        <a:latin typeface="Arial" panose="020B0604020202020204" pitchFamily="34" charset="0"/>
                        <a:cs typeface="Arial" panose="020B0604020202020204" pitchFamily="34" charset="0"/>
                      </a:endParaRPr>
                    </a:p>
                  </a:txBody>
                  <a:tcPr marL="68726" marR="68726" marT="34365" marB="3436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1"/>
                  </a:ext>
                </a:extLst>
              </a:tr>
            </a:tbl>
          </a:graphicData>
        </a:graphic>
      </p:graphicFrame>
      <p:pic>
        <p:nvPicPr>
          <p:cNvPr id="7" name="Picture 6">
            <a:extLst>
              <a:ext uri="{FF2B5EF4-FFF2-40B4-BE49-F238E27FC236}">
                <a16:creationId xmlns:a16="http://schemas.microsoft.com/office/drawing/2014/main" id="{ADC39FB5-A70E-1E4C-A97C-CF0B6B4FA423}"/>
              </a:ext>
            </a:extLst>
          </p:cNvPr>
          <p:cNvPicPr>
            <a:picLocks noChangeAspect="1"/>
          </p:cNvPicPr>
          <p:nvPr/>
        </p:nvPicPr>
        <p:blipFill>
          <a:blip r:embed="rId3"/>
          <a:stretch>
            <a:fillRect/>
          </a:stretch>
        </p:blipFill>
        <p:spPr>
          <a:xfrm>
            <a:off x="2743200" y="1509712"/>
            <a:ext cx="5943600" cy="5029200"/>
          </a:xfrm>
          <a:prstGeom prst="rect">
            <a:avLst/>
          </a:prstGeom>
        </p:spPr>
      </p:pic>
      <p:sp>
        <p:nvSpPr>
          <p:cNvPr id="6" name="Date Placeholder 5">
            <a:extLst>
              <a:ext uri="{FF2B5EF4-FFF2-40B4-BE49-F238E27FC236}">
                <a16:creationId xmlns:a16="http://schemas.microsoft.com/office/drawing/2014/main" id="{34D613DF-E6ED-AC45-80E2-491CE514F78A}"/>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50E5A936-20F4-154A-80DF-F97A1DAA6C90}"/>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7F6DF3C7-2C7E-E548-9A49-EFA297B955F6}"/>
              </a:ext>
            </a:extLst>
          </p:cNvPr>
          <p:cNvSpPr>
            <a:spLocks noGrp="1"/>
          </p:cNvSpPr>
          <p:nvPr>
            <p:ph type="sldNum" sz="quarter" idx="10"/>
          </p:nvPr>
        </p:nvSpPr>
        <p:spPr/>
        <p:txBody>
          <a:bodyPr/>
          <a:lstStyle/>
          <a:p>
            <a:fld id="{9B402786-918C-D846-A5E6-705928AE4161}" type="slidenum">
              <a:rPr lang="en-US" smtClean="0"/>
              <a:pPr/>
              <a:t>18</a:t>
            </a:fld>
            <a:endParaRPr lang="en-US" dirty="0"/>
          </a:p>
        </p:txBody>
      </p:sp>
      <p:sp>
        <p:nvSpPr>
          <p:cNvPr id="10" name="TextBox 9">
            <a:extLst>
              <a:ext uri="{FF2B5EF4-FFF2-40B4-BE49-F238E27FC236}">
                <a16:creationId xmlns:a16="http://schemas.microsoft.com/office/drawing/2014/main" id="{4615FAE9-92F2-F049-8826-2D31B5046184}"/>
              </a:ext>
            </a:extLst>
          </p:cNvPr>
          <p:cNvSpPr txBox="1"/>
          <p:nvPr/>
        </p:nvSpPr>
        <p:spPr>
          <a:xfrm>
            <a:off x="142596" y="1580084"/>
            <a:ext cx="2699309" cy="1754326"/>
          </a:xfrm>
          <a:prstGeom prst="rect">
            <a:avLst/>
          </a:prstGeom>
          <a:noFill/>
        </p:spPr>
        <p:txBody>
          <a:bodyPr wrap="square" rtlCol="0">
            <a:spAutoFit/>
          </a:bodyPr>
          <a:lstStyle/>
          <a:p>
            <a:r>
              <a:rPr lang="en-US" dirty="0"/>
              <a:t>CGI implements both architectures &amp; 3 modes:</a:t>
            </a:r>
          </a:p>
          <a:p>
            <a:pPr marL="285750" indent="-285750">
              <a:buFont typeface="Arial" panose="020B0604020202020204" pitchFamily="34" charset="0"/>
              <a:buChar char="•"/>
            </a:pPr>
            <a:r>
              <a:rPr lang="en-US" dirty="0"/>
              <a:t>HLC imaging 3-9 𝝀/D</a:t>
            </a:r>
          </a:p>
          <a:p>
            <a:pPr marL="285750" indent="-285750">
              <a:buFont typeface="Arial" panose="020B0604020202020204" pitchFamily="34" charset="0"/>
              <a:buChar char="•"/>
            </a:pPr>
            <a:r>
              <a:rPr lang="en-US" dirty="0"/>
              <a:t>SPC spectra 3-9 𝝀/D</a:t>
            </a:r>
          </a:p>
          <a:p>
            <a:pPr marL="285750" indent="-285750">
              <a:buFont typeface="Arial" panose="020B0604020202020204" pitchFamily="34" charset="0"/>
              <a:buChar char="•"/>
            </a:pPr>
            <a:r>
              <a:rPr lang="en-US" dirty="0"/>
              <a:t>SPC imaging 6.5-20 𝝀/D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95039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81C6-3874-394D-8E7C-A6C5EEC57C84}"/>
              </a:ext>
            </a:extLst>
          </p:cNvPr>
          <p:cNvSpPr>
            <a:spLocks noGrp="1"/>
          </p:cNvSpPr>
          <p:nvPr>
            <p:ph type="title"/>
          </p:nvPr>
        </p:nvSpPr>
        <p:spPr/>
        <p:txBody>
          <a:bodyPr/>
          <a:lstStyle/>
          <a:p>
            <a:r>
              <a:rPr lang="en-US" dirty="0"/>
              <a:t>GO &amp; AR Programs</a:t>
            </a:r>
          </a:p>
        </p:txBody>
      </p:sp>
      <p:sp>
        <p:nvSpPr>
          <p:cNvPr id="3" name="Content Placeholder 2">
            <a:extLst>
              <a:ext uri="{FF2B5EF4-FFF2-40B4-BE49-F238E27FC236}">
                <a16:creationId xmlns:a16="http://schemas.microsoft.com/office/drawing/2014/main" id="{C3E7719B-EC40-F04E-9012-01E2AE812A62}"/>
              </a:ext>
            </a:extLst>
          </p:cNvPr>
          <p:cNvSpPr>
            <a:spLocks noGrp="1"/>
          </p:cNvSpPr>
          <p:nvPr>
            <p:ph idx="1"/>
          </p:nvPr>
        </p:nvSpPr>
        <p:spPr/>
        <p:txBody>
          <a:bodyPr/>
          <a:lstStyle/>
          <a:p>
            <a:r>
              <a:rPr lang="en-US" dirty="0"/>
              <a:t>The General Observer and Archival Research objectives: </a:t>
            </a:r>
          </a:p>
          <a:p>
            <a:pPr lvl="1"/>
            <a:r>
              <a:rPr lang="en-US" dirty="0"/>
              <a:t>Do not impose unique requirements on the observatory</a:t>
            </a:r>
          </a:p>
          <a:p>
            <a:pPr lvl="1"/>
            <a:r>
              <a:rPr lang="en-US" dirty="0"/>
              <a:t>Do impose requirements on the ground system</a:t>
            </a:r>
          </a:p>
          <a:p>
            <a:pPr lvl="2"/>
            <a:r>
              <a:rPr lang="en-US" dirty="0"/>
              <a:t>User interfaces for observation planning, documentation, data analysis tools, query tools, etc.</a:t>
            </a:r>
          </a:p>
        </p:txBody>
      </p:sp>
      <p:sp>
        <p:nvSpPr>
          <p:cNvPr id="7" name="Date Placeholder 6">
            <a:extLst>
              <a:ext uri="{FF2B5EF4-FFF2-40B4-BE49-F238E27FC236}">
                <a16:creationId xmlns:a16="http://schemas.microsoft.com/office/drawing/2014/main" id="{6FCA69F9-695F-9546-8EFF-E0702C93B97D}"/>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651A8A22-EB96-1B43-9085-925FDBFC51BE}"/>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D1188DD3-4832-3842-A7DB-D503C8489928}"/>
              </a:ext>
            </a:extLst>
          </p:cNvPr>
          <p:cNvSpPr>
            <a:spLocks noGrp="1"/>
          </p:cNvSpPr>
          <p:nvPr>
            <p:ph type="sldNum" sz="quarter" idx="11"/>
          </p:nvPr>
        </p:nvSpPr>
        <p:spPr/>
        <p:txBody>
          <a:bodyPr/>
          <a:lstStyle/>
          <a:p>
            <a:fld id="{9B402786-918C-D846-A5E6-705928AE4161}" type="slidenum">
              <a:rPr lang="en-US" smtClean="0"/>
              <a:pPr/>
              <a:t>19</a:t>
            </a:fld>
            <a:endParaRPr lang="en-US" dirty="0"/>
          </a:p>
        </p:txBody>
      </p:sp>
    </p:spTree>
    <p:extLst>
      <p:ext uri="{BB962C8B-B14F-4D97-AF65-F5344CB8AC3E}">
        <p14:creationId xmlns:p14="http://schemas.microsoft.com/office/powerpoint/2010/main" val="197496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8DF4-6898-2F4B-9CC0-74F5C9D1BF67}"/>
              </a:ext>
            </a:extLst>
          </p:cNvPr>
          <p:cNvSpPr>
            <a:spLocks noGrp="1"/>
          </p:cNvSpPr>
          <p:nvPr>
            <p:ph type="title"/>
          </p:nvPr>
        </p:nvSpPr>
        <p:spPr/>
        <p:txBody>
          <a:bodyPr/>
          <a:lstStyle/>
          <a:p>
            <a:r>
              <a:rPr lang="en-US" dirty="0"/>
              <a:t>Requirements Flow</a:t>
            </a:r>
          </a:p>
        </p:txBody>
      </p:sp>
      <p:sp>
        <p:nvSpPr>
          <p:cNvPr id="6" name="Text Box 6">
            <a:extLst>
              <a:ext uri="{FF2B5EF4-FFF2-40B4-BE49-F238E27FC236}">
                <a16:creationId xmlns:a16="http://schemas.microsoft.com/office/drawing/2014/main" id="{6269EE11-BEB1-1C48-A424-A4A3EA148955}"/>
              </a:ext>
            </a:extLst>
          </p:cNvPr>
          <p:cNvSpPr txBox="1"/>
          <p:nvPr/>
        </p:nvSpPr>
        <p:spPr>
          <a:xfrm>
            <a:off x="1651026" y="3236921"/>
            <a:ext cx="1705916" cy="276999"/>
          </a:xfrm>
          <a:prstGeom prst="rect">
            <a:avLst/>
          </a:prstGeom>
          <a:ln w="12700">
            <a:miter lim="400000"/>
          </a:ln>
          <a:extLst>
            <a:ext uri="{C572A759-6A51-4108-AA02-DFA0A04FC94B}">
              <ma14:wrappingTextBoxFlag xmlns:ma14="http://schemas.microsoft.com/office/mac/drawingml/2011/main" xmlns="" val="1"/>
            </a:ext>
          </a:extLst>
        </p:spPr>
        <p:txBody>
          <a:bodyPr wrap="none" tIns="34290" bIns="34290">
            <a:spAutoFit/>
          </a:bodyPr>
          <a:lstStyle>
            <a:lvl1pPr defTabSz="914400">
              <a:buSzPct val="100000"/>
              <a:buChar char="•"/>
              <a:defRPr sz="3600" b="1">
                <a:latin typeface="Candara"/>
                <a:ea typeface="Candara"/>
                <a:cs typeface="Candara"/>
                <a:sym typeface="Candara"/>
              </a:defRPr>
            </a:lvl1pPr>
          </a:lstStyle>
          <a:p>
            <a:r>
              <a:rPr sz="1350">
                <a:solidFill>
                  <a:schemeClr val="accent6">
                    <a:lumMod val="75000"/>
                  </a:schemeClr>
                </a:solidFill>
              </a:rPr>
              <a:t> Science Objectives</a:t>
            </a:r>
          </a:p>
        </p:txBody>
      </p:sp>
      <p:sp>
        <p:nvSpPr>
          <p:cNvPr id="7" name="Text Box 7">
            <a:extLst>
              <a:ext uri="{FF2B5EF4-FFF2-40B4-BE49-F238E27FC236}">
                <a16:creationId xmlns:a16="http://schemas.microsoft.com/office/drawing/2014/main" id="{3EBEF173-F9BB-4742-8B43-A314263E6BF1}"/>
              </a:ext>
            </a:extLst>
          </p:cNvPr>
          <p:cNvSpPr txBox="1"/>
          <p:nvPr/>
        </p:nvSpPr>
        <p:spPr>
          <a:xfrm>
            <a:off x="1977913" y="3507448"/>
            <a:ext cx="2101857" cy="276999"/>
          </a:xfrm>
          <a:prstGeom prst="rect">
            <a:avLst/>
          </a:prstGeom>
          <a:ln w="12700">
            <a:miter lim="400000"/>
          </a:ln>
          <a:extLst>
            <a:ext uri="{C572A759-6A51-4108-AA02-DFA0A04FC94B}">
              <ma14:wrappingTextBoxFlag xmlns:ma14="http://schemas.microsoft.com/office/mac/drawingml/2011/main" xmlns="" val="1"/>
            </a:ext>
          </a:extLst>
        </p:spPr>
        <p:txBody>
          <a:bodyPr wrap="none" tIns="34290" bIns="34290">
            <a:spAutoFit/>
          </a:bodyPr>
          <a:lstStyle>
            <a:lvl1pPr defTabSz="914400">
              <a:buSzPct val="100000"/>
              <a:buChar char="•"/>
              <a:defRPr sz="3600" b="1">
                <a:latin typeface="Candara"/>
                <a:ea typeface="Candara"/>
                <a:cs typeface="Candara"/>
                <a:sym typeface="Candara"/>
              </a:defRPr>
            </a:lvl1pPr>
          </a:lstStyle>
          <a:p>
            <a:r>
              <a:rPr sz="1350" dirty="0">
                <a:solidFill>
                  <a:schemeClr val="accent6">
                    <a:lumMod val="75000"/>
                  </a:schemeClr>
                </a:solidFill>
              </a:rPr>
              <a:t> Mission Success Criteria</a:t>
            </a:r>
          </a:p>
        </p:txBody>
      </p:sp>
      <p:sp>
        <p:nvSpPr>
          <p:cNvPr id="8" name="Text Box 8">
            <a:extLst>
              <a:ext uri="{FF2B5EF4-FFF2-40B4-BE49-F238E27FC236}">
                <a16:creationId xmlns:a16="http://schemas.microsoft.com/office/drawing/2014/main" id="{0667C5FE-315C-9647-A0C7-8D8605DD02F3}"/>
              </a:ext>
            </a:extLst>
          </p:cNvPr>
          <p:cNvSpPr txBox="1"/>
          <p:nvPr/>
        </p:nvSpPr>
        <p:spPr>
          <a:xfrm>
            <a:off x="2349888" y="3811791"/>
            <a:ext cx="3465812" cy="484748"/>
          </a:xfrm>
          <a:prstGeom prst="rect">
            <a:avLst/>
          </a:prstGeom>
          <a:ln w="12700">
            <a:miter lim="400000"/>
          </a:ln>
          <a:extLst>
            <a:ext uri="{C572A759-6A51-4108-AA02-DFA0A04FC94B}">
              <ma14:wrappingTextBoxFlag xmlns:ma14="http://schemas.microsoft.com/office/mac/drawingml/2011/main" xmlns="" val="1"/>
            </a:ext>
          </a:extLst>
        </p:spPr>
        <p:txBody>
          <a:bodyPr wrap="square" tIns="34290" bIns="34290">
            <a:spAutoFit/>
          </a:bodyPr>
          <a:lstStyle/>
          <a:p>
            <a:pPr defTabSz="342900">
              <a:buSzPct val="100000"/>
              <a:buChar char="•"/>
              <a:defRPr sz="3600">
                <a:latin typeface="Candara"/>
                <a:ea typeface="Candara"/>
                <a:cs typeface="Candara"/>
                <a:sym typeface="Candara"/>
              </a:defRPr>
            </a:pPr>
            <a:r>
              <a:rPr sz="1350" dirty="0">
                <a:solidFill>
                  <a:schemeClr val="accent6">
                    <a:lumMod val="75000"/>
                  </a:schemeClr>
                </a:solidFill>
              </a:rPr>
              <a:t> </a:t>
            </a:r>
            <a:r>
              <a:rPr sz="1350" b="1" dirty="0">
                <a:solidFill>
                  <a:schemeClr val="accent6">
                    <a:lumMod val="75000"/>
                  </a:schemeClr>
                </a:solidFill>
              </a:rPr>
              <a:t>Science &amp; Technical Requirements</a:t>
            </a:r>
            <a:br>
              <a:rPr sz="1350" b="1" dirty="0">
                <a:solidFill>
                  <a:schemeClr val="accent6">
                    <a:lumMod val="75000"/>
                  </a:schemeClr>
                </a:solidFill>
              </a:rPr>
            </a:br>
            <a:r>
              <a:rPr sz="1350" b="1" dirty="0">
                <a:solidFill>
                  <a:schemeClr val="accent6">
                    <a:lumMod val="75000"/>
                  </a:schemeClr>
                </a:solidFill>
              </a:rPr>
              <a:t>   </a:t>
            </a:r>
            <a:r>
              <a:rPr lang="en-US" sz="1350" b="1" dirty="0">
                <a:solidFill>
                  <a:schemeClr val="accent6">
                    <a:lumMod val="75000"/>
                  </a:schemeClr>
                </a:solidFill>
              </a:rPr>
              <a:t>      </a:t>
            </a:r>
            <a:r>
              <a:rPr sz="1350" i="1" dirty="0">
                <a:solidFill>
                  <a:schemeClr val="accent6">
                    <a:lumMod val="75000"/>
                  </a:schemeClr>
                </a:solidFill>
              </a:rPr>
              <a:t>(Baseline &amp; Threshold Requirements)</a:t>
            </a:r>
          </a:p>
        </p:txBody>
      </p:sp>
      <p:sp>
        <p:nvSpPr>
          <p:cNvPr id="9" name="Text Box 10">
            <a:extLst>
              <a:ext uri="{FF2B5EF4-FFF2-40B4-BE49-F238E27FC236}">
                <a16:creationId xmlns:a16="http://schemas.microsoft.com/office/drawing/2014/main" id="{A283B170-CB9B-6543-8431-3104EE75E38A}"/>
              </a:ext>
            </a:extLst>
          </p:cNvPr>
          <p:cNvSpPr txBox="1"/>
          <p:nvPr/>
        </p:nvSpPr>
        <p:spPr>
          <a:xfrm>
            <a:off x="3657437" y="4900859"/>
            <a:ext cx="2931256" cy="327803"/>
          </a:xfrm>
          <a:prstGeom prst="rect">
            <a:avLst/>
          </a:prstGeom>
          <a:ln w="12700">
            <a:miter lim="400000"/>
          </a:ln>
          <a:extLst>
            <a:ext uri="{C572A759-6A51-4108-AA02-DFA0A04FC94B}">
              <ma14:wrappingTextBoxFlag xmlns:ma14="http://schemas.microsoft.com/office/mac/drawingml/2011/main" xmlns="" val="1"/>
            </a:ext>
          </a:extLst>
        </p:spPr>
        <p:txBody>
          <a:bodyPr wrap="none" tIns="34290" bIns="34290">
            <a:spAutoFit/>
          </a:bodyPr>
          <a:lstStyle>
            <a:lvl1pPr defTabSz="914400">
              <a:buSzPct val="100000"/>
              <a:buChar char="•"/>
              <a:defRPr sz="3600">
                <a:latin typeface="Candara"/>
                <a:ea typeface="Candara"/>
                <a:cs typeface="Candara"/>
                <a:sym typeface="Candara"/>
              </a:defRPr>
            </a:lvl1pPr>
          </a:lstStyle>
          <a:p>
            <a:r>
              <a:rPr sz="1350"/>
              <a:t> Mission Requirements (MRD)</a:t>
            </a:r>
          </a:p>
        </p:txBody>
      </p:sp>
      <p:sp>
        <p:nvSpPr>
          <p:cNvPr id="10" name="Text Box 11">
            <a:extLst>
              <a:ext uri="{FF2B5EF4-FFF2-40B4-BE49-F238E27FC236}">
                <a16:creationId xmlns:a16="http://schemas.microsoft.com/office/drawing/2014/main" id="{6E8D1976-AB85-B04C-A756-9BEF90B6E72A}"/>
              </a:ext>
            </a:extLst>
          </p:cNvPr>
          <p:cNvSpPr txBox="1"/>
          <p:nvPr/>
        </p:nvSpPr>
        <p:spPr>
          <a:xfrm>
            <a:off x="4291291" y="5417961"/>
            <a:ext cx="2696028" cy="573655"/>
          </a:xfrm>
          <a:prstGeom prst="rect">
            <a:avLst/>
          </a:prstGeom>
          <a:ln w="12700">
            <a:miter lim="400000"/>
          </a:ln>
          <a:extLst>
            <a:ext uri="{C572A759-6A51-4108-AA02-DFA0A04FC94B}">
              <ma14:wrappingTextBoxFlag xmlns:ma14="http://schemas.microsoft.com/office/mac/drawingml/2011/main" xmlns="" val="1"/>
            </a:ext>
          </a:extLst>
        </p:spPr>
        <p:txBody>
          <a:bodyPr wrap="none" tIns="34290" bIns="34290">
            <a:spAutoFit/>
          </a:bodyPr>
          <a:lstStyle/>
          <a:p>
            <a:pPr defTabSz="342900">
              <a:buSzPct val="100000"/>
              <a:buChar char="•"/>
              <a:defRPr sz="3600">
                <a:latin typeface="Candara"/>
                <a:ea typeface="Candara"/>
                <a:cs typeface="Candara"/>
                <a:sym typeface="Candara"/>
              </a:defRPr>
            </a:pPr>
            <a:r>
              <a:rPr sz="1350"/>
              <a:t> Instrument and Spacecraft</a:t>
            </a:r>
          </a:p>
          <a:p>
            <a:pPr defTabSz="342900">
              <a:defRPr sz="3600">
                <a:latin typeface="Candara"/>
                <a:ea typeface="Candara"/>
                <a:cs typeface="Candara"/>
                <a:sym typeface="Candara"/>
              </a:defRPr>
            </a:pPr>
            <a:r>
              <a:rPr sz="1350"/>
              <a:t>  Requirements</a:t>
            </a:r>
          </a:p>
        </p:txBody>
      </p:sp>
      <p:sp>
        <p:nvSpPr>
          <p:cNvPr id="11" name="Text Box 12">
            <a:extLst>
              <a:ext uri="{FF2B5EF4-FFF2-40B4-BE49-F238E27FC236}">
                <a16:creationId xmlns:a16="http://schemas.microsoft.com/office/drawing/2014/main" id="{345C0009-22F3-9E4E-9A74-B08B80BFD976}"/>
              </a:ext>
            </a:extLst>
          </p:cNvPr>
          <p:cNvSpPr txBox="1"/>
          <p:nvPr/>
        </p:nvSpPr>
        <p:spPr>
          <a:xfrm>
            <a:off x="5055687" y="6049192"/>
            <a:ext cx="2673264" cy="327803"/>
          </a:xfrm>
          <a:prstGeom prst="rect">
            <a:avLst/>
          </a:prstGeom>
          <a:ln w="12700">
            <a:miter lim="400000"/>
          </a:ln>
          <a:extLst>
            <a:ext uri="{C572A759-6A51-4108-AA02-DFA0A04FC94B}">
              <ma14:wrappingTextBoxFlag xmlns:ma14="http://schemas.microsoft.com/office/mac/drawingml/2011/main" xmlns="" val="1"/>
            </a:ext>
          </a:extLst>
        </p:spPr>
        <p:txBody>
          <a:bodyPr wrap="none" tIns="34290" bIns="34290">
            <a:spAutoFit/>
          </a:bodyPr>
          <a:lstStyle>
            <a:lvl1pPr defTabSz="914400">
              <a:buSzPct val="100000"/>
              <a:buChar char="•"/>
              <a:defRPr sz="3600">
                <a:latin typeface="Candara"/>
                <a:ea typeface="Candara"/>
                <a:cs typeface="Candara"/>
                <a:sym typeface="Candara"/>
              </a:defRPr>
            </a:lvl1pPr>
          </a:lstStyle>
          <a:p>
            <a:r>
              <a:rPr sz="1350"/>
              <a:t> Component Requirements</a:t>
            </a:r>
          </a:p>
        </p:txBody>
      </p:sp>
      <p:sp>
        <p:nvSpPr>
          <p:cNvPr id="12" name="AutoShape 13">
            <a:extLst>
              <a:ext uri="{FF2B5EF4-FFF2-40B4-BE49-F238E27FC236}">
                <a16:creationId xmlns:a16="http://schemas.microsoft.com/office/drawing/2014/main" id="{27F9F037-19A7-E844-A9E2-992B372B89F0}"/>
              </a:ext>
            </a:extLst>
          </p:cNvPr>
          <p:cNvSpPr/>
          <p:nvPr/>
        </p:nvSpPr>
        <p:spPr>
          <a:xfrm rot="2386620">
            <a:off x="905668" y="3852566"/>
            <a:ext cx="1999366" cy="510058"/>
          </a:xfrm>
          <a:prstGeom prst="rightArrow">
            <a:avLst>
              <a:gd name="adj1" fmla="val 50000"/>
              <a:gd name="adj2" fmla="val 97997"/>
            </a:avLst>
          </a:prstGeom>
          <a:solidFill>
            <a:srgbClr val="8064A2"/>
          </a:solidFill>
          <a:ln w="12700">
            <a:solidFill>
              <a:srgbClr val="000000"/>
            </a:solidFill>
            <a:miter/>
          </a:ln>
        </p:spPr>
        <p:txBody>
          <a:bodyPr tIns="34290" bIns="34290" anchor="ctr"/>
          <a:lstStyle/>
          <a:p>
            <a:pPr defTabSz="342900">
              <a:defRPr sz="3600">
                <a:latin typeface="Candara"/>
                <a:ea typeface="Candara"/>
                <a:cs typeface="Candara"/>
                <a:sym typeface="Candara"/>
              </a:defRPr>
            </a:pPr>
            <a:endParaRPr sz="1350"/>
          </a:p>
        </p:txBody>
      </p:sp>
      <p:sp>
        <p:nvSpPr>
          <p:cNvPr id="13" name="AutoShape 15">
            <a:extLst>
              <a:ext uri="{FF2B5EF4-FFF2-40B4-BE49-F238E27FC236}">
                <a16:creationId xmlns:a16="http://schemas.microsoft.com/office/drawing/2014/main" id="{33B3E217-6405-0248-A769-79EBC319E7B1}"/>
              </a:ext>
            </a:extLst>
          </p:cNvPr>
          <p:cNvSpPr/>
          <p:nvPr/>
        </p:nvSpPr>
        <p:spPr>
          <a:xfrm rot="2368374">
            <a:off x="3447497" y="5565905"/>
            <a:ext cx="1125788" cy="574870"/>
          </a:xfrm>
          <a:prstGeom prst="rightArrow">
            <a:avLst>
              <a:gd name="adj1" fmla="val 50000"/>
              <a:gd name="adj2" fmla="val 48958"/>
            </a:avLst>
          </a:prstGeom>
          <a:solidFill>
            <a:srgbClr val="4BACC6"/>
          </a:solidFill>
          <a:ln w="12700">
            <a:solidFill>
              <a:srgbClr val="000000"/>
            </a:solidFill>
            <a:miter/>
          </a:ln>
        </p:spPr>
        <p:txBody>
          <a:bodyPr tIns="34290" bIns="34290" anchor="ctr"/>
          <a:lstStyle/>
          <a:p>
            <a:pPr defTabSz="342900">
              <a:defRPr sz="3600">
                <a:latin typeface="Candara"/>
                <a:ea typeface="Candara"/>
                <a:cs typeface="Candara"/>
                <a:sym typeface="Candara"/>
              </a:defRPr>
            </a:pPr>
            <a:endParaRPr sz="1350"/>
          </a:p>
        </p:txBody>
      </p:sp>
      <p:sp>
        <p:nvSpPr>
          <p:cNvPr id="14" name="Text Box 20">
            <a:extLst>
              <a:ext uri="{FF2B5EF4-FFF2-40B4-BE49-F238E27FC236}">
                <a16:creationId xmlns:a16="http://schemas.microsoft.com/office/drawing/2014/main" id="{B5215A68-968A-5742-89F2-99AD9463B3D3}"/>
              </a:ext>
            </a:extLst>
          </p:cNvPr>
          <p:cNvSpPr txBox="1"/>
          <p:nvPr/>
        </p:nvSpPr>
        <p:spPr>
          <a:xfrm>
            <a:off x="5929330" y="3922145"/>
            <a:ext cx="1789425" cy="573655"/>
          </a:xfrm>
          <a:prstGeom prst="rect">
            <a:avLst/>
          </a:prstGeom>
          <a:ln w="12700">
            <a:miter lim="400000"/>
          </a:ln>
          <a:extLst>
            <a:ext uri="{C572A759-6A51-4108-AA02-DFA0A04FC94B}">
              <ma14:wrappingTextBoxFlag xmlns:ma14="http://schemas.microsoft.com/office/mac/drawingml/2011/main" xmlns="" val="1"/>
            </a:ext>
          </a:extLst>
        </p:spPr>
        <p:txBody>
          <a:bodyPr tIns="34290" bIns="34290">
            <a:spAutoFit/>
          </a:bodyPr>
          <a:lstStyle>
            <a:lvl1pPr defTabSz="914400">
              <a:defRPr sz="3600" b="1">
                <a:latin typeface="Candara"/>
                <a:ea typeface="Candara"/>
                <a:cs typeface="Candara"/>
                <a:sym typeface="Candara"/>
              </a:defRPr>
            </a:lvl1pPr>
          </a:lstStyle>
          <a:p>
            <a:r>
              <a:rPr sz="1350" dirty="0"/>
              <a:t>Level 1 Requirements</a:t>
            </a:r>
          </a:p>
        </p:txBody>
      </p:sp>
      <p:sp>
        <p:nvSpPr>
          <p:cNvPr id="15" name="Text Box 24">
            <a:extLst>
              <a:ext uri="{FF2B5EF4-FFF2-40B4-BE49-F238E27FC236}">
                <a16:creationId xmlns:a16="http://schemas.microsoft.com/office/drawing/2014/main" id="{E873893C-E14F-0C4D-811D-57C5F749D1F6}"/>
              </a:ext>
            </a:extLst>
          </p:cNvPr>
          <p:cNvSpPr txBox="1"/>
          <p:nvPr/>
        </p:nvSpPr>
        <p:spPr>
          <a:xfrm>
            <a:off x="6838230" y="4673263"/>
            <a:ext cx="1526363" cy="573655"/>
          </a:xfrm>
          <a:prstGeom prst="rect">
            <a:avLst/>
          </a:prstGeom>
          <a:ln w="12700">
            <a:miter lim="400000"/>
          </a:ln>
          <a:extLst>
            <a:ext uri="{C572A759-6A51-4108-AA02-DFA0A04FC94B}">
              <ma14:wrappingTextBoxFlag xmlns:ma14="http://schemas.microsoft.com/office/mac/drawingml/2011/main" xmlns="" val="1"/>
            </a:ext>
          </a:extLst>
        </p:spPr>
        <p:txBody>
          <a:bodyPr wrap="square" tIns="34290" bIns="34290">
            <a:spAutoFit/>
          </a:bodyPr>
          <a:lstStyle>
            <a:lvl1pPr defTabSz="914400">
              <a:defRPr sz="3600">
                <a:latin typeface="Candara"/>
                <a:ea typeface="Candara"/>
                <a:cs typeface="Candara"/>
                <a:sym typeface="Candara"/>
              </a:defRPr>
            </a:lvl1pPr>
          </a:lstStyle>
          <a:p>
            <a:r>
              <a:rPr sz="1350" dirty="0"/>
              <a:t>Level 2 Requirements</a:t>
            </a:r>
          </a:p>
        </p:txBody>
      </p:sp>
      <p:sp>
        <p:nvSpPr>
          <p:cNvPr id="16" name="Text Box 10">
            <a:extLst>
              <a:ext uri="{FF2B5EF4-FFF2-40B4-BE49-F238E27FC236}">
                <a16:creationId xmlns:a16="http://schemas.microsoft.com/office/drawing/2014/main" id="{D2B618D0-EF88-0445-A1DA-55EB2C39990C}"/>
              </a:ext>
            </a:extLst>
          </p:cNvPr>
          <p:cNvSpPr txBox="1"/>
          <p:nvPr/>
        </p:nvSpPr>
        <p:spPr>
          <a:xfrm>
            <a:off x="3315051" y="4607788"/>
            <a:ext cx="2855376" cy="327803"/>
          </a:xfrm>
          <a:prstGeom prst="rect">
            <a:avLst/>
          </a:prstGeom>
          <a:ln w="12700">
            <a:miter lim="400000"/>
          </a:ln>
          <a:extLst>
            <a:ext uri="{C572A759-6A51-4108-AA02-DFA0A04FC94B}">
              <ma14:wrappingTextBoxFlag xmlns:ma14="http://schemas.microsoft.com/office/mac/drawingml/2011/main" xmlns="" val="1"/>
            </a:ext>
          </a:extLst>
        </p:spPr>
        <p:txBody>
          <a:bodyPr wrap="none" tIns="34290" bIns="34290">
            <a:spAutoFit/>
          </a:bodyPr>
          <a:lstStyle>
            <a:lvl1pPr defTabSz="914400">
              <a:buSzPct val="100000"/>
              <a:buChar char="•"/>
              <a:defRPr sz="3600">
                <a:latin typeface="Candara"/>
                <a:ea typeface="Candara"/>
                <a:cs typeface="Candara"/>
                <a:sym typeface="Candara"/>
              </a:defRPr>
            </a:lvl1pPr>
          </a:lstStyle>
          <a:p>
            <a:r>
              <a:rPr sz="1350"/>
              <a:t> Science Requirements (SRD)</a:t>
            </a:r>
          </a:p>
        </p:txBody>
      </p:sp>
      <p:sp>
        <p:nvSpPr>
          <p:cNvPr id="17" name="AutoShape 14">
            <a:extLst>
              <a:ext uri="{FF2B5EF4-FFF2-40B4-BE49-F238E27FC236}">
                <a16:creationId xmlns:a16="http://schemas.microsoft.com/office/drawing/2014/main" id="{85E2555D-3BFF-644D-A519-22382F747FEB}"/>
              </a:ext>
            </a:extLst>
          </p:cNvPr>
          <p:cNvSpPr/>
          <p:nvPr/>
        </p:nvSpPr>
        <p:spPr>
          <a:xfrm rot="2395891">
            <a:off x="2620638" y="4843554"/>
            <a:ext cx="920423" cy="531192"/>
          </a:xfrm>
          <a:prstGeom prst="rightArrow">
            <a:avLst>
              <a:gd name="adj1" fmla="val 50000"/>
              <a:gd name="adj2" fmla="val 52831"/>
            </a:avLst>
          </a:prstGeom>
          <a:solidFill>
            <a:srgbClr val="8064A2"/>
          </a:solidFill>
          <a:ln w="12700">
            <a:solidFill>
              <a:srgbClr val="000000"/>
            </a:solidFill>
            <a:miter/>
          </a:ln>
        </p:spPr>
        <p:txBody>
          <a:bodyPr tIns="34290" bIns="34290" anchor="ctr"/>
          <a:lstStyle/>
          <a:p>
            <a:pPr defTabSz="342900">
              <a:defRPr sz="3600">
                <a:latin typeface="Candara"/>
                <a:ea typeface="Candara"/>
                <a:cs typeface="Candara"/>
                <a:sym typeface="Candara"/>
              </a:defRPr>
            </a:pPr>
            <a:endParaRPr sz="1350"/>
          </a:p>
        </p:txBody>
      </p:sp>
      <p:sp>
        <p:nvSpPr>
          <p:cNvPr id="18" name="Right Brace 21">
            <a:extLst>
              <a:ext uri="{FF2B5EF4-FFF2-40B4-BE49-F238E27FC236}">
                <a16:creationId xmlns:a16="http://schemas.microsoft.com/office/drawing/2014/main" id="{96E08F43-8F60-AE46-9E9C-B427E3DA44EF}"/>
              </a:ext>
            </a:extLst>
          </p:cNvPr>
          <p:cNvSpPr/>
          <p:nvPr/>
        </p:nvSpPr>
        <p:spPr>
          <a:xfrm>
            <a:off x="5611505" y="3792494"/>
            <a:ext cx="289055" cy="5532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99"/>
                  <a:pt x="10800" y="445"/>
                </a:cubicBezTo>
                <a:lnTo>
                  <a:pt x="10800" y="10355"/>
                </a:lnTo>
                <a:cubicBezTo>
                  <a:pt x="10800" y="10601"/>
                  <a:pt x="15635" y="10800"/>
                  <a:pt x="21600" y="10800"/>
                </a:cubicBezTo>
                <a:cubicBezTo>
                  <a:pt x="15635" y="10800"/>
                  <a:pt x="10800" y="10999"/>
                  <a:pt x="10800" y="11245"/>
                </a:cubicBezTo>
                <a:lnTo>
                  <a:pt x="10800" y="21155"/>
                </a:lnTo>
                <a:cubicBezTo>
                  <a:pt x="10800" y="21401"/>
                  <a:pt x="5965" y="21600"/>
                  <a:pt x="0" y="21600"/>
                </a:cubicBezTo>
              </a:path>
            </a:pathLst>
          </a:custGeom>
          <a:ln w="50800">
            <a:solidFill>
              <a:srgbClr val="000000"/>
            </a:solidFill>
          </a:ln>
        </p:spPr>
        <p:txBody>
          <a:bodyPr tIns="34290" bIns="34290" anchor="ctr"/>
          <a:lstStyle/>
          <a:p>
            <a:pPr algn="ctr" defTabSz="342900">
              <a:defRPr sz="3600">
                <a:latin typeface="Candara"/>
                <a:ea typeface="Candara"/>
                <a:cs typeface="Candara"/>
                <a:sym typeface="Candara"/>
              </a:defRPr>
            </a:pPr>
            <a:endParaRPr sz="1350"/>
          </a:p>
        </p:txBody>
      </p:sp>
      <p:sp>
        <p:nvSpPr>
          <p:cNvPr id="19" name="Right Brace 22">
            <a:extLst>
              <a:ext uri="{FF2B5EF4-FFF2-40B4-BE49-F238E27FC236}">
                <a16:creationId xmlns:a16="http://schemas.microsoft.com/office/drawing/2014/main" id="{73F36BFE-4BB1-9747-8C45-AC6D51D3982E}"/>
              </a:ext>
            </a:extLst>
          </p:cNvPr>
          <p:cNvSpPr/>
          <p:nvPr/>
        </p:nvSpPr>
        <p:spPr>
          <a:xfrm>
            <a:off x="6518906" y="4673161"/>
            <a:ext cx="289055" cy="543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29"/>
                  <a:pt x="10800" y="958"/>
                </a:cubicBezTo>
                <a:lnTo>
                  <a:pt x="10800" y="9842"/>
                </a:lnTo>
                <a:cubicBezTo>
                  <a:pt x="10800" y="10371"/>
                  <a:pt x="15635" y="10800"/>
                  <a:pt x="21600" y="10800"/>
                </a:cubicBezTo>
                <a:cubicBezTo>
                  <a:pt x="15635" y="10800"/>
                  <a:pt x="10800" y="11229"/>
                  <a:pt x="10800" y="11758"/>
                </a:cubicBezTo>
                <a:lnTo>
                  <a:pt x="10800" y="20642"/>
                </a:lnTo>
                <a:cubicBezTo>
                  <a:pt x="10800" y="21171"/>
                  <a:pt x="5965" y="21600"/>
                  <a:pt x="0" y="21600"/>
                </a:cubicBezTo>
              </a:path>
            </a:pathLst>
          </a:custGeom>
          <a:ln w="50800">
            <a:solidFill>
              <a:srgbClr val="000000"/>
            </a:solidFill>
          </a:ln>
        </p:spPr>
        <p:txBody>
          <a:bodyPr tIns="34290" bIns="34290" anchor="ctr"/>
          <a:lstStyle/>
          <a:p>
            <a:pPr algn="ctr" defTabSz="342900">
              <a:defRPr sz="3600">
                <a:latin typeface="Candara"/>
                <a:ea typeface="Candara"/>
                <a:cs typeface="Candara"/>
                <a:sym typeface="Candara"/>
              </a:defRPr>
            </a:pPr>
            <a:endParaRPr sz="1350"/>
          </a:p>
        </p:txBody>
      </p:sp>
      <p:sp>
        <p:nvSpPr>
          <p:cNvPr id="20" name="Right Brace 23">
            <a:extLst>
              <a:ext uri="{FF2B5EF4-FFF2-40B4-BE49-F238E27FC236}">
                <a16:creationId xmlns:a16="http://schemas.microsoft.com/office/drawing/2014/main" id="{2B14B946-D024-2542-8C1D-3677EF9411D9}"/>
              </a:ext>
            </a:extLst>
          </p:cNvPr>
          <p:cNvSpPr/>
          <p:nvPr/>
        </p:nvSpPr>
        <p:spPr>
          <a:xfrm>
            <a:off x="7131723" y="5356377"/>
            <a:ext cx="289055" cy="5433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29"/>
                  <a:pt x="10800" y="958"/>
                </a:cubicBezTo>
                <a:lnTo>
                  <a:pt x="10800" y="9842"/>
                </a:lnTo>
                <a:cubicBezTo>
                  <a:pt x="10800" y="10371"/>
                  <a:pt x="15635" y="10800"/>
                  <a:pt x="21600" y="10800"/>
                </a:cubicBezTo>
                <a:cubicBezTo>
                  <a:pt x="15635" y="10800"/>
                  <a:pt x="10800" y="11229"/>
                  <a:pt x="10800" y="11758"/>
                </a:cubicBezTo>
                <a:lnTo>
                  <a:pt x="10800" y="20642"/>
                </a:lnTo>
                <a:cubicBezTo>
                  <a:pt x="10800" y="21171"/>
                  <a:pt x="5965" y="21600"/>
                  <a:pt x="0" y="21600"/>
                </a:cubicBezTo>
              </a:path>
            </a:pathLst>
          </a:custGeom>
          <a:ln w="50800">
            <a:solidFill>
              <a:srgbClr val="000000"/>
            </a:solidFill>
          </a:ln>
        </p:spPr>
        <p:txBody>
          <a:bodyPr tIns="34290" bIns="34290" anchor="ctr"/>
          <a:lstStyle/>
          <a:p>
            <a:pPr algn="ctr" defTabSz="342900">
              <a:defRPr sz="3600">
                <a:latin typeface="Candara"/>
                <a:ea typeface="Candara"/>
                <a:cs typeface="Candara"/>
                <a:sym typeface="Candara"/>
              </a:defRPr>
            </a:pPr>
            <a:endParaRPr sz="1350"/>
          </a:p>
        </p:txBody>
      </p:sp>
      <p:sp>
        <p:nvSpPr>
          <p:cNvPr id="21" name="Right Brace 24">
            <a:extLst>
              <a:ext uri="{FF2B5EF4-FFF2-40B4-BE49-F238E27FC236}">
                <a16:creationId xmlns:a16="http://schemas.microsoft.com/office/drawing/2014/main" id="{939A10EB-AECE-0A40-9B1D-1E3E62AC81DC}"/>
              </a:ext>
            </a:extLst>
          </p:cNvPr>
          <p:cNvSpPr/>
          <p:nvPr/>
        </p:nvSpPr>
        <p:spPr>
          <a:xfrm rot="10800000">
            <a:off x="736537" y="3303425"/>
            <a:ext cx="289055" cy="1371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29"/>
                  <a:pt x="10800" y="958"/>
                </a:cubicBezTo>
                <a:lnTo>
                  <a:pt x="10800" y="9842"/>
                </a:lnTo>
                <a:cubicBezTo>
                  <a:pt x="10800" y="10371"/>
                  <a:pt x="15635" y="10800"/>
                  <a:pt x="21600" y="10800"/>
                </a:cubicBezTo>
                <a:cubicBezTo>
                  <a:pt x="15635" y="10800"/>
                  <a:pt x="10800" y="11229"/>
                  <a:pt x="10800" y="11758"/>
                </a:cubicBezTo>
                <a:lnTo>
                  <a:pt x="10800" y="20642"/>
                </a:lnTo>
                <a:cubicBezTo>
                  <a:pt x="10800" y="21171"/>
                  <a:pt x="5965" y="21600"/>
                  <a:pt x="0" y="21600"/>
                </a:cubicBezTo>
              </a:path>
            </a:pathLst>
          </a:custGeom>
          <a:ln w="50800">
            <a:solidFill>
              <a:srgbClr val="000000"/>
            </a:solidFill>
          </a:ln>
        </p:spPr>
        <p:txBody>
          <a:bodyPr tIns="34290" bIns="34290" anchor="ctr"/>
          <a:lstStyle/>
          <a:p>
            <a:pPr algn="ctr" defTabSz="342900">
              <a:defRPr sz="3600">
                <a:latin typeface="Candara"/>
                <a:ea typeface="Candara"/>
                <a:cs typeface="Candara"/>
                <a:sym typeface="Candara"/>
              </a:defRPr>
            </a:pPr>
            <a:endParaRPr sz="1350"/>
          </a:p>
        </p:txBody>
      </p:sp>
      <p:sp>
        <p:nvSpPr>
          <p:cNvPr id="22" name="Text Box 20">
            <a:extLst>
              <a:ext uri="{FF2B5EF4-FFF2-40B4-BE49-F238E27FC236}">
                <a16:creationId xmlns:a16="http://schemas.microsoft.com/office/drawing/2014/main" id="{A1CF94E3-F725-0B49-84D4-12906CE66AAC}"/>
              </a:ext>
            </a:extLst>
          </p:cNvPr>
          <p:cNvSpPr txBox="1"/>
          <p:nvPr/>
        </p:nvSpPr>
        <p:spPr>
          <a:xfrm rot="16200000">
            <a:off x="99221" y="3843943"/>
            <a:ext cx="992957" cy="315471"/>
          </a:xfrm>
          <a:prstGeom prst="rect">
            <a:avLst/>
          </a:prstGeom>
          <a:ln w="12700">
            <a:miter lim="400000"/>
          </a:ln>
          <a:extLst>
            <a:ext uri="{C572A759-6A51-4108-AA02-DFA0A04FC94B}">
              <ma14:wrappingTextBoxFlag xmlns:ma14="http://schemas.microsoft.com/office/mac/drawingml/2011/main" xmlns="" val="1"/>
            </a:ext>
          </a:extLst>
        </p:spPr>
        <p:txBody>
          <a:bodyPr wrap="square" tIns="34290" bIns="34290">
            <a:spAutoFit/>
          </a:bodyPr>
          <a:lstStyle>
            <a:lvl1pPr defTabSz="914400">
              <a:defRPr sz="3600" b="1">
                <a:latin typeface="Candara"/>
                <a:ea typeface="Candara"/>
                <a:cs typeface="Candara"/>
                <a:sym typeface="Candara"/>
              </a:defRPr>
            </a:lvl1pPr>
          </a:lstStyle>
          <a:p>
            <a:pPr algn="ctr"/>
            <a:r>
              <a:rPr lang="en-US" sz="1600" dirty="0">
                <a:solidFill>
                  <a:schemeClr val="accent6">
                    <a:lumMod val="75000"/>
                  </a:schemeClr>
                </a:solidFill>
              </a:rPr>
              <a:t>PLRA</a:t>
            </a:r>
            <a:endParaRPr sz="1600" dirty="0">
              <a:solidFill>
                <a:schemeClr val="accent6">
                  <a:lumMod val="75000"/>
                </a:schemeClr>
              </a:solidFill>
            </a:endParaRPr>
          </a:p>
        </p:txBody>
      </p:sp>
      <p:sp>
        <p:nvSpPr>
          <p:cNvPr id="24" name="Text Box 24">
            <a:extLst>
              <a:ext uri="{FF2B5EF4-FFF2-40B4-BE49-F238E27FC236}">
                <a16:creationId xmlns:a16="http://schemas.microsoft.com/office/drawing/2014/main" id="{6CCF768F-357E-9F4C-9EBC-80AC9251F698}"/>
              </a:ext>
            </a:extLst>
          </p:cNvPr>
          <p:cNvSpPr txBox="1"/>
          <p:nvPr/>
        </p:nvSpPr>
        <p:spPr>
          <a:xfrm>
            <a:off x="7541437" y="5375890"/>
            <a:ext cx="1526363" cy="573655"/>
          </a:xfrm>
          <a:prstGeom prst="rect">
            <a:avLst/>
          </a:prstGeom>
          <a:ln w="12700">
            <a:miter lim="400000"/>
          </a:ln>
          <a:extLst>
            <a:ext uri="{C572A759-6A51-4108-AA02-DFA0A04FC94B}">
              <ma14:wrappingTextBoxFlag xmlns:ma14="http://schemas.microsoft.com/office/mac/drawingml/2011/main" xmlns="" val="1"/>
            </a:ext>
          </a:extLst>
        </p:spPr>
        <p:txBody>
          <a:bodyPr wrap="square" tIns="34290" bIns="34290">
            <a:spAutoFit/>
          </a:bodyPr>
          <a:lstStyle>
            <a:lvl1pPr defTabSz="914400">
              <a:defRPr sz="3600">
                <a:latin typeface="Candara"/>
                <a:ea typeface="Candara"/>
                <a:cs typeface="Candara"/>
                <a:sym typeface="Candara"/>
              </a:defRPr>
            </a:lvl1pPr>
          </a:lstStyle>
          <a:p>
            <a:r>
              <a:rPr sz="1350" dirty="0"/>
              <a:t>Level 3 Requirements</a:t>
            </a:r>
          </a:p>
        </p:txBody>
      </p:sp>
      <p:sp>
        <p:nvSpPr>
          <p:cNvPr id="25" name="Rectangle 24">
            <a:extLst>
              <a:ext uri="{FF2B5EF4-FFF2-40B4-BE49-F238E27FC236}">
                <a16:creationId xmlns:a16="http://schemas.microsoft.com/office/drawing/2014/main" id="{88440C9E-E9DF-144D-B7C6-547B2D033A66}"/>
              </a:ext>
            </a:extLst>
          </p:cNvPr>
          <p:cNvSpPr/>
          <p:nvPr/>
        </p:nvSpPr>
        <p:spPr>
          <a:xfrm>
            <a:off x="457200" y="1444018"/>
            <a:ext cx="8518550" cy="1477328"/>
          </a:xfrm>
          <a:prstGeom prst="rect">
            <a:avLst/>
          </a:prstGeom>
        </p:spPr>
        <p:txBody>
          <a:bodyPr wrap="square">
            <a:spAutoFit/>
          </a:bodyPr>
          <a:lstStyle/>
          <a:p>
            <a:r>
              <a:rPr lang="en-US" sz="1600" dirty="0"/>
              <a:t>Program Level Requirements Appendix (PLRA)</a:t>
            </a:r>
          </a:p>
          <a:p>
            <a:pPr lvl="1"/>
            <a:r>
              <a:rPr lang="en-US" sz="1400" dirty="0"/>
              <a:t>Defines Objectives, Project organization, performance metrics, mission success criteria</a:t>
            </a:r>
          </a:p>
          <a:p>
            <a:r>
              <a:rPr lang="en-US" sz="1600" dirty="0"/>
              <a:t>Science Requirements Document</a:t>
            </a:r>
          </a:p>
          <a:p>
            <a:pPr lvl="1"/>
            <a:r>
              <a:rPr lang="en-US" sz="1400" dirty="0"/>
              <a:t>Provides </a:t>
            </a:r>
            <a:r>
              <a:rPr lang="en-US" sz="1400" dirty="0" err="1"/>
              <a:t>flowdown</a:t>
            </a:r>
            <a:r>
              <a:rPr lang="en-US" sz="1400" dirty="0"/>
              <a:t> from objectives to observatory &amp; ground system capabilities</a:t>
            </a:r>
          </a:p>
          <a:p>
            <a:r>
              <a:rPr lang="en-US" sz="1600" dirty="0"/>
              <a:t>Mission Requirements Document</a:t>
            </a:r>
          </a:p>
          <a:p>
            <a:pPr lvl="1"/>
            <a:r>
              <a:rPr lang="en-US" sz="1400" dirty="0"/>
              <a:t>Provides </a:t>
            </a:r>
            <a:r>
              <a:rPr lang="en-US" sz="1400" dirty="0" err="1"/>
              <a:t>flowdown</a:t>
            </a:r>
            <a:r>
              <a:rPr lang="en-US" sz="1400" dirty="0"/>
              <a:t> to mission segment requirements</a:t>
            </a:r>
          </a:p>
        </p:txBody>
      </p:sp>
      <p:sp>
        <p:nvSpPr>
          <p:cNvPr id="23" name="Date Placeholder 22">
            <a:extLst>
              <a:ext uri="{FF2B5EF4-FFF2-40B4-BE49-F238E27FC236}">
                <a16:creationId xmlns:a16="http://schemas.microsoft.com/office/drawing/2014/main" id="{FA4741AE-73DC-C747-853C-AA3F86367513}"/>
              </a:ext>
            </a:extLst>
          </p:cNvPr>
          <p:cNvSpPr>
            <a:spLocks noGrp="1"/>
          </p:cNvSpPr>
          <p:nvPr>
            <p:ph type="dt" sz="half" idx="2"/>
          </p:nvPr>
        </p:nvSpPr>
        <p:spPr/>
        <p:txBody>
          <a:bodyPr/>
          <a:lstStyle/>
          <a:p>
            <a:r>
              <a:rPr lang="en-US"/>
              <a:t>October 22, 2018</a:t>
            </a:r>
          </a:p>
        </p:txBody>
      </p:sp>
      <p:sp>
        <p:nvSpPr>
          <p:cNvPr id="26" name="Footer Placeholder 25">
            <a:extLst>
              <a:ext uri="{FF2B5EF4-FFF2-40B4-BE49-F238E27FC236}">
                <a16:creationId xmlns:a16="http://schemas.microsoft.com/office/drawing/2014/main" id="{77359EDC-308A-0F48-AA1A-4259743830DE}"/>
              </a:ext>
            </a:extLst>
          </p:cNvPr>
          <p:cNvSpPr>
            <a:spLocks noGrp="1"/>
          </p:cNvSpPr>
          <p:nvPr>
            <p:ph type="ftr" sz="quarter" idx="11"/>
          </p:nvPr>
        </p:nvSpPr>
        <p:spPr/>
        <p:txBody>
          <a:bodyPr/>
          <a:lstStyle/>
          <a:p>
            <a:r>
              <a:rPr lang="en-US"/>
              <a:t>APAC - Kruk</a:t>
            </a:r>
            <a:endParaRPr lang="en-US" dirty="0"/>
          </a:p>
        </p:txBody>
      </p:sp>
      <p:sp>
        <p:nvSpPr>
          <p:cNvPr id="27" name="Slide Number Placeholder 26">
            <a:extLst>
              <a:ext uri="{FF2B5EF4-FFF2-40B4-BE49-F238E27FC236}">
                <a16:creationId xmlns:a16="http://schemas.microsoft.com/office/drawing/2014/main" id="{3C496094-1FFE-4C4D-A15A-B5DF65B56879}"/>
              </a:ext>
            </a:extLst>
          </p:cNvPr>
          <p:cNvSpPr>
            <a:spLocks noGrp="1"/>
          </p:cNvSpPr>
          <p:nvPr>
            <p:ph type="sldNum" sz="quarter" idx="10"/>
          </p:nvPr>
        </p:nvSpPr>
        <p:spPr/>
        <p:txBody>
          <a:bodyPr/>
          <a:lstStyle/>
          <a:p>
            <a:fld id="{9B402786-918C-D846-A5E6-705928AE4161}" type="slidenum">
              <a:rPr lang="en-US" smtClean="0"/>
              <a:pPr/>
              <a:t>2</a:t>
            </a:fld>
            <a:endParaRPr lang="en-US" dirty="0"/>
          </a:p>
        </p:txBody>
      </p:sp>
    </p:spTree>
    <p:extLst>
      <p:ext uri="{BB962C8B-B14F-4D97-AF65-F5344CB8AC3E}">
        <p14:creationId xmlns:p14="http://schemas.microsoft.com/office/powerpoint/2010/main" val="3800768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81A3-0038-244E-9DAF-B587ADEB89BE}"/>
              </a:ext>
            </a:extLst>
          </p:cNvPr>
          <p:cNvSpPr>
            <a:spLocks noGrp="1"/>
          </p:cNvSpPr>
          <p:nvPr>
            <p:ph type="title"/>
          </p:nvPr>
        </p:nvSpPr>
        <p:spPr/>
        <p:txBody>
          <a:bodyPr>
            <a:normAutofit fontScale="90000"/>
          </a:bodyPr>
          <a:lstStyle/>
          <a:p>
            <a:r>
              <a:rPr lang="en-US" dirty="0"/>
              <a:t>Mission Requirements Document</a:t>
            </a:r>
          </a:p>
        </p:txBody>
      </p:sp>
      <p:sp>
        <p:nvSpPr>
          <p:cNvPr id="3" name="Content Placeholder 2">
            <a:extLst>
              <a:ext uri="{FF2B5EF4-FFF2-40B4-BE49-F238E27FC236}">
                <a16:creationId xmlns:a16="http://schemas.microsoft.com/office/drawing/2014/main" id="{327BB0BC-129F-8C46-8895-56BD8AD858A0}"/>
              </a:ext>
            </a:extLst>
          </p:cNvPr>
          <p:cNvSpPr>
            <a:spLocks noGrp="1"/>
          </p:cNvSpPr>
          <p:nvPr>
            <p:ph idx="1"/>
          </p:nvPr>
        </p:nvSpPr>
        <p:spPr>
          <a:xfrm>
            <a:off x="3931920" y="1600200"/>
            <a:ext cx="5029200" cy="4684222"/>
          </a:xfrm>
        </p:spPr>
        <p:txBody>
          <a:bodyPr>
            <a:normAutofit fontScale="62500" lnSpcReduction="20000"/>
          </a:bodyPr>
          <a:lstStyle/>
          <a:p>
            <a:r>
              <a:rPr lang="en-US" dirty="0"/>
              <a:t>The MRD contains the top level requirements for the mission, launch vehicle, the Observatory (Telescope, Wide Field, Coronagraph, Instrument Carrier &amp; Spacecraft) and the Ground System. These flow from the:</a:t>
            </a:r>
          </a:p>
          <a:p>
            <a:pPr lvl="1"/>
            <a:r>
              <a:rPr lang="en-US" dirty="0"/>
              <a:t>PLRA – BTRs &amp; BDRs, including CGI technology requirements</a:t>
            </a:r>
          </a:p>
          <a:p>
            <a:pPr lvl="1"/>
            <a:r>
              <a:rPr lang="en-US" dirty="0"/>
              <a:t>SRD – Science requirements decomposed into requirements on the mission</a:t>
            </a:r>
          </a:p>
          <a:p>
            <a:pPr lvl="1"/>
            <a:r>
              <a:rPr lang="en-US" dirty="0"/>
              <a:t>Mission architecture decisions – e.g., guiding from the WFI focal plane</a:t>
            </a:r>
          </a:p>
          <a:p>
            <a:r>
              <a:rPr lang="en-US" dirty="0"/>
              <a:t>Mission-level requirements are decomposed in the MRD as necessary and allocated to each of the elements.</a:t>
            </a:r>
          </a:p>
          <a:p>
            <a:pPr lvl="1"/>
            <a:r>
              <a:rPr lang="en-US" dirty="0"/>
              <a:t>Each MRD requirement identifies the element(s) to which the requirement is allocated</a:t>
            </a:r>
          </a:p>
          <a:p>
            <a:endParaRPr lang="en-US" dirty="0"/>
          </a:p>
        </p:txBody>
      </p:sp>
      <p:sp>
        <p:nvSpPr>
          <p:cNvPr id="7" name="Content Placeholder 8">
            <a:extLst>
              <a:ext uri="{FF2B5EF4-FFF2-40B4-BE49-F238E27FC236}">
                <a16:creationId xmlns:a16="http://schemas.microsoft.com/office/drawing/2014/main" id="{32E97F75-0919-CC4C-B56A-78A127F7EB6F}"/>
              </a:ext>
            </a:extLst>
          </p:cNvPr>
          <p:cNvSpPr txBox="1">
            <a:spLocks/>
          </p:cNvSpPr>
          <p:nvPr/>
        </p:nvSpPr>
        <p:spPr>
          <a:xfrm>
            <a:off x="558987" y="1830016"/>
            <a:ext cx="2866352" cy="3035708"/>
          </a:xfrm>
          <a:prstGeom prst="rect">
            <a:avLst/>
          </a:prstGeom>
          <a:ln>
            <a:solidFill>
              <a:schemeClr val="tx1"/>
            </a:solidFill>
          </a:ln>
        </p:spPr>
        <p:txBody>
          <a:bodyPr>
            <a:normAutofit fontScale="62500" lnSpcReduction="20000"/>
          </a:bodyPr>
          <a:lstStyle>
            <a:lvl1pPr marL="342900" indent="-342900" algn="l" defTabSz="457200" rtl="0" eaLnBrk="1" latinLnBrk="0" hangingPunct="1">
              <a:spcBef>
                <a:spcPct val="20000"/>
              </a:spcBef>
              <a:buFont typeface="Wingdings" charset="2"/>
              <a:buChar char="Ø"/>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2400" b="1"/>
              <a:t>Mission Requirements Doc</a:t>
            </a:r>
          </a:p>
          <a:p>
            <a:pPr marL="0" indent="0">
              <a:buFont typeface="Wingdings" charset="2"/>
              <a:buNone/>
            </a:pPr>
            <a:r>
              <a:rPr lang="en-US" sz="2400"/>
              <a:t>1.0 Mission Requirements</a:t>
            </a:r>
          </a:p>
          <a:p>
            <a:pPr marL="0" indent="0">
              <a:buFont typeface="Wingdings" charset="2"/>
              <a:buNone/>
            </a:pPr>
            <a:r>
              <a:rPr lang="en-US" sz="2400"/>
              <a:t>2.0 LV Requirements</a:t>
            </a:r>
          </a:p>
          <a:p>
            <a:pPr marL="0" indent="0">
              <a:buFont typeface="Wingdings" charset="2"/>
              <a:buNone/>
            </a:pPr>
            <a:r>
              <a:rPr lang="en-US" sz="2400"/>
              <a:t>3.0 Observatory Requirements</a:t>
            </a:r>
          </a:p>
          <a:p>
            <a:pPr marL="0" indent="0">
              <a:buFont typeface="Wingdings" charset="2"/>
              <a:buNone/>
            </a:pPr>
            <a:r>
              <a:rPr lang="en-US" sz="2400"/>
              <a:t>	3.1 Design Specifications</a:t>
            </a:r>
          </a:p>
          <a:p>
            <a:pPr marL="0" indent="0">
              <a:buFont typeface="Wingdings" charset="2"/>
              <a:buNone/>
            </a:pPr>
            <a:r>
              <a:rPr lang="en-US" sz="2400"/>
              <a:t>	3.2 OTA</a:t>
            </a:r>
          </a:p>
          <a:p>
            <a:pPr marL="0" indent="0">
              <a:buFont typeface="Wingdings" charset="2"/>
              <a:buNone/>
            </a:pPr>
            <a:r>
              <a:rPr lang="en-US" sz="2400"/>
              <a:t>	3.3 WFI</a:t>
            </a:r>
          </a:p>
          <a:p>
            <a:pPr marL="0" indent="0">
              <a:buFont typeface="Wingdings" charset="2"/>
              <a:buNone/>
            </a:pPr>
            <a:r>
              <a:rPr lang="en-US" sz="2400"/>
              <a:t>	3.4 CGI</a:t>
            </a:r>
          </a:p>
          <a:p>
            <a:pPr marL="0" indent="0">
              <a:buFont typeface="Wingdings" charset="2"/>
              <a:buNone/>
            </a:pPr>
            <a:r>
              <a:rPr lang="en-US" sz="2400"/>
              <a:t>	3.5 IC</a:t>
            </a:r>
          </a:p>
          <a:p>
            <a:pPr marL="0" indent="0">
              <a:buFont typeface="Wingdings" charset="2"/>
              <a:buNone/>
            </a:pPr>
            <a:r>
              <a:rPr lang="en-US" sz="2400"/>
              <a:t>	3.6 Spacecraft</a:t>
            </a:r>
          </a:p>
          <a:p>
            <a:pPr marL="0" indent="0">
              <a:buFont typeface="Wingdings" charset="2"/>
              <a:buNone/>
            </a:pPr>
            <a:r>
              <a:rPr lang="en-US" sz="2400"/>
              <a:t>4.0 Ground System Requirements</a:t>
            </a:r>
            <a:endParaRPr lang="en-US" sz="2400" dirty="0"/>
          </a:p>
        </p:txBody>
      </p:sp>
      <p:sp>
        <p:nvSpPr>
          <p:cNvPr id="8" name="Date Placeholder 7">
            <a:extLst>
              <a:ext uri="{FF2B5EF4-FFF2-40B4-BE49-F238E27FC236}">
                <a16:creationId xmlns:a16="http://schemas.microsoft.com/office/drawing/2014/main" id="{96FCDD67-DFC0-4A48-B3B4-C3D569F98160}"/>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7B9F5658-225F-784D-B621-A87EE511DB09}"/>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FEC305AE-A155-5642-A596-E65FE678F69A}"/>
              </a:ext>
            </a:extLst>
          </p:cNvPr>
          <p:cNvSpPr>
            <a:spLocks noGrp="1"/>
          </p:cNvSpPr>
          <p:nvPr>
            <p:ph type="sldNum" sz="quarter" idx="11"/>
          </p:nvPr>
        </p:nvSpPr>
        <p:spPr/>
        <p:txBody>
          <a:bodyPr/>
          <a:lstStyle/>
          <a:p>
            <a:fld id="{9B402786-918C-D846-A5E6-705928AE4161}" type="slidenum">
              <a:rPr lang="en-US" smtClean="0"/>
              <a:pPr/>
              <a:t>20</a:t>
            </a:fld>
            <a:endParaRPr lang="en-US" dirty="0"/>
          </a:p>
        </p:txBody>
      </p:sp>
    </p:spTree>
    <p:extLst>
      <p:ext uri="{BB962C8B-B14F-4D97-AF65-F5344CB8AC3E}">
        <p14:creationId xmlns:p14="http://schemas.microsoft.com/office/powerpoint/2010/main" val="174374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Wide Field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588237620"/>
              </p:ext>
            </p:extLst>
          </p:nvPr>
        </p:nvGraphicFramePr>
        <p:xfrm>
          <a:off x="1143000" y="685523"/>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Representative</a:t>
                      </a:r>
                      <a:r>
                        <a:rPr lang="en-US" sz="1200" baseline="0" dirty="0">
                          <a:solidFill>
                            <a:schemeClr val="tx1"/>
                          </a:solidFill>
                        </a:rPr>
                        <a:t> values shown; full details in SRD.</a:t>
                      </a:r>
                      <a:endParaRPr lang="en-US" sz="12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tx1"/>
                          </a:solidFill>
                        </a:rPr>
                        <a:t>Expansion, Structure,</a:t>
                      </a:r>
                      <a:r>
                        <a:rPr lang="en-US" sz="1200" b="1" baseline="0" dirty="0">
                          <a:solidFill>
                            <a:schemeClr val="tx1"/>
                          </a:solidFill>
                        </a:rPr>
                        <a:t> </a:t>
                      </a:r>
                      <a:r>
                        <a:rPr lang="en-US" sz="1200" b="1" dirty="0">
                          <a:solidFill>
                            <a:schemeClr val="tx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a:txBody>
                    <a:bodyPr/>
                    <a:lstStyle/>
                    <a:p>
                      <a:pPr algn="ctr"/>
                      <a:r>
                        <a:rPr lang="en-US" sz="1200" b="1" dirty="0">
                          <a:solidFill>
                            <a:schemeClr val="tx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tx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161745"/>
                  </a:ext>
                </a:extLst>
              </a:tr>
              <a:tr h="457494">
                <a:tc rowSpan="5">
                  <a:txBody>
                    <a:bodyPr/>
                    <a:lstStyle/>
                    <a:p>
                      <a:r>
                        <a:rPr lang="en-US" sz="1200" b="1" dirty="0">
                          <a:solidFill>
                            <a:schemeClr val="tx1"/>
                          </a:solidFill>
                        </a:rPr>
                        <a:t>Surveys &amp; Data</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a:r>
                        <a:rPr lang="en-US" sz="1200" b="1" dirty="0">
                          <a:solidFill>
                            <a:schemeClr val="tx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0.20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baseline="300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0.34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14, 5 deg</a:t>
                      </a:r>
                      <a:r>
                        <a:rPr lang="en-US" sz="1200" baseline="30000" dirty="0">
                          <a:solidFill>
                            <a:schemeClr val="tx1"/>
                          </a:solidFill>
                        </a:rPr>
                        <a:t>2</a:t>
                      </a:r>
                      <a:r>
                        <a:rPr lang="en-US" sz="1200" baseline="0" dirty="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&gt;100 </a:t>
                      </a:r>
                      <a:r>
                        <a:rPr lang="en-US" sz="1200" kern="1200" dirty="0" err="1">
                          <a:solidFill>
                            <a:schemeClr val="tx1"/>
                          </a:solidFill>
                          <a:effectLst/>
                          <a:latin typeface="+mn-lt"/>
                          <a:ea typeface="+mn-ea"/>
                          <a:cs typeface="+mn-cs"/>
                        </a:rPr>
                        <a:t>SNe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Δz</a:t>
                      </a:r>
                      <a:r>
                        <a:rPr lang="en-US" sz="1200" kern="1200" dirty="0">
                          <a:solidFill>
                            <a:schemeClr val="tx1"/>
                          </a:solidFill>
                          <a:effectLst/>
                          <a:latin typeface="+mn-lt"/>
                          <a:ea typeface="+mn-ea"/>
                          <a:cs typeface="+mn-cs"/>
                        </a:rPr>
                        <a:t>=0.1</a:t>
                      </a:r>
                      <a:r>
                        <a:rPr lang="en-US" sz="1200" dirty="0">
                          <a:solidFill>
                            <a:schemeClr val="tx1"/>
                          </a:solidFill>
                          <a:effectLst/>
                        </a:rPr>
                        <a:t> </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586 deg</a:t>
                      </a:r>
                      <a:r>
                        <a:rPr lang="en-US" sz="1200" b="0" baseline="30000" dirty="0">
                          <a:solidFill>
                            <a:schemeClr val="tx1"/>
                          </a:solidFill>
                        </a:rPr>
                        <a:t>2</a:t>
                      </a:r>
                      <a:r>
                        <a:rPr lang="en-US" sz="1200" b="0" baseline="0" dirty="0">
                          <a:solidFill>
                            <a:schemeClr val="tx1"/>
                          </a:solidFill>
                        </a:rPr>
                        <a:t>-day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rPr>
                        <a:t>Over 6+ seasons</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tx1"/>
                          </a:solidFill>
                        </a:rPr>
                        <a:t>Redshift</a:t>
                      </a:r>
                    </a:p>
                  </a:txBody>
                  <a:tcPr marL="45720" marR="45720" anchor="ctr">
                    <a:lnR w="381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0.2</a:t>
                      </a:r>
                      <a:r>
                        <a:rPr lang="en-US" sz="1200" dirty="0">
                          <a:solidFill>
                            <a:schemeClr val="tx1"/>
                          </a:solidFill>
                        </a:rPr>
                        <a:t>≤z≤1.7</a:t>
                      </a:r>
                      <a:endParaRPr lang="en-US" sz="1200" kern="1200" dirty="0">
                        <a:solidFill>
                          <a:schemeClr val="tx1"/>
                        </a:solidFill>
                        <a:effectLst/>
                        <a:latin typeface="+mn-lt"/>
                        <a:ea typeface="+mn-ea"/>
                        <a:cs typeface="+mn-cs"/>
                      </a:endParaRPr>
                    </a:p>
                  </a:txBody>
                  <a:tcPr marL="0" marR="0">
                    <a:solidFill>
                      <a:schemeClr val="accent4">
                        <a:lumMod val="40000"/>
                        <a:lumOff val="60000"/>
                      </a:schemeClr>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tx1"/>
                          </a:solidFill>
                        </a:rPr>
                        <a:t>Sensitivity</a:t>
                      </a:r>
                    </a:p>
                  </a:txBody>
                  <a:tcPr marL="45720" marR="45720" anchor="ctr">
                    <a:lnR w="381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solidFill>
                      <a:schemeClr val="accent4">
                        <a:lumMod val="40000"/>
                        <a:lumOff val="60000"/>
                      </a:schemeClr>
                    </a:solidFil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≥13</a:t>
                      </a:r>
                      <a:r>
                        <a:rPr lang="en-US" sz="1200" baseline="0" dirty="0">
                          <a:solidFill>
                            <a:schemeClr val="tx1"/>
                          </a:solidFill>
                        </a:rPr>
                        <a:t> (brightest filters at peak)</a:t>
                      </a:r>
                      <a:endParaRPr lang="en-US" sz="1200" dirty="0">
                        <a:solidFill>
                          <a:schemeClr val="tx1"/>
                        </a:solidFill>
                      </a:endParaRPr>
                    </a:p>
                  </a:txBody>
                  <a:tcPr marL="0" marR="0">
                    <a:solidFill>
                      <a:schemeClr val="accent4">
                        <a:lumMod val="40000"/>
                        <a:lumOff val="60000"/>
                      </a:schemeClr>
                    </a:solidFill>
                  </a:tcPr>
                </a:tc>
                <a:tc>
                  <a:txBody>
                    <a:bodyPr/>
                    <a:lstStyle/>
                    <a:p>
                      <a:pPr algn="ctr"/>
                      <a:r>
                        <a:rPr lang="en-US" sz="1200" b="0" dirty="0">
                          <a:solidFill>
                            <a:schemeClr val="tx1"/>
                          </a:solidFill>
                        </a:rPr>
                        <a:t>S/N&gt;100 for</a:t>
                      </a:r>
                      <a:r>
                        <a:rPr lang="en-US" sz="1200" b="0" baseline="0" dirty="0">
                          <a:solidFill>
                            <a:schemeClr val="tx1"/>
                          </a:solidFill>
                        </a:rPr>
                        <a:t> H</a:t>
                      </a:r>
                      <a:r>
                        <a:rPr lang="en-US" sz="1200" b="0" baseline="-25000" dirty="0">
                          <a:solidFill>
                            <a:schemeClr val="tx1"/>
                          </a:solidFill>
                        </a:rPr>
                        <a:t>AB</a:t>
                      </a:r>
                      <a:r>
                        <a:rPr lang="en-US" sz="1200" b="0" baseline="0" dirty="0">
                          <a:solidFill>
                            <a:schemeClr val="tx1"/>
                          </a:solidFill>
                        </a:rPr>
                        <a:t>=21.4 star</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tx1"/>
                          </a:solidFill>
                        </a:rPr>
                        <a:t>Cadence</a:t>
                      </a:r>
                    </a:p>
                  </a:txBody>
                  <a:tcPr marL="45720" marR="45720" anchor="ctr">
                    <a:lnR w="381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p>
                      <a:pPr algn="ctr"/>
                      <a:endParaRPr lang="en-US" sz="1200" dirty="0">
                        <a:solidFill>
                          <a:schemeClr val="tx1"/>
                        </a:solidFill>
                      </a:endParaRPr>
                    </a:p>
                  </a:txBody>
                  <a:tcPr marL="0" marR="0" marB="0">
                    <a:solidFill>
                      <a:schemeClr val="accent4">
                        <a:lumMod val="40000"/>
                        <a:lumOff val="60000"/>
                      </a:schemeClr>
                    </a:solidFill>
                  </a:tcPr>
                </a:tc>
                <a:tc>
                  <a:txBody>
                    <a:bodyPr/>
                    <a:lstStyle/>
                    <a:p>
                      <a:pPr algn="ctr"/>
                      <a:r>
                        <a:rPr lang="en-US" sz="1200" dirty="0">
                          <a:solidFill>
                            <a:schemeClr val="tx1"/>
                          </a:solidFill>
                        </a:rPr>
                        <a:t>~ 5 days</a:t>
                      </a:r>
                    </a:p>
                  </a:txBody>
                  <a:tcPr marL="0" marR="0" marB="0">
                    <a:solidFill>
                      <a:schemeClr val="accent4">
                        <a:lumMod val="40000"/>
                        <a:lumOff val="60000"/>
                      </a:schemeClr>
                    </a:solidFill>
                  </a:tcPr>
                </a:tc>
                <a:tc>
                  <a:txBody>
                    <a:bodyPr/>
                    <a:lstStyle/>
                    <a:p>
                      <a:pPr algn="ctr"/>
                      <a:r>
                        <a:rPr lang="en-US" sz="1200" b="0" dirty="0">
                          <a:solidFill>
                            <a:schemeClr val="tx1"/>
                          </a:solidFill>
                        </a:rPr>
                        <a:t>15 min</a:t>
                      </a:r>
                    </a:p>
                  </a:txBody>
                  <a:tcPr marL="0" marR="0" marB="0">
                    <a:lnR w="3810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tx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200" b="0" dirty="0">
                          <a:solidFill>
                            <a:schemeClr val="tx1"/>
                          </a:solidFill>
                        </a:rPr>
                        <a:t>≥3</a:t>
                      </a:r>
                      <a:r>
                        <a:rPr lang="en-US" sz="1200" b="0" baseline="0" dirty="0">
                          <a:solidFill>
                            <a:schemeClr val="tx1"/>
                          </a:solidFill>
                        </a:rPr>
                        <a:t> reads/</a:t>
                      </a:r>
                      <a:r>
                        <a:rPr lang="en-US" sz="1200" b="0" baseline="0" dirty="0" err="1">
                          <a:solidFill>
                            <a:schemeClr val="tx1"/>
                          </a:solidFill>
                        </a:rPr>
                        <a:t>exp</a:t>
                      </a:r>
                      <a:endParaRPr lang="en-US" sz="1200" b="0" dirty="0">
                        <a:solidFill>
                          <a:schemeClr val="tx1"/>
                        </a:solidFill>
                      </a:endParaRP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31836919"/>
                  </a:ext>
                </a:extLst>
              </a:tr>
              <a:tr h="274320">
                <a:tc rowSpan="3">
                  <a:txBody>
                    <a:bodyPr/>
                    <a:lstStyle/>
                    <a:p>
                      <a:r>
                        <a:rPr lang="en-US" sz="1200" b="1" dirty="0">
                          <a:solidFill>
                            <a:schemeClr val="tx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0.12” (J)</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0.14” (IFC)</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EE50 ≤ 0.15” (wide)</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tx1"/>
                          </a:solidFill>
                        </a:rPr>
                        <a:t>Stability</a:t>
                      </a:r>
                    </a:p>
                  </a:txBody>
                  <a:tcPr marL="45720" marR="45720" anchor="ctr">
                    <a:lnR w="381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a:tc>
                <a:tc>
                  <a:txBody>
                    <a:bodyPr/>
                    <a:lstStyle/>
                    <a:p>
                      <a:pPr algn="ctr"/>
                      <a:endParaRPr lang="en-US" sz="1200" dirty="0">
                        <a:solidFill>
                          <a:schemeClr val="tx1"/>
                        </a:solidFill>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tx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0.2%</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tx1"/>
                          </a:solidFill>
                        </a:rPr>
                        <a:t>Flux Calibration Relative</a:t>
                      </a:r>
                      <a:r>
                        <a:rPr lang="en-US" sz="1200" b="1" baseline="0" dirty="0">
                          <a:solidFill>
                            <a:schemeClr val="tx1"/>
                          </a:solidFill>
                        </a:rPr>
                        <a:t> Over</a:t>
                      </a:r>
                      <a:endParaRPr lang="en-US" sz="1200" b="1" dirty="0">
                        <a:solidFill>
                          <a:schemeClr val="tx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&lt;0.5% / 2 </a:t>
                      </a:r>
                      <a:r>
                        <a:rPr lang="en-US" sz="1200" dirty="0" err="1">
                          <a:solidFill>
                            <a:schemeClr val="tx1"/>
                          </a:solidFill>
                        </a:rPr>
                        <a:t>wk</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&lt;0.1%/season</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tx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abs/</a:t>
                      </a:r>
                      <a:r>
                        <a:rPr lang="en-US" sz="1200" baseline="0" dirty="0">
                          <a:solidFill>
                            <a:schemeClr val="tx1"/>
                          </a:solidFill>
                        </a:rPr>
                        <a:t> 0.5% photo </a:t>
                      </a:r>
                      <a:r>
                        <a:rPr lang="en-US" sz="1200" baseline="0" dirty="0" err="1">
                          <a:solidFill>
                            <a:schemeClr val="tx1"/>
                          </a:solidFill>
                        </a:rPr>
                        <a:t>zeropt</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&lt;3% abs</a:t>
                      </a:r>
                    </a:p>
                    <a:p>
                      <a:pPr algn="ctr"/>
                      <a:r>
                        <a:rPr lang="en-US" sz="1200" b="0" dirty="0">
                          <a:solidFill>
                            <a:schemeClr val="tx1"/>
                          </a:solidFill>
                        </a:rPr>
                        <a:t>&lt;1.4% photo </a:t>
                      </a:r>
                      <a:r>
                        <a:rPr lang="en-US" sz="1200" b="0" dirty="0" err="1">
                          <a:solidFill>
                            <a:schemeClr val="tx1"/>
                          </a:solidFill>
                        </a:rPr>
                        <a:t>zeropt</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tx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&lt;0.3% 15&lt;AB&lt;26</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solidFill>
                            <a:schemeClr val="tx1"/>
                          </a:solidFill>
                        </a:rPr>
                        <a:t>&lt;0.1% over 2 mag</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tx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tx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6 filters 0.5-2.0</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Wide filter</a:t>
                      </a:r>
                      <a:r>
                        <a:rPr lang="en-US" sz="1200" b="0" baseline="0" dirty="0">
                          <a:solidFill>
                            <a:schemeClr val="tx1"/>
                          </a:solidFill>
                        </a:rPr>
                        <a:t>, &amp; 1 short, </a:t>
                      </a:r>
                    </a:p>
                    <a:p>
                      <a:pPr algn="ctr"/>
                      <a:r>
                        <a:rPr lang="en-US" sz="1200" b="0" baseline="0" dirty="0">
                          <a:solidFill>
                            <a:schemeClr val="tx1"/>
                          </a:solidFill>
                        </a:rPr>
                        <a:t>1 </a:t>
                      </a:r>
                      <a:r>
                        <a:rPr lang="en-US" sz="1200" b="0" baseline="0" dirty="0" err="1">
                          <a:solidFill>
                            <a:schemeClr val="tx1"/>
                          </a:solidFill>
                        </a:rPr>
                        <a:t>longward</a:t>
                      </a:r>
                      <a:r>
                        <a:rPr lang="en-US" sz="1200" b="0" baseline="0" dirty="0">
                          <a:solidFill>
                            <a:schemeClr val="tx1"/>
                          </a:solidFill>
                        </a:rPr>
                        <a:t> of 1</a:t>
                      </a:r>
                      <a:r>
                        <a:rPr lang="en-US" sz="1200" b="0" baseline="0" dirty="0">
                          <a:solidFill>
                            <a:schemeClr val="tx1"/>
                          </a:solidFill>
                          <a:latin typeface="Symbol" charset="2"/>
                          <a:cs typeface="Symbol" charset="2"/>
                        </a:rPr>
                        <a:t>m</a:t>
                      </a:r>
                      <a:r>
                        <a:rPr lang="en-US" sz="1200" b="0" baseline="0" dirty="0">
                          <a:solidFill>
                            <a:schemeClr val="tx1"/>
                          </a:solidFill>
                        </a:rPr>
                        <a:t>m</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tx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70 &lt; R &lt; 150</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10" name="Date Placeholder 9">
            <a:extLst>
              <a:ext uri="{FF2B5EF4-FFF2-40B4-BE49-F238E27FC236}">
                <a16:creationId xmlns:a16="http://schemas.microsoft.com/office/drawing/2014/main" id="{23A66264-9FC2-274D-A0EB-2EC29CCF620F}"/>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D35537AC-D10C-0D4A-AF92-A682863B9DBC}"/>
              </a:ext>
            </a:extLst>
          </p:cNvPr>
          <p:cNvSpPr>
            <a:spLocks noGrp="1"/>
          </p:cNvSpPr>
          <p:nvPr>
            <p:ph type="ftr" sz="quarter" idx="11"/>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B47A3126-88E1-B741-A5C1-F1F89C18C1F2}"/>
              </a:ext>
            </a:extLst>
          </p:cNvPr>
          <p:cNvSpPr>
            <a:spLocks noGrp="1"/>
          </p:cNvSpPr>
          <p:nvPr>
            <p:ph type="sldNum" sz="quarter" idx="10"/>
          </p:nvPr>
        </p:nvSpPr>
        <p:spPr/>
        <p:txBody>
          <a:bodyPr/>
          <a:lstStyle/>
          <a:p>
            <a:fld id="{9B402786-918C-D846-A5E6-705928AE4161}" type="slidenum">
              <a:rPr lang="en-US" smtClean="0"/>
              <a:pPr/>
              <a:t>21</a:t>
            </a:fld>
            <a:endParaRPr lang="en-US" dirty="0"/>
          </a:p>
        </p:txBody>
      </p:sp>
    </p:spTree>
    <p:extLst>
      <p:ext uri="{BB962C8B-B14F-4D97-AF65-F5344CB8AC3E}">
        <p14:creationId xmlns:p14="http://schemas.microsoft.com/office/powerpoint/2010/main" val="3412029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a:stCxn id="47" idx="0"/>
            <a:endCxn id="99" idx="1"/>
          </p:cNvCxnSpPr>
          <p:nvPr/>
        </p:nvCxnSpPr>
        <p:spPr>
          <a:xfrm flipH="1" flipV="1">
            <a:off x="2721631" y="3895483"/>
            <a:ext cx="5814457" cy="10673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45" idx="0"/>
            <a:endCxn id="99" idx="1"/>
          </p:cNvCxnSpPr>
          <p:nvPr/>
        </p:nvCxnSpPr>
        <p:spPr>
          <a:xfrm flipH="1" flipV="1">
            <a:off x="2721631" y="3895483"/>
            <a:ext cx="5179440" cy="3880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19" idx="0"/>
            <a:endCxn id="99" idx="1"/>
          </p:cNvCxnSpPr>
          <p:nvPr/>
        </p:nvCxnSpPr>
        <p:spPr>
          <a:xfrm flipH="1" flipV="1">
            <a:off x="2721631" y="3895483"/>
            <a:ext cx="4495414" cy="19220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43" idx="0"/>
            <a:endCxn id="99" idx="1"/>
          </p:cNvCxnSpPr>
          <p:nvPr/>
        </p:nvCxnSpPr>
        <p:spPr>
          <a:xfrm flipV="1">
            <a:off x="1483322" y="3895483"/>
            <a:ext cx="1238309" cy="20677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97592" y="5963197"/>
            <a:ext cx="1571459" cy="523220"/>
          </a:xfrm>
          <a:prstGeom prst="rect">
            <a:avLst/>
          </a:prstGeom>
          <a:solidFill>
            <a:schemeClr val="accent4">
              <a:lumMod val="40000"/>
              <a:lumOff val="60000"/>
            </a:schemeClr>
          </a:solidFill>
        </p:spPr>
        <p:txBody>
          <a:bodyPr wrap="square" rtlCol="0">
            <a:spAutoFit/>
          </a:bodyPr>
          <a:lstStyle/>
          <a:p>
            <a:pPr algn="ctr"/>
            <a:r>
              <a:rPr lang="en-US" sz="1400" dirty="0"/>
              <a:t>MRD 153</a:t>
            </a:r>
          </a:p>
          <a:p>
            <a:pPr algn="ctr"/>
            <a:r>
              <a:rPr lang="en-US" sz="1400" dirty="0"/>
              <a:t>WFC Ang. </a:t>
            </a:r>
            <a:r>
              <a:rPr lang="en-US" sz="1400" dirty="0" err="1"/>
              <a:t>Samp</a:t>
            </a:r>
            <a:r>
              <a:rPr lang="en-US" sz="1400" dirty="0"/>
              <a:t>.</a:t>
            </a:r>
          </a:p>
        </p:txBody>
      </p:sp>
      <p:cxnSp>
        <p:nvCxnSpPr>
          <p:cNvPr id="37" name="Straight Connector 36"/>
          <p:cNvCxnSpPr>
            <a:stCxn id="36" idx="0"/>
            <a:endCxn id="99" idx="1"/>
          </p:cNvCxnSpPr>
          <p:nvPr/>
        </p:nvCxnSpPr>
        <p:spPr>
          <a:xfrm flipV="1">
            <a:off x="993321" y="3895483"/>
            <a:ext cx="1728310" cy="691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105" idx="0"/>
            <a:endCxn id="99" idx="1"/>
          </p:cNvCxnSpPr>
          <p:nvPr/>
        </p:nvCxnSpPr>
        <p:spPr>
          <a:xfrm flipH="1" flipV="1">
            <a:off x="2721631" y="3895483"/>
            <a:ext cx="2359963" cy="2150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32" idx="0"/>
            <a:endCxn id="20" idx="2"/>
          </p:cNvCxnSpPr>
          <p:nvPr/>
        </p:nvCxnSpPr>
        <p:spPr>
          <a:xfrm flipH="1" flipV="1">
            <a:off x="2953522" y="4956916"/>
            <a:ext cx="2241969" cy="3981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06" idx="0"/>
            <a:endCxn id="99" idx="1"/>
          </p:cNvCxnSpPr>
          <p:nvPr/>
        </p:nvCxnSpPr>
        <p:spPr>
          <a:xfrm flipH="1" flipV="1">
            <a:off x="2721631" y="3895483"/>
            <a:ext cx="4140753" cy="12094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9" idx="0"/>
            <a:endCxn id="20" idx="2"/>
          </p:cNvCxnSpPr>
          <p:nvPr/>
        </p:nvCxnSpPr>
        <p:spPr>
          <a:xfrm flipH="1" flipV="1">
            <a:off x="2953522" y="4956916"/>
            <a:ext cx="414083" cy="1240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Implement Surveys in 5 years and Provide Data</a:t>
            </a:r>
          </a:p>
        </p:txBody>
      </p:sp>
      <p:sp>
        <p:nvSpPr>
          <p:cNvPr id="6" name="TextBox 5"/>
          <p:cNvSpPr txBox="1"/>
          <p:nvPr/>
        </p:nvSpPr>
        <p:spPr>
          <a:xfrm>
            <a:off x="3796024" y="2459665"/>
            <a:ext cx="1399467" cy="523220"/>
          </a:xfrm>
          <a:prstGeom prst="rect">
            <a:avLst/>
          </a:prstGeom>
          <a:solidFill>
            <a:srgbClr val="8EB4E3"/>
          </a:solidFill>
        </p:spPr>
        <p:txBody>
          <a:bodyPr wrap="square" rtlCol="0">
            <a:spAutoFit/>
          </a:bodyPr>
          <a:lstStyle/>
          <a:p>
            <a:pPr algn="ctr"/>
            <a:r>
              <a:rPr lang="en-US" sz="1400" dirty="0"/>
              <a:t>HLIS 2.0.2</a:t>
            </a:r>
          </a:p>
          <a:p>
            <a:pPr algn="ctr"/>
            <a:r>
              <a:rPr lang="en-US" sz="1400" dirty="0"/>
              <a:t>0.20 deg</a:t>
            </a:r>
            <a:r>
              <a:rPr lang="en-US" sz="1400" baseline="30000" dirty="0"/>
              <a:t>2</a:t>
            </a:r>
            <a:r>
              <a:rPr lang="en-US" sz="1400" dirty="0"/>
              <a:t>/</a:t>
            </a:r>
            <a:r>
              <a:rPr lang="en-US" sz="1400" dirty="0" err="1"/>
              <a:t>hr</a:t>
            </a:r>
            <a:endParaRPr lang="en-US" sz="1400" dirty="0"/>
          </a:p>
        </p:txBody>
      </p:sp>
      <p:sp>
        <p:nvSpPr>
          <p:cNvPr id="8" name="TextBox 7"/>
          <p:cNvSpPr txBox="1"/>
          <p:nvPr/>
        </p:nvSpPr>
        <p:spPr>
          <a:xfrm>
            <a:off x="828486" y="3094665"/>
            <a:ext cx="1632506" cy="523220"/>
          </a:xfrm>
          <a:prstGeom prst="rect">
            <a:avLst/>
          </a:prstGeom>
          <a:solidFill>
            <a:srgbClr val="8EB4E3"/>
          </a:solidFill>
        </p:spPr>
        <p:txBody>
          <a:bodyPr wrap="square" rtlCol="0">
            <a:spAutoFit/>
          </a:bodyPr>
          <a:lstStyle/>
          <a:p>
            <a:pPr algn="ctr"/>
            <a:r>
              <a:rPr lang="en-US" sz="1400" dirty="0"/>
              <a:t>EML 2.3.2</a:t>
            </a:r>
          </a:p>
          <a:p>
            <a:pPr algn="ctr"/>
            <a:r>
              <a:rPr lang="en-US" sz="1400" dirty="0"/>
              <a:t>585.4 deg</a:t>
            </a:r>
            <a:r>
              <a:rPr lang="en-US" sz="1400" baseline="30000" dirty="0"/>
              <a:t>2</a:t>
            </a:r>
            <a:r>
              <a:rPr lang="en-US" sz="1400" dirty="0"/>
              <a:t>-day</a:t>
            </a:r>
          </a:p>
        </p:txBody>
      </p:sp>
      <p:sp>
        <p:nvSpPr>
          <p:cNvPr id="9" name="TextBox 8"/>
          <p:cNvSpPr txBox="1"/>
          <p:nvPr/>
        </p:nvSpPr>
        <p:spPr>
          <a:xfrm>
            <a:off x="2269051" y="2460670"/>
            <a:ext cx="1399467" cy="523220"/>
          </a:xfrm>
          <a:prstGeom prst="rect">
            <a:avLst/>
          </a:prstGeom>
          <a:solidFill>
            <a:srgbClr val="8EB4E3"/>
          </a:solidFill>
        </p:spPr>
        <p:txBody>
          <a:bodyPr wrap="square" rtlCol="0">
            <a:spAutoFit/>
          </a:bodyPr>
          <a:lstStyle/>
          <a:p>
            <a:pPr algn="ctr"/>
            <a:r>
              <a:rPr lang="en-US" sz="1400" dirty="0"/>
              <a:t>HLSS 2.03</a:t>
            </a:r>
          </a:p>
          <a:p>
            <a:pPr algn="ctr"/>
            <a:r>
              <a:rPr lang="en-US" sz="1400" dirty="0"/>
              <a:t>0.34 deg</a:t>
            </a:r>
            <a:r>
              <a:rPr lang="en-US" sz="1400" baseline="30000" dirty="0"/>
              <a:t>2</a:t>
            </a:r>
            <a:r>
              <a:rPr lang="en-US" sz="1400" dirty="0"/>
              <a:t>/</a:t>
            </a:r>
            <a:r>
              <a:rPr lang="en-US" sz="1400" dirty="0" err="1"/>
              <a:t>hr</a:t>
            </a:r>
            <a:endParaRPr lang="en-US" sz="1400" dirty="0"/>
          </a:p>
        </p:txBody>
      </p:sp>
      <p:sp>
        <p:nvSpPr>
          <p:cNvPr id="10" name="TextBox 9"/>
          <p:cNvSpPr txBox="1"/>
          <p:nvPr/>
        </p:nvSpPr>
        <p:spPr>
          <a:xfrm>
            <a:off x="337423" y="2459665"/>
            <a:ext cx="1804702" cy="523220"/>
          </a:xfrm>
          <a:prstGeom prst="rect">
            <a:avLst/>
          </a:prstGeom>
          <a:solidFill>
            <a:srgbClr val="8EB4E3"/>
          </a:solidFill>
        </p:spPr>
        <p:txBody>
          <a:bodyPr wrap="square" rtlCol="0">
            <a:spAutoFit/>
          </a:bodyPr>
          <a:lstStyle/>
          <a:p>
            <a:pPr algn="ctr"/>
            <a:r>
              <a:rPr lang="en-US" sz="1400" dirty="0"/>
              <a:t>SN 2.0.3</a:t>
            </a:r>
          </a:p>
          <a:p>
            <a:pPr algn="ctr"/>
            <a:r>
              <a:rPr lang="en-US" sz="1400" dirty="0"/>
              <a:t>&gt;100 SN/0.1 </a:t>
            </a:r>
            <a:r>
              <a:rPr lang="en-US" sz="1400" dirty="0" err="1">
                <a:latin typeface="Symbol" charset="2"/>
                <a:cs typeface="Symbol" charset="2"/>
              </a:rPr>
              <a:t>D</a:t>
            </a:r>
            <a:r>
              <a:rPr lang="en-US" sz="1400" dirty="0" err="1"/>
              <a:t>z</a:t>
            </a:r>
            <a:r>
              <a:rPr lang="en-US" sz="1400" dirty="0"/>
              <a:t> bin</a:t>
            </a:r>
          </a:p>
        </p:txBody>
      </p:sp>
      <p:sp>
        <p:nvSpPr>
          <p:cNvPr id="19" name="TextBox 18"/>
          <p:cNvSpPr txBox="1"/>
          <p:nvPr/>
        </p:nvSpPr>
        <p:spPr>
          <a:xfrm>
            <a:off x="6574858" y="5817552"/>
            <a:ext cx="1284373" cy="523220"/>
          </a:xfrm>
          <a:prstGeom prst="rect">
            <a:avLst/>
          </a:prstGeom>
          <a:solidFill>
            <a:schemeClr val="accent4">
              <a:lumMod val="40000"/>
              <a:lumOff val="60000"/>
            </a:schemeClr>
          </a:solidFill>
          <a:ln>
            <a:noFill/>
          </a:ln>
        </p:spPr>
        <p:txBody>
          <a:bodyPr wrap="square" rtlCol="0">
            <a:spAutoFit/>
          </a:bodyPr>
          <a:lstStyle/>
          <a:p>
            <a:pPr algn="ctr"/>
            <a:r>
              <a:rPr lang="en-US" sz="1400" dirty="0"/>
              <a:t>MRD 042, 044</a:t>
            </a:r>
          </a:p>
          <a:p>
            <a:pPr algn="ctr"/>
            <a:r>
              <a:rPr lang="en-US" sz="1400" dirty="0"/>
              <a:t>Field of Regard</a:t>
            </a:r>
          </a:p>
        </p:txBody>
      </p:sp>
      <p:sp>
        <p:nvSpPr>
          <p:cNvPr id="20" name="TextBox 19"/>
          <p:cNvSpPr txBox="1"/>
          <p:nvPr/>
        </p:nvSpPr>
        <p:spPr>
          <a:xfrm>
            <a:off x="2269051" y="4218252"/>
            <a:ext cx="1368942" cy="738664"/>
          </a:xfrm>
          <a:prstGeom prst="rect">
            <a:avLst/>
          </a:prstGeom>
          <a:solidFill>
            <a:schemeClr val="accent4">
              <a:lumMod val="40000"/>
              <a:lumOff val="60000"/>
            </a:schemeClr>
          </a:solidFill>
          <a:ln>
            <a:noFill/>
          </a:ln>
        </p:spPr>
        <p:txBody>
          <a:bodyPr wrap="square" rtlCol="0">
            <a:spAutoFit/>
          </a:bodyPr>
          <a:lstStyle/>
          <a:p>
            <a:pPr algn="ctr"/>
            <a:r>
              <a:rPr lang="en-US" sz="1400" dirty="0"/>
              <a:t>MRD 011</a:t>
            </a:r>
          </a:p>
          <a:p>
            <a:pPr algn="ctr"/>
            <a:r>
              <a:rPr lang="en-US" sz="1400" dirty="0"/>
              <a:t>Operational Lifetime</a:t>
            </a:r>
          </a:p>
        </p:txBody>
      </p:sp>
      <p:cxnSp>
        <p:nvCxnSpPr>
          <p:cNvPr id="22" name="Straight Connector 21"/>
          <p:cNvCxnSpPr>
            <a:stCxn id="20" idx="0"/>
            <a:endCxn id="99" idx="1"/>
          </p:cNvCxnSpPr>
          <p:nvPr/>
        </p:nvCxnSpPr>
        <p:spPr>
          <a:xfrm flipH="1" flipV="1">
            <a:off x="2721631" y="3895483"/>
            <a:ext cx="231891" cy="3227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433990" y="5081003"/>
            <a:ext cx="1867229" cy="1384995"/>
          </a:xfrm>
          <a:prstGeom prst="rect">
            <a:avLst/>
          </a:prstGeom>
          <a:solidFill>
            <a:schemeClr val="accent4">
              <a:lumMod val="40000"/>
              <a:lumOff val="60000"/>
            </a:schemeClr>
          </a:solidFill>
          <a:ln>
            <a:noFill/>
          </a:ln>
        </p:spPr>
        <p:txBody>
          <a:bodyPr wrap="square" rtlCol="0">
            <a:spAutoFit/>
          </a:bodyPr>
          <a:lstStyle/>
          <a:p>
            <a:pPr algn="ctr"/>
            <a:r>
              <a:rPr lang="en-US" sz="1400" dirty="0"/>
              <a:t>MRD 032</a:t>
            </a:r>
          </a:p>
          <a:p>
            <a:pPr algn="ctr"/>
            <a:r>
              <a:rPr lang="en-US" sz="1400" dirty="0"/>
              <a:t>WFC Fine Pointing </a:t>
            </a:r>
            <a:r>
              <a:rPr lang="en-US" sz="1400" dirty="0" err="1"/>
              <a:t>Acc</a:t>
            </a:r>
            <a:endParaRPr lang="en-US" sz="1400" dirty="0"/>
          </a:p>
          <a:p>
            <a:pPr algn="ctr"/>
            <a:r>
              <a:rPr lang="en-US" sz="1400" dirty="0"/>
              <a:t>MRD 035</a:t>
            </a:r>
          </a:p>
          <a:p>
            <a:pPr algn="ctr"/>
            <a:r>
              <a:rPr lang="en-US" sz="1400" dirty="0"/>
              <a:t>IFC Pointing </a:t>
            </a:r>
            <a:r>
              <a:rPr lang="en-US" sz="1400" dirty="0" err="1"/>
              <a:t>Acc</a:t>
            </a:r>
            <a:endParaRPr lang="en-US" sz="1400" dirty="0"/>
          </a:p>
          <a:p>
            <a:pPr algn="ctr"/>
            <a:r>
              <a:rPr lang="en-US" sz="1400" dirty="0"/>
              <a:t>MRD 051</a:t>
            </a:r>
            <a:br>
              <a:rPr lang="en-US" sz="1400" dirty="0"/>
            </a:br>
            <a:r>
              <a:rPr lang="en-US" sz="1400" dirty="0"/>
              <a:t>Parallel Inst. Ops</a:t>
            </a:r>
          </a:p>
        </p:txBody>
      </p:sp>
      <p:sp>
        <p:nvSpPr>
          <p:cNvPr id="32" name="TextBox 31"/>
          <p:cNvSpPr txBox="1"/>
          <p:nvPr/>
        </p:nvSpPr>
        <p:spPr>
          <a:xfrm>
            <a:off x="4409761" y="5355025"/>
            <a:ext cx="1571459" cy="523220"/>
          </a:xfrm>
          <a:prstGeom prst="rect">
            <a:avLst/>
          </a:prstGeom>
          <a:solidFill>
            <a:schemeClr val="accent4">
              <a:lumMod val="40000"/>
              <a:lumOff val="60000"/>
            </a:schemeClr>
          </a:solidFill>
        </p:spPr>
        <p:txBody>
          <a:bodyPr wrap="square" rtlCol="0">
            <a:spAutoFit/>
          </a:bodyPr>
          <a:lstStyle/>
          <a:p>
            <a:pPr algn="ctr"/>
            <a:r>
              <a:rPr lang="en-US" sz="1400" dirty="0"/>
              <a:t>MRD 052</a:t>
            </a:r>
          </a:p>
          <a:p>
            <a:pPr algn="ctr"/>
            <a:r>
              <a:rPr lang="en-US" sz="1400" dirty="0"/>
              <a:t>Event Driven Ops</a:t>
            </a:r>
          </a:p>
        </p:txBody>
      </p:sp>
      <p:sp>
        <p:nvSpPr>
          <p:cNvPr id="39" name="TextBox 38"/>
          <p:cNvSpPr txBox="1"/>
          <p:nvPr/>
        </p:nvSpPr>
        <p:spPr>
          <a:xfrm>
            <a:off x="2590800" y="3094665"/>
            <a:ext cx="1644280" cy="523220"/>
          </a:xfrm>
          <a:prstGeom prst="rect">
            <a:avLst/>
          </a:prstGeom>
          <a:solidFill>
            <a:srgbClr val="8EB4E3"/>
          </a:solidFill>
        </p:spPr>
        <p:txBody>
          <a:bodyPr wrap="square" rtlCol="0">
            <a:spAutoFit/>
          </a:bodyPr>
          <a:lstStyle/>
          <a:p>
            <a:pPr algn="ctr"/>
            <a:r>
              <a:rPr lang="en-US" sz="1400" dirty="0"/>
              <a:t>EML 2.3.5</a:t>
            </a:r>
          </a:p>
          <a:p>
            <a:pPr algn="ctr"/>
            <a:r>
              <a:rPr lang="en-US" sz="1400" dirty="0"/>
              <a:t>15 minute cadence</a:t>
            </a:r>
          </a:p>
        </p:txBody>
      </p:sp>
      <p:sp>
        <p:nvSpPr>
          <p:cNvPr id="99" name="Left Brace 98"/>
          <p:cNvSpPr/>
          <p:nvPr/>
        </p:nvSpPr>
        <p:spPr>
          <a:xfrm rot="16200000">
            <a:off x="2533707" y="1084622"/>
            <a:ext cx="375848" cy="5245874"/>
          </a:xfrm>
          <a:prstGeom prst="leftBrace">
            <a:avLst>
              <a:gd name="adj1" fmla="val 833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TextBox 104"/>
          <p:cNvSpPr txBox="1"/>
          <p:nvPr/>
        </p:nvSpPr>
        <p:spPr>
          <a:xfrm>
            <a:off x="4431459" y="4110530"/>
            <a:ext cx="1300269" cy="1169551"/>
          </a:xfrm>
          <a:prstGeom prst="rect">
            <a:avLst/>
          </a:prstGeom>
          <a:solidFill>
            <a:schemeClr val="accent4">
              <a:lumMod val="40000"/>
              <a:lumOff val="60000"/>
            </a:schemeClr>
          </a:solidFill>
        </p:spPr>
        <p:txBody>
          <a:bodyPr wrap="square" rtlCol="0">
            <a:spAutoFit/>
          </a:bodyPr>
          <a:lstStyle/>
          <a:p>
            <a:pPr algn="ctr"/>
            <a:r>
              <a:rPr lang="en-US" sz="1400" dirty="0"/>
              <a:t>MRD 294-298</a:t>
            </a:r>
          </a:p>
          <a:p>
            <a:pPr algn="ctr"/>
            <a:r>
              <a:rPr lang="en-US" sz="1400" dirty="0"/>
              <a:t>Slew Times</a:t>
            </a:r>
          </a:p>
          <a:p>
            <a:pPr algn="ctr"/>
            <a:r>
              <a:rPr lang="en-US" sz="1400" dirty="0"/>
              <a:t>MRD 414-418</a:t>
            </a:r>
          </a:p>
          <a:p>
            <a:pPr algn="ctr"/>
            <a:r>
              <a:rPr lang="en-US" sz="1400" dirty="0"/>
              <a:t>Slew Times</a:t>
            </a:r>
          </a:p>
          <a:p>
            <a:pPr algn="ctr"/>
            <a:r>
              <a:rPr lang="en-US" sz="1400" dirty="0"/>
              <a:t>(1 RWA failed)</a:t>
            </a:r>
          </a:p>
        </p:txBody>
      </p:sp>
      <p:sp>
        <p:nvSpPr>
          <p:cNvPr id="106" name="TextBox 105"/>
          <p:cNvSpPr txBox="1"/>
          <p:nvPr/>
        </p:nvSpPr>
        <p:spPr>
          <a:xfrm>
            <a:off x="6185821" y="5104950"/>
            <a:ext cx="1353126" cy="523220"/>
          </a:xfrm>
          <a:prstGeom prst="rect">
            <a:avLst/>
          </a:prstGeom>
          <a:solidFill>
            <a:schemeClr val="accent4">
              <a:lumMod val="40000"/>
              <a:lumOff val="60000"/>
            </a:schemeClr>
          </a:solidFill>
        </p:spPr>
        <p:txBody>
          <a:bodyPr wrap="square" rtlCol="0">
            <a:spAutoFit/>
          </a:bodyPr>
          <a:lstStyle/>
          <a:p>
            <a:pPr algn="ctr"/>
            <a:r>
              <a:rPr lang="en-US" sz="1400" dirty="0"/>
              <a:t>MRD 409-411</a:t>
            </a:r>
          </a:p>
          <a:p>
            <a:pPr algn="ctr"/>
            <a:r>
              <a:rPr lang="en-US" sz="1400" dirty="0"/>
              <a:t>Settle Times</a:t>
            </a:r>
          </a:p>
        </p:txBody>
      </p:sp>
      <p:sp>
        <p:nvSpPr>
          <p:cNvPr id="158" name="TextBox 157"/>
          <p:cNvSpPr txBox="1"/>
          <p:nvPr/>
        </p:nvSpPr>
        <p:spPr>
          <a:xfrm>
            <a:off x="337423" y="1390619"/>
            <a:ext cx="7440764" cy="307777"/>
          </a:xfrm>
          <a:prstGeom prst="rect">
            <a:avLst/>
          </a:prstGeom>
          <a:solidFill>
            <a:schemeClr val="accent4">
              <a:lumMod val="75000"/>
            </a:schemeClr>
          </a:solidFill>
        </p:spPr>
        <p:txBody>
          <a:bodyPr wrap="square" rtlCol="0">
            <a:spAutoFit/>
          </a:bodyPr>
          <a:lstStyle/>
          <a:p>
            <a:pPr algn="ctr"/>
            <a:r>
              <a:rPr lang="en-US" sz="1400" dirty="0">
                <a:solidFill>
                  <a:srgbClr val="FFFFFF"/>
                </a:solidFill>
              </a:rPr>
              <a:t>Implement Surveys in 5 years and Provide Data</a:t>
            </a:r>
          </a:p>
        </p:txBody>
      </p:sp>
      <p:sp>
        <p:nvSpPr>
          <p:cNvPr id="159" name="TextBox 158"/>
          <p:cNvSpPr txBox="1"/>
          <p:nvPr/>
        </p:nvSpPr>
        <p:spPr>
          <a:xfrm>
            <a:off x="3025589" y="1810923"/>
            <a:ext cx="1285857" cy="523220"/>
          </a:xfrm>
          <a:prstGeom prst="rect">
            <a:avLst/>
          </a:prstGeom>
          <a:solidFill>
            <a:schemeClr val="accent2">
              <a:lumMod val="40000"/>
              <a:lumOff val="60000"/>
            </a:schemeClr>
          </a:solidFill>
        </p:spPr>
        <p:txBody>
          <a:bodyPr wrap="square" rtlCol="0">
            <a:spAutoFit/>
          </a:bodyPr>
          <a:lstStyle/>
          <a:p>
            <a:pPr algn="ctr"/>
            <a:r>
              <a:rPr lang="en-US" sz="1400" dirty="0"/>
              <a:t>PLRA BSR6</a:t>
            </a:r>
          </a:p>
          <a:p>
            <a:pPr algn="ctr"/>
            <a:r>
              <a:rPr lang="en-US" sz="1400" dirty="0"/>
              <a:t>25% GO</a:t>
            </a:r>
          </a:p>
        </p:txBody>
      </p:sp>
      <p:sp>
        <p:nvSpPr>
          <p:cNvPr id="38" name="TextBox 37"/>
          <p:cNvSpPr txBox="1"/>
          <p:nvPr/>
        </p:nvSpPr>
        <p:spPr>
          <a:xfrm>
            <a:off x="8153263" y="1417837"/>
            <a:ext cx="946286" cy="307777"/>
          </a:xfrm>
          <a:prstGeom prst="rect">
            <a:avLst/>
          </a:prstGeom>
          <a:solidFill>
            <a:schemeClr val="accent2">
              <a:lumMod val="40000"/>
              <a:lumOff val="60000"/>
            </a:schemeClr>
          </a:solidFill>
        </p:spPr>
        <p:txBody>
          <a:bodyPr wrap="square" rtlCol="0">
            <a:spAutoFit/>
          </a:bodyPr>
          <a:lstStyle/>
          <a:p>
            <a:pPr algn="ctr"/>
            <a:r>
              <a:rPr lang="en-US" sz="1400" dirty="0"/>
              <a:t>PLRA</a:t>
            </a:r>
          </a:p>
        </p:txBody>
      </p:sp>
      <p:sp>
        <p:nvSpPr>
          <p:cNvPr id="40" name="TextBox 39"/>
          <p:cNvSpPr txBox="1"/>
          <p:nvPr/>
        </p:nvSpPr>
        <p:spPr>
          <a:xfrm>
            <a:off x="8153263" y="1725066"/>
            <a:ext cx="946286" cy="307777"/>
          </a:xfrm>
          <a:prstGeom prst="rect">
            <a:avLst/>
          </a:prstGeom>
          <a:solidFill>
            <a:schemeClr val="tx2">
              <a:lumMod val="40000"/>
              <a:lumOff val="60000"/>
            </a:schemeClr>
          </a:solidFill>
        </p:spPr>
        <p:txBody>
          <a:bodyPr wrap="square" rtlCol="0">
            <a:spAutoFit/>
          </a:bodyPr>
          <a:lstStyle/>
          <a:p>
            <a:pPr algn="ctr"/>
            <a:r>
              <a:rPr lang="en-US" sz="1400" dirty="0"/>
              <a:t>SRD</a:t>
            </a:r>
          </a:p>
        </p:txBody>
      </p:sp>
      <p:sp>
        <p:nvSpPr>
          <p:cNvPr id="41" name="TextBox 40"/>
          <p:cNvSpPr txBox="1"/>
          <p:nvPr/>
        </p:nvSpPr>
        <p:spPr>
          <a:xfrm>
            <a:off x="8153264" y="2032843"/>
            <a:ext cx="946286" cy="307777"/>
          </a:xfrm>
          <a:prstGeom prst="rect">
            <a:avLst/>
          </a:prstGeom>
          <a:solidFill>
            <a:schemeClr val="accent4">
              <a:lumMod val="40000"/>
              <a:lumOff val="60000"/>
            </a:schemeClr>
          </a:solidFill>
        </p:spPr>
        <p:txBody>
          <a:bodyPr wrap="square" rtlCol="0">
            <a:spAutoFit/>
          </a:bodyPr>
          <a:lstStyle/>
          <a:p>
            <a:pPr algn="ctr"/>
            <a:r>
              <a:rPr lang="en-US" sz="1400" dirty="0"/>
              <a:t>MRD</a:t>
            </a:r>
          </a:p>
        </p:txBody>
      </p:sp>
      <p:sp>
        <p:nvSpPr>
          <p:cNvPr id="49" name="TextBox 48"/>
          <p:cNvSpPr txBox="1"/>
          <p:nvPr/>
        </p:nvSpPr>
        <p:spPr>
          <a:xfrm>
            <a:off x="1031801" y="1815623"/>
            <a:ext cx="1559000" cy="523220"/>
          </a:xfrm>
          <a:prstGeom prst="rect">
            <a:avLst/>
          </a:prstGeom>
          <a:solidFill>
            <a:schemeClr val="accent2">
              <a:lumMod val="40000"/>
              <a:lumOff val="60000"/>
            </a:schemeClr>
          </a:solidFill>
        </p:spPr>
        <p:txBody>
          <a:bodyPr wrap="square" rtlCol="0">
            <a:spAutoFit/>
          </a:bodyPr>
          <a:lstStyle/>
          <a:p>
            <a:pPr algn="ctr"/>
            <a:r>
              <a:rPr lang="en-US" sz="1400" dirty="0"/>
              <a:t>PLRA BSR5</a:t>
            </a:r>
          </a:p>
          <a:p>
            <a:pPr algn="ctr"/>
            <a:r>
              <a:rPr lang="en-US" sz="1400" dirty="0"/>
              <a:t>NIR Survey Speed</a:t>
            </a:r>
          </a:p>
        </p:txBody>
      </p:sp>
      <p:sp>
        <p:nvSpPr>
          <p:cNvPr id="56" name="TextBox 55"/>
          <p:cNvSpPr txBox="1"/>
          <p:nvPr/>
        </p:nvSpPr>
        <p:spPr>
          <a:xfrm>
            <a:off x="207591" y="4695306"/>
            <a:ext cx="1353485" cy="523220"/>
          </a:xfrm>
          <a:prstGeom prst="rect">
            <a:avLst/>
          </a:prstGeom>
          <a:solidFill>
            <a:schemeClr val="accent4">
              <a:lumMod val="40000"/>
              <a:lumOff val="60000"/>
            </a:schemeClr>
          </a:solidFill>
        </p:spPr>
        <p:txBody>
          <a:bodyPr wrap="square" rtlCol="0">
            <a:spAutoFit/>
          </a:bodyPr>
          <a:lstStyle/>
          <a:p>
            <a:pPr algn="ctr"/>
            <a:r>
              <a:rPr lang="en-US" sz="1400" dirty="0"/>
              <a:t>MRD 432-434</a:t>
            </a:r>
          </a:p>
          <a:p>
            <a:pPr algn="ctr"/>
            <a:r>
              <a:rPr lang="en-US" sz="1400" dirty="0"/>
              <a:t>WFC S/N </a:t>
            </a:r>
            <a:r>
              <a:rPr lang="en-US" sz="1400" dirty="0" err="1"/>
              <a:t>Rqmts</a:t>
            </a:r>
            <a:endParaRPr lang="en-US" sz="1400" dirty="0"/>
          </a:p>
        </p:txBody>
      </p:sp>
      <p:cxnSp>
        <p:nvCxnSpPr>
          <p:cNvPr id="57" name="Straight Connector 56"/>
          <p:cNvCxnSpPr>
            <a:stCxn id="56" idx="0"/>
            <a:endCxn id="99" idx="1"/>
          </p:cNvCxnSpPr>
          <p:nvPr/>
        </p:nvCxnSpPr>
        <p:spPr>
          <a:xfrm flipV="1">
            <a:off x="884334" y="3895483"/>
            <a:ext cx="1837297" cy="799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Left Brace 51"/>
          <p:cNvSpPr/>
          <p:nvPr/>
        </p:nvSpPr>
        <p:spPr>
          <a:xfrm rot="10800000">
            <a:off x="5355880" y="2452793"/>
            <a:ext cx="375848" cy="1283743"/>
          </a:xfrm>
          <a:prstGeom prst="leftBrace">
            <a:avLst>
              <a:gd name="adj1" fmla="val 833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p:cNvSpPr txBox="1"/>
          <p:nvPr/>
        </p:nvSpPr>
        <p:spPr>
          <a:xfrm>
            <a:off x="5964907" y="3356275"/>
            <a:ext cx="2513013" cy="523220"/>
          </a:xfrm>
          <a:prstGeom prst="rect">
            <a:avLst/>
          </a:prstGeom>
          <a:solidFill>
            <a:srgbClr val="8EB4E3"/>
          </a:solidFill>
        </p:spPr>
        <p:txBody>
          <a:bodyPr wrap="square" rtlCol="0">
            <a:spAutoFit/>
          </a:bodyPr>
          <a:lstStyle/>
          <a:p>
            <a:pPr algn="ctr"/>
            <a:r>
              <a:rPr lang="en-US" sz="1400" dirty="0"/>
              <a:t>Science Survey Data Products</a:t>
            </a:r>
          </a:p>
          <a:p>
            <a:pPr algn="ctr"/>
            <a:r>
              <a:rPr lang="en-US" sz="1400" dirty="0"/>
              <a:t>HLSS, HLIS, SN, EML, GO, AR</a:t>
            </a:r>
          </a:p>
        </p:txBody>
      </p:sp>
      <p:cxnSp>
        <p:nvCxnSpPr>
          <p:cNvPr id="55" name="Straight Connector 54"/>
          <p:cNvCxnSpPr>
            <a:stCxn id="54" idx="0"/>
            <a:endCxn id="52" idx="1"/>
          </p:cNvCxnSpPr>
          <p:nvPr/>
        </p:nvCxnSpPr>
        <p:spPr>
          <a:xfrm flipH="1" flipV="1">
            <a:off x="5731728" y="3094664"/>
            <a:ext cx="1489686" cy="2616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rot="463499">
            <a:off x="5976424" y="2939524"/>
            <a:ext cx="1564871" cy="276999"/>
          </a:xfrm>
          <a:prstGeom prst="rect">
            <a:avLst/>
          </a:prstGeom>
          <a:noFill/>
        </p:spPr>
        <p:txBody>
          <a:bodyPr wrap="square" rtlCol="0">
            <a:spAutoFit/>
          </a:bodyPr>
          <a:lstStyle/>
          <a:p>
            <a:pPr algn="ctr"/>
            <a:r>
              <a:rPr lang="en-US" sz="1200" dirty="0"/>
              <a:t>Next Slide</a:t>
            </a:r>
          </a:p>
        </p:txBody>
      </p:sp>
      <p:sp>
        <p:nvSpPr>
          <p:cNvPr id="36" name="TextBox 35"/>
          <p:cNvSpPr txBox="1"/>
          <p:nvPr/>
        </p:nvSpPr>
        <p:spPr>
          <a:xfrm>
            <a:off x="207591" y="3964650"/>
            <a:ext cx="1571459" cy="523220"/>
          </a:xfrm>
          <a:prstGeom prst="rect">
            <a:avLst/>
          </a:prstGeom>
          <a:solidFill>
            <a:schemeClr val="accent4">
              <a:lumMod val="40000"/>
              <a:lumOff val="60000"/>
            </a:schemeClr>
          </a:solidFill>
        </p:spPr>
        <p:txBody>
          <a:bodyPr wrap="square" rtlCol="0">
            <a:spAutoFit/>
          </a:bodyPr>
          <a:lstStyle/>
          <a:p>
            <a:pPr algn="ctr"/>
            <a:r>
              <a:rPr lang="en-US" sz="1400" dirty="0"/>
              <a:t>MRD 152</a:t>
            </a:r>
          </a:p>
          <a:p>
            <a:pPr algn="ctr"/>
            <a:r>
              <a:rPr lang="en-US" sz="1400" dirty="0"/>
              <a:t>WFC Field of View</a:t>
            </a:r>
          </a:p>
        </p:txBody>
      </p:sp>
      <p:sp>
        <p:nvSpPr>
          <p:cNvPr id="44" name="TextBox 43"/>
          <p:cNvSpPr txBox="1"/>
          <p:nvPr/>
        </p:nvSpPr>
        <p:spPr>
          <a:xfrm>
            <a:off x="207591" y="5313159"/>
            <a:ext cx="1353485" cy="523220"/>
          </a:xfrm>
          <a:prstGeom prst="rect">
            <a:avLst/>
          </a:prstGeom>
          <a:solidFill>
            <a:schemeClr val="accent4">
              <a:lumMod val="40000"/>
              <a:lumOff val="60000"/>
            </a:schemeClr>
          </a:solidFill>
        </p:spPr>
        <p:txBody>
          <a:bodyPr wrap="square" rtlCol="0">
            <a:spAutoFit/>
          </a:bodyPr>
          <a:lstStyle/>
          <a:p>
            <a:pPr algn="ctr"/>
            <a:r>
              <a:rPr lang="en-US" sz="1400" dirty="0"/>
              <a:t>MRD 465-467</a:t>
            </a:r>
          </a:p>
          <a:p>
            <a:pPr algn="ctr"/>
            <a:r>
              <a:rPr lang="en-US" sz="1400" dirty="0"/>
              <a:t>IFC S/N </a:t>
            </a:r>
            <a:r>
              <a:rPr lang="en-US" sz="1400" dirty="0" err="1"/>
              <a:t>Rqmts</a:t>
            </a:r>
            <a:endParaRPr lang="en-US" sz="1400" dirty="0"/>
          </a:p>
        </p:txBody>
      </p:sp>
      <p:sp>
        <p:nvSpPr>
          <p:cNvPr id="45" name="TextBox 44"/>
          <p:cNvSpPr txBox="1"/>
          <p:nvPr/>
        </p:nvSpPr>
        <p:spPr>
          <a:xfrm>
            <a:off x="7115341" y="4283549"/>
            <a:ext cx="1571459" cy="523220"/>
          </a:xfrm>
          <a:prstGeom prst="rect">
            <a:avLst/>
          </a:prstGeom>
          <a:solidFill>
            <a:schemeClr val="accent4">
              <a:lumMod val="40000"/>
              <a:lumOff val="60000"/>
            </a:schemeClr>
          </a:solidFill>
        </p:spPr>
        <p:txBody>
          <a:bodyPr wrap="square" rtlCol="0">
            <a:spAutoFit/>
          </a:bodyPr>
          <a:lstStyle/>
          <a:p>
            <a:pPr algn="ctr"/>
            <a:r>
              <a:rPr lang="en-US" sz="1400" dirty="0"/>
              <a:t>MRD 166, 173</a:t>
            </a:r>
          </a:p>
          <a:p>
            <a:pPr algn="ctr"/>
            <a:r>
              <a:rPr lang="en-US" sz="1400" dirty="0"/>
              <a:t>IFC Field of View</a:t>
            </a:r>
          </a:p>
        </p:txBody>
      </p:sp>
      <p:sp>
        <p:nvSpPr>
          <p:cNvPr id="47" name="TextBox 46"/>
          <p:cNvSpPr txBox="1"/>
          <p:nvPr/>
        </p:nvSpPr>
        <p:spPr>
          <a:xfrm>
            <a:off x="7928175" y="4962849"/>
            <a:ext cx="1215825" cy="1384995"/>
          </a:xfrm>
          <a:prstGeom prst="rect">
            <a:avLst/>
          </a:prstGeom>
          <a:solidFill>
            <a:schemeClr val="accent4">
              <a:lumMod val="40000"/>
              <a:lumOff val="60000"/>
            </a:schemeClr>
          </a:solidFill>
        </p:spPr>
        <p:txBody>
          <a:bodyPr wrap="square" rtlCol="0">
            <a:spAutoFit/>
          </a:bodyPr>
          <a:lstStyle/>
          <a:p>
            <a:pPr algn="ctr"/>
            <a:r>
              <a:rPr lang="en-US" sz="1400" dirty="0"/>
              <a:t>MRD 340</a:t>
            </a:r>
          </a:p>
          <a:p>
            <a:pPr algn="ctr"/>
            <a:r>
              <a:rPr lang="en-US" sz="1400" dirty="0"/>
              <a:t>Core Survey Support</a:t>
            </a:r>
          </a:p>
          <a:p>
            <a:pPr algn="ctr"/>
            <a:r>
              <a:rPr lang="en-US" sz="1400" dirty="0"/>
              <a:t>MRD 341</a:t>
            </a:r>
          </a:p>
          <a:p>
            <a:pPr algn="ctr"/>
            <a:r>
              <a:rPr lang="en-US" sz="1400" dirty="0"/>
              <a:t>GO/GI Support</a:t>
            </a:r>
          </a:p>
        </p:txBody>
      </p:sp>
      <p:sp>
        <p:nvSpPr>
          <p:cNvPr id="7" name="Date Placeholder 6">
            <a:extLst>
              <a:ext uri="{FF2B5EF4-FFF2-40B4-BE49-F238E27FC236}">
                <a16:creationId xmlns:a16="http://schemas.microsoft.com/office/drawing/2014/main" id="{8EC82E40-7355-9141-B7E7-78512DDB2257}"/>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2EF0EF71-0118-7F42-9155-3A82F360AD84}"/>
              </a:ext>
            </a:extLst>
          </p:cNvPr>
          <p:cNvSpPr>
            <a:spLocks noGrp="1"/>
          </p:cNvSpPr>
          <p:nvPr>
            <p:ph type="ftr" sz="quarter" idx="11"/>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793CBC3C-CB4F-E04B-90FA-3F8A26EE5823}"/>
              </a:ext>
            </a:extLst>
          </p:cNvPr>
          <p:cNvSpPr>
            <a:spLocks noGrp="1"/>
          </p:cNvSpPr>
          <p:nvPr>
            <p:ph type="sldNum" sz="quarter" idx="10"/>
          </p:nvPr>
        </p:nvSpPr>
        <p:spPr/>
        <p:txBody>
          <a:bodyPr/>
          <a:lstStyle/>
          <a:p>
            <a:fld id="{9B402786-918C-D846-A5E6-705928AE4161}" type="slidenum">
              <a:rPr lang="en-US" smtClean="0"/>
              <a:pPr/>
              <a:t>22</a:t>
            </a:fld>
            <a:endParaRPr lang="en-US" dirty="0"/>
          </a:p>
        </p:txBody>
      </p:sp>
    </p:spTree>
    <p:extLst>
      <p:ext uri="{BB962C8B-B14F-4D97-AF65-F5344CB8AC3E}">
        <p14:creationId xmlns:p14="http://schemas.microsoft.com/office/powerpoint/2010/main" val="295503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stCxn id="88" idx="0"/>
            <a:endCxn id="36" idx="2"/>
          </p:cNvCxnSpPr>
          <p:nvPr/>
        </p:nvCxnSpPr>
        <p:spPr>
          <a:xfrm flipV="1">
            <a:off x="4237326" y="2304072"/>
            <a:ext cx="2825974" cy="7339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76" idx="0"/>
            <a:endCxn id="33" idx="2"/>
          </p:cNvCxnSpPr>
          <p:nvPr/>
        </p:nvCxnSpPr>
        <p:spPr>
          <a:xfrm flipV="1">
            <a:off x="2680694" y="2321784"/>
            <a:ext cx="1818361" cy="13869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77" idx="0"/>
            <a:endCxn id="34" idx="2"/>
          </p:cNvCxnSpPr>
          <p:nvPr/>
        </p:nvCxnSpPr>
        <p:spPr>
          <a:xfrm flipV="1">
            <a:off x="983176" y="2321784"/>
            <a:ext cx="1703937" cy="28738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79" idx="0"/>
            <a:endCxn id="88" idx="2"/>
          </p:cNvCxnSpPr>
          <p:nvPr/>
        </p:nvCxnSpPr>
        <p:spPr>
          <a:xfrm flipV="1">
            <a:off x="3425280" y="3561246"/>
            <a:ext cx="812046" cy="8189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93" idx="0"/>
            <a:endCxn id="32" idx="2"/>
          </p:cNvCxnSpPr>
          <p:nvPr/>
        </p:nvCxnSpPr>
        <p:spPr>
          <a:xfrm flipV="1">
            <a:off x="4948545" y="2751210"/>
            <a:ext cx="1263401" cy="11802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a:stCxn id="176" idx="0"/>
            <a:endCxn id="160" idx="2"/>
          </p:cNvCxnSpPr>
          <p:nvPr/>
        </p:nvCxnSpPr>
        <p:spPr>
          <a:xfrm flipH="1" flipV="1">
            <a:off x="7241424" y="4629225"/>
            <a:ext cx="1117623" cy="6041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t>Implement Surveys in 5 years and Provide Data</a:t>
            </a:r>
          </a:p>
        </p:txBody>
      </p:sp>
      <p:sp>
        <p:nvSpPr>
          <p:cNvPr id="156" name="TextBox 155"/>
          <p:cNvSpPr txBox="1"/>
          <p:nvPr/>
        </p:nvSpPr>
        <p:spPr>
          <a:xfrm>
            <a:off x="5755589" y="3064846"/>
            <a:ext cx="1399467" cy="523220"/>
          </a:xfrm>
          <a:prstGeom prst="rect">
            <a:avLst/>
          </a:prstGeom>
          <a:solidFill>
            <a:srgbClr val="8EB4E3"/>
          </a:solidFill>
        </p:spPr>
        <p:txBody>
          <a:bodyPr wrap="square" rtlCol="0">
            <a:spAutoFit/>
          </a:bodyPr>
          <a:lstStyle/>
          <a:p>
            <a:pPr algn="ctr"/>
            <a:r>
              <a:rPr lang="en-US" sz="1400" dirty="0"/>
              <a:t>HLIS 2.3.7</a:t>
            </a:r>
          </a:p>
          <a:p>
            <a:pPr algn="ctr"/>
            <a:r>
              <a:rPr lang="en-US" sz="1400" dirty="0"/>
              <a:t>3 samples/</a:t>
            </a:r>
            <a:r>
              <a:rPr lang="en-US" sz="1400" dirty="0" err="1"/>
              <a:t>exp</a:t>
            </a:r>
            <a:endParaRPr lang="en-US" sz="1400" baseline="30000" dirty="0"/>
          </a:p>
        </p:txBody>
      </p:sp>
      <p:sp>
        <p:nvSpPr>
          <p:cNvPr id="157" name="TextBox 156"/>
          <p:cNvSpPr txBox="1"/>
          <p:nvPr/>
        </p:nvSpPr>
        <p:spPr>
          <a:xfrm>
            <a:off x="7351703" y="3059581"/>
            <a:ext cx="1399467" cy="523220"/>
          </a:xfrm>
          <a:prstGeom prst="rect">
            <a:avLst/>
          </a:prstGeom>
          <a:solidFill>
            <a:srgbClr val="8EB4E3"/>
          </a:solidFill>
        </p:spPr>
        <p:txBody>
          <a:bodyPr wrap="square" rtlCol="0">
            <a:spAutoFit/>
          </a:bodyPr>
          <a:lstStyle/>
          <a:p>
            <a:pPr algn="ctr"/>
            <a:r>
              <a:rPr lang="en-US" sz="1400" dirty="0"/>
              <a:t>EML 2.3.7</a:t>
            </a:r>
          </a:p>
          <a:p>
            <a:pPr algn="ctr"/>
            <a:r>
              <a:rPr lang="en-US" sz="1400" dirty="0"/>
              <a:t>3 samples/</a:t>
            </a:r>
            <a:r>
              <a:rPr lang="en-US" sz="1400" dirty="0" err="1"/>
              <a:t>exp</a:t>
            </a:r>
            <a:endParaRPr lang="en-US" sz="1400" baseline="30000" dirty="0"/>
          </a:p>
        </p:txBody>
      </p:sp>
      <p:sp>
        <p:nvSpPr>
          <p:cNvPr id="158" name="TextBox 157"/>
          <p:cNvSpPr txBox="1"/>
          <p:nvPr/>
        </p:nvSpPr>
        <p:spPr>
          <a:xfrm>
            <a:off x="337423" y="1390619"/>
            <a:ext cx="7649644" cy="307777"/>
          </a:xfrm>
          <a:prstGeom prst="rect">
            <a:avLst/>
          </a:prstGeom>
          <a:solidFill>
            <a:schemeClr val="accent4">
              <a:lumMod val="75000"/>
            </a:schemeClr>
          </a:solidFill>
        </p:spPr>
        <p:txBody>
          <a:bodyPr wrap="square" rtlCol="0">
            <a:spAutoFit/>
          </a:bodyPr>
          <a:lstStyle/>
          <a:p>
            <a:pPr algn="ctr"/>
            <a:r>
              <a:rPr lang="en-US" sz="1400" dirty="0">
                <a:solidFill>
                  <a:srgbClr val="FFFFFF"/>
                </a:solidFill>
              </a:rPr>
              <a:t>Implement Surveys in 5 years and Provide Data</a:t>
            </a:r>
          </a:p>
        </p:txBody>
      </p:sp>
      <p:sp>
        <p:nvSpPr>
          <p:cNvPr id="160" name="TextBox 159"/>
          <p:cNvSpPr txBox="1"/>
          <p:nvPr/>
        </p:nvSpPr>
        <p:spPr>
          <a:xfrm>
            <a:off x="6556953" y="3890561"/>
            <a:ext cx="1368942" cy="738664"/>
          </a:xfrm>
          <a:prstGeom prst="rect">
            <a:avLst/>
          </a:prstGeom>
          <a:solidFill>
            <a:schemeClr val="accent4">
              <a:lumMod val="40000"/>
              <a:lumOff val="60000"/>
            </a:schemeClr>
          </a:solidFill>
        </p:spPr>
        <p:txBody>
          <a:bodyPr wrap="square" rtlCol="0">
            <a:spAutoFit/>
          </a:bodyPr>
          <a:lstStyle/>
          <a:p>
            <a:pPr algn="ctr"/>
            <a:r>
              <a:rPr lang="en-US" sz="1400" dirty="0"/>
              <a:t>MRD 018</a:t>
            </a:r>
          </a:p>
          <a:p>
            <a:pPr algn="ctr"/>
            <a:r>
              <a:rPr lang="en-US" sz="1400" dirty="0"/>
              <a:t>11 Tb/day data volume</a:t>
            </a:r>
          </a:p>
        </p:txBody>
      </p:sp>
      <p:sp>
        <p:nvSpPr>
          <p:cNvPr id="161" name="TextBox 160"/>
          <p:cNvSpPr txBox="1"/>
          <p:nvPr/>
        </p:nvSpPr>
        <p:spPr>
          <a:xfrm>
            <a:off x="6058016" y="5233372"/>
            <a:ext cx="1368942" cy="738664"/>
          </a:xfrm>
          <a:prstGeom prst="rect">
            <a:avLst/>
          </a:prstGeom>
          <a:solidFill>
            <a:schemeClr val="accent4">
              <a:lumMod val="40000"/>
              <a:lumOff val="60000"/>
            </a:schemeClr>
          </a:solidFill>
        </p:spPr>
        <p:txBody>
          <a:bodyPr wrap="square" rtlCol="0">
            <a:spAutoFit/>
          </a:bodyPr>
          <a:lstStyle/>
          <a:p>
            <a:pPr algn="ctr"/>
            <a:r>
              <a:rPr lang="en-US" sz="1400" dirty="0"/>
              <a:t>MRD 186</a:t>
            </a:r>
          </a:p>
          <a:p>
            <a:pPr algn="ctr"/>
            <a:r>
              <a:rPr lang="en-US" sz="1400" dirty="0"/>
              <a:t>WFI Multi-</a:t>
            </a:r>
            <a:r>
              <a:rPr lang="en-US" sz="1400" dirty="0" err="1"/>
              <a:t>Accum</a:t>
            </a:r>
            <a:endParaRPr lang="en-US" sz="1400" dirty="0"/>
          </a:p>
        </p:txBody>
      </p:sp>
      <p:cxnSp>
        <p:nvCxnSpPr>
          <p:cNvPr id="163" name="Straight Connector 162"/>
          <p:cNvCxnSpPr>
            <a:stCxn id="160" idx="0"/>
            <a:endCxn id="156" idx="2"/>
          </p:cNvCxnSpPr>
          <p:nvPr/>
        </p:nvCxnSpPr>
        <p:spPr>
          <a:xfrm flipH="1" flipV="1">
            <a:off x="6455323" y="3588066"/>
            <a:ext cx="786101" cy="3024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160" idx="0"/>
            <a:endCxn id="157" idx="2"/>
          </p:cNvCxnSpPr>
          <p:nvPr/>
        </p:nvCxnSpPr>
        <p:spPr>
          <a:xfrm flipV="1">
            <a:off x="7241424" y="3582801"/>
            <a:ext cx="810013" cy="3077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61" idx="0"/>
            <a:endCxn id="160" idx="2"/>
          </p:cNvCxnSpPr>
          <p:nvPr/>
        </p:nvCxnSpPr>
        <p:spPr>
          <a:xfrm flipV="1">
            <a:off x="6742487" y="4629225"/>
            <a:ext cx="498937" cy="6041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6" name="TextBox 175"/>
          <p:cNvSpPr txBox="1"/>
          <p:nvPr/>
        </p:nvSpPr>
        <p:spPr>
          <a:xfrm>
            <a:off x="7674576" y="5233372"/>
            <a:ext cx="1368942" cy="523220"/>
          </a:xfrm>
          <a:prstGeom prst="rect">
            <a:avLst/>
          </a:prstGeom>
          <a:solidFill>
            <a:schemeClr val="accent4">
              <a:lumMod val="40000"/>
              <a:lumOff val="60000"/>
            </a:schemeClr>
          </a:solidFill>
        </p:spPr>
        <p:txBody>
          <a:bodyPr wrap="square" rtlCol="0">
            <a:spAutoFit/>
          </a:bodyPr>
          <a:lstStyle/>
          <a:p>
            <a:pPr algn="ctr"/>
            <a:r>
              <a:rPr lang="en-US" sz="1400" dirty="0"/>
              <a:t>MRD 279</a:t>
            </a:r>
          </a:p>
          <a:p>
            <a:pPr algn="ctr"/>
            <a:r>
              <a:rPr lang="en-US" sz="1400" dirty="0"/>
              <a:t>D/L Data Rate</a:t>
            </a:r>
          </a:p>
        </p:txBody>
      </p:sp>
      <p:sp>
        <p:nvSpPr>
          <p:cNvPr id="38" name="TextBox 37"/>
          <p:cNvSpPr txBox="1"/>
          <p:nvPr/>
        </p:nvSpPr>
        <p:spPr>
          <a:xfrm>
            <a:off x="8153263" y="1417837"/>
            <a:ext cx="946286" cy="307777"/>
          </a:xfrm>
          <a:prstGeom prst="rect">
            <a:avLst/>
          </a:prstGeom>
          <a:solidFill>
            <a:schemeClr val="accent2">
              <a:lumMod val="40000"/>
              <a:lumOff val="60000"/>
            </a:schemeClr>
          </a:solidFill>
        </p:spPr>
        <p:txBody>
          <a:bodyPr wrap="square" rtlCol="0">
            <a:spAutoFit/>
          </a:bodyPr>
          <a:lstStyle/>
          <a:p>
            <a:pPr algn="ctr"/>
            <a:r>
              <a:rPr lang="en-US" sz="1400" dirty="0"/>
              <a:t>PLRA</a:t>
            </a:r>
          </a:p>
        </p:txBody>
      </p:sp>
      <p:sp>
        <p:nvSpPr>
          <p:cNvPr id="40" name="TextBox 39"/>
          <p:cNvSpPr txBox="1"/>
          <p:nvPr/>
        </p:nvSpPr>
        <p:spPr>
          <a:xfrm>
            <a:off x="8153263" y="1725066"/>
            <a:ext cx="946286" cy="307777"/>
          </a:xfrm>
          <a:prstGeom prst="rect">
            <a:avLst/>
          </a:prstGeom>
          <a:solidFill>
            <a:schemeClr val="tx2">
              <a:lumMod val="40000"/>
              <a:lumOff val="60000"/>
            </a:schemeClr>
          </a:solidFill>
        </p:spPr>
        <p:txBody>
          <a:bodyPr wrap="square" rtlCol="0">
            <a:spAutoFit/>
          </a:bodyPr>
          <a:lstStyle/>
          <a:p>
            <a:pPr algn="ctr"/>
            <a:r>
              <a:rPr lang="en-US" sz="1400" dirty="0"/>
              <a:t>SRD</a:t>
            </a:r>
          </a:p>
        </p:txBody>
      </p:sp>
      <p:sp>
        <p:nvSpPr>
          <p:cNvPr id="41" name="TextBox 40"/>
          <p:cNvSpPr txBox="1"/>
          <p:nvPr/>
        </p:nvSpPr>
        <p:spPr>
          <a:xfrm>
            <a:off x="8153264" y="2032843"/>
            <a:ext cx="946286" cy="307777"/>
          </a:xfrm>
          <a:prstGeom prst="rect">
            <a:avLst/>
          </a:prstGeom>
          <a:solidFill>
            <a:schemeClr val="accent4">
              <a:lumMod val="40000"/>
              <a:lumOff val="60000"/>
            </a:schemeClr>
          </a:solidFill>
        </p:spPr>
        <p:txBody>
          <a:bodyPr wrap="square" rtlCol="0">
            <a:spAutoFit/>
          </a:bodyPr>
          <a:lstStyle/>
          <a:p>
            <a:pPr algn="ctr"/>
            <a:r>
              <a:rPr lang="en-US" sz="1400" dirty="0"/>
              <a:t>MRD</a:t>
            </a:r>
          </a:p>
        </p:txBody>
      </p:sp>
      <p:sp>
        <p:nvSpPr>
          <p:cNvPr id="45" name="TextBox 44"/>
          <p:cNvSpPr txBox="1"/>
          <p:nvPr/>
        </p:nvSpPr>
        <p:spPr>
          <a:xfrm>
            <a:off x="4262630" y="4850146"/>
            <a:ext cx="1368942" cy="738664"/>
          </a:xfrm>
          <a:prstGeom prst="rect">
            <a:avLst/>
          </a:prstGeom>
          <a:solidFill>
            <a:schemeClr val="accent4">
              <a:lumMod val="40000"/>
              <a:lumOff val="60000"/>
            </a:schemeClr>
          </a:solidFill>
          <a:ln w="25400">
            <a:noFill/>
          </a:ln>
        </p:spPr>
        <p:txBody>
          <a:bodyPr wrap="square" rtlCol="0">
            <a:spAutoFit/>
          </a:bodyPr>
          <a:lstStyle/>
          <a:p>
            <a:pPr algn="ctr"/>
            <a:r>
              <a:rPr lang="en-US" sz="1400" dirty="0"/>
              <a:t>MRD 020</a:t>
            </a:r>
          </a:p>
          <a:p>
            <a:pPr algn="ctr"/>
            <a:r>
              <a:rPr lang="en-US" sz="1400" dirty="0"/>
              <a:t>Science Data Loss</a:t>
            </a:r>
          </a:p>
        </p:txBody>
      </p:sp>
      <p:sp>
        <p:nvSpPr>
          <p:cNvPr id="32" name="TextBox 31"/>
          <p:cNvSpPr txBox="1"/>
          <p:nvPr/>
        </p:nvSpPr>
        <p:spPr>
          <a:xfrm>
            <a:off x="5024156" y="2443433"/>
            <a:ext cx="2375579" cy="307777"/>
          </a:xfrm>
          <a:prstGeom prst="rect">
            <a:avLst/>
          </a:prstGeom>
          <a:solidFill>
            <a:srgbClr val="8EB4E3"/>
          </a:solidFill>
        </p:spPr>
        <p:txBody>
          <a:bodyPr wrap="square" rtlCol="0">
            <a:spAutoFit/>
          </a:bodyPr>
          <a:lstStyle/>
          <a:p>
            <a:pPr algn="ctr"/>
            <a:r>
              <a:rPr lang="en-US" sz="1400" dirty="0"/>
              <a:t>Science Survey Requirements</a:t>
            </a:r>
          </a:p>
        </p:txBody>
      </p:sp>
      <p:sp>
        <p:nvSpPr>
          <p:cNvPr id="33" name="TextBox 32"/>
          <p:cNvSpPr txBox="1"/>
          <p:nvPr/>
        </p:nvSpPr>
        <p:spPr>
          <a:xfrm>
            <a:off x="3674881" y="1746242"/>
            <a:ext cx="1648347" cy="575542"/>
          </a:xfrm>
          <a:prstGeom prst="rect">
            <a:avLst/>
          </a:prstGeom>
          <a:solidFill>
            <a:srgbClr val="E6B9B8"/>
          </a:solidFill>
        </p:spPr>
        <p:txBody>
          <a:bodyPr wrap="square" rtlCol="0">
            <a:spAutoFit/>
          </a:bodyPr>
          <a:lstStyle/>
          <a:p>
            <a:pPr algn="ctr"/>
            <a:r>
              <a:rPr lang="en-US" sz="1400" dirty="0"/>
              <a:t>PLRA BDR1</a:t>
            </a:r>
          </a:p>
          <a:p>
            <a:pPr algn="ctr"/>
            <a:r>
              <a:rPr lang="en-US" sz="1400" dirty="0"/>
              <a:t>Public archive</a:t>
            </a:r>
          </a:p>
        </p:txBody>
      </p:sp>
      <p:sp>
        <p:nvSpPr>
          <p:cNvPr id="34" name="TextBox 33"/>
          <p:cNvSpPr txBox="1"/>
          <p:nvPr/>
        </p:nvSpPr>
        <p:spPr>
          <a:xfrm>
            <a:off x="1816243" y="1746242"/>
            <a:ext cx="1741739" cy="575542"/>
          </a:xfrm>
          <a:prstGeom prst="rect">
            <a:avLst/>
          </a:prstGeom>
          <a:solidFill>
            <a:srgbClr val="E6B9B8"/>
          </a:solidFill>
        </p:spPr>
        <p:txBody>
          <a:bodyPr wrap="square" rtlCol="0">
            <a:spAutoFit/>
          </a:bodyPr>
          <a:lstStyle/>
          <a:p>
            <a:pPr algn="ctr"/>
            <a:r>
              <a:rPr lang="en-US" sz="1400" dirty="0"/>
              <a:t>PLRA BDR3</a:t>
            </a:r>
          </a:p>
          <a:p>
            <a:pPr algn="ctr"/>
            <a:r>
              <a:rPr lang="en-US" sz="1400" dirty="0"/>
              <a:t>CGI Data Release</a:t>
            </a:r>
          </a:p>
        </p:txBody>
      </p:sp>
      <p:sp>
        <p:nvSpPr>
          <p:cNvPr id="35" name="TextBox 34"/>
          <p:cNvSpPr txBox="1"/>
          <p:nvPr/>
        </p:nvSpPr>
        <p:spPr>
          <a:xfrm>
            <a:off x="82731" y="1746242"/>
            <a:ext cx="1643558" cy="575542"/>
          </a:xfrm>
          <a:prstGeom prst="rect">
            <a:avLst/>
          </a:prstGeom>
          <a:solidFill>
            <a:srgbClr val="E6B9B8"/>
          </a:solidFill>
        </p:spPr>
        <p:txBody>
          <a:bodyPr wrap="square" rtlCol="0">
            <a:spAutoFit/>
          </a:bodyPr>
          <a:lstStyle/>
          <a:p>
            <a:pPr algn="ctr"/>
            <a:r>
              <a:rPr lang="en-US" sz="1400" dirty="0"/>
              <a:t>PLRA BDR2</a:t>
            </a:r>
          </a:p>
          <a:p>
            <a:pPr algn="ctr"/>
            <a:r>
              <a:rPr lang="en-US" sz="1400" dirty="0"/>
              <a:t>WFI Data Release</a:t>
            </a:r>
            <a:endParaRPr lang="en-US" sz="1400" baseline="30000" dirty="0"/>
          </a:p>
        </p:txBody>
      </p:sp>
      <p:sp>
        <p:nvSpPr>
          <p:cNvPr id="36" name="TextBox 35"/>
          <p:cNvSpPr txBox="1"/>
          <p:nvPr/>
        </p:nvSpPr>
        <p:spPr>
          <a:xfrm>
            <a:off x="6110112" y="1728530"/>
            <a:ext cx="1906376" cy="575542"/>
          </a:xfrm>
          <a:prstGeom prst="rect">
            <a:avLst/>
          </a:prstGeom>
          <a:solidFill>
            <a:srgbClr val="E6B9B8"/>
          </a:solidFill>
        </p:spPr>
        <p:txBody>
          <a:bodyPr wrap="square" rtlCol="0">
            <a:spAutoFit/>
          </a:bodyPr>
          <a:lstStyle/>
          <a:p>
            <a:pPr algn="ctr"/>
            <a:r>
              <a:rPr lang="en-US" sz="1400" dirty="0"/>
              <a:t>PLRA BDR4</a:t>
            </a:r>
          </a:p>
          <a:p>
            <a:pPr algn="ctr"/>
            <a:r>
              <a:rPr lang="en-US" sz="1400" dirty="0"/>
              <a:t>WFIRST Data Products</a:t>
            </a:r>
          </a:p>
        </p:txBody>
      </p:sp>
      <p:cxnSp>
        <p:nvCxnSpPr>
          <p:cNvPr id="65" name="Straight Connector 64"/>
          <p:cNvCxnSpPr>
            <a:stCxn id="156" idx="0"/>
            <a:endCxn id="32" idx="2"/>
          </p:cNvCxnSpPr>
          <p:nvPr/>
        </p:nvCxnSpPr>
        <p:spPr>
          <a:xfrm flipH="1" flipV="1">
            <a:off x="6211946" y="2751210"/>
            <a:ext cx="243377" cy="3136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157" idx="0"/>
            <a:endCxn id="32" idx="2"/>
          </p:cNvCxnSpPr>
          <p:nvPr/>
        </p:nvCxnSpPr>
        <p:spPr>
          <a:xfrm flipH="1" flipV="1">
            <a:off x="6211946" y="2751210"/>
            <a:ext cx="1839491" cy="3083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2023637" y="3708782"/>
            <a:ext cx="1314114" cy="523220"/>
          </a:xfrm>
          <a:prstGeom prst="rect">
            <a:avLst/>
          </a:prstGeom>
          <a:solidFill>
            <a:schemeClr val="accent4">
              <a:lumMod val="40000"/>
              <a:lumOff val="60000"/>
            </a:schemeClr>
          </a:solidFill>
        </p:spPr>
        <p:txBody>
          <a:bodyPr wrap="square" rtlCol="0">
            <a:spAutoFit/>
          </a:bodyPr>
          <a:lstStyle/>
          <a:p>
            <a:pPr algn="ctr"/>
            <a:r>
              <a:rPr lang="en-US" sz="1400" dirty="0"/>
              <a:t>MRD 337</a:t>
            </a:r>
          </a:p>
          <a:p>
            <a:pPr algn="ctr"/>
            <a:r>
              <a:rPr lang="en-US" sz="1400" dirty="0"/>
              <a:t>Public archive</a:t>
            </a:r>
          </a:p>
        </p:txBody>
      </p:sp>
      <p:sp>
        <p:nvSpPr>
          <p:cNvPr id="77" name="TextBox 76"/>
          <p:cNvSpPr txBox="1"/>
          <p:nvPr/>
        </p:nvSpPr>
        <p:spPr>
          <a:xfrm>
            <a:off x="74504" y="5195639"/>
            <a:ext cx="1817344" cy="523220"/>
          </a:xfrm>
          <a:prstGeom prst="rect">
            <a:avLst/>
          </a:prstGeom>
          <a:solidFill>
            <a:schemeClr val="accent4">
              <a:lumMod val="40000"/>
              <a:lumOff val="60000"/>
            </a:schemeClr>
          </a:solidFill>
        </p:spPr>
        <p:txBody>
          <a:bodyPr wrap="square" rtlCol="0">
            <a:spAutoFit/>
          </a:bodyPr>
          <a:lstStyle/>
          <a:p>
            <a:pPr algn="ctr"/>
            <a:r>
              <a:rPr lang="en-US" sz="1400" dirty="0"/>
              <a:t>MRD 348</a:t>
            </a:r>
          </a:p>
          <a:p>
            <a:pPr algn="ctr"/>
            <a:r>
              <a:rPr lang="en-US" sz="1400" dirty="0"/>
              <a:t>CGI Level 1</a:t>
            </a:r>
          </a:p>
        </p:txBody>
      </p:sp>
      <p:sp>
        <p:nvSpPr>
          <p:cNvPr id="78" name="TextBox 77"/>
          <p:cNvSpPr txBox="1"/>
          <p:nvPr/>
        </p:nvSpPr>
        <p:spPr>
          <a:xfrm>
            <a:off x="47168" y="3712105"/>
            <a:ext cx="1844680" cy="1384995"/>
          </a:xfrm>
          <a:prstGeom prst="rect">
            <a:avLst/>
          </a:prstGeom>
          <a:solidFill>
            <a:schemeClr val="accent4">
              <a:lumMod val="40000"/>
              <a:lumOff val="60000"/>
            </a:schemeClr>
          </a:solidFill>
        </p:spPr>
        <p:txBody>
          <a:bodyPr wrap="square" lIns="91440" rtlCol="0">
            <a:spAutoFit/>
          </a:bodyPr>
          <a:lstStyle/>
          <a:p>
            <a:pPr algn="ctr"/>
            <a:r>
              <a:rPr lang="en-US" sz="1400" dirty="0"/>
              <a:t>MRD 023</a:t>
            </a:r>
          </a:p>
          <a:p>
            <a:pPr algn="ctr"/>
            <a:r>
              <a:rPr lang="en-US" sz="1400" dirty="0"/>
              <a:t>WFI Level 1</a:t>
            </a:r>
          </a:p>
          <a:p>
            <a:pPr algn="ctr"/>
            <a:r>
              <a:rPr lang="en-US" sz="1400" dirty="0"/>
              <a:t>MRD 429</a:t>
            </a:r>
          </a:p>
          <a:p>
            <a:pPr algn="ctr"/>
            <a:r>
              <a:rPr lang="en-US" sz="1400" dirty="0"/>
              <a:t>WFI </a:t>
            </a:r>
            <a:r>
              <a:rPr lang="en-US" sz="1400" dirty="0" err="1"/>
              <a:t>Init</a:t>
            </a:r>
            <a:r>
              <a:rPr lang="en-US" sz="1400" dirty="0"/>
              <a:t> </a:t>
            </a:r>
            <a:r>
              <a:rPr lang="en-US" sz="1400" dirty="0" err="1"/>
              <a:t>Lvl</a:t>
            </a:r>
            <a:r>
              <a:rPr lang="en-US" sz="1400" dirty="0"/>
              <a:t> 3</a:t>
            </a:r>
          </a:p>
          <a:p>
            <a:pPr algn="ctr"/>
            <a:r>
              <a:rPr lang="en-US" sz="1400" dirty="0"/>
              <a:t>MRD 349</a:t>
            </a:r>
          </a:p>
          <a:p>
            <a:pPr algn="ctr"/>
            <a:r>
              <a:rPr lang="en-US" sz="1400" dirty="0"/>
              <a:t>WFI Level 3</a:t>
            </a:r>
          </a:p>
        </p:txBody>
      </p:sp>
      <p:sp>
        <p:nvSpPr>
          <p:cNvPr id="79" name="TextBox 78"/>
          <p:cNvSpPr txBox="1"/>
          <p:nvPr/>
        </p:nvSpPr>
        <p:spPr>
          <a:xfrm>
            <a:off x="2687113" y="4380151"/>
            <a:ext cx="1476333" cy="1600438"/>
          </a:xfrm>
          <a:prstGeom prst="rect">
            <a:avLst/>
          </a:prstGeom>
          <a:solidFill>
            <a:schemeClr val="accent4">
              <a:lumMod val="40000"/>
              <a:lumOff val="60000"/>
            </a:schemeClr>
          </a:solidFill>
        </p:spPr>
        <p:txBody>
          <a:bodyPr wrap="square" rtlCol="0">
            <a:spAutoFit/>
          </a:bodyPr>
          <a:lstStyle/>
          <a:p>
            <a:pPr algn="ctr"/>
            <a:r>
              <a:rPr lang="en-US" sz="1400" dirty="0"/>
              <a:t>MRD 329</a:t>
            </a:r>
          </a:p>
          <a:p>
            <a:pPr algn="ctr"/>
            <a:r>
              <a:rPr lang="en-US" sz="1400" dirty="0"/>
              <a:t>Produce Data Products</a:t>
            </a:r>
          </a:p>
          <a:p>
            <a:pPr algn="ctr"/>
            <a:r>
              <a:rPr lang="en-US" sz="1400" dirty="0"/>
              <a:t>MRD 330</a:t>
            </a:r>
          </a:p>
          <a:p>
            <a:pPr algn="ctr"/>
            <a:r>
              <a:rPr lang="en-US" sz="1400" dirty="0"/>
              <a:t>Custom Data Red.</a:t>
            </a:r>
          </a:p>
          <a:p>
            <a:pPr algn="ctr"/>
            <a:r>
              <a:rPr lang="en-US" sz="1400" dirty="0"/>
              <a:t>MRD 445</a:t>
            </a:r>
          </a:p>
          <a:p>
            <a:pPr algn="ctr"/>
            <a:r>
              <a:rPr lang="en-US" sz="1400" dirty="0"/>
              <a:t>SIT Provided S/W</a:t>
            </a:r>
          </a:p>
        </p:txBody>
      </p:sp>
      <p:sp>
        <p:nvSpPr>
          <p:cNvPr id="88" name="TextBox 87"/>
          <p:cNvSpPr txBox="1"/>
          <p:nvPr/>
        </p:nvSpPr>
        <p:spPr>
          <a:xfrm>
            <a:off x="2980819" y="3038026"/>
            <a:ext cx="2513013" cy="523220"/>
          </a:xfrm>
          <a:prstGeom prst="rect">
            <a:avLst/>
          </a:prstGeom>
          <a:solidFill>
            <a:srgbClr val="8EB4E3"/>
          </a:solidFill>
        </p:spPr>
        <p:txBody>
          <a:bodyPr wrap="square" rtlCol="0">
            <a:spAutoFit/>
          </a:bodyPr>
          <a:lstStyle/>
          <a:p>
            <a:pPr algn="ctr"/>
            <a:r>
              <a:rPr lang="en-US" sz="1400" dirty="0"/>
              <a:t>Science Survey Data Products</a:t>
            </a:r>
          </a:p>
          <a:p>
            <a:pPr algn="ctr"/>
            <a:r>
              <a:rPr lang="en-US" sz="1400" dirty="0"/>
              <a:t>HLSS, HLIS, SN, EML, GO, AR</a:t>
            </a:r>
          </a:p>
        </p:txBody>
      </p:sp>
      <p:cxnSp>
        <p:nvCxnSpPr>
          <p:cNvPr id="89" name="Straight Connector 88"/>
          <p:cNvCxnSpPr>
            <a:stCxn id="88" idx="0"/>
            <a:endCxn id="32" idx="2"/>
          </p:cNvCxnSpPr>
          <p:nvPr/>
        </p:nvCxnSpPr>
        <p:spPr>
          <a:xfrm flipV="1">
            <a:off x="4237326" y="2751210"/>
            <a:ext cx="1974620" cy="2868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264074" y="3931439"/>
            <a:ext cx="1368942" cy="738664"/>
          </a:xfrm>
          <a:prstGeom prst="rect">
            <a:avLst/>
          </a:prstGeom>
          <a:solidFill>
            <a:schemeClr val="accent4">
              <a:lumMod val="40000"/>
              <a:lumOff val="60000"/>
            </a:schemeClr>
          </a:solidFill>
        </p:spPr>
        <p:txBody>
          <a:bodyPr wrap="square" rtlCol="0">
            <a:spAutoFit/>
          </a:bodyPr>
          <a:lstStyle/>
          <a:p>
            <a:pPr algn="ctr"/>
            <a:r>
              <a:rPr lang="en-US" sz="1400" dirty="0"/>
              <a:t>MRD 011</a:t>
            </a:r>
          </a:p>
          <a:p>
            <a:pPr algn="ctr"/>
            <a:r>
              <a:rPr lang="en-US" sz="1400" dirty="0"/>
              <a:t>Operational Lifetime</a:t>
            </a:r>
          </a:p>
        </p:txBody>
      </p:sp>
      <p:cxnSp>
        <p:nvCxnSpPr>
          <p:cNvPr id="59" name="Straight Connector 58"/>
          <p:cNvCxnSpPr>
            <a:stCxn id="78" idx="0"/>
            <a:endCxn id="35" idx="2"/>
          </p:cNvCxnSpPr>
          <p:nvPr/>
        </p:nvCxnSpPr>
        <p:spPr>
          <a:xfrm flipH="1" flipV="1">
            <a:off x="904510" y="2321784"/>
            <a:ext cx="64998" cy="139032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76" idx="0"/>
            <a:endCxn id="88" idx="2"/>
          </p:cNvCxnSpPr>
          <p:nvPr/>
        </p:nvCxnSpPr>
        <p:spPr>
          <a:xfrm flipV="1">
            <a:off x="2680694" y="3561246"/>
            <a:ext cx="1556632" cy="1475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45" idx="0"/>
            <a:endCxn id="93" idx="2"/>
          </p:cNvCxnSpPr>
          <p:nvPr/>
        </p:nvCxnSpPr>
        <p:spPr>
          <a:xfrm flipV="1">
            <a:off x="4947101" y="4670103"/>
            <a:ext cx="1444" cy="1800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4264074" y="5711284"/>
            <a:ext cx="1368942" cy="738664"/>
          </a:xfrm>
          <a:prstGeom prst="rect">
            <a:avLst/>
          </a:prstGeom>
          <a:solidFill>
            <a:schemeClr val="accent4">
              <a:lumMod val="40000"/>
              <a:lumOff val="60000"/>
            </a:schemeClr>
          </a:solidFill>
          <a:ln w="25400">
            <a:noFill/>
          </a:ln>
        </p:spPr>
        <p:txBody>
          <a:bodyPr wrap="square" rtlCol="0">
            <a:spAutoFit/>
          </a:bodyPr>
          <a:lstStyle/>
          <a:p>
            <a:pPr algn="ctr"/>
            <a:r>
              <a:rPr lang="en-US" sz="1400" dirty="0"/>
              <a:t>MRD 254</a:t>
            </a:r>
          </a:p>
          <a:p>
            <a:pPr algn="ctr"/>
            <a:r>
              <a:rPr lang="en-US" sz="1400" dirty="0"/>
              <a:t>Stored Science Data Recovery</a:t>
            </a:r>
          </a:p>
        </p:txBody>
      </p:sp>
      <p:cxnSp>
        <p:nvCxnSpPr>
          <p:cNvPr id="104" name="Straight Connector 103"/>
          <p:cNvCxnSpPr>
            <a:stCxn id="103" idx="0"/>
            <a:endCxn id="45" idx="2"/>
          </p:cNvCxnSpPr>
          <p:nvPr/>
        </p:nvCxnSpPr>
        <p:spPr>
          <a:xfrm flipH="1" flipV="1">
            <a:off x="4947101" y="5588810"/>
            <a:ext cx="1444" cy="1224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Date Placeholder 3">
            <a:extLst>
              <a:ext uri="{FF2B5EF4-FFF2-40B4-BE49-F238E27FC236}">
                <a16:creationId xmlns:a16="http://schemas.microsoft.com/office/drawing/2014/main" id="{EBED906C-DDB1-9842-920F-B5AD9634C33B}"/>
              </a:ext>
            </a:extLst>
          </p:cNvPr>
          <p:cNvSpPr>
            <a:spLocks noGrp="1"/>
          </p:cNvSpPr>
          <p:nvPr>
            <p:ph type="dt" sz="half" idx="2"/>
          </p:nvPr>
        </p:nvSpPr>
        <p:spPr/>
        <p:txBody>
          <a:bodyPr/>
          <a:lstStyle/>
          <a:p>
            <a:r>
              <a:rPr lang="en-US"/>
              <a:t>October 22, 2018</a:t>
            </a:r>
          </a:p>
        </p:txBody>
      </p:sp>
      <p:sp>
        <p:nvSpPr>
          <p:cNvPr id="6" name="Footer Placeholder 5">
            <a:extLst>
              <a:ext uri="{FF2B5EF4-FFF2-40B4-BE49-F238E27FC236}">
                <a16:creationId xmlns:a16="http://schemas.microsoft.com/office/drawing/2014/main" id="{D774A14E-EB76-4E4F-9B1D-580CD89EFF8D}"/>
              </a:ext>
            </a:extLst>
          </p:cNvPr>
          <p:cNvSpPr>
            <a:spLocks noGrp="1"/>
          </p:cNvSpPr>
          <p:nvPr>
            <p:ph type="ftr" sz="quarter" idx="11"/>
          </p:nvPr>
        </p:nvSpPr>
        <p:spPr/>
        <p:txBody>
          <a:bodyPr/>
          <a:lstStyle/>
          <a:p>
            <a:r>
              <a:rPr lang="en-US"/>
              <a:t>APAC - Kruk</a:t>
            </a:r>
            <a:endParaRPr lang="en-US" dirty="0"/>
          </a:p>
        </p:txBody>
      </p:sp>
      <p:sp>
        <p:nvSpPr>
          <p:cNvPr id="7" name="Slide Number Placeholder 6">
            <a:extLst>
              <a:ext uri="{FF2B5EF4-FFF2-40B4-BE49-F238E27FC236}">
                <a16:creationId xmlns:a16="http://schemas.microsoft.com/office/drawing/2014/main" id="{0CFFC4B0-9D3C-764D-8ADF-11BD0BE5A681}"/>
              </a:ext>
            </a:extLst>
          </p:cNvPr>
          <p:cNvSpPr>
            <a:spLocks noGrp="1"/>
          </p:cNvSpPr>
          <p:nvPr>
            <p:ph type="sldNum" sz="quarter" idx="10"/>
          </p:nvPr>
        </p:nvSpPr>
        <p:spPr/>
        <p:txBody>
          <a:bodyPr/>
          <a:lstStyle/>
          <a:p>
            <a:fld id="{9B402786-918C-D846-A5E6-705928AE4161}" type="slidenum">
              <a:rPr lang="en-US" smtClean="0"/>
              <a:pPr/>
              <a:t>23</a:t>
            </a:fld>
            <a:endParaRPr lang="en-US" dirty="0"/>
          </a:p>
        </p:txBody>
      </p:sp>
    </p:spTree>
    <p:extLst>
      <p:ext uri="{BB962C8B-B14F-4D97-AF65-F5344CB8AC3E}">
        <p14:creationId xmlns:p14="http://schemas.microsoft.com/office/powerpoint/2010/main" val="2997554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Implement Surveys in 5 years</a:t>
            </a:r>
            <a:br>
              <a:rPr lang="en-US" dirty="0"/>
            </a:br>
            <a:r>
              <a:rPr lang="en-US" dirty="0"/>
              <a:t>Mission Implementation (1 of 3)</a:t>
            </a:r>
          </a:p>
        </p:txBody>
      </p:sp>
      <p:sp>
        <p:nvSpPr>
          <p:cNvPr id="6" name="Content Placeholder 5"/>
          <p:cNvSpPr>
            <a:spLocks noGrp="1"/>
          </p:cNvSpPr>
          <p:nvPr>
            <p:ph idx="1"/>
          </p:nvPr>
        </p:nvSpPr>
        <p:spPr>
          <a:xfrm>
            <a:off x="457200" y="1600200"/>
            <a:ext cx="8229599" cy="4171493"/>
          </a:xfrm>
        </p:spPr>
        <p:txBody>
          <a:bodyPr>
            <a:normAutofit fontScale="47500" lnSpcReduction="20000"/>
          </a:bodyPr>
          <a:lstStyle/>
          <a:p>
            <a:r>
              <a:rPr lang="en-US" dirty="0"/>
              <a:t>MRD 011: Execute the science program in an operational phase lifetime of 5 years.</a:t>
            </a:r>
          </a:p>
          <a:p>
            <a:pPr lvl="1"/>
            <a:r>
              <a:rPr lang="en-US" dirty="0"/>
              <a:t>Flows to Observatory &amp; Ground System – Establishes requirements for environments, redundancy, efficiency related requirements (parallel science &amp; downlink, parallel instrument ops, event driven ops), power </a:t>
            </a:r>
          </a:p>
          <a:p>
            <a:r>
              <a:rPr lang="en-US" dirty="0"/>
              <a:t>MRD-051: Support parallel science ops of both instruments without degrading the performance of the primary inst.</a:t>
            </a:r>
          </a:p>
          <a:p>
            <a:pPr lvl="1"/>
            <a:r>
              <a:rPr lang="en-US" dirty="0"/>
              <a:t>Flows to OTA for mechanisms, S/C for data recorder and Ground System for planning</a:t>
            </a:r>
          </a:p>
          <a:p>
            <a:r>
              <a:rPr lang="en-US" b="1" dirty="0"/>
              <a:t>MRD 052: </a:t>
            </a:r>
            <a:r>
              <a:rPr lang="en-US" dirty="0"/>
              <a:t>Perform event driven science observations.</a:t>
            </a:r>
          </a:p>
          <a:p>
            <a:pPr lvl="1"/>
            <a:r>
              <a:rPr lang="en-US" dirty="0"/>
              <a:t>Flows to </a:t>
            </a:r>
            <a:r>
              <a:rPr lang="en-US" dirty="0" err="1"/>
              <a:t>Obs</a:t>
            </a:r>
            <a:r>
              <a:rPr lang="en-US" dirty="0"/>
              <a:t> &amp; Ground Sys – Provide TLM in response to commands, </a:t>
            </a:r>
            <a:r>
              <a:rPr lang="en-US" dirty="0" err="1"/>
              <a:t>obs</a:t>
            </a:r>
            <a:r>
              <a:rPr lang="en-US" dirty="0"/>
              <a:t> planning, script engine</a:t>
            </a:r>
            <a:endParaRPr lang="en-US" b="1" dirty="0"/>
          </a:p>
          <a:p>
            <a:r>
              <a:rPr lang="en-US" b="1" dirty="0"/>
              <a:t>MRD 042: </a:t>
            </a:r>
            <a:r>
              <a:rPr lang="en-US" dirty="0"/>
              <a:t>Operate continuously with the Observatory +X axis pointed between 54 degrees and 126 degrees from the Sun.</a:t>
            </a:r>
          </a:p>
          <a:p>
            <a:pPr lvl="1"/>
            <a:r>
              <a:rPr lang="en-US" dirty="0"/>
              <a:t>Flows to Observatory elements – – Establishes requirements for environments, solar array</a:t>
            </a:r>
          </a:p>
          <a:p>
            <a:r>
              <a:rPr lang="en-US" dirty="0"/>
              <a:t>MRD 044: Operate continuously while maintaining the Sun vector within 15 degrees of the Observatory X/+Z half-plane.</a:t>
            </a:r>
          </a:p>
          <a:p>
            <a:pPr lvl="1"/>
            <a:r>
              <a:rPr lang="en-US" dirty="0"/>
              <a:t>Flows to Observatory elements – – Establishes requirements for environments, solar array</a:t>
            </a:r>
            <a:endParaRPr lang="en-US" b="1" dirty="0"/>
          </a:p>
          <a:p>
            <a:r>
              <a:rPr lang="en-US" b="1" dirty="0"/>
              <a:t>MRD 032: </a:t>
            </a:r>
            <a:r>
              <a:rPr lang="en-US" dirty="0"/>
              <a:t>Provide fine pointing of the Wide Field Channel FOV boresight within 640 </a:t>
            </a:r>
            <a:r>
              <a:rPr lang="en-US" dirty="0" err="1"/>
              <a:t>milliarcsec</a:t>
            </a:r>
            <a:r>
              <a:rPr lang="en-US" dirty="0"/>
              <a:t> (1 sigma) in pitch and yaw and 87 arcsec (1 sigma) in roll in the Observatory coordinate system, relative to the commanded attitude.</a:t>
            </a:r>
          </a:p>
          <a:p>
            <a:pPr lvl="1"/>
            <a:r>
              <a:rPr lang="en-US" dirty="0"/>
              <a:t>Flows to S/C, WFI  and Ground Sys – see Pointing Budget</a:t>
            </a:r>
          </a:p>
          <a:p>
            <a:r>
              <a:rPr lang="en-US" b="1" dirty="0"/>
              <a:t>MRD 035:</a:t>
            </a:r>
            <a:r>
              <a:rPr lang="en-US" dirty="0"/>
              <a:t> Be able to place a source in one slice of the IFC accurate to 30 mas (1 sigma).</a:t>
            </a:r>
          </a:p>
          <a:p>
            <a:pPr lvl="1"/>
            <a:r>
              <a:rPr lang="en-US" dirty="0"/>
              <a:t>Flows to S/C, WFI and Ground Sys – see Pointing Budget</a:t>
            </a:r>
          </a:p>
        </p:txBody>
      </p:sp>
      <p:sp>
        <p:nvSpPr>
          <p:cNvPr id="4" name="Date Placeholder 3">
            <a:extLst>
              <a:ext uri="{FF2B5EF4-FFF2-40B4-BE49-F238E27FC236}">
                <a16:creationId xmlns:a16="http://schemas.microsoft.com/office/drawing/2014/main" id="{7248BB2A-C650-E544-985E-214CF9E05132}"/>
              </a:ext>
            </a:extLst>
          </p:cNvPr>
          <p:cNvSpPr>
            <a:spLocks noGrp="1"/>
          </p:cNvSpPr>
          <p:nvPr>
            <p:ph type="dt" sz="half" idx="2"/>
          </p:nvPr>
        </p:nvSpPr>
        <p:spPr/>
        <p:txBody>
          <a:bodyPr/>
          <a:lstStyle/>
          <a:p>
            <a:r>
              <a:rPr lang="en-US"/>
              <a:t>October 22, 2018</a:t>
            </a:r>
          </a:p>
        </p:txBody>
      </p:sp>
      <p:sp>
        <p:nvSpPr>
          <p:cNvPr id="5" name="Footer Placeholder 4">
            <a:extLst>
              <a:ext uri="{FF2B5EF4-FFF2-40B4-BE49-F238E27FC236}">
                <a16:creationId xmlns:a16="http://schemas.microsoft.com/office/drawing/2014/main" id="{C7A590F6-2880-C04E-BD64-C7F208B93006}"/>
              </a:ext>
            </a:extLst>
          </p:cNvPr>
          <p:cNvSpPr>
            <a:spLocks noGrp="1"/>
          </p:cNvSpPr>
          <p:nvPr>
            <p:ph type="ftr" sz="quarter" idx="10"/>
          </p:nvPr>
        </p:nvSpPr>
        <p:spPr/>
        <p:txBody>
          <a:bodyPr/>
          <a:lstStyle/>
          <a:p>
            <a:r>
              <a:rPr lang="en-US"/>
              <a:t>APAC - Kruk</a:t>
            </a:r>
            <a:endParaRPr lang="en-US" dirty="0"/>
          </a:p>
        </p:txBody>
      </p:sp>
      <p:sp>
        <p:nvSpPr>
          <p:cNvPr id="7" name="Slide Number Placeholder 6">
            <a:extLst>
              <a:ext uri="{FF2B5EF4-FFF2-40B4-BE49-F238E27FC236}">
                <a16:creationId xmlns:a16="http://schemas.microsoft.com/office/drawing/2014/main" id="{8371E376-CB7D-1240-96EF-8598BDCB2047}"/>
              </a:ext>
            </a:extLst>
          </p:cNvPr>
          <p:cNvSpPr>
            <a:spLocks noGrp="1"/>
          </p:cNvSpPr>
          <p:nvPr>
            <p:ph type="sldNum" sz="quarter" idx="11"/>
          </p:nvPr>
        </p:nvSpPr>
        <p:spPr/>
        <p:txBody>
          <a:bodyPr/>
          <a:lstStyle/>
          <a:p>
            <a:fld id="{9B402786-918C-D846-A5E6-705928AE4161}" type="slidenum">
              <a:rPr lang="en-US" smtClean="0"/>
              <a:pPr/>
              <a:t>24</a:t>
            </a:fld>
            <a:endParaRPr lang="en-US" dirty="0"/>
          </a:p>
        </p:txBody>
      </p:sp>
      <p:sp>
        <p:nvSpPr>
          <p:cNvPr id="9" name="TextBox 8">
            <a:extLst>
              <a:ext uri="{FF2B5EF4-FFF2-40B4-BE49-F238E27FC236}">
                <a16:creationId xmlns:a16="http://schemas.microsoft.com/office/drawing/2014/main" id="{6D85334A-81BA-BA4F-A75C-710B3163304B}"/>
              </a:ext>
            </a:extLst>
          </p:cNvPr>
          <p:cNvSpPr txBox="1"/>
          <p:nvPr/>
        </p:nvSpPr>
        <p:spPr>
          <a:xfrm>
            <a:off x="1692545" y="5944663"/>
            <a:ext cx="5814365" cy="369332"/>
          </a:xfrm>
          <a:prstGeom prst="rect">
            <a:avLst/>
          </a:prstGeom>
          <a:noFill/>
        </p:spPr>
        <p:txBody>
          <a:bodyPr wrap="square" rtlCol="0">
            <a:spAutoFit/>
          </a:bodyPr>
          <a:lstStyle/>
          <a:p>
            <a:r>
              <a:rPr lang="en-US" dirty="0">
                <a:solidFill>
                  <a:schemeClr val="tx1">
                    <a:lumMod val="50000"/>
                    <a:lumOff val="50000"/>
                  </a:schemeClr>
                </a:solidFill>
              </a:rPr>
              <a:t>Remaining 4 slides in this section moved to MRD backup</a:t>
            </a:r>
          </a:p>
        </p:txBody>
      </p:sp>
    </p:spTree>
    <p:extLst>
      <p:ext uri="{BB962C8B-B14F-4D97-AF65-F5344CB8AC3E}">
        <p14:creationId xmlns:p14="http://schemas.microsoft.com/office/powerpoint/2010/main" val="71042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Wide Field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2383920794"/>
              </p:ext>
            </p:extLst>
          </p:nvPr>
        </p:nvGraphicFramePr>
        <p:xfrm>
          <a:off x="1097279" y="778752"/>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Representative</a:t>
                      </a:r>
                      <a:r>
                        <a:rPr lang="en-US" sz="1200" baseline="0" dirty="0">
                          <a:solidFill>
                            <a:schemeClr val="tx1"/>
                          </a:solidFill>
                        </a:rPr>
                        <a:t> values shown; full details in SRD.</a:t>
                      </a:r>
                      <a:endParaRPr lang="en-US" sz="12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tx1"/>
                          </a:solidFill>
                        </a:rPr>
                        <a:t>Expansion, Structure,</a:t>
                      </a:r>
                      <a:r>
                        <a:rPr lang="en-US" sz="1200" b="1" baseline="0" dirty="0">
                          <a:solidFill>
                            <a:schemeClr val="tx1"/>
                          </a:solidFill>
                        </a:rPr>
                        <a:t> </a:t>
                      </a:r>
                      <a:r>
                        <a:rPr lang="en-US" sz="1200" b="1" dirty="0">
                          <a:solidFill>
                            <a:schemeClr val="tx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a:txBody>
                    <a:bodyPr/>
                    <a:lstStyle/>
                    <a:p>
                      <a:pPr algn="ctr"/>
                      <a:r>
                        <a:rPr lang="en-US" sz="1200" b="1" dirty="0">
                          <a:solidFill>
                            <a:schemeClr val="tx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tx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161745"/>
                  </a:ext>
                </a:extLst>
              </a:tr>
              <a:tr h="457494">
                <a:tc rowSpan="5">
                  <a:txBody>
                    <a:bodyPr/>
                    <a:lstStyle/>
                    <a:p>
                      <a:r>
                        <a:rPr lang="en-US" sz="1200" b="1" dirty="0">
                          <a:solidFill>
                            <a:schemeClr val="tx1"/>
                          </a:solidFill>
                        </a:rPr>
                        <a:t>Surveys &amp; Data</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0.20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baseline="300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0.34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14, 5 deg</a:t>
                      </a:r>
                      <a:r>
                        <a:rPr lang="en-US" sz="1200" baseline="30000" dirty="0">
                          <a:solidFill>
                            <a:schemeClr val="tx1"/>
                          </a:solidFill>
                        </a:rPr>
                        <a:t>2</a:t>
                      </a:r>
                      <a:r>
                        <a:rPr lang="en-US" sz="1200" baseline="0" dirty="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&gt;100 </a:t>
                      </a:r>
                      <a:r>
                        <a:rPr lang="en-US" sz="1200" kern="1200" dirty="0" err="1">
                          <a:solidFill>
                            <a:schemeClr val="tx1"/>
                          </a:solidFill>
                          <a:effectLst/>
                          <a:latin typeface="+mn-lt"/>
                          <a:ea typeface="+mn-ea"/>
                          <a:cs typeface="+mn-cs"/>
                        </a:rPr>
                        <a:t>SNe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Δz</a:t>
                      </a:r>
                      <a:r>
                        <a:rPr lang="en-US" sz="1200" kern="1200" dirty="0">
                          <a:solidFill>
                            <a:schemeClr val="tx1"/>
                          </a:solidFill>
                          <a:effectLst/>
                          <a:latin typeface="+mn-lt"/>
                          <a:ea typeface="+mn-ea"/>
                          <a:cs typeface="+mn-cs"/>
                        </a:rPr>
                        <a:t>=0.1</a:t>
                      </a:r>
                      <a:r>
                        <a:rPr lang="en-US" sz="1200" dirty="0">
                          <a:solidFill>
                            <a:schemeClr val="tx1"/>
                          </a:solidFill>
                          <a:effectLst/>
                        </a:rPr>
                        <a:t> </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586 deg</a:t>
                      </a:r>
                      <a:r>
                        <a:rPr lang="en-US" sz="1200" b="0" baseline="30000" dirty="0">
                          <a:solidFill>
                            <a:schemeClr val="tx1"/>
                          </a:solidFill>
                        </a:rPr>
                        <a:t>2</a:t>
                      </a:r>
                      <a:r>
                        <a:rPr lang="en-US" sz="1200" b="0" baseline="0" dirty="0">
                          <a:solidFill>
                            <a:schemeClr val="tx1"/>
                          </a:solidFill>
                        </a:rPr>
                        <a:t>-day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rPr>
                        <a:t>Over 6+ seasons</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tx1"/>
                          </a:solidFill>
                        </a:rPr>
                        <a:t>Redshift</a:t>
                      </a:r>
                    </a:p>
                  </a:txBody>
                  <a:tcPr marL="45720" marR="45720" anchor="ctr">
                    <a:lnR w="38100" cap="flat" cmpd="sng" algn="ctr">
                      <a:solidFill>
                        <a:schemeClr val="tx1"/>
                      </a:solidFill>
                      <a:prstDash val="solid"/>
                      <a:round/>
                      <a:headEnd type="none" w="med" len="med"/>
                      <a:tailEnd type="none" w="med" len="med"/>
                    </a:lnR>
                    <a:no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0.2</a:t>
                      </a:r>
                      <a:r>
                        <a:rPr lang="en-US" sz="1200" dirty="0">
                          <a:solidFill>
                            <a:schemeClr val="tx1"/>
                          </a:solidFill>
                        </a:rPr>
                        <a:t>≤z≤1.7</a:t>
                      </a:r>
                      <a:endParaRPr lang="en-US" sz="1200" kern="1200" dirty="0">
                        <a:solidFill>
                          <a:schemeClr val="tx1"/>
                        </a:solidFill>
                        <a:effectLst/>
                        <a:latin typeface="+mn-lt"/>
                        <a:ea typeface="+mn-ea"/>
                        <a:cs typeface="+mn-cs"/>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tx1"/>
                          </a:solidFill>
                        </a:rPr>
                        <a:t>Sensitivity</a:t>
                      </a:r>
                    </a:p>
                  </a:txBody>
                  <a:tcPr marL="45720" marR="45720" anchor="ctr">
                    <a:lnR w="381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≥13</a:t>
                      </a:r>
                      <a:r>
                        <a:rPr lang="en-US" sz="1200" baseline="0" dirty="0">
                          <a:solidFill>
                            <a:schemeClr val="tx1"/>
                          </a:solidFill>
                        </a:rPr>
                        <a:t> (brightest filters at peak)</a:t>
                      </a:r>
                      <a:endParaRPr lang="en-US" sz="1200" dirty="0">
                        <a:solidFill>
                          <a:schemeClr val="tx1"/>
                        </a:solidFill>
                      </a:endParaRPr>
                    </a:p>
                  </a:txBody>
                  <a:tcPr marL="0" marR="0"/>
                </a:tc>
                <a:tc>
                  <a:txBody>
                    <a:bodyPr/>
                    <a:lstStyle/>
                    <a:p>
                      <a:pPr algn="ctr"/>
                      <a:r>
                        <a:rPr lang="en-US" sz="1200" b="0" dirty="0">
                          <a:solidFill>
                            <a:schemeClr val="tx1"/>
                          </a:solidFill>
                        </a:rPr>
                        <a:t>S/N&gt;100 for</a:t>
                      </a:r>
                      <a:r>
                        <a:rPr lang="en-US" sz="1200" b="0" baseline="0" dirty="0">
                          <a:solidFill>
                            <a:schemeClr val="tx1"/>
                          </a:solidFill>
                        </a:rPr>
                        <a:t> H</a:t>
                      </a:r>
                      <a:r>
                        <a:rPr lang="en-US" sz="1200" b="0" baseline="-25000" dirty="0">
                          <a:solidFill>
                            <a:schemeClr val="tx1"/>
                          </a:solidFill>
                        </a:rPr>
                        <a:t>AB</a:t>
                      </a:r>
                      <a:r>
                        <a:rPr lang="en-US" sz="1200" b="0" baseline="0" dirty="0">
                          <a:solidFill>
                            <a:schemeClr val="tx1"/>
                          </a:solidFill>
                        </a:rPr>
                        <a:t>=21.4 star</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tx1"/>
                          </a:solidFill>
                        </a:rPr>
                        <a:t>Cadence</a:t>
                      </a:r>
                    </a:p>
                  </a:txBody>
                  <a:tcPr marL="45720" marR="45720" anchor="ctr">
                    <a:lnR w="38100" cap="flat" cmpd="sng" algn="ctr">
                      <a:solidFill>
                        <a:schemeClr val="tx1"/>
                      </a:solidFill>
                      <a:prstDash val="solid"/>
                      <a:round/>
                      <a:headEnd type="none" w="med" len="med"/>
                      <a:tailEnd type="none" w="med" len="med"/>
                    </a:lnR>
                    <a:no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marB="0"/>
                </a:tc>
                <a:tc>
                  <a:txBody>
                    <a:bodyPr/>
                    <a:lstStyle/>
                    <a:p>
                      <a:pPr algn="ctr"/>
                      <a:r>
                        <a:rPr lang="en-US" sz="1200" dirty="0">
                          <a:solidFill>
                            <a:schemeClr val="tx1"/>
                          </a:solidFill>
                        </a:rPr>
                        <a:t>~ 5 days</a:t>
                      </a:r>
                    </a:p>
                  </a:txBody>
                  <a:tcPr marL="0" marR="0" marB="0"/>
                </a:tc>
                <a:tc>
                  <a:txBody>
                    <a:bodyPr/>
                    <a:lstStyle/>
                    <a:p>
                      <a:pPr algn="ctr"/>
                      <a:r>
                        <a:rPr lang="en-US" sz="1200" b="0" dirty="0">
                          <a:solidFill>
                            <a:schemeClr val="tx1"/>
                          </a:solidFill>
                        </a:rPr>
                        <a:t>15 min</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tx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≥3</a:t>
                      </a:r>
                      <a:r>
                        <a:rPr lang="en-US" sz="1200" b="0" baseline="0" dirty="0">
                          <a:solidFill>
                            <a:schemeClr val="tx1"/>
                          </a:solidFill>
                        </a:rPr>
                        <a:t> reads/</a:t>
                      </a:r>
                      <a:r>
                        <a:rPr lang="en-US" sz="1200" b="0" baseline="0" dirty="0" err="1">
                          <a:solidFill>
                            <a:schemeClr val="tx1"/>
                          </a:solidFill>
                        </a:rPr>
                        <a:t>exp</a:t>
                      </a:r>
                      <a:endParaRPr lang="en-US" sz="1200" b="0" dirty="0">
                        <a:solidFill>
                          <a:schemeClr val="tx1"/>
                        </a:solidFill>
                      </a:endParaRP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tx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tc>
                  <a:txBody>
                    <a:bodyPr/>
                    <a:lstStyle/>
                    <a:p>
                      <a:pPr algn="r"/>
                      <a:r>
                        <a:rPr lang="en-US" sz="1200" b="1" dirty="0">
                          <a:solidFill>
                            <a:schemeClr val="tx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solidFill>
                      <a:srgbClr val="CCC1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0.12” (J)</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0.14” (IFC)</a:t>
                      </a:r>
                    </a:p>
                  </a:txBody>
                  <a:tcPr marL="0" marR="0">
                    <a:lnT w="38100" cap="flat" cmpd="sng" algn="ctr">
                      <a:solidFill>
                        <a:schemeClr val="tx1"/>
                      </a:solidFill>
                      <a:prstDash val="solid"/>
                      <a:round/>
                      <a:headEnd type="none" w="med" len="med"/>
                      <a:tailEnd type="none" w="med" len="med"/>
                    </a:lnT>
                    <a:solidFill>
                      <a:srgbClr val="CCC1D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EE50 ≤ 0.15” (wide)</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CCC1DA"/>
                    </a:solidFill>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tx1"/>
                          </a:solidFill>
                        </a:rPr>
                        <a:t>Stability</a:t>
                      </a:r>
                    </a:p>
                  </a:txBody>
                  <a:tcPr marL="45720" marR="45720" anchor="ctr">
                    <a:lnR w="38100" cap="flat" cmpd="sng" algn="ctr">
                      <a:solidFill>
                        <a:schemeClr val="tx1"/>
                      </a:solidFill>
                      <a:prstDash val="solid"/>
                      <a:round/>
                      <a:headEnd type="none" w="med" len="med"/>
                      <a:tailEnd type="none" w="med" len="med"/>
                    </a:lnR>
                    <a:solidFill>
                      <a:srgbClr val="CCC1D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solidFill>
                      <a:srgbClr val="CCC1DA"/>
                    </a:solidFill>
                  </a:tcPr>
                </a:tc>
                <a:tc>
                  <a:txBody>
                    <a:bodyPr/>
                    <a:lstStyle/>
                    <a:p>
                      <a:pPr algn="ctr"/>
                      <a:endParaRPr lang="en-US" sz="1200" dirty="0">
                        <a:solidFill>
                          <a:schemeClr val="tx1"/>
                        </a:solidFill>
                      </a:endParaRPr>
                    </a:p>
                  </a:txBody>
                  <a:tcPr marL="0" marR="0">
                    <a:solidFill>
                      <a:srgbClr val="CCC1DA"/>
                    </a:solidFill>
                  </a:tcPr>
                </a:tc>
                <a:tc>
                  <a:txBody>
                    <a:bodyPr/>
                    <a:lstStyle/>
                    <a:p>
                      <a:pPr algn="ctr"/>
                      <a:endParaRPr lang="en-US" sz="1200" dirty="0">
                        <a:solidFill>
                          <a:schemeClr val="tx1"/>
                        </a:solidFill>
                      </a:endParaRPr>
                    </a:p>
                  </a:txBody>
                  <a:tcPr marL="0" marR="0">
                    <a:solidFill>
                      <a:srgbClr val="CCC1DA"/>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solidFill>
                      <a:srgbClr val="CCC1DA"/>
                    </a:solidFill>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tx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CCC1DA"/>
                    </a:solidFill>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0.2%</a:t>
                      </a:r>
                    </a:p>
                  </a:txBody>
                  <a:tcPr marL="0" marR="0">
                    <a:lnB w="38100" cap="flat" cmpd="sng" algn="ctr">
                      <a:solidFill>
                        <a:schemeClr val="tx1"/>
                      </a:solidFill>
                      <a:prstDash val="solid"/>
                      <a:round/>
                      <a:headEnd type="none" w="med" len="med"/>
                      <a:tailEnd type="none" w="med" len="med"/>
                    </a:lnB>
                    <a:solidFill>
                      <a:srgbClr val="CCC1DA"/>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CCC1DA"/>
                    </a:solidFill>
                  </a:tcPr>
                </a:tc>
                <a:extLst>
                  <a:ext uri="{0D108BD9-81ED-4DB2-BD59-A6C34878D82A}">
                    <a16:rowId xmlns:a16="http://schemas.microsoft.com/office/drawing/2014/main" val="561807696"/>
                  </a:ext>
                </a:extLst>
              </a:tr>
              <a:tr h="274320">
                <a:tc rowSpan="4">
                  <a:txBody>
                    <a:bodyPr/>
                    <a:lstStyle/>
                    <a:p>
                      <a:r>
                        <a:rPr lang="en-US" sz="1200" b="1" dirty="0">
                          <a:solidFill>
                            <a:schemeClr val="tx1"/>
                          </a:solidFill>
                        </a:rPr>
                        <a:t>Flux Calibration Relative</a:t>
                      </a:r>
                      <a:r>
                        <a:rPr lang="en-US" sz="1200" b="1" baseline="0" dirty="0">
                          <a:solidFill>
                            <a:schemeClr val="tx1"/>
                          </a:solidFill>
                        </a:rPr>
                        <a:t> Over</a:t>
                      </a:r>
                      <a:endParaRPr lang="en-US" sz="1200" b="1" dirty="0">
                        <a:solidFill>
                          <a:schemeClr val="tx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&lt;0.5% / 2 </a:t>
                      </a:r>
                      <a:r>
                        <a:rPr lang="en-US" sz="1200" dirty="0" err="1">
                          <a:solidFill>
                            <a:schemeClr val="tx1"/>
                          </a:solidFill>
                        </a:rPr>
                        <a:t>wk</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&lt;0.1%/season</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tx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abs/</a:t>
                      </a:r>
                      <a:r>
                        <a:rPr lang="en-US" sz="1200" baseline="0" dirty="0">
                          <a:solidFill>
                            <a:schemeClr val="tx1"/>
                          </a:solidFill>
                        </a:rPr>
                        <a:t> 0.5% photo </a:t>
                      </a:r>
                      <a:r>
                        <a:rPr lang="en-US" sz="1200" baseline="0" dirty="0" err="1">
                          <a:solidFill>
                            <a:schemeClr val="tx1"/>
                          </a:solidFill>
                        </a:rPr>
                        <a:t>zeropt</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&lt;3% abs</a:t>
                      </a:r>
                    </a:p>
                    <a:p>
                      <a:pPr algn="ctr"/>
                      <a:r>
                        <a:rPr lang="en-US" sz="1200" b="0" dirty="0">
                          <a:solidFill>
                            <a:schemeClr val="tx1"/>
                          </a:solidFill>
                        </a:rPr>
                        <a:t>&lt;1.4% photo </a:t>
                      </a:r>
                      <a:r>
                        <a:rPr lang="en-US" sz="1200" b="0" dirty="0" err="1">
                          <a:solidFill>
                            <a:schemeClr val="tx1"/>
                          </a:solidFill>
                        </a:rPr>
                        <a:t>zeropt</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tx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&lt;0.3% 15&lt;AB&lt;26</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solidFill>
                            <a:schemeClr val="tx1"/>
                          </a:solidFill>
                        </a:rPr>
                        <a:t>&lt;0.1% over 2 mag</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tx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tx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6 filters 0.5-2.0</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Wide filter</a:t>
                      </a:r>
                      <a:r>
                        <a:rPr lang="en-US" sz="1200" b="0" baseline="0" dirty="0">
                          <a:solidFill>
                            <a:schemeClr val="tx1"/>
                          </a:solidFill>
                        </a:rPr>
                        <a:t>, &amp; 1 short, </a:t>
                      </a:r>
                    </a:p>
                    <a:p>
                      <a:pPr algn="ctr"/>
                      <a:r>
                        <a:rPr lang="en-US" sz="1200" b="0" baseline="0" dirty="0">
                          <a:solidFill>
                            <a:schemeClr val="tx1"/>
                          </a:solidFill>
                        </a:rPr>
                        <a:t>1 </a:t>
                      </a:r>
                      <a:r>
                        <a:rPr lang="en-US" sz="1200" b="0" baseline="0" dirty="0" err="1">
                          <a:solidFill>
                            <a:schemeClr val="tx1"/>
                          </a:solidFill>
                        </a:rPr>
                        <a:t>longward</a:t>
                      </a:r>
                      <a:r>
                        <a:rPr lang="en-US" sz="1200" b="0" baseline="0" dirty="0">
                          <a:solidFill>
                            <a:schemeClr val="tx1"/>
                          </a:solidFill>
                        </a:rPr>
                        <a:t> of 1</a:t>
                      </a:r>
                      <a:r>
                        <a:rPr lang="en-US" sz="1200" b="0" baseline="0" dirty="0">
                          <a:solidFill>
                            <a:schemeClr val="tx1"/>
                          </a:solidFill>
                          <a:latin typeface="Symbol" charset="2"/>
                          <a:cs typeface="Symbol" charset="2"/>
                        </a:rPr>
                        <a:t>m</a:t>
                      </a:r>
                      <a:r>
                        <a:rPr lang="en-US" sz="1200" b="0" baseline="0" dirty="0">
                          <a:solidFill>
                            <a:schemeClr val="tx1"/>
                          </a:solidFill>
                        </a:rPr>
                        <a:t>m</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tx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70 &lt; R &lt; 150</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838522BC-933B-5F42-8FED-882C64779136}"/>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F04F156E-CA45-DF4B-AA34-49BA920864B0}"/>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1CB8DC14-4C24-C24E-B431-44529984F5B7}"/>
              </a:ext>
            </a:extLst>
          </p:cNvPr>
          <p:cNvSpPr>
            <a:spLocks noGrp="1"/>
          </p:cNvSpPr>
          <p:nvPr>
            <p:ph type="sldNum" sz="quarter" idx="10"/>
          </p:nvPr>
        </p:nvSpPr>
        <p:spPr/>
        <p:txBody>
          <a:bodyPr/>
          <a:lstStyle/>
          <a:p>
            <a:fld id="{9B402786-918C-D846-A5E6-705928AE4161}" type="slidenum">
              <a:rPr lang="en-US" smtClean="0"/>
              <a:pPr/>
              <a:t>25</a:t>
            </a:fld>
            <a:endParaRPr lang="en-US" dirty="0"/>
          </a:p>
        </p:txBody>
      </p:sp>
    </p:spTree>
    <p:extLst>
      <p:ext uri="{BB962C8B-B14F-4D97-AF65-F5344CB8AC3E}">
        <p14:creationId xmlns:p14="http://schemas.microsoft.com/office/powerpoint/2010/main" val="626260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Straight Connector 91"/>
          <p:cNvCxnSpPr>
            <a:stCxn id="12" idx="0"/>
            <a:endCxn id="9" idx="2"/>
          </p:cNvCxnSpPr>
          <p:nvPr/>
        </p:nvCxnSpPr>
        <p:spPr>
          <a:xfrm flipV="1">
            <a:off x="1885320" y="2415617"/>
            <a:ext cx="1749297" cy="13734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34" idx="0"/>
            <a:endCxn id="9" idx="2"/>
          </p:cNvCxnSpPr>
          <p:nvPr/>
        </p:nvCxnSpPr>
        <p:spPr>
          <a:xfrm flipV="1">
            <a:off x="3412498" y="2415617"/>
            <a:ext cx="222119" cy="13734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cxnSpLocks/>
            <a:stCxn id="12" idx="0"/>
            <a:endCxn id="10" idx="2"/>
          </p:cNvCxnSpPr>
          <p:nvPr/>
        </p:nvCxnSpPr>
        <p:spPr>
          <a:xfrm flipV="1">
            <a:off x="1885320" y="2430247"/>
            <a:ext cx="362148" cy="13588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a:cxnSpLocks/>
            <a:stCxn id="41" idx="0"/>
            <a:endCxn id="10" idx="2"/>
          </p:cNvCxnSpPr>
          <p:nvPr/>
        </p:nvCxnSpPr>
        <p:spPr>
          <a:xfrm flipV="1">
            <a:off x="1879913" y="2430247"/>
            <a:ext cx="367555" cy="4675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87" idx="0"/>
            <a:endCxn id="34" idx="2"/>
          </p:cNvCxnSpPr>
          <p:nvPr/>
        </p:nvCxnSpPr>
        <p:spPr>
          <a:xfrm flipH="1" flipV="1">
            <a:off x="3412498" y="4312320"/>
            <a:ext cx="12925" cy="6475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38" idx="0"/>
            <a:endCxn id="7" idx="2"/>
          </p:cNvCxnSpPr>
          <p:nvPr/>
        </p:nvCxnSpPr>
        <p:spPr>
          <a:xfrm flipH="1" flipV="1">
            <a:off x="5422069" y="3267086"/>
            <a:ext cx="685477" cy="7990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PSF Requirements</a:t>
            </a:r>
          </a:p>
        </p:txBody>
      </p:sp>
      <p:sp>
        <p:nvSpPr>
          <p:cNvPr id="5" name="TextBox 4"/>
          <p:cNvSpPr txBox="1"/>
          <p:nvPr/>
        </p:nvSpPr>
        <p:spPr>
          <a:xfrm>
            <a:off x="3307068" y="2743866"/>
            <a:ext cx="1238063" cy="523220"/>
          </a:xfrm>
          <a:prstGeom prst="rect">
            <a:avLst/>
          </a:prstGeom>
          <a:solidFill>
            <a:schemeClr val="tx2">
              <a:lumMod val="40000"/>
              <a:lumOff val="60000"/>
            </a:schemeClr>
          </a:solidFill>
        </p:spPr>
        <p:txBody>
          <a:bodyPr wrap="square" rtlCol="0">
            <a:spAutoFit/>
          </a:bodyPr>
          <a:lstStyle/>
          <a:p>
            <a:pPr algn="ctr"/>
            <a:r>
              <a:rPr lang="en-US" sz="1400" dirty="0"/>
              <a:t>HLIS 2.3.3</a:t>
            </a:r>
          </a:p>
          <a:p>
            <a:pPr algn="ctr"/>
            <a:r>
              <a:rPr lang="en-US" sz="1400" dirty="0"/>
              <a:t> EE50</a:t>
            </a:r>
          </a:p>
        </p:txBody>
      </p:sp>
      <p:sp>
        <p:nvSpPr>
          <p:cNvPr id="6" name="TextBox 5"/>
          <p:cNvSpPr txBox="1"/>
          <p:nvPr/>
        </p:nvSpPr>
        <p:spPr>
          <a:xfrm>
            <a:off x="2076578" y="1411359"/>
            <a:ext cx="5156816" cy="307777"/>
          </a:xfrm>
          <a:prstGeom prst="rect">
            <a:avLst/>
          </a:prstGeom>
          <a:solidFill>
            <a:schemeClr val="accent4">
              <a:lumMod val="75000"/>
            </a:schemeClr>
          </a:solidFill>
        </p:spPr>
        <p:txBody>
          <a:bodyPr wrap="square" rtlCol="0">
            <a:spAutoFit/>
          </a:bodyPr>
          <a:lstStyle/>
          <a:p>
            <a:pPr algn="ctr"/>
            <a:r>
              <a:rPr lang="en-US" sz="1400" dirty="0">
                <a:solidFill>
                  <a:schemeClr val="bg1"/>
                </a:solidFill>
              </a:rPr>
              <a:t>WFI PSF Quality, Stability, Knowledge</a:t>
            </a:r>
          </a:p>
        </p:txBody>
      </p:sp>
      <p:sp>
        <p:nvSpPr>
          <p:cNvPr id="7" name="TextBox 6"/>
          <p:cNvSpPr txBox="1"/>
          <p:nvPr/>
        </p:nvSpPr>
        <p:spPr>
          <a:xfrm>
            <a:off x="4664875" y="2743866"/>
            <a:ext cx="1514387" cy="523220"/>
          </a:xfrm>
          <a:prstGeom prst="rect">
            <a:avLst/>
          </a:prstGeom>
          <a:solidFill>
            <a:schemeClr val="tx2">
              <a:lumMod val="40000"/>
              <a:lumOff val="60000"/>
            </a:schemeClr>
          </a:solidFill>
        </p:spPr>
        <p:txBody>
          <a:bodyPr wrap="square" rtlCol="0">
            <a:spAutoFit/>
          </a:bodyPr>
          <a:lstStyle/>
          <a:p>
            <a:pPr algn="ctr"/>
            <a:r>
              <a:rPr lang="en-US" sz="1400" dirty="0"/>
              <a:t>HLIS 2.3.4</a:t>
            </a:r>
          </a:p>
          <a:p>
            <a:pPr algn="ctr"/>
            <a:r>
              <a:rPr lang="en-US" sz="1400" dirty="0"/>
              <a:t>Exposure in bands</a:t>
            </a:r>
          </a:p>
        </p:txBody>
      </p:sp>
      <p:sp>
        <p:nvSpPr>
          <p:cNvPr id="9" name="TextBox 8"/>
          <p:cNvSpPr txBox="1"/>
          <p:nvPr/>
        </p:nvSpPr>
        <p:spPr>
          <a:xfrm>
            <a:off x="3066295" y="1892397"/>
            <a:ext cx="1136644" cy="523220"/>
          </a:xfrm>
          <a:prstGeom prst="rect">
            <a:avLst/>
          </a:prstGeom>
          <a:solidFill>
            <a:schemeClr val="tx2">
              <a:lumMod val="40000"/>
              <a:lumOff val="60000"/>
            </a:schemeClr>
          </a:solidFill>
        </p:spPr>
        <p:txBody>
          <a:bodyPr wrap="square" rtlCol="0">
            <a:spAutoFit/>
          </a:bodyPr>
          <a:lstStyle/>
          <a:p>
            <a:pPr algn="ctr"/>
            <a:r>
              <a:rPr lang="en-US" sz="1400" dirty="0"/>
              <a:t>HLIS 2.2.4</a:t>
            </a:r>
          </a:p>
          <a:p>
            <a:pPr algn="ctr"/>
            <a:r>
              <a:rPr lang="en-US" sz="1400" dirty="0"/>
              <a:t>PSF Size</a:t>
            </a:r>
          </a:p>
        </p:txBody>
      </p:sp>
      <p:sp>
        <p:nvSpPr>
          <p:cNvPr id="10" name="TextBox 9"/>
          <p:cNvSpPr txBox="1"/>
          <p:nvPr/>
        </p:nvSpPr>
        <p:spPr>
          <a:xfrm>
            <a:off x="1641306" y="1907027"/>
            <a:ext cx="1212324" cy="523220"/>
          </a:xfrm>
          <a:prstGeom prst="rect">
            <a:avLst/>
          </a:prstGeom>
          <a:solidFill>
            <a:schemeClr val="tx2">
              <a:lumMod val="40000"/>
              <a:lumOff val="60000"/>
            </a:schemeClr>
          </a:solidFill>
        </p:spPr>
        <p:txBody>
          <a:bodyPr wrap="square" rtlCol="0">
            <a:spAutoFit/>
          </a:bodyPr>
          <a:lstStyle/>
          <a:p>
            <a:pPr algn="ctr"/>
            <a:r>
              <a:rPr lang="en-US" sz="1400" dirty="0"/>
              <a:t>HLIS 2.2.3</a:t>
            </a:r>
          </a:p>
          <a:p>
            <a:pPr algn="ctr"/>
            <a:r>
              <a:rPr lang="en-US" sz="1400" dirty="0"/>
              <a:t>PSF ellipticity</a:t>
            </a:r>
          </a:p>
        </p:txBody>
      </p:sp>
      <p:sp>
        <p:nvSpPr>
          <p:cNvPr id="12" name="TextBox 11"/>
          <p:cNvSpPr txBox="1"/>
          <p:nvPr/>
        </p:nvSpPr>
        <p:spPr>
          <a:xfrm>
            <a:off x="1162858" y="3789100"/>
            <a:ext cx="1444923" cy="2031325"/>
          </a:xfrm>
          <a:prstGeom prst="rect">
            <a:avLst/>
          </a:prstGeom>
          <a:solidFill>
            <a:schemeClr val="accent4">
              <a:lumMod val="40000"/>
              <a:lumOff val="60000"/>
            </a:schemeClr>
          </a:solidFill>
        </p:spPr>
        <p:txBody>
          <a:bodyPr wrap="square" lIns="0" rIns="0" rtlCol="0">
            <a:spAutoFit/>
          </a:bodyPr>
          <a:lstStyle/>
          <a:p>
            <a:pPr algn="ctr"/>
            <a:r>
              <a:rPr lang="en-US" sz="1400" dirty="0"/>
              <a:t>MRD 003</a:t>
            </a:r>
          </a:p>
          <a:p>
            <a:pPr algn="ctr"/>
            <a:r>
              <a:rPr lang="en-US" sz="1400" dirty="0"/>
              <a:t>L2 Orbit</a:t>
            </a:r>
          </a:p>
          <a:p>
            <a:pPr algn="ctr"/>
            <a:r>
              <a:rPr lang="en-US" sz="1400" dirty="0"/>
              <a:t>MRD 033</a:t>
            </a:r>
          </a:p>
          <a:p>
            <a:pPr algn="ctr"/>
            <a:r>
              <a:rPr lang="en-US" sz="1400" dirty="0"/>
              <a:t>Sub-Pixel Scale Offset Accuracy</a:t>
            </a:r>
          </a:p>
          <a:p>
            <a:pPr algn="ctr"/>
            <a:r>
              <a:rPr lang="en-US" sz="1400" dirty="0"/>
              <a:t>MRD 187</a:t>
            </a:r>
          </a:p>
          <a:p>
            <a:pPr algn="ctr"/>
            <a:r>
              <a:rPr lang="en-US" sz="1400" dirty="0"/>
              <a:t>WFI </a:t>
            </a:r>
            <a:r>
              <a:rPr lang="en-US" sz="1400" dirty="0" err="1"/>
              <a:t>Eng</a:t>
            </a:r>
            <a:r>
              <a:rPr lang="en-US" sz="1400" dirty="0"/>
              <a:t> Data Mode</a:t>
            </a:r>
          </a:p>
          <a:p>
            <a:pPr algn="ctr"/>
            <a:r>
              <a:rPr lang="en-US" sz="1400" dirty="0"/>
              <a:t>MRD 114</a:t>
            </a:r>
          </a:p>
          <a:p>
            <a:pPr algn="ctr"/>
            <a:r>
              <a:rPr lang="en-US" sz="1400" dirty="0"/>
              <a:t>PSF Determination</a:t>
            </a:r>
          </a:p>
        </p:txBody>
      </p:sp>
      <p:sp>
        <p:nvSpPr>
          <p:cNvPr id="34" name="TextBox 33"/>
          <p:cNvSpPr txBox="1"/>
          <p:nvPr/>
        </p:nvSpPr>
        <p:spPr>
          <a:xfrm>
            <a:off x="2632867" y="3789100"/>
            <a:ext cx="1559262" cy="523220"/>
          </a:xfrm>
          <a:prstGeom prst="rect">
            <a:avLst/>
          </a:prstGeom>
          <a:solidFill>
            <a:schemeClr val="accent4">
              <a:lumMod val="40000"/>
              <a:lumOff val="60000"/>
            </a:schemeClr>
          </a:solidFill>
        </p:spPr>
        <p:txBody>
          <a:bodyPr wrap="square" rtlCol="0">
            <a:spAutoFit/>
          </a:bodyPr>
          <a:lstStyle/>
          <a:p>
            <a:pPr algn="ctr"/>
            <a:r>
              <a:rPr lang="en-US" sz="1400" dirty="0"/>
              <a:t>MRD 353</a:t>
            </a:r>
          </a:p>
          <a:p>
            <a:pPr algn="ctr"/>
            <a:r>
              <a:rPr lang="en-US" sz="1400" dirty="0"/>
              <a:t>≤1 nm WF stability</a:t>
            </a:r>
          </a:p>
        </p:txBody>
      </p:sp>
      <p:sp>
        <p:nvSpPr>
          <p:cNvPr id="41" name="TextBox 40"/>
          <p:cNvSpPr txBox="1"/>
          <p:nvPr/>
        </p:nvSpPr>
        <p:spPr>
          <a:xfrm>
            <a:off x="1038941" y="2897754"/>
            <a:ext cx="1681943" cy="738664"/>
          </a:xfrm>
          <a:prstGeom prst="rect">
            <a:avLst/>
          </a:prstGeom>
          <a:solidFill>
            <a:schemeClr val="accent4">
              <a:lumMod val="40000"/>
              <a:lumOff val="60000"/>
            </a:schemeClr>
          </a:solidFill>
        </p:spPr>
        <p:txBody>
          <a:bodyPr wrap="square" rtlCol="0">
            <a:spAutoFit/>
          </a:bodyPr>
          <a:lstStyle/>
          <a:p>
            <a:pPr algn="ctr"/>
            <a:r>
              <a:rPr lang="en-US" sz="1400" dirty="0"/>
              <a:t>MRD 428</a:t>
            </a:r>
          </a:p>
          <a:p>
            <a:pPr algn="ctr"/>
            <a:r>
              <a:rPr lang="en-US" sz="1400" dirty="0"/>
              <a:t>WFI Focus Diversity Phase Retrieval</a:t>
            </a:r>
          </a:p>
        </p:txBody>
      </p:sp>
      <p:cxnSp>
        <p:nvCxnSpPr>
          <p:cNvPr id="64" name="Straight Connector 63"/>
          <p:cNvCxnSpPr>
            <a:stCxn id="51" idx="0"/>
            <a:endCxn id="5" idx="2"/>
          </p:cNvCxnSpPr>
          <p:nvPr/>
        </p:nvCxnSpPr>
        <p:spPr>
          <a:xfrm flipH="1" flipV="1">
            <a:off x="3926100" y="3267086"/>
            <a:ext cx="1148333" cy="211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7" idx="0"/>
            <a:endCxn id="5" idx="2"/>
          </p:cNvCxnSpPr>
          <p:nvPr/>
        </p:nvCxnSpPr>
        <p:spPr>
          <a:xfrm flipH="1" flipV="1">
            <a:off x="3926100" y="3267086"/>
            <a:ext cx="1016967" cy="15945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54" idx="0"/>
            <a:endCxn id="5" idx="2"/>
          </p:cNvCxnSpPr>
          <p:nvPr/>
        </p:nvCxnSpPr>
        <p:spPr>
          <a:xfrm flipH="1" flipV="1">
            <a:off x="3926100" y="3267086"/>
            <a:ext cx="1032605" cy="24330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4227400" y="4861682"/>
            <a:ext cx="1431333" cy="738664"/>
          </a:xfrm>
          <a:prstGeom prst="rect">
            <a:avLst/>
          </a:prstGeom>
          <a:solidFill>
            <a:schemeClr val="accent4">
              <a:lumMod val="40000"/>
              <a:lumOff val="60000"/>
            </a:schemeClr>
          </a:solidFill>
        </p:spPr>
        <p:txBody>
          <a:bodyPr wrap="square" rtlCol="0">
            <a:spAutoFit/>
          </a:bodyPr>
          <a:lstStyle/>
          <a:p>
            <a:pPr algn="ctr"/>
            <a:r>
              <a:rPr lang="en-US" sz="1400" dirty="0"/>
              <a:t>MRD 038</a:t>
            </a:r>
          </a:p>
          <a:p>
            <a:pPr algn="ctr"/>
            <a:r>
              <a:rPr lang="en-US" sz="1400" dirty="0"/>
              <a:t>≤8 mas pointing stability</a:t>
            </a:r>
          </a:p>
        </p:txBody>
      </p:sp>
      <p:sp>
        <p:nvSpPr>
          <p:cNvPr id="80" name="TextBox 79"/>
          <p:cNvSpPr txBox="1"/>
          <p:nvPr/>
        </p:nvSpPr>
        <p:spPr>
          <a:xfrm>
            <a:off x="5701387" y="5262092"/>
            <a:ext cx="1352589" cy="738664"/>
          </a:xfrm>
          <a:prstGeom prst="rect">
            <a:avLst/>
          </a:prstGeom>
          <a:solidFill>
            <a:schemeClr val="accent4">
              <a:lumMod val="40000"/>
              <a:lumOff val="60000"/>
            </a:schemeClr>
          </a:solidFill>
        </p:spPr>
        <p:txBody>
          <a:bodyPr wrap="square" rtlCol="0">
            <a:spAutoFit/>
          </a:bodyPr>
          <a:lstStyle/>
          <a:p>
            <a:pPr algn="ctr"/>
            <a:r>
              <a:rPr lang="en-US" sz="1400" dirty="0"/>
              <a:t>MRD 153</a:t>
            </a:r>
          </a:p>
          <a:p>
            <a:pPr algn="ctr"/>
            <a:r>
              <a:rPr lang="en-US" sz="1400" dirty="0"/>
              <a:t>WFC Angular Sampling</a:t>
            </a:r>
          </a:p>
        </p:txBody>
      </p:sp>
      <p:cxnSp>
        <p:nvCxnSpPr>
          <p:cNvPr id="81" name="Straight Connector 80"/>
          <p:cNvCxnSpPr>
            <a:stCxn id="80" idx="0"/>
            <a:endCxn id="7" idx="2"/>
          </p:cNvCxnSpPr>
          <p:nvPr/>
        </p:nvCxnSpPr>
        <p:spPr>
          <a:xfrm flipH="1" flipV="1">
            <a:off x="5422069" y="3267086"/>
            <a:ext cx="955613" cy="19950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2671944" y="4959873"/>
            <a:ext cx="1506957" cy="523220"/>
          </a:xfrm>
          <a:prstGeom prst="rect">
            <a:avLst/>
          </a:prstGeom>
          <a:solidFill>
            <a:schemeClr val="accent4">
              <a:lumMod val="40000"/>
              <a:lumOff val="60000"/>
            </a:schemeClr>
          </a:solidFill>
        </p:spPr>
        <p:txBody>
          <a:bodyPr wrap="square" rtlCol="0">
            <a:spAutoFit/>
          </a:bodyPr>
          <a:lstStyle/>
          <a:p>
            <a:pPr algn="ctr"/>
            <a:r>
              <a:rPr lang="en-US" sz="1400" dirty="0"/>
              <a:t>MRD 100</a:t>
            </a:r>
          </a:p>
          <a:p>
            <a:pPr algn="ctr"/>
            <a:r>
              <a:rPr lang="en-US" sz="1400" dirty="0"/>
              <a:t>Guide from WFC</a:t>
            </a:r>
          </a:p>
        </p:txBody>
      </p:sp>
      <p:sp>
        <p:nvSpPr>
          <p:cNvPr id="54" name="TextBox 53"/>
          <p:cNvSpPr txBox="1"/>
          <p:nvPr/>
        </p:nvSpPr>
        <p:spPr>
          <a:xfrm>
            <a:off x="4243038" y="5700165"/>
            <a:ext cx="1431333" cy="738664"/>
          </a:xfrm>
          <a:prstGeom prst="rect">
            <a:avLst/>
          </a:prstGeom>
          <a:solidFill>
            <a:schemeClr val="accent4">
              <a:lumMod val="40000"/>
              <a:lumOff val="60000"/>
            </a:schemeClr>
          </a:solidFill>
        </p:spPr>
        <p:txBody>
          <a:bodyPr wrap="square" rtlCol="0">
            <a:spAutoFit/>
          </a:bodyPr>
          <a:lstStyle/>
          <a:p>
            <a:pPr algn="ctr"/>
            <a:r>
              <a:rPr lang="en-US" sz="1400" dirty="0"/>
              <a:t>MRD 039</a:t>
            </a:r>
          </a:p>
          <a:p>
            <a:pPr algn="ctr"/>
            <a:r>
              <a:rPr lang="en-US" sz="1400" dirty="0"/>
              <a:t>≤12 mas LOS jitter</a:t>
            </a:r>
          </a:p>
        </p:txBody>
      </p:sp>
      <p:sp>
        <p:nvSpPr>
          <p:cNvPr id="38" name="TextBox 37"/>
          <p:cNvSpPr txBox="1"/>
          <p:nvPr/>
        </p:nvSpPr>
        <p:spPr>
          <a:xfrm>
            <a:off x="5465359" y="4066099"/>
            <a:ext cx="1284373" cy="738664"/>
          </a:xfrm>
          <a:prstGeom prst="rect">
            <a:avLst/>
          </a:prstGeom>
          <a:solidFill>
            <a:schemeClr val="accent4">
              <a:lumMod val="40000"/>
              <a:lumOff val="60000"/>
            </a:schemeClr>
          </a:solidFill>
          <a:ln>
            <a:noFill/>
          </a:ln>
        </p:spPr>
        <p:txBody>
          <a:bodyPr wrap="square" rtlCol="0">
            <a:spAutoFit/>
          </a:bodyPr>
          <a:lstStyle/>
          <a:p>
            <a:pPr algn="ctr"/>
            <a:r>
              <a:rPr lang="en-US" sz="1400" dirty="0"/>
              <a:t>MRD 044</a:t>
            </a:r>
          </a:p>
          <a:p>
            <a:pPr algn="ctr"/>
            <a:r>
              <a:rPr lang="en-US" sz="1400" dirty="0"/>
              <a:t>Solar Vector Range, X/+Z</a:t>
            </a:r>
          </a:p>
        </p:txBody>
      </p:sp>
      <p:cxnSp>
        <p:nvCxnSpPr>
          <p:cNvPr id="147" name="Straight Connector 146"/>
          <p:cNvCxnSpPr>
            <a:cxnSpLocks/>
            <a:stCxn id="5" idx="0"/>
            <a:endCxn id="10" idx="2"/>
          </p:cNvCxnSpPr>
          <p:nvPr/>
        </p:nvCxnSpPr>
        <p:spPr>
          <a:xfrm flipH="1" flipV="1">
            <a:off x="2247468" y="2430247"/>
            <a:ext cx="1678632" cy="3136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a:cxnSpLocks/>
            <a:stCxn id="7" idx="0"/>
            <a:endCxn id="10" idx="2"/>
          </p:cNvCxnSpPr>
          <p:nvPr/>
        </p:nvCxnSpPr>
        <p:spPr>
          <a:xfrm flipH="1" flipV="1">
            <a:off x="2247468" y="2430247"/>
            <a:ext cx="3174601" cy="3136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a:stCxn id="5" idx="0"/>
            <a:endCxn id="9" idx="2"/>
          </p:cNvCxnSpPr>
          <p:nvPr/>
        </p:nvCxnSpPr>
        <p:spPr>
          <a:xfrm flipH="1" flipV="1">
            <a:off x="3634617" y="2415617"/>
            <a:ext cx="291483" cy="3282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7" idx="0"/>
            <a:endCxn id="9" idx="2"/>
          </p:cNvCxnSpPr>
          <p:nvPr/>
        </p:nvCxnSpPr>
        <p:spPr>
          <a:xfrm flipH="1" flipV="1">
            <a:off x="3634617" y="2415617"/>
            <a:ext cx="1787452" cy="3282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153263" y="1417837"/>
            <a:ext cx="946286" cy="307777"/>
          </a:xfrm>
          <a:prstGeom prst="rect">
            <a:avLst/>
          </a:prstGeom>
          <a:solidFill>
            <a:schemeClr val="accent2">
              <a:lumMod val="40000"/>
              <a:lumOff val="60000"/>
            </a:schemeClr>
          </a:solidFill>
        </p:spPr>
        <p:txBody>
          <a:bodyPr wrap="square" rtlCol="0">
            <a:spAutoFit/>
          </a:bodyPr>
          <a:lstStyle/>
          <a:p>
            <a:pPr algn="ctr"/>
            <a:r>
              <a:rPr lang="en-US" sz="1400" dirty="0"/>
              <a:t>PLRA</a:t>
            </a:r>
          </a:p>
        </p:txBody>
      </p:sp>
      <p:sp>
        <p:nvSpPr>
          <p:cNvPr id="47" name="TextBox 46"/>
          <p:cNvSpPr txBox="1"/>
          <p:nvPr/>
        </p:nvSpPr>
        <p:spPr>
          <a:xfrm>
            <a:off x="8153263" y="1725066"/>
            <a:ext cx="946286" cy="307777"/>
          </a:xfrm>
          <a:prstGeom prst="rect">
            <a:avLst/>
          </a:prstGeom>
          <a:solidFill>
            <a:schemeClr val="tx2">
              <a:lumMod val="40000"/>
              <a:lumOff val="60000"/>
            </a:schemeClr>
          </a:solidFill>
        </p:spPr>
        <p:txBody>
          <a:bodyPr wrap="square" rtlCol="0">
            <a:spAutoFit/>
          </a:bodyPr>
          <a:lstStyle/>
          <a:p>
            <a:pPr algn="ctr"/>
            <a:r>
              <a:rPr lang="en-US" sz="1400" dirty="0"/>
              <a:t>SRD</a:t>
            </a:r>
          </a:p>
        </p:txBody>
      </p:sp>
      <p:sp>
        <p:nvSpPr>
          <p:cNvPr id="48" name="TextBox 47"/>
          <p:cNvSpPr txBox="1"/>
          <p:nvPr/>
        </p:nvSpPr>
        <p:spPr>
          <a:xfrm>
            <a:off x="8153264" y="2032843"/>
            <a:ext cx="946286" cy="307777"/>
          </a:xfrm>
          <a:prstGeom prst="rect">
            <a:avLst/>
          </a:prstGeom>
          <a:solidFill>
            <a:schemeClr val="accent4">
              <a:lumMod val="40000"/>
              <a:lumOff val="60000"/>
            </a:schemeClr>
          </a:solidFill>
        </p:spPr>
        <p:txBody>
          <a:bodyPr wrap="square" rtlCol="0">
            <a:spAutoFit/>
          </a:bodyPr>
          <a:lstStyle/>
          <a:p>
            <a:pPr algn="ctr"/>
            <a:r>
              <a:rPr lang="en-US" sz="1400" dirty="0"/>
              <a:t>MRD</a:t>
            </a:r>
          </a:p>
        </p:txBody>
      </p:sp>
      <p:sp>
        <p:nvSpPr>
          <p:cNvPr id="51" name="TextBox 50"/>
          <p:cNvSpPr txBox="1"/>
          <p:nvPr/>
        </p:nvSpPr>
        <p:spPr>
          <a:xfrm>
            <a:off x="4237274" y="3478546"/>
            <a:ext cx="1674318" cy="523220"/>
          </a:xfrm>
          <a:prstGeom prst="rect">
            <a:avLst/>
          </a:prstGeom>
          <a:solidFill>
            <a:schemeClr val="accent4">
              <a:lumMod val="40000"/>
              <a:lumOff val="60000"/>
            </a:schemeClr>
          </a:solidFill>
        </p:spPr>
        <p:txBody>
          <a:bodyPr wrap="square" rtlCol="0">
            <a:spAutoFit/>
          </a:bodyPr>
          <a:lstStyle/>
          <a:p>
            <a:pPr algn="ctr"/>
            <a:r>
              <a:rPr lang="en-US" sz="1400" dirty="0"/>
              <a:t>MRD 352</a:t>
            </a:r>
          </a:p>
          <a:p>
            <a:pPr algn="ctr"/>
            <a:r>
              <a:rPr lang="en-US" sz="1400" dirty="0"/>
              <a:t>≤110 nm WFE</a:t>
            </a:r>
          </a:p>
        </p:txBody>
      </p:sp>
      <p:sp>
        <p:nvSpPr>
          <p:cNvPr id="74" name="TextBox 73"/>
          <p:cNvSpPr txBox="1"/>
          <p:nvPr/>
        </p:nvSpPr>
        <p:spPr>
          <a:xfrm>
            <a:off x="7689192" y="2735432"/>
            <a:ext cx="1393353" cy="954107"/>
          </a:xfrm>
          <a:prstGeom prst="rect">
            <a:avLst/>
          </a:prstGeom>
          <a:solidFill>
            <a:schemeClr val="tx2">
              <a:lumMod val="40000"/>
              <a:lumOff val="60000"/>
            </a:schemeClr>
          </a:solidFill>
        </p:spPr>
        <p:txBody>
          <a:bodyPr wrap="square" lIns="0" rIns="0" rtlCol="0">
            <a:spAutoFit/>
          </a:bodyPr>
          <a:lstStyle/>
          <a:p>
            <a:pPr algn="ctr"/>
            <a:r>
              <a:rPr lang="en-US" sz="1400" dirty="0"/>
              <a:t>SN 2.3.8</a:t>
            </a:r>
          </a:p>
          <a:p>
            <a:pPr algn="ctr"/>
            <a:r>
              <a:rPr lang="en-US" sz="1400" dirty="0"/>
              <a:t>IFC Spatial Res</a:t>
            </a:r>
          </a:p>
          <a:p>
            <a:pPr algn="ctr"/>
            <a:r>
              <a:rPr lang="en-US" sz="1400" dirty="0"/>
              <a:t>SN 2.3.10, 2.3.11 IFC EE50</a:t>
            </a:r>
          </a:p>
        </p:txBody>
      </p:sp>
      <p:sp>
        <p:nvSpPr>
          <p:cNvPr id="82" name="TextBox 81"/>
          <p:cNvSpPr txBox="1"/>
          <p:nvPr/>
        </p:nvSpPr>
        <p:spPr>
          <a:xfrm>
            <a:off x="6364454" y="2737001"/>
            <a:ext cx="1209372" cy="954107"/>
          </a:xfrm>
          <a:prstGeom prst="rect">
            <a:avLst/>
          </a:prstGeom>
          <a:solidFill>
            <a:schemeClr val="tx2">
              <a:lumMod val="40000"/>
              <a:lumOff val="60000"/>
            </a:schemeClr>
          </a:solidFill>
        </p:spPr>
        <p:txBody>
          <a:bodyPr wrap="square" lIns="0" rIns="0" rtlCol="0">
            <a:spAutoFit/>
          </a:bodyPr>
          <a:lstStyle/>
          <a:p>
            <a:pPr algn="ctr"/>
            <a:r>
              <a:rPr lang="en-US" sz="1400" dirty="0"/>
              <a:t>HLIS 2.3.11</a:t>
            </a:r>
            <a:br>
              <a:rPr lang="en-US" sz="1400" dirty="0"/>
            </a:br>
            <a:r>
              <a:rPr lang="en-US" sz="1400" dirty="0"/>
              <a:t>IFC Spatial Res</a:t>
            </a:r>
          </a:p>
          <a:p>
            <a:pPr algn="ctr"/>
            <a:r>
              <a:rPr lang="en-US" sz="1400" dirty="0"/>
              <a:t>HLIS 2.3.13</a:t>
            </a:r>
            <a:br>
              <a:rPr lang="en-US" sz="1400" dirty="0"/>
            </a:br>
            <a:r>
              <a:rPr lang="en-US" sz="1400" dirty="0"/>
              <a:t>IFC EE50</a:t>
            </a:r>
          </a:p>
        </p:txBody>
      </p:sp>
      <p:cxnSp>
        <p:nvCxnSpPr>
          <p:cNvPr id="95" name="Straight Connector 94"/>
          <p:cNvCxnSpPr>
            <a:cxnSpLocks/>
            <a:stCxn id="34" idx="0"/>
            <a:endCxn id="10" idx="2"/>
          </p:cNvCxnSpPr>
          <p:nvPr/>
        </p:nvCxnSpPr>
        <p:spPr>
          <a:xfrm flipH="1" flipV="1">
            <a:off x="2247468" y="2430247"/>
            <a:ext cx="1165030" cy="13588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7340319" y="5031799"/>
            <a:ext cx="1747861" cy="1384995"/>
          </a:xfrm>
          <a:prstGeom prst="rect">
            <a:avLst/>
          </a:prstGeom>
          <a:solidFill>
            <a:schemeClr val="accent4">
              <a:lumMod val="40000"/>
              <a:lumOff val="60000"/>
            </a:schemeClr>
          </a:solidFill>
        </p:spPr>
        <p:txBody>
          <a:bodyPr wrap="square" lIns="0" rIns="0" rtlCol="0">
            <a:spAutoFit/>
          </a:bodyPr>
          <a:lstStyle/>
          <a:p>
            <a:pPr algn="ctr"/>
            <a:r>
              <a:rPr lang="en-US" sz="1400" dirty="0"/>
              <a:t>MRD 167</a:t>
            </a:r>
          </a:p>
          <a:p>
            <a:pPr algn="ctr"/>
            <a:r>
              <a:rPr lang="en-US" sz="1400" dirty="0"/>
              <a:t>IFC Spatial Res</a:t>
            </a:r>
          </a:p>
          <a:p>
            <a:pPr algn="ctr"/>
            <a:r>
              <a:rPr lang="en-US" sz="1400" dirty="0"/>
              <a:t>MRD 358</a:t>
            </a:r>
          </a:p>
          <a:p>
            <a:pPr algn="ctr"/>
            <a:r>
              <a:rPr lang="en-US" sz="1400" dirty="0"/>
              <a:t>≤117 nm WFE @ Slicer</a:t>
            </a:r>
          </a:p>
          <a:p>
            <a:pPr algn="ctr"/>
            <a:r>
              <a:rPr lang="en-US" sz="1400" dirty="0"/>
              <a:t>MRD 440</a:t>
            </a:r>
          </a:p>
          <a:p>
            <a:pPr algn="ctr"/>
            <a:r>
              <a:rPr lang="en-US" sz="1400" dirty="0"/>
              <a:t>≤130 nm WFE @ FP</a:t>
            </a:r>
          </a:p>
        </p:txBody>
      </p:sp>
      <p:cxnSp>
        <p:nvCxnSpPr>
          <p:cNvPr id="104" name="Straight Connector 103"/>
          <p:cNvCxnSpPr>
            <a:stCxn id="101" idx="0"/>
            <a:endCxn id="82" idx="2"/>
          </p:cNvCxnSpPr>
          <p:nvPr/>
        </p:nvCxnSpPr>
        <p:spPr>
          <a:xfrm flipH="1" flipV="1">
            <a:off x="6969140" y="3691108"/>
            <a:ext cx="604686" cy="135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02" idx="0"/>
            <a:endCxn id="74" idx="2"/>
          </p:cNvCxnSpPr>
          <p:nvPr/>
        </p:nvCxnSpPr>
        <p:spPr>
          <a:xfrm flipV="1">
            <a:off x="8214250" y="3689539"/>
            <a:ext cx="171619" cy="13422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859698" y="3827057"/>
            <a:ext cx="1428255" cy="954107"/>
          </a:xfrm>
          <a:prstGeom prst="rect">
            <a:avLst/>
          </a:prstGeom>
          <a:solidFill>
            <a:schemeClr val="accent4">
              <a:lumMod val="40000"/>
              <a:lumOff val="60000"/>
            </a:schemeClr>
          </a:solidFill>
        </p:spPr>
        <p:txBody>
          <a:bodyPr wrap="square" lIns="0" rIns="0" rtlCol="0">
            <a:spAutoFit/>
          </a:bodyPr>
          <a:lstStyle/>
          <a:p>
            <a:pPr algn="ctr"/>
            <a:r>
              <a:rPr lang="en-US" sz="1400" dirty="0"/>
              <a:t>MRD 174</a:t>
            </a:r>
          </a:p>
          <a:p>
            <a:pPr algn="ctr"/>
            <a:r>
              <a:rPr lang="en-US" sz="1400" dirty="0"/>
              <a:t>IFC Spatial Res</a:t>
            </a:r>
          </a:p>
          <a:p>
            <a:pPr algn="ctr"/>
            <a:r>
              <a:rPr lang="en-US" sz="1400" dirty="0"/>
              <a:t>MRD 361</a:t>
            </a:r>
          </a:p>
          <a:p>
            <a:pPr algn="ctr"/>
            <a:r>
              <a:rPr lang="en-US" sz="1400" dirty="0"/>
              <a:t>≤172 nm WFE @ FP</a:t>
            </a:r>
          </a:p>
        </p:txBody>
      </p:sp>
      <p:sp>
        <p:nvSpPr>
          <p:cNvPr id="62" name="TextBox 61"/>
          <p:cNvSpPr txBox="1"/>
          <p:nvPr/>
        </p:nvSpPr>
        <p:spPr>
          <a:xfrm>
            <a:off x="199262" y="1892397"/>
            <a:ext cx="1136644" cy="523220"/>
          </a:xfrm>
          <a:prstGeom prst="rect">
            <a:avLst/>
          </a:prstGeom>
          <a:solidFill>
            <a:schemeClr val="tx2">
              <a:lumMod val="40000"/>
              <a:lumOff val="60000"/>
            </a:schemeClr>
          </a:solidFill>
        </p:spPr>
        <p:txBody>
          <a:bodyPr wrap="square" rtlCol="0">
            <a:spAutoFit/>
          </a:bodyPr>
          <a:lstStyle/>
          <a:p>
            <a:pPr algn="ctr"/>
            <a:r>
              <a:rPr lang="en-US" sz="1400" dirty="0"/>
              <a:t>HLSS 2.3.4</a:t>
            </a:r>
          </a:p>
          <a:p>
            <a:pPr algn="ctr"/>
            <a:r>
              <a:rPr lang="en-US" sz="1400" dirty="0"/>
              <a:t>EE50</a:t>
            </a:r>
          </a:p>
        </p:txBody>
      </p:sp>
      <p:sp>
        <p:nvSpPr>
          <p:cNvPr id="63" name="TextBox 62"/>
          <p:cNvSpPr txBox="1"/>
          <p:nvPr/>
        </p:nvSpPr>
        <p:spPr>
          <a:xfrm>
            <a:off x="20676" y="3789100"/>
            <a:ext cx="1018266" cy="1384995"/>
          </a:xfrm>
          <a:prstGeom prst="rect">
            <a:avLst/>
          </a:prstGeom>
          <a:solidFill>
            <a:schemeClr val="accent4">
              <a:lumMod val="40000"/>
              <a:lumOff val="60000"/>
            </a:schemeClr>
          </a:solidFill>
        </p:spPr>
        <p:txBody>
          <a:bodyPr wrap="square" lIns="0" rIns="0" rtlCol="0">
            <a:spAutoFit/>
          </a:bodyPr>
          <a:lstStyle/>
          <a:p>
            <a:pPr algn="ctr"/>
            <a:r>
              <a:rPr lang="en-US" sz="1400" dirty="0"/>
              <a:t>MRD 355</a:t>
            </a:r>
          </a:p>
          <a:p>
            <a:pPr algn="ctr"/>
            <a:r>
              <a:rPr lang="en-US" sz="1400" dirty="0"/>
              <a:t>≤198 nm WFE</a:t>
            </a:r>
          </a:p>
          <a:p>
            <a:pPr algn="ctr"/>
            <a:r>
              <a:rPr lang="en-US" sz="1400" dirty="0"/>
              <a:t>MRD 394</a:t>
            </a:r>
          </a:p>
          <a:p>
            <a:pPr algn="ctr"/>
            <a:r>
              <a:rPr lang="en-US" sz="1400" dirty="0"/>
              <a:t>WSM pointing stability</a:t>
            </a:r>
          </a:p>
        </p:txBody>
      </p:sp>
      <p:cxnSp>
        <p:nvCxnSpPr>
          <p:cNvPr id="65" name="Straight Connector 64"/>
          <p:cNvCxnSpPr>
            <a:stCxn id="63" idx="0"/>
            <a:endCxn id="62" idx="2"/>
          </p:cNvCxnSpPr>
          <p:nvPr/>
        </p:nvCxnSpPr>
        <p:spPr>
          <a:xfrm flipV="1">
            <a:off x="529809" y="2415617"/>
            <a:ext cx="237775" cy="13734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Date Placeholder 10">
            <a:extLst>
              <a:ext uri="{FF2B5EF4-FFF2-40B4-BE49-F238E27FC236}">
                <a16:creationId xmlns:a16="http://schemas.microsoft.com/office/drawing/2014/main" id="{D9DC6753-1397-5C42-902C-491E0C43E66E}"/>
              </a:ext>
            </a:extLst>
          </p:cNvPr>
          <p:cNvSpPr>
            <a:spLocks noGrp="1"/>
          </p:cNvSpPr>
          <p:nvPr>
            <p:ph type="dt" sz="half" idx="2"/>
          </p:nvPr>
        </p:nvSpPr>
        <p:spPr/>
        <p:txBody>
          <a:bodyPr/>
          <a:lstStyle/>
          <a:p>
            <a:r>
              <a:rPr lang="en-US"/>
              <a:t>October 22, 2018</a:t>
            </a:r>
          </a:p>
        </p:txBody>
      </p:sp>
      <p:sp>
        <p:nvSpPr>
          <p:cNvPr id="13" name="Footer Placeholder 12">
            <a:extLst>
              <a:ext uri="{FF2B5EF4-FFF2-40B4-BE49-F238E27FC236}">
                <a16:creationId xmlns:a16="http://schemas.microsoft.com/office/drawing/2014/main" id="{F0DED1C6-7C4F-A841-B6A8-E14716932837}"/>
              </a:ext>
            </a:extLst>
          </p:cNvPr>
          <p:cNvSpPr>
            <a:spLocks noGrp="1"/>
          </p:cNvSpPr>
          <p:nvPr>
            <p:ph type="ftr" sz="quarter" idx="11"/>
          </p:nvPr>
        </p:nvSpPr>
        <p:spPr/>
        <p:txBody>
          <a:bodyPr/>
          <a:lstStyle/>
          <a:p>
            <a:r>
              <a:rPr lang="en-US"/>
              <a:t>APAC - Kruk</a:t>
            </a:r>
            <a:endParaRPr lang="en-US" dirty="0"/>
          </a:p>
        </p:txBody>
      </p:sp>
      <p:sp>
        <p:nvSpPr>
          <p:cNvPr id="14" name="Slide Number Placeholder 13">
            <a:extLst>
              <a:ext uri="{FF2B5EF4-FFF2-40B4-BE49-F238E27FC236}">
                <a16:creationId xmlns:a16="http://schemas.microsoft.com/office/drawing/2014/main" id="{0BCF332E-E0BC-9C4C-91E7-CDF07D8A0FE0}"/>
              </a:ext>
            </a:extLst>
          </p:cNvPr>
          <p:cNvSpPr>
            <a:spLocks noGrp="1"/>
          </p:cNvSpPr>
          <p:nvPr>
            <p:ph type="sldNum" sz="quarter" idx="10"/>
          </p:nvPr>
        </p:nvSpPr>
        <p:spPr/>
        <p:txBody>
          <a:bodyPr/>
          <a:lstStyle/>
          <a:p>
            <a:fld id="{9B402786-918C-D846-A5E6-705928AE4161}" type="slidenum">
              <a:rPr lang="en-US" smtClean="0"/>
              <a:pPr/>
              <a:t>26</a:t>
            </a:fld>
            <a:endParaRPr lang="en-US" dirty="0"/>
          </a:p>
        </p:txBody>
      </p:sp>
    </p:spTree>
    <p:extLst>
      <p:ext uri="{BB962C8B-B14F-4D97-AF65-F5344CB8AC3E}">
        <p14:creationId xmlns:p14="http://schemas.microsoft.com/office/powerpoint/2010/main" val="3093672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Wide Field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105078166"/>
              </p:ext>
            </p:extLst>
          </p:nvPr>
        </p:nvGraphicFramePr>
        <p:xfrm>
          <a:off x="1097279" y="778752"/>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Representative</a:t>
                      </a:r>
                      <a:r>
                        <a:rPr lang="en-US" sz="1200" baseline="0" dirty="0">
                          <a:solidFill>
                            <a:schemeClr val="tx1"/>
                          </a:solidFill>
                        </a:rPr>
                        <a:t> values shown; full details in SRD.</a:t>
                      </a:r>
                      <a:endParaRPr lang="en-US" sz="12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tx1"/>
                          </a:solidFill>
                        </a:rPr>
                        <a:t>Expansion, Structure,</a:t>
                      </a:r>
                      <a:r>
                        <a:rPr lang="en-US" sz="1200" b="1" baseline="0" dirty="0">
                          <a:solidFill>
                            <a:schemeClr val="tx1"/>
                          </a:solidFill>
                        </a:rPr>
                        <a:t> </a:t>
                      </a:r>
                      <a:r>
                        <a:rPr lang="en-US" sz="1200" b="1" dirty="0">
                          <a:solidFill>
                            <a:schemeClr val="tx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a:txBody>
                    <a:bodyPr/>
                    <a:lstStyle/>
                    <a:p>
                      <a:pPr algn="ctr"/>
                      <a:r>
                        <a:rPr lang="en-US" sz="1200" b="1" dirty="0">
                          <a:solidFill>
                            <a:schemeClr val="tx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tx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161745"/>
                  </a:ext>
                </a:extLst>
              </a:tr>
              <a:tr h="457494">
                <a:tc rowSpan="5">
                  <a:txBody>
                    <a:bodyPr/>
                    <a:lstStyle/>
                    <a:p>
                      <a:r>
                        <a:rPr lang="en-US" sz="1200" b="1" dirty="0">
                          <a:solidFill>
                            <a:schemeClr val="tx1"/>
                          </a:solidFill>
                        </a:rPr>
                        <a:t>Surveys &amp; Data</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0.20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baseline="300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0.34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14, 5 deg</a:t>
                      </a:r>
                      <a:r>
                        <a:rPr lang="en-US" sz="1200" baseline="30000" dirty="0">
                          <a:solidFill>
                            <a:schemeClr val="tx1"/>
                          </a:solidFill>
                        </a:rPr>
                        <a:t>2</a:t>
                      </a:r>
                      <a:r>
                        <a:rPr lang="en-US" sz="1200" baseline="0" dirty="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&gt;100 </a:t>
                      </a:r>
                      <a:r>
                        <a:rPr lang="en-US" sz="1200" kern="1200" dirty="0" err="1">
                          <a:solidFill>
                            <a:schemeClr val="tx1"/>
                          </a:solidFill>
                          <a:effectLst/>
                          <a:latin typeface="+mn-lt"/>
                          <a:ea typeface="+mn-ea"/>
                          <a:cs typeface="+mn-cs"/>
                        </a:rPr>
                        <a:t>SNe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Δz</a:t>
                      </a:r>
                      <a:r>
                        <a:rPr lang="en-US" sz="1200" kern="1200" dirty="0">
                          <a:solidFill>
                            <a:schemeClr val="tx1"/>
                          </a:solidFill>
                          <a:effectLst/>
                          <a:latin typeface="+mn-lt"/>
                          <a:ea typeface="+mn-ea"/>
                          <a:cs typeface="+mn-cs"/>
                        </a:rPr>
                        <a:t>=0.1</a:t>
                      </a:r>
                      <a:r>
                        <a:rPr lang="en-US" sz="1200" dirty="0">
                          <a:solidFill>
                            <a:schemeClr val="tx1"/>
                          </a:solidFill>
                          <a:effectLst/>
                        </a:rPr>
                        <a:t> </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586 deg</a:t>
                      </a:r>
                      <a:r>
                        <a:rPr lang="en-US" sz="1200" b="0" baseline="30000" dirty="0">
                          <a:solidFill>
                            <a:schemeClr val="tx1"/>
                          </a:solidFill>
                        </a:rPr>
                        <a:t>2</a:t>
                      </a:r>
                      <a:r>
                        <a:rPr lang="en-US" sz="1200" b="0" baseline="0" dirty="0">
                          <a:solidFill>
                            <a:schemeClr val="tx1"/>
                          </a:solidFill>
                        </a:rPr>
                        <a:t>-day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rPr>
                        <a:t>Over 6+ seasons</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tx1"/>
                          </a:solidFill>
                        </a:rPr>
                        <a:t>Redshift</a:t>
                      </a:r>
                    </a:p>
                  </a:txBody>
                  <a:tcPr marL="45720" marR="45720" anchor="ctr">
                    <a:lnR w="38100" cap="flat" cmpd="sng" algn="ctr">
                      <a:solidFill>
                        <a:schemeClr val="tx1"/>
                      </a:solidFill>
                      <a:prstDash val="solid"/>
                      <a:round/>
                      <a:headEnd type="none" w="med" len="med"/>
                      <a:tailEnd type="none" w="med" len="med"/>
                    </a:lnR>
                    <a:no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0.2</a:t>
                      </a:r>
                      <a:r>
                        <a:rPr lang="en-US" sz="1200" dirty="0">
                          <a:solidFill>
                            <a:schemeClr val="tx1"/>
                          </a:solidFill>
                        </a:rPr>
                        <a:t>≤z≤1.7</a:t>
                      </a:r>
                      <a:endParaRPr lang="en-US" sz="1200" kern="1200" dirty="0">
                        <a:solidFill>
                          <a:schemeClr val="tx1"/>
                        </a:solidFill>
                        <a:effectLst/>
                        <a:latin typeface="+mn-lt"/>
                        <a:ea typeface="+mn-ea"/>
                        <a:cs typeface="+mn-cs"/>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tx1"/>
                          </a:solidFill>
                        </a:rPr>
                        <a:t>Sensitivity</a:t>
                      </a:r>
                    </a:p>
                  </a:txBody>
                  <a:tcPr marL="45720" marR="45720" anchor="ctr">
                    <a:lnR w="381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≥13</a:t>
                      </a:r>
                      <a:r>
                        <a:rPr lang="en-US" sz="1200" baseline="0" dirty="0">
                          <a:solidFill>
                            <a:schemeClr val="tx1"/>
                          </a:solidFill>
                        </a:rPr>
                        <a:t> (brightest filters at peak)</a:t>
                      </a:r>
                      <a:endParaRPr lang="en-US" sz="1200" dirty="0">
                        <a:solidFill>
                          <a:schemeClr val="tx1"/>
                        </a:solidFill>
                      </a:endParaRPr>
                    </a:p>
                  </a:txBody>
                  <a:tcPr marL="0" marR="0"/>
                </a:tc>
                <a:tc>
                  <a:txBody>
                    <a:bodyPr/>
                    <a:lstStyle/>
                    <a:p>
                      <a:pPr algn="ctr"/>
                      <a:r>
                        <a:rPr lang="en-US" sz="1200" b="0" dirty="0">
                          <a:solidFill>
                            <a:schemeClr val="tx1"/>
                          </a:solidFill>
                        </a:rPr>
                        <a:t>S/N&gt;100 for</a:t>
                      </a:r>
                      <a:r>
                        <a:rPr lang="en-US" sz="1200" b="0" baseline="0" dirty="0">
                          <a:solidFill>
                            <a:schemeClr val="tx1"/>
                          </a:solidFill>
                        </a:rPr>
                        <a:t> H</a:t>
                      </a:r>
                      <a:r>
                        <a:rPr lang="en-US" sz="1200" b="0" baseline="-25000" dirty="0">
                          <a:solidFill>
                            <a:schemeClr val="tx1"/>
                          </a:solidFill>
                        </a:rPr>
                        <a:t>AB</a:t>
                      </a:r>
                      <a:r>
                        <a:rPr lang="en-US" sz="1200" b="0" baseline="0" dirty="0">
                          <a:solidFill>
                            <a:schemeClr val="tx1"/>
                          </a:solidFill>
                        </a:rPr>
                        <a:t>=21.4 star</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tx1"/>
                          </a:solidFill>
                        </a:rPr>
                        <a:t>Cadence</a:t>
                      </a:r>
                    </a:p>
                  </a:txBody>
                  <a:tcPr marL="45720" marR="45720" anchor="ctr">
                    <a:lnR w="38100" cap="flat" cmpd="sng" algn="ctr">
                      <a:solidFill>
                        <a:schemeClr val="tx1"/>
                      </a:solidFill>
                      <a:prstDash val="solid"/>
                      <a:round/>
                      <a:headEnd type="none" w="med" len="med"/>
                      <a:tailEnd type="none" w="med" len="med"/>
                    </a:lnR>
                    <a:no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marB="0"/>
                </a:tc>
                <a:tc>
                  <a:txBody>
                    <a:bodyPr/>
                    <a:lstStyle/>
                    <a:p>
                      <a:pPr algn="ctr"/>
                      <a:r>
                        <a:rPr lang="en-US" sz="1200" dirty="0">
                          <a:solidFill>
                            <a:schemeClr val="tx1"/>
                          </a:solidFill>
                        </a:rPr>
                        <a:t>~ 5 days</a:t>
                      </a:r>
                    </a:p>
                  </a:txBody>
                  <a:tcPr marL="0" marR="0" marB="0"/>
                </a:tc>
                <a:tc>
                  <a:txBody>
                    <a:bodyPr/>
                    <a:lstStyle/>
                    <a:p>
                      <a:pPr algn="ctr"/>
                      <a:r>
                        <a:rPr lang="en-US" sz="1200" b="0" dirty="0">
                          <a:solidFill>
                            <a:schemeClr val="tx1"/>
                          </a:solidFill>
                        </a:rPr>
                        <a:t>15 min</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tx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≥3</a:t>
                      </a:r>
                      <a:r>
                        <a:rPr lang="en-US" sz="1200" b="0" baseline="0" dirty="0">
                          <a:solidFill>
                            <a:schemeClr val="tx1"/>
                          </a:solidFill>
                        </a:rPr>
                        <a:t> reads/</a:t>
                      </a:r>
                      <a:r>
                        <a:rPr lang="en-US" sz="1200" b="0" baseline="0" dirty="0" err="1">
                          <a:solidFill>
                            <a:schemeClr val="tx1"/>
                          </a:solidFill>
                        </a:rPr>
                        <a:t>exp</a:t>
                      </a:r>
                      <a:endParaRPr lang="en-US" sz="1200" b="0" dirty="0">
                        <a:solidFill>
                          <a:schemeClr val="tx1"/>
                        </a:solidFill>
                      </a:endParaRP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tx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0.12” (J)</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0.14” (IFC)</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EE50 ≤ 0.15” (wide)</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tx1"/>
                          </a:solidFill>
                        </a:rPr>
                        <a:t>Stability</a:t>
                      </a:r>
                    </a:p>
                  </a:txBody>
                  <a:tcPr marL="45720" marR="45720" anchor="ctr">
                    <a:lnR w="381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a:tc>
                <a:tc>
                  <a:txBody>
                    <a:bodyPr/>
                    <a:lstStyle/>
                    <a:p>
                      <a:pPr algn="ctr"/>
                      <a:endParaRPr lang="en-US" sz="1200" dirty="0">
                        <a:solidFill>
                          <a:schemeClr val="tx1"/>
                        </a:solidFill>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tx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0.2%</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tx1"/>
                          </a:solidFill>
                        </a:rPr>
                        <a:t>Flux Calibration Relative</a:t>
                      </a:r>
                      <a:r>
                        <a:rPr lang="en-US" sz="1200" b="1" baseline="0" dirty="0">
                          <a:solidFill>
                            <a:schemeClr val="tx1"/>
                          </a:solidFill>
                        </a:rPr>
                        <a:t> Over</a:t>
                      </a:r>
                      <a:endParaRPr lang="en-US" sz="1200" b="1" dirty="0">
                        <a:solidFill>
                          <a:schemeClr val="tx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tc>
                  <a:txBody>
                    <a:bodyPr/>
                    <a:lstStyle/>
                    <a:p>
                      <a:pPr algn="r"/>
                      <a:r>
                        <a:rPr lang="en-US" sz="1200" b="1" dirty="0">
                          <a:solidFill>
                            <a:schemeClr val="tx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CCC1D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dirty="0">
                          <a:solidFill>
                            <a:schemeClr val="tx1"/>
                          </a:solidFill>
                        </a:rPr>
                        <a:t>&lt;0.5% / 2 </a:t>
                      </a:r>
                      <a:r>
                        <a:rPr lang="en-US" sz="1200" dirty="0" err="1">
                          <a:solidFill>
                            <a:schemeClr val="tx1"/>
                          </a:solidFill>
                        </a:rPr>
                        <a:t>wk</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b="0" dirty="0">
                          <a:solidFill>
                            <a:schemeClr val="tx1"/>
                          </a:solidFill>
                        </a:rPr>
                        <a:t>&lt;0.1%/season</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CCC1DA"/>
                    </a:solidFill>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tx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rgbClr val="CCC1D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&lt;2% abs/</a:t>
                      </a:r>
                      <a:r>
                        <a:rPr lang="en-US" sz="1200" baseline="0" dirty="0">
                          <a:solidFill>
                            <a:schemeClr val="tx1"/>
                          </a:solidFill>
                        </a:rPr>
                        <a:t> 0.5% photo </a:t>
                      </a:r>
                      <a:r>
                        <a:rPr lang="en-US" sz="1200" baseline="0" dirty="0" err="1">
                          <a:solidFill>
                            <a:schemeClr val="tx1"/>
                          </a:solidFill>
                        </a:rPr>
                        <a:t>zeropt</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solidFill>
                      <a:srgbClr val="CCC1DA"/>
                    </a:solidFill>
                  </a:tcPr>
                </a:tc>
                <a:tc>
                  <a:txBody>
                    <a:bodyPr/>
                    <a:lstStyle/>
                    <a:p>
                      <a:pPr algn="ctr"/>
                      <a:r>
                        <a:rPr lang="en-US" sz="1200" b="0" dirty="0">
                          <a:solidFill>
                            <a:schemeClr val="tx1"/>
                          </a:solidFill>
                        </a:rPr>
                        <a:t>&lt;3% abs</a:t>
                      </a:r>
                    </a:p>
                    <a:p>
                      <a:pPr algn="ctr"/>
                      <a:r>
                        <a:rPr lang="en-US" sz="1200" b="0" dirty="0">
                          <a:solidFill>
                            <a:schemeClr val="tx1"/>
                          </a:solidFill>
                        </a:rPr>
                        <a:t>&lt;1.4% photo </a:t>
                      </a:r>
                      <a:r>
                        <a:rPr lang="en-US" sz="1200" b="0" dirty="0" err="1">
                          <a:solidFill>
                            <a:schemeClr val="tx1"/>
                          </a:solidFill>
                        </a:rPr>
                        <a:t>zeropt</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rgbClr val="CCC1DA"/>
                    </a:solidFill>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tx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1DA"/>
                    </a:solid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1DA"/>
                    </a:solidFill>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1DA"/>
                    </a:solidFill>
                  </a:tcPr>
                </a:tc>
                <a:tc>
                  <a:txBody>
                    <a:bodyPr/>
                    <a:lstStyle/>
                    <a:p>
                      <a:pPr algn="ctr"/>
                      <a:r>
                        <a:rPr lang="en-US" sz="1200" dirty="0">
                          <a:solidFill>
                            <a:schemeClr val="tx1"/>
                          </a:solidFill>
                        </a:rPr>
                        <a:t>&lt;0.3% 15&lt;AB&lt;26</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1DA"/>
                    </a:solidFill>
                  </a:tcPr>
                </a:tc>
                <a:tc>
                  <a:txBody>
                    <a:bodyPr/>
                    <a:lstStyle/>
                    <a:p>
                      <a:pPr algn="ctr"/>
                      <a:r>
                        <a:rPr lang="en-US" sz="1200" b="0" dirty="0">
                          <a:solidFill>
                            <a:schemeClr val="tx1"/>
                          </a:solidFill>
                        </a:rPr>
                        <a:t>&lt;0.1% over 2 mag</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1DA"/>
                    </a:solidFill>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tx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extLst>
                  <a:ext uri="{0D108BD9-81ED-4DB2-BD59-A6C34878D82A}">
                    <a16:rowId xmlns:a16="http://schemas.microsoft.com/office/drawing/2014/main" val="847029377"/>
                  </a:ext>
                </a:extLst>
              </a:tr>
              <a:tr h="457494">
                <a:tc rowSpan="2">
                  <a:txBody>
                    <a:bodyPr/>
                    <a:lstStyle/>
                    <a:p>
                      <a:r>
                        <a:rPr lang="en-US" sz="1200" b="1" dirty="0">
                          <a:solidFill>
                            <a:schemeClr val="tx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6 filters 0.5-2.0</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Wide filter</a:t>
                      </a:r>
                      <a:r>
                        <a:rPr lang="en-US" sz="1200" b="0" baseline="0" dirty="0">
                          <a:solidFill>
                            <a:schemeClr val="tx1"/>
                          </a:solidFill>
                        </a:rPr>
                        <a:t>, &amp; 1 short, </a:t>
                      </a:r>
                    </a:p>
                    <a:p>
                      <a:pPr algn="ctr"/>
                      <a:r>
                        <a:rPr lang="en-US" sz="1200" b="0" baseline="0" dirty="0">
                          <a:solidFill>
                            <a:schemeClr val="tx1"/>
                          </a:solidFill>
                        </a:rPr>
                        <a:t>1 </a:t>
                      </a:r>
                      <a:r>
                        <a:rPr lang="en-US" sz="1200" b="0" baseline="0" dirty="0" err="1">
                          <a:solidFill>
                            <a:schemeClr val="tx1"/>
                          </a:solidFill>
                        </a:rPr>
                        <a:t>longward</a:t>
                      </a:r>
                      <a:r>
                        <a:rPr lang="en-US" sz="1200" b="0" baseline="0" dirty="0">
                          <a:solidFill>
                            <a:schemeClr val="tx1"/>
                          </a:solidFill>
                        </a:rPr>
                        <a:t> of 1</a:t>
                      </a:r>
                      <a:r>
                        <a:rPr lang="en-US" sz="1200" b="0" baseline="0" dirty="0">
                          <a:solidFill>
                            <a:schemeClr val="tx1"/>
                          </a:solidFill>
                          <a:latin typeface="Symbol" charset="2"/>
                          <a:cs typeface="Symbol" charset="2"/>
                        </a:rPr>
                        <a:t>m</a:t>
                      </a:r>
                      <a:r>
                        <a:rPr lang="en-US" sz="1200" b="0" baseline="0" dirty="0">
                          <a:solidFill>
                            <a:schemeClr val="tx1"/>
                          </a:solidFill>
                        </a:rPr>
                        <a:t>m</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tx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70 &lt; R &lt; 150</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962DCE41-642A-AB4D-ACAD-13DC95B4BC2A}"/>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6B8205DB-F74B-6845-8014-421179443A2A}"/>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10BD5E6B-6480-F542-9338-FE3E5B39178E}"/>
              </a:ext>
            </a:extLst>
          </p:cNvPr>
          <p:cNvSpPr>
            <a:spLocks noGrp="1"/>
          </p:cNvSpPr>
          <p:nvPr>
            <p:ph type="sldNum" sz="quarter" idx="10"/>
          </p:nvPr>
        </p:nvSpPr>
        <p:spPr/>
        <p:txBody>
          <a:bodyPr/>
          <a:lstStyle/>
          <a:p>
            <a:fld id="{9B402786-918C-D846-A5E6-705928AE4161}" type="slidenum">
              <a:rPr lang="en-US" smtClean="0"/>
              <a:pPr/>
              <a:t>27</a:t>
            </a:fld>
            <a:endParaRPr lang="en-US" dirty="0"/>
          </a:p>
        </p:txBody>
      </p:sp>
    </p:spTree>
    <p:extLst>
      <p:ext uri="{BB962C8B-B14F-4D97-AF65-F5344CB8AC3E}">
        <p14:creationId xmlns:p14="http://schemas.microsoft.com/office/powerpoint/2010/main" val="154257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a:stCxn id="54" idx="0"/>
            <a:endCxn id="21" idx="1"/>
          </p:cNvCxnSpPr>
          <p:nvPr/>
        </p:nvCxnSpPr>
        <p:spPr>
          <a:xfrm flipH="1" flipV="1">
            <a:off x="4581155" y="4803805"/>
            <a:ext cx="2260436" cy="1105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7" idx="0"/>
            <a:endCxn id="21" idx="1"/>
          </p:cNvCxnSpPr>
          <p:nvPr/>
        </p:nvCxnSpPr>
        <p:spPr>
          <a:xfrm flipH="1" flipV="1">
            <a:off x="4581155" y="4803805"/>
            <a:ext cx="2292098" cy="10355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27236" y="4865701"/>
            <a:ext cx="4453920" cy="1855773"/>
          </a:xfrm>
          <a:prstGeom prst="rect">
            <a:avLst/>
          </a:prstGeom>
          <a:noFill/>
          <a:ln>
            <a:solidFill>
              <a:schemeClr val="accent4">
                <a:lumMod val="75000"/>
              </a:schemeClr>
            </a:solidFill>
          </a:ln>
        </p:spPr>
        <p:txBody>
          <a:bodyPr wrap="square" rtlCol="0">
            <a:noAutofit/>
          </a:bodyPr>
          <a:lstStyle/>
          <a:p>
            <a:pPr algn="ctr"/>
            <a:endParaRPr lang="en-US" sz="1400" dirty="0"/>
          </a:p>
        </p:txBody>
      </p:sp>
      <p:sp>
        <p:nvSpPr>
          <p:cNvPr id="2" name="Title 1"/>
          <p:cNvSpPr>
            <a:spLocks noGrp="1"/>
          </p:cNvSpPr>
          <p:nvPr>
            <p:ph type="title"/>
          </p:nvPr>
        </p:nvSpPr>
        <p:spPr/>
        <p:txBody>
          <a:bodyPr/>
          <a:lstStyle/>
          <a:p>
            <a:r>
              <a:rPr lang="en-US" dirty="0"/>
              <a:t>Relative Flux Calibration Over:</a:t>
            </a:r>
          </a:p>
        </p:txBody>
      </p:sp>
      <p:sp>
        <p:nvSpPr>
          <p:cNvPr id="8" name="TextBox 7"/>
          <p:cNvSpPr txBox="1"/>
          <p:nvPr/>
        </p:nvSpPr>
        <p:spPr>
          <a:xfrm>
            <a:off x="7553550" y="3954530"/>
            <a:ext cx="1543906" cy="523220"/>
          </a:xfrm>
          <a:prstGeom prst="rect">
            <a:avLst/>
          </a:prstGeom>
          <a:solidFill>
            <a:schemeClr val="tx2">
              <a:lumMod val="40000"/>
              <a:lumOff val="60000"/>
            </a:schemeClr>
          </a:solidFill>
        </p:spPr>
        <p:txBody>
          <a:bodyPr wrap="square" rtlCol="0">
            <a:spAutoFit/>
          </a:bodyPr>
          <a:lstStyle/>
          <a:p>
            <a:pPr algn="ctr"/>
            <a:r>
              <a:rPr lang="en-US" sz="1400" dirty="0"/>
              <a:t>HLIS 2.2.8: SED corrected to 0.5% </a:t>
            </a:r>
          </a:p>
        </p:txBody>
      </p:sp>
      <p:sp>
        <p:nvSpPr>
          <p:cNvPr id="10" name="TextBox 9"/>
          <p:cNvSpPr txBox="1"/>
          <p:nvPr/>
        </p:nvSpPr>
        <p:spPr>
          <a:xfrm>
            <a:off x="3482630" y="1793385"/>
            <a:ext cx="1942400" cy="738664"/>
          </a:xfrm>
          <a:prstGeom prst="rect">
            <a:avLst/>
          </a:prstGeom>
          <a:solidFill>
            <a:schemeClr val="tx2">
              <a:lumMod val="40000"/>
              <a:lumOff val="60000"/>
            </a:schemeClr>
          </a:solidFill>
        </p:spPr>
        <p:txBody>
          <a:bodyPr wrap="square" rtlCol="0">
            <a:spAutoFit/>
          </a:bodyPr>
          <a:lstStyle/>
          <a:p>
            <a:pPr algn="ctr"/>
            <a:r>
              <a:rPr lang="en-US" sz="1400" dirty="0"/>
              <a:t>SN 2.2.2: Relative instrumental bias on photo cal. </a:t>
            </a:r>
            <a:r>
              <a:rPr lang="en-US" sz="1400" dirty="0" err="1"/>
              <a:t>btwn</a:t>
            </a:r>
            <a:r>
              <a:rPr lang="en-US" sz="1400" dirty="0"/>
              <a:t> 2 filters</a:t>
            </a:r>
          </a:p>
        </p:txBody>
      </p:sp>
      <p:sp>
        <p:nvSpPr>
          <p:cNvPr id="19" name="TextBox 18"/>
          <p:cNvSpPr txBox="1"/>
          <p:nvPr/>
        </p:nvSpPr>
        <p:spPr>
          <a:xfrm>
            <a:off x="202762" y="4997902"/>
            <a:ext cx="1169281" cy="738664"/>
          </a:xfrm>
          <a:prstGeom prst="rect">
            <a:avLst/>
          </a:prstGeom>
          <a:solidFill>
            <a:schemeClr val="accent4">
              <a:lumMod val="40000"/>
              <a:lumOff val="60000"/>
            </a:schemeClr>
          </a:solidFill>
        </p:spPr>
        <p:txBody>
          <a:bodyPr wrap="square" rtlCol="0">
            <a:spAutoFit/>
          </a:bodyPr>
          <a:lstStyle/>
          <a:p>
            <a:pPr algn="ctr"/>
            <a:r>
              <a:rPr lang="en-US" sz="1400" dirty="0"/>
              <a:t>MRD 181</a:t>
            </a:r>
          </a:p>
          <a:p>
            <a:pPr algn="ctr"/>
            <a:r>
              <a:rPr lang="en-US" sz="1400" dirty="0"/>
              <a:t>Detector Linearity Cal.</a:t>
            </a:r>
          </a:p>
        </p:txBody>
      </p:sp>
      <p:sp>
        <p:nvSpPr>
          <p:cNvPr id="20" name="TextBox 19"/>
          <p:cNvSpPr txBox="1"/>
          <p:nvPr/>
        </p:nvSpPr>
        <p:spPr>
          <a:xfrm>
            <a:off x="1445052" y="5727029"/>
            <a:ext cx="1488249" cy="523220"/>
          </a:xfrm>
          <a:prstGeom prst="rect">
            <a:avLst/>
          </a:prstGeom>
          <a:solidFill>
            <a:schemeClr val="accent4">
              <a:lumMod val="40000"/>
              <a:lumOff val="60000"/>
            </a:schemeClr>
          </a:solidFill>
        </p:spPr>
        <p:txBody>
          <a:bodyPr wrap="square" rtlCol="0">
            <a:spAutoFit/>
          </a:bodyPr>
          <a:lstStyle/>
          <a:p>
            <a:pPr algn="ctr"/>
            <a:r>
              <a:rPr lang="en-US" sz="1400" dirty="0"/>
              <a:t>MRD 390</a:t>
            </a:r>
          </a:p>
          <a:p>
            <a:pPr algn="ctr"/>
            <a:r>
              <a:rPr lang="en-US" sz="1400" dirty="0"/>
              <a:t>Flat Field Cal.</a:t>
            </a:r>
          </a:p>
        </p:txBody>
      </p:sp>
      <p:sp>
        <p:nvSpPr>
          <p:cNvPr id="29" name="TextBox 28"/>
          <p:cNvSpPr txBox="1"/>
          <p:nvPr/>
        </p:nvSpPr>
        <p:spPr>
          <a:xfrm>
            <a:off x="3011307" y="5707491"/>
            <a:ext cx="1488249" cy="738664"/>
          </a:xfrm>
          <a:prstGeom prst="rect">
            <a:avLst/>
          </a:prstGeom>
          <a:solidFill>
            <a:schemeClr val="accent4">
              <a:lumMod val="40000"/>
              <a:lumOff val="60000"/>
            </a:schemeClr>
          </a:solidFill>
        </p:spPr>
        <p:txBody>
          <a:bodyPr wrap="square" rtlCol="0">
            <a:spAutoFit/>
          </a:bodyPr>
          <a:lstStyle/>
          <a:p>
            <a:pPr algn="ctr"/>
            <a:r>
              <a:rPr lang="en-US" sz="1400" dirty="0"/>
              <a:t>MRD 391</a:t>
            </a:r>
          </a:p>
          <a:p>
            <a:pPr algn="ctr"/>
            <a:r>
              <a:rPr lang="en-US" sz="1400" dirty="0"/>
              <a:t>Calibration Sources</a:t>
            </a:r>
          </a:p>
        </p:txBody>
      </p:sp>
      <p:sp>
        <p:nvSpPr>
          <p:cNvPr id="32" name="TextBox 31"/>
          <p:cNvSpPr txBox="1"/>
          <p:nvPr/>
        </p:nvSpPr>
        <p:spPr>
          <a:xfrm>
            <a:off x="1445053" y="5001989"/>
            <a:ext cx="1488249" cy="523220"/>
          </a:xfrm>
          <a:prstGeom prst="rect">
            <a:avLst/>
          </a:prstGeom>
          <a:solidFill>
            <a:schemeClr val="accent4">
              <a:lumMod val="40000"/>
              <a:lumOff val="60000"/>
            </a:schemeClr>
          </a:solidFill>
        </p:spPr>
        <p:txBody>
          <a:bodyPr wrap="square" rtlCol="0">
            <a:spAutoFit/>
          </a:bodyPr>
          <a:lstStyle/>
          <a:p>
            <a:pPr algn="ctr"/>
            <a:r>
              <a:rPr lang="en-US" sz="1400" dirty="0"/>
              <a:t>MRD 384</a:t>
            </a:r>
          </a:p>
          <a:p>
            <a:pPr algn="ctr"/>
            <a:r>
              <a:rPr lang="en-US" sz="1400" dirty="0"/>
              <a:t>WFC Dark Setting</a:t>
            </a:r>
          </a:p>
        </p:txBody>
      </p:sp>
      <p:sp>
        <p:nvSpPr>
          <p:cNvPr id="40" name="TextBox 39"/>
          <p:cNvSpPr txBox="1"/>
          <p:nvPr/>
        </p:nvSpPr>
        <p:spPr>
          <a:xfrm>
            <a:off x="7524608" y="4907272"/>
            <a:ext cx="1558576" cy="1384995"/>
          </a:xfrm>
          <a:prstGeom prst="rect">
            <a:avLst/>
          </a:prstGeom>
          <a:solidFill>
            <a:schemeClr val="accent4">
              <a:lumMod val="40000"/>
              <a:lumOff val="60000"/>
            </a:schemeClr>
          </a:solidFill>
        </p:spPr>
        <p:txBody>
          <a:bodyPr wrap="square" rtlCol="0">
            <a:spAutoFit/>
          </a:bodyPr>
          <a:lstStyle/>
          <a:p>
            <a:pPr algn="ctr"/>
            <a:r>
              <a:rPr lang="en-US" sz="1400" dirty="0"/>
              <a:t>MRD 033</a:t>
            </a:r>
          </a:p>
          <a:p>
            <a:pPr algn="ctr"/>
            <a:r>
              <a:rPr lang="en-US" sz="1400" dirty="0"/>
              <a:t>Sub-Pixel Scale Offset Accuracy</a:t>
            </a:r>
          </a:p>
          <a:p>
            <a:pPr algn="ctr"/>
            <a:r>
              <a:rPr lang="en-US" sz="1400" dirty="0"/>
              <a:t>MRD 406</a:t>
            </a:r>
          </a:p>
          <a:p>
            <a:pPr algn="ctr"/>
            <a:r>
              <a:rPr lang="en-US" sz="1400" dirty="0"/>
              <a:t>Return Pointing &amp; Offset Accuracy </a:t>
            </a:r>
          </a:p>
        </p:txBody>
      </p:sp>
      <p:sp>
        <p:nvSpPr>
          <p:cNvPr id="85" name="TextBox 84"/>
          <p:cNvSpPr txBox="1"/>
          <p:nvPr/>
        </p:nvSpPr>
        <p:spPr>
          <a:xfrm>
            <a:off x="95137" y="3400882"/>
            <a:ext cx="1691735" cy="738664"/>
          </a:xfrm>
          <a:prstGeom prst="rect">
            <a:avLst/>
          </a:prstGeom>
          <a:solidFill>
            <a:schemeClr val="tx2">
              <a:lumMod val="40000"/>
              <a:lumOff val="60000"/>
            </a:schemeClr>
          </a:solidFill>
        </p:spPr>
        <p:txBody>
          <a:bodyPr wrap="square" rtlCol="0">
            <a:spAutoFit/>
          </a:bodyPr>
          <a:lstStyle/>
          <a:p>
            <a:pPr algn="ctr"/>
            <a:r>
              <a:rPr lang="en-US" sz="1400" dirty="0"/>
              <a:t>HLSS 2.2.4 </a:t>
            </a:r>
            <a:r>
              <a:rPr lang="en-US" sz="1400" dirty="0" err="1"/>
              <a:t>Rel</a:t>
            </a:r>
            <a:r>
              <a:rPr lang="en-US" sz="1400" dirty="0"/>
              <a:t> spectrophotometric flux calibration</a:t>
            </a:r>
          </a:p>
        </p:txBody>
      </p:sp>
      <p:sp>
        <p:nvSpPr>
          <p:cNvPr id="97" name="TextBox 96"/>
          <p:cNvSpPr txBox="1"/>
          <p:nvPr/>
        </p:nvSpPr>
        <p:spPr>
          <a:xfrm>
            <a:off x="1837664" y="1796410"/>
            <a:ext cx="1558504" cy="954107"/>
          </a:xfrm>
          <a:prstGeom prst="rect">
            <a:avLst/>
          </a:prstGeom>
          <a:solidFill>
            <a:schemeClr val="tx2">
              <a:lumMod val="40000"/>
              <a:lumOff val="60000"/>
            </a:schemeClr>
          </a:solidFill>
        </p:spPr>
        <p:txBody>
          <a:bodyPr wrap="square" rtlCol="0">
            <a:spAutoFit/>
          </a:bodyPr>
          <a:lstStyle/>
          <a:p>
            <a:pPr algn="ctr"/>
            <a:r>
              <a:rPr lang="en-US" sz="1400" dirty="0"/>
              <a:t>EML 2.2.6: </a:t>
            </a:r>
            <a:r>
              <a:rPr lang="en-US" sz="1400" dirty="0" err="1"/>
              <a:t>Rel</a:t>
            </a:r>
            <a:r>
              <a:rPr lang="en-US" sz="1400" dirty="0"/>
              <a:t> photometric systematic daily &amp; seasonal precision</a:t>
            </a:r>
          </a:p>
        </p:txBody>
      </p:sp>
      <p:sp>
        <p:nvSpPr>
          <p:cNvPr id="98" name="TextBox 97"/>
          <p:cNvSpPr txBox="1"/>
          <p:nvPr/>
        </p:nvSpPr>
        <p:spPr>
          <a:xfrm>
            <a:off x="1847631" y="2806349"/>
            <a:ext cx="1558504" cy="954107"/>
          </a:xfrm>
          <a:prstGeom prst="rect">
            <a:avLst/>
          </a:prstGeom>
          <a:solidFill>
            <a:schemeClr val="tx2">
              <a:lumMod val="40000"/>
              <a:lumOff val="60000"/>
            </a:schemeClr>
          </a:solidFill>
        </p:spPr>
        <p:txBody>
          <a:bodyPr wrap="square" rtlCol="0">
            <a:spAutoFit/>
          </a:bodyPr>
          <a:lstStyle/>
          <a:p>
            <a:pPr algn="ctr"/>
            <a:r>
              <a:rPr lang="en-US" sz="1400" dirty="0"/>
              <a:t>EML 2.2.7: </a:t>
            </a:r>
            <a:r>
              <a:rPr lang="en-US" sz="1400" dirty="0" err="1"/>
              <a:t>Rel</a:t>
            </a:r>
            <a:r>
              <a:rPr lang="en-US" sz="1400" dirty="0"/>
              <a:t> photometric systematic from separate seasons</a:t>
            </a:r>
          </a:p>
        </p:txBody>
      </p:sp>
      <p:sp>
        <p:nvSpPr>
          <p:cNvPr id="99" name="TextBox 98"/>
          <p:cNvSpPr txBox="1"/>
          <p:nvPr/>
        </p:nvSpPr>
        <p:spPr>
          <a:xfrm>
            <a:off x="5466559" y="3139492"/>
            <a:ext cx="1956579" cy="523220"/>
          </a:xfrm>
          <a:prstGeom prst="rect">
            <a:avLst/>
          </a:prstGeom>
          <a:solidFill>
            <a:schemeClr val="tx2">
              <a:lumMod val="40000"/>
              <a:lumOff val="60000"/>
            </a:schemeClr>
          </a:solidFill>
        </p:spPr>
        <p:txBody>
          <a:bodyPr wrap="square" rtlCol="0">
            <a:spAutoFit/>
          </a:bodyPr>
          <a:lstStyle/>
          <a:p>
            <a:pPr algn="ctr"/>
            <a:r>
              <a:rPr lang="en-US" sz="1400" dirty="0"/>
              <a:t>EML 2.2.8: Absolute photometry</a:t>
            </a:r>
          </a:p>
        </p:txBody>
      </p:sp>
      <p:sp>
        <p:nvSpPr>
          <p:cNvPr id="100" name="TextBox 99"/>
          <p:cNvSpPr txBox="1"/>
          <p:nvPr/>
        </p:nvSpPr>
        <p:spPr>
          <a:xfrm>
            <a:off x="5466558" y="3714625"/>
            <a:ext cx="1956580" cy="738664"/>
          </a:xfrm>
          <a:prstGeom prst="rect">
            <a:avLst/>
          </a:prstGeom>
          <a:solidFill>
            <a:schemeClr val="tx2">
              <a:lumMod val="40000"/>
              <a:lumOff val="60000"/>
            </a:schemeClr>
          </a:solidFill>
        </p:spPr>
        <p:txBody>
          <a:bodyPr wrap="square" rtlCol="0">
            <a:spAutoFit/>
          </a:bodyPr>
          <a:lstStyle/>
          <a:p>
            <a:pPr algn="ctr"/>
            <a:r>
              <a:rPr lang="en-US" sz="1400" dirty="0"/>
              <a:t>EML 2.2.9: Relative zero points of filter photometry knowledge</a:t>
            </a:r>
          </a:p>
        </p:txBody>
      </p:sp>
      <p:sp>
        <p:nvSpPr>
          <p:cNvPr id="9" name="TextBox 8"/>
          <p:cNvSpPr txBox="1"/>
          <p:nvPr/>
        </p:nvSpPr>
        <p:spPr>
          <a:xfrm>
            <a:off x="7553550" y="1777705"/>
            <a:ext cx="1543906" cy="954107"/>
          </a:xfrm>
          <a:prstGeom prst="rect">
            <a:avLst/>
          </a:prstGeom>
          <a:solidFill>
            <a:schemeClr val="tx2">
              <a:lumMod val="40000"/>
              <a:lumOff val="60000"/>
            </a:schemeClr>
          </a:solidFill>
        </p:spPr>
        <p:txBody>
          <a:bodyPr wrap="square" rtlCol="0">
            <a:spAutoFit/>
          </a:bodyPr>
          <a:lstStyle/>
          <a:p>
            <a:pPr algn="ctr"/>
            <a:r>
              <a:rPr lang="en-US" sz="1400" dirty="0"/>
              <a:t>SN 2.2.3: Photometric </a:t>
            </a:r>
            <a:r>
              <a:rPr lang="en-US" sz="1400" dirty="0" err="1"/>
              <a:t>cal</a:t>
            </a:r>
            <a:r>
              <a:rPr lang="en-US" sz="1400" dirty="0"/>
              <a:t> accuracy </a:t>
            </a:r>
            <a:r>
              <a:rPr lang="en-US" sz="1400" dirty="0" err="1"/>
              <a:t>btwn</a:t>
            </a:r>
            <a:r>
              <a:rPr lang="en-US" sz="1400" dirty="0"/>
              <a:t> AB 26 and 15 sources</a:t>
            </a:r>
          </a:p>
        </p:txBody>
      </p:sp>
      <p:sp>
        <p:nvSpPr>
          <p:cNvPr id="6" name="TextBox 5"/>
          <p:cNvSpPr txBox="1"/>
          <p:nvPr/>
        </p:nvSpPr>
        <p:spPr>
          <a:xfrm>
            <a:off x="7553550" y="3158384"/>
            <a:ext cx="1543906" cy="738664"/>
          </a:xfrm>
          <a:prstGeom prst="rect">
            <a:avLst/>
          </a:prstGeom>
          <a:solidFill>
            <a:schemeClr val="tx2">
              <a:lumMod val="40000"/>
              <a:lumOff val="60000"/>
            </a:schemeClr>
          </a:solidFill>
        </p:spPr>
        <p:txBody>
          <a:bodyPr wrap="square" rtlCol="0">
            <a:spAutoFit/>
          </a:bodyPr>
          <a:lstStyle/>
          <a:p>
            <a:pPr algn="ctr"/>
            <a:r>
              <a:rPr lang="en-US" sz="1400" dirty="0"/>
              <a:t>HLIS 2.2.2: Rel. photometric </a:t>
            </a:r>
            <a:r>
              <a:rPr lang="en-US" sz="1400" dirty="0" err="1"/>
              <a:t>cal</a:t>
            </a:r>
            <a:r>
              <a:rPr lang="en-US" sz="1400" dirty="0"/>
              <a:t> spatially uniform</a:t>
            </a:r>
          </a:p>
        </p:txBody>
      </p:sp>
      <p:sp>
        <p:nvSpPr>
          <p:cNvPr id="44" name="TextBox 43"/>
          <p:cNvSpPr txBox="1"/>
          <p:nvPr/>
        </p:nvSpPr>
        <p:spPr>
          <a:xfrm>
            <a:off x="77720" y="1425670"/>
            <a:ext cx="3318448" cy="307777"/>
          </a:xfrm>
          <a:prstGeom prst="rect">
            <a:avLst/>
          </a:prstGeom>
          <a:solidFill>
            <a:schemeClr val="tx2">
              <a:lumMod val="40000"/>
              <a:lumOff val="60000"/>
            </a:schemeClr>
          </a:solidFill>
        </p:spPr>
        <p:txBody>
          <a:bodyPr wrap="square" rtlCol="0">
            <a:spAutoFit/>
          </a:bodyPr>
          <a:lstStyle/>
          <a:p>
            <a:pPr algn="ctr"/>
            <a:r>
              <a:rPr lang="en-US" sz="1400" b="1" dirty="0"/>
              <a:t>Time</a:t>
            </a:r>
          </a:p>
        </p:txBody>
      </p:sp>
      <p:sp>
        <p:nvSpPr>
          <p:cNvPr id="45" name="TextBox 44"/>
          <p:cNvSpPr txBox="1"/>
          <p:nvPr/>
        </p:nvSpPr>
        <p:spPr>
          <a:xfrm>
            <a:off x="3467831" y="1425670"/>
            <a:ext cx="3950010" cy="307777"/>
          </a:xfrm>
          <a:prstGeom prst="rect">
            <a:avLst/>
          </a:prstGeom>
          <a:solidFill>
            <a:schemeClr val="tx2">
              <a:lumMod val="40000"/>
              <a:lumOff val="60000"/>
            </a:schemeClr>
          </a:solidFill>
        </p:spPr>
        <p:txBody>
          <a:bodyPr wrap="square" rtlCol="0">
            <a:spAutoFit/>
          </a:bodyPr>
          <a:lstStyle/>
          <a:p>
            <a:pPr algn="ctr"/>
            <a:r>
              <a:rPr lang="en-US" sz="1400" b="1" dirty="0"/>
              <a:t>Wavelength</a:t>
            </a:r>
          </a:p>
        </p:txBody>
      </p:sp>
      <p:sp>
        <p:nvSpPr>
          <p:cNvPr id="46" name="TextBox 45"/>
          <p:cNvSpPr txBox="1"/>
          <p:nvPr/>
        </p:nvSpPr>
        <p:spPr>
          <a:xfrm>
            <a:off x="7553549" y="1425670"/>
            <a:ext cx="1529635" cy="307777"/>
          </a:xfrm>
          <a:prstGeom prst="rect">
            <a:avLst/>
          </a:prstGeom>
          <a:solidFill>
            <a:schemeClr val="tx2">
              <a:lumMod val="40000"/>
              <a:lumOff val="60000"/>
            </a:schemeClr>
          </a:solidFill>
        </p:spPr>
        <p:txBody>
          <a:bodyPr wrap="square" rtlCol="0">
            <a:spAutoFit/>
          </a:bodyPr>
          <a:lstStyle/>
          <a:p>
            <a:pPr algn="ctr"/>
            <a:r>
              <a:rPr lang="en-US" sz="1400" b="1" dirty="0"/>
              <a:t>Dynamic Range</a:t>
            </a:r>
          </a:p>
        </p:txBody>
      </p:sp>
      <p:sp>
        <p:nvSpPr>
          <p:cNvPr id="21" name="Left Brace 20"/>
          <p:cNvSpPr/>
          <p:nvPr/>
        </p:nvSpPr>
        <p:spPr>
          <a:xfrm rot="16200000">
            <a:off x="4314752" y="54940"/>
            <a:ext cx="532806" cy="8964924"/>
          </a:xfrm>
          <a:prstGeom prst="leftBrace">
            <a:avLst>
              <a:gd name="adj1" fmla="val 833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5" name="Straight Connector 54"/>
          <p:cNvCxnSpPr>
            <a:stCxn id="40" idx="0"/>
            <a:endCxn id="21" idx="1"/>
          </p:cNvCxnSpPr>
          <p:nvPr/>
        </p:nvCxnSpPr>
        <p:spPr>
          <a:xfrm flipH="1" flipV="1">
            <a:off x="4581155" y="4803805"/>
            <a:ext cx="3722741" cy="1034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27235" y="4580316"/>
            <a:ext cx="2654365" cy="307777"/>
          </a:xfrm>
          <a:prstGeom prst="rect">
            <a:avLst/>
          </a:prstGeom>
          <a:noFill/>
        </p:spPr>
        <p:txBody>
          <a:bodyPr wrap="square" rtlCol="0">
            <a:spAutoFit/>
          </a:bodyPr>
          <a:lstStyle/>
          <a:p>
            <a:r>
              <a:rPr lang="en-US" sz="1400" dirty="0"/>
              <a:t>WFI Relative Calibration System</a:t>
            </a:r>
          </a:p>
        </p:txBody>
      </p:sp>
      <p:cxnSp>
        <p:nvCxnSpPr>
          <p:cNvPr id="60" name="Straight Connector 59"/>
          <p:cNvCxnSpPr>
            <a:stCxn id="48" idx="0"/>
            <a:endCxn id="21" idx="1"/>
          </p:cNvCxnSpPr>
          <p:nvPr/>
        </p:nvCxnSpPr>
        <p:spPr>
          <a:xfrm flipV="1">
            <a:off x="2354196" y="4803805"/>
            <a:ext cx="2226959" cy="6189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7719" y="2815094"/>
            <a:ext cx="1691735" cy="523220"/>
          </a:xfrm>
          <a:prstGeom prst="rect">
            <a:avLst/>
          </a:prstGeom>
          <a:solidFill>
            <a:schemeClr val="tx2">
              <a:lumMod val="40000"/>
              <a:lumOff val="60000"/>
            </a:schemeClr>
          </a:solidFill>
        </p:spPr>
        <p:txBody>
          <a:bodyPr wrap="square" rtlCol="0">
            <a:spAutoFit/>
          </a:bodyPr>
          <a:lstStyle/>
          <a:p>
            <a:pPr algn="ctr"/>
            <a:r>
              <a:rPr lang="en-US" sz="1400" dirty="0"/>
              <a:t>SN 2.2.8: Time series calibrated spectra</a:t>
            </a:r>
          </a:p>
        </p:txBody>
      </p:sp>
      <p:sp>
        <p:nvSpPr>
          <p:cNvPr id="36" name="TextBox 35"/>
          <p:cNvSpPr txBox="1"/>
          <p:nvPr/>
        </p:nvSpPr>
        <p:spPr>
          <a:xfrm>
            <a:off x="7553550" y="2806349"/>
            <a:ext cx="1514796" cy="306288"/>
          </a:xfrm>
          <a:prstGeom prst="rect">
            <a:avLst/>
          </a:prstGeom>
          <a:solidFill>
            <a:schemeClr val="tx2">
              <a:lumMod val="40000"/>
              <a:lumOff val="60000"/>
            </a:schemeClr>
          </a:solidFill>
        </p:spPr>
        <p:txBody>
          <a:bodyPr wrap="square" rtlCol="0">
            <a:spAutoFit/>
          </a:bodyPr>
          <a:lstStyle/>
          <a:p>
            <a:pPr algn="ctr"/>
            <a:r>
              <a:rPr lang="en-US" sz="1400" b="1" dirty="0"/>
              <a:t>Spatial</a:t>
            </a:r>
          </a:p>
        </p:txBody>
      </p:sp>
      <p:sp>
        <p:nvSpPr>
          <p:cNvPr id="38" name="TextBox 37"/>
          <p:cNvSpPr txBox="1"/>
          <p:nvPr/>
        </p:nvSpPr>
        <p:spPr>
          <a:xfrm>
            <a:off x="3482630" y="3165447"/>
            <a:ext cx="1956579" cy="523220"/>
          </a:xfrm>
          <a:prstGeom prst="rect">
            <a:avLst/>
          </a:prstGeom>
          <a:solidFill>
            <a:schemeClr val="tx2">
              <a:lumMod val="40000"/>
              <a:lumOff val="60000"/>
            </a:schemeClr>
          </a:solidFill>
        </p:spPr>
        <p:txBody>
          <a:bodyPr wrap="square" rtlCol="0">
            <a:spAutoFit/>
          </a:bodyPr>
          <a:lstStyle/>
          <a:p>
            <a:pPr algn="ctr"/>
            <a:r>
              <a:rPr lang="en-US" sz="1400" dirty="0"/>
              <a:t>SN 2.2.5: Absolute photometry</a:t>
            </a:r>
          </a:p>
        </p:txBody>
      </p:sp>
      <p:sp>
        <p:nvSpPr>
          <p:cNvPr id="39" name="TextBox 38"/>
          <p:cNvSpPr txBox="1"/>
          <p:nvPr/>
        </p:nvSpPr>
        <p:spPr>
          <a:xfrm>
            <a:off x="3468450" y="3739133"/>
            <a:ext cx="1956580" cy="523220"/>
          </a:xfrm>
          <a:prstGeom prst="rect">
            <a:avLst/>
          </a:prstGeom>
          <a:solidFill>
            <a:schemeClr val="tx2">
              <a:lumMod val="40000"/>
              <a:lumOff val="60000"/>
            </a:schemeClr>
          </a:solidFill>
        </p:spPr>
        <p:txBody>
          <a:bodyPr wrap="square" rtlCol="0">
            <a:spAutoFit/>
          </a:bodyPr>
          <a:lstStyle/>
          <a:p>
            <a:pPr algn="ctr"/>
            <a:r>
              <a:rPr lang="en-US" sz="1400" dirty="0"/>
              <a:t>SN 2.2.6: Variance in photometric zero points</a:t>
            </a:r>
          </a:p>
        </p:txBody>
      </p:sp>
      <p:sp>
        <p:nvSpPr>
          <p:cNvPr id="41" name="TextBox 40"/>
          <p:cNvSpPr txBox="1"/>
          <p:nvPr/>
        </p:nvSpPr>
        <p:spPr>
          <a:xfrm>
            <a:off x="3473510" y="2589417"/>
            <a:ext cx="1956579" cy="523220"/>
          </a:xfrm>
          <a:prstGeom prst="rect">
            <a:avLst/>
          </a:prstGeom>
          <a:solidFill>
            <a:schemeClr val="tx2">
              <a:lumMod val="40000"/>
              <a:lumOff val="60000"/>
            </a:schemeClr>
          </a:solidFill>
        </p:spPr>
        <p:txBody>
          <a:bodyPr wrap="square" rtlCol="0">
            <a:spAutoFit/>
          </a:bodyPr>
          <a:lstStyle/>
          <a:p>
            <a:pPr algn="ctr"/>
            <a:r>
              <a:rPr lang="en-US" sz="1400" dirty="0"/>
              <a:t>HLIS 2.2.4: Absolute photometry</a:t>
            </a:r>
          </a:p>
        </p:txBody>
      </p:sp>
      <p:sp>
        <p:nvSpPr>
          <p:cNvPr id="42" name="TextBox 41"/>
          <p:cNvSpPr txBox="1"/>
          <p:nvPr/>
        </p:nvSpPr>
        <p:spPr>
          <a:xfrm>
            <a:off x="77719" y="1777705"/>
            <a:ext cx="1691735" cy="954107"/>
          </a:xfrm>
          <a:prstGeom prst="rect">
            <a:avLst/>
          </a:prstGeom>
          <a:solidFill>
            <a:schemeClr val="tx2">
              <a:lumMod val="40000"/>
              <a:lumOff val="60000"/>
            </a:schemeClr>
          </a:solidFill>
        </p:spPr>
        <p:txBody>
          <a:bodyPr wrap="square" rtlCol="0">
            <a:spAutoFit/>
          </a:bodyPr>
          <a:lstStyle/>
          <a:p>
            <a:pPr algn="ctr"/>
            <a:r>
              <a:rPr lang="en-US" sz="1400" dirty="0"/>
              <a:t>HLIS 2.2.10: Variance in photometric zero points</a:t>
            </a:r>
          </a:p>
        </p:txBody>
      </p:sp>
      <p:sp>
        <p:nvSpPr>
          <p:cNvPr id="43" name="TextBox 42"/>
          <p:cNvSpPr txBox="1"/>
          <p:nvPr/>
        </p:nvSpPr>
        <p:spPr>
          <a:xfrm>
            <a:off x="5478057" y="2359213"/>
            <a:ext cx="1956580" cy="738664"/>
          </a:xfrm>
          <a:prstGeom prst="rect">
            <a:avLst/>
          </a:prstGeom>
          <a:solidFill>
            <a:schemeClr val="tx2">
              <a:lumMod val="40000"/>
              <a:lumOff val="60000"/>
            </a:schemeClr>
          </a:solidFill>
        </p:spPr>
        <p:txBody>
          <a:bodyPr wrap="square" rtlCol="0">
            <a:spAutoFit/>
          </a:bodyPr>
          <a:lstStyle/>
          <a:p>
            <a:pPr algn="ctr"/>
            <a:r>
              <a:rPr lang="en-US" sz="1400" dirty="0"/>
              <a:t>HLIS 2.2.11: Relative zero points of filter photometry knowledge</a:t>
            </a:r>
          </a:p>
        </p:txBody>
      </p:sp>
      <p:sp>
        <p:nvSpPr>
          <p:cNvPr id="47" name="TextBox 46"/>
          <p:cNvSpPr txBox="1"/>
          <p:nvPr/>
        </p:nvSpPr>
        <p:spPr>
          <a:xfrm>
            <a:off x="6265340" y="5839383"/>
            <a:ext cx="1215825" cy="738664"/>
          </a:xfrm>
          <a:prstGeom prst="rect">
            <a:avLst/>
          </a:prstGeom>
          <a:solidFill>
            <a:schemeClr val="accent4">
              <a:lumMod val="40000"/>
              <a:lumOff val="60000"/>
            </a:schemeClr>
          </a:solidFill>
        </p:spPr>
        <p:txBody>
          <a:bodyPr wrap="square" rtlCol="0">
            <a:spAutoFit/>
          </a:bodyPr>
          <a:lstStyle/>
          <a:p>
            <a:pPr algn="ctr"/>
            <a:r>
              <a:rPr lang="en-US" sz="1400" dirty="0"/>
              <a:t>MRD 187</a:t>
            </a:r>
          </a:p>
          <a:p>
            <a:pPr algn="ctr"/>
            <a:r>
              <a:rPr lang="en-US" sz="1400" dirty="0"/>
              <a:t>WFI </a:t>
            </a:r>
            <a:r>
              <a:rPr lang="en-US" sz="1400" dirty="0" err="1"/>
              <a:t>Eng</a:t>
            </a:r>
            <a:r>
              <a:rPr lang="en-US" sz="1400" dirty="0"/>
              <a:t> Data Mode</a:t>
            </a:r>
          </a:p>
        </p:txBody>
      </p:sp>
      <p:sp>
        <p:nvSpPr>
          <p:cNvPr id="49" name="TextBox 48"/>
          <p:cNvSpPr txBox="1"/>
          <p:nvPr/>
        </p:nvSpPr>
        <p:spPr>
          <a:xfrm>
            <a:off x="5473992" y="1800322"/>
            <a:ext cx="1956580" cy="523220"/>
          </a:xfrm>
          <a:prstGeom prst="rect">
            <a:avLst/>
          </a:prstGeom>
          <a:solidFill>
            <a:schemeClr val="tx2">
              <a:lumMod val="40000"/>
              <a:lumOff val="60000"/>
            </a:schemeClr>
          </a:solidFill>
        </p:spPr>
        <p:txBody>
          <a:bodyPr wrap="square" rtlCol="0">
            <a:spAutoFit/>
          </a:bodyPr>
          <a:lstStyle/>
          <a:p>
            <a:pPr algn="ctr"/>
            <a:r>
              <a:rPr lang="en-US" sz="1400" dirty="0"/>
              <a:t>HLIS 2.2.9: Absolute photometry</a:t>
            </a:r>
          </a:p>
        </p:txBody>
      </p:sp>
      <p:sp>
        <p:nvSpPr>
          <p:cNvPr id="52" name="TextBox 51"/>
          <p:cNvSpPr txBox="1"/>
          <p:nvPr/>
        </p:nvSpPr>
        <p:spPr>
          <a:xfrm>
            <a:off x="3011307" y="4997902"/>
            <a:ext cx="1488249" cy="523220"/>
          </a:xfrm>
          <a:prstGeom prst="rect">
            <a:avLst/>
          </a:prstGeom>
          <a:solidFill>
            <a:schemeClr val="accent4">
              <a:lumMod val="40000"/>
              <a:lumOff val="60000"/>
            </a:schemeClr>
          </a:solidFill>
        </p:spPr>
        <p:txBody>
          <a:bodyPr wrap="square" rtlCol="0">
            <a:spAutoFit/>
          </a:bodyPr>
          <a:lstStyle/>
          <a:p>
            <a:pPr algn="ctr"/>
            <a:r>
              <a:rPr lang="en-US" sz="1400" dirty="0"/>
              <a:t>MRD 385</a:t>
            </a:r>
          </a:p>
          <a:p>
            <a:pPr algn="ctr"/>
            <a:r>
              <a:rPr lang="en-US" sz="1400" dirty="0"/>
              <a:t>IFC Dark Setting</a:t>
            </a:r>
          </a:p>
        </p:txBody>
      </p:sp>
      <p:sp>
        <p:nvSpPr>
          <p:cNvPr id="53" name="TextBox 52"/>
          <p:cNvSpPr txBox="1"/>
          <p:nvPr/>
        </p:nvSpPr>
        <p:spPr>
          <a:xfrm>
            <a:off x="4676914" y="4907272"/>
            <a:ext cx="1476333" cy="1600438"/>
          </a:xfrm>
          <a:prstGeom prst="rect">
            <a:avLst/>
          </a:prstGeom>
          <a:solidFill>
            <a:schemeClr val="accent4">
              <a:lumMod val="40000"/>
              <a:lumOff val="60000"/>
            </a:schemeClr>
          </a:solidFill>
        </p:spPr>
        <p:txBody>
          <a:bodyPr wrap="square" rtlCol="0">
            <a:spAutoFit/>
          </a:bodyPr>
          <a:lstStyle/>
          <a:p>
            <a:pPr algn="ctr"/>
            <a:r>
              <a:rPr lang="en-US" sz="1400" dirty="0"/>
              <a:t>MRD 329</a:t>
            </a:r>
          </a:p>
          <a:p>
            <a:pPr algn="ctr"/>
            <a:r>
              <a:rPr lang="en-US" sz="1400" dirty="0"/>
              <a:t>Produce Data Products</a:t>
            </a:r>
          </a:p>
          <a:p>
            <a:pPr algn="ctr"/>
            <a:r>
              <a:rPr lang="en-US" sz="1400" dirty="0"/>
              <a:t>MRD 330</a:t>
            </a:r>
          </a:p>
          <a:p>
            <a:pPr algn="ctr"/>
            <a:r>
              <a:rPr lang="en-US" sz="1400" dirty="0"/>
              <a:t>Custom Data Red.</a:t>
            </a:r>
          </a:p>
          <a:p>
            <a:pPr algn="ctr"/>
            <a:r>
              <a:rPr lang="en-US" sz="1400" dirty="0"/>
              <a:t>MRD 445</a:t>
            </a:r>
          </a:p>
          <a:p>
            <a:pPr algn="ctr"/>
            <a:r>
              <a:rPr lang="en-US" sz="1400" dirty="0"/>
              <a:t>SIT Provided S/W</a:t>
            </a:r>
          </a:p>
        </p:txBody>
      </p:sp>
      <p:sp>
        <p:nvSpPr>
          <p:cNvPr id="54" name="TextBox 53"/>
          <p:cNvSpPr txBox="1"/>
          <p:nvPr/>
        </p:nvSpPr>
        <p:spPr>
          <a:xfrm>
            <a:off x="6233678" y="4914350"/>
            <a:ext cx="1215825" cy="738664"/>
          </a:xfrm>
          <a:prstGeom prst="rect">
            <a:avLst/>
          </a:prstGeom>
          <a:solidFill>
            <a:schemeClr val="accent4">
              <a:lumMod val="40000"/>
              <a:lumOff val="60000"/>
            </a:schemeClr>
          </a:solidFill>
        </p:spPr>
        <p:txBody>
          <a:bodyPr wrap="square" rtlCol="0">
            <a:spAutoFit/>
          </a:bodyPr>
          <a:lstStyle/>
          <a:p>
            <a:pPr algn="ctr"/>
            <a:r>
              <a:rPr lang="en-US" sz="1400" dirty="0"/>
              <a:t>MRD 340</a:t>
            </a:r>
          </a:p>
          <a:p>
            <a:pPr algn="ctr"/>
            <a:r>
              <a:rPr lang="en-US" sz="1400" dirty="0"/>
              <a:t>Core Survey Support</a:t>
            </a:r>
          </a:p>
        </p:txBody>
      </p:sp>
      <p:cxnSp>
        <p:nvCxnSpPr>
          <p:cNvPr id="50" name="Straight Connector 49"/>
          <p:cNvCxnSpPr>
            <a:stCxn id="53" idx="0"/>
            <a:endCxn id="21" idx="1"/>
          </p:cNvCxnSpPr>
          <p:nvPr/>
        </p:nvCxnSpPr>
        <p:spPr>
          <a:xfrm flipH="1" flipV="1">
            <a:off x="4581155" y="4803805"/>
            <a:ext cx="833926" cy="1034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F974EEBD-FFDC-F64F-BBFB-521697D7DDB7}"/>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C9E9710C-1458-AB40-83D9-097C1C0F0CCC}"/>
              </a:ext>
            </a:extLst>
          </p:cNvPr>
          <p:cNvSpPr>
            <a:spLocks noGrp="1"/>
          </p:cNvSpPr>
          <p:nvPr>
            <p:ph type="ftr" sz="quarter" idx="11"/>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3190A1FA-711A-DB41-9C97-F9B4EEF4F66B}"/>
              </a:ext>
            </a:extLst>
          </p:cNvPr>
          <p:cNvSpPr>
            <a:spLocks noGrp="1"/>
          </p:cNvSpPr>
          <p:nvPr>
            <p:ph type="sldNum" sz="quarter" idx="10"/>
          </p:nvPr>
        </p:nvSpPr>
        <p:spPr/>
        <p:txBody>
          <a:bodyPr/>
          <a:lstStyle/>
          <a:p>
            <a:fld id="{9B402786-918C-D846-A5E6-705928AE4161}" type="slidenum">
              <a:rPr lang="en-US" smtClean="0"/>
              <a:pPr/>
              <a:t>28</a:t>
            </a:fld>
            <a:endParaRPr lang="en-US" dirty="0"/>
          </a:p>
        </p:txBody>
      </p:sp>
    </p:spTree>
    <p:extLst>
      <p:ext uri="{BB962C8B-B14F-4D97-AF65-F5344CB8AC3E}">
        <p14:creationId xmlns:p14="http://schemas.microsoft.com/office/powerpoint/2010/main" val="2979485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Wide Field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1866382887"/>
              </p:ext>
            </p:extLst>
          </p:nvPr>
        </p:nvGraphicFramePr>
        <p:xfrm>
          <a:off x="1097279" y="778752"/>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Representative</a:t>
                      </a:r>
                      <a:r>
                        <a:rPr lang="en-US" sz="1200" baseline="0" dirty="0">
                          <a:solidFill>
                            <a:schemeClr val="tx1"/>
                          </a:solidFill>
                        </a:rPr>
                        <a:t> values shown; full details in SRD.</a:t>
                      </a:r>
                      <a:endParaRPr lang="en-US" sz="12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tx1"/>
                          </a:solidFill>
                        </a:rPr>
                        <a:t>Expansion, Structure,</a:t>
                      </a:r>
                      <a:r>
                        <a:rPr lang="en-US" sz="1200" b="1" baseline="0" dirty="0">
                          <a:solidFill>
                            <a:schemeClr val="tx1"/>
                          </a:solidFill>
                        </a:rPr>
                        <a:t> </a:t>
                      </a:r>
                      <a:r>
                        <a:rPr lang="en-US" sz="1200" b="1" dirty="0">
                          <a:solidFill>
                            <a:schemeClr val="tx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a:txBody>
                    <a:bodyPr/>
                    <a:lstStyle/>
                    <a:p>
                      <a:pPr algn="ctr"/>
                      <a:r>
                        <a:rPr lang="en-US" sz="1200" b="1" dirty="0">
                          <a:solidFill>
                            <a:schemeClr val="tx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tx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b="1" dirty="0">
                          <a:solidFill>
                            <a:schemeClr val="tx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161745"/>
                  </a:ext>
                </a:extLst>
              </a:tr>
              <a:tr h="457494">
                <a:tc rowSpan="5">
                  <a:txBody>
                    <a:bodyPr/>
                    <a:lstStyle/>
                    <a:p>
                      <a:r>
                        <a:rPr lang="en-US" sz="1200" b="1" dirty="0">
                          <a:solidFill>
                            <a:schemeClr val="tx1"/>
                          </a:solidFill>
                        </a:rPr>
                        <a:t>Surveys &amp; Data</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0.20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baseline="300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0.34 deg</a:t>
                      </a:r>
                      <a:r>
                        <a:rPr lang="en-US" sz="1200" baseline="30000" dirty="0">
                          <a:solidFill>
                            <a:schemeClr val="tx1"/>
                          </a:solidFill>
                        </a:rPr>
                        <a:t>2</a:t>
                      </a:r>
                      <a:r>
                        <a:rPr lang="en-US" sz="1200" baseline="0" dirty="0">
                          <a:solidFill>
                            <a:schemeClr val="tx1"/>
                          </a:solidFill>
                        </a:rPr>
                        <a:t>/</a:t>
                      </a:r>
                      <a:r>
                        <a:rPr lang="en-US" sz="1200" baseline="0" dirty="0" err="1">
                          <a:solidFill>
                            <a:schemeClr val="tx1"/>
                          </a:solidFill>
                        </a:rPr>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14, 5 deg</a:t>
                      </a:r>
                      <a:r>
                        <a:rPr lang="en-US" sz="1200" baseline="30000" dirty="0">
                          <a:solidFill>
                            <a:schemeClr val="tx1"/>
                          </a:solidFill>
                        </a:rPr>
                        <a:t>2</a:t>
                      </a:r>
                      <a:r>
                        <a:rPr lang="en-US" sz="1200" baseline="0" dirty="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&gt;100 </a:t>
                      </a:r>
                      <a:r>
                        <a:rPr lang="en-US" sz="1200" kern="1200" dirty="0" err="1">
                          <a:solidFill>
                            <a:schemeClr val="tx1"/>
                          </a:solidFill>
                          <a:effectLst/>
                          <a:latin typeface="+mn-lt"/>
                          <a:ea typeface="+mn-ea"/>
                          <a:cs typeface="+mn-cs"/>
                        </a:rPr>
                        <a:t>SNe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Δz</a:t>
                      </a:r>
                      <a:r>
                        <a:rPr lang="en-US" sz="1200" kern="1200" dirty="0">
                          <a:solidFill>
                            <a:schemeClr val="tx1"/>
                          </a:solidFill>
                          <a:effectLst/>
                          <a:latin typeface="+mn-lt"/>
                          <a:ea typeface="+mn-ea"/>
                          <a:cs typeface="+mn-cs"/>
                        </a:rPr>
                        <a:t>=0.1</a:t>
                      </a:r>
                      <a:r>
                        <a:rPr lang="en-US" sz="1200" dirty="0">
                          <a:solidFill>
                            <a:schemeClr val="tx1"/>
                          </a:solidFill>
                          <a:effectLst/>
                        </a:rPr>
                        <a:t> </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586 deg</a:t>
                      </a:r>
                      <a:r>
                        <a:rPr lang="en-US" sz="1200" b="0" baseline="30000" dirty="0">
                          <a:solidFill>
                            <a:schemeClr val="tx1"/>
                          </a:solidFill>
                        </a:rPr>
                        <a:t>2</a:t>
                      </a:r>
                      <a:r>
                        <a:rPr lang="en-US" sz="1200" b="0" baseline="0" dirty="0">
                          <a:solidFill>
                            <a:schemeClr val="tx1"/>
                          </a:solidFill>
                        </a:rPr>
                        <a:t>-day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rPr>
                        <a:t>Over 6+ seasons</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tx1"/>
                          </a:solidFill>
                        </a:rPr>
                        <a:t>Redshift</a:t>
                      </a:r>
                    </a:p>
                  </a:txBody>
                  <a:tcPr marL="45720" marR="45720" anchor="ctr">
                    <a:lnR w="38100" cap="flat" cmpd="sng" algn="ctr">
                      <a:solidFill>
                        <a:schemeClr val="tx1"/>
                      </a:solidFill>
                      <a:prstDash val="solid"/>
                      <a:round/>
                      <a:headEnd type="none" w="med" len="med"/>
                      <a:tailEnd type="none" w="med" len="med"/>
                    </a:lnR>
                    <a:no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0.2</a:t>
                      </a:r>
                      <a:r>
                        <a:rPr lang="en-US" sz="1200" dirty="0">
                          <a:solidFill>
                            <a:schemeClr val="tx1"/>
                          </a:solidFill>
                        </a:rPr>
                        <a:t>≤z≤1.7</a:t>
                      </a:r>
                      <a:endParaRPr lang="en-US" sz="1200" kern="1200" dirty="0">
                        <a:solidFill>
                          <a:schemeClr val="tx1"/>
                        </a:solidFill>
                        <a:effectLst/>
                        <a:latin typeface="+mn-lt"/>
                        <a:ea typeface="+mn-ea"/>
                        <a:cs typeface="+mn-cs"/>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tx1"/>
                          </a:solidFill>
                        </a:rPr>
                        <a:t>Sensitivity</a:t>
                      </a:r>
                    </a:p>
                  </a:txBody>
                  <a:tcPr marL="45720" marR="45720" anchor="ctr">
                    <a:lnR w="381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≥13</a:t>
                      </a:r>
                      <a:r>
                        <a:rPr lang="en-US" sz="1200" baseline="0" dirty="0">
                          <a:solidFill>
                            <a:schemeClr val="tx1"/>
                          </a:solidFill>
                        </a:rPr>
                        <a:t> (brightest filters at peak)</a:t>
                      </a:r>
                      <a:endParaRPr lang="en-US" sz="1200" dirty="0">
                        <a:solidFill>
                          <a:schemeClr val="tx1"/>
                        </a:solidFill>
                      </a:endParaRPr>
                    </a:p>
                  </a:txBody>
                  <a:tcPr marL="0" marR="0"/>
                </a:tc>
                <a:tc>
                  <a:txBody>
                    <a:bodyPr/>
                    <a:lstStyle/>
                    <a:p>
                      <a:pPr algn="ctr"/>
                      <a:r>
                        <a:rPr lang="en-US" sz="1200" b="0" dirty="0">
                          <a:solidFill>
                            <a:schemeClr val="tx1"/>
                          </a:solidFill>
                        </a:rPr>
                        <a:t>S/N&gt;100 for</a:t>
                      </a:r>
                      <a:r>
                        <a:rPr lang="en-US" sz="1200" b="0" baseline="0" dirty="0">
                          <a:solidFill>
                            <a:schemeClr val="tx1"/>
                          </a:solidFill>
                        </a:rPr>
                        <a:t> H</a:t>
                      </a:r>
                      <a:r>
                        <a:rPr lang="en-US" sz="1200" b="0" baseline="-25000" dirty="0">
                          <a:solidFill>
                            <a:schemeClr val="tx1"/>
                          </a:solidFill>
                        </a:rPr>
                        <a:t>AB</a:t>
                      </a:r>
                      <a:r>
                        <a:rPr lang="en-US" sz="1200" b="0" baseline="0" dirty="0">
                          <a:solidFill>
                            <a:schemeClr val="tx1"/>
                          </a:solidFill>
                        </a:rPr>
                        <a:t>=21.4 star</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tx1"/>
                          </a:solidFill>
                        </a:rPr>
                        <a:t>Cadence</a:t>
                      </a:r>
                    </a:p>
                  </a:txBody>
                  <a:tcPr marL="45720" marR="45720" anchor="ctr">
                    <a:lnR w="38100" cap="flat" cmpd="sng" algn="ctr">
                      <a:solidFill>
                        <a:schemeClr val="tx1"/>
                      </a:solidFill>
                      <a:prstDash val="solid"/>
                      <a:round/>
                      <a:headEnd type="none" w="med" len="med"/>
                      <a:tailEnd type="none" w="med" len="med"/>
                    </a:lnR>
                    <a:no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marB="0"/>
                </a:tc>
                <a:tc>
                  <a:txBody>
                    <a:bodyPr/>
                    <a:lstStyle/>
                    <a:p>
                      <a:pPr algn="ctr"/>
                      <a:r>
                        <a:rPr lang="en-US" sz="1200" dirty="0">
                          <a:solidFill>
                            <a:schemeClr val="tx1"/>
                          </a:solidFill>
                        </a:rPr>
                        <a:t>~ 5 days</a:t>
                      </a:r>
                    </a:p>
                  </a:txBody>
                  <a:tcPr marL="0" marR="0" marB="0"/>
                </a:tc>
                <a:tc>
                  <a:txBody>
                    <a:bodyPr/>
                    <a:lstStyle/>
                    <a:p>
                      <a:pPr algn="ctr"/>
                      <a:r>
                        <a:rPr lang="en-US" sz="1200" b="0" dirty="0">
                          <a:solidFill>
                            <a:schemeClr val="tx1"/>
                          </a:solidFill>
                        </a:rPr>
                        <a:t>15 min</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tx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≥3</a:t>
                      </a:r>
                      <a:r>
                        <a:rPr lang="en-US" sz="1200" b="0" baseline="0" dirty="0">
                          <a:solidFill>
                            <a:schemeClr val="tx1"/>
                          </a:solidFill>
                        </a:rPr>
                        <a:t> reads/</a:t>
                      </a:r>
                      <a:r>
                        <a:rPr lang="en-US" sz="1200" b="0" baseline="0" dirty="0" err="1">
                          <a:solidFill>
                            <a:schemeClr val="tx1"/>
                          </a:solidFill>
                        </a:rPr>
                        <a:t>exp</a:t>
                      </a:r>
                      <a:endParaRPr lang="en-US" sz="1200" b="0" dirty="0">
                        <a:solidFill>
                          <a:schemeClr val="tx1"/>
                        </a:solidFill>
                      </a:endParaRP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tx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0.12” (J)</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0.14” (IFC)</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EE50 ≤ 0.15” (wide)</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tx1"/>
                          </a:solidFill>
                        </a:rPr>
                        <a:t>Stability</a:t>
                      </a:r>
                    </a:p>
                  </a:txBody>
                  <a:tcPr marL="45720" marR="45720" anchor="ctr">
                    <a:lnR w="38100" cap="flat" cmpd="sng" algn="ctr">
                      <a:solidFill>
                        <a:schemeClr val="tx1"/>
                      </a:solidFill>
                      <a:prstDash val="solid"/>
                      <a:round/>
                      <a:headEnd type="none" w="med" len="med"/>
                      <a:tailEnd type="none" w="med" len="med"/>
                    </a:ln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tcPr>
                </a:tc>
                <a:tc>
                  <a:txBody>
                    <a:bodyPr/>
                    <a:lstStyle/>
                    <a:p>
                      <a:pPr algn="ctr"/>
                      <a:endParaRPr lang="en-US" sz="1200" dirty="0">
                        <a:solidFill>
                          <a:schemeClr val="tx1"/>
                        </a:solidFill>
                      </a:endParaRPr>
                    </a:p>
                  </a:txBody>
                  <a:tcPr marL="0" marR="0"/>
                </a:tc>
                <a:tc>
                  <a:txBody>
                    <a:bodyPr/>
                    <a:lstStyle/>
                    <a:p>
                      <a:pPr algn="ctr"/>
                      <a:endParaRPr lang="en-US" sz="1200" dirty="0">
                        <a:solidFill>
                          <a:schemeClr val="tx1"/>
                        </a:solidFill>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tx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0.2%</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tx1"/>
                          </a:solidFill>
                        </a:rPr>
                        <a:t>Flux Calibration Relative</a:t>
                      </a:r>
                      <a:r>
                        <a:rPr lang="en-US" sz="1200" b="1" baseline="0" dirty="0">
                          <a:solidFill>
                            <a:schemeClr val="tx1"/>
                          </a:solidFill>
                        </a:rPr>
                        <a:t> Over</a:t>
                      </a:r>
                      <a:endParaRPr lang="en-US" sz="1200" b="1" dirty="0">
                        <a:solidFill>
                          <a:schemeClr val="tx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r"/>
                      <a:r>
                        <a:rPr lang="en-US" sz="1200" b="1" dirty="0">
                          <a:solidFill>
                            <a:schemeClr val="tx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&lt;0.5% / 2 </a:t>
                      </a:r>
                      <a:r>
                        <a:rPr lang="en-US" sz="1200" dirty="0" err="1">
                          <a:solidFill>
                            <a:schemeClr val="tx1"/>
                          </a:solidFill>
                        </a:rPr>
                        <a:t>wk</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&lt;0.1%/season</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tx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abs/</a:t>
                      </a:r>
                      <a:r>
                        <a:rPr lang="en-US" sz="1200" baseline="0" dirty="0">
                          <a:solidFill>
                            <a:schemeClr val="tx1"/>
                          </a:solidFill>
                        </a:rPr>
                        <a:t> 0.5% photo </a:t>
                      </a:r>
                      <a:r>
                        <a:rPr lang="en-US" sz="1200" baseline="0" dirty="0" err="1">
                          <a:solidFill>
                            <a:schemeClr val="tx1"/>
                          </a:solidFill>
                        </a:rPr>
                        <a:t>zeropt</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&lt;3% abs</a:t>
                      </a:r>
                    </a:p>
                    <a:p>
                      <a:pPr algn="ctr"/>
                      <a:r>
                        <a:rPr lang="en-US" sz="1200" b="0" dirty="0">
                          <a:solidFill>
                            <a:schemeClr val="tx1"/>
                          </a:solidFill>
                        </a:rPr>
                        <a:t>&lt;1.4% photo </a:t>
                      </a:r>
                      <a:r>
                        <a:rPr lang="en-US" sz="1200" b="0" dirty="0" err="1">
                          <a:solidFill>
                            <a:schemeClr val="tx1"/>
                          </a:solidFill>
                        </a:rPr>
                        <a:t>zeropt</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tx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&lt;0.3% 15&lt;AB&lt;26</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solidFill>
                            <a:schemeClr val="tx1"/>
                          </a:solidFill>
                        </a:rPr>
                        <a:t>&lt;0.1% over 2 mag</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tx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tx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C1DA"/>
                    </a:solidFill>
                  </a:tcPr>
                </a:tc>
                <a:tc>
                  <a:txBody>
                    <a:bodyPr/>
                    <a:lstStyle/>
                    <a:p>
                      <a:pPr algn="r"/>
                      <a:r>
                        <a:rPr lang="en-US" sz="1200" b="1" dirty="0">
                          <a:solidFill>
                            <a:schemeClr val="tx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dirty="0">
                          <a:solidFill>
                            <a:schemeClr val="tx1"/>
                          </a:solidFill>
                        </a:rPr>
                        <a:t>6 filters 0.5-2.0</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solidFill>
                      <a:srgbClr val="CCC1DA"/>
                    </a:solidFill>
                  </a:tcPr>
                </a:tc>
                <a:tc>
                  <a:txBody>
                    <a:bodyPr/>
                    <a:lstStyle/>
                    <a:p>
                      <a:pPr algn="ctr"/>
                      <a:r>
                        <a:rPr lang="en-US" sz="1200" b="0" dirty="0">
                          <a:solidFill>
                            <a:schemeClr val="tx1"/>
                          </a:solidFill>
                        </a:rPr>
                        <a:t>Wide filter</a:t>
                      </a:r>
                      <a:r>
                        <a:rPr lang="en-US" sz="1200" b="0" baseline="0" dirty="0">
                          <a:solidFill>
                            <a:schemeClr val="tx1"/>
                          </a:solidFill>
                        </a:rPr>
                        <a:t>, &amp; 1 short, </a:t>
                      </a:r>
                    </a:p>
                    <a:p>
                      <a:pPr algn="ctr"/>
                      <a:r>
                        <a:rPr lang="en-US" sz="1200" b="0" baseline="0" dirty="0">
                          <a:solidFill>
                            <a:schemeClr val="tx1"/>
                          </a:solidFill>
                        </a:rPr>
                        <a:t>1 </a:t>
                      </a:r>
                      <a:r>
                        <a:rPr lang="en-US" sz="1200" b="0" baseline="0" dirty="0" err="1">
                          <a:solidFill>
                            <a:schemeClr val="tx1"/>
                          </a:solidFill>
                        </a:rPr>
                        <a:t>longward</a:t>
                      </a:r>
                      <a:r>
                        <a:rPr lang="en-US" sz="1200" b="0" baseline="0" dirty="0">
                          <a:solidFill>
                            <a:schemeClr val="tx1"/>
                          </a:solidFill>
                        </a:rPr>
                        <a:t> of 1</a:t>
                      </a:r>
                      <a:r>
                        <a:rPr lang="en-US" sz="1200" b="0" baseline="0" dirty="0">
                          <a:solidFill>
                            <a:schemeClr val="tx1"/>
                          </a:solidFill>
                          <a:latin typeface="Symbol" charset="2"/>
                          <a:cs typeface="Symbol" charset="2"/>
                        </a:rPr>
                        <a:t>m</a:t>
                      </a:r>
                      <a:r>
                        <a:rPr lang="en-US" sz="1200" b="0" baseline="0" dirty="0">
                          <a:solidFill>
                            <a:schemeClr val="tx1"/>
                          </a:solidFill>
                        </a:rPr>
                        <a:t>m</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CCC1DA"/>
                    </a:solidFill>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tx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CCC1DA"/>
                    </a:solid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solidFill>
                      <a:srgbClr val="CCC1DA"/>
                    </a:solidFill>
                  </a:tcPr>
                </a:tc>
                <a:tc>
                  <a:txBody>
                    <a:bodyPr/>
                    <a:lstStyle/>
                    <a:p>
                      <a:pPr algn="ctr"/>
                      <a:r>
                        <a:rPr lang="en-US" sz="1200" dirty="0">
                          <a:solidFill>
                            <a:schemeClr val="tx1"/>
                          </a:solidFill>
                        </a:rPr>
                        <a:t>70 &lt; R &lt; 150</a:t>
                      </a:r>
                    </a:p>
                  </a:txBody>
                  <a:tcPr marL="0" marR="0">
                    <a:lnB w="38100" cap="flat" cmpd="sng" algn="ctr">
                      <a:solidFill>
                        <a:schemeClr val="tx1"/>
                      </a:solidFill>
                      <a:prstDash val="solid"/>
                      <a:round/>
                      <a:headEnd type="none" w="med" len="med"/>
                      <a:tailEnd type="none" w="med" len="med"/>
                    </a:lnB>
                    <a:solidFill>
                      <a:srgbClr val="CCC1DA"/>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CCC1DA"/>
                    </a:solidFill>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BBEB61D3-B0F5-7747-83D0-0FCBA97C4A56}"/>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783FE7DC-C234-5A43-842E-2D873AF703E2}"/>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9047296E-A335-CE4B-8F86-F374C5F4115B}"/>
              </a:ext>
            </a:extLst>
          </p:cNvPr>
          <p:cNvSpPr>
            <a:spLocks noGrp="1"/>
          </p:cNvSpPr>
          <p:nvPr>
            <p:ph type="sldNum" sz="quarter" idx="10"/>
          </p:nvPr>
        </p:nvSpPr>
        <p:spPr/>
        <p:txBody>
          <a:bodyPr/>
          <a:lstStyle/>
          <a:p>
            <a:fld id="{9B402786-918C-D846-A5E6-705928AE4161}" type="slidenum">
              <a:rPr lang="en-US" smtClean="0"/>
              <a:pPr/>
              <a:t>29</a:t>
            </a:fld>
            <a:endParaRPr lang="en-US" dirty="0"/>
          </a:p>
        </p:txBody>
      </p:sp>
    </p:spTree>
    <p:extLst>
      <p:ext uri="{BB962C8B-B14F-4D97-AF65-F5344CB8AC3E}">
        <p14:creationId xmlns:p14="http://schemas.microsoft.com/office/powerpoint/2010/main" val="2980021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B119-AB01-944C-9ABE-167789C30F8A}"/>
              </a:ext>
            </a:extLst>
          </p:cNvPr>
          <p:cNvSpPr>
            <a:spLocks noGrp="1"/>
          </p:cNvSpPr>
          <p:nvPr>
            <p:ph type="title"/>
          </p:nvPr>
        </p:nvSpPr>
        <p:spPr/>
        <p:txBody>
          <a:bodyPr/>
          <a:lstStyle/>
          <a:p>
            <a:r>
              <a:rPr lang="en-US" dirty="0"/>
              <a:t>Science Objectives</a:t>
            </a:r>
          </a:p>
        </p:txBody>
      </p:sp>
      <p:graphicFrame>
        <p:nvGraphicFramePr>
          <p:cNvPr id="6" name="Table 6">
            <a:extLst>
              <a:ext uri="{FF2B5EF4-FFF2-40B4-BE49-F238E27FC236}">
                <a16:creationId xmlns:a16="http://schemas.microsoft.com/office/drawing/2014/main" id="{361A5312-8B51-9140-BB6F-945A94BA4ECA}"/>
              </a:ext>
            </a:extLst>
          </p:cNvPr>
          <p:cNvGraphicFramePr/>
          <p:nvPr>
            <p:extLst>
              <p:ext uri="{D42A27DB-BD31-4B8C-83A1-F6EECF244321}">
                <p14:modId xmlns:p14="http://schemas.microsoft.com/office/powerpoint/2010/main" val="1452478741"/>
              </p:ext>
            </p:extLst>
          </p:nvPr>
        </p:nvGraphicFramePr>
        <p:xfrm>
          <a:off x="897774" y="1817805"/>
          <a:ext cx="7115695" cy="4505251"/>
        </p:xfrm>
        <a:graphic>
          <a:graphicData uri="http://schemas.openxmlformats.org/drawingml/2006/table">
            <a:tbl>
              <a:tblPr firstRow="1" firstCol="1"/>
              <a:tblGrid>
                <a:gridCol w="1487979">
                  <a:extLst>
                    <a:ext uri="{9D8B030D-6E8A-4147-A177-3AD203B41FA5}">
                      <a16:colId xmlns:a16="http://schemas.microsoft.com/office/drawing/2014/main" val="20000"/>
                    </a:ext>
                  </a:extLst>
                </a:gridCol>
                <a:gridCol w="5627716">
                  <a:extLst>
                    <a:ext uri="{9D8B030D-6E8A-4147-A177-3AD203B41FA5}">
                      <a16:colId xmlns:a16="http://schemas.microsoft.com/office/drawing/2014/main" val="20001"/>
                    </a:ext>
                  </a:extLst>
                </a:gridCol>
              </a:tblGrid>
              <a:tr h="279619">
                <a:tc>
                  <a:txBody>
                    <a:bodyPr/>
                    <a:lstStyle/>
                    <a:p>
                      <a:pPr algn="ctr" defTabSz="914400">
                        <a:defRPr sz="1800">
                          <a:solidFill>
                            <a:srgbClr val="000000"/>
                          </a:solidFill>
                        </a:defRPr>
                      </a:pPr>
                      <a:r>
                        <a:rPr sz="1600" b="1" dirty="0">
                          <a:solidFill>
                            <a:srgbClr val="FFFFFF"/>
                          </a:solidFill>
                          <a:latin typeface="Candara"/>
                          <a:ea typeface="Candara"/>
                          <a:cs typeface="Candara"/>
                          <a:sym typeface="Candara"/>
                        </a:rPr>
                        <a:t>Science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600" b="1" dirty="0">
                          <a:solidFill>
                            <a:srgbClr val="FFFFFF"/>
                          </a:solidFill>
                          <a:latin typeface="Candara"/>
                          <a:ea typeface="Candara"/>
                          <a:cs typeface="Candara"/>
                          <a:sym typeface="Candara"/>
                        </a:rPr>
                        <a:t>Science Objective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644048">
                <a:tc>
                  <a:txBody>
                    <a:bodyPr/>
                    <a:lstStyle/>
                    <a:p>
                      <a:pPr algn="l" defTabSz="914400">
                        <a:defRPr sz="1800">
                          <a:solidFill>
                            <a:srgbClr val="000000"/>
                          </a:solidFill>
                        </a:defRPr>
                      </a:pPr>
                      <a:r>
                        <a:rPr sz="1400" b="1" dirty="0">
                          <a:solidFill>
                            <a:srgbClr val="FFFFFF"/>
                          </a:solidFill>
                          <a:latin typeface="Candara"/>
                          <a:ea typeface="Candara"/>
                          <a:cs typeface="Candara"/>
                          <a:sym typeface="Candara"/>
                        </a:rPr>
                        <a:t>NIR</a:t>
                      </a:r>
                      <a:r>
                        <a:rPr lang="en-US" sz="1400" b="1" dirty="0">
                          <a:solidFill>
                            <a:srgbClr val="FFFFFF"/>
                          </a:solidFill>
                          <a:latin typeface="Candara"/>
                          <a:ea typeface="Candara"/>
                          <a:cs typeface="Candara"/>
                          <a:sym typeface="Candara"/>
                        </a:rPr>
                        <a:t> </a:t>
                      </a:r>
                      <a:r>
                        <a:rPr sz="1400" b="1" dirty="0">
                          <a:solidFill>
                            <a:srgbClr val="FFFFFF"/>
                          </a:solidFill>
                          <a:latin typeface="Candara"/>
                          <a:ea typeface="Candara"/>
                          <a:cs typeface="Candara"/>
                          <a:sym typeface="Candara"/>
                        </a:rPr>
                        <a:t>Survey</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400" dirty="0">
                          <a:latin typeface="Candara"/>
                          <a:ea typeface="Candara"/>
                          <a:cs typeface="Candara"/>
                          <a:sym typeface="Candara"/>
                        </a:rPr>
                        <a:t>Conduct near-infrared (NIR) sky surveys in both imaging and spectroscopic modes, providing an imaging sensitivity for unresolved sources better than 26.5 AB magnitude.</a:t>
                      </a:r>
                      <a:endParaRPr sz="14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1938">
                <a:tc>
                  <a:txBody>
                    <a:bodyPr/>
                    <a:lstStyle/>
                    <a:p>
                      <a:pPr algn="l" defTabSz="914400">
                        <a:defRPr sz="1800">
                          <a:solidFill>
                            <a:srgbClr val="000000"/>
                          </a:solidFill>
                        </a:defRPr>
                      </a:pPr>
                      <a:r>
                        <a:rPr sz="1400" b="1" dirty="0">
                          <a:solidFill>
                            <a:srgbClr val="FFFFFF"/>
                          </a:solidFill>
                          <a:latin typeface="Candara"/>
                          <a:ea typeface="Candara"/>
                          <a:cs typeface="Candara"/>
                          <a:sym typeface="Candara"/>
                        </a:rPr>
                        <a:t>Expansion History</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sz="1400" dirty="0"/>
                        <a:t>Determine the expansion history of the Universe using </a:t>
                      </a:r>
                      <a:r>
                        <a:rPr lang="en-US" sz="1400" dirty="0"/>
                        <a:t>GRS</a:t>
                      </a:r>
                      <a:r>
                        <a:rPr sz="1400" dirty="0"/>
                        <a:t>, WL</a:t>
                      </a:r>
                      <a:r>
                        <a:rPr lang="en-US" sz="1400" dirty="0"/>
                        <a:t>,</a:t>
                      </a:r>
                      <a:r>
                        <a:rPr sz="1400" dirty="0"/>
                        <a:t> &amp; SN, at redshifts up to </a:t>
                      </a:r>
                      <a:r>
                        <a:rPr sz="1400" i="1" dirty="0">
                          <a:latin typeface="Times"/>
                          <a:ea typeface="Times"/>
                          <a:cs typeface="Times"/>
                          <a:sym typeface="Times"/>
                        </a:rPr>
                        <a:t>z </a:t>
                      </a:r>
                      <a:r>
                        <a:rPr sz="1400" dirty="0"/>
                        <a:t>= 2 with high-precision cross-checks between techniques.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2"/>
                  </a:ext>
                </a:extLst>
              </a:tr>
              <a:tr h="825520">
                <a:tc>
                  <a:txBody>
                    <a:bodyPr/>
                    <a:lstStyle/>
                    <a:p>
                      <a:pPr algn="l" defTabSz="914400">
                        <a:defRPr sz="1800">
                          <a:solidFill>
                            <a:srgbClr val="000000"/>
                          </a:solidFill>
                        </a:defRPr>
                      </a:pPr>
                      <a:r>
                        <a:rPr sz="1400" b="1">
                          <a:solidFill>
                            <a:srgbClr val="FFFFFF"/>
                          </a:solidFill>
                          <a:latin typeface="Candara"/>
                          <a:ea typeface="Candara"/>
                          <a:cs typeface="Candara"/>
                          <a:sym typeface="Candara"/>
                        </a:rPr>
                        <a:t>Growth of Structure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sz="1400" dirty="0"/>
                        <a:t>Determine the growth history of the largest structures in the Universe using WL, RSD</a:t>
                      </a:r>
                      <a:r>
                        <a:rPr lang="en-US" sz="1400" dirty="0"/>
                        <a:t>,</a:t>
                      </a:r>
                      <a:r>
                        <a:rPr sz="1400" dirty="0"/>
                        <a:t> &amp; Galaxy Clustering, at redshifts up to</a:t>
                      </a:r>
                      <a:br>
                        <a:rPr lang="en-US" sz="1400" dirty="0"/>
                      </a:br>
                      <a:r>
                        <a:rPr sz="1400" i="1" dirty="0">
                          <a:latin typeface="Times"/>
                          <a:ea typeface="Times"/>
                          <a:cs typeface="Times"/>
                          <a:sym typeface="Times"/>
                        </a:rPr>
                        <a:t>z </a:t>
                      </a:r>
                      <a:r>
                        <a:rPr sz="1400" dirty="0"/>
                        <a:t>= 2 with high-precision cross-checks between techniques.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3"/>
                  </a:ext>
                </a:extLst>
              </a:tr>
              <a:tr h="827262">
                <a:tc>
                  <a:txBody>
                    <a:bodyPr/>
                    <a:lstStyle/>
                    <a:p>
                      <a:pPr algn="l" defTabSz="914400">
                        <a:defRPr sz="1800">
                          <a:solidFill>
                            <a:srgbClr val="000000"/>
                          </a:solidFill>
                        </a:defRPr>
                      </a:pPr>
                      <a:r>
                        <a:rPr sz="1400" b="1">
                          <a:solidFill>
                            <a:srgbClr val="FFFFFF"/>
                          </a:solidFill>
                          <a:latin typeface="Candara"/>
                          <a:ea typeface="Candara"/>
                          <a:cs typeface="Candara"/>
                          <a:sym typeface="Candara"/>
                        </a:rPr>
                        <a:t>Exoplanet
Census</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sz="1400" dirty="0"/>
                        <a:t>Carry out a statistical census of exoplanets from the outer habitable zone to free floating planets, including analogs to all of the planets in our Solar System &gt;</a:t>
                      </a:r>
                      <a:r>
                        <a:rPr sz="1400" dirty="0" err="1"/>
                        <a:t>M</a:t>
                      </a:r>
                      <a:r>
                        <a:rPr lang="en-US" sz="1400" baseline="-5999" dirty="0" err="1">
                          <a:latin typeface="Candara" panose="020E0502030303020204" pitchFamily="34" charset="0"/>
                          <a:ea typeface="ヒラギノ丸ゴ ProN"/>
                          <a:cs typeface="ヒラギノ丸ゴ ProN"/>
                          <a:sym typeface="ヒラギノ丸ゴ ProN"/>
                        </a:rPr>
                        <a:t>Mars</a:t>
                      </a:r>
                      <a:r>
                        <a:rPr sz="1400" dirty="0"/>
                        <a:t>, using microlensing</a:t>
                      </a:r>
                      <a:r>
                        <a:rPr lang="en-US" sz="1400" dirty="0"/>
                        <a:t>.</a:t>
                      </a:r>
                      <a:endParaRPr sz="14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33271">
                <a:tc>
                  <a:txBody>
                    <a:bodyPr/>
                    <a:lstStyle/>
                    <a:p>
                      <a:pPr algn="l" defTabSz="914400">
                        <a:defRPr sz="1800">
                          <a:solidFill>
                            <a:srgbClr val="000000"/>
                          </a:solidFill>
                        </a:defRPr>
                      </a:pPr>
                      <a:r>
                        <a:rPr sz="1400" b="1" dirty="0">
                          <a:solidFill>
                            <a:srgbClr val="FFFFFF"/>
                          </a:solidFill>
                          <a:latin typeface="Candara"/>
                          <a:ea typeface="Candara"/>
                          <a:cs typeface="Candara"/>
                          <a:sym typeface="Candara"/>
                        </a:rPr>
                        <a:t>GO Program</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sz="1400" dirty="0">
                          <a:latin typeface="Candara"/>
                          <a:ea typeface="Candara"/>
                          <a:cs typeface="Candara"/>
                          <a:sym typeface="Candara"/>
                        </a:rPr>
                        <a:t>Devote a substantial fraction of the mission lifetime to a peer-reviewed GO program</a:t>
                      </a:r>
                      <a:r>
                        <a:rPr lang="en-US" sz="1400" dirty="0">
                          <a:latin typeface="Candara"/>
                          <a:ea typeface="Candara"/>
                          <a:cs typeface="Candara"/>
                          <a:sym typeface="Candara"/>
                        </a:rPr>
                        <a:t>.</a:t>
                      </a:r>
                      <a:endParaRPr sz="14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5"/>
                  </a:ext>
                </a:extLst>
              </a:tr>
              <a:tr h="633271">
                <a:tc>
                  <a:txBody>
                    <a:bodyPr/>
                    <a:lstStyle/>
                    <a:p>
                      <a:pPr algn="l" defTabSz="914400">
                        <a:defRPr sz="1800">
                          <a:solidFill>
                            <a:srgbClr val="000000"/>
                          </a:solidFill>
                        </a:defRPr>
                      </a:pPr>
                      <a:r>
                        <a:rPr lang="en-US" sz="1400" b="1" dirty="0">
                          <a:solidFill>
                            <a:srgbClr val="FFFFFF"/>
                          </a:solidFill>
                          <a:latin typeface="Candara"/>
                          <a:ea typeface="Candara"/>
                          <a:cs typeface="Candara"/>
                          <a:sym typeface="Candara"/>
                        </a:rPr>
                        <a:t>AR Program</a:t>
                      </a:r>
                      <a:endParaRPr sz="14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400" dirty="0">
                          <a:latin typeface="Candara"/>
                          <a:ea typeface="Candara"/>
                          <a:cs typeface="Candara"/>
                          <a:sym typeface="Candara"/>
                        </a:rPr>
                        <a:t>Provide a public archive and a peer-reviewed archival research program.</a:t>
                      </a:r>
                      <a:endParaRPr sz="14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2979634006"/>
                  </a:ext>
                </a:extLst>
              </a:tr>
            </a:tbl>
          </a:graphicData>
        </a:graphic>
      </p:graphicFrame>
      <p:sp>
        <p:nvSpPr>
          <p:cNvPr id="7" name="Date Placeholder 6">
            <a:extLst>
              <a:ext uri="{FF2B5EF4-FFF2-40B4-BE49-F238E27FC236}">
                <a16:creationId xmlns:a16="http://schemas.microsoft.com/office/drawing/2014/main" id="{B331CE01-985E-1648-A49E-49563CECA311}"/>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C714243C-6915-AF47-99C8-478A82235C1C}"/>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FEA93F30-7C02-8746-9BEA-B98B77FECF61}"/>
              </a:ext>
            </a:extLst>
          </p:cNvPr>
          <p:cNvSpPr>
            <a:spLocks noGrp="1"/>
          </p:cNvSpPr>
          <p:nvPr>
            <p:ph type="sldNum" sz="quarter" idx="10"/>
          </p:nvPr>
        </p:nvSpPr>
        <p:spPr/>
        <p:txBody>
          <a:bodyPr/>
          <a:lstStyle/>
          <a:p>
            <a:fld id="{9B402786-918C-D846-A5E6-705928AE4161}" type="slidenum">
              <a:rPr lang="en-US" smtClean="0"/>
              <a:pPr/>
              <a:t>3</a:t>
            </a:fld>
            <a:endParaRPr lang="en-US" dirty="0"/>
          </a:p>
        </p:txBody>
      </p:sp>
    </p:spTree>
    <p:extLst>
      <p:ext uri="{BB962C8B-B14F-4D97-AF65-F5344CB8AC3E}">
        <p14:creationId xmlns:p14="http://schemas.microsoft.com/office/powerpoint/2010/main" val="1007176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Color</a:t>
            </a:r>
          </a:p>
        </p:txBody>
      </p:sp>
      <p:sp>
        <p:nvSpPr>
          <p:cNvPr id="9" name="TextBox 8"/>
          <p:cNvSpPr txBox="1"/>
          <p:nvPr/>
        </p:nvSpPr>
        <p:spPr>
          <a:xfrm>
            <a:off x="435130" y="3988526"/>
            <a:ext cx="1117700" cy="738664"/>
          </a:xfrm>
          <a:prstGeom prst="rect">
            <a:avLst/>
          </a:prstGeom>
          <a:solidFill>
            <a:schemeClr val="accent4">
              <a:lumMod val="40000"/>
              <a:lumOff val="60000"/>
            </a:schemeClr>
          </a:solidFill>
        </p:spPr>
        <p:txBody>
          <a:bodyPr wrap="square" rtlCol="0">
            <a:spAutoFit/>
          </a:bodyPr>
          <a:lstStyle/>
          <a:p>
            <a:pPr algn="ctr"/>
            <a:r>
              <a:rPr lang="en-US" sz="1400" dirty="0"/>
              <a:t>MRD 154</a:t>
            </a:r>
          </a:p>
          <a:p>
            <a:pPr algn="ctr"/>
            <a:r>
              <a:rPr lang="en-US" sz="1400" dirty="0"/>
              <a:t>Filter </a:t>
            </a:r>
            <a:r>
              <a:rPr lang="en-US" sz="1400" dirty="0" err="1"/>
              <a:t>Bandpasses</a:t>
            </a:r>
            <a:endParaRPr lang="en-US" sz="1400" dirty="0"/>
          </a:p>
        </p:txBody>
      </p:sp>
      <p:sp>
        <p:nvSpPr>
          <p:cNvPr id="10" name="TextBox 9"/>
          <p:cNvSpPr txBox="1"/>
          <p:nvPr/>
        </p:nvSpPr>
        <p:spPr>
          <a:xfrm>
            <a:off x="86851" y="1953276"/>
            <a:ext cx="1787766" cy="738664"/>
          </a:xfrm>
          <a:prstGeom prst="rect">
            <a:avLst/>
          </a:prstGeom>
          <a:solidFill>
            <a:schemeClr val="tx2">
              <a:lumMod val="40000"/>
              <a:lumOff val="60000"/>
            </a:schemeClr>
          </a:solidFill>
        </p:spPr>
        <p:txBody>
          <a:bodyPr wrap="square" rtlCol="0">
            <a:spAutoFit/>
          </a:bodyPr>
          <a:lstStyle/>
          <a:p>
            <a:pPr algn="ctr"/>
            <a:r>
              <a:rPr lang="en-US" sz="1400" dirty="0"/>
              <a:t>SN 2.3.5, HLIS 2.3.2, EML 2.3.4, EML 2.3.11</a:t>
            </a:r>
          </a:p>
          <a:p>
            <a:pPr algn="ctr"/>
            <a:r>
              <a:rPr lang="en-US" sz="1400" dirty="0"/>
              <a:t>Filters</a:t>
            </a:r>
          </a:p>
        </p:txBody>
      </p:sp>
      <p:sp>
        <p:nvSpPr>
          <p:cNvPr id="16" name="TextBox 15"/>
          <p:cNvSpPr txBox="1"/>
          <p:nvPr/>
        </p:nvSpPr>
        <p:spPr>
          <a:xfrm>
            <a:off x="1816255" y="3988526"/>
            <a:ext cx="1708723" cy="523220"/>
          </a:xfrm>
          <a:prstGeom prst="rect">
            <a:avLst/>
          </a:prstGeom>
          <a:solidFill>
            <a:schemeClr val="accent4">
              <a:lumMod val="40000"/>
              <a:lumOff val="60000"/>
            </a:schemeClr>
          </a:solidFill>
        </p:spPr>
        <p:txBody>
          <a:bodyPr wrap="square" rtlCol="0">
            <a:spAutoFit/>
          </a:bodyPr>
          <a:lstStyle/>
          <a:p>
            <a:pPr algn="ctr"/>
            <a:r>
              <a:rPr lang="en-US" sz="1400" dirty="0"/>
              <a:t>MRD 161</a:t>
            </a:r>
          </a:p>
          <a:p>
            <a:pPr algn="ctr"/>
            <a:r>
              <a:rPr lang="en-US" sz="1400" dirty="0"/>
              <a:t>Spectral Dispersion</a:t>
            </a:r>
          </a:p>
        </p:txBody>
      </p:sp>
      <p:sp>
        <p:nvSpPr>
          <p:cNvPr id="17" name="TextBox 16"/>
          <p:cNvSpPr txBox="1"/>
          <p:nvPr/>
        </p:nvSpPr>
        <p:spPr>
          <a:xfrm>
            <a:off x="1970883" y="1959001"/>
            <a:ext cx="1399467" cy="523220"/>
          </a:xfrm>
          <a:prstGeom prst="rect">
            <a:avLst/>
          </a:prstGeom>
          <a:solidFill>
            <a:schemeClr val="tx2">
              <a:lumMod val="40000"/>
              <a:lumOff val="60000"/>
            </a:schemeClr>
          </a:solidFill>
        </p:spPr>
        <p:txBody>
          <a:bodyPr wrap="square" rtlCol="0">
            <a:spAutoFit/>
          </a:bodyPr>
          <a:lstStyle/>
          <a:p>
            <a:pPr algn="ctr"/>
            <a:r>
              <a:rPr lang="en-US" sz="1400" dirty="0"/>
              <a:t>HLSS 2.3.2</a:t>
            </a:r>
          </a:p>
          <a:p>
            <a:pPr algn="ctr"/>
            <a:r>
              <a:rPr lang="en-US" sz="1400" dirty="0"/>
              <a:t>Spec. Dis</a:t>
            </a:r>
            <a:endParaRPr lang="en-US" sz="1400" baseline="30000" dirty="0"/>
          </a:p>
        </p:txBody>
      </p:sp>
      <p:sp>
        <p:nvSpPr>
          <p:cNvPr id="18" name="TextBox 17"/>
          <p:cNvSpPr txBox="1"/>
          <p:nvPr/>
        </p:nvSpPr>
        <p:spPr>
          <a:xfrm>
            <a:off x="1970883" y="2591032"/>
            <a:ext cx="1399467" cy="738664"/>
          </a:xfrm>
          <a:prstGeom prst="rect">
            <a:avLst/>
          </a:prstGeom>
          <a:solidFill>
            <a:schemeClr val="tx2">
              <a:lumMod val="40000"/>
              <a:lumOff val="60000"/>
            </a:schemeClr>
          </a:solidFill>
        </p:spPr>
        <p:txBody>
          <a:bodyPr wrap="square" rtlCol="0">
            <a:spAutoFit/>
          </a:bodyPr>
          <a:lstStyle/>
          <a:p>
            <a:pPr algn="ctr"/>
            <a:r>
              <a:rPr lang="en-US" sz="1400" dirty="0"/>
              <a:t>HLSS 2.3.3</a:t>
            </a:r>
          </a:p>
          <a:p>
            <a:pPr algn="ctr"/>
            <a:r>
              <a:rPr lang="en-US" sz="1400" dirty="0"/>
              <a:t>Wavelength Range</a:t>
            </a:r>
            <a:endParaRPr lang="en-US" sz="1400" baseline="30000" dirty="0"/>
          </a:p>
        </p:txBody>
      </p:sp>
      <p:cxnSp>
        <p:nvCxnSpPr>
          <p:cNvPr id="20" name="Straight Connector 19"/>
          <p:cNvCxnSpPr>
            <a:stCxn id="16" idx="0"/>
            <a:endCxn id="18" idx="2"/>
          </p:cNvCxnSpPr>
          <p:nvPr/>
        </p:nvCxnSpPr>
        <p:spPr>
          <a:xfrm flipV="1">
            <a:off x="2670617" y="3329696"/>
            <a:ext cx="0" cy="6588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8" idx="0"/>
            <a:endCxn id="17" idx="2"/>
          </p:cNvCxnSpPr>
          <p:nvPr/>
        </p:nvCxnSpPr>
        <p:spPr>
          <a:xfrm flipV="1">
            <a:off x="2670617" y="2482221"/>
            <a:ext cx="0" cy="1088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0"/>
            <a:endCxn id="10" idx="2"/>
          </p:cNvCxnSpPr>
          <p:nvPr/>
        </p:nvCxnSpPr>
        <p:spPr>
          <a:xfrm flipH="1" flipV="1">
            <a:off x="980734" y="2691940"/>
            <a:ext cx="13246" cy="1296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153263" y="1417837"/>
            <a:ext cx="946286" cy="307777"/>
          </a:xfrm>
          <a:prstGeom prst="rect">
            <a:avLst/>
          </a:prstGeom>
          <a:solidFill>
            <a:schemeClr val="accent2">
              <a:lumMod val="40000"/>
              <a:lumOff val="60000"/>
            </a:schemeClr>
          </a:solidFill>
        </p:spPr>
        <p:txBody>
          <a:bodyPr wrap="square" rtlCol="0">
            <a:spAutoFit/>
          </a:bodyPr>
          <a:lstStyle/>
          <a:p>
            <a:pPr algn="ctr"/>
            <a:r>
              <a:rPr lang="en-US" sz="1400" dirty="0"/>
              <a:t>PLRA</a:t>
            </a:r>
          </a:p>
        </p:txBody>
      </p:sp>
      <p:sp>
        <p:nvSpPr>
          <p:cNvPr id="15" name="TextBox 14"/>
          <p:cNvSpPr txBox="1"/>
          <p:nvPr/>
        </p:nvSpPr>
        <p:spPr>
          <a:xfrm>
            <a:off x="8153263" y="1725066"/>
            <a:ext cx="946286" cy="307777"/>
          </a:xfrm>
          <a:prstGeom prst="rect">
            <a:avLst/>
          </a:prstGeom>
          <a:solidFill>
            <a:schemeClr val="tx2">
              <a:lumMod val="40000"/>
              <a:lumOff val="60000"/>
            </a:schemeClr>
          </a:solidFill>
        </p:spPr>
        <p:txBody>
          <a:bodyPr wrap="square" rtlCol="0">
            <a:spAutoFit/>
          </a:bodyPr>
          <a:lstStyle/>
          <a:p>
            <a:pPr algn="ctr"/>
            <a:r>
              <a:rPr lang="en-US" sz="1400" dirty="0"/>
              <a:t>SRD</a:t>
            </a:r>
          </a:p>
        </p:txBody>
      </p:sp>
      <p:sp>
        <p:nvSpPr>
          <p:cNvPr id="19" name="TextBox 18"/>
          <p:cNvSpPr txBox="1"/>
          <p:nvPr/>
        </p:nvSpPr>
        <p:spPr>
          <a:xfrm>
            <a:off x="8153264" y="2032843"/>
            <a:ext cx="946286" cy="307777"/>
          </a:xfrm>
          <a:prstGeom prst="rect">
            <a:avLst/>
          </a:prstGeom>
          <a:solidFill>
            <a:schemeClr val="accent4">
              <a:lumMod val="40000"/>
              <a:lumOff val="60000"/>
            </a:schemeClr>
          </a:solidFill>
        </p:spPr>
        <p:txBody>
          <a:bodyPr wrap="square" rtlCol="0">
            <a:spAutoFit/>
          </a:bodyPr>
          <a:lstStyle/>
          <a:p>
            <a:pPr algn="ctr"/>
            <a:r>
              <a:rPr lang="en-US" sz="1400" dirty="0"/>
              <a:t>MRD</a:t>
            </a:r>
          </a:p>
        </p:txBody>
      </p:sp>
      <p:sp>
        <p:nvSpPr>
          <p:cNvPr id="21" name="TextBox 20"/>
          <p:cNvSpPr txBox="1"/>
          <p:nvPr/>
        </p:nvSpPr>
        <p:spPr>
          <a:xfrm>
            <a:off x="4710644" y="1897445"/>
            <a:ext cx="1399467" cy="1169551"/>
          </a:xfrm>
          <a:prstGeom prst="rect">
            <a:avLst/>
          </a:prstGeom>
          <a:solidFill>
            <a:schemeClr val="tx2">
              <a:lumMod val="40000"/>
              <a:lumOff val="60000"/>
            </a:schemeClr>
          </a:solidFill>
        </p:spPr>
        <p:txBody>
          <a:bodyPr wrap="square" rtlCol="0">
            <a:spAutoFit/>
          </a:bodyPr>
          <a:lstStyle/>
          <a:p>
            <a:pPr algn="ctr"/>
            <a:r>
              <a:rPr lang="en-US" sz="1400" dirty="0"/>
              <a:t>SN 2.3.6</a:t>
            </a:r>
          </a:p>
          <a:p>
            <a:pPr algn="ctr"/>
            <a:r>
              <a:rPr lang="en-US" sz="1400" dirty="0"/>
              <a:t>HLIS 2.3.9</a:t>
            </a:r>
          </a:p>
          <a:p>
            <a:pPr algn="ctr"/>
            <a:r>
              <a:rPr lang="en-US" sz="1400" dirty="0"/>
              <a:t>Spectral Resolution &amp; Sampling</a:t>
            </a:r>
          </a:p>
        </p:txBody>
      </p:sp>
      <p:sp>
        <p:nvSpPr>
          <p:cNvPr id="22" name="TextBox 21"/>
          <p:cNvSpPr txBox="1"/>
          <p:nvPr/>
        </p:nvSpPr>
        <p:spPr>
          <a:xfrm>
            <a:off x="3646899" y="3988526"/>
            <a:ext cx="1720136" cy="738664"/>
          </a:xfrm>
          <a:prstGeom prst="rect">
            <a:avLst/>
          </a:prstGeom>
          <a:solidFill>
            <a:schemeClr val="accent4">
              <a:lumMod val="40000"/>
              <a:lumOff val="60000"/>
            </a:schemeClr>
          </a:solidFill>
        </p:spPr>
        <p:txBody>
          <a:bodyPr wrap="square" rtlCol="0">
            <a:spAutoFit/>
          </a:bodyPr>
          <a:lstStyle/>
          <a:p>
            <a:pPr algn="ctr"/>
            <a:r>
              <a:rPr lang="en-US" sz="1400" dirty="0"/>
              <a:t>MRD 168</a:t>
            </a:r>
          </a:p>
          <a:p>
            <a:pPr algn="ctr"/>
            <a:r>
              <a:rPr lang="en-US" sz="1400" dirty="0"/>
              <a:t>IFC Spectral Sampling</a:t>
            </a:r>
          </a:p>
        </p:txBody>
      </p:sp>
      <p:sp>
        <p:nvSpPr>
          <p:cNvPr id="24" name="TextBox 23"/>
          <p:cNvSpPr txBox="1"/>
          <p:nvPr/>
        </p:nvSpPr>
        <p:spPr>
          <a:xfrm>
            <a:off x="7281728" y="3988526"/>
            <a:ext cx="1720136" cy="523220"/>
          </a:xfrm>
          <a:prstGeom prst="rect">
            <a:avLst/>
          </a:prstGeom>
          <a:solidFill>
            <a:schemeClr val="accent4">
              <a:lumMod val="40000"/>
              <a:lumOff val="60000"/>
            </a:schemeClr>
          </a:solidFill>
        </p:spPr>
        <p:txBody>
          <a:bodyPr wrap="square" rtlCol="0">
            <a:spAutoFit/>
          </a:bodyPr>
          <a:lstStyle/>
          <a:p>
            <a:pPr algn="ctr"/>
            <a:r>
              <a:rPr lang="en-US" sz="1400" dirty="0"/>
              <a:t>MRD 370</a:t>
            </a:r>
          </a:p>
          <a:p>
            <a:pPr algn="ctr"/>
            <a:r>
              <a:rPr lang="en-US" sz="1400" dirty="0"/>
              <a:t>IFC Bandpass</a:t>
            </a:r>
          </a:p>
        </p:txBody>
      </p:sp>
      <p:sp>
        <p:nvSpPr>
          <p:cNvPr id="25" name="TextBox 24"/>
          <p:cNvSpPr txBox="1"/>
          <p:nvPr/>
        </p:nvSpPr>
        <p:spPr>
          <a:xfrm>
            <a:off x="5450417" y="3988526"/>
            <a:ext cx="1720136" cy="523220"/>
          </a:xfrm>
          <a:prstGeom prst="rect">
            <a:avLst/>
          </a:prstGeom>
          <a:solidFill>
            <a:schemeClr val="accent4">
              <a:lumMod val="40000"/>
              <a:lumOff val="60000"/>
            </a:schemeClr>
          </a:solidFill>
        </p:spPr>
        <p:txBody>
          <a:bodyPr wrap="square" rtlCol="0">
            <a:spAutoFit/>
          </a:bodyPr>
          <a:lstStyle/>
          <a:p>
            <a:pPr algn="ctr"/>
            <a:r>
              <a:rPr lang="en-US" sz="1400" dirty="0"/>
              <a:t>MRD 169</a:t>
            </a:r>
          </a:p>
          <a:p>
            <a:pPr algn="ctr"/>
            <a:r>
              <a:rPr lang="en-US" sz="1400" dirty="0"/>
              <a:t>IFC Resolving Power</a:t>
            </a:r>
          </a:p>
        </p:txBody>
      </p:sp>
      <p:sp>
        <p:nvSpPr>
          <p:cNvPr id="26" name="TextBox 25"/>
          <p:cNvSpPr txBox="1"/>
          <p:nvPr/>
        </p:nvSpPr>
        <p:spPr>
          <a:xfrm>
            <a:off x="6470819" y="1953276"/>
            <a:ext cx="1399467" cy="738664"/>
          </a:xfrm>
          <a:prstGeom prst="rect">
            <a:avLst/>
          </a:prstGeom>
          <a:solidFill>
            <a:schemeClr val="tx2">
              <a:lumMod val="40000"/>
              <a:lumOff val="60000"/>
            </a:schemeClr>
          </a:solidFill>
        </p:spPr>
        <p:txBody>
          <a:bodyPr wrap="square" rtlCol="0">
            <a:spAutoFit/>
          </a:bodyPr>
          <a:lstStyle/>
          <a:p>
            <a:pPr algn="ctr"/>
            <a:r>
              <a:rPr lang="en-US" sz="1400" dirty="0"/>
              <a:t>SN 2.3.7</a:t>
            </a:r>
          </a:p>
          <a:p>
            <a:pPr algn="ctr"/>
            <a:r>
              <a:rPr lang="en-US" sz="1400" dirty="0"/>
              <a:t>HLIS 2.3.10</a:t>
            </a:r>
          </a:p>
          <a:p>
            <a:pPr algn="ctr"/>
            <a:r>
              <a:rPr lang="en-US" sz="1400" dirty="0"/>
              <a:t>Bandpass</a:t>
            </a:r>
          </a:p>
        </p:txBody>
      </p:sp>
      <p:cxnSp>
        <p:nvCxnSpPr>
          <p:cNvPr id="28" name="Straight Connector 27"/>
          <p:cNvCxnSpPr>
            <a:stCxn id="22" idx="0"/>
            <a:endCxn id="21" idx="2"/>
          </p:cNvCxnSpPr>
          <p:nvPr/>
        </p:nvCxnSpPr>
        <p:spPr>
          <a:xfrm flipV="1">
            <a:off x="4506967" y="3066996"/>
            <a:ext cx="903411" cy="9215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0"/>
            <a:endCxn id="21" idx="2"/>
          </p:cNvCxnSpPr>
          <p:nvPr/>
        </p:nvCxnSpPr>
        <p:spPr>
          <a:xfrm flipH="1" flipV="1">
            <a:off x="5410378" y="3066996"/>
            <a:ext cx="900107" cy="9215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4" idx="0"/>
            <a:endCxn id="26" idx="2"/>
          </p:cNvCxnSpPr>
          <p:nvPr/>
        </p:nvCxnSpPr>
        <p:spPr>
          <a:xfrm flipH="1" flipV="1">
            <a:off x="7170553" y="2691940"/>
            <a:ext cx="971243" cy="1296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Date Placeholder 4">
            <a:extLst>
              <a:ext uri="{FF2B5EF4-FFF2-40B4-BE49-F238E27FC236}">
                <a16:creationId xmlns:a16="http://schemas.microsoft.com/office/drawing/2014/main" id="{B0626319-BE64-4B47-8DA2-C0329F75F82F}"/>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4D0373B2-836A-E542-BF82-BEA57A3A9730}"/>
              </a:ext>
            </a:extLst>
          </p:cNvPr>
          <p:cNvSpPr>
            <a:spLocks noGrp="1"/>
          </p:cNvSpPr>
          <p:nvPr>
            <p:ph type="ftr" sz="quarter" idx="11"/>
          </p:nvPr>
        </p:nvSpPr>
        <p:spPr/>
        <p:txBody>
          <a:bodyPr/>
          <a:lstStyle/>
          <a:p>
            <a:r>
              <a:rPr lang="en-US"/>
              <a:t>APAC - Kruk</a:t>
            </a:r>
            <a:endParaRPr lang="en-US" dirty="0"/>
          </a:p>
        </p:txBody>
      </p:sp>
      <p:sp>
        <p:nvSpPr>
          <p:cNvPr id="8" name="Slide Number Placeholder 7">
            <a:extLst>
              <a:ext uri="{FF2B5EF4-FFF2-40B4-BE49-F238E27FC236}">
                <a16:creationId xmlns:a16="http://schemas.microsoft.com/office/drawing/2014/main" id="{9640F721-54F2-8A4D-A56E-0500A33551D9}"/>
              </a:ext>
            </a:extLst>
          </p:cNvPr>
          <p:cNvSpPr>
            <a:spLocks noGrp="1"/>
          </p:cNvSpPr>
          <p:nvPr>
            <p:ph type="sldNum" sz="quarter" idx="10"/>
          </p:nvPr>
        </p:nvSpPr>
        <p:spPr/>
        <p:txBody>
          <a:bodyPr/>
          <a:lstStyle/>
          <a:p>
            <a:fld id="{9B402786-918C-D846-A5E6-705928AE4161}" type="slidenum">
              <a:rPr lang="en-US" smtClean="0"/>
              <a:pPr/>
              <a:t>30</a:t>
            </a:fld>
            <a:endParaRPr lang="en-US" dirty="0"/>
          </a:p>
        </p:txBody>
      </p:sp>
    </p:spTree>
    <p:extLst>
      <p:ext uri="{BB962C8B-B14F-4D97-AF65-F5344CB8AC3E}">
        <p14:creationId xmlns:p14="http://schemas.microsoft.com/office/powerpoint/2010/main" val="3825918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PLRA Technical Flow Down</a:t>
            </a:r>
          </a:p>
        </p:txBody>
      </p:sp>
      <p:sp>
        <p:nvSpPr>
          <p:cNvPr id="5" name="TextBox 4"/>
          <p:cNvSpPr txBox="1"/>
          <p:nvPr/>
        </p:nvSpPr>
        <p:spPr>
          <a:xfrm>
            <a:off x="216072" y="4242238"/>
            <a:ext cx="1314114" cy="523220"/>
          </a:xfrm>
          <a:prstGeom prst="rect">
            <a:avLst/>
          </a:prstGeom>
          <a:solidFill>
            <a:schemeClr val="accent4">
              <a:lumMod val="40000"/>
              <a:lumOff val="60000"/>
            </a:schemeClr>
          </a:solidFill>
        </p:spPr>
        <p:txBody>
          <a:bodyPr wrap="square" rtlCol="0">
            <a:spAutoFit/>
          </a:bodyPr>
          <a:lstStyle/>
          <a:p>
            <a:pPr algn="ctr"/>
            <a:r>
              <a:rPr lang="en-US" sz="1400" dirty="0"/>
              <a:t>MRD 011</a:t>
            </a:r>
          </a:p>
          <a:p>
            <a:pPr algn="ctr"/>
            <a:r>
              <a:rPr lang="en-US" sz="1400" dirty="0"/>
              <a:t>5 year life </a:t>
            </a:r>
          </a:p>
        </p:txBody>
      </p:sp>
      <p:sp>
        <p:nvSpPr>
          <p:cNvPr id="6" name="TextBox 5"/>
          <p:cNvSpPr txBox="1"/>
          <p:nvPr/>
        </p:nvSpPr>
        <p:spPr>
          <a:xfrm>
            <a:off x="44823" y="1435781"/>
            <a:ext cx="1648347" cy="523220"/>
          </a:xfrm>
          <a:prstGeom prst="rect">
            <a:avLst/>
          </a:prstGeom>
          <a:solidFill>
            <a:schemeClr val="accent2">
              <a:lumMod val="40000"/>
              <a:lumOff val="60000"/>
            </a:schemeClr>
          </a:solidFill>
        </p:spPr>
        <p:txBody>
          <a:bodyPr wrap="square" rtlCol="0">
            <a:spAutoFit/>
          </a:bodyPr>
          <a:lstStyle/>
          <a:p>
            <a:pPr algn="ctr"/>
            <a:r>
              <a:rPr lang="en-US" sz="1400" dirty="0"/>
              <a:t>PLRA BTR1</a:t>
            </a:r>
          </a:p>
          <a:p>
            <a:pPr algn="ctr"/>
            <a:r>
              <a:rPr lang="en-US" sz="1400" dirty="0"/>
              <a:t>5 year life </a:t>
            </a:r>
          </a:p>
        </p:txBody>
      </p:sp>
      <p:sp>
        <p:nvSpPr>
          <p:cNvPr id="9" name="TextBox 8"/>
          <p:cNvSpPr txBox="1"/>
          <p:nvPr/>
        </p:nvSpPr>
        <p:spPr>
          <a:xfrm>
            <a:off x="1822993" y="4229741"/>
            <a:ext cx="1399467" cy="523220"/>
          </a:xfrm>
          <a:prstGeom prst="rect">
            <a:avLst/>
          </a:prstGeom>
          <a:solidFill>
            <a:schemeClr val="accent4">
              <a:lumMod val="40000"/>
              <a:lumOff val="60000"/>
            </a:schemeClr>
          </a:solidFill>
        </p:spPr>
        <p:txBody>
          <a:bodyPr wrap="square" rtlCol="0">
            <a:spAutoFit/>
          </a:bodyPr>
          <a:lstStyle/>
          <a:p>
            <a:pPr algn="ctr"/>
            <a:r>
              <a:rPr lang="en-US" sz="1400" dirty="0"/>
              <a:t>MRD 392</a:t>
            </a:r>
          </a:p>
          <a:p>
            <a:pPr algn="ctr"/>
            <a:r>
              <a:rPr lang="en-US" sz="1400" dirty="0"/>
              <a:t>2.36-m PM</a:t>
            </a:r>
          </a:p>
        </p:txBody>
      </p:sp>
      <p:sp>
        <p:nvSpPr>
          <p:cNvPr id="10" name="TextBox 9"/>
          <p:cNvSpPr txBox="1"/>
          <p:nvPr/>
        </p:nvSpPr>
        <p:spPr>
          <a:xfrm>
            <a:off x="1822993" y="1430056"/>
            <a:ext cx="1399467" cy="523220"/>
          </a:xfrm>
          <a:prstGeom prst="rect">
            <a:avLst/>
          </a:prstGeom>
          <a:solidFill>
            <a:schemeClr val="accent2">
              <a:lumMod val="40000"/>
              <a:lumOff val="60000"/>
            </a:schemeClr>
          </a:solidFill>
        </p:spPr>
        <p:txBody>
          <a:bodyPr wrap="square" rtlCol="0">
            <a:spAutoFit/>
          </a:bodyPr>
          <a:lstStyle/>
          <a:p>
            <a:pPr algn="ctr"/>
            <a:r>
              <a:rPr lang="en-US" sz="1400" dirty="0"/>
              <a:t>PLRA BTR 2</a:t>
            </a:r>
          </a:p>
          <a:p>
            <a:pPr algn="ctr"/>
            <a:r>
              <a:rPr lang="en-US" sz="1400" dirty="0"/>
              <a:t>2.36-m PM</a:t>
            </a:r>
            <a:endParaRPr lang="en-US" sz="1400" baseline="30000" dirty="0"/>
          </a:p>
        </p:txBody>
      </p:sp>
      <p:sp>
        <p:nvSpPr>
          <p:cNvPr id="13" name="TextBox 12"/>
          <p:cNvSpPr txBox="1"/>
          <p:nvPr/>
        </p:nvSpPr>
        <p:spPr>
          <a:xfrm>
            <a:off x="3387576" y="4221658"/>
            <a:ext cx="1399467" cy="523220"/>
          </a:xfrm>
          <a:prstGeom prst="rect">
            <a:avLst/>
          </a:prstGeom>
          <a:solidFill>
            <a:schemeClr val="accent4">
              <a:lumMod val="40000"/>
              <a:lumOff val="60000"/>
            </a:schemeClr>
          </a:solidFill>
        </p:spPr>
        <p:txBody>
          <a:bodyPr wrap="square" rtlCol="0">
            <a:spAutoFit/>
          </a:bodyPr>
          <a:lstStyle/>
          <a:p>
            <a:pPr algn="ctr"/>
            <a:r>
              <a:rPr lang="en-US" sz="1400" dirty="0"/>
              <a:t>MRD 058</a:t>
            </a:r>
          </a:p>
          <a:p>
            <a:pPr algn="ctr"/>
            <a:r>
              <a:rPr lang="en-US" sz="1400" dirty="0"/>
              <a:t>Servicing</a:t>
            </a:r>
          </a:p>
        </p:txBody>
      </p:sp>
      <p:sp>
        <p:nvSpPr>
          <p:cNvPr id="14" name="TextBox 13"/>
          <p:cNvSpPr txBox="1"/>
          <p:nvPr/>
        </p:nvSpPr>
        <p:spPr>
          <a:xfrm>
            <a:off x="3387576" y="1435781"/>
            <a:ext cx="1399467" cy="523220"/>
          </a:xfrm>
          <a:prstGeom prst="rect">
            <a:avLst/>
          </a:prstGeom>
          <a:solidFill>
            <a:schemeClr val="accent2">
              <a:lumMod val="40000"/>
              <a:lumOff val="60000"/>
            </a:schemeClr>
          </a:solidFill>
        </p:spPr>
        <p:txBody>
          <a:bodyPr wrap="square" rtlCol="0">
            <a:spAutoFit/>
          </a:bodyPr>
          <a:lstStyle/>
          <a:p>
            <a:pPr algn="ctr"/>
            <a:r>
              <a:rPr lang="en-US" sz="1400" dirty="0"/>
              <a:t>PLRA BTR3</a:t>
            </a:r>
          </a:p>
          <a:p>
            <a:pPr algn="ctr"/>
            <a:r>
              <a:rPr lang="en-US" sz="1400" dirty="0"/>
              <a:t>Servicing</a:t>
            </a:r>
          </a:p>
        </p:txBody>
      </p:sp>
      <p:cxnSp>
        <p:nvCxnSpPr>
          <p:cNvPr id="16" name="Straight Connector 15"/>
          <p:cNvCxnSpPr>
            <a:stCxn id="13" idx="0"/>
            <a:endCxn id="14" idx="2"/>
          </p:cNvCxnSpPr>
          <p:nvPr/>
        </p:nvCxnSpPr>
        <p:spPr>
          <a:xfrm flipV="1">
            <a:off x="4087310" y="1959001"/>
            <a:ext cx="0" cy="22626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9" idx="0"/>
            <a:endCxn id="10" idx="2"/>
          </p:cNvCxnSpPr>
          <p:nvPr/>
        </p:nvCxnSpPr>
        <p:spPr>
          <a:xfrm flipV="1">
            <a:off x="2522727" y="1953276"/>
            <a:ext cx="0" cy="2276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5" idx="0"/>
            <a:endCxn id="6" idx="2"/>
          </p:cNvCxnSpPr>
          <p:nvPr/>
        </p:nvCxnSpPr>
        <p:spPr>
          <a:xfrm flipH="1" flipV="1">
            <a:off x="868997" y="1959001"/>
            <a:ext cx="4132" cy="22832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002217" y="4236513"/>
            <a:ext cx="1438410" cy="523220"/>
          </a:xfrm>
          <a:prstGeom prst="rect">
            <a:avLst/>
          </a:prstGeom>
          <a:solidFill>
            <a:schemeClr val="accent4">
              <a:lumMod val="40000"/>
              <a:lumOff val="60000"/>
            </a:schemeClr>
          </a:solidFill>
        </p:spPr>
        <p:txBody>
          <a:bodyPr wrap="square" rtlCol="0">
            <a:spAutoFit/>
          </a:bodyPr>
          <a:lstStyle/>
          <a:p>
            <a:pPr algn="ctr"/>
            <a:r>
              <a:rPr lang="en-US" sz="1400" dirty="0"/>
              <a:t>MRD 063</a:t>
            </a:r>
          </a:p>
          <a:p>
            <a:pPr algn="ctr"/>
            <a:r>
              <a:rPr lang="en-US" sz="1400" dirty="0" err="1"/>
              <a:t>Starshade</a:t>
            </a:r>
            <a:r>
              <a:rPr lang="en-US" sz="1400" dirty="0"/>
              <a:t> Comp</a:t>
            </a:r>
          </a:p>
        </p:txBody>
      </p:sp>
      <p:sp>
        <p:nvSpPr>
          <p:cNvPr id="28" name="TextBox 27"/>
          <p:cNvSpPr txBox="1"/>
          <p:nvPr/>
        </p:nvSpPr>
        <p:spPr>
          <a:xfrm>
            <a:off x="5002216" y="1430056"/>
            <a:ext cx="1399467" cy="523220"/>
          </a:xfrm>
          <a:prstGeom prst="rect">
            <a:avLst/>
          </a:prstGeom>
          <a:solidFill>
            <a:schemeClr val="accent2">
              <a:lumMod val="40000"/>
              <a:lumOff val="60000"/>
            </a:schemeClr>
          </a:solidFill>
        </p:spPr>
        <p:txBody>
          <a:bodyPr wrap="square" rtlCol="0">
            <a:spAutoFit/>
          </a:bodyPr>
          <a:lstStyle/>
          <a:p>
            <a:pPr algn="ctr"/>
            <a:r>
              <a:rPr lang="en-US" sz="1400" dirty="0"/>
              <a:t>PLRA BTR4</a:t>
            </a:r>
          </a:p>
          <a:p>
            <a:pPr algn="ctr"/>
            <a:r>
              <a:rPr lang="en-US" sz="1400" dirty="0" err="1"/>
              <a:t>Starshade</a:t>
            </a:r>
            <a:r>
              <a:rPr lang="en-US" sz="1400" dirty="0"/>
              <a:t> Ready</a:t>
            </a:r>
          </a:p>
        </p:txBody>
      </p:sp>
      <p:cxnSp>
        <p:nvCxnSpPr>
          <p:cNvPr id="29" name="Straight Connector 28"/>
          <p:cNvCxnSpPr>
            <a:stCxn id="27" idx="0"/>
            <a:endCxn id="28" idx="2"/>
          </p:cNvCxnSpPr>
          <p:nvPr/>
        </p:nvCxnSpPr>
        <p:spPr>
          <a:xfrm flipH="1" flipV="1">
            <a:off x="5701950" y="1953276"/>
            <a:ext cx="19472" cy="22832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584832" y="4242239"/>
            <a:ext cx="1399467" cy="523220"/>
          </a:xfrm>
          <a:prstGeom prst="rect">
            <a:avLst/>
          </a:prstGeom>
          <a:solidFill>
            <a:schemeClr val="accent4">
              <a:lumMod val="40000"/>
              <a:lumOff val="60000"/>
            </a:schemeClr>
          </a:solidFill>
        </p:spPr>
        <p:txBody>
          <a:bodyPr wrap="square" rtlCol="0">
            <a:spAutoFit/>
          </a:bodyPr>
          <a:lstStyle/>
          <a:p>
            <a:pPr algn="ctr"/>
            <a:r>
              <a:rPr lang="en-US" sz="1400" dirty="0"/>
              <a:t>MRD 334</a:t>
            </a:r>
          </a:p>
          <a:p>
            <a:pPr algn="ctr"/>
            <a:r>
              <a:rPr lang="en-US" sz="1400" dirty="0"/>
              <a:t>TOOs in 2 weeks</a:t>
            </a:r>
          </a:p>
        </p:txBody>
      </p:sp>
      <p:sp>
        <p:nvSpPr>
          <p:cNvPr id="36" name="TextBox 35"/>
          <p:cNvSpPr txBox="1"/>
          <p:nvPr/>
        </p:nvSpPr>
        <p:spPr>
          <a:xfrm>
            <a:off x="6584832" y="1435781"/>
            <a:ext cx="1399467" cy="523220"/>
          </a:xfrm>
          <a:prstGeom prst="rect">
            <a:avLst/>
          </a:prstGeom>
          <a:solidFill>
            <a:schemeClr val="accent2">
              <a:lumMod val="40000"/>
              <a:lumOff val="60000"/>
            </a:schemeClr>
          </a:solidFill>
        </p:spPr>
        <p:txBody>
          <a:bodyPr wrap="square" rtlCol="0">
            <a:spAutoFit/>
          </a:bodyPr>
          <a:lstStyle/>
          <a:p>
            <a:pPr algn="ctr"/>
            <a:r>
              <a:rPr lang="en-US" sz="1400" dirty="0"/>
              <a:t>PLRA BTR9</a:t>
            </a:r>
          </a:p>
          <a:p>
            <a:pPr algn="ctr"/>
            <a:r>
              <a:rPr lang="en-US" sz="1400" dirty="0"/>
              <a:t>TOOs in 2 weeks</a:t>
            </a:r>
          </a:p>
        </p:txBody>
      </p:sp>
      <p:cxnSp>
        <p:nvCxnSpPr>
          <p:cNvPr id="37" name="Straight Connector 36"/>
          <p:cNvCxnSpPr>
            <a:stCxn id="35" idx="0"/>
            <a:endCxn id="36" idx="2"/>
          </p:cNvCxnSpPr>
          <p:nvPr/>
        </p:nvCxnSpPr>
        <p:spPr>
          <a:xfrm flipV="1">
            <a:off x="7284566" y="1959001"/>
            <a:ext cx="0" cy="22832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153263" y="1417837"/>
            <a:ext cx="946286" cy="307777"/>
          </a:xfrm>
          <a:prstGeom prst="rect">
            <a:avLst/>
          </a:prstGeom>
          <a:solidFill>
            <a:schemeClr val="accent2">
              <a:lumMod val="40000"/>
              <a:lumOff val="60000"/>
            </a:schemeClr>
          </a:solidFill>
        </p:spPr>
        <p:txBody>
          <a:bodyPr wrap="square" rtlCol="0">
            <a:spAutoFit/>
          </a:bodyPr>
          <a:lstStyle/>
          <a:p>
            <a:pPr algn="ctr"/>
            <a:r>
              <a:rPr lang="en-US" sz="1400" dirty="0"/>
              <a:t>PLRA</a:t>
            </a:r>
          </a:p>
        </p:txBody>
      </p:sp>
      <p:sp>
        <p:nvSpPr>
          <p:cNvPr id="23" name="TextBox 22"/>
          <p:cNvSpPr txBox="1"/>
          <p:nvPr/>
        </p:nvSpPr>
        <p:spPr>
          <a:xfrm>
            <a:off x="8153263" y="1725066"/>
            <a:ext cx="946286" cy="307777"/>
          </a:xfrm>
          <a:prstGeom prst="rect">
            <a:avLst/>
          </a:prstGeom>
          <a:solidFill>
            <a:schemeClr val="tx2">
              <a:lumMod val="40000"/>
              <a:lumOff val="60000"/>
            </a:schemeClr>
          </a:solidFill>
        </p:spPr>
        <p:txBody>
          <a:bodyPr wrap="square" rtlCol="0">
            <a:spAutoFit/>
          </a:bodyPr>
          <a:lstStyle/>
          <a:p>
            <a:pPr algn="ctr"/>
            <a:r>
              <a:rPr lang="en-US" sz="1400" dirty="0"/>
              <a:t>SRD</a:t>
            </a:r>
          </a:p>
        </p:txBody>
      </p:sp>
      <p:sp>
        <p:nvSpPr>
          <p:cNvPr id="24" name="TextBox 23"/>
          <p:cNvSpPr txBox="1"/>
          <p:nvPr/>
        </p:nvSpPr>
        <p:spPr>
          <a:xfrm>
            <a:off x="8153264" y="2032843"/>
            <a:ext cx="946286" cy="307777"/>
          </a:xfrm>
          <a:prstGeom prst="rect">
            <a:avLst/>
          </a:prstGeom>
          <a:solidFill>
            <a:schemeClr val="accent4">
              <a:lumMod val="40000"/>
              <a:lumOff val="60000"/>
            </a:schemeClr>
          </a:solidFill>
        </p:spPr>
        <p:txBody>
          <a:bodyPr wrap="square" rtlCol="0">
            <a:spAutoFit/>
          </a:bodyPr>
          <a:lstStyle/>
          <a:p>
            <a:pPr algn="ctr"/>
            <a:r>
              <a:rPr lang="en-US" sz="1400" dirty="0"/>
              <a:t>MRD</a:t>
            </a:r>
          </a:p>
        </p:txBody>
      </p:sp>
      <p:sp>
        <p:nvSpPr>
          <p:cNvPr id="7" name="Date Placeholder 6">
            <a:extLst>
              <a:ext uri="{FF2B5EF4-FFF2-40B4-BE49-F238E27FC236}">
                <a16:creationId xmlns:a16="http://schemas.microsoft.com/office/drawing/2014/main" id="{A116174B-48FB-FF4F-B7BE-0103E5E24544}"/>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6B7C37AC-0B20-8148-B7EF-4E7D0EBB4C51}"/>
              </a:ext>
            </a:extLst>
          </p:cNvPr>
          <p:cNvSpPr>
            <a:spLocks noGrp="1"/>
          </p:cNvSpPr>
          <p:nvPr>
            <p:ph type="ftr" sz="quarter" idx="11"/>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A01553FE-1BD9-944B-BFB8-0832B9DC9D33}"/>
              </a:ext>
            </a:extLst>
          </p:cNvPr>
          <p:cNvSpPr>
            <a:spLocks noGrp="1"/>
          </p:cNvSpPr>
          <p:nvPr>
            <p:ph type="sldNum" sz="quarter" idx="10"/>
          </p:nvPr>
        </p:nvSpPr>
        <p:spPr/>
        <p:txBody>
          <a:bodyPr/>
          <a:lstStyle/>
          <a:p>
            <a:fld id="{9B402786-918C-D846-A5E6-705928AE4161}" type="slidenum">
              <a:rPr lang="en-US" smtClean="0"/>
              <a:pPr/>
              <a:t>31</a:t>
            </a:fld>
            <a:endParaRPr lang="en-US" dirty="0"/>
          </a:p>
        </p:txBody>
      </p:sp>
    </p:spTree>
    <p:extLst>
      <p:ext uri="{BB962C8B-B14F-4D97-AF65-F5344CB8AC3E}">
        <p14:creationId xmlns:p14="http://schemas.microsoft.com/office/powerpoint/2010/main" val="3839453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lvl="0"/>
            <a:r>
              <a:rPr lang="en-US" sz="3200" dirty="0"/>
              <a:t>Flow From Key Requirements</a:t>
            </a:r>
            <a:br>
              <a:rPr lang="en-US" sz="3200" dirty="0"/>
            </a:br>
            <a:r>
              <a:rPr lang="en-US" sz="1600" dirty="0"/>
              <a:t>(Representative values shown; full details available in MRD)</a:t>
            </a:r>
          </a:p>
        </p:txBody>
      </p:sp>
      <p:sp>
        <p:nvSpPr>
          <p:cNvPr id="3" name="Rectangle 2"/>
          <p:cNvSpPr/>
          <p:nvPr/>
        </p:nvSpPr>
        <p:spPr>
          <a:xfrm>
            <a:off x="2374900" y="6356350"/>
            <a:ext cx="5232400" cy="501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449664943"/>
              </p:ext>
            </p:extLst>
          </p:nvPr>
        </p:nvGraphicFramePr>
        <p:xfrm>
          <a:off x="50800" y="1373025"/>
          <a:ext cx="9029700" cy="5459511"/>
        </p:xfrm>
        <a:graphic>
          <a:graphicData uri="http://schemas.openxmlformats.org/drawingml/2006/table">
            <a:tbl>
              <a:tblPr firstRow="1">
                <a:tableStyleId>{17292A2E-F333-43FB-9621-5CBBE7FDCDCB}</a:tableStyleId>
              </a:tblPr>
              <a:tblGrid>
                <a:gridCol w="1016672">
                  <a:extLst>
                    <a:ext uri="{9D8B030D-6E8A-4147-A177-3AD203B41FA5}">
                      <a16:colId xmlns:a16="http://schemas.microsoft.com/office/drawing/2014/main" val="651979794"/>
                    </a:ext>
                  </a:extLst>
                </a:gridCol>
                <a:gridCol w="1640936">
                  <a:extLst>
                    <a:ext uri="{9D8B030D-6E8A-4147-A177-3AD203B41FA5}">
                      <a16:colId xmlns:a16="http://schemas.microsoft.com/office/drawing/2014/main" val="3285822844"/>
                    </a:ext>
                  </a:extLst>
                </a:gridCol>
                <a:gridCol w="1850584">
                  <a:extLst>
                    <a:ext uri="{9D8B030D-6E8A-4147-A177-3AD203B41FA5}">
                      <a16:colId xmlns:a16="http://schemas.microsoft.com/office/drawing/2014/main" val="3549071839"/>
                    </a:ext>
                  </a:extLst>
                </a:gridCol>
                <a:gridCol w="2379322">
                  <a:extLst>
                    <a:ext uri="{9D8B030D-6E8A-4147-A177-3AD203B41FA5}">
                      <a16:colId xmlns:a16="http://schemas.microsoft.com/office/drawing/2014/main" val="3072040728"/>
                    </a:ext>
                  </a:extLst>
                </a:gridCol>
                <a:gridCol w="2142186">
                  <a:extLst>
                    <a:ext uri="{9D8B030D-6E8A-4147-A177-3AD203B41FA5}">
                      <a16:colId xmlns:a16="http://schemas.microsoft.com/office/drawing/2014/main" val="3855187098"/>
                    </a:ext>
                  </a:extLst>
                </a:gridCol>
              </a:tblGrid>
              <a:tr h="4820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Key Science Requirements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Wingdings"/>
                          <a:ea typeface="Wingdings"/>
                          <a:cs typeface="Wingdings"/>
                          <a:sym typeface="Wingdings"/>
                        </a:rPr>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c>
                  <a:txBody>
                    <a:bodyPr/>
                    <a:lstStyle/>
                    <a:p>
                      <a:pPr algn="ctr"/>
                      <a:r>
                        <a:rPr lang="en-US" sz="1400" dirty="0"/>
                        <a:t>Observatory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Optical System (OTA &amp; WFI)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Ops Concept and Ground 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23545912"/>
                  </a:ext>
                </a:extLst>
              </a:tr>
              <a:tr h="391580">
                <a:tc rowSpan="4">
                  <a:txBody>
                    <a:bodyPr/>
                    <a:lstStyle/>
                    <a:p>
                      <a:r>
                        <a:rPr lang="en-US" sz="1400" dirty="0"/>
                        <a:t>Surveys &amp; Data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Area/Survey</a:t>
                      </a:r>
                      <a:r>
                        <a:rPr lang="en-US" sz="1400" baseline="0" dirty="0"/>
                        <a:t> Speed</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gn="ctr">
                        <a:lnSpc>
                          <a:spcPts val="1900"/>
                        </a:lnSpc>
                      </a:pPr>
                      <a:r>
                        <a:rPr lang="en-US" sz="1400" baseline="0" dirty="0"/>
                        <a:t>Field of Regard</a:t>
                      </a:r>
                    </a:p>
                    <a:p>
                      <a:pPr algn="ctr">
                        <a:lnSpc>
                          <a:spcPts val="1900"/>
                        </a:lnSpc>
                      </a:pPr>
                      <a:r>
                        <a:rPr lang="en-US" sz="1400" baseline="0" dirty="0"/>
                        <a:t>Slew/Settle Times</a:t>
                      </a:r>
                    </a:p>
                    <a:p>
                      <a:pPr algn="ctr">
                        <a:lnSpc>
                          <a:spcPts val="1900"/>
                        </a:lnSpc>
                      </a:pPr>
                      <a:r>
                        <a:rPr lang="en-US" sz="1400" baseline="0" dirty="0"/>
                        <a:t>Pointing Accuracy</a:t>
                      </a:r>
                    </a:p>
                    <a:p>
                      <a:pPr algn="ctr">
                        <a:lnSpc>
                          <a:spcPts val="1900"/>
                        </a:lnSpc>
                      </a:pPr>
                      <a:r>
                        <a:rPr lang="en-US" sz="1400" baseline="0" dirty="0"/>
                        <a:t>Event Driven Ops</a:t>
                      </a:r>
                    </a:p>
                  </a:txBody>
                  <a:tcPr marL="0" marR="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a:t>
                      </a:r>
                      <a:r>
                        <a:rPr lang="en-US" sz="1400" baseline="0" dirty="0"/>
                        <a:t>0.25 deg</a:t>
                      </a:r>
                      <a:r>
                        <a:rPr lang="en-US" sz="1400" baseline="30000" dirty="0"/>
                        <a:t>2</a:t>
                      </a:r>
                      <a:r>
                        <a:rPr lang="en-US" sz="1400" baseline="0" dirty="0"/>
                        <a:t> FOV</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≤0.11</a:t>
                      </a:r>
                      <a:r>
                        <a:rPr lang="en-US" sz="1400" baseline="0" dirty="0"/>
                        <a:t> a-s/pix sampling</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S/N budget</a:t>
                      </a:r>
                      <a:r>
                        <a:rPr lang="en-US" sz="1400" baseline="0" dirty="0"/>
                        <a:t> (throughput, background, electronic noise)</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DRM – Tiling patterns, </a:t>
                      </a:r>
                      <a:r>
                        <a:rPr lang="en-US" sz="1400" baseline="0" dirty="0" err="1"/>
                        <a:t>obs</a:t>
                      </a:r>
                      <a:r>
                        <a:rPr lang="en-US" sz="1400" baseline="0" dirty="0"/>
                        <a:t> functions (e.g., momentum unloads, </a:t>
                      </a:r>
                      <a:r>
                        <a:rPr lang="en-US" sz="1400" baseline="0" dirty="0" err="1"/>
                        <a:t>stationkeeping</a:t>
                      </a:r>
                      <a:r>
                        <a:rPr lang="en-US" sz="1400" baseline="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GS – Execute surveys</a:t>
                      </a:r>
                    </a:p>
                  </a:txBody>
                  <a:tcPr marL="0" marR="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824234302"/>
                  </a:ext>
                </a:extLst>
              </a:tr>
              <a:tr h="283534">
                <a:tc vMerge="1">
                  <a:txBody>
                    <a:bodyPr/>
                    <a:lstStyle/>
                    <a:p>
                      <a:endParaRPr lang="en-US" dirty="0"/>
                    </a:p>
                  </a:txBody>
                  <a:tcPr/>
                </a:tc>
                <a:tc>
                  <a:txBody>
                    <a:bodyPr/>
                    <a:lstStyle/>
                    <a:p>
                      <a:r>
                        <a:rPr lang="en-US" sz="1400" dirty="0"/>
                        <a:t>Sensitivity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dirty="0"/>
                    </a:p>
                  </a:txBody>
                  <a:tcPr>
                    <a:lnL w="38100" cap="flat" cmpd="sng" algn="ctr">
                      <a:solidFill>
                        <a:schemeClr val="tx1"/>
                      </a:solidFill>
                      <a:prstDash val="solid"/>
                      <a:round/>
                      <a:headEnd type="none" w="med" len="med"/>
                      <a:tailEnd type="none" w="med" len="med"/>
                    </a:lnL>
                  </a:tcPr>
                </a:tc>
                <a:tc vMerge="1">
                  <a:txBody>
                    <a:bodyPr/>
                    <a:lstStyle/>
                    <a:p>
                      <a:pPr algn="ctr"/>
                      <a:endParaRPr lang="en-US" sz="1400" dirty="0"/>
                    </a:p>
                  </a:txBody>
                  <a:tcPr marL="0" marR="0"/>
                </a:tc>
                <a:tc vMerge="1">
                  <a:txBody>
                    <a:bodyPr/>
                    <a:lstStyle/>
                    <a:p>
                      <a:endParaRPr lang="en-US"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307802">
                <a:tc vMerge="1">
                  <a:txBody>
                    <a:bodyPr/>
                    <a:lstStyle/>
                    <a:p>
                      <a:endParaRPr lang="en-US" dirty="0"/>
                    </a:p>
                  </a:txBody>
                  <a:tcPr/>
                </a:tc>
                <a:tc>
                  <a:txBody>
                    <a:bodyPr/>
                    <a:lstStyle/>
                    <a:p>
                      <a:r>
                        <a:rPr lang="en-US" sz="1400" dirty="0"/>
                        <a:t>Cadence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dirty="0"/>
                    </a:p>
                  </a:txBody>
                  <a:tcPr>
                    <a:lnL w="38100" cap="flat" cmpd="sng" algn="ctr">
                      <a:solidFill>
                        <a:schemeClr val="tx1"/>
                      </a:solidFill>
                      <a:prstDash val="solid"/>
                      <a:round/>
                      <a:headEnd type="none" w="med" len="med"/>
                      <a:tailEnd type="none" w="med" len="med"/>
                    </a:lnL>
                  </a:tcPr>
                </a:tc>
                <a:tc vMerge="1">
                  <a:txBody>
                    <a:bodyPr/>
                    <a:lstStyle/>
                    <a:p>
                      <a:pPr algn="ctr"/>
                      <a:endParaRPr lang="en-US" sz="1400" dirty="0"/>
                    </a:p>
                  </a:txBody>
                  <a:tcPr marL="0" marR="0"/>
                </a:tc>
                <a:tc vMerge="1">
                  <a:txBody>
                    <a:bodyPr/>
                    <a:lstStyle/>
                    <a:p>
                      <a:endParaRPr lang="en-US" dirty="0"/>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482007">
                <a:tc vMerge="1">
                  <a:txBody>
                    <a:bodyPr/>
                    <a:lstStyle/>
                    <a:p>
                      <a:endParaRPr lang="en-US" dirty="0"/>
                    </a:p>
                  </a:txBody>
                  <a:tcPr anchor="ctr"/>
                </a:tc>
                <a:tc>
                  <a:txBody>
                    <a:bodyPr/>
                    <a:lstStyle/>
                    <a:p>
                      <a:r>
                        <a:rPr lang="en-US" sz="1400" dirty="0"/>
                        <a:t>Data Vol.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11 Tb/day D/L</a:t>
                      </a:r>
                      <a:r>
                        <a:rPr lang="en-US" sz="1400" baseline="0" dirty="0"/>
                        <a:t>, D/L Data Rate</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Multi-</a:t>
                      </a:r>
                      <a:r>
                        <a:rPr lang="en-US" sz="1400" dirty="0" err="1"/>
                        <a:t>Accum</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err="1"/>
                        <a:t>Grd</a:t>
                      </a:r>
                      <a:r>
                        <a:rPr lang="en-US" sz="1400" baseline="0" dirty="0"/>
                        <a:t> Receipt &amp; Process, Data Recovery</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931836919"/>
                  </a:ext>
                </a:extLst>
              </a:tr>
              <a:tr h="283534">
                <a:tc rowSpan="3">
                  <a:txBody>
                    <a:bodyPr/>
                    <a:lstStyle/>
                    <a:p>
                      <a:r>
                        <a:rPr lang="en-US" sz="1400" dirty="0"/>
                        <a:t>PSF</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Quality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gn="ctr"/>
                      <a:r>
                        <a:rPr lang="en-US" sz="1400" dirty="0"/>
                        <a:t>WFE=110/198 nm (WIM/WSM)</a:t>
                      </a:r>
                    </a:p>
                    <a:p>
                      <a:pPr algn="ctr"/>
                      <a:r>
                        <a:rPr lang="en-US" sz="1400" dirty="0"/>
                        <a:t>WFE=130 nm/172</a:t>
                      </a:r>
                      <a:r>
                        <a:rPr lang="en-US" sz="1400" baseline="0" dirty="0"/>
                        <a:t> (IFC)</a:t>
                      </a:r>
                      <a:endParaRPr lang="en-US" sz="1400" dirty="0"/>
                    </a:p>
                    <a:p>
                      <a:pPr algn="ctr"/>
                      <a:r>
                        <a:rPr lang="en-US" sz="1400" dirty="0"/>
                        <a:t>≤1 nm WF stability, ≤8 mas drift, ≤12 mas LOS</a:t>
                      </a:r>
                      <a:r>
                        <a:rPr lang="en-US" sz="1400" baseline="0" dirty="0"/>
                        <a:t> jitter</a:t>
                      </a:r>
                      <a:endParaRPr lang="en-US" sz="1400" dirty="0"/>
                    </a:p>
                    <a:p>
                      <a:pPr algn="ctr"/>
                      <a:r>
                        <a:rPr lang="en-US" sz="1400" dirty="0"/>
                        <a:t>Guide</a:t>
                      </a:r>
                      <a:r>
                        <a:rPr lang="en-US" sz="1400" baseline="0" dirty="0"/>
                        <a:t> from WFC</a:t>
                      </a:r>
                    </a:p>
                    <a:p>
                      <a:pPr algn="ctr"/>
                      <a:r>
                        <a:rPr lang="en-US" sz="1400" baseline="0" dirty="0"/>
                        <a:t>WFI FDPR</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gn="ctr"/>
                      <a:r>
                        <a:rPr lang="en-US" sz="1400" dirty="0"/>
                        <a:t>4-5</a:t>
                      </a:r>
                      <a:r>
                        <a:rPr lang="en-US" sz="1400" baseline="0" dirty="0"/>
                        <a:t> dither positions per orientation</a:t>
                      </a:r>
                    </a:p>
                    <a:p>
                      <a:pPr algn="ctr"/>
                      <a:r>
                        <a:rPr lang="en-US" sz="1400" baseline="0" dirty="0"/>
                        <a:t>Recreate pointing history using </a:t>
                      </a:r>
                      <a:r>
                        <a:rPr lang="en-US" sz="1400" baseline="0" dirty="0" err="1"/>
                        <a:t>Obs</a:t>
                      </a:r>
                      <a:r>
                        <a:rPr lang="en-US" sz="1400" baseline="0" dirty="0"/>
                        <a:t> data</a:t>
                      </a:r>
                    </a:p>
                    <a:p>
                      <a:pPr algn="ctr"/>
                      <a:r>
                        <a:rPr lang="en-US" sz="1400" baseline="0" dirty="0"/>
                        <a:t>Generate PSFs</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4079749422"/>
                  </a:ext>
                </a:extLst>
              </a:tr>
              <a:tr h="482007">
                <a:tc vMerge="1">
                  <a:txBody>
                    <a:bodyPr/>
                    <a:lstStyle/>
                    <a:p>
                      <a:endParaRPr lang="en-US" dirty="0"/>
                    </a:p>
                  </a:txBody>
                  <a:tcPr/>
                </a:tc>
                <a:tc>
                  <a:txBody>
                    <a:bodyPr/>
                    <a:lstStyle/>
                    <a:p>
                      <a:r>
                        <a:rPr lang="en-US" sz="1400" dirty="0"/>
                        <a:t>Stability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L2</a:t>
                      </a:r>
                      <a:r>
                        <a:rPr lang="en-US" sz="1400" baseline="0" dirty="0"/>
                        <a:t> </a:t>
                      </a:r>
                      <a:r>
                        <a:rPr lang="en-US" sz="1400" dirty="0"/>
                        <a:t>Orbit</a:t>
                      </a:r>
                    </a:p>
                    <a:p>
                      <a:pPr algn="ctr"/>
                      <a:r>
                        <a:rPr lang="en-US" sz="1400" dirty="0"/>
                        <a:t>Jitter isolation</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pPr algn="ctr"/>
                      <a:endParaRPr lang="en-US" sz="1400" dirty="0"/>
                    </a:p>
                  </a:txBody>
                  <a:tcPr marL="0" marR="0"/>
                </a:tc>
                <a:tc vMerge="1">
                  <a:txBody>
                    <a:bodyPr/>
                    <a:lstStyle/>
                    <a:p>
                      <a:pPr algn="ctr"/>
                      <a:endParaRPr lang="en-US" sz="1400" dirty="0"/>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575853">
                <a:tc vMerge="1">
                  <a:txBody>
                    <a:bodyPr/>
                    <a:lstStyle/>
                    <a:p>
                      <a:endParaRPr lang="en-US" dirty="0"/>
                    </a:p>
                  </a:txBody>
                  <a:tcPr/>
                </a:tc>
                <a:tc>
                  <a:txBody>
                    <a:bodyPr/>
                    <a:lstStyle/>
                    <a:p>
                      <a:r>
                        <a:rPr lang="en-US" sz="1400" dirty="0"/>
                        <a:t>Knowledge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D/L</a:t>
                      </a:r>
                      <a:r>
                        <a:rPr lang="en-US" sz="1400" baseline="0" dirty="0"/>
                        <a:t> guide windows, IRU, RWA speeds</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pPr algn="ctr"/>
                      <a:endParaRPr lang="en-US" sz="1400" dirty="0"/>
                    </a:p>
                  </a:txBody>
                  <a:tcPr marL="0" marR="0">
                    <a:lnB w="38100" cap="flat" cmpd="sng" algn="ctr">
                      <a:solidFill>
                        <a:schemeClr val="tx1"/>
                      </a:solidFill>
                      <a:prstDash val="solid"/>
                      <a:round/>
                      <a:headEnd type="none" w="med" len="med"/>
                      <a:tailEnd type="none" w="med" len="med"/>
                    </a:lnB>
                  </a:tcPr>
                </a:tc>
                <a:tc vMerge="1">
                  <a:txBody>
                    <a:bodyPr/>
                    <a:lstStyle/>
                    <a:p>
                      <a:pPr algn="ctr"/>
                      <a:endParaRPr lang="en-US" sz="1400" dirty="0"/>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83534">
                <a:tc rowSpan="3">
                  <a:txBody>
                    <a:bodyPr/>
                    <a:lstStyle/>
                    <a:p>
                      <a:r>
                        <a:rPr lang="en-US" sz="1400" dirty="0"/>
                        <a:t>Flux Calibration Relative</a:t>
                      </a:r>
                      <a:r>
                        <a:rPr lang="en-US" sz="1400" baseline="0" dirty="0"/>
                        <a:t> Over</a:t>
                      </a:r>
                      <a:endParaRPr lang="en-US" sz="1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Time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gn="ctr"/>
                      <a:r>
                        <a:rPr lang="en-US" sz="1400" dirty="0"/>
                        <a:t>Pixel</a:t>
                      </a:r>
                      <a:r>
                        <a:rPr lang="en-US" sz="1400" baseline="0" dirty="0"/>
                        <a:t> scale offset pointing (dither) within 11 mas, return pointing within 1 pixel and offsets up to 20 pixels</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gn="ctr"/>
                      <a:r>
                        <a:rPr lang="en-US" sz="1400" dirty="0"/>
                        <a:t>Calibration System with </a:t>
                      </a:r>
                      <a:r>
                        <a:rPr lang="en-US" sz="1400" dirty="0" err="1"/>
                        <a:t>c</a:t>
                      </a:r>
                      <a:r>
                        <a:rPr lang="en-US" sz="1400" baseline="0" dirty="0" err="1"/>
                        <a:t>al</a:t>
                      </a:r>
                      <a:r>
                        <a:rPr lang="en-US" sz="1400" baseline="0" dirty="0"/>
                        <a:t> sources over 5 orders of magnitude, 1 source/filter, flat fielding, dark to enable background measurement </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algn="ctr"/>
                      <a:r>
                        <a:rPr lang="en-US" sz="1400" dirty="0"/>
                        <a:t>Periodic</a:t>
                      </a:r>
                      <a:r>
                        <a:rPr lang="en-US" sz="1400" baseline="0" dirty="0"/>
                        <a:t> calibration observations of astronomical sources and deep fields</a:t>
                      </a: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4158732582"/>
                  </a:ext>
                </a:extLst>
              </a:tr>
              <a:tr h="283534">
                <a:tc vMerge="1">
                  <a:txBody>
                    <a:bodyPr/>
                    <a:lstStyle/>
                    <a:p>
                      <a:endParaRPr lang="en-US" dirty="0"/>
                    </a:p>
                  </a:txBody>
                  <a:tcPr/>
                </a:tc>
                <a:tc>
                  <a:txBody>
                    <a:bodyPr/>
                    <a:lstStyle/>
                    <a:p>
                      <a:r>
                        <a:rPr lang="en-US" sz="1400" dirty="0"/>
                        <a:t>Wavelength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pPr algn="ctr"/>
                      <a:endParaRPr lang="en-US" sz="1400" dirty="0"/>
                    </a:p>
                  </a:txBody>
                  <a:tcPr marL="0" marR="0">
                    <a:lnL w="38100" cap="flat" cmpd="sng" algn="ctr">
                      <a:solidFill>
                        <a:schemeClr val="tx1"/>
                      </a:solidFill>
                      <a:prstDash val="solid"/>
                      <a:round/>
                      <a:headEnd type="none" w="med" len="med"/>
                      <a:tailEnd type="none" w="med" len="med"/>
                    </a:lnL>
                  </a:tcPr>
                </a:tc>
                <a:tc vMerge="1">
                  <a:txBody>
                    <a:bodyPr/>
                    <a:lstStyle/>
                    <a:p>
                      <a:pPr algn="ctr"/>
                      <a:endParaRPr lang="en-US" sz="1400" dirty="0"/>
                    </a:p>
                  </a:txBody>
                  <a:tcPr marL="0" marR="0"/>
                </a:tc>
                <a:tc vMerge="1">
                  <a:txBody>
                    <a:bodyPr/>
                    <a:lstStyle/>
                    <a:p>
                      <a:pPr algn="ctr"/>
                      <a:endParaRPr lang="en-US" sz="1400" dirty="0"/>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9126290"/>
                  </a:ext>
                </a:extLst>
              </a:tr>
              <a:tr h="510360">
                <a:tc vMerge="1">
                  <a:txBody>
                    <a:bodyPr/>
                    <a:lstStyle/>
                    <a:p>
                      <a:endParaRPr lang="en-US" dirty="0"/>
                    </a:p>
                  </a:txBody>
                  <a:tcPr/>
                </a:tc>
                <a:tc>
                  <a:txBody>
                    <a:bodyPr/>
                    <a:lstStyle/>
                    <a:p>
                      <a:r>
                        <a:rPr lang="en-US" sz="1400" dirty="0"/>
                        <a:t>Dynamic Range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pPr algn="ctr"/>
                      <a:endParaRPr lang="en-US" sz="1400" dirty="0"/>
                    </a:p>
                  </a:txBody>
                  <a:tcPr marL="0" marR="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vMerge="1">
                  <a:txBody>
                    <a:bodyPr/>
                    <a:lstStyle/>
                    <a:p>
                      <a:pPr algn="ctr"/>
                      <a:endParaRPr lang="en-US" sz="1400" dirty="0"/>
                    </a:p>
                  </a:txBody>
                  <a:tcPr marL="0" marR="0">
                    <a:lnB w="38100" cap="flat" cmpd="sng" algn="ctr">
                      <a:solidFill>
                        <a:schemeClr val="tx1"/>
                      </a:solidFill>
                      <a:prstDash val="solid"/>
                      <a:round/>
                      <a:headEnd type="none" w="med" len="med"/>
                      <a:tailEnd type="none" w="med" len="med"/>
                    </a:lnB>
                  </a:tcPr>
                </a:tc>
                <a:tc vMerge="1">
                  <a:txBody>
                    <a:bodyPr/>
                    <a:lstStyle/>
                    <a:p>
                      <a:pPr algn="ctr"/>
                      <a:endParaRPr lang="en-US" sz="1400" dirty="0"/>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6372072"/>
                  </a:ext>
                </a:extLst>
              </a:tr>
              <a:tr h="482007">
                <a:tc rowSpan="2">
                  <a:txBody>
                    <a:bodyPr/>
                    <a:lstStyle/>
                    <a:p>
                      <a:r>
                        <a:rPr lang="en-US" sz="1400" dirty="0"/>
                        <a:t>Color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a:t>Filters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7 filters R,Z,</a:t>
                      </a:r>
                      <a:r>
                        <a:rPr lang="en-US" sz="1400" baseline="0" dirty="0"/>
                        <a:t>Y,J,H,F184 &amp; Wide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a:t>0.48-2.0 </a:t>
                      </a:r>
                      <a:r>
                        <a:rPr lang="en-US" sz="1400" dirty="0">
                          <a:latin typeface="Symbol" charset="2"/>
                          <a:cs typeface="Symbol" charset="2"/>
                        </a:rPr>
                        <a:t>m</a:t>
                      </a:r>
                      <a:r>
                        <a:rPr lang="en-US" sz="1400" dirty="0"/>
                        <a:t>m</a:t>
                      </a:r>
                      <a:r>
                        <a:rPr lang="en-US" sz="1400" baseline="0" dirty="0"/>
                        <a:t> &amp; 1.0-2.0 </a:t>
                      </a:r>
                      <a:r>
                        <a:rPr lang="en-US" sz="1400" dirty="0">
                          <a:latin typeface="Symbol" charset="2"/>
                          <a:cs typeface="Symbol" charset="2"/>
                        </a:rPr>
                        <a:t>m</a:t>
                      </a:r>
                      <a:r>
                        <a:rPr lang="en-US" sz="1400" dirty="0"/>
                        <a:t>m</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911285954"/>
                  </a:ext>
                </a:extLst>
              </a:tr>
              <a:tr h="283534">
                <a:tc vMerge="1">
                  <a:txBody>
                    <a:bodyPr/>
                    <a:lstStyle/>
                    <a:p>
                      <a:endParaRPr lang="en-US" dirty="0"/>
                    </a:p>
                  </a:txBody>
                  <a:tcPr anchor="ctr"/>
                </a:tc>
                <a:tc>
                  <a:txBody>
                    <a:bodyPr/>
                    <a:lstStyle/>
                    <a:p>
                      <a:r>
                        <a:rPr lang="en-US" sz="1400" dirty="0"/>
                        <a:t>Dispersion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t>10-12 </a:t>
                      </a:r>
                      <a:r>
                        <a:rPr lang="en-US" sz="1400" dirty="0" err="1"/>
                        <a:t>Å</a:t>
                      </a:r>
                      <a:r>
                        <a:rPr lang="en-US" sz="1400" dirty="0"/>
                        <a:t>/pix over 1.0-1.9 </a:t>
                      </a:r>
                      <a:r>
                        <a:rPr lang="en-US" sz="1400" dirty="0">
                          <a:latin typeface="Symbol" charset="2"/>
                          <a:cs typeface="Symbol" charset="2"/>
                        </a:rPr>
                        <a:t>m</a:t>
                      </a:r>
                      <a:r>
                        <a:rPr lang="en-US" sz="1400" dirty="0"/>
                        <a:t>m</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8" name="Date Placeholder 7">
            <a:extLst>
              <a:ext uri="{FF2B5EF4-FFF2-40B4-BE49-F238E27FC236}">
                <a16:creationId xmlns:a16="http://schemas.microsoft.com/office/drawing/2014/main" id="{514BCA35-AF89-9C47-873D-7A875A922EEB}"/>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3A315AB8-7D2F-2D4B-82DE-BAF5C25F438C}"/>
              </a:ext>
            </a:extLst>
          </p:cNvPr>
          <p:cNvSpPr>
            <a:spLocks noGrp="1"/>
          </p:cNvSpPr>
          <p:nvPr>
            <p:ph type="ftr" sz="quarter" idx="11"/>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203831D0-F2F5-C642-9BE1-01F01696F05A}"/>
              </a:ext>
            </a:extLst>
          </p:cNvPr>
          <p:cNvSpPr>
            <a:spLocks noGrp="1"/>
          </p:cNvSpPr>
          <p:nvPr>
            <p:ph type="sldNum" sz="quarter" idx="10"/>
          </p:nvPr>
        </p:nvSpPr>
        <p:spPr/>
        <p:txBody>
          <a:bodyPr/>
          <a:lstStyle/>
          <a:p>
            <a:fld id="{9B402786-918C-D846-A5E6-705928AE4161}" type="slidenum">
              <a:rPr lang="en-US" smtClean="0"/>
              <a:pPr/>
              <a:t>32</a:t>
            </a:fld>
            <a:endParaRPr lang="en-US" dirty="0"/>
          </a:p>
        </p:txBody>
      </p:sp>
    </p:spTree>
    <p:extLst>
      <p:ext uri="{BB962C8B-B14F-4D97-AF65-F5344CB8AC3E}">
        <p14:creationId xmlns:p14="http://schemas.microsoft.com/office/powerpoint/2010/main" val="3951886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a:endCxn id="8" idx="2"/>
          </p:cNvCxnSpPr>
          <p:nvPr/>
        </p:nvCxnSpPr>
        <p:spPr>
          <a:xfrm flipV="1">
            <a:off x="2004435" y="2214886"/>
            <a:ext cx="0" cy="177358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CGI Technology Flow Down</a:t>
            </a:r>
          </a:p>
        </p:txBody>
      </p:sp>
      <p:sp>
        <p:nvSpPr>
          <p:cNvPr id="7" name="TextBox 6"/>
          <p:cNvSpPr txBox="1"/>
          <p:nvPr/>
        </p:nvSpPr>
        <p:spPr>
          <a:xfrm>
            <a:off x="242172" y="3212122"/>
            <a:ext cx="1314114" cy="523220"/>
          </a:xfrm>
          <a:prstGeom prst="rect">
            <a:avLst/>
          </a:prstGeom>
          <a:solidFill>
            <a:schemeClr val="accent4">
              <a:lumMod val="40000"/>
              <a:lumOff val="60000"/>
            </a:schemeClr>
          </a:solidFill>
        </p:spPr>
        <p:txBody>
          <a:bodyPr wrap="square" rtlCol="0">
            <a:spAutoFit/>
          </a:bodyPr>
          <a:lstStyle/>
          <a:p>
            <a:pPr algn="ctr"/>
            <a:r>
              <a:rPr lang="en-US" sz="1400" dirty="0"/>
              <a:t>MRD 449</a:t>
            </a:r>
          </a:p>
          <a:p>
            <a:pPr algn="ctr"/>
            <a:r>
              <a:rPr lang="en-US" sz="1400" dirty="0"/>
              <a:t> Filter Bands</a:t>
            </a:r>
          </a:p>
        </p:txBody>
      </p:sp>
      <p:sp>
        <p:nvSpPr>
          <p:cNvPr id="8" name="TextBox 7"/>
          <p:cNvSpPr txBox="1"/>
          <p:nvPr/>
        </p:nvSpPr>
        <p:spPr>
          <a:xfrm>
            <a:off x="1180261" y="1691666"/>
            <a:ext cx="1648347" cy="523220"/>
          </a:xfrm>
          <a:prstGeom prst="rect">
            <a:avLst/>
          </a:prstGeom>
          <a:solidFill>
            <a:schemeClr val="accent2">
              <a:lumMod val="40000"/>
              <a:lumOff val="60000"/>
            </a:schemeClr>
          </a:solidFill>
        </p:spPr>
        <p:txBody>
          <a:bodyPr wrap="square" rtlCol="0">
            <a:spAutoFit/>
          </a:bodyPr>
          <a:lstStyle/>
          <a:p>
            <a:pPr algn="ctr"/>
            <a:r>
              <a:rPr lang="en-US" sz="1400" dirty="0"/>
              <a:t>PLRA BTR5</a:t>
            </a:r>
          </a:p>
          <a:p>
            <a:pPr algn="ctr"/>
            <a:r>
              <a:rPr lang="en-US" sz="1400" dirty="0"/>
              <a:t>Hi-Cont. Imaging</a:t>
            </a:r>
          </a:p>
        </p:txBody>
      </p:sp>
      <p:sp>
        <p:nvSpPr>
          <p:cNvPr id="9" name="TextBox 8"/>
          <p:cNvSpPr txBox="1"/>
          <p:nvPr/>
        </p:nvSpPr>
        <p:spPr>
          <a:xfrm>
            <a:off x="3651609" y="3955151"/>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437</a:t>
            </a:r>
          </a:p>
          <a:p>
            <a:pPr algn="ctr"/>
            <a:r>
              <a:rPr lang="en-US" sz="1400" dirty="0"/>
              <a:t>Hi-Cont. </a:t>
            </a:r>
            <a:r>
              <a:rPr lang="en-US" sz="1400" dirty="0" err="1"/>
              <a:t>Spect</a:t>
            </a:r>
            <a:r>
              <a:rPr lang="en-US" sz="1400" dirty="0"/>
              <a:t>.</a:t>
            </a:r>
          </a:p>
        </p:txBody>
      </p:sp>
      <p:sp>
        <p:nvSpPr>
          <p:cNvPr id="10" name="TextBox 9"/>
          <p:cNvSpPr txBox="1"/>
          <p:nvPr/>
        </p:nvSpPr>
        <p:spPr>
          <a:xfrm>
            <a:off x="3651609" y="1685941"/>
            <a:ext cx="1399467" cy="523220"/>
          </a:xfrm>
          <a:prstGeom prst="rect">
            <a:avLst/>
          </a:prstGeom>
          <a:solidFill>
            <a:schemeClr val="accent2">
              <a:lumMod val="40000"/>
              <a:lumOff val="60000"/>
            </a:schemeClr>
          </a:solidFill>
        </p:spPr>
        <p:txBody>
          <a:bodyPr wrap="square" rtlCol="0">
            <a:spAutoFit/>
          </a:bodyPr>
          <a:lstStyle/>
          <a:p>
            <a:pPr algn="ctr"/>
            <a:r>
              <a:rPr lang="en-US" sz="1400" dirty="0"/>
              <a:t>PLRA BTR 6</a:t>
            </a:r>
          </a:p>
          <a:p>
            <a:pPr algn="ctr"/>
            <a:r>
              <a:rPr lang="en-US" sz="1400" dirty="0"/>
              <a:t>Hi-Cont. </a:t>
            </a:r>
            <a:r>
              <a:rPr lang="en-US" sz="1400" dirty="0" err="1"/>
              <a:t>Spect</a:t>
            </a:r>
            <a:r>
              <a:rPr lang="en-US" sz="1400" dirty="0"/>
              <a:t>.</a:t>
            </a:r>
            <a:endParaRPr lang="en-US" sz="1400" baseline="30000" dirty="0"/>
          </a:p>
        </p:txBody>
      </p:sp>
      <p:cxnSp>
        <p:nvCxnSpPr>
          <p:cNvPr id="11" name="Straight Connector 10"/>
          <p:cNvCxnSpPr>
            <a:stCxn id="9" idx="0"/>
            <a:endCxn id="10" idx="2"/>
          </p:cNvCxnSpPr>
          <p:nvPr/>
        </p:nvCxnSpPr>
        <p:spPr>
          <a:xfrm flipV="1">
            <a:off x="4351343" y="2209161"/>
            <a:ext cx="0" cy="174599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7" idx="0"/>
            <a:endCxn id="8" idx="2"/>
          </p:cNvCxnSpPr>
          <p:nvPr/>
        </p:nvCxnSpPr>
        <p:spPr>
          <a:xfrm flipV="1">
            <a:off x="899229" y="2214886"/>
            <a:ext cx="1105206" cy="9972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91665" y="3939775"/>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451</a:t>
            </a:r>
          </a:p>
          <a:p>
            <a:pPr algn="ctr"/>
            <a:r>
              <a:rPr lang="en-US" sz="1400" dirty="0"/>
              <a:t>Pol. of Disks</a:t>
            </a:r>
          </a:p>
        </p:txBody>
      </p:sp>
      <p:sp>
        <p:nvSpPr>
          <p:cNvPr id="16" name="TextBox 15"/>
          <p:cNvSpPr txBox="1"/>
          <p:nvPr/>
        </p:nvSpPr>
        <p:spPr>
          <a:xfrm>
            <a:off x="5345065" y="3955151"/>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438</a:t>
            </a:r>
          </a:p>
          <a:p>
            <a:pPr algn="ctr"/>
            <a:r>
              <a:rPr lang="en-US" sz="1400" dirty="0"/>
              <a:t>WFC Large FOV</a:t>
            </a:r>
          </a:p>
        </p:txBody>
      </p:sp>
      <p:sp>
        <p:nvSpPr>
          <p:cNvPr id="17" name="TextBox 16"/>
          <p:cNvSpPr txBox="1"/>
          <p:nvPr/>
        </p:nvSpPr>
        <p:spPr>
          <a:xfrm>
            <a:off x="5345065" y="1685941"/>
            <a:ext cx="1399467" cy="523220"/>
          </a:xfrm>
          <a:prstGeom prst="rect">
            <a:avLst/>
          </a:prstGeom>
          <a:solidFill>
            <a:schemeClr val="accent2">
              <a:lumMod val="40000"/>
              <a:lumOff val="60000"/>
            </a:schemeClr>
          </a:solidFill>
        </p:spPr>
        <p:txBody>
          <a:bodyPr wrap="square" rtlCol="0">
            <a:spAutoFit/>
          </a:bodyPr>
          <a:lstStyle/>
          <a:p>
            <a:pPr algn="ctr"/>
            <a:r>
              <a:rPr lang="en-US" sz="1400" dirty="0"/>
              <a:t>PLRA BTR 7</a:t>
            </a:r>
          </a:p>
          <a:p>
            <a:pPr algn="ctr"/>
            <a:r>
              <a:rPr lang="en-US" sz="1400" dirty="0"/>
              <a:t>Ext. Source </a:t>
            </a:r>
            <a:r>
              <a:rPr lang="en-US" sz="1400" dirty="0" err="1"/>
              <a:t>Img</a:t>
            </a:r>
            <a:r>
              <a:rPr lang="en-US" sz="1400" dirty="0"/>
              <a:t>.</a:t>
            </a:r>
            <a:endParaRPr lang="en-US" sz="1400" baseline="30000" dirty="0"/>
          </a:p>
        </p:txBody>
      </p:sp>
      <p:cxnSp>
        <p:nvCxnSpPr>
          <p:cNvPr id="18" name="Straight Connector 17"/>
          <p:cNvCxnSpPr>
            <a:stCxn id="16" idx="0"/>
            <a:endCxn id="17" idx="2"/>
          </p:cNvCxnSpPr>
          <p:nvPr/>
        </p:nvCxnSpPr>
        <p:spPr>
          <a:xfrm flipV="1">
            <a:off x="6044799" y="2209161"/>
            <a:ext cx="0" cy="174599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7" idx="0"/>
            <a:endCxn id="10" idx="2"/>
          </p:cNvCxnSpPr>
          <p:nvPr/>
        </p:nvCxnSpPr>
        <p:spPr>
          <a:xfrm flipV="1">
            <a:off x="899229" y="2209161"/>
            <a:ext cx="3452114" cy="10029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7" idx="0"/>
            <a:endCxn id="17" idx="2"/>
          </p:cNvCxnSpPr>
          <p:nvPr/>
        </p:nvCxnSpPr>
        <p:spPr>
          <a:xfrm flipV="1">
            <a:off x="899229" y="2209161"/>
            <a:ext cx="5145570" cy="10029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69739" y="3988470"/>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436</a:t>
            </a:r>
          </a:p>
          <a:p>
            <a:pPr algn="ctr"/>
            <a:r>
              <a:rPr lang="en-US" sz="1400" dirty="0"/>
              <a:t>Hi-Cont. Imaging</a:t>
            </a:r>
          </a:p>
        </p:txBody>
      </p:sp>
      <p:cxnSp>
        <p:nvCxnSpPr>
          <p:cNvPr id="28" name="Straight Connector 27"/>
          <p:cNvCxnSpPr>
            <a:stCxn id="16" idx="0"/>
            <a:endCxn id="8" idx="2"/>
          </p:cNvCxnSpPr>
          <p:nvPr/>
        </p:nvCxnSpPr>
        <p:spPr>
          <a:xfrm flipH="1" flipV="1">
            <a:off x="2004435" y="2214886"/>
            <a:ext cx="4040364" cy="17402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3" idx="0"/>
            <a:endCxn id="17" idx="2"/>
          </p:cNvCxnSpPr>
          <p:nvPr/>
        </p:nvCxnSpPr>
        <p:spPr>
          <a:xfrm flipH="1" flipV="1">
            <a:off x="6044799" y="2209161"/>
            <a:ext cx="1646600" cy="1730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9739" y="4495615"/>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452</a:t>
            </a:r>
          </a:p>
          <a:p>
            <a:pPr algn="ctr"/>
            <a:r>
              <a:rPr lang="en-US" sz="1400" dirty="0" err="1"/>
              <a:t>Astrom</a:t>
            </a:r>
            <a:r>
              <a:rPr lang="en-US" sz="1400" dirty="0"/>
              <a:t>. Acc.</a:t>
            </a:r>
          </a:p>
        </p:txBody>
      </p:sp>
      <p:sp>
        <p:nvSpPr>
          <p:cNvPr id="35" name="TextBox 34"/>
          <p:cNvSpPr txBox="1"/>
          <p:nvPr/>
        </p:nvSpPr>
        <p:spPr>
          <a:xfrm>
            <a:off x="569739" y="5009001"/>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453</a:t>
            </a:r>
          </a:p>
          <a:p>
            <a:pPr algn="ctr"/>
            <a:r>
              <a:rPr lang="en-US" sz="1400" dirty="0"/>
              <a:t>WFS Telemetry</a:t>
            </a:r>
          </a:p>
        </p:txBody>
      </p:sp>
      <p:sp>
        <p:nvSpPr>
          <p:cNvPr id="36" name="TextBox 35"/>
          <p:cNvSpPr txBox="1"/>
          <p:nvPr/>
        </p:nvSpPr>
        <p:spPr>
          <a:xfrm>
            <a:off x="1963843" y="3988470"/>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454</a:t>
            </a:r>
          </a:p>
          <a:p>
            <a:pPr algn="ctr"/>
            <a:r>
              <a:rPr lang="en-US" sz="1400" dirty="0"/>
              <a:t>Tele. Pol.</a:t>
            </a:r>
          </a:p>
        </p:txBody>
      </p:sp>
      <p:sp>
        <p:nvSpPr>
          <p:cNvPr id="37" name="TextBox 36"/>
          <p:cNvSpPr txBox="1"/>
          <p:nvPr/>
        </p:nvSpPr>
        <p:spPr>
          <a:xfrm>
            <a:off x="1963843" y="4498578"/>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455</a:t>
            </a:r>
          </a:p>
          <a:p>
            <a:pPr algn="ctr"/>
            <a:r>
              <a:rPr lang="en-US" sz="1400" dirty="0"/>
              <a:t>Meas. Jitter</a:t>
            </a:r>
          </a:p>
        </p:txBody>
      </p:sp>
      <p:sp>
        <p:nvSpPr>
          <p:cNvPr id="38" name="TextBox 37"/>
          <p:cNvSpPr txBox="1"/>
          <p:nvPr/>
        </p:nvSpPr>
        <p:spPr>
          <a:xfrm>
            <a:off x="1963843" y="5008141"/>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456</a:t>
            </a:r>
          </a:p>
          <a:p>
            <a:pPr algn="ctr"/>
            <a:r>
              <a:rPr lang="en-US" sz="1400" dirty="0" err="1"/>
              <a:t>Meas</a:t>
            </a:r>
            <a:r>
              <a:rPr lang="en-US" sz="1400" dirty="0"/>
              <a:t> WF </a:t>
            </a:r>
            <a:r>
              <a:rPr lang="en-US" sz="1400" dirty="0" err="1"/>
              <a:t>Aber</a:t>
            </a:r>
            <a:r>
              <a:rPr lang="en-US" sz="1400" dirty="0"/>
              <a:t>.</a:t>
            </a:r>
          </a:p>
        </p:txBody>
      </p:sp>
      <p:sp>
        <p:nvSpPr>
          <p:cNvPr id="40" name="TextBox 39"/>
          <p:cNvSpPr txBox="1"/>
          <p:nvPr/>
        </p:nvSpPr>
        <p:spPr>
          <a:xfrm>
            <a:off x="6991665" y="4462995"/>
            <a:ext cx="1399467" cy="523220"/>
          </a:xfrm>
          <a:prstGeom prst="rect">
            <a:avLst/>
          </a:prstGeom>
          <a:solidFill>
            <a:schemeClr val="accent4">
              <a:lumMod val="40000"/>
              <a:lumOff val="60000"/>
            </a:schemeClr>
          </a:solidFill>
        </p:spPr>
        <p:txBody>
          <a:bodyPr wrap="square" rtlCol="0">
            <a:spAutoFit/>
          </a:bodyPr>
          <a:lstStyle/>
          <a:p>
            <a:pPr algn="ctr"/>
            <a:r>
              <a:rPr lang="en-US" sz="1400" dirty="0"/>
              <a:t>MRD 457</a:t>
            </a:r>
          </a:p>
          <a:p>
            <a:pPr algn="ctr"/>
            <a:r>
              <a:rPr lang="en-US" sz="1400" dirty="0"/>
              <a:t>Field of View</a:t>
            </a:r>
          </a:p>
        </p:txBody>
      </p:sp>
      <p:sp>
        <p:nvSpPr>
          <p:cNvPr id="6" name="Date Placeholder 5">
            <a:extLst>
              <a:ext uri="{FF2B5EF4-FFF2-40B4-BE49-F238E27FC236}">
                <a16:creationId xmlns:a16="http://schemas.microsoft.com/office/drawing/2014/main" id="{9A0B45EA-D9DC-6647-992C-FD880ADB92CE}"/>
              </a:ext>
            </a:extLst>
          </p:cNvPr>
          <p:cNvSpPr>
            <a:spLocks noGrp="1"/>
          </p:cNvSpPr>
          <p:nvPr>
            <p:ph type="dt" sz="half" idx="2"/>
          </p:nvPr>
        </p:nvSpPr>
        <p:spPr/>
        <p:txBody>
          <a:bodyPr/>
          <a:lstStyle/>
          <a:p>
            <a:r>
              <a:rPr lang="en-US"/>
              <a:t>October 22, 2018</a:t>
            </a:r>
          </a:p>
        </p:txBody>
      </p:sp>
      <p:sp>
        <p:nvSpPr>
          <p:cNvPr id="14" name="Footer Placeholder 13">
            <a:extLst>
              <a:ext uri="{FF2B5EF4-FFF2-40B4-BE49-F238E27FC236}">
                <a16:creationId xmlns:a16="http://schemas.microsoft.com/office/drawing/2014/main" id="{F2DFD9D4-27F5-7148-944B-37894E18003D}"/>
              </a:ext>
            </a:extLst>
          </p:cNvPr>
          <p:cNvSpPr>
            <a:spLocks noGrp="1"/>
          </p:cNvSpPr>
          <p:nvPr>
            <p:ph type="ftr" sz="quarter" idx="11"/>
          </p:nvPr>
        </p:nvSpPr>
        <p:spPr/>
        <p:txBody>
          <a:bodyPr/>
          <a:lstStyle/>
          <a:p>
            <a:r>
              <a:rPr lang="en-US"/>
              <a:t>APAC - Kruk</a:t>
            </a:r>
            <a:endParaRPr lang="en-US" dirty="0"/>
          </a:p>
        </p:txBody>
      </p:sp>
      <p:sp>
        <p:nvSpPr>
          <p:cNvPr id="15" name="Slide Number Placeholder 14">
            <a:extLst>
              <a:ext uri="{FF2B5EF4-FFF2-40B4-BE49-F238E27FC236}">
                <a16:creationId xmlns:a16="http://schemas.microsoft.com/office/drawing/2014/main" id="{F2B21149-9929-D345-8D14-06A69B57E746}"/>
              </a:ext>
            </a:extLst>
          </p:cNvPr>
          <p:cNvSpPr>
            <a:spLocks noGrp="1"/>
          </p:cNvSpPr>
          <p:nvPr>
            <p:ph type="sldNum" sz="quarter" idx="10"/>
          </p:nvPr>
        </p:nvSpPr>
        <p:spPr/>
        <p:txBody>
          <a:bodyPr/>
          <a:lstStyle/>
          <a:p>
            <a:fld id="{9B402786-918C-D846-A5E6-705928AE4161}" type="slidenum">
              <a:rPr lang="en-US" smtClean="0"/>
              <a:pPr/>
              <a:t>33</a:t>
            </a:fld>
            <a:endParaRPr lang="en-US" dirty="0"/>
          </a:p>
        </p:txBody>
      </p:sp>
    </p:spTree>
    <p:extLst>
      <p:ext uri="{BB962C8B-B14F-4D97-AF65-F5344CB8AC3E}">
        <p14:creationId xmlns:p14="http://schemas.microsoft.com/office/powerpoint/2010/main" val="4073353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02B7-026E-C14C-9EDA-C1C5D7A04537}"/>
              </a:ext>
            </a:extLst>
          </p:cNvPr>
          <p:cNvSpPr>
            <a:spLocks noGrp="1"/>
          </p:cNvSpPr>
          <p:nvPr>
            <p:ph type="title"/>
          </p:nvPr>
        </p:nvSpPr>
        <p:spPr/>
        <p:txBody>
          <a:bodyPr/>
          <a:lstStyle/>
          <a:p>
            <a:r>
              <a:rPr lang="en-US" dirty="0"/>
              <a:t>Update</a:t>
            </a:r>
          </a:p>
        </p:txBody>
      </p:sp>
      <p:sp>
        <p:nvSpPr>
          <p:cNvPr id="3" name="Content Placeholder 2">
            <a:extLst>
              <a:ext uri="{FF2B5EF4-FFF2-40B4-BE49-F238E27FC236}">
                <a16:creationId xmlns:a16="http://schemas.microsoft.com/office/drawing/2014/main" id="{A1D709F9-20B3-4642-AD43-A9218FBEEA37}"/>
              </a:ext>
            </a:extLst>
          </p:cNvPr>
          <p:cNvSpPr>
            <a:spLocks noGrp="1"/>
          </p:cNvSpPr>
          <p:nvPr>
            <p:ph idx="1"/>
          </p:nvPr>
        </p:nvSpPr>
        <p:spPr/>
        <p:txBody>
          <a:bodyPr/>
          <a:lstStyle/>
          <a:p>
            <a:r>
              <a:rPr lang="en-US" dirty="0"/>
              <a:t>Material shown was current as of Mission SRR (Feb 22, 2018)</a:t>
            </a:r>
          </a:p>
          <a:p>
            <a:pPr lvl="1"/>
            <a:r>
              <a:rPr lang="en-US" dirty="0"/>
              <a:t>Apart from descope of the IFC, changes are minor</a:t>
            </a:r>
          </a:p>
          <a:p>
            <a:r>
              <a:rPr lang="en-US" dirty="0"/>
              <a:t>Many Level-3 requirements documents are now baselined or will be very soon.</a:t>
            </a:r>
          </a:p>
          <a:p>
            <a:pPr lvl="1"/>
            <a:r>
              <a:rPr lang="en-US" dirty="0"/>
              <a:t>Attitude Control System, Telescope, Spacecraft, WFI, CGI, etc.</a:t>
            </a:r>
          </a:p>
          <a:p>
            <a:endParaRPr lang="en-US" dirty="0"/>
          </a:p>
        </p:txBody>
      </p:sp>
      <p:sp>
        <p:nvSpPr>
          <p:cNvPr id="4" name="Date Placeholder 3">
            <a:extLst>
              <a:ext uri="{FF2B5EF4-FFF2-40B4-BE49-F238E27FC236}">
                <a16:creationId xmlns:a16="http://schemas.microsoft.com/office/drawing/2014/main" id="{B7064410-AFF5-3445-9210-137463D13A2E}"/>
              </a:ext>
            </a:extLst>
          </p:cNvPr>
          <p:cNvSpPr>
            <a:spLocks noGrp="1"/>
          </p:cNvSpPr>
          <p:nvPr>
            <p:ph type="dt" sz="half" idx="2"/>
          </p:nvPr>
        </p:nvSpPr>
        <p:spPr/>
        <p:txBody>
          <a:bodyPr/>
          <a:lstStyle/>
          <a:p>
            <a:r>
              <a:rPr lang="en-US"/>
              <a:t>October 22, 2018</a:t>
            </a:r>
          </a:p>
        </p:txBody>
      </p:sp>
      <p:sp>
        <p:nvSpPr>
          <p:cNvPr id="5" name="Footer Placeholder 4">
            <a:extLst>
              <a:ext uri="{FF2B5EF4-FFF2-40B4-BE49-F238E27FC236}">
                <a16:creationId xmlns:a16="http://schemas.microsoft.com/office/drawing/2014/main" id="{DD9E81A4-714F-7D47-A29A-D21E7B1877F8}"/>
              </a:ext>
            </a:extLst>
          </p:cNvPr>
          <p:cNvSpPr>
            <a:spLocks noGrp="1"/>
          </p:cNvSpPr>
          <p:nvPr>
            <p:ph type="ftr" sz="quarter" idx="10"/>
          </p:nvPr>
        </p:nvSpPr>
        <p:spPr/>
        <p:txBody>
          <a:bodyPr/>
          <a:lstStyle/>
          <a:p>
            <a:r>
              <a:rPr lang="en-US"/>
              <a:t>APAC - Kruk</a:t>
            </a:r>
            <a:endParaRPr lang="en-US" dirty="0"/>
          </a:p>
        </p:txBody>
      </p:sp>
      <p:sp>
        <p:nvSpPr>
          <p:cNvPr id="6" name="Slide Number Placeholder 5">
            <a:extLst>
              <a:ext uri="{FF2B5EF4-FFF2-40B4-BE49-F238E27FC236}">
                <a16:creationId xmlns:a16="http://schemas.microsoft.com/office/drawing/2014/main" id="{5CD5F6A4-1150-3341-8960-7F5E6559E1CE}"/>
              </a:ext>
            </a:extLst>
          </p:cNvPr>
          <p:cNvSpPr>
            <a:spLocks noGrp="1"/>
          </p:cNvSpPr>
          <p:nvPr>
            <p:ph type="sldNum" sz="quarter" idx="11"/>
          </p:nvPr>
        </p:nvSpPr>
        <p:spPr/>
        <p:txBody>
          <a:bodyPr/>
          <a:lstStyle/>
          <a:p>
            <a:fld id="{9B402786-918C-D846-A5E6-705928AE4161}" type="slidenum">
              <a:rPr lang="en-US" smtClean="0"/>
              <a:pPr/>
              <a:t>34</a:t>
            </a:fld>
            <a:endParaRPr lang="en-US" dirty="0"/>
          </a:p>
        </p:txBody>
      </p:sp>
    </p:spTree>
    <p:extLst>
      <p:ext uri="{BB962C8B-B14F-4D97-AF65-F5344CB8AC3E}">
        <p14:creationId xmlns:p14="http://schemas.microsoft.com/office/powerpoint/2010/main" val="1219297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p>
        </p:txBody>
      </p:sp>
      <p:sp>
        <p:nvSpPr>
          <p:cNvPr id="7" name="Text Placeholder 6"/>
          <p:cNvSpPr>
            <a:spLocks noGrp="1"/>
          </p:cNvSpPr>
          <p:nvPr>
            <p:ph type="body" idx="1"/>
          </p:nvPr>
        </p:nvSpPr>
        <p:spPr/>
        <p:txBody>
          <a:bodyPr>
            <a:normAutofit/>
          </a:bodyPr>
          <a:lstStyle/>
          <a:p>
            <a:r>
              <a:rPr lang="en-US" sz="4000" b="1" dirty="0"/>
              <a:t>Backup</a:t>
            </a:r>
          </a:p>
        </p:txBody>
      </p:sp>
      <p:sp>
        <p:nvSpPr>
          <p:cNvPr id="6" name="Date Placeholder 5">
            <a:extLst>
              <a:ext uri="{FF2B5EF4-FFF2-40B4-BE49-F238E27FC236}">
                <a16:creationId xmlns:a16="http://schemas.microsoft.com/office/drawing/2014/main" id="{5664CE96-8967-3243-AFD9-DBA53D07BA7F}"/>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6909256F-7481-044C-8F3D-D20C1EA4CC64}"/>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7C89C7EF-731B-ED43-8A7C-0856F6296964}"/>
              </a:ext>
            </a:extLst>
          </p:cNvPr>
          <p:cNvSpPr>
            <a:spLocks noGrp="1"/>
          </p:cNvSpPr>
          <p:nvPr>
            <p:ph type="sldNum" sz="quarter" idx="10"/>
          </p:nvPr>
        </p:nvSpPr>
        <p:spPr/>
        <p:txBody>
          <a:bodyPr/>
          <a:lstStyle/>
          <a:p>
            <a:fld id="{9B402786-918C-D846-A5E6-705928AE4161}" type="slidenum">
              <a:rPr lang="en-US" smtClean="0"/>
              <a:pPr/>
              <a:t>35</a:t>
            </a:fld>
            <a:endParaRPr lang="en-US" dirty="0"/>
          </a:p>
        </p:txBody>
      </p:sp>
    </p:spTree>
    <p:extLst>
      <p:ext uri="{BB962C8B-B14F-4D97-AF65-F5344CB8AC3E}">
        <p14:creationId xmlns:p14="http://schemas.microsoft.com/office/powerpoint/2010/main" val="4242794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WFIRST Requirements Breadth"/>
          <p:cNvSpPr txBox="1">
            <a:spLocks noGrp="1"/>
          </p:cNvSpPr>
          <p:nvPr>
            <p:ph type="title"/>
          </p:nvPr>
        </p:nvSpPr>
        <p:spPr>
          <a:prstGeom prst="rect">
            <a:avLst/>
          </a:prstGeom>
        </p:spPr>
        <p:txBody>
          <a:bodyPr/>
          <a:lstStyle/>
          <a:p>
            <a:r>
              <a:rPr dirty="0"/>
              <a:t>WFIRST Breadth</a:t>
            </a:r>
          </a:p>
        </p:txBody>
      </p:sp>
      <p:sp>
        <p:nvSpPr>
          <p:cNvPr id="371" name="WFIRST must meet the Decadal Survey’s vision for several science experiments:…"/>
          <p:cNvSpPr txBox="1">
            <a:spLocks noGrp="1"/>
          </p:cNvSpPr>
          <p:nvPr>
            <p:ph type="body" idx="1"/>
          </p:nvPr>
        </p:nvSpPr>
        <p:spPr>
          <a:xfrm>
            <a:off x="457200" y="1600200"/>
            <a:ext cx="8229599" cy="4892675"/>
          </a:xfrm>
          <a:prstGeom prst="rect">
            <a:avLst/>
          </a:prstGeom>
        </p:spPr>
        <p:txBody>
          <a:bodyPr>
            <a:normAutofit fontScale="62500" lnSpcReduction="20000"/>
          </a:bodyPr>
          <a:lstStyle/>
          <a:p>
            <a:pPr marL="246888" indent="-246888" defTabSz="329184">
              <a:spcBef>
                <a:spcPts val="525"/>
              </a:spcBef>
              <a:defRPr sz="4608"/>
            </a:pPr>
            <a:r>
              <a:rPr dirty="0"/>
              <a:t>WFIRST must meet the Decadal Survey’s vision for several </a:t>
            </a:r>
            <a:r>
              <a:rPr b="1" i="1" dirty="0">
                <a:solidFill>
                  <a:schemeClr val="accent6">
                    <a:lumMod val="75000"/>
                  </a:schemeClr>
                </a:solidFill>
              </a:rPr>
              <a:t>science experiments:</a:t>
            </a:r>
          </a:p>
          <a:p>
            <a:pPr marL="399723" lvl="1" indent="-235131" defTabSz="329184">
              <a:spcBef>
                <a:spcPts val="525"/>
              </a:spcBef>
              <a:defRPr sz="4608"/>
            </a:pPr>
            <a:r>
              <a:rPr dirty="0"/>
              <a:t>Dark energy / growth of structure</a:t>
            </a:r>
            <a:br>
              <a:rPr lang="en-US" dirty="0"/>
            </a:br>
            <a:r>
              <a:rPr dirty="0"/>
              <a:t>via multiple techniques</a:t>
            </a:r>
          </a:p>
          <a:p>
            <a:pPr marL="399723" lvl="1" indent="-235131" defTabSz="329184">
              <a:spcBef>
                <a:spcPts val="525"/>
              </a:spcBef>
              <a:defRPr sz="4608"/>
            </a:pPr>
            <a:r>
              <a:rPr dirty="0"/>
              <a:t>Exoplanet census</a:t>
            </a:r>
          </a:p>
          <a:p>
            <a:pPr marL="246888" indent="-246888" defTabSz="329184">
              <a:spcBef>
                <a:spcPts val="1725"/>
              </a:spcBef>
              <a:defRPr sz="4608"/>
            </a:pPr>
            <a:r>
              <a:rPr dirty="0"/>
              <a:t>WFIRST must meet the Decadal Survey’s recommendation for </a:t>
            </a:r>
            <a:r>
              <a:rPr b="1" i="1" dirty="0">
                <a:solidFill>
                  <a:schemeClr val="accent6">
                    <a:lumMod val="75000"/>
                  </a:schemeClr>
                </a:solidFill>
              </a:rPr>
              <a:t>technology development </a:t>
            </a:r>
            <a:r>
              <a:rPr dirty="0"/>
              <a:t>aimed at direct detection of exoplanets</a:t>
            </a:r>
          </a:p>
          <a:p>
            <a:pPr marL="246888" indent="-246888" defTabSz="329184">
              <a:spcBef>
                <a:spcPts val="1725"/>
              </a:spcBef>
              <a:defRPr sz="4608"/>
            </a:pPr>
            <a:r>
              <a:rPr dirty="0"/>
              <a:t>WFIRST must meet the Decadal Survey’s mandate for </a:t>
            </a:r>
            <a:r>
              <a:rPr b="1" i="1" dirty="0">
                <a:solidFill>
                  <a:schemeClr val="accent6">
                    <a:lumMod val="75000"/>
                  </a:schemeClr>
                </a:solidFill>
              </a:rPr>
              <a:t>broad science impact in key areas</a:t>
            </a:r>
            <a:r>
              <a:rPr b="1" dirty="0">
                <a:solidFill>
                  <a:schemeClr val="accent6">
                    <a:lumMod val="75000"/>
                  </a:schemeClr>
                </a:solidFill>
              </a:rPr>
              <a:t> </a:t>
            </a:r>
            <a:r>
              <a:rPr dirty="0"/>
              <a:t>via a general observer + guest investigator capability</a:t>
            </a:r>
          </a:p>
          <a:p>
            <a:pPr marL="246888" indent="-246888" defTabSz="329184">
              <a:spcBef>
                <a:spcPts val="525"/>
              </a:spcBef>
              <a:defRPr sz="4608"/>
            </a:pPr>
            <a:endParaRPr dirty="0"/>
          </a:p>
        </p:txBody>
      </p:sp>
      <p:sp>
        <p:nvSpPr>
          <p:cNvPr id="2" name="Date Placeholder 1">
            <a:extLst>
              <a:ext uri="{FF2B5EF4-FFF2-40B4-BE49-F238E27FC236}">
                <a16:creationId xmlns:a16="http://schemas.microsoft.com/office/drawing/2014/main" id="{8DF49D3B-6D08-C045-8777-CF8621659AF2}"/>
              </a:ext>
            </a:extLst>
          </p:cNvPr>
          <p:cNvSpPr>
            <a:spLocks noGrp="1"/>
          </p:cNvSpPr>
          <p:nvPr>
            <p:ph type="dt" sz="half" idx="2"/>
          </p:nvPr>
        </p:nvSpPr>
        <p:spPr/>
        <p:txBody>
          <a:bodyPr/>
          <a:lstStyle/>
          <a:p>
            <a:r>
              <a:rPr lang="en-US"/>
              <a:t>October 22, 2018</a:t>
            </a:r>
          </a:p>
        </p:txBody>
      </p:sp>
      <p:sp>
        <p:nvSpPr>
          <p:cNvPr id="6" name="Footer Placeholder 5">
            <a:extLst>
              <a:ext uri="{FF2B5EF4-FFF2-40B4-BE49-F238E27FC236}">
                <a16:creationId xmlns:a16="http://schemas.microsoft.com/office/drawing/2014/main" id="{19F6E765-9B8D-ED46-A12C-5038F0535476}"/>
              </a:ext>
            </a:extLst>
          </p:cNvPr>
          <p:cNvSpPr>
            <a:spLocks noGrp="1"/>
          </p:cNvSpPr>
          <p:nvPr>
            <p:ph type="ftr" sz="quarter" idx="10"/>
          </p:nvPr>
        </p:nvSpPr>
        <p:spPr/>
        <p:txBody>
          <a:bodyPr/>
          <a:lstStyle/>
          <a:p>
            <a:r>
              <a:rPr lang="en-US"/>
              <a:t>APAC - Kruk</a:t>
            </a:r>
            <a:endParaRPr lang="en-US" dirty="0"/>
          </a:p>
        </p:txBody>
      </p:sp>
      <p:sp>
        <p:nvSpPr>
          <p:cNvPr id="7" name="Slide Number Placeholder 6">
            <a:extLst>
              <a:ext uri="{FF2B5EF4-FFF2-40B4-BE49-F238E27FC236}">
                <a16:creationId xmlns:a16="http://schemas.microsoft.com/office/drawing/2014/main" id="{85EA690E-BD64-A849-9AC2-AADBB9400013}"/>
              </a:ext>
            </a:extLst>
          </p:cNvPr>
          <p:cNvSpPr>
            <a:spLocks noGrp="1"/>
          </p:cNvSpPr>
          <p:nvPr>
            <p:ph type="sldNum" sz="quarter" idx="11"/>
          </p:nvPr>
        </p:nvSpPr>
        <p:spPr/>
        <p:txBody>
          <a:bodyPr/>
          <a:lstStyle/>
          <a:p>
            <a:fld id="{9B402786-918C-D846-A5E6-705928AE4161}" type="slidenum">
              <a:rPr lang="en-US" smtClean="0"/>
              <a:pPr/>
              <a:t>36</a:t>
            </a:fld>
            <a:endParaRPr lang="en-US" dirty="0"/>
          </a:p>
        </p:txBody>
      </p:sp>
    </p:spTree>
    <p:extLst>
      <p:ext uri="{BB962C8B-B14F-4D97-AF65-F5344CB8AC3E}">
        <p14:creationId xmlns:p14="http://schemas.microsoft.com/office/powerpoint/2010/main" val="4279439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Title 4"/>
          <p:cNvSpPr txBox="1">
            <a:spLocks noGrp="1"/>
          </p:cNvSpPr>
          <p:nvPr>
            <p:ph type="title"/>
          </p:nvPr>
        </p:nvSpPr>
        <p:spPr/>
        <p:txBody>
          <a:bodyPr>
            <a:normAutofit fontScale="90000"/>
          </a:bodyPr>
          <a:lstStyle/>
          <a:p>
            <a:r>
              <a:rPr lang="en-US" dirty="0"/>
              <a:t>Science Objectives</a:t>
            </a:r>
            <a:br>
              <a:rPr lang="en-US" dirty="0"/>
            </a:br>
            <a:r>
              <a:rPr lang="en-US" dirty="0"/>
              <a:t>vs. Mission Success</a:t>
            </a:r>
          </a:p>
        </p:txBody>
      </p:sp>
      <p:sp>
        <p:nvSpPr>
          <p:cNvPr id="429" name="Content Placeholder 5"/>
          <p:cNvSpPr txBox="1">
            <a:spLocks noGrp="1"/>
          </p:cNvSpPr>
          <p:nvPr>
            <p:ph idx="1"/>
          </p:nvPr>
        </p:nvSpPr>
        <p:spPr>
          <a:xfrm>
            <a:off x="0" y="1371600"/>
            <a:ext cx="9144000" cy="4525963"/>
          </a:xfrm>
        </p:spPr>
        <p:txBody>
          <a:bodyPr/>
          <a:lstStyle>
            <a:lvl1pPr>
              <a:lnSpc>
                <a:spcPct val="80000"/>
              </a:lnSpc>
              <a:spcBef>
                <a:spcPts val="700"/>
              </a:spcBef>
            </a:lvl1pPr>
          </a:lstStyle>
          <a:p>
            <a:r>
              <a:rPr lang="en-US" dirty="0"/>
              <a:t>The Science Objectives define expected science return for WFIRST.</a:t>
            </a:r>
          </a:p>
          <a:p>
            <a:r>
              <a:rPr lang="en-US" dirty="0"/>
              <a:t>Mission Success defines minimum science return to declare WFIRST a success: </a:t>
            </a:r>
          </a:p>
        </p:txBody>
      </p:sp>
      <p:graphicFrame>
        <p:nvGraphicFramePr>
          <p:cNvPr id="9" name="Table 6">
            <a:extLst>
              <a:ext uri="{FF2B5EF4-FFF2-40B4-BE49-F238E27FC236}">
                <a16:creationId xmlns:a16="http://schemas.microsoft.com/office/drawing/2014/main" id="{EEA30451-1789-D443-8152-7A05E89E3468}"/>
              </a:ext>
            </a:extLst>
          </p:cNvPr>
          <p:cNvGraphicFramePr/>
          <p:nvPr>
            <p:extLst>
              <p:ext uri="{D42A27DB-BD31-4B8C-83A1-F6EECF244321}">
                <p14:modId xmlns:p14="http://schemas.microsoft.com/office/powerpoint/2010/main" val="2835892314"/>
              </p:ext>
            </p:extLst>
          </p:nvPr>
        </p:nvGraphicFramePr>
        <p:xfrm>
          <a:off x="457200" y="3150765"/>
          <a:ext cx="8254999" cy="3402435"/>
        </p:xfrm>
        <a:graphic>
          <a:graphicData uri="http://schemas.openxmlformats.org/drawingml/2006/table">
            <a:tbl>
              <a:tblPr firstRow="1" firstCol="1"/>
              <a:tblGrid>
                <a:gridCol w="9144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3301999">
                  <a:extLst>
                    <a:ext uri="{9D8B030D-6E8A-4147-A177-3AD203B41FA5}">
                      <a16:colId xmlns:a16="http://schemas.microsoft.com/office/drawing/2014/main" val="2082989677"/>
                    </a:ext>
                  </a:extLst>
                </a:gridCol>
              </a:tblGrid>
              <a:tr h="239582">
                <a:tc>
                  <a:txBody>
                    <a:bodyPr/>
                    <a:lstStyle/>
                    <a:p>
                      <a:pPr algn="ctr" defTabSz="914400">
                        <a:defRPr sz="1800">
                          <a:solidFill>
                            <a:srgbClr val="000000"/>
                          </a:solidFill>
                        </a:defRPr>
                      </a:pPr>
                      <a:r>
                        <a:rPr sz="1400" b="1" dirty="0">
                          <a:solidFill>
                            <a:srgbClr val="FFFFFF"/>
                          </a:solidFill>
                          <a:latin typeface="Candara"/>
                          <a:ea typeface="Candara"/>
                          <a:cs typeface="Candara"/>
                          <a:sym typeface="Candara"/>
                        </a:rPr>
                        <a:t>Science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400" b="1" dirty="0">
                          <a:solidFill>
                            <a:srgbClr val="FFFFFF"/>
                          </a:solidFill>
                          <a:latin typeface="Candara"/>
                          <a:ea typeface="Candara"/>
                          <a:cs typeface="Candara"/>
                          <a:sym typeface="Candara"/>
                        </a:rPr>
                        <a:t>Science Objective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lang="en-US" sz="1400" b="1" dirty="0">
                          <a:solidFill>
                            <a:srgbClr val="FFFFFF"/>
                          </a:solidFill>
                          <a:latin typeface="Candara"/>
                          <a:ea typeface="Candara"/>
                          <a:cs typeface="Candara"/>
                          <a:sym typeface="Candara"/>
                        </a:rPr>
                        <a:t>Mission Success Criteria</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570413">
                <a:tc>
                  <a:txBody>
                    <a:bodyPr/>
                    <a:lstStyle/>
                    <a:p>
                      <a:pPr algn="l" defTabSz="914400">
                        <a:defRPr sz="1800">
                          <a:solidFill>
                            <a:srgbClr val="000000"/>
                          </a:solidFill>
                        </a:defRPr>
                      </a:pPr>
                      <a:r>
                        <a:rPr sz="1200" b="1">
                          <a:solidFill>
                            <a:srgbClr val="FFFFFF"/>
                          </a:solidFill>
                          <a:latin typeface="Candara"/>
                          <a:ea typeface="Candara"/>
                          <a:cs typeface="Candara"/>
                          <a:sym typeface="Candara"/>
                        </a:rPr>
                        <a:t>NIR
Survey</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conduct near-infrared (NIR) sky surveys in both imaging and spectroscopic modes, providing an imaging sensitivity for unresolved sources better than 26.5 AB magnitude.</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lnSpc>
                          <a:spcPct val="100000"/>
                        </a:lnSpc>
                        <a:defRPr sz="1800">
                          <a:solidFill>
                            <a:srgbClr val="000000"/>
                          </a:solidFill>
                        </a:defRPr>
                      </a:pPr>
                      <a:r>
                        <a:rPr sz="1100" dirty="0">
                          <a:latin typeface="Candara"/>
                          <a:ea typeface="Candara"/>
                          <a:cs typeface="Candara"/>
                          <a:sym typeface="Candara"/>
                        </a:rPr>
                        <a:t>No corresponding success criteria</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9687">
                <a:tc>
                  <a:txBody>
                    <a:bodyPr/>
                    <a:lstStyle/>
                    <a:p>
                      <a:pPr algn="l" defTabSz="914400">
                        <a:defRPr sz="1800">
                          <a:solidFill>
                            <a:srgbClr val="000000"/>
                          </a:solidFill>
                        </a:defRPr>
                      </a:pPr>
                      <a:r>
                        <a:rPr sz="1200" b="1" dirty="0">
                          <a:solidFill>
                            <a:srgbClr val="FFFFFF"/>
                          </a:solidFill>
                          <a:latin typeface="Candara"/>
                          <a:ea typeface="Candara"/>
                          <a:cs typeface="Candara"/>
                          <a:sym typeface="Candara"/>
                        </a:rPr>
                        <a:t>Expansion History</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sz="1100" dirty="0"/>
                        <a:t>Determine the expansion history of the Universe using </a:t>
                      </a:r>
                      <a:r>
                        <a:rPr lang="en-US" sz="1100" dirty="0"/>
                        <a:t>GRS</a:t>
                      </a:r>
                      <a:r>
                        <a:rPr sz="1100" dirty="0"/>
                        <a:t>, WL</a:t>
                      </a:r>
                      <a:r>
                        <a:rPr lang="en-US" sz="1100" dirty="0"/>
                        <a:t>,</a:t>
                      </a:r>
                      <a:r>
                        <a:rPr sz="1100" dirty="0"/>
                        <a:t> &amp; SN, at redshifts up to </a:t>
                      </a:r>
                      <a:r>
                        <a:rPr sz="1100" i="1" dirty="0">
                          <a:latin typeface="Times"/>
                          <a:ea typeface="Times"/>
                          <a:cs typeface="Times"/>
                          <a:sym typeface="Times"/>
                        </a:rPr>
                        <a:t>z </a:t>
                      </a:r>
                      <a:r>
                        <a:rPr sz="1100" dirty="0"/>
                        <a:t>= 2 with high-precision cross-checks between techniques.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rowSpan="2">
                  <a:txBody>
                    <a:bodyPr/>
                    <a:lstStyle/>
                    <a:p>
                      <a:pPr algn="l" defTabSz="914400">
                        <a:lnSpc>
                          <a:spcPct val="100000"/>
                        </a:lnSpc>
                        <a:defRPr sz="2800">
                          <a:solidFill>
                            <a:srgbClr val="000000"/>
                          </a:solidFill>
                          <a:latin typeface="Candara"/>
                          <a:ea typeface="Candara"/>
                          <a:cs typeface="Candara"/>
                          <a:sym typeface="Candara"/>
                        </a:defRPr>
                      </a:pPr>
                      <a:r>
                        <a:rPr sz="1100" dirty="0"/>
                        <a:t>Conduct surveys providing data for the measurement of the history of cosmic expansion and the growth of structure, achieving at least two of the following: </a:t>
                      </a:r>
                    </a:p>
                    <a:p>
                      <a:pPr marL="171450" indent="-171450" algn="l" defTabSz="914400">
                        <a:lnSpc>
                          <a:spcPct val="100000"/>
                        </a:lnSpc>
                        <a:buSzPct val="171000"/>
                        <a:buFont typeface="Arial" panose="020B0604020202020204" pitchFamily="34" charset="0"/>
                        <a:buChar char="•"/>
                        <a:defRPr sz="2800">
                          <a:solidFill>
                            <a:srgbClr val="000000"/>
                          </a:solidFill>
                          <a:latin typeface="Candara"/>
                          <a:ea typeface="Candara"/>
                          <a:cs typeface="Candara"/>
                          <a:sym typeface="Candara"/>
                        </a:defRPr>
                      </a:pPr>
                      <a:r>
                        <a:rPr sz="1100" dirty="0"/>
                        <a:t>detect ≥10</a:t>
                      </a:r>
                      <a:r>
                        <a:rPr lang="en-US" sz="1100" dirty="0"/>
                        <a:t>M</a:t>
                      </a:r>
                      <a:r>
                        <a:rPr sz="1100" dirty="0"/>
                        <a:t> galaxies spectroscopically over </a:t>
                      </a:r>
                      <a:r>
                        <a:rPr sz="1100" i="1" dirty="0">
                          <a:latin typeface="Times"/>
                          <a:ea typeface="Times"/>
                          <a:cs typeface="Times"/>
                          <a:sym typeface="Times"/>
                        </a:rPr>
                        <a:t>z =</a:t>
                      </a:r>
                      <a:r>
                        <a:rPr sz="1100" dirty="0"/>
                        <a:t> 1-2;</a:t>
                      </a:r>
                    </a:p>
                    <a:p>
                      <a:pPr marL="171450" indent="-171450" algn="l" defTabSz="914400">
                        <a:lnSpc>
                          <a:spcPct val="100000"/>
                        </a:lnSpc>
                        <a:buSzPct val="171000"/>
                        <a:buFont typeface="Arial" panose="020B0604020202020204" pitchFamily="34" charset="0"/>
                        <a:buChar char="•"/>
                        <a:defRPr sz="2800">
                          <a:solidFill>
                            <a:srgbClr val="000000"/>
                          </a:solidFill>
                          <a:latin typeface="Candara"/>
                          <a:ea typeface="Candara"/>
                          <a:cs typeface="Candara"/>
                          <a:sym typeface="Candara"/>
                        </a:defRPr>
                      </a:pPr>
                      <a:r>
                        <a:rPr sz="1100" dirty="0"/>
                        <a:t>shape measurement of ≥100</a:t>
                      </a:r>
                      <a:r>
                        <a:rPr lang="en-US" sz="1100" dirty="0"/>
                        <a:t>M </a:t>
                      </a:r>
                      <a:r>
                        <a:rPr sz="1100" dirty="0"/>
                        <a:t>galaxies over </a:t>
                      </a:r>
                      <a:r>
                        <a:rPr sz="1100" i="1" dirty="0">
                          <a:latin typeface="Times"/>
                          <a:ea typeface="Times"/>
                          <a:cs typeface="Times"/>
                          <a:sym typeface="Times"/>
                        </a:rPr>
                        <a:t>z</a:t>
                      </a:r>
                      <a:r>
                        <a:rPr sz="1100" dirty="0"/>
                        <a:t> = 1-3;</a:t>
                      </a:r>
                    </a:p>
                    <a:p>
                      <a:pPr marL="171450" indent="-171450" algn="l" defTabSz="914400">
                        <a:lnSpc>
                          <a:spcPct val="100000"/>
                        </a:lnSpc>
                        <a:buSzPct val="171000"/>
                        <a:buFont typeface="Arial" panose="020B0604020202020204" pitchFamily="34" charset="0"/>
                        <a:buChar char="•"/>
                        <a:defRPr sz="2800">
                          <a:solidFill>
                            <a:srgbClr val="000000"/>
                          </a:solidFill>
                          <a:latin typeface="Candara"/>
                          <a:ea typeface="Candara"/>
                          <a:cs typeface="Candara"/>
                          <a:sym typeface="Candara"/>
                        </a:defRPr>
                      </a:pPr>
                      <a:r>
                        <a:rPr sz="1100" dirty="0"/>
                        <a:t>light curve measurement of ≥2000 supernovae at redshifts reaching at least 1;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2"/>
                  </a:ext>
                </a:extLst>
              </a:tr>
              <a:tr h="731137">
                <a:tc>
                  <a:txBody>
                    <a:bodyPr/>
                    <a:lstStyle/>
                    <a:p>
                      <a:pPr algn="l" defTabSz="914400">
                        <a:defRPr sz="1800">
                          <a:solidFill>
                            <a:srgbClr val="000000"/>
                          </a:solidFill>
                        </a:defRPr>
                      </a:pPr>
                      <a:r>
                        <a:rPr sz="1200" b="1">
                          <a:solidFill>
                            <a:srgbClr val="FFFFFF"/>
                          </a:solidFill>
                          <a:latin typeface="Candara"/>
                          <a:ea typeface="Candara"/>
                          <a:cs typeface="Candara"/>
                          <a:sym typeface="Candara"/>
                        </a:rPr>
                        <a:t>Growth of Structure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sz="1100" dirty="0"/>
                        <a:t>Determine the growth history of the largest structures in the Universe using WL, RSD</a:t>
                      </a:r>
                      <a:r>
                        <a:rPr lang="en-US" sz="1100" dirty="0"/>
                        <a:t>,</a:t>
                      </a:r>
                      <a:r>
                        <a:rPr sz="1100" dirty="0"/>
                        <a:t> &amp; Galaxy Clustering, at redshifts up to</a:t>
                      </a:r>
                      <a:br>
                        <a:rPr lang="en-US" sz="1100" dirty="0"/>
                      </a:br>
                      <a:r>
                        <a:rPr sz="1100" i="1" dirty="0">
                          <a:latin typeface="Times"/>
                          <a:ea typeface="Times"/>
                          <a:cs typeface="Times"/>
                          <a:sym typeface="Times"/>
                        </a:rPr>
                        <a:t>z </a:t>
                      </a:r>
                      <a:r>
                        <a:rPr sz="1100" dirty="0"/>
                        <a:t>= 2 with high-precision cross-checks between techniques.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3"/>
                  </a:ext>
                </a:extLst>
              </a:tr>
              <a:tr h="732680">
                <a:tc>
                  <a:txBody>
                    <a:bodyPr/>
                    <a:lstStyle/>
                    <a:p>
                      <a:pPr algn="l" defTabSz="914400">
                        <a:defRPr sz="1800">
                          <a:solidFill>
                            <a:srgbClr val="000000"/>
                          </a:solidFill>
                        </a:defRPr>
                      </a:pPr>
                      <a:r>
                        <a:rPr sz="1200" b="1">
                          <a:solidFill>
                            <a:srgbClr val="FFFFFF"/>
                          </a:solidFill>
                          <a:latin typeface="Candara"/>
                          <a:ea typeface="Candara"/>
                          <a:cs typeface="Candara"/>
                          <a:sym typeface="Candara"/>
                        </a:rPr>
                        <a:t>Exoplanet
Census</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sz="1100" dirty="0"/>
                        <a:t>Carry out a statistical census of exoplanets from the outer habitable zone to free floating planets, including analogs to all of the planets in our Solar System &gt;</a:t>
                      </a:r>
                      <a:r>
                        <a:rPr sz="1100" dirty="0" err="1"/>
                        <a:t>M</a:t>
                      </a:r>
                      <a:r>
                        <a:rPr lang="en-US" sz="1100" baseline="-5999" dirty="0" err="1">
                          <a:latin typeface="Candara" panose="020E0502030303020204" pitchFamily="34" charset="0"/>
                          <a:ea typeface="ヒラギノ丸ゴ ProN"/>
                          <a:cs typeface="ヒラギノ丸ゴ ProN"/>
                          <a:sym typeface="ヒラギノ丸ゴ ProN"/>
                        </a:rPr>
                        <a:t>Mars</a:t>
                      </a:r>
                      <a:r>
                        <a:rPr sz="1100" dirty="0"/>
                        <a:t>, using microlensing</a:t>
                      </a:r>
                      <a:r>
                        <a:rPr lang="en-US" sz="1100" dirty="0"/>
                        <a:t>.</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lnSpc>
                          <a:spcPct val="100000"/>
                        </a:lnSpc>
                        <a:defRPr sz="1800">
                          <a:solidFill>
                            <a:srgbClr val="000000"/>
                          </a:solidFill>
                        </a:defRPr>
                      </a:pPr>
                      <a:r>
                        <a:rPr sz="1100" dirty="0">
                          <a:latin typeface="Candara"/>
                          <a:ea typeface="Candara"/>
                          <a:cs typeface="Candara"/>
                          <a:sym typeface="Candara"/>
                        </a:rPr>
                        <a:t>Conduct a microlensing survey providing sufficient quality and quantity of data to detect at least 2000 microlensing events with source magnitudes of H&lt;23 AB and impact parameters &lt;1.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0868">
                <a:tc>
                  <a:txBody>
                    <a:bodyPr/>
                    <a:lstStyle/>
                    <a:p>
                      <a:pPr algn="l" defTabSz="914400">
                        <a:defRPr sz="1800">
                          <a:solidFill>
                            <a:srgbClr val="000000"/>
                          </a:solidFill>
                        </a:defRPr>
                      </a:pPr>
                      <a:r>
                        <a:rPr sz="1200" b="1">
                          <a:solidFill>
                            <a:srgbClr val="FFFFFF"/>
                          </a:solidFill>
                          <a:latin typeface="Candara"/>
                          <a:ea typeface="Candara"/>
                          <a:cs typeface="Candara"/>
                          <a:sym typeface="Candara"/>
                        </a:rPr>
                        <a:t>GO Program</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sz="1100" dirty="0">
                          <a:latin typeface="Candara"/>
                          <a:ea typeface="Candara"/>
                          <a:cs typeface="Candara"/>
                          <a:sym typeface="Candara"/>
                        </a:rPr>
                        <a:t>Devote a substantial fraction of the mission lifetime to a peer-reviewed GO program and have an archive &amp; GI program</a:t>
                      </a:r>
                      <a:r>
                        <a:rPr lang="en-US" sz="1100" dirty="0">
                          <a:latin typeface="Candara"/>
                          <a:ea typeface="Candara"/>
                          <a:cs typeface="Candara"/>
                          <a:sym typeface="Candara"/>
                        </a:rPr>
                        <a:t>.</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lnSpc>
                          <a:spcPct val="100000"/>
                        </a:lnSpc>
                        <a:defRPr sz="1800">
                          <a:solidFill>
                            <a:srgbClr val="000000"/>
                          </a:solidFill>
                        </a:defRPr>
                      </a:pPr>
                      <a:r>
                        <a:rPr sz="1100" dirty="0">
                          <a:latin typeface="Candara"/>
                          <a:ea typeface="Candara"/>
                          <a:cs typeface="Candara"/>
                          <a:sym typeface="Candara"/>
                        </a:rPr>
                        <a:t>Provide a minimum of 15% of </a:t>
                      </a:r>
                      <a:r>
                        <a:rPr lang="en-US" sz="1100" dirty="0">
                          <a:latin typeface="Candara"/>
                          <a:ea typeface="Candara"/>
                          <a:cs typeface="Candara"/>
                          <a:sym typeface="Candara"/>
                        </a:rPr>
                        <a:t>aggregated operational </a:t>
                      </a:r>
                      <a:r>
                        <a:rPr sz="1100" dirty="0">
                          <a:latin typeface="Candara"/>
                          <a:ea typeface="Candara"/>
                          <a:cs typeface="Candara"/>
                          <a:sym typeface="Candara"/>
                        </a:rPr>
                        <a:t>lifetime to a peer-reviewed GO program</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5"/>
                  </a:ext>
                </a:extLst>
              </a:tr>
            </a:tbl>
          </a:graphicData>
        </a:graphic>
      </p:graphicFrame>
      <p:sp>
        <p:nvSpPr>
          <p:cNvPr id="4" name="Date Placeholder 3">
            <a:extLst>
              <a:ext uri="{FF2B5EF4-FFF2-40B4-BE49-F238E27FC236}">
                <a16:creationId xmlns:a16="http://schemas.microsoft.com/office/drawing/2014/main" id="{5958F7ED-B5E6-F943-8D9C-F920FDE3D4C6}"/>
              </a:ext>
            </a:extLst>
          </p:cNvPr>
          <p:cNvSpPr>
            <a:spLocks noGrp="1"/>
          </p:cNvSpPr>
          <p:nvPr>
            <p:ph type="dt" sz="half" idx="2"/>
          </p:nvPr>
        </p:nvSpPr>
        <p:spPr/>
        <p:txBody>
          <a:bodyPr/>
          <a:lstStyle/>
          <a:p>
            <a:r>
              <a:rPr lang="en-US"/>
              <a:t>October 22, 2018</a:t>
            </a:r>
          </a:p>
        </p:txBody>
      </p:sp>
      <p:sp>
        <p:nvSpPr>
          <p:cNvPr id="5" name="Footer Placeholder 4">
            <a:extLst>
              <a:ext uri="{FF2B5EF4-FFF2-40B4-BE49-F238E27FC236}">
                <a16:creationId xmlns:a16="http://schemas.microsoft.com/office/drawing/2014/main" id="{26E74C25-1E8B-A148-B695-00B850E3822D}"/>
              </a:ext>
            </a:extLst>
          </p:cNvPr>
          <p:cNvSpPr>
            <a:spLocks noGrp="1"/>
          </p:cNvSpPr>
          <p:nvPr>
            <p:ph type="ftr" sz="quarter" idx="10"/>
          </p:nvPr>
        </p:nvSpPr>
        <p:spPr/>
        <p:txBody>
          <a:bodyPr/>
          <a:lstStyle/>
          <a:p>
            <a:r>
              <a:rPr lang="en-US"/>
              <a:t>APAC - Kruk</a:t>
            </a:r>
            <a:endParaRPr lang="en-US" dirty="0"/>
          </a:p>
        </p:txBody>
      </p:sp>
      <p:sp>
        <p:nvSpPr>
          <p:cNvPr id="6" name="Slide Number Placeholder 5">
            <a:extLst>
              <a:ext uri="{FF2B5EF4-FFF2-40B4-BE49-F238E27FC236}">
                <a16:creationId xmlns:a16="http://schemas.microsoft.com/office/drawing/2014/main" id="{88534CCC-D821-EC43-96B6-31664C46A978}"/>
              </a:ext>
            </a:extLst>
          </p:cNvPr>
          <p:cNvSpPr>
            <a:spLocks noGrp="1"/>
          </p:cNvSpPr>
          <p:nvPr>
            <p:ph type="sldNum" sz="quarter" idx="11"/>
          </p:nvPr>
        </p:nvSpPr>
        <p:spPr/>
        <p:txBody>
          <a:bodyPr/>
          <a:lstStyle/>
          <a:p>
            <a:fld id="{9B402786-918C-D846-A5E6-705928AE4161}" type="slidenum">
              <a:rPr lang="en-US" smtClean="0"/>
              <a:pPr/>
              <a:t>37</a:t>
            </a:fld>
            <a:endParaRPr lang="en-US" dirty="0"/>
          </a:p>
        </p:txBody>
      </p:sp>
    </p:spTree>
    <p:extLst>
      <p:ext uri="{BB962C8B-B14F-4D97-AF65-F5344CB8AC3E}">
        <p14:creationId xmlns:p14="http://schemas.microsoft.com/office/powerpoint/2010/main" val="3784167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le 1"/>
          <p:cNvSpPr txBox="1">
            <a:spLocks noGrp="1"/>
          </p:cNvSpPr>
          <p:nvPr>
            <p:ph type="title"/>
          </p:nvPr>
        </p:nvSpPr>
        <p:spPr/>
        <p:txBody>
          <a:bodyPr>
            <a:normAutofit fontScale="90000"/>
          </a:bodyPr>
          <a:lstStyle/>
          <a:p>
            <a:r>
              <a:rPr lang="en-US" dirty="0"/>
              <a:t>Tech Demo Objectives</a:t>
            </a:r>
            <a:br>
              <a:rPr lang="en-US" dirty="0"/>
            </a:br>
            <a:r>
              <a:rPr lang="en-US" dirty="0"/>
              <a:t>and Fulfilling Them</a:t>
            </a:r>
          </a:p>
        </p:txBody>
      </p:sp>
      <p:graphicFrame>
        <p:nvGraphicFramePr>
          <p:cNvPr id="10" name="Table 6">
            <a:extLst>
              <a:ext uri="{FF2B5EF4-FFF2-40B4-BE49-F238E27FC236}">
                <a16:creationId xmlns:a16="http://schemas.microsoft.com/office/drawing/2014/main" id="{01027D32-EC4C-2A43-86EE-218BC010C2AA}"/>
              </a:ext>
            </a:extLst>
          </p:cNvPr>
          <p:cNvGraphicFramePr/>
          <p:nvPr>
            <p:extLst>
              <p:ext uri="{D42A27DB-BD31-4B8C-83A1-F6EECF244321}">
                <p14:modId xmlns:p14="http://schemas.microsoft.com/office/powerpoint/2010/main" val="1398141049"/>
              </p:ext>
            </p:extLst>
          </p:nvPr>
        </p:nvGraphicFramePr>
        <p:xfrm>
          <a:off x="457200" y="2667000"/>
          <a:ext cx="8254999" cy="3894270"/>
        </p:xfrm>
        <a:graphic>
          <a:graphicData uri="http://schemas.openxmlformats.org/drawingml/2006/table">
            <a:tbl>
              <a:tblPr firstRow="1" firstCol="1"/>
              <a:tblGrid>
                <a:gridCol w="1143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3301999">
                  <a:extLst>
                    <a:ext uri="{9D8B030D-6E8A-4147-A177-3AD203B41FA5}">
                      <a16:colId xmlns:a16="http://schemas.microsoft.com/office/drawing/2014/main" val="2082989677"/>
                    </a:ext>
                  </a:extLst>
                </a:gridCol>
              </a:tblGrid>
              <a:tr h="239582">
                <a:tc>
                  <a:txBody>
                    <a:bodyPr/>
                    <a:lstStyle/>
                    <a:p>
                      <a:pPr algn="ctr" defTabSz="914400">
                        <a:defRPr sz="1800">
                          <a:solidFill>
                            <a:srgbClr val="000000"/>
                          </a:solidFill>
                        </a:defRPr>
                      </a:pPr>
                      <a:r>
                        <a:rPr lang="en-US" sz="1400" b="1" dirty="0">
                          <a:solidFill>
                            <a:srgbClr val="FFFFFF"/>
                          </a:solidFill>
                          <a:latin typeface="Candara"/>
                          <a:ea typeface="Candara"/>
                          <a:cs typeface="Candara"/>
                          <a:sym typeface="Candara"/>
                        </a:rPr>
                        <a:t>Technology</a:t>
                      </a:r>
                      <a:endParaRPr sz="14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lang="en-US" sz="1400" b="1" dirty="0">
                          <a:solidFill>
                            <a:srgbClr val="FFFFFF"/>
                          </a:solidFill>
                          <a:latin typeface="Candara"/>
                          <a:ea typeface="Candara"/>
                          <a:cs typeface="Candara"/>
                          <a:sym typeface="Candara"/>
                        </a:rPr>
                        <a:t>Technology Demonstration</a:t>
                      </a:r>
                      <a:r>
                        <a:rPr sz="1400" b="1" dirty="0">
                          <a:solidFill>
                            <a:srgbClr val="FFFFFF"/>
                          </a:solidFill>
                          <a:latin typeface="Candara"/>
                          <a:ea typeface="Candara"/>
                          <a:cs typeface="Candara"/>
                          <a:sym typeface="Candara"/>
                        </a:rPr>
                        <a:t> Objective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000000"/>
                          </a:solidFill>
                        </a:defRPr>
                      </a:pPr>
                      <a:r>
                        <a:rPr lang="en-US" sz="1400" b="1" dirty="0">
                          <a:solidFill>
                            <a:srgbClr val="FFFFFF"/>
                          </a:solidFill>
                          <a:latin typeface="Candara"/>
                          <a:ea typeface="Candara"/>
                          <a:cs typeface="Candara"/>
                          <a:sym typeface="Candara"/>
                        </a:rPr>
                        <a:t>Operational  Expectation</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729324">
                <a:tc>
                  <a:txBody>
                    <a:bodyPr/>
                    <a:lstStyle/>
                    <a:p>
                      <a:pPr algn="l" defTabSz="914400">
                        <a:defRPr sz="1800">
                          <a:solidFill>
                            <a:srgbClr val="000000"/>
                          </a:solidFill>
                        </a:defRPr>
                      </a:pPr>
                      <a:r>
                        <a:rPr lang="en-US" sz="1200" b="1" dirty="0">
                          <a:solidFill>
                            <a:srgbClr val="FFFFFF"/>
                          </a:solidFill>
                          <a:latin typeface="Candara"/>
                          <a:ea typeface="Candara"/>
                          <a:cs typeface="Candara"/>
                          <a:sym typeface="Candara"/>
                        </a:rPr>
                        <a:t>Active Wavefront Control</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Demonstrate coronagraphy in space with an obscured aperture and active wavefront control</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Detect a companion object next to a star, on at least two stars, at a contrast level and separation that requires a functional active coronagraph.</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9324">
                <a:tc>
                  <a:txBody>
                    <a:bodyPr/>
                    <a:lstStyle/>
                    <a:p>
                      <a:pPr algn="l" defTabSz="914400">
                        <a:defRPr sz="1800">
                          <a:solidFill>
                            <a:srgbClr val="000000"/>
                          </a:solidFill>
                        </a:defRPr>
                      </a:pPr>
                      <a:r>
                        <a:rPr lang="en-US" sz="1200" b="1" dirty="0">
                          <a:solidFill>
                            <a:srgbClr val="FFFFFF"/>
                          </a:solidFill>
                          <a:latin typeface="Candara"/>
                          <a:ea typeface="Candara"/>
                          <a:cs typeface="Candara"/>
                          <a:sym typeface="Candara"/>
                        </a:rPr>
                        <a:t>Coronagraph Elements</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100" dirty="0"/>
                        <a:t>Advance the engineering and technical readiness of key coronagraph elements: coronagraph masks, low-order wavefront sensors, high actuator count deformable mirrors, low noise detectors, and integral field spectrographs.</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100" dirty="0"/>
                        <a:t>Demonstrate in-space operation of the elements listed.</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2"/>
                  </a:ext>
                </a:extLst>
              </a:tr>
              <a:tr h="729324">
                <a:tc>
                  <a:txBody>
                    <a:bodyPr/>
                    <a:lstStyle/>
                    <a:p>
                      <a:pPr algn="l" defTabSz="914400">
                        <a:defRPr sz="1800">
                          <a:solidFill>
                            <a:srgbClr val="000000"/>
                          </a:solidFill>
                        </a:defRPr>
                      </a:pPr>
                      <a:r>
                        <a:rPr lang="en-US" sz="1200" b="1" dirty="0">
                          <a:solidFill>
                            <a:srgbClr val="FFFFFF"/>
                          </a:solidFill>
                          <a:latin typeface="Candara"/>
                          <a:ea typeface="Candara"/>
                          <a:cs typeface="Candara"/>
                          <a:sym typeface="Candara"/>
                        </a:rPr>
                        <a:t>Coronagraph Algorithms</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100" dirty="0"/>
                        <a:t>Support development and in-flight demonstration of coronagraph software that could enhance the capability or simplify the architecture of future missions. </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latin typeface="Candara" panose="020E0502030303020204" pitchFamily="34" charset="0"/>
                        </a:rPr>
                        <a:t>Demonstrate the ability to modify the wavefront sensing and control algorithms during the prime science mission.</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29324">
                <a:tc>
                  <a:txBody>
                    <a:bodyPr/>
                    <a:lstStyle/>
                    <a:p>
                      <a:pPr algn="l" defTabSz="914400">
                        <a:defRPr sz="1800">
                          <a:solidFill>
                            <a:srgbClr val="000000"/>
                          </a:solidFill>
                        </a:defRPr>
                      </a:pPr>
                      <a:r>
                        <a:rPr lang="en-US" sz="1200" b="1" dirty="0">
                          <a:solidFill>
                            <a:srgbClr val="FFFFFF"/>
                          </a:solidFill>
                          <a:latin typeface="Candara"/>
                          <a:ea typeface="Candara"/>
                          <a:cs typeface="Candara"/>
                          <a:sym typeface="Candara"/>
                        </a:rPr>
                        <a:t>Performance Characterization</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100" dirty="0"/>
                        <a:t>Perform measurements that characterize the integrated performance of the coronagraph and observatory as a function of time, wavelength, and polarization. </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AF0"/>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Gather data on a target star that enables in-flight performance characterization of the coronagraph, including a revisit and a repoint.</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AF0"/>
                    </a:solidFill>
                  </a:tcPr>
                </a:tc>
                <a:extLst>
                  <a:ext uri="{0D108BD9-81ED-4DB2-BD59-A6C34878D82A}">
                    <a16:rowId xmlns:a16="http://schemas.microsoft.com/office/drawing/2014/main" val="10004"/>
                  </a:ext>
                </a:extLst>
              </a:tr>
              <a:tr h="729324">
                <a:tc>
                  <a:txBody>
                    <a:bodyPr/>
                    <a:lstStyle/>
                    <a:p>
                      <a:pPr algn="l" defTabSz="914400">
                        <a:defRPr sz="1800">
                          <a:solidFill>
                            <a:srgbClr val="000000"/>
                          </a:solidFill>
                        </a:defRPr>
                      </a:pPr>
                      <a:r>
                        <a:rPr lang="en-US" sz="1200" b="1" dirty="0">
                          <a:solidFill>
                            <a:srgbClr val="FFFFFF"/>
                          </a:solidFill>
                          <a:latin typeface="Candara"/>
                          <a:ea typeface="Candara"/>
                          <a:cs typeface="Candara"/>
                          <a:sym typeface="Candara"/>
                        </a:rPr>
                        <a:t>Data Processing</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Demonstrate advanced data processing and analysis techniques required to identify, spectrally characterize and distinguish astronomical sources at high contrast. </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Produce photometric, astrometric, and spectrographic measurements of at least one point source and at least one extended object.</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1" name="Content Placeholder 5">
            <a:extLst>
              <a:ext uri="{FF2B5EF4-FFF2-40B4-BE49-F238E27FC236}">
                <a16:creationId xmlns:a16="http://schemas.microsoft.com/office/drawing/2014/main" id="{48321203-DC57-B446-8291-CEF705C0A5D7}"/>
              </a:ext>
            </a:extLst>
          </p:cNvPr>
          <p:cNvSpPr txBox="1">
            <a:spLocks/>
          </p:cNvSpPr>
          <p:nvPr/>
        </p:nvSpPr>
        <p:spPr>
          <a:xfrm>
            <a:off x="0" y="1371600"/>
            <a:ext cx="9144000" cy="3581398"/>
          </a:xfrm>
          <a:prstGeom prst="rect">
            <a:avLst/>
          </a:prstGeom>
        </p:spPr>
        <p:txBody>
          <a:bodyPr vert="horz" lIns="91440" tIns="45720" rIns="91440" bIns="45720" rtlCol="0">
            <a:normAutofit/>
          </a:bodyPr>
          <a:lstStyle>
            <a:lvl1pPr marL="342900" indent="-342900" algn="l" defTabSz="457200" rtl="0" eaLnBrk="1" latinLnBrk="0" hangingPunct="1">
              <a:lnSpc>
                <a:spcPct val="80000"/>
              </a:lnSpc>
              <a:spcBef>
                <a:spcPts val="700"/>
              </a:spcBef>
              <a:buFont typeface="Wingdings" charset="2"/>
              <a:buChar char="Ø"/>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Tech Demo Objectives define expected coronagraph technology advancement for WFIRST.</a:t>
            </a:r>
          </a:p>
          <a:p>
            <a:r>
              <a:rPr lang="en-US" dirty="0"/>
              <a:t>Operational expectation – how WFIRST/CGI fulfills:</a:t>
            </a:r>
          </a:p>
        </p:txBody>
      </p:sp>
      <p:sp>
        <p:nvSpPr>
          <p:cNvPr id="4" name="Date Placeholder 3">
            <a:extLst>
              <a:ext uri="{FF2B5EF4-FFF2-40B4-BE49-F238E27FC236}">
                <a16:creationId xmlns:a16="http://schemas.microsoft.com/office/drawing/2014/main" id="{C7D2686C-C814-3047-9B91-1F8FA8086287}"/>
              </a:ext>
            </a:extLst>
          </p:cNvPr>
          <p:cNvSpPr>
            <a:spLocks noGrp="1"/>
          </p:cNvSpPr>
          <p:nvPr>
            <p:ph type="dt" sz="half" idx="2"/>
          </p:nvPr>
        </p:nvSpPr>
        <p:spPr/>
        <p:txBody>
          <a:bodyPr/>
          <a:lstStyle/>
          <a:p>
            <a:r>
              <a:rPr lang="en-US"/>
              <a:t>October 22, 2018</a:t>
            </a:r>
          </a:p>
        </p:txBody>
      </p:sp>
      <p:sp>
        <p:nvSpPr>
          <p:cNvPr id="5" name="Footer Placeholder 4">
            <a:extLst>
              <a:ext uri="{FF2B5EF4-FFF2-40B4-BE49-F238E27FC236}">
                <a16:creationId xmlns:a16="http://schemas.microsoft.com/office/drawing/2014/main" id="{52C7E317-6277-8E43-AB50-FA74191B7B18}"/>
              </a:ext>
            </a:extLst>
          </p:cNvPr>
          <p:cNvSpPr>
            <a:spLocks noGrp="1"/>
          </p:cNvSpPr>
          <p:nvPr>
            <p:ph type="ftr" sz="quarter" idx="11"/>
          </p:nvPr>
        </p:nvSpPr>
        <p:spPr/>
        <p:txBody>
          <a:bodyPr/>
          <a:lstStyle/>
          <a:p>
            <a:r>
              <a:rPr lang="en-US"/>
              <a:t>APAC - Kruk</a:t>
            </a:r>
            <a:endParaRPr lang="en-US" dirty="0"/>
          </a:p>
        </p:txBody>
      </p:sp>
      <p:sp>
        <p:nvSpPr>
          <p:cNvPr id="6" name="Slide Number Placeholder 5">
            <a:extLst>
              <a:ext uri="{FF2B5EF4-FFF2-40B4-BE49-F238E27FC236}">
                <a16:creationId xmlns:a16="http://schemas.microsoft.com/office/drawing/2014/main" id="{17DA73BC-5C2B-0E49-8281-54811035AC31}"/>
              </a:ext>
            </a:extLst>
          </p:cNvPr>
          <p:cNvSpPr>
            <a:spLocks noGrp="1"/>
          </p:cNvSpPr>
          <p:nvPr>
            <p:ph type="sldNum" sz="quarter" idx="10"/>
          </p:nvPr>
        </p:nvSpPr>
        <p:spPr/>
        <p:txBody>
          <a:bodyPr/>
          <a:lstStyle/>
          <a:p>
            <a:fld id="{9B402786-918C-D846-A5E6-705928AE4161}" type="slidenum">
              <a:rPr lang="en-US" smtClean="0"/>
              <a:pPr/>
              <a:t>38</a:t>
            </a:fld>
            <a:endParaRPr lang="en-US" dirty="0"/>
          </a:p>
        </p:txBody>
      </p:sp>
    </p:spTree>
    <p:extLst>
      <p:ext uri="{BB962C8B-B14F-4D97-AF65-F5344CB8AC3E}">
        <p14:creationId xmlns:p14="http://schemas.microsoft.com/office/powerpoint/2010/main" val="3436096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C021-564B-D04C-8418-35BC21936416}"/>
              </a:ext>
            </a:extLst>
          </p:cNvPr>
          <p:cNvSpPr>
            <a:spLocks noGrp="1"/>
          </p:cNvSpPr>
          <p:nvPr>
            <p:ph type="title"/>
          </p:nvPr>
        </p:nvSpPr>
        <p:spPr/>
        <p:txBody>
          <a:bodyPr/>
          <a:lstStyle/>
          <a:p>
            <a:r>
              <a:rPr lang="en-US" dirty="0"/>
              <a:t>Level 1 Requirement Paradigm</a:t>
            </a:r>
          </a:p>
        </p:txBody>
      </p:sp>
      <p:sp>
        <p:nvSpPr>
          <p:cNvPr id="6" name="Content Placeholder 5">
            <a:extLst>
              <a:ext uri="{FF2B5EF4-FFF2-40B4-BE49-F238E27FC236}">
                <a16:creationId xmlns:a16="http://schemas.microsoft.com/office/drawing/2014/main" id="{0D80DD6E-C108-E745-BD35-1BDB205E11BF}"/>
              </a:ext>
            </a:extLst>
          </p:cNvPr>
          <p:cNvSpPr>
            <a:spLocks noGrp="1"/>
          </p:cNvSpPr>
          <p:nvPr>
            <p:ph idx="1"/>
          </p:nvPr>
        </p:nvSpPr>
        <p:spPr>
          <a:xfrm>
            <a:off x="457200" y="1600200"/>
            <a:ext cx="8229599" cy="5029200"/>
          </a:xfrm>
        </p:spPr>
        <p:txBody>
          <a:bodyPr>
            <a:normAutofit fontScale="85000" lnSpcReduction="10000"/>
          </a:bodyPr>
          <a:lstStyle/>
          <a:p>
            <a:r>
              <a:rPr lang="en-US" dirty="0"/>
              <a:t>Objectives are </a:t>
            </a:r>
            <a:r>
              <a:rPr lang="en-US" b="1" i="1" dirty="0">
                <a:solidFill>
                  <a:schemeClr val="accent6">
                    <a:lumMod val="75000"/>
                  </a:schemeClr>
                </a:solidFill>
              </a:rPr>
              <a:t>science outcomes</a:t>
            </a:r>
          </a:p>
          <a:p>
            <a:r>
              <a:rPr lang="en-US" dirty="0"/>
              <a:t>Level 1 science requirements (BSRs) are </a:t>
            </a:r>
            <a:r>
              <a:rPr lang="en-US" b="1" i="1" dirty="0">
                <a:solidFill>
                  <a:schemeClr val="accent6">
                    <a:lumMod val="75000"/>
                  </a:schemeClr>
                </a:solidFill>
              </a:rPr>
              <a:t>critical instrument sensitivities</a:t>
            </a:r>
            <a:r>
              <a:rPr lang="en-US" dirty="0"/>
              <a:t> that support those outcomes</a:t>
            </a:r>
          </a:p>
          <a:p>
            <a:pPr lvl="1"/>
            <a:r>
              <a:rPr lang="en-US" dirty="0"/>
              <a:t>Verifiable pre-launch</a:t>
            </a:r>
          </a:p>
          <a:p>
            <a:pPr lvl="1"/>
            <a:r>
              <a:rPr lang="en-US" dirty="0"/>
              <a:t>One called out for each survey </a:t>
            </a:r>
          </a:p>
          <a:p>
            <a:pPr lvl="1"/>
            <a:r>
              <a:rPr lang="en-US" dirty="0"/>
              <a:t>Used by HQ to ensure WFIRST capabilities sufficient to meet the objectives. </a:t>
            </a:r>
          </a:p>
          <a:p>
            <a:r>
              <a:rPr lang="en-US" dirty="0"/>
              <a:t>Level 1 technical and data requirements include essential top-level items to fulfill all mission objectives</a:t>
            </a:r>
          </a:p>
          <a:p>
            <a:r>
              <a:rPr lang="en-US" dirty="0"/>
              <a:t>Success criteria are </a:t>
            </a:r>
            <a:r>
              <a:rPr lang="en-US" b="1" i="1" dirty="0">
                <a:solidFill>
                  <a:schemeClr val="accent6">
                    <a:lumMod val="75000"/>
                  </a:schemeClr>
                </a:solidFill>
              </a:rPr>
              <a:t>expected measurements </a:t>
            </a:r>
            <a:r>
              <a:rPr lang="en-US" dirty="0"/>
              <a:t>using those capabilities to support the science outcomes</a:t>
            </a:r>
          </a:p>
        </p:txBody>
      </p:sp>
      <p:sp>
        <p:nvSpPr>
          <p:cNvPr id="4" name="Date Placeholder 3">
            <a:extLst>
              <a:ext uri="{FF2B5EF4-FFF2-40B4-BE49-F238E27FC236}">
                <a16:creationId xmlns:a16="http://schemas.microsoft.com/office/drawing/2014/main" id="{B3000EE6-DF07-9C4F-A4D4-987116C3F90D}"/>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A974F256-D201-CD4E-A0AB-65EAAE501FA6}"/>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60EFC139-21AE-3D47-AB5C-EE21FD0A8622}"/>
              </a:ext>
            </a:extLst>
          </p:cNvPr>
          <p:cNvSpPr>
            <a:spLocks noGrp="1"/>
          </p:cNvSpPr>
          <p:nvPr>
            <p:ph type="sldNum" sz="quarter" idx="11"/>
          </p:nvPr>
        </p:nvSpPr>
        <p:spPr/>
        <p:txBody>
          <a:bodyPr/>
          <a:lstStyle/>
          <a:p>
            <a:fld id="{9B402786-918C-D846-A5E6-705928AE4161}" type="slidenum">
              <a:rPr lang="en-US" smtClean="0"/>
              <a:pPr/>
              <a:t>39</a:t>
            </a:fld>
            <a:endParaRPr lang="en-US" dirty="0"/>
          </a:p>
        </p:txBody>
      </p:sp>
    </p:spTree>
    <p:extLst>
      <p:ext uri="{BB962C8B-B14F-4D97-AF65-F5344CB8AC3E}">
        <p14:creationId xmlns:p14="http://schemas.microsoft.com/office/powerpoint/2010/main" val="78613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383C-CECC-4647-AF39-59B4280A9BE9}"/>
              </a:ext>
            </a:extLst>
          </p:cNvPr>
          <p:cNvSpPr>
            <a:spLocks noGrp="1"/>
          </p:cNvSpPr>
          <p:nvPr>
            <p:ph type="title"/>
          </p:nvPr>
        </p:nvSpPr>
        <p:spPr/>
        <p:txBody>
          <a:bodyPr>
            <a:normAutofit fontScale="90000"/>
          </a:bodyPr>
          <a:lstStyle/>
          <a:p>
            <a:r>
              <a:rPr lang="en-US" dirty="0"/>
              <a:t>Technology Demonstration Objectives</a:t>
            </a:r>
          </a:p>
        </p:txBody>
      </p:sp>
      <p:graphicFrame>
        <p:nvGraphicFramePr>
          <p:cNvPr id="6" name="Table 6">
            <a:extLst>
              <a:ext uri="{FF2B5EF4-FFF2-40B4-BE49-F238E27FC236}">
                <a16:creationId xmlns:a16="http://schemas.microsoft.com/office/drawing/2014/main" id="{0FAF69B2-8DF5-554A-BF16-9D8A28D3687C}"/>
              </a:ext>
            </a:extLst>
          </p:cNvPr>
          <p:cNvGraphicFramePr/>
          <p:nvPr>
            <p:extLst>
              <p:ext uri="{D42A27DB-BD31-4B8C-83A1-F6EECF244321}">
                <p14:modId xmlns:p14="http://schemas.microsoft.com/office/powerpoint/2010/main" val="2037400643"/>
              </p:ext>
            </p:extLst>
          </p:nvPr>
        </p:nvGraphicFramePr>
        <p:xfrm>
          <a:off x="765002" y="1993669"/>
          <a:ext cx="7705898" cy="4113636"/>
        </p:xfrm>
        <a:graphic>
          <a:graphicData uri="http://schemas.openxmlformats.org/drawingml/2006/table">
            <a:tbl>
              <a:tblPr firstRow="1" firstCol="1"/>
              <a:tblGrid>
                <a:gridCol w="1778284">
                  <a:extLst>
                    <a:ext uri="{9D8B030D-6E8A-4147-A177-3AD203B41FA5}">
                      <a16:colId xmlns:a16="http://schemas.microsoft.com/office/drawing/2014/main" val="20000"/>
                    </a:ext>
                  </a:extLst>
                </a:gridCol>
                <a:gridCol w="5927614">
                  <a:extLst>
                    <a:ext uri="{9D8B030D-6E8A-4147-A177-3AD203B41FA5}">
                      <a16:colId xmlns:a16="http://schemas.microsoft.com/office/drawing/2014/main" val="20001"/>
                    </a:ext>
                  </a:extLst>
                </a:gridCol>
              </a:tblGrid>
              <a:tr h="239582">
                <a:tc>
                  <a:txBody>
                    <a:bodyPr/>
                    <a:lstStyle/>
                    <a:p>
                      <a:pPr algn="ctr" defTabSz="914400">
                        <a:defRPr sz="1800">
                          <a:solidFill>
                            <a:srgbClr val="000000"/>
                          </a:solidFill>
                        </a:defRPr>
                      </a:pPr>
                      <a:r>
                        <a:rPr lang="en-US" sz="1800" b="1" dirty="0">
                          <a:solidFill>
                            <a:srgbClr val="FFFFFF"/>
                          </a:solidFill>
                          <a:latin typeface="Candara"/>
                          <a:ea typeface="Candara"/>
                          <a:cs typeface="Candara"/>
                          <a:sym typeface="Candara"/>
                        </a:rPr>
                        <a:t>Technology</a:t>
                      </a:r>
                      <a:endParaRPr sz="18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lang="en-US" sz="1800" b="1" dirty="0">
                          <a:solidFill>
                            <a:srgbClr val="FFFFFF"/>
                          </a:solidFill>
                          <a:latin typeface="Candara"/>
                          <a:ea typeface="Candara"/>
                          <a:cs typeface="Candara"/>
                          <a:sym typeface="Candara"/>
                        </a:rPr>
                        <a:t>Technology Demonstration</a:t>
                      </a:r>
                      <a:r>
                        <a:rPr sz="1800" b="1" dirty="0">
                          <a:solidFill>
                            <a:srgbClr val="FFFFFF"/>
                          </a:solidFill>
                          <a:latin typeface="Candara"/>
                          <a:ea typeface="Candara"/>
                          <a:cs typeface="Candara"/>
                          <a:sym typeface="Candara"/>
                        </a:rPr>
                        <a:t> Objective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729324">
                <a:tc>
                  <a:txBody>
                    <a:bodyPr/>
                    <a:lstStyle/>
                    <a:p>
                      <a:pPr algn="l" defTabSz="914400">
                        <a:defRPr sz="1800">
                          <a:solidFill>
                            <a:srgbClr val="000000"/>
                          </a:solidFill>
                        </a:defRPr>
                      </a:pPr>
                      <a:r>
                        <a:rPr lang="en-US" sz="1600" b="1" dirty="0">
                          <a:solidFill>
                            <a:srgbClr val="FFFFFF"/>
                          </a:solidFill>
                          <a:latin typeface="Candara"/>
                          <a:ea typeface="Candara"/>
                          <a:cs typeface="Candara"/>
                          <a:sym typeface="Candara"/>
                        </a:rPr>
                        <a:t>Active Wavefront Control</a:t>
                      </a:r>
                      <a:endParaRPr sz="16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400" dirty="0">
                          <a:latin typeface="Candara"/>
                          <a:ea typeface="Candara"/>
                          <a:cs typeface="Candara"/>
                          <a:sym typeface="Candara"/>
                        </a:rPr>
                        <a:t>Demonstrate coronagraphy in space with an obscured aperture and active wavefront control</a:t>
                      </a:r>
                      <a:endParaRPr sz="14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9324">
                <a:tc>
                  <a:txBody>
                    <a:bodyPr/>
                    <a:lstStyle/>
                    <a:p>
                      <a:pPr algn="l" defTabSz="914400">
                        <a:defRPr sz="1800">
                          <a:solidFill>
                            <a:srgbClr val="000000"/>
                          </a:solidFill>
                        </a:defRPr>
                      </a:pPr>
                      <a:r>
                        <a:rPr lang="en-US" sz="1600" b="1" dirty="0">
                          <a:solidFill>
                            <a:srgbClr val="FFFFFF"/>
                          </a:solidFill>
                          <a:latin typeface="Candara"/>
                          <a:ea typeface="Candara"/>
                          <a:cs typeface="Candara"/>
                          <a:sym typeface="Candara"/>
                        </a:rPr>
                        <a:t>Coronagraph Elements</a:t>
                      </a:r>
                      <a:endParaRPr sz="16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400" dirty="0"/>
                        <a:t>Advance the engineering and technical readiness of key coronagraph elements: coronagraph masks, low-order wavefront sensors, high actuator count deformable mirrors, low noise detectors, and integral field spectrographs.</a:t>
                      </a:r>
                      <a:endParaRPr sz="14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2"/>
                  </a:ext>
                </a:extLst>
              </a:tr>
              <a:tr h="729324">
                <a:tc>
                  <a:txBody>
                    <a:bodyPr/>
                    <a:lstStyle/>
                    <a:p>
                      <a:pPr algn="l" defTabSz="914400">
                        <a:defRPr sz="1800">
                          <a:solidFill>
                            <a:srgbClr val="000000"/>
                          </a:solidFill>
                        </a:defRPr>
                      </a:pPr>
                      <a:r>
                        <a:rPr lang="en-US" sz="1600" b="1" dirty="0">
                          <a:solidFill>
                            <a:srgbClr val="FFFFFF"/>
                          </a:solidFill>
                          <a:latin typeface="Candara"/>
                          <a:ea typeface="Candara"/>
                          <a:cs typeface="Candara"/>
                          <a:sym typeface="Candara"/>
                        </a:rPr>
                        <a:t>Coronagraph Algorithms</a:t>
                      </a:r>
                      <a:endParaRPr sz="16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400" dirty="0"/>
                        <a:t>Support development and in-flight demonstration of coronagraph software that could enhance the capability or simplify the architecture of future missions. </a:t>
                      </a:r>
                      <a:endParaRPr sz="14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29324">
                <a:tc>
                  <a:txBody>
                    <a:bodyPr/>
                    <a:lstStyle/>
                    <a:p>
                      <a:pPr algn="l" defTabSz="914400">
                        <a:defRPr sz="1800">
                          <a:solidFill>
                            <a:srgbClr val="000000"/>
                          </a:solidFill>
                        </a:defRPr>
                      </a:pPr>
                      <a:r>
                        <a:rPr lang="en-US" sz="1600" b="1" dirty="0">
                          <a:solidFill>
                            <a:srgbClr val="FFFFFF"/>
                          </a:solidFill>
                          <a:latin typeface="Candara"/>
                          <a:ea typeface="Candara"/>
                          <a:cs typeface="Candara"/>
                          <a:sym typeface="Candara"/>
                        </a:rPr>
                        <a:t>Performance Characterization</a:t>
                      </a:r>
                      <a:endParaRPr sz="16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400" dirty="0"/>
                        <a:t>Perform measurements that characterize the integrated performance of the coronagraph and observatory as a function of time, wavelength, and polarization. </a:t>
                      </a:r>
                      <a:endParaRPr sz="14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AF0"/>
                    </a:solidFill>
                  </a:tcPr>
                </a:tc>
                <a:extLst>
                  <a:ext uri="{0D108BD9-81ED-4DB2-BD59-A6C34878D82A}">
                    <a16:rowId xmlns:a16="http://schemas.microsoft.com/office/drawing/2014/main" val="10004"/>
                  </a:ext>
                </a:extLst>
              </a:tr>
              <a:tr h="729324">
                <a:tc>
                  <a:txBody>
                    <a:bodyPr/>
                    <a:lstStyle/>
                    <a:p>
                      <a:pPr algn="l" defTabSz="914400">
                        <a:defRPr sz="1800">
                          <a:solidFill>
                            <a:srgbClr val="000000"/>
                          </a:solidFill>
                        </a:defRPr>
                      </a:pPr>
                      <a:r>
                        <a:rPr lang="en-US" sz="1600" b="1" dirty="0">
                          <a:solidFill>
                            <a:srgbClr val="FFFFFF"/>
                          </a:solidFill>
                          <a:latin typeface="Candara"/>
                          <a:ea typeface="Candara"/>
                          <a:cs typeface="Candara"/>
                          <a:sym typeface="Candara"/>
                        </a:rPr>
                        <a:t>Data Processing</a:t>
                      </a:r>
                      <a:endParaRPr sz="16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400" dirty="0">
                          <a:latin typeface="Candara"/>
                          <a:ea typeface="Candara"/>
                          <a:cs typeface="Candara"/>
                          <a:sym typeface="Candara"/>
                        </a:rPr>
                        <a:t>Demonstrate advanced data processing and analysis techniques required to identify, spectrally characterize and distinguish astronomical sources at high contrast. </a:t>
                      </a:r>
                      <a:endParaRPr sz="14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7" name="Date Placeholder 6">
            <a:extLst>
              <a:ext uri="{FF2B5EF4-FFF2-40B4-BE49-F238E27FC236}">
                <a16:creationId xmlns:a16="http://schemas.microsoft.com/office/drawing/2014/main" id="{89097DF9-A367-424F-AAF9-3898A7536251}"/>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506146DE-A8FC-954B-B848-4C02D058DBAC}"/>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9BDA7EF4-CAFB-4246-B0AF-D08876CFE318}"/>
              </a:ext>
            </a:extLst>
          </p:cNvPr>
          <p:cNvSpPr>
            <a:spLocks noGrp="1"/>
          </p:cNvSpPr>
          <p:nvPr>
            <p:ph type="sldNum" sz="quarter" idx="10"/>
          </p:nvPr>
        </p:nvSpPr>
        <p:spPr/>
        <p:txBody>
          <a:bodyPr/>
          <a:lstStyle/>
          <a:p>
            <a:fld id="{9B402786-918C-D846-A5E6-705928AE4161}" type="slidenum">
              <a:rPr lang="en-US" smtClean="0"/>
              <a:pPr/>
              <a:t>4</a:t>
            </a:fld>
            <a:endParaRPr lang="en-US" dirty="0"/>
          </a:p>
        </p:txBody>
      </p:sp>
    </p:spTree>
    <p:extLst>
      <p:ext uri="{BB962C8B-B14F-4D97-AF65-F5344CB8AC3E}">
        <p14:creationId xmlns:p14="http://schemas.microsoft.com/office/powerpoint/2010/main" val="3008890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itle"/>
          <p:cNvSpPr txBox="1">
            <a:spLocks noGrp="1"/>
          </p:cNvSpPr>
          <p:nvPr>
            <p:ph type="title"/>
          </p:nvPr>
        </p:nvSpPr>
        <p:spPr>
          <a:prstGeom prst="rect">
            <a:avLst/>
          </a:prstGeom>
        </p:spPr>
        <p:txBody>
          <a:bodyPr>
            <a:normAutofit/>
          </a:bodyPr>
          <a:lstStyle/>
          <a:p>
            <a:r>
              <a:rPr lang="en-US" dirty="0"/>
              <a:t>L1/L2 Requirements Flow</a:t>
            </a:r>
            <a:endParaRPr dirty="0"/>
          </a:p>
        </p:txBody>
      </p:sp>
      <p:sp>
        <p:nvSpPr>
          <p:cNvPr id="386" name="Interrelationships: since PLRA not comprehensive, L2 requirements can flow directly from Objectives.…"/>
          <p:cNvSpPr txBox="1">
            <a:spLocks noGrp="1"/>
          </p:cNvSpPr>
          <p:nvPr>
            <p:ph type="body" sz="half" idx="4294967295"/>
          </p:nvPr>
        </p:nvSpPr>
        <p:spPr>
          <a:xfrm>
            <a:off x="457200" y="1447800"/>
            <a:ext cx="8229600" cy="1981200"/>
          </a:xfrm>
          <a:prstGeom prst="rect">
            <a:avLst/>
          </a:prstGeom>
        </p:spPr>
        <p:txBody>
          <a:bodyPr>
            <a:normAutofit/>
          </a:bodyPr>
          <a:lstStyle/>
          <a:p>
            <a:pPr marL="0" indent="0" defTabSz="740664">
              <a:spcBef>
                <a:spcPts val="788"/>
              </a:spcBef>
              <a:buNone/>
              <a:defRPr sz="5994"/>
            </a:pPr>
            <a:r>
              <a:rPr sz="2400" dirty="0">
                <a:latin typeface="Calibri" panose="020F0502020204030204" pitchFamily="34" charset="0"/>
                <a:ea typeface="Candara" charset="0"/>
                <a:cs typeface="Calibri" panose="020F0502020204030204" pitchFamily="34" charset="0"/>
              </a:rPr>
              <a:t>Interrelationships:</a:t>
            </a:r>
            <a:endParaRPr lang="en-US" sz="2400" dirty="0">
              <a:latin typeface="Calibri" panose="020F0502020204030204" pitchFamily="34" charset="0"/>
              <a:ea typeface="Candara" charset="0"/>
              <a:cs typeface="Calibri" panose="020F0502020204030204" pitchFamily="34" charset="0"/>
            </a:endParaRPr>
          </a:p>
          <a:p>
            <a:pPr marL="183513" indent="-183513" defTabSz="740664">
              <a:spcBef>
                <a:spcPts val="788"/>
              </a:spcBef>
              <a:defRPr sz="5994"/>
            </a:pPr>
            <a:r>
              <a:rPr lang="en-US" sz="2000" b="1" dirty="0">
                <a:latin typeface="Calibri" panose="020F0502020204030204" pitchFamily="34" charset="0"/>
                <a:cs typeface="Calibri" panose="020F0502020204030204" pitchFamily="34" charset="0"/>
              </a:rPr>
              <a:t>Level 1 science requirements </a:t>
            </a:r>
            <a:r>
              <a:rPr lang="en-US" sz="2000" dirty="0">
                <a:latin typeface="Calibri" panose="020F0502020204030204" pitchFamily="34" charset="0"/>
                <a:cs typeface="Calibri" panose="020F0502020204030204" pitchFamily="34" charset="0"/>
              </a:rPr>
              <a:t>are </a:t>
            </a:r>
            <a:r>
              <a:rPr lang="en-US" sz="2000" b="1" i="1" dirty="0">
                <a:solidFill>
                  <a:schemeClr val="accent6">
                    <a:lumMod val="75000"/>
                  </a:schemeClr>
                </a:solidFill>
                <a:latin typeface="Calibri" panose="020F0502020204030204" pitchFamily="34" charset="0"/>
                <a:cs typeface="Calibri" panose="020F0502020204030204" pitchFamily="34" charset="0"/>
              </a:rPr>
              <a:t>critical instrument sensitivities</a:t>
            </a:r>
            <a:r>
              <a:rPr lang="en-US" sz="2000" b="1" dirty="0">
                <a:solidFill>
                  <a:schemeClr val="accent6">
                    <a:lumMod val="75000"/>
                  </a:schemeClr>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that support objectives</a:t>
            </a:r>
          </a:p>
          <a:p>
            <a:pPr marL="183513" indent="-183513" defTabSz="740664">
              <a:spcBef>
                <a:spcPts val="788"/>
              </a:spcBef>
              <a:defRPr sz="5994"/>
            </a:pPr>
            <a:r>
              <a:rPr lang="en-US" sz="2000" dirty="0">
                <a:latin typeface="Calibri" panose="020F0502020204030204" pitchFamily="34" charset="0"/>
                <a:ea typeface="Candara" charset="0"/>
                <a:cs typeface="Calibri" panose="020F0502020204030204" pitchFamily="34" charset="0"/>
              </a:rPr>
              <a:t>Set of </a:t>
            </a:r>
            <a:r>
              <a:rPr sz="2000" b="1" dirty="0">
                <a:latin typeface="Calibri" panose="020F0502020204030204" pitchFamily="34" charset="0"/>
                <a:ea typeface="Candara" charset="0"/>
                <a:cs typeface="Calibri" panose="020F0502020204030204" pitchFamily="34" charset="0"/>
              </a:rPr>
              <a:t>L</a:t>
            </a:r>
            <a:r>
              <a:rPr lang="en-US" sz="2000" b="1" dirty="0">
                <a:latin typeface="Calibri" panose="020F0502020204030204" pitchFamily="34" charset="0"/>
                <a:ea typeface="Candara" charset="0"/>
                <a:cs typeface="Calibri" panose="020F0502020204030204" pitchFamily="34" charset="0"/>
              </a:rPr>
              <a:t>evel </a:t>
            </a:r>
            <a:r>
              <a:rPr sz="2000" b="1" dirty="0">
                <a:latin typeface="Calibri" panose="020F0502020204030204" pitchFamily="34" charset="0"/>
                <a:ea typeface="Candara" charset="0"/>
                <a:cs typeface="Calibri" panose="020F0502020204030204" pitchFamily="34" charset="0"/>
              </a:rPr>
              <a:t>2 requirements</a:t>
            </a:r>
            <a:r>
              <a:rPr lang="en-US" sz="2000" dirty="0">
                <a:latin typeface="Calibri" panose="020F0502020204030204" pitchFamily="34" charset="0"/>
                <a:ea typeface="Candara" charset="0"/>
                <a:cs typeface="Calibri" panose="020F0502020204030204" pitchFamily="34" charset="0"/>
              </a:rPr>
              <a:t> flow from </a:t>
            </a:r>
            <a:r>
              <a:rPr lang="en-US" sz="2000" b="1" dirty="0">
                <a:latin typeface="Calibri" panose="020F0502020204030204" pitchFamily="34" charset="0"/>
                <a:ea typeface="Candara" charset="0"/>
                <a:cs typeface="Calibri" panose="020F0502020204030204" pitchFamily="34" charset="0"/>
              </a:rPr>
              <a:t>Baselines</a:t>
            </a:r>
            <a:r>
              <a:rPr lang="en-US" sz="2000" dirty="0">
                <a:latin typeface="Calibri" panose="020F0502020204030204" pitchFamily="34" charset="0"/>
                <a:ea typeface="Candara" charset="0"/>
                <a:cs typeface="Calibri" panose="020F0502020204030204" pitchFamily="34" charset="0"/>
              </a:rPr>
              <a:t> and </a:t>
            </a:r>
            <a:r>
              <a:rPr sz="2000" dirty="0">
                <a:latin typeface="Calibri" panose="020F0502020204030204" pitchFamily="34" charset="0"/>
                <a:ea typeface="Candara" charset="0"/>
                <a:cs typeface="Calibri" panose="020F0502020204030204" pitchFamily="34" charset="0"/>
              </a:rPr>
              <a:t>flow directly from </a:t>
            </a:r>
            <a:r>
              <a:rPr sz="2000" b="1" dirty="0">
                <a:latin typeface="Calibri" panose="020F0502020204030204" pitchFamily="34" charset="0"/>
                <a:ea typeface="Candara" charset="0"/>
                <a:cs typeface="Calibri" panose="020F0502020204030204" pitchFamily="34" charset="0"/>
              </a:rPr>
              <a:t>Objectives</a:t>
            </a:r>
            <a:r>
              <a:rPr lang="en-US" sz="2000" dirty="0">
                <a:latin typeface="Calibri" panose="020F0502020204030204" pitchFamily="34" charset="0"/>
                <a:ea typeface="Candara" charset="0"/>
                <a:cs typeface="Calibri" panose="020F0502020204030204" pitchFamily="34" charset="0"/>
              </a:rPr>
              <a:t> (for items that are less critical or don’t describe sensitivity)</a:t>
            </a:r>
            <a:r>
              <a:rPr sz="2000" dirty="0">
                <a:latin typeface="Calibri" panose="020F0502020204030204" pitchFamily="34" charset="0"/>
                <a:ea typeface="Candara" charset="0"/>
                <a:cs typeface="Calibri" panose="020F0502020204030204" pitchFamily="34" charset="0"/>
              </a:rPr>
              <a:t>.</a:t>
            </a:r>
          </a:p>
          <a:p>
            <a:pPr marL="0" indent="0" defTabSz="740664">
              <a:spcBef>
                <a:spcPts val="788"/>
              </a:spcBef>
              <a:buNone/>
              <a:defRPr sz="5994"/>
            </a:pPr>
            <a:endParaRPr sz="2000" dirty="0">
              <a:latin typeface="Calibri" panose="020F0502020204030204" pitchFamily="34" charset="0"/>
              <a:ea typeface="Candara" charset="0"/>
              <a:cs typeface="Calibri" panose="020F0502020204030204" pitchFamily="34" charset="0"/>
            </a:endParaRPr>
          </a:p>
        </p:txBody>
      </p:sp>
      <p:cxnSp>
        <p:nvCxnSpPr>
          <p:cNvPr id="4" name="Elbow Connector 3">
            <a:extLst>
              <a:ext uri="{FF2B5EF4-FFF2-40B4-BE49-F238E27FC236}">
                <a16:creationId xmlns:a16="http://schemas.microsoft.com/office/drawing/2014/main" id="{00476FB6-3DBE-5F47-A46C-D117E4E8A483}"/>
              </a:ext>
            </a:extLst>
          </p:cNvPr>
          <p:cNvCxnSpPr>
            <a:cxnSpLocks/>
            <a:endCxn id="14" idx="0"/>
          </p:cNvCxnSpPr>
          <p:nvPr/>
        </p:nvCxnSpPr>
        <p:spPr>
          <a:xfrm rot="5400000">
            <a:off x="3319412" y="3957063"/>
            <a:ext cx="323953" cy="94297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1" name="Elbow Connector 20">
            <a:extLst>
              <a:ext uri="{FF2B5EF4-FFF2-40B4-BE49-F238E27FC236}">
                <a16:creationId xmlns:a16="http://schemas.microsoft.com/office/drawing/2014/main" id="{474459BE-00A7-2644-9091-BBEB1B1343B3}"/>
              </a:ext>
            </a:extLst>
          </p:cNvPr>
          <p:cNvCxnSpPr>
            <a:cxnSpLocks/>
            <a:endCxn id="8" idx="0"/>
          </p:cNvCxnSpPr>
          <p:nvPr/>
        </p:nvCxnSpPr>
        <p:spPr>
          <a:xfrm rot="16200000" flipH="1">
            <a:off x="5491111" y="3947537"/>
            <a:ext cx="323953" cy="96202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A1498CC-3C14-4147-ABD8-D63CFD77F713}"/>
              </a:ext>
            </a:extLst>
          </p:cNvPr>
          <p:cNvCxnSpPr>
            <a:stCxn id="3" idx="2"/>
            <a:endCxn id="9" idx="0"/>
          </p:cNvCxnSpPr>
          <p:nvPr/>
        </p:nvCxnSpPr>
        <p:spPr>
          <a:xfrm>
            <a:off x="4562475" y="4266574"/>
            <a:ext cx="0" cy="131390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a:extLst>
              <a:ext uri="{FF2B5EF4-FFF2-40B4-BE49-F238E27FC236}">
                <a16:creationId xmlns:a16="http://schemas.microsoft.com/office/drawing/2014/main" id="{9309E3FC-4059-C34E-84EA-52829ED035E7}"/>
              </a:ext>
            </a:extLst>
          </p:cNvPr>
          <p:cNvCxnSpPr>
            <a:cxnSpLocks/>
            <a:stCxn id="8" idx="2"/>
          </p:cNvCxnSpPr>
          <p:nvPr/>
        </p:nvCxnSpPr>
        <p:spPr>
          <a:xfrm rot="5400000">
            <a:off x="5423572" y="4869946"/>
            <a:ext cx="459032" cy="96202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8864A014-F122-054A-9F01-B61E53EEA508}"/>
              </a:ext>
            </a:extLst>
          </p:cNvPr>
          <p:cNvCxnSpPr>
            <a:cxnSpLocks/>
            <a:stCxn id="14" idx="2"/>
          </p:cNvCxnSpPr>
          <p:nvPr/>
        </p:nvCxnSpPr>
        <p:spPr>
          <a:xfrm rot="16200000" flipH="1">
            <a:off x="3251871" y="4879470"/>
            <a:ext cx="459032" cy="94297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43200" y="3735659"/>
            <a:ext cx="3638550"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Science and Technical Objectives</a:t>
            </a:r>
          </a:p>
          <a:p>
            <a:pPr algn="ctr" defTabSz="171450" hangingPunct="0"/>
            <a:r>
              <a:rPr lang="en-US" sz="1600" b="1" dirty="0">
                <a:solidFill>
                  <a:srgbClr val="000000"/>
                </a:solidFill>
                <a:latin typeface="Candara" panose="020E0502030303020204" pitchFamily="34" charset="0"/>
                <a:ea typeface="Helvetica"/>
                <a:cs typeface="Helvetica"/>
                <a:sym typeface="Helvetica"/>
              </a:rPr>
              <a:t>(PLRA Section 2)</a:t>
            </a:r>
          </a:p>
        </p:txBody>
      </p:sp>
      <p:sp>
        <p:nvSpPr>
          <p:cNvPr id="8" name="TextBox 7"/>
          <p:cNvSpPr txBox="1"/>
          <p:nvPr/>
        </p:nvSpPr>
        <p:spPr>
          <a:xfrm>
            <a:off x="4876800" y="4590527"/>
            <a:ext cx="2514600"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Level 1 BDRs and BTRs</a:t>
            </a:r>
          </a:p>
          <a:p>
            <a:pPr algn="ctr" defTabSz="171450" hangingPunct="0"/>
            <a:r>
              <a:rPr lang="en-US" sz="1600" b="1" dirty="0">
                <a:solidFill>
                  <a:srgbClr val="000000"/>
                </a:solidFill>
                <a:latin typeface="Candara" panose="020E0502030303020204" pitchFamily="34" charset="0"/>
                <a:ea typeface="Helvetica"/>
                <a:cs typeface="Helvetica"/>
                <a:sym typeface="Helvetica"/>
              </a:rPr>
              <a:t>(PLRA Section 4)</a:t>
            </a:r>
          </a:p>
        </p:txBody>
      </p:sp>
      <p:sp>
        <p:nvSpPr>
          <p:cNvPr id="9" name="TextBox 8"/>
          <p:cNvSpPr txBox="1"/>
          <p:nvPr/>
        </p:nvSpPr>
        <p:spPr>
          <a:xfrm>
            <a:off x="2743200" y="5580474"/>
            <a:ext cx="3638549"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Level 2 Requirements</a:t>
            </a:r>
          </a:p>
          <a:p>
            <a:pPr algn="ctr" defTabSz="171450" hangingPunct="0"/>
            <a:r>
              <a:rPr lang="en-US" sz="1600" b="1" dirty="0">
                <a:solidFill>
                  <a:srgbClr val="000000"/>
                </a:solidFill>
                <a:latin typeface="Candara" panose="020E0502030303020204" pitchFamily="34" charset="0"/>
                <a:ea typeface="Helvetica"/>
                <a:cs typeface="Helvetica"/>
                <a:sym typeface="Helvetica"/>
              </a:rPr>
              <a:t>(SRD and MRD)</a:t>
            </a:r>
          </a:p>
        </p:txBody>
      </p:sp>
      <p:sp>
        <p:nvSpPr>
          <p:cNvPr id="14" name="TextBox 13"/>
          <p:cNvSpPr txBox="1"/>
          <p:nvPr/>
        </p:nvSpPr>
        <p:spPr>
          <a:xfrm>
            <a:off x="1752600" y="4590527"/>
            <a:ext cx="2514600"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Level 1 BSRs</a:t>
            </a:r>
          </a:p>
          <a:p>
            <a:pPr algn="ctr" defTabSz="171450" hangingPunct="0"/>
            <a:r>
              <a:rPr lang="en-US" sz="1600" b="1" dirty="0">
                <a:solidFill>
                  <a:srgbClr val="000000"/>
                </a:solidFill>
                <a:latin typeface="Candara" panose="020E0502030303020204" pitchFamily="34" charset="0"/>
                <a:ea typeface="Helvetica"/>
                <a:cs typeface="Helvetica"/>
                <a:sym typeface="Helvetica"/>
              </a:rPr>
              <a:t>(PLRA Section 4)</a:t>
            </a:r>
          </a:p>
        </p:txBody>
      </p:sp>
      <p:sp>
        <p:nvSpPr>
          <p:cNvPr id="6" name="Date Placeholder 5">
            <a:extLst>
              <a:ext uri="{FF2B5EF4-FFF2-40B4-BE49-F238E27FC236}">
                <a16:creationId xmlns:a16="http://schemas.microsoft.com/office/drawing/2014/main" id="{A101462F-0E65-9A4D-85D4-936494AE6944}"/>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27F9395C-347F-DB40-AEFC-5CFE95FA9E3D}"/>
              </a:ext>
            </a:extLst>
          </p:cNvPr>
          <p:cNvSpPr>
            <a:spLocks noGrp="1"/>
          </p:cNvSpPr>
          <p:nvPr>
            <p:ph type="ftr" sz="quarter" idx="11"/>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86B8BD2F-E432-554A-BCFE-39516C9C1A2D}"/>
              </a:ext>
            </a:extLst>
          </p:cNvPr>
          <p:cNvSpPr>
            <a:spLocks noGrp="1"/>
          </p:cNvSpPr>
          <p:nvPr>
            <p:ph type="sldNum" sz="quarter" idx="10"/>
          </p:nvPr>
        </p:nvSpPr>
        <p:spPr/>
        <p:txBody>
          <a:bodyPr/>
          <a:lstStyle/>
          <a:p>
            <a:fld id="{9B402786-918C-D846-A5E6-705928AE4161}" type="slidenum">
              <a:rPr lang="en-US" smtClean="0"/>
              <a:pPr/>
              <a:t>40</a:t>
            </a:fld>
            <a:endParaRPr lang="en-US" dirty="0"/>
          </a:p>
        </p:txBody>
      </p:sp>
    </p:spTree>
    <p:extLst>
      <p:ext uri="{BB962C8B-B14F-4D97-AF65-F5344CB8AC3E}">
        <p14:creationId xmlns:p14="http://schemas.microsoft.com/office/powerpoint/2010/main" val="939651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itle"/>
          <p:cNvSpPr txBox="1">
            <a:spLocks noGrp="1"/>
          </p:cNvSpPr>
          <p:nvPr>
            <p:ph type="title"/>
          </p:nvPr>
        </p:nvSpPr>
        <p:spPr>
          <a:prstGeom prst="rect">
            <a:avLst/>
          </a:prstGeom>
        </p:spPr>
        <p:txBody>
          <a:bodyPr>
            <a:normAutofit/>
          </a:bodyPr>
          <a:lstStyle/>
          <a:p>
            <a:r>
              <a:rPr lang="en-US" dirty="0"/>
              <a:t>L1/L2 Requirements Flow</a:t>
            </a:r>
            <a:endParaRPr dirty="0"/>
          </a:p>
        </p:txBody>
      </p:sp>
      <p:sp>
        <p:nvSpPr>
          <p:cNvPr id="386" name="Interrelationships: since PLRA not comprehensive, L2 requirements can flow directly from Objectives.…"/>
          <p:cNvSpPr txBox="1">
            <a:spLocks noGrp="1"/>
          </p:cNvSpPr>
          <p:nvPr>
            <p:ph type="body" sz="half" idx="4294967295"/>
          </p:nvPr>
        </p:nvSpPr>
        <p:spPr>
          <a:xfrm>
            <a:off x="457200" y="1447800"/>
            <a:ext cx="8229600" cy="5181600"/>
          </a:xfrm>
          <a:prstGeom prst="rect">
            <a:avLst/>
          </a:prstGeom>
        </p:spPr>
        <p:txBody>
          <a:bodyPr>
            <a:normAutofit/>
          </a:bodyPr>
          <a:lstStyle/>
          <a:p>
            <a:pPr marL="0" indent="0" defTabSz="740664">
              <a:spcBef>
                <a:spcPts val="788"/>
              </a:spcBef>
              <a:buNone/>
              <a:defRPr sz="5994"/>
            </a:pPr>
            <a:r>
              <a:rPr lang="en-US" sz="2400" dirty="0">
                <a:latin typeface="Calibri" panose="020F0502020204030204" pitchFamily="34" charset="0"/>
                <a:ea typeface="Candara" charset="0"/>
                <a:cs typeface="Calibri" panose="020F0502020204030204" pitchFamily="34" charset="0"/>
              </a:rPr>
              <a:t>Notes</a:t>
            </a:r>
            <a:r>
              <a:rPr sz="2400" dirty="0">
                <a:latin typeface="Calibri" panose="020F0502020204030204" pitchFamily="34" charset="0"/>
                <a:ea typeface="Candara" charset="0"/>
                <a:cs typeface="Calibri" panose="020F0502020204030204" pitchFamily="34" charset="0"/>
              </a:rPr>
              <a:t>:</a:t>
            </a:r>
            <a:endParaRPr lang="en-US" sz="2400" dirty="0">
              <a:latin typeface="Calibri" panose="020F0502020204030204" pitchFamily="34" charset="0"/>
              <a:ea typeface="Candara" charset="0"/>
              <a:cs typeface="Calibri" panose="020F0502020204030204" pitchFamily="34" charset="0"/>
            </a:endParaRPr>
          </a:p>
          <a:p>
            <a:pPr marL="183513" indent="-183513" defTabSz="740664">
              <a:spcBef>
                <a:spcPts val="788"/>
              </a:spcBef>
              <a:defRPr sz="5994"/>
            </a:pPr>
            <a:r>
              <a:rPr lang="en-US" sz="2000" dirty="0">
                <a:latin typeface="Calibri" panose="020F0502020204030204" pitchFamily="34" charset="0"/>
                <a:cs typeface="Calibri" panose="020F0502020204030204" pitchFamily="34" charset="0"/>
              </a:rPr>
              <a:t>Mission success criteria associate </a:t>
            </a:r>
            <a:r>
              <a:rPr lang="en-US" sz="2000" b="1" dirty="0">
                <a:latin typeface="Calibri" panose="020F0502020204030204" pitchFamily="34" charset="0"/>
                <a:cs typeface="Calibri" panose="020F0502020204030204" pitchFamily="34" charset="0"/>
              </a:rPr>
              <a:t>only</a:t>
            </a:r>
            <a:r>
              <a:rPr lang="en-US" sz="2000" dirty="0">
                <a:latin typeface="Calibri" panose="020F0502020204030204" pitchFamily="34" charset="0"/>
                <a:cs typeface="Calibri" panose="020F0502020204030204" pitchFamily="34" charset="0"/>
              </a:rPr>
              <a:t> with science requirements</a:t>
            </a:r>
          </a:p>
          <a:p>
            <a:pPr marL="183513" indent="-183513" defTabSz="740664">
              <a:spcBef>
                <a:spcPts val="788"/>
              </a:spcBef>
              <a:defRPr sz="5994"/>
            </a:pPr>
            <a:endParaRPr lang="en-US" sz="2000" dirty="0">
              <a:latin typeface="Calibri" panose="020F0502020204030204" pitchFamily="34" charset="0"/>
              <a:cs typeface="Calibri" panose="020F0502020204030204" pitchFamily="34" charset="0"/>
            </a:endParaRPr>
          </a:p>
          <a:p>
            <a:pPr marL="183513" indent="-183513" defTabSz="740664">
              <a:spcBef>
                <a:spcPts val="788"/>
              </a:spcBef>
              <a:defRPr sz="5994"/>
            </a:pPr>
            <a:endParaRPr lang="en-US" sz="2000" dirty="0">
              <a:latin typeface="Calibri" panose="020F0502020204030204" pitchFamily="34" charset="0"/>
              <a:cs typeface="Calibri" panose="020F0502020204030204" pitchFamily="34" charset="0"/>
            </a:endParaRPr>
          </a:p>
          <a:p>
            <a:pPr marL="183513" indent="-183513" defTabSz="740664">
              <a:spcBef>
                <a:spcPts val="788"/>
              </a:spcBef>
              <a:defRPr sz="5994"/>
            </a:pPr>
            <a:endParaRPr lang="en-US" sz="2000" dirty="0">
              <a:latin typeface="Calibri" panose="020F0502020204030204" pitchFamily="34" charset="0"/>
              <a:cs typeface="Calibri" panose="020F0502020204030204" pitchFamily="34" charset="0"/>
            </a:endParaRPr>
          </a:p>
          <a:p>
            <a:pPr marL="183513" indent="-183513" defTabSz="740664">
              <a:spcBef>
                <a:spcPts val="788"/>
              </a:spcBef>
              <a:defRPr sz="5994"/>
            </a:pPr>
            <a:endParaRPr lang="en-US" sz="2000" dirty="0">
              <a:latin typeface="Calibri" panose="020F0502020204030204" pitchFamily="34" charset="0"/>
              <a:cs typeface="Calibri" panose="020F0502020204030204" pitchFamily="34" charset="0"/>
            </a:endParaRPr>
          </a:p>
          <a:p>
            <a:pPr marL="183513" indent="-183513" defTabSz="740664">
              <a:spcBef>
                <a:spcPts val="788"/>
              </a:spcBef>
              <a:defRPr sz="5994"/>
            </a:pPr>
            <a:endParaRPr lang="en-US" sz="2000" dirty="0">
              <a:latin typeface="Calibri" panose="020F0502020204030204" pitchFamily="34" charset="0"/>
              <a:cs typeface="Calibri" panose="020F0502020204030204" pitchFamily="34" charset="0"/>
            </a:endParaRPr>
          </a:p>
          <a:p>
            <a:pPr marL="183513" indent="-183513" defTabSz="740664">
              <a:spcBef>
                <a:spcPts val="788"/>
              </a:spcBef>
              <a:defRPr sz="5994"/>
            </a:pPr>
            <a:endParaRPr lang="en-US" sz="2000" dirty="0">
              <a:latin typeface="Calibri" panose="020F0502020204030204" pitchFamily="34" charset="0"/>
              <a:cs typeface="Calibri" panose="020F0502020204030204" pitchFamily="34" charset="0"/>
            </a:endParaRPr>
          </a:p>
          <a:p>
            <a:pPr marL="183513" indent="-183513" defTabSz="740664">
              <a:spcBef>
                <a:spcPts val="788"/>
              </a:spcBef>
              <a:defRPr sz="5994"/>
            </a:pPr>
            <a:endParaRPr lang="en-US" sz="2000" dirty="0">
              <a:latin typeface="Calibri" panose="020F0502020204030204" pitchFamily="34" charset="0"/>
              <a:cs typeface="Calibri" panose="020F0502020204030204" pitchFamily="34" charset="0"/>
            </a:endParaRPr>
          </a:p>
          <a:p>
            <a:pPr marL="183513" indent="-183513" defTabSz="740664">
              <a:spcBef>
                <a:spcPts val="788"/>
              </a:spcBef>
              <a:defRPr sz="5994"/>
            </a:pPr>
            <a:r>
              <a:rPr lang="en-US" sz="2000" dirty="0">
                <a:latin typeface="Calibri" panose="020F0502020204030204" pitchFamily="34" charset="0"/>
                <a:cs typeface="Calibri" panose="020F0502020204030204" pitchFamily="34" charset="0"/>
              </a:rPr>
              <a:t>“Any decision to abandon a </a:t>
            </a:r>
            <a:r>
              <a:rPr lang="en-US" sz="2000" b="1" dirty="0">
                <a:latin typeface="Calibri" panose="020F0502020204030204" pitchFamily="34" charset="0"/>
                <a:cs typeface="Calibri" panose="020F0502020204030204" pitchFamily="34" charset="0"/>
              </a:rPr>
              <a:t>baseline</a:t>
            </a:r>
            <a:r>
              <a:rPr lang="en-US" sz="2000" dirty="0">
                <a:latin typeface="Calibri" panose="020F0502020204030204" pitchFamily="34" charset="0"/>
                <a:cs typeface="Calibri" panose="020F0502020204030204" pitchFamily="34" charset="0"/>
              </a:rPr>
              <a:t> requirement in favor of its corresponding </a:t>
            </a:r>
            <a:r>
              <a:rPr lang="en-US" sz="2000" b="1" dirty="0">
                <a:latin typeface="Calibri" panose="020F0502020204030204" pitchFamily="34" charset="0"/>
                <a:cs typeface="Calibri" panose="020F0502020204030204" pitchFamily="34" charset="0"/>
              </a:rPr>
              <a:t>threshold</a:t>
            </a:r>
            <a:r>
              <a:rPr lang="en-US" sz="2000" dirty="0">
                <a:latin typeface="Calibri" panose="020F0502020204030204" pitchFamily="34" charset="0"/>
                <a:cs typeface="Calibri" panose="020F0502020204030204" pitchFamily="34" charset="0"/>
              </a:rPr>
              <a:t> requires the approval of the Science Mission Directorate Associate Administrator.”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Consider as predefined descope limits that fulfill success criteria.</a:t>
            </a:r>
            <a:endParaRPr sz="1400" dirty="0">
              <a:latin typeface="Calibri" panose="020F0502020204030204" pitchFamily="34" charset="0"/>
              <a:ea typeface="Candara" charset="0"/>
              <a:cs typeface="Calibri" panose="020F0502020204030204" pitchFamily="34" charset="0"/>
            </a:endParaRPr>
          </a:p>
        </p:txBody>
      </p:sp>
      <p:cxnSp>
        <p:nvCxnSpPr>
          <p:cNvPr id="4" name="Elbow Connector 3">
            <a:extLst>
              <a:ext uri="{FF2B5EF4-FFF2-40B4-BE49-F238E27FC236}">
                <a16:creationId xmlns:a16="http://schemas.microsoft.com/office/drawing/2014/main" id="{00476FB6-3DBE-5F47-A46C-D117E4E8A483}"/>
              </a:ext>
            </a:extLst>
          </p:cNvPr>
          <p:cNvCxnSpPr>
            <a:cxnSpLocks/>
            <a:endCxn id="14" idx="0"/>
          </p:cNvCxnSpPr>
          <p:nvPr/>
        </p:nvCxnSpPr>
        <p:spPr>
          <a:xfrm rot="5400000">
            <a:off x="3319412" y="2583604"/>
            <a:ext cx="323953" cy="94297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1" name="Elbow Connector 20">
            <a:extLst>
              <a:ext uri="{FF2B5EF4-FFF2-40B4-BE49-F238E27FC236}">
                <a16:creationId xmlns:a16="http://schemas.microsoft.com/office/drawing/2014/main" id="{474459BE-00A7-2644-9091-BBEB1B1343B3}"/>
              </a:ext>
            </a:extLst>
          </p:cNvPr>
          <p:cNvCxnSpPr>
            <a:cxnSpLocks/>
            <a:endCxn id="8" idx="0"/>
          </p:cNvCxnSpPr>
          <p:nvPr/>
        </p:nvCxnSpPr>
        <p:spPr>
          <a:xfrm rot="16200000" flipH="1">
            <a:off x="5491111" y="2574078"/>
            <a:ext cx="323953" cy="96202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A1498CC-3C14-4147-ABD8-D63CFD77F713}"/>
              </a:ext>
            </a:extLst>
          </p:cNvPr>
          <p:cNvCxnSpPr>
            <a:stCxn id="3" idx="2"/>
            <a:endCxn id="9" idx="0"/>
          </p:cNvCxnSpPr>
          <p:nvPr/>
        </p:nvCxnSpPr>
        <p:spPr>
          <a:xfrm>
            <a:off x="4562475" y="2893115"/>
            <a:ext cx="0" cy="131390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a:extLst>
              <a:ext uri="{FF2B5EF4-FFF2-40B4-BE49-F238E27FC236}">
                <a16:creationId xmlns:a16="http://schemas.microsoft.com/office/drawing/2014/main" id="{9309E3FC-4059-C34E-84EA-52829ED035E7}"/>
              </a:ext>
            </a:extLst>
          </p:cNvPr>
          <p:cNvCxnSpPr>
            <a:cxnSpLocks/>
            <a:stCxn id="8" idx="2"/>
          </p:cNvCxnSpPr>
          <p:nvPr/>
        </p:nvCxnSpPr>
        <p:spPr>
          <a:xfrm rot="5400000">
            <a:off x="5423572" y="3496487"/>
            <a:ext cx="459032" cy="96202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8864A014-F122-054A-9F01-B61E53EEA508}"/>
              </a:ext>
            </a:extLst>
          </p:cNvPr>
          <p:cNvCxnSpPr>
            <a:cxnSpLocks/>
            <a:stCxn id="14" idx="2"/>
          </p:cNvCxnSpPr>
          <p:nvPr/>
        </p:nvCxnSpPr>
        <p:spPr>
          <a:xfrm rot="16200000" flipH="1">
            <a:off x="3251871" y="3506011"/>
            <a:ext cx="459032" cy="942975"/>
          </a:xfrm>
          <a:prstGeom prst="bent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43200" y="2362200"/>
            <a:ext cx="3638550"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Science and Technical Objectives</a:t>
            </a:r>
          </a:p>
          <a:p>
            <a:pPr algn="ctr" defTabSz="171450" hangingPunct="0"/>
            <a:r>
              <a:rPr lang="en-US" sz="1600" b="1" dirty="0">
                <a:solidFill>
                  <a:srgbClr val="000000"/>
                </a:solidFill>
                <a:latin typeface="Candara" panose="020E0502030303020204" pitchFamily="34" charset="0"/>
                <a:ea typeface="Helvetica"/>
                <a:cs typeface="Helvetica"/>
                <a:sym typeface="Helvetica"/>
              </a:rPr>
              <a:t>(PLRA Section 2)</a:t>
            </a:r>
          </a:p>
        </p:txBody>
      </p:sp>
      <p:sp>
        <p:nvSpPr>
          <p:cNvPr id="8" name="TextBox 7"/>
          <p:cNvSpPr txBox="1"/>
          <p:nvPr/>
        </p:nvSpPr>
        <p:spPr>
          <a:xfrm>
            <a:off x="4876800" y="3217068"/>
            <a:ext cx="2514600"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Level 1 BDRs and BTRs</a:t>
            </a:r>
          </a:p>
          <a:p>
            <a:pPr algn="ctr" defTabSz="171450" hangingPunct="0"/>
            <a:r>
              <a:rPr lang="en-US" sz="1600" b="1" dirty="0">
                <a:solidFill>
                  <a:srgbClr val="000000"/>
                </a:solidFill>
                <a:latin typeface="Candara" panose="020E0502030303020204" pitchFamily="34" charset="0"/>
                <a:ea typeface="Helvetica"/>
                <a:cs typeface="Helvetica"/>
                <a:sym typeface="Helvetica"/>
              </a:rPr>
              <a:t>(PLRA Section 4)</a:t>
            </a:r>
          </a:p>
        </p:txBody>
      </p:sp>
      <p:sp>
        <p:nvSpPr>
          <p:cNvPr id="9" name="TextBox 8"/>
          <p:cNvSpPr txBox="1"/>
          <p:nvPr/>
        </p:nvSpPr>
        <p:spPr>
          <a:xfrm>
            <a:off x="2743200" y="4207015"/>
            <a:ext cx="3638549"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Level 2 Requirements</a:t>
            </a:r>
          </a:p>
          <a:p>
            <a:pPr algn="ctr" defTabSz="171450" hangingPunct="0"/>
            <a:r>
              <a:rPr lang="en-US" sz="1600" b="1" dirty="0">
                <a:solidFill>
                  <a:srgbClr val="000000"/>
                </a:solidFill>
                <a:latin typeface="Candara" panose="020E0502030303020204" pitchFamily="34" charset="0"/>
                <a:ea typeface="Helvetica"/>
                <a:cs typeface="Helvetica"/>
                <a:sym typeface="Helvetica"/>
              </a:rPr>
              <a:t>(SRD and MRD)</a:t>
            </a:r>
          </a:p>
        </p:txBody>
      </p:sp>
      <p:sp>
        <p:nvSpPr>
          <p:cNvPr id="14" name="TextBox 13"/>
          <p:cNvSpPr txBox="1"/>
          <p:nvPr/>
        </p:nvSpPr>
        <p:spPr>
          <a:xfrm>
            <a:off x="1752600" y="3217068"/>
            <a:ext cx="2514600" cy="530915"/>
          </a:xfrm>
          <a:prstGeom prst="rect">
            <a:avLst/>
          </a:prstGeom>
          <a:solidFill>
            <a:srgbClr val="FFC000"/>
          </a:solid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171450" hangingPunct="0"/>
            <a:r>
              <a:rPr lang="en-US" sz="1600" b="1" dirty="0">
                <a:solidFill>
                  <a:srgbClr val="000000"/>
                </a:solidFill>
                <a:latin typeface="Candara" panose="020E0502030303020204" pitchFamily="34" charset="0"/>
                <a:ea typeface="Helvetica"/>
                <a:cs typeface="Helvetica"/>
                <a:sym typeface="Helvetica"/>
              </a:rPr>
              <a:t>Level 1 BSRs</a:t>
            </a:r>
          </a:p>
          <a:p>
            <a:pPr algn="ctr" defTabSz="171450" hangingPunct="0"/>
            <a:r>
              <a:rPr lang="en-US" sz="1600" b="1" dirty="0">
                <a:solidFill>
                  <a:srgbClr val="000000"/>
                </a:solidFill>
                <a:latin typeface="Candara" panose="020E0502030303020204" pitchFamily="34" charset="0"/>
                <a:ea typeface="Helvetica"/>
                <a:cs typeface="Helvetica"/>
                <a:sym typeface="Helvetica"/>
              </a:rPr>
              <a:t>(PLRA Section 4)</a:t>
            </a:r>
          </a:p>
        </p:txBody>
      </p:sp>
      <p:sp>
        <p:nvSpPr>
          <p:cNvPr id="16" name="Rectangle 15">
            <a:extLst>
              <a:ext uri="{FF2B5EF4-FFF2-40B4-BE49-F238E27FC236}">
                <a16:creationId xmlns:a16="http://schemas.microsoft.com/office/drawing/2014/main" id="{0C0FF225-BDFC-E141-A248-78A4345EF2E1}"/>
              </a:ext>
            </a:extLst>
          </p:cNvPr>
          <p:cNvSpPr/>
          <p:nvPr/>
        </p:nvSpPr>
        <p:spPr>
          <a:xfrm>
            <a:off x="381000" y="4114800"/>
            <a:ext cx="1662805" cy="348217"/>
          </a:xfrm>
          <a:prstGeom prst="rect">
            <a:avLst/>
          </a:prstGeom>
          <a:solidFill>
            <a:schemeClr val="bg1"/>
          </a:solidFill>
          <a:effectLst>
            <a:glow rad="2286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8" name="TextBox 10">
            <a:extLst>
              <a:ext uri="{FF2B5EF4-FFF2-40B4-BE49-F238E27FC236}">
                <a16:creationId xmlns:a16="http://schemas.microsoft.com/office/drawing/2014/main" id="{4F3E4939-0C13-FF41-8572-9BB16EA7274E}"/>
              </a:ext>
            </a:extLst>
          </p:cNvPr>
          <p:cNvSpPr txBox="1"/>
          <p:nvPr/>
        </p:nvSpPr>
        <p:spPr>
          <a:xfrm>
            <a:off x="381000" y="4114800"/>
            <a:ext cx="1662805" cy="348219"/>
          </a:xfrm>
          <a:prstGeom prst="rect">
            <a:avLst/>
          </a:prstGeom>
          <a:solidFill>
            <a:srgbClr val="CCC1DA"/>
          </a:solidFill>
          <a:ln w="12700">
            <a:solidFill>
              <a:srgbClr val="000000"/>
            </a:solidFill>
          </a:ln>
          <a:extLst>
            <a:ext uri="{C572A759-6A51-4108-AA02-DFA0A04FC94B}">
              <ma14:wrappingTextBoxFlag xmlns:ma14="http://schemas.microsoft.com/office/mac/drawingml/2011/main" xmlns="" val="1"/>
            </a:ext>
          </a:extLst>
        </p:spPr>
        <p:txBody>
          <a:bodyPr tIns="34290" bIns="34290" anchor="ctr"/>
          <a:lstStyle>
            <a:lvl1pPr algn="ctr" defTabSz="914400">
              <a:defRPr sz="4800">
                <a:latin typeface="Candara"/>
                <a:ea typeface="Candara"/>
                <a:cs typeface="Candara"/>
                <a:sym typeface="Candara"/>
              </a:defRPr>
            </a:lvl1pPr>
          </a:lstStyle>
          <a:p>
            <a:r>
              <a:rPr sz="1400" b="1" dirty="0"/>
              <a:t>Mission Success</a:t>
            </a:r>
          </a:p>
        </p:txBody>
      </p:sp>
      <p:cxnSp>
        <p:nvCxnSpPr>
          <p:cNvPr id="7" name="Straight Arrow Connector 6">
            <a:extLst>
              <a:ext uri="{FF2B5EF4-FFF2-40B4-BE49-F238E27FC236}">
                <a16:creationId xmlns:a16="http://schemas.microsoft.com/office/drawing/2014/main" id="{0C5E6171-EEDC-C545-A2D6-D4C8E3DF4FE8}"/>
              </a:ext>
            </a:extLst>
          </p:cNvPr>
          <p:cNvCxnSpPr>
            <a:stCxn id="14" idx="1"/>
            <a:endCxn id="18" idx="0"/>
          </p:cNvCxnSpPr>
          <p:nvPr/>
        </p:nvCxnSpPr>
        <p:spPr>
          <a:xfrm flipH="1">
            <a:off x="1212403" y="3482526"/>
            <a:ext cx="540197" cy="632274"/>
          </a:xfrm>
          <a:prstGeom prst="straightConnector1">
            <a:avLst/>
          </a:prstGeom>
          <a:ln>
            <a:solidFill>
              <a:schemeClr val="accent4"/>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Date Placeholder 5">
            <a:extLst>
              <a:ext uri="{FF2B5EF4-FFF2-40B4-BE49-F238E27FC236}">
                <a16:creationId xmlns:a16="http://schemas.microsoft.com/office/drawing/2014/main" id="{AAD9A769-5227-9C4D-8748-172A086F633F}"/>
              </a:ext>
            </a:extLst>
          </p:cNvPr>
          <p:cNvSpPr>
            <a:spLocks noGrp="1"/>
          </p:cNvSpPr>
          <p:nvPr>
            <p:ph type="dt" sz="half" idx="2"/>
          </p:nvPr>
        </p:nvSpPr>
        <p:spPr/>
        <p:txBody>
          <a:bodyPr/>
          <a:lstStyle/>
          <a:p>
            <a:r>
              <a:rPr lang="en-US"/>
              <a:t>October 22, 2018</a:t>
            </a:r>
          </a:p>
        </p:txBody>
      </p:sp>
      <p:sp>
        <p:nvSpPr>
          <p:cNvPr id="10" name="Footer Placeholder 9">
            <a:extLst>
              <a:ext uri="{FF2B5EF4-FFF2-40B4-BE49-F238E27FC236}">
                <a16:creationId xmlns:a16="http://schemas.microsoft.com/office/drawing/2014/main" id="{D639255D-2BF8-EA4A-B354-11D6D19D39C6}"/>
              </a:ext>
            </a:extLst>
          </p:cNvPr>
          <p:cNvSpPr>
            <a:spLocks noGrp="1"/>
          </p:cNvSpPr>
          <p:nvPr>
            <p:ph type="ftr" sz="quarter" idx="11"/>
          </p:nvPr>
        </p:nvSpPr>
        <p:spPr/>
        <p:txBody>
          <a:bodyPr/>
          <a:lstStyle/>
          <a:p>
            <a:r>
              <a:rPr lang="en-US"/>
              <a:t>APAC - Kruk</a:t>
            </a:r>
            <a:endParaRPr lang="en-US" dirty="0"/>
          </a:p>
        </p:txBody>
      </p:sp>
      <p:sp>
        <p:nvSpPr>
          <p:cNvPr id="11" name="Slide Number Placeholder 10">
            <a:extLst>
              <a:ext uri="{FF2B5EF4-FFF2-40B4-BE49-F238E27FC236}">
                <a16:creationId xmlns:a16="http://schemas.microsoft.com/office/drawing/2014/main" id="{8A6FA4C2-F49C-D14C-8568-B4640BBCF9C2}"/>
              </a:ext>
            </a:extLst>
          </p:cNvPr>
          <p:cNvSpPr>
            <a:spLocks noGrp="1"/>
          </p:cNvSpPr>
          <p:nvPr>
            <p:ph type="sldNum" sz="quarter" idx="10"/>
          </p:nvPr>
        </p:nvSpPr>
        <p:spPr/>
        <p:txBody>
          <a:bodyPr/>
          <a:lstStyle/>
          <a:p>
            <a:fld id="{9B402786-918C-D846-A5E6-705928AE4161}" type="slidenum">
              <a:rPr lang="en-US" smtClean="0"/>
              <a:pPr/>
              <a:t>41</a:t>
            </a:fld>
            <a:endParaRPr lang="en-US" dirty="0"/>
          </a:p>
        </p:txBody>
      </p:sp>
    </p:spTree>
    <p:extLst>
      <p:ext uri="{BB962C8B-B14F-4D97-AF65-F5344CB8AC3E}">
        <p14:creationId xmlns:p14="http://schemas.microsoft.com/office/powerpoint/2010/main" val="1710262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Title 3"/>
          <p:cNvSpPr txBox="1">
            <a:spLocks noGrp="1"/>
          </p:cNvSpPr>
          <p:nvPr>
            <p:ph type="title"/>
          </p:nvPr>
        </p:nvSpPr>
        <p:spPr/>
        <p:txBody>
          <a:bodyPr>
            <a:normAutofit fontScale="90000"/>
          </a:bodyPr>
          <a:lstStyle>
            <a:lvl1pPr>
              <a:defRPr sz="4800"/>
            </a:lvl1pPr>
          </a:lstStyle>
          <a:p>
            <a:r>
              <a:rPr lang="en-US" sz="3200" dirty="0"/>
              <a:t>Baseline &amp; Threshold Science Requirements</a:t>
            </a:r>
          </a:p>
        </p:txBody>
      </p:sp>
      <p:graphicFrame>
        <p:nvGraphicFramePr>
          <p:cNvPr id="611" name="Table 6"/>
          <p:cNvGraphicFramePr/>
          <p:nvPr>
            <p:extLst>
              <p:ext uri="{D42A27DB-BD31-4B8C-83A1-F6EECF244321}">
                <p14:modId xmlns:p14="http://schemas.microsoft.com/office/powerpoint/2010/main" val="2108366032"/>
              </p:ext>
            </p:extLst>
          </p:nvPr>
        </p:nvGraphicFramePr>
        <p:xfrm>
          <a:off x="736222" y="1799886"/>
          <a:ext cx="7671555" cy="4677114"/>
        </p:xfrm>
        <a:graphic>
          <a:graphicData uri="http://schemas.openxmlformats.org/drawingml/2006/table">
            <a:tbl>
              <a:tblPr firstRow="1" firstCol="1"/>
              <a:tblGrid>
                <a:gridCol w="527805">
                  <a:extLst>
                    <a:ext uri="{9D8B030D-6E8A-4147-A177-3AD203B41FA5}">
                      <a16:colId xmlns:a16="http://schemas.microsoft.com/office/drawing/2014/main" val="20000"/>
                    </a:ext>
                  </a:extLst>
                </a:gridCol>
                <a:gridCol w="3571875">
                  <a:extLst>
                    <a:ext uri="{9D8B030D-6E8A-4147-A177-3AD203B41FA5}">
                      <a16:colId xmlns:a16="http://schemas.microsoft.com/office/drawing/2014/main" val="20001"/>
                    </a:ext>
                  </a:extLst>
                </a:gridCol>
                <a:gridCol w="3571875">
                  <a:extLst>
                    <a:ext uri="{9D8B030D-6E8A-4147-A177-3AD203B41FA5}">
                      <a16:colId xmlns:a16="http://schemas.microsoft.com/office/drawing/2014/main" val="20002"/>
                    </a:ext>
                  </a:extLst>
                </a:gridCol>
              </a:tblGrid>
              <a:tr h="441346">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BSR/</a:t>
                      </a:r>
                      <a:endParaRPr lang="en-US" sz="1200" b="1" dirty="0">
                        <a:solidFill>
                          <a:srgbClr val="FFFFFF"/>
                        </a:solidFill>
                        <a:latin typeface="Candara"/>
                        <a:ea typeface="Candara"/>
                        <a:cs typeface="Candara"/>
                        <a:sym typeface="Candara"/>
                      </a:endParaRPr>
                    </a:p>
                    <a:p>
                      <a:pPr algn="ctr" defTabSz="914400">
                        <a:defRPr sz="1800">
                          <a:solidFill>
                            <a:srgbClr val="000000"/>
                          </a:solidFill>
                        </a:defRPr>
                      </a:pPr>
                      <a:r>
                        <a:rPr sz="1200" b="1" dirty="0">
                          <a:solidFill>
                            <a:srgbClr val="FFFFFF"/>
                          </a:solidFill>
                          <a:latin typeface="Candara"/>
                          <a:ea typeface="Candara"/>
                          <a:cs typeface="Candara"/>
                          <a:sym typeface="Candara"/>
                        </a:rPr>
                        <a:t>TSR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Baseline Science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Threshold Science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704467">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1</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457200">
                        <a:lnSpc>
                          <a:spcPct val="100000"/>
                        </a:lnSpc>
                        <a:spcBef>
                          <a:spcPts val="1200"/>
                        </a:spcBef>
                        <a:defRPr sz="2800">
                          <a:solidFill>
                            <a:srgbClr val="000000"/>
                          </a:solidFill>
                          <a:latin typeface="Candara"/>
                          <a:ea typeface="Candara"/>
                          <a:cs typeface="Candara"/>
                          <a:sym typeface="Candara"/>
                        </a:defRPr>
                      </a:pPr>
                      <a:r>
                        <a:rPr sz="1100" dirty="0"/>
                        <a:t>Be able to measure positions and redshifts of Hα emission-line galaxies to a redshift precision of 1 part in 1000 (1σ) in the range </a:t>
                      </a:r>
                      <a:r>
                        <a:rPr sz="1100" i="1" dirty="0">
                          <a:latin typeface="Times"/>
                          <a:ea typeface="Times"/>
                          <a:cs typeface="Times"/>
                          <a:sym typeface="Times"/>
                        </a:rPr>
                        <a:t>z</a:t>
                      </a:r>
                      <a:r>
                        <a:rPr sz="1100" i="1" dirty="0"/>
                        <a:t> </a:t>
                      </a:r>
                      <a:r>
                        <a:rPr sz="1100" dirty="0"/>
                        <a:t>= 1.0 </a:t>
                      </a:r>
                      <a:r>
                        <a:rPr lang="en-US" sz="1100" dirty="0"/>
                        <a:t>–</a:t>
                      </a:r>
                      <a:r>
                        <a:rPr sz="1100" dirty="0"/>
                        <a:t> </a:t>
                      </a:r>
                      <a:r>
                        <a:rPr lang="en-US" sz="1100" dirty="0"/>
                        <a:t>1.8</a:t>
                      </a:r>
                      <a:r>
                        <a:rPr sz="1100" dirty="0"/>
                        <a:t> and a minimum detectable point-source line flux of </a:t>
                      </a:r>
                      <a:r>
                        <a:rPr sz="1100" b="1" dirty="0">
                          <a:solidFill>
                            <a:schemeClr val="accent6">
                              <a:lumMod val="75000"/>
                            </a:schemeClr>
                          </a:solidFill>
                        </a:rPr>
                        <a:t>2</a:t>
                      </a:r>
                      <a:r>
                        <a:rPr sz="1100" dirty="0"/>
                        <a:t>·10</a:t>
                      </a:r>
                      <a:r>
                        <a:rPr sz="1100" baseline="60571" dirty="0"/>
                        <a:t>-16</a:t>
                      </a:r>
                      <a:r>
                        <a:rPr sz="1100" baseline="28571" dirty="0"/>
                        <a:t> </a:t>
                      </a:r>
                      <a:r>
                        <a:rPr sz="1100" dirty="0"/>
                        <a:t>ergs/cm</a:t>
                      </a:r>
                      <a:r>
                        <a:rPr sz="1100" baseline="28571" dirty="0"/>
                        <a:t>2</a:t>
                      </a:r>
                      <a:r>
                        <a:rPr sz="1100" dirty="0"/>
                        <a:t>/s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lnSpc>
                          <a:spcPct val="100000"/>
                        </a:lnSpc>
                        <a:defRPr sz="2800">
                          <a:solidFill>
                            <a:srgbClr val="000000"/>
                          </a:solidFill>
                          <a:latin typeface="Candara"/>
                          <a:ea typeface="Candara"/>
                          <a:cs typeface="Candara"/>
                          <a:sym typeface="Candara"/>
                        </a:defRPr>
                      </a:pPr>
                      <a:r>
                        <a:rPr sz="1100" dirty="0"/>
                        <a:t>Be able to measure positions and redshifts of Hα emission-line galaxies to a redshift precision of 1 part in 1000 (1σ) in the range </a:t>
                      </a:r>
                      <a:r>
                        <a:rPr sz="1100" i="1" dirty="0">
                          <a:latin typeface="Times"/>
                          <a:ea typeface="Times"/>
                          <a:cs typeface="Times"/>
                          <a:sym typeface="Times"/>
                        </a:rPr>
                        <a:t>z</a:t>
                      </a:r>
                      <a:r>
                        <a:rPr sz="1100" i="1" dirty="0"/>
                        <a:t> </a:t>
                      </a:r>
                      <a:r>
                        <a:rPr sz="1100" dirty="0"/>
                        <a:t>= 1.0 - </a:t>
                      </a:r>
                      <a:r>
                        <a:rPr sz="1100" b="0" dirty="0">
                          <a:solidFill>
                            <a:schemeClr val="tx1"/>
                          </a:solidFill>
                        </a:rPr>
                        <a:t>1.8</a:t>
                      </a:r>
                      <a:r>
                        <a:rPr sz="1100" dirty="0"/>
                        <a:t> and a minimum detectable point-source line flux of </a:t>
                      </a:r>
                      <a:r>
                        <a:rPr sz="1100" b="1" dirty="0">
                          <a:solidFill>
                            <a:schemeClr val="accent6">
                              <a:lumMod val="75000"/>
                            </a:schemeClr>
                          </a:solidFill>
                        </a:rPr>
                        <a:t>3</a:t>
                      </a:r>
                      <a:r>
                        <a:rPr sz="1100" dirty="0"/>
                        <a:t>·10</a:t>
                      </a:r>
                      <a:r>
                        <a:rPr sz="1100" baseline="60571" dirty="0"/>
                        <a:t>-16</a:t>
                      </a:r>
                      <a:r>
                        <a:rPr sz="1100" baseline="28571" dirty="0"/>
                        <a:t> </a:t>
                      </a:r>
                      <a:r>
                        <a:rPr sz="1100" dirty="0"/>
                        <a:t>ergs/cm</a:t>
                      </a:r>
                      <a:r>
                        <a:rPr sz="1100" baseline="28571" dirty="0"/>
                        <a:t>2</a:t>
                      </a:r>
                      <a:r>
                        <a:rPr sz="1100" dirty="0"/>
                        <a:t>/s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1"/>
                  </a:ext>
                </a:extLst>
              </a:tr>
              <a:tr h="694942">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2</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sz="1100" dirty="0">
                          <a:latin typeface="Candara"/>
                          <a:ea typeface="Candara"/>
                          <a:cs typeface="Candara"/>
                          <a:sym typeface="Candara"/>
                        </a:rPr>
                        <a:t>Be able to measure positions, second moment shapes, and </a:t>
                      </a:r>
                      <a:r>
                        <a:rPr sz="1100" dirty="0" err="1">
                          <a:latin typeface="Candara"/>
                          <a:ea typeface="Candara"/>
                          <a:cs typeface="Candara"/>
                          <a:sym typeface="Candara"/>
                        </a:rPr>
                        <a:t>brightnesses</a:t>
                      </a:r>
                      <a:r>
                        <a:rPr sz="1100" dirty="0">
                          <a:latin typeface="Candara"/>
                          <a:ea typeface="Candara"/>
                          <a:cs typeface="Candara"/>
                          <a:sym typeface="Candara"/>
                        </a:rPr>
                        <a:t> </a:t>
                      </a:r>
                      <a:r>
                        <a:rPr sz="1100" b="1" dirty="0">
                          <a:solidFill>
                            <a:schemeClr val="accent6">
                              <a:lumMod val="75000"/>
                            </a:schemeClr>
                          </a:solidFill>
                          <a:latin typeface="Candara"/>
                          <a:ea typeface="Candara"/>
                          <a:cs typeface="Candara"/>
                          <a:sym typeface="Candara"/>
                        </a:rPr>
                        <a:t>of </a:t>
                      </a:r>
                      <a:r>
                        <a:rPr lang="en-US" sz="1100" b="1" dirty="0">
                          <a:solidFill>
                            <a:schemeClr val="accent6">
                              <a:lumMod val="75000"/>
                            </a:schemeClr>
                          </a:solidFill>
                          <a:latin typeface="Candara"/>
                          <a:ea typeface="Candara"/>
                          <a:cs typeface="Candara"/>
                          <a:sym typeface="Candara"/>
                        </a:rPr>
                        <a:t>0.18″ radius </a:t>
                      </a:r>
                      <a:r>
                        <a:rPr sz="1100" b="0" dirty="0">
                          <a:solidFill>
                            <a:schemeClr val="tx1"/>
                          </a:solidFill>
                          <a:latin typeface="Candara"/>
                          <a:ea typeface="Candara"/>
                          <a:cs typeface="Candara"/>
                          <a:sym typeface="Candara"/>
                        </a:rPr>
                        <a:t>galaxies in at least </a:t>
                      </a:r>
                      <a:r>
                        <a:rPr lang="en-US" sz="1100" b="0" dirty="0">
                          <a:solidFill>
                            <a:schemeClr val="tx1"/>
                          </a:solidFill>
                          <a:latin typeface="Candara"/>
                          <a:ea typeface="Candara"/>
                          <a:cs typeface="Candara"/>
                          <a:sym typeface="Candara"/>
                        </a:rPr>
                        <a:t>three</a:t>
                      </a:r>
                      <a:r>
                        <a:rPr sz="1100" b="0" dirty="0">
                          <a:solidFill>
                            <a:schemeClr val="tx1"/>
                          </a:solidFill>
                          <a:latin typeface="Candara"/>
                          <a:ea typeface="Candara"/>
                          <a:cs typeface="Candara"/>
                          <a:sym typeface="Candara"/>
                        </a:rPr>
                        <a:t> infrared filters, to a depth of </a:t>
                      </a:r>
                      <a:r>
                        <a:rPr sz="1100" b="1" dirty="0">
                          <a:solidFill>
                            <a:schemeClr val="accent6">
                              <a:lumMod val="75000"/>
                            </a:schemeClr>
                          </a:solidFill>
                          <a:latin typeface="Candara"/>
                          <a:ea typeface="Candara"/>
                          <a:cs typeface="Candara"/>
                          <a:sym typeface="Candara"/>
                        </a:rPr>
                        <a:t>26.2 AB in the shortest wavelength filter</a:t>
                      </a:r>
                      <a:r>
                        <a:rPr sz="1100" b="1" dirty="0">
                          <a:solidFill>
                            <a:schemeClr val="accent6"/>
                          </a:solidFill>
                          <a:latin typeface="Candara"/>
                          <a:ea typeface="Candara"/>
                          <a:cs typeface="Candara"/>
                          <a:sym typeface="Candara"/>
                        </a:rPr>
                        <a:t> </a:t>
                      </a:r>
                      <a:r>
                        <a:rPr sz="1100" b="1" dirty="0">
                          <a:solidFill>
                            <a:schemeClr val="accent6">
                              <a:lumMod val="75000"/>
                            </a:schemeClr>
                          </a:solidFill>
                          <a:latin typeface="Candara"/>
                          <a:ea typeface="Candara"/>
                          <a:cs typeface="Candara"/>
                          <a:sym typeface="Candara"/>
                        </a:rPr>
                        <a:t>and</a:t>
                      </a:r>
                      <a:r>
                        <a:rPr sz="1100" dirty="0">
                          <a:solidFill>
                            <a:schemeClr val="accent6">
                              <a:lumMod val="75000"/>
                            </a:schemeClr>
                          </a:solidFill>
                          <a:latin typeface="Candara"/>
                          <a:ea typeface="Candara"/>
                          <a:cs typeface="Candara"/>
                          <a:sym typeface="Candara"/>
                        </a:rPr>
                        <a:t> </a:t>
                      </a:r>
                      <a:r>
                        <a:rPr sz="1100" dirty="0">
                          <a:latin typeface="Candara"/>
                          <a:ea typeface="Candara"/>
                          <a:cs typeface="Candara"/>
                          <a:sym typeface="Candara"/>
                        </a:rPr>
                        <a:t>25.6 AB in the longest</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defRPr sz="2800">
                          <a:solidFill>
                            <a:srgbClr val="000000"/>
                          </a:solidFill>
                          <a:latin typeface="Candara"/>
                          <a:ea typeface="Candara"/>
                          <a:cs typeface="Candara"/>
                          <a:sym typeface="Candara"/>
                        </a:defRPr>
                      </a:pPr>
                      <a:r>
                        <a:rPr sz="1100" dirty="0"/>
                        <a:t>Be able to measure positions, second moment shapes, and </a:t>
                      </a:r>
                      <a:r>
                        <a:rPr sz="1100" dirty="0" err="1"/>
                        <a:t>brightnesses</a:t>
                      </a:r>
                      <a:r>
                        <a:rPr sz="1100" dirty="0"/>
                        <a:t> of galaxies in at least </a:t>
                      </a:r>
                      <a:r>
                        <a:rPr sz="1100" b="0" dirty="0">
                          <a:solidFill>
                            <a:schemeClr val="tx1"/>
                          </a:solidFill>
                        </a:rPr>
                        <a:t>three</a:t>
                      </a:r>
                      <a:r>
                        <a:rPr sz="1100" dirty="0"/>
                        <a:t> infrared filters, to a depth of </a:t>
                      </a:r>
                      <a:r>
                        <a:rPr sz="1100" b="0" dirty="0">
                          <a:solidFill>
                            <a:schemeClr val="tx1"/>
                          </a:solidFill>
                        </a:rPr>
                        <a:t>25.6 AB </a:t>
                      </a:r>
                      <a:r>
                        <a:rPr sz="1100" dirty="0"/>
                        <a:t>in the longest wavelength</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0565">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3</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sz="1100" dirty="0">
                          <a:latin typeface="Candara"/>
                          <a:ea typeface="Candara"/>
                          <a:cs typeface="Candara"/>
                          <a:sym typeface="Candara"/>
                        </a:rPr>
                        <a:t>Be able to measure the brightness of point sources in three infrared filters to a depth of </a:t>
                      </a:r>
                      <a:r>
                        <a:rPr sz="1100" b="1" dirty="0">
                          <a:solidFill>
                            <a:schemeClr val="accent6">
                              <a:lumMod val="75000"/>
                            </a:schemeClr>
                          </a:solidFill>
                          <a:latin typeface="Candara"/>
                          <a:ea typeface="Candara"/>
                          <a:cs typeface="Candara"/>
                          <a:sym typeface="Candara"/>
                        </a:rPr>
                        <a:t>26 AB</a:t>
                      </a:r>
                      <a:r>
                        <a:rPr sz="1100" dirty="0">
                          <a:latin typeface="Candara"/>
                          <a:ea typeface="Candara"/>
                          <a:cs typeface="Candara"/>
                          <a:sym typeface="Candara"/>
                        </a:rPr>
                        <a:t> in each filter, providing a color uncertainty of &lt;0.03 mag, and with the ability to repeat observations at least once every </a:t>
                      </a:r>
                      <a:r>
                        <a:rPr lang="en-US" sz="1100" dirty="0">
                          <a:latin typeface="Candara"/>
                          <a:ea typeface="Candara"/>
                          <a:cs typeface="Candara"/>
                          <a:sym typeface="Candara"/>
                        </a:rPr>
                        <a:t>5</a:t>
                      </a:r>
                      <a:r>
                        <a:rPr sz="1100" dirty="0">
                          <a:latin typeface="Candara"/>
                          <a:ea typeface="Candara"/>
                          <a:cs typeface="Candara"/>
                          <a:sym typeface="Candara"/>
                        </a:rPr>
                        <a:t> days for ≥120 days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defRPr sz="2800">
                          <a:solidFill>
                            <a:srgbClr val="000000"/>
                          </a:solidFill>
                          <a:latin typeface="Candara"/>
                          <a:ea typeface="Candara"/>
                          <a:cs typeface="Candara"/>
                          <a:sym typeface="Candara"/>
                        </a:defRPr>
                      </a:pPr>
                      <a:r>
                        <a:rPr sz="1100" dirty="0"/>
                        <a:t>Be able to measure the brightness of point sources in three infrared filters to a depth of </a:t>
                      </a:r>
                      <a:r>
                        <a:rPr sz="1100" b="1" dirty="0">
                          <a:solidFill>
                            <a:schemeClr val="accent6">
                              <a:lumMod val="75000"/>
                            </a:schemeClr>
                          </a:solidFill>
                        </a:rPr>
                        <a:t>25.6 AB</a:t>
                      </a:r>
                      <a:r>
                        <a:rPr sz="1100" dirty="0">
                          <a:solidFill>
                            <a:schemeClr val="accent6">
                              <a:lumMod val="75000"/>
                            </a:schemeClr>
                          </a:solidFill>
                        </a:rPr>
                        <a:t> </a:t>
                      </a:r>
                      <a:r>
                        <a:rPr sz="1100" dirty="0"/>
                        <a:t>in each filter, providing a color uncertainty of &lt;0.03 mag, and with the ability to repeat observations at least once every five days for ≥120 days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3"/>
                  </a:ext>
                </a:extLst>
              </a:tr>
              <a:tr h="694942">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4</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sz="1100" dirty="0">
                          <a:latin typeface="Candara"/>
                          <a:ea typeface="Candara"/>
                          <a:cs typeface="Candara"/>
                          <a:sym typeface="Candara"/>
                        </a:rPr>
                        <a:t>Be able to measure the brightness of stars with a statistical S/N of 100 per exposure for a H=</a:t>
                      </a:r>
                      <a:r>
                        <a:rPr sz="1100" b="1" dirty="0">
                          <a:solidFill>
                            <a:schemeClr val="accent6">
                              <a:lumMod val="75000"/>
                            </a:schemeClr>
                          </a:solidFill>
                          <a:latin typeface="Candara"/>
                          <a:ea typeface="Candara"/>
                          <a:cs typeface="Candara"/>
                          <a:sym typeface="Candara"/>
                        </a:rPr>
                        <a:t>20.</a:t>
                      </a:r>
                      <a:r>
                        <a:rPr lang="en-US" sz="1100" b="1" dirty="0">
                          <a:solidFill>
                            <a:schemeClr val="accent6">
                              <a:lumMod val="75000"/>
                            </a:schemeClr>
                          </a:solidFill>
                          <a:latin typeface="Candara"/>
                          <a:ea typeface="Candara"/>
                          <a:cs typeface="Candara"/>
                          <a:sym typeface="Candara"/>
                        </a:rPr>
                        <a:t>9</a:t>
                      </a:r>
                      <a:r>
                        <a:rPr sz="1100" b="1" dirty="0">
                          <a:solidFill>
                            <a:schemeClr val="accent6">
                              <a:lumMod val="75000"/>
                            </a:schemeClr>
                          </a:solidFill>
                          <a:latin typeface="Candara"/>
                          <a:ea typeface="Candara"/>
                          <a:cs typeface="Candara"/>
                          <a:sym typeface="Candara"/>
                        </a:rPr>
                        <a:t> AB</a:t>
                      </a:r>
                      <a:r>
                        <a:rPr sz="1100" dirty="0">
                          <a:latin typeface="Candara"/>
                          <a:ea typeface="Candara"/>
                          <a:cs typeface="Candara"/>
                          <a:sym typeface="Candara"/>
                        </a:rPr>
                        <a:t> star, with the ability to repeat observations of a star field at least once every 15 minutes for ≥60 days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lnSpc>
                          <a:spcPct val="100000"/>
                        </a:lnSpc>
                        <a:defRPr sz="2800">
                          <a:solidFill>
                            <a:srgbClr val="000000"/>
                          </a:solidFill>
                          <a:latin typeface="Candara"/>
                          <a:ea typeface="Candara"/>
                          <a:cs typeface="Candara"/>
                          <a:sym typeface="Candara"/>
                        </a:defRPr>
                      </a:pPr>
                      <a:r>
                        <a:rPr sz="1100" dirty="0"/>
                        <a:t>Be able to measure the brightness of stars with a statistical S/N of 100 per exposure for a H=</a:t>
                      </a:r>
                      <a:r>
                        <a:rPr sz="1100" b="1" dirty="0">
                          <a:solidFill>
                            <a:schemeClr val="accent6">
                              <a:lumMod val="75000"/>
                            </a:schemeClr>
                          </a:solidFill>
                        </a:rPr>
                        <a:t>20.4 AB</a:t>
                      </a:r>
                      <a:r>
                        <a:rPr sz="1100" dirty="0">
                          <a:solidFill>
                            <a:schemeClr val="accent6">
                              <a:lumMod val="75000"/>
                            </a:schemeClr>
                          </a:solidFill>
                        </a:rPr>
                        <a:t> </a:t>
                      </a:r>
                      <a:r>
                        <a:rPr sz="1100" dirty="0"/>
                        <a:t>star, with the ability to repeat observations of a star field at least once every 15 minutes for ≥60 days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43878">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5</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2800">
                          <a:solidFill>
                            <a:srgbClr val="000000"/>
                          </a:solidFill>
                          <a:latin typeface="Candara"/>
                          <a:ea typeface="Candara"/>
                          <a:cs typeface="Candara"/>
                          <a:sym typeface="Candara"/>
                        </a:defRPr>
                      </a:pPr>
                      <a:r>
                        <a:rPr sz="1100" dirty="0"/>
                        <a:t>Be able to produce NIR sky images in multiple filters over 20°</a:t>
                      </a:r>
                      <a:r>
                        <a:rPr sz="1100" baseline="31999" dirty="0"/>
                        <a:t>2</a:t>
                      </a:r>
                      <a:r>
                        <a:rPr sz="1100" dirty="0"/>
                        <a:t> at J = </a:t>
                      </a:r>
                      <a:r>
                        <a:rPr lang="en-US" sz="1100" b="1" dirty="0">
                          <a:solidFill>
                            <a:schemeClr val="accent6">
                              <a:lumMod val="75000"/>
                            </a:schemeClr>
                          </a:solidFill>
                        </a:rPr>
                        <a:t>26.5</a:t>
                      </a:r>
                      <a:r>
                        <a:rPr sz="1100" b="1" dirty="0">
                          <a:solidFill>
                            <a:schemeClr val="accent6">
                              <a:lumMod val="75000"/>
                            </a:schemeClr>
                          </a:solidFill>
                        </a:rPr>
                        <a:t> AB</a:t>
                      </a:r>
                      <a:r>
                        <a:rPr sz="1100" dirty="0"/>
                        <a:t> in each filter, and spectra over 9°</a:t>
                      </a:r>
                      <a:r>
                        <a:rPr sz="1100" baseline="31999" dirty="0"/>
                        <a:t>2</a:t>
                      </a:r>
                      <a:r>
                        <a:rPr sz="1100" dirty="0"/>
                        <a:t> at </a:t>
                      </a:r>
                      <a:r>
                        <a:rPr sz="1100" dirty="0" err="1"/>
                        <a:t>F</a:t>
                      </a:r>
                      <a:r>
                        <a:rPr sz="1100" baseline="-5999" dirty="0" err="1"/>
                        <a:t>line</a:t>
                      </a:r>
                      <a:r>
                        <a:rPr sz="1100" dirty="0"/>
                        <a:t> = </a:t>
                      </a:r>
                      <a:r>
                        <a:rPr sz="1100" b="1" dirty="0">
                          <a:solidFill>
                            <a:schemeClr val="accent6">
                              <a:lumMod val="75000"/>
                            </a:schemeClr>
                          </a:solidFill>
                        </a:rPr>
                        <a:t>2</a:t>
                      </a:r>
                      <a:r>
                        <a:rPr sz="1100" dirty="0"/>
                        <a:t>·10</a:t>
                      </a:r>
                      <a:r>
                        <a:rPr sz="1100" baseline="31999" dirty="0"/>
                        <a:t>-16</a:t>
                      </a:r>
                      <a:r>
                        <a:rPr sz="1100" dirty="0"/>
                        <a:t> erg cm</a:t>
                      </a:r>
                      <a:r>
                        <a:rPr sz="1100" baseline="31999" dirty="0"/>
                        <a:t>-2</a:t>
                      </a:r>
                      <a:r>
                        <a:rPr sz="1100" dirty="0"/>
                        <a:t> s</a:t>
                      </a:r>
                      <a:r>
                        <a:rPr sz="1100" baseline="31999" dirty="0"/>
                        <a:t>-1</a:t>
                      </a:r>
                      <a:r>
                        <a:rPr sz="1100" dirty="0"/>
                        <a:t> , each in &lt;24 hours</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defRPr sz="2800">
                          <a:solidFill>
                            <a:srgbClr val="000000"/>
                          </a:solidFill>
                          <a:latin typeface="Candara"/>
                          <a:ea typeface="Candara"/>
                          <a:cs typeface="Candara"/>
                          <a:sym typeface="Candara"/>
                        </a:defRPr>
                      </a:pPr>
                      <a:r>
                        <a:rPr sz="1100" dirty="0"/>
                        <a:t>Be able to produce NIR sky images in multiple filters over 20°</a:t>
                      </a:r>
                      <a:r>
                        <a:rPr sz="1100" baseline="31999" dirty="0"/>
                        <a:t>2</a:t>
                      </a:r>
                      <a:r>
                        <a:rPr sz="1100" dirty="0"/>
                        <a:t> at H = </a:t>
                      </a:r>
                      <a:r>
                        <a:rPr sz="1100" b="1" dirty="0">
                          <a:solidFill>
                            <a:schemeClr val="accent6">
                              <a:lumMod val="75000"/>
                            </a:schemeClr>
                          </a:solidFill>
                        </a:rPr>
                        <a:t>26.2 AB</a:t>
                      </a:r>
                      <a:r>
                        <a:rPr sz="1100" dirty="0"/>
                        <a:t> in each filter, and spectra over 9°</a:t>
                      </a:r>
                      <a:r>
                        <a:rPr sz="1100" baseline="31999" dirty="0"/>
                        <a:t>2</a:t>
                      </a:r>
                      <a:r>
                        <a:rPr sz="1100" dirty="0"/>
                        <a:t> at </a:t>
                      </a:r>
                      <a:r>
                        <a:rPr sz="1100" dirty="0" err="1"/>
                        <a:t>F</a:t>
                      </a:r>
                      <a:r>
                        <a:rPr sz="1100" baseline="-5999" dirty="0" err="1"/>
                        <a:t>line</a:t>
                      </a:r>
                      <a:r>
                        <a:rPr sz="1100" dirty="0"/>
                        <a:t> = </a:t>
                      </a:r>
                      <a:r>
                        <a:rPr sz="1100" b="1" dirty="0">
                          <a:solidFill>
                            <a:schemeClr val="accent6">
                              <a:lumMod val="75000"/>
                            </a:schemeClr>
                          </a:solidFill>
                        </a:rPr>
                        <a:t>3</a:t>
                      </a:r>
                      <a:r>
                        <a:rPr sz="1100" dirty="0"/>
                        <a:t>·10</a:t>
                      </a:r>
                      <a:r>
                        <a:rPr sz="1100" baseline="31999" dirty="0"/>
                        <a:t>-16</a:t>
                      </a:r>
                      <a:r>
                        <a:rPr sz="1100" dirty="0"/>
                        <a:t> erg cm</a:t>
                      </a:r>
                      <a:r>
                        <a:rPr sz="1100" baseline="31999" dirty="0"/>
                        <a:t>-2</a:t>
                      </a:r>
                      <a:r>
                        <a:rPr sz="1100" dirty="0"/>
                        <a:t> s</a:t>
                      </a:r>
                      <a:r>
                        <a:rPr sz="1100" baseline="31999" dirty="0"/>
                        <a:t>-1</a:t>
                      </a:r>
                      <a:r>
                        <a:rPr sz="1100" dirty="0"/>
                        <a:t> , each in &lt;24 hours</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5"/>
                  </a:ext>
                </a:extLst>
              </a:tr>
              <a:tr h="543878">
                <a:tc>
                  <a:txBody>
                    <a:bodyPr/>
                    <a:lstStyle/>
                    <a:p>
                      <a:pPr algn="ctr" defTabSz="914400">
                        <a:defRPr sz="1800">
                          <a:solidFill>
                            <a:srgbClr val="000000"/>
                          </a:solidFill>
                        </a:defRPr>
                      </a:pPr>
                      <a:r>
                        <a:rPr lang="en-US" sz="1200" b="1" dirty="0">
                          <a:solidFill>
                            <a:srgbClr val="FFFFFF"/>
                          </a:solidFill>
                          <a:latin typeface="Candara"/>
                          <a:ea typeface="Candara"/>
                          <a:cs typeface="Candara"/>
                          <a:sym typeface="Candara"/>
                        </a:rPr>
                        <a:t>6</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2800">
                          <a:solidFill>
                            <a:srgbClr val="000000"/>
                          </a:solidFill>
                          <a:latin typeface="Candara"/>
                          <a:ea typeface="Candara"/>
                          <a:cs typeface="Candara"/>
                          <a:sym typeface="Candara"/>
                        </a:defRPr>
                      </a:pPr>
                      <a:r>
                        <a:rPr lang="en-US" sz="1100" dirty="0"/>
                        <a:t>Provide a peer-reviewed General Observer program comprising </a:t>
                      </a:r>
                      <a:r>
                        <a:rPr lang="en-US" sz="1100" b="1" dirty="0">
                          <a:solidFill>
                            <a:schemeClr val="accent6">
                              <a:lumMod val="75000"/>
                            </a:schemeClr>
                          </a:solidFill>
                        </a:rPr>
                        <a:t>25%</a:t>
                      </a:r>
                      <a:r>
                        <a:rPr lang="en-US" sz="1100" dirty="0"/>
                        <a:t> of total time, </a:t>
                      </a:r>
                      <a:r>
                        <a:rPr lang="en-US" sz="1100" b="1" dirty="0">
                          <a:solidFill>
                            <a:srgbClr val="E46C0A"/>
                          </a:solidFill>
                        </a:rPr>
                        <a:t>with access to the full sky within the mission lifetime</a:t>
                      </a:r>
                      <a:r>
                        <a:rPr lang="en-US" sz="1100" dirty="0"/>
                        <a:t>, and a peer-reviewed Guest Investigator program for archival research</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defRPr sz="2800">
                          <a:solidFill>
                            <a:srgbClr val="000000"/>
                          </a:solidFill>
                          <a:latin typeface="Candara"/>
                          <a:ea typeface="Candara"/>
                          <a:cs typeface="Candara"/>
                          <a:sym typeface="Candara"/>
                        </a:defRPr>
                      </a:pPr>
                      <a:r>
                        <a:rPr lang="en-US" sz="1100" dirty="0"/>
                        <a:t>Provide a peer-reviewed General Observer program comprising </a:t>
                      </a:r>
                      <a:r>
                        <a:rPr lang="en-US" sz="1100" b="1" dirty="0">
                          <a:solidFill>
                            <a:schemeClr val="accent6">
                              <a:lumMod val="75000"/>
                            </a:schemeClr>
                          </a:solidFill>
                        </a:rPr>
                        <a:t>15%</a:t>
                      </a:r>
                      <a:r>
                        <a:rPr lang="en-US" sz="1100" dirty="0"/>
                        <a:t> of the total time, and a peer-reviewed Guest Investigator program for archival research</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330459"/>
                  </a:ext>
                </a:extLst>
              </a:tr>
            </a:tbl>
          </a:graphicData>
        </a:graphic>
      </p:graphicFrame>
      <p:sp>
        <p:nvSpPr>
          <p:cNvPr id="2" name="Date Placeholder 1">
            <a:extLst>
              <a:ext uri="{FF2B5EF4-FFF2-40B4-BE49-F238E27FC236}">
                <a16:creationId xmlns:a16="http://schemas.microsoft.com/office/drawing/2014/main" id="{9A9BCB9B-34EB-A945-8F58-72E5DA22C432}"/>
              </a:ext>
            </a:extLst>
          </p:cNvPr>
          <p:cNvSpPr>
            <a:spLocks noGrp="1"/>
          </p:cNvSpPr>
          <p:nvPr>
            <p:ph type="dt" sz="half" idx="2"/>
          </p:nvPr>
        </p:nvSpPr>
        <p:spPr/>
        <p:txBody>
          <a:bodyPr/>
          <a:lstStyle/>
          <a:p>
            <a:r>
              <a:rPr lang="en-US"/>
              <a:t>October 22, 2018</a:t>
            </a:r>
          </a:p>
        </p:txBody>
      </p:sp>
      <p:sp>
        <p:nvSpPr>
          <p:cNvPr id="6" name="Footer Placeholder 5">
            <a:extLst>
              <a:ext uri="{FF2B5EF4-FFF2-40B4-BE49-F238E27FC236}">
                <a16:creationId xmlns:a16="http://schemas.microsoft.com/office/drawing/2014/main" id="{DBF31738-9A92-FF43-924E-10123E9FC276}"/>
              </a:ext>
            </a:extLst>
          </p:cNvPr>
          <p:cNvSpPr>
            <a:spLocks noGrp="1"/>
          </p:cNvSpPr>
          <p:nvPr>
            <p:ph type="ftr" sz="quarter" idx="11"/>
          </p:nvPr>
        </p:nvSpPr>
        <p:spPr/>
        <p:txBody>
          <a:bodyPr/>
          <a:lstStyle/>
          <a:p>
            <a:r>
              <a:rPr lang="en-US"/>
              <a:t>APAC - Kruk</a:t>
            </a:r>
            <a:endParaRPr lang="en-US" dirty="0"/>
          </a:p>
        </p:txBody>
      </p:sp>
      <p:sp>
        <p:nvSpPr>
          <p:cNvPr id="7" name="Slide Number Placeholder 6">
            <a:extLst>
              <a:ext uri="{FF2B5EF4-FFF2-40B4-BE49-F238E27FC236}">
                <a16:creationId xmlns:a16="http://schemas.microsoft.com/office/drawing/2014/main" id="{F3347574-5109-EE47-8D04-5D01835E4114}"/>
              </a:ext>
            </a:extLst>
          </p:cNvPr>
          <p:cNvSpPr>
            <a:spLocks noGrp="1"/>
          </p:cNvSpPr>
          <p:nvPr>
            <p:ph type="sldNum" sz="quarter" idx="10"/>
          </p:nvPr>
        </p:nvSpPr>
        <p:spPr/>
        <p:txBody>
          <a:bodyPr/>
          <a:lstStyle/>
          <a:p>
            <a:fld id="{9B402786-918C-D846-A5E6-705928AE4161}" type="slidenum">
              <a:rPr lang="en-US" smtClean="0"/>
              <a:pPr/>
              <a:t>42</a:t>
            </a:fld>
            <a:endParaRPr lang="en-US" dirty="0"/>
          </a:p>
        </p:txBody>
      </p:sp>
    </p:spTree>
    <p:extLst>
      <p:ext uri="{BB962C8B-B14F-4D97-AF65-F5344CB8AC3E}">
        <p14:creationId xmlns:p14="http://schemas.microsoft.com/office/powerpoint/2010/main" val="1560070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Title 3"/>
          <p:cNvSpPr txBox="1">
            <a:spLocks noGrp="1"/>
          </p:cNvSpPr>
          <p:nvPr>
            <p:ph type="title"/>
          </p:nvPr>
        </p:nvSpPr>
        <p:spPr/>
        <p:txBody>
          <a:bodyPr>
            <a:normAutofit fontScale="90000"/>
          </a:bodyPr>
          <a:lstStyle>
            <a:lvl1pPr>
              <a:defRPr sz="4800"/>
            </a:lvl1pPr>
          </a:lstStyle>
          <a:p>
            <a:r>
              <a:rPr lang="en-US" sz="3200"/>
              <a:t>Baseline &amp; Threshold Technical Requirements</a:t>
            </a:r>
            <a:endParaRPr lang="en-US" sz="3200" dirty="0"/>
          </a:p>
        </p:txBody>
      </p:sp>
      <p:sp>
        <p:nvSpPr>
          <p:cNvPr id="11" name="TextBox 10">
            <a:extLst>
              <a:ext uri="{FF2B5EF4-FFF2-40B4-BE49-F238E27FC236}">
                <a16:creationId xmlns:a16="http://schemas.microsoft.com/office/drawing/2014/main" id="{B70F630E-5F5E-D64B-A21C-07A856813F08}"/>
              </a:ext>
            </a:extLst>
          </p:cNvPr>
          <p:cNvSpPr txBox="1"/>
          <p:nvPr/>
        </p:nvSpPr>
        <p:spPr>
          <a:xfrm>
            <a:off x="838200" y="1383268"/>
            <a:ext cx="2438402" cy="369332"/>
          </a:xfrm>
          <a:prstGeom prst="rect">
            <a:avLst/>
          </a:prstGeom>
          <a:noFill/>
        </p:spPr>
        <p:txBody>
          <a:bodyPr wrap="square" rtlCol="0">
            <a:spAutoFit/>
          </a:bodyPr>
          <a:lstStyle/>
          <a:p>
            <a:r>
              <a:rPr lang="en-US" b="1" i="1" dirty="0">
                <a:latin typeface="Candara" panose="020E0502030303020204" pitchFamily="34" charset="0"/>
              </a:rPr>
              <a:t>CGI-only</a:t>
            </a:r>
          </a:p>
        </p:txBody>
      </p:sp>
      <p:graphicFrame>
        <p:nvGraphicFramePr>
          <p:cNvPr id="12" name="Table 6">
            <a:extLst>
              <a:ext uri="{FF2B5EF4-FFF2-40B4-BE49-F238E27FC236}">
                <a16:creationId xmlns:a16="http://schemas.microsoft.com/office/drawing/2014/main" id="{871A753B-1FFF-EF4F-BD22-0D4ACEF2647A}"/>
              </a:ext>
            </a:extLst>
          </p:cNvPr>
          <p:cNvGraphicFramePr/>
          <p:nvPr>
            <p:extLst>
              <p:ext uri="{D42A27DB-BD31-4B8C-83A1-F6EECF244321}">
                <p14:modId xmlns:p14="http://schemas.microsoft.com/office/powerpoint/2010/main" val="185360549"/>
              </p:ext>
            </p:extLst>
          </p:nvPr>
        </p:nvGraphicFramePr>
        <p:xfrm>
          <a:off x="736222" y="1802744"/>
          <a:ext cx="7671555" cy="3226456"/>
        </p:xfrm>
        <a:graphic>
          <a:graphicData uri="http://schemas.openxmlformats.org/drawingml/2006/table">
            <a:tbl>
              <a:tblPr firstRow="1" firstCol="1"/>
              <a:tblGrid>
                <a:gridCol w="527805">
                  <a:extLst>
                    <a:ext uri="{9D8B030D-6E8A-4147-A177-3AD203B41FA5}">
                      <a16:colId xmlns:a16="http://schemas.microsoft.com/office/drawing/2014/main" val="20000"/>
                    </a:ext>
                  </a:extLst>
                </a:gridCol>
                <a:gridCol w="3571875">
                  <a:extLst>
                    <a:ext uri="{9D8B030D-6E8A-4147-A177-3AD203B41FA5}">
                      <a16:colId xmlns:a16="http://schemas.microsoft.com/office/drawing/2014/main" val="20001"/>
                    </a:ext>
                  </a:extLst>
                </a:gridCol>
                <a:gridCol w="3571875">
                  <a:extLst>
                    <a:ext uri="{9D8B030D-6E8A-4147-A177-3AD203B41FA5}">
                      <a16:colId xmlns:a16="http://schemas.microsoft.com/office/drawing/2014/main" val="20002"/>
                    </a:ext>
                  </a:extLst>
                </a:gridCol>
              </a:tblGrid>
              <a:tr h="441346">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B</a:t>
                      </a:r>
                      <a:r>
                        <a:rPr lang="en-US" sz="1200" b="1" dirty="0">
                          <a:solidFill>
                            <a:srgbClr val="FFFFFF"/>
                          </a:solidFill>
                          <a:latin typeface="Candara"/>
                          <a:ea typeface="Candara"/>
                          <a:cs typeface="Candara"/>
                          <a:sym typeface="Candara"/>
                        </a:rPr>
                        <a:t>T</a:t>
                      </a:r>
                      <a:r>
                        <a:rPr sz="1200" b="1" dirty="0">
                          <a:solidFill>
                            <a:srgbClr val="FFFFFF"/>
                          </a:solidFill>
                          <a:latin typeface="Candara"/>
                          <a:ea typeface="Candara"/>
                          <a:cs typeface="Candara"/>
                          <a:sym typeface="Candara"/>
                        </a:rPr>
                        <a:t>R/</a:t>
                      </a:r>
                      <a:endParaRPr lang="en-US" sz="1200" b="1" dirty="0">
                        <a:solidFill>
                          <a:srgbClr val="FFFFFF"/>
                        </a:solidFill>
                        <a:latin typeface="Candara"/>
                        <a:ea typeface="Candara"/>
                        <a:cs typeface="Candara"/>
                        <a:sym typeface="Candara"/>
                      </a:endParaRPr>
                    </a:p>
                    <a:p>
                      <a:pPr algn="ctr" defTabSz="914400">
                        <a:defRPr sz="1800">
                          <a:solidFill>
                            <a:srgbClr val="000000"/>
                          </a:solidFill>
                        </a:defRPr>
                      </a:pPr>
                      <a:r>
                        <a:rPr sz="1200" b="1" dirty="0">
                          <a:solidFill>
                            <a:srgbClr val="FFFFFF"/>
                          </a:solidFill>
                          <a:latin typeface="Candara"/>
                          <a:ea typeface="Candara"/>
                          <a:cs typeface="Candara"/>
                          <a:sym typeface="Candara"/>
                        </a:rPr>
                        <a:t>T</a:t>
                      </a:r>
                      <a:r>
                        <a:rPr lang="en-US" sz="1200" b="1" dirty="0">
                          <a:solidFill>
                            <a:srgbClr val="FFFFFF"/>
                          </a:solidFill>
                          <a:latin typeface="Candara"/>
                          <a:ea typeface="Candara"/>
                          <a:cs typeface="Candara"/>
                          <a:sym typeface="Candara"/>
                        </a:rPr>
                        <a:t>T</a:t>
                      </a:r>
                      <a:r>
                        <a:rPr sz="1200" b="1" dirty="0">
                          <a:solidFill>
                            <a:srgbClr val="FFFFFF"/>
                          </a:solidFill>
                          <a:latin typeface="Candara"/>
                          <a:ea typeface="Candara"/>
                          <a:cs typeface="Candara"/>
                          <a:sym typeface="Candara"/>
                        </a:rPr>
                        <a:t>R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Baseline </a:t>
                      </a:r>
                      <a:r>
                        <a:rPr lang="en-US" sz="1200" b="1" dirty="0">
                          <a:solidFill>
                            <a:srgbClr val="FFFFFF"/>
                          </a:solidFill>
                          <a:latin typeface="Candara"/>
                          <a:ea typeface="Candara"/>
                          <a:cs typeface="Candara"/>
                          <a:sym typeface="Candara"/>
                        </a:rPr>
                        <a:t>Technical</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Threshold </a:t>
                      </a:r>
                      <a:r>
                        <a:rPr lang="en-US" sz="1200" b="1" dirty="0">
                          <a:solidFill>
                            <a:srgbClr val="FFFFFF"/>
                          </a:solidFill>
                          <a:latin typeface="Candara"/>
                          <a:ea typeface="Candara"/>
                          <a:cs typeface="Candara"/>
                          <a:sym typeface="Candara"/>
                        </a:rPr>
                        <a:t>Technical</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704467">
                <a:tc>
                  <a:txBody>
                    <a:bodyPr/>
                    <a:lstStyle/>
                    <a:p>
                      <a:pPr algn="ctr" defTabSz="914400">
                        <a:defRPr sz="1800">
                          <a:solidFill>
                            <a:srgbClr val="000000"/>
                          </a:solidFill>
                        </a:defRPr>
                      </a:pPr>
                      <a:r>
                        <a:rPr lang="en-US" sz="1200" b="1" dirty="0">
                          <a:solidFill>
                            <a:srgbClr val="FFFFFF"/>
                          </a:solidFill>
                          <a:latin typeface="Candara"/>
                          <a:ea typeface="Candara"/>
                          <a:cs typeface="Candara"/>
                          <a:sym typeface="Candara"/>
                        </a:rPr>
                        <a:t>5</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457200">
                        <a:lnSpc>
                          <a:spcPct val="100000"/>
                        </a:lnSpc>
                        <a:spcBef>
                          <a:spcPts val="1200"/>
                        </a:spcBef>
                        <a:defRPr sz="2800">
                          <a:solidFill>
                            <a:srgbClr val="000000"/>
                          </a:solidFill>
                          <a:latin typeface="Candara"/>
                          <a:ea typeface="Candara"/>
                          <a:cs typeface="Candara"/>
                          <a:sym typeface="Candara"/>
                        </a:defRPr>
                      </a:pPr>
                      <a:r>
                        <a:rPr lang="en-US" sz="1100" dirty="0"/>
                        <a:t>Be able to measure the brightness of an astrophysical point source located between </a:t>
                      </a:r>
                      <a:r>
                        <a:rPr lang="en-US" sz="1100" b="1" dirty="0">
                          <a:solidFill>
                            <a:schemeClr val="accent6">
                              <a:lumMod val="75000"/>
                            </a:schemeClr>
                          </a:solidFill>
                        </a:rPr>
                        <a:t>0.21″</a:t>
                      </a:r>
                      <a:r>
                        <a:rPr lang="en-US" sz="1100" dirty="0"/>
                        <a:t> and </a:t>
                      </a:r>
                      <a:r>
                        <a:rPr lang="en-US" sz="1100" b="1" dirty="0">
                          <a:solidFill>
                            <a:schemeClr val="accent6">
                              <a:lumMod val="75000"/>
                            </a:schemeClr>
                          </a:solidFill>
                        </a:rPr>
                        <a:t>0.40″</a:t>
                      </a:r>
                      <a:r>
                        <a:rPr lang="en-US" sz="1100" dirty="0"/>
                        <a:t> from an </a:t>
                      </a:r>
                      <a:r>
                        <a:rPr lang="en-US" sz="1100" b="1" dirty="0">
                          <a:solidFill>
                            <a:srgbClr val="E46C0A"/>
                          </a:solidFill>
                        </a:rPr>
                        <a:t>adjacent star with a V magnitude as dim as 5</a:t>
                      </a:r>
                      <a:r>
                        <a:rPr lang="en-US" sz="1100" dirty="0"/>
                        <a:t>, with a flux ratio down to </a:t>
                      </a:r>
                      <a:r>
                        <a:rPr lang="en-US" sz="1100" b="1" dirty="0">
                          <a:solidFill>
                            <a:schemeClr val="accent6">
                              <a:lumMod val="75000"/>
                            </a:schemeClr>
                          </a:solidFill>
                        </a:rPr>
                        <a:t>5·10</a:t>
                      </a:r>
                      <a:r>
                        <a:rPr lang="en-US" sz="1100" b="1" baseline="30000" dirty="0">
                          <a:solidFill>
                            <a:schemeClr val="accent6">
                              <a:lumMod val="75000"/>
                            </a:schemeClr>
                          </a:solidFill>
                        </a:rPr>
                        <a:t>-8</a:t>
                      </a:r>
                      <a:r>
                        <a:rPr lang="en-US" sz="1100" dirty="0"/>
                        <a:t> in a 10% bandwidth with an SNR=</a:t>
                      </a:r>
                      <a:r>
                        <a:rPr lang="en-US" sz="1100" b="1" dirty="0">
                          <a:solidFill>
                            <a:schemeClr val="accent6">
                              <a:lumMod val="75000"/>
                            </a:schemeClr>
                          </a:solidFill>
                        </a:rPr>
                        <a:t>10</a:t>
                      </a:r>
                      <a:r>
                        <a:rPr lang="en-US" sz="1100" dirty="0"/>
                        <a:t> or better.</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lnSpc>
                          <a:spcPct val="100000"/>
                        </a:lnSpc>
                        <a:defRPr sz="2800">
                          <a:solidFill>
                            <a:srgbClr val="000000"/>
                          </a:solidFill>
                          <a:latin typeface="Candara"/>
                          <a:ea typeface="Candara"/>
                          <a:cs typeface="Candara"/>
                          <a:sym typeface="Candara"/>
                        </a:defRPr>
                      </a:pPr>
                      <a:r>
                        <a:rPr lang="en-US" sz="1100" dirty="0"/>
                        <a:t>Be able to measure the brightness of an astrophysical source located between </a:t>
                      </a:r>
                      <a:r>
                        <a:rPr lang="en-US" sz="1100" b="1" dirty="0">
                          <a:solidFill>
                            <a:schemeClr val="accent6">
                              <a:lumMod val="75000"/>
                            </a:schemeClr>
                          </a:solidFill>
                        </a:rPr>
                        <a:t>0.30″</a:t>
                      </a:r>
                      <a:r>
                        <a:rPr lang="en-US" sz="1100" b="1" dirty="0">
                          <a:solidFill>
                            <a:schemeClr val="accent5"/>
                          </a:solidFill>
                        </a:rPr>
                        <a:t> </a:t>
                      </a:r>
                      <a:r>
                        <a:rPr lang="en-US" sz="1100" dirty="0"/>
                        <a:t>and </a:t>
                      </a:r>
                      <a:r>
                        <a:rPr lang="en-US" sz="1100" b="1" dirty="0">
                          <a:solidFill>
                            <a:schemeClr val="accent6">
                              <a:lumMod val="75000"/>
                            </a:schemeClr>
                          </a:solidFill>
                        </a:rPr>
                        <a:t>0.45″</a:t>
                      </a:r>
                      <a:r>
                        <a:rPr lang="en-US" sz="1100" b="1" dirty="0">
                          <a:solidFill>
                            <a:schemeClr val="accent5"/>
                          </a:solidFill>
                        </a:rPr>
                        <a:t> </a:t>
                      </a:r>
                      <a:r>
                        <a:rPr lang="en-US" sz="1100" dirty="0"/>
                        <a:t>from a </a:t>
                      </a:r>
                      <a:r>
                        <a:rPr lang="en-US" sz="1100" b="1" dirty="0">
                          <a:solidFill>
                            <a:srgbClr val="E46C0A"/>
                          </a:solidFill>
                        </a:rPr>
                        <a:t>nearby star</a:t>
                      </a:r>
                      <a:r>
                        <a:rPr lang="en-US" sz="1100" dirty="0"/>
                        <a:t>, with a flux ratio down to </a:t>
                      </a:r>
                      <a:r>
                        <a:rPr lang="en-US" sz="1100" b="1" dirty="0">
                          <a:solidFill>
                            <a:schemeClr val="accent6">
                              <a:lumMod val="75000"/>
                            </a:schemeClr>
                          </a:solidFill>
                        </a:rPr>
                        <a:t>10</a:t>
                      </a:r>
                      <a:r>
                        <a:rPr lang="en-US" sz="1100" b="1" baseline="30000" dirty="0">
                          <a:solidFill>
                            <a:schemeClr val="accent6">
                              <a:lumMod val="75000"/>
                            </a:schemeClr>
                          </a:solidFill>
                        </a:rPr>
                        <a:t>-7</a:t>
                      </a:r>
                      <a:r>
                        <a:rPr lang="en-US" sz="1100" dirty="0"/>
                        <a:t> in a 10% bandwidth with an SNR=</a:t>
                      </a:r>
                      <a:r>
                        <a:rPr lang="en-US" sz="1100" b="1" dirty="0">
                          <a:solidFill>
                            <a:schemeClr val="accent6">
                              <a:lumMod val="75000"/>
                            </a:schemeClr>
                          </a:solidFill>
                        </a:rPr>
                        <a:t>5</a:t>
                      </a:r>
                      <a:r>
                        <a:rPr lang="en-US" sz="1100" dirty="0"/>
                        <a:t> or better.</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1"/>
                  </a:ext>
                </a:extLst>
              </a:tr>
              <a:tr h="694942">
                <a:tc>
                  <a:txBody>
                    <a:bodyPr/>
                    <a:lstStyle/>
                    <a:p>
                      <a:pPr algn="ctr" defTabSz="914400">
                        <a:defRPr sz="1800">
                          <a:solidFill>
                            <a:srgbClr val="000000"/>
                          </a:solidFill>
                        </a:defRPr>
                      </a:pPr>
                      <a:r>
                        <a:rPr lang="en-US" sz="1200" b="1" dirty="0">
                          <a:solidFill>
                            <a:srgbClr val="FFFFFF"/>
                          </a:solidFill>
                          <a:latin typeface="Candara"/>
                          <a:ea typeface="Candara"/>
                          <a:cs typeface="Candara"/>
                          <a:sym typeface="Candara"/>
                        </a:rPr>
                        <a:t>6</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Be able to measure the spectrum of an astrophysical point source located between 0.27″ and 0.53″ from an adjacent star with a V magnitude as dim as 5, with a flux ratio down to 5·10</a:t>
                      </a:r>
                      <a:r>
                        <a:rPr lang="en-US" sz="1100" baseline="30000" dirty="0">
                          <a:latin typeface="Candara"/>
                          <a:ea typeface="Candara"/>
                          <a:cs typeface="Candara"/>
                          <a:sym typeface="Candara"/>
                        </a:rPr>
                        <a:t>-8</a:t>
                      </a:r>
                      <a:r>
                        <a:rPr lang="en-US" sz="1100" dirty="0">
                          <a:latin typeface="Candara"/>
                          <a:ea typeface="Candara"/>
                          <a:cs typeface="Candara"/>
                          <a:sym typeface="Candara"/>
                        </a:rPr>
                        <a:t> over an 18% bandwidth at R=50 with an SNR=10 per spectral resolution element.</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defRPr sz="2800">
                          <a:solidFill>
                            <a:srgbClr val="000000"/>
                          </a:solidFill>
                          <a:latin typeface="Candara"/>
                          <a:ea typeface="Candara"/>
                          <a:cs typeface="Candara"/>
                          <a:sym typeface="Candara"/>
                        </a:defRPr>
                      </a:pPr>
                      <a:r>
                        <a:rPr lang="en-US" sz="1100" b="1" dirty="0">
                          <a:solidFill>
                            <a:schemeClr val="accent6">
                              <a:lumMod val="75000"/>
                            </a:schemeClr>
                          </a:solidFill>
                        </a:rPr>
                        <a:t>Coronagraphic spectroscopy is not required at the threshold level.</a:t>
                      </a:r>
                      <a:endParaRPr sz="1100" b="1" dirty="0">
                        <a:solidFill>
                          <a:schemeClr val="accent6">
                            <a:lumMod val="75000"/>
                          </a:schemeClr>
                        </a:solidFill>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0565">
                <a:tc>
                  <a:txBody>
                    <a:bodyPr/>
                    <a:lstStyle/>
                    <a:p>
                      <a:pPr algn="ctr" defTabSz="914400">
                        <a:defRPr sz="1800">
                          <a:solidFill>
                            <a:srgbClr val="000000"/>
                          </a:solidFill>
                        </a:defRPr>
                      </a:pPr>
                      <a:r>
                        <a:rPr lang="en-US" sz="1200" b="1" dirty="0">
                          <a:solidFill>
                            <a:srgbClr val="FFFFFF"/>
                          </a:solidFill>
                          <a:latin typeface="Candara"/>
                          <a:ea typeface="Candara"/>
                          <a:cs typeface="Candara"/>
                          <a:sym typeface="Candara"/>
                        </a:rPr>
                        <a:t>7</a:t>
                      </a:r>
                      <a:endParaRPr sz="1200" b="1" dirty="0">
                        <a:solidFill>
                          <a:srgbClr val="FFFFFF"/>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lnSpc>
                          <a:spcPct val="100000"/>
                        </a:lnSpc>
                        <a:defRPr sz="1800">
                          <a:solidFill>
                            <a:srgbClr val="000000"/>
                          </a:solidFill>
                        </a:defRPr>
                      </a:pPr>
                      <a:r>
                        <a:rPr lang="en-US" sz="1100" dirty="0">
                          <a:latin typeface="Candara"/>
                          <a:ea typeface="Candara"/>
                          <a:cs typeface="Candara"/>
                          <a:sym typeface="Candara"/>
                        </a:rPr>
                        <a:t>Be able to map the extended surface brightness from 0.6″ to 1.3″ around a host star with V magnitude as dim as 5, at an integrated surface brightness per resolution element sensitivity equivalent to a source-to-star flux ratio as faint as 5·10</a:t>
                      </a:r>
                      <a:r>
                        <a:rPr lang="en-US" sz="1100" baseline="30000" dirty="0">
                          <a:latin typeface="Candara"/>
                          <a:ea typeface="Candara"/>
                          <a:cs typeface="Candara"/>
                          <a:sym typeface="Candara"/>
                        </a:rPr>
                        <a:t>-8</a:t>
                      </a:r>
                      <a:r>
                        <a:rPr lang="en-US" sz="1100" dirty="0">
                          <a:latin typeface="Candara"/>
                          <a:ea typeface="Candara"/>
                          <a:cs typeface="Candara"/>
                          <a:sym typeface="Candara"/>
                        </a:rPr>
                        <a:t> with an SNR of at least 10, and be able to map a linear polarization with a polarization fraction ≥0.3 with a systematic uncertainty of less than 0.03.</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defRPr sz="2800">
                          <a:solidFill>
                            <a:srgbClr val="000000"/>
                          </a:solidFill>
                          <a:latin typeface="Candara"/>
                          <a:ea typeface="Candara"/>
                          <a:cs typeface="Candara"/>
                          <a:sym typeface="Candara"/>
                        </a:defRPr>
                      </a:pPr>
                      <a:r>
                        <a:rPr lang="en-US" sz="1100" b="1" dirty="0">
                          <a:solidFill>
                            <a:schemeClr val="accent6">
                              <a:lumMod val="75000"/>
                            </a:schemeClr>
                          </a:solidFill>
                        </a:rPr>
                        <a:t>Coronagraphic extended source imaging and polarimetry are not required at the threshold level.</a:t>
                      </a:r>
                      <a:endParaRPr sz="1100" b="1" dirty="0">
                        <a:solidFill>
                          <a:schemeClr val="accent6">
                            <a:lumMod val="75000"/>
                          </a:schemeClr>
                        </a:solidFill>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3"/>
                  </a:ext>
                </a:extLst>
              </a:tr>
            </a:tbl>
          </a:graphicData>
        </a:graphic>
      </p:graphicFrame>
      <p:sp>
        <p:nvSpPr>
          <p:cNvPr id="2" name="Date Placeholder 1">
            <a:extLst>
              <a:ext uri="{FF2B5EF4-FFF2-40B4-BE49-F238E27FC236}">
                <a16:creationId xmlns:a16="http://schemas.microsoft.com/office/drawing/2014/main" id="{F22E09E9-9625-CE48-8ED8-EB2D41595BBB}"/>
              </a:ext>
            </a:extLst>
          </p:cNvPr>
          <p:cNvSpPr>
            <a:spLocks noGrp="1"/>
          </p:cNvSpPr>
          <p:nvPr>
            <p:ph type="dt" sz="half" idx="2"/>
          </p:nvPr>
        </p:nvSpPr>
        <p:spPr/>
        <p:txBody>
          <a:bodyPr/>
          <a:lstStyle/>
          <a:p>
            <a:r>
              <a:rPr lang="en-US"/>
              <a:t>October 22, 2018</a:t>
            </a:r>
          </a:p>
        </p:txBody>
      </p:sp>
      <p:sp>
        <p:nvSpPr>
          <p:cNvPr id="6" name="Footer Placeholder 5">
            <a:extLst>
              <a:ext uri="{FF2B5EF4-FFF2-40B4-BE49-F238E27FC236}">
                <a16:creationId xmlns:a16="http://schemas.microsoft.com/office/drawing/2014/main" id="{0D486FCA-191B-0149-8A34-C0BAA1AC11AA}"/>
              </a:ext>
            </a:extLst>
          </p:cNvPr>
          <p:cNvSpPr>
            <a:spLocks noGrp="1"/>
          </p:cNvSpPr>
          <p:nvPr>
            <p:ph type="ftr" sz="quarter" idx="11"/>
          </p:nvPr>
        </p:nvSpPr>
        <p:spPr/>
        <p:txBody>
          <a:bodyPr/>
          <a:lstStyle/>
          <a:p>
            <a:r>
              <a:rPr lang="en-US"/>
              <a:t>APAC - Kruk</a:t>
            </a:r>
            <a:endParaRPr lang="en-US" dirty="0"/>
          </a:p>
        </p:txBody>
      </p:sp>
      <p:sp>
        <p:nvSpPr>
          <p:cNvPr id="7" name="Slide Number Placeholder 6">
            <a:extLst>
              <a:ext uri="{FF2B5EF4-FFF2-40B4-BE49-F238E27FC236}">
                <a16:creationId xmlns:a16="http://schemas.microsoft.com/office/drawing/2014/main" id="{E2E089C5-9548-D244-9A0C-AFA1BF0C8F50}"/>
              </a:ext>
            </a:extLst>
          </p:cNvPr>
          <p:cNvSpPr>
            <a:spLocks noGrp="1"/>
          </p:cNvSpPr>
          <p:nvPr>
            <p:ph type="sldNum" sz="quarter" idx="10"/>
          </p:nvPr>
        </p:nvSpPr>
        <p:spPr/>
        <p:txBody>
          <a:bodyPr/>
          <a:lstStyle/>
          <a:p>
            <a:fld id="{9B402786-918C-D846-A5E6-705928AE4161}" type="slidenum">
              <a:rPr lang="en-US" smtClean="0"/>
              <a:pPr/>
              <a:t>43</a:t>
            </a:fld>
            <a:endParaRPr lang="en-US" dirty="0"/>
          </a:p>
        </p:txBody>
      </p:sp>
    </p:spTree>
    <p:extLst>
      <p:ext uri="{BB962C8B-B14F-4D97-AF65-F5344CB8AC3E}">
        <p14:creationId xmlns:p14="http://schemas.microsoft.com/office/powerpoint/2010/main" val="481053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itle 1"/>
          <p:cNvSpPr txBox="1">
            <a:spLocks noGrp="1"/>
          </p:cNvSpPr>
          <p:nvPr>
            <p:ph type="title"/>
          </p:nvPr>
        </p:nvSpPr>
        <p:spPr/>
        <p:txBody>
          <a:bodyPr>
            <a:normAutofit fontScale="90000"/>
          </a:bodyPr>
          <a:lstStyle>
            <a:lvl1pPr>
              <a:defRPr sz="5600"/>
            </a:lvl1pPr>
          </a:lstStyle>
          <a:p>
            <a:r>
              <a:rPr lang="en-US" sz="3200" dirty="0"/>
              <a:t>Baseline and Threshold Technical Requirements</a:t>
            </a:r>
          </a:p>
        </p:txBody>
      </p:sp>
      <p:graphicFrame>
        <p:nvGraphicFramePr>
          <p:cNvPr id="491" name="Table 4"/>
          <p:cNvGraphicFramePr/>
          <p:nvPr>
            <p:extLst>
              <p:ext uri="{D42A27DB-BD31-4B8C-83A1-F6EECF244321}">
                <p14:modId xmlns:p14="http://schemas.microsoft.com/office/powerpoint/2010/main" val="3859675664"/>
              </p:ext>
            </p:extLst>
          </p:nvPr>
        </p:nvGraphicFramePr>
        <p:xfrm>
          <a:off x="1143000" y="2220481"/>
          <a:ext cx="6905626" cy="3356610"/>
        </p:xfrm>
        <a:graphic>
          <a:graphicData uri="http://schemas.openxmlformats.org/drawingml/2006/table">
            <a:tbl>
              <a:tblPr firstRow="1" firstCol="1"/>
              <a:tblGrid>
                <a:gridCol w="476250">
                  <a:extLst>
                    <a:ext uri="{9D8B030D-6E8A-4147-A177-3AD203B41FA5}">
                      <a16:colId xmlns:a16="http://schemas.microsoft.com/office/drawing/2014/main" val="20000"/>
                    </a:ext>
                  </a:extLst>
                </a:gridCol>
                <a:gridCol w="3214688">
                  <a:extLst>
                    <a:ext uri="{9D8B030D-6E8A-4147-A177-3AD203B41FA5}">
                      <a16:colId xmlns:a16="http://schemas.microsoft.com/office/drawing/2014/main" val="20001"/>
                    </a:ext>
                  </a:extLst>
                </a:gridCol>
                <a:gridCol w="3214688">
                  <a:extLst>
                    <a:ext uri="{9D8B030D-6E8A-4147-A177-3AD203B41FA5}">
                      <a16:colId xmlns:a16="http://schemas.microsoft.com/office/drawing/2014/main" val="20002"/>
                    </a:ext>
                  </a:extLst>
                </a:gridCol>
              </a:tblGrid>
              <a:tr h="40005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BTR/</a:t>
                      </a:r>
                      <a:br>
                        <a:rPr lang="en-US" sz="1200" b="1" dirty="0">
                          <a:solidFill>
                            <a:srgbClr val="FFFFFF"/>
                          </a:solidFill>
                          <a:latin typeface="Candara"/>
                          <a:ea typeface="Candara"/>
                          <a:cs typeface="Candara"/>
                          <a:sym typeface="Candara"/>
                        </a:rPr>
                      </a:br>
                      <a:r>
                        <a:rPr sz="1200" b="1" dirty="0">
                          <a:solidFill>
                            <a:srgbClr val="FFFFFF"/>
                          </a:solidFill>
                          <a:latin typeface="Candara"/>
                          <a:ea typeface="Candara"/>
                          <a:cs typeface="Candara"/>
                          <a:sym typeface="Candara"/>
                        </a:rPr>
                        <a:t>TTR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Baseline Technical</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Threshold Technical</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36957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1</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1800">
                          <a:solidFill>
                            <a:srgbClr val="000000"/>
                          </a:solidFill>
                        </a:defRPr>
                      </a:pPr>
                      <a:r>
                        <a:rPr lang="en-US" sz="1100" dirty="0">
                          <a:latin typeface="Candara"/>
                          <a:ea typeface="Candara"/>
                          <a:cs typeface="Candara"/>
                          <a:sym typeface="Candara"/>
                        </a:rPr>
                        <a:t>Mission Duration: </a:t>
                      </a:r>
                      <a:r>
                        <a:rPr sz="1100" dirty="0">
                          <a:latin typeface="Candara"/>
                          <a:ea typeface="Candara"/>
                          <a:cs typeface="Candara"/>
                          <a:sym typeface="Candara"/>
                        </a:rPr>
                        <a:t>5 year mission </a:t>
                      </a:r>
                      <a:r>
                        <a:rPr lang="en-US" sz="1100" dirty="0">
                          <a:latin typeface="Candara"/>
                          <a:ea typeface="Candara"/>
                          <a:cs typeface="Candara"/>
                          <a:sym typeface="Candara"/>
                        </a:rPr>
                        <a:t>after</a:t>
                      </a:r>
                      <a:r>
                        <a:rPr sz="1100" dirty="0">
                          <a:latin typeface="Candara"/>
                          <a:ea typeface="Candara"/>
                          <a:cs typeface="Candara"/>
                          <a:sym typeface="Candara"/>
                        </a:rPr>
                        <a:t> checkout</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defRPr sz="1800">
                          <a:solidFill>
                            <a:srgbClr val="000000"/>
                          </a:solidFill>
                        </a:defRPr>
                      </a:pPr>
                      <a:r>
                        <a:rPr sz="1100" dirty="0">
                          <a:latin typeface="Candara"/>
                          <a:ea typeface="Candara"/>
                          <a:cs typeface="Candara"/>
                          <a:sym typeface="Candara"/>
                        </a:rPr>
                        <a:t>Same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9570">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2</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1800">
                          <a:solidFill>
                            <a:srgbClr val="000000"/>
                          </a:solidFill>
                        </a:defRPr>
                      </a:pPr>
                      <a:r>
                        <a:rPr lang="en-US" sz="1100" dirty="0">
                          <a:latin typeface="Candara"/>
                          <a:ea typeface="Candara"/>
                          <a:cs typeface="Candara"/>
                          <a:sym typeface="Candara"/>
                        </a:rPr>
                        <a:t>T</a:t>
                      </a:r>
                      <a:r>
                        <a:rPr sz="1100" dirty="0">
                          <a:latin typeface="Candara"/>
                          <a:ea typeface="Candara"/>
                          <a:cs typeface="Candara"/>
                          <a:sym typeface="Candara"/>
                        </a:rPr>
                        <a:t>elescope</a:t>
                      </a:r>
                      <a:r>
                        <a:rPr lang="en-US" sz="1100" dirty="0">
                          <a:latin typeface="Candara"/>
                          <a:ea typeface="Candara"/>
                          <a:cs typeface="Candara"/>
                          <a:sym typeface="Candara"/>
                        </a:rPr>
                        <a:t>:</a:t>
                      </a:r>
                      <a:r>
                        <a:rPr sz="1100" dirty="0">
                          <a:latin typeface="Candara"/>
                          <a:ea typeface="Candara"/>
                          <a:cs typeface="Candara"/>
                          <a:sym typeface="Candara"/>
                        </a:rPr>
                        <a:t> </a:t>
                      </a:r>
                      <a:r>
                        <a:rPr lang="en-US" sz="1100" dirty="0">
                          <a:latin typeface="Candara"/>
                          <a:ea typeface="Candara"/>
                          <a:cs typeface="Candara"/>
                          <a:sym typeface="Candara"/>
                        </a:rPr>
                        <a:t>existing components, including</a:t>
                      </a:r>
                      <a:r>
                        <a:rPr sz="1100" dirty="0">
                          <a:latin typeface="Candara"/>
                          <a:ea typeface="Candara"/>
                          <a:cs typeface="Candara"/>
                          <a:sym typeface="Candara"/>
                        </a:rPr>
                        <a:t> 2.36-m diameter PM</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defRPr sz="1800">
                          <a:solidFill>
                            <a:srgbClr val="000000"/>
                          </a:solidFill>
                        </a:defRPr>
                      </a:pPr>
                      <a:r>
                        <a:rPr sz="1100">
                          <a:latin typeface="Candara"/>
                          <a:ea typeface="Candara"/>
                          <a:cs typeface="Candara"/>
                          <a:sym typeface="Candara"/>
                        </a:rPr>
                        <a:t>Same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2"/>
                  </a:ext>
                </a:extLst>
              </a:tr>
              <a:tr h="369570">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3</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2800">
                          <a:solidFill>
                            <a:srgbClr val="000000"/>
                          </a:solidFill>
                          <a:latin typeface="Candara"/>
                          <a:ea typeface="Candara"/>
                          <a:cs typeface="Candara"/>
                          <a:sym typeface="Candara"/>
                        </a:defRPr>
                      </a:pPr>
                      <a:r>
                        <a:rPr lang="en-US" sz="1100" dirty="0"/>
                        <a:t>Serviceability</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defRPr sz="1800">
                          <a:solidFill>
                            <a:srgbClr val="000000"/>
                          </a:solidFill>
                        </a:defRPr>
                      </a:pPr>
                      <a:r>
                        <a:rPr lang="en-US" sz="1100" b="1" dirty="0">
                          <a:solidFill>
                            <a:schemeClr val="accent6">
                              <a:lumMod val="75000"/>
                            </a:schemeClr>
                          </a:solidFill>
                          <a:latin typeface="Candara"/>
                          <a:ea typeface="Candara"/>
                          <a:cs typeface="Candara"/>
                          <a:sym typeface="Candara"/>
                        </a:rPr>
                        <a:t>Not required at the threshold level.</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957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4</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1800">
                          <a:solidFill>
                            <a:srgbClr val="000000"/>
                          </a:solidFill>
                        </a:defRPr>
                      </a:pPr>
                      <a:r>
                        <a:rPr lang="en-US" sz="1100" dirty="0">
                          <a:latin typeface="Candara"/>
                          <a:ea typeface="Candara"/>
                          <a:cs typeface="Candara"/>
                          <a:sym typeface="Candara"/>
                        </a:rPr>
                        <a:t>Starshade Compatibility</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defRPr sz="1800">
                          <a:solidFill>
                            <a:srgbClr val="000000"/>
                          </a:solidFill>
                        </a:defRPr>
                      </a:pPr>
                      <a:r>
                        <a:rPr lang="en-US" sz="1100" b="1" dirty="0">
                          <a:solidFill>
                            <a:schemeClr val="accent6">
                              <a:lumMod val="75000"/>
                            </a:schemeClr>
                          </a:solidFill>
                          <a:latin typeface="Candara"/>
                          <a:ea typeface="Candara"/>
                          <a:cs typeface="Candara"/>
                          <a:sym typeface="Candara"/>
                        </a:rPr>
                        <a:t>Not required at the threshold level.</a:t>
                      </a:r>
                      <a:endParaRPr sz="1100" b="1" dirty="0">
                        <a:solidFill>
                          <a:schemeClr val="accent5"/>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4"/>
                  </a:ext>
                </a:extLst>
              </a:tr>
              <a:tr h="36957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5</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2800">
                          <a:solidFill>
                            <a:srgbClr val="000000"/>
                          </a:solidFill>
                          <a:latin typeface="Candara"/>
                          <a:ea typeface="Candara"/>
                          <a:cs typeface="Candara"/>
                          <a:sym typeface="Candara"/>
                        </a:defRPr>
                      </a:pPr>
                      <a:r>
                        <a:rPr lang="en-US" sz="1100" dirty="0"/>
                        <a:t>Broadband High-Contrast Imaging</a:t>
                      </a:r>
                      <a:endParaRPr sz="1100" dirty="0"/>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defRPr sz="2800">
                          <a:solidFill>
                            <a:srgbClr val="000000"/>
                          </a:solidFill>
                          <a:latin typeface="Candara"/>
                          <a:ea typeface="Candara"/>
                          <a:cs typeface="Candara"/>
                          <a:sym typeface="Candara"/>
                        </a:defRPr>
                      </a:pPr>
                      <a:r>
                        <a:rPr lang="en-US" sz="1100" b="1" dirty="0">
                          <a:solidFill>
                            <a:schemeClr val="accent6">
                              <a:lumMod val="75000"/>
                            </a:schemeClr>
                          </a:solidFill>
                        </a:rPr>
                        <a:t>Yes, but degraded.</a:t>
                      </a:r>
                      <a:endParaRPr sz="1100" b="1" dirty="0">
                        <a:solidFill>
                          <a:schemeClr val="accent6">
                            <a:lumMod val="75000"/>
                          </a:schemeClr>
                        </a:solidFill>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957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6</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1800">
                          <a:solidFill>
                            <a:srgbClr val="000000"/>
                          </a:solidFill>
                        </a:defRPr>
                      </a:pPr>
                      <a:r>
                        <a:rPr lang="en-US" sz="1100" dirty="0">
                          <a:latin typeface="Candara"/>
                          <a:ea typeface="Candara"/>
                          <a:cs typeface="Candara"/>
                          <a:sym typeface="Candara"/>
                        </a:rPr>
                        <a:t>High-Contrast Imaging Spectroscopy</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defRPr sz="1800">
                          <a:solidFill>
                            <a:srgbClr val="000000"/>
                          </a:solidFill>
                        </a:defRPr>
                      </a:pPr>
                      <a:r>
                        <a:rPr lang="en-US" sz="1100" b="1" dirty="0">
                          <a:solidFill>
                            <a:schemeClr val="accent6">
                              <a:lumMod val="75000"/>
                            </a:schemeClr>
                          </a:solidFill>
                          <a:latin typeface="Candara"/>
                          <a:ea typeface="Candara"/>
                          <a:cs typeface="Candara"/>
                          <a:sym typeface="Candara"/>
                        </a:rPr>
                        <a:t>Not required at the threshold level.</a:t>
                      </a:r>
                      <a:endParaRPr sz="1100" b="1" dirty="0">
                        <a:solidFill>
                          <a:schemeClr val="accent5"/>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6"/>
                  </a:ext>
                </a:extLst>
              </a:tr>
              <a:tr h="36957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7</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1800">
                          <a:solidFill>
                            <a:srgbClr val="000000"/>
                          </a:solidFill>
                        </a:defRPr>
                      </a:pPr>
                      <a:r>
                        <a:rPr lang="en-US" sz="1100" dirty="0">
                          <a:latin typeface="Candara"/>
                          <a:ea typeface="Candara"/>
                          <a:cs typeface="Candara"/>
                          <a:sym typeface="Candara"/>
                        </a:rPr>
                        <a:t>High-Contrast Extended Source Imaging and Polarimetry</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defRPr sz="1800">
                          <a:solidFill>
                            <a:srgbClr val="000000"/>
                          </a:solidFill>
                        </a:defRPr>
                      </a:pPr>
                      <a:r>
                        <a:rPr lang="en-US" sz="1100" b="1" dirty="0">
                          <a:solidFill>
                            <a:schemeClr val="accent6">
                              <a:lumMod val="75000"/>
                            </a:schemeClr>
                          </a:solidFill>
                          <a:latin typeface="Candara"/>
                          <a:ea typeface="Candara"/>
                          <a:cs typeface="Candara"/>
                          <a:sym typeface="Candara"/>
                        </a:rPr>
                        <a:t>Not required at the threshold level.</a:t>
                      </a:r>
                      <a:endParaRPr sz="1100" b="1" dirty="0">
                        <a:solidFill>
                          <a:schemeClr val="accent5"/>
                        </a:solidFill>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957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8</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defRPr sz="1800">
                          <a:solidFill>
                            <a:srgbClr val="000000"/>
                          </a:solidFill>
                        </a:defRPr>
                      </a:pPr>
                      <a:r>
                        <a:rPr lang="en-US" sz="1100" dirty="0">
                          <a:latin typeface="Candara"/>
                          <a:ea typeface="Candara"/>
                          <a:cs typeface="Candara"/>
                          <a:sym typeface="Candara"/>
                        </a:rPr>
                        <a:t>Target of Opportunity – within two weeks</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defRPr sz="1800">
                          <a:solidFill>
                            <a:srgbClr val="000000"/>
                          </a:solidFill>
                        </a:defRPr>
                      </a:pPr>
                      <a:r>
                        <a:rPr sz="1100" dirty="0">
                          <a:latin typeface="Candara"/>
                          <a:ea typeface="Candara"/>
                          <a:cs typeface="Candara"/>
                          <a:sym typeface="Candara"/>
                        </a:rPr>
                        <a:t>Same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8"/>
                  </a:ext>
                </a:extLst>
              </a:tr>
            </a:tbl>
          </a:graphicData>
        </a:graphic>
      </p:graphicFrame>
      <p:sp>
        <p:nvSpPr>
          <p:cNvPr id="9" name="TextBox 8">
            <a:extLst>
              <a:ext uri="{FF2B5EF4-FFF2-40B4-BE49-F238E27FC236}">
                <a16:creationId xmlns:a16="http://schemas.microsoft.com/office/drawing/2014/main" id="{D9F01578-7C89-734B-B8CD-EED35AB2867B}"/>
              </a:ext>
            </a:extLst>
          </p:cNvPr>
          <p:cNvSpPr txBox="1"/>
          <p:nvPr/>
        </p:nvSpPr>
        <p:spPr>
          <a:xfrm>
            <a:off x="838200" y="1383268"/>
            <a:ext cx="2438402" cy="369332"/>
          </a:xfrm>
          <a:prstGeom prst="rect">
            <a:avLst/>
          </a:prstGeom>
          <a:noFill/>
        </p:spPr>
        <p:txBody>
          <a:bodyPr wrap="square" rtlCol="0">
            <a:spAutoFit/>
          </a:bodyPr>
          <a:lstStyle/>
          <a:p>
            <a:r>
              <a:rPr lang="en-US" b="1" i="1" dirty="0">
                <a:latin typeface="Candara" panose="020E0502030303020204" pitchFamily="34" charset="0"/>
              </a:rPr>
              <a:t>Full list</a:t>
            </a:r>
          </a:p>
        </p:txBody>
      </p:sp>
      <p:sp>
        <p:nvSpPr>
          <p:cNvPr id="2" name="Date Placeholder 1">
            <a:extLst>
              <a:ext uri="{FF2B5EF4-FFF2-40B4-BE49-F238E27FC236}">
                <a16:creationId xmlns:a16="http://schemas.microsoft.com/office/drawing/2014/main" id="{26BA8EBE-BF79-D746-B965-70E371A9ADDD}"/>
              </a:ext>
            </a:extLst>
          </p:cNvPr>
          <p:cNvSpPr>
            <a:spLocks noGrp="1"/>
          </p:cNvSpPr>
          <p:nvPr>
            <p:ph type="dt" sz="half" idx="2"/>
          </p:nvPr>
        </p:nvSpPr>
        <p:spPr/>
        <p:txBody>
          <a:bodyPr/>
          <a:lstStyle/>
          <a:p>
            <a:r>
              <a:rPr lang="en-US"/>
              <a:t>October 22, 2018</a:t>
            </a:r>
          </a:p>
        </p:txBody>
      </p:sp>
      <p:sp>
        <p:nvSpPr>
          <p:cNvPr id="6" name="Footer Placeholder 5">
            <a:extLst>
              <a:ext uri="{FF2B5EF4-FFF2-40B4-BE49-F238E27FC236}">
                <a16:creationId xmlns:a16="http://schemas.microsoft.com/office/drawing/2014/main" id="{0FB17B21-B494-8D4D-8922-D6877DA4153A}"/>
              </a:ext>
            </a:extLst>
          </p:cNvPr>
          <p:cNvSpPr>
            <a:spLocks noGrp="1"/>
          </p:cNvSpPr>
          <p:nvPr>
            <p:ph type="ftr" sz="quarter" idx="11"/>
          </p:nvPr>
        </p:nvSpPr>
        <p:spPr/>
        <p:txBody>
          <a:bodyPr/>
          <a:lstStyle/>
          <a:p>
            <a:r>
              <a:rPr lang="en-US"/>
              <a:t>APAC - Kruk</a:t>
            </a:r>
            <a:endParaRPr lang="en-US" dirty="0"/>
          </a:p>
        </p:txBody>
      </p:sp>
      <p:sp>
        <p:nvSpPr>
          <p:cNvPr id="7" name="Slide Number Placeholder 6">
            <a:extLst>
              <a:ext uri="{FF2B5EF4-FFF2-40B4-BE49-F238E27FC236}">
                <a16:creationId xmlns:a16="http://schemas.microsoft.com/office/drawing/2014/main" id="{2B714736-3973-0E4B-B0EF-B96814FABAE8}"/>
              </a:ext>
            </a:extLst>
          </p:cNvPr>
          <p:cNvSpPr>
            <a:spLocks noGrp="1"/>
          </p:cNvSpPr>
          <p:nvPr>
            <p:ph type="sldNum" sz="quarter" idx="10"/>
          </p:nvPr>
        </p:nvSpPr>
        <p:spPr/>
        <p:txBody>
          <a:bodyPr/>
          <a:lstStyle/>
          <a:p>
            <a:fld id="{9B402786-918C-D846-A5E6-705928AE4161}" type="slidenum">
              <a:rPr lang="en-US" smtClean="0"/>
              <a:pPr/>
              <a:t>44</a:t>
            </a:fld>
            <a:endParaRPr lang="en-US" dirty="0"/>
          </a:p>
        </p:txBody>
      </p:sp>
    </p:spTree>
    <p:extLst>
      <p:ext uri="{BB962C8B-B14F-4D97-AF65-F5344CB8AC3E}">
        <p14:creationId xmlns:p14="http://schemas.microsoft.com/office/powerpoint/2010/main" val="1203410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Title 1"/>
          <p:cNvSpPr txBox="1">
            <a:spLocks noGrp="1"/>
          </p:cNvSpPr>
          <p:nvPr>
            <p:ph type="title"/>
          </p:nvPr>
        </p:nvSpPr>
        <p:spPr>
          <a:prstGeom prst="rect">
            <a:avLst/>
          </a:prstGeom>
        </p:spPr>
        <p:txBody>
          <a:bodyPr>
            <a:noAutofit/>
          </a:bodyPr>
          <a:lstStyle>
            <a:lvl1pPr>
              <a:defRPr sz="5600"/>
            </a:lvl1pPr>
          </a:lstStyle>
          <a:p>
            <a:r>
              <a:rPr sz="3200" dirty="0"/>
              <a:t>Baseline and Threshold Data Requirements</a:t>
            </a:r>
          </a:p>
        </p:txBody>
      </p:sp>
      <p:graphicFrame>
        <p:nvGraphicFramePr>
          <p:cNvPr id="503" name="Table 4"/>
          <p:cNvGraphicFramePr/>
          <p:nvPr>
            <p:extLst>
              <p:ext uri="{D42A27DB-BD31-4B8C-83A1-F6EECF244321}">
                <p14:modId xmlns:p14="http://schemas.microsoft.com/office/powerpoint/2010/main" val="1790814192"/>
              </p:ext>
            </p:extLst>
          </p:nvPr>
        </p:nvGraphicFramePr>
        <p:xfrm>
          <a:off x="1143000" y="2231707"/>
          <a:ext cx="6905626" cy="3330893"/>
        </p:xfrm>
        <a:graphic>
          <a:graphicData uri="http://schemas.openxmlformats.org/drawingml/2006/table">
            <a:tbl>
              <a:tblPr firstRow="1" firstCol="1"/>
              <a:tblGrid>
                <a:gridCol w="476250">
                  <a:extLst>
                    <a:ext uri="{9D8B030D-6E8A-4147-A177-3AD203B41FA5}">
                      <a16:colId xmlns:a16="http://schemas.microsoft.com/office/drawing/2014/main" val="20000"/>
                    </a:ext>
                  </a:extLst>
                </a:gridCol>
                <a:gridCol w="3214688">
                  <a:extLst>
                    <a:ext uri="{9D8B030D-6E8A-4147-A177-3AD203B41FA5}">
                      <a16:colId xmlns:a16="http://schemas.microsoft.com/office/drawing/2014/main" val="20001"/>
                    </a:ext>
                  </a:extLst>
                </a:gridCol>
                <a:gridCol w="3214688">
                  <a:extLst>
                    <a:ext uri="{9D8B030D-6E8A-4147-A177-3AD203B41FA5}">
                      <a16:colId xmlns:a16="http://schemas.microsoft.com/office/drawing/2014/main" val="20002"/>
                    </a:ext>
                  </a:extLst>
                </a:gridCol>
              </a:tblGrid>
              <a:tr h="40005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B</a:t>
                      </a:r>
                      <a:r>
                        <a:rPr lang="en-US" sz="1200" b="1" dirty="0">
                          <a:solidFill>
                            <a:srgbClr val="FFFFFF"/>
                          </a:solidFill>
                          <a:latin typeface="Candara"/>
                          <a:ea typeface="Candara"/>
                          <a:cs typeface="Candara"/>
                          <a:sym typeface="Candara"/>
                        </a:rPr>
                        <a:t>D</a:t>
                      </a:r>
                      <a:r>
                        <a:rPr sz="1200" b="1" dirty="0">
                          <a:solidFill>
                            <a:srgbClr val="FFFFFF"/>
                          </a:solidFill>
                          <a:latin typeface="Candara"/>
                          <a:ea typeface="Candara"/>
                          <a:cs typeface="Candara"/>
                          <a:sym typeface="Candara"/>
                        </a:rPr>
                        <a:t>R/</a:t>
                      </a:r>
                      <a:endParaRPr lang="en-US" sz="1200" b="1" dirty="0">
                        <a:solidFill>
                          <a:srgbClr val="FFFFFF"/>
                        </a:solidFill>
                        <a:latin typeface="Candara"/>
                        <a:ea typeface="Candara"/>
                        <a:cs typeface="Candara"/>
                        <a:sym typeface="Candara"/>
                      </a:endParaRPr>
                    </a:p>
                    <a:p>
                      <a:pPr algn="ctr" defTabSz="914400">
                        <a:defRPr sz="1800">
                          <a:solidFill>
                            <a:srgbClr val="000000"/>
                          </a:solidFill>
                        </a:defRPr>
                      </a:pPr>
                      <a:r>
                        <a:rPr sz="1200" b="1" dirty="0">
                          <a:solidFill>
                            <a:srgbClr val="FFFFFF"/>
                          </a:solidFill>
                          <a:latin typeface="Candara"/>
                          <a:ea typeface="Candara"/>
                          <a:cs typeface="Candara"/>
                          <a:sym typeface="Candara"/>
                        </a:rPr>
                        <a:t>T</a:t>
                      </a:r>
                      <a:r>
                        <a:rPr lang="en-US" sz="1200" b="1" dirty="0">
                          <a:solidFill>
                            <a:srgbClr val="FFFFFF"/>
                          </a:solidFill>
                          <a:latin typeface="Candara"/>
                          <a:ea typeface="Candara"/>
                          <a:cs typeface="Candara"/>
                          <a:sym typeface="Candara"/>
                        </a:rPr>
                        <a:t>D</a:t>
                      </a:r>
                      <a:r>
                        <a:rPr sz="1200" b="1" dirty="0">
                          <a:solidFill>
                            <a:srgbClr val="FFFFFF"/>
                          </a:solidFill>
                          <a:latin typeface="Candara"/>
                          <a:ea typeface="Candara"/>
                          <a:cs typeface="Candara"/>
                          <a:sym typeface="Candara"/>
                        </a:rPr>
                        <a:t>R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Baseline Data</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Threshold Data</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extLst>
                  <a:ext uri="{0D108BD9-81ED-4DB2-BD59-A6C34878D82A}">
                    <a16:rowId xmlns:a16="http://schemas.microsoft.com/office/drawing/2014/main" val="10000"/>
                  </a:ext>
                </a:extLst>
              </a:tr>
              <a:tr h="553403">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1</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spcBef>
                          <a:spcPts val="600"/>
                        </a:spcBef>
                        <a:defRPr sz="1800">
                          <a:solidFill>
                            <a:srgbClr val="000000"/>
                          </a:solidFill>
                        </a:defRPr>
                      </a:pPr>
                      <a:r>
                        <a:rPr sz="1100" dirty="0">
                          <a:latin typeface="Candara"/>
                          <a:ea typeface="Candara"/>
                          <a:cs typeface="Candara"/>
                          <a:sym typeface="Candara"/>
                        </a:rPr>
                        <a:t>Provide a public archive of data products with capabilities that enable scientific studies and data mining of its data holdings.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spcBef>
                          <a:spcPts val="600"/>
                        </a:spcBef>
                        <a:defRPr sz="1800">
                          <a:solidFill>
                            <a:srgbClr val="000000"/>
                          </a:solidFill>
                        </a:defRPr>
                      </a:pPr>
                      <a:r>
                        <a:rPr sz="1100" b="1" dirty="0">
                          <a:solidFill>
                            <a:schemeClr val="accent6">
                              <a:lumMod val="75000"/>
                            </a:schemeClr>
                          </a:solidFill>
                          <a:latin typeface="Candara"/>
                          <a:ea typeface="Candara"/>
                          <a:cs typeface="Candara"/>
                          <a:sym typeface="Candara"/>
                        </a:rPr>
                        <a:t>Provide a public archive of data products.</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60095">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2</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spcBef>
                          <a:spcPts val="600"/>
                        </a:spcBef>
                        <a:defRPr sz="1800">
                          <a:solidFill>
                            <a:srgbClr val="000000"/>
                          </a:solidFill>
                        </a:defRPr>
                      </a:pPr>
                      <a:r>
                        <a:rPr sz="1100" dirty="0">
                          <a:latin typeface="Candara"/>
                          <a:ea typeface="Candara"/>
                          <a:cs typeface="Candara"/>
                          <a:sym typeface="Candara"/>
                        </a:rPr>
                        <a:t>Provide a public release, of </a:t>
                      </a:r>
                      <a:r>
                        <a:rPr sz="1100" b="1" dirty="0">
                          <a:solidFill>
                            <a:schemeClr val="accent6">
                              <a:lumMod val="75000"/>
                            </a:schemeClr>
                          </a:solidFill>
                          <a:latin typeface="Candara"/>
                          <a:ea typeface="Candara"/>
                          <a:cs typeface="Candara"/>
                          <a:sym typeface="Candara"/>
                        </a:rPr>
                        <a:t>95%</a:t>
                      </a:r>
                      <a:r>
                        <a:rPr sz="1100" dirty="0">
                          <a:latin typeface="Candara"/>
                          <a:ea typeface="Candara"/>
                          <a:cs typeface="Candara"/>
                          <a:sym typeface="Candara"/>
                        </a:rPr>
                        <a:t> of WFI data at:
uncalibrated data ≤72 hours of acquisition on WFIRST</a:t>
                      </a:r>
                      <a:r>
                        <a:rPr lang="en-US" sz="1100" dirty="0">
                          <a:latin typeface="Candara"/>
                          <a:ea typeface="Candara"/>
                          <a:cs typeface="Candara"/>
                          <a:sym typeface="Candara"/>
                        </a:rPr>
                        <a:t>;</a:t>
                      </a:r>
                      <a:r>
                        <a:rPr sz="1100" dirty="0">
                          <a:latin typeface="Candara"/>
                          <a:ea typeface="Candara"/>
                          <a:cs typeface="Candara"/>
                          <a:sym typeface="Candara"/>
                        </a:rPr>
                        <a:t>
resampled/coadded prelim calibration ≤</a:t>
                      </a:r>
                      <a:r>
                        <a:rPr lang="en-US" sz="1100" dirty="0">
                          <a:latin typeface="Candara"/>
                          <a:ea typeface="Candara"/>
                          <a:cs typeface="Candara"/>
                          <a:sym typeface="Candara"/>
                        </a:rPr>
                        <a:t>168</a:t>
                      </a:r>
                      <a:r>
                        <a:rPr sz="1100" dirty="0">
                          <a:latin typeface="Candara"/>
                          <a:ea typeface="Candara"/>
                          <a:cs typeface="Candara"/>
                          <a:sym typeface="Candara"/>
                        </a:rPr>
                        <a:t> hours</a:t>
                      </a:r>
                      <a:r>
                        <a:rPr lang="en-US" sz="1100" dirty="0">
                          <a:latin typeface="Candara"/>
                          <a:ea typeface="Candara"/>
                          <a:cs typeface="Candara"/>
                          <a:sym typeface="Candara"/>
                        </a:rPr>
                        <a:t>;</a:t>
                      </a:r>
                      <a:r>
                        <a:rPr sz="1100" dirty="0">
                          <a:latin typeface="Candara"/>
                          <a:ea typeface="Candara"/>
                          <a:cs typeface="Candara"/>
                          <a:sym typeface="Candara"/>
                        </a:rPr>
                        <a:t>
resampled/coadded </a:t>
                      </a:r>
                      <a:r>
                        <a:rPr lang="en-US" sz="1100" dirty="0">
                          <a:latin typeface="Candara"/>
                          <a:ea typeface="Candara"/>
                          <a:cs typeface="Candara"/>
                          <a:sym typeface="Candara"/>
                        </a:rPr>
                        <a:t>all </a:t>
                      </a:r>
                      <a:r>
                        <a:rPr sz="1100" dirty="0">
                          <a:latin typeface="Candara"/>
                          <a:ea typeface="Candara"/>
                          <a:cs typeface="Candara"/>
                          <a:sym typeface="Candara"/>
                        </a:rPr>
                        <a:t>final calibrated ≤6 months.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spcBef>
                          <a:spcPts val="600"/>
                        </a:spcBef>
                        <a:defRPr sz="2800">
                          <a:solidFill>
                            <a:srgbClr val="000000"/>
                          </a:solidFill>
                          <a:latin typeface="Candara"/>
                          <a:ea typeface="Candara"/>
                          <a:cs typeface="Candara"/>
                          <a:sym typeface="Candara"/>
                        </a:defRPr>
                      </a:pPr>
                      <a:r>
                        <a:rPr sz="1100" dirty="0"/>
                        <a:t>Provide a public release, of </a:t>
                      </a:r>
                      <a:r>
                        <a:rPr sz="1100" b="1" dirty="0">
                          <a:solidFill>
                            <a:schemeClr val="accent6">
                              <a:lumMod val="75000"/>
                            </a:schemeClr>
                          </a:solidFill>
                        </a:rPr>
                        <a:t>90%</a:t>
                      </a:r>
                      <a:r>
                        <a:rPr sz="1100" dirty="0"/>
                        <a:t> of WFI data at:</a:t>
                      </a:r>
                    </a:p>
                    <a:p>
                      <a:pPr algn="l" defTabSz="914400">
                        <a:spcBef>
                          <a:spcPts val="600"/>
                        </a:spcBef>
                        <a:defRPr sz="2800">
                          <a:solidFill>
                            <a:srgbClr val="000000"/>
                          </a:solidFill>
                          <a:latin typeface="Candara"/>
                          <a:ea typeface="Candara"/>
                          <a:cs typeface="Candara"/>
                          <a:sym typeface="Candara"/>
                        </a:defRPr>
                      </a:pPr>
                      <a:r>
                        <a:rPr sz="1100" dirty="0"/>
                        <a:t>uncalibrated data ≤72 hours of acquisition on WFIRST</a:t>
                      </a:r>
                      <a:r>
                        <a:rPr lang="en-US" sz="1100" dirty="0"/>
                        <a:t>;</a:t>
                      </a:r>
                      <a:endParaRPr sz="1100" dirty="0"/>
                    </a:p>
                    <a:p>
                      <a:pPr algn="l" defTabSz="914400">
                        <a:spcBef>
                          <a:spcPts val="600"/>
                        </a:spcBef>
                        <a:defRPr sz="2800">
                          <a:solidFill>
                            <a:srgbClr val="000000"/>
                          </a:solidFill>
                          <a:latin typeface="Candara"/>
                          <a:ea typeface="Candara"/>
                          <a:cs typeface="Candara"/>
                          <a:sym typeface="Candara"/>
                        </a:defRPr>
                      </a:pPr>
                      <a:r>
                        <a:rPr sz="1100" dirty="0"/>
                        <a:t>resampled/coadded prelim calibration ≤</a:t>
                      </a:r>
                      <a:r>
                        <a:rPr lang="en-US" sz="1100" dirty="0"/>
                        <a:t>168</a:t>
                      </a:r>
                      <a:r>
                        <a:rPr sz="1100" dirty="0"/>
                        <a:t> hours</a:t>
                      </a:r>
                      <a:r>
                        <a:rPr lang="en-US" sz="1100" dirty="0"/>
                        <a:t>;</a:t>
                      </a:r>
                      <a:endParaRPr sz="1100" dirty="0"/>
                    </a:p>
                    <a:p>
                      <a:pPr algn="l" defTabSz="914400">
                        <a:spcBef>
                          <a:spcPts val="600"/>
                        </a:spcBef>
                        <a:defRPr sz="2800">
                          <a:solidFill>
                            <a:srgbClr val="000000"/>
                          </a:solidFill>
                          <a:latin typeface="Candara"/>
                          <a:ea typeface="Candara"/>
                          <a:cs typeface="Candara"/>
                          <a:sym typeface="Candara"/>
                        </a:defRPr>
                      </a:pPr>
                      <a:r>
                        <a:rPr sz="1100" dirty="0"/>
                        <a:t>resampled/coadded </a:t>
                      </a:r>
                      <a:r>
                        <a:rPr lang="en-US" sz="1100" dirty="0"/>
                        <a:t>all </a:t>
                      </a:r>
                      <a:r>
                        <a:rPr sz="1100" dirty="0"/>
                        <a:t>final calibrated ≤6 months.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2"/>
                  </a:ext>
                </a:extLst>
              </a:tr>
              <a:tr h="571500">
                <a:tc>
                  <a:txBody>
                    <a:bodyPr/>
                    <a:lstStyle/>
                    <a:p>
                      <a:pPr algn="ctr" defTabSz="914400">
                        <a:defRPr sz="1800">
                          <a:solidFill>
                            <a:srgbClr val="000000"/>
                          </a:solidFill>
                        </a:defRPr>
                      </a:pPr>
                      <a:r>
                        <a:rPr sz="1200" b="1">
                          <a:solidFill>
                            <a:srgbClr val="FFFFFF"/>
                          </a:solidFill>
                          <a:latin typeface="Candara"/>
                          <a:ea typeface="Candara"/>
                          <a:cs typeface="Candara"/>
                          <a:sym typeface="Candara"/>
                        </a:rPr>
                        <a:t>3</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spcBef>
                          <a:spcPts val="600"/>
                        </a:spcBef>
                        <a:defRPr sz="1800">
                          <a:solidFill>
                            <a:srgbClr val="000000"/>
                          </a:solidFill>
                        </a:defRPr>
                      </a:pPr>
                      <a:r>
                        <a:rPr sz="1100" dirty="0">
                          <a:latin typeface="Candara"/>
                          <a:ea typeface="Candara"/>
                          <a:cs typeface="Candara"/>
                          <a:sym typeface="Candara"/>
                        </a:rPr>
                        <a:t>Provide a public release, of </a:t>
                      </a:r>
                      <a:r>
                        <a:rPr sz="1100" b="1" dirty="0">
                          <a:solidFill>
                            <a:schemeClr val="accent6">
                              <a:lumMod val="75000"/>
                            </a:schemeClr>
                          </a:solidFill>
                          <a:latin typeface="Candara"/>
                          <a:ea typeface="Candara"/>
                          <a:cs typeface="Candara"/>
                          <a:sym typeface="Candara"/>
                        </a:rPr>
                        <a:t>9</a:t>
                      </a:r>
                      <a:r>
                        <a:rPr lang="en-US" sz="1100" b="1" dirty="0">
                          <a:solidFill>
                            <a:schemeClr val="accent6">
                              <a:lumMod val="75000"/>
                            </a:schemeClr>
                          </a:solidFill>
                          <a:latin typeface="Candara"/>
                          <a:ea typeface="Candara"/>
                          <a:cs typeface="Candara"/>
                          <a:sym typeface="Candara"/>
                        </a:rPr>
                        <a:t>0</a:t>
                      </a:r>
                      <a:r>
                        <a:rPr sz="1100" b="1" dirty="0">
                          <a:solidFill>
                            <a:schemeClr val="accent6">
                              <a:lumMod val="75000"/>
                            </a:schemeClr>
                          </a:solidFill>
                          <a:latin typeface="Candara"/>
                          <a:ea typeface="Candara"/>
                          <a:cs typeface="Candara"/>
                          <a:sym typeface="Candara"/>
                        </a:rPr>
                        <a:t>%</a:t>
                      </a:r>
                      <a:r>
                        <a:rPr sz="1100" dirty="0">
                          <a:latin typeface="Candara"/>
                          <a:ea typeface="Candara"/>
                          <a:cs typeface="Candara"/>
                          <a:sym typeface="Candara"/>
                        </a:rPr>
                        <a:t> of CGI data at:
</a:t>
                      </a:r>
                      <a:r>
                        <a:rPr lang="en-US" sz="1100" b="1" dirty="0">
                          <a:solidFill>
                            <a:schemeClr val="accent6">
                              <a:lumMod val="75000"/>
                            </a:schemeClr>
                          </a:solidFill>
                          <a:latin typeface="Candara"/>
                          <a:ea typeface="Candara"/>
                          <a:cs typeface="Candara"/>
                          <a:sym typeface="Candara"/>
                        </a:rPr>
                        <a:t>uncalibrated</a:t>
                      </a:r>
                      <a:r>
                        <a:rPr sz="1100" dirty="0">
                          <a:latin typeface="Candara"/>
                          <a:ea typeface="Candara"/>
                          <a:cs typeface="Candara"/>
                          <a:sym typeface="Candara"/>
                        </a:rPr>
                        <a:t> data ≤</a:t>
                      </a:r>
                      <a:r>
                        <a:rPr sz="1100" b="1" dirty="0">
                          <a:solidFill>
                            <a:schemeClr val="accent6">
                              <a:lumMod val="75000"/>
                            </a:schemeClr>
                          </a:solidFill>
                          <a:latin typeface="Candara"/>
                          <a:ea typeface="Candara"/>
                          <a:cs typeface="Candara"/>
                          <a:sym typeface="Candara"/>
                        </a:rPr>
                        <a:t>72</a:t>
                      </a:r>
                      <a:r>
                        <a:rPr sz="1100" dirty="0">
                          <a:latin typeface="Candara"/>
                          <a:ea typeface="Candara"/>
                          <a:cs typeface="Candara"/>
                          <a:sym typeface="Candara"/>
                        </a:rPr>
                        <a:t> hours</a:t>
                      </a:r>
                      <a:r>
                        <a:rPr lang="en-US" sz="1100" dirty="0">
                          <a:latin typeface="Candara"/>
                          <a:ea typeface="Candara"/>
                          <a:cs typeface="Candara"/>
                          <a:sym typeface="Candara"/>
                        </a:rPr>
                        <a:t>.</a:t>
                      </a:r>
                      <a:endParaRPr sz="1100" dirty="0">
                        <a:latin typeface="Candara"/>
                        <a:ea typeface="Candara"/>
                        <a:cs typeface="Candara"/>
                        <a:sym typeface="Candara"/>
                      </a:endParaRP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defTabSz="914400">
                        <a:spcBef>
                          <a:spcPts val="600"/>
                        </a:spcBef>
                        <a:defRPr sz="2800">
                          <a:solidFill>
                            <a:srgbClr val="000000"/>
                          </a:solidFill>
                          <a:latin typeface="Candara"/>
                          <a:ea typeface="Candara"/>
                          <a:cs typeface="Candara"/>
                          <a:sym typeface="Candara"/>
                        </a:defRPr>
                      </a:pPr>
                      <a:r>
                        <a:rPr sz="1100" dirty="0"/>
                        <a:t>Provide a public release, of </a:t>
                      </a:r>
                      <a:r>
                        <a:rPr lang="en-US" sz="1100" b="1" dirty="0">
                          <a:solidFill>
                            <a:schemeClr val="accent6">
                              <a:lumMod val="75000"/>
                            </a:schemeClr>
                          </a:solidFill>
                        </a:rPr>
                        <a:t>5</a:t>
                      </a:r>
                      <a:r>
                        <a:rPr sz="1100" b="1" dirty="0">
                          <a:solidFill>
                            <a:schemeClr val="accent6">
                              <a:lumMod val="75000"/>
                            </a:schemeClr>
                          </a:solidFill>
                        </a:rPr>
                        <a:t>0%</a:t>
                      </a:r>
                      <a:r>
                        <a:rPr sz="1100" dirty="0"/>
                        <a:t> of CGI data at:</a:t>
                      </a:r>
                    </a:p>
                    <a:p>
                      <a:pPr algn="l" defTabSz="914400">
                        <a:spcBef>
                          <a:spcPts val="600"/>
                        </a:spcBef>
                        <a:defRPr sz="2800">
                          <a:solidFill>
                            <a:srgbClr val="000000"/>
                          </a:solidFill>
                          <a:latin typeface="Candara"/>
                          <a:ea typeface="Candara"/>
                          <a:cs typeface="Candara"/>
                          <a:sym typeface="Candara"/>
                        </a:defRPr>
                      </a:pPr>
                      <a:r>
                        <a:rPr lang="en-US" sz="1100" b="1" dirty="0">
                          <a:solidFill>
                            <a:schemeClr val="accent6">
                              <a:lumMod val="75000"/>
                            </a:schemeClr>
                          </a:solidFill>
                        </a:rPr>
                        <a:t>packetized</a:t>
                      </a:r>
                      <a:r>
                        <a:rPr lang="en-US" sz="1100" dirty="0"/>
                        <a:t> </a:t>
                      </a:r>
                      <a:r>
                        <a:rPr sz="1100" dirty="0"/>
                        <a:t>data ≤</a:t>
                      </a:r>
                      <a:r>
                        <a:rPr lang="en-US" sz="1100" b="1" dirty="0">
                          <a:solidFill>
                            <a:schemeClr val="accent6">
                              <a:lumMod val="75000"/>
                            </a:schemeClr>
                          </a:solidFill>
                        </a:rPr>
                        <a:t>96</a:t>
                      </a:r>
                      <a:r>
                        <a:rPr sz="1100" dirty="0"/>
                        <a:t> hours</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74370">
                <a:tc>
                  <a:txBody>
                    <a:bodyPr/>
                    <a:lstStyle/>
                    <a:p>
                      <a:pPr algn="ctr" defTabSz="914400">
                        <a:defRPr sz="1800">
                          <a:solidFill>
                            <a:srgbClr val="000000"/>
                          </a:solidFill>
                        </a:defRPr>
                      </a:pPr>
                      <a:r>
                        <a:rPr sz="1200" b="1" dirty="0">
                          <a:solidFill>
                            <a:srgbClr val="FFFFFF"/>
                          </a:solidFill>
                          <a:latin typeface="Candara"/>
                          <a:ea typeface="Candara"/>
                          <a:cs typeface="Candara"/>
                          <a:sym typeface="Candara"/>
                        </a:rPr>
                        <a:t>4</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64A2"/>
                    </a:solidFill>
                  </a:tcPr>
                </a:tc>
                <a:tc>
                  <a:txBody>
                    <a:bodyPr/>
                    <a:lstStyle/>
                    <a:p>
                      <a:pPr algn="l" defTabSz="914400">
                        <a:spcBef>
                          <a:spcPts val="600"/>
                        </a:spcBef>
                        <a:defRPr sz="1800">
                          <a:solidFill>
                            <a:srgbClr val="000000"/>
                          </a:solidFill>
                        </a:defRPr>
                      </a:pPr>
                      <a:r>
                        <a:rPr sz="1100">
                          <a:latin typeface="Candara"/>
                          <a:ea typeface="Candara"/>
                          <a:cs typeface="Candara"/>
                          <a:sym typeface="Candara"/>
                        </a:rPr>
                        <a:t>Produce images, catalogs, and other high-level data products from its observations to be made available via the WFIRST archive for the benefit of the astronomical community, with no period of limited data access. </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tc>
                  <a:txBody>
                    <a:bodyPr/>
                    <a:lstStyle/>
                    <a:p>
                      <a:pPr algn="l" defTabSz="914400">
                        <a:spcBef>
                          <a:spcPts val="600"/>
                        </a:spcBef>
                        <a:defRPr sz="1800">
                          <a:solidFill>
                            <a:srgbClr val="000000"/>
                          </a:solidFill>
                        </a:defRPr>
                      </a:pPr>
                      <a:r>
                        <a:rPr sz="1100" dirty="0">
                          <a:latin typeface="Candara"/>
                          <a:ea typeface="Candara"/>
                          <a:cs typeface="Candara"/>
                          <a:sym typeface="Candara"/>
                        </a:rPr>
                        <a:t>Same</a:t>
                      </a:r>
                    </a:p>
                  </a:txBody>
                  <a:tcPr marL="17145" marR="17145" marT="17145" marB="17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AF0"/>
                    </a:solidFill>
                  </a:tcP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CDD6C67E-B58D-3F42-968C-E16914F851F3}"/>
              </a:ext>
            </a:extLst>
          </p:cNvPr>
          <p:cNvSpPr>
            <a:spLocks noGrp="1"/>
          </p:cNvSpPr>
          <p:nvPr>
            <p:ph type="dt" sz="half" idx="2"/>
          </p:nvPr>
        </p:nvSpPr>
        <p:spPr/>
        <p:txBody>
          <a:bodyPr/>
          <a:lstStyle/>
          <a:p>
            <a:r>
              <a:rPr lang="en-US"/>
              <a:t>October 22, 2018</a:t>
            </a:r>
          </a:p>
        </p:txBody>
      </p:sp>
      <p:sp>
        <p:nvSpPr>
          <p:cNvPr id="6" name="Footer Placeholder 5">
            <a:extLst>
              <a:ext uri="{FF2B5EF4-FFF2-40B4-BE49-F238E27FC236}">
                <a16:creationId xmlns:a16="http://schemas.microsoft.com/office/drawing/2014/main" id="{B26EF5D6-0BDB-BA4E-A354-8BAF9F8C5BC4}"/>
              </a:ext>
            </a:extLst>
          </p:cNvPr>
          <p:cNvSpPr>
            <a:spLocks noGrp="1"/>
          </p:cNvSpPr>
          <p:nvPr>
            <p:ph type="ftr" sz="quarter" idx="11"/>
          </p:nvPr>
        </p:nvSpPr>
        <p:spPr/>
        <p:txBody>
          <a:bodyPr/>
          <a:lstStyle/>
          <a:p>
            <a:r>
              <a:rPr lang="en-US"/>
              <a:t>APAC - Kruk</a:t>
            </a:r>
            <a:endParaRPr lang="en-US" dirty="0"/>
          </a:p>
        </p:txBody>
      </p:sp>
      <p:sp>
        <p:nvSpPr>
          <p:cNvPr id="7" name="Slide Number Placeholder 6">
            <a:extLst>
              <a:ext uri="{FF2B5EF4-FFF2-40B4-BE49-F238E27FC236}">
                <a16:creationId xmlns:a16="http://schemas.microsoft.com/office/drawing/2014/main" id="{FD020C01-1099-294C-B8B5-1D2663C90FB6}"/>
              </a:ext>
            </a:extLst>
          </p:cNvPr>
          <p:cNvSpPr>
            <a:spLocks noGrp="1"/>
          </p:cNvSpPr>
          <p:nvPr>
            <p:ph type="sldNum" sz="quarter" idx="10"/>
          </p:nvPr>
        </p:nvSpPr>
        <p:spPr/>
        <p:txBody>
          <a:bodyPr/>
          <a:lstStyle/>
          <a:p>
            <a:fld id="{9B402786-918C-D846-A5E6-705928AE4161}" type="slidenum">
              <a:rPr lang="en-US" smtClean="0"/>
              <a:pPr/>
              <a:t>45</a:t>
            </a:fld>
            <a:endParaRPr lang="en-US" dirty="0"/>
          </a:p>
        </p:txBody>
      </p:sp>
    </p:spTree>
    <p:extLst>
      <p:ext uri="{BB962C8B-B14F-4D97-AF65-F5344CB8AC3E}">
        <p14:creationId xmlns:p14="http://schemas.microsoft.com/office/powerpoint/2010/main" val="476530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9177-3231-1647-9321-A7C86DDCF620}"/>
              </a:ext>
            </a:extLst>
          </p:cNvPr>
          <p:cNvSpPr>
            <a:spLocks noGrp="1"/>
          </p:cNvSpPr>
          <p:nvPr>
            <p:ph type="title"/>
          </p:nvPr>
        </p:nvSpPr>
        <p:spPr/>
        <p:txBody>
          <a:bodyPr/>
          <a:lstStyle/>
          <a:p>
            <a:r>
              <a:rPr lang="en-US" dirty="0"/>
              <a:t>Backup for SRD section</a:t>
            </a:r>
          </a:p>
        </p:txBody>
      </p:sp>
      <p:sp>
        <p:nvSpPr>
          <p:cNvPr id="3" name="Text Placeholder 2">
            <a:extLst>
              <a:ext uri="{FF2B5EF4-FFF2-40B4-BE49-F238E27FC236}">
                <a16:creationId xmlns:a16="http://schemas.microsoft.com/office/drawing/2014/main" id="{52BD6C4B-70DA-7242-9396-A498C9E9682C}"/>
              </a:ext>
            </a:extLst>
          </p:cNvPr>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23ABBAD3-B82C-404A-BEE4-5B4C303B2B7F}"/>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AAF1E9D7-C44B-4940-B803-DFADDEE9DCA6}"/>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B22073DA-2BBA-844E-A1B6-7A0403604D93}"/>
              </a:ext>
            </a:extLst>
          </p:cNvPr>
          <p:cNvSpPr>
            <a:spLocks noGrp="1"/>
          </p:cNvSpPr>
          <p:nvPr>
            <p:ph type="sldNum" sz="quarter" idx="10"/>
          </p:nvPr>
        </p:nvSpPr>
        <p:spPr/>
        <p:txBody>
          <a:bodyPr/>
          <a:lstStyle/>
          <a:p>
            <a:fld id="{9B402786-918C-D846-A5E6-705928AE4161}" type="slidenum">
              <a:rPr lang="en-US" smtClean="0"/>
              <a:pPr/>
              <a:t>46</a:t>
            </a:fld>
            <a:endParaRPr lang="en-US" dirty="0"/>
          </a:p>
        </p:txBody>
      </p:sp>
    </p:spTree>
    <p:extLst>
      <p:ext uri="{BB962C8B-B14F-4D97-AF65-F5344CB8AC3E}">
        <p14:creationId xmlns:p14="http://schemas.microsoft.com/office/powerpoint/2010/main" val="4131912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37476" y="143391"/>
            <a:ext cx="3967772" cy="1062839"/>
          </a:xfrm>
        </p:spPr>
        <p:txBody>
          <a:bodyPr>
            <a:normAutofit/>
          </a:bodyPr>
          <a:lstStyle/>
          <a:p>
            <a:r>
              <a:rPr lang="en-US" dirty="0"/>
              <a:t>Galaxy Redshift Survey</a:t>
            </a:r>
            <a:br>
              <a:rPr lang="en-US" dirty="0"/>
            </a:br>
            <a:r>
              <a:rPr lang="en-US" sz="2400" i="1" dirty="0"/>
              <a:t>Observables</a:t>
            </a:r>
          </a:p>
        </p:txBody>
      </p:sp>
      <p:sp>
        <p:nvSpPr>
          <p:cNvPr id="5" name="Content Placeholder 4"/>
          <p:cNvSpPr>
            <a:spLocks noGrp="1"/>
          </p:cNvSpPr>
          <p:nvPr>
            <p:ph idx="1"/>
          </p:nvPr>
        </p:nvSpPr>
        <p:spPr>
          <a:xfrm>
            <a:off x="457200" y="1493254"/>
            <a:ext cx="8229599" cy="1126958"/>
          </a:xfrm>
        </p:spPr>
        <p:txBody>
          <a:bodyPr/>
          <a:lstStyle/>
          <a:p>
            <a:pPr marL="0" indent="0" algn="ctr">
              <a:buNone/>
            </a:pPr>
            <a:r>
              <a:rPr lang="en-US" dirty="0"/>
              <a:t>Wide-field imaging &amp; </a:t>
            </a:r>
            <a:r>
              <a:rPr lang="en-US" dirty="0" err="1"/>
              <a:t>slitless</a:t>
            </a:r>
            <a:r>
              <a:rPr lang="en-US" dirty="0"/>
              <a:t> spectroscopy measures 3-D galaxy distribution</a:t>
            </a:r>
          </a:p>
        </p:txBody>
      </p:sp>
      <p:pic>
        <p:nvPicPr>
          <p:cNvPr id="8" name="Picture 7" descr="WFIRST_TraceTest1_direct20150511.pdf"/>
          <p:cNvPicPr>
            <a:picLocks noChangeAspect="1"/>
          </p:cNvPicPr>
          <p:nvPr/>
        </p:nvPicPr>
        <p:blipFill rotWithShape="1">
          <a:blip r:embed="rId3" cstate="screen">
            <a:extLst>
              <a:ext uri="{28A0092B-C50C-407E-A947-70E740481C1C}">
                <a14:useLocalDpi xmlns:a14="http://schemas.microsoft.com/office/drawing/2010/main"/>
              </a:ext>
            </a:extLst>
          </a:blip>
          <a:srcRect l="15453" t="24877" r="16056" b="28542"/>
          <a:stretch/>
        </p:blipFill>
        <p:spPr>
          <a:xfrm>
            <a:off x="128420" y="2585011"/>
            <a:ext cx="4284947" cy="3771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WFIRST_TraceTest1_slitless20150511.pdf"/>
          <p:cNvPicPr>
            <a:picLocks noChangeAspect="1"/>
          </p:cNvPicPr>
          <p:nvPr/>
        </p:nvPicPr>
        <p:blipFill rotWithShape="1">
          <a:blip r:embed="rId4" cstate="screen">
            <a:extLst>
              <a:ext uri="{28A0092B-C50C-407E-A947-70E740481C1C}">
                <a14:useLocalDpi xmlns:a14="http://schemas.microsoft.com/office/drawing/2010/main"/>
              </a:ext>
            </a:extLst>
          </a:blip>
          <a:srcRect l="15421" t="24884" r="16517" b="28217"/>
          <a:stretch/>
        </p:blipFill>
        <p:spPr>
          <a:xfrm>
            <a:off x="4683040" y="2569817"/>
            <a:ext cx="4246460" cy="3786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b="2852"/>
          <a:stretch/>
        </p:blipFill>
        <p:spPr>
          <a:xfrm>
            <a:off x="7717994" y="64629"/>
            <a:ext cx="1376257" cy="1188720"/>
          </a:xfrm>
          <a:prstGeom prst="rect">
            <a:avLst/>
          </a:prstGeom>
          <a:solidFill>
            <a:schemeClr val="bg1"/>
          </a:solidFill>
        </p:spPr>
      </p:pic>
      <p:sp>
        <p:nvSpPr>
          <p:cNvPr id="7" name="Date Placeholder 6">
            <a:extLst>
              <a:ext uri="{FF2B5EF4-FFF2-40B4-BE49-F238E27FC236}">
                <a16:creationId xmlns:a16="http://schemas.microsoft.com/office/drawing/2014/main" id="{0579E7A9-BFF8-364F-B6AC-EF7185063E96}"/>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84099DBE-48EB-2A4D-9EAC-FAE826AB01AA}"/>
              </a:ext>
            </a:extLst>
          </p:cNvPr>
          <p:cNvSpPr>
            <a:spLocks noGrp="1"/>
          </p:cNvSpPr>
          <p:nvPr>
            <p:ph type="ftr" sz="quarter" idx="10"/>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924D6633-B52F-6040-9846-258A4307A817}"/>
              </a:ext>
            </a:extLst>
          </p:cNvPr>
          <p:cNvSpPr>
            <a:spLocks noGrp="1"/>
          </p:cNvSpPr>
          <p:nvPr>
            <p:ph type="sldNum" sz="quarter" idx="11"/>
          </p:nvPr>
        </p:nvSpPr>
        <p:spPr/>
        <p:txBody>
          <a:bodyPr/>
          <a:lstStyle/>
          <a:p>
            <a:fld id="{9B402786-918C-D846-A5E6-705928AE4161}" type="slidenum">
              <a:rPr lang="en-US" smtClean="0"/>
              <a:pPr/>
              <a:t>47</a:t>
            </a:fld>
            <a:endParaRPr lang="en-US" dirty="0"/>
          </a:p>
        </p:txBody>
      </p:sp>
    </p:spTree>
    <p:extLst>
      <p:ext uri="{BB962C8B-B14F-4D97-AF65-F5344CB8AC3E}">
        <p14:creationId xmlns:p14="http://schemas.microsoft.com/office/powerpoint/2010/main" val="1938424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2896" y="142147"/>
            <a:ext cx="3942720" cy="1062839"/>
          </a:xfrm>
        </p:spPr>
        <p:txBody>
          <a:bodyPr>
            <a:normAutofit fontScale="90000"/>
          </a:bodyPr>
          <a:lstStyle/>
          <a:p>
            <a:r>
              <a:rPr lang="en-US" dirty="0"/>
              <a:t>Galaxy Redshift Survey</a:t>
            </a:r>
            <a:br>
              <a:rPr lang="en-US" dirty="0"/>
            </a:br>
            <a:r>
              <a:rPr lang="en-US" sz="2700" i="1" dirty="0"/>
              <a:t>Observables</a:t>
            </a:r>
            <a:r>
              <a:rPr lang="en-US" dirty="0"/>
              <a:t> </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76300" y="1958440"/>
            <a:ext cx="7112000" cy="447792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ontent Placeholder 1"/>
          <p:cNvSpPr txBox="1">
            <a:spLocks/>
          </p:cNvSpPr>
          <p:nvPr/>
        </p:nvSpPr>
        <p:spPr>
          <a:xfrm>
            <a:off x="235679" y="1511299"/>
            <a:ext cx="8451121" cy="711201"/>
          </a:xfrm>
          <a:prstGeom prst="rect">
            <a:avLst/>
          </a:prstGeom>
        </p:spPr>
        <p:txBody>
          <a:bodyPr/>
          <a:lstStyle>
            <a:lvl1pPr marL="342900" indent="-342900" algn="l" defTabSz="457200" rtl="0" eaLnBrk="1" latinLnBrk="0" hangingPunct="1">
              <a:spcBef>
                <a:spcPct val="20000"/>
              </a:spcBef>
              <a:buFont typeface="Wingdings" charset="2"/>
              <a:buChar char="Ø"/>
              <a:defRPr sz="3200" kern="1200">
                <a:solidFill>
                  <a:srgbClr val="800000"/>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rgbClr val="8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8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8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000000"/>
                </a:solidFill>
              </a:rPr>
              <a:t>Sample HST WFC3-IR </a:t>
            </a:r>
            <a:r>
              <a:rPr lang="en-US" sz="2800" dirty="0" err="1">
                <a:solidFill>
                  <a:srgbClr val="000000"/>
                </a:solidFill>
              </a:rPr>
              <a:t>grism</a:t>
            </a:r>
            <a:r>
              <a:rPr lang="en-US" sz="2800" dirty="0">
                <a:solidFill>
                  <a:srgbClr val="000000"/>
                </a:solidFill>
              </a:rPr>
              <a:t> spectrum (</a:t>
            </a:r>
            <a:r>
              <a:rPr lang="en-US" sz="2400" dirty="0" err="1">
                <a:solidFill>
                  <a:srgbClr val="000000"/>
                </a:solidFill>
              </a:rPr>
              <a:t>Atek</a:t>
            </a:r>
            <a:r>
              <a:rPr lang="en-US" sz="2400" dirty="0">
                <a:solidFill>
                  <a:srgbClr val="000000"/>
                </a:solidFill>
              </a:rPr>
              <a:t> et al 2010)</a:t>
            </a:r>
          </a:p>
        </p:txBody>
      </p:sp>
      <p:pic>
        <p:nvPicPr>
          <p:cNvPr id="8" name="Picture 7">
            <a:extLst>
              <a:ext uri="{FF2B5EF4-FFF2-40B4-BE49-F238E27FC236}">
                <a16:creationId xmlns:a16="http://schemas.microsoft.com/office/drawing/2014/main" id="{34F61453-A985-A54D-A09C-7847924C0C8C}"/>
              </a:ext>
            </a:extLst>
          </p:cNvPr>
          <p:cNvPicPr>
            <a:picLocks noChangeAspect="1"/>
          </p:cNvPicPr>
          <p:nvPr/>
        </p:nvPicPr>
        <p:blipFill>
          <a:blip r:embed="rId4"/>
          <a:stretch>
            <a:fillRect/>
          </a:stretch>
        </p:blipFill>
        <p:spPr>
          <a:xfrm>
            <a:off x="7749309" y="64631"/>
            <a:ext cx="1364347" cy="1197864"/>
          </a:xfrm>
          <a:prstGeom prst="rect">
            <a:avLst/>
          </a:prstGeom>
          <a:solidFill>
            <a:schemeClr val="bg1"/>
          </a:solidFill>
        </p:spPr>
      </p:pic>
      <p:pic>
        <p:nvPicPr>
          <p:cNvPr id="9" name="Picture 8">
            <a:extLst>
              <a:ext uri="{FF2B5EF4-FFF2-40B4-BE49-F238E27FC236}">
                <a16:creationId xmlns:a16="http://schemas.microsoft.com/office/drawing/2014/main" id="{5DD2CC4D-BCF5-A246-9C41-D2169928E117}"/>
              </a:ext>
            </a:extLst>
          </p:cNvPr>
          <p:cNvPicPr>
            <a:picLocks noChangeAspect="1"/>
          </p:cNvPicPr>
          <p:nvPr/>
        </p:nvPicPr>
        <p:blipFill rotWithShape="1">
          <a:blip r:embed="rId4"/>
          <a:srcRect b="2852"/>
          <a:stretch/>
        </p:blipFill>
        <p:spPr>
          <a:xfrm>
            <a:off x="7717994" y="64629"/>
            <a:ext cx="1376257" cy="1188720"/>
          </a:xfrm>
          <a:prstGeom prst="rect">
            <a:avLst/>
          </a:prstGeom>
          <a:solidFill>
            <a:schemeClr val="bg1"/>
          </a:solidFill>
        </p:spPr>
      </p:pic>
      <p:sp>
        <p:nvSpPr>
          <p:cNvPr id="10" name="Date Placeholder 9">
            <a:extLst>
              <a:ext uri="{FF2B5EF4-FFF2-40B4-BE49-F238E27FC236}">
                <a16:creationId xmlns:a16="http://schemas.microsoft.com/office/drawing/2014/main" id="{E58B33C3-9E2C-884F-B1DE-4039477D9B7F}"/>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BE42D536-A5CF-FF42-805D-F392C77FE98C}"/>
              </a:ext>
            </a:extLst>
          </p:cNvPr>
          <p:cNvSpPr>
            <a:spLocks noGrp="1"/>
          </p:cNvSpPr>
          <p:nvPr>
            <p:ph type="ftr" sz="quarter" idx="11"/>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DACCC88C-D967-7E4A-A62F-EB021D2FB209}"/>
              </a:ext>
            </a:extLst>
          </p:cNvPr>
          <p:cNvSpPr>
            <a:spLocks noGrp="1"/>
          </p:cNvSpPr>
          <p:nvPr>
            <p:ph type="sldNum" sz="quarter" idx="10"/>
          </p:nvPr>
        </p:nvSpPr>
        <p:spPr/>
        <p:txBody>
          <a:bodyPr/>
          <a:lstStyle/>
          <a:p>
            <a:fld id="{9B402786-918C-D846-A5E6-705928AE4161}" type="slidenum">
              <a:rPr lang="en-US" smtClean="0"/>
              <a:pPr/>
              <a:t>48</a:t>
            </a:fld>
            <a:endParaRPr lang="en-US" dirty="0"/>
          </a:p>
        </p:txBody>
      </p:sp>
    </p:spTree>
    <p:extLst>
      <p:ext uri="{BB962C8B-B14F-4D97-AF65-F5344CB8AC3E}">
        <p14:creationId xmlns:p14="http://schemas.microsoft.com/office/powerpoint/2010/main" val="1114303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4694" y="179725"/>
            <a:ext cx="4514615" cy="1062839"/>
          </a:xfrm>
        </p:spPr>
        <p:txBody>
          <a:bodyPr>
            <a:normAutofit/>
          </a:bodyPr>
          <a:lstStyle/>
          <a:p>
            <a:r>
              <a:rPr lang="en-US" dirty="0"/>
              <a:t>Galaxy Redshift Survey</a:t>
            </a:r>
            <a:br>
              <a:rPr lang="en-US" dirty="0"/>
            </a:br>
            <a:r>
              <a:rPr lang="en-US" sz="2400" i="1" dirty="0"/>
              <a:t>Measurement Requirements</a:t>
            </a:r>
            <a:endParaRPr lang="en-US" sz="2700" i="1" dirty="0"/>
          </a:p>
        </p:txBody>
      </p:sp>
      <p:sp>
        <p:nvSpPr>
          <p:cNvPr id="6" name="Content Placeholder 5"/>
          <p:cNvSpPr>
            <a:spLocks noGrp="1"/>
          </p:cNvSpPr>
          <p:nvPr>
            <p:ph idx="1"/>
          </p:nvPr>
        </p:nvSpPr>
        <p:spPr/>
        <p:txBody>
          <a:bodyPr>
            <a:normAutofit fontScale="92500"/>
          </a:bodyPr>
          <a:lstStyle/>
          <a:p>
            <a:r>
              <a:rPr lang="en-US" sz="2800" dirty="0"/>
              <a:t>Objective: Measure positions &amp; redshifts of &gt; 10</a:t>
            </a:r>
            <a:r>
              <a:rPr lang="en-US" sz="2800" baseline="30000" dirty="0"/>
              <a:t>7</a:t>
            </a:r>
            <a:r>
              <a:rPr lang="en-US" sz="2800" dirty="0"/>
              <a:t> galaxies over 1&lt;z&lt;2 and thousands of square degrees</a:t>
            </a:r>
          </a:p>
          <a:p>
            <a:pPr lvl="1"/>
            <a:r>
              <a:rPr lang="en-US" sz="2400" dirty="0">
                <a:solidFill>
                  <a:schemeClr val="tx1"/>
                </a:solidFill>
              </a:rPr>
              <a:t>Obtain NIR images and spectra over &gt;1700 sq </a:t>
            </a:r>
            <a:r>
              <a:rPr lang="en-US" sz="2400" dirty="0" err="1">
                <a:solidFill>
                  <a:schemeClr val="tx1"/>
                </a:solidFill>
              </a:rPr>
              <a:t>deg</a:t>
            </a:r>
            <a:endParaRPr lang="en-US" sz="2400" dirty="0">
              <a:solidFill>
                <a:schemeClr val="tx1"/>
              </a:solidFill>
            </a:endParaRPr>
          </a:p>
          <a:p>
            <a:pPr lvl="2"/>
            <a:r>
              <a:rPr lang="en-US" sz="2000" dirty="0"/>
              <a:t>Measurement accuracy corresponds to </a:t>
            </a:r>
            <a:r>
              <a:rPr lang="en-US" sz="2000" dirty="0" err="1"/>
              <a:t>σ</a:t>
            </a:r>
            <a:r>
              <a:rPr lang="en-US" sz="2000" baseline="-25000" dirty="0" err="1"/>
              <a:t>z</a:t>
            </a:r>
            <a:r>
              <a:rPr lang="en-US" sz="2000" dirty="0"/>
              <a:t> &lt; 0.001(1+z)</a:t>
            </a:r>
          </a:p>
          <a:p>
            <a:pPr lvl="2"/>
            <a:r>
              <a:rPr lang="en-US" sz="2000" dirty="0"/>
              <a:t>Sampling density sufficient to resolve features in galaxy power spectrum on spatial scales corresponding to  k~0.2 h/</a:t>
            </a:r>
            <a:r>
              <a:rPr lang="en-US" sz="2000" dirty="0" err="1"/>
              <a:t>Mpc</a:t>
            </a:r>
            <a:endParaRPr lang="en-US" sz="2000" dirty="0"/>
          </a:p>
          <a:p>
            <a:pPr lvl="2"/>
            <a:r>
              <a:rPr lang="en-US" sz="2000" dirty="0"/>
              <a:t>Spectroscopic survey rate &gt;0.34 deg</a:t>
            </a:r>
            <a:r>
              <a:rPr lang="en-US" sz="2000" baseline="30000" dirty="0"/>
              <a:t>2</a:t>
            </a:r>
            <a:r>
              <a:rPr lang="en-US" sz="2000" dirty="0"/>
              <a:t>/hour</a:t>
            </a:r>
          </a:p>
          <a:p>
            <a:pPr lvl="1"/>
            <a:r>
              <a:rPr lang="en-US" sz="2400" dirty="0">
                <a:solidFill>
                  <a:schemeClr val="tx1"/>
                </a:solidFill>
              </a:rPr>
              <a:t>Requires good S/N on faint objects</a:t>
            </a:r>
          </a:p>
          <a:p>
            <a:pPr lvl="2"/>
            <a:r>
              <a:rPr lang="en-US" sz="2000" dirty="0"/>
              <a:t>S/N ≥ 6.5 for 1×10</a:t>
            </a:r>
            <a:r>
              <a:rPr lang="en-US" sz="2000" baseline="30000" dirty="0"/>
              <a:t>-16</a:t>
            </a:r>
            <a:r>
              <a:rPr lang="en-US" sz="2000" dirty="0"/>
              <a:t> ergs/cm</a:t>
            </a:r>
            <a:r>
              <a:rPr lang="en-US" sz="2000" baseline="30000" dirty="0"/>
              <a:t>2</a:t>
            </a:r>
            <a:r>
              <a:rPr lang="en-US" sz="2000" dirty="0"/>
              <a:t>/s limiting line flux</a:t>
            </a:r>
          </a:p>
          <a:p>
            <a:pPr lvl="1"/>
            <a:r>
              <a:rPr lang="en-US" sz="2400" dirty="0"/>
              <a:t>Requires good spatial uniformity of flux &amp; wavelength cal.</a:t>
            </a:r>
          </a:p>
          <a:p>
            <a:pPr lvl="2"/>
            <a:r>
              <a:rPr lang="en-US" sz="2000" dirty="0"/>
              <a:t>Don’t want to introduce sampling biases in galaxy distributions</a:t>
            </a:r>
          </a:p>
          <a:p>
            <a:pPr lvl="2"/>
            <a:r>
              <a:rPr lang="en-US" sz="2000" dirty="0" err="1"/>
              <a:t>σ</a:t>
            </a:r>
            <a:r>
              <a:rPr lang="en-US" sz="2000" baseline="-25000" dirty="0" err="1"/>
              <a:t>λ</a:t>
            </a:r>
            <a:r>
              <a:rPr lang="en-US" sz="2000" dirty="0"/>
              <a:t>/</a:t>
            </a:r>
            <a:r>
              <a:rPr lang="en-US" sz="2000" dirty="0" err="1"/>
              <a:t>λ</a:t>
            </a:r>
            <a:r>
              <a:rPr lang="en-US" sz="2000" dirty="0"/>
              <a:t> ≤ 0.001, varying field-to-field by ≤ 2×10</a:t>
            </a:r>
            <a:r>
              <a:rPr lang="en-US" sz="2000" baseline="30000" dirty="0"/>
              <a:t>-5</a:t>
            </a:r>
            <a:r>
              <a:rPr lang="en-US" sz="1800" dirty="0"/>
              <a:t>,  </a:t>
            </a:r>
            <a:r>
              <a:rPr lang="en-US" sz="2000" dirty="0" err="1"/>
              <a:t>σ</a:t>
            </a:r>
            <a:r>
              <a:rPr lang="en-US" sz="2000" baseline="-25000" dirty="0" err="1"/>
              <a:t>f</a:t>
            </a:r>
            <a:r>
              <a:rPr lang="en-US" sz="2000" dirty="0"/>
              <a:t>/f uniform to &lt; 0.02</a:t>
            </a:r>
          </a:p>
        </p:txBody>
      </p:sp>
      <p:pic>
        <p:nvPicPr>
          <p:cNvPr id="7" name="Picture 6"/>
          <p:cNvPicPr>
            <a:picLocks noChangeAspect="1"/>
          </p:cNvPicPr>
          <p:nvPr/>
        </p:nvPicPr>
        <p:blipFill>
          <a:blip r:embed="rId3"/>
          <a:stretch>
            <a:fillRect/>
          </a:stretch>
        </p:blipFill>
        <p:spPr>
          <a:xfrm>
            <a:off x="7749309" y="64631"/>
            <a:ext cx="1364347" cy="1197864"/>
          </a:xfrm>
          <a:prstGeom prst="rect">
            <a:avLst/>
          </a:prstGeom>
          <a:solidFill>
            <a:schemeClr val="bg1"/>
          </a:solidFill>
        </p:spPr>
      </p:pic>
      <p:pic>
        <p:nvPicPr>
          <p:cNvPr id="10" name="Picture 9">
            <a:extLst>
              <a:ext uri="{FF2B5EF4-FFF2-40B4-BE49-F238E27FC236}">
                <a16:creationId xmlns:a16="http://schemas.microsoft.com/office/drawing/2014/main" id="{20BFAE8C-2C55-3847-BAFF-27C0C5B953B6}"/>
              </a:ext>
            </a:extLst>
          </p:cNvPr>
          <p:cNvPicPr>
            <a:picLocks noChangeAspect="1"/>
          </p:cNvPicPr>
          <p:nvPr/>
        </p:nvPicPr>
        <p:blipFill rotWithShape="1">
          <a:blip r:embed="rId3"/>
          <a:srcRect b="2852"/>
          <a:stretch/>
        </p:blipFill>
        <p:spPr>
          <a:xfrm>
            <a:off x="7717994" y="64629"/>
            <a:ext cx="1376257" cy="1188720"/>
          </a:xfrm>
          <a:prstGeom prst="rect">
            <a:avLst/>
          </a:prstGeom>
          <a:solidFill>
            <a:schemeClr val="bg1"/>
          </a:solidFill>
        </p:spPr>
      </p:pic>
      <p:sp>
        <p:nvSpPr>
          <p:cNvPr id="8" name="Date Placeholder 7">
            <a:extLst>
              <a:ext uri="{FF2B5EF4-FFF2-40B4-BE49-F238E27FC236}">
                <a16:creationId xmlns:a16="http://schemas.microsoft.com/office/drawing/2014/main" id="{45F54430-CD4D-CD48-B190-5E2464C62CEF}"/>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A42EF5B1-7865-BF4E-A0F9-0A825C2F9089}"/>
              </a:ext>
            </a:extLst>
          </p:cNvPr>
          <p:cNvSpPr>
            <a:spLocks noGrp="1"/>
          </p:cNvSpPr>
          <p:nvPr>
            <p:ph type="ftr" sz="quarter" idx="10"/>
          </p:nvPr>
        </p:nvSpPr>
        <p:spPr/>
        <p:txBody>
          <a:bodyPr/>
          <a:lstStyle/>
          <a:p>
            <a:r>
              <a:rPr lang="en-US"/>
              <a:t>APAC - Kruk</a:t>
            </a:r>
            <a:endParaRPr lang="en-US" dirty="0"/>
          </a:p>
        </p:txBody>
      </p:sp>
      <p:sp>
        <p:nvSpPr>
          <p:cNvPr id="11" name="Slide Number Placeholder 10">
            <a:extLst>
              <a:ext uri="{FF2B5EF4-FFF2-40B4-BE49-F238E27FC236}">
                <a16:creationId xmlns:a16="http://schemas.microsoft.com/office/drawing/2014/main" id="{BD8A76C0-049E-C74B-8142-668AEFC7538C}"/>
              </a:ext>
            </a:extLst>
          </p:cNvPr>
          <p:cNvSpPr>
            <a:spLocks noGrp="1"/>
          </p:cNvSpPr>
          <p:nvPr>
            <p:ph type="sldNum" sz="quarter" idx="11"/>
          </p:nvPr>
        </p:nvSpPr>
        <p:spPr/>
        <p:txBody>
          <a:bodyPr/>
          <a:lstStyle/>
          <a:p>
            <a:fld id="{9B402786-918C-D846-A5E6-705928AE4161}" type="slidenum">
              <a:rPr lang="en-US" smtClean="0"/>
              <a:pPr/>
              <a:t>49</a:t>
            </a:fld>
            <a:endParaRPr lang="en-US" dirty="0"/>
          </a:p>
        </p:txBody>
      </p:sp>
    </p:spTree>
    <p:extLst>
      <p:ext uri="{BB962C8B-B14F-4D97-AF65-F5344CB8AC3E}">
        <p14:creationId xmlns:p14="http://schemas.microsoft.com/office/powerpoint/2010/main" val="187252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flipV="1">
            <a:off x="88312" y="2226235"/>
            <a:ext cx="8838807" cy="149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8312" y="5471460"/>
            <a:ext cx="8838807" cy="149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Right Arrow 41"/>
          <p:cNvSpPr/>
          <p:nvPr/>
        </p:nvSpPr>
        <p:spPr>
          <a:xfrm rot="3552311">
            <a:off x="4299791" y="5008308"/>
            <a:ext cx="163340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SRD Flowdown Description</a:t>
            </a:r>
          </a:p>
        </p:txBody>
      </p:sp>
      <p:sp>
        <p:nvSpPr>
          <p:cNvPr id="4" name="TextBox 3"/>
          <p:cNvSpPr txBox="1"/>
          <p:nvPr/>
        </p:nvSpPr>
        <p:spPr>
          <a:xfrm>
            <a:off x="92497" y="1689413"/>
            <a:ext cx="1677248" cy="369332"/>
          </a:xfrm>
          <a:prstGeom prst="rect">
            <a:avLst/>
          </a:prstGeom>
          <a:noFill/>
          <a:ln>
            <a:solidFill>
              <a:schemeClr val="tx1"/>
            </a:solidFill>
          </a:ln>
        </p:spPr>
        <p:txBody>
          <a:bodyPr wrap="square" rtlCol="0" anchor="ctr">
            <a:spAutoFit/>
          </a:bodyPr>
          <a:lstStyle/>
          <a:p>
            <a:pPr algn="ctr"/>
            <a:r>
              <a:rPr lang="en-US" dirty="0"/>
              <a:t>Objective</a:t>
            </a:r>
          </a:p>
        </p:txBody>
      </p:sp>
      <p:sp>
        <p:nvSpPr>
          <p:cNvPr id="5" name="TextBox 4"/>
          <p:cNvSpPr txBox="1"/>
          <p:nvPr/>
        </p:nvSpPr>
        <p:spPr>
          <a:xfrm>
            <a:off x="931121" y="2357024"/>
            <a:ext cx="2495258" cy="369332"/>
          </a:xfrm>
          <a:prstGeom prst="rect">
            <a:avLst/>
          </a:prstGeom>
          <a:noFill/>
          <a:ln>
            <a:solidFill>
              <a:schemeClr val="tx1"/>
            </a:solidFill>
          </a:ln>
        </p:spPr>
        <p:txBody>
          <a:bodyPr wrap="square" rtlCol="0" anchor="ctr">
            <a:spAutoFit/>
          </a:bodyPr>
          <a:lstStyle/>
          <a:p>
            <a:pPr algn="ctr"/>
            <a:r>
              <a:rPr lang="en-US" dirty="0"/>
              <a:t>Science Requirements</a:t>
            </a:r>
          </a:p>
        </p:txBody>
      </p:sp>
      <p:sp>
        <p:nvSpPr>
          <p:cNvPr id="6" name="TextBox 5"/>
          <p:cNvSpPr txBox="1"/>
          <p:nvPr/>
        </p:nvSpPr>
        <p:spPr>
          <a:xfrm>
            <a:off x="2037642" y="2982079"/>
            <a:ext cx="2495258" cy="584776"/>
          </a:xfrm>
          <a:prstGeom prst="rect">
            <a:avLst/>
          </a:prstGeom>
          <a:noFill/>
          <a:ln>
            <a:solidFill>
              <a:schemeClr val="tx1"/>
            </a:solidFill>
          </a:ln>
        </p:spPr>
        <p:txBody>
          <a:bodyPr wrap="square" rtlCol="0" anchor="ctr">
            <a:spAutoFit/>
          </a:bodyPr>
          <a:lstStyle/>
          <a:p>
            <a:pPr algn="ctr"/>
            <a:r>
              <a:rPr lang="en-US" dirty="0"/>
              <a:t>Science Data Record</a:t>
            </a:r>
          </a:p>
          <a:p>
            <a:pPr algn="ctr"/>
            <a:r>
              <a:rPr lang="en-US" sz="1400" dirty="0"/>
              <a:t>e.g., mosaics, catalogs</a:t>
            </a:r>
          </a:p>
        </p:txBody>
      </p:sp>
      <p:sp>
        <p:nvSpPr>
          <p:cNvPr id="7" name="TextBox 6"/>
          <p:cNvSpPr txBox="1"/>
          <p:nvPr/>
        </p:nvSpPr>
        <p:spPr>
          <a:xfrm>
            <a:off x="3285271" y="3735345"/>
            <a:ext cx="2495258" cy="584776"/>
          </a:xfrm>
          <a:prstGeom prst="rect">
            <a:avLst/>
          </a:prstGeom>
          <a:noFill/>
          <a:ln>
            <a:solidFill>
              <a:schemeClr val="tx1"/>
            </a:solidFill>
          </a:ln>
        </p:spPr>
        <p:txBody>
          <a:bodyPr wrap="square" rtlCol="0" anchor="ctr">
            <a:spAutoFit/>
          </a:bodyPr>
          <a:lstStyle/>
          <a:p>
            <a:pPr algn="ctr"/>
            <a:r>
              <a:rPr lang="en-US" dirty="0"/>
              <a:t>Calibrated Data Record</a:t>
            </a:r>
          </a:p>
          <a:p>
            <a:pPr algn="ctr"/>
            <a:r>
              <a:rPr lang="en-US" sz="1400" dirty="0"/>
              <a:t>e.g., calibrated images</a:t>
            </a:r>
          </a:p>
        </p:txBody>
      </p:sp>
      <p:sp>
        <p:nvSpPr>
          <p:cNvPr id="8" name="TextBox 7"/>
          <p:cNvSpPr txBox="1"/>
          <p:nvPr/>
        </p:nvSpPr>
        <p:spPr>
          <a:xfrm>
            <a:off x="5049829" y="4498923"/>
            <a:ext cx="2495258" cy="800219"/>
          </a:xfrm>
          <a:prstGeom prst="rect">
            <a:avLst/>
          </a:prstGeom>
          <a:noFill/>
          <a:ln>
            <a:solidFill>
              <a:schemeClr val="tx1"/>
            </a:solidFill>
          </a:ln>
        </p:spPr>
        <p:txBody>
          <a:bodyPr wrap="square" rtlCol="0" anchor="ctr">
            <a:spAutoFit/>
          </a:bodyPr>
          <a:lstStyle/>
          <a:p>
            <a:pPr algn="ctr"/>
            <a:r>
              <a:rPr lang="en-US" dirty="0"/>
              <a:t>Raw Data Record</a:t>
            </a:r>
          </a:p>
          <a:p>
            <a:pPr algn="ctr"/>
            <a:r>
              <a:rPr lang="en-US" sz="1400" dirty="0"/>
              <a:t>e.g., </a:t>
            </a:r>
            <a:r>
              <a:rPr lang="en-US" sz="1400" dirty="0" err="1"/>
              <a:t>N</a:t>
            </a:r>
            <a:r>
              <a:rPr lang="en-US" sz="1400" baseline="-25000" dirty="0" err="1"/>
              <a:t>images</a:t>
            </a:r>
            <a:r>
              <a:rPr lang="en-US" sz="1400" dirty="0"/>
              <a:t> (mag, filter, cadence)</a:t>
            </a:r>
            <a:endParaRPr lang="en-US" sz="1400" baseline="-25000" dirty="0"/>
          </a:p>
        </p:txBody>
      </p:sp>
      <p:sp>
        <p:nvSpPr>
          <p:cNvPr id="9" name="TextBox 8"/>
          <p:cNvSpPr txBox="1"/>
          <p:nvPr/>
        </p:nvSpPr>
        <p:spPr>
          <a:xfrm>
            <a:off x="5426825" y="5933140"/>
            <a:ext cx="2243583" cy="369332"/>
          </a:xfrm>
          <a:prstGeom prst="rect">
            <a:avLst/>
          </a:prstGeom>
          <a:noFill/>
          <a:ln>
            <a:solidFill>
              <a:schemeClr val="tx1"/>
            </a:solidFill>
          </a:ln>
        </p:spPr>
        <p:txBody>
          <a:bodyPr wrap="square" rtlCol="0" anchor="ctr">
            <a:spAutoFit/>
          </a:bodyPr>
          <a:lstStyle/>
          <a:p>
            <a:pPr algn="ctr"/>
            <a:r>
              <a:rPr lang="en-US" dirty="0"/>
              <a:t>Flight Hardware</a:t>
            </a:r>
          </a:p>
        </p:txBody>
      </p:sp>
      <p:sp>
        <p:nvSpPr>
          <p:cNvPr id="10" name="TextBox 9"/>
          <p:cNvSpPr txBox="1"/>
          <p:nvPr/>
        </p:nvSpPr>
        <p:spPr>
          <a:xfrm>
            <a:off x="157587" y="5933140"/>
            <a:ext cx="2243583" cy="369332"/>
          </a:xfrm>
          <a:prstGeom prst="rect">
            <a:avLst/>
          </a:prstGeom>
          <a:noFill/>
          <a:ln>
            <a:solidFill>
              <a:schemeClr val="tx1"/>
            </a:solidFill>
          </a:ln>
        </p:spPr>
        <p:txBody>
          <a:bodyPr wrap="square" rtlCol="0" anchor="ctr">
            <a:spAutoFit/>
          </a:bodyPr>
          <a:lstStyle/>
          <a:p>
            <a:pPr algn="ctr"/>
            <a:r>
              <a:rPr lang="en-US" dirty="0"/>
              <a:t>Data Processing</a:t>
            </a:r>
          </a:p>
        </p:txBody>
      </p:sp>
      <p:sp>
        <p:nvSpPr>
          <p:cNvPr id="11" name="TextBox 10"/>
          <p:cNvSpPr txBox="1"/>
          <p:nvPr/>
        </p:nvSpPr>
        <p:spPr>
          <a:xfrm>
            <a:off x="2803152" y="5935354"/>
            <a:ext cx="2243583" cy="369332"/>
          </a:xfrm>
          <a:prstGeom prst="rect">
            <a:avLst/>
          </a:prstGeom>
          <a:noFill/>
          <a:ln>
            <a:solidFill>
              <a:schemeClr val="tx1"/>
            </a:solidFill>
          </a:ln>
        </p:spPr>
        <p:txBody>
          <a:bodyPr wrap="square" rtlCol="0" anchor="ctr">
            <a:spAutoFit/>
          </a:bodyPr>
          <a:lstStyle/>
          <a:p>
            <a:pPr algn="ctr"/>
            <a:r>
              <a:rPr lang="en-US" dirty="0" err="1"/>
              <a:t>Gnd</a:t>
            </a:r>
            <a:r>
              <a:rPr lang="en-US" dirty="0"/>
              <a:t> Sys/Operations</a:t>
            </a:r>
          </a:p>
        </p:txBody>
      </p:sp>
      <p:sp>
        <p:nvSpPr>
          <p:cNvPr id="12" name="Right Arrow 11"/>
          <p:cNvSpPr/>
          <p:nvPr/>
        </p:nvSpPr>
        <p:spPr>
          <a:xfrm rot="2356467">
            <a:off x="1847618" y="1938096"/>
            <a:ext cx="59038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2356467">
            <a:off x="3454115" y="2510202"/>
            <a:ext cx="59038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2356467">
            <a:off x="4725701" y="3239731"/>
            <a:ext cx="59038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2356467">
            <a:off x="5949370" y="4055767"/>
            <a:ext cx="59038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2356467">
            <a:off x="6424695" y="5452322"/>
            <a:ext cx="59038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19243533" flipH="1">
            <a:off x="4383737" y="5454606"/>
            <a:ext cx="758954"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18047689" flipH="1">
            <a:off x="1925811" y="5008308"/>
            <a:ext cx="163340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rot="3552311">
            <a:off x="2995413" y="5019612"/>
            <a:ext cx="1633403"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rot="18047689" flipH="1">
            <a:off x="623941" y="4637040"/>
            <a:ext cx="2553849" cy="2982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964" y="1979149"/>
            <a:ext cx="1564871" cy="276999"/>
          </a:xfrm>
          <a:prstGeom prst="rect">
            <a:avLst/>
          </a:prstGeom>
          <a:noFill/>
        </p:spPr>
        <p:txBody>
          <a:bodyPr wrap="square" rtlCol="0">
            <a:spAutoFit/>
          </a:bodyPr>
          <a:lstStyle/>
          <a:p>
            <a:r>
              <a:rPr lang="en-US" sz="1200" dirty="0"/>
              <a:t>PLRA</a:t>
            </a:r>
          </a:p>
        </p:txBody>
      </p:sp>
      <p:sp>
        <p:nvSpPr>
          <p:cNvPr id="25" name="TextBox 24"/>
          <p:cNvSpPr txBox="1"/>
          <p:nvPr/>
        </p:nvSpPr>
        <p:spPr>
          <a:xfrm>
            <a:off x="0" y="2191291"/>
            <a:ext cx="1564871" cy="276999"/>
          </a:xfrm>
          <a:prstGeom prst="rect">
            <a:avLst/>
          </a:prstGeom>
          <a:noFill/>
        </p:spPr>
        <p:txBody>
          <a:bodyPr wrap="square" rtlCol="0">
            <a:spAutoFit/>
          </a:bodyPr>
          <a:lstStyle/>
          <a:p>
            <a:r>
              <a:rPr lang="en-US" sz="1200" dirty="0"/>
              <a:t>SRD</a:t>
            </a:r>
          </a:p>
        </p:txBody>
      </p:sp>
      <p:sp>
        <p:nvSpPr>
          <p:cNvPr id="26" name="TextBox 25"/>
          <p:cNvSpPr txBox="1"/>
          <p:nvPr/>
        </p:nvSpPr>
        <p:spPr>
          <a:xfrm>
            <a:off x="0" y="5507325"/>
            <a:ext cx="1564871" cy="276999"/>
          </a:xfrm>
          <a:prstGeom prst="rect">
            <a:avLst/>
          </a:prstGeom>
          <a:noFill/>
        </p:spPr>
        <p:txBody>
          <a:bodyPr wrap="square" rtlCol="0">
            <a:spAutoFit/>
          </a:bodyPr>
          <a:lstStyle/>
          <a:p>
            <a:r>
              <a:rPr lang="en-US" sz="1200" dirty="0"/>
              <a:t>MRD &amp; Element Specs</a:t>
            </a:r>
          </a:p>
        </p:txBody>
      </p:sp>
      <p:grpSp>
        <p:nvGrpSpPr>
          <p:cNvPr id="38" name="Group 37"/>
          <p:cNvGrpSpPr/>
          <p:nvPr/>
        </p:nvGrpSpPr>
        <p:grpSpPr>
          <a:xfrm>
            <a:off x="7670408" y="4541839"/>
            <a:ext cx="878504" cy="645734"/>
            <a:chOff x="7399951" y="4541839"/>
            <a:chExt cx="878504" cy="645734"/>
          </a:xfrm>
        </p:grpSpPr>
        <p:sp>
          <p:nvSpPr>
            <p:cNvPr id="28" name="Freeform 27"/>
            <p:cNvSpPr>
              <a:spLocks noChangeAspect="1"/>
            </p:cNvSpPr>
            <p:nvPr/>
          </p:nvSpPr>
          <p:spPr>
            <a:xfrm>
              <a:off x="7399951" y="4541839"/>
              <a:ext cx="743034" cy="449789"/>
            </a:xfrm>
            <a:custGeom>
              <a:avLst/>
              <a:gdLst>
                <a:gd name="connsiteX0" fmla="*/ 0 w 8152190"/>
                <a:gd name="connsiteY0" fmla="*/ 0 h 4934857"/>
                <a:gd name="connsiteX1" fmla="*/ 1342571 w 8152190"/>
                <a:gd name="connsiteY1" fmla="*/ 12095 h 4934857"/>
                <a:gd name="connsiteX2" fmla="*/ 1330476 w 8152190"/>
                <a:gd name="connsiteY2" fmla="*/ 677333 h 4934857"/>
                <a:gd name="connsiteX3" fmla="*/ 2697238 w 8152190"/>
                <a:gd name="connsiteY3" fmla="*/ 665238 h 4934857"/>
                <a:gd name="connsiteX4" fmla="*/ 2697238 w 8152190"/>
                <a:gd name="connsiteY4" fmla="*/ 931333 h 4934857"/>
                <a:gd name="connsiteX5" fmla="*/ 5467048 w 8152190"/>
                <a:gd name="connsiteY5" fmla="*/ 907143 h 4934857"/>
                <a:gd name="connsiteX6" fmla="*/ 5467048 w 8152190"/>
                <a:gd name="connsiteY6" fmla="*/ 665238 h 4934857"/>
                <a:gd name="connsiteX7" fmla="*/ 6858000 w 8152190"/>
                <a:gd name="connsiteY7" fmla="*/ 677333 h 4934857"/>
                <a:gd name="connsiteX8" fmla="*/ 6845905 w 8152190"/>
                <a:gd name="connsiteY8" fmla="*/ 12095 h 4934857"/>
                <a:gd name="connsiteX9" fmla="*/ 8152190 w 8152190"/>
                <a:gd name="connsiteY9" fmla="*/ 24191 h 4934857"/>
                <a:gd name="connsiteX10" fmla="*/ 8140095 w 8152190"/>
                <a:gd name="connsiteY10" fmla="*/ 4015619 h 4934857"/>
                <a:gd name="connsiteX11" fmla="*/ 6773333 w 8152190"/>
                <a:gd name="connsiteY11" fmla="*/ 3991429 h 4934857"/>
                <a:gd name="connsiteX12" fmla="*/ 6773333 w 8152190"/>
                <a:gd name="connsiteY12" fmla="*/ 4656667 h 4934857"/>
                <a:gd name="connsiteX13" fmla="*/ 5406571 w 8152190"/>
                <a:gd name="connsiteY13" fmla="*/ 4668762 h 4934857"/>
                <a:gd name="connsiteX14" fmla="*/ 5418667 w 8152190"/>
                <a:gd name="connsiteY14" fmla="*/ 4934857 h 4934857"/>
                <a:gd name="connsiteX15" fmla="*/ 2745619 w 8152190"/>
                <a:gd name="connsiteY15" fmla="*/ 4934857 h 4934857"/>
                <a:gd name="connsiteX16" fmla="*/ 2745619 w 8152190"/>
                <a:gd name="connsiteY16" fmla="*/ 4656667 h 4934857"/>
                <a:gd name="connsiteX17" fmla="*/ 1390952 w 8152190"/>
                <a:gd name="connsiteY17" fmla="*/ 4668762 h 4934857"/>
                <a:gd name="connsiteX18" fmla="*/ 1403048 w 8152190"/>
                <a:gd name="connsiteY18" fmla="*/ 3991429 h 4934857"/>
                <a:gd name="connsiteX19" fmla="*/ 24190 w 8152190"/>
                <a:gd name="connsiteY19" fmla="*/ 3991429 h 4934857"/>
                <a:gd name="connsiteX20" fmla="*/ 0 w 8152190"/>
                <a:gd name="connsiteY20" fmla="*/ 0 h 49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2190" h="4934857">
                  <a:moveTo>
                    <a:pt x="0" y="0"/>
                  </a:moveTo>
                  <a:lnTo>
                    <a:pt x="1342571" y="12095"/>
                  </a:lnTo>
                  <a:lnTo>
                    <a:pt x="1330476" y="677333"/>
                  </a:lnTo>
                  <a:lnTo>
                    <a:pt x="2697238" y="665238"/>
                  </a:lnTo>
                  <a:lnTo>
                    <a:pt x="2697238" y="931333"/>
                  </a:lnTo>
                  <a:lnTo>
                    <a:pt x="5467048" y="907143"/>
                  </a:lnTo>
                  <a:lnTo>
                    <a:pt x="5467048" y="665238"/>
                  </a:lnTo>
                  <a:lnTo>
                    <a:pt x="6858000" y="677333"/>
                  </a:lnTo>
                  <a:lnTo>
                    <a:pt x="6845905" y="12095"/>
                  </a:lnTo>
                  <a:lnTo>
                    <a:pt x="8152190" y="24191"/>
                  </a:lnTo>
                  <a:cubicBezTo>
                    <a:pt x="8148158" y="1354667"/>
                    <a:pt x="8144127" y="2685143"/>
                    <a:pt x="8140095" y="4015619"/>
                  </a:cubicBezTo>
                  <a:lnTo>
                    <a:pt x="6773333" y="3991429"/>
                  </a:lnTo>
                  <a:lnTo>
                    <a:pt x="6773333" y="4656667"/>
                  </a:lnTo>
                  <a:lnTo>
                    <a:pt x="5406571" y="4668762"/>
                  </a:lnTo>
                  <a:lnTo>
                    <a:pt x="5418667" y="4934857"/>
                  </a:lnTo>
                  <a:lnTo>
                    <a:pt x="2745619" y="4934857"/>
                  </a:lnTo>
                  <a:lnTo>
                    <a:pt x="2745619" y="4656667"/>
                  </a:lnTo>
                  <a:lnTo>
                    <a:pt x="1390952" y="4668762"/>
                  </a:lnTo>
                  <a:lnTo>
                    <a:pt x="1403048" y="3991429"/>
                  </a:lnTo>
                  <a:lnTo>
                    <a:pt x="24190" y="3991429"/>
                  </a:lnTo>
                  <a:lnTo>
                    <a:pt x="0" y="0"/>
                  </a:lnTo>
                  <a:close/>
                </a:path>
              </a:pathLst>
            </a:cu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a:spLocks noChangeAspect="1"/>
            </p:cNvSpPr>
            <p:nvPr/>
          </p:nvSpPr>
          <p:spPr>
            <a:xfrm>
              <a:off x="7455591" y="4633764"/>
              <a:ext cx="743034" cy="449789"/>
            </a:xfrm>
            <a:custGeom>
              <a:avLst/>
              <a:gdLst>
                <a:gd name="connsiteX0" fmla="*/ 0 w 8152190"/>
                <a:gd name="connsiteY0" fmla="*/ 0 h 4934857"/>
                <a:gd name="connsiteX1" fmla="*/ 1342571 w 8152190"/>
                <a:gd name="connsiteY1" fmla="*/ 12095 h 4934857"/>
                <a:gd name="connsiteX2" fmla="*/ 1330476 w 8152190"/>
                <a:gd name="connsiteY2" fmla="*/ 677333 h 4934857"/>
                <a:gd name="connsiteX3" fmla="*/ 2697238 w 8152190"/>
                <a:gd name="connsiteY3" fmla="*/ 665238 h 4934857"/>
                <a:gd name="connsiteX4" fmla="*/ 2697238 w 8152190"/>
                <a:gd name="connsiteY4" fmla="*/ 931333 h 4934857"/>
                <a:gd name="connsiteX5" fmla="*/ 5467048 w 8152190"/>
                <a:gd name="connsiteY5" fmla="*/ 907143 h 4934857"/>
                <a:gd name="connsiteX6" fmla="*/ 5467048 w 8152190"/>
                <a:gd name="connsiteY6" fmla="*/ 665238 h 4934857"/>
                <a:gd name="connsiteX7" fmla="*/ 6858000 w 8152190"/>
                <a:gd name="connsiteY7" fmla="*/ 677333 h 4934857"/>
                <a:gd name="connsiteX8" fmla="*/ 6845905 w 8152190"/>
                <a:gd name="connsiteY8" fmla="*/ 12095 h 4934857"/>
                <a:gd name="connsiteX9" fmla="*/ 8152190 w 8152190"/>
                <a:gd name="connsiteY9" fmla="*/ 24191 h 4934857"/>
                <a:gd name="connsiteX10" fmla="*/ 8140095 w 8152190"/>
                <a:gd name="connsiteY10" fmla="*/ 4015619 h 4934857"/>
                <a:gd name="connsiteX11" fmla="*/ 6773333 w 8152190"/>
                <a:gd name="connsiteY11" fmla="*/ 3991429 h 4934857"/>
                <a:gd name="connsiteX12" fmla="*/ 6773333 w 8152190"/>
                <a:gd name="connsiteY12" fmla="*/ 4656667 h 4934857"/>
                <a:gd name="connsiteX13" fmla="*/ 5406571 w 8152190"/>
                <a:gd name="connsiteY13" fmla="*/ 4668762 h 4934857"/>
                <a:gd name="connsiteX14" fmla="*/ 5418667 w 8152190"/>
                <a:gd name="connsiteY14" fmla="*/ 4934857 h 4934857"/>
                <a:gd name="connsiteX15" fmla="*/ 2745619 w 8152190"/>
                <a:gd name="connsiteY15" fmla="*/ 4934857 h 4934857"/>
                <a:gd name="connsiteX16" fmla="*/ 2745619 w 8152190"/>
                <a:gd name="connsiteY16" fmla="*/ 4656667 h 4934857"/>
                <a:gd name="connsiteX17" fmla="*/ 1390952 w 8152190"/>
                <a:gd name="connsiteY17" fmla="*/ 4668762 h 4934857"/>
                <a:gd name="connsiteX18" fmla="*/ 1403048 w 8152190"/>
                <a:gd name="connsiteY18" fmla="*/ 3991429 h 4934857"/>
                <a:gd name="connsiteX19" fmla="*/ 24190 w 8152190"/>
                <a:gd name="connsiteY19" fmla="*/ 3991429 h 4934857"/>
                <a:gd name="connsiteX20" fmla="*/ 0 w 8152190"/>
                <a:gd name="connsiteY20" fmla="*/ 0 h 49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2190" h="4934857">
                  <a:moveTo>
                    <a:pt x="0" y="0"/>
                  </a:moveTo>
                  <a:lnTo>
                    <a:pt x="1342571" y="12095"/>
                  </a:lnTo>
                  <a:lnTo>
                    <a:pt x="1330476" y="677333"/>
                  </a:lnTo>
                  <a:lnTo>
                    <a:pt x="2697238" y="665238"/>
                  </a:lnTo>
                  <a:lnTo>
                    <a:pt x="2697238" y="931333"/>
                  </a:lnTo>
                  <a:lnTo>
                    <a:pt x="5467048" y="907143"/>
                  </a:lnTo>
                  <a:lnTo>
                    <a:pt x="5467048" y="665238"/>
                  </a:lnTo>
                  <a:lnTo>
                    <a:pt x="6858000" y="677333"/>
                  </a:lnTo>
                  <a:lnTo>
                    <a:pt x="6845905" y="12095"/>
                  </a:lnTo>
                  <a:lnTo>
                    <a:pt x="8152190" y="24191"/>
                  </a:lnTo>
                  <a:cubicBezTo>
                    <a:pt x="8148158" y="1354667"/>
                    <a:pt x="8144127" y="2685143"/>
                    <a:pt x="8140095" y="4015619"/>
                  </a:cubicBezTo>
                  <a:lnTo>
                    <a:pt x="6773333" y="3991429"/>
                  </a:lnTo>
                  <a:lnTo>
                    <a:pt x="6773333" y="4656667"/>
                  </a:lnTo>
                  <a:lnTo>
                    <a:pt x="5406571" y="4668762"/>
                  </a:lnTo>
                  <a:lnTo>
                    <a:pt x="5418667" y="4934857"/>
                  </a:lnTo>
                  <a:lnTo>
                    <a:pt x="2745619" y="4934857"/>
                  </a:lnTo>
                  <a:lnTo>
                    <a:pt x="2745619" y="4656667"/>
                  </a:lnTo>
                  <a:lnTo>
                    <a:pt x="1390952" y="4668762"/>
                  </a:lnTo>
                  <a:lnTo>
                    <a:pt x="1403048" y="3991429"/>
                  </a:lnTo>
                  <a:lnTo>
                    <a:pt x="24190" y="3991429"/>
                  </a:lnTo>
                  <a:lnTo>
                    <a:pt x="0" y="0"/>
                  </a:lnTo>
                  <a:close/>
                </a:path>
              </a:pathLst>
            </a:cu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a:spLocks noChangeAspect="1"/>
            </p:cNvSpPr>
            <p:nvPr/>
          </p:nvSpPr>
          <p:spPr>
            <a:xfrm>
              <a:off x="7535421" y="4737784"/>
              <a:ext cx="743034" cy="449789"/>
            </a:xfrm>
            <a:custGeom>
              <a:avLst/>
              <a:gdLst>
                <a:gd name="connsiteX0" fmla="*/ 0 w 8152190"/>
                <a:gd name="connsiteY0" fmla="*/ 0 h 4934857"/>
                <a:gd name="connsiteX1" fmla="*/ 1342571 w 8152190"/>
                <a:gd name="connsiteY1" fmla="*/ 12095 h 4934857"/>
                <a:gd name="connsiteX2" fmla="*/ 1330476 w 8152190"/>
                <a:gd name="connsiteY2" fmla="*/ 677333 h 4934857"/>
                <a:gd name="connsiteX3" fmla="*/ 2697238 w 8152190"/>
                <a:gd name="connsiteY3" fmla="*/ 665238 h 4934857"/>
                <a:gd name="connsiteX4" fmla="*/ 2697238 w 8152190"/>
                <a:gd name="connsiteY4" fmla="*/ 931333 h 4934857"/>
                <a:gd name="connsiteX5" fmla="*/ 5467048 w 8152190"/>
                <a:gd name="connsiteY5" fmla="*/ 907143 h 4934857"/>
                <a:gd name="connsiteX6" fmla="*/ 5467048 w 8152190"/>
                <a:gd name="connsiteY6" fmla="*/ 665238 h 4934857"/>
                <a:gd name="connsiteX7" fmla="*/ 6858000 w 8152190"/>
                <a:gd name="connsiteY7" fmla="*/ 677333 h 4934857"/>
                <a:gd name="connsiteX8" fmla="*/ 6845905 w 8152190"/>
                <a:gd name="connsiteY8" fmla="*/ 12095 h 4934857"/>
                <a:gd name="connsiteX9" fmla="*/ 8152190 w 8152190"/>
                <a:gd name="connsiteY9" fmla="*/ 24191 h 4934857"/>
                <a:gd name="connsiteX10" fmla="*/ 8140095 w 8152190"/>
                <a:gd name="connsiteY10" fmla="*/ 4015619 h 4934857"/>
                <a:gd name="connsiteX11" fmla="*/ 6773333 w 8152190"/>
                <a:gd name="connsiteY11" fmla="*/ 3991429 h 4934857"/>
                <a:gd name="connsiteX12" fmla="*/ 6773333 w 8152190"/>
                <a:gd name="connsiteY12" fmla="*/ 4656667 h 4934857"/>
                <a:gd name="connsiteX13" fmla="*/ 5406571 w 8152190"/>
                <a:gd name="connsiteY13" fmla="*/ 4668762 h 4934857"/>
                <a:gd name="connsiteX14" fmla="*/ 5418667 w 8152190"/>
                <a:gd name="connsiteY14" fmla="*/ 4934857 h 4934857"/>
                <a:gd name="connsiteX15" fmla="*/ 2745619 w 8152190"/>
                <a:gd name="connsiteY15" fmla="*/ 4934857 h 4934857"/>
                <a:gd name="connsiteX16" fmla="*/ 2745619 w 8152190"/>
                <a:gd name="connsiteY16" fmla="*/ 4656667 h 4934857"/>
                <a:gd name="connsiteX17" fmla="*/ 1390952 w 8152190"/>
                <a:gd name="connsiteY17" fmla="*/ 4668762 h 4934857"/>
                <a:gd name="connsiteX18" fmla="*/ 1403048 w 8152190"/>
                <a:gd name="connsiteY18" fmla="*/ 3991429 h 4934857"/>
                <a:gd name="connsiteX19" fmla="*/ 24190 w 8152190"/>
                <a:gd name="connsiteY19" fmla="*/ 3991429 h 4934857"/>
                <a:gd name="connsiteX20" fmla="*/ 0 w 8152190"/>
                <a:gd name="connsiteY20" fmla="*/ 0 h 49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2190" h="4934857">
                  <a:moveTo>
                    <a:pt x="0" y="0"/>
                  </a:moveTo>
                  <a:lnTo>
                    <a:pt x="1342571" y="12095"/>
                  </a:lnTo>
                  <a:lnTo>
                    <a:pt x="1330476" y="677333"/>
                  </a:lnTo>
                  <a:lnTo>
                    <a:pt x="2697238" y="665238"/>
                  </a:lnTo>
                  <a:lnTo>
                    <a:pt x="2697238" y="931333"/>
                  </a:lnTo>
                  <a:lnTo>
                    <a:pt x="5467048" y="907143"/>
                  </a:lnTo>
                  <a:lnTo>
                    <a:pt x="5467048" y="665238"/>
                  </a:lnTo>
                  <a:lnTo>
                    <a:pt x="6858000" y="677333"/>
                  </a:lnTo>
                  <a:lnTo>
                    <a:pt x="6845905" y="12095"/>
                  </a:lnTo>
                  <a:lnTo>
                    <a:pt x="8152190" y="24191"/>
                  </a:lnTo>
                  <a:cubicBezTo>
                    <a:pt x="8148158" y="1354667"/>
                    <a:pt x="8144127" y="2685143"/>
                    <a:pt x="8140095" y="4015619"/>
                  </a:cubicBezTo>
                  <a:lnTo>
                    <a:pt x="6773333" y="3991429"/>
                  </a:lnTo>
                  <a:lnTo>
                    <a:pt x="6773333" y="4656667"/>
                  </a:lnTo>
                  <a:lnTo>
                    <a:pt x="5406571" y="4668762"/>
                  </a:lnTo>
                  <a:lnTo>
                    <a:pt x="5418667" y="4934857"/>
                  </a:lnTo>
                  <a:lnTo>
                    <a:pt x="2745619" y="4934857"/>
                  </a:lnTo>
                  <a:lnTo>
                    <a:pt x="2745619" y="4656667"/>
                  </a:lnTo>
                  <a:lnTo>
                    <a:pt x="1390952" y="4668762"/>
                  </a:lnTo>
                  <a:lnTo>
                    <a:pt x="1403048" y="3991429"/>
                  </a:lnTo>
                  <a:lnTo>
                    <a:pt x="24190" y="3991429"/>
                  </a:lnTo>
                  <a:lnTo>
                    <a:pt x="0" y="0"/>
                  </a:lnTo>
                  <a:close/>
                </a:path>
              </a:pathLst>
            </a:custGeom>
            <a:solidFill>
              <a:schemeClr val="accent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rot="20539170">
            <a:off x="8078956" y="4497695"/>
            <a:ext cx="878504" cy="645734"/>
            <a:chOff x="8203273" y="4570788"/>
            <a:chExt cx="878504" cy="645734"/>
          </a:xfrm>
        </p:grpSpPr>
        <p:sp>
          <p:nvSpPr>
            <p:cNvPr id="31" name="Freeform 30"/>
            <p:cNvSpPr>
              <a:spLocks noChangeAspect="1"/>
            </p:cNvSpPr>
            <p:nvPr/>
          </p:nvSpPr>
          <p:spPr>
            <a:xfrm>
              <a:off x="8203273" y="4570788"/>
              <a:ext cx="743034" cy="449789"/>
            </a:xfrm>
            <a:custGeom>
              <a:avLst/>
              <a:gdLst>
                <a:gd name="connsiteX0" fmla="*/ 0 w 8152190"/>
                <a:gd name="connsiteY0" fmla="*/ 0 h 4934857"/>
                <a:gd name="connsiteX1" fmla="*/ 1342571 w 8152190"/>
                <a:gd name="connsiteY1" fmla="*/ 12095 h 4934857"/>
                <a:gd name="connsiteX2" fmla="*/ 1330476 w 8152190"/>
                <a:gd name="connsiteY2" fmla="*/ 677333 h 4934857"/>
                <a:gd name="connsiteX3" fmla="*/ 2697238 w 8152190"/>
                <a:gd name="connsiteY3" fmla="*/ 665238 h 4934857"/>
                <a:gd name="connsiteX4" fmla="*/ 2697238 w 8152190"/>
                <a:gd name="connsiteY4" fmla="*/ 931333 h 4934857"/>
                <a:gd name="connsiteX5" fmla="*/ 5467048 w 8152190"/>
                <a:gd name="connsiteY5" fmla="*/ 907143 h 4934857"/>
                <a:gd name="connsiteX6" fmla="*/ 5467048 w 8152190"/>
                <a:gd name="connsiteY6" fmla="*/ 665238 h 4934857"/>
                <a:gd name="connsiteX7" fmla="*/ 6858000 w 8152190"/>
                <a:gd name="connsiteY7" fmla="*/ 677333 h 4934857"/>
                <a:gd name="connsiteX8" fmla="*/ 6845905 w 8152190"/>
                <a:gd name="connsiteY8" fmla="*/ 12095 h 4934857"/>
                <a:gd name="connsiteX9" fmla="*/ 8152190 w 8152190"/>
                <a:gd name="connsiteY9" fmla="*/ 24191 h 4934857"/>
                <a:gd name="connsiteX10" fmla="*/ 8140095 w 8152190"/>
                <a:gd name="connsiteY10" fmla="*/ 4015619 h 4934857"/>
                <a:gd name="connsiteX11" fmla="*/ 6773333 w 8152190"/>
                <a:gd name="connsiteY11" fmla="*/ 3991429 h 4934857"/>
                <a:gd name="connsiteX12" fmla="*/ 6773333 w 8152190"/>
                <a:gd name="connsiteY12" fmla="*/ 4656667 h 4934857"/>
                <a:gd name="connsiteX13" fmla="*/ 5406571 w 8152190"/>
                <a:gd name="connsiteY13" fmla="*/ 4668762 h 4934857"/>
                <a:gd name="connsiteX14" fmla="*/ 5418667 w 8152190"/>
                <a:gd name="connsiteY14" fmla="*/ 4934857 h 4934857"/>
                <a:gd name="connsiteX15" fmla="*/ 2745619 w 8152190"/>
                <a:gd name="connsiteY15" fmla="*/ 4934857 h 4934857"/>
                <a:gd name="connsiteX16" fmla="*/ 2745619 w 8152190"/>
                <a:gd name="connsiteY16" fmla="*/ 4656667 h 4934857"/>
                <a:gd name="connsiteX17" fmla="*/ 1390952 w 8152190"/>
                <a:gd name="connsiteY17" fmla="*/ 4668762 h 4934857"/>
                <a:gd name="connsiteX18" fmla="*/ 1403048 w 8152190"/>
                <a:gd name="connsiteY18" fmla="*/ 3991429 h 4934857"/>
                <a:gd name="connsiteX19" fmla="*/ 24190 w 8152190"/>
                <a:gd name="connsiteY19" fmla="*/ 3991429 h 4934857"/>
                <a:gd name="connsiteX20" fmla="*/ 0 w 8152190"/>
                <a:gd name="connsiteY20" fmla="*/ 0 h 49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2190" h="4934857">
                  <a:moveTo>
                    <a:pt x="0" y="0"/>
                  </a:moveTo>
                  <a:lnTo>
                    <a:pt x="1342571" y="12095"/>
                  </a:lnTo>
                  <a:lnTo>
                    <a:pt x="1330476" y="677333"/>
                  </a:lnTo>
                  <a:lnTo>
                    <a:pt x="2697238" y="665238"/>
                  </a:lnTo>
                  <a:lnTo>
                    <a:pt x="2697238" y="931333"/>
                  </a:lnTo>
                  <a:lnTo>
                    <a:pt x="5467048" y="907143"/>
                  </a:lnTo>
                  <a:lnTo>
                    <a:pt x="5467048" y="665238"/>
                  </a:lnTo>
                  <a:lnTo>
                    <a:pt x="6858000" y="677333"/>
                  </a:lnTo>
                  <a:lnTo>
                    <a:pt x="6845905" y="12095"/>
                  </a:lnTo>
                  <a:lnTo>
                    <a:pt x="8152190" y="24191"/>
                  </a:lnTo>
                  <a:cubicBezTo>
                    <a:pt x="8148158" y="1354667"/>
                    <a:pt x="8144127" y="2685143"/>
                    <a:pt x="8140095" y="4015619"/>
                  </a:cubicBezTo>
                  <a:lnTo>
                    <a:pt x="6773333" y="3991429"/>
                  </a:lnTo>
                  <a:lnTo>
                    <a:pt x="6773333" y="4656667"/>
                  </a:lnTo>
                  <a:lnTo>
                    <a:pt x="5406571" y="4668762"/>
                  </a:lnTo>
                  <a:lnTo>
                    <a:pt x="5418667" y="4934857"/>
                  </a:lnTo>
                  <a:lnTo>
                    <a:pt x="2745619" y="4934857"/>
                  </a:lnTo>
                  <a:lnTo>
                    <a:pt x="2745619" y="4656667"/>
                  </a:lnTo>
                  <a:lnTo>
                    <a:pt x="1390952" y="4668762"/>
                  </a:lnTo>
                  <a:lnTo>
                    <a:pt x="1403048" y="3991429"/>
                  </a:lnTo>
                  <a:lnTo>
                    <a:pt x="24190" y="3991429"/>
                  </a:lnTo>
                  <a:lnTo>
                    <a:pt x="0" y="0"/>
                  </a:lnTo>
                  <a:close/>
                </a:path>
              </a:pathLst>
            </a:cu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a:spLocks noChangeAspect="1"/>
            </p:cNvSpPr>
            <p:nvPr/>
          </p:nvSpPr>
          <p:spPr>
            <a:xfrm>
              <a:off x="8258913" y="4662713"/>
              <a:ext cx="743034" cy="449789"/>
            </a:xfrm>
            <a:custGeom>
              <a:avLst/>
              <a:gdLst>
                <a:gd name="connsiteX0" fmla="*/ 0 w 8152190"/>
                <a:gd name="connsiteY0" fmla="*/ 0 h 4934857"/>
                <a:gd name="connsiteX1" fmla="*/ 1342571 w 8152190"/>
                <a:gd name="connsiteY1" fmla="*/ 12095 h 4934857"/>
                <a:gd name="connsiteX2" fmla="*/ 1330476 w 8152190"/>
                <a:gd name="connsiteY2" fmla="*/ 677333 h 4934857"/>
                <a:gd name="connsiteX3" fmla="*/ 2697238 w 8152190"/>
                <a:gd name="connsiteY3" fmla="*/ 665238 h 4934857"/>
                <a:gd name="connsiteX4" fmla="*/ 2697238 w 8152190"/>
                <a:gd name="connsiteY4" fmla="*/ 931333 h 4934857"/>
                <a:gd name="connsiteX5" fmla="*/ 5467048 w 8152190"/>
                <a:gd name="connsiteY5" fmla="*/ 907143 h 4934857"/>
                <a:gd name="connsiteX6" fmla="*/ 5467048 w 8152190"/>
                <a:gd name="connsiteY6" fmla="*/ 665238 h 4934857"/>
                <a:gd name="connsiteX7" fmla="*/ 6858000 w 8152190"/>
                <a:gd name="connsiteY7" fmla="*/ 677333 h 4934857"/>
                <a:gd name="connsiteX8" fmla="*/ 6845905 w 8152190"/>
                <a:gd name="connsiteY8" fmla="*/ 12095 h 4934857"/>
                <a:gd name="connsiteX9" fmla="*/ 8152190 w 8152190"/>
                <a:gd name="connsiteY9" fmla="*/ 24191 h 4934857"/>
                <a:gd name="connsiteX10" fmla="*/ 8140095 w 8152190"/>
                <a:gd name="connsiteY10" fmla="*/ 4015619 h 4934857"/>
                <a:gd name="connsiteX11" fmla="*/ 6773333 w 8152190"/>
                <a:gd name="connsiteY11" fmla="*/ 3991429 h 4934857"/>
                <a:gd name="connsiteX12" fmla="*/ 6773333 w 8152190"/>
                <a:gd name="connsiteY12" fmla="*/ 4656667 h 4934857"/>
                <a:gd name="connsiteX13" fmla="*/ 5406571 w 8152190"/>
                <a:gd name="connsiteY13" fmla="*/ 4668762 h 4934857"/>
                <a:gd name="connsiteX14" fmla="*/ 5418667 w 8152190"/>
                <a:gd name="connsiteY14" fmla="*/ 4934857 h 4934857"/>
                <a:gd name="connsiteX15" fmla="*/ 2745619 w 8152190"/>
                <a:gd name="connsiteY15" fmla="*/ 4934857 h 4934857"/>
                <a:gd name="connsiteX16" fmla="*/ 2745619 w 8152190"/>
                <a:gd name="connsiteY16" fmla="*/ 4656667 h 4934857"/>
                <a:gd name="connsiteX17" fmla="*/ 1390952 w 8152190"/>
                <a:gd name="connsiteY17" fmla="*/ 4668762 h 4934857"/>
                <a:gd name="connsiteX18" fmla="*/ 1403048 w 8152190"/>
                <a:gd name="connsiteY18" fmla="*/ 3991429 h 4934857"/>
                <a:gd name="connsiteX19" fmla="*/ 24190 w 8152190"/>
                <a:gd name="connsiteY19" fmla="*/ 3991429 h 4934857"/>
                <a:gd name="connsiteX20" fmla="*/ 0 w 8152190"/>
                <a:gd name="connsiteY20" fmla="*/ 0 h 49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2190" h="4934857">
                  <a:moveTo>
                    <a:pt x="0" y="0"/>
                  </a:moveTo>
                  <a:lnTo>
                    <a:pt x="1342571" y="12095"/>
                  </a:lnTo>
                  <a:lnTo>
                    <a:pt x="1330476" y="677333"/>
                  </a:lnTo>
                  <a:lnTo>
                    <a:pt x="2697238" y="665238"/>
                  </a:lnTo>
                  <a:lnTo>
                    <a:pt x="2697238" y="931333"/>
                  </a:lnTo>
                  <a:lnTo>
                    <a:pt x="5467048" y="907143"/>
                  </a:lnTo>
                  <a:lnTo>
                    <a:pt x="5467048" y="665238"/>
                  </a:lnTo>
                  <a:lnTo>
                    <a:pt x="6858000" y="677333"/>
                  </a:lnTo>
                  <a:lnTo>
                    <a:pt x="6845905" y="12095"/>
                  </a:lnTo>
                  <a:lnTo>
                    <a:pt x="8152190" y="24191"/>
                  </a:lnTo>
                  <a:cubicBezTo>
                    <a:pt x="8148158" y="1354667"/>
                    <a:pt x="8144127" y="2685143"/>
                    <a:pt x="8140095" y="4015619"/>
                  </a:cubicBezTo>
                  <a:lnTo>
                    <a:pt x="6773333" y="3991429"/>
                  </a:lnTo>
                  <a:lnTo>
                    <a:pt x="6773333" y="4656667"/>
                  </a:lnTo>
                  <a:lnTo>
                    <a:pt x="5406571" y="4668762"/>
                  </a:lnTo>
                  <a:lnTo>
                    <a:pt x="5418667" y="4934857"/>
                  </a:lnTo>
                  <a:lnTo>
                    <a:pt x="2745619" y="4934857"/>
                  </a:lnTo>
                  <a:lnTo>
                    <a:pt x="2745619" y="4656667"/>
                  </a:lnTo>
                  <a:lnTo>
                    <a:pt x="1390952" y="4668762"/>
                  </a:lnTo>
                  <a:lnTo>
                    <a:pt x="1403048" y="3991429"/>
                  </a:lnTo>
                  <a:lnTo>
                    <a:pt x="24190" y="3991429"/>
                  </a:lnTo>
                  <a:lnTo>
                    <a:pt x="0" y="0"/>
                  </a:lnTo>
                  <a:close/>
                </a:path>
              </a:pathLst>
            </a:cu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a:spLocks noChangeAspect="1"/>
            </p:cNvSpPr>
            <p:nvPr/>
          </p:nvSpPr>
          <p:spPr>
            <a:xfrm>
              <a:off x="8338743" y="4766733"/>
              <a:ext cx="743034" cy="449789"/>
            </a:xfrm>
            <a:custGeom>
              <a:avLst/>
              <a:gdLst>
                <a:gd name="connsiteX0" fmla="*/ 0 w 8152190"/>
                <a:gd name="connsiteY0" fmla="*/ 0 h 4934857"/>
                <a:gd name="connsiteX1" fmla="*/ 1342571 w 8152190"/>
                <a:gd name="connsiteY1" fmla="*/ 12095 h 4934857"/>
                <a:gd name="connsiteX2" fmla="*/ 1330476 w 8152190"/>
                <a:gd name="connsiteY2" fmla="*/ 677333 h 4934857"/>
                <a:gd name="connsiteX3" fmla="*/ 2697238 w 8152190"/>
                <a:gd name="connsiteY3" fmla="*/ 665238 h 4934857"/>
                <a:gd name="connsiteX4" fmla="*/ 2697238 w 8152190"/>
                <a:gd name="connsiteY4" fmla="*/ 931333 h 4934857"/>
                <a:gd name="connsiteX5" fmla="*/ 5467048 w 8152190"/>
                <a:gd name="connsiteY5" fmla="*/ 907143 h 4934857"/>
                <a:gd name="connsiteX6" fmla="*/ 5467048 w 8152190"/>
                <a:gd name="connsiteY6" fmla="*/ 665238 h 4934857"/>
                <a:gd name="connsiteX7" fmla="*/ 6858000 w 8152190"/>
                <a:gd name="connsiteY7" fmla="*/ 677333 h 4934857"/>
                <a:gd name="connsiteX8" fmla="*/ 6845905 w 8152190"/>
                <a:gd name="connsiteY8" fmla="*/ 12095 h 4934857"/>
                <a:gd name="connsiteX9" fmla="*/ 8152190 w 8152190"/>
                <a:gd name="connsiteY9" fmla="*/ 24191 h 4934857"/>
                <a:gd name="connsiteX10" fmla="*/ 8140095 w 8152190"/>
                <a:gd name="connsiteY10" fmla="*/ 4015619 h 4934857"/>
                <a:gd name="connsiteX11" fmla="*/ 6773333 w 8152190"/>
                <a:gd name="connsiteY11" fmla="*/ 3991429 h 4934857"/>
                <a:gd name="connsiteX12" fmla="*/ 6773333 w 8152190"/>
                <a:gd name="connsiteY12" fmla="*/ 4656667 h 4934857"/>
                <a:gd name="connsiteX13" fmla="*/ 5406571 w 8152190"/>
                <a:gd name="connsiteY13" fmla="*/ 4668762 h 4934857"/>
                <a:gd name="connsiteX14" fmla="*/ 5418667 w 8152190"/>
                <a:gd name="connsiteY14" fmla="*/ 4934857 h 4934857"/>
                <a:gd name="connsiteX15" fmla="*/ 2745619 w 8152190"/>
                <a:gd name="connsiteY15" fmla="*/ 4934857 h 4934857"/>
                <a:gd name="connsiteX16" fmla="*/ 2745619 w 8152190"/>
                <a:gd name="connsiteY16" fmla="*/ 4656667 h 4934857"/>
                <a:gd name="connsiteX17" fmla="*/ 1390952 w 8152190"/>
                <a:gd name="connsiteY17" fmla="*/ 4668762 h 4934857"/>
                <a:gd name="connsiteX18" fmla="*/ 1403048 w 8152190"/>
                <a:gd name="connsiteY18" fmla="*/ 3991429 h 4934857"/>
                <a:gd name="connsiteX19" fmla="*/ 24190 w 8152190"/>
                <a:gd name="connsiteY19" fmla="*/ 3991429 h 4934857"/>
                <a:gd name="connsiteX20" fmla="*/ 0 w 8152190"/>
                <a:gd name="connsiteY20" fmla="*/ 0 h 49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2190" h="4934857">
                  <a:moveTo>
                    <a:pt x="0" y="0"/>
                  </a:moveTo>
                  <a:lnTo>
                    <a:pt x="1342571" y="12095"/>
                  </a:lnTo>
                  <a:lnTo>
                    <a:pt x="1330476" y="677333"/>
                  </a:lnTo>
                  <a:lnTo>
                    <a:pt x="2697238" y="665238"/>
                  </a:lnTo>
                  <a:lnTo>
                    <a:pt x="2697238" y="931333"/>
                  </a:lnTo>
                  <a:lnTo>
                    <a:pt x="5467048" y="907143"/>
                  </a:lnTo>
                  <a:lnTo>
                    <a:pt x="5467048" y="665238"/>
                  </a:lnTo>
                  <a:lnTo>
                    <a:pt x="6858000" y="677333"/>
                  </a:lnTo>
                  <a:lnTo>
                    <a:pt x="6845905" y="12095"/>
                  </a:lnTo>
                  <a:lnTo>
                    <a:pt x="8152190" y="24191"/>
                  </a:lnTo>
                  <a:cubicBezTo>
                    <a:pt x="8148158" y="1354667"/>
                    <a:pt x="8144127" y="2685143"/>
                    <a:pt x="8140095" y="4015619"/>
                  </a:cubicBezTo>
                  <a:lnTo>
                    <a:pt x="6773333" y="3991429"/>
                  </a:lnTo>
                  <a:lnTo>
                    <a:pt x="6773333" y="4656667"/>
                  </a:lnTo>
                  <a:lnTo>
                    <a:pt x="5406571" y="4668762"/>
                  </a:lnTo>
                  <a:lnTo>
                    <a:pt x="5418667" y="4934857"/>
                  </a:lnTo>
                  <a:lnTo>
                    <a:pt x="2745619" y="4934857"/>
                  </a:lnTo>
                  <a:lnTo>
                    <a:pt x="2745619" y="4656667"/>
                  </a:lnTo>
                  <a:lnTo>
                    <a:pt x="1390952" y="4668762"/>
                  </a:lnTo>
                  <a:lnTo>
                    <a:pt x="1403048" y="3991429"/>
                  </a:lnTo>
                  <a:lnTo>
                    <a:pt x="24190" y="3991429"/>
                  </a:lnTo>
                  <a:lnTo>
                    <a:pt x="0" y="0"/>
                  </a:lnTo>
                  <a:close/>
                </a:path>
              </a:pathLst>
            </a:cu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6574623" y="3902587"/>
            <a:ext cx="475840" cy="306884"/>
            <a:chOff x="6574623" y="3175307"/>
            <a:chExt cx="475840" cy="306884"/>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t="-4"/>
            <a:stretch/>
          </p:blipFill>
          <p:spPr>
            <a:xfrm>
              <a:off x="6574623" y="3175307"/>
              <a:ext cx="475840" cy="306884"/>
            </a:xfrm>
            <a:prstGeom prst="rect">
              <a:avLst/>
            </a:prstGeom>
          </p:spPr>
        </p:pic>
        <p:sp>
          <p:nvSpPr>
            <p:cNvPr id="34" name="Freeform 33"/>
            <p:cNvSpPr>
              <a:spLocks noChangeAspect="1"/>
            </p:cNvSpPr>
            <p:nvPr/>
          </p:nvSpPr>
          <p:spPr>
            <a:xfrm>
              <a:off x="6578632" y="3200891"/>
              <a:ext cx="464695" cy="281299"/>
            </a:xfrm>
            <a:custGeom>
              <a:avLst/>
              <a:gdLst>
                <a:gd name="connsiteX0" fmla="*/ 0 w 8152190"/>
                <a:gd name="connsiteY0" fmla="*/ 0 h 4934857"/>
                <a:gd name="connsiteX1" fmla="*/ 1342571 w 8152190"/>
                <a:gd name="connsiteY1" fmla="*/ 12095 h 4934857"/>
                <a:gd name="connsiteX2" fmla="*/ 1330476 w 8152190"/>
                <a:gd name="connsiteY2" fmla="*/ 677333 h 4934857"/>
                <a:gd name="connsiteX3" fmla="*/ 2697238 w 8152190"/>
                <a:gd name="connsiteY3" fmla="*/ 665238 h 4934857"/>
                <a:gd name="connsiteX4" fmla="*/ 2697238 w 8152190"/>
                <a:gd name="connsiteY4" fmla="*/ 931333 h 4934857"/>
                <a:gd name="connsiteX5" fmla="*/ 5467048 w 8152190"/>
                <a:gd name="connsiteY5" fmla="*/ 907143 h 4934857"/>
                <a:gd name="connsiteX6" fmla="*/ 5467048 w 8152190"/>
                <a:gd name="connsiteY6" fmla="*/ 665238 h 4934857"/>
                <a:gd name="connsiteX7" fmla="*/ 6858000 w 8152190"/>
                <a:gd name="connsiteY7" fmla="*/ 677333 h 4934857"/>
                <a:gd name="connsiteX8" fmla="*/ 6845905 w 8152190"/>
                <a:gd name="connsiteY8" fmla="*/ 12095 h 4934857"/>
                <a:gd name="connsiteX9" fmla="*/ 8152190 w 8152190"/>
                <a:gd name="connsiteY9" fmla="*/ 24191 h 4934857"/>
                <a:gd name="connsiteX10" fmla="*/ 8140095 w 8152190"/>
                <a:gd name="connsiteY10" fmla="*/ 4015619 h 4934857"/>
                <a:gd name="connsiteX11" fmla="*/ 6773333 w 8152190"/>
                <a:gd name="connsiteY11" fmla="*/ 3991429 h 4934857"/>
                <a:gd name="connsiteX12" fmla="*/ 6773333 w 8152190"/>
                <a:gd name="connsiteY12" fmla="*/ 4656667 h 4934857"/>
                <a:gd name="connsiteX13" fmla="*/ 5406571 w 8152190"/>
                <a:gd name="connsiteY13" fmla="*/ 4668762 h 4934857"/>
                <a:gd name="connsiteX14" fmla="*/ 5418667 w 8152190"/>
                <a:gd name="connsiteY14" fmla="*/ 4934857 h 4934857"/>
                <a:gd name="connsiteX15" fmla="*/ 2745619 w 8152190"/>
                <a:gd name="connsiteY15" fmla="*/ 4934857 h 4934857"/>
                <a:gd name="connsiteX16" fmla="*/ 2745619 w 8152190"/>
                <a:gd name="connsiteY16" fmla="*/ 4656667 h 4934857"/>
                <a:gd name="connsiteX17" fmla="*/ 1390952 w 8152190"/>
                <a:gd name="connsiteY17" fmla="*/ 4668762 h 4934857"/>
                <a:gd name="connsiteX18" fmla="*/ 1403048 w 8152190"/>
                <a:gd name="connsiteY18" fmla="*/ 3991429 h 4934857"/>
                <a:gd name="connsiteX19" fmla="*/ 24190 w 8152190"/>
                <a:gd name="connsiteY19" fmla="*/ 3991429 h 4934857"/>
                <a:gd name="connsiteX20" fmla="*/ 0 w 8152190"/>
                <a:gd name="connsiteY20" fmla="*/ 0 h 49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2190" h="4934857">
                  <a:moveTo>
                    <a:pt x="0" y="0"/>
                  </a:moveTo>
                  <a:lnTo>
                    <a:pt x="1342571" y="12095"/>
                  </a:lnTo>
                  <a:lnTo>
                    <a:pt x="1330476" y="677333"/>
                  </a:lnTo>
                  <a:lnTo>
                    <a:pt x="2697238" y="665238"/>
                  </a:lnTo>
                  <a:lnTo>
                    <a:pt x="2697238" y="931333"/>
                  </a:lnTo>
                  <a:lnTo>
                    <a:pt x="5467048" y="907143"/>
                  </a:lnTo>
                  <a:lnTo>
                    <a:pt x="5467048" y="665238"/>
                  </a:lnTo>
                  <a:lnTo>
                    <a:pt x="6858000" y="677333"/>
                  </a:lnTo>
                  <a:lnTo>
                    <a:pt x="6845905" y="12095"/>
                  </a:lnTo>
                  <a:lnTo>
                    <a:pt x="8152190" y="24191"/>
                  </a:lnTo>
                  <a:cubicBezTo>
                    <a:pt x="8148158" y="1354667"/>
                    <a:pt x="8144127" y="2685143"/>
                    <a:pt x="8140095" y="4015619"/>
                  </a:cubicBezTo>
                  <a:lnTo>
                    <a:pt x="6773333" y="3991429"/>
                  </a:lnTo>
                  <a:lnTo>
                    <a:pt x="6773333" y="4656667"/>
                  </a:lnTo>
                  <a:lnTo>
                    <a:pt x="5406571" y="4668762"/>
                  </a:lnTo>
                  <a:lnTo>
                    <a:pt x="5418667" y="4934857"/>
                  </a:lnTo>
                  <a:lnTo>
                    <a:pt x="2745619" y="4934857"/>
                  </a:lnTo>
                  <a:lnTo>
                    <a:pt x="2745619" y="4656667"/>
                  </a:lnTo>
                  <a:lnTo>
                    <a:pt x="1390952" y="4668762"/>
                  </a:lnTo>
                  <a:lnTo>
                    <a:pt x="1403048" y="3991429"/>
                  </a:lnTo>
                  <a:lnTo>
                    <a:pt x="24190" y="3991429"/>
                  </a:lnTo>
                  <a:lnTo>
                    <a:pt x="0" y="0"/>
                  </a:lnTo>
                  <a:close/>
                </a:path>
              </a:pathLst>
            </a:cu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3818" y="2909509"/>
            <a:ext cx="769744" cy="772751"/>
          </a:xfrm>
          <a:prstGeom prst="rect">
            <a:avLst/>
          </a:prstGeom>
        </p:spPr>
      </p:pic>
      <p:pic>
        <p:nvPicPr>
          <p:cNvPr id="39" name="Picture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3993" y="1427219"/>
            <a:ext cx="534316" cy="764072"/>
          </a:xfrm>
          <a:prstGeom prst="rect">
            <a:avLst/>
          </a:prstGeom>
        </p:spPr>
      </p:pic>
      <p:pic>
        <p:nvPicPr>
          <p:cNvPr id="40" name="Picture 3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24404" y="1446823"/>
            <a:ext cx="754483" cy="744468"/>
          </a:xfrm>
          <a:prstGeom prst="rect">
            <a:avLst/>
          </a:prstGeom>
        </p:spPr>
      </p:pic>
      <p:pic>
        <p:nvPicPr>
          <p:cNvPr id="41" name="Picture 4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72232" y="2269105"/>
            <a:ext cx="411334" cy="584095"/>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711587">
            <a:off x="7736896" y="5775667"/>
            <a:ext cx="929527" cy="570971"/>
          </a:xfrm>
          <a:prstGeom prst="rect">
            <a:avLst/>
          </a:prstGeom>
        </p:spPr>
      </p:pic>
      <p:sp>
        <p:nvSpPr>
          <p:cNvPr id="43" name="Date Placeholder 42">
            <a:extLst>
              <a:ext uri="{FF2B5EF4-FFF2-40B4-BE49-F238E27FC236}">
                <a16:creationId xmlns:a16="http://schemas.microsoft.com/office/drawing/2014/main" id="{109C9E71-FCF6-2D48-9DFE-E463579AA9D0}"/>
              </a:ext>
            </a:extLst>
          </p:cNvPr>
          <p:cNvSpPr>
            <a:spLocks noGrp="1"/>
          </p:cNvSpPr>
          <p:nvPr>
            <p:ph type="dt" sz="half" idx="2"/>
          </p:nvPr>
        </p:nvSpPr>
        <p:spPr/>
        <p:txBody>
          <a:bodyPr/>
          <a:lstStyle/>
          <a:p>
            <a:r>
              <a:rPr lang="en-US"/>
              <a:t>October 22, 2018</a:t>
            </a:r>
          </a:p>
        </p:txBody>
      </p:sp>
      <p:sp>
        <p:nvSpPr>
          <p:cNvPr id="46" name="Footer Placeholder 45">
            <a:extLst>
              <a:ext uri="{FF2B5EF4-FFF2-40B4-BE49-F238E27FC236}">
                <a16:creationId xmlns:a16="http://schemas.microsoft.com/office/drawing/2014/main" id="{521B98D1-2456-4C4C-BBCF-F82DA695807C}"/>
              </a:ext>
            </a:extLst>
          </p:cNvPr>
          <p:cNvSpPr>
            <a:spLocks noGrp="1"/>
          </p:cNvSpPr>
          <p:nvPr>
            <p:ph type="ftr" sz="quarter" idx="11"/>
          </p:nvPr>
        </p:nvSpPr>
        <p:spPr/>
        <p:txBody>
          <a:bodyPr/>
          <a:lstStyle/>
          <a:p>
            <a:r>
              <a:rPr lang="en-US"/>
              <a:t>APAC - Kruk</a:t>
            </a:r>
            <a:endParaRPr lang="en-US" dirty="0"/>
          </a:p>
        </p:txBody>
      </p:sp>
      <p:sp>
        <p:nvSpPr>
          <p:cNvPr id="47" name="Slide Number Placeholder 46">
            <a:extLst>
              <a:ext uri="{FF2B5EF4-FFF2-40B4-BE49-F238E27FC236}">
                <a16:creationId xmlns:a16="http://schemas.microsoft.com/office/drawing/2014/main" id="{18D1D7CB-4BEF-7A48-820E-43DF8A5CD67C}"/>
              </a:ext>
            </a:extLst>
          </p:cNvPr>
          <p:cNvSpPr>
            <a:spLocks noGrp="1"/>
          </p:cNvSpPr>
          <p:nvPr>
            <p:ph type="sldNum" sz="quarter" idx="10"/>
          </p:nvPr>
        </p:nvSpPr>
        <p:spPr/>
        <p:txBody>
          <a:bodyPr/>
          <a:lstStyle/>
          <a:p>
            <a:fld id="{9B402786-918C-D846-A5E6-705928AE4161}" type="slidenum">
              <a:rPr lang="en-US" smtClean="0"/>
              <a:pPr/>
              <a:t>5</a:t>
            </a:fld>
            <a:endParaRPr lang="en-US" dirty="0"/>
          </a:p>
        </p:txBody>
      </p:sp>
    </p:spTree>
    <p:extLst>
      <p:ext uri="{BB962C8B-B14F-4D97-AF65-F5344CB8AC3E}">
        <p14:creationId xmlns:p14="http://schemas.microsoft.com/office/powerpoint/2010/main" val="3538831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a:xfrm>
            <a:off x="3234694" y="179725"/>
            <a:ext cx="4444490" cy="1062839"/>
          </a:xfrm>
        </p:spPr>
        <p:txBody>
          <a:bodyPr>
            <a:normAutofit/>
          </a:bodyPr>
          <a:lstStyle/>
          <a:p>
            <a:r>
              <a:rPr lang="en-US" dirty="0"/>
              <a:t>Galaxy Redshift Survey</a:t>
            </a:r>
            <a:br>
              <a:rPr lang="en-US" dirty="0"/>
            </a:br>
            <a:r>
              <a:rPr lang="en-US" sz="2400" i="1" dirty="0"/>
              <a:t>Measurement Requirements</a:t>
            </a:r>
            <a:endParaRPr lang="en-US" i="1" dirty="0"/>
          </a:p>
        </p:txBody>
      </p:sp>
      <p:sp>
        <p:nvSpPr>
          <p:cNvPr id="6" name="Content Placeholder 5"/>
          <p:cNvSpPr>
            <a:spLocks noGrp="1"/>
          </p:cNvSpPr>
          <p:nvPr>
            <p:ph idx="1"/>
          </p:nvPr>
        </p:nvSpPr>
        <p:spPr/>
        <p:txBody>
          <a:bodyPr>
            <a:normAutofit fontScale="77500" lnSpcReduction="20000"/>
          </a:bodyPr>
          <a:lstStyle/>
          <a:p>
            <a:r>
              <a:rPr lang="en-US" dirty="0"/>
              <a:t>GRS measurement requirements</a:t>
            </a:r>
          </a:p>
          <a:p>
            <a:pPr lvl="1"/>
            <a:r>
              <a:rPr lang="en-US" dirty="0">
                <a:solidFill>
                  <a:schemeClr val="tx1"/>
                </a:solidFill>
              </a:rPr>
              <a:t>Obtain multi-object spectroscopy</a:t>
            </a:r>
          </a:p>
          <a:p>
            <a:pPr lvl="2"/>
            <a:r>
              <a:rPr lang="en-US" dirty="0"/>
              <a:t>WFIRST approach is </a:t>
            </a:r>
            <a:r>
              <a:rPr lang="en-US" dirty="0" err="1"/>
              <a:t>slitless</a:t>
            </a:r>
            <a:r>
              <a:rPr lang="en-US" dirty="0"/>
              <a:t> </a:t>
            </a:r>
            <a:r>
              <a:rPr lang="en-US" dirty="0" err="1"/>
              <a:t>grism</a:t>
            </a:r>
            <a:r>
              <a:rPr lang="en-US" dirty="0"/>
              <a:t> spectroscopy</a:t>
            </a:r>
          </a:p>
          <a:p>
            <a:pPr lvl="2"/>
            <a:r>
              <a:rPr lang="en-US" dirty="0"/>
              <a:t>Similar to HST </a:t>
            </a:r>
            <a:r>
              <a:rPr lang="en-US" dirty="0" err="1"/>
              <a:t>grism</a:t>
            </a:r>
            <a:r>
              <a:rPr lang="en-US" dirty="0"/>
              <a:t> spectroscopy, but higher resolving power for desired redshift accuracy.</a:t>
            </a:r>
          </a:p>
          <a:p>
            <a:pPr lvl="2"/>
            <a:r>
              <a:rPr lang="en-US" dirty="0"/>
              <a:t>Bandpass of at least 1.0-1.9μm for desired redshifts w/Hα</a:t>
            </a:r>
          </a:p>
          <a:p>
            <a:pPr lvl="2"/>
            <a:r>
              <a:rPr lang="en-US" dirty="0"/>
              <a:t>Need good temporal &amp; spatial uniformity in flux calibrations, to understand survey depth</a:t>
            </a:r>
          </a:p>
          <a:p>
            <a:pPr lvl="1"/>
            <a:r>
              <a:rPr lang="en-US" dirty="0">
                <a:solidFill>
                  <a:schemeClr val="tx1"/>
                </a:solidFill>
              </a:rPr>
              <a:t>Obtain NIR images in at least one band </a:t>
            </a:r>
          </a:p>
          <a:p>
            <a:pPr lvl="2"/>
            <a:r>
              <a:rPr lang="en-US" dirty="0"/>
              <a:t>Required position measurement accuracy is easy </a:t>
            </a:r>
          </a:p>
          <a:p>
            <a:pPr lvl="2"/>
            <a:r>
              <a:rPr lang="en-US" dirty="0"/>
              <a:t>Multiple bands preferred: photometric redshifts reduce ambiguities in emission line identification.</a:t>
            </a:r>
          </a:p>
          <a:p>
            <a:pPr lvl="2"/>
            <a:r>
              <a:rPr lang="en-US" dirty="0"/>
              <a:t>Can use Weak Lensing imaging survey data </a:t>
            </a:r>
          </a:p>
          <a:p>
            <a:r>
              <a:rPr lang="en-US" dirty="0"/>
              <a:t>Same dataset -&gt; growth of structure via redshift-space distortions</a:t>
            </a:r>
          </a:p>
        </p:txBody>
      </p:sp>
      <p:pic>
        <p:nvPicPr>
          <p:cNvPr id="10" name="Picture 9"/>
          <p:cNvPicPr>
            <a:picLocks noChangeAspect="1"/>
          </p:cNvPicPr>
          <p:nvPr/>
        </p:nvPicPr>
        <p:blipFill>
          <a:blip r:embed="rId3"/>
          <a:stretch>
            <a:fillRect/>
          </a:stretch>
        </p:blipFill>
        <p:spPr>
          <a:xfrm>
            <a:off x="7749309" y="64631"/>
            <a:ext cx="1364347" cy="1197864"/>
          </a:xfrm>
          <a:prstGeom prst="rect">
            <a:avLst/>
          </a:prstGeom>
          <a:solidFill>
            <a:schemeClr val="bg1"/>
          </a:solidFill>
        </p:spPr>
      </p:pic>
      <p:pic>
        <p:nvPicPr>
          <p:cNvPr id="8" name="Picture 7">
            <a:extLst>
              <a:ext uri="{FF2B5EF4-FFF2-40B4-BE49-F238E27FC236}">
                <a16:creationId xmlns:a16="http://schemas.microsoft.com/office/drawing/2014/main" id="{2592882C-2CF8-CA41-8022-5306867A4184}"/>
              </a:ext>
            </a:extLst>
          </p:cNvPr>
          <p:cNvPicPr>
            <a:picLocks noChangeAspect="1"/>
          </p:cNvPicPr>
          <p:nvPr/>
        </p:nvPicPr>
        <p:blipFill rotWithShape="1">
          <a:blip r:embed="rId3"/>
          <a:srcRect b="2852"/>
          <a:stretch/>
        </p:blipFill>
        <p:spPr>
          <a:xfrm>
            <a:off x="7717994" y="64629"/>
            <a:ext cx="1376257" cy="1188720"/>
          </a:xfrm>
          <a:prstGeom prst="rect">
            <a:avLst/>
          </a:prstGeom>
          <a:solidFill>
            <a:schemeClr val="bg1"/>
          </a:solidFill>
        </p:spPr>
      </p:pic>
      <p:sp>
        <p:nvSpPr>
          <p:cNvPr id="5" name="Date Placeholder 4">
            <a:extLst>
              <a:ext uri="{FF2B5EF4-FFF2-40B4-BE49-F238E27FC236}">
                <a16:creationId xmlns:a16="http://schemas.microsoft.com/office/drawing/2014/main" id="{926694B1-D97A-F043-A43A-583C40EEFA4A}"/>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DC6E5BF3-C788-F341-B25B-522F1AEF51D2}"/>
              </a:ext>
            </a:extLst>
          </p:cNvPr>
          <p:cNvSpPr>
            <a:spLocks noGrp="1"/>
          </p:cNvSpPr>
          <p:nvPr>
            <p:ph type="ftr" sz="quarter" idx="10"/>
          </p:nvPr>
        </p:nvSpPr>
        <p:spPr/>
        <p:txBody>
          <a:bodyPr/>
          <a:lstStyle/>
          <a:p>
            <a:r>
              <a:rPr lang="en-US"/>
              <a:t>APAC - Kruk</a:t>
            </a:r>
            <a:endParaRPr lang="en-US" dirty="0"/>
          </a:p>
        </p:txBody>
      </p:sp>
      <p:sp>
        <p:nvSpPr>
          <p:cNvPr id="11" name="Slide Number Placeholder 10">
            <a:extLst>
              <a:ext uri="{FF2B5EF4-FFF2-40B4-BE49-F238E27FC236}">
                <a16:creationId xmlns:a16="http://schemas.microsoft.com/office/drawing/2014/main" id="{5875DD5E-B30C-EC40-A5CD-55B16805CC81}"/>
              </a:ext>
            </a:extLst>
          </p:cNvPr>
          <p:cNvSpPr>
            <a:spLocks noGrp="1"/>
          </p:cNvSpPr>
          <p:nvPr>
            <p:ph type="sldNum" sz="quarter" idx="11"/>
          </p:nvPr>
        </p:nvSpPr>
        <p:spPr/>
        <p:txBody>
          <a:bodyPr/>
          <a:lstStyle/>
          <a:p>
            <a:fld id="{9B402786-918C-D846-A5E6-705928AE4161}" type="slidenum">
              <a:rPr lang="en-US" smtClean="0"/>
              <a:pPr/>
              <a:t>50</a:t>
            </a:fld>
            <a:endParaRPr lang="en-US" dirty="0"/>
          </a:p>
        </p:txBody>
      </p:sp>
    </p:spTree>
    <p:extLst>
      <p:ext uri="{BB962C8B-B14F-4D97-AF65-F5344CB8AC3E}">
        <p14:creationId xmlns:p14="http://schemas.microsoft.com/office/powerpoint/2010/main" val="2624722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a:xfrm>
            <a:off x="3234694" y="179725"/>
            <a:ext cx="4444490" cy="1062839"/>
          </a:xfrm>
        </p:spPr>
        <p:txBody>
          <a:bodyPr>
            <a:normAutofit/>
          </a:bodyPr>
          <a:lstStyle/>
          <a:p>
            <a:r>
              <a:rPr lang="en-US" dirty="0"/>
              <a:t>Galaxy Redshift Survey</a:t>
            </a:r>
            <a:br>
              <a:rPr lang="en-US" dirty="0"/>
            </a:br>
            <a:r>
              <a:rPr lang="en-US" sz="2400" i="1" dirty="0"/>
              <a:t>Requirements Validation</a:t>
            </a:r>
            <a:endParaRPr lang="en-US" i="1" dirty="0"/>
          </a:p>
        </p:txBody>
      </p:sp>
      <p:sp>
        <p:nvSpPr>
          <p:cNvPr id="6" name="Content Placeholder 5"/>
          <p:cNvSpPr>
            <a:spLocks noGrp="1"/>
          </p:cNvSpPr>
          <p:nvPr>
            <p:ph idx="1"/>
          </p:nvPr>
        </p:nvSpPr>
        <p:spPr/>
        <p:txBody>
          <a:bodyPr>
            <a:normAutofit fontScale="85000" lnSpcReduction="20000"/>
          </a:bodyPr>
          <a:lstStyle/>
          <a:p>
            <a:r>
              <a:rPr lang="en-US" dirty="0"/>
              <a:t>Cosmological simulations &amp; analytic models of GRS observables set top-level SRD requirements (2.0.x)</a:t>
            </a:r>
          </a:p>
          <a:p>
            <a:r>
              <a:rPr lang="en-US" dirty="0"/>
              <a:t>Cosmological simulations and galaxy evolution models used to generate 4 deg</a:t>
            </a:r>
            <a:r>
              <a:rPr lang="en-US" baseline="30000" dirty="0"/>
              <a:t>2</a:t>
            </a:r>
            <a:r>
              <a:rPr lang="en-US" dirty="0"/>
              <a:t> samples</a:t>
            </a:r>
          </a:p>
          <a:p>
            <a:pPr lvl="1"/>
            <a:r>
              <a:rPr lang="en-US" dirty="0">
                <a:solidFill>
                  <a:schemeClr val="tx1"/>
                </a:solidFill>
              </a:rPr>
              <a:t>probe astrophysical &amp; instrumental systematic effects </a:t>
            </a:r>
          </a:p>
          <a:p>
            <a:pPr lvl="2"/>
            <a:r>
              <a:rPr lang="en-US" dirty="0"/>
              <a:t>changing bias of galaxies as tracers of overall matter, varying chemical composition (affects spectral diagnostics &amp; potential redshift errors) etc.</a:t>
            </a:r>
          </a:p>
          <a:p>
            <a:pPr lvl="2"/>
            <a:r>
              <a:rPr lang="en-US" dirty="0"/>
              <a:t>Derive sensitivity to flux and wavelength calibration</a:t>
            </a:r>
          </a:p>
          <a:p>
            <a:pPr lvl="1"/>
            <a:r>
              <a:rPr lang="en-US" dirty="0">
                <a:solidFill>
                  <a:schemeClr val="tx1"/>
                </a:solidFill>
              </a:rPr>
              <a:t>Used to develop SRD requirements (2.1.x, 2.2.x, 2.3.x), calibration budgets, observing strategy</a:t>
            </a:r>
          </a:p>
          <a:p>
            <a:r>
              <a:rPr lang="en-US" dirty="0"/>
              <a:t>Figure of Merit forecasts for each scenario compared to top-level requirement</a:t>
            </a:r>
          </a:p>
        </p:txBody>
      </p:sp>
      <p:pic>
        <p:nvPicPr>
          <p:cNvPr id="10" name="Picture 9"/>
          <p:cNvPicPr>
            <a:picLocks noChangeAspect="1"/>
          </p:cNvPicPr>
          <p:nvPr/>
        </p:nvPicPr>
        <p:blipFill>
          <a:blip r:embed="rId3"/>
          <a:stretch>
            <a:fillRect/>
          </a:stretch>
        </p:blipFill>
        <p:spPr>
          <a:xfrm>
            <a:off x="7749309" y="64631"/>
            <a:ext cx="1364347" cy="1197864"/>
          </a:xfrm>
          <a:prstGeom prst="rect">
            <a:avLst/>
          </a:prstGeom>
          <a:solidFill>
            <a:schemeClr val="bg1"/>
          </a:solidFill>
        </p:spPr>
      </p:pic>
      <p:pic>
        <p:nvPicPr>
          <p:cNvPr id="8" name="Picture 7">
            <a:extLst>
              <a:ext uri="{FF2B5EF4-FFF2-40B4-BE49-F238E27FC236}">
                <a16:creationId xmlns:a16="http://schemas.microsoft.com/office/drawing/2014/main" id="{12FFA35F-81A0-B744-9619-BDBDF5CC99A7}"/>
              </a:ext>
            </a:extLst>
          </p:cNvPr>
          <p:cNvPicPr>
            <a:picLocks noChangeAspect="1"/>
          </p:cNvPicPr>
          <p:nvPr/>
        </p:nvPicPr>
        <p:blipFill rotWithShape="1">
          <a:blip r:embed="rId3"/>
          <a:srcRect b="2852"/>
          <a:stretch/>
        </p:blipFill>
        <p:spPr>
          <a:xfrm>
            <a:off x="7717994" y="64629"/>
            <a:ext cx="1376257" cy="1188720"/>
          </a:xfrm>
          <a:prstGeom prst="rect">
            <a:avLst/>
          </a:prstGeom>
          <a:solidFill>
            <a:schemeClr val="bg1"/>
          </a:solidFill>
        </p:spPr>
      </p:pic>
      <p:sp>
        <p:nvSpPr>
          <p:cNvPr id="5" name="Date Placeholder 4">
            <a:extLst>
              <a:ext uri="{FF2B5EF4-FFF2-40B4-BE49-F238E27FC236}">
                <a16:creationId xmlns:a16="http://schemas.microsoft.com/office/drawing/2014/main" id="{0AADCDCD-989A-CC42-9CF2-40C6E5DE60D5}"/>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BB27939A-80C9-9545-A566-82B20E6289E6}"/>
              </a:ext>
            </a:extLst>
          </p:cNvPr>
          <p:cNvSpPr>
            <a:spLocks noGrp="1"/>
          </p:cNvSpPr>
          <p:nvPr>
            <p:ph type="ftr" sz="quarter" idx="10"/>
          </p:nvPr>
        </p:nvSpPr>
        <p:spPr/>
        <p:txBody>
          <a:bodyPr/>
          <a:lstStyle/>
          <a:p>
            <a:r>
              <a:rPr lang="en-US"/>
              <a:t>APAC - Kruk</a:t>
            </a:r>
            <a:endParaRPr lang="en-US" dirty="0"/>
          </a:p>
        </p:txBody>
      </p:sp>
      <p:sp>
        <p:nvSpPr>
          <p:cNvPr id="11" name="Slide Number Placeholder 10">
            <a:extLst>
              <a:ext uri="{FF2B5EF4-FFF2-40B4-BE49-F238E27FC236}">
                <a16:creationId xmlns:a16="http://schemas.microsoft.com/office/drawing/2014/main" id="{10EEF385-B292-9B4C-8611-70BE5EAB7D78}"/>
              </a:ext>
            </a:extLst>
          </p:cNvPr>
          <p:cNvSpPr>
            <a:spLocks noGrp="1"/>
          </p:cNvSpPr>
          <p:nvPr>
            <p:ph type="sldNum" sz="quarter" idx="11"/>
          </p:nvPr>
        </p:nvSpPr>
        <p:spPr/>
        <p:txBody>
          <a:bodyPr/>
          <a:lstStyle/>
          <a:p>
            <a:fld id="{9B402786-918C-D846-A5E6-705928AE4161}" type="slidenum">
              <a:rPr lang="en-US" smtClean="0"/>
              <a:pPr/>
              <a:t>51</a:t>
            </a:fld>
            <a:endParaRPr lang="en-US" dirty="0"/>
          </a:p>
        </p:txBody>
      </p:sp>
    </p:spTree>
    <p:extLst>
      <p:ext uri="{BB962C8B-B14F-4D97-AF65-F5344CB8AC3E}">
        <p14:creationId xmlns:p14="http://schemas.microsoft.com/office/powerpoint/2010/main" val="1013564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41AEE-AFD6-DC4C-AD6C-BBA78CB822D5}"/>
              </a:ext>
            </a:extLst>
          </p:cNvPr>
          <p:cNvSpPr>
            <a:spLocks noGrp="1"/>
          </p:cNvSpPr>
          <p:nvPr>
            <p:ph type="title"/>
          </p:nvPr>
        </p:nvSpPr>
        <p:spPr>
          <a:xfrm>
            <a:off x="3352121" y="127569"/>
            <a:ext cx="4251328" cy="1062839"/>
          </a:xfrm>
        </p:spPr>
        <p:txBody>
          <a:bodyPr/>
          <a:lstStyle/>
          <a:p>
            <a:r>
              <a:rPr lang="en-US" dirty="0"/>
              <a:t>Galaxy Redshift Survey</a:t>
            </a:r>
            <a:br>
              <a:rPr lang="en-US" dirty="0"/>
            </a:br>
            <a:r>
              <a:rPr lang="en-US" sz="2400" i="1" dirty="0"/>
              <a:t>Requirements Summary</a:t>
            </a:r>
            <a:endParaRPr lang="en-US" dirty="0"/>
          </a:p>
        </p:txBody>
      </p:sp>
      <p:pic>
        <p:nvPicPr>
          <p:cNvPr id="7" name="Picture 6">
            <a:extLst>
              <a:ext uri="{FF2B5EF4-FFF2-40B4-BE49-F238E27FC236}">
                <a16:creationId xmlns:a16="http://schemas.microsoft.com/office/drawing/2014/main" id="{2FDFCE33-A812-FB49-AD27-464DE14C9796}"/>
              </a:ext>
            </a:extLst>
          </p:cNvPr>
          <p:cNvPicPr>
            <a:picLocks noChangeAspect="1"/>
          </p:cNvPicPr>
          <p:nvPr/>
        </p:nvPicPr>
        <p:blipFill rotWithShape="1">
          <a:blip r:embed="rId3"/>
          <a:srcRect b="2852"/>
          <a:stretch/>
        </p:blipFill>
        <p:spPr>
          <a:xfrm>
            <a:off x="7717994" y="64629"/>
            <a:ext cx="1376257" cy="1188720"/>
          </a:xfrm>
          <a:prstGeom prst="rect">
            <a:avLst/>
          </a:prstGeom>
          <a:solidFill>
            <a:schemeClr val="bg1"/>
          </a:solidFill>
        </p:spPr>
      </p:pic>
      <p:sp>
        <p:nvSpPr>
          <p:cNvPr id="8" name="TextBox 7">
            <a:extLst>
              <a:ext uri="{FF2B5EF4-FFF2-40B4-BE49-F238E27FC236}">
                <a16:creationId xmlns:a16="http://schemas.microsoft.com/office/drawing/2014/main" id="{5E720C6C-3D18-2C47-9133-1AE710888353}"/>
              </a:ext>
            </a:extLst>
          </p:cNvPr>
          <p:cNvSpPr txBox="1"/>
          <p:nvPr/>
        </p:nvSpPr>
        <p:spPr>
          <a:xfrm>
            <a:off x="182880" y="1463040"/>
            <a:ext cx="1848897" cy="615553"/>
          </a:xfrm>
          <a:prstGeom prst="rect">
            <a:avLst/>
          </a:prstGeom>
          <a:noFill/>
        </p:spPr>
        <p:txBody>
          <a:bodyPr wrap="square" rtlCol="0">
            <a:spAutoFit/>
          </a:bodyPr>
          <a:lstStyle/>
          <a:p>
            <a:r>
              <a:rPr lang="en-US" b="1" dirty="0"/>
              <a:t>Survey Capability</a:t>
            </a:r>
          </a:p>
          <a:p>
            <a:pPr algn="ctr"/>
            <a:r>
              <a:rPr lang="en-US" sz="1600" dirty="0"/>
              <a:t>(HLSS 2.0.x)</a:t>
            </a:r>
          </a:p>
        </p:txBody>
      </p:sp>
      <p:sp>
        <p:nvSpPr>
          <p:cNvPr id="9" name="TextBox 8">
            <a:extLst>
              <a:ext uri="{FF2B5EF4-FFF2-40B4-BE49-F238E27FC236}">
                <a16:creationId xmlns:a16="http://schemas.microsoft.com/office/drawing/2014/main" id="{169762EE-1BF9-A742-850B-81C864955442}"/>
              </a:ext>
            </a:extLst>
          </p:cNvPr>
          <p:cNvSpPr txBox="1"/>
          <p:nvPr/>
        </p:nvSpPr>
        <p:spPr>
          <a:xfrm>
            <a:off x="182880" y="2103120"/>
            <a:ext cx="1848897" cy="1815882"/>
          </a:xfrm>
          <a:prstGeom prst="rect">
            <a:avLst/>
          </a:prstGeom>
          <a:noFill/>
        </p:spPr>
        <p:txBody>
          <a:bodyPr wrap="square" rtlCol="0">
            <a:spAutoFit/>
          </a:bodyPr>
          <a:lstStyle/>
          <a:p>
            <a:r>
              <a:rPr lang="en-US" sz="1600" dirty="0"/>
              <a:t>1: </a:t>
            </a:r>
            <a:r>
              <a:rPr lang="en-US" sz="1600" dirty="0" err="1"/>
              <a:t>FoM</a:t>
            </a:r>
            <a:r>
              <a:rPr lang="en-US" sz="1600" baseline="-25000" dirty="0" err="1"/>
              <a:t>BAO</a:t>
            </a:r>
            <a:r>
              <a:rPr lang="en-US" sz="1600" dirty="0"/>
              <a:t>&gt;7533</a:t>
            </a:r>
          </a:p>
          <a:p>
            <a:r>
              <a:rPr lang="en-US" sz="1600" dirty="0"/>
              <a:t>2: </a:t>
            </a:r>
            <a:r>
              <a:rPr lang="en-US" sz="1600" dirty="0" err="1"/>
              <a:t>FoM</a:t>
            </a:r>
            <a:r>
              <a:rPr lang="en-US" sz="1600" baseline="-25000" dirty="0" err="1"/>
              <a:t>RSD</a:t>
            </a:r>
            <a:r>
              <a:rPr lang="en-US" sz="1600" dirty="0"/>
              <a:t>&gt;4047</a:t>
            </a:r>
          </a:p>
          <a:p>
            <a:r>
              <a:rPr lang="en-US" sz="1600" dirty="0"/>
              <a:t>3: </a:t>
            </a:r>
            <a:r>
              <a:rPr lang="en-US" sz="1600" dirty="0" err="1"/>
              <a:t>Slitless</a:t>
            </a:r>
            <a:r>
              <a:rPr lang="en-US" sz="1600" dirty="0"/>
              <a:t> spectra</a:t>
            </a:r>
          </a:p>
          <a:p>
            <a:r>
              <a:rPr lang="en-US" sz="1600" dirty="0"/>
              <a:t>4: Completeness </a:t>
            </a:r>
          </a:p>
          <a:p>
            <a:r>
              <a:rPr lang="en-US" sz="1600" dirty="0"/>
              <a:t>     &gt; 0.6</a:t>
            </a:r>
          </a:p>
          <a:p>
            <a:r>
              <a:rPr lang="en-US" sz="1600" dirty="0"/>
              <a:t>5: redshift accuracy,</a:t>
            </a:r>
          </a:p>
          <a:p>
            <a:r>
              <a:rPr lang="en-US" sz="1600" dirty="0"/>
              <a:t>     outlier fraction</a:t>
            </a:r>
          </a:p>
        </p:txBody>
      </p:sp>
      <p:sp>
        <p:nvSpPr>
          <p:cNvPr id="10" name="TextBox 9">
            <a:extLst>
              <a:ext uri="{FF2B5EF4-FFF2-40B4-BE49-F238E27FC236}">
                <a16:creationId xmlns:a16="http://schemas.microsoft.com/office/drawing/2014/main" id="{07F1898E-204D-8446-BBCE-873C792AF582}"/>
              </a:ext>
            </a:extLst>
          </p:cNvPr>
          <p:cNvSpPr txBox="1"/>
          <p:nvPr/>
        </p:nvSpPr>
        <p:spPr>
          <a:xfrm>
            <a:off x="1984675" y="1463040"/>
            <a:ext cx="2243376" cy="615553"/>
          </a:xfrm>
          <a:prstGeom prst="rect">
            <a:avLst/>
          </a:prstGeom>
          <a:noFill/>
        </p:spPr>
        <p:txBody>
          <a:bodyPr wrap="square" rtlCol="0">
            <a:spAutoFit/>
          </a:bodyPr>
          <a:lstStyle/>
          <a:p>
            <a:r>
              <a:rPr lang="en-US" b="1" dirty="0"/>
              <a:t>Science Data Records</a:t>
            </a:r>
          </a:p>
          <a:p>
            <a:pPr algn="ctr"/>
            <a:r>
              <a:rPr lang="en-US" sz="1600" dirty="0"/>
              <a:t>(HLSS 2.1.x)</a:t>
            </a:r>
          </a:p>
        </p:txBody>
      </p:sp>
      <p:sp>
        <p:nvSpPr>
          <p:cNvPr id="11" name="TextBox 10">
            <a:extLst>
              <a:ext uri="{FF2B5EF4-FFF2-40B4-BE49-F238E27FC236}">
                <a16:creationId xmlns:a16="http://schemas.microsoft.com/office/drawing/2014/main" id="{BD7EA137-CEB0-B64F-8ACE-1047E4B83BC3}"/>
              </a:ext>
            </a:extLst>
          </p:cNvPr>
          <p:cNvSpPr txBox="1"/>
          <p:nvPr/>
        </p:nvSpPr>
        <p:spPr>
          <a:xfrm>
            <a:off x="1984676" y="2103120"/>
            <a:ext cx="2243376" cy="4278094"/>
          </a:xfrm>
          <a:prstGeom prst="rect">
            <a:avLst/>
          </a:prstGeom>
          <a:noFill/>
        </p:spPr>
        <p:txBody>
          <a:bodyPr wrap="square" rIns="0" rtlCol="0">
            <a:spAutoFit/>
          </a:bodyPr>
          <a:lstStyle/>
          <a:p>
            <a:r>
              <a:rPr lang="en-US" sz="1600" dirty="0"/>
              <a:t>1: Completeness &amp; </a:t>
            </a:r>
          </a:p>
          <a:p>
            <a:r>
              <a:rPr lang="en-US" sz="1600" dirty="0"/>
              <a:t>     depth systematics</a:t>
            </a:r>
          </a:p>
          <a:p>
            <a:r>
              <a:rPr lang="en-US" sz="1600" dirty="0"/>
              <a:t>2: outlier fraction</a:t>
            </a:r>
          </a:p>
          <a:p>
            <a:r>
              <a:rPr lang="en-US" sz="1600" dirty="0"/>
              <a:t>     knowledge</a:t>
            </a:r>
          </a:p>
          <a:p>
            <a:r>
              <a:rPr lang="en-US" sz="1600" dirty="0"/>
              <a:t>3: source catalog </a:t>
            </a:r>
          </a:p>
          <a:p>
            <a:r>
              <a:rPr lang="en-US" sz="1600" dirty="0"/>
              <a:t>     metadata</a:t>
            </a:r>
          </a:p>
          <a:p>
            <a:r>
              <a:rPr lang="en-US" sz="1600" dirty="0"/>
              <a:t>4: source catalog </a:t>
            </a:r>
          </a:p>
          <a:p>
            <a:r>
              <a:rPr lang="en-US" sz="1600" dirty="0"/>
              <a:t>     contents</a:t>
            </a:r>
          </a:p>
          <a:p>
            <a:r>
              <a:rPr lang="en-US" sz="1600" dirty="0"/>
              <a:t>5: extracted spectra</a:t>
            </a:r>
          </a:p>
          <a:p>
            <a:r>
              <a:rPr lang="en-US" sz="1600" dirty="0"/>
              <a:t>6: roll angle variation</a:t>
            </a:r>
          </a:p>
          <a:p>
            <a:r>
              <a:rPr lang="en-US" sz="1600" dirty="0"/>
              <a:t>7: spectral metadata</a:t>
            </a:r>
          </a:p>
          <a:p>
            <a:r>
              <a:rPr lang="en-US" sz="1600" dirty="0"/>
              <a:t>8: redshift determination</a:t>
            </a:r>
          </a:p>
          <a:p>
            <a:r>
              <a:rPr lang="en-US" sz="1600" dirty="0"/>
              <a:t>9: emission line wavelengths, flux</a:t>
            </a:r>
          </a:p>
          <a:p>
            <a:r>
              <a:rPr lang="en-US" sz="1600" dirty="0"/>
              <a:t>10: source position measurement</a:t>
            </a:r>
          </a:p>
          <a:p>
            <a:r>
              <a:rPr lang="en-US" sz="1600" dirty="0"/>
              <a:t>11: source imaging data</a:t>
            </a:r>
          </a:p>
        </p:txBody>
      </p:sp>
      <p:sp>
        <p:nvSpPr>
          <p:cNvPr id="12" name="TextBox 11">
            <a:extLst>
              <a:ext uri="{FF2B5EF4-FFF2-40B4-BE49-F238E27FC236}">
                <a16:creationId xmlns:a16="http://schemas.microsoft.com/office/drawing/2014/main" id="{0A21DC6F-A4C5-844A-98F5-08325E299525}"/>
              </a:ext>
            </a:extLst>
          </p:cNvPr>
          <p:cNvSpPr txBox="1"/>
          <p:nvPr/>
        </p:nvSpPr>
        <p:spPr>
          <a:xfrm>
            <a:off x="4228050" y="1463040"/>
            <a:ext cx="2499471" cy="615553"/>
          </a:xfrm>
          <a:prstGeom prst="rect">
            <a:avLst/>
          </a:prstGeom>
          <a:noFill/>
        </p:spPr>
        <p:txBody>
          <a:bodyPr wrap="square" rtlCol="0">
            <a:spAutoFit/>
          </a:bodyPr>
          <a:lstStyle/>
          <a:p>
            <a:r>
              <a:rPr lang="en-US" b="1" dirty="0"/>
              <a:t>Calibrated Data Records</a:t>
            </a:r>
          </a:p>
          <a:p>
            <a:pPr algn="ctr"/>
            <a:r>
              <a:rPr lang="en-US" sz="1600" dirty="0"/>
              <a:t>(HLSS 2.2.x)</a:t>
            </a:r>
          </a:p>
        </p:txBody>
      </p:sp>
      <p:sp>
        <p:nvSpPr>
          <p:cNvPr id="13" name="TextBox 12">
            <a:extLst>
              <a:ext uri="{FF2B5EF4-FFF2-40B4-BE49-F238E27FC236}">
                <a16:creationId xmlns:a16="http://schemas.microsoft.com/office/drawing/2014/main" id="{05F3D06E-E4A2-A94D-A300-5F0CF34A3B71}"/>
              </a:ext>
            </a:extLst>
          </p:cNvPr>
          <p:cNvSpPr txBox="1"/>
          <p:nvPr/>
        </p:nvSpPr>
        <p:spPr>
          <a:xfrm>
            <a:off x="4228051" y="2103120"/>
            <a:ext cx="2256639" cy="1815882"/>
          </a:xfrm>
          <a:prstGeom prst="rect">
            <a:avLst/>
          </a:prstGeom>
          <a:noFill/>
        </p:spPr>
        <p:txBody>
          <a:bodyPr wrap="square" rtlCol="0">
            <a:spAutoFit/>
          </a:bodyPr>
          <a:lstStyle/>
          <a:p>
            <a:r>
              <a:rPr lang="en-US" sz="1600" dirty="0"/>
              <a:t>1: Calibrated spectra</a:t>
            </a:r>
          </a:p>
          <a:p>
            <a:r>
              <a:rPr lang="en-US" sz="1600" dirty="0"/>
              <a:t>2: Wavelength accuracy</a:t>
            </a:r>
          </a:p>
          <a:p>
            <a:r>
              <a:rPr lang="en-US" sz="1600" dirty="0"/>
              <a:t>     absolute</a:t>
            </a:r>
          </a:p>
          <a:p>
            <a:r>
              <a:rPr lang="en-US" sz="1600" dirty="0"/>
              <a:t>3: wavelength accuracy</a:t>
            </a:r>
          </a:p>
          <a:p>
            <a:r>
              <a:rPr lang="en-US" sz="1600" dirty="0"/>
              <a:t>     correlated errors</a:t>
            </a:r>
          </a:p>
          <a:p>
            <a:r>
              <a:rPr lang="en-US" sz="1600" dirty="0"/>
              <a:t>4: Flux calibration</a:t>
            </a:r>
          </a:p>
          <a:p>
            <a:r>
              <a:rPr lang="en-US" sz="1600" dirty="0"/>
              <a:t>     spatial uniformity</a:t>
            </a:r>
          </a:p>
        </p:txBody>
      </p:sp>
      <p:sp>
        <p:nvSpPr>
          <p:cNvPr id="14" name="TextBox 13">
            <a:extLst>
              <a:ext uri="{FF2B5EF4-FFF2-40B4-BE49-F238E27FC236}">
                <a16:creationId xmlns:a16="http://schemas.microsoft.com/office/drawing/2014/main" id="{87C3E0E4-C731-9548-BB7F-D9A882136C63}"/>
              </a:ext>
            </a:extLst>
          </p:cNvPr>
          <p:cNvSpPr txBox="1"/>
          <p:nvPr/>
        </p:nvSpPr>
        <p:spPr>
          <a:xfrm>
            <a:off x="6727521" y="1463040"/>
            <a:ext cx="1912689" cy="615553"/>
          </a:xfrm>
          <a:prstGeom prst="rect">
            <a:avLst/>
          </a:prstGeom>
          <a:noFill/>
        </p:spPr>
        <p:txBody>
          <a:bodyPr wrap="square" rtlCol="0">
            <a:spAutoFit/>
          </a:bodyPr>
          <a:lstStyle/>
          <a:p>
            <a:r>
              <a:rPr lang="en-US" b="1" dirty="0"/>
              <a:t>Raw Data Records</a:t>
            </a:r>
          </a:p>
          <a:p>
            <a:pPr algn="ctr"/>
            <a:r>
              <a:rPr lang="en-US" sz="1600" dirty="0"/>
              <a:t>(HLSS 2.3.x)</a:t>
            </a:r>
          </a:p>
        </p:txBody>
      </p:sp>
      <p:sp>
        <p:nvSpPr>
          <p:cNvPr id="15" name="TextBox 14">
            <a:extLst>
              <a:ext uri="{FF2B5EF4-FFF2-40B4-BE49-F238E27FC236}">
                <a16:creationId xmlns:a16="http://schemas.microsoft.com/office/drawing/2014/main" id="{F0FDC9F0-BBED-D047-9CE0-CCB1EAEAB2AD}"/>
              </a:ext>
            </a:extLst>
          </p:cNvPr>
          <p:cNvSpPr txBox="1"/>
          <p:nvPr/>
        </p:nvSpPr>
        <p:spPr>
          <a:xfrm>
            <a:off x="6727521" y="2103120"/>
            <a:ext cx="2215681" cy="1815882"/>
          </a:xfrm>
          <a:prstGeom prst="rect">
            <a:avLst/>
          </a:prstGeom>
          <a:noFill/>
        </p:spPr>
        <p:txBody>
          <a:bodyPr wrap="square" rtlCol="0">
            <a:spAutoFit/>
          </a:bodyPr>
          <a:lstStyle/>
          <a:p>
            <a:r>
              <a:rPr lang="en-US" sz="1600" dirty="0"/>
              <a:t>1: Raw data</a:t>
            </a:r>
          </a:p>
          <a:p>
            <a:r>
              <a:rPr lang="en-US" sz="1600" dirty="0"/>
              <a:t>2: Spectral dispersion</a:t>
            </a:r>
          </a:p>
          <a:p>
            <a:r>
              <a:rPr lang="en-US" sz="1600" dirty="0"/>
              <a:t>3: Spectral bandpass</a:t>
            </a:r>
          </a:p>
          <a:p>
            <a:r>
              <a:rPr lang="en-US" sz="1600" dirty="0"/>
              <a:t>4: PSF R(EE50)</a:t>
            </a:r>
          </a:p>
          <a:p>
            <a:r>
              <a:rPr lang="en-US" sz="1600" dirty="0"/>
              <a:t>5: Relative orientation</a:t>
            </a:r>
          </a:p>
          <a:p>
            <a:r>
              <a:rPr lang="en-US" sz="1600" dirty="0"/>
              <a:t>     of roll angles</a:t>
            </a:r>
          </a:p>
          <a:p>
            <a:r>
              <a:rPr lang="en-US" sz="1600" dirty="0"/>
              <a:t>6: Spectral deep fields</a:t>
            </a:r>
          </a:p>
        </p:txBody>
      </p:sp>
      <p:sp>
        <p:nvSpPr>
          <p:cNvPr id="6" name="Date Placeholder 5">
            <a:extLst>
              <a:ext uri="{FF2B5EF4-FFF2-40B4-BE49-F238E27FC236}">
                <a16:creationId xmlns:a16="http://schemas.microsoft.com/office/drawing/2014/main" id="{88F16ED8-1027-D249-BDFA-B532D0453F00}"/>
              </a:ext>
            </a:extLst>
          </p:cNvPr>
          <p:cNvSpPr>
            <a:spLocks noGrp="1"/>
          </p:cNvSpPr>
          <p:nvPr>
            <p:ph type="dt" sz="half" idx="2"/>
          </p:nvPr>
        </p:nvSpPr>
        <p:spPr/>
        <p:txBody>
          <a:bodyPr/>
          <a:lstStyle/>
          <a:p>
            <a:r>
              <a:rPr lang="en-US"/>
              <a:t>October 22, 2018</a:t>
            </a:r>
          </a:p>
        </p:txBody>
      </p:sp>
      <p:sp>
        <p:nvSpPr>
          <p:cNvPr id="16" name="Footer Placeholder 15">
            <a:extLst>
              <a:ext uri="{FF2B5EF4-FFF2-40B4-BE49-F238E27FC236}">
                <a16:creationId xmlns:a16="http://schemas.microsoft.com/office/drawing/2014/main" id="{75E400A0-979C-1D40-BA09-DE8F19E29F2B}"/>
              </a:ext>
            </a:extLst>
          </p:cNvPr>
          <p:cNvSpPr>
            <a:spLocks noGrp="1"/>
          </p:cNvSpPr>
          <p:nvPr>
            <p:ph type="ftr" sz="quarter" idx="10"/>
          </p:nvPr>
        </p:nvSpPr>
        <p:spPr/>
        <p:txBody>
          <a:bodyPr/>
          <a:lstStyle/>
          <a:p>
            <a:r>
              <a:rPr lang="en-US"/>
              <a:t>APAC - Kruk</a:t>
            </a:r>
            <a:endParaRPr lang="en-US" dirty="0"/>
          </a:p>
        </p:txBody>
      </p:sp>
      <p:sp>
        <p:nvSpPr>
          <p:cNvPr id="17" name="Slide Number Placeholder 16">
            <a:extLst>
              <a:ext uri="{FF2B5EF4-FFF2-40B4-BE49-F238E27FC236}">
                <a16:creationId xmlns:a16="http://schemas.microsoft.com/office/drawing/2014/main" id="{9B5510F1-E1E8-A04F-86BA-29C81A507085}"/>
              </a:ext>
            </a:extLst>
          </p:cNvPr>
          <p:cNvSpPr>
            <a:spLocks noGrp="1"/>
          </p:cNvSpPr>
          <p:nvPr>
            <p:ph type="sldNum" sz="quarter" idx="11"/>
          </p:nvPr>
        </p:nvSpPr>
        <p:spPr/>
        <p:txBody>
          <a:bodyPr/>
          <a:lstStyle/>
          <a:p>
            <a:fld id="{9B402786-918C-D846-A5E6-705928AE4161}" type="slidenum">
              <a:rPr lang="en-US" smtClean="0"/>
              <a:pPr/>
              <a:t>52</a:t>
            </a:fld>
            <a:endParaRPr lang="en-US" dirty="0"/>
          </a:p>
        </p:txBody>
      </p:sp>
    </p:spTree>
    <p:extLst>
      <p:ext uri="{BB962C8B-B14F-4D97-AF65-F5344CB8AC3E}">
        <p14:creationId xmlns:p14="http://schemas.microsoft.com/office/powerpoint/2010/main" val="1004015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GRS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1359804936"/>
              </p:ext>
            </p:extLst>
          </p:nvPr>
        </p:nvGraphicFramePr>
        <p:xfrm>
          <a:off x="1097279" y="744248"/>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Representative</a:t>
                      </a:r>
                      <a:r>
                        <a:rPr lang="en-US" sz="1200" baseline="0" dirty="0"/>
                        <a:t> values shown; full details in SRD.</a:t>
                      </a:r>
                      <a:endParaRPr lang="en-US" sz="12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bg1"/>
                          </a:solidFill>
                        </a:rPr>
                        <a:t>Expansion, Structure,</a:t>
                      </a:r>
                      <a:r>
                        <a:rPr lang="en-US" sz="1200" b="1" baseline="0" dirty="0">
                          <a:solidFill>
                            <a:schemeClr val="bg1"/>
                          </a:solidFill>
                        </a:rPr>
                        <a:t> </a:t>
                      </a:r>
                      <a:r>
                        <a:rPr lang="en-US" sz="1200" b="1" dirty="0">
                          <a:solidFill>
                            <a:schemeClr val="bg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tc>
                <a:tc>
                  <a:txBody>
                    <a:bodyPr/>
                    <a:lstStyle/>
                    <a:p>
                      <a:pPr algn="ctr"/>
                      <a:r>
                        <a:rPr lang="en-US" sz="1200" b="1" dirty="0">
                          <a:solidFill>
                            <a:schemeClr val="bg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dirty="0">
                          <a:solidFill>
                            <a:schemeClr val="bg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bg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558161745"/>
                  </a:ext>
                </a:extLst>
              </a:tr>
              <a:tr h="457494">
                <a:tc rowSpan="5">
                  <a:txBody>
                    <a:bodyPr/>
                    <a:lstStyle/>
                    <a:p>
                      <a:r>
                        <a:rPr lang="en-US" sz="1200" b="1" dirty="0">
                          <a:solidFill>
                            <a:schemeClr val="bg1"/>
                          </a:solidFill>
                        </a:rPr>
                        <a:t>Surveys </a:t>
                      </a:r>
                      <a:r>
                        <a:rPr lang="en-US" sz="1200" b="1">
                          <a:solidFill>
                            <a:schemeClr val="bg1"/>
                          </a:solidFill>
                        </a:rPr>
                        <a:t>&amp; Data</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0.20 deg</a:t>
                      </a:r>
                      <a:r>
                        <a:rPr lang="en-US" sz="1200" baseline="30000" dirty="0"/>
                        <a:t>2</a:t>
                      </a:r>
                      <a:r>
                        <a:rPr lang="en-US" sz="1200" baseline="0" dirty="0"/>
                        <a:t>/</a:t>
                      </a:r>
                      <a:r>
                        <a:rPr lang="en-US" sz="1200" baseline="0" dirty="0" err="1"/>
                        <a:t>hr</a:t>
                      </a:r>
                      <a:endParaRPr lang="en-US" sz="1200" baseline="30000" dirty="0"/>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0.34 deg</a:t>
                      </a:r>
                      <a:r>
                        <a:rPr lang="en-US" sz="1200" baseline="30000" dirty="0"/>
                        <a:t>2</a:t>
                      </a:r>
                      <a:r>
                        <a:rPr lang="en-US" sz="1200" baseline="0" dirty="0"/>
                        <a:t>/</a:t>
                      </a:r>
                      <a:r>
                        <a:rPr lang="en-US" sz="1200" baseline="0" dirty="0" err="1"/>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a:t>
                      </a:r>
                      <a:endParaRPr lang="en-US" sz="1200" b="0" baseline="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bg1"/>
                          </a:solidFill>
                        </a:rPr>
                        <a:t>Redshift</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bg1"/>
                          </a:solidFill>
                        </a:rPr>
                        <a:t>Sensitivity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tc>
                <a:tc>
                  <a:txBody>
                    <a:bodyPr/>
                    <a:lstStyle/>
                    <a:p>
                      <a:pPr algn="ctr"/>
                      <a:r>
                        <a:rPr lang="en-US" sz="1200" kern="1200" dirty="0">
                          <a:solidFill>
                            <a:schemeClr val="tx1"/>
                          </a:solidFill>
                          <a:effectLst/>
                          <a:latin typeface="+mn-lt"/>
                          <a:ea typeface="+mn-ea"/>
                          <a:cs typeface="+mn-cs"/>
                        </a:rPr>
                        <a:t> </a:t>
                      </a:r>
                      <a:endParaRPr lang="en-US" sz="1200" dirty="0">
                        <a:solidFill>
                          <a:schemeClr val="tx1"/>
                        </a:solidFill>
                      </a:endParaRPr>
                    </a:p>
                  </a:txBody>
                  <a:tcPr marL="0" marR="0"/>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bg1"/>
                          </a:solidFill>
                        </a:rPr>
                        <a:t>Cadence</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endParaRPr lang="en-US" sz="1200" dirty="0">
                        <a:solidFill>
                          <a:schemeClr val="tx1"/>
                        </a:solidFill>
                      </a:endParaRPr>
                    </a:p>
                  </a:txBody>
                  <a:tcPr marL="0" marR="0" marB="0"/>
                </a:tc>
                <a:tc>
                  <a:txBody>
                    <a:bodyPr/>
                    <a:lstStyle/>
                    <a:p>
                      <a:pPr algn="ctr"/>
                      <a:r>
                        <a:rPr lang="en-US" sz="1200" dirty="0">
                          <a:solidFill>
                            <a:schemeClr val="tx1"/>
                          </a:solidFill>
                        </a:rPr>
                        <a:t> </a:t>
                      </a:r>
                    </a:p>
                  </a:txBody>
                  <a:tcPr marL="0" marR="0" marB="0"/>
                </a:tc>
                <a:tc>
                  <a:txBody>
                    <a:bodyPr/>
                    <a:lstStyle/>
                    <a:p>
                      <a:pPr algn="ctr"/>
                      <a:r>
                        <a:rPr lang="en-US" sz="1200" b="0" dirty="0">
                          <a:solidFill>
                            <a:schemeClr val="tx1"/>
                          </a:solidFill>
                        </a:rPr>
                        <a:t> </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bg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p>
                  </a:txBody>
                  <a:tcPr marL="0" marR="0" marB="0">
                    <a:lnB w="381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 </a:t>
                      </a: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bg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a:t>
                      </a:r>
                      <a:endParaRPr lang="en-US" sz="1200" dirty="0"/>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bg1"/>
                          </a:solidFill>
                        </a:rPr>
                        <a:t>Stability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endParaRPr lang="en-US" sz="1200" dirty="0">
                        <a:solidFill>
                          <a:schemeClr val="tx1"/>
                        </a:solidFill>
                      </a:endParaRPr>
                    </a:p>
                  </a:txBody>
                  <a:tcPr marL="0" marR="0"/>
                </a:tc>
                <a:tc>
                  <a:txBody>
                    <a:bodyPr/>
                    <a:lstStyle/>
                    <a:p>
                      <a:pPr algn="ctr"/>
                      <a:endParaRPr lang="en-US" sz="1200" dirty="0">
                        <a:solidFill>
                          <a:schemeClr val="tx1"/>
                        </a:solidFill>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bg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bg1"/>
                          </a:solidFill>
                        </a:rPr>
                        <a:t>Flux Calibration Relative</a:t>
                      </a:r>
                      <a:r>
                        <a:rPr lang="en-US" sz="1200" b="1" baseline="0" dirty="0">
                          <a:solidFill>
                            <a:schemeClr val="bg1"/>
                          </a:solidFill>
                        </a:rPr>
                        <a:t> Over</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bg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9525"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bg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 </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solidFill>
                            <a:schemeClr val="tx1"/>
                          </a:solidFill>
                        </a:rPr>
                        <a:t> </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bg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bg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dirty="0">
                          <a:solidFill>
                            <a:schemeClr val="tx1"/>
                          </a:solidFill>
                        </a:rPr>
                        <a:t> </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bg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 </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CE49C286-05AA-6543-875A-3C6577DD4817}"/>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22406F34-3A28-DD4D-B548-F52CDD38F8E6}"/>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813E59FD-0440-FF42-8747-3E75BC5C16BF}"/>
              </a:ext>
            </a:extLst>
          </p:cNvPr>
          <p:cNvSpPr>
            <a:spLocks noGrp="1"/>
          </p:cNvSpPr>
          <p:nvPr>
            <p:ph type="sldNum" sz="quarter" idx="10"/>
          </p:nvPr>
        </p:nvSpPr>
        <p:spPr/>
        <p:txBody>
          <a:bodyPr/>
          <a:lstStyle/>
          <a:p>
            <a:fld id="{9B402786-918C-D846-A5E6-705928AE4161}" type="slidenum">
              <a:rPr lang="en-US" smtClean="0"/>
              <a:pPr/>
              <a:t>53</a:t>
            </a:fld>
            <a:endParaRPr lang="en-US" dirty="0"/>
          </a:p>
        </p:txBody>
      </p:sp>
    </p:spTree>
    <p:extLst>
      <p:ext uri="{BB962C8B-B14F-4D97-AF65-F5344CB8AC3E}">
        <p14:creationId xmlns:p14="http://schemas.microsoft.com/office/powerpoint/2010/main" val="3606412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385" y="117625"/>
            <a:ext cx="3579465" cy="1062839"/>
          </a:xfrm>
        </p:spPr>
        <p:txBody>
          <a:bodyPr>
            <a:normAutofit/>
          </a:bodyPr>
          <a:lstStyle/>
          <a:p>
            <a:r>
              <a:rPr lang="en-US" dirty="0"/>
              <a:t>Type </a:t>
            </a:r>
            <a:r>
              <a:rPr lang="en-US" dirty="0" err="1"/>
              <a:t>Ia</a:t>
            </a:r>
            <a:r>
              <a:rPr lang="en-US" dirty="0"/>
              <a:t> Supernovae </a:t>
            </a:r>
            <a:br>
              <a:rPr lang="en-US" dirty="0"/>
            </a:br>
            <a:r>
              <a:rPr lang="en-US" sz="2700" i="1" dirty="0"/>
              <a:t>Observables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413" y="1374628"/>
            <a:ext cx="4244579" cy="548337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57200" y="1905000"/>
            <a:ext cx="2832100" cy="2554545"/>
          </a:xfrm>
          <a:prstGeom prst="rect">
            <a:avLst/>
          </a:prstGeom>
          <a:noFill/>
        </p:spPr>
        <p:txBody>
          <a:bodyPr wrap="square" rtlCol="0">
            <a:spAutoFit/>
          </a:bodyPr>
          <a:lstStyle/>
          <a:p>
            <a:r>
              <a:rPr lang="en-US" sz="2000" dirty="0"/>
              <a:t>Sometimes </a:t>
            </a:r>
            <a:r>
              <a:rPr lang="en-US" sz="2000" dirty="0" err="1"/>
              <a:t>SNe</a:t>
            </a:r>
            <a:r>
              <a:rPr lang="en-US" sz="2000" dirty="0"/>
              <a:t> are well-separated from their host galaxy, and sometimes they’re not!</a:t>
            </a:r>
          </a:p>
          <a:p>
            <a:endParaRPr lang="en-US" sz="2000" dirty="0"/>
          </a:p>
          <a:p>
            <a:r>
              <a:rPr lang="en-US" sz="2000" dirty="0"/>
              <a:t>Have to accurately subtract the light of the host galaxy.</a:t>
            </a:r>
          </a:p>
        </p:txBody>
      </p:sp>
      <p:sp>
        <p:nvSpPr>
          <p:cNvPr id="8" name="Text Box 3"/>
          <p:cNvSpPr txBox="1">
            <a:spLocks noChangeArrowheads="1"/>
          </p:cNvSpPr>
          <p:nvPr/>
        </p:nvSpPr>
        <p:spPr bwMode="auto">
          <a:xfrm>
            <a:off x="729418" y="5894685"/>
            <a:ext cx="28196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1200" dirty="0"/>
              <a:t>N. Suzuki et al. 2012 </a:t>
            </a:r>
            <a:r>
              <a:rPr lang="en-US" sz="1200" dirty="0" err="1"/>
              <a:t>ApJ</a:t>
            </a:r>
            <a:r>
              <a:rPr lang="en-US" sz="1200" dirty="0"/>
              <a:t> 746 85 doi:10.1088/0004-637X/746/1/85</a:t>
            </a:r>
          </a:p>
        </p:txBody>
      </p:sp>
      <p:graphicFrame>
        <p:nvGraphicFramePr>
          <p:cNvPr id="11" name="Table 10">
            <a:extLst>
              <a:ext uri="{FF2B5EF4-FFF2-40B4-BE49-F238E27FC236}">
                <a16:creationId xmlns:a16="http://schemas.microsoft.com/office/drawing/2014/main" id="{B9293E2B-C472-D549-83D5-8AFB2A9E0F71}"/>
              </a:ext>
            </a:extLst>
          </p:cNvPr>
          <p:cNvGraphicFramePr>
            <a:graphicFrameLocks noGrp="1" noChangeAspect="1"/>
          </p:cNvGraphicFramePr>
          <p:nvPr>
            <p:extLst>
              <p:ext uri="{D42A27DB-BD31-4B8C-83A1-F6EECF244321}">
                <p14:modId xmlns:p14="http://schemas.microsoft.com/office/powerpoint/2010/main" val="3665860111"/>
              </p:ext>
            </p:extLst>
          </p:nvPr>
        </p:nvGraphicFramePr>
        <p:xfrm>
          <a:off x="7896041" y="54685"/>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9" name="Rectangle 8"/>
          <p:cNvSpPr/>
          <p:nvPr/>
        </p:nvSpPr>
        <p:spPr>
          <a:xfrm>
            <a:off x="1915064" y="6581955"/>
            <a:ext cx="1979349" cy="13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E371E0EB-9EF7-2E4F-9764-F95B0F546D8B}"/>
              </a:ext>
            </a:extLst>
          </p:cNvPr>
          <p:cNvSpPr>
            <a:spLocks noGrp="1"/>
          </p:cNvSpPr>
          <p:nvPr>
            <p:ph type="dt" sz="half" idx="2"/>
          </p:nvPr>
        </p:nvSpPr>
        <p:spPr/>
        <p:txBody>
          <a:bodyPr/>
          <a:lstStyle/>
          <a:p>
            <a:r>
              <a:rPr lang="en-US"/>
              <a:t>October 22, 2018</a:t>
            </a:r>
          </a:p>
        </p:txBody>
      </p:sp>
      <p:sp>
        <p:nvSpPr>
          <p:cNvPr id="12" name="Footer Placeholder 11">
            <a:extLst>
              <a:ext uri="{FF2B5EF4-FFF2-40B4-BE49-F238E27FC236}">
                <a16:creationId xmlns:a16="http://schemas.microsoft.com/office/drawing/2014/main" id="{57C156AF-4F97-CB49-9256-AD846D20248D}"/>
              </a:ext>
            </a:extLst>
          </p:cNvPr>
          <p:cNvSpPr>
            <a:spLocks noGrp="1"/>
          </p:cNvSpPr>
          <p:nvPr>
            <p:ph type="ftr" sz="quarter" idx="11"/>
          </p:nvPr>
        </p:nvSpPr>
        <p:spPr/>
        <p:txBody>
          <a:bodyPr/>
          <a:lstStyle/>
          <a:p>
            <a:r>
              <a:rPr lang="en-US"/>
              <a:t>APAC - Kruk</a:t>
            </a:r>
            <a:endParaRPr lang="en-US" dirty="0"/>
          </a:p>
        </p:txBody>
      </p:sp>
      <p:sp>
        <p:nvSpPr>
          <p:cNvPr id="13" name="Slide Number Placeholder 12">
            <a:extLst>
              <a:ext uri="{FF2B5EF4-FFF2-40B4-BE49-F238E27FC236}">
                <a16:creationId xmlns:a16="http://schemas.microsoft.com/office/drawing/2014/main" id="{78D848F5-6D30-B243-B733-6EE05DED9DA1}"/>
              </a:ext>
            </a:extLst>
          </p:cNvPr>
          <p:cNvSpPr>
            <a:spLocks noGrp="1"/>
          </p:cNvSpPr>
          <p:nvPr>
            <p:ph type="sldNum" sz="quarter" idx="10"/>
          </p:nvPr>
        </p:nvSpPr>
        <p:spPr/>
        <p:txBody>
          <a:bodyPr/>
          <a:lstStyle/>
          <a:p>
            <a:fld id="{9B402786-918C-D846-A5E6-705928AE4161}" type="slidenum">
              <a:rPr lang="en-US" smtClean="0"/>
              <a:pPr/>
              <a:t>54</a:t>
            </a:fld>
            <a:endParaRPr lang="en-US" dirty="0"/>
          </a:p>
        </p:txBody>
      </p:sp>
    </p:spTree>
    <p:extLst>
      <p:ext uri="{BB962C8B-B14F-4D97-AF65-F5344CB8AC3E}">
        <p14:creationId xmlns:p14="http://schemas.microsoft.com/office/powerpoint/2010/main" val="879601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35527" y="135884"/>
            <a:ext cx="3748566" cy="1062839"/>
          </a:xfrm>
        </p:spPr>
        <p:txBody>
          <a:bodyPr>
            <a:normAutofit/>
          </a:bodyPr>
          <a:lstStyle/>
          <a:p>
            <a:r>
              <a:rPr lang="en-US" dirty="0"/>
              <a:t>Type </a:t>
            </a:r>
            <a:r>
              <a:rPr lang="en-US" dirty="0" err="1"/>
              <a:t>Ia</a:t>
            </a:r>
            <a:r>
              <a:rPr lang="en-US" dirty="0"/>
              <a:t> supernovae</a:t>
            </a:r>
            <a:br>
              <a:rPr lang="en-US" dirty="0"/>
            </a:br>
            <a:r>
              <a:rPr lang="en-US" sz="2700" i="1" dirty="0"/>
              <a:t>Observables</a:t>
            </a:r>
          </a:p>
        </p:txBody>
      </p:sp>
      <p:sp>
        <p:nvSpPr>
          <p:cNvPr id="6" name="Content Placeholder 5"/>
          <p:cNvSpPr>
            <a:spLocks noGrp="1"/>
          </p:cNvSpPr>
          <p:nvPr>
            <p:ph idx="1"/>
          </p:nvPr>
        </p:nvSpPr>
        <p:spPr>
          <a:xfrm>
            <a:off x="1" y="1507923"/>
            <a:ext cx="9144000" cy="1480928"/>
          </a:xfrm>
        </p:spPr>
        <p:txBody>
          <a:bodyPr>
            <a:normAutofit fontScale="62500" lnSpcReduction="20000"/>
          </a:bodyPr>
          <a:lstStyle/>
          <a:p>
            <a:r>
              <a:rPr lang="en-US" sz="3100" dirty="0"/>
              <a:t>Shape of </a:t>
            </a:r>
            <a:r>
              <a:rPr lang="en-US" sz="3100" dirty="0" err="1"/>
              <a:t>SNIa</a:t>
            </a:r>
            <a:r>
              <a:rPr lang="en-US" sz="3100" dirty="0"/>
              <a:t> spectrum changes with time.</a:t>
            </a:r>
          </a:p>
          <a:p>
            <a:r>
              <a:rPr lang="en-US" sz="3100" dirty="0">
                <a:solidFill>
                  <a:schemeClr val="tx1"/>
                </a:solidFill>
              </a:rPr>
              <a:t>Need at least one spectrum for redshift &amp; confirm type (or host galaxy redshift)</a:t>
            </a:r>
          </a:p>
          <a:p>
            <a:r>
              <a:rPr lang="en-US" sz="3100" dirty="0">
                <a:solidFill>
                  <a:schemeClr val="tx1"/>
                </a:solidFill>
              </a:rPr>
              <a:t>Need rest-frame spectrum to obtain luminosity and correct for dust extinction</a:t>
            </a:r>
          </a:p>
          <a:p>
            <a:pPr lvl="1"/>
            <a:r>
              <a:rPr lang="en-US" sz="2600" dirty="0"/>
              <a:t>Obtain spectra or multi-band imaging light-curves</a:t>
            </a:r>
            <a:endParaRPr lang="en-US" dirty="0"/>
          </a:p>
        </p:txBody>
      </p:sp>
      <p:graphicFrame>
        <p:nvGraphicFramePr>
          <p:cNvPr id="10" name="Table 9">
            <a:extLst>
              <a:ext uri="{FF2B5EF4-FFF2-40B4-BE49-F238E27FC236}">
                <a16:creationId xmlns:a16="http://schemas.microsoft.com/office/drawing/2014/main" id="{24D31F4C-4626-424E-AF56-EFB5FDD35AC6}"/>
              </a:ext>
            </a:extLst>
          </p:cNvPr>
          <p:cNvGraphicFramePr>
            <a:graphicFrameLocks noGrp="1" noChangeAspect="1"/>
          </p:cNvGraphicFramePr>
          <p:nvPr>
            <p:extLst>
              <p:ext uri="{D42A27DB-BD31-4B8C-83A1-F6EECF244321}">
                <p14:modId xmlns:p14="http://schemas.microsoft.com/office/powerpoint/2010/main" val="767800301"/>
              </p:ext>
            </p:extLst>
          </p:nvPr>
        </p:nvGraphicFramePr>
        <p:xfrm>
          <a:off x="7876864" y="59732"/>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9" name="Picture 8" descr="SNIa_lightcurve_z0.0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98750"/>
            <a:ext cx="3902368" cy="3902368"/>
          </a:xfrm>
          <a:prstGeom prst="rect">
            <a:avLst/>
          </a:prstGeom>
        </p:spPr>
      </p:pic>
      <p:pic>
        <p:nvPicPr>
          <p:cNvPr id="11" name="Picture 10" descr="SNIa_evolution_4srr_z1.0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2698750"/>
            <a:ext cx="4877960" cy="3902368"/>
          </a:xfrm>
          <a:prstGeom prst="rect">
            <a:avLst/>
          </a:prstGeom>
        </p:spPr>
      </p:pic>
      <p:sp>
        <p:nvSpPr>
          <p:cNvPr id="7" name="Date Placeholder 6">
            <a:extLst>
              <a:ext uri="{FF2B5EF4-FFF2-40B4-BE49-F238E27FC236}">
                <a16:creationId xmlns:a16="http://schemas.microsoft.com/office/drawing/2014/main" id="{9BEB0E47-BE67-E84E-8642-68129CF4B7D1}"/>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72FDCB25-13D8-4C46-AE54-EA6407528798}"/>
              </a:ext>
            </a:extLst>
          </p:cNvPr>
          <p:cNvSpPr>
            <a:spLocks noGrp="1"/>
          </p:cNvSpPr>
          <p:nvPr>
            <p:ph type="ftr" sz="quarter" idx="10"/>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5DD327EC-4662-9242-B87B-59181461CD67}"/>
              </a:ext>
            </a:extLst>
          </p:cNvPr>
          <p:cNvSpPr>
            <a:spLocks noGrp="1"/>
          </p:cNvSpPr>
          <p:nvPr>
            <p:ph type="sldNum" sz="quarter" idx="11"/>
          </p:nvPr>
        </p:nvSpPr>
        <p:spPr/>
        <p:txBody>
          <a:bodyPr/>
          <a:lstStyle/>
          <a:p>
            <a:fld id="{9B402786-918C-D846-A5E6-705928AE4161}" type="slidenum">
              <a:rPr lang="en-US" smtClean="0"/>
              <a:pPr/>
              <a:t>55</a:t>
            </a:fld>
            <a:endParaRPr lang="en-US" dirty="0"/>
          </a:p>
        </p:txBody>
      </p:sp>
    </p:spTree>
    <p:extLst>
      <p:ext uri="{BB962C8B-B14F-4D97-AF65-F5344CB8AC3E}">
        <p14:creationId xmlns:p14="http://schemas.microsoft.com/office/powerpoint/2010/main" val="2303444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916E99-4AED-E94C-8279-CA181849A013}"/>
              </a:ext>
            </a:extLst>
          </p:cNvPr>
          <p:cNvPicPr>
            <a:picLocks noChangeAspect="1"/>
          </p:cNvPicPr>
          <p:nvPr/>
        </p:nvPicPr>
        <p:blipFill>
          <a:blip r:embed="rId3"/>
          <a:stretch>
            <a:fillRect/>
          </a:stretch>
        </p:blipFill>
        <p:spPr>
          <a:xfrm>
            <a:off x="5306647" y="5871450"/>
            <a:ext cx="3566048" cy="583554"/>
          </a:xfrm>
          <a:prstGeom prst="rect">
            <a:avLst/>
          </a:prstGeom>
        </p:spPr>
      </p:pic>
      <p:sp>
        <p:nvSpPr>
          <p:cNvPr id="5" name="Title 4"/>
          <p:cNvSpPr>
            <a:spLocks noGrp="1"/>
          </p:cNvSpPr>
          <p:nvPr>
            <p:ph type="title"/>
          </p:nvPr>
        </p:nvSpPr>
        <p:spPr>
          <a:xfrm>
            <a:off x="2871357" y="125224"/>
            <a:ext cx="5627084" cy="1062839"/>
          </a:xfrm>
        </p:spPr>
        <p:txBody>
          <a:bodyPr>
            <a:normAutofit/>
          </a:bodyPr>
          <a:lstStyle/>
          <a:p>
            <a:r>
              <a:rPr lang="en-US" dirty="0"/>
              <a:t>Type </a:t>
            </a:r>
            <a:r>
              <a:rPr lang="en-US" dirty="0" err="1"/>
              <a:t>Ia</a:t>
            </a:r>
            <a:r>
              <a:rPr lang="en-US" dirty="0"/>
              <a:t> supernovae</a:t>
            </a:r>
            <a:br>
              <a:rPr lang="en-US" dirty="0"/>
            </a:br>
            <a:r>
              <a:rPr lang="en-US" sz="2400" i="1" dirty="0"/>
              <a:t>Observables</a:t>
            </a:r>
          </a:p>
        </p:txBody>
      </p:sp>
      <p:sp>
        <p:nvSpPr>
          <p:cNvPr id="6" name="Content Placeholder 5"/>
          <p:cNvSpPr>
            <a:spLocks noGrp="1"/>
          </p:cNvSpPr>
          <p:nvPr>
            <p:ph idx="1"/>
          </p:nvPr>
        </p:nvSpPr>
        <p:spPr>
          <a:xfrm>
            <a:off x="117446" y="1600201"/>
            <a:ext cx="6920917" cy="2108199"/>
          </a:xfrm>
        </p:spPr>
        <p:txBody>
          <a:bodyPr>
            <a:normAutofit/>
          </a:bodyPr>
          <a:lstStyle/>
          <a:p>
            <a:r>
              <a:rPr lang="en-US" sz="2400" dirty="0"/>
              <a:t>Intrinsic brightness correlates with shape of light curve</a:t>
            </a:r>
          </a:p>
          <a:p>
            <a:pPr lvl="1"/>
            <a:r>
              <a:rPr lang="en-US" sz="2000" dirty="0">
                <a:solidFill>
                  <a:schemeClr val="tx1"/>
                </a:solidFill>
              </a:rPr>
              <a:t>Measure brightness at multiple times throughout evolution of each SN, </a:t>
            </a:r>
            <a:r>
              <a:rPr lang="en-US" sz="2000" i="1" dirty="0">
                <a:solidFill>
                  <a:schemeClr val="tx1"/>
                </a:solidFill>
              </a:rPr>
              <a:t>beginning prior to peak</a:t>
            </a:r>
          </a:p>
        </p:txBody>
      </p:sp>
      <p:pic>
        <p:nvPicPr>
          <p:cNvPr id="7" name="Picture 6" descr="Jha2007_fig7.h.gif"/>
          <p:cNvPicPr>
            <a:picLocks noChangeAspect="1"/>
          </p:cNvPicPr>
          <p:nvPr/>
        </p:nvPicPr>
        <p:blipFill rotWithShape="1">
          <a:blip r:embed="rId4" cstate="screen">
            <a:extLst>
              <a:ext uri="{28A0092B-C50C-407E-A947-70E740481C1C}">
                <a14:useLocalDpi xmlns:a14="http://schemas.microsoft.com/office/drawing/2010/main"/>
              </a:ext>
            </a:extLst>
          </a:blip>
          <a:srcRect l="49703" t="-1" r="-361" b="69334"/>
          <a:stretch/>
        </p:blipFill>
        <p:spPr>
          <a:xfrm>
            <a:off x="4445000" y="3590757"/>
            <a:ext cx="4490078" cy="2338229"/>
          </a:xfrm>
          <a:prstGeom prst="rect">
            <a:avLst/>
          </a:prstGeom>
        </p:spPr>
      </p:pic>
      <p:sp>
        <p:nvSpPr>
          <p:cNvPr id="9" name="TextBox 8"/>
          <p:cNvSpPr txBox="1"/>
          <p:nvPr/>
        </p:nvSpPr>
        <p:spPr>
          <a:xfrm>
            <a:off x="457200" y="3951989"/>
            <a:ext cx="3987800" cy="1569660"/>
          </a:xfrm>
          <a:prstGeom prst="rect">
            <a:avLst/>
          </a:prstGeom>
          <a:noFill/>
        </p:spPr>
        <p:txBody>
          <a:bodyPr wrap="square" rtlCol="0">
            <a:spAutoFit/>
          </a:bodyPr>
          <a:lstStyle/>
          <a:p>
            <a:r>
              <a:rPr lang="en-US" sz="2000" dirty="0"/>
              <a:t>Figure shows rest-frame B band light curve templates.</a:t>
            </a:r>
          </a:p>
          <a:p>
            <a:r>
              <a:rPr lang="en-US" sz="2000" b="1" dirty="0" err="1"/>
              <a:t>SNIa</a:t>
            </a:r>
            <a:r>
              <a:rPr lang="en-US" sz="2000" b="1" dirty="0"/>
              <a:t> with broader light curves are intrinsically brighter.</a:t>
            </a:r>
          </a:p>
          <a:p>
            <a:r>
              <a:rPr lang="en-US" sz="1600" dirty="0" err="1"/>
              <a:t>Jha</a:t>
            </a:r>
            <a:r>
              <a:rPr lang="en-US" sz="1600" dirty="0"/>
              <a:t>, </a:t>
            </a:r>
            <a:r>
              <a:rPr lang="en-US" sz="1600" dirty="0" err="1"/>
              <a:t>Riess</a:t>
            </a:r>
            <a:r>
              <a:rPr lang="en-US" sz="1600" dirty="0"/>
              <a:t>, </a:t>
            </a:r>
            <a:r>
              <a:rPr lang="en-US" sz="1600" dirty="0" err="1"/>
              <a:t>Kirschner</a:t>
            </a:r>
            <a:r>
              <a:rPr lang="en-US" sz="1600" dirty="0"/>
              <a:t> 2007</a:t>
            </a:r>
          </a:p>
        </p:txBody>
      </p:sp>
      <p:graphicFrame>
        <p:nvGraphicFramePr>
          <p:cNvPr id="11" name="Table 10">
            <a:extLst>
              <a:ext uri="{FF2B5EF4-FFF2-40B4-BE49-F238E27FC236}">
                <a16:creationId xmlns:a16="http://schemas.microsoft.com/office/drawing/2014/main" id="{33B8FECB-7E45-DA46-B79E-6C749522D2FB}"/>
              </a:ext>
            </a:extLst>
          </p:cNvPr>
          <p:cNvGraphicFramePr>
            <a:graphicFrameLocks noGrp="1" noChangeAspect="1"/>
          </p:cNvGraphicFramePr>
          <p:nvPr>
            <p:extLst>
              <p:ext uri="{D42A27DB-BD31-4B8C-83A1-F6EECF244321}">
                <p14:modId xmlns:p14="http://schemas.microsoft.com/office/powerpoint/2010/main" val="2334101683"/>
              </p:ext>
            </p:extLst>
          </p:nvPr>
        </p:nvGraphicFramePr>
        <p:xfrm>
          <a:off x="7901087" y="53677"/>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8" name="Date Placeholder 7">
            <a:extLst>
              <a:ext uri="{FF2B5EF4-FFF2-40B4-BE49-F238E27FC236}">
                <a16:creationId xmlns:a16="http://schemas.microsoft.com/office/drawing/2014/main" id="{3D9ED6CE-CC19-B44A-B0B9-40C3380D0D30}"/>
              </a:ext>
            </a:extLst>
          </p:cNvPr>
          <p:cNvSpPr>
            <a:spLocks noGrp="1"/>
          </p:cNvSpPr>
          <p:nvPr>
            <p:ph type="dt" sz="half" idx="2"/>
          </p:nvPr>
        </p:nvSpPr>
        <p:spPr/>
        <p:txBody>
          <a:bodyPr/>
          <a:lstStyle/>
          <a:p>
            <a:r>
              <a:rPr lang="en-US"/>
              <a:t>October 22, 2018</a:t>
            </a:r>
          </a:p>
        </p:txBody>
      </p:sp>
      <p:sp>
        <p:nvSpPr>
          <p:cNvPr id="12" name="Footer Placeholder 11">
            <a:extLst>
              <a:ext uri="{FF2B5EF4-FFF2-40B4-BE49-F238E27FC236}">
                <a16:creationId xmlns:a16="http://schemas.microsoft.com/office/drawing/2014/main" id="{465466F0-C7A1-F448-AC1A-AA8C58FCA658}"/>
              </a:ext>
            </a:extLst>
          </p:cNvPr>
          <p:cNvSpPr>
            <a:spLocks noGrp="1"/>
          </p:cNvSpPr>
          <p:nvPr>
            <p:ph type="ftr" sz="quarter" idx="10"/>
          </p:nvPr>
        </p:nvSpPr>
        <p:spPr/>
        <p:txBody>
          <a:bodyPr/>
          <a:lstStyle/>
          <a:p>
            <a:r>
              <a:rPr lang="en-US"/>
              <a:t>APAC - Kruk</a:t>
            </a:r>
            <a:endParaRPr lang="en-US" dirty="0"/>
          </a:p>
        </p:txBody>
      </p:sp>
      <p:sp>
        <p:nvSpPr>
          <p:cNvPr id="13" name="Slide Number Placeholder 12">
            <a:extLst>
              <a:ext uri="{FF2B5EF4-FFF2-40B4-BE49-F238E27FC236}">
                <a16:creationId xmlns:a16="http://schemas.microsoft.com/office/drawing/2014/main" id="{2D9CE7BA-975B-2942-846C-A2794169889B}"/>
              </a:ext>
            </a:extLst>
          </p:cNvPr>
          <p:cNvSpPr>
            <a:spLocks noGrp="1"/>
          </p:cNvSpPr>
          <p:nvPr>
            <p:ph type="sldNum" sz="quarter" idx="11"/>
          </p:nvPr>
        </p:nvSpPr>
        <p:spPr/>
        <p:txBody>
          <a:bodyPr/>
          <a:lstStyle/>
          <a:p>
            <a:fld id="{9B402786-918C-D846-A5E6-705928AE4161}" type="slidenum">
              <a:rPr lang="en-US" smtClean="0"/>
              <a:pPr/>
              <a:t>56</a:t>
            </a:fld>
            <a:endParaRPr lang="en-US" dirty="0"/>
          </a:p>
        </p:txBody>
      </p:sp>
    </p:spTree>
    <p:extLst>
      <p:ext uri="{BB962C8B-B14F-4D97-AF65-F5344CB8AC3E}">
        <p14:creationId xmlns:p14="http://schemas.microsoft.com/office/powerpoint/2010/main" val="2590982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58424" y="143391"/>
            <a:ext cx="3789836" cy="1062839"/>
          </a:xfrm>
        </p:spPr>
        <p:txBody>
          <a:bodyPr>
            <a:normAutofit fontScale="90000"/>
          </a:bodyPr>
          <a:lstStyle/>
          <a:p>
            <a:r>
              <a:rPr lang="en-US" dirty="0"/>
              <a:t>Type </a:t>
            </a:r>
            <a:r>
              <a:rPr lang="en-US" dirty="0" err="1"/>
              <a:t>Ia</a:t>
            </a:r>
            <a:r>
              <a:rPr lang="en-US" dirty="0"/>
              <a:t> supernovae</a:t>
            </a:r>
            <a:br>
              <a:rPr lang="en-US" dirty="0"/>
            </a:br>
            <a:r>
              <a:rPr lang="en-US" sz="2700" i="1" dirty="0"/>
              <a:t>Measurement Requirements </a:t>
            </a:r>
          </a:p>
        </p:txBody>
      </p:sp>
      <p:sp>
        <p:nvSpPr>
          <p:cNvPr id="6" name="Content Placeholder 5"/>
          <p:cNvSpPr>
            <a:spLocks noGrp="1"/>
          </p:cNvSpPr>
          <p:nvPr>
            <p:ph idx="1"/>
          </p:nvPr>
        </p:nvSpPr>
        <p:spPr>
          <a:xfrm>
            <a:off x="180128" y="1600201"/>
            <a:ext cx="7193795" cy="2214474"/>
          </a:xfrm>
        </p:spPr>
        <p:txBody>
          <a:bodyPr>
            <a:normAutofit/>
          </a:bodyPr>
          <a:lstStyle/>
          <a:p>
            <a:r>
              <a:rPr lang="en-US" sz="2400" dirty="0"/>
              <a:t>Objective: Obtain large sample of Type </a:t>
            </a:r>
            <a:r>
              <a:rPr lang="en-US" sz="2400" dirty="0" err="1"/>
              <a:t>Ia</a:t>
            </a:r>
            <a:r>
              <a:rPr lang="en-US" sz="2400" dirty="0"/>
              <a:t> supernovae: &gt;100 per </a:t>
            </a:r>
            <a:r>
              <a:rPr lang="en-US" sz="2400" dirty="0" err="1"/>
              <a:t>Δz</a:t>
            </a:r>
            <a:r>
              <a:rPr lang="en-US" sz="2400" dirty="0"/>
              <a:t>=0.1 over 0.2 ≤ z ≤ 1.7</a:t>
            </a:r>
          </a:p>
          <a:p>
            <a:pPr lvl="1"/>
            <a:r>
              <a:rPr lang="en-US" sz="2000" dirty="0"/>
              <a:t>Obtain NIR images in multiple bands on ~5 day cadence to discover </a:t>
            </a:r>
            <a:r>
              <a:rPr lang="en-US" sz="2000" dirty="0" err="1"/>
              <a:t>SNe</a:t>
            </a:r>
            <a:r>
              <a:rPr lang="en-US" sz="2000" dirty="0"/>
              <a:t> </a:t>
            </a:r>
          </a:p>
          <a:p>
            <a:pPr lvl="2"/>
            <a:r>
              <a:rPr lang="en-US" sz="1800" dirty="0"/>
              <a:t>Bands &amp; area to monitor depend on redshift:</a:t>
            </a:r>
          </a:p>
        </p:txBody>
      </p:sp>
      <p:graphicFrame>
        <p:nvGraphicFramePr>
          <p:cNvPr id="7" name="Table 6"/>
          <p:cNvGraphicFramePr>
            <a:graphicFrameLocks noGrp="1"/>
          </p:cNvGraphicFramePr>
          <p:nvPr>
            <p:extLst>
              <p:ext uri="{D42A27DB-BD31-4B8C-83A1-F6EECF244321}">
                <p14:modId xmlns:p14="http://schemas.microsoft.com/office/powerpoint/2010/main" val="1066080893"/>
              </p:ext>
            </p:extLst>
          </p:nvPr>
        </p:nvGraphicFramePr>
        <p:xfrm>
          <a:off x="180128" y="4405735"/>
          <a:ext cx="8839199" cy="1821384"/>
        </p:xfrm>
        <a:graphic>
          <a:graphicData uri="http://schemas.openxmlformats.org/drawingml/2006/table">
            <a:tbl>
              <a:tblPr firstRow="1" bandRow="1">
                <a:tableStyleId>{5C22544A-7EE6-4342-B048-85BDC9FD1C3A}</a:tableStyleId>
              </a:tblPr>
              <a:tblGrid>
                <a:gridCol w="1087025">
                  <a:extLst>
                    <a:ext uri="{9D8B030D-6E8A-4147-A177-3AD203B41FA5}">
                      <a16:colId xmlns:a16="http://schemas.microsoft.com/office/drawing/2014/main" val="20000"/>
                    </a:ext>
                  </a:extLst>
                </a:gridCol>
                <a:gridCol w="883287">
                  <a:extLst>
                    <a:ext uri="{9D8B030D-6E8A-4147-A177-3AD203B41FA5}">
                      <a16:colId xmlns:a16="http://schemas.microsoft.com/office/drawing/2014/main" val="20001"/>
                    </a:ext>
                  </a:extLst>
                </a:gridCol>
                <a:gridCol w="1290763">
                  <a:extLst>
                    <a:ext uri="{9D8B030D-6E8A-4147-A177-3AD203B41FA5}">
                      <a16:colId xmlns:a16="http://schemas.microsoft.com/office/drawing/2014/main" val="20002"/>
                    </a:ext>
                  </a:extLst>
                </a:gridCol>
                <a:gridCol w="1087025">
                  <a:extLst>
                    <a:ext uri="{9D8B030D-6E8A-4147-A177-3AD203B41FA5}">
                      <a16:colId xmlns:a16="http://schemas.microsoft.com/office/drawing/2014/main" val="20003"/>
                    </a:ext>
                  </a:extLst>
                </a:gridCol>
                <a:gridCol w="1087025">
                  <a:extLst>
                    <a:ext uri="{9D8B030D-6E8A-4147-A177-3AD203B41FA5}">
                      <a16:colId xmlns:a16="http://schemas.microsoft.com/office/drawing/2014/main" val="20004"/>
                    </a:ext>
                  </a:extLst>
                </a:gridCol>
                <a:gridCol w="1087025">
                  <a:extLst>
                    <a:ext uri="{9D8B030D-6E8A-4147-A177-3AD203B41FA5}">
                      <a16:colId xmlns:a16="http://schemas.microsoft.com/office/drawing/2014/main" val="20005"/>
                    </a:ext>
                  </a:extLst>
                </a:gridCol>
                <a:gridCol w="1250248">
                  <a:extLst>
                    <a:ext uri="{9D8B030D-6E8A-4147-A177-3AD203B41FA5}">
                      <a16:colId xmlns:a16="http://schemas.microsoft.com/office/drawing/2014/main" val="20006"/>
                    </a:ext>
                  </a:extLst>
                </a:gridCol>
                <a:gridCol w="1066801">
                  <a:extLst>
                    <a:ext uri="{9D8B030D-6E8A-4147-A177-3AD203B41FA5}">
                      <a16:colId xmlns:a16="http://schemas.microsoft.com/office/drawing/2014/main" val="20007"/>
                    </a:ext>
                  </a:extLst>
                </a:gridCol>
              </a:tblGrid>
              <a:tr h="518937">
                <a:tc gridSpan="8">
                  <a:txBody>
                    <a:bodyPr/>
                    <a:lstStyle/>
                    <a:p>
                      <a:pPr algn="ctr">
                        <a:lnSpc>
                          <a:spcPct val="70000"/>
                        </a:lnSpc>
                      </a:pPr>
                      <a:r>
                        <a:rPr lang="en-US" sz="2000" dirty="0"/>
                        <a:t>2-tier</a:t>
                      </a:r>
                      <a:r>
                        <a:rPr lang="en-US" sz="2000" baseline="0" dirty="0"/>
                        <a:t> </a:t>
                      </a:r>
                      <a:r>
                        <a:rPr lang="en-US" sz="2000" dirty="0" err="1"/>
                        <a:t>SNIa</a:t>
                      </a:r>
                      <a:r>
                        <a:rPr lang="en-US" sz="2000" dirty="0"/>
                        <a:t>  Discovery Imaging, cumulative 5σ point source depth in AB mag</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lnSpc>
                          <a:spcPct val="70000"/>
                        </a:lnSpc>
                      </a:pPr>
                      <a:endParaRPr lang="en-US" sz="2000" dirty="0"/>
                    </a:p>
                  </a:txBody>
                  <a:tcPr anchor="ctr"/>
                </a:tc>
                <a:extLst>
                  <a:ext uri="{0D108BD9-81ED-4DB2-BD59-A6C34878D82A}">
                    <a16:rowId xmlns:a16="http://schemas.microsoft.com/office/drawing/2014/main" val="10000"/>
                  </a:ext>
                </a:extLst>
              </a:tr>
              <a:tr h="565526">
                <a:tc>
                  <a:txBody>
                    <a:bodyPr/>
                    <a:lstStyle/>
                    <a:p>
                      <a:pPr algn="ctr">
                        <a:lnSpc>
                          <a:spcPct val="70000"/>
                        </a:lnSpc>
                      </a:pPr>
                      <a:r>
                        <a:rPr lang="en-US" sz="2000" dirty="0"/>
                        <a:t>Redshift</a:t>
                      </a:r>
                    </a:p>
                    <a:p>
                      <a:pPr algn="ctr">
                        <a:lnSpc>
                          <a:spcPct val="70000"/>
                        </a:lnSpc>
                      </a:pPr>
                      <a:r>
                        <a:rPr lang="en-US" sz="2000" dirty="0"/>
                        <a:t>Tier</a:t>
                      </a:r>
                    </a:p>
                  </a:txBody>
                  <a:tcPr anchor="ctr"/>
                </a:tc>
                <a:tc>
                  <a:txBody>
                    <a:bodyPr/>
                    <a:lstStyle/>
                    <a:p>
                      <a:pPr algn="ctr">
                        <a:lnSpc>
                          <a:spcPct val="70000"/>
                        </a:lnSpc>
                      </a:pPr>
                      <a:r>
                        <a:rPr lang="en-US" sz="2000" dirty="0">
                          <a:solidFill>
                            <a:srgbClr val="FF0000"/>
                          </a:solidFill>
                        </a:rPr>
                        <a:t>Area</a:t>
                      </a:r>
                    </a:p>
                    <a:p>
                      <a:pPr algn="ctr">
                        <a:lnSpc>
                          <a:spcPct val="70000"/>
                        </a:lnSpc>
                      </a:pPr>
                      <a:r>
                        <a:rPr lang="en-US" sz="2000" dirty="0" err="1">
                          <a:solidFill>
                            <a:srgbClr val="FF0000"/>
                          </a:solidFill>
                        </a:rPr>
                        <a:t>Sq</a:t>
                      </a:r>
                      <a:r>
                        <a:rPr lang="en-US" sz="2000" dirty="0">
                          <a:solidFill>
                            <a:srgbClr val="FF0000"/>
                          </a:solidFill>
                        </a:rPr>
                        <a:t> </a:t>
                      </a:r>
                      <a:r>
                        <a:rPr lang="en-US" sz="2000" dirty="0" err="1">
                          <a:solidFill>
                            <a:srgbClr val="FF0000"/>
                          </a:solidFill>
                        </a:rPr>
                        <a:t>deg</a:t>
                      </a:r>
                      <a:endParaRPr lang="en-US" sz="2000" dirty="0">
                        <a:solidFill>
                          <a:srgbClr val="FF0000"/>
                        </a:solidFill>
                      </a:endParaRPr>
                    </a:p>
                  </a:txBody>
                  <a:tcPr anchor="ctr"/>
                </a:tc>
                <a:tc>
                  <a:txBody>
                    <a:bodyPr/>
                    <a:lstStyle/>
                    <a:p>
                      <a:pPr algn="ctr">
                        <a:lnSpc>
                          <a:spcPct val="70000"/>
                        </a:lnSpc>
                      </a:pPr>
                      <a:r>
                        <a:rPr lang="en-US" sz="2000" dirty="0"/>
                        <a:t>R</a:t>
                      </a:r>
                    </a:p>
                    <a:p>
                      <a:pPr algn="ctr">
                        <a:lnSpc>
                          <a:spcPct val="70000"/>
                        </a:lnSpc>
                      </a:pPr>
                      <a:r>
                        <a:rPr lang="en-US" sz="2000" dirty="0"/>
                        <a:t>0.48-0.76</a:t>
                      </a:r>
                    </a:p>
                  </a:txBody>
                  <a:tcPr marL="45720" marR="45720" anchor="ctr"/>
                </a:tc>
                <a:tc>
                  <a:txBody>
                    <a:bodyPr/>
                    <a:lstStyle/>
                    <a:p>
                      <a:pPr algn="ctr">
                        <a:lnSpc>
                          <a:spcPct val="70000"/>
                        </a:lnSpc>
                      </a:pPr>
                      <a:r>
                        <a:rPr lang="en-US" sz="2000" dirty="0"/>
                        <a:t>Z</a:t>
                      </a:r>
                    </a:p>
                    <a:p>
                      <a:pPr algn="ctr">
                        <a:lnSpc>
                          <a:spcPct val="70000"/>
                        </a:lnSpc>
                      </a:pPr>
                      <a:r>
                        <a:rPr lang="en-US" sz="2000" dirty="0"/>
                        <a:t>0.76-0.98</a:t>
                      </a:r>
                    </a:p>
                  </a:txBody>
                  <a:tcPr marL="45720" marR="45720" anchor="ctr"/>
                </a:tc>
                <a:tc>
                  <a:txBody>
                    <a:bodyPr/>
                    <a:lstStyle/>
                    <a:p>
                      <a:pPr algn="ctr">
                        <a:lnSpc>
                          <a:spcPct val="70000"/>
                        </a:lnSpc>
                      </a:pPr>
                      <a:r>
                        <a:rPr lang="en-US" sz="2000" dirty="0"/>
                        <a:t>Y</a:t>
                      </a:r>
                    </a:p>
                    <a:p>
                      <a:pPr algn="ctr">
                        <a:lnSpc>
                          <a:spcPct val="70000"/>
                        </a:lnSpc>
                      </a:pPr>
                      <a:r>
                        <a:rPr lang="en-US" sz="2000" dirty="0"/>
                        <a:t>0.92-1.19</a:t>
                      </a:r>
                    </a:p>
                  </a:txBody>
                  <a:tcPr marL="45720" marR="45720" anchor="ctr"/>
                </a:tc>
                <a:tc>
                  <a:txBody>
                    <a:bodyPr/>
                    <a:lstStyle/>
                    <a:p>
                      <a:pPr algn="ctr">
                        <a:lnSpc>
                          <a:spcPct val="70000"/>
                        </a:lnSpc>
                      </a:pPr>
                      <a:r>
                        <a:rPr lang="en-US" sz="2000" dirty="0"/>
                        <a:t>J </a:t>
                      </a:r>
                    </a:p>
                    <a:p>
                      <a:pPr algn="ctr">
                        <a:lnSpc>
                          <a:spcPct val="70000"/>
                        </a:lnSpc>
                      </a:pPr>
                      <a:r>
                        <a:rPr lang="en-US" sz="2000" dirty="0"/>
                        <a:t>1.13-1.45</a:t>
                      </a:r>
                    </a:p>
                  </a:txBody>
                  <a:tcPr marL="45720" marR="45720" anchor="ctr"/>
                </a:tc>
                <a:tc>
                  <a:txBody>
                    <a:bodyPr/>
                    <a:lstStyle/>
                    <a:p>
                      <a:pPr algn="ctr">
                        <a:lnSpc>
                          <a:spcPct val="70000"/>
                        </a:lnSpc>
                      </a:pPr>
                      <a:r>
                        <a:rPr lang="en-US" sz="2000" dirty="0"/>
                        <a:t>H</a:t>
                      </a:r>
                    </a:p>
                    <a:p>
                      <a:pPr algn="ctr">
                        <a:lnSpc>
                          <a:spcPct val="70000"/>
                        </a:lnSpc>
                      </a:pPr>
                      <a:r>
                        <a:rPr lang="en-US" sz="2000" dirty="0"/>
                        <a:t>1.38-1.77</a:t>
                      </a:r>
                    </a:p>
                  </a:txBody>
                  <a:tcPr marL="45720" marR="45720" anchor="ctr"/>
                </a:tc>
                <a:tc>
                  <a:txBody>
                    <a:bodyPr/>
                    <a:lstStyle/>
                    <a:p>
                      <a:pPr algn="ctr">
                        <a:lnSpc>
                          <a:spcPct val="70000"/>
                        </a:lnSpc>
                      </a:pPr>
                      <a:r>
                        <a:rPr lang="en-US" sz="2000" dirty="0"/>
                        <a:t>F</a:t>
                      </a:r>
                    </a:p>
                    <a:p>
                      <a:pPr algn="ctr">
                        <a:lnSpc>
                          <a:spcPct val="70000"/>
                        </a:lnSpc>
                      </a:pPr>
                      <a:r>
                        <a:rPr lang="en-US" sz="2000" dirty="0"/>
                        <a:t>1.68-2.0</a:t>
                      </a:r>
                    </a:p>
                  </a:txBody>
                  <a:tcPr marL="45720" marR="45720" anchor="ctr"/>
                </a:tc>
                <a:extLst>
                  <a:ext uri="{0D108BD9-81ED-4DB2-BD59-A6C34878D82A}">
                    <a16:rowId xmlns:a16="http://schemas.microsoft.com/office/drawing/2014/main" val="10001"/>
                  </a:ext>
                </a:extLst>
              </a:tr>
              <a:tr h="368460">
                <a:tc>
                  <a:txBody>
                    <a:bodyPr/>
                    <a:lstStyle/>
                    <a:p>
                      <a:pPr algn="ctr">
                        <a:lnSpc>
                          <a:spcPct val="70000"/>
                        </a:lnSpc>
                      </a:pPr>
                      <a:r>
                        <a:rPr lang="en-US" sz="2000" dirty="0"/>
                        <a:t>&lt;0.8</a:t>
                      </a:r>
                    </a:p>
                  </a:txBody>
                  <a:tcPr anchor="ctr"/>
                </a:tc>
                <a:tc>
                  <a:txBody>
                    <a:bodyPr/>
                    <a:lstStyle/>
                    <a:p>
                      <a:pPr algn="ctr">
                        <a:lnSpc>
                          <a:spcPct val="70000"/>
                        </a:lnSpc>
                      </a:pPr>
                      <a:r>
                        <a:rPr lang="en-US" sz="2000" dirty="0">
                          <a:solidFill>
                            <a:srgbClr val="FF0000"/>
                          </a:solidFill>
                        </a:rPr>
                        <a:t>14</a:t>
                      </a:r>
                    </a:p>
                  </a:txBody>
                  <a:tcPr anchor="ctr"/>
                </a:tc>
                <a:tc>
                  <a:txBody>
                    <a:bodyPr/>
                    <a:lstStyle/>
                    <a:p>
                      <a:pPr algn="ctr">
                        <a:lnSpc>
                          <a:spcPct val="70000"/>
                        </a:lnSpc>
                      </a:pPr>
                      <a:r>
                        <a:rPr lang="en-US" sz="2000" dirty="0">
                          <a:solidFill>
                            <a:srgbClr val="0000FF"/>
                          </a:solidFill>
                        </a:rPr>
                        <a:t>28.2</a:t>
                      </a:r>
                    </a:p>
                  </a:txBody>
                  <a:tcPr marL="45720" marR="45720" anchor="ctr"/>
                </a:tc>
                <a:tc>
                  <a:txBody>
                    <a:bodyPr/>
                    <a:lstStyle/>
                    <a:p>
                      <a:pPr algn="ctr">
                        <a:lnSpc>
                          <a:spcPct val="70000"/>
                        </a:lnSpc>
                      </a:pPr>
                      <a:r>
                        <a:rPr lang="en-US" sz="2000" dirty="0">
                          <a:solidFill>
                            <a:srgbClr val="0000FF"/>
                          </a:solidFill>
                        </a:rPr>
                        <a:t>27.8</a:t>
                      </a:r>
                    </a:p>
                  </a:txBody>
                  <a:tcPr marL="45720" marR="45720" anchor="ctr"/>
                </a:tc>
                <a:tc>
                  <a:txBody>
                    <a:bodyPr/>
                    <a:lstStyle/>
                    <a:p>
                      <a:pPr algn="ctr">
                        <a:lnSpc>
                          <a:spcPct val="70000"/>
                        </a:lnSpc>
                      </a:pPr>
                      <a:r>
                        <a:rPr lang="en-US" sz="2000" dirty="0">
                          <a:solidFill>
                            <a:srgbClr val="0000FF"/>
                          </a:solidFill>
                        </a:rPr>
                        <a:t> 27.9</a:t>
                      </a:r>
                    </a:p>
                  </a:txBody>
                  <a:tcPr marL="45720" marR="45720" anchor="ctr"/>
                </a:tc>
                <a:tc>
                  <a:txBody>
                    <a:bodyPr/>
                    <a:lstStyle/>
                    <a:p>
                      <a:pPr algn="ctr">
                        <a:lnSpc>
                          <a:spcPct val="70000"/>
                        </a:lnSpc>
                      </a:pPr>
                      <a:r>
                        <a:rPr lang="en-US" sz="2000" dirty="0">
                          <a:solidFill>
                            <a:srgbClr val="0000FF"/>
                          </a:solidFill>
                        </a:rPr>
                        <a:t>28.4</a:t>
                      </a:r>
                    </a:p>
                  </a:txBody>
                  <a:tcPr marL="45720" marR="45720" anchor="ctr"/>
                </a:tc>
                <a:tc>
                  <a:txBody>
                    <a:bodyPr/>
                    <a:lstStyle/>
                    <a:p>
                      <a:pPr algn="ctr">
                        <a:lnSpc>
                          <a:spcPct val="70000"/>
                        </a:lnSpc>
                      </a:pPr>
                      <a:r>
                        <a:rPr lang="en-US" sz="2000" dirty="0">
                          <a:solidFill>
                            <a:srgbClr val="0000FF"/>
                          </a:solidFill>
                        </a:rPr>
                        <a:t>28.8</a:t>
                      </a:r>
                    </a:p>
                  </a:txBody>
                  <a:tcPr marL="45720" marR="45720" anchor="ctr"/>
                </a:tc>
                <a:tc>
                  <a:txBody>
                    <a:bodyPr/>
                    <a:lstStyle/>
                    <a:p>
                      <a:pPr algn="ctr">
                        <a:lnSpc>
                          <a:spcPct val="70000"/>
                        </a:lnSpc>
                      </a:pPr>
                      <a:endParaRPr lang="en-US" sz="2000" dirty="0">
                        <a:solidFill>
                          <a:srgbClr val="0000FF"/>
                        </a:solidFill>
                      </a:endParaRPr>
                    </a:p>
                  </a:txBody>
                  <a:tcPr marL="45720" marR="45720" anchor="ctr"/>
                </a:tc>
                <a:extLst>
                  <a:ext uri="{0D108BD9-81ED-4DB2-BD59-A6C34878D82A}">
                    <a16:rowId xmlns:a16="http://schemas.microsoft.com/office/drawing/2014/main" val="10002"/>
                  </a:ext>
                </a:extLst>
              </a:tr>
              <a:tr h="368461">
                <a:tc>
                  <a:txBody>
                    <a:bodyPr/>
                    <a:lstStyle/>
                    <a:p>
                      <a:pPr algn="ctr">
                        <a:lnSpc>
                          <a:spcPct val="70000"/>
                        </a:lnSpc>
                      </a:pPr>
                      <a:r>
                        <a:rPr lang="en-US" sz="2000" dirty="0"/>
                        <a:t>&lt;1.7</a:t>
                      </a:r>
                    </a:p>
                  </a:txBody>
                  <a:tcPr anchor="ctr"/>
                </a:tc>
                <a:tc>
                  <a:txBody>
                    <a:bodyPr/>
                    <a:lstStyle/>
                    <a:p>
                      <a:pPr algn="ctr">
                        <a:lnSpc>
                          <a:spcPct val="70000"/>
                        </a:lnSpc>
                      </a:pPr>
                      <a:r>
                        <a:rPr lang="en-US" sz="2000" dirty="0">
                          <a:solidFill>
                            <a:srgbClr val="FF0000"/>
                          </a:solidFill>
                        </a:rPr>
                        <a:t>5</a:t>
                      </a:r>
                    </a:p>
                  </a:txBody>
                  <a:tcPr anchor="ctr"/>
                </a:tc>
                <a:tc>
                  <a:txBody>
                    <a:bodyPr/>
                    <a:lstStyle/>
                    <a:p>
                      <a:pPr algn="ctr">
                        <a:lnSpc>
                          <a:spcPct val="70000"/>
                        </a:lnSpc>
                      </a:pPr>
                      <a:endParaRPr lang="en-US" sz="2000" dirty="0">
                        <a:solidFill>
                          <a:srgbClr val="0000FF"/>
                        </a:solidFill>
                      </a:endParaRPr>
                    </a:p>
                  </a:txBody>
                  <a:tcPr marL="45720" marR="45720" anchor="ctr"/>
                </a:tc>
                <a:tc>
                  <a:txBody>
                    <a:bodyPr/>
                    <a:lstStyle/>
                    <a:p>
                      <a:pPr algn="ctr">
                        <a:lnSpc>
                          <a:spcPct val="70000"/>
                        </a:lnSpc>
                      </a:pPr>
                      <a:r>
                        <a:rPr lang="en-US" sz="2000" dirty="0">
                          <a:solidFill>
                            <a:srgbClr val="0000FF"/>
                          </a:solidFill>
                        </a:rPr>
                        <a:t>28.8</a:t>
                      </a:r>
                    </a:p>
                  </a:txBody>
                  <a:tcPr marL="45720" marR="45720" anchor="ctr"/>
                </a:tc>
                <a:tc>
                  <a:txBody>
                    <a:bodyPr/>
                    <a:lstStyle/>
                    <a:p>
                      <a:pPr algn="ctr">
                        <a:lnSpc>
                          <a:spcPct val="70000"/>
                        </a:lnSpc>
                      </a:pPr>
                      <a:r>
                        <a:rPr lang="en-US" sz="2000" dirty="0">
                          <a:solidFill>
                            <a:srgbClr val="0000FF"/>
                          </a:solidFill>
                        </a:rPr>
                        <a:t>29.5</a:t>
                      </a:r>
                    </a:p>
                  </a:txBody>
                  <a:tcPr marL="45720" marR="45720" anchor="ctr"/>
                </a:tc>
                <a:tc>
                  <a:txBody>
                    <a:bodyPr/>
                    <a:lstStyle/>
                    <a:p>
                      <a:pPr algn="ctr">
                        <a:lnSpc>
                          <a:spcPct val="70000"/>
                        </a:lnSpc>
                      </a:pPr>
                      <a:r>
                        <a:rPr lang="en-US" sz="2000" dirty="0">
                          <a:solidFill>
                            <a:srgbClr val="0000FF"/>
                          </a:solidFill>
                        </a:rPr>
                        <a:t>29.4</a:t>
                      </a:r>
                    </a:p>
                  </a:txBody>
                  <a:tcPr marL="45720" marR="45720" anchor="ctr"/>
                </a:tc>
                <a:tc>
                  <a:txBody>
                    <a:bodyPr/>
                    <a:lstStyle/>
                    <a:p>
                      <a:pPr algn="ctr">
                        <a:lnSpc>
                          <a:spcPct val="70000"/>
                        </a:lnSpc>
                      </a:pPr>
                      <a:r>
                        <a:rPr lang="en-US" sz="2000" dirty="0">
                          <a:solidFill>
                            <a:srgbClr val="0000FF"/>
                          </a:solidFill>
                        </a:rPr>
                        <a:t>29.6</a:t>
                      </a:r>
                    </a:p>
                  </a:txBody>
                  <a:tcPr marL="45720" marR="45720" anchor="ctr"/>
                </a:tc>
                <a:tc>
                  <a:txBody>
                    <a:bodyPr/>
                    <a:lstStyle/>
                    <a:p>
                      <a:pPr algn="ctr">
                        <a:lnSpc>
                          <a:spcPct val="70000"/>
                        </a:lnSpc>
                      </a:pPr>
                      <a:r>
                        <a:rPr lang="en-US" sz="2000" dirty="0">
                          <a:solidFill>
                            <a:srgbClr val="0000FF"/>
                          </a:solidFill>
                        </a:rPr>
                        <a:t>29.9</a:t>
                      </a:r>
                    </a:p>
                  </a:txBody>
                  <a:tcPr marL="45720" marR="45720" anchor="ctr"/>
                </a:tc>
                <a:extLst>
                  <a:ext uri="{0D108BD9-81ED-4DB2-BD59-A6C34878D82A}">
                    <a16:rowId xmlns:a16="http://schemas.microsoft.com/office/drawing/2014/main" val="10003"/>
                  </a:ext>
                </a:extLst>
              </a:tr>
            </a:tbl>
          </a:graphicData>
        </a:graphic>
      </p:graphicFrame>
      <p:sp>
        <p:nvSpPr>
          <p:cNvPr id="8" name="TextBox 7"/>
          <p:cNvSpPr txBox="1"/>
          <p:nvPr/>
        </p:nvSpPr>
        <p:spPr>
          <a:xfrm>
            <a:off x="163288" y="3817817"/>
            <a:ext cx="8839199" cy="584775"/>
          </a:xfrm>
          <a:prstGeom prst="rect">
            <a:avLst/>
          </a:prstGeom>
          <a:noFill/>
        </p:spPr>
        <p:txBody>
          <a:bodyPr wrap="square" rtlCol="0">
            <a:spAutoFit/>
          </a:bodyPr>
          <a:lstStyle/>
          <a:p>
            <a:pPr algn="ctr"/>
            <a:r>
              <a:rPr lang="en-US" sz="1600" dirty="0"/>
              <a:t>Sample SN imaging program; exposure times tailored to provide SN color uncertainty &lt;0.03.</a:t>
            </a:r>
          </a:p>
          <a:p>
            <a:pPr algn="ctr"/>
            <a:r>
              <a:rPr lang="en-US" sz="1600" dirty="0"/>
              <a:t>Provides serendipitous multi-band deep field over wide area.</a:t>
            </a:r>
          </a:p>
        </p:txBody>
      </p:sp>
      <p:graphicFrame>
        <p:nvGraphicFramePr>
          <p:cNvPr id="10" name="Table 9">
            <a:extLst>
              <a:ext uri="{FF2B5EF4-FFF2-40B4-BE49-F238E27FC236}">
                <a16:creationId xmlns:a16="http://schemas.microsoft.com/office/drawing/2014/main" id="{2A9E44EE-F45D-6941-8788-BF315AB71AEA}"/>
              </a:ext>
            </a:extLst>
          </p:cNvPr>
          <p:cNvGraphicFramePr>
            <a:graphicFrameLocks noGrp="1" noChangeAspect="1"/>
          </p:cNvGraphicFramePr>
          <p:nvPr>
            <p:extLst>
              <p:ext uri="{D42A27DB-BD31-4B8C-83A1-F6EECF244321}">
                <p14:modId xmlns:p14="http://schemas.microsoft.com/office/powerpoint/2010/main" val="3482157887"/>
              </p:ext>
            </p:extLst>
          </p:nvPr>
        </p:nvGraphicFramePr>
        <p:xfrm>
          <a:off x="7834475" y="83954"/>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9" name="Date Placeholder 8">
            <a:extLst>
              <a:ext uri="{FF2B5EF4-FFF2-40B4-BE49-F238E27FC236}">
                <a16:creationId xmlns:a16="http://schemas.microsoft.com/office/drawing/2014/main" id="{DBC96910-73F1-D24E-A14B-71537269B7B5}"/>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B108CF5A-3C71-2E4D-B0B9-A422CBE4E521}"/>
              </a:ext>
            </a:extLst>
          </p:cNvPr>
          <p:cNvSpPr>
            <a:spLocks noGrp="1"/>
          </p:cNvSpPr>
          <p:nvPr>
            <p:ph type="ftr" sz="quarter" idx="10"/>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8C0B6B35-68A1-4D43-928E-A89A5957B478}"/>
              </a:ext>
            </a:extLst>
          </p:cNvPr>
          <p:cNvSpPr>
            <a:spLocks noGrp="1"/>
          </p:cNvSpPr>
          <p:nvPr>
            <p:ph type="sldNum" sz="quarter" idx="11"/>
          </p:nvPr>
        </p:nvSpPr>
        <p:spPr/>
        <p:txBody>
          <a:bodyPr/>
          <a:lstStyle/>
          <a:p>
            <a:fld id="{9B402786-918C-D846-A5E6-705928AE4161}" type="slidenum">
              <a:rPr lang="en-US" smtClean="0"/>
              <a:pPr/>
              <a:t>57</a:t>
            </a:fld>
            <a:endParaRPr lang="en-US" dirty="0"/>
          </a:p>
        </p:txBody>
      </p:sp>
    </p:spTree>
    <p:extLst>
      <p:ext uri="{BB962C8B-B14F-4D97-AF65-F5344CB8AC3E}">
        <p14:creationId xmlns:p14="http://schemas.microsoft.com/office/powerpoint/2010/main" val="3485093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6034" y="143391"/>
            <a:ext cx="3904893" cy="1062839"/>
          </a:xfrm>
        </p:spPr>
        <p:txBody>
          <a:bodyPr>
            <a:normAutofit/>
          </a:bodyPr>
          <a:lstStyle/>
          <a:p>
            <a:r>
              <a:rPr lang="en-US" dirty="0"/>
              <a:t>Type </a:t>
            </a:r>
            <a:r>
              <a:rPr lang="en-US" dirty="0" err="1"/>
              <a:t>Ia</a:t>
            </a:r>
            <a:r>
              <a:rPr lang="en-US" dirty="0"/>
              <a:t> supernovae</a:t>
            </a:r>
            <a:br>
              <a:rPr lang="en-US" dirty="0"/>
            </a:br>
            <a:r>
              <a:rPr lang="en-US" sz="2400" i="1" dirty="0"/>
              <a:t>Measurement Requirements</a:t>
            </a:r>
          </a:p>
        </p:txBody>
      </p:sp>
      <p:sp>
        <p:nvSpPr>
          <p:cNvPr id="6" name="Content Placeholder 5"/>
          <p:cNvSpPr>
            <a:spLocks noGrp="1"/>
          </p:cNvSpPr>
          <p:nvPr>
            <p:ph idx="1"/>
          </p:nvPr>
        </p:nvSpPr>
        <p:spPr>
          <a:xfrm>
            <a:off x="457200" y="1600201"/>
            <a:ext cx="8229599" cy="4432299"/>
          </a:xfrm>
        </p:spPr>
        <p:txBody>
          <a:bodyPr>
            <a:normAutofit/>
          </a:bodyPr>
          <a:lstStyle/>
          <a:p>
            <a:r>
              <a:rPr lang="en-US" sz="2600" dirty="0"/>
              <a:t>Type </a:t>
            </a:r>
            <a:r>
              <a:rPr lang="en-US" sz="2600" dirty="0" err="1"/>
              <a:t>Ia</a:t>
            </a:r>
            <a:r>
              <a:rPr lang="en-US" sz="2600" dirty="0"/>
              <a:t> supernovae – multiple possible observation approaches:</a:t>
            </a:r>
          </a:p>
          <a:p>
            <a:pPr lvl="1"/>
            <a:r>
              <a:rPr lang="en-US" sz="2200" dirty="0">
                <a:solidFill>
                  <a:schemeClr val="tx1"/>
                </a:solidFill>
              </a:rPr>
              <a:t>High-precision multi-band </a:t>
            </a:r>
            <a:r>
              <a:rPr lang="en-US" sz="2200" dirty="0" err="1">
                <a:solidFill>
                  <a:schemeClr val="tx1"/>
                </a:solidFill>
              </a:rPr>
              <a:t>lightcurves</a:t>
            </a:r>
            <a:r>
              <a:rPr lang="en-US" sz="2200" dirty="0">
                <a:solidFill>
                  <a:schemeClr val="tx1"/>
                </a:solidFill>
              </a:rPr>
              <a:t>, IFC spectra near peak for typing &amp; redshift measurement </a:t>
            </a:r>
            <a:r>
              <a:rPr lang="en-US" sz="2200" i="1" dirty="0">
                <a:solidFill>
                  <a:schemeClr val="tx1"/>
                </a:solidFill>
              </a:rPr>
              <a:t>(WFIRST baseline)</a:t>
            </a:r>
          </a:p>
          <a:p>
            <a:pPr lvl="1"/>
            <a:r>
              <a:rPr lang="en-US" sz="2200" dirty="0">
                <a:solidFill>
                  <a:schemeClr val="tx1"/>
                </a:solidFill>
              </a:rPr>
              <a:t>Discovery with multi-band NIR imaging, high-precision </a:t>
            </a:r>
            <a:r>
              <a:rPr lang="en-US" sz="2200" dirty="0" err="1">
                <a:solidFill>
                  <a:schemeClr val="tx1"/>
                </a:solidFill>
              </a:rPr>
              <a:t>spectro</a:t>
            </a:r>
            <a:r>
              <a:rPr lang="en-US" sz="2200" dirty="0">
                <a:solidFill>
                  <a:schemeClr val="tx1"/>
                </a:solidFill>
              </a:rPr>
              <a:t>-photometric follow-up throughout </a:t>
            </a:r>
            <a:r>
              <a:rPr lang="en-US" sz="2200" dirty="0" err="1">
                <a:solidFill>
                  <a:schemeClr val="tx1"/>
                </a:solidFill>
              </a:rPr>
              <a:t>lightcurve</a:t>
            </a:r>
            <a:r>
              <a:rPr lang="en-US" sz="2200" dirty="0">
                <a:solidFill>
                  <a:schemeClr val="tx1"/>
                </a:solidFill>
              </a:rPr>
              <a:t> with IFC</a:t>
            </a:r>
          </a:p>
          <a:p>
            <a:pPr lvl="1"/>
            <a:r>
              <a:rPr lang="en-US" sz="2200" dirty="0">
                <a:solidFill>
                  <a:schemeClr val="tx1"/>
                </a:solidFill>
              </a:rPr>
              <a:t>High-precision multi-band </a:t>
            </a:r>
            <a:r>
              <a:rPr lang="en-US" sz="2200" dirty="0" err="1">
                <a:solidFill>
                  <a:schemeClr val="tx1"/>
                </a:solidFill>
              </a:rPr>
              <a:t>lightcurves</a:t>
            </a:r>
            <a:r>
              <a:rPr lang="en-US" sz="2200" dirty="0">
                <a:solidFill>
                  <a:schemeClr val="tx1"/>
                </a:solidFill>
              </a:rPr>
              <a:t>, on-board prism or </a:t>
            </a:r>
            <a:r>
              <a:rPr lang="en-US" sz="2200" dirty="0" err="1">
                <a:solidFill>
                  <a:schemeClr val="tx1"/>
                </a:solidFill>
              </a:rPr>
              <a:t>grism</a:t>
            </a:r>
            <a:r>
              <a:rPr lang="en-US" sz="2200" dirty="0">
                <a:solidFill>
                  <a:schemeClr val="tx1"/>
                </a:solidFill>
              </a:rPr>
              <a:t> for redshifts of subset of SN or host galaxies</a:t>
            </a:r>
          </a:p>
          <a:p>
            <a:pPr lvl="1"/>
            <a:r>
              <a:rPr lang="en-US" sz="2200" dirty="0">
                <a:solidFill>
                  <a:schemeClr val="tx1"/>
                </a:solidFill>
              </a:rPr>
              <a:t>High-precision multi-band </a:t>
            </a:r>
            <a:r>
              <a:rPr lang="en-US" sz="2200" dirty="0" err="1">
                <a:solidFill>
                  <a:schemeClr val="tx1"/>
                </a:solidFill>
              </a:rPr>
              <a:t>lightcurves</a:t>
            </a:r>
            <a:r>
              <a:rPr lang="en-US" sz="2200" dirty="0">
                <a:solidFill>
                  <a:schemeClr val="tx1"/>
                </a:solidFill>
              </a:rPr>
              <a:t>, ground-based spectroscopy for redshifts (SN or host galaxy)</a:t>
            </a:r>
            <a:endParaRPr lang="en-US" dirty="0">
              <a:solidFill>
                <a:schemeClr val="tx1"/>
              </a:solidFill>
            </a:endParaRPr>
          </a:p>
        </p:txBody>
      </p:sp>
      <p:graphicFrame>
        <p:nvGraphicFramePr>
          <p:cNvPr id="9" name="Table 8">
            <a:extLst>
              <a:ext uri="{FF2B5EF4-FFF2-40B4-BE49-F238E27FC236}">
                <a16:creationId xmlns:a16="http://schemas.microsoft.com/office/drawing/2014/main" id="{54B2BBE4-90CC-A946-9B05-FB54BF5891E4}"/>
              </a:ext>
            </a:extLst>
          </p:cNvPr>
          <p:cNvGraphicFramePr>
            <a:graphicFrameLocks noGrp="1" noChangeAspect="1"/>
          </p:cNvGraphicFramePr>
          <p:nvPr>
            <p:extLst>
              <p:ext uri="{D42A27DB-BD31-4B8C-83A1-F6EECF244321}">
                <p14:modId xmlns:p14="http://schemas.microsoft.com/office/powerpoint/2010/main" val="2690638744"/>
              </p:ext>
            </p:extLst>
          </p:nvPr>
        </p:nvGraphicFramePr>
        <p:xfrm>
          <a:off x="7846586" y="77899"/>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7" name="Date Placeholder 6">
            <a:extLst>
              <a:ext uri="{FF2B5EF4-FFF2-40B4-BE49-F238E27FC236}">
                <a16:creationId xmlns:a16="http://schemas.microsoft.com/office/drawing/2014/main" id="{D7AE1EC9-9E44-0A4F-BC76-7F6971C05EFD}"/>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408FE834-9B48-C84D-A2BC-66918EB1286C}"/>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2A313DAA-605C-9747-806C-B76A9549F913}"/>
              </a:ext>
            </a:extLst>
          </p:cNvPr>
          <p:cNvSpPr>
            <a:spLocks noGrp="1"/>
          </p:cNvSpPr>
          <p:nvPr>
            <p:ph type="sldNum" sz="quarter" idx="11"/>
          </p:nvPr>
        </p:nvSpPr>
        <p:spPr/>
        <p:txBody>
          <a:bodyPr/>
          <a:lstStyle/>
          <a:p>
            <a:fld id="{9B402786-918C-D846-A5E6-705928AE4161}" type="slidenum">
              <a:rPr lang="en-US" smtClean="0"/>
              <a:pPr/>
              <a:t>58</a:t>
            </a:fld>
            <a:endParaRPr lang="en-US" dirty="0"/>
          </a:p>
        </p:txBody>
      </p:sp>
    </p:spTree>
    <p:extLst>
      <p:ext uri="{BB962C8B-B14F-4D97-AF65-F5344CB8AC3E}">
        <p14:creationId xmlns:p14="http://schemas.microsoft.com/office/powerpoint/2010/main" val="3962460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46476" y="113113"/>
            <a:ext cx="4092617" cy="1062839"/>
          </a:xfrm>
        </p:spPr>
        <p:txBody>
          <a:bodyPr>
            <a:normAutofit/>
          </a:bodyPr>
          <a:lstStyle/>
          <a:p>
            <a:r>
              <a:rPr lang="en-US" dirty="0"/>
              <a:t>Type </a:t>
            </a:r>
            <a:r>
              <a:rPr lang="en-US" dirty="0" err="1"/>
              <a:t>Ia</a:t>
            </a:r>
            <a:r>
              <a:rPr lang="en-US" dirty="0"/>
              <a:t> supernovae</a:t>
            </a:r>
            <a:br>
              <a:rPr lang="en-US" dirty="0"/>
            </a:br>
            <a:r>
              <a:rPr lang="en-US" sz="2400" i="1" dirty="0"/>
              <a:t>Measurement Requirements</a:t>
            </a:r>
          </a:p>
        </p:txBody>
      </p:sp>
      <p:sp>
        <p:nvSpPr>
          <p:cNvPr id="6" name="Content Placeholder 5"/>
          <p:cNvSpPr>
            <a:spLocks noGrp="1"/>
          </p:cNvSpPr>
          <p:nvPr>
            <p:ph idx="1"/>
          </p:nvPr>
        </p:nvSpPr>
        <p:spPr>
          <a:xfrm>
            <a:off x="457200" y="1600201"/>
            <a:ext cx="8229599" cy="4432299"/>
          </a:xfrm>
        </p:spPr>
        <p:txBody>
          <a:bodyPr>
            <a:normAutofit fontScale="62500" lnSpcReduction="20000"/>
          </a:bodyPr>
          <a:lstStyle/>
          <a:p>
            <a:r>
              <a:rPr lang="en-US" dirty="0"/>
              <a:t>Type </a:t>
            </a:r>
            <a:r>
              <a:rPr lang="en-US" dirty="0" err="1"/>
              <a:t>Ia</a:t>
            </a:r>
            <a:r>
              <a:rPr lang="en-US" dirty="0"/>
              <a:t> supernovae - critical requirements (both imaging and spectrophotometry):</a:t>
            </a:r>
          </a:p>
          <a:p>
            <a:pPr lvl="1"/>
            <a:r>
              <a:rPr lang="en-US" dirty="0">
                <a:solidFill>
                  <a:schemeClr val="tx1"/>
                </a:solidFill>
              </a:rPr>
              <a:t>Relative (wavelength-dependent) flux calibrations</a:t>
            </a:r>
          </a:p>
          <a:p>
            <a:pPr lvl="2"/>
            <a:r>
              <a:rPr lang="en-US" dirty="0">
                <a:solidFill>
                  <a:schemeClr val="tx1"/>
                </a:solidFill>
              </a:rPr>
              <a:t>Slope of (</a:t>
            </a:r>
            <a:r>
              <a:rPr lang="en-US" dirty="0" err="1">
                <a:solidFill>
                  <a:schemeClr val="tx1"/>
                </a:solidFill>
              </a:rPr>
              <a:t>F</a:t>
            </a:r>
            <a:r>
              <a:rPr lang="en-US" baseline="-25000" dirty="0" err="1">
                <a:solidFill>
                  <a:schemeClr val="tx1"/>
                </a:solidFill>
              </a:rPr>
              <a:t>true</a:t>
            </a:r>
            <a:r>
              <a:rPr lang="en-US" dirty="0">
                <a:solidFill>
                  <a:schemeClr val="tx1"/>
                </a:solidFill>
              </a:rPr>
              <a:t>(</a:t>
            </a:r>
            <a:r>
              <a:rPr lang="en-US" dirty="0" err="1">
                <a:solidFill>
                  <a:schemeClr val="tx1"/>
                </a:solidFill>
              </a:rPr>
              <a:t>λ</a:t>
            </a:r>
            <a:r>
              <a:rPr lang="en-US" dirty="0">
                <a:solidFill>
                  <a:schemeClr val="tx1"/>
                </a:solidFill>
              </a:rPr>
              <a:t>) – </a:t>
            </a:r>
            <a:r>
              <a:rPr lang="en-US" dirty="0" err="1">
                <a:solidFill>
                  <a:schemeClr val="tx1"/>
                </a:solidFill>
              </a:rPr>
              <a:t>F</a:t>
            </a:r>
            <a:r>
              <a:rPr lang="en-US" baseline="-25000" dirty="0" err="1">
                <a:solidFill>
                  <a:schemeClr val="tx1"/>
                </a:solidFill>
              </a:rPr>
              <a:t>meas</a:t>
            </a:r>
            <a:r>
              <a:rPr lang="en-US" dirty="0">
                <a:solidFill>
                  <a:schemeClr val="tx1"/>
                </a:solidFill>
              </a:rPr>
              <a:t>(</a:t>
            </a:r>
            <a:r>
              <a:rPr lang="en-US" dirty="0" err="1">
                <a:solidFill>
                  <a:schemeClr val="tx1"/>
                </a:solidFill>
              </a:rPr>
              <a:t>λ</a:t>
            </a:r>
            <a:r>
              <a:rPr lang="en-US" dirty="0">
                <a:solidFill>
                  <a:schemeClr val="tx1"/>
                </a:solidFill>
              </a:rPr>
              <a:t>))/</a:t>
            </a:r>
            <a:r>
              <a:rPr lang="en-US" dirty="0" err="1">
                <a:solidFill>
                  <a:schemeClr val="tx1"/>
                </a:solidFill>
              </a:rPr>
              <a:t>F</a:t>
            </a:r>
            <a:r>
              <a:rPr lang="en-US" baseline="-25000" dirty="0" err="1">
                <a:solidFill>
                  <a:schemeClr val="tx1"/>
                </a:solidFill>
              </a:rPr>
              <a:t>true</a:t>
            </a:r>
            <a:r>
              <a:rPr lang="en-US" dirty="0">
                <a:solidFill>
                  <a:schemeClr val="tx1"/>
                </a:solidFill>
              </a:rPr>
              <a:t>(</a:t>
            </a:r>
            <a:r>
              <a:rPr lang="en-US" dirty="0" err="1">
                <a:solidFill>
                  <a:schemeClr val="tx1"/>
                </a:solidFill>
              </a:rPr>
              <a:t>λ</a:t>
            </a:r>
            <a:r>
              <a:rPr lang="en-US" dirty="0">
                <a:solidFill>
                  <a:schemeClr val="tx1"/>
                </a:solidFill>
              </a:rPr>
              <a:t>) &lt;0.005 over bandpass </a:t>
            </a:r>
          </a:p>
          <a:p>
            <a:pPr lvl="1"/>
            <a:r>
              <a:rPr lang="en-US" dirty="0">
                <a:solidFill>
                  <a:schemeClr val="tx1"/>
                </a:solidFill>
              </a:rPr>
              <a:t>Time-dependence of flux calibrations</a:t>
            </a:r>
          </a:p>
          <a:p>
            <a:pPr lvl="2"/>
            <a:r>
              <a:rPr lang="en-US" dirty="0">
                <a:solidFill>
                  <a:schemeClr val="tx1"/>
                </a:solidFill>
              </a:rPr>
              <a:t>Must be accurate to &lt;0.5% over SN </a:t>
            </a:r>
            <a:r>
              <a:rPr lang="en-US" dirty="0" err="1">
                <a:solidFill>
                  <a:schemeClr val="tx1"/>
                </a:solidFill>
              </a:rPr>
              <a:t>lightcurve</a:t>
            </a:r>
            <a:r>
              <a:rPr lang="en-US" dirty="0">
                <a:solidFill>
                  <a:schemeClr val="tx1"/>
                </a:solidFill>
              </a:rPr>
              <a:t> and through host-galaxy measurement</a:t>
            </a:r>
          </a:p>
          <a:p>
            <a:pPr lvl="1"/>
            <a:r>
              <a:rPr lang="en-US" dirty="0">
                <a:solidFill>
                  <a:schemeClr val="tx1"/>
                </a:solidFill>
              </a:rPr>
              <a:t>PSF knowledge </a:t>
            </a:r>
          </a:p>
          <a:p>
            <a:pPr lvl="2"/>
            <a:r>
              <a:rPr lang="en-US" dirty="0">
                <a:solidFill>
                  <a:schemeClr val="tx1"/>
                </a:solidFill>
              </a:rPr>
              <a:t>sufficient for residuals of host-galaxy subtraction to be &lt;0.5%</a:t>
            </a:r>
          </a:p>
          <a:p>
            <a:pPr lvl="1"/>
            <a:r>
              <a:rPr lang="en-US" dirty="0">
                <a:solidFill>
                  <a:schemeClr val="tx1"/>
                </a:solidFill>
              </a:rPr>
              <a:t>Non-linearity of flux calibrations must be &lt;0.3% over a dynamic range of 15&lt;AB&lt;26</a:t>
            </a:r>
          </a:p>
          <a:p>
            <a:pPr lvl="2"/>
            <a:r>
              <a:rPr lang="en-US" dirty="0">
                <a:solidFill>
                  <a:schemeClr val="tx1"/>
                </a:solidFill>
              </a:rPr>
              <a:t>Transfer of standard star SED to </a:t>
            </a:r>
            <a:r>
              <a:rPr lang="en-US" dirty="0" err="1">
                <a:solidFill>
                  <a:schemeClr val="tx1"/>
                </a:solidFill>
              </a:rPr>
              <a:t>SNe</a:t>
            </a:r>
            <a:r>
              <a:rPr lang="en-US" dirty="0">
                <a:solidFill>
                  <a:schemeClr val="tx1"/>
                </a:solidFill>
              </a:rPr>
              <a:t> SED</a:t>
            </a:r>
          </a:p>
          <a:p>
            <a:pPr lvl="1"/>
            <a:r>
              <a:rPr lang="en-US" dirty="0">
                <a:solidFill>
                  <a:schemeClr val="tx1"/>
                </a:solidFill>
              </a:rPr>
              <a:t>Bias </a:t>
            </a:r>
            <a:r>
              <a:rPr lang="en-US" dirty="0" err="1">
                <a:solidFill>
                  <a:schemeClr val="tx1"/>
                </a:solidFill>
              </a:rPr>
              <a:t>σ</a:t>
            </a:r>
            <a:r>
              <a:rPr lang="en-US" baseline="-25000" dirty="0" err="1">
                <a:solidFill>
                  <a:schemeClr val="tx1"/>
                </a:solidFill>
              </a:rPr>
              <a:t>z</a:t>
            </a:r>
            <a:r>
              <a:rPr lang="en-US" dirty="0">
                <a:solidFill>
                  <a:schemeClr val="tx1"/>
                </a:solidFill>
              </a:rPr>
              <a:t> in mean redshift for a given redshift bin </a:t>
            </a:r>
          </a:p>
          <a:p>
            <a:pPr lvl="2"/>
            <a:r>
              <a:rPr lang="en-US" dirty="0">
                <a:solidFill>
                  <a:schemeClr val="tx1"/>
                </a:solidFill>
              </a:rPr>
              <a:t>must be </a:t>
            </a:r>
            <a:r>
              <a:rPr lang="en-US" dirty="0" err="1">
                <a:solidFill>
                  <a:schemeClr val="tx1"/>
                </a:solidFill>
              </a:rPr>
              <a:t>σ</a:t>
            </a:r>
            <a:r>
              <a:rPr lang="en-US" baseline="-25000" dirty="0" err="1">
                <a:solidFill>
                  <a:schemeClr val="tx1"/>
                </a:solidFill>
              </a:rPr>
              <a:t>z</a:t>
            </a:r>
            <a:r>
              <a:rPr lang="en-US" dirty="0">
                <a:solidFill>
                  <a:schemeClr val="tx1"/>
                </a:solidFill>
              </a:rPr>
              <a:t> &lt; 0.001(1+z)</a:t>
            </a:r>
          </a:p>
          <a:p>
            <a:pPr lvl="1"/>
            <a:r>
              <a:rPr lang="en-US" dirty="0">
                <a:solidFill>
                  <a:schemeClr val="tx1"/>
                </a:solidFill>
              </a:rPr>
              <a:t>Observatory Field of Regard must provide access to SN survey region throughout SN </a:t>
            </a:r>
            <a:r>
              <a:rPr lang="en-US" dirty="0" err="1">
                <a:solidFill>
                  <a:schemeClr val="tx1"/>
                </a:solidFill>
              </a:rPr>
              <a:t>lightcurves</a:t>
            </a:r>
            <a:r>
              <a:rPr lang="en-US" dirty="0">
                <a:solidFill>
                  <a:schemeClr val="tx1"/>
                </a:solidFill>
              </a:rPr>
              <a:t> --&gt; stable CVZ away from Galactic plane</a:t>
            </a:r>
          </a:p>
          <a:p>
            <a:pPr lvl="1"/>
            <a:r>
              <a:rPr lang="en-US" dirty="0">
                <a:solidFill>
                  <a:schemeClr val="tx1"/>
                </a:solidFill>
              </a:rPr>
              <a:t>Requires good S/N on faint objects (AB 25.5 or fainter)</a:t>
            </a:r>
          </a:p>
          <a:p>
            <a:pPr lvl="1"/>
            <a:endParaRPr lang="en-US" dirty="0">
              <a:solidFill>
                <a:schemeClr val="tx1"/>
              </a:solidFill>
            </a:endParaRPr>
          </a:p>
        </p:txBody>
      </p:sp>
      <p:graphicFrame>
        <p:nvGraphicFramePr>
          <p:cNvPr id="7" name="Table 6">
            <a:extLst>
              <a:ext uri="{FF2B5EF4-FFF2-40B4-BE49-F238E27FC236}">
                <a16:creationId xmlns:a16="http://schemas.microsoft.com/office/drawing/2014/main" id="{06B6D87A-5F96-0D49-A120-E4307D44FE81}"/>
              </a:ext>
            </a:extLst>
          </p:cNvPr>
          <p:cNvGraphicFramePr>
            <a:graphicFrameLocks noGrp="1" noChangeAspect="1"/>
          </p:cNvGraphicFramePr>
          <p:nvPr>
            <p:extLst>
              <p:ext uri="{D42A27DB-BD31-4B8C-83A1-F6EECF244321}">
                <p14:modId xmlns:p14="http://schemas.microsoft.com/office/powerpoint/2010/main" val="269232797"/>
              </p:ext>
            </p:extLst>
          </p:nvPr>
        </p:nvGraphicFramePr>
        <p:xfrm>
          <a:off x="7876865" y="71843"/>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8" name="Date Placeholder 7">
            <a:extLst>
              <a:ext uri="{FF2B5EF4-FFF2-40B4-BE49-F238E27FC236}">
                <a16:creationId xmlns:a16="http://schemas.microsoft.com/office/drawing/2014/main" id="{2E4BC7C1-C33F-6346-BFA9-2FD1EDC28311}"/>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B0404761-5865-B44E-BC28-62D477515FF5}"/>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0933356F-BCD6-6B45-BC24-CAE5A64D623F}"/>
              </a:ext>
            </a:extLst>
          </p:cNvPr>
          <p:cNvSpPr>
            <a:spLocks noGrp="1"/>
          </p:cNvSpPr>
          <p:nvPr>
            <p:ph type="sldNum" sz="quarter" idx="11"/>
          </p:nvPr>
        </p:nvSpPr>
        <p:spPr/>
        <p:txBody>
          <a:bodyPr/>
          <a:lstStyle/>
          <a:p>
            <a:fld id="{9B402786-918C-D846-A5E6-705928AE4161}" type="slidenum">
              <a:rPr lang="en-US" smtClean="0"/>
              <a:pPr/>
              <a:t>59</a:t>
            </a:fld>
            <a:endParaRPr lang="en-US" dirty="0"/>
          </a:p>
        </p:txBody>
      </p:sp>
    </p:spTree>
    <p:extLst>
      <p:ext uri="{BB962C8B-B14F-4D97-AF65-F5344CB8AC3E}">
        <p14:creationId xmlns:p14="http://schemas.microsoft.com/office/powerpoint/2010/main" val="195590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Primary Objectives from PLRA</a:t>
            </a:r>
            <a:endParaRPr lang="en-US" sz="2400" i="1" dirty="0"/>
          </a:p>
        </p:txBody>
      </p:sp>
      <p:graphicFrame>
        <p:nvGraphicFramePr>
          <p:cNvPr id="30" name="Table 29"/>
          <p:cNvGraphicFramePr>
            <a:graphicFrameLocks noGrp="1"/>
          </p:cNvGraphicFramePr>
          <p:nvPr>
            <p:extLst>
              <p:ext uri="{D42A27DB-BD31-4B8C-83A1-F6EECF244321}">
                <p14:modId xmlns:p14="http://schemas.microsoft.com/office/powerpoint/2010/main" val="751419135"/>
              </p:ext>
            </p:extLst>
          </p:nvPr>
        </p:nvGraphicFramePr>
        <p:xfrm>
          <a:off x="76200" y="4281447"/>
          <a:ext cx="2011680" cy="188976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tblGrid>
              <a:tr h="486413">
                <a:tc>
                  <a:txBody>
                    <a:bodyPr/>
                    <a:lstStyle/>
                    <a:p>
                      <a:pPr algn="ctr"/>
                      <a:r>
                        <a:rPr lang="en-US" sz="1400" b="1" dirty="0">
                          <a:solidFill>
                            <a:schemeClr val="tx1"/>
                          </a:solidFill>
                          <a:latin typeface="Arial" panose="020B0604020202020204" pitchFamily="34" charset="0"/>
                          <a:cs typeface="Arial" panose="020B0604020202020204" pitchFamily="34" charset="0"/>
                        </a:rPr>
                        <a:t>Super-nova</a:t>
                      </a:r>
                      <a:r>
                        <a:rPr lang="en-US" sz="1400" b="1" baseline="0" dirty="0">
                          <a:solidFill>
                            <a:schemeClr val="tx1"/>
                          </a:solidFill>
                          <a:latin typeface="Arial" panose="020B0604020202020204" pitchFamily="34" charset="0"/>
                          <a:cs typeface="Arial" panose="020B0604020202020204" pitchFamily="34" charset="0"/>
                        </a:rPr>
                        <a:t> Survey </a:t>
                      </a:r>
                      <a:endParaRPr lang="en-US" sz="14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High Latitude Imaging Survey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86413">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High Latitude</a:t>
                      </a:r>
                      <a:r>
                        <a:rPr lang="en-US" sz="1400" b="1" baseline="0" dirty="0">
                          <a:solidFill>
                            <a:schemeClr val="tx1"/>
                          </a:solidFill>
                          <a:latin typeface="Arial" panose="020B0604020202020204" pitchFamily="34" charset="0"/>
                          <a:cs typeface="Arial" panose="020B0604020202020204" pitchFamily="34" charset="0"/>
                        </a:rPr>
                        <a:t> Spectral Survey</a:t>
                      </a:r>
                      <a:endParaRPr lang="en-US" sz="14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Micro-Lensing</a:t>
                      </a:r>
                    </a:p>
                    <a:p>
                      <a:pPr marL="0" marR="0" indent="0" algn="ctr" defTabSz="914363"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Survey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31" name="TextBox 30"/>
          <p:cNvSpPr txBox="1"/>
          <p:nvPr/>
        </p:nvSpPr>
        <p:spPr>
          <a:xfrm>
            <a:off x="3176201" y="1311993"/>
            <a:ext cx="1212961" cy="338554"/>
          </a:xfrm>
          <a:prstGeom prst="rect">
            <a:avLst/>
          </a:prstGeom>
          <a:noFill/>
        </p:spPr>
        <p:txBody>
          <a:bodyPr wrap="none" rtlCol="0">
            <a:spAutoFit/>
          </a:bodyPr>
          <a:lstStyle/>
          <a:p>
            <a:r>
              <a:rPr lang="en-US" sz="1600" b="1" u="sng" dirty="0"/>
              <a:t>Dark Energy</a:t>
            </a:r>
          </a:p>
        </p:txBody>
      </p:sp>
      <p:sp>
        <p:nvSpPr>
          <p:cNvPr id="32" name="TextBox 31"/>
          <p:cNvSpPr txBox="1"/>
          <p:nvPr/>
        </p:nvSpPr>
        <p:spPr>
          <a:xfrm>
            <a:off x="5029200" y="1311993"/>
            <a:ext cx="1277914" cy="338554"/>
          </a:xfrm>
          <a:prstGeom prst="rect">
            <a:avLst/>
          </a:prstGeom>
          <a:noFill/>
        </p:spPr>
        <p:txBody>
          <a:bodyPr wrap="none" rtlCol="0">
            <a:spAutoFit/>
          </a:bodyPr>
          <a:lstStyle/>
          <a:p>
            <a:r>
              <a:rPr lang="en-US" sz="1600" b="1" u="sng" dirty="0"/>
              <a:t>Exoplanets</a:t>
            </a:r>
          </a:p>
        </p:txBody>
      </p:sp>
      <p:pic>
        <p:nvPicPr>
          <p:cNvPr id="42" name="Picture 2" descr="Image result for exoplan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656209"/>
            <a:ext cx="2042964" cy="13716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160534" y="1655444"/>
            <a:ext cx="2775127" cy="1384995"/>
          </a:xfrm>
          <a:prstGeom prst="rect">
            <a:avLst/>
          </a:prstGeom>
          <a:solidFill>
            <a:schemeClr val="accent6">
              <a:lumMod val="60000"/>
              <a:lumOff val="4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168275" indent="-168275">
              <a:buFont typeface="Arial" panose="020B0604020202020204" pitchFamily="34" charset="0"/>
              <a:buChar char="•"/>
            </a:pPr>
            <a:r>
              <a:rPr lang="en-US" sz="1200" dirty="0"/>
              <a:t>Use 3 different methods to measure cosmic expansion history and growth of structure</a:t>
            </a:r>
          </a:p>
          <a:p>
            <a:pPr marL="168275" indent="-168275">
              <a:buFont typeface="Arial" panose="020B0604020202020204" pitchFamily="34" charset="0"/>
              <a:buChar char="•"/>
            </a:pPr>
            <a:r>
              <a:rPr lang="en-US" sz="1200" dirty="0"/>
              <a:t>Enables tests of theories of accelerated expansion including Dark Energy and modifications to General Relativity</a:t>
            </a:r>
          </a:p>
        </p:txBody>
      </p:sp>
      <p:sp>
        <p:nvSpPr>
          <p:cNvPr id="44" name="TextBox 43"/>
          <p:cNvSpPr txBox="1"/>
          <p:nvPr/>
        </p:nvSpPr>
        <p:spPr>
          <a:xfrm>
            <a:off x="6704436" y="1434605"/>
            <a:ext cx="2235456" cy="646331"/>
          </a:xfrm>
          <a:prstGeom prst="rect">
            <a:avLst/>
          </a:prstGeom>
          <a:pattFill prst="ltDnDiag">
            <a:fgClr>
              <a:schemeClr val="accent4">
                <a:lumMod val="60000"/>
                <a:lumOff val="40000"/>
              </a:schemeClr>
            </a:fgClr>
            <a:bgClr>
              <a:prstClr val="white"/>
            </a:bgClr>
          </a:pattFill>
          <a:ln>
            <a:solidFill>
              <a:schemeClr val="bg1"/>
            </a:solidFill>
          </a:ln>
          <a:effectLst>
            <a:outerShdw blurRad="50800" dist="38100" dir="5400000" algn="t"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200" dirty="0"/>
              <a:t>Direct Imaging (≥ Super Earth’s &amp; Disk Formation)</a:t>
            </a:r>
          </a:p>
          <a:p>
            <a:pPr marL="171450" indent="-171450">
              <a:buFont typeface="Arial" panose="020B0604020202020204" pitchFamily="34" charset="0"/>
              <a:buChar char="•"/>
            </a:pPr>
            <a:r>
              <a:rPr lang="en-US" sz="1200" dirty="0"/>
              <a:t>Exoplanet Spectroscopy</a:t>
            </a:r>
          </a:p>
        </p:txBody>
      </p:sp>
      <p:graphicFrame>
        <p:nvGraphicFramePr>
          <p:cNvPr id="49" name="Table 48"/>
          <p:cNvGraphicFramePr>
            <a:graphicFrameLocks noGrp="1"/>
          </p:cNvGraphicFramePr>
          <p:nvPr>
            <p:extLst>
              <p:ext uri="{D42A27DB-BD31-4B8C-83A1-F6EECF244321}">
                <p14:modId xmlns:p14="http://schemas.microsoft.com/office/powerpoint/2010/main" val="719514157"/>
              </p:ext>
            </p:extLst>
          </p:nvPr>
        </p:nvGraphicFramePr>
        <p:xfrm>
          <a:off x="7182265" y="4284495"/>
          <a:ext cx="1005840" cy="188366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005840">
                  <a:extLst>
                    <a:ext uri="{9D8B030D-6E8A-4147-A177-3AD203B41FA5}">
                      <a16:colId xmlns:a16="http://schemas.microsoft.com/office/drawing/2014/main" val="20000"/>
                    </a:ext>
                  </a:extLst>
                </a:gridCol>
              </a:tblGrid>
              <a:tr h="94183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Direct Imaging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0"/>
                  </a:ext>
                </a:extLst>
              </a:tr>
              <a:tr h="941832">
                <a:tc>
                  <a:txBody>
                    <a:bodyPr/>
                    <a:lstStyle/>
                    <a:p>
                      <a:pPr algn="ctr"/>
                      <a:r>
                        <a:rPr lang="en-US" sz="1400" b="1" dirty="0" err="1">
                          <a:solidFill>
                            <a:schemeClr val="tx1"/>
                          </a:solidFill>
                          <a:latin typeface="Arial" panose="020B0604020202020204" pitchFamily="34" charset="0"/>
                          <a:cs typeface="Arial" panose="020B0604020202020204" pitchFamily="34" charset="0"/>
                        </a:rPr>
                        <a:t>Spectro-scopy</a:t>
                      </a:r>
                      <a:endParaRPr lang="en-US" sz="14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1"/>
                  </a:ext>
                </a:extLst>
              </a:tr>
            </a:tbl>
          </a:graphicData>
        </a:graphic>
      </p:graphicFrame>
      <p:sp>
        <p:nvSpPr>
          <p:cNvPr id="52" name="TextBox 51"/>
          <p:cNvSpPr txBox="1"/>
          <p:nvPr/>
        </p:nvSpPr>
        <p:spPr>
          <a:xfrm>
            <a:off x="7719412" y="2143225"/>
            <a:ext cx="1352503" cy="1200329"/>
          </a:xfrm>
          <a:prstGeom prst="rect">
            <a:avLst/>
          </a:prstGeom>
          <a:solidFill>
            <a:schemeClr val="accent4">
              <a:lumMod val="60000"/>
              <a:lumOff val="4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US" sz="1200" dirty="0"/>
              <a:t>Expand Census of Exoplanets (Outer Habitable Zone - Free floating, ≥ Mars Mass) </a:t>
            </a:r>
          </a:p>
        </p:txBody>
      </p:sp>
      <p:sp>
        <p:nvSpPr>
          <p:cNvPr id="57" name="Right Arrow 56"/>
          <p:cNvSpPr/>
          <p:nvPr/>
        </p:nvSpPr>
        <p:spPr>
          <a:xfrm rot="16200000">
            <a:off x="396240" y="3540334"/>
            <a:ext cx="1371600" cy="274320"/>
          </a:xfrm>
          <a:prstGeom prst="right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ight Arrow 59"/>
          <p:cNvSpPr/>
          <p:nvPr/>
        </p:nvSpPr>
        <p:spPr>
          <a:xfrm rot="16200000">
            <a:off x="6294120" y="3068421"/>
            <a:ext cx="2377440" cy="274320"/>
          </a:xfrm>
          <a:prstGeom prst="rightArrow">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ight Arrow 61"/>
          <p:cNvSpPr/>
          <p:nvPr/>
        </p:nvSpPr>
        <p:spPr>
          <a:xfrm rot="16200000">
            <a:off x="6898847" y="4694499"/>
            <a:ext cx="3200400" cy="274320"/>
          </a:xfrm>
          <a:prstGeom prst="rightArrow">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589785" y="6396836"/>
            <a:ext cx="6976872" cy="146304"/>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rot="5400000">
            <a:off x="1368552" y="6241388"/>
            <a:ext cx="457200" cy="146304"/>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1567" y="1666340"/>
            <a:ext cx="1502228" cy="1371600"/>
          </a:xfrm>
          <a:prstGeom prst="rect">
            <a:avLst/>
          </a:prstGeom>
        </p:spPr>
      </p:pic>
      <p:sp>
        <p:nvSpPr>
          <p:cNvPr id="65" name="Right Arrow 64"/>
          <p:cNvSpPr/>
          <p:nvPr/>
        </p:nvSpPr>
        <p:spPr>
          <a:xfrm rot="16200000">
            <a:off x="4353435" y="2960570"/>
            <a:ext cx="406651" cy="274320"/>
          </a:xfrm>
          <a:prstGeom prst="rightArrow">
            <a:avLst/>
          </a:prstGeom>
          <a:solidFill>
            <a:schemeClr val="bg1">
              <a:lumMod val="50000"/>
            </a:schemeClr>
          </a:solidFill>
          <a:ln>
            <a:no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252108" y="2996485"/>
            <a:ext cx="2946361" cy="461665"/>
          </a:xfrm>
          <a:prstGeom prst="rect">
            <a:avLst/>
          </a:prstGeom>
          <a:solidFill>
            <a:schemeClr val="accent1">
              <a:lumMod val="60000"/>
              <a:lumOff val="4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168275" indent="-168275">
              <a:buFont typeface="Arial" panose="020B0604020202020204" pitchFamily="34" charset="0"/>
              <a:buChar char="•"/>
            </a:pPr>
            <a:r>
              <a:rPr lang="en-US" sz="1200" dirty="0"/>
              <a:t>Provide General Observer and Guest Investigator Programs for the community</a:t>
            </a:r>
          </a:p>
        </p:txBody>
      </p:sp>
      <p:sp>
        <p:nvSpPr>
          <p:cNvPr id="7" name="Rectangle 6"/>
          <p:cNvSpPr/>
          <p:nvPr/>
        </p:nvSpPr>
        <p:spPr>
          <a:xfrm>
            <a:off x="2542698" y="3460649"/>
            <a:ext cx="4393882" cy="2585323"/>
          </a:xfrm>
          <a:prstGeom prst="rect">
            <a:avLst/>
          </a:prstGeom>
        </p:spPr>
        <p:txBody>
          <a:bodyPr wrap="square">
            <a:spAutoFit/>
          </a:bodyPr>
          <a:lstStyle/>
          <a:p>
            <a:r>
              <a:rPr lang="en-US" u="sng" dirty="0"/>
              <a:t>Science Objectives</a:t>
            </a:r>
          </a:p>
          <a:p>
            <a:pPr marL="342900" indent="-342900">
              <a:buFont typeface="Arial" panose="020B0604020202020204" pitchFamily="34" charset="0"/>
              <a:buChar char="•"/>
            </a:pPr>
            <a:r>
              <a:rPr lang="en-US" dirty="0"/>
              <a:t>Dark Energy</a:t>
            </a:r>
          </a:p>
          <a:p>
            <a:pPr marL="742950" lvl="1" indent="-285750">
              <a:buFont typeface="Arial" panose="020B0604020202020204" pitchFamily="34" charset="0"/>
              <a:buChar char="•"/>
            </a:pPr>
            <a:r>
              <a:rPr lang="en-US" dirty="0"/>
              <a:t>Expansion History of the Universe</a:t>
            </a:r>
          </a:p>
          <a:p>
            <a:pPr marL="742950" lvl="1" indent="-285750">
              <a:buFont typeface="Arial" panose="020B0604020202020204" pitchFamily="34" charset="0"/>
              <a:buChar char="•"/>
            </a:pPr>
            <a:r>
              <a:rPr lang="en-US" dirty="0"/>
              <a:t>Growth of Structure in the Universe</a:t>
            </a:r>
          </a:p>
          <a:p>
            <a:pPr marL="342900" indent="-342900">
              <a:buFont typeface="Arial" panose="020B0604020202020204" pitchFamily="34" charset="0"/>
              <a:buChar char="•"/>
            </a:pPr>
            <a:r>
              <a:rPr lang="en-US" dirty="0"/>
              <a:t>Exoplanets</a:t>
            </a:r>
          </a:p>
          <a:p>
            <a:pPr marL="742950" lvl="1" indent="-285750">
              <a:buFont typeface="Arial" panose="020B0604020202020204" pitchFamily="34" charset="0"/>
              <a:buChar char="•"/>
            </a:pPr>
            <a:r>
              <a:rPr lang="en-US" dirty="0"/>
              <a:t>Exoplanet Survey</a:t>
            </a:r>
          </a:p>
          <a:p>
            <a:endParaRPr lang="en-US" u="sng" dirty="0"/>
          </a:p>
          <a:p>
            <a:r>
              <a:rPr lang="en-US" u="sng" dirty="0"/>
              <a:t>Technology Objectives</a:t>
            </a:r>
            <a:endParaRPr lang="en-US" dirty="0"/>
          </a:p>
          <a:p>
            <a:pPr marL="285750" indent="-285750">
              <a:buFont typeface="Arial" panose="020B0604020202020204" pitchFamily="34" charset="0"/>
              <a:buChar char="•"/>
            </a:pPr>
            <a:r>
              <a:rPr lang="en-US" dirty="0"/>
              <a:t>Demonstrate </a:t>
            </a:r>
            <a:r>
              <a:rPr lang="en-US" dirty="0" err="1"/>
              <a:t>coronagraphy</a:t>
            </a:r>
            <a:r>
              <a:rPr lang="en-US" dirty="0"/>
              <a:t> in space </a:t>
            </a:r>
          </a:p>
        </p:txBody>
      </p:sp>
      <p:sp>
        <p:nvSpPr>
          <p:cNvPr id="10" name="Right Arrow 9"/>
          <p:cNvSpPr/>
          <p:nvPr/>
        </p:nvSpPr>
        <p:spPr>
          <a:xfrm rot="9078692">
            <a:off x="2045994" y="4213889"/>
            <a:ext cx="603572" cy="2184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8309079">
            <a:off x="1909235" y="5111429"/>
            <a:ext cx="852122" cy="2324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Arrow 37"/>
          <p:cNvSpPr/>
          <p:nvPr/>
        </p:nvSpPr>
        <p:spPr>
          <a:xfrm rot="19588129">
            <a:off x="6293505" y="5458205"/>
            <a:ext cx="931337" cy="158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Brace 10"/>
          <p:cNvSpPr/>
          <p:nvPr/>
        </p:nvSpPr>
        <p:spPr>
          <a:xfrm>
            <a:off x="2590800" y="3881819"/>
            <a:ext cx="366436" cy="5818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Left Brace 38"/>
          <p:cNvSpPr/>
          <p:nvPr/>
        </p:nvSpPr>
        <p:spPr>
          <a:xfrm>
            <a:off x="2636313" y="4702632"/>
            <a:ext cx="320923" cy="43220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Date Placeholder 7">
            <a:extLst>
              <a:ext uri="{FF2B5EF4-FFF2-40B4-BE49-F238E27FC236}">
                <a16:creationId xmlns:a16="http://schemas.microsoft.com/office/drawing/2014/main" id="{57122EE1-0F8B-6A4E-BB2E-A4789F25633D}"/>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84D5BB39-1AC8-BF45-9BBC-21ADFB967C2F}"/>
              </a:ext>
            </a:extLst>
          </p:cNvPr>
          <p:cNvSpPr>
            <a:spLocks noGrp="1"/>
          </p:cNvSpPr>
          <p:nvPr>
            <p:ph type="ftr" sz="quarter" idx="11"/>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E4609952-43CB-4847-817D-D352B165760B}"/>
              </a:ext>
            </a:extLst>
          </p:cNvPr>
          <p:cNvSpPr>
            <a:spLocks noGrp="1"/>
          </p:cNvSpPr>
          <p:nvPr>
            <p:ph type="sldNum" sz="quarter" idx="10"/>
          </p:nvPr>
        </p:nvSpPr>
        <p:spPr/>
        <p:txBody>
          <a:bodyPr/>
          <a:lstStyle/>
          <a:p>
            <a:fld id="{9B402786-918C-D846-A5E6-705928AE4161}" type="slidenum">
              <a:rPr lang="en-US" smtClean="0"/>
              <a:pPr/>
              <a:t>6</a:t>
            </a:fld>
            <a:endParaRPr lang="en-US" dirty="0"/>
          </a:p>
        </p:txBody>
      </p:sp>
    </p:spTree>
    <p:extLst>
      <p:ext uri="{BB962C8B-B14F-4D97-AF65-F5344CB8AC3E}">
        <p14:creationId xmlns:p14="http://schemas.microsoft.com/office/powerpoint/2010/main" val="39055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46476" y="113113"/>
            <a:ext cx="4092617" cy="1062839"/>
          </a:xfrm>
        </p:spPr>
        <p:txBody>
          <a:bodyPr>
            <a:normAutofit/>
          </a:bodyPr>
          <a:lstStyle/>
          <a:p>
            <a:r>
              <a:rPr lang="en-US" dirty="0"/>
              <a:t>Type </a:t>
            </a:r>
            <a:r>
              <a:rPr lang="en-US" dirty="0" err="1"/>
              <a:t>Ia</a:t>
            </a:r>
            <a:r>
              <a:rPr lang="en-US" dirty="0"/>
              <a:t> supernovae</a:t>
            </a:r>
            <a:br>
              <a:rPr lang="en-US" dirty="0"/>
            </a:br>
            <a:r>
              <a:rPr lang="en-US" sz="2400" i="1" dirty="0"/>
              <a:t>Requirements Validation</a:t>
            </a:r>
          </a:p>
        </p:txBody>
      </p:sp>
      <p:sp>
        <p:nvSpPr>
          <p:cNvPr id="6" name="Content Placeholder 5"/>
          <p:cNvSpPr>
            <a:spLocks noGrp="1"/>
          </p:cNvSpPr>
          <p:nvPr>
            <p:ph idx="1"/>
          </p:nvPr>
        </p:nvSpPr>
        <p:spPr>
          <a:xfrm>
            <a:off x="457200" y="1600201"/>
            <a:ext cx="8229599" cy="4432299"/>
          </a:xfrm>
        </p:spPr>
        <p:txBody>
          <a:bodyPr>
            <a:normAutofit fontScale="92500" lnSpcReduction="20000"/>
          </a:bodyPr>
          <a:lstStyle/>
          <a:p>
            <a:r>
              <a:rPr lang="en-US" dirty="0"/>
              <a:t>Cosmological simulations &amp; analytic models of </a:t>
            </a:r>
            <a:r>
              <a:rPr lang="en-US" dirty="0" err="1"/>
              <a:t>SNIa</a:t>
            </a:r>
            <a:r>
              <a:rPr lang="en-US" dirty="0"/>
              <a:t> observables set top-level SRD requirements (SN 2.0.x)</a:t>
            </a:r>
          </a:p>
          <a:p>
            <a:r>
              <a:rPr lang="en-US" dirty="0"/>
              <a:t>Individual supernovae &amp; host galaxies are simulated to create mock datasets</a:t>
            </a:r>
          </a:p>
          <a:p>
            <a:pPr lvl="2"/>
            <a:r>
              <a:rPr lang="en-US" dirty="0">
                <a:solidFill>
                  <a:schemeClr val="tx1"/>
                </a:solidFill>
              </a:rPr>
              <a:t>Known ranges of properties of </a:t>
            </a:r>
            <a:r>
              <a:rPr lang="en-US" dirty="0" err="1">
                <a:solidFill>
                  <a:schemeClr val="tx1"/>
                </a:solidFill>
              </a:rPr>
              <a:t>SNe</a:t>
            </a:r>
            <a:r>
              <a:rPr lang="en-US" dirty="0">
                <a:solidFill>
                  <a:schemeClr val="tx1"/>
                </a:solidFill>
              </a:rPr>
              <a:t> are sampled randomly</a:t>
            </a:r>
          </a:p>
          <a:p>
            <a:pPr lvl="2"/>
            <a:r>
              <a:rPr lang="en-US" dirty="0">
                <a:solidFill>
                  <a:schemeClr val="tx1"/>
                </a:solidFill>
              </a:rPr>
              <a:t>Astrophysical &amp; instrumental systematics are included</a:t>
            </a:r>
          </a:p>
          <a:p>
            <a:r>
              <a:rPr lang="en-US" dirty="0"/>
              <a:t>Used to develop SRD requirements (2.1.x, 2.2.x, 2.3.x), calibration budgets, observing strategy</a:t>
            </a:r>
          </a:p>
          <a:p>
            <a:r>
              <a:rPr lang="en-US" dirty="0"/>
              <a:t>Figure of Merit forecasts for each scenario compared to top-level requirement</a:t>
            </a:r>
          </a:p>
          <a:p>
            <a:endParaRPr lang="en-US" dirty="0"/>
          </a:p>
        </p:txBody>
      </p:sp>
      <p:graphicFrame>
        <p:nvGraphicFramePr>
          <p:cNvPr id="7" name="Table 6">
            <a:extLst>
              <a:ext uri="{FF2B5EF4-FFF2-40B4-BE49-F238E27FC236}">
                <a16:creationId xmlns:a16="http://schemas.microsoft.com/office/drawing/2014/main" id="{06B6D87A-5F96-0D49-A120-E4307D44FE81}"/>
              </a:ext>
            </a:extLst>
          </p:cNvPr>
          <p:cNvGraphicFramePr>
            <a:graphicFrameLocks noGrp="1" noChangeAspect="1"/>
          </p:cNvGraphicFramePr>
          <p:nvPr/>
        </p:nvGraphicFramePr>
        <p:xfrm>
          <a:off x="7876865" y="71843"/>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8" name="Date Placeholder 7">
            <a:extLst>
              <a:ext uri="{FF2B5EF4-FFF2-40B4-BE49-F238E27FC236}">
                <a16:creationId xmlns:a16="http://schemas.microsoft.com/office/drawing/2014/main" id="{F9C94099-4F52-2643-B896-8DF1BA35D5BB}"/>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BAC5562D-8EE8-CB4A-8A38-0734E3567777}"/>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7675A635-AA5E-554F-A0C3-F8075A4005D0}"/>
              </a:ext>
            </a:extLst>
          </p:cNvPr>
          <p:cNvSpPr>
            <a:spLocks noGrp="1"/>
          </p:cNvSpPr>
          <p:nvPr>
            <p:ph type="sldNum" sz="quarter" idx="11"/>
          </p:nvPr>
        </p:nvSpPr>
        <p:spPr/>
        <p:txBody>
          <a:bodyPr/>
          <a:lstStyle/>
          <a:p>
            <a:fld id="{9B402786-918C-D846-A5E6-705928AE4161}" type="slidenum">
              <a:rPr lang="en-US" smtClean="0"/>
              <a:pPr/>
              <a:t>60</a:t>
            </a:fld>
            <a:endParaRPr lang="en-US" dirty="0"/>
          </a:p>
        </p:txBody>
      </p:sp>
    </p:spTree>
    <p:extLst>
      <p:ext uri="{BB962C8B-B14F-4D97-AF65-F5344CB8AC3E}">
        <p14:creationId xmlns:p14="http://schemas.microsoft.com/office/powerpoint/2010/main" val="2851217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41AEE-AFD6-DC4C-AD6C-BBA78CB822D5}"/>
              </a:ext>
            </a:extLst>
          </p:cNvPr>
          <p:cNvSpPr>
            <a:spLocks noGrp="1"/>
          </p:cNvSpPr>
          <p:nvPr>
            <p:ph type="title"/>
          </p:nvPr>
        </p:nvSpPr>
        <p:spPr>
          <a:xfrm>
            <a:off x="4130044" y="134783"/>
            <a:ext cx="3632831" cy="1062839"/>
          </a:xfrm>
        </p:spPr>
        <p:txBody>
          <a:bodyPr/>
          <a:lstStyle/>
          <a:p>
            <a:r>
              <a:rPr lang="en-US" dirty="0"/>
              <a:t>Type </a:t>
            </a:r>
            <a:r>
              <a:rPr lang="en-US" dirty="0" err="1"/>
              <a:t>Ia</a:t>
            </a:r>
            <a:r>
              <a:rPr lang="en-US" dirty="0"/>
              <a:t> supernovae</a:t>
            </a:r>
            <a:br>
              <a:rPr lang="en-US" dirty="0"/>
            </a:br>
            <a:r>
              <a:rPr lang="en-US" sz="2400" i="1" dirty="0"/>
              <a:t>Requirements Summary</a:t>
            </a:r>
            <a:endParaRPr lang="en-US" dirty="0"/>
          </a:p>
        </p:txBody>
      </p:sp>
      <p:sp>
        <p:nvSpPr>
          <p:cNvPr id="8" name="TextBox 7">
            <a:extLst>
              <a:ext uri="{FF2B5EF4-FFF2-40B4-BE49-F238E27FC236}">
                <a16:creationId xmlns:a16="http://schemas.microsoft.com/office/drawing/2014/main" id="{5E720C6C-3D18-2C47-9133-1AE710888353}"/>
              </a:ext>
            </a:extLst>
          </p:cNvPr>
          <p:cNvSpPr txBox="1"/>
          <p:nvPr/>
        </p:nvSpPr>
        <p:spPr>
          <a:xfrm>
            <a:off x="182880" y="1463040"/>
            <a:ext cx="1848897" cy="615553"/>
          </a:xfrm>
          <a:prstGeom prst="rect">
            <a:avLst/>
          </a:prstGeom>
          <a:noFill/>
        </p:spPr>
        <p:txBody>
          <a:bodyPr wrap="square" rtlCol="0">
            <a:spAutoFit/>
          </a:bodyPr>
          <a:lstStyle/>
          <a:p>
            <a:r>
              <a:rPr lang="en-US" b="1" dirty="0"/>
              <a:t>Survey Capability</a:t>
            </a:r>
          </a:p>
          <a:p>
            <a:pPr algn="ctr"/>
            <a:r>
              <a:rPr lang="en-US" sz="1600" dirty="0"/>
              <a:t>(SN 2.0.x)</a:t>
            </a:r>
          </a:p>
        </p:txBody>
      </p:sp>
      <p:sp>
        <p:nvSpPr>
          <p:cNvPr id="9" name="TextBox 8">
            <a:extLst>
              <a:ext uri="{FF2B5EF4-FFF2-40B4-BE49-F238E27FC236}">
                <a16:creationId xmlns:a16="http://schemas.microsoft.com/office/drawing/2014/main" id="{169762EE-1BF9-A742-850B-81C864955442}"/>
              </a:ext>
            </a:extLst>
          </p:cNvPr>
          <p:cNvSpPr txBox="1"/>
          <p:nvPr/>
        </p:nvSpPr>
        <p:spPr>
          <a:xfrm>
            <a:off x="182880" y="2103120"/>
            <a:ext cx="1801795" cy="1815882"/>
          </a:xfrm>
          <a:prstGeom prst="rect">
            <a:avLst/>
          </a:prstGeom>
          <a:noFill/>
        </p:spPr>
        <p:txBody>
          <a:bodyPr wrap="square" rIns="0" rtlCol="0">
            <a:spAutoFit/>
          </a:bodyPr>
          <a:lstStyle/>
          <a:p>
            <a:r>
              <a:rPr lang="en-US" sz="1600" dirty="0"/>
              <a:t>1: </a:t>
            </a:r>
            <a:r>
              <a:rPr lang="en-US" sz="1600" dirty="0" err="1"/>
              <a:t>FoM</a:t>
            </a:r>
            <a:r>
              <a:rPr lang="en-US" sz="1600" baseline="-25000" dirty="0" err="1"/>
              <a:t>SN</a:t>
            </a:r>
            <a:r>
              <a:rPr lang="en-US" sz="1600" dirty="0"/>
              <a:t>&gt;325</a:t>
            </a:r>
          </a:p>
          <a:p>
            <a:r>
              <a:rPr lang="en-US" sz="1600" dirty="0"/>
              <a:t>2: </a:t>
            </a:r>
            <a:r>
              <a:rPr lang="en-US" sz="1600" dirty="0" err="1"/>
              <a:t>μ</a:t>
            </a:r>
            <a:r>
              <a:rPr lang="en-US" sz="1600" dirty="0"/>
              <a:t>(z), 0.2≤ z ≤ 1.7</a:t>
            </a:r>
          </a:p>
          <a:p>
            <a:r>
              <a:rPr lang="en-US" sz="1600" dirty="0"/>
              <a:t>     </a:t>
            </a:r>
            <a:r>
              <a:rPr lang="en-US" sz="1600" dirty="0" err="1"/>
              <a:t>σμ</a:t>
            </a:r>
            <a:r>
              <a:rPr lang="en-US" sz="1600" dirty="0"/>
              <a:t> ≤ 0.02 </a:t>
            </a:r>
          </a:p>
          <a:p>
            <a:r>
              <a:rPr lang="en-US" sz="1600" dirty="0"/>
              <a:t>     per </a:t>
            </a:r>
            <a:r>
              <a:rPr lang="en-US" sz="1600" dirty="0" err="1"/>
              <a:t>Δz</a:t>
            </a:r>
            <a:r>
              <a:rPr lang="en-US" sz="1600" dirty="0"/>
              <a:t>=0.1</a:t>
            </a:r>
            <a:endParaRPr lang="en-US" sz="1400" dirty="0"/>
          </a:p>
          <a:p>
            <a:r>
              <a:rPr lang="en-US" sz="1600" dirty="0"/>
              <a:t>3: &gt;100 </a:t>
            </a:r>
            <a:r>
              <a:rPr lang="en-US" sz="1600" dirty="0" err="1"/>
              <a:t>SNIa</a:t>
            </a:r>
            <a:r>
              <a:rPr lang="en-US" sz="1600" dirty="0"/>
              <a:t> </a:t>
            </a:r>
          </a:p>
          <a:p>
            <a:r>
              <a:rPr lang="en-US" sz="1600" dirty="0"/>
              <a:t>     per </a:t>
            </a:r>
            <a:r>
              <a:rPr lang="en-US" sz="1600" dirty="0" err="1"/>
              <a:t>Δz</a:t>
            </a:r>
            <a:r>
              <a:rPr lang="en-US" sz="1600" dirty="0"/>
              <a:t>=0.1</a:t>
            </a:r>
          </a:p>
          <a:p>
            <a:r>
              <a:rPr lang="en-US" sz="1600" dirty="0"/>
              <a:t>4: </a:t>
            </a:r>
            <a:r>
              <a:rPr lang="en-US" sz="1600" dirty="0" err="1"/>
              <a:t>σ</a:t>
            </a:r>
            <a:r>
              <a:rPr lang="en-US" sz="1600" baseline="-25000" dirty="0" err="1"/>
              <a:t>z</a:t>
            </a:r>
            <a:r>
              <a:rPr lang="en-US" sz="1600" dirty="0"/>
              <a:t> /(1 + z) bias</a:t>
            </a:r>
            <a:endParaRPr lang="en-US" dirty="0"/>
          </a:p>
        </p:txBody>
      </p:sp>
      <p:sp>
        <p:nvSpPr>
          <p:cNvPr id="10" name="TextBox 9">
            <a:extLst>
              <a:ext uri="{FF2B5EF4-FFF2-40B4-BE49-F238E27FC236}">
                <a16:creationId xmlns:a16="http://schemas.microsoft.com/office/drawing/2014/main" id="{07F1898E-204D-8446-BBCE-873C792AF582}"/>
              </a:ext>
            </a:extLst>
          </p:cNvPr>
          <p:cNvSpPr txBox="1"/>
          <p:nvPr/>
        </p:nvSpPr>
        <p:spPr>
          <a:xfrm>
            <a:off x="1984675" y="1463040"/>
            <a:ext cx="2243376" cy="615553"/>
          </a:xfrm>
          <a:prstGeom prst="rect">
            <a:avLst/>
          </a:prstGeom>
          <a:noFill/>
        </p:spPr>
        <p:txBody>
          <a:bodyPr wrap="square" rtlCol="0">
            <a:spAutoFit/>
          </a:bodyPr>
          <a:lstStyle/>
          <a:p>
            <a:r>
              <a:rPr lang="en-US" b="1" dirty="0"/>
              <a:t>Science Data Records</a:t>
            </a:r>
          </a:p>
          <a:p>
            <a:pPr algn="ctr"/>
            <a:r>
              <a:rPr lang="en-US" sz="1600" dirty="0"/>
              <a:t>(SN 2.1.x)</a:t>
            </a:r>
          </a:p>
        </p:txBody>
      </p:sp>
      <p:sp>
        <p:nvSpPr>
          <p:cNvPr id="11" name="TextBox 10">
            <a:extLst>
              <a:ext uri="{FF2B5EF4-FFF2-40B4-BE49-F238E27FC236}">
                <a16:creationId xmlns:a16="http://schemas.microsoft.com/office/drawing/2014/main" id="{BD7EA137-CEB0-B64F-8ACE-1047E4B83BC3}"/>
              </a:ext>
            </a:extLst>
          </p:cNvPr>
          <p:cNvSpPr txBox="1"/>
          <p:nvPr/>
        </p:nvSpPr>
        <p:spPr>
          <a:xfrm>
            <a:off x="1984676" y="2103120"/>
            <a:ext cx="2243376" cy="3293209"/>
          </a:xfrm>
          <a:prstGeom prst="rect">
            <a:avLst/>
          </a:prstGeom>
          <a:noFill/>
        </p:spPr>
        <p:txBody>
          <a:bodyPr wrap="square" rIns="0" rtlCol="0">
            <a:spAutoFit/>
          </a:bodyPr>
          <a:lstStyle/>
          <a:p>
            <a:r>
              <a:rPr lang="en-US" sz="1600" dirty="0"/>
              <a:t>1: Mosaic images</a:t>
            </a:r>
          </a:p>
          <a:p>
            <a:r>
              <a:rPr lang="en-US" sz="1600" dirty="0"/>
              <a:t>     each epoch</a:t>
            </a:r>
          </a:p>
          <a:p>
            <a:r>
              <a:rPr lang="en-US" sz="1600" dirty="0"/>
              <a:t>     ICRF astrometry</a:t>
            </a:r>
          </a:p>
          <a:p>
            <a:r>
              <a:rPr lang="en-US" sz="1600" dirty="0"/>
              <a:t>2: Mosaic image</a:t>
            </a:r>
          </a:p>
          <a:p>
            <a:r>
              <a:rPr lang="en-US" sz="1600" dirty="0"/>
              <a:t>     metadata</a:t>
            </a:r>
          </a:p>
          <a:p>
            <a:r>
              <a:rPr lang="en-US" sz="1600" dirty="0"/>
              <a:t>3: Mosaic images</a:t>
            </a:r>
          </a:p>
          <a:p>
            <a:r>
              <a:rPr lang="en-US" sz="1600" dirty="0"/>
              <a:t>     stacked over time</a:t>
            </a:r>
          </a:p>
          <a:p>
            <a:r>
              <a:rPr lang="en-US" sz="1600" dirty="0"/>
              <a:t>4: source catalog </a:t>
            </a:r>
          </a:p>
          <a:p>
            <a:r>
              <a:rPr lang="en-US" sz="1600" dirty="0"/>
              <a:t>     basic data</a:t>
            </a:r>
          </a:p>
          <a:p>
            <a:r>
              <a:rPr lang="en-US" sz="1600" dirty="0"/>
              <a:t>5: source catalog </a:t>
            </a:r>
          </a:p>
          <a:p>
            <a:r>
              <a:rPr lang="en-US" sz="1600" dirty="0"/>
              <a:t>     extended data</a:t>
            </a:r>
          </a:p>
          <a:p>
            <a:r>
              <a:rPr lang="en-US" sz="1600" dirty="0"/>
              <a:t>6: source catalog </a:t>
            </a:r>
          </a:p>
          <a:p>
            <a:r>
              <a:rPr lang="en-US" sz="1600" dirty="0"/>
              <a:t>     uncertainties</a:t>
            </a:r>
          </a:p>
        </p:txBody>
      </p:sp>
      <p:sp>
        <p:nvSpPr>
          <p:cNvPr id="12" name="TextBox 11">
            <a:extLst>
              <a:ext uri="{FF2B5EF4-FFF2-40B4-BE49-F238E27FC236}">
                <a16:creationId xmlns:a16="http://schemas.microsoft.com/office/drawing/2014/main" id="{0A21DC6F-A4C5-844A-98F5-08325E299525}"/>
              </a:ext>
            </a:extLst>
          </p:cNvPr>
          <p:cNvSpPr txBox="1"/>
          <p:nvPr/>
        </p:nvSpPr>
        <p:spPr>
          <a:xfrm>
            <a:off x="4228050" y="1463040"/>
            <a:ext cx="2499471" cy="615553"/>
          </a:xfrm>
          <a:prstGeom prst="rect">
            <a:avLst/>
          </a:prstGeom>
          <a:noFill/>
        </p:spPr>
        <p:txBody>
          <a:bodyPr wrap="square" rtlCol="0">
            <a:spAutoFit/>
          </a:bodyPr>
          <a:lstStyle/>
          <a:p>
            <a:r>
              <a:rPr lang="en-US" b="1" dirty="0"/>
              <a:t>Calibrated Data Records</a:t>
            </a:r>
          </a:p>
          <a:p>
            <a:pPr algn="ctr"/>
            <a:r>
              <a:rPr lang="en-US" sz="1600" dirty="0"/>
              <a:t>(SN 2.2.x)</a:t>
            </a:r>
          </a:p>
        </p:txBody>
      </p:sp>
      <p:sp>
        <p:nvSpPr>
          <p:cNvPr id="13" name="TextBox 12">
            <a:extLst>
              <a:ext uri="{FF2B5EF4-FFF2-40B4-BE49-F238E27FC236}">
                <a16:creationId xmlns:a16="http://schemas.microsoft.com/office/drawing/2014/main" id="{05F3D06E-E4A2-A94D-A300-5F0CF34A3B71}"/>
              </a:ext>
            </a:extLst>
          </p:cNvPr>
          <p:cNvSpPr txBox="1"/>
          <p:nvPr/>
        </p:nvSpPr>
        <p:spPr>
          <a:xfrm>
            <a:off x="4228052" y="2103120"/>
            <a:ext cx="2380606" cy="4031873"/>
          </a:xfrm>
          <a:prstGeom prst="rect">
            <a:avLst/>
          </a:prstGeom>
          <a:noFill/>
        </p:spPr>
        <p:txBody>
          <a:bodyPr wrap="square" rIns="0" rtlCol="0">
            <a:spAutoFit/>
          </a:bodyPr>
          <a:lstStyle/>
          <a:p>
            <a:r>
              <a:rPr lang="en-US" sz="1600" dirty="0"/>
              <a:t>1: PSF &amp; bandpass   </a:t>
            </a:r>
          </a:p>
          <a:p>
            <a:r>
              <a:rPr lang="en-US" sz="1600" dirty="0"/>
              <a:t>     knowledge, each image</a:t>
            </a:r>
          </a:p>
          <a:p>
            <a:r>
              <a:rPr lang="en-US" sz="1600" dirty="0"/>
              <a:t>2: flux calibration </a:t>
            </a:r>
          </a:p>
          <a:p>
            <a:r>
              <a:rPr lang="en-US" sz="1600" dirty="0"/>
              <a:t>     wavelength dependence</a:t>
            </a:r>
          </a:p>
          <a:p>
            <a:r>
              <a:rPr lang="en-US" sz="1600" dirty="0"/>
              <a:t>3: flux calibration </a:t>
            </a:r>
          </a:p>
          <a:p>
            <a:r>
              <a:rPr lang="en-US" sz="1600" dirty="0"/>
              <a:t>     dynamic range</a:t>
            </a:r>
          </a:p>
          <a:p>
            <a:r>
              <a:rPr lang="en-US" sz="1600" dirty="0"/>
              <a:t>4: Wavelength accuracy</a:t>
            </a:r>
          </a:p>
          <a:p>
            <a:r>
              <a:rPr lang="en-US" sz="1600" dirty="0"/>
              <a:t>     absolute</a:t>
            </a:r>
          </a:p>
          <a:p>
            <a:r>
              <a:rPr lang="en-US" sz="1600" dirty="0"/>
              <a:t>5: flux calibration </a:t>
            </a:r>
          </a:p>
          <a:p>
            <a:r>
              <a:rPr lang="en-US" sz="1600" dirty="0"/>
              <a:t>     absolute</a:t>
            </a:r>
          </a:p>
          <a:p>
            <a:r>
              <a:rPr lang="en-US" sz="1600" dirty="0"/>
              <a:t>6: flux calibration </a:t>
            </a:r>
          </a:p>
          <a:p>
            <a:r>
              <a:rPr lang="en-US" sz="1600" dirty="0"/>
              <a:t>     over time</a:t>
            </a:r>
          </a:p>
          <a:p>
            <a:r>
              <a:rPr lang="en-US" sz="1600" dirty="0"/>
              <a:t>7: spectral data cubes</a:t>
            </a:r>
          </a:p>
          <a:p>
            <a:r>
              <a:rPr lang="en-US" sz="1600" dirty="0"/>
              <a:t>8: calibrated spectra</a:t>
            </a:r>
          </a:p>
          <a:p>
            <a:r>
              <a:rPr lang="en-US" sz="1600" dirty="0"/>
              <a:t>9: Spectrum characteristics</a:t>
            </a:r>
          </a:p>
          <a:p>
            <a:r>
              <a:rPr lang="en-US" sz="1600" dirty="0"/>
              <a:t>     &amp; uncertainties</a:t>
            </a:r>
          </a:p>
        </p:txBody>
      </p:sp>
      <p:sp>
        <p:nvSpPr>
          <p:cNvPr id="14" name="TextBox 13">
            <a:extLst>
              <a:ext uri="{FF2B5EF4-FFF2-40B4-BE49-F238E27FC236}">
                <a16:creationId xmlns:a16="http://schemas.microsoft.com/office/drawing/2014/main" id="{87C3E0E4-C731-9548-BB7F-D9A882136C63}"/>
              </a:ext>
            </a:extLst>
          </p:cNvPr>
          <p:cNvSpPr txBox="1"/>
          <p:nvPr/>
        </p:nvSpPr>
        <p:spPr>
          <a:xfrm>
            <a:off x="6727521" y="1463040"/>
            <a:ext cx="1912689" cy="615553"/>
          </a:xfrm>
          <a:prstGeom prst="rect">
            <a:avLst/>
          </a:prstGeom>
          <a:noFill/>
        </p:spPr>
        <p:txBody>
          <a:bodyPr wrap="square" rtlCol="0">
            <a:spAutoFit/>
          </a:bodyPr>
          <a:lstStyle/>
          <a:p>
            <a:r>
              <a:rPr lang="en-US" b="1" dirty="0"/>
              <a:t>Raw Data Records</a:t>
            </a:r>
          </a:p>
          <a:p>
            <a:pPr algn="ctr"/>
            <a:r>
              <a:rPr lang="en-US" sz="1600" dirty="0"/>
              <a:t>(SN 2.3.x)</a:t>
            </a:r>
          </a:p>
        </p:txBody>
      </p:sp>
      <p:sp>
        <p:nvSpPr>
          <p:cNvPr id="15" name="TextBox 14">
            <a:extLst>
              <a:ext uri="{FF2B5EF4-FFF2-40B4-BE49-F238E27FC236}">
                <a16:creationId xmlns:a16="http://schemas.microsoft.com/office/drawing/2014/main" id="{F0FDC9F0-BBED-D047-9CE0-CCB1EAEAB2AD}"/>
              </a:ext>
            </a:extLst>
          </p:cNvPr>
          <p:cNvSpPr txBox="1"/>
          <p:nvPr/>
        </p:nvSpPr>
        <p:spPr>
          <a:xfrm>
            <a:off x="6727521" y="2103120"/>
            <a:ext cx="2215681" cy="4278094"/>
          </a:xfrm>
          <a:prstGeom prst="rect">
            <a:avLst/>
          </a:prstGeom>
          <a:noFill/>
        </p:spPr>
        <p:txBody>
          <a:bodyPr wrap="square" rtlCol="0">
            <a:spAutoFit/>
          </a:bodyPr>
          <a:lstStyle/>
          <a:p>
            <a:r>
              <a:rPr lang="en-US" sz="1600" dirty="0"/>
              <a:t>1: Raw data</a:t>
            </a:r>
          </a:p>
          <a:p>
            <a:r>
              <a:rPr lang="en-US" sz="1600" dirty="0"/>
              <a:t>2: low extinction</a:t>
            </a:r>
          </a:p>
          <a:p>
            <a:r>
              <a:rPr lang="en-US" sz="1600" dirty="0"/>
              <a:t>3: field of regard</a:t>
            </a:r>
          </a:p>
          <a:p>
            <a:r>
              <a:rPr lang="en-US" sz="1600" dirty="0"/>
              <a:t>4: observation cadence</a:t>
            </a:r>
          </a:p>
          <a:p>
            <a:r>
              <a:rPr lang="en-US" sz="1600" dirty="0"/>
              <a:t>5: imaging filters</a:t>
            </a:r>
          </a:p>
          <a:p>
            <a:r>
              <a:rPr lang="en-US" sz="1600" dirty="0"/>
              <a:t>6: spectral dispersion</a:t>
            </a:r>
          </a:p>
          <a:p>
            <a:r>
              <a:rPr lang="en-US" sz="1600" dirty="0"/>
              <a:t>7: spectral bandpass</a:t>
            </a:r>
          </a:p>
          <a:p>
            <a:r>
              <a:rPr lang="en-US" sz="1600" dirty="0"/>
              <a:t>8: spectral spatial   </a:t>
            </a:r>
          </a:p>
          <a:p>
            <a:r>
              <a:rPr lang="en-US" sz="1600" dirty="0"/>
              <a:t>     resolution</a:t>
            </a:r>
          </a:p>
          <a:p>
            <a:r>
              <a:rPr lang="en-US" sz="1600" dirty="0"/>
              <a:t>9: spectrometer </a:t>
            </a:r>
            <a:r>
              <a:rPr lang="en-US" sz="1600" dirty="0" err="1"/>
              <a:t>FoV</a:t>
            </a:r>
            <a:endParaRPr lang="en-US" sz="1600" dirty="0"/>
          </a:p>
          <a:p>
            <a:r>
              <a:rPr lang="en-US" sz="1600" dirty="0"/>
              <a:t>10: spectrometer PSF @</a:t>
            </a:r>
          </a:p>
          <a:p>
            <a:r>
              <a:rPr lang="en-US" sz="1600" dirty="0"/>
              <a:t>       image slicer</a:t>
            </a:r>
          </a:p>
          <a:p>
            <a:r>
              <a:rPr lang="en-US" sz="1600" dirty="0"/>
              <a:t>11: spectrometer PSF @</a:t>
            </a:r>
          </a:p>
          <a:p>
            <a:r>
              <a:rPr lang="en-US" sz="1600" dirty="0"/>
              <a:t>       focal plane</a:t>
            </a:r>
          </a:p>
          <a:p>
            <a:r>
              <a:rPr lang="en-US" sz="1600" dirty="0"/>
              <a:t>12: spectral follow-up </a:t>
            </a:r>
          </a:p>
          <a:p>
            <a:r>
              <a:rPr lang="en-US" sz="1600" dirty="0"/>
              <a:t>       latency</a:t>
            </a:r>
          </a:p>
          <a:p>
            <a:r>
              <a:rPr lang="en-US" sz="1600" dirty="0"/>
              <a:t>13: spectral S/N</a:t>
            </a:r>
          </a:p>
        </p:txBody>
      </p:sp>
      <p:graphicFrame>
        <p:nvGraphicFramePr>
          <p:cNvPr id="16" name="Table 15">
            <a:extLst>
              <a:ext uri="{FF2B5EF4-FFF2-40B4-BE49-F238E27FC236}">
                <a16:creationId xmlns:a16="http://schemas.microsoft.com/office/drawing/2014/main" id="{41E9F3C3-9E87-5C4F-8E2C-AB2C0358768F}"/>
              </a:ext>
            </a:extLst>
          </p:cNvPr>
          <p:cNvGraphicFramePr>
            <a:graphicFrameLocks noGrp="1" noChangeAspect="1"/>
          </p:cNvGraphicFramePr>
          <p:nvPr/>
        </p:nvGraphicFramePr>
        <p:xfrm>
          <a:off x="7876865" y="71843"/>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Date Placeholder 5">
            <a:extLst>
              <a:ext uri="{FF2B5EF4-FFF2-40B4-BE49-F238E27FC236}">
                <a16:creationId xmlns:a16="http://schemas.microsoft.com/office/drawing/2014/main" id="{7BAC7B58-AEC0-C24A-B36F-7117076D87FE}"/>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F3798A57-E095-084E-B43B-221B19927B88}"/>
              </a:ext>
            </a:extLst>
          </p:cNvPr>
          <p:cNvSpPr>
            <a:spLocks noGrp="1"/>
          </p:cNvSpPr>
          <p:nvPr>
            <p:ph type="ftr" sz="quarter" idx="10"/>
          </p:nvPr>
        </p:nvSpPr>
        <p:spPr/>
        <p:txBody>
          <a:bodyPr/>
          <a:lstStyle/>
          <a:p>
            <a:r>
              <a:rPr lang="en-US"/>
              <a:t>APAC - Kruk</a:t>
            </a:r>
            <a:endParaRPr lang="en-US" dirty="0"/>
          </a:p>
        </p:txBody>
      </p:sp>
      <p:sp>
        <p:nvSpPr>
          <p:cNvPr id="17" name="Slide Number Placeholder 16">
            <a:extLst>
              <a:ext uri="{FF2B5EF4-FFF2-40B4-BE49-F238E27FC236}">
                <a16:creationId xmlns:a16="http://schemas.microsoft.com/office/drawing/2014/main" id="{3FB7E048-FFCD-3747-BA8E-95BB4DCC8B04}"/>
              </a:ext>
            </a:extLst>
          </p:cNvPr>
          <p:cNvSpPr>
            <a:spLocks noGrp="1"/>
          </p:cNvSpPr>
          <p:nvPr>
            <p:ph type="sldNum" sz="quarter" idx="11"/>
          </p:nvPr>
        </p:nvSpPr>
        <p:spPr/>
        <p:txBody>
          <a:bodyPr/>
          <a:lstStyle/>
          <a:p>
            <a:fld id="{9B402786-918C-D846-A5E6-705928AE4161}" type="slidenum">
              <a:rPr lang="en-US" smtClean="0"/>
              <a:pPr/>
              <a:t>61</a:t>
            </a:fld>
            <a:endParaRPr lang="en-US" dirty="0"/>
          </a:p>
        </p:txBody>
      </p:sp>
    </p:spTree>
    <p:extLst>
      <p:ext uri="{BB962C8B-B14F-4D97-AF65-F5344CB8AC3E}">
        <p14:creationId xmlns:p14="http://schemas.microsoft.com/office/powerpoint/2010/main" val="3269384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Supernova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1777586620"/>
              </p:ext>
            </p:extLst>
          </p:nvPr>
        </p:nvGraphicFramePr>
        <p:xfrm>
          <a:off x="1097279" y="744248"/>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Representative</a:t>
                      </a:r>
                      <a:r>
                        <a:rPr lang="en-US" sz="1200" baseline="0" dirty="0"/>
                        <a:t> values shown; full details in SRD.</a:t>
                      </a:r>
                      <a:endParaRPr lang="en-US" sz="12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bg1"/>
                          </a:solidFill>
                        </a:rPr>
                        <a:t>Expansion, Structure,</a:t>
                      </a:r>
                      <a:r>
                        <a:rPr lang="en-US" sz="1200" b="1" baseline="0" dirty="0">
                          <a:solidFill>
                            <a:schemeClr val="bg1"/>
                          </a:solidFill>
                        </a:rPr>
                        <a:t> </a:t>
                      </a:r>
                      <a:r>
                        <a:rPr lang="en-US" sz="1200" b="1" dirty="0">
                          <a:solidFill>
                            <a:schemeClr val="bg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tc>
                <a:tc>
                  <a:txBody>
                    <a:bodyPr/>
                    <a:lstStyle/>
                    <a:p>
                      <a:pPr algn="ctr"/>
                      <a:r>
                        <a:rPr lang="en-US" sz="1200" b="1" dirty="0">
                          <a:solidFill>
                            <a:schemeClr val="bg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dirty="0">
                          <a:solidFill>
                            <a:schemeClr val="bg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bg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558161745"/>
                  </a:ext>
                </a:extLst>
              </a:tr>
              <a:tr h="457494">
                <a:tc rowSpan="5">
                  <a:txBody>
                    <a:bodyPr/>
                    <a:lstStyle/>
                    <a:p>
                      <a:r>
                        <a:rPr lang="en-US" sz="1200" b="1" dirty="0">
                          <a:solidFill>
                            <a:schemeClr val="bg1"/>
                          </a:solidFill>
                        </a:rPr>
                        <a:t>Surveys </a:t>
                      </a:r>
                      <a:r>
                        <a:rPr lang="en-US" sz="1200" b="1">
                          <a:solidFill>
                            <a:schemeClr val="bg1"/>
                          </a:solidFill>
                        </a:rPr>
                        <a:t>&amp; Data</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0.20 deg</a:t>
                      </a:r>
                      <a:r>
                        <a:rPr lang="en-US" sz="1200" baseline="30000" dirty="0"/>
                        <a:t>2</a:t>
                      </a:r>
                      <a:r>
                        <a:rPr lang="en-US" sz="1200" baseline="0" dirty="0"/>
                        <a:t>/</a:t>
                      </a:r>
                      <a:r>
                        <a:rPr lang="en-US" sz="1200" baseline="0" dirty="0" err="1"/>
                        <a:t>hr</a:t>
                      </a:r>
                      <a:endParaRPr lang="en-US" sz="1200" baseline="30000" dirty="0"/>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0.34 deg</a:t>
                      </a:r>
                      <a:r>
                        <a:rPr lang="en-US" sz="1200" baseline="30000" dirty="0"/>
                        <a:t>2</a:t>
                      </a:r>
                      <a:r>
                        <a:rPr lang="en-US" sz="1200" baseline="0" dirty="0"/>
                        <a:t>/</a:t>
                      </a:r>
                      <a:r>
                        <a:rPr lang="en-US" sz="1200" baseline="0" dirty="0" err="1"/>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14, 5 deg</a:t>
                      </a:r>
                      <a:r>
                        <a:rPr lang="en-US" sz="1200" baseline="30000" dirty="0">
                          <a:solidFill>
                            <a:schemeClr val="tx1"/>
                          </a:solidFill>
                        </a:rPr>
                        <a:t>2</a:t>
                      </a:r>
                      <a:r>
                        <a:rPr lang="en-US" sz="1200" baseline="0" dirty="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&gt;100 </a:t>
                      </a:r>
                      <a:r>
                        <a:rPr lang="en-US" sz="1200" kern="1200" dirty="0" err="1">
                          <a:solidFill>
                            <a:schemeClr val="tx1"/>
                          </a:solidFill>
                          <a:effectLst/>
                          <a:latin typeface="+mn-lt"/>
                          <a:ea typeface="+mn-ea"/>
                          <a:cs typeface="+mn-cs"/>
                        </a:rPr>
                        <a:t>SNe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Δz</a:t>
                      </a:r>
                      <a:r>
                        <a:rPr lang="en-US" sz="1200" kern="1200" dirty="0">
                          <a:solidFill>
                            <a:schemeClr val="tx1"/>
                          </a:solidFill>
                          <a:effectLst/>
                          <a:latin typeface="+mn-lt"/>
                          <a:ea typeface="+mn-ea"/>
                          <a:cs typeface="+mn-cs"/>
                        </a:rPr>
                        <a:t>=0.1</a:t>
                      </a:r>
                      <a:r>
                        <a:rPr lang="en-US" sz="1200" dirty="0">
                          <a:solidFill>
                            <a:schemeClr val="tx1"/>
                          </a:solidFill>
                          <a:effectLst/>
                        </a:rPr>
                        <a:t> </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a:t>
                      </a:r>
                      <a:endParaRPr lang="en-US" sz="1200" b="0" baseline="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bg1"/>
                          </a:solidFill>
                        </a:rPr>
                        <a:t>Redshift</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0.2</a:t>
                      </a:r>
                      <a:r>
                        <a:rPr lang="en-US" sz="1200" dirty="0">
                          <a:solidFill>
                            <a:schemeClr val="tx1"/>
                          </a:solidFill>
                        </a:rPr>
                        <a:t>≤z≤1.7</a:t>
                      </a:r>
                      <a:endParaRPr lang="en-US" sz="1200" kern="1200" dirty="0">
                        <a:solidFill>
                          <a:schemeClr val="tx1"/>
                        </a:solidFill>
                        <a:effectLst/>
                        <a:latin typeface="+mn-lt"/>
                        <a:ea typeface="+mn-ea"/>
                        <a:cs typeface="+mn-cs"/>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bg1"/>
                          </a:solidFill>
                        </a:rPr>
                        <a:t>Sensitivity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solidFill>
                      <a:schemeClr val="bg1">
                        <a:lumMod val="85000"/>
                      </a:schemeClr>
                    </a:solidFil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≥13</a:t>
                      </a:r>
                      <a:r>
                        <a:rPr lang="en-US" sz="1200" baseline="0" dirty="0">
                          <a:solidFill>
                            <a:schemeClr val="tx1"/>
                          </a:solidFill>
                        </a:rPr>
                        <a:t> (brightest filters at peak)</a:t>
                      </a:r>
                      <a:endParaRPr lang="en-US" sz="1200" dirty="0">
                        <a:solidFill>
                          <a:schemeClr val="tx1"/>
                        </a:solidFill>
                      </a:endParaRPr>
                    </a:p>
                  </a:txBody>
                  <a:tcPr marL="0" marR="0"/>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bg1"/>
                          </a:solidFill>
                        </a:rPr>
                        <a:t>Cadence</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endParaRPr lang="en-US" sz="1200" dirty="0">
                        <a:solidFill>
                          <a:schemeClr val="tx1"/>
                        </a:solidFill>
                      </a:endParaRPr>
                    </a:p>
                  </a:txBody>
                  <a:tcPr marL="0" marR="0" marB="0">
                    <a:solidFill>
                      <a:schemeClr val="bg1">
                        <a:lumMod val="85000"/>
                      </a:schemeClr>
                    </a:solidFill>
                  </a:tcPr>
                </a:tc>
                <a:tc>
                  <a:txBody>
                    <a:bodyPr/>
                    <a:lstStyle/>
                    <a:p>
                      <a:pPr algn="ctr"/>
                      <a:r>
                        <a:rPr lang="en-US" sz="1200" dirty="0">
                          <a:solidFill>
                            <a:schemeClr val="tx1"/>
                          </a:solidFill>
                        </a:rPr>
                        <a:t>~ 5 days</a:t>
                      </a:r>
                    </a:p>
                  </a:txBody>
                  <a:tcPr marL="0" marR="0" marB="0"/>
                </a:tc>
                <a:tc>
                  <a:txBody>
                    <a:bodyPr/>
                    <a:lstStyle/>
                    <a:p>
                      <a:pPr algn="ctr"/>
                      <a:r>
                        <a:rPr lang="en-US" sz="1200" b="0" dirty="0">
                          <a:solidFill>
                            <a:schemeClr val="tx1"/>
                          </a:solidFill>
                        </a:rPr>
                        <a:t> </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bg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 </a:t>
                      </a: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bg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0.12” (J)</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EE50 ≤ 0.14” (IFC)</a:t>
                      </a:r>
                    </a:p>
                  </a:txBody>
                  <a:tcPr marL="0" marR="0">
                    <a:lnT w="381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bg1"/>
                          </a:solidFill>
                        </a:rPr>
                        <a:t>Stability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endParaRPr lang="en-US" sz="1200" dirty="0">
                        <a:solidFill>
                          <a:schemeClr val="tx1"/>
                        </a:solidFill>
                      </a:endParaRPr>
                    </a:p>
                  </a:txBody>
                  <a:tcPr marL="0" marR="0">
                    <a:solidFill>
                      <a:schemeClr val="bg1">
                        <a:lumMod val="85000"/>
                      </a:schemeClr>
                    </a:solidFill>
                  </a:tcPr>
                </a:tc>
                <a:tc>
                  <a:txBody>
                    <a:bodyPr/>
                    <a:lstStyle/>
                    <a:p>
                      <a:pPr algn="ctr"/>
                      <a:endParaRPr lang="en-US" sz="1200" dirty="0">
                        <a:solidFill>
                          <a:schemeClr val="tx1"/>
                        </a:solidFill>
                      </a:endParaRPr>
                    </a:p>
                  </a:txBody>
                  <a:tcPr marL="0" marR="0"/>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bg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0.2%</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bg1"/>
                          </a:solidFill>
                        </a:rPr>
                        <a:t>Flux Calibration Relative</a:t>
                      </a:r>
                      <a:r>
                        <a:rPr lang="en-US" sz="1200" b="1" baseline="0" dirty="0">
                          <a:solidFill>
                            <a:schemeClr val="bg1"/>
                          </a:solidFill>
                        </a:rPr>
                        <a:t> Over</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&lt;0.5% / 2 </a:t>
                      </a:r>
                      <a:r>
                        <a:rPr lang="en-US" sz="1200" dirty="0" err="1">
                          <a:solidFill>
                            <a:schemeClr val="tx1"/>
                          </a:solidFill>
                        </a:rPr>
                        <a:t>wk</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bg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abs/</a:t>
                      </a:r>
                      <a:r>
                        <a:rPr lang="en-US" sz="1200" baseline="0" dirty="0">
                          <a:solidFill>
                            <a:schemeClr val="tx1"/>
                          </a:solidFill>
                        </a:rPr>
                        <a:t> 0.5% photo </a:t>
                      </a:r>
                      <a:r>
                        <a:rPr lang="en-US" sz="1200" baseline="0" dirty="0" err="1">
                          <a:solidFill>
                            <a:schemeClr val="tx1"/>
                          </a:solidFill>
                        </a:rPr>
                        <a:t>zeropt</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bg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solidFill>
                            <a:schemeClr val="tx1"/>
                          </a:solidFill>
                        </a:rPr>
                        <a:t>&lt;0.3% 15&lt;AB&lt;26</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dirty="0">
                          <a:solidFill>
                            <a:schemeClr val="tx1"/>
                          </a:solidFill>
                        </a:rPr>
                        <a:t> </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bg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bg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6 filters 0.5-2.0</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tcPr>
                </a:tc>
                <a:tc>
                  <a:txBody>
                    <a:bodyPr/>
                    <a:lstStyle/>
                    <a:p>
                      <a:pPr algn="ctr"/>
                      <a:r>
                        <a:rPr lang="en-US" sz="1200" b="0" dirty="0">
                          <a:solidFill>
                            <a:schemeClr val="tx1"/>
                          </a:solidFill>
                        </a:rPr>
                        <a:t> </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bg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70 &lt; R &lt; 150</a:t>
                      </a:r>
                    </a:p>
                  </a:txBody>
                  <a:tcPr marL="0" marR="0">
                    <a:lnB w="38100" cap="flat" cmpd="sng" algn="ctr">
                      <a:solidFill>
                        <a:schemeClr val="tx1"/>
                      </a:solidFill>
                      <a:prstDash val="solid"/>
                      <a:round/>
                      <a:headEnd type="none" w="med" len="med"/>
                      <a:tailEnd type="none" w="med" len="med"/>
                    </a:lnB>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EE144933-540A-354D-897B-03EFEB95006D}"/>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7736BFB3-D9B7-D24C-A09A-EC3E0039FEDA}"/>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F5029D8B-5882-3D48-BBBC-D02A696309E5}"/>
              </a:ext>
            </a:extLst>
          </p:cNvPr>
          <p:cNvSpPr>
            <a:spLocks noGrp="1"/>
          </p:cNvSpPr>
          <p:nvPr>
            <p:ph type="sldNum" sz="quarter" idx="10"/>
          </p:nvPr>
        </p:nvSpPr>
        <p:spPr/>
        <p:txBody>
          <a:bodyPr/>
          <a:lstStyle/>
          <a:p>
            <a:fld id="{9B402786-918C-D846-A5E6-705928AE4161}" type="slidenum">
              <a:rPr lang="en-US" smtClean="0"/>
              <a:pPr/>
              <a:t>62</a:t>
            </a:fld>
            <a:endParaRPr lang="en-US" dirty="0"/>
          </a:p>
        </p:txBody>
      </p:sp>
    </p:spTree>
    <p:extLst>
      <p:ext uri="{BB962C8B-B14F-4D97-AF65-F5344CB8AC3E}">
        <p14:creationId xmlns:p14="http://schemas.microsoft.com/office/powerpoint/2010/main" val="3606412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80" y="167614"/>
            <a:ext cx="3759558" cy="1062839"/>
          </a:xfrm>
        </p:spPr>
        <p:txBody>
          <a:bodyPr>
            <a:normAutofit/>
          </a:bodyPr>
          <a:lstStyle/>
          <a:p>
            <a:r>
              <a:rPr lang="en-US" dirty="0"/>
              <a:t>Scientific Objectives </a:t>
            </a:r>
          </a:p>
        </p:txBody>
      </p:sp>
      <p:sp>
        <p:nvSpPr>
          <p:cNvPr id="7" name="Content Placeholder 6"/>
          <p:cNvSpPr>
            <a:spLocks noGrp="1"/>
          </p:cNvSpPr>
          <p:nvPr>
            <p:ph idx="1"/>
          </p:nvPr>
        </p:nvSpPr>
        <p:spPr>
          <a:xfrm>
            <a:off x="457200" y="1600200"/>
            <a:ext cx="8229599" cy="4756150"/>
          </a:xfrm>
        </p:spPr>
        <p:txBody>
          <a:bodyPr>
            <a:noAutofit/>
          </a:bodyPr>
          <a:lstStyle/>
          <a:p>
            <a:pPr marL="0" indent="0" algn="ctr">
              <a:buNone/>
            </a:pPr>
            <a:r>
              <a:rPr lang="en-US" sz="2800" dirty="0">
                <a:solidFill>
                  <a:schemeClr val="tx1"/>
                </a:solidFill>
              </a:rPr>
              <a:t>Wide-Field IR Survey</a:t>
            </a:r>
          </a:p>
          <a:p>
            <a:pPr marL="57150" indent="0" algn="ctr">
              <a:buNone/>
            </a:pPr>
            <a:r>
              <a:rPr lang="en-US" sz="2400" dirty="0">
                <a:solidFill>
                  <a:schemeClr val="tx1"/>
                </a:solidFill>
              </a:rPr>
              <a:t>WFIRST will conduct near-infrared (NIR) sky surveys in both imaging and spectroscopic modes, providing an imaging sensitivity for unresolved sources better than 26.5 AB magnitude.</a:t>
            </a:r>
          </a:p>
          <a:p>
            <a:pPr marL="457200" lvl="1" indent="0">
              <a:buNone/>
            </a:pPr>
            <a:endParaRPr lang="en-US" sz="2000" dirty="0">
              <a:solidFill>
                <a:schemeClr val="tx1"/>
              </a:solidFill>
            </a:endParaRPr>
          </a:p>
          <a:p>
            <a:pPr marL="0" indent="0">
              <a:buNone/>
            </a:pPr>
            <a:r>
              <a:rPr lang="en-US" sz="2400" dirty="0">
                <a:solidFill>
                  <a:schemeClr val="tx1"/>
                </a:solidFill>
              </a:rPr>
              <a:t>This objective does not lead to any performance requirements not encompassed by the high-latitude survey.</a:t>
            </a:r>
          </a:p>
        </p:txBody>
      </p:sp>
      <p:graphicFrame>
        <p:nvGraphicFramePr>
          <p:cNvPr id="8" name="Table 7">
            <a:extLst>
              <a:ext uri="{FF2B5EF4-FFF2-40B4-BE49-F238E27FC236}">
                <a16:creationId xmlns:a16="http://schemas.microsoft.com/office/drawing/2014/main" id="{BEC6C7DB-E977-534F-827D-5153ABE7A5BF}"/>
              </a:ext>
            </a:extLst>
          </p:cNvPr>
          <p:cNvGraphicFramePr>
            <a:graphicFrameLocks noGrp="1"/>
          </p:cNvGraphicFramePr>
          <p:nvPr>
            <p:extLst>
              <p:ext uri="{D42A27DB-BD31-4B8C-83A1-F6EECF244321}">
                <p14:modId xmlns:p14="http://schemas.microsoft.com/office/powerpoint/2010/main" val="645662104"/>
              </p:ext>
            </p:extLst>
          </p:nvPr>
        </p:nvGraphicFramePr>
        <p:xfrm>
          <a:off x="7848599" y="89404"/>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943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52650" marR="52650" marT="26324" marB="2632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700" b="1" dirty="0">
                          <a:solidFill>
                            <a:schemeClr val="tx1"/>
                          </a:solidFill>
                          <a:latin typeface="Arial" panose="020B0604020202020204" pitchFamily="34" charset="0"/>
                          <a:cs typeface="Arial" panose="020B0604020202020204" pitchFamily="34" charset="0"/>
                        </a:rPr>
                        <a:t>High Latitude Imaging Survey</a:t>
                      </a:r>
                    </a:p>
                  </a:txBody>
                  <a:tcPr marL="52650" marR="52650" marT="26324" marB="2632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700" b="1" dirty="0">
                          <a:solidFill>
                            <a:schemeClr val="tx1"/>
                          </a:solidFill>
                          <a:latin typeface="Arial" panose="020B0604020202020204" pitchFamily="34" charset="0"/>
                          <a:cs typeface="Arial" panose="020B0604020202020204" pitchFamily="34" charset="0"/>
                        </a:rPr>
                        <a:t>High Latitude</a:t>
                      </a:r>
                      <a:r>
                        <a:rPr lang="en-US" sz="700" b="1" baseline="0" dirty="0">
                          <a:solidFill>
                            <a:schemeClr val="tx1"/>
                          </a:solidFill>
                          <a:latin typeface="Arial" panose="020B0604020202020204" pitchFamily="34" charset="0"/>
                          <a:cs typeface="Arial" panose="020B0604020202020204" pitchFamily="34" charset="0"/>
                        </a:rPr>
                        <a:t> Spectral Survey</a:t>
                      </a:r>
                      <a:endParaRPr lang="en-US" sz="700" b="1" dirty="0">
                        <a:solidFill>
                          <a:schemeClr val="tx1"/>
                        </a:solidFill>
                        <a:latin typeface="Arial" panose="020B0604020202020204" pitchFamily="34" charset="0"/>
                        <a:cs typeface="Arial" panose="020B0604020202020204" pitchFamily="34" charset="0"/>
                      </a:endParaRPr>
                    </a:p>
                  </a:txBody>
                  <a:tcPr marL="52650" marR="52650" marT="26324" marB="2632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52650" marR="52650" marT="26324" marB="2632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Date Placeholder 5">
            <a:extLst>
              <a:ext uri="{FF2B5EF4-FFF2-40B4-BE49-F238E27FC236}">
                <a16:creationId xmlns:a16="http://schemas.microsoft.com/office/drawing/2014/main" id="{410DC3C3-385F-ED4E-BE55-ED56195955FD}"/>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3702FF1C-0691-C448-B31F-39E5CCD6AB66}"/>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75436238-9319-D64A-90A4-400668342899}"/>
              </a:ext>
            </a:extLst>
          </p:cNvPr>
          <p:cNvSpPr>
            <a:spLocks noGrp="1"/>
          </p:cNvSpPr>
          <p:nvPr>
            <p:ph type="sldNum" sz="quarter" idx="11"/>
          </p:nvPr>
        </p:nvSpPr>
        <p:spPr/>
        <p:txBody>
          <a:bodyPr/>
          <a:lstStyle/>
          <a:p>
            <a:fld id="{9B402786-918C-D846-A5E6-705928AE4161}" type="slidenum">
              <a:rPr lang="en-US" smtClean="0"/>
              <a:pPr/>
              <a:t>63</a:t>
            </a:fld>
            <a:endParaRPr lang="en-US" dirty="0"/>
          </a:p>
        </p:txBody>
      </p:sp>
    </p:spTree>
    <p:extLst>
      <p:ext uri="{BB962C8B-B14F-4D97-AF65-F5344CB8AC3E}">
        <p14:creationId xmlns:p14="http://schemas.microsoft.com/office/powerpoint/2010/main" val="2112600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Scientific Objectives </a:t>
            </a:r>
          </a:p>
        </p:txBody>
      </p:sp>
      <p:sp>
        <p:nvSpPr>
          <p:cNvPr id="7" name="Content Placeholder 6"/>
          <p:cNvSpPr>
            <a:spLocks noGrp="1"/>
          </p:cNvSpPr>
          <p:nvPr>
            <p:ph idx="1"/>
          </p:nvPr>
        </p:nvSpPr>
        <p:spPr>
          <a:xfrm>
            <a:off x="457200" y="1600200"/>
            <a:ext cx="8229599" cy="4756150"/>
          </a:xfrm>
        </p:spPr>
        <p:txBody>
          <a:bodyPr>
            <a:noAutofit/>
          </a:bodyPr>
          <a:lstStyle/>
          <a:p>
            <a:pPr marL="0" indent="0">
              <a:buNone/>
            </a:pPr>
            <a:endParaRPr lang="en-US" sz="2200" dirty="0">
              <a:solidFill>
                <a:srgbClr val="0000FF"/>
              </a:solidFill>
            </a:endParaRPr>
          </a:p>
          <a:p>
            <a:pPr marL="0" indent="0" algn="ctr">
              <a:buNone/>
            </a:pPr>
            <a:r>
              <a:rPr lang="en-US" sz="2800" dirty="0" err="1">
                <a:solidFill>
                  <a:schemeClr val="tx1"/>
                </a:solidFill>
              </a:rPr>
              <a:t>Exoplanet</a:t>
            </a:r>
            <a:r>
              <a:rPr lang="en-US" sz="2800" dirty="0">
                <a:solidFill>
                  <a:schemeClr val="tx1"/>
                </a:solidFill>
              </a:rPr>
              <a:t> Census</a:t>
            </a:r>
          </a:p>
          <a:p>
            <a:pPr marL="0" indent="0" algn="ctr">
              <a:buNone/>
            </a:pPr>
            <a:r>
              <a:rPr lang="en-US" sz="2400" dirty="0">
                <a:solidFill>
                  <a:schemeClr val="tx1"/>
                </a:solidFill>
              </a:rPr>
              <a:t>WFIRST will carry out a statistical census of </a:t>
            </a:r>
            <a:r>
              <a:rPr lang="en-US" sz="2400" dirty="0" err="1">
                <a:solidFill>
                  <a:schemeClr val="tx1"/>
                </a:solidFill>
              </a:rPr>
              <a:t>exo</a:t>
            </a:r>
            <a:r>
              <a:rPr lang="en-US" sz="2400" dirty="0">
                <a:solidFill>
                  <a:schemeClr val="tx1"/>
                </a:solidFill>
              </a:rPr>
              <a:t>-planetary systems in the Galaxy, from the outer habitable zone to free floating planets, including analogs to all of the planets in our Solar System with the mass of Mars or greater, by monitoring stars toward the Galactic bulge using the microlensing technique.</a:t>
            </a:r>
          </a:p>
        </p:txBody>
      </p:sp>
      <p:graphicFrame>
        <p:nvGraphicFramePr>
          <p:cNvPr id="9" name="Table 8">
            <a:extLst>
              <a:ext uri="{FF2B5EF4-FFF2-40B4-BE49-F238E27FC236}">
                <a16:creationId xmlns:a16="http://schemas.microsoft.com/office/drawing/2014/main" id="{AA975D19-3A6A-8047-9A87-A120283BBDC7}"/>
              </a:ext>
            </a:extLst>
          </p:cNvPr>
          <p:cNvGraphicFramePr>
            <a:graphicFrameLocks noGrp="1"/>
          </p:cNvGraphicFramePr>
          <p:nvPr>
            <p:extLst>
              <p:ext uri="{D42A27DB-BD31-4B8C-83A1-F6EECF244321}">
                <p14:modId xmlns:p14="http://schemas.microsoft.com/office/powerpoint/2010/main" val="2530219301"/>
              </p:ext>
            </p:extLst>
          </p:nvPr>
        </p:nvGraphicFramePr>
        <p:xfrm>
          <a:off x="7882914" y="69219"/>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943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Micro</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Lensing</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Survey</a:t>
                      </a: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6" name="Date Placeholder 5">
            <a:extLst>
              <a:ext uri="{FF2B5EF4-FFF2-40B4-BE49-F238E27FC236}">
                <a16:creationId xmlns:a16="http://schemas.microsoft.com/office/drawing/2014/main" id="{D60A89B1-0367-3244-BDDC-FFA94E026A73}"/>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DF72D93F-C61A-A747-972B-E7814F656AE3}"/>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9B3E6093-BECF-F74A-AE93-476574FF91C8}"/>
              </a:ext>
            </a:extLst>
          </p:cNvPr>
          <p:cNvSpPr>
            <a:spLocks noGrp="1"/>
          </p:cNvSpPr>
          <p:nvPr>
            <p:ph type="sldNum" sz="quarter" idx="11"/>
          </p:nvPr>
        </p:nvSpPr>
        <p:spPr/>
        <p:txBody>
          <a:bodyPr/>
          <a:lstStyle/>
          <a:p>
            <a:fld id="{9B402786-918C-D846-A5E6-705928AE4161}" type="slidenum">
              <a:rPr lang="en-US" smtClean="0"/>
              <a:pPr/>
              <a:t>64</a:t>
            </a:fld>
            <a:endParaRPr lang="en-US" dirty="0"/>
          </a:p>
        </p:txBody>
      </p:sp>
    </p:spTree>
    <p:extLst>
      <p:ext uri="{BB962C8B-B14F-4D97-AF65-F5344CB8AC3E}">
        <p14:creationId xmlns:p14="http://schemas.microsoft.com/office/powerpoint/2010/main" val="1581445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mage.jpg"/>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rot="5400000">
            <a:off x="609979" y="3569887"/>
            <a:ext cx="2182072" cy="3036725"/>
          </a:xfrm>
          <a:prstGeom prst="rect">
            <a:avLst/>
          </a:prstGeom>
        </p:spPr>
      </p:pic>
      <p:pic>
        <p:nvPicPr>
          <p:cNvPr id="7" name="Picture 6" descr="Reworked ML image ver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7403" y="1460501"/>
            <a:ext cx="4048478" cy="4772018"/>
          </a:xfrm>
          <a:prstGeom prst="rect">
            <a:avLst/>
          </a:prstGeom>
        </p:spPr>
      </p:pic>
      <p:sp>
        <p:nvSpPr>
          <p:cNvPr id="3" name="Title 2"/>
          <p:cNvSpPr>
            <a:spLocks noGrp="1"/>
          </p:cNvSpPr>
          <p:nvPr>
            <p:ph type="title"/>
          </p:nvPr>
        </p:nvSpPr>
        <p:spPr>
          <a:xfrm>
            <a:off x="4839436" y="161558"/>
            <a:ext cx="2802768" cy="1062839"/>
          </a:xfrm>
        </p:spPr>
        <p:txBody>
          <a:bodyPr>
            <a:normAutofit fontScale="90000"/>
          </a:bodyPr>
          <a:lstStyle/>
          <a:p>
            <a:r>
              <a:rPr lang="en-US" dirty="0"/>
              <a:t>Microlensing</a:t>
            </a:r>
            <a:br>
              <a:rPr lang="en-US" dirty="0"/>
            </a:br>
            <a:r>
              <a:rPr lang="en-US" sz="2700" i="1" dirty="0"/>
              <a:t>Observables</a:t>
            </a:r>
            <a:r>
              <a:rPr lang="en-US" dirty="0"/>
              <a:t> </a:t>
            </a:r>
          </a:p>
        </p:txBody>
      </p:sp>
      <p:cxnSp>
        <p:nvCxnSpPr>
          <p:cNvPr id="16" name="Straight Arrow Connector 15"/>
          <p:cNvCxnSpPr/>
          <p:nvPr/>
        </p:nvCxnSpPr>
        <p:spPr>
          <a:xfrm flipV="1">
            <a:off x="2911562" y="2958979"/>
            <a:ext cx="1759241" cy="16280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695662" y="4587023"/>
            <a:ext cx="215900" cy="2032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96900" y="6133327"/>
            <a:ext cx="8154596" cy="400110"/>
          </a:xfrm>
          <a:prstGeom prst="rect">
            <a:avLst/>
          </a:prstGeom>
          <a:noFill/>
        </p:spPr>
        <p:txBody>
          <a:bodyPr wrap="none" rtlCol="0">
            <a:spAutoFit/>
          </a:bodyPr>
          <a:lstStyle/>
          <a:p>
            <a:r>
              <a:rPr lang="en-US" sz="2000" dirty="0"/>
              <a:t>Great benefit of space observations in the crowded galactic bulge field</a:t>
            </a:r>
          </a:p>
        </p:txBody>
      </p:sp>
      <p:graphicFrame>
        <p:nvGraphicFramePr>
          <p:cNvPr id="15" name="Table 14">
            <a:extLst>
              <a:ext uri="{FF2B5EF4-FFF2-40B4-BE49-F238E27FC236}">
                <a16:creationId xmlns:a16="http://schemas.microsoft.com/office/drawing/2014/main" id="{F151585B-E384-414B-B0AA-550F0DFFC4B4}"/>
              </a:ext>
            </a:extLst>
          </p:cNvPr>
          <p:cNvGraphicFramePr>
            <a:graphicFrameLocks noGrp="1"/>
          </p:cNvGraphicFramePr>
          <p:nvPr>
            <p:extLst>
              <p:ext uri="{D42A27DB-BD31-4B8C-83A1-F6EECF244321}">
                <p14:modId xmlns:p14="http://schemas.microsoft.com/office/powerpoint/2010/main" val="2963337931"/>
              </p:ext>
            </p:extLst>
          </p:nvPr>
        </p:nvGraphicFramePr>
        <p:xfrm>
          <a:off x="7852636" y="75274"/>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943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Micro</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Lensing</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Survey</a:t>
                      </a: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bl>
          </a:graphicData>
        </a:graphic>
      </p:graphicFrame>
      <p:pic>
        <p:nvPicPr>
          <p:cNvPr id="23" name="Picture 22" descr="fields.jpg">
            <a:extLst>
              <a:ext uri="{FF2B5EF4-FFF2-40B4-BE49-F238E27FC236}">
                <a16:creationId xmlns:a16="http://schemas.microsoft.com/office/drawing/2014/main" id="{30090506-FA89-C94D-8602-1D0671210D5A}"/>
              </a:ext>
            </a:extLst>
          </p:cNvPr>
          <p:cNvPicPr>
            <a:picLocks noChangeAspect="1"/>
          </p:cNvPicPr>
          <p:nvPr/>
        </p:nvPicPr>
        <p:blipFill rotWithShape="1">
          <a:blip r:embed="rId5">
            <a:extLst>
              <a:ext uri="{28A0092B-C50C-407E-A947-70E740481C1C}">
                <a14:useLocalDpi xmlns:a14="http://schemas.microsoft.com/office/drawing/2010/main" val="0"/>
              </a:ext>
            </a:extLst>
          </a:blip>
          <a:srcRect l="-1" t="6510" r="1607"/>
          <a:stretch/>
        </p:blipFill>
        <p:spPr>
          <a:xfrm>
            <a:off x="201304" y="2138592"/>
            <a:ext cx="3018074" cy="2003392"/>
          </a:xfrm>
          <a:prstGeom prst="rect">
            <a:avLst/>
          </a:prstGeom>
        </p:spPr>
      </p:pic>
      <p:pic>
        <p:nvPicPr>
          <p:cNvPr id="6" name="Picture 5">
            <a:extLst>
              <a:ext uri="{FF2B5EF4-FFF2-40B4-BE49-F238E27FC236}">
                <a16:creationId xmlns:a16="http://schemas.microsoft.com/office/drawing/2014/main" id="{669228DF-8E17-994F-878F-6757B24C8C79}"/>
              </a:ext>
            </a:extLst>
          </p:cNvPr>
          <p:cNvPicPr>
            <a:picLocks noChangeAspect="1"/>
          </p:cNvPicPr>
          <p:nvPr/>
        </p:nvPicPr>
        <p:blipFill rotWithShape="1">
          <a:blip r:embed="rId6"/>
          <a:srcRect l="2201" t="31118" r="2418" b="32375"/>
          <a:stretch/>
        </p:blipFill>
        <p:spPr>
          <a:xfrm>
            <a:off x="-7200" y="1410660"/>
            <a:ext cx="3694945" cy="727931"/>
          </a:xfrm>
          <a:prstGeom prst="rect">
            <a:avLst/>
          </a:prstGeom>
        </p:spPr>
      </p:pic>
      <p:cxnSp>
        <p:nvCxnSpPr>
          <p:cNvPr id="10" name="Straight Connector 9">
            <a:extLst>
              <a:ext uri="{FF2B5EF4-FFF2-40B4-BE49-F238E27FC236}">
                <a16:creationId xmlns:a16="http://schemas.microsoft.com/office/drawing/2014/main" id="{499E38C4-AB3B-9843-AE2E-CD4030185D39}"/>
              </a:ext>
            </a:extLst>
          </p:cNvPr>
          <p:cNvCxnSpPr>
            <a:cxnSpLocks/>
          </p:cNvCxnSpPr>
          <p:nvPr/>
        </p:nvCxnSpPr>
        <p:spPr>
          <a:xfrm flipH="1">
            <a:off x="718726" y="1818752"/>
            <a:ext cx="1038455" cy="38510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D2F0539-B85B-AD44-A16B-CBB27E514641}"/>
              </a:ext>
            </a:extLst>
          </p:cNvPr>
          <p:cNvCxnSpPr>
            <a:cxnSpLocks/>
          </p:cNvCxnSpPr>
          <p:nvPr/>
        </p:nvCxnSpPr>
        <p:spPr>
          <a:xfrm>
            <a:off x="1811612" y="1818752"/>
            <a:ext cx="910962" cy="38510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8A212FD-2A4C-9043-83B4-BC1ADB1E3375}"/>
              </a:ext>
            </a:extLst>
          </p:cNvPr>
          <p:cNvCxnSpPr/>
          <p:nvPr/>
        </p:nvCxnSpPr>
        <p:spPr>
          <a:xfrm flipH="1">
            <a:off x="182652" y="3303528"/>
            <a:ext cx="1144259" cy="83845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5BEADCE-1B55-9C49-95A0-F86840F71749}"/>
              </a:ext>
            </a:extLst>
          </p:cNvPr>
          <p:cNvCxnSpPr>
            <a:cxnSpLocks/>
          </p:cNvCxnSpPr>
          <p:nvPr/>
        </p:nvCxnSpPr>
        <p:spPr>
          <a:xfrm>
            <a:off x="1371600" y="3303528"/>
            <a:ext cx="1847778" cy="83845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Frame 40">
            <a:extLst>
              <a:ext uri="{FF2B5EF4-FFF2-40B4-BE49-F238E27FC236}">
                <a16:creationId xmlns:a16="http://schemas.microsoft.com/office/drawing/2014/main" id="{FA2FF382-0B67-4C47-9F93-9AA972EB971C}"/>
              </a:ext>
            </a:extLst>
          </p:cNvPr>
          <p:cNvSpPr/>
          <p:nvPr/>
        </p:nvSpPr>
        <p:spPr>
          <a:xfrm flipH="1">
            <a:off x="1326911" y="3258839"/>
            <a:ext cx="45719" cy="45719"/>
          </a:xfrm>
          <a:prstGeom prst="fram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ate Placeholder 8">
            <a:extLst>
              <a:ext uri="{FF2B5EF4-FFF2-40B4-BE49-F238E27FC236}">
                <a16:creationId xmlns:a16="http://schemas.microsoft.com/office/drawing/2014/main" id="{6E542F7A-47AE-EA49-AC36-8AA0946350EB}"/>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725953E5-27EF-1747-9E4D-E3BC8AA8A3B8}"/>
              </a:ext>
            </a:extLst>
          </p:cNvPr>
          <p:cNvSpPr>
            <a:spLocks noGrp="1"/>
          </p:cNvSpPr>
          <p:nvPr>
            <p:ph type="ftr" sz="quarter" idx="11"/>
          </p:nvPr>
        </p:nvSpPr>
        <p:spPr/>
        <p:txBody>
          <a:bodyPr/>
          <a:lstStyle/>
          <a:p>
            <a:r>
              <a:rPr lang="en-US"/>
              <a:t>APAC - Kruk</a:t>
            </a:r>
            <a:endParaRPr lang="en-US" dirty="0"/>
          </a:p>
        </p:txBody>
      </p:sp>
      <p:sp>
        <p:nvSpPr>
          <p:cNvPr id="13" name="Slide Number Placeholder 12">
            <a:extLst>
              <a:ext uri="{FF2B5EF4-FFF2-40B4-BE49-F238E27FC236}">
                <a16:creationId xmlns:a16="http://schemas.microsoft.com/office/drawing/2014/main" id="{D18EA51A-987E-2A43-A9FA-C21C80A87C88}"/>
              </a:ext>
            </a:extLst>
          </p:cNvPr>
          <p:cNvSpPr>
            <a:spLocks noGrp="1"/>
          </p:cNvSpPr>
          <p:nvPr>
            <p:ph type="sldNum" sz="quarter" idx="10"/>
          </p:nvPr>
        </p:nvSpPr>
        <p:spPr/>
        <p:txBody>
          <a:bodyPr/>
          <a:lstStyle/>
          <a:p>
            <a:fld id="{9B402786-918C-D846-A5E6-705928AE4161}" type="slidenum">
              <a:rPr lang="en-US" smtClean="0"/>
              <a:pPr/>
              <a:t>65</a:t>
            </a:fld>
            <a:endParaRPr lang="en-US" dirty="0"/>
          </a:p>
        </p:txBody>
      </p:sp>
    </p:spTree>
    <p:extLst>
      <p:ext uri="{BB962C8B-B14F-4D97-AF65-F5344CB8AC3E}">
        <p14:creationId xmlns:p14="http://schemas.microsoft.com/office/powerpoint/2010/main" val="2554694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78715" y="125225"/>
            <a:ext cx="2724045" cy="1062839"/>
          </a:xfrm>
        </p:spPr>
        <p:txBody>
          <a:bodyPr>
            <a:normAutofit/>
          </a:bodyPr>
          <a:lstStyle/>
          <a:p>
            <a:r>
              <a:rPr lang="en-US" dirty="0"/>
              <a:t>Microlensing</a:t>
            </a:r>
            <a:br>
              <a:rPr lang="en-US" dirty="0"/>
            </a:br>
            <a:r>
              <a:rPr lang="en-US" sz="2400" i="1" dirty="0"/>
              <a:t>Observables</a:t>
            </a:r>
            <a:endParaRPr lang="en-US" dirty="0"/>
          </a:p>
        </p:txBody>
      </p:sp>
      <p:sp>
        <p:nvSpPr>
          <p:cNvPr id="6" name="Content Placeholder 5"/>
          <p:cNvSpPr>
            <a:spLocks noGrp="1"/>
          </p:cNvSpPr>
          <p:nvPr>
            <p:ph idx="1"/>
          </p:nvPr>
        </p:nvSpPr>
        <p:spPr>
          <a:xfrm>
            <a:off x="167780" y="1431256"/>
            <a:ext cx="3066914" cy="4668117"/>
          </a:xfrm>
        </p:spPr>
        <p:txBody>
          <a:bodyPr>
            <a:normAutofit lnSpcReduction="10000"/>
          </a:bodyPr>
          <a:lstStyle/>
          <a:p>
            <a:pPr marL="0" lvl="1" indent="0">
              <a:buNone/>
            </a:pPr>
            <a:r>
              <a:rPr lang="en-US" sz="1800" dirty="0">
                <a:solidFill>
                  <a:schemeClr val="tx1"/>
                </a:solidFill>
              </a:rPr>
              <a:t>Microlensing event from Jupiter-mass planet around an M-dwarf  (</a:t>
            </a:r>
            <a:r>
              <a:rPr lang="en-US" sz="1800" dirty="0" err="1">
                <a:solidFill>
                  <a:schemeClr val="tx1"/>
                </a:solidFill>
              </a:rPr>
              <a:t>Skowron</a:t>
            </a:r>
            <a:r>
              <a:rPr lang="en-US" sz="1800" dirty="0">
                <a:solidFill>
                  <a:schemeClr val="tx1"/>
                </a:solidFill>
              </a:rPr>
              <a:t> et al 2015)</a:t>
            </a:r>
          </a:p>
          <a:p>
            <a:pPr marL="0" lvl="1" indent="0">
              <a:buNone/>
            </a:pPr>
            <a:endParaRPr lang="en-US" sz="1800" dirty="0">
              <a:solidFill>
                <a:schemeClr val="tx1"/>
              </a:solidFill>
            </a:endParaRPr>
          </a:p>
          <a:p>
            <a:pPr marL="0" lvl="1" indent="0">
              <a:buNone/>
            </a:pPr>
            <a:r>
              <a:rPr lang="en-US" sz="1800" dirty="0">
                <a:solidFill>
                  <a:schemeClr val="tx1"/>
                </a:solidFill>
              </a:rPr>
              <a:t>Shape of light curve is governed by changing geometry of source &amp; host stars &amp; planet; motion of Earth about Sun affects shape of star-star light curve.</a:t>
            </a:r>
          </a:p>
          <a:p>
            <a:pPr marL="0" lvl="1" indent="0">
              <a:buNone/>
            </a:pPr>
            <a:endParaRPr lang="en-US" sz="1800" dirty="0">
              <a:solidFill>
                <a:schemeClr val="tx1"/>
              </a:solidFill>
            </a:endParaRPr>
          </a:p>
          <a:p>
            <a:pPr marL="0" lvl="1" indent="0">
              <a:buNone/>
            </a:pPr>
            <a:r>
              <a:rPr lang="en-US" sz="1800" dirty="0">
                <a:solidFill>
                  <a:schemeClr val="tx1"/>
                </a:solidFill>
              </a:rPr>
              <a:t>High-precision relative photometry is essential</a:t>
            </a:r>
          </a:p>
          <a:p>
            <a:pPr marL="285750" lvl="1"/>
            <a:r>
              <a:rPr lang="en-US" sz="1600" dirty="0">
                <a:solidFill>
                  <a:schemeClr val="tx1"/>
                </a:solidFill>
              </a:rPr>
              <a:t>Flux calibration over time</a:t>
            </a:r>
          </a:p>
          <a:p>
            <a:pPr marL="685800" lvl="2"/>
            <a:r>
              <a:rPr lang="en-US" sz="1600" dirty="0">
                <a:solidFill>
                  <a:schemeClr val="tx1"/>
                </a:solidFill>
              </a:rPr>
              <a:t>≤0.1% over a season </a:t>
            </a:r>
          </a:p>
          <a:p>
            <a:pPr marL="285750" lvl="1"/>
            <a:r>
              <a:rPr lang="en-US" sz="1600" dirty="0">
                <a:solidFill>
                  <a:schemeClr val="tx1"/>
                </a:solidFill>
              </a:rPr>
              <a:t>Flux calibration linearity</a:t>
            </a:r>
          </a:p>
        </p:txBody>
      </p:sp>
      <p:pic>
        <p:nvPicPr>
          <p:cNvPr id="8" name="Picture 7" descr="Skowron2015_Fig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4694" y="1714500"/>
            <a:ext cx="5381384" cy="4531975"/>
          </a:xfrm>
          <a:prstGeom prst="rect">
            <a:avLst/>
          </a:prstGeom>
        </p:spPr>
      </p:pic>
      <p:sp>
        <p:nvSpPr>
          <p:cNvPr id="7" name="TextBox 6"/>
          <p:cNvSpPr txBox="1"/>
          <p:nvPr/>
        </p:nvSpPr>
        <p:spPr>
          <a:xfrm>
            <a:off x="5570918" y="6099373"/>
            <a:ext cx="1312482" cy="307777"/>
          </a:xfrm>
          <a:prstGeom prst="rect">
            <a:avLst/>
          </a:prstGeom>
          <a:solidFill>
            <a:schemeClr val="bg1"/>
          </a:solidFill>
        </p:spPr>
        <p:txBody>
          <a:bodyPr wrap="square" rtlCol="0">
            <a:spAutoFit/>
          </a:bodyPr>
          <a:lstStyle/>
          <a:p>
            <a:pPr algn="ctr"/>
            <a:r>
              <a:rPr lang="en-US" sz="1400" dirty="0"/>
              <a:t>Days</a:t>
            </a:r>
          </a:p>
        </p:txBody>
      </p:sp>
      <p:graphicFrame>
        <p:nvGraphicFramePr>
          <p:cNvPr id="10" name="Table 9">
            <a:extLst>
              <a:ext uri="{FF2B5EF4-FFF2-40B4-BE49-F238E27FC236}">
                <a16:creationId xmlns:a16="http://schemas.microsoft.com/office/drawing/2014/main" id="{AD89EFB8-6AB7-6941-9AB3-E898C0915D21}"/>
              </a:ext>
            </a:extLst>
          </p:cNvPr>
          <p:cNvGraphicFramePr>
            <a:graphicFrameLocks noGrp="1"/>
          </p:cNvGraphicFramePr>
          <p:nvPr>
            <p:extLst>
              <p:ext uri="{D42A27DB-BD31-4B8C-83A1-F6EECF244321}">
                <p14:modId xmlns:p14="http://schemas.microsoft.com/office/powerpoint/2010/main" val="2628320621"/>
              </p:ext>
            </p:extLst>
          </p:nvPr>
        </p:nvGraphicFramePr>
        <p:xfrm>
          <a:off x="7864747" y="87252"/>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943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Micro</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Lensing</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Survey</a:t>
                      </a: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9" name="Date Placeholder 8">
            <a:extLst>
              <a:ext uri="{FF2B5EF4-FFF2-40B4-BE49-F238E27FC236}">
                <a16:creationId xmlns:a16="http://schemas.microsoft.com/office/drawing/2014/main" id="{D894899F-AAA1-5241-BCC6-6390342C2A52}"/>
              </a:ext>
            </a:extLst>
          </p:cNvPr>
          <p:cNvSpPr>
            <a:spLocks noGrp="1"/>
          </p:cNvSpPr>
          <p:nvPr>
            <p:ph type="dt" sz="half" idx="2"/>
          </p:nvPr>
        </p:nvSpPr>
        <p:spPr/>
        <p:txBody>
          <a:bodyPr/>
          <a:lstStyle/>
          <a:p>
            <a:r>
              <a:rPr lang="en-US"/>
              <a:t>October 22, 2018</a:t>
            </a:r>
          </a:p>
        </p:txBody>
      </p:sp>
      <p:sp>
        <p:nvSpPr>
          <p:cNvPr id="11" name="Footer Placeholder 10">
            <a:extLst>
              <a:ext uri="{FF2B5EF4-FFF2-40B4-BE49-F238E27FC236}">
                <a16:creationId xmlns:a16="http://schemas.microsoft.com/office/drawing/2014/main" id="{0E70C1B8-CFC4-314B-A49D-572F1876B00B}"/>
              </a:ext>
            </a:extLst>
          </p:cNvPr>
          <p:cNvSpPr>
            <a:spLocks noGrp="1"/>
          </p:cNvSpPr>
          <p:nvPr>
            <p:ph type="ftr" sz="quarter" idx="10"/>
          </p:nvPr>
        </p:nvSpPr>
        <p:spPr/>
        <p:txBody>
          <a:bodyPr/>
          <a:lstStyle/>
          <a:p>
            <a:r>
              <a:rPr lang="en-US"/>
              <a:t>APAC - Kruk</a:t>
            </a:r>
            <a:endParaRPr lang="en-US" dirty="0"/>
          </a:p>
        </p:txBody>
      </p:sp>
      <p:sp>
        <p:nvSpPr>
          <p:cNvPr id="12" name="Slide Number Placeholder 11">
            <a:extLst>
              <a:ext uri="{FF2B5EF4-FFF2-40B4-BE49-F238E27FC236}">
                <a16:creationId xmlns:a16="http://schemas.microsoft.com/office/drawing/2014/main" id="{7A2F7561-576A-8749-941C-966BD1319F21}"/>
              </a:ext>
            </a:extLst>
          </p:cNvPr>
          <p:cNvSpPr>
            <a:spLocks noGrp="1"/>
          </p:cNvSpPr>
          <p:nvPr>
            <p:ph type="sldNum" sz="quarter" idx="11"/>
          </p:nvPr>
        </p:nvSpPr>
        <p:spPr/>
        <p:txBody>
          <a:bodyPr/>
          <a:lstStyle/>
          <a:p>
            <a:fld id="{9B402786-918C-D846-A5E6-705928AE4161}" type="slidenum">
              <a:rPr lang="en-US" smtClean="0"/>
              <a:pPr/>
              <a:t>66</a:t>
            </a:fld>
            <a:endParaRPr lang="en-US" dirty="0"/>
          </a:p>
        </p:txBody>
      </p:sp>
    </p:spTree>
    <p:extLst>
      <p:ext uri="{BB962C8B-B14F-4D97-AF65-F5344CB8AC3E}">
        <p14:creationId xmlns:p14="http://schemas.microsoft.com/office/powerpoint/2010/main" val="120470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43203" y="131280"/>
            <a:ext cx="3765613" cy="1062839"/>
          </a:xfrm>
        </p:spPr>
        <p:txBody>
          <a:bodyPr>
            <a:normAutofit/>
          </a:bodyPr>
          <a:lstStyle/>
          <a:p>
            <a:r>
              <a:rPr lang="en-US" dirty="0"/>
              <a:t>Microlensing</a:t>
            </a:r>
            <a:br>
              <a:rPr lang="en-US" dirty="0"/>
            </a:br>
            <a:r>
              <a:rPr lang="en-US" sz="2400" dirty="0"/>
              <a:t>Measurement Requirements</a:t>
            </a:r>
          </a:p>
        </p:txBody>
      </p:sp>
      <p:sp>
        <p:nvSpPr>
          <p:cNvPr id="6" name="Content Placeholder 5"/>
          <p:cNvSpPr>
            <a:spLocks noGrp="1"/>
          </p:cNvSpPr>
          <p:nvPr>
            <p:ph idx="1"/>
          </p:nvPr>
        </p:nvSpPr>
        <p:spPr>
          <a:xfrm>
            <a:off x="318782" y="1501629"/>
            <a:ext cx="8368017" cy="5141218"/>
          </a:xfrm>
        </p:spPr>
        <p:txBody>
          <a:bodyPr>
            <a:normAutofit fontScale="62500" lnSpcReduction="20000"/>
          </a:bodyPr>
          <a:lstStyle/>
          <a:p>
            <a:r>
              <a:rPr lang="en-US" dirty="0"/>
              <a:t>Microlensing Measurement Requirements &amp; Observation Approach </a:t>
            </a:r>
          </a:p>
          <a:p>
            <a:pPr lvl="1"/>
            <a:r>
              <a:rPr lang="en-US" dirty="0">
                <a:solidFill>
                  <a:schemeClr val="tx1"/>
                </a:solidFill>
              </a:rPr>
              <a:t>Monitor fields in Galactic Bulge with NIR images at ~15 minute cadence</a:t>
            </a:r>
          </a:p>
          <a:p>
            <a:pPr lvl="2"/>
            <a:r>
              <a:rPr lang="en-US" dirty="0"/>
              <a:t>High density of stars maximizes event rate</a:t>
            </a:r>
          </a:p>
          <a:p>
            <a:pPr lvl="2"/>
            <a:r>
              <a:rPr lang="en-US" dirty="0"/>
              <a:t>NIR reduces effects of dust extinction -&gt; access to higher density sightlines</a:t>
            </a:r>
          </a:p>
          <a:p>
            <a:pPr lvl="1"/>
            <a:r>
              <a:rPr lang="en-US" dirty="0">
                <a:solidFill>
                  <a:schemeClr val="tx1"/>
                </a:solidFill>
              </a:rPr>
              <a:t>Need accurate </a:t>
            </a:r>
            <a:r>
              <a:rPr lang="en-US" dirty="0" err="1">
                <a:solidFill>
                  <a:schemeClr val="tx1"/>
                </a:solidFill>
              </a:rPr>
              <a:t>lightcurve</a:t>
            </a:r>
            <a:r>
              <a:rPr lang="en-US" dirty="0">
                <a:solidFill>
                  <a:schemeClr val="tx1"/>
                </a:solidFill>
              </a:rPr>
              <a:t> shapes</a:t>
            </a:r>
          </a:p>
          <a:p>
            <a:pPr lvl="2"/>
            <a:r>
              <a:rPr lang="en-US" dirty="0">
                <a:solidFill>
                  <a:schemeClr val="tx1"/>
                </a:solidFill>
              </a:rPr>
              <a:t>15 minute cadence s</a:t>
            </a:r>
            <a:r>
              <a:rPr lang="en-US" dirty="0"/>
              <a:t>amples planet event light curve (~2 </a:t>
            </a:r>
            <a:r>
              <a:rPr lang="en-US" dirty="0" err="1"/>
              <a:t>hr</a:t>
            </a:r>
            <a:r>
              <a:rPr lang="en-US" dirty="0"/>
              <a:t> timescale for low-mass planets)</a:t>
            </a:r>
          </a:p>
          <a:p>
            <a:pPr lvl="2"/>
            <a:r>
              <a:rPr lang="en-US" dirty="0">
                <a:solidFill>
                  <a:schemeClr val="tx1"/>
                </a:solidFill>
              </a:rPr>
              <a:t>Use wide filter </a:t>
            </a:r>
            <a:r>
              <a:rPr lang="en-US" dirty="0"/>
              <a:t>(~1-2μm)</a:t>
            </a:r>
            <a:r>
              <a:rPr lang="en-US" dirty="0">
                <a:solidFill>
                  <a:schemeClr val="tx1"/>
                </a:solidFill>
              </a:rPr>
              <a:t> to obtain high signal to noise (&gt;100:1)</a:t>
            </a:r>
          </a:p>
          <a:p>
            <a:pPr lvl="1"/>
            <a:r>
              <a:rPr lang="en-US" dirty="0">
                <a:solidFill>
                  <a:schemeClr val="tx1"/>
                </a:solidFill>
              </a:rPr>
              <a:t>Need to determine distances of stars to break degeneracies in system masses and orbit parameters</a:t>
            </a:r>
          </a:p>
          <a:p>
            <a:pPr lvl="2"/>
            <a:r>
              <a:rPr lang="en-US" dirty="0"/>
              <a:t>Measure parallax</a:t>
            </a:r>
          </a:p>
          <a:p>
            <a:pPr lvl="3"/>
            <a:r>
              <a:rPr lang="en-US" dirty="0"/>
              <a:t>Astrometric precision &lt;1mas/visit, ≤100 </a:t>
            </a:r>
            <a:r>
              <a:rPr lang="en-US" dirty="0" err="1"/>
              <a:t>μas</a:t>
            </a:r>
            <a:r>
              <a:rPr lang="en-US" dirty="0"/>
              <a:t> per season; observe both Fall &amp; Spring seasons</a:t>
            </a:r>
          </a:p>
          <a:p>
            <a:pPr lvl="2"/>
            <a:r>
              <a:rPr lang="en-US" dirty="0"/>
              <a:t>Measure stars periodically in all filters  </a:t>
            </a:r>
          </a:p>
          <a:p>
            <a:pPr lvl="3"/>
            <a:r>
              <a:rPr lang="en-US" dirty="0"/>
              <a:t>determine spectral type, improve position measurement accuracy</a:t>
            </a:r>
          </a:p>
          <a:p>
            <a:pPr lvl="3"/>
            <a:r>
              <a:rPr lang="en-US" dirty="0"/>
              <a:t>Absolute flux </a:t>
            </a:r>
            <a:r>
              <a:rPr lang="en-US" dirty="0" err="1"/>
              <a:t>cal</a:t>
            </a:r>
            <a:r>
              <a:rPr lang="en-US" dirty="0"/>
              <a:t> &lt; 3%, relative filter </a:t>
            </a:r>
            <a:r>
              <a:rPr lang="en-US" dirty="0" err="1"/>
              <a:t>zeropoints</a:t>
            </a:r>
            <a:r>
              <a:rPr lang="en-US" dirty="0"/>
              <a:t> known to &lt;1.4%</a:t>
            </a:r>
          </a:p>
          <a:p>
            <a:pPr lvl="2"/>
            <a:r>
              <a:rPr lang="en-US" dirty="0"/>
              <a:t>Maximize time from first to last observations to get best baseline for parallax and star-star separation for spectral typing</a:t>
            </a:r>
          </a:p>
          <a:p>
            <a:pPr lvl="4"/>
            <a:r>
              <a:rPr lang="en-US" dirty="0"/>
              <a:t>Spectral type + brightness gives distance independent of parallax</a:t>
            </a:r>
          </a:p>
          <a:p>
            <a:pPr lvl="1"/>
            <a:r>
              <a:rPr lang="en-US" dirty="0">
                <a:solidFill>
                  <a:schemeClr val="tx1"/>
                </a:solidFill>
              </a:rPr>
              <a:t>Minimum monitor time: 60 days</a:t>
            </a:r>
          </a:p>
          <a:p>
            <a:pPr lvl="2"/>
            <a:r>
              <a:rPr lang="en-US" dirty="0"/>
              <a:t>Needed to characterize star-star lensing light curves</a:t>
            </a:r>
          </a:p>
          <a:p>
            <a:pPr lvl="2"/>
            <a:r>
              <a:rPr lang="en-US" dirty="0"/>
              <a:t>Drives Field of Regard: presently supports 72 day seasons</a:t>
            </a:r>
          </a:p>
        </p:txBody>
      </p:sp>
      <p:graphicFrame>
        <p:nvGraphicFramePr>
          <p:cNvPr id="9" name="Table 8">
            <a:extLst>
              <a:ext uri="{FF2B5EF4-FFF2-40B4-BE49-F238E27FC236}">
                <a16:creationId xmlns:a16="http://schemas.microsoft.com/office/drawing/2014/main" id="{143E123B-A064-5A47-AA5D-D9514EFAC7C9}"/>
              </a:ext>
            </a:extLst>
          </p:cNvPr>
          <p:cNvGraphicFramePr>
            <a:graphicFrameLocks noGrp="1"/>
          </p:cNvGraphicFramePr>
          <p:nvPr>
            <p:extLst>
              <p:ext uri="{D42A27DB-BD31-4B8C-83A1-F6EECF244321}">
                <p14:modId xmlns:p14="http://schemas.microsoft.com/office/powerpoint/2010/main" val="3257536249"/>
              </p:ext>
            </p:extLst>
          </p:nvPr>
        </p:nvGraphicFramePr>
        <p:xfrm>
          <a:off x="7840525" y="63163"/>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943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Micro</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Lensing</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Survey</a:t>
                      </a: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7" name="Date Placeholder 6">
            <a:extLst>
              <a:ext uri="{FF2B5EF4-FFF2-40B4-BE49-F238E27FC236}">
                <a16:creationId xmlns:a16="http://schemas.microsoft.com/office/drawing/2014/main" id="{24A6F196-009B-484B-856E-CD64728DD9FF}"/>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68D6EE6F-518C-AC48-928A-44E250323CE9}"/>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06571B78-2208-B145-BCB3-D7620D8C1552}"/>
              </a:ext>
            </a:extLst>
          </p:cNvPr>
          <p:cNvSpPr>
            <a:spLocks noGrp="1"/>
          </p:cNvSpPr>
          <p:nvPr>
            <p:ph type="sldNum" sz="quarter" idx="11"/>
          </p:nvPr>
        </p:nvSpPr>
        <p:spPr/>
        <p:txBody>
          <a:bodyPr/>
          <a:lstStyle/>
          <a:p>
            <a:fld id="{9B402786-918C-D846-A5E6-705928AE4161}" type="slidenum">
              <a:rPr lang="en-US" smtClean="0"/>
              <a:pPr/>
              <a:t>67</a:t>
            </a:fld>
            <a:endParaRPr lang="en-US" dirty="0"/>
          </a:p>
        </p:txBody>
      </p:sp>
    </p:spTree>
    <p:extLst>
      <p:ext uri="{BB962C8B-B14F-4D97-AF65-F5344CB8AC3E}">
        <p14:creationId xmlns:p14="http://schemas.microsoft.com/office/powerpoint/2010/main" val="4289938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07935" y="139532"/>
            <a:ext cx="3729280" cy="1062839"/>
          </a:xfrm>
        </p:spPr>
        <p:txBody>
          <a:bodyPr>
            <a:normAutofit/>
          </a:bodyPr>
          <a:lstStyle/>
          <a:p>
            <a:r>
              <a:rPr lang="en-US" dirty="0"/>
              <a:t>Microlensing</a:t>
            </a:r>
            <a:br>
              <a:rPr lang="en-US" dirty="0"/>
            </a:br>
            <a:r>
              <a:rPr lang="en-US" sz="2400" i="1" dirty="0"/>
              <a:t>Requirements Validation</a:t>
            </a:r>
          </a:p>
        </p:txBody>
      </p:sp>
      <p:sp>
        <p:nvSpPr>
          <p:cNvPr id="6" name="Content Placeholder 5"/>
          <p:cNvSpPr>
            <a:spLocks noGrp="1"/>
          </p:cNvSpPr>
          <p:nvPr>
            <p:ph idx="1"/>
          </p:nvPr>
        </p:nvSpPr>
        <p:spPr>
          <a:xfrm>
            <a:off x="457200" y="1600201"/>
            <a:ext cx="8229599" cy="4432299"/>
          </a:xfrm>
        </p:spPr>
        <p:txBody>
          <a:bodyPr>
            <a:normAutofit fontScale="85000" lnSpcReduction="20000"/>
          </a:bodyPr>
          <a:lstStyle/>
          <a:p>
            <a:r>
              <a:rPr lang="en-US" sz="2800" dirty="0"/>
              <a:t>Models of planet formation, knowledge of distributions inside habitable zone from Kepler used to set top-level requirements (SRD 2.0.x)</a:t>
            </a:r>
          </a:p>
          <a:p>
            <a:r>
              <a:rPr lang="en-US" sz="2800" dirty="0"/>
              <a:t>Models of distribution of stars in the Galaxy, and models of planet formation are used to generate samples of microlensing events</a:t>
            </a:r>
          </a:p>
          <a:p>
            <a:r>
              <a:rPr lang="en-US" sz="2800" dirty="0"/>
              <a:t>Events are then “observed” through a model of the observatory, and analyzed to set lower-level requirements (SRD 2.1.x, 2.2.x, 2.3.x)</a:t>
            </a:r>
          </a:p>
          <a:p>
            <a:pPr lvl="1"/>
            <a:r>
              <a:rPr lang="en-US" sz="2400" dirty="0">
                <a:solidFill>
                  <a:schemeClr val="tx1"/>
                </a:solidFill>
              </a:rPr>
              <a:t>Optimize observing strategy</a:t>
            </a:r>
          </a:p>
          <a:p>
            <a:pPr lvl="2"/>
            <a:r>
              <a:rPr lang="en-US" sz="2000" dirty="0">
                <a:solidFill>
                  <a:schemeClr val="tx1"/>
                </a:solidFill>
              </a:rPr>
              <a:t>Field placement, filters, cadence, exposure time, </a:t>
            </a:r>
            <a:r>
              <a:rPr lang="en-US" sz="2000" dirty="0" err="1">
                <a:solidFill>
                  <a:schemeClr val="tx1"/>
                </a:solidFill>
              </a:rPr>
              <a:t>etc</a:t>
            </a:r>
            <a:endParaRPr lang="en-US" sz="2000" dirty="0">
              <a:solidFill>
                <a:schemeClr val="tx1"/>
              </a:solidFill>
            </a:endParaRPr>
          </a:p>
          <a:p>
            <a:pPr lvl="1"/>
            <a:r>
              <a:rPr lang="en-US" sz="2400" dirty="0">
                <a:solidFill>
                  <a:schemeClr val="tx1"/>
                </a:solidFill>
              </a:rPr>
              <a:t>Study instrumental effects such as persistence</a:t>
            </a:r>
          </a:p>
          <a:p>
            <a:pPr lvl="1"/>
            <a:r>
              <a:rPr lang="en-US" sz="2400" dirty="0">
                <a:solidFill>
                  <a:schemeClr val="tx1"/>
                </a:solidFill>
              </a:rPr>
              <a:t>Derive calibration requirements, data product requirements</a:t>
            </a:r>
          </a:p>
          <a:p>
            <a:r>
              <a:rPr lang="en-US" sz="2800" dirty="0"/>
              <a:t>Forecasts of yields compared to top-level requirements</a:t>
            </a:r>
          </a:p>
          <a:p>
            <a:pPr lvl="2"/>
            <a:endParaRPr lang="en-US" dirty="0"/>
          </a:p>
        </p:txBody>
      </p:sp>
      <p:graphicFrame>
        <p:nvGraphicFramePr>
          <p:cNvPr id="8" name="Table 7">
            <a:extLst>
              <a:ext uri="{FF2B5EF4-FFF2-40B4-BE49-F238E27FC236}">
                <a16:creationId xmlns:a16="http://schemas.microsoft.com/office/drawing/2014/main" id="{FEC20484-176A-6E47-9A2D-5499CA950C35}"/>
              </a:ext>
            </a:extLst>
          </p:cNvPr>
          <p:cNvGraphicFramePr>
            <a:graphicFrameLocks noGrp="1"/>
          </p:cNvGraphicFramePr>
          <p:nvPr/>
        </p:nvGraphicFramePr>
        <p:xfrm>
          <a:off x="7840525" y="69218"/>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943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Micro</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Lensing</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Survey</a:t>
                      </a: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7" name="Date Placeholder 6">
            <a:extLst>
              <a:ext uri="{FF2B5EF4-FFF2-40B4-BE49-F238E27FC236}">
                <a16:creationId xmlns:a16="http://schemas.microsoft.com/office/drawing/2014/main" id="{0B82C117-6363-5E48-BF47-D27FE1598995}"/>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BAB1E7A2-F668-624C-9304-2152B249EF75}"/>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BAF084BE-A916-4546-9489-AB74D4B72CF1}"/>
              </a:ext>
            </a:extLst>
          </p:cNvPr>
          <p:cNvSpPr>
            <a:spLocks noGrp="1"/>
          </p:cNvSpPr>
          <p:nvPr>
            <p:ph type="sldNum" sz="quarter" idx="11"/>
          </p:nvPr>
        </p:nvSpPr>
        <p:spPr/>
        <p:txBody>
          <a:bodyPr/>
          <a:lstStyle/>
          <a:p>
            <a:fld id="{9B402786-918C-D846-A5E6-705928AE4161}" type="slidenum">
              <a:rPr lang="en-US" smtClean="0"/>
              <a:pPr/>
              <a:t>68</a:t>
            </a:fld>
            <a:endParaRPr lang="en-US" dirty="0"/>
          </a:p>
        </p:txBody>
      </p:sp>
    </p:spTree>
    <p:extLst>
      <p:ext uri="{BB962C8B-B14F-4D97-AF65-F5344CB8AC3E}">
        <p14:creationId xmlns:p14="http://schemas.microsoft.com/office/powerpoint/2010/main" val="1192076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41AEE-AFD6-DC4C-AD6C-BBA78CB822D5}"/>
              </a:ext>
            </a:extLst>
          </p:cNvPr>
          <p:cNvSpPr>
            <a:spLocks noGrp="1"/>
          </p:cNvSpPr>
          <p:nvPr>
            <p:ph type="title"/>
          </p:nvPr>
        </p:nvSpPr>
        <p:spPr>
          <a:xfrm>
            <a:off x="4130044" y="134783"/>
            <a:ext cx="3632831" cy="1062839"/>
          </a:xfrm>
        </p:spPr>
        <p:txBody>
          <a:bodyPr/>
          <a:lstStyle/>
          <a:p>
            <a:r>
              <a:rPr lang="en-US" dirty="0"/>
              <a:t>Microlensing</a:t>
            </a:r>
            <a:br>
              <a:rPr lang="en-US" dirty="0"/>
            </a:br>
            <a:r>
              <a:rPr lang="en-US" sz="2400" i="1" dirty="0"/>
              <a:t>Requirements Summary</a:t>
            </a:r>
            <a:endParaRPr lang="en-US" dirty="0"/>
          </a:p>
        </p:txBody>
      </p:sp>
      <p:sp>
        <p:nvSpPr>
          <p:cNvPr id="8" name="TextBox 7">
            <a:extLst>
              <a:ext uri="{FF2B5EF4-FFF2-40B4-BE49-F238E27FC236}">
                <a16:creationId xmlns:a16="http://schemas.microsoft.com/office/drawing/2014/main" id="{5E720C6C-3D18-2C47-9133-1AE710888353}"/>
              </a:ext>
            </a:extLst>
          </p:cNvPr>
          <p:cNvSpPr txBox="1"/>
          <p:nvPr/>
        </p:nvSpPr>
        <p:spPr>
          <a:xfrm>
            <a:off x="182880" y="1463040"/>
            <a:ext cx="1848897" cy="615553"/>
          </a:xfrm>
          <a:prstGeom prst="rect">
            <a:avLst/>
          </a:prstGeom>
          <a:noFill/>
        </p:spPr>
        <p:txBody>
          <a:bodyPr wrap="square" rtlCol="0">
            <a:spAutoFit/>
          </a:bodyPr>
          <a:lstStyle/>
          <a:p>
            <a:r>
              <a:rPr lang="en-US" b="1" dirty="0"/>
              <a:t>Survey Capability</a:t>
            </a:r>
          </a:p>
          <a:p>
            <a:pPr algn="ctr"/>
            <a:r>
              <a:rPr lang="en-US" sz="1600" dirty="0"/>
              <a:t>(EML 2.0.x)</a:t>
            </a:r>
          </a:p>
        </p:txBody>
      </p:sp>
      <p:sp>
        <p:nvSpPr>
          <p:cNvPr id="9" name="TextBox 8">
            <a:extLst>
              <a:ext uri="{FF2B5EF4-FFF2-40B4-BE49-F238E27FC236}">
                <a16:creationId xmlns:a16="http://schemas.microsoft.com/office/drawing/2014/main" id="{169762EE-1BF9-A742-850B-81C864955442}"/>
              </a:ext>
            </a:extLst>
          </p:cNvPr>
          <p:cNvSpPr txBox="1"/>
          <p:nvPr/>
        </p:nvSpPr>
        <p:spPr>
          <a:xfrm>
            <a:off x="182880" y="2103120"/>
            <a:ext cx="1848897" cy="2800767"/>
          </a:xfrm>
          <a:prstGeom prst="rect">
            <a:avLst/>
          </a:prstGeom>
          <a:noFill/>
        </p:spPr>
        <p:txBody>
          <a:bodyPr wrap="square" rIns="0" rtlCol="0">
            <a:spAutoFit/>
          </a:bodyPr>
          <a:lstStyle/>
          <a:p>
            <a:r>
              <a:rPr lang="en-US" sz="1600" dirty="0"/>
              <a:t>1: Mass function for</a:t>
            </a:r>
          </a:p>
          <a:p>
            <a:r>
              <a:rPr lang="en-US" sz="1400" dirty="0"/>
              <a:t>    1M</a:t>
            </a:r>
            <a:r>
              <a:rPr lang="en-US" sz="1400" baseline="-25000" dirty="0"/>
              <a:t>Earth</a:t>
            </a:r>
            <a:r>
              <a:rPr lang="en-US" sz="1400" dirty="0"/>
              <a:t>&lt; m &lt;30M</a:t>
            </a:r>
            <a:r>
              <a:rPr lang="en-US" sz="1400" baseline="-25000" dirty="0"/>
              <a:t>jupiter</a:t>
            </a:r>
            <a:endParaRPr lang="en-US" sz="1400" dirty="0"/>
          </a:p>
          <a:p>
            <a:r>
              <a:rPr lang="en-US" sz="1600" dirty="0"/>
              <a:t>     to &lt;15%</a:t>
            </a:r>
          </a:p>
          <a:p>
            <a:r>
              <a:rPr lang="en-US" sz="1600" dirty="0"/>
              <a:t>2: Mass function for</a:t>
            </a:r>
          </a:p>
          <a:p>
            <a:r>
              <a:rPr lang="en-US" sz="1600" dirty="0"/>
              <a:t> </a:t>
            </a:r>
            <a:r>
              <a:rPr lang="en-US" sz="1400" dirty="0"/>
              <a:t>0.1M</a:t>
            </a:r>
            <a:r>
              <a:rPr lang="en-US" sz="1400" baseline="-25000" dirty="0"/>
              <a:t>Earth</a:t>
            </a:r>
            <a:r>
              <a:rPr lang="en-US" sz="1400" dirty="0"/>
              <a:t>&lt; m &lt;0.3M</a:t>
            </a:r>
            <a:r>
              <a:rPr lang="en-US" sz="1400" baseline="-25000" dirty="0"/>
              <a:t>Earth</a:t>
            </a:r>
            <a:endParaRPr lang="en-US" sz="1600" dirty="0"/>
          </a:p>
          <a:p>
            <a:r>
              <a:rPr lang="en-US" sz="1600" dirty="0"/>
              <a:t>     to &lt;25%</a:t>
            </a:r>
            <a:endParaRPr lang="en-US" sz="1400" dirty="0"/>
          </a:p>
          <a:p>
            <a:r>
              <a:rPr lang="en-US" sz="1600" dirty="0"/>
              <a:t>3: masses, distances</a:t>
            </a:r>
          </a:p>
          <a:p>
            <a:r>
              <a:rPr lang="en-US" sz="1600" dirty="0"/>
              <a:t>    to 40% host stars</a:t>
            </a:r>
          </a:p>
          <a:p>
            <a:r>
              <a:rPr lang="en-US" sz="1600" dirty="0"/>
              <a:t>4: free-floating</a:t>
            </a:r>
          </a:p>
          <a:p>
            <a:r>
              <a:rPr lang="en-US" sz="1600" dirty="0"/>
              <a:t>     planet frequency</a:t>
            </a:r>
          </a:p>
          <a:p>
            <a:r>
              <a:rPr lang="en-US" sz="1600" dirty="0"/>
              <a:t>5: estimate </a:t>
            </a:r>
            <a:r>
              <a:rPr lang="en-US" dirty="0" err="1"/>
              <a:t>η</a:t>
            </a:r>
            <a:r>
              <a:rPr lang="en-US" baseline="-25000" dirty="0" err="1"/>
              <a:t>Earth</a:t>
            </a:r>
            <a:endParaRPr lang="en-US" dirty="0"/>
          </a:p>
        </p:txBody>
      </p:sp>
      <p:sp>
        <p:nvSpPr>
          <p:cNvPr id="10" name="TextBox 9">
            <a:extLst>
              <a:ext uri="{FF2B5EF4-FFF2-40B4-BE49-F238E27FC236}">
                <a16:creationId xmlns:a16="http://schemas.microsoft.com/office/drawing/2014/main" id="{07F1898E-204D-8446-BBCE-873C792AF582}"/>
              </a:ext>
            </a:extLst>
          </p:cNvPr>
          <p:cNvSpPr txBox="1"/>
          <p:nvPr/>
        </p:nvSpPr>
        <p:spPr>
          <a:xfrm>
            <a:off x="1984675" y="1463040"/>
            <a:ext cx="2243376" cy="615553"/>
          </a:xfrm>
          <a:prstGeom prst="rect">
            <a:avLst/>
          </a:prstGeom>
          <a:noFill/>
        </p:spPr>
        <p:txBody>
          <a:bodyPr wrap="square" rtlCol="0">
            <a:spAutoFit/>
          </a:bodyPr>
          <a:lstStyle/>
          <a:p>
            <a:r>
              <a:rPr lang="en-US" b="1" dirty="0"/>
              <a:t>Science Data Records</a:t>
            </a:r>
          </a:p>
          <a:p>
            <a:pPr algn="ctr"/>
            <a:r>
              <a:rPr lang="en-US" sz="1600" dirty="0"/>
              <a:t>(EML 2.1.x)</a:t>
            </a:r>
          </a:p>
        </p:txBody>
      </p:sp>
      <p:sp>
        <p:nvSpPr>
          <p:cNvPr id="11" name="TextBox 10">
            <a:extLst>
              <a:ext uri="{FF2B5EF4-FFF2-40B4-BE49-F238E27FC236}">
                <a16:creationId xmlns:a16="http://schemas.microsoft.com/office/drawing/2014/main" id="{BD7EA137-CEB0-B64F-8ACE-1047E4B83BC3}"/>
              </a:ext>
            </a:extLst>
          </p:cNvPr>
          <p:cNvSpPr txBox="1"/>
          <p:nvPr/>
        </p:nvSpPr>
        <p:spPr>
          <a:xfrm>
            <a:off x="2103213" y="2103120"/>
            <a:ext cx="2006299" cy="3077766"/>
          </a:xfrm>
          <a:prstGeom prst="rect">
            <a:avLst/>
          </a:prstGeom>
          <a:noFill/>
        </p:spPr>
        <p:txBody>
          <a:bodyPr wrap="square" rIns="0" rtlCol="0">
            <a:spAutoFit/>
          </a:bodyPr>
          <a:lstStyle/>
          <a:p>
            <a:r>
              <a:rPr lang="en-US" sz="1600" dirty="0"/>
              <a:t>1: Mosaic images</a:t>
            </a:r>
          </a:p>
          <a:p>
            <a:r>
              <a:rPr lang="en-US" sz="1600" dirty="0"/>
              <a:t>     each season</a:t>
            </a:r>
          </a:p>
          <a:p>
            <a:r>
              <a:rPr lang="en-US" sz="1600" dirty="0"/>
              <a:t>2: source catalog </a:t>
            </a:r>
          </a:p>
          <a:p>
            <a:r>
              <a:rPr lang="en-US" sz="1600" dirty="0"/>
              <a:t>     basic data</a:t>
            </a:r>
          </a:p>
          <a:p>
            <a:r>
              <a:rPr lang="en-US" sz="1600" dirty="0"/>
              <a:t>3: source catalog </a:t>
            </a:r>
          </a:p>
          <a:p>
            <a:r>
              <a:rPr lang="en-US" sz="1600" dirty="0"/>
              <a:t>     extended data</a:t>
            </a:r>
          </a:p>
          <a:p>
            <a:r>
              <a:rPr lang="en-US" sz="1600" dirty="0"/>
              <a:t>4: source catalog </a:t>
            </a:r>
          </a:p>
          <a:p>
            <a:r>
              <a:rPr lang="en-US" sz="1600" dirty="0"/>
              <a:t>     uncertainties</a:t>
            </a:r>
          </a:p>
          <a:p>
            <a:r>
              <a:rPr lang="en-US" sz="1600" dirty="0"/>
              <a:t>5: daily calibrated</a:t>
            </a:r>
          </a:p>
          <a:p>
            <a:r>
              <a:rPr lang="en-US" sz="1600" dirty="0"/>
              <a:t>     moment curves</a:t>
            </a:r>
          </a:p>
          <a:p>
            <a:r>
              <a:rPr lang="en-US" sz="1600" dirty="0"/>
              <a:t>6: astrometry:</a:t>
            </a:r>
          </a:p>
          <a:p>
            <a:r>
              <a:rPr lang="en-US" sz="1600" dirty="0"/>
              <a:t>    ≤100 </a:t>
            </a:r>
            <a:r>
              <a:rPr lang="en-US" sz="1600" dirty="0" err="1"/>
              <a:t>μas</a:t>
            </a:r>
            <a:r>
              <a:rPr lang="en-US" sz="1600" dirty="0"/>
              <a:t> per season</a:t>
            </a:r>
          </a:p>
        </p:txBody>
      </p:sp>
      <p:sp>
        <p:nvSpPr>
          <p:cNvPr id="12" name="TextBox 11">
            <a:extLst>
              <a:ext uri="{FF2B5EF4-FFF2-40B4-BE49-F238E27FC236}">
                <a16:creationId xmlns:a16="http://schemas.microsoft.com/office/drawing/2014/main" id="{0A21DC6F-A4C5-844A-98F5-08325E299525}"/>
              </a:ext>
            </a:extLst>
          </p:cNvPr>
          <p:cNvSpPr txBox="1"/>
          <p:nvPr/>
        </p:nvSpPr>
        <p:spPr>
          <a:xfrm>
            <a:off x="4228050" y="1463040"/>
            <a:ext cx="2499471" cy="615553"/>
          </a:xfrm>
          <a:prstGeom prst="rect">
            <a:avLst/>
          </a:prstGeom>
          <a:noFill/>
        </p:spPr>
        <p:txBody>
          <a:bodyPr wrap="square" rtlCol="0">
            <a:spAutoFit/>
          </a:bodyPr>
          <a:lstStyle/>
          <a:p>
            <a:r>
              <a:rPr lang="en-US" b="1" dirty="0"/>
              <a:t>Calibrated Data Records</a:t>
            </a:r>
          </a:p>
          <a:p>
            <a:pPr algn="ctr"/>
            <a:r>
              <a:rPr lang="en-US" sz="1600" dirty="0"/>
              <a:t>(EML 2.2.x)</a:t>
            </a:r>
          </a:p>
        </p:txBody>
      </p:sp>
      <p:sp>
        <p:nvSpPr>
          <p:cNvPr id="13" name="TextBox 12">
            <a:extLst>
              <a:ext uri="{FF2B5EF4-FFF2-40B4-BE49-F238E27FC236}">
                <a16:creationId xmlns:a16="http://schemas.microsoft.com/office/drawing/2014/main" id="{05F3D06E-E4A2-A94D-A300-5F0CF34A3B71}"/>
              </a:ext>
            </a:extLst>
          </p:cNvPr>
          <p:cNvSpPr txBox="1"/>
          <p:nvPr/>
        </p:nvSpPr>
        <p:spPr>
          <a:xfrm>
            <a:off x="4130043" y="2103120"/>
            <a:ext cx="2597477" cy="3785652"/>
          </a:xfrm>
          <a:prstGeom prst="rect">
            <a:avLst/>
          </a:prstGeom>
          <a:noFill/>
        </p:spPr>
        <p:txBody>
          <a:bodyPr wrap="square" rIns="0" rtlCol="0">
            <a:spAutoFit/>
          </a:bodyPr>
          <a:lstStyle/>
          <a:p>
            <a:r>
              <a:rPr lang="en-US" sz="1600" dirty="0"/>
              <a:t>1: calibrated images</a:t>
            </a:r>
          </a:p>
          <a:p>
            <a:r>
              <a:rPr lang="en-US" sz="1600" dirty="0"/>
              <a:t>2: calibrated moment</a:t>
            </a:r>
          </a:p>
          <a:p>
            <a:r>
              <a:rPr lang="en-US" sz="1600" dirty="0"/>
              <a:t>     curves</a:t>
            </a:r>
          </a:p>
          <a:p>
            <a:r>
              <a:rPr lang="en-US" sz="1600" dirty="0"/>
              <a:t>3: astrometry per exposure</a:t>
            </a:r>
          </a:p>
          <a:p>
            <a:r>
              <a:rPr lang="en-US" sz="1600" dirty="0"/>
              <a:t>     ≤1 mas at AB=21.4</a:t>
            </a:r>
          </a:p>
          <a:p>
            <a:r>
              <a:rPr lang="en-US" sz="1600" dirty="0"/>
              <a:t>4: Stellar image radius </a:t>
            </a:r>
          </a:p>
          <a:p>
            <a:r>
              <a:rPr lang="en-US" sz="1600" dirty="0"/>
              <a:t>    precision &lt;1% per day</a:t>
            </a:r>
          </a:p>
          <a:p>
            <a:r>
              <a:rPr lang="en-US" sz="1600" dirty="0"/>
              <a:t>5: Stellar image radius </a:t>
            </a:r>
          </a:p>
          <a:p>
            <a:r>
              <a:rPr lang="en-US" sz="1600" dirty="0"/>
              <a:t>    precision &lt;0.2% per season</a:t>
            </a:r>
          </a:p>
          <a:p>
            <a:r>
              <a:rPr lang="en-US" sz="1600" dirty="0"/>
              <a:t>6: flux calibration &lt;0.1%</a:t>
            </a:r>
          </a:p>
          <a:p>
            <a:r>
              <a:rPr lang="en-US" sz="1600" dirty="0"/>
              <a:t>     w/in a season</a:t>
            </a:r>
          </a:p>
          <a:p>
            <a:r>
              <a:rPr lang="en-US" sz="1600" dirty="0"/>
              <a:t>7: flux calibration &lt;0.1%</a:t>
            </a:r>
          </a:p>
          <a:p>
            <a:r>
              <a:rPr lang="en-US" sz="1600" dirty="0"/>
              <a:t>    season to season</a:t>
            </a:r>
          </a:p>
          <a:p>
            <a:r>
              <a:rPr lang="en-US" sz="1600" dirty="0"/>
              <a:t>8: flux calibration absolute</a:t>
            </a:r>
          </a:p>
          <a:p>
            <a:r>
              <a:rPr lang="en-US" sz="1600" dirty="0"/>
              <a:t>9: flux calibration across filters</a:t>
            </a:r>
          </a:p>
        </p:txBody>
      </p:sp>
      <p:sp>
        <p:nvSpPr>
          <p:cNvPr id="14" name="TextBox 13">
            <a:extLst>
              <a:ext uri="{FF2B5EF4-FFF2-40B4-BE49-F238E27FC236}">
                <a16:creationId xmlns:a16="http://schemas.microsoft.com/office/drawing/2014/main" id="{87C3E0E4-C731-9548-BB7F-D9A882136C63}"/>
              </a:ext>
            </a:extLst>
          </p:cNvPr>
          <p:cNvSpPr txBox="1"/>
          <p:nvPr/>
        </p:nvSpPr>
        <p:spPr>
          <a:xfrm>
            <a:off x="6727521" y="1463040"/>
            <a:ext cx="1912689" cy="615553"/>
          </a:xfrm>
          <a:prstGeom prst="rect">
            <a:avLst/>
          </a:prstGeom>
          <a:noFill/>
        </p:spPr>
        <p:txBody>
          <a:bodyPr wrap="square" rtlCol="0">
            <a:spAutoFit/>
          </a:bodyPr>
          <a:lstStyle/>
          <a:p>
            <a:r>
              <a:rPr lang="en-US" b="1" dirty="0"/>
              <a:t>Raw Data Records</a:t>
            </a:r>
          </a:p>
          <a:p>
            <a:pPr algn="ctr"/>
            <a:r>
              <a:rPr lang="en-US" sz="1600" dirty="0"/>
              <a:t>(EML 2.3.x)</a:t>
            </a:r>
          </a:p>
        </p:txBody>
      </p:sp>
      <p:sp>
        <p:nvSpPr>
          <p:cNvPr id="15" name="TextBox 14">
            <a:extLst>
              <a:ext uri="{FF2B5EF4-FFF2-40B4-BE49-F238E27FC236}">
                <a16:creationId xmlns:a16="http://schemas.microsoft.com/office/drawing/2014/main" id="{F0FDC9F0-BBED-D047-9CE0-CCB1EAEAB2AD}"/>
              </a:ext>
            </a:extLst>
          </p:cNvPr>
          <p:cNvSpPr txBox="1"/>
          <p:nvPr/>
        </p:nvSpPr>
        <p:spPr>
          <a:xfrm>
            <a:off x="6727521" y="2103120"/>
            <a:ext cx="2215681" cy="3785652"/>
          </a:xfrm>
          <a:prstGeom prst="rect">
            <a:avLst/>
          </a:prstGeom>
          <a:noFill/>
        </p:spPr>
        <p:txBody>
          <a:bodyPr wrap="square" rtlCol="0">
            <a:spAutoFit/>
          </a:bodyPr>
          <a:lstStyle/>
          <a:p>
            <a:r>
              <a:rPr lang="en-US" sz="1600" dirty="0"/>
              <a:t>1: Raw data</a:t>
            </a:r>
          </a:p>
          <a:p>
            <a:r>
              <a:rPr lang="en-US" sz="1600" dirty="0"/>
              <a:t>2: monitor 585 </a:t>
            </a:r>
            <a:r>
              <a:rPr lang="en-US" sz="1600" dirty="0" err="1"/>
              <a:t>deg</a:t>
            </a:r>
            <a:r>
              <a:rPr lang="en-US" sz="1600" dirty="0"/>
              <a:t>-days</a:t>
            </a:r>
          </a:p>
          <a:p>
            <a:r>
              <a:rPr lang="en-US" sz="1600" dirty="0"/>
              <a:t>     S/N=100 H</a:t>
            </a:r>
            <a:r>
              <a:rPr lang="en-US" sz="1600" baseline="-25000" dirty="0"/>
              <a:t>AB</a:t>
            </a:r>
            <a:r>
              <a:rPr lang="en-US" sz="1600" dirty="0"/>
              <a:t>=21.4</a:t>
            </a:r>
          </a:p>
          <a:p>
            <a:r>
              <a:rPr lang="en-US" sz="1600" dirty="0"/>
              <a:t>3: S/N=100 H</a:t>
            </a:r>
            <a:r>
              <a:rPr lang="en-US" sz="1600" baseline="-25000" dirty="0"/>
              <a:t>AB</a:t>
            </a:r>
            <a:r>
              <a:rPr lang="en-US" sz="1600" dirty="0"/>
              <a:t>=21.4 </a:t>
            </a:r>
          </a:p>
          <a:p>
            <a:r>
              <a:rPr lang="en-US" sz="1600" dirty="0"/>
              <a:t>    per exposure</a:t>
            </a:r>
          </a:p>
          <a:p>
            <a:r>
              <a:rPr lang="en-US" sz="1600" dirty="0"/>
              <a:t>4: filter bandpass</a:t>
            </a:r>
          </a:p>
          <a:p>
            <a:r>
              <a:rPr lang="en-US" sz="1600" dirty="0"/>
              <a:t>5: observation cadence</a:t>
            </a:r>
          </a:p>
          <a:p>
            <a:r>
              <a:rPr lang="en-US" sz="1600" dirty="0"/>
              <a:t>6: PSF R(EE50) &lt;0.15”</a:t>
            </a:r>
          </a:p>
          <a:p>
            <a:r>
              <a:rPr lang="en-US" sz="1600" dirty="0"/>
              <a:t>7: data downlink</a:t>
            </a:r>
          </a:p>
          <a:p>
            <a:r>
              <a:rPr lang="en-US" sz="1600" dirty="0"/>
              <a:t>8: deleted</a:t>
            </a:r>
          </a:p>
          <a:p>
            <a:r>
              <a:rPr lang="en-US" sz="1600" dirty="0"/>
              <a:t>9: season duration (</a:t>
            </a:r>
            <a:r>
              <a:rPr lang="en-US" sz="1600" dirty="0" err="1"/>
              <a:t>FoR</a:t>
            </a:r>
            <a:r>
              <a:rPr lang="en-US" sz="1600" dirty="0"/>
              <a:t>)</a:t>
            </a:r>
          </a:p>
          <a:p>
            <a:r>
              <a:rPr lang="en-US" sz="1600" dirty="0"/>
              <a:t>10: duty cycle</a:t>
            </a:r>
          </a:p>
          <a:p>
            <a:r>
              <a:rPr lang="en-US" sz="1600" dirty="0"/>
              <a:t>11: additional filters</a:t>
            </a:r>
          </a:p>
          <a:p>
            <a:r>
              <a:rPr lang="en-US" sz="1600" dirty="0"/>
              <a:t>12: season interval</a:t>
            </a:r>
          </a:p>
          <a:p>
            <a:r>
              <a:rPr lang="en-US" sz="1600" dirty="0"/>
              <a:t>13: distortion calibration</a:t>
            </a:r>
          </a:p>
        </p:txBody>
      </p:sp>
      <p:graphicFrame>
        <p:nvGraphicFramePr>
          <p:cNvPr id="16" name="Table 15">
            <a:extLst>
              <a:ext uri="{FF2B5EF4-FFF2-40B4-BE49-F238E27FC236}">
                <a16:creationId xmlns:a16="http://schemas.microsoft.com/office/drawing/2014/main" id="{41E9F3C3-9E87-5C4F-8E2C-AB2C0358768F}"/>
              </a:ext>
            </a:extLst>
          </p:cNvPr>
          <p:cNvGraphicFramePr>
            <a:graphicFrameLocks noGrp="1" noChangeAspect="1"/>
          </p:cNvGraphicFramePr>
          <p:nvPr/>
        </p:nvGraphicFramePr>
        <p:xfrm>
          <a:off x="7876865" y="71843"/>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59300">
                <a:tc>
                  <a:txBody>
                    <a:bodyPr/>
                    <a:lstStyle/>
                    <a:p>
                      <a:pPr algn="ctr"/>
                      <a:r>
                        <a:rPr lang="en-US" sz="900" b="1" dirty="0">
                          <a:solidFill>
                            <a:schemeClr val="tx1"/>
                          </a:solidFill>
                          <a:latin typeface="Arial" panose="020B0604020202020204" pitchFamily="34" charset="0"/>
                          <a:cs typeface="Arial" panose="020B0604020202020204" pitchFamily="34" charset="0"/>
                        </a:rPr>
                        <a:t>Super-nova</a:t>
                      </a:r>
                      <a:r>
                        <a:rPr lang="en-US" sz="900" b="1" baseline="0" dirty="0">
                          <a:solidFill>
                            <a:schemeClr val="tx1"/>
                          </a:solidFill>
                          <a:latin typeface="Arial" panose="020B0604020202020204" pitchFamily="34" charset="0"/>
                          <a:cs typeface="Arial" panose="020B0604020202020204" pitchFamily="34" charset="0"/>
                        </a:rPr>
                        <a:t> Survey </a:t>
                      </a:r>
                      <a:endParaRPr lang="en-US" sz="9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2942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p>
                      <a:pPr marL="0" marR="0" indent="0" algn="ctr" defTabSz="914363"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anose="020B0604020202020204" pitchFamily="34" charset="0"/>
                        <a:cs typeface="Arial" panose="020B0604020202020204" pitchFamily="34" charset="0"/>
                      </a:endParaRPr>
                    </a:p>
                  </a:txBody>
                  <a:tcPr marL="74295" marR="74295" marT="37148" marB="3714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7" name="Table 16">
            <a:extLst>
              <a:ext uri="{FF2B5EF4-FFF2-40B4-BE49-F238E27FC236}">
                <a16:creationId xmlns:a16="http://schemas.microsoft.com/office/drawing/2014/main" id="{B5A67B01-C6E5-8949-B76F-1ECE82D28485}"/>
              </a:ext>
            </a:extLst>
          </p:cNvPr>
          <p:cNvGraphicFramePr>
            <a:graphicFrameLocks noGrp="1"/>
          </p:cNvGraphicFramePr>
          <p:nvPr/>
        </p:nvGraphicFramePr>
        <p:xfrm>
          <a:off x="7840525" y="69218"/>
          <a:ext cx="1188720"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9436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594360">
                <a:tc>
                  <a:txBody>
                    <a:bodyPr/>
                    <a:lstStyle/>
                    <a:p>
                      <a:pPr algn="ct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800" b="1" dirty="0">
                        <a:solidFill>
                          <a:schemeClr val="tx1"/>
                        </a:solidFill>
                        <a:latin typeface="Arial" panose="020B0604020202020204" pitchFamily="34" charset="0"/>
                        <a:cs typeface="Arial" panose="020B0604020202020204" pitchFamily="34" charset="0"/>
                      </a:endParaRP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Micro</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Lensing</a:t>
                      </a:r>
                    </a:p>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Survey</a:t>
                      </a:r>
                    </a:p>
                  </a:txBody>
                  <a:tcPr marL="84909" marR="84909" marT="42454" marB="4245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6" name="Date Placeholder 5">
            <a:extLst>
              <a:ext uri="{FF2B5EF4-FFF2-40B4-BE49-F238E27FC236}">
                <a16:creationId xmlns:a16="http://schemas.microsoft.com/office/drawing/2014/main" id="{F1915753-B8E6-144D-B576-9D8024F1A6A2}"/>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A736AF16-0D7C-224C-B8C0-77BB33A78606}"/>
              </a:ext>
            </a:extLst>
          </p:cNvPr>
          <p:cNvSpPr>
            <a:spLocks noGrp="1"/>
          </p:cNvSpPr>
          <p:nvPr>
            <p:ph type="ftr" sz="quarter" idx="10"/>
          </p:nvPr>
        </p:nvSpPr>
        <p:spPr/>
        <p:txBody>
          <a:bodyPr/>
          <a:lstStyle/>
          <a:p>
            <a:r>
              <a:rPr lang="en-US"/>
              <a:t>APAC - Kruk</a:t>
            </a:r>
            <a:endParaRPr lang="en-US" dirty="0"/>
          </a:p>
        </p:txBody>
      </p:sp>
      <p:sp>
        <p:nvSpPr>
          <p:cNvPr id="18" name="Slide Number Placeholder 17">
            <a:extLst>
              <a:ext uri="{FF2B5EF4-FFF2-40B4-BE49-F238E27FC236}">
                <a16:creationId xmlns:a16="http://schemas.microsoft.com/office/drawing/2014/main" id="{E3B3CF95-110F-EA42-96FB-17B55EFBB6B8}"/>
              </a:ext>
            </a:extLst>
          </p:cNvPr>
          <p:cNvSpPr>
            <a:spLocks noGrp="1"/>
          </p:cNvSpPr>
          <p:nvPr>
            <p:ph type="sldNum" sz="quarter" idx="11"/>
          </p:nvPr>
        </p:nvSpPr>
        <p:spPr/>
        <p:txBody>
          <a:bodyPr/>
          <a:lstStyle/>
          <a:p>
            <a:fld id="{9B402786-918C-D846-A5E6-705928AE4161}" type="slidenum">
              <a:rPr lang="en-US" smtClean="0"/>
              <a:pPr/>
              <a:t>69</a:t>
            </a:fld>
            <a:endParaRPr lang="en-US" dirty="0"/>
          </a:p>
        </p:txBody>
      </p:sp>
    </p:spTree>
    <p:extLst>
      <p:ext uri="{BB962C8B-B14F-4D97-AF65-F5344CB8AC3E}">
        <p14:creationId xmlns:p14="http://schemas.microsoft.com/office/powerpoint/2010/main" val="334146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E18C-9D1E-5441-94BE-FA07B924C57B}"/>
              </a:ext>
            </a:extLst>
          </p:cNvPr>
          <p:cNvSpPr>
            <a:spLocks noGrp="1"/>
          </p:cNvSpPr>
          <p:nvPr>
            <p:ph type="title"/>
          </p:nvPr>
        </p:nvSpPr>
        <p:spPr/>
        <p:txBody>
          <a:bodyPr>
            <a:normAutofit fontScale="90000"/>
          </a:bodyPr>
          <a:lstStyle/>
          <a:p>
            <a:r>
              <a:rPr lang="en-US" dirty="0"/>
              <a:t>High-Latitude Survey addresses 3 Objectives</a:t>
            </a:r>
          </a:p>
        </p:txBody>
      </p:sp>
      <p:sp>
        <p:nvSpPr>
          <p:cNvPr id="3" name="Slide Number Placeholder 2">
            <a:extLst>
              <a:ext uri="{FF2B5EF4-FFF2-40B4-BE49-F238E27FC236}">
                <a16:creationId xmlns:a16="http://schemas.microsoft.com/office/drawing/2014/main" id="{0C20D11B-F491-504B-9159-138A71B1B549}"/>
              </a:ext>
            </a:extLst>
          </p:cNvPr>
          <p:cNvSpPr>
            <a:spLocks noGrp="1"/>
          </p:cNvSpPr>
          <p:nvPr>
            <p:ph type="sldNum" sz="quarter" idx="10"/>
          </p:nvPr>
        </p:nvSpPr>
        <p:spPr/>
        <p:txBody>
          <a:bodyPr/>
          <a:lstStyle/>
          <a:p>
            <a:fld id="{9B402786-918C-D846-A5E6-705928AE4161}" type="slidenum">
              <a:rPr lang="en-US" smtClean="0"/>
              <a:pPr/>
              <a:t>7</a:t>
            </a:fld>
            <a:endParaRPr lang="en-US" dirty="0"/>
          </a:p>
        </p:txBody>
      </p:sp>
      <p:sp>
        <p:nvSpPr>
          <p:cNvPr id="4" name="Date Placeholder 3">
            <a:extLst>
              <a:ext uri="{FF2B5EF4-FFF2-40B4-BE49-F238E27FC236}">
                <a16:creationId xmlns:a16="http://schemas.microsoft.com/office/drawing/2014/main" id="{B2CE4BFB-2071-3B40-A8CF-96474E201D58}"/>
              </a:ext>
            </a:extLst>
          </p:cNvPr>
          <p:cNvSpPr>
            <a:spLocks noGrp="1"/>
          </p:cNvSpPr>
          <p:nvPr>
            <p:ph type="dt" sz="half" idx="2"/>
          </p:nvPr>
        </p:nvSpPr>
        <p:spPr/>
        <p:txBody>
          <a:bodyPr/>
          <a:lstStyle/>
          <a:p>
            <a:r>
              <a:rPr lang="en-US"/>
              <a:t>October 22, 2018</a:t>
            </a:r>
          </a:p>
        </p:txBody>
      </p:sp>
      <p:sp>
        <p:nvSpPr>
          <p:cNvPr id="5" name="Footer Placeholder 4">
            <a:extLst>
              <a:ext uri="{FF2B5EF4-FFF2-40B4-BE49-F238E27FC236}">
                <a16:creationId xmlns:a16="http://schemas.microsoft.com/office/drawing/2014/main" id="{70345561-34E0-B04D-ABD3-C643568A9E51}"/>
              </a:ext>
            </a:extLst>
          </p:cNvPr>
          <p:cNvSpPr>
            <a:spLocks noGrp="1"/>
          </p:cNvSpPr>
          <p:nvPr>
            <p:ph type="ftr" sz="quarter" idx="11"/>
          </p:nvPr>
        </p:nvSpPr>
        <p:spPr/>
        <p:txBody>
          <a:bodyPr/>
          <a:lstStyle/>
          <a:p>
            <a:r>
              <a:rPr lang="en-US"/>
              <a:t>APAC - Kruk</a:t>
            </a:r>
            <a:endParaRPr lang="en-US" dirty="0"/>
          </a:p>
        </p:txBody>
      </p:sp>
      <p:sp>
        <p:nvSpPr>
          <p:cNvPr id="6" name="TextBox 5">
            <a:extLst>
              <a:ext uri="{FF2B5EF4-FFF2-40B4-BE49-F238E27FC236}">
                <a16:creationId xmlns:a16="http://schemas.microsoft.com/office/drawing/2014/main" id="{288B6D39-9C8F-F64D-B6D5-B9165BB9895C}"/>
              </a:ext>
            </a:extLst>
          </p:cNvPr>
          <p:cNvSpPr txBox="1"/>
          <p:nvPr/>
        </p:nvSpPr>
        <p:spPr>
          <a:xfrm>
            <a:off x="180871" y="1442026"/>
            <a:ext cx="8963129" cy="227754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WFIRST will measure expansion history </a:t>
            </a:r>
            <a:r>
              <a:rPr lang="en-US" sz="2400" i="1" dirty="0">
                <a:latin typeface="Arial" panose="020B0604020202020204" pitchFamily="34" charset="0"/>
                <a:cs typeface="Arial" panose="020B0604020202020204" pitchFamily="34" charset="0"/>
              </a:rPr>
              <a:t>and</a:t>
            </a:r>
            <a:r>
              <a:rPr lang="en-US" sz="2400" dirty="0">
                <a:latin typeface="Arial" panose="020B0604020202020204" pitchFamily="34" charset="0"/>
                <a:cs typeface="Arial" panose="020B0604020202020204" pitchFamily="34" charset="0"/>
              </a:rPr>
              <a:t> growth of structure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If results discrepant -&gt; breakdown of general relativity</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If results agree -&gt; learn about nature of dark energy</a:t>
            </a:r>
          </a:p>
          <a:p>
            <a:r>
              <a:rPr lang="en-US" sz="2400" dirty="0">
                <a:latin typeface="Arial" panose="020B0604020202020204" pitchFamily="34" charset="0"/>
                <a:cs typeface="Arial" panose="020B0604020202020204" pitchFamily="34" charset="0"/>
              </a:rPr>
              <a:t>WFIRST provides multiple probes, enabling cross-checks for astrophysical and instrumental systematics.</a:t>
            </a:r>
          </a:p>
          <a:p>
            <a:pPr>
              <a:spcBef>
                <a:spcPts val="1200"/>
              </a:spcBef>
            </a:pPr>
            <a:r>
              <a:rPr lang="en-US" sz="2000" dirty="0">
                <a:latin typeface="Arial" panose="020B0604020202020204" pitchFamily="34" charset="0"/>
                <a:cs typeface="Arial" panose="020B0604020202020204" pitchFamily="34" charset="0"/>
              </a:rPr>
              <a:t>Datasets also address NIR survey objective.</a:t>
            </a:r>
          </a:p>
        </p:txBody>
      </p:sp>
      <p:grpSp>
        <p:nvGrpSpPr>
          <p:cNvPr id="7" name="Group 6">
            <a:extLst>
              <a:ext uri="{FF2B5EF4-FFF2-40B4-BE49-F238E27FC236}">
                <a16:creationId xmlns:a16="http://schemas.microsoft.com/office/drawing/2014/main" id="{8F24A1E0-E1B7-AB43-8515-F794D11511B9}"/>
              </a:ext>
            </a:extLst>
          </p:cNvPr>
          <p:cNvGrpSpPr/>
          <p:nvPr/>
        </p:nvGrpSpPr>
        <p:grpSpPr>
          <a:xfrm>
            <a:off x="180871" y="3701544"/>
            <a:ext cx="8680907" cy="2842063"/>
            <a:chOff x="349148" y="527405"/>
            <a:chExt cx="7654580" cy="1990059"/>
          </a:xfrm>
        </p:grpSpPr>
        <p:pic>
          <p:nvPicPr>
            <p:cNvPr id="8" name="Content Placeholder 9">
              <a:extLst>
                <a:ext uri="{FF2B5EF4-FFF2-40B4-BE49-F238E27FC236}">
                  <a16:creationId xmlns:a16="http://schemas.microsoft.com/office/drawing/2014/main" id="{B776D9AD-6C47-EF45-ADB0-9C5D52A2F37E}"/>
                </a:ext>
              </a:extLst>
            </p:cNvPr>
            <p:cNvPicPr>
              <a:picLocks noChangeAspect="1"/>
            </p:cNvPicPr>
            <p:nvPr/>
          </p:nvPicPr>
          <p:blipFill rotWithShape="1">
            <a:blip r:embed="rId2"/>
            <a:srcRect t="10194" b="5502"/>
            <a:stretch/>
          </p:blipFill>
          <p:spPr>
            <a:xfrm>
              <a:off x="349148" y="744150"/>
              <a:ext cx="2575708" cy="1357132"/>
            </a:xfrm>
            <a:prstGeom prst="rect">
              <a:avLst/>
            </a:prstGeom>
          </p:spPr>
        </p:pic>
        <p:pic>
          <p:nvPicPr>
            <p:cNvPr id="9" name="Content Placeholder 6" descr="evol_12panel.jpg">
              <a:extLst>
                <a:ext uri="{FF2B5EF4-FFF2-40B4-BE49-F238E27FC236}">
                  <a16:creationId xmlns:a16="http://schemas.microsoft.com/office/drawing/2014/main" id="{3B3F95F5-3048-8A4B-88BE-06F633729D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5" r="66563" b="74746"/>
            <a:stretch/>
          </p:blipFill>
          <p:spPr>
            <a:xfrm>
              <a:off x="2924857" y="1080972"/>
              <a:ext cx="708676" cy="637346"/>
            </a:xfrm>
            <a:prstGeom prst="rect">
              <a:avLst/>
            </a:prstGeom>
          </p:spPr>
        </p:pic>
        <p:pic>
          <p:nvPicPr>
            <p:cNvPr id="10" name="Content Placeholder 6" descr="evol_12panel.jpg">
              <a:extLst>
                <a:ext uri="{FF2B5EF4-FFF2-40B4-BE49-F238E27FC236}">
                  <a16:creationId xmlns:a16="http://schemas.microsoft.com/office/drawing/2014/main" id="{643E878C-0CA0-2142-90F9-1F09CFEA69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5" t="24892" r="66334" b="49879"/>
            <a:stretch/>
          </p:blipFill>
          <p:spPr>
            <a:xfrm>
              <a:off x="3721896" y="927166"/>
              <a:ext cx="1070176" cy="955073"/>
            </a:xfrm>
            <a:prstGeom prst="rect">
              <a:avLst/>
            </a:prstGeom>
          </p:spPr>
        </p:pic>
        <p:pic>
          <p:nvPicPr>
            <p:cNvPr id="11" name="Content Placeholder 6" descr="evol_12panel.jpg">
              <a:extLst>
                <a:ext uri="{FF2B5EF4-FFF2-40B4-BE49-F238E27FC236}">
                  <a16:creationId xmlns:a16="http://schemas.microsoft.com/office/drawing/2014/main" id="{85C66FCC-8C9C-594D-9722-6C24D4DE99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5" t="50121" r="66334" b="24332"/>
            <a:stretch/>
          </p:blipFill>
          <p:spPr>
            <a:xfrm>
              <a:off x="4792072" y="745763"/>
              <a:ext cx="1426901" cy="1289482"/>
            </a:xfrm>
            <a:prstGeom prst="rect">
              <a:avLst/>
            </a:prstGeom>
          </p:spPr>
        </p:pic>
        <p:pic>
          <p:nvPicPr>
            <p:cNvPr id="12" name="Content Placeholder 6" descr="evol_12panel.jpg">
              <a:extLst>
                <a:ext uri="{FF2B5EF4-FFF2-40B4-BE49-F238E27FC236}">
                  <a16:creationId xmlns:a16="http://schemas.microsoft.com/office/drawing/2014/main" id="{6D0BC2DE-1566-B948-9BD0-6026427505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5" t="75669" r="66334"/>
            <a:stretch/>
          </p:blipFill>
          <p:spPr>
            <a:xfrm>
              <a:off x="6218973" y="616126"/>
              <a:ext cx="1784755" cy="1535703"/>
            </a:xfrm>
            <a:prstGeom prst="rect">
              <a:avLst/>
            </a:prstGeom>
          </p:spPr>
        </p:pic>
        <p:sp>
          <p:nvSpPr>
            <p:cNvPr id="13" name="Rectangle 12">
              <a:extLst>
                <a:ext uri="{FF2B5EF4-FFF2-40B4-BE49-F238E27FC236}">
                  <a16:creationId xmlns:a16="http://schemas.microsoft.com/office/drawing/2014/main" id="{4F400DC1-5C0E-224E-8825-FA6520D30049}"/>
                </a:ext>
              </a:extLst>
            </p:cNvPr>
            <p:cNvSpPr>
              <a:spLocks noChangeAspect="1"/>
            </p:cNvSpPr>
            <p:nvPr/>
          </p:nvSpPr>
          <p:spPr>
            <a:xfrm>
              <a:off x="2277810" y="1322844"/>
              <a:ext cx="88694" cy="8868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324E504-5059-6948-A1D8-023AF1A6D31C}"/>
                </a:ext>
              </a:extLst>
            </p:cNvPr>
            <p:cNvCxnSpPr/>
            <p:nvPr/>
          </p:nvCxnSpPr>
          <p:spPr>
            <a:xfrm flipV="1">
              <a:off x="2366504" y="527405"/>
              <a:ext cx="4177689" cy="79543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28420B6-2ACB-BC4A-B95C-45002A27A551}"/>
                </a:ext>
              </a:extLst>
            </p:cNvPr>
            <p:cNvCxnSpPr/>
            <p:nvPr/>
          </p:nvCxnSpPr>
          <p:spPr>
            <a:xfrm>
              <a:off x="2366504" y="1415242"/>
              <a:ext cx="4177689" cy="79543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A204FAC-6276-F84B-88FA-6166E7A4F5E2}"/>
                </a:ext>
              </a:extLst>
            </p:cNvPr>
            <p:cNvSpPr txBox="1"/>
            <p:nvPr/>
          </p:nvSpPr>
          <p:spPr>
            <a:xfrm>
              <a:off x="3997228" y="1947512"/>
              <a:ext cx="609457" cy="276999"/>
            </a:xfrm>
            <a:prstGeom prst="rect">
              <a:avLst/>
            </a:prstGeom>
            <a:noFill/>
          </p:spPr>
          <p:txBody>
            <a:bodyPr wrap="square" rtlCol="0">
              <a:spAutoFit/>
            </a:bodyPr>
            <a:lstStyle/>
            <a:p>
              <a:r>
                <a:rPr lang="en-US" sz="1200" i="1" dirty="0"/>
                <a:t>Z</a:t>
              </a:r>
              <a:r>
                <a:rPr lang="en-US" sz="1200" dirty="0"/>
                <a:t>=2.07</a:t>
              </a:r>
            </a:p>
          </p:txBody>
        </p:sp>
        <p:sp>
          <p:nvSpPr>
            <p:cNvPr id="17" name="TextBox 16">
              <a:extLst>
                <a:ext uri="{FF2B5EF4-FFF2-40B4-BE49-F238E27FC236}">
                  <a16:creationId xmlns:a16="http://schemas.microsoft.com/office/drawing/2014/main" id="{E5FC3B3C-34F6-0946-ABA6-F561A871EFD9}"/>
                </a:ext>
              </a:extLst>
            </p:cNvPr>
            <p:cNvSpPr txBox="1"/>
            <p:nvPr/>
          </p:nvSpPr>
          <p:spPr>
            <a:xfrm>
              <a:off x="5232352" y="2110683"/>
              <a:ext cx="609457" cy="276999"/>
            </a:xfrm>
            <a:prstGeom prst="rect">
              <a:avLst/>
            </a:prstGeom>
            <a:noFill/>
          </p:spPr>
          <p:txBody>
            <a:bodyPr wrap="square" rtlCol="0">
              <a:spAutoFit/>
            </a:bodyPr>
            <a:lstStyle/>
            <a:p>
              <a:r>
                <a:rPr lang="en-US" sz="1200" i="1" dirty="0"/>
                <a:t>Z</a:t>
              </a:r>
              <a:r>
                <a:rPr lang="en-US" sz="1200" dirty="0"/>
                <a:t>=0.99</a:t>
              </a:r>
            </a:p>
          </p:txBody>
        </p:sp>
        <p:sp>
          <p:nvSpPr>
            <p:cNvPr id="18" name="TextBox 17">
              <a:extLst>
                <a:ext uri="{FF2B5EF4-FFF2-40B4-BE49-F238E27FC236}">
                  <a16:creationId xmlns:a16="http://schemas.microsoft.com/office/drawing/2014/main" id="{5092396F-A571-9C4B-A856-08C1922BF1B0}"/>
                </a:ext>
              </a:extLst>
            </p:cNvPr>
            <p:cNvSpPr txBox="1"/>
            <p:nvPr/>
          </p:nvSpPr>
          <p:spPr>
            <a:xfrm>
              <a:off x="6848812" y="2240465"/>
              <a:ext cx="609457" cy="276999"/>
            </a:xfrm>
            <a:prstGeom prst="rect">
              <a:avLst/>
            </a:prstGeom>
            <a:noFill/>
          </p:spPr>
          <p:txBody>
            <a:bodyPr wrap="square" rtlCol="0">
              <a:spAutoFit/>
            </a:bodyPr>
            <a:lstStyle/>
            <a:p>
              <a:r>
                <a:rPr lang="en-US" sz="1200" i="1" dirty="0"/>
                <a:t>Z</a:t>
              </a:r>
              <a:r>
                <a:rPr lang="en-US" sz="1200" dirty="0"/>
                <a:t>=0.00</a:t>
              </a:r>
            </a:p>
          </p:txBody>
        </p:sp>
        <p:sp>
          <p:nvSpPr>
            <p:cNvPr id="19" name="TextBox 18">
              <a:extLst>
                <a:ext uri="{FF2B5EF4-FFF2-40B4-BE49-F238E27FC236}">
                  <a16:creationId xmlns:a16="http://schemas.microsoft.com/office/drawing/2014/main" id="{5DCEB784-5E9E-3046-98E6-C85AF27E4D18}"/>
                </a:ext>
              </a:extLst>
            </p:cNvPr>
            <p:cNvSpPr txBox="1"/>
            <p:nvPr/>
          </p:nvSpPr>
          <p:spPr>
            <a:xfrm>
              <a:off x="2978379" y="1743739"/>
              <a:ext cx="609457" cy="276999"/>
            </a:xfrm>
            <a:prstGeom prst="rect">
              <a:avLst/>
            </a:prstGeom>
            <a:noFill/>
          </p:spPr>
          <p:txBody>
            <a:bodyPr wrap="square" rtlCol="0">
              <a:spAutoFit/>
            </a:bodyPr>
            <a:lstStyle/>
            <a:p>
              <a:r>
                <a:rPr lang="en-US" sz="1200" i="1" dirty="0"/>
                <a:t>Z</a:t>
              </a:r>
              <a:r>
                <a:rPr lang="en-US" sz="1200" dirty="0"/>
                <a:t>=6.20</a:t>
              </a:r>
            </a:p>
          </p:txBody>
        </p:sp>
      </p:grpSp>
      <p:sp>
        <p:nvSpPr>
          <p:cNvPr id="20" name="TextBox 19">
            <a:extLst>
              <a:ext uri="{FF2B5EF4-FFF2-40B4-BE49-F238E27FC236}">
                <a16:creationId xmlns:a16="http://schemas.microsoft.com/office/drawing/2014/main" id="{52239306-64A8-8449-876A-87C29724CE74}"/>
              </a:ext>
            </a:extLst>
          </p:cNvPr>
          <p:cNvSpPr txBox="1"/>
          <p:nvPr/>
        </p:nvSpPr>
        <p:spPr>
          <a:xfrm>
            <a:off x="6992636" y="3240250"/>
            <a:ext cx="2042376"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 1 WFIRST </a:t>
            </a:r>
            <a:r>
              <a:rPr lang="en-US" sz="1600" b="1" dirty="0" err="1">
                <a:latin typeface="Arial" panose="020B0604020202020204" pitchFamily="34" charset="0"/>
                <a:cs typeface="Arial" panose="020B0604020202020204" pitchFamily="34" charset="0"/>
              </a:rPr>
              <a:t>FoV</a:t>
            </a:r>
            <a:endParaRPr lang="en-US" sz="16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75BAB920-3504-4A49-BC3A-14086DE7C839}"/>
              </a:ext>
            </a:extLst>
          </p:cNvPr>
          <p:cNvCxnSpPr/>
          <p:nvPr/>
        </p:nvCxnSpPr>
        <p:spPr>
          <a:xfrm>
            <a:off x="7005190" y="3608779"/>
            <a:ext cx="1714228" cy="0"/>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E1BE23C-3728-254E-B1E5-20E0C4187774}"/>
              </a:ext>
            </a:extLst>
          </p:cNvPr>
          <p:cNvSpPr txBox="1"/>
          <p:nvPr/>
        </p:nvSpPr>
        <p:spPr>
          <a:xfrm>
            <a:off x="457200" y="5949245"/>
            <a:ext cx="249565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At z~1100, matter distribution is uniform to 10</a:t>
            </a:r>
            <a:r>
              <a:rPr lang="en-US" sz="1400" baseline="30000" dirty="0">
                <a:latin typeface="Arial" panose="020B0604020202020204" pitchFamily="34" charset="0"/>
                <a:cs typeface="Arial" panose="020B0604020202020204" pitchFamily="34" charset="0"/>
              </a:rPr>
              <a:t>-5</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091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Key Microlensing Science Performance Requirements</a:t>
            </a:r>
          </a:p>
        </p:txBody>
      </p:sp>
      <p:graphicFrame>
        <p:nvGraphicFramePr>
          <p:cNvPr id="8" name="Content Placeholder 6"/>
          <p:cNvGraphicFramePr>
            <a:graphicFrameLocks/>
          </p:cNvGraphicFramePr>
          <p:nvPr>
            <p:extLst>
              <p:ext uri="{D42A27DB-BD31-4B8C-83A1-F6EECF244321}">
                <p14:modId xmlns:p14="http://schemas.microsoft.com/office/powerpoint/2010/main" val="3964020420"/>
              </p:ext>
            </p:extLst>
          </p:nvPr>
        </p:nvGraphicFramePr>
        <p:xfrm>
          <a:off x="1097279" y="778752"/>
          <a:ext cx="7863840" cy="567110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51979794"/>
                    </a:ext>
                  </a:extLst>
                </a:gridCol>
                <a:gridCol w="914400">
                  <a:extLst>
                    <a:ext uri="{9D8B030D-6E8A-4147-A177-3AD203B41FA5}">
                      <a16:colId xmlns:a16="http://schemas.microsoft.com/office/drawing/2014/main" val="3285822844"/>
                    </a:ext>
                  </a:extLst>
                </a:gridCol>
                <a:gridCol w="1645920">
                  <a:extLst>
                    <a:ext uri="{9D8B030D-6E8A-4147-A177-3AD203B41FA5}">
                      <a16:colId xmlns:a16="http://schemas.microsoft.com/office/drawing/2014/main" val="3072040728"/>
                    </a:ext>
                  </a:extLst>
                </a:gridCol>
                <a:gridCol w="1645920">
                  <a:extLst>
                    <a:ext uri="{9D8B030D-6E8A-4147-A177-3AD203B41FA5}">
                      <a16:colId xmlns:a16="http://schemas.microsoft.com/office/drawing/2014/main" val="2878833331"/>
                    </a:ext>
                  </a:extLst>
                </a:gridCol>
                <a:gridCol w="1280160">
                  <a:extLst>
                    <a:ext uri="{9D8B030D-6E8A-4147-A177-3AD203B41FA5}">
                      <a16:colId xmlns:a16="http://schemas.microsoft.com/office/drawing/2014/main" val="20004"/>
                    </a:ext>
                  </a:extLst>
                </a:gridCol>
                <a:gridCol w="1463040">
                  <a:extLst>
                    <a:ext uri="{9D8B030D-6E8A-4147-A177-3AD203B41FA5}">
                      <a16:colId xmlns:a16="http://schemas.microsoft.com/office/drawing/2014/main" val="3855187098"/>
                    </a:ext>
                  </a:extLst>
                </a:gridCol>
              </a:tblGrid>
              <a:tr h="274496">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Representative</a:t>
                      </a:r>
                      <a:r>
                        <a:rPr lang="en-US" sz="1200" baseline="0" dirty="0"/>
                        <a:t> values shown; full details in SRD.</a:t>
                      </a:r>
                      <a:endParaRPr lang="en-US" sz="1200"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dirty="0"/>
                    </a:p>
                  </a:txBody>
                  <a:tcPr/>
                </a:tc>
                <a:tc gridSpan="2">
                  <a:txBody>
                    <a:bodyPr/>
                    <a:lstStyle/>
                    <a:p>
                      <a:pPr algn="ctr"/>
                      <a:r>
                        <a:rPr lang="en-US" sz="1200" b="1" dirty="0">
                          <a:solidFill>
                            <a:schemeClr val="bg1"/>
                          </a:solidFill>
                        </a:rPr>
                        <a:t>Expansion, Structure,</a:t>
                      </a:r>
                      <a:r>
                        <a:rPr lang="en-US" sz="1200" b="1" baseline="0" dirty="0">
                          <a:solidFill>
                            <a:schemeClr val="bg1"/>
                          </a:solidFill>
                        </a:rPr>
                        <a:t> </a:t>
                      </a:r>
                      <a:r>
                        <a:rPr lang="en-US" sz="1200" b="1" dirty="0">
                          <a:solidFill>
                            <a:schemeClr val="bg1"/>
                          </a:solidFill>
                        </a:rPr>
                        <a:t>NIR Survey</a:t>
                      </a:r>
                    </a:p>
                  </a:txBody>
                  <a:tcPr marL="0" marR="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tc>
                <a:tc>
                  <a:txBody>
                    <a:bodyPr/>
                    <a:lstStyle/>
                    <a:p>
                      <a:pPr algn="ctr"/>
                      <a:r>
                        <a:rPr lang="en-US" sz="1200" b="1" dirty="0">
                          <a:solidFill>
                            <a:schemeClr val="bg1"/>
                          </a:solidFill>
                        </a:rPr>
                        <a:t>Expansion</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dirty="0">
                          <a:solidFill>
                            <a:schemeClr val="bg1"/>
                          </a:solidFill>
                        </a:rPr>
                        <a:t>Exoplanet</a:t>
                      </a:r>
                    </a:p>
                  </a:txBody>
                  <a:tcPr marL="0" marR="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3545912"/>
                  </a:ext>
                </a:extLst>
              </a:tr>
              <a:tr h="274496">
                <a:tc gridSpan="2" vMerge="1">
                  <a:txBody>
                    <a:bodyPr/>
                    <a:lstStyle/>
                    <a:p>
                      <a:pPr algn="r"/>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dirty="0"/>
                    </a:p>
                  </a:txBody>
                  <a:tcPr/>
                </a:tc>
                <a:tc>
                  <a:txBody>
                    <a:bodyPr/>
                    <a:lstStyle/>
                    <a:p>
                      <a:pPr algn="ctr"/>
                      <a:r>
                        <a:rPr lang="en-US" sz="1200" b="1" dirty="0">
                          <a:solidFill>
                            <a:schemeClr val="bg1"/>
                          </a:solidFill>
                        </a:rPr>
                        <a:t>Weak Lensing</a:t>
                      </a:r>
                    </a:p>
                  </a:txBody>
                  <a:tcPr marL="0" marR="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Galaxy Redshift Survey</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Supernovae</a:t>
                      </a:r>
                    </a:p>
                  </a:txBody>
                  <a:tcPr marL="0" marR="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dirty="0">
                          <a:solidFill>
                            <a:schemeClr val="bg1"/>
                          </a:solidFill>
                        </a:rPr>
                        <a:t>Microlensing</a:t>
                      </a:r>
                    </a:p>
                  </a:txBody>
                  <a:tcPr marL="0" marR="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558161745"/>
                  </a:ext>
                </a:extLst>
              </a:tr>
              <a:tr h="457494">
                <a:tc rowSpan="5">
                  <a:txBody>
                    <a:bodyPr/>
                    <a:lstStyle/>
                    <a:p>
                      <a:r>
                        <a:rPr lang="en-US" sz="1200" b="1" dirty="0">
                          <a:solidFill>
                            <a:schemeClr val="bg1"/>
                          </a:solidFill>
                        </a:rPr>
                        <a:t>Surveys </a:t>
                      </a:r>
                      <a:r>
                        <a:rPr lang="en-US" sz="1200" b="1">
                          <a:solidFill>
                            <a:schemeClr val="bg1"/>
                          </a:solidFill>
                        </a:rPr>
                        <a:t>&amp; Data</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Area/Survey Speed</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0.20 deg</a:t>
                      </a:r>
                      <a:r>
                        <a:rPr lang="en-US" sz="1200" baseline="30000" dirty="0"/>
                        <a:t>2</a:t>
                      </a:r>
                      <a:r>
                        <a:rPr lang="en-US" sz="1200" baseline="0" dirty="0"/>
                        <a:t>/</a:t>
                      </a:r>
                      <a:r>
                        <a:rPr lang="en-US" sz="1200" baseline="0" dirty="0" err="1"/>
                        <a:t>hr</a:t>
                      </a:r>
                      <a:endParaRPr lang="en-US" sz="1200" baseline="30000" dirty="0"/>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0.34 deg</a:t>
                      </a:r>
                      <a:r>
                        <a:rPr lang="en-US" sz="1200" baseline="30000" dirty="0"/>
                        <a:t>2</a:t>
                      </a:r>
                      <a:r>
                        <a:rPr lang="en-US" sz="1200" baseline="0" dirty="0"/>
                        <a:t>/</a:t>
                      </a:r>
                      <a:r>
                        <a:rPr lang="en-US" sz="1200" baseline="0" dirty="0" err="1"/>
                        <a:t>hr</a:t>
                      </a:r>
                      <a:endParaRPr lang="en-US" sz="1200" dirty="0">
                        <a:solidFill>
                          <a:schemeClr val="tx1"/>
                        </a:solidFill>
                      </a:endParaRPr>
                    </a:p>
                    <a:p>
                      <a:pPr algn="ctr"/>
                      <a:r>
                        <a:rPr lang="en-US" sz="1200" dirty="0">
                          <a:solidFill>
                            <a:schemeClr val="tx1"/>
                          </a:solidFill>
                        </a:rPr>
                        <a:t>(1,700 deg</a:t>
                      </a:r>
                      <a:r>
                        <a:rPr lang="en-US" sz="1200" baseline="30000" dirty="0">
                          <a:solidFill>
                            <a:schemeClr val="tx1"/>
                          </a:solidFill>
                        </a:rPr>
                        <a:t>2</a:t>
                      </a:r>
                      <a:r>
                        <a:rPr lang="en-US" sz="1200" baseline="0" dirty="0">
                          <a:solidFill>
                            <a:schemeClr val="tx1"/>
                          </a:solidFill>
                        </a:rPr>
                        <a:t>)</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14, 5 deg</a:t>
                      </a:r>
                      <a:r>
                        <a:rPr lang="en-US" sz="1200" baseline="30000" dirty="0">
                          <a:solidFill>
                            <a:schemeClr val="tx1"/>
                          </a:solidFill>
                        </a:rPr>
                        <a:t>2</a:t>
                      </a:r>
                      <a:r>
                        <a:rPr lang="en-US" sz="1200" baseline="0" dirty="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&gt;100 </a:t>
                      </a:r>
                      <a:r>
                        <a:rPr lang="en-US" sz="1200" kern="1200" dirty="0" err="1">
                          <a:solidFill>
                            <a:schemeClr val="tx1"/>
                          </a:solidFill>
                          <a:effectLst/>
                          <a:latin typeface="+mn-lt"/>
                          <a:ea typeface="+mn-ea"/>
                          <a:cs typeface="+mn-cs"/>
                        </a:rPr>
                        <a:t>SNe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Δz</a:t>
                      </a:r>
                      <a:r>
                        <a:rPr lang="en-US" sz="1200" kern="1200" dirty="0">
                          <a:solidFill>
                            <a:schemeClr val="tx1"/>
                          </a:solidFill>
                          <a:effectLst/>
                          <a:latin typeface="+mn-lt"/>
                          <a:ea typeface="+mn-ea"/>
                          <a:cs typeface="+mn-cs"/>
                        </a:rPr>
                        <a:t>=0.1</a:t>
                      </a:r>
                      <a:r>
                        <a:rPr lang="en-US" sz="1200" dirty="0">
                          <a:solidFill>
                            <a:schemeClr val="tx1"/>
                          </a:solidFill>
                          <a:effectLst/>
                        </a:rPr>
                        <a:t> </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586 deg</a:t>
                      </a:r>
                      <a:r>
                        <a:rPr lang="en-US" sz="1200" b="0" baseline="30000" dirty="0">
                          <a:solidFill>
                            <a:schemeClr val="tx1"/>
                          </a:solidFill>
                        </a:rPr>
                        <a:t>2</a:t>
                      </a:r>
                      <a:r>
                        <a:rPr lang="en-US" sz="1200" b="0" baseline="0" dirty="0">
                          <a:solidFill>
                            <a:schemeClr val="tx1"/>
                          </a:solidFill>
                        </a:rPr>
                        <a:t>-day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rPr>
                        <a:t>Over 6+ seasons</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24234302"/>
                  </a:ext>
                </a:extLst>
              </a:tr>
              <a:tr h="274320">
                <a:tc vMerge="1">
                  <a:txBody>
                    <a:bodyPr/>
                    <a:lstStyle/>
                    <a:p>
                      <a:endParaRPr lang="en-US"/>
                    </a:p>
                  </a:txBody>
                  <a:tcPr/>
                </a:tc>
                <a:tc>
                  <a:txBody>
                    <a:bodyPr/>
                    <a:lstStyle/>
                    <a:p>
                      <a:pPr algn="r"/>
                      <a:r>
                        <a:rPr lang="en-US" sz="1200" b="1" dirty="0">
                          <a:solidFill>
                            <a:schemeClr val="bg1"/>
                          </a:solidFill>
                        </a:rPr>
                        <a:t>Redshift</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r>
                        <a:rPr lang="en-US" sz="1200" kern="1200" dirty="0">
                          <a:solidFill>
                            <a:schemeClr val="tx1"/>
                          </a:solidFill>
                          <a:effectLst/>
                          <a:latin typeface="+mn-lt"/>
                          <a:ea typeface="+mn-ea"/>
                          <a:cs typeface="+mn-cs"/>
                        </a:rPr>
                        <a:t>0</a:t>
                      </a:r>
                      <a:r>
                        <a:rPr lang="en-US" sz="1200" dirty="0">
                          <a:solidFill>
                            <a:schemeClr val="tx1"/>
                          </a:solidFill>
                        </a:rPr>
                        <a:t>≤z≤3</a:t>
                      </a:r>
                      <a:endParaRPr lang="en-US" sz="1200" kern="1200" dirty="0">
                        <a:solidFill>
                          <a:schemeClr val="tx1"/>
                        </a:solidFill>
                        <a:effectLst/>
                        <a:latin typeface="+mn-lt"/>
                        <a:ea typeface="+mn-ea"/>
                        <a:cs typeface="+mn-cs"/>
                      </a:endParaRP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1200" baseline="0" dirty="0">
                          <a:solidFill>
                            <a:schemeClr val="tx1"/>
                          </a:solidFill>
                        </a:rPr>
                        <a:t>1.1 &lt; z &lt; 1.9 (2.9 w/OIII)</a:t>
                      </a:r>
                      <a:endParaRPr lang="en-US" sz="1200" dirty="0">
                        <a:solidFill>
                          <a:schemeClr val="tx1"/>
                        </a:solidFill>
                      </a:endParaRPr>
                    </a:p>
                  </a:txBody>
                  <a:tcPr marL="0" marR="0">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0.2</a:t>
                      </a:r>
                      <a:r>
                        <a:rPr lang="en-US" sz="1200" dirty="0">
                          <a:solidFill>
                            <a:schemeClr val="tx1"/>
                          </a:solidFill>
                        </a:rPr>
                        <a:t>≤z≤1.7</a:t>
                      </a:r>
                      <a:endParaRPr lang="en-US" sz="1200" kern="1200" dirty="0">
                        <a:solidFill>
                          <a:schemeClr val="tx1"/>
                        </a:solidFill>
                        <a:effectLst/>
                        <a:latin typeface="+mn-lt"/>
                        <a:ea typeface="+mn-ea"/>
                        <a:cs typeface="+mn-cs"/>
                      </a:endParaRPr>
                    </a:p>
                  </a:txBody>
                  <a:tcPr marL="0" marR="0">
                    <a:solidFill>
                      <a:schemeClr val="bg1">
                        <a:lumMod val="85000"/>
                      </a:schemeClr>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57494">
                <a:tc vMerge="1">
                  <a:txBody>
                    <a:bodyPr/>
                    <a:lstStyle/>
                    <a:p>
                      <a:endParaRPr lang="en-US" dirty="0"/>
                    </a:p>
                  </a:txBody>
                  <a:tcPr/>
                </a:tc>
                <a:tc>
                  <a:txBody>
                    <a:bodyPr/>
                    <a:lstStyle/>
                    <a:p>
                      <a:pPr algn="r"/>
                      <a:r>
                        <a:rPr lang="en-US" sz="1200" b="1" dirty="0">
                          <a:solidFill>
                            <a:schemeClr val="bg1"/>
                          </a:solidFill>
                        </a:rPr>
                        <a:t>Sensitivity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a:t>
                      </a:r>
                      <a:r>
                        <a:rPr lang="en-US" sz="1200" dirty="0">
                          <a:solidFill>
                            <a:schemeClr val="tx1"/>
                          </a:solidFill>
                        </a:rPr>
                        <a:t>≥</a:t>
                      </a:r>
                      <a:r>
                        <a:rPr lang="en-US" sz="1200" baseline="0" dirty="0">
                          <a:solidFill>
                            <a:schemeClr val="tx1"/>
                          </a:solidFill>
                        </a:rPr>
                        <a:t>18 @ </a:t>
                      </a:r>
                      <a:r>
                        <a:rPr lang="en-US" sz="1200" kern="1200" dirty="0">
                          <a:solidFill>
                            <a:schemeClr val="tx1"/>
                          </a:solidFill>
                          <a:effectLst/>
                          <a:latin typeface="+mn-lt"/>
                          <a:ea typeface="+mn-ea"/>
                          <a:cs typeface="+mn-cs"/>
                        </a:rPr>
                        <a:t>24.4/24.3/23.7</a:t>
                      </a:r>
                      <a:endParaRPr lang="en-US" sz="1200" kern="1200" baseline="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(AB J/H/F184) </a:t>
                      </a:r>
                      <a:r>
                        <a:rPr lang="en-US" sz="1200" kern="1200" dirty="0" err="1">
                          <a:solidFill>
                            <a:schemeClr val="tx1"/>
                          </a:solidFill>
                          <a:effectLst/>
                          <a:latin typeface="+mn-lt"/>
                          <a:ea typeface="+mn-ea"/>
                          <a:cs typeface="+mn-cs"/>
                        </a:rPr>
                        <a:t>r</a:t>
                      </a:r>
                      <a:r>
                        <a:rPr lang="en-US" sz="1200" kern="1200" baseline="-25000" dirty="0" err="1">
                          <a:solidFill>
                            <a:schemeClr val="tx1"/>
                          </a:solidFill>
                          <a:effectLst/>
                          <a:latin typeface="+mn-lt"/>
                          <a:ea typeface="+mn-ea"/>
                          <a:cs typeface="+mn-cs"/>
                        </a:rPr>
                        <a:t>eff</a:t>
                      </a:r>
                      <a:r>
                        <a:rPr lang="en-US" sz="1200" kern="1200" dirty="0">
                          <a:solidFill>
                            <a:schemeClr val="tx1"/>
                          </a:solidFill>
                          <a:effectLst/>
                          <a:latin typeface="+mn-lt"/>
                          <a:ea typeface="+mn-ea"/>
                          <a:cs typeface="+mn-cs"/>
                        </a:rPr>
                        <a:t>=0.18”</a:t>
                      </a: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≥6.5</a:t>
                      </a:r>
                      <a:r>
                        <a:rPr lang="en-US" sz="1200" baseline="0" dirty="0">
                          <a:solidFill>
                            <a:schemeClr val="tx1"/>
                          </a:solidFill>
                        </a:rPr>
                        <a:t> for</a:t>
                      </a:r>
                    </a:p>
                    <a:p>
                      <a:pPr algn="ctr"/>
                      <a:r>
                        <a:rPr lang="en-US" sz="1200" kern="1200" dirty="0">
                          <a:solidFill>
                            <a:schemeClr val="tx1"/>
                          </a:solidFill>
                          <a:effectLst/>
                          <a:latin typeface="+mn-lt"/>
                          <a:ea typeface="+mn-ea"/>
                          <a:cs typeface="+mn-cs"/>
                        </a:rPr>
                        <a:t>1.0x10</a:t>
                      </a:r>
                      <a:r>
                        <a:rPr lang="en-US" sz="1200" kern="1200" baseline="30000" dirty="0">
                          <a:solidFill>
                            <a:schemeClr val="tx1"/>
                          </a:solidFill>
                          <a:effectLst/>
                          <a:latin typeface="+mn-lt"/>
                          <a:ea typeface="+mn-ea"/>
                          <a:cs typeface="+mn-cs"/>
                        </a:rPr>
                        <a:t>-16 </a:t>
                      </a:r>
                      <a:r>
                        <a:rPr lang="en-US" sz="1200" kern="1200" baseline="0" dirty="0">
                          <a:solidFill>
                            <a:schemeClr val="tx1"/>
                          </a:solidFill>
                          <a:effectLst/>
                          <a:latin typeface="+mn-lt"/>
                          <a:ea typeface="+mn-ea"/>
                          <a:cs typeface="+mn-cs"/>
                        </a:rPr>
                        <a:t>erg/cm</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/s</a:t>
                      </a:r>
                      <a:endParaRPr lang="en-US" sz="1200" dirty="0">
                        <a:solidFill>
                          <a:schemeClr val="tx1"/>
                        </a:solidFill>
                      </a:endParaRPr>
                    </a:p>
                  </a:txBody>
                  <a:tcPr marL="0" marR="0">
                    <a:solidFill>
                      <a:schemeClr val="bg1">
                        <a:lumMod val="85000"/>
                      </a:schemeClr>
                    </a:solidFill>
                  </a:tcPr>
                </a:tc>
                <a:tc>
                  <a:txBody>
                    <a:bodyPr/>
                    <a:lstStyle/>
                    <a:p>
                      <a:pPr algn="ctr"/>
                      <a:r>
                        <a:rPr lang="en-US" sz="1200" kern="1200" dirty="0">
                          <a:solidFill>
                            <a:schemeClr val="tx1"/>
                          </a:solidFill>
                          <a:effectLst/>
                          <a:latin typeface="+mn-lt"/>
                          <a:ea typeface="+mn-ea"/>
                          <a:cs typeface="+mn-cs"/>
                        </a:rPr>
                        <a:t>S/N</a:t>
                      </a:r>
                      <a:r>
                        <a:rPr lang="en-US" sz="1200" dirty="0">
                          <a:solidFill>
                            <a:schemeClr val="tx1"/>
                          </a:solidFill>
                        </a:rPr>
                        <a:t>≥13</a:t>
                      </a:r>
                      <a:r>
                        <a:rPr lang="en-US" sz="1200" baseline="0" dirty="0">
                          <a:solidFill>
                            <a:schemeClr val="tx1"/>
                          </a:solidFill>
                        </a:rPr>
                        <a:t> (brightest filters at peak)</a:t>
                      </a:r>
                      <a:endParaRPr lang="en-US" sz="1200" dirty="0">
                        <a:solidFill>
                          <a:schemeClr val="tx1"/>
                        </a:solidFill>
                      </a:endParaRPr>
                    </a:p>
                  </a:txBody>
                  <a:tcPr marL="0" marR="0">
                    <a:solidFill>
                      <a:schemeClr val="bg1">
                        <a:lumMod val="85000"/>
                      </a:schemeClr>
                    </a:solidFill>
                  </a:tcPr>
                </a:tc>
                <a:tc>
                  <a:txBody>
                    <a:bodyPr/>
                    <a:lstStyle/>
                    <a:p>
                      <a:pPr algn="ctr"/>
                      <a:r>
                        <a:rPr lang="en-US" sz="1200" b="0" dirty="0">
                          <a:solidFill>
                            <a:schemeClr val="tx1"/>
                          </a:solidFill>
                        </a:rPr>
                        <a:t>S/N&gt;100 for</a:t>
                      </a:r>
                      <a:r>
                        <a:rPr lang="en-US" sz="1200" b="0" baseline="0" dirty="0">
                          <a:solidFill>
                            <a:schemeClr val="tx1"/>
                          </a:solidFill>
                        </a:rPr>
                        <a:t> H</a:t>
                      </a:r>
                      <a:r>
                        <a:rPr lang="en-US" sz="1200" b="0" baseline="-25000" dirty="0">
                          <a:solidFill>
                            <a:schemeClr val="tx1"/>
                          </a:solidFill>
                        </a:rPr>
                        <a:t>AB</a:t>
                      </a:r>
                      <a:r>
                        <a:rPr lang="en-US" sz="1200" b="0" baseline="0" dirty="0">
                          <a:solidFill>
                            <a:schemeClr val="tx1"/>
                          </a:solidFill>
                        </a:rPr>
                        <a:t>=21.4 star</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87401060"/>
                  </a:ext>
                </a:extLst>
              </a:tr>
              <a:tr h="274320">
                <a:tc vMerge="1">
                  <a:txBody>
                    <a:bodyPr/>
                    <a:lstStyle/>
                    <a:p>
                      <a:endParaRPr lang="en-US" dirty="0"/>
                    </a:p>
                  </a:txBody>
                  <a:tcPr/>
                </a:tc>
                <a:tc>
                  <a:txBody>
                    <a:bodyPr/>
                    <a:lstStyle/>
                    <a:p>
                      <a:pPr algn="r"/>
                      <a:r>
                        <a:rPr lang="en-US" sz="1200" b="1" dirty="0">
                          <a:solidFill>
                            <a:schemeClr val="bg1"/>
                          </a:solidFill>
                        </a:rPr>
                        <a:t>Cadence</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endParaRPr lang="en-US" sz="1200" dirty="0">
                        <a:solidFill>
                          <a:schemeClr val="tx1"/>
                        </a:solidFill>
                      </a:endParaRPr>
                    </a:p>
                  </a:txBody>
                  <a:tcPr marL="0" marR="0" marB="0">
                    <a:solidFill>
                      <a:schemeClr val="bg1">
                        <a:lumMod val="85000"/>
                      </a:schemeClr>
                    </a:solidFill>
                  </a:tcPr>
                </a:tc>
                <a:tc>
                  <a:txBody>
                    <a:bodyPr/>
                    <a:lstStyle/>
                    <a:p>
                      <a:pPr algn="ctr"/>
                      <a:r>
                        <a:rPr lang="en-US" sz="1200" dirty="0">
                          <a:solidFill>
                            <a:schemeClr val="tx1"/>
                          </a:solidFill>
                        </a:rPr>
                        <a:t>~ 5 days</a:t>
                      </a:r>
                    </a:p>
                  </a:txBody>
                  <a:tcPr marL="0" marR="0" marB="0">
                    <a:solidFill>
                      <a:schemeClr val="bg1">
                        <a:lumMod val="85000"/>
                      </a:schemeClr>
                    </a:solidFill>
                  </a:tcPr>
                </a:tc>
                <a:tc>
                  <a:txBody>
                    <a:bodyPr/>
                    <a:lstStyle/>
                    <a:p>
                      <a:pPr algn="ctr"/>
                      <a:r>
                        <a:rPr lang="en-US" sz="1200" b="0" dirty="0">
                          <a:solidFill>
                            <a:schemeClr val="tx1"/>
                          </a:solidFill>
                        </a:rPr>
                        <a:t>15 min</a:t>
                      </a:r>
                    </a:p>
                  </a:txBody>
                  <a:tcPr marL="0" marR="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8849467"/>
                  </a:ext>
                </a:extLst>
              </a:tr>
              <a:tr h="274320">
                <a:tc vMerge="1">
                  <a:txBody>
                    <a:bodyPr/>
                    <a:lstStyle/>
                    <a:p>
                      <a:endParaRPr lang="en-US" dirty="0"/>
                    </a:p>
                  </a:txBody>
                  <a:tcPr anchor="ctr"/>
                </a:tc>
                <a:tc>
                  <a:txBody>
                    <a:bodyPr/>
                    <a:lstStyle/>
                    <a:p>
                      <a:pPr algn="r"/>
                      <a:r>
                        <a:rPr lang="en-US" sz="1200" b="1" dirty="0">
                          <a:solidFill>
                            <a:schemeClr val="bg1"/>
                          </a:solidFill>
                        </a:rPr>
                        <a:t>Data Vol.</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reads/</a:t>
                      </a:r>
                      <a:r>
                        <a:rPr lang="en-US" sz="1200" baseline="0" dirty="0" err="1">
                          <a:solidFill>
                            <a:schemeClr val="tx1"/>
                          </a:solidFill>
                        </a:rPr>
                        <a:t>exp</a:t>
                      </a:r>
                      <a:endParaRPr lang="en-US" sz="1200" dirty="0">
                        <a:solidFill>
                          <a:schemeClr val="tx1"/>
                        </a:solidFill>
                      </a:endParaRPr>
                    </a:p>
                  </a:txBody>
                  <a:tcPr marL="0" marR="0" marB="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rPr>
                        <a:t>≥3</a:t>
                      </a:r>
                      <a:r>
                        <a:rPr lang="en-US" sz="1200" b="0" baseline="0" dirty="0">
                          <a:solidFill>
                            <a:schemeClr val="tx1"/>
                          </a:solidFill>
                        </a:rPr>
                        <a:t> reads/</a:t>
                      </a:r>
                      <a:r>
                        <a:rPr lang="en-US" sz="1200" b="0" baseline="0" dirty="0" err="1">
                          <a:solidFill>
                            <a:schemeClr val="tx1"/>
                          </a:solidFill>
                        </a:rPr>
                        <a:t>exp</a:t>
                      </a:r>
                      <a:endParaRPr lang="en-US" sz="1200" b="0" dirty="0">
                        <a:solidFill>
                          <a:schemeClr val="tx1"/>
                        </a:solidFill>
                      </a:endParaRPr>
                    </a:p>
                  </a:txBody>
                  <a:tcPr marL="0" marR="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836919"/>
                  </a:ext>
                </a:extLst>
              </a:tr>
              <a:tr h="274320">
                <a:tc rowSpan="3">
                  <a:txBody>
                    <a:bodyPr/>
                    <a:lstStyle/>
                    <a:p>
                      <a:r>
                        <a:rPr lang="en-US" sz="1200" b="1" dirty="0">
                          <a:solidFill>
                            <a:schemeClr val="bg1"/>
                          </a:solidFill>
                        </a:rPr>
                        <a:t>PSF</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Quality</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EE50 ≤ 0.12” (J)</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EE50 ≤ 0.17” (IFC)</a:t>
                      </a: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EE50≤0.21”@1.5 </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EE50 ≤ 0.12” (J)</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EE50 ≤ 0.14” (IFC)</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EE50 ≤ 0.15” (wide)</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9749422"/>
                  </a:ext>
                </a:extLst>
              </a:tr>
              <a:tr h="274320">
                <a:tc vMerge="1">
                  <a:txBody>
                    <a:bodyPr/>
                    <a:lstStyle/>
                    <a:p>
                      <a:endParaRPr lang="en-US" dirty="0"/>
                    </a:p>
                  </a:txBody>
                  <a:tcPr/>
                </a:tc>
                <a:tc>
                  <a:txBody>
                    <a:bodyPr/>
                    <a:lstStyle/>
                    <a:p>
                      <a:pPr algn="r"/>
                      <a:r>
                        <a:rPr lang="en-US" sz="1200" b="1" dirty="0">
                          <a:solidFill>
                            <a:schemeClr val="bg1"/>
                          </a:solidFill>
                        </a:rPr>
                        <a:t>Stability</a:t>
                      </a:r>
                    </a:p>
                  </a:txBody>
                  <a:tcPr marL="45720" marR="45720" anchor="ctr">
                    <a:lnR w="381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 nm RMS 𝚫WFE in 180s</a:t>
                      </a:r>
                    </a:p>
                  </a:txBody>
                  <a:tcPr marL="0" marR="0" anchor="ctr">
                    <a:lnL w="381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endParaRPr lang="en-US" sz="1200" dirty="0">
                        <a:solidFill>
                          <a:schemeClr val="tx1"/>
                        </a:solidFill>
                      </a:endParaRPr>
                    </a:p>
                  </a:txBody>
                  <a:tcPr marL="0" marR="0">
                    <a:solidFill>
                      <a:schemeClr val="bg1">
                        <a:lumMod val="85000"/>
                      </a:schemeClr>
                    </a:solidFill>
                  </a:tcPr>
                </a:tc>
                <a:tc>
                  <a:txBody>
                    <a:bodyPr/>
                    <a:lstStyle/>
                    <a:p>
                      <a:pPr algn="ctr"/>
                      <a:endParaRPr lang="en-US" sz="1200" dirty="0">
                        <a:solidFill>
                          <a:schemeClr val="tx1"/>
                        </a:solidFill>
                      </a:endParaRPr>
                    </a:p>
                  </a:txBody>
                  <a:tcPr marL="0" marR="0">
                    <a:solidFill>
                      <a:schemeClr val="bg1">
                        <a:lumMod val="85000"/>
                      </a:schemeClr>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6938319"/>
                  </a:ext>
                </a:extLst>
              </a:tr>
              <a:tr h="457494">
                <a:tc vMerge="1">
                  <a:txBody>
                    <a:bodyPr/>
                    <a:lstStyle/>
                    <a:p>
                      <a:endParaRPr lang="en-US" dirty="0"/>
                    </a:p>
                  </a:txBody>
                  <a:tcPr/>
                </a:tc>
                <a:tc>
                  <a:txBody>
                    <a:bodyPr/>
                    <a:lstStyle/>
                    <a:p>
                      <a:pPr algn="r"/>
                      <a:r>
                        <a:rPr lang="en-US" sz="1200" b="1" dirty="0">
                          <a:solidFill>
                            <a:schemeClr val="bg1"/>
                          </a:solidFill>
                        </a:rPr>
                        <a:t>Knowledge</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moment ≤7.2</a:t>
                      </a:r>
                      <a:r>
                        <a:rPr lang="x-none" sz="1200" dirty="0">
                          <a:solidFill>
                            <a:schemeClr val="tx1"/>
                          </a:solidFill>
                        </a:rPr>
                        <a:t>x10</a:t>
                      </a:r>
                      <a:r>
                        <a:rPr lang="x-none" sz="1200" baseline="30000" dirty="0">
                          <a:solidFill>
                            <a:schemeClr val="tx1"/>
                          </a:solidFill>
                        </a:rPr>
                        <a:t>-4</a:t>
                      </a:r>
                      <a:endParaRPr lang="en-US" sz="1200" baseline="3000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Ellipticity</a:t>
                      </a:r>
                      <a:r>
                        <a:rPr lang="en-US" sz="1200" dirty="0">
                          <a:solidFill>
                            <a:schemeClr val="tx1"/>
                          </a:solidFill>
                        </a:rPr>
                        <a:t> ≤5.7</a:t>
                      </a:r>
                      <a:r>
                        <a:rPr lang="x-none" sz="1200" dirty="0">
                          <a:solidFill>
                            <a:schemeClr val="tx1"/>
                          </a:solidFill>
                        </a:rPr>
                        <a:t>x10</a:t>
                      </a:r>
                      <a:r>
                        <a:rPr lang="x-none" sz="1200" baseline="30000" dirty="0">
                          <a:solidFill>
                            <a:schemeClr val="tx1"/>
                          </a:solidFill>
                        </a:rPr>
                        <a:t>-4</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solidFill>
                          <a:schemeClr val="tx1"/>
                        </a:solidFill>
                      </a:endParaRPr>
                    </a:p>
                  </a:txBody>
                  <a:tcPr marL="0" marR="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0.2%</a:t>
                      </a:r>
                    </a:p>
                  </a:txBody>
                  <a:tcPr marL="0" marR="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1807696"/>
                  </a:ext>
                </a:extLst>
              </a:tr>
              <a:tr h="274320">
                <a:tc rowSpan="4">
                  <a:txBody>
                    <a:bodyPr/>
                    <a:lstStyle/>
                    <a:p>
                      <a:r>
                        <a:rPr lang="en-US" sz="1200" b="1" dirty="0">
                          <a:solidFill>
                            <a:schemeClr val="bg1"/>
                          </a:solidFill>
                        </a:rPr>
                        <a:t>Flux Calibration Relative</a:t>
                      </a:r>
                      <a:r>
                        <a:rPr lang="en-US" sz="1200" b="1" baseline="0" dirty="0">
                          <a:solidFill>
                            <a:schemeClr val="bg1"/>
                          </a:solidFill>
                        </a:rPr>
                        <a:t> Over</a:t>
                      </a:r>
                      <a:endParaRPr lang="en-US" sz="1200" b="1" dirty="0">
                        <a:solidFill>
                          <a:schemeClr val="bg1"/>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Time</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baseline="0" dirty="0">
                          <a:solidFill>
                            <a:schemeClr val="tx1"/>
                          </a:solidFill>
                        </a:rPr>
                        <a:t>0.5% /observing program</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t>
                      </a:r>
                      <a:r>
                        <a:rPr lang="en-US" sz="1200" dirty="0" err="1">
                          <a:solidFill>
                            <a:schemeClr val="tx1"/>
                          </a:solidFill>
                        </a:rPr>
                        <a:t>rel</a:t>
                      </a:r>
                      <a:r>
                        <a:rPr lang="en-US" sz="1200" dirty="0">
                          <a:solidFill>
                            <a:schemeClr val="tx1"/>
                          </a:solidFill>
                        </a:rPr>
                        <a:t> </a:t>
                      </a:r>
                      <a:r>
                        <a:rPr lang="en-US" sz="1200" dirty="0" err="1">
                          <a:solidFill>
                            <a:schemeClr val="tx1"/>
                          </a:solidFill>
                        </a:rPr>
                        <a:t>spect</a:t>
                      </a:r>
                      <a:r>
                        <a:rPr lang="en-US" sz="1200" dirty="0">
                          <a:solidFill>
                            <a:schemeClr val="tx1"/>
                          </a:solidFill>
                        </a:rPr>
                        <a:t>-photometry</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&lt;0.5% / 2 </a:t>
                      </a:r>
                      <a:r>
                        <a:rPr lang="en-US" sz="1200" dirty="0" err="1">
                          <a:solidFill>
                            <a:schemeClr val="tx1"/>
                          </a:solidFill>
                        </a:rPr>
                        <a:t>wk</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b="0" dirty="0">
                          <a:solidFill>
                            <a:schemeClr val="tx1"/>
                          </a:solidFill>
                        </a:rPr>
                        <a:t>&lt;0.1%/season</a:t>
                      </a: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8732582"/>
                  </a:ext>
                </a:extLst>
              </a:tr>
              <a:tr h="457494">
                <a:tc vMerge="1">
                  <a:txBody>
                    <a:bodyPr/>
                    <a:lstStyle/>
                    <a:p>
                      <a:endParaRPr lang="en-US" dirty="0"/>
                    </a:p>
                  </a:txBody>
                  <a:tcPr/>
                </a:tc>
                <a:tc>
                  <a:txBody>
                    <a:bodyPr/>
                    <a:lstStyle/>
                    <a:p>
                      <a:pPr algn="r"/>
                      <a:r>
                        <a:rPr lang="en-US" sz="1200" b="1" dirty="0">
                          <a:solidFill>
                            <a:schemeClr val="bg1"/>
                          </a:solidFill>
                        </a:rPr>
                        <a:t>Wavelength</a:t>
                      </a:r>
                    </a:p>
                  </a:txBody>
                  <a:tcPr marL="45720" marR="45720" anchor="ctr">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&lt;2% abs/0.5% </a:t>
                      </a:r>
                      <a:r>
                        <a:rPr lang="en-US" sz="1200" baseline="0" dirty="0">
                          <a:solidFill>
                            <a:schemeClr val="tx1"/>
                          </a:solidFill>
                        </a:rPr>
                        <a:t>photo </a:t>
                      </a:r>
                      <a:r>
                        <a:rPr lang="en-US" sz="1200" baseline="0" dirty="0" err="1">
                          <a:solidFill>
                            <a:schemeClr val="tx1"/>
                          </a:solidFill>
                        </a:rPr>
                        <a:t>zeropt</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a:t>
                      </a:r>
                      <a:r>
                        <a:rPr lang="en-US" sz="1200" dirty="0" err="1">
                          <a:solidFill>
                            <a:schemeClr val="tx1"/>
                          </a:solidFill>
                        </a:rPr>
                        <a:t>bandpass</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abs/</a:t>
                      </a:r>
                      <a:r>
                        <a:rPr lang="en-US" sz="1200" baseline="0" dirty="0">
                          <a:solidFill>
                            <a:schemeClr val="tx1"/>
                          </a:solidFill>
                        </a:rPr>
                        <a:t> 0.5% photo </a:t>
                      </a:r>
                      <a:r>
                        <a:rPr lang="en-US" sz="1200" baseline="0" dirty="0" err="1">
                          <a:solidFill>
                            <a:schemeClr val="tx1"/>
                          </a:solidFill>
                        </a:rPr>
                        <a:t>zeropt</a:t>
                      </a:r>
                      <a:endParaRPr lang="en-US" sz="1200" dirty="0">
                        <a:solidFill>
                          <a:schemeClr val="tx1"/>
                        </a:solidFill>
                      </a:endParaRPr>
                    </a:p>
                  </a:txBody>
                  <a:tcPr marL="0" marR="0">
                    <a:lnB w="952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0" dirty="0">
                          <a:solidFill>
                            <a:schemeClr val="tx1"/>
                          </a:solidFill>
                        </a:rPr>
                        <a:t>&lt;3% abs</a:t>
                      </a:r>
                    </a:p>
                    <a:p>
                      <a:pPr algn="ctr"/>
                      <a:r>
                        <a:rPr lang="en-US" sz="1200" b="0" dirty="0">
                          <a:solidFill>
                            <a:schemeClr val="tx1"/>
                          </a:solidFill>
                        </a:rPr>
                        <a:t>&lt;1.4% photo </a:t>
                      </a:r>
                      <a:r>
                        <a:rPr lang="en-US" sz="1200" b="0" dirty="0" err="1">
                          <a:solidFill>
                            <a:schemeClr val="tx1"/>
                          </a:solidFill>
                        </a:rPr>
                        <a:t>zeropt</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26290"/>
                  </a:ext>
                </a:extLst>
              </a:tr>
              <a:tr h="321114">
                <a:tc vMerge="1">
                  <a:txBody>
                    <a:bodyPr/>
                    <a:lstStyle/>
                    <a:p>
                      <a:endParaRPr lang="en-US" dirty="0"/>
                    </a:p>
                  </a:txBody>
                  <a:tcPr/>
                </a:tc>
                <a:tc>
                  <a:txBody>
                    <a:bodyPr/>
                    <a:lstStyle/>
                    <a:p>
                      <a:pPr algn="r"/>
                      <a:r>
                        <a:rPr lang="en-US" sz="1200" b="1" dirty="0">
                          <a:solidFill>
                            <a:schemeClr val="bg1"/>
                          </a:solidFill>
                        </a:rPr>
                        <a:t>Dynamic Range</a:t>
                      </a:r>
                    </a:p>
                  </a:txBody>
                  <a:tcPr marL="45720" marR="4572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1200" dirty="0">
                        <a:solidFill>
                          <a:schemeClr val="tx1"/>
                        </a:solidFill>
                      </a:endParaRPr>
                    </a:p>
                  </a:txBody>
                  <a:tcPr marL="45720" marR="4572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dirty="0">
                        <a:solidFill>
                          <a:schemeClr val="tx1"/>
                        </a:solidFill>
                      </a:endParaRP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solidFill>
                            <a:schemeClr val="tx1"/>
                          </a:solidFill>
                        </a:rPr>
                        <a:t>&lt;0.3% 15&lt;AB&lt;26</a:t>
                      </a:r>
                    </a:p>
                  </a:txBody>
                  <a:tcPr marL="45720" marR="457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0" dirty="0">
                          <a:solidFill>
                            <a:schemeClr val="tx1"/>
                          </a:solidFill>
                        </a:rPr>
                        <a:t>&lt;0.1% over 2 mag</a:t>
                      </a:r>
                    </a:p>
                  </a:txBody>
                  <a:tcPr marL="45720" marR="45720">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372072"/>
                  </a:ext>
                </a:extLst>
              </a:tr>
              <a:tr h="171213">
                <a:tc vMerge="1">
                  <a:txBody>
                    <a:bodyPr/>
                    <a:lstStyle/>
                    <a:p>
                      <a:endParaRPr lang="en-US" sz="12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r"/>
                      <a:r>
                        <a:rPr lang="en-US" sz="1200" b="1" dirty="0">
                          <a:solidFill>
                            <a:schemeClr val="bg1"/>
                          </a:solidFill>
                        </a:rPr>
                        <a:t>Area</a:t>
                      </a:r>
                    </a:p>
                  </a:txBody>
                  <a:tcPr marL="45720" marR="45720" anchor="ctr">
                    <a:lnR w="381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dirty="0">
                          <a:solidFill>
                            <a:schemeClr val="tx1"/>
                          </a:solidFill>
                        </a:rPr>
                        <a:t>&lt;10 </a:t>
                      </a:r>
                      <a:r>
                        <a:rPr lang="en-US" sz="1200" dirty="0" err="1">
                          <a:solidFill>
                            <a:schemeClr val="tx1"/>
                          </a:solidFill>
                        </a:rPr>
                        <a:t>mmag</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&lt;2% </a:t>
                      </a:r>
                      <a:r>
                        <a:rPr lang="en-US" sz="1200" dirty="0" err="1">
                          <a:solidFill>
                            <a:schemeClr val="tx1"/>
                          </a:solidFill>
                        </a:rPr>
                        <a:t>rel</a:t>
                      </a:r>
                      <a:r>
                        <a:rPr lang="en-US" sz="1200" dirty="0">
                          <a:solidFill>
                            <a:schemeClr val="tx1"/>
                          </a:solidFill>
                        </a:rPr>
                        <a:t> over survey area</a:t>
                      </a: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solidFill>
                          <a:schemeClr val="tx1"/>
                        </a:solidFill>
                      </a:endParaRPr>
                    </a:p>
                  </a:txBody>
                  <a:tcPr marL="0" marR="0">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b="0" dirty="0">
                        <a:solidFill>
                          <a:schemeClr val="tx1"/>
                        </a:solidFill>
                      </a:endParaRPr>
                    </a:p>
                  </a:txBody>
                  <a:tcPr marL="0" marR="0">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029377"/>
                  </a:ext>
                </a:extLst>
              </a:tr>
              <a:tr h="457494">
                <a:tc rowSpan="2">
                  <a:txBody>
                    <a:bodyPr/>
                    <a:lstStyle/>
                    <a:p>
                      <a:r>
                        <a:rPr lang="en-US" sz="1200" b="1" dirty="0">
                          <a:solidFill>
                            <a:schemeClr val="bg1"/>
                          </a:solidFill>
                        </a:rPr>
                        <a:t>Color</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sz="1200" b="1" dirty="0">
                          <a:solidFill>
                            <a:schemeClr val="bg1"/>
                          </a:solidFill>
                        </a:rPr>
                        <a:t>Filters</a:t>
                      </a:r>
                    </a:p>
                  </a:txBody>
                  <a:tcPr marL="45720" marR="4572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200" dirty="0">
                          <a:solidFill>
                            <a:schemeClr val="tx1"/>
                          </a:solidFill>
                        </a:rPr>
                        <a:t>4 NIR bands</a:t>
                      </a:r>
                      <a:r>
                        <a:rPr lang="en-US" sz="1200" baseline="0" dirty="0">
                          <a:solidFill>
                            <a:schemeClr val="tx1"/>
                          </a:solidFill>
                        </a:rPr>
                        <a:t> for photo-z, </a:t>
                      </a:r>
                    </a:p>
                    <a:p>
                      <a:pPr algn="ctr"/>
                      <a:r>
                        <a:rPr lang="en-US" sz="1200" baseline="0" dirty="0">
                          <a:solidFill>
                            <a:schemeClr val="tx1"/>
                          </a:solidFill>
                        </a:rPr>
                        <a:t>3 reddest for shapes</a:t>
                      </a: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Overlap with HLIS for</a:t>
                      </a:r>
                      <a:r>
                        <a:rPr lang="en-US" sz="1200" baseline="0" dirty="0">
                          <a:solidFill>
                            <a:schemeClr val="tx1"/>
                          </a:solidFill>
                        </a:rPr>
                        <a:t> 3 filter imaging</a:t>
                      </a:r>
                      <a:endParaRPr lang="en-US" sz="1200" dirty="0">
                        <a:solidFill>
                          <a:schemeClr val="tx1"/>
                        </a:solidFill>
                      </a:endParaRP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dirty="0">
                          <a:solidFill>
                            <a:schemeClr val="tx1"/>
                          </a:solidFill>
                        </a:rPr>
                        <a:t>6 filters 0.5-2.0</a:t>
                      </a:r>
                      <a:r>
                        <a:rPr lang="en-US" sz="1200" dirty="0">
                          <a:solidFill>
                            <a:schemeClr val="tx1"/>
                          </a:solidFill>
                          <a:latin typeface="Symbol" charset="2"/>
                          <a:cs typeface="Symbol" charset="2"/>
                        </a:rPr>
                        <a:t>m</a:t>
                      </a:r>
                      <a:r>
                        <a:rPr lang="en-US" sz="1200" dirty="0">
                          <a:solidFill>
                            <a:schemeClr val="tx1"/>
                          </a:solidFill>
                        </a:rPr>
                        <a:t>m</a:t>
                      </a:r>
                    </a:p>
                  </a:txBody>
                  <a:tcPr marL="0" marR="0">
                    <a:lnT w="381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US" sz="1200" b="0" dirty="0">
                          <a:solidFill>
                            <a:schemeClr val="tx1"/>
                          </a:solidFill>
                        </a:rPr>
                        <a:t>Wide filter</a:t>
                      </a:r>
                      <a:r>
                        <a:rPr lang="en-US" sz="1200" b="0" baseline="0" dirty="0">
                          <a:solidFill>
                            <a:schemeClr val="tx1"/>
                          </a:solidFill>
                        </a:rPr>
                        <a:t>, &amp; 1 short, </a:t>
                      </a:r>
                    </a:p>
                    <a:p>
                      <a:pPr algn="ctr"/>
                      <a:r>
                        <a:rPr lang="en-US" sz="1200" b="0" baseline="0" dirty="0">
                          <a:solidFill>
                            <a:schemeClr val="tx1"/>
                          </a:solidFill>
                        </a:rPr>
                        <a:t>1 </a:t>
                      </a:r>
                      <a:r>
                        <a:rPr lang="en-US" sz="1200" b="0" baseline="0" dirty="0" err="1">
                          <a:solidFill>
                            <a:schemeClr val="tx1"/>
                          </a:solidFill>
                        </a:rPr>
                        <a:t>longward</a:t>
                      </a:r>
                      <a:r>
                        <a:rPr lang="en-US" sz="1200" b="0" baseline="0" dirty="0">
                          <a:solidFill>
                            <a:schemeClr val="tx1"/>
                          </a:solidFill>
                        </a:rPr>
                        <a:t> of 1</a:t>
                      </a:r>
                      <a:r>
                        <a:rPr lang="en-US" sz="1200" b="0" baseline="0" dirty="0">
                          <a:solidFill>
                            <a:schemeClr val="tx1"/>
                          </a:solidFill>
                          <a:latin typeface="Symbol" charset="2"/>
                          <a:cs typeface="Symbol" charset="2"/>
                        </a:rPr>
                        <a:t>m</a:t>
                      </a:r>
                      <a:r>
                        <a:rPr lang="en-US" sz="1200" b="0" baseline="0" dirty="0">
                          <a:solidFill>
                            <a:schemeClr val="tx1"/>
                          </a:solidFill>
                        </a:rPr>
                        <a:t>m</a:t>
                      </a: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1285954"/>
                  </a:ext>
                </a:extLst>
              </a:tr>
              <a:tr h="262973">
                <a:tc vMerge="1">
                  <a:txBody>
                    <a:bodyPr/>
                    <a:lstStyle/>
                    <a:p>
                      <a:endParaRPr lang="en-US" dirty="0"/>
                    </a:p>
                  </a:txBody>
                  <a:tcPr anchor="ctr"/>
                </a:tc>
                <a:tc>
                  <a:txBody>
                    <a:bodyPr/>
                    <a:lstStyle/>
                    <a:p>
                      <a:pPr algn="r"/>
                      <a:r>
                        <a:rPr lang="en-US" sz="1200" b="1" dirty="0">
                          <a:solidFill>
                            <a:schemeClr val="bg1"/>
                          </a:solidFill>
                        </a:rPr>
                        <a:t>Dispersion</a:t>
                      </a: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200" dirty="0">
                        <a:solidFill>
                          <a:schemeClr val="tx1"/>
                        </a:solidFill>
                      </a:endParaRPr>
                    </a:p>
                  </a:txBody>
                  <a:tcPr marL="0" marR="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10-12 Å/pix</a:t>
                      </a:r>
                    </a:p>
                  </a:txBody>
                  <a:tcPr marL="0" marR="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chemeClr val="tx1"/>
                          </a:solidFill>
                        </a:rPr>
                        <a:t>70 &lt; R &lt; 150</a:t>
                      </a:r>
                    </a:p>
                  </a:txBody>
                  <a:tcPr marL="0" marR="0">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b="0" dirty="0">
                        <a:solidFill>
                          <a:schemeClr val="tx1"/>
                        </a:solidFill>
                      </a:endParaRPr>
                    </a:p>
                  </a:txBody>
                  <a:tcPr marL="0" marR="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6246612"/>
                  </a:ext>
                </a:extLst>
              </a:tr>
            </a:tbl>
          </a:graphicData>
        </a:graphic>
      </p:graphicFrame>
      <p:sp>
        <p:nvSpPr>
          <p:cNvPr id="6" name="Date Placeholder 5">
            <a:extLst>
              <a:ext uri="{FF2B5EF4-FFF2-40B4-BE49-F238E27FC236}">
                <a16:creationId xmlns:a16="http://schemas.microsoft.com/office/drawing/2014/main" id="{BFCF93A7-79AF-A24F-A5DB-2E3CF628353A}"/>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C423356F-DCB3-504A-B485-10C8E54DB94A}"/>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91958EDC-4782-CC4C-8074-FD5175B53DCB}"/>
              </a:ext>
            </a:extLst>
          </p:cNvPr>
          <p:cNvSpPr>
            <a:spLocks noGrp="1"/>
          </p:cNvSpPr>
          <p:nvPr>
            <p:ph type="sldNum" sz="quarter" idx="10"/>
          </p:nvPr>
        </p:nvSpPr>
        <p:spPr/>
        <p:txBody>
          <a:bodyPr/>
          <a:lstStyle/>
          <a:p>
            <a:fld id="{9B402786-918C-D846-A5E6-705928AE4161}" type="slidenum">
              <a:rPr lang="en-US" smtClean="0"/>
              <a:pPr/>
              <a:t>70</a:t>
            </a:fld>
            <a:endParaRPr lang="en-US" dirty="0"/>
          </a:p>
        </p:txBody>
      </p:sp>
    </p:spTree>
    <p:extLst>
      <p:ext uri="{BB962C8B-B14F-4D97-AF65-F5344CB8AC3E}">
        <p14:creationId xmlns:p14="http://schemas.microsoft.com/office/powerpoint/2010/main" val="3606412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057" y="121203"/>
            <a:ext cx="3691227" cy="1062839"/>
          </a:xfrm>
        </p:spPr>
        <p:txBody>
          <a:bodyPr>
            <a:normAutofit/>
          </a:bodyPr>
          <a:lstStyle/>
          <a:p>
            <a:r>
              <a:rPr lang="en-US" dirty="0" err="1"/>
              <a:t>Coronagraphy</a:t>
            </a:r>
            <a:br>
              <a:rPr lang="en-US" dirty="0"/>
            </a:br>
            <a:r>
              <a:rPr lang="en-US" sz="2400" i="1" dirty="0"/>
              <a:t>Requirements Validation</a:t>
            </a:r>
          </a:p>
        </p:txBody>
      </p:sp>
      <p:graphicFrame>
        <p:nvGraphicFramePr>
          <p:cNvPr id="14" name="Table 13"/>
          <p:cNvGraphicFramePr>
            <a:graphicFrameLocks noGrp="1"/>
          </p:cNvGraphicFramePr>
          <p:nvPr>
            <p:extLst>
              <p:ext uri="{D42A27DB-BD31-4B8C-83A1-F6EECF244321}">
                <p14:modId xmlns:p14="http://schemas.microsoft.com/office/powerpoint/2010/main" val="955048591"/>
              </p:ext>
            </p:extLst>
          </p:nvPr>
        </p:nvGraphicFramePr>
        <p:xfrm>
          <a:off x="8435349" y="65952"/>
          <a:ext cx="605168" cy="118872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605168">
                  <a:extLst>
                    <a:ext uri="{9D8B030D-6E8A-4147-A177-3AD203B41FA5}">
                      <a16:colId xmlns:a16="http://schemas.microsoft.com/office/drawing/2014/main" val="20000"/>
                    </a:ext>
                  </a:extLst>
                </a:gridCol>
              </a:tblGrid>
              <a:tr h="594360">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Direct Imaging</a:t>
                      </a:r>
                    </a:p>
                  </a:txBody>
                  <a:tcPr marL="68726" marR="68726" marT="34365" marB="3436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0"/>
                  </a:ext>
                </a:extLst>
              </a:tr>
              <a:tr h="594360">
                <a:tc>
                  <a:txBody>
                    <a:bodyPr/>
                    <a:lstStyle/>
                    <a:p>
                      <a:pPr algn="ctr"/>
                      <a:r>
                        <a:rPr lang="en-US" sz="800" b="1" dirty="0" err="1">
                          <a:solidFill>
                            <a:schemeClr val="tx1"/>
                          </a:solidFill>
                          <a:latin typeface="Arial" panose="020B0604020202020204" pitchFamily="34" charset="0"/>
                          <a:cs typeface="Arial" panose="020B0604020202020204" pitchFamily="34" charset="0"/>
                        </a:rPr>
                        <a:t>Spectro-scopy</a:t>
                      </a:r>
                      <a:endParaRPr lang="en-US" sz="800" b="1" dirty="0">
                        <a:solidFill>
                          <a:schemeClr val="tx1"/>
                        </a:solidFill>
                        <a:latin typeface="Arial" panose="020B0604020202020204" pitchFamily="34" charset="0"/>
                        <a:cs typeface="Arial" panose="020B0604020202020204" pitchFamily="34" charset="0"/>
                      </a:endParaRPr>
                    </a:p>
                  </a:txBody>
                  <a:tcPr marL="68726" marR="68726" marT="34365" marB="3436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pattFill prst="ltDnDiag">
                      <a:fgClr>
                        <a:schemeClr val="accent4">
                          <a:lumMod val="60000"/>
                          <a:lumOff val="40000"/>
                        </a:schemeClr>
                      </a:fgClr>
                      <a:bgClr>
                        <a:prstClr val="white"/>
                      </a:bgClr>
                    </a:pattFill>
                  </a:tcPr>
                </a:tc>
                <a:extLst>
                  <a:ext uri="{0D108BD9-81ED-4DB2-BD59-A6C34878D82A}">
                    <a16:rowId xmlns:a16="http://schemas.microsoft.com/office/drawing/2014/main" val="10001"/>
                  </a:ext>
                </a:extLst>
              </a:tr>
            </a:tbl>
          </a:graphicData>
        </a:graphic>
      </p:graphicFrame>
      <p:sp>
        <p:nvSpPr>
          <p:cNvPr id="9" name="Content Placeholder 5">
            <a:extLst>
              <a:ext uri="{FF2B5EF4-FFF2-40B4-BE49-F238E27FC236}">
                <a16:creationId xmlns:a16="http://schemas.microsoft.com/office/drawing/2014/main" id="{86EEFDCA-5F77-9442-BA62-8F8D97F379A4}"/>
              </a:ext>
            </a:extLst>
          </p:cNvPr>
          <p:cNvSpPr txBox="1">
            <a:spLocks/>
          </p:cNvSpPr>
          <p:nvPr/>
        </p:nvSpPr>
        <p:spPr>
          <a:xfrm>
            <a:off x="457200" y="1600201"/>
            <a:ext cx="8229599" cy="4432299"/>
          </a:xfrm>
          <a:prstGeom prst="rect">
            <a:avLst/>
          </a:prstGeom>
        </p:spPr>
        <p:txBody>
          <a:bodyPr>
            <a:normAutofit/>
          </a:bodyPr>
          <a:lstStyle>
            <a:lvl1pPr marL="342900" indent="-342900" algn="l" defTabSz="457200" rtl="0" eaLnBrk="1" latinLnBrk="0" hangingPunct="1">
              <a:spcBef>
                <a:spcPct val="20000"/>
              </a:spcBef>
              <a:buFont typeface="Wingdings" charset="2"/>
              <a:buChar char="Ø"/>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Performance forecasts are done with end-to-end simulations of planet observations</a:t>
            </a:r>
          </a:p>
          <a:p>
            <a:pPr lvl="1"/>
            <a:r>
              <a:rPr lang="en-US" sz="2400" dirty="0"/>
              <a:t>Emergent planet flux modeled with varying atmospheric compositions, stellar spectra, planet size and orbit radius, viewing conditions</a:t>
            </a:r>
          </a:p>
          <a:p>
            <a:pPr lvl="1"/>
            <a:r>
              <a:rPr lang="en-US" sz="2400" dirty="0"/>
              <a:t>Simulated observations done with high-fidelity integrated models of the observatory and coronagraph instrument.</a:t>
            </a:r>
          </a:p>
          <a:p>
            <a:pPr lvl="2"/>
            <a:endParaRPr lang="en-US" dirty="0"/>
          </a:p>
        </p:txBody>
      </p:sp>
      <p:sp>
        <p:nvSpPr>
          <p:cNvPr id="6" name="Date Placeholder 5">
            <a:extLst>
              <a:ext uri="{FF2B5EF4-FFF2-40B4-BE49-F238E27FC236}">
                <a16:creationId xmlns:a16="http://schemas.microsoft.com/office/drawing/2014/main" id="{48A4EF18-4B90-104E-9B71-B0ECF441B8BD}"/>
              </a:ext>
            </a:extLst>
          </p:cNvPr>
          <p:cNvSpPr>
            <a:spLocks noGrp="1"/>
          </p:cNvSpPr>
          <p:nvPr>
            <p:ph type="dt" sz="half" idx="2"/>
          </p:nvPr>
        </p:nvSpPr>
        <p:spPr/>
        <p:txBody>
          <a:bodyPr/>
          <a:lstStyle/>
          <a:p>
            <a:r>
              <a:rPr lang="en-US"/>
              <a:t>October 22, 2018</a:t>
            </a:r>
          </a:p>
        </p:txBody>
      </p:sp>
      <p:sp>
        <p:nvSpPr>
          <p:cNvPr id="7" name="Footer Placeholder 6">
            <a:extLst>
              <a:ext uri="{FF2B5EF4-FFF2-40B4-BE49-F238E27FC236}">
                <a16:creationId xmlns:a16="http://schemas.microsoft.com/office/drawing/2014/main" id="{D11087DE-170C-2549-BFEF-400F6C7CE653}"/>
              </a:ext>
            </a:extLst>
          </p:cNvPr>
          <p:cNvSpPr>
            <a:spLocks noGrp="1"/>
          </p:cNvSpPr>
          <p:nvPr>
            <p:ph type="ftr" sz="quarter" idx="11"/>
          </p:nvPr>
        </p:nvSpPr>
        <p:spPr/>
        <p:txBody>
          <a:bodyPr/>
          <a:lstStyle/>
          <a:p>
            <a:r>
              <a:rPr lang="en-US"/>
              <a:t>APAC - Kruk</a:t>
            </a:r>
            <a:endParaRPr lang="en-US" dirty="0"/>
          </a:p>
        </p:txBody>
      </p:sp>
      <p:sp>
        <p:nvSpPr>
          <p:cNvPr id="8" name="Slide Number Placeholder 7">
            <a:extLst>
              <a:ext uri="{FF2B5EF4-FFF2-40B4-BE49-F238E27FC236}">
                <a16:creationId xmlns:a16="http://schemas.microsoft.com/office/drawing/2014/main" id="{C5D654F6-619E-6442-A1A0-FC8CE495E485}"/>
              </a:ext>
            </a:extLst>
          </p:cNvPr>
          <p:cNvSpPr>
            <a:spLocks noGrp="1"/>
          </p:cNvSpPr>
          <p:nvPr>
            <p:ph type="sldNum" sz="quarter" idx="10"/>
          </p:nvPr>
        </p:nvSpPr>
        <p:spPr/>
        <p:txBody>
          <a:bodyPr/>
          <a:lstStyle/>
          <a:p>
            <a:fld id="{9B402786-918C-D846-A5E6-705928AE4161}" type="slidenum">
              <a:rPr lang="en-US" smtClean="0"/>
              <a:pPr/>
              <a:t>71</a:t>
            </a:fld>
            <a:endParaRPr lang="en-US" dirty="0"/>
          </a:p>
        </p:txBody>
      </p:sp>
    </p:spTree>
    <p:extLst>
      <p:ext uri="{BB962C8B-B14F-4D97-AF65-F5344CB8AC3E}">
        <p14:creationId xmlns:p14="http://schemas.microsoft.com/office/powerpoint/2010/main" val="3056034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WFI Data Processing </a:t>
            </a:r>
          </a:p>
        </p:txBody>
      </p:sp>
      <p:sp>
        <p:nvSpPr>
          <p:cNvPr id="6" name="Content Placeholder 5"/>
          <p:cNvSpPr>
            <a:spLocks noGrp="1"/>
          </p:cNvSpPr>
          <p:nvPr>
            <p:ph idx="1"/>
          </p:nvPr>
        </p:nvSpPr>
        <p:spPr>
          <a:xfrm>
            <a:off x="457200" y="1600200"/>
            <a:ext cx="8534400" cy="4756150"/>
          </a:xfrm>
        </p:spPr>
        <p:txBody>
          <a:bodyPr>
            <a:normAutofit fontScale="55000" lnSpcReduction="20000"/>
          </a:bodyPr>
          <a:lstStyle/>
          <a:p>
            <a:r>
              <a:rPr lang="en-US" dirty="0"/>
              <a:t>Wide-Field Instrument</a:t>
            </a:r>
          </a:p>
          <a:p>
            <a:pPr lvl="1"/>
            <a:r>
              <a:rPr lang="en-US" dirty="0">
                <a:solidFill>
                  <a:schemeClr val="tx1"/>
                </a:solidFill>
              </a:rPr>
              <a:t>Initial data reduction of raw NIR detector data similar to that for WFC3/IR.</a:t>
            </a:r>
          </a:p>
          <a:p>
            <a:pPr lvl="1"/>
            <a:r>
              <a:rPr lang="en-US" dirty="0">
                <a:solidFill>
                  <a:schemeClr val="tx1"/>
                </a:solidFill>
              </a:rPr>
              <a:t>Assemble sequences of overlapping images into mosaics</a:t>
            </a:r>
          </a:p>
          <a:p>
            <a:pPr lvl="2"/>
            <a:r>
              <a:rPr lang="en-US" dirty="0">
                <a:solidFill>
                  <a:schemeClr val="tx1"/>
                </a:solidFill>
              </a:rPr>
              <a:t>PSF determination from stars in each image &amp; from downlinked guide star image series</a:t>
            </a:r>
          </a:p>
          <a:p>
            <a:pPr lvl="1"/>
            <a:r>
              <a:rPr lang="en-US" dirty="0">
                <a:solidFill>
                  <a:schemeClr val="tx1"/>
                </a:solidFill>
              </a:rPr>
              <a:t>Identify sources, compute positions, fluxes, shapes, photometric redshifts, etc., populate catalogs</a:t>
            </a:r>
          </a:p>
          <a:p>
            <a:pPr lvl="2"/>
            <a:r>
              <a:rPr lang="en-US" dirty="0">
                <a:solidFill>
                  <a:schemeClr val="tx1"/>
                </a:solidFill>
              </a:rPr>
              <a:t>For weak lensing, additional steps for iterative shape determination, possible joint analysis with LSST data</a:t>
            </a:r>
          </a:p>
          <a:p>
            <a:pPr lvl="2"/>
            <a:r>
              <a:rPr lang="en-US" dirty="0">
                <a:solidFill>
                  <a:schemeClr val="tx1"/>
                </a:solidFill>
              </a:rPr>
              <a:t>Generate 3-D matter distribution maps from WL data</a:t>
            </a:r>
          </a:p>
          <a:p>
            <a:pPr lvl="1"/>
            <a:r>
              <a:rPr lang="en-US" dirty="0">
                <a:solidFill>
                  <a:schemeClr val="tx1"/>
                </a:solidFill>
              </a:rPr>
              <a:t>Galaxy redshift survey (GRS):</a:t>
            </a:r>
          </a:p>
          <a:p>
            <a:pPr lvl="2"/>
            <a:r>
              <a:rPr lang="en-US" dirty="0">
                <a:solidFill>
                  <a:schemeClr val="tx1"/>
                </a:solidFill>
              </a:rPr>
              <a:t>Extract spectra associated with sources in image catalog</a:t>
            </a:r>
          </a:p>
          <a:p>
            <a:pPr lvl="2"/>
            <a:r>
              <a:rPr lang="en-US" dirty="0">
                <a:solidFill>
                  <a:schemeClr val="tx1"/>
                </a:solidFill>
              </a:rPr>
              <a:t>Fit spectra, assign redshifts</a:t>
            </a:r>
          </a:p>
          <a:p>
            <a:pPr lvl="2"/>
            <a:r>
              <a:rPr lang="en-US" dirty="0">
                <a:solidFill>
                  <a:schemeClr val="tx1"/>
                </a:solidFill>
              </a:rPr>
              <a:t>Generate precise 3-D galaxy distribution</a:t>
            </a:r>
          </a:p>
          <a:p>
            <a:pPr lvl="1"/>
            <a:r>
              <a:rPr lang="en-US" dirty="0">
                <a:solidFill>
                  <a:schemeClr val="tx1"/>
                </a:solidFill>
              </a:rPr>
              <a:t>Cosmological analysis of WL, GRS: computing correlation functions over entire matter distribution dataset gives info on growth of structure and evolution of cosmic distance scale</a:t>
            </a:r>
          </a:p>
          <a:p>
            <a:pPr lvl="1"/>
            <a:r>
              <a:rPr lang="en-US" dirty="0" err="1">
                <a:solidFill>
                  <a:schemeClr val="tx1"/>
                </a:solidFill>
              </a:rPr>
              <a:t>Microlensing</a:t>
            </a:r>
            <a:r>
              <a:rPr lang="en-US" dirty="0">
                <a:solidFill>
                  <a:schemeClr val="tx1"/>
                </a:solidFill>
              </a:rPr>
              <a:t>, </a:t>
            </a:r>
            <a:r>
              <a:rPr lang="en-US" dirty="0" err="1">
                <a:solidFill>
                  <a:schemeClr val="tx1"/>
                </a:solidFill>
              </a:rPr>
              <a:t>SNIa</a:t>
            </a:r>
            <a:r>
              <a:rPr lang="en-US" dirty="0">
                <a:solidFill>
                  <a:schemeClr val="tx1"/>
                </a:solidFill>
              </a:rPr>
              <a:t> monitoring:</a:t>
            </a:r>
          </a:p>
          <a:p>
            <a:pPr lvl="2"/>
            <a:r>
              <a:rPr lang="en-US" dirty="0">
                <a:solidFill>
                  <a:schemeClr val="tx1"/>
                </a:solidFill>
              </a:rPr>
              <a:t>Use successive images of field to compute time-series for each source</a:t>
            </a:r>
          </a:p>
          <a:p>
            <a:pPr lvl="1"/>
            <a:r>
              <a:rPr lang="en-US" dirty="0" err="1">
                <a:solidFill>
                  <a:schemeClr val="tx1"/>
                </a:solidFill>
              </a:rPr>
              <a:t>Microlensing</a:t>
            </a:r>
            <a:r>
              <a:rPr lang="en-US" dirty="0">
                <a:solidFill>
                  <a:schemeClr val="tx1"/>
                </a:solidFill>
              </a:rPr>
              <a:t> analysis: Combination of light curve shapes, stellar photometry and astrometry gives planet masses &amp; orbit radii</a:t>
            </a:r>
          </a:p>
          <a:p>
            <a:pPr lvl="1"/>
            <a:r>
              <a:rPr lang="en-US" dirty="0" err="1">
                <a:solidFill>
                  <a:schemeClr val="tx1"/>
                </a:solidFill>
              </a:rPr>
              <a:t>SNIa</a:t>
            </a:r>
            <a:r>
              <a:rPr lang="en-US" dirty="0">
                <a:solidFill>
                  <a:schemeClr val="tx1"/>
                </a:solidFill>
              </a:rPr>
              <a:t> spectra</a:t>
            </a:r>
          </a:p>
          <a:p>
            <a:pPr lvl="2"/>
            <a:r>
              <a:rPr lang="en-US" dirty="0">
                <a:solidFill>
                  <a:schemeClr val="tx1"/>
                </a:solidFill>
              </a:rPr>
              <a:t>Derive 2-D spectral time series for each SN and host galaxy, extract SN spectra</a:t>
            </a:r>
          </a:p>
          <a:p>
            <a:pPr lvl="2"/>
            <a:r>
              <a:rPr lang="en-US" dirty="0">
                <a:solidFill>
                  <a:schemeClr val="tx1"/>
                </a:solidFill>
              </a:rPr>
              <a:t>Fit spectra, assign redshifts, compute rest-frame photometry </a:t>
            </a:r>
          </a:p>
          <a:p>
            <a:pPr lvl="1"/>
            <a:r>
              <a:rPr lang="en-US" dirty="0">
                <a:solidFill>
                  <a:schemeClr val="tx1"/>
                </a:solidFill>
              </a:rPr>
              <a:t>Cosmological analysis of </a:t>
            </a:r>
            <a:r>
              <a:rPr lang="en-US" dirty="0" err="1">
                <a:solidFill>
                  <a:schemeClr val="tx1"/>
                </a:solidFill>
              </a:rPr>
              <a:t>SNIa</a:t>
            </a:r>
            <a:r>
              <a:rPr lang="en-US" dirty="0">
                <a:solidFill>
                  <a:schemeClr val="tx1"/>
                </a:solidFill>
              </a:rPr>
              <a:t> done by fitting Hubble diagram of distance-redshift points</a:t>
            </a:r>
          </a:p>
        </p:txBody>
      </p:sp>
      <p:sp>
        <p:nvSpPr>
          <p:cNvPr id="7" name="Date Placeholder 6">
            <a:extLst>
              <a:ext uri="{FF2B5EF4-FFF2-40B4-BE49-F238E27FC236}">
                <a16:creationId xmlns:a16="http://schemas.microsoft.com/office/drawing/2014/main" id="{1642870D-4661-0243-A7F0-79D06E6FC00A}"/>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55121285-6032-F440-AD3E-36F77B1BBBB7}"/>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6AB2619F-1337-2B4C-A70A-31C2E8742648}"/>
              </a:ext>
            </a:extLst>
          </p:cNvPr>
          <p:cNvSpPr>
            <a:spLocks noGrp="1"/>
          </p:cNvSpPr>
          <p:nvPr>
            <p:ph type="sldNum" sz="quarter" idx="11"/>
          </p:nvPr>
        </p:nvSpPr>
        <p:spPr/>
        <p:txBody>
          <a:bodyPr/>
          <a:lstStyle/>
          <a:p>
            <a:fld id="{9B402786-918C-D846-A5E6-705928AE4161}" type="slidenum">
              <a:rPr lang="en-US" smtClean="0"/>
              <a:pPr/>
              <a:t>72</a:t>
            </a:fld>
            <a:endParaRPr lang="en-US" dirty="0"/>
          </a:p>
        </p:txBody>
      </p:sp>
    </p:spTree>
    <p:extLst>
      <p:ext uri="{BB962C8B-B14F-4D97-AF65-F5344CB8AC3E}">
        <p14:creationId xmlns:p14="http://schemas.microsoft.com/office/powerpoint/2010/main" val="4192513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0A6A-A95D-FB4E-82F6-F53C35AF996B}"/>
              </a:ext>
            </a:extLst>
          </p:cNvPr>
          <p:cNvSpPr>
            <a:spLocks noGrp="1"/>
          </p:cNvSpPr>
          <p:nvPr>
            <p:ph type="title"/>
          </p:nvPr>
        </p:nvSpPr>
        <p:spPr/>
        <p:txBody>
          <a:bodyPr/>
          <a:lstStyle/>
          <a:p>
            <a:r>
              <a:rPr lang="en-US" dirty="0"/>
              <a:t>Backup for MRD</a:t>
            </a:r>
          </a:p>
        </p:txBody>
      </p:sp>
      <p:sp>
        <p:nvSpPr>
          <p:cNvPr id="3" name="Text Placeholder 2">
            <a:extLst>
              <a:ext uri="{FF2B5EF4-FFF2-40B4-BE49-F238E27FC236}">
                <a16:creationId xmlns:a16="http://schemas.microsoft.com/office/drawing/2014/main" id="{3ADA6652-3C3A-6044-B8A9-82C22D1846D6}"/>
              </a:ext>
            </a:extLst>
          </p:cNvPr>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A17C71F6-7378-FD49-B1A5-8A81EF546D6B}"/>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CD5A7058-D0F0-FE4C-9E11-EE96BECE726B}"/>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A1AB410E-6295-2348-AB75-BF482241435E}"/>
              </a:ext>
            </a:extLst>
          </p:cNvPr>
          <p:cNvSpPr>
            <a:spLocks noGrp="1"/>
          </p:cNvSpPr>
          <p:nvPr>
            <p:ph type="sldNum" sz="quarter" idx="10"/>
          </p:nvPr>
        </p:nvSpPr>
        <p:spPr/>
        <p:txBody>
          <a:bodyPr/>
          <a:lstStyle/>
          <a:p>
            <a:fld id="{9B402786-918C-D846-A5E6-705928AE4161}" type="slidenum">
              <a:rPr lang="en-US" smtClean="0"/>
              <a:pPr/>
              <a:t>73</a:t>
            </a:fld>
            <a:endParaRPr lang="en-US" dirty="0"/>
          </a:p>
        </p:txBody>
      </p:sp>
    </p:spTree>
    <p:extLst>
      <p:ext uri="{BB962C8B-B14F-4D97-AF65-F5344CB8AC3E}">
        <p14:creationId xmlns:p14="http://schemas.microsoft.com/office/powerpoint/2010/main" val="3560142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Implement Surveys in 5 years</a:t>
            </a:r>
            <a:br>
              <a:rPr lang="en-US" dirty="0"/>
            </a:br>
            <a:r>
              <a:rPr lang="en-US" dirty="0"/>
              <a:t>Mission Implementation (2 of 3)</a:t>
            </a:r>
          </a:p>
        </p:txBody>
      </p:sp>
      <p:sp>
        <p:nvSpPr>
          <p:cNvPr id="6" name="Content Placeholder 5"/>
          <p:cNvSpPr>
            <a:spLocks noGrp="1"/>
          </p:cNvSpPr>
          <p:nvPr>
            <p:ph idx="1"/>
          </p:nvPr>
        </p:nvSpPr>
        <p:spPr>
          <a:xfrm>
            <a:off x="457200" y="1600200"/>
            <a:ext cx="8229599" cy="4910178"/>
          </a:xfrm>
        </p:spPr>
        <p:txBody>
          <a:bodyPr>
            <a:normAutofit fontScale="55000" lnSpcReduction="20000"/>
          </a:bodyPr>
          <a:lstStyle/>
          <a:p>
            <a:r>
              <a:rPr lang="en-US" b="1" dirty="0"/>
              <a:t>MRD 152: </a:t>
            </a:r>
            <a:r>
              <a:rPr lang="en-US" dirty="0"/>
              <a:t>WFC have an active field of view ≥0.25 deg</a:t>
            </a:r>
            <a:r>
              <a:rPr lang="en-US" baseline="30000" dirty="0"/>
              <a:t>2</a:t>
            </a:r>
          </a:p>
          <a:p>
            <a:pPr lvl="1"/>
            <a:r>
              <a:rPr lang="en-US" dirty="0"/>
              <a:t>Flows to WFI – Sets WFC focal plane size</a:t>
            </a:r>
          </a:p>
          <a:p>
            <a:r>
              <a:rPr lang="en-US" dirty="0"/>
              <a:t>MRD 166: Supernova Spectroscopy FOV have a field of view ≥9 arcsec</a:t>
            </a:r>
            <a:r>
              <a:rPr lang="en-US" baseline="30000" dirty="0"/>
              <a:t>2</a:t>
            </a:r>
            <a:endParaRPr lang="en-US" dirty="0"/>
          </a:p>
          <a:p>
            <a:pPr lvl="1"/>
            <a:r>
              <a:rPr lang="en-US" dirty="0"/>
              <a:t>Flows to WFI – Establishes requirements for Supernova Spectroscopy IFC optics</a:t>
            </a:r>
          </a:p>
          <a:p>
            <a:r>
              <a:rPr lang="en-US" dirty="0"/>
              <a:t>MRD 173: Photometric Redshift Calibration Spectroscopy FOV have a field of view ≥36 arcsec</a:t>
            </a:r>
            <a:r>
              <a:rPr lang="en-US" baseline="30000" dirty="0"/>
              <a:t>2</a:t>
            </a:r>
            <a:endParaRPr lang="en-US" dirty="0"/>
          </a:p>
          <a:p>
            <a:pPr lvl="1"/>
            <a:r>
              <a:rPr lang="en-US" dirty="0"/>
              <a:t>Flows to WFI (IFC) – Establishes requirements for Photometric Redshift Calibration Spectroscopy IFC optics</a:t>
            </a:r>
          </a:p>
          <a:p>
            <a:r>
              <a:rPr lang="en-US" b="1" dirty="0"/>
              <a:t>MRD 153: </a:t>
            </a:r>
            <a:r>
              <a:rPr lang="en-US" dirty="0"/>
              <a:t>Have an average angular sample of 0.11 arcsec/pix in the WFC.</a:t>
            </a:r>
          </a:p>
          <a:p>
            <a:pPr lvl="1"/>
            <a:r>
              <a:rPr lang="en-US" dirty="0"/>
              <a:t>Flows to OTA &amp; WFI – Establishes requirements for optical prescription</a:t>
            </a:r>
          </a:p>
          <a:p>
            <a:r>
              <a:rPr lang="en-US" b="1" dirty="0"/>
              <a:t>MRD 294-298: </a:t>
            </a:r>
            <a:r>
              <a:rPr lang="en-US" dirty="0"/>
              <a:t>Slew in &lt;23 sec for slew of 212 arcsecond (gap-filling), &lt;56 sec for slew of 0.41 </a:t>
            </a:r>
            <a:r>
              <a:rPr lang="en-US" dirty="0" err="1"/>
              <a:t>deg</a:t>
            </a:r>
            <a:r>
              <a:rPr lang="en-US" dirty="0"/>
              <a:t> (short </a:t>
            </a:r>
            <a:r>
              <a:rPr lang="en-US" dirty="0" err="1"/>
              <a:t>FoV</a:t>
            </a:r>
            <a:r>
              <a:rPr lang="en-US" dirty="0"/>
              <a:t>), &lt;78 sec for slew of 0.82 </a:t>
            </a:r>
            <a:r>
              <a:rPr lang="en-US" dirty="0" err="1"/>
              <a:t>deg</a:t>
            </a:r>
            <a:r>
              <a:rPr lang="en-US" dirty="0"/>
              <a:t> (long </a:t>
            </a:r>
            <a:r>
              <a:rPr lang="en-US" dirty="0" err="1"/>
              <a:t>FoV</a:t>
            </a:r>
            <a:r>
              <a:rPr lang="en-US" dirty="0"/>
              <a:t>), &lt;92 sec for slew of 1.16 </a:t>
            </a:r>
            <a:r>
              <a:rPr lang="en-US" dirty="0" err="1"/>
              <a:t>deg</a:t>
            </a:r>
            <a:r>
              <a:rPr lang="en-US" dirty="0"/>
              <a:t> (ML return), &lt;3700 sec for slew of 180 </a:t>
            </a:r>
            <a:r>
              <a:rPr lang="en-US" dirty="0" err="1"/>
              <a:t>deg</a:t>
            </a:r>
            <a:endParaRPr lang="en-US" dirty="0"/>
          </a:p>
          <a:p>
            <a:pPr lvl="1"/>
            <a:r>
              <a:rPr lang="en-US" dirty="0"/>
              <a:t>Flows to S/C – Establishes requirements for number and size of wheels</a:t>
            </a:r>
          </a:p>
          <a:p>
            <a:r>
              <a:rPr lang="en-US" b="1" dirty="0"/>
              <a:t>MRD 409-411: </a:t>
            </a:r>
            <a:r>
              <a:rPr lang="en-US" dirty="0"/>
              <a:t>Settle within 10 sec for slew &lt;1 </a:t>
            </a:r>
            <a:r>
              <a:rPr lang="en-US" dirty="0" err="1"/>
              <a:t>deg</a:t>
            </a:r>
            <a:r>
              <a:rPr lang="en-US" dirty="0"/>
              <a:t>, within 10 sec + 1 sec per degree of slew between 1 and 10 </a:t>
            </a:r>
            <a:r>
              <a:rPr lang="en-US" dirty="0" err="1"/>
              <a:t>deg</a:t>
            </a:r>
            <a:r>
              <a:rPr lang="en-US" dirty="0"/>
              <a:t>, within 20 seconds for slews &gt;10 deg.</a:t>
            </a:r>
          </a:p>
          <a:p>
            <a:pPr lvl="1"/>
            <a:r>
              <a:rPr lang="en-US" dirty="0"/>
              <a:t>Flows to S/</a:t>
            </a:r>
            <a:r>
              <a:rPr lang="en-US"/>
              <a:t>C – </a:t>
            </a:r>
            <a:r>
              <a:rPr lang="en-US" dirty="0"/>
              <a:t>Establishes requirements for deployed frequency, centroiding algorithms</a:t>
            </a:r>
          </a:p>
          <a:p>
            <a:endParaRPr lang="en-US" dirty="0"/>
          </a:p>
        </p:txBody>
      </p:sp>
      <p:sp>
        <p:nvSpPr>
          <p:cNvPr id="7" name="Date Placeholder 6">
            <a:extLst>
              <a:ext uri="{FF2B5EF4-FFF2-40B4-BE49-F238E27FC236}">
                <a16:creationId xmlns:a16="http://schemas.microsoft.com/office/drawing/2014/main" id="{8095F11A-DCF7-424F-8DBA-AB22EDE8C89A}"/>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1E750636-CD40-3444-8C40-A387AE49E6FE}"/>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0C560372-D701-CB49-8D80-A47F3158A62C}"/>
              </a:ext>
            </a:extLst>
          </p:cNvPr>
          <p:cNvSpPr>
            <a:spLocks noGrp="1"/>
          </p:cNvSpPr>
          <p:nvPr>
            <p:ph type="sldNum" sz="quarter" idx="11"/>
          </p:nvPr>
        </p:nvSpPr>
        <p:spPr/>
        <p:txBody>
          <a:bodyPr/>
          <a:lstStyle/>
          <a:p>
            <a:fld id="{9B402786-918C-D846-A5E6-705928AE4161}" type="slidenum">
              <a:rPr lang="en-US" smtClean="0"/>
              <a:pPr/>
              <a:t>74</a:t>
            </a:fld>
            <a:endParaRPr lang="en-US" dirty="0"/>
          </a:p>
        </p:txBody>
      </p:sp>
    </p:spTree>
    <p:extLst>
      <p:ext uri="{BB962C8B-B14F-4D97-AF65-F5344CB8AC3E}">
        <p14:creationId xmlns:p14="http://schemas.microsoft.com/office/powerpoint/2010/main" val="1855075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Implement Surveys in 5 years</a:t>
            </a:r>
            <a:br>
              <a:rPr lang="en-US" dirty="0"/>
            </a:br>
            <a:r>
              <a:rPr lang="en-US" dirty="0"/>
              <a:t>Mission Implementation (3 of 3)</a:t>
            </a:r>
          </a:p>
        </p:txBody>
      </p:sp>
      <p:sp>
        <p:nvSpPr>
          <p:cNvPr id="6" name="Content Placeholder 5"/>
          <p:cNvSpPr>
            <a:spLocks noGrp="1"/>
          </p:cNvSpPr>
          <p:nvPr>
            <p:ph idx="1"/>
          </p:nvPr>
        </p:nvSpPr>
        <p:spPr/>
        <p:txBody>
          <a:bodyPr>
            <a:normAutofit fontScale="47500" lnSpcReduction="20000"/>
          </a:bodyPr>
          <a:lstStyle/>
          <a:p>
            <a:r>
              <a:rPr lang="en-US" b="1" dirty="0"/>
              <a:t>MRD 432: </a:t>
            </a:r>
            <a:r>
              <a:rPr lang="en-US" dirty="0"/>
              <a:t>Observatory throughput efficiency greater than the values listed in table.</a:t>
            </a:r>
          </a:p>
          <a:p>
            <a:pPr lvl="1"/>
            <a:r>
              <a:rPr lang="en-US" dirty="0"/>
              <a:t>Flows to OTA &amp; WFI – See S/N Budget</a:t>
            </a:r>
          </a:p>
          <a:p>
            <a:r>
              <a:rPr lang="en-US" b="1" dirty="0"/>
              <a:t>MRD 433:</a:t>
            </a:r>
            <a:r>
              <a:rPr lang="en-US" dirty="0"/>
              <a:t> Intrinsic background contribution (thermal &amp; dark current) from the Observatory  less than values listed in table.</a:t>
            </a:r>
          </a:p>
          <a:p>
            <a:pPr lvl="1"/>
            <a:r>
              <a:rPr lang="en-US" dirty="0"/>
              <a:t>Flows to OTA &amp; WFI – See S/N Budget</a:t>
            </a:r>
          </a:p>
          <a:p>
            <a:r>
              <a:rPr lang="en-US" b="1" dirty="0"/>
              <a:t>MRD 434: </a:t>
            </a:r>
            <a:r>
              <a:rPr lang="en-US" dirty="0"/>
              <a:t>WFC total noise less than 7.5e-.</a:t>
            </a:r>
          </a:p>
          <a:p>
            <a:pPr lvl="1"/>
            <a:r>
              <a:rPr lang="en-US" dirty="0"/>
              <a:t>Flows to WFI – See S/N Budget</a:t>
            </a:r>
          </a:p>
          <a:p>
            <a:r>
              <a:rPr lang="en-US" dirty="0"/>
              <a:t>MRD 465: Observatory throughput efficiency for the IFC greater than 0.44 averaged over the bandpass in MRD-370.</a:t>
            </a:r>
          </a:p>
          <a:p>
            <a:pPr lvl="1"/>
            <a:r>
              <a:rPr lang="en-US" dirty="0"/>
              <a:t>Flows to OTA &amp; WFI – See S/N Budget</a:t>
            </a:r>
          </a:p>
          <a:p>
            <a:r>
              <a:rPr lang="en-US" dirty="0"/>
              <a:t>MRD 466: Intrinsic background contribution (thermal &amp; dark current) from the Observatory in the IFC less than 0.0036 e-/pix at 2 </a:t>
            </a:r>
            <a:r>
              <a:rPr lang="en-US" dirty="0">
                <a:latin typeface="Symbol" charset="2"/>
                <a:cs typeface="Symbol" charset="2"/>
              </a:rPr>
              <a:t>m</a:t>
            </a:r>
            <a:r>
              <a:rPr lang="en-US" dirty="0"/>
              <a:t>m and 0.0022 e-/pix at 0.45 </a:t>
            </a:r>
            <a:r>
              <a:rPr lang="en-US" dirty="0">
                <a:latin typeface="Symbol" charset="2"/>
                <a:cs typeface="Symbol" charset="2"/>
              </a:rPr>
              <a:t>m</a:t>
            </a:r>
            <a:r>
              <a:rPr lang="en-US" dirty="0"/>
              <a:t>m .</a:t>
            </a:r>
          </a:p>
          <a:p>
            <a:pPr lvl="1"/>
            <a:r>
              <a:rPr lang="en-US" dirty="0"/>
              <a:t>Flows to OTA &amp; WFI – See S/N Budget</a:t>
            </a:r>
          </a:p>
          <a:p>
            <a:r>
              <a:rPr lang="en-US" dirty="0"/>
              <a:t>MRD 467: IFC total noise less than 7.5e-.</a:t>
            </a:r>
          </a:p>
          <a:p>
            <a:pPr lvl="1"/>
            <a:r>
              <a:rPr lang="en-US" dirty="0"/>
              <a:t>Flows to WFI – See S/N Budget</a:t>
            </a:r>
          </a:p>
          <a:p>
            <a:r>
              <a:rPr lang="en-US" dirty="0"/>
              <a:t>MRD 340: Execute the core WFIRST surveys and calibration observations from the SITs</a:t>
            </a:r>
          </a:p>
          <a:p>
            <a:pPr lvl="1"/>
            <a:r>
              <a:rPr lang="en-US" dirty="0"/>
              <a:t>Flows to the Ground Sys – Establishes requirements for planning and scheduling system</a:t>
            </a:r>
          </a:p>
          <a:p>
            <a:r>
              <a:rPr lang="en-US" dirty="0"/>
              <a:t>MRD 341: Execute the General Observer/Guest Investigator program.</a:t>
            </a:r>
          </a:p>
          <a:p>
            <a:pPr lvl="1"/>
            <a:r>
              <a:rPr lang="en-US" dirty="0"/>
              <a:t>Flows to the Ground Sys – Establishes requirements for planning and scheduling system</a:t>
            </a:r>
          </a:p>
        </p:txBody>
      </p:sp>
      <p:sp>
        <p:nvSpPr>
          <p:cNvPr id="7" name="Date Placeholder 6">
            <a:extLst>
              <a:ext uri="{FF2B5EF4-FFF2-40B4-BE49-F238E27FC236}">
                <a16:creationId xmlns:a16="http://schemas.microsoft.com/office/drawing/2014/main" id="{D2EC0FC3-FA44-CA40-B5AA-595023DD8AA4}"/>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5BE3B8CD-767E-1B4D-880D-E65ADBE8832C}"/>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91E9042C-E20A-9043-9FE7-B739BD3FC185}"/>
              </a:ext>
            </a:extLst>
          </p:cNvPr>
          <p:cNvSpPr>
            <a:spLocks noGrp="1"/>
          </p:cNvSpPr>
          <p:nvPr>
            <p:ph type="sldNum" sz="quarter" idx="11"/>
          </p:nvPr>
        </p:nvSpPr>
        <p:spPr/>
        <p:txBody>
          <a:bodyPr/>
          <a:lstStyle/>
          <a:p>
            <a:fld id="{9B402786-918C-D846-A5E6-705928AE4161}" type="slidenum">
              <a:rPr lang="en-US" smtClean="0"/>
              <a:pPr/>
              <a:t>75</a:t>
            </a:fld>
            <a:endParaRPr lang="en-US" dirty="0"/>
          </a:p>
        </p:txBody>
      </p:sp>
    </p:spTree>
    <p:extLst>
      <p:ext uri="{BB962C8B-B14F-4D97-AF65-F5344CB8AC3E}">
        <p14:creationId xmlns:p14="http://schemas.microsoft.com/office/powerpoint/2010/main" val="7335718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Provide Data</a:t>
            </a:r>
            <a:br>
              <a:rPr lang="en-US"/>
            </a:br>
            <a:r>
              <a:rPr lang="en-US"/>
              <a:t>Mission Implementation</a:t>
            </a:r>
            <a:endParaRPr lang="en-US" dirty="0"/>
          </a:p>
        </p:txBody>
      </p:sp>
      <p:sp>
        <p:nvSpPr>
          <p:cNvPr id="6" name="Content Placeholder 5"/>
          <p:cNvSpPr>
            <a:spLocks noGrp="1"/>
          </p:cNvSpPr>
          <p:nvPr>
            <p:ph idx="1"/>
          </p:nvPr>
        </p:nvSpPr>
        <p:spPr/>
        <p:txBody>
          <a:bodyPr>
            <a:normAutofit fontScale="77500" lnSpcReduction="20000"/>
          </a:bodyPr>
          <a:lstStyle/>
          <a:p>
            <a:r>
              <a:rPr lang="en-US" b="1" dirty="0"/>
              <a:t>MRD 018: </a:t>
            </a:r>
            <a:r>
              <a:rPr lang="en-US" dirty="0"/>
              <a:t>Total daily downlink of at least 11 </a:t>
            </a:r>
            <a:r>
              <a:rPr lang="en-US" dirty="0" err="1"/>
              <a:t>Tbits</a:t>
            </a:r>
            <a:r>
              <a:rPr lang="en-US" dirty="0"/>
              <a:t> on high rate science downlink</a:t>
            </a:r>
          </a:p>
          <a:p>
            <a:pPr lvl="1"/>
            <a:r>
              <a:rPr lang="en-US" dirty="0"/>
              <a:t>Decomposed in MRD to WFI, S/C &amp; Ground</a:t>
            </a:r>
          </a:p>
          <a:p>
            <a:pPr lvl="2"/>
            <a:r>
              <a:rPr lang="en-US" dirty="0"/>
              <a:t>WFI requirements</a:t>
            </a:r>
          </a:p>
          <a:p>
            <a:pPr lvl="3"/>
            <a:r>
              <a:rPr lang="en-US" dirty="0"/>
              <a:t>MRD 186: WFI provide subsets of detector frames, either individual frames or linear combinations of frames at ground-specified intervals during an exposure</a:t>
            </a:r>
          </a:p>
          <a:p>
            <a:pPr lvl="3"/>
            <a:r>
              <a:rPr lang="en-US" dirty="0"/>
              <a:t>Also establishes requirement for WFI data compression</a:t>
            </a:r>
          </a:p>
          <a:p>
            <a:pPr lvl="2"/>
            <a:r>
              <a:rPr lang="en-US" dirty="0"/>
              <a:t>Ground Sys &amp; S/C</a:t>
            </a:r>
          </a:p>
          <a:p>
            <a:pPr lvl="3"/>
            <a:r>
              <a:rPr lang="en-US" dirty="0"/>
              <a:t>MRD 279: </a:t>
            </a:r>
            <a:r>
              <a:rPr lang="en-US" dirty="0" err="1"/>
              <a:t>Ka</a:t>
            </a:r>
            <a:r>
              <a:rPr lang="en-US" dirty="0"/>
              <a:t>-Band downlink information rate up to 500 Mbps</a:t>
            </a:r>
          </a:p>
          <a:p>
            <a:r>
              <a:rPr lang="en-US" dirty="0"/>
              <a:t>MRD 020: Limit total science data lost to &lt;2%</a:t>
            </a:r>
          </a:p>
          <a:p>
            <a:pPr lvl="1"/>
            <a:r>
              <a:rPr lang="en-US" dirty="0">
                <a:solidFill>
                  <a:schemeClr val="tx1"/>
                </a:solidFill>
              </a:rPr>
              <a:t>MRD-254: Recover the daily science data volume from a missed contact within 7 days.</a:t>
            </a:r>
          </a:p>
          <a:p>
            <a:pPr lvl="2"/>
            <a:r>
              <a:rPr lang="en-US" dirty="0">
                <a:solidFill>
                  <a:schemeClr val="tx1"/>
                </a:solidFill>
              </a:rPr>
              <a:t>Establishes requirements for SSR size and scheduling downlink time to enable data recovery</a:t>
            </a:r>
          </a:p>
        </p:txBody>
      </p:sp>
      <p:sp>
        <p:nvSpPr>
          <p:cNvPr id="7" name="Date Placeholder 6">
            <a:extLst>
              <a:ext uri="{FF2B5EF4-FFF2-40B4-BE49-F238E27FC236}">
                <a16:creationId xmlns:a16="http://schemas.microsoft.com/office/drawing/2014/main" id="{46097711-9973-4E46-8672-D9268D5BA692}"/>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F044DBEA-EDF7-C742-ABBF-0AA72C73A723}"/>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64343ED9-C226-4D4D-A8AE-86DB6C3E9820}"/>
              </a:ext>
            </a:extLst>
          </p:cNvPr>
          <p:cNvSpPr>
            <a:spLocks noGrp="1"/>
          </p:cNvSpPr>
          <p:nvPr>
            <p:ph type="sldNum" sz="quarter" idx="11"/>
          </p:nvPr>
        </p:nvSpPr>
        <p:spPr/>
        <p:txBody>
          <a:bodyPr/>
          <a:lstStyle/>
          <a:p>
            <a:fld id="{9B402786-918C-D846-A5E6-705928AE4161}" type="slidenum">
              <a:rPr lang="en-US" smtClean="0"/>
              <a:pPr/>
              <a:t>76</a:t>
            </a:fld>
            <a:endParaRPr lang="en-US" dirty="0"/>
          </a:p>
        </p:txBody>
      </p:sp>
    </p:spTree>
    <p:extLst>
      <p:ext uri="{BB962C8B-B14F-4D97-AF65-F5344CB8AC3E}">
        <p14:creationId xmlns:p14="http://schemas.microsoft.com/office/powerpoint/2010/main" val="26828090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Provide Data (Data Release </a:t>
            </a:r>
            <a:r>
              <a:rPr lang="en-US" dirty="0" err="1"/>
              <a:t>Rqmts</a:t>
            </a:r>
            <a:r>
              <a:rPr lang="en-US" dirty="0"/>
              <a:t>)</a:t>
            </a:r>
            <a:br>
              <a:rPr lang="en-US" dirty="0"/>
            </a:br>
            <a:r>
              <a:rPr lang="en-US" dirty="0"/>
              <a:t>Mission Implementation</a:t>
            </a:r>
          </a:p>
        </p:txBody>
      </p:sp>
      <p:sp>
        <p:nvSpPr>
          <p:cNvPr id="6" name="Content Placeholder 5"/>
          <p:cNvSpPr>
            <a:spLocks noGrp="1"/>
          </p:cNvSpPr>
          <p:nvPr>
            <p:ph idx="1"/>
          </p:nvPr>
        </p:nvSpPr>
        <p:spPr>
          <a:xfrm>
            <a:off x="457200" y="1600200"/>
            <a:ext cx="8229599" cy="5121275"/>
          </a:xfrm>
        </p:spPr>
        <p:txBody>
          <a:bodyPr>
            <a:normAutofit fontScale="47500" lnSpcReduction="20000"/>
          </a:bodyPr>
          <a:lstStyle/>
          <a:p>
            <a:r>
              <a:rPr lang="en-US" dirty="0"/>
              <a:t>MRD 337: Archive raw, instrument housekeeping and processed/calibrated data generated as well as all higher-level science products in a public archive.</a:t>
            </a:r>
          </a:p>
          <a:p>
            <a:pPr lvl="1"/>
            <a:r>
              <a:rPr lang="en-US" dirty="0"/>
              <a:t>Flows to Ground Sys – Establishes requirements for sizing data archive</a:t>
            </a:r>
          </a:p>
          <a:p>
            <a:r>
              <a:rPr lang="en-US" b="1" dirty="0"/>
              <a:t>MRD 023: </a:t>
            </a:r>
            <a:r>
              <a:rPr lang="en-US" dirty="0"/>
              <a:t>Provide a public release of </a:t>
            </a:r>
            <a:r>
              <a:rPr lang="en-US" dirty="0" err="1"/>
              <a:t>uncalibrated</a:t>
            </a:r>
            <a:r>
              <a:rPr lang="en-US" dirty="0"/>
              <a:t> (Level 1) data within 72 hours of WFI data acquisition at least 95% of the time.</a:t>
            </a:r>
          </a:p>
          <a:p>
            <a:pPr lvl="1"/>
            <a:r>
              <a:rPr lang="en-US" dirty="0"/>
              <a:t>Flows to Ground Sys – Establishes requirements for latency for downlinking &amp; processing data</a:t>
            </a:r>
          </a:p>
          <a:p>
            <a:r>
              <a:rPr lang="en-US" dirty="0"/>
              <a:t>MRD 429:  Provide a public release of WFI data processed to at least the resampled/</a:t>
            </a:r>
            <a:r>
              <a:rPr lang="en-US" dirty="0" err="1"/>
              <a:t>coadded</a:t>
            </a:r>
            <a:r>
              <a:rPr lang="en-US" dirty="0"/>
              <a:t> (Level 3) standard using then-available calibrations within 168 hours of acquisition at least 95% of the time.</a:t>
            </a:r>
          </a:p>
          <a:p>
            <a:pPr lvl="1"/>
            <a:r>
              <a:rPr lang="en-US" dirty="0"/>
              <a:t>Flows to Ground Sys – Establishes requirements for data processing </a:t>
            </a:r>
          </a:p>
          <a:p>
            <a:r>
              <a:rPr lang="en-US" dirty="0"/>
              <a:t>MRD 349: Provide a public release of all WFI data processed to at least the resampled/</a:t>
            </a:r>
            <a:r>
              <a:rPr lang="en-US" dirty="0" err="1"/>
              <a:t>coadded</a:t>
            </a:r>
            <a:r>
              <a:rPr lang="en-US" dirty="0"/>
              <a:t> (Level 3) standard within 6 months of acquisition.</a:t>
            </a:r>
          </a:p>
          <a:p>
            <a:pPr lvl="1"/>
            <a:r>
              <a:rPr lang="en-US" dirty="0"/>
              <a:t>Flows to Ground Sys – Establishes requirements for data processing and data releases</a:t>
            </a:r>
          </a:p>
          <a:p>
            <a:r>
              <a:rPr lang="en-US" dirty="0"/>
              <a:t>MRD 348: Provide a public release of </a:t>
            </a:r>
            <a:r>
              <a:rPr lang="en-US" dirty="0" err="1"/>
              <a:t>uncalibrated</a:t>
            </a:r>
            <a:r>
              <a:rPr lang="en-US" dirty="0"/>
              <a:t> (Level 1) data within 72 hours of CGI data acquisition at least 90% of the time.</a:t>
            </a:r>
          </a:p>
          <a:p>
            <a:pPr lvl="1"/>
            <a:r>
              <a:rPr lang="en-US" dirty="0"/>
              <a:t>Flows to Ground Sys – Establishes requirements for data processing</a:t>
            </a:r>
          </a:p>
          <a:p>
            <a:r>
              <a:rPr lang="en-US" b="1" dirty="0"/>
              <a:t>MRD 329: </a:t>
            </a:r>
            <a:r>
              <a:rPr lang="en-US" dirty="0"/>
              <a:t>Generate science data products for all observations per the applicable requirements in the Science Requirements Document (WFIRST-RQMT-05301).</a:t>
            </a:r>
          </a:p>
          <a:p>
            <a:pPr lvl="1"/>
            <a:r>
              <a:rPr lang="en-US" dirty="0"/>
              <a:t>Flows to Ground Sys – Establishes requirements for data processing pipeline</a:t>
            </a:r>
          </a:p>
          <a:p>
            <a:r>
              <a:rPr lang="en-US" dirty="0"/>
              <a:t>MRD 330: Enable science investigators to perform custom data reduction of the WFIRST data set</a:t>
            </a:r>
          </a:p>
          <a:p>
            <a:pPr lvl="1"/>
            <a:r>
              <a:rPr lang="en-US" dirty="0"/>
              <a:t>Flows to Ground Sys – Establishes requirements for SOC tools</a:t>
            </a:r>
          </a:p>
          <a:p>
            <a:r>
              <a:rPr lang="en-US" dirty="0"/>
              <a:t>MRD 445: Incorporate compatible software provide by SITs into operational high-level data processing pipelines</a:t>
            </a:r>
          </a:p>
          <a:p>
            <a:pPr lvl="1"/>
            <a:r>
              <a:rPr lang="en-US" dirty="0"/>
              <a:t>Flows to Ground Sys – Establishes requirements for data processing pipeline</a:t>
            </a:r>
          </a:p>
        </p:txBody>
      </p:sp>
      <p:sp>
        <p:nvSpPr>
          <p:cNvPr id="7" name="Date Placeholder 6">
            <a:extLst>
              <a:ext uri="{FF2B5EF4-FFF2-40B4-BE49-F238E27FC236}">
                <a16:creationId xmlns:a16="http://schemas.microsoft.com/office/drawing/2014/main" id="{A2C58C80-C7BD-9F46-AC9F-414EC35A757A}"/>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4DCB8899-CF53-BE45-82E2-02C71AB16D39}"/>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625E2941-F018-0F44-AEAA-74D8AD17F843}"/>
              </a:ext>
            </a:extLst>
          </p:cNvPr>
          <p:cNvSpPr>
            <a:spLocks noGrp="1"/>
          </p:cNvSpPr>
          <p:nvPr>
            <p:ph type="sldNum" sz="quarter" idx="11"/>
          </p:nvPr>
        </p:nvSpPr>
        <p:spPr/>
        <p:txBody>
          <a:bodyPr/>
          <a:lstStyle/>
          <a:p>
            <a:fld id="{9B402786-918C-D846-A5E6-705928AE4161}" type="slidenum">
              <a:rPr lang="en-US" smtClean="0"/>
              <a:pPr/>
              <a:t>77</a:t>
            </a:fld>
            <a:endParaRPr lang="en-US" dirty="0"/>
          </a:p>
        </p:txBody>
      </p:sp>
    </p:spTree>
    <p:extLst>
      <p:ext uri="{BB962C8B-B14F-4D97-AF65-F5344CB8AC3E}">
        <p14:creationId xmlns:p14="http://schemas.microsoft.com/office/powerpoint/2010/main" val="2293199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PSF Requirements</a:t>
            </a:r>
            <a:br>
              <a:rPr lang="en-US" dirty="0"/>
            </a:br>
            <a:r>
              <a:rPr lang="en-US" dirty="0"/>
              <a:t>Mission Implementation (1 of 2)</a:t>
            </a:r>
          </a:p>
        </p:txBody>
      </p:sp>
      <p:sp>
        <p:nvSpPr>
          <p:cNvPr id="7" name="Content Placeholder 6"/>
          <p:cNvSpPr>
            <a:spLocks noGrp="1"/>
          </p:cNvSpPr>
          <p:nvPr>
            <p:ph idx="1"/>
          </p:nvPr>
        </p:nvSpPr>
        <p:spPr>
          <a:xfrm>
            <a:off x="457200" y="1552150"/>
            <a:ext cx="8229599" cy="5002796"/>
          </a:xfrm>
        </p:spPr>
        <p:txBody>
          <a:bodyPr>
            <a:normAutofit fontScale="40000" lnSpcReduction="20000"/>
          </a:bodyPr>
          <a:lstStyle/>
          <a:p>
            <a:r>
              <a:rPr lang="en-US" dirty="0"/>
              <a:t>MRD 003: Operate the observatory in orbit about Sun-Earth L2</a:t>
            </a:r>
          </a:p>
          <a:p>
            <a:pPr lvl="1"/>
            <a:r>
              <a:rPr lang="en-US" dirty="0"/>
              <a:t>Flows to Observatory, Launch Vehicle &amp; Ground System – Establishes requirements for environments, mass,  S/C (ACS, </a:t>
            </a:r>
            <a:r>
              <a:rPr lang="en-US" dirty="0" err="1"/>
              <a:t>comm</a:t>
            </a:r>
            <a:r>
              <a:rPr lang="en-US" dirty="0"/>
              <a:t>, prop, power), </a:t>
            </a:r>
            <a:r>
              <a:rPr lang="en-US" dirty="0" err="1"/>
              <a:t>flt</a:t>
            </a:r>
            <a:r>
              <a:rPr lang="en-US" dirty="0"/>
              <a:t> </a:t>
            </a:r>
            <a:r>
              <a:rPr lang="en-US" dirty="0" err="1"/>
              <a:t>dyn</a:t>
            </a:r>
            <a:endParaRPr lang="en-US" dirty="0"/>
          </a:p>
          <a:p>
            <a:r>
              <a:rPr lang="en-US" dirty="0"/>
              <a:t>MRD 114: Provide data to support the determination of the PSF in the Wide Field Instrument for each exposure</a:t>
            </a:r>
          </a:p>
          <a:p>
            <a:pPr lvl="1"/>
            <a:r>
              <a:rPr lang="en-US" dirty="0"/>
              <a:t>Flows to WFI to provide guide window image data, S/C to provide IRU &amp; wheel speed data, and Ground for PSF reconstruction</a:t>
            </a:r>
            <a:endParaRPr lang="en-US" altLang="en-US" dirty="0"/>
          </a:p>
          <a:p>
            <a:r>
              <a:rPr lang="en-US" dirty="0"/>
              <a:t>MRD 187: Provide a capability to download all frames of science data without data compression from all WFC SCAs over an exposure</a:t>
            </a:r>
          </a:p>
          <a:p>
            <a:pPr lvl="1"/>
            <a:r>
              <a:rPr lang="en-US" dirty="0"/>
              <a:t>Flows to WFI &amp; S/C – Establishes requirements for throughput of data system</a:t>
            </a:r>
          </a:p>
          <a:p>
            <a:r>
              <a:rPr lang="en-US" dirty="0"/>
              <a:t>MRD 428: Provide a capability to perform focus diversity phase retrieval using the WFI</a:t>
            </a:r>
          </a:p>
          <a:p>
            <a:pPr lvl="1"/>
            <a:r>
              <a:rPr lang="en-US" dirty="0"/>
              <a:t>Flows to WFI for range &amp; resolution of focus mechanism</a:t>
            </a:r>
          </a:p>
          <a:p>
            <a:r>
              <a:rPr lang="en-US" b="1" dirty="0"/>
              <a:t>MRD 353: </a:t>
            </a:r>
            <a:r>
              <a:rPr lang="en-US" dirty="0"/>
              <a:t>Provide wavefront stability of ≤1 nm RMS per 180 sec for at least 95% of exposures in WIM</a:t>
            </a:r>
          </a:p>
          <a:p>
            <a:pPr lvl="1"/>
            <a:r>
              <a:rPr lang="en-US" dirty="0"/>
              <a:t>Flows to IC, OTA &amp; WFI – Establishes requirements for thermal stability, basis for architecture decision to guide from WFC FPA</a:t>
            </a:r>
          </a:p>
          <a:p>
            <a:r>
              <a:rPr lang="en-US" b="1" dirty="0"/>
              <a:t>MRD 352: </a:t>
            </a:r>
            <a:r>
              <a:rPr lang="en-US" dirty="0"/>
              <a:t>Provide a wavefront error of ≤110 nm rms, including line of sight motion, in WIM, for at least 95% of the exposures and over 95% of the FOV</a:t>
            </a:r>
          </a:p>
          <a:p>
            <a:pPr lvl="1"/>
            <a:r>
              <a:rPr lang="en-US" dirty="0"/>
              <a:t>Flows to IC, OTA, &amp;  WFI – see WFE &amp; Align budget</a:t>
            </a:r>
          </a:p>
          <a:p>
            <a:r>
              <a:rPr lang="en-US" b="1" dirty="0"/>
              <a:t>MRD 038: </a:t>
            </a:r>
            <a:r>
              <a:rPr lang="en-US" dirty="0"/>
              <a:t>Maintain the WFC pointing stability within 8 </a:t>
            </a:r>
            <a:r>
              <a:rPr lang="en-US" dirty="0" err="1"/>
              <a:t>milliarcsec</a:t>
            </a:r>
            <a:r>
              <a:rPr lang="en-US" dirty="0"/>
              <a:t> (1-sigma per axis) in WIM for exposures up to 1000 seconds.</a:t>
            </a:r>
          </a:p>
          <a:p>
            <a:pPr lvl="1"/>
            <a:r>
              <a:rPr lang="en-US" dirty="0"/>
              <a:t>Flows to WFI &amp; S/C – see Stability budget</a:t>
            </a:r>
          </a:p>
          <a:p>
            <a:r>
              <a:rPr lang="en-US" b="1" dirty="0"/>
              <a:t>MRD 039: </a:t>
            </a:r>
            <a:r>
              <a:rPr lang="en-US" dirty="0"/>
              <a:t>Maintain the WFC line of sight jitter within 12 </a:t>
            </a:r>
            <a:r>
              <a:rPr lang="en-US" dirty="0" err="1"/>
              <a:t>milliarcsec</a:t>
            </a:r>
            <a:r>
              <a:rPr lang="en-US" dirty="0"/>
              <a:t> (1-sigma per axis) in WIM WIM for exposures up to 1000 seconds.</a:t>
            </a:r>
          </a:p>
          <a:p>
            <a:pPr lvl="1"/>
            <a:r>
              <a:rPr lang="en-US" dirty="0"/>
              <a:t>Flows to S/C for RWA isolators, limiting RWA speed range and separating RWA wheel speeds, IC for payload isolation</a:t>
            </a:r>
          </a:p>
          <a:p>
            <a:r>
              <a:rPr lang="en-US" dirty="0"/>
              <a:t>MRD 355: Provide a wavefront error of ≤198 nm rms at 1.5 </a:t>
            </a:r>
            <a:r>
              <a:rPr lang="en-US" dirty="0">
                <a:latin typeface="Symbol" charset="2"/>
                <a:cs typeface="Symbol" charset="2"/>
              </a:rPr>
              <a:t>m</a:t>
            </a:r>
            <a:r>
              <a:rPr lang="en-US" dirty="0"/>
              <a:t>m for a monochromatic point source, including line of sight motion, for at least 95% of the exposures and over 95% of the FOV</a:t>
            </a:r>
          </a:p>
          <a:p>
            <a:pPr lvl="1"/>
            <a:r>
              <a:rPr lang="en-US" dirty="0"/>
              <a:t>Flows to IC, OTA, &amp;  WFI – see WFE &amp; Align budget</a:t>
            </a:r>
          </a:p>
          <a:p>
            <a:r>
              <a:rPr lang="en-US" dirty="0"/>
              <a:t>MRD 394: Maintain the WFC pointing stability within 99 </a:t>
            </a:r>
            <a:r>
              <a:rPr lang="en-US" dirty="0" err="1"/>
              <a:t>milliarcsec</a:t>
            </a:r>
            <a:r>
              <a:rPr lang="en-US" dirty="0"/>
              <a:t> (1-sigma) in the spectral dispersion direction on the WFC focal plane and 48.5 </a:t>
            </a:r>
            <a:r>
              <a:rPr lang="en-US" dirty="0" err="1"/>
              <a:t>milliarcsec</a:t>
            </a:r>
            <a:r>
              <a:rPr lang="en-US" dirty="0"/>
              <a:t> (1-sigma) in the cross-dispersion direction in WSM for exposures up to 360 seconds.</a:t>
            </a:r>
          </a:p>
          <a:p>
            <a:pPr lvl="1"/>
            <a:r>
              <a:rPr lang="en-US" dirty="0"/>
              <a:t>Flows to WFI &amp; S/C – see Stability budget</a:t>
            </a:r>
          </a:p>
        </p:txBody>
      </p:sp>
      <p:sp>
        <p:nvSpPr>
          <p:cNvPr id="4" name="Date Placeholder 3">
            <a:extLst>
              <a:ext uri="{FF2B5EF4-FFF2-40B4-BE49-F238E27FC236}">
                <a16:creationId xmlns:a16="http://schemas.microsoft.com/office/drawing/2014/main" id="{9A64EFA9-D16B-5043-A2E1-19AF54645E38}"/>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75441C20-D7BF-D142-ACDA-8F917F28672C}"/>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E9D19181-AFFD-8847-8B2B-D2119934E9AC}"/>
              </a:ext>
            </a:extLst>
          </p:cNvPr>
          <p:cNvSpPr>
            <a:spLocks noGrp="1"/>
          </p:cNvSpPr>
          <p:nvPr>
            <p:ph type="sldNum" sz="quarter" idx="11"/>
          </p:nvPr>
        </p:nvSpPr>
        <p:spPr/>
        <p:txBody>
          <a:bodyPr/>
          <a:lstStyle/>
          <a:p>
            <a:fld id="{9B402786-918C-D846-A5E6-705928AE4161}" type="slidenum">
              <a:rPr lang="en-US" smtClean="0"/>
              <a:pPr/>
              <a:t>78</a:t>
            </a:fld>
            <a:endParaRPr lang="en-US" dirty="0"/>
          </a:p>
        </p:txBody>
      </p:sp>
    </p:spTree>
    <p:extLst>
      <p:ext uri="{BB962C8B-B14F-4D97-AF65-F5344CB8AC3E}">
        <p14:creationId xmlns:p14="http://schemas.microsoft.com/office/powerpoint/2010/main" val="29502378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PSF Requirements</a:t>
            </a:r>
            <a:br>
              <a:rPr lang="en-US" dirty="0"/>
            </a:br>
            <a:r>
              <a:rPr lang="en-US" dirty="0"/>
              <a:t>Mission Implementation (2 of 2)</a:t>
            </a:r>
          </a:p>
        </p:txBody>
      </p:sp>
      <p:sp>
        <p:nvSpPr>
          <p:cNvPr id="6" name="Content Placeholder 5"/>
          <p:cNvSpPr>
            <a:spLocks noGrp="1"/>
          </p:cNvSpPr>
          <p:nvPr>
            <p:ph idx="1"/>
          </p:nvPr>
        </p:nvSpPr>
        <p:spPr/>
        <p:txBody>
          <a:bodyPr>
            <a:normAutofit fontScale="40000" lnSpcReduction="20000"/>
          </a:bodyPr>
          <a:lstStyle/>
          <a:p>
            <a:r>
              <a:rPr lang="en-US" b="1" dirty="0"/>
              <a:t>MRD 033: </a:t>
            </a:r>
            <a:r>
              <a:rPr lang="en-US" dirty="0"/>
              <a:t>Perform sub-pixel scale slews of 22 </a:t>
            </a:r>
            <a:r>
              <a:rPr lang="en-US" dirty="0" err="1"/>
              <a:t>milliarcsec</a:t>
            </a:r>
            <a:r>
              <a:rPr lang="en-US" dirty="0"/>
              <a:t> relative to the current pointing with an accuracy of 11 </a:t>
            </a:r>
            <a:r>
              <a:rPr lang="en-US" dirty="0" err="1"/>
              <a:t>milliarcsec</a:t>
            </a:r>
            <a:r>
              <a:rPr lang="en-US" dirty="0"/>
              <a:t> (RMS/axis) about pitch and yaw in the WFC Focal Plane frame for the WIM</a:t>
            </a:r>
          </a:p>
          <a:p>
            <a:pPr lvl="1"/>
            <a:r>
              <a:rPr lang="en-US" dirty="0"/>
              <a:t>Flows to WFI &amp; S/C – see Pointing budget, basis for architecture decision to guide from WFC FPA </a:t>
            </a:r>
          </a:p>
          <a:p>
            <a:r>
              <a:rPr lang="en-US" dirty="0"/>
              <a:t>MRD 153: Have an average angular sample of 0.11 arcsec/pix in the WFC.</a:t>
            </a:r>
          </a:p>
          <a:p>
            <a:pPr lvl="1"/>
            <a:r>
              <a:rPr lang="en-US" dirty="0"/>
              <a:t>Flows to OTA &amp; WFI – Establishes requirements for optical prescription</a:t>
            </a:r>
          </a:p>
          <a:p>
            <a:r>
              <a:rPr lang="en-US" dirty="0"/>
              <a:t>MRD 167: SN Spectroscopy FOV have 2- to 4-pixel spatial resolution of ≤0.20 arcsec for at least 95% of the exposures and over 95% of the slicer FOV.</a:t>
            </a:r>
          </a:p>
          <a:p>
            <a:pPr lvl="1"/>
            <a:r>
              <a:rPr lang="en-US" dirty="0"/>
              <a:t>Flows to OTA, WFI – Establishes requirements for 2 slicer design, see WFE &amp; Align budget</a:t>
            </a:r>
          </a:p>
          <a:p>
            <a:r>
              <a:rPr lang="en-US" dirty="0"/>
              <a:t>MRD 174: Photometric Redshift Calibration Spectroscopy FOV shall have 2- to 4-pixel spatial resolution of ≤0.30 arcsec for at least 95% of the exposures and over 95% of the slicer FOV.</a:t>
            </a:r>
          </a:p>
          <a:p>
            <a:pPr lvl="1"/>
            <a:r>
              <a:rPr lang="en-US" dirty="0"/>
              <a:t>Flows to OTA, WFI – Establishes requirements for 2 slicer design, see WFE &amp; Align budget</a:t>
            </a:r>
          </a:p>
          <a:p>
            <a:r>
              <a:rPr lang="en-US" dirty="0"/>
              <a:t>MRD 358: Observatory provide a wavefront error of ≤ 117 nm RMS at a wavelength of 1.3 µm at the image slicer in the IFC for the Supernova Spectroscopy FOV, for at least 95% of the exposures and over 95% of the slicer FOV.</a:t>
            </a:r>
          </a:p>
          <a:p>
            <a:pPr lvl="1"/>
            <a:r>
              <a:rPr lang="en-US" dirty="0"/>
              <a:t>Flows to IC, OTA, &amp;  WFI – see WFE &amp; Align budget</a:t>
            </a:r>
          </a:p>
          <a:p>
            <a:r>
              <a:rPr lang="en-US" dirty="0"/>
              <a:t>MRD 440: Observatory provide a wavefront error of ≤ 130 nm RMS at a wavelength of 1.3 µm at the focal plane in the IFC for the Supernova Spectroscopy FOV, for at least 95% of the exposures and over 95% of the slicer FOV.</a:t>
            </a:r>
          </a:p>
          <a:p>
            <a:pPr lvl="1"/>
            <a:r>
              <a:rPr lang="en-US" dirty="0"/>
              <a:t>Flows to WFI – see WFE &amp; Align budget</a:t>
            </a:r>
          </a:p>
          <a:p>
            <a:r>
              <a:rPr lang="en-US" dirty="0"/>
              <a:t>MRD 361: Observatory provide a wavefront error of ≤ 172 nm RMS at a wavelength of 1.3 µm at the focal plane in the IFC for the Photometric Redshift Calibration Spectroscopy FOV, for at least 95% of the exposures and over 95% of the slicer FOV.</a:t>
            </a:r>
          </a:p>
          <a:p>
            <a:pPr lvl="1"/>
            <a:r>
              <a:rPr lang="en-US" dirty="0"/>
              <a:t>Flows to IC, OTA,&amp;  WFI – see WFE &amp; Align budget</a:t>
            </a:r>
          </a:p>
          <a:p>
            <a:r>
              <a:rPr lang="en-US" b="1" dirty="0"/>
              <a:t>MRD 100: </a:t>
            </a:r>
            <a:r>
              <a:rPr lang="en-US" dirty="0"/>
              <a:t>Use stars in the Wide Field Instrument field of view to meet the fine pointing accuracy and stability requirements.</a:t>
            </a:r>
          </a:p>
          <a:p>
            <a:pPr lvl="1"/>
            <a:r>
              <a:rPr lang="en-US" dirty="0"/>
              <a:t>Flows to WFI, S/C &amp; Ground Sys – Establishes requirements for use of guide window &amp; ground selection of guide stars</a:t>
            </a:r>
          </a:p>
        </p:txBody>
      </p:sp>
      <p:sp>
        <p:nvSpPr>
          <p:cNvPr id="7" name="Date Placeholder 6">
            <a:extLst>
              <a:ext uri="{FF2B5EF4-FFF2-40B4-BE49-F238E27FC236}">
                <a16:creationId xmlns:a16="http://schemas.microsoft.com/office/drawing/2014/main" id="{6D9C598A-58BD-7943-ADBE-BC2230032B9F}"/>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C2C543A1-C0FC-2145-8C1D-CF7F5F82CF4C}"/>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9027F193-427A-5E40-884B-97D9867FB047}"/>
              </a:ext>
            </a:extLst>
          </p:cNvPr>
          <p:cNvSpPr>
            <a:spLocks noGrp="1"/>
          </p:cNvSpPr>
          <p:nvPr>
            <p:ph type="sldNum" sz="quarter" idx="11"/>
          </p:nvPr>
        </p:nvSpPr>
        <p:spPr/>
        <p:txBody>
          <a:bodyPr/>
          <a:lstStyle/>
          <a:p>
            <a:fld id="{9B402786-918C-D846-A5E6-705928AE4161}" type="slidenum">
              <a:rPr lang="en-US" smtClean="0"/>
              <a:pPr/>
              <a:t>79</a:t>
            </a:fld>
            <a:endParaRPr lang="en-US" dirty="0"/>
          </a:p>
        </p:txBody>
      </p:sp>
    </p:spTree>
    <p:extLst>
      <p:ext uri="{BB962C8B-B14F-4D97-AF65-F5344CB8AC3E}">
        <p14:creationId xmlns:p14="http://schemas.microsoft.com/office/powerpoint/2010/main" val="264266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a:t>WFIRST Dark Energy Program</a:t>
            </a:r>
            <a:endParaRPr lang="en-US" dirty="0"/>
          </a:p>
        </p:txBody>
      </p:sp>
      <p:grpSp>
        <p:nvGrpSpPr>
          <p:cNvPr id="6" name="Group 5"/>
          <p:cNvGrpSpPr>
            <a:grpSpLocks noChangeAspect="1"/>
          </p:cNvGrpSpPr>
          <p:nvPr/>
        </p:nvGrpSpPr>
        <p:grpSpPr>
          <a:xfrm>
            <a:off x="1143000" y="601076"/>
            <a:ext cx="5483889" cy="5839999"/>
            <a:chOff x="3634973" y="-601908"/>
            <a:chExt cx="4938384" cy="5259070"/>
          </a:xfrm>
        </p:grpSpPr>
        <p:pic>
          <p:nvPicPr>
            <p:cNvPr id="7" name="Picture 6" descr="wfirst_probes.pdf"/>
            <p:cNvPicPr>
              <a:picLocks noChangeAspect="1"/>
            </p:cNvPicPr>
            <p:nvPr/>
          </p:nvPicPr>
          <p:blipFill rotWithShape="1">
            <a:blip r:embed="rId3" cstate="screen">
              <a:extLst>
                <a:ext uri="{28A0092B-C50C-407E-A947-70E740481C1C}">
                  <a14:useLocalDpi xmlns:a14="http://schemas.microsoft.com/office/drawing/2010/main"/>
                </a:ext>
              </a:extLst>
            </a:blip>
            <a:srcRect l="7196" t="9878" r="12760" b="26048"/>
            <a:stretch/>
          </p:blipFill>
          <p:spPr>
            <a:xfrm>
              <a:off x="3634973" y="-601908"/>
              <a:ext cx="4938384" cy="5115811"/>
            </a:xfrm>
            <a:prstGeom prst="rect">
              <a:avLst/>
            </a:prstGeom>
          </p:spPr>
        </p:pic>
        <p:pic>
          <p:nvPicPr>
            <p:cNvPr id="8" name="Picture 7" descr="wfirst_probes.pdf"/>
            <p:cNvPicPr>
              <a:picLocks noChangeAspect="1"/>
            </p:cNvPicPr>
            <p:nvPr/>
          </p:nvPicPr>
          <p:blipFill rotWithShape="1">
            <a:blip r:embed="rId3" cstate="screen">
              <a:extLst>
                <a:ext uri="{28A0092B-C50C-407E-A947-70E740481C1C}">
                  <a14:useLocalDpi xmlns:a14="http://schemas.microsoft.com/office/drawing/2010/main"/>
                </a:ext>
              </a:extLst>
            </a:blip>
            <a:srcRect l="44476" t="75849" r="41090" b="21408"/>
            <a:stretch/>
          </p:blipFill>
          <p:spPr>
            <a:xfrm>
              <a:off x="5897706" y="4438173"/>
              <a:ext cx="890495" cy="218989"/>
            </a:xfrm>
            <a:prstGeom prst="rect">
              <a:avLst/>
            </a:prstGeom>
          </p:spPr>
        </p:pic>
      </p:grpSp>
      <p:sp>
        <p:nvSpPr>
          <p:cNvPr id="5" name="TextBox 4"/>
          <p:cNvSpPr txBox="1"/>
          <p:nvPr/>
        </p:nvSpPr>
        <p:spPr>
          <a:xfrm>
            <a:off x="6626888" y="3441533"/>
            <a:ext cx="2517111" cy="1754326"/>
          </a:xfrm>
          <a:prstGeom prst="rect">
            <a:avLst/>
          </a:prstGeom>
          <a:noFill/>
        </p:spPr>
        <p:txBody>
          <a:bodyPr wrap="square" rtlCol="0">
            <a:spAutoFit/>
          </a:bodyPr>
          <a:lstStyle/>
          <a:p>
            <a:pPr algn="ctr"/>
            <a:r>
              <a:rPr lang="en-US" u="sng" dirty="0"/>
              <a:t>Methods of Investigation for WFIRST</a:t>
            </a:r>
            <a:endParaRPr lang="en-US" dirty="0"/>
          </a:p>
          <a:p>
            <a:pPr marL="285750" indent="-285750">
              <a:buFont typeface="Arial" panose="020B0604020202020204" pitchFamily="34" charset="0"/>
              <a:buChar char="•"/>
            </a:pPr>
            <a:r>
              <a:rPr lang="en-US" dirty="0"/>
              <a:t>Weak lensing</a:t>
            </a:r>
          </a:p>
          <a:p>
            <a:pPr marL="285750" indent="-285750">
              <a:buFont typeface="Arial" panose="020B0604020202020204" pitchFamily="34" charset="0"/>
              <a:buChar char="•"/>
            </a:pPr>
            <a:r>
              <a:rPr lang="en-US" dirty="0"/>
              <a:t>Galaxy Redshift Distortion</a:t>
            </a:r>
          </a:p>
          <a:p>
            <a:pPr marL="285750" indent="-285750">
              <a:buFont typeface="Arial" panose="020B0604020202020204" pitchFamily="34" charset="0"/>
              <a:buChar char="•"/>
            </a:pPr>
            <a:r>
              <a:rPr lang="en-US" dirty="0"/>
              <a:t>Supernova</a:t>
            </a:r>
          </a:p>
        </p:txBody>
      </p:sp>
      <p:pic>
        <p:nvPicPr>
          <p:cNvPr id="11" name="Picture 10"/>
          <p:cNvPicPr>
            <a:picLocks noChangeAspect="1"/>
          </p:cNvPicPr>
          <p:nvPr/>
        </p:nvPicPr>
        <p:blipFill>
          <a:blip r:embed="rId4"/>
          <a:stretch>
            <a:fillRect/>
          </a:stretch>
        </p:blipFill>
        <p:spPr>
          <a:xfrm>
            <a:off x="7869056" y="0"/>
            <a:ext cx="1274944" cy="1203116"/>
          </a:xfrm>
          <a:prstGeom prst="rect">
            <a:avLst/>
          </a:prstGeom>
          <a:solidFill>
            <a:schemeClr val="bg1"/>
          </a:solidFill>
        </p:spPr>
      </p:pic>
      <p:sp>
        <p:nvSpPr>
          <p:cNvPr id="10" name="Date Placeholder 9">
            <a:extLst>
              <a:ext uri="{FF2B5EF4-FFF2-40B4-BE49-F238E27FC236}">
                <a16:creationId xmlns:a16="http://schemas.microsoft.com/office/drawing/2014/main" id="{FBFB47BB-35CB-D640-8F3B-6E5DC032AB72}"/>
              </a:ext>
            </a:extLst>
          </p:cNvPr>
          <p:cNvSpPr>
            <a:spLocks noGrp="1"/>
          </p:cNvSpPr>
          <p:nvPr>
            <p:ph type="dt" sz="half" idx="2"/>
          </p:nvPr>
        </p:nvSpPr>
        <p:spPr/>
        <p:txBody>
          <a:bodyPr/>
          <a:lstStyle/>
          <a:p>
            <a:r>
              <a:rPr lang="en-US"/>
              <a:t>October 22, 2018</a:t>
            </a:r>
          </a:p>
        </p:txBody>
      </p:sp>
      <p:sp>
        <p:nvSpPr>
          <p:cNvPr id="12" name="Footer Placeholder 11">
            <a:extLst>
              <a:ext uri="{FF2B5EF4-FFF2-40B4-BE49-F238E27FC236}">
                <a16:creationId xmlns:a16="http://schemas.microsoft.com/office/drawing/2014/main" id="{859CD5D3-9F28-C74E-ABA5-1AB97E8322C3}"/>
              </a:ext>
            </a:extLst>
          </p:cNvPr>
          <p:cNvSpPr>
            <a:spLocks noGrp="1"/>
          </p:cNvSpPr>
          <p:nvPr>
            <p:ph type="ftr" sz="quarter" idx="11"/>
          </p:nvPr>
        </p:nvSpPr>
        <p:spPr/>
        <p:txBody>
          <a:bodyPr/>
          <a:lstStyle/>
          <a:p>
            <a:r>
              <a:rPr lang="en-US"/>
              <a:t>APAC - Kruk</a:t>
            </a:r>
            <a:endParaRPr lang="en-US" dirty="0"/>
          </a:p>
        </p:txBody>
      </p:sp>
      <p:sp>
        <p:nvSpPr>
          <p:cNvPr id="13" name="Slide Number Placeholder 12">
            <a:extLst>
              <a:ext uri="{FF2B5EF4-FFF2-40B4-BE49-F238E27FC236}">
                <a16:creationId xmlns:a16="http://schemas.microsoft.com/office/drawing/2014/main" id="{A9E29B98-50F1-184E-B805-AD38410D79D5}"/>
              </a:ext>
            </a:extLst>
          </p:cNvPr>
          <p:cNvSpPr>
            <a:spLocks noGrp="1"/>
          </p:cNvSpPr>
          <p:nvPr>
            <p:ph type="sldNum" sz="quarter" idx="10"/>
          </p:nvPr>
        </p:nvSpPr>
        <p:spPr/>
        <p:txBody>
          <a:bodyPr/>
          <a:lstStyle/>
          <a:p>
            <a:fld id="{9B402786-918C-D846-A5E6-705928AE4161}" type="slidenum">
              <a:rPr lang="en-US" smtClean="0"/>
              <a:pPr/>
              <a:t>8</a:t>
            </a:fld>
            <a:endParaRPr lang="en-US" dirty="0"/>
          </a:p>
        </p:txBody>
      </p:sp>
    </p:spTree>
    <p:extLst>
      <p:ext uri="{BB962C8B-B14F-4D97-AF65-F5344CB8AC3E}">
        <p14:creationId xmlns:p14="http://schemas.microsoft.com/office/powerpoint/2010/main" val="3458694308"/>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Relative Flux Calibration</a:t>
            </a:r>
            <a:br>
              <a:rPr lang="en-US" dirty="0"/>
            </a:br>
            <a:r>
              <a:rPr lang="en-US" dirty="0"/>
              <a:t>Mission Implementation (1 of 2)</a:t>
            </a:r>
          </a:p>
        </p:txBody>
      </p:sp>
      <p:sp>
        <p:nvSpPr>
          <p:cNvPr id="6" name="Content Placeholder 5"/>
          <p:cNvSpPr>
            <a:spLocks noGrp="1"/>
          </p:cNvSpPr>
          <p:nvPr>
            <p:ph idx="1"/>
          </p:nvPr>
        </p:nvSpPr>
        <p:spPr>
          <a:xfrm>
            <a:off x="244220" y="1600200"/>
            <a:ext cx="8759354" cy="4756150"/>
          </a:xfrm>
        </p:spPr>
        <p:txBody>
          <a:bodyPr>
            <a:normAutofit fontScale="70000" lnSpcReduction="20000"/>
          </a:bodyPr>
          <a:lstStyle/>
          <a:p>
            <a:r>
              <a:rPr lang="en-US" dirty="0"/>
              <a:t>Calibration implemented via calibration observations and using a WFI Relative Calibration System for calibrations which can’t be performed using astronomical sources</a:t>
            </a:r>
          </a:p>
          <a:p>
            <a:r>
              <a:rPr lang="en-US" dirty="0"/>
              <a:t>On-Board Calibration Requirements</a:t>
            </a:r>
          </a:p>
          <a:p>
            <a:pPr lvl="1"/>
            <a:r>
              <a:rPr lang="en-US" b="1" dirty="0"/>
              <a:t>MRD 181: </a:t>
            </a:r>
            <a:r>
              <a:rPr lang="en-US" dirty="0"/>
              <a:t>WFI provide a flight </a:t>
            </a:r>
            <a:r>
              <a:rPr lang="en-US" dirty="0" err="1"/>
              <a:t>cal</a:t>
            </a:r>
            <a:r>
              <a:rPr lang="en-US" dirty="0"/>
              <a:t> light source to the WFI detectors, selectable and repeatable, over the range from a max full pixel well in 1 frame time to a min down 5 orders of magnitude.</a:t>
            </a:r>
          </a:p>
          <a:p>
            <a:pPr lvl="1"/>
            <a:r>
              <a:rPr lang="en-US" b="1" dirty="0"/>
              <a:t>MRD 390: </a:t>
            </a:r>
            <a:r>
              <a:rPr lang="en-US" dirty="0"/>
              <a:t>WFI provide a </a:t>
            </a:r>
            <a:r>
              <a:rPr lang="en-US" dirty="0" err="1"/>
              <a:t>cal</a:t>
            </a:r>
            <a:r>
              <a:rPr lang="en-US" dirty="0"/>
              <a:t> light source to the WFI detectors that varies by no more than 50% peak-to-trough across each FPA</a:t>
            </a:r>
          </a:p>
          <a:p>
            <a:pPr lvl="1"/>
            <a:r>
              <a:rPr lang="en-US" dirty="0"/>
              <a:t>MRD 391: WFI provide at least 1 quasi-monochromatic source per filter bandpass</a:t>
            </a:r>
          </a:p>
          <a:p>
            <a:pPr lvl="1"/>
            <a:r>
              <a:rPr lang="en-US" b="1" dirty="0"/>
              <a:t>MRD 384: </a:t>
            </a:r>
            <a:r>
              <a:rPr lang="en-US" dirty="0"/>
              <a:t>WFI provide a dark setting in the WFC that allows the instrumental background to be measured</a:t>
            </a:r>
          </a:p>
          <a:p>
            <a:pPr lvl="1"/>
            <a:r>
              <a:rPr lang="en-US" dirty="0"/>
              <a:t>MRD 385: WFI provide a dark setting in the IFC that allows the instrumental background to be measured</a:t>
            </a:r>
          </a:p>
          <a:p>
            <a:pPr lvl="2"/>
            <a:r>
              <a:rPr lang="en-US" dirty="0"/>
              <a:t>All flow to WFI - Establishes requirements for relative calibration system and dark capability</a:t>
            </a:r>
          </a:p>
        </p:txBody>
      </p:sp>
      <p:sp>
        <p:nvSpPr>
          <p:cNvPr id="7" name="Date Placeholder 6">
            <a:extLst>
              <a:ext uri="{FF2B5EF4-FFF2-40B4-BE49-F238E27FC236}">
                <a16:creationId xmlns:a16="http://schemas.microsoft.com/office/drawing/2014/main" id="{E62E8392-1610-3F44-A357-22E67FBE2902}"/>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6EB8AFCB-299A-2748-B34F-CF056C0D7B50}"/>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0F871FEE-99E7-D945-B468-1B27503D9DFF}"/>
              </a:ext>
            </a:extLst>
          </p:cNvPr>
          <p:cNvSpPr>
            <a:spLocks noGrp="1"/>
          </p:cNvSpPr>
          <p:nvPr>
            <p:ph type="sldNum" sz="quarter" idx="11"/>
          </p:nvPr>
        </p:nvSpPr>
        <p:spPr/>
        <p:txBody>
          <a:bodyPr/>
          <a:lstStyle/>
          <a:p>
            <a:fld id="{9B402786-918C-D846-A5E6-705928AE4161}" type="slidenum">
              <a:rPr lang="en-US" smtClean="0"/>
              <a:pPr/>
              <a:t>80</a:t>
            </a:fld>
            <a:endParaRPr lang="en-US" dirty="0"/>
          </a:p>
        </p:txBody>
      </p:sp>
    </p:spTree>
    <p:extLst>
      <p:ext uri="{BB962C8B-B14F-4D97-AF65-F5344CB8AC3E}">
        <p14:creationId xmlns:p14="http://schemas.microsoft.com/office/powerpoint/2010/main" val="3172500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Relative Flux Calibration</a:t>
            </a:r>
            <a:br>
              <a:rPr lang="en-US"/>
            </a:br>
            <a:r>
              <a:rPr lang="en-US"/>
              <a:t>Mission Implementation (2 of 2)</a:t>
            </a:r>
            <a:endParaRPr lang="en-US" dirty="0"/>
          </a:p>
        </p:txBody>
      </p:sp>
      <p:sp>
        <p:nvSpPr>
          <p:cNvPr id="6" name="Content Placeholder 5"/>
          <p:cNvSpPr>
            <a:spLocks noGrp="1"/>
          </p:cNvSpPr>
          <p:nvPr>
            <p:ph idx="1"/>
          </p:nvPr>
        </p:nvSpPr>
        <p:spPr>
          <a:xfrm>
            <a:off x="457200" y="1600200"/>
            <a:ext cx="8229599" cy="4985137"/>
          </a:xfrm>
        </p:spPr>
        <p:txBody>
          <a:bodyPr>
            <a:normAutofit fontScale="55000" lnSpcReduction="20000"/>
          </a:bodyPr>
          <a:lstStyle/>
          <a:p>
            <a:r>
              <a:rPr lang="en-US" dirty="0"/>
              <a:t>Astronomical Calibration Requirements</a:t>
            </a:r>
          </a:p>
          <a:p>
            <a:pPr lvl="1"/>
            <a:r>
              <a:rPr lang="en-US" b="1" dirty="0"/>
              <a:t>MRD 340: </a:t>
            </a:r>
            <a:r>
              <a:rPr lang="en-US" dirty="0"/>
              <a:t>Execute the core WFIRST surveys and calibration observations from the SITs</a:t>
            </a:r>
          </a:p>
          <a:p>
            <a:pPr lvl="2"/>
            <a:r>
              <a:rPr lang="en-US" dirty="0"/>
              <a:t>Flows to the Ground Sys – Establishes requirements for planning and scheduling system</a:t>
            </a:r>
          </a:p>
          <a:p>
            <a:pPr lvl="1"/>
            <a:r>
              <a:rPr lang="en-US" b="1" dirty="0"/>
              <a:t>MRD 033: </a:t>
            </a:r>
            <a:r>
              <a:rPr lang="en-US" dirty="0"/>
              <a:t>Perform sub-pixel scale slews of 22 </a:t>
            </a:r>
            <a:r>
              <a:rPr lang="en-US" dirty="0" err="1"/>
              <a:t>milliarcsec</a:t>
            </a:r>
            <a:r>
              <a:rPr lang="en-US" dirty="0"/>
              <a:t> relative to the current pointing with an accuracy of 11 </a:t>
            </a:r>
            <a:r>
              <a:rPr lang="en-US" dirty="0" err="1"/>
              <a:t>milliarcsec</a:t>
            </a:r>
            <a:r>
              <a:rPr lang="en-US" dirty="0"/>
              <a:t> (RMS/axis) about pitch and yaw in the WFC Focal Plane frame for the WIM</a:t>
            </a:r>
          </a:p>
          <a:p>
            <a:pPr lvl="2"/>
            <a:r>
              <a:rPr lang="en-US" dirty="0"/>
              <a:t>Flows to WFI &amp; S/C – see Pointing budget, basis for architecture decision to guide from WFC FPA </a:t>
            </a:r>
          </a:p>
          <a:p>
            <a:pPr lvl="1"/>
            <a:r>
              <a:rPr lang="en-US" b="1" dirty="0"/>
              <a:t>MRD 406: </a:t>
            </a:r>
            <a:r>
              <a:rPr lang="en-US" dirty="0"/>
              <a:t>Return on successive visits to a field such that the WFC FOV </a:t>
            </a:r>
            <a:r>
              <a:rPr lang="en-US" dirty="0" err="1"/>
              <a:t>boresight</a:t>
            </a:r>
            <a:r>
              <a:rPr lang="en-US" dirty="0"/>
              <a:t> is within 110 </a:t>
            </a:r>
            <a:r>
              <a:rPr lang="en-US" dirty="0" err="1"/>
              <a:t>milliarcsec</a:t>
            </a:r>
            <a:r>
              <a:rPr lang="en-US" dirty="0"/>
              <a:t> RMS of its commanded direction, and with offsets up to 2.2 arcsec from the nominal target</a:t>
            </a:r>
          </a:p>
          <a:p>
            <a:pPr lvl="2"/>
            <a:r>
              <a:rPr lang="en-US" dirty="0"/>
              <a:t>Flows to WFI &amp; S/C – see Pointing budget, basis for architecture decision to guide from WFC FPA </a:t>
            </a:r>
          </a:p>
          <a:p>
            <a:r>
              <a:rPr lang="en-US" dirty="0"/>
              <a:t>Ground Processing Requirements</a:t>
            </a:r>
          </a:p>
          <a:p>
            <a:pPr lvl="1"/>
            <a:r>
              <a:rPr lang="en-US" dirty="0"/>
              <a:t>MRD 329: Generate science data products for all observations per the applicable requirements in the Science Requirements Document (WFIRST-RQMT-05301).</a:t>
            </a:r>
          </a:p>
          <a:p>
            <a:pPr lvl="2"/>
            <a:r>
              <a:rPr lang="en-US" dirty="0"/>
              <a:t>Flows to Ground Sys – Establishes requirements for data processing pipeline</a:t>
            </a:r>
          </a:p>
          <a:p>
            <a:pPr lvl="1"/>
            <a:r>
              <a:rPr lang="en-US" b="1" dirty="0"/>
              <a:t>MRD 330: </a:t>
            </a:r>
            <a:r>
              <a:rPr lang="en-US" dirty="0"/>
              <a:t>Enable science investigators to perform custom data reduction of the WFIRST data set</a:t>
            </a:r>
          </a:p>
          <a:p>
            <a:pPr lvl="2"/>
            <a:r>
              <a:rPr lang="en-US" dirty="0"/>
              <a:t>Flows to Ground Sys – Establishes requirements for SOC tools</a:t>
            </a:r>
          </a:p>
          <a:p>
            <a:pPr lvl="1"/>
            <a:r>
              <a:rPr lang="en-US" b="1" dirty="0"/>
              <a:t>MRD 445: </a:t>
            </a:r>
            <a:r>
              <a:rPr lang="en-US" dirty="0"/>
              <a:t>Incorporate compatible software provide by SITs into operational high-level data processing pipelines</a:t>
            </a:r>
          </a:p>
          <a:p>
            <a:pPr lvl="2"/>
            <a:r>
              <a:rPr lang="en-US" dirty="0"/>
              <a:t>Flows to Ground Sys – Establishes requirements for data processing pipeline</a:t>
            </a:r>
          </a:p>
          <a:p>
            <a:endParaRPr lang="en-US" dirty="0"/>
          </a:p>
        </p:txBody>
      </p:sp>
      <p:sp>
        <p:nvSpPr>
          <p:cNvPr id="7" name="Date Placeholder 6">
            <a:extLst>
              <a:ext uri="{FF2B5EF4-FFF2-40B4-BE49-F238E27FC236}">
                <a16:creationId xmlns:a16="http://schemas.microsoft.com/office/drawing/2014/main" id="{31E11E14-6A76-694F-9900-9D115A3C9275}"/>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AE94C708-234F-C045-840F-6FE0441594B2}"/>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8BC395CB-572F-714F-9738-437B7554030C}"/>
              </a:ext>
            </a:extLst>
          </p:cNvPr>
          <p:cNvSpPr>
            <a:spLocks noGrp="1"/>
          </p:cNvSpPr>
          <p:nvPr>
            <p:ph type="sldNum" sz="quarter" idx="11"/>
          </p:nvPr>
        </p:nvSpPr>
        <p:spPr/>
        <p:txBody>
          <a:bodyPr/>
          <a:lstStyle/>
          <a:p>
            <a:fld id="{9B402786-918C-D846-A5E6-705928AE4161}" type="slidenum">
              <a:rPr lang="en-US" smtClean="0"/>
              <a:pPr/>
              <a:t>81</a:t>
            </a:fld>
            <a:endParaRPr lang="en-US" dirty="0"/>
          </a:p>
        </p:txBody>
      </p:sp>
    </p:spTree>
    <p:extLst>
      <p:ext uri="{BB962C8B-B14F-4D97-AF65-F5344CB8AC3E}">
        <p14:creationId xmlns:p14="http://schemas.microsoft.com/office/powerpoint/2010/main" val="7560076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Color</a:t>
            </a:r>
            <a:br>
              <a:rPr lang="en-US"/>
            </a:br>
            <a:r>
              <a:rPr lang="en-US"/>
              <a:t>Mission Implementation</a:t>
            </a:r>
            <a:endParaRPr lang="en-US" dirty="0"/>
          </a:p>
        </p:txBody>
      </p:sp>
      <p:sp>
        <p:nvSpPr>
          <p:cNvPr id="7" name="Content Placeholder 6"/>
          <p:cNvSpPr>
            <a:spLocks noGrp="1"/>
          </p:cNvSpPr>
          <p:nvPr>
            <p:ph idx="1"/>
          </p:nvPr>
        </p:nvSpPr>
        <p:spPr>
          <a:xfrm>
            <a:off x="457200" y="3437783"/>
            <a:ext cx="8229599" cy="2550068"/>
          </a:xfrm>
        </p:spPr>
        <p:txBody>
          <a:bodyPr>
            <a:normAutofit/>
          </a:bodyPr>
          <a:lstStyle/>
          <a:p>
            <a:pPr marL="0" indent="0">
              <a:buNone/>
            </a:pPr>
            <a:endParaRPr lang="en-US" sz="1600" dirty="0"/>
          </a:p>
          <a:p>
            <a:r>
              <a:rPr lang="en-US" sz="1600" b="1" dirty="0"/>
              <a:t>MRD 168: </a:t>
            </a:r>
            <a:r>
              <a:rPr lang="en-US" sz="1600" dirty="0"/>
              <a:t>IFC shall provide a spectral sampling of 2 to 4 pixels/slice.</a:t>
            </a:r>
          </a:p>
          <a:p>
            <a:r>
              <a:rPr lang="en-US" sz="1600" b="1" dirty="0"/>
              <a:t>MRD 169: </a:t>
            </a:r>
            <a:r>
              <a:rPr lang="en-US" sz="1600" dirty="0"/>
              <a:t>IFC shall provide integral field spectroscopy with a resolving power between 70 and 150 per one slice spectral resolution element over the bandpass of 0.6 </a:t>
            </a:r>
            <a:r>
              <a:rPr lang="en-US" sz="1600" dirty="0" err="1"/>
              <a:t>μm</a:t>
            </a:r>
            <a:r>
              <a:rPr lang="en-US" sz="1600" dirty="0"/>
              <a:t> – 2.0 </a:t>
            </a:r>
            <a:r>
              <a:rPr lang="en-US" sz="1600" dirty="0" err="1"/>
              <a:t>μm</a:t>
            </a:r>
            <a:r>
              <a:rPr lang="en-US" sz="1600" dirty="0"/>
              <a:t>.</a:t>
            </a:r>
          </a:p>
          <a:p>
            <a:r>
              <a:rPr lang="en-US" sz="1600" b="1" dirty="0"/>
              <a:t>MRD 370:  </a:t>
            </a:r>
            <a:r>
              <a:rPr lang="en-US" sz="1600" dirty="0"/>
              <a:t>IFC shall have a bandpass spanning at least 0.45 -2.0 </a:t>
            </a:r>
            <a:r>
              <a:rPr lang="en-US" sz="1600" dirty="0" err="1"/>
              <a:t>μm</a:t>
            </a:r>
            <a:r>
              <a:rPr lang="en-US" sz="1600" dirty="0"/>
              <a:t>.</a:t>
            </a:r>
          </a:p>
          <a:p>
            <a:pPr lvl="1"/>
            <a:r>
              <a:rPr lang="en-US" sz="1400" dirty="0"/>
              <a:t>168, 169, 370 flow to WFI – Establishes requirements for IFC design</a:t>
            </a:r>
          </a:p>
        </p:txBody>
      </p:sp>
      <p:sp>
        <p:nvSpPr>
          <p:cNvPr id="11" name="Content Placeholder 6"/>
          <p:cNvSpPr txBox="1">
            <a:spLocks/>
          </p:cNvSpPr>
          <p:nvPr/>
        </p:nvSpPr>
        <p:spPr>
          <a:xfrm>
            <a:off x="457201" y="1709111"/>
            <a:ext cx="5735594" cy="2363582"/>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Wingdings" charset="2"/>
              <a:buChar char="Ø"/>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b="1" dirty="0"/>
              <a:t>MRD 154: </a:t>
            </a:r>
            <a:r>
              <a:rPr lang="en-US" sz="3400" dirty="0"/>
              <a:t>WIM </a:t>
            </a:r>
            <a:r>
              <a:rPr lang="en-US" sz="3400" dirty="0">
                <a:ea typeface="Arial"/>
                <a:cs typeface="Arial"/>
              </a:rPr>
              <a:t>provide at least seven imaging filters spanning the range 0.48 </a:t>
            </a:r>
            <a:r>
              <a:rPr lang="en-US" sz="3400" dirty="0" err="1">
                <a:ea typeface="Arial"/>
                <a:cs typeface="Arial"/>
              </a:rPr>
              <a:t>μm</a:t>
            </a:r>
            <a:r>
              <a:rPr lang="en-US" sz="3400" dirty="0">
                <a:ea typeface="Arial"/>
                <a:cs typeface="Arial"/>
              </a:rPr>
              <a:t> to 2.0 </a:t>
            </a:r>
            <a:r>
              <a:rPr lang="en-US" sz="3400" dirty="0" err="1">
                <a:ea typeface="Arial"/>
                <a:cs typeface="Arial"/>
              </a:rPr>
              <a:t>μm</a:t>
            </a:r>
            <a:r>
              <a:rPr lang="en-US" sz="3400" dirty="0">
                <a:ea typeface="Arial"/>
                <a:cs typeface="Arial"/>
              </a:rPr>
              <a:t> with wavelength ranges as specified in the filter table</a:t>
            </a:r>
          </a:p>
          <a:p>
            <a:pPr lvl="1"/>
            <a:r>
              <a:rPr lang="en-US" sz="2900" dirty="0"/>
              <a:t>Flows to WFI – Establishes requirements for WFI filters, element wheel</a:t>
            </a:r>
          </a:p>
          <a:p>
            <a:r>
              <a:rPr lang="en-US" sz="3400" b="1" dirty="0"/>
              <a:t>MRD 161: </a:t>
            </a:r>
            <a:r>
              <a:rPr lang="en-US" sz="3400" dirty="0"/>
              <a:t>WSM provide slitless spectroscopy with a spectral dispersion between 1.0 nm/pix and 1.2 nm/pix over the bandpass 1.0 to 1.93 µm and across the full field.</a:t>
            </a:r>
          </a:p>
          <a:p>
            <a:pPr lvl="1"/>
            <a:r>
              <a:rPr lang="en-US" sz="2900" dirty="0"/>
              <a:t>Flows to WFI – Establishes requirements for WFI grism, element wheel</a:t>
            </a:r>
          </a:p>
        </p:txBody>
      </p:sp>
      <p:pic>
        <p:nvPicPr>
          <p:cNvPr id="9" name="Picture 8"/>
          <p:cNvPicPr>
            <a:picLocks noChangeAspect="1"/>
          </p:cNvPicPr>
          <p:nvPr/>
        </p:nvPicPr>
        <p:blipFill rotWithShape="1">
          <a:blip r:embed="rId3"/>
          <a:srcRect r="60871" b="9910"/>
          <a:stretch/>
        </p:blipFill>
        <p:spPr>
          <a:xfrm>
            <a:off x="6192795" y="1832551"/>
            <a:ext cx="2982784" cy="1591425"/>
          </a:xfrm>
          <a:prstGeom prst="rect">
            <a:avLst/>
          </a:prstGeom>
        </p:spPr>
      </p:pic>
      <p:sp>
        <p:nvSpPr>
          <p:cNvPr id="4" name="Date Placeholder 3">
            <a:extLst>
              <a:ext uri="{FF2B5EF4-FFF2-40B4-BE49-F238E27FC236}">
                <a16:creationId xmlns:a16="http://schemas.microsoft.com/office/drawing/2014/main" id="{B94E028D-7DD3-6F48-A25E-2B2EA381DB9D}"/>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E3D5A04A-1892-6749-A4B2-16E275324FF1}"/>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D8A55FAA-A20D-DA44-9BE2-63E04B42EEB7}"/>
              </a:ext>
            </a:extLst>
          </p:cNvPr>
          <p:cNvSpPr>
            <a:spLocks noGrp="1"/>
          </p:cNvSpPr>
          <p:nvPr>
            <p:ph type="sldNum" sz="quarter" idx="11"/>
          </p:nvPr>
        </p:nvSpPr>
        <p:spPr/>
        <p:txBody>
          <a:bodyPr/>
          <a:lstStyle/>
          <a:p>
            <a:fld id="{9B402786-918C-D846-A5E6-705928AE4161}" type="slidenum">
              <a:rPr lang="en-US" smtClean="0"/>
              <a:pPr/>
              <a:t>82</a:t>
            </a:fld>
            <a:endParaRPr lang="en-US" dirty="0"/>
          </a:p>
        </p:txBody>
      </p:sp>
    </p:spTree>
    <p:extLst>
      <p:ext uri="{BB962C8B-B14F-4D97-AF65-F5344CB8AC3E}">
        <p14:creationId xmlns:p14="http://schemas.microsoft.com/office/powerpoint/2010/main" val="15235153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PLRA Technical Flow Down</a:t>
            </a:r>
            <a:br>
              <a:rPr lang="en-US"/>
            </a:br>
            <a:r>
              <a:rPr lang="en-US"/>
              <a:t>Mission Implementation</a:t>
            </a:r>
            <a:endParaRPr lang="en-US" dirty="0"/>
          </a:p>
        </p:txBody>
      </p:sp>
      <p:sp>
        <p:nvSpPr>
          <p:cNvPr id="6" name="Content Placeholder 5"/>
          <p:cNvSpPr>
            <a:spLocks noGrp="1"/>
          </p:cNvSpPr>
          <p:nvPr>
            <p:ph idx="1"/>
          </p:nvPr>
        </p:nvSpPr>
        <p:spPr>
          <a:xfrm>
            <a:off x="457200" y="1600200"/>
            <a:ext cx="8229599" cy="4902302"/>
          </a:xfrm>
        </p:spPr>
        <p:txBody>
          <a:bodyPr>
            <a:normAutofit fontScale="55000" lnSpcReduction="20000"/>
          </a:bodyPr>
          <a:lstStyle/>
          <a:p>
            <a:r>
              <a:rPr lang="en-US" dirty="0"/>
              <a:t>MRD 011: Execute the science program in an operational phase lifetime of 5 years.</a:t>
            </a:r>
          </a:p>
          <a:p>
            <a:pPr lvl="1"/>
            <a:r>
              <a:rPr lang="en-US" dirty="0"/>
              <a:t>Flows to Observatory &amp; Ground System – Establishes requirements for environments, redundancy, efficiency related requirements (parallel science &amp; downlink, parallel instrument ops, event driven ops), power </a:t>
            </a:r>
          </a:p>
          <a:p>
            <a:r>
              <a:rPr lang="en-US" b="1" dirty="0"/>
              <a:t>MRD 392: </a:t>
            </a:r>
            <a:r>
              <a:rPr lang="en-US" dirty="0"/>
              <a:t>Employ components of an existing telescope with a 2.36 m diameter primary mirror, on-axis secondary mirror, and associated metering structure.</a:t>
            </a:r>
          </a:p>
          <a:p>
            <a:pPr lvl="1"/>
            <a:r>
              <a:rPr lang="en-US" dirty="0"/>
              <a:t>Flows to Telescope – Establishes requirements for overall optical system design and observatory size</a:t>
            </a:r>
          </a:p>
          <a:p>
            <a:r>
              <a:rPr lang="en-US" b="1" dirty="0"/>
              <a:t>MRD 058: </a:t>
            </a:r>
            <a:r>
              <a:rPr lang="en-US" dirty="0"/>
              <a:t>Be designed to support on-orbit robotic servicing of the instruments and spacecraft.</a:t>
            </a:r>
          </a:p>
          <a:p>
            <a:pPr lvl="1"/>
            <a:r>
              <a:rPr lang="en-US" dirty="0"/>
              <a:t>Flows to WFI, CGI, IC, &amp; S/C – Establishes requirements for instrument-IC interface, accessible instrument connectors, S/C services for orbital replacements &amp; interfaces to servicer</a:t>
            </a:r>
          </a:p>
          <a:p>
            <a:r>
              <a:rPr lang="en-US" b="1" dirty="0"/>
              <a:t>MRD 063: </a:t>
            </a:r>
            <a:r>
              <a:rPr lang="en-US" dirty="0"/>
              <a:t>Be capable of performing observations in combination with a </a:t>
            </a:r>
            <a:r>
              <a:rPr lang="en-US" dirty="0" err="1"/>
              <a:t>starshade</a:t>
            </a:r>
            <a:r>
              <a:rPr lang="en-US" dirty="0"/>
              <a:t> </a:t>
            </a:r>
            <a:r>
              <a:rPr lang="en-US" dirty="0" err="1"/>
              <a:t>occulter</a:t>
            </a:r>
            <a:endParaRPr lang="en-US" dirty="0"/>
          </a:p>
          <a:p>
            <a:pPr lvl="1"/>
            <a:r>
              <a:rPr lang="en-US" dirty="0"/>
              <a:t>Flows to CGI &amp; S/C – Establishes requirements for additional filters, </a:t>
            </a:r>
            <a:r>
              <a:rPr lang="en-US" dirty="0" err="1"/>
              <a:t>starshade</a:t>
            </a:r>
            <a:r>
              <a:rPr lang="en-US" dirty="0"/>
              <a:t> lateral sensing, and thruster plume scattered starlight protection in CGI, addition of </a:t>
            </a:r>
            <a:r>
              <a:rPr lang="en-US" dirty="0" err="1"/>
              <a:t>starshade</a:t>
            </a:r>
            <a:r>
              <a:rPr lang="en-US" dirty="0"/>
              <a:t> acquisition camera and space-to-space </a:t>
            </a:r>
            <a:r>
              <a:rPr lang="en-US" dirty="0" err="1"/>
              <a:t>comm</a:t>
            </a:r>
            <a:r>
              <a:rPr lang="en-US" dirty="0"/>
              <a:t> link in S/C</a:t>
            </a:r>
          </a:p>
          <a:p>
            <a:r>
              <a:rPr lang="en-US" dirty="0"/>
              <a:t>MRD 334: Execute a Target of Opportunity order within 2 weeks of approval of a request</a:t>
            </a:r>
          </a:p>
          <a:p>
            <a:pPr lvl="1"/>
            <a:r>
              <a:rPr lang="en-US" dirty="0"/>
              <a:t>Flows to Ground Sys – Establishes requirements for planning and scheduling system</a:t>
            </a:r>
          </a:p>
        </p:txBody>
      </p:sp>
      <p:sp>
        <p:nvSpPr>
          <p:cNvPr id="7" name="Date Placeholder 6">
            <a:extLst>
              <a:ext uri="{FF2B5EF4-FFF2-40B4-BE49-F238E27FC236}">
                <a16:creationId xmlns:a16="http://schemas.microsoft.com/office/drawing/2014/main" id="{9F6A2A80-9F1A-F54B-8EAE-5E886DC8A005}"/>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35455D63-A33F-5748-87EC-3503F23D740D}"/>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F67B0663-7928-2F4D-B115-BCE9ED05E36A}"/>
              </a:ext>
            </a:extLst>
          </p:cNvPr>
          <p:cNvSpPr>
            <a:spLocks noGrp="1"/>
          </p:cNvSpPr>
          <p:nvPr>
            <p:ph type="sldNum" sz="quarter" idx="11"/>
          </p:nvPr>
        </p:nvSpPr>
        <p:spPr/>
        <p:txBody>
          <a:bodyPr/>
          <a:lstStyle/>
          <a:p>
            <a:fld id="{9B402786-918C-D846-A5E6-705928AE4161}" type="slidenum">
              <a:rPr lang="en-US" smtClean="0"/>
              <a:pPr/>
              <a:t>83</a:t>
            </a:fld>
            <a:endParaRPr lang="en-US" dirty="0"/>
          </a:p>
        </p:txBody>
      </p:sp>
    </p:spTree>
    <p:extLst>
      <p:ext uri="{BB962C8B-B14F-4D97-AF65-F5344CB8AC3E}">
        <p14:creationId xmlns:p14="http://schemas.microsoft.com/office/powerpoint/2010/main" val="4091074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CGI Technology Flow Down</a:t>
            </a:r>
            <a:br>
              <a:rPr lang="en-US" dirty="0"/>
            </a:br>
            <a:r>
              <a:rPr lang="en-US" dirty="0"/>
              <a:t>Mission Implementation  (1 of 2)</a:t>
            </a:r>
          </a:p>
        </p:txBody>
      </p:sp>
      <p:sp>
        <p:nvSpPr>
          <p:cNvPr id="7" name="Content Placeholder 6"/>
          <p:cNvSpPr>
            <a:spLocks noGrp="1"/>
          </p:cNvSpPr>
          <p:nvPr>
            <p:ph idx="1"/>
          </p:nvPr>
        </p:nvSpPr>
        <p:spPr>
          <a:xfrm>
            <a:off x="457200" y="1382452"/>
            <a:ext cx="8229599" cy="5339024"/>
          </a:xfrm>
        </p:spPr>
        <p:txBody>
          <a:bodyPr>
            <a:normAutofit fontScale="55000" lnSpcReduction="20000"/>
          </a:bodyPr>
          <a:lstStyle/>
          <a:p>
            <a:pPr lvl="0"/>
            <a:r>
              <a:rPr lang="en-US" dirty="0"/>
              <a:t>MRD 449: Provide at least four filters as specified in filter table</a:t>
            </a:r>
          </a:p>
          <a:p>
            <a:pPr lvl="0"/>
            <a:r>
              <a:rPr lang="en-US" b="1" dirty="0"/>
              <a:t>MRD 436: </a:t>
            </a:r>
            <a:r>
              <a:rPr lang="en-US" dirty="0"/>
              <a:t>Be able to measure the brightness of an astrophysical point source to an SNR of 10 or greater within 10 hours of integration time on the target in CGI Filter Band 1 for an object with a source-to-star flux ratio as faint as 1x10</a:t>
            </a:r>
            <a:r>
              <a:rPr lang="en-US" baseline="30000" dirty="0"/>
              <a:t>-7</a:t>
            </a:r>
            <a:r>
              <a:rPr lang="en-US" dirty="0"/>
              <a:t> at separations from 0.16 arcsec to 0.21 arcsec,  5x10</a:t>
            </a:r>
            <a:r>
              <a:rPr lang="en-US" baseline="30000" dirty="0"/>
              <a:t>-8</a:t>
            </a:r>
            <a:r>
              <a:rPr lang="en-US" dirty="0"/>
              <a:t> at separations from 0.21 arcsec to 0.4 arcsec, and 1x10</a:t>
            </a:r>
            <a:r>
              <a:rPr lang="en-US" baseline="30000" dirty="0"/>
              <a:t>-7</a:t>
            </a:r>
            <a:r>
              <a:rPr lang="en-US" dirty="0"/>
              <a:t> at separations from 0.4 arcsec to 0.45 arcsec.</a:t>
            </a:r>
          </a:p>
          <a:p>
            <a:pPr lvl="0"/>
            <a:r>
              <a:rPr lang="en-US" altLang="en-US" b="1" dirty="0"/>
              <a:t>MRD 437: </a:t>
            </a:r>
            <a:r>
              <a:rPr lang="en-US" altLang="en-US" dirty="0"/>
              <a:t>B</a:t>
            </a:r>
            <a:r>
              <a:rPr lang="en-US" dirty="0"/>
              <a:t>e able to measure spectra of an astrophysical point source with R=50 or greater spectral resolution with a wavelength accuracy of 5 nm or smaller (TBR9) to an SNR of 10 within 100 hours  of integration time on the target in CGI Filter Band 3 for an object with a source-to-star flux ratio as faint as 1x10</a:t>
            </a:r>
            <a:r>
              <a:rPr lang="en-US" baseline="30000" dirty="0"/>
              <a:t>-7</a:t>
            </a:r>
            <a:r>
              <a:rPr lang="en-US" dirty="0"/>
              <a:t> at separations from 0.21 arcsec to 0.27 arcsec, 5x10</a:t>
            </a:r>
            <a:r>
              <a:rPr lang="en-US" baseline="30000" dirty="0"/>
              <a:t>-8</a:t>
            </a:r>
            <a:r>
              <a:rPr lang="en-US" dirty="0"/>
              <a:t> at separations from 0.27arcsec to 0.53 arcsec, and 1x10</a:t>
            </a:r>
            <a:r>
              <a:rPr lang="en-US" baseline="30000" dirty="0"/>
              <a:t>-7</a:t>
            </a:r>
            <a:r>
              <a:rPr lang="en-US" dirty="0"/>
              <a:t> at separations from 0.53 arcsec to 0.60 arcsec.</a:t>
            </a:r>
          </a:p>
          <a:p>
            <a:pPr lvl="0"/>
            <a:r>
              <a:rPr lang="en-US" altLang="en-US" b="1" dirty="0"/>
              <a:t>MRD 438: </a:t>
            </a:r>
            <a:r>
              <a:rPr lang="en-US" altLang="en-US" dirty="0"/>
              <a:t>B</a:t>
            </a:r>
            <a:r>
              <a:rPr lang="en-US" dirty="0"/>
              <a:t>e able to measure the brightness around a star as faint as V = 5 mag with an SNR of 10 or greater within 24 hours (TBR12) of integration time on the target in CGI Band 4 for an extended source with an integrated surface brightness per resolution element equivalent to a source-to-star flux ratio as faint as 1x10</a:t>
            </a:r>
            <a:r>
              <a:rPr lang="en-US" baseline="30000" dirty="0"/>
              <a:t>-7</a:t>
            </a:r>
            <a:r>
              <a:rPr lang="en-US" dirty="0"/>
              <a:t> at separations from 0.47 arcsec to 0.54 arcsec, 5x10</a:t>
            </a:r>
            <a:r>
              <a:rPr lang="en-US" baseline="30000" dirty="0"/>
              <a:t>-8</a:t>
            </a:r>
            <a:r>
              <a:rPr lang="en-US" dirty="0"/>
              <a:t> at separations from 0.54 arcsec to 1.36 arcsec, and 1x10</a:t>
            </a:r>
            <a:r>
              <a:rPr lang="en-US" baseline="30000" dirty="0"/>
              <a:t>-7</a:t>
            </a:r>
            <a:r>
              <a:rPr lang="en-US" dirty="0"/>
              <a:t> at separations from 1.36 arcsec to 1.44 arcsec.</a:t>
            </a:r>
          </a:p>
          <a:p>
            <a:pPr lvl="0"/>
            <a:r>
              <a:rPr lang="en-US" dirty="0"/>
              <a:t>MRD 451: </a:t>
            </a:r>
            <a:r>
              <a:rPr lang="en-US" dirty="0">
                <a:ea typeface="Arial"/>
                <a:cs typeface="Arial"/>
              </a:rPr>
              <a:t>Be able to map the linear polarization of a circumstellar debris disk that has a polarization fraction greater or equal to 0.3 with an uncertainty of less than 0.03 in CGI Filter Band 1 and CGI Filter Band 4, assuming SNR of 100 per resolution element.</a:t>
            </a:r>
            <a:endParaRPr lang="en-US" dirty="0"/>
          </a:p>
        </p:txBody>
      </p:sp>
      <p:sp>
        <p:nvSpPr>
          <p:cNvPr id="4" name="Date Placeholder 3">
            <a:extLst>
              <a:ext uri="{FF2B5EF4-FFF2-40B4-BE49-F238E27FC236}">
                <a16:creationId xmlns:a16="http://schemas.microsoft.com/office/drawing/2014/main" id="{5069BBB6-0AA5-3248-9F25-275976EEA69B}"/>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B5481F08-3365-8447-A839-5ECC1B87DAB2}"/>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B5B3A8BC-7813-E04D-B87A-2A8E454B3F69}"/>
              </a:ext>
            </a:extLst>
          </p:cNvPr>
          <p:cNvSpPr>
            <a:spLocks noGrp="1"/>
          </p:cNvSpPr>
          <p:nvPr>
            <p:ph type="sldNum" sz="quarter" idx="11"/>
          </p:nvPr>
        </p:nvSpPr>
        <p:spPr/>
        <p:txBody>
          <a:bodyPr/>
          <a:lstStyle/>
          <a:p>
            <a:fld id="{9B402786-918C-D846-A5E6-705928AE4161}" type="slidenum">
              <a:rPr lang="en-US" smtClean="0"/>
              <a:pPr/>
              <a:t>84</a:t>
            </a:fld>
            <a:endParaRPr lang="en-US" dirty="0"/>
          </a:p>
        </p:txBody>
      </p:sp>
    </p:spTree>
    <p:extLst>
      <p:ext uri="{BB962C8B-B14F-4D97-AF65-F5344CB8AC3E}">
        <p14:creationId xmlns:p14="http://schemas.microsoft.com/office/powerpoint/2010/main" val="735444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CGI Technology Flow Down</a:t>
            </a:r>
            <a:br>
              <a:rPr lang="en-US" dirty="0"/>
            </a:br>
            <a:r>
              <a:rPr lang="en-US" dirty="0"/>
              <a:t>Mission Implementation  (2 of 2)</a:t>
            </a:r>
          </a:p>
        </p:txBody>
      </p:sp>
      <p:sp>
        <p:nvSpPr>
          <p:cNvPr id="6" name="Content Placeholder 5"/>
          <p:cNvSpPr>
            <a:spLocks noGrp="1"/>
          </p:cNvSpPr>
          <p:nvPr>
            <p:ph idx="1"/>
          </p:nvPr>
        </p:nvSpPr>
        <p:spPr>
          <a:xfrm>
            <a:off x="457200" y="1600200"/>
            <a:ext cx="8229599" cy="5121275"/>
          </a:xfrm>
        </p:spPr>
        <p:txBody>
          <a:bodyPr>
            <a:normAutofit fontScale="47500" lnSpcReduction="20000"/>
          </a:bodyPr>
          <a:lstStyle/>
          <a:p>
            <a:pPr lvl="0"/>
            <a:r>
              <a:rPr lang="en-US" dirty="0">
                <a:ea typeface="Arial"/>
                <a:cs typeface="Arial"/>
              </a:rPr>
              <a:t>MRD-452: Be able to measure the relative astrometry between an astrophysical point source and its host star, in photometric images, for separations from 0.21 arcsec to 1.36 arcsec, with an accuracy of 5 </a:t>
            </a:r>
            <a:r>
              <a:rPr lang="en-US" dirty="0" err="1">
                <a:ea typeface="Arial"/>
                <a:cs typeface="Arial"/>
              </a:rPr>
              <a:t>milliarcsec</a:t>
            </a:r>
            <a:r>
              <a:rPr lang="en-US" dirty="0">
                <a:ea typeface="Arial"/>
                <a:cs typeface="Arial"/>
              </a:rPr>
              <a:t> or less, assuming SNR of 10 or greater, including systematic errors.</a:t>
            </a:r>
          </a:p>
          <a:p>
            <a:pPr lvl="0"/>
            <a:r>
              <a:rPr lang="en-US" dirty="0">
                <a:ea typeface="Arial"/>
                <a:cs typeface="Arial"/>
              </a:rPr>
              <a:t>MRD-453: Be able to capture wavefront control system telemetry concurrently with science data, including raw wavefront sensor measurements and commanded deformable mirror actuator values</a:t>
            </a:r>
          </a:p>
          <a:p>
            <a:pPr lvl="0"/>
            <a:r>
              <a:rPr lang="en-US" b="1" dirty="0">
                <a:ea typeface="Arial"/>
                <a:cs typeface="Arial"/>
              </a:rPr>
              <a:t>MRD-454: </a:t>
            </a:r>
            <a:r>
              <a:rPr lang="en-US" dirty="0">
                <a:ea typeface="Arial"/>
                <a:cs typeface="Arial"/>
              </a:rPr>
              <a:t>Be able to measure the complex electric fields of incident light in two orthogonal polarization states.</a:t>
            </a:r>
          </a:p>
          <a:p>
            <a:pPr lvl="0"/>
            <a:r>
              <a:rPr lang="en-US" b="1" dirty="0">
                <a:ea typeface="Arial"/>
                <a:cs typeface="Arial"/>
              </a:rPr>
              <a:t>MRD-455:  </a:t>
            </a:r>
            <a:r>
              <a:rPr lang="en-US" dirty="0">
                <a:ea typeface="Arial"/>
                <a:cs typeface="Arial"/>
              </a:rPr>
              <a:t>Be able to measure observatory tip/tilt disturbances at the CGI </a:t>
            </a:r>
            <a:r>
              <a:rPr lang="en-US" dirty="0" err="1">
                <a:ea typeface="Arial"/>
                <a:cs typeface="Arial"/>
              </a:rPr>
              <a:t>occulter</a:t>
            </a:r>
            <a:r>
              <a:rPr lang="en-US" dirty="0">
                <a:ea typeface="Arial"/>
                <a:cs typeface="Arial"/>
              </a:rPr>
              <a:t> at frequencies from 0.1 Hz to 100 Hz with accuracy better than 0.5 mas rms on sky per axis for a V=2 mag or brighter star</a:t>
            </a:r>
          </a:p>
          <a:p>
            <a:pPr lvl="0"/>
            <a:r>
              <a:rPr lang="en-US" dirty="0">
                <a:ea typeface="Arial"/>
                <a:cs typeface="Arial"/>
              </a:rPr>
              <a:t>MRD-456: Be able to estimate the average rate of change over 1 hour period at the CGI </a:t>
            </a:r>
            <a:r>
              <a:rPr lang="en-US" dirty="0" err="1">
                <a:ea typeface="Arial"/>
                <a:cs typeface="Arial"/>
              </a:rPr>
              <a:t>occulter</a:t>
            </a:r>
            <a:r>
              <a:rPr lang="en-US" dirty="0">
                <a:ea typeface="Arial"/>
                <a:cs typeface="Arial"/>
              </a:rPr>
              <a:t> for each of focus, astigmatism, coma, trefoil, and 3rd-order spherical aberrations, with accuracy better than 0.1 nm/hour, when pointed at a V=2 mag or brighter star.</a:t>
            </a:r>
          </a:p>
          <a:p>
            <a:pPr lvl="0"/>
            <a:r>
              <a:rPr lang="en-US" dirty="0">
                <a:ea typeface="Arial"/>
                <a:cs typeface="Arial"/>
              </a:rPr>
              <a:t>MRD-457: Direct imaging camera shall have a field of view with a radius of ≥3 arcseconds.</a:t>
            </a:r>
          </a:p>
          <a:p>
            <a:pPr lvl="1"/>
            <a:r>
              <a:rPr lang="en-US" dirty="0"/>
              <a:t>All Flow to CGI</a:t>
            </a:r>
          </a:p>
          <a:p>
            <a:pPr lvl="1"/>
            <a:endParaRPr lang="en-US" dirty="0"/>
          </a:p>
          <a:p>
            <a:r>
              <a:rPr lang="en-US" b="1" dirty="0"/>
              <a:t>Additionally, per the PLRA, CGI not allowed to drive observatory performance; therefore image quality and jitter requirements are derived from the CGI technology requirements consistent with Observatory requirements derived from wide field science requirements:</a:t>
            </a:r>
          </a:p>
          <a:p>
            <a:pPr lvl="1"/>
            <a:r>
              <a:rPr lang="en-US" dirty="0"/>
              <a:t>Image quality requirements specified at input to CGI </a:t>
            </a:r>
          </a:p>
          <a:p>
            <a:pPr lvl="1"/>
            <a:r>
              <a:rPr lang="en-US" dirty="0"/>
              <a:t>Quasi-static optical interface requirements documented in Level 3 specs</a:t>
            </a:r>
          </a:p>
          <a:p>
            <a:pPr lvl="1"/>
            <a:r>
              <a:rPr lang="en-US" dirty="0"/>
              <a:t>CGI jitter requirements captured in CGI spec, met by operating over wheel speed range that provides low jitter</a:t>
            </a:r>
          </a:p>
          <a:p>
            <a:endParaRPr lang="en-US" dirty="0"/>
          </a:p>
        </p:txBody>
      </p:sp>
      <p:sp>
        <p:nvSpPr>
          <p:cNvPr id="7" name="Date Placeholder 6">
            <a:extLst>
              <a:ext uri="{FF2B5EF4-FFF2-40B4-BE49-F238E27FC236}">
                <a16:creationId xmlns:a16="http://schemas.microsoft.com/office/drawing/2014/main" id="{52420886-3E60-244A-B416-321BEE1136E9}"/>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0E3932E5-674A-154B-948F-9FC29DC99974}"/>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EC61C0A0-F440-F444-94DD-76CE4F21ECD4}"/>
              </a:ext>
            </a:extLst>
          </p:cNvPr>
          <p:cNvSpPr>
            <a:spLocks noGrp="1"/>
          </p:cNvSpPr>
          <p:nvPr>
            <p:ph type="sldNum" sz="quarter" idx="11"/>
          </p:nvPr>
        </p:nvSpPr>
        <p:spPr/>
        <p:txBody>
          <a:bodyPr/>
          <a:lstStyle/>
          <a:p>
            <a:fld id="{9B402786-918C-D846-A5E6-705928AE4161}" type="slidenum">
              <a:rPr lang="en-US" smtClean="0"/>
              <a:pPr/>
              <a:t>85</a:t>
            </a:fld>
            <a:endParaRPr lang="en-US" dirty="0"/>
          </a:p>
        </p:txBody>
      </p:sp>
    </p:spTree>
    <p:extLst>
      <p:ext uri="{BB962C8B-B14F-4D97-AF65-F5344CB8AC3E}">
        <p14:creationId xmlns:p14="http://schemas.microsoft.com/office/powerpoint/2010/main" val="1187152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30C9-2452-A04C-B879-697BD9C68F1D}"/>
              </a:ext>
            </a:extLst>
          </p:cNvPr>
          <p:cNvSpPr>
            <a:spLocks noGrp="1"/>
          </p:cNvSpPr>
          <p:nvPr>
            <p:ph type="title"/>
          </p:nvPr>
        </p:nvSpPr>
        <p:spPr/>
        <p:txBody>
          <a:bodyPr/>
          <a:lstStyle/>
          <a:p>
            <a:r>
              <a:rPr lang="en-US" dirty="0"/>
              <a:t>Key requirements sorted by mission segment</a:t>
            </a:r>
          </a:p>
        </p:txBody>
      </p:sp>
      <p:sp>
        <p:nvSpPr>
          <p:cNvPr id="3" name="Text Placeholder 2">
            <a:extLst>
              <a:ext uri="{FF2B5EF4-FFF2-40B4-BE49-F238E27FC236}">
                <a16:creationId xmlns:a16="http://schemas.microsoft.com/office/drawing/2014/main" id="{F390F2A1-CD99-3841-8877-7DFD499563DC}"/>
              </a:ext>
            </a:extLst>
          </p:cNvPr>
          <p:cNvSpPr>
            <a:spLocks noGrp="1"/>
          </p:cNvSpPr>
          <p:nvPr>
            <p:ph type="body" idx="1"/>
          </p:nvPr>
        </p:nvSpPr>
        <p:spPr/>
        <p:txBody>
          <a:bodyPr/>
          <a:lstStyle/>
          <a:p>
            <a:endParaRPr lang="en-US"/>
          </a:p>
        </p:txBody>
      </p:sp>
      <p:sp>
        <p:nvSpPr>
          <p:cNvPr id="7" name="Date Placeholder 6">
            <a:extLst>
              <a:ext uri="{FF2B5EF4-FFF2-40B4-BE49-F238E27FC236}">
                <a16:creationId xmlns:a16="http://schemas.microsoft.com/office/drawing/2014/main" id="{99D1E8D6-60DE-1C44-912C-C6280A2A3348}"/>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D386E239-6609-924B-BF16-E63F5F22BEB3}"/>
              </a:ext>
            </a:extLst>
          </p:cNvPr>
          <p:cNvSpPr>
            <a:spLocks noGrp="1"/>
          </p:cNvSpPr>
          <p:nvPr>
            <p:ph type="ftr" sz="quarter" idx="11"/>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2F39DAAA-BBFE-0748-83BE-9573DDDC95FE}"/>
              </a:ext>
            </a:extLst>
          </p:cNvPr>
          <p:cNvSpPr>
            <a:spLocks noGrp="1"/>
          </p:cNvSpPr>
          <p:nvPr>
            <p:ph type="sldNum" sz="quarter" idx="10"/>
          </p:nvPr>
        </p:nvSpPr>
        <p:spPr/>
        <p:txBody>
          <a:bodyPr/>
          <a:lstStyle/>
          <a:p>
            <a:fld id="{9B402786-918C-D846-A5E6-705928AE4161}" type="slidenum">
              <a:rPr lang="en-US" smtClean="0"/>
              <a:pPr/>
              <a:t>86</a:t>
            </a:fld>
            <a:endParaRPr lang="en-US" dirty="0"/>
          </a:p>
        </p:txBody>
      </p:sp>
    </p:spTree>
    <p:extLst>
      <p:ext uri="{BB962C8B-B14F-4D97-AF65-F5344CB8AC3E}">
        <p14:creationId xmlns:p14="http://schemas.microsoft.com/office/powerpoint/2010/main" val="1521840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OTA Key Requirements</a:t>
            </a:r>
          </a:p>
        </p:txBody>
      </p:sp>
      <p:sp>
        <p:nvSpPr>
          <p:cNvPr id="6" name="Content Placeholder 5"/>
          <p:cNvSpPr>
            <a:spLocks noGrp="1"/>
          </p:cNvSpPr>
          <p:nvPr>
            <p:ph idx="1"/>
          </p:nvPr>
        </p:nvSpPr>
        <p:spPr/>
        <p:txBody>
          <a:bodyPr>
            <a:normAutofit fontScale="92500" lnSpcReduction="20000"/>
          </a:bodyPr>
          <a:lstStyle/>
          <a:p>
            <a:r>
              <a:rPr lang="en-US" dirty="0"/>
              <a:t>Implement Surveys &amp; Provide Data</a:t>
            </a:r>
          </a:p>
          <a:p>
            <a:pPr lvl="1"/>
            <a:r>
              <a:rPr lang="en-US" dirty="0"/>
              <a:t>Image quality &amp; stability requirements - MRD 352, 353, 355, 358, 361 &amp; 420</a:t>
            </a:r>
          </a:p>
          <a:p>
            <a:pPr lvl="2"/>
            <a:r>
              <a:rPr lang="en-US" dirty="0"/>
              <a:t>Sub-allocated in WFE &amp; Align Budget</a:t>
            </a:r>
          </a:p>
          <a:p>
            <a:pPr lvl="1"/>
            <a:r>
              <a:rPr lang="en-US" dirty="0"/>
              <a:t>Throughput, background, noise - MRD 432, 433, 465, 466</a:t>
            </a:r>
          </a:p>
          <a:p>
            <a:pPr lvl="2"/>
            <a:r>
              <a:rPr lang="en-US" dirty="0"/>
              <a:t>Sub-allocated in S/N budget</a:t>
            </a:r>
          </a:p>
          <a:p>
            <a:pPr lvl="1"/>
            <a:r>
              <a:rPr lang="en-US" dirty="0"/>
              <a:t>Prescription &amp; Angular Sampling - MRD 79, 153</a:t>
            </a:r>
          </a:p>
          <a:p>
            <a:pPr lvl="1"/>
            <a:r>
              <a:rPr lang="en-US" dirty="0"/>
              <a:t>Common OTA alignment - MRD 102</a:t>
            </a:r>
          </a:p>
          <a:p>
            <a:r>
              <a:rPr lang="en-US" dirty="0"/>
              <a:t>Directed Requirements</a:t>
            </a:r>
          </a:p>
          <a:p>
            <a:pPr lvl="1"/>
            <a:r>
              <a:rPr lang="en-US" dirty="0"/>
              <a:t>Use existing heritage hardware - MRD 392</a:t>
            </a:r>
          </a:p>
        </p:txBody>
      </p:sp>
      <p:sp>
        <p:nvSpPr>
          <p:cNvPr id="7" name="Date Placeholder 6">
            <a:extLst>
              <a:ext uri="{FF2B5EF4-FFF2-40B4-BE49-F238E27FC236}">
                <a16:creationId xmlns:a16="http://schemas.microsoft.com/office/drawing/2014/main" id="{925950F2-F365-554E-AEEA-919CF0FDC80E}"/>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2C781637-4A55-8647-B97B-5303F0713024}"/>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8CCAC7C8-0704-3742-9B9F-EE63F49BEFF9}"/>
              </a:ext>
            </a:extLst>
          </p:cNvPr>
          <p:cNvSpPr>
            <a:spLocks noGrp="1"/>
          </p:cNvSpPr>
          <p:nvPr>
            <p:ph type="sldNum" sz="quarter" idx="11"/>
          </p:nvPr>
        </p:nvSpPr>
        <p:spPr/>
        <p:txBody>
          <a:bodyPr/>
          <a:lstStyle/>
          <a:p>
            <a:fld id="{9B402786-918C-D846-A5E6-705928AE4161}" type="slidenum">
              <a:rPr lang="en-US" smtClean="0"/>
              <a:pPr/>
              <a:t>87</a:t>
            </a:fld>
            <a:endParaRPr lang="en-US" dirty="0"/>
          </a:p>
        </p:txBody>
      </p:sp>
    </p:spTree>
    <p:extLst>
      <p:ext uri="{BB962C8B-B14F-4D97-AF65-F5344CB8AC3E}">
        <p14:creationId xmlns:p14="http://schemas.microsoft.com/office/powerpoint/2010/main" val="768861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WFI Key Requirements</a:t>
            </a:r>
            <a:endParaRPr lang="en-US" dirty="0"/>
          </a:p>
        </p:txBody>
      </p:sp>
      <p:sp>
        <p:nvSpPr>
          <p:cNvPr id="6" name="Content Placeholder 5"/>
          <p:cNvSpPr>
            <a:spLocks noGrp="1"/>
          </p:cNvSpPr>
          <p:nvPr>
            <p:ph idx="1"/>
          </p:nvPr>
        </p:nvSpPr>
        <p:spPr>
          <a:xfrm>
            <a:off x="457200" y="1557393"/>
            <a:ext cx="8229599" cy="4906428"/>
          </a:xfrm>
        </p:spPr>
        <p:txBody>
          <a:bodyPr>
            <a:normAutofit fontScale="55000" lnSpcReduction="20000"/>
          </a:bodyPr>
          <a:lstStyle/>
          <a:p>
            <a:r>
              <a:rPr lang="en-US" dirty="0"/>
              <a:t>Implement Surveys &amp; Provide Data</a:t>
            </a:r>
          </a:p>
          <a:p>
            <a:pPr lvl="1"/>
            <a:r>
              <a:rPr lang="en-US" dirty="0"/>
              <a:t>FOV - MRD 152(WFC), MRD 166 &amp; 173 (IFC)</a:t>
            </a:r>
          </a:p>
          <a:p>
            <a:pPr lvl="1"/>
            <a:r>
              <a:rPr lang="en-US" dirty="0"/>
              <a:t>Throughput, background, noise - MRD 432-434, 465-467 (Sub-allocated in S/N budget)</a:t>
            </a:r>
          </a:p>
          <a:p>
            <a:pPr lvl="1"/>
            <a:r>
              <a:rPr lang="en-US" dirty="0"/>
              <a:t>Pointing – MRD 035 (Sub-allocated in Pointing Budget)</a:t>
            </a:r>
          </a:p>
          <a:p>
            <a:pPr lvl="1"/>
            <a:r>
              <a:rPr lang="en-US" dirty="0"/>
              <a:t>Data volume – MRD 018, 186</a:t>
            </a:r>
          </a:p>
          <a:p>
            <a:r>
              <a:rPr lang="en-US" dirty="0"/>
              <a:t>PSF </a:t>
            </a:r>
          </a:p>
          <a:p>
            <a:pPr lvl="1"/>
            <a:r>
              <a:rPr lang="en-US" dirty="0"/>
              <a:t>Image quality &amp; stability requirements - MRD 352, 353, 355, 358, 361, 440, 167, 174 (Sub-allocated in WFE &amp; Align Budget)</a:t>
            </a:r>
          </a:p>
          <a:p>
            <a:pPr lvl="1"/>
            <a:r>
              <a:rPr lang="en-US" dirty="0"/>
              <a:t>Prescription &amp; Angular Sampling – MRD 147, 153</a:t>
            </a:r>
          </a:p>
          <a:p>
            <a:pPr lvl="1"/>
            <a:r>
              <a:rPr lang="en-US" dirty="0"/>
              <a:t>Fine Guidance Sensor – MRD 177</a:t>
            </a:r>
          </a:p>
          <a:p>
            <a:pPr lvl="1"/>
            <a:r>
              <a:rPr lang="en-US" dirty="0"/>
              <a:t>Pointing – MRD 033, 038, 039, 394, 395, 430 (Sub-allocated in Pointing Budget)</a:t>
            </a:r>
          </a:p>
          <a:p>
            <a:pPr lvl="1"/>
            <a:r>
              <a:rPr lang="en-US" dirty="0"/>
              <a:t>Focus Diversity Phase Retrieval - MRD 428</a:t>
            </a:r>
          </a:p>
          <a:p>
            <a:r>
              <a:rPr lang="en-US" dirty="0"/>
              <a:t>Calibration</a:t>
            </a:r>
          </a:p>
          <a:p>
            <a:pPr lvl="1"/>
            <a:r>
              <a:rPr lang="en-US" dirty="0"/>
              <a:t>Calibration requirements - MRD 181, 390, 391, 384, 385</a:t>
            </a:r>
          </a:p>
          <a:p>
            <a:pPr lvl="1"/>
            <a:r>
              <a:rPr lang="en-US" dirty="0"/>
              <a:t>WFI Engineering Data Mode - MRD 187</a:t>
            </a:r>
          </a:p>
          <a:p>
            <a:r>
              <a:rPr lang="en-US" dirty="0"/>
              <a:t>Colors</a:t>
            </a:r>
          </a:p>
          <a:p>
            <a:pPr lvl="1"/>
            <a:r>
              <a:rPr lang="en-US" dirty="0"/>
              <a:t>Filters &amp; Spectral Dispersion - MRD 154, 161</a:t>
            </a:r>
          </a:p>
          <a:p>
            <a:pPr lvl="1"/>
            <a:r>
              <a:rPr lang="en-US" dirty="0"/>
              <a:t>IFC – 168, 169, 370</a:t>
            </a:r>
          </a:p>
          <a:p>
            <a:r>
              <a:rPr lang="en-US" dirty="0"/>
              <a:t>Directed Requirements</a:t>
            </a:r>
          </a:p>
          <a:p>
            <a:pPr lvl="1"/>
            <a:r>
              <a:rPr lang="en-US" dirty="0"/>
              <a:t>Serviceability - MRD 185</a:t>
            </a:r>
          </a:p>
        </p:txBody>
      </p:sp>
      <p:sp>
        <p:nvSpPr>
          <p:cNvPr id="7" name="Date Placeholder 6">
            <a:extLst>
              <a:ext uri="{FF2B5EF4-FFF2-40B4-BE49-F238E27FC236}">
                <a16:creationId xmlns:a16="http://schemas.microsoft.com/office/drawing/2014/main" id="{2A933BA2-6538-5541-9D6D-AE546033D6C9}"/>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ACF7DCA1-00F3-7944-AD25-695B79B0491E}"/>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99FE5DCB-490F-8B46-AEB5-8DBB19F355B7}"/>
              </a:ext>
            </a:extLst>
          </p:cNvPr>
          <p:cNvSpPr>
            <a:spLocks noGrp="1"/>
          </p:cNvSpPr>
          <p:nvPr>
            <p:ph type="sldNum" sz="quarter" idx="11"/>
          </p:nvPr>
        </p:nvSpPr>
        <p:spPr/>
        <p:txBody>
          <a:bodyPr/>
          <a:lstStyle/>
          <a:p>
            <a:fld id="{9B402786-918C-D846-A5E6-705928AE4161}" type="slidenum">
              <a:rPr lang="en-US" smtClean="0"/>
              <a:pPr/>
              <a:t>88</a:t>
            </a:fld>
            <a:endParaRPr lang="en-US" dirty="0"/>
          </a:p>
        </p:txBody>
      </p:sp>
    </p:spTree>
    <p:extLst>
      <p:ext uri="{BB962C8B-B14F-4D97-AF65-F5344CB8AC3E}">
        <p14:creationId xmlns:p14="http://schemas.microsoft.com/office/powerpoint/2010/main" val="20911863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CGI Key Requirements</a:t>
            </a:r>
          </a:p>
        </p:txBody>
      </p:sp>
      <p:sp>
        <p:nvSpPr>
          <p:cNvPr id="6" name="Content Placeholder 5"/>
          <p:cNvSpPr>
            <a:spLocks noGrp="1"/>
          </p:cNvSpPr>
          <p:nvPr>
            <p:ph idx="1"/>
          </p:nvPr>
        </p:nvSpPr>
        <p:spPr/>
        <p:txBody>
          <a:bodyPr>
            <a:normAutofit lnSpcReduction="10000"/>
          </a:bodyPr>
          <a:lstStyle/>
          <a:p>
            <a:r>
              <a:rPr lang="en-US" dirty="0"/>
              <a:t>Implement Surveys &amp; Provide Data</a:t>
            </a:r>
          </a:p>
          <a:p>
            <a:pPr lvl="1"/>
            <a:r>
              <a:rPr lang="en-US" dirty="0"/>
              <a:t>Prescription – MRD 79</a:t>
            </a:r>
          </a:p>
          <a:p>
            <a:pPr lvl="1"/>
            <a:r>
              <a:rPr lang="en-US" dirty="0"/>
              <a:t>Pointing &amp; stability accuracy – MRD 202</a:t>
            </a:r>
          </a:p>
          <a:p>
            <a:pPr lvl="1"/>
            <a:r>
              <a:rPr lang="en-US" dirty="0"/>
              <a:t>3 </a:t>
            </a:r>
            <a:r>
              <a:rPr lang="en-US" dirty="0" err="1"/>
              <a:t>Tbits</a:t>
            </a:r>
            <a:r>
              <a:rPr lang="en-US" dirty="0"/>
              <a:t>/day data volume – MRD 204</a:t>
            </a:r>
          </a:p>
          <a:p>
            <a:r>
              <a:rPr lang="en-US" dirty="0"/>
              <a:t>Directed Requirements</a:t>
            </a:r>
          </a:p>
          <a:p>
            <a:pPr lvl="1"/>
            <a:r>
              <a:rPr lang="en-US" dirty="0"/>
              <a:t>CGI technology requirements - MRD 436-438, 449-457</a:t>
            </a:r>
          </a:p>
          <a:p>
            <a:pPr lvl="1"/>
            <a:r>
              <a:rPr lang="en-US" dirty="0"/>
              <a:t>Serviceability – MRD 203</a:t>
            </a:r>
          </a:p>
          <a:p>
            <a:pPr lvl="1"/>
            <a:r>
              <a:rPr lang="en-US" dirty="0" err="1"/>
              <a:t>Starshade</a:t>
            </a:r>
            <a:r>
              <a:rPr lang="en-US" dirty="0"/>
              <a:t> accommodation - MRD 206, 207, 426 </a:t>
            </a:r>
          </a:p>
          <a:p>
            <a:endParaRPr lang="en-US" dirty="0"/>
          </a:p>
        </p:txBody>
      </p:sp>
      <p:sp>
        <p:nvSpPr>
          <p:cNvPr id="7" name="Date Placeholder 6">
            <a:extLst>
              <a:ext uri="{FF2B5EF4-FFF2-40B4-BE49-F238E27FC236}">
                <a16:creationId xmlns:a16="http://schemas.microsoft.com/office/drawing/2014/main" id="{91CE4C74-B5E5-F044-B254-D3872DB5CE30}"/>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41749E5D-E34E-AF4F-BBCE-A78E1F29167B}"/>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5B5A18CF-9AF8-034F-BC26-ECA10F60CF2A}"/>
              </a:ext>
            </a:extLst>
          </p:cNvPr>
          <p:cNvSpPr>
            <a:spLocks noGrp="1"/>
          </p:cNvSpPr>
          <p:nvPr>
            <p:ph type="sldNum" sz="quarter" idx="11"/>
          </p:nvPr>
        </p:nvSpPr>
        <p:spPr/>
        <p:txBody>
          <a:bodyPr/>
          <a:lstStyle/>
          <a:p>
            <a:fld id="{9B402786-918C-D846-A5E6-705928AE4161}" type="slidenum">
              <a:rPr lang="en-US" smtClean="0"/>
              <a:pPr/>
              <a:t>89</a:t>
            </a:fld>
            <a:endParaRPr lang="en-US" dirty="0"/>
          </a:p>
        </p:txBody>
      </p:sp>
    </p:spTree>
    <p:extLst>
      <p:ext uri="{BB962C8B-B14F-4D97-AF65-F5344CB8AC3E}">
        <p14:creationId xmlns:p14="http://schemas.microsoft.com/office/powerpoint/2010/main" val="2955537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Weak Lensing</a:t>
            </a:r>
            <a:br>
              <a:rPr lang="en-US" dirty="0"/>
            </a:br>
            <a:r>
              <a:rPr lang="en-US" sz="2400" i="1" dirty="0"/>
              <a:t>Measurement Requirements</a:t>
            </a:r>
            <a:endParaRPr lang="en-US" i="1" dirty="0"/>
          </a:p>
        </p:txBody>
      </p:sp>
      <p:sp>
        <p:nvSpPr>
          <p:cNvPr id="6" name="Content Placeholder 5"/>
          <p:cNvSpPr>
            <a:spLocks noGrp="1"/>
          </p:cNvSpPr>
          <p:nvPr>
            <p:ph idx="1"/>
          </p:nvPr>
        </p:nvSpPr>
        <p:spPr>
          <a:xfrm>
            <a:off x="257175" y="1536475"/>
            <a:ext cx="8077286" cy="4525963"/>
          </a:xfrm>
        </p:spPr>
        <p:txBody>
          <a:bodyPr>
            <a:normAutofit/>
          </a:bodyPr>
          <a:lstStyle/>
          <a:p>
            <a:r>
              <a:rPr lang="en-US" sz="2000" dirty="0"/>
              <a:t>Objective: Use weak gravitational lensing to sample matter distribution to z~2 over thousands of square degrees at a sampling density ≥27/</a:t>
            </a:r>
            <a:r>
              <a:rPr lang="en-US" sz="2000" dirty="0" err="1"/>
              <a:t>sq</a:t>
            </a:r>
            <a:r>
              <a:rPr lang="en-US" sz="2000" dirty="0"/>
              <a:t> arcminute. </a:t>
            </a:r>
          </a:p>
          <a:p>
            <a:r>
              <a:rPr lang="en-US" sz="2000" dirty="0"/>
              <a:t>What data are needed to do that? </a:t>
            </a:r>
            <a:r>
              <a:rPr lang="en-US" sz="2000" i="1" dirty="0"/>
              <a:t>Galaxy morphologies &amp; 3-D positions</a:t>
            </a:r>
          </a:p>
          <a:p>
            <a:pPr lvl="2"/>
            <a:r>
              <a:rPr lang="en-US" sz="1900" dirty="0">
                <a:solidFill>
                  <a:schemeClr val="tx1"/>
                </a:solidFill>
              </a:rPr>
              <a:t>Obtain deep NIR (1-2μm) imaging in multiple bands </a:t>
            </a:r>
          </a:p>
          <a:p>
            <a:pPr lvl="3"/>
            <a:r>
              <a:rPr lang="en-US" sz="1700" dirty="0"/>
              <a:t>S/N&gt;18 at AB≥24.4 for galaxies w/R(ee50)=180 mas, over ≥1700 </a:t>
            </a:r>
            <a:r>
              <a:rPr lang="en-US" sz="1700" dirty="0" err="1"/>
              <a:t>sq</a:t>
            </a:r>
            <a:r>
              <a:rPr lang="en-US" sz="1700" dirty="0"/>
              <a:t> degrees (corresponding survey rate is 0.2 deg</a:t>
            </a:r>
            <a:r>
              <a:rPr lang="en-US" sz="1700" baseline="30000" dirty="0"/>
              <a:t>2</a:t>
            </a:r>
            <a:r>
              <a:rPr lang="en-US" sz="1700" dirty="0"/>
              <a:t>/hour)</a:t>
            </a:r>
          </a:p>
          <a:p>
            <a:pPr lvl="3"/>
            <a:r>
              <a:rPr lang="en-US" sz="1700" dirty="0"/>
              <a:t>Baseline: shapes in 3 bands, plus 4th band to facilitate photo-z</a:t>
            </a:r>
          </a:p>
          <a:p>
            <a:pPr lvl="2"/>
            <a:r>
              <a:rPr lang="en-US" sz="1900" dirty="0">
                <a:solidFill>
                  <a:schemeClr val="tx1"/>
                </a:solidFill>
              </a:rPr>
              <a:t>Derive photometric redshifts by fitting spectral templates to multi-band images</a:t>
            </a:r>
          </a:p>
          <a:p>
            <a:pPr lvl="3"/>
            <a:r>
              <a:rPr lang="en-US" sz="1700" dirty="0"/>
              <a:t>Requires spectroscopic “training set” of galaxy sample</a:t>
            </a:r>
          </a:p>
          <a:p>
            <a:pPr lvl="3"/>
            <a:r>
              <a:rPr lang="en-US" sz="1700" dirty="0"/>
              <a:t>Places requirements on uniformity of flux calibration (&lt;10mmag over angles 0.1°-10°), and relative calibration across filters (relative </a:t>
            </a:r>
            <a:r>
              <a:rPr lang="en-US" sz="1700" dirty="0" err="1"/>
              <a:t>zeropoints</a:t>
            </a:r>
            <a:r>
              <a:rPr lang="en-US" sz="1700" dirty="0"/>
              <a:t> known to 0.5%)</a:t>
            </a:r>
          </a:p>
        </p:txBody>
      </p:sp>
      <p:pic>
        <p:nvPicPr>
          <p:cNvPr id="9" name="Picture 8"/>
          <p:cNvPicPr>
            <a:picLocks noChangeAspect="1"/>
          </p:cNvPicPr>
          <p:nvPr/>
        </p:nvPicPr>
        <p:blipFill>
          <a:blip r:embed="rId3"/>
          <a:stretch>
            <a:fillRect/>
          </a:stretch>
        </p:blipFill>
        <p:spPr>
          <a:xfrm>
            <a:off x="7835392" y="67122"/>
            <a:ext cx="1271016" cy="1199409"/>
          </a:xfrm>
          <a:prstGeom prst="rect">
            <a:avLst/>
          </a:prstGeom>
          <a:solidFill>
            <a:schemeClr val="bg1"/>
          </a:solidFill>
        </p:spPr>
      </p:pic>
      <p:sp>
        <p:nvSpPr>
          <p:cNvPr id="7" name="Date Placeholder 6">
            <a:extLst>
              <a:ext uri="{FF2B5EF4-FFF2-40B4-BE49-F238E27FC236}">
                <a16:creationId xmlns:a16="http://schemas.microsoft.com/office/drawing/2014/main" id="{CEC5ECB7-375C-A24D-8F48-C8F17284B55B}"/>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359E3307-B0F5-814A-8666-FA0233B6C8FA}"/>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8F38EC64-CC79-2043-878E-FFE016565F0B}"/>
              </a:ext>
            </a:extLst>
          </p:cNvPr>
          <p:cNvSpPr>
            <a:spLocks noGrp="1"/>
          </p:cNvSpPr>
          <p:nvPr>
            <p:ph type="sldNum" sz="quarter" idx="11"/>
          </p:nvPr>
        </p:nvSpPr>
        <p:spPr/>
        <p:txBody>
          <a:bodyPr/>
          <a:lstStyle/>
          <a:p>
            <a:fld id="{9B402786-918C-D846-A5E6-705928AE4161}" type="slidenum">
              <a:rPr lang="en-US" smtClean="0"/>
              <a:pPr/>
              <a:t>9</a:t>
            </a:fld>
            <a:endParaRPr lang="en-US" dirty="0"/>
          </a:p>
        </p:txBody>
      </p:sp>
    </p:spTree>
    <p:extLst>
      <p:ext uri="{BB962C8B-B14F-4D97-AF65-F5344CB8AC3E}">
        <p14:creationId xmlns:p14="http://schemas.microsoft.com/office/powerpoint/2010/main" val="36679246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IC Key Requirements</a:t>
            </a:r>
          </a:p>
        </p:txBody>
      </p:sp>
      <p:sp>
        <p:nvSpPr>
          <p:cNvPr id="6" name="Content Placeholder 5"/>
          <p:cNvSpPr>
            <a:spLocks noGrp="1"/>
          </p:cNvSpPr>
          <p:nvPr>
            <p:ph idx="1"/>
          </p:nvPr>
        </p:nvSpPr>
        <p:spPr/>
        <p:txBody>
          <a:bodyPr>
            <a:normAutofit/>
          </a:bodyPr>
          <a:lstStyle/>
          <a:p>
            <a:r>
              <a:rPr lang="en-US" dirty="0"/>
              <a:t>PSF </a:t>
            </a:r>
          </a:p>
          <a:p>
            <a:pPr lvl="1"/>
            <a:r>
              <a:rPr lang="en-US" dirty="0"/>
              <a:t>Optically stable payload support - MRD 208</a:t>
            </a:r>
          </a:p>
          <a:p>
            <a:pPr lvl="1"/>
            <a:r>
              <a:rPr lang="en-US" dirty="0"/>
              <a:t>Image quality &amp; stability requirements - MRD 352, 353, 355, 358, 361, 420, 038, 039, 394, 395</a:t>
            </a:r>
          </a:p>
          <a:p>
            <a:pPr lvl="2"/>
            <a:r>
              <a:rPr lang="en-US" dirty="0"/>
              <a:t>Sub-allocated in WFE &amp; Align Budget</a:t>
            </a:r>
          </a:p>
          <a:p>
            <a:r>
              <a:rPr lang="en-US" dirty="0"/>
              <a:t>Directed Requirements</a:t>
            </a:r>
          </a:p>
          <a:p>
            <a:pPr lvl="1"/>
            <a:r>
              <a:rPr lang="en-US" dirty="0"/>
              <a:t>Serviceable mechanical interfaces - MRD 209</a:t>
            </a:r>
          </a:p>
          <a:p>
            <a:endParaRPr lang="en-US" dirty="0"/>
          </a:p>
        </p:txBody>
      </p:sp>
      <p:sp>
        <p:nvSpPr>
          <p:cNvPr id="7" name="Date Placeholder 6">
            <a:extLst>
              <a:ext uri="{FF2B5EF4-FFF2-40B4-BE49-F238E27FC236}">
                <a16:creationId xmlns:a16="http://schemas.microsoft.com/office/drawing/2014/main" id="{4A738A13-B60A-7B48-92FD-9CCB49CEB753}"/>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1964CD5D-5039-994A-BFBE-86B72636275C}"/>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1B400A0A-D692-8941-B746-197236590043}"/>
              </a:ext>
            </a:extLst>
          </p:cNvPr>
          <p:cNvSpPr>
            <a:spLocks noGrp="1"/>
          </p:cNvSpPr>
          <p:nvPr>
            <p:ph type="sldNum" sz="quarter" idx="11"/>
          </p:nvPr>
        </p:nvSpPr>
        <p:spPr/>
        <p:txBody>
          <a:bodyPr/>
          <a:lstStyle/>
          <a:p>
            <a:fld id="{9B402786-918C-D846-A5E6-705928AE4161}" type="slidenum">
              <a:rPr lang="en-US" smtClean="0"/>
              <a:pPr/>
              <a:t>90</a:t>
            </a:fld>
            <a:endParaRPr lang="en-US" dirty="0"/>
          </a:p>
        </p:txBody>
      </p:sp>
    </p:spTree>
    <p:extLst>
      <p:ext uri="{BB962C8B-B14F-4D97-AF65-F5344CB8AC3E}">
        <p14:creationId xmlns:p14="http://schemas.microsoft.com/office/powerpoint/2010/main" val="1921961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Spacecraft Key Requirements</a:t>
            </a:r>
            <a:endParaRPr lang="en-US" dirty="0"/>
          </a:p>
        </p:txBody>
      </p:sp>
      <p:sp>
        <p:nvSpPr>
          <p:cNvPr id="6" name="Content Placeholder 5"/>
          <p:cNvSpPr>
            <a:spLocks noGrp="1"/>
          </p:cNvSpPr>
          <p:nvPr>
            <p:ph idx="1"/>
          </p:nvPr>
        </p:nvSpPr>
        <p:spPr>
          <a:xfrm>
            <a:off x="457200" y="1600200"/>
            <a:ext cx="8229599" cy="5121275"/>
          </a:xfrm>
        </p:spPr>
        <p:txBody>
          <a:bodyPr>
            <a:normAutofit fontScale="55000" lnSpcReduction="20000"/>
          </a:bodyPr>
          <a:lstStyle/>
          <a:p>
            <a:r>
              <a:rPr lang="en-US" dirty="0"/>
              <a:t>Implement Surveys &amp; Provide Data</a:t>
            </a:r>
          </a:p>
          <a:p>
            <a:pPr lvl="1"/>
            <a:r>
              <a:rPr lang="en-US" dirty="0"/>
              <a:t>Provide standard S/C services, e.g., power, data, </a:t>
            </a:r>
            <a:r>
              <a:rPr lang="en-US" dirty="0" err="1"/>
              <a:t>comm</a:t>
            </a:r>
            <a:r>
              <a:rPr lang="en-US" dirty="0"/>
              <a:t>, GN&amp;C - MRD 214</a:t>
            </a:r>
          </a:p>
          <a:p>
            <a:pPr lvl="1"/>
            <a:r>
              <a:rPr lang="en-US" dirty="0"/>
              <a:t>Payload accommodation – MRD 219</a:t>
            </a:r>
          </a:p>
          <a:p>
            <a:pPr lvl="1"/>
            <a:r>
              <a:rPr lang="en-US" dirty="0"/>
              <a:t>Pointing - MRD 032, 035, 038, 394 (Sub-allocated in Pointing Budget), 100</a:t>
            </a:r>
          </a:p>
          <a:p>
            <a:pPr lvl="1"/>
            <a:r>
              <a:rPr lang="en-US" dirty="0"/>
              <a:t>Field of Regard - MRD 042, 044</a:t>
            </a:r>
          </a:p>
          <a:p>
            <a:pPr lvl="1"/>
            <a:r>
              <a:rPr lang="en-US" dirty="0"/>
              <a:t>Event Driven Ops - MRD 052</a:t>
            </a:r>
          </a:p>
          <a:p>
            <a:pPr lvl="1"/>
            <a:r>
              <a:rPr lang="en-US" dirty="0"/>
              <a:t>Slew Times/Settle Times - MRD 294-298, 414-418 /409-411</a:t>
            </a:r>
          </a:p>
          <a:p>
            <a:pPr lvl="1"/>
            <a:r>
              <a:rPr lang="en-US" dirty="0"/>
              <a:t>Data Volume</a:t>
            </a:r>
            <a:r>
              <a:rPr lang="en-US"/>
              <a:t>, Stored </a:t>
            </a:r>
            <a:r>
              <a:rPr lang="en-US" dirty="0"/>
              <a:t>Science Data Recovery, </a:t>
            </a:r>
            <a:r>
              <a:rPr lang="en-US" dirty="0" err="1"/>
              <a:t>Ka</a:t>
            </a:r>
            <a:r>
              <a:rPr lang="en-US" dirty="0"/>
              <a:t>-Band Downlink Rate - MRD 018, 254, 279</a:t>
            </a:r>
          </a:p>
          <a:p>
            <a:r>
              <a:rPr lang="en-US" dirty="0"/>
              <a:t>PSF</a:t>
            </a:r>
          </a:p>
          <a:p>
            <a:pPr lvl="1"/>
            <a:r>
              <a:rPr lang="en-US" dirty="0"/>
              <a:t>Sub-Pixel Pointing - MRD 033 (Sub-allocated in Pointing Budget)</a:t>
            </a:r>
          </a:p>
          <a:p>
            <a:pPr lvl="1"/>
            <a:r>
              <a:rPr lang="en-US" dirty="0"/>
              <a:t>Jitter - MRD 039, 395</a:t>
            </a:r>
          </a:p>
          <a:p>
            <a:r>
              <a:rPr lang="en-US" dirty="0"/>
              <a:t>Calibration</a:t>
            </a:r>
          </a:p>
          <a:p>
            <a:pPr lvl="1"/>
            <a:r>
              <a:rPr lang="en-US" dirty="0"/>
              <a:t>Return Pointing with Offset - MRD 406</a:t>
            </a:r>
          </a:p>
          <a:p>
            <a:pPr lvl="1"/>
            <a:r>
              <a:rPr lang="en-US" dirty="0"/>
              <a:t>WFI Engineering Data Mode - MRD 187</a:t>
            </a:r>
          </a:p>
          <a:p>
            <a:r>
              <a:rPr lang="en-US" dirty="0"/>
              <a:t>Directed Requirements</a:t>
            </a:r>
          </a:p>
          <a:p>
            <a:pPr lvl="1"/>
            <a:r>
              <a:rPr lang="en-US" dirty="0"/>
              <a:t>Serviceability - MRD 223</a:t>
            </a:r>
          </a:p>
          <a:p>
            <a:pPr lvl="1"/>
            <a:r>
              <a:rPr lang="en-US" dirty="0" err="1"/>
              <a:t>Starshade</a:t>
            </a:r>
            <a:r>
              <a:rPr lang="en-US" dirty="0"/>
              <a:t> accommodations - MRD 282, 310</a:t>
            </a:r>
          </a:p>
          <a:p>
            <a:r>
              <a:rPr lang="en-US" dirty="0"/>
              <a:t>Other Key Requirements</a:t>
            </a:r>
          </a:p>
          <a:p>
            <a:pPr lvl="1"/>
            <a:r>
              <a:rPr lang="en-US" dirty="0"/>
              <a:t>Provide OBA - MRD 220</a:t>
            </a:r>
          </a:p>
        </p:txBody>
      </p:sp>
      <p:sp>
        <p:nvSpPr>
          <p:cNvPr id="7" name="Date Placeholder 6">
            <a:extLst>
              <a:ext uri="{FF2B5EF4-FFF2-40B4-BE49-F238E27FC236}">
                <a16:creationId xmlns:a16="http://schemas.microsoft.com/office/drawing/2014/main" id="{E77A1B8D-8B11-054F-9835-D0E25D0E3D70}"/>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D902D2E5-5398-F649-91FE-F5BC53193E3F}"/>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7B1ACD07-1249-1648-8873-551B8B8FDAFF}"/>
              </a:ext>
            </a:extLst>
          </p:cNvPr>
          <p:cNvSpPr>
            <a:spLocks noGrp="1"/>
          </p:cNvSpPr>
          <p:nvPr>
            <p:ph type="sldNum" sz="quarter" idx="11"/>
          </p:nvPr>
        </p:nvSpPr>
        <p:spPr/>
        <p:txBody>
          <a:bodyPr/>
          <a:lstStyle/>
          <a:p>
            <a:fld id="{9B402786-918C-D846-A5E6-705928AE4161}" type="slidenum">
              <a:rPr lang="en-US" smtClean="0"/>
              <a:pPr/>
              <a:t>91</a:t>
            </a:fld>
            <a:endParaRPr lang="en-US" dirty="0"/>
          </a:p>
        </p:txBody>
      </p:sp>
    </p:spTree>
    <p:extLst>
      <p:ext uri="{BB962C8B-B14F-4D97-AF65-F5344CB8AC3E}">
        <p14:creationId xmlns:p14="http://schemas.microsoft.com/office/powerpoint/2010/main" val="30315683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Ground System Key Requirements</a:t>
            </a:r>
            <a:endParaRPr lang="en-US" dirty="0"/>
          </a:p>
        </p:txBody>
      </p:sp>
      <p:sp>
        <p:nvSpPr>
          <p:cNvPr id="6" name="Content Placeholder 5"/>
          <p:cNvSpPr>
            <a:spLocks noGrp="1"/>
          </p:cNvSpPr>
          <p:nvPr>
            <p:ph idx="1"/>
          </p:nvPr>
        </p:nvSpPr>
        <p:spPr/>
        <p:txBody>
          <a:bodyPr>
            <a:normAutofit fontScale="77500" lnSpcReduction="20000"/>
          </a:bodyPr>
          <a:lstStyle/>
          <a:p>
            <a:r>
              <a:rPr lang="en-US" dirty="0"/>
              <a:t>Implement Surveys &amp; Provide Data</a:t>
            </a:r>
          </a:p>
          <a:p>
            <a:pPr lvl="1"/>
            <a:r>
              <a:rPr lang="en-US" dirty="0"/>
              <a:t>Implement core science surveys and GO/GI Program - MRD 050, 051, 372, 052, 340, 341</a:t>
            </a:r>
          </a:p>
          <a:p>
            <a:pPr lvl="1"/>
            <a:r>
              <a:rPr lang="en-US" dirty="0"/>
              <a:t>Routine Operations - MRD 053, 327, 388, 328</a:t>
            </a:r>
          </a:p>
          <a:p>
            <a:pPr lvl="1"/>
            <a:r>
              <a:rPr lang="en-US" dirty="0"/>
              <a:t>Observatory management - MRD 027, 387, 336</a:t>
            </a:r>
          </a:p>
          <a:p>
            <a:pPr lvl="1"/>
            <a:r>
              <a:rPr lang="en-US" dirty="0"/>
              <a:t>Manage Data Volume - MRD 018</a:t>
            </a:r>
            <a:r>
              <a:rPr lang="en-US"/>
              <a:t>, 279, 447</a:t>
            </a:r>
            <a:r>
              <a:rPr lang="en-US" dirty="0"/>
              <a:t>, 331</a:t>
            </a:r>
          </a:p>
          <a:p>
            <a:pPr lvl="1"/>
            <a:r>
              <a:rPr lang="en-US" dirty="0"/>
              <a:t>Science Data Processing &amp; Archiving - MRD 329, 024, 025, 423, 429, 349, 337</a:t>
            </a:r>
          </a:p>
          <a:p>
            <a:r>
              <a:rPr lang="en-US" dirty="0"/>
              <a:t>Calibration</a:t>
            </a:r>
          </a:p>
          <a:p>
            <a:pPr lvl="1"/>
            <a:r>
              <a:rPr lang="en-US" dirty="0"/>
              <a:t>Custom Data Reduction - MRD 330</a:t>
            </a:r>
          </a:p>
          <a:p>
            <a:pPr lvl="1"/>
            <a:r>
              <a:rPr lang="en-US" dirty="0"/>
              <a:t>SIT Provide S/W - MRD 445</a:t>
            </a:r>
          </a:p>
          <a:p>
            <a:r>
              <a:rPr lang="en-US" dirty="0"/>
              <a:t>Directed Requirements</a:t>
            </a:r>
          </a:p>
          <a:p>
            <a:pPr lvl="1"/>
            <a:r>
              <a:rPr lang="en-US" dirty="0"/>
              <a:t>Target of Opportunity - MRD 334</a:t>
            </a:r>
          </a:p>
          <a:p>
            <a:endParaRPr lang="en-US" dirty="0"/>
          </a:p>
        </p:txBody>
      </p:sp>
      <p:sp>
        <p:nvSpPr>
          <p:cNvPr id="7" name="Date Placeholder 6">
            <a:extLst>
              <a:ext uri="{FF2B5EF4-FFF2-40B4-BE49-F238E27FC236}">
                <a16:creationId xmlns:a16="http://schemas.microsoft.com/office/drawing/2014/main" id="{7C4C2C1C-B45E-5F4F-B426-289F5D110103}"/>
              </a:ext>
            </a:extLst>
          </p:cNvPr>
          <p:cNvSpPr>
            <a:spLocks noGrp="1"/>
          </p:cNvSpPr>
          <p:nvPr>
            <p:ph type="dt" sz="half" idx="2"/>
          </p:nvPr>
        </p:nvSpPr>
        <p:spPr/>
        <p:txBody>
          <a:bodyPr/>
          <a:lstStyle/>
          <a:p>
            <a:r>
              <a:rPr lang="en-US"/>
              <a:t>October 22, 2018</a:t>
            </a:r>
          </a:p>
        </p:txBody>
      </p:sp>
      <p:sp>
        <p:nvSpPr>
          <p:cNvPr id="8" name="Footer Placeholder 7">
            <a:extLst>
              <a:ext uri="{FF2B5EF4-FFF2-40B4-BE49-F238E27FC236}">
                <a16:creationId xmlns:a16="http://schemas.microsoft.com/office/drawing/2014/main" id="{E387F265-7B8B-CD4E-AFDE-BA7E589FFD5F}"/>
              </a:ext>
            </a:extLst>
          </p:cNvPr>
          <p:cNvSpPr>
            <a:spLocks noGrp="1"/>
          </p:cNvSpPr>
          <p:nvPr>
            <p:ph type="ftr" sz="quarter" idx="10"/>
          </p:nvPr>
        </p:nvSpPr>
        <p:spPr/>
        <p:txBody>
          <a:bodyPr/>
          <a:lstStyle/>
          <a:p>
            <a:r>
              <a:rPr lang="en-US"/>
              <a:t>APAC - Kruk</a:t>
            </a:r>
            <a:endParaRPr lang="en-US" dirty="0"/>
          </a:p>
        </p:txBody>
      </p:sp>
      <p:sp>
        <p:nvSpPr>
          <p:cNvPr id="9" name="Slide Number Placeholder 8">
            <a:extLst>
              <a:ext uri="{FF2B5EF4-FFF2-40B4-BE49-F238E27FC236}">
                <a16:creationId xmlns:a16="http://schemas.microsoft.com/office/drawing/2014/main" id="{52666267-3E34-0245-802C-B154815C1D1D}"/>
              </a:ext>
            </a:extLst>
          </p:cNvPr>
          <p:cNvSpPr>
            <a:spLocks noGrp="1"/>
          </p:cNvSpPr>
          <p:nvPr>
            <p:ph type="sldNum" sz="quarter" idx="11"/>
          </p:nvPr>
        </p:nvSpPr>
        <p:spPr/>
        <p:txBody>
          <a:bodyPr/>
          <a:lstStyle/>
          <a:p>
            <a:fld id="{9B402786-918C-D846-A5E6-705928AE4161}" type="slidenum">
              <a:rPr lang="en-US" smtClean="0"/>
              <a:pPr/>
              <a:t>92</a:t>
            </a:fld>
            <a:endParaRPr lang="en-US" dirty="0"/>
          </a:p>
        </p:txBody>
      </p:sp>
    </p:spTree>
    <p:extLst>
      <p:ext uri="{BB962C8B-B14F-4D97-AF65-F5344CB8AC3E}">
        <p14:creationId xmlns:p14="http://schemas.microsoft.com/office/powerpoint/2010/main" val="11797924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Driving Requirements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69016490"/>
              </p:ext>
            </p:extLst>
          </p:nvPr>
        </p:nvGraphicFramePr>
        <p:xfrm>
          <a:off x="457200" y="1600200"/>
          <a:ext cx="8229600" cy="2885440"/>
        </p:xfrm>
        <a:graphic>
          <a:graphicData uri="http://schemas.openxmlformats.org/drawingml/2006/table">
            <a:tbl>
              <a:tblPr firstRow="1" bandRow="1">
                <a:tableStyleId>{5C22544A-7EE6-4342-B048-85BDC9FD1C3A}</a:tableStyleId>
              </a:tblPr>
              <a:tblGrid>
                <a:gridCol w="970427">
                  <a:extLst>
                    <a:ext uri="{9D8B030D-6E8A-4147-A177-3AD203B41FA5}">
                      <a16:colId xmlns:a16="http://schemas.microsoft.com/office/drawing/2014/main" val="20000"/>
                    </a:ext>
                  </a:extLst>
                </a:gridCol>
                <a:gridCol w="832973">
                  <a:extLst>
                    <a:ext uri="{9D8B030D-6E8A-4147-A177-3AD203B41FA5}">
                      <a16:colId xmlns:a16="http://schemas.microsoft.com/office/drawing/2014/main" val="20001"/>
                    </a:ext>
                  </a:extLst>
                </a:gridCol>
                <a:gridCol w="844953">
                  <a:extLst>
                    <a:ext uri="{9D8B030D-6E8A-4147-A177-3AD203B41FA5}">
                      <a16:colId xmlns:a16="http://schemas.microsoft.com/office/drawing/2014/main" val="20002"/>
                    </a:ext>
                  </a:extLst>
                </a:gridCol>
                <a:gridCol w="1112437">
                  <a:extLst>
                    <a:ext uri="{9D8B030D-6E8A-4147-A177-3AD203B41FA5}">
                      <a16:colId xmlns:a16="http://schemas.microsoft.com/office/drawing/2014/main" val="20003"/>
                    </a:ext>
                  </a:extLst>
                </a:gridCol>
                <a:gridCol w="621111">
                  <a:extLst>
                    <a:ext uri="{9D8B030D-6E8A-4147-A177-3AD203B41FA5}">
                      <a16:colId xmlns:a16="http://schemas.microsoft.com/office/drawing/2014/main" val="20004"/>
                    </a:ext>
                  </a:extLst>
                </a:gridCol>
                <a:gridCol w="1206099">
                  <a:extLst>
                    <a:ext uri="{9D8B030D-6E8A-4147-A177-3AD203B41FA5}">
                      <a16:colId xmlns:a16="http://schemas.microsoft.com/office/drawing/2014/main" val="20005"/>
                    </a:ext>
                  </a:extLst>
                </a:gridCol>
                <a:gridCol w="897467">
                  <a:extLst>
                    <a:ext uri="{9D8B030D-6E8A-4147-A177-3AD203B41FA5}">
                      <a16:colId xmlns:a16="http://schemas.microsoft.com/office/drawing/2014/main" val="20006"/>
                    </a:ext>
                  </a:extLst>
                </a:gridCol>
                <a:gridCol w="829733">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tblGrid>
              <a:tr h="370840">
                <a:tc>
                  <a:txBody>
                    <a:bodyPr/>
                    <a:lstStyle/>
                    <a:p>
                      <a:r>
                        <a:rPr lang="en-US" sz="1600" dirty="0"/>
                        <a:t>Program</a:t>
                      </a:r>
                    </a:p>
                  </a:txBody>
                  <a:tcPr/>
                </a:tc>
                <a:tc gridSpan="3">
                  <a:txBody>
                    <a:bodyPr/>
                    <a:lstStyle/>
                    <a:p>
                      <a:pPr algn="ctr"/>
                      <a:r>
                        <a:rPr lang="en-US" sz="1600" dirty="0"/>
                        <a:t>PSF  </a:t>
                      </a:r>
                    </a:p>
                  </a:txBody>
                  <a:tcPr/>
                </a:tc>
                <a:tc hMerge="1">
                  <a:txBody>
                    <a:bodyPr/>
                    <a:lstStyle/>
                    <a:p>
                      <a:endParaRPr lang="en-US" dirty="0"/>
                    </a:p>
                  </a:txBody>
                  <a:tcPr/>
                </a:tc>
                <a:tc hMerge="1">
                  <a:txBody>
                    <a:bodyPr/>
                    <a:lstStyle/>
                    <a:p>
                      <a:endParaRPr lang="en-US" dirty="0"/>
                    </a:p>
                  </a:txBody>
                  <a:tcPr/>
                </a:tc>
                <a:tc gridSpan="3">
                  <a:txBody>
                    <a:bodyPr/>
                    <a:lstStyle/>
                    <a:p>
                      <a:pPr algn="ctr"/>
                      <a:r>
                        <a:rPr lang="en-US" sz="1600" dirty="0"/>
                        <a:t>Flux Calibration</a:t>
                      </a:r>
                    </a:p>
                    <a:p>
                      <a:pPr algn="ctr"/>
                      <a:r>
                        <a:rPr lang="en-US" sz="1600" dirty="0"/>
                        <a:t> relative</a:t>
                      </a:r>
                      <a:r>
                        <a:rPr lang="en-US" sz="1600" baseline="0" dirty="0"/>
                        <a:t> over:</a:t>
                      </a:r>
                      <a:endParaRPr lang="en-US" sz="1600" dirty="0"/>
                    </a:p>
                  </a:txBody>
                  <a:tcPr/>
                </a:tc>
                <a:tc hMerge="1">
                  <a:txBody>
                    <a:bodyPr/>
                    <a:lstStyle/>
                    <a:p>
                      <a:endParaRPr lang="en-US" dirty="0"/>
                    </a:p>
                  </a:txBody>
                  <a:tcPr/>
                </a:tc>
                <a:tc hMerge="1">
                  <a:txBody>
                    <a:bodyPr/>
                    <a:lstStyle/>
                    <a:p>
                      <a:endParaRPr lang="en-US" dirty="0"/>
                    </a:p>
                  </a:txBody>
                  <a:tcPr/>
                </a:tc>
                <a:tc>
                  <a:txBody>
                    <a:bodyPr/>
                    <a:lstStyle/>
                    <a:p>
                      <a:pPr algn="ctr"/>
                      <a:r>
                        <a:rPr lang="en-US" sz="1600" dirty="0"/>
                        <a:t>Slew</a:t>
                      </a:r>
                      <a:r>
                        <a:rPr lang="en-US" sz="1600" baseline="0" dirty="0"/>
                        <a:t> &amp; </a:t>
                      </a:r>
                      <a:r>
                        <a:rPr lang="en-US" sz="1600" dirty="0"/>
                        <a:t>settle time</a:t>
                      </a:r>
                    </a:p>
                  </a:txBody>
                  <a:tcPr/>
                </a:tc>
                <a:tc>
                  <a:txBody>
                    <a:bodyPr/>
                    <a:lstStyle/>
                    <a:p>
                      <a:pPr algn="ctr"/>
                      <a:r>
                        <a:rPr lang="en-US" sz="1600" dirty="0"/>
                        <a:t>Data Volume</a:t>
                      </a:r>
                    </a:p>
                  </a:txBody>
                  <a:tcPr/>
                </a:tc>
                <a:extLst>
                  <a:ext uri="{0D108BD9-81ED-4DB2-BD59-A6C34878D82A}">
                    <a16:rowId xmlns:a16="http://schemas.microsoft.com/office/drawing/2014/main" val="10000"/>
                  </a:ext>
                </a:extLst>
              </a:tr>
              <a:tr h="370840">
                <a:tc>
                  <a:txBody>
                    <a:bodyPr/>
                    <a:lstStyle/>
                    <a:p>
                      <a:pPr algn="ctr"/>
                      <a:endParaRPr lang="en-US" dirty="0"/>
                    </a:p>
                  </a:txBody>
                  <a:tcPr/>
                </a:tc>
                <a:tc>
                  <a:txBody>
                    <a:bodyPr/>
                    <a:lstStyle/>
                    <a:p>
                      <a:pPr algn="ctr"/>
                      <a:r>
                        <a:rPr lang="en-US" sz="1600" dirty="0"/>
                        <a:t>Quality</a:t>
                      </a:r>
                    </a:p>
                  </a:txBody>
                  <a:tcPr/>
                </a:tc>
                <a:tc>
                  <a:txBody>
                    <a:bodyPr/>
                    <a:lstStyle/>
                    <a:p>
                      <a:pPr algn="ctr"/>
                      <a:r>
                        <a:rPr lang="en-US" sz="1600" dirty="0"/>
                        <a:t>Stability</a:t>
                      </a:r>
                    </a:p>
                  </a:txBody>
                  <a:tcPr/>
                </a:tc>
                <a:tc>
                  <a:txBody>
                    <a:bodyPr/>
                    <a:lstStyle/>
                    <a:p>
                      <a:pPr algn="ctr"/>
                      <a:r>
                        <a:rPr lang="en-US" sz="1600" dirty="0"/>
                        <a:t>Knowledge</a:t>
                      </a:r>
                    </a:p>
                  </a:txBody>
                  <a:tcPr/>
                </a:tc>
                <a:tc>
                  <a:txBody>
                    <a:bodyPr/>
                    <a:lstStyle/>
                    <a:p>
                      <a:pPr algn="ctr"/>
                      <a:r>
                        <a:rPr lang="en-US" sz="1600" dirty="0"/>
                        <a:t>Time</a:t>
                      </a:r>
                    </a:p>
                  </a:txBody>
                  <a:tcPr/>
                </a:tc>
                <a:tc>
                  <a:txBody>
                    <a:bodyPr/>
                    <a:lstStyle/>
                    <a:p>
                      <a:pPr algn="ctr"/>
                      <a:r>
                        <a:rPr lang="en-US" sz="1600" dirty="0"/>
                        <a:t>Wavelength</a:t>
                      </a:r>
                    </a:p>
                  </a:txBody>
                  <a:tcPr/>
                </a:tc>
                <a:tc>
                  <a:txBody>
                    <a:bodyPr/>
                    <a:lstStyle/>
                    <a:p>
                      <a:pPr algn="ctr"/>
                      <a:r>
                        <a:rPr lang="en-US" sz="1600" dirty="0"/>
                        <a:t>Dynamic range</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r>
                        <a:rPr lang="en-US" dirty="0"/>
                        <a:t>WL</a:t>
                      </a:r>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endParaRPr lang="en-US"/>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extLst>
                  <a:ext uri="{0D108BD9-81ED-4DB2-BD59-A6C34878D82A}">
                    <a16:rowId xmlns:a16="http://schemas.microsoft.com/office/drawing/2014/main" val="10002"/>
                  </a:ext>
                </a:extLst>
              </a:tr>
              <a:tr h="370840">
                <a:tc>
                  <a:txBody>
                    <a:bodyPr/>
                    <a:lstStyle/>
                    <a:p>
                      <a:r>
                        <a:rPr lang="en-US" dirty="0"/>
                        <a:t>GRS</a:t>
                      </a:r>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endParaRPr lang="en-US"/>
                    </a:p>
                  </a:txBody>
                  <a:tcPr/>
                </a:tc>
                <a:tc>
                  <a:txBody>
                    <a:bodyPr/>
                    <a:lstStyle/>
                    <a:p>
                      <a:pPr algn="ctr"/>
                      <a:endParaRPr lang="en-US"/>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r>
                        <a:rPr lang="en-US" dirty="0" err="1"/>
                        <a:t>SNIa</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extLst>
                  <a:ext uri="{0D108BD9-81ED-4DB2-BD59-A6C34878D82A}">
                    <a16:rowId xmlns:a16="http://schemas.microsoft.com/office/drawing/2014/main" val="10004"/>
                  </a:ext>
                </a:extLst>
              </a:tr>
              <a:tr h="370840">
                <a:tc>
                  <a:txBody>
                    <a:bodyPr/>
                    <a:lstStyle/>
                    <a:p>
                      <a:r>
                        <a:rPr lang="en-US" dirty="0"/>
                        <a:t>ML</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tc>
                  <a:txBody>
                    <a:bodyPr/>
                    <a:lstStyle/>
                    <a:p>
                      <a:pPr algn="ctr"/>
                      <a:r>
                        <a:rPr lang="en-US" dirty="0">
                          <a:latin typeface="Zapf Dingbats"/>
                          <a:ea typeface="Zapf Dingbats"/>
                          <a:cs typeface="Zapf Dingbats"/>
                          <a:sym typeface="Zapf Dingbats"/>
                        </a:rPr>
                        <a:t>✓✓</a:t>
                      </a:r>
                      <a:endParaRPr lang="en-US" dirty="0"/>
                    </a:p>
                  </a:txBody>
                  <a:tcPr/>
                </a:tc>
                <a:extLst>
                  <a:ext uri="{0D108BD9-81ED-4DB2-BD59-A6C34878D82A}">
                    <a16:rowId xmlns:a16="http://schemas.microsoft.com/office/drawing/2014/main" val="10005"/>
                  </a:ext>
                </a:extLst>
              </a:tr>
            </a:tbl>
          </a:graphicData>
        </a:graphic>
      </p:graphicFrame>
      <p:sp>
        <p:nvSpPr>
          <p:cNvPr id="8" name="TextBox 7"/>
          <p:cNvSpPr txBox="1"/>
          <p:nvPr/>
        </p:nvSpPr>
        <p:spPr>
          <a:xfrm>
            <a:off x="457200" y="5125720"/>
            <a:ext cx="8229601" cy="646331"/>
          </a:xfrm>
          <a:prstGeom prst="rect">
            <a:avLst/>
          </a:prstGeom>
          <a:noFill/>
        </p:spPr>
        <p:txBody>
          <a:bodyPr wrap="square" rtlCol="0">
            <a:spAutoFit/>
          </a:bodyPr>
          <a:lstStyle/>
          <a:p>
            <a:pPr marL="285750" indent="-285750">
              <a:buFont typeface="Zapf Dingbats" charset="0"/>
              <a:buChar char="✓"/>
            </a:pPr>
            <a:r>
              <a:rPr lang="en-US" dirty="0">
                <a:sym typeface="Zapf Dingbats"/>
              </a:rPr>
              <a:t>- Important for part of program, but perhaps not all, or is not most stressing case</a:t>
            </a:r>
          </a:p>
          <a:p>
            <a:r>
              <a:rPr lang="en-US" dirty="0">
                <a:latin typeface="Zapf Dingbats"/>
                <a:ea typeface="Zapf Dingbats"/>
                <a:cs typeface="Zapf Dingbats"/>
                <a:sym typeface="Zapf Dingbats"/>
              </a:rPr>
              <a:t>✓✓</a:t>
            </a:r>
            <a:r>
              <a:rPr lang="en-US" dirty="0">
                <a:sym typeface="Zapf Dingbats"/>
              </a:rPr>
              <a:t> - Essential for entire program, and/or is most stressing case</a:t>
            </a:r>
            <a:endParaRPr lang="en-US" dirty="0"/>
          </a:p>
        </p:txBody>
      </p:sp>
      <p:sp>
        <p:nvSpPr>
          <p:cNvPr id="6" name="Date Placeholder 5">
            <a:extLst>
              <a:ext uri="{FF2B5EF4-FFF2-40B4-BE49-F238E27FC236}">
                <a16:creationId xmlns:a16="http://schemas.microsoft.com/office/drawing/2014/main" id="{8F71DFF0-5D9F-8945-B203-C8846162EEEB}"/>
              </a:ext>
            </a:extLst>
          </p:cNvPr>
          <p:cNvSpPr>
            <a:spLocks noGrp="1"/>
          </p:cNvSpPr>
          <p:nvPr>
            <p:ph type="dt" sz="half" idx="2"/>
          </p:nvPr>
        </p:nvSpPr>
        <p:spPr/>
        <p:txBody>
          <a:bodyPr/>
          <a:lstStyle/>
          <a:p>
            <a:r>
              <a:rPr lang="en-US"/>
              <a:t>October 22, 2018</a:t>
            </a:r>
          </a:p>
        </p:txBody>
      </p:sp>
      <p:sp>
        <p:nvSpPr>
          <p:cNvPr id="9" name="Footer Placeholder 8">
            <a:extLst>
              <a:ext uri="{FF2B5EF4-FFF2-40B4-BE49-F238E27FC236}">
                <a16:creationId xmlns:a16="http://schemas.microsoft.com/office/drawing/2014/main" id="{4AC2CA72-884D-C24C-B210-EBC357127F8C}"/>
              </a:ext>
            </a:extLst>
          </p:cNvPr>
          <p:cNvSpPr>
            <a:spLocks noGrp="1"/>
          </p:cNvSpPr>
          <p:nvPr>
            <p:ph type="ftr" sz="quarter" idx="10"/>
          </p:nvPr>
        </p:nvSpPr>
        <p:spPr/>
        <p:txBody>
          <a:bodyPr/>
          <a:lstStyle/>
          <a:p>
            <a:r>
              <a:rPr lang="en-US"/>
              <a:t>APAC - Kruk</a:t>
            </a:r>
            <a:endParaRPr lang="en-US" dirty="0"/>
          </a:p>
        </p:txBody>
      </p:sp>
      <p:sp>
        <p:nvSpPr>
          <p:cNvPr id="10" name="Slide Number Placeholder 9">
            <a:extLst>
              <a:ext uri="{FF2B5EF4-FFF2-40B4-BE49-F238E27FC236}">
                <a16:creationId xmlns:a16="http://schemas.microsoft.com/office/drawing/2014/main" id="{2DE2C5A4-A617-524F-8F91-3818CF9F9E85}"/>
              </a:ext>
            </a:extLst>
          </p:cNvPr>
          <p:cNvSpPr>
            <a:spLocks noGrp="1"/>
          </p:cNvSpPr>
          <p:nvPr>
            <p:ph type="sldNum" sz="quarter" idx="11"/>
          </p:nvPr>
        </p:nvSpPr>
        <p:spPr/>
        <p:txBody>
          <a:bodyPr/>
          <a:lstStyle/>
          <a:p>
            <a:fld id="{9B402786-918C-D846-A5E6-705928AE4161}" type="slidenum">
              <a:rPr lang="en-US" smtClean="0"/>
              <a:pPr/>
              <a:t>93</a:t>
            </a:fld>
            <a:endParaRPr lang="en-US" dirty="0"/>
          </a:p>
        </p:txBody>
      </p:sp>
    </p:spTree>
    <p:extLst>
      <p:ext uri="{BB962C8B-B14F-4D97-AF65-F5344CB8AC3E}">
        <p14:creationId xmlns:p14="http://schemas.microsoft.com/office/powerpoint/2010/main" val="1487129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29418</TotalTime>
  <Words>15631</Words>
  <Application>Microsoft Macintosh PowerPoint</Application>
  <PresentationFormat>On-screen Show (4:3)</PresentationFormat>
  <Paragraphs>2567</Paragraphs>
  <Slides>93</Slides>
  <Notes>83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93</vt:i4>
      </vt:variant>
    </vt:vector>
  </HeadingPairs>
  <TitlesOfParts>
    <vt:vector size="101" baseType="lpstr">
      <vt:lpstr>Arial</vt:lpstr>
      <vt:lpstr>Calibri</vt:lpstr>
      <vt:lpstr>Candara</vt:lpstr>
      <vt:lpstr>Symbol</vt:lpstr>
      <vt:lpstr>Times</vt:lpstr>
      <vt:lpstr>Wingdings</vt:lpstr>
      <vt:lpstr>Zapf Dingbats</vt:lpstr>
      <vt:lpstr>Office Theme</vt:lpstr>
      <vt:lpstr> WFIRST Requirements Flowdown</vt:lpstr>
      <vt:lpstr>Requirements Flow</vt:lpstr>
      <vt:lpstr>Science Objectives</vt:lpstr>
      <vt:lpstr>Technology Demonstration Objectives</vt:lpstr>
      <vt:lpstr>SRD Flowdown Description</vt:lpstr>
      <vt:lpstr>Primary Objectives from PLRA</vt:lpstr>
      <vt:lpstr>High-Latitude Survey addresses 3 Objectives</vt:lpstr>
      <vt:lpstr>WFIRST Dark Energy Program</vt:lpstr>
      <vt:lpstr>Weak Lensing Measurement Requirements</vt:lpstr>
      <vt:lpstr>Weak Lensing Measurement Requirements</vt:lpstr>
      <vt:lpstr>Weak Lensing Requirements Validation</vt:lpstr>
      <vt:lpstr>Weak Lensing Requirements Summary</vt:lpstr>
      <vt:lpstr>Key Weak Lensing Science Performance Requirements</vt:lpstr>
      <vt:lpstr>Key Wide Field Science Performance Requirements</vt:lpstr>
      <vt:lpstr>Coronagraphy as a Key  Technology</vt:lpstr>
      <vt:lpstr>Scientific Goals Inform Technology Development  </vt:lpstr>
      <vt:lpstr>Coronagraphy Observables</vt:lpstr>
      <vt:lpstr>Coronagraphy Performance Requirements</vt:lpstr>
      <vt:lpstr>GO &amp; AR Programs</vt:lpstr>
      <vt:lpstr>Mission Requirements Document</vt:lpstr>
      <vt:lpstr>Key Wide Field Science Performance Requirements</vt:lpstr>
      <vt:lpstr>Implement Surveys in 5 years and Provide Data</vt:lpstr>
      <vt:lpstr>Implement Surveys in 5 years and Provide Data</vt:lpstr>
      <vt:lpstr>Implement Surveys in 5 years Mission Implementation (1 of 3)</vt:lpstr>
      <vt:lpstr>Key Wide Field Science Performance Requirements</vt:lpstr>
      <vt:lpstr>PSF Requirements</vt:lpstr>
      <vt:lpstr>Key Wide Field Science Performance Requirements</vt:lpstr>
      <vt:lpstr>Relative Flux Calibration Over:</vt:lpstr>
      <vt:lpstr>Key Wide Field Science Performance Requirements</vt:lpstr>
      <vt:lpstr>Color</vt:lpstr>
      <vt:lpstr>PLRA Technical Flow Down</vt:lpstr>
      <vt:lpstr>Flow From Key Requirements (Representative values shown; full details available in MRD)</vt:lpstr>
      <vt:lpstr>CGI Technology Flow Down</vt:lpstr>
      <vt:lpstr>Update</vt:lpstr>
      <vt:lpstr> </vt:lpstr>
      <vt:lpstr>WFIRST Breadth</vt:lpstr>
      <vt:lpstr>Science Objectives vs. Mission Success</vt:lpstr>
      <vt:lpstr>Tech Demo Objectives and Fulfilling Them</vt:lpstr>
      <vt:lpstr>Level 1 Requirement Paradigm</vt:lpstr>
      <vt:lpstr>L1/L2 Requirements Flow</vt:lpstr>
      <vt:lpstr>L1/L2 Requirements Flow</vt:lpstr>
      <vt:lpstr>Baseline &amp; Threshold Science Requirements</vt:lpstr>
      <vt:lpstr>Baseline &amp; Threshold Technical Requirements</vt:lpstr>
      <vt:lpstr>Baseline and Threshold Technical Requirements</vt:lpstr>
      <vt:lpstr>Baseline and Threshold Data Requirements</vt:lpstr>
      <vt:lpstr>Backup for SRD section</vt:lpstr>
      <vt:lpstr>Galaxy Redshift Survey Observables</vt:lpstr>
      <vt:lpstr>Galaxy Redshift Survey Observables </vt:lpstr>
      <vt:lpstr>Galaxy Redshift Survey Measurement Requirements</vt:lpstr>
      <vt:lpstr>Galaxy Redshift Survey Measurement Requirements</vt:lpstr>
      <vt:lpstr>Galaxy Redshift Survey Requirements Validation</vt:lpstr>
      <vt:lpstr>Galaxy Redshift Survey Requirements Summary</vt:lpstr>
      <vt:lpstr>Key GRS Science Performance Requirements</vt:lpstr>
      <vt:lpstr>Type Ia Supernovae  Observables</vt:lpstr>
      <vt:lpstr>Type Ia supernovae Observables</vt:lpstr>
      <vt:lpstr>Type Ia supernovae Observables</vt:lpstr>
      <vt:lpstr>Type Ia supernovae Measurement Requirements </vt:lpstr>
      <vt:lpstr>Type Ia supernovae Measurement Requirements</vt:lpstr>
      <vt:lpstr>Type Ia supernovae Measurement Requirements</vt:lpstr>
      <vt:lpstr>Type Ia supernovae Requirements Validation</vt:lpstr>
      <vt:lpstr>Type Ia supernovae Requirements Summary</vt:lpstr>
      <vt:lpstr>Key Supernova Science Performance Requirements</vt:lpstr>
      <vt:lpstr>Scientific Objectives </vt:lpstr>
      <vt:lpstr>Scientific Objectives </vt:lpstr>
      <vt:lpstr>Microlensing Observables </vt:lpstr>
      <vt:lpstr>Microlensing Observables</vt:lpstr>
      <vt:lpstr>Microlensing Measurement Requirements</vt:lpstr>
      <vt:lpstr>Microlensing Requirements Validation</vt:lpstr>
      <vt:lpstr>Microlensing Requirements Summary</vt:lpstr>
      <vt:lpstr>Key Microlensing Science Performance Requirements</vt:lpstr>
      <vt:lpstr>Coronagraphy Requirements Validation</vt:lpstr>
      <vt:lpstr>WFI Data Processing </vt:lpstr>
      <vt:lpstr>Backup for MRD</vt:lpstr>
      <vt:lpstr>Implement Surveys in 5 years Mission Implementation (2 of 3)</vt:lpstr>
      <vt:lpstr>Implement Surveys in 5 years Mission Implementation (3 of 3)</vt:lpstr>
      <vt:lpstr>Provide Data Mission Implementation</vt:lpstr>
      <vt:lpstr>Provide Data (Data Release Rqmts) Mission Implementation</vt:lpstr>
      <vt:lpstr>PSF Requirements Mission Implementation (1 of 2)</vt:lpstr>
      <vt:lpstr>PSF Requirements Mission Implementation (2 of 2)</vt:lpstr>
      <vt:lpstr>Relative Flux Calibration Mission Implementation (1 of 2)</vt:lpstr>
      <vt:lpstr>Relative Flux Calibration Mission Implementation (2 of 2)</vt:lpstr>
      <vt:lpstr>Color Mission Implementation</vt:lpstr>
      <vt:lpstr>PLRA Technical Flow Down Mission Implementation</vt:lpstr>
      <vt:lpstr>CGI Technology Flow Down Mission Implementation  (1 of 2)</vt:lpstr>
      <vt:lpstr>CGI Technology Flow Down Mission Implementation  (2 of 2)</vt:lpstr>
      <vt:lpstr>Key requirements sorted by mission segment</vt:lpstr>
      <vt:lpstr>OTA Key Requirements</vt:lpstr>
      <vt:lpstr>WFI Key Requirements</vt:lpstr>
      <vt:lpstr>CGI Key Requirements</vt:lpstr>
      <vt:lpstr>IC Key Requirements</vt:lpstr>
      <vt:lpstr>Spacecraft Key Requirements</vt:lpstr>
      <vt:lpstr>Ground System Key Requirements</vt:lpstr>
      <vt:lpstr>Driving Requirements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dc:creator>
  <cp:lastModifiedBy>McEnery, Julie E. (GSFC-6600)</cp:lastModifiedBy>
  <cp:revision>1008</cp:revision>
  <cp:lastPrinted>2015-03-31T17:44:21Z</cp:lastPrinted>
  <dcterms:created xsi:type="dcterms:W3CDTF">2014-08-07T12:50:06Z</dcterms:created>
  <dcterms:modified xsi:type="dcterms:W3CDTF">2022-03-09T17:48:57Z</dcterms:modified>
</cp:coreProperties>
</file>