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8" r:id="rId4"/>
  </p:sldMasterIdLst>
  <p:notesMasterIdLst>
    <p:notesMasterId r:id="rId13"/>
  </p:notesMasterIdLst>
  <p:handoutMasterIdLst>
    <p:handoutMasterId r:id="rId14"/>
  </p:handoutMasterIdLst>
  <p:sldIdLst>
    <p:sldId id="1584" r:id="rId5"/>
    <p:sldId id="1585" r:id="rId6"/>
    <p:sldId id="1601" r:id="rId7"/>
    <p:sldId id="1593" r:id="rId8"/>
    <p:sldId id="1602" r:id="rId9"/>
    <p:sldId id="1599" r:id="rId10"/>
    <p:sldId id="1603" r:id="rId11"/>
    <p:sldId id="4109" r:id="rId12"/>
  </p:sldIdLst>
  <p:sldSz cx="12192000" cy="6858000"/>
  <p:notesSz cx="6667500" cy="86868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C0"/>
    <a:srgbClr val="FFFF99"/>
    <a:srgbClr val="008000"/>
    <a:srgbClr val="E9EDF5"/>
    <a:srgbClr val="D0D8E8"/>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736"/>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889854" cy="434637"/>
          </a:xfrm>
          <a:prstGeom prst="rect">
            <a:avLst/>
          </a:prstGeom>
        </p:spPr>
        <p:txBody>
          <a:bodyPr vert="horz" lIns="86487" tIns="43243" rIns="86487" bIns="43243" rtlCol="0"/>
          <a:lstStyle>
            <a:lvl1pPr algn="l">
              <a:defRPr sz="1100"/>
            </a:lvl1pPr>
          </a:lstStyle>
          <a:p>
            <a:endParaRPr lang="en-US"/>
          </a:p>
        </p:txBody>
      </p:sp>
      <p:sp>
        <p:nvSpPr>
          <p:cNvPr id="3" name="Date Placeholder 2"/>
          <p:cNvSpPr>
            <a:spLocks noGrp="1"/>
          </p:cNvSpPr>
          <p:nvPr>
            <p:ph type="dt" sz="quarter" idx="1"/>
          </p:nvPr>
        </p:nvSpPr>
        <p:spPr>
          <a:xfrm>
            <a:off x="3776143" y="0"/>
            <a:ext cx="2889854" cy="434637"/>
          </a:xfrm>
          <a:prstGeom prst="rect">
            <a:avLst/>
          </a:prstGeom>
        </p:spPr>
        <p:txBody>
          <a:bodyPr vert="horz" lIns="86487" tIns="43243" rIns="86487" bIns="43243" rtlCol="0"/>
          <a:lstStyle>
            <a:lvl1pPr algn="r">
              <a:defRPr sz="1100"/>
            </a:lvl1pPr>
          </a:lstStyle>
          <a:p>
            <a:fld id="{6438631A-BD82-4368-B7B8-F79D93750BF3}" type="datetimeFigureOut">
              <a:rPr lang="en-US" smtClean="0"/>
              <a:pPr/>
              <a:t>2/16/22</a:t>
            </a:fld>
            <a:endParaRPr lang="en-US"/>
          </a:p>
        </p:txBody>
      </p:sp>
      <p:sp>
        <p:nvSpPr>
          <p:cNvPr id="4" name="Footer Placeholder 3"/>
          <p:cNvSpPr>
            <a:spLocks noGrp="1"/>
          </p:cNvSpPr>
          <p:nvPr>
            <p:ph type="ftr" sz="quarter" idx="2"/>
          </p:nvPr>
        </p:nvSpPr>
        <p:spPr>
          <a:xfrm>
            <a:off x="6" y="8250680"/>
            <a:ext cx="2889854" cy="434637"/>
          </a:xfrm>
          <a:prstGeom prst="rect">
            <a:avLst/>
          </a:prstGeom>
        </p:spPr>
        <p:txBody>
          <a:bodyPr vert="horz" lIns="86487" tIns="43243" rIns="86487" bIns="43243" rtlCol="0" anchor="b"/>
          <a:lstStyle>
            <a:lvl1pPr algn="l">
              <a:defRPr sz="1100"/>
            </a:lvl1pPr>
          </a:lstStyle>
          <a:p>
            <a:endParaRPr lang="en-US"/>
          </a:p>
        </p:txBody>
      </p:sp>
      <p:sp>
        <p:nvSpPr>
          <p:cNvPr id="5" name="Slide Number Placeholder 4"/>
          <p:cNvSpPr>
            <a:spLocks noGrp="1"/>
          </p:cNvSpPr>
          <p:nvPr>
            <p:ph type="sldNum" sz="quarter" idx="3"/>
          </p:nvPr>
        </p:nvSpPr>
        <p:spPr>
          <a:xfrm>
            <a:off x="3776143" y="8250680"/>
            <a:ext cx="2889854" cy="434637"/>
          </a:xfrm>
          <a:prstGeom prst="rect">
            <a:avLst/>
          </a:prstGeom>
        </p:spPr>
        <p:txBody>
          <a:bodyPr vert="horz" lIns="86487" tIns="43243" rIns="86487" bIns="43243" rtlCol="0" anchor="b"/>
          <a:lstStyle>
            <a:lvl1pPr algn="r">
              <a:defRPr sz="1100"/>
            </a:lvl1pPr>
          </a:lstStyle>
          <a:p>
            <a:fld id="{965B57DC-BDEA-463D-8C8D-271710863309}" type="slidenum">
              <a:rPr lang="en-US" smtClean="0"/>
              <a:pPr/>
              <a:t>‹#›</a:t>
            </a:fld>
            <a:endParaRPr lang="en-US"/>
          </a:p>
        </p:txBody>
      </p:sp>
    </p:spTree>
    <p:extLst>
      <p:ext uri="{BB962C8B-B14F-4D97-AF65-F5344CB8AC3E}">
        <p14:creationId xmlns:p14="http://schemas.microsoft.com/office/powerpoint/2010/main" val="277248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6" y="0"/>
            <a:ext cx="2889854" cy="434637"/>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defTabSz="881389">
              <a:defRPr sz="11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3776143" y="0"/>
            <a:ext cx="2889854" cy="434637"/>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algn="r" defTabSz="881389">
              <a:defRPr sz="1100">
                <a:latin typeface="Calibri" pitchFamily="34" charset="0"/>
                <a:cs typeface="+mn-cs"/>
              </a:defRPr>
            </a:lvl1pPr>
          </a:lstStyle>
          <a:p>
            <a:pPr>
              <a:defRPr/>
            </a:pPr>
            <a:fld id="{40E2BC8E-D35B-40B4-8821-8A221CE1A457}" type="datetimeFigureOut">
              <a:rPr lang="en-US"/>
              <a:pPr>
                <a:defRPr/>
              </a:pPr>
              <a:t>2/16/22</a:t>
            </a:fld>
            <a:endParaRPr lang="en-US"/>
          </a:p>
        </p:txBody>
      </p:sp>
      <p:sp>
        <p:nvSpPr>
          <p:cNvPr id="4" name="Slide Image Placeholder 3"/>
          <p:cNvSpPr>
            <a:spLocks noGrp="1" noRot="1" noChangeAspect="1"/>
          </p:cNvSpPr>
          <p:nvPr>
            <p:ph type="sldImg" idx="2"/>
          </p:nvPr>
        </p:nvSpPr>
        <p:spPr>
          <a:xfrm>
            <a:off x="438150" y="650875"/>
            <a:ext cx="5791200" cy="3257550"/>
          </a:xfrm>
          <a:prstGeom prst="rect">
            <a:avLst/>
          </a:prstGeom>
          <a:noFill/>
          <a:ln w="12700">
            <a:solidFill>
              <a:prstClr val="black"/>
            </a:solidFill>
          </a:ln>
        </p:spPr>
        <p:txBody>
          <a:bodyPr vert="horz" lIns="86487" tIns="43243" rIns="86487" bIns="43243" rtlCol="0" anchor="ctr"/>
          <a:lstStyle/>
          <a:p>
            <a:pPr lvl="0"/>
            <a:endParaRPr lang="en-US" noProof="0"/>
          </a:p>
        </p:txBody>
      </p:sp>
      <p:sp>
        <p:nvSpPr>
          <p:cNvPr id="5" name="Notes Placeholder 4"/>
          <p:cNvSpPr>
            <a:spLocks noGrp="1"/>
          </p:cNvSpPr>
          <p:nvPr>
            <p:ph type="body" sz="quarter" idx="3"/>
          </p:nvPr>
        </p:nvSpPr>
        <p:spPr bwMode="auto">
          <a:xfrm>
            <a:off x="667354" y="4126827"/>
            <a:ext cx="5332792" cy="3908764"/>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6" y="8250680"/>
            <a:ext cx="2889854" cy="434637"/>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defTabSz="881389">
              <a:defRPr sz="11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3776143" y="8250680"/>
            <a:ext cx="2889854" cy="434637"/>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algn="r" defTabSz="881389">
              <a:defRPr sz="1100">
                <a:latin typeface="Calibri" pitchFamily="34" charset="0"/>
                <a:cs typeface="+mn-cs"/>
              </a:defRPr>
            </a:lvl1pPr>
          </a:lstStyle>
          <a:p>
            <a:pPr>
              <a:defRPr/>
            </a:pPr>
            <a:fld id="{F4B6275C-0645-43A9-ACDA-247FEB91D8B8}" type="slidenum">
              <a:rPr lang="en-US"/>
              <a:pPr>
                <a:defRPr/>
              </a:pPr>
              <a:t>‹#›</a:t>
            </a:fld>
            <a:endParaRPr lang="en-US"/>
          </a:p>
        </p:txBody>
      </p:sp>
    </p:spTree>
    <p:extLst>
      <p:ext uri="{BB962C8B-B14F-4D97-AF65-F5344CB8AC3E}">
        <p14:creationId xmlns:p14="http://schemas.microsoft.com/office/powerpoint/2010/main" val="90367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10363200" cy="1447800"/>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10">
            <a:extLst>
              <a:ext uri="{FF2B5EF4-FFF2-40B4-BE49-F238E27FC236}">
                <a16:creationId xmlns:a16="http://schemas.microsoft.com/office/drawing/2014/main" id="{6919D2CE-FF76-FF46-A63D-F84915098AD6}"/>
              </a:ext>
            </a:extLst>
          </p:cNvPr>
          <p:cNvSpPr>
            <a:spLocks noGrp="1"/>
          </p:cNvSpPr>
          <p:nvPr>
            <p:ph type="body" sz="quarter" idx="13"/>
          </p:nvPr>
        </p:nvSpPr>
        <p:spPr>
          <a:xfrm>
            <a:off x="3352800" y="2743200"/>
            <a:ext cx="5486400" cy="914400"/>
          </a:xfrm>
        </p:spPr>
        <p:txBody>
          <a:bodyPr anchor="ctr"/>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4006127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6096000"/>
          </a:xfrm>
        </p:spPr>
        <p:txBody>
          <a:bodyPr vert="eaVert"/>
          <a:lstStyle>
            <a:lvl1pPr>
              <a:defRPr sz="2000" b="1"/>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51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 no IT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11430000" cy="5486400"/>
          </a:xfrm>
        </p:spPr>
        <p:txBody>
          <a:bodyPr>
            <a:normAutofit/>
          </a:bodyPr>
          <a:lstStyle>
            <a:lvl1pPr>
              <a:defRPr sz="2000" b="1"/>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C4253B7-4313-1248-91FC-65853064E895}"/>
              </a:ext>
            </a:extLst>
          </p:cNvPr>
          <p:cNvSpPr>
            <a:spLocks noGrp="1"/>
          </p:cNvSpPr>
          <p:nvPr>
            <p:ph type="title"/>
          </p:nvPr>
        </p:nvSpPr>
        <p:spPr>
          <a:xfrm>
            <a:off x="1066800" y="77788"/>
            <a:ext cx="10058400" cy="608012"/>
          </a:xfrm>
        </p:spPr>
        <p:txBody>
          <a:bodyPr/>
          <a:lstStyle>
            <a:lvl1pPr>
              <a:defRPr sz="2400" b="1"/>
            </a:lvl1pPr>
          </a:lstStyle>
          <a:p>
            <a:r>
              <a:rPr lang="en-US"/>
              <a:t>Click to edit Master title style</a:t>
            </a:r>
          </a:p>
        </p:txBody>
      </p:sp>
    </p:spTree>
    <p:extLst>
      <p:ext uri="{BB962C8B-B14F-4D97-AF65-F5344CB8AC3E}">
        <p14:creationId xmlns:p14="http://schemas.microsoft.com/office/powerpoint/2010/main" val="7333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 no ITA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5B40CB-8EF2-D441-B93D-5ABF168DC4F3}"/>
              </a:ext>
            </a:extLst>
          </p:cNvPr>
          <p:cNvSpPr>
            <a:spLocks noGrp="1"/>
          </p:cNvSpPr>
          <p:nvPr>
            <p:ph type="title"/>
          </p:nvPr>
        </p:nvSpPr>
        <p:spPr>
          <a:xfrm>
            <a:off x="1066800" y="77788"/>
            <a:ext cx="10058400" cy="608012"/>
          </a:xfrm>
        </p:spPr>
        <p:txBody>
          <a:bodyPr/>
          <a:lstStyle>
            <a:lvl1pPr>
              <a:defRPr sz="2400" b="1"/>
            </a:lvl1pPr>
          </a:lstStyle>
          <a:p>
            <a:r>
              <a:rPr lang="en-US"/>
              <a:t>Click to edit Master title style</a:t>
            </a:r>
          </a:p>
        </p:txBody>
      </p:sp>
    </p:spTree>
    <p:extLst>
      <p:ext uri="{BB962C8B-B14F-4D97-AF65-F5344CB8AC3E}">
        <p14:creationId xmlns:p14="http://schemas.microsoft.com/office/powerpoint/2010/main" val="353790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 no IT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990599"/>
            <a:ext cx="5486400" cy="5502275"/>
          </a:xfrm>
        </p:spPr>
        <p:txBody>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486400" cy="5502275"/>
          </a:xfrm>
        </p:spPr>
        <p:txBody>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D28DAEBF-202F-1149-ADEE-CFC667F19CDE}"/>
              </a:ext>
            </a:extLst>
          </p:cNvPr>
          <p:cNvSpPr>
            <a:spLocks noGrp="1"/>
          </p:cNvSpPr>
          <p:nvPr>
            <p:ph type="title"/>
          </p:nvPr>
        </p:nvSpPr>
        <p:spPr>
          <a:xfrm>
            <a:off x="1066800" y="77788"/>
            <a:ext cx="10058400" cy="608012"/>
          </a:xfrm>
        </p:spPr>
        <p:txBody>
          <a:bodyPr/>
          <a:lstStyle>
            <a:lvl1pPr>
              <a:defRPr sz="2400" b="1"/>
            </a:lvl1pPr>
          </a:lstStyle>
          <a:p>
            <a:r>
              <a:rPr lang="en-US"/>
              <a:t>Click to edit Master title style</a:t>
            </a:r>
          </a:p>
        </p:txBody>
      </p:sp>
    </p:spTree>
    <p:extLst>
      <p:ext uri="{BB962C8B-B14F-4D97-AF65-F5344CB8AC3E}">
        <p14:creationId xmlns:p14="http://schemas.microsoft.com/office/powerpoint/2010/main" val="7081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62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015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ancy 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B6B698-1049-4246-97C4-E6F10E3A3B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6" t="5442" r="1" b="1943"/>
          <a:stretch/>
        </p:blipFill>
        <p:spPr>
          <a:xfrm>
            <a:off x="1" y="0"/>
            <a:ext cx="12192000" cy="6858000"/>
          </a:xfrm>
          <a:prstGeom prst="rect">
            <a:avLst/>
          </a:prstGeom>
        </p:spPr>
      </p:pic>
      <p:cxnSp>
        <p:nvCxnSpPr>
          <p:cNvPr id="13" name="Straight Connector 10">
            <a:extLst>
              <a:ext uri="{FF2B5EF4-FFF2-40B4-BE49-F238E27FC236}">
                <a16:creationId xmlns:a16="http://schemas.microsoft.com/office/drawing/2014/main" id="{01C87B6C-E0A0-6E40-AED2-D225C891B92C}"/>
              </a:ext>
            </a:extLst>
          </p:cNvPr>
          <p:cNvCxnSpPr>
            <a:cxnSpLocks noChangeShapeType="1"/>
          </p:cNvCxnSpPr>
          <p:nvPr userDrawn="1"/>
        </p:nvCxnSpPr>
        <p:spPr bwMode="auto">
          <a:xfrm>
            <a:off x="6908800" y="4267200"/>
            <a:ext cx="4876800" cy="0"/>
          </a:xfrm>
          <a:prstGeom prst="line">
            <a:avLst/>
          </a:prstGeom>
          <a:noFill/>
          <a:ln w="12700">
            <a:solidFill>
              <a:schemeClr val="bg1"/>
            </a:solidFill>
            <a:round/>
            <a:headEnd/>
            <a:tailEnd/>
          </a:ln>
          <a:extLst>
            <a:ext uri="{909E8E84-426E-40dd-AFC4-6F175D3DCCD1}">
              <a14:hiddenFill xmlns="" xmlns:a14="http://schemas.microsoft.com/office/drawing/2010/main">
                <a:noFill/>
              </a14:hiddenFill>
            </a:ext>
          </a:extLst>
        </p:spPr>
      </p:cxnSp>
      <p:pic>
        <p:nvPicPr>
          <p:cNvPr id="12" name="Picture 11">
            <a:extLst>
              <a:ext uri="{FF2B5EF4-FFF2-40B4-BE49-F238E27FC236}">
                <a16:creationId xmlns:a16="http://schemas.microsoft.com/office/drawing/2014/main" id="{C8D9392F-4D47-9343-8511-03CD557B198B}"/>
              </a:ext>
            </a:extLst>
          </p:cNvPr>
          <p:cNvPicPr>
            <a:picLocks noChangeAspect="1"/>
          </p:cNvPicPr>
          <p:nvPr userDrawn="1"/>
        </p:nvPicPr>
        <p:blipFill>
          <a:blip r:embed="rId3"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6200" y="17876"/>
            <a:ext cx="822960" cy="822960"/>
          </a:xfrm>
          <a:prstGeom prst="rect">
            <a:avLst/>
          </a:prstGeom>
        </p:spPr>
      </p:pic>
      <p:sp>
        <p:nvSpPr>
          <p:cNvPr id="7" name="Rectangle 78">
            <a:extLst>
              <a:ext uri="{FF2B5EF4-FFF2-40B4-BE49-F238E27FC236}">
                <a16:creationId xmlns:a16="http://schemas.microsoft.com/office/drawing/2014/main" id="{8926D19A-D6B4-CD46-8A36-F5DFBD3AB147}"/>
              </a:ext>
            </a:extLst>
          </p:cNvPr>
          <p:cNvSpPr>
            <a:spLocks noChangeArrowheads="1"/>
          </p:cNvSpPr>
          <p:nvPr userDrawn="1"/>
        </p:nvSpPr>
        <p:spPr bwMode="auto">
          <a:xfrm>
            <a:off x="1" y="5996226"/>
            <a:ext cx="525779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lgn="ctr"/>
            <a:r>
              <a:rPr lang="en-US" sz="1000" b="1">
                <a:solidFill>
                  <a:schemeClr val="bg1"/>
                </a:solidFill>
                <a:latin typeface="Arial Narrow" pitchFamily="34" charset="0"/>
              </a:rPr>
              <a:t> • NASA GODDARD SPACE FLIGHT CENTER</a:t>
            </a:r>
            <a:r>
              <a:rPr lang="en-US" sz="1000" b="1" baseline="0">
                <a:solidFill>
                  <a:schemeClr val="bg1"/>
                </a:solidFill>
                <a:latin typeface="Arial Narrow" pitchFamily="34" charset="0"/>
              </a:rPr>
              <a:t> </a:t>
            </a:r>
            <a:r>
              <a:rPr lang="en-US" sz="1000" b="1">
                <a:solidFill>
                  <a:schemeClr val="bg1"/>
                </a:solidFill>
                <a:latin typeface="Arial Narrow" pitchFamily="34" charset="0"/>
              </a:rPr>
              <a:t>• JET</a:t>
            </a:r>
            <a:r>
              <a:rPr lang="en-US" sz="1000" b="1" baseline="0">
                <a:solidFill>
                  <a:schemeClr val="bg1"/>
                </a:solidFill>
                <a:latin typeface="Arial Narrow" pitchFamily="34" charset="0"/>
              </a:rPr>
              <a:t> PROPULSION LABORATORY </a:t>
            </a:r>
            <a:r>
              <a:rPr lang="en-US" sz="1000" b="1">
                <a:solidFill>
                  <a:schemeClr val="bg1"/>
                </a:solidFill>
                <a:latin typeface="Arial Narrow" pitchFamily="34" charset="0"/>
              </a:rPr>
              <a:t>•</a:t>
            </a:r>
          </a:p>
          <a:p>
            <a:pPr algn="ctr"/>
            <a:r>
              <a:rPr lang="en-US" sz="1000" b="1">
                <a:solidFill>
                  <a:schemeClr val="bg1"/>
                </a:solidFill>
                <a:latin typeface="Arial Narrow" pitchFamily="34" charset="0"/>
              </a:rPr>
              <a:t>• L3HARRIS TECHNOLOGIES •  BALL</a:t>
            </a:r>
            <a:r>
              <a:rPr lang="en-US" sz="1000" b="1" baseline="0">
                <a:solidFill>
                  <a:schemeClr val="bg1"/>
                </a:solidFill>
                <a:latin typeface="Arial Narrow" pitchFamily="34" charset="0"/>
              </a:rPr>
              <a:t> AEROSPACE</a:t>
            </a:r>
            <a:r>
              <a:rPr lang="en-US" sz="1000" b="1">
                <a:solidFill>
                  <a:schemeClr val="bg1"/>
                </a:solidFill>
                <a:latin typeface="Arial Narrow" pitchFamily="34" charset="0"/>
              </a:rPr>
              <a:t> • TELEDYNE • NASA KENNEDY SPACE CENTER •</a:t>
            </a:r>
          </a:p>
          <a:p>
            <a:pPr algn="ctr"/>
            <a:r>
              <a:rPr lang="en-US" sz="1000" b="1">
                <a:solidFill>
                  <a:schemeClr val="bg1"/>
                </a:solidFill>
                <a:latin typeface="Arial Narrow" pitchFamily="34" charset="0"/>
              </a:rPr>
              <a:t> • SPACE TELESCOPE SCIENCE INSTITUTE • IPAC • EUROPEAN SPACE AGENCY • </a:t>
            </a:r>
          </a:p>
          <a:p>
            <a:pPr algn="ctr"/>
            <a:r>
              <a:rPr lang="en-US" sz="1000" b="1">
                <a:solidFill>
                  <a:schemeClr val="bg1"/>
                </a:solidFill>
                <a:latin typeface="Arial Narrow" pitchFamily="34" charset="0"/>
              </a:rPr>
              <a:t> • JAPAN AEROSPACE EXPLORATION AGENCY • LABORATOIRE D’ASTROPHYSIQUE DE MARSEILLE •</a:t>
            </a:r>
          </a:p>
          <a:p>
            <a:pPr algn="ctr"/>
            <a:r>
              <a:rPr lang="en-US" sz="1000" b="1">
                <a:solidFill>
                  <a:schemeClr val="bg1"/>
                </a:solidFill>
                <a:latin typeface="Arial Narrow" pitchFamily="34" charset="0"/>
              </a:rPr>
              <a:t>• CENTRE NATIONAL </a:t>
            </a:r>
            <a:r>
              <a:rPr lang="en-US" sz="1000" b="1" err="1">
                <a:solidFill>
                  <a:schemeClr val="bg1"/>
                </a:solidFill>
                <a:latin typeface="Arial Narrow" pitchFamily="34" charset="0"/>
              </a:rPr>
              <a:t>d'ÉTUDES</a:t>
            </a:r>
            <a:r>
              <a:rPr lang="en-US" sz="1000" b="1">
                <a:solidFill>
                  <a:schemeClr val="bg1"/>
                </a:solidFill>
                <a:latin typeface="Arial Narrow" pitchFamily="34" charset="0"/>
              </a:rPr>
              <a:t> SPATIALES • MAX PLANCK INSTITUTE FOR ASTRONOMY •</a:t>
            </a:r>
          </a:p>
        </p:txBody>
      </p:sp>
      <p:pic>
        <p:nvPicPr>
          <p:cNvPr id="8" name="Picture 18" descr="meatball best">
            <a:extLst>
              <a:ext uri="{FF2B5EF4-FFF2-40B4-BE49-F238E27FC236}">
                <a16:creationId xmlns:a16="http://schemas.microsoft.com/office/drawing/2014/main" id="{D6073502-FD22-9E4D-898F-561078F2C3FE}"/>
              </a:ext>
            </a:extLst>
          </p:cNvPr>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1283380" y="27432"/>
            <a:ext cx="832420" cy="731520"/>
          </a:xfrm>
          <a:prstGeom prst="rect">
            <a:avLst/>
          </a:prstGeom>
          <a:noFill/>
        </p:spPr>
      </p:pic>
    </p:spTree>
    <p:extLst>
      <p:ext uri="{BB962C8B-B14F-4D97-AF65-F5344CB8AC3E}">
        <p14:creationId xmlns:p14="http://schemas.microsoft.com/office/powerpoint/2010/main" val="9647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292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75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672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93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8000" y="1066801"/>
            <a:ext cx="11074400" cy="5333999"/>
          </a:xfrm>
        </p:spPr>
        <p:txBody>
          <a:bodyPr vert="eaVert"/>
          <a:lstStyle>
            <a:lvl1pPr>
              <a:defRPr sz="2000" b="1"/>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F17C322-FFB9-E443-9E32-B8076F32821D}"/>
              </a:ext>
            </a:extLst>
          </p:cNvPr>
          <p:cNvSpPr>
            <a:spLocks noGrp="1"/>
          </p:cNvSpPr>
          <p:nvPr>
            <p:ph type="title"/>
          </p:nvPr>
        </p:nvSpPr>
        <p:spPr>
          <a:xfrm>
            <a:off x="1066800" y="77788"/>
            <a:ext cx="10058400" cy="608012"/>
          </a:xfrm>
        </p:spPr>
        <p:txBody>
          <a:bodyPr/>
          <a:lstStyle>
            <a:lvl1pPr>
              <a:defRPr sz="2400" b="1"/>
            </a:lvl1pPr>
          </a:lstStyle>
          <a:p>
            <a:r>
              <a:rPr lang="en-US"/>
              <a:t>Click to edit Master title style</a:t>
            </a:r>
          </a:p>
        </p:txBody>
      </p:sp>
    </p:spTree>
    <p:extLst>
      <p:ext uri="{BB962C8B-B14F-4D97-AF65-F5344CB8AC3E}">
        <p14:creationId xmlns:p14="http://schemas.microsoft.com/office/powerpoint/2010/main" val="61480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38731" y="77788"/>
            <a:ext cx="9335669" cy="6246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08000" y="1066801"/>
            <a:ext cx="11074400" cy="5153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C39B15B-A022-F347-A345-C899D6879B03}"/>
              </a:ext>
            </a:extLst>
          </p:cNvPr>
          <p:cNvSpPr txBox="1"/>
          <p:nvPr userDrawn="1"/>
        </p:nvSpPr>
        <p:spPr>
          <a:xfrm>
            <a:off x="10972800" y="6637765"/>
            <a:ext cx="866842" cy="232230"/>
          </a:xfrm>
          <a:prstGeom prst="rect">
            <a:avLst/>
          </a:prstGeom>
          <a:noFill/>
        </p:spPr>
        <p:txBody>
          <a:bodyPr wrap="square" lIns="62344" tIns="31172" rIns="62344" bIns="31172">
            <a:spAutoFit/>
          </a:bodyPr>
          <a:lstStyle>
            <a:lvl1pPr>
              <a:defRPr sz="2900" b="1">
                <a:solidFill>
                  <a:schemeClr val="tx1"/>
                </a:solidFill>
                <a:latin typeface="Arial" pitchFamily="34" charset="0"/>
                <a:ea typeface="ヒラギノ角ゴ Pro W3"/>
                <a:cs typeface="ヒラギノ角ゴ Pro W3"/>
              </a:defRPr>
            </a:lvl1pPr>
            <a:lvl2pPr marL="742950" indent="-285750">
              <a:defRPr sz="2900" b="1">
                <a:solidFill>
                  <a:schemeClr val="tx1"/>
                </a:solidFill>
                <a:latin typeface="Arial" pitchFamily="34" charset="0"/>
                <a:ea typeface="ヒラギノ角ゴ Pro W3"/>
                <a:cs typeface="ヒラギノ角ゴ Pro W3"/>
              </a:defRPr>
            </a:lvl2pPr>
            <a:lvl3pPr marL="1143000" indent="-228600">
              <a:defRPr sz="2900" b="1">
                <a:solidFill>
                  <a:schemeClr val="tx1"/>
                </a:solidFill>
                <a:latin typeface="Arial" pitchFamily="34" charset="0"/>
                <a:ea typeface="ヒラギノ角ゴ Pro W3"/>
                <a:cs typeface="ヒラギノ角ゴ Pro W3"/>
              </a:defRPr>
            </a:lvl3pPr>
            <a:lvl4pPr marL="1600200" indent="-228600">
              <a:defRPr sz="2900" b="1">
                <a:solidFill>
                  <a:schemeClr val="tx1"/>
                </a:solidFill>
                <a:latin typeface="Arial" pitchFamily="34" charset="0"/>
                <a:ea typeface="ヒラギノ角ゴ Pro W3"/>
                <a:cs typeface="ヒラギノ角ゴ Pro W3"/>
              </a:defRPr>
            </a:lvl4pPr>
            <a:lvl5pPr marL="2057400" indent="-228600">
              <a:defRPr sz="2900" b="1">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900" b="1">
                <a:solidFill>
                  <a:schemeClr val="tx1"/>
                </a:solidFill>
                <a:latin typeface="Arial" pitchFamily="34" charset="0"/>
                <a:ea typeface="ヒラギノ角ゴ Pro W3"/>
                <a:cs typeface="ヒラギノ角ゴ Pro W3"/>
              </a:defRPr>
            </a:lvl9pPr>
          </a:lstStyle>
          <a:p>
            <a:pPr algn="r"/>
            <a:fld id="{708D2F1E-C954-4D00-9791-3C7347B79C78}" type="slidenum">
              <a:rPr lang="en-US" sz="1100" smtClean="0">
                <a:solidFill>
                  <a:schemeClr val="bg1">
                    <a:lumMod val="75000"/>
                  </a:schemeClr>
                </a:solidFill>
              </a:rPr>
              <a:pPr algn="r"/>
              <a:t>‹#›</a:t>
            </a:fld>
            <a:endParaRPr lang="en-US" sz="1100">
              <a:solidFill>
                <a:schemeClr val="bg1">
                  <a:lumMod val="75000"/>
                </a:schemeClr>
              </a:solidFill>
            </a:endParaRPr>
          </a:p>
        </p:txBody>
      </p:sp>
      <p:pic>
        <p:nvPicPr>
          <p:cNvPr id="17" name="Picture 16">
            <a:extLst>
              <a:ext uri="{FF2B5EF4-FFF2-40B4-BE49-F238E27FC236}">
                <a16:creationId xmlns:a16="http://schemas.microsoft.com/office/drawing/2014/main" id="{89CC98BD-4F94-3B45-A7CD-D4689093EF2E}"/>
              </a:ext>
            </a:extLst>
          </p:cNvPr>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152" y="9144"/>
            <a:ext cx="822960" cy="822960"/>
          </a:xfrm>
          <a:prstGeom prst="rect">
            <a:avLst/>
          </a:prstGeom>
        </p:spPr>
      </p:pic>
      <p:pic>
        <p:nvPicPr>
          <p:cNvPr id="18" name="Picture 18" descr="meatball best">
            <a:extLst>
              <a:ext uri="{FF2B5EF4-FFF2-40B4-BE49-F238E27FC236}">
                <a16:creationId xmlns:a16="http://schemas.microsoft.com/office/drawing/2014/main" id="{152BD58F-714E-2A49-818B-6C7A599C737E}"/>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1283380" y="27432"/>
            <a:ext cx="832420" cy="731520"/>
          </a:xfrm>
          <a:prstGeom prst="rect">
            <a:avLst/>
          </a:prstGeom>
          <a:noFill/>
        </p:spPr>
      </p:pic>
      <p:cxnSp>
        <p:nvCxnSpPr>
          <p:cNvPr id="19" name="Straight Connector 18">
            <a:extLst>
              <a:ext uri="{FF2B5EF4-FFF2-40B4-BE49-F238E27FC236}">
                <a16:creationId xmlns:a16="http://schemas.microsoft.com/office/drawing/2014/main" id="{2FE18294-11D5-4D45-9D43-48B31E35453A}"/>
              </a:ext>
            </a:extLst>
          </p:cNvPr>
          <p:cNvCxnSpPr>
            <a:cxnSpLocks/>
          </p:cNvCxnSpPr>
          <p:nvPr userDrawn="1"/>
        </p:nvCxnSpPr>
        <p:spPr>
          <a:xfrm>
            <a:off x="0" y="795528"/>
            <a:ext cx="12192000" cy="0"/>
          </a:xfrm>
          <a:prstGeom prst="line">
            <a:avLst/>
          </a:prstGeom>
          <a:ln w="25400">
            <a:gradFill flip="none" rotWithShape="1">
              <a:gsLst>
                <a:gs pos="10000">
                  <a:srgbClr val="60497C">
                    <a:lumMod val="30000"/>
                    <a:lumOff val="70000"/>
                  </a:srgbClr>
                </a:gs>
                <a:gs pos="30000">
                  <a:srgbClr val="60497C">
                    <a:lumMod val="67000"/>
                  </a:srgbClr>
                </a:gs>
                <a:gs pos="70000">
                  <a:srgbClr val="60497C">
                    <a:lumMod val="67000"/>
                  </a:srgbClr>
                </a:gs>
                <a:gs pos="50000">
                  <a:schemeClr val="tx1"/>
                </a:gs>
                <a:gs pos="90000">
                  <a:srgbClr val="60497C">
                    <a:lumMod val="40000"/>
                    <a:lumOff val="6000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48D97D6-CF1A-B242-B308-7C9E717D9B14}"/>
              </a:ext>
            </a:extLst>
          </p:cNvPr>
          <p:cNvCxnSpPr>
            <a:cxnSpLocks/>
          </p:cNvCxnSpPr>
          <p:nvPr userDrawn="1"/>
        </p:nvCxnSpPr>
        <p:spPr>
          <a:xfrm>
            <a:off x="0" y="6629400"/>
            <a:ext cx="12192000" cy="0"/>
          </a:xfrm>
          <a:prstGeom prst="line">
            <a:avLst/>
          </a:prstGeom>
          <a:ln w="25400">
            <a:gradFill flip="none" rotWithShape="1">
              <a:gsLst>
                <a:gs pos="10000">
                  <a:srgbClr val="60497C">
                    <a:lumMod val="30000"/>
                    <a:lumOff val="70000"/>
                  </a:srgbClr>
                </a:gs>
                <a:gs pos="30000">
                  <a:srgbClr val="60497C">
                    <a:lumMod val="67000"/>
                  </a:srgbClr>
                </a:gs>
                <a:gs pos="70000">
                  <a:srgbClr val="60497C">
                    <a:lumMod val="67000"/>
                  </a:srgbClr>
                </a:gs>
                <a:gs pos="50000">
                  <a:schemeClr val="tx1"/>
                </a:gs>
                <a:gs pos="90000">
                  <a:srgbClr val="60497C">
                    <a:lumMod val="40000"/>
                    <a:lumOff val="6000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416585"/>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10" r:id="rId3"/>
    <p:sldLayoutId id="2147483711" r:id="rId4"/>
    <p:sldLayoutId id="2147483703" r:id="rId5"/>
    <p:sldLayoutId id="2147483707" r:id="rId6"/>
    <p:sldLayoutId id="2147483708" r:id="rId7"/>
    <p:sldLayoutId id="2147483704" r:id="rId8"/>
    <p:sldLayoutId id="2147483705" r:id="rId9"/>
    <p:sldLayoutId id="2147483706" r:id="rId10"/>
  </p:sldLayoutIdLst>
  <p:hf hdr="0" dt="0"/>
  <p:txStyles>
    <p:titleStyle>
      <a:lvl1pPr algn="ctr" rtl="0" eaLnBrk="0" fontAlgn="base" hangingPunct="0">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file://localhost/Users/mcenery/talks/2017/LOC/96288main_GRB-DestroyStar1Eweb.jpe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60DB3E-27F7-674D-978E-CDA0F27DD34C}"/>
              </a:ext>
            </a:extLst>
          </p:cNvPr>
          <p:cNvSpPr>
            <a:spLocks noGrp="1"/>
          </p:cNvSpPr>
          <p:nvPr>
            <p:ph idx="1"/>
          </p:nvPr>
        </p:nvSpPr>
        <p:spPr/>
        <p:txBody>
          <a:bodyPr>
            <a:normAutofit/>
          </a:bodyPr>
          <a:lstStyle/>
          <a:p>
            <a:r>
              <a:rPr lang="en-US"/>
              <a:t>Worlds and Suns in Context</a:t>
            </a:r>
          </a:p>
          <a:p>
            <a:pPr lvl="1"/>
            <a:r>
              <a:rPr lang="en-US"/>
              <a:t>“quest to understand the interconnected systems of stars and the worlds orbiting them, tracing them from the nascent disks of dust and gas from which they form, through the formation and evolution of the vast array of extrasolar planetary systems.”</a:t>
            </a:r>
          </a:p>
          <a:p>
            <a:r>
              <a:rPr lang="en-US"/>
              <a:t>New Messengers and New Physics</a:t>
            </a:r>
          </a:p>
          <a:p>
            <a:pPr lvl="1"/>
            <a:r>
              <a:rPr lang="en-US"/>
              <a:t>“The New Messengers and New Physics theme captures the key scientific questions associated with a broad range of inquiries, from astronomical constraints on the nature of dark matter and dark energy, to the new astrophysics enabled by combined observations with particles, neutrinos, gravitational waves, and light.”</a:t>
            </a:r>
          </a:p>
          <a:p>
            <a:r>
              <a:rPr lang="en-US"/>
              <a:t>Cosmic Ecosystems</a:t>
            </a:r>
          </a:p>
          <a:p>
            <a:pPr lvl="1"/>
            <a:r>
              <a:rPr lang="en-US"/>
              <a:t>“The universe is characterized by an enormous range of physical scales and hierarchy in structure, from stars and planetary systems to galaxies and a cosmological web of complex filaments connecting them. A major advance in recent years has been the realization that the physical processes taking place on all scales are intimately interconnected, and that the universe and all its constituent systems are part of a constantly evolving ecosystem.”</a:t>
            </a:r>
          </a:p>
          <a:p>
            <a:pPr lvl="1"/>
            <a:endParaRPr lang="en-US"/>
          </a:p>
          <a:p>
            <a:pPr lvl="1"/>
            <a:endParaRPr lang="en-US"/>
          </a:p>
          <a:p>
            <a:pPr lvl="1"/>
            <a:endParaRPr lang="en-US"/>
          </a:p>
        </p:txBody>
      </p:sp>
      <p:sp>
        <p:nvSpPr>
          <p:cNvPr id="3" name="Title 2">
            <a:extLst>
              <a:ext uri="{FF2B5EF4-FFF2-40B4-BE49-F238E27FC236}">
                <a16:creationId xmlns:a16="http://schemas.microsoft.com/office/drawing/2014/main" id="{A4EB6022-345A-7D42-B7B9-CEE825D63607}"/>
              </a:ext>
            </a:extLst>
          </p:cNvPr>
          <p:cNvSpPr>
            <a:spLocks noGrp="1"/>
          </p:cNvSpPr>
          <p:nvPr>
            <p:ph type="title"/>
          </p:nvPr>
        </p:nvSpPr>
        <p:spPr/>
        <p:txBody>
          <a:bodyPr/>
          <a:lstStyle/>
          <a:p>
            <a:r>
              <a:rPr lang="en-US"/>
              <a:t>Astro2020 Science Themes</a:t>
            </a:r>
          </a:p>
        </p:txBody>
      </p:sp>
    </p:spTree>
    <p:extLst>
      <p:ext uri="{BB962C8B-B14F-4D97-AF65-F5344CB8AC3E}">
        <p14:creationId xmlns:p14="http://schemas.microsoft.com/office/powerpoint/2010/main" val="301984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D7B02-EE3D-7B47-857E-BEDE555EA253}"/>
              </a:ext>
            </a:extLst>
          </p:cNvPr>
          <p:cNvSpPr>
            <a:spLocks noGrp="1"/>
          </p:cNvSpPr>
          <p:nvPr>
            <p:ph idx="1"/>
          </p:nvPr>
        </p:nvSpPr>
        <p:spPr>
          <a:xfrm>
            <a:off x="152400" y="914400"/>
            <a:ext cx="8167636" cy="5486400"/>
          </a:xfrm>
        </p:spPr>
        <p:txBody>
          <a:bodyPr>
            <a:normAutofit/>
          </a:bodyPr>
          <a:lstStyle/>
          <a:p>
            <a:r>
              <a:rPr lang="en-US"/>
              <a:t>Exoplanet demographics </a:t>
            </a:r>
          </a:p>
          <a:p>
            <a:pPr lvl="1"/>
            <a:r>
              <a:rPr lang="en-US"/>
              <a:t>Roman’s microlensing program with the </a:t>
            </a:r>
            <a:r>
              <a:rPr lang="en-US" b="1">
                <a:solidFill>
                  <a:srgbClr val="0020C0"/>
                </a:solidFill>
              </a:rPr>
              <a:t>Galactic Bulge Time Domain (GBTD) Survey </a:t>
            </a:r>
            <a:r>
              <a:rPr lang="en-US"/>
              <a:t>will fill out the census of exoplanets by finding exoplanets in the outer reaches of planetary systems that are inaccessible by other detection techniques</a:t>
            </a:r>
          </a:p>
          <a:p>
            <a:r>
              <a:rPr lang="en-US"/>
              <a:t>Stellar Astrophysics</a:t>
            </a:r>
          </a:p>
          <a:p>
            <a:pPr lvl="1"/>
            <a:r>
              <a:rPr lang="en-US" b="1">
                <a:solidFill>
                  <a:srgbClr val="0020C0"/>
                </a:solidFill>
              </a:rPr>
              <a:t>GBTD Survey</a:t>
            </a:r>
            <a:r>
              <a:rPr lang="en-US"/>
              <a:t> will monitor &gt;200 million stars</a:t>
            </a:r>
          </a:p>
          <a:p>
            <a:pPr lvl="2"/>
            <a:r>
              <a:rPr lang="en-US"/>
              <a:t>Microlensing studies will reveal the population of neutron stars and stellar mass black holes in the galactic bulge</a:t>
            </a:r>
          </a:p>
          <a:p>
            <a:pPr lvl="2"/>
            <a:r>
              <a:rPr lang="en-US"/>
              <a:t>Astroseismology – use stellar oscillations to measure mass and radius of stars in the galactic bulge</a:t>
            </a:r>
          </a:p>
          <a:p>
            <a:pPr lvl="2"/>
            <a:r>
              <a:rPr lang="en-US"/>
              <a:t>and lots more – stellar flares, pulsating variable stars etc</a:t>
            </a:r>
          </a:p>
          <a:p>
            <a:pPr lvl="1"/>
            <a:r>
              <a:rPr lang="en-US" b="1">
                <a:solidFill>
                  <a:srgbClr val="0020C0"/>
                </a:solidFill>
              </a:rPr>
              <a:t>GBTD Survey </a:t>
            </a:r>
            <a:r>
              <a:rPr lang="en-US"/>
              <a:t>will provide a deep image of 2 deg</a:t>
            </a:r>
            <a:r>
              <a:rPr lang="en-US" baseline="30000"/>
              <a:t>2</a:t>
            </a:r>
            <a:r>
              <a:rPr lang="en-US"/>
              <a:t> region of the bulge</a:t>
            </a:r>
          </a:p>
          <a:p>
            <a:pPr lvl="2"/>
            <a:r>
              <a:rPr lang="en-US"/>
              <a:t>Identify unusual stellar populations down to very faint levels </a:t>
            </a:r>
          </a:p>
          <a:p>
            <a:pPr lvl="2"/>
            <a:r>
              <a:rPr lang="en-US"/>
              <a:t>measure positions, distances precisely</a:t>
            </a:r>
          </a:p>
          <a:p>
            <a:pPr lvl="1"/>
            <a:r>
              <a:rPr lang="en-US" b="1">
                <a:solidFill>
                  <a:srgbClr val="0020C0"/>
                </a:solidFill>
              </a:rPr>
              <a:t>Roman General Astrophysics Surveys of nearby galaxies </a:t>
            </a:r>
            <a:r>
              <a:rPr lang="en-US"/>
              <a:t>open new windows in extragalactic stellar astrophysics</a:t>
            </a:r>
          </a:p>
          <a:p>
            <a:pPr lvl="1"/>
            <a:endParaRPr lang="en-US"/>
          </a:p>
          <a:p>
            <a:pPr lvl="1"/>
            <a:endParaRPr lang="en-US"/>
          </a:p>
          <a:p>
            <a:pPr lvl="1"/>
            <a:endParaRPr lang="en-US"/>
          </a:p>
        </p:txBody>
      </p:sp>
      <p:sp>
        <p:nvSpPr>
          <p:cNvPr id="3" name="Title 2">
            <a:extLst>
              <a:ext uri="{FF2B5EF4-FFF2-40B4-BE49-F238E27FC236}">
                <a16:creationId xmlns:a16="http://schemas.microsoft.com/office/drawing/2014/main" id="{3BFE38D2-E1CC-AA40-9680-0E77943B9D3F}"/>
              </a:ext>
            </a:extLst>
          </p:cNvPr>
          <p:cNvSpPr>
            <a:spLocks noGrp="1"/>
          </p:cNvSpPr>
          <p:nvPr>
            <p:ph type="title"/>
          </p:nvPr>
        </p:nvSpPr>
        <p:spPr/>
        <p:txBody>
          <a:bodyPr/>
          <a:lstStyle/>
          <a:p>
            <a:r>
              <a:rPr lang="en-US"/>
              <a:t>Worlds and Suns in Context</a:t>
            </a:r>
          </a:p>
        </p:txBody>
      </p:sp>
      <p:pic>
        <p:nvPicPr>
          <p:cNvPr id="4" name="Picture 3">
            <a:extLst>
              <a:ext uri="{FF2B5EF4-FFF2-40B4-BE49-F238E27FC236}">
                <a16:creationId xmlns:a16="http://schemas.microsoft.com/office/drawing/2014/main" id="{331A8A99-3347-0048-AD84-FACDD925A180}"/>
              </a:ext>
            </a:extLst>
          </p:cNvPr>
          <p:cNvPicPr>
            <a:picLocks noChangeAspect="1"/>
          </p:cNvPicPr>
          <p:nvPr/>
        </p:nvPicPr>
        <p:blipFill>
          <a:blip r:embed="rId2"/>
          <a:stretch>
            <a:fillRect/>
          </a:stretch>
        </p:blipFill>
        <p:spPr>
          <a:xfrm>
            <a:off x="8064267" y="3147827"/>
            <a:ext cx="2718850" cy="3405373"/>
          </a:xfrm>
          <a:prstGeom prst="rect">
            <a:avLst/>
          </a:prstGeom>
        </p:spPr>
      </p:pic>
      <p:pic>
        <p:nvPicPr>
          <p:cNvPr id="5" name="Picture 5">
            <a:extLst>
              <a:ext uri="{FF2B5EF4-FFF2-40B4-BE49-F238E27FC236}">
                <a16:creationId xmlns:a16="http://schemas.microsoft.com/office/drawing/2014/main" id="{CEC493C2-B8B3-0C47-B15F-9075485241E7}"/>
              </a:ext>
            </a:extLst>
          </p:cNvPr>
          <p:cNvPicPr>
            <a:picLocks noChangeAspect="1"/>
          </p:cNvPicPr>
          <p:nvPr/>
        </p:nvPicPr>
        <p:blipFill>
          <a:blip r:embed="rId3"/>
          <a:stretch>
            <a:fillRect/>
          </a:stretch>
        </p:blipFill>
        <p:spPr>
          <a:xfrm>
            <a:off x="8287379" y="1066800"/>
            <a:ext cx="3517691" cy="2008381"/>
          </a:xfrm>
          <a:prstGeom prst="rect">
            <a:avLst/>
          </a:prstGeom>
        </p:spPr>
      </p:pic>
      <p:pic>
        <p:nvPicPr>
          <p:cNvPr id="6" name="Picture 5">
            <a:extLst>
              <a:ext uri="{FF2B5EF4-FFF2-40B4-BE49-F238E27FC236}">
                <a16:creationId xmlns:a16="http://schemas.microsoft.com/office/drawing/2014/main" id="{445BB59A-3092-754B-9377-89E48F9C38DE}"/>
              </a:ext>
            </a:extLst>
          </p:cNvPr>
          <p:cNvPicPr>
            <a:picLocks noChangeAspect="1"/>
          </p:cNvPicPr>
          <p:nvPr/>
        </p:nvPicPr>
        <p:blipFill>
          <a:blip r:embed="rId4"/>
          <a:stretch>
            <a:fillRect/>
          </a:stretch>
        </p:blipFill>
        <p:spPr>
          <a:xfrm>
            <a:off x="10745349" y="4114800"/>
            <a:ext cx="1294251" cy="1034448"/>
          </a:xfrm>
          <a:prstGeom prst="rect">
            <a:avLst/>
          </a:prstGeom>
        </p:spPr>
      </p:pic>
      <p:sp>
        <p:nvSpPr>
          <p:cNvPr id="7" name="TextBox 6">
            <a:extLst>
              <a:ext uri="{FF2B5EF4-FFF2-40B4-BE49-F238E27FC236}">
                <a16:creationId xmlns:a16="http://schemas.microsoft.com/office/drawing/2014/main" id="{0AE2E691-3D4E-B24A-96FB-83BC9EAC3A5B}"/>
              </a:ext>
            </a:extLst>
          </p:cNvPr>
          <p:cNvSpPr txBox="1"/>
          <p:nvPr/>
        </p:nvSpPr>
        <p:spPr>
          <a:xfrm>
            <a:off x="8763000" y="3352800"/>
            <a:ext cx="762000" cy="276999"/>
          </a:xfrm>
          <a:prstGeom prst="rect">
            <a:avLst/>
          </a:prstGeom>
          <a:noFill/>
        </p:spPr>
        <p:txBody>
          <a:bodyPr wrap="square" rtlCol="0">
            <a:spAutoFit/>
          </a:bodyPr>
          <a:lstStyle/>
          <a:p>
            <a:r>
              <a:rPr lang="en-US" sz="1200"/>
              <a:t>Kepler</a:t>
            </a:r>
          </a:p>
        </p:txBody>
      </p:sp>
      <p:sp>
        <p:nvSpPr>
          <p:cNvPr id="8" name="TextBox 7">
            <a:extLst>
              <a:ext uri="{FF2B5EF4-FFF2-40B4-BE49-F238E27FC236}">
                <a16:creationId xmlns:a16="http://schemas.microsoft.com/office/drawing/2014/main" id="{9DD72775-A585-DA49-A35B-27E26B559A1C}"/>
              </a:ext>
            </a:extLst>
          </p:cNvPr>
          <p:cNvSpPr txBox="1"/>
          <p:nvPr/>
        </p:nvSpPr>
        <p:spPr>
          <a:xfrm>
            <a:off x="8703128" y="4836923"/>
            <a:ext cx="898072" cy="307777"/>
          </a:xfrm>
          <a:prstGeom prst="rect">
            <a:avLst/>
          </a:prstGeom>
          <a:noFill/>
        </p:spPr>
        <p:txBody>
          <a:bodyPr wrap="square" rtlCol="0">
            <a:spAutoFit/>
          </a:bodyPr>
          <a:lstStyle/>
          <a:p>
            <a:r>
              <a:rPr lang="en-US" sz="1400"/>
              <a:t>Roman</a:t>
            </a:r>
          </a:p>
        </p:txBody>
      </p:sp>
    </p:spTree>
    <p:extLst>
      <p:ext uri="{BB962C8B-B14F-4D97-AF65-F5344CB8AC3E}">
        <p14:creationId xmlns:p14="http://schemas.microsoft.com/office/powerpoint/2010/main" val="240862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B359F-5B2B-6643-9EC3-FF7F75B06343}"/>
              </a:ext>
            </a:extLst>
          </p:cNvPr>
          <p:cNvSpPr>
            <a:spLocks noGrp="1"/>
          </p:cNvSpPr>
          <p:nvPr>
            <p:ph idx="1"/>
          </p:nvPr>
        </p:nvSpPr>
        <p:spPr>
          <a:xfrm>
            <a:off x="380999" y="990600"/>
            <a:ext cx="6096001" cy="4267200"/>
          </a:xfrm>
        </p:spPr>
        <p:txBody>
          <a:bodyPr/>
          <a:lstStyle/>
          <a:p>
            <a:r>
              <a:rPr lang="en-US"/>
              <a:t>Priority Area: Pathways to Habitable Worlds</a:t>
            </a:r>
          </a:p>
          <a:p>
            <a:pPr lvl="1"/>
            <a:r>
              <a:rPr lang="en-US"/>
              <a:t>How to answer the question “Are we alone?”</a:t>
            </a:r>
          </a:p>
          <a:p>
            <a:pPr lvl="1"/>
            <a:r>
              <a:rPr lang="en-US"/>
              <a:t>The planets around Sun-like stars are only accessible via an ultra-stable, space-based telescope equipped to block the star’s light and directly image the planet</a:t>
            </a:r>
          </a:p>
          <a:p>
            <a:pPr lvl="2"/>
            <a:r>
              <a:rPr lang="en-US"/>
              <a:t>The </a:t>
            </a:r>
            <a:r>
              <a:rPr lang="en-US" b="1">
                <a:solidFill>
                  <a:srgbClr val="0020C0"/>
                </a:solidFill>
              </a:rPr>
              <a:t>Roman coronagraph instrument tech demo </a:t>
            </a:r>
            <a:r>
              <a:rPr lang="en-US"/>
              <a:t>is an important part of the path</a:t>
            </a:r>
          </a:p>
        </p:txBody>
      </p:sp>
      <p:sp>
        <p:nvSpPr>
          <p:cNvPr id="3" name="Title 2">
            <a:extLst>
              <a:ext uri="{FF2B5EF4-FFF2-40B4-BE49-F238E27FC236}">
                <a16:creationId xmlns:a16="http://schemas.microsoft.com/office/drawing/2014/main" id="{0AFE0097-1696-5344-B245-DD48A090D29C}"/>
              </a:ext>
            </a:extLst>
          </p:cNvPr>
          <p:cNvSpPr>
            <a:spLocks noGrp="1"/>
          </p:cNvSpPr>
          <p:nvPr>
            <p:ph type="title"/>
          </p:nvPr>
        </p:nvSpPr>
        <p:spPr/>
        <p:txBody>
          <a:bodyPr/>
          <a:lstStyle/>
          <a:p>
            <a:r>
              <a:rPr lang="en-US"/>
              <a:t>Worlds and Suns in context </a:t>
            </a:r>
          </a:p>
        </p:txBody>
      </p:sp>
      <p:pic>
        <p:nvPicPr>
          <p:cNvPr id="4" name="Picture 3">
            <a:extLst>
              <a:ext uri="{FF2B5EF4-FFF2-40B4-BE49-F238E27FC236}">
                <a16:creationId xmlns:a16="http://schemas.microsoft.com/office/drawing/2014/main" id="{6C7376EC-3554-174E-8337-47DFD5BE8156}"/>
              </a:ext>
            </a:extLst>
          </p:cNvPr>
          <p:cNvPicPr>
            <a:picLocks noChangeAspect="1"/>
          </p:cNvPicPr>
          <p:nvPr/>
        </p:nvPicPr>
        <p:blipFill>
          <a:blip r:embed="rId2"/>
          <a:stretch>
            <a:fillRect/>
          </a:stretch>
        </p:blipFill>
        <p:spPr>
          <a:xfrm>
            <a:off x="7039311" y="2362200"/>
            <a:ext cx="4771689" cy="3581400"/>
          </a:xfrm>
          <a:prstGeom prst="rect">
            <a:avLst/>
          </a:prstGeom>
        </p:spPr>
      </p:pic>
      <p:sp>
        <p:nvSpPr>
          <p:cNvPr id="5" name="Rectangle 4">
            <a:extLst>
              <a:ext uri="{FF2B5EF4-FFF2-40B4-BE49-F238E27FC236}">
                <a16:creationId xmlns:a16="http://schemas.microsoft.com/office/drawing/2014/main" id="{15B848C2-3ADC-1549-81CD-572A8FA3A50E}"/>
              </a:ext>
            </a:extLst>
          </p:cNvPr>
          <p:cNvSpPr/>
          <p:nvPr/>
        </p:nvSpPr>
        <p:spPr>
          <a:xfrm>
            <a:off x="7772400" y="1345168"/>
            <a:ext cx="3810000" cy="738664"/>
          </a:xfrm>
          <a:prstGeom prst="rect">
            <a:avLst/>
          </a:prstGeom>
        </p:spPr>
        <p:txBody>
          <a:bodyPr wrap="square">
            <a:spAutoFit/>
          </a:bodyPr>
          <a:lstStyle/>
          <a:p>
            <a:r>
              <a:rPr lang="en-US" sz="1400">
                <a:latin typeface="Open Sans" panose="020B0606030504020204" pitchFamily="34" charset="0"/>
              </a:rPr>
              <a:t>Simulated Roman Space Telescope coronagraph image of the star 47 Ursa </a:t>
            </a:r>
            <a:r>
              <a:rPr lang="en-US" sz="1400" err="1">
                <a:latin typeface="Open Sans" panose="020B0606030504020204" pitchFamily="34" charset="0"/>
              </a:rPr>
              <a:t>Majoris</a:t>
            </a:r>
            <a:endParaRPr lang="en-US" sz="1400"/>
          </a:p>
        </p:txBody>
      </p:sp>
    </p:spTree>
    <p:extLst>
      <p:ext uri="{BB962C8B-B14F-4D97-AF65-F5344CB8AC3E}">
        <p14:creationId xmlns:p14="http://schemas.microsoft.com/office/powerpoint/2010/main" val="245676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933FB2-934C-1F48-AEC5-A489E2950800}"/>
              </a:ext>
            </a:extLst>
          </p:cNvPr>
          <p:cNvSpPr>
            <a:spLocks noGrp="1"/>
          </p:cNvSpPr>
          <p:nvPr>
            <p:ph idx="1"/>
          </p:nvPr>
        </p:nvSpPr>
        <p:spPr>
          <a:xfrm>
            <a:off x="381000" y="990600"/>
            <a:ext cx="11430000" cy="2540876"/>
          </a:xfrm>
        </p:spPr>
        <p:txBody>
          <a:bodyPr/>
          <a:lstStyle/>
          <a:p>
            <a:r>
              <a:rPr lang="en-US" dirty="0"/>
              <a:t>The unknown physical natures of dark matter and dark energy remain outstanding Grand challenges in physics and astronomy</a:t>
            </a:r>
          </a:p>
          <a:p>
            <a:pPr lvl="1"/>
            <a:r>
              <a:rPr lang="en-US" dirty="0"/>
              <a:t>Exploring these on large scales by measuring galaxy shapes, distributions of galaxies on large scales and by detecting distant supernova was a prime motivation for the Roman mission with the </a:t>
            </a:r>
            <a:r>
              <a:rPr lang="en-US" b="1" dirty="0">
                <a:solidFill>
                  <a:srgbClr val="0020C0"/>
                </a:solidFill>
              </a:rPr>
              <a:t>High Latitude Wide Area and Time Domain Surveys</a:t>
            </a:r>
          </a:p>
          <a:p>
            <a:pPr lvl="1"/>
            <a:r>
              <a:rPr lang="en-US" dirty="0"/>
              <a:t>Roman can also map dark matter more locally, by measuring populations of stars in our </a:t>
            </a:r>
            <a:r>
              <a:rPr lang="en-US" dirty="0" err="1"/>
              <a:t>Milkyway</a:t>
            </a:r>
            <a:r>
              <a:rPr lang="en-US" dirty="0"/>
              <a:t> and nearby galaxies. (using </a:t>
            </a:r>
            <a:r>
              <a:rPr lang="en-US" b="1" dirty="0">
                <a:solidFill>
                  <a:srgbClr val="0020C0"/>
                </a:solidFill>
              </a:rPr>
              <a:t>General Astrophysics surveys of the </a:t>
            </a:r>
            <a:r>
              <a:rPr lang="en-US" b="1" dirty="0" err="1">
                <a:solidFill>
                  <a:srgbClr val="0020C0"/>
                </a:solidFill>
              </a:rPr>
              <a:t>Milkyway</a:t>
            </a:r>
            <a:r>
              <a:rPr lang="en-US" b="1" dirty="0">
                <a:solidFill>
                  <a:srgbClr val="0020C0"/>
                </a:solidFill>
              </a:rPr>
              <a:t> and local galaxies</a:t>
            </a:r>
            <a:r>
              <a:rPr lang="en-US" dirty="0"/>
              <a:t>)</a:t>
            </a:r>
          </a:p>
          <a:p>
            <a:endParaRPr lang="en-US" dirty="0"/>
          </a:p>
        </p:txBody>
      </p:sp>
      <p:sp>
        <p:nvSpPr>
          <p:cNvPr id="3" name="Title 2">
            <a:extLst>
              <a:ext uri="{FF2B5EF4-FFF2-40B4-BE49-F238E27FC236}">
                <a16:creationId xmlns:a16="http://schemas.microsoft.com/office/drawing/2014/main" id="{6F235926-7AC0-7E4A-9B8E-F52B025F1E37}"/>
              </a:ext>
            </a:extLst>
          </p:cNvPr>
          <p:cNvSpPr>
            <a:spLocks noGrp="1"/>
          </p:cNvSpPr>
          <p:nvPr>
            <p:ph type="title"/>
          </p:nvPr>
        </p:nvSpPr>
        <p:spPr/>
        <p:txBody>
          <a:bodyPr/>
          <a:lstStyle/>
          <a:p>
            <a:r>
              <a:rPr lang="en-US"/>
              <a:t>New Messengers and New Physics</a:t>
            </a:r>
          </a:p>
        </p:txBody>
      </p:sp>
    </p:spTree>
    <p:extLst>
      <p:ext uri="{BB962C8B-B14F-4D97-AF65-F5344CB8AC3E}">
        <p14:creationId xmlns:p14="http://schemas.microsoft.com/office/powerpoint/2010/main" val="21236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B3CA0-50B7-C64B-975C-AE182F1BA98C}"/>
              </a:ext>
            </a:extLst>
          </p:cNvPr>
          <p:cNvSpPr>
            <a:spLocks noGrp="1"/>
          </p:cNvSpPr>
          <p:nvPr>
            <p:ph idx="1"/>
          </p:nvPr>
        </p:nvSpPr>
        <p:spPr>
          <a:xfrm>
            <a:off x="152400" y="990600"/>
            <a:ext cx="6934200" cy="5638800"/>
          </a:xfrm>
        </p:spPr>
        <p:txBody>
          <a:bodyPr/>
          <a:lstStyle/>
          <a:p>
            <a:r>
              <a:rPr lang="en-US"/>
              <a:t>Priority area: New windows on the Dynamic Universe</a:t>
            </a:r>
          </a:p>
          <a:p>
            <a:pPr lvl="1"/>
            <a:r>
              <a:rPr lang="en-US"/>
              <a:t>Exploring the Universe in the time domain is a discovery machine</a:t>
            </a:r>
          </a:p>
          <a:p>
            <a:pPr lvl="2"/>
            <a:r>
              <a:rPr lang="en-US" sz="1700"/>
              <a:t>Gamma-ray bursts, tidal disruption events, supernovae, fast radio bursts, </a:t>
            </a:r>
            <a:r>
              <a:rPr lang="en-US" sz="1700" err="1"/>
              <a:t>etc</a:t>
            </a:r>
            <a:r>
              <a:rPr lang="en-US" sz="1700"/>
              <a:t> were all discovered, and can only be studied by observatories monitoring large areas of the sky on a variety of timescales.</a:t>
            </a:r>
          </a:p>
          <a:p>
            <a:pPr lvl="3"/>
            <a:r>
              <a:rPr lang="en-US" sz="1700"/>
              <a:t>Roman will study all these, and almost certainly make new discoveries of our own</a:t>
            </a:r>
          </a:p>
          <a:p>
            <a:pPr lvl="3"/>
            <a:r>
              <a:rPr lang="en-US" sz="1700"/>
              <a:t>The </a:t>
            </a:r>
            <a:r>
              <a:rPr lang="en-US" sz="1700" b="1">
                <a:solidFill>
                  <a:srgbClr val="0020C0"/>
                </a:solidFill>
              </a:rPr>
              <a:t>Galactic Bulge and High Latitude Time Domain Surveys </a:t>
            </a:r>
            <a:r>
              <a:rPr lang="en-US" sz="1700"/>
              <a:t>will be the engine of these discoveries </a:t>
            </a:r>
          </a:p>
          <a:p>
            <a:pPr lvl="1"/>
            <a:r>
              <a:rPr lang="en-US"/>
              <a:t>Observing/identifying the counterparts to gravitational wave and neutrino events</a:t>
            </a:r>
          </a:p>
          <a:p>
            <a:pPr lvl="2"/>
            <a:r>
              <a:rPr lang="en-US" sz="1700"/>
              <a:t>Connecting the whole new world revealed by GW and neutrinos to things we know from the rest of astronomy</a:t>
            </a:r>
          </a:p>
          <a:p>
            <a:pPr lvl="2"/>
            <a:r>
              <a:rPr lang="en-US" sz="1700"/>
              <a:t>Using the </a:t>
            </a:r>
            <a:r>
              <a:rPr lang="en-US" sz="1700" b="1">
                <a:solidFill>
                  <a:srgbClr val="0020C0"/>
                </a:solidFill>
              </a:rPr>
              <a:t>High Latitude Time Domain Survey and TOO observations</a:t>
            </a:r>
            <a:r>
              <a:rPr lang="en-US" sz="1700"/>
              <a:t> to identify/follow up interesting events</a:t>
            </a:r>
          </a:p>
          <a:p>
            <a:endParaRPr lang="en-US"/>
          </a:p>
        </p:txBody>
      </p:sp>
      <p:sp>
        <p:nvSpPr>
          <p:cNvPr id="3" name="Title 2">
            <a:extLst>
              <a:ext uri="{FF2B5EF4-FFF2-40B4-BE49-F238E27FC236}">
                <a16:creationId xmlns:a16="http://schemas.microsoft.com/office/drawing/2014/main" id="{8DDCA001-6170-014B-A7C5-FA1CB6B4A918}"/>
              </a:ext>
            </a:extLst>
          </p:cNvPr>
          <p:cNvSpPr>
            <a:spLocks noGrp="1"/>
          </p:cNvSpPr>
          <p:nvPr>
            <p:ph type="title"/>
          </p:nvPr>
        </p:nvSpPr>
        <p:spPr/>
        <p:txBody>
          <a:bodyPr/>
          <a:lstStyle/>
          <a:p>
            <a:r>
              <a:rPr lang="en-US"/>
              <a:t>New Messengers and New Physics</a:t>
            </a:r>
          </a:p>
        </p:txBody>
      </p:sp>
      <p:pic>
        <p:nvPicPr>
          <p:cNvPr id="6" name="Picture 5">
            <a:extLst>
              <a:ext uri="{FF2B5EF4-FFF2-40B4-BE49-F238E27FC236}">
                <a16:creationId xmlns:a16="http://schemas.microsoft.com/office/drawing/2014/main" id="{5CD24A85-773B-F149-BF8F-ACCC19D12B4D}"/>
              </a:ext>
            </a:extLst>
          </p:cNvPr>
          <p:cNvPicPr>
            <a:picLocks noChangeAspect="1"/>
          </p:cNvPicPr>
          <p:nvPr/>
        </p:nvPicPr>
        <p:blipFill>
          <a:blip r:embed="rId2"/>
          <a:stretch>
            <a:fillRect/>
          </a:stretch>
        </p:blipFill>
        <p:spPr>
          <a:xfrm>
            <a:off x="9121751" y="2400300"/>
            <a:ext cx="2837793" cy="2057400"/>
          </a:xfrm>
          <a:prstGeom prst="rect">
            <a:avLst/>
          </a:prstGeom>
        </p:spPr>
      </p:pic>
      <p:pic>
        <p:nvPicPr>
          <p:cNvPr id="7" name="96288main_GRB-DestroyStar1Eweb.jpeg" descr="/Users/mcenery/talks/2017/LOC/96288main_GRB-DestroyStar1Eweb.jpeg">
            <a:extLst>
              <a:ext uri="{FF2B5EF4-FFF2-40B4-BE49-F238E27FC236}">
                <a16:creationId xmlns:a16="http://schemas.microsoft.com/office/drawing/2014/main" id="{315A6E4F-B053-AA4A-AD59-46551957954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85801" y="856593"/>
            <a:ext cx="2557499" cy="1727200"/>
          </a:xfrm>
          <a:prstGeom prst="rect">
            <a:avLst/>
          </a:prstGeom>
        </p:spPr>
      </p:pic>
      <p:pic>
        <p:nvPicPr>
          <p:cNvPr id="8" name="Picture 7" descr="Neutron_Star_Merger_Still_2.png">
            <a:extLst>
              <a:ext uri="{FF2B5EF4-FFF2-40B4-BE49-F238E27FC236}">
                <a16:creationId xmlns:a16="http://schemas.microsoft.com/office/drawing/2014/main" id="{72D28959-0D6A-6545-9490-21CEAC11DDAC}"/>
              </a:ext>
            </a:extLst>
          </p:cNvPr>
          <p:cNvPicPr>
            <a:picLocks noChangeAspect="1"/>
          </p:cNvPicPr>
          <p:nvPr/>
        </p:nvPicPr>
        <p:blipFill rotWithShape="1">
          <a:blip r:embed="rId5">
            <a:extLst>
              <a:ext uri="{28A0092B-C50C-407E-A947-70E740481C1C}">
                <a14:useLocalDpi xmlns:a14="http://schemas.microsoft.com/office/drawing/2010/main" val="0"/>
              </a:ext>
            </a:extLst>
          </a:blip>
          <a:srcRect l="16190" r="14375"/>
          <a:stretch/>
        </p:blipFill>
        <p:spPr>
          <a:xfrm>
            <a:off x="7543800" y="4419600"/>
            <a:ext cx="2539648" cy="2057400"/>
          </a:xfrm>
          <a:prstGeom prst="rect">
            <a:avLst/>
          </a:prstGeom>
        </p:spPr>
      </p:pic>
    </p:spTree>
    <p:extLst>
      <p:ext uri="{BB962C8B-B14F-4D97-AF65-F5344CB8AC3E}">
        <p14:creationId xmlns:p14="http://schemas.microsoft.com/office/powerpoint/2010/main" val="425411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DC415-C6A4-C044-AFBF-28008037617F}"/>
              </a:ext>
            </a:extLst>
          </p:cNvPr>
          <p:cNvSpPr>
            <a:spLocks noGrp="1"/>
          </p:cNvSpPr>
          <p:nvPr>
            <p:ph idx="1"/>
          </p:nvPr>
        </p:nvSpPr>
        <p:spPr>
          <a:xfrm>
            <a:off x="381000" y="990600"/>
            <a:ext cx="6172200" cy="5562600"/>
          </a:xfrm>
        </p:spPr>
        <p:txBody>
          <a:bodyPr/>
          <a:lstStyle/>
          <a:p>
            <a:r>
              <a:rPr lang="en-US"/>
              <a:t>Cosmic structure</a:t>
            </a:r>
          </a:p>
          <a:p>
            <a:pPr lvl="1"/>
            <a:r>
              <a:rPr lang="en-US"/>
              <a:t>How the seeds of galaxies planted during the first moments of the big bang become the structures and galaxies seen today</a:t>
            </a:r>
          </a:p>
          <a:p>
            <a:pPr lvl="1"/>
            <a:r>
              <a:rPr lang="en-US"/>
              <a:t>Roman’s galaxy redshift survey (from the </a:t>
            </a:r>
            <a:r>
              <a:rPr lang="en-US" b="1">
                <a:solidFill>
                  <a:srgbClr val="0020C0"/>
                </a:solidFill>
              </a:rPr>
              <a:t>High Latitude Wide Area Survey</a:t>
            </a:r>
            <a:r>
              <a:rPr lang="en-US"/>
              <a:t>) has a major role to play</a:t>
            </a:r>
          </a:p>
          <a:p>
            <a:r>
              <a:rPr lang="en-US"/>
              <a:t>Galaxies are ecosystems of their own</a:t>
            </a:r>
          </a:p>
          <a:p>
            <a:pPr lvl="1"/>
            <a:r>
              <a:rPr lang="en-US"/>
              <a:t>Balance between formation of stars and planets and feedback from stellar winds, outflows and supernovae</a:t>
            </a:r>
          </a:p>
          <a:p>
            <a:pPr lvl="1"/>
            <a:r>
              <a:rPr lang="en-US"/>
              <a:t>What is the role of the supermassive black holes that reside at the center of most galaxies</a:t>
            </a:r>
          </a:p>
          <a:p>
            <a:pPr lvl="1"/>
            <a:r>
              <a:rPr lang="en-US" b="1">
                <a:solidFill>
                  <a:srgbClr val="0020C0"/>
                </a:solidFill>
              </a:rPr>
              <a:t>General Astrophysics surveys of </a:t>
            </a:r>
            <a:r>
              <a:rPr lang="en-US" b="1" err="1">
                <a:solidFill>
                  <a:srgbClr val="0020C0"/>
                </a:solidFill>
              </a:rPr>
              <a:t>Milkyway</a:t>
            </a:r>
            <a:r>
              <a:rPr lang="en-US" b="1">
                <a:solidFill>
                  <a:srgbClr val="0020C0"/>
                </a:solidFill>
              </a:rPr>
              <a:t> and nearby galaxies </a:t>
            </a:r>
            <a:r>
              <a:rPr lang="en-US"/>
              <a:t>will provide insight into this</a:t>
            </a:r>
          </a:p>
          <a:p>
            <a:pPr lvl="1"/>
            <a:endParaRPr lang="en-US"/>
          </a:p>
        </p:txBody>
      </p:sp>
      <p:sp>
        <p:nvSpPr>
          <p:cNvPr id="3" name="Title 2">
            <a:extLst>
              <a:ext uri="{FF2B5EF4-FFF2-40B4-BE49-F238E27FC236}">
                <a16:creationId xmlns:a16="http://schemas.microsoft.com/office/drawing/2014/main" id="{7FB18F9B-A073-1643-AE34-6169F2AF837C}"/>
              </a:ext>
            </a:extLst>
          </p:cNvPr>
          <p:cNvSpPr>
            <a:spLocks noGrp="1"/>
          </p:cNvSpPr>
          <p:nvPr>
            <p:ph type="title"/>
          </p:nvPr>
        </p:nvSpPr>
        <p:spPr/>
        <p:txBody>
          <a:bodyPr/>
          <a:lstStyle/>
          <a:p>
            <a:r>
              <a:rPr lang="en-US"/>
              <a:t>Cosmic Ecosystems</a:t>
            </a:r>
          </a:p>
        </p:txBody>
      </p:sp>
      <p:pic>
        <p:nvPicPr>
          <p:cNvPr id="4" name="Picture 3">
            <a:extLst>
              <a:ext uri="{FF2B5EF4-FFF2-40B4-BE49-F238E27FC236}">
                <a16:creationId xmlns:a16="http://schemas.microsoft.com/office/drawing/2014/main" id="{C83DBDB6-9040-0244-821A-8FBF4D0301FB}"/>
              </a:ext>
            </a:extLst>
          </p:cNvPr>
          <p:cNvPicPr>
            <a:picLocks noChangeAspect="1"/>
          </p:cNvPicPr>
          <p:nvPr/>
        </p:nvPicPr>
        <p:blipFill>
          <a:blip r:embed="rId2"/>
          <a:stretch>
            <a:fillRect/>
          </a:stretch>
        </p:blipFill>
        <p:spPr>
          <a:xfrm>
            <a:off x="7190176" y="983644"/>
            <a:ext cx="3932396" cy="2445356"/>
          </a:xfrm>
          <a:prstGeom prst="rect">
            <a:avLst/>
          </a:prstGeom>
        </p:spPr>
      </p:pic>
      <p:pic>
        <p:nvPicPr>
          <p:cNvPr id="5" name="Picture 4">
            <a:extLst>
              <a:ext uri="{FF2B5EF4-FFF2-40B4-BE49-F238E27FC236}">
                <a16:creationId xmlns:a16="http://schemas.microsoft.com/office/drawing/2014/main" id="{965203A1-3E59-7C46-9027-5968C10B0B2A}"/>
              </a:ext>
            </a:extLst>
          </p:cNvPr>
          <p:cNvPicPr>
            <a:picLocks noChangeAspect="1"/>
          </p:cNvPicPr>
          <p:nvPr/>
        </p:nvPicPr>
        <p:blipFill>
          <a:blip r:embed="rId3"/>
          <a:stretch>
            <a:fillRect/>
          </a:stretch>
        </p:blipFill>
        <p:spPr>
          <a:xfrm>
            <a:off x="7620000" y="3581400"/>
            <a:ext cx="2908588" cy="2912878"/>
          </a:xfrm>
          <a:prstGeom prst="rect">
            <a:avLst/>
          </a:prstGeom>
        </p:spPr>
      </p:pic>
    </p:spTree>
    <p:extLst>
      <p:ext uri="{BB962C8B-B14F-4D97-AF65-F5344CB8AC3E}">
        <p14:creationId xmlns:p14="http://schemas.microsoft.com/office/powerpoint/2010/main" val="281144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C17CA-FF6D-3E4B-A68B-09D84D773F7C}"/>
              </a:ext>
            </a:extLst>
          </p:cNvPr>
          <p:cNvSpPr>
            <a:spLocks noGrp="1"/>
          </p:cNvSpPr>
          <p:nvPr>
            <p:ph idx="1"/>
          </p:nvPr>
        </p:nvSpPr>
        <p:spPr/>
        <p:txBody>
          <a:bodyPr/>
          <a:lstStyle/>
          <a:p>
            <a:r>
              <a:rPr lang="en-US"/>
              <a:t>Priority Area: Unveiling the Drivers of Galaxy Growth</a:t>
            </a:r>
          </a:p>
          <a:p>
            <a:pPr lvl="1"/>
            <a:r>
              <a:rPr lang="en-US"/>
              <a:t>Roman’s </a:t>
            </a:r>
            <a:r>
              <a:rPr lang="en-US" b="1">
                <a:solidFill>
                  <a:srgbClr val="0020C0"/>
                </a:solidFill>
              </a:rPr>
              <a:t>High Latitude Wide Area and High Latitude Time Domain </a:t>
            </a:r>
            <a:r>
              <a:rPr lang="en-US"/>
              <a:t>will greatly expand our sampling of the structure, colors and spectra of galaxies over a significant fraction of cosmic time</a:t>
            </a:r>
          </a:p>
          <a:p>
            <a:pPr lvl="1"/>
            <a:r>
              <a:rPr lang="en-US" b="1">
                <a:solidFill>
                  <a:srgbClr val="0020C0"/>
                </a:solidFill>
              </a:rPr>
              <a:t>General Astrophysics Survey of an Ultra Deep Field </a:t>
            </a:r>
            <a:r>
              <a:rPr lang="en-US"/>
              <a:t>would provide additional </a:t>
            </a:r>
            <a:r>
              <a:rPr lang="en-US" err="1"/>
              <a:t>deptth</a:t>
            </a:r>
            <a:endParaRPr lang="en-US"/>
          </a:p>
          <a:p>
            <a:pPr lvl="1"/>
            <a:r>
              <a:rPr lang="en-US"/>
              <a:t>Track the growth of normal galaxies as a function of environment</a:t>
            </a:r>
          </a:p>
          <a:p>
            <a:pPr lvl="1"/>
            <a:r>
              <a:rPr lang="en-US"/>
              <a:t>Enable discoveries of rare galactic objects</a:t>
            </a:r>
          </a:p>
          <a:p>
            <a:endParaRPr lang="en-US"/>
          </a:p>
        </p:txBody>
      </p:sp>
      <p:sp>
        <p:nvSpPr>
          <p:cNvPr id="3" name="Title 2">
            <a:extLst>
              <a:ext uri="{FF2B5EF4-FFF2-40B4-BE49-F238E27FC236}">
                <a16:creationId xmlns:a16="http://schemas.microsoft.com/office/drawing/2014/main" id="{FAF630E6-5EDB-F14D-B62B-873B74B54250}"/>
              </a:ext>
            </a:extLst>
          </p:cNvPr>
          <p:cNvSpPr>
            <a:spLocks noGrp="1"/>
          </p:cNvSpPr>
          <p:nvPr>
            <p:ph type="title"/>
          </p:nvPr>
        </p:nvSpPr>
        <p:spPr/>
        <p:txBody>
          <a:bodyPr/>
          <a:lstStyle/>
          <a:p>
            <a:r>
              <a:rPr lang="en-US"/>
              <a:t>Cosmic Ecosystems</a:t>
            </a:r>
          </a:p>
        </p:txBody>
      </p:sp>
      <p:pic>
        <p:nvPicPr>
          <p:cNvPr id="4" name="Picture 3">
            <a:extLst>
              <a:ext uri="{FF2B5EF4-FFF2-40B4-BE49-F238E27FC236}">
                <a16:creationId xmlns:a16="http://schemas.microsoft.com/office/drawing/2014/main" id="{0F973C56-7380-1540-BBF9-F69A143EC50B}"/>
              </a:ext>
            </a:extLst>
          </p:cNvPr>
          <p:cNvPicPr>
            <a:picLocks noChangeAspect="1"/>
          </p:cNvPicPr>
          <p:nvPr/>
        </p:nvPicPr>
        <p:blipFill>
          <a:blip r:embed="rId2"/>
          <a:stretch>
            <a:fillRect/>
          </a:stretch>
        </p:blipFill>
        <p:spPr>
          <a:xfrm>
            <a:off x="762000" y="3124200"/>
            <a:ext cx="5252516" cy="2992078"/>
          </a:xfrm>
          <a:prstGeom prst="rect">
            <a:avLst/>
          </a:prstGeom>
        </p:spPr>
      </p:pic>
      <p:pic>
        <p:nvPicPr>
          <p:cNvPr id="5" name="Picture 4">
            <a:extLst>
              <a:ext uri="{FF2B5EF4-FFF2-40B4-BE49-F238E27FC236}">
                <a16:creationId xmlns:a16="http://schemas.microsoft.com/office/drawing/2014/main" id="{F2E8A84E-0342-C845-870A-C3ABDCC2FCEC}"/>
              </a:ext>
            </a:extLst>
          </p:cNvPr>
          <p:cNvPicPr>
            <a:picLocks noChangeAspect="1"/>
          </p:cNvPicPr>
          <p:nvPr/>
        </p:nvPicPr>
        <p:blipFill>
          <a:blip r:embed="rId3"/>
          <a:stretch>
            <a:fillRect/>
          </a:stretch>
        </p:blipFill>
        <p:spPr>
          <a:xfrm>
            <a:off x="6193097" y="3142265"/>
            <a:ext cx="5365750" cy="2955948"/>
          </a:xfrm>
          <a:prstGeom prst="rect">
            <a:avLst/>
          </a:prstGeom>
        </p:spPr>
      </p:pic>
    </p:spTree>
    <p:extLst>
      <p:ext uri="{BB962C8B-B14F-4D97-AF65-F5344CB8AC3E}">
        <p14:creationId xmlns:p14="http://schemas.microsoft.com/office/powerpoint/2010/main" val="182098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BBFA-300D-254F-BF23-03D67559AD27}"/>
              </a:ext>
            </a:extLst>
          </p:cNvPr>
          <p:cNvSpPr>
            <a:spLocks noGrp="1"/>
          </p:cNvSpPr>
          <p:nvPr>
            <p:ph type="ctrTitle"/>
          </p:nvPr>
        </p:nvSpPr>
        <p:spPr>
          <a:xfrm>
            <a:off x="914400" y="1066800"/>
            <a:ext cx="10363200" cy="3578772"/>
          </a:xfrm>
        </p:spPr>
        <p:txBody>
          <a:bodyPr/>
          <a:lstStyle/>
          <a:p>
            <a:r>
              <a:rPr lang="en-US" dirty="0"/>
              <a:t>All three of our Core Community Surveys and the CGI Tech Demo have central roles to play in the science priority areas identified by Astro2020</a:t>
            </a:r>
            <a:br>
              <a:rPr lang="en-US" dirty="0"/>
            </a:br>
            <a:br>
              <a:rPr lang="en-US" dirty="0"/>
            </a:br>
            <a:r>
              <a:rPr lang="en-US" dirty="0"/>
              <a:t>General Astrophysics Surveys will also have key contributions </a:t>
            </a:r>
          </a:p>
        </p:txBody>
      </p:sp>
    </p:spTree>
    <p:extLst>
      <p:ext uri="{BB962C8B-B14F-4D97-AF65-F5344CB8AC3E}">
        <p14:creationId xmlns:p14="http://schemas.microsoft.com/office/powerpoint/2010/main" val="106828822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381E922E323D48B5F721D135E96FA3" ma:contentTypeVersion="2" ma:contentTypeDescription="Create a new document." ma:contentTypeScope="" ma:versionID="216a19f13d107fc41625515603738b7a">
  <xsd:schema xmlns:xsd="http://www.w3.org/2001/XMLSchema" xmlns:xs="http://www.w3.org/2001/XMLSchema" xmlns:p="http://schemas.microsoft.com/office/2006/metadata/properties" xmlns:ns2="213feee0-4db7-4751-b401-ddb0be36de7e" targetNamespace="http://schemas.microsoft.com/office/2006/metadata/properties" ma:root="true" ma:fieldsID="cf056177383347880e2453420b9d4906" ns2:_="">
    <xsd:import namespace="213feee0-4db7-4751-b401-ddb0be36de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feee0-4db7-4751-b401-ddb0be36d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4676D-47FF-4C7E-9C25-D460BD6BCDD1}">
  <ds:schemaRefs>
    <ds:schemaRef ds:uri="213feee0-4db7-4751-b401-ddb0be36de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82AEA5-B3FA-4D44-9DE7-F0930844A04A}">
  <ds:schemaRefs>
    <ds:schemaRef ds:uri="http://schemas.microsoft.com/sharepoint/v3/contenttype/forms"/>
  </ds:schemaRefs>
</ds:datastoreItem>
</file>

<file path=customXml/itemProps3.xml><?xml version="1.0" encoding="utf-8"?>
<ds:datastoreItem xmlns:ds="http://schemas.openxmlformats.org/officeDocument/2006/customXml" ds:itemID="{C0AE6647-775A-4684-B505-E8795E52A675}">
  <ds:schemaRefs>
    <ds:schemaRef ds:uri="213feee0-4db7-4751-b401-ddb0be36de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4338</TotalTime>
  <Words>838</Words>
  <Application>Microsoft Macintosh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Open Sans</vt:lpstr>
      <vt:lpstr>1_Office Theme</vt:lpstr>
      <vt:lpstr>Astro2020 Science Themes</vt:lpstr>
      <vt:lpstr>Worlds and Suns in Context</vt:lpstr>
      <vt:lpstr>Worlds and Suns in context </vt:lpstr>
      <vt:lpstr>New Messengers and New Physics</vt:lpstr>
      <vt:lpstr>New Messengers and New Physics</vt:lpstr>
      <vt:lpstr>Cosmic Ecosystems</vt:lpstr>
      <vt:lpstr>Cosmic Ecosystems</vt:lpstr>
      <vt:lpstr>All three of our Core Community Surveys and the CGI Tech Demo have central roles to play in the science priority areas identified by Astro2020  General Astrophysics Surveys will also have key contributions </vt:lpstr>
    </vt:vector>
  </TitlesOfParts>
  <Company>NASA/ODIN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LBARBOUR</dc:creator>
  <cp:lastModifiedBy>McEnery, Julie E. (GSFC-6600)</cp:lastModifiedBy>
  <cp:revision>5</cp:revision>
  <cp:lastPrinted>2019-02-05T13:03:01Z</cp:lastPrinted>
  <dcterms:created xsi:type="dcterms:W3CDTF">2010-11-30T13:22:03Z</dcterms:created>
  <dcterms:modified xsi:type="dcterms:W3CDTF">2022-02-16T14:11:55Z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0x01010093381E922E323D48B5F721D135E96FA3</vt:lpwstr>
  </property>
</Properties>
</file>