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15" r:id="rId4"/>
  </p:sldMasterIdLst>
  <p:notesMasterIdLst>
    <p:notesMasterId r:id="rId15"/>
  </p:notesMasterIdLst>
  <p:handoutMasterIdLst>
    <p:handoutMasterId r:id="rId16"/>
  </p:handoutMasterIdLst>
  <p:sldIdLst>
    <p:sldId id="287" r:id="rId5"/>
    <p:sldId id="16105" r:id="rId6"/>
    <p:sldId id="16113" r:id="rId7"/>
    <p:sldId id="16114" r:id="rId8"/>
    <p:sldId id="16115" r:id="rId9"/>
    <p:sldId id="16116" r:id="rId10"/>
    <p:sldId id="16112" r:id="rId11"/>
    <p:sldId id="16108" r:id="rId12"/>
    <p:sldId id="16109" r:id="rId13"/>
    <p:sldId id="433" r:id="rId14"/>
  </p:sldIdLst>
  <p:sldSz cx="12192000" cy="6858000"/>
  <p:notesSz cx="66675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C0"/>
    <a:srgbClr val="FF0000"/>
    <a:srgbClr val="CFC4DC"/>
    <a:srgbClr val="515151"/>
    <a:srgbClr val="FF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06024-B5B3-4620-8EBC-9D4E8FD911A0}" v="31" dt="2022-03-09T15:21:33.345"/>
    <p1510:client id="{17B72201-9C28-43AD-90D4-00B57B6E160B}" v="2" dt="2022-03-09T01:58:58.082"/>
    <p1510:client id="{22F1FA10-463C-4ED6-8EA6-F061158771E1}" v="70" dt="2022-03-09T15:09:04.667"/>
    <p1510:client id="{2AB11D11-7242-439D-9DE7-D393A27065C8}" v="71" dt="2022-03-08T22:25:38.727"/>
    <p1510:client id="{7453C1B7-F710-4D7D-A480-4C2FDF596D10}" v="1" dt="2022-03-09T17:21:01.552"/>
    <p1510:client id="{D60D2835-D3C2-B64D-8E47-0B6A8157D193}" v="6" dt="2022-03-08T00:41:34.6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736"/>
        <p:guide pos="21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143" y="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/>
          <a:lstStyle>
            <a:lvl1pPr algn="r">
              <a:defRPr sz="1100"/>
            </a:lvl1pPr>
          </a:lstStyle>
          <a:p>
            <a:fld id="{6438631A-BD82-4368-B7B8-F79D93750BF3}" type="datetimeFigureOut">
              <a:rPr lang="en-US" smtClean="0"/>
              <a:pPr/>
              <a:t>3/9/22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25068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143" y="825068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 anchor="b"/>
          <a:lstStyle>
            <a:lvl1pPr algn="r">
              <a:defRPr sz="1100"/>
            </a:lvl1pPr>
          </a:lstStyle>
          <a:p>
            <a:fld id="{965B57DC-BDEA-463D-8C8D-271710863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8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6" y="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776143" y="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algn="r"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0E2BC8E-D35B-40B4-8821-8A221CE1A457}" type="datetimeFigureOut">
              <a:rPr lang="en-US"/>
              <a:pPr>
                <a:defRPr/>
              </a:pPr>
              <a:t>3/9/22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650875"/>
            <a:ext cx="57912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487" tIns="43243" rIns="86487" bIns="4324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67354" y="4126827"/>
            <a:ext cx="5332792" cy="390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6" y="825068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776143" y="825068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algn="r"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4B6275C-0645-43A9-ACDA-247FEB91D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74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6275C-0645-43A9-ACDA-247FEB91D8B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3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634DC-802B-4E76-9549-72AF9455C8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1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4457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19D2CE-FF76-FF46-A63D-F84915098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2800" y="2743200"/>
            <a:ext cx="5486400" cy="914400"/>
          </a:xfrm>
        </p:spPr>
        <p:txBody>
          <a:bodyPr anchor="ctr"/>
          <a:lstStyle>
            <a:lvl1pPr marL="0" indent="0" algn="ctr">
              <a:buNone/>
              <a:defRPr sz="1350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36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ncy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8A146A-8169-9440-85B3-AE95E246EF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41"/>
            <a:ext cx="1219200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151047-CE44-2A4E-B000-B249CFD59F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17876"/>
            <a:ext cx="965200" cy="822960"/>
          </a:xfrm>
          <a:prstGeom prst="rect">
            <a:avLst/>
          </a:prstGeom>
        </p:spPr>
      </p:pic>
      <p:pic>
        <p:nvPicPr>
          <p:cNvPr id="8" name="Picture 18" descr="meatball best">
            <a:extLst>
              <a:ext uri="{FF2B5EF4-FFF2-40B4-BE49-F238E27FC236}">
                <a16:creationId xmlns:a16="http://schemas.microsoft.com/office/drawing/2014/main" id="{AE8093EA-27FD-6B4B-AA11-0C02090B3A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7455" y="27432"/>
            <a:ext cx="1109893" cy="731520"/>
          </a:xfrm>
          <a:prstGeom prst="rect">
            <a:avLst/>
          </a:prstGeom>
          <a:noFill/>
        </p:spPr>
      </p:pic>
      <p:sp>
        <p:nvSpPr>
          <p:cNvPr id="9" name="Rectangle 78">
            <a:extLst>
              <a:ext uri="{FF2B5EF4-FFF2-40B4-BE49-F238E27FC236}">
                <a16:creationId xmlns:a16="http://schemas.microsoft.com/office/drawing/2014/main" id="{44242F1A-7A4F-7541-8F22-8B8E32EAB6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" y="5996226"/>
            <a:ext cx="7010399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90" rIns="3429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• NASA GODDARD SPACE FLIGHT CENTER • JET PROPULSION LABORATORY •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• L3HARRIS TECHNOLOGIES •  BALL AEROSPACE • TELEDYNE • NASA KENNEDY SPACE CENTER •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• SPACE TELESCOPE SCIENCE INSTITUTE • IPAC • EUROPEAN SPACE AGENCY •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• JAPAN AEROSPACE EXPLORATION AGENCY • LABORATOIRE D’ASTROPHYSIQUE DE MARSEILLE •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• CENTRE NATIONAL </a:t>
            </a:r>
            <a:r>
              <a:rPr kumimoji="0" lang="en-US" sz="75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d'ÉTUDES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SPATIALES • MAX PLANCK INSTITUTE FOR ASTRONOMY •</a:t>
            </a:r>
          </a:p>
        </p:txBody>
      </p:sp>
    </p:spTree>
    <p:extLst>
      <p:ext uri="{BB962C8B-B14F-4D97-AF65-F5344CB8AC3E}">
        <p14:creationId xmlns:p14="http://schemas.microsoft.com/office/powerpoint/2010/main" val="135822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181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93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748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85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066800"/>
            <a:ext cx="11074400" cy="5410200"/>
          </a:xfrm>
        </p:spPr>
        <p:txBody>
          <a:bodyPr vert="eaVert"/>
          <a:lstStyle>
            <a:lvl1pPr>
              <a:defRPr sz="1500" b="1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CB214C-6854-1D4D-B852-4EBD135A9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7788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5577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2023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49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51" y="3562351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46" y="553070"/>
            <a:ext cx="10984311" cy="31848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1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1pPr>
            <a:lvl2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2pPr>
            <a:lvl3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3pPr>
            <a:lvl4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4pPr>
            <a:lvl5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85637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8000" y="990600"/>
            <a:ext cx="11176000" cy="5562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1500" b="1"/>
            </a:lvl1pPr>
            <a:lvl2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1350"/>
            </a:lvl2pPr>
            <a:lvl3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1200"/>
            </a:lvl3pPr>
            <a:lvl4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1200"/>
            </a:lvl4pPr>
            <a:lvl5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4253B7-4313-1248-91FC-65853064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6200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0203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no 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990600"/>
            <a:ext cx="11176000" cy="5562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2400" b="1" baseline="0"/>
            </a:lvl1pPr>
            <a:lvl2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2200" baseline="0"/>
            </a:lvl2pPr>
            <a:lvl3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2000" baseline="0"/>
            </a:lvl3pPr>
            <a:lvl4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2000" baseline="0"/>
            </a:lvl4pPr>
            <a:lvl5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4253B7-4313-1248-91FC-65853064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6200"/>
            <a:ext cx="9550400" cy="608012"/>
          </a:xfrm>
        </p:spPr>
        <p:txBody>
          <a:bodyPr/>
          <a:lstStyle>
            <a:lvl1pPr>
              <a:defRPr sz="3000" b="1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8305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8CEC4C-57BC-1849-ADDA-362EE945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7788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9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- no 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8CEC4C-57BC-1849-ADDA-362EE945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7788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869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74726"/>
            <a:ext cx="5486400" cy="5578474"/>
          </a:xfrm>
        </p:spPr>
        <p:txBody>
          <a:bodyPr>
            <a:normAutofit/>
          </a:bodyPr>
          <a:lstStyle>
            <a:lvl1pPr marL="177404" indent="-177404">
              <a:tabLst/>
              <a:defRPr sz="1500" b="1"/>
            </a:lvl1pPr>
            <a:lvl2pPr marL="348854" indent="-171450">
              <a:tabLst/>
              <a:defRPr sz="1350"/>
            </a:lvl2pPr>
            <a:lvl3pPr marL="520304" indent="-171450">
              <a:tabLst/>
              <a:defRPr sz="1200"/>
            </a:lvl3pPr>
            <a:lvl4pPr marL="691754" indent="-171450">
              <a:tabLst/>
              <a:defRPr sz="1050"/>
            </a:lvl4pPr>
            <a:lvl5pPr marL="863204" indent="-171450"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74726"/>
            <a:ext cx="5486400" cy="5578474"/>
          </a:xfrm>
        </p:spPr>
        <p:txBody>
          <a:bodyPr>
            <a:normAutofit/>
          </a:bodyPr>
          <a:lstStyle>
            <a:lvl1pPr marL="177404" indent="-177404">
              <a:tabLst/>
              <a:defRPr sz="1500" b="1"/>
            </a:lvl1pPr>
            <a:lvl2pPr marL="348854" indent="-171450">
              <a:tabLst/>
              <a:defRPr sz="1350"/>
            </a:lvl2pPr>
            <a:lvl3pPr marL="520304" indent="-171450">
              <a:tabLst/>
              <a:defRPr sz="1200"/>
            </a:lvl3pPr>
            <a:lvl4pPr marL="691754" indent="-171450">
              <a:tabLst/>
              <a:defRPr sz="1050"/>
            </a:lvl4pPr>
            <a:lvl5pPr marL="863204" indent="-171450"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1419B7-E4A6-9F43-A0FB-397DAFCA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7788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215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- no 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74726"/>
            <a:ext cx="5486400" cy="5578474"/>
          </a:xfrm>
        </p:spPr>
        <p:txBody>
          <a:bodyPr>
            <a:normAutofit/>
          </a:bodyPr>
          <a:lstStyle>
            <a:lvl1pPr marL="177404" indent="-177404">
              <a:tabLst/>
              <a:defRPr sz="1500" b="1"/>
            </a:lvl1pPr>
            <a:lvl2pPr marL="348854" indent="-171450">
              <a:tabLst/>
              <a:defRPr sz="1350"/>
            </a:lvl2pPr>
            <a:lvl3pPr marL="520304" indent="-171450">
              <a:tabLst/>
              <a:defRPr sz="1200"/>
            </a:lvl3pPr>
            <a:lvl4pPr marL="691754" indent="-171450">
              <a:tabLst/>
              <a:defRPr sz="1050"/>
            </a:lvl4pPr>
            <a:lvl5pPr marL="863204" indent="-171450"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74726"/>
            <a:ext cx="5486400" cy="5578474"/>
          </a:xfrm>
        </p:spPr>
        <p:txBody>
          <a:bodyPr>
            <a:normAutofit/>
          </a:bodyPr>
          <a:lstStyle>
            <a:lvl1pPr marL="177404" indent="-177404">
              <a:tabLst/>
              <a:defRPr sz="1500" b="1"/>
            </a:lvl1pPr>
            <a:lvl2pPr marL="348854" indent="-171450">
              <a:tabLst/>
              <a:defRPr sz="1350"/>
            </a:lvl2pPr>
            <a:lvl3pPr marL="520304" indent="-171450">
              <a:tabLst/>
              <a:defRPr sz="1200"/>
            </a:lvl3pPr>
            <a:lvl4pPr marL="691754" indent="-171450">
              <a:tabLst/>
              <a:defRPr sz="1050"/>
            </a:lvl4pPr>
            <a:lvl5pPr marL="863204" indent="-171450"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1419B7-E4A6-9F43-A0FB-397DAFCA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7788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547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52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068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668905" y="85412"/>
            <a:ext cx="8839200" cy="61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006539"/>
            <a:ext cx="11074400" cy="54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6819CD-58BC-9B4D-8919-C1264245EF40}"/>
              </a:ext>
            </a:extLst>
          </p:cNvPr>
          <p:cNvSpPr txBox="1"/>
          <p:nvPr userDrawn="1"/>
        </p:nvSpPr>
        <p:spPr>
          <a:xfrm>
            <a:off x="10668002" y="6637766"/>
            <a:ext cx="1171641" cy="174172"/>
          </a:xfrm>
          <a:prstGeom prst="rect">
            <a:avLst/>
          </a:prstGeom>
          <a:noFill/>
        </p:spPr>
        <p:txBody>
          <a:bodyPr wrap="square" lIns="46758" tIns="23379" rIns="46758" bIns="23379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8D2F1E-C954-4D00-9791-3C7347B79C78}" type="slidenum">
              <a:rPr kumimoji="0" lang="en-US" sz="82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2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86B847-84DF-AF45-8281-3234B4D7B646}"/>
              </a:ext>
            </a:extLst>
          </p:cNvPr>
          <p:cNvCxnSpPr/>
          <p:nvPr userDrawn="1"/>
        </p:nvCxnSpPr>
        <p:spPr>
          <a:xfrm>
            <a:off x="0" y="795528"/>
            <a:ext cx="12192000" cy="0"/>
          </a:xfrm>
          <a:prstGeom prst="line">
            <a:avLst/>
          </a:prstGeom>
          <a:ln w="25400">
            <a:gradFill flip="none" rotWithShape="1">
              <a:gsLst>
                <a:gs pos="10000">
                  <a:srgbClr val="60497C">
                    <a:lumMod val="30000"/>
                    <a:lumOff val="70000"/>
                  </a:srgbClr>
                </a:gs>
                <a:gs pos="30000">
                  <a:srgbClr val="60497C">
                    <a:lumMod val="67000"/>
                  </a:srgbClr>
                </a:gs>
                <a:gs pos="70000">
                  <a:srgbClr val="60497C">
                    <a:lumMod val="67000"/>
                  </a:srgbClr>
                </a:gs>
                <a:gs pos="50000">
                  <a:schemeClr val="tx1"/>
                </a:gs>
                <a:gs pos="90000">
                  <a:srgbClr val="60497C">
                    <a:lumMod val="40000"/>
                    <a:lumOff val="6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4ACDBA3-E50C-2442-8B50-29F74A032A9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60747" indent="-26074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tabLst/>
        <a:defRPr sz="15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75097" indent="-1690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29891" indent="-1762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tabLst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5172" indent="-1619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tabLst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792E448-9F52-1D4F-A6A1-0353900EE449}"/>
              </a:ext>
            </a:extLst>
          </p:cNvPr>
          <p:cNvGrpSpPr/>
          <p:nvPr/>
        </p:nvGrpSpPr>
        <p:grpSpPr>
          <a:xfrm>
            <a:off x="3920359" y="138306"/>
            <a:ext cx="8091273" cy="6614245"/>
            <a:chOff x="2507789" y="133978"/>
            <a:chExt cx="16182547" cy="132284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19BD488-3263-0145-AE13-E2B13F97B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265" r="26887"/>
            <a:stretch/>
          </p:blipFill>
          <p:spPr>
            <a:xfrm>
              <a:off x="2507789" y="1528294"/>
              <a:ext cx="16182547" cy="1183417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416962A-A670-5045-AABD-5E405C9F2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5268" y="184778"/>
              <a:ext cx="11713464" cy="354407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CE4351-86D5-C843-B77A-E83465831C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449" t="52270" r="12151" b="10898"/>
            <a:stretch/>
          </p:blipFill>
          <p:spPr>
            <a:xfrm>
              <a:off x="6335268" y="11448288"/>
              <a:ext cx="12028932" cy="160731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A33D8F-0E4B-EB43-AFBE-56F0D2645A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7" t="866" r="2308" b="2049"/>
            <a:stretch/>
          </p:blipFill>
          <p:spPr>
            <a:xfrm>
              <a:off x="5705856" y="133978"/>
              <a:ext cx="12984480" cy="1322849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4E089F-AC96-7942-9173-1FB84C78AF27}"/>
              </a:ext>
            </a:extLst>
          </p:cNvPr>
          <p:cNvSpPr txBox="1"/>
          <p:nvPr/>
        </p:nvSpPr>
        <p:spPr>
          <a:xfrm>
            <a:off x="380723" y="2267556"/>
            <a:ext cx="4754187" cy="17132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Science Requirements vs observing time trades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3E0646-64F9-904A-97C2-EC624B001D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" y="81555"/>
            <a:ext cx="653828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663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/>
              <a:t>Key Wide Field Science Performance Requirements</a:t>
            </a: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2621279" y="778752"/>
          <a:ext cx="7863840" cy="56711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65197979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8582284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07204072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87883333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855187098"/>
                    </a:ext>
                  </a:extLst>
                </a:gridCol>
              </a:tblGrid>
              <a:tr h="274496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Representative</a:t>
                      </a:r>
                      <a:r>
                        <a:rPr lang="en-US" sz="1200" baseline="0"/>
                        <a:t> values shown; full details in SRD.</a:t>
                      </a:r>
                      <a:endParaRPr lang="en-US" sz="120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Expansion, Structure,</a:t>
                      </a:r>
                      <a:r>
                        <a:rPr lang="en-US" sz="1200" b="1" baseline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NIR Survey</a:t>
                      </a:r>
                    </a:p>
                  </a:txBody>
                  <a:tcPr marL="0" marR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Expansion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Exoplanet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45912"/>
                  </a:ext>
                </a:extLst>
              </a:tr>
              <a:tr h="274496">
                <a:tc gridSpan="2" v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Weak Lensing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Galaxy Redshift Survey</a:t>
                      </a:r>
                    </a:p>
                  </a:txBody>
                  <a:tcPr marL="0" marR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Supernovae</a:t>
                      </a:r>
                    </a:p>
                  </a:txBody>
                  <a:tcPr marL="0" marR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Microlensing</a:t>
                      </a:r>
                    </a:p>
                  </a:txBody>
                  <a:tcPr marL="0" marR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161745"/>
                  </a:ext>
                </a:extLst>
              </a:tr>
              <a:tr h="457494">
                <a:tc rowSpan="5"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Surveys &amp; Data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Area/Survey Speed</a:t>
                      </a:r>
                    </a:p>
                  </a:txBody>
                  <a:tcPr marL="45720" marR="4572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0.20 deg</a:t>
                      </a:r>
                      <a:r>
                        <a:rPr lang="en-US" sz="1200" baseline="30000"/>
                        <a:t>2</a:t>
                      </a:r>
                      <a:r>
                        <a:rPr lang="en-US" sz="1200" baseline="0"/>
                        <a:t>/</a:t>
                      </a:r>
                      <a:r>
                        <a:rPr lang="en-US" sz="1200" baseline="0" err="1"/>
                        <a:t>hr</a:t>
                      </a:r>
                      <a:endParaRPr lang="en-US" sz="1200" baseline="30000"/>
                    </a:p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(1,700 deg</a:t>
                      </a:r>
                      <a:r>
                        <a:rPr lang="en-US" sz="1200" baseline="3000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0.34 deg</a:t>
                      </a:r>
                      <a:r>
                        <a:rPr lang="en-US" sz="1200" baseline="30000"/>
                        <a:t>2</a:t>
                      </a:r>
                      <a:r>
                        <a:rPr lang="en-US" sz="1200" baseline="0"/>
                        <a:t>/</a:t>
                      </a:r>
                      <a:r>
                        <a:rPr lang="en-US" sz="1200" baseline="0" err="1"/>
                        <a:t>hr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(1,700 deg</a:t>
                      </a:r>
                      <a:r>
                        <a:rPr lang="en-US" sz="1200" baseline="3000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0" marR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14, 5 deg</a:t>
                      </a:r>
                      <a:r>
                        <a:rPr lang="en-US" sz="1200" baseline="3000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&gt;100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SNe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Δz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=0.1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586 deg</a:t>
                      </a:r>
                      <a:r>
                        <a:rPr lang="en-US" sz="1200" b="0" baseline="3000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200" b="0" baseline="0">
                          <a:solidFill>
                            <a:schemeClr val="tx1"/>
                          </a:solidFill>
                        </a:rPr>
                        <a:t>-day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>
                          <a:solidFill>
                            <a:schemeClr val="tx1"/>
                          </a:solidFill>
                        </a:rPr>
                        <a:t>Over 6+ seasons</a:t>
                      </a:r>
                    </a:p>
                  </a:txBody>
                  <a:tcPr marL="0" marR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2423430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Redshift</a:t>
                      </a:r>
                    </a:p>
                  </a:txBody>
                  <a:tcPr marL="45720" marR="4572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≤z≤3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1.1 &lt; z &lt; 1.9 (2.9 w/OIII)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≤z≤1.7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Sensitivity</a:t>
                      </a:r>
                    </a:p>
                  </a:txBody>
                  <a:tcPr marL="45720" marR="4572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S/N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≥</a:t>
                      </a: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18 @ 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24.4/24.3/23.7</a:t>
                      </a:r>
                      <a:endParaRPr lang="en-US" sz="12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(AB J/H/F184)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200" kern="1200" baseline="-250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=0.18”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S/N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≥6.5</a:t>
                      </a: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 for</a:t>
                      </a:r>
                    </a:p>
                    <a:p>
                      <a:pPr algn="ctr"/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1.0x10</a:t>
                      </a:r>
                      <a:r>
                        <a:rPr lang="en-US" sz="1200" kern="120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-16 </a:t>
                      </a:r>
                      <a:r>
                        <a:rPr lang="en-US" sz="12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erg/cm</a:t>
                      </a:r>
                      <a:r>
                        <a:rPr lang="en-US" sz="1200" kern="120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2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/s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S/N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≥13</a:t>
                      </a: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 (brightest filters at peak)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S/N&gt;100 for</a:t>
                      </a:r>
                      <a:r>
                        <a:rPr lang="en-US" sz="1200" b="0" baseline="0">
                          <a:solidFill>
                            <a:schemeClr val="tx1"/>
                          </a:solidFill>
                        </a:rPr>
                        <a:t> H</a:t>
                      </a:r>
                      <a:r>
                        <a:rPr lang="en-US" sz="1200" b="0" baseline="-25000">
                          <a:solidFill>
                            <a:schemeClr val="tx1"/>
                          </a:solidFill>
                        </a:rPr>
                        <a:t>AB</a:t>
                      </a:r>
                      <a:r>
                        <a:rPr lang="en-US" sz="1200" b="0" baseline="0">
                          <a:solidFill>
                            <a:schemeClr val="tx1"/>
                          </a:solidFill>
                        </a:rPr>
                        <a:t>=21.4 star</a:t>
                      </a:r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8740106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Cadence</a:t>
                      </a:r>
                    </a:p>
                  </a:txBody>
                  <a:tcPr marL="45720" marR="4572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~ 5 days</a:t>
                      </a: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 marL="0" marR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6884946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Data Vol.</a:t>
                      </a:r>
                    </a:p>
                  </a:txBody>
                  <a:tcPr marL="45720" marR="4572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≥3</a:t>
                      </a: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 reads/</a:t>
                      </a:r>
                      <a:r>
                        <a:rPr lang="en-US" sz="1200" baseline="0" err="1">
                          <a:solidFill>
                            <a:schemeClr val="tx1"/>
                          </a:solidFill>
                        </a:rPr>
                        <a:t>exp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≥3</a:t>
                      </a: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 reads/</a:t>
                      </a:r>
                      <a:r>
                        <a:rPr lang="en-US" sz="1200" baseline="0" err="1">
                          <a:solidFill>
                            <a:schemeClr val="tx1"/>
                          </a:solidFill>
                        </a:rPr>
                        <a:t>exp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≥3</a:t>
                      </a: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 reads/</a:t>
                      </a:r>
                      <a:r>
                        <a:rPr lang="en-US" sz="1200" baseline="0" err="1">
                          <a:solidFill>
                            <a:schemeClr val="tx1"/>
                          </a:solidFill>
                        </a:rPr>
                        <a:t>exp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≥3</a:t>
                      </a:r>
                      <a:r>
                        <a:rPr lang="en-US" sz="1200" b="0" baseline="0">
                          <a:solidFill>
                            <a:schemeClr val="tx1"/>
                          </a:solidFill>
                        </a:rPr>
                        <a:t> reads/</a:t>
                      </a:r>
                      <a:r>
                        <a:rPr lang="en-US" sz="1200" b="0" baseline="0" err="1">
                          <a:solidFill>
                            <a:schemeClr val="tx1"/>
                          </a:solidFill>
                        </a:rPr>
                        <a:t>exp</a:t>
                      </a:r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836919"/>
                  </a:ext>
                </a:extLst>
              </a:tr>
              <a:tr h="274320">
                <a:tc rowSpan="3"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PSF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Quality</a:t>
                      </a:r>
                    </a:p>
                  </a:txBody>
                  <a:tcPr marL="45720" marR="4572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EE50 ≤ 0.12” (J)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EE50 ≤ 0.17” (IFC)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EE50≤0.21”@1.5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0" marR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EE50 ≤ 0.12” (J)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EE50 ≤ 0.14” (IFC)</a:t>
                      </a:r>
                    </a:p>
                  </a:txBody>
                  <a:tcPr marL="0" marR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EE50 ≤ 0.15” (wide)</a:t>
                      </a:r>
                    </a:p>
                  </a:txBody>
                  <a:tcPr marL="0" marR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7974942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Stability</a:t>
                      </a:r>
                    </a:p>
                  </a:txBody>
                  <a:tcPr marL="45720" marR="4572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 nm RMS 𝚫WFE in 180s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56938319"/>
                  </a:ext>
                </a:extLst>
              </a:tr>
              <a:tr h="457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Knowledge</a:t>
                      </a:r>
                    </a:p>
                  </a:txBody>
                  <a:tcPr marL="45720" marR="4572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200" baseline="3000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 moment ≤7.2</a:t>
                      </a:r>
                      <a:r>
                        <a:rPr lang="x-none" sz="1200">
                          <a:solidFill>
                            <a:schemeClr val="tx1"/>
                          </a:solidFill>
                        </a:rPr>
                        <a:t>x10</a:t>
                      </a:r>
                      <a:r>
                        <a:rPr lang="x-none" sz="1200" baseline="3000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en-US" sz="1200" baseline="3000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err="1">
                          <a:solidFill>
                            <a:schemeClr val="tx1"/>
                          </a:solidFill>
                        </a:rPr>
                        <a:t>Ellipticity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 ≤5.7</a:t>
                      </a:r>
                      <a:r>
                        <a:rPr lang="x-none" sz="1200">
                          <a:solidFill>
                            <a:schemeClr val="tx1"/>
                          </a:solidFill>
                        </a:rPr>
                        <a:t>x10</a:t>
                      </a:r>
                      <a:r>
                        <a:rPr lang="x-none" sz="1200" baseline="3000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0.2%</a:t>
                      </a:r>
                    </a:p>
                  </a:txBody>
                  <a:tcPr marL="0" marR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807696"/>
                  </a:ext>
                </a:extLst>
              </a:tr>
              <a:tr h="274320">
                <a:tc rowSpan="4"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Flux Calibration Relative</a:t>
                      </a:r>
                      <a:r>
                        <a:rPr lang="en-US" sz="1200" b="1" baseline="0">
                          <a:solidFill>
                            <a:schemeClr val="bg1"/>
                          </a:solidFill>
                        </a:rPr>
                        <a:t> Over</a:t>
                      </a:r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Time</a:t>
                      </a:r>
                    </a:p>
                  </a:txBody>
                  <a:tcPr marL="45720" marR="4572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0.5% /observing program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&lt;2% </a:t>
                      </a:r>
                      <a:r>
                        <a:rPr lang="en-US" sz="1200" err="1">
                          <a:solidFill>
                            <a:schemeClr val="tx1"/>
                          </a:solidFill>
                        </a:rPr>
                        <a:t>rel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err="1">
                          <a:solidFill>
                            <a:schemeClr val="tx1"/>
                          </a:solidFill>
                        </a:rPr>
                        <a:t>spect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-photometry</a:t>
                      </a:r>
                    </a:p>
                  </a:txBody>
                  <a:tcPr marL="0" marR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&lt;0.5% / 2 </a:t>
                      </a:r>
                      <a:r>
                        <a:rPr lang="en-US" sz="1200" err="1">
                          <a:solidFill>
                            <a:schemeClr val="tx1"/>
                          </a:solidFill>
                        </a:rPr>
                        <a:t>wk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&lt;0.1%/season</a:t>
                      </a:r>
                    </a:p>
                  </a:txBody>
                  <a:tcPr marL="0" marR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58732582"/>
                  </a:ext>
                </a:extLst>
              </a:tr>
              <a:tr h="457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Wavelength</a:t>
                      </a:r>
                    </a:p>
                  </a:txBody>
                  <a:tcPr marL="45720" marR="4572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&lt;2% abs/0.5% </a:t>
                      </a: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photo </a:t>
                      </a:r>
                      <a:r>
                        <a:rPr lang="en-US" sz="1200" baseline="0" err="1">
                          <a:solidFill>
                            <a:schemeClr val="tx1"/>
                          </a:solidFill>
                        </a:rPr>
                        <a:t>zeropt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&lt;2% </a:t>
                      </a:r>
                      <a:r>
                        <a:rPr lang="en-US" sz="1200" err="1">
                          <a:solidFill>
                            <a:schemeClr val="tx1"/>
                          </a:solidFill>
                        </a:rPr>
                        <a:t>rel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 over </a:t>
                      </a:r>
                      <a:r>
                        <a:rPr lang="en-US" sz="1200" err="1">
                          <a:solidFill>
                            <a:schemeClr val="tx1"/>
                          </a:solidFill>
                        </a:rPr>
                        <a:t>bandpass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&lt;2% abs/</a:t>
                      </a: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 0.5% photo </a:t>
                      </a:r>
                      <a:r>
                        <a:rPr lang="en-US" sz="1200" baseline="0" err="1">
                          <a:solidFill>
                            <a:schemeClr val="tx1"/>
                          </a:solidFill>
                        </a:rPr>
                        <a:t>zeropt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&lt;3% abs</a:t>
                      </a:r>
                    </a:p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&lt;1.4% photo </a:t>
                      </a:r>
                      <a:r>
                        <a:rPr lang="en-US" sz="1200" b="0" err="1">
                          <a:solidFill>
                            <a:schemeClr val="tx1"/>
                          </a:solidFill>
                        </a:rPr>
                        <a:t>zeropt</a:t>
                      </a:r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26290"/>
                  </a:ext>
                </a:extLst>
              </a:tr>
              <a:tr h="321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Dynamic Range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&lt;0.3% 15&lt;AB&lt;26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&lt;0.1% over 2 mag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6372072"/>
                  </a:ext>
                </a:extLst>
              </a:tr>
              <a:tr h="171213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Area</a:t>
                      </a:r>
                    </a:p>
                  </a:txBody>
                  <a:tcPr marL="45720" marR="4572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&lt;10 </a:t>
                      </a:r>
                      <a:r>
                        <a:rPr lang="en-US" sz="1200" err="1">
                          <a:solidFill>
                            <a:schemeClr val="tx1"/>
                          </a:solidFill>
                        </a:rPr>
                        <a:t>mmag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&lt;2% </a:t>
                      </a:r>
                      <a:r>
                        <a:rPr lang="en-US" sz="1200" err="1">
                          <a:solidFill>
                            <a:schemeClr val="tx1"/>
                          </a:solidFill>
                        </a:rPr>
                        <a:t>rel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 over survey area</a:t>
                      </a:r>
                    </a:p>
                  </a:txBody>
                  <a:tcPr marL="0" marR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029377"/>
                  </a:ext>
                </a:extLst>
              </a:tr>
              <a:tr h="457494">
                <a:tc rowSpan="2"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Color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Filters</a:t>
                      </a:r>
                    </a:p>
                  </a:txBody>
                  <a:tcPr marL="45720" marR="4572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 NIR bands</a:t>
                      </a: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 for photo-z, </a:t>
                      </a:r>
                    </a:p>
                    <a:p>
                      <a:pPr algn="ctr"/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3 reddest for shapes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Overlap with HLIS for</a:t>
                      </a: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 3 filter imaging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6 filters 0.5-2.0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0" marR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Wide filter</a:t>
                      </a:r>
                      <a:r>
                        <a:rPr lang="en-US" sz="1200" b="0" baseline="0">
                          <a:solidFill>
                            <a:schemeClr val="tx1"/>
                          </a:solidFill>
                        </a:rPr>
                        <a:t>, &amp; 1 short, </a:t>
                      </a:r>
                    </a:p>
                    <a:p>
                      <a:pPr algn="ctr"/>
                      <a:r>
                        <a:rPr lang="en-US" sz="1200" b="0" baseline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US" sz="1200" b="0" baseline="0" err="1">
                          <a:solidFill>
                            <a:schemeClr val="tx1"/>
                          </a:solidFill>
                        </a:rPr>
                        <a:t>longward</a:t>
                      </a:r>
                      <a:r>
                        <a:rPr lang="en-US" sz="1200" b="0" baseline="0">
                          <a:solidFill>
                            <a:schemeClr val="tx1"/>
                          </a:solidFill>
                        </a:rPr>
                        <a:t> of 1</a:t>
                      </a:r>
                      <a:r>
                        <a:rPr lang="en-US" sz="1200" b="0" baseline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200" b="0" baseline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11285954"/>
                  </a:ext>
                </a:extLst>
              </a:tr>
              <a:tr h="2629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Dispersion</a:t>
                      </a:r>
                    </a:p>
                  </a:txBody>
                  <a:tcPr marL="45720" marR="4572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10-12 Å/pix</a:t>
                      </a:r>
                    </a:p>
                  </a:txBody>
                  <a:tcPr marL="0" marR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70 &lt; R &lt; 150</a:t>
                      </a:r>
                    </a:p>
                  </a:txBody>
                  <a:tcPr marL="0" marR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246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412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AB30CE-4C3F-6347-B98F-89B5DEEA3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Relationship between science requirements and observation time for each survey is complex because there are multiple ways to adjust observation time for each survey</a:t>
            </a:r>
          </a:p>
          <a:p>
            <a:endParaRPr lang="en-US"/>
          </a:p>
          <a:p>
            <a:r>
              <a:rPr lang="en-US"/>
              <a:t>In what follows, we’ll list the survey parameters that affect observing time, and describe the impact of changing them</a:t>
            </a:r>
          </a:p>
          <a:p>
            <a:pPr lvl="1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D89DB8-399E-C04C-A456-31601738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Core Community Surveys – Observing time trades</a:t>
            </a:r>
          </a:p>
        </p:txBody>
      </p:sp>
    </p:spTree>
    <p:extLst>
      <p:ext uri="{BB962C8B-B14F-4D97-AF65-F5344CB8AC3E}">
        <p14:creationId xmlns:p14="http://schemas.microsoft.com/office/powerpoint/2010/main" val="144021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4E6590-E9E4-6B47-95C1-DE79005DA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141" y="1127518"/>
            <a:ext cx="5655267" cy="409859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090731-92A0-544E-BA75-14ABE65C2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32" y="959069"/>
            <a:ext cx="6481378" cy="556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Reduction in Survey Area</a:t>
            </a:r>
          </a:p>
          <a:p>
            <a:pPr lvl="1"/>
            <a:r>
              <a:rPr lang="en-US" dirty="0">
                <a:solidFill>
                  <a:srgbClr val="0020C0"/>
                </a:solidFill>
              </a:rPr>
              <a:t>Reduces statistical power of survey</a:t>
            </a:r>
          </a:p>
          <a:p>
            <a:pPr lvl="1"/>
            <a:r>
              <a:rPr lang="en-US" dirty="0">
                <a:solidFill>
                  <a:srgbClr val="0020C0"/>
                </a:solidFill>
              </a:rPr>
              <a:t>Reduces sensitivity to largest angular scales  </a:t>
            </a:r>
          </a:p>
          <a:p>
            <a:pPr lvl="1"/>
            <a:r>
              <a:rPr lang="en-US" dirty="0">
                <a:solidFill>
                  <a:srgbClr val="0020C0"/>
                </a:solidFill>
              </a:rPr>
              <a:t>Reduces margin in budget that could be available to devote to other terms</a:t>
            </a:r>
          </a:p>
          <a:p>
            <a:pPr lvl="1"/>
            <a:endParaRPr lang="en-US" dirty="0">
              <a:solidFill>
                <a:srgbClr val="0020C0"/>
              </a:solidFill>
            </a:endParaRPr>
          </a:p>
          <a:p>
            <a:r>
              <a:rPr lang="en-US" dirty="0"/>
              <a:t>Reduction in Survey Depth</a:t>
            </a:r>
          </a:p>
          <a:p>
            <a:pPr lvl="1"/>
            <a:r>
              <a:rPr lang="en-US" dirty="0">
                <a:solidFill>
                  <a:srgbClr val="0020C0"/>
                </a:solidFill>
              </a:rPr>
              <a:t>Reduces statistical power of survey by reducing the number of galaxies</a:t>
            </a:r>
          </a:p>
          <a:p>
            <a:pPr lvl="2"/>
            <a:r>
              <a:rPr lang="en-US" dirty="0">
                <a:solidFill>
                  <a:srgbClr val="0020C0"/>
                </a:solidFill>
              </a:rPr>
              <a:t>Loss is preferentially at higher redshifts </a:t>
            </a:r>
          </a:p>
          <a:p>
            <a:pPr lvl="1"/>
            <a:r>
              <a:rPr lang="en-US" dirty="0">
                <a:solidFill>
                  <a:srgbClr val="0020C0"/>
                </a:solidFill>
              </a:rPr>
              <a:t>Reduced sensitivity on small angular scales </a:t>
            </a:r>
          </a:p>
          <a:p>
            <a:pPr lvl="1"/>
            <a:r>
              <a:rPr lang="en-US" dirty="0">
                <a:solidFill>
                  <a:srgbClr val="0020C0"/>
                </a:solidFill>
              </a:rPr>
              <a:t>Reduced precision of PSF characterization affects entire sample</a:t>
            </a:r>
          </a:p>
          <a:p>
            <a:pPr lvl="1"/>
            <a:r>
              <a:rPr lang="en-US" dirty="0">
                <a:solidFill>
                  <a:srgbClr val="0020C0"/>
                </a:solidFill>
              </a:rPr>
              <a:t>Several planned internal calibrations may be degraded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B00F0F-5989-FF44-A1FA-3FE6189B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Latitude Wide Area Survey - Imaging</a:t>
            </a:r>
          </a:p>
        </p:txBody>
      </p:sp>
    </p:spTree>
    <p:extLst>
      <p:ext uri="{BB962C8B-B14F-4D97-AF65-F5344CB8AC3E}">
        <p14:creationId xmlns:p14="http://schemas.microsoft.com/office/powerpoint/2010/main" val="335483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090731-92A0-544E-BA75-14ABE65C2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990600"/>
            <a:ext cx="11307948" cy="5562600"/>
          </a:xfrm>
        </p:spPr>
        <p:txBody>
          <a:bodyPr>
            <a:normAutofit/>
          </a:bodyPr>
          <a:lstStyle/>
          <a:p>
            <a:r>
              <a:rPr lang="en-US"/>
              <a:t>Reduce number of dithers</a:t>
            </a:r>
          </a:p>
          <a:p>
            <a:pPr lvl="1"/>
            <a:r>
              <a:rPr lang="en-US">
                <a:solidFill>
                  <a:srgbClr val="0020C0"/>
                </a:solidFill>
              </a:rPr>
              <a:t>Reduced sampling PSF (Roman pixels are </a:t>
            </a:r>
            <a:r>
              <a:rPr lang="en-US" err="1">
                <a:solidFill>
                  <a:srgbClr val="0020C0"/>
                </a:solidFill>
              </a:rPr>
              <a:t>undersampled</a:t>
            </a:r>
            <a:r>
              <a:rPr lang="en-US">
                <a:solidFill>
                  <a:srgbClr val="0020C0"/>
                </a:solidFill>
              </a:rPr>
              <a:t> at 0.11 arcsec)</a:t>
            </a:r>
          </a:p>
          <a:p>
            <a:pPr lvl="2"/>
            <a:r>
              <a:rPr lang="en-US">
                <a:solidFill>
                  <a:srgbClr val="0020C0"/>
                </a:solidFill>
              </a:rPr>
              <a:t>Because chip gaps cause parts of survey to have fewer exposures than the rest, these areas are already at the minimum number of samples</a:t>
            </a:r>
          </a:p>
          <a:p>
            <a:pPr lvl="1"/>
            <a:r>
              <a:rPr lang="en-US">
                <a:solidFill>
                  <a:srgbClr val="0020C0"/>
                </a:solidFill>
              </a:rPr>
              <a:t>Increases effects of chip gaps on survey depth</a:t>
            </a:r>
          </a:p>
          <a:p>
            <a:pPr lvl="2"/>
            <a:r>
              <a:rPr lang="en-US">
                <a:solidFill>
                  <a:srgbClr val="0020C0"/>
                </a:solidFill>
              </a:rPr>
              <a:t>Already have significant variation in cumulative exposure time over survey area</a:t>
            </a:r>
          </a:p>
          <a:p>
            <a:r>
              <a:rPr lang="en-US"/>
              <a:t>Reduce number of filters</a:t>
            </a:r>
          </a:p>
          <a:p>
            <a:pPr lvl="1"/>
            <a:r>
              <a:rPr lang="en-US">
                <a:solidFill>
                  <a:srgbClr val="0020C0"/>
                </a:solidFill>
              </a:rPr>
              <a:t>Would impact ability to determine photo-z over significant redshift ranges</a:t>
            </a:r>
          </a:p>
          <a:p>
            <a:pPr lvl="1"/>
            <a:r>
              <a:rPr lang="en-US">
                <a:solidFill>
                  <a:srgbClr val="0020C0"/>
                </a:solidFill>
              </a:rPr>
              <a:t>Reduces ability to detect subtle wavelength-dependent PSF errors</a:t>
            </a:r>
          </a:p>
          <a:p>
            <a:pPr lvl="1"/>
            <a:r>
              <a:rPr lang="en-US">
                <a:solidFill>
                  <a:srgbClr val="0020C0"/>
                </a:solidFill>
              </a:rPr>
              <a:t>Would reduce ability to use cross-power spectrum tests of shear bias</a:t>
            </a:r>
          </a:p>
          <a:p>
            <a:pPr lvl="2"/>
            <a:r>
              <a:rPr lang="en-US">
                <a:solidFill>
                  <a:srgbClr val="0020C0"/>
                </a:solidFill>
              </a:rPr>
              <a:t>Shear maps in 3 filters provides internal consistency checks and test for multiplicative bias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B00F0F-5989-FF44-A1FA-3FE6189B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Latitude Wide Area Survey - Imaging</a:t>
            </a:r>
          </a:p>
        </p:txBody>
      </p:sp>
    </p:spTree>
    <p:extLst>
      <p:ext uri="{BB962C8B-B14F-4D97-AF65-F5344CB8AC3E}">
        <p14:creationId xmlns:p14="http://schemas.microsoft.com/office/powerpoint/2010/main" val="397227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976C19-06F0-F644-86DC-99E2D18D1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274" y="1371600"/>
            <a:ext cx="4100988" cy="318840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C6C9F3-6206-844D-95B4-C10776399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8" y="990600"/>
            <a:ext cx="7441325" cy="5562600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Reduce Survey Area</a:t>
            </a:r>
          </a:p>
          <a:p>
            <a:pPr lvl="1"/>
            <a:r>
              <a:rPr lang="en-US"/>
              <a:t>Number of transients</a:t>
            </a:r>
          </a:p>
          <a:p>
            <a:pPr lvl="1"/>
            <a:r>
              <a:rPr lang="en-US">
                <a:solidFill>
                  <a:srgbClr val="0020C0"/>
                </a:solidFill>
              </a:rPr>
              <a:t>Loss is greater than linear as smaller tiling pattern is less efficient: lose increasing fractions of light curve as tiling pattern rotates on the sky</a:t>
            </a:r>
          </a:p>
          <a:p>
            <a:r>
              <a:rPr lang="en-US"/>
              <a:t>Increased Cadence</a:t>
            </a:r>
          </a:p>
          <a:p>
            <a:pPr lvl="1"/>
            <a:r>
              <a:rPr lang="en-US"/>
              <a:t>Ability to characterize </a:t>
            </a:r>
            <a:r>
              <a:rPr lang="en-US" err="1"/>
              <a:t>SNIa</a:t>
            </a:r>
            <a:endParaRPr lang="en-US"/>
          </a:p>
          <a:p>
            <a:pPr lvl="1"/>
            <a:r>
              <a:rPr lang="en-US">
                <a:solidFill>
                  <a:srgbClr val="0020C0"/>
                </a:solidFill>
              </a:rPr>
              <a:t>Coarse sampling of light curve reduces accuracy of light curve fits at low redshift end of sample</a:t>
            </a:r>
          </a:p>
          <a:p>
            <a:r>
              <a:rPr lang="en-US"/>
              <a:t>Reduced Imaging Exposure time</a:t>
            </a:r>
          </a:p>
          <a:p>
            <a:pPr lvl="1"/>
            <a:r>
              <a:rPr lang="en-US"/>
              <a:t>Number of transients as a function of redshift</a:t>
            </a:r>
          </a:p>
          <a:p>
            <a:pPr lvl="1"/>
            <a:r>
              <a:rPr lang="en-US"/>
              <a:t>Ability to characterize transients</a:t>
            </a:r>
          </a:p>
          <a:p>
            <a:pPr lvl="1"/>
            <a:r>
              <a:rPr lang="en-US">
                <a:solidFill>
                  <a:srgbClr val="0020C0"/>
                </a:solidFill>
              </a:rPr>
              <a:t>Reduces accuracy of </a:t>
            </a:r>
            <a:r>
              <a:rPr lang="en-US" err="1">
                <a:solidFill>
                  <a:srgbClr val="0020C0"/>
                </a:solidFill>
              </a:rPr>
              <a:t>SNIa</a:t>
            </a:r>
            <a:r>
              <a:rPr lang="en-US">
                <a:solidFill>
                  <a:srgbClr val="0020C0"/>
                </a:solidFill>
              </a:rPr>
              <a:t> luminosity distance determination</a:t>
            </a:r>
          </a:p>
          <a:p>
            <a:r>
              <a:rPr lang="en-US"/>
              <a:t>Reduced Prism Exposure times</a:t>
            </a:r>
          </a:p>
          <a:p>
            <a:pPr lvl="1"/>
            <a:r>
              <a:rPr lang="en-US"/>
              <a:t>Redshifts, classification, standardization, systematics and evolution control</a:t>
            </a:r>
          </a:p>
          <a:p>
            <a:r>
              <a:rPr lang="en-US"/>
              <a:t>Reduced Number of filters</a:t>
            </a:r>
          </a:p>
          <a:p>
            <a:pPr lvl="1"/>
            <a:r>
              <a:rPr lang="en-US"/>
              <a:t>Broad wavelength range to measure colors and build templates</a:t>
            </a:r>
          </a:p>
          <a:p>
            <a:pPr lvl="1"/>
            <a:r>
              <a:rPr lang="en-US">
                <a:solidFill>
                  <a:srgbClr val="0020C0"/>
                </a:solidFill>
              </a:rPr>
              <a:t>Greatly reduced </a:t>
            </a:r>
            <a:r>
              <a:rPr lang="en-US" err="1">
                <a:solidFill>
                  <a:srgbClr val="0020C0"/>
                </a:solidFill>
              </a:rPr>
              <a:t>SNIa</a:t>
            </a:r>
            <a:r>
              <a:rPr lang="en-US">
                <a:solidFill>
                  <a:srgbClr val="0020C0"/>
                </a:solidFill>
              </a:rPr>
              <a:t> redshift coverage in each tier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2F6FAB-5C86-7B49-86EA-D14C8C0D6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Latitude Time Domain Survey</a:t>
            </a:r>
          </a:p>
        </p:txBody>
      </p:sp>
    </p:spTree>
    <p:extLst>
      <p:ext uri="{BB962C8B-B14F-4D97-AF65-F5344CB8AC3E}">
        <p14:creationId xmlns:p14="http://schemas.microsoft.com/office/powerpoint/2010/main" val="2398609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06F38A-ECC0-4447-97A3-158262347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51" y="965887"/>
            <a:ext cx="11388290" cy="5562600"/>
          </a:xfrm>
        </p:spPr>
        <p:txBody>
          <a:bodyPr>
            <a:normAutofit/>
          </a:bodyPr>
          <a:lstStyle/>
          <a:p>
            <a:r>
              <a:rPr lang="en-US"/>
              <a:t>Reducing time allocation to this program does not affect:</a:t>
            </a:r>
          </a:p>
          <a:p>
            <a:pPr lvl="2"/>
            <a:r>
              <a:rPr lang="en-US">
                <a:solidFill>
                  <a:srgbClr val="0020C0"/>
                </a:solidFill>
              </a:rPr>
              <a:t>Survey Area</a:t>
            </a:r>
          </a:p>
          <a:p>
            <a:pPr lvl="2"/>
            <a:r>
              <a:rPr lang="en-US">
                <a:solidFill>
                  <a:srgbClr val="0020C0"/>
                </a:solidFill>
              </a:rPr>
              <a:t>Cadence</a:t>
            </a:r>
          </a:p>
          <a:p>
            <a:pPr lvl="2"/>
            <a:r>
              <a:rPr lang="en-US">
                <a:solidFill>
                  <a:srgbClr val="0020C0"/>
                </a:solidFill>
              </a:rPr>
              <a:t>Imaging Exposure time</a:t>
            </a:r>
          </a:p>
          <a:p>
            <a:pPr lvl="2"/>
            <a:r>
              <a:rPr lang="en-US">
                <a:solidFill>
                  <a:srgbClr val="0020C0"/>
                </a:solidFill>
              </a:rPr>
              <a:t>Number of filters</a:t>
            </a:r>
          </a:p>
          <a:p>
            <a:pPr lvl="1"/>
            <a:r>
              <a:rPr lang="en-US">
                <a:solidFill>
                  <a:srgbClr val="0020C0"/>
                </a:solidFill>
              </a:rPr>
              <a:t>Because the survey revisits the same fields over and over at a particular cadence</a:t>
            </a:r>
          </a:p>
          <a:p>
            <a:pPr lvl="1"/>
            <a:r>
              <a:rPr lang="en-US">
                <a:solidFill>
                  <a:srgbClr val="0020C0"/>
                </a:solidFill>
              </a:rPr>
              <a:t>Conversely: don’t save time by changing any of the above</a:t>
            </a:r>
          </a:p>
          <a:p>
            <a:r>
              <a:rPr lang="en-US"/>
              <a:t>Reducing duration of seasons: </a:t>
            </a:r>
          </a:p>
          <a:p>
            <a:pPr lvl="1"/>
            <a:r>
              <a:rPr lang="en-US">
                <a:solidFill>
                  <a:srgbClr val="0020C0"/>
                </a:solidFill>
              </a:rPr>
              <a:t>Reduces number of planets, </a:t>
            </a:r>
          </a:p>
          <a:p>
            <a:pPr lvl="1"/>
            <a:r>
              <a:rPr lang="en-US">
                <a:solidFill>
                  <a:srgbClr val="0020C0"/>
                </a:solidFill>
              </a:rPr>
              <a:t>more than linearly because light curves are interrupted, especially for gaps in the middle of a season</a:t>
            </a:r>
          </a:p>
          <a:p>
            <a:r>
              <a:rPr lang="en-US"/>
              <a:t>Reducing Number of Seasons</a:t>
            </a:r>
          </a:p>
          <a:p>
            <a:pPr lvl="1"/>
            <a:r>
              <a:rPr lang="en-US">
                <a:solidFill>
                  <a:srgbClr val="0020C0"/>
                </a:solidFill>
              </a:rPr>
              <a:t>Reduces number of planets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F6E144-A2FF-4247-80C8-8B8678E5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Galactic Bulge Time Domain</a:t>
            </a:r>
          </a:p>
        </p:txBody>
      </p:sp>
    </p:spTree>
    <p:extLst>
      <p:ext uri="{BB962C8B-B14F-4D97-AF65-F5344CB8AC3E}">
        <p14:creationId xmlns:p14="http://schemas.microsoft.com/office/powerpoint/2010/main" val="419010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220876-E2E4-D444-9D5B-AB2889B3A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0350" indent="-260350"/>
            <a:r>
              <a:rPr lang="en-US" dirty="0">
                <a:latin typeface="Arial"/>
                <a:cs typeface="Arial"/>
              </a:rPr>
              <a:t>Current HLWA survey will enable galaxy shape measurements in multiple colors and two roll angle</a:t>
            </a:r>
          </a:p>
          <a:p>
            <a:pPr marL="556816" lvl="1" indent="-260350"/>
            <a:r>
              <a:rPr lang="en-US" dirty="0">
                <a:latin typeface="Arial"/>
                <a:cs typeface="Arial"/>
              </a:rPr>
              <a:t> Provides exquisite control of systematics</a:t>
            </a:r>
          </a:p>
          <a:p>
            <a:pPr marL="260350" indent="-260350"/>
            <a:r>
              <a:rPr lang="en-US" dirty="0">
                <a:latin typeface="Arial"/>
                <a:cs typeface="Arial"/>
              </a:rPr>
              <a:t>To reach the weak lensing </a:t>
            </a:r>
            <a:r>
              <a:rPr lang="en-US" dirty="0" err="1">
                <a:latin typeface="Arial"/>
                <a:cs typeface="Arial"/>
              </a:rPr>
              <a:t>FoM</a:t>
            </a:r>
            <a:r>
              <a:rPr lang="en-US" dirty="0">
                <a:latin typeface="Arial"/>
                <a:cs typeface="Arial"/>
              </a:rPr>
              <a:t> requirement in minimum time, could survey part of the Rubin footprint with a single wide-band filter (Euclid-like)</a:t>
            </a:r>
          </a:p>
          <a:p>
            <a:pPr marL="556895" lvl="1" indent="-213995"/>
            <a:r>
              <a:rPr lang="en-US" dirty="0">
                <a:latin typeface="Arial"/>
                <a:cs typeface="Arial"/>
              </a:rPr>
              <a:t>Good statistical constraining power for weak lensing </a:t>
            </a:r>
            <a:endParaRPr lang="en-US" dirty="0"/>
          </a:p>
          <a:p>
            <a:pPr marL="556895" lvl="1" indent="-213995"/>
            <a:r>
              <a:rPr lang="en-US" dirty="0">
                <a:latin typeface="Arial"/>
                <a:cs typeface="Arial"/>
              </a:rPr>
              <a:t>BUT</a:t>
            </a:r>
          </a:p>
          <a:p>
            <a:pPr marL="774700" lvl="2" indent="-168910"/>
            <a:r>
              <a:rPr lang="en-US" dirty="0">
                <a:latin typeface="Arial"/>
                <a:cs typeface="Arial"/>
              </a:rPr>
              <a:t>Won’t provide internal checks on shear systematics for the region with a single NIR filter</a:t>
            </a:r>
          </a:p>
          <a:p>
            <a:pPr marL="774700" lvl="2" indent="-168910"/>
            <a:r>
              <a:rPr lang="en-US" dirty="0">
                <a:latin typeface="Arial"/>
                <a:cs typeface="Arial"/>
              </a:rPr>
              <a:t>No color information in near IR, degraded photo-z at z&gt;1</a:t>
            </a:r>
          </a:p>
          <a:p>
            <a:pPr marL="774700" lvl="2" indent="-168910"/>
            <a:r>
              <a:rPr lang="en-US" b="1" dirty="0">
                <a:solidFill>
                  <a:srgbClr val="0020C0"/>
                </a:solidFill>
                <a:latin typeface="Arial"/>
                <a:cs typeface="Arial"/>
              </a:rPr>
              <a:t>Meets the letter, but not the spirit of objective 1 (wide field IR survey to AB 26.5 mag)</a:t>
            </a:r>
          </a:p>
          <a:p>
            <a:pPr marL="1029494" lvl="3" indent="-168910"/>
            <a:r>
              <a:rPr lang="en-US" b="1" dirty="0">
                <a:solidFill>
                  <a:srgbClr val="0020C0"/>
                </a:solidFill>
                <a:latin typeface="Arial"/>
                <a:cs typeface="Arial"/>
              </a:rPr>
              <a:t>Greatly impacts astrophysics science return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1099B4-7F8F-D542-BEEA-AE218167A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Space for High Latitude Survey</a:t>
            </a:r>
          </a:p>
        </p:txBody>
      </p:sp>
    </p:spTree>
    <p:extLst>
      <p:ext uri="{BB962C8B-B14F-4D97-AF65-F5344CB8AC3E}">
        <p14:creationId xmlns:p14="http://schemas.microsoft.com/office/powerpoint/2010/main" val="166551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B1AAC9-B04D-2847-A296-5229CAA68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B7C4F3-BBCE-1C40-B9A1-F3E5650C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05821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27386-1957-B74C-B794-402B562C0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Survey Capability Requirements Summary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7BD36-29EE-4E47-871B-C6D7A1105EAD}"/>
              </a:ext>
            </a:extLst>
          </p:cNvPr>
          <p:cNvSpPr txBox="1"/>
          <p:nvPr/>
        </p:nvSpPr>
        <p:spPr>
          <a:xfrm>
            <a:off x="8717280" y="2088985"/>
            <a:ext cx="2549810" cy="2800767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1600"/>
              <a:t>1: Mass function for</a:t>
            </a:r>
          </a:p>
          <a:p>
            <a:r>
              <a:rPr lang="en-US" sz="1400"/>
              <a:t>    1M</a:t>
            </a:r>
            <a:r>
              <a:rPr lang="en-US" sz="1400" baseline="-25000"/>
              <a:t>Earth</a:t>
            </a:r>
            <a:r>
              <a:rPr lang="en-US" sz="1400"/>
              <a:t>&lt; m &lt;30M</a:t>
            </a:r>
            <a:r>
              <a:rPr lang="en-US" sz="1400" baseline="-25000"/>
              <a:t>jupiter</a:t>
            </a:r>
            <a:endParaRPr lang="en-US" sz="1400"/>
          </a:p>
          <a:p>
            <a:r>
              <a:rPr lang="en-US" sz="1600"/>
              <a:t>     to &lt;15%</a:t>
            </a:r>
          </a:p>
          <a:p>
            <a:r>
              <a:rPr lang="en-US" sz="1600"/>
              <a:t>2: Mass function for</a:t>
            </a:r>
          </a:p>
          <a:p>
            <a:r>
              <a:rPr lang="en-US" sz="1600"/>
              <a:t> </a:t>
            </a:r>
            <a:r>
              <a:rPr lang="en-US" sz="1400"/>
              <a:t>0.1M</a:t>
            </a:r>
            <a:r>
              <a:rPr lang="en-US" sz="1400" baseline="-25000"/>
              <a:t>Earth</a:t>
            </a:r>
            <a:r>
              <a:rPr lang="en-US" sz="1400"/>
              <a:t>&lt; m &lt;0.3M</a:t>
            </a:r>
            <a:r>
              <a:rPr lang="en-US" sz="1400" baseline="-25000"/>
              <a:t>Earth</a:t>
            </a:r>
            <a:endParaRPr lang="en-US" sz="1600"/>
          </a:p>
          <a:p>
            <a:r>
              <a:rPr lang="en-US" sz="1600"/>
              <a:t>     to &lt;25%</a:t>
            </a:r>
            <a:endParaRPr lang="en-US" sz="1400"/>
          </a:p>
          <a:p>
            <a:r>
              <a:rPr lang="en-US" sz="1600"/>
              <a:t>3: masses, distances</a:t>
            </a:r>
          </a:p>
          <a:p>
            <a:r>
              <a:rPr lang="en-US" sz="1600"/>
              <a:t>    to 40% host stars</a:t>
            </a:r>
          </a:p>
          <a:p>
            <a:r>
              <a:rPr lang="en-US" sz="1600"/>
              <a:t>4: free-floating</a:t>
            </a:r>
          </a:p>
          <a:p>
            <a:r>
              <a:rPr lang="en-US" sz="1600"/>
              <a:t>     planet frequency</a:t>
            </a:r>
          </a:p>
          <a:p>
            <a:r>
              <a:rPr lang="en-US" sz="1600"/>
              <a:t>5: estimate </a:t>
            </a:r>
            <a:r>
              <a:rPr lang="en-US" err="1"/>
              <a:t>η</a:t>
            </a:r>
            <a:r>
              <a:rPr lang="en-US" baseline="-25000" err="1"/>
              <a:t>Earth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767E-7EDC-374D-B498-8B2BE2264B52}"/>
              </a:ext>
            </a:extLst>
          </p:cNvPr>
          <p:cNvSpPr txBox="1"/>
          <p:nvPr/>
        </p:nvSpPr>
        <p:spPr>
          <a:xfrm>
            <a:off x="8763427" y="971037"/>
            <a:ext cx="1848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Exoplanet Microlensing</a:t>
            </a:r>
          </a:p>
          <a:p>
            <a:r>
              <a:rPr lang="en-US" sz="1600"/>
              <a:t>(EML 2.0.x)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5BD130-089F-ED47-A263-CB0FBF7D14A4}"/>
              </a:ext>
            </a:extLst>
          </p:cNvPr>
          <p:cNvSpPr txBox="1"/>
          <p:nvPr/>
        </p:nvSpPr>
        <p:spPr>
          <a:xfrm>
            <a:off x="6260639" y="2088985"/>
            <a:ext cx="2211201" cy="1815882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1600"/>
              <a:t>1: </a:t>
            </a:r>
            <a:r>
              <a:rPr lang="en-US" sz="1600" err="1"/>
              <a:t>FoM</a:t>
            </a:r>
            <a:r>
              <a:rPr lang="en-US" sz="1600" baseline="-25000" err="1"/>
              <a:t>SN</a:t>
            </a:r>
            <a:r>
              <a:rPr lang="en-US" sz="1600"/>
              <a:t>&gt;325</a:t>
            </a:r>
          </a:p>
          <a:p>
            <a:r>
              <a:rPr lang="en-US" sz="1600"/>
              <a:t>2: </a:t>
            </a:r>
            <a:r>
              <a:rPr lang="en-US" sz="1600" err="1"/>
              <a:t>μ</a:t>
            </a:r>
            <a:r>
              <a:rPr lang="en-US" sz="1600"/>
              <a:t>(z), 0.2≤ z ≤ 1.7</a:t>
            </a:r>
          </a:p>
          <a:p>
            <a:r>
              <a:rPr lang="en-US" sz="1600"/>
              <a:t>     </a:t>
            </a:r>
            <a:r>
              <a:rPr lang="en-US" sz="1600" err="1"/>
              <a:t>σμ</a:t>
            </a:r>
            <a:r>
              <a:rPr lang="en-US" sz="1600"/>
              <a:t> ≤ 0.02 </a:t>
            </a:r>
          </a:p>
          <a:p>
            <a:r>
              <a:rPr lang="en-US" sz="1600"/>
              <a:t>     per </a:t>
            </a:r>
            <a:r>
              <a:rPr lang="en-US" sz="1600" err="1"/>
              <a:t>Δz</a:t>
            </a:r>
            <a:r>
              <a:rPr lang="en-US" sz="1600"/>
              <a:t>=0.1</a:t>
            </a:r>
            <a:endParaRPr lang="en-US" sz="1400"/>
          </a:p>
          <a:p>
            <a:r>
              <a:rPr lang="en-US" sz="1600"/>
              <a:t>3: &gt;100 </a:t>
            </a:r>
            <a:r>
              <a:rPr lang="en-US" sz="1600" err="1"/>
              <a:t>SNIa</a:t>
            </a:r>
            <a:r>
              <a:rPr lang="en-US" sz="1600"/>
              <a:t> </a:t>
            </a:r>
          </a:p>
          <a:p>
            <a:r>
              <a:rPr lang="en-US" sz="1600"/>
              <a:t>     per </a:t>
            </a:r>
            <a:r>
              <a:rPr lang="en-US" sz="1600" err="1"/>
              <a:t>Δz</a:t>
            </a:r>
            <a:r>
              <a:rPr lang="en-US" sz="1600"/>
              <a:t>=0.1</a:t>
            </a:r>
          </a:p>
          <a:p>
            <a:r>
              <a:rPr lang="en-US" sz="1600"/>
              <a:t>4: </a:t>
            </a:r>
            <a:r>
              <a:rPr lang="en-US" sz="1600" err="1"/>
              <a:t>σ</a:t>
            </a:r>
            <a:r>
              <a:rPr lang="en-US" sz="1600" baseline="-25000" err="1"/>
              <a:t>z</a:t>
            </a:r>
            <a:r>
              <a:rPr lang="en-US" sz="1600"/>
              <a:t> /(1 + z) bias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4D0D81-20A1-F34E-9C38-7D7D166A2F30}"/>
              </a:ext>
            </a:extLst>
          </p:cNvPr>
          <p:cNvSpPr txBox="1"/>
          <p:nvPr/>
        </p:nvSpPr>
        <p:spPr>
          <a:xfrm>
            <a:off x="6539107" y="942922"/>
            <a:ext cx="1848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Supernova Cosmology</a:t>
            </a:r>
          </a:p>
          <a:p>
            <a:r>
              <a:rPr lang="en-US" sz="1600"/>
              <a:t>(SN 2.0.x)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9E327B-5569-7D42-951E-ACF3BF9226BE}"/>
              </a:ext>
            </a:extLst>
          </p:cNvPr>
          <p:cNvSpPr txBox="1"/>
          <p:nvPr/>
        </p:nvSpPr>
        <p:spPr>
          <a:xfrm>
            <a:off x="3815502" y="2088985"/>
            <a:ext cx="21158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1: </a:t>
            </a:r>
            <a:r>
              <a:rPr lang="en-US" sz="1600" err="1"/>
              <a:t>FoM</a:t>
            </a:r>
            <a:r>
              <a:rPr lang="en-US" sz="1600" baseline="-25000" err="1"/>
              <a:t>BAO</a:t>
            </a:r>
            <a:r>
              <a:rPr lang="en-US" sz="1600"/>
              <a:t>&gt;7533</a:t>
            </a:r>
          </a:p>
          <a:p>
            <a:r>
              <a:rPr lang="en-US" sz="1600"/>
              <a:t>2: </a:t>
            </a:r>
            <a:r>
              <a:rPr lang="en-US" sz="1600" err="1"/>
              <a:t>FoM</a:t>
            </a:r>
            <a:r>
              <a:rPr lang="en-US" sz="1600" baseline="-25000" err="1"/>
              <a:t>RSD</a:t>
            </a:r>
            <a:r>
              <a:rPr lang="en-US" sz="1600"/>
              <a:t>&gt;4047</a:t>
            </a:r>
          </a:p>
          <a:p>
            <a:r>
              <a:rPr lang="en-US" sz="1600"/>
              <a:t>3: </a:t>
            </a:r>
            <a:r>
              <a:rPr lang="en-US" sz="1600" err="1"/>
              <a:t>Slitless</a:t>
            </a:r>
            <a:r>
              <a:rPr lang="en-US" sz="1600"/>
              <a:t> spectra</a:t>
            </a:r>
          </a:p>
          <a:p>
            <a:r>
              <a:rPr lang="en-US" sz="1600"/>
              <a:t>4: Completeness </a:t>
            </a:r>
          </a:p>
          <a:p>
            <a:r>
              <a:rPr lang="en-US" sz="1600"/>
              <a:t>     &gt; 0.6</a:t>
            </a:r>
          </a:p>
          <a:p>
            <a:r>
              <a:rPr lang="en-US" sz="1600"/>
              <a:t>5: redshift accuracy,</a:t>
            </a:r>
          </a:p>
          <a:p>
            <a:r>
              <a:rPr lang="en-US" sz="1600"/>
              <a:t>     outlier fraction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DF52B7-62E9-6D47-B653-3853A21471B6}"/>
              </a:ext>
            </a:extLst>
          </p:cNvPr>
          <p:cNvSpPr txBox="1"/>
          <p:nvPr/>
        </p:nvSpPr>
        <p:spPr>
          <a:xfrm>
            <a:off x="4082465" y="965342"/>
            <a:ext cx="1848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Galaxy Redshift</a:t>
            </a:r>
          </a:p>
          <a:p>
            <a:r>
              <a:rPr lang="en-US" sz="1600"/>
              <a:t>(HLSS 2.0.x)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5DFB41-2949-E34D-976A-6DEE0F43EDD4}"/>
              </a:ext>
            </a:extLst>
          </p:cNvPr>
          <p:cNvSpPr txBox="1"/>
          <p:nvPr/>
        </p:nvSpPr>
        <p:spPr>
          <a:xfrm>
            <a:off x="1082566" y="2088985"/>
            <a:ext cx="21158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1: </a:t>
            </a:r>
            <a:r>
              <a:rPr lang="en-US" sz="1400" err="1"/>
              <a:t>FoM</a:t>
            </a:r>
            <a:r>
              <a:rPr lang="en-US" sz="1400" baseline="-25000" err="1"/>
              <a:t>WL</a:t>
            </a:r>
            <a:r>
              <a:rPr lang="en-US" sz="1400"/>
              <a:t>&gt;327400</a:t>
            </a:r>
          </a:p>
          <a:p>
            <a:r>
              <a:rPr lang="en-US" sz="1400"/>
              <a:t>2: N</a:t>
            </a:r>
            <a:r>
              <a:rPr lang="en-US" sz="1400" baseline="-25000"/>
              <a:t>eff</a:t>
            </a:r>
            <a:r>
              <a:rPr lang="en-US" sz="1400"/>
              <a:t>&gt;27/arcmin</a:t>
            </a:r>
            <a:r>
              <a:rPr lang="en-US" sz="1400" baseline="30000"/>
              <a:t>2</a:t>
            </a:r>
            <a:endParaRPr lang="en-US" sz="1400"/>
          </a:p>
          <a:p>
            <a:r>
              <a:rPr lang="en-US" sz="1400"/>
              <a:t>3: Additive shear </a:t>
            </a:r>
          </a:p>
          <a:p>
            <a:r>
              <a:rPr lang="en-US" sz="1400"/>
              <a:t>   error &lt;2.7 10</a:t>
            </a:r>
            <a:r>
              <a:rPr lang="en-US" sz="1400" baseline="30000"/>
              <a:t>-4</a:t>
            </a:r>
            <a:endParaRPr lang="en-US" sz="1400"/>
          </a:p>
          <a:p>
            <a:r>
              <a:rPr lang="en-US" sz="1400"/>
              <a:t>4: Multiplicative shear </a:t>
            </a:r>
          </a:p>
          <a:p>
            <a:r>
              <a:rPr lang="en-US" sz="1400"/>
              <a:t>     bias &lt;3.2 10</a:t>
            </a:r>
            <a:r>
              <a:rPr lang="en-US" sz="1400" baseline="30000"/>
              <a:t>-4</a:t>
            </a:r>
            <a:endParaRPr lang="en-US" sz="1400"/>
          </a:p>
          <a:p>
            <a:r>
              <a:rPr lang="en-US" sz="1400"/>
              <a:t>5: deep field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5D2FD-2AF6-2549-9672-4CB5C9B28B2E}"/>
              </a:ext>
            </a:extLst>
          </p:cNvPr>
          <p:cNvSpPr txBox="1"/>
          <p:nvPr/>
        </p:nvSpPr>
        <p:spPr>
          <a:xfrm>
            <a:off x="943868" y="944576"/>
            <a:ext cx="18387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Weak Lensing</a:t>
            </a:r>
            <a:endParaRPr lang="en-US"/>
          </a:p>
          <a:p>
            <a:pPr algn="ctr"/>
            <a:r>
              <a:rPr lang="en-US" sz="1600"/>
              <a:t>(HLIS 2.0.x)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6015027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rmAutofit/>
      </a:bodyPr>
      <a:lstStyle>
        <a:defPPr>
          <a:spcBef>
            <a:spcPts val="375"/>
          </a:spcBef>
          <a:defRPr sz="12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3C4540493EB489AD9605D6388CE89" ma:contentTypeVersion="2" ma:contentTypeDescription="Create a new document." ma:contentTypeScope="" ma:versionID="5412f492221770468d4048e908e245c2">
  <xsd:schema xmlns:xsd="http://www.w3.org/2001/XMLSchema" xmlns:xs="http://www.w3.org/2001/XMLSchema" xmlns:p="http://schemas.microsoft.com/office/2006/metadata/properties" xmlns:ns2="b95e412a-86f8-4856-88c9-edfa0aa06a16" targetNamespace="http://schemas.microsoft.com/office/2006/metadata/properties" ma:root="true" ma:fieldsID="659e70f25ef6276a36748aac8c5dd7f6" ns2:_="">
    <xsd:import namespace="b95e412a-86f8-4856-88c9-edfa0aa06a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e412a-86f8-4856-88c9-edfa0aa06a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930682-C609-4FA2-87BE-ED228F6F3D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68D4B9-4530-4DF4-84AE-97171EE1499B}">
  <ds:schemaRefs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b95e412a-86f8-4856-88c9-edfa0aa06a16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362BADA-66C4-4526-9248-023C85502AD8}">
  <ds:schemaRefs>
    <ds:schemaRef ds:uri="b95e412a-86f8-4856-88c9-edfa0aa06a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90</TotalTime>
  <Words>1130</Words>
  <Application>Microsoft Macintosh PowerPoint</Application>
  <PresentationFormat>Widescreen</PresentationFormat>
  <Paragraphs>192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Symbol</vt:lpstr>
      <vt:lpstr>2_Office Theme</vt:lpstr>
      <vt:lpstr>PowerPoint Presentation</vt:lpstr>
      <vt:lpstr>Core Community Surveys – Observing time trades</vt:lpstr>
      <vt:lpstr>High Latitude Wide Area Survey - Imaging</vt:lpstr>
      <vt:lpstr>High Latitude Wide Area Survey - Imaging</vt:lpstr>
      <vt:lpstr>High Latitude Time Domain Survey</vt:lpstr>
      <vt:lpstr>Galactic Bulge Time Domain</vt:lpstr>
      <vt:lpstr>Trade Space for High Latitude Survey</vt:lpstr>
      <vt:lpstr>Backup</vt:lpstr>
      <vt:lpstr>Survey Capability Requirements Summary </vt:lpstr>
      <vt:lpstr>Key Wide Field Science Performance Requirements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Jeffrey Scott (GSFC-4480)</dc:creator>
  <cp:lastModifiedBy>McEnery, Julie E. (GSFC-6600)</cp:lastModifiedBy>
  <cp:revision>3</cp:revision>
  <cp:lastPrinted>2019-02-05T13:03:01Z</cp:lastPrinted>
  <dcterms:created xsi:type="dcterms:W3CDTF">2020-06-14T20:12:43Z</dcterms:created>
  <dcterms:modified xsi:type="dcterms:W3CDTF">2022-03-09T23:28:03Z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0x010100C613C4540493EB489AD9605D6388CE89</vt:lpwstr>
  </property>
</Properties>
</file>