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</p:sldMasterIdLst>
  <p:notesMasterIdLst>
    <p:notesMasterId r:id="rId12"/>
  </p:notesMasterIdLst>
  <p:handoutMasterIdLst>
    <p:handoutMasterId r:id="rId13"/>
  </p:handoutMasterIdLst>
  <p:sldIdLst>
    <p:sldId id="287" r:id="rId5"/>
    <p:sldId id="581" r:id="rId6"/>
    <p:sldId id="16099" r:id="rId7"/>
    <p:sldId id="16102" r:id="rId8"/>
    <p:sldId id="16103" r:id="rId9"/>
    <p:sldId id="3452" r:id="rId10"/>
    <p:sldId id="3453" r:id="rId11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0000"/>
    <a:srgbClr val="CFC4DC"/>
    <a:srgbClr val="515151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catalog/astrometry </a:t>
            </a:r>
            <a:r>
              <a:rPr lang="en-US" err="1"/>
              <a:t>etc</a:t>
            </a:r>
            <a:r>
              <a:rPr lang="en-US"/>
              <a:t> functions will be developed in partnership with the science teams/science community, but the responsibility for robust code implementation now lies with the science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6" y="553070"/>
            <a:ext cx="1098431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63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2E448-9F52-1D4F-A6A1-0353900EE449}"/>
              </a:ext>
            </a:extLst>
          </p:cNvPr>
          <p:cNvGrpSpPr/>
          <p:nvPr/>
        </p:nvGrpSpPr>
        <p:grpSpPr>
          <a:xfrm>
            <a:off x="3920359" y="138306"/>
            <a:ext cx="8091273" cy="6614245"/>
            <a:chOff x="2507789" y="133978"/>
            <a:chExt cx="16182547" cy="13228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BD488-3263-0145-AE13-E2B13F97B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65" r="26887"/>
            <a:stretch/>
          </p:blipFill>
          <p:spPr>
            <a:xfrm>
              <a:off x="2507789" y="1528294"/>
              <a:ext cx="16182547" cy="1183417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16962A-A670-5045-AABD-5E405C9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268" y="184778"/>
              <a:ext cx="11713464" cy="35440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E4351-86D5-C843-B77A-E83465831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9" t="52270" r="12151" b="10898"/>
            <a:stretch/>
          </p:blipFill>
          <p:spPr>
            <a:xfrm>
              <a:off x="6335268" y="11448288"/>
              <a:ext cx="12028932" cy="1607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A33D8F-0E4B-EB43-AFBE-56F0D264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866" r="2308" b="2049"/>
            <a:stretch/>
          </p:blipFill>
          <p:spPr>
            <a:xfrm>
              <a:off x="5705856" y="133978"/>
              <a:ext cx="12984480" cy="132284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4E089F-AC96-7942-9173-1FB84C78AF27}"/>
              </a:ext>
            </a:extLst>
          </p:cNvPr>
          <p:cNvSpPr txBox="1"/>
          <p:nvPr/>
        </p:nvSpPr>
        <p:spPr>
          <a:xfrm>
            <a:off x="380723" y="2267556"/>
            <a:ext cx="4754187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Community Support and Science Analysis Plans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0646-64F9-904A-97C2-EC624B0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81555"/>
            <a:ext cx="65382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6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37DC2F-95E5-224E-B4D6-D1E650E3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066800"/>
            <a:ext cx="113792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Roman Science investigation team contracts ended in 2021</a:t>
            </a:r>
          </a:p>
          <a:p>
            <a:endParaRPr lang="en-US" sz="2400" dirty="0"/>
          </a:p>
          <a:p>
            <a:r>
              <a:rPr lang="en-US" sz="2400" dirty="0"/>
              <a:t>Draft ROSES Solicitation for new teams/community support will be released within the next few weeks</a:t>
            </a:r>
          </a:p>
          <a:p>
            <a:endParaRPr lang="en-US" sz="2400" dirty="0"/>
          </a:p>
          <a:p>
            <a:r>
              <a:rPr lang="en-US" sz="2400" dirty="0"/>
              <a:t>What are we trying to achieve</a:t>
            </a:r>
          </a:p>
          <a:p>
            <a:pPr lvl="1"/>
            <a:r>
              <a:rPr lang="en-US" sz="2200" dirty="0"/>
              <a:t>Variety of award sizes and durations </a:t>
            </a:r>
          </a:p>
          <a:p>
            <a:pPr lvl="1"/>
            <a:r>
              <a:rPr lang="en-US" sz="2200" dirty="0"/>
              <a:t>Multiple funding opportunities between now and launch for support for people at US institutions to work independently or with existing science teams</a:t>
            </a:r>
          </a:p>
          <a:p>
            <a:pPr lvl="1"/>
            <a:r>
              <a:rPr lang="en-US" sz="2200" dirty="0"/>
              <a:t>Longish term stable support of teams to allow development of software/pipelines </a:t>
            </a:r>
            <a:r>
              <a:rPr lang="en-US" sz="2200" dirty="0" err="1"/>
              <a:t>etc</a:t>
            </a:r>
            <a:endParaRPr lang="en-US" sz="2200" dirty="0"/>
          </a:p>
          <a:p>
            <a:pPr lvl="1"/>
            <a:r>
              <a:rPr lang="en-US" sz="2200" dirty="0"/>
              <a:t>Ability for people to engage with Roman project/science teams independently of funding</a:t>
            </a:r>
            <a:endParaRPr lang="en-US" sz="2050" b="0" dirty="0"/>
          </a:p>
          <a:p>
            <a:pPr marL="606028" lvl="2" indent="0">
              <a:buNone/>
            </a:pPr>
            <a:endParaRPr lang="en-US" sz="2200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924CBD-E484-6E42-9708-013E06C9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76200"/>
            <a:ext cx="10366703" cy="608012"/>
          </a:xfrm>
        </p:spPr>
        <p:txBody>
          <a:bodyPr/>
          <a:lstStyle/>
          <a:p>
            <a:r>
              <a:rPr lang="en-US" sz="3000" dirty="0"/>
              <a:t>New Roman Science Teams and Community Support</a:t>
            </a:r>
          </a:p>
        </p:txBody>
      </p:sp>
    </p:spTree>
    <p:extLst>
      <p:ext uri="{BB962C8B-B14F-4D97-AF65-F5344CB8AC3E}">
        <p14:creationId xmlns:p14="http://schemas.microsoft.com/office/powerpoint/2010/main" val="85109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6AF32-580E-664C-9E1B-14791752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Wide Field Instrument Science </a:t>
            </a:r>
          </a:p>
          <a:p>
            <a:pPr lvl="1"/>
            <a:r>
              <a:rPr lang="en-US" dirty="0"/>
              <a:t>This opportunity provides support to prepare for and enhance the science return of </a:t>
            </a:r>
            <a:r>
              <a:rPr lang="en-US" i="1" dirty="0"/>
              <a:t>Roman</a:t>
            </a:r>
            <a:r>
              <a:rPr lang="en-US" dirty="0"/>
              <a:t> that can be addressed with its Wide Field Instrument (WFI). </a:t>
            </a:r>
          </a:p>
          <a:p>
            <a:pPr lvl="2"/>
            <a:r>
              <a:rPr lang="en-US" dirty="0"/>
              <a:t>Multiple calls between now and launch</a:t>
            </a:r>
          </a:p>
          <a:p>
            <a:pPr lvl="2"/>
            <a:r>
              <a:rPr lang="en-US" dirty="0"/>
              <a:t>Regular and Large categories</a:t>
            </a:r>
          </a:p>
          <a:p>
            <a:r>
              <a:rPr lang="en-US" dirty="0"/>
              <a:t>Infrastructure Teams </a:t>
            </a:r>
          </a:p>
          <a:p>
            <a:pPr lvl="1"/>
            <a:r>
              <a:rPr lang="en-US" dirty="0"/>
              <a:t>This opportunity provides sustained funding for teams to develop infrastructure needed to enable the community to pursue </a:t>
            </a:r>
            <a:r>
              <a:rPr lang="en-US" i="1" dirty="0"/>
              <a:t>Roman</a:t>
            </a:r>
            <a:r>
              <a:rPr lang="en-US" dirty="0"/>
              <a:t>’s ambitious science goals in cosmology and exoplanet demographics that are part of Roman’s mission success criteria. </a:t>
            </a:r>
          </a:p>
          <a:p>
            <a:pPr lvl="2"/>
            <a:r>
              <a:rPr lang="en-US" dirty="0"/>
              <a:t>Additional science areas that require extensive and sustained infrastructure development will also be considered. </a:t>
            </a:r>
          </a:p>
          <a:p>
            <a:r>
              <a:rPr lang="en-US" dirty="0"/>
              <a:t>Coronagraph Community Participation Program (CPP) </a:t>
            </a:r>
          </a:p>
          <a:p>
            <a:pPr lvl="1"/>
            <a:r>
              <a:rPr lang="en-US" dirty="0"/>
              <a:t>This provides an opportunity for proposers to work with the coronagraph instrument team to plan and execute its technology demonstration observations. </a:t>
            </a:r>
          </a:p>
          <a:p>
            <a:pPr lvl="2"/>
            <a:r>
              <a:rPr lang="en-US" dirty="0"/>
              <a:t>Multiple calls between now and launch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A25D6-FEA9-6D45-BF90-58B05A9A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1694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91986-346D-6141-8902-ED080D5E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Preparing for and enhancing </a:t>
            </a:r>
            <a:r>
              <a:rPr lang="en-US" dirty="0"/>
              <a:t>Roman</a:t>
            </a:r>
            <a:r>
              <a:rPr lang="en-US" i="1" dirty="0"/>
              <a:t> WFI Science</a:t>
            </a:r>
            <a:endParaRPr lang="en-US" b="0" dirty="0"/>
          </a:p>
          <a:p>
            <a:pPr lvl="1"/>
            <a:r>
              <a:rPr lang="en-US" b="0" dirty="0"/>
              <a:t>Can include, but are not limited to, any combination of the following topics: </a:t>
            </a:r>
          </a:p>
          <a:p>
            <a:pPr lvl="2"/>
            <a:r>
              <a:rPr lang="en-US" b="0" dirty="0"/>
              <a:t>Precursor observations using ground- and/or space-based observatories to prepare for future </a:t>
            </a:r>
            <a:r>
              <a:rPr lang="en-US" b="0" i="1" dirty="0"/>
              <a:t>Roman</a:t>
            </a:r>
            <a:r>
              <a:rPr lang="en-US" b="0" dirty="0"/>
              <a:t> science observations and/or to provide calibration capability;</a:t>
            </a:r>
          </a:p>
          <a:p>
            <a:pPr lvl="2"/>
            <a:r>
              <a:rPr lang="en-US" b="0" dirty="0"/>
              <a:t>Development of </a:t>
            </a:r>
            <a:r>
              <a:rPr lang="en-US" b="0" i="1" dirty="0"/>
              <a:t>Roman</a:t>
            </a:r>
            <a:r>
              <a:rPr lang="en-US" b="0" dirty="0"/>
              <a:t> analysis software beyond that provided by the Science Centers. This could include topics like machine learning techniques in time domain astrophysics, high precision astrometric measurement techniques, etc.;</a:t>
            </a:r>
          </a:p>
          <a:p>
            <a:pPr lvl="2"/>
            <a:r>
              <a:rPr lang="en-US" b="0" dirty="0"/>
              <a:t>Development of algorithms for joint processing with data from other space- or ground-based observatories such as deblending algorithms, photometric redshift training and calibration, or forced photometry;</a:t>
            </a:r>
          </a:p>
          <a:p>
            <a:pPr lvl="2"/>
            <a:r>
              <a:rPr lang="en-US" b="0" dirty="0"/>
              <a:t>Theoretical and/or phenomenological modeling directly related to Roman capabilities;</a:t>
            </a:r>
          </a:p>
          <a:p>
            <a:pPr lvl="2"/>
            <a:r>
              <a:rPr lang="en-US" b="0" dirty="0"/>
              <a:t>Instrument calibration and characterization;</a:t>
            </a:r>
          </a:p>
          <a:p>
            <a:pPr lvl="2"/>
            <a:r>
              <a:rPr lang="en-US" b="0" dirty="0"/>
              <a:t>Development of survey strategies;</a:t>
            </a:r>
          </a:p>
          <a:p>
            <a:pPr lvl="2"/>
            <a:r>
              <a:rPr lang="en-US" b="0" dirty="0"/>
              <a:t>Development of simulation tools, producing simulated datasets, and conducting or participating in data challenges.</a:t>
            </a:r>
          </a:p>
          <a:p>
            <a:r>
              <a:rPr lang="en-US" i="1" dirty="0"/>
              <a:t>Supporting the </a:t>
            </a:r>
            <a:r>
              <a:rPr lang="en-US" dirty="0"/>
              <a:t>Roman</a:t>
            </a:r>
            <a:r>
              <a:rPr lang="en-US" i="1" dirty="0"/>
              <a:t> project and Science Centers</a:t>
            </a:r>
          </a:p>
          <a:p>
            <a:pPr lvl="1"/>
            <a:r>
              <a:rPr lang="en-US" dirty="0"/>
              <a:t>WFS supported teams are expected to form part of the funded Roman science community providing support and guidance to the Roman project and science centers.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BE6F2A-B73E-3947-AAA8-534FF64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Field Science Proposals</a:t>
            </a:r>
          </a:p>
        </p:txBody>
      </p:sp>
    </p:spTree>
    <p:extLst>
      <p:ext uri="{BB962C8B-B14F-4D97-AF65-F5344CB8AC3E}">
        <p14:creationId xmlns:p14="http://schemas.microsoft.com/office/powerpoint/2010/main" val="59601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5BE5D2-9858-364F-8BA2-9AE5684B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WFS solicitations every two years until ~1 year before launch</a:t>
            </a:r>
          </a:p>
          <a:p>
            <a:endParaRPr lang="en-US" dirty="0"/>
          </a:p>
          <a:p>
            <a:r>
              <a:rPr lang="en-US" dirty="0"/>
              <a:t>First General Investigator proposal opportunity one year prior to launch, and annually thereafter which provides:</a:t>
            </a:r>
          </a:p>
          <a:p>
            <a:pPr lvl="1"/>
            <a:r>
              <a:rPr lang="en-US" dirty="0"/>
              <a:t>funding to conduct Roman science investigations </a:t>
            </a:r>
          </a:p>
          <a:p>
            <a:pPr lvl="1"/>
            <a:r>
              <a:rPr lang="en-US" dirty="0"/>
              <a:t>and/or new general astrophysics surveys</a:t>
            </a:r>
          </a:p>
          <a:p>
            <a:pPr lvl="1"/>
            <a:r>
              <a:rPr lang="en-US" dirty="0"/>
              <a:t>No proprietary period for any Roman science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BDC16-9AD9-B948-BE7E-64C9B4A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Investigator Program</a:t>
            </a:r>
          </a:p>
        </p:txBody>
      </p:sp>
    </p:spTree>
    <p:extLst>
      <p:ext uri="{BB962C8B-B14F-4D97-AF65-F5344CB8AC3E}">
        <p14:creationId xmlns:p14="http://schemas.microsoft.com/office/powerpoint/2010/main" val="324979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68CFC-C49E-9A48-BCDF-9986BD23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Science Operations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C2BB1F-7338-ED4E-BE41-6A379941B69E}"/>
              </a:ext>
            </a:extLst>
          </p:cNvPr>
          <p:cNvSpPr/>
          <p:nvPr/>
        </p:nvSpPr>
        <p:spPr>
          <a:xfrm>
            <a:off x="4837923" y="1127760"/>
            <a:ext cx="4572000" cy="4572000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D841640-9DBD-2A49-91C7-D8EE936E96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66" y="1181652"/>
            <a:ext cx="584973" cy="5852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40099E-8AF0-4143-A241-778A37A88B6A}"/>
              </a:ext>
            </a:extLst>
          </p:cNvPr>
          <p:cNvCxnSpPr>
            <a:cxnSpLocks/>
          </p:cNvCxnSpPr>
          <p:nvPr/>
        </p:nvCxnSpPr>
        <p:spPr>
          <a:xfrm>
            <a:off x="4346852" y="1874371"/>
            <a:ext cx="719671" cy="320189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C152091-1DD3-0847-A2D1-AFF8A7741C56}"/>
              </a:ext>
            </a:extLst>
          </p:cNvPr>
          <p:cNvSpPr/>
          <p:nvPr/>
        </p:nvSpPr>
        <p:spPr>
          <a:xfrm>
            <a:off x="2270942" y="3813448"/>
            <a:ext cx="3057112" cy="296835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B87912-753A-EE4A-919D-300F474B86D4}"/>
              </a:ext>
            </a:extLst>
          </p:cNvPr>
          <p:cNvSpPr/>
          <p:nvPr/>
        </p:nvSpPr>
        <p:spPr>
          <a:xfrm>
            <a:off x="5348342" y="2260453"/>
            <a:ext cx="1578644" cy="138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WFI</a:t>
            </a:r>
          </a:p>
          <a:p>
            <a:pPr algn="ctr"/>
            <a:r>
              <a:rPr lang="en-US"/>
              <a:t>Exposure-level processing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D31C4A-31D1-CD49-A2E3-ACF6B6699BFA}"/>
              </a:ext>
            </a:extLst>
          </p:cNvPr>
          <p:cNvGrpSpPr/>
          <p:nvPr/>
        </p:nvGrpSpPr>
        <p:grpSpPr>
          <a:xfrm rot="20728526">
            <a:off x="6637028" y="2059487"/>
            <a:ext cx="2847751" cy="3337428"/>
            <a:chOff x="4007743" y="2118148"/>
            <a:chExt cx="2847751" cy="33374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928C0B-FD5B-5E45-A570-B86E462B0AC4}"/>
                </a:ext>
              </a:extLst>
            </p:cNvPr>
            <p:cNvSpPr/>
            <p:nvPr/>
          </p:nvSpPr>
          <p:spPr>
            <a:xfrm rot="12450699">
              <a:off x="5018277" y="2156954"/>
              <a:ext cx="1652752" cy="1360624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721FC5-B418-D84C-9A12-BC5364A55897}"/>
                </a:ext>
              </a:extLst>
            </p:cNvPr>
            <p:cNvSpPr/>
            <p:nvPr/>
          </p:nvSpPr>
          <p:spPr>
            <a:xfrm rot="7326889">
              <a:off x="4510938" y="2208988"/>
              <a:ext cx="1518080" cy="1336399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67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2C16063-D72D-1741-AE7A-1AA4FE0DE398}"/>
                </a:ext>
              </a:extLst>
            </p:cNvPr>
            <p:cNvSpPr/>
            <p:nvPr/>
          </p:nvSpPr>
          <p:spPr>
            <a:xfrm rot="16449062">
              <a:off x="5750594" y="2688246"/>
              <a:ext cx="1143000" cy="1066800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140CE2-22DB-D845-A09D-C31D70F582B5}"/>
                </a:ext>
              </a:extLst>
            </p:cNvPr>
            <p:cNvSpPr/>
            <p:nvPr/>
          </p:nvSpPr>
          <p:spPr>
            <a:xfrm rot="7482758">
              <a:off x="4412936" y="3252887"/>
              <a:ext cx="873933" cy="917793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6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65F6DB-06F0-454A-A0E1-4BA4F995F8A7}"/>
                </a:ext>
              </a:extLst>
            </p:cNvPr>
            <p:cNvSpPr/>
            <p:nvPr/>
          </p:nvSpPr>
          <p:spPr>
            <a:xfrm rot="7009786">
              <a:off x="4050040" y="3813865"/>
              <a:ext cx="1142025" cy="1096050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78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789085-0E8B-A64B-A6A7-F4C9414D2627}"/>
                </a:ext>
              </a:extLst>
            </p:cNvPr>
            <p:cNvSpPr/>
            <p:nvPr/>
          </p:nvSpPr>
          <p:spPr>
            <a:xfrm rot="3119744">
              <a:off x="3984755" y="4327268"/>
              <a:ext cx="1142025" cy="1096050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64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7F428A-E2C0-A64B-8011-E17419969DE3}"/>
                </a:ext>
              </a:extLst>
            </p:cNvPr>
            <p:cNvSpPr/>
            <p:nvPr/>
          </p:nvSpPr>
          <p:spPr>
            <a:xfrm rot="19613384">
              <a:off x="4195380" y="4002394"/>
              <a:ext cx="1554320" cy="1453182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7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80B6A6-0164-B249-9575-7471D3BC23D9}"/>
                </a:ext>
              </a:extLst>
            </p:cNvPr>
            <p:cNvSpPr/>
            <p:nvPr/>
          </p:nvSpPr>
          <p:spPr>
            <a:xfrm rot="18985159">
              <a:off x="5116981" y="3156031"/>
              <a:ext cx="1554320" cy="1453182"/>
            </a:xfrm>
            <a:prstGeom prst="ellipse">
              <a:avLst/>
            </a:prstGeom>
            <a:noFill/>
            <a:ln w="44450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74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B73B482-EB65-BD40-8605-B6491E0E156F}"/>
              </a:ext>
            </a:extLst>
          </p:cNvPr>
          <p:cNvSpPr/>
          <p:nvPr/>
        </p:nvSpPr>
        <p:spPr>
          <a:xfrm>
            <a:off x="7166522" y="3794760"/>
            <a:ext cx="1325546" cy="128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Analysis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4B6DCAC-3179-AD46-9FCF-8C505F0FC740}"/>
              </a:ext>
            </a:extLst>
          </p:cNvPr>
          <p:cNvSpPr/>
          <p:nvPr/>
        </p:nvSpPr>
        <p:spPr>
          <a:xfrm>
            <a:off x="7254766" y="2265350"/>
            <a:ext cx="1578644" cy="138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WFI </a:t>
            </a:r>
          </a:p>
          <a:p>
            <a:pPr algn="ctr"/>
            <a:r>
              <a:rPr lang="en-US"/>
              <a:t>High-level processing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00664E-DE78-5D4F-BC6A-9F7CC7508583}"/>
              </a:ext>
            </a:extLst>
          </p:cNvPr>
          <p:cNvSpPr txBox="1"/>
          <p:nvPr/>
        </p:nvSpPr>
        <p:spPr>
          <a:xfrm>
            <a:off x="2482427" y="4099560"/>
            <a:ext cx="267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IPAC</a:t>
            </a:r>
          </a:p>
          <a:p>
            <a:pPr algn="ctr"/>
            <a:r>
              <a:rPr lang="en-US"/>
              <a:t>Science Support Center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99E29F-6CE2-EB42-9768-B36F86EAD687}"/>
              </a:ext>
            </a:extLst>
          </p:cNvPr>
          <p:cNvSpPr/>
          <p:nvPr/>
        </p:nvSpPr>
        <p:spPr>
          <a:xfrm>
            <a:off x="3150522" y="5699760"/>
            <a:ext cx="1325880" cy="7955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CGI data analysis environment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BDC178-DFBA-1944-B3A2-CD3FCA7FC675}"/>
              </a:ext>
            </a:extLst>
          </p:cNvPr>
          <p:cNvSpPr/>
          <p:nvPr/>
        </p:nvSpPr>
        <p:spPr>
          <a:xfrm>
            <a:off x="2491791" y="4866532"/>
            <a:ext cx="2657901" cy="7570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WFI high-level  processing</a:t>
            </a:r>
          </a:p>
          <a:p>
            <a:pPr algn="ctr"/>
            <a:r>
              <a:rPr lang="en-US" sz="1600"/>
              <a:t>Microlensing &amp; spectroscopy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3990AAE-8C82-7942-9740-910516D75337}"/>
              </a:ext>
            </a:extLst>
          </p:cNvPr>
          <p:cNvSpPr/>
          <p:nvPr/>
        </p:nvSpPr>
        <p:spPr>
          <a:xfrm rot="16739860">
            <a:off x="3703283" y="3185467"/>
            <a:ext cx="1829492" cy="1448989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4D04D50-358A-654A-94B4-522749EFBBFC}"/>
              </a:ext>
            </a:extLst>
          </p:cNvPr>
          <p:cNvSpPr/>
          <p:nvPr/>
        </p:nvSpPr>
        <p:spPr>
          <a:xfrm rot="6455955">
            <a:off x="4496403" y="4607884"/>
            <a:ext cx="1829492" cy="1448989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7AB24-CAE9-3443-B81E-4EFFED74FB82}"/>
              </a:ext>
            </a:extLst>
          </p:cNvPr>
          <p:cNvSpPr txBox="1"/>
          <p:nvPr/>
        </p:nvSpPr>
        <p:spPr>
          <a:xfrm>
            <a:off x="3058844" y="1837040"/>
            <a:ext cx="143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Downlinked science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A3DE90-ADFC-0443-A092-F5791A2E1689}"/>
              </a:ext>
            </a:extLst>
          </p:cNvPr>
          <p:cNvSpPr txBox="1"/>
          <p:nvPr/>
        </p:nvSpPr>
        <p:spPr>
          <a:xfrm>
            <a:off x="2887254" y="2848967"/>
            <a:ext cx="143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Low-level processed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C428E-F9E7-E34B-AA90-E2B44BEA9CE4}"/>
              </a:ext>
            </a:extLst>
          </p:cNvPr>
          <p:cNvSpPr txBox="1"/>
          <p:nvPr/>
        </p:nvSpPr>
        <p:spPr>
          <a:xfrm>
            <a:off x="5662890" y="6058832"/>
            <a:ext cx="143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Science ready data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0BD2DEFD-1FEE-9840-8814-1C58364A5688}"/>
              </a:ext>
            </a:extLst>
          </p:cNvPr>
          <p:cNvSpPr/>
          <p:nvPr/>
        </p:nvSpPr>
        <p:spPr>
          <a:xfrm>
            <a:off x="5564174" y="3735780"/>
            <a:ext cx="1267988" cy="1380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Archive</a:t>
            </a:r>
          </a:p>
        </p:txBody>
      </p:sp>
      <p:pic>
        <p:nvPicPr>
          <p:cNvPr id="29" name="Picture 28" descr="A picture containing person, suit, clothing, person&#10;&#10;Description automatically generated">
            <a:extLst>
              <a:ext uri="{FF2B5EF4-FFF2-40B4-BE49-F238E27FC236}">
                <a16:creationId xmlns:a16="http://schemas.microsoft.com/office/drawing/2014/main" id="{1F2C869E-3345-5744-9743-5F9F4B8BA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93" y="4679166"/>
            <a:ext cx="1892034" cy="17028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88C5EE-8BE5-2C49-B08F-B0D7C5C29DF7}"/>
              </a:ext>
            </a:extLst>
          </p:cNvPr>
          <p:cNvSpPr txBox="1"/>
          <p:nvPr/>
        </p:nvSpPr>
        <p:spPr>
          <a:xfrm>
            <a:off x="9505380" y="4032835"/>
            <a:ext cx="138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Science community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C630083-D0C5-0F4C-ACB9-5B5F7E177BCA}"/>
              </a:ext>
            </a:extLst>
          </p:cNvPr>
          <p:cNvSpPr/>
          <p:nvPr/>
        </p:nvSpPr>
        <p:spPr>
          <a:xfrm rot="9908850">
            <a:off x="6517249" y="3125677"/>
            <a:ext cx="4104387" cy="3104175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C6B4971-D039-F442-83D8-FF0B5DAB9BCD}"/>
              </a:ext>
            </a:extLst>
          </p:cNvPr>
          <p:cNvSpPr/>
          <p:nvPr/>
        </p:nvSpPr>
        <p:spPr>
          <a:xfrm rot="9846691">
            <a:off x="7919694" y="4083548"/>
            <a:ext cx="1776427" cy="1600633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06853A-5413-9A49-81B4-A63138EA5FAA}"/>
              </a:ext>
            </a:extLst>
          </p:cNvPr>
          <p:cNvSpPr txBox="1"/>
          <p:nvPr/>
        </p:nvSpPr>
        <p:spPr>
          <a:xfrm>
            <a:off x="7206513" y="5694630"/>
            <a:ext cx="19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and software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63610D-DF59-3542-B3ED-7BB141C13AA0}"/>
              </a:ext>
            </a:extLst>
          </p:cNvPr>
          <p:cNvSpPr txBox="1"/>
          <p:nvPr/>
        </p:nvSpPr>
        <p:spPr>
          <a:xfrm>
            <a:off x="5655010" y="1160285"/>
            <a:ext cx="292868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STScI</a:t>
            </a:r>
            <a:endParaRPr lang="en-US"/>
          </a:p>
          <a:p>
            <a:pPr algn="ctr"/>
            <a:r>
              <a:rPr lang="en-US"/>
              <a:t>Science Operations Center Data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6609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2E7C2-DA20-6D45-A23D-248A5F0B5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0350" indent="-260350"/>
            <a:r>
              <a:rPr lang="en-US" dirty="0">
                <a:latin typeface="Arial"/>
                <a:cs typeface="Arial"/>
              </a:rPr>
              <a:t>Data system consists of: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Pipeline for low level data processing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Pipeline for high level processing 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Science platform (HLPP) allowing users to interact with data and high-level processing software in the cloud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Archive with HST/JWST/MAST like functionality</a:t>
            </a:r>
          </a:p>
          <a:p>
            <a:pPr marL="260350" indent="-260350"/>
            <a:r>
              <a:rPr lang="en-US" dirty="0">
                <a:latin typeface="Arial"/>
                <a:cs typeface="Arial"/>
              </a:rPr>
              <a:t>Updated data processing plans at </a:t>
            </a:r>
            <a:r>
              <a:rPr lang="en-US" dirty="0" err="1">
                <a:latin typeface="Arial"/>
                <a:cs typeface="Arial"/>
              </a:rPr>
              <a:t>STScI</a:t>
            </a:r>
            <a:r>
              <a:rPr lang="en-US" dirty="0">
                <a:latin typeface="Arial"/>
                <a:cs typeface="Arial"/>
              </a:rPr>
              <a:t> (SOC) and IPAC (SSC) to augment high level science processing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catalog functions to be implemented by science centers: include deblending, photo-z, some time-domain functions </a:t>
            </a:r>
            <a:r>
              <a:rPr lang="en-US" dirty="0" err="1">
                <a:latin typeface="Arial"/>
                <a:cs typeface="Arial"/>
              </a:rPr>
              <a:t>etc</a:t>
            </a:r>
            <a:endParaRPr lang="en-US" dirty="0">
              <a:latin typeface="Arial"/>
              <a:cs typeface="Arial"/>
            </a:endParaRP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Astrometry functions – e.g. tying to </a:t>
            </a:r>
            <a:r>
              <a:rPr lang="en-US" i="1" dirty="0">
                <a:latin typeface="Arial"/>
                <a:cs typeface="Arial"/>
              </a:rPr>
              <a:t>Gaia</a:t>
            </a:r>
            <a:endParaRPr lang="en-US" i="1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Some elements of PSF characterization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Instrument simulations</a:t>
            </a:r>
          </a:p>
          <a:p>
            <a:pPr marL="556895" lvl="1" indent="-2139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BE4AC-2E95-584F-8EA0-B30EF14E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Science Operations</a:t>
            </a:r>
          </a:p>
        </p:txBody>
      </p:sp>
    </p:spTree>
    <p:extLst>
      <p:ext uri="{BB962C8B-B14F-4D97-AF65-F5344CB8AC3E}">
        <p14:creationId xmlns:p14="http://schemas.microsoft.com/office/powerpoint/2010/main" val="40785730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3C4540493EB489AD9605D6388CE89" ma:contentTypeVersion="2" ma:contentTypeDescription="Create a new document." ma:contentTypeScope="" ma:versionID="5412f492221770468d4048e908e245c2">
  <xsd:schema xmlns:xsd="http://www.w3.org/2001/XMLSchema" xmlns:xs="http://www.w3.org/2001/XMLSchema" xmlns:p="http://schemas.microsoft.com/office/2006/metadata/properties" xmlns:ns2="b95e412a-86f8-4856-88c9-edfa0aa06a16" targetNamespace="http://schemas.microsoft.com/office/2006/metadata/properties" ma:root="true" ma:fieldsID="659e70f25ef6276a36748aac8c5dd7f6" ns2:_="">
    <xsd:import namespace="b95e412a-86f8-4856-88c9-edfa0aa06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e412a-86f8-4856-88c9-edfa0aa06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8D4B9-4530-4DF4-84AE-97171EE1499B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b95e412a-86f8-4856-88c9-edfa0aa06a1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DC5ED-B6F8-438D-BA04-6B09D7E47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e412a-86f8-4856-88c9-edfa0aa06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30513</TotalTime>
  <Words>649</Words>
  <Application>Microsoft Macintosh PowerPoint</Application>
  <PresentationFormat>Widescreen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2_Office Theme</vt:lpstr>
      <vt:lpstr>PowerPoint Presentation</vt:lpstr>
      <vt:lpstr>New Roman Science Teams and Community Support</vt:lpstr>
      <vt:lpstr>Three Opportunities</vt:lpstr>
      <vt:lpstr>Wide Field Science Proposals</vt:lpstr>
      <vt:lpstr>General Investigator Program</vt:lpstr>
      <vt:lpstr>Roman Science Operations</vt:lpstr>
      <vt:lpstr>Roman Science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75</cp:revision>
  <cp:lastPrinted>2019-02-05T13:03:01Z</cp:lastPrinted>
  <dcterms:created xsi:type="dcterms:W3CDTF">2020-06-14T20:12:43Z</dcterms:created>
  <dcterms:modified xsi:type="dcterms:W3CDTF">2022-03-09T23:25:47Z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0x010100C613C4540493EB489AD9605D6388CE89</vt:lpwstr>
  </property>
</Properties>
</file>