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715" r:id="rId4"/>
  </p:sldMasterIdLst>
  <p:notesMasterIdLst>
    <p:notesMasterId r:id="rId15"/>
  </p:notesMasterIdLst>
  <p:handoutMasterIdLst>
    <p:handoutMasterId r:id="rId16"/>
  </p:handoutMasterIdLst>
  <p:sldIdLst>
    <p:sldId id="287" r:id="rId5"/>
    <p:sldId id="16105" r:id="rId6"/>
    <p:sldId id="16106" r:id="rId7"/>
    <p:sldId id="16109" r:id="rId8"/>
    <p:sldId id="16107" r:id="rId9"/>
    <p:sldId id="16108" r:id="rId10"/>
    <p:sldId id="16111" r:id="rId11"/>
    <p:sldId id="16112" r:id="rId12"/>
    <p:sldId id="16097" r:id="rId13"/>
    <p:sldId id="16098" r:id="rId14"/>
  </p:sldIdLst>
  <p:sldSz cx="12192000" cy="6858000"/>
  <p:notesSz cx="6667500" cy="8686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36" userDrawn="1">
          <p15:clr>
            <a:srgbClr val="A4A3A4"/>
          </p15:clr>
        </p15:guide>
        <p15:guide id="2" pos="210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C0"/>
    <a:srgbClr val="FF0000"/>
    <a:srgbClr val="CFC4DC"/>
    <a:srgbClr val="515151"/>
    <a:srgbClr val="FFFF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40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67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736"/>
        <p:guide pos="21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2889854" cy="434637"/>
          </a:xfrm>
          <a:prstGeom prst="rect">
            <a:avLst/>
          </a:prstGeom>
        </p:spPr>
        <p:txBody>
          <a:bodyPr vert="horz" lIns="86487" tIns="43243" rIns="86487" bIns="43243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143" y="0"/>
            <a:ext cx="2889854" cy="434637"/>
          </a:xfrm>
          <a:prstGeom prst="rect">
            <a:avLst/>
          </a:prstGeom>
        </p:spPr>
        <p:txBody>
          <a:bodyPr vert="horz" lIns="86487" tIns="43243" rIns="86487" bIns="43243" rtlCol="0"/>
          <a:lstStyle>
            <a:lvl1pPr algn="r">
              <a:defRPr sz="1100"/>
            </a:lvl1pPr>
          </a:lstStyle>
          <a:p>
            <a:fld id="{6438631A-BD82-4368-B7B8-F79D93750BF3}" type="datetimeFigureOut">
              <a:rPr lang="en-US" smtClean="0"/>
              <a:pPr/>
              <a:t>2/23/22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250680"/>
            <a:ext cx="2889854" cy="434637"/>
          </a:xfrm>
          <a:prstGeom prst="rect">
            <a:avLst/>
          </a:prstGeom>
        </p:spPr>
        <p:txBody>
          <a:bodyPr vert="horz" lIns="86487" tIns="43243" rIns="86487" bIns="43243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143" y="8250680"/>
            <a:ext cx="2889854" cy="434637"/>
          </a:xfrm>
          <a:prstGeom prst="rect">
            <a:avLst/>
          </a:prstGeom>
        </p:spPr>
        <p:txBody>
          <a:bodyPr vert="horz" lIns="86487" tIns="43243" rIns="86487" bIns="43243" rtlCol="0" anchor="b"/>
          <a:lstStyle>
            <a:lvl1pPr algn="r">
              <a:defRPr sz="1100"/>
            </a:lvl1pPr>
          </a:lstStyle>
          <a:p>
            <a:fld id="{965B57DC-BDEA-463D-8C8D-2717108633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8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6" y="0"/>
            <a:ext cx="2889854" cy="43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30" tIns="44065" rIns="88130" bIns="44065" numCol="1" anchor="t" anchorCtr="0" compatLnSpc="1">
            <a:prstTxWarp prst="textNoShape">
              <a:avLst/>
            </a:prstTxWarp>
          </a:bodyPr>
          <a:lstStyle>
            <a:lvl1pPr defTabSz="881389">
              <a:defRPr sz="11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776143" y="0"/>
            <a:ext cx="2889854" cy="43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30" tIns="44065" rIns="88130" bIns="44065" numCol="1" anchor="t" anchorCtr="0" compatLnSpc="1">
            <a:prstTxWarp prst="textNoShape">
              <a:avLst/>
            </a:prstTxWarp>
          </a:bodyPr>
          <a:lstStyle>
            <a:lvl1pPr algn="r" defTabSz="881389">
              <a:defRPr sz="11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40E2BC8E-D35B-40B4-8821-8A221CE1A457}" type="datetimeFigureOut">
              <a:rPr lang="en-US"/>
              <a:pPr>
                <a:defRPr/>
              </a:pPr>
              <a:t>2/23/22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650875"/>
            <a:ext cx="5791200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487" tIns="43243" rIns="86487" bIns="4324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67354" y="4126827"/>
            <a:ext cx="5332792" cy="390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30" tIns="44065" rIns="88130" bIns="440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6" y="8250680"/>
            <a:ext cx="2889854" cy="43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30" tIns="44065" rIns="88130" bIns="44065" numCol="1" anchor="b" anchorCtr="0" compatLnSpc="1">
            <a:prstTxWarp prst="textNoShape">
              <a:avLst/>
            </a:prstTxWarp>
          </a:bodyPr>
          <a:lstStyle>
            <a:lvl1pPr defTabSz="881389">
              <a:defRPr sz="11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776143" y="8250680"/>
            <a:ext cx="2889854" cy="43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30" tIns="44065" rIns="88130" bIns="44065" numCol="1" anchor="b" anchorCtr="0" compatLnSpc="1">
            <a:prstTxWarp prst="textNoShape">
              <a:avLst/>
            </a:prstTxWarp>
          </a:bodyPr>
          <a:lstStyle>
            <a:lvl1pPr algn="r" defTabSz="881389">
              <a:defRPr sz="11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F4B6275C-0645-43A9-ACDA-247FEB91D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744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B6275C-0645-43A9-ACDA-247FEB91D8B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38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04457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sz="1350">
                <a:solidFill>
                  <a:schemeClr val="tx1"/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919D2CE-FF76-FF46-A63D-F84915098A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2800" y="2743200"/>
            <a:ext cx="5486400" cy="914400"/>
          </a:xfrm>
        </p:spPr>
        <p:txBody>
          <a:bodyPr anchor="ctr"/>
          <a:lstStyle>
            <a:lvl1pPr marL="0" indent="0" algn="ctr">
              <a:buNone/>
              <a:defRPr sz="1350"/>
            </a:lvl1pPr>
            <a:lvl2pPr marL="257175" indent="0">
              <a:buNone/>
              <a:defRPr sz="1013"/>
            </a:lvl2pPr>
            <a:lvl3pPr marL="514350" indent="0">
              <a:buNone/>
              <a:defRPr sz="900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636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ncy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8A146A-8169-9440-85B3-AE95E246EF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41"/>
            <a:ext cx="12192001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151047-CE44-2A4E-B000-B249CFD59F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" y="17876"/>
            <a:ext cx="965200" cy="822960"/>
          </a:xfrm>
          <a:prstGeom prst="rect">
            <a:avLst/>
          </a:prstGeom>
        </p:spPr>
      </p:pic>
      <p:pic>
        <p:nvPicPr>
          <p:cNvPr id="8" name="Picture 18" descr="meatball best">
            <a:extLst>
              <a:ext uri="{FF2B5EF4-FFF2-40B4-BE49-F238E27FC236}">
                <a16:creationId xmlns:a16="http://schemas.microsoft.com/office/drawing/2014/main" id="{AE8093EA-27FD-6B4B-AA11-0C02090B3A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27455" y="27432"/>
            <a:ext cx="1109893" cy="731520"/>
          </a:xfrm>
          <a:prstGeom prst="rect">
            <a:avLst/>
          </a:prstGeom>
          <a:noFill/>
        </p:spPr>
      </p:pic>
      <p:sp>
        <p:nvSpPr>
          <p:cNvPr id="9" name="Rectangle 78">
            <a:extLst>
              <a:ext uri="{FF2B5EF4-FFF2-40B4-BE49-F238E27FC236}">
                <a16:creationId xmlns:a16="http://schemas.microsoft.com/office/drawing/2014/main" id="{44242F1A-7A4F-7541-8F22-8B8E32EAB65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" y="5996226"/>
            <a:ext cx="7010399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290" rIns="3429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 • NASA GODDARD SPACE FLIGHT CENTER • JET PROPULSION LABORATORY •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• L3HARRIS TECHNOLOGIES •  BALL AEROSPACE • TELEDYNE • NASA KENNEDY SPACE CENTER •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 • SPACE TELESCOPE SCIENCE INSTITUTE • IPAC • EUROPEAN SPACE AGENCY • 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 • JAPAN AEROSPACE EXPLORATION AGENCY • LABORATOIRE D’ASTROPHYSIQUE DE MARSEILLE •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• CENTRE NATIONAL </a:t>
            </a:r>
            <a:r>
              <a:rPr kumimoji="0" lang="en-US" sz="75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d'ÉTUDES</a:t>
            </a: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 SPATIALES • MAX PLANCK INSTITUTE FOR ASTRONOMY •</a:t>
            </a:r>
          </a:p>
        </p:txBody>
      </p:sp>
    </p:spTree>
    <p:extLst>
      <p:ext uri="{BB962C8B-B14F-4D97-AF65-F5344CB8AC3E}">
        <p14:creationId xmlns:p14="http://schemas.microsoft.com/office/powerpoint/2010/main" val="1358228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5181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993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748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8853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066800"/>
            <a:ext cx="11074400" cy="5410200"/>
          </a:xfrm>
        </p:spPr>
        <p:txBody>
          <a:bodyPr vert="eaVert"/>
          <a:lstStyle>
            <a:lvl1pPr>
              <a:defRPr sz="1500" b="1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FCB214C-6854-1D4D-B852-4EBD135A9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77788"/>
            <a:ext cx="9550400" cy="608012"/>
          </a:xfrm>
        </p:spPr>
        <p:txBody>
          <a:bodyPr/>
          <a:lstStyle>
            <a:lvl1pPr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5577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2023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13"/>
          </p:nvPr>
        </p:nvSpPr>
        <p:spPr>
          <a:xfrm>
            <a:off x="-577849" y="-647700"/>
            <a:ext cx="13373100" cy="8009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03251" y="3562351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603846" y="553070"/>
            <a:ext cx="10984311" cy="31848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4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1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740">
              <a:lnSpc>
                <a:spcPct val="100000"/>
              </a:lnSpc>
              <a:spcBef>
                <a:spcPts val="0"/>
              </a:spcBef>
              <a:buSzTx/>
              <a:buNone/>
              <a:defRPr sz="2751" b="1"/>
            </a:lvl1pPr>
            <a:lvl2pPr marL="0" indent="0" defTabSz="412740">
              <a:lnSpc>
                <a:spcPct val="100000"/>
              </a:lnSpc>
              <a:spcBef>
                <a:spcPts val="0"/>
              </a:spcBef>
              <a:buSzTx/>
              <a:buNone/>
              <a:defRPr sz="2751" b="1"/>
            </a:lvl2pPr>
            <a:lvl3pPr marL="0" indent="0" defTabSz="412740">
              <a:lnSpc>
                <a:spcPct val="100000"/>
              </a:lnSpc>
              <a:spcBef>
                <a:spcPts val="0"/>
              </a:spcBef>
              <a:buSzTx/>
              <a:buNone/>
              <a:defRPr sz="2751" b="1"/>
            </a:lvl3pPr>
            <a:lvl4pPr marL="0" indent="0" defTabSz="412740">
              <a:lnSpc>
                <a:spcPct val="100000"/>
              </a:lnSpc>
              <a:spcBef>
                <a:spcPts val="0"/>
              </a:spcBef>
              <a:buSzTx/>
              <a:buNone/>
              <a:defRPr sz="2751" b="1"/>
            </a:lvl4pPr>
            <a:lvl5pPr marL="0" indent="0" defTabSz="412740">
              <a:lnSpc>
                <a:spcPct val="100000"/>
              </a:lnSpc>
              <a:spcBef>
                <a:spcPts val="0"/>
              </a:spcBef>
              <a:buSzTx/>
              <a:buNone/>
              <a:defRPr sz="2751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856375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8000" y="990600"/>
            <a:ext cx="11176000" cy="55626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defRPr sz="1500" b="1"/>
            </a:lvl1pPr>
            <a:lvl2pPr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defRPr sz="1350"/>
            </a:lvl2pPr>
            <a:lvl3pPr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defRPr sz="1200"/>
            </a:lvl3pPr>
            <a:lvl4pPr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defRPr sz="1200"/>
            </a:lvl4pPr>
            <a:lvl5pPr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C4253B7-4313-1248-91FC-65853064E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76200"/>
            <a:ext cx="9550400" cy="608012"/>
          </a:xfrm>
        </p:spPr>
        <p:txBody>
          <a:bodyPr/>
          <a:lstStyle>
            <a:lvl1pPr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0203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- no I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990600"/>
            <a:ext cx="11176000" cy="55626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defRPr sz="2400" b="1" baseline="0"/>
            </a:lvl1pPr>
            <a:lvl2pPr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defRPr sz="2200" baseline="0"/>
            </a:lvl2pPr>
            <a:lvl3pPr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defRPr sz="2000" baseline="0"/>
            </a:lvl3pPr>
            <a:lvl4pPr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defRPr sz="2000" baseline="0"/>
            </a:lvl4pPr>
            <a:lvl5pPr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defRPr sz="20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C4253B7-4313-1248-91FC-65853064E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76200"/>
            <a:ext cx="9550400" cy="608012"/>
          </a:xfrm>
        </p:spPr>
        <p:txBody>
          <a:bodyPr/>
          <a:lstStyle>
            <a:lvl1pPr>
              <a:defRPr sz="3000" b="1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8305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58CEC4C-57BC-1849-ADDA-362EE9457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77788"/>
            <a:ext cx="9550400" cy="608012"/>
          </a:xfrm>
        </p:spPr>
        <p:txBody>
          <a:bodyPr/>
          <a:lstStyle>
            <a:lvl1pPr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99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- no I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58CEC4C-57BC-1849-ADDA-362EE9457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77788"/>
            <a:ext cx="9550400" cy="608012"/>
          </a:xfrm>
        </p:spPr>
        <p:txBody>
          <a:bodyPr/>
          <a:lstStyle>
            <a:lvl1pPr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8695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974726"/>
            <a:ext cx="5486400" cy="5578474"/>
          </a:xfrm>
        </p:spPr>
        <p:txBody>
          <a:bodyPr>
            <a:normAutofit/>
          </a:bodyPr>
          <a:lstStyle>
            <a:lvl1pPr marL="177404" indent="-177404">
              <a:tabLst/>
              <a:defRPr sz="1500" b="1"/>
            </a:lvl1pPr>
            <a:lvl2pPr marL="348854" indent="-171450">
              <a:tabLst/>
              <a:defRPr sz="1350"/>
            </a:lvl2pPr>
            <a:lvl3pPr marL="520304" indent="-171450">
              <a:tabLst/>
              <a:defRPr sz="1200"/>
            </a:lvl3pPr>
            <a:lvl4pPr marL="691754" indent="-171450">
              <a:tabLst/>
              <a:defRPr sz="1050"/>
            </a:lvl4pPr>
            <a:lvl5pPr marL="863204" indent="-171450">
              <a:tabLst/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74726"/>
            <a:ext cx="5486400" cy="5578474"/>
          </a:xfrm>
        </p:spPr>
        <p:txBody>
          <a:bodyPr>
            <a:normAutofit/>
          </a:bodyPr>
          <a:lstStyle>
            <a:lvl1pPr marL="177404" indent="-177404">
              <a:tabLst/>
              <a:defRPr sz="1500" b="1"/>
            </a:lvl1pPr>
            <a:lvl2pPr marL="348854" indent="-171450">
              <a:tabLst/>
              <a:defRPr sz="1350"/>
            </a:lvl2pPr>
            <a:lvl3pPr marL="520304" indent="-171450">
              <a:tabLst/>
              <a:defRPr sz="1200"/>
            </a:lvl3pPr>
            <a:lvl4pPr marL="691754" indent="-171450">
              <a:tabLst/>
              <a:defRPr sz="1050"/>
            </a:lvl4pPr>
            <a:lvl5pPr marL="863204" indent="-171450">
              <a:tabLst/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01419B7-E4A6-9F43-A0FB-397DAFCAA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77788"/>
            <a:ext cx="9550400" cy="608012"/>
          </a:xfrm>
        </p:spPr>
        <p:txBody>
          <a:bodyPr/>
          <a:lstStyle>
            <a:lvl1pPr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2156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- no I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974726"/>
            <a:ext cx="5486400" cy="5578474"/>
          </a:xfrm>
        </p:spPr>
        <p:txBody>
          <a:bodyPr>
            <a:normAutofit/>
          </a:bodyPr>
          <a:lstStyle>
            <a:lvl1pPr marL="177404" indent="-177404">
              <a:tabLst/>
              <a:defRPr sz="1500" b="1"/>
            </a:lvl1pPr>
            <a:lvl2pPr marL="348854" indent="-171450">
              <a:tabLst/>
              <a:defRPr sz="1350"/>
            </a:lvl2pPr>
            <a:lvl3pPr marL="520304" indent="-171450">
              <a:tabLst/>
              <a:defRPr sz="1200"/>
            </a:lvl3pPr>
            <a:lvl4pPr marL="691754" indent="-171450">
              <a:tabLst/>
              <a:defRPr sz="1050"/>
            </a:lvl4pPr>
            <a:lvl5pPr marL="863204" indent="-171450">
              <a:tabLst/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74726"/>
            <a:ext cx="5486400" cy="5578474"/>
          </a:xfrm>
        </p:spPr>
        <p:txBody>
          <a:bodyPr>
            <a:normAutofit/>
          </a:bodyPr>
          <a:lstStyle>
            <a:lvl1pPr marL="177404" indent="-177404">
              <a:tabLst/>
              <a:defRPr sz="1500" b="1"/>
            </a:lvl1pPr>
            <a:lvl2pPr marL="348854" indent="-171450">
              <a:tabLst/>
              <a:defRPr sz="1350"/>
            </a:lvl2pPr>
            <a:lvl3pPr marL="520304" indent="-171450">
              <a:tabLst/>
              <a:defRPr sz="1200"/>
            </a:lvl3pPr>
            <a:lvl4pPr marL="691754" indent="-171450">
              <a:tabLst/>
              <a:defRPr sz="1050"/>
            </a:lvl4pPr>
            <a:lvl5pPr marL="863204" indent="-171450">
              <a:tabLst/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01419B7-E4A6-9F43-A0FB-397DAFCAA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77788"/>
            <a:ext cx="9550400" cy="608012"/>
          </a:xfrm>
        </p:spPr>
        <p:txBody>
          <a:bodyPr/>
          <a:lstStyle>
            <a:lvl1pPr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5471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7526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068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668905" y="85412"/>
            <a:ext cx="8839200" cy="61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000" y="1006539"/>
            <a:ext cx="11074400" cy="54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6819CD-58BC-9B4D-8919-C1264245EF40}"/>
              </a:ext>
            </a:extLst>
          </p:cNvPr>
          <p:cNvSpPr txBox="1"/>
          <p:nvPr userDrawn="1"/>
        </p:nvSpPr>
        <p:spPr>
          <a:xfrm>
            <a:off x="10668002" y="6637766"/>
            <a:ext cx="1171641" cy="174172"/>
          </a:xfrm>
          <a:prstGeom prst="rect">
            <a:avLst/>
          </a:prstGeom>
          <a:noFill/>
        </p:spPr>
        <p:txBody>
          <a:bodyPr wrap="square" lIns="46758" tIns="23379" rIns="46758" bIns="23379">
            <a:spAutoFit/>
          </a:bodyPr>
          <a:lstStyle>
            <a:lvl1pPr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8D2F1E-C954-4D00-9791-3C7347B79C78}" type="slidenum">
              <a:rPr kumimoji="0" lang="en-US" sz="825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itchFamily="34" charset="0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25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Arial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286B847-84DF-AF45-8281-3234B4D7B646}"/>
              </a:ext>
            </a:extLst>
          </p:cNvPr>
          <p:cNvCxnSpPr/>
          <p:nvPr userDrawn="1"/>
        </p:nvCxnSpPr>
        <p:spPr>
          <a:xfrm>
            <a:off x="0" y="795528"/>
            <a:ext cx="12192000" cy="0"/>
          </a:xfrm>
          <a:prstGeom prst="line">
            <a:avLst/>
          </a:prstGeom>
          <a:ln w="25400">
            <a:gradFill flip="none" rotWithShape="1">
              <a:gsLst>
                <a:gs pos="10000">
                  <a:srgbClr val="60497C">
                    <a:lumMod val="30000"/>
                    <a:lumOff val="70000"/>
                  </a:srgbClr>
                </a:gs>
                <a:gs pos="30000">
                  <a:srgbClr val="60497C">
                    <a:lumMod val="67000"/>
                  </a:srgbClr>
                </a:gs>
                <a:gs pos="70000">
                  <a:srgbClr val="60497C">
                    <a:lumMod val="67000"/>
                  </a:srgbClr>
                </a:gs>
                <a:gs pos="50000">
                  <a:schemeClr val="tx1"/>
                </a:gs>
                <a:gs pos="90000">
                  <a:srgbClr val="60497C">
                    <a:lumMod val="40000"/>
                    <a:lumOff val="60000"/>
                  </a:srgb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4ACDBA3-E50C-2442-8B50-29F74A032A9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2296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1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7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60747" indent="-26074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tabLst/>
        <a:defRPr sz="15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75097" indent="-16906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29891" indent="-1762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tabLst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5172" indent="-16192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tabLst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792E448-9F52-1D4F-A6A1-0353900EE449}"/>
              </a:ext>
            </a:extLst>
          </p:cNvPr>
          <p:cNvGrpSpPr/>
          <p:nvPr/>
        </p:nvGrpSpPr>
        <p:grpSpPr>
          <a:xfrm>
            <a:off x="3920359" y="138306"/>
            <a:ext cx="8091273" cy="6614245"/>
            <a:chOff x="2507789" y="133978"/>
            <a:chExt cx="16182547" cy="1322849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19BD488-3263-0145-AE13-E2B13F97B2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0265" r="26887"/>
            <a:stretch/>
          </p:blipFill>
          <p:spPr>
            <a:xfrm>
              <a:off x="2507789" y="1528294"/>
              <a:ext cx="16182547" cy="11834174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416962A-A670-5045-AABD-5E405C9F2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35268" y="184778"/>
              <a:ext cx="11713464" cy="354407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3CE4351-86D5-C843-B77A-E83465831C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449" t="52270" r="12151" b="10898"/>
            <a:stretch/>
          </p:blipFill>
          <p:spPr>
            <a:xfrm>
              <a:off x="6335268" y="11448288"/>
              <a:ext cx="12028932" cy="160731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5A33D8F-0E4B-EB43-AFBE-56F0D2645A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7" t="866" r="2308" b="2049"/>
            <a:stretch/>
          </p:blipFill>
          <p:spPr>
            <a:xfrm>
              <a:off x="5705856" y="133978"/>
              <a:ext cx="12984480" cy="1322849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E4E089F-AC96-7942-9173-1FB84C78AF27}"/>
              </a:ext>
            </a:extLst>
          </p:cNvPr>
          <p:cNvSpPr txBox="1"/>
          <p:nvPr/>
        </p:nvSpPr>
        <p:spPr>
          <a:xfrm>
            <a:off x="380723" y="2544555"/>
            <a:ext cx="4754187" cy="11592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Community Process for Survey Definition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3E0646-64F9-904A-97C2-EC624B001D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7" y="81555"/>
            <a:ext cx="653828" cy="65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663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49C97D-D744-4346-AFCA-EF504367F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001110"/>
            <a:ext cx="11176000" cy="5562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Two Step Process</a:t>
            </a:r>
          </a:p>
          <a:p>
            <a:pPr lvl="1"/>
            <a:r>
              <a:rPr lang="en-US" dirty="0"/>
              <a:t>1) </a:t>
            </a:r>
            <a:r>
              <a:rPr lang="en-US" b="1" dirty="0"/>
              <a:t>Lightweight white paper request for information (released 2021 Aug 27, deadline Oct 22)</a:t>
            </a:r>
          </a:p>
          <a:p>
            <a:pPr lvl="2"/>
            <a:r>
              <a:rPr lang="en-US" dirty="0"/>
              <a:t>Short (~2 pages) focusing on science case, science benefit from pre-definition and brief outline of strawman concept / or describe why we should NOT proceed</a:t>
            </a:r>
          </a:p>
          <a:p>
            <a:pPr lvl="2"/>
            <a:r>
              <a:rPr lang="en-US" dirty="0">
                <a:solidFill>
                  <a:srgbClr val="0020C0"/>
                </a:solidFill>
              </a:rPr>
              <a:t>20 white papers received on a broad range of topics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Evaluation committee (Spring 2022)</a:t>
            </a:r>
          </a:p>
          <a:p>
            <a:pPr lvl="3"/>
            <a:r>
              <a:rPr lang="en-US" dirty="0"/>
              <a:t>Determine whether to proceed with pre-selection of a survey</a:t>
            </a:r>
          </a:p>
          <a:p>
            <a:pPr lvl="3"/>
            <a:r>
              <a:rPr lang="en-US" dirty="0"/>
              <a:t>Which scientific area(s)/survey concept(s) to focus on</a:t>
            </a:r>
            <a:endParaRPr lang="en-US" dirty="0">
              <a:solidFill>
                <a:srgbClr val="0020C0"/>
              </a:solidFill>
            </a:endParaRPr>
          </a:p>
          <a:p>
            <a:pPr lvl="2"/>
            <a:endParaRPr lang="en-US" dirty="0"/>
          </a:p>
          <a:p>
            <a:pPr lvl="1"/>
            <a:r>
              <a:rPr lang="en-US" dirty="0"/>
              <a:t>2) </a:t>
            </a:r>
            <a:r>
              <a:rPr lang="en-US" b="1" dirty="0"/>
              <a:t>Community process to define/optimize the survey (2022)</a:t>
            </a:r>
          </a:p>
          <a:p>
            <a:pPr lvl="2"/>
            <a:r>
              <a:rPr lang="en-US" dirty="0"/>
              <a:t>Opportunity for additional people/groups to provide input on implementation of the survey concept</a:t>
            </a:r>
          </a:p>
          <a:p>
            <a:pPr lvl="2"/>
            <a:r>
              <a:rPr lang="en-US" dirty="0"/>
              <a:t>Community owned (no PI)</a:t>
            </a:r>
          </a:p>
          <a:p>
            <a:pPr lvl="2"/>
            <a:r>
              <a:rPr lang="en-US" dirty="0"/>
              <a:t>Support for preparatory activities available via multiple ROSES calls between now and launch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724AFA-5F3F-1A43-8433-6F0334D2F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324" y="128752"/>
            <a:ext cx="11354676" cy="608012"/>
          </a:xfrm>
        </p:spPr>
        <p:txBody>
          <a:bodyPr/>
          <a:lstStyle/>
          <a:p>
            <a:r>
              <a:rPr lang="en-US" dirty="0"/>
              <a:t>Community input on pre-selection of an Astrophysics Survey</a:t>
            </a:r>
          </a:p>
        </p:txBody>
      </p:sp>
    </p:spTree>
    <p:extLst>
      <p:ext uri="{BB962C8B-B14F-4D97-AF65-F5344CB8AC3E}">
        <p14:creationId xmlns:p14="http://schemas.microsoft.com/office/powerpoint/2010/main" val="3722990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AB30CE-4C3F-6347-B98F-89B5DEEA3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Goals:</a:t>
            </a:r>
          </a:p>
          <a:p>
            <a:pPr lvl="1"/>
            <a:r>
              <a:rPr lang="en-US" dirty="0"/>
              <a:t>Provide observations needed to enable mission science objectives in cosmology and exoplanet demographics</a:t>
            </a:r>
          </a:p>
          <a:p>
            <a:pPr lvl="1"/>
            <a:r>
              <a:rPr lang="en-US" dirty="0"/>
              <a:t>Maximize science return</a:t>
            </a:r>
          </a:p>
          <a:p>
            <a:pPr lvl="1"/>
            <a:r>
              <a:rPr lang="en-US" dirty="0"/>
              <a:t>Ensure breadth of science and community across all surveys</a:t>
            </a:r>
          </a:p>
          <a:p>
            <a:pPr lvl="1"/>
            <a:r>
              <a:rPr lang="en-US" dirty="0"/>
              <a:t>Maximize community engagement and input in definition of surveys</a:t>
            </a:r>
          </a:p>
          <a:p>
            <a:pPr lvl="1"/>
            <a:r>
              <a:rPr lang="en-US" dirty="0"/>
              <a:t>Establish a transparent process</a:t>
            </a:r>
          </a:p>
          <a:p>
            <a:pPr lvl="1"/>
            <a:r>
              <a:rPr lang="en-US" b="0" dirty="0"/>
              <a:t>Ensure final survey definition recommendations made by a body and process the community perceives as representative and balanced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D89DB8-399E-C04C-A456-31601738D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Community Survey Definition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3DB218-EAE9-2F45-80CE-B43866778E85}"/>
              </a:ext>
            </a:extLst>
          </p:cNvPr>
          <p:cNvSpPr txBox="1"/>
          <p:nvPr/>
        </p:nvSpPr>
        <p:spPr>
          <a:xfrm>
            <a:off x="508000" y="4997885"/>
            <a:ext cx="11176000" cy="1227551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ctr">
              <a:spcBef>
                <a:spcPts val="375"/>
              </a:spcBef>
            </a:pPr>
            <a:r>
              <a:rPr lang="en-US" sz="2200" dirty="0">
                <a:solidFill>
                  <a:schemeClr val="accent1"/>
                </a:solidFill>
              </a:rPr>
              <a:t>We are developing the community process with our science centers (who lead the implementation) and will review plans with our advisory committees. What’s presented here is not a final plan for review, but an outline of the kind of things we have in mind to guide discussion.</a:t>
            </a:r>
          </a:p>
        </p:txBody>
      </p:sp>
    </p:spTree>
    <p:extLst>
      <p:ext uri="{BB962C8B-B14F-4D97-AF65-F5344CB8AC3E}">
        <p14:creationId xmlns:p14="http://schemas.microsoft.com/office/powerpoint/2010/main" val="1440219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DBCFCC-6532-A14F-8B15-16A79EF48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Workshops to inform community about Roman capabilities</a:t>
            </a:r>
          </a:p>
          <a:p>
            <a:pPr lvl="1"/>
            <a:r>
              <a:rPr lang="en-US" dirty="0"/>
              <a:t>Outline available parameter space for each survey</a:t>
            </a:r>
          </a:p>
          <a:p>
            <a:pPr lvl="1"/>
            <a:r>
              <a:rPr lang="en-US" dirty="0"/>
              <a:t>Constraints are that each survey provides data needed to meet the science requirements, and at least 25% time (TBC) is retained for General Astrophysics Surveys</a:t>
            </a:r>
          </a:p>
          <a:p>
            <a:r>
              <a:rPr lang="en-US" dirty="0"/>
              <a:t>White paper call for papers detailing science that can be done with the survey</a:t>
            </a:r>
          </a:p>
          <a:p>
            <a:pPr lvl="1"/>
            <a:r>
              <a:rPr lang="en-US" dirty="0"/>
              <a:t>Encourage development of metrics/figures of merit, and description of specific observational needs</a:t>
            </a:r>
          </a:p>
          <a:p>
            <a:r>
              <a:rPr lang="en-US" dirty="0"/>
              <a:t>Additional workshops to enable community cooperation and consensus</a:t>
            </a:r>
          </a:p>
          <a:p>
            <a:pPr lvl="1"/>
            <a:r>
              <a:rPr lang="en-US" dirty="0"/>
              <a:t>Provides a forum for iterative development of survey concepts 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A76A8A-0F48-1840-A4A2-1D6C8C0F5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Engagement</a:t>
            </a:r>
          </a:p>
        </p:txBody>
      </p:sp>
    </p:spTree>
    <p:extLst>
      <p:ext uri="{BB962C8B-B14F-4D97-AF65-F5344CB8AC3E}">
        <p14:creationId xmlns:p14="http://schemas.microsoft.com/office/powerpoint/2010/main" val="743317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DA01A5-EAE8-994D-8697-107D2A686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sure that the entire community has a voice in the survey definition process</a:t>
            </a:r>
          </a:p>
          <a:p>
            <a:r>
              <a:rPr lang="en-US" dirty="0"/>
              <a:t>Reach out as broadly as possible</a:t>
            </a:r>
          </a:p>
          <a:p>
            <a:pPr lvl="1"/>
            <a:r>
              <a:rPr lang="en-US" dirty="0"/>
              <a:t>Leverage mailing lists at both Roman science centers (STScI and IPAC) in addition to existing Roman mailing lists and other astrophysics lists (e.g. Chandra)</a:t>
            </a:r>
          </a:p>
          <a:p>
            <a:pPr lvl="1"/>
            <a:r>
              <a:rPr lang="en-US" dirty="0"/>
              <a:t>AAS, APS </a:t>
            </a:r>
            <a:r>
              <a:rPr lang="en-US" dirty="0" err="1"/>
              <a:t>etc</a:t>
            </a:r>
            <a:r>
              <a:rPr lang="en-US" dirty="0"/>
              <a:t> (town halls, special sessions, announcements in newsletters)</a:t>
            </a:r>
          </a:p>
          <a:p>
            <a:r>
              <a:rPr lang="en-US" dirty="0"/>
              <a:t>Enable and encourage participation from early career scientists</a:t>
            </a:r>
          </a:p>
          <a:p>
            <a:pPr lvl="1"/>
            <a:r>
              <a:rPr lang="en-US" dirty="0"/>
              <a:t>Provide travel support for workshops</a:t>
            </a:r>
          </a:p>
          <a:p>
            <a:r>
              <a:rPr lang="en-US" dirty="0"/>
              <a:t>Proactively reach out to researchers at undergraduate serving institutions and minority serving institutions</a:t>
            </a:r>
          </a:p>
          <a:p>
            <a:pPr lvl="1"/>
            <a:r>
              <a:rPr lang="en-US" dirty="0"/>
              <a:t>Formed a small focus group to get input on how Roman can best engage and support that part of our community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C00ECB-9FC9-E94A-A2D3-7FBEBE2AB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Inclusive process</a:t>
            </a:r>
          </a:p>
        </p:txBody>
      </p:sp>
    </p:spTree>
    <p:extLst>
      <p:ext uri="{BB962C8B-B14F-4D97-AF65-F5344CB8AC3E}">
        <p14:creationId xmlns:p14="http://schemas.microsoft.com/office/powerpoint/2010/main" val="3419927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7350B1-E359-C64D-9CB2-D9F87A336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990600"/>
            <a:ext cx="11176000" cy="5042338"/>
          </a:xfrm>
        </p:spPr>
        <p:txBody>
          <a:bodyPr>
            <a:normAutofit/>
          </a:bodyPr>
          <a:lstStyle/>
          <a:p>
            <a:r>
              <a:rPr lang="en-US" dirty="0"/>
              <a:t>Set up and charter a committee structure to do the work of recommending survey definitions based on community input</a:t>
            </a:r>
          </a:p>
          <a:p>
            <a:pPr lvl="1"/>
            <a:r>
              <a:rPr lang="en-US" dirty="0"/>
              <a:t>Individual survey committees (one for each of the core community surveys)</a:t>
            </a:r>
          </a:p>
          <a:p>
            <a:pPr lvl="2"/>
            <a:r>
              <a:rPr lang="en-US" b="0" dirty="0"/>
              <a:t>Solicit and incorporate additional community  input via a variety of mechanisms (workshops, focused white paper calls, Town Halls, etc.)</a:t>
            </a:r>
          </a:p>
          <a:p>
            <a:pPr lvl="2"/>
            <a:r>
              <a:rPr lang="en-US" dirty="0"/>
              <a:t>Evaluate survey options against science metrics/figures of merit</a:t>
            </a:r>
          </a:p>
          <a:p>
            <a:pPr lvl="2"/>
            <a:r>
              <a:rPr lang="en-US" dirty="0"/>
              <a:t>Produce recommendations for survey definition with options for extensions/enhancements</a:t>
            </a:r>
          </a:p>
          <a:p>
            <a:pPr lvl="3"/>
            <a:r>
              <a:rPr lang="en-US" dirty="0"/>
              <a:t>Needs to be specific enough that it is clear how to implement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Top level Steering committee (comprising reps from the individual survey committees + advocates for general astrophysics surveys)</a:t>
            </a:r>
          </a:p>
          <a:p>
            <a:pPr lvl="2"/>
            <a:r>
              <a:rPr lang="en-US" b="0" dirty="0"/>
              <a:t>Provides recommendations on balance between the various core community surveys and the general astrophysics survey program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B49939-A335-C64B-971D-1D8C9B8F9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and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445396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FDE3AF-7454-4149-A2A5-4A0BCAF27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Notional Timeline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2A411E5-6277-B047-9E62-91A045FBDC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386243"/>
              </p:ext>
            </p:extLst>
          </p:nvPr>
        </p:nvGraphicFramePr>
        <p:xfrm>
          <a:off x="1958428" y="2222644"/>
          <a:ext cx="826814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163">
                  <a:extLst>
                    <a:ext uri="{9D8B030D-6E8A-4147-A177-3AD203B41FA5}">
                      <a16:colId xmlns:a16="http://schemas.microsoft.com/office/drawing/2014/main" val="1421334414"/>
                    </a:ext>
                  </a:extLst>
                </a:gridCol>
                <a:gridCol w="1181163">
                  <a:extLst>
                    <a:ext uri="{9D8B030D-6E8A-4147-A177-3AD203B41FA5}">
                      <a16:colId xmlns:a16="http://schemas.microsoft.com/office/drawing/2014/main" val="2172530920"/>
                    </a:ext>
                  </a:extLst>
                </a:gridCol>
                <a:gridCol w="1181163">
                  <a:extLst>
                    <a:ext uri="{9D8B030D-6E8A-4147-A177-3AD203B41FA5}">
                      <a16:colId xmlns:a16="http://schemas.microsoft.com/office/drawing/2014/main" val="174036514"/>
                    </a:ext>
                  </a:extLst>
                </a:gridCol>
                <a:gridCol w="1181163">
                  <a:extLst>
                    <a:ext uri="{9D8B030D-6E8A-4147-A177-3AD203B41FA5}">
                      <a16:colId xmlns:a16="http://schemas.microsoft.com/office/drawing/2014/main" val="4034154503"/>
                    </a:ext>
                  </a:extLst>
                </a:gridCol>
                <a:gridCol w="1181163">
                  <a:extLst>
                    <a:ext uri="{9D8B030D-6E8A-4147-A177-3AD203B41FA5}">
                      <a16:colId xmlns:a16="http://schemas.microsoft.com/office/drawing/2014/main" val="1034328060"/>
                    </a:ext>
                  </a:extLst>
                </a:gridCol>
                <a:gridCol w="1181163">
                  <a:extLst>
                    <a:ext uri="{9D8B030D-6E8A-4147-A177-3AD203B41FA5}">
                      <a16:colId xmlns:a16="http://schemas.microsoft.com/office/drawing/2014/main" val="891327606"/>
                    </a:ext>
                  </a:extLst>
                </a:gridCol>
                <a:gridCol w="1181163">
                  <a:extLst>
                    <a:ext uri="{9D8B030D-6E8A-4147-A177-3AD203B41FA5}">
                      <a16:colId xmlns:a16="http://schemas.microsoft.com/office/drawing/2014/main" val="34247396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04282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B0D0E142-0F5B-224A-B713-B33CB97C025E}"/>
              </a:ext>
            </a:extLst>
          </p:cNvPr>
          <p:cNvSpPr/>
          <p:nvPr/>
        </p:nvSpPr>
        <p:spPr>
          <a:xfrm>
            <a:off x="2995448" y="2686430"/>
            <a:ext cx="252249" cy="13611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A56C09-37F2-E544-A3D2-99735B7ABE2A}"/>
              </a:ext>
            </a:extLst>
          </p:cNvPr>
          <p:cNvSpPr/>
          <p:nvPr/>
        </p:nvSpPr>
        <p:spPr>
          <a:xfrm>
            <a:off x="4146330" y="2686430"/>
            <a:ext cx="667408" cy="13611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74C2C3-6D2D-444E-A1E1-44DB512639A6}"/>
              </a:ext>
            </a:extLst>
          </p:cNvPr>
          <p:cNvSpPr txBox="1"/>
          <p:nvPr/>
        </p:nvSpPr>
        <p:spPr>
          <a:xfrm>
            <a:off x="2511973" y="2938159"/>
            <a:ext cx="966950" cy="52109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rtlCol="0">
            <a:normAutofit/>
          </a:bodyPr>
          <a:lstStyle/>
          <a:p>
            <a:pPr>
              <a:spcBef>
                <a:spcPts val="375"/>
              </a:spcBef>
            </a:pPr>
            <a:r>
              <a:rPr lang="en-US" sz="1200" dirty="0"/>
              <a:t>Kickoff Workshops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CF43387-94AB-724A-965F-F53C8A69F727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3121573" y="2822546"/>
            <a:ext cx="0" cy="115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F412981-9C16-DD44-BEEC-0D071CA31140}"/>
              </a:ext>
            </a:extLst>
          </p:cNvPr>
          <p:cNvCxnSpPr>
            <a:cxnSpLocks/>
          </p:cNvCxnSpPr>
          <p:nvPr/>
        </p:nvCxnSpPr>
        <p:spPr>
          <a:xfrm flipV="1">
            <a:off x="3770334" y="2553042"/>
            <a:ext cx="0" cy="10632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8648F73-9B0A-DC46-9451-B3708BD347DC}"/>
              </a:ext>
            </a:extLst>
          </p:cNvPr>
          <p:cNvSpPr txBox="1"/>
          <p:nvPr/>
        </p:nvSpPr>
        <p:spPr>
          <a:xfrm>
            <a:off x="3247697" y="3616277"/>
            <a:ext cx="1061256" cy="485384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normAutofit/>
          </a:bodyPr>
          <a:lstStyle/>
          <a:p>
            <a:pPr>
              <a:spcBef>
                <a:spcPts val="375"/>
              </a:spcBef>
            </a:pPr>
            <a:r>
              <a:rPr lang="en-US" sz="1200" dirty="0"/>
              <a:t>White Paper deadline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C48883-7B88-0648-A09E-B1D78C9DAB76}"/>
              </a:ext>
            </a:extLst>
          </p:cNvPr>
          <p:cNvSpPr txBox="1"/>
          <p:nvPr/>
        </p:nvSpPr>
        <p:spPr>
          <a:xfrm>
            <a:off x="3951097" y="2938159"/>
            <a:ext cx="1061256" cy="485384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normAutofit/>
          </a:bodyPr>
          <a:lstStyle/>
          <a:p>
            <a:pPr>
              <a:spcBef>
                <a:spcPts val="375"/>
              </a:spcBef>
            </a:pPr>
            <a:r>
              <a:rPr lang="en-US" sz="1200" dirty="0"/>
              <a:t>Community Workshops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83EA5C8-E51C-C643-B1B6-DB96120B34CD}"/>
              </a:ext>
            </a:extLst>
          </p:cNvPr>
          <p:cNvCxnSpPr>
            <a:cxnSpLocks/>
            <a:stCxn id="19" idx="0"/>
            <a:endCxn id="8" idx="2"/>
          </p:cNvCxnSpPr>
          <p:nvPr/>
        </p:nvCxnSpPr>
        <p:spPr>
          <a:xfrm flipH="1" flipV="1">
            <a:off x="4480034" y="2822546"/>
            <a:ext cx="1691" cy="115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B2DFAED2-9CC7-C042-8F4D-50352C547554}"/>
              </a:ext>
            </a:extLst>
          </p:cNvPr>
          <p:cNvSpPr/>
          <p:nvPr/>
        </p:nvSpPr>
        <p:spPr>
          <a:xfrm>
            <a:off x="4981206" y="2686430"/>
            <a:ext cx="1294334" cy="13611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56A17A-DC88-114B-9571-DDDE789B079D}"/>
              </a:ext>
            </a:extLst>
          </p:cNvPr>
          <p:cNvSpPr txBox="1"/>
          <p:nvPr/>
        </p:nvSpPr>
        <p:spPr>
          <a:xfrm>
            <a:off x="4807402" y="3546945"/>
            <a:ext cx="1668554" cy="720686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normAutofit/>
          </a:bodyPr>
          <a:lstStyle/>
          <a:p>
            <a:pPr>
              <a:spcBef>
                <a:spcPts val="375"/>
              </a:spcBef>
            </a:pPr>
            <a:r>
              <a:rPr lang="en-US" sz="1200" dirty="0"/>
              <a:t>Panel deliberations &amp; additional  information gathering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14BBFE2-D649-304A-84B7-25FED4BB1DD8}"/>
              </a:ext>
            </a:extLst>
          </p:cNvPr>
          <p:cNvCxnSpPr>
            <a:cxnSpLocks/>
            <a:stCxn id="24" idx="0"/>
            <a:endCxn id="23" idx="2"/>
          </p:cNvCxnSpPr>
          <p:nvPr/>
        </p:nvCxnSpPr>
        <p:spPr>
          <a:xfrm flipH="1" flipV="1">
            <a:off x="5628373" y="2822546"/>
            <a:ext cx="13306" cy="724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98758BD-2F6F-B34B-80BD-02CE644A25BB}"/>
              </a:ext>
            </a:extLst>
          </p:cNvPr>
          <p:cNvSpPr txBox="1"/>
          <p:nvPr/>
        </p:nvSpPr>
        <p:spPr>
          <a:xfrm>
            <a:off x="5956506" y="3006129"/>
            <a:ext cx="1020897" cy="337682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normAutofit/>
          </a:bodyPr>
          <a:lstStyle/>
          <a:p>
            <a:pPr>
              <a:spcBef>
                <a:spcPts val="375"/>
              </a:spcBef>
            </a:pPr>
            <a:r>
              <a:rPr lang="en-US" sz="1200" dirty="0"/>
              <a:t>Final  report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57BE0B1-55F3-BF46-9487-370D1729B680}"/>
              </a:ext>
            </a:extLst>
          </p:cNvPr>
          <p:cNvCxnSpPr>
            <a:cxnSpLocks/>
          </p:cNvCxnSpPr>
          <p:nvPr/>
        </p:nvCxnSpPr>
        <p:spPr>
          <a:xfrm flipH="1" flipV="1">
            <a:off x="6487692" y="2553042"/>
            <a:ext cx="1" cy="453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552305B-35FF-904B-8747-C33BA66A10AA}"/>
              </a:ext>
            </a:extLst>
          </p:cNvPr>
          <p:cNvSpPr txBox="1"/>
          <p:nvPr/>
        </p:nvSpPr>
        <p:spPr>
          <a:xfrm>
            <a:off x="6870391" y="3532854"/>
            <a:ext cx="1034201" cy="429260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normAutofit lnSpcReduction="10000"/>
          </a:bodyPr>
          <a:lstStyle/>
          <a:p>
            <a:pPr>
              <a:spcBef>
                <a:spcPts val="375"/>
              </a:spcBef>
            </a:pPr>
            <a:r>
              <a:rPr lang="en-US" sz="1200" dirty="0"/>
              <a:t>Prelaunch review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E9A44DF-7270-C541-ADF7-6A56D15C8826}"/>
              </a:ext>
            </a:extLst>
          </p:cNvPr>
          <p:cNvCxnSpPr>
            <a:cxnSpLocks/>
            <a:stCxn id="32" idx="0"/>
          </p:cNvCxnSpPr>
          <p:nvPr/>
        </p:nvCxnSpPr>
        <p:spPr>
          <a:xfrm flipV="1">
            <a:off x="7387492" y="2593484"/>
            <a:ext cx="0" cy="939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5889F480-98B0-0E41-B179-C7C2205A05D5}"/>
              </a:ext>
            </a:extLst>
          </p:cNvPr>
          <p:cNvSpPr txBox="1"/>
          <p:nvPr/>
        </p:nvSpPr>
        <p:spPr>
          <a:xfrm>
            <a:off x="8203861" y="3059090"/>
            <a:ext cx="1328445" cy="370840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normAutofit/>
          </a:bodyPr>
          <a:lstStyle/>
          <a:p>
            <a:pPr>
              <a:spcBef>
                <a:spcPts val="375"/>
              </a:spcBef>
            </a:pPr>
            <a:r>
              <a:rPr lang="en-US" sz="1200" dirty="0"/>
              <a:t>On-orbit review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9EF1A7C-CE6E-9543-A52F-ED5C52E9C7BA}"/>
              </a:ext>
            </a:extLst>
          </p:cNvPr>
          <p:cNvCxnSpPr>
            <a:cxnSpLocks/>
            <a:stCxn id="40" idx="0"/>
          </p:cNvCxnSpPr>
          <p:nvPr/>
        </p:nvCxnSpPr>
        <p:spPr>
          <a:xfrm flipV="1">
            <a:off x="8868084" y="2593484"/>
            <a:ext cx="0" cy="465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40507C5-3920-9E49-A376-F887D9D77053}"/>
              </a:ext>
            </a:extLst>
          </p:cNvPr>
          <p:cNvCxnSpPr/>
          <p:nvPr/>
        </p:nvCxnSpPr>
        <p:spPr>
          <a:xfrm>
            <a:off x="6562848" y="1900212"/>
            <a:ext cx="0" cy="322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DB205D1A-E49C-244D-A815-E90913F67AB5}"/>
              </a:ext>
            </a:extLst>
          </p:cNvPr>
          <p:cNvSpPr txBox="1"/>
          <p:nvPr/>
        </p:nvSpPr>
        <p:spPr>
          <a:xfrm>
            <a:off x="6187858" y="1492801"/>
            <a:ext cx="1327758" cy="449126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normAutofit lnSpcReduction="10000"/>
          </a:bodyPr>
          <a:lstStyle/>
          <a:p>
            <a:pPr>
              <a:spcBef>
                <a:spcPts val="375"/>
              </a:spcBef>
            </a:pPr>
            <a:r>
              <a:rPr lang="en-US" sz="1200" dirty="0"/>
              <a:t>First General Investigator call</a:t>
            </a:r>
          </a:p>
        </p:txBody>
      </p:sp>
    </p:spTree>
    <p:extLst>
      <p:ext uri="{BB962C8B-B14F-4D97-AF65-F5344CB8AC3E}">
        <p14:creationId xmlns:p14="http://schemas.microsoft.com/office/powerpoint/2010/main" val="3666735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FD5928-3FC3-4C4C-8C0E-E1C0E3365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a community process an appropriate way to define the Core Community Surveys?</a:t>
            </a:r>
          </a:p>
          <a:p>
            <a:endParaRPr lang="en-US" dirty="0"/>
          </a:p>
          <a:p>
            <a:r>
              <a:rPr lang="en-US" dirty="0"/>
              <a:t>If yes, is our general approach on running the community process reasonable?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764E9C-7DC7-3A4C-8C31-D392B80F9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for the Committee</a:t>
            </a:r>
          </a:p>
        </p:txBody>
      </p:sp>
    </p:spTree>
    <p:extLst>
      <p:ext uri="{BB962C8B-B14F-4D97-AF65-F5344CB8AC3E}">
        <p14:creationId xmlns:p14="http://schemas.microsoft.com/office/powerpoint/2010/main" val="4166821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DC2856-F314-6747-86FC-798F5819F0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437808-6436-B94A-8F1B-3AE56196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3520966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FA79A9-12E9-4746-A27E-F8AFC81C2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Option to pre-select one survey of up to one month of observations notionally to be executed within the first two years of the mission</a:t>
            </a:r>
          </a:p>
          <a:p>
            <a:pPr lvl="1"/>
            <a:r>
              <a:rPr lang="en-US" dirty="0"/>
              <a:t>Provides opportunity for observations that would substantially benefit from multi-year preparatory activities (precursor observations, simulations etc.)</a:t>
            </a:r>
          </a:p>
          <a:p>
            <a:pPr lvl="1"/>
            <a:r>
              <a:rPr lang="en-US" dirty="0"/>
              <a:t>Allows for a substantive survey, but does not commit to a large amount of early observation time</a:t>
            </a:r>
          </a:p>
          <a:p>
            <a:pPr lvl="1"/>
            <a:r>
              <a:rPr lang="en-US" dirty="0"/>
              <a:t>Leaves most of the General Astrophysics Survey time to be assigned closer to launch (and after the Core Community Surveys are defined)</a:t>
            </a:r>
          </a:p>
          <a:p>
            <a:pPr lvl="1"/>
            <a:r>
              <a:rPr lang="en-US" dirty="0"/>
              <a:t>Science topic/justification is open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AE951E-6F43-B342-BFE5-B932ADEA8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31" y="107731"/>
            <a:ext cx="11466786" cy="608012"/>
          </a:xfrm>
        </p:spPr>
        <p:txBody>
          <a:bodyPr/>
          <a:lstStyle/>
          <a:p>
            <a:r>
              <a:rPr lang="en-US" dirty="0"/>
              <a:t>Community input on pre-selection of an Astrophysics Survey</a:t>
            </a:r>
          </a:p>
        </p:txBody>
      </p:sp>
    </p:spTree>
    <p:extLst>
      <p:ext uri="{BB962C8B-B14F-4D97-AF65-F5344CB8AC3E}">
        <p14:creationId xmlns:p14="http://schemas.microsoft.com/office/powerpoint/2010/main" val="232762985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>
        <a:normAutofit/>
      </a:bodyPr>
      <a:lstStyle>
        <a:defPPr>
          <a:spcBef>
            <a:spcPts val="375"/>
          </a:spcBef>
          <a:defRPr sz="12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647C643D74134882DDD9C74AC7DB7C" ma:contentTypeVersion="2" ma:contentTypeDescription="Create a new document." ma:contentTypeScope="" ma:versionID="10917ba69f2b7ed2f22a3c5501659ad8">
  <xsd:schema xmlns:xsd="http://www.w3.org/2001/XMLSchema" xmlns:xs="http://www.w3.org/2001/XMLSchema" xmlns:p="http://schemas.microsoft.com/office/2006/metadata/properties" xmlns:ns2="56e4d08a-b6ea-40ae-b8bc-9ef7287047e3" targetNamespace="http://schemas.microsoft.com/office/2006/metadata/properties" ma:root="true" ma:fieldsID="86cee4a55bf939d5a0ac06b3226b2e22" ns2:_="">
    <xsd:import namespace="56e4d08a-b6ea-40ae-b8bc-9ef728704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e4d08a-b6ea-40ae-b8bc-9ef728704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A181EE-7726-4C4B-84B6-A55FA5EBF9AF}">
  <ds:schemaRefs>
    <ds:schemaRef ds:uri="56e4d08a-b6ea-40ae-b8bc-9ef7287047e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D68D4B9-4530-4DF4-84AE-97171EE1499B}">
  <ds:schemaRefs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56e4d08a-b6ea-40ae-b8bc-9ef7287047e3"/>
  </ds:schemaRefs>
</ds:datastoreItem>
</file>

<file path=customXml/itemProps3.xml><?xml version="1.0" encoding="utf-8"?>
<ds:datastoreItem xmlns:ds="http://schemas.openxmlformats.org/officeDocument/2006/customXml" ds:itemID="{64930682-C609-4FA2-87BE-ED228F6F3D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1_Office Theme</Template>
  <TotalTime>29581</TotalTime>
  <Words>761</Words>
  <Application>Microsoft Macintosh PowerPoint</Application>
  <PresentationFormat>Widescreen</PresentationFormat>
  <Paragraphs>79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Arial Narrow</vt:lpstr>
      <vt:lpstr>Calibri</vt:lpstr>
      <vt:lpstr>2_Office Theme</vt:lpstr>
      <vt:lpstr>PowerPoint Presentation</vt:lpstr>
      <vt:lpstr>Core Community Survey Definition</vt:lpstr>
      <vt:lpstr>Community Engagement</vt:lpstr>
      <vt:lpstr>An Inclusive process</vt:lpstr>
      <vt:lpstr>Evaluation and recommendations</vt:lpstr>
      <vt:lpstr>Notional Timeline</vt:lpstr>
      <vt:lpstr>Questions for the Committee</vt:lpstr>
      <vt:lpstr>Backup</vt:lpstr>
      <vt:lpstr>Community input on pre-selection of an Astrophysics Survey</vt:lpstr>
      <vt:lpstr>Community input on pre-selection of an Astrophysics Survey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Smith, Jeffrey Scott (GSFC-4480)</dc:creator>
  <cp:lastModifiedBy>McEnery, Julie E. (GSFC-6600)</cp:lastModifiedBy>
  <cp:revision>72</cp:revision>
  <cp:lastPrinted>2019-02-05T13:03:01Z</cp:lastPrinted>
  <dcterms:created xsi:type="dcterms:W3CDTF">2020-06-14T20:12:43Z</dcterms:created>
  <dcterms:modified xsi:type="dcterms:W3CDTF">2022-02-23T19:28:53Z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0x0101009C647C643D74134882DDD9C74AC7DB7C</vt:lpwstr>
  </property>
</Properties>
</file>