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98" r:id="rId4"/>
  </p:sldMasterIdLst>
  <p:notesMasterIdLst>
    <p:notesMasterId r:id="rId30"/>
  </p:notesMasterIdLst>
  <p:handoutMasterIdLst>
    <p:handoutMasterId r:id="rId31"/>
  </p:handoutMasterIdLst>
  <p:sldIdLst>
    <p:sldId id="287" r:id="rId5"/>
    <p:sldId id="292" r:id="rId6"/>
    <p:sldId id="258" r:id="rId7"/>
    <p:sldId id="259" r:id="rId8"/>
    <p:sldId id="260" r:id="rId9"/>
    <p:sldId id="4138" r:id="rId10"/>
    <p:sldId id="4134" r:id="rId11"/>
    <p:sldId id="4124" r:id="rId12"/>
    <p:sldId id="4113" r:id="rId13"/>
    <p:sldId id="4115" r:id="rId14"/>
    <p:sldId id="4125" r:id="rId15"/>
    <p:sldId id="4126" r:id="rId16"/>
    <p:sldId id="4135" r:id="rId17"/>
    <p:sldId id="4136" r:id="rId18"/>
    <p:sldId id="4127" r:id="rId19"/>
    <p:sldId id="4117" r:id="rId20"/>
    <p:sldId id="4118" r:id="rId21"/>
    <p:sldId id="4119" r:id="rId22"/>
    <p:sldId id="4121" r:id="rId23"/>
    <p:sldId id="4122" r:id="rId24"/>
    <p:sldId id="4128" r:id="rId25"/>
    <p:sldId id="4129" r:id="rId26"/>
    <p:sldId id="4132" r:id="rId27"/>
    <p:sldId id="263" r:id="rId28"/>
    <p:sldId id="4139" r:id="rId29"/>
  </p:sldIdLst>
  <p:sldSz cx="12192000" cy="6858000"/>
  <p:notesSz cx="6667500" cy="86868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736" userDrawn="1">
          <p15:clr>
            <a:srgbClr val="A4A3A4"/>
          </p15:clr>
        </p15:guide>
        <p15:guide id="2" pos="21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C0"/>
    <a:srgbClr val="FFFF99"/>
    <a:srgbClr val="008000"/>
    <a:srgbClr val="E9EDF5"/>
    <a:srgbClr val="D0D8E8"/>
    <a:srgbClr val="FF0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B1595-C521-4C68-BF73-B7558F991AF3}" v="30" dt="2022-02-22T21:52:07.533"/>
    <p1510:client id="{1FBDA972-B445-044E-B5B2-C15CD81BBF02}" v="470" dt="2022-02-23T16:48:53.371"/>
    <p1510:client id="{37CEDA59-1BA0-4331-907B-CE7BE0A17C9E}" v="4" dt="2022-02-23T15:07:36.970"/>
    <p1510:client id="{8EA93C14-91F6-483D-8623-D0C2B5EBBC7B}" v="144" dt="2022-02-22T20:19:21.1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09" d="100"/>
          <a:sy n="109" d="100"/>
        </p:scale>
        <p:origin x="208" y="44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736"/>
        <p:guide pos="21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2889854" cy="434637"/>
          </a:xfrm>
          <a:prstGeom prst="rect">
            <a:avLst/>
          </a:prstGeom>
        </p:spPr>
        <p:txBody>
          <a:bodyPr vert="horz" lIns="86487" tIns="43243" rIns="86487" bIns="43243" rtlCol="0"/>
          <a:lstStyle>
            <a:lvl1pPr algn="l">
              <a:defRPr sz="1100"/>
            </a:lvl1pPr>
          </a:lstStyle>
          <a:p>
            <a:endParaRPr lang="en-US"/>
          </a:p>
        </p:txBody>
      </p:sp>
      <p:sp>
        <p:nvSpPr>
          <p:cNvPr id="3" name="Date Placeholder 2"/>
          <p:cNvSpPr>
            <a:spLocks noGrp="1"/>
          </p:cNvSpPr>
          <p:nvPr>
            <p:ph type="dt" sz="quarter" idx="1"/>
          </p:nvPr>
        </p:nvSpPr>
        <p:spPr>
          <a:xfrm>
            <a:off x="3776143" y="0"/>
            <a:ext cx="2889854" cy="434637"/>
          </a:xfrm>
          <a:prstGeom prst="rect">
            <a:avLst/>
          </a:prstGeom>
        </p:spPr>
        <p:txBody>
          <a:bodyPr vert="horz" lIns="86487" tIns="43243" rIns="86487" bIns="43243" rtlCol="0"/>
          <a:lstStyle>
            <a:lvl1pPr algn="r">
              <a:defRPr sz="1100"/>
            </a:lvl1pPr>
          </a:lstStyle>
          <a:p>
            <a:fld id="{6438631A-BD82-4368-B7B8-F79D93750BF3}" type="datetimeFigureOut">
              <a:rPr lang="en-US" smtClean="0"/>
              <a:pPr/>
              <a:t>2/23/22</a:t>
            </a:fld>
            <a:endParaRPr lang="en-US"/>
          </a:p>
        </p:txBody>
      </p:sp>
      <p:sp>
        <p:nvSpPr>
          <p:cNvPr id="4" name="Footer Placeholder 3"/>
          <p:cNvSpPr>
            <a:spLocks noGrp="1"/>
          </p:cNvSpPr>
          <p:nvPr>
            <p:ph type="ftr" sz="quarter" idx="2"/>
          </p:nvPr>
        </p:nvSpPr>
        <p:spPr>
          <a:xfrm>
            <a:off x="6" y="8250680"/>
            <a:ext cx="2889854" cy="434637"/>
          </a:xfrm>
          <a:prstGeom prst="rect">
            <a:avLst/>
          </a:prstGeom>
        </p:spPr>
        <p:txBody>
          <a:bodyPr vert="horz" lIns="86487" tIns="43243" rIns="86487" bIns="43243" rtlCol="0" anchor="b"/>
          <a:lstStyle>
            <a:lvl1pPr algn="l">
              <a:defRPr sz="1100"/>
            </a:lvl1pPr>
          </a:lstStyle>
          <a:p>
            <a:endParaRPr lang="en-US"/>
          </a:p>
        </p:txBody>
      </p:sp>
      <p:sp>
        <p:nvSpPr>
          <p:cNvPr id="5" name="Slide Number Placeholder 4"/>
          <p:cNvSpPr>
            <a:spLocks noGrp="1"/>
          </p:cNvSpPr>
          <p:nvPr>
            <p:ph type="sldNum" sz="quarter" idx="3"/>
          </p:nvPr>
        </p:nvSpPr>
        <p:spPr>
          <a:xfrm>
            <a:off x="3776143" y="8250680"/>
            <a:ext cx="2889854" cy="434637"/>
          </a:xfrm>
          <a:prstGeom prst="rect">
            <a:avLst/>
          </a:prstGeom>
        </p:spPr>
        <p:txBody>
          <a:bodyPr vert="horz" lIns="86487" tIns="43243" rIns="86487" bIns="43243" rtlCol="0" anchor="b"/>
          <a:lstStyle>
            <a:lvl1pPr algn="r">
              <a:defRPr sz="1100"/>
            </a:lvl1pPr>
          </a:lstStyle>
          <a:p>
            <a:fld id="{965B57DC-BDEA-463D-8C8D-271710863309}" type="slidenum">
              <a:rPr lang="en-US" smtClean="0"/>
              <a:pPr/>
              <a:t>‹#›</a:t>
            </a:fld>
            <a:endParaRPr lang="en-US"/>
          </a:p>
        </p:txBody>
      </p:sp>
    </p:spTree>
    <p:extLst>
      <p:ext uri="{BB962C8B-B14F-4D97-AF65-F5344CB8AC3E}">
        <p14:creationId xmlns:p14="http://schemas.microsoft.com/office/powerpoint/2010/main" val="2772481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6" y="0"/>
            <a:ext cx="2889854" cy="434637"/>
          </a:xfrm>
          <a:prstGeom prst="rect">
            <a:avLst/>
          </a:prstGeom>
          <a:noFill/>
          <a:ln w="9525">
            <a:noFill/>
            <a:miter lim="800000"/>
            <a:headEnd/>
            <a:tailEnd/>
          </a:ln>
        </p:spPr>
        <p:txBody>
          <a:bodyPr vert="horz" wrap="square" lIns="88130" tIns="44065" rIns="88130" bIns="44065" numCol="1" anchor="t" anchorCtr="0" compatLnSpc="1">
            <a:prstTxWarp prst="textNoShape">
              <a:avLst/>
            </a:prstTxWarp>
          </a:bodyPr>
          <a:lstStyle>
            <a:lvl1pPr defTabSz="881389">
              <a:defRPr sz="1100">
                <a:latin typeface="Calibri" pitchFamily="34" charset="0"/>
                <a:cs typeface="+mn-cs"/>
              </a:defRPr>
            </a:lvl1pPr>
          </a:lstStyle>
          <a:p>
            <a:pPr>
              <a:defRPr/>
            </a:pPr>
            <a:endParaRPr lang="en-US"/>
          </a:p>
        </p:txBody>
      </p:sp>
      <p:sp>
        <p:nvSpPr>
          <p:cNvPr id="3" name="Date Placeholder 2"/>
          <p:cNvSpPr>
            <a:spLocks noGrp="1"/>
          </p:cNvSpPr>
          <p:nvPr>
            <p:ph type="dt" idx="1"/>
          </p:nvPr>
        </p:nvSpPr>
        <p:spPr bwMode="auto">
          <a:xfrm>
            <a:off x="3776143" y="0"/>
            <a:ext cx="2889854" cy="434637"/>
          </a:xfrm>
          <a:prstGeom prst="rect">
            <a:avLst/>
          </a:prstGeom>
          <a:noFill/>
          <a:ln w="9525">
            <a:noFill/>
            <a:miter lim="800000"/>
            <a:headEnd/>
            <a:tailEnd/>
          </a:ln>
        </p:spPr>
        <p:txBody>
          <a:bodyPr vert="horz" wrap="square" lIns="88130" tIns="44065" rIns="88130" bIns="44065" numCol="1" anchor="t" anchorCtr="0" compatLnSpc="1">
            <a:prstTxWarp prst="textNoShape">
              <a:avLst/>
            </a:prstTxWarp>
          </a:bodyPr>
          <a:lstStyle>
            <a:lvl1pPr algn="r" defTabSz="881389">
              <a:defRPr sz="1100">
                <a:latin typeface="Calibri" pitchFamily="34" charset="0"/>
                <a:cs typeface="+mn-cs"/>
              </a:defRPr>
            </a:lvl1pPr>
          </a:lstStyle>
          <a:p>
            <a:pPr>
              <a:defRPr/>
            </a:pPr>
            <a:fld id="{40E2BC8E-D35B-40B4-8821-8A221CE1A457}" type="datetimeFigureOut">
              <a:rPr lang="en-US"/>
              <a:pPr>
                <a:defRPr/>
              </a:pPr>
              <a:t>2/23/22</a:t>
            </a:fld>
            <a:endParaRPr lang="en-US"/>
          </a:p>
        </p:txBody>
      </p:sp>
      <p:sp>
        <p:nvSpPr>
          <p:cNvPr id="4" name="Slide Image Placeholder 3"/>
          <p:cNvSpPr>
            <a:spLocks noGrp="1" noRot="1" noChangeAspect="1"/>
          </p:cNvSpPr>
          <p:nvPr>
            <p:ph type="sldImg" idx="2"/>
          </p:nvPr>
        </p:nvSpPr>
        <p:spPr>
          <a:xfrm>
            <a:off x="438150" y="650875"/>
            <a:ext cx="5791200" cy="3257550"/>
          </a:xfrm>
          <a:prstGeom prst="rect">
            <a:avLst/>
          </a:prstGeom>
          <a:noFill/>
          <a:ln w="12700">
            <a:solidFill>
              <a:prstClr val="black"/>
            </a:solidFill>
          </a:ln>
        </p:spPr>
        <p:txBody>
          <a:bodyPr vert="horz" lIns="86487" tIns="43243" rIns="86487" bIns="43243" rtlCol="0" anchor="ctr"/>
          <a:lstStyle/>
          <a:p>
            <a:pPr lvl="0"/>
            <a:endParaRPr lang="en-US" noProof="0"/>
          </a:p>
        </p:txBody>
      </p:sp>
      <p:sp>
        <p:nvSpPr>
          <p:cNvPr id="5" name="Notes Placeholder 4"/>
          <p:cNvSpPr>
            <a:spLocks noGrp="1"/>
          </p:cNvSpPr>
          <p:nvPr>
            <p:ph type="body" sz="quarter" idx="3"/>
          </p:nvPr>
        </p:nvSpPr>
        <p:spPr bwMode="auto">
          <a:xfrm>
            <a:off x="667354" y="4126827"/>
            <a:ext cx="5332792" cy="3908764"/>
          </a:xfrm>
          <a:prstGeom prst="rect">
            <a:avLst/>
          </a:prstGeom>
          <a:noFill/>
          <a:ln w="9525">
            <a:noFill/>
            <a:miter lim="800000"/>
            <a:headEnd/>
            <a:tailEnd/>
          </a:ln>
        </p:spPr>
        <p:txBody>
          <a:bodyPr vert="horz" wrap="square" lIns="88130" tIns="44065" rIns="88130" bIns="440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6" y="8250680"/>
            <a:ext cx="2889854" cy="434637"/>
          </a:xfrm>
          <a:prstGeom prst="rect">
            <a:avLst/>
          </a:prstGeom>
          <a:noFill/>
          <a:ln w="9525">
            <a:noFill/>
            <a:miter lim="800000"/>
            <a:headEnd/>
            <a:tailEnd/>
          </a:ln>
        </p:spPr>
        <p:txBody>
          <a:bodyPr vert="horz" wrap="square" lIns="88130" tIns="44065" rIns="88130" bIns="44065" numCol="1" anchor="b" anchorCtr="0" compatLnSpc="1">
            <a:prstTxWarp prst="textNoShape">
              <a:avLst/>
            </a:prstTxWarp>
          </a:bodyPr>
          <a:lstStyle>
            <a:lvl1pPr defTabSz="881389">
              <a:defRPr sz="1100">
                <a:latin typeface="Calibri" pitchFamily="34" charset="0"/>
                <a:cs typeface="+mn-cs"/>
              </a:defRPr>
            </a:lvl1pPr>
          </a:lstStyle>
          <a:p>
            <a:pPr>
              <a:defRPr/>
            </a:pPr>
            <a:endParaRPr lang="en-US"/>
          </a:p>
        </p:txBody>
      </p:sp>
      <p:sp>
        <p:nvSpPr>
          <p:cNvPr id="7" name="Slide Number Placeholder 6"/>
          <p:cNvSpPr>
            <a:spLocks noGrp="1"/>
          </p:cNvSpPr>
          <p:nvPr>
            <p:ph type="sldNum" sz="quarter" idx="5"/>
          </p:nvPr>
        </p:nvSpPr>
        <p:spPr bwMode="auto">
          <a:xfrm>
            <a:off x="3776143" y="8250680"/>
            <a:ext cx="2889854" cy="434637"/>
          </a:xfrm>
          <a:prstGeom prst="rect">
            <a:avLst/>
          </a:prstGeom>
          <a:noFill/>
          <a:ln w="9525">
            <a:noFill/>
            <a:miter lim="800000"/>
            <a:headEnd/>
            <a:tailEnd/>
          </a:ln>
        </p:spPr>
        <p:txBody>
          <a:bodyPr vert="horz" wrap="square" lIns="88130" tIns="44065" rIns="88130" bIns="44065" numCol="1" anchor="b" anchorCtr="0" compatLnSpc="1">
            <a:prstTxWarp prst="textNoShape">
              <a:avLst/>
            </a:prstTxWarp>
          </a:bodyPr>
          <a:lstStyle>
            <a:lvl1pPr algn="r" defTabSz="881389">
              <a:defRPr sz="1100">
                <a:latin typeface="Calibri" pitchFamily="34" charset="0"/>
                <a:cs typeface="+mn-cs"/>
              </a:defRPr>
            </a:lvl1pPr>
          </a:lstStyle>
          <a:p>
            <a:pPr>
              <a:defRPr/>
            </a:pPr>
            <a:fld id="{F4B6275C-0645-43A9-ACDA-247FEB91D8B8}" type="slidenum">
              <a:rPr lang="en-US"/>
              <a:pPr>
                <a:defRPr/>
              </a:pPr>
              <a:t>‹#›</a:t>
            </a:fld>
            <a:endParaRPr lang="en-US"/>
          </a:p>
        </p:txBody>
      </p:sp>
    </p:spTree>
    <p:extLst>
      <p:ext uri="{BB962C8B-B14F-4D97-AF65-F5344CB8AC3E}">
        <p14:creationId xmlns:p14="http://schemas.microsoft.com/office/powerpoint/2010/main" val="9036744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B6275C-0645-43A9-ACDA-247FEB91D8B8}" type="slidenum">
              <a:rPr lang="en-US" smtClean="0"/>
              <a:pPr>
                <a:defRPr/>
              </a:pPr>
              <a:t>1</a:t>
            </a:fld>
            <a:endParaRPr lang="en-US"/>
          </a:p>
        </p:txBody>
      </p:sp>
    </p:spTree>
    <p:extLst>
      <p:ext uri="{BB962C8B-B14F-4D97-AF65-F5344CB8AC3E}">
        <p14:creationId xmlns:p14="http://schemas.microsoft.com/office/powerpoint/2010/main" val="359313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157eaa21d4_1_12:notes"/>
          <p:cNvSpPr>
            <a:spLocks noGrp="1" noRot="1" noChangeAspect="1"/>
          </p:cNvSpPr>
          <p:nvPr>
            <p:ph type="sldImg" idx="2"/>
          </p:nvPr>
        </p:nvSpPr>
        <p:spPr>
          <a:xfrm>
            <a:off x="438150" y="650875"/>
            <a:ext cx="5791200" cy="3257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157eaa21d4_1_12:notes"/>
          <p:cNvSpPr txBox="1">
            <a:spLocks noGrp="1"/>
          </p:cNvSpPr>
          <p:nvPr>
            <p:ph type="body" idx="1"/>
          </p:nvPr>
        </p:nvSpPr>
        <p:spPr>
          <a:xfrm>
            <a:off x="667354" y="4126827"/>
            <a:ext cx="5332800" cy="3908700"/>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86" name="Google Shape;86;g1157eaa21d4_1_12:notes"/>
          <p:cNvSpPr txBox="1">
            <a:spLocks noGrp="1"/>
          </p:cNvSpPr>
          <p:nvPr>
            <p:ph type="sldNum" idx="12"/>
          </p:nvPr>
        </p:nvSpPr>
        <p:spPr>
          <a:xfrm>
            <a:off x="3776143" y="8250680"/>
            <a:ext cx="2889900" cy="434700"/>
          </a:xfrm>
          <a:prstGeom prst="rect">
            <a:avLst/>
          </a:prstGeom>
        </p:spPr>
        <p:txBody>
          <a:bodyPr spcFirstLastPara="1" wrap="square" lIns="88125" tIns="44050" rIns="88125" bIns="4405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157eaa21d4_1_6:notes"/>
          <p:cNvSpPr>
            <a:spLocks noGrp="1" noRot="1" noChangeAspect="1"/>
          </p:cNvSpPr>
          <p:nvPr>
            <p:ph type="sldImg" idx="2"/>
          </p:nvPr>
        </p:nvSpPr>
        <p:spPr>
          <a:xfrm>
            <a:off x="438150" y="650875"/>
            <a:ext cx="5791200" cy="3257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157eaa21d4_1_6:notes"/>
          <p:cNvSpPr txBox="1">
            <a:spLocks noGrp="1"/>
          </p:cNvSpPr>
          <p:nvPr>
            <p:ph type="body" idx="1"/>
          </p:nvPr>
        </p:nvSpPr>
        <p:spPr>
          <a:xfrm>
            <a:off x="667354" y="4126827"/>
            <a:ext cx="5332800" cy="3908700"/>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98" name="Google Shape;98;g1157eaa21d4_1_6:notes"/>
          <p:cNvSpPr txBox="1">
            <a:spLocks noGrp="1"/>
          </p:cNvSpPr>
          <p:nvPr>
            <p:ph type="sldNum" idx="12"/>
          </p:nvPr>
        </p:nvSpPr>
        <p:spPr>
          <a:xfrm>
            <a:off x="3776143" y="8250680"/>
            <a:ext cx="2889900" cy="434700"/>
          </a:xfrm>
          <a:prstGeom prst="rect">
            <a:avLst/>
          </a:prstGeom>
        </p:spPr>
        <p:txBody>
          <a:bodyPr spcFirstLastPara="1" wrap="square" lIns="88125" tIns="44050" rIns="88125" bIns="440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0:notes"/>
          <p:cNvSpPr txBox="1">
            <a:spLocks noGrp="1"/>
          </p:cNvSpPr>
          <p:nvPr>
            <p:ph type="body" idx="1"/>
          </p:nvPr>
        </p:nvSpPr>
        <p:spPr>
          <a:xfrm>
            <a:off x="667354" y="4126827"/>
            <a:ext cx="5332792" cy="3908764"/>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107" name="Google Shape;107;p20:notes"/>
          <p:cNvSpPr>
            <a:spLocks noGrp="1" noRot="1" noChangeAspect="1"/>
          </p:cNvSpPr>
          <p:nvPr>
            <p:ph type="sldImg" idx="2"/>
          </p:nvPr>
        </p:nvSpPr>
        <p:spPr>
          <a:xfrm>
            <a:off x="438150" y="650875"/>
            <a:ext cx="5791200" cy="3257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57eaa21d4_1_27:notes"/>
          <p:cNvSpPr>
            <a:spLocks noGrp="1" noRot="1" noChangeAspect="1"/>
          </p:cNvSpPr>
          <p:nvPr>
            <p:ph type="sldImg" idx="2"/>
          </p:nvPr>
        </p:nvSpPr>
        <p:spPr>
          <a:xfrm>
            <a:off x="438150" y="650875"/>
            <a:ext cx="5791200" cy="3257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57eaa21d4_1_27:notes"/>
          <p:cNvSpPr txBox="1">
            <a:spLocks noGrp="1"/>
          </p:cNvSpPr>
          <p:nvPr>
            <p:ph type="body" idx="1"/>
          </p:nvPr>
        </p:nvSpPr>
        <p:spPr>
          <a:xfrm>
            <a:off x="667354" y="4126827"/>
            <a:ext cx="5332800" cy="3908700"/>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127" name="Google Shape;127;g1157eaa21d4_1_27:notes"/>
          <p:cNvSpPr txBox="1">
            <a:spLocks noGrp="1"/>
          </p:cNvSpPr>
          <p:nvPr>
            <p:ph type="sldNum" idx="12"/>
          </p:nvPr>
        </p:nvSpPr>
        <p:spPr>
          <a:xfrm>
            <a:off x="3776143" y="8250680"/>
            <a:ext cx="2889900" cy="434700"/>
          </a:xfrm>
          <a:prstGeom prst="rect">
            <a:avLst/>
          </a:prstGeom>
        </p:spPr>
        <p:txBody>
          <a:bodyPr spcFirstLastPara="1" wrap="square" lIns="88125" tIns="44050" rIns="88125" bIns="440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66800"/>
            <a:ext cx="10363200" cy="1447800"/>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ext Placeholder 10">
            <a:extLst>
              <a:ext uri="{FF2B5EF4-FFF2-40B4-BE49-F238E27FC236}">
                <a16:creationId xmlns:a16="http://schemas.microsoft.com/office/drawing/2014/main" id="{6919D2CE-FF76-FF46-A63D-F84915098AD6}"/>
              </a:ext>
            </a:extLst>
          </p:cNvPr>
          <p:cNvSpPr>
            <a:spLocks noGrp="1"/>
          </p:cNvSpPr>
          <p:nvPr>
            <p:ph type="body" sz="quarter" idx="13"/>
          </p:nvPr>
        </p:nvSpPr>
        <p:spPr>
          <a:xfrm>
            <a:off x="3352800" y="2743200"/>
            <a:ext cx="5486400" cy="914400"/>
          </a:xfrm>
        </p:spPr>
        <p:txBody>
          <a:bodyPr anchor="ctr"/>
          <a:lstStyle>
            <a:lvl1pPr marL="0" indent="0" algn="ctr">
              <a:buNone/>
              <a:defRPr sz="24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Tree>
    <p:extLst>
      <p:ext uri="{BB962C8B-B14F-4D97-AF65-F5344CB8AC3E}">
        <p14:creationId xmlns:p14="http://schemas.microsoft.com/office/powerpoint/2010/main" val="40061278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457200"/>
            <a:ext cx="2743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8026400" cy="6096000"/>
          </a:xfrm>
        </p:spPr>
        <p:txBody>
          <a:bodyPr vert="eaVert"/>
          <a:lstStyle>
            <a:lvl1pPr>
              <a:defRPr sz="2000" b="1"/>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51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242" y="1206887"/>
            <a:ext cx="11574433" cy="5104707"/>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2"/>
          <p:cNvSpPr>
            <a:spLocks noGrp="1" noChangeArrowheads="1"/>
          </p:cNvSpPr>
          <p:nvPr>
            <p:ph type="title"/>
          </p:nvPr>
        </p:nvSpPr>
        <p:spPr bwMode="auto">
          <a:xfrm>
            <a:off x="2293906" y="14288"/>
            <a:ext cx="8660833" cy="1143000"/>
          </a:xfrm>
          <a:prstGeom prst="rect">
            <a:avLst/>
          </a:prstGeom>
          <a:noFill/>
          <a:ln w="9525">
            <a:noFill/>
            <a:miter lim="800000"/>
            <a:headEnd/>
            <a:tailEnd/>
          </a:ln>
        </p:spPr>
        <p:txBody>
          <a:bodyPr/>
          <a:lstStyle/>
          <a:p>
            <a:pPr lvl="0"/>
            <a:r>
              <a:rPr lang="en-US"/>
              <a:t>Click to edit Master title style</a:t>
            </a:r>
          </a:p>
        </p:txBody>
      </p:sp>
      <p:sp>
        <p:nvSpPr>
          <p:cNvPr id="8" name="Rectangle 4"/>
          <p:cNvSpPr>
            <a:spLocks noGrp="1" noChangeArrowheads="1"/>
          </p:cNvSpPr>
          <p:nvPr>
            <p:ph type="dt" sz="half" idx="10"/>
          </p:nvPr>
        </p:nvSpPr>
        <p:spPr/>
        <p:txBody>
          <a:bodyPr/>
          <a:lstStyle>
            <a:lvl1pPr>
              <a:defRPr/>
            </a:lvl1pPr>
          </a:lstStyle>
          <a:p>
            <a:pPr>
              <a:defRPr/>
            </a:pPr>
            <a:r>
              <a:rPr lang="en-US">
                <a:solidFill>
                  <a:prstClr val="black"/>
                </a:solidFill>
              </a:rPr>
              <a:t>June 16, 2014</a:t>
            </a:r>
          </a:p>
        </p:txBody>
      </p:sp>
      <p:sp>
        <p:nvSpPr>
          <p:cNvPr id="9" name="Rectangle 5"/>
          <p:cNvSpPr>
            <a:spLocks noGrp="1" noChangeArrowheads="1"/>
          </p:cNvSpPr>
          <p:nvPr>
            <p:ph type="ftr" sz="quarter" idx="11"/>
          </p:nvPr>
        </p:nvSpPr>
        <p:spPr/>
        <p:txBody>
          <a:bodyPr/>
          <a:lstStyle>
            <a:lvl1pPr>
              <a:defRPr/>
            </a:lvl1pPr>
          </a:lstStyle>
          <a:p>
            <a:pPr>
              <a:defRPr/>
            </a:pPr>
            <a:r>
              <a:rPr lang="en-US">
                <a:solidFill>
                  <a:prstClr val="black"/>
                </a:solidFill>
              </a:rPr>
              <a:t>M. Postman / CMO</a:t>
            </a:r>
          </a:p>
        </p:txBody>
      </p:sp>
      <p:sp>
        <p:nvSpPr>
          <p:cNvPr id="10" name="Rectangle 6"/>
          <p:cNvSpPr>
            <a:spLocks noGrp="1" noChangeArrowheads="1"/>
          </p:cNvSpPr>
          <p:nvPr>
            <p:ph type="sldNum" sz="quarter" idx="12"/>
          </p:nvPr>
        </p:nvSpPr>
        <p:spPr>
          <a:xfrm>
            <a:off x="9036051" y="6350000"/>
            <a:ext cx="2844800" cy="476250"/>
          </a:xfrm>
        </p:spPr>
        <p:txBody>
          <a:bodyPr/>
          <a:lstStyle>
            <a:lvl1pPr>
              <a:defRPr/>
            </a:lvl1pPr>
          </a:lstStyle>
          <a:p>
            <a:pPr>
              <a:defRPr/>
            </a:pPr>
            <a:fld id="{8F940137-7DE5-43AF-9607-B976FA44626D}" type="slidenum">
              <a:rPr lang="en-US">
                <a:solidFill>
                  <a:prstClr val="black"/>
                </a:solidFill>
              </a:rPr>
              <a:pPr>
                <a:defRPr/>
              </a:pPr>
              <a:t>‹#›</a:t>
            </a:fld>
            <a:endParaRPr lang="en-US">
              <a:solidFill>
                <a:prstClr val="black"/>
              </a:solidFill>
            </a:endParaRPr>
          </a:p>
        </p:txBody>
      </p:sp>
      <p:cxnSp>
        <p:nvCxnSpPr>
          <p:cNvPr id="11" name="Straight Connector 10"/>
          <p:cNvCxnSpPr/>
          <p:nvPr userDrawn="1"/>
        </p:nvCxnSpPr>
        <p:spPr>
          <a:xfrm>
            <a:off x="328084" y="1117600"/>
            <a:ext cx="11582400" cy="1588"/>
          </a:xfrm>
          <a:prstGeom prst="line">
            <a:avLst/>
          </a:prstGeom>
          <a:ln w="25400">
            <a:solidFill>
              <a:srgbClr val="990099"/>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9838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13"/>
          </p:nvPr>
        </p:nvSpPr>
        <p:spPr>
          <a:xfrm>
            <a:off x="-577849"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1" y="3562351"/>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14" hasCustomPrompt="1"/>
          </p:nvPr>
        </p:nvSpPr>
        <p:spPr>
          <a:xfrm>
            <a:off x="603846" y="553070"/>
            <a:ext cx="1098431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1" y="5804955"/>
            <a:ext cx="10985500" cy="558476"/>
          </a:xfrm>
          <a:prstGeom prst="rect">
            <a:avLst/>
          </a:prstGeom>
        </p:spPr>
        <p:txBody>
          <a:bodyPr/>
          <a:lstStyle>
            <a:lvl1pPr marL="0" indent="0" defTabSz="412740">
              <a:lnSpc>
                <a:spcPct val="100000"/>
              </a:lnSpc>
              <a:spcBef>
                <a:spcPts val="0"/>
              </a:spcBef>
              <a:buSzTx/>
              <a:buNone/>
              <a:defRPr sz="2751" b="1"/>
            </a:lvl1pPr>
            <a:lvl2pPr marL="0" indent="0" defTabSz="412740">
              <a:lnSpc>
                <a:spcPct val="100000"/>
              </a:lnSpc>
              <a:spcBef>
                <a:spcPts val="0"/>
              </a:spcBef>
              <a:buSzTx/>
              <a:buNone/>
              <a:defRPr sz="2751" b="1"/>
            </a:lvl2pPr>
            <a:lvl3pPr marL="0" indent="0" defTabSz="412740">
              <a:lnSpc>
                <a:spcPct val="100000"/>
              </a:lnSpc>
              <a:spcBef>
                <a:spcPts val="0"/>
              </a:spcBef>
              <a:buSzTx/>
              <a:buNone/>
              <a:defRPr sz="2751" b="1"/>
            </a:lvl3pPr>
            <a:lvl4pPr marL="0" indent="0" defTabSz="412740">
              <a:lnSpc>
                <a:spcPct val="100000"/>
              </a:lnSpc>
              <a:spcBef>
                <a:spcPts val="0"/>
              </a:spcBef>
              <a:buSzTx/>
              <a:buNone/>
              <a:defRPr sz="2751" b="1"/>
            </a:lvl4pPr>
            <a:lvl5pPr marL="0" indent="0"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94176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 no ITAR">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11430000" cy="5486400"/>
          </a:xfrm>
        </p:spPr>
        <p:txBody>
          <a:bodyPr>
            <a:normAutofit/>
          </a:bodyPr>
          <a:lstStyle>
            <a:lvl1pPr>
              <a:defRPr sz="2000" b="1"/>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C4253B7-4313-1248-91FC-65853064E895}"/>
              </a:ext>
            </a:extLst>
          </p:cNvPr>
          <p:cNvSpPr>
            <a:spLocks noGrp="1"/>
          </p:cNvSpPr>
          <p:nvPr>
            <p:ph type="title"/>
          </p:nvPr>
        </p:nvSpPr>
        <p:spPr>
          <a:xfrm>
            <a:off x="1066800" y="77788"/>
            <a:ext cx="10058400" cy="608012"/>
          </a:xfrm>
        </p:spPr>
        <p:txBody>
          <a:bodyPr/>
          <a:lstStyle>
            <a:lvl1pPr>
              <a:defRPr sz="2400" b="1"/>
            </a:lvl1pPr>
          </a:lstStyle>
          <a:p>
            <a:r>
              <a:rPr lang="en-US"/>
              <a:t>Click to edit Master title style</a:t>
            </a:r>
          </a:p>
        </p:txBody>
      </p:sp>
    </p:spTree>
    <p:extLst>
      <p:ext uri="{BB962C8B-B14F-4D97-AF65-F5344CB8AC3E}">
        <p14:creationId xmlns:p14="http://schemas.microsoft.com/office/powerpoint/2010/main" val="7333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 no ITA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5B40CB-8EF2-D441-B93D-5ABF168DC4F3}"/>
              </a:ext>
            </a:extLst>
          </p:cNvPr>
          <p:cNvSpPr>
            <a:spLocks noGrp="1"/>
          </p:cNvSpPr>
          <p:nvPr>
            <p:ph type="title"/>
          </p:nvPr>
        </p:nvSpPr>
        <p:spPr>
          <a:xfrm>
            <a:off x="1066800" y="77788"/>
            <a:ext cx="10058400" cy="608012"/>
          </a:xfrm>
        </p:spPr>
        <p:txBody>
          <a:bodyPr/>
          <a:lstStyle>
            <a:lvl1pPr>
              <a:defRPr sz="2400" b="1"/>
            </a:lvl1pPr>
          </a:lstStyle>
          <a:p>
            <a:r>
              <a:rPr lang="en-US"/>
              <a:t>Click to edit Master title style</a:t>
            </a:r>
          </a:p>
        </p:txBody>
      </p:sp>
    </p:spTree>
    <p:extLst>
      <p:ext uri="{BB962C8B-B14F-4D97-AF65-F5344CB8AC3E}">
        <p14:creationId xmlns:p14="http://schemas.microsoft.com/office/powerpoint/2010/main" val="3537901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 no ITA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990599"/>
            <a:ext cx="5486400" cy="5502275"/>
          </a:xfrm>
        </p:spPr>
        <p:txBody>
          <a:bodyPr/>
          <a:lstStyle>
            <a:lvl1pPr>
              <a:defRPr sz="2000" b="1"/>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90600"/>
            <a:ext cx="5486400" cy="5502275"/>
          </a:xfrm>
        </p:spPr>
        <p:txBody>
          <a:bodyPr/>
          <a:lstStyle>
            <a:lvl1pPr>
              <a:defRPr sz="2000" b="1"/>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28DAEBF-202F-1149-ADEE-CFC667F19CDE}"/>
              </a:ext>
            </a:extLst>
          </p:cNvPr>
          <p:cNvSpPr>
            <a:spLocks noGrp="1"/>
          </p:cNvSpPr>
          <p:nvPr>
            <p:ph type="title"/>
          </p:nvPr>
        </p:nvSpPr>
        <p:spPr>
          <a:xfrm>
            <a:off x="1066800" y="77788"/>
            <a:ext cx="10058400" cy="608012"/>
          </a:xfrm>
        </p:spPr>
        <p:txBody>
          <a:bodyPr/>
          <a:lstStyle>
            <a:lvl1pPr>
              <a:defRPr sz="2400" b="1"/>
            </a:lvl1pPr>
          </a:lstStyle>
          <a:p>
            <a:r>
              <a:rPr lang="en-US"/>
              <a:t>Click to edit Master title style</a:t>
            </a:r>
          </a:p>
        </p:txBody>
      </p:sp>
    </p:spTree>
    <p:extLst>
      <p:ext uri="{BB962C8B-B14F-4D97-AF65-F5344CB8AC3E}">
        <p14:creationId xmlns:p14="http://schemas.microsoft.com/office/powerpoint/2010/main" val="7081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627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015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ancy Titl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B6B698-1049-4246-97C4-E6F10E3A3B6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6" t="5442" r="1" b="1943"/>
          <a:stretch/>
        </p:blipFill>
        <p:spPr>
          <a:xfrm>
            <a:off x="1" y="0"/>
            <a:ext cx="12192000" cy="6858000"/>
          </a:xfrm>
          <a:prstGeom prst="rect">
            <a:avLst/>
          </a:prstGeom>
        </p:spPr>
      </p:pic>
      <p:cxnSp>
        <p:nvCxnSpPr>
          <p:cNvPr id="13" name="Straight Connector 10">
            <a:extLst>
              <a:ext uri="{FF2B5EF4-FFF2-40B4-BE49-F238E27FC236}">
                <a16:creationId xmlns:a16="http://schemas.microsoft.com/office/drawing/2014/main" id="{01C87B6C-E0A0-6E40-AED2-D225C891B92C}"/>
              </a:ext>
            </a:extLst>
          </p:cNvPr>
          <p:cNvCxnSpPr>
            <a:cxnSpLocks noChangeShapeType="1"/>
          </p:cNvCxnSpPr>
          <p:nvPr userDrawn="1"/>
        </p:nvCxnSpPr>
        <p:spPr bwMode="auto">
          <a:xfrm>
            <a:off x="6908800" y="4267200"/>
            <a:ext cx="4876800" cy="0"/>
          </a:xfrm>
          <a:prstGeom prst="line">
            <a:avLst/>
          </a:prstGeom>
          <a:noFill/>
          <a:ln w="12700">
            <a:solidFill>
              <a:schemeClr val="bg1"/>
            </a:solidFill>
            <a:round/>
            <a:headEnd/>
            <a:tailEnd/>
          </a:ln>
          <a:extLst>
            <a:ext uri="{909E8E84-426E-40dd-AFC4-6F175D3DCCD1}">
              <a14:hiddenFill xmlns:a14="http://schemas.microsoft.com/office/drawing/2010/main" xmlns="">
                <a:noFill/>
              </a14:hiddenFill>
            </a:ext>
          </a:extLst>
        </p:spPr>
      </p:cxnSp>
      <p:pic>
        <p:nvPicPr>
          <p:cNvPr id="12" name="Picture 11">
            <a:extLst>
              <a:ext uri="{FF2B5EF4-FFF2-40B4-BE49-F238E27FC236}">
                <a16:creationId xmlns:a16="http://schemas.microsoft.com/office/drawing/2014/main" id="{C8D9392F-4D47-9343-8511-03CD557B198B}"/>
              </a:ext>
            </a:extLst>
          </p:cNvPr>
          <p:cNvPicPr>
            <a:picLocks noChangeAspect="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6200" y="17876"/>
            <a:ext cx="822960" cy="822960"/>
          </a:xfrm>
          <a:prstGeom prst="rect">
            <a:avLst/>
          </a:prstGeom>
        </p:spPr>
      </p:pic>
      <p:sp>
        <p:nvSpPr>
          <p:cNvPr id="7" name="Rectangle 78">
            <a:extLst>
              <a:ext uri="{FF2B5EF4-FFF2-40B4-BE49-F238E27FC236}">
                <a16:creationId xmlns:a16="http://schemas.microsoft.com/office/drawing/2014/main" id="{8926D19A-D6B4-CD46-8A36-F5DFBD3AB147}"/>
              </a:ext>
            </a:extLst>
          </p:cNvPr>
          <p:cNvSpPr>
            <a:spLocks noChangeArrowheads="1"/>
          </p:cNvSpPr>
          <p:nvPr userDrawn="1"/>
        </p:nvSpPr>
        <p:spPr bwMode="auto">
          <a:xfrm>
            <a:off x="1" y="5996226"/>
            <a:ext cx="5257799"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5720" rIns="45720">
            <a:spAutoFit/>
          </a:bodyPr>
          <a:lstStyle/>
          <a:p>
            <a:pPr algn="ctr"/>
            <a:r>
              <a:rPr lang="en-US" sz="1000" b="1">
                <a:solidFill>
                  <a:schemeClr val="bg1"/>
                </a:solidFill>
                <a:latin typeface="Arial Narrow" pitchFamily="34" charset="0"/>
              </a:rPr>
              <a:t> • NASA GODDARD SPACE FLIGHT CENTER</a:t>
            </a:r>
            <a:r>
              <a:rPr lang="en-US" sz="1000" b="1" baseline="0">
                <a:solidFill>
                  <a:schemeClr val="bg1"/>
                </a:solidFill>
                <a:latin typeface="Arial Narrow" pitchFamily="34" charset="0"/>
              </a:rPr>
              <a:t> </a:t>
            </a:r>
            <a:r>
              <a:rPr lang="en-US" sz="1000" b="1">
                <a:solidFill>
                  <a:schemeClr val="bg1"/>
                </a:solidFill>
                <a:latin typeface="Arial Narrow" pitchFamily="34" charset="0"/>
              </a:rPr>
              <a:t>• JET</a:t>
            </a:r>
            <a:r>
              <a:rPr lang="en-US" sz="1000" b="1" baseline="0">
                <a:solidFill>
                  <a:schemeClr val="bg1"/>
                </a:solidFill>
                <a:latin typeface="Arial Narrow" pitchFamily="34" charset="0"/>
              </a:rPr>
              <a:t> PROPULSION LABORATORY </a:t>
            </a:r>
            <a:r>
              <a:rPr lang="en-US" sz="1000" b="1">
                <a:solidFill>
                  <a:schemeClr val="bg1"/>
                </a:solidFill>
                <a:latin typeface="Arial Narrow" pitchFamily="34" charset="0"/>
              </a:rPr>
              <a:t>•</a:t>
            </a:r>
          </a:p>
          <a:p>
            <a:pPr algn="ctr"/>
            <a:r>
              <a:rPr lang="en-US" sz="1000" b="1">
                <a:solidFill>
                  <a:schemeClr val="bg1"/>
                </a:solidFill>
                <a:latin typeface="Arial Narrow" pitchFamily="34" charset="0"/>
              </a:rPr>
              <a:t>• L3HARRIS TECHNOLOGIES •  BALL</a:t>
            </a:r>
            <a:r>
              <a:rPr lang="en-US" sz="1000" b="1" baseline="0">
                <a:solidFill>
                  <a:schemeClr val="bg1"/>
                </a:solidFill>
                <a:latin typeface="Arial Narrow" pitchFamily="34" charset="0"/>
              </a:rPr>
              <a:t> AEROSPACE</a:t>
            </a:r>
            <a:r>
              <a:rPr lang="en-US" sz="1000" b="1">
                <a:solidFill>
                  <a:schemeClr val="bg1"/>
                </a:solidFill>
                <a:latin typeface="Arial Narrow" pitchFamily="34" charset="0"/>
              </a:rPr>
              <a:t> • TELEDYNE • NASA KENNEDY SPACE CENTER •</a:t>
            </a:r>
          </a:p>
          <a:p>
            <a:pPr algn="ctr"/>
            <a:r>
              <a:rPr lang="en-US" sz="1000" b="1">
                <a:solidFill>
                  <a:schemeClr val="bg1"/>
                </a:solidFill>
                <a:latin typeface="Arial Narrow" pitchFamily="34" charset="0"/>
              </a:rPr>
              <a:t> • SPACE TELESCOPE SCIENCE INSTITUTE • IPAC • EUROPEAN SPACE AGENCY • </a:t>
            </a:r>
          </a:p>
          <a:p>
            <a:pPr algn="ctr"/>
            <a:r>
              <a:rPr lang="en-US" sz="1000" b="1">
                <a:solidFill>
                  <a:schemeClr val="bg1"/>
                </a:solidFill>
                <a:latin typeface="Arial Narrow" pitchFamily="34" charset="0"/>
              </a:rPr>
              <a:t> • JAPAN AEROSPACE EXPLORATION AGENCY • LABORATOIRE D’ASTROPHYSIQUE DE MARSEILLE •</a:t>
            </a:r>
          </a:p>
          <a:p>
            <a:pPr algn="ctr"/>
            <a:r>
              <a:rPr lang="en-US" sz="1000" b="1">
                <a:solidFill>
                  <a:schemeClr val="bg1"/>
                </a:solidFill>
                <a:latin typeface="Arial Narrow" pitchFamily="34" charset="0"/>
              </a:rPr>
              <a:t>• CENTRE NATIONAL </a:t>
            </a:r>
            <a:r>
              <a:rPr lang="en-US" sz="1000" b="1" err="1">
                <a:solidFill>
                  <a:schemeClr val="bg1"/>
                </a:solidFill>
                <a:latin typeface="Arial Narrow" pitchFamily="34" charset="0"/>
              </a:rPr>
              <a:t>d'ÉTUDES</a:t>
            </a:r>
            <a:r>
              <a:rPr lang="en-US" sz="1000" b="1">
                <a:solidFill>
                  <a:schemeClr val="bg1"/>
                </a:solidFill>
                <a:latin typeface="Arial Narrow" pitchFamily="34" charset="0"/>
              </a:rPr>
              <a:t> SPATIALES • MAX PLANCK INSTITUTE FOR ASTRONOMY •</a:t>
            </a:r>
          </a:p>
        </p:txBody>
      </p:sp>
      <p:pic>
        <p:nvPicPr>
          <p:cNvPr id="8" name="Picture 18" descr="meatball best">
            <a:extLst>
              <a:ext uri="{FF2B5EF4-FFF2-40B4-BE49-F238E27FC236}">
                <a16:creationId xmlns:a16="http://schemas.microsoft.com/office/drawing/2014/main" id="{D6073502-FD22-9E4D-898F-561078F2C3FE}"/>
              </a:ext>
            </a:extLst>
          </p:cNvPr>
          <p:cNvPicPr>
            <a:picLocks noChangeAspect="1" noChangeArrowheads="1"/>
          </p:cNvPicPr>
          <p:nvPr userDrawn="1"/>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1283380" y="27432"/>
            <a:ext cx="832420" cy="731520"/>
          </a:xfrm>
          <a:prstGeom prst="rect">
            <a:avLst/>
          </a:prstGeom>
          <a:noFill/>
        </p:spPr>
      </p:pic>
    </p:spTree>
    <p:extLst>
      <p:ext uri="{BB962C8B-B14F-4D97-AF65-F5344CB8AC3E}">
        <p14:creationId xmlns:p14="http://schemas.microsoft.com/office/powerpoint/2010/main" val="9647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292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175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6721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0939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08000" y="1066801"/>
            <a:ext cx="11074400" cy="5333999"/>
          </a:xfrm>
        </p:spPr>
        <p:txBody>
          <a:bodyPr vert="eaVert"/>
          <a:lstStyle>
            <a:lvl1pPr>
              <a:defRPr sz="2000" b="1"/>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F17C322-FFB9-E443-9E32-B8076F32821D}"/>
              </a:ext>
            </a:extLst>
          </p:cNvPr>
          <p:cNvSpPr>
            <a:spLocks noGrp="1"/>
          </p:cNvSpPr>
          <p:nvPr>
            <p:ph type="title"/>
          </p:nvPr>
        </p:nvSpPr>
        <p:spPr>
          <a:xfrm>
            <a:off x="1066800" y="77788"/>
            <a:ext cx="10058400" cy="608012"/>
          </a:xfrm>
        </p:spPr>
        <p:txBody>
          <a:bodyPr/>
          <a:lstStyle>
            <a:lvl1pPr>
              <a:defRPr sz="2400" b="1"/>
            </a:lvl1pPr>
          </a:lstStyle>
          <a:p>
            <a:r>
              <a:rPr lang="en-US"/>
              <a:t>Click to edit Master title style</a:t>
            </a:r>
          </a:p>
        </p:txBody>
      </p:sp>
    </p:spTree>
    <p:extLst>
      <p:ext uri="{BB962C8B-B14F-4D97-AF65-F5344CB8AC3E}">
        <p14:creationId xmlns:p14="http://schemas.microsoft.com/office/powerpoint/2010/main" val="614800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738731" y="77788"/>
            <a:ext cx="9335669" cy="6246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508000" y="1066801"/>
            <a:ext cx="11074400" cy="5153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FC39B15B-A022-F347-A345-C899D6879B03}"/>
              </a:ext>
            </a:extLst>
          </p:cNvPr>
          <p:cNvSpPr txBox="1"/>
          <p:nvPr userDrawn="1"/>
        </p:nvSpPr>
        <p:spPr>
          <a:xfrm>
            <a:off x="10972800" y="6637765"/>
            <a:ext cx="866842" cy="232230"/>
          </a:xfrm>
          <a:prstGeom prst="rect">
            <a:avLst/>
          </a:prstGeom>
          <a:noFill/>
        </p:spPr>
        <p:txBody>
          <a:bodyPr wrap="square" lIns="62344" tIns="31172" rIns="62344" bIns="31172">
            <a:spAutoFit/>
          </a:bodyPr>
          <a:lstStyle>
            <a:lvl1pPr>
              <a:defRPr sz="2900" b="1">
                <a:solidFill>
                  <a:schemeClr val="tx1"/>
                </a:solidFill>
                <a:latin typeface="Arial" pitchFamily="34" charset="0"/>
                <a:ea typeface="ヒラギノ角ゴ Pro W3"/>
                <a:cs typeface="ヒラギノ角ゴ Pro W3"/>
              </a:defRPr>
            </a:lvl1pPr>
            <a:lvl2pPr marL="742950" indent="-285750">
              <a:defRPr sz="2900" b="1">
                <a:solidFill>
                  <a:schemeClr val="tx1"/>
                </a:solidFill>
                <a:latin typeface="Arial" pitchFamily="34" charset="0"/>
                <a:ea typeface="ヒラギノ角ゴ Pro W3"/>
                <a:cs typeface="ヒラギノ角ゴ Pro W3"/>
              </a:defRPr>
            </a:lvl2pPr>
            <a:lvl3pPr marL="1143000" indent="-228600">
              <a:defRPr sz="2900" b="1">
                <a:solidFill>
                  <a:schemeClr val="tx1"/>
                </a:solidFill>
                <a:latin typeface="Arial" pitchFamily="34" charset="0"/>
                <a:ea typeface="ヒラギノ角ゴ Pro W3"/>
                <a:cs typeface="ヒラギノ角ゴ Pro W3"/>
              </a:defRPr>
            </a:lvl3pPr>
            <a:lvl4pPr marL="1600200" indent="-228600">
              <a:defRPr sz="2900" b="1">
                <a:solidFill>
                  <a:schemeClr val="tx1"/>
                </a:solidFill>
                <a:latin typeface="Arial" pitchFamily="34" charset="0"/>
                <a:ea typeface="ヒラギノ角ゴ Pro W3"/>
                <a:cs typeface="ヒラギノ角ゴ Pro W3"/>
              </a:defRPr>
            </a:lvl4pPr>
            <a:lvl5pPr marL="2057400" indent="-228600">
              <a:defRPr sz="2900" b="1">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9pPr>
          </a:lstStyle>
          <a:p>
            <a:pPr algn="r"/>
            <a:fld id="{708D2F1E-C954-4D00-9791-3C7347B79C78}" type="slidenum">
              <a:rPr lang="en-US" sz="1100" smtClean="0">
                <a:solidFill>
                  <a:schemeClr val="bg1">
                    <a:lumMod val="75000"/>
                  </a:schemeClr>
                </a:solidFill>
              </a:rPr>
              <a:pPr algn="r"/>
              <a:t>‹#›</a:t>
            </a:fld>
            <a:endParaRPr lang="en-US" sz="1100">
              <a:solidFill>
                <a:schemeClr val="bg1">
                  <a:lumMod val="75000"/>
                </a:schemeClr>
              </a:solidFill>
            </a:endParaRPr>
          </a:p>
        </p:txBody>
      </p:sp>
      <p:pic>
        <p:nvPicPr>
          <p:cNvPr id="17" name="Picture 16">
            <a:extLst>
              <a:ext uri="{FF2B5EF4-FFF2-40B4-BE49-F238E27FC236}">
                <a16:creationId xmlns:a16="http://schemas.microsoft.com/office/drawing/2014/main" id="{89CC98BD-4F94-3B45-A7CD-D4689093EF2E}"/>
              </a:ext>
            </a:extLst>
          </p:cNvPr>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152" y="9144"/>
            <a:ext cx="822960" cy="822960"/>
          </a:xfrm>
          <a:prstGeom prst="rect">
            <a:avLst/>
          </a:prstGeom>
        </p:spPr>
      </p:pic>
      <p:pic>
        <p:nvPicPr>
          <p:cNvPr id="18" name="Picture 18" descr="meatball best">
            <a:extLst>
              <a:ext uri="{FF2B5EF4-FFF2-40B4-BE49-F238E27FC236}">
                <a16:creationId xmlns:a16="http://schemas.microsoft.com/office/drawing/2014/main" id="{152BD58F-714E-2A49-818B-6C7A599C737E}"/>
              </a:ext>
            </a:extLst>
          </p:cNvPr>
          <p:cNvPicPr>
            <a:picLocks noChangeAspect="1" noChangeArrowheads="1"/>
          </p:cNvPicPr>
          <p:nvPr userDrawn="1"/>
        </p:nvPicPr>
        <p:blipFill>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1283380" y="27432"/>
            <a:ext cx="832420" cy="731520"/>
          </a:xfrm>
          <a:prstGeom prst="rect">
            <a:avLst/>
          </a:prstGeom>
          <a:noFill/>
        </p:spPr>
      </p:pic>
      <p:cxnSp>
        <p:nvCxnSpPr>
          <p:cNvPr id="19" name="Straight Connector 18">
            <a:extLst>
              <a:ext uri="{FF2B5EF4-FFF2-40B4-BE49-F238E27FC236}">
                <a16:creationId xmlns:a16="http://schemas.microsoft.com/office/drawing/2014/main" id="{2FE18294-11D5-4D45-9D43-48B31E35453A}"/>
              </a:ext>
            </a:extLst>
          </p:cNvPr>
          <p:cNvCxnSpPr>
            <a:cxnSpLocks/>
          </p:cNvCxnSpPr>
          <p:nvPr userDrawn="1"/>
        </p:nvCxnSpPr>
        <p:spPr>
          <a:xfrm>
            <a:off x="0" y="795528"/>
            <a:ext cx="12192000" cy="0"/>
          </a:xfrm>
          <a:prstGeom prst="line">
            <a:avLst/>
          </a:prstGeom>
          <a:ln w="25400">
            <a:gradFill flip="none" rotWithShape="1">
              <a:gsLst>
                <a:gs pos="10000">
                  <a:srgbClr val="60497C">
                    <a:lumMod val="30000"/>
                    <a:lumOff val="70000"/>
                  </a:srgbClr>
                </a:gs>
                <a:gs pos="30000">
                  <a:srgbClr val="60497C">
                    <a:lumMod val="67000"/>
                  </a:srgbClr>
                </a:gs>
                <a:gs pos="70000">
                  <a:srgbClr val="60497C">
                    <a:lumMod val="67000"/>
                  </a:srgbClr>
                </a:gs>
                <a:gs pos="50000">
                  <a:schemeClr val="tx1"/>
                </a:gs>
                <a:gs pos="90000">
                  <a:srgbClr val="60497C">
                    <a:lumMod val="40000"/>
                    <a:lumOff val="60000"/>
                  </a:srgb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48D97D6-CF1A-B242-B308-7C9E717D9B14}"/>
              </a:ext>
            </a:extLst>
          </p:cNvPr>
          <p:cNvCxnSpPr>
            <a:cxnSpLocks/>
          </p:cNvCxnSpPr>
          <p:nvPr userDrawn="1"/>
        </p:nvCxnSpPr>
        <p:spPr>
          <a:xfrm>
            <a:off x="0" y="6629400"/>
            <a:ext cx="12192000" cy="0"/>
          </a:xfrm>
          <a:prstGeom prst="line">
            <a:avLst/>
          </a:prstGeom>
          <a:ln w="25400">
            <a:gradFill flip="none" rotWithShape="1">
              <a:gsLst>
                <a:gs pos="10000">
                  <a:srgbClr val="60497C">
                    <a:lumMod val="30000"/>
                    <a:lumOff val="70000"/>
                  </a:srgbClr>
                </a:gs>
                <a:gs pos="30000">
                  <a:srgbClr val="60497C">
                    <a:lumMod val="67000"/>
                  </a:srgbClr>
                </a:gs>
                <a:gs pos="70000">
                  <a:srgbClr val="60497C">
                    <a:lumMod val="67000"/>
                  </a:srgbClr>
                </a:gs>
                <a:gs pos="50000">
                  <a:schemeClr val="tx1"/>
                </a:gs>
                <a:gs pos="90000">
                  <a:srgbClr val="60497C">
                    <a:lumMod val="40000"/>
                    <a:lumOff val="60000"/>
                  </a:srgbClr>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416585"/>
      </p:ext>
    </p:extLst>
  </p:cSld>
  <p:clrMap bg1="lt1" tx1="dk1" bg2="lt2" tx2="dk2" accent1="accent1" accent2="accent2" accent3="accent3" accent4="accent4" accent5="accent5" accent6="accent6" hlink="hlink" folHlink="folHlink"/>
  <p:sldLayoutIdLst>
    <p:sldLayoutId id="2147483699" r:id="rId1"/>
    <p:sldLayoutId id="2147483709" r:id="rId2"/>
    <p:sldLayoutId id="2147483710" r:id="rId3"/>
    <p:sldLayoutId id="2147483711" r:id="rId4"/>
    <p:sldLayoutId id="2147483703" r:id="rId5"/>
    <p:sldLayoutId id="2147483707" r:id="rId6"/>
    <p:sldLayoutId id="2147483708" r:id="rId7"/>
    <p:sldLayoutId id="2147483704" r:id="rId8"/>
    <p:sldLayoutId id="2147483705" r:id="rId9"/>
    <p:sldLayoutId id="2147483706" r:id="rId10"/>
    <p:sldLayoutId id="2147483712" r:id="rId11"/>
    <p:sldLayoutId id="2147483713" r:id="rId12"/>
  </p:sldLayoutIdLst>
  <p:hf hdr="0" dt="0"/>
  <p:txStyles>
    <p:titleStyle>
      <a:lvl1pPr algn="ctr" rtl="0" eaLnBrk="0" fontAlgn="base" hangingPunct="0">
        <a:spcBef>
          <a:spcPct val="0"/>
        </a:spcBef>
        <a:spcAft>
          <a:spcPct val="0"/>
        </a:spcAft>
        <a:defRPr sz="36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92E448-9F52-1D4F-A6A1-0353900EE449}"/>
              </a:ext>
            </a:extLst>
          </p:cNvPr>
          <p:cNvGrpSpPr/>
          <p:nvPr/>
        </p:nvGrpSpPr>
        <p:grpSpPr>
          <a:xfrm>
            <a:off x="3920359" y="138306"/>
            <a:ext cx="8091273" cy="6614245"/>
            <a:chOff x="2507789" y="133978"/>
            <a:chExt cx="16182547" cy="13228490"/>
          </a:xfrm>
        </p:grpSpPr>
        <p:pic>
          <p:nvPicPr>
            <p:cNvPr id="3" name="Picture 2">
              <a:extLst>
                <a:ext uri="{FF2B5EF4-FFF2-40B4-BE49-F238E27FC236}">
                  <a16:creationId xmlns:a16="http://schemas.microsoft.com/office/drawing/2014/main" id="{119BD488-3263-0145-AE13-E2B13F97B2A1}"/>
                </a:ext>
              </a:extLst>
            </p:cNvPr>
            <p:cNvPicPr>
              <a:picLocks noChangeAspect="1"/>
            </p:cNvPicPr>
            <p:nvPr/>
          </p:nvPicPr>
          <p:blipFill rotWithShape="1">
            <a:blip r:embed="rId3">
              <a:extLst>
                <a:ext uri="{28A0092B-C50C-407E-A947-70E740481C1C}">
                  <a14:useLocalDpi xmlns:a14="http://schemas.microsoft.com/office/drawing/2010/main" val="0"/>
                </a:ext>
              </a:extLst>
            </a:blip>
            <a:srcRect l="-20265" r="26887"/>
            <a:stretch/>
          </p:blipFill>
          <p:spPr>
            <a:xfrm>
              <a:off x="2507789" y="1528294"/>
              <a:ext cx="16182547" cy="11834174"/>
            </a:xfrm>
            <a:prstGeom prst="rect">
              <a:avLst/>
            </a:prstGeom>
          </p:spPr>
        </p:pic>
        <p:pic>
          <p:nvPicPr>
            <p:cNvPr id="2" name="Picture 1">
              <a:extLst>
                <a:ext uri="{FF2B5EF4-FFF2-40B4-BE49-F238E27FC236}">
                  <a16:creationId xmlns:a16="http://schemas.microsoft.com/office/drawing/2014/main" id="{9416962A-A670-5045-AABD-5E405C9F28B3}"/>
                </a:ext>
              </a:extLst>
            </p:cNvPr>
            <p:cNvPicPr>
              <a:picLocks noChangeAspect="1"/>
            </p:cNvPicPr>
            <p:nvPr/>
          </p:nvPicPr>
          <p:blipFill>
            <a:blip r:embed="rId4"/>
            <a:stretch>
              <a:fillRect/>
            </a:stretch>
          </p:blipFill>
          <p:spPr>
            <a:xfrm>
              <a:off x="6335268" y="184778"/>
              <a:ext cx="11713464" cy="3544074"/>
            </a:xfrm>
            <a:prstGeom prst="rect">
              <a:avLst/>
            </a:prstGeom>
          </p:spPr>
        </p:pic>
        <p:pic>
          <p:nvPicPr>
            <p:cNvPr id="5" name="Picture 4">
              <a:extLst>
                <a:ext uri="{FF2B5EF4-FFF2-40B4-BE49-F238E27FC236}">
                  <a16:creationId xmlns:a16="http://schemas.microsoft.com/office/drawing/2014/main" id="{43CE4351-86D5-C843-B77A-E83465831C87}"/>
                </a:ext>
              </a:extLst>
            </p:cNvPr>
            <p:cNvPicPr>
              <a:picLocks noChangeAspect="1"/>
            </p:cNvPicPr>
            <p:nvPr/>
          </p:nvPicPr>
          <p:blipFill rotWithShape="1">
            <a:blip r:embed="rId4"/>
            <a:srcRect l="4449" t="52270" r="12151" b="10898"/>
            <a:stretch/>
          </p:blipFill>
          <p:spPr>
            <a:xfrm>
              <a:off x="6335268" y="11448288"/>
              <a:ext cx="12028932" cy="1607312"/>
            </a:xfrm>
            <a:prstGeom prst="rect">
              <a:avLst/>
            </a:prstGeom>
          </p:spPr>
        </p:pic>
        <p:pic>
          <p:nvPicPr>
            <p:cNvPr id="6" name="Picture 5">
              <a:extLst>
                <a:ext uri="{FF2B5EF4-FFF2-40B4-BE49-F238E27FC236}">
                  <a16:creationId xmlns:a16="http://schemas.microsoft.com/office/drawing/2014/main" id="{F5A33D8F-0E4B-EB43-AFBE-56F0D2645A8B}"/>
                </a:ext>
              </a:extLst>
            </p:cNvPr>
            <p:cNvPicPr>
              <a:picLocks noChangeAspect="1"/>
            </p:cNvPicPr>
            <p:nvPr/>
          </p:nvPicPr>
          <p:blipFill rotWithShape="1">
            <a:blip r:embed="rId5">
              <a:extLst>
                <a:ext uri="{28A0092B-C50C-407E-A947-70E740481C1C}">
                  <a14:useLocalDpi xmlns:a14="http://schemas.microsoft.com/office/drawing/2010/main" val="0"/>
                </a:ext>
              </a:extLst>
            </a:blip>
            <a:srcRect l="2397" t="866" r="2308" b="2049"/>
            <a:stretch/>
          </p:blipFill>
          <p:spPr>
            <a:xfrm>
              <a:off x="5705856" y="133978"/>
              <a:ext cx="12984480" cy="13228490"/>
            </a:xfrm>
            <a:prstGeom prst="rect">
              <a:avLst/>
            </a:prstGeom>
          </p:spPr>
        </p:pic>
      </p:grpSp>
      <p:sp>
        <p:nvSpPr>
          <p:cNvPr id="7" name="TextBox 6">
            <a:extLst>
              <a:ext uri="{FF2B5EF4-FFF2-40B4-BE49-F238E27FC236}">
                <a16:creationId xmlns:a16="http://schemas.microsoft.com/office/drawing/2014/main" id="{1E4E089F-AC96-7942-9173-1FB84C78AF27}"/>
              </a:ext>
            </a:extLst>
          </p:cNvPr>
          <p:cNvSpPr txBox="1"/>
          <p:nvPr/>
        </p:nvSpPr>
        <p:spPr>
          <a:xfrm>
            <a:off x="380723" y="2267556"/>
            <a:ext cx="4754187" cy="1713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a:r>
              <a:rPr lang="en-US" sz="3600" dirty="0">
                <a:solidFill>
                  <a:schemeClr val="bg1"/>
                </a:solidFill>
              </a:rPr>
              <a:t>Roman Observations and Design Reference Mission</a:t>
            </a:r>
          </a:p>
        </p:txBody>
      </p:sp>
      <p:pic>
        <p:nvPicPr>
          <p:cNvPr id="8" name="Picture 7">
            <a:extLst>
              <a:ext uri="{FF2B5EF4-FFF2-40B4-BE49-F238E27FC236}">
                <a16:creationId xmlns:a16="http://schemas.microsoft.com/office/drawing/2014/main" id="{983E0646-64F9-904A-97C2-EC624B001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97" y="81555"/>
            <a:ext cx="653828" cy="658368"/>
          </a:xfrm>
          <a:prstGeom prst="rect">
            <a:avLst/>
          </a:prstGeom>
        </p:spPr>
      </p:pic>
    </p:spTree>
    <p:extLst>
      <p:ext uri="{BB962C8B-B14F-4D97-AF65-F5344CB8AC3E}">
        <p14:creationId xmlns:p14="http://schemas.microsoft.com/office/powerpoint/2010/main" val="27193663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9602"/>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B906FA-E393-B143-B632-D4F58F41F001}"/>
              </a:ext>
            </a:extLst>
          </p:cNvPr>
          <p:cNvSpPr>
            <a:spLocks noGrp="1"/>
          </p:cNvSpPr>
          <p:nvPr>
            <p:ph idx="1"/>
          </p:nvPr>
        </p:nvSpPr>
        <p:spPr/>
        <p:txBody>
          <a:bodyPr/>
          <a:lstStyle/>
          <a:p>
            <a:r>
              <a:rPr lang="en-US" dirty="0"/>
              <a:t>1700 sq deg area to measure ~&gt;10</a:t>
            </a:r>
            <a:r>
              <a:rPr lang="en-US" baseline="30000" dirty="0"/>
              <a:t>8</a:t>
            </a:r>
            <a:r>
              <a:rPr lang="en-US" dirty="0"/>
              <a:t> galaxy shapes and ~&gt;10</a:t>
            </a:r>
            <a:r>
              <a:rPr lang="en-US" baseline="30000" dirty="0"/>
              <a:t>7</a:t>
            </a:r>
            <a:r>
              <a:rPr lang="en-US" dirty="0"/>
              <a:t> galaxy spectroscopic redshifts</a:t>
            </a:r>
          </a:p>
          <a:p>
            <a:pPr lvl="1"/>
            <a:r>
              <a:rPr lang="en-US" dirty="0"/>
              <a:t>Imaging</a:t>
            </a:r>
          </a:p>
          <a:p>
            <a:pPr lvl="2"/>
            <a:r>
              <a:rPr lang="en-US" dirty="0"/>
              <a:t>Two passes in 4 NIR bands (F106, F129, F158, F184) spanning the range from 0.93-2.00 </a:t>
            </a:r>
            <a:r>
              <a:rPr lang="el-GR" dirty="0"/>
              <a:t>μ</a:t>
            </a:r>
            <a:r>
              <a:rPr lang="en-US" dirty="0"/>
              <a:t>m to magnitudes 25.8-26.7 AB (band-dependent) and reaching the diffraction limit in F129 and redder bands</a:t>
            </a:r>
          </a:p>
          <a:p>
            <a:pPr lvl="2"/>
            <a:r>
              <a:rPr lang="en-US" dirty="0"/>
              <a:t>4 dithers on each pass (to enable shape measurements and diagnose systematics)</a:t>
            </a:r>
          </a:p>
          <a:p>
            <a:pPr lvl="2"/>
            <a:r>
              <a:rPr lang="en-US" dirty="0"/>
              <a:t>140 s for each exposure</a:t>
            </a:r>
          </a:p>
          <a:p>
            <a:pPr lvl="1"/>
            <a:r>
              <a:rPr lang="en-US" dirty="0"/>
              <a:t>Spectroscopy</a:t>
            </a:r>
          </a:p>
          <a:p>
            <a:pPr lvl="2"/>
            <a:r>
              <a:rPr lang="en-US" dirty="0"/>
              <a:t>Four passes </a:t>
            </a:r>
          </a:p>
          <a:p>
            <a:pPr lvl="2"/>
            <a:r>
              <a:rPr lang="en-US" dirty="0"/>
              <a:t>Two dithers per pass</a:t>
            </a:r>
          </a:p>
          <a:p>
            <a:pPr lvl="2"/>
            <a:r>
              <a:rPr lang="en-US" dirty="0"/>
              <a:t>298 s per exposure</a:t>
            </a:r>
          </a:p>
          <a:p>
            <a:pPr lvl="1"/>
            <a:r>
              <a:rPr lang="en-US" dirty="0"/>
              <a:t>20 sq deg deep field</a:t>
            </a:r>
          </a:p>
          <a:p>
            <a:pPr lvl="2"/>
            <a:r>
              <a:rPr lang="en-US" dirty="0"/>
              <a:t>10% of time allocated to </a:t>
            </a:r>
            <a:r>
              <a:rPr lang="en-US" dirty="0" err="1"/>
              <a:t>imaging+spectroscopic</a:t>
            </a:r>
            <a:r>
              <a:rPr lang="en-US" dirty="0"/>
              <a:t> </a:t>
            </a:r>
            <a:br>
              <a:rPr lang="en-US" dirty="0"/>
            </a:br>
            <a:r>
              <a:rPr lang="en-US" dirty="0"/>
              <a:t>survey.</a:t>
            </a:r>
          </a:p>
        </p:txBody>
      </p:sp>
      <p:sp>
        <p:nvSpPr>
          <p:cNvPr id="3" name="Title 2">
            <a:extLst>
              <a:ext uri="{FF2B5EF4-FFF2-40B4-BE49-F238E27FC236}">
                <a16:creationId xmlns:a16="http://schemas.microsoft.com/office/drawing/2014/main" id="{BE1A3A12-5DB7-5945-BDAB-582B9FDD6022}"/>
              </a:ext>
            </a:extLst>
          </p:cNvPr>
          <p:cNvSpPr>
            <a:spLocks noGrp="1"/>
          </p:cNvSpPr>
          <p:nvPr>
            <p:ph type="title"/>
          </p:nvPr>
        </p:nvSpPr>
        <p:spPr/>
        <p:txBody>
          <a:bodyPr/>
          <a:lstStyle/>
          <a:p>
            <a:r>
              <a:rPr lang="en-US"/>
              <a:t>HLWA Survey – Design Reference Mission</a:t>
            </a:r>
          </a:p>
        </p:txBody>
      </p:sp>
      <p:pic>
        <p:nvPicPr>
          <p:cNvPr id="4" name="Picture 3">
            <a:extLst>
              <a:ext uri="{FF2B5EF4-FFF2-40B4-BE49-F238E27FC236}">
                <a16:creationId xmlns:a16="http://schemas.microsoft.com/office/drawing/2014/main" id="{ECDEC040-50AF-1742-83CA-D4A72D476B7C}"/>
              </a:ext>
            </a:extLst>
          </p:cNvPr>
          <p:cNvPicPr>
            <a:picLocks noChangeAspect="1"/>
          </p:cNvPicPr>
          <p:nvPr/>
        </p:nvPicPr>
        <p:blipFill>
          <a:blip r:embed="rId2"/>
          <a:stretch>
            <a:fillRect/>
          </a:stretch>
        </p:blipFill>
        <p:spPr>
          <a:xfrm>
            <a:off x="7026534" y="2907622"/>
            <a:ext cx="3788612" cy="3106923"/>
          </a:xfrm>
          <a:prstGeom prst="rect">
            <a:avLst/>
          </a:prstGeom>
        </p:spPr>
      </p:pic>
    </p:spTree>
    <p:extLst>
      <p:ext uri="{BB962C8B-B14F-4D97-AF65-F5344CB8AC3E}">
        <p14:creationId xmlns:p14="http://schemas.microsoft.com/office/powerpoint/2010/main" val="222363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9602"/>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24186B-6428-3349-8DE0-37EDF5449606}"/>
              </a:ext>
            </a:extLst>
          </p:cNvPr>
          <p:cNvSpPr>
            <a:spLocks noGrp="1"/>
          </p:cNvSpPr>
          <p:nvPr>
            <p:ph idx="1"/>
          </p:nvPr>
        </p:nvSpPr>
        <p:spPr/>
        <p:txBody>
          <a:bodyPr/>
          <a:lstStyle/>
          <a:p>
            <a:r>
              <a:rPr lang="en-US" b="0" dirty="0">
                <a:latin typeface="Arial"/>
                <a:cs typeface="Arial"/>
              </a:rPr>
              <a:t>Tens of thousands of Galaxy Clusters</a:t>
            </a:r>
          </a:p>
          <a:p>
            <a:r>
              <a:rPr lang="en-US" b="0" dirty="0">
                <a:latin typeface="Arial"/>
                <a:cs typeface="Arial"/>
              </a:rPr>
              <a:t>Huge sample of galaxies enable studies of galaxy formation and evolution</a:t>
            </a:r>
          </a:p>
          <a:p>
            <a:pPr lvl="1"/>
            <a:r>
              <a:rPr lang="en-US" b="0" dirty="0">
                <a:latin typeface="Arial"/>
                <a:cs typeface="Arial"/>
              </a:rPr>
              <a:t>thousands of galaxies at redshift 10-15</a:t>
            </a:r>
          </a:p>
          <a:p>
            <a:pPr lvl="1"/>
            <a:r>
              <a:rPr lang="en-US" dirty="0">
                <a:latin typeface="Arial"/>
                <a:cs typeface="Arial"/>
              </a:rPr>
              <a:t>Rare objects</a:t>
            </a:r>
            <a:endParaRPr lang="en-US" b="0" dirty="0">
              <a:latin typeface="Arial"/>
              <a:cs typeface="Arial"/>
            </a:endParaRPr>
          </a:p>
          <a:p>
            <a:r>
              <a:rPr lang="en-US" b="0" dirty="0"/>
              <a:t>Stellar streams and dwarfs around nearby galaxies </a:t>
            </a:r>
            <a:endParaRPr lang="en-US" dirty="0"/>
          </a:p>
          <a:p>
            <a:r>
              <a:rPr lang="en-US" b="0" dirty="0">
                <a:latin typeface="Arial"/>
                <a:cs typeface="Arial"/>
              </a:rPr>
              <a:t>brown dwarf census and luminosity function through large volume of Milky Way</a:t>
            </a:r>
          </a:p>
          <a:p>
            <a:r>
              <a:rPr lang="en-US" b="0" dirty="0">
                <a:latin typeface="Arial"/>
                <a:cs typeface="Arial"/>
              </a:rPr>
              <a:t>white dwarf luminosity function down to tip of cooling curve, to much greater distances than present surveys - provides chronometer for age of MW, or equivalent for different stellar populations</a:t>
            </a:r>
            <a:endParaRPr lang="en-US" dirty="0"/>
          </a:p>
        </p:txBody>
      </p:sp>
      <p:sp>
        <p:nvSpPr>
          <p:cNvPr id="3" name="Title 2">
            <a:extLst>
              <a:ext uri="{FF2B5EF4-FFF2-40B4-BE49-F238E27FC236}">
                <a16:creationId xmlns:a16="http://schemas.microsoft.com/office/drawing/2014/main" id="{E5E53D29-024E-8548-827A-4A67E989D1C6}"/>
              </a:ext>
            </a:extLst>
          </p:cNvPr>
          <p:cNvSpPr>
            <a:spLocks noGrp="1"/>
          </p:cNvSpPr>
          <p:nvPr>
            <p:ph type="title"/>
          </p:nvPr>
        </p:nvSpPr>
        <p:spPr/>
        <p:txBody>
          <a:bodyPr/>
          <a:lstStyle/>
          <a:p>
            <a:r>
              <a:rPr lang="en-US"/>
              <a:t>HLWA Survey - Additional Possible Primary Science</a:t>
            </a:r>
          </a:p>
        </p:txBody>
      </p:sp>
    </p:spTree>
    <p:extLst>
      <p:ext uri="{BB962C8B-B14F-4D97-AF65-F5344CB8AC3E}">
        <p14:creationId xmlns:p14="http://schemas.microsoft.com/office/powerpoint/2010/main" val="82303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9602"/>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58940-3EC6-E347-92BF-77FE48AD8189}"/>
              </a:ext>
            </a:extLst>
          </p:cNvPr>
          <p:cNvSpPr>
            <a:spLocks noGrp="1"/>
          </p:cNvSpPr>
          <p:nvPr>
            <p:ph idx="1"/>
          </p:nvPr>
        </p:nvSpPr>
        <p:spPr/>
        <p:txBody>
          <a:bodyPr/>
          <a:lstStyle/>
          <a:p>
            <a:r>
              <a:rPr lang="en-US" b="0" dirty="0">
                <a:latin typeface="Arial"/>
                <a:cs typeface="Arial"/>
              </a:rPr>
              <a:t>Location of survey footprint</a:t>
            </a:r>
          </a:p>
          <a:p>
            <a:r>
              <a:rPr lang="en-US" b="0" dirty="0">
                <a:latin typeface="Arial"/>
                <a:cs typeface="Arial"/>
              </a:rPr>
              <a:t>Depth vs area</a:t>
            </a:r>
          </a:p>
          <a:p>
            <a:r>
              <a:rPr lang="en-US" b="0" dirty="0">
                <a:latin typeface="Arial"/>
                <a:cs typeface="Arial"/>
              </a:rPr>
              <a:t>Add additional filters to all or part of the survey footprint</a:t>
            </a:r>
          </a:p>
          <a:p>
            <a:r>
              <a:rPr lang="en-US" b="0" dirty="0">
                <a:latin typeface="Arial"/>
                <a:cs typeface="Arial"/>
              </a:rPr>
              <a:t>Increase the survey footprint</a:t>
            </a:r>
          </a:p>
          <a:p>
            <a:r>
              <a:rPr lang="en-US" b="0" dirty="0"/>
              <a:t>Place part of HLWAS, esp. part of the deep field, accessible to the Subaru PFS  for spectroscopic calibration of photometric redshifts</a:t>
            </a:r>
          </a:p>
          <a:p>
            <a:r>
              <a:rPr lang="en-US" b="0" dirty="0"/>
              <a:t>Extend time baseline of deep field portion of the HLWAS </a:t>
            </a:r>
          </a:p>
          <a:p>
            <a:r>
              <a:rPr lang="en-US" b="0" dirty="0"/>
              <a:t>Add the F213 filter to these datasets, [especially with sufficient observing time, would enable detection of transients at high redshifts]</a:t>
            </a:r>
          </a:p>
          <a:p>
            <a:r>
              <a:rPr lang="en-US" b="0" dirty="0">
                <a:latin typeface="Arial"/>
                <a:cs typeface="Arial"/>
              </a:rPr>
              <a:t>Adding long time baselines will have interesting astrometric application</a:t>
            </a:r>
            <a:endParaRPr lang="en-US" dirty="0">
              <a:latin typeface="Arial"/>
              <a:cs typeface="Arial"/>
            </a:endParaRPr>
          </a:p>
          <a:p>
            <a:pPr lvl="1"/>
            <a:r>
              <a:rPr lang="en-US" dirty="0">
                <a:latin typeface="Arial"/>
                <a:cs typeface="Arial"/>
              </a:rPr>
              <a:t>Stellar kinematics in distant halo to measure MW mass</a:t>
            </a:r>
            <a:endParaRPr lang="en-US" b="1" dirty="0">
              <a:latin typeface="Arial"/>
              <a:cs typeface="Arial"/>
            </a:endParaRPr>
          </a:p>
          <a:p>
            <a:endParaRPr lang="en-US" dirty="0"/>
          </a:p>
        </p:txBody>
      </p:sp>
      <p:sp>
        <p:nvSpPr>
          <p:cNvPr id="3" name="Title 2">
            <a:extLst>
              <a:ext uri="{FF2B5EF4-FFF2-40B4-BE49-F238E27FC236}">
                <a16:creationId xmlns:a16="http://schemas.microsoft.com/office/drawing/2014/main" id="{3A18282A-B473-3744-BA03-120A9796A21F}"/>
              </a:ext>
            </a:extLst>
          </p:cNvPr>
          <p:cNvSpPr>
            <a:spLocks noGrp="1"/>
          </p:cNvSpPr>
          <p:nvPr>
            <p:ph type="title"/>
          </p:nvPr>
        </p:nvSpPr>
        <p:spPr/>
        <p:txBody>
          <a:bodyPr/>
          <a:lstStyle/>
          <a:p>
            <a:r>
              <a:rPr lang="en-US" dirty="0"/>
              <a:t>HLWA Survey – Possible trades, modifications and extensions</a:t>
            </a:r>
          </a:p>
        </p:txBody>
      </p:sp>
    </p:spTree>
    <p:extLst>
      <p:ext uri="{BB962C8B-B14F-4D97-AF65-F5344CB8AC3E}">
        <p14:creationId xmlns:p14="http://schemas.microsoft.com/office/powerpoint/2010/main" val="3799869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109"/>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E63659-B6AA-4D43-A9D1-0A12603F5772}"/>
              </a:ext>
            </a:extLst>
          </p:cNvPr>
          <p:cNvSpPr>
            <a:spLocks noGrp="1"/>
          </p:cNvSpPr>
          <p:nvPr>
            <p:ph idx="1"/>
          </p:nvPr>
        </p:nvSpPr>
        <p:spPr>
          <a:xfrm>
            <a:off x="228075" y="1488873"/>
            <a:ext cx="6274341" cy="4573940"/>
          </a:xfrm>
        </p:spPr>
        <p:txBody>
          <a:bodyPr>
            <a:normAutofit lnSpcReduction="10000"/>
          </a:bodyPr>
          <a:lstStyle/>
          <a:p>
            <a:r>
              <a:rPr lang="en-US"/>
              <a:t>6 months over 2 </a:t>
            </a:r>
            <a:r>
              <a:rPr lang="en-US" err="1"/>
              <a:t>yrs</a:t>
            </a:r>
            <a:endParaRPr lang="en-US"/>
          </a:p>
          <a:p>
            <a:pPr lvl="1"/>
            <a:r>
              <a:rPr lang="en-US">
                <a:latin typeface="Arial"/>
                <a:cs typeface="Arial"/>
              </a:rPr>
              <a:t>5-day cadence</a:t>
            </a:r>
          </a:p>
          <a:p>
            <a:r>
              <a:rPr lang="en-US"/>
              <a:t> 2 tier survey:</a:t>
            </a:r>
          </a:p>
          <a:p>
            <a:pPr lvl="1"/>
            <a:r>
              <a:rPr lang="en-US">
                <a:latin typeface="Arial"/>
                <a:cs typeface="Arial"/>
              </a:rPr>
              <a:t>Wide: z &lt; 1 </a:t>
            </a:r>
          </a:p>
          <a:p>
            <a:pPr lvl="1"/>
            <a:r>
              <a:rPr lang="en-US"/>
              <a:t>Deep: z &lt; 1.5, and to characterize SN</a:t>
            </a:r>
          </a:p>
          <a:p>
            <a:r>
              <a:rPr lang="en-US"/>
              <a:t>4 filters per tier:</a:t>
            </a:r>
          </a:p>
          <a:p>
            <a:pPr lvl="1"/>
            <a:r>
              <a:rPr lang="en-US">
                <a:latin typeface="Arial"/>
                <a:cs typeface="Arial"/>
              </a:rPr>
              <a:t>Wide: RZYJ</a:t>
            </a:r>
          </a:p>
          <a:p>
            <a:pPr lvl="1"/>
            <a:r>
              <a:rPr lang="en-US"/>
              <a:t>Deep: YJHF</a:t>
            </a:r>
          </a:p>
          <a:p>
            <a:r>
              <a:rPr lang="en-US"/>
              <a:t>~30 </a:t>
            </a:r>
            <a:r>
              <a:rPr lang="en-US" err="1"/>
              <a:t>hr</a:t>
            </a:r>
            <a:r>
              <a:rPr lang="en-US"/>
              <a:t> visits</a:t>
            </a:r>
          </a:p>
          <a:p>
            <a:pPr lvl="1"/>
            <a:r>
              <a:rPr lang="en-US">
                <a:latin typeface="Arial"/>
                <a:cs typeface="Arial"/>
              </a:rPr>
              <a:t>Some fraction of imaging and prism spectroscopy</a:t>
            </a:r>
          </a:p>
          <a:p>
            <a:pPr lvl="1"/>
            <a:r>
              <a:rPr lang="en-US">
                <a:latin typeface="Arial"/>
                <a:cs typeface="Arial"/>
              </a:rPr>
              <a:t>Imaging exposures based on achieving a S/N ~ 10 for each filter at peak.</a:t>
            </a:r>
          </a:p>
          <a:p>
            <a:pPr lvl="1"/>
            <a:r>
              <a:rPr lang="en-US">
                <a:latin typeface="Arial"/>
                <a:cs typeface="Arial"/>
              </a:rPr>
              <a:t>Prism exposures based on achieving a S/N ~25 in rest frame </a:t>
            </a:r>
          </a:p>
        </p:txBody>
      </p:sp>
      <p:sp>
        <p:nvSpPr>
          <p:cNvPr id="3" name="Title 2">
            <a:extLst>
              <a:ext uri="{FF2B5EF4-FFF2-40B4-BE49-F238E27FC236}">
                <a16:creationId xmlns:a16="http://schemas.microsoft.com/office/drawing/2014/main" id="{61DAA95E-7F6E-A048-9FE8-5E3C76B0C9B6}"/>
              </a:ext>
            </a:extLst>
          </p:cNvPr>
          <p:cNvSpPr>
            <a:spLocks noGrp="1"/>
          </p:cNvSpPr>
          <p:nvPr>
            <p:ph type="title"/>
          </p:nvPr>
        </p:nvSpPr>
        <p:spPr/>
        <p:txBody>
          <a:bodyPr/>
          <a:lstStyle/>
          <a:p>
            <a:r>
              <a:rPr lang="en-US" i="1">
                <a:latin typeface="Arial"/>
                <a:cs typeface="Arial"/>
              </a:rPr>
              <a:t>High Latitude Time Domain Survey</a:t>
            </a:r>
            <a:r>
              <a:rPr lang="en-US">
                <a:latin typeface="Arial"/>
                <a:cs typeface="Arial"/>
              </a:rPr>
              <a:t> </a:t>
            </a:r>
            <a:endParaRPr lang="en-US"/>
          </a:p>
        </p:txBody>
      </p:sp>
      <p:sp>
        <p:nvSpPr>
          <p:cNvPr id="6" name="TextBox 5">
            <a:extLst>
              <a:ext uri="{FF2B5EF4-FFF2-40B4-BE49-F238E27FC236}">
                <a16:creationId xmlns:a16="http://schemas.microsoft.com/office/drawing/2014/main" id="{71EEB987-0954-44BF-9B27-E34C09142601}"/>
              </a:ext>
            </a:extLst>
          </p:cNvPr>
          <p:cNvSpPr txBox="1"/>
          <p:nvPr/>
        </p:nvSpPr>
        <p:spPr>
          <a:xfrm>
            <a:off x="1222442" y="995463"/>
            <a:ext cx="4288817" cy="369332"/>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Enables Type Ia Supernova Cosmology</a:t>
            </a:r>
          </a:p>
        </p:txBody>
      </p:sp>
      <p:pic>
        <p:nvPicPr>
          <p:cNvPr id="8" name="Picture 8">
            <a:extLst>
              <a:ext uri="{FF2B5EF4-FFF2-40B4-BE49-F238E27FC236}">
                <a16:creationId xmlns:a16="http://schemas.microsoft.com/office/drawing/2014/main" id="{42B28A7C-EC8F-41BD-8527-E542767A53A7}"/>
              </a:ext>
            </a:extLst>
          </p:cNvPr>
          <p:cNvPicPr>
            <a:picLocks noChangeAspect="1"/>
          </p:cNvPicPr>
          <p:nvPr/>
        </p:nvPicPr>
        <p:blipFill>
          <a:blip r:embed="rId2"/>
          <a:stretch>
            <a:fillRect/>
          </a:stretch>
        </p:blipFill>
        <p:spPr>
          <a:xfrm>
            <a:off x="6870461" y="900515"/>
            <a:ext cx="4710285" cy="3473999"/>
          </a:xfrm>
          <a:prstGeom prst="rect">
            <a:avLst/>
          </a:prstGeom>
        </p:spPr>
      </p:pic>
      <p:pic>
        <p:nvPicPr>
          <p:cNvPr id="9" name="Picture 9" descr="Screen Shot 2022-02-14 at 4.43.16 PM.png">
            <a:extLst>
              <a:ext uri="{FF2B5EF4-FFF2-40B4-BE49-F238E27FC236}">
                <a16:creationId xmlns:a16="http://schemas.microsoft.com/office/drawing/2014/main" id="{676D1AF3-5E72-4193-8CCD-BBC00C2D6FBF}"/>
              </a:ext>
            </a:extLst>
          </p:cNvPr>
          <p:cNvPicPr>
            <a:picLocks noChangeAspect="1"/>
          </p:cNvPicPr>
          <p:nvPr/>
        </p:nvPicPr>
        <p:blipFill>
          <a:blip r:embed="rId3"/>
          <a:stretch>
            <a:fillRect/>
          </a:stretch>
        </p:blipFill>
        <p:spPr>
          <a:xfrm>
            <a:off x="7068671" y="4374856"/>
            <a:ext cx="4312023" cy="1998970"/>
          </a:xfrm>
          <a:prstGeom prst="rect">
            <a:avLst/>
          </a:prstGeom>
        </p:spPr>
      </p:pic>
      <p:sp>
        <p:nvSpPr>
          <p:cNvPr id="10" name="Rectangle: Rounded Corners 9">
            <a:extLst>
              <a:ext uri="{FF2B5EF4-FFF2-40B4-BE49-F238E27FC236}">
                <a16:creationId xmlns:a16="http://schemas.microsoft.com/office/drawing/2014/main" id="{5609E68E-600B-4CE6-8896-00B3820711D2}"/>
              </a:ext>
            </a:extLst>
          </p:cNvPr>
          <p:cNvSpPr/>
          <p:nvPr/>
        </p:nvSpPr>
        <p:spPr>
          <a:xfrm>
            <a:off x="228600" y="5948082"/>
            <a:ext cx="4105834" cy="537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cs typeface="Calibri"/>
              </a:rPr>
              <a:t>Images:  Top – Current observations of SN Ia and how Roman will increase the number observed at higher redshifts.</a:t>
            </a:r>
          </a:p>
          <a:p>
            <a:pPr algn="ctr"/>
            <a:r>
              <a:rPr lang="en-US" sz="1200">
                <a:cs typeface="Calibri"/>
              </a:rPr>
              <a:t>Bottom – Possible slewing strategies.</a:t>
            </a:r>
          </a:p>
        </p:txBody>
      </p:sp>
    </p:spTree>
    <p:extLst>
      <p:ext uri="{BB962C8B-B14F-4D97-AF65-F5344CB8AC3E}">
        <p14:creationId xmlns:p14="http://schemas.microsoft.com/office/powerpoint/2010/main" val="959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109"/>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276029-606E-0C47-B506-BB33D0199389}"/>
              </a:ext>
            </a:extLst>
          </p:cNvPr>
          <p:cNvSpPr>
            <a:spLocks noGrp="1"/>
          </p:cNvSpPr>
          <p:nvPr>
            <p:ph idx="1"/>
          </p:nvPr>
        </p:nvSpPr>
        <p:spPr>
          <a:xfrm>
            <a:off x="381000" y="1107141"/>
            <a:ext cx="5002306" cy="5141259"/>
          </a:xfrm>
        </p:spPr>
        <p:txBody>
          <a:bodyPr/>
          <a:lstStyle/>
          <a:p>
            <a:r>
              <a:rPr lang="en-US" dirty="0">
                <a:latin typeface="Arial"/>
                <a:cs typeface="Arial"/>
              </a:rPr>
              <a:t>Reverberation mapping to measure black hole masses of high redshift quasars</a:t>
            </a:r>
            <a:endParaRPr lang="en-US" dirty="0"/>
          </a:p>
          <a:p>
            <a:r>
              <a:rPr lang="en-US" dirty="0">
                <a:latin typeface="Arial"/>
                <a:cs typeface="Arial"/>
              </a:rPr>
              <a:t>Blind searches for </a:t>
            </a:r>
            <a:r>
              <a:rPr lang="en-US" dirty="0" err="1">
                <a:latin typeface="Arial"/>
                <a:cs typeface="Arial"/>
              </a:rPr>
              <a:t>Kilonovae</a:t>
            </a:r>
            <a:endParaRPr lang="en-US" dirty="0">
              <a:latin typeface="Arial"/>
              <a:cs typeface="Arial"/>
            </a:endParaRPr>
          </a:p>
          <a:p>
            <a:r>
              <a:rPr lang="en-US" dirty="0">
                <a:latin typeface="Arial"/>
                <a:cs typeface="Arial"/>
              </a:rPr>
              <a:t>Tidal Disruption events</a:t>
            </a:r>
          </a:p>
          <a:p>
            <a:r>
              <a:rPr lang="en-US" dirty="0">
                <a:latin typeface="Arial"/>
                <a:cs typeface="Arial"/>
              </a:rPr>
              <a:t>AGN variability studies</a:t>
            </a:r>
          </a:p>
          <a:p>
            <a:r>
              <a:rPr lang="en-US" dirty="0">
                <a:latin typeface="Arial"/>
                <a:cs typeface="Arial"/>
              </a:rPr>
              <a:t>Long and short GRB studies</a:t>
            </a:r>
          </a:p>
          <a:p>
            <a:r>
              <a:rPr lang="en-US" dirty="0">
                <a:latin typeface="Arial"/>
                <a:cs typeface="Arial"/>
              </a:rPr>
              <a:t>Cataclysmic variables</a:t>
            </a:r>
          </a:p>
          <a:p>
            <a:r>
              <a:rPr lang="en-US" dirty="0">
                <a:latin typeface="Arial"/>
                <a:cs typeface="Arial"/>
              </a:rPr>
              <a:t>Other kinds of supernovae</a:t>
            </a:r>
          </a:p>
          <a:p>
            <a:pPr lvl="1"/>
            <a:r>
              <a:rPr lang="en-US" b="1" dirty="0">
                <a:latin typeface="Arial"/>
                <a:cs typeface="Arial"/>
              </a:rPr>
              <a:t>Core collapse</a:t>
            </a:r>
            <a:endParaRPr lang="en-US" dirty="0"/>
          </a:p>
          <a:p>
            <a:pPr lvl="1"/>
            <a:r>
              <a:rPr lang="en-US" b="1" dirty="0">
                <a:latin typeface="Arial"/>
                <a:cs typeface="Arial"/>
              </a:rPr>
              <a:t>Luminous</a:t>
            </a:r>
            <a:endParaRPr lang="en-US" dirty="0"/>
          </a:p>
          <a:p>
            <a:pPr lvl="1"/>
            <a:r>
              <a:rPr lang="en-US" b="1" dirty="0">
                <a:latin typeface="Arial"/>
                <a:cs typeface="Arial"/>
              </a:rPr>
              <a:t>.</a:t>
            </a:r>
            <a:r>
              <a:rPr lang="en-US" b="1" dirty="0" err="1">
                <a:latin typeface="Arial"/>
                <a:cs typeface="Arial"/>
              </a:rPr>
              <a:t>Ia</a:t>
            </a:r>
            <a:endParaRPr lang="en-US" b="1" dirty="0"/>
          </a:p>
          <a:p>
            <a:endParaRPr lang="en-US" b="1" dirty="0"/>
          </a:p>
        </p:txBody>
      </p:sp>
      <p:sp>
        <p:nvSpPr>
          <p:cNvPr id="3" name="Title 2">
            <a:extLst>
              <a:ext uri="{FF2B5EF4-FFF2-40B4-BE49-F238E27FC236}">
                <a16:creationId xmlns:a16="http://schemas.microsoft.com/office/drawing/2014/main" id="{12FB3D32-1920-E743-904F-D81D7BE59594}"/>
              </a:ext>
            </a:extLst>
          </p:cNvPr>
          <p:cNvSpPr>
            <a:spLocks noGrp="1"/>
          </p:cNvSpPr>
          <p:nvPr>
            <p:ph type="title"/>
          </p:nvPr>
        </p:nvSpPr>
        <p:spPr/>
        <p:txBody>
          <a:bodyPr/>
          <a:lstStyle/>
          <a:p>
            <a:r>
              <a:rPr lang="en-US" i="1" dirty="0">
                <a:latin typeface="Arial"/>
                <a:cs typeface="Arial"/>
              </a:rPr>
              <a:t>HLTD Survey – possible additional primary science</a:t>
            </a:r>
            <a:endParaRPr lang="en-US" dirty="0"/>
          </a:p>
        </p:txBody>
      </p:sp>
      <p:pic>
        <p:nvPicPr>
          <p:cNvPr id="4" name="Picture 4">
            <a:extLst>
              <a:ext uri="{FF2B5EF4-FFF2-40B4-BE49-F238E27FC236}">
                <a16:creationId xmlns:a16="http://schemas.microsoft.com/office/drawing/2014/main" id="{AAABE68A-D5DA-4322-A01B-C9C289F93F74}"/>
              </a:ext>
            </a:extLst>
          </p:cNvPr>
          <p:cNvPicPr>
            <a:picLocks noChangeAspect="1"/>
          </p:cNvPicPr>
          <p:nvPr/>
        </p:nvPicPr>
        <p:blipFill>
          <a:blip r:embed="rId2"/>
          <a:stretch>
            <a:fillRect/>
          </a:stretch>
        </p:blipFill>
        <p:spPr>
          <a:xfrm>
            <a:off x="5383210" y="989690"/>
            <a:ext cx="6299198" cy="4812560"/>
          </a:xfrm>
          <a:prstGeom prst="rect">
            <a:avLst/>
          </a:prstGeom>
        </p:spPr>
      </p:pic>
      <p:sp>
        <p:nvSpPr>
          <p:cNvPr id="6" name="TextBox 5">
            <a:extLst>
              <a:ext uri="{FF2B5EF4-FFF2-40B4-BE49-F238E27FC236}">
                <a16:creationId xmlns:a16="http://schemas.microsoft.com/office/drawing/2014/main" id="{40156547-7BFD-4B2B-A786-746FC780AFCD}"/>
              </a:ext>
            </a:extLst>
          </p:cNvPr>
          <p:cNvSpPr txBox="1"/>
          <p:nvPr/>
        </p:nvSpPr>
        <p:spPr>
          <a:xfrm>
            <a:off x="5385786" y="5970494"/>
            <a:ext cx="62975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rial"/>
                <a:cs typeface="Arial"/>
              </a:rPr>
              <a:t>R-band peak magnitude as a function of decay time.  Taken from Rau et. al., 2009</a:t>
            </a:r>
            <a:r>
              <a:rPr lang="en-US" sz="1200">
                <a:latin typeface="Arial"/>
                <a:cs typeface="Arial"/>
              </a:rPr>
              <a:t>​</a:t>
            </a:r>
            <a:endParaRPr lang="en-US" sz="1200"/>
          </a:p>
        </p:txBody>
      </p:sp>
    </p:spTree>
    <p:extLst>
      <p:ext uri="{BB962C8B-B14F-4D97-AF65-F5344CB8AC3E}">
        <p14:creationId xmlns:p14="http://schemas.microsoft.com/office/powerpoint/2010/main" val="24155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109"/>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57184D-8265-A941-90D8-77DBBEDDBFF4}"/>
              </a:ext>
            </a:extLst>
          </p:cNvPr>
          <p:cNvSpPr>
            <a:spLocks noGrp="1"/>
          </p:cNvSpPr>
          <p:nvPr>
            <p:ph idx="1"/>
          </p:nvPr>
        </p:nvSpPr>
        <p:spPr/>
        <p:txBody>
          <a:bodyPr/>
          <a:lstStyle/>
          <a:p>
            <a:r>
              <a:rPr lang="en-US" dirty="0">
                <a:latin typeface="Arial"/>
                <a:cs typeface="Arial"/>
              </a:rPr>
              <a:t>Location of survey footprint</a:t>
            </a:r>
          </a:p>
          <a:p>
            <a:r>
              <a:rPr lang="en-US" dirty="0">
                <a:latin typeface="Arial"/>
                <a:cs typeface="Arial"/>
              </a:rPr>
              <a:t>Increase cadence for some period</a:t>
            </a:r>
          </a:p>
          <a:p>
            <a:pPr lvl="1"/>
            <a:r>
              <a:rPr lang="en-US" dirty="0">
                <a:latin typeface="Arial"/>
                <a:cs typeface="Arial"/>
              </a:rPr>
              <a:t>Enable timely identification of </a:t>
            </a:r>
            <a:r>
              <a:rPr lang="en-US" dirty="0" err="1">
                <a:latin typeface="Arial"/>
                <a:cs typeface="Arial"/>
              </a:rPr>
              <a:t>kilonova</a:t>
            </a:r>
            <a:endParaRPr lang="en-US" dirty="0">
              <a:latin typeface="Arial"/>
              <a:cs typeface="Arial"/>
            </a:endParaRPr>
          </a:p>
          <a:p>
            <a:r>
              <a:rPr lang="en-US" dirty="0">
                <a:latin typeface="Arial"/>
                <a:cs typeface="Arial"/>
              </a:rPr>
              <a:t>Add F213 filter observation</a:t>
            </a:r>
          </a:p>
          <a:p>
            <a:r>
              <a:rPr lang="en-US" dirty="0">
                <a:latin typeface="Arial"/>
                <a:cs typeface="Arial"/>
              </a:rPr>
              <a:t>Add periodic </a:t>
            </a:r>
            <a:r>
              <a:rPr lang="en-US" dirty="0" err="1">
                <a:latin typeface="Arial"/>
                <a:cs typeface="Arial"/>
              </a:rPr>
              <a:t>Grism</a:t>
            </a:r>
            <a:r>
              <a:rPr lang="en-US" dirty="0">
                <a:latin typeface="Arial"/>
                <a:cs typeface="Arial"/>
              </a:rPr>
              <a:t> observations</a:t>
            </a:r>
          </a:p>
          <a:p>
            <a:r>
              <a:rPr lang="en-US" dirty="0">
                <a:latin typeface="Arial"/>
                <a:cs typeface="Arial"/>
              </a:rPr>
              <a:t>Extend baseline of survey beyond 2 years</a:t>
            </a:r>
          </a:p>
        </p:txBody>
      </p:sp>
      <p:sp>
        <p:nvSpPr>
          <p:cNvPr id="3" name="Title 2">
            <a:extLst>
              <a:ext uri="{FF2B5EF4-FFF2-40B4-BE49-F238E27FC236}">
                <a16:creationId xmlns:a16="http://schemas.microsoft.com/office/drawing/2014/main" id="{3061CAC5-F974-8046-96DF-830CDCC74540}"/>
              </a:ext>
            </a:extLst>
          </p:cNvPr>
          <p:cNvSpPr>
            <a:spLocks noGrp="1"/>
          </p:cNvSpPr>
          <p:nvPr>
            <p:ph type="title"/>
          </p:nvPr>
        </p:nvSpPr>
        <p:spPr/>
        <p:txBody>
          <a:bodyPr/>
          <a:lstStyle/>
          <a:p>
            <a:r>
              <a:rPr lang="en-US" dirty="0"/>
              <a:t>HLTD Survey – Possible trades, modifications and extensions</a:t>
            </a:r>
          </a:p>
        </p:txBody>
      </p:sp>
    </p:spTree>
    <p:extLst>
      <p:ext uri="{BB962C8B-B14F-4D97-AF65-F5344CB8AC3E}">
        <p14:creationId xmlns:p14="http://schemas.microsoft.com/office/powerpoint/2010/main" val="2441794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alpha val="40046"/>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C7BBBF-F32A-2849-BC62-99F7289BD9CE}"/>
              </a:ext>
            </a:extLst>
          </p:cNvPr>
          <p:cNvSpPr>
            <a:spLocks noGrp="1"/>
          </p:cNvSpPr>
          <p:nvPr>
            <p:ph idx="1"/>
          </p:nvPr>
        </p:nvSpPr>
        <p:spPr/>
        <p:txBody>
          <a:bodyPr/>
          <a:lstStyle/>
          <a:p>
            <a:pPr>
              <a:lnSpc>
                <a:spcPct val="100000"/>
              </a:lnSpc>
            </a:pPr>
            <a:r>
              <a:rPr lang="en-US"/>
              <a:t>Monitor hundreds of millions of bulge stars continuously on a time scale of ~10 minutes.</a:t>
            </a:r>
          </a:p>
          <a:p>
            <a:pPr lvl="1">
              <a:lnSpc>
                <a:spcPct val="100000"/>
              </a:lnSpc>
            </a:pPr>
            <a:r>
              <a:rPr lang="en-US" sz="2000"/>
              <a:t>Event rate ~10</a:t>
            </a:r>
            <a:r>
              <a:rPr lang="en-US" sz="2000" baseline="30000"/>
              <a:t>-5</a:t>
            </a:r>
            <a:r>
              <a:rPr lang="en-US" sz="2000"/>
              <a:t>/year/star.</a:t>
            </a:r>
          </a:p>
          <a:p>
            <a:pPr lvl="1">
              <a:lnSpc>
                <a:spcPct val="100000"/>
              </a:lnSpc>
            </a:pPr>
            <a:r>
              <a:rPr lang="en-US" sz="2000"/>
              <a:t>Detection probability ~0.1-1%.</a:t>
            </a:r>
          </a:p>
          <a:p>
            <a:pPr lvl="1">
              <a:lnSpc>
                <a:spcPct val="100000"/>
              </a:lnSpc>
            </a:pPr>
            <a:r>
              <a:rPr lang="en-US" sz="2000"/>
              <a:t>Shortest features are ~30 minutes.</a:t>
            </a:r>
          </a:p>
          <a:p>
            <a:pPr>
              <a:lnSpc>
                <a:spcPct val="100000"/>
              </a:lnSpc>
            </a:pPr>
            <a:r>
              <a:rPr lang="en-US"/>
              <a:t>Relative photometry of a few %. </a:t>
            </a:r>
          </a:p>
          <a:p>
            <a:pPr lvl="1">
              <a:lnSpc>
                <a:spcPct val="100000"/>
              </a:lnSpc>
            </a:pPr>
            <a:r>
              <a:rPr lang="en-US" sz="2000"/>
              <a:t>Deviations are few – 10%. </a:t>
            </a:r>
          </a:p>
          <a:p>
            <a:pPr>
              <a:lnSpc>
                <a:spcPct val="100000"/>
              </a:lnSpc>
            </a:pPr>
            <a:r>
              <a:rPr lang="en-US"/>
              <a:t>Resolve main sequence source stars for smallest planets. </a:t>
            </a:r>
          </a:p>
          <a:p>
            <a:pPr>
              <a:lnSpc>
                <a:spcPct val="100000"/>
              </a:lnSpc>
            </a:pPr>
            <a:r>
              <a:rPr lang="en-US"/>
              <a:t>Resolve unrelated stars for lens flux measurements.</a:t>
            </a:r>
          </a:p>
          <a:p>
            <a:pPr>
              <a:lnSpc>
                <a:spcPct val="100000"/>
              </a:lnSpc>
            </a:pPr>
            <a:r>
              <a:rPr lang="en-US"/>
              <a:t>Longest possible time baseline for proper motion measurements</a:t>
            </a:r>
          </a:p>
        </p:txBody>
      </p:sp>
      <p:sp>
        <p:nvSpPr>
          <p:cNvPr id="3" name="Title 2">
            <a:extLst>
              <a:ext uri="{FF2B5EF4-FFF2-40B4-BE49-F238E27FC236}">
                <a16:creationId xmlns:a16="http://schemas.microsoft.com/office/drawing/2014/main" id="{3D70373C-77E6-424C-AD9C-4E82B3E590FB}"/>
              </a:ext>
            </a:extLst>
          </p:cNvPr>
          <p:cNvSpPr>
            <a:spLocks noGrp="1"/>
          </p:cNvSpPr>
          <p:nvPr>
            <p:ph type="title"/>
          </p:nvPr>
        </p:nvSpPr>
        <p:spPr/>
        <p:txBody>
          <a:bodyPr/>
          <a:lstStyle/>
          <a:p>
            <a:r>
              <a:rPr lang="en-US"/>
              <a:t>Galactic Bulge Time Domain Survey – Microlensing needs</a:t>
            </a:r>
          </a:p>
        </p:txBody>
      </p:sp>
    </p:spTree>
    <p:extLst>
      <p:ext uri="{BB962C8B-B14F-4D97-AF65-F5344CB8AC3E}">
        <p14:creationId xmlns:p14="http://schemas.microsoft.com/office/powerpoint/2010/main" val="2334488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0046"/>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308969-888F-594A-A91C-44F8E91B9C34}"/>
              </a:ext>
            </a:extLst>
          </p:cNvPr>
          <p:cNvSpPr>
            <a:spLocks noGrp="1"/>
          </p:cNvSpPr>
          <p:nvPr>
            <p:ph idx="1"/>
          </p:nvPr>
        </p:nvSpPr>
        <p:spPr>
          <a:xfrm>
            <a:off x="381000" y="990600"/>
            <a:ext cx="5715000" cy="5486400"/>
          </a:xfrm>
        </p:spPr>
        <p:txBody>
          <a:bodyPr/>
          <a:lstStyle/>
          <a:p>
            <a:r>
              <a:rPr lang="en-US" b="0" spc="-1">
                <a:uFill>
                  <a:solidFill>
                    <a:srgbClr val="FFFFFF"/>
                  </a:solidFill>
                </a:uFill>
              </a:rPr>
              <a:t>7 fields for a total of ~2 deg</a:t>
            </a:r>
            <a:r>
              <a:rPr lang="en-US" b="0" spc="-1" baseline="33000">
                <a:uFill>
                  <a:solidFill>
                    <a:srgbClr val="FFFFFF"/>
                  </a:solidFill>
                </a:uFill>
              </a:rPr>
              <a:t>2</a:t>
            </a:r>
            <a:r>
              <a:rPr lang="en-US" b="0" spc="-1">
                <a:uFill>
                  <a:solidFill>
                    <a:srgbClr val="FFFFFF"/>
                  </a:solidFill>
                </a:uFill>
              </a:rPr>
              <a:t> </a:t>
            </a:r>
          </a:p>
          <a:p>
            <a:r>
              <a:rPr lang="en-US" b="0" spc="-1">
                <a:uFill>
                  <a:solidFill>
                    <a:srgbClr val="FFFFFF"/>
                  </a:solidFill>
                </a:uFill>
              </a:rPr>
              <a:t>Wide F146</a:t>
            </a:r>
            <a:r>
              <a:rPr lang="en-US" b="0" spc="-1" baseline="-25000">
                <a:uFill>
                  <a:solidFill>
                    <a:srgbClr val="FFFFFF"/>
                  </a:solidFill>
                </a:uFill>
              </a:rPr>
              <a:t>AB</a:t>
            </a:r>
            <a:r>
              <a:rPr lang="en-US" b="0" spc="-1">
                <a:uFill>
                  <a:solidFill>
                    <a:srgbClr val="FFFFFF"/>
                  </a:solidFill>
                </a:uFill>
              </a:rPr>
              <a:t> (0.93-2 </a:t>
            </a:r>
            <a:r>
              <a:rPr lang="en-US" b="0" spc="-1" err="1">
                <a:uFill>
                  <a:solidFill>
                    <a:srgbClr val="FFFFFF"/>
                  </a:solidFill>
                </a:uFill>
                <a:ea typeface="Times New Roman"/>
              </a:rPr>
              <a:t>μ</a:t>
            </a:r>
            <a:r>
              <a:rPr lang="en-US" b="0" spc="-1" err="1">
                <a:uFill>
                  <a:solidFill>
                    <a:srgbClr val="FFFFFF"/>
                  </a:solidFill>
                </a:uFill>
              </a:rPr>
              <a:t>m</a:t>
            </a:r>
            <a:r>
              <a:rPr lang="en-US" b="0" spc="-1">
                <a:uFill>
                  <a:solidFill>
                    <a:srgbClr val="FFFFFF"/>
                  </a:solidFill>
                </a:uFill>
              </a:rPr>
              <a:t>) filter**. </a:t>
            </a:r>
          </a:p>
          <a:p>
            <a:r>
              <a:rPr lang="en-US" b="0" spc="-1">
                <a:uFill>
                  <a:solidFill>
                    <a:srgbClr val="FFFFFF"/>
                  </a:solidFill>
                </a:uFill>
              </a:rPr>
              <a:t>15-minute cadence.</a:t>
            </a:r>
          </a:p>
          <a:p>
            <a:r>
              <a:rPr lang="en-US" b="0" spc="-1">
                <a:uFill>
                  <a:solidFill>
                    <a:srgbClr val="FFFFFF"/>
                  </a:solidFill>
                </a:uFill>
              </a:rPr>
              <a:t>Observations every at 6 hours in alternating filters (e.g., F087,F219), 2 x  450 total </a:t>
            </a:r>
            <a:r>
              <a:rPr lang="en-US" b="0" spc="-1" err="1">
                <a:uFill>
                  <a:solidFill>
                    <a:srgbClr val="FFFFFF"/>
                  </a:solidFill>
                </a:uFill>
              </a:rPr>
              <a:t>obs</a:t>
            </a:r>
            <a:endParaRPr lang="en-US" b="0" spc="-1">
              <a:uFill>
                <a:solidFill>
                  <a:srgbClr val="FFFFFF"/>
                </a:solidFill>
              </a:uFill>
            </a:endParaRPr>
          </a:p>
          <a:p>
            <a:r>
              <a:rPr lang="en-US" b="0" spc="-1">
                <a:uFill>
                  <a:solidFill>
                    <a:srgbClr val="FFFFFF"/>
                  </a:solidFill>
                </a:uFill>
              </a:rPr>
              <a:t>6 x 72-day seasons.</a:t>
            </a:r>
          </a:p>
          <a:p>
            <a:r>
              <a:rPr lang="en-US" b="0" spc="-1">
                <a:uFill>
                  <a:solidFill>
                    <a:srgbClr val="FFFFFF"/>
                  </a:solidFill>
                </a:uFill>
              </a:rPr>
              <a:t>~41,000 exposures in W149</a:t>
            </a:r>
            <a:r>
              <a:rPr lang="en-US" b="0" spc="-1" baseline="-25000">
                <a:uFill>
                  <a:solidFill>
                    <a:srgbClr val="FFFFFF"/>
                  </a:solidFill>
                </a:uFill>
              </a:rPr>
              <a:t>AB</a:t>
            </a:r>
          </a:p>
          <a:p>
            <a:r>
              <a:rPr lang="en-US" b="0" spc="-1">
                <a:uFill>
                  <a:solidFill>
                    <a:srgbClr val="FFFFFF"/>
                  </a:solidFill>
                </a:uFill>
              </a:rPr>
              <a:t>~432 total days spread over 5-year mission</a:t>
            </a:r>
          </a:p>
          <a:p>
            <a:endParaRPr lang="en-US"/>
          </a:p>
        </p:txBody>
      </p:sp>
      <p:sp>
        <p:nvSpPr>
          <p:cNvPr id="3" name="Title 2">
            <a:extLst>
              <a:ext uri="{FF2B5EF4-FFF2-40B4-BE49-F238E27FC236}">
                <a16:creationId xmlns:a16="http://schemas.microsoft.com/office/drawing/2014/main" id="{F21A5F98-A7BA-124F-8EBA-7AD40F412226}"/>
              </a:ext>
            </a:extLst>
          </p:cNvPr>
          <p:cNvSpPr>
            <a:spLocks noGrp="1"/>
          </p:cNvSpPr>
          <p:nvPr>
            <p:ph type="title"/>
          </p:nvPr>
        </p:nvSpPr>
        <p:spPr/>
        <p:txBody>
          <a:bodyPr/>
          <a:lstStyle/>
          <a:p>
            <a:r>
              <a:rPr lang="en-US"/>
              <a:t>Galactic Bulge Time Domain Survey – Design Reference Mission</a:t>
            </a:r>
          </a:p>
        </p:txBody>
      </p:sp>
      <p:pic>
        <p:nvPicPr>
          <p:cNvPr id="4" name="Picture 3">
            <a:extLst>
              <a:ext uri="{FF2B5EF4-FFF2-40B4-BE49-F238E27FC236}">
                <a16:creationId xmlns:a16="http://schemas.microsoft.com/office/drawing/2014/main" id="{A70B600A-1C1B-7D44-A4C9-2FA022018499}"/>
              </a:ext>
            </a:extLst>
          </p:cNvPr>
          <p:cNvPicPr/>
          <p:nvPr/>
        </p:nvPicPr>
        <p:blipFill>
          <a:blip r:embed="rId2"/>
          <a:stretch/>
        </p:blipFill>
        <p:spPr>
          <a:xfrm>
            <a:off x="6357000" y="1128203"/>
            <a:ext cx="4768200" cy="4802760"/>
          </a:xfrm>
          <a:prstGeom prst="rect">
            <a:avLst/>
          </a:prstGeom>
          <a:ln>
            <a:noFill/>
          </a:ln>
        </p:spPr>
      </p:pic>
    </p:spTree>
    <p:extLst>
      <p:ext uri="{BB962C8B-B14F-4D97-AF65-F5344CB8AC3E}">
        <p14:creationId xmlns:p14="http://schemas.microsoft.com/office/powerpoint/2010/main" val="378118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0046"/>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04012-0ECB-F845-A833-86E55DFC7C7D}"/>
              </a:ext>
            </a:extLst>
          </p:cNvPr>
          <p:cNvSpPr>
            <a:spLocks noGrp="1"/>
          </p:cNvSpPr>
          <p:nvPr>
            <p:ph idx="1"/>
          </p:nvPr>
        </p:nvSpPr>
        <p:spPr/>
        <p:txBody>
          <a:bodyPr/>
          <a:lstStyle/>
          <a:p>
            <a:pPr marL="457200" indent="-457200"/>
            <a:r>
              <a:rPr lang="en-US" b="0"/>
              <a:t>Measurement of the Compact Object Mass Function over 10 Orders of Magnitude.</a:t>
            </a:r>
          </a:p>
          <a:p>
            <a:pPr marL="457200" indent="-457200"/>
            <a:r>
              <a:rPr lang="en-US" b="0"/>
              <a:t>Detection of ~10</a:t>
            </a:r>
            <a:r>
              <a:rPr lang="en-US" b="0" baseline="30000"/>
              <a:t>5</a:t>
            </a:r>
            <a:r>
              <a:rPr lang="en-US" b="0"/>
              <a:t> Transiting Planets.</a:t>
            </a:r>
          </a:p>
          <a:p>
            <a:pPr marL="457200" indent="-457200"/>
            <a:r>
              <a:rPr lang="en-US" b="0" err="1"/>
              <a:t>Astroseismology</a:t>
            </a:r>
            <a:r>
              <a:rPr lang="en-US" b="0"/>
              <a:t> of ~10</a:t>
            </a:r>
            <a:r>
              <a:rPr lang="en-US" b="0" baseline="30000"/>
              <a:t>6</a:t>
            </a:r>
            <a:r>
              <a:rPr lang="en-US" b="0"/>
              <a:t> Bulge Giants.</a:t>
            </a:r>
          </a:p>
          <a:p>
            <a:pPr marL="457200" indent="-457200"/>
            <a:r>
              <a:rPr lang="en-US" b="0"/>
              <a:t>Resolved Stellar Populations and Galactic Structure.</a:t>
            </a:r>
          </a:p>
          <a:p>
            <a:pPr marL="457200" indent="-457200"/>
            <a:r>
              <a:rPr lang="en-US" b="0"/>
              <a:t>Detection of ~5x10</a:t>
            </a:r>
            <a:r>
              <a:rPr lang="en-US" b="0" baseline="30000"/>
              <a:t>3</a:t>
            </a:r>
            <a:r>
              <a:rPr lang="en-US" b="0"/>
              <a:t> Trans-Neptunian Objects.</a:t>
            </a:r>
          </a:p>
          <a:p>
            <a:pPr marL="457200" indent="-457200"/>
            <a:r>
              <a:rPr lang="en-US" b="0"/>
              <a:t>Parallaxes and Proper Motions of ~6x10</a:t>
            </a:r>
            <a:r>
              <a:rPr lang="en-US" b="0" baseline="30000"/>
              <a:t>6</a:t>
            </a:r>
            <a:r>
              <a:rPr lang="en-US" b="0"/>
              <a:t> Bulge and Disk Stars. </a:t>
            </a:r>
          </a:p>
        </p:txBody>
      </p:sp>
      <p:sp>
        <p:nvSpPr>
          <p:cNvPr id="3" name="Title 2">
            <a:extLst>
              <a:ext uri="{FF2B5EF4-FFF2-40B4-BE49-F238E27FC236}">
                <a16:creationId xmlns:a16="http://schemas.microsoft.com/office/drawing/2014/main" id="{41886995-691A-0C4A-92EC-8A7A57B7C41C}"/>
              </a:ext>
            </a:extLst>
          </p:cNvPr>
          <p:cNvSpPr>
            <a:spLocks noGrp="1"/>
          </p:cNvSpPr>
          <p:nvPr>
            <p:ph type="title"/>
          </p:nvPr>
        </p:nvSpPr>
        <p:spPr/>
        <p:txBody>
          <a:bodyPr/>
          <a:lstStyle/>
          <a:p>
            <a:r>
              <a:rPr lang="en-US"/>
              <a:t>GBTD Survey – Additional possible primary science</a:t>
            </a:r>
          </a:p>
        </p:txBody>
      </p:sp>
    </p:spTree>
    <p:extLst>
      <p:ext uri="{BB962C8B-B14F-4D97-AF65-F5344CB8AC3E}">
        <p14:creationId xmlns:p14="http://schemas.microsoft.com/office/powerpoint/2010/main" val="3362395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0046"/>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5BFC32-03EA-E047-AE3B-DDE15190BDCA}"/>
              </a:ext>
            </a:extLst>
          </p:cNvPr>
          <p:cNvSpPr>
            <a:spLocks noGrp="1"/>
          </p:cNvSpPr>
          <p:nvPr>
            <p:ph idx="1"/>
          </p:nvPr>
        </p:nvSpPr>
        <p:spPr/>
        <p:txBody>
          <a:bodyPr/>
          <a:lstStyle/>
          <a:p>
            <a:r>
              <a:rPr lang="en-US" dirty="0"/>
              <a:t>Modifications</a:t>
            </a:r>
          </a:p>
          <a:p>
            <a:pPr lvl="1"/>
            <a:r>
              <a:rPr lang="en-US" dirty="0"/>
              <a:t>Periodic</a:t>
            </a:r>
            <a:r>
              <a:rPr lang="en-US" spc="-1" dirty="0">
                <a:uFill>
                  <a:solidFill>
                    <a:srgbClr val="FFFFFF"/>
                  </a:solidFill>
                </a:uFill>
              </a:rPr>
              <a:t> observations of the GC.</a:t>
            </a:r>
          </a:p>
          <a:p>
            <a:pPr lvl="1"/>
            <a:r>
              <a:rPr lang="en-US" spc="-1" dirty="0">
                <a:uFill>
                  <a:solidFill>
                    <a:srgbClr val="FFFFFF"/>
                  </a:solidFill>
                </a:uFill>
              </a:rPr>
              <a:t>Periodic observations of the survey fields in all filters.</a:t>
            </a:r>
          </a:p>
          <a:p>
            <a:pPr lvl="1"/>
            <a:r>
              <a:rPr lang="en-US" spc="-1" dirty="0">
                <a:uFill>
                  <a:solidFill>
                    <a:srgbClr val="FFFFFF"/>
                  </a:solidFill>
                </a:uFill>
              </a:rPr>
              <a:t>Periodic observations of a much larger survey area</a:t>
            </a:r>
          </a:p>
          <a:p>
            <a:endParaRPr lang="en-US" spc="-1" dirty="0">
              <a:uFill>
                <a:solidFill>
                  <a:srgbClr val="FFFFFF"/>
                </a:solidFill>
              </a:uFill>
            </a:endParaRPr>
          </a:p>
          <a:p>
            <a:r>
              <a:rPr lang="en-US" spc="-1" dirty="0">
                <a:uFill>
                  <a:solidFill>
                    <a:srgbClr val="FFFFFF"/>
                  </a:solidFill>
                </a:uFill>
              </a:rPr>
              <a:t>Extensions</a:t>
            </a:r>
          </a:p>
          <a:p>
            <a:pPr lvl="1"/>
            <a:r>
              <a:rPr lang="en-US" dirty="0"/>
              <a:t>Extending the survey for additional seasons</a:t>
            </a:r>
          </a:p>
          <a:p>
            <a:pPr lvl="1"/>
            <a:r>
              <a:rPr lang="en-US" dirty="0"/>
              <a:t>Very high cadence observations of a smaller area</a:t>
            </a:r>
          </a:p>
          <a:p>
            <a:pPr lvl="1"/>
            <a:r>
              <a:rPr lang="en-US" dirty="0"/>
              <a:t>Lower-cadence observations of a larger area</a:t>
            </a:r>
          </a:p>
          <a:p>
            <a:pPr lvl="1"/>
            <a:r>
              <a:rPr lang="en-US" dirty="0"/>
              <a:t>High-cadence observations in alternate filters</a:t>
            </a:r>
          </a:p>
          <a:p>
            <a:pPr lvl="1"/>
            <a:r>
              <a:rPr lang="en-US" dirty="0"/>
              <a:t>Surveying Northern Galactic fields</a:t>
            </a:r>
          </a:p>
          <a:p>
            <a:pPr lvl="1"/>
            <a:r>
              <a:rPr lang="en-US" dirty="0"/>
              <a:t>High cadence observations of the GC</a:t>
            </a:r>
          </a:p>
          <a:p>
            <a:endParaRPr lang="en-US" dirty="0"/>
          </a:p>
        </p:txBody>
      </p:sp>
      <p:sp>
        <p:nvSpPr>
          <p:cNvPr id="3" name="Title 2">
            <a:extLst>
              <a:ext uri="{FF2B5EF4-FFF2-40B4-BE49-F238E27FC236}">
                <a16:creationId xmlns:a16="http://schemas.microsoft.com/office/drawing/2014/main" id="{6A04CACC-73F6-2D4E-ADF4-1879F6528F48}"/>
              </a:ext>
            </a:extLst>
          </p:cNvPr>
          <p:cNvSpPr>
            <a:spLocks noGrp="1"/>
          </p:cNvSpPr>
          <p:nvPr>
            <p:ph type="title"/>
          </p:nvPr>
        </p:nvSpPr>
        <p:spPr/>
        <p:txBody>
          <a:bodyPr/>
          <a:lstStyle/>
          <a:p>
            <a:r>
              <a:rPr lang="en-US" dirty="0"/>
              <a:t>GBTD Survey – Possible trades, Modifications and Extensions</a:t>
            </a:r>
          </a:p>
        </p:txBody>
      </p:sp>
    </p:spTree>
    <p:extLst>
      <p:ext uri="{BB962C8B-B14F-4D97-AF65-F5344CB8AC3E}">
        <p14:creationId xmlns:p14="http://schemas.microsoft.com/office/powerpoint/2010/main" val="381640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71E781-0259-7D4F-96A9-DD87B7AF1333}"/>
              </a:ext>
            </a:extLst>
          </p:cNvPr>
          <p:cNvSpPr>
            <a:spLocks noGrp="1"/>
          </p:cNvSpPr>
          <p:nvPr>
            <p:ph idx="1"/>
          </p:nvPr>
        </p:nvSpPr>
        <p:spPr>
          <a:xfrm>
            <a:off x="318814" y="1001110"/>
            <a:ext cx="6449848" cy="5562600"/>
          </a:xfrm>
        </p:spPr>
        <p:txBody>
          <a:bodyPr>
            <a:normAutofit lnSpcReduction="10000"/>
          </a:bodyPr>
          <a:lstStyle/>
          <a:p>
            <a:pPr marL="260350" indent="-260350"/>
            <a:r>
              <a:rPr lang="en-US"/>
              <a:t>Wide Field Infrared Survey</a:t>
            </a:r>
          </a:p>
          <a:p>
            <a:pPr marL="556895" lvl="1" indent="-213995"/>
            <a:r>
              <a:rPr lang="en-US" b="0"/>
              <a:t>Imaging and spectroscopy to &gt;26.5 AB mag</a:t>
            </a:r>
          </a:p>
          <a:p>
            <a:pPr marL="260350" indent="-260350"/>
            <a:r>
              <a:rPr lang="en-US"/>
              <a:t>Expansion history of the Universe</a:t>
            </a:r>
          </a:p>
          <a:p>
            <a:pPr marL="556895" lvl="1" indent="-213995"/>
            <a:r>
              <a:rPr lang="en-US"/>
              <a:t>Using supernova, weak lensing and galaxy redshift survey techniques</a:t>
            </a:r>
          </a:p>
          <a:p>
            <a:pPr marL="260350" indent="-260350"/>
            <a:r>
              <a:rPr lang="en-US"/>
              <a:t>Growth of Structure in the Universe</a:t>
            </a:r>
          </a:p>
          <a:p>
            <a:pPr marL="556895" lvl="1" indent="-213995"/>
            <a:r>
              <a:rPr lang="en-US"/>
              <a:t>Weak lensing, redshift space distortions and galaxy cluster techniques</a:t>
            </a:r>
          </a:p>
          <a:p>
            <a:pPr marL="260350" indent="-260350"/>
            <a:r>
              <a:rPr lang="en-US"/>
              <a:t>Exoplanet Census</a:t>
            </a:r>
          </a:p>
          <a:p>
            <a:pPr marL="556895" lvl="1" indent="-213995"/>
            <a:r>
              <a:rPr lang="en-US"/>
              <a:t>Statistical census of exoplanets from outer habitable zone to free floating planets via microlensing technique</a:t>
            </a:r>
          </a:p>
          <a:p>
            <a:pPr marL="260350" indent="-260350"/>
            <a:r>
              <a:rPr lang="en-US"/>
              <a:t>General Astrophysics Surveys</a:t>
            </a:r>
          </a:p>
          <a:p>
            <a:pPr marL="556895" lvl="1" indent="-213995"/>
            <a:r>
              <a:rPr lang="en-US"/>
              <a:t>Devote substantial fraction of mission lifetime to peer-reviewed program</a:t>
            </a:r>
          </a:p>
          <a:p>
            <a:pPr marL="260350" indent="-260350"/>
            <a:r>
              <a:rPr lang="en-US"/>
              <a:t>Coronagraph technology demonstration</a:t>
            </a:r>
          </a:p>
          <a:p>
            <a:pPr marL="556895" lvl="1" indent="-213995"/>
            <a:r>
              <a:rPr lang="en-US">
                <a:latin typeface="Arial"/>
                <a:cs typeface="Arial"/>
              </a:rPr>
              <a:t>Demonstrate exoplanet </a:t>
            </a:r>
            <a:r>
              <a:rPr lang="en-US" err="1">
                <a:latin typeface="Arial"/>
                <a:cs typeface="Arial"/>
              </a:rPr>
              <a:t>coronagraphy</a:t>
            </a:r>
            <a:r>
              <a:rPr lang="en-US">
                <a:latin typeface="Arial"/>
                <a:cs typeface="Arial"/>
              </a:rPr>
              <a:t> with</a:t>
            </a:r>
            <a:br>
              <a:rPr lang="en-US">
                <a:latin typeface="Arial"/>
                <a:cs typeface="Arial"/>
              </a:rPr>
            </a:br>
            <a:r>
              <a:rPr lang="en-US">
                <a:latin typeface="Arial"/>
                <a:cs typeface="Arial"/>
              </a:rPr>
              <a:t>active wavefront control</a:t>
            </a:r>
          </a:p>
        </p:txBody>
      </p:sp>
      <p:sp>
        <p:nvSpPr>
          <p:cNvPr id="3" name="Title 2">
            <a:extLst>
              <a:ext uri="{FF2B5EF4-FFF2-40B4-BE49-F238E27FC236}">
                <a16:creationId xmlns:a16="http://schemas.microsoft.com/office/drawing/2014/main" id="{468ADBB4-182C-644C-954E-C9D4D77BE980}"/>
              </a:ext>
            </a:extLst>
          </p:cNvPr>
          <p:cNvSpPr>
            <a:spLocks noGrp="1"/>
          </p:cNvSpPr>
          <p:nvPr>
            <p:ph type="title"/>
          </p:nvPr>
        </p:nvSpPr>
        <p:spPr/>
        <p:txBody>
          <a:bodyPr/>
          <a:lstStyle/>
          <a:p>
            <a:r>
              <a:rPr lang="en-US"/>
              <a:t>Roman Mission Objectives</a:t>
            </a:r>
          </a:p>
        </p:txBody>
      </p:sp>
      <p:pic>
        <p:nvPicPr>
          <p:cNvPr id="13" name="Picture 3">
            <a:extLst>
              <a:ext uri="{FF2B5EF4-FFF2-40B4-BE49-F238E27FC236}">
                <a16:creationId xmlns:a16="http://schemas.microsoft.com/office/drawing/2014/main" id="{EBF53B1F-CC76-EA4C-9427-31B29A79F6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40211" y="5438218"/>
            <a:ext cx="1252249" cy="12345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future_universe.jpg">
            <a:extLst>
              <a:ext uri="{FF2B5EF4-FFF2-40B4-BE49-F238E27FC236}">
                <a16:creationId xmlns:a16="http://schemas.microsoft.com/office/drawing/2014/main" id="{4F6871D6-3570-4F48-8732-8C039EF6BC51}"/>
              </a:ext>
            </a:extLst>
          </p:cNvPr>
          <p:cNvPicPr preferRelativeResize="0">
            <a:picLocks/>
          </p:cNvPicPr>
          <p:nvPr/>
        </p:nvPicPr>
        <p:blipFill>
          <a:blip r:embed="rId3"/>
          <a:srcRect/>
          <a:stretch>
            <a:fillRect/>
          </a:stretch>
        </p:blipFill>
        <p:spPr>
          <a:xfrm>
            <a:off x="7721712" y="2763100"/>
            <a:ext cx="3518080" cy="1995404"/>
          </a:xfrm>
          <a:prstGeom prst="rect">
            <a:avLst/>
          </a:prstGeom>
          <a:ln w="25400" cap="flat">
            <a:solidFill>
              <a:srgbClr val="FFFFFF"/>
            </a:solidFill>
            <a:prstDash val="solid"/>
            <a:miter lim="400000"/>
          </a:ln>
          <a:effectLst/>
        </p:spPr>
      </p:pic>
      <p:pic>
        <p:nvPicPr>
          <p:cNvPr id="15" name="session_image.jpg">
            <a:extLst>
              <a:ext uri="{FF2B5EF4-FFF2-40B4-BE49-F238E27FC236}">
                <a16:creationId xmlns:a16="http://schemas.microsoft.com/office/drawing/2014/main" id="{44874B22-6FEE-8549-B60E-6981135BF81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7714321" y="906758"/>
            <a:ext cx="3528119" cy="1827698"/>
          </a:xfrm>
          <a:prstGeom prst="rect">
            <a:avLst/>
          </a:prstGeom>
          <a:ln w="25400" cap="flat">
            <a:solidFill>
              <a:srgbClr val="FFFFFF"/>
            </a:solidFill>
            <a:prstDash val="solid"/>
            <a:miter lim="400000"/>
          </a:ln>
          <a:effectLst/>
        </p:spPr>
      </p:pic>
      <p:sp>
        <p:nvSpPr>
          <p:cNvPr id="16" name="Shape 638">
            <a:extLst>
              <a:ext uri="{FF2B5EF4-FFF2-40B4-BE49-F238E27FC236}">
                <a16:creationId xmlns:a16="http://schemas.microsoft.com/office/drawing/2014/main" id="{8E102393-88FE-FA49-81C0-D48855525D65}"/>
              </a:ext>
            </a:extLst>
          </p:cNvPr>
          <p:cNvSpPr/>
          <p:nvPr/>
        </p:nvSpPr>
        <p:spPr>
          <a:xfrm>
            <a:off x="7785292" y="2763100"/>
            <a:ext cx="2114886" cy="401957"/>
          </a:xfrm>
          <a:prstGeom prst="rect">
            <a:avLst/>
          </a:prstGeom>
          <a:noFill/>
          <a:ln w="12700" cap="flat">
            <a:noFill/>
            <a:miter lim="400000"/>
          </a:ln>
          <a:effectLst>
            <a:outerShdw blurRad="25400" dist="12700" dir="16200000" rotWithShape="0">
              <a:srgbClr val="000000">
                <a:alpha val="7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defTabSz="346710">
              <a:lnSpc>
                <a:spcPct val="90000"/>
              </a:lnSpc>
              <a:defRPr sz="3000" b="1" spc="29">
                <a:solidFill>
                  <a:srgbClr val="FFFFFF"/>
                </a:solidFill>
                <a:effectLst>
                  <a:outerShdw blurRad="50800" dist="26987" dir="5400000" rotWithShape="0">
                    <a:srgbClr val="000000"/>
                  </a:outerShdw>
                </a:effectLst>
                <a:latin typeface="+mn-lt"/>
                <a:ea typeface="+mn-ea"/>
                <a:cs typeface="+mn-cs"/>
                <a:sym typeface="Helvetica Neue"/>
              </a:defRPr>
            </a:pPr>
            <a:r>
              <a:rPr sz="1600"/>
              <a:t>Dark Energy and the </a:t>
            </a:r>
          </a:p>
          <a:p>
            <a:pPr defTabSz="346710">
              <a:lnSpc>
                <a:spcPct val="90000"/>
              </a:lnSpc>
              <a:defRPr sz="3000" b="1" spc="29">
                <a:solidFill>
                  <a:srgbClr val="FFFFFF"/>
                </a:solidFill>
                <a:effectLst>
                  <a:outerShdw blurRad="50800" dist="26987" dir="5400000" rotWithShape="0">
                    <a:srgbClr val="000000"/>
                  </a:outerShdw>
                </a:effectLst>
                <a:latin typeface="+mn-lt"/>
                <a:ea typeface="+mn-ea"/>
                <a:cs typeface="+mn-cs"/>
                <a:sym typeface="Helvetica Neue"/>
              </a:defRPr>
            </a:pPr>
            <a:r>
              <a:rPr sz="1600"/>
              <a:t>Fate of the Universe</a:t>
            </a:r>
          </a:p>
        </p:txBody>
      </p:sp>
      <p:sp>
        <p:nvSpPr>
          <p:cNvPr id="18" name="Shape 633">
            <a:extLst>
              <a:ext uri="{FF2B5EF4-FFF2-40B4-BE49-F238E27FC236}">
                <a16:creationId xmlns:a16="http://schemas.microsoft.com/office/drawing/2014/main" id="{11621A61-C883-2644-BA73-1BF4A4D07817}"/>
              </a:ext>
            </a:extLst>
          </p:cNvPr>
          <p:cNvSpPr/>
          <p:nvPr/>
        </p:nvSpPr>
        <p:spPr>
          <a:xfrm>
            <a:off x="7747530" y="969217"/>
            <a:ext cx="3431414" cy="626934"/>
          </a:xfrm>
          <a:prstGeom prst="rect">
            <a:avLst/>
          </a:prstGeom>
          <a:noFill/>
          <a:ln w="12700" cap="flat">
            <a:noFill/>
            <a:miter lim="400000"/>
          </a:ln>
          <a:effectLst>
            <a:outerShdw blurRad="25400" dist="12700" dir="16200000" rotWithShape="0">
              <a:srgbClr val="000000">
                <a:alpha val="7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algn="ctr" defTabSz="346710">
              <a:lnSpc>
                <a:spcPct val="90000"/>
              </a:lnSpc>
              <a:defRPr sz="3000" b="1" spc="29">
                <a:solidFill>
                  <a:srgbClr val="FFFFFF"/>
                </a:solidFill>
                <a:effectLst>
                  <a:outerShdw blurRad="50800" dist="26987" dir="5400000" rotWithShape="0">
                    <a:srgbClr val="000000"/>
                  </a:outerShdw>
                </a:effectLst>
                <a:latin typeface="+mn-lt"/>
                <a:ea typeface="+mn-ea"/>
                <a:cs typeface="+mn-cs"/>
                <a:sym typeface="Helvetica Neue"/>
              </a:defRPr>
            </a:pPr>
            <a:r>
              <a:rPr sz="2000"/>
              <a:t>Wide-Field Infrared Surveys of the Universe</a:t>
            </a:r>
          </a:p>
          <a:p>
            <a:pPr algn="ctr" defTabSz="346710">
              <a:lnSpc>
                <a:spcPct val="90000"/>
              </a:lnSpc>
              <a:defRPr sz="2500" b="1" spc="25">
                <a:solidFill>
                  <a:srgbClr val="FFFFFF"/>
                </a:solidFill>
                <a:effectLst>
                  <a:outerShdw blurRad="50800" dist="26987" dir="5400000" rotWithShape="0">
                    <a:srgbClr val="000000"/>
                  </a:outerShdw>
                </a:effectLst>
                <a:latin typeface="+mn-lt"/>
                <a:ea typeface="+mn-ea"/>
                <a:cs typeface="+mn-cs"/>
                <a:sym typeface="Helvetica Neue"/>
              </a:defRPr>
            </a:pPr>
            <a:endParaRPr sz="1200"/>
          </a:p>
        </p:txBody>
      </p:sp>
      <p:pic>
        <p:nvPicPr>
          <p:cNvPr id="4" name="Picture 5">
            <a:extLst>
              <a:ext uri="{FF2B5EF4-FFF2-40B4-BE49-F238E27FC236}">
                <a16:creationId xmlns:a16="http://schemas.microsoft.com/office/drawing/2014/main" id="{54123528-E1EE-444E-91DB-850C92ECE978}"/>
              </a:ext>
            </a:extLst>
          </p:cNvPr>
          <p:cNvPicPr>
            <a:picLocks noChangeAspect="1"/>
          </p:cNvPicPr>
          <p:nvPr/>
        </p:nvPicPr>
        <p:blipFill>
          <a:blip r:embed="rId5"/>
          <a:stretch>
            <a:fillRect/>
          </a:stretch>
        </p:blipFill>
        <p:spPr>
          <a:xfrm>
            <a:off x="7722432" y="4767023"/>
            <a:ext cx="3517691" cy="2008381"/>
          </a:xfrm>
          <a:prstGeom prst="rect">
            <a:avLst/>
          </a:prstGeom>
        </p:spPr>
      </p:pic>
      <p:sp>
        <p:nvSpPr>
          <p:cNvPr id="11" name="Shape 638">
            <a:extLst>
              <a:ext uri="{FF2B5EF4-FFF2-40B4-BE49-F238E27FC236}">
                <a16:creationId xmlns:a16="http://schemas.microsoft.com/office/drawing/2014/main" id="{A4776C21-8DCC-4D40-A0CC-17486597C1A6}"/>
              </a:ext>
            </a:extLst>
          </p:cNvPr>
          <p:cNvSpPr/>
          <p:nvPr/>
        </p:nvSpPr>
        <p:spPr>
          <a:xfrm>
            <a:off x="7785291" y="4761787"/>
            <a:ext cx="2114886" cy="401957"/>
          </a:xfrm>
          <a:prstGeom prst="rect">
            <a:avLst/>
          </a:prstGeom>
          <a:noFill/>
          <a:ln w="12700" cap="flat">
            <a:noFill/>
            <a:miter lim="400000"/>
          </a:ln>
          <a:effectLst>
            <a:outerShdw blurRad="25400" dist="12700" dir="16200000" rotWithShape="0">
              <a:srgbClr val="000000">
                <a:alpha val="7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defTabSz="346710">
              <a:lnSpc>
                <a:spcPct val="90000"/>
              </a:lnSpc>
              <a:defRPr sz="3000" b="1" spc="29">
                <a:solidFill>
                  <a:srgbClr val="FFFFFF"/>
                </a:solidFill>
                <a:effectLst>
                  <a:outerShdw blurRad="50800" dist="26987" dir="5400000" rotWithShape="0">
                    <a:srgbClr val="000000"/>
                  </a:outerShdw>
                </a:effectLst>
                <a:latin typeface="+mn-lt"/>
                <a:ea typeface="+mn-ea"/>
                <a:cs typeface="+mn-cs"/>
                <a:sym typeface="Helvetica Neue"/>
              </a:defRPr>
            </a:pPr>
            <a:r>
              <a:rPr lang="en-US" sz="1600"/>
              <a:t>Exoplanet demographics</a:t>
            </a:r>
            <a:endParaRPr lang="en-US"/>
          </a:p>
        </p:txBody>
      </p:sp>
      <p:sp>
        <p:nvSpPr>
          <p:cNvPr id="7" name="TextBox 6">
            <a:extLst>
              <a:ext uri="{FF2B5EF4-FFF2-40B4-BE49-F238E27FC236}">
                <a16:creationId xmlns:a16="http://schemas.microsoft.com/office/drawing/2014/main" id="{9F35629E-C173-334C-A15E-2CDD722D19E3}"/>
              </a:ext>
            </a:extLst>
          </p:cNvPr>
          <p:cNvSpPr txBox="1"/>
          <p:nvPr/>
        </p:nvSpPr>
        <p:spPr>
          <a:xfrm>
            <a:off x="2250831" y="371789"/>
            <a:ext cx="0" cy="0"/>
          </a:xfrm>
          <a:prstGeom prst="rect">
            <a:avLst/>
          </a:prstGeom>
        </p:spPr>
        <p:txBody>
          <a:bodyPr wrap="none" rtlCol="0">
            <a:normAutofit fontScale="25000" lnSpcReduction="20000"/>
          </a:bodyPr>
          <a:lstStyle/>
          <a:p>
            <a:pPr>
              <a:spcBef>
                <a:spcPts val="375"/>
              </a:spcBef>
            </a:pPr>
            <a:endParaRPr lang="en-US" sz="1200"/>
          </a:p>
        </p:txBody>
      </p:sp>
      <p:sp>
        <p:nvSpPr>
          <p:cNvPr id="6" name="Rectangle 5">
            <a:extLst>
              <a:ext uri="{FF2B5EF4-FFF2-40B4-BE49-F238E27FC236}">
                <a16:creationId xmlns:a16="http://schemas.microsoft.com/office/drawing/2014/main" id="{FCE3346D-2025-43FB-BB95-12285BF49F3E}"/>
              </a:ext>
            </a:extLst>
          </p:cNvPr>
          <p:cNvSpPr/>
          <p:nvPr/>
        </p:nvSpPr>
        <p:spPr>
          <a:xfrm>
            <a:off x="11277600" y="35859"/>
            <a:ext cx="869577" cy="699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918D240F-4729-4C1B-8F36-1A96B4B055CC}"/>
              </a:ext>
            </a:extLst>
          </p:cNvPr>
          <p:cNvPicPr>
            <a:picLocks noChangeAspect="1"/>
          </p:cNvPicPr>
          <p:nvPr/>
        </p:nvPicPr>
        <p:blipFill>
          <a:blip r:embed="rId6"/>
          <a:stretch>
            <a:fillRect/>
          </a:stretch>
        </p:blipFill>
        <p:spPr>
          <a:xfrm>
            <a:off x="11303935" y="33896"/>
            <a:ext cx="843803" cy="712134"/>
          </a:xfrm>
          <a:prstGeom prst="rect">
            <a:avLst/>
          </a:prstGeom>
        </p:spPr>
      </p:pic>
    </p:spTree>
    <p:extLst>
      <p:ext uri="{BB962C8B-B14F-4D97-AF65-F5344CB8AC3E}">
        <p14:creationId xmlns:p14="http://schemas.microsoft.com/office/powerpoint/2010/main" val="964982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AD925-8327-0F41-AB53-9F5F2B2A8CE6}"/>
              </a:ext>
            </a:extLst>
          </p:cNvPr>
          <p:cNvSpPr>
            <a:spLocks noGrp="1"/>
          </p:cNvSpPr>
          <p:nvPr>
            <p:ph type="title"/>
          </p:nvPr>
        </p:nvSpPr>
        <p:spPr>
          <a:xfrm>
            <a:off x="762000" y="93024"/>
            <a:ext cx="10667999" cy="608012"/>
          </a:xfrm>
        </p:spPr>
        <p:txBody>
          <a:bodyPr/>
          <a:lstStyle/>
          <a:p>
            <a:r>
              <a:rPr lang="en-US"/>
              <a:t>Evaluation of Design Reference Mission against high level requirements</a:t>
            </a:r>
          </a:p>
        </p:txBody>
      </p:sp>
      <p:graphicFrame>
        <p:nvGraphicFramePr>
          <p:cNvPr id="4" name="Content Placeholder 6">
            <a:extLst>
              <a:ext uri="{FF2B5EF4-FFF2-40B4-BE49-F238E27FC236}">
                <a16:creationId xmlns:a16="http://schemas.microsoft.com/office/drawing/2014/main" id="{9FBAB013-36F8-0249-8124-DA8E68E7C842}"/>
              </a:ext>
            </a:extLst>
          </p:cNvPr>
          <p:cNvGraphicFramePr>
            <a:graphicFrameLocks/>
          </p:cNvGraphicFramePr>
          <p:nvPr>
            <p:extLst>
              <p:ext uri="{D42A27DB-BD31-4B8C-83A1-F6EECF244321}">
                <p14:modId xmlns:p14="http://schemas.microsoft.com/office/powerpoint/2010/main" val="2984452592"/>
              </p:ext>
            </p:extLst>
          </p:nvPr>
        </p:nvGraphicFramePr>
        <p:xfrm>
          <a:off x="995857" y="1003738"/>
          <a:ext cx="8305800" cy="2494280"/>
        </p:xfrm>
        <a:graphic>
          <a:graphicData uri="http://schemas.openxmlformats.org/drawingml/2006/table">
            <a:tbl>
              <a:tblPr firstRow="1" bandRow="1">
                <a:tableStyleId>{5C22544A-7EE6-4342-B048-85BDC9FD1C3A}</a:tableStyleId>
              </a:tblPr>
              <a:tblGrid>
                <a:gridCol w="4321098">
                  <a:extLst>
                    <a:ext uri="{9D8B030D-6E8A-4147-A177-3AD203B41FA5}">
                      <a16:colId xmlns:a16="http://schemas.microsoft.com/office/drawing/2014/main" val="1317752199"/>
                    </a:ext>
                  </a:extLst>
                </a:gridCol>
                <a:gridCol w="1427356">
                  <a:extLst>
                    <a:ext uri="{9D8B030D-6E8A-4147-A177-3AD203B41FA5}">
                      <a16:colId xmlns:a16="http://schemas.microsoft.com/office/drawing/2014/main" val="625902248"/>
                    </a:ext>
                  </a:extLst>
                </a:gridCol>
                <a:gridCol w="2557346">
                  <a:extLst>
                    <a:ext uri="{9D8B030D-6E8A-4147-A177-3AD203B41FA5}">
                      <a16:colId xmlns:a16="http://schemas.microsoft.com/office/drawing/2014/main" val="2038254312"/>
                    </a:ext>
                  </a:extLst>
                </a:gridCol>
              </a:tblGrid>
              <a:tr h="370840">
                <a:tc>
                  <a:txBody>
                    <a:bodyPr/>
                    <a:lstStyle/>
                    <a:p>
                      <a:r>
                        <a:rPr lang="en-US"/>
                        <a:t>Survey – type of FOM</a:t>
                      </a:r>
                    </a:p>
                  </a:txBody>
                  <a:tcPr/>
                </a:tc>
                <a:tc>
                  <a:txBody>
                    <a:bodyPr/>
                    <a:lstStyle/>
                    <a:p>
                      <a:r>
                        <a:rPr lang="en-US"/>
                        <a:t>Requirement</a:t>
                      </a:r>
                    </a:p>
                  </a:txBody>
                  <a:tcPr/>
                </a:tc>
                <a:tc>
                  <a:txBody>
                    <a:bodyPr/>
                    <a:lstStyle/>
                    <a:p>
                      <a:r>
                        <a:rPr lang="en-US"/>
                        <a:t>Projected Performance with DRM</a:t>
                      </a:r>
                    </a:p>
                  </a:txBody>
                  <a:tcPr/>
                </a:tc>
                <a:extLst>
                  <a:ext uri="{0D108BD9-81ED-4DB2-BD59-A6C34878D82A}">
                    <a16:rowId xmlns:a16="http://schemas.microsoft.com/office/drawing/2014/main" val="3208949035"/>
                  </a:ext>
                </a:extLst>
              </a:tr>
              <a:tr h="370840">
                <a:tc>
                  <a:txBody>
                    <a:bodyPr/>
                    <a:lstStyle/>
                    <a:p>
                      <a:r>
                        <a:rPr lang="en-US"/>
                        <a:t>HLWA – Weak Lensing  (WL)</a:t>
                      </a:r>
                    </a:p>
                  </a:txBody>
                  <a:tcPr>
                    <a:solidFill>
                      <a:schemeClr val="accent6">
                        <a:lumMod val="20000"/>
                        <a:lumOff val="80000"/>
                      </a:schemeClr>
                    </a:solidFill>
                  </a:tcPr>
                </a:tc>
                <a:tc>
                  <a:txBody>
                    <a:bodyPr/>
                    <a:lstStyle/>
                    <a:p>
                      <a:r>
                        <a:rPr lang="en-US"/>
                        <a:t>327,400</a:t>
                      </a:r>
                    </a:p>
                  </a:txBody>
                  <a:tcPr>
                    <a:solidFill>
                      <a:schemeClr val="accent6">
                        <a:lumMod val="20000"/>
                        <a:lumOff val="80000"/>
                      </a:schemeClr>
                    </a:solidFill>
                  </a:tcPr>
                </a:tc>
                <a:tc>
                  <a:txBody>
                    <a:bodyPr/>
                    <a:lstStyle/>
                    <a:p>
                      <a:r>
                        <a:rPr lang="en-US"/>
                        <a:t>506,000†</a:t>
                      </a:r>
                    </a:p>
                  </a:txBody>
                  <a:tcPr>
                    <a:solidFill>
                      <a:schemeClr val="accent6">
                        <a:lumMod val="20000"/>
                        <a:lumOff val="80000"/>
                      </a:schemeClr>
                    </a:solidFill>
                  </a:tcPr>
                </a:tc>
                <a:extLst>
                  <a:ext uri="{0D108BD9-81ED-4DB2-BD59-A6C34878D82A}">
                    <a16:rowId xmlns:a16="http://schemas.microsoft.com/office/drawing/2014/main" val="3049630684"/>
                  </a:ext>
                </a:extLst>
              </a:tr>
              <a:tr h="370840">
                <a:tc>
                  <a:txBody>
                    <a:bodyPr/>
                    <a:lstStyle/>
                    <a:p>
                      <a:r>
                        <a:rPr lang="en-US"/>
                        <a:t>HLWA – Baryon Acoustic Oscillations (BAO)</a:t>
                      </a:r>
                    </a:p>
                  </a:txBody>
                  <a:tcPr>
                    <a:solidFill>
                      <a:schemeClr val="accent6">
                        <a:lumMod val="20000"/>
                        <a:lumOff val="80000"/>
                      </a:schemeClr>
                    </a:solidFill>
                  </a:tcPr>
                </a:tc>
                <a:tc>
                  <a:txBody>
                    <a:bodyPr/>
                    <a:lstStyle/>
                    <a:p>
                      <a:r>
                        <a:rPr lang="en-US"/>
                        <a:t>7,533</a:t>
                      </a:r>
                    </a:p>
                  </a:txBody>
                  <a:tcPr>
                    <a:solidFill>
                      <a:schemeClr val="accent6">
                        <a:lumMod val="20000"/>
                        <a:lumOff val="80000"/>
                      </a:schemeClr>
                    </a:solidFill>
                  </a:tcPr>
                </a:tc>
                <a:tc>
                  <a:txBody>
                    <a:bodyPr/>
                    <a:lstStyle/>
                    <a:p>
                      <a:r>
                        <a:rPr lang="en-US"/>
                        <a:t>11,300†</a:t>
                      </a:r>
                    </a:p>
                  </a:txBody>
                  <a:tcPr>
                    <a:solidFill>
                      <a:schemeClr val="accent6">
                        <a:lumMod val="20000"/>
                        <a:lumOff val="80000"/>
                      </a:schemeClr>
                    </a:solidFill>
                  </a:tcPr>
                </a:tc>
                <a:extLst>
                  <a:ext uri="{0D108BD9-81ED-4DB2-BD59-A6C34878D82A}">
                    <a16:rowId xmlns:a16="http://schemas.microsoft.com/office/drawing/2014/main" val="1139923245"/>
                  </a:ext>
                </a:extLst>
              </a:tr>
              <a:tr h="370840">
                <a:tc>
                  <a:txBody>
                    <a:bodyPr/>
                    <a:lstStyle/>
                    <a:p>
                      <a:r>
                        <a:rPr lang="en-US"/>
                        <a:t>HLWA – Redshift Space Distortions (RSD)</a:t>
                      </a:r>
                    </a:p>
                  </a:txBody>
                  <a:tcPr>
                    <a:solidFill>
                      <a:schemeClr val="accent6">
                        <a:lumMod val="20000"/>
                        <a:lumOff val="80000"/>
                      </a:schemeClr>
                    </a:solidFill>
                  </a:tcPr>
                </a:tc>
                <a:tc>
                  <a:txBody>
                    <a:bodyPr/>
                    <a:lstStyle/>
                    <a:p>
                      <a:r>
                        <a:rPr lang="en-US"/>
                        <a:t>4,047</a:t>
                      </a:r>
                    </a:p>
                  </a:txBody>
                  <a:tcPr>
                    <a:solidFill>
                      <a:schemeClr val="accent6">
                        <a:lumMod val="20000"/>
                        <a:lumOff val="80000"/>
                      </a:schemeClr>
                    </a:solidFill>
                  </a:tcPr>
                </a:tc>
                <a:tc>
                  <a:txBody>
                    <a:bodyPr/>
                    <a:lstStyle/>
                    <a:p>
                      <a:r>
                        <a:rPr lang="en-US"/>
                        <a:t>5,750†</a:t>
                      </a:r>
                    </a:p>
                  </a:txBody>
                  <a:tcPr>
                    <a:solidFill>
                      <a:schemeClr val="accent6">
                        <a:lumMod val="20000"/>
                        <a:lumOff val="80000"/>
                      </a:schemeClr>
                    </a:solidFill>
                  </a:tcPr>
                </a:tc>
                <a:extLst>
                  <a:ext uri="{0D108BD9-81ED-4DB2-BD59-A6C34878D82A}">
                    <a16:rowId xmlns:a16="http://schemas.microsoft.com/office/drawing/2014/main" val="1670400702"/>
                  </a:ext>
                </a:extLst>
              </a:tr>
              <a:tr h="370840">
                <a:tc>
                  <a:txBody>
                    <a:bodyPr/>
                    <a:lstStyle/>
                    <a:p>
                      <a:r>
                        <a:rPr lang="en-US"/>
                        <a:t>HLTD – Dark Energy Task Force (SNIa)</a:t>
                      </a:r>
                    </a:p>
                  </a:txBody>
                  <a:tcPr>
                    <a:solidFill>
                      <a:schemeClr val="accent5">
                        <a:lumMod val="20000"/>
                        <a:lumOff val="80000"/>
                      </a:schemeClr>
                    </a:solidFill>
                  </a:tcPr>
                </a:tc>
                <a:tc>
                  <a:txBody>
                    <a:bodyPr/>
                    <a:lstStyle/>
                    <a:p>
                      <a:r>
                        <a:rPr lang="en-US"/>
                        <a:t>325</a:t>
                      </a:r>
                    </a:p>
                  </a:txBody>
                  <a:tcPr>
                    <a:solidFill>
                      <a:schemeClr val="accent5">
                        <a:lumMod val="20000"/>
                        <a:lumOff val="80000"/>
                      </a:schemeClr>
                    </a:solidFill>
                  </a:tcPr>
                </a:tc>
                <a:tc>
                  <a:txBody>
                    <a:bodyPr/>
                    <a:lstStyle/>
                    <a:p>
                      <a:r>
                        <a:rPr lang="en-US"/>
                        <a:t>443-602*</a:t>
                      </a:r>
                    </a:p>
                  </a:txBody>
                  <a:tcPr>
                    <a:solidFill>
                      <a:schemeClr val="accent5">
                        <a:lumMod val="20000"/>
                        <a:lumOff val="80000"/>
                      </a:schemeClr>
                    </a:solidFill>
                  </a:tcPr>
                </a:tc>
                <a:extLst>
                  <a:ext uri="{0D108BD9-81ED-4DB2-BD59-A6C34878D82A}">
                    <a16:rowId xmlns:a16="http://schemas.microsoft.com/office/drawing/2014/main" val="3453220689"/>
                  </a:ext>
                </a:extLst>
              </a:tr>
              <a:tr h="370840">
                <a:tc>
                  <a:txBody>
                    <a:bodyPr/>
                    <a:lstStyle/>
                    <a:p>
                      <a:r>
                        <a:rPr lang="en-US"/>
                        <a:t>GBTD - # planets</a:t>
                      </a:r>
                    </a:p>
                  </a:txBody>
                  <a:tcPr>
                    <a:solidFill>
                      <a:schemeClr val="accent3">
                        <a:lumMod val="20000"/>
                        <a:lumOff val="80000"/>
                      </a:schemeClr>
                    </a:solidFill>
                  </a:tcPr>
                </a:tc>
                <a:tc>
                  <a:txBody>
                    <a:bodyPr/>
                    <a:lstStyle/>
                    <a:p>
                      <a:r>
                        <a:rPr lang="en-US"/>
                        <a:t>1179</a:t>
                      </a:r>
                    </a:p>
                  </a:txBody>
                  <a:tcPr>
                    <a:solidFill>
                      <a:schemeClr val="accent3">
                        <a:lumMod val="20000"/>
                        <a:lumOff val="80000"/>
                      </a:schemeClr>
                    </a:solidFill>
                  </a:tcPr>
                </a:tc>
                <a:tc>
                  <a:txBody>
                    <a:bodyPr/>
                    <a:lstStyle/>
                    <a:p>
                      <a:r>
                        <a:rPr lang="en-US"/>
                        <a:t>1400</a:t>
                      </a:r>
                    </a:p>
                  </a:txBody>
                  <a:tcPr>
                    <a:solidFill>
                      <a:schemeClr val="accent3">
                        <a:lumMod val="20000"/>
                        <a:lumOff val="80000"/>
                      </a:schemeClr>
                    </a:solidFill>
                  </a:tcPr>
                </a:tc>
                <a:extLst>
                  <a:ext uri="{0D108BD9-81ED-4DB2-BD59-A6C34878D82A}">
                    <a16:rowId xmlns:a16="http://schemas.microsoft.com/office/drawing/2014/main" val="4074838537"/>
                  </a:ext>
                </a:extLst>
              </a:tr>
            </a:tbl>
          </a:graphicData>
        </a:graphic>
      </p:graphicFrame>
      <p:sp>
        <p:nvSpPr>
          <p:cNvPr id="5" name="TextBox 4">
            <a:extLst>
              <a:ext uri="{FF2B5EF4-FFF2-40B4-BE49-F238E27FC236}">
                <a16:creationId xmlns:a16="http://schemas.microsoft.com/office/drawing/2014/main" id="{F1D510D1-93DD-874D-ACE0-5C2FA4C40764}"/>
              </a:ext>
            </a:extLst>
          </p:cNvPr>
          <p:cNvSpPr txBox="1"/>
          <p:nvPr/>
        </p:nvSpPr>
        <p:spPr>
          <a:xfrm>
            <a:off x="762000" y="5063811"/>
            <a:ext cx="11464159" cy="1384995"/>
          </a:xfrm>
          <a:prstGeom prst="rect">
            <a:avLst/>
          </a:prstGeom>
          <a:noFill/>
        </p:spPr>
        <p:txBody>
          <a:bodyPr wrap="square" lIns="91440" tIns="45720" rIns="91440" bIns="45720" rtlCol="0" anchor="t">
            <a:spAutoFit/>
          </a:bodyPr>
          <a:lstStyle/>
          <a:p>
            <a:r>
              <a:rPr lang="en-US" sz="1400"/>
              <a:t>References:</a:t>
            </a:r>
          </a:p>
          <a:p>
            <a:r>
              <a:rPr lang="en-US" sz="1400">
                <a:latin typeface="Arial"/>
                <a:cs typeface="Arial"/>
              </a:rPr>
              <a:t>HLIS, HLSS: </a:t>
            </a:r>
            <a:r>
              <a:rPr lang="en-US" sz="1400" baseline="30000">
                <a:latin typeface="Arial"/>
                <a:cs typeface="Arial"/>
              </a:rPr>
              <a:t>†</a:t>
            </a:r>
            <a:r>
              <a:rPr lang="en-US" sz="1400">
                <a:latin typeface="Arial"/>
                <a:cs typeface="Arial"/>
              </a:rPr>
              <a:t>1700 deg</a:t>
            </a:r>
            <a:r>
              <a:rPr lang="en-US" sz="1400" baseline="30000">
                <a:latin typeface="Arial"/>
                <a:cs typeface="Arial"/>
              </a:rPr>
              <a:t>2</a:t>
            </a:r>
            <a:r>
              <a:rPr lang="en-US" sz="1400">
                <a:latin typeface="Arial"/>
                <a:cs typeface="Arial"/>
              </a:rPr>
              <a:t> - C. Hirata memo dated Aug 25, 2021; Troxel et al 2021, </a:t>
            </a:r>
            <a:r>
              <a:rPr lang="en-US" sz="1400" err="1">
                <a:latin typeface="Arial"/>
                <a:cs typeface="Arial"/>
              </a:rPr>
              <a:t>Eifler</a:t>
            </a:r>
            <a:r>
              <a:rPr lang="en-US" sz="1400">
                <a:latin typeface="Arial"/>
                <a:cs typeface="Arial"/>
              </a:rPr>
              <a:t> et al 2021</a:t>
            </a:r>
          </a:p>
          <a:p>
            <a:r>
              <a:rPr lang="en-US" sz="1400">
                <a:latin typeface="Arial"/>
                <a:cs typeface="Arial"/>
              </a:rPr>
              <a:t>SN: *systematics-limited, statistics limited; SN teams joint report, 9/1/2021</a:t>
            </a:r>
            <a:endParaRPr lang="en-US" sz="1400"/>
          </a:p>
          <a:p>
            <a:r>
              <a:rPr lang="en-US" sz="1400">
                <a:latin typeface="Arial"/>
                <a:cs typeface="Arial"/>
              </a:rPr>
              <a:t>EML: Penny et al 2019 APJS 241:3, Johnson et al 2020</a:t>
            </a:r>
          </a:p>
          <a:p>
            <a:r>
              <a:rPr lang="en-US" sz="1400"/>
              <a:t>SN FOM Range reflects impact of astrophysical uncertainties; the upper end of the range matches the assumptions used in the SRD FOM requirement.</a:t>
            </a:r>
          </a:p>
        </p:txBody>
      </p:sp>
      <p:sp>
        <p:nvSpPr>
          <p:cNvPr id="6" name="TextBox 5">
            <a:extLst>
              <a:ext uri="{FF2B5EF4-FFF2-40B4-BE49-F238E27FC236}">
                <a16:creationId xmlns:a16="http://schemas.microsoft.com/office/drawing/2014/main" id="{CF6D1D5B-C498-1E4D-8467-75395B3E08A3}"/>
              </a:ext>
            </a:extLst>
          </p:cNvPr>
          <p:cNvSpPr txBox="1"/>
          <p:nvPr/>
        </p:nvSpPr>
        <p:spPr>
          <a:xfrm>
            <a:off x="1023448" y="3498018"/>
            <a:ext cx="8607973" cy="1323439"/>
          </a:xfrm>
          <a:prstGeom prst="rect">
            <a:avLst/>
          </a:prstGeom>
          <a:noFill/>
        </p:spPr>
        <p:txBody>
          <a:bodyPr wrap="square" rtlCol="0">
            <a:spAutoFit/>
          </a:bodyPr>
          <a:lstStyle/>
          <a:p>
            <a:r>
              <a:rPr lang="en-US" sz="1600" err="1"/>
              <a:t>FoM</a:t>
            </a:r>
            <a:r>
              <a:rPr lang="en-US" sz="1600"/>
              <a:t> definitions:</a:t>
            </a:r>
          </a:p>
          <a:p>
            <a:r>
              <a:rPr lang="en-US" sz="1600"/>
              <a:t>WL: 1/ 𝛔(F</a:t>
            </a:r>
            <a:r>
              <a:rPr lang="en-US" sz="1600" baseline="-25000"/>
              <a:t>W</a:t>
            </a:r>
            <a:r>
              <a:rPr lang="en-US" sz="1600"/>
              <a:t>)</a:t>
            </a:r>
            <a:r>
              <a:rPr lang="en-US" sz="1600" baseline="30000"/>
              <a:t>2</a:t>
            </a:r>
            <a:r>
              <a:rPr lang="en-US" sz="1600"/>
              <a:t> where F</a:t>
            </a:r>
            <a:r>
              <a:rPr lang="en-US" sz="1600" baseline="-25000"/>
              <a:t>W</a:t>
            </a:r>
            <a:r>
              <a:rPr lang="en-US" sz="1600"/>
              <a:t> is scaling of 𝛔</a:t>
            </a:r>
            <a:r>
              <a:rPr lang="en-US" sz="1600" baseline="-25000"/>
              <a:t>m</a:t>
            </a:r>
            <a:r>
              <a:rPr lang="en-US" sz="1600"/>
              <a:t>(z) (amplitude of mass clustering) </a:t>
            </a:r>
            <a:r>
              <a:rPr lang="en-US" sz="1600" err="1"/>
              <a:t>wrt</a:t>
            </a:r>
            <a:r>
              <a:rPr lang="en-US" sz="1600"/>
              <a:t> 𝚲</a:t>
            </a:r>
            <a:r>
              <a:rPr lang="en-US" sz="1600" baseline="-25000"/>
              <a:t>CDM</a:t>
            </a:r>
            <a:endParaRPr lang="en-US" sz="1600"/>
          </a:p>
          <a:p>
            <a:r>
              <a:rPr lang="en-US" sz="1600"/>
              <a:t>BAO: 1/𝛔(F</a:t>
            </a:r>
            <a:r>
              <a:rPr lang="en-US" sz="1600" baseline="-25000"/>
              <a:t>D</a:t>
            </a:r>
            <a:r>
              <a:rPr lang="en-US" sz="1600"/>
              <a:t>)𝛔(F</a:t>
            </a:r>
            <a:r>
              <a:rPr lang="en-US" sz="1600" baseline="-25000"/>
              <a:t>H</a:t>
            </a:r>
            <a:r>
              <a:rPr lang="en-US" sz="1600"/>
              <a:t>), where F</a:t>
            </a:r>
            <a:r>
              <a:rPr lang="en-US" sz="1600" baseline="-25000"/>
              <a:t>D</a:t>
            </a:r>
            <a:r>
              <a:rPr lang="en-US" sz="1600"/>
              <a:t>, F</a:t>
            </a:r>
            <a:r>
              <a:rPr lang="en-US" sz="1600" baseline="-25000"/>
              <a:t>H</a:t>
            </a:r>
            <a:r>
              <a:rPr lang="en-US" sz="1600"/>
              <a:t> are scaling of D</a:t>
            </a:r>
            <a:r>
              <a:rPr lang="en-US" sz="1600" baseline="-25000"/>
              <a:t>A</a:t>
            </a:r>
            <a:r>
              <a:rPr lang="en-US" sz="1600"/>
              <a:t>(z), H(z) </a:t>
            </a:r>
            <a:r>
              <a:rPr lang="en-US" sz="1600" err="1"/>
              <a:t>wrt</a:t>
            </a:r>
            <a:r>
              <a:rPr lang="en-US" sz="1600"/>
              <a:t> 𝚲</a:t>
            </a:r>
            <a:r>
              <a:rPr lang="en-US" sz="1600" baseline="-25000"/>
              <a:t>CDM</a:t>
            </a:r>
          </a:p>
          <a:p>
            <a:r>
              <a:rPr lang="en-US" sz="1600"/>
              <a:t>RSD: 1/ 𝛔(F</a:t>
            </a:r>
            <a:r>
              <a:rPr lang="en-US" sz="1600" baseline="-25000"/>
              <a:t>G</a:t>
            </a:r>
            <a:r>
              <a:rPr lang="en-US" sz="1600"/>
              <a:t>)</a:t>
            </a:r>
            <a:r>
              <a:rPr lang="en-US" sz="1600" baseline="30000"/>
              <a:t>2</a:t>
            </a:r>
            <a:r>
              <a:rPr lang="en-US" sz="1600"/>
              <a:t> where F</a:t>
            </a:r>
            <a:r>
              <a:rPr lang="en-US" sz="1600" baseline="-25000"/>
              <a:t>G</a:t>
            </a:r>
            <a:r>
              <a:rPr lang="en-US" sz="1600"/>
              <a:t> is scaling of 𝛔</a:t>
            </a:r>
            <a:r>
              <a:rPr lang="en-US" sz="1600" baseline="-25000"/>
              <a:t>m</a:t>
            </a:r>
            <a:r>
              <a:rPr lang="en-US" sz="1600"/>
              <a:t>(z)f(z) </a:t>
            </a:r>
            <a:r>
              <a:rPr lang="en-US" sz="1600" err="1"/>
              <a:t>wrt</a:t>
            </a:r>
            <a:r>
              <a:rPr lang="en-US" sz="1600"/>
              <a:t> 𝚲</a:t>
            </a:r>
            <a:r>
              <a:rPr lang="en-US" sz="1600" baseline="-25000"/>
              <a:t>CDM</a:t>
            </a:r>
            <a:r>
              <a:rPr lang="en-US" sz="1600"/>
              <a:t>, f(z)=d𝛔</a:t>
            </a:r>
            <a:r>
              <a:rPr lang="en-US" sz="1600" baseline="-25000"/>
              <a:t>m</a:t>
            </a:r>
            <a:r>
              <a:rPr lang="en-US" sz="1600"/>
              <a:t>(z)/</a:t>
            </a:r>
            <a:r>
              <a:rPr lang="en-US" sz="1600" err="1"/>
              <a:t>dlna</a:t>
            </a:r>
            <a:endParaRPr lang="en-US" sz="1600"/>
          </a:p>
          <a:p>
            <a:r>
              <a:rPr lang="en-US" sz="1600" err="1"/>
              <a:t>SNIa</a:t>
            </a:r>
            <a:r>
              <a:rPr lang="en-US" sz="1600"/>
              <a:t>: 1/det(</a:t>
            </a:r>
            <a:r>
              <a:rPr lang="en-US" sz="1600" err="1"/>
              <a:t>Cov</a:t>
            </a:r>
            <a:r>
              <a:rPr lang="en-US" sz="1600"/>
              <a:t>(w</a:t>
            </a:r>
            <a:r>
              <a:rPr lang="en-US" sz="1600" baseline="-25000"/>
              <a:t>0</a:t>
            </a:r>
            <a:r>
              <a:rPr lang="en-US" sz="1600"/>
              <a:t>,w</a:t>
            </a:r>
            <a:r>
              <a:rPr lang="en-US" sz="1600" baseline="-25000"/>
              <a:t>a</a:t>
            </a:r>
            <a:r>
              <a:rPr lang="en-US" sz="1600"/>
              <a:t>)) </a:t>
            </a:r>
          </a:p>
        </p:txBody>
      </p:sp>
      <p:sp>
        <p:nvSpPr>
          <p:cNvPr id="7" name="Google Shape;220;p17">
            <a:extLst>
              <a:ext uri="{FF2B5EF4-FFF2-40B4-BE49-F238E27FC236}">
                <a16:creationId xmlns:a16="http://schemas.microsoft.com/office/drawing/2014/main" id="{2E0A3CFD-6D21-804C-8449-5B724ABB381B}"/>
              </a:ext>
            </a:extLst>
          </p:cNvPr>
          <p:cNvSpPr/>
          <p:nvPr/>
        </p:nvSpPr>
        <p:spPr>
          <a:xfrm>
            <a:off x="9329248" y="1593018"/>
            <a:ext cx="381000" cy="1905000"/>
          </a:xfrm>
          <a:prstGeom prst="rightBrace">
            <a:avLst>
              <a:gd name="adj1" fmla="val 50000"/>
              <a:gd name="adj2"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1;p17">
            <a:extLst>
              <a:ext uri="{FF2B5EF4-FFF2-40B4-BE49-F238E27FC236}">
                <a16:creationId xmlns:a16="http://schemas.microsoft.com/office/drawing/2014/main" id="{6D51B71E-A2C8-F648-A934-545BD47AE397}"/>
              </a:ext>
            </a:extLst>
          </p:cNvPr>
          <p:cNvSpPr txBox="1"/>
          <p:nvPr/>
        </p:nvSpPr>
        <p:spPr>
          <a:xfrm>
            <a:off x="9953297" y="1952868"/>
            <a:ext cx="17526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i="1">
                <a:solidFill>
                  <a:schemeClr val="accent1"/>
                </a:solidFill>
              </a:rPr>
              <a:t>N.B. These </a:t>
            </a:r>
            <a:r>
              <a:rPr lang="en-US" sz="1300" i="1" err="1">
                <a:solidFill>
                  <a:schemeClr val="accent1"/>
                </a:solidFill>
              </a:rPr>
              <a:t>FoM</a:t>
            </a:r>
            <a:r>
              <a:rPr lang="en-US" sz="1300" i="1">
                <a:solidFill>
                  <a:schemeClr val="accent1"/>
                </a:solidFill>
              </a:rPr>
              <a:t> are different metrics appropriate to each study, so are not intercomparable</a:t>
            </a:r>
            <a:endParaRPr sz="1300" i="1">
              <a:solidFill>
                <a:schemeClr val="accent1"/>
              </a:solidFill>
            </a:endParaRPr>
          </a:p>
        </p:txBody>
      </p:sp>
    </p:spTree>
    <p:extLst>
      <p:ext uri="{BB962C8B-B14F-4D97-AF65-F5344CB8AC3E}">
        <p14:creationId xmlns:p14="http://schemas.microsoft.com/office/powerpoint/2010/main" val="3326865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5F1318B-FD15-1C47-AF0C-7E868F5CD21F}"/>
              </a:ext>
            </a:extLst>
          </p:cNvPr>
          <p:cNvGraphicFramePr>
            <a:graphicFrameLocks noGrp="1"/>
          </p:cNvGraphicFramePr>
          <p:nvPr>
            <p:ph idx="1"/>
            <p:extLst>
              <p:ext uri="{D42A27DB-BD31-4B8C-83A1-F6EECF244321}">
                <p14:modId xmlns:p14="http://schemas.microsoft.com/office/powerpoint/2010/main" val="3862089940"/>
              </p:ext>
            </p:extLst>
          </p:nvPr>
        </p:nvGraphicFramePr>
        <p:xfrm>
          <a:off x="1198180" y="940114"/>
          <a:ext cx="9572296" cy="5180245"/>
        </p:xfrm>
        <a:graphic>
          <a:graphicData uri="http://schemas.openxmlformats.org/drawingml/2006/table">
            <a:tbl>
              <a:tblPr firstRow="1" bandRow="1">
                <a:tableStyleId>{5C22544A-7EE6-4342-B048-85BDC9FD1C3A}</a:tableStyleId>
              </a:tblPr>
              <a:tblGrid>
                <a:gridCol w="7259541">
                  <a:extLst>
                    <a:ext uri="{9D8B030D-6E8A-4147-A177-3AD203B41FA5}">
                      <a16:colId xmlns:a16="http://schemas.microsoft.com/office/drawing/2014/main" val="1854448284"/>
                    </a:ext>
                  </a:extLst>
                </a:gridCol>
                <a:gridCol w="2312755">
                  <a:extLst>
                    <a:ext uri="{9D8B030D-6E8A-4147-A177-3AD203B41FA5}">
                      <a16:colId xmlns:a16="http://schemas.microsoft.com/office/drawing/2014/main" val="2013823454"/>
                    </a:ext>
                  </a:extLst>
                </a:gridCol>
              </a:tblGrid>
              <a:tr h="323755">
                <a:tc>
                  <a:txBody>
                    <a:bodyPr/>
                    <a:lstStyle/>
                    <a:p>
                      <a:endParaRPr lang="en-US" sz="1400" baseline="0"/>
                    </a:p>
                  </a:txBody>
                  <a:tcPr/>
                </a:tc>
                <a:tc>
                  <a:txBody>
                    <a:bodyPr/>
                    <a:lstStyle/>
                    <a:p>
                      <a:r>
                        <a:rPr lang="en-US" sz="1400" baseline="0"/>
                        <a:t>Durations (days)</a:t>
                      </a:r>
                    </a:p>
                  </a:txBody>
                  <a:tcPr/>
                </a:tc>
                <a:extLst>
                  <a:ext uri="{0D108BD9-81ED-4DB2-BD59-A6C34878D82A}">
                    <a16:rowId xmlns:a16="http://schemas.microsoft.com/office/drawing/2014/main" val="3733567672"/>
                  </a:ext>
                </a:extLst>
              </a:tr>
              <a:tr h="258066">
                <a:tc>
                  <a:txBody>
                    <a:bodyPr/>
                    <a:lstStyle/>
                    <a:p>
                      <a:r>
                        <a:rPr lang="en-US" sz="1400" baseline="0"/>
                        <a:t>High Latitude Wide Area Survey (HLWA Survey) – Imaging </a:t>
                      </a:r>
                    </a:p>
                  </a:txBody>
                  <a:tcPr>
                    <a:solidFill>
                      <a:schemeClr val="accent6">
                        <a:lumMod val="20000"/>
                        <a:lumOff val="80000"/>
                      </a:schemeClr>
                    </a:solidFill>
                  </a:tcPr>
                </a:tc>
                <a:tc>
                  <a:txBody>
                    <a:bodyPr/>
                    <a:lstStyle/>
                    <a:p>
                      <a:r>
                        <a:rPr lang="en-US" sz="1400" baseline="0"/>
                        <a:t>283.6</a:t>
                      </a:r>
                    </a:p>
                  </a:txBody>
                  <a:tcPr>
                    <a:solidFill>
                      <a:schemeClr val="accent6">
                        <a:lumMod val="20000"/>
                        <a:lumOff val="80000"/>
                      </a:schemeClr>
                    </a:solidFill>
                  </a:tcPr>
                </a:tc>
                <a:extLst>
                  <a:ext uri="{0D108BD9-81ED-4DB2-BD59-A6C34878D82A}">
                    <a16:rowId xmlns:a16="http://schemas.microsoft.com/office/drawing/2014/main" val="4015249048"/>
                  </a:ext>
                </a:extLst>
              </a:tr>
              <a:tr h="258066">
                <a:tc>
                  <a:txBody>
                    <a:bodyPr/>
                    <a:lstStyle/>
                    <a:p>
                      <a:r>
                        <a:rPr lang="en-US" sz="1400" baseline="0"/>
                        <a:t>High Latitude Wide Area Survey (HLWA Survey) - Spectroscopy</a:t>
                      </a:r>
                    </a:p>
                  </a:txBody>
                  <a:tcPr>
                    <a:solidFill>
                      <a:schemeClr val="accent6">
                        <a:lumMod val="20000"/>
                        <a:lumOff val="80000"/>
                      </a:schemeClr>
                    </a:solidFill>
                  </a:tcPr>
                </a:tc>
                <a:tc>
                  <a:txBody>
                    <a:bodyPr/>
                    <a:lstStyle/>
                    <a:p>
                      <a:r>
                        <a:rPr lang="en-US" sz="1400" baseline="0"/>
                        <a:t>169.4</a:t>
                      </a:r>
                    </a:p>
                  </a:txBody>
                  <a:tcPr>
                    <a:solidFill>
                      <a:schemeClr val="accent6">
                        <a:lumMod val="20000"/>
                        <a:lumOff val="80000"/>
                      </a:schemeClr>
                    </a:solidFill>
                  </a:tcPr>
                </a:tc>
                <a:extLst>
                  <a:ext uri="{0D108BD9-81ED-4DB2-BD59-A6C34878D82A}">
                    <a16:rowId xmlns:a16="http://schemas.microsoft.com/office/drawing/2014/main" val="2069136906"/>
                  </a:ext>
                </a:extLst>
              </a:tr>
              <a:tr h="258066">
                <a:tc>
                  <a:txBody>
                    <a:bodyPr/>
                    <a:lstStyle/>
                    <a:p>
                      <a:r>
                        <a:rPr lang="en-US" sz="1400" baseline="0"/>
                        <a:t>High Latitude Wide Area Survey (HLWA Survey)  – Deep field</a:t>
                      </a:r>
                    </a:p>
                  </a:txBody>
                  <a:tcPr>
                    <a:solidFill>
                      <a:schemeClr val="accent6">
                        <a:lumMod val="20000"/>
                        <a:lumOff val="80000"/>
                      </a:schemeClr>
                    </a:solidFill>
                  </a:tcPr>
                </a:tc>
                <a:tc>
                  <a:txBody>
                    <a:bodyPr/>
                    <a:lstStyle/>
                    <a:p>
                      <a:r>
                        <a:rPr lang="en-US" sz="1400" baseline="0"/>
                        <a:t>51.6</a:t>
                      </a:r>
                    </a:p>
                  </a:txBody>
                  <a:tcPr>
                    <a:solidFill>
                      <a:schemeClr val="accent6">
                        <a:lumMod val="20000"/>
                        <a:lumOff val="80000"/>
                      </a:schemeClr>
                    </a:solidFill>
                  </a:tcPr>
                </a:tc>
                <a:extLst>
                  <a:ext uri="{0D108BD9-81ED-4DB2-BD59-A6C34878D82A}">
                    <a16:rowId xmlns:a16="http://schemas.microsoft.com/office/drawing/2014/main" val="3069104175"/>
                  </a:ext>
                </a:extLst>
              </a:tr>
              <a:tr h="160845">
                <a:tc>
                  <a:txBody>
                    <a:bodyPr/>
                    <a:lstStyle/>
                    <a:p>
                      <a:endParaRPr lang="en-US" sz="800" baseline="0"/>
                    </a:p>
                  </a:txBody>
                  <a:tcPr>
                    <a:noFill/>
                  </a:tcPr>
                </a:tc>
                <a:tc>
                  <a:txBody>
                    <a:bodyPr/>
                    <a:lstStyle/>
                    <a:p>
                      <a:endParaRPr lang="en-US" sz="800" baseline="0"/>
                    </a:p>
                  </a:txBody>
                  <a:tcPr>
                    <a:noFill/>
                  </a:tcPr>
                </a:tc>
                <a:extLst>
                  <a:ext uri="{0D108BD9-81ED-4DB2-BD59-A6C34878D82A}">
                    <a16:rowId xmlns:a16="http://schemas.microsoft.com/office/drawing/2014/main" val="2281697459"/>
                  </a:ext>
                </a:extLst>
              </a:tr>
              <a:tr h="258066">
                <a:tc>
                  <a:txBody>
                    <a:bodyPr/>
                    <a:lstStyle/>
                    <a:p>
                      <a:r>
                        <a:rPr lang="en-US" sz="1400" baseline="0"/>
                        <a:t>High Latitude Time Domain Survey (HLTD Survey) – Imaging and Spectroscopy</a:t>
                      </a:r>
                    </a:p>
                  </a:txBody>
                  <a:tcPr>
                    <a:solidFill>
                      <a:schemeClr val="accent5">
                        <a:lumMod val="20000"/>
                        <a:lumOff val="80000"/>
                      </a:schemeClr>
                    </a:solidFill>
                  </a:tcPr>
                </a:tc>
                <a:tc>
                  <a:txBody>
                    <a:bodyPr/>
                    <a:lstStyle/>
                    <a:p>
                      <a:r>
                        <a:rPr lang="en-US" sz="1400" baseline="0"/>
                        <a:t>189.3</a:t>
                      </a:r>
                    </a:p>
                  </a:txBody>
                  <a:tcPr>
                    <a:solidFill>
                      <a:schemeClr val="accent5">
                        <a:lumMod val="20000"/>
                        <a:lumOff val="80000"/>
                      </a:schemeClr>
                    </a:solidFill>
                  </a:tcPr>
                </a:tc>
                <a:extLst>
                  <a:ext uri="{0D108BD9-81ED-4DB2-BD59-A6C34878D82A}">
                    <a16:rowId xmlns:a16="http://schemas.microsoft.com/office/drawing/2014/main" val="3875368194"/>
                  </a:ext>
                </a:extLst>
              </a:tr>
              <a:tr h="258066">
                <a:tc>
                  <a:txBody>
                    <a:bodyPr/>
                    <a:lstStyle/>
                    <a:p>
                      <a:endParaRPr lang="en-US" sz="800" baseline="0"/>
                    </a:p>
                  </a:txBody>
                  <a:tcPr>
                    <a:noFill/>
                  </a:tcPr>
                </a:tc>
                <a:tc>
                  <a:txBody>
                    <a:bodyPr/>
                    <a:lstStyle/>
                    <a:p>
                      <a:endParaRPr lang="en-US" sz="800" baseline="0"/>
                    </a:p>
                  </a:txBody>
                  <a:tcPr>
                    <a:noFill/>
                  </a:tcPr>
                </a:tc>
                <a:extLst>
                  <a:ext uri="{0D108BD9-81ED-4DB2-BD59-A6C34878D82A}">
                    <a16:rowId xmlns:a16="http://schemas.microsoft.com/office/drawing/2014/main" val="1302548656"/>
                  </a:ext>
                </a:extLst>
              </a:tr>
              <a:tr h="258066">
                <a:tc>
                  <a:txBody>
                    <a:bodyPr/>
                    <a:lstStyle/>
                    <a:p>
                      <a:r>
                        <a:rPr lang="en-US" sz="1400" baseline="0"/>
                        <a:t>Galactic Bulge Time Domain (GBTD Survey) </a:t>
                      </a:r>
                    </a:p>
                  </a:txBody>
                  <a:tcPr>
                    <a:solidFill>
                      <a:schemeClr val="accent3">
                        <a:lumMod val="20000"/>
                        <a:lumOff val="80000"/>
                      </a:schemeClr>
                    </a:solidFill>
                  </a:tcPr>
                </a:tc>
                <a:tc>
                  <a:txBody>
                    <a:bodyPr/>
                    <a:lstStyle/>
                    <a:p>
                      <a:r>
                        <a:rPr lang="en-US" sz="1400" baseline="0"/>
                        <a:t>372.1</a:t>
                      </a:r>
                    </a:p>
                  </a:txBody>
                  <a:tcPr>
                    <a:solidFill>
                      <a:schemeClr val="accent3">
                        <a:lumMod val="20000"/>
                        <a:lumOff val="80000"/>
                      </a:schemeClr>
                    </a:solidFill>
                  </a:tcPr>
                </a:tc>
                <a:extLst>
                  <a:ext uri="{0D108BD9-81ED-4DB2-BD59-A6C34878D82A}">
                    <a16:rowId xmlns:a16="http://schemas.microsoft.com/office/drawing/2014/main" val="695239163"/>
                  </a:ext>
                </a:extLst>
              </a:tr>
              <a:tr h="258066">
                <a:tc>
                  <a:txBody>
                    <a:bodyPr/>
                    <a:lstStyle/>
                    <a:p>
                      <a:endParaRPr lang="en-US" sz="800" baseline="0"/>
                    </a:p>
                  </a:txBody>
                  <a:tcPr>
                    <a:noFill/>
                  </a:tcPr>
                </a:tc>
                <a:tc>
                  <a:txBody>
                    <a:bodyPr/>
                    <a:lstStyle/>
                    <a:p>
                      <a:endParaRPr lang="en-US" sz="800" baseline="0"/>
                    </a:p>
                  </a:txBody>
                  <a:tcPr>
                    <a:noFill/>
                  </a:tcPr>
                </a:tc>
                <a:extLst>
                  <a:ext uri="{0D108BD9-81ED-4DB2-BD59-A6C34878D82A}">
                    <a16:rowId xmlns:a16="http://schemas.microsoft.com/office/drawing/2014/main" val="1232924129"/>
                  </a:ext>
                </a:extLst>
              </a:tr>
              <a:tr h="258066">
                <a:tc>
                  <a:txBody>
                    <a:bodyPr/>
                    <a:lstStyle/>
                    <a:p>
                      <a:r>
                        <a:rPr lang="en-US" sz="1400" baseline="0"/>
                        <a:t>General Astrophysics Surveys</a:t>
                      </a:r>
                    </a:p>
                  </a:txBody>
                  <a:tcPr>
                    <a:solidFill>
                      <a:schemeClr val="accent2">
                        <a:lumMod val="20000"/>
                        <a:lumOff val="80000"/>
                      </a:schemeClr>
                    </a:solidFill>
                  </a:tcPr>
                </a:tc>
                <a:tc>
                  <a:txBody>
                    <a:bodyPr/>
                    <a:lstStyle/>
                    <a:p>
                      <a:r>
                        <a:rPr lang="en-US" sz="1400" baseline="0"/>
                        <a:t>412.6</a:t>
                      </a:r>
                    </a:p>
                  </a:txBody>
                  <a:tcPr>
                    <a:solidFill>
                      <a:schemeClr val="accent2">
                        <a:lumMod val="20000"/>
                        <a:lumOff val="80000"/>
                      </a:schemeClr>
                    </a:solidFill>
                  </a:tcPr>
                </a:tc>
                <a:extLst>
                  <a:ext uri="{0D108BD9-81ED-4DB2-BD59-A6C34878D82A}">
                    <a16:rowId xmlns:a16="http://schemas.microsoft.com/office/drawing/2014/main" val="2005020414"/>
                  </a:ext>
                </a:extLst>
              </a:tr>
              <a:tr h="258066">
                <a:tc>
                  <a:txBody>
                    <a:bodyPr/>
                    <a:lstStyle/>
                    <a:p>
                      <a:endParaRPr lang="en-US" sz="800" baseline="0"/>
                    </a:p>
                  </a:txBody>
                  <a:tcPr>
                    <a:noFill/>
                  </a:tcPr>
                </a:tc>
                <a:tc>
                  <a:txBody>
                    <a:bodyPr/>
                    <a:lstStyle/>
                    <a:p>
                      <a:endParaRPr lang="en-US" sz="800" baseline="0"/>
                    </a:p>
                  </a:txBody>
                  <a:tcPr>
                    <a:noFill/>
                  </a:tcPr>
                </a:tc>
                <a:extLst>
                  <a:ext uri="{0D108BD9-81ED-4DB2-BD59-A6C34878D82A}">
                    <a16:rowId xmlns:a16="http://schemas.microsoft.com/office/drawing/2014/main" val="1139166857"/>
                  </a:ext>
                </a:extLst>
              </a:tr>
              <a:tr h="258066">
                <a:tc>
                  <a:txBody>
                    <a:bodyPr/>
                    <a:lstStyle/>
                    <a:p>
                      <a:r>
                        <a:rPr lang="en-US" sz="1400" baseline="0"/>
                        <a:t>Coronagraph Technology Demonstration</a:t>
                      </a:r>
                    </a:p>
                  </a:txBody>
                  <a:tcPr>
                    <a:solidFill>
                      <a:schemeClr val="bg1">
                        <a:lumMod val="85000"/>
                      </a:schemeClr>
                    </a:solidFill>
                  </a:tcPr>
                </a:tc>
                <a:tc>
                  <a:txBody>
                    <a:bodyPr/>
                    <a:lstStyle/>
                    <a:p>
                      <a:r>
                        <a:rPr lang="en-US" sz="1400" baseline="0"/>
                        <a:t>90</a:t>
                      </a:r>
                    </a:p>
                  </a:txBody>
                  <a:tcPr>
                    <a:solidFill>
                      <a:schemeClr val="bg1">
                        <a:lumMod val="85000"/>
                      </a:schemeClr>
                    </a:solidFill>
                  </a:tcPr>
                </a:tc>
                <a:extLst>
                  <a:ext uri="{0D108BD9-81ED-4DB2-BD59-A6C34878D82A}">
                    <a16:rowId xmlns:a16="http://schemas.microsoft.com/office/drawing/2014/main" val="1516751923"/>
                  </a:ext>
                </a:extLst>
              </a:tr>
              <a:tr h="258066">
                <a:tc>
                  <a:txBody>
                    <a:bodyPr/>
                    <a:lstStyle/>
                    <a:p>
                      <a:endParaRPr lang="en-US" sz="800" baseline="0"/>
                    </a:p>
                  </a:txBody>
                  <a:tcPr>
                    <a:noFill/>
                  </a:tcPr>
                </a:tc>
                <a:tc>
                  <a:txBody>
                    <a:bodyPr/>
                    <a:lstStyle/>
                    <a:p>
                      <a:endParaRPr lang="en-US" sz="800" baseline="0"/>
                    </a:p>
                  </a:txBody>
                  <a:tcPr>
                    <a:noFill/>
                  </a:tcPr>
                </a:tc>
                <a:extLst>
                  <a:ext uri="{0D108BD9-81ED-4DB2-BD59-A6C34878D82A}">
                    <a16:rowId xmlns:a16="http://schemas.microsoft.com/office/drawing/2014/main" val="2084021242"/>
                  </a:ext>
                </a:extLst>
              </a:tr>
              <a:tr h="258066">
                <a:tc>
                  <a:txBody>
                    <a:bodyPr/>
                    <a:lstStyle/>
                    <a:p>
                      <a:r>
                        <a:rPr lang="en-US" sz="1400" baseline="0"/>
                        <a:t>WFI Calibration</a:t>
                      </a:r>
                    </a:p>
                  </a:txBody>
                  <a:tcPr>
                    <a:solidFill>
                      <a:schemeClr val="bg1">
                        <a:lumMod val="85000"/>
                      </a:schemeClr>
                    </a:solidFill>
                  </a:tcPr>
                </a:tc>
                <a:tc>
                  <a:txBody>
                    <a:bodyPr/>
                    <a:lstStyle/>
                    <a:p>
                      <a:r>
                        <a:rPr lang="en-US" sz="1400" baseline="0"/>
                        <a:t>113.8</a:t>
                      </a:r>
                    </a:p>
                  </a:txBody>
                  <a:tcPr>
                    <a:solidFill>
                      <a:schemeClr val="bg1">
                        <a:lumMod val="85000"/>
                      </a:schemeClr>
                    </a:solidFill>
                  </a:tcPr>
                </a:tc>
                <a:extLst>
                  <a:ext uri="{0D108BD9-81ED-4DB2-BD59-A6C34878D82A}">
                    <a16:rowId xmlns:a16="http://schemas.microsoft.com/office/drawing/2014/main" val="2721860033"/>
                  </a:ext>
                </a:extLst>
              </a:tr>
              <a:tr h="258066">
                <a:tc>
                  <a:txBody>
                    <a:bodyPr/>
                    <a:lstStyle/>
                    <a:p>
                      <a:endParaRPr lang="en-US" sz="800" baseline="0"/>
                    </a:p>
                  </a:txBody>
                  <a:tcPr>
                    <a:noFill/>
                  </a:tcPr>
                </a:tc>
                <a:tc>
                  <a:txBody>
                    <a:bodyPr/>
                    <a:lstStyle/>
                    <a:p>
                      <a:endParaRPr lang="en-US" sz="800" baseline="0"/>
                    </a:p>
                  </a:txBody>
                  <a:tcPr>
                    <a:noFill/>
                  </a:tcPr>
                </a:tc>
                <a:extLst>
                  <a:ext uri="{0D108BD9-81ED-4DB2-BD59-A6C34878D82A}">
                    <a16:rowId xmlns:a16="http://schemas.microsoft.com/office/drawing/2014/main" val="1527989942"/>
                  </a:ext>
                </a:extLst>
              </a:tr>
              <a:tr h="258066">
                <a:tc>
                  <a:txBody>
                    <a:bodyPr/>
                    <a:lstStyle/>
                    <a:p>
                      <a:r>
                        <a:rPr lang="en-US" sz="1400" baseline="0"/>
                        <a:t>Mission operations overheads</a:t>
                      </a:r>
                    </a:p>
                  </a:txBody>
                  <a:tcPr>
                    <a:solidFill>
                      <a:schemeClr val="bg1">
                        <a:lumMod val="85000"/>
                      </a:schemeClr>
                    </a:solidFill>
                  </a:tcPr>
                </a:tc>
                <a:tc>
                  <a:txBody>
                    <a:bodyPr/>
                    <a:lstStyle/>
                    <a:p>
                      <a:r>
                        <a:rPr lang="en-US" sz="1400" baseline="0"/>
                        <a:t>62.6</a:t>
                      </a:r>
                    </a:p>
                  </a:txBody>
                  <a:tcPr>
                    <a:solidFill>
                      <a:schemeClr val="bg1">
                        <a:lumMod val="85000"/>
                      </a:schemeClr>
                    </a:solidFill>
                  </a:tcPr>
                </a:tc>
                <a:extLst>
                  <a:ext uri="{0D108BD9-81ED-4DB2-BD59-A6C34878D82A}">
                    <a16:rowId xmlns:a16="http://schemas.microsoft.com/office/drawing/2014/main" val="3311555944"/>
                  </a:ext>
                </a:extLst>
              </a:tr>
              <a:tr h="258066">
                <a:tc>
                  <a:txBody>
                    <a:bodyPr/>
                    <a:lstStyle/>
                    <a:p>
                      <a:pPr algn="r"/>
                      <a:r>
                        <a:rPr lang="en-US" sz="1400" b="1" baseline="0"/>
                        <a:t>Total</a:t>
                      </a:r>
                    </a:p>
                  </a:txBody>
                  <a:tcPr>
                    <a:noFill/>
                  </a:tcPr>
                </a:tc>
                <a:tc>
                  <a:txBody>
                    <a:bodyPr/>
                    <a:lstStyle/>
                    <a:p>
                      <a:r>
                        <a:rPr lang="en-US" sz="1400" b="1" baseline="0"/>
                        <a:t>1744.9</a:t>
                      </a:r>
                    </a:p>
                  </a:txBody>
                  <a:tcPr>
                    <a:noFill/>
                  </a:tcPr>
                </a:tc>
                <a:extLst>
                  <a:ext uri="{0D108BD9-81ED-4DB2-BD59-A6C34878D82A}">
                    <a16:rowId xmlns:a16="http://schemas.microsoft.com/office/drawing/2014/main" val="2434465354"/>
                  </a:ext>
                </a:extLst>
              </a:tr>
              <a:tr h="258066">
                <a:tc>
                  <a:txBody>
                    <a:bodyPr/>
                    <a:lstStyle/>
                    <a:p>
                      <a:pPr algn="r"/>
                      <a:r>
                        <a:rPr lang="en-US" sz="1400" b="1" baseline="0"/>
                        <a:t>Margin</a:t>
                      </a:r>
                    </a:p>
                  </a:txBody>
                  <a:tcPr>
                    <a:noFill/>
                  </a:tcPr>
                </a:tc>
                <a:tc>
                  <a:txBody>
                    <a:bodyPr/>
                    <a:lstStyle/>
                    <a:p>
                      <a:r>
                        <a:rPr lang="en-US" sz="1400" b="1" baseline="0"/>
                        <a:t>81.1</a:t>
                      </a:r>
                    </a:p>
                  </a:txBody>
                  <a:tcPr>
                    <a:noFill/>
                  </a:tcPr>
                </a:tc>
                <a:extLst>
                  <a:ext uri="{0D108BD9-81ED-4DB2-BD59-A6C34878D82A}">
                    <a16:rowId xmlns:a16="http://schemas.microsoft.com/office/drawing/2014/main" val="403687834"/>
                  </a:ext>
                </a:extLst>
              </a:tr>
            </a:tbl>
          </a:graphicData>
        </a:graphic>
      </p:graphicFrame>
      <p:sp>
        <p:nvSpPr>
          <p:cNvPr id="3" name="Title 2">
            <a:extLst>
              <a:ext uri="{FF2B5EF4-FFF2-40B4-BE49-F238E27FC236}">
                <a16:creationId xmlns:a16="http://schemas.microsoft.com/office/drawing/2014/main" id="{44CB93A9-AF67-A245-B792-65632E2D3050}"/>
              </a:ext>
            </a:extLst>
          </p:cNvPr>
          <p:cNvSpPr>
            <a:spLocks noGrp="1"/>
          </p:cNvSpPr>
          <p:nvPr>
            <p:ph type="title"/>
          </p:nvPr>
        </p:nvSpPr>
        <p:spPr/>
        <p:txBody>
          <a:bodyPr/>
          <a:lstStyle/>
          <a:p>
            <a:r>
              <a:rPr lang="en-US"/>
              <a:t>Time Allocations in Design Reference Mission</a:t>
            </a:r>
          </a:p>
        </p:txBody>
      </p:sp>
    </p:spTree>
    <p:extLst>
      <p:ext uri="{BB962C8B-B14F-4D97-AF65-F5344CB8AC3E}">
        <p14:creationId xmlns:p14="http://schemas.microsoft.com/office/powerpoint/2010/main" val="2170396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8B17C9-B3D1-2544-9C23-6FFF2B4E99B9}"/>
              </a:ext>
            </a:extLst>
          </p:cNvPr>
          <p:cNvSpPr>
            <a:spLocks noGrp="1"/>
          </p:cNvSpPr>
          <p:nvPr>
            <p:ph idx="1"/>
          </p:nvPr>
        </p:nvSpPr>
        <p:spPr/>
        <p:txBody>
          <a:bodyPr/>
          <a:lstStyle/>
          <a:p>
            <a:r>
              <a:rPr lang="en-US" dirty="0"/>
              <a:t>Considerable flexibility because current design reference mission demonstrates that we can meet science requirements with margin</a:t>
            </a:r>
          </a:p>
          <a:p>
            <a:endParaRPr lang="en-US" dirty="0"/>
          </a:p>
          <a:p>
            <a:r>
              <a:rPr lang="en-US" dirty="0"/>
              <a:t>Three Areas of Margin</a:t>
            </a:r>
          </a:p>
          <a:p>
            <a:pPr lvl="1"/>
            <a:r>
              <a:rPr lang="en-US" dirty="0"/>
              <a:t>Margin between predicted performance and science requirements/</a:t>
            </a:r>
            <a:r>
              <a:rPr lang="en-US" dirty="0" err="1"/>
              <a:t>FoM</a:t>
            </a:r>
            <a:endParaRPr lang="en-US" dirty="0"/>
          </a:p>
          <a:p>
            <a:pPr lvl="1"/>
            <a:r>
              <a:rPr lang="en-US" dirty="0"/>
              <a:t>Explicit margin </a:t>
            </a:r>
          </a:p>
          <a:p>
            <a:pPr lvl="2"/>
            <a:r>
              <a:rPr lang="en-US" dirty="0"/>
              <a:t>Days not currently assigned to anything (could be added to GA surveys or used to enhance core community surveys)</a:t>
            </a:r>
          </a:p>
          <a:p>
            <a:pPr lvl="1"/>
            <a:r>
              <a:rPr lang="en-US" dirty="0">
                <a:latin typeface="Arial"/>
                <a:cs typeface="Arial"/>
              </a:rPr>
              <a:t>Implicit margin (e.g. slew rates assume 5 reaction wheels)</a:t>
            </a:r>
          </a:p>
          <a:p>
            <a:pPr lvl="1"/>
            <a:endParaRPr lang="en-US" dirty="0"/>
          </a:p>
          <a:p>
            <a:pPr lvl="1"/>
            <a:r>
              <a:rPr lang="en-US" dirty="0">
                <a:latin typeface="Arial"/>
                <a:cs typeface="Arial"/>
              </a:rPr>
              <a:t>Real opportunities for the planned community process to result in enhancements to the core community surveys for broader astrophysics return and/or increase the time allocated to General Astrophysics Surveys above 25%</a:t>
            </a:r>
            <a:endParaRPr lang="en-US" dirty="0"/>
          </a:p>
        </p:txBody>
      </p:sp>
      <p:sp>
        <p:nvSpPr>
          <p:cNvPr id="3" name="Title 2">
            <a:extLst>
              <a:ext uri="{FF2B5EF4-FFF2-40B4-BE49-F238E27FC236}">
                <a16:creationId xmlns:a16="http://schemas.microsoft.com/office/drawing/2014/main" id="{CB94A210-45D9-E348-BB05-5A8F7BCBFD9B}"/>
              </a:ext>
            </a:extLst>
          </p:cNvPr>
          <p:cNvSpPr>
            <a:spLocks noGrp="1"/>
          </p:cNvSpPr>
          <p:nvPr>
            <p:ph type="title"/>
          </p:nvPr>
        </p:nvSpPr>
        <p:spPr/>
        <p:txBody>
          <a:bodyPr/>
          <a:lstStyle/>
          <a:p>
            <a:r>
              <a:rPr lang="en-US"/>
              <a:t>Margins in Design Reference Mission</a:t>
            </a:r>
          </a:p>
        </p:txBody>
      </p:sp>
    </p:spTree>
    <p:extLst>
      <p:ext uri="{BB962C8B-B14F-4D97-AF65-F5344CB8AC3E}">
        <p14:creationId xmlns:p14="http://schemas.microsoft.com/office/powerpoint/2010/main" val="728136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5BDDE6-8CB5-0E4F-B39A-280171024009}"/>
              </a:ext>
            </a:extLst>
          </p:cNvPr>
          <p:cNvSpPr>
            <a:spLocks noGrp="1"/>
          </p:cNvSpPr>
          <p:nvPr>
            <p:ph type="title"/>
          </p:nvPr>
        </p:nvSpPr>
        <p:spPr/>
        <p:txBody>
          <a:bodyPr/>
          <a:lstStyle/>
          <a:p>
            <a:r>
              <a:rPr lang="en-US"/>
              <a:t>Roman as a Precise Survey Facility</a:t>
            </a:r>
          </a:p>
        </p:txBody>
      </p:sp>
      <p:sp>
        <p:nvSpPr>
          <p:cNvPr id="5" name="Content Placeholder 1">
            <a:extLst>
              <a:ext uri="{FF2B5EF4-FFF2-40B4-BE49-F238E27FC236}">
                <a16:creationId xmlns:a16="http://schemas.microsoft.com/office/drawing/2014/main" id="{65B04780-F728-6E4E-9D8C-452E49A60CAB}"/>
              </a:ext>
            </a:extLst>
          </p:cNvPr>
          <p:cNvSpPr>
            <a:spLocks noGrp="1"/>
          </p:cNvSpPr>
          <p:nvPr>
            <p:ph idx="1"/>
          </p:nvPr>
        </p:nvSpPr>
        <p:spPr>
          <a:xfrm>
            <a:off x="381000" y="990600"/>
            <a:ext cx="6639910" cy="5592233"/>
          </a:xfrm>
        </p:spPr>
        <p:txBody>
          <a:bodyPr>
            <a:normAutofit fontScale="92500" lnSpcReduction="10000"/>
          </a:bodyPr>
          <a:lstStyle/>
          <a:p>
            <a:r>
              <a:rPr lang="en-US" sz="2800">
                <a:latin typeface="Arial"/>
                <a:cs typeface="Arial"/>
              </a:rPr>
              <a:t>The power of Roman is not </a:t>
            </a:r>
            <a:r>
              <a:rPr lang="en-US" sz="2800" i="1">
                <a:latin typeface="Arial"/>
                <a:cs typeface="Arial"/>
              </a:rPr>
              <a:t>just</a:t>
            </a:r>
            <a:r>
              <a:rPr lang="en-US" sz="2800">
                <a:latin typeface="Arial"/>
                <a:cs typeface="Arial"/>
              </a:rPr>
              <a:t> the large field of view:</a:t>
            </a:r>
          </a:p>
          <a:p>
            <a:pPr marL="0" indent="0">
              <a:buNone/>
            </a:pPr>
            <a:endParaRPr lang="en-US" sz="1000"/>
          </a:p>
          <a:p>
            <a:pPr lvl="1"/>
            <a:r>
              <a:rPr lang="en-US" sz="2000">
                <a:latin typeface="Arial"/>
                <a:cs typeface="Arial"/>
              </a:rPr>
              <a:t>Very efficient observations</a:t>
            </a:r>
          </a:p>
          <a:p>
            <a:pPr lvl="2"/>
            <a:r>
              <a:rPr lang="en-US" sz="2000">
                <a:solidFill>
                  <a:srgbClr val="0020C0"/>
                </a:solidFill>
                <a:latin typeface="Arial"/>
                <a:cs typeface="Arial"/>
              </a:rPr>
              <a:t>Rapid slew &amp; settle </a:t>
            </a:r>
          </a:p>
          <a:p>
            <a:pPr lvl="2"/>
            <a:r>
              <a:rPr lang="en-US" sz="2000">
                <a:solidFill>
                  <a:srgbClr val="0020C0"/>
                </a:solidFill>
                <a:latin typeface="Arial"/>
                <a:cs typeface="Arial"/>
              </a:rPr>
              <a:t>No Earth occultations </a:t>
            </a:r>
            <a:endParaRPr lang="en-US" sz="2000">
              <a:solidFill>
                <a:srgbClr val="0020C0"/>
              </a:solidFill>
            </a:endParaRPr>
          </a:p>
          <a:p>
            <a:pPr lvl="2"/>
            <a:r>
              <a:rPr lang="en-US" sz="2000">
                <a:solidFill>
                  <a:srgbClr val="0020C0"/>
                </a:solidFill>
                <a:latin typeface="Arial"/>
                <a:cs typeface="Arial"/>
              </a:rPr>
              <a:t>No South Atlantic Anomaly</a:t>
            </a:r>
          </a:p>
          <a:p>
            <a:pPr lvl="2"/>
            <a:endParaRPr lang="en-US" sz="2000">
              <a:solidFill>
                <a:srgbClr val="0020C0"/>
              </a:solidFill>
            </a:endParaRPr>
          </a:p>
          <a:p>
            <a:pPr lvl="1"/>
            <a:r>
              <a:rPr lang="en-US" sz="2000">
                <a:latin typeface="Arial"/>
                <a:cs typeface="Arial"/>
              </a:rPr>
              <a:t>Well understood and stable PSF</a:t>
            </a:r>
          </a:p>
          <a:p>
            <a:pPr lvl="2"/>
            <a:r>
              <a:rPr lang="en-US" sz="2000">
                <a:solidFill>
                  <a:srgbClr val="0020C0"/>
                </a:solidFill>
                <a:latin typeface="Arial"/>
                <a:cs typeface="Arial"/>
              </a:rPr>
              <a:t>Stable thermal environment (L2 orbit, thermal control of all parts of the optical system)</a:t>
            </a:r>
          </a:p>
          <a:p>
            <a:pPr lvl="2"/>
            <a:r>
              <a:rPr lang="en-US" sz="2000">
                <a:solidFill>
                  <a:srgbClr val="0020C0"/>
                </a:solidFill>
                <a:latin typeface="Arial"/>
                <a:cs typeface="Arial"/>
              </a:rPr>
              <a:t>Rigid optical structure with vibration isolation from the spacecraft </a:t>
            </a:r>
            <a:endParaRPr lang="en-US" sz="2000">
              <a:solidFill>
                <a:srgbClr val="0020C0"/>
              </a:solidFill>
            </a:endParaRPr>
          </a:p>
          <a:p>
            <a:pPr lvl="2"/>
            <a:r>
              <a:rPr lang="en-US" sz="2000">
                <a:solidFill>
                  <a:srgbClr val="0020C0"/>
                </a:solidFill>
                <a:latin typeface="Arial"/>
                <a:cs typeface="Arial"/>
              </a:rPr>
              <a:t>Stable attitude control</a:t>
            </a:r>
          </a:p>
          <a:p>
            <a:pPr lvl="2"/>
            <a:endParaRPr lang="en-US" sz="2000">
              <a:solidFill>
                <a:srgbClr val="0020C0"/>
              </a:solidFill>
            </a:endParaRPr>
          </a:p>
          <a:p>
            <a:pPr lvl="1"/>
            <a:r>
              <a:rPr lang="en-US" sz="2000">
                <a:latin typeface="Arial"/>
                <a:cs typeface="Arial"/>
              </a:rPr>
              <a:t>Excellent flux calibration</a:t>
            </a:r>
          </a:p>
          <a:p>
            <a:pPr lvl="2"/>
            <a:r>
              <a:rPr lang="en-US" sz="2000">
                <a:solidFill>
                  <a:srgbClr val="0020C0"/>
                </a:solidFill>
                <a:latin typeface="Arial"/>
                <a:cs typeface="Arial"/>
              </a:rPr>
              <a:t>The onboard Relative Calibration System enables 0.3% photometric accuracy</a:t>
            </a:r>
          </a:p>
          <a:p>
            <a:endParaRPr lang="en-US"/>
          </a:p>
        </p:txBody>
      </p:sp>
      <p:pic>
        <p:nvPicPr>
          <p:cNvPr id="6" name="Screen Shot 2017-08-03 at 11.44.56 PM.png" descr="Screen Shot 2017-08-03 at 11.44.56 PM.png">
            <a:extLst>
              <a:ext uri="{FF2B5EF4-FFF2-40B4-BE49-F238E27FC236}">
                <a16:creationId xmlns:a16="http://schemas.microsoft.com/office/drawing/2014/main" id="{AA9A4246-36EF-8945-B875-D5069D6E232B}"/>
              </a:ext>
            </a:extLst>
          </p:cNvPr>
          <p:cNvPicPr>
            <a:picLocks noChangeAspect="1"/>
          </p:cNvPicPr>
          <p:nvPr/>
        </p:nvPicPr>
        <p:blipFill>
          <a:blip r:embed="rId2"/>
          <a:srcRect t="9975" b="9975"/>
          <a:stretch>
            <a:fillRect/>
          </a:stretch>
        </p:blipFill>
        <p:spPr>
          <a:xfrm>
            <a:off x="7128585" y="1260389"/>
            <a:ext cx="4833182" cy="2168611"/>
          </a:xfrm>
          <a:prstGeom prst="rect">
            <a:avLst/>
          </a:prstGeom>
          <a:ln w="25400">
            <a:solidFill>
              <a:srgbClr val="FFFFFF"/>
            </a:solidFill>
            <a:miter lim="400000"/>
          </a:ln>
        </p:spPr>
      </p:pic>
      <p:pic>
        <p:nvPicPr>
          <p:cNvPr id="8" name="Screen Shot 2017-08-03 at 11.44.29 PM.png" descr="Screen Shot 2017-08-03 at 11.44.29 PM.png">
            <a:extLst>
              <a:ext uri="{FF2B5EF4-FFF2-40B4-BE49-F238E27FC236}">
                <a16:creationId xmlns:a16="http://schemas.microsoft.com/office/drawing/2014/main" id="{8FBBDB03-C8DD-0C49-892F-FC005DF35AA3}"/>
              </a:ext>
            </a:extLst>
          </p:cNvPr>
          <p:cNvPicPr>
            <a:picLocks noChangeAspect="1"/>
          </p:cNvPicPr>
          <p:nvPr/>
        </p:nvPicPr>
        <p:blipFill>
          <a:blip r:embed="rId3"/>
          <a:srcRect t="10482" b="10482"/>
          <a:stretch>
            <a:fillRect/>
          </a:stretch>
        </p:blipFill>
        <p:spPr>
          <a:xfrm>
            <a:off x="7138946" y="3860120"/>
            <a:ext cx="4686629" cy="2079955"/>
          </a:xfrm>
          <a:prstGeom prst="rect">
            <a:avLst/>
          </a:prstGeom>
          <a:ln w="25400">
            <a:solidFill>
              <a:srgbClr val="FFFFFF"/>
            </a:solidFill>
            <a:miter lim="400000"/>
          </a:ln>
        </p:spPr>
      </p:pic>
      <p:pic>
        <p:nvPicPr>
          <p:cNvPr id="9" name="Picture 8">
            <a:extLst>
              <a:ext uri="{FF2B5EF4-FFF2-40B4-BE49-F238E27FC236}">
                <a16:creationId xmlns:a16="http://schemas.microsoft.com/office/drawing/2014/main" id="{68138526-679B-F749-8259-8E6C7CB1510C}"/>
              </a:ext>
            </a:extLst>
          </p:cNvPr>
          <p:cNvPicPr>
            <a:picLocks noChangeAspect="1"/>
          </p:cNvPicPr>
          <p:nvPr/>
        </p:nvPicPr>
        <p:blipFill rotWithShape="1">
          <a:blip r:embed="rId4"/>
          <a:srcRect b="18881"/>
          <a:stretch/>
        </p:blipFill>
        <p:spPr>
          <a:xfrm rot="10800000">
            <a:off x="7315200" y="3872194"/>
            <a:ext cx="3068874" cy="2038412"/>
          </a:xfrm>
          <a:prstGeom prst="rect">
            <a:avLst/>
          </a:prstGeom>
        </p:spPr>
      </p:pic>
      <p:pic>
        <p:nvPicPr>
          <p:cNvPr id="10" name="Picture 9">
            <a:extLst>
              <a:ext uri="{FF2B5EF4-FFF2-40B4-BE49-F238E27FC236}">
                <a16:creationId xmlns:a16="http://schemas.microsoft.com/office/drawing/2014/main" id="{98F3BB82-CFFA-784D-BBD3-17735DAC94BA}"/>
              </a:ext>
            </a:extLst>
          </p:cNvPr>
          <p:cNvPicPr>
            <a:picLocks noChangeAspect="1"/>
          </p:cNvPicPr>
          <p:nvPr/>
        </p:nvPicPr>
        <p:blipFill rotWithShape="1">
          <a:blip r:embed="rId4"/>
          <a:srcRect b="18881"/>
          <a:stretch/>
        </p:blipFill>
        <p:spPr>
          <a:xfrm rot="10800000">
            <a:off x="8756598" y="3866373"/>
            <a:ext cx="3068874" cy="2038412"/>
          </a:xfrm>
          <a:prstGeom prst="rect">
            <a:avLst/>
          </a:prstGeom>
        </p:spPr>
      </p:pic>
    </p:spTree>
    <p:extLst>
      <p:ext uri="{BB962C8B-B14F-4D97-AF65-F5344CB8AC3E}">
        <p14:creationId xmlns:p14="http://schemas.microsoft.com/office/powerpoint/2010/main" val="3070776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1157eaa21d4_1_27"/>
          <p:cNvSpPr/>
          <p:nvPr/>
        </p:nvSpPr>
        <p:spPr>
          <a:xfrm>
            <a:off x="762000" y="4177500"/>
            <a:ext cx="11062200" cy="1842300"/>
          </a:xfrm>
          <a:prstGeom prst="roundRect">
            <a:avLst>
              <a:gd name="adj" fmla="val 16667"/>
            </a:avLst>
          </a:prstGeom>
          <a:solidFill>
            <a:srgbClr val="DAEEF3">
              <a:alpha val="54490"/>
            </a:srgbClr>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400050" marR="0" lvl="1" indent="0" algn="ctr" rtl="0">
              <a:spcBef>
                <a:spcPts val="0"/>
              </a:spcBef>
              <a:spcAft>
                <a:spcPts val="0"/>
              </a:spcAft>
              <a:buNone/>
            </a:pPr>
            <a:endParaRPr sz="1800" b="1" i="0" u="none" strike="noStrike" cap="none">
              <a:solidFill>
                <a:srgbClr val="0020C0"/>
              </a:solidFill>
              <a:latin typeface="Arial"/>
              <a:ea typeface="Arial"/>
              <a:cs typeface="Arial"/>
              <a:sym typeface="Arial"/>
            </a:endParaRPr>
          </a:p>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30" name="Google Shape;130;g1157eaa21d4_1_27"/>
          <p:cNvSpPr txBox="1">
            <a:spLocks noGrp="1"/>
          </p:cNvSpPr>
          <p:nvPr>
            <p:ph type="body" idx="1"/>
          </p:nvPr>
        </p:nvSpPr>
        <p:spPr>
          <a:xfrm>
            <a:off x="381000" y="990600"/>
            <a:ext cx="11430000" cy="5486400"/>
          </a:xfrm>
          <a:prstGeom prst="rect">
            <a:avLst/>
          </a:prstGeom>
        </p:spPr>
        <p:txBody>
          <a:bodyPr spcFirstLastPara="1" wrap="square" lIns="91425" tIns="45700" rIns="91425" bIns="45700" anchor="t" anchorCtr="0">
            <a:normAutofit/>
          </a:bodyPr>
          <a:lstStyle/>
          <a:p>
            <a:pPr marL="101600" lvl="0" indent="0" algn="l" rtl="0">
              <a:lnSpc>
                <a:spcPct val="115000"/>
              </a:lnSpc>
              <a:spcBef>
                <a:spcPts val="1000"/>
              </a:spcBef>
              <a:spcAft>
                <a:spcPts val="0"/>
              </a:spcAft>
              <a:buSzPts val="2000"/>
              <a:buNone/>
            </a:pPr>
            <a:endParaRPr lang="en-US"/>
          </a:p>
          <a:p>
            <a:pPr marL="457200" lvl="0" indent="-355600" algn="l" rtl="0">
              <a:lnSpc>
                <a:spcPct val="115000"/>
              </a:lnSpc>
              <a:spcBef>
                <a:spcPts val="1000"/>
              </a:spcBef>
              <a:spcAft>
                <a:spcPts val="0"/>
              </a:spcAft>
              <a:buSzPts val="2000"/>
              <a:buChar char="•"/>
            </a:pPr>
            <a:r>
              <a:rPr lang="en-US"/>
              <a:t>The DRM shows that it is possible to meet the science objectives, ensure the minimum 25% of time for General Astrophysics, and still have some margin.</a:t>
            </a:r>
            <a:endParaRPr/>
          </a:p>
          <a:p>
            <a:pPr marL="457200" lvl="0" indent="-355600" algn="l" rtl="0">
              <a:lnSpc>
                <a:spcPct val="115000"/>
              </a:lnSpc>
              <a:spcBef>
                <a:spcPts val="1000"/>
              </a:spcBef>
              <a:spcAft>
                <a:spcPts val="0"/>
              </a:spcAft>
              <a:buSzPts val="2000"/>
              <a:buChar char="•"/>
            </a:pPr>
            <a:r>
              <a:rPr lang="en-US"/>
              <a:t>There is real scope for the future open community process to optimize the Core Community Surveys for broad and deep astrophysics return and also have the option of reallocating time back to the General Astrophysics survey pool.  </a:t>
            </a:r>
            <a:endParaRPr/>
          </a:p>
          <a:p>
            <a:pPr marL="0" lvl="0" indent="0" algn="l" rtl="0">
              <a:lnSpc>
                <a:spcPct val="115000"/>
              </a:lnSpc>
              <a:spcBef>
                <a:spcPts val="1000"/>
              </a:spcBef>
              <a:spcAft>
                <a:spcPts val="0"/>
              </a:spcAft>
              <a:buNone/>
            </a:pPr>
            <a:endParaRPr/>
          </a:p>
          <a:p>
            <a:pPr marL="457200" lvl="0" indent="0" algn="l" rtl="0">
              <a:lnSpc>
                <a:spcPct val="115000"/>
              </a:lnSpc>
              <a:spcBef>
                <a:spcPts val="1000"/>
              </a:spcBef>
              <a:spcAft>
                <a:spcPts val="0"/>
              </a:spcAft>
              <a:buNone/>
            </a:pPr>
            <a:r>
              <a:rPr lang="en-US"/>
              <a:t>Is this the right amount of flexibility?</a:t>
            </a:r>
            <a:endParaRPr/>
          </a:p>
          <a:p>
            <a:pPr marL="457200" lvl="0" indent="0" algn="l" rtl="0">
              <a:lnSpc>
                <a:spcPct val="115000"/>
              </a:lnSpc>
              <a:spcBef>
                <a:spcPts val="1000"/>
              </a:spcBef>
              <a:spcAft>
                <a:spcPts val="1000"/>
              </a:spcAft>
              <a:buNone/>
            </a:pPr>
            <a:r>
              <a:rPr lang="en-US"/>
              <a:t>Should we constrain things further now and provide less flexibility in the future Core Community Survey definition, in order to ring-fence a larger allocation for General Astrophysics Surveys?  Or reduce the ring-fence to allow more community optimization?</a:t>
            </a:r>
            <a:endParaRPr/>
          </a:p>
        </p:txBody>
      </p:sp>
      <p:sp>
        <p:nvSpPr>
          <p:cNvPr id="131" name="Google Shape;131;g1157eaa21d4_1_27"/>
          <p:cNvSpPr txBox="1">
            <a:spLocks noGrp="1"/>
          </p:cNvSpPr>
          <p:nvPr>
            <p:ph type="title"/>
          </p:nvPr>
        </p:nvSpPr>
        <p:spPr>
          <a:xfrm>
            <a:off x="1066800" y="77788"/>
            <a:ext cx="10058400" cy="608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Notional Observation Plans Designed During Formulation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FB53-650F-FA48-8DFA-E5FED539640F}"/>
              </a:ext>
            </a:extLst>
          </p:cNvPr>
          <p:cNvSpPr>
            <a:spLocks noGrp="1"/>
          </p:cNvSpPr>
          <p:nvPr>
            <p:ph type="title"/>
          </p:nvPr>
        </p:nvSpPr>
        <p:spPr/>
        <p:txBody>
          <a:bodyPr/>
          <a:lstStyle/>
          <a:p>
            <a:r>
              <a:rPr lang="en-US"/>
              <a:t>Backup</a:t>
            </a:r>
          </a:p>
        </p:txBody>
      </p:sp>
    </p:spTree>
    <p:extLst>
      <p:ext uri="{BB962C8B-B14F-4D97-AF65-F5344CB8AC3E}">
        <p14:creationId xmlns:p14="http://schemas.microsoft.com/office/powerpoint/2010/main" val="2701448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87"/>
        <p:cNvGrpSpPr/>
        <p:nvPr/>
      </p:nvGrpSpPr>
      <p:grpSpPr>
        <a:xfrm>
          <a:off x="0" y="0"/>
          <a:ext cx="0" cy="0"/>
          <a:chOff x="0" y="0"/>
          <a:chExt cx="0" cy="0"/>
        </a:xfrm>
      </p:grpSpPr>
      <p:sp>
        <p:nvSpPr>
          <p:cNvPr id="88" name="Google Shape;88;g1157eaa21d4_1_12"/>
          <p:cNvSpPr txBox="1">
            <a:spLocks noGrp="1"/>
          </p:cNvSpPr>
          <p:nvPr>
            <p:ph type="body" idx="1"/>
          </p:nvPr>
        </p:nvSpPr>
        <p:spPr>
          <a:xfrm>
            <a:off x="381000" y="990600"/>
            <a:ext cx="7542600" cy="5867400"/>
          </a:xfrm>
          <a:prstGeom prst="rect">
            <a:avLst/>
          </a:prstGeom>
        </p:spPr>
        <p:txBody>
          <a:bodyPr spcFirstLastPara="1" wrap="square" lIns="91425" tIns="45700" rIns="91425" bIns="45700" anchor="t" anchorCtr="0">
            <a:normAutofit/>
          </a:bodyPr>
          <a:lstStyle/>
          <a:p>
            <a:pPr marL="457200" lvl="0" indent="-355600" algn="l" rtl="0">
              <a:spcBef>
                <a:spcPts val="400"/>
              </a:spcBef>
              <a:spcAft>
                <a:spcPts val="0"/>
              </a:spcAft>
              <a:buSzPts val="2000"/>
              <a:buChar char="•"/>
            </a:pPr>
            <a:r>
              <a:rPr lang="en-US"/>
              <a:t>Roman’s mandate from Astro2010 is to conduct definitive measurements of the expansion history of the universe and growth of structure across cosmic time:</a:t>
            </a:r>
            <a:endParaRPr/>
          </a:p>
          <a:p>
            <a:pPr marL="914400" lvl="1" indent="-342900" algn="l" rtl="0">
              <a:spcBef>
                <a:spcPts val="0"/>
              </a:spcBef>
              <a:spcAft>
                <a:spcPts val="0"/>
              </a:spcAft>
              <a:buSzPts val="1800"/>
              <a:buChar char="–"/>
            </a:pPr>
            <a:r>
              <a:rPr lang="en-US" sz="1900" b="0"/>
              <a:t>Using imaging (e.g. weak lensing, clusters, supernovae)</a:t>
            </a:r>
            <a:endParaRPr sz="1900" b="0"/>
          </a:p>
          <a:p>
            <a:pPr marL="914400" lvl="1" indent="-349250" algn="l" rtl="0">
              <a:spcBef>
                <a:spcPts val="0"/>
              </a:spcBef>
              <a:spcAft>
                <a:spcPts val="0"/>
              </a:spcAft>
              <a:buSzPts val="1900"/>
              <a:buChar char="–"/>
            </a:pPr>
            <a:r>
              <a:rPr lang="en-US" sz="1900" b="0"/>
              <a:t>Using spectroscopic techniques (baryon acoustic oscillations, redshift-space distortions)</a:t>
            </a:r>
            <a:endParaRPr sz="1900" b="0"/>
          </a:p>
          <a:p>
            <a:pPr marL="914400" lvl="1" indent="-349250" algn="l" rtl="0">
              <a:spcBef>
                <a:spcPts val="0"/>
              </a:spcBef>
              <a:spcAft>
                <a:spcPts val="0"/>
              </a:spcAft>
              <a:buSzPts val="1900"/>
              <a:buChar char="–"/>
            </a:pPr>
            <a:r>
              <a:rPr lang="en-US" sz="1900"/>
              <a:t>Cover ~10Gyr of time to study dark energy vs. dark matter</a:t>
            </a:r>
            <a:endParaRPr sz="1900"/>
          </a:p>
          <a:p>
            <a:pPr marL="914400" lvl="1" indent="-349250" algn="l" rtl="0">
              <a:spcBef>
                <a:spcPts val="0"/>
              </a:spcBef>
              <a:spcAft>
                <a:spcPts val="0"/>
              </a:spcAft>
              <a:buSzPts val="1900"/>
              <a:buChar char="–"/>
            </a:pPr>
            <a:r>
              <a:rPr lang="en-US" sz="1900"/>
              <a:t>Optimal combination of techniques &amp; priors for best result</a:t>
            </a:r>
            <a:endParaRPr sz="1900"/>
          </a:p>
          <a:p>
            <a:pPr marL="457200" lvl="0" indent="0" algn="l" rtl="0">
              <a:spcBef>
                <a:spcPts val="400"/>
              </a:spcBef>
              <a:spcAft>
                <a:spcPts val="0"/>
              </a:spcAft>
              <a:buNone/>
            </a:pPr>
            <a:endParaRPr sz="1900"/>
          </a:p>
        </p:txBody>
      </p:sp>
      <p:sp>
        <p:nvSpPr>
          <p:cNvPr id="89" name="Google Shape;89;g1157eaa21d4_1_12"/>
          <p:cNvSpPr txBox="1">
            <a:spLocks noGrp="1"/>
          </p:cNvSpPr>
          <p:nvPr>
            <p:ph type="title"/>
          </p:nvPr>
        </p:nvSpPr>
        <p:spPr>
          <a:xfrm>
            <a:off x="1066800" y="77788"/>
            <a:ext cx="10058400" cy="608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From Objectives to Plans: Cosmology</a:t>
            </a:r>
            <a:endParaRPr/>
          </a:p>
        </p:txBody>
      </p:sp>
      <p:pic>
        <p:nvPicPr>
          <p:cNvPr id="90" name="Google Shape;90;g1157eaa21d4_1_12"/>
          <p:cNvPicPr preferRelativeResize="0"/>
          <p:nvPr/>
        </p:nvPicPr>
        <p:blipFill rotWithShape="1">
          <a:blip r:embed="rId3">
            <a:alphaModFix/>
          </a:blip>
          <a:srcRect t="3120" b="6430"/>
          <a:stretch/>
        </p:blipFill>
        <p:spPr>
          <a:xfrm>
            <a:off x="8890188" y="3056550"/>
            <a:ext cx="3017520" cy="2085639"/>
          </a:xfrm>
          <a:prstGeom prst="rect">
            <a:avLst/>
          </a:prstGeom>
          <a:noFill/>
          <a:ln>
            <a:noFill/>
          </a:ln>
        </p:spPr>
      </p:pic>
      <p:pic>
        <p:nvPicPr>
          <p:cNvPr id="91" name="Google Shape;91;g1157eaa21d4_1_12"/>
          <p:cNvPicPr preferRelativeResize="0"/>
          <p:nvPr/>
        </p:nvPicPr>
        <p:blipFill>
          <a:blip r:embed="rId4">
            <a:alphaModFix/>
          </a:blip>
          <a:stretch>
            <a:fillRect/>
          </a:stretch>
        </p:blipFill>
        <p:spPr>
          <a:xfrm>
            <a:off x="7834975" y="1268300"/>
            <a:ext cx="4252925" cy="1557000"/>
          </a:xfrm>
          <a:prstGeom prst="rect">
            <a:avLst/>
          </a:prstGeom>
          <a:noFill/>
          <a:ln>
            <a:noFill/>
          </a:ln>
        </p:spPr>
      </p:pic>
      <p:pic>
        <p:nvPicPr>
          <p:cNvPr id="93" name="Google Shape;93;g1157eaa21d4_1_12"/>
          <p:cNvPicPr preferRelativeResize="0"/>
          <p:nvPr/>
        </p:nvPicPr>
        <p:blipFill rotWithShape="1">
          <a:blip r:embed="rId5">
            <a:alphaModFix/>
          </a:blip>
          <a:srcRect l="3332" t="5926" r="3332"/>
          <a:stretch/>
        </p:blipFill>
        <p:spPr>
          <a:xfrm>
            <a:off x="1115900" y="3614221"/>
            <a:ext cx="4572000" cy="2926079"/>
          </a:xfrm>
          <a:prstGeom prst="rect">
            <a:avLst/>
          </a:prstGeom>
          <a:noFill/>
          <a:ln>
            <a:noFill/>
          </a:ln>
        </p:spPr>
      </p:pic>
      <p:sp>
        <p:nvSpPr>
          <p:cNvPr id="94" name="Google Shape;94;g1157eaa21d4_1_12"/>
          <p:cNvSpPr txBox="1"/>
          <p:nvPr/>
        </p:nvSpPr>
        <p:spPr>
          <a:xfrm>
            <a:off x="6163275" y="5463525"/>
            <a:ext cx="57444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t>Objectives map to science requirements that drove the design of the observatory and guide the definition of the major surveys</a:t>
            </a:r>
            <a:endParaRPr sz="1700"/>
          </a:p>
        </p:txBody>
      </p:sp>
      <p:pic>
        <p:nvPicPr>
          <p:cNvPr id="1026" name="Picture 2">
            <a:extLst>
              <a:ext uri="{FF2B5EF4-FFF2-40B4-BE49-F238E27FC236}">
                <a16:creationId xmlns:a16="http://schemas.microsoft.com/office/drawing/2014/main" id="{F58B6068-D7B0-914B-88C2-26C3FFA0EF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2020" y="3500629"/>
            <a:ext cx="2046955" cy="1962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99"/>
        <p:cNvGrpSpPr/>
        <p:nvPr/>
      </p:nvGrpSpPr>
      <p:grpSpPr>
        <a:xfrm>
          <a:off x="0" y="0"/>
          <a:ext cx="0" cy="0"/>
          <a:chOff x="0" y="0"/>
          <a:chExt cx="0" cy="0"/>
        </a:xfrm>
      </p:grpSpPr>
      <p:sp>
        <p:nvSpPr>
          <p:cNvPr id="100" name="Google Shape;100;g1157eaa21d4_1_6"/>
          <p:cNvSpPr txBox="1">
            <a:spLocks noGrp="1"/>
          </p:cNvSpPr>
          <p:nvPr>
            <p:ph type="body" idx="1"/>
          </p:nvPr>
        </p:nvSpPr>
        <p:spPr>
          <a:xfrm>
            <a:off x="381000" y="990600"/>
            <a:ext cx="7010400" cy="5486400"/>
          </a:xfrm>
          <a:prstGeom prst="rect">
            <a:avLst/>
          </a:prstGeom>
        </p:spPr>
        <p:txBody>
          <a:bodyPr spcFirstLastPara="1" wrap="square" lIns="91425" tIns="45700" rIns="91425" bIns="45700" anchor="t" anchorCtr="0">
            <a:normAutofit/>
          </a:bodyPr>
          <a:lstStyle/>
          <a:p>
            <a:pPr marL="457200" lvl="0" indent="-355600" algn="l" rtl="0">
              <a:spcBef>
                <a:spcPts val="400"/>
              </a:spcBef>
              <a:spcAft>
                <a:spcPts val="0"/>
              </a:spcAft>
              <a:buSzPts val="2000"/>
              <a:buChar char="•"/>
            </a:pPr>
            <a:r>
              <a:rPr lang="en-US"/>
              <a:t>Roman’s mandate from Astro2010 is to conduct definitive measurements of exoplanet demographics</a:t>
            </a:r>
            <a:endParaRPr/>
          </a:p>
          <a:p>
            <a:pPr marL="914400" lvl="1" indent="-342900" algn="l" rtl="0">
              <a:spcBef>
                <a:spcPts val="0"/>
              </a:spcBef>
              <a:spcAft>
                <a:spcPts val="0"/>
              </a:spcAft>
              <a:buSzPts val="1800"/>
              <a:buChar char="–"/>
            </a:pPr>
            <a:r>
              <a:rPr lang="en-US"/>
              <a:t>Using the microlensing technique</a:t>
            </a:r>
            <a:endParaRPr/>
          </a:p>
          <a:p>
            <a:pPr marL="914400" lvl="1" indent="-342900" algn="l" rtl="0">
              <a:spcBef>
                <a:spcPts val="0"/>
              </a:spcBef>
              <a:spcAft>
                <a:spcPts val="0"/>
              </a:spcAft>
              <a:buSzPts val="1800"/>
              <a:buChar char="–"/>
            </a:pPr>
            <a:r>
              <a:rPr lang="en-US"/>
              <a:t>Able to measure well the occurrence rate of rocky planets in and beyond the habitable zone</a:t>
            </a:r>
            <a:endParaRPr/>
          </a:p>
          <a:p>
            <a:pPr marL="0" lvl="0" indent="0" algn="l" rtl="0">
              <a:spcBef>
                <a:spcPts val="400"/>
              </a:spcBef>
              <a:spcAft>
                <a:spcPts val="0"/>
              </a:spcAft>
              <a:buNone/>
            </a:pPr>
            <a:endParaRPr sz="1900"/>
          </a:p>
          <a:p>
            <a:pPr marL="457200" lvl="0" indent="0" algn="l" rtl="0">
              <a:spcBef>
                <a:spcPts val="400"/>
              </a:spcBef>
              <a:spcAft>
                <a:spcPts val="0"/>
              </a:spcAft>
              <a:buNone/>
            </a:pPr>
            <a:endParaRPr/>
          </a:p>
        </p:txBody>
      </p:sp>
      <p:sp>
        <p:nvSpPr>
          <p:cNvPr id="101" name="Google Shape;101;g1157eaa21d4_1_6"/>
          <p:cNvSpPr txBox="1">
            <a:spLocks noGrp="1"/>
          </p:cNvSpPr>
          <p:nvPr>
            <p:ph type="title"/>
          </p:nvPr>
        </p:nvSpPr>
        <p:spPr>
          <a:xfrm>
            <a:off x="1066800" y="77788"/>
            <a:ext cx="10058400" cy="608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From Objectives to Plans: Exoplanets</a:t>
            </a:r>
            <a:endParaRPr/>
          </a:p>
        </p:txBody>
      </p:sp>
      <p:pic>
        <p:nvPicPr>
          <p:cNvPr id="102" name="Google Shape;102;g1157eaa21d4_1_6"/>
          <p:cNvPicPr preferRelativeResize="0"/>
          <p:nvPr/>
        </p:nvPicPr>
        <p:blipFill rotWithShape="1">
          <a:blip r:embed="rId3">
            <a:alphaModFix/>
          </a:blip>
          <a:srcRect l="8470" t="7380" r="5091" b="9597"/>
          <a:stretch/>
        </p:blipFill>
        <p:spPr>
          <a:xfrm>
            <a:off x="8153400" y="914400"/>
            <a:ext cx="3886200" cy="3429000"/>
          </a:xfrm>
          <a:prstGeom prst="rect">
            <a:avLst/>
          </a:prstGeom>
          <a:noFill/>
          <a:ln>
            <a:noFill/>
          </a:ln>
        </p:spPr>
      </p:pic>
      <p:pic>
        <p:nvPicPr>
          <p:cNvPr id="103" name="Google Shape;103;g1157eaa21d4_1_6"/>
          <p:cNvPicPr preferRelativeResize="0"/>
          <p:nvPr/>
        </p:nvPicPr>
        <p:blipFill rotWithShape="1">
          <a:blip r:embed="rId4">
            <a:alphaModFix/>
          </a:blip>
          <a:srcRect r="19302"/>
          <a:stretch/>
        </p:blipFill>
        <p:spPr>
          <a:xfrm>
            <a:off x="1404774" y="2739700"/>
            <a:ext cx="5121846" cy="3607102"/>
          </a:xfrm>
          <a:prstGeom prst="rect">
            <a:avLst/>
          </a:prstGeom>
          <a:noFill/>
          <a:ln>
            <a:noFill/>
          </a:ln>
        </p:spPr>
      </p:pic>
      <p:sp>
        <p:nvSpPr>
          <p:cNvPr id="104" name="Google Shape;104;g1157eaa21d4_1_6"/>
          <p:cNvSpPr txBox="1"/>
          <p:nvPr/>
        </p:nvSpPr>
        <p:spPr>
          <a:xfrm>
            <a:off x="7132200" y="4898350"/>
            <a:ext cx="44256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t>Objectives map to science requirements that drove the design of the observatory and guide the definition of the major surveys</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900922" y="77788"/>
            <a:ext cx="10058400" cy="608012"/>
          </a:xfrm>
          <a:prstGeom prst="rect">
            <a:avLst/>
          </a:prstGeom>
          <a:noFill/>
          <a:ln>
            <a:noFill/>
          </a:ln>
        </p:spPr>
        <p:txBody>
          <a:bodyPr spcFirstLastPara="1" wrap="square" lIns="91425" tIns="45700" rIns="91425" bIns="45700" anchor="ctr" anchorCtr="0">
            <a:noAutofit/>
          </a:bodyPr>
          <a:lstStyle/>
          <a:p>
            <a:pPr>
              <a:spcBef>
                <a:spcPts val="0"/>
              </a:spcBef>
              <a:spcAft>
                <a:spcPts val="0"/>
              </a:spcAft>
            </a:pPr>
            <a:r>
              <a:rPr lang="en-US" dirty="0">
                <a:latin typeface="Arial"/>
                <a:cs typeface="Arial"/>
              </a:rPr>
              <a:t>The Long and Winding Road…from Objectives to Requirement</a:t>
            </a:r>
            <a:endParaRPr dirty="0"/>
          </a:p>
        </p:txBody>
      </p:sp>
      <p:sp>
        <p:nvSpPr>
          <p:cNvPr id="110" name="Google Shape;110;p20"/>
          <p:cNvSpPr txBox="1">
            <a:spLocks noGrp="1"/>
          </p:cNvSpPr>
          <p:nvPr>
            <p:ph type="body" idx="1"/>
          </p:nvPr>
        </p:nvSpPr>
        <p:spPr>
          <a:xfrm>
            <a:off x="381000" y="990600"/>
            <a:ext cx="11430000" cy="5486400"/>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1"/>
              </a:buClr>
              <a:buSzPts val="2000"/>
              <a:buChar char="•"/>
            </a:pPr>
            <a:r>
              <a:rPr lang="en-US" dirty="0">
                <a:latin typeface="Arial"/>
                <a:cs typeface="Arial"/>
              </a:rPr>
              <a:t>Top-level science requirements were included in the RFI submissions to Astro-2010</a:t>
            </a:r>
            <a:endParaRPr dirty="0">
              <a:latin typeface="Arial"/>
              <a:cs typeface="Arial"/>
            </a:endParaRPr>
          </a:p>
          <a:p>
            <a:pPr marL="342900" lvl="0" indent="-342900" algn="l" rtl="0">
              <a:spcBef>
                <a:spcPts val="400"/>
              </a:spcBef>
              <a:spcAft>
                <a:spcPts val="0"/>
              </a:spcAft>
              <a:buClr>
                <a:schemeClr val="dk1"/>
              </a:buClr>
              <a:buSzPts val="2000"/>
              <a:buChar char="•"/>
            </a:pPr>
            <a:r>
              <a:rPr lang="en-US" dirty="0">
                <a:latin typeface="Arial"/>
                <a:cs typeface="Arial"/>
              </a:rPr>
              <a:t>The first Science Definition Team (SDT) and Project Office began defining Objectives and resulting science requirements based on the Astro-2010 recommendations</a:t>
            </a:r>
            <a:endParaRPr dirty="0">
              <a:latin typeface="Arial"/>
              <a:cs typeface="Arial"/>
            </a:endParaRPr>
          </a:p>
          <a:p>
            <a:pPr lvl="1">
              <a:spcBef>
                <a:spcPts val="360"/>
              </a:spcBef>
              <a:spcAft>
                <a:spcPts val="0"/>
              </a:spcAft>
              <a:buClr>
                <a:schemeClr val="dk1"/>
              </a:buClr>
              <a:buSzPts val="1800"/>
            </a:pPr>
            <a:r>
              <a:rPr lang="en-US" dirty="0">
                <a:latin typeface="Arial"/>
                <a:cs typeface="Arial"/>
              </a:rPr>
              <a:t>Based on the 1.5m concept for WFIRST </a:t>
            </a:r>
            <a:endParaRPr lang="en-US"/>
          </a:p>
          <a:p>
            <a:pPr marL="742950" lvl="1" indent="-285750" algn="l" rtl="0">
              <a:spcBef>
                <a:spcPts val="360"/>
              </a:spcBef>
              <a:spcAft>
                <a:spcPts val="0"/>
              </a:spcAft>
              <a:buClr>
                <a:schemeClr val="dk1"/>
              </a:buClr>
              <a:buSzPts val="1800"/>
              <a:buChar char="–"/>
            </a:pPr>
            <a:r>
              <a:rPr lang="en-US" dirty="0">
                <a:latin typeface="Arial"/>
                <a:cs typeface="Arial"/>
              </a:rPr>
              <a:t>SDT #1 report:  arXiv:1208.4012</a:t>
            </a:r>
            <a:endParaRPr dirty="0">
              <a:latin typeface="Arial"/>
              <a:cs typeface="Arial"/>
            </a:endParaRPr>
          </a:p>
          <a:p>
            <a:pPr marL="342900" lvl="0" indent="-342900" algn="l" rtl="0">
              <a:spcBef>
                <a:spcPts val="400"/>
              </a:spcBef>
              <a:spcAft>
                <a:spcPts val="0"/>
              </a:spcAft>
              <a:buClr>
                <a:schemeClr val="dk1"/>
              </a:buClr>
              <a:buSzPts val="2000"/>
              <a:buChar char="•"/>
            </a:pPr>
            <a:r>
              <a:rPr lang="en-US" dirty="0">
                <a:latin typeface="Arial"/>
                <a:cs typeface="Arial"/>
              </a:rPr>
              <a:t>When the 2.4m telescope elements became available, a second SDT was established to explore a mission concept based on this telescope.</a:t>
            </a:r>
            <a:endParaRPr dirty="0">
              <a:latin typeface="Arial"/>
              <a:cs typeface="Arial"/>
            </a:endParaRPr>
          </a:p>
          <a:p>
            <a:pPr marL="742950" lvl="1" indent="-285750" algn="l" rtl="0">
              <a:spcBef>
                <a:spcPts val="360"/>
              </a:spcBef>
              <a:spcAft>
                <a:spcPts val="0"/>
              </a:spcAft>
              <a:buClr>
                <a:schemeClr val="dk1"/>
              </a:buClr>
              <a:buSzPts val="1800"/>
              <a:buChar char="–"/>
            </a:pPr>
            <a:r>
              <a:rPr lang="en-US" dirty="0">
                <a:latin typeface="Arial"/>
                <a:cs typeface="Arial"/>
              </a:rPr>
              <a:t>The first drafts of the Science Requirements Document were developed by this group</a:t>
            </a:r>
            <a:endParaRPr dirty="0">
              <a:latin typeface="Arial"/>
              <a:cs typeface="Arial"/>
            </a:endParaRPr>
          </a:p>
          <a:p>
            <a:pPr lvl="1">
              <a:spcBef>
                <a:spcPts val="360"/>
              </a:spcBef>
              <a:spcAft>
                <a:spcPts val="0"/>
              </a:spcAft>
              <a:buClr>
                <a:schemeClr val="dk1"/>
              </a:buClr>
              <a:buSzPts val="1800"/>
            </a:pPr>
            <a:r>
              <a:rPr lang="en-US" dirty="0">
                <a:latin typeface="Arial"/>
                <a:cs typeface="Arial"/>
              </a:rPr>
              <a:t>SDT #2 report:  arXiv:1503.03757</a:t>
            </a:r>
            <a:endParaRPr dirty="0">
              <a:latin typeface="Arial"/>
              <a:cs typeface="Arial"/>
            </a:endParaRPr>
          </a:p>
          <a:p>
            <a:pPr marL="742950" lvl="1" indent="-285750" algn="l" rtl="0">
              <a:spcBef>
                <a:spcPts val="360"/>
              </a:spcBef>
              <a:spcAft>
                <a:spcPts val="0"/>
              </a:spcAft>
              <a:buClr>
                <a:schemeClr val="dk1"/>
              </a:buClr>
              <a:buSzPts val="1800"/>
              <a:buChar char="–"/>
            </a:pPr>
            <a:r>
              <a:rPr lang="en-US" dirty="0">
                <a:latin typeface="Arial"/>
                <a:cs typeface="Arial"/>
              </a:rPr>
              <a:t>The Mission Concept Review held Dec. 2015 was based on the work of this SDT with the Project Office</a:t>
            </a:r>
            <a:endParaRPr dirty="0">
              <a:latin typeface="Arial"/>
              <a:cs typeface="Arial"/>
            </a:endParaRPr>
          </a:p>
          <a:p>
            <a:pPr marL="742950" lvl="1" indent="-285750" algn="l" rtl="0">
              <a:spcBef>
                <a:spcPts val="360"/>
              </a:spcBef>
              <a:spcAft>
                <a:spcPts val="0"/>
              </a:spcAft>
              <a:buClr>
                <a:schemeClr val="dk1"/>
              </a:buClr>
              <a:buSzPts val="1800"/>
              <a:buChar char="–"/>
            </a:pPr>
            <a:r>
              <a:rPr lang="en-US" dirty="0">
                <a:latin typeface="Arial"/>
                <a:cs typeface="Arial"/>
              </a:rPr>
              <a:t>This review was the basis for formally entering Phase A in February 2016</a:t>
            </a:r>
            <a:endParaRPr dirty="0">
              <a:latin typeface="Arial"/>
              <a:cs typeface="Arial"/>
            </a:endParaRPr>
          </a:p>
          <a:p>
            <a:pPr marL="342900" lvl="0" indent="-342900" algn="l" rtl="0">
              <a:spcBef>
                <a:spcPts val="400"/>
              </a:spcBef>
              <a:spcAft>
                <a:spcPts val="0"/>
              </a:spcAft>
              <a:buClr>
                <a:schemeClr val="dk1"/>
              </a:buClr>
              <a:buSzPts val="2000"/>
              <a:buChar char="•"/>
            </a:pPr>
            <a:r>
              <a:rPr lang="en-US" dirty="0">
                <a:latin typeface="Arial"/>
                <a:cs typeface="Arial"/>
              </a:rPr>
              <a:t>The Formulation Science Working Group began work February 2016</a:t>
            </a:r>
            <a:endParaRPr dirty="0">
              <a:latin typeface="Arial"/>
              <a:cs typeface="Arial"/>
            </a:endParaRPr>
          </a:p>
          <a:p>
            <a:pPr marL="742950" lvl="1" indent="-285750" algn="l" rtl="0">
              <a:spcBef>
                <a:spcPts val="360"/>
              </a:spcBef>
              <a:spcAft>
                <a:spcPts val="0"/>
              </a:spcAft>
              <a:buClr>
                <a:schemeClr val="dk1"/>
              </a:buClr>
              <a:buSzPts val="1800"/>
              <a:buChar char="–"/>
            </a:pPr>
            <a:r>
              <a:rPr lang="en-US" dirty="0">
                <a:latin typeface="Arial"/>
                <a:cs typeface="Arial"/>
              </a:rPr>
              <a:t>This group developed the Science Requirements Document we have today</a:t>
            </a:r>
            <a:endParaRPr dirty="0">
              <a:latin typeface="Arial"/>
              <a:cs typeface="Arial"/>
            </a:endParaRPr>
          </a:p>
          <a:p>
            <a:pPr marL="742950" lvl="1" indent="-285750" algn="l" rtl="0">
              <a:spcBef>
                <a:spcPts val="360"/>
              </a:spcBef>
              <a:spcAft>
                <a:spcPts val="0"/>
              </a:spcAft>
              <a:buClr>
                <a:schemeClr val="dk1"/>
              </a:buClr>
              <a:buSzPts val="1800"/>
              <a:buChar char="–"/>
            </a:pPr>
            <a:r>
              <a:rPr lang="en-US" dirty="0">
                <a:latin typeface="Arial"/>
                <a:cs typeface="Arial"/>
              </a:rPr>
              <a:t>The essential aspects of the SRD have been stable since SDT #2, though substantial work has gone into understanding margins and refining observing strategies</a:t>
            </a:r>
          </a:p>
          <a:p>
            <a:pPr>
              <a:spcBef>
                <a:spcPts val="360"/>
              </a:spcBef>
              <a:spcAft>
                <a:spcPts val="0"/>
              </a:spcAft>
              <a:buSzPts val="1800"/>
            </a:pPr>
            <a:r>
              <a:rPr lang="en-US" dirty="0">
                <a:latin typeface="Arial"/>
                <a:cs typeface="Arial"/>
              </a:rPr>
              <a:t>The science requirements and resulting </a:t>
            </a:r>
            <a:r>
              <a:rPr lang="en-US" dirty="0" err="1">
                <a:latin typeface="Arial"/>
                <a:cs typeface="Arial"/>
              </a:rPr>
              <a:t>flowdown</a:t>
            </a:r>
            <a:r>
              <a:rPr lang="en-US" dirty="0">
                <a:latin typeface="Arial"/>
                <a:cs typeface="Arial"/>
              </a:rPr>
              <a:t> to mission requirements was reviewed by several external groups</a:t>
            </a:r>
          </a:p>
          <a:p>
            <a:pPr lvl="1">
              <a:spcBef>
                <a:spcPts val="360"/>
              </a:spcBef>
              <a:spcAft>
                <a:spcPts val="0"/>
              </a:spcAft>
              <a:buSzPts val="1800"/>
            </a:pPr>
            <a:r>
              <a:rPr lang="en-US" dirty="0">
                <a:latin typeface="Arial"/>
                <a:cs typeface="Arial"/>
              </a:rPr>
              <a:t>National Academy Reviews:  Harrison review (2014), Astro2010 mid-decadal review (2016)</a:t>
            </a:r>
          </a:p>
          <a:p>
            <a:pPr lvl="1">
              <a:spcBef>
                <a:spcPts val="360"/>
              </a:spcBef>
              <a:spcAft>
                <a:spcPts val="0"/>
              </a:spcAft>
              <a:buSzPts val="1800"/>
            </a:pPr>
            <a:r>
              <a:rPr lang="en-US" dirty="0">
                <a:latin typeface="Arial"/>
                <a:cs typeface="Arial"/>
              </a:rPr>
              <a:t>NASA Reviews: WFIRST Independent External Technical, Cost, Management Review - WIETR (2017), APAC (2018), WFIRST Science Assessment Team (2019)</a:t>
            </a:r>
            <a:endParaRPr lang="en-US" dirty="0"/>
          </a:p>
          <a:p>
            <a:pPr indent="-285750">
              <a:spcBef>
                <a:spcPts val="360"/>
              </a:spcBef>
              <a:spcAft>
                <a:spcPts val="0"/>
              </a:spcAft>
              <a:buClr>
                <a:schemeClr val="dk1"/>
              </a:buClr>
              <a:buSzPts val="1800"/>
              <a:buChar char="–"/>
            </a:pPr>
            <a:endParaRPr/>
          </a:p>
          <a:p>
            <a:pPr marL="342900" lvl="0" indent="-215900" algn="l" rtl="0">
              <a:spcBef>
                <a:spcPts val="400"/>
              </a:spcBef>
              <a:spcAft>
                <a:spcPts val="0"/>
              </a:spcAft>
              <a:buClr>
                <a:schemeClr val="dk1"/>
              </a:buClr>
              <a:buSzPts val="20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F789DC-A0B5-AF41-9959-0E79F4DA79A1}"/>
              </a:ext>
            </a:extLst>
          </p:cNvPr>
          <p:cNvSpPr>
            <a:spLocks noGrp="1"/>
          </p:cNvSpPr>
          <p:nvPr>
            <p:ph idx="1"/>
          </p:nvPr>
        </p:nvSpPr>
        <p:spPr>
          <a:xfrm>
            <a:off x="381000" y="927538"/>
            <a:ext cx="11430000" cy="5486400"/>
          </a:xfrm>
        </p:spPr>
        <p:txBody>
          <a:bodyPr>
            <a:normAutofit/>
          </a:bodyPr>
          <a:lstStyle/>
          <a:p>
            <a:pPr marL="260350" indent="-260350"/>
            <a:r>
              <a:rPr lang="en-US">
                <a:latin typeface="Arial"/>
                <a:cs typeface="Arial"/>
              </a:rPr>
              <a:t>Three Core Community Surveys address the 2010 Decadal Survey science goals while providing broad scientific power</a:t>
            </a:r>
            <a:endParaRPr lang="en-US">
              <a:solidFill>
                <a:srgbClr val="000000"/>
              </a:solidFill>
              <a:latin typeface="Arial"/>
              <a:cs typeface="Arial"/>
            </a:endParaRPr>
          </a:p>
          <a:p>
            <a:pPr marL="800100" lvl="1" indent="-342900"/>
            <a:r>
              <a:rPr lang="en-US" sz="2000" b="1">
                <a:solidFill>
                  <a:srgbClr val="0020C0"/>
                </a:solidFill>
                <a:latin typeface="Arial"/>
                <a:cs typeface="Arial"/>
              </a:rPr>
              <a:t>High Latitude Wide Area Survey</a:t>
            </a:r>
            <a:endParaRPr lang="en-US"/>
          </a:p>
          <a:p>
            <a:pPr marL="1200150" lvl="2" indent="-342900"/>
            <a:r>
              <a:rPr lang="en-US" sz="1800"/>
              <a:t>Wide area multiband survey with </a:t>
            </a:r>
            <a:r>
              <a:rPr lang="en-US" sz="1800" err="1"/>
              <a:t>slitless</a:t>
            </a:r>
            <a:r>
              <a:rPr lang="en-US" sz="1800"/>
              <a:t> spectroscopy</a:t>
            </a:r>
          </a:p>
          <a:p>
            <a:pPr marL="1200150" lvl="2" indent="-342900"/>
            <a:r>
              <a:rPr lang="en-US" sz="1800">
                <a:latin typeface="Arial"/>
                <a:cs typeface="Arial"/>
              </a:rPr>
              <a:t>Enables weak lensing and galaxy redshift cosmology mission objectives</a:t>
            </a:r>
          </a:p>
          <a:p>
            <a:pPr marL="800100" lvl="1" indent="-342900">
              <a:buFont typeface="Arial" panose="020B0604020202020204" pitchFamily="34" charset="0"/>
              <a:buChar char="•"/>
            </a:pPr>
            <a:r>
              <a:rPr lang="en-US" sz="2000" b="1">
                <a:solidFill>
                  <a:srgbClr val="0020C0"/>
                </a:solidFill>
                <a:latin typeface="Arial"/>
                <a:cs typeface="Arial"/>
              </a:rPr>
              <a:t>High Latitude Time Domain Survey</a:t>
            </a:r>
          </a:p>
          <a:p>
            <a:pPr marL="1200150" lvl="2" indent="-342900">
              <a:spcBef>
                <a:spcPts val="360"/>
              </a:spcBef>
              <a:spcAft>
                <a:spcPts val="0"/>
              </a:spcAft>
              <a:buClr>
                <a:schemeClr val="dk1"/>
              </a:buClr>
              <a:buSzPts val="1800"/>
            </a:pPr>
            <a:r>
              <a:rPr lang="en-US" sz="1800"/>
              <a:t>Tiered, multiband time domain observations of</a:t>
            </a:r>
            <a:r>
              <a:rPr lang="en-US" sz="1800">
                <a:latin typeface="Arial"/>
                <a:ea typeface="Arial"/>
                <a:cs typeface="Arial"/>
                <a:sym typeface="Arial"/>
              </a:rPr>
              <a:t> </a:t>
            </a:r>
            <a:r>
              <a:rPr lang="en-US" sz="1800"/>
              <a:t>10s deg</a:t>
            </a:r>
            <a:r>
              <a:rPr lang="en-US" sz="1800" baseline="30000"/>
              <a:t>2</a:t>
            </a:r>
            <a:r>
              <a:rPr lang="en-US" sz="1800"/>
              <a:t> at high latitudes</a:t>
            </a:r>
          </a:p>
          <a:p>
            <a:pPr marL="1200150" lvl="2" indent="-342900"/>
            <a:r>
              <a:rPr lang="en-US" sz="1800">
                <a:latin typeface="Arial"/>
                <a:cs typeface="Arial"/>
              </a:rPr>
              <a:t>Enables Type </a:t>
            </a:r>
            <a:r>
              <a:rPr lang="en-US" sz="1800" err="1">
                <a:latin typeface="Arial"/>
                <a:cs typeface="Arial"/>
              </a:rPr>
              <a:t>Ia</a:t>
            </a:r>
            <a:r>
              <a:rPr lang="en-US" sz="1800">
                <a:latin typeface="Arial"/>
                <a:cs typeface="Arial"/>
              </a:rPr>
              <a:t> supernova cosmology mission objectives</a:t>
            </a:r>
          </a:p>
          <a:p>
            <a:pPr marL="800100" lvl="1" indent="-342900">
              <a:buFont typeface="Arial" panose="020B0604020202020204" pitchFamily="34" charset="0"/>
              <a:buChar char="•"/>
            </a:pPr>
            <a:r>
              <a:rPr lang="en-US" sz="2000" b="1">
                <a:solidFill>
                  <a:srgbClr val="0020C0"/>
                </a:solidFill>
                <a:latin typeface="Arial"/>
                <a:cs typeface="Arial"/>
              </a:rPr>
              <a:t>Galactic Time Domain Survey</a:t>
            </a:r>
          </a:p>
          <a:p>
            <a:pPr marL="1200150" lvl="2" indent="-342900"/>
            <a:r>
              <a:rPr lang="en-US" sz="1800"/>
              <a:t>~&lt;15 min cadence observations over few deg</a:t>
            </a:r>
            <a:r>
              <a:rPr lang="en-US" sz="1800" baseline="30000"/>
              <a:t>2</a:t>
            </a:r>
            <a:r>
              <a:rPr lang="en-US" sz="1800"/>
              <a:t> towards galactic bulge</a:t>
            </a:r>
          </a:p>
          <a:p>
            <a:pPr marL="1200150" lvl="2" indent="-342900"/>
            <a:r>
              <a:rPr lang="en-US" sz="1800">
                <a:latin typeface="Arial"/>
                <a:cs typeface="Arial"/>
              </a:rPr>
              <a:t>Enables exoplanet microlensing mission objectives</a:t>
            </a:r>
          </a:p>
          <a:p>
            <a:pPr marL="260350" indent="-260350"/>
            <a:r>
              <a:rPr lang="en-US">
                <a:latin typeface="Arial"/>
                <a:cs typeface="Arial"/>
              </a:rPr>
              <a:t>Minimum 25% time allocated to General Astrophysics Surveys</a:t>
            </a:r>
          </a:p>
          <a:p>
            <a:pPr marL="260350" indent="-260350"/>
            <a:r>
              <a:rPr lang="en-US">
                <a:latin typeface="Arial"/>
                <a:cs typeface="Arial"/>
              </a:rPr>
              <a:t>90 days for Coronagraph technology demonstration within first 18 months of mission</a:t>
            </a:r>
          </a:p>
        </p:txBody>
      </p:sp>
      <p:sp>
        <p:nvSpPr>
          <p:cNvPr id="3" name="Title 2">
            <a:extLst>
              <a:ext uri="{FF2B5EF4-FFF2-40B4-BE49-F238E27FC236}">
                <a16:creationId xmlns:a16="http://schemas.microsoft.com/office/drawing/2014/main" id="{C93D8DB8-1651-1C42-B808-8DD178283167}"/>
              </a:ext>
            </a:extLst>
          </p:cNvPr>
          <p:cNvSpPr>
            <a:spLocks noGrp="1"/>
          </p:cNvSpPr>
          <p:nvPr>
            <p:ph type="title"/>
          </p:nvPr>
        </p:nvSpPr>
        <p:spPr/>
        <p:txBody>
          <a:bodyPr/>
          <a:lstStyle/>
          <a:p>
            <a:r>
              <a:rPr lang="en-US" i="1">
                <a:latin typeface="Arial"/>
                <a:cs typeface="Arial"/>
              </a:rPr>
              <a:t>Roman </a:t>
            </a:r>
            <a:r>
              <a:rPr lang="en-US">
                <a:latin typeface="Arial"/>
                <a:cs typeface="Arial"/>
              </a:rPr>
              <a:t>Observations </a:t>
            </a:r>
          </a:p>
        </p:txBody>
      </p:sp>
    </p:spTree>
    <p:extLst>
      <p:ext uri="{BB962C8B-B14F-4D97-AF65-F5344CB8AC3E}">
        <p14:creationId xmlns:p14="http://schemas.microsoft.com/office/powerpoint/2010/main" val="3928734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2111DB-15F8-494E-8B1E-38ABDBE8BB61}"/>
              </a:ext>
            </a:extLst>
          </p:cNvPr>
          <p:cNvSpPr>
            <a:spLocks noGrp="1"/>
          </p:cNvSpPr>
          <p:nvPr>
            <p:ph type="title"/>
          </p:nvPr>
        </p:nvSpPr>
        <p:spPr/>
        <p:txBody>
          <a:bodyPr/>
          <a:lstStyle/>
          <a:p>
            <a:r>
              <a:rPr lang="en-US" i="1">
                <a:latin typeface="Arial"/>
                <a:cs typeface="Arial"/>
              </a:rPr>
              <a:t>Core Community Surveys are for Everyone </a:t>
            </a:r>
            <a:endParaRPr lang="en-US"/>
          </a:p>
        </p:txBody>
      </p:sp>
      <p:sp>
        <p:nvSpPr>
          <p:cNvPr id="5" name="Content Placeholder 4">
            <a:extLst>
              <a:ext uri="{FF2B5EF4-FFF2-40B4-BE49-F238E27FC236}">
                <a16:creationId xmlns:a16="http://schemas.microsoft.com/office/drawing/2014/main" id="{412D0478-25D4-45AD-98BE-875D82717D25}"/>
              </a:ext>
            </a:extLst>
          </p:cNvPr>
          <p:cNvSpPr>
            <a:spLocks noGrp="1"/>
          </p:cNvSpPr>
          <p:nvPr>
            <p:ph idx="1"/>
          </p:nvPr>
        </p:nvSpPr>
        <p:spPr/>
        <p:txBody>
          <a:bodyPr/>
          <a:lstStyle/>
          <a:p>
            <a:endParaRPr lang="en-US">
              <a:latin typeface="Arial"/>
              <a:cs typeface="Arial"/>
            </a:endParaRPr>
          </a:p>
          <a:p>
            <a:r>
              <a:rPr lang="en-US">
                <a:latin typeface="Arial"/>
                <a:cs typeface="Arial"/>
              </a:rPr>
              <a:t>Core Community Surveys: </a:t>
            </a:r>
            <a:r>
              <a:rPr lang="en-US" b="0">
                <a:latin typeface="Arial"/>
                <a:cs typeface="Arial"/>
              </a:rPr>
              <a:t>a significant fraction of the prime mission used for revolutionary surveys of unprecedented scale.</a:t>
            </a:r>
            <a:endParaRPr lang="en-US">
              <a:latin typeface="Arial"/>
              <a:cs typeface="Arial"/>
            </a:endParaRPr>
          </a:p>
        </p:txBody>
      </p:sp>
      <p:sp>
        <p:nvSpPr>
          <p:cNvPr id="6" name="Rectangle: Rounded Corners 5">
            <a:extLst>
              <a:ext uri="{FF2B5EF4-FFF2-40B4-BE49-F238E27FC236}">
                <a16:creationId xmlns:a16="http://schemas.microsoft.com/office/drawing/2014/main" id="{BFAE3A62-B3BE-48EB-B18C-601ABEAA0734}"/>
              </a:ext>
            </a:extLst>
          </p:cNvPr>
          <p:cNvSpPr/>
          <p:nvPr/>
        </p:nvSpPr>
        <p:spPr>
          <a:xfrm>
            <a:off x="609600" y="2850776"/>
            <a:ext cx="10909738" cy="1766047"/>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400050" lvl="1" algn="ctr">
              <a:spcBef>
                <a:spcPct val="20000"/>
              </a:spcBef>
            </a:pPr>
            <a:endParaRPr lang="en-US" b="1">
              <a:solidFill>
                <a:srgbClr val="0020C0"/>
              </a:solidFill>
              <a:latin typeface="Arial"/>
              <a:cs typeface="Arial"/>
            </a:endParaRPr>
          </a:p>
          <a:p>
            <a:pPr indent="-57150" algn="ctr">
              <a:spcBef>
                <a:spcPct val="20000"/>
              </a:spcBef>
            </a:pPr>
            <a:r>
              <a:rPr lang="en-US" sz="2000" b="1">
                <a:solidFill>
                  <a:srgbClr val="0020C0"/>
                </a:solidFill>
                <a:latin typeface="Arial"/>
                <a:cs typeface="Arial"/>
              </a:rPr>
              <a:t>Core Community Surveys definition will be via an open process, maximizing the overall science return while meeting the cosmology and exoplanet science requirements</a:t>
            </a:r>
            <a:endParaRPr lang="en-US" sz="2000">
              <a:ea typeface="+mn-lt"/>
              <a:cs typeface="+mn-lt"/>
            </a:endParaRPr>
          </a:p>
          <a:p>
            <a:pPr algn="ctr"/>
            <a:endParaRPr lang="en-US">
              <a:ea typeface="+mn-lt"/>
              <a:cs typeface="+mn-lt"/>
            </a:endParaRPr>
          </a:p>
        </p:txBody>
      </p:sp>
    </p:spTree>
    <p:extLst>
      <p:ext uri="{BB962C8B-B14F-4D97-AF65-F5344CB8AC3E}">
        <p14:creationId xmlns:p14="http://schemas.microsoft.com/office/powerpoint/2010/main" val="1864989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E3AAE2-3594-8B43-AD5B-D02C631B3CB9}"/>
              </a:ext>
            </a:extLst>
          </p:cNvPr>
          <p:cNvSpPr>
            <a:spLocks noGrp="1"/>
          </p:cNvSpPr>
          <p:nvPr>
            <p:ph idx="1"/>
          </p:nvPr>
        </p:nvSpPr>
        <p:spPr/>
        <p:txBody>
          <a:bodyPr>
            <a:normAutofit lnSpcReduction="10000"/>
          </a:bodyPr>
          <a:lstStyle/>
          <a:p>
            <a:r>
              <a:rPr lang="en-US" b="0">
                <a:latin typeface="Arial"/>
                <a:cs typeface="Arial"/>
              </a:rPr>
              <a:t>The Design Reference Mission is a notional observing plan that is used to demonstrate that Roman can execute a science program that will meet the mission objectives within the prime phase of the mission</a:t>
            </a:r>
          </a:p>
          <a:p>
            <a:endParaRPr lang="en-US" b="0"/>
          </a:p>
          <a:p>
            <a:r>
              <a:rPr lang="en-US">
                <a:latin typeface="Arial"/>
                <a:cs typeface="Arial"/>
              </a:rPr>
              <a:t>It is NOT the observing plan </a:t>
            </a:r>
            <a:r>
              <a:rPr lang="en-US" b="0">
                <a:latin typeface="Arial"/>
                <a:cs typeface="Arial"/>
              </a:rPr>
              <a:t>but gives a flavor for that nature of surveys that address the science objectives and the degree of flexibility to optimize the observing program for a broad range of science </a:t>
            </a:r>
          </a:p>
          <a:p>
            <a:endParaRPr lang="en-US" b="0">
              <a:latin typeface="Arial"/>
              <a:cs typeface="Arial"/>
            </a:endParaRPr>
          </a:p>
          <a:p>
            <a:pPr marL="800100" lvl="1" indent="-342900"/>
            <a:r>
              <a:rPr lang="en-US" sz="2000" b="1">
                <a:solidFill>
                  <a:srgbClr val="0020C0"/>
                </a:solidFill>
                <a:latin typeface="Arial"/>
                <a:cs typeface="Arial"/>
              </a:rPr>
              <a:t>High Latitude Wide Area Survey</a:t>
            </a:r>
            <a:endParaRPr lang="en-US"/>
          </a:p>
          <a:p>
            <a:pPr marL="1200150" lvl="2" indent="-342900"/>
            <a:r>
              <a:rPr lang="en-US" sz="1800">
                <a:latin typeface="Arial"/>
                <a:cs typeface="Arial"/>
              </a:rPr>
              <a:t>1700 deg</a:t>
            </a:r>
            <a:r>
              <a:rPr lang="en-US" sz="1800" baseline="30000">
                <a:latin typeface="Arial"/>
                <a:cs typeface="Arial"/>
              </a:rPr>
              <a:t>2</a:t>
            </a:r>
            <a:r>
              <a:rPr lang="en-US" sz="1800">
                <a:latin typeface="Arial"/>
                <a:cs typeface="Arial"/>
              </a:rPr>
              <a:t> (wide), 20 deg</a:t>
            </a:r>
            <a:r>
              <a:rPr lang="en-US" sz="1800" baseline="30000">
                <a:latin typeface="Arial"/>
                <a:cs typeface="Arial"/>
              </a:rPr>
              <a:t>2</a:t>
            </a:r>
            <a:r>
              <a:rPr lang="en-US" sz="1800">
                <a:latin typeface="Arial"/>
                <a:cs typeface="Arial"/>
              </a:rPr>
              <a:t> (deep), 4 filters (Y, J, H, F) for wide and deep fields and </a:t>
            </a:r>
            <a:r>
              <a:rPr lang="en-US" sz="1800" err="1">
                <a:latin typeface="Arial"/>
                <a:cs typeface="Arial"/>
              </a:rPr>
              <a:t>grism</a:t>
            </a:r>
            <a:r>
              <a:rPr lang="en-US" sz="1800">
                <a:latin typeface="Arial"/>
                <a:cs typeface="Arial"/>
              </a:rPr>
              <a:t> spectroscopy</a:t>
            </a:r>
          </a:p>
          <a:p>
            <a:pPr marL="800100" lvl="1" indent="-342900">
              <a:buFont typeface="Arial" panose="020B0604020202020204" pitchFamily="34" charset="0"/>
              <a:buChar char="•"/>
            </a:pPr>
            <a:r>
              <a:rPr lang="en-US" sz="2000" b="1">
                <a:solidFill>
                  <a:srgbClr val="0020C0"/>
                </a:solidFill>
                <a:latin typeface="Arial"/>
                <a:cs typeface="Arial"/>
              </a:rPr>
              <a:t>High Latitude Time Domain Survey</a:t>
            </a:r>
          </a:p>
          <a:p>
            <a:pPr marL="1200150" lvl="2" indent="-342900"/>
            <a:r>
              <a:rPr lang="en-US" sz="1800">
                <a:latin typeface="Arial"/>
                <a:cs typeface="Arial"/>
              </a:rPr>
              <a:t>19 deg</a:t>
            </a:r>
            <a:r>
              <a:rPr lang="en-US" sz="1800" baseline="30000">
                <a:latin typeface="Arial"/>
                <a:cs typeface="Arial"/>
              </a:rPr>
              <a:t>2</a:t>
            </a:r>
            <a:r>
              <a:rPr lang="en-US" sz="1800">
                <a:latin typeface="Arial"/>
                <a:cs typeface="Arial"/>
              </a:rPr>
              <a:t>, (wide), 4.2 deg</a:t>
            </a:r>
            <a:r>
              <a:rPr lang="en-US" sz="1800" baseline="30000">
                <a:latin typeface="Arial"/>
                <a:cs typeface="Arial"/>
              </a:rPr>
              <a:t>2</a:t>
            </a:r>
            <a:r>
              <a:rPr lang="en-US" sz="1800">
                <a:latin typeface="Arial"/>
                <a:cs typeface="Arial"/>
              </a:rPr>
              <a:t> (deep), 4 filters (R, Z, Y, J – wide) /(Z, Y, J, H – deep), 5 day cadence, and prism spectroscopy</a:t>
            </a:r>
            <a:r>
              <a:rPr lang="en-US" sz="1650">
                <a:latin typeface="Arial"/>
                <a:cs typeface="Arial"/>
              </a:rPr>
              <a:t>.   </a:t>
            </a:r>
            <a:endParaRPr lang="en-US" sz="1650"/>
          </a:p>
          <a:p>
            <a:pPr marL="800100" lvl="1" indent="-342900"/>
            <a:r>
              <a:rPr lang="en-US" sz="2000" b="1">
                <a:solidFill>
                  <a:srgbClr val="0020C0"/>
                </a:solidFill>
                <a:latin typeface="Arial"/>
                <a:cs typeface="Arial"/>
              </a:rPr>
              <a:t>Galactic Time Domain Survey</a:t>
            </a:r>
          </a:p>
          <a:p>
            <a:pPr marL="1200150" lvl="2" indent="-342900"/>
            <a:r>
              <a:rPr lang="en-US" sz="1800">
                <a:latin typeface="Arial"/>
                <a:cs typeface="Arial"/>
              </a:rPr>
              <a:t>2 deg</a:t>
            </a:r>
            <a:r>
              <a:rPr lang="en-US" sz="1800" baseline="30000">
                <a:latin typeface="Arial"/>
                <a:cs typeface="Arial"/>
              </a:rPr>
              <a:t>2</a:t>
            </a:r>
            <a:r>
              <a:rPr lang="en-US" sz="1800">
                <a:latin typeface="Arial"/>
                <a:cs typeface="Arial"/>
              </a:rPr>
              <a:t>, 15 min cadence with W filter, 12 hour cadence for R or Z and Y or J for 60 – 72 day seasons; 6 seasons</a:t>
            </a:r>
          </a:p>
        </p:txBody>
      </p:sp>
      <p:sp>
        <p:nvSpPr>
          <p:cNvPr id="3" name="Title 2">
            <a:extLst>
              <a:ext uri="{FF2B5EF4-FFF2-40B4-BE49-F238E27FC236}">
                <a16:creationId xmlns:a16="http://schemas.microsoft.com/office/drawing/2014/main" id="{19C0CDEB-6EA0-EC48-BF21-74E28CA6E93E}"/>
              </a:ext>
            </a:extLst>
          </p:cNvPr>
          <p:cNvSpPr>
            <a:spLocks noGrp="1"/>
          </p:cNvSpPr>
          <p:nvPr>
            <p:ph type="title"/>
          </p:nvPr>
        </p:nvSpPr>
        <p:spPr/>
        <p:txBody>
          <a:bodyPr/>
          <a:lstStyle/>
          <a:p>
            <a:r>
              <a:rPr lang="en-US"/>
              <a:t>Design Reference Mission</a:t>
            </a:r>
          </a:p>
        </p:txBody>
      </p:sp>
    </p:spTree>
    <p:extLst>
      <p:ext uri="{BB962C8B-B14F-4D97-AF65-F5344CB8AC3E}">
        <p14:creationId xmlns:p14="http://schemas.microsoft.com/office/powerpoint/2010/main" val="424554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6">
            <a:lumMod val="20000"/>
            <a:lumOff val="80000"/>
            <a:alpha val="29602"/>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3ED729-9A1B-2046-9BEA-F9DD729C7181}"/>
              </a:ext>
            </a:extLst>
          </p:cNvPr>
          <p:cNvSpPr>
            <a:spLocks noGrp="1"/>
          </p:cNvSpPr>
          <p:nvPr>
            <p:ph idx="1"/>
          </p:nvPr>
        </p:nvSpPr>
        <p:spPr>
          <a:xfrm>
            <a:off x="381000" y="906517"/>
            <a:ext cx="11430000" cy="5486400"/>
          </a:xfrm>
        </p:spPr>
        <p:txBody>
          <a:bodyPr/>
          <a:lstStyle/>
          <a:p>
            <a:r>
              <a:rPr lang="en-US"/>
              <a:t>Imaging</a:t>
            </a:r>
          </a:p>
          <a:p>
            <a:pPr lvl="1"/>
            <a:r>
              <a:rPr lang="en-US"/>
              <a:t>Main driver is weak lensing. Basic needs are a wide area survey with:</a:t>
            </a:r>
          </a:p>
          <a:p>
            <a:pPr lvl="2"/>
            <a:r>
              <a:rPr lang="en-US"/>
              <a:t>Angular resolution (+ well understood PSF) for shapes constrained by 2.4 m aperture</a:t>
            </a:r>
          </a:p>
          <a:p>
            <a:pPr lvl="2"/>
            <a:r>
              <a:rPr lang="en-US"/>
              <a:t>Depth (may trade with area)</a:t>
            </a:r>
          </a:p>
          <a:p>
            <a:pPr lvl="2"/>
            <a:r>
              <a:rPr lang="en-US"/>
              <a:t>Near IR photometric coverage (from space)</a:t>
            </a:r>
          </a:p>
          <a:p>
            <a:pPr lvl="2"/>
            <a:r>
              <a:rPr lang="en-US"/>
              <a:t>+ need visible data from ground for photo-z’s (Rubin/LSST or HSC)</a:t>
            </a:r>
          </a:p>
          <a:p>
            <a:pPr lvl="2"/>
            <a:r>
              <a:rPr lang="en-US"/>
              <a:t>Internal cross checks</a:t>
            </a:r>
          </a:p>
          <a:p>
            <a:pPr lvl="3"/>
            <a:r>
              <a:rPr lang="en-US"/>
              <a:t>Internal calibration requires repeat observations</a:t>
            </a:r>
          </a:p>
          <a:p>
            <a:pPr lvl="2"/>
            <a:r>
              <a:rPr lang="en-US">
                <a:latin typeface="Arial"/>
                <a:cs typeface="Arial"/>
              </a:rPr>
              <a:t>Deep fields used to understand sensitivity limits and systematic effects in shallower survey.</a:t>
            </a:r>
          </a:p>
          <a:p>
            <a:pPr lvl="2"/>
            <a:r>
              <a:rPr lang="en-US"/>
              <a:t>Spectroscopic data to calibrate photo-z’s</a:t>
            </a:r>
          </a:p>
          <a:p>
            <a:r>
              <a:rPr lang="en-US"/>
              <a:t>Spectroscopy</a:t>
            </a:r>
          </a:p>
          <a:p>
            <a:pPr lvl="1"/>
            <a:r>
              <a:rPr lang="en-US" err="1"/>
              <a:t>Slitless</a:t>
            </a:r>
            <a:r>
              <a:rPr lang="en-US"/>
              <a:t> spectroscopy (driven by Galaxy redshift survey)</a:t>
            </a:r>
          </a:p>
          <a:p>
            <a:pPr lvl="2"/>
            <a:r>
              <a:rPr lang="en-US"/>
              <a:t>Multiple rolls for spectral de-contamination; baseline = 4.</a:t>
            </a:r>
          </a:p>
          <a:p>
            <a:pPr lvl="2"/>
            <a:r>
              <a:rPr lang="en-US"/>
              <a:t>Dispersion directions not the same: with Roman, this means we need to roll the telescope (only 1 </a:t>
            </a:r>
            <a:r>
              <a:rPr lang="en-US" err="1"/>
              <a:t>grism</a:t>
            </a:r>
            <a:r>
              <a:rPr lang="en-US"/>
              <a:t>) and thus observe ~n+ ½ years later</a:t>
            </a:r>
          </a:p>
          <a:p>
            <a:pPr lvl="2"/>
            <a:r>
              <a:rPr lang="en-US"/>
              <a:t>Sensitivity at given area &amp; time is a major driver</a:t>
            </a:r>
          </a:p>
          <a:p>
            <a:pPr lvl="2"/>
            <a:endParaRPr lang="en-US"/>
          </a:p>
          <a:p>
            <a:pPr lvl="2"/>
            <a:endParaRPr lang="en-US"/>
          </a:p>
          <a:p>
            <a:pPr lvl="2"/>
            <a:endParaRPr lang="en-US"/>
          </a:p>
          <a:p>
            <a:pPr lvl="1"/>
            <a:endParaRPr lang="en-US"/>
          </a:p>
        </p:txBody>
      </p:sp>
      <p:sp>
        <p:nvSpPr>
          <p:cNvPr id="3" name="Title 2">
            <a:extLst>
              <a:ext uri="{FF2B5EF4-FFF2-40B4-BE49-F238E27FC236}">
                <a16:creationId xmlns:a16="http://schemas.microsoft.com/office/drawing/2014/main" id="{20C11A75-C6DE-334E-B79F-F98E581D100D}"/>
              </a:ext>
            </a:extLst>
          </p:cNvPr>
          <p:cNvSpPr>
            <a:spLocks noGrp="1"/>
          </p:cNvSpPr>
          <p:nvPr>
            <p:ph type="title"/>
          </p:nvPr>
        </p:nvSpPr>
        <p:spPr>
          <a:xfrm>
            <a:off x="1066800" y="298505"/>
            <a:ext cx="10058400" cy="608012"/>
          </a:xfrm>
        </p:spPr>
        <p:txBody>
          <a:bodyPr/>
          <a:lstStyle/>
          <a:p>
            <a:r>
              <a:rPr lang="en-US">
                <a:latin typeface="Arial"/>
                <a:cs typeface="Arial"/>
              </a:rPr>
              <a:t>High Latitude Wide Area Survey</a:t>
            </a:r>
            <a:endParaRPr lang="en-US"/>
          </a:p>
        </p:txBody>
      </p:sp>
      <p:sp>
        <p:nvSpPr>
          <p:cNvPr id="4" name="TextBox 3">
            <a:extLst>
              <a:ext uri="{FF2B5EF4-FFF2-40B4-BE49-F238E27FC236}">
                <a16:creationId xmlns:a16="http://schemas.microsoft.com/office/drawing/2014/main" id="{80E402AE-0670-6C44-93A2-C7AA34A52CB7}"/>
              </a:ext>
            </a:extLst>
          </p:cNvPr>
          <p:cNvSpPr txBox="1"/>
          <p:nvPr/>
        </p:nvSpPr>
        <p:spPr>
          <a:xfrm>
            <a:off x="504497" y="5867400"/>
            <a:ext cx="10499834" cy="923330"/>
          </a:xfrm>
          <a:prstGeom prst="rect">
            <a:avLst/>
          </a:prstGeom>
          <a:noFill/>
        </p:spPr>
        <p:txBody>
          <a:bodyPr wrap="square" rtlCol="0">
            <a:spAutoFit/>
          </a:bodyPr>
          <a:lstStyle/>
          <a:p>
            <a:pPr algn="ctr"/>
            <a:r>
              <a:rPr lang="en-US" b="1"/>
              <a:t>This survey also addresses the mission objective for a Wide Field infrared Survey with Imaging and spectroscopy to &gt;26.5 AB mag</a:t>
            </a:r>
          </a:p>
          <a:p>
            <a:endParaRPr lang="en-US"/>
          </a:p>
        </p:txBody>
      </p:sp>
    </p:spTree>
    <p:extLst>
      <p:ext uri="{BB962C8B-B14F-4D97-AF65-F5344CB8AC3E}">
        <p14:creationId xmlns:p14="http://schemas.microsoft.com/office/powerpoint/2010/main" val="2713686268"/>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13C4540493EB489AD9605D6388CE89" ma:contentTypeVersion="2" ma:contentTypeDescription="Create a new document." ma:contentTypeScope="" ma:versionID="5412f492221770468d4048e908e245c2">
  <xsd:schema xmlns:xsd="http://www.w3.org/2001/XMLSchema" xmlns:xs="http://www.w3.org/2001/XMLSchema" xmlns:p="http://schemas.microsoft.com/office/2006/metadata/properties" xmlns:ns2="b95e412a-86f8-4856-88c9-edfa0aa06a16" targetNamespace="http://schemas.microsoft.com/office/2006/metadata/properties" ma:root="true" ma:fieldsID="659e70f25ef6276a36748aac8c5dd7f6" ns2:_="">
    <xsd:import namespace="b95e412a-86f8-4856-88c9-edfa0aa06a1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5e412a-86f8-4856-88c9-edfa0aa06a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89FC5A-E05F-44E2-9D8A-5E56C6F61C3A}">
  <ds:schemaRefs>
    <ds:schemaRef ds:uri="b95e412a-86f8-4856-88c9-edfa0aa06a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382AEA5-B3FA-4D44-9DE7-F0930844A04A}">
  <ds:schemaRefs>
    <ds:schemaRef ds:uri="http://schemas.microsoft.com/sharepoint/v3/contenttype/forms"/>
  </ds:schemaRefs>
</ds:datastoreItem>
</file>

<file path=customXml/itemProps3.xml><?xml version="1.0" encoding="utf-8"?>
<ds:datastoreItem xmlns:ds="http://schemas.openxmlformats.org/officeDocument/2006/customXml" ds:itemID="{FD94676D-47FF-4C7E-9C25-D460BD6BCDD1}">
  <ds:schemaRefs>
    <ds:schemaRef ds:uri="213feee0-4db7-4751-b401-ddb0be36de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0</TotalTime>
  <Words>2497</Words>
  <Application>Microsoft Macintosh PowerPoint</Application>
  <PresentationFormat>Widescreen</PresentationFormat>
  <Paragraphs>288</Paragraphs>
  <Slides>25</Slides>
  <Notes>5</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Arial Narrow</vt:lpstr>
      <vt:lpstr>Calibri</vt:lpstr>
      <vt:lpstr>1_Office Theme</vt:lpstr>
      <vt:lpstr>PowerPoint Presentation</vt:lpstr>
      <vt:lpstr>Roman Mission Objectives</vt:lpstr>
      <vt:lpstr>From Objectives to Plans: Cosmology</vt:lpstr>
      <vt:lpstr>From Objectives to Plans: Exoplanets</vt:lpstr>
      <vt:lpstr>The Long and Winding Road…from Objectives to Requirement</vt:lpstr>
      <vt:lpstr>Roman Observations </vt:lpstr>
      <vt:lpstr>Core Community Surveys are for Everyone </vt:lpstr>
      <vt:lpstr>Design Reference Mission</vt:lpstr>
      <vt:lpstr>High Latitude Wide Area Survey</vt:lpstr>
      <vt:lpstr>HLWA Survey – Design Reference Mission</vt:lpstr>
      <vt:lpstr>HLWA Survey - Additional Possible Primary Science</vt:lpstr>
      <vt:lpstr>HLWA Survey – Possible trades, modifications and extensions</vt:lpstr>
      <vt:lpstr>High Latitude Time Domain Survey </vt:lpstr>
      <vt:lpstr>HLTD Survey – possible additional primary science</vt:lpstr>
      <vt:lpstr>HLTD Survey – Possible trades, modifications and extensions</vt:lpstr>
      <vt:lpstr>Galactic Bulge Time Domain Survey – Microlensing needs</vt:lpstr>
      <vt:lpstr>Galactic Bulge Time Domain Survey – Design Reference Mission</vt:lpstr>
      <vt:lpstr>GBTD Survey – Additional possible primary science</vt:lpstr>
      <vt:lpstr>GBTD Survey – Possible trades, Modifications and Extensions</vt:lpstr>
      <vt:lpstr>Evaluation of Design Reference Mission against high level requirements</vt:lpstr>
      <vt:lpstr>Time Allocations in Design Reference Mission</vt:lpstr>
      <vt:lpstr>Margins in Design Reference Mission</vt:lpstr>
      <vt:lpstr>Roman as a Precise Survey Facility</vt:lpstr>
      <vt:lpstr>Notional Observation Plans Designed During Formulation</vt:lpstr>
      <vt:lpstr>Backup</vt:lpstr>
    </vt:vector>
  </TitlesOfParts>
  <Company>NASA/ODIN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LBARBOUR</dc:creator>
  <cp:lastModifiedBy>McEnery, Julie E. (GSFC-6600)</cp:lastModifiedBy>
  <cp:revision>1</cp:revision>
  <cp:lastPrinted>2019-02-05T13:03:01Z</cp:lastPrinted>
  <dcterms:created xsi:type="dcterms:W3CDTF">2010-11-30T13:22:03Z</dcterms:created>
  <dcterms:modified xsi:type="dcterms:W3CDTF">2022-02-23T20:19:27Z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0x010100C613C4540493EB489AD9605D6388CE89</vt:lpwstr>
  </property>
</Properties>
</file>