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8" r:id="rId1"/>
  </p:sldMasterIdLst>
  <p:notesMasterIdLst>
    <p:notesMasterId r:id="rId15"/>
  </p:notesMasterIdLst>
  <p:handoutMasterIdLst>
    <p:handoutMasterId r:id="rId16"/>
  </p:handoutMasterIdLst>
  <p:sldIdLst>
    <p:sldId id="273" r:id="rId2"/>
    <p:sldId id="274" r:id="rId3"/>
    <p:sldId id="275" r:id="rId4"/>
    <p:sldId id="276" r:id="rId5"/>
    <p:sldId id="277" r:id="rId6"/>
    <p:sldId id="279" r:id="rId7"/>
    <p:sldId id="281" r:id="rId8"/>
    <p:sldId id="282" r:id="rId9"/>
    <p:sldId id="286" r:id="rId10"/>
    <p:sldId id="284" r:id="rId11"/>
    <p:sldId id="285" r:id="rId12"/>
    <p:sldId id="280" r:id="rId13"/>
    <p:sldId id="257" r:id="rId1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accent5">
        <a:lumMod val="75000"/>
      </a:schemeClr>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45" autoAdjust="0"/>
    <p:restoredTop sz="93692"/>
  </p:normalViewPr>
  <p:slideViewPr>
    <p:cSldViewPr snapToGrid="0">
      <p:cViewPr varScale="1">
        <p:scale>
          <a:sx n="92" d="100"/>
          <a:sy n="92" d="100"/>
        </p:scale>
        <p:origin x="1566" y="66"/>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679962D-B59A-3144-9CDA-2F7D9862355D}" type="datetimeFigureOut">
              <a:rPr lang="en-US" smtClean="0"/>
              <a:pPr/>
              <a:t>9/14/2020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E438BBC-D775-8143-B2D4-69862DABF00E}" type="slidenum">
              <a:rPr lang="en-US" smtClean="0"/>
              <a:pPr/>
              <a:t>‹#›</a:t>
            </a:fld>
            <a:endParaRPr lang="en-US"/>
          </a:p>
        </p:txBody>
      </p:sp>
    </p:spTree>
    <p:extLst>
      <p:ext uri="{BB962C8B-B14F-4D97-AF65-F5344CB8AC3E}">
        <p14:creationId xmlns:p14="http://schemas.microsoft.com/office/powerpoint/2010/main" val="19033162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80AF8038-90C8-1B48-9F3E-61B6D5078610}" type="datetimeFigureOut">
              <a:rPr lang="en-US" smtClean="0"/>
              <a:pPr/>
              <a:t>9/14/2020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E776456-C8DD-6A41-8B32-F8A6C791A734}" type="slidenum">
              <a:rPr lang="en-US" smtClean="0"/>
              <a:pPr/>
              <a:t>‹#›</a:t>
            </a:fld>
            <a:endParaRPr lang="en-US"/>
          </a:p>
        </p:txBody>
      </p:sp>
    </p:spTree>
    <p:extLst>
      <p:ext uri="{BB962C8B-B14F-4D97-AF65-F5344CB8AC3E}">
        <p14:creationId xmlns:p14="http://schemas.microsoft.com/office/powerpoint/2010/main" val="41909073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54E6AB-331D-6442-8708-C319A5BE599B}" type="datetime1">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261663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178DD1-1F32-2B4D-B5E9-0B7E1752228C}" type="datetime1">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1885468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93A61A-5D7E-B540-91ED-997B4771588C}" type="datetime1">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151137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D9612-A4DB-0D49-87BA-5D2B3BA12034}" type="datetime1">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1284234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87F839-93D9-054A-A75C-E48CA021C9CA}" type="datetime1">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334735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83E841-21A6-1247-B8FA-710D5159B3E3}" type="datetime1">
              <a:rPr lang="en-US" smtClean="0"/>
              <a:pPr/>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404056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082E17-E561-B14F-82CC-E414DFB40259}" type="datetime1">
              <a:rPr lang="en-US" smtClean="0"/>
              <a:pPr/>
              <a:t>9/14/2020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3693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E3178-FEB1-0740-B03C-906FC9C40DC2}" type="datetime1">
              <a:rPr lang="en-US" smtClean="0"/>
              <a:pPr/>
              <a:t>9/14/2020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81116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B233E-CC5E-7344-A5DB-995FB9236423}" type="datetime1">
              <a:rPr lang="en-US" smtClean="0"/>
              <a:pPr/>
              <a:t>9/14/2020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226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1FC419-C4A8-DD4F-8666-1C73B521AE2A}" type="datetime1">
              <a:rPr lang="en-US" smtClean="0"/>
              <a:pPr/>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226158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108A6-F2CF-1B47-9E15-259B268F5556}" type="datetime1">
              <a:rPr lang="en-US" smtClean="0"/>
              <a:pPr/>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90A075-E59F-4780-8711-D5C6B663DCCF}" type="slidenum">
              <a:rPr lang="en-US" smtClean="0"/>
              <a:pPr/>
              <a:t>‹#›</a:t>
            </a:fld>
            <a:endParaRPr lang="en-US"/>
          </a:p>
        </p:txBody>
      </p:sp>
    </p:spTree>
    <p:extLst>
      <p:ext uri="{BB962C8B-B14F-4D97-AF65-F5344CB8AC3E}">
        <p14:creationId xmlns:p14="http://schemas.microsoft.com/office/powerpoint/2010/main" val="306159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 name="Rectangle 9"/>
          <p:cNvSpPr/>
          <p:nvPr userDrawn="1"/>
        </p:nvSpPr>
        <p:spPr>
          <a:xfrm>
            <a:off x="0" y="-1"/>
            <a:ext cx="9144000" cy="1024759"/>
          </a:xfrm>
          <a:prstGeom prst="rect">
            <a:avLst/>
          </a:prstGeom>
          <a:gradFill flip="none" rotWithShape="1">
            <a:gsLst>
              <a:gs pos="0">
                <a:schemeClr val="accent1">
                  <a:lumMod val="40000"/>
                  <a:lumOff val="60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9891" y="633007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177AC88-C596-9B44-B352-06D78718AF39}" type="datetime1">
              <a:rPr lang="en-US" smtClean="0"/>
              <a:pPr/>
              <a:t>9/14/2020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smtClean="0"/>
              <a:t>G O D D A R D   S P A C E   F L I G H T   C E N T E R</a:t>
            </a:r>
          </a:p>
          <a:p>
            <a:endParaRPr lang="en-US" dirty="0"/>
          </a:p>
        </p:txBody>
      </p:sp>
      <p:sp>
        <p:nvSpPr>
          <p:cNvPr id="6" name="Slide Number Placeholder 5"/>
          <p:cNvSpPr>
            <a:spLocks noGrp="1"/>
          </p:cNvSpPr>
          <p:nvPr>
            <p:ph type="sldNum" sz="quarter" idx="4"/>
          </p:nvPr>
        </p:nvSpPr>
        <p:spPr>
          <a:xfrm>
            <a:off x="6256493" y="634759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90A075-E59F-4780-8711-D5C6B663DCCF}" type="slidenum">
              <a:rPr lang="en-US" smtClean="0"/>
              <a:pPr/>
              <a:t>‹#›</a:t>
            </a:fld>
            <a:endParaRPr lang="en-US"/>
          </a:p>
        </p:txBody>
      </p:sp>
      <p:pic>
        <p:nvPicPr>
          <p:cNvPr id="7" name="Picture 14"/>
          <p:cNvPicPr>
            <a:picLocks noChangeAspect="1" noChangeArrowheads="1"/>
          </p:cNvPicPr>
          <p:nvPr userDrawn="1"/>
        </p:nvPicPr>
        <p:blipFill>
          <a:blip r:embed="rId13"/>
          <a:srcRect/>
          <a:stretch>
            <a:fillRect/>
          </a:stretch>
        </p:blipFill>
        <p:spPr bwMode="auto">
          <a:xfrm>
            <a:off x="0" y="6052207"/>
            <a:ext cx="535201" cy="805793"/>
          </a:xfrm>
          <a:prstGeom prst="rect">
            <a:avLst/>
          </a:prstGeom>
          <a:noFill/>
          <a:ln w="9525">
            <a:noFill/>
            <a:miter lim="800000"/>
            <a:headEnd/>
            <a:tailEnd/>
          </a:ln>
        </p:spPr>
      </p:pic>
      <p:pic>
        <p:nvPicPr>
          <p:cNvPr id="8" name="Picture 16"/>
          <p:cNvPicPr>
            <a:picLocks noChangeAspect="1" noChangeArrowheads="1"/>
          </p:cNvPicPr>
          <p:nvPr userDrawn="1"/>
        </p:nvPicPr>
        <p:blipFill>
          <a:blip r:embed="rId14"/>
          <a:srcRect/>
          <a:stretch>
            <a:fillRect/>
          </a:stretch>
        </p:blipFill>
        <p:spPr bwMode="auto">
          <a:xfrm>
            <a:off x="0" y="0"/>
            <a:ext cx="581025" cy="487362"/>
          </a:xfrm>
          <a:prstGeom prst="rect">
            <a:avLst/>
          </a:prstGeom>
          <a:noFill/>
          <a:ln w="9525">
            <a:noFill/>
            <a:miter lim="800000"/>
            <a:headEnd/>
            <a:tailEnd/>
          </a:ln>
        </p:spPr>
      </p:pic>
    </p:spTree>
    <p:extLst>
      <p:ext uri="{BB962C8B-B14F-4D97-AF65-F5344CB8AC3E}">
        <p14:creationId xmlns:p14="http://schemas.microsoft.com/office/powerpoint/2010/main" val="39012007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2.xml"/><Relationship Id="rId7" Type="http://schemas.openxmlformats.org/officeDocument/2006/relationships/image" Target="../media/image27.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48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0302" y="1089612"/>
            <a:ext cx="9404604" cy="2028971"/>
          </a:xfrm>
        </p:spPr>
        <p:txBody>
          <a:bodyPr>
            <a:noAutofit/>
          </a:bodyPr>
          <a:lstStyle/>
          <a:p>
            <a:r>
              <a:rPr lang="en-US" sz="3600" b="1" kern="1400" dirty="0" smtClean="0">
                <a:solidFill>
                  <a:schemeClr val="accent5">
                    <a:lumMod val="50000"/>
                  </a:schemeClr>
                </a:solidFill>
              </a:rPr>
              <a:t>Development of </a:t>
            </a:r>
            <a:br>
              <a:rPr lang="en-US" sz="3600" b="1" kern="1400" dirty="0" smtClean="0">
                <a:solidFill>
                  <a:schemeClr val="accent5">
                    <a:lumMod val="50000"/>
                  </a:schemeClr>
                </a:solidFill>
              </a:rPr>
            </a:br>
            <a:r>
              <a:rPr lang="en-US" sz="3600" b="1" kern="1400" dirty="0" smtClean="0">
                <a:solidFill>
                  <a:schemeClr val="accent5">
                    <a:lumMod val="50000"/>
                  </a:schemeClr>
                </a:solidFill>
              </a:rPr>
              <a:t>the </a:t>
            </a:r>
            <a:r>
              <a:rPr lang="en-US" sz="3600" b="1" kern="1400" dirty="0">
                <a:solidFill>
                  <a:schemeClr val="accent5">
                    <a:lumMod val="50000"/>
                  </a:schemeClr>
                </a:solidFill>
              </a:rPr>
              <a:t>Next Generation </a:t>
            </a:r>
            <a:r>
              <a:rPr lang="en-US" sz="3600" b="1" kern="1400" dirty="0" err="1">
                <a:solidFill>
                  <a:schemeClr val="accent5">
                    <a:lumMod val="50000"/>
                  </a:schemeClr>
                </a:solidFill>
              </a:rPr>
              <a:t>Microshutter</a:t>
            </a:r>
            <a:r>
              <a:rPr lang="en-US" sz="3600" b="1" kern="1400" dirty="0">
                <a:solidFill>
                  <a:schemeClr val="accent5">
                    <a:lumMod val="50000"/>
                  </a:schemeClr>
                </a:solidFill>
              </a:rPr>
              <a:t> Arrays </a:t>
            </a:r>
            <a:br>
              <a:rPr lang="en-US" sz="3600" b="1" kern="1400" dirty="0">
                <a:solidFill>
                  <a:schemeClr val="accent5">
                    <a:lumMod val="50000"/>
                  </a:schemeClr>
                </a:solidFill>
              </a:rPr>
            </a:br>
            <a:r>
              <a:rPr lang="en-US" sz="3600" b="1" kern="1400" dirty="0">
                <a:solidFill>
                  <a:schemeClr val="accent5">
                    <a:lumMod val="50000"/>
                  </a:schemeClr>
                </a:solidFill>
              </a:rPr>
              <a:t>for Space Telescope Applications</a:t>
            </a:r>
            <a:r>
              <a:rPr lang="en-US" sz="3600" b="1" kern="1400" dirty="0">
                <a:solidFill>
                  <a:schemeClr val="accent5">
                    <a:lumMod val="50000"/>
                  </a:schemeClr>
                </a:solidFill>
                <a:latin typeface="Times New Roman" panose="02020603050405020304" pitchFamily="18" charset="0"/>
                <a:ea typeface="Times New Roman" panose="02020603050405020304" pitchFamily="18" charset="0"/>
              </a:rPr>
              <a:t/>
            </a:r>
            <a:br>
              <a:rPr lang="en-US" sz="3600" b="1" kern="1400" dirty="0">
                <a:solidFill>
                  <a:schemeClr val="accent5">
                    <a:lumMod val="50000"/>
                  </a:schemeClr>
                </a:solidFill>
                <a:latin typeface="Times New Roman" panose="02020603050405020304" pitchFamily="18" charset="0"/>
                <a:ea typeface="Times New Roman" panose="02020603050405020304" pitchFamily="18" charset="0"/>
              </a:rPr>
            </a:br>
            <a:r>
              <a:rPr lang="en-US" sz="3600" b="1" dirty="0" smtClean="0">
                <a:solidFill>
                  <a:schemeClr val="accent5">
                    <a:lumMod val="50000"/>
                  </a:schemeClr>
                </a:solidFill>
              </a:rPr>
              <a:t> </a:t>
            </a:r>
            <a:endParaRPr lang="en-US" sz="3600" b="1" dirty="0">
              <a:solidFill>
                <a:schemeClr val="accent5">
                  <a:lumMod val="50000"/>
                </a:schemeClr>
              </a:solidFill>
            </a:endParaRPr>
          </a:p>
        </p:txBody>
      </p:sp>
      <p:sp>
        <p:nvSpPr>
          <p:cNvPr id="3" name="Subtitle 2"/>
          <p:cNvSpPr>
            <a:spLocks noGrp="1"/>
          </p:cNvSpPr>
          <p:nvPr>
            <p:ph type="subTitle" idx="1"/>
          </p:nvPr>
        </p:nvSpPr>
        <p:spPr>
          <a:xfrm>
            <a:off x="366848" y="3431710"/>
            <a:ext cx="8563104" cy="1777702"/>
          </a:xfrm>
        </p:spPr>
        <p:txBody>
          <a:bodyPr>
            <a:noAutofit/>
          </a:bodyPr>
          <a:lstStyle/>
          <a:p>
            <a:r>
              <a:rPr lang="en-US" sz="2400" u="sng" dirty="0">
                <a:solidFill>
                  <a:schemeClr val="accent6">
                    <a:lumMod val="50000"/>
                  </a:schemeClr>
                </a:solidFill>
              </a:rPr>
              <a:t>Meng-Ping Chang</a:t>
            </a:r>
            <a:r>
              <a:rPr lang="en-US" sz="2400" dirty="0">
                <a:solidFill>
                  <a:schemeClr val="accent6">
                    <a:lumMod val="50000"/>
                  </a:schemeClr>
                </a:solidFill>
              </a:rPr>
              <a:t>, Regis P. Brekosky, Ari D. Brown, </a:t>
            </a:r>
            <a:endParaRPr lang="en-US" sz="2400" dirty="0" smtClean="0">
              <a:solidFill>
                <a:schemeClr val="accent6">
                  <a:lumMod val="50000"/>
                </a:schemeClr>
              </a:solidFill>
            </a:endParaRPr>
          </a:p>
          <a:p>
            <a:r>
              <a:rPr lang="en-US" sz="2400" dirty="0" smtClean="0">
                <a:solidFill>
                  <a:schemeClr val="accent6">
                    <a:lumMod val="50000"/>
                  </a:schemeClr>
                </a:solidFill>
              </a:rPr>
              <a:t>Nick P</a:t>
            </a:r>
            <a:r>
              <a:rPr lang="en-US" sz="2400" dirty="0">
                <a:solidFill>
                  <a:schemeClr val="accent6">
                    <a:lumMod val="50000"/>
                  </a:schemeClr>
                </a:solidFill>
              </a:rPr>
              <a:t>. </a:t>
            </a:r>
            <a:r>
              <a:rPr lang="en-US" sz="2400" smtClean="0">
                <a:solidFill>
                  <a:schemeClr val="accent6">
                    <a:lumMod val="50000"/>
                  </a:schemeClr>
                </a:solidFill>
              </a:rPr>
              <a:t>Costen</a:t>
            </a:r>
            <a:r>
              <a:rPr lang="en-US" sz="2400" dirty="0">
                <a:solidFill>
                  <a:schemeClr val="accent6">
                    <a:lumMod val="50000"/>
                  </a:schemeClr>
                </a:solidFill>
              </a:rPr>
              <a:t>, </a:t>
            </a:r>
            <a:r>
              <a:rPr lang="en-US" sz="2400" dirty="0" smtClean="0">
                <a:solidFill>
                  <a:schemeClr val="accent6">
                    <a:lumMod val="50000"/>
                  </a:schemeClr>
                </a:solidFill>
              </a:rPr>
              <a:t>Rainer Fettig, </a:t>
            </a:r>
            <a:r>
              <a:rPr lang="en-US" sz="2400" b="1" u="sng" dirty="0" smtClean="0">
                <a:solidFill>
                  <a:schemeClr val="accent6">
                    <a:lumMod val="50000"/>
                  </a:schemeClr>
                </a:solidFill>
              </a:rPr>
              <a:t>Matthew Greenhouse (PI)</a:t>
            </a:r>
            <a:r>
              <a:rPr lang="en-US" sz="2400" dirty="0" smtClean="0">
                <a:solidFill>
                  <a:schemeClr val="accent6">
                    <a:lumMod val="50000"/>
                  </a:schemeClr>
                </a:solidFill>
              </a:rPr>
              <a:t>, </a:t>
            </a:r>
          </a:p>
          <a:p>
            <a:r>
              <a:rPr lang="en-US" sz="2400" dirty="0" smtClean="0">
                <a:solidFill>
                  <a:schemeClr val="accent6">
                    <a:lumMod val="50000"/>
                  </a:schemeClr>
                </a:solidFill>
              </a:rPr>
              <a:t>Gang </a:t>
            </a:r>
            <a:r>
              <a:rPr lang="en-US" sz="2400" dirty="0">
                <a:solidFill>
                  <a:schemeClr val="accent6">
                    <a:lumMod val="50000"/>
                  </a:schemeClr>
                </a:solidFill>
              </a:rPr>
              <a:t>Hu, Kyowon Kim, </a:t>
            </a:r>
            <a:r>
              <a:rPr lang="en-US" sz="2400" dirty="0" smtClean="0">
                <a:solidFill>
                  <a:schemeClr val="accent6">
                    <a:lumMod val="50000"/>
                  </a:schemeClr>
                </a:solidFill>
              </a:rPr>
              <a:t>Carl </a:t>
            </a:r>
            <a:r>
              <a:rPr lang="en-US" sz="2400" dirty="0">
                <a:solidFill>
                  <a:schemeClr val="accent6">
                    <a:lumMod val="50000"/>
                  </a:schemeClr>
                </a:solidFill>
              </a:rPr>
              <a:t>A. Kotecki, Alexander S. Kutyrev, </a:t>
            </a:r>
            <a:endParaRPr lang="en-US" sz="2400" dirty="0" smtClean="0">
              <a:solidFill>
                <a:schemeClr val="accent6">
                  <a:lumMod val="50000"/>
                </a:schemeClr>
              </a:solidFill>
            </a:endParaRPr>
          </a:p>
          <a:p>
            <a:r>
              <a:rPr lang="en-US" sz="2400" u="sng" dirty="0" smtClean="0">
                <a:solidFill>
                  <a:schemeClr val="accent6">
                    <a:lumMod val="50000"/>
                  </a:schemeClr>
                </a:solidFill>
              </a:rPr>
              <a:t>Mary </a:t>
            </a:r>
            <a:r>
              <a:rPr lang="en-US" sz="2400" u="sng" dirty="0">
                <a:solidFill>
                  <a:schemeClr val="accent6">
                    <a:lumMod val="50000"/>
                  </a:schemeClr>
                </a:solidFill>
              </a:rPr>
              <a:t>J. Li</a:t>
            </a:r>
            <a:r>
              <a:rPr lang="en-US" sz="2400" dirty="0">
                <a:solidFill>
                  <a:schemeClr val="accent6">
                    <a:lumMod val="50000"/>
                  </a:schemeClr>
                </a:solidFill>
              </a:rPr>
              <a:t>, Stephan R. McCandliss, Frederick H. Wang, Ed J. Aguayo</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a:p>
            <a:endParaRPr lang="en-US" altLang="en-US" sz="2400" dirty="0" smtClean="0">
              <a:solidFill>
                <a:srgbClr val="002060"/>
              </a:solidFill>
              <a:ea typeface="ＭＳ Ｐゴシック" pitchFamily="34" charset="-128"/>
            </a:endParaRPr>
          </a:p>
          <a:p>
            <a:r>
              <a:rPr lang="en-US" sz="2400" dirty="0" smtClean="0">
                <a:solidFill>
                  <a:srgbClr val="002060"/>
                </a:solidFill>
              </a:rPr>
              <a:t>NASA Goddard Space Flight Center</a:t>
            </a:r>
            <a:endParaRPr lang="en-US" sz="2400" dirty="0">
              <a:solidFill>
                <a:srgbClr val="002060"/>
              </a:solidFill>
            </a:endParaRPr>
          </a:p>
        </p:txBody>
      </p:sp>
      <p:sp>
        <p:nvSpPr>
          <p:cNvPr id="4" name="Slide Number Placeholder 3"/>
          <p:cNvSpPr>
            <a:spLocks noGrp="1"/>
          </p:cNvSpPr>
          <p:nvPr>
            <p:ph type="sldNum" sz="quarter" idx="12"/>
          </p:nvPr>
        </p:nvSpPr>
        <p:spPr/>
        <p:txBody>
          <a:bodyPr/>
          <a:lstStyle/>
          <a:p>
            <a:fld id="{FA90A075-E59F-4780-8711-D5C6B663DCCF}" type="slidenum">
              <a:rPr lang="en-US" smtClean="0"/>
              <a:pPr/>
              <a:t>1</a:t>
            </a:fld>
            <a:endParaRPr lang="en-US"/>
          </a:p>
        </p:txBody>
      </p:sp>
      <p:sp>
        <p:nvSpPr>
          <p:cNvPr id="6" name="Rectangle 1"/>
          <p:cNvSpPr>
            <a:spLocks noChangeArrowheads="1"/>
          </p:cNvSpPr>
          <p:nvPr/>
        </p:nvSpPr>
        <p:spPr bwMode="auto">
          <a:xfrm>
            <a:off x="1543050" y="3638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1543050" y="3638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5"/>
          <p:cNvSpPr>
            <a:spLocks noChangeArrowheads="1"/>
          </p:cNvSpPr>
          <p:nvPr/>
        </p:nvSpPr>
        <p:spPr bwMode="auto">
          <a:xfrm>
            <a:off x="1633538" y="3630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10" name="TextBox 9"/>
          <p:cNvSpPr txBox="1"/>
          <p:nvPr/>
        </p:nvSpPr>
        <p:spPr>
          <a:xfrm>
            <a:off x="576649" y="6505144"/>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extLst>
      <p:ext uri="{BB962C8B-B14F-4D97-AF65-F5344CB8AC3E}">
        <p14:creationId xmlns:p14="http://schemas.microsoft.com/office/powerpoint/2010/main" val="3774922442"/>
      </p:ext>
    </p:extLst>
  </p:cSld>
  <p:clrMapOvr>
    <a:masterClrMapping/>
  </p:clrMapOvr>
  <mc:AlternateContent xmlns:mc="http://schemas.openxmlformats.org/markup-compatibility/2006" xmlns:p14="http://schemas.microsoft.com/office/powerpoint/2010/main">
    <mc:Choice Requires="p14">
      <p:transition spd="slow" p14:dur="2000" advTm="48208"/>
    </mc:Choice>
    <mc:Fallback xmlns="">
      <p:transition spd="slow" advTm="48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2"/>
                </p:tgtEl>
              </p:cMediaNode>
            </p:audio>
          </p:childTnLst>
        </p:cTn>
      </p:par>
    </p:tnLst>
  </p:timing>
  <p:extLst mod="1">
    <p:ext uri="{3A86A75C-4F4B-4683-9AE1-C65F6400EC91}">
      <p14:laserTraceLst xmlns:p14="http://schemas.microsoft.com/office/powerpoint/2010/main">
        <p14:tracePtLst>
          <p14:tracePt t="13671" x="2438400" y="3848100"/>
          <p14:tracePt t="14023" x="2444750" y="3848100"/>
          <p14:tracePt t="14047" x="2451100" y="3854450"/>
          <p14:tracePt t="14056" x="2457450" y="3854450"/>
          <p14:tracePt t="14063" x="2463800" y="3854450"/>
          <p14:tracePt t="14073" x="2476500" y="3854450"/>
          <p14:tracePt t="14090" x="2501900" y="3860800"/>
          <p14:tracePt t="14107" x="2546350" y="3860800"/>
          <p14:tracePt t="14123" x="2584450" y="3867150"/>
          <p14:tracePt t="14140" x="2628900" y="3867150"/>
          <p14:tracePt t="14157" x="2660650" y="3867150"/>
          <p14:tracePt t="14174" x="2679700" y="3867150"/>
          <p14:tracePt t="14190" x="2686050" y="3873500"/>
          <p14:tracePt t="14384" x="0" y="0"/>
        </p14:tracePtLst>
        <p14:tracePtLst>
          <p14:tracePt t="24585" x="1009650" y="5187950"/>
          <p14:tracePt t="24649" x="1016000" y="5187950"/>
          <p14:tracePt t="24937" x="0" y="0"/>
        </p14:tracePtLst>
        <p14:tracePtLst>
          <p14:tracePt t="34091" x="5441950" y="4337050"/>
          <p14:tracePt t="34506" x="5448300" y="4337050"/>
          <p14:tracePt t="34514" x="5454650" y="4330700"/>
          <p14:tracePt t="34523" x="5467350" y="4330700"/>
          <p14:tracePt t="34530" x="5486400" y="4330700"/>
          <p14:tracePt t="34543" x="5499100" y="4330700"/>
          <p14:tracePt t="34560" x="5518150" y="4330700"/>
          <p14:tracePt t="34576" x="5537200" y="4330700"/>
          <p14:tracePt t="34593" x="5543550" y="4324350"/>
          <p14:tracePt t="34610" x="5549900" y="4324350"/>
          <p14:tracePt t="34626" x="5556250" y="4324350"/>
          <p14:tracePt t="34627" x="5562600" y="4324350"/>
          <p14:tracePt t="34643" x="5581650" y="4324350"/>
          <p14:tracePt t="34659" x="5607050" y="4318000"/>
          <p14:tracePt t="34676" x="5638800" y="4318000"/>
          <p14:tracePt t="34693" x="5664200" y="4311650"/>
          <p14:tracePt t="34709" x="5689600" y="4305300"/>
          <p14:tracePt t="34726" x="5695950" y="4305300"/>
          <p14:tracePt t="35044" x="0" y="0"/>
        </p14:tracePtLst>
        <p14:tracePtLst>
          <p14:tracePt t="45149" x="3276600" y="6083300"/>
          <p14:tracePt t="45293" x="3282950" y="6083300"/>
          <p14:tracePt t="45316" x="3289300" y="6083300"/>
          <p14:tracePt t="45324" x="3295650" y="6083300"/>
          <p14:tracePt t="45341" x="3308350" y="6083300"/>
          <p14:tracePt t="45357" x="3314700" y="6083300"/>
          <p14:tracePt t="45364" x="3333750" y="6083300"/>
          <p14:tracePt t="45372" x="3340100" y="6083300"/>
          <p14:tracePt t="45385" x="3352800" y="6083300"/>
          <p14:tracePt t="45402" x="3390900" y="6083300"/>
          <p14:tracePt t="45419" x="3422650" y="6083300"/>
          <p14:tracePt t="45435" x="3460750" y="6096000"/>
          <p14:tracePt t="45453" x="3498850" y="6096000"/>
          <p14:tracePt t="45453" x="3524250" y="6096000"/>
          <p14:tracePt t="45469" x="3556000" y="6102350"/>
          <p14:tracePt t="45485" x="3587750" y="6102350"/>
          <p14:tracePt t="45502" x="3613150" y="6108700"/>
          <p14:tracePt t="45518" x="3632200" y="6108700"/>
          <p14:tracePt t="45536" x="3657600" y="6115050"/>
          <p14:tracePt t="45552" x="3683000" y="6115050"/>
          <p14:tracePt t="45569" x="3708400" y="6115050"/>
          <p14:tracePt t="45585" x="3727450" y="6121400"/>
          <p14:tracePt t="45602" x="3765550" y="6127750"/>
          <p14:tracePt t="45619" x="3803650" y="6127750"/>
          <p14:tracePt t="45635" x="3841750" y="6134100"/>
          <p14:tracePt t="45637" x="3860800" y="6134100"/>
          <p14:tracePt t="45652" x="3886200" y="6134100"/>
          <p14:tracePt t="45653" x="3911600" y="6134100"/>
          <p14:tracePt t="45669" x="3968750" y="6140450"/>
          <p14:tracePt t="45685" x="4032250" y="6146800"/>
          <p14:tracePt t="45702" x="4089400" y="6153150"/>
          <p14:tracePt t="45719" x="4146550" y="6165850"/>
          <p14:tracePt t="45735" x="4210050" y="6172200"/>
          <p14:tracePt t="45752" x="4273550" y="6178550"/>
          <p14:tracePt t="45769" x="4330700" y="6178550"/>
          <p14:tracePt t="45785" x="4387850" y="6191250"/>
          <p14:tracePt t="45801" x="4445000" y="6191250"/>
          <p14:tracePt t="45819" x="4489450" y="6197600"/>
          <p14:tracePt t="45835" x="4527550" y="6203950"/>
          <p14:tracePt t="45852" x="4578350" y="6203950"/>
          <p14:tracePt t="45869" x="4641850" y="6216650"/>
          <p14:tracePt t="45885" x="4692650" y="6216650"/>
          <p14:tracePt t="45902" x="4724400" y="6223000"/>
          <p14:tracePt t="45919" x="4756150" y="6229350"/>
          <p14:tracePt t="45935" x="4794250" y="6235700"/>
          <p14:tracePt t="45952" x="4826000" y="6242050"/>
          <p14:tracePt t="45968" x="4857750" y="6242050"/>
          <p14:tracePt t="45985" x="4883150" y="6248400"/>
          <p14:tracePt t="46002" x="4895850" y="6254750"/>
          <p14:tracePt t="46018" x="4908550" y="6254750"/>
          <p14:tracePt t="46035" x="4921250" y="6254750"/>
          <p14:tracePt t="46051" x="4927600" y="6254750"/>
          <p14:tracePt t="46068" x="4940300" y="6254750"/>
          <p14:tracePt t="46358"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808" y="0"/>
            <a:ext cx="7886700" cy="808239"/>
          </a:xfrm>
        </p:spPr>
        <p:txBody>
          <a:bodyPr>
            <a:normAutofit/>
          </a:bodyPr>
          <a:lstStyle/>
          <a:p>
            <a:r>
              <a:rPr lang="en-US" dirty="0" err="1" smtClean="0"/>
              <a:t>Microshutter</a:t>
            </a:r>
            <a:r>
              <a:rPr lang="en-US" dirty="0" smtClean="0"/>
              <a:t> arrays formats </a:t>
            </a:r>
            <a:endParaRPr lang="en-US" dirty="0"/>
          </a:p>
        </p:txBody>
      </p:sp>
      <p:sp>
        <p:nvSpPr>
          <p:cNvPr id="4" name="Slide Number Placeholder 3"/>
          <p:cNvSpPr>
            <a:spLocks noGrp="1"/>
          </p:cNvSpPr>
          <p:nvPr>
            <p:ph type="sldNum" sz="quarter" idx="12"/>
          </p:nvPr>
        </p:nvSpPr>
        <p:spPr/>
        <p:txBody>
          <a:bodyPr/>
          <a:lstStyle/>
          <a:p>
            <a:fld id="{FA90A075-E59F-4780-8711-D5C6B663DCCF}" type="slidenum">
              <a:rPr lang="en-US" smtClean="0"/>
              <a:pPr/>
              <a:t>10</a:t>
            </a:fld>
            <a:endParaRPr lang="en-US"/>
          </a:p>
        </p:txBody>
      </p:sp>
      <p:sp>
        <p:nvSpPr>
          <p:cNvPr id="13" name="Content Placeholder 12"/>
          <p:cNvSpPr>
            <a:spLocks noGrp="1"/>
          </p:cNvSpPr>
          <p:nvPr>
            <p:ph idx="1"/>
          </p:nvPr>
        </p:nvSpPr>
        <p:spPr>
          <a:xfrm>
            <a:off x="427496" y="3290685"/>
            <a:ext cx="8347280" cy="808239"/>
          </a:xfrm>
        </p:spPr>
        <p:txBody>
          <a:bodyPr>
            <a:normAutofit/>
          </a:bodyPr>
          <a:lstStyle/>
          <a:p>
            <a:pPr marL="0" indent="0">
              <a:buNone/>
            </a:pPr>
            <a:r>
              <a:rPr lang="en-US" sz="1600" dirty="0" err="1" smtClean="0"/>
              <a:t>Microshutter</a:t>
            </a:r>
            <a:r>
              <a:rPr lang="en-US" sz="1600" dirty="0" smtClean="0"/>
              <a:t> arrays in several formats have been produced: pilot array -128 x 64 (left), JWST- 365 x 171 (center) and current development – 840 x 420 (right). </a:t>
            </a:r>
          </a:p>
          <a:p>
            <a:endParaRPr lang="en-US" sz="1600" dirty="0"/>
          </a:p>
        </p:txBody>
      </p:sp>
      <p:sp>
        <p:nvSpPr>
          <p:cNvPr id="6" name="TextBox 5"/>
          <p:cNvSpPr txBox="1"/>
          <p:nvPr/>
        </p:nvSpPr>
        <p:spPr>
          <a:xfrm>
            <a:off x="2934547" y="2665263"/>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4"/>
          <a:stretch>
            <a:fillRect/>
          </a:stretch>
        </p:blipFill>
        <p:spPr>
          <a:xfrm>
            <a:off x="904417" y="3991950"/>
            <a:ext cx="6856197" cy="1934023"/>
          </a:xfrm>
          <a:prstGeom prst="rect">
            <a:avLst/>
          </a:prstGeom>
        </p:spPr>
      </p:pic>
      <p:pic>
        <p:nvPicPr>
          <p:cNvPr id="9" name="Picture 8"/>
          <p:cNvPicPr>
            <a:picLocks noChangeAspect="1"/>
          </p:cNvPicPr>
          <p:nvPr/>
        </p:nvPicPr>
        <p:blipFill>
          <a:blip r:embed="rId5"/>
          <a:stretch>
            <a:fillRect/>
          </a:stretch>
        </p:blipFill>
        <p:spPr>
          <a:xfrm>
            <a:off x="1731864" y="763133"/>
            <a:ext cx="5397642" cy="2478808"/>
          </a:xfrm>
          <a:prstGeom prst="rect">
            <a:avLst/>
          </a:prstGeom>
        </p:spPr>
      </p:pic>
      <p:sp>
        <p:nvSpPr>
          <p:cNvPr id="10" name="Content Placeholder 12"/>
          <p:cNvSpPr txBox="1">
            <a:spLocks/>
          </p:cNvSpPr>
          <p:nvPr/>
        </p:nvSpPr>
        <p:spPr>
          <a:xfrm>
            <a:off x="427496" y="5917735"/>
            <a:ext cx="8347280" cy="1512396"/>
          </a:xfrm>
          <a:prstGeom prst="rect">
            <a:avLst/>
          </a:prstGeom>
        </p:spPr>
        <p:txBody>
          <a:bodyPr vert="horz" lIns="91440" tIns="45720" rIns="91440" bIns="45720" rtlCol="0">
            <a:normAutofit/>
          </a:bodyPr>
          <a:lstStyle/>
          <a:p>
            <a:r>
              <a:rPr lang="en-US" sz="1600" dirty="0" smtClean="0"/>
              <a:t>NGMSA 840x420 and JWST arrays size comparison: front (left) and back (right) side of the device wafers.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1" name="TextBox 10"/>
          <p:cNvSpPr txBox="1"/>
          <p:nvPr/>
        </p:nvSpPr>
        <p:spPr>
          <a:xfrm>
            <a:off x="576649" y="6488668"/>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3144"/>
    </mc:Choice>
    <mc:Fallback xmlns="">
      <p:transition spd="slow" advTm="7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ext uri="{3A86A75C-4F4B-4683-9AE1-C65F6400EC91}">
      <p14:laserTraceLst xmlns:p14="http://schemas.microsoft.com/office/powerpoint/2010/main">
        <p14:tracePtLst>
          <p14:tracePt t="7575" x="2266950" y="2520950"/>
          <p14:tracePt t="8416" x="0" y="0"/>
        </p14:tracePtLst>
        <p14:tracePtLst>
          <p14:tracePt t="20634" x="3498850" y="2851150"/>
          <p14:tracePt t="25866" x="3505200" y="2851150"/>
          <p14:tracePt t="25867" x="0" y="0"/>
        </p14:tracePtLst>
        <p14:tracePtLst>
          <p14:tracePt t="27314" x="5403850" y="2921000"/>
          <p14:tracePt t="36613" x="0" y="0"/>
        </p14:tracePtLst>
        <p14:tracePtLst>
          <p14:tracePt t="38732" x="2355850" y="4806950"/>
          <p14:tracePt t="38949" x="2362200" y="4806950"/>
          <p14:tracePt t="39132" x="2368550" y="4806950"/>
          <p14:tracePt t="39684" x="2368550" y="4813300"/>
          <p14:tracePt t="39692" x="2362200" y="4819650"/>
          <p14:tracePt t="39700" x="2355850" y="4819650"/>
          <p14:tracePt t="39708" x="2349500" y="4819650"/>
          <p14:tracePt t="39720" x="2343150" y="4819650"/>
          <p14:tracePt t="39737" x="2324100" y="4819650"/>
          <p14:tracePt t="39754" x="2305050" y="4819650"/>
          <p14:tracePt t="39771" x="2286000" y="4826000"/>
          <p14:tracePt t="39787" x="2266950" y="4832350"/>
          <p14:tracePt t="39804" x="2247900" y="4832350"/>
          <p14:tracePt t="39805" x="2235200" y="4832350"/>
          <p14:tracePt t="39821" x="2216150" y="4838700"/>
          <p14:tracePt t="39837" x="2203450" y="4845050"/>
          <p14:tracePt t="39854" x="2171700" y="4851400"/>
          <p14:tracePt t="39870" x="2159000" y="4851400"/>
          <p14:tracePt t="39887" x="2133600" y="4864100"/>
          <p14:tracePt t="39904" x="2101850" y="4870450"/>
          <p14:tracePt t="39920" x="2076450" y="4870450"/>
          <p14:tracePt t="39937" x="2044700" y="4883150"/>
          <p14:tracePt t="39954" x="2000250" y="4889500"/>
          <p14:tracePt t="39971" x="1968500" y="4895850"/>
          <p14:tracePt t="39987" x="1930400" y="4895850"/>
          <p14:tracePt t="40004" x="1898650" y="4902200"/>
          <p14:tracePt t="40005" x="1892300" y="4902200"/>
          <p14:tracePt t="40021" x="1879600" y="4908550"/>
          <p14:tracePt t="40037" x="1854200" y="4914900"/>
          <p14:tracePt t="40054" x="1841500" y="4921250"/>
          <p14:tracePt t="40071" x="1803400" y="4927600"/>
          <p14:tracePt t="40087" x="1784350" y="4927600"/>
          <p14:tracePt t="40104" x="1778000" y="4933950"/>
          <p14:tracePt t="40120" x="1758950" y="4933950"/>
          <p14:tracePt t="40137" x="1752600" y="4933950"/>
          <p14:tracePt t="40154" x="1746250" y="4940300"/>
          <p14:tracePt t="40173" x="1739900" y="4946650"/>
          <p14:tracePt t="40197" x="1733550" y="4946650"/>
          <p14:tracePt t="40205" x="1727200" y="4946650"/>
          <p14:tracePt t="40221" x="1727200" y="4953000"/>
          <p14:tracePt t="40252" x="1720850" y="4953000"/>
          <p14:tracePt t="40277" x="1714500" y="4959350"/>
          <p14:tracePt t="40293" x="1708150" y="4965700"/>
          <p14:tracePt t="40300" x="1695450" y="4965700"/>
          <p14:tracePt t="40397" x="1676400" y="4978400"/>
          <p14:tracePt t="40421" x="1670050" y="4978400"/>
          <p14:tracePt t="40436" x="1670050" y="4984750"/>
          <p14:tracePt t="40461" x="1663700" y="4984750"/>
          <p14:tracePt t="40605" x="1657350" y="4991100"/>
          <p14:tracePt t="40628" x="1651000" y="4991100"/>
          <p14:tracePt t="40669" x="1644650" y="4997450"/>
          <p14:tracePt t="40717" x="1638300" y="5003800"/>
          <p14:tracePt t="40901" x="1644650" y="5003800"/>
          <p14:tracePt t="40917" x="1651000" y="5010150"/>
          <p14:tracePt t="40932" x="1657350" y="5016500"/>
          <p14:tracePt t="40949" x="1663700" y="5016500"/>
          <p14:tracePt t="40957" x="1663700" y="5022850"/>
          <p14:tracePt t="40973" x="1676400" y="5029200"/>
          <p14:tracePt t="40986" x="1676400" y="5035550"/>
          <p14:tracePt t="41003" x="1695450" y="5048250"/>
          <p14:tracePt t="41020" x="1708150" y="5054600"/>
          <p14:tracePt t="41036" x="1720850" y="5060950"/>
          <p14:tracePt t="41053" x="1720850" y="5067300"/>
          <p14:tracePt t="41070" x="1727200" y="5067300"/>
          <p14:tracePt t="41109" x="1727200" y="5073650"/>
          <p14:tracePt t="41421" x="1739900" y="5073650"/>
          <p14:tracePt t="41437" x="1746250" y="5073650"/>
          <p14:tracePt t="41453" x="1752600" y="5073650"/>
          <p14:tracePt t="43069" x="0" y="0"/>
        </p14:tracePtLst>
        <p14:tracePtLst>
          <p14:tracePt t="44773" x="3098800" y="5549900"/>
          <p14:tracePt t="45157" x="3092450" y="5549900"/>
          <p14:tracePt t="45189" x="3086100" y="5549900"/>
          <p14:tracePt t="45206" x="3079750" y="5543550"/>
          <p14:tracePt t="45213" x="3073400" y="5543550"/>
          <p14:tracePt t="45238" x="3067050" y="5537200"/>
          <p14:tracePt t="45269" x="3060700" y="5530850"/>
          <p14:tracePt t="45286" x="3060700" y="5524500"/>
          <p14:tracePt t="45301" x="3054350" y="5524500"/>
          <p14:tracePt t="45318" x="3054350" y="5518150"/>
          <p14:tracePt t="45357" x="3054350" y="5511800"/>
          <p14:tracePt t="45397" x="3054350" y="5505450"/>
          <p14:tracePt t="45453" x="3060700" y="5499100"/>
          <p14:tracePt t="45469" x="3067050" y="5492750"/>
          <p14:tracePt t="45477" x="3073400" y="5492750"/>
          <p14:tracePt t="45493" x="3079750" y="5486400"/>
          <p14:tracePt t="45509" x="3086100" y="5480050"/>
          <p14:tracePt t="45525" x="3092450" y="5480050"/>
          <p14:tracePt t="45534" x="3092450" y="5473700"/>
          <p14:tracePt t="45551" x="3098800" y="5473700"/>
          <p14:tracePt t="45567" x="3105150" y="5473700"/>
          <p14:tracePt t="45598" x="3111500" y="5473700"/>
          <p14:tracePt t="46678" x="3117850" y="5473700"/>
          <p14:tracePt t="46686" x="3124200" y="5473700"/>
          <p14:tracePt t="46709" x="3130550" y="5480050"/>
          <p14:tracePt t="46726" x="3136900" y="5486400"/>
          <p14:tracePt t="46742" x="3143250" y="5486400"/>
          <p14:tracePt t="46749" x="3149600" y="5492750"/>
          <p14:tracePt t="46766" x="3162300" y="5492750"/>
          <p14:tracePt t="46773" x="3162300" y="5499100"/>
          <p14:tracePt t="46783" x="3175000" y="5499100"/>
          <p14:tracePt t="46799" x="3187700" y="5505450"/>
          <p14:tracePt t="46816" x="3194050" y="5511800"/>
          <p14:tracePt t="46833" x="3206750" y="5518150"/>
          <p14:tracePt t="46854" x="3213100" y="5518150"/>
          <p14:tracePt t="46886" x="3225800" y="5518150"/>
          <p14:tracePt t="47022" x="3232150" y="5518150"/>
          <p14:tracePt t="47046" x="3238500" y="5518150"/>
          <p14:tracePt t="47062" x="3244850" y="5518150"/>
          <p14:tracePt t="47078" x="3257550" y="5511800"/>
          <p14:tracePt t="47094" x="3263900" y="5511800"/>
          <p14:tracePt t="47102" x="3270250" y="5511800"/>
          <p14:tracePt t="47118" x="3276600" y="5505450"/>
          <p14:tracePt t="47150" x="3282950" y="5505450"/>
          <p14:tracePt t="47157" x="3289300" y="5505450"/>
          <p14:tracePt t="49406" x="0" y="0"/>
        </p14:tracePtLst>
        <p14:tracePtLst>
          <p14:tracePt t="53055" x="4635500" y="4508500"/>
          <p14:tracePt t="53215" x="4629150" y="4508500"/>
          <p14:tracePt t="53223" x="4622800" y="4508500"/>
          <p14:tracePt t="53238" x="4616450" y="4508500"/>
          <p14:tracePt t="53263" x="4610100" y="4508500"/>
          <p14:tracePt t="53271" x="4603750" y="4508500"/>
          <p14:tracePt t="53287" x="4597400" y="4508500"/>
          <p14:tracePt t="53295" x="4584700" y="4508500"/>
          <p14:tracePt t="53535" x="4591050" y="4508500"/>
          <p14:tracePt t="53550" x="4597400" y="4508500"/>
          <p14:tracePt t="53559" x="4603750" y="4502150"/>
          <p14:tracePt t="53567" x="4603750" y="4495800"/>
          <p14:tracePt t="53578" x="4610100" y="4489450"/>
          <p14:tracePt t="53595" x="4616450" y="4489450"/>
          <p14:tracePt t="53611" x="4622800" y="4483100"/>
          <p14:tracePt t="54120" x="0" y="0"/>
        </p14:tracePtLst>
        <p14:tracePtLst>
          <p14:tracePt t="59288" x="5835650" y="5524500"/>
          <p14:tracePt t="59352" x="5829300" y="5524500"/>
          <p14:tracePt t="59856" x="5829300" y="5549900"/>
          <p14:tracePt t="59873" x="5829300" y="5556250"/>
          <p14:tracePt t="59912" x="5829300" y="5568950"/>
          <p14:tracePt t="59953" x="5835650" y="5568950"/>
          <p14:tracePt t="59960" x="5842000" y="5575300"/>
          <p14:tracePt t="59968" x="5854700" y="5581650"/>
          <p14:tracePt t="59976" x="5861050" y="5581650"/>
          <p14:tracePt t="59990" x="5873750" y="5588000"/>
          <p14:tracePt t="60007" x="5899150" y="5594350"/>
          <p14:tracePt t="60023" x="5937250" y="5594350"/>
          <p14:tracePt t="60024" x="5956300" y="5600700"/>
          <p14:tracePt t="60040" x="5988050" y="5607050"/>
          <p14:tracePt t="60057" x="6007100" y="5607050"/>
          <p14:tracePt t="60760" x="6013450" y="5607050"/>
          <p14:tracePt t="60761" x="0" y="0"/>
        </p14:tracePtLst>
        <p14:tracePtLst>
          <p14:tracePt t="61520" x="6813550" y="5213350"/>
          <p14:tracePt t="65905"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682" y="145072"/>
            <a:ext cx="7886700" cy="808239"/>
          </a:xfrm>
        </p:spPr>
        <p:txBody>
          <a:bodyPr>
            <a:normAutofit fontScale="90000"/>
          </a:bodyPr>
          <a:lstStyle/>
          <a:p>
            <a:r>
              <a:rPr lang="en-US" dirty="0" smtClean="0"/>
              <a:t>NGMSA arrays integrated in Big-</a:t>
            </a:r>
            <a:r>
              <a:rPr lang="el-GR" dirty="0" smtClean="0"/>
              <a:t>θ</a:t>
            </a:r>
            <a:r>
              <a:rPr lang="en-US" dirty="0" smtClean="0"/>
              <a:t> assembly for NG-FORTIS flight mission</a:t>
            </a:r>
            <a:endParaRPr lang="en-US" dirty="0"/>
          </a:p>
        </p:txBody>
      </p:sp>
      <p:sp>
        <p:nvSpPr>
          <p:cNvPr id="4" name="Slide Number Placeholder 3"/>
          <p:cNvSpPr>
            <a:spLocks noGrp="1"/>
          </p:cNvSpPr>
          <p:nvPr>
            <p:ph type="sldNum" sz="quarter" idx="12"/>
          </p:nvPr>
        </p:nvSpPr>
        <p:spPr>
          <a:xfrm>
            <a:off x="6256493" y="6382760"/>
            <a:ext cx="2057400" cy="365125"/>
          </a:xfrm>
        </p:spPr>
        <p:txBody>
          <a:bodyPr/>
          <a:lstStyle/>
          <a:p>
            <a:fld id="{FA90A075-E59F-4780-8711-D5C6B663DCCF}" type="slidenum">
              <a:rPr lang="en-US" smtClean="0"/>
              <a:pPr/>
              <a:t>11</a:t>
            </a:fld>
            <a:endParaRPr lang="en-US"/>
          </a:p>
        </p:txBody>
      </p:sp>
      <p:sp>
        <p:nvSpPr>
          <p:cNvPr id="13" name="Content Placeholder 12"/>
          <p:cNvSpPr>
            <a:spLocks noGrp="1"/>
          </p:cNvSpPr>
          <p:nvPr>
            <p:ph idx="1"/>
          </p:nvPr>
        </p:nvSpPr>
        <p:spPr>
          <a:xfrm>
            <a:off x="3645177" y="3082589"/>
            <a:ext cx="5222631" cy="716481"/>
          </a:xfrm>
        </p:spPr>
        <p:txBody>
          <a:bodyPr>
            <a:normAutofit/>
          </a:bodyPr>
          <a:lstStyle/>
          <a:p>
            <a:pPr marL="0" indent="0">
              <a:buNone/>
            </a:pPr>
            <a:r>
              <a:rPr lang="en-US" sz="1600" dirty="0" smtClean="0"/>
              <a:t>Fully integrated 128x64 NGMSA array attached to a Big-</a:t>
            </a:r>
            <a:r>
              <a:rPr lang="el-GR" sz="1600" dirty="0" smtClean="0"/>
              <a:t>θ</a:t>
            </a:r>
            <a:r>
              <a:rPr lang="en-US" sz="1600" dirty="0" smtClean="0"/>
              <a:t> assembly on NG-FORTIS telescope</a:t>
            </a:r>
          </a:p>
        </p:txBody>
      </p:sp>
      <p:sp>
        <p:nvSpPr>
          <p:cNvPr id="6" name="TextBox 5"/>
          <p:cNvSpPr txBox="1"/>
          <p:nvPr/>
        </p:nvSpPr>
        <p:spPr>
          <a:xfrm>
            <a:off x="2934547" y="2665263"/>
            <a:ext cx="184666" cy="369332"/>
          </a:xfrm>
          <a:prstGeom prst="rect">
            <a:avLst/>
          </a:prstGeom>
          <a:noFill/>
        </p:spPr>
        <p:txBody>
          <a:bodyPr wrap="none" rtlCol="0">
            <a:spAutoFit/>
          </a:bodyPr>
          <a:lstStyle/>
          <a:p>
            <a:endParaRPr lang="en-US" dirty="0"/>
          </a:p>
        </p:txBody>
      </p:sp>
      <p:grpSp>
        <p:nvGrpSpPr>
          <p:cNvPr id="7" name="Group 6"/>
          <p:cNvGrpSpPr/>
          <p:nvPr/>
        </p:nvGrpSpPr>
        <p:grpSpPr>
          <a:xfrm>
            <a:off x="475221" y="1101673"/>
            <a:ext cx="8290161" cy="2045723"/>
            <a:chOff x="0" y="0"/>
            <a:chExt cx="5955665" cy="1638300"/>
          </a:xfrm>
        </p:grpSpPr>
        <p:grpSp>
          <p:nvGrpSpPr>
            <p:cNvPr id="8" name="Group 7"/>
            <p:cNvGrpSpPr/>
            <p:nvPr/>
          </p:nvGrpSpPr>
          <p:grpSpPr>
            <a:xfrm>
              <a:off x="0" y="0"/>
              <a:ext cx="5955665" cy="1638300"/>
              <a:chOff x="0" y="0"/>
              <a:chExt cx="5955665" cy="1638300"/>
            </a:xfrm>
          </p:grpSpPr>
          <p:grpSp>
            <p:nvGrpSpPr>
              <p:cNvPr id="10" name="Group 9"/>
              <p:cNvGrpSpPr>
                <a:grpSpLocks/>
              </p:cNvGrpSpPr>
              <p:nvPr/>
            </p:nvGrpSpPr>
            <p:grpSpPr bwMode="auto">
              <a:xfrm>
                <a:off x="0" y="0"/>
                <a:ext cx="5955665" cy="1638300"/>
                <a:chOff x="1204" y="1133"/>
                <a:chExt cx="9379" cy="2580"/>
              </a:xfrm>
            </p:grpSpPr>
            <p:grpSp>
              <p:nvGrpSpPr>
                <p:cNvPr id="14" name="Group 13"/>
                <p:cNvGrpSpPr>
                  <a:grpSpLocks/>
                </p:cNvGrpSpPr>
                <p:nvPr/>
              </p:nvGrpSpPr>
              <p:grpSpPr bwMode="auto">
                <a:xfrm>
                  <a:off x="1204" y="1133"/>
                  <a:ext cx="9379" cy="2580"/>
                  <a:chOff x="1204" y="1133"/>
                  <a:chExt cx="9379" cy="2580"/>
                </a:xfrm>
              </p:grpSpPr>
              <p:grpSp>
                <p:nvGrpSpPr>
                  <p:cNvPr id="16" name="Group 15"/>
                  <p:cNvGrpSpPr>
                    <a:grpSpLocks/>
                  </p:cNvGrpSpPr>
                  <p:nvPr/>
                </p:nvGrpSpPr>
                <p:grpSpPr bwMode="auto">
                  <a:xfrm>
                    <a:off x="1204" y="1133"/>
                    <a:ext cx="9379" cy="2580"/>
                    <a:chOff x="1204" y="1133"/>
                    <a:chExt cx="9379" cy="2580"/>
                  </a:xfrm>
                </p:grpSpPr>
                <p:grpSp>
                  <p:nvGrpSpPr>
                    <p:cNvPr id="18" name="Group 17"/>
                    <p:cNvGrpSpPr>
                      <a:grpSpLocks/>
                    </p:cNvGrpSpPr>
                    <p:nvPr/>
                  </p:nvGrpSpPr>
                  <p:grpSpPr bwMode="auto">
                    <a:xfrm>
                      <a:off x="1204" y="1133"/>
                      <a:ext cx="6687" cy="2580"/>
                      <a:chOff x="1204" y="1133"/>
                      <a:chExt cx="6687" cy="2580"/>
                    </a:xfrm>
                  </p:grpSpPr>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b="4622"/>
                      <a:stretch>
                        <a:fillRect/>
                      </a:stretch>
                    </p:blipFill>
                    <p:spPr bwMode="auto">
                      <a:xfrm>
                        <a:off x="5330" y="1973"/>
                        <a:ext cx="2561" cy="15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4" y="1133"/>
                        <a:ext cx="3908" cy="2580"/>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noChangeArrowheads="1"/>
                    </p:cNvPicPr>
                    <p:nvPr/>
                  </p:nvPicPr>
                  <p:blipFill>
                    <a:blip r:embed="rId6" cstate="print">
                      <a:lum bright="22000" contrast="22000"/>
                      <a:extLst>
                        <a:ext uri="{28A0092B-C50C-407E-A947-70E740481C1C}">
                          <a14:useLocalDpi xmlns:a14="http://schemas.microsoft.com/office/drawing/2010/main" val="0"/>
                        </a:ext>
                      </a:extLst>
                    </a:blip>
                    <a:srcRect/>
                    <a:stretch>
                      <a:fillRect/>
                    </a:stretch>
                  </p:blipFill>
                  <p:spPr bwMode="auto">
                    <a:xfrm>
                      <a:off x="8092" y="1235"/>
                      <a:ext cx="2491" cy="186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AutoShape 11"/>
                  <p:cNvCxnSpPr>
                    <a:cxnSpLocks noChangeShapeType="1"/>
                  </p:cNvCxnSpPr>
                  <p:nvPr/>
                </p:nvCxnSpPr>
                <p:spPr bwMode="auto">
                  <a:xfrm>
                    <a:off x="7182" y="1641"/>
                    <a:ext cx="1771" cy="540"/>
                  </a:xfrm>
                  <a:prstGeom prst="straightConnector1">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15" name="Text Box 8"/>
                <p:cNvSpPr txBox="1">
                  <a:spLocks noChangeArrowheads="1"/>
                </p:cNvSpPr>
                <p:nvPr/>
              </p:nvSpPr>
              <p:spPr bwMode="auto">
                <a:xfrm>
                  <a:off x="5568" y="1235"/>
                  <a:ext cx="2145"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Microshutter Arrays</a:t>
                  </a:r>
                  <a:endParaRPr lang="en-US" sz="1000">
                    <a:effectLst/>
                    <a:latin typeface="Times New Roman" panose="02020603050405020304" pitchFamily="18" charset="0"/>
                    <a:ea typeface="Times New Roman" panose="02020603050405020304" pitchFamily="18" charset="0"/>
                  </a:endParaRPr>
                </a:p>
              </p:txBody>
            </p:sp>
          </p:grpSp>
          <p:cxnSp>
            <p:nvCxnSpPr>
              <p:cNvPr id="12" name="AutoShape 9"/>
              <p:cNvCxnSpPr>
                <a:cxnSpLocks noChangeShapeType="1"/>
              </p:cNvCxnSpPr>
              <p:nvPr/>
            </p:nvCxnSpPr>
            <p:spPr bwMode="auto">
              <a:xfrm flipH="1">
                <a:off x="814192" y="187890"/>
                <a:ext cx="2060575" cy="226695"/>
              </a:xfrm>
              <a:prstGeom prst="straightConnector1">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cxnSp>
        </p:grpSp>
        <p:cxnSp>
          <p:nvCxnSpPr>
            <p:cNvPr id="9" name="AutoShape 10"/>
            <p:cNvCxnSpPr>
              <a:cxnSpLocks noChangeShapeType="1"/>
            </p:cNvCxnSpPr>
            <p:nvPr/>
          </p:nvCxnSpPr>
          <p:spPr bwMode="auto">
            <a:xfrm flipH="1">
              <a:off x="3448833" y="300625"/>
              <a:ext cx="43815" cy="556895"/>
            </a:xfrm>
            <a:prstGeom prst="straightConnector1">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cxnSp>
      </p:grpSp>
      <p:pic>
        <p:nvPicPr>
          <p:cNvPr id="22" name="Picture 21"/>
          <p:cNvPicPr/>
          <p:nvPr/>
        </p:nvPicPr>
        <p:blipFill>
          <a:blip r:embed="rId7"/>
          <a:stretch>
            <a:fillRect/>
          </a:stretch>
        </p:blipFill>
        <p:spPr>
          <a:xfrm>
            <a:off x="519286" y="2687171"/>
            <a:ext cx="2304390" cy="3747095"/>
          </a:xfrm>
          <a:prstGeom prst="rect">
            <a:avLst/>
          </a:prstGeom>
        </p:spPr>
      </p:pic>
      <p:pic>
        <p:nvPicPr>
          <p:cNvPr id="23" name="Picture 22"/>
          <p:cNvPicPr/>
          <p:nvPr/>
        </p:nvPicPr>
        <p:blipFill>
          <a:blip r:embed="rId8"/>
          <a:stretch>
            <a:fillRect/>
          </a:stretch>
        </p:blipFill>
        <p:spPr>
          <a:xfrm rot="16200001">
            <a:off x="3499860" y="3982313"/>
            <a:ext cx="2027957" cy="2973916"/>
          </a:xfrm>
          <a:prstGeom prst="rect">
            <a:avLst/>
          </a:prstGeom>
        </p:spPr>
      </p:pic>
      <p:sp>
        <p:nvSpPr>
          <p:cNvPr id="3" name="Rectangle 2"/>
          <p:cNvSpPr/>
          <p:nvPr/>
        </p:nvSpPr>
        <p:spPr>
          <a:xfrm>
            <a:off x="2728684" y="3807480"/>
            <a:ext cx="5927456" cy="369332"/>
          </a:xfrm>
          <a:prstGeom prst="rect">
            <a:avLst/>
          </a:prstGeom>
        </p:spPr>
        <p:txBody>
          <a:bodyPr wrap="none">
            <a:spAutoFit/>
          </a:bodyPr>
          <a:lstStyle/>
          <a:p>
            <a:r>
              <a:rPr lang="en-US" dirty="0" smtClean="0"/>
              <a:t>Sounding Rocket carrying NG-FORTIS telescope before launch.</a:t>
            </a:r>
            <a:endParaRPr lang="en-US" dirty="0"/>
          </a:p>
        </p:txBody>
      </p:sp>
      <p:sp>
        <p:nvSpPr>
          <p:cNvPr id="5" name="Rectangle 4"/>
          <p:cNvSpPr/>
          <p:nvPr/>
        </p:nvSpPr>
        <p:spPr>
          <a:xfrm>
            <a:off x="6234339" y="4671278"/>
            <a:ext cx="2421801" cy="1754326"/>
          </a:xfrm>
          <a:prstGeom prst="rect">
            <a:avLst/>
          </a:prstGeom>
        </p:spPr>
        <p:txBody>
          <a:bodyPr wrap="square">
            <a:spAutoFit/>
          </a:bodyPr>
          <a:lstStyle/>
          <a:p>
            <a:r>
              <a:rPr lang="en-US" dirty="0" smtClean="0"/>
              <a:t>NG-FORTIS flight mission was successfully executed on Oct 27, 2019, NGMSA array functioned as required.</a:t>
            </a:r>
            <a:endParaRPr lang="en-US" dirty="0"/>
          </a:p>
        </p:txBody>
      </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
        <p:nvSpPr>
          <p:cNvPr id="24" name="TextBox 23"/>
          <p:cNvSpPr txBox="1"/>
          <p:nvPr/>
        </p:nvSpPr>
        <p:spPr>
          <a:xfrm>
            <a:off x="576649" y="6488668"/>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6620"/>
    </mc:Choice>
    <mc:Fallback xmlns="">
      <p:transition spd="slow" advTm="7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mod="1">
    <p:ext uri="{3A86A75C-4F4B-4683-9AE1-C65F6400EC91}">
      <p14:laserTraceLst xmlns:p14="http://schemas.microsoft.com/office/powerpoint/2010/main">
        <p14:tracePtLst>
          <p14:tracePt t="15558" x="5283200" y="2514600"/>
          <p14:tracePt t="15566" x="5289550" y="2514600"/>
          <p14:tracePt t="15605" x="5295900" y="2514600"/>
          <p14:tracePt t="15861" x="5283200" y="2520950"/>
          <p14:tracePt t="15869" x="5276850" y="2520950"/>
          <p14:tracePt t="15885" x="5264150" y="2520950"/>
          <p14:tracePt t="15901" x="5257800" y="2520950"/>
          <p14:tracePt t="15925" x="5251450" y="2527300"/>
          <p14:tracePt t="15933" x="5245100" y="2527300"/>
          <p14:tracePt t="15949" x="5238750" y="2527300"/>
          <p14:tracePt t="16005" x="5232400" y="2527300"/>
          <p14:tracePt t="16029" x="5226050" y="2527300"/>
          <p14:tracePt t="16045" x="5219700" y="2527300"/>
          <p14:tracePt t="16734" x="5226050" y="2520950"/>
          <p14:tracePt t="16749" x="5226050" y="2514600"/>
          <p14:tracePt t="16765" x="5232400" y="2514600"/>
          <p14:tracePt t="16782" x="5238750" y="2508250"/>
          <p14:tracePt t="16797" x="5245100" y="2501900"/>
          <p14:tracePt t="16837" x="5257800" y="2495550"/>
          <p14:tracePt t="16869" x="5264150" y="2489200"/>
          <p14:tracePt t="16893" x="5264150" y="2482850"/>
          <p14:tracePt t="17101" x="5264150" y="2476500"/>
          <p14:tracePt t="17117" x="5257800" y="2476500"/>
          <p14:tracePt t="17126" x="5251450" y="2476500"/>
          <p14:tracePt t="17142" x="5245100" y="2470150"/>
          <p14:tracePt t="17150" x="5238750" y="2463800"/>
          <p14:tracePt t="17166" x="5232400" y="2463800"/>
          <p14:tracePt t="17183" x="5219700" y="2457450"/>
          <p14:tracePt t="17200" x="5207000" y="2451100"/>
          <p14:tracePt t="17216" x="5200650" y="2451100"/>
          <p14:tracePt t="17233" x="5194300" y="2451100"/>
          <p14:tracePt t="17250" x="5187950" y="2451100"/>
          <p14:tracePt t="17266" x="5181600" y="2451100"/>
          <p14:tracePt t="17374" x="5156200" y="2451100"/>
          <p14:tracePt t="17390" x="5143500" y="2451100"/>
          <p14:tracePt t="17397" x="5137150" y="2451100"/>
          <p14:tracePt t="17406" x="5130800" y="2451100"/>
          <p14:tracePt t="17416" x="5118100" y="2451100"/>
          <p14:tracePt t="17433" x="5099050" y="2451100"/>
          <p14:tracePt t="17450" x="5067300" y="2451100"/>
          <p14:tracePt t="17466" x="5041900" y="2451100"/>
          <p14:tracePt t="17483" x="5022850" y="2451100"/>
          <p14:tracePt t="17500" x="5010150" y="2451100"/>
          <p14:tracePt t="17516" x="4997450" y="2451100"/>
          <p14:tracePt t="17533" x="4991100" y="2451100"/>
          <p14:tracePt t="17597" x="4978400" y="2451100"/>
          <p14:tracePt t="17718" x="4972050" y="2457450"/>
          <p14:tracePt t="17733" x="4965700" y="2457450"/>
          <p14:tracePt t="17750" x="4959350" y="2463800"/>
          <p14:tracePt t="17765" x="4946650" y="2470150"/>
          <p14:tracePt t="17773" x="4940300" y="2470150"/>
          <p14:tracePt t="17782" x="4933950" y="2476500"/>
          <p14:tracePt t="17799" x="4921250" y="2482850"/>
          <p14:tracePt t="17816" x="4908550" y="2489200"/>
          <p14:tracePt t="17833" x="4902200" y="2495550"/>
          <p14:tracePt t="17849" x="4895850" y="2495550"/>
          <p14:tracePt t="18181" x="4902200" y="2508250"/>
          <p14:tracePt t="18205" x="4914900" y="2514600"/>
          <p14:tracePt t="18213" x="4921250" y="2520950"/>
          <p14:tracePt t="18221" x="4927600" y="2520950"/>
          <p14:tracePt t="18232" x="4940300" y="2520950"/>
          <p14:tracePt t="18249" x="4959350" y="2540000"/>
          <p14:tracePt t="18266" x="4978400" y="2546350"/>
          <p14:tracePt t="18282" x="5003800" y="2552700"/>
          <p14:tracePt t="18299" x="5022850" y="2565400"/>
          <p14:tracePt t="18316" x="5041900" y="2571750"/>
          <p14:tracePt t="18332" x="5060950" y="2578100"/>
          <p14:tracePt t="18349" x="5105400" y="2590800"/>
          <p14:tracePt t="18366" x="5118100" y="2590800"/>
          <p14:tracePt t="18382" x="5124450" y="2597150"/>
          <p14:tracePt t="18438" x="5156200" y="2603500"/>
          <p14:tracePt t="18446" x="5175250" y="2609850"/>
          <p14:tracePt t="18453" x="5187950" y="2609850"/>
          <p14:tracePt t="18466" x="5207000" y="2609850"/>
          <p14:tracePt t="18482" x="5245100" y="2609850"/>
          <p14:tracePt t="18499" x="5276850" y="2622550"/>
          <p14:tracePt t="18515" x="5302250" y="2622550"/>
          <p14:tracePt t="18532" x="5308600" y="2622550"/>
          <p14:tracePt t="18549" x="5340350" y="2628900"/>
          <p14:tracePt t="18566" x="5372100" y="2628900"/>
          <p14:tracePt t="18582" x="5391150" y="2635250"/>
          <p14:tracePt t="18599" x="5416550" y="2635250"/>
          <p14:tracePt t="18615" x="5435600" y="2641600"/>
          <p14:tracePt t="18632" x="5473700" y="2641600"/>
          <p14:tracePt t="18649" x="5505450" y="2641600"/>
          <p14:tracePt t="18665" x="5537200" y="2641600"/>
          <p14:tracePt t="18682" x="5568950" y="2635250"/>
          <p14:tracePt t="18699" x="5607050" y="2628900"/>
          <p14:tracePt t="18715" x="5613400" y="2628900"/>
          <p14:tracePt t="18732" x="5619750" y="2622550"/>
          <p14:tracePt t="18748" x="5638800" y="2609850"/>
          <p14:tracePt t="18765" x="5657850" y="2597150"/>
          <p14:tracePt t="18782" x="5676900" y="2578100"/>
          <p14:tracePt t="18799" x="5683250" y="2565400"/>
          <p14:tracePt t="18815" x="5683250" y="2552700"/>
          <p14:tracePt t="18832" x="5683250" y="2546350"/>
          <p14:tracePt t="18849" x="5683250" y="2533650"/>
          <p14:tracePt t="18869" x="5683250" y="2527300"/>
          <p14:tracePt t="18885" x="5664200" y="2514600"/>
          <p14:tracePt t="18902" x="5651500" y="2508250"/>
          <p14:tracePt t="18915" x="5638800" y="2508250"/>
          <p14:tracePt t="18932" x="5613400" y="2495550"/>
          <p14:tracePt t="18949" x="5581650" y="2489200"/>
          <p14:tracePt t="18966" x="5524500" y="2463800"/>
          <p14:tracePt t="18982" x="5511800" y="2463800"/>
          <p14:tracePt t="18999" x="5461000" y="2451100"/>
          <p14:tracePt t="19015" x="5416550" y="2444750"/>
          <p14:tracePt t="19032" x="5365750" y="2438400"/>
          <p14:tracePt t="19048" x="5321300" y="2432050"/>
          <p14:tracePt t="19065" x="5276850" y="2425700"/>
          <p14:tracePt t="19082" x="5232400" y="2419350"/>
          <p14:tracePt t="19098" x="5194300" y="2413000"/>
          <p14:tracePt t="19115" x="5162550" y="2413000"/>
          <p14:tracePt t="19132" x="5143500" y="2406650"/>
          <p14:tracePt t="19148" x="5118100" y="2400300"/>
          <p14:tracePt t="19165" x="5099050" y="2393950"/>
          <p14:tracePt t="19166" x="5092700" y="2393950"/>
          <p14:tracePt t="19182" x="5086350" y="2393950"/>
          <p14:tracePt t="19199" x="5080000" y="2387600"/>
          <p14:tracePt t="19215" x="5041900" y="2381250"/>
          <p14:tracePt t="19232" x="5035550" y="2381250"/>
          <p14:tracePt t="19248" x="5022850" y="2374900"/>
          <p14:tracePt t="19278" x="4991100" y="2374900"/>
          <p14:tracePt t="19285" x="4978400" y="2374900"/>
          <p14:tracePt t="19298" x="4965700" y="2374900"/>
          <p14:tracePt t="19315" x="4940300" y="2374900"/>
          <p14:tracePt t="19331" x="4914900" y="2374900"/>
          <p14:tracePt t="19348" x="4902200" y="2381250"/>
          <p14:tracePt t="19365" x="4883150" y="2387600"/>
          <p14:tracePt t="19382" x="4851400" y="2393950"/>
          <p14:tracePt t="19398" x="4832350" y="2400300"/>
          <p14:tracePt t="19415" x="4813300" y="2406650"/>
          <p14:tracePt t="19431" x="4800600" y="2419350"/>
          <p14:tracePt t="19448" x="4787900" y="2419350"/>
          <p14:tracePt t="19465" x="4768850" y="2425700"/>
          <p14:tracePt t="19481" x="4768850" y="2432050"/>
          <p14:tracePt t="19499" x="4762500" y="2438400"/>
          <p14:tracePt t="19518" x="4756150" y="2438400"/>
          <p14:tracePt t="19678" x="4743450" y="2451100"/>
          <p14:tracePt t="19693" x="4737100" y="2463800"/>
          <p14:tracePt t="19709" x="4730750" y="2470150"/>
          <p14:tracePt t="19718" x="4730750" y="2476500"/>
          <p14:tracePt t="19742" x="4730750" y="2482850"/>
          <p14:tracePt t="19758" x="4730750" y="2489200"/>
          <p14:tracePt t="19774" x="4730750" y="2495550"/>
          <p14:tracePt t="19797" x="4730750" y="2508250"/>
          <p14:tracePt t="19814" x="4730750" y="2514600"/>
          <p14:tracePt t="19830" x="4730750" y="2520950"/>
          <p14:tracePt t="19838" x="4730750" y="2527300"/>
          <p14:tracePt t="19848" x="4737100" y="2527300"/>
          <p14:tracePt t="19865" x="4743450" y="2540000"/>
          <p14:tracePt t="19881" x="4749800" y="2552700"/>
          <p14:tracePt t="19898" x="4762500" y="2559050"/>
          <p14:tracePt t="19915" x="4781550" y="2578100"/>
          <p14:tracePt t="19931" x="4806950" y="2597150"/>
          <p14:tracePt t="19948" x="4845050" y="2622550"/>
          <p14:tracePt t="19965" x="4895850" y="2647950"/>
          <p14:tracePt t="19981" x="4972050" y="2686050"/>
          <p14:tracePt t="19982" x="5016500" y="2705100"/>
          <p14:tracePt t="19998" x="5111750" y="2743200"/>
          <p14:tracePt t="20014" x="5213350" y="2774950"/>
          <p14:tracePt t="20031" x="5314950" y="2806700"/>
          <p14:tracePt t="20048" x="5416550" y="2832100"/>
          <p14:tracePt t="20064" x="5518150" y="2863850"/>
          <p14:tracePt t="20081" x="5613400" y="2895600"/>
          <p14:tracePt t="20098" x="5702300" y="2921000"/>
          <p14:tracePt t="20114" x="5784850" y="2946400"/>
          <p14:tracePt t="20131" x="5867400" y="2971800"/>
          <p14:tracePt t="20148" x="5930900" y="2984500"/>
          <p14:tracePt t="20164" x="6000750" y="2990850"/>
          <p14:tracePt t="20181" x="6051550" y="2990850"/>
          <p14:tracePt t="20182" x="6076950" y="2990850"/>
          <p14:tracePt t="20198" x="6108700" y="2990850"/>
          <p14:tracePt t="20214" x="6121400" y="2984500"/>
          <p14:tracePt t="20231" x="6127750" y="2984500"/>
          <p14:tracePt t="20326" x="6127750" y="2978150"/>
          <p14:tracePt t="20470" x="6127750" y="2971800"/>
          <p14:tracePt t="20485" x="6127750" y="2965450"/>
          <p14:tracePt t="20495" x="6127750" y="2959100"/>
          <p14:tracePt t="20518" x="6127750" y="2946400"/>
          <p14:tracePt t="20533" x="6127750" y="2940050"/>
          <p14:tracePt t="20543" x="6127750" y="2933700"/>
          <p14:tracePt t="20566" x="6127750" y="2927350"/>
          <p14:tracePt t="20918" x="0" y="0"/>
        </p14:tracePtLst>
        <p14:tracePtLst>
          <p14:tracePt t="28431" x="7581900" y="1924050"/>
          <p14:tracePt t="28631" x="7581900" y="1930400"/>
          <p14:tracePt t="28655" x="7575550" y="1930400"/>
          <p14:tracePt t="28672" x="7569200" y="1930400"/>
          <p14:tracePt t="28703" x="7562850" y="1936750"/>
          <p14:tracePt t="28719" x="7556500" y="1936750"/>
          <p14:tracePt t="28751" x="7550150" y="1936750"/>
          <p14:tracePt t="28895" x="7550150" y="1943100"/>
          <p14:tracePt t="28920" x="7556500" y="1949450"/>
          <p14:tracePt t="28927" x="7562850" y="1955800"/>
          <p14:tracePt t="28943" x="7569200" y="1955800"/>
          <p14:tracePt t="29055" x="7569200" y="1962150"/>
          <p14:tracePt t="29119" x="7569200" y="1968500"/>
          <p14:tracePt t="29135" x="7562850" y="1974850"/>
          <p14:tracePt t="29151" x="7550150" y="1974850"/>
          <p14:tracePt t="29159" x="7543800" y="1974850"/>
          <p14:tracePt t="29167" x="7537450" y="1981200"/>
          <p14:tracePt t="29175" x="7518400" y="1987550"/>
          <p14:tracePt t="29191" x="7499350" y="1993900"/>
          <p14:tracePt t="29208" x="7480300" y="2006600"/>
          <p14:tracePt t="29225" x="7454900" y="2012950"/>
          <p14:tracePt t="29241" x="7442200" y="2019300"/>
          <p14:tracePt t="29258" x="7423150" y="2032000"/>
          <p14:tracePt t="29275" x="7410450" y="2038350"/>
          <p14:tracePt t="29291" x="7404100" y="2051050"/>
          <p14:tracePt t="29308" x="7397750" y="2051050"/>
          <p14:tracePt t="29567" x="7404100" y="2051050"/>
          <p14:tracePt t="29576" x="7410450" y="2051050"/>
          <p14:tracePt t="29583" x="7416800" y="2051050"/>
          <p14:tracePt t="29591" x="7423150" y="2051050"/>
          <p14:tracePt t="29608" x="7435850" y="2051050"/>
          <p14:tracePt t="29624" x="7442200" y="2051050"/>
          <p14:tracePt t="29641" x="7448550" y="2051050"/>
          <p14:tracePt t="29658" x="7454900" y="2051050"/>
          <p14:tracePt t="29674" x="7461250" y="2051050"/>
          <p14:tracePt t="29691" x="7473950" y="2051050"/>
          <p14:tracePt t="29708" x="7493000" y="2051050"/>
          <p14:tracePt t="29767" x="7499350" y="2051050"/>
          <p14:tracePt t="30296" x="7493000" y="2051050"/>
          <p14:tracePt t="30303" x="7480300" y="2044700"/>
          <p14:tracePt t="30311" x="7461250" y="2038350"/>
          <p14:tracePt t="30324" x="7423150" y="2025650"/>
          <p14:tracePt t="30340" x="7340600" y="2012950"/>
          <p14:tracePt t="30357" x="7296150" y="2000250"/>
          <p14:tracePt t="30374" x="7277100" y="1993900"/>
          <p14:tracePt t="30391" x="7162800" y="1981200"/>
          <p14:tracePt t="30407" x="6858000" y="1955800"/>
          <p14:tracePt t="30424" x="6762750" y="1936750"/>
          <p14:tracePt t="30441" x="6489700" y="1911350"/>
          <p14:tracePt t="30457" x="6254750" y="1898650"/>
          <p14:tracePt t="30474" x="6134100" y="1892300"/>
          <p14:tracePt t="30491" x="5962650" y="1892300"/>
          <p14:tracePt t="30507" x="5816600" y="1892300"/>
          <p14:tracePt t="30524" x="5683250" y="1898650"/>
          <p14:tracePt t="30540" x="5562600" y="1911350"/>
          <p14:tracePt t="30557" x="5435600" y="1930400"/>
          <p14:tracePt t="30574" x="5308600" y="1936750"/>
          <p14:tracePt t="30590" x="5187950" y="1949450"/>
          <p14:tracePt t="30608" x="4997450" y="1949450"/>
          <p14:tracePt t="30624" x="4864100" y="1968500"/>
          <p14:tracePt t="30640" x="4718050" y="1968500"/>
          <p14:tracePt t="30657" x="4552950" y="1968500"/>
          <p14:tracePt t="30674" x="4381500" y="1968500"/>
          <p14:tracePt t="30690" x="4165600" y="1974850"/>
          <p14:tracePt t="30707" x="3962400" y="1974850"/>
          <p14:tracePt t="30724" x="3759200" y="1987550"/>
          <p14:tracePt t="30740" x="3587750" y="2000250"/>
          <p14:tracePt t="30757" x="3467100" y="2006600"/>
          <p14:tracePt t="30774" x="3371850" y="2019300"/>
          <p14:tracePt t="30790" x="3308350" y="2025650"/>
          <p14:tracePt t="30807" x="3270250" y="2032000"/>
          <p14:tracePt t="30808" x="3244850" y="2038350"/>
          <p14:tracePt t="30824" x="3206750" y="2044700"/>
          <p14:tracePt t="30840" x="3130550" y="2051050"/>
          <p14:tracePt t="30857" x="3016250" y="2057400"/>
          <p14:tracePt t="30874" x="2889250" y="2063750"/>
          <p14:tracePt t="30890" x="2755900" y="2063750"/>
          <p14:tracePt t="30907" x="2628900" y="2057400"/>
          <p14:tracePt t="30924" x="2501900" y="2044700"/>
          <p14:tracePt t="30940" x="2374900" y="2032000"/>
          <p14:tracePt t="30957" x="2266950" y="2000250"/>
          <p14:tracePt t="30974" x="2190750" y="1993900"/>
          <p14:tracePt t="30990" x="2057400" y="1974850"/>
          <p14:tracePt t="31007" x="1917700" y="1962150"/>
          <p14:tracePt t="31024" x="1739900" y="1949450"/>
          <p14:tracePt t="31040" x="1644650" y="1936750"/>
          <p14:tracePt t="31057" x="1606550" y="1924050"/>
          <p14:tracePt t="31074" x="1574800" y="1924050"/>
          <p14:tracePt t="31271" x="1568450" y="1924050"/>
          <p14:tracePt t="31800" x="0" y="0"/>
        </p14:tracePtLst>
        <p14:tracePtLst>
          <p14:tracePt t="40057" x="5334000" y="3498850"/>
          <p14:tracePt t="40177" x="5340350" y="3498850"/>
          <p14:tracePt t="40265" x="5346700" y="3498850"/>
          <p14:tracePt t="40289" x="5353050" y="3498850"/>
          <p14:tracePt t="40313" x="5359400" y="3498850"/>
          <p14:tracePt t="40345" x="5365750" y="3498850"/>
          <p14:tracePt t="40353" x="5372100" y="3498850"/>
          <p14:tracePt t="40362" x="5378450" y="3498850"/>
          <p14:tracePt t="40377" x="5384800" y="3498850"/>
          <p14:tracePt t="40385" x="5391150" y="3498850"/>
          <p14:tracePt t="40409" x="5403850" y="3505200"/>
          <p14:tracePt t="40425" x="5403850" y="3511550"/>
          <p14:tracePt t="40434" x="5410200" y="3511550"/>
          <p14:tracePt t="40457" x="5416550" y="3511550"/>
          <p14:tracePt t="40473" x="5422900" y="3511550"/>
          <p14:tracePt t="40505" x="5429250" y="3517900"/>
          <p14:tracePt t="40513" x="5435600" y="3517900"/>
          <p14:tracePt t="40529" x="5441950" y="3517900"/>
          <p14:tracePt t="40546" x="5448300" y="3517900"/>
          <p14:tracePt t="40562" x="5454650" y="3517900"/>
          <p14:tracePt t="40577" x="5461000" y="3517900"/>
          <p14:tracePt t="40594" x="5467350" y="3517900"/>
          <p14:tracePt t="40633" x="5480050" y="3524250"/>
          <p14:tracePt t="40658" x="5486400" y="3530600"/>
          <p14:tracePt t="40673" x="5492750" y="3530600"/>
          <p14:tracePt t="40697" x="5499100" y="3536950"/>
          <p14:tracePt t="40713" x="5505450" y="3536950"/>
          <p14:tracePt t="40746" x="5511800" y="3536950"/>
          <p14:tracePt t="40777" x="5518150" y="3536950"/>
          <p14:tracePt t="40817" x="5524500" y="3536950"/>
          <p14:tracePt t="41161" x="5530850" y="3536950"/>
          <p14:tracePt t="41193" x="5537200" y="3536950"/>
          <p14:tracePt t="41209" x="5543550" y="3536950"/>
          <p14:tracePt t="41249" x="5549900" y="3536950"/>
          <p14:tracePt t="42425" x="5562600" y="3536950"/>
          <p14:tracePt t="42441" x="5568950" y="3536950"/>
          <p14:tracePt t="42458" x="5575300" y="3536950"/>
          <p14:tracePt t="42466" x="5581650" y="3536950"/>
          <p14:tracePt t="42482" x="5588000" y="3536950"/>
          <p14:tracePt t="42522" x="5600700" y="3543300"/>
          <p14:tracePt t="42994" x="5607050" y="3543300"/>
          <p14:tracePt t="43002" x="5613400" y="3543300"/>
          <p14:tracePt t="43010" x="5619750" y="3543300"/>
          <p14:tracePt t="43026" x="5626100" y="3543300"/>
          <p14:tracePt t="43042" x="5632450" y="3543300"/>
          <p14:tracePt t="43570" x="5632450" y="3549650"/>
          <p14:tracePt t="43578" x="5638800" y="3549650"/>
          <p14:tracePt t="43594" x="5645150" y="3549650"/>
          <p14:tracePt t="43610" x="5651500" y="3549650"/>
          <p14:tracePt t="43626" x="5657850" y="3549650"/>
          <p14:tracePt t="43650" x="5670550" y="3549650"/>
          <p14:tracePt t="43714" x="5676900" y="3549650"/>
          <p14:tracePt t="43763" x="5683250" y="3556000"/>
          <p14:tracePt t="43770" x="5689600" y="3556000"/>
          <p14:tracePt t="43786" x="5695950" y="3556000"/>
          <p14:tracePt t="43802" x="5708650" y="3556000"/>
          <p14:tracePt t="43818" x="5715000" y="3556000"/>
          <p14:tracePt t="43842" x="5727700" y="3556000"/>
          <p14:tracePt t="43867" x="5734050" y="3562350"/>
          <p14:tracePt t="43882" x="5740400" y="3562350"/>
          <p14:tracePt t="43906" x="5746750" y="3562350"/>
          <p14:tracePt t="43922" x="5753100" y="3568700"/>
          <p14:tracePt t="43937" x="5759450" y="3568700"/>
          <p14:tracePt t="43945" x="5772150" y="3568700"/>
          <p14:tracePt t="43961" x="5778500" y="3568700"/>
          <p14:tracePt t="43969" x="5791200" y="3568700"/>
          <p14:tracePt t="43981" x="5797550" y="3568700"/>
          <p14:tracePt t="43998" x="5829300" y="3568700"/>
          <p14:tracePt t="44015" x="5848350" y="3575050"/>
          <p14:tracePt t="44031" x="5867400" y="3575050"/>
          <p14:tracePt t="44048" x="5886450" y="3581400"/>
          <p14:tracePt t="44065" x="5899150" y="3581400"/>
          <p14:tracePt t="44081" x="5905500" y="3581400"/>
          <p14:tracePt t="44114" x="5905500" y="3587750"/>
          <p14:tracePt t="44138" x="5905500" y="3594100"/>
          <p14:tracePt t="44154" x="5911850" y="3594100"/>
          <p14:tracePt t="46915" x="5930900" y="3594100"/>
          <p14:tracePt t="46930" x="5943600" y="3594100"/>
          <p14:tracePt t="46947" x="5949950" y="3594100"/>
          <p14:tracePt t="46971" x="5962650" y="3594100"/>
          <p14:tracePt t="47002" x="5969000" y="3594100"/>
          <p14:tracePt t="47019" x="5975350" y="3594100"/>
          <p14:tracePt t="47898" x="5981700" y="3587750"/>
          <p14:tracePt t="47907" x="5988050" y="3575050"/>
          <p14:tracePt t="47915" x="5994400" y="3562350"/>
          <p14:tracePt t="47930" x="5994400" y="3556000"/>
          <p14:tracePt t="48035" x="5988050" y="3556000"/>
          <p14:tracePt t="48050" x="5981700" y="3556000"/>
          <p14:tracePt t="48067" x="5975350" y="3562350"/>
          <p14:tracePt t="48082" x="5962650" y="3568700"/>
          <p14:tracePt t="48099" x="5962650" y="3575050"/>
          <p14:tracePt t="48147" x="5962650" y="3587750"/>
          <p14:tracePt t="48154" x="5949950" y="3587750"/>
          <p14:tracePt t="48523" x="0" y="0"/>
        </p14:tracePtLst>
        <p14:tracePtLst>
          <p14:tracePt t="51100" x="1612900" y="4921250"/>
          <p14:tracePt t="51723" x="1612900" y="4914900"/>
          <p14:tracePt t="51739" x="1625600" y="4908550"/>
          <p14:tracePt t="51755" x="1638300" y="4902200"/>
          <p14:tracePt t="51764" x="1644650" y="4902200"/>
          <p14:tracePt t="51771" x="1651000" y="4902200"/>
          <p14:tracePt t="51779" x="1657350" y="4902200"/>
          <p14:tracePt t="51793" x="1670050" y="4902200"/>
          <p14:tracePt t="51809" x="1676400" y="4895850"/>
          <p14:tracePt t="51826" x="1689100" y="4895850"/>
          <p14:tracePt t="51843" x="1695450" y="4895850"/>
          <p14:tracePt t="51923" x="1701800" y="4895850"/>
          <p14:tracePt t="51939" x="1708150" y="4895850"/>
          <p14:tracePt t="51955" x="1720850" y="4902200"/>
          <p14:tracePt t="51980" x="1727200" y="4902200"/>
          <p14:tracePt t="52003" x="1733550" y="4908550"/>
          <p14:tracePt t="52675"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462" y="46627"/>
            <a:ext cx="8528538" cy="808239"/>
          </a:xfrm>
        </p:spPr>
        <p:txBody>
          <a:bodyPr>
            <a:noAutofit/>
          </a:bodyPr>
          <a:lstStyle/>
          <a:p>
            <a:r>
              <a:rPr lang="en-US" sz="2800" dirty="0" smtClean="0"/>
              <a:t>NGMSA modularity for future large format space missions</a:t>
            </a:r>
            <a:endParaRPr lang="en-US" sz="2800" dirty="0"/>
          </a:p>
        </p:txBody>
      </p:sp>
      <p:sp>
        <p:nvSpPr>
          <p:cNvPr id="4" name="Slide Number Placeholder 3"/>
          <p:cNvSpPr>
            <a:spLocks noGrp="1"/>
          </p:cNvSpPr>
          <p:nvPr>
            <p:ph type="sldNum" sz="quarter" idx="12"/>
          </p:nvPr>
        </p:nvSpPr>
        <p:spPr/>
        <p:txBody>
          <a:bodyPr/>
          <a:lstStyle/>
          <a:p>
            <a:fld id="{FA90A075-E59F-4780-8711-D5C6B663DCCF}" type="slidenum">
              <a:rPr lang="en-US" smtClean="0"/>
              <a:pPr/>
              <a:t>12</a:t>
            </a:fld>
            <a:endParaRPr lang="en-US"/>
          </a:p>
        </p:txBody>
      </p:sp>
      <p:pic>
        <p:nvPicPr>
          <p:cNvPr id="12" name="Picture 11"/>
          <p:cNvPicPr>
            <a:picLocks noChangeAspect="1"/>
          </p:cNvPicPr>
          <p:nvPr/>
        </p:nvPicPr>
        <p:blipFill>
          <a:blip r:embed="rId4"/>
          <a:stretch>
            <a:fillRect/>
          </a:stretch>
        </p:blipFill>
        <p:spPr>
          <a:xfrm>
            <a:off x="748738" y="827483"/>
            <a:ext cx="6561781" cy="3354344"/>
          </a:xfrm>
          <a:prstGeom prst="rect">
            <a:avLst/>
          </a:prstGeom>
        </p:spPr>
      </p:pic>
      <p:sp>
        <p:nvSpPr>
          <p:cNvPr id="13" name="Content Placeholder 12"/>
          <p:cNvSpPr>
            <a:spLocks noGrp="1"/>
          </p:cNvSpPr>
          <p:nvPr>
            <p:ph idx="1"/>
          </p:nvPr>
        </p:nvSpPr>
        <p:spPr>
          <a:xfrm>
            <a:off x="638202" y="4225131"/>
            <a:ext cx="8483058" cy="4351338"/>
          </a:xfrm>
        </p:spPr>
        <p:txBody>
          <a:bodyPr>
            <a:normAutofit/>
          </a:bodyPr>
          <a:lstStyle/>
          <a:p>
            <a:r>
              <a:rPr lang="en-US" sz="1600" dirty="0" smtClean="0"/>
              <a:t>The </a:t>
            </a:r>
            <a:r>
              <a:rPr lang="en-US" sz="1600" dirty="0" err="1" smtClean="0"/>
              <a:t>microshutter</a:t>
            </a:r>
            <a:r>
              <a:rPr lang="en-US" sz="1600" dirty="0" smtClean="0"/>
              <a:t> baseplate is supported on the mosaic plate using a 3-vane kinematic mount. </a:t>
            </a:r>
          </a:p>
          <a:p>
            <a:r>
              <a:rPr lang="en-US" sz="1600" dirty="0" smtClean="0"/>
              <a:t>The mosaic plate is made of the instrument structural material, and the baseplate most favorite material is alumina ceramic. </a:t>
            </a:r>
          </a:p>
          <a:p>
            <a:r>
              <a:rPr lang="en-US" sz="1600" dirty="0" smtClean="0"/>
              <a:t>The mount provides precision position stability over a range of temperatures and provides stress-free mounting of the baseplate. </a:t>
            </a:r>
          </a:p>
          <a:p>
            <a:r>
              <a:rPr lang="en-US" sz="1600" dirty="0" smtClean="0"/>
              <a:t>Electrical interconnects on the board will set a limit on the width of the baseplate. </a:t>
            </a:r>
          </a:p>
          <a:p>
            <a:r>
              <a:rPr lang="en-US" sz="1600" dirty="0" smtClean="0"/>
              <a:t>This mosaic concept is for a 2 x 3 array of </a:t>
            </a:r>
            <a:r>
              <a:rPr lang="en-US" sz="1600" dirty="0" err="1" smtClean="0"/>
              <a:t>microshutters</a:t>
            </a:r>
            <a:r>
              <a:rPr lang="en-US" sz="1600" dirty="0" smtClean="0"/>
              <a:t> modules as proposed in a study for LUVOIR, a future space telescope candidate.</a:t>
            </a:r>
          </a:p>
          <a:p>
            <a:endParaRPr lang="en-US" sz="16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7" name="TextBox 6"/>
          <p:cNvSpPr txBox="1"/>
          <p:nvPr/>
        </p:nvSpPr>
        <p:spPr>
          <a:xfrm>
            <a:off x="576649" y="6488668"/>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6080"/>
    </mc:Choice>
    <mc:Fallback xmlns="">
      <p:transition spd="slow" advTm="66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4286" x="5016500" y="2686050"/>
          <p14:tracePt t="4358" x="5022850" y="2686050"/>
          <p14:tracePt t="4381" x="5022850" y="2692400"/>
          <p14:tracePt t="4398" x="5029200" y="2692400"/>
          <p14:tracePt t="4414" x="5035550" y="2692400"/>
          <p14:tracePt t="4422" x="5048250" y="2692400"/>
          <p14:tracePt t="4430" x="5054600" y="2692400"/>
          <p14:tracePt t="4438" x="5067300" y="2692400"/>
          <p14:tracePt t="4452" x="5080000" y="2692400"/>
          <p14:tracePt t="4468" x="5099050" y="2692400"/>
          <p14:tracePt t="4485" x="5149850" y="2698750"/>
          <p14:tracePt t="4487" x="5175250" y="2698750"/>
          <p14:tracePt t="4502" x="5226050" y="2705100"/>
          <p14:tracePt t="4518" x="5264150" y="2711450"/>
          <p14:tracePt t="4535" x="5289550" y="2711450"/>
          <p14:tracePt t="4552" x="5302250" y="2711450"/>
          <p14:tracePt t="4606" x="5302250" y="2717800"/>
          <p14:tracePt t="4614" x="5302250" y="2724150"/>
          <p14:tracePt t="4630" x="5295900" y="2730500"/>
          <p14:tracePt t="4638" x="5289550" y="2736850"/>
          <p14:tracePt t="4651" x="5283200" y="2736850"/>
          <p14:tracePt t="4668" x="5276850" y="2743200"/>
          <p14:tracePt t="4685" x="5251450" y="2749550"/>
          <p14:tracePt t="4702" x="5207000" y="2768600"/>
          <p14:tracePt t="4718" x="5162550" y="2781300"/>
          <p14:tracePt t="4736" x="5086350" y="2813050"/>
          <p14:tracePt t="4751" x="5016500" y="2844800"/>
          <p14:tracePt t="4768" x="4946650" y="2882900"/>
          <p14:tracePt t="4785" x="4883150" y="2914650"/>
          <p14:tracePt t="4801" x="4819650" y="2933700"/>
          <p14:tracePt t="4818" x="4768850" y="2959100"/>
          <p14:tracePt t="4835" x="4730750" y="2978150"/>
          <p14:tracePt t="4851" x="4692650" y="2990850"/>
          <p14:tracePt t="4868" x="4660900" y="3009900"/>
          <p14:tracePt t="4885" x="4629150" y="3022600"/>
          <p14:tracePt t="4902" x="4578350" y="3041650"/>
          <p14:tracePt t="4918" x="4552950" y="3054350"/>
          <p14:tracePt t="4935" x="4521200" y="3067050"/>
          <p14:tracePt t="4951" x="4495800" y="3073400"/>
          <p14:tracePt t="4968" x="4464050" y="3079750"/>
          <p14:tracePt t="4984" x="4445000" y="3079750"/>
          <p14:tracePt t="5001" x="4425950" y="3079750"/>
          <p14:tracePt t="5018" x="4413250" y="3079750"/>
          <p14:tracePt t="5035" x="4400550" y="3086100"/>
          <p14:tracePt t="5142" x="4400550" y="3079750"/>
          <p14:tracePt t="5158" x="4400550" y="3067050"/>
          <p14:tracePt t="5173" x="4406900" y="3054350"/>
          <p14:tracePt t="5181" x="4413250" y="3054350"/>
          <p14:tracePt t="5190" x="4419600" y="3041650"/>
          <p14:tracePt t="5201" x="4432300" y="3041650"/>
          <p14:tracePt t="5218" x="4464050" y="3022600"/>
          <p14:tracePt t="5234" x="4495800" y="3003550"/>
          <p14:tracePt t="5251" x="4527550" y="2997200"/>
          <p14:tracePt t="5268" x="4572000" y="2971800"/>
          <p14:tracePt t="5284" x="4597400" y="2971800"/>
          <p14:tracePt t="5301" x="4629150" y="2959100"/>
          <p14:tracePt t="5318" x="4679950" y="2933700"/>
          <p14:tracePt t="5334" x="4705350" y="2927350"/>
          <p14:tracePt t="5351" x="4756150" y="2914650"/>
          <p14:tracePt t="5368" x="4787900" y="2901950"/>
          <p14:tracePt t="5384" x="4819650" y="2895600"/>
          <p14:tracePt t="5401" x="4851400" y="2882900"/>
          <p14:tracePt t="5418" x="4876800" y="2870200"/>
          <p14:tracePt t="5434" x="4895850" y="2863850"/>
          <p14:tracePt t="5451" x="4914900" y="2857500"/>
          <p14:tracePt t="5468" x="4927600" y="2851150"/>
          <p14:tracePt t="5484" x="4940300" y="2844800"/>
          <p14:tracePt t="5501" x="4946650" y="2838450"/>
          <p14:tracePt t="5519" x="4959350" y="2838450"/>
          <p14:tracePt t="5758" x="4959350" y="2832100"/>
          <p14:tracePt t="5806" x="4965700" y="2825750"/>
          <p14:tracePt t="5822" x="4972050" y="2825750"/>
          <p14:tracePt t="5838" x="4972050" y="2819400"/>
          <p14:tracePt t="5847" x="4972050" y="2813050"/>
          <p14:tracePt t="5854" x="4978400" y="2806700"/>
          <p14:tracePt t="5870" x="4984750" y="2800350"/>
          <p14:tracePt t="5886" x="4991100" y="2794000"/>
          <p14:tracePt t="5902" x="4991100" y="2787650"/>
          <p14:tracePt t="5918" x="4991100" y="2781300"/>
          <p14:tracePt t="5934" x="4991100" y="2774950"/>
          <p14:tracePt t="5951" x="4991100" y="2768600"/>
          <p14:tracePt t="5967" x="4991100" y="2762250"/>
          <p14:tracePt t="5984" x="4991100" y="2755900"/>
          <p14:tracePt t="6001" x="4991100" y="2749550"/>
          <p14:tracePt t="6017" x="4991100" y="2736850"/>
          <p14:tracePt t="6034" x="4991100" y="2730500"/>
          <p14:tracePt t="6051" x="4991100" y="2717800"/>
          <p14:tracePt t="6067" x="5003800" y="2705100"/>
          <p14:tracePt t="6084" x="5003800" y="2698750"/>
          <p14:tracePt t="6302" x="5010150" y="2686050"/>
          <p14:tracePt t="6342" x="5016500" y="2686050"/>
          <p14:tracePt t="6358" x="5016500" y="2679700"/>
          <p14:tracePt t="6374" x="5016500" y="2667000"/>
          <p14:tracePt t="6390" x="5016500" y="2654300"/>
          <p14:tracePt t="6398" x="5016500" y="2647950"/>
          <p14:tracePt t="6414" x="5016500" y="2641600"/>
          <p14:tracePt t="6438" x="5016500" y="2628900"/>
          <p14:tracePt t="6462" x="5016500" y="2622550"/>
          <p14:tracePt t="6470" x="5010150" y="2622550"/>
          <p14:tracePt t="6478" x="5010150" y="2609850"/>
          <p14:tracePt t="6494" x="4997450" y="2609850"/>
          <p14:tracePt t="6502" x="4997450" y="2597150"/>
          <p14:tracePt t="6519" x="4991100" y="2590800"/>
          <p14:tracePt t="6534" x="4984750" y="2590800"/>
          <p14:tracePt t="6550" x="4972050" y="2578100"/>
          <p14:tracePt t="6567" x="4965700" y="2578100"/>
          <p14:tracePt t="6584" x="4959350" y="2578100"/>
          <p14:tracePt t="6822" x="4946650" y="2571750"/>
          <p14:tracePt t="6982" x="4940300" y="2571750"/>
          <p14:tracePt t="6990" x="4933950" y="2571750"/>
          <p14:tracePt t="7006" x="4927600" y="2578100"/>
          <p14:tracePt t="7022" x="4927600" y="2584450"/>
          <p14:tracePt t="7033" x="4921250" y="2584450"/>
          <p14:tracePt t="7050" x="4914900" y="2590800"/>
          <p14:tracePt t="7790" x="4914900" y="2603500"/>
          <p14:tracePt t="7806" x="4921250" y="2609850"/>
          <p14:tracePt t="7822" x="4921250" y="2616200"/>
          <p14:tracePt t="7846" x="4927600" y="2616200"/>
          <p14:tracePt t="7862" x="4927600" y="2622550"/>
          <p14:tracePt t="7894" x="4933950" y="2622550"/>
          <p14:tracePt t="7910" x="4933950" y="2628900"/>
          <p14:tracePt t="7926" x="4940300" y="2628900"/>
          <p14:tracePt t="7942" x="4946650" y="2641600"/>
          <p14:tracePt t="7967" x="4959350" y="2647950"/>
          <p14:tracePt t="7990" x="4965700" y="2654300"/>
          <p14:tracePt t="8014" x="4972050" y="2654300"/>
          <p14:tracePt t="8030" x="4978400" y="2654300"/>
          <p14:tracePt t="8046" x="4984750" y="2660650"/>
          <p14:tracePt t="8063" x="4997450" y="2667000"/>
          <p14:tracePt t="8078" x="5010150" y="2667000"/>
          <p14:tracePt t="8094" x="5016500" y="2667000"/>
          <p14:tracePt t="8110" x="5022850" y="2673350"/>
          <p14:tracePt t="8126" x="5029200" y="2673350"/>
          <p14:tracePt t="8150" x="5035550" y="2673350"/>
          <p14:tracePt t="8158" x="5041900" y="2673350"/>
          <p14:tracePt t="8174" x="5048250" y="2679700"/>
          <p14:tracePt t="8206" x="5054600" y="2679700"/>
          <p14:tracePt t="8231" x="5060950" y="2679700"/>
          <p14:tracePt t="8270" x="5067300" y="2679700"/>
          <p14:tracePt t="8294" x="5073650" y="2679700"/>
          <p14:tracePt t="8310" x="5080000" y="2686050"/>
          <p14:tracePt t="8334" x="5086350" y="2686050"/>
          <p14:tracePt t="8342" x="5092700" y="2686050"/>
          <p14:tracePt t="8590" x="5099050" y="2686050"/>
          <p14:tracePt t="8606" x="5105400" y="2686050"/>
          <p14:tracePt t="8614" x="5111750" y="2686050"/>
          <p14:tracePt t="8630" x="5118100" y="2686050"/>
          <p14:tracePt t="8638" x="5124450" y="2686050"/>
          <p14:tracePt t="8648" x="5130800" y="2686050"/>
          <p14:tracePt t="8666" x="5137150" y="2686050"/>
          <p14:tracePt t="8682" x="5143500" y="2686050"/>
          <p14:tracePt t="8699" x="5149850" y="2686050"/>
          <p14:tracePt t="8742" x="5162550" y="2686050"/>
          <p14:tracePt t="9198" x="5168900" y="2686050"/>
          <p14:tracePt t="9254" x="5175250" y="2686050"/>
          <p14:tracePt t="9263" x="5175250" y="2673350"/>
          <p14:tracePt t="9278" x="5175250" y="2667000"/>
          <p14:tracePt t="9287" x="5175250" y="2660650"/>
          <p14:tracePt t="9298" x="5175250" y="2654300"/>
          <p14:tracePt t="9315" x="5175250" y="2647950"/>
          <p14:tracePt t="9332" x="5181600" y="2641600"/>
          <p14:tracePt t="9348" x="5194300" y="2641600"/>
          <p14:tracePt t="9365" x="5213350" y="2641600"/>
          <p14:tracePt t="9382" x="5219700" y="2641600"/>
          <p14:tracePt t="9398" x="5226050" y="2641600"/>
          <p14:tracePt t="10056" x="5232400" y="2628900"/>
          <p14:tracePt t="10079" x="5232400" y="2622550"/>
          <p14:tracePt t="10095" x="5232400" y="2609850"/>
          <p14:tracePt t="10111" x="5232400" y="2603500"/>
          <p14:tracePt t="10119" x="5226050" y="2597150"/>
          <p14:tracePt t="10134" x="5219700" y="2584450"/>
          <p14:tracePt t="10143" x="5213350" y="2578100"/>
          <p14:tracePt t="10151" x="5213350" y="2571750"/>
          <p14:tracePt t="10164" x="5207000" y="2571750"/>
          <p14:tracePt t="10181" x="5194300" y="2559050"/>
          <p14:tracePt t="10198" x="5187950" y="2546350"/>
          <p14:tracePt t="10215" x="5156200" y="2540000"/>
          <p14:tracePt t="10231" x="5124450" y="2527300"/>
          <p14:tracePt t="10248" x="5099050" y="2514600"/>
          <p14:tracePt t="10264" x="5067300" y="2514600"/>
          <p14:tracePt t="10281" x="5035550" y="2508250"/>
          <p14:tracePt t="10298" x="5003800" y="2508250"/>
          <p14:tracePt t="10314" x="4972050" y="2508250"/>
          <p14:tracePt t="10331" x="4953000" y="2508250"/>
          <p14:tracePt t="10348" x="4927600" y="2508250"/>
          <p14:tracePt t="10364" x="4914900" y="2514600"/>
          <p14:tracePt t="10381" x="4902200" y="2514600"/>
          <p14:tracePt t="10398" x="4883150" y="2520950"/>
          <p14:tracePt t="10414" x="4870450" y="2527300"/>
          <p14:tracePt t="10415" x="4864100" y="2527300"/>
          <p14:tracePt t="10431" x="4845050" y="2533650"/>
          <p14:tracePt t="10448" x="4838700" y="2540000"/>
          <p14:tracePt t="10464" x="4832350" y="2540000"/>
          <p14:tracePt t="10481" x="4826000" y="2540000"/>
          <p14:tracePt t="10583" x="4819650" y="2559050"/>
          <p14:tracePt t="10630" x="4819650" y="2565400"/>
          <p14:tracePt t="10654" x="4819650" y="2571750"/>
          <p14:tracePt t="10671" x="4819650" y="2578100"/>
          <p14:tracePt t="10678" x="4819650" y="2584450"/>
          <p14:tracePt t="10695" x="4819650" y="2590800"/>
          <p14:tracePt t="10735" x="4819650" y="2603500"/>
          <p14:tracePt t="10767" x="4826000" y="2616200"/>
          <p14:tracePt t="10775" x="4832350" y="2616200"/>
          <p14:tracePt t="10783" x="4832350" y="2628900"/>
          <p14:tracePt t="10797" x="4838700" y="2628900"/>
          <p14:tracePt t="10814" x="4845050" y="2635250"/>
          <p14:tracePt t="10831" x="4876800" y="2654300"/>
          <p14:tracePt t="10847" x="4908550" y="2667000"/>
          <p14:tracePt t="10864" x="4940300" y="2673350"/>
          <p14:tracePt t="10880" x="4972050" y="2692400"/>
          <p14:tracePt t="10897" x="5016500" y="2698750"/>
          <p14:tracePt t="10914" x="5060950" y="2705100"/>
          <p14:tracePt t="10931" x="5099050" y="2711450"/>
          <p14:tracePt t="10947" x="5137150" y="2717800"/>
          <p14:tracePt t="10964" x="5156200" y="2717800"/>
          <p14:tracePt t="10981" x="5162550" y="2711450"/>
          <p14:tracePt t="10998" x="5175250" y="2705100"/>
          <p14:tracePt t="10999" x="5187950" y="2698750"/>
          <p14:tracePt t="11023" x="5187950" y="2692400"/>
          <p14:tracePt t="11031" x="5194300" y="2692400"/>
          <p14:tracePt t="11047" x="5200650" y="2686050"/>
          <p14:tracePt t="11064" x="5207000" y="2679700"/>
          <p14:tracePt t="11080" x="5207000" y="2673350"/>
          <p14:tracePt t="11191" x="5207000" y="2667000"/>
          <p14:tracePt t="11215" x="5207000" y="2660650"/>
          <p14:tracePt t="11231" x="5200650" y="2660650"/>
          <p14:tracePt t="11247" x="5194300" y="2654300"/>
          <p14:tracePt t="11263" x="5181600" y="2647950"/>
          <p14:tracePt t="11271" x="5168900" y="2647950"/>
          <p14:tracePt t="11280" x="5149850" y="2647950"/>
          <p14:tracePt t="11297" x="5105400" y="2641600"/>
          <p14:tracePt t="11314" x="5054600" y="2635250"/>
          <p14:tracePt t="11330" x="5010150" y="2622550"/>
          <p14:tracePt t="11346" x="4978400" y="2622550"/>
          <p14:tracePt t="11364" x="4953000" y="2622550"/>
          <p14:tracePt t="11380" x="4940300" y="2622550"/>
          <p14:tracePt t="11687" x="4940300" y="2628900"/>
          <p14:tracePt t="11695" x="4946650" y="2628900"/>
          <p14:tracePt t="11711" x="4946650" y="2635250"/>
          <p14:tracePt t="11719" x="4953000" y="2635250"/>
          <p14:tracePt t="11735" x="4959350" y="2635250"/>
          <p14:tracePt t="11759" x="4965700" y="2635250"/>
          <p14:tracePt t="11767" x="4972050" y="2635250"/>
          <p14:tracePt t="11791" x="4978400" y="2635250"/>
          <p14:tracePt t="11807" x="4984750" y="2628900"/>
          <p14:tracePt t="11823" x="4997450" y="2628900"/>
          <p14:tracePt t="11839" x="5003800" y="2622550"/>
          <p14:tracePt t="11847" x="5010150" y="2616200"/>
          <p14:tracePt t="11863" x="5022850" y="2616200"/>
          <p14:tracePt t="11880" x="5035550" y="2603500"/>
          <p14:tracePt t="11896" x="5048250" y="2590800"/>
          <p14:tracePt t="11913" x="5073650" y="2571750"/>
          <p14:tracePt t="11930" x="5099050" y="2559050"/>
          <p14:tracePt t="11947" x="5124450" y="2546350"/>
          <p14:tracePt t="11963" x="5162550" y="2527300"/>
          <p14:tracePt t="11980" x="5219700" y="2514600"/>
          <p14:tracePt t="11996" x="5270500" y="2501900"/>
          <p14:tracePt t="12013" x="5308600" y="2495550"/>
          <p14:tracePt t="12030" x="5340350" y="2489200"/>
          <p14:tracePt t="12047" x="5365750" y="2489200"/>
          <p14:tracePt t="12048" x="5378450" y="2489200"/>
          <p14:tracePt t="12072" x="5384800" y="2489200"/>
          <p14:tracePt t="12088" x="5391150" y="2489200"/>
          <p14:tracePt t="12111" x="5397500" y="2489200"/>
          <p14:tracePt t="12135" x="5397500" y="2495550"/>
          <p14:tracePt t="12143" x="5403850" y="2495550"/>
          <p14:tracePt t="12159" x="5410200" y="2495550"/>
          <p14:tracePt t="12167" x="5422900" y="2495550"/>
          <p14:tracePt t="12179" x="5429250" y="2495550"/>
          <p14:tracePt t="12196" x="5461000" y="2482850"/>
          <p14:tracePt t="12213" x="5499100" y="2463800"/>
          <p14:tracePt t="12230" x="5543550" y="2444750"/>
          <p14:tracePt t="12246" x="5581650" y="2432050"/>
          <p14:tracePt t="12247" x="5600700" y="2425700"/>
          <p14:tracePt t="12263" x="5632450" y="2425700"/>
          <p14:tracePt t="12280" x="5664200" y="2419350"/>
          <p14:tracePt t="12296" x="5676900" y="2413000"/>
          <p14:tracePt t="12313" x="5708650" y="2406650"/>
          <p14:tracePt t="12330" x="5727700" y="2406650"/>
          <p14:tracePt t="12346" x="5746750" y="2406650"/>
          <p14:tracePt t="12363" x="5759450" y="2400300"/>
          <p14:tracePt t="12379" x="5778500" y="2393950"/>
          <p14:tracePt t="12396" x="5797550" y="2393950"/>
          <p14:tracePt t="12413" x="5810250" y="2393950"/>
          <p14:tracePt t="12430" x="5822950" y="2387600"/>
          <p14:tracePt t="12446" x="5829300" y="2381250"/>
          <p14:tracePt t="12463" x="5835650" y="2362200"/>
          <p14:tracePt t="12479" x="5842000" y="2355850"/>
          <p14:tracePt t="12496" x="5848350" y="2336800"/>
          <p14:tracePt t="12513" x="5848350" y="2317750"/>
          <p14:tracePt t="12529" x="5854700" y="2298700"/>
          <p14:tracePt t="12546" x="5854700" y="2266950"/>
          <p14:tracePt t="12563" x="5854700" y="2247900"/>
          <p14:tracePt t="12579" x="5854700" y="2222500"/>
          <p14:tracePt t="12596" x="5854700" y="2203450"/>
          <p14:tracePt t="12613" x="5854700" y="2184400"/>
          <p14:tracePt t="12629" x="5854700" y="2171700"/>
          <p14:tracePt t="12687" x="5848350" y="2171700"/>
          <p14:tracePt t="12703" x="5842000" y="2171700"/>
          <p14:tracePt t="12719" x="5829300" y="2171700"/>
          <p14:tracePt t="12727" x="5822950" y="2171700"/>
          <p14:tracePt t="12735" x="5816600" y="2171700"/>
          <p14:tracePt t="12746" x="5810250" y="2171700"/>
          <p14:tracePt t="12763" x="5797550" y="2171700"/>
          <p14:tracePt t="12779" x="5784850" y="2171700"/>
          <p14:tracePt t="12796" x="5772150" y="2165350"/>
          <p14:tracePt t="12813" x="5759450" y="2159000"/>
          <p14:tracePt t="12829" x="5740400" y="2159000"/>
          <p14:tracePt t="12846" x="5708650" y="2133600"/>
          <p14:tracePt t="12863" x="5670550" y="2127250"/>
          <p14:tracePt t="12864" x="5651500" y="2120900"/>
          <p14:tracePt t="12879" x="5632450" y="2114550"/>
          <p14:tracePt t="12896" x="5607050" y="2114550"/>
          <p14:tracePt t="12912" x="5588000" y="2114550"/>
          <p14:tracePt t="12929" x="5575300" y="2108200"/>
          <p14:tracePt t="12946" x="5562600" y="2108200"/>
          <p14:tracePt t="12962" x="5556250" y="2108200"/>
          <p14:tracePt t="12979" x="5543550" y="2108200"/>
          <p14:tracePt t="12996" x="5530850" y="2108200"/>
          <p14:tracePt t="13012" x="5524500" y="2108200"/>
          <p14:tracePt t="13031" x="5518150" y="2108200"/>
          <p14:tracePt t="13119" x="5511800" y="2114550"/>
          <p14:tracePt t="13175" x="5486400" y="2114550"/>
          <p14:tracePt t="13183" x="5473700" y="2114550"/>
          <p14:tracePt t="13191" x="5467350" y="2114550"/>
          <p14:tracePt t="13199" x="5461000" y="2114550"/>
          <p14:tracePt t="13212" x="5454650" y="2114550"/>
          <p14:tracePt t="13231" x="5448300" y="2114550"/>
          <p14:tracePt t="13246" x="5441950" y="2120900"/>
          <p14:tracePt t="13262" x="5422900" y="2127250"/>
          <p14:tracePt t="13279" x="5384800" y="2133600"/>
          <p14:tracePt t="13296" x="5353050" y="2139950"/>
          <p14:tracePt t="13312" x="5334000" y="2146300"/>
          <p14:tracePt t="13329" x="5314950" y="2152650"/>
          <p14:tracePt t="13346" x="5295900" y="2165350"/>
          <p14:tracePt t="13362" x="5283200" y="2165350"/>
          <p14:tracePt t="13380" x="5283200" y="2178050"/>
          <p14:tracePt t="13396" x="5276850" y="2178050"/>
          <p14:tracePt t="13412" x="5270500" y="2184400"/>
          <p14:tracePt t="13429" x="5264150" y="2197100"/>
          <p14:tracePt t="13446" x="5257800" y="2203450"/>
          <p14:tracePt t="13462" x="5251450" y="2222500"/>
          <p14:tracePt t="13478" x="5245100" y="2241550"/>
          <p14:tracePt t="13496" x="5232400" y="2273300"/>
          <p14:tracePt t="13512" x="5226050" y="2292350"/>
          <p14:tracePt t="13529" x="5226050" y="2317750"/>
          <p14:tracePt t="13546" x="5226050" y="2336800"/>
          <p14:tracePt t="13562" x="5226050" y="2362200"/>
          <p14:tracePt t="13579" x="5226050" y="2387600"/>
          <p14:tracePt t="13597" x="5238750" y="2406650"/>
          <p14:tracePt t="13612" x="5251450" y="2432050"/>
          <p14:tracePt t="13629" x="5276850" y="2451100"/>
          <p14:tracePt t="13645" x="5314950" y="2476500"/>
          <p14:tracePt t="13662" x="5378450" y="2514600"/>
          <p14:tracePt t="13679" x="5435600" y="2540000"/>
          <p14:tracePt t="13679" x="5480050" y="2552700"/>
          <p14:tracePt t="13696" x="5556250" y="2565400"/>
          <p14:tracePt t="13712" x="5638800" y="2590800"/>
          <p14:tracePt t="13729" x="5689600" y="2590800"/>
          <p14:tracePt t="13745" x="5727700" y="2590800"/>
          <p14:tracePt t="13762" x="5759450" y="2590800"/>
          <p14:tracePt t="13779" x="5778500" y="2584450"/>
          <p14:tracePt t="13795" x="5803900" y="2578100"/>
          <p14:tracePt t="13812" x="5822950" y="2559050"/>
          <p14:tracePt t="13829" x="5848350" y="2540000"/>
          <p14:tracePt t="13845" x="5873750" y="2520950"/>
          <p14:tracePt t="13862" x="5892800" y="2514600"/>
          <p14:tracePt t="13879" x="5918200" y="2508250"/>
          <p14:tracePt t="13880" x="5937250" y="2495550"/>
          <p14:tracePt t="13895" x="5969000" y="2489200"/>
          <p14:tracePt t="13912" x="5988050" y="2470150"/>
          <p14:tracePt t="13929" x="6019800" y="2451100"/>
          <p14:tracePt t="13945" x="6045200" y="2432050"/>
          <p14:tracePt t="13962" x="6064250" y="2425700"/>
          <p14:tracePt t="13979" x="6083300" y="2413000"/>
          <p14:tracePt t="13995" x="6089650" y="2400300"/>
          <p14:tracePt t="14012" x="6096000" y="2387600"/>
          <p14:tracePt t="14029" x="6102350" y="2381250"/>
          <p14:tracePt t="14045" x="6108700" y="2374900"/>
          <p14:tracePt t="14062" x="6108700" y="2362200"/>
          <p14:tracePt t="14078" x="6108700" y="2355850"/>
          <p14:tracePt t="14240" x="6108700" y="2349500"/>
          <p14:tracePt t="14247" x="6108700" y="2343150"/>
          <p14:tracePt t="14255" x="6096000" y="2336800"/>
          <p14:tracePt t="14263" x="6089650" y="2330450"/>
          <p14:tracePt t="14278" x="6076950" y="2324100"/>
          <p14:tracePt t="14296" x="6019800" y="2298700"/>
          <p14:tracePt t="14312" x="5988050" y="2286000"/>
          <p14:tracePt t="14328" x="5962650" y="2279650"/>
          <p14:tracePt t="14345" x="5937250" y="2266950"/>
          <p14:tracePt t="14362" x="5930900" y="2260600"/>
          <p14:tracePt t="14378" x="5918200" y="2254250"/>
          <p14:tracePt t="14463" x="5899150" y="2247900"/>
          <p14:tracePt t="14599" x="5892800" y="2241550"/>
          <p14:tracePt t="14615" x="5886450" y="2235200"/>
          <p14:tracePt t="14631" x="5880100" y="2228850"/>
          <p14:tracePt t="14647" x="5873750" y="2216150"/>
          <p14:tracePt t="14679" x="5873750" y="2209800"/>
          <p14:tracePt t="14736" x="5867400" y="2209800"/>
          <p14:tracePt t="14759" x="5867400" y="2203450"/>
          <p14:tracePt t="14775" x="5854700" y="2197100"/>
          <p14:tracePt t="14799" x="5854700" y="2190750"/>
          <p14:tracePt t="14807" x="5848350" y="2190750"/>
          <p14:tracePt t="14823" x="5842000" y="2178050"/>
          <p14:tracePt t="14831" x="5835650" y="2171700"/>
          <p14:tracePt t="14847" x="5829300" y="2165350"/>
          <p14:tracePt t="14861" x="5829300" y="2159000"/>
          <p14:tracePt t="14878" x="5822950" y="2152650"/>
          <p14:tracePt t="14895" x="5816600" y="2146300"/>
          <p14:tracePt t="14911" x="5810250" y="2146300"/>
          <p14:tracePt t="14959" x="5803900" y="2146300"/>
          <p14:tracePt t="14967" x="5803900" y="2139950"/>
          <p14:tracePt t="14978" x="5791200" y="2133600"/>
          <p14:tracePt t="14994" x="5778500" y="2120900"/>
          <p14:tracePt t="15011" x="5746750" y="2101850"/>
          <p14:tracePt t="15028" x="5708650" y="2076450"/>
          <p14:tracePt t="15044" x="5657850" y="2044700"/>
          <p14:tracePt t="15061" x="5613400" y="2025650"/>
          <p14:tracePt t="15078" x="5575300" y="2006600"/>
          <p14:tracePt t="15094" x="5530850" y="2000250"/>
          <p14:tracePt t="15111" x="5511800" y="1993900"/>
          <p14:tracePt t="15112" x="5505450" y="1993900"/>
          <p14:tracePt t="15127" x="5499100" y="1987550"/>
          <p14:tracePt t="15207" x="5492750" y="1987550"/>
          <p14:tracePt t="15223" x="5473700" y="1987550"/>
          <p14:tracePt t="15231" x="5467350" y="1993900"/>
          <p14:tracePt t="15239" x="5461000" y="1993900"/>
          <p14:tracePt t="15247" x="5441950" y="2000250"/>
          <p14:tracePt t="15261" x="5422900" y="2012950"/>
          <p14:tracePt t="15278" x="5391150" y="2025650"/>
          <p14:tracePt t="15294" x="5353050" y="2038350"/>
          <p14:tracePt t="15311" x="5321300" y="2057400"/>
          <p14:tracePt t="15328" x="5295900" y="2082800"/>
          <p14:tracePt t="15344" x="5289550" y="2095500"/>
          <p14:tracePt t="15361" x="5276850" y="2114550"/>
          <p14:tracePt t="15378" x="5276850" y="2127250"/>
          <p14:tracePt t="15394" x="5270500" y="2139950"/>
          <p14:tracePt t="15411" x="5270500" y="2146300"/>
          <p14:tracePt t="15428" x="5270500" y="2152650"/>
          <p14:tracePt t="15444" x="5270500" y="2165350"/>
          <p14:tracePt t="15461" x="5270500" y="2171700"/>
          <p14:tracePt t="15477" x="5270500" y="2190750"/>
          <p14:tracePt t="15494" x="5276850" y="2203450"/>
          <p14:tracePt t="15511" x="5276850" y="2216150"/>
          <p14:tracePt t="15527" x="5283200" y="2235200"/>
          <p14:tracePt t="15544" x="5289550" y="2241550"/>
          <p14:tracePt t="15561" x="5295900" y="2247900"/>
          <p14:tracePt t="15577" x="5308600" y="2254250"/>
          <p14:tracePt t="15594" x="5321300" y="2266950"/>
          <p14:tracePt t="15610" x="5334000" y="2273300"/>
          <p14:tracePt t="15627" x="5365750" y="2286000"/>
          <p14:tracePt t="15644" x="5403850" y="2292350"/>
          <p14:tracePt t="15660" x="5461000" y="2311400"/>
          <p14:tracePt t="15677" x="5537200" y="2324100"/>
          <p14:tracePt t="15694" x="5600700" y="2336800"/>
          <p14:tracePt t="15711" x="5664200" y="2343150"/>
          <p14:tracePt t="15727" x="5734050" y="2343150"/>
          <p14:tracePt t="15744" x="5778500" y="2343150"/>
          <p14:tracePt t="15761" x="5810250" y="2343150"/>
          <p14:tracePt t="15777" x="5842000" y="2330450"/>
          <p14:tracePt t="15794" x="5867400" y="2317750"/>
          <p14:tracePt t="15811" x="5899150" y="2311400"/>
          <p14:tracePt t="15827" x="5924550" y="2292350"/>
          <p14:tracePt t="15844" x="5956300" y="2273300"/>
          <p14:tracePt t="15861" x="5975350" y="2260600"/>
          <p14:tracePt t="15877" x="5981700" y="2254250"/>
          <p14:tracePt t="15894" x="5994400" y="2235200"/>
          <p14:tracePt t="15911" x="6000750" y="2222500"/>
          <p14:tracePt t="15927" x="6013450" y="2216150"/>
          <p14:tracePt t="15928" x="6013450" y="2209800"/>
          <p14:tracePt t="15944" x="6019800" y="2203450"/>
          <p14:tracePt t="15960" x="6026150" y="2197100"/>
          <p14:tracePt t="15977" x="6032500" y="2184400"/>
          <p14:tracePt t="15994" x="6045200" y="2178050"/>
          <p14:tracePt t="16010" x="6045200" y="2171700"/>
          <p14:tracePt t="16027" x="6051550" y="2159000"/>
          <p14:tracePt t="16044" x="6051550" y="2152650"/>
          <p14:tracePt t="16060" x="6051550" y="2146300"/>
          <p14:tracePt t="16077" x="6051550" y="2139950"/>
          <p14:tracePt t="16094" x="6051550" y="2133600"/>
          <p14:tracePt t="16110" x="6045200" y="2120900"/>
          <p14:tracePt t="16128" x="6032500" y="2114550"/>
          <p14:tracePt t="16145" x="6013450" y="2108200"/>
          <p14:tracePt t="16160" x="6000750" y="2101850"/>
          <p14:tracePt t="16177" x="5981700" y="2089150"/>
          <p14:tracePt t="16193" x="5962650" y="2082800"/>
          <p14:tracePt t="16210" x="5924550" y="2070100"/>
          <p14:tracePt t="16227" x="5892800" y="2057400"/>
          <p14:tracePt t="16244" x="5873750" y="2057400"/>
          <p14:tracePt t="16260" x="5854700" y="2051050"/>
          <p14:tracePt t="16277" x="5848350" y="2051050"/>
          <p14:tracePt t="16294" x="5835650" y="2051050"/>
          <p14:tracePt t="16320" x="5829300" y="2051050"/>
          <p14:tracePt t="16336" x="5816600" y="2051050"/>
          <p14:tracePt t="16344" x="5810250" y="2051050"/>
          <p14:tracePt t="16360" x="5797550" y="2051050"/>
          <p14:tracePt t="16377" x="5772150" y="2051050"/>
          <p14:tracePt t="16394" x="5746750" y="2057400"/>
          <p14:tracePt t="16410" x="5721350" y="2063750"/>
          <p14:tracePt t="16427" x="5683250" y="2070100"/>
          <p14:tracePt t="16443" x="5645150" y="2076450"/>
          <p14:tracePt t="16460" x="5594350" y="2082800"/>
          <p14:tracePt t="16477" x="5549900" y="2095500"/>
          <p14:tracePt t="16494" x="5505450" y="2108200"/>
          <p14:tracePt t="16510" x="5473700" y="2127250"/>
          <p14:tracePt t="16527" x="5435600" y="2139950"/>
          <p14:tracePt t="16544" x="5410200" y="2159000"/>
          <p14:tracePt t="16560" x="5397500" y="2165350"/>
          <p14:tracePt t="16577" x="5384800" y="2178050"/>
          <p14:tracePt t="16593" x="5378450" y="2184400"/>
          <p14:tracePt t="16610" x="5372100" y="2190750"/>
          <p14:tracePt t="16627" x="5365750" y="2203450"/>
          <p14:tracePt t="16643" x="5353050" y="2209800"/>
          <p14:tracePt t="16660" x="5346700" y="2222500"/>
          <p14:tracePt t="16677" x="5340350" y="2222500"/>
          <p14:tracePt t="16693" x="5340350" y="2235200"/>
          <p14:tracePt t="16710" x="5334000" y="2235200"/>
          <p14:tracePt t="16727" x="5334000" y="2241550"/>
          <p14:tracePt t="16768" x="5334000" y="2247900"/>
          <p14:tracePt t="16776" x="5334000" y="2254250"/>
          <p14:tracePt t="16808" x="5334000" y="2260600"/>
          <p14:tracePt t="16816" x="5334000" y="2266950"/>
          <p14:tracePt t="16827" x="5334000" y="2273300"/>
          <p14:tracePt t="16843" x="5334000" y="2279650"/>
          <p14:tracePt t="16860" x="5353050" y="2298700"/>
          <p14:tracePt t="16877" x="5384800" y="2317750"/>
          <p14:tracePt t="16893" x="5416550" y="2336800"/>
          <p14:tracePt t="16910" x="5467350" y="2349500"/>
          <p14:tracePt t="16927" x="5524500" y="2368550"/>
          <p14:tracePt t="16943" x="5581650" y="2381250"/>
          <p14:tracePt t="16944" x="5600700" y="2381250"/>
          <p14:tracePt t="16960" x="5645150" y="2387600"/>
          <p14:tracePt t="16976" x="5683250" y="2387600"/>
          <p14:tracePt t="16993" x="5715000" y="2387600"/>
          <p14:tracePt t="17010" x="5740400" y="2381250"/>
          <p14:tracePt t="17026" x="5772150" y="2374900"/>
          <p14:tracePt t="17043" x="5803900" y="2368550"/>
          <p14:tracePt t="17060" x="5848350" y="2355850"/>
          <p14:tracePt t="17076" x="5886450" y="2349500"/>
          <p14:tracePt t="17093" x="5937250" y="2330450"/>
          <p14:tracePt t="17110" x="5956300" y="2324100"/>
          <p14:tracePt t="17126" x="5994400" y="2305050"/>
          <p14:tracePt t="17128" x="6000750" y="2305050"/>
          <p14:tracePt t="17143" x="6026150" y="2286000"/>
          <p14:tracePt t="17160" x="6064250" y="2260600"/>
          <p14:tracePt t="17176" x="6083300" y="2241550"/>
          <p14:tracePt t="17193" x="6089650" y="2228850"/>
          <p14:tracePt t="17210" x="6096000" y="2222500"/>
          <p14:tracePt t="17226" x="6096000" y="2209800"/>
          <p14:tracePt t="17243" x="6096000" y="2203450"/>
          <p14:tracePt t="17260" x="6096000" y="2197100"/>
          <p14:tracePt t="17276" x="6096000" y="2184400"/>
          <p14:tracePt t="17293" x="6096000" y="2178050"/>
          <p14:tracePt t="17310" x="6096000" y="2171700"/>
          <p14:tracePt t="17326" x="6083300" y="2159000"/>
          <p14:tracePt t="17343" x="6064250" y="2152650"/>
          <p14:tracePt t="17344" x="6057900" y="2152650"/>
          <p14:tracePt t="17360" x="6051550" y="2146300"/>
          <p14:tracePt t="17376" x="6007100" y="2133600"/>
          <p14:tracePt t="17393" x="5981700" y="2133600"/>
          <p14:tracePt t="17409" x="5949950" y="2127250"/>
          <p14:tracePt t="17426" x="5918200" y="2120900"/>
          <p14:tracePt t="17443" x="5899150" y="2114550"/>
          <p14:tracePt t="17459" x="5873750" y="2114550"/>
          <p14:tracePt t="17476" x="5861050" y="2114550"/>
          <p14:tracePt t="17493" x="5848350" y="2114550"/>
          <p14:tracePt t="17509" x="5842000" y="2114550"/>
          <p14:tracePt t="17528" x="5835650" y="2114550"/>
          <p14:tracePt t="17543" x="5829300" y="2114550"/>
          <p14:tracePt t="17560" x="5822950" y="2120900"/>
          <p14:tracePt t="17560" x="5816600" y="2120900"/>
          <p14:tracePt t="17576" x="5803900" y="2120900"/>
          <p14:tracePt t="17593" x="5784850" y="2127250"/>
          <p14:tracePt t="17609" x="5765800" y="2127250"/>
          <p14:tracePt t="17626" x="5734050" y="2133600"/>
          <p14:tracePt t="17643" x="5695950" y="2139950"/>
          <p14:tracePt t="17659" x="5657850" y="2146300"/>
          <p14:tracePt t="17676" x="5619750" y="2152650"/>
          <p14:tracePt t="17693" x="5581650" y="2165350"/>
          <p14:tracePt t="17709" x="5556250" y="2171700"/>
          <p14:tracePt t="17726" x="5543550" y="2178050"/>
          <p14:tracePt t="17743" x="5530850" y="2184400"/>
          <p14:tracePt t="17759" x="5518150" y="2190750"/>
          <p14:tracePt t="17776" x="5511800" y="2197100"/>
          <p14:tracePt t="17792" x="5492750" y="2209800"/>
          <p14:tracePt t="17809" x="5480050" y="2222500"/>
          <p14:tracePt t="17826" x="5467350" y="2235200"/>
          <p14:tracePt t="17842" x="5448300" y="2247900"/>
          <p14:tracePt t="17860" x="5441950" y="2260600"/>
          <p14:tracePt t="17876" x="5435600" y="2266950"/>
          <p14:tracePt t="17892" x="5435600" y="2273300"/>
          <p14:tracePt t="17976" x="5435600" y="2279650"/>
          <p14:tracePt t="18008" x="5435600" y="2292350"/>
          <p14:tracePt t="18024" x="5441950" y="2298700"/>
          <p14:tracePt t="18032" x="5441950" y="2305050"/>
          <p14:tracePt t="18042" x="5454650" y="2305050"/>
          <p14:tracePt t="18059" x="5486400" y="2324100"/>
          <p14:tracePt t="18076" x="5524500" y="2336800"/>
          <p14:tracePt t="18092" x="5588000" y="2355850"/>
          <p14:tracePt t="18109" x="5638800" y="2362200"/>
          <p14:tracePt t="18126" x="5683250" y="2362200"/>
          <p14:tracePt t="18142" x="5702300" y="2362200"/>
          <p14:tracePt t="18159" x="5721350" y="2362200"/>
          <p14:tracePt t="18176" x="5727700" y="2362200"/>
          <p14:tracePt t="18336" x="5727700" y="2368550"/>
          <p14:tracePt t="18416" x="5702300" y="2374900"/>
          <p14:tracePt t="18425" x="5695950" y="2374900"/>
          <p14:tracePt t="18432" x="5689600" y="2374900"/>
          <p14:tracePt t="18442" x="5683250" y="2381250"/>
          <p14:tracePt t="18458" x="5670550" y="2381250"/>
          <p14:tracePt t="18475" x="5645150" y="2393950"/>
          <p14:tracePt t="18492" x="5638800" y="2393950"/>
          <p14:tracePt t="18509" x="5632450" y="2393950"/>
          <p14:tracePt t="18737" x="0" y="0"/>
        </p14:tracePtLst>
        <p14:tracePtLst>
          <p14:tracePt t="19713" x="5664200" y="1847850"/>
          <p14:tracePt t="19752" x="5651500" y="1847850"/>
          <p14:tracePt t="19776" x="5645150" y="1847850"/>
          <p14:tracePt t="19793" x="5632450" y="1854200"/>
          <p14:tracePt t="19800" x="5626100" y="1854200"/>
          <p14:tracePt t="19809" x="5619750" y="1854200"/>
          <p14:tracePt t="19825" x="5607050" y="1860550"/>
          <p14:tracePt t="19841" x="5575300" y="1866900"/>
          <p14:tracePt t="19858" x="5543550" y="1873250"/>
          <p14:tracePt t="19875" x="5511800" y="1885950"/>
          <p14:tracePt t="19891" x="5467350" y="1892300"/>
          <p14:tracePt t="19908" x="5410200" y="1905000"/>
          <p14:tracePt t="19924" x="5353050" y="1930400"/>
          <p14:tracePt t="19941" x="5289550" y="1949450"/>
          <p14:tracePt t="19958" x="5213350" y="1962150"/>
          <p14:tracePt t="19974" x="5143500" y="1993900"/>
          <p14:tracePt t="19991" x="5086350" y="2006600"/>
          <p14:tracePt t="20008" x="5041900" y="2032000"/>
          <p14:tracePt t="20009" x="5016500" y="2038350"/>
          <p14:tracePt t="20026" x="4959350" y="2070100"/>
          <p14:tracePt t="20042" x="4908550" y="2101850"/>
          <p14:tracePt t="20058" x="4851400" y="2139950"/>
          <p14:tracePt t="20074" x="4813300" y="2165350"/>
          <p14:tracePt t="20091" x="4787900" y="2190750"/>
          <p14:tracePt t="20108" x="4743450" y="2216150"/>
          <p14:tracePt t="20124" x="4718050" y="2235200"/>
          <p14:tracePt t="20141" x="4699000" y="2254250"/>
          <p14:tracePt t="20192" x="4673600" y="2273300"/>
          <p14:tracePt t="20201" x="4660900" y="2279650"/>
          <p14:tracePt t="20208" x="4641850" y="2298700"/>
          <p14:tracePt t="20224" x="4629150" y="2305050"/>
          <p14:tracePt t="20241" x="4591050" y="2330450"/>
          <p14:tracePt t="20257" x="4565650" y="2349500"/>
          <p14:tracePt t="20274" x="4546600" y="2362200"/>
          <p14:tracePt t="20291" x="4527550" y="2381250"/>
          <p14:tracePt t="20308" x="4521200" y="2387600"/>
          <p14:tracePt t="20324" x="4514850" y="2393950"/>
          <p14:tracePt t="20341" x="4508500" y="2406650"/>
          <p14:tracePt t="20357" x="4502150" y="2419350"/>
          <p14:tracePt t="20374" x="4495800" y="2425700"/>
          <p14:tracePt t="20391" x="4495800" y="2438400"/>
          <p14:tracePt t="20407" x="4489450" y="2451100"/>
          <p14:tracePt t="20424" x="4476750" y="2476500"/>
          <p14:tracePt t="20441" x="4470400" y="2489200"/>
          <p14:tracePt t="20457" x="4470400" y="2508250"/>
          <p14:tracePt t="20474" x="4457700" y="2527300"/>
          <p14:tracePt t="20491" x="4451350" y="2546350"/>
          <p14:tracePt t="20508" x="4445000" y="2552700"/>
          <p14:tracePt t="20525" x="4445000" y="2559050"/>
          <p14:tracePt t="20542" x="4438650" y="2578100"/>
          <p14:tracePt t="20559" x="4438650" y="2584450"/>
          <p14:tracePt t="20574" x="4438650" y="2597150"/>
          <p14:tracePt t="20591" x="4438650" y="2616200"/>
          <p14:tracePt t="20607" x="4445000" y="2641600"/>
          <p14:tracePt t="20624" x="4457700" y="2667000"/>
          <p14:tracePt t="20641" x="4464050" y="2692400"/>
          <p14:tracePt t="20657" x="4483100" y="2711450"/>
          <p14:tracePt t="20674" x="4502150" y="2730500"/>
          <p14:tracePt t="20690" x="4521200" y="2749550"/>
          <p14:tracePt t="20707" x="4559300" y="2768600"/>
          <p14:tracePt t="20724" x="4597400" y="2781300"/>
          <p14:tracePt t="20741" x="4654550" y="2806700"/>
          <p14:tracePt t="20757" x="4737100" y="2825750"/>
          <p14:tracePt t="20774" x="4813300" y="2851150"/>
          <p14:tracePt t="20791" x="4883150" y="2863850"/>
          <p14:tracePt t="20807" x="4959350" y="2870200"/>
          <p14:tracePt t="20824" x="5003800" y="2876550"/>
          <p14:tracePt t="20826" x="5016500" y="2876550"/>
          <p14:tracePt t="20841" x="5054600" y="2882900"/>
          <p14:tracePt t="20857" x="5086350" y="2889250"/>
          <p14:tracePt t="20875" x="5118100" y="2889250"/>
          <p14:tracePt t="20890" x="5149850" y="2889250"/>
          <p14:tracePt t="20907" x="5168900" y="2889250"/>
          <p14:tracePt t="20924" x="5187950" y="2889250"/>
          <p14:tracePt t="20940" x="5213350" y="2882900"/>
          <p14:tracePt t="20957" x="5232400" y="2882900"/>
          <p14:tracePt t="20974" x="5257800" y="2882900"/>
          <p14:tracePt t="20990" x="5295900" y="2882900"/>
          <p14:tracePt t="21007" x="5340350" y="2882900"/>
          <p14:tracePt t="21024" x="5378450" y="2889250"/>
          <p14:tracePt t="21041" x="5448300" y="2889250"/>
          <p14:tracePt t="21057" x="5492750" y="2882900"/>
          <p14:tracePt t="21073" x="5537200" y="2876550"/>
          <p14:tracePt t="21090" x="5581650" y="2863850"/>
          <p14:tracePt t="21107" x="5619750" y="2851150"/>
          <p14:tracePt t="21124" x="5638800" y="2838450"/>
          <p14:tracePt t="21140" x="5657850" y="2825750"/>
          <p14:tracePt t="21157" x="5670550" y="2813050"/>
          <p14:tracePt t="21174" x="5676900" y="2800350"/>
          <p14:tracePt t="21190" x="5695950" y="2781300"/>
          <p14:tracePt t="21207" x="5708650" y="2768600"/>
          <p14:tracePt t="21224" x="5721350" y="2755900"/>
          <p14:tracePt t="21241" x="5740400" y="2724150"/>
          <p14:tracePt t="21257" x="5753100" y="2711450"/>
          <p14:tracePt t="21275" x="5765800" y="2698750"/>
          <p14:tracePt t="21290" x="5778500" y="2686050"/>
          <p14:tracePt t="21307" x="5797550" y="2673350"/>
          <p14:tracePt t="21324" x="5816600" y="2654300"/>
          <p14:tracePt t="21341" x="5842000" y="2641600"/>
          <p14:tracePt t="21357" x="5861050" y="2622550"/>
          <p14:tracePt t="21373" x="5880100" y="2603500"/>
          <p14:tracePt t="21390" x="5905500" y="2578100"/>
          <p14:tracePt t="21407" x="5930900" y="2559050"/>
          <p14:tracePt t="21423" x="5937250" y="2552700"/>
          <p14:tracePt t="21440" x="5949950" y="2546350"/>
          <p14:tracePt t="21441" x="5956300" y="2533650"/>
          <p14:tracePt t="21457" x="5975350" y="2527300"/>
          <p14:tracePt t="21473" x="5994400" y="2514600"/>
          <p14:tracePt t="21490" x="6013450" y="2508250"/>
          <p14:tracePt t="21507" x="6045200" y="2495550"/>
          <p14:tracePt t="21523" x="6076950" y="2482850"/>
          <p14:tracePt t="21541" x="6089650" y="2476500"/>
          <p14:tracePt t="21557" x="6108700" y="2463800"/>
          <p14:tracePt t="21575" x="6121400" y="2463800"/>
          <p14:tracePt t="21590" x="6165850" y="2432050"/>
          <p14:tracePt t="21607" x="6191250" y="2413000"/>
          <p14:tracePt t="21623" x="6210300" y="2400300"/>
          <p14:tracePt t="21640" x="6229350" y="2381250"/>
          <p14:tracePt t="21657" x="6242050" y="2368550"/>
          <p14:tracePt t="21673" x="6248400" y="2355850"/>
          <p14:tracePt t="21690" x="6254750" y="2343150"/>
          <p14:tracePt t="21707" x="6254750" y="2330450"/>
          <p14:tracePt t="21723" x="6261100" y="2324100"/>
          <p14:tracePt t="21740" x="6261100" y="2311400"/>
          <p14:tracePt t="21757" x="6261100" y="2305050"/>
          <p14:tracePt t="21773" x="6261100" y="2286000"/>
          <p14:tracePt t="21790" x="6261100" y="2266950"/>
          <p14:tracePt t="21807" x="6248400" y="2254250"/>
          <p14:tracePt t="21823" x="6235700" y="2235200"/>
          <p14:tracePt t="21840" x="6210300" y="2216150"/>
          <p14:tracePt t="21857" x="6172200" y="2190750"/>
          <p14:tracePt t="21873" x="6134100" y="2171700"/>
          <p14:tracePt t="21890" x="6083300" y="2146300"/>
          <p14:tracePt t="21906" x="6026150" y="2120900"/>
          <p14:tracePt t="21923" x="6007100" y="2108200"/>
          <p14:tracePt t="21940" x="5994400" y="2108200"/>
          <p14:tracePt t="21969" x="5969000" y="2101850"/>
          <p14:tracePt t="21977" x="5949950" y="2095500"/>
          <p14:tracePt t="21991" x="5943600" y="2089150"/>
          <p14:tracePt t="22006" x="5937250" y="2089150"/>
          <p14:tracePt t="22023" x="5924550" y="2089150"/>
          <p14:tracePt t="22041" x="5905500" y="2089150"/>
          <p14:tracePt t="22058" x="5886450" y="2089150"/>
          <p14:tracePt t="22073" x="5861050" y="2089150"/>
          <p14:tracePt t="22089" x="5822950" y="2089150"/>
          <p14:tracePt t="22106" x="5772150" y="2089150"/>
          <p14:tracePt t="22123" x="5715000" y="2089150"/>
          <p14:tracePt t="22140" x="5638800" y="2089150"/>
          <p14:tracePt t="22156" x="5556250" y="2089150"/>
          <p14:tracePt t="22173" x="5448300" y="2095500"/>
          <p14:tracePt t="22190" x="5353050" y="2108200"/>
          <p14:tracePt t="22206" x="5251450" y="2114550"/>
          <p14:tracePt t="22223" x="5194300" y="2127250"/>
          <p14:tracePt t="22240" x="5143500" y="2133600"/>
          <p14:tracePt t="22256" x="5099050" y="2152650"/>
          <p14:tracePt t="22257" x="5080000" y="2159000"/>
          <p14:tracePt t="22273" x="5041900" y="2171700"/>
          <p14:tracePt t="22290" x="5022850" y="2178050"/>
          <p14:tracePt t="22306" x="4997450" y="2197100"/>
          <p14:tracePt t="22323" x="4972050" y="2203450"/>
          <p14:tracePt t="22339" x="4953000" y="2216150"/>
          <p14:tracePt t="22356" x="4933950" y="2222500"/>
          <p14:tracePt t="22373" x="4902200" y="2235200"/>
          <p14:tracePt t="22390" x="4883150" y="2247900"/>
          <p14:tracePt t="22406" x="4857750" y="2260600"/>
          <p14:tracePt t="22423" x="4838700" y="2279650"/>
          <p14:tracePt t="22439" x="4832350" y="2292350"/>
          <p14:tracePt t="22456" x="4826000" y="2298700"/>
          <p14:tracePt t="22473" x="4826000" y="2305050"/>
          <p14:tracePt t="22593" x="4826000" y="2311400"/>
          <p14:tracePt t="22666" x="4832350" y="2317750"/>
          <p14:tracePt t="22681" x="4845050" y="2317750"/>
          <p14:tracePt t="22698" x="4851400" y="2324100"/>
          <p14:tracePt t="22698" x="0" y="0"/>
        </p14:tracePtLst>
        <p14:tracePtLst>
          <p14:tracePt t="50638" x="5886450" y="6254750"/>
          <p14:tracePt t="50646" x="5880100" y="6254750"/>
          <p14:tracePt t="50742" x="5892800" y="6254750"/>
          <p14:tracePt t="50750" x="5892800" y="6248400"/>
          <p14:tracePt t="50758" x="5905500" y="6248400"/>
          <p14:tracePt t="50770" x="5911850" y="6242050"/>
          <p14:tracePt t="50786" x="5930900" y="6242050"/>
          <p14:tracePt t="50803" x="5962650" y="6235700"/>
          <p14:tracePt t="50820" x="6019800" y="6229350"/>
          <p14:tracePt t="50837" x="6064250" y="6223000"/>
          <p14:tracePt t="50854" x="6146800" y="6223000"/>
          <p14:tracePt t="50870" x="6191250" y="6223000"/>
          <p14:tracePt t="50887" x="6235700" y="6223000"/>
          <p14:tracePt t="50903" x="6273800" y="6223000"/>
          <p14:tracePt t="50919" x="6280150" y="6229350"/>
          <p14:tracePt t="50937" x="6292850" y="6229350"/>
          <p14:tracePt t="50954" x="6330950" y="6242050"/>
          <p14:tracePt t="50970" x="6350000" y="6242050"/>
          <p14:tracePt t="50986" x="6362700" y="6242050"/>
          <p14:tracePt t="51003" x="6394450" y="6248400"/>
          <p14:tracePt t="51020" x="6419850" y="6254750"/>
          <p14:tracePt t="51036" x="6445250" y="6261100"/>
          <p14:tracePt t="51053" x="6451600" y="6261100"/>
          <p14:tracePt t="51070" x="6457950" y="6261100"/>
          <p14:tracePt t="51414" x="0" y="0"/>
        </p14:tracePtLst>
        <p14:tracePtLst>
          <p14:tracePt t="55815" x="3479800" y="1555750"/>
          <p14:tracePt t="55838" x="3473450" y="1555750"/>
          <p14:tracePt t="55854" x="3467100" y="1555750"/>
          <p14:tracePt t="55863" x="3454400" y="1555750"/>
          <p14:tracePt t="55871" x="3448050" y="1555750"/>
          <p14:tracePt t="55884" x="3441700" y="1562100"/>
          <p14:tracePt t="55900" x="3409950" y="1568450"/>
          <p14:tracePt t="55916" x="3378200" y="1587500"/>
          <p14:tracePt t="55933" x="3340100" y="1593850"/>
          <p14:tracePt t="55950" x="3289300" y="1612900"/>
          <p14:tracePt t="55967" x="3219450" y="1638300"/>
          <p14:tracePt t="55983" x="3168650" y="1663700"/>
          <p14:tracePt t="56000" x="3111500" y="1682750"/>
          <p14:tracePt t="56016" x="3054350" y="1708150"/>
          <p14:tracePt t="56033" x="2978150" y="1739900"/>
          <p14:tracePt t="56050" x="2921000" y="1778000"/>
          <p14:tracePt t="56066" x="2882900" y="1784350"/>
          <p14:tracePt t="56083" x="2813050" y="1822450"/>
          <p14:tracePt t="56099" x="2749550" y="1854200"/>
          <p14:tracePt t="56117" x="2692400" y="1873250"/>
          <p14:tracePt t="56133" x="2635250" y="1898650"/>
          <p14:tracePt t="56150" x="2584450" y="1936750"/>
          <p14:tracePt t="56151" x="2559050" y="1955800"/>
          <p14:tracePt t="56166" x="2514600" y="1993900"/>
          <p14:tracePt t="56183" x="2482850" y="2032000"/>
          <p14:tracePt t="56200" x="2463800" y="2063750"/>
          <p14:tracePt t="56216" x="2444750" y="2082800"/>
          <p14:tracePt t="56233" x="2432050" y="2108200"/>
          <p14:tracePt t="56250" x="2425700" y="2133600"/>
          <p14:tracePt t="56266" x="2425700" y="2159000"/>
          <p14:tracePt t="56283" x="2425700" y="2184400"/>
          <p14:tracePt t="56299" x="2432050" y="2203450"/>
          <p14:tracePt t="56316" x="2444750" y="2228850"/>
          <p14:tracePt t="56333" x="2470150" y="2254250"/>
          <p14:tracePt t="56349" x="2501900" y="2279650"/>
          <p14:tracePt t="56368" x="2584450" y="2330450"/>
          <p14:tracePt t="56384" x="2660650" y="2368550"/>
          <p14:tracePt t="56399" x="2743200" y="2406650"/>
          <p14:tracePt t="56416" x="2819400" y="2444750"/>
          <p14:tracePt t="56433" x="2908300" y="2489200"/>
          <p14:tracePt t="56449" x="2984500" y="2546350"/>
          <p14:tracePt t="56466" x="3079750" y="2597150"/>
          <p14:tracePt t="56483" x="3175000" y="2660650"/>
          <p14:tracePt t="56499" x="3257550" y="2711450"/>
          <p14:tracePt t="56516" x="3340100" y="2755900"/>
          <p14:tracePt t="56533" x="3403600" y="2794000"/>
          <p14:tracePt t="56549" x="3479800" y="2819400"/>
          <p14:tracePt t="56566" x="3568700" y="2851150"/>
          <p14:tracePt t="56567" x="3619500" y="2863850"/>
          <p14:tracePt t="56583" x="3708400" y="2895600"/>
          <p14:tracePt t="56599" x="3765550" y="2901950"/>
          <p14:tracePt t="56616" x="3784600" y="2908300"/>
          <p14:tracePt t="56633" x="3822700" y="2921000"/>
          <p14:tracePt t="56649" x="3905250" y="2927350"/>
          <p14:tracePt t="56666" x="3968750" y="2940050"/>
          <p14:tracePt t="56682" x="4044950" y="2946400"/>
          <p14:tracePt t="56699" x="4127500" y="2946400"/>
          <p14:tracePt t="56716" x="4197350" y="2952750"/>
          <p14:tracePt t="56733" x="4216400" y="2952750"/>
          <p14:tracePt t="56749" x="4298950" y="2952750"/>
          <p14:tracePt t="56766" x="4375150" y="2946400"/>
          <p14:tracePt t="56783" x="4483100" y="2914650"/>
          <p14:tracePt t="56799" x="4540250" y="2895600"/>
          <p14:tracePt t="56816" x="4584700" y="2876550"/>
          <p14:tracePt t="56833" x="4616450" y="2851150"/>
          <p14:tracePt t="56849" x="4635500" y="2838450"/>
          <p14:tracePt t="56866" x="4654550" y="2825750"/>
          <p14:tracePt t="56883" x="4679950" y="2813050"/>
          <p14:tracePt t="56899" x="4718050" y="2800350"/>
          <p14:tracePt t="56916" x="4743450" y="2781300"/>
          <p14:tracePt t="56932" x="4756150" y="2768600"/>
          <p14:tracePt t="56949" x="4775200" y="2749550"/>
          <p14:tracePt t="56966" x="4794250" y="2724150"/>
          <p14:tracePt t="56983" x="4813300" y="2679700"/>
          <p14:tracePt t="56999" x="4819650" y="2647950"/>
          <p14:tracePt t="57016" x="4826000" y="2616200"/>
          <p14:tracePt t="57032" x="4826000" y="2578100"/>
          <p14:tracePt t="57049" x="4819650" y="2540000"/>
          <p14:tracePt t="57067" x="4800600" y="2489200"/>
          <p14:tracePt t="57082" x="4762500" y="2413000"/>
          <p14:tracePt t="57099" x="4718050" y="2349500"/>
          <p14:tracePt t="57116" x="4648200" y="2279650"/>
          <p14:tracePt t="57132" x="4546600" y="2209800"/>
          <p14:tracePt t="57149" x="4464050" y="2152650"/>
          <p14:tracePt t="57165" x="4368800" y="2082800"/>
          <p14:tracePt t="57182" x="4267200" y="2025650"/>
          <p14:tracePt t="57183" x="4216400" y="2000250"/>
          <p14:tracePt t="57199" x="4191000" y="1987550"/>
          <p14:tracePt t="57215" x="4089400" y="1943100"/>
          <p14:tracePt t="57232" x="4025900" y="1917700"/>
          <p14:tracePt t="57249" x="3968750" y="1892300"/>
          <p14:tracePt t="57266" x="3917950" y="1879600"/>
          <p14:tracePt t="57282" x="3898900" y="1866900"/>
          <p14:tracePt t="57299" x="3873500" y="1860550"/>
          <p14:tracePt t="57316" x="3835400" y="1847850"/>
          <p14:tracePt t="57333" x="3803650" y="1841500"/>
          <p14:tracePt t="57349" x="3771900" y="1835150"/>
          <p14:tracePt t="57366" x="3740150" y="1828800"/>
          <p14:tracePt t="57367" x="3714750" y="1822450"/>
          <p14:tracePt t="57382" x="3695700" y="1822450"/>
          <p14:tracePt t="57399" x="3651250" y="1816100"/>
          <p14:tracePt t="57415" x="3619500" y="1809750"/>
          <p14:tracePt t="57432" x="3581400" y="1809750"/>
          <p14:tracePt t="57450" x="3562350" y="1803400"/>
          <p14:tracePt t="57465" x="3530600" y="1803400"/>
          <p14:tracePt t="57482" x="3505200" y="1803400"/>
          <p14:tracePt t="57498" x="3473450" y="1803400"/>
          <p14:tracePt t="57515" x="3429000" y="1803400"/>
          <p14:tracePt t="57532" x="3378200" y="1809750"/>
          <p14:tracePt t="57549" x="3346450" y="1816100"/>
          <p14:tracePt t="57565" x="3308350" y="1816100"/>
          <p14:tracePt t="57582" x="3225800" y="1828800"/>
          <p14:tracePt t="57599" x="3111500" y="1841500"/>
          <p14:tracePt t="57615" x="3035300" y="1860550"/>
          <p14:tracePt t="57632" x="2971800" y="1873250"/>
          <p14:tracePt t="57649" x="2914650" y="1879600"/>
          <p14:tracePt t="57665" x="2857500" y="1892300"/>
          <p14:tracePt t="57682" x="2800350" y="1917700"/>
          <p14:tracePt t="57699" x="2749550" y="1930400"/>
          <p14:tracePt t="57715" x="2724150" y="1930400"/>
          <p14:tracePt t="57732" x="2660650" y="1955800"/>
          <p14:tracePt t="57748" x="2609850" y="1981200"/>
          <p14:tracePt t="57765" x="2571750" y="2006600"/>
          <p14:tracePt t="57782" x="2540000" y="2032000"/>
          <p14:tracePt t="57799" x="2514600" y="2051050"/>
          <p14:tracePt t="57799" x="2508250" y="2063750"/>
          <p14:tracePt t="57816" x="2508250" y="2095500"/>
          <p14:tracePt t="57832" x="2508250" y="2114550"/>
          <p14:tracePt t="57848" x="2508250" y="2146300"/>
          <p14:tracePt t="57865" x="2527300" y="2184400"/>
          <p14:tracePt t="57882" x="2559050" y="2235200"/>
          <p14:tracePt t="57898" x="2578100" y="2260600"/>
          <p14:tracePt t="57915" x="2667000" y="2349500"/>
          <p14:tracePt t="57932" x="2787650" y="2457450"/>
          <p14:tracePt t="57948" x="2921000" y="2571750"/>
          <p14:tracePt t="57965" x="3067050" y="2686050"/>
          <p14:tracePt t="57982" x="3181350" y="2768600"/>
          <p14:tracePt t="57998" x="3289300" y="2825750"/>
          <p14:tracePt t="57999" x="3340100" y="2844800"/>
          <p14:tracePt t="58015" x="3403600" y="2876550"/>
          <p14:tracePt t="58031" x="3441700" y="2889250"/>
          <p14:tracePt t="58048" x="3479800" y="2889250"/>
          <p14:tracePt t="58065" x="3505200" y="2889250"/>
          <p14:tracePt t="58082" x="3524250" y="2889250"/>
          <p14:tracePt t="58098" x="3536950" y="2889250"/>
          <p14:tracePt t="58115" x="3556000" y="2882900"/>
          <p14:tracePt t="58132" x="3581400" y="2876550"/>
          <p14:tracePt t="58148" x="3613150" y="2870200"/>
          <p14:tracePt t="58165" x="3644900" y="2870200"/>
          <p14:tracePt t="58181" x="3708400" y="2870200"/>
          <p14:tracePt t="58198" x="3784600" y="2882900"/>
          <p14:tracePt t="58215" x="3975100" y="2908300"/>
          <p14:tracePt t="58232" x="4127500" y="2933700"/>
          <p14:tracePt t="58248" x="4241800" y="2946400"/>
          <p14:tracePt t="58265" x="4337050" y="2965450"/>
          <p14:tracePt t="58281" x="4394200" y="2965450"/>
          <p14:tracePt t="58298" x="4413250" y="2965450"/>
          <p14:tracePt t="58316" x="4425950" y="2965450"/>
          <p14:tracePt t="58331" x="4438650" y="2965450"/>
          <p14:tracePt t="58383" x="4445000" y="2965450"/>
          <p14:tracePt t="58399" x="4451350" y="2959100"/>
          <p14:tracePt t="58407" x="4464050" y="2959100"/>
          <p14:tracePt t="58415" x="4476750" y="2952750"/>
          <p14:tracePt t="58431" x="4502150" y="2946400"/>
          <p14:tracePt t="58448" x="4533900" y="2940050"/>
          <p14:tracePt t="58464" x="4572000" y="2940050"/>
          <p14:tracePt t="58481" x="4591050" y="2940050"/>
          <p14:tracePt t="58498" x="4616450" y="2933700"/>
          <p14:tracePt t="58515" x="4629150" y="2933700"/>
          <p14:tracePt t="58535" x="4635500" y="2933700"/>
          <p14:tracePt t="58655" x="4635500" y="2927350"/>
          <p14:tracePt t="58679" x="4641850" y="2927350"/>
          <p14:tracePt t="58704" x="4641850" y="2921000"/>
          <p14:tracePt t="58751"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smtClean="0"/>
              <a:t>Next Generation </a:t>
            </a:r>
            <a:r>
              <a:rPr lang="en-US" sz="2400" dirty="0" err="1" smtClean="0"/>
              <a:t>Microshutter</a:t>
            </a:r>
            <a:r>
              <a:rPr lang="en-US" sz="2400" dirty="0" smtClean="0"/>
              <a:t> Arrays have been developed for electrostatic actuation.</a:t>
            </a:r>
          </a:p>
          <a:p>
            <a:r>
              <a:rPr lang="en-US" sz="2400" dirty="0" smtClean="0"/>
              <a:t>NGMSA arrays are being fabricated with modifications for simplified design, and more reliable performance</a:t>
            </a:r>
          </a:p>
          <a:p>
            <a:r>
              <a:rPr lang="en-US" sz="2400" dirty="0" smtClean="0"/>
              <a:t>Functions of 128x64 NGMSA array assemblies have been demonstrated in a sounding rocket space mission: NG-FORTIS telescope that was launched to space successfully in Oct. 2019.</a:t>
            </a:r>
          </a:p>
          <a:p>
            <a:r>
              <a:rPr lang="en-US" sz="2400" dirty="0" smtClean="0"/>
              <a:t>840x420 large NGMSA arrays are being developed for future large format deep space telescopes.</a:t>
            </a:r>
          </a:p>
          <a:p>
            <a:endParaRPr lang="en-US" dirty="0" smtClean="0"/>
          </a:p>
          <a:p>
            <a:pPr marL="0" indent="0">
              <a:buNone/>
            </a:pPr>
            <a:endParaRPr lang="en-US" dirty="0"/>
          </a:p>
          <a:p>
            <a:pPr marL="0" indent="0">
              <a:buNone/>
            </a:pPr>
            <a:r>
              <a:rPr lang="en-US" sz="1600" b="1" dirty="0" smtClean="0">
                <a:solidFill>
                  <a:srgbClr val="002060"/>
                </a:solidFill>
              </a:rPr>
              <a:t>For further questions, please contact Dr. Meng-Ping Chang</a:t>
            </a:r>
          </a:p>
          <a:p>
            <a:pPr marL="0" indent="0">
              <a:buNone/>
            </a:pPr>
            <a:r>
              <a:rPr lang="en-US" sz="1600" b="1" dirty="0" smtClean="0">
                <a:solidFill>
                  <a:srgbClr val="002060"/>
                </a:solidFill>
              </a:rPr>
              <a:t>Email address: meng-ping.chang@nasa.gov</a:t>
            </a:r>
          </a:p>
        </p:txBody>
      </p:sp>
      <p:sp>
        <p:nvSpPr>
          <p:cNvPr id="4" name="Slide Number Placeholder 3"/>
          <p:cNvSpPr>
            <a:spLocks noGrp="1"/>
          </p:cNvSpPr>
          <p:nvPr>
            <p:ph type="sldNum" sz="quarter" idx="12"/>
          </p:nvPr>
        </p:nvSpPr>
        <p:spPr/>
        <p:txBody>
          <a:bodyPr/>
          <a:lstStyle/>
          <a:p>
            <a:fld id="{FA90A075-E59F-4780-8711-D5C6B663DCCF}" type="slidenum">
              <a:rPr lang="en-US" smtClean="0"/>
              <a:pPr/>
              <a:t>13</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TextBox 4"/>
          <p:cNvSpPr txBox="1"/>
          <p:nvPr/>
        </p:nvSpPr>
        <p:spPr>
          <a:xfrm>
            <a:off x="576649" y="6480430"/>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extLst>
      <p:ext uri="{BB962C8B-B14F-4D97-AF65-F5344CB8AC3E}">
        <p14:creationId xmlns:p14="http://schemas.microsoft.com/office/powerpoint/2010/main" val="995170004"/>
      </p:ext>
    </p:extLst>
  </p:cSld>
  <p:clrMapOvr>
    <a:masterClrMapping/>
  </p:clrMapOvr>
  <mc:AlternateContent xmlns:mc="http://schemas.openxmlformats.org/markup-compatibility/2006" xmlns:p14="http://schemas.microsoft.com/office/powerpoint/2010/main">
    <mc:Choice Requires="p14">
      <p:transition spd="slow" p14:dur="2000" advTm="44011"/>
    </mc:Choice>
    <mc:Fallback xmlns="">
      <p:transition spd="slow" advTm="4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3214" x="831850" y="1689100"/>
          <p14:tracePt t="4997" x="838200" y="1689100"/>
          <p14:tracePt t="10151" x="838200" y="1701800"/>
          <p14:tracePt t="10167" x="838200" y="1708150"/>
          <p14:tracePt t="10183" x="838200" y="1714500"/>
          <p14:tracePt t="10183" x="0" y="0"/>
        </p14:tracePtLst>
        <p14:tracePtLst>
          <p14:tracePt t="11063" x="806450" y="2565400"/>
          <p14:tracePt t="11087" x="806450" y="2571750"/>
          <p14:tracePt t="16833" x="0" y="0"/>
        </p14:tracePtLst>
        <p14:tracePtLst>
          <p14:tracePt t="18240" x="806450" y="3232150"/>
          <p14:tracePt t="27906" x="0" y="0"/>
        </p14:tracePtLst>
        <p14:tracePtLst>
          <p14:tracePt t="29531" x="831850" y="4629150"/>
          <p14:tracePt t="35804"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760" y="134386"/>
            <a:ext cx="7886700" cy="1325563"/>
          </a:xfrm>
        </p:spPr>
        <p:txBody>
          <a:bodyPr>
            <a:normAutofit fontScale="90000"/>
          </a:bodyPr>
          <a:lstStyle/>
          <a:p>
            <a:r>
              <a:rPr lang="en-US" dirty="0" smtClean="0"/>
              <a:t>Next Generation </a:t>
            </a:r>
            <a:r>
              <a:rPr lang="en-US" dirty="0" err="1" smtClean="0"/>
              <a:t>Microshutter</a:t>
            </a:r>
            <a:r>
              <a:rPr lang="en-US" dirty="0" smtClean="0"/>
              <a:t> Arrays (NGMSA) - programmable field masks </a:t>
            </a:r>
            <a:br>
              <a:rPr lang="en-US" dirty="0" smtClean="0"/>
            </a:br>
            <a:endParaRPr lang="en-US" dirty="0"/>
          </a:p>
        </p:txBody>
      </p:sp>
      <p:sp>
        <p:nvSpPr>
          <p:cNvPr id="3" name="Content Placeholder 2"/>
          <p:cNvSpPr>
            <a:spLocks noGrp="1"/>
          </p:cNvSpPr>
          <p:nvPr>
            <p:ph idx="1"/>
          </p:nvPr>
        </p:nvSpPr>
        <p:spPr>
          <a:xfrm>
            <a:off x="950760" y="4479703"/>
            <a:ext cx="7886700" cy="3427926"/>
          </a:xfrm>
        </p:spPr>
        <p:txBody>
          <a:bodyPr>
            <a:normAutofit/>
          </a:bodyPr>
          <a:lstStyle/>
          <a:p>
            <a:r>
              <a:rPr lang="en-US" sz="1800" dirty="0" err="1" smtClean="0"/>
              <a:t>Microshutter</a:t>
            </a:r>
            <a:r>
              <a:rPr lang="en-US" sz="1800" dirty="0" smtClean="0"/>
              <a:t> arrays are programmable field selector masks for optical spectroscopy based on MEMS technology. </a:t>
            </a:r>
          </a:p>
          <a:p>
            <a:r>
              <a:rPr lang="en-US" sz="1800" dirty="0" smtClean="0"/>
              <a:t>The original device was developed as a sub-assembly instrument for JWST (James Webb Space Telescope: Random access addressing of the individual pixels; High contrast optical blocking &gt; 1e4; and long life time for the operation of 20,000 cycles or more.</a:t>
            </a:r>
          </a:p>
          <a:p>
            <a:r>
              <a:rPr lang="en-US" sz="1800" dirty="0" smtClean="0"/>
              <a:t>NGMSA: electrostatic actuation; JWST MSA: magnetic actuation</a:t>
            </a:r>
          </a:p>
          <a:p>
            <a:endParaRPr lang="en-US" sz="1800" dirty="0"/>
          </a:p>
        </p:txBody>
      </p:sp>
      <p:sp>
        <p:nvSpPr>
          <p:cNvPr id="4" name="Slide Number Placeholder 3"/>
          <p:cNvSpPr>
            <a:spLocks noGrp="1"/>
          </p:cNvSpPr>
          <p:nvPr>
            <p:ph type="sldNum" sz="quarter" idx="12"/>
          </p:nvPr>
        </p:nvSpPr>
        <p:spPr/>
        <p:txBody>
          <a:bodyPr/>
          <a:lstStyle/>
          <a:p>
            <a:fld id="{FA90A075-E59F-4780-8711-D5C6B663DCCF}" type="slidenum">
              <a:rPr lang="en-US" smtClean="0"/>
              <a:pPr/>
              <a:t>2</a:t>
            </a:fld>
            <a:endParaRPr lang="en-US"/>
          </a:p>
        </p:txBody>
      </p:sp>
      <p:grpSp>
        <p:nvGrpSpPr>
          <p:cNvPr id="6" name="Group 5"/>
          <p:cNvGrpSpPr/>
          <p:nvPr/>
        </p:nvGrpSpPr>
        <p:grpSpPr>
          <a:xfrm>
            <a:off x="1145444" y="1246662"/>
            <a:ext cx="6930084" cy="4180726"/>
            <a:chOff x="0" y="0"/>
            <a:chExt cx="2936491" cy="1824444"/>
          </a:xfrm>
        </p:grpSpPr>
        <p:grpSp>
          <p:nvGrpSpPr>
            <p:cNvPr id="7" name="Group 6"/>
            <p:cNvGrpSpPr/>
            <p:nvPr/>
          </p:nvGrpSpPr>
          <p:grpSpPr>
            <a:xfrm>
              <a:off x="0" y="0"/>
              <a:ext cx="2929890" cy="1097915"/>
              <a:chOff x="0" y="0"/>
              <a:chExt cx="2959220" cy="1022985"/>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1770" cy="1022985"/>
              </a:xfrm>
              <a:prstGeom prst="rect">
                <a:avLst/>
              </a:prstGeom>
              <a:noFill/>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2370" y="4313"/>
                <a:ext cx="1466850" cy="1013460"/>
              </a:xfrm>
              <a:prstGeom prst="rect">
                <a:avLst/>
              </a:prstGeom>
              <a:noFill/>
              <a:ln>
                <a:noFill/>
              </a:ln>
            </p:spPr>
          </p:pic>
        </p:grpSp>
        <p:sp>
          <p:nvSpPr>
            <p:cNvPr id="8" name="Text Box 2"/>
            <p:cNvSpPr txBox="1">
              <a:spLocks noChangeArrowheads="1"/>
            </p:cNvSpPr>
            <p:nvPr/>
          </p:nvSpPr>
          <p:spPr bwMode="auto">
            <a:xfrm>
              <a:off x="18666" y="1159599"/>
              <a:ext cx="2917825" cy="664845"/>
            </a:xfrm>
            <a:prstGeom prst="rect">
              <a:avLst/>
            </a:prstGeom>
            <a:noFill/>
            <a:ln w="9525">
              <a:noFill/>
              <a:miter lim="800000"/>
              <a:headEnd/>
              <a:tailEnd/>
            </a:ln>
          </p:spPr>
          <p:txBody>
            <a:bodyPr rot="0" vert="horz" wrap="square" lIns="0" tIns="0" rIns="0" bIns="0" anchor="t" anchorCtr="0">
              <a:noAutofit/>
            </a:bodyPr>
            <a:lstStyle/>
            <a:p>
              <a:pPr marL="0" marR="0" algn="just">
                <a:spcBef>
                  <a:spcPts val="0"/>
                </a:spcBef>
                <a:spcAft>
                  <a:spcPts val="0"/>
                </a:spcAft>
              </a:pPr>
              <a:r>
                <a:rPr lang="en-US" sz="1200" dirty="0" smtClean="0">
                  <a:solidFill>
                    <a:srgbClr val="0000FF"/>
                  </a:solidFill>
                  <a:effectLst/>
                  <a:latin typeface="Times New Roman" panose="02020603050405020304" pitchFamily="18" charset="0"/>
                  <a:ea typeface="Times New Roman" panose="02020603050405020304" pitchFamily="18" charset="0"/>
                </a:rPr>
                <a:t>View </a:t>
              </a:r>
              <a:r>
                <a:rPr lang="en-US" sz="1200" dirty="0">
                  <a:solidFill>
                    <a:srgbClr val="0000FF"/>
                  </a:solidFill>
                  <a:effectLst/>
                  <a:latin typeface="Times New Roman" panose="02020603050405020304" pitchFamily="18" charset="0"/>
                  <a:ea typeface="Times New Roman" panose="02020603050405020304" pitchFamily="18" charset="0"/>
                </a:rPr>
                <a:t>of the sky without light blockage. </a:t>
              </a:r>
              <a:r>
                <a:rPr lang="en-US" sz="1200" dirty="0">
                  <a:solidFill>
                    <a:srgbClr val="0000FF"/>
                  </a:solidFill>
                  <a:latin typeface="Times New Roman" panose="02020603050405020304" pitchFamily="18" charset="0"/>
                  <a:ea typeface="Times New Roman" panose="02020603050405020304" pitchFamily="18" charset="0"/>
                </a:rPr>
                <a:t> </a:t>
              </a:r>
              <a:r>
                <a:rPr lang="en-US" sz="1200" dirty="0" smtClean="0">
                  <a:solidFill>
                    <a:srgbClr val="0000FF"/>
                  </a:solidFill>
                  <a:latin typeface="Times New Roman" panose="02020603050405020304" pitchFamily="18" charset="0"/>
                  <a:ea typeface="Times New Roman" panose="02020603050405020304" pitchFamily="18" charset="0"/>
                </a:rPr>
                <a:t>                        </a:t>
              </a:r>
              <a:r>
                <a:rPr lang="en-US" sz="1200" dirty="0" smtClean="0">
                  <a:solidFill>
                    <a:srgbClr val="0000FF"/>
                  </a:solidFill>
                  <a:effectLst/>
                  <a:latin typeface="Times New Roman" panose="02020603050405020304" pitchFamily="18" charset="0"/>
                  <a:ea typeface="Times New Roman" panose="02020603050405020304" pitchFamily="18" charset="0"/>
                </a:rPr>
                <a:t> </a:t>
              </a:r>
              <a:r>
                <a:rPr lang="en-US" sz="1200" dirty="0">
                  <a:solidFill>
                    <a:srgbClr val="0000FF"/>
                  </a:solidFill>
                  <a:effectLst/>
                  <a:latin typeface="Times New Roman" panose="02020603050405020304" pitchFamily="18" charset="0"/>
                  <a:ea typeface="Times New Roman" panose="02020603050405020304" pitchFamily="18" charset="0"/>
                </a:rPr>
                <a:t>Selected shutters are opened to allow light to </a:t>
              </a:r>
              <a:r>
                <a:rPr lang="en-US" sz="1200" dirty="0" smtClean="0">
                  <a:solidFill>
                    <a:srgbClr val="0000FF"/>
                  </a:solidFill>
                  <a:effectLst/>
                  <a:latin typeface="Times New Roman" panose="02020603050405020304" pitchFamily="18" charset="0"/>
                  <a:ea typeface="Times New Roman" panose="02020603050405020304" pitchFamily="18" charset="0"/>
                </a:rPr>
                <a:t>pass</a:t>
              </a:r>
            </a:p>
            <a:p>
              <a:pPr marL="0" marR="0" algn="just">
                <a:spcBef>
                  <a:spcPts val="0"/>
                </a:spcBef>
                <a:spcAft>
                  <a:spcPts val="0"/>
                </a:spcAft>
              </a:pPr>
              <a:r>
                <a:rPr lang="en-US" sz="1200" dirty="0">
                  <a:solidFill>
                    <a:srgbClr val="0000FF"/>
                  </a:solidFill>
                  <a:latin typeface="Times New Roman" panose="02020603050405020304" pitchFamily="18" charset="0"/>
                  <a:ea typeface="Times New Roman" panose="02020603050405020304" pitchFamily="18" charset="0"/>
                </a:rPr>
                <a:t> </a:t>
              </a:r>
              <a:r>
                <a:rPr lang="en-US" sz="1200" dirty="0" smtClean="0">
                  <a:solidFill>
                    <a:srgbClr val="0000FF"/>
                  </a:solidFill>
                  <a:latin typeface="Times New Roman" panose="02020603050405020304" pitchFamily="18" charset="0"/>
                  <a:ea typeface="Times New Roman" panose="02020603050405020304" pitchFamily="18" charset="0"/>
                </a:rPr>
                <a:t>                                                                                         </a:t>
              </a:r>
              <a:r>
                <a:rPr lang="en-US" sz="1200" dirty="0" smtClean="0">
                  <a:solidFill>
                    <a:srgbClr val="0000FF"/>
                  </a:solidFill>
                  <a:effectLst/>
                  <a:latin typeface="Times New Roman" panose="02020603050405020304" pitchFamily="18" charset="0"/>
                  <a:ea typeface="Times New Roman" panose="02020603050405020304" pitchFamily="18" charset="0"/>
                </a:rPr>
                <a:t> </a:t>
              </a:r>
              <a:r>
                <a:rPr lang="en-US" sz="1200" dirty="0">
                  <a:solidFill>
                    <a:srgbClr val="0000FF"/>
                  </a:solidFill>
                  <a:effectLst/>
                  <a:latin typeface="Times New Roman" panose="02020603050405020304" pitchFamily="18" charset="0"/>
                  <a:ea typeface="Times New Roman" panose="02020603050405020304" pitchFamily="18" charset="0"/>
                </a:rPr>
                <a:t>through   from selected light sources.</a:t>
              </a:r>
              <a:endParaRPr lang="en-US" sz="1200" dirty="0">
                <a:effectLst/>
                <a:latin typeface="Times New Roman" panose="02020603050405020304" pitchFamily="18" charset="0"/>
                <a:ea typeface="Times New Roman" panose="02020603050405020304" pitchFamily="18" charset="0"/>
              </a:endParaRPr>
            </a:p>
          </p:txBody>
        </p:sp>
      </p:gr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1" name="TextBox 10"/>
          <p:cNvSpPr txBox="1"/>
          <p:nvPr/>
        </p:nvSpPr>
        <p:spPr>
          <a:xfrm>
            <a:off x="576649" y="6488668"/>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04030"/>
    </mc:Choice>
    <mc:Fallback xmlns="">
      <p:transition spd="slow" advTm="10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extLst mod="1">
    <p:ext uri="{3A86A75C-4F4B-4683-9AE1-C65F6400EC91}">
      <p14:laserTraceLst xmlns:p14="http://schemas.microsoft.com/office/powerpoint/2010/main">
        <p14:tracePtLst>
          <p14:tracePt t="28738" x="5708650" y="2832100"/>
          <p14:tracePt t="29074" x="0" y="0"/>
        </p14:tracePtLst>
        <p14:tracePtLst>
          <p14:tracePt t="29915" x="7092950" y="2997200"/>
          <p14:tracePt t="30099"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136" y="0"/>
            <a:ext cx="7886700" cy="808239"/>
          </a:xfrm>
        </p:spPr>
        <p:txBody>
          <a:bodyPr>
            <a:normAutofit/>
          </a:bodyPr>
          <a:lstStyle/>
          <a:p>
            <a:r>
              <a:rPr lang="en-US" dirty="0" err="1" smtClean="0"/>
              <a:t>Microshutter</a:t>
            </a:r>
            <a:r>
              <a:rPr lang="en-US" dirty="0" smtClean="0"/>
              <a:t> cell, array, and assembly design</a:t>
            </a:r>
            <a:endParaRPr lang="en-US" dirty="0"/>
          </a:p>
        </p:txBody>
      </p:sp>
      <p:sp>
        <p:nvSpPr>
          <p:cNvPr id="4" name="Slide Number Placeholder 3"/>
          <p:cNvSpPr>
            <a:spLocks noGrp="1"/>
          </p:cNvSpPr>
          <p:nvPr>
            <p:ph type="sldNum" sz="quarter" idx="12"/>
          </p:nvPr>
        </p:nvSpPr>
        <p:spPr>
          <a:xfrm>
            <a:off x="6256493" y="6339354"/>
            <a:ext cx="2057400" cy="365125"/>
          </a:xfrm>
        </p:spPr>
        <p:txBody>
          <a:bodyPr/>
          <a:lstStyle/>
          <a:p>
            <a:fld id="{FA90A075-E59F-4780-8711-D5C6B663DCCF}" type="slidenum">
              <a:rPr lang="en-US" smtClean="0"/>
              <a:pPr/>
              <a:t>3</a:t>
            </a:fld>
            <a:endParaRPr lang="en-US"/>
          </a:p>
        </p:txBody>
      </p:sp>
      <p:sp>
        <p:nvSpPr>
          <p:cNvPr id="8" name="Content Placeholder 7"/>
          <p:cNvSpPr>
            <a:spLocks noGrp="1"/>
          </p:cNvSpPr>
          <p:nvPr>
            <p:ph idx="1"/>
          </p:nvPr>
        </p:nvSpPr>
        <p:spPr>
          <a:xfrm>
            <a:off x="6683405" y="1073428"/>
            <a:ext cx="2211480" cy="5406503"/>
          </a:xfrm>
        </p:spPr>
        <p:txBody>
          <a:bodyPr>
            <a:normAutofit fontScale="62500" lnSpcReduction="20000"/>
          </a:bodyPr>
          <a:lstStyle/>
          <a:p>
            <a:r>
              <a:rPr lang="en-US" sz="2200" b="1" dirty="0" smtClean="0"/>
              <a:t>Fully </a:t>
            </a:r>
            <a:r>
              <a:rPr lang="en-US" sz="2200" b="1" dirty="0"/>
              <a:t>electrostatic </a:t>
            </a:r>
            <a:r>
              <a:rPr lang="en-US" sz="2200" b="1" dirty="0" smtClean="0"/>
              <a:t>actuation</a:t>
            </a:r>
          </a:p>
          <a:p>
            <a:pPr marL="0" indent="0">
              <a:buNone/>
            </a:pPr>
            <a:r>
              <a:rPr lang="en-US" sz="2200" dirty="0" smtClean="0"/>
              <a:t/>
            </a:r>
            <a:br>
              <a:rPr lang="en-US" sz="2200" dirty="0" smtClean="0"/>
            </a:br>
            <a:r>
              <a:rPr lang="en-US" sz="2200" dirty="0" smtClean="0"/>
              <a:t>- Higher voltage electrical insulation:</a:t>
            </a:r>
          </a:p>
          <a:p>
            <a:pPr marL="0" indent="0">
              <a:buNone/>
            </a:pPr>
            <a:r>
              <a:rPr lang="en-US" sz="2200" dirty="0" smtClean="0"/>
              <a:t>ALD aluminum oxide</a:t>
            </a:r>
          </a:p>
          <a:p>
            <a:pPr marL="0" indent="0">
              <a:buNone/>
            </a:pPr>
            <a:r>
              <a:rPr lang="en-US" sz="2200" dirty="0" smtClean="0"/>
              <a:t/>
            </a:r>
            <a:br>
              <a:rPr lang="en-US" sz="2200" dirty="0" smtClean="0"/>
            </a:br>
            <a:r>
              <a:rPr lang="en-US" sz="2200" dirty="0" smtClean="0"/>
              <a:t>- Thinner </a:t>
            </a:r>
            <a:r>
              <a:rPr lang="en-US" sz="2200" dirty="0" err="1" smtClean="0"/>
              <a:t>microshutter</a:t>
            </a:r>
            <a:r>
              <a:rPr lang="en-US" sz="2200" dirty="0" smtClean="0"/>
              <a:t> blades</a:t>
            </a:r>
          </a:p>
          <a:p>
            <a:pPr marL="0" indent="0">
              <a:buNone/>
            </a:pPr>
            <a:endParaRPr lang="en-US" sz="2200" dirty="0" smtClean="0"/>
          </a:p>
          <a:p>
            <a:pPr marL="0" indent="0">
              <a:buNone/>
            </a:pPr>
            <a:endParaRPr lang="en-US" sz="2200" dirty="0" smtClean="0"/>
          </a:p>
          <a:p>
            <a:r>
              <a:rPr lang="en-US" sz="2200" b="1" dirty="0" smtClean="0"/>
              <a:t>Modifications of arrays and assembly</a:t>
            </a:r>
          </a:p>
          <a:p>
            <a:pPr marL="0" indent="0">
              <a:buNone/>
            </a:pPr>
            <a:r>
              <a:rPr lang="en-US" sz="2200" dirty="0" smtClean="0"/>
              <a:t/>
            </a:r>
            <a:br>
              <a:rPr lang="en-US" sz="2200" dirty="0" smtClean="0"/>
            </a:br>
            <a:r>
              <a:rPr lang="en-US" sz="2200" dirty="0" smtClean="0"/>
              <a:t>- Improved </a:t>
            </a:r>
            <a:r>
              <a:rPr lang="en-US" sz="2200" dirty="0" err="1" smtClean="0"/>
              <a:t>antistiction</a:t>
            </a:r>
            <a:endParaRPr lang="en-US" sz="2200" dirty="0" smtClean="0"/>
          </a:p>
          <a:p>
            <a:pPr marL="0" indent="0">
              <a:buNone/>
            </a:pPr>
            <a:r>
              <a:rPr lang="en-US" sz="2200" dirty="0" smtClean="0"/>
              <a:t/>
            </a:r>
            <a:br>
              <a:rPr lang="en-US" sz="2200" dirty="0" smtClean="0"/>
            </a:br>
            <a:r>
              <a:rPr lang="en-US" sz="2200" dirty="0" smtClean="0"/>
              <a:t>- Simplified electronics design </a:t>
            </a:r>
          </a:p>
          <a:p>
            <a:pPr marL="0" indent="0">
              <a:buNone/>
            </a:pPr>
            <a:endParaRPr lang="en-US" sz="2200" dirty="0"/>
          </a:p>
          <a:p>
            <a:pPr marL="0" indent="0">
              <a:buNone/>
            </a:pPr>
            <a:r>
              <a:rPr lang="en-US" sz="2200" dirty="0" smtClean="0"/>
              <a:t>- Various array sizes to meet instrument requirements</a:t>
            </a:r>
            <a:endParaRPr lang="en-US" sz="2200" dirty="0"/>
          </a:p>
          <a:p>
            <a:pPr marL="0" indent="0">
              <a:buNone/>
            </a:pPr>
            <a:endParaRPr lang="en-US" sz="2200" dirty="0" smtClean="0"/>
          </a:p>
          <a:p>
            <a:pPr marL="0" indent="0">
              <a:buNone/>
            </a:pPr>
            <a:r>
              <a:rPr lang="en-US" sz="2200" dirty="0"/>
              <a:t>- </a:t>
            </a:r>
            <a:r>
              <a:rPr lang="en-US" sz="2200" dirty="0" smtClean="0"/>
              <a:t>Arrays are packaged with ceramic substrate instead of Si substrate</a:t>
            </a:r>
            <a:endParaRPr lang="en-US" sz="2200" dirty="0"/>
          </a:p>
          <a:p>
            <a:pPr marL="0" indent="0">
              <a:buNone/>
            </a:pPr>
            <a:endParaRPr lang="en-US" dirty="0" smtClean="0"/>
          </a:p>
          <a:p>
            <a:pPr marL="0" indent="0">
              <a:buNone/>
            </a:pPr>
            <a:endParaRPr lang="en-US" dirty="0" smtClean="0"/>
          </a:p>
          <a:p>
            <a:pPr marL="0" indent="0">
              <a:buNone/>
            </a:pPr>
            <a:endParaRPr lang="en-US" dirty="0" smtClean="0"/>
          </a:p>
          <a:p>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079" y="1491894"/>
            <a:ext cx="5886046" cy="4337406"/>
          </a:xfrm>
          <a:prstGeom prst="rect">
            <a:avLst/>
          </a:prstGeom>
          <a:noFill/>
          <a:ln>
            <a:noFill/>
          </a:ln>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7" name="TextBox 6"/>
          <p:cNvSpPr txBox="1"/>
          <p:nvPr/>
        </p:nvSpPr>
        <p:spPr>
          <a:xfrm>
            <a:off x="576649" y="6488668"/>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
        <p:nvSpPr>
          <p:cNvPr id="3" name="TextBox 2"/>
          <p:cNvSpPr txBox="1"/>
          <p:nvPr/>
        </p:nvSpPr>
        <p:spPr>
          <a:xfrm>
            <a:off x="4495452" y="5789652"/>
            <a:ext cx="1896673" cy="369332"/>
          </a:xfrm>
          <a:prstGeom prst="rect">
            <a:avLst/>
          </a:prstGeom>
          <a:noFill/>
        </p:spPr>
        <p:txBody>
          <a:bodyPr wrap="none" rtlCol="0">
            <a:spAutoFit/>
          </a:bodyPr>
          <a:lstStyle/>
          <a:p>
            <a:r>
              <a:rPr lang="en-US" dirty="0" smtClean="0"/>
              <a:t>a: 2um, b: 0.25um</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18914"/>
    </mc:Choice>
    <mc:Fallback xmlns="">
      <p:transition spd="slow" advTm="11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mod="1">
    <p:ext uri="{3A86A75C-4F4B-4683-9AE1-C65F6400EC91}">
      <p14:laserTraceLst xmlns:p14="http://schemas.microsoft.com/office/powerpoint/2010/main">
        <p14:tracePtLst>
          <p14:tracePt t="15538" x="2089150" y="5035550"/>
          <p14:tracePt t="15570" x="0" y="0"/>
        </p14:tracePtLst>
        <p14:tracePtLst>
          <p14:tracePt t="15610" x="2089150" y="5041900"/>
          <p14:tracePt t="15617" x="2082800" y="5041900"/>
          <p14:tracePt t="15628" x="2076450" y="5048250"/>
          <p14:tracePt t="15645" x="2044700" y="5054600"/>
          <p14:tracePt t="15662" x="2000250" y="5060950"/>
          <p14:tracePt t="15679" x="1955800" y="5060950"/>
          <p14:tracePt t="15695" x="1917700" y="5060950"/>
          <p14:tracePt t="15712" x="1866900" y="5067300"/>
          <p14:tracePt t="15729" x="1841500" y="5073650"/>
          <p14:tracePt t="15730" x="1828800" y="5080000"/>
          <p14:tracePt t="15745" x="1816100" y="5080000"/>
          <p14:tracePt t="15762" x="1809750" y="5080000"/>
          <p14:tracePt t="15778" x="1803400" y="5080000"/>
          <p14:tracePt t="15970" x="1803400" y="5086350"/>
          <p14:tracePt t="15985" x="1816100" y="5092700"/>
          <p14:tracePt t="16001" x="1835150" y="5099050"/>
          <p14:tracePt t="16010" x="1841500" y="5105400"/>
          <p14:tracePt t="16017" x="1860550" y="5105400"/>
          <p14:tracePt t="16028" x="1885950" y="5105400"/>
          <p14:tracePt t="16045" x="1917700" y="5118100"/>
          <p14:tracePt t="16061" x="1955800" y="5124450"/>
          <p14:tracePt t="16078" x="2000250" y="5124450"/>
          <p14:tracePt t="16095" x="2044700" y="5130800"/>
          <p14:tracePt t="16111" x="2070100" y="5137150"/>
          <p14:tracePt t="16128" x="2101850" y="5143500"/>
          <p14:tracePt t="16145" x="2127250" y="5143500"/>
          <p14:tracePt t="16162" x="2171700" y="5143500"/>
          <p14:tracePt t="16178" x="2184400" y="5143500"/>
          <p14:tracePt t="16195" x="2190750" y="5143500"/>
          <p14:tracePt t="16282" x="2197100" y="5143500"/>
          <p14:tracePt t="16394" x="2197100" y="5137150"/>
          <p14:tracePt t="16418" x="2197100" y="5130800"/>
          <p14:tracePt t="16442" x="2178050" y="5124450"/>
          <p14:tracePt t="16450" x="2171700" y="5118100"/>
          <p14:tracePt t="16458" x="2159000" y="5111750"/>
          <p14:tracePt t="16466" x="2152650" y="5105400"/>
          <p14:tracePt t="16478" x="2146300" y="5099050"/>
          <p14:tracePt t="16494" x="2095500" y="5099050"/>
          <p14:tracePt t="16511" x="2057400" y="5092700"/>
          <p14:tracePt t="16528" x="2032000" y="5086350"/>
          <p14:tracePt t="16544" x="2019300" y="5086350"/>
          <p14:tracePt t="16561" x="2012950" y="5086350"/>
          <p14:tracePt t="17346" x="0" y="0"/>
        </p14:tracePtLst>
        <p14:tracePtLst>
          <p14:tracePt t="23939" x="2673350" y="3816350"/>
          <p14:tracePt t="24075" x="2660650" y="3816350"/>
          <p14:tracePt t="24092" x="2654300" y="3816350"/>
          <p14:tracePt t="24099" x="2641600" y="3816350"/>
          <p14:tracePt t="24115" x="2635250" y="3816350"/>
          <p14:tracePt t="24124" x="2628900" y="3816350"/>
          <p14:tracePt t="24140" x="2603500" y="3816350"/>
          <p14:tracePt t="24156" x="2584450" y="3822700"/>
          <p14:tracePt t="24173" x="2559050" y="3822700"/>
          <p14:tracePt t="24189" x="2533650" y="3822700"/>
          <p14:tracePt t="24206" x="2520950" y="3822700"/>
          <p14:tracePt t="24223" x="2501900" y="3822700"/>
          <p14:tracePt t="24239" x="2482850" y="3822700"/>
          <p14:tracePt t="24256" x="2470150" y="3822700"/>
          <p14:tracePt t="24272" x="2463800" y="3822700"/>
          <p14:tracePt t="24291" x="2457450" y="3822700"/>
          <p14:tracePt t="24732" x="0" y="0"/>
        </p14:tracePtLst>
        <p14:tracePtLst>
          <p14:tracePt t="26916" x="2533650" y="2889250"/>
          <p14:tracePt t="27004" x="2527300" y="2895600"/>
          <p14:tracePt t="27012" x="2520950" y="2895600"/>
          <p14:tracePt t="27020" x="2508250" y="2895600"/>
          <p14:tracePt t="27037" x="2501900" y="2895600"/>
          <p14:tracePt t="27054" x="2476500" y="2895600"/>
          <p14:tracePt t="27071" x="2444750" y="2895600"/>
          <p14:tracePt t="27088" x="2400300" y="2901950"/>
          <p14:tracePt t="27104" x="2374900" y="2914650"/>
          <p14:tracePt t="27121" x="2336800" y="2914650"/>
          <p14:tracePt t="27137" x="2305050" y="2921000"/>
          <p14:tracePt t="27154" x="2273300" y="2927350"/>
          <p14:tracePt t="27170" x="2247900" y="2927350"/>
          <p14:tracePt t="27187" x="2228850" y="2927350"/>
          <p14:tracePt t="27188" x="2222500" y="2933700"/>
          <p14:tracePt t="27204" x="2203450" y="2940050"/>
          <p14:tracePt t="27220" x="2178050" y="2940050"/>
          <p14:tracePt t="27237" x="2165350" y="2940050"/>
          <p14:tracePt t="27254" x="2146300" y="2946400"/>
          <p14:tracePt t="27270" x="2127250" y="2946400"/>
          <p14:tracePt t="27288" x="2114550" y="2952750"/>
          <p14:tracePt t="27304" x="2101850" y="2952750"/>
          <p14:tracePt t="27460" x="2108200" y="2952750"/>
          <p14:tracePt t="27468" x="2120900" y="2952750"/>
          <p14:tracePt t="27476" x="2139950" y="2946400"/>
          <p14:tracePt t="27487" x="2152650" y="2946400"/>
          <p14:tracePt t="27504" x="2190750" y="2940050"/>
          <p14:tracePt t="27520" x="2228850" y="2933700"/>
          <p14:tracePt t="27537" x="2273300" y="2921000"/>
          <p14:tracePt t="27554" x="2324100" y="2921000"/>
          <p14:tracePt t="27570" x="2362200" y="2914650"/>
          <p14:tracePt t="27588" x="2387600" y="2908300"/>
          <p14:tracePt t="27588" x="2400300" y="2908300"/>
          <p14:tracePt t="27612" x="2406650" y="2901950"/>
          <p14:tracePt t="27621" x="2413000" y="2901950"/>
          <p14:tracePt t="27900" x="0" y="0"/>
        </p14:tracePtLst>
        <p14:tracePtLst>
          <p14:tracePt t="33037" x="2032000" y="2228850"/>
          <p14:tracePt t="33565" x="0" y="0"/>
        </p14:tracePtLst>
        <p14:tracePtLst>
          <p14:tracePt t="38910" x="2190750" y="4324350"/>
          <p14:tracePt t="39166" x="2184400" y="4330700"/>
          <p14:tracePt t="39174" x="2178050" y="4337050"/>
          <p14:tracePt t="39182" x="2165350" y="4337050"/>
          <p14:tracePt t="39196" x="2152650" y="4343400"/>
          <p14:tracePt t="39212" x="2120900" y="4349750"/>
          <p14:tracePt t="39230" x="2076450" y="4356100"/>
          <p14:tracePt t="39231" x="2057400" y="4362450"/>
          <p14:tracePt t="39246" x="1993900" y="4368800"/>
          <p14:tracePt t="39262" x="1943100" y="4375150"/>
          <p14:tracePt t="39279" x="1892300" y="4387850"/>
          <p14:tracePt t="39295" x="1860550" y="4394200"/>
          <p14:tracePt t="39312" x="1835150" y="4400550"/>
          <p14:tracePt t="39329" x="1816100" y="4400550"/>
          <p14:tracePt t="39345" x="1809750" y="4406900"/>
          <p14:tracePt t="39362" x="1803400" y="4406900"/>
          <p14:tracePt t="39511" x="1809750" y="4406900"/>
          <p14:tracePt t="39518" x="1816100" y="4406900"/>
          <p14:tracePt t="39529" x="1828800" y="4406900"/>
          <p14:tracePt t="39545" x="1854200" y="4406900"/>
          <p14:tracePt t="39562" x="1898650" y="4406900"/>
          <p14:tracePt t="39579" x="1936750" y="4419600"/>
          <p14:tracePt t="39595" x="1962150" y="4419600"/>
          <p14:tracePt t="39612" x="1981200" y="4425950"/>
          <p14:tracePt t="39629" x="1987550" y="4425950"/>
          <p14:tracePt t="39742" x="1993900" y="4425950"/>
          <p14:tracePt t="40006" x="0" y="0"/>
        </p14:tracePtLst>
        <p14:tracePtLst>
          <p14:tracePt t="54057" x="5905500" y="1981200"/>
          <p14:tracePt t="54088" x="5899150" y="1993900"/>
          <p14:tracePt t="54104" x="5886450" y="2000250"/>
          <p14:tracePt t="54112" x="5886450" y="2006600"/>
          <p14:tracePt t="54152" x="5880100" y="2012950"/>
          <p14:tracePt t="54208" x="5873750" y="2019300"/>
          <p14:tracePt t="54224" x="5867400" y="2025650"/>
          <p14:tracePt t="54232" x="5861050" y="2025650"/>
          <p14:tracePt t="54248" x="5854700" y="2032000"/>
          <p14:tracePt t="54256" x="5848350" y="2032000"/>
          <p14:tracePt t="54272" x="5835650" y="2032000"/>
          <p14:tracePt t="54304" x="5835650" y="2044700"/>
          <p14:tracePt t="54313" x="5829300" y="2044700"/>
          <p14:tracePt t="54336" x="5822950" y="2044700"/>
          <p14:tracePt t="54345" x="5816600" y="2051050"/>
          <p14:tracePt t="54361" x="5810250" y="2057400"/>
          <p14:tracePt t="54376" x="5803900" y="2057400"/>
          <p14:tracePt t="54385" x="5797550" y="2063750"/>
          <p14:tracePt t="54402" x="5778500" y="2070100"/>
          <p14:tracePt t="54418" x="5765800" y="2070100"/>
          <p14:tracePt t="54435" x="5746750" y="2082800"/>
          <p14:tracePt t="54452" x="5721350" y="2082800"/>
          <p14:tracePt t="54469" x="5689600" y="2089150"/>
          <p14:tracePt t="54485" x="5664200" y="2095500"/>
          <p14:tracePt t="54502" x="5638800" y="2101850"/>
          <p14:tracePt t="54518" x="5626100" y="2101850"/>
          <p14:tracePt t="54536" x="5613400" y="2114550"/>
          <p14:tracePt t="54553" x="5600700" y="2114550"/>
          <p14:tracePt t="54554" x="5594350" y="2120900"/>
          <p14:tracePt t="54569" x="5581650" y="2127250"/>
          <p14:tracePt t="54585" x="5568950" y="2133600"/>
          <p14:tracePt t="54602" x="5543550" y="2139950"/>
          <p14:tracePt t="54618" x="5524500" y="2152650"/>
          <p14:tracePt t="54635" x="5499100" y="2159000"/>
          <p14:tracePt t="54652" x="5480050" y="2171700"/>
          <p14:tracePt t="54668" x="5461000" y="2178050"/>
          <p14:tracePt t="54685" x="5441950" y="2190750"/>
          <p14:tracePt t="54702" x="5422900" y="2197100"/>
          <p14:tracePt t="54718" x="5410200" y="2203450"/>
          <p14:tracePt t="54736" x="5391150" y="2209800"/>
          <p14:tracePt t="54736" x="5384800" y="2209800"/>
          <p14:tracePt t="54751" x="5372100" y="2216150"/>
          <p14:tracePt t="54768" x="5346700" y="2228850"/>
          <p14:tracePt t="54785" x="5334000" y="2235200"/>
          <p14:tracePt t="54802" x="5321300" y="2241550"/>
          <p14:tracePt t="54818" x="5302250" y="2247900"/>
          <p14:tracePt t="54835" x="5283200" y="2254250"/>
          <p14:tracePt t="54851" x="5270500" y="2254250"/>
          <p14:tracePt t="54868" x="5257800" y="2260600"/>
          <p14:tracePt t="54885" x="5226050" y="2273300"/>
          <p14:tracePt t="54901" x="5207000" y="2279650"/>
          <p14:tracePt t="54918" x="5181600" y="2286000"/>
          <p14:tracePt t="54935" x="5168900" y="2292350"/>
          <p14:tracePt t="54952" x="5143500" y="2298700"/>
          <p14:tracePt t="54969" x="5111750" y="2311400"/>
          <p14:tracePt t="54985" x="5086350" y="2317750"/>
          <p14:tracePt t="55001" x="5073650" y="2317750"/>
          <p14:tracePt t="55018" x="5041900" y="2317750"/>
          <p14:tracePt t="55035" x="5022850" y="2324100"/>
          <p14:tracePt t="55051" x="5003800" y="2324100"/>
          <p14:tracePt t="55068" x="4984750" y="2330450"/>
          <p14:tracePt t="55085" x="4965700" y="2336800"/>
          <p14:tracePt t="55101" x="4940300" y="2336800"/>
          <p14:tracePt t="55118" x="4927600" y="2336800"/>
          <p14:tracePt t="55135" x="4908550" y="2343150"/>
          <p14:tracePt t="55151" x="4902200" y="2343150"/>
          <p14:tracePt t="55168" x="4889500" y="2343150"/>
          <p14:tracePt t="55169" x="4883150" y="2343150"/>
          <p14:tracePt t="55185" x="4870450" y="2349500"/>
          <p14:tracePt t="55201" x="4864100" y="2349500"/>
          <p14:tracePt t="55218" x="4857750" y="2355850"/>
          <p14:tracePt t="55235" x="4845050" y="2362200"/>
          <p14:tracePt t="55251" x="4838700" y="2362200"/>
          <p14:tracePt t="55268" x="4826000" y="2368550"/>
          <p14:tracePt t="55285" x="4819650" y="2368550"/>
          <p14:tracePt t="55301" x="4800600" y="2368550"/>
          <p14:tracePt t="55318" x="4781550" y="2374900"/>
          <p14:tracePt t="55335" x="4768850" y="2381250"/>
          <p14:tracePt t="55351" x="4743450" y="2381250"/>
          <p14:tracePt t="55368" x="4718050" y="2381250"/>
          <p14:tracePt t="55385" x="4692650" y="2387600"/>
          <p14:tracePt t="55401" x="4679950" y="2387600"/>
          <p14:tracePt t="55418" x="4673600" y="2387600"/>
          <p14:tracePt t="55577" x="4679950" y="2387600"/>
          <p14:tracePt t="55594" x="4686300" y="2381250"/>
          <p14:tracePt t="55600" x="4699000" y="2374900"/>
          <p14:tracePt t="55609" x="4711700" y="2374900"/>
          <p14:tracePt t="55618" x="4724400" y="2368550"/>
          <p14:tracePt t="55634" x="4762500" y="2355850"/>
          <p14:tracePt t="55651" x="4813300" y="2343150"/>
          <p14:tracePt t="55668" x="4870450" y="2324100"/>
          <p14:tracePt t="55684" x="4933950" y="2305050"/>
          <p14:tracePt t="55701" x="4984750" y="2286000"/>
          <p14:tracePt t="55718" x="5041900" y="2273300"/>
          <p14:tracePt t="55735" x="5092700" y="2247900"/>
          <p14:tracePt t="55751" x="5137150" y="2228850"/>
          <p14:tracePt t="55768" x="5168900" y="2216150"/>
          <p14:tracePt t="55769" x="5187950" y="2216150"/>
          <p14:tracePt t="55784" x="5200650" y="2209800"/>
          <p14:tracePt t="55801" x="5226050" y="2197100"/>
          <p14:tracePt t="55817" x="5245100" y="2190750"/>
          <p14:tracePt t="55834" x="5264150" y="2184400"/>
          <p14:tracePt t="55851" x="5283200" y="2184400"/>
          <p14:tracePt t="55867" x="5308600" y="2178050"/>
          <p14:tracePt t="55884" x="5327650" y="2171700"/>
          <p14:tracePt t="55901" x="5353050" y="2165350"/>
          <p14:tracePt t="55917" x="5391150" y="2159000"/>
          <p14:tracePt t="55935" x="5416550" y="2152650"/>
          <p14:tracePt t="55951" x="5448300" y="2146300"/>
          <p14:tracePt t="55968" x="5473700" y="2133600"/>
          <p14:tracePt t="55984" x="5499100" y="2127250"/>
          <p14:tracePt t="56001" x="5511800" y="2114550"/>
          <p14:tracePt t="56017" x="5518150" y="2114550"/>
          <p14:tracePt t="56034" x="5530850" y="2108200"/>
          <p14:tracePt t="56051" x="5543550" y="2108200"/>
          <p14:tracePt t="56067" x="5562600" y="2095500"/>
          <p14:tracePt t="56084" x="5588000" y="2095500"/>
          <p14:tracePt t="56101" x="5613400" y="2089150"/>
          <p14:tracePt t="56117" x="5638800" y="2082800"/>
          <p14:tracePt t="56134" x="5664200" y="2076450"/>
          <p14:tracePt t="56151" x="5702300" y="2070100"/>
          <p14:tracePt t="56167" x="5759450" y="2063750"/>
          <p14:tracePt t="56184" x="5791200" y="2051050"/>
          <p14:tracePt t="56185" x="5810250" y="2051050"/>
          <p14:tracePt t="56201" x="5822950" y="2051050"/>
          <p14:tracePt t="56217" x="5829300" y="2044700"/>
          <p14:tracePt t="56417" x="5835650" y="2044700"/>
          <p14:tracePt t="56497" x="5829300" y="2044700"/>
          <p14:tracePt t="56504" x="5822950" y="2044700"/>
          <p14:tracePt t="56521" x="5810250" y="2051050"/>
          <p14:tracePt t="56529" x="5791200" y="2057400"/>
          <p14:tracePt t="56537" x="5772150" y="2063750"/>
          <p14:tracePt t="56550" x="5740400" y="2063750"/>
          <p14:tracePt t="56567" x="5721350" y="2076450"/>
          <p14:tracePt t="56584" x="5683250" y="2082800"/>
          <p14:tracePt t="56601" x="5594350" y="2108200"/>
          <p14:tracePt t="56617" x="5530850" y="2127250"/>
          <p14:tracePt t="56634" x="5473700" y="2152650"/>
          <p14:tracePt t="56650" x="5422900" y="2171700"/>
          <p14:tracePt t="56667" x="5359400" y="2203450"/>
          <p14:tracePt t="56684" x="5308600" y="2228850"/>
          <p14:tracePt t="56700" x="5276850" y="2241550"/>
          <p14:tracePt t="56717" x="5232400" y="2260600"/>
          <p14:tracePt t="56734" x="5194300" y="2273300"/>
          <p14:tracePt t="56750" x="5162550" y="2279650"/>
          <p14:tracePt t="56767" x="5130800" y="2279650"/>
          <p14:tracePt t="56784" x="5080000" y="2279650"/>
          <p14:tracePt t="56800" x="5041900" y="2286000"/>
          <p14:tracePt t="56817" x="4972050" y="2292350"/>
          <p14:tracePt t="56833" x="4933950" y="2292350"/>
          <p14:tracePt t="56850" x="4908550" y="2298700"/>
          <p14:tracePt t="56867" x="4889500" y="2305050"/>
          <p14:tracePt t="56884" x="4883150" y="2305050"/>
          <p14:tracePt t="56900" x="4876800" y="2305050"/>
          <p14:tracePt t="56917" x="4864100" y="2311400"/>
          <p14:tracePt t="56933" x="4851400" y="2311400"/>
          <p14:tracePt t="56950" x="4838700" y="2324100"/>
          <p14:tracePt t="57081" x="4845050" y="2324100"/>
          <p14:tracePt t="57089" x="4851400" y="2317750"/>
          <p14:tracePt t="57097" x="4870450" y="2311400"/>
          <p14:tracePt t="57105" x="4883150" y="2305050"/>
          <p14:tracePt t="57117" x="4902200" y="2298700"/>
          <p14:tracePt t="57133" x="4978400" y="2279650"/>
          <p14:tracePt t="57150" x="5080000" y="2247900"/>
          <p14:tracePt t="57167" x="5175250" y="2216150"/>
          <p14:tracePt t="57183" x="5257800" y="2197100"/>
          <p14:tracePt t="57200" x="5359400" y="2171700"/>
          <p14:tracePt t="57217" x="5429250" y="2146300"/>
          <p14:tracePt t="57233" x="5486400" y="2127250"/>
          <p14:tracePt t="57250" x="5511800" y="2114550"/>
          <p14:tracePt t="57267" x="5524500" y="2108200"/>
          <p14:tracePt t="57283" x="5530850" y="2101850"/>
          <p14:tracePt t="57393" x="5537200" y="2101850"/>
          <p14:tracePt t="57409" x="5543550" y="2101850"/>
          <p14:tracePt t="57577" x="0" y="0"/>
        </p14:tracePtLst>
        <p14:tracePtLst>
          <p14:tracePt t="61418" x="5721350" y="3378200"/>
          <p14:tracePt t="61442" x="5715000" y="3378200"/>
          <p14:tracePt t="61450" x="5702300" y="3378200"/>
          <p14:tracePt t="61458" x="5695950" y="3378200"/>
          <p14:tracePt t="61466" x="5689600" y="3378200"/>
          <p14:tracePt t="61480" x="5676900" y="3384550"/>
          <p14:tracePt t="61497" x="5664200" y="3390900"/>
          <p14:tracePt t="61514" x="5632450" y="3403600"/>
          <p14:tracePt t="61530" x="5619750" y="3409950"/>
          <p14:tracePt t="61547" x="5594350" y="3422650"/>
          <p14:tracePt t="61563" x="5581650" y="3429000"/>
          <p14:tracePt t="61580" x="5562600" y="3441700"/>
          <p14:tracePt t="61597" x="5549900" y="3448050"/>
          <p14:tracePt t="61615" x="5530850" y="3454400"/>
          <p14:tracePt t="61630" x="5518150" y="3467100"/>
          <p14:tracePt t="61647" x="5511800" y="3473450"/>
          <p14:tracePt t="61664" x="5499100" y="3479800"/>
          <p14:tracePt t="61680" x="5486400" y="3486150"/>
          <p14:tracePt t="61697" x="5467350" y="3505200"/>
          <p14:tracePt t="61714" x="5461000" y="3511550"/>
          <p14:tracePt t="61730" x="5448300" y="3511550"/>
          <p14:tracePt t="61747" x="5448300" y="3517900"/>
          <p14:tracePt t="61834" x="5410200" y="3530600"/>
          <p14:tracePt t="61842" x="5397500" y="3536950"/>
          <p14:tracePt t="61850" x="5384800" y="3543300"/>
          <p14:tracePt t="61865" x="5359400" y="3549650"/>
          <p14:tracePt t="61880" x="5327650" y="3562350"/>
          <p14:tracePt t="61897" x="5289550" y="3581400"/>
          <p14:tracePt t="61913" x="5264150" y="3587750"/>
          <p14:tracePt t="61914" x="5251450" y="3594100"/>
          <p14:tracePt t="61930" x="5226050" y="3606800"/>
          <p14:tracePt t="61947" x="5200650" y="3606800"/>
          <p14:tracePt t="61964" x="5175250" y="3619500"/>
          <p14:tracePt t="61980" x="5149850" y="3619500"/>
          <p14:tracePt t="61997" x="5137150" y="3619500"/>
          <p14:tracePt t="62013" x="5124450" y="3625850"/>
          <p14:tracePt t="62030" x="5111750" y="3625850"/>
          <p14:tracePt t="62130" x="5118100" y="3625850"/>
          <p14:tracePt t="62138" x="5118100" y="3619500"/>
          <p14:tracePt t="62146" x="5130800" y="3613150"/>
          <p14:tracePt t="62164" x="5149850" y="3600450"/>
          <p14:tracePt t="62180" x="5162550" y="3587750"/>
          <p14:tracePt t="62196" x="5194300" y="3581400"/>
          <p14:tracePt t="62214" x="5219700" y="3568700"/>
          <p14:tracePt t="62230" x="5257800" y="3562350"/>
          <p14:tracePt t="62246" x="5283200" y="3549650"/>
          <p14:tracePt t="62263" x="5295900" y="3543300"/>
          <p14:tracePt t="62280" x="5308600" y="3536950"/>
          <p14:tracePt t="62296" x="5314950" y="3536950"/>
          <p14:tracePt t="62322" x="5321300" y="3536950"/>
          <p14:tracePt t="62490" x="0" y="0"/>
        </p14:tracePtLst>
        <p14:tracePtLst>
          <p14:tracePt t="85806" x="7512050" y="2139950"/>
          <p14:tracePt t="85870" x="7512050" y="2146300"/>
          <p14:tracePt t="85886" x="7518400" y="2146300"/>
          <p14:tracePt t="85950" x="7524750" y="2146300"/>
          <p14:tracePt t="85958" x="7537450" y="2146300"/>
          <p14:tracePt t="85974" x="7550150" y="2152650"/>
          <p14:tracePt t="85982" x="7562850" y="2152650"/>
          <p14:tracePt t="85998" x="7575550" y="2152650"/>
          <p14:tracePt t="86014" x="7581900" y="2152650"/>
          <p14:tracePt t="86014" x="7588250" y="2152650"/>
          <p14:tracePt t="86030" x="7594600" y="2152650"/>
          <p14:tracePt t="86054" x="7600950" y="2152650"/>
          <p14:tracePt t="86094" x="7613650" y="2152650"/>
          <p14:tracePt t="86150" x="7620000" y="2152650"/>
          <p14:tracePt t="86255" x="7613650" y="2152650"/>
          <p14:tracePt t="86262" x="7607300" y="2159000"/>
          <p14:tracePt t="86270" x="7600950" y="2159000"/>
          <p14:tracePt t="86280" x="7594600" y="2159000"/>
          <p14:tracePt t="86297" x="7575550" y="2165350"/>
          <p14:tracePt t="86314" x="7556500" y="2165350"/>
          <p14:tracePt t="86330" x="7550150" y="2165350"/>
          <p14:tracePt t="86350" x="7537450" y="2165350"/>
          <p14:tracePt t="86638" x="0" y="0"/>
        </p14:tracePtLst>
        <p14:tracePtLst>
          <p14:tracePt t="89063" x="2108200" y="4343400"/>
          <p14:tracePt t="89126" x="2101850" y="4343400"/>
          <p14:tracePt t="89142" x="2095500" y="4343400"/>
          <p14:tracePt t="89150" x="2082800" y="4349750"/>
          <p14:tracePt t="89161" x="2076450" y="4349750"/>
          <p14:tracePt t="89178" x="2051050" y="4349750"/>
          <p14:tracePt t="89195" x="2025650" y="4356100"/>
          <p14:tracePt t="89211" x="1993900" y="4362450"/>
          <p14:tracePt t="89228" x="1968500" y="4362450"/>
          <p14:tracePt t="89245" x="1949450" y="4368800"/>
          <p14:tracePt t="89262" x="1930400" y="4368800"/>
          <p14:tracePt t="89263" x="1924050" y="4368800"/>
          <p14:tracePt t="89278" x="1917700" y="4375150"/>
          <p14:tracePt t="89295" x="1905000" y="4375150"/>
          <p14:tracePt t="89311" x="1885950" y="4381500"/>
          <p14:tracePt t="89328" x="1879600" y="4381500"/>
          <p14:tracePt t="89345" x="1866900" y="4381500"/>
          <p14:tracePt t="89362" x="1860550" y="4387850"/>
          <p14:tracePt t="89378" x="1847850" y="4387850"/>
          <p14:tracePt t="89395" x="1841500" y="4387850"/>
          <p14:tracePt t="89411" x="1835150" y="4387850"/>
          <p14:tracePt t="89503" x="1841500" y="4387850"/>
          <p14:tracePt t="89510" x="1847850" y="4387850"/>
          <p14:tracePt t="89518" x="1854200" y="4387850"/>
          <p14:tracePt t="89528" x="1866900" y="4387850"/>
          <p14:tracePt t="89545" x="1892300" y="4394200"/>
          <p14:tracePt t="89561" x="1924050" y="4400550"/>
          <p14:tracePt t="89578" x="1968500" y="4406900"/>
          <p14:tracePt t="89594" x="2019300" y="4413250"/>
          <p14:tracePt t="89611" x="2057400" y="4413250"/>
          <p14:tracePt t="89628" x="2076450" y="4419600"/>
          <p14:tracePt t="89644" x="2089150" y="4419600"/>
          <p14:tracePt t="89661" x="2095500" y="4419600"/>
          <p14:tracePt t="89872" x="2082800" y="4419600"/>
          <p14:tracePt t="89878" x="2063750" y="4419600"/>
          <p14:tracePt t="89887" x="2051050" y="4413250"/>
          <p14:tracePt t="89894" x="2032000" y="4413250"/>
          <p14:tracePt t="89911" x="2000250" y="4406900"/>
          <p14:tracePt t="89927" x="1968500" y="4400550"/>
          <p14:tracePt t="89944" x="1943100" y="4400550"/>
          <p14:tracePt t="89961" x="1917700" y="4394200"/>
          <p14:tracePt t="89977" x="1905000" y="4394200"/>
          <p14:tracePt t="89994" x="1892300" y="4394200"/>
          <p14:tracePt t="90012" x="1885950" y="4394200"/>
          <p14:tracePt t="90095" x="1885950" y="4387850"/>
          <p14:tracePt t="90127" x="1898650" y="4381500"/>
          <p14:tracePt t="90134" x="1911350" y="4368800"/>
          <p14:tracePt t="90151" x="1924050" y="4368800"/>
          <p14:tracePt t="90161" x="1936750" y="4368800"/>
          <p14:tracePt t="90177" x="1955800" y="4362450"/>
          <p14:tracePt t="90194" x="1993900" y="4356100"/>
          <p14:tracePt t="90211" x="2019300" y="4349750"/>
          <p14:tracePt t="90227" x="2038350" y="4349750"/>
          <p14:tracePt t="90244" x="2051050" y="4349750"/>
          <p14:tracePt t="90261" x="2063750" y="4349750"/>
          <p14:tracePt t="90407" x="2063750" y="4356100"/>
          <p14:tracePt t="90415" x="2057400" y="4356100"/>
          <p14:tracePt t="90439" x="2044700" y="4356100"/>
          <p14:tracePt t="90447" x="2038350" y="4356100"/>
          <p14:tracePt t="90455" x="2038350" y="4362450"/>
          <p14:tracePt t="90463" x="2025650" y="4368800"/>
          <p14:tracePt t="90477" x="2019300" y="4368800"/>
          <p14:tracePt t="90494" x="2000250" y="4368800"/>
          <p14:tracePt t="90512" x="1974850" y="4375150"/>
          <p14:tracePt t="90527" x="1955800" y="4375150"/>
          <p14:tracePt t="90545" x="1943100" y="4381500"/>
          <p14:tracePt t="90561" x="1936750" y="4381500"/>
          <p14:tracePt t="90577" x="1930400" y="4381500"/>
          <p14:tracePt t="91335" x="0" y="0"/>
        </p14:tracePtLst>
        <p14:tracePtLst>
          <p14:tracePt t="98368" x="7391400" y="2514600"/>
          <p14:tracePt t="98400" x="7391400" y="2520950"/>
          <p14:tracePt t="98489" x="7391400" y="2527300"/>
          <p14:tracePt t="98520" x="7391400" y="2533650"/>
          <p14:tracePt t="98536" x="7391400" y="2540000"/>
          <p14:tracePt t="98552" x="7385050" y="2552700"/>
          <p14:tracePt t="98576" x="7378700" y="2559050"/>
          <p14:tracePt t="98584" x="7378700" y="2565400"/>
          <p14:tracePt t="98592" x="7372350" y="2565400"/>
          <p14:tracePt t="98605" x="7366000" y="2571750"/>
          <p14:tracePt t="98622" x="7353300" y="2578100"/>
          <p14:tracePt t="98638" x="7340600" y="2590800"/>
          <p14:tracePt t="98655" x="7315200" y="2603500"/>
          <p14:tracePt t="98671" x="7289800" y="2609850"/>
          <p14:tracePt t="98688" x="7258050" y="2622550"/>
          <p14:tracePt t="98705" x="7245350" y="2622550"/>
          <p14:tracePt t="98721" x="7232650" y="2628900"/>
          <p14:tracePt t="98739" x="7226300" y="2628900"/>
          <p14:tracePt t="98880" x="7232650" y="2628900"/>
          <p14:tracePt t="98888" x="7239000" y="2628900"/>
          <p14:tracePt t="98896" x="7251700" y="2628900"/>
          <p14:tracePt t="98905" x="7264400" y="2628900"/>
          <p14:tracePt t="98921" x="7302500" y="2628900"/>
          <p14:tracePt t="98938" x="7353300" y="2622550"/>
          <p14:tracePt t="98955" x="7397750" y="2622550"/>
          <p14:tracePt t="98972" x="7435850" y="2616200"/>
          <p14:tracePt t="98988" x="7467600" y="2609850"/>
          <p14:tracePt t="99004" x="7486650" y="2603500"/>
          <p14:tracePt t="99021" x="7499350" y="2603500"/>
          <p14:tracePt t="99038" x="7518400" y="2603500"/>
          <p14:tracePt t="99055" x="7524750" y="2603500"/>
          <p14:tracePt t="99071" x="7531100" y="2597150"/>
          <p14:tracePt t="99088" x="7543800" y="2597150"/>
          <p14:tracePt t="99104" x="7556500" y="2590800"/>
          <p14:tracePt t="99121" x="7562850" y="2590800"/>
          <p14:tracePt t="99138" x="7569200" y="2590800"/>
          <p14:tracePt t="99155" x="7575550" y="2590800"/>
          <p14:tracePt t="99171" x="7588250" y="2584450"/>
          <p14:tracePt t="99188" x="7613650" y="2584450"/>
          <p14:tracePt t="99205" x="7626350" y="2578100"/>
          <p14:tracePt t="99221" x="7645400" y="2578100"/>
          <p14:tracePt t="99416" x="7639050" y="2578100"/>
          <p14:tracePt t="99424" x="7632700" y="2584450"/>
          <p14:tracePt t="99432" x="7626350" y="2584450"/>
          <p14:tracePt t="99440" x="7613650" y="2590800"/>
          <p14:tracePt t="99454" x="7607300" y="2597150"/>
          <p14:tracePt t="99471" x="7581900" y="2597150"/>
          <p14:tracePt t="99488" x="7569200" y="2597150"/>
          <p14:tracePt t="99489" x="7562850" y="2603500"/>
          <p14:tracePt t="99504" x="7543800" y="2609850"/>
          <p14:tracePt t="99521" x="7531100" y="2609850"/>
          <p14:tracePt t="99538" x="7512050" y="2609850"/>
          <p14:tracePt t="99554" x="7505700" y="2609850"/>
          <p14:tracePt t="99571" x="7499350" y="2609850"/>
          <p14:tracePt t="99588" x="7480300" y="2616200"/>
          <p14:tracePt t="99604" x="7473950" y="2616200"/>
          <p14:tracePt t="99621" x="7454900" y="2622550"/>
          <p14:tracePt t="99637" x="7429500" y="2622550"/>
          <p14:tracePt t="99654" x="7410450" y="2628900"/>
          <p14:tracePt t="99671" x="7391400" y="2628900"/>
          <p14:tracePt t="99687" x="7372350" y="2635250"/>
          <p14:tracePt t="99705" x="7366000" y="2635250"/>
          <p14:tracePt t="99985" x="0" y="0"/>
        </p14:tracePtLst>
        <p14:tracePtLst>
          <p14:tracePt t="101513" x="5308600" y="5454650"/>
          <p14:tracePt t="101633" x="5302250" y="5454650"/>
          <p14:tracePt t="101641" x="5295900" y="5454650"/>
          <p14:tracePt t="101649" x="5283200" y="5461000"/>
          <p14:tracePt t="101665" x="5270500" y="5461000"/>
          <p14:tracePt t="101673" x="5257800" y="5461000"/>
          <p14:tracePt t="101686" x="5251450" y="5461000"/>
          <p14:tracePt t="101703" x="5232400" y="5467350"/>
          <p14:tracePt t="101719" x="5207000" y="5467350"/>
          <p14:tracePt t="101736" x="5181600" y="5473700"/>
          <p14:tracePt t="101753" x="5137150" y="5480050"/>
          <p14:tracePt t="101769" x="5099050" y="5480050"/>
          <p14:tracePt t="101786" x="5067300" y="5480050"/>
          <p14:tracePt t="101803" x="5035550" y="5480050"/>
          <p14:tracePt t="101819" x="5003800" y="5480050"/>
          <p14:tracePt t="101836" x="4965700" y="5480050"/>
          <p14:tracePt t="101853" x="4933950" y="5480050"/>
          <p14:tracePt t="101869" x="4914900" y="5480050"/>
          <p14:tracePt t="101886" x="4902200" y="5480050"/>
          <p14:tracePt t="101903" x="4895850" y="5480050"/>
          <p14:tracePt t="102041" x="4902200" y="5480050"/>
          <p14:tracePt t="102048" x="4908550" y="5480050"/>
          <p14:tracePt t="102057" x="4921250" y="5480050"/>
          <p14:tracePt t="102069" x="4940300" y="5473700"/>
          <p14:tracePt t="102086" x="4984750" y="5473700"/>
          <p14:tracePt t="102103" x="5048250" y="5467350"/>
          <p14:tracePt t="102119" x="5111750" y="5467350"/>
          <p14:tracePt t="102121" x="5137150" y="5467350"/>
          <p14:tracePt t="102135" x="5175250" y="5454650"/>
          <p14:tracePt t="102153" x="5257800" y="5448300"/>
          <p14:tracePt t="102170" x="5289550" y="5448300"/>
          <p14:tracePt t="102186" x="5308600" y="5448300"/>
          <p14:tracePt t="102202" x="5314950" y="5448300"/>
          <p14:tracePt t="102313" x="5321300" y="5448300"/>
          <p14:tracePt t="102321" x="5327650" y="5448300"/>
          <p14:tracePt t="102329" x="5334000" y="5448300"/>
          <p14:tracePt t="102337" x="5340350" y="5448300"/>
          <p14:tracePt t="102352" x="5346700" y="5448300"/>
          <p14:tracePt t="102370" x="5359400" y="5448300"/>
          <p14:tracePt t="102386" x="5365750" y="5448300"/>
          <p14:tracePt t="102402" x="5372100" y="5454650"/>
          <p14:tracePt t="102419" x="5378450" y="5454650"/>
          <p14:tracePt t="102435" x="5384800" y="5454650"/>
          <p14:tracePt t="102452" x="5397500" y="5454650"/>
          <p14:tracePt t="102469" x="5403850" y="5461000"/>
          <p14:tracePt t="102485" x="5416550" y="5461000"/>
          <p14:tracePt t="102502" x="5422900" y="5461000"/>
          <p14:tracePt t="102519" x="5435600" y="5461000"/>
          <p14:tracePt t="102665" x="5429250" y="5461000"/>
          <p14:tracePt t="102681" x="5422900" y="5461000"/>
          <p14:tracePt t="102689" x="5416550" y="5467350"/>
          <p14:tracePt t="102697" x="5410200" y="5467350"/>
          <p14:tracePt t="102705" x="5403850" y="5467350"/>
          <p14:tracePt t="102719" x="5391150" y="5467350"/>
          <p14:tracePt t="102735" x="5378450" y="5473700"/>
          <p14:tracePt t="102752" x="5359400" y="5473700"/>
          <p14:tracePt t="102769" x="5321300" y="5473700"/>
          <p14:tracePt t="102785" x="5295900" y="5473700"/>
          <p14:tracePt t="102802" x="5264150" y="5473700"/>
          <p14:tracePt t="102819" x="5226050" y="5473700"/>
          <p14:tracePt t="102835" x="5200650" y="5473700"/>
          <p14:tracePt t="102853" x="5175250" y="5473700"/>
          <p14:tracePt t="102868" x="5156200" y="5473700"/>
          <p14:tracePt t="102885" x="5149850" y="5473700"/>
          <p14:tracePt t="103001" x="5156200" y="5473700"/>
          <p14:tracePt t="103017" x="5162550" y="5467350"/>
          <p14:tracePt t="103025" x="5168900" y="5467350"/>
          <p14:tracePt t="103035" x="5181600" y="5467350"/>
          <p14:tracePt t="103052" x="5207000" y="5461000"/>
          <p14:tracePt t="103068" x="5238750" y="5454650"/>
          <p14:tracePt t="103085" x="5283200" y="5448300"/>
          <p14:tracePt t="103102" x="5308600" y="5448300"/>
          <p14:tracePt t="103118" x="5327650" y="5448300"/>
          <p14:tracePt t="103249" x="5334000" y="5448300"/>
          <p14:tracePt t="103249" x="0" y="0"/>
        </p14:tracePtLst>
        <p14:tracePtLst>
          <p14:tracePt t="107402" x="7531100" y="3708400"/>
          <p14:tracePt t="107530" x="7531100" y="3714750"/>
          <p14:tracePt t="107546" x="7531100" y="3721100"/>
          <p14:tracePt t="107554" x="7531100" y="3727450"/>
          <p14:tracePt t="107570" x="7531100" y="3733800"/>
          <p14:tracePt t="107585" x="7531100" y="3740150"/>
          <p14:tracePt t="107602" x="7531100" y="3746500"/>
          <p14:tracePt t="107618" x="7531100" y="3752850"/>
          <p14:tracePt t="107634" x="7531100" y="3759200"/>
          <p14:tracePt t="107642" x="7531100" y="3765550"/>
          <p14:tracePt t="107649" x="7531100" y="3771900"/>
          <p14:tracePt t="107666" x="7531100" y="3778250"/>
          <p14:tracePt t="107682" x="7531100" y="3784600"/>
          <p14:tracePt t="107699" x="7531100" y="3797300"/>
          <p14:tracePt t="107715" x="7531100" y="3810000"/>
          <p14:tracePt t="107732" x="7524750" y="3822700"/>
          <p14:tracePt t="107749" x="7524750" y="3835400"/>
          <p14:tracePt t="107765" x="7524750" y="3854450"/>
          <p14:tracePt t="107782" x="7524750" y="3879850"/>
          <p14:tracePt t="107799" x="7524750" y="3898900"/>
          <p14:tracePt t="107815" x="7524750" y="3924300"/>
          <p14:tracePt t="107832" x="7524750" y="3956050"/>
          <p14:tracePt t="107849" x="7524750" y="3975100"/>
          <p14:tracePt t="107866" x="7518400" y="4025900"/>
          <p14:tracePt t="107882" x="7512050" y="4070350"/>
          <p14:tracePt t="107899" x="7499350" y="4140200"/>
          <p14:tracePt t="107915" x="7499350" y="4203700"/>
          <p14:tracePt t="107931" x="7499350" y="4260850"/>
          <p14:tracePt t="107949" x="7505700" y="4298950"/>
          <p14:tracePt t="107965" x="7505700" y="4337050"/>
          <p14:tracePt t="107982" x="7505700" y="4368800"/>
          <p14:tracePt t="107998" x="7505700" y="4387850"/>
          <p14:tracePt t="108015" x="7505700" y="4419600"/>
          <p14:tracePt t="108032" x="7505700" y="4438650"/>
          <p14:tracePt t="108049" x="7512050" y="4457700"/>
          <p14:tracePt t="108050" x="7512050" y="4464050"/>
          <p14:tracePt t="108065" x="7512050" y="4476750"/>
          <p14:tracePt t="108082" x="7512050" y="4483100"/>
          <p14:tracePt t="108098" x="7512050" y="4489450"/>
          <p14:tracePt t="108115" x="7512050" y="4495800"/>
          <p14:tracePt t="108562" x="7512050" y="4514850"/>
          <p14:tracePt t="108570" x="7512050" y="4527550"/>
          <p14:tracePt t="108578" x="7512050" y="4552950"/>
          <p14:tracePt t="108586" x="7512050" y="4572000"/>
          <p14:tracePt t="108598" x="7512050" y="4584700"/>
          <p14:tracePt t="108615" x="7512050" y="4597400"/>
          <p14:tracePt t="108631" x="7512050" y="4616450"/>
          <p14:tracePt t="108648" x="7505700" y="4629150"/>
          <p14:tracePt t="108665" x="7505700" y="4641850"/>
          <p14:tracePt t="108681" x="7505700" y="4660900"/>
          <p14:tracePt t="108682" x="7505700" y="4667250"/>
          <p14:tracePt t="108698" x="7499350" y="4692650"/>
          <p14:tracePt t="108714" x="7499350" y="4718050"/>
          <p14:tracePt t="108731" x="7499350" y="4743450"/>
          <p14:tracePt t="108748" x="7499350" y="4762500"/>
          <p14:tracePt t="108764" x="7499350" y="4781550"/>
          <p14:tracePt t="108782" x="7499350" y="4794250"/>
          <p14:tracePt t="108798" x="7499350" y="4800600"/>
          <p14:tracePt t="108814" x="7499350" y="4806950"/>
          <p14:tracePt t="108831" x="7499350" y="4813300"/>
          <p14:tracePt t="108848" x="7499350" y="4819650"/>
          <p14:tracePt t="108865" x="7505700" y="4826000"/>
          <p14:tracePt t="108881" x="7505700" y="4832350"/>
          <p14:tracePt t="108898" x="7505700" y="4851400"/>
          <p14:tracePt t="108915" x="7512050" y="4857750"/>
          <p14:tracePt t="108931" x="7512050" y="4864100"/>
          <p14:tracePt t="108948" x="7512050" y="4876800"/>
          <p14:tracePt t="108965" x="7512050" y="4883150"/>
          <p14:tracePt t="108981" x="7512050" y="4889500"/>
          <p14:tracePt t="108998" x="7512050" y="4895850"/>
          <p14:tracePt t="109014" x="7512050" y="4902200"/>
          <p14:tracePt t="109031" x="7512050" y="4908550"/>
          <p14:tracePt t="109050" x="7512050" y="4914900"/>
          <p14:tracePt t="109066" x="7512050" y="4921250"/>
          <p14:tracePt t="109082" x="7512050" y="4927600"/>
          <p14:tracePt t="109138" x="7512050" y="4933950"/>
          <p14:tracePt t="109290" x="7518400" y="4940300"/>
          <p14:tracePt t="109299" x="7518400" y="4946650"/>
          <p14:tracePt t="109306" x="7518400" y="4953000"/>
          <p14:tracePt t="109474" x="7518400" y="4965700"/>
          <p14:tracePt t="109482" x="7518400" y="4991100"/>
          <p14:tracePt t="109490" x="7518400" y="5016500"/>
          <p14:tracePt t="109499" x="7518400" y="5041900"/>
          <p14:tracePt t="109514" x="7518400" y="5092700"/>
          <p14:tracePt t="109531" x="7518400" y="5130800"/>
          <p14:tracePt t="109547" x="7518400" y="5156200"/>
          <p14:tracePt t="109564" x="7518400" y="5181600"/>
          <p14:tracePt t="109581" x="7518400" y="5207000"/>
          <p14:tracePt t="109597" x="7518400" y="5219700"/>
          <p14:tracePt t="109614" x="7518400" y="5232400"/>
          <p14:tracePt t="109634" x="7518400" y="5238750"/>
          <p14:tracePt t="109698" x="7518400" y="5245100"/>
          <p14:tracePt t="109723" x="7518400" y="5251450"/>
          <p14:tracePt t="109755" x="7518400" y="5257800"/>
          <p14:tracePt t="109890" x="7524750" y="5257800"/>
          <p14:tracePt t="109914" x="7524750" y="5270500"/>
          <p14:tracePt t="110394" x="7531100" y="5264150"/>
          <p14:tracePt t="110426" x="7531100" y="5257800"/>
          <p14:tracePt t="110666" x="7543800" y="5257800"/>
          <p14:tracePt t="110674" x="7550150" y="5264150"/>
          <p14:tracePt t="110682" x="7556500" y="5270500"/>
          <p14:tracePt t="110697" x="7562850" y="5270500"/>
          <p14:tracePt t="110713" x="7569200" y="5270500"/>
          <p14:tracePt t="110730" x="7581900" y="5276850"/>
          <p14:tracePt t="110747" x="7588250" y="5283200"/>
          <p14:tracePt t="110763" x="7588250" y="5289550"/>
          <p14:tracePt t="110780" x="7600950" y="5289550"/>
          <p14:tracePt t="110922" x="7600950" y="5295900"/>
          <p14:tracePt t="110970" x="7600950" y="5302250"/>
          <p14:tracePt t="110978" x="7600950" y="5314950"/>
          <p14:tracePt t="110986" x="7594600" y="5340350"/>
          <p14:tracePt t="110997" x="7588250" y="5353050"/>
          <p14:tracePt t="111013" x="7581900" y="5372100"/>
          <p14:tracePt t="111458"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136" y="0"/>
            <a:ext cx="7886700" cy="808239"/>
          </a:xfrm>
        </p:spPr>
        <p:txBody>
          <a:bodyPr>
            <a:normAutofit/>
          </a:bodyPr>
          <a:lstStyle/>
          <a:p>
            <a:r>
              <a:rPr lang="en-US" dirty="0" smtClean="0"/>
              <a:t>Fabrication development </a:t>
            </a:r>
            <a:endParaRPr lang="en-US" dirty="0"/>
          </a:p>
        </p:txBody>
      </p:sp>
      <p:sp>
        <p:nvSpPr>
          <p:cNvPr id="4" name="Slide Number Placeholder 3"/>
          <p:cNvSpPr>
            <a:spLocks noGrp="1"/>
          </p:cNvSpPr>
          <p:nvPr>
            <p:ph type="sldNum" sz="quarter" idx="12"/>
          </p:nvPr>
        </p:nvSpPr>
        <p:spPr/>
        <p:txBody>
          <a:bodyPr/>
          <a:lstStyle/>
          <a:p>
            <a:fld id="{FA90A075-E59F-4780-8711-D5C6B663DCCF}" type="slidenum">
              <a:rPr lang="en-US" smtClean="0"/>
              <a:pPr/>
              <a:t>4</a:t>
            </a:fld>
            <a:endParaRPr lang="en-US" dirty="0"/>
          </a:p>
        </p:txBody>
      </p:sp>
      <p:sp>
        <p:nvSpPr>
          <p:cNvPr id="8" name="Content Placeholder 7"/>
          <p:cNvSpPr>
            <a:spLocks noGrp="1"/>
          </p:cNvSpPr>
          <p:nvPr>
            <p:ph idx="1"/>
          </p:nvPr>
        </p:nvSpPr>
        <p:spPr>
          <a:xfrm>
            <a:off x="667136" y="4470631"/>
            <a:ext cx="7886700" cy="1772961"/>
          </a:xfrm>
        </p:spPr>
        <p:txBody>
          <a:bodyPr/>
          <a:lstStyle/>
          <a:p>
            <a:r>
              <a:rPr lang="en-US" sz="1800" dirty="0" smtClean="0"/>
              <a:t>Left: A SEM image of the front side image of the MSA. On the </a:t>
            </a:r>
            <a:r>
              <a:rPr lang="en-US" sz="1800" dirty="0" err="1" smtClean="0"/>
              <a:t>microshutters</a:t>
            </a:r>
            <a:r>
              <a:rPr lang="en-US" sz="1800" dirty="0" smtClean="0"/>
              <a:t>, the patterned </a:t>
            </a:r>
            <a:r>
              <a:rPr lang="en-US" sz="1800" dirty="0" err="1" smtClean="0"/>
              <a:t>microshutter</a:t>
            </a:r>
            <a:r>
              <a:rPr lang="en-US" sz="1800" dirty="0" smtClean="0"/>
              <a:t> blade, torsion bar and strips of molybdenum nitride are shown . </a:t>
            </a:r>
          </a:p>
          <a:p>
            <a:r>
              <a:rPr lang="en-US" sz="1800" dirty="0" smtClean="0"/>
              <a:t>Right: A SEM image of the MSA with the light shields that prevent light passing through the perimeters around the </a:t>
            </a:r>
            <a:r>
              <a:rPr lang="en-US" sz="1800" dirty="0" err="1" smtClean="0"/>
              <a:t>microshutters</a:t>
            </a:r>
            <a:r>
              <a:rPr lang="en-US" sz="1800" dirty="0" smtClean="0"/>
              <a:t>. </a:t>
            </a:r>
          </a:p>
          <a:p>
            <a:endParaRPr lang="en-US" dirty="0"/>
          </a:p>
        </p:txBody>
      </p:sp>
      <p:pic>
        <p:nvPicPr>
          <p:cNvPr id="9" name="Picture 8"/>
          <p:cNvPicPr>
            <a:picLocks noChangeAspect="1"/>
          </p:cNvPicPr>
          <p:nvPr/>
        </p:nvPicPr>
        <p:blipFill>
          <a:blip r:embed="rId4"/>
          <a:stretch>
            <a:fillRect/>
          </a:stretch>
        </p:blipFill>
        <p:spPr>
          <a:xfrm>
            <a:off x="842206" y="1323810"/>
            <a:ext cx="7536559" cy="2780869"/>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7" name="TextBox 6"/>
          <p:cNvSpPr txBox="1"/>
          <p:nvPr/>
        </p:nvSpPr>
        <p:spPr>
          <a:xfrm>
            <a:off x="576649" y="6480430"/>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4963"/>
    </mc:Choice>
    <mc:Fallback xmlns="">
      <p:transition spd="slow" advTm="4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ext uri="{3A86A75C-4F4B-4683-9AE1-C65F6400EC91}">
      <p14:laserTraceLst xmlns:p14="http://schemas.microsoft.com/office/powerpoint/2010/main">
        <p14:tracePtLst>
          <p14:tracePt t="16652" x="3352800" y="3708400"/>
          <p14:tracePt t="16708" x="3359150" y="3708400"/>
          <p14:tracePt t="16957" x="3352800" y="3708400"/>
          <p14:tracePt t="16964" x="3346450" y="3708400"/>
          <p14:tracePt t="16972" x="3333750" y="3714750"/>
          <p14:tracePt t="16988" x="3321050" y="3714750"/>
          <p14:tracePt t="17001" x="3308350" y="3714750"/>
          <p14:tracePt t="17018" x="3302000" y="3714750"/>
          <p14:tracePt t="17035" x="3282950" y="3714750"/>
          <p14:tracePt t="17051" x="3257550" y="3708400"/>
          <p14:tracePt t="17068" x="3206750" y="3702050"/>
          <p14:tracePt t="17085" x="3168650" y="3695700"/>
          <p14:tracePt t="17101" x="3136900" y="3689350"/>
          <p14:tracePt t="17118" x="3092450" y="3683000"/>
          <p14:tracePt t="17135" x="3067050" y="3676650"/>
          <p14:tracePt t="17151" x="3041650" y="3670300"/>
          <p14:tracePt t="17168" x="3016250" y="3663950"/>
          <p14:tracePt t="17185" x="2984500" y="3663950"/>
          <p14:tracePt t="17201" x="2965450" y="3657600"/>
          <p14:tracePt t="17218" x="2940050" y="3651250"/>
          <p14:tracePt t="17235" x="2921000" y="3651250"/>
          <p14:tracePt t="17251" x="2901950" y="3651250"/>
          <p14:tracePt t="17252" x="2895600" y="3644900"/>
          <p14:tracePt t="17268" x="2882900" y="3644900"/>
          <p14:tracePt t="17285" x="2863850" y="3638550"/>
          <p14:tracePt t="17301" x="2857500" y="3638550"/>
          <p14:tracePt t="17318" x="2851150" y="3638550"/>
          <p14:tracePt t="17335" x="2838450" y="3638550"/>
          <p14:tracePt t="17351" x="2819400" y="3632200"/>
          <p14:tracePt t="17368" x="2794000" y="3625850"/>
          <p14:tracePt t="17384" x="2762250" y="3619500"/>
          <p14:tracePt t="17401" x="2724150" y="3613150"/>
          <p14:tracePt t="17418" x="2679700" y="3613150"/>
          <p14:tracePt t="17435" x="2647950" y="3600450"/>
          <p14:tracePt t="17451" x="2622550" y="3594100"/>
          <p14:tracePt t="17469" x="2584450" y="3587750"/>
          <p14:tracePt t="17484" x="2578100" y="3587750"/>
          <p14:tracePt t="17501" x="2571750" y="3587750"/>
          <p14:tracePt t="17518" x="2565400" y="3587750"/>
          <p14:tracePt t="17534" x="2552700" y="3587750"/>
          <p14:tracePt t="17551" x="2546350" y="3587750"/>
          <p14:tracePt t="17568" x="2533650" y="3587750"/>
          <p14:tracePt t="17584" x="2520950" y="3587750"/>
          <p14:tracePt t="17601" x="2508250" y="3587750"/>
          <p14:tracePt t="17618" x="2489200" y="3587750"/>
          <p14:tracePt t="17634" x="2482850" y="3587750"/>
          <p14:tracePt t="17820" x="2489200" y="3587750"/>
          <p14:tracePt t="17829" x="2495550" y="3587750"/>
          <p14:tracePt t="17836" x="2501900" y="3581400"/>
          <p14:tracePt t="17851" x="2508250" y="3581400"/>
          <p14:tracePt t="17867" x="2520950" y="3562350"/>
          <p14:tracePt t="17884" x="2565400" y="3524250"/>
          <p14:tracePt t="17901" x="2590800" y="3492500"/>
          <p14:tracePt t="17917" x="2616200" y="3448050"/>
          <p14:tracePt t="17935" x="2641600" y="3403600"/>
          <p14:tracePt t="17951" x="2679700" y="3352800"/>
          <p14:tracePt t="17968" x="2736850" y="3276600"/>
          <p14:tracePt t="17984" x="2813050" y="3200400"/>
          <p14:tracePt t="18001" x="2901950" y="3117850"/>
          <p14:tracePt t="18017" x="2971800" y="3041650"/>
          <p14:tracePt t="18034" x="3048000" y="2965450"/>
          <p14:tracePt t="18051" x="3111500" y="2876550"/>
          <p14:tracePt t="18067" x="3162300" y="2800350"/>
          <p14:tracePt t="18084" x="3206750" y="2717800"/>
          <p14:tracePt t="18101" x="3213100" y="2692400"/>
          <p14:tracePt t="18117" x="3225800" y="2667000"/>
          <p14:tracePt t="18134" x="3232150" y="2641600"/>
          <p14:tracePt t="18151" x="3232150" y="2635250"/>
          <p14:tracePt t="18167" x="3244850" y="2622550"/>
          <p14:tracePt t="18184" x="3244850" y="2609850"/>
          <p14:tracePt t="18201" x="3251200" y="2597150"/>
          <p14:tracePt t="18217" x="3257550" y="2590800"/>
          <p14:tracePt t="18234" x="3257550" y="2584450"/>
          <p14:tracePt t="18341" x="3251200" y="2584450"/>
          <p14:tracePt t="18373" x="3244850" y="2584450"/>
          <p14:tracePt t="18380" x="3232150" y="2584450"/>
          <p14:tracePt t="18389" x="3225800" y="2590800"/>
          <p14:tracePt t="18400" x="3213100" y="2590800"/>
          <p14:tracePt t="18417" x="3206750" y="2590800"/>
          <p14:tracePt t="18435" x="3181350" y="2597150"/>
          <p14:tracePt t="18451" x="3162300" y="2597150"/>
          <p14:tracePt t="18467" x="3149600" y="2603500"/>
          <p14:tracePt t="18484" x="3124200" y="2609850"/>
          <p14:tracePt t="18485" x="3111500" y="2609850"/>
          <p14:tracePt t="18501" x="3086100" y="2616200"/>
          <p14:tracePt t="18517" x="3067050" y="2622550"/>
          <p14:tracePt t="18534" x="3048000" y="2622550"/>
          <p14:tracePt t="18845" x="0" y="0"/>
        </p14:tracePtLst>
        <p14:tracePtLst>
          <p14:tracePt t="19813" x="3092450" y="2540000"/>
          <p14:tracePt t="19829" x="3098800" y="2546350"/>
          <p14:tracePt t="19845" x="3098800" y="2552700"/>
          <p14:tracePt t="19861" x="3098800" y="2565400"/>
          <p14:tracePt t="19869" x="3111500" y="2565400"/>
          <p14:tracePt t="19877" x="3111500" y="2571750"/>
          <p14:tracePt t="19893" x="3111500" y="2584450"/>
          <p14:tracePt t="19909" x="3117850" y="2590800"/>
          <p14:tracePt t="19918" x="3117850" y="2597150"/>
          <p14:tracePt t="19933" x="3124200" y="2603500"/>
          <p14:tracePt t="19949" x="3124200" y="2609850"/>
          <p14:tracePt t="19966" x="3130550" y="2609850"/>
          <p14:tracePt t="20029" x="3136900" y="2628900"/>
          <p14:tracePt t="20053" x="3149600" y="2647950"/>
          <p14:tracePt t="20069" x="3149600" y="2660650"/>
          <p14:tracePt t="20077" x="3155950" y="2673350"/>
          <p14:tracePt t="20085" x="3162300" y="2686050"/>
          <p14:tracePt t="20099" x="3168650" y="2698750"/>
          <p14:tracePt t="20116" x="3181350" y="2724150"/>
          <p14:tracePt t="20133" x="3194050" y="2762250"/>
          <p14:tracePt t="20149" x="3206750" y="2781300"/>
          <p14:tracePt t="20166" x="3213100" y="2794000"/>
          <p14:tracePt t="20183" x="3219450" y="2806700"/>
          <p14:tracePt t="20199" x="3219450" y="2813050"/>
          <p14:tracePt t="20216" x="3232150" y="2832100"/>
          <p14:tracePt t="20232" x="3244850" y="2851150"/>
          <p14:tracePt t="20249" x="3251200" y="2863850"/>
          <p14:tracePt t="20265" x="3263900" y="2882900"/>
          <p14:tracePt t="20283" x="3270250" y="2901950"/>
          <p14:tracePt t="20299" x="3282950" y="2914650"/>
          <p14:tracePt t="20316" x="3282950" y="2921000"/>
          <p14:tracePt t="20333" x="3295650" y="2946400"/>
          <p14:tracePt t="20349" x="3302000" y="2965450"/>
          <p14:tracePt t="20366" x="3308350" y="2978150"/>
          <p14:tracePt t="20382" x="3314700" y="2990850"/>
          <p14:tracePt t="20399" x="3321050" y="3003550"/>
          <p14:tracePt t="20416" x="3321050" y="3016250"/>
          <p14:tracePt t="20433" x="3327400" y="3022600"/>
          <p14:tracePt t="20449" x="3333750" y="3028950"/>
          <p14:tracePt t="20466" x="3340100" y="3041650"/>
          <p14:tracePt t="20482" x="3340100" y="3048000"/>
          <p14:tracePt t="20499" x="3346450" y="3067050"/>
          <p14:tracePt t="20516" x="3352800" y="3079750"/>
          <p14:tracePt t="20533" x="3352800" y="3086100"/>
          <p14:tracePt t="20781" x="3359150" y="3079750"/>
          <p14:tracePt t="20781" x="0" y="0"/>
        </p14:tracePtLst>
        <p14:tracePtLst>
          <p14:tracePt t="21989" x="3187700" y="3092450"/>
          <p14:tracePt t="22005" x="3181350" y="3092450"/>
          <p14:tracePt t="22022" x="3175000" y="3098800"/>
          <p14:tracePt t="22029" x="3168650" y="3098800"/>
          <p14:tracePt t="22037" x="3162300" y="3098800"/>
          <p14:tracePt t="22048" x="3155950" y="3105150"/>
          <p14:tracePt t="22065" x="3136900" y="3111500"/>
          <p14:tracePt t="22081" x="3111500" y="3117850"/>
          <p14:tracePt t="22098" x="3079750" y="3117850"/>
          <p14:tracePt t="22114" x="3048000" y="3117850"/>
          <p14:tracePt t="22131" x="2990850" y="3130550"/>
          <p14:tracePt t="22148" x="2933700" y="3143250"/>
          <p14:tracePt t="22164" x="2863850" y="3149600"/>
          <p14:tracePt t="22181" x="2774950" y="3162300"/>
          <p14:tracePt t="22198" x="2717800" y="3168650"/>
          <p14:tracePt t="22215" x="2673350" y="3168650"/>
          <p14:tracePt t="22231" x="2647950" y="3175000"/>
          <p14:tracePt t="22248" x="2628900" y="3181350"/>
          <p14:tracePt t="22264" x="2616200" y="3181350"/>
          <p14:tracePt t="22397" x="2622550" y="3175000"/>
          <p14:tracePt t="22405" x="2647950" y="3162300"/>
          <p14:tracePt t="22414" x="2673350" y="3149600"/>
          <p14:tracePt t="22431" x="2755900" y="3098800"/>
          <p14:tracePt t="22448" x="2825750" y="3054350"/>
          <p14:tracePt t="22464" x="2882900" y="3016250"/>
          <p14:tracePt t="22481" x="2927350" y="2997200"/>
          <p14:tracePt t="22498" x="2959100" y="2978150"/>
          <p14:tracePt t="22514" x="2959100" y="2971800"/>
          <p14:tracePt t="22531" x="2978150" y="2952750"/>
          <p14:tracePt t="22548" x="2978150" y="2946400"/>
          <p14:tracePt t="22564" x="2990850" y="2921000"/>
          <p14:tracePt t="22581" x="3003550" y="2882900"/>
          <p14:tracePt t="22598" x="3016250" y="2857500"/>
          <p14:tracePt t="22614" x="3022600" y="2838450"/>
          <p14:tracePt t="22631" x="3022600" y="2825750"/>
          <p14:tracePt t="22647" x="3028950" y="2819400"/>
          <p14:tracePt t="22664" x="3028950" y="2813050"/>
          <p14:tracePt t="22681" x="3028950" y="2806700"/>
          <p14:tracePt t="22698" x="3028950" y="2800350"/>
          <p14:tracePt t="22714" x="3035300" y="2787650"/>
          <p14:tracePt t="22749" x="3035300" y="2781300"/>
          <p14:tracePt t="22758" x="3028950" y="2781300"/>
          <p14:tracePt t="22773" x="3022600" y="2774950"/>
          <p14:tracePt t="22781" x="3009900" y="2774950"/>
          <p14:tracePt t="22797" x="2984500" y="2774950"/>
          <p14:tracePt t="22814" x="2946400" y="2774950"/>
          <p14:tracePt t="22831" x="2901950" y="2774950"/>
          <p14:tracePt t="22847" x="2876550" y="2781300"/>
          <p14:tracePt t="22864" x="2832100" y="2787650"/>
          <p14:tracePt t="22881" x="2794000" y="2787650"/>
          <p14:tracePt t="22897" x="2762250" y="2794000"/>
          <p14:tracePt t="22914" x="2711450" y="2806700"/>
          <p14:tracePt t="22931" x="2667000" y="2819400"/>
          <p14:tracePt t="22947" x="2609850" y="2825750"/>
          <p14:tracePt t="22964" x="2552700" y="2838450"/>
          <p14:tracePt t="22980" x="2495550" y="2844800"/>
          <p14:tracePt t="22981" x="2470150" y="2851150"/>
          <p14:tracePt t="22997" x="2413000" y="2857500"/>
          <p14:tracePt t="23014" x="2381250" y="2857500"/>
          <p14:tracePt t="23031" x="2349500" y="2863850"/>
          <p14:tracePt t="23047" x="2343150" y="2863850"/>
          <p14:tracePt t="23064" x="2336800" y="2870200"/>
          <p14:tracePt t="23081" x="2330450" y="2870200"/>
          <p14:tracePt t="23293" x="0" y="0"/>
        </p14:tracePtLst>
        <p14:tracePtLst>
          <p14:tracePt t="31767" x="6146800" y="3009900"/>
          <p14:tracePt t="31967" x="6153150" y="3009900"/>
          <p14:tracePt t="31982" x="6165850" y="3009900"/>
          <p14:tracePt t="31990" x="6172200" y="3009900"/>
          <p14:tracePt t="31999" x="6178550" y="3009900"/>
          <p14:tracePt t="32008" x="6191250" y="3009900"/>
          <p14:tracePt t="32024" x="6216650" y="3016250"/>
          <p14:tracePt t="32041" x="6235700" y="3022600"/>
          <p14:tracePt t="32058" x="6248400" y="3022600"/>
          <p14:tracePt t="32075" x="6280150" y="3035300"/>
          <p14:tracePt t="32111" x="6318250" y="3048000"/>
          <p14:tracePt t="32119" x="6337300" y="3048000"/>
          <p14:tracePt t="32126" x="6350000" y="3060700"/>
          <p14:tracePt t="32141" x="6362700" y="3060700"/>
          <p14:tracePt t="32158" x="6381750" y="3067050"/>
          <p14:tracePt t="32175" x="6407150" y="3073400"/>
          <p14:tracePt t="32192" x="6413500" y="3079750"/>
          <p14:tracePt t="32207" x="6419850" y="3086100"/>
          <p14:tracePt t="32224" x="6426200" y="3086100"/>
          <p14:tracePt t="32247" x="6438900" y="3092450"/>
          <p14:tracePt t="32263" x="6445250" y="3092450"/>
          <p14:tracePt t="32274" x="6451600" y="3098800"/>
          <p14:tracePt t="32291" x="6464300" y="3105150"/>
          <p14:tracePt t="32308" x="6489700" y="3111500"/>
          <p14:tracePt t="32324" x="6527800" y="3124200"/>
          <p14:tracePt t="32341" x="6559550" y="3130550"/>
          <p14:tracePt t="32358" x="6572250" y="3130550"/>
          <p14:tracePt t="32374" x="6578600" y="3130550"/>
          <p14:tracePt t="32391" x="6591300" y="3136900"/>
          <p14:tracePt t="32575" x="6559550" y="3098800"/>
          <p14:tracePt t="32583" x="6553200" y="3092450"/>
          <p14:tracePt t="32591" x="6540500" y="3086100"/>
          <p14:tracePt t="32608" x="6521450" y="3067050"/>
          <p14:tracePt t="32624" x="6502400" y="3060700"/>
          <p14:tracePt t="32641" x="6477000" y="3048000"/>
          <p14:tracePt t="32657" x="6457950" y="3035300"/>
          <p14:tracePt t="32674" x="6438900" y="3022600"/>
          <p14:tracePt t="32691" x="6413500" y="3009900"/>
          <p14:tracePt t="32707" x="6400800" y="3009900"/>
          <p14:tracePt t="32724" x="6369050" y="2997200"/>
          <p14:tracePt t="32741" x="6356350" y="2990850"/>
          <p14:tracePt t="32758" x="6343650" y="2984500"/>
          <p14:tracePt t="32774" x="6324600" y="2978150"/>
          <p14:tracePt t="32791" x="6305550" y="2971800"/>
          <p14:tracePt t="32807" x="6299200" y="2971800"/>
          <p14:tracePt t="32824" x="6286500" y="2965450"/>
          <p14:tracePt t="32840" x="6273800" y="2959100"/>
          <p14:tracePt t="32857" x="6261100" y="2959100"/>
          <p14:tracePt t="33903" x="0" y="0"/>
        </p14:tracePtLst>
        <p14:tracePtLst>
          <p14:tracePt t="34823" x="3238500" y="2851150"/>
          <p14:tracePt t="34887" x="3251200" y="2857500"/>
          <p14:tracePt t="34895" x="3257550" y="2863850"/>
          <p14:tracePt t="34906" x="3270250" y="2876550"/>
          <p14:tracePt t="34922" x="3289300" y="2908300"/>
          <p14:tracePt t="34939" x="3314700" y="2933700"/>
          <p14:tracePt t="34956" x="3346450" y="2971800"/>
          <p14:tracePt t="34973" x="3378200" y="3016250"/>
          <p14:tracePt t="34989" x="3416300" y="3067050"/>
          <p14:tracePt t="35006" x="3460750" y="3117850"/>
          <p14:tracePt t="35022" x="3486150" y="3162300"/>
          <p14:tracePt t="35040" x="3530600" y="3200400"/>
          <p14:tracePt t="35056" x="3543300" y="3225800"/>
          <p14:tracePt t="35072" x="3549650" y="3232150"/>
          <p14:tracePt t="35089" x="3549650" y="3238500"/>
          <p14:tracePt t="35143" x="3549650" y="3244850"/>
          <p14:tracePt t="35176" x="3549650" y="3251200"/>
          <p14:tracePt t="35208" x="3549650" y="3257550"/>
          <p14:tracePt t="35224" x="3549650" y="3263900"/>
          <p14:tracePt t="35240" x="3556000" y="3270250"/>
          <p14:tracePt t="35271" x="3556000" y="3282950"/>
          <p14:tracePt t="35287" x="3556000" y="3289300"/>
          <p14:tracePt t="35303" x="3556000" y="3295650"/>
          <p14:tracePt t="35320" x="3556000" y="3308350"/>
          <p14:tracePt t="35327" x="3549650" y="3314700"/>
          <p14:tracePt t="35343" x="3536950" y="3327400"/>
          <p14:tracePt t="35355" x="3536950" y="3333750"/>
          <p14:tracePt t="35372" x="3517900" y="3340100"/>
          <p14:tracePt t="35389" x="3492500" y="3359150"/>
          <p14:tracePt t="35405" x="3467100" y="3371850"/>
          <p14:tracePt t="35422" x="3435350" y="3378200"/>
          <p14:tracePt t="35439" x="3390900" y="3384550"/>
          <p14:tracePt t="35440" x="3359150" y="3390900"/>
          <p14:tracePt t="35456" x="3295650" y="3397250"/>
          <p14:tracePt t="35473" x="3238500" y="3403600"/>
          <p14:tracePt t="35489" x="3194050" y="3403600"/>
          <p14:tracePt t="35505" x="3155950" y="3409950"/>
          <p14:tracePt t="35522" x="3130550" y="3409950"/>
          <p14:tracePt t="35539" x="3105150" y="3416300"/>
          <p14:tracePt t="35556" x="3079750" y="3416300"/>
          <p14:tracePt t="35572" x="3054350" y="3422650"/>
          <p14:tracePt t="35589" x="3028950" y="3429000"/>
          <p14:tracePt t="35605" x="3009900" y="3429000"/>
          <p14:tracePt t="35622" x="2997200" y="3441700"/>
          <p14:tracePt t="35639" x="2984500" y="3441700"/>
          <p14:tracePt t="35655" x="2971800" y="3454400"/>
          <p14:tracePt t="35751" x="2971800" y="3448050"/>
          <p14:tracePt t="35760" x="2971800" y="3441700"/>
          <p14:tracePt t="35760"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136" y="17584"/>
            <a:ext cx="8582372" cy="808239"/>
          </a:xfrm>
        </p:spPr>
        <p:txBody>
          <a:bodyPr>
            <a:normAutofit fontScale="90000"/>
          </a:bodyPr>
          <a:lstStyle/>
          <a:p>
            <a:r>
              <a:rPr lang="en-US" dirty="0" smtClean="0"/>
              <a:t>Shutter electrodes and ALD aluminum oxide insulation</a:t>
            </a:r>
            <a:endParaRPr lang="en-US" dirty="0"/>
          </a:p>
        </p:txBody>
      </p:sp>
      <p:sp>
        <p:nvSpPr>
          <p:cNvPr id="4" name="Slide Number Placeholder 3"/>
          <p:cNvSpPr>
            <a:spLocks noGrp="1"/>
          </p:cNvSpPr>
          <p:nvPr>
            <p:ph type="sldNum" sz="quarter" idx="12"/>
          </p:nvPr>
        </p:nvSpPr>
        <p:spPr/>
        <p:txBody>
          <a:bodyPr/>
          <a:lstStyle/>
          <a:p>
            <a:fld id="{FA90A075-E59F-4780-8711-D5C6B663DCCF}" type="slidenum">
              <a:rPr lang="en-US" smtClean="0"/>
              <a:pPr/>
              <a:t>5</a:t>
            </a:fld>
            <a:endParaRPr lang="en-US"/>
          </a:p>
        </p:txBody>
      </p:sp>
      <p:sp>
        <p:nvSpPr>
          <p:cNvPr id="8" name="Content Placeholder 7"/>
          <p:cNvSpPr>
            <a:spLocks noGrp="1"/>
          </p:cNvSpPr>
          <p:nvPr>
            <p:ph idx="1"/>
          </p:nvPr>
        </p:nvSpPr>
        <p:spPr>
          <a:xfrm>
            <a:off x="4789839" y="4572317"/>
            <a:ext cx="4351956" cy="1772961"/>
          </a:xfrm>
        </p:spPr>
        <p:txBody>
          <a:bodyPr>
            <a:normAutofit lnSpcReduction="10000"/>
          </a:bodyPr>
          <a:lstStyle/>
          <a:p>
            <a:r>
              <a:rPr lang="en-US" sz="1800" dirty="0" smtClean="0"/>
              <a:t>The ALD (atomic layer deposition) aluminum oxide process developed for the NGMSA shows required level of breakdown voltage exceeding 100V. This ALD insulation improvement was critical over the JWST enabling the NGMSA electrostatic actuation. </a:t>
            </a:r>
            <a:endParaRPr lang="en-US" sz="1800" dirty="0"/>
          </a:p>
        </p:txBody>
      </p:sp>
      <p:pic>
        <p:nvPicPr>
          <p:cNvPr id="10" name="Picture 9"/>
          <p:cNvPicPr>
            <a:picLocks noChangeAspect="1"/>
          </p:cNvPicPr>
          <p:nvPr/>
        </p:nvPicPr>
        <p:blipFill rotWithShape="1">
          <a:blip r:embed="rId4"/>
          <a:srcRect l="51033"/>
          <a:stretch/>
        </p:blipFill>
        <p:spPr>
          <a:xfrm>
            <a:off x="4810897" y="939033"/>
            <a:ext cx="4105938" cy="3409358"/>
          </a:xfrm>
          <a:prstGeom prst="rect">
            <a:avLst/>
          </a:prstGeom>
        </p:spPr>
      </p:pic>
      <p:sp>
        <p:nvSpPr>
          <p:cNvPr id="31" name="Text Box 23"/>
          <p:cNvSpPr txBox="1">
            <a:spLocks noChangeArrowheads="1"/>
          </p:cNvSpPr>
          <p:nvPr/>
        </p:nvSpPr>
        <p:spPr bwMode="auto">
          <a:xfrm>
            <a:off x="4666089" y="3015955"/>
            <a:ext cx="474979"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rot="0" vert="horz" wrap="square" lIns="0" tIns="0" rIns="0" bIns="0" anchor="t" anchorCtr="0" upright="1">
            <a:spAutoFit/>
          </a:bodyPr>
          <a:lstStyle/>
          <a:p>
            <a:pPr marL="0" marR="0" algn="ctr">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rPr>
              <a:t>Trenches</a:t>
            </a:r>
            <a:endParaRPr lang="en-US" sz="1000">
              <a:effectLst/>
              <a:latin typeface="Times New Roman" panose="02020603050405020304" pitchFamily="18" charset="0"/>
              <a:ea typeface="Times New Roman" panose="02020603050405020304" pitchFamily="18" charset="0"/>
            </a:endParaRPr>
          </a:p>
        </p:txBody>
      </p:sp>
      <p:sp>
        <p:nvSpPr>
          <p:cNvPr id="5" name="AutoShape 3"/>
          <p:cNvSpPr>
            <a:spLocks noChangeAspect="1" noChangeArrowheads="1" noTextEdit="1"/>
          </p:cNvSpPr>
          <p:nvPr/>
        </p:nvSpPr>
        <p:spPr bwMode="auto">
          <a:xfrm>
            <a:off x="871721" y="3777759"/>
            <a:ext cx="3794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50080"/>
          <a:stretch/>
        </p:blipFill>
        <p:spPr bwMode="auto">
          <a:xfrm>
            <a:off x="890383" y="843142"/>
            <a:ext cx="3437508" cy="256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3"/>
          <p:cNvSpPr>
            <a:spLocks noChangeAspect="1" noChangeArrowheads="1" noTextEdit="1"/>
          </p:cNvSpPr>
          <p:nvPr/>
        </p:nvSpPr>
        <p:spPr bwMode="auto">
          <a:xfrm>
            <a:off x="1013597" y="4807781"/>
            <a:ext cx="3794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3" name="AutoShape 18"/>
          <p:cNvCxnSpPr>
            <a:cxnSpLocks noChangeShapeType="1"/>
          </p:cNvCxnSpPr>
          <p:nvPr/>
        </p:nvCxnSpPr>
        <p:spPr bwMode="auto">
          <a:xfrm flipH="1" flipV="1">
            <a:off x="1336431" y="1556238"/>
            <a:ext cx="1726735" cy="155617"/>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7" name="AutoShape 36"/>
          <p:cNvCxnSpPr>
            <a:cxnSpLocks noChangeShapeType="1"/>
          </p:cNvCxnSpPr>
          <p:nvPr/>
        </p:nvCxnSpPr>
        <p:spPr bwMode="auto">
          <a:xfrm>
            <a:off x="3480684" y="1832406"/>
            <a:ext cx="0" cy="1408934"/>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9" name="Text Box 16"/>
          <p:cNvSpPr txBox="1">
            <a:spLocks noChangeArrowheads="1"/>
          </p:cNvSpPr>
          <p:nvPr/>
        </p:nvSpPr>
        <p:spPr bwMode="auto">
          <a:xfrm>
            <a:off x="2910659" y="1323320"/>
            <a:ext cx="996670" cy="35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rot="0" vert="horz" wrap="square" lIns="0" tIns="0" rIns="0" bIns="0" anchor="t" anchorCtr="0" upright="1">
            <a:spAutoFit/>
          </a:bodyPr>
          <a:lstStyle/>
          <a:p>
            <a:pPr marL="0" marR="0" algn="ctr">
              <a:lnSpc>
                <a:spcPts val="900"/>
              </a:lnSpc>
              <a:spcBef>
                <a:spcPts val="0"/>
              </a:spcBef>
              <a:spcAft>
                <a:spcPts val="0"/>
              </a:spcAft>
            </a:pPr>
            <a:r>
              <a:rPr lang="en-US" sz="1100" dirty="0" smtClean="0">
                <a:solidFill>
                  <a:srgbClr val="C00000"/>
                </a:solidFill>
                <a:latin typeface="Calibri" panose="020F0502020204030204" pitchFamily="34" charset="0"/>
                <a:ea typeface="Times New Roman" panose="02020603050405020304" pitchFamily="18" charset="0"/>
              </a:rPr>
              <a:t>2um gaps to </a:t>
            </a:r>
            <a:r>
              <a:rPr lang="en-US" sz="1200" dirty="0" smtClean="0">
                <a:solidFill>
                  <a:srgbClr val="C00000"/>
                </a:solidFill>
                <a:latin typeface="Calibri" panose="020F0502020204030204" pitchFamily="34" charset="0"/>
                <a:ea typeface="Times New Roman" panose="02020603050405020304" pitchFamily="18" charset="0"/>
              </a:rPr>
              <a:t>delineate</a:t>
            </a:r>
            <a:r>
              <a:rPr lang="en-US" sz="1100" dirty="0" smtClean="0">
                <a:solidFill>
                  <a:srgbClr val="C00000"/>
                </a:solidFill>
                <a:latin typeface="Calibri" panose="020F0502020204030204" pitchFamily="34" charset="0"/>
                <a:ea typeface="Times New Roman" panose="02020603050405020304" pitchFamily="18" charset="0"/>
              </a:rPr>
              <a:t> front electrodes</a:t>
            </a:r>
            <a:endParaRPr lang="en-US" sz="1100" dirty="0">
              <a:solidFill>
                <a:srgbClr val="C00000"/>
              </a:solidFill>
              <a:effectLst/>
              <a:latin typeface="Times New Roman" panose="02020603050405020304" pitchFamily="18" charset="0"/>
              <a:ea typeface="Times New Roman" panose="02020603050405020304" pitchFamily="18" charset="0"/>
            </a:endParaRPr>
          </a:p>
        </p:txBody>
      </p:sp>
      <p:grpSp>
        <p:nvGrpSpPr>
          <p:cNvPr id="2058" name="Group 2057"/>
          <p:cNvGrpSpPr/>
          <p:nvPr/>
        </p:nvGrpSpPr>
        <p:grpSpPr>
          <a:xfrm>
            <a:off x="812156" y="3728826"/>
            <a:ext cx="3437508" cy="2555570"/>
            <a:chOff x="811062" y="3746204"/>
            <a:chExt cx="3437508" cy="2555570"/>
          </a:xfrm>
        </p:grpSpPr>
        <p:pic>
          <p:nvPicPr>
            <p:cNvPr id="34" name="Picture 5"/>
            <p:cNvPicPr>
              <a:picLocks noChangeAspect="1" noChangeArrowheads="1"/>
            </p:cNvPicPr>
            <p:nvPr/>
          </p:nvPicPr>
          <p:blipFill rotWithShape="1">
            <a:blip r:embed="rId6">
              <a:lum bright="-12000"/>
              <a:extLst>
                <a:ext uri="{28A0092B-C50C-407E-A947-70E740481C1C}">
                  <a14:useLocalDpi xmlns:a14="http://schemas.microsoft.com/office/drawing/2010/main" val="0"/>
                </a:ext>
              </a:extLst>
            </a:blip>
            <a:srcRect l="49840"/>
            <a:stretch/>
          </p:blipFill>
          <p:spPr bwMode="auto">
            <a:xfrm>
              <a:off x="811062" y="3746204"/>
              <a:ext cx="3437508" cy="255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AutoShape 24"/>
            <p:cNvCxnSpPr>
              <a:cxnSpLocks noChangeShapeType="1"/>
            </p:cNvCxnSpPr>
            <p:nvPr/>
          </p:nvCxnSpPr>
          <p:spPr bwMode="auto">
            <a:xfrm flipV="1">
              <a:off x="3313568" y="4561657"/>
              <a:ext cx="262551" cy="677311"/>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4" name="AutoShape 20"/>
            <p:cNvCxnSpPr>
              <a:cxnSpLocks noChangeShapeType="1"/>
            </p:cNvCxnSpPr>
            <p:nvPr/>
          </p:nvCxnSpPr>
          <p:spPr bwMode="auto">
            <a:xfrm flipH="1">
              <a:off x="1799580" y="5359107"/>
              <a:ext cx="1450614" cy="144239"/>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4" name="Text Box 16"/>
            <p:cNvSpPr txBox="1">
              <a:spLocks noChangeArrowheads="1"/>
            </p:cNvSpPr>
            <p:nvPr/>
          </p:nvSpPr>
          <p:spPr bwMode="auto">
            <a:xfrm>
              <a:off x="3077784" y="5458798"/>
              <a:ext cx="996670" cy="35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rot="0" vert="horz" wrap="square" lIns="0" tIns="0" rIns="0" bIns="0" anchor="t" anchorCtr="0" upright="1">
              <a:spAutoFit/>
            </a:bodyPr>
            <a:lstStyle/>
            <a:p>
              <a:pPr marL="0" marR="0" algn="ctr">
                <a:lnSpc>
                  <a:spcPts val="900"/>
                </a:lnSpc>
                <a:spcBef>
                  <a:spcPts val="0"/>
                </a:spcBef>
                <a:spcAft>
                  <a:spcPts val="0"/>
                </a:spcAft>
              </a:pPr>
              <a:r>
                <a:rPr lang="en-US" sz="1100" dirty="0" smtClean="0">
                  <a:solidFill>
                    <a:srgbClr val="C00000"/>
                  </a:solidFill>
                  <a:latin typeface="Calibri" panose="020F0502020204030204" pitchFamily="34" charset="0"/>
                  <a:ea typeface="Times New Roman" panose="02020603050405020304" pitchFamily="18" charset="0"/>
                </a:rPr>
                <a:t>20um gaps to </a:t>
              </a:r>
              <a:r>
                <a:rPr lang="en-US" sz="1200" dirty="0" smtClean="0">
                  <a:solidFill>
                    <a:srgbClr val="C00000"/>
                  </a:solidFill>
                  <a:latin typeface="Calibri" panose="020F0502020204030204" pitchFamily="34" charset="0"/>
                  <a:ea typeface="Times New Roman" panose="02020603050405020304" pitchFamily="18" charset="0"/>
                </a:rPr>
                <a:t>delineate</a:t>
              </a:r>
              <a:r>
                <a:rPr lang="en-US" sz="1100" dirty="0" smtClean="0">
                  <a:solidFill>
                    <a:srgbClr val="C00000"/>
                  </a:solidFill>
                  <a:latin typeface="Calibri" panose="020F0502020204030204" pitchFamily="34" charset="0"/>
                  <a:ea typeface="Times New Roman" panose="02020603050405020304" pitchFamily="18" charset="0"/>
                </a:rPr>
                <a:t> back electrodes</a:t>
              </a:r>
              <a:endParaRPr lang="en-US" sz="1100" dirty="0">
                <a:solidFill>
                  <a:srgbClr val="C00000"/>
                </a:solidFill>
                <a:effectLst/>
                <a:latin typeface="Times New Roman" panose="02020603050405020304" pitchFamily="18" charset="0"/>
                <a:ea typeface="Times New Roman" panose="02020603050405020304" pitchFamily="18" charset="0"/>
              </a:endParaRPr>
            </a:p>
          </p:txBody>
        </p:sp>
      </p:grpSp>
      <p:sp>
        <p:nvSpPr>
          <p:cNvPr id="2059" name="TextBox 2058"/>
          <p:cNvSpPr txBox="1"/>
          <p:nvPr/>
        </p:nvSpPr>
        <p:spPr>
          <a:xfrm>
            <a:off x="558864" y="3347358"/>
            <a:ext cx="3944093" cy="369332"/>
          </a:xfrm>
          <a:prstGeom prst="rect">
            <a:avLst/>
          </a:prstGeom>
          <a:noFill/>
        </p:spPr>
        <p:txBody>
          <a:bodyPr wrap="none" rtlCol="0">
            <a:spAutoFit/>
          </a:bodyPr>
          <a:lstStyle/>
          <a:p>
            <a:r>
              <a:rPr lang="en-US" dirty="0" smtClean="0"/>
              <a:t>Front side of shutter: column electrodes</a:t>
            </a:r>
            <a:endParaRPr lang="en-US" dirty="0"/>
          </a:p>
        </p:txBody>
      </p:sp>
      <p:sp>
        <p:nvSpPr>
          <p:cNvPr id="47" name="TextBox 46"/>
          <p:cNvSpPr txBox="1"/>
          <p:nvPr/>
        </p:nvSpPr>
        <p:spPr>
          <a:xfrm>
            <a:off x="744049" y="6239965"/>
            <a:ext cx="3489866" cy="369332"/>
          </a:xfrm>
          <a:prstGeom prst="rect">
            <a:avLst/>
          </a:prstGeom>
          <a:noFill/>
        </p:spPr>
        <p:txBody>
          <a:bodyPr wrap="none" rtlCol="0">
            <a:spAutoFit/>
          </a:bodyPr>
          <a:lstStyle/>
          <a:p>
            <a:r>
              <a:rPr lang="en-US" dirty="0" smtClean="0"/>
              <a:t>Backside of shutter: row electrodes</a:t>
            </a:r>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21" name="TextBox 20"/>
          <p:cNvSpPr txBox="1"/>
          <p:nvPr/>
        </p:nvSpPr>
        <p:spPr>
          <a:xfrm>
            <a:off x="590344" y="6539660"/>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6679"/>
    </mc:Choice>
    <mc:Fallback xmlns="">
      <p:transition spd="slow" advTm="56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6343" x="4083050" y="2641600"/>
          <p14:tracePt t="6358" x="4089400" y="2641600"/>
          <p14:tracePt t="6367" x="4089400" y="2647950"/>
          <p14:tracePt t="6384" x="4089400" y="2654300"/>
          <p14:tracePt t="6406" x="4089400" y="2660650"/>
          <p14:tracePt t="6415" x="4089400" y="2667000"/>
          <p14:tracePt t="6431" x="4089400" y="2673350"/>
          <p14:tracePt t="6446" x="4089400" y="2679700"/>
          <p14:tracePt t="6503" x="4064000" y="2698750"/>
          <p14:tracePt t="6510" x="4051300" y="2705100"/>
          <p14:tracePt t="6518" x="4044950" y="2705100"/>
          <p14:tracePt t="6542" x="4038600" y="2711450"/>
          <p14:tracePt t="6551" x="4025900" y="2711450"/>
          <p14:tracePt t="6566" x="4019550" y="2717800"/>
          <p14:tracePt t="6582" x="3987800" y="2736850"/>
          <p14:tracePt t="6599" x="3962400" y="2749550"/>
          <p14:tracePt t="6616" x="3930650" y="2768600"/>
          <p14:tracePt t="6632" x="3905250" y="2787650"/>
          <p14:tracePt t="6649" x="3886200" y="2800350"/>
          <p14:tracePt t="6666" x="3867150" y="2813050"/>
          <p14:tracePt t="6682" x="3854450" y="2819400"/>
          <p14:tracePt t="6699" x="3848100" y="2832100"/>
          <p14:tracePt t="6716" x="3835400" y="2838450"/>
          <p14:tracePt t="6732" x="3829050" y="2838450"/>
          <p14:tracePt t="6749" x="3822700" y="2851150"/>
          <p14:tracePt t="6766" x="3816350" y="2851150"/>
          <p14:tracePt t="6782" x="3810000" y="2851150"/>
          <p14:tracePt t="7015" x="0" y="0"/>
        </p14:tracePtLst>
        <p14:tracePtLst>
          <p14:tracePt t="8015" x="1797050" y="1149350"/>
          <p14:tracePt t="8031" x="1790700" y="1155700"/>
          <p14:tracePt t="8039" x="1784350" y="1155700"/>
          <p14:tracePt t="8049" x="1771650" y="1162050"/>
          <p14:tracePt t="8065" x="1771650" y="1168400"/>
          <p14:tracePt t="8081" x="1758950" y="1187450"/>
          <p14:tracePt t="8098" x="1752600" y="1193800"/>
          <p14:tracePt t="8115" x="1727200" y="1219200"/>
          <p14:tracePt t="8131" x="1720850" y="1225550"/>
          <p14:tracePt t="8148" x="1714500" y="1238250"/>
          <p14:tracePt t="8165" x="1695450" y="1250950"/>
          <p14:tracePt t="8181" x="1682750" y="1270000"/>
          <p14:tracePt t="8198" x="1651000" y="1295400"/>
          <p14:tracePt t="8199" x="1638300" y="1301750"/>
          <p14:tracePt t="8214" x="1631950" y="1308100"/>
          <p14:tracePt t="8231" x="1612900" y="1320800"/>
          <p14:tracePt t="8248" x="1593850" y="1333500"/>
          <p14:tracePt t="8265" x="1568450" y="1352550"/>
          <p14:tracePt t="8281" x="1549400" y="1365250"/>
          <p14:tracePt t="8298" x="1536700" y="1377950"/>
          <p14:tracePt t="8315" x="1530350" y="1384300"/>
          <p14:tracePt t="8447" x="0" y="0"/>
        </p14:tracePtLst>
        <p14:tracePtLst>
          <p14:tracePt t="16897" x="3670300" y="4679950"/>
          <p14:tracePt t="17136" x="3657600" y="4679950"/>
          <p14:tracePt t="17168" x="3644900" y="4686300"/>
          <p14:tracePt t="17192" x="3644900" y="4692650"/>
          <p14:tracePt t="17209" x="3638550" y="4692650"/>
          <p14:tracePt t="17232" x="3638550" y="4699000"/>
          <p14:tracePt t="17457" x="3644900" y="4705350"/>
          <p14:tracePt t="17464" x="3651250" y="4705350"/>
          <p14:tracePt t="17760" x="3651250" y="4711700"/>
          <p14:tracePt t="17768" x="3651250" y="4718050"/>
          <p14:tracePt t="17769" x="0" y="0"/>
        </p14:tracePtLst>
        <p14:tracePtLst>
          <p14:tracePt t="18633" x="1847850" y="5721350"/>
          <p14:tracePt t="18753" x="1841500" y="5721350"/>
          <p14:tracePt t="18761" x="1835150" y="5721350"/>
          <p14:tracePt t="18769" x="1822450" y="5721350"/>
          <p14:tracePt t="18785" x="1816100" y="5721350"/>
          <p14:tracePt t="18793" x="1803400" y="5721350"/>
          <p14:tracePt t="18807" x="1797050" y="5721350"/>
          <p14:tracePt t="18824" x="1784350" y="5721350"/>
          <p14:tracePt t="18825" x="1778000" y="5721350"/>
          <p14:tracePt t="18841" x="1765300" y="5727700"/>
          <p14:tracePt t="18953" x="1771650" y="5727700"/>
          <p14:tracePt t="18954" x="0" y="0"/>
        </p14:tracePtLst>
        <p14:tracePtLst>
          <p14:tracePt t="31972" x="7988300" y="3556000"/>
          <p14:tracePt t="32420" x="7975600" y="3556000"/>
          <p14:tracePt t="32427" x="7969250" y="3556000"/>
          <p14:tracePt t="32435" x="7962900" y="3556000"/>
          <p14:tracePt t="32448" x="7956550" y="3562350"/>
          <p14:tracePt t="32465" x="7950200" y="3562350"/>
          <p14:tracePt t="33379" x="7943850" y="3562350"/>
          <p14:tracePt t="33380" x="0" y="0"/>
        </p14:tracePtLst>
        <p14:tracePtLst>
          <p14:tracePt t="39317" x="5943600" y="2984500"/>
          <p14:tracePt t="39540" x="5943600" y="2990850"/>
          <p14:tracePt t="39556" x="5937250" y="2997200"/>
          <p14:tracePt t="39572" x="5930900" y="3009900"/>
          <p14:tracePt t="39580" x="5924550" y="3009900"/>
          <p14:tracePt t="39588" x="5918200" y="3016250"/>
          <p14:tracePt t="39604" x="5911850" y="3016250"/>
          <p14:tracePt t="39620" x="5905500" y="3022600"/>
          <p14:tracePt t="39637" x="5892800" y="3028950"/>
          <p14:tracePt t="39652" x="5892800" y="3035300"/>
          <p14:tracePt t="39660" x="5886450" y="3041650"/>
          <p14:tracePt t="39676" x="5873750" y="3048000"/>
          <p14:tracePt t="39700" x="5873750" y="3060700"/>
          <p14:tracePt t="39821" x="5880100" y="3060700"/>
          <p14:tracePt t="39836" x="5892800" y="3054350"/>
          <p14:tracePt t="39844" x="5899150" y="3054350"/>
          <p14:tracePt t="39852" x="5905500" y="3054350"/>
          <p14:tracePt t="39860" x="5918200" y="3054350"/>
          <p14:tracePt t="39876" x="5930900" y="3041650"/>
          <p14:tracePt t="39893" x="5949950" y="3041650"/>
          <p14:tracePt t="39909" x="5969000" y="3028950"/>
          <p14:tracePt t="39926" x="5994400" y="3028950"/>
          <p14:tracePt t="39944" x="6019800" y="3028950"/>
          <p14:tracePt t="39959" x="6032500" y="3022600"/>
          <p14:tracePt t="40036" x="6038850" y="3022600"/>
          <p14:tracePt t="40365" x="0" y="0"/>
        </p14:tracePtLst>
        <p14:tracePtLst>
          <p14:tracePt t="45934" x="7512050" y="2952750"/>
          <p14:tracePt t="46005" x="7512050" y="2959100"/>
          <p14:tracePt t="46021" x="7505700" y="2965450"/>
          <p14:tracePt t="46029" x="7505700" y="2978150"/>
          <p14:tracePt t="46039" x="7505700" y="2984500"/>
          <p14:tracePt t="46056" x="7505700" y="2990850"/>
          <p14:tracePt t="46072" x="7505700" y="3016250"/>
          <p14:tracePt t="46089" x="7505700" y="3041650"/>
          <p14:tracePt t="46105" x="7505700" y="3067050"/>
          <p14:tracePt t="46122" x="7505700" y="3073400"/>
          <p14:tracePt t="46139" x="7505700" y="3092450"/>
          <p14:tracePt t="46155" x="7505700" y="3105150"/>
          <p14:tracePt t="46172" x="7505700" y="3111500"/>
          <p14:tracePt t="46189" x="7512050" y="3136900"/>
          <p14:tracePt t="46205" x="7512050" y="3155950"/>
          <p14:tracePt t="46222" x="7512050" y="3168650"/>
          <p14:tracePt t="46238" x="7512050" y="3175000"/>
          <p14:tracePt t="46255" x="7512050" y="3187700"/>
          <p14:tracePt t="46271" x="7512050" y="3200400"/>
          <p14:tracePt t="46288" x="7512050" y="3213100"/>
          <p14:tracePt t="46305" x="7512050" y="3225800"/>
          <p14:tracePt t="46322" x="7512050" y="3232150"/>
          <p14:tracePt t="46338" x="7512050" y="3244850"/>
          <p14:tracePt t="46355" x="7512050" y="3251200"/>
          <p14:tracePt t="46501" x="7512050" y="3244850"/>
          <p14:tracePt t="46510" x="7518400" y="3238500"/>
          <p14:tracePt t="46517" x="7518400" y="3232150"/>
          <p14:tracePt t="46526" x="7518400" y="3219450"/>
          <p14:tracePt t="46538" x="7518400" y="3206750"/>
          <p14:tracePt t="46555" x="7518400" y="3168650"/>
          <p14:tracePt t="46572" x="7512050" y="3130550"/>
          <p14:tracePt t="46588" x="7505700" y="3092450"/>
          <p14:tracePt t="46606" x="7505700" y="3048000"/>
          <p14:tracePt t="46622" x="7505700" y="3041650"/>
          <p14:tracePt t="46638" x="7505700" y="3022600"/>
          <p14:tracePt t="46655" x="7512050" y="3003550"/>
          <p14:tracePt t="46672" x="7512050" y="2990850"/>
          <p14:tracePt t="46688" x="7512050" y="2965450"/>
          <p14:tracePt t="46705" x="7524750" y="2940050"/>
          <p14:tracePt t="46721" x="7524750" y="2927350"/>
          <p14:tracePt t="46738" x="7524750" y="2921000"/>
          <p14:tracePt t="46755" x="7524750" y="2914650"/>
          <p14:tracePt t="46771" x="7524750" y="2908300"/>
          <p14:tracePt t="47118"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808" y="0"/>
            <a:ext cx="7886700" cy="808239"/>
          </a:xfrm>
        </p:spPr>
        <p:txBody>
          <a:bodyPr>
            <a:normAutofit/>
          </a:bodyPr>
          <a:lstStyle/>
          <a:p>
            <a:r>
              <a:rPr lang="en-US" dirty="0" err="1" smtClean="0"/>
              <a:t>Antistiction</a:t>
            </a:r>
            <a:r>
              <a:rPr lang="en-US" dirty="0" smtClean="0"/>
              <a:t> measures </a:t>
            </a:r>
            <a:endParaRPr lang="en-US" dirty="0"/>
          </a:p>
        </p:txBody>
      </p:sp>
      <p:sp>
        <p:nvSpPr>
          <p:cNvPr id="4" name="Slide Number Placeholder 3"/>
          <p:cNvSpPr>
            <a:spLocks noGrp="1"/>
          </p:cNvSpPr>
          <p:nvPr>
            <p:ph type="sldNum" sz="quarter" idx="12"/>
          </p:nvPr>
        </p:nvSpPr>
        <p:spPr/>
        <p:txBody>
          <a:bodyPr/>
          <a:lstStyle/>
          <a:p>
            <a:fld id="{FA90A075-E59F-4780-8711-D5C6B663DCCF}" type="slidenum">
              <a:rPr lang="en-US" smtClean="0"/>
              <a:pPr/>
              <a:t>6</a:t>
            </a:fld>
            <a:endParaRPr lang="en-US"/>
          </a:p>
        </p:txBody>
      </p:sp>
      <p:sp>
        <p:nvSpPr>
          <p:cNvPr id="8" name="Content Placeholder 7"/>
          <p:cNvSpPr>
            <a:spLocks noGrp="1"/>
          </p:cNvSpPr>
          <p:nvPr>
            <p:ph idx="1"/>
          </p:nvPr>
        </p:nvSpPr>
        <p:spPr>
          <a:xfrm>
            <a:off x="427193" y="3214921"/>
            <a:ext cx="5400730" cy="1772961"/>
          </a:xfrm>
        </p:spPr>
        <p:txBody>
          <a:bodyPr/>
          <a:lstStyle/>
          <a:p>
            <a:r>
              <a:rPr lang="en-US" sz="1800" dirty="0"/>
              <a:t>D</a:t>
            </a:r>
            <a:r>
              <a:rPr lang="en-US" sz="1800" dirty="0" smtClean="0"/>
              <a:t>imples/bumps on light shields are to prevent shutters stuck on light shields when shutters close</a:t>
            </a:r>
          </a:p>
          <a:p>
            <a:r>
              <a:rPr lang="en-US" sz="1800" dirty="0" smtClean="0"/>
              <a:t>Ribs on back walls are to prevent shutters from getting stuck when shutters opened and latched. </a:t>
            </a:r>
            <a:endParaRPr lang="en-US" sz="1800" dirty="0"/>
          </a:p>
        </p:txBody>
      </p:sp>
      <p:sp>
        <p:nvSpPr>
          <p:cNvPr id="5" name="Content Placeholder 7"/>
          <p:cNvSpPr txBox="1">
            <a:spLocks/>
          </p:cNvSpPr>
          <p:nvPr/>
        </p:nvSpPr>
        <p:spPr>
          <a:xfrm>
            <a:off x="6318425" y="2470021"/>
            <a:ext cx="2447083" cy="2128972"/>
          </a:xfrm>
          <a:prstGeom prst="rect">
            <a:avLst/>
          </a:prstGeom>
        </p:spPr>
        <p:txBody>
          <a:bodyPr vert="horz" lIns="91440" tIns="45720" rIns="91440" bIns="45720" rtlCol="0">
            <a:normAutofit lnSpcReduction="10000"/>
          </a:bodyPr>
          <a:lstStyle/>
          <a:p>
            <a:r>
              <a:rPr lang="en-US" dirty="0" smtClean="0"/>
              <a:t>Heptadecafluoro-1,1,2,2-tetrahydrodecyltrichlorosilane - (FDTS) coated on entire NGMSA assemblies to prevent </a:t>
            </a:r>
            <a:r>
              <a:rPr lang="en-US" dirty="0" err="1" smtClean="0"/>
              <a:t>stiction</a:t>
            </a:r>
            <a:r>
              <a:rPr lang="en-US" dirty="0" smtClean="0"/>
              <a:t> due to water molecules </a:t>
            </a:r>
            <a:endParaRPr lang="en-US" dirty="0"/>
          </a:p>
        </p:txBody>
      </p:sp>
      <p:sp>
        <p:nvSpPr>
          <p:cNvPr id="6" name="Content Placeholder 7"/>
          <p:cNvSpPr txBox="1">
            <a:spLocks/>
          </p:cNvSpPr>
          <p:nvPr/>
        </p:nvSpPr>
        <p:spPr>
          <a:xfrm>
            <a:off x="768272" y="4926336"/>
            <a:ext cx="2528173" cy="839638"/>
          </a:xfrm>
          <a:prstGeom prst="rect">
            <a:avLst/>
          </a:prstGeom>
        </p:spPr>
        <p:txBody>
          <a:bodyPr vert="horz" lIns="91440" tIns="45720" rIns="91440" bIns="45720" rtlCol="0">
            <a:normAutofit fontScale="85000" lnSpcReduction="20000"/>
          </a:bodyPr>
          <a:lstStyle/>
          <a:p>
            <a:r>
              <a:rPr lang="en-US" dirty="0" smtClean="0"/>
              <a:t>Optical images of water drops obtained before and after anti-</a:t>
            </a:r>
            <a:r>
              <a:rPr lang="en-US" dirty="0" err="1" smtClean="0"/>
              <a:t>stiction</a:t>
            </a:r>
            <a:r>
              <a:rPr lang="en-US" dirty="0" smtClean="0"/>
              <a:t> coating is applied. </a:t>
            </a:r>
            <a:endParaRPr lang="en-US" dirty="0"/>
          </a:p>
        </p:txBody>
      </p:sp>
      <p:pic>
        <p:nvPicPr>
          <p:cNvPr id="10" name="Picture 9"/>
          <p:cNvPicPr>
            <a:picLocks noChangeAspect="1"/>
          </p:cNvPicPr>
          <p:nvPr/>
        </p:nvPicPr>
        <p:blipFill>
          <a:blip r:embed="rId4"/>
          <a:stretch>
            <a:fillRect/>
          </a:stretch>
        </p:blipFill>
        <p:spPr>
          <a:xfrm>
            <a:off x="764968" y="975910"/>
            <a:ext cx="5062955" cy="2164005"/>
          </a:xfrm>
          <a:prstGeom prst="rect">
            <a:avLst/>
          </a:prstGeom>
        </p:spPr>
      </p:pic>
      <p:pic>
        <p:nvPicPr>
          <p:cNvPr id="14" name="Picture 13"/>
          <p:cNvPicPr>
            <a:picLocks noChangeAspect="1"/>
          </p:cNvPicPr>
          <p:nvPr/>
        </p:nvPicPr>
        <p:blipFill>
          <a:blip r:embed="rId5"/>
          <a:stretch>
            <a:fillRect/>
          </a:stretch>
        </p:blipFill>
        <p:spPr>
          <a:xfrm>
            <a:off x="3445868" y="4688075"/>
            <a:ext cx="5254613" cy="1716785"/>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2" name="TextBox 11"/>
          <p:cNvSpPr txBox="1"/>
          <p:nvPr/>
        </p:nvSpPr>
        <p:spPr>
          <a:xfrm>
            <a:off x="576649" y="6480430"/>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7880"/>
    </mc:Choice>
    <mc:Fallback xmlns="">
      <p:transition spd="slow" advTm="5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ext uri="{3A86A75C-4F4B-4683-9AE1-C65F6400EC91}">
      <p14:laserTraceLst xmlns:p14="http://schemas.microsoft.com/office/powerpoint/2010/main">
        <p14:tracePtLst>
          <p14:tracePt t="9342" x="2311400" y="2438400"/>
          <p14:tracePt t="9526" x="2317750" y="2438400"/>
          <p14:tracePt t="9550" x="2324100" y="2438400"/>
          <p14:tracePt t="9558" x="2330450" y="2438400"/>
          <p14:tracePt t="9575" x="2343150" y="2438400"/>
          <p14:tracePt t="9582" x="2349500" y="2438400"/>
          <p14:tracePt t="9598" x="2355850" y="2444750"/>
          <p14:tracePt t="10166" x="2362200" y="2444750"/>
          <p14:tracePt t="10622" x="0" y="0"/>
        </p14:tracePtLst>
        <p14:tracePtLst>
          <p14:tracePt t="15615" x="2197100" y="1752600"/>
          <p14:tracePt t="15727" x="2197100" y="1758950"/>
          <p14:tracePt t="15759" x="2203450" y="1758950"/>
          <p14:tracePt t="15775" x="2203450" y="1765300"/>
          <p14:tracePt t="15791" x="2209800" y="1765300"/>
          <p14:tracePt t="15807" x="2209800" y="1778000"/>
          <p14:tracePt t="15831" x="2216150" y="1778000"/>
          <p14:tracePt t="15840" x="2216150" y="1784350"/>
          <p14:tracePt t="15863" x="2222500" y="1790700"/>
          <p14:tracePt t="15871" x="2222500" y="1797050"/>
          <p14:tracePt t="15879" x="2222500" y="1803400"/>
          <p14:tracePt t="15895" x="2228850" y="1809750"/>
          <p14:tracePt t="15910" x="2228850" y="1816100"/>
          <p14:tracePt t="15927" x="2241550" y="1828800"/>
          <p14:tracePt t="15944" x="2254250" y="1835150"/>
          <p14:tracePt t="15961" x="2266950" y="1847850"/>
          <p14:tracePt t="15977" x="2286000" y="1854200"/>
          <p14:tracePt t="15994" x="2298700" y="1866900"/>
          <p14:tracePt t="16010" x="2317750" y="1879600"/>
          <p14:tracePt t="16027" x="2324100" y="1885950"/>
          <p14:tracePt t="16044" x="2336800" y="1892300"/>
          <p14:tracePt t="16060" x="2349500" y="1905000"/>
          <p14:tracePt t="16077" x="2362200" y="1917700"/>
          <p14:tracePt t="16094" x="2387600" y="1930400"/>
          <p14:tracePt t="16110" x="2406650" y="1943100"/>
          <p14:tracePt t="16127" x="2444750" y="1962150"/>
          <p14:tracePt t="16144" x="2463800" y="1968500"/>
          <p14:tracePt t="16160" x="2476500" y="1968500"/>
          <p14:tracePt t="16177" x="2482850" y="1974850"/>
          <p14:tracePt t="16193" x="2489200" y="1981200"/>
          <p14:tracePt t="16464" x="0" y="0"/>
        </p14:tracePtLst>
        <p14:tracePtLst>
          <p14:tracePt t="23225" x="4800600" y="1803400"/>
          <p14:tracePt t="23232" x="4794250" y="1809750"/>
          <p14:tracePt t="23248" x="4794250" y="1822450"/>
          <p14:tracePt t="23256" x="4794250" y="1828800"/>
          <p14:tracePt t="23272" x="4794250" y="1835150"/>
          <p14:tracePt t="23289" x="4794250" y="1847850"/>
          <p14:tracePt t="23305" x="4794250" y="1854200"/>
          <p14:tracePt t="23322" x="4794250" y="1866900"/>
          <p14:tracePt t="23344" x="4794250" y="1873250"/>
          <p14:tracePt t="23361" x="4794250" y="1879600"/>
          <p14:tracePt t="23372" x="4787900" y="1885950"/>
          <p14:tracePt t="23389" x="4787900" y="1898650"/>
          <p14:tracePt t="23406" x="4787900" y="1911350"/>
          <p14:tracePt t="23422" x="4787900" y="1930400"/>
          <p14:tracePt t="23439" x="4787900" y="1955800"/>
          <p14:tracePt t="23455" x="4787900" y="1974850"/>
          <p14:tracePt t="23472" x="4787900" y="2000250"/>
          <p14:tracePt t="23489" x="4787900" y="2038350"/>
          <p14:tracePt t="23505" x="4794250" y="2063750"/>
          <p14:tracePt t="23522" x="4800600" y="2089150"/>
          <p14:tracePt t="23538" x="4800600" y="2114550"/>
          <p14:tracePt t="23555" x="4800600" y="2146300"/>
          <p14:tracePt t="23572" x="4806950" y="2165350"/>
          <p14:tracePt t="23588" x="4813300" y="2184400"/>
          <p14:tracePt t="23605" x="4819650" y="2203450"/>
          <p14:tracePt t="23622" x="4819650" y="2228850"/>
          <p14:tracePt t="23639" x="4819650" y="2247900"/>
          <p14:tracePt t="23655" x="4826000" y="2273300"/>
          <p14:tracePt t="23672" x="4832350" y="2298700"/>
          <p14:tracePt t="23690" x="4838700" y="2324100"/>
          <p14:tracePt t="23705" x="4838700" y="2330450"/>
          <p14:tracePt t="23722" x="4838700" y="2336800"/>
          <p14:tracePt t="23824" x="4845050" y="2336800"/>
          <p14:tracePt t="23841" x="4851400" y="2336800"/>
          <p14:tracePt t="23849" x="4857750" y="2336800"/>
          <p14:tracePt t="23857" x="4870450" y="2336800"/>
          <p14:tracePt t="23872" x="4876800" y="2330450"/>
          <p14:tracePt t="23889" x="4902200" y="2317750"/>
          <p14:tracePt t="23905" x="4921250" y="2311400"/>
          <p14:tracePt t="23922" x="4940300" y="2305050"/>
          <p14:tracePt t="23938" x="4959350" y="2298700"/>
          <p14:tracePt t="23955" x="4978400" y="2286000"/>
          <p14:tracePt t="23972" x="5003800" y="2273300"/>
          <p14:tracePt t="23988" x="5016500" y="2266950"/>
          <p14:tracePt t="24005" x="5022850" y="2254250"/>
          <p14:tracePt t="24022" x="5035550" y="2228850"/>
          <p14:tracePt t="24038" x="5041900" y="2216150"/>
          <p14:tracePt t="24081" x="5048250" y="2197100"/>
          <p14:tracePt t="24089" x="5048250" y="2184400"/>
          <p14:tracePt t="24096" x="5048250" y="2171700"/>
          <p14:tracePt t="24105" x="5048250" y="2165350"/>
          <p14:tracePt t="24121" x="5048250" y="2133600"/>
          <p14:tracePt t="24138" x="5048250" y="2114550"/>
          <p14:tracePt t="24155" x="5048250" y="2082800"/>
          <p14:tracePt t="24172" x="5048250" y="2063750"/>
          <p14:tracePt t="24188" x="5048250" y="2032000"/>
          <p14:tracePt t="24205" x="5048250" y="2006600"/>
          <p14:tracePt t="24221" x="5060950" y="1987550"/>
          <p14:tracePt t="24238" x="5060950" y="1981200"/>
          <p14:tracePt t="24256" x="5060950" y="1974850"/>
          <p14:tracePt t="24401" x="5060950" y="1987550"/>
          <p14:tracePt t="24409" x="5060950" y="2006600"/>
          <p14:tracePt t="24417" x="5060950" y="2019300"/>
          <p14:tracePt t="24425" x="5060950" y="2038350"/>
          <p14:tracePt t="24439" x="5060950" y="2051050"/>
          <p14:tracePt t="24455" x="5060950" y="2089150"/>
          <p14:tracePt t="24471" x="5060950" y="2120900"/>
          <p14:tracePt t="24488" x="5060950" y="2159000"/>
          <p14:tracePt t="24505" x="5060950" y="2209800"/>
          <p14:tracePt t="24521" x="5060950" y="2228850"/>
          <p14:tracePt t="24553" x="5060950" y="2241550"/>
          <p14:tracePt t="24561" x="5060950" y="2247900"/>
          <p14:tracePt t="24571" x="5060950" y="2260600"/>
          <p14:tracePt t="24588" x="5060950" y="2273300"/>
          <p14:tracePt t="24649" x="5060950" y="2279650"/>
          <p14:tracePt t="24657" x="5067300" y="2279650"/>
          <p14:tracePt t="24673" x="5073650" y="2279650"/>
          <p14:tracePt t="24681" x="5080000" y="2279650"/>
          <p14:tracePt t="24689" x="5092700" y="2279650"/>
          <p14:tracePt t="24706" x="5124450" y="2266950"/>
          <p14:tracePt t="24721" x="5162550" y="2235200"/>
          <p14:tracePt t="24738" x="5194300" y="2203450"/>
          <p14:tracePt t="24754" x="5232400" y="2159000"/>
          <p14:tracePt t="24771" x="5264150" y="2120900"/>
          <p14:tracePt t="24788" x="5283200" y="2089150"/>
          <p14:tracePt t="24804" x="5295900" y="2063750"/>
          <p14:tracePt t="24821" x="5308600" y="2044700"/>
          <p14:tracePt t="24838" x="5327650" y="2025650"/>
          <p14:tracePt t="24854" x="5334000" y="2006600"/>
          <p14:tracePt t="24871" x="5340350" y="1993900"/>
          <p14:tracePt t="24888" x="5346700" y="1987550"/>
          <p14:tracePt t="24904" x="5353050" y="1974850"/>
          <p14:tracePt t="24921" x="5353050" y="1968500"/>
          <p14:tracePt t="25057" x="5346700" y="1968500"/>
          <p14:tracePt t="25073" x="5346700" y="1981200"/>
          <p14:tracePt t="25081" x="5340350" y="1987550"/>
          <p14:tracePt t="25089" x="5334000" y="1993900"/>
          <p14:tracePt t="25104" x="5334000" y="2019300"/>
          <p14:tracePt t="25105" x="5327650" y="2025650"/>
          <p14:tracePt t="25121" x="5314950" y="2076450"/>
          <p14:tracePt t="25137" x="5295900" y="2108200"/>
          <p14:tracePt t="25154" x="5289550" y="2139950"/>
          <p14:tracePt t="25171" x="5283200" y="2165350"/>
          <p14:tracePt t="25188" x="5276850" y="2178050"/>
          <p14:tracePt t="25330" x="5276850" y="2184400"/>
          <p14:tracePt t="25330" x="0" y="0"/>
        </p14:tracePtLst>
        <p14:tracePtLst>
          <p14:tracePt t="41444" x="6972300" y="3549650"/>
          <p14:tracePt t="41540" x="6978650" y="3549650"/>
          <p14:tracePt t="41564" x="6985000" y="3549650"/>
          <p14:tracePt t="41588" x="6997700" y="3543300"/>
          <p14:tracePt t="41595" x="7004050" y="3543300"/>
          <p14:tracePt t="41604" x="7010400" y="3536950"/>
          <p14:tracePt t="41619" x="7029450" y="3536950"/>
          <p14:tracePt t="41628" x="7035800" y="3536950"/>
          <p14:tracePt t="41643" x="7054850" y="3536950"/>
          <p14:tracePt t="41660" x="7099300" y="3536950"/>
          <p14:tracePt t="41676" x="7143750" y="3536950"/>
          <p14:tracePt t="41693" x="7194550" y="3530600"/>
          <p14:tracePt t="41710" x="7245350" y="3530600"/>
          <p14:tracePt t="41727" x="7315200" y="3524250"/>
          <p14:tracePt t="41743" x="7372350" y="3524250"/>
          <p14:tracePt t="41759" x="7442200" y="3524250"/>
          <p14:tracePt t="41777" x="7486650" y="3524250"/>
          <p14:tracePt t="41793" x="7524750" y="3524250"/>
          <p14:tracePt t="41809" x="7562850" y="3524250"/>
          <p14:tracePt t="41826" x="7588250" y="3524250"/>
          <p14:tracePt t="41843" x="7620000" y="3524250"/>
          <p14:tracePt t="41859" x="7632700" y="3524250"/>
          <p14:tracePt t="41860" x="7645400" y="3524250"/>
          <p14:tracePt t="41876" x="7658100" y="3517900"/>
          <p14:tracePt t="41892" x="7664450" y="3511550"/>
          <p14:tracePt t="41916" x="7670800" y="3511550"/>
          <p14:tracePt t="42045" x="7689850" y="3511550"/>
          <p14:tracePt t="42052" x="7702550" y="3511550"/>
          <p14:tracePt t="42060" x="7715250" y="3511550"/>
          <p14:tracePt t="42075" x="7747000" y="3511550"/>
          <p14:tracePt t="42092" x="7785100" y="3511550"/>
          <p14:tracePt t="42109" x="7823200" y="3517900"/>
          <p14:tracePt t="42126" x="7848600" y="3524250"/>
          <p14:tracePt t="42142" x="7874000" y="3524250"/>
          <p14:tracePt t="42620" x="0" y="0"/>
        </p14:tracePtLst>
        <p14:tracePtLst>
          <p14:tracePt t="49213" x="4889500" y="5924550"/>
          <p14:tracePt t="49253" x="4883150" y="5930900"/>
          <p14:tracePt t="49269" x="4870450" y="5930900"/>
          <p14:tracePt t="49277" x="4870450" y="5937250"/>
          <p14:tracePt t="49288" x="4864100" y="5937250"/>
          <p14:tracePt t="49304" x="4857750" y="5943600"/>
          <p14:tracePt t="49321" x="4851400" y="5943600"/>
          <p14:tracePt t="49338" x="4838700" y="5943600"/>
          <p14:tracePt t="49354" x="4826000" y="5949950"/>
          <p14:tracePt t="49372" x="4806950" y="5956300"/>
          <p14:tracePt t="49388" x="4787900" y="5956300"/>
          <p14:tracePt t="49404" x="4775200" y="5956300"/>
          <p14:tracePt t="49421" x="4762500" y="5962650"/>
          <p14:tracePt t="49534" x="4768850" y="5962650"/>
          <p14:tracePt t="49541" x="4768850" y="5969000"/>
          <p14:tracePt t="49549" x="4781550" y="5969000"/>
          <p14:tracePt t="49558" x="4800600" y="5969000"/>
          <p14:tracePt t="49570" x="4819650" y="5975350"/>
          <p14:tracePt t="49587" x="4876800" y="5988050"/>
          <p14:tracePt t="49604" x="4953000" y="6000750"/>
          <p14:tracePt t="49621" x="5035550" y="6013450"/>
          <p14:tracePt t="49638" x="5067300" y="6019800"/>
          <p14:tracePt t="49677" x="5073650" y="6019800"/>
          <p14:tracePt t="49709" x="5080000" y="6019800"/>
          <p14:tracePt t="49877" x="0" y="0"/>
        </p14:tracePtLst>
        <p14:tracePtLst>
          <p14:tracePt t="50838" x="7499350" y="5924550"/>
          <p14:tracePt t="50902" x="7493000" y="5924550"/>
          <p14:tracePt t="50909" x="7486650" y="5924550"/>
          <p14:tracePt t="50920" x="7480300" y="5924550"/>
          <p14:tracePt t="50936" x="7467600" y="5924550"/>
          <p14:tracePt t="50953" x="7442200" y="5924550"/>
          <p14:tracePt t="50970" x="7410450" y="5930900"/>
          <p14:tracePt t="50986" x="7378700" y="5930900"/>
          <p14:tracePt t="51003" x="7346950" y="5937250"/>
          <p14:tracePt t="51020" x="7327900" y="5937250"/>
          <p14:tracePt t="51036" x="7321550" y="5937250"/>
          <p14:tracePt t="51061" x="7321550" y="5943600"/>
          <p14:tracePt t="51182" x="7346950" y="5943600"/>
          <p14:tracePt t="51189" x="7372350" y="5949950"/>
          <p14:tracePt t="51198" x="7410450" y="5949950"/>
          <p14:tracePt t="51205" x="7435850" y="5956300"/>
          <p14:tracePt t="51220" x="7454900" y="5956300"/>
          <p14:tracePt t="51236" x="7486650" y="5962650"/>
          <p14:tracePt t="51253" x="7499350" y="5962650"/>
          <p14:tracePt t="51349" x="7499350" y="5969000"/>
          <p14:tracePt t="51590"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835" y="129018"/>
            <a:ext cx="8566712" cy="808239"/>
          </a:xfrm>
        </p:spPr>
        <p:txBody>
          <a:bodyPr>
            <a:normAutofit fontScale="90000"/>
          </a:bodyPr>
          <a:lstStyle/>
          <a:p>
            <a:r>
              <a:rPr lang="en-US" dirty="0" smtClean="0"/>
              <a:t>Electrostatic operation: actuation, latch and addressing</a:t>
            </a:r>
            <a:endParaRPr lang="en-US" dirty="0"/>
          </a:p>
        </p:txBody>
      </p:sp>
      <p:sp>
        <p:nvSpPr>
          <p:cNvPr id="4" name="Slide Number Placeholder 3"/>
          <p:cNvSpPr>
            <a:spLocks noGrp="1"/>
          </p:cNvSpPr>
          <p:nvPr>
            <p:ph type="sldNum" sz="quarter" idx="12"/>
          </p:nvPr>
        </p:nvSpPr>
        <p:spPr/>
        <p:txBody>
          <a:bodyPr/>
          <a:lstStyle/>
          <a:p>
            <a:fld id="{FA90A075-E59F-4780-8711-D5C6B663DCCF}" type="slidenum">
              <a:rPr lang="en-US" smtClean="0"/>
              <a:pPr/>
              <a:t>7</a:t>
            </a:fld>
            <a:endParaRPr lang="en-US"/>
          </a:p>
        </p:txBody>
      </p:sp>
      <p:sp>
        <p:nvSpPr>
          <p:cNvPr id="13" name="Content Placeholder 12"/>
          <p:cNvSpPr>
            <a:spLocks noGrp="1"/>
          </p:cNvSpPr>
          <p:nvPr>
            <p:ph idx="1"/>
          </p:nvPr>
        </p:nvSpPr>
        <p:spPr>
          <a:xfrm>
            <a:off x="556725" y="4354485"/>
            <a:ext cx="7886700" cy="4351338"/>
          </a:xfrm>
        </p:spPr>
        <p:txBody>
          <a:bodyPr>
            <a:normAutofit/>
          </a:bodyPr>
          <a:lstStyle/>
          <a:p>
            <a:r>
              <a:rPr lang="en-US" sz="1600" dirty="0" smtClean="0"/>
              <a:t>Left figure: Reconfigurable 2-D addressing electrostatic actuation</a:t>
            </a:r>
          </a:p>
          <a:p>
            <a:r>
              <a:rPr lang="en-US" sz="1600" dirty="0" smtClean="0"/>
              <a:t>Middle figure: an illustration of how the shutters are individually actuated and addressed by applying a pulsed voltage to the front electrodes (left) and a DC voltage to back electrodes (top). Only the shutters with voltage difference between the front and back electrodes latch open by rotating 90° about their torsion bars</a:t>
            </a:r>
          </a:p>
          <a:p>
            <a:r>
              <a:rPr lang="en-US" sz="1600" dirty="0" smtClean="0"/>
              <a:t>Right figure: an illustration of the row and column voltages applied to open, latch, hold, and close a single shutter using DC plus pulse actuation. </a:t>
            </a:r>
          </a:p>
          <a:p>
            <a:endParaRPr lang="en-US" sz="1600" dirty="0"/>
          </a:p>
        </p:txBody>
      </p:sp>
      <p:pic>
        <p:nvPicPr>
          <p:cNvPr id="7" name="Picture 6"/>
          <p:cNvPicPr>
            <a:picLocks noChangeAspect="1"/>
          </p:cNvPicPr>
          <p:nvPr/>
        </p:nvPicPr>
        <p:blipFill rotWithShape="1">
          <a:blip r:embed="rId4"/>
          <a:srcRect l="22081"/>
          <a:stretch/>
        </p:blipFill>
        <p:spPr>
          <a:xfrm>
            <a:off x="2496065" y="1343380"/>
            <a:ext cx="6202734" cy="281035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9584" r="1239"/>
          <a:stretch/>
        </p:blipFill>
        <p:spPr bwMode="auto">
          <a:xfrm>
            <a:off x="154450" y="1195419"/>
            <a:ext cx="2415754" cy="2736189"/>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2570204" y="1337300"/>
            <a:ext cx="362466" cy="32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4725" y="1369106"/>
            <a:ext cx="362466" cy="32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2" name="TextBox 11"/>
          <p:cNvSpPr txBox="1"/>
          <p:nvPr/>
        </p:nvSpPr>
        <p:spPr>
          <a:xfrm>
            <a:off x="576649" y="6488668"/>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1322"/>
    </mc:Choice>
    <mc:Fallback xmlns="">
      <p:transition spd="slow" advTm="71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9119" x="317500" y="3048000"/>
          <p14:tracePt t="9558" x="323850" y="3048000"/>
          <p14:tracePt t="9574" x="330200" y="3048000"/>
          <p14:tracePt t="9582" x="342900" y="3041650"/>
          <p14:tracePt t="9593" x="342900" y="3035300"/>
          <p14:tracePt t="9610" x="361950" y="3022600"/>
          <p14:tracePt t="9627" x="381000" y="3003550"/>
          <p14:tracePt t="9646" x="387350" y="2997200"/>
          <p14:tracePt t="9662" x="393700" y="2990850"/>
          <p14:tracePt t="9678" x="400050" y="2984500"/>
          <p14:tracePt t="9693" x="400050" y="2978150"/>
          <p14:tracePt t="9711" x="412750" y="2959100"/>
          <p14:tracePt t="9727" x="425450" y="2933700"/>
          <p14:tracePt t="9743" x="431800" y="2901950"/>
          <p14:tracePt t="9760" x="438150" y="2882900"/>
          <p14:tracePt t="9777" x="444500" y="2870200"/>
          <p14:tracePt t="9793" x="444500" y="2851150"/>
          <p14:tracePt t="9810" x="457200" y="2832100"/>
          <p14:tracePt t="9827" x="457200" y="2813050"/>
          <p14:tracePt t="9843" x="457200" y="2806700"/>
          <p14:tracePt t="9860" x="463550" y="2794000"/>
          <p14:tracePt t="9876" x="463550" y="2781300"/>
          <p14:tracePt t="9893" x="463550" y="2774950"/>
          <p14:tracePt t="9910" x="469900" y="2755900"/>
          <p14:tracePt t="9911" x="469900" y="2749550"/>
          <p14:tracePt t="9926" x="469900" y="2736850"/>
          <p14:tracePt t="9943" x="469900" y="2705100"/>
          <p14:tracePt t="9960" x="476250" y="2679700"/>
          <p14:tracePt t="9977" x="476250" y="2654300"/>
          <p14:tracePt t="9993" x="482600" y="2628900"/>
          <p14:tracePt t="10010" x="482600" y="2609850"/>
          <p14:tracePt t="10026" x="488950" y="2597150"/>
          <p14:tracePt t="10044" x="488950" y="2571750"/>
          <p14:tracePt t="10059" x="495300" y="2546350"/>
          <p14:tracePt t="10076" x="501650" y="2520950"/>
          <p14:tracePt t="10093" x="508000" y="2495550"/>
          <p14:tracePt t="10110" x="508000" y="2463800"/>
          <p14:tracePt t="10127" x="520700" y="2419350"/>
          <p14:tracePt t="10143" x="527050" y="2374900"/>
          <p14:tracePt t="10160" x="533400" y="2330450"/>
          <p14:tracePt t="10176" x="546100" y="2279650"/>
          <p14:tracePt t="10193" x="552450" y="2235200"/>
          <p14:tracePt t="10209" x="558800" y="2197100"/>
          <p14:tracePt t="10226" x="558800" y="2159000"/>
          <p14:tracePt t="10243" x="558800" y="2114550"/>
          <p14:tracePt t="10259" x="558800" y="2076450"/>
          <p14:tracePt t="10276" x="558800" y="2051050"/>
          <p14:tracePt t="10293" x="558800" y="2019300"/>
          <p14:tracePt t="10310" x="558800" y="2012950"/>
          <p14:tracePt t="10326" x="558800" y="2006600"/>
          <p14:tracePt t="10534" x="558800" y="2000250"/>
          <p14:tracePt t="10559" x="558800" y="1987550"/>
          <p14:tracePt t="10574" x="558800" y="1981200"/>
          <p14:tracePt t="10590" x="558800" y="1974850"/>
          <p14:tracePt t="10607" x="565150" y="1955800"/>
          <p14:tracePt t="10614" x="571500" y="1949450"/>
          <p14:tracePt t="10626" x="571500" y="1943100"/>
          <p14:tracePt t="10643" x="571500" y="1924050"/>
          <p14:tracePt t="10659" x="577850" y="1905000"/>
          <p14:tracePt t="10676" x="584200" y="1898650"/>
          <p14:tracePt t="10693" x="584200" y="1892300"/>
          <p14:tracePt t="10839" x="584200" y="1898650"/>
          <p14:tracePt t="10846" x="584200" y="1917700"/>
          <p14:tracePt t="10854" x="584200" y="1936750"/>
          <p14:tracePt t="10862" x="584200" y="1955800"/>
          <p14:tracePt t="10876" x="577850" y="1981200"/>
          <p14:tracePt t="10892" x="565150" y="2057400"/>
          <p14:tracePt t="10909" x="546100" y="2139950"/>
          <p14:tracePt t="10926" x="520700" y="2216150"/>
          <p14:tracePt t="10942" x="495300" y="2298700"/>
          <p14:tracePt t="10959" x="488950" y="2336800"/>
          <p14:tracePt t="10977" x="482600" y="2374900"/>
          <p14:tracePt t="10992" x="476250" y="2406650"/>
          <p14:tracePt t="11009" x="469900" y="2444750"/>
          <p14:tracePt t="11026" x="457200" y="2489200"/>
          <p14:tracePt t="11042" x="450850" y="2527300"/>
          <p14:tracePt t="11059" x="444500" y="2571750"/>
          <p14:tracePt t="11076" x="444500" y="2603500"/>
          <p14:tracePt t="11092" x="438150" y="2622550"/>
          <p14:tracePt t="11109" x="438150" y="2635250"/>
          <p14:tracePt t="11151" x="431800" y="2635250"/>
          <p14:tracePt t="11174" x="431800" y="2641600"/>
          <p14:tracePt t="11239" x="425450" y="2647950"/>
          <p14:tracePt t="11254" x="425450" y="2654300"/>
          <p14:tracePt t="11262" x="419100" y="2654300"/>
          <p14:tracePt t="11271" x="412750" y="2660650"/>
          <p14:tracePt t="11287" x="406400" y="2673350"/>
          <p14:tracePt t="11415" x="406400" y="2679700"/>
          <p14:tracePt t="11423" x="406400" y="2692400"/>
          <p14:tracePt t="11431" x="400050" y="2711450"/>
          <p14:tracePt t="11442" x="400050" y="2724150"/>
          <p14:tracePt t="11459" x="400050" y="2800350"/>
          <p14:tracePt t="11475" x="406400" y="2870200"/>
          <p14:tracePt t="11492" x="419100" y="2914650"/>
          <p14:tracePt t="11509" x="425450" y="2933700"/>
          <p14:tracePt t="11525" x="431800" y="2940050"/>
          <p14:tracePt t="11542" x="431800" y="2952750"/>
          <p14:tracePt t="11543" x="431800" y="2959100"/>
          <p14:tracePt t="11559" x="444500" y="2990850"/>
          <p14:tracePt t="11575" x="450850" y="3028950"/>
          <p14:tracePt t="11592" x="457200" y="3067050"/>
          <p14:tracePt t="11609" x="469900" y="3117850"/>
          <p14:tracePt t="11625" x="476250" y="3155950"/>
          <p14:tracePt t="11642" x="488950" y="3187700"/>
          <p14:tracePt t="11659" x="488950" y="3194050"/>
          <p14:tracePt t="12407" x="0" y="0"/>
        </p14:tracePtLst>
        <p14:tracePtLst>
          <p14:tracePt t="15216" x="1060450" y="1479550"/>
          <p14:tracePt t="15279" x="1066800" y="1479550"/>
          <p14:tracePt t="15295" x="1073150" y="1479550"/>
          <p14:tracePt t="15311" x="1079500" y="1485900"/>
          <p14:tracePt t="15328" x="1092200" y="1492250"/>
          <p14:tracePt t="15344" x="1104900" y="1498600"/>
          <p14:tracePt t="15351" x="1117600" y="1504950"/>
          <p14:tracePt t="15359" x="1123950" y="1504950"/>
          <p14:tracePt t="15373" x="1149350" y="1511300"/>
          <p14:tracePt t="15389" x="1187450" y="1517650"/>
          <p14:tracePt t="15406" x="1231900" y="1530350"/>
          <p14:tracePt t="15423" x="1282700" y="1536700"/>
          <p14:tracePt t="15439" x="1371600" y="1549400"/>
          <p14:tracePt t="15456" x="1428750" y="1549400"/>
          <p14:tracePt t="15473" x="1460500" y="1555750"/>
          <p14:tracePt t="15489" x="1485900" y="1555750"/>
          <p14:tracePt t="15506" x="1504950" y="1555750"/>
          <p14:tracePt t="15522" x="1511300" y="1555750"/>
          <p14:tracePt t="15539" x="1536700" y="1555750"/>
          <p14:tracePt t="15556" x="1555750" y="1555750"/>
          <p14:tracePt t="15573" x="1562100" y="1555750"/>
          <p14:tracePt t="15589" x="1581150" y="1555750"/>
          <p14:tracePt t="15606" x="1587500" y="1555750"/>
          <p14:tracePt t="15623" x="1593850" y="1555750"/>
          <p14:tracePt t="15640" x="1612900" y="1549400"/>
          <p14:tracePt t="15656" x="1625600" y="1549400"/>
          <p14:tracePt t="15673" x="1638300" y="1549400"/>
          <p14:tracePt t="15689" x="1663700" y="1549400"/>
          <p14:tracePt t="15706" x="1682750" y="1549400"/>
          <p14:tracePt t="15722" x="1708150" y="1549400"/>
          <p14:tracePt t="15739" x="1720850" y="1549400"/>
          <p14:tracePt t="15756" x="1733550" y="1549400"/>
          <p14:tracePt t="15772" x="1746250" y="1549400"/>
          <p14:tracePt t="15789" x="1752600" y="1549400"/>
          <p14:tracePt t="15806" x="1765300" y="1549400"/>
          <p14:tracePt t="15822" x="1797050" y="1549400"/>
          <p14:tracePt t="15839" x="1809750" y="1549400"/>
          <p14:tracePt t="15840" x="1822450" y="1549400"/>
          <p14:tracePt t="15856" x="1835150" y="1549400"/>
          <p14:tracePt t="15872" x="1854200" y="1549400"/>
          <p14:tracePt t="15889" x="1866900" y="1549400"/>
          <p14:tracePt t="15906" x="1873250" y="1549400"/>
          <p14:tracePt t="15922" x="1879600" y="1549400"/>
          <p14:tracePt t="15939" x="1892300" y="1549400"/>
          <p14:tracePt t="15956" x="1911350" y="1555750"/>
          <p14:tracePt t="15973" x="1936750" y="1555750"/>
          <p14:tracePt t="15989" x="1955800" y="1562100"/>
          <p14:tracePt t="16005" x="1968500" y="1562100"/>
          <p14:tracePt t="16022" x="1981200" y="1562100"/>
          <p14:tracePt t="16208" x="1987550" y="1562100"/>
          <p14:tracePt t="16216" x="1993900" y="1562100"/>
          <p14:tracePt t="16223" x="2006600" y="1562100"/>
          <p14:tracePt t="16239" x="2012950" y="1568450"/>
          <p14:tracePt t="16255" x="2057400" y="1568450"/>
          <p14:tracePt t="16392" x="2051050" y="1568450"/>
          <p14:tracePt t="16407" x="2044700" y="1568450"/>
          <p14:tracePt t="16424" x="2038350" y="1568450"/>
          <p14:tracePt t="16439" x="2032000" y="1568450"/>
          <p14:tracePt t="16447" x="2025650" y="1574800"/>
          <p14:tracePt t="16463" x="2012950" y="1574800"/>
          <p14:tracePt t="16480" x="2006600" y="1574800"/>
          <p14:tracePt t="16495" x="1993900" y="1574800"/>
          <p14:tracePt t="16505" x="1987550" y="1574800"/>
          <p14:tracePt t="16522" x="1968500" y="1574800"/>
          <p14:tracePt t="16539" x="1943100" y="1574800"/>
          <p14:tracePt t="16555" x="1911350" y="1574800"/>
          <p14:tracePt t="16572" x="1885950" y="1568450"/>
          <p14:tracePt t="16589" x="1873250" y="1568450"/>
          <p14:tracePt t="16605" x="1860550" y="1568450"/>
          <p14:tracePt t="16622" x="1847850" y="1562100"/>
          <p14:tracePt t="16640" x="1828800" y="1562100"/>
          <p14:tracePt t="16655" x="1816100" y="1562100"/>
          <p14:tracePt t="16655" x="1803400" y="1562100"/>
          <p14:tracePt t="16672" x="1784350" y="1562100"/>
          <p14:tracePt t="16688" x="1752600" y="1562100"/>
          <p14:tracePt t="16705" x="1714500" y="1555750"/>
          <p14:tracePt t="16722" x="1670050" y="1549400"/>
          <p14:tracePt t="16738" x="1625600" y="1543050"/>
          <p14:tracePt t="16755" x="1562100" y="1543050"/>
          <p14:tracePt t="16772" x="1524000" y="1536700"/>
          <p14:tracePt t="16788" x="1485900" y="1536700"/>
          <p14:tracePt t="16805" x="1447800" y="1536700"/>
          <p14:tracePt t="16822" x="1416050" y="1530350"/>
          <p14:tracePt t="16838" x="1397000" y="1530350"/>
          <p14:tracePt t="16855" x="1377950" y="1530350"/>
          <p14:tracePt t="16872" x="1358900" y="1530350"/>
          <p14:tracePt t="16888" x="1346200" y="1530350"/>
          <p14:tracePt t="16905" x="1339850" y="1530350"/>
          <p14:tracePt t="16922" x="1333500" y="1530350"/>
          <p14:tracePt t="16984" x="1327150" y="1530350"/>
          <p14:tracePt t="17008" x="1314450" y="1530350"/>
          <p14:tracePt t="17072" x="0" y="0"/>
        </p14:tracePtLst>
        <p14:tracePtLst>
          <p14:tracePt t="24890" x="3454400" y="2787650"/>
          <p14:tracePt t="25241" x="3460750" y="2794000"/>
          <p14:tracePt t="25249" x="3467100" y="2794000"/>
          <p14:tracePt t="25257" x="3473450" y="2794000"/>
          <p14:tracePt t="25266" x="3486150" y="2794000"/>
          <p14:tracePt t="25283" x="3524250" y="2800350"/>
          <p14:tracePt t="25299" x="3575050" y="2806700"/>
          <p14:tracePt t="25316" x="3619500" y="2813050"/>
          <p14:tracePt t="25333" x="3651250" y="2813050"/>
          <p14:tracePt t="25349" x="3670300" y="2813050"/>
          <p14:tracePt t="25366" x="3689350" y="2819400"/>
          <p14:tracePt t="25385" x="3695700" y="2825750"/>
          <p14:tracePt t="25465" x="3702050" y="2825750"/>
          <p14:tracePt t="25474" x="3714750" y="2825750"/>
          <p14:tracePt t="25482" x="3727450" y="2825750"/>
          <p14:tracePt t="25499" x="3759200" y="2832100"/>
          <p14:tracePt t="25516" x="3803650" y="2844800"/>
          <p14:tracePt t="25532" x="3848100" y="2844800"/>
          <p14:tracePt t="25549" x="3879850" y="2851150"/>
          <p14:tracePt t="25566" x="3905250" y="2857500"/>
          <p14:tracePt t="25582" x="3911600" y="2857500"/>
          <p14:tracePt t="25601" x="3911600" y="2863850"/>
          <p14:tracePt t="25616" x="3917950" y="2863850"/>
          <p14:tracePt t="25632" x="3943350" y="2863850"/>
          <p14:tracePt t="25633" x="3949700" y="2870200"/>
          <p14:tracePt t="25649" x="3975100" y="2876550"/>
          <p14:tracePt t="25666" x="3994150" y="2876550"/>
          <p14:tracePt t="25777" x="4006850" y="2876550"/>
          <p14:tracePt t="25786" x="4013200" y="2876550"/>
          <p14:tracePt t="25801" x="4025900" y="2882900"/>
          <p14:tracePt t="25809" x="4032250" y="2889250"/>
          <p14:tracePt t="25817" x="4051300" y="2889250"/>
          <p14:tracePt t="25832" x="4057650" y="2889250"/>
          <p14:tracePt t="25833" x="4070350" y="2889250"/>
          <p14:tracePt t="25850" x="4089400" y="2889250"/>
          <p14:tracePt t="25865" x="4095750" y="2889250"/>
          <p14:tracePt t="25889" x="4102100" y="2889250"/>
          <p14:tracePt t="25937" x="4108450" y="2889250"/>
          <p14:tracePt t="25954" x="4114800" y="2889250"/>
          <p14:tracePt t="26401" x="0" y="0"/>
        </p14:tracePtLst>
        <p14:tracePtLst>
          <p14:tracePt t="29874" x="2774950" y="2774950"/>
          <p14:tracePt t="30323" x="2774950" y="2781300"/>
          <p14:tracePt t="30402" x="2781300" y="2781300"/>
          <p14:tracePt t="30419" x="2787650" y="2787650"/>
          <p14:tracePt t="30435" x="2800350" y="2794000"/>
          <p14:tracePt t="30451" x="2806700" y="2794000"/>
          <p14:tracePt t="30467" x="2813050" y="2794000"/>
          <p14:tracePt t="30474" x="2819400" y="2794000"/>
          <p14:tracePt t="30490" x="2832100" y="2794000"/>
          <p14:tracePt t="30506" x="2838450" y="2794000"/>
          <p14:tracePt t="30514" x="2838450" y="2800350"/>
          <p14:tracePt t="30530" x="2851150" y="2800350"/>
          <p14:tracePt t="30546" x="2857500" y="2800350"/>
          <p14:tracePt t="30562" x="2870200" y="2806700"/>
          <p14:tracePt t="30579" x="2889250" y="2806700"/>
          <p14:tracePt t="30596" x="2901950" y="2806700"/>
          <p14:tracePt t="30612" x="2908300" y="2806700"/>
          <p14:tracePt t="30629" x="2927350" y="2806700"/>
          <p14:tracePt t="30646" x="2933700" y="2813050"/>
          <p14:tracePt t="30662" x="2940050" y="2813050"/>
          <p14:tracePt t="30679" x="2946400" y="2813050"/>
          <p14:tracePt t="30695" x="2952750" y="2813050"/>
          <p14:tracePt t="30731" x="2959100" y="2813050"/>
          <p14:tracePt t="30747" x="2965450" y="2813050"/>
          <p14:tracePt t="30762" x="2971800" y="2819400"/>
          <p14:tracePt t="30778" x="2978150" y="2819400"/>
          <p14:tracePt t="30786" x="2984500" y="2819400"/>
          <p14:tracePt t="30796" x="2990850" y="2819400"/>
          <p14:tracePt t="30812" x="3009900" y="2819400"/>
          <p14:tracePt t="30829" x="3022600" y="2819400"/>
          <p14:tracePt t="30845" x="3041650" y="2819400"/>
          <p14:tracePt t="30862" x="3048000" y="2819400"/>
          <p14:tracePt t="30879" x="3067050" y="2819400"/>
          <p14:tracePt t="30895" x="3079750" y="2819400"/>
          <p14:tracePt t="30912" x="3092450" y="2819400"/>
          <p14:tracePt t="30929" x="3105150" y="2819400"/>
          <p14:tracePt t="30945" x="3117850" y="2825750"/>
          <p14:tracePt t="30962" x="3136900" y="2825750"/>
          <p14:tracePt t="30979" x="3162300" y="2825750"/>
          <p14:tracePt t="30995" x="3194050" y="2832100"/>
          <p14:tracePt t="31012" x="3238500" y="2832100"/>
          <p14:tracePt t="31029" x="3282950" y="2832100"/>
          <p14:tracePt t="31045" x="3327400" y="2832100"/>
          <p14:tracePt t="31062" x="3365500" y="2832100"/>
          <p14:tracePt t="31080" x="3409950" y="2825750"/>
          <p14:tracePt t="31095" x="3441700" y="2825750"/>
          <p14:tracePt t="31112" x="3467100" y="2825750"/>
          <p14:tracePt t="31129" x="3498850" y="2819400"/>
          <p14:tracePt t="31145" x="3517900" y="2819400"/>
          <p14:tracePt t="31162" x="3549650" y="2819400"/>
          <p14:tracePt t="31178" x="3581400" y="2819400"/>
          <p14:tracePt t="31195" x="3613150" y="2819400"/>
          <p14:tracePt t="31212" x="3638550" y="2819400"/>
          <p14:tracePt t="31229" x="3676650" y="2819400"/>
          <p14:tracePt t="31245" x="3708400" y="2819400"/>
          <p14:tracePt t="31262" x="3746500" y="2813050"/>
          <p14:tracePt t="31279" x="3778250" y="2813050"/>
          <p14:tracePt t="31295" x="3816350" y="2813050"/>
          <p14:tracePt t="31312" x="3873500" y="2800350"/>
          <p14:tracePt t="31328" x="3917950" y="2800350"/>
          <p14:tracePt t="31345" x="3949700" y="2800350"/>
          <p14:tracePt t="31362" x="4000500" y="2806700"/>
          <p14:tracePt t="31378" x="4013200" y="2806700"/>
          <p14:tracePt t="31395" x="4032250" y="2806700"/>
          <p14:tracePt t="31412" x="4057650" y="2813050"/>
          <p14:tracePt t="31428" x="4083050" y="2813050"/>
          <p14:tracePt t="31445" x="4108450" y="2819400"/>
          <p14:tracePt t="31462" x="4133850" y="2819400"/>
          <p14:tracePt t="31478" x="4152900" y="2819400"/>
          <p14:tracePt t="31495" x="4165600" y="2819400"/>
          <p14:tracePt t="31512" x="4171950" y="2825750"/>
          <p14:tracePt t="31528" x="4178300" y="2825750"/>
          <p14:tracePt t="31545" x="4184650" y="2825750"/>
          <p14:tracePt t="31626" x="4191000" y="2825750"/>
          <p14:tracePt t="31642" x="4197350" y="2825750"/>
          <p14:tracePt t="31651" x="4203700" y="2825750"/>
          <p14:tracePt t="31661" x="4210050" y="2832100"/>
          <p14:tracePt t="31678" x="4235450" y="2832100"/>
          <p14:tracePt t="31695" x="4254500" y="2832100"/>
          <p14:tracePt t="31712" x="4273550" y="2832100"/>
          <p14:tracePt t="31730" x="4279900" y="2838450"/>
          <p14:tracePt t="31754" x="4286250" y="2838450"/>
          <p14:tracePt t="31763" x="4292600" y="2838450"/>
          <p14:tracePt t="31778" x="4298950" y="2838450"/>
          <p14:tracePt t="31795" x="4311650" y="2838450"/>
          <p14:tracePt t="31811" x="4318000" y="2838450"/>
          <p14:tracePt t="31828" x="4330700" y="2838450"/>
          <p14:tracePt t="31845" x="4337050" y="2838450"/>
          <p14:tracePt t="31946" x="4343400" y="2838450"/>
          <p14:tracePt t="31963" x="4349750" y="2844800"/>
          <p14:tracePt t="31970" x="4356100" y="2844800"/>
          <p14:tracePt t="31979" x="4362450" y="2851150"/>
          <p14:tracePt t="31995" x="4381500" y="2857500"/>
          <p14:tracePt t="32012" x="4406900" y="2863850"/>
          <p14:tracePt t="32028" x="4419600" y="2863850"/>
          <p14:tracePt t="32045" x="4432300" y="2870200"/>
          <p14:tracePt t="32061" x="4438650" y="2870200"/>
          <p14:tracePt t="32078" x="4445000" y="2870200"/>
          <p14:tracePt t="32170" x="4451350" y="2870200"/>
          <p14:tracePt t="32180" x="4464050" y="2876550"/>
          <p14:tracePt t="32195" x="4476750" y="2876550"/>
          <p14:tracePt t="32202" x="4489450" y="2876550"/>
          <p14:tracePt t="32211" x="4508500" y="2882900"/>
          <p14:tracePt t="32228" x="4540250" y="2882900"/>
          <p14:tracePt t="32244" x="4578350" y="2882900"/>
          <p14:tracePt t="32261" x="4603750" y="2895600"/>
          <p14:tracePt t="32278" x="4635500" y="2895600"/>
          <p14:tracePt t="32294" x="4667250" y="2895600"/>
          <p14:tracePt t="32311" x="4679950" y="2895600"/>
          <p14:tracePt t="32328" x="4699000" y="2895600"/>
          <p14:tracePt t="32344" x="4711700" y="2895600"/>
          <p14:tracePt t="32363" x="4724400" y="2895600"/>
          <p14:tracePt t="32442" x="4730750" y="2895600"/>
          <p14:tracePt t="32635" x="4737100" y="2895600"/>
          <p14:tracePt t="32930" x="4743450" y="2895600"/>
          <p14:tracePt t="32938" x="4749800" y="2895600"/>
          <p14:tracePt t="32970" x="4749800" y="2889250"/>
          <p14:tracePt t="32978" x="4756150" y="2889250"/>
          <p14:tracePt t="33018" x="4762500" y="2882900"/>
          <p14:tracePt t="33123" x="4768850" y="2882900"/>
          <p14:tracePt t="33650" x="4762500" y="2882900"/>
          <p14:tracePt t="33674" x="4756150" y="2882900"/>
          <p14:tracePt t="33699" x="4749800" y="2882900"/>
          <p14:tracePt t="33707" x="4743450" y="2882900"/>
          <p14:tracePt t="33715" x="4730750" y="2882900"/>
          <p14:tracePt t="33726" x="4724400" y="2882900"/>
          <p14:tracePt t="33744" x="4699000" y="2876550"/>
          <p14:tracePt t="33760" x="4654550" y="2870200"/>
          <p14:tracePt t="33777" x="4635500" y="2863850"/>
          <p14:tracePt t="33793" x="4622800" y="2863850"/>
          <p14:tracePt t="33810" x="4610100" y="2851150"/>
          <p14:tracePt t="33859" x="4591050" y="2851150"/>
          <p14:tracePt t="33867" x="4584700" y="2851150"/>
          <p14:tracePt t="33877" x="4572000" y="2851150"/>
          <p14:tracePt t="33893" x="4540250" y="2851150"/>
          <p14:tracePt t="33910" x="4514850" y="2851150"/>
          <p14:tracePt t="33926" x="4470400" y="2851150"/>
          <p14:tracePt t="33943" x="4425950" y="2851150"/>
          <p14:tracePt t="33960" x="4375150" y="2857500"/>
          <p14:tracePt t="33976" x="4324350" y="2863850"/>
          <p14:tracePt t="33993" x="4286250" y="2870200"/>
          <p14:tracePt t="34010" x="4254500" y="2876550"/>
          <p14:tracePt t="34011" x="4235450" y="2876550"/>
          <p14:tracePt t="34027" x="4210050" y="2882900"/>
          <p14:tracePt t="34043" x="4178300" y="2889250"/>
          <p14:tracePt t="34060" x="4140200" y="2895600"/>
          <p14:tracePt t="34077" x="4108450" y="2895600"/>
          <p14:tracePt t="34093" x="4076700" y="2901950"/>
          <p14:tracePt t="34110" x="4038600" y="2901950"/>
          <p14:tracePt t="34126" x="4000500" y="2908300"/>
          <p14:tracePt t="34143" x="3956050" y="2914650"/>
          <p14:tracePt t="34160" x="3898900" y="2914650"/>
          <p14:tracePt t="34177" x="3860800" y="2914650"/>
          <p14:tracePt t="34193" x="3854450" y="2914650"/>
          <p14:tracePt t="34210" x="3822700" y="2914650"/>
          <p14:tracePt t="34211" x="3810000" y="2908300"/>
          <p14:tracePt t="34226" x="3778250" y="2901950"/>
          <p14:tracePt t="34243" x="3746500" y="2901950"/>
          <p14:tracePt t="34260" x="3721100" y="2895600"/>
          <p14:tracePt t="34277" x="3689350" y="2889250"/>
          <p14:tracePt t="34293" x="3670300" y="2889250"/>
          <p14:tracePt t="34310" x="3663950" y="2889250"/>
          <p14:tracePt t="34326" x="3644900" y="2889250"/>
          <p14:tracePt t="34343" x="3625850" y="2889250"/>
          <p14:tracePt t="34360" x="3613150" y="2889250"/>
          <p14:tracePt t="34376" x="3600450" y="2889250"/>
          <p14:tracePt t="34393" x="3581400" y="2889250"/>
          <p14:tracePt t="34411" x="3562350" y="2889250"/>
          <p14:tracePt t="34427" x="3543300" y="2889250"/>
          <p14:tracePt t="34427" x="3524250" y="2889250"/>
          <p14:tracePt t="34443" x="3492500" y="2889250"/>
          <p14:tracePt t="34460" x="3448050" y="2889250"/>
          <p14:tracePt t="34476" x="3403600" y="2889250"/>
          <p14:tracePt t="34493" x="3371850" y="2882900"/>
          <p14:tracePt t="34510" x="3346450" y="2882900"/>
          <p14:tracePt t="34526" x="3321050" y="2882900"/>
          <p14:tracePt t="34543" x="3295650" y="2876550"/>
          <p14:tracePt t="34559" x="3257550" y="2870200"/>
          <p14:tracePt t="34576" x="3232150" y="2863850"/>
          <p14:tracePt t="34593" x="3200400" y="2863850"/>
          <p14:tracePt t="34609" x="3175000" y="2857500"/>
          <p14:tracePt t="34626" x="3155950" y="2857500"/>
          <p14:tracePt t="34627" x="3149600" y="2857500"/>
          <p14:tracePt t="34643" x="3143250" y="2857500"/>
          <p14:tracePt t="34659" x="3136900" y="2857500"/>
          <p14:tracePt t="34676" x="3124200" y="2857500"/>
          <p14:tracePt t="34693" x="3117850" y="2857500"/>
          <p14:tracePt t="34710" x="3098800" y="2857500"/>
          <p14:tracePt t="34726" x="3079750" y="2857500"/>
          <p14:tracePt t="34743" x="3041650" y="2857500"/>
          <p14:tracePt t="34759" x="2997200" y="2851150"/>
          <p14:tracePt t="34776" x="2959100" y="2844800"/>
          <p14:tracePt t="34793" x="2921000" y="2838450"/>
          <p14:tracePt t="34809" x="2882900" y="2838450"/>
          <p14:tracePt t="34826" x="2851150" y="2832100"/>
          <p14:tracePt t="34843" x="2813050" y="2825750"/>
          <p14:tracePt t="34859" x="2806700" y="2825750"/>
          <p14:tracePt t="34876" x="2800350" y="2825750"/>
          <p14:tracePt t="35107" x="2806700" y="2825750"/>
          <p14:tracePt t="35115" x="2813050" y="2819400"/>
          <p14:tracePt t="35122" x="2819400" y="2813050"/>
          <p14:tracePt t="35131" x="2825750" y="2813050"/>
          <p14:tracePt t="35142" x="2838450" y="2813050"/>
          <p14:tracePt t="35159" x="2857500" y="2813050"/>
          <p14:tracePt t="35175" x="2895600" y="2806700"/>
          <p14:tracePt t="35192" x="2952750" y="2800350"/>
          <p14:tracePt t="35209" x="3003550" y="2800350"/>
          <p14:tracePt t="35226" x="3060700" y="2794000"/>
          <p14:tracePt t="35242" x="3111500" y="2787650"/>
          <p14:tracePt t="35259" x="3194050" y="2787650"/>
          <p14:tracePt t="35276" x="3232150" y="2781300"/>
          <p14:tracePt t="35292" x="3251200" y="2774950"/>
          <p14:tracePt t="35309" x="3263900" y="2774950"/>
          <p14:tracePt t="35326" x="3289300" y="2768600"/>
          <p14:tracePt t="35342" x="3308350" y="2768600"/>
          <p14:tracePt t="35359" x="3352800" y="2762250"/>
          <p14:tracePt t="35376" x="3397250" y="2762250"/>
          <p14:tracePt t="35392" x="3454400" y="2762250"/>
          <p14:tracePt t="35409" x="3498850" y="2762250"/>
          <p14:tracePt t="35426" x="3543300" y="2768600"/>
          <p14:tracePt t="35442" x="3594100" y="2781300"/>
          <p14:tracePt t="35443" x="3619500" y="2781300"/>
          <p14:tracePt t="35459" x="3670300" y="2787650"/>
          <p14:tracePt t="35475" x="3708400" y="2787650"/>
          <p14:tracePt t="35492" x="3778250" y="2787650"/>
          <p14:tracePt t="35509" x="3835400" y="2794000"/>
          <p14:tracePt t="35526" x="3854450" y="2794000"/>
          <p14:tracePt t="35542" x="3867150" y="2794000"/>
          <p14:tracePt t="35559" x="3873500" y="2794000"/>
          <p14:tracePt t="35575" x="3892550" y="2794000"/>
          <p14:tracePt t="35592" x="3937000" y="2794000"/>
          <p14:tracePt t="35609" x="3975100" y="2787650"/>
          <p14:tracePt t="35625" x="4006850" y="2787650"/>
          <p14:tracePt t="35643" x="4038600" y="2787650"/>
          <p14:tracePt t="35644" x="4051300" y="2787650"/>
          <p14:tracePt t="35660" x="4070350" y="2787650"/>
          <p14:tracePt t="35676" x="4089400" y="2787650"/>
          <p14:tracePt t="35692" x="4108450" y="2787650"/>
          <p14:tracePt t="35709" x="4127500" y="2787650"/>
          <p14:tracePt t="35725" x="4140200" y="2787650"/>
          <p14:tracePt t="35742" x="4152900" y="2787650"/>
          <p14:tracePt t="35758" x="4159250" y="2787650"/>
          <p14:tracePt t="35775" x="4165600" y="2781300"/>
          <p14:tracePt t="35827" x="4171950" y="2781300"/>
          <p14:tracePt t="35835" x="4178300" y="2781300"/>
          <p14:tracePt t="35843" x="4191000" y="2781300"/>
          <p14:tracePt t="35859" x="4216400" y="2781300"/>
          <p14:tracePt t="35875" x="4260850" y="2794000"/>
          <p14:tracePt t="35892" x="4305300" y="2794000"/>
          <p14:tracePt t="35910" x="4318000" y="2800350"/>
          <p14:tracePt t="35925" x="4337050" y="2806700"/>
          <p14:tracePt t="35942" x="4349750" y="2813050"/>
          <p14:tracePt t="35963" x="4356100" y="2819400"/>
          <p14:tracePt t="35995" x="4368800" y="2819400"/>
          <p14:tracePt t="36051" x="4381500" y="2819400"/>
          <p14:tracePt t="36059" x="4387850" y="2825750"/>
          <p14:tracePt t="36068" x="4400550" y="2825750"/>
          <p14:tracePt t="36075" x="4413250" y="2832100"/>
          <p14:tracePt t="36092" x="4425950" y="2832100"/>
          <p14:tracePt t="36115" x="4432300" y="2832100"/>
          <p14:tracePt t="36187" x="4438650" y="2832100"/>
          <p14:tracePt t="36708" x="0" y="0"/>
        </p14:tracePtLst>
        <p14:tracePtLst>
          <p14:tracePt t="38644" x="5257800" y="2927350"/>
          <p14:tracePt t="38651" x="5257800" y="2914650"/>
          <p14:tracePt t="38659" x="5257800" y="2901950"/>
          <p14:tracePt t="38675" x="5264150" y="2889250"/>
          <p14:tracePt t="38690" x="5264150" y="2876550"/>
          <p14:tracePt t="38707" x="5264150" y="2857500"/>
          <p14:tracePt t="38708" x="5264150" y="2844800"/>
          <p14:tracePt t="38724" x="5270500" y="2813050"/>
          <p14:tracePt t="38740" x="5276850" y="2774950"/>
          <p14:tracePt t="38757" x="5283200" y="2736850"/>
          <p14:tracePt t="38773" x="5283200" y="2705100"/>
          <p14:tracePt t="38790" x="5283200" y="2679700"/>
          <p14:tracePt t="38807" x="5289550" y="2654300"/>
          <p14:tracePt t="38823" x="5295900" y="2609850"/>
          <p14:tracePt t="38840" x="5302250" y="2552700"/>
          <p14:tracePt t="38857" x="5302250" y="2495550"/>
          <p14:tracePt t="38873" x="5308600" y="2438400"/>
          <p14:tracePt t="38890" x="5314950" y="2400300"/>
          <p14:tracePt t="38906" x="5327650" y="2355850"/>
          <p14:tracePt t="38924" x="5340350" y="2305050"/>
          <p14:tracePt t="38941" x="5359400" y="2273300"/>
          <p14:tracePt t="38957" x="5365750" y="2247900"/>
          <p14:tracePt t="38973" x="5378450" y="2228850"/>
          <p14:tracePt t="38990" x="5384800" y="2222500"/>
          <p14:tracePt t="39006" x="5391150" y="2209800"/>
          <p14:tracePt t="39023" x="5397500" y="2203450"/>
          <p14:tracePt t="39040" x="5403850" y="2190750"/>
          <p14:tracePt t="39057" x="5416550" y="2165350"/>
          <p14:tracePt t="39073" x="5435600" y="2139950"/>
          <p14:tracePt t="39090" x="5448300" y="2114550"/>
          <p14:tracePt t="39107" x="5454650" y="2076450"/>
          <p14:tracePt t="39125" x="5461000" y="2012950"/>
          <p14:tracePt t="39140" x="5461000" y="1968500"/>
          <p14:tracePt t="39156" x="5461000" y="1930400"/>
          <p14:tracePt t="39173" x="5461000" y="1892300"/>
          <p14:tracePt t="39190" x="5448300" y="1860550"/>
          <p14:tracePt t="39206" x="5441950" y="1835150"/>
          <p14:tracePt t="39223" x="5441950" y="1822450"/>
          <p14:tracePt t="39240" x="5435600" y="1816100"/>
          <p14:tracePt t="39372" x="5435600" y="1809750"/>
          <p14:tracePt t="39396" x="5441950" y="1809750"/>
          <p14:tracePt t="39404" x="5448300" y="1809750"/>
          <p14:tracePt t="39411" x="5454650" y="1809750"/>
          <p14:tracePt t="39423" x="5467350" y="1809750"/>
          <p14:tracePt t="39439" x="5499100" y="1809750"/>
          <p14:tracePt t="39456" x="5530850" y="1816100"/>
          <p14:tracePt t="39473" x="5594350" y="1828800"/>
          <p14:tracePt t="39490" x="5676900" y="1854200"/>
          <p14:tracePt t="39506" x="5753100" y="1879600"/>
          <p14:tracePt t="39523" x="5829300" y="1898650"/>
          <p14:tracePt t="39540" x="5892800" y="1911350"/>
          <p14:tracePt t="39556" x="5924550" y="1917700"/>
          <p14:tracePt t="39573" x="5937250" y="1917700"/>
          <p14:tracePt t="39589" x="5937250" y="1924050"/>
          <p14:tracePt t="39620" x="5943600" y="1930400"/>
          <p14:tracePt t="39636" x="5949950" y="1936750"/>
          <p14:tracePt t="39644" x="5949950" y="1943100"/>
          <p14:tracePt t="39659" x="5949950" y="1949450"/>
          <p14:tracePt t="39673" x="5956300" y="1955800"/>
          <p14:tracePt t="39689" x="5956300" y="1974850"/>
          <p14:tracePt t="39706" x="5962650" y="2006600"/>
          <p14:tracePt t="39723" x="5981700" y="2044700"/>
          <p14:tracePt t="39740" x="5994400" y="2127250"/>
          <p14:tracePt t="39756" x="6013450" y="2190750"/>
          <p14:tracePt t="39772" x="6032500" y="2235200"/>
          <p14:tracePt t="39789" x="6032500" y="2254250"/>
          <p14:tracePt t="39806" x="6045200" y="2260600"/>
          <p14:tracePt t="39823" x="6051550" y="2273300"/>
          <p14:tracePt t="39844" x="6057900" y="2292350"/>
          <p14:tracePt t="39856" x="6064250" y="2305050"/>
          <p14:tracePt t="39873" x="6083300" y="2343150"/>
          <p14:tracePt t="39889" x="6096000" y="2368550"/>
          <p14:tracePt t="39907" x="6108700" y="2406650"/>
          <p14:tracePt t="39923" x="6121400" y="2432050"/>
          <p14:tracePt t="39939" x="6140450" y="2470150"/>
          <p14:tracePt t="39941" x="6153150" y="2489200"/>
          <p14:tracePt t="39956" x="6178550" y="2527300"/>
          <p14:tracePt t="39972" x="6210300" y="2578100"/>
          <p14:tracePt t="39989" x="6248400" y="2622550"/>
          <p14:tracePt t="40006" x="6286500" y="2679700"/>
          <p14:tracePt t="40022" x="6311900" y="2711450"/>
          <p14:tracePt t="40039" x="6324600" y="2724150"/>
          <p14:tracePt t="40056" x="6337300" y="2743200"/>
          <p14:tracePt t="40072" x="6343650" y="2762250"/>
          <p14:tracePt t="40090" x="6350000" y="2774950"/>
          <p14:tracePt t="40106" x="6350000" y="2787650"/>
          <p14:tracePt t="40122" x="6356350" y="2800350"/>
          <p14:tracePt t="40139" x="6362700" y="2806700"/>
          <p14:tracePt t="40140" x="6369050" y="2806700"/>
          <p14:tracePt t="40156" x="6369050" y="2813050"/>
          <p14:tracePt t="40188" x="6375400" y="2813050"/>
          <p14:tracePt t="40260" x="6375400" y="2819400"/>
          <p14:tracePt t="40620" x="6381750" y="2825750"/>
          <p14:tracePt t="40636" x="6381750" y="2832100"/>
          <p14:tracePt t="40644" x="6388100" y="2832100"/>
          <p14:tracePt t="40655" x="6388100" y="2838450"/>
          <p14:tracePt t="40672" x="6394450" y="2851150"/>
          <p14:tracePt t="40692" x="6400800" y="2857500"/>
          <p14:tracePt t="40708" x="6400800" y="2863850"/>
          <p14:tracePt t="40722" x="6407150" y="2863850"/>
          <p14:tracePt t="40739" x="6413500" y="2870200"/>
          <p14:tracePt t="40756" x="6419850" y="2882900"/>
          <p14:tracePt t="40837" x="6426200" y="2889250"/>
          <p14:tracePt t="41012" x="6432550" y="2889250"/>
          <p14:tracePt t="41044" x="6438900" y="2889250"/>
          <p14:tracePt t="41228" x="6445250" y="2889250"/>
          <p14:tracePt t="41244" x="6451600" y="2889250"/>
          <p14:tracePt t="41252" x="6457950" y="2889250"/>
          <p14:tracePt t="41268" x="6464300" y="2889250"/>
          <p14:tracePt t="41276" x="6470650" y="2889250"/>
          <p14:tracePt t="41288" x="6477000" y="2895600"/>
          <p14:tracePt t="41305" x="6496050" y="2901950"/>
          <p14:tracePt t="41322" x="6508750" y="2901950"/>
          <p14:tracePt t="41338" x="6521450" y="2901950"/>
          <p14:tracePt t="41355" x="6534150" y="2901950"/>
          <p14:tracePt t="41372" x="6553200" y="2908300"/>
          <p14:tracePt t="41388" x="6559550" y="2908300"/>
          <p14:tracePt t="41412" x="6565900" y="2908300"/>
          <p14:tracePt t="41428" x="6578600" y="2908300"/>
          <p14:tracePt t="41444" x="6584950" y="2908300"/>
          <p14:tracePt t="41454" x="6597650" y="2908300"/>
          <p14:tracePt t="41588" x="6604000" y="2908300"/>
          <p14:tracePt t="41596" x="6610350" y="2908300"/>
          <p14:tracePt t="41605" x="6616700" y="2908300"/>
          <p14:tracePt t="41628" x="6623050" y="2908300"/>
          <p14:tracePt t="41644" x="6635750" y="2908300"/>
          <p14:tracePt t="41655" x="6642100" y="2908300"/>
          <p14:tracePt t="41671" x="6661150" y="2908300"/>
          <p14:tracePt t="41689" x="6692900" y="2908300"/>
          <p14:tracePt t="41705" x="6724650" y="2908300"/>
          <p14:tracePt t="41721" x="6756400" y="2908300"/>
          <p14:tracePt t="41738" x="6800850" y="2914650"/>
          <p14:tracePt t="41755" x="6838950" y="2921000"/>
          <p14:tracePt t="41771" x="6877050" y="2921000"/>
          <p14:tracePt t="41788" x="6934200" y="2921000"/>
          <p14:tracePt t="41805" x="6953250" y="2921000"/>
          <p14:tracePt t="41821" x="6991350" y="2921000"/>
          <p14:tracePt t="41838" x="7042150" y="2921000"/>
          <p14:tracePt t="41855" x="7118350" y="2921000"/>
          <p14:tracePt t="41871" x="7169150" y="2921000"/>
          <p14:tracePt t="41889" x="7194550" y="2921000"/>
          <p14:tracePt t="41904" x="7207250" y="2921000"/>
          <p14:tracePt t="41940" x="7213600" y="2921000"/>
          <p14:tracePt t="41988" x="7219950" y="2921000"/>
          <p14:tracePt t="42044" x="7226300" y="2914650"/>
          <p14:tracePt t="42052" x="7232650" y="2914650"/>
          <p14:tracePt t="42060" x="7239000" y="2914650"/>
          <p14:tracePt t="42071" x="7245350" y="2914650"/>
          <p14:tracePt t="42125" x="7258050" y="2914650"/>
          <p14:tracePt t="42140" x="7264400" y="2914650"/>
          <p14:tracePt t="42204" x="7270750" y="2914650"/>
          <p14:tracePt t="42228" x="7277100" y="2914650"/>
          <p14:tracePt t="42260" x="7289800" y="2914650"/>
          <p14:tracePt t="42309" x="7296150" y="2914650"/>
          <p14:tracePt t="42812" x="7296150" y="2908300"/>
          <p14:tracePt t="42820" x="7296150" y="2901950"/>
          <p14:tracePt t="42828" x="7296150" y="2889250"/>
          <p14:tracePt t="42837" x="7296150" y="2876550"/>
          <p14:tracePt t="42854" x="7296150" y="2870200"/>
          <p14:tracePt t="42871" x="7296150" y="2857500"/>
          <p14:tracePt t="42887" x="7296150" y="2851150"/>
          <p14:tracePt t="42904" x="7296150" y="2838450"/>
          <p14:tracePt t="42920" x="7296150" y="2825750"/>
          <p14:tracePt t="42937" x="7296150" y="2806700"/>
          <p14:tracePt t="42954" x="7296150" y="2794000"/>
          <p14:tracePt t="42970" x="7296150" y="2781300"/>
          <p14:tracePt t="42987" x="7296150" y="2774950"/>
          <p14:tracePt t="43004" x="7296150" y="2762250"/>
          <p14:tracePt t="43052" x="7302500" y="2755900"/>
          <p14:tracePt t="43076" x="7302500" y="2749550"/>
          <p14:tracePt t="43084" x="7302500" y="2743200"/>
          <p14:tracePt t="43100" x="7308850" y="2736850"/>
          <p14:tracePt t="43108" x="7308850" y="2730500"/>
          <p14:tracePt t="43120" x="7315200" y="2724150"/>
          <p14:tracePt t="43137" x="7315200" y="2717800"/>
          <p14:tracePt t="43154" x="7315200" y="2705100"/>
          <p14:tracePt t="43170" x="7315200" y="2692400"/>
          <p14:tracePt t="43187" x="7321550" y="2679700"/>
          <p14:tracePt t="43204" x="7321550" y="2667000"/>
          <p14:tracePt t="43204" x="7321550" y="2660650"/>
          <p14:tracePt t="43221" x="7327900" y="2647950"/>
          <p14:tracePt t="43237" x="7327900" y="2641600"/>
          <p14:tracePt t="43254" x="7327900" y="2628900"/>
          <p14:tracePt t="43270" x="7340600" y="2622550"/>
          <p14:tracePt t="43287" x="7346950" y="2616200"/>
          <p14:tracePt t="43288" x="0" y="0"/>
        </p14:tracePtLst>
        <p14:tracePtLst>
          <p14:tracePt t="43461" x="7416800" y="2571750"/>
          <p14:tracePt t="43645" x="0" y="0"/>
        </p14:tracePtLst>
        <p14:tracePtLst>
          <p14:tracePt t="56983" x="6032500" y="3625850"/>
          <p14:tracePt t="57030" x="6038850" y="3625850"/>
          <p14:tracePt t="57063" x="6045200" y="3625850"/>
          <p14:tracePt t="57087" x="6045200" y="3632200"/>
          <p14:tracePt t="57103" x="6057900" y="3632200"/>
          <p14:tracePt t="57119" x="6076950" y="3632200"/>
          <p14:tracePt t="57134" x="6083300" y="3632200"/>
          <p14:tracePt t="57142" x="6096000" y="3638550"/>
          <p14:tracePt t="57158" x="6108700" y="3638550"/>
          <p14:tracePt t="57166" x="6121400" y="3638550"/>
          <p14:tracePt t="57177" x="6127750" y="3638550"/>
          <p14:tracePt t="57194" x="6146800" y="3638550"/>
          <p14:tracePt t="57211" x="6165850" y="3638550"/>
          <p14:tracePt t="57227" x="6184900" y="3638550"/>
          <p14:tracePt t="57244" x="6197600" y="3644900"/>
          <p14:tracePt t="57261" x="6216650" y="3644900"/>
          <p14:tracePt t="57277" x="6235700" y="3644900"/>
          <p14:tracePt t="57294" x="6261100" y="3644900"/>
          <p14:tracePt t="57295" x="6267450" y="3644900"/>
          <p14:tracePt t="57311" x="6305550" y="3644900"/>
          <p14:tracePt t="57327" x="6343650" y="3651250"/>
          <p14:tracePt t="57344" x="6388100" y="3657600"/>
          <p14:tracePt t="57361" x="6445250" y="3663950"/>
          <p14:tracePt t="57378" x="6496050" y="3663950"/>
          <p14:tracePt t="57394" x="6559550" y="3670300"/>
          <p14:tracePt t="57411" x="6623050" y="3676650"/>
          <p14:tracePt t="57427" x="6673850" y="3676650"/>
          <p14:tracePt t="57444" x="6718300" y="3683000"/>
          <p14:tracePt t="57461" x="6743700" y="3683000"/>
          <p14:tracePt t="57477" x="6762750" y="3683000"/>
          <p14:tracePt t="57494" x="6769100" y="3683000"/>
          <p14:tracePt t="57510" x="6775450" y="3683000"/>
          <p14:tracePt t="57759" x="6781800" y="3683000"/>
          <p14:tracePt t="57759" x="0" y="0"/>
        </p14:tracePtLst>
        <p14:tracePtLst>
          <p14:tracePt t="57767" x="6781800" y="3683000"/>
          <p14:tracePt t="57783" x="0" y="0"/>
        </p14:tracePtLst>
        <p14:tracePtLst>
          <p14:tracePt t="60488" x="5689600" y="2895600"/>
          <p14:tracePt t="60536" x="5695950" y="2901950"/>
          <p14:tracePt t="60543" x="5702300" y="2901950"/>
          <p14:tracePt t="60551" x="5708650" y="2901950"/>
          <p14:tracePt t="60559" x="5721350" y="2901950"/>
          <p14:tracePt t="60575" x="5740400" y="2901950"/>
          <p14:tracePt t="60592" x="5765800" y="2901950"/>
          <p14:tracePt t="60608" x="5791200" y="2901950"/>
          <p14:tracePt t="60625" x="5816600" y="2901950"/>
          <p14:tracePt t="60642" x="5848350" y="2908300"/>
          <p14:tracePt t="60658" x="5873750" y="2914650"/>
          <p14:tracePt t="60675" x="5905500" y="2914650"/>
          <p14:tracePt t="60692" x="5924550" y="2921000"/>
          <p14:tracePt t="60708" x="5949950" y="2927350"/>
          <p14:tracePt t="60725" x="5975350" y="2927350"/>
          <p14:tracePt t="60741" x="6013450" y="2933700"/>
          <p14:tracePt t="60758" x="6045200" y="2940050"/>
          <p14:tracePt t="60775" x="6083300" y="2940050"/>
          <p14:tracePt t="60792" x="6140450" y="2946400"/>
          <p14:tracePt t="60808" x="6172200" y="2946400"/>
          <p14:tracePt t="60825" x="6210300" y="2946400"/>
          <p14:tracePt t="60841" x="6242050" y="2946400"/>
          <p14:tracePt t="60858" x="6273800" y="2946400"/>
          <p14:tracePt t="60875" x="6305550" y="2940050"/>
          <p14:tracePt t="60892" x="6330950" y="2940050"/>
          <p14:tracePt t="60909" x="6362700" y="2933700"/>
          <p14:tracePt t="60925" x="6394450" y="2927350"/>
          <p14:tracePt t="60942" x="6419850" y="2927350"/>
          <p14:tracePt t="60958" x="6451600" y="2927350"/>
          <p14:tracePt t="60975" x="6470650" y="2927350"/>
          <p14:tracePt t="60976" x="6489700" y="2927350"/>
          <p14:tracePt t="60991" x="6502400" y="2927350"/>
          <p14:tracePt t="61008" x="6521450" y="2927350"/>
          <p14:tracePt t="61024" x="6534150" y="2927350"/>
          <p14:tracePt t="61041" x="6546850" y="2927350"/>
          <p14:tracePt t="61058" x="6559550" y="2927350"/>
          <p14:tracePt t="61075" x="6584950" y="2921000"/>
          <p14:tracePt t="61091" x="6604000" y="2921000"/>
          <p14:tracePt t="61108" x="6635750" y="2914650"/>
          <p14:tracePt t="61124" x="6661150" y="2908300"/>
          <p14:tracePt t="61142" x="6686550" y="2908300"/>
          <p14:tracePt t="61158" x="6699250" y="2908300"/>
          <p14:tracePt t="61175" x="6705600" y="2908300"/>
          <p14:tracePt t="61471" x="6711950" y="2908300"/>
          <p14:tracePt t="61616"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808" y="0"/>
            <a:ext cx="7886700" cy="808239"/>
          </a:xfrm>
        </p:spPr>
        <p:txBody>
          <a:bodyPr>
            <a:normAutofit/>
          </a:bodyPr>
          <a:lstStyle/>
          <a:p>
            <a:r>
              <a:rPr lang="en-US" dirty="0" err="1" smtClean="0"/>
              <a:t>Microshutters</a:t>
            </a:r>
            <a:r>
              <a:rPr lang="en-US" dirty="0" smtClean="0"/>
              <a:t> addressed</a:t>
            </a:r>
            <a:endParaRPr lang="en-US" dirty="0"/>
          </a:p>
        </p:txBody>
      </p:sp>
      <p:sp>
        <p:nvSpPr>
          <p:cNvPr id="4" name="Slide Number Placeholder 3"/>
          <p:cNvSpPr>
            <a:spLocks noGrp="1"/>
          </p:cNvSpPr>
          <p:nvPr>
            <p:ph type="sldNum" sz="quarter" idx="12"/>
          </p:nvPr>
        </p:nvSpPr>
        <p:spPr/>
        <p:txBody>
          <a:bodyPr/>
          <a:lstStyle/>
          <a:p>
            <a:fld id="{FA90A075-E59F-4780-8711-D5C6B663DCCF}" type="slidenum">
              <a:rPr lang="en-US" smtClean="0"/>
              <a:pPr/>
              <a:t>8</a:t>
            </a:fld>
            <a:endParaRPr lang="en-US"/>
          </a:p>
        </p:txBody>
      </p:sp>
      <p:sp>
        <p:nvSpPr>
          <p:cNvPr id="13" name="Content Placeholder 12"/>
          <p:cNvSpPr>
            <a:spLocks noGrp="1"/>
          </p:cNvSpPr>
          <p:nvPr>
            <p:ph idx="1"/>
          </p:nvPr>
        </p:nvSpPr>
        <p:spPr>
          <a:xfrm>
            <a:off x="650067" y="5747177"/>
            <a:ext cx="7886700" cy="4351338"/>
          </a:xfrm>
        </p:spPr>
        <p:txBody>
          <a:bodyPr>
            <a:normAutofit/>
          </a:bodyPr>
          <a:lstStyle/>
          <a:p>
            <a:pPr marL="0" indent="0">
              <a:buNone/>
            </a:pPr>
            <a:r>
              <a:rPr lang="en-US" sz="1600" dirty="0" smtClean="0"/>
              <a:t>2-D addressing images made on a NGMSA shutter array using DC pulsed actuation mechanism. The demonstration was performed in vacuum using a 100V DC, 200 </a:t>
            </a:r>
            <a:r>
              <a:rPr lang="en-US" sz="1600" dirty="0" err="1" smtClean="0"/>
              <a:t>μs</a:t>
            </a:r>
            <a:r>
              <a:rPr lang="en-US" sz="1600" dirty="0" smtClean="0"/>
              <a:t> pulse to open selected shutters. </a:t>
            </a:r>
            <a:endParaRPr lang="en-US" sz="1600" dirty="0"/>
          </a:p>
        </p:txBody>
      </p:sp>
      <p:sp>
        <p:nvSpPr>
          <p:cNvPr id="6" name="TextBox 5"/>
          <p:cNvSpPr txBox="1"/>
          <p:nvPr/>
        </p:nvSpPr>
        <p:spPr>
          <a:xfrm>
            <a:off x="2934547" y="2665263"/>
            <a:ext cx="184666" cy="369332"/>
          </a:xfrm>
          <a:prstGeom prst="rect">
            <a:avLst/>
          </a:prstGeom>
          <a:noFill/>
        </p:spPr>
        <p:txBody>
          <a:bodyPr wrap="none" rtlCol="0">
            <a:spAutoFit/>
          </a:bodyPr>
          <a:lstStyle/>
          <a:p>
            <a:endParaRPr lang="en-US" dirty="0"/>
          </a:p>
        </p:txBody>
      </p:sp>
      <p:grpSp>
        <p:nvGrpSpPr>
          <p:cNvPr id="7" name="Group 6"/>
          <p:cNvGrpSpPr>
            <a:grpSpLocks/>
          </p:cNvGrpSpPr>
          <p:nvPr/>
        </p:nvGrpSpPr>
        <p:grpSpPr bwMode="auto">
          <a:xfrm>
            <a:off x="650067" y="1037465"/>
            <a:ext cx="4490343" cy="2356523"/>
            <a:chOff x="4786" y="8331"/>
            <a:chExt cx="5260" cy="2439"/>
          </a:xfrm>
        </p:grpSpPr>
        <p:grpSp>
          <p:nvGrpSpPr>
            <p:cNvPr id="8" name="Group 7"/>
            <p:cNvGrpSpPr>
              <a:grpSpLocks/>
            </p:cNvGrpSpPr>
            <p:nvPr/>
          </p:nvGrpSpPr>
          <p:grpSpPr bwMode="auto">
            <a:xfrm>
              <a:off x="4786" y="8331"/>
              <a:ext cx="5260" cy="2439"/>
              <a:chOff x="4786" y="8331"/>
              <a:chExt cx="5260" cy="2439"/>
            </a:xfrm>
          </p:grpSpPr>
          <p:grpSp>
            <p:nvGrpSpPr>
              <p:cNvPr id="10" name="Group 9"/>
              <p:cNvGrpSpPr>
                <a:grpSpLocks/>
              </p:cNvGrpSpPr>
              <p:nvPr/>
            </p:nvGrpSpPr>
            <p:grpSpPr bwMode="auto">
              <a:xfrm>
                <a:off x="4786" y="8331"/>
                <a:ext cx="5260" cy="2439"/>
                <a:chOff x="4786" y="8331"/>
                <a:chExt cx="5260" cy="2439"/>
              </a:xfrm>
            </p:grpSpPr>
            <p:grpSp>
              <p:nvGrpSpPr>
                <p:cNvPr id="14" name="Group 13"/>
                <p:cNvGrpSpPr>
                  <a:grpSpLocks/>
                </p:cNvGrpSpPr>
                <p:nvPr/>
              </p:nvGrpSpPr>
              <p:grpSpPr bwMode="auto">
                <a:xfrm>
                  <a:off x="4786" y="8331"/>
                  <a:ext cx="5260" cy="2439"/>
                  <a:chOff x="4786" y="8331"/>
                  <a:chExt cx="5260" cy="2439"/>
                </a:xfrm>
              </p:grpSpPr>
              <p:grpSp>
                <p:nvGrpSpPr>
                  <p:cNvPr id="16" name="Group 15"/>
                  <p:cNvGrpSpPr>
                    <a:grpSpLocks/>
                  </p:cNvGrpSpPr>
                  <p:nvPr/>
                </p:nvGrpSpPr>
                <p:grpSpPr bwMode="auto">
                  <a:xfrm>
                    <a:off x="4786" y="8331"/>
                    <a:ext cx="5260" cy="2198"/>
                    <a:chOff x="4786" y="8331"/>
                    <a:chExt cx="5260" cy="2198"/>
                  </a:xfrm>
                </p:grpSpPr>
                <p:pic>
                  <p:nvPicPr>
                    <p:cNvPr id="1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 y="8331"/>
                      <a:ext cx="1138" cy="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1" y="8342"/>
                      <a:ext cx="1136" cy="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0" y="8342"/>
                      <a:ext cx="1138" cy="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3" y="8361"/>
                      <a:ext cx="1123"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 Box 2"/>
                  <p:cNvSpPr txBox="1">
                    <a:spLocks noChangeArrowheads="1"/>
                  </p:cNvSpPr>
                  <p:nvPr/>
                </p:nvSpPr>
                <p:spPr bwMode="auto">
                  <a:xfrm>
                    <a:off x="5125" y="10525"/>
                    <a:ext cx="46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rot="0" vert="horz" wrap="square" lIns="0" tIns="0" rIns="0" bIns="0" anchor="t" anchorCtr="0" upright="1">
                    <a:spAutoFit/>
                  </a:bodyPr>
                  <a:lstStyle/>
                  <a:p>
                    <a:pPr marL="0" marR="0" algn="ctr">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rPr>
                      <a:t>i</a:t>
                    </a:r>
                    <a:endParaRPr lang="en-US" sz="1000">
                      <a:effectLst/>
                      <a:latin typeface="Times New Roman" panose="02020603050405020304" pitchFamily="18" charset="0"/>
                      <a:ea typeface="Times New Roman" panose="02020603050405020304" pitchFamily="18" charset="0"/>
                    </a:endParaRPr>
                  </a:p>
                </p:txBody>
              </p:sp>
            </p:grpSp>
            <p:sp>
              <p:nvSpPr>
                <p:cNvPr id="15" name="Text Box 2"/>
                <p:cNvSpPr txBox="1">
                  <a:spLocks noChangeArrowheads="1"/>
                </p:cNvSpPr>
                <p:nvPr/>
              </p:nvSpPr>
              <p:spPr bwMode="auto">
                <a:xfrm>
                  <a:off x="6520" y="10500"/>
                  <a:ext cx="46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rot="0" vert="horz" wrap="square" lIns="0" tIns="0" rIns="0" bIns="0" anchor="t" anchorCtr="0" upright="1">
                  <a:spAutoFit/>
                </a:bodyPr>
                <a:lstStyle/>
                <a:p>
                  <a:pPr marL="0" marR="0" algn="ctr">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rPr>
                    <a:t>ii</a:t>
                  </a:r>
                  <a:endParaRPr lang="en-US" sz="1000">
                    <a:effectLst/>
                    <a:latin typeface="Times New Roman" panose="02020603050405020304" pitchFamily="18" charset="0"/>
                    <a:ea typeface="Times New Roman" panose="02020603050405020304" pitchFamily="18" charset="0"/>
                  </a:endParaRPr>
                </a:p>
              </p:txBody>
            </p:sp>
          </p:grpSp>
          <p:sp>
            <p:nvSpPr>
              <p:cNvPr id="11" name="Text Box 2"/>
              <p:cNvSpPr txBox="1">
                <a:spLocks noChangeArrowheads="1"/>
              </p:cNvSpPr>
              <p:nvPr/>
            </p:nvSpPr>
            <p:spPr bwMode="auto">
              <a:xfrm>
                <a:off x="7885" y="10520"/>
                <a:ext cx="46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rot="0" vert="horz" wrap="square" lIns="0" tIns="0" rIns="0" bIns="0" anchor="t" anchorCtr="0" upright="1">
                <a:spAutoFit/>
              </a:bodyPr>
              <a:lstStyle/>
              <a:p>
                <a:pPr marL="0" marR="0" algn="ctr">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rPr>
                  <a:t>iii</a:t>
                </a:r>
                <a:endParaRPr lang="en-US" sz="1000">
                  <a:effectLst/>
                  <a:latin typeface="Times New Roman" panose="02020603050405020304" pitchFamily="18" charset="0"/>
                  <a:ea typeface="Times New Roman" panose="02020603050405020304" pitchFamily="18" charset="0"/>
                </a:endParaRPr>
              </a:p>
            </p:txBody>
          </p:sp>
        </p:grpSp>
        <p:sp>
          <p:nvSpPr>
            <p:cNvPr id="9" name="Text Box 2"/>
            <p:cNvSpPr txBox="1">
              <a:spLocks noChangeArrowheads="1"/>
            </p:cNvSpPr>
            <p:nvPr/>
          </p:nvSpPr>
          <p:spPr bwMode="auto">
            <a:xfrm>
              <a:off x="9235" y="10500"/>
              <a:ext cx="46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rot="0" vert="horz" wrap="square" lIns="0" tIns="0" rIns="0" bIns="0" anchor="t" anchorCtr="0" upright="1">
              <a:spAutoFit/>
            </a:bodyPr>
            <a:lstStyle/>
            <a:p>
              <a:pPr marL="0" marR="0" algn="ctr">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rPr>
                <a:t>iv</a:t>
              </a:r>
              <a:endParaRPr lang="en-US" sz="1000">
                <a:effectLst/>
                <a:latin typeface="Times New Roman" panose="02020603050405020304" pitchFamily="18" charset="0"/>
                <a:ea typeface="Times New Roman" panose="02020603050405020304" pitchFamily="18" charset="0"/>
              </a:endParaRPr>
            </a:p>
          </p:txBody>
        </p:sp>
      </p:grpSp>
      <p:pic>
        <p:nvPicPr>
          <p:cNvPr id="22" name="Picture 21"/>
          <p:cNvPicPr/>
          <p:nvPr/>
        </p:nvPicPr>
        <p:blipFill>
          <a:blip r:embed="rId8">
            <a:extLst>
              <a:ext uri="{28A0092B-C50C-407E-A947-70E740481C1C}">
                <a14:useLocalDpi xmlns:a14="http://schemas.microsoft.com/office/drawing/2010/main" val="0"/>
              </a:ext>
            </a:extLst>
          </a:blip>
          <a:srcRect/>
          <a:stretch>
            <a:fillRect/>
          </a:stretch>
        </p:blipFill>
        <p:spPr bwMode="auto">
          <a:xfrm>
            <a:off x="650067" y="3520821"/>
            <a:ext cx="7353030" cy="2186653"/>
          </a:xfrm>
          <a:prstGeom prst="rect">
            <a:avLst/>
          </a:prstGeom>
          <a:noFill/>
          <a:ln>
            <a:noFill/>
          </a:ln>
        </p:spPr>
      </p:pic>
      <p:sp>
        <p:nvSpPr>
          <p:cNvPr id="23" name="Text Box 2"/>
          <p:cNvSpPr txBox="1">
            <a:spLocks noChangeArrowheads="1"/>
          </p:cNvSpPr>
          <p:nvPr/>
        </p:nvSpPr>
        <p:spPr bwMode="auto">
          <a:xfrm>
            <a:off x="5341024" y="650571"/>
            <a:ext cx="3802976" cy="117284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600" dirty="0" smtClean="0">
                <a:effectLst/>
                <a:latin typeface="Times New Roman" panose="02020603050405020304" pitchFamily="18" charset="0"/>
                <a:ea typeface="Times New Roman" panose="02020603050405020304" pitchFamily="18" charset="0"/>
              </a:rPr>
              <a:t>Image </a:t>
            </a:r>
            <a:r>
              <a:rPr lang="en-US" sz="1600" dirty="0">
                <a:effectLst/>
                <a:latin typeface="Times New Roman" panose="02020603050405020304" pitchFamily="18" charset="0"/>
                <a:ea typeface="Times New Roman" panose="02020603050405020304" pitchFamily="18" charset="0"/>
              </a:rPr>
              <a:t>sequences demonstrating shutter operation. The opened shutter at the intersection of the applied DC-bias and pulse signals will remain latched as a DC-bias is applied at the corresponding rows. </a:t>
            </a:r>
            <a:endParaRPr lang="en-US" sz="1600" dirty="0" smtClean="0">
              <a:effectLst/>
              <a:latin typeface="Times New Roman" panose="02020603050405020304" pitchFamily="18" charset="0"/>
              <a:ea typeface="Times New Roman" panose="02020603050405020304" pitchFamily="18" charset="0"/>
            </a:endParaRPr>
          </a:p>
          <a:p>
            <a:pPr marL="400050" marR="0" indent="-400050">
              <a:spcBef>
                <a:spcPts val="0"/>
              </a:spcBef>
              <a:spcAft>
                <a:spcPts val="0"/>
              </a:spcAft>
              <a:buAutoNum type="romanLcParenR"/>
            </a:pPr>
            <a:r>
              <a:rPr lang="en-US" sz="1600" dirty="0" smtClean="0">
                <a:effectLst/>
                <a:latin typeface="Times New Roman" panose="02020603050405020304" pitchFamily="18" charset="0"/>
                <a:ea typeface="Times New Roman" panose="02020603050405020304" pitchFamily="18" charset="0"/>
              </a:rPr>
              <a:t>-</a:t>
            </a:r>
            <a:r>
              <a:rPr lang="en-US" sz="1600" dirty="0">
                <a:effectLst/>
                <a:latin typeface="Times New Roman" panose="02020603050405020304" pitchFamily="18" charset="0"/>
                <a:ea typeface="Times New Roman" panose="02020603050405020304" pitchFamily="18" charset="0"/>
              </a:rPr>
              <a:t>25V DC bias applied at columns one and three </a:t>
            </a:r>
            <a:endParaRPr lang="en-US" sz="1600" dirty="0" smtClean="0">
              <a:effectLst/>
              <a:latin typeface="Times New Roman" panose="02020603050405020304" pitchFamily="18" charset="0"/>
              <a:ea typeface="Times New Roman" panose="02020603050405020304" pitchFamily="18" charset="0"/>
            </a:endParaRPr>
          </a:p>
          <a:p>
            <a:pPr marL="400050" marR="0" indent="-400050">
              <a:spcBef>
                <a:spcPts val="0"/>
              </a:spcBef>
              <a:spcAft>
                <a:spcPts val="0"/>
              </a:spcAft>
              <a:buAutoNum type="romanLcParenR"/>
            </a:pPr>
            <a:r>
              <a:rPr lang="en-US" sz="1600" dirty="0" smtClean="0">
                <a:effectLst/>
                <a:latin typeface="Times New Roman" panose="02020603050405020304" pitchFamily="18" charset="0"/>
                <a:ea typeface="Times New Roman" panose="02020603050405020304" pitchFamily="18" charset="0"/>
              </a:rPr>
              <a:t>100V </a:t>
            </a:r>
            <a:r>
              <a:rPr lang="en-US" sz="1600" dirty="0">
                <a:effectLst/>
                <a:latin typeface="Times New Roman" panose="02020603050405020304" pitchFamily="18" charset="0"/>
                <a:ea typeface="Times New Roman" panose="02020603050405020304" pitchFamily="18" charset="0"/>
              </a:rPr>
              <a:t>pulse at rows one and three </a:t>
            </a:r>
            <a:endParaRPr lang="en-US" sz="1600" dirty="0" smtClean="0">
              <a:effectLst/>
              <a:latin typeface="Times New Roman" panose="02020603050405020304" pitchFamily="18" charset="0"/>
              <a:ea typeface="Times New Roman" panose="02020603050405020304" pitchFamily="18" charset="0"/>
            </a:endParaRPr>
          </a:p>
          <a:p>
            <a:pPr marL="400050" marR="0" indent="-400050">
              <a:spcBef>
                <a:spcPts val="0"/>
              </a:spcBef>
              <a:spcAft>
                <a:spcPts val="0"/>
              </a:spcAft>
              <a:buAutoNum type="romanLcParenR"/>
            </a:pPr>
            <a:r>
              <a:rPr lang="en-US" sz="1600" dirty="0" smtClean="0">
                <a:effectLst/>
                <a:latin typeface="Times New Roman" panose="02020603050405020304" pitchFamily="18" charset="0"/>
                <a:ea typeface="Times New Roman" panose="02020603050405020304" pitchFamily="18" charset="0"/>
              </a:rPr>
              <a:t>DC </a:t>
            </a:r>
            <a:r>
              <a:rPr lang="en-US" sz="1600" dirty="0">
                <a:effectLst/>
                <a:latin typeface="Times New Roman" panose="02020603050405020304" pitchFamily="18" charset="0"/>
                <a:ea typeface="Times New Roman" panose="02020603050405020304" pitchFamily="18" charset="0"/>
              </a:rPr>
              <a:t>bias removed at column </a:t>
            </a:r>
            <a:r>
              <a:rPr lang="en-US" sz="1600" dirty="0" smtClean="0">
                <a:effectLst/>
                <a:latin typeface="Times New Roman" panose="02020603050405020304" pitchFamily="18" charset="0"/>
                <a:ea typeface="Times New Roman" panose="02020603050405020304" pitchFamily="18" charset="0"/>
              </a:rPr>
              <a:t>three</a:t>
            </a:r>
          </a:p>
          <a:p>
            <a:pPr marL="400050" marR="0" indent="-400050">
              <a:spcBef>
                <a:spcPts val="0"/>
              </a:spcBef>
              <a:spcAft>
                <a:spcPts val="0"/>
              </a:spcAft>
              <a:buAutoNum type="romanLcParenR"/>
            </a:pPr>
            <a:r>
              <a:rPr lang="en-US" sz="1600" dirty="0" smtClean="0">
                <a:effectLst/>
                <a:latin typeface="Times New Roman" panose="02020603050405020304" pitchFamily="18" charset="0"/>
                <a:ea typeface="Times New Roman" panose="02020603050405020304" pitchFamily="18" charset="0"/>
              </a:rPr>
              <a:t>DC </a:t>
            </a:r>
            <a:r>
              <a:rPr lang="en-US" sz="1600" dirty="0">
                <a:effectLst/>
                <a:latin typeface="Times New Roman" panose="02020603050405020304" pitchFamily="18" charset="0"/>
                <a:ea typeface="Times New Roman" panose="02020603050405020304" pitchFamily="18" charset="0"/>
              </a:rPr>
              <a:t>bias moved from column one. </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
        <p:nvSpPr>
          <p:cNvPr id="24" name="TextBox 23"/>
          <p:cNvSpPr txBox="1"/>
          <p:nvPr/>
        </p:nvSpPr>
        <p:spPr>
          <a:xfrm>
            <a:off x="576649" y="6488668"/>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4717"/>
    </mc:Choice>
    <mc:Fallback xmlns="">
      <p:transition spd="slow" advTm="5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7199" x="882650" y="1454150"/>
          <p14:tracePt t="7326" x="882650" y="1460500"/>
          <p14:tracePt t="7342" x="882650" y="1466850"/>
          <p14:tracePt t="7374" x="882650" y="1473200"/>
          <p14:tracePt t="7399" x="882650" y="1479550"/>
          <p14:tracePt t="7406" x="882650" y="1485900"/>
          <p14:tracePt t="7414" x="882650" y="1492250"/>
          <p14:tracePt t="7422" x="882650" y="1498600"/>
          <p14:tracePt t="7436" x="882650" y="1504950"/>
          <p14:tracePt t="7453" x="882650" y="1517650"/>
          <p14:tracePt t="7470" x="882650" y="1543050"/>
          <p14:tracePt t="7486" x="876300" y="1562100"/>
          <p14:tracePt t="7503" x="869950" y="1593850"/>
          <p14:tracePt t="7519" x="863600" y="1612900"/>
          <p14:tracePt t="7536" x="863600" y="1631950"/>
          <p14:tracePt t="7553" x="863600" y="1657350"/>
          <p14:tracePt t="7569" x="857250" y="1676400"/>
          <p14:tracePt t="7586" x="850900" y="1701800"/>
          <p14:tracePt t="7603" x="844550" y="1720850"/>
          <p14:tracePt t="7619" x="838200" y="1746250"/>
          <p14:tracePt t="7637" x="831850" y="1771650"/>
          <p14:tracePt t="7653" x="825500" y="1784350"/>
          <p14:tracePt t="7669" x="812800" y="1809750"/>
          <p14:tracePt t="7686" x="800100" y="1841500"/>
          <p14:tracePt t="7703" x="800100" y="1860550"/>
          <p14:tracePt t="7719" x="800100" y="1873250"/>
          <p14:tracePt t="7736" x="793750" y="1892300"/>
          <p14:tracePt t="7753" x="787400" y="1898650"/>
          <p14:tracePt t="7769" x="787400" y="1911350"/>
          <p14:tracePt t="7786" x="787400" y="1917700"/>
          <p14:tracePt t="7803" x="787400" y="1924050"/>
          <p14:tracePt t="7820" x="787400" y="1936750"/>
          <p14:tracePt t="7837" x="787400" y="1943100"/>
          <p14:tracePt t="8190" x="787400" y="1949450"/>
          <p14:tracePt t="8199" x="787400" y="1962150"/>
          <p14:tracePt t="8206" x="787400" y="1974850"/>
          <p14:tracePt t="8219" x="787400" y="1993900"/>
          <p14:tracePt t="8236" x="787400" y="2032000"/>
          <p14:tracePt t="8252" x="800100" y="2095500"/>
          <p14:tracePt t="8269" x="806450" y="2171700"/>
          <p14:tracePt t="8286" x="819150" y="2241550"/>
          <p14:tracePt t="8304" x="838200" y="2336800"/>
          <p14:tracePt t="8319" x="844550" y="2387600"/>
          <p14:tracePt t="8335" x="850900" y="2413000"/>
          <p14:tracePt t="8352" x="850900" y="2438400"/>
          <p14:tracePt t="8369" x="850900" y="2470150"/>
          <p14:tracePt t="8385" x="850900" y="2482850"/>
          <p14:tracePt t="8402" x="850900" y="2508250"/>
          <p14:tracePt t="8419" x="844550" y="2540000"/>
          <p14:tracePt t="8436" x="838200" y="2565400"/>
          <p14:tracePt t="8452" x="831850" y="2590800"/>
          <p14:tracePt t="8469" x="831850" y="2609850"/>
          <p14:tracePt t="8485" x="831850" y="2628900"/>
          <p14:tracePt t="8503" x="831850" y="2654300"/>
          <p14:tracePt t="8519" x="831850" y="2667000"/>
          <p14:tracePt t="8535" x="831850" y="2679700"/>
          <p14:tracePt t="8559" x="831850" y="2686050"/>
          <p14:tracePt t="8582" x="831850" y="2692400"/>
          <p14:tracePt t="8599" x="831850" y="2698750"/>
          <p14:tracePt t="9127" x="831850" y="2692400"/>
          <p14:tracePt t="9135" x="831850" y="2686050"/>
          <p14:tracePt t="9136" x="0" y="0"/>
        </p14:tracePtLst>
        <p14:tracePtLst>
          <p14:tracePt t="9879" x="1352550" y="1511300"/>
          <p14:tracePt t="9983" x="1352550" y="1517650"/>
          <p14:tracePt t="10007" x="1352550" y="1530350"/>
          <p14:tracePt t="10015" x="1352550" y="1536700"/>
          <p14:tracePt t="10023" x="1352550" y="1549400"/>
          <p14:tracePt t="10036" x="1352550" y="1562100"/>
          <p14:tracePt t="10051" x="1352550" y="1600200"/>
          <p14:tracePt t="10068" x="1346200" y="1663700"/>
          <p14:tracePt t="10085" x="1339850" y="1727200"/>
          <p14:tracePt t="10101" x="1333500" y="1790700"/>
          <p14:tracePt t="10118" x="1327150" y="1866900"/>
          <p14:tracePt t="10135" x="1320800" y="1911350"/>
          <p14:tracePt t="10136" x="1320800" y="1949450"/>
          <p14:tracePt t="10151" x="1308100" y="2025650"/>
          <p14:tracePt t="10168" x="1301750" y="2108200"/>
          <p14:tracePt t="10184" x="1295400" y="2171700"/>
          <p14:tracePt t="10201" x="1295400" y="2228850"/>
          <p14:tracePt t="10218" x="1289050" y="2266950"/>
          <p14:tracePt t="10234" x="1282700" y="2298700"/>
          <p14:tracePt t="10251" x="1282700" y="2324100"/>
          <p14:tracePt t="10268" x="1276350" y="2349500"/>
          <p14:tracePt t="10284" x="1276350" y="2374900"/>
          <p14:tracePt t="10302" x="1276350" y="2393950"/>
          <p14:tracePt t="10319" x="1270000" y="2425700"/>
          <p14:tracePt t="10319" x="1270000" y="2444750"/>
          <p14:tracePt t="10335" x="1270000" y="2457450"/>
          <p14:tracePt t="10351" x="1270000" y="2476500"/>
          <p14:tracePt t="10367" x="1270000" y="2489200"/>
          <p14:tracePt t="10384" x="1270000" y="2501900"/>
          <p14:tracePt t="10401" x="1270000" y="2514600"/>
          <p14:tracePt t="10417" x="1276350" y="2533650"/>
          <p14:tracePt t="10434" x="1276350" y="2540000"/>
          <p14:tracePt t="10451" x="1276350" y="2552700"/>
          <p14:tracePt t="10467" x="1276350" y="2565400"/>
          <p14:tracePt t="10484" x="1282700" y="2578100"/>
          <p14:tracePt t="10501" x="1282700" y="2584450"/>
          <p14:tracePt t="10517" x="1289050" y="2597150"/>
          <p14:tracePt t="10535" x="1289050" y="2609850"/>
          <p14:tracePt t="10552" x="1295400" y="2622550"/>
          <p14:tracePt t="10567" x="1301750" y="2628900"/>
          <p14:tracePt t="10584" x="1301750" y="2635250"/>
          <p14:tracePt t="10601" x="1301750" y="2641600"/>
          <p14:tracePt t="10617" x="1314450" y="2654300"/>
          <p14:tracePt t="10634" x="1314450" y="2667000"/>
          <p14:tracePt t="10651" x="1320800" y="2679700"/>
          <p14:tracePt t="10667" x="1327150" y="2686050"/>
          <p14:tracePt t="10684" x="1327150" y="2692400"/>
          <p14:tracePt t="10703" x="1327150" y="2698750"/>
          <p14:tracePt t="10719" x="1333500" y="2705100"/>
          <p14:tracePt t="10751" x="1333500" y="2711450"/>
          <p14:tracePt t="10871" x="1333500" y="2717800"/>
          <p14:tracePt t="10903" x="1333500" y="2724150"/>
          <p14:tracePt t="11152" x="1339850" y="2724150"/>
          <p14:tracePt t="11159" x="1346200" y="2724150"/>
          <p14:tracePt t="11168" x="1352550" y="2724150"/>
          <p14:tracePt t="11168" x="0" y="0"/>
        </p14:tracePtLst>
        <p14:tracePtLst>
          <p14:tracePt t="18769" x="1746250" y="1422400"/>
          <p14:tracePt t="18872" x="1752600" y="1422400"/>
          <p14:tracePt t="18880" x="1758950" y="1428750"/>
          <p14:tracePt t="18896" x="1765300" y="1428750"/>
          <p14:tracePt t="18904" x="1778000" y="1428750"/>
          <p14:tracePt t="18912" x="1784350" y="1428750"/>
          <p14:tracePt t="18929" x="1809750" y="1435100"/>
          <p14:tracePt t="18945" x="1841500" y="1441450"/>
          <p14:tracePt t="18961" x="1879600" y="1447800"/>
          <p14:tracePt t="18979" x="1936750" y="1454150"/>
          <p14:tracePt t="18996" x="2000250" y="1460500"/>
          <p14:tracePt t="19012" x="2032000" y="1466850"/>
          <p14:tracePt t="19028" x="2120900" y="1473200"/>
          <p14:tracePt t="19044" x="2209800" y="1473200"/>
          <p14:tracePt t="19062" x="2292350" y="1473200"/>
          <p14:tracePt t="19078" x="2349500" y="1473200"/>
          <p14:tracePt t="19095" x="2400300" y="1473200"/>
          <p14:tracePt t="19112" x="2419350" y="1473200"/>
          <p14:tracePt t="19128" x="2444750" y="1473200"/>
          <p14:tracePt t="19145" x="2463800" y="1473200"/>
          <p14:tracePt t="19161" x="2489200" y="1473200"/>
          <p14:tracePt t="19178" x="2520950" y="1473200"/>
          <p14:tracePt t="19196" x="2565400" y="1479550"/>
          <p14:tracePt t="19211" x="2616200" y="1485900"/>
          <p14:tracePt t="19229" x="2667000" y="1492250"/>
          <p14:tracePt t="19246" x="2698750" y="1492250"/>
          <p14:tracePt t="19262" x="2711450" y="1492250"/>
          <p14:tracePt t="19584" x="2717800" y="1492250"/>
          <p14:tracePt t="19584" x="0" y="0"/>
        </p14:tracePtLst>
        <p14:tracePtLst>
          <p14:tracePt t="20505" x="1765300" y="2686050"/>
          <p14:tracePt t="20513" x="1771650" y="2686050"/>
          <p14:tracePt t="20521" x="1784350" y="2692400"/>
          <p14:tracePt t="20529" x="1797050" y="2692400"/>
          <p14:tracePt t="20544" x="1816100" y="2692400"/>
          <p14:tracePt t="20561" x="1847850" y="2698750"/>
          <p14:tracePt t="20577" x="1866900" y="2705100"/>
          <p14:tracePt t="20594" x="1898650" y="2711450"/>
          <p14:tracePt t="20611" x="1936750" y="2717800"/>
          <p14:tracePt t="20627" x="1974850" y="2724150"/>
          <p14:tracePt t="20644" x="2006600" y="2724150"/>
          <p14:tracePt t="20662" x="2044700" y="2730500"/>
          <p14:tracePt t="20677" x="2089150" y="2736850"/>
          <p14:tracePt t="20694" x="2120900" y="2743200"/>
          <p14:tracePt t="20710" x="2165350" y="2743200"/>
          <p14:tracePt t="20727" x="2216150" y="2743200"/>
          <p14:tracePt t="20744" x="2254250" y="2749550"/>
          <p14:tracePt t="20761" x="2324100" y="2755900"/>
          <p14:tracePt t="20777" x="2368550" y="2755900"/>
          <p14:tracePt t="20794" x="2413000" y="2768600"/>
          <p14:tracePt t="20810" x="2463800" y="2774950"/>
          <p14:tracePt t="20827" x="2520950" y="2774950"/>
          <p14:tracePt t="20844" x="2552700" y="2781300"/>
          <p14:tracePt t="20860" x="2590800" y="2787650"/>
          <p14:tracePt t="20877" x="2635250" y="2794000"/>
          <p14:tracePt t="20894" x="2667000" y="2800350"/>
          <p14:tracePt t="20910" x="2698750" y="2800350"/>
          <p14:tracePt t="20927" x="2730500" y="2806700"/>
          <p14:tracePt t="20945" x="2749550" y="2806700"/>
          <p14:tracePt t="20946" x="2768600" y="2813050"/>
          <p14:tracePt t="20960" x="2781300" y="2813050"/>
          <p14:tracePt t="20977" x="2794000" y="2813050"/>
          <p14:tracePt t="20994" x="2800350" y="2813050"/>
          <p14:tracePt t="21010" x="2806700" y="2813050"/>
          <p14:tracePt t="21027" x="2813050" y="2813050"/>
          <p14:tracePt t="21043" x="2825750" y="2819400"/>
          <p14:tracePt t="21060" x="2832100" y="2819400"/>
          <p14:tracePt t="21241" x="0" y="0"/>
        </p14:tracePtLst>
        <p14:tracePtLst>
          <p14:tracePt t="28626" x="3752850" y="1511300"/>
          <p14:tracePt t="28642" x="3752850" y="1517650"/>
          <p14:tracePt t="28650" x="3752850" y="1524000"/>
          <p14:tracePt t="28658" x="3752850" y="1530350"/>
          <p14:tracePt t="28672" x="3752850" y="1536700"/>
          <p14:tracePt t="28688" x="3752850" y="1555750"/>
          <p14:tracePt t="28705" x="3752850" y="1574800"/>
          <p14:tracePt t="28723" x="3752850" y="1606550"/>
          <p14:tracePt t="28738" x="3752850" y="1638300"/>
          <p14:tracePt t="28755" x="3759200" y="1663700"/>
          <p14:tracePt t="28771" x="3765550" y="1695450"/>
          <p14:tracePt t="28788" x="3765550" y="1727200"/>
          <p14:tracePt t="28805" x="3771900" y="1765300"/>
          <p14:tracePt t="28821" x="3778250" y="1797050"/>
          <p14:tracePt t="28839" x="3784600" y="1828800"/>
          <p14:tracePt t="28855" x="3784600" y="1860550"/>
          <p14:tracePt t="28872" x="3784600" y="1892300"/>
          <p14:tracePt t="28888" x="3790950" y="1930400"/>
          <p14:tracePt t="28905" x="3797300" y="1955800"/>
          <p14:tracePt t="28921" x="3803650" y="1981200"/>
          <p14:tracePt t="28938" x="3803650" y="2032000"/>
          <p14:tracePt t="28954" x="3810000" y="2057400"/>
          <p14:tracePt t="28971" x="3816350" y="2101850"/>
          <p14:tracePt t="28988" x="3816350" y="2133600"/>
          <p14:tracePt t="29005" x="3822700" y="2165350"/>
          <p14:tracePt t="29021" x="3822700" y="2197100"/>
          <p14:tracePt t="29038" x="3829050" y="2235200"/>
          <p14:tracePt t="29055" x="3829050" y="2266950"/>
          <p14:tracePt t="29073" x="3829050" y="2298700"/>
          <p14:tracePt t="29074" x="3829050" y="2311400"/>
          <p14:tracePt t="29088" x="3829050" y="2324100"/>
          <p14:tracePt t="29105" x="3829050" y="2349500"/>
          <p14:tracePt t="29121" x="3829050" y="2374900"/>
          <p14:tracePt t="29123" x="3829050" y="2387600"/>
          <p14:tracePt t="29138" x="3829050" y="2413000"/>
          <p14:tracePt t="29155" x="3822700" y="2432050"/>
          <p14:tracePt t="29171" x="3816350" y="2451100"/>
          <p14:tracePt t="29188" x="3810000" y="2482850"/>
          <p14:tracePt t="29205" x="3803650" y="2514600"/>
          <p14:tracePt t="29221" x="3797300" y="2533650"/>
          <p14:tracePt t="29238" x="3790950" y="2559050"/>
          <p14:tracePt t="29255" x="3778250" y="2578100"/>
          <p14:tracePt t="29271" x="3778250" y="2590800"/>
          <p14:tracePt t="29288" x="3765550" y="2609850"/>
          <p14:tracePt t="29305" x="3765550" y="2628900"/>
          <p14:tracePt t="29322" x="3765550" y="2641600"/>
          <p14:tracePt t="29338" x="3759200" y="2654300"/>
          <p14:tracePt t="29355" x="3752850" y="2660650"/>
          <p14:tracePt t="29371" x="3752850" y="2673350"/>
          <p14:tracePt t="29388" x="3752850" y="2679700"/>
          <p14:tracePt t="29404" x="3752850" y="2686050"/>
          <p14:tracePt t="29421" x="3752850" y="2692400"/>
          <p14:tracePt t="29438" x="3746500" y="2698750"/>
          <p14:tracePt t="29454" x="3746500" y="2705100"/>
          <p14:tracePt t="29471" x="3746500" y="2717800"/>
          <p14:tracePt t="29488" x="3746500" y="2724150"/>
          <p14:tracePt t="29506" x="3746500" y="2736850"/>
          <p14:tracePt t="29539" x="3740150" y="2743200"/>
          <p14:tracePt t="30130" x="3740150" y="2736850"/>
          <p14:tracePt t="30138" x="3746500" y="2736850"/>
          <p14:tracePt t="30146" x="3746500" y="2730500"/>
          <p14:tracePt t="30163" x="3746500" y="2717800"/>
          <p14:tracePt t="30170" x="3752850" y="2711450"/>
          <p14:tracePt t="30187" x="3759200" y="2698750"/>
          <p14:tracePt t="30204" x="3759200" y="2679700"/>
          <p14:tracePt t="30204" x="0" y="0"/>
        </p14:tracePtLst>
        <p14:tracePtLst>
          <p14:tracePt t="37228" x="4578350" y="2063750"/>
          <p14:tracePt t="37332" x="4578350" y="2070100"/>
          <p14:tracePt t="37347" x="4578350" y="2076450"/>
          <p14:tracePt t="37363" x="4578350" y="2089150"/>
          <p14:tracePt t="37379" x="4578350" y="2095500"/>
          <p14:tracePt t="37395" x="4578350" y="2101850"/>
          <p14:tracePt t="37412" x="4578350" y="2114550"/>
          <p14:tracePt t="37436" x="4578350" y="2120900"/>
          <p14:tracePt t="37443" x="4578350" y="2127250"/>
          <p14:tracePt t="37467" x="4578350" y="2133600"/>
          <p14:tracePt t="37516" x="4578350" y="2139950"/>
          <p14:tracePt t="37540" x="4584700" y="2139950"/>
          <p14:tracePt t="37547" x="4591050" y="2139950"/>
          <p14:tracePt t="37555" x="4610100" y="2139950"/>
          <p14:tracePt t="37565" x="4622800" y="2139950"/>
          <p14:tracePt t="37582" x="4679950" y="2133600"/>
          <p14:tracePt t="37599" x="4718050" y="2127250"/>
          <p14:tracePt t="37616" x="4749800" y="2120900"/>
          <p14:tracePt t="37632" x="4762500" y="2120900"/>
          <p14:tracePt t="37649" x="4768850" y="2120900"/>
          <p14:tracePt t="37716" x="4775200" y="2114550"/>
          <p14:tracePt t="37724" x="4781550" y="2114550"/>
          <p14:tracePt t="37732" x="4787900" y="2101850"/>
          <p14:tracePt t="37748" x="4794250" y="2095500"/>
          <p14:tracePt t="37765" x="4806950" y="2076450"/>
          <p14:tracePt t="37783" x="4806950" y="2063750"/>
          <p14:tracePt t="37799" x="4819650" y="2032000"/>
          <p14:tracePt t="37815" x="4819650" y="1993900"/>
          <p14:tracePt t="37832" x="4819650" y="1949450"/>
          <p14:tracePt t="37849" x="4800600" y="1898650"/>
          <p14:tracePt t="37865" x="4781550" y="1854200"/>
          <p14:tracePt t="37882" x="4768850" y="1835150"/>
          <p14:tracePt t="37899" x="4756150" y="1822450"/>
          <p14:tracePt t="37916" x="4743450" y="1797050"/>
          <p14:tracePt t="37932" x="4743450" y="1784350"/>
          <p14:tracePt t="37949" x="4737100" y="1771650"/>
          <p14:tracePt t="37965" x="4730750" y="1765300"/>
          <p14:tracePt t="38004" x="4724400" y="1765300"/>
          <p14:tracePt t="38012" x="4718050" y="1765300"/>
          <p14:tracePt t="38019" x="4711700" y="1765300"/>
          <p14:tracePt t="38032" x="4699000" y="1771650"/>
          <p14:tracePt t="38049" x="4667250" y="1797050"/>
          <p14:tracePt t="38065" x="4622800" y="1828800"/>
          <p14:tracePt t="38082" x="4597400" y="1847850"/>
          <p14:tracePt t="38098" x="4559300" y="1866900"/>
          <p14:tracePt t="38115" x="4533900" y="1885950"/>
          <p14:tracePt t="38116" x="4514850" y="1892300"/>
          <p14:tracePt t="38132" x="4495800" y="1911350"/>
          <p14:tracePt t="38148" x="4476750" y="1943100"/>
          <p14:tracePt t="38165" x="4476750" y="1974850"/>
          <p14:tracePt t="38182" x="4470400" y="2012950"/>
          <p14:tracePt t="38198" x="4470400" y="2032000"/>
          <p14:tracePt t="38215" x="4470400" y="2063750"/>
          <p14:tracePt t="38233" x="4470400" y="2108200"/>
          <p14:tracePt t="38248" x="4476750" y="2139950"/>
          <p14:tracePt t="38266" x="4489450" y="2178050"/>
          <p14:tracePt t="38282" x="4502150" y="2228850"/>
          <p14:tracePt t="38298" x="4527550" y="2286000"/>
          <p14:tracePt t="38315" x="4552950" y="2381250"/>
          <p14:tracePt t="38332" x="4616450" y="2520950"/>
          <p14:tracePt t="38348" x="4654550" y="2597150"/>
          <p14:tracePt t="38365" x="4692650" y="2660650"/>
          <p14:tracePt t="38382" x="4730750" y="2705100"/>
          <p14:tracePt t="38398" x="4749800" y="2724150"/>
          <p14:tracePt t="38415" x="4762500" y="2730500"/>
          <p14:tracePt t="38611" x="4762500" y="2724150"/>
          <p14:tracePt t="38620" x="4762500" y="2717800"/>
          <p14:tracePt t="38621" x="0" y="0"/>
        </p14:tracePtLst>
        <p14:tracePtLst>
          <p14:tracePt t="42517" x="1930400" y="4959350"/>
          <p14:tracePt t="42948" x="1936750" y="4959350"/>
          <p14:tracePt t="43253" x="1949450" y="4959350"/>
          <p14:tracePt t="43253" x="0" y="0"/>
        </p14:tracePtLst>
        <p14:tracePtLst>
          <p14:tracePt t="43661" x="3035300" y="5029200"/>
          <p14:tracePt t="43877" x="0" y="0"/>
        </p14:tracePtLst>
        <p14:tracePtLst>
          <p14:tracePt t="44613" x="5283200" y="4914900"/>
          <p14:tracePt t="44797" x="0" y="0"/>
        </p14:tracePtLst>
        <p14:tracePtLst>
          <p14:tracePt t="45702" x="7042150" y="4940300"/>
          <p14:tracePt t="45861"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781" y="-76088"/>
            <a:ext cx="7886700" cy="1325563"/>
          </a:xfrm>
        </p:spPr>
        <p:txBody>
          <a:bodyPr/>
          <a:lstStyle/>
          <a:p>
            <a:r>
              <a:rPr lang="en-US" b="1" dirty="0" smtClean="0"/>
              <a:t>Current modifications</a:t>
            </a:r>
            <a:endParaRPr lang="en-US" b="1" dirty="0"/>
          </a:p>
        </p:txBody>
      </p:sp>
      <p:sp>
        <p:nvSpPr>
          <p:cNvPr id="3" name="Content Placeholder 2"/>
          <p:cNvSpPr>
            <a:spLocks noGrp="1"/>
          </p:cNvSpPr>
          <p:nvPr>
            <p:ph idx="1"/>
          </p:nvPr>
        </p:nvSpPr>
        <p:spPr>
          <a:xfrm>
            <a:off x="628650" y="4651131"/>
            <a:ext cx="7886700" cy="1525832"/>
          </a:xfrm>
        </p:spPr>
        <p:txBody>
          <a:bodyPr>
            <a:normAutofit fontScale="92500"/>
          </a:bodyPr>
          <a:lstStyle/>
          <a:p>
            <a:r>
              <a:rPr lang="en-US" dirty="0" smtClean="0"/>
              <a:t>Simulation results of </a:t>
            </a:r>
            <a:r>
              <a:rPr lang="en-US" dirty="0"/>
              <a:t>actuation torque between the original rectangle and new keystone-shaped shutter. For 100-volt actuation voltage, the minimum actuation torque (20 degree) of the new design </a:t>
            </a:r>
            <a:r>
              <a:rPr lang="en-US" dirty="0" smtClean="0"/>
              <a:t>increases by a factor of 3.</a:t>
            </a:r>
          </a:p>
          <a:p>
            <a:r>
              <a:rPr lang="en-US" dirty="0" smtClean="0"/>
              <a:t>The simulation results provide a potential to reduce actuation voltages with small dimension change of shutter blades.</a:t>
            </a:r>
            <a:endParaRPr lang="en-US" dirty="0"/>
          </a:p>
          <a:p>
            <a:endParaRPr lang="en-US" dirty="0"/>
          </a:p>
        </p:txBody>
      </p:sp>
      <p:sp>
        <p:nvSpPr>
          <p:cNvPr id="4" name="Slide Number Placeholder 3"/>
          <p:cNvSpPr>
            <a:spLocks noGrp="1"/>
          </p:cNvSpPr>
          <p:nvPr>
            <p:ph type="sldNum" sz="quarter" idx="12"/>
          </p:nvPr>
        </p:nvSpPr>
        <p:spPr/>
        <p:txBody>
          <a:bodyPr/>
          <a:lstStyle/>
          <a:p>
            <a:fld id="{FA90A075-E59F-4780-8711-D5C6B663DCCF}" type="slidenum">
              <a:rPr lang="en-US" smtClean="0"/>
              <a:pPr/>
              <a:t>9</a:t>
            </a:fld>
            <a:endParaRPr lang="en-US" dirty="0"/>
          </a:p>
        </p:txBody>
      </p:sp>
      <p:grpSp>
        <p:nvGrpSpPr>
          <p:cNvPr id="5" name="Group 4"/>
          <p:cNvGrpSpPr>
            <a:grpSpLocks/>
          </p:cNvGrpSpPr>
          <p:nvPr/>
        </p:nvGrpSpPr>
        <p:grpSpPr bwMode="auto">
          <a:xfrm>
            <a:off x="806694" y="1420104"/>
            <a:ext cx="7688873" cy="2590614"/>
            <a:chOff x="1138" y="11908"/>
            <a:chExt cx="9850" cy="2554"/>
          </a:xfrm>
        </p:grpSpPr>
        <p:pic>
          <p:nvPicPr>
            <p:cNvPr id="6" name="Picture 5" descr="MEMS_Fi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 y="11908"/>
              <a:ext cx="7445" cy="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EMS_Fi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 y="12152"/>
              <a:ext cx="3101" cy="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9" name="TextBox 8"/>
          <p:cNvSpPr txBox="1"/>
          <p:nvPr/>
        </p:nvSpPr>
        <p:spPr>
          <a:xfrm>
            <a:off x="576649" y="6480430"/>
            <a:ext cx="3417474" cy="369332"/>
          </a:xfrm>
          <a:prstGeom prst="rect">
            <a:avLst/>
          </a:prstGeom>
          <a:noFill/>
        </p:spPr>
        <p:txBody>
          <a:bodyPr wrap="none" rtlCol="0">
            <a:spAutoFit/>
          </a:bodyPr>
          <a:lstStyle/>
          <a:p>
            <a:r>
              <a:rPr lang="en-US" dirty="0">
                <a:solidFill>
                  <a:srgbClr val="002060"/>
                </a:solidFill>
              </a:rPr>
              <a:t>https://</a:t>
            </a:r>
            <a:r>
              <a:rPr lang="en-US" dirty="0" smtClean="0">
                <a:solidFill>
                  <a:srgbClr val="002060"/>
                </a:solidFill>
              </a:rPr>
              <a:t>asd.gsfc.nasa.gov/ngmsa/</a:t>
            </a:r>
            <a:endParaRPr lang="en-US" dirty="0">
              <a:solidFill>
                <a:srgbClr val="002060"/>
              </a:solidFill>
            </a:endParaRPr>
          </a:p>
        </p:txBody>
      </p:sp>
    </p:spTree>
    <p:extLst>
      <p:ext uri="{BB962C8B-B14F-4D97-AF65-F5344CB8AC3E}">
        <p14:creationId xmlns:p14="http://schemas.microsoft.com/office/powerpoint/2010/main" val="3859654880"/>
      </p:ext>
    </p:extLst>
  </p:cSld>
  <p:clrMapOvr>
    <a:masterClrMapping/>
  </p:clrMapOvr>
  <mc:AlternateContent xmlns:mc="http://schemas.openxmlformats.org/markup-compatibility/2006" xmlns:p14="http://schemas.microsoft.com/office/powerpoint/2010/main">
    <mc:Choice Requires="p14">
      <p:transition spd="slow" p14:dur="2000" advTm="91908"/>
    </mc:Choice>
    <mc:Fallback xmlns="">
      <p:transition spd="slow" advTm="9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10610</TotalTime>
  <Words>1019</Words>
  <Application>Microsoft Office PowerPoint</Application>
  <PresentationFormat>On-screen Show (4:3)</PresentationFormat>
  <Paragraphs>115</Paragraphs>
  <Slides>13</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ＭＳ Ｐゴシック</vt:lpstr>
      <vt:lpstr>Arial</vt:lpstr>
      <vt:lpstr>Calibri</vt:lpstr>
      <vt:lpstr>Calibri Light</vt:lpstr>
      <vt:lpstr>Times New Roman</vt:lpstr>
      <vt:lpstr>Office Theme</vt:lpstr>
      <vt:lpstr>Development of  the Next Generation Microshutter Arrays  for Space Telescope Applications  </vt:lpstr>
      <vt:lpstr>Next Generation Microshutter Arrays (NGMSA) - programmable field masks  </vt:lpstr>
      <vt:lpstr>Microshutter cell, array, and assembly design</vt:lpstr>
      <vt:lpstr>Fabrication development </vt:lpstr>
      <vt:lpstr>Shutter electrodes and ALD aluminum oxide insulation</vt:lpstr>
      <vt:lpstr>Antistiction measures </vt:lpstr>
      <vt:lpstr>Electrostatic operation: actuation, latch and addressing</vt:lpstr>
      <vt:lpstr>Microshutters addressed</vt:lpstr>
      <vt:lpstr>Current modifications</vt:lpstr>
      <vt:lpstr>Microshutter arrays formats </vt:lpstr>
      <vt:lpstr>NGMSA arrays integrated in Big-θ assembly for NG-FORTIS flight mission</vt:lpstr>
      <vt:lpstr>NGMSA modularity for future large format space missions</vt:lpstr>
      <vt:lpstr>Summary</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Kyowon (GSFC-5530)[AS and D, Inc.]</dc:creator>
  <cp:lastModifiedBy>Li, Mary J. (GSFC-5530)</cp:lastModifiedBy>
  <cp:revision>176</cp:revision>
  <cp:lastPrinted>2017-09-13T16:19:07Z</cp:lastPrinted>
  <dcterms:created xsi:type="dcterms:W3CDTF">2018-09-10T04:10:00Z</dcterms:created>
  <dcterms:modified xsi:type="dcterms:W3CDTF">2020-09-14T17:33:38Z</dcterms:modified>
</cp:coreProperties>
</file>