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1" r:id="rId3"/>
    <p:sldId id="262" r:id="rId4"/>
    <p:sldId id="274" r:id="rId5"/>
    <p:sldId id="276" r:id="rId6"/>
    <p:sldId id="258" r:id="rId7"/>
    <p:sldId id="265" r:id="rId8"/>
    <p:sldId id="259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63" r:id="rId19"/>
    <p:sldId id="260" r:id="rId20"/>
    <p:sldId id="277" r:id="rId21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3399"/>
    <a:srgbClr val="FFFFCC"/>
    <a:srgbClr val="FFFF66"/>
    <a:srgbClr val="790015"/>
    <a:srgbClr val="FFFF00"/>
    <a:srgbClr val="F0E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85" autoAdjust="0"/>
    <p:restoredTop sz="94622" autoAdjust="0"/>
  </p:normalViewPr>
  <p:slideViewPr>
    <p:cSldViewPr>
      <p:cViewPr varScale="1">
        <p:scale>
          <a:sx n="70" d="100"/>
          <a:sy n="70" d="100"/>
        </p:scale>
        <p:origin x="17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8247" cy="460907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4707" y="1"/>
            <a:ext cx="2988247" cy="460907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/>
            </a:lvl1pPr>
          </a:lstStyle>
          <a:p>
            <a:fld id="{8DD1D345-8DF1-4D96-8733-829AB7554BC2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19606"/>
            <a:ext cx="2988247" cy="460907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4707" y="8719606"/>
            <a:ext cx="2988247" cy="460907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r">
              <a:defRPr sz="1200"/>
            </a:lvl1pPr>
          </a:lstStyle>
          <a:p>
            <a:fld id="{6A6DC629-8462-42C6-9FE6-F75A29ECD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3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2186" tIns="46093" rIns="92186" bIns="460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2186" tIns="46093" rIns="92186" bIns="46093" rtlCol="0"/>
          <a:lstStyle>
            <a:lvl1pPr algn="r">
              <a:defRPr sz="1200"/>
            </a:lvl1pPr>
          </a:lstStyle>
          <a:p>
            <a:fld id="{F9545AC8-6E6C-4493-A5E4-0B2AA31603D5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7388"/>
            <a:ext cx="4589463" cy="3443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6" tIns="46093" rIns="92186" bIns="460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4"/>
            <a:ext cx="5515610" cy="4131231"/>
          </a:xfrm>
          <a:prstGeom prst="rect">
            <a:avLst/>
          </a:prstGeom>
        </p:spPr>
        <p:txBody>
          <a:bodyPr vert="horz" lIns="92186" tIns="46093" rIns="92186" bIns="4609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5"/>
            <a:ext cx="2987622" cy="459026"/>
          </a:xfrm>
          <a:prstGeom prst="rect">
            <a:avLst/>
          </a:prstGeom>
        </p:spPr>
        <p:txBody>
          <a:bodyPr vert="horz" lIns="92186" tIns="46093" rIns="92186" bIns="460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5"/>
            <a:ext cx="2987622" cy="459026"/>
          </a:xfrm>
          <a:prstGeom prst="rect">
            <a:avLst/>
          </a:prstGeom>
        </p:spPr>
        <p:txBody>
          <a:bodyPr vert="horz" lIns="92186" tIns="46093" rIns="92186" bIns="46093" rtlCol="0" anchor="b"/>
          <a:lstStyle>
            <a:lvl1pPr algn="r">
              <a:defRPr sz="1200"/>
            </a:lvl1pPr>
          </a:lstStyle>
          <a:p>
            <a:fld id="{5A7CC5AF-4F80-48AC-BA33-1850571FE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284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CC5AF-4F80-48AC-BA33-1850571FE1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6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C6587-93CB-4069-88C5-1ACAD0AB23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7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C6587-93CB-4069-88C5-1ACAD0AB23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3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6258933" y="76200"/>
            <a:ext cx="2808867" cy="814424"/>
            <a:chOff x="6292594" y="710022"/>
            <a:chExt cx="2808867" cy="814424"/>
          </a:xfrm>
        </p:grpSpPr>
        <p:pic>
          <p:nvPicPr>
            <p:cNvPr id="10" name="Picture 9" descr="NASA insigniaCMYK.eps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2594" y="710022"/>
              <a:ext cx="795832" cy="658092"/>
            </a:xfrm>
            <a:prstGeom prst="rect">
              <a:avLst/>
            </a:prstGeom>
          </p:spPr>
        </p:pic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7007549" y="862726"/>
              <a:ext cx="2093912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HelveticaNeue LT 75 Bold"/>
                  <a:cs typeface="HelveticaNeue LT 75 Bold"/>
                </a:rPr>
                <a:t>Jet Propulsion Laboratory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800" dirty="0">
                  <a:solidFill>
                    <a:srgbClr val="000000"/>
                  </a:solidFill>
                  <a:latin typeface="HelveticaNeue LT 55 Roman"/>
                  <a:cs typeface="HelveticaNeue LT 55 Roman"/>
                </a:rPr>
                <a:t>California Institute of Technology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24000"/>
          </a:xfrm>
        </p:spPr>
        <p:txBody>
          <a:bodyPr/>
          <a:lstStyle>
            <a:lvl1pPr marL="0" indent="0" algn="ctr" eaLnBrk="1" hangingPunct="1">
              <a:spcBef>
                <a:spcPts val="400"/>
              </a:spcBef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eaLnBrk="1" hangingPunct="1">
              <a:spcBef>
                <a:spcPts val="400"/>
              </a:spcBef>
            </a:pPr>
            <a:endParaRPr lang="en-US" sz="16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695700" y="5715000"/>
            <a:ext cx="1752600" cy="45720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600"/>
            </a:lvl1pPr>
          </a:lstStyle>
          <a:p>
            <a:pPr lvl="0"/>
            <a:r>
              <a:rPr lang="en-US" dirty="0" smtClean="0"/>
              <a:t>[Date]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037D9-8017-48E8-9AB8-B4DDD47B8949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3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6134100" cy="64770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A693-A0F1-4166-95A7-635B80CDC9A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584A03-B867-4D4B-83A0-F0A9ED99E7D6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56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BA81-1D14-41C7-A40C-CC23BBA8CDA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7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0767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13CE-E253-4022-B8C7-1B233BBA96F2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58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838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8200"/>
            <a:ext cx="4041775" cy="8381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10FBC-4485-4B14-A9D0-040916CF31E4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62470-6340-4675-AF51-87FA0B490B63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99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art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584A03-B867-4D4B-83A0-F0A9ED99E7D6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Content Placeholder 10"/>
          <p:cNvSpPr>
            <a:spLocks noGrp="1"/>
          </p:cNvSpPr>
          <p:nvPr>
            <p:ph idx="1" hasCustomPrompt="1"/>
          </p:nvPr>
        </p:nvSpPr>
        <p:spPr>
          <a:xfrm>
            <a:off x="228600" y="2971800"/>
            <a:ext cx="8686800" cy="34564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  <a:defRPr/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This is the standard Title-and-Content Layout for slides with one-line titles, starting with a Table: 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marL="457200" lvl="1" indent="-22860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–"/>
            </a:pPr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(rarely used—not easily legible on screen) 19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1.5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(very rarely used) 18-pt, on single line spacing, with 1 </a:t>
            </a:r>
            <a:r>
              <a:rPr lang="en-US" dirty="0" err="1" smtClean="0"/>
              <a:t>pt</a:t>
            </a:r>
            <a:r>
              <a:rPr lang="en-US" dirty="0" smtClean="0"/>
              <a:t> before &amp; after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BDC9-AED4-4583-B2F8-CAA826A074C5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9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81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3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48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AE1B-BD18-4F4F-AABF-EE3E3F4EEA59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38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05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First-level bullet 24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1"/>
            <a:r>
              <a:rPr lang="en-US" dirty="0" smtClean="0"/>
              <a:t>Second-level bullet 22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2"/>
            <a:r>
              <a:rPr lang="en-US" dirty="0" smtClean="0"/>
              <a:t>Third-level bullet 20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2.5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3"/>
            <a:r>
              <a:rPr lang="en-US" dirty="0" smtClean="0"/>
              <a:t>Fourth-level bullet 18 </a:t>
            </a:r>
            <a:r>
              <a:rPr lang="en-US" dirty="0" err="1" smtClean="0"/>
              <a:t>pt</a:t>
            </a:r>
            <a:r>
              <a:rPr lang="en-US" dirty="0" smtClean="0"/>
              <a:t>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</a:t>
            </a:r>
          </a:p>
          <a:p>
            <a:pPr lvl="4"/>
            <a:r>
              <a:rPr lang="en-US" dirty="0" smtClean="0"/>
              <a:t>Fifth-level bullet 16-pt, on single line spacing, with 2 </a:t>
            </a:r>
            <a:r>
              <a:rPr lang="en-US" dirty="0" err="1" smtClean="0"/>
              <a:t>pts</a:t>
            </a:r>
            <a:r>
              <a:rPr lang="en-US" dirty="0" smtClean="0"/>
              <a:t> before &amp; after 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900"/>
              </a:lnSpc>
              <a:defRPr sz="90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584A03-B867-4D4B-83A0-F0A9ED99E7D6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1034" name="Picture 10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0"/>
            <a:ext cx="9144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29400"/>
            <a:ext cx="731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ts val="900"/>
              </a:lnSpc>
              <a:defRPr sz="900" i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284" y="39207"/>
            <a:ext cx="609032" cy="60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07580" y="646584"/>
            <a:ext cx="183642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ExoPlanet Exploration Program</a:t>
            </a:r>
            <a:endParaRPr lang="en-US" sz="300" i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42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Calibri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rgbClr val="790015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790015"/>
          </a:solidFill>
          <a:latin typeface="Garamond" pitchFamily="18" charset="0"/>
        </a:defRPr>
      </a:lvl9pPr>
    </p:titleStyle>
    <p:bodyStyle>
      <a:lvl1pPr marL="2286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400">
          <a:solidFill>
            <a:srgbClr val="333399"/>
          </a:solidFill>
          <a:latin typeface="Calibri" pitchFamily="34" charset="0"/>
          <a:ea typeface="+mn-ea"/>
          <a:cs typeface="Calibri" pitchFamily="34" charset="0"/>
        </a:defRPr>
      </a:lvl1pPr>
      <a:lvl2pPr marL="457200" indent="-228600" algn="l" rtl="0" eaLnBrk="1" fontAlgn="base" hangingPunct="1">
        <a:spcBef>
          <a:spcPts val="250"/>
        </a:spcBef>
        <a:spcAft>
          <a:spcPts val="250"/>
        </a:spcAft>
        <a:buChar char="–"/>
        <a:defRPr sz="2200">
          <a:solidFill>
            <a:srgbClr val="333399"/>
          </a:solidFill>
          <a:latin typeface="Calibri" pitchFamily="34" charset="0"/>
          <a:cs typeface="Calibri" pitchFamily="34" charset="0"/>
        </a:defRPr>
      </a:lvl2pPr>
      <a:lvl3pPr marL="685800" indent="-228600" algn="l" rtl="0" eaLnBrk="1" fontAlgn="base" hangingPunct="1">
        <a:spcBef>
          <a:spcPts val="250"/>
        </a:spcBef>
        <a:spcAft>
          <a:spcPts val="250"/>
        </a:spcAft>
        <a:buChar char="•"/>
        <a:defRPr sz="2000">
          <a:solidFill>
            <a:srgbClr val="333399"/>
          </a:solidFill>
          <a:latin typeface="Calibri" pitchFamily="34" charset="0"/>
          <a:cs typeface="Calibri" pitchFamily="34" charset="0"/>
        </a:defRPr>
      </a:lvl3pPr>
      <a:lvl4pPr marL="914400" indent="-228600" algn="l" rtl="0" eaLnBrk="1" fontAlgn="base" hangingPunct="1">
        <a:spcBef>
          <a:spcPts val="200"/>
        </a:spcBef>
        <a:spcAft>
          <a:spcPts val="200"/>
        </a:spcAft>
        <a:buChar char="–"/>
        <a:defRPr>
          <a:solidFill>
            <a:srgbClr val="333399"/>
          </a:solidFill>
          <a:latin typeface="Calibri" pitchFamily="34" charset="0"/>
          <a:cs typeface="Calibri" pitchFamily="34" charset="0"/>
        </a:defRPr>
      </a:lvl4pPr>
      <a:lvl5pPr marL="1143000" indent="-228600" algn="l" rtl="0" eaLnBrk="1" fontAlgn="base" hangingPunct="1">
        <a:spcBef>
          <a:spcPts val="200"/>
        </a:spcBef>
        <a:spcAft>
          <a:spcPts val="200"/>
        </a:spcAft>
        <a:buChar char="»"/>
        <a:defRPr sz="1600">
          <a:solidFill>
            <a:srgbClr val="333399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33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xep.jpl.nasa.gov/presentation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62334"/>
            <a:ext cx="8153400" cy="933450"/>
          </a:xfrm>
        </p:spPr>
        <p:txBody>
          <a:bodyPr/>
          <a:lstStyle/>
          <a:p>
            <a:r>
              <a:rPr lang="en-US" dirty="0" smtClean="0"/>
              <a:t>Decision Process:</a:t>
            </a:r>
            <a:br>
              <a:rPr lang="en-US" dirty="0" smtClean="0"/>
            </a:br>
            <a:r>
              <a:rPr lang="en-US" dirty="0" smtClean="0"/>
              <a:t>Presentation to the STDT for the </a:t>
            </a:r>
            <a:br>
              <a:rPr lang="en-US" dirty="0" smtClean="0"/>
            </a:br>
            <a:r>
              <a:rPr lang="en-US" dirty="0" smtClean="0"/>
              <a:t>LUVOIR </a:t>
            </a:r>
            <a:r>
              <a:rPr lang="en-US" dirty="0" smtClean="0"/>
              <a:t>Surveyor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524000"/>
          </a:xfrm>
        </p:spPr>
        <p:txBody>
          <a:bodyPr/>
          <a:lstStyle/>
          <a:p>
            <a:r>
              <a:rPr lang="en-US" sz="1800" dirty="0" smtClean="0"/>
              <a:t>Gary Blackwood</a:t>
            </a:r>
          </a:p>
          <a:p>
            <a:r>
              <a:rPr lang="en-US" sz="1800" dirty="0" smtClean="0"/>
              <a:t>Manager, NASA Exoplanet Exploration Program</a:t>
            </a:r>
          </a:p>
          <a:p>
            <a:r>
              <a:rPr lang="en-US" sz="1800" dirty="0" smtClean="0"/>
              <a:t>Jet Propulsion Laboratory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895600" y="5638800"/>
            <a:ext cx="3352800" cy="457200"/>
          </a:xfrm>
        </p:spPr>
        <p:txBody>
          <a:bodyPr/>
          <a:lstStyle/>
          <a:p>
            <a:r>
              <a:rPr lang="en-US" dirty="0" smtClean="0"/>
              <a:t>April 22, </a:t>
            </a:r>
            <a:r>
              <a:rPr lang="en-US" dirty="0" smtClean="0"/>
              <a:t>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3492" y="6553200"/>
            <a:ext cx="4690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California </a:t>
            </a:r>
            <a:r>
              <a:rPr lang="en-US" sz="11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Institute of Technology  </a:t>
            </a:r>
            <a:r>
              <a:rPr lang="en-US" sz="11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© 2016.  All rights reserved.</a:t>
            </a:r>
            <a:endParaRPr lang="en-US" sz="11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Criteria:</a:t>
            </a:r>
            <a:br>
              <a:rPr lang="en-US" dirty="0" smtClean="0"/>
            </a:br>
            <a:r>
              <a:rPr lang="en-US" dirty="0" smtClean="0"/>
              <a:t>Defining a Successful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8462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/>
              <a:t>DECISION STATEMENT:  </a:t>
            </a:r>
            <a:r>
              <a:rPr lang="en-US" sz="1600" dirty="0" smtClean="0"/>
              <a:t>Recommend a primary and backup coronagraph architecture (option) to focus design and technology investments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/>
              <a:t>MUSTS (Requirements):  </a:t>
            </a:r>
            <a:r>
              <a:rPr lang="en-US" sz="1600" b="1" i="1" dirty="0" smtClean="0">
                <a:solidFill>
                  <a:srgbClr val="C00000"/>
                </a:solidFill>
              </a:rPr>
              <a:t>Go/</a:t>
            </a:r>
            <a:r>
              <a:rPr lang="en-US" sz="1600" b="1" i="1" dirty="0" err="1" smtClean="0">
                <a:solidFill>
                  <a:srgbClr val="C00000"/>
                </a:solidFill>
              </a:rPr>
              <a:t>No_Go</a:t>
            </a:r>
            <a:endParaRPr lang="en-US" sz="1600" b="1" i="1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Science:  Does the proposed architecture meet </a:t>
            </a:r>
            <a:r>
              <a:rPr lang="en-US" sz="1600" dirty="0"/>
              <a:t>the </a:t>
            </a:r>
            <a:r>
              <a:rPr lang="en-US" sz="1600" u="sng" dirty="0" smtClean="0"/>
              <a:t>threshold</a:t>
            </a:r>
            <a:r>
              <a:rPr lang="en-US" sz="1600" dirty="0" smtClean="0"/>
              <a:t> </a:t>
            </a:r>
            <a:r>
              <a:rPr lang="en-US" sz="1600" dirty="0"/>
              <a:t>science </a:t>
            </a:r>
            <a:r>
              <a:rPr lang="en-US" sz="1600" dirty="0" smtClean="0"/>
              <a:t>drivers?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Interfaces:  For the </a:t>
            </a:r>
            <a:r>
              <a:rPr lang="en-US" sz="1600" u="sng" dirty="0" smtClean="0"/>
              <a:t>threshold</a:t>
            </a:r>
            <a:r>
              <a:rPr lang="en-US" sz="1600" dirty="0" smtClean="0"/>
              <a:t> science, </a:t>
            </a:r>
            <a:r>
              <a:rPr lang="en-US" sz="1600" dirty="0"/>
              <a:t>does the architecture meet telescope and spacecraft requirements of the </a:t>
            </a:r>
            <a:r>
              <a:rPr lang="en-US" sz="1600" dirty="0" smtClean="0"/>
              <a:t>observatory </a:t>
            </a:r>
            <a:r>
              <a:rPr lang="en-US" sz="1600" dirty="0"/>
              <a:t>as specified by the AFTA project (DCIL</a:t>
            </a:r>
            <a:r>
              <a:rPr lang="en-US" sz="1600" baseline="30000" dirty="0"/>
              <a:t>1</a:t>
            </a:r>
            <a:r>
              <a:rPr lang="en-US" sz="1600" dirty="0"/>
              <a:t>)</a:t>
            </a:r>
            <a:endParaRPr lang="en-US" sz="1600" baseline="300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Technology Readiness Level (TRL) Gates:  For </a:t>
            </a:r>
            <a:r>
              <a:rPr lang="en-US" sz="1600" u="sng" dirty="0" smtClean="0"/>
              <a:t>threshold</a:t>
            </a:r>
            <a:r>
              <a:rPr lang="en-US" sz="1600" dirty="0" smtClean="0"/>
              <a:t> science, is there a credible plan to be at TRL5 at start of FY17 and at TRL6 at start of FY19 within available resources?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Is the option ready in time for this selection process?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Is the architecture applicable to future earth-characterization missions (no showstoppers)?</a:t>
            </a:r>
            <a:endParaRPr lang="en-US" sz="1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/>
              <a:t>WANTS (Goals):  </a:t>
            </a:r>
            <a:r>
              <a:rPr lang="en-US" sz="1600" b="1" i="1" dirty="0" smtClean="0">
                <a:solidFill>
                  <a:srgbClr val="C00000"/>
                </a:solidFill>
              </a:rPr>
              <a:t>Relative to each other, for those that pass the Musts: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Science:  Relative strength of science beyond the </a:t>
            </a:r>
            <a:r>
              <a:rPr lang="en-US" sz="1600" u="sng" dirty="0" smtClean="0"/>
              <a:t>threshold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Technical:  Relative technical criteria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- See details</a:t>
            </a:r>
            <a:endParaRPr lang="en-US" sz="14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Programmatic:  Relative cost of plan to meet TRL Gates</a:t>
            </a:r>
            <a:endParaRPr lang="en-US" sz="1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/>
              <a:t>RISKS  and OPPORTUNITIES – </a:t>
            </a:r>
            <a:r>
              <a:rPr lang="en-US" sz="1600" dirty="0" smtClean="0"/>
              <a:t>scored as H,M,L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6421338"/>
            <a:ext cx="3450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DCIL = Dave Content Interface List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48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Criteria: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>Defining a Successful Outcome for AFTA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25857"/>
            <a:ext cx="5411043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 bwMode="auto">
          <a:xfrm flipH="1">
            <a:off x="5562600" y="16002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5562600" y="27432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562600" y="48768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549900" y="61722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96000" y="1447800"/>
            <a:ext cx="1752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Science Threshold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0" y="2604700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Science Beyond Threshold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7750" y="4738300"/>
            <a:ext cx="2787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Risk of not meeting Threshold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78737" y="601980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Oppty</a:t>
            </a:r>
            <a:r>
              <a:rPr lang="en-US" sz="1200" b="1" dirty="0" smtClean="0"/>
              <a:t>:  Science if Jitter lower,</a:t>
            </a:r>
          </a:p>
          <a:p>
            <a:r>
              <a:rPr lang="en-US" sz="1200" b="1" dirty="0" smtClean="0"/>
              <a:t>Speckle subtraction better 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152400" y="15240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152400" y="17653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184150" y="2619632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190500" y="3099314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196850" y="32385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228600" y="6107501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228600" y="42672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>
            <a:off x="228600" y="4414449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228600" y="51054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ight Arrow 34"/>
          <p:cNvSpPr/>
          <p:nvPr/>
        </p:nvSpPr>
        <p:spPr bwMode="auto">
          <a:xfrm>
            <a:off x="7367225" y="925857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07065" y="925857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Indicates Sig.</a:t>
            </a:r>
          </a:p>
          <a:p>
            <a:r>
              <a:rPr lang="en-US" sz="1200" dirty="0" smtClean="0"/>
              <a:t>Discriminator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134100" y="3463727"/>
            <a:ext cx="2890535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Where is Science Considered?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02350" y="3884561"/>
            <a:ext cx="2879250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Where is Technology Plan and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Risk Considered?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>
            <a:off x="5575300" y="1981200"/>
            <a:ext cx="203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5575300" y="3352800"/>
            <a:ext cx="203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5562600" y="3207264"/>
            <a:ext cx="203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5562600" y="4381500"/>
            <a:ext cx="203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>
            <a:off x="5562600" y="4528749"/>
            <a:ext cx="203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5562600" y="4675998"/>
            <a:ext cx="203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2642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8" grpId="0"/>
      <p:bldP spid="19" grpId="0"/>
      <p:bldP spid="11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12" grpId="0"/>
      <p:bldP spid="16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Criteria:</a:t>
            </a:r>
            <a:r>
              <a:rPr lang="en-US" dirty="0" smtClean="0"/>
              <a:t>  Wants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0" y="990600"/>
            <a:ext cx="4343400" cy="5562600"/>
          </a:xfrm>
        </p:spPr>
        <p:txBody>
          <a:bodyPr/>
          <a:lstStyle/>
          <a:p>
            <a:r>
              <a:rPr lang="en-US" sz="2000" dirty="0" smtClean="0"/>
              <a:t>Relative </a:t>
            </a:r>
            <a:r>
              <a:rPr lang="en-US" sz="2000" dirty="0" smtClean="0">
                <a:solidFill>
                  <a:srgbClr val="C00000"/>
                </a:solidFill>
              </a:rPr>
              <a:t>Science yield </a:t>
            </a:r>
            <a:r>
              <a:rPr lang="en-US" sz="2000" dirty="0" smtClean="0"/>
              <a:t>beyond the threshold “Must”</a:t>
            </a:r>
          </a:p>
          <a:p>
            <a:r>
              <a:rPr lang="en-US" sz="2000" dirty="0" smtClean="0"/>
              <a:t>Post processing algorithms required to remove dark hole speckles, and degree of speckles </a:t>
            </a:r>
            <a:r>
              <a:rPr lang="en-US" sz="2000" dirty="0" smtClean="0">
                <a:solidFill>
                  <a:srgbClr val="C00000"/>
                </a:solidFill>
              </a:rPr>
              <a:t>sensitivity to optical low-order aberrations </a:t>
            </a:r>
            <a:r>
              <a:rPr lang="en-US" sz="2000" dirty="0" smtClean="0"/>
              <a:t>(static and dynamic).  How sensitive are the dark holes of the technologies to these aberrations?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Demonstrated performance in 10% light:  </a:t>
            </a:r>
            <a:r>
              <a:rPr lang="en-US" sz="2000" dirty="0" smtClean="0"/>
              <a:t>what has been accomplished through investments to date?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5" r="52238" b="47895"/>
          <a:stretch/>
        </p:blipFill>
        <p:spPr bwMode="auto">
          <a:xfrm>
            <a:off x="101600" y="1066800"/>
            <a:ext cx="406534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 bwMode="auto">
          <a:xfrm flipH="1">
            <a:off x="3581400" y="1295400"/>
            <a:ext cx="1066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3581400" y="1905000"/>
            <a:ext cx="10668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3581400" y="2590800"/>
            <a:ext cx="914400" cy="1447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736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Criteria:  Risks and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990600"/>
            <a:ext cx="4191000" cy="5562600"/>
          </a:xfrm>
        </p:spPr>
        <p:txBody>
          <a:bodyPr/>
          <a:lstStyle/>
          <a:p>
            <a:r>
              <a:rPr lang="en-US" sz="2000" dirty="0" smtClean="0"/>
              <a:t>Risks account for uncertainties in the prior evaluations:</a:t>
            </a:r>
          </a:p>
          <a:p>
            <a:pPr lvl="1"/>
            <a:r>
              <a:rPr lang="en-US" sz="2000" dirty="0" smtClean="0"/>
              <a:t>In the Musts:  credible plan, threshold science  </a:t>
            </a:r>
          </a:p>
          <a:p>
            <a:pPr lvl="1"/>
            <a:r>
              <a:rPr lang="en-US" sz="2000" dirty="0" smtClean="0"/>
              <a:t>In the Wants:  the relative cost, the science beyond the Must)</a:t>
            </a:r>
          </a:p>
          <a:p>
            <a:r>
              <a:rPr lang="en-US" sz="2000" dirty="0" smtClean="0"/>
              <a:t>Also considered any parameters in the decision matrix to which the trade evaluations may be sensitive (e.g., jitter)</a:t>
            </a:r>
          </a:p>
          <a:p>
            <a:endParaRPr lang="en-US" sz="2000" dirty="0"/>
          </a:p>
          <a:p>
            <a:r>
              <a:rPr lang="en-US" sz="2000" dirty="0" smtClean="0"/>
              <a:t>Opportunity:  considers improved science yield if the actual jitter is lower, and speckle subtraction is better</a:t>
            </a:r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05" r="52238" b="8265"/>
          <a:stretch/>
        </p:blipFill>
        <p:spPr bwMode="auto">
          <a:xfrm>
            <a:off x="152400" y="990600"/>
            <a:ext cx="4114800" cy="372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3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Full Trade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0" y="990600"/>
            <a:ext cx="1905000" cy="5562600"/>
          </a:xfrm>
        </p:spPr>
        <p:txBody>
          <a:bodyPr/>
          <a:lstStyle/>
          <a:p>
            <a:r>
              <a:rPr lang="en-US" sz="1600" dirty="0" smtClean="0"/>
              <a:t>Scores entered as group</a:t>
            </a:r>
          </a:p>
          <a:p>
            <a:r>
              <a:rPr lang="en-US" sz="1600" dirty="0" smtClean="0"/>
              <a:t>Consensus sought but not required; no dissent received</a:t>
            </a:r>
            <a:endParaRPr lang="en-US" sz="1600" baseline="0" dirty="0" smtClean="0"/>
          </a:p>
          <a:p>
            <a:r>
              <a:rPr lang="en-US" sz="1600" baseline="0" dirty="0" smtClean="0"/>
              <a:t>Consensus</a:t>
            </a:r>
            <a:r>
              <a:rPr lang="en-US" sz="1600" dirty="0" smtClean="0"/>
              <a:t> reached after ~24 hours of group discussion on all points but those indicated in yellow</a:t>
            </a:r>
          </a:p>
          <a:p>
            <a:r>
              <a:rPr lang="en-US" sz="1600" dirty="0" smtClean="0"/>
              <a:t>Other colors for evaluation added afterwards for presentation clarity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199"/>
            <a:ext cx="7239000" cy="5943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152400" y="14478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52400" y="16891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184150" y="2543432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190500" y="30480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196850" y="32004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228600" y="6031301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28600" y="42672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28600" y="4414449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28600" y="51054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608" y="4202582"/>
            <a:ext cx="304800" cy="12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ight Arrow 16"/>
          <p:cNvSpPr/>
          <p:nvPr/>
        </p:nvSpPr>
        <p:spPr bwMode="auto">
          <a:xfrm>
            <a:off x="152400" y="6581001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553" y="6581001"/>
            <a:ext cx="34403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Indicates Sig. Discriminator in ACWG discussion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124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(Opportunity):  Greater Science Yield for </a:t>
            </a:r>
            <a:br>
              <a:rPr lang="en-US" dirty="0" smtClean="0"/>
            </a:br>
            <a:r>
              <a:rPr lang="en-US" dirty="0" smtClean="0"/>
              <a:t>Lower Jitter, Greater Speckle Suppression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r>
              <a:rPr lang="en-US" baseline="0" dirty="0" smtClean="0"/>
              <a:t>Revisit Opportunity</a:t>
            </a:r>
            <a:r>
              <a:rPr lang="en-US" dirty="0" smtClean="0"/>
              <a:t> Science:</a:t>
            </a:r>
            <a:endParaRPr lang="en-US" baseline="0" dirty="0" smtClean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dirty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dirty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dirty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baseline="0" dirty="0" smtClean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dirty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ts val="250"/>
              </a:spcBef>
              <a:spcAft>
                <a:spcPts val="250"/>
              </a:spcAft>
              <a:buClrTx/>
              <a:buSzTx/>
              <a:buFontTx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01"/>
          <a:stretch/>
        </p:blipFill>
        <p:spPr bwMode="auto">
          <a:xfrm>
            <a:off x="644051" y="2498725"/>
            <a:ext cx="5323116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92125" y="922715"/>
            <a:ext cx="34323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Colors indicate pass/fail </a:t>
            </a:r>
            <a:r>
              <a:rPr lang="en-US" sz="1600" b="1" dirty="0" err="1" smtClean="0">
                <a:solidFill>
                  <a:srgbClr val="00B050"/>
                </a:solidFill>
              </a:rPr>
              <a:t>vs</a:t>
            </a:r>
            <a:r>
              <a:rPr lang="en-US" sz="16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1600" b="1" dirty="0" smtClean="0">
                <a:solidFill>
                  <a:srgbClr val="00B050"/>
                </a:solidFill>
              </a:rPr>
              <a:t>Threshold</a:t>
            </a:r>
          </a:p>
          <a:p>
            <a:endParaRPr lang="en-US" sz="1600" b="1" dirty="0">
              <a:solidFill>
                <a:srgbClr val="C00000"/>
              </a:solidFill>
            </a:endParaRPr>
          </a:p>
          <a:p>
            <a:r>
              <a:rPr lang="en-US" sz="1600" b="1" dirty="0" smtClean="0"/>
              <a:t>Values indicate the Science</a:t>
            </a:r>
          </a:p>
          <a:p>
            <a:r>
              <a:rPr lang="en-US" sz="1600" b="1" dirty="0" smtClean="0"/>
              <a:t>Want “Beyond the Must” for</a:t>
            </a:r>
          </a:p>
          <a:p>
            <a:r>
              <a:rPr lang="en-US" sz="1600" b="1" dirty="0" smtClean="0"/>
              <a:t>Design Point (1.6mas, x10)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8697" y="1730375"/>
            <a:ext cx="7617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M1-T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5499100"/>
            <a:ext cx="3139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Colors indicate degree of 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Science Benefit for </a:t>
            </a:r>
          </a:p>
          <a:p>
            <a:r>
              <a:rPr lang="en-US" sz="1600" b="1" dirty="0" err="1" smtClean="0">
                <a:solidFill>
                  <a:srgbClr val="0070C0"/>
                </a:solidFill>
              </a:rPr>
              <a:t>Oppty</a:t>
            </a:r>
            <a:r>
              <a:rPr lang="en-US" sz="1600" b="1" dirty="0" smtClean="0">
                <a:solidFill>
                  <a:srgbClr val="0070C0"/>
                </a:solidFill>
              </a:rPr>
              <a:t> (0.2mas, x30)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949571" y="2068929"/>
            <a:ext cx="0" cy="4234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724400" y="1219200"/>
            <a:ext cx="83820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953000" y="2068929"/>
            <a:ext cx="539125" cy="2932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5334000" y="5410200"/>
            <a:ext cx="158125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ight Arrow 14"/>
          <p:cNvSpPr/>
          <p:nvPr/>
        </p:nvSpPr>
        <p:spPr bwMode="auto">
          <a:xfrm>
            <a:off x="76593" y="51816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76200" y="43434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76593" y="48768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76200" y="4572000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2895600"/>
            <a:ext cx="2593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3 leaders have different science strengths</a:t>
            </a:r>
          </a:p>
          <a:p>
            <a:endParaRPr lang="en-US" i="1" dirty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C00000"/>
                </a:solidFill>
              </a:rPr>
              <a:t>Can we choose a primary architecture that plays to </a:t>
            </a:r>
            <a:r>
              <a:rPr lang="en-US" i="1" u="sng" dirty="0" smtClean="0">
                <a:solidFill>
                  <a:srgbClr val="C00000"/>
                </a:solidFill>
              </a:rPr>
              <a:t>combined strengths</a:t>
            </a:r>
            <a:r>
              <a:rPr lang="en-US" i="1" dirty="0" smtClean="0">
                <a:solidFill>
                  <a:srgbClr val="C00000"/>
                </a:solidFill>
              </a:rPr>
              <a:t>?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35"/>
          <a:stretch/>
        </p:blipFill>
        <p:spPr bwMode="auto">
          <a:xfrm>
            <a:off x="644052" y="2492375"/>
            <a:ext cx="532311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6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Trade Evaluation</a:t>
            </a:r>
            <a:br>
              <a:rPr lang="en-US" dirty="0" smtClean="0"/>
            </a:br>
            <a:r>
              <a:rPr lang="en-US" dirty="0" smtClean="0"/>
              <a:t>considering OMC=Option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0" y="990600"/>
            <a:ext cx="2743200" cy="5562600"/>
          </a:xfrm>
        </p:spPr>
        <p:txBody>
          <a:bodyPr/>
          <a:lstStyle/>
          <a:p>
            <a:r>
              <a:rPr lang="en-US" sz="2000" dirty="0" smtClean="0"/>
              <a:t>Define OMC = Occulting Mask Coronagraph</a:t>
            </a:r>
          </a:p>
          <a:p>
            <a:r>
              <a:rPr lang="en-US" sz="2000" dirty="0" smtClean="0"/>
              <a:t>Includes SPC+HL masks on different filter wheels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OMC</a:t>
            </a:r>
            <a:r>
              <a:rPr lang="en-US" sz="2000" dirty="0" smtClean="0"/>
              <a:t> emerges as strongest candidate for Primary Architecture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PIAACMC</a:t>
            </a:r>
            <a:r>
              <a:rPr lang="en-US" sz="2000" dirty="0" smtClean="0"/>
              <a:t> emerges as the candidate for the Backup Architecture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16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582295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3505200" y="1219200"/>
            <a:ext cx="762000" cy="5281613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9275" y="1447800"/>
            <a:ext cx="412292" cy="20005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b="1" dirty="0" smtClean="0"/>
              <a:t>OMC</a:t>
            </a:r>
            <a:endParaRPr lang="en-US" sz="9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93138" y="6489029"/>
            <a:ext cx="984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Primary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6487540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C000"/>
                </a:solidFill>
              </a:rPr>
              <a:t>Backup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800600" y="1219200"/>
            <a:ext cx="762000" cy="5281613"/>
          </a:xfrm>
          <a:prstGeom prst="round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117835" y="6203058"/>
            <a:ext cx="2286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7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HOW: 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Facilitator</a:t>
            </a:r>
            <a:r>
              <a:rPr lang="en-US" dirty="0" smtClean="0"/>
              <a:t> </a:t>
            </a:r>
            <a:r>
              <a:rPr lang="en-US" dirty="0"/>
              <a:t>that does not have a stake </a:t>
            </a:r>
            <a:r>
              <a:rPr lang="en-US" dirty="0" smtClean="0"/>
              <a:t>in the outcome, other than that there IS an outcome</a:t>
            </a:r>
          </a:p>
          <a:p>
            <a:r>
              <a:rPr lang="en-US" dirty="0" smtClean="0"/>
              <a:t>A good </a:t>
            </a:r>
            <a:r>
              <a:rPr lang="en-US" u="sng" dirty="0" smtClean="0"/>
              <a:t>Recorder</a:t>
            </a:r>
            <a:endParaRPr lang="en-US" u="sng" dirty="0"/>
          </a:p>
          <a:p>
            <a:r>
              <a:rPr lang="en-US" dirty="0" smtClean="0"/>
              <a:t>First agree </a:t>
            </a:r>
            <a:r>
              <a:rPr lang="en-US" dirty="0"/>
              <a:t>on </a:t>
            </a:r>
            <a:r>
              <a:rPr lang="en-US" dirty="0" smtClean="0"/>
              <a:t>Decision Statement, and Criteria</a:t>
            </a:r>
            <a:endParaRPr lang="en-US" dirty="0"/>
          </a:p>
          <a:p>
            <a:r>
              <a:rPr lang="en-US" dirty="0" smtClean="0"/>
              <a:t>Careful distinction of description vs evaluation (always in 2 </a:t>
            </a:r>
            <a:r>
              <a:rPr lang="en-US" dirty="0"/>
              <a:t>steps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Useful to establish SFOM, TFOM, PFOM</a:t>
            </a:r>
          </a:p>
          <a:p>
            <a:pPr lvl="1"/>
            <a:r>
              <a:rPr lang="en-US" dirty="0" smtClean="0"/>
              <a:t>Science, Technical, and Programmatic figures-of-merit</a:t>
            </a:r>
            <a:endParaRPr lang="en-US" dirty="0"/>
          </a:p>
          <a:p>
            <a:pPr lvl="1"/>
            <a:r>
              <a:rPr lang="en-US" dirty="0" smtClean="0"/>
              <a:t>Sub-teams </a:t>
            </a:r>
            <a:r>
              <a:rPr lang="en-US" dirty="0"/>
              <a:t>for evaluation of SFOM, TFOM, PFOM</a:t>
            </a:r>
          </a:p>
          <a:p>
            <a:r>
              <a:rPr lang="en-US" dirty="0" smtClean="0"/>
              <a:t>Handling </a:t>
            </a:r>
            <a:r>
              <a:rPr lang="en-US" dirty="0"/>
              <a:t>consensus and dissent</a:t>
            </a:r>
          </a:p>
          <a:p>
            <a:r>
              <a:rPr lang="en-US" dirty="0" smtClean="0"/>
              <a:t>Timeline </a:t>
            </a:r>
            <a:r>
              <a:rPr lang="en-US" dirty="0" smtClean="0"/>
              <a:t>expectations:  long form and short form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version of Consensus</a:t>
            </a:r>
            <a:br>
              <a:rPr lang="en-US" dirty="0" smtClean="0"/>
            </a:br>
            <a:r>
              <a:rPr lang="en-US" dirty="0" smtClean="0"/>
              <a:t>(yes, NASA has a policy)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</a:t>
            </a:r>
            <a:r>
              <a:rPr lang="en-US" dirty="0"/>
              <a:t>consensus in the time available, else, dissent will be captured and we will move on</a:t>
            </a:r>
          </a:p>
          <a:p>
            <a:pPr lvl="1"/>
            <a:r>
              <a:rPr lang="en-US" sz="2400" dirty="0"/>
              <a:t>Will follow 7120.5E, </a:t>
            </a:r>
            <a:r>
              <a:rPr lang="en-US" sz="2400" dirty="0" err="1"/>
              <a:t>Ch</a:t>
            </a:r>
            <a:r>
              <a:rPr lang="en-US" sz="2400" dirty="0"/>
              <a:t> 3.4, “Process for Handling Dissenting Opinion”</a:t>
            </a:r>
          </a:p>
          <a:p>
            <a:pPr lvl="2"/>
            <a:r>
              <a:rPr lang="en-US" dirty="0"/>
              <a:t>Three options:  (1) Agree, </a:t>
            </a:r>
            <a:r>
              <a:rPr lang="en-US" dirty="0" smtClean="0"/>
              <a:t>(2) </a:t>
            </a:r>
            <a:r>
              <a:rPr lang="en-US" dirty="0"/>
              <a:t>Disagree but fully support the decision, (</a:t>
            </a:r>
            <a:r>
              <a:rPr lang="en-US" dirty="0" smtClean="0"/>
              <a:t>3</a:t>
            </a:r>
            <a:r>
              <a:rPr lang="en-US" dirty="0" smtClean="0"/>
              <a:t>) Disagree </a:t>
            </a:r>
            <a:r>
              <a:rPr lang="en-US" dirty="0"/>
              <a:t>and raise a dissenting opinion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reat </a:t>
            </a:r>
            <a:r>
              <a:rPr lang="en-US" dirty="0"/>
              <a:t>(1) and (2) as </a:t>
            </a:r>
            <a:r>
              <a:rPr lang="en-US" dirty="0" smtClean="0"/>
              <a:t>consensus for STDT</a:t>
            </a:r>
            <a:endParaRPr lang="en-US" dirty="0"/>
          </a:p>
          <a:p>
            <a:pPr lvl="2"/>
            <a:r>
              <a:rPr lang="en-US" dirty="0"/>
              <a:t>Dissents (3) </a:t>
            </a:r>
            <a:r>
              <a:rPr lang="en-US" dirty="0" smtClean="0"/>
              <a:t>will be documented </a:t>
            </a:r>
            <a:r>
              <a:rPr lang="en-US" dirty="0"/>
              <a:t>and delivered to </a:t>
            </a:r>
            <a:r>
              <a:rPr lang="en-US" dirty="0" smtClean="0"/>
              <a:t>senior NASA management (APD DD) per </a:t>
            </a:r>
            <a:r>
              <a:rPr lang="en-US" dirty="0"/>
              <a:t>7120.5E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Our recorder will be Charley Noecker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Will come back to the matrix at the end and revisit the consensus/dissent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Process: Why, What,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Why</a:t>
            </a:r>
            <a:r>
              <a:rPr lang="en-US" dirty="0" smtClean="0"/>
              <a:t> have a decision process?</a:t>
            </a:r>
          </a:p>
          <a:p>
            <a:r>
              <a:rPr lang="en-US" dirty="0"/>
              <a:t>Lots of ways to make decisions (autocratic, democratic, consensus), and many processes to choose from 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structured rational decision process </a:t>
            </a:r>
            <a:r>
              <a:rPr lang="en-US" dirty="0" smtClean="0"/>
              <a:t>is useful when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decision has to be </a:t>
            </a:r>
            <a:r>
              <a:rPr lang="en-US" dirty="0" smtClean="0"/>
              <a:t>made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stakes are </a:t>
            </a:r>
            <a:r>
              <a:rPr lang="en-US" dirty="0" smtClean="0"/>
              <a:t>high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decision needs to </a:t>
            </a:r>
            <a:r>
              <a:rPr lang="en-US" dirty="0" smtClean="0"/>
              <a:t>stick (consensus is important, vs vote or decree)</a:t>
            </a:r>
          </a:p>
          <a:p>
            <a:pPr lvl="1"/>
            <a:r>
              <a:rPr lang="en-US" dirty="0" smtClean="0"/>
              <a:t>Timeliness, transparency, communication, </a:t>
            </a:r>
            <a:r>
              <a:rPr lang="en-US" dirty="0" err="1" smtClean="0"/>
              <a:t>etc</a:t>
            </a:r>
            <a:r>
              <a:rPr lang="en-US" dirty="0" smtClean="0"/>
              <a:t> are also </a:t>
            </a:r>
            <a:r>
              <a:rPr lang="en-US" dirty="0" smtClean="0"/>
              <a:t>important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can show you </a:t>
            </a:r>
            <a:r>
              <a:rPr lang="en-US" dirty="0" smtClean="0"/>
              <a:t>one process that I’ve used </a:t>
            </a:r>
            <a:r>
              <a:rPr lang="en-US" dirty="0" smtClean="0"/>
              <a:t>and </a:t>
            </a:r>
            <a:r>
              <a:rPr lang="en-US" dirty="0" smtClean="0"/>
              <a:t>that may </a:t>
            </a:r>
            <a:r>
              <a:rPr lang="en-US" dirty="0"/>
              <a:t>work for </a:t>
            </a:r>
            <a:r>
              <a:rPr lang="en-US" dirty="0" smtClean="0"/>
              <a:t>you</a:t>
            </a:r>
            <a:endParaRPr lang="en-US" dirty="0"/>
          </a:p>
          <a:p>
            <a:pPr lvl="1"/>
            <a:r>
              <a:rPr lang="en-US" dirty="0"/>
              <a:t>Has worked well in similar situations</a:t>
            </a:r>
          </a:p>
          <a:p>
            <a:pPr lvl="1"/>
            <a:r>
              <a:rPr lang="en-US" dirty="0"/>
              <a:t>Will show </a:t>
            </a:r>
            <a:r>
              <a:rPr lang="en-US" dirty="0" smtClean="0"/>
              <a:t>examples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9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rationale decision process is needed when the decision matters</a:t>
            </a:r>
          </a:p>
          <a:p>
            <a:r>
              <a:rPr lang="en-US" dirty="0" smtClean="0"/>
              <a:t>A good format exists</a:t>
            </a:r>
          </a:p>
          <a:p>
            <a:r>
              <a:rPr lang="en-US" dirty="0" smtClean="0"/>
              <a:t>A set of best practices are essential</a:t>
            </a:r>
          </a:p>
          <a:p>
            <a:pPr lvl="1"/>
            <a:r>
              <a:rPr lang="en-US" dirty="0" smtClean="0"/>
              <a:t>Facilitator (informed, unbiased)</a:t>
            </a:r>
          </a:p>
          <a:p>
            <a:pPr lvl="1"/>
            <a:r>
              <a:rPr lang="en-US" dirty="0" smtClean="0"/>
              <a:t>Focus on </a:t>
            </a:r>
            <a:r>
              <a:rPr lang="en-US" dirty="0" smtClean="0"/>
              <a:t>criteria of a successful outcome</a:t>
            </a:r>
            <a:endParaRPr lang="en-US" dirty="0" smtClean="0"/>
          </a:p>
          <a:p>
            <a:pPr lvl="1"/>
            <a:r>
              <a:rPr lang="en-US" dirty="0" smtClean="0"/>
              <a:t>Work to consensus in the time available, else, vote or the </a:t>
            </a:r>
            <a:r>
              <a:rPr lang="en-US" dirty="0" smtClean="0"/>
              <a:t>community chairs </a:t>
            </a:r>
            <a:r>
              <a:rPr lang="en-US" dirty="0" smtClean="0"/>
              <a:t>choose</a:t>
            </a:r>
          </a:p>
          <a:p>
            <a:pPr lvl="1"/>
            <a:endParaRPr lang="en-US" dirty="0"/>
          </a:p>
          <a:p>
            <a:r>
              <a:rPr lang="en-US" dirty="0" smtClean="0"/>
              <a:t>If you choose to pursue this further, I’m </a:t>
            </a:r>
            <a:r>
              <a:rPr lang="en-US" dirty="0" smtClean="0"/>
              <a:t>glad to give further coaching to </a:t>
            </a:r>
            <a:r>
              <a:rPr lang="en-US" dirty="0" smtClean="0"/>
              <a:t>any </a:t>
            </a:r>
            <a:r>
              <a:rPr lang="en-US" dirty="0" smtClean="0"/>
              <a:t>facilitator </a:t>
            </a:r>
            <a:r>
              <a:rPr lang="en-US" dirty="0" smtClean="0"/>
              <a:t>chosen for the LUVOIR STDT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 Process is </a:t>
            </a:r>
            <a:r>
              <a:rPr lang="en-US" dirty="0" smtClean="0"/>
              <a:t>a bit like </a:t>
            </a:r>
            <a:r>
              <a:rPr lang="en-US" dirty="0"/>
              <a:t>a </a:t>
            </a:r>
            <a:r>
              <a:rPr lang="en-US" dirty="0" smtClean="0"/>
              <a:t>recipe: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has a "best format" (ingredients</a:t>
            </a:r>
            <a:r>
              <a:rPr lang="en-US" dirty="0" smtClean="0"/>
              <a:t>)		- the “what”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best practices" (steps to follow</a:t>
            </a:r>
            <a:r>
              <a:rPr lang="en-US" dirty="0" smtClean="0"/>
              <a:t>)		- the “how”</a:t>
            </a:r>
            <a:endParaRPr lang="en-US" dirty="0"/>
          </a:p>
          <a:p>
            <a:r>
              <a:rPr lang="en-US" dirty="0"/>
              <a:t>In this case, it's </a:t>
            </a:r>
            <a:r>
              <a:rPr lang="en-US" dirty="0" smtClean="0"/>
              <a:t>~1 </a:t>
            </a:r>
            <a:r>
              <a:rPr lang="en-US" dirty="0"/>
              <a:t>part Excel matrix </a:t>
            </a:r>
            <a:r>
              <a:rPr lang="en-US" dirty="0" smtClean="0"/>
              <a:t>(“what”) </a:t>
            </a:r>
            <a:r>
              <a:rPr lang="en-US" dirty="0"/>
              <a:t>and </a:t>
            </a:r>
            <a:r>
              <a:rPr lang="en-US" dirty="0" smtClean="0"/>
              <a:t>~3 </a:t>
            </a:r>
            <a:r>
              <a:rPr lang="en-US" dirty="0"/>
              <a:t>parts </a:t>
            </a:r>
            <a:r>
              <a:rPr lang="en-US" dirty="0" smtClean="0"/>
              <a:t>best practices (“how” </a:t>
            </a:r>
            <a:r>
              <a:rPr lang="en-US" dirty="0"/>
              <a:t>you do </a:t>
            </a:r>
            <a:r>
              <a:rPr lang="en-US" dirty="0" smtClean="0"/>
              <a:t>it)</a:t>
            </a:r>
          </a:p>
          <a:p>
            <a:endParaRPr lang="en-US" dirty="0"/>
          </a:p>
          <a:p>
            <a:r>
              <a:rPr lang="en-US" dirty="0" smtClean="0"/>
              <a:t>Like any recipe one can improvise, within some limits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1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WHAT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Format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Best </a:t>
            </a:r>
            <a:r>
              <a:rPr lang="en-US" dirty="0"/>
              <a:t>format is the </a:t>
            </a:r>
            <a:r>
              <a:rPr lang="en-US" dirty="0" err="1"/>
              <a:t>Kepner-Tregoe</a:t>
            </a:r>
            <a:r>
              <a:rPr lang="en-US" dirty="0"/>
              <a:t> method for rational decision </a:t>
            </a:r>
            <a:r>
              <a:rPr lang="en-US" dirty="0" smtClean="0"/>
              <a:t>making</a:t>
            </a:r>
            <a:endParaRPr lang="en-US" dirty="0"/>
          </a:p>
          <a:p>
            <a:r>
              <a:rPr lang="en-US" dirty="0"/>
              <a:t>Fundamentally one page, allows creativity, transparency, communication, consensus</a:t>
            </a:r>
          </a:p>
          <a:p>
            <a:r>
              <a:rPr lang="en-US" dirty="0"/>
              <a:t>Around since the </a:t>
            </a:r>
            <a:r>
              <a:rPr lang="en-US" dirty="0" smtClean="0"/>
              <a:t>1950’s</a:t>
            </a:r>
          </a:p>
          <a:p>
            <a:r>
              <a:rPr lang="en-US" dirty="0" smtClean="0"/>
              <a:t>I </a:t>
            </a:r>
            <a:r>
              <a:rPr lang="en-US" dirty="0"/>
              <a:t>learned at </a:t>
            </a:r>
            <a:r>
              <a:rPr lang="en-US" dirty="0" smtClean="0"/>
              <a:t>a UCLA </a:t>
            </a:r>
            <a:r>
              <a:rPr lang="en-US" dirty="0"/>
              <a:t>Extension 3-day course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still taught, July </a:t>
            </a:r>
            <a:r>
              <a:rPr lang="en-US" dirty="0" smtClean="0"/>
              <a:t>2016 class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61BA81-1D14-41C7-A40C-CC23BBA8CDA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for Recommendation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Adapted from Kepner-Tregoe methods.  </a:t>
            </a:r>
            <a:r>
              <a:rPr lang="en-US" u="sng" dirty="0" smtClean="0"/>
              <a:t>The Rational Manager</a:t>
            </a:r>
            <a:r>
              <a:rPr lang="en-US" dirty="0" smtClean="0"/>
              <a:t>, Kepner and </a:t>
            </a:r>
            <a:r>
              <a:rPr lang="en-US" dirty="0" err="1" smtClean="0"/>
              <a:t>Tregoe</a:t>
            </a:r>
            <a:r>
              <a:rPr lang="en-US" dirty="0" smtClean="0"/>
              <a:t>, 1965</a:t>
            </a:r>
          </a:p>
          <a:p>
            <a:r>
              <a:rPr lang="en-US" dirty="0" smtClean="0"/>
              <a:t>A systematic approach for decision making. 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054" y="2393182"/>
            <a:ext cx="6072546" cy="416001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4572000"/>
            <a:ext cx="847725" cy="62865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241" y="5286916"/>
            <a:ext cx="847725" cy="16498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 bwMode="auto">
          <a:xfrm>
            <a:off x="1395053" y="6327081"/>
            <a:ext cx="6072547" cy="22612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0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Musts and Wants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categorize into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Science (e.g. beyond state of the ground at launch)</a:t>
            </a:r>
          </a:p>
          <a:p>
            <a:pPr marL="0" indent="0">
              <a:buNone/>
            </a:pPr>
            <a:r>
              <a:rPr lang="en-US" dirty="0" smtClean="0"/>
              <a:t>	Technical (</a:t>
            </a:r>
            <a:r>
              <a:rPr lang="en-US" dirty="0" smtClean="0"/>
              <a:t>e.g.TRL5 </a:t>
            </a:r>
            <a:r>
              <a:rPr lang="en-US" dirty="0" smtClean="0"/>
              <a:t>by </a:t>
            </a:r>
            <a:r>
              <a:rPr lang="en-US" dirty="0" smtClean="0"/>
              <a:t>KDP-B, and TRL6 by PDR)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Schedule (e.g. launch by TBD date)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Cost (e.g. likely target cost)</a:t>
            </a:r>
          </a:p>
          <a:p>
            <a:r>
              <a:rPr lang="en-US" dirty="0" smtClean="0"/>
              <a:t>Musts relate to threshold, Wants can include “reflected Musts” (</a:t>
            </a:r>
            <a:r>
              <a:rPr lang="en-US" dirty="0" err="1" smtClean="0"/>
              <a:t>ie</a:t>
            </a:r>
            <a:r>
              <a:rPr lang="en-US" dirty="0" smtClean="0"/>
              <a:t>, go beyond the Must).  Examples from exoplanets:</a:t>
            </a:r>
          </a:p>
          <a:p>
            <a:pPr lvl="1"/>
            <a:r>
              <a:rPr lang="en-US" dirty="0" smtClean="0"/>
              <a:t>Must: characterize at least one </a:t>
            </a:r>
            <a:r>
              <a:rPr lang="en-US" dirty="0" err="1" smtClean="0"/>
              <a:t>Hab</a:t>
            </a:r>
            <a:r>
              <a:rPr lang="en-US" dirty="0" smtClean="0"/>
              <a:t>-zone Earth</a:t>
            </a:r>
          </a:p>
          <a:p>
            <a:pPr lvl="1"/>
            <a:r>
              <a:rPr lang="en-US" dirty="0" smtClean="0"/>
              <a:t>Want:  maximize # characterizations (beyond 1)</a:t>
            </a:r>
            <a:endParaRPr lang="en-US" dirty="0"/>
          </a:p>
          <a:p>
            <a:r>
              <a:rPr lang="en-US" dirty="0" smtClean="0"/>
              <a:t>Musts are go/</a:t>
            </a:r>
            <a:r>
              <a:rPr lang="en-US" dirty="0" err="1" smtClean="0"/>
              <a:t>no_go</a:t>
            </a:r>
            <a:r>
              <a:rPr lang="en-US" dirty="0" smtClean="0"/>
              <a:t>, Wants are relative and weighted</a:t>
            </a:r>
            <a:endParaRPr lang="en-US" dirty="0"/>
          </a:p>
          <a:p>
            <a:r>
              <a:rPr lang="en-US" dirty="0" smtClean="0"/>
              <a:t>Risks/Opportunities are handled, but separately, as in, would the answer change if this risk (or opportunity) came true?</a:t>
            </a:r>
          </a:p>
          <a:p>
            <a:pPr lvl="1"/>
            <a:r>
              <a:rPr lang="en-US" dirty="0" smtClean="0"/>
              <a:t>Example:  would architecture change if </a:t>
            </a:r>
            <a:r>
              <a:rPr lang="en-US" dirty="0" err="1" smtClean="0"/>
              <a:t>eta_earth</a:t>
            </a:r>
            <a:r>
              <a:rPr lang="en-US" dirty="0" smtClean="0"/>
              <a:t> were </a:t>
            </a:r>
            <a:r>
              <a:rPr lang="en-US" dirty="0" smtClean="0"/>
              <a:t>0.01 or 1.0 instead of </a:t>
            </a:r>
            <a:r>
              <a:rPr lang="en-US" dirty="0" smtClean="0"/>
              <a:t>0.1?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AFTA Coronagraph Working Group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Final </a:t>
            </a:r>
            <a:r>
              <a:rPr lang="en-US" dirty="0"/>
              <a:t>presentation: </a:t>
            </a:r>
            <a:r>
              <a:rPr lang="en-US" dirty="0" smtClean="0"/>
              <a:t> follow link at bottom this page</a:t>
            </a:r>
          </a:p>
          <a:p>
            <a:pPr lvl="2"/>
            <a:r>
              <a:rPr lang="en-US" dirty="0">
                <a:hlinkClick r:id="rId2"/>
              </a:rPr>
              <a:t>http://exep.jpl.nasa.gov/presentations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0" lvl="2" indent="0">
              <a:buNone/>
            </a:pPr>
            <a:r>
              <a:rPr lang="en-US" dirty="0" smtClean="0"/>
              <a:t> </a:t>
            </a:r>
            <a:r>
              <a:rPr lang="en-US" dirty="0"/>
              <a:t>http://</a:t>
            </a:r>
            <a:r>
              <a:rPr lang="en-US" dirty="0" smtClean="0"/>
              <a:t>wfirst.gsfc.nasa.gov/science/AFTA_Coronagraph_Arch_Selection/Coronagraph_Downselect_Rec_Dec13_2013.pdf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C15F70-C0AE-4DAC-85E2-A0B43E763A5F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3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ACWG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These represent Program, Study Office, SDT, and Community: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Additional consultants participate at request of Steering Group; names listed in backup charts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067FEF-5467-47EF-989C-A389AA1AA895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200" y="1524000"/>
            <a:ext cx="2743200" cy="437042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400" b="1" u="sng" dirty="0" smtClean="0">
                <a:solidFill>
                  <a:srgbClr val="C00000"/>
                </a:solidFill>
                <a:latin typeface="Cambria" pitchFamily="18" charset="0"/>
              </a:rPr>
              <a:t>Members: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Jeremy </a:t>
            </a:r>
            <a:r>
              <a:rPr lang="en-US" sz="1400" dirty="0" err="1" smtClean="0">
                <a:latin typeface="Cambria" pitchFamily="18" charset="0"/>
              </a:rPr>
              <a:t>Kasdin</a:t>
            </a:r>
            <a:r>
              <a:rPr lang="en-US" sz="1400" dirty="0" smtClean="0">
                <a:latin typeface="Cambria" pitchFamily="18" charset="0"/>
              </a:rPr>
              <a:t> (Princeton U)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Mark </a:t>
            </a:r>
            <a:r>
              <a:rPr lang="en-US" sz="1400" dirty="0">
                <a:latin typeface="Cambria" pitchFamily="18" charset="0"/>
              </a:rPr>
              <a:t>Marley </a:t>
            </a:r>
            <a:r>
              <a:rPr lang="en-US" sz="1400" dirty="0" smtClean="0">
                <a:latin typeface="Cambria" pitchFamily="18" charset="0"/>
              </a:rPr>
              <a:t>(NASA ARC)</a:t>
            </a:r>
            <a:endParaRPr lang="en-US" sz="1400" dirty="0">
              <a:latin typeface="Cambria" pitchFamily="18" charset="0"/>
            </a:endParaRP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Marc </a:t>
            </a:r>
            <a:r>
              <a:rPr lang="en-US" sz="1400" dirty="0" err="1">
                <a:latin typeface="Cambria" pitchFamily="18" charset="0"/>
              </a:rPr>
              <a:t>Clampin</a:t>
            </a:r>
            <a:r>
              <a:rPr lang="en-US" sz="1400" dirty="0">
                <a:latin typeface="Cambria" pitchFamily="18" charset="0"/>
              </a:rPr>
              <a:t>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Olivier Guyon (</a:t>
            </a:r>
            <a:r>
              <a:rPr lang="en-US" sz="1400" dirty="0" err="1">
                <a:latin typeface="Cambria" pitchFamily="18" charset="0"/>
              </a:rPr>
              <a:t>UofA</a:t>
            </a:r>
            <a:r>
              <a:rPr lang="en-US" sz="1400" dirty="0">
                <a:latin typeface="Cambria" pitchFamily="18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Gene </a:t>
            </a:r>
            <a:r>
              <a:rPr lang="en-US" sz="1400" dirty="0" err="1">
                <a:latin typeface="Cambria" pitchFamily="18" charset="0"/>
              </a:rPr>
              <a:t>Serabyn</a:t>
            </a:r>
            <a:r>
              <a:rPr lang="en-US" sz="1400" dirty="0">
                <a:latin typeface="Cambria" pitchFamily="18" charset="0"/>
              </a:rPr>
              <a:t> (NASA JPL)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Stuart Shaklan (NASA JPL)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Remi Soummer (</a:t>
            </a:r>
            <a:r>
              <a:rPr lang="en-US" sz="1400" dirty="0" err="1">
                <a:latin typeface="Cambria" pitchFamily="18" charset="0"/>
              </a:rPr>
              <a:t>STScI</a:t>
            </a:r>
            <a:r>
              <a:rPr lang="en-US" sz="1400" dirty="0">
                <a:latin typeface="Cambria" pitchFamily="18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John </a:t>
            </a:r>
            <a:r>
              <a:rPr lang="en-US" sz="1400" dirty="0" err="1">
                <a:latin typeface="Cambria" pitchFamily="18" charset="0"/>
              </a:rPr>
              <a:t>Trauger</a:t>
            </a:r>
            <a:r>
              <a:rPr lang="en-US" sz="1400" dirty="0">
                <a:latin typeface="Cambria" pitchFamily="18" charset="0"/>
              </a:rPr>
              <a:t> (NASA JPL)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Marshall </a:t>
            </a:r>
            <a:r>
              <a:rPr lang="en-US" sz="1400" dirty="0">
                <a:latin typeface="Cambria" pitchFamily="18" charset="0"/>
              </a:rPr>
              <a:t>Perrin (</a:t>
            </a:r>
            <a:r>
              <a:rPr lang="en-US" sz="1400" dirty="0" err="1">
                <a:latin typeface="Cambria" pitchFamily="18" charset="0"/>
              </a:rPr>
              <a:t>STScI</a:t>
            </a:r>
            <a:r>
              <a:rPr lang="en-US" sz="1400" dirty="0">
                <a:latin typeface="Cambria" pitchFamily="18" charset="0"/>
              </a:rPr>
              <a:t>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Rick </a:t>
            </a:r>
            <a:r>
              <a:rPr lang="en-US" sz="1400" dirty="0">
                <a:latin typeface="Cambria" pitchFamily="18" charset="0"/>
              </a:rPr>
              <a:t>Lyon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Dave Content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Mark Melton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Cliff Jackson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John </a:t>
            </a:r>
            <a:r>
              <a:rPr lang="en-US" sz="1400" dirty="0" err="1">
                <a:latin typeface="Cambria" pitchFamily="18" charset="0"/>
              </a:rPr>
              <a:t>Ruffa</a:t>
            </a:r>
            <a:r>
              <a:rPr lang="en-US" sz="1400" dirty="0">
                <a:latin typeface="Cambria" pitchFamily="18" charset="0"/>
              </a:rPr>
              <a:t> (NASA GSFC)</a:t>
            </a:r>
          </a:p>
          <a:p>
            <a:pPr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Jennifer Dooley (NASA JPL</a:t>
            </a:r>
            <a:r>
              <a:rPr lang="en-US" sz="1400" dirty="0" smtClean="0">
                <a:latin typeface="Cambria" pitchFamily="18" charset="0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Mike Shao (NASA JPL)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8665" y="1524000"/>
            <a:ext cx="2410403" cy="437042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txBody>
          <a:bodyPr wrap="none" rtlCol="0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1400" b="1" u="sng" dirty="0" smtClean="0">
                <a:solidFill>
                  <a:srgbClr val="C00000"/>
                </a:solidFill>
                <a:latin typeface="Cambria" pitchFamily="18" charset="0"/>
              </a:rPr>
              <a:t>Workshop Organizers: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Gary Blackwood (NASA JPL)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Kevin Grady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Feng Zhao (NASA JPL)</a:t>
            </a:r>
          </a:p>
          <a:p>
            <a:pPr lvl="0">
              <a:spcAft>
                <a:spcPts val="300"/>
              </a:spcAft>
            </a:pPr>
            <a:endParaRPr lang="en-US" sz="1400" dirty="0">
              <a:latin typeface="Cambria" pitchFamily="18" charset="0"/>
            </a:endParaRPr>
          </a:p>
          <a:p>
            <a:pPr>
              <a:spcAft>
                <a:spcPts val="300"/>
              </a:spcAft>
            </a:pPr>
            <a:r>
              <a:rPr lang="en-US" sz="1400" b="1" u="sng" dirty="0" smtClean="0">
                <a:latin typeface="Cambria" pitchFamily="18" charset="0"/>
              </a:rPr>
              <a:t>Steering Group: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Scott Gaudi (OSU)</a:t>
            </a:r>
          </a:p>
          <a:p>
            <a:pPr lvl="0"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Neil </a:t>
            </a:r>
            <a:r>
              <a:rPr lang="en-US" sz="1400" dirty="0" err="1">
                <a:latin typeface="Cambria" pitchFamily="18" charset="0"/>
              </a:rPr>
              <a:t>Gehrels</a:t>
            </a:r>
            <a:r>
              <a:rPr lang="en-US" sz="1400" dirty="0">
                <a:latin typeface="Cambria" pitchFamily="18" charset="0"/>
              </a:rPr>
              <a:t> (NASA GSFC)</a:t>
            </a:r>
          </a:p>
          <a:p>
            <a:pPr>
              <a:spcAft>
                <a:spcPts val="300"/>
              </a:spcAft>
            </a:pPr>
            <a:r>
              <a:rPr lang="en-US" sz="1400" dirty="0">
                <a:latin typeface="Cambria" pitchFamily="18" charset="0"/>
              </a:rPr>
              <a:t>Dave </a:t>
            </a:r>
            <a:r>
              <a:rPr lang="en-US" sz="1400" dirty="0" err="1">
                <a:latin typeface="Cambria" pitchFamily="18" charset="0"/>
              </a:rPr>
              <a:t>Spergel</a:t>
            </a:r>
            <a:r>
              <a:rPr lang="en-US" sz="1400" dirty="0">
                <a:latin typeface="Cambria" pitchFamily="18" charset="0"/>
              </a:rPr>
              <a:t> (Princeton U)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Tom </a:t>
            </a:r>
            <a:r>
              <a:rPr lang="en-US" sz="1400" dirty="0">
                <a:latin typeface="Cambria" pitchFamily="18" charset="0"/>
              </a:rPr>
              <a:t>Greene (NASA ARC)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Chas Beichman (</a:t>
            </a:r>
            <a:r>
              <a:rPr lang="en-US" sz="1400" dirty="0" err="1" smtClean="0">
                <a:latin typeface="Cambria" pitchFamily="18" charset="0"/>
              </a:rPr>
              <a:t>NExScI</a:t>
            </a:r>
            <a:r>
              <a:rPr lang="en-US" sz="1400" dirty="0" smtClean="0">
                <a:latin typeface="Cambria" pitchFamily="18" charset="0"/>
              </a:rPr>
              <a:t>)</a:t>
            </a:r>
            <a:endParaRPr lang="en-US" sz="1400" b="1" u="sng" dirty="0">
              <a:latin typeface="Cambria" pitchFamily="18" charset="0"/>
            </a:endParaRP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Jeff Kruk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Karl </a:t>
            </a:r>
            <a:r>
              <a:rPr lang="en-US" sz="1400" dirty="0" err="1" smtClean="0">
                <a:latin typeface="Cambria" pitchFamily="18" charset="0"/>
              </a:rPr>
              <a:t>Stapelfeldt</a:t>
            </a:r>
            <a:r>
              <a:rPr lang="en-US" sz="1400" dirty="0" smtClean="0">
                <a:latin typeface="Cambria" pitchFamily="18" charset="0"/>
              </a:rPr>
              <a:t> (NASA GSFC)</a:t>
            </a:r>
          </a:p>
          <a:p>
            <a:pPr lvl="0"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Wes Traub (NASA JPL)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Bruce MacIntosh (LLNL</a:t>
            </a:r>
            <a:r>
              <a:rPr lang="en-US" sz="1400" dirty="0">
                <a:latin typeface="Cambria" pitchFamily="18" charset="0"/>
              </a:rPr>
              <a:t>) </a:t>
            </a:r>
            <a:endParaRPr lang="en-US" sz="1400" dirty="0" smtClean="0">
              <a:latin typeface="Cambria" pitchFamily="18" charset="0"/>
            </a:endParaRPr>
          </a:p>
          <a:p>
            <a:pPr>
              <a:spcAft>
                <a:spcPts val="300"/>
              </a:spcAft>
            </a:pPr>
            <a:r>
              <a:rPr lang="en-US" sz="1400" dirty="0" smtClean="0">
                <a:latin typeface="Cambria" pitchFamily="18" charset="0"/>
              </a:rPr>
              <a:t>Peter </a:t>
            </a:r>
            <a:r>
              <a:rPr lang="en-US" sz="1400" dirty="0">
                <a:latin typeface="Cambria" pitchFamily="18" charset="0"/>
              </a:rPr>
              <a:t>Lawson (NASA JPL)</a:t>
            </a:r>
          </a:p>
          <a:p>
            <a:pPr lvl="0">
              <a:spcAft>
                <a:spcPts val="300"/>
              </a:spcAft>
            </a:pPr>
            <a:endParaRPr lang="en-US" sz="1400" dirty="0">
              <a:latin typeface="Cambria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654472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88103" y="1524000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Charter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73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EP template_print">
  <a:themeElements>
    <a:clrScheme name="NP template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 template_print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NP template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 template_pr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 template_pr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13082</TotalTime>
  <Words>1238</Words>
  <Application>Microsoft Office PowerPoint</Application>
  <PresentationFormat>On-screen Show (4:3)</PresentationFormat>
  <Paragraphs>224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Cambria</vt:lpstr>
      <vt:lpstr>Garamond</vt:lpstr>
      <vt:lpstr>HelveticaNeue LT 55 Roman</vt:lpstr>
      <vt:lpstr>HelveticaNeue LT 75 Bold</vt:lpstr>
      <vt:lpstr>Verdana</vt:lpstr>
      <vt:lpstr>ExEP template_print</vt:lpstr>
      <vt:lpstr>Decision Process: Presentation to the STDT for the  LUVOIR Surveyor</vt:lpstr>
      <vt:lpstr>Decision Process: Why, What, and How</vt:lpstr>
      <vt:lpstr>Decision Process</vt:lpstr>
      <vt:lpstr>The WHAT</vt:lpstr>
      <vt:lpstr>Best Format</vt:lpstr>
      <vt:lpstr>Context for Recommendation Approach</vt:lpstr>
      <vt:lpstr>Musts and Wants</vt:lpstr>
      <vt:lpstr>A Recent Examples</vt:lpstr>
      <vt:lpstr>ACWG Membership</vt:lpstr>
      <vt:lpstr>Trade Criteria: Defining a Successful Outcome</vt:lpstr>
      <vt:lpstr>Evaluation Criteria:  Defining a Successful Outcome for AFTA</vt:lpstr>
      <vt:lpstr>Criteria:  Wants</vt:lpstr>
      <vt:lpstr>Criteria:  Risks and Opportunities</vt:lpstr>
      <vt:lpstr>Results:  Full Trade Matrix</vt:lpstr>
      <vt:lpstr>Results (Opportunity):  Greater Science Yield for  Lower Jitter, Greater Speckle Suppression</vt:lpstr>
      <vt:lpstr>Final Trade Evaluation considering OMC=Option 7</vt:lpstr>
      <vt:lpstr>The how</vt:lpstr>
      <vt:lpstr>The HOW:  Best Practices</vt:lpstr>
      <vt:lpstr>Working version of Consensus (yes, NASA has a policy)</vt:lpstr>
      <vt:lpstr>Conclusion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Exoplanet Exploration Program (ExEP) Quarterly Review  Program Manager’s Overview</dc:title>
  <dc:creator>Ray Lemus</dc:creator>
  <cp:lastModifiedBy>Blackwood, Gary H (7300)</cp:lastModifiedBy>
  <cp:revision>291</cp:revision>
  <cp:lastPrinted>2015-12-09T21:47:31Z</cp:lastPrinted>
  <dcterms:created xsi:type="dcterms:W3CDTF">2015-07-28T00:10:33Z</dcterms:created>
  <dcterms:modified xsi:type="dcterms:W3CDTF">2016-04-23T13:27:56Z</dcterms:modified>
</cp:coreProperties>
</file>