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i Caho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09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www.alluxa.com/optical-filters/ultra-series-optical-filters-and-coatings/notch-filters/"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49c07c73_1_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49c07c73_1_0: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2849c07c73_1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9a168de31_0_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9a168de31_0_2: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1. Left: Numerical simulation of contrast versus RMS segment motion wavefront error for an ideal coronagraph. Curves show decreasing wavefront error from top to bottom. A horizontal line indicates the contrast of an Earth-radius exoplanet with an albedo of 0.25 at quadrature. Right: Raw contrast versus residual WFE at 3λ/D, showing that 10 pm is a good approximation for a WFE requirement for detection of Earth-like planets with a segmented-aperture telescope.</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44" name="Google Shape;244;g49a168de31_0_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9a168de31_1_31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9a168de31_1_31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49a168de31_1_31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964348384_1_83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964348384_1_83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600"/>
              <a:t>Figure 2. Comparison with arbitrary units of the simple PSD form of Equation 1 (dashed)  with the more general von Karmàn or K-correlation form of Equation 2 (solid). For equal knee frequencies, fn =0.1 Hz in this case, the forms are very similar. We adopt the von Karmàn PSD in this work.</a:t>
            </a:r>
            <a:endParaRPr sz="1600"/>
          </a:p>
          <a:p>
            <a:pPr marL="0" lvl="0" indent="0" algn="l" rtl="0">
              <a:spcBef>
                <a:spcPts val="0"/>
              </a:spcBef>
              <a:spcAft>
                <a:spcPts val="0"/>
              </a:spcAft>
              <a:buNone/>
            </a:pPr>
            <a:endParaRPr/>
          </a:p>
        </p:txBody>
      </p:sp>
      <p:sp>
        <p:nvSpPr>
          <p:cNvPr id="262" name="Google Shape;262;g4964348384_1_83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964348384_1_84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964348384_1_84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Figure 3. Comparison of PSDs with with different power law constants (α) and different T0 outer times. The dashed lines show the optical path difference PSDs and the horizontal solid lines show the measurement noise floor for stars of different magnitudes. For mV=7 and dimmer stars measurement noise dominates. Even for a steep α=5 PSD, stellar noise will dominate above 0.01 Hz for an mV=1 star. This sets the &gt; 100 second stability requirement for natural guide stars. All OPD PSDs are normalized with σ10 = 10 pm rms..</a:t>
            </a:r>
            <a:br>
              <a:rPr lang="en-US"/>
            </a:br>
            <a:r>
              <a:rPr lang="en-US"/>
              <a:t>14</a:t>
            </a:r>
            <a:br>
              <a:rPr lang="en-US"/>
            </a:br>
            <a:endParaRPr/>
          </a:p>
        </p:txBody>
      </p:sp>
      <p:sp>
        <p:nvSpPr>
          <p:cNvPr id="277" name="Google Shape;277;g4964348384_1_84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964348384_1_86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964348384_1_86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600"/>
              <a:t>Figure 4: Example application of closed loop control to OPD using mV=5 (left) and mV=-3 (right) guide stars. The input disturbance is shown as a triple dashed line and the corrected output is a solid line. The photon limited noise floor is shown as a horizontal dashed line.</a:t>
            </a:r>
            <a:endParaRPr sz="1600"/>
          </a:p>
          <a:p>
            <a:pPr marL="0" lvl="0" indent="0" algn="l" rtl="0">
              <a:spcBef>
                <a:spcPts val="0"/>
              </a:spcBef>
              <a:spcAft>
                <a:spcPts val="0"/>
              </a:spcAft>
              <a:buClr>
                <a:schemeClr val="dk1"/>
              </a:buClr>
              <a:buSzPts val="1100"/>
              <a:buFont typeface="Arial"/>
              <a:buNone/>
            </a:pPr>
            <a:r>
              <a:rPr lang="en-US" sz="1600">
                <a:latin typeface="Arial"/>
                <a:ea typeface="Arial"/>
                <a:cs typeface="Arial"/>
                <a:sym typeface="Arial"/>
              </a:rPr>
              <a:t>Residual segment disturbance OPD as a function of guide star magnitude for α = 2 (left) and α = 3 (right) for T0 = ∞. The RMS residual across all temporal frequencies, σout, for the mV=5 star is 60.2 pm which is too high to detect Earth-like exoplanets. Conversely, a hypothetical mV=-3 guide star is sufficient to control OPD to 10.7 pm and reach contrasts of ∼ 10−10. These guide star magnitudes assume a 10% system throughput. For an ideal detector and minimal loss system with ∼40% throughput, these curves shift 1.5 magnitudes dimmer.</a:t>
            </a:r>
            <a:endParaRPr sz="1600">
              <a:latin typeface="Arial"/>
              <a:ea typeface="Arial"/>
              <a:cs typeface="Arial"/>
              <a:sym typeface="Arial"/>
            </a:endParaRPr>
          </a:p>
          <a:p>
            <a:pPr marL="0" lvl="0" indent="0" algn="l" rtl="0">
              <a:spcBef>
                <a:spcPts val="0"/>
              </a:spcBef>
              <a:spcAft>
                <a:spcPts val="0"/>
              </a:spcAft>
              <a:buNone/>
            </a:pPr>
            <a:endParaRPr/>
          </a:p>
        </p:txBody>
      </p:sp>
      <p:sp>
        <p:nvSpPr>
          <p:cNvPr id="286" name="Google Shape;286;g4964348384_1_86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9a168de31_1_10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9a168de31_1_102: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600"/>
              <a:t>Figure 4: Example application of closed loop control to OPD using mV=5 (left) and mV=-3 (right) guide stars. The input disturbance is shown as a triple dashed line and the corrected output is a solid line. The photon limited noise floor is shown as a horizontal dashed line.</a:t>
            </a:r>
            <a:endParaRPr sz="1600"/>
          </a:p>
          <a:p>
            <a:pPr marL="0" lvl="0" indent="0" algn="l" rtl="0">
              <a:spcBef>
                <a:spcPts val="0"/>
              </a:spcBef>
              <a:spcAft>
                <a:spcPts val="0"/>
              </a:spcAft>
              <a:buNone/>
            </a:pPr>
            <a:r>
              <a:rPr lang="en-US" sz="1600">
                <a:latin typeface="Arial"/>
                <a:ea typeface="Arial"/>
                <a:cs typeface="Arial"/>
                <a:sym typeface="Arial"/>
              </a:rPr>
              <a:t>Residual segment disturbance OPD as a function of guide star magnitude for α = 2 (left) and α = 3 (right) for T0 = ∞. The RMS residual across all temporal frequencies, σout, for the mV=5 star is 60.2 pm which is too high to detect Earth-like exoplanets. Conversely, a hypothetical mV=-3 guide star is sufficient to control OPD to 10.7 pm and reach contrasts of ∼ 10−10. These guide star magnitudes assume a 10% system throughput. For an ideal detector and minimal loss system with ∼40% throughput, these curves shift 1.5 magnitudes dimmer.</a:t>
            </a:r>
            <a:endParaRPr sz="16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6" name="Google Shape;296;g49a168de31_1_10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964348384_1_91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964348384_1_91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5: Residual segment disturbance OPD as a function of guide star magnitude for α = 2 (left) and α = 3 (right) for T0 = ∞. The RMS residual across all temporal frequencies, σout, for the mV=5 star is 60.2 pm which is too high to detect Earth-like exoplanets. Conversely, a hypothetical mV=-3 guide star is sufficient to control OPD to 10.7 pm and reach contrasts of ∼ 10−10. These guide star magnitudes assume a 10% system throughput. For an ideal detector and minimal loss system with ∼40% throughput, these curves shift 1.5 magnitudes dimmer.</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06" name="Google Shape;306;g4964348384_1_91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9a168de31_1_11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9a168de31_1_11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5: Residual segment disturbance OPD as a function of guide star magnitude for α = 2 (left) and α = 3 (right) for T0 = ∞. The RMS residual across all temporal frequencies, σout, for the mV=5 star is 60.2 pm which is too high to detect Earth-like exoplanets. Conversely, a hypothetical mV=-3 guide star is sufficient to control OPD to 10.7 pm and reach contrasts of ∼ 10−10. These guide star magnitudes assume a 10% system throughput. For an ideal detector and minimal loss system with ∼40% throughput, these curves shift 1.5 magnitudes dimmer.</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16" name="Google Shape;316;g49a168de31_1_11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964348384_1_106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964348384_1_106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279400" lvl="0" indent="-279400" algn="l" rtl="0">
              <a:lnSpc>
                <a:spcPct val="135000"/>
              </a:lnSpc>
              <a:spcBef>
                <a:spcPts val="0"/>
              </a:spcBef>
              <a:spcAft>
                <a:spcPts val="0"/>
              </a:spcAft>
              <a:buNone/>
            </a:pPr>
            <a:r>
              <a:rPr lang="en-US" sz="1100">
                <a:latin typeface="Arial"/>
                <a:ea typeface="Arial"/>
                <a:cs typeface="Arial"/>
                <a:sym typeface="Arial"/>
              </a:rPr>
              <a:t>Previous research has suggested that 10 minute stability at the 10 picometer level is necessary for the detection of Earth-like planets around 5th to 6th magnitude stars (Stahl et al. 2013, 2015). The analysis presented here shows that the combination of a limiting magnitude of mV = 5 to mV = 6 and σ10 = 10 minutes may be overly optimistic. The ideal coronagraph model output shown in Douglas et al. Fig. 1 supports the previous finding that 10 pm control of segment motion is necessary to reach contrasts of 10−10 at the IWA. However, after accounting for system transmission, detector noise, and photon noise using a closed-loop control law, Fig. 5 shows controlling segment rigid-body motion to this level requires guide star magnitudes mV &lt; 3.</a:t>
            </a:r>
            <a:endParaRPr sz="1100">
              <a:latin typeface="Arial"/>
              <a:ea typeface="Arial"/>
              <a:cs typeface="Arial"/>
              <a:sym typeface="Arial"/>
            </a:endParaRPr>
          </a:p>
          <a:p>
            <a:pPr marL="279400" lvl="0" indent="-279400" algn="l" rtl="0">
              <a:lnSpc>
                <a:spcPct val="135000"/>
              </a:lnSpc>
              <a:spcBef>
                <a:spcPts val="0"/>
              </a:spcBef>
              <a:spcAft>
                <a:spcPts val="0"/>
              </a:spcAft>
              <a:buNone/>
            </a:pPr>
            <a:endParaRPr sz="1100">
              <a:latin typeface="Arial"/>
              <a:ea typeface="Arial"/>
              <a:cs typeface="Arial"/>
              <a:sym typeface="Arial"/>
            </a:endParaRPr>
          </a:p>
          <a:p>
            <a:pPr marL="279400" lvl="0" indent="-279400" algn="l" rtl="0">
              <a:lnSpc>
                <a:spcPct val="135000"/>
              </a:lnSpc>
              <a:spcBef>
                <a:spcPts val="0"/>
              </a:spcBef>
              <a:spcAft>
                <a:spcPts val="0"/>
              </a:spcAft>
              <a:buNone/>
            </a:pPr>
            <a:endParaRPr sz="1100">
              <a:latin typeface="Arial"/>
              <a:ea typeface="Arial"/>
              <a:cs typeface="Arial"/>
              <a:sym typeface="Arial"/>
            </a:endParaRPr>
          </a:p>
          <a:p>
            <a:pPr marL="279400" lvl="0" indent="-279400" algn="l" rtl="0">
              <a:lnSpc>
                <a:spcPct val="135000"/>
              </a:lnSpc>
              <a:spcBef>
                <a:spcPts val="0"/>
              </a:spcBef>
              <a:spcAft>
                <a:spcPts val="0"/>
              </a:spcAft>
              <a:buNone/>
            </a:pPr>
            <a:r>
              <a:rPr lang="en-US" sz="1100">
                <a:latin typeface="Arial"/>
                <a:ea typeface="Arial"/>
                <a:cs typeface="Arial"/>
                <a:sym typeface="Arial"/>
              </a:rPr>
              <a:t>Statement of the problem - increased stability is required for dimmer stars.</a:t>
            </a:r>
            <a:endParaRPr sz="1100">
              <a:latin typeface="Arial"/>
              <a:ea typeface="Arial"/>
              <a:cs typeface="Arial"/>
              <a:sym typeface="Arial"/>
            </a:endParaRPr>
          </a:p>
          <a:p>
            <a:pPr marL="279400" lvl="0" indent="-279400" algn="l" rtl="0">
              <a:lnSpc>
                <a:spcPct val="135000"/>
              </a:lnSpc>
              <a:spcBef>
                <a:spcPts val="0"/>
              </a:spcBef>
              <a:spcAft>
                <a:spcPts val="0"/>
              </a:spcAft>
              <a:buNone/>
            </a:pPr>
            <a:r>
              <a:rPr lang="en-US" sz="1100">
                <a:latin typeface="Arial"/>
                <a:ea typeface="Arial"/>
                <a:cs typeface="Arial"/>
                <a:sym typeface="Arial"/>
              </a:rPr>
              <a:t>“</a:t>
            </a:r>
            <a:r>
              <a:rPr lang="en-US" sz="900">
                <a:latin typeface="Times New Roman"/>
                <a:ea typeface="Times New Roman"/>
                <a:cs typeface="Times New Roman"/>
                <a:sym typeface="Times New Roman"/>
              </a:rPr>
              <a:t>Specification for a 10-meter telescope with a nominal Coronagraph. </a:t>
            </a:r>
            <a:r>
              <a:rPr lang="en-US" sz="1100">
                <a:latin typeface="Arial"/>
                <a:ea typeface="Arial"/>
                <a:cs typeface="Arial"/>
                <a:sym typeface="Arial"/>
              </a:rPr>
              <a:t>“</a:t>
            </a:r>
            <a:endParaRPr sz="1100">
              <a:latin typeface="Arial"/>
              <a:ea typeface="Arial"/>
              <a:cs typeface="Arial"/>
              <a:sym typeface="Arial"/>
            </a:endParaRPr>
          </a:p>
          <a:p>
            <a:pPr marL="279400" lvl="0" indent="-279400" algn="l" rtl="0">
              <a:lnSpc>
                <a:spcPct val="135000"/>
              </a:lnSpc>
              <a:spcBef>
                <a:spcPts val="0"/>
              </a:spcBef>
              <a:spcAft>
                <a:spcPts val="0"/>
              </a:spcAft>
              <a:buClr>
                <a:schemeClr val="dk1"/>
              </a:buClr>
              <a:buSzPts val="1100"/>
              <a:buFont typeface="Arial"/>
              <a:buNone/>
            </a:pPr>
            <a:r>
              <a:rPr lang="en-US" sz="1100">
                <a:latin typeface="Arial"/>
                <a:ea typeface="Arial"/>
                <a:cs typeface="Arial"/>
                <a:sym typeface="Arial"/>
              </a:rPr>
              <a:t>Stahl, Mark T., Stuart B. Shaklan, and H. Philip Stahl. 2015. “Preliminary Analysis of Effect of Random Segment Errors on Coronagraph Performance.” In </a:t>
            </a:r>
            <a:r>
              <a:rPr lang="en-US" sz="1100" i="1">
                <a:latin typeface="Arial"/>
                <a:ea typeface="Arial"/>
                <a:cs typeface="Arial"/>
                <a:sym typeface="Arial"/>
              </a:rPr>
              <a:t>Proc SPIE</a:t>
            </a:r>
            <a:r>
              <a:rPr lang="en-US" sz="1100">
                <a:latin typeface="Arial"/>
                <a:ea typeface="Arial"/>
                <a:cs typeface="Arial"/>
                <a:sym typeface="Arial"/>
              </a:rPr>
              <a:t>, 9605:96050P–96050P–14. https://doi.org/10.1117/12.2190160.</a:t>
            </a:r>
            <a:endParaRPr sz="1100">
              <a:latin typeface="Arial"/>
              <a:ea typeface="Arial"/>
              <a:cs typeface="Arial"/>
              <a:sym typeface="Arial"/>
            </a:endParaRPr>
          </a:p>
          <a:p>
            <a:pPr marL="0" lvl="0" indent="0" algn="l" rtl="0">
              <a:spcBef>
                <a:spcPts val="0"/>
              </a:spcBef>
              <a:spcAft>
                <a:spcPts val="0"/>
              </a:spcAft>
              <a:buNone/>
            </a:pPr>
            <a:endParaRPr/>
          </a:p>
        </p:txBody>
      </p:sp>
      <p:sp>
        <p:nvSpPr>
          <p:cNvPr id="326" name="Google Shape;326;g4964348384_1_106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9a168de31_1_32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9a168de31_1_320: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49a168de31_1_32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5ac30b0a_15_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5ac30b0a_15_6: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285ac30b0a_15_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9a168de31_1_14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9a168de31_1_14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6. Two dimensional representation of the LGS observing scenario. The observing telescope (left) direction of regard is shown as a vector projected onto the celestial sphere (right), while at range z the LGS (tilted square) is offset from the direction of regard by angle dα. The width of the Gaussian LGS beam, with a half-width divergence θ, is shaded.</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54" name="Google Shape;354;g49a168de31_1_14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9a168de31_1_22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49a168de31_1_225: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7. Example of ZWFS with a LGS, illustrating that a Gaussian input beam and a flat input phase disturbed by random segment motion (middle) leads to an varying output intensity (right) which is degenerate with phase errors. Accurate LGS pointing allows for quasi-static measurement of the intensity distribution and correction of this error. This simulation used w = 23.4000 at a range of 4.4 ×104 km, which corresponds to a beam-width of 4.7 km at the telescope.</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63" name="Google Shape;363;g49a168de31_1_22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49a168de31_1_19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49a168de31_1_19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49a168de31_1_19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9a168de31_1_32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9a168de31_1_32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49a168de31_1_32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9a168de31_1_281: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9a168de31_1_281: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49a168de31_1_281: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9a168de31_1_33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9a168de31_1_334: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49a168de31_1_33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9a168de31_1_20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49a168de31_1_205: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49a168de31_1_20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4964348384_1_104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964348384_1_104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600"/>
              <a:t>Table 3: LGS transmitter possible scenarios paired w/segmented telescope. The “stable” telescope cases, Cases II and IV, are based on recent designs for a well-damped telescope using natural guide stars for wavefront sensing. The controlled cases, Cases I, III, V, and VI, would use a more powerful laser to enable faster update, relaxing telescope stability requirements. Throughput here refers to total observatory sensitivity, including the impacts of coating reflectivity and detector quantum efficiency. Transmitter jitter here is the maximum allowable excursion of the LGS beam from the bore-sight of the telescope. The rightmost “band” column indicates the filter over which the effective magnitude, m, is calculated.</a:t>
            </a:r>
            <a:endParaRPr sz="1600"/>
          </a:p>
          <a:p>
            <a:pPr marL="0" lvl="0" indent="0" algn="l" rtl="0">
              <a:spcBef>
                <a:spcPts val="0"/>
              </a:spcBef>
              <a:spcAft>
                <a:spcPts val="0"/>
              </a:spcAft>
              <a:buNone/>
            </a:pPr>
            <a:endParaRPr/>
          </a:p>
        </p:txBody>
      </p:sp>
      <p:sp>
        <p:nvSpPr>
          <p:cNvPr id="420" name="Google Shape;420;g4964348384_1_104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964348384_1_102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964348384_1_102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600"/>
              <a:t>Figure 9: Left: Magnitude vs flux ratio of a 1R⊕ planet at the Earth-equivalent insolation distance for stars in the ExoCat database below 10,000 Kelvin (Turnbull 2015). The sun at 10 parsecs is encircled cross. Black stars have been previously flagged by NASA missions as priorities for the WFIRST (Kasdin et al. 2018), LBTI (Ertel et al. 2018), Exo-S (Seager et al. 2015), and Exo-C (Stapelfeldt et al. 2015) projects in the Exoplanet Archive. Right: Number of target stars as function of magnitude. There are 40 stars brighter than 10th magnitude in the RECONS databases of the closest stars and 2,014 in ExoCat. Natural guide star wavefront sensing and 10 min telescope stability limit at 3rd magnitude or brighter which leaves 142 ExoCat stars accessible. The solid black line shows the same mission stars as are circled in the left panel.</a:t>
            </a:r>
            <a:endParaRPr sz="1600"/>
          </a:p>
          <a:p>
            <a:pPr marL="0" lvl="0" indent="0" algn="l" rtl="0">
              <a:spcBef>
                <a:spcPts val="0"/>
              </a:spcBef>
              <a:spcAft>
                <a:spcPts val="0"/>
              </a:spcAft>
              <a:buNone/>
            </a:pPr>
            <a:endParaRPr/>
          </a:p>
        </p:txBody>
      </p:sp>
      <p:sp>
        <p:nvSpPr>
          <p:cNvPr id="429" name="Google Shape;429;g4964348384_1_102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9a168de31_1_34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49a168de31_1_34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49a168de31_1_34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9a168de31_1_1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9a168de31_1_1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49a168de31_1_1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9a168de31_1_40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9a168de31_1_406: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49a168de31_1_40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9a168de31_1_45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9a168de31_1_455: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49a168de31_1_45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49a168de31_1_46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49a168de31_1_464: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49a168de31_1_46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9a168de31_1_47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9a168de31_1_47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Figure generated using the FEEP (Enpulsion) system, so total dV is 664 m/s.  RF ion will do 2x better from its much-increased dV capacity, iEPS about 0.7x as well (slightly better thrust, but substantially lower Isp and fuel mass).</a:t>
            </a:r>
            <a:endParaRPr/>
          </a:p>
        </p:txBody>
      </p:sp>
      <p:sp>
        <p:nvSpPr>
          <p:cNvPr id="508" name="Google Shape;508;g49a168de31_1_47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49a168de31_1_48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49a168de31_1_482: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228600" lvl="0" indent="-50800" algn="l" rtl="0">
              <a:lnSpc>
                <a:spcPct val="90000"/>
              </a:lnSpc>
              <a:spcBef>
                <a:spcPts val="1000"/>
              </a:spcBef>
              <a:spcAft>
                <a:spcPts val="0"/>
              </a:spcAft>
              <a:buNone/>
            </a:pPr>
            <a:r>
              <a:rPr lang="en-US" sz="1800">
                <a:latin typeface="Arial"/>
                <a:ea typeface="Arial"/>
                <a:cs typeface="Arial"/>
                <a:sym typeface="Arial"/>
              </a:rPr>
              <a:t>The other major fuel cost for the LGS is transitioning between targets.</a:t>
            </a:r>
            <a:endParaRPr sz="1800">
              <a:latin typeface="Arial"/>
              <a:ea typeface="Arial"/>
              <a:cs typeface="Arial"/>
              <a:sym typeface="Arial"/>
            </a:endParaRPr>
          </a:p>
          <a:p>
            <a:pPr marL="228600" lvl="0" indent="-50800" algn="l" rtl="0">
              <a:lnSpc>
                <a:spcPct val="90000"/>
              </a:lnSpc>
              <a:spcBef>
                <a:spcPts val="1000"/>
              </a:spcBef>
              <a:spcAft>
                <a:spcPts val="0"/>
              </a:spcAft>
              <a:buNone/>
            </a:pPr>
            <a:r>
              <a:rPr lang="en-US" sz="1800">
                <a:latin typeface="Arial"/>
                <a:ea typeface="Arial"/>
                <a:cs typeface="Arial"/>
                <a:sym typeface="Arial"/>
              </a:rPr>
              <a:t>With the 12U RF ion design, at 40,000 km separation, the LGS would have to thrust for nine days to make that maneuver, and would only be able to make 37 such maneuvers with its fuel capacity (never mind the fuel cost to sustain a long-duration observation of any star).  If we’re “only” 10,000 km out (orange), that maneuver only requires 4 days, and the LGS can make 75 such maneuvers.  (Essentially, for range R, delta-V cost and maneuver duration scale by sqrt(R).)  It is also possible to trade time for number of targets by reducing thrust -- reducing thrust by a factor of N improves the number of targets reached by a factor of N.</a:t>
            </a:r>
            <a:endParaRPr sz="1800">
              <a:latin typeface="Arial"/>
              <a:ea typeface="Arial"/>
              <a:cs typeface="Arial"/>
              <a:sym typeface="Arial"/>
            </a:endParaRPr>
          </a:p>
          <a:p>
            <a:pPr marL="228600" lvl="0" indent="-50800" algn="l" rtl="0">
              <a:lnSpc>
                <a:spcPct val="90000"/>
              </a:lnSpc>
              <a:spcBef>
                <a:spcPts val="1000"/>
              </a:spcBef>
              <a:spcAft>
                <a:spcPts val="0"/>
              </a:spcAft>
              <a:buNone/>
            </a:pPr>
            <a:r>
              <a:rPr lang="en-US" sz="1800">
                <a:latin typeface="Arial"/>
                <a:ea typeface="Arial"/>
                <a:cs typeface="Arial"/>
                <a:sym typeface="Arial"/>
              </a:rPr>
              <a:t>(Even though this doesn’t sound like a lot of observations, it still represents nearly a year of firing at full thrust (all 1.2 mN of it…) -- the spacecraft actually has quite a bit of delta-V for a small satellite, over 1400 m/s, it’s just that it’s having to spend it all ‘stopping-and-going’ its way around the telescope, rather than firing in a single direction to raise its orbit or escape a gravity well.)</a:t>
            </a:r>
            <a:endParaRPr sz="1800">
              <a:latin typeface="Arial"/>
              <a:ea typeface="Arial"/>
              <a:cs typeface="Arial"/>
              <a:sym typeface="Arial"/>
            </a:endParaRPr>
          </a:p>
          <a:p>
            <a:pPr marL="228600" lvl="0" indent="-50800" algn="l" rtl="0">
              <a:lnSpc>
                <a:spcPct val="90000"/>
              </a:lnSpc>
              <a:spcBef>
                <a:spcPts val="1000"/>
              </a:spcBef>
              <a:spcAft>
                <a:spcPts val="0"/>
              </a:spcAft>
              <a:buNone/>
            </a:pPr>
            <a:r>
              <a:rPr lang="en-US" sz="1800">
                <a:latin typeface="Arial"/>
                <a:ea typeface="Arial"/>
                <a:cs typeface="Arial"/>
                <a:sym typeface="Arial"/>
              </a:rPr>
              <a:t>These charts all assume the LGS masses 24 kg, which is the maximum mass permitted for a 12U CubeSat.  We expect that a more detailed design (in development by STAR Lab) can achieve substantial mass savings, which should improve both metrics by at least 20%.</a:t>
            </a:r>
            <a:endParaRPr sz="1800">
              <a:latin typeface="Arial"/>
              <a:ea typeface="Arial"/>
              <a:cs typeface="Arial"/>
              <a:sym typeface="Arial"/>
            </a:endParaRPr>
          </a:p>
        </p:txBody>
      </p:sp>
      <p:sp>
        <p:nvSpPr>
          <p:cNvPr id="518" name="Google Shape;518;g49a168de31_1_48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49a168de31_1_52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49a168de31_1_52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http://sioslab.com/wp-content/uploads/2017/08/spie2017_talk.pdf</a:t>
            </a:r>
            <a:endParaRPr/>
          </a:p>
        </p:txBody>
      </p:sp>
      <p:sp>
        <p:nvSpPr>
          <p:cNvPr id="535" name="Google Shape;535;g49a168de31_1_52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49a168de31_1_58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49a168de31_1_58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49a168de31_1_58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4964348384_1_26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4964348384_1_26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Alluxa notch filter website: </a:t>
            </a:r>
            <a:r>
              <a:rPr lang="en-US" u="sng">
                <a:solidFill>
                  <a:schemeClr val="hlink"/>
                </a:solidFill>
                <a:hlinkClick r:id="rId3"/>
              </a:rPr>
              <a:t>https://www.alluxa.com/optical-filters/ultra-series-optical-filters-and-coatings/notch-filters/</a:t>
            </a:r>
            <a:endParaRPr/>
          </a:p>
          <a:p>
            <a:pPr marL="0" lvl="0" indent="0" algn="l" rtl="0">
              <a:spcBef>
                <a:spcPts val="0"/>
              </a:spcBef>
              <a:spcAft>
                <a:spcPts val="0"/>
              </a:spcAft>
              <a:buNone/>
            </a:pPr>
            <a:r>
              <a:rPr lang="en-US"/>
              <a:t>Landulfo </a:t>
            </a:r>
            <a:r>
              <a:rPr lang="en-US" sz="2400">
                <a:latin typeface="Arial"/>
                <a:ea typeface="Arial"/>
                <a:cs typeface="Arial"/>
                <a:sym typeface="Arial"/>
              </a:rPr>
              <a:t> doi:10.1117/12.2324295</a:t>
            </a:r>
            <a:endParaRPr/>
          </a:p>
        </p:txBody>
      </p:sp>
      <p:sp>
        <p:nvSpPr>
          <p:cNvPr id="554" name="Google Shape;554;g4964348384_1_26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9a168de31_1_59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49a168de31_1_595: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49a168de31_1_59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4964348384_1_815: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4964348384_1_81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85ac30b0a_15_1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85ac30b0a_15_1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72-m diameter is the baseline for HabEx currently. </a:t>
            </a:r>
            <a:endParaRPr/>
          </a:p>
        </p:txBody>
      </p:sp>
      <p:sp>
        <p:nvSpPr>
          <p:cNvPr id="130" name="Google Shape;130;g285ac30b0a_15_1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4964348384_1_1127: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r>
              <a:rPr lang="en-US"/>
              <a:t>The testbed update picture captures progress with aligning the LGS and target source relays. Both are being aligned on-axis with no defocus, since we can always insert the LGS defocus and tilt after we get everything set up. The PSFs are shown for the combined relays. The LGS source is looking pretty good, but we need more time to chase the target source alignment (hence the defocus and offset present). Once this is reliably aligned, then we can move onto the OAP relay with the DM.</a:t>
            </a:r>
            <a:endParaRPr/>
          </a:p>
        </p:txBody>
      </p:sp>
      <p:sp>
        <p:nvSpPr>
          <p:cNvPr id="578" name="Google Shape;578;g4964348384_1_1127:notes"/>
          <p:cNvSpPr>
            <a:spLocks noGrp="1" noRot="1" noChangeAspect="1"/>
          </p:cNvSpPr>
          <p:nvPr>
            <p:ph type="sldImg" idx="2"/>
          </p:nvPr>
        </p:nvSpPr>
        <p:spPr>
          <a:xfrm>
            <a:off x="1752859" y="697230"/>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4964348384_1_74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18" name="Google Shape;618;g4964348384_1_7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4964348384_1_111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29" name="Google Shape;629;g4964348384_1_1116:notes"/>
          <p:cNvSpPr>
            <a:spLocks noGrp="1" noRot="1" noChangeAspect="1"/>
          </p:cNvSpPr>
          <p:nvPr>
            <p:ph type="sldImg" idx="2"/>
          </p:nvPr>
        </p:nvSpPr>
        <p:spPr>
          <a:xfrm>
            <a:off x="1752859" y="697230"/>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964348384_1_136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r>
              <a:rPr lang="en-US"/>
              <a:t>Sample data collected for tilt verification measurements using Zygo Verifire in lab. The IrisAO PTT111L is rated for +/- 2 mrad, however the data shown ranges from +/- 1.5 mrad. The slopes greater than 1.5mrad was too steep for the Zygo to measure, so they were omitted in this data set. Additional tests were done for both piston and tip.</a:t>
            </a:r>
            <a:endParaRPr/>
          </a:p>
        </p:txBody>
      </p:sp>
      <p:sp>
        <p:nvSpPr>
          <p:cNvPr id="638" name="Google Shape;638;g4964348384_1_13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4964348384_1_76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r>
              <a:rPr lang="en-US"/>
              <a:t>The LGS and on-axis target sources have afocal relays with a pupil stop in place to create the inscribed aperture on the segmented DM. Each source is combined using a beamsplitter cube (labelled BC in diagram). The OAP relay with the segmented DM become the common path between each source. A dichroic beamsplitter is placed to separate the two sources, where the LGS source will pass into a Zernike WFS and the on-axis target source goes directly to a detector.</a:t>
            </a:r>
            <a:endParaRPr/>
          </a:p>
        </p:txBody>
      </p:sp>
      <p:sp>
        <p:nvSpPr>
          <p:cNvPr id="648" name="Google Shape;648;g4964348384_1_763:notes"/>
          <p:cNvSpPr>
            <a:spLocks noGrp="1" noRot="1" noChangeAspect="1"/>
          </p:cNvSpPr>
          <p:nvPr>
            <p:ph type="sldImg" idx="2"/>
          </p:nvPr>
        </p:nvSpPr>
        <p:spPr>
          <a:xfrm>
            <a:off x="1752859" y="697230"/>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49a168de31_1_60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49a168de31_1_602: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1" name="Google Shape;661;g49a168de31_1_60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4964348384_1_69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4964348384_1_696: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alternative segmented DM technologies: i.e., other than BMC MEMS.  Can we make bigger segments with smaller (relative) gaps?</a:t>
            </a:r>
            <a:endParaRPr/>
          </a:p>
          <a:p>
            <a:pPr marL="0" lvl="0" indent="0" algn="l" rtl="0">
              <a:spcBef>
                <a:spcPts val="0"/>
              </a:spcBef>
              <a:spcAft>
                <a:spcPts val="0"/>
              </a:spcAft>
              <a:buNone/>
            </a:pPr>
            <a:r>
              <a:rPr lang="en-US"/>
              <a:t>continuous facesheet: can we reproduce segment RBM with high enough fidelity while avoiding the edge diffraction?</a:t>
            </a:r>
            <a:endParaRPr/>
          </a:p>
          <a:p>
            <a:pPr marL="0" lvl="0" indent="0" algn="l" rtl="0">
              <a:spcBef>
                <a:spcPts val="0"/>
              </a:spcBef>
              <a:spcAft>
                <a:spcPts val="0"/>
              </a:spcAft>
              <a:buNone/>
            </a:pPr>
            <a:r>
              <a:rPr lang="en-US"/>
              <a:t>direct feedback: estimate we need ~10 to 100Hz bandwidth.</a:t>
            </a:r>
            <a:endParaRPr/>
          </a:p>
        </p:txBody>
      </p:sp>
      <p:sp>
        <p:nvSpPr>
          <p:cNvPr id="669" name="Google Shape;669;g4964348384_1_69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964348384_1_134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4964348384_1_134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 reasons not 10^-10 - small gap size is hard to model </a:t>
            </a:r>
            <a:endParaRPr/>
          </a:p>
        </p:txBody>
      </p:sp>
      <p:sp>
        <p:nvSpPr>
          <p:cNvPr id="677" name="Google Shape;677;g4964348384_1_134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4964348384_1_70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4964348384_1_703: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g4964348384_1_70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49a168de31_1_61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49a168de31_1_610: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g49a168de31_1_61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9a168de31_1_2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9a168de31_1_2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49a168de31_1_2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4964348384_1_137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4964348384_1_1374: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g4964348384_1_137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87e3e8e19_0_1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87e3e8e19_0_1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g287e3e8e19_0_1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49a168de31_1_62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49a168de31_1_624: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g49a168de31_1_62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9a168de31_1_61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49a168de31_1_617: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g49a168de31_1_61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9a168de31_1_29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9a168de31_1_299: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49a168de31_1_29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5ac30b0a_15_2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5ac30b0a_15_20: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285ac30b0a_15_2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9a168de31_1_30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9a168de31_1_306: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49a168de31_1_30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964348384_1_16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964348384_1_168:notes"/>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a:solidFill>
                  <a:srgbClr val="000000"/>
                </a:solidFill>
                <a:latin typeface="Arial"/>
                <a:ea typeface="Arial"/>
                <a:cs typeface="Arial"/>
                <a:sym typeface="Arial"/>
              </a:rPr>
              <a:t>Figure 1. Left: Numerical simulation of contrast versus RMS segment motion wavefront error for an ideal coronagraph. Curves show decreasing wavefront error from top to bottom. A horizontal line indicates the contrast of an Earth-radius exoplanet with an albedo of 0.25 at quadrature. Right: Raw contrast versus residual WFE at 3λ/D, showing that 10 pm is a good approximation for a WFE requirement for detection of Earth-like planets with a segmented-aperture telescope.</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34" name="Google Shape;234;g4964348384_1_16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400"/>
              <a:buFont typeface="Arial"/>
              <a:buNone/>
              <a:defRPr sz="37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700">
                <a:solidFill>
                  <a:schemeClr val="dk1"/>
                </a:solidFill>
              </a:defRPr>
            </a:lvl2pPr>
            <a:lvl3pPr lvl="2" indent="0" rtl="0">
              <a:spcBef>
                <a:spcPts val="0"/>
              </a:spcBef>
              <a:spcAft>
                <a:spcPts val="0"/>
              </a:spcAft>
              <a:buClr>
                <a:schemeClr val="dk1"/>
              </a:buClr>
              <a:buSzPts val="1400"/>
              <a:buFont typeface="Arial"/>
              <a:buNone/>
              <a:defRPr sz="3700">
                <a:solidFill>
                  <a:schemeClr val="dk1"/>
                </a:solidFill>
              </a:defRPr>
            </a:lvl3pPr>
            <a:lvl4pPr lvl="3" indent="0" rtl="0">
              <a:spcBef>
                <a:spcPts val="0"/>
              </a:spcBef>
              <a:spcAft>
                <a:spcPts val="0"/>
              </a:spcAft>
              <a:buClr>
                <a:schemeClr val="dk1"/>
              </a:buClr>
              <a:buSzPts val="1400"/>
              <a:buFont typeface="Arial"/>
              <a:buNone/>
              <a:defRPr sz="3700">
                <a:solidFill>
                  <a:schemeClr val="dk1"/>
                </a:solidFill>
              </a:defRPr>
            </a:lvl4pPr>
            <a:lvl5pPr lvl="4" indent="0" rtl="0">
              <a:spcBef>
                <a:spcPts val="0"/>
              </a:spcBef>
              <a:spcAft>
                <a:spcPts val="0"/>
              </a:spcAft>
              <a:buClr>
                <a:schemeClr val="dk1"/>
              </a:buClr>
              <a:buSzPts val="1400"/>
              <a:buFont typeface="Arial"/>
              <a:buNone/>
              <a:defRPr sz="3700">
                <a:solidFill>
                  <a:schemeClr val="dk1"/>
                </a:solidFill>
              </a:defRPr>
            </a:lvl5pPr>
            <a:lvl6pPr lvl="5" indent="0" rtl="0">
              <a:spcBef>
                <a:spcPts val="0"/>
              </a:spcBef>
              <a:spcAft>
                <a:spcPts val="0"/>
              </a:spcAft>
              <a:buClr>
                <a:schemeClr val="dk1"/>
              </a:buClr>
              <a:buSzPts val="1400"/>
              <a:buFont typeface="Arial"/>
              <a:buNone/>
              <a:defRPr sz="3700">
                <a:solidFill>
                  <a:schemeClr val="dk1"/>
                </a:solidFill>
              </a:defRPr>
            </a:lvl6pPr>
            <a:lvl7pPr lvl="6" indent="0" rtl="0">
              <a:spcBef>
                <a:spcPts val="0"/>
              </a:spcBef>
              <a:spcAft>
                <a:spcPts val="0"/>
              </a:spcAft>
              <a:buClr>
                <a:schemeClr val="dk1"/>
              </a:buClr>
              <a:buSzPts val="1400"/>
              <a:buFont typeface="Arial"/>
              <a:buNone/>
              <a:defRPr sz="3700">
                <a:solidFill>
                  <a:schemeClr val="dk1"/>
                </a:solidFill>
              </a:defRPr>
            </a:lvl7pPr>
            <a:lvl8pPr lvl="7" indent="0" rtl="0">
              <a:spcBef>
                <a:spcPts val="0"/>
              </a:spcBef>
              <a:spcAft>
                <a:spcPts val="0"/>
              </a:spcAft>
              <a:buClr>
                <a:schemeClr val="dk1"/>
              </a:buClr>
              <a:buSzPts val="1400"/>
              <a:buFont typeface="Arial"/>
              <a:buNone/>
              <a:defRPr sz="3700">
                <a:solidFill>
                  <a:schemeClr val="dk1"/>
                </a:solidFill>
              </a:defRPr>
            </a:lvl8pPr>
            <a:lvl9pPr lvl="8" indent="0" rtl="0">
              <a:spcBef>
                <a:spcPts val="0"/>
              </a:spcBef>
              <a:spcAft>
                <a:spcPts val="0"/>
              </a:spcAft>
              <a:buClr>
                <a:schemeClr val="dk1"/>
              </a:buClr>
              <a:buSzPts val="1400"/>
              <a:buFont typeface="Arial"/>
              <a:buNone/>
              <a:defRPr sz="3700">
                <a:solidFill>
                  <a:schemeClr val="dk1"/>
                </a:solidFill>
              </a:defRPr>
            </a:lvl9pPr>
          </a:lstStyle>
          <a:p>
            <a:endParaRPr/>
          </a:p>
        </p:txBody>
      </p:sp>
      <p:sp>
        <p:nvSpPr>
          <p:cNvPr id="89" name="Google Shape;89;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28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115000"/>
              </a:lnSpc>
              <a:spcBef>
                <a:spcPts val="2100"/>
              </a:spcBef>
              <a:spcAft>
                <a:spcPts val="0"/>
              </a:spcAft>
              <a:buClr>
                <a:schemeClr val="dk2"/>
              </a:buClr>
              <a:buSzPts val="2400"/>
              <a:buFont typeface="Arial"/>
              <a:buNone/>
              <a:defRPr sz="1900" b="0" i="0" u="none" strike="noStrike" cap="none">
                <a:solidFill>
                  <a:schemeClr val="dk2"/>
                </a:solidFill>
                <a:latin typeface="Arial"/>
                <a:ea typeface="Arial"/>
                <a:cs typeface="Arial"/>
                <a:sym typeface="Arial"/>
              </a:defRPr>
            </a:lvl2pPr>
            <a:lvl3pPr marL="1371600" marR="0" lvl="2" indent="-228600" algn="l" rtl="0">
              <a:lnSpc>
                <a:spcPct val="115000"/>
              </a:lnSpc>
              <a:spcBef>
                <a:spcPts val="2100"/>
              </a:spcBef>
              <a:spcAft>
                <a:spcPts val="0"/>
              </a:spcAft>
              <a:buClr>
                <a:schemeClr val="dk2"/>
              </a:buClr>
              <a:buSzPts val="2000"/>
              <a:buFont typeface="Arial"/>
              <a:buNone/>
              <a:defRPr sz="1900" b="0" i="0" u="none" strike="noStrike" cap="none">
                <a:solidFill>
                  <a:schemeClr val="dk2"/>
                </a:solidFill>
                <a:latin typeface="Arial"/>
                <a:ea typeface="Arial"/>
                <a:cs typeface="Arial"/>
                <a:sym typeface="Arial"/>
              </a:defRPr>
            </a:lvl3pPr>
            <a:lvl4pPr marL="1828800" marR="0" lvl="3" indent="-228600" algn="l" rtl="0">
              <a:lnSpc>
                <a:spcPct val="115000"/>
              </a:lnSpc>
              <a:spcBef>
                <a:spcPts val="2100"/>
              </a:spcBef>
              <a:spcAft>
                <a:spcPts val="0"/>
              </a:spcAft>
              <a:buClr>
                <a:schemeClr val="dk2"/>
              </a:buClr>
              <a:buSzPts val="1800"/>
              <a:buFont typeface="Arial"/>
              <a:buNone/>
              <a:defRPr sz="1900" b="0" i="0" u="none" strike="noStrike" cap="none">
                <a:solidFill>
                  <a:schemeClr val="dk2"/>
                </a:solidFill>
                <a:latin typeface="Arial"/>
                <a:ea typeface="Arial"/>
                <a:cs typeface="Arial"/>
                <a:sym typeface="Arial"/>
              </a:defRPr>
            </a:lvl4pPr>
            <a:lvl5pPr marL="2286000" marR="0" lvl="4" indent="-228600" algn="l" rtl="0">
              <a:lnSpc>
                <a:spcPct val="115000"/>
              </a:lnSpc>
              <a:spcBef>
                <a:spcPts val="2100"/>
              </a:spcBef>
              <a:spcAft>
                <a:spcPts val="0"/>
              </a:spcAft>
              <a:buClr>
                <a:schemeClr val="dk2"/>
              </a:buClr>
              <a:buSzPts val="1800"/>
              <a:buFont typeface="Arial"/>
              <a:buNone/>
              <a:defRPr sz="1900" b="0" i="0" u="none" strike="noStrike" cap="none">
                <a:solidFill>
                  <a:schemeClr val="dk2"/>
                </a:solidFill>
                <a:latin typeface="Arial"/>
                <a:ea typeface="Arial"/>
                <a:cs typeface="Arial"/>
                <a:sym typeface="Arial"/>
              </a:defRPr>
            </a:lvl5pPr>
            <a:lvl6pPr marL="2743200" marR="0" lvl="5" indent="-228600" algn="l" rtl="0">
              <a:lnSpc>
                <a:spcPct val="115000"/>
              </a:lnSpc>
              <a:spcBef>
                <a:spcPts val="2100"/>
              </a:spcBef>
              <a:spcAft>
                <a:spcPts val="0"/>
              </a:spcAft>
              <a:buClr>
                <a:schemeClr val="dk2"/>
              </a:buClr>
              <a:buSzPts val="1800"/>
              <a:buFont typeface="Arial"/>
              <a:buNone/>
              <a:defRPr sz="1900" b="0" i="0" u="none" strike="noStrike" cap="none">
                <a:solidFill>
                  <a:schemeClr val="dk2"/>
                </a:solidFill>
                <a:latin typeface="Arial"/>
                <a:ea typeface="Arial"/>
                <a:cs typeface="Arial"/>
                <a:sym typeface="Arial"/>
              </a:defRPr>
            </a:lvl6pPr>
            <a:lvl7pPr marL="3200400" marR="0" lvl="6" indent="-228600" algn="l" rtl="0">
              <a:lnSpc>
                <a:spcPct val="115000"/>
              </a:lnSpc>
              <a:spcBef>
                <a:spcPts val="2100"/>
              </a:spcBef>
              <a:spcAft>
                <a:spcPts val="0"/>
              </a:spcAft>
              <a:buClr>
                <a:schemeClr val="dk2"/>
              </a:buClr>
              <a:buSzPts val="1800"/>
              <a:buFont typeface="Arial"/>
              <a:buNone/>
              <a:defRPr sz="1900" b="0" i="0" u="none" strike="noStrike" cap="none">
                <a:solidFill>
                  <a:schemeClr val="dk2"/>
                </a:solidFill>
                <a:latin typeface="Arial"/>
                <a:ea typeface="Arial"/>
                <a:cs typeface="Arial"/>
                <a:sym typeface="Arial"/>
              </a:defRPr>
            </a:lvl7pPr>
            <a:lvl8pPr marL="3657600" marR="0" lvl="7" indent="-228600" algn="l" rtl="0">
              <a:lnSpc>
                <a:spcPct val="115000"/>
              </a:lnSpc>
              <a:spcBef>
                <a:spcPts val="2100"/>
              </a:spcBef>
              <a:spcAft>
                <a:spcPts val="0"/>
              </a:spcAft>
              <a:buClr>
                <a:schemeClr val="dk2"/>
              </a:buClr>
              <a:buSzPts val="1800"/>
              <a:buFont typeface="Arial"/>
              <a:buNone/>
              <a:defRPr sz="1900" b="0" i="0" u="none" strike="noStrike" cap="none">
                <a:solidFill>
                  <a:schemeClr val="dk2"/>
                </a:solidFill>
                <a:latin typeface="Arial"/>
                <a:ea typeface="Arial"/>
                <a:cs typeface="Arial"/>
                <a:sym typeface="Arial"/>
              </a:defRPr>
            </a:lvl8pPr>
            <a:lvl9pPr marL="4114800" marR="0" lvl="8" indent="-228600" algn="l" rtl="0">
              <a:lnSpc>
                <a:spcPct val="115000"/>
              </a:lnSpc>
              <a:spcBef>
                <a:spcPts val="2100"/>
              </a:spcBef>
              <a:spcAft>
                <a:spcPts val="2100"/>
              </a:spcAft>
              <a:buClr>
                <a:schemeClr val="dk2"/>
              </a:buClr>
              <a:buSzPts val="1800"/>
              <a:buFont typeface="Arial"/>
              <a:buNone/>
              <a:defRPr sz="1900" b="0" i="0" u="none" strike="noStrike" cap="none">
                <a:solidFill>
                  <a:schemeClr val="dk2"/>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8472457" y="6217622"/>
            <a:ext cx="548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54950" y="63913"/>
            <a:ext cx="7886700" cy="771600"/>
          </a:xfrm>
          <a:prstGeom prst="rect">
            <a:avLst/>
          </a:prstGeom>
          <a:noFill/>
          <a:ln>
            <a:noFill/>
          </a:ln>
        </p:spPr>
        <p:txBody>
          <a:bodyPr spcFirstLastPara="1" wrap="square" lIns="91425" tIns="91425" rIns="91425" bIns="91425" anchor="ctr" anchorCtr="0"/>
          <a:lstStyle>
            <a:lvl1pPr marL="0" marR="0" lvl="0" indent="0"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628650" y="11435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54950" y="63913"/>
            <a:ext cx="7886700" cy="771600"/>
          </a:xfrm>
          <a:prstGeom prst="rect">
            <a:avLst/>
          </a:prstGeom>
          <a:noFill/>
          <a:ln>
            <a:noFill/>
          </a:ln>
        </p:spPr>
        <p:txBody>
          <a:bodyPr spcFirstLastPara="1" wrap="square" lIns="91425" tIns="91425" rIns="91425" bIns="91425" anchor="ctr" anchorCtr="0"/>
          <a:lstStyle>
            <a:lvl1pPr marL="0" marR="0" lvl="0" indent="0"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5" name="Google Shape;45;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54950" y="63913"/>
            <a:ext cx="7886700" cy="771600"/>
          </a:xfrm>
          <a:prstGeom prst="rect">
            <a:avLst/>
          </a:prstGeom>
          <a:noFill/>
          <a:ln>
            <a:noFill/>
          </a:ln>
        </p:spPr>
        <p:txBody>
          <a:bodyPr spcFirstLastPara="1" wrap="square" lIns="91425" tIns="91425" rIns="91425" bIns="91425" anchor="ctr" anchorCtr="0"/>
          <a:lstStyle>
            <a:lvl1pPr marL="0" marR="0" lvl="0" indent="0"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4" name="Google Shape;54;p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54950" y="63913"/>
            <a:ext cx="7886700" cy="771600"/>
          </a:xfrm>
          <a:prstGeom prst="rect">
            <a:avLst/>
          </a:prstGeom>
          <a:noFill/>
          <a:ln>
            <a:noFill/>
          </a:ln>
        </p:spPr>
        <p:txBody>
          <a:bodyPr spcFirstLastPara="1" wrap="square" lIns="91425" tIns="91425" rIns="91425" bIns="91425" anchor="ctr" anchorCtr="0"/>
          <a:lstStyle>
            <a:lvl1pPr marL="0" marR="0" lvl="0" indent="0"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54950" y="63913"/>
            <a:ext cx="7886700" cy="771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lgn="ctr">
              <a:spcBef>
                <a:spcPts val="0"/>
              </a:spcBef>
              <a:spcAft>
                <a:spcPts val="0"/>
              </a:spcAft>
              <a:buSzPts val="1400"/>
              <a:buNone/>
              <a:defRPr sz="1800"/>
            </a:lvl2pPr>
            <a:lvl3pPr lvl="2" indent="0" algn="ctr">
              <a:spcBef>
                <a:spcPts val="0"/>
              </a:spcBef>
              <a:spcAft>
                <a:spcPts val="0"/>
              </a:spcAft>
              <a:buSzPts val="1400"/>
              <a:buNone/>
              <a:defRPr sz="1800"/>
            </a:lvl3pPr>
            <a:lvl4pPr lvl="3" indent="0" algn="ctr">
              <a:spcBef>
                <a:spcPts val="0"/>
              </a:spcBef>
              <a:spcAft>
                <a:spcPts val="0"/>
              </a:spcAft>
              <a:buSzPts val="1400"/>
              <a:buNone/>
              <a:defRPr sz="1800"/>
            </a:lvl4pPr>
            <a:lvl5pPr lvl="4" indent="0" algn="ctr">
              <a:spcBef>
                <a:spcPts val="0"/>
              </a:spcBef>
              <a:spcAft>
                <a:spcPts val="0"/>
              </a:spcAft>
              <a:buSzPts val="1400"/>
              <a:buNone/>
              <a:defRPr sz="1800"/>
            </a:lvl5pPr>
            <a:lvl6pPr lvl="5" indent="0" algn="ctr">
              <a:spcBef>
                <a:spcPts val="0"/>
              </a:spcBef>
              <a:spcAft>
                <a:spcPts val="0"/>
              </a:spcAft>
              <a:buSzPts val="1400"/>
              <a:buNone/>
              <a:defRPr sz="1800"/>
            </a:lvl6pPr>
            <a:lvl7pPr lvl="6" indent="0" algn="ctr">
              <a:spcBef>
                <a:spcPts val="0"/>
              </a:spcBef>
              <a:spcAft>
                <a:spcPts val="0"/>
              </a:spcAft>
              <a:buSzPts val="1400"/>
              <a:buNone/>
              <a:defRPr sz="1800"/>
            </a:lvl7pPr>
            <a:lvl8pPr lvl="7" indent="0" algn="ctr">
              <a:spcBef>
                <a:spcPts val="0"/>
              </a:spcBef>
              <a:spcAft>
                <a:spcPts val="0"/>
              </a:spcAft>
              <a:buSzPts val="1400"/>
              <a:buNone/>
              <a:defRPr sz="1800"/>
            </a:lvl8pPr>
            <a:lvl9pPr lvl="8" indent="0" algn="ctr">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1435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a:blip r:embed="rId13">
            <a:alphaModFix/>
          </a:blip>
          <a:stretch>
            <a:fillRect/>
          </a:stretch>
        </p:blipFill>
        <p:spPr>
          <a:xfrm>
            <a:off x="111821" y="208250"/>
            <a:ext cx="714747" cy="365125"/>
          </a:xfrm>
          <a:prstGeom prst="rect">
            <a:avLst/>
          </a:prstGeom>
          <a:noFill/>
          <a:ln>
            <a:noFill/>
          </a:ln>
        </p:spPr>
      </p:pic>
      <p:pic>
        <p:nvPicPr>
          <p:cNvPr id="16" name="Google Shape;16;p1"/>
          <p:cNvPicPr preferRelativeResize="0"/>
          <p:nvPr/>
        </p:nvPicPr>
        <p:blipFill rotWithShape="1">
          <a:blip r:embed="rId14">
            <a:alphaModFix/>
          </a:blip>
          <a:srcRect b="22444"/>
          <a:stretch/>
        </p:blipFill>
        <p:spPr>
          <a:xfrm>
            <a:off x="8388125" y="132050"/>
            <a:ext cx="647752" cy="482925"/>
          </a:xfrm>
          <a:prstGeom prst="rect">
            <a:avLst/>
          </a:prstGeom>
          <a:noFill/>
          <a:ln>
            <a:noFill/>
          </a:ln>
        </p:spPr>
      </p:pic>
      <p:cxnSp>
        <p:nvCxnSpPr>
          <p:cNvPr id="17" name="Google Shape;17;p1"/>
          <p:cNvCxnSpPr/>
          <p:nvPr/>
        </p:nvCxnSpPr>
        <p:spPr>
          <a:xfrm>
            <a:off x="0" y="858450"/>
            <a:ext cx="91515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jp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jpg"/></Relationships>
</file>

<file path=ppt/slides/_rels/slide43.xml.rels><?xml version="1.0" encoding="UTF-8" standalone="yes"?>
<Relationships xmlns="http://schemas.openxmlformats.org/package/2006/relationships"><Relationship Id="rId3" Type="http://schemas.openxmlformats.org/officeDocument/2006/relationships/hyperlink" Target="http://drive.google.com/file/d/1FraLfNgQm2n5ER1mOpCyQd_pef-dSf3w/view" TargetMode="External"/><Relationship Id="rId4" Type="http://schemas.openxmlformats.org/officeDocument/2006/relationships/image" Target="../media/image41.jp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mailto:laserguidestarlab@mit.ed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685800" y="745619"/>
            <a:ext cx="7772400" cy="124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a:t>Laser Guide Star for Large Aperture Segmented Space Telescopes</a:t>
            </a:r>
            <a:endParaRPr sz="4000"/>
          </a:p>
        </p:txBody>
      </p:sp>
      <p:pic>
        <p:nvPicPr>
          <p:cNvPr id="97" name="Google Shape;97;p14"/>
          <p:cNvPicPr preferRelativeResize="0"/>
          <p:nvPr/>
        </p:nvPicPr>
        <p:blipFill>
          <a:blip r:embed="rId3">
            <a:alphaModFix/>
          </a:blip>
          <a:stretch>
            <a:fillRect/>
          </a:stretch>
        </p:blipFill>
        <p:spPr>
          <a:xfrm>
            <a:off x="50" y="827450"/>
            <a:ext cx="9144000" cy="6030601"/>
          </a:xfrm>
          <a:prstGeom prst="rect">
            <a:avLst/>
          </a:prstGeom>
          <a:noFill/>
          <a:ln>
            <a:noFill/>
          </a:ln>
        </p:spPr>
      </p:pic>
      <p:pic>
        <p:nvPicPr>
          <p:cNvPr id="98" name="Google Shape;98;p14"/>
          <p:cNvPicPr preferRelativeResize="0"/>
          <p:nvPr/>
        </p:nvPicPr>
        <p:blipFill rotWithShape="1">
          <a:blip r:embed="rId4">
            <a:alphaModFix/>
          </a:blip>
          <a:srcRect t="19776" r="2133" b="23476"/>
          <a:stretch/>
        </p:blipFill>
        <p:spPr>
          <a:xfrm>
            <a:off x="449862" y="2971625"/>
            <a:ext cx="5714000" cy="1937700"/>
          </a:xfrm>
          <a:prstGeom prst="rect">
            <a:avLst/>
          </a:prstGeom>
          <a:noFill/>
          <a:ln>
            <a:noFill/>
          </a:ln>
        </p:spPr>
      </p:pic>
      <p:sp>
        <p:nvSpPr>
          <p:cNvPr id="99" name="Google Shape;99;p14"/>
          <p:cNvSpPr txBox="1"/>
          <p:nvPr/>
        </p:nvSpPr>
        <p:spPr>
          <a:xfrm>
            <a:off x="9025" y="-84550"/>
            <a:ext cx="9144000" cy="961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rgbClr val="666666"/>
                </a:solidFill>
              </a:rPr>
              <a:t>Laser Guide Star </a:t>
            </a:r>
            <a:br>
              <a:rPr lang="en-US" sz="3000" b="1">
                <a:solidFill>
                  <a:srgbClr val="666666"/>
                </a:solidFill>
              </a:rPr>
            </a:br>
            <a:r>
              <a:rPr lang="en-US" sz="2400" b="1">
                <a:solidFill>
                  <a:srgbClr val="666666"/>
                </a:solidFill>
              </a:rPr>
              <a:t>for Large Aperture Segmented Space Telescopes</a:t>
            </a:r>
            <a:endParaRPr sz="2400" b="1">
              <a:solidFill>
                <a:srgbClr val="666666"/>
              </a:solidFill>
            </a:endParaRPr>
          </a:p>
        </p:txBody>
      </p:sp>
      <p:grpSp>
        <p:nvGrpSpPr>
          <p:cNvPr id="100" name="Google Shape;100;p14"/>
          <p:cNvGrpSpPr/>
          <p:nvPr/>
        </p:nvGrpSpPr>
        <p:grpSpPr>
          <a:xfrm>
            <a:off x="6967176" y="1494137"/>
            <a:ext cx="997950" cy="689487"/>
            <a:chOff x="6517314" y="945887"/>
            <a:chExt cx="997950" cy="689487"/>
          </a:xfrm>
        </p:grpSpPr>
        <p:pic>
          <p:nvPicPr>
            <p:cNvPr id="101" name="Google Shape;101;p14" descr="panels.png"/>
            <p:cNvPicPr preferRelativeResize="0"/>
            <p:nvPr/>
          </p:nvPicPr>
          <p:blipFill rotWithShape="1">
            <a:blip r:embed="rId5">
              <a:alphaModFix/>
            </a:blip>
            <a:srcRect l="31926"/>
            <a:stretch/>
          </p:blipFill>
          <p:spPr>
            <a:xfrm rot="2337639">
              <a:off x="6640362" y="974545"/>
              <a:ext cx="262453" cy="484185"/>
            </a:xfrm>
            <a:prstGeom prst="rect">
              <a:avLst/>
            </a:prstGeom>
            <a:noFill/>
            <a:ln>
              <a:noFill/>
            </a:ln>
          </p:spPr>
        </p:pic>
        <p:pic>
          <p:nvPicPr>
            <p:cNvPr id="102" name="Google Shape;102;p14" descr="27u.png"/>
            <p:cNvPicPr preferRelativeResize="0"/>
            <p:nvPr/>
          </p:nvPicPr>
          <p:blipFill>
            <a:blip r:embed="rId6">
              <a:alphaModFix/>
            </a:blip>
            <a:stretch>
              <a:fillRect/>
            </a:stretch>
          </p:blipFill>
          <p:spPr>
            <a:xfrm rot="-713000">
              <a:off x="6816654" y="1124700"/>
              <a:ext cx="392950" cy="403176"/>
            </a:xfrm>
            <a:prstGeom prst="rect">
              <a:avLst/>
            </a:prstGeom>
            <a:noFill/>
            <a:ln>
              <a:noFill/>
            </a:ln>
          </p:spPr>
        </p:pic>
        <p:pic>
          <p:nvPicPr>
            <p:cNvPr id="103" name="Google Shape;103;p14" descr="panels.png"/>
            <p:cNvPicPr preferRelativeResize="0"/>
            <p:nvPr/>
          </p:nvPicPr>
          <p:blipFill rotWithShape="1">
            <a:blip r:embed="rId5">
              <a:alphaModFix/>
            </a:blip>
            <a:srcRect l="31926"/>
            <a:stretch/>
          </p:blipFill>
          <p:spPr>
            <a:xfrm rot="2337639">
              <a:off x="7129762" y="1122532"/>
              <a:ext cx="262453" cy="484185"/>
            </a:xfrm>
            <a:prstGeom prst="rect">
              <a:avLst/>
            </a:prstGeom>
            <a:noFill/>
            <a:ln>
              <a:noFill/>
            </a:ln>
          </p:spPr>
        </p:pic>
      </p:grpSp>
      <p:cxnSp>
        <p:nvCxnSpPr>
          <p:cNvPr id="104" name="Google Shape;104;p14"/>
          <p:cNvCxnSpPr/>
          <p:nvPr/>
        </p:nvCxnSpPr>
        <p:spPr>
          <a:xfrm flipH="1">
            <a:off x="3373977" y="1867096"/>
            <a:ext cx="3915900" cy="1247700"/>
          </a:xfrm>
          <a:prstGeom prst="straightConnector1">
            <a:avLst/>
          </a:prstGeom>
          <a:noFill/>
          <a:ln w="9525" cap="flat" cmpd="sng">
            <a:solidFill>
              <a:srgbClr val="FF0000"/>
            </a:solidFill>
            <a:prstDash val="solid"/>
            <a:round/>
            <a:headEnd type="none" w="med" len="med"/>
            <a:tailEnd type="none" w="med" len="med"/>
          </a:ln>
        </p:spPr>
      </p:cxnSp>
      <p:sp>
        <p:nvSpPr>
          <p:cNvPr id="105" name="Google Shape;105;p14"/>
          <p:cNvSpPr txBox="1"/>
          <p:nvPr/>
        </p:nvSpPr>
        <p:spPr>
          <a:xfrm>
            <a:off x="125" y="5178250"/>
            <a:ext cx="9144000" cy="1440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US" sz="1200" b="1">
                <a:solidFill>
                  <a:srgbClr val="D9D9D9"/>
                </a:solidFill>
              </a:rPr>
              <a:t>Kerri Cahoy, Jim Clark, Ewan Douglas, Paulo Lozano, Yinzi Xin,  MIT;</a:t>
            </a:r>
            <a:br>
              <a:rPr lang="en-US" sz="1200" b="1">
                <a:solidFill>
                  <a:srgbClr val="D9D9D9"/>
                </a:solidFill>
              </a:rPr>
            </a:br>
            <a:r>
              <a:rPr lang="en-US" sz="1200" b="1">
                <a:solidFill>
                  <a:srgbClr val="D9D9D9"/>
                </a:solidFill>
              </a:rPr>
              <a:t>Olivier Guyon, Jennifer Lumbres, Jared Males,  University of Arizona;</a:t>
            </a:r>
            <a:br>
              <a:rPr lang="en-US" sz="1200" b="1">
                <a:solidFill>
                  <a:srgbClr val="D9D9D9"/>
                </a:solidFill>
              </a:rPr>
            </a:br>
            <a:r>
              <a:rPr lang="en-US" sz="1200" b="1">
                <a:solidFill>
                  <a:srgbClr val="D9D9D9"/>
                </a:solidFill>
              </a:rPr>
              <a:t>Collaborators: Jon Arenberg, NGC; Rémi Soummer, STScI.</a:t>
            </a:r>
            <a:br>
              <a:rPr lang="en-US" sz="1200" b="1">
                <a:solidFill>
                  <a:srgbClr val="D9D9D9"/>
                </a:solidFill>
              </a:rPr>
            </a:br>
            <a:r>
              <a:rPr lang="en-US" sz="1200" b="1">
                <a:solidFill>
                  <a:srgbClr val="D9D9D9"/>
                </a:solidFill>
              </a:rPr>
              <a:t>NASA Research Collaborator: Lee Feinberg, NASA GSFC.	</a:t>
            </a:r>
            <a:endParaRPr sz="1200" b="1">
              <a:solidFill>
                <a:srgbClr val="D9D9D9"/>
              </a:solidFill>
            </a:endParaRPr>
          </a:p>
          <a:p>
            <a:pPr marL="0" lvl="0" indent="0" algn="ctr" rtl="0">
              <a:lnSpc>
                <a:spcPct val="90000"/>
              </a:lnSpc>
              <a:spcBef>
                <a:spcPts val="1000"/>
              </a:spcBef>
              <a:spcAft>
                <a:spcPts val="0"/>
              </a:spcAft>
              <a:buNone/>
            </a:pPr>
            <a:r>
              <a:rPr lang="en-US" sz="1800" b="1">
                <a:solidFill>
                  <a:srgbClr val="D9D9D9"/>
                </a:solidFill>
              </a:rPr>
              <a:t>Dec 4, 2018</a:t>
            </a:r>
            <a:br>
              <a:rPr lang="en-US" sz="1800" b="1">
                <a:solidFill>
                  <a:srgbClr val="D9D9D9"/>
                </a:solidFill>
              </a:rPr>
            </a:br>
            <a:endParaRPr sz="1800" b="1">
              <a:solidFill>
                <a:srgbClr val="D9D9D9"/>
              </a:solidFill>
            </a:endParaRPr>
          </a:p>
        </p:txBody>
      </p:sp>
      <p:cxnSp>
        <p:nvCxnSpPr>
          <p:cNvPr id="106" name="Google Shape;106;p14"/>
          <p:cNvCxnSpPr/>
          <p:nvPr/>
        </p:nvCxnSpPr>
        <p:spPr>
          <a:xfrm flipH="1">
            <a:off x="3731563" y="1884125"/>
            <a:ext cx="3555300" cy="2093100"/>
          </a:xfrm>
          <a:prstGeom prst="straightConnector1">
            <a:avLst/>
          </a:prstGeom>
          <a:noFill/>
          <a:ln w="9525" cap="flat" cmpd="sng">
            <a:solidFill>
              <a:srgbClr val="FF0000"/>
            </a:solidFill>
            <a:prstDash val="solid"/>
            <a:round/>
            <a:headEnd type="none" w="med" len="med"/>
            <a:tailEnd type="none" w="med" len="med"/>
          </a:ln>
        </p:spPr>
      </p:cxnSp>
      <p:sp>
        <p:nvSpPr>
          <p:cNvPr id="107" name="Google Shape;107;p1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Are picometers really needed?</a:t>
            </a:r>
            <a:endParaRPr/>
          </a:p>
        </p:txBody>
      </p:sp>
      <p:sp>
        <p:nvSpPr>
          <p:cNvPr id="247" name="Google Shape;247;p2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48" name="Google Shape;248;p23"/>
          <p:cNvPicPr preferRelativeResize="0"/>
          <p:nvPr/>
        </p:nvPicPr>
        <p:blipFill>
          <a:blip r:embed="rId3">
            <a:alphaModFix/>
          </a:blip>
          <a:stretch>
            <a:fillRect/>
          </a:stretch>
        </p:blipFill>
        <p:spPr>
          <a:xfrm>
            <a:off x="1089458" y="1299400"/>
            <a:ext cx="7224216" cy="5056951"/>
          </a:xfrm>
          <a:prstGeom prst="rect">
            <a:avLst/>
          </a:prstGeom>
          <a:noFill/>
          <a:ln>
            <a:noFill/>
          </a:ln>
        </p:spPr>
      </p:pic>
      <p:sp>
        <p:nvSpPr>
          <p:cNvPr id="249" name="Google Shape;249;p23"/>
          <p:cNvSpPr txBox="1"/>
          <p:nvPr/>
        </p:nvSpPr>
        <p:spPr>
          <a:xfrm>
            <a:off x="4661400" y="6356350"/>
            <a:ext cx="33720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250" name="Google Shape;250;p23"/>
          <p:cNvSpPr txBox="1"/>
          <p:nvPr/>
        </p:nvSpPr>
        <p:spPr>
          <a:xfrm>
            <a:off x="482300" y="940050"/>
            <a:ext cx="8505600" cy="5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Raw contrast vs. Residual Wavefront Error at 3 Lambda/D</a:t>
            </a:r>
            <a:endParaRPr sz="1800" b="1"/>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257" name="Google Shape;257;p24"/>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b="1"/>
              <a:t>Laser Guide Star brightness and stability</a:t>
            </a:r>
            <a:endParaRPr sz="1800" b="1"/>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258" name="Google Shape;258;p2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PSD used for WFE Simulation</a:t>
            </a:r>
            <a:endParaRPr/>
          </a:p>
        </p:txBody>
      </p:sp>
      <p:sp>
        <p:nvSpPr>
          <p:cNvPr id="265" name="Google Shape;265;p25"/>
          <p:cNvSpPr txBox="1">
            <a:spLocks noGrp="1"/>
          </p:cNvSpPr>
          <p:nvPr>
            <p:ph type="body" idx="1"/>
          </p:nvPr>
        </p:nvSpPr>
        <p:spPr>
          <a:xfrm>
            <a:off x="628650" y="5202300"/>
            <a:ext cx="7886700" cy="1059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600"/>
          </a:p>
        </p:txBody>
      </p:sp>
      <p:sp>
        <p:nvSpPr>
          <p:cNvPr id="266" name="Google Shape;266;p2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67" name="Google Shape;267;p25"/>
          <p:cNvPicPr preferRelativeResize="0"/>
          <p:nvPr/>
        </p:nvPicPr>
        <p:blipFill>
          <a:blip r:embed="rId3">
            <a:alphaModFix/>
          </a:blip>
          <a:stretch>
            <a:fillRect/>
          </a:stretch>
        </p:blipFill>
        <p:spPr>
          <a:xfrm>
            <a:off x="405675" y="1064128"/>
            <a:ext cx="7263719" cy="5083813"/>
          </a:xfrm>
          <a:prstGeom prst="rect">
            <a:avLst/>
          </a:prstGeom>
          <a:noFill/>
          <a:ln>
            <a:noFill/>
          </a:ln>
        </p:spPr>
      </p:pic>
      <p:pic>
        <p:nvPicPr>
          <p:cNvPr id="268" name="Google Shape;268;p25"/>
          <p:cNvPicPr preferRelativeResize="0"/>
          <p:nvPr/>
        </p:nvPicPr>
        <p:blipFill>
          <a:blip r:embed="rId4">
            <a:alphaModFix/>
          </a:blip>
          <a:stretch>
            <a:fillRect/>
          </a:stretch>
        </p:blipFill>
        <p:spPr>
          <a:xfrm>
            <a:off x="6187495" y="3018912"/>
            <a:ext cx="2598318" cy="1059600"/>
          </a:xfrm>
          <a:prstGeom prst="rect">
            <a:avLst/>
          </a:prstGeom>
          <a:noFill/>
          <a:ln>
            <a:noFill/>
          </a:ln>
        </p:spPr>
      </p:pic>
      <p:pic>
        <p:nvPicPr>
          <p:cNvPr id="269" name="Google Shape;269;p25"/>
          <p:cNvPicPr preferRelativeResize="0"/>
          <p:nvPr/>
        </p:nvPicPr>
        <p:blipFill>
          <a:blip r:embed="rId5">
            <a:alphaModFix/>
          </a:blip>
          <a:stretch>
            <a:fillRect/>
          </a:stretch>
        </p:blipFill>
        <p:spPr>
          <a:xfrm>
            <a:off x="6385418" y="1704449"/>
            <a:ext cx="2211684" cy="1059600"/>
          </a:xfrm>
          <a:prstGeom prst="rect">
            <a:avLst/>
          </a:prstGeom>
          <a:noFill/>
          <a:ln>
            <a:noFill/>
          </a:ln>
        </p:spPr>
      </p:pic>
      <p:sp>
        <p:nvSpPr>
          <p:cNvPr id="270" name="Google Shape;270;p25"/>
          <p:cNvSpPr txBox="1"/>
          <p:nvPr/>
        </p:nvSpPr>
        <p:spPr>
          <a:xfrm>
            <a:off x="8667750" y="3413388"/>
            <a:ext cx="5520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a:t>
            </a:r>
            <a:endParaRPr/>
          </a:p>
        </p:txBody>
      </p:sp>
      <p:sp>
        <p:nvSpPr>
          <p:cNvPr id="271" name="Google Shape;271;p25"/>
          <p:cNvSpPr txBox="1"/>
          <p:nvPr/>
        </p:nvSpPr>
        <p:spPr>
          <a:xfrm>
            <a:off x="8667750" y="2051700"/>
            <a:ext cx="5520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a:t>
            </a:r>
            <a:endParaRPr/>
          </a:p>
        </p:txBody>
      </p:sp>
      <p:sp>
        <p:nvSpPr>
          <p:cNvPr id="272" name="Google Shape;272;p25"/>
          <p:cNvSpPr txBox="1"/>
          <p:nvPr/>
        </p:nvSpPr>
        <p:spPr>
          <a:xfrm>
            <a:off x="4621200" y="6356350"/>
            <a:ext cx="34122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273" name="Google Shape;273;p25"/>
          <p:cNvSpPr txBox="1"/>
          <p:nvPr/>
        </p:nvSpPr>
        <p:spPr>
          <a:xfrm>
            <a:off x="482300" y="940050"/>
            <a:ext cx="8505600" cy="5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PSD vs. Frequency (alpha is steepness of rolloff, f0 is knee frequency)</a:t>
            </a:r>
            <a:endParaRPr sz="1800" b="1"/>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Stellar Noise Floor</a:t>
            </a:r>
            <a:endParaRPr/>
          </a:p>
        </p:txBody>
      </p:sp>
      <p:pic>
        <p:nvPicPr>
          <p:cNvPr id="280" name="Google Shape;280;p26"/>
          <p:cNvPicPr preferRelativeResize="0"/>
          <p:nvPr/>
        </p:nvPicPr>
        <p:blipFill>
          <a:blip r:embed="rId3">
            <a:alphaModFix/>
          </a:blip>
          <a:stretch>
            <a:fillRect/>
          </a:stretch>
        </p:blipFill>
        <p:spPr>
          <a:xfrm>
            <a:off x="654950" y="983555"/>
            <a:ext cx="8142676" cy="5736876"/>
          </a:xfrm>
          <a:prstGeom prst="rect">
            <a:avLst/>
          </a:prstGeom>
          <a:noFill/>
          <a:ln>
            <a:noFill/>
          </a:ln>
        </p:spPr>
      </p:pic>
      <p:sp>
        <p:nvSpPr>
          <p:cNvPr id="281" name="Google Shape;281;p26"/>
          <p:cNvSpPr txBox="1"/>
          <p:nvPr/>
        </p:nvSpPr>
        <p:spPr>
          <a:xfrm>
            <a:off x="5813325" y="6492900"/>
            <a:ext cx="33306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282" name="Google Shape;282;p26"/>
          <p:cNvSpPr txBox="1"/>
          <p:nvPr/>
        </p:nvSpPr>
        <p:spPr>
          <a:xfrm>
            <a:off x="1320500" y="940050"/>
            <a:ext cx="8505600" cy="5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Different PSDs vs. stellar measurement noise floors</a:t>
            </a:r>
            <a:br>
              <a:rPr lang="en-US" sz="1800" b="1"/>
            </a:br>
            <a:r>
              <a:rPr lang="en-US" sz="1800" b="1"/>
              <a:t>Sets &gt;100 s stability requirement for natural guide stars</a:t>
            </a:r>
            <a:endParaRPr sz="1800" b="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Closed Loop Control</a:t>
            </a:r>
            <a:endParaRPr/>
          </a:p>
        </p:txBody>
      </p:sp>
      <p:sp>
        <p:nvSpPr>
          <p:cNvPr id="289" name="Google Shape;289;p2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90" name="Google Shape;290;p27"/>
          <p:cNvSpPr txBox="1"/>
          <p:nvPr/>
        </p:nvSpPr>
        <p:spPr>
          <a:xfrm>
            <a:off x="4674800" y="64666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pic>
        <p:nvPicPr>
          <p:cNvPr id="291" name="Google Shape;291;p27"/>
          <p:cNvPicPr preferRelativeResize="0"/>
          <p:nvPr/>
        </p:nvPicPr>
        <p:blipFill>
          <a:blip r:embed="rId3">
            <a:alphaModFix/>
          </a:blip>
          <a:stretch>
            <a:fillRect/>
          </a:stretch>
        </p:blipFill>
        <p:spPr>
          <a:xfrm>
            <a:off x="830725" y="1319750"/>
            <a:ext cx="7220548" cy="5054399"/>
          </a:xfrm>
          <a:prstGeom prst="rect">
            <a:avLst/>
          </a:prstGeom>
          <a:noFill/>
          <a:ln>
            <a:noFill/>
          </a:ln>
        </p:spPr>
      </p:pic>
      <p:sp>
        <p:nvSpPr>
          <p:cNvPr id="292" name="Google Shape;292;p27"/>
          <p:cNvSpPr txBox="1"/>
          <p:nvPr/>
        </p:nvSpPr>
        <p:spPr>
          <a:xfrm>
            <a:off x="319200" y="980225"/>
            <a:ext cx="8505600" cy="5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Example correcting with an mV=5 star to 60.2 pm rms WFE </a:t>
            </a:r>
            <a:endParaRPr sz="1800" b="1"/>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Closed Loop Control</a:t>
            </a:r>
            <a:endParaRPr/>
          </a:p>
        </p:txBody>
      </p:sp>
      <p:sp>
        <p:nvSpPr>
          <p:cNvPr id="299" name="Google Shape;299;p2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300" name="Google Shape;300;p28"/>
          <p:cNvPicPr preferRelativeResize="0"/>
          <p:nvPr/>
        </p:nvPicPr>
        <p:blipFill>
          <a:blip r:embed="rId3">
            <a:alphaModFix/>
          </a:blip>
          <a:stretch>
            <a:fillRect/>
          </a:stretch>
        </p:blipFill>
        <p:spPr>
          <a:xfrm>
            <a:off x="731150" y="1386725"/>
            <a:ext cx="7263101" cy="5084155"/>
          </a:xfrm>
          <a:prstGeom prst="rect">
            <a:avLst/>
          </a:prstGeom>
          <a:noFill/>
          <a:ln>
            <a:noFill/>
          </a:ln>
        </p:spPr>
      </p:pic>
      <p:sp>
        <p:nvSpPr>
          <p:cNvPr id="301" name="Google Shape;301;p28"/>
          <p:cNvSpPr txBox="1"/>
          <p:nvPr/>
        </p:nvSpPr>
        <p:spPr>
          <a:xfrm>
            <a:off x="76200" y="961775"/>
            <a:ext cx="8974500" cy="6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dk1"/>
                </a:solidFill>
              </a:rPr>
              <a:t>Example correcting with an mV=-3 star to 10.7 pm rms WFE </a:t>
            </a:r>
            <a:endParaRPr sz="1800" b="1">
              <a:solidFill>
                <a:schemeClr val="dk1"/>
              </a:solidFill>
            </a:endParaRPr>
          </a:p>
        </p:txBody>
      </p:sp>
      <p:sp>
        <p:nvSpPr>
          <p:cNvPr id="302" name="Google Shape;302;p28"/>
          <p:cNvSpPr txBox="1"/>
          <p:nvPr/>
        </p:nvSpPr>
        <p:spPr>
          <a:xfrm>
            <a:off x="4674800" y="64666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Guide Star mV vs. Residual</a:t>
            </a:r>
            <a:endParaRPr/>
          </a:p>
        </p:txBody>
      </p:sp>
      <p:sp>
        <p:nvSpPr>
          <p:cNvPr id="309" name="Google Shape;309;p2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310" name="Google Shape;310;p29"/>
          <p:cNvPicPr preferRelativeResize="0"/>
          <p:nvPr/>
        </p:nvPicPr>
        <p:blipFill rotWithShape="1">
          <a:blip r:embed="rId3">
            <a:alphaModFix/>
          </a:blip>
          <a:srcRect r="48836"/>
          <a:stretch/>
        </p:blipFill>
        <p:spPr>
          <a:xfrm>
            <a:off x="1049800" y="1395550"/>
            <a:ext cx="7307727" cy="4960799"/>
          </a:xfrm>
          <a:prstGeom prst="rect">
            <a:avLst/>
          </a:prstGeom>
          <a:noFill/>
          <a:ln>
            <a:noFill/>
          </a:ln>
        </p:spPr>
      </p:pic>
      <p:sp>
        <p:nvSpPr>
          <p:cNvPr id="311" name="Google Shape;311;p29"/>
          <p:cNvSpPr txBox="1"/>
          <p:nvPr/>
        </p:nvSpPr>
        <p:spPr>
          <a:xfrm>
            <a:off x="4674800" y="64666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312" name="Google Shape;312;p29"/>
          <p:cNvSpPr txBox="1"/>
          <p:nvPr/>
        </p:nvSpPr>
        <p:spPr>
          <a:xfrm>
            <a:off x="152400" y="885575"/>
            <a:ext cx="8974500" cy="6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dk1"/>
                </a:solidFill>
              </a:rPr>
              <a:t>Want to reduce residual below 10 pm RMS with bright stars for larger sigma10s</a:t>
            </a:r>
            <a:endParaRPr sz="1800" b="1">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Guide Star mV vs. Residual</a:t>
            </a:r>
            <a:endParaRPr/>
          </a:p>
        </p:txBody>
      </p:sp>
      <p:sp>
        <p:nvSpPr>
          <p:cNvPr id="319" name="Google Shape;319;p3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20" name="Google Shape;320;p30"/>
          <p:cNvPicPr preferRelativeResize="0"/>
          <p:nvPr/>
        </p:nvPicPr>
        <p:blipFill rotWithShape="1">
          <a:blip r:embed="rId3">
            <a:alphaModFix/>
          </a:blip>
          <a:srcRect l="51162"/>
          <a:stretch/>
        </p:blipFill>
        <p:spPr>
          <a:xfrm>
            <a:off x="688125" y="1493450"/>
            <a:ext cx="7232364" cy="5143476"/>
          </a:xfrm>
          <a:prstGeom prst="rect">
            <a:avLst/>
          </a:prstGeom>
          <a:noFill/>
          <a:ln>
            <a:noFill/>
          </a:ln>
        </p:spPr>
      </p:pic>
      <p:sp>
        <p:nvSpPr>
          <p:cNvPr id="321" name="Google Shape;321;p30"/>
          <p:cNvSpPr txBox="1"/>
          <p:nvPr/>
        </p:nvSpPr>
        <p:spPr>
          <a:xfrm>
            <a:off x="4674800" y="64666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322" name="Google Shape;322;p30"/>
          <p:cNvSpPr txBox="1"/>
          <p:nvPr/>
        </p:nvSpPr>
        <p:spPr>
          <a:xfrm>
            <a:off x="152400" y="885575"/>
            <a:ext cx="8974500" cy="6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dk1"/>
                </a:solidFill>
              </a:rPr>
              <a:t>Want to reduce residual below 10 pm RMS with bright stars for larger sigma10s</a:t>
            </a:r>
            <a:endParaRPr sz="1800" b="1">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cxnSp>
        <p:nvCxnSpPr>
          <p:cNvPr id="328" name="Google Shape;328;p31"/>
          <p:cNvCxnSpPr/>
          <p:nvPr/>
        </p:nvCxnSpPr>
        <p:spPr>
          <a:xfrm>
            <a:off x="0" y="858450"/>
            <a:ext cx="9151500" cy="0"/>
          </a:xfrm>
          <a:prstGeom prst="straightConnector1">
            <a:avLst/>
          </a:prstGeom>
          <a:noFill/>
          <a:ln w="38100" cap="flat" cmpd="sng">
            <a:solidFill>
              <a:schemeClr val="dk2"/>
            </a:solidFill>
            <a:prstDash val="solid"/>
            <a:round/>
            <a:headEnd type="none" w="med" len="med"/>
            <a:tailEnd type="none" w="med" len="med"/>
          </a:ln>
        </p:spPr>
      </p:cxnSp>
      <p:sp>
        <p:nvSpPr>
          <p:cNvPr id="329" name="Google Shape;329;p31"/>
          <p:cNvSpPr txBox="1">
            <a:spLocks noGrp="1"/>
          </p:cNvSpPr>
          <p:nvPr>
            <p:ph type="title"/>
          </p:nvPr>
        </p:nvSpPr>
        <p:spPr>
          <a:xfrm>
            <a:off x="0" y="0"/>
            <a:ext cx="9144000" cy="86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Previous mV’s optimistic...</a:t>
            </a:r>
            <a:endParaRPr/>
          </a:p>
        </p:txBody>
      </p:sp>
      <p:sp>
        <p:nvSpPr>
          <p:cNvPr id="330" name="Google Shape;330;p3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331" name="Google Shape;331;p31"/>
          <p:cNvSpPr txBox="1"/>
          <p:nvPr/>
        </p:nvSpPr>
        <p:spPr>
          <a:xfrm>
            <a:off x="6903500" y="5991250"/>
            <a:ext cx="1759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Stahl et al. 2015</a:t>
            </a:r>
            <a:endParaRPr i="1"/>
          </a:p>
        </p:txBody>
      </p:sp>
      <p:sp>
        <p:nvSpPr>
          <p:cNvPr id="332" name="Google Shape;332;p31"/>
          <p:cNvSpPr txBox="1"/>
          <p:nvPr/>
        </p:nvSpPr>
        <p:spPr>
          <a:xfrm>
            <a:off x="1486875" y="1390425"/>
            <a:ext cx="66069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rPr>
              <a:t> 10 m telescope, 10 pm Wavefront Stability Requirement 		</a:t>
            </a:r>
            <a:endParaRPr sz="1800" b="1">
              <a:solidFill>
                <a:schemeClr val="dk1"/>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		</a:t>
            </a:r>
            <a:endParaRPr sz="1800" b="1">
              <a:solidFill>
                <a:schemeClr val="dk1"/>
              </a:solidFill>
            </a:endParaRPr>
          </a:p>
          <a:p>
            <a:pPr marL="0" lvl="0" indent="0" algn="l" rtl="0">
              <a:spcBef>
                <a:spcPts val="0"/>
              </a:spcBef>
              <a:spcAft>
                <a:spcPts val="0"/>
              </a:spcAft>
              <a:buNone/>
            </a:pPr>
            <a:endParaRPr sz="1800" b="1"/>
          </a:p>
        </p:txBody>
      </p:sp>
      <p:grpSp>
        <p:nvGrpSpPr>
          <p:cNvPr id="333" name="Google Shape;333;p31"/>
          <p:cNvGrpSpPr/>
          <p:nvPr/>
        </p:nvGrpSpPr>
        <p:grpSpPr>
          <a:xfrm>
            <a:off x="2024704" y="1967357"/>
            <a:ext cx="4433245" cy="4535000"/>
            <a:chOff x="5451025" y="2167150"/>
            <a:chExt cx="3348625" cy="3824100"/>
          </a:xfrm>
        </p:grpSpPr>
        <p:pic>
          <p:nvPicPr>
            <p:cNvPr id="334" name="Google Shape;334;p31" descr="Screen Shot 2017-11-13 at 9.24.47 AM.png"/>
            <p:cNvPicPr preferRelativeResize="0"/>
            <p:nvPr/>
          </p:nvPicPr>
          <p:blipFill rotWithShape="1">
            <a:blip r:embed="rId3">
              <a:alphaModFix/>
            </a:blip>
            <a:srcRect r="6041" b="5231"/>
            <a:stretch/>
          </p:blipFill>
          <p:spPr>
            <a:xfrm>
              <a:off x="5451025" y="2167150"/>
              <a:ext cx="3348625" cy="3406300"/>
            </a:xfrm>
            <a:prstGeom prst="rect">
              <a:avLst/>
            </a:prstGeom>
            <a:noFill/>
            <a:ln>
              <a:noFill/>
            </a:ln>
          </p:spPr>
        </p:pic>
        <p:sp>
          <p:nvSpPr>
            <p:cNvPr id="335" name="Google Shape;335;p31"/>
            <p:cNvSpPr txBox="1"/>
            <p:nvPr/>
          </p:nvSpPr>
          <p:spPr>
            <a:xfrm>
              <a:off x="7266850" y="5626150"/>
              <a:ext cx="12153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Stellar flux</a:t>
              </a:r>
              <a:endParaRPr b="1"/>
            </a:p>
          </p:txBody>
        </p:sp>
        <p:sp>
          <p:nvSpPr>
            <p:cNvPr id="336" name="Google Shape;336;p31"/>
            <p:cNvSpPr txBox="1"/>
            <p:nvPr/>
          </p:nvSpPr>
          <p:spPr>
            <a:xfrm rot="-5400000">
              <a:off x="5025925" y="3959525"/>
              <a:ext cx="12153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Time</a:t>
              </a:r>
              <a:endParaRPr b="1" baseline="-25000"/>
            </a:p>
          </p:txBody>
        </p:sp>
      </p:grpSp>
      <p:cxnSp>
        <p:nvCxnSpPr>
          <p:cNvPr id="337" name="Google Shape;337;p31"/>
          <p:cNvCxnSpPr>
            <a:stCxn id="335" idx="1"/>
          </p:cNvCxnSpPr>
          <p:nvPr/>
        </p:nvCxnSpPr>
        <p:spPr>
          <a:xfrm flipH="1">
            <a:off x="3633974" y="6285871"/>
            <a:ext cx="794700" cy="7800"/>
          </a:xfrm>
          <a:prstGeom prst="straightConnector1">
            <a:avLst/>
          </a:prstGeom>
          <a:noFill/>
          <a:ln w="9525" cap="flat" cmpd="sng">
            <a:solidFill>
              <a:schemeClr val="dk2"/>
            </a:solidFill>
            <a:prstDash val="solid"/>
            <a:round/>
            <a:headEnd type="none" w="med" len="med"/>
            <a:tailEnd type="triangle" w="med" len="med"/>
          </a:ln>
        </p:spPr>
      </p:cxnSp>
      <p:cxnSp>
        <p:nvCxnSpPr>
          <p:cNvPr id="338" name="Google Shape;338;p31"/>
          <p:cNvCxnSpPr/>
          <p:nvPr/>
        </p:nvCxnSpPr>
        <p:spPr>
          <a:xfrm rot="10800000">
            <a:off x="2242600" y="3600400"/>
            <a:ext cx="4500" cy="723900"/>
          </a:xfrm>
          <a:prstGeom prst="straightConnector1">
            <a:avLst/>
          </a:prstGeom>
          <a:noFill/>
          <a:ln w="9525" cap="flat" cmpd="sng">
            <a:solidFill>
              <a:schemeClr val="dk2"/>
            </a:solidFill>
            <a:prstDash val="solid"/>
            <a:round/>
            <a:headEnd type="none" w="med" len="med"/>
            <a:tailEnd type="triangle" w="med" len="med"/>
          </a:ln>
        </p:spPr>
      </p:cxnSp>
      <p:cxnSp>
        <p:nvCxnSpPr>
          <p:cNvPr id="339" name="Google Shape;339;p31"/>
          <p:cNvCxnSpPr/>
          <p:nvPr/>
        </p:nvCxnSpPr>
        <p:spPr>
          <a:xfrm rot="10800000" flipH="1">
            <a:off x="5187300" y="3179700"/>
            <a:ext cx="13500" cy="2155800"/>
          </a:xfrm>
          <a:prstGeom prst="straightConnector1">
            <a:avLst/>
          </a:prstGeom>
          <a:noFill/>
          <a:ln w="9525" cap="flat" cmpd="sng">
            <a:solidFill>
              <a:schemeClr val="dk2"/>
            </a:solidFill>
            <a:prstDash val="solid"/>
            <a:round/>
            <a:headEnd type="none" w="med" len="med"/>
            <a:tailEnd type="none" w="med" len="med"/>
          </a:ln>
        </p:spPr>
      </p:cxnSp>
      <p:cxnSp>
        <p:nvCxnSpPr>
          <p:cNvPr id="340" name="Google Shape;340;p31"/>
          <p:cNvCxnSpPr/>
          <p:nvPr/>
        </p:nvCxnSpPr>
        <p:spPr>
          <a:xfrm>
            <a:off x="3354900" y="3206700"/>
            <a:ext cx="1872900" cy="0"/>
          </a:xfrm>
          <a:prstGeom prst="straightConnector1">
            <a:avLst/>
          </a:prstGeom>
          <a:noFill/>
          <a:ln w="9525" cap="flat" cmpd="sng">
            <a:solidFill>
              <a:schemeClr val="dk2"/>
            </a:solidFill>
            <a:prstDash val="solid"/>
            <a:round/>
            <a:headEnd type="none" w="med" len="med"/>
            <a:tailEnd type="none" w="med" len="med"/>
          </a:ln>
        </p:spPr>
      </p:cxnSp>
      <p:sp>
        <p:nvSpPr>
          <p:cNvPr id="341" name="Google Shape;341;p31"/>
          <p:cNvSpPr txBox="1"/>
          <p:nvPr/>
        </p:nvSpPr>
        <p:spPr>
          <a:xfrm>
            <a:off x="5187300" y="3136625"/>
            <a:ext cx="2290500"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~8 min, sun at 10 parsec</a:t>
            </a:r>
            <a:endParaRPr/>
          </a:p>
        </p:txBody>
      </p:sp>
      <p:sp>
        <p:nvSpPr>
          <p:cNvPr id="342" name="Google Shape;342;p31"/>
          <p:cNvSpPr txBox="1"/>
          <p:nvPr/>
        </p:nvSpPr>
        <p:spPr>
          <a:xfrm>
            <a:off x="6430500" y="3842000"/>
            <a:ext cx="24099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t>Douglas et al.</a:t>
            </a:r>
            <a:r>
              <a:rPr lang="en-US" sz="1600" i="1"/>
              <a:t> found this may be optimistic, suggest mV &lt; 4 needed instead, depends strongly on throughput.</a:t>
            </a:r>
            <a:endParaRPr sz="1600" i="1"/>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349" name="Google Shape;349;p32"/>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b="1"/>
              <a:t>How well do we need it to point at the telescope?</a:t>
            </a:r>
            <a:endParaRPr sz="1800" b="1"/>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350" name="Google Shape;350;p3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114" name="Google Shape;114;p15"/>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b="1"/>
              <a:t>The idea </a:t>
            </a:r>
            <a:endParaRPr sz="1800" b="1"/>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a:t>Technical Approach </a:t>
            </a:r>
            <a:endParaRPr sz="1800"/>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115" name="Google Shape;115;p1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3"/>
          <p:cNvPicPr preferRelativeResize="0"/>
          <p:nvPr/>
        </p:nvPicPr>
        <p:blipFill>
          <a:blip r:embed="rId3">
            <a:alphaModFix/>
          </a:blip>
          <a:stretch>
            <a:fillRect/>
          </a:stretch>
        </p:blipFill>
        <p:spPr>
          <a:xfrm>
            <a:off x="0" y="926301"/>
            <a:ext cx="9144000" cy="5413248"/>
          </a:xfrm>
          <a:prstGeom prst="rect">
            <a:avLst/>
          </a:prstGeom>
          <a:noFill/>
          <a:ln>
            <a:noFill/>
          </a:ln>
        </p:spPr>
      </p:pic>
      <p:sp>
        <p:nvSpPr>
          <p:cNvPr id="357" name="Google Shape;357;p33"/>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Observing Scenario</a:t>
            </a:r>
            <a:endParaRPr/>
          </a:p>
        </p:txBody>
      </p:sp>
      <p:sp>
        <p:nvSpPr>
          <p:cNvPr id="358" name="Google Shape;358;p3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59" name="Google Shape;359;p33"/>
          <p:cNvSpPr txBox="1"/>
          <p:nvPr/>
        </p:nvSpPr>
        <p:spPr>
          <a:xfrm>
            <a:off x="4674800" y="63904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Measuring Intensity vs. Phase</a:t>
            </a:r>
            <a:endParaRPr/>
          </a:p>
        </p:txBody>
      </p:sp>
      <p:sp>
        <p:nvSpPr>
          <p:cNvPr id="366" name="Google Shape;366;p3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67" name="Google Shape;367;p34"/>
          <p:cNvPicPr preferRelativeResize="0"/>
          <p:nvPr/>
        </p:nvPicPr>
        <p:blipFill rotWithShape="1">
          <a:blip r:embed="rId3">
            <a:alphaModFix/>
          </a:blip>
          <a:srcRect l="9396" r="7374"/>
          <a:stretch/>
        </p:blipFill>
        <p:spPr>
          <a:xfrm>
            <a:off x="135330" y="4260025"/>
            <a:ext cx="7875970" cy="2523425"/>
          </a:xfrm>
          <a:prstGeom prst="rect">
            <a:avLst/>
          </a:prstGeom>
          <a:noFill/>
          <a:ln>
            <a:noFill/>
          </a:ln>
        </p:spPr>
      </p:pic>
      <p:pic>
        <p:nvPicPr>
          <p:cNvPr id="368" name="Google Shape;368;p34" descr="zwfs_diagram_defocused.png"/>
          <p:cNvPicPr preferRelativeResize="0"/>
          <p:nvPr/>
        </p:nvPicPr>
        <p:blipFill rotWithShape="1">
          <a:blip r:embed="rId4">
            <a:alphaModFix/>
          </a:blip>
          <a:srcRect l="11093" r="40099" b="64179"/>
          <a:stretch/>
        </p:blipFill>
        <p:spPr>
          <a:xfrm>
            <a:off x="125675" y="929500"/>
            <a:ext cx="6408548" cy="2735199"/>
          </a:xfrm>
          <a:prstGeom prst="rect">
            <a:avLst/>
          </a:prstGeom>
          <a:noFill/>
          <a:ln>
            <a:noFill/>
          </a:ln>
        </p:spPr>
      </p:pic>
      <p:sp>
        <p:nvSpPr>
          <p:cNvPr id="369" name="Google Shape;369;p34"/>
          <p:cNvSpPr txBox="1"/>
          <p:nvPr/>
        </p:nvSpPr>
        <p:spPr>
          <a:xfrm>
            <a:off x="45625" y="2277125"/>
            <a:ext cx="24951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Electric field from telescope</a:t>
            </a:r>
            <a:endParaRPr sz="2400"/>
          </a:p>
        </p:txBody>
      </p:sp>
      <p:sp>
        <p:nvSpPr>
          <p:cNvPr id="370" name="Google Shape;370;p34"/>
          <p:cNvSpPr txBox="1"/>
          <p:nvPr/>
        </p:nvSpPr>
        <p:spPr>
          <a:xfrm>
            <a:off x="6534225" y="2010600"/>
            <a:ext cx="24951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highlight>
                  <a:srgbClr val="FFFFFF"/>
                </a:highlight>
              </a:rPr>
              <a:t>I</a:t>
            </a:r>
            <a:r>
              <a:rPr lang="en-US" sz="2400">
                <a:solidFill>
                  <a:schemeClr val="dk1"/>
                </a:solidFill>
                <a:highlight>
                  <a:schemeClr val="lt1"/>
                </a:highlight>
              </a:rPr>
              <a:t>ntensity </a:t>
            </a:r>
            <a:endParaRPr sz="2400">
              <a:solidFill>
                <a:schemeClr val="dk1"/>
              </a:solidFill>
              <a:highlight>
                <a:schemeClr val="lt1"/>
              </a:highlight>
            </a:endParaRPr>
          </a:p>
          <a:p>
            <a:pPr marL="0" lvl="0" indent="0" algn="l" rtl="0">
              <a:spcBef>
                <a:spcPts val="0"/>
              </a:spcBef>
              <a:spcAft>
                <a:spcPts val="0"/>
              </a:spcAft>
              <a:buNone/>
            </a:pPr>
            <a:r>
              <a:rPr lang="en-US" sz="3600">
                <a:solidFill>
                  <a:schemeClr val="dk1"/>
                </a:solidFill>
                <a:highlight>
                  <a:schemeClr val="lt1"/>
                </a:highlight>
              </a:rPr>
              <a:t>∝</a:t>
            </a:r>
            <a:r>
              <a:rPr lang="en-US" sz="2400">
                <a:solidFill>
                  <a:schemeClr val="dk1"/>
                </a:solidFill>
                <a:highlight>
                  <a:schemeClr val="lt1"/>
                </a:highlight>
              </a:rPr>
              <a:t> phase error</a:t>
            </a:r>
            <a:endParaRPr sz="2400">
              <a:highlight>
                <a:srgbClr val="FFFFFF"/>
              </a:highlight>
            </a:endParaRPr>
          </a:p>
        </p:txBody>
      </p:sp>
      <p:sp>
        <p:nvSpPr>
          <p:cNvPr id="371" name="Google Shape;371;p34"/>
          <p:cNvSpPr txBox="1"/>
          <p:nvPr/>
        </p:nvSpPr>
        <p:spPr>
          <a:xfrm>
            <a:off x="3434625" y="3338800"/>
            <a:ext cx="1138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~𝛌/D diameter mask</a:t>
            </a:r>
            <a:endParaRPr sz="1800"/>
          </a:p>
        </p:txBody>
      </p:sp>
      <p:sp>
        <p:nvSpPr>
          <p:cNvPr id="372" name="Google Shape;372;p34"/>
          <p:cNvSpPr txBox="1"/>
          <p:nvPr/>
        </p:nvSpPr>
        <p:spPr>
          <a:xfrm>
            <a:off x="6389800" y="3793463"/>
            <a:ext cx="16215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E. Douglas  (MIT)</a:t>
            </a:r>
            <a:endParaRPr i="1"/>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Beamwidth and pointing jitter</a:t>
            </a:r>
            <a:endParaRPr/>
          </a:p>
        </p:txBody>
      </p:sp>
      <p:sp>
        <p:nvSpPr>
          <p:cNvPr id="379" name="Google Shape;379;p3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380" name="Google Shape;380;p35"/>
          <p:cNvSpPr txBox="1">
            <a:spLocks noGrp="1"/>
          </p:cNvSpPr>
          <p:nvPr>
            <p:ph type="body" idx="1"/>
          </p:nvPr>
        </p:nvSpPr>
        <p:spPr>
          <a:xfrm>
            <a:off x="399600" y="1191738"/>
            <a:ext cx="81924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The observatory pointing jitter has to be tiny (&lt; 1 mas) to get 10^-10 contrasts, anyway</a:t>
            </a:r>
            <a:br>
              <a:rPr lang="en-US" sz="2400"/>
            </a:br>
            <a:endParaRPr sz="2400"/>
          </a:p>
          <a:p>
            <a:pPr marL="457200" lvl="0" indent="-381000" algn="l" rtl="0">
              <a:spcBef>
                <a:spcPts val="0"/>
              </a:spcBef>
              <a:spcAft>
                <a:spcPts val="0"/>
              </a:spcAft>
              <a:buSzPts val="2400"/>
              <a:buChar char="•"/>
            </a:pPr>
            <a:r>
              <a:rPr lang="en-US" sz="2400"/>
              <a:t>If you offset the LGS beam a bit, but want to keep phase error below 10 pm, can calculate (beam divergence / tx jitter) &gt; 380</a:t>
            </a:r>
            <a:br>
              <a:rPr lang="en-US" sz="2400"/>
            </a:br>
            <a:endParaRPr sz="2400"/>
          </a:p>
          <a:p>
            <a:pPr marL="457200" lvl="0" indent="-381000" algn="l" rtl="0">
              <a:spcBef>
                <a:spcPts val="0"/>
              </a:spcBef>
              <a:spcAft>
                <a:spcPts val="0"/>
              </a:spcAft>
              <a:buSzPts val="2400"/>
              <a:buChar char="•"/>
            </a:pPr>
            <a:r>
              <a:rPr lang="en-US" sz="2400"/>
              <a:t>If LGS jitter is 15 mas (not hard to meet) then beam divergence &gt; 0.325” (about 1 urad)</a:t>
            </a:r>
            <a:br>
              <a:rPr lang="en-US" sz="2400"/>
            </a:br>
            <a:endParaRPr sz="2400"/>
          </a:p>
          <a:p>
            <a:pPr marL="457200" lvl="0" indent="-381000" algn="l" rtl="0">
              <a:spcBef>
                <a:spcPts val="0"/>
              </a:spcBef>
              <a:spcAft>
                <a:spcPts val="0"/>
              </a:spcAft>
              <a:buSzPts val="2400"/>
              <a:buChar char="•"/>
            </a:pPr>
            <a:r>
              <a:rPr lang="en-US" sz="2400"/>
              <a:t>NASA’s Lunar LaserCom Demo used a FWHM beam of </a:t>
            </a:r>
            <a:br>
              <a:rPr lang="en-US" sz="2400"/>
            </a:br>
            <a:r>
              <a:rPr lang="en-US" sz="2400"/>
              <a:t>16.2 urad from lunar orbit 384,400 km to Earth (at 622 Mbps)</a:t>
            </a:r>
            <a:endParaRPr sz="2400"/>
          </a:p>
        </p:txBody>
      </p:sp>
      <p:sp>
        <p:nvSpPr>
          <p:cNvPr id="381" name="Google Shape;381;p35"/>
          <p:cNvSpPr txBox="1"/>
          <p:nvPr/>
        </p:nvSpPr>
        <p:spPr>
          <a:xfrm>
            <a:off x="4674800" y="63904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6"/>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388" name="Google Shape;388;p36"/>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b="1"/>
              <a:t>How far away does it need to be? </a:t>
            </a:r>
            <a:endParaRPr sz="1800" b="1"/>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389" name="Google Shape;389;p3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Formation Flying Range</a:t>
            </a:r>
            <a:endParaRPr/>
          </a:p>
        </p:txBody>
      </p:sp>
      <p:sp>
        <p:nvSpPr>
          <p:cNvPr id="396" name="Google Shape;396;p3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397" name="Google Shape;397;p37"/>
          <p:cNvSpPr txBox="1">
            <a:spLocks noGrp="1"/>
          </p:cNvSpPr>
          <p:nvPr>
            <p:ph type="body" idx="1"/>
          </p:nvPr>
        </p:nvSpPr>
        <p:spPr>
          <a:xfrm>
            <a:off x="281375" y="1285000"/>
            <a:ext cx="86262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Take defocus into account</a:t>
            </a:r>
            <a:br>
              <a:rPr lang="en-US" sz="2400"/>
            </a:br>
            <a:endParaRPr sz="2400"/>
          </a:p>
          <a:p>
            <a:pPr marL="457200" lvl="0" indent="-381000" algn="l" rtl="0">
              <a:spcBef>
                <a:spcPts val="0"/>
              </a:spcBef>
              <a:spcAft>
                <a:spcPts val="0"/>
              </a:spcAft>
              <a:buSzPts val="2400"/>
              <a:buChar char="•"/>
            </a:pPr>
            <a:r>
              <a:rPr lang="en-US" sz="2400"/>
              <a:t>Want to keep the peak to valley wavefront error from defocus less than pi/2</a:t>
            </a:r>
            <a:br>
              <a:rPr lang="en-US" sz="2400"/>
            </a:br>
            <a:endParaRPr sz="2400"/>
          </a:p>
          <a:p>
            <a:pPr marL="457200" lvl="0" indent="-381000" algn="l" rtl="0">
              <a:spcBef>
                <a:spcPts val="0"/>
              </a:spcBef>
              <a:spcAft>
                <a:spcPts val="0"/>
              </a:spcAft>
              <a:buSzPts val="2400"/>
              <a:buChar char="•"/>
            </a:pPr>
            <a:r>
              <a:rPr lang="en-US" sz="2400"/>
              <a:t>Separation = 2*(Diameter/2)^2 / Lambda </a:t>
            </a:r>
            <a:br>
              <a:rPr lang="en-US" sz="2400"/>
            </a:br>
            <a:endParaRPr sz="2400"/>
          </a:p>
          <a:p>
            <a:pPr marL="457200" lvl="0" indent="-381000" algn="l" rtl="0">
              <a:spcBef>
                <a:spcPts val="0"/>
              </a:spcBef>
              <a:spcAft>
                <a:spcPts val="0"/>
              </a:spcAft>
              <a:buSzPts val="2400"/>
              <a:buChar char="•"/>
            </a:pPr>
            <a:r>
              <a:rPr lang="en-US" sz="2400"/>
              <a:t>For a 9.2 m diameter telescope, minimum range is ~43,000 km for Lambda = 980 nm</a:t>
            </a:r>
            <a:br>
              <a:rPr lang="en-US" sz="2400"/>
            </a:br>
            <a:endParaRPr sz="2400"/>
          </a:p>
          <a:p>
            <a:pPr marL="457200" lvl="0" indent="-381000" algn="l" rtl="0">
              <a:spcBef>
                <a:spcPts val="0"/>
              </a:spcBef>
              <a:spcAft>
                <a:spcPts val="0"/>
              </a:spcAft>
              <a:buSzPts val="2400"/>
              <a:buChar char="•"/>
            </a:pPr>
            <a:r>
              <a:rPr lang="en-US" sz="2400"/>
              <a:t>For a 9.2 m diameter telescope, minimum range is ~105,000 km for Lambda = 400 nm</a:t>
            </a:r>
            <a:endParaRPr sz="2400"/>
          </a:p>
          <a:p>
            <a:pPr marL="457200" lvl="0" indent="0" algn="l" rtl="0">
              <a:spcBef>
                <a:spcPts val="1000"/>
              </a:spcBef>
              <a:spcAft>
                <a:spcPts val="0"/>
              </a:spcAft>
              <a:buNone/>
            </a:pPr>
            <a:endParaRPr sz="2400"/>
          </a:p>
        </p:txBody>
      </p:sp>
      <p:sp>
        <p:nvSpPr>
          <p:cNvPr id="398" name="Google Shape;398;p37"/>
          <p:cNvSpPr txBox="1"/>
          <p:nvPr/>
        </p:nvSpPr>
        <p:spPr>
          <a:xfrm>
            <a:off x="4674800" y="63904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8"/>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405" name="Google Shape;405;p38"/>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b="1"/>
              <a:t>How many more exoplanet systems could we target? </a:t>
            </a:r>
            <a:endParaRPr sz="1800" b="1"/>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406" name="Google Shape;406;p3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Simulation Parameters</a:t>
            </a:r>
            <a:endParaRPr/>
          </a:p>
        </p:txBody>
      </p:sp>
      <p:sp>
        <p:nvSpPr>
          <p:cNvPr id="413" name="Google Shape;413;p3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414" name="Google Shape;414;p39"/>
          <p:cNvPicPr preferRelativeResize="0"/>
          <p:nvPr/>
        </p:nvPicPr>
        <p:blipFill rotWithShape="1">
          <a:blip r:embed="rId3">
            <a:alphaModFix/>
          </a:blip>
          <a:srcRect t="7140"/>
          <a:stretch/>
        </p:blipFill>
        <p:spPr>
          <a:xfrm>
            <a:off x="1229912" y="1536275"/>
            <a:ext cx="6684174" cy="4884999"/>
          </a:xfrm>
          <a:prstGeom prst="rect">
            <a:avLst/>
          </a:prstGeom>
          <a:noFill/>
          <a:ln>
            <a:noFill/>
          </a:ln>
        </p:spPr>
      </p:pic>
      <p:sp>
        <p:nvSpPr>
          <p:cNvPr id="415" name="Google Shape;415;p39"/>
          <p:cNvSpPr txBox="1">
            <a:spLocks noGrp="1"/>
          </p:cNvSpPr>
          <p:nvPr>
            <p:ph type="body" idx="1"/>
          </p:nvPr>
        </p:nvSpPr>
        <p:spPr>
          <a:xfrm>
            <a:off x="628650" y="1035200"/>
            <a:ext cx="7886700" cy="1059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600"/>
              <a:t>Table 2: System parameters assumed in wavefront sensing and control calculations.</a:t>
            </a:r>
            <a:endParaRPr sz="1600"/>
          </a:p>
        </p:txBody>
      </p:sp>
      <p:sp>
        <p:nvSpPr>
          <p:cNvPr id="416" name="Google Shape;416;p39"/>
          <p:cNvSpPr txBox="1"/>
          <p:nvPr/>
        </p:nvSpPr>
        <p:spPr>
          <a:xfrm>
            <a:off x="4674800" y="6390475"/>
            <a:ext cx="3626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0"/>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Example Configurations mV</a:t>
            </a:r>
            <a:endParaRPr/>
          </a:p>
        </p:txBody>
      </p:sp>
      <p:sp>
        <p:nvSpPr>
          <p:cNvPr id="423" name="Google Shape;423;p4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424" name="Google Shape;424;p40"/>
          <p:cNvSpPr txBox="1"/>
          <p:nvPr/>
        </p:nvSpPr>
        <p:spPr>
          <a:xfrm>
            <a:off x="4931175" y="6356350"/>
            <a:ext cx="31023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Douglas et al, 2018 (</a:t>
            </a:r>
            <a:r>
              <a:rPr lang="en-US">
                <a:solidFill>
                  <a:schemeClr val="dk1"/>
                </a:solidFill>
              </a:rPr>
              <a:t>Accepted to </a:t>
            </a:r>
            <a:r>
              <a:rPr lang="en-US"/>
              <a:t>AJ)</a:t>
            </a:r>
            <a:endParaRPr/>
          </a:p>
        </p:txBody>
      </p:sp>
      <p:pic>
        <p:nvPicPr>
          <p:cNvPr id="425" name="Google Shape;425;p40"/>
          <p:cNvPicPr preferRelativeResize="0"/>
          <p:nvPr/>
        </p:nvPicPr>
        <p:blipFill>
          <a:blip r:embed="rId3">
            <a:alphaModFix/>
          </a:blip>
          <a:stretch>
            <a:fillRect/>
          </a:stretch>
        </p:blipFill>
        <p:spPr>
          <a:xfrm>
            <a:off x="391125" y="1826838"/>
            <a:ext cx="8262302" cy="353818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Impact on Science Yield</a:t>
            </a:r>
            <a:endParaRPr/>
          </a:p>
        </p:txBody>
      </p:sp>
      <p:sp>
        <p:nvSpPr>
          <p:cNvPr id="432" name="Google Shape;432;p4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433" name="Google Shape;433;p41"/>
          <p:cNvPicPr preferRelativeResize="0"/>
          <p:nvPr/>
        </p:nvPicPr>
        <p:blipFill>
          <a:blip r:embed="rId3">
            <a:alphaModFix/>
          </a:blip>
          <a:stretch>
            <a:fillRect/>
          </a:stretch>
        </p:blipFill>
        <p:spPr>
          <a:xfrm>
            <a:off x="0" y="1523812"/>
            <a:ext cx="9008650" cy="4631008"/>
          </a:xfrm>
          <a:prstGeom prst="rect">
            <a:avLst/>
          </a:prstGeom>
          <a:noFill/>
          <a:ln>
            <a:noFill/>
          </a:ln>
        </p:spPr>
      </p:pic>
      <p:sp>
        <p:nvSpPr>
          <p:cNvPr id="434" name="Google Shape;434;p41"/>
          <p:cNvSpPr txBox="1"/>
          <p:nvPr/>
        </p:nvSpPr>
        <p:spPr>
          <a:xfrm>
            <a:off x="4621200" y="6282000"/>
            <a:ext cx="3472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435" name="Google Shape;435;p41"/>
          <p:cNvSpPr txBox="1"/>
          <p:nvPr/>
        </p:nvSpPr>
        <p:spPr>
          <a:xfrm>
            <a:off x="425400" y="1104275"/>
            <a:ext cx="3472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rPr>
              <a:t>ExoCat, “Earth” mV’s vs. Flux</a:t>
            </a:r>
            <a:endParaRPr sz="1800" b="1">
              <a:solidFill>
                <a:schemeClr val="dk1"/>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		</a:t>
            </a:r>
            <a:endParaRPr sz="1800" b="1">
              <a:solidFill>
                <a:schemeClr val="dk1"/>
              </a:solidFill>
            </a:endParaRPr>
          </a:p>
          <a:p>
            <a:pPr marL="0" lvl="0" indent="0" algn="l" rtl="0">
              <a:spcBef>
                <a:spcPts val="0"/>
              </a:spcBef>
              <a:spcAft>
                <a:spcPts val="0"/>
              </a:spcAft>
              <a:buNone/>
            </a:pPr>
            <a:endParaRPr sz="1800" b="1"/>
          </a:p>
        </p:txBody>
      </p:sp>
      <p:sp>
        <p:nvSpPr>
          <p:cNvPr id="436" name="Google Shape;436;p41"/>
          <p:cNvSpPr txBox="1"/>
          <p:nvPr/>
        </p:nvSpPr>
        <p:spPr>
          <a:xfrm>
            <a:off x="5331925" y="1104263"/>
            <a:ext cx="2987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rPr>
              <a:t>mV vs. # of Target Stars </a:t>
            </a:r>
            <a:endParaRPr sz="1800" b="1">
              <a:solidFill>
                <a:schemeClr val="dk1"/>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		</a:t>
            </a:r>
            <a:endParaRPr sz="1800" b="1">
              <a:solidFill>
                <a:schemeClr val="dk1"/>
              </a:solidFill>
            </a:endParaRPr>
          </a:p>
          <a:p>
            <a:pPr marL="0" lvl="0" indent="0" algn="l" rtl="0">
              <a:spcBef>
                <a:spcPts val="0"/>
              </a:spcBef>
              <a:spcAft>
                <a:spcPts val="0"/>
              </a:spcAft>
              <a:buNone/>
            </a:pPr>
            <a:endParaRPr sz="1800" b="1"/>
          </a:p>
        </p:txBody>
      </p:sp>
      <p:sp>
        <p:nvSpPr>
          <p:cNvPr id="437" name="Google Shape;437;p41"/>
          <p:cNvSpPr txBox="1"/>
          <p:nvPr/>
        </p:nvSpPr>
        <p:spPr>
          <a:xfrm>
            <a:off x="2394375" y="3385475"/>
            <a:ext cx="15036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rgbClr val="0000FF"/>
                </a:solidFill>
              </a:rPr>
              <a:t>Sun at </a:t>
            </a:r>
            <a:br>
              <a:rPr lang="en-US" sz="1800" b="1">
                <a:solidFill>
                  <a:srgbClr val="0000FF"/>
                </a:solidFill>
              </a:rPr>
            </a:br>
            <a:r>
              <a:rPr lang="en-US" sz="1800" b="1">
                <a:solidFill>
                  <a:srgbClr val="0000FF"/>
                </a:solidFill>
              </a:rPr>
              <a:t>10 pc</a:t>
            </a:r>
            <a:endParaRPr sz="1800" b="1">
              <a:solidFill>
                <a:srgbClr val="0000FF"/>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		</a:t>
            </a:r>
            <a:endParaRPr sz="1800" b="1">
              <a:solidFill>
                <a:schemeClr val="dk1"/>
              </a:solidFill>
            </a:endParaRPr>
          </a:p>
          <a:p>
            <a:pPr marL="0" lvl="0" indent="0" algn="l" rtl="0">
              <a:spcBef>
                <a:spcPts val="0"/>
              </a:spcBef>
              <a:spcAft>
                <a:spcPts val="0"/>
              </a:spcAft>
              <a:buNone/>
            </a:pPr>
            <a:endParaRPr sz="1800" b="1"/>
          </a:p>
        </p:txBody>
      </p:sp>
      <p:sp>
        <p:nvSpPr>
          <p:cNvPr id="438" name="Google Shape;438;p41"/>
          <p:cNvSpPr txBox="1"/>
          <p:nvPr/>
        </p:nvSpPr>
        <p:spPr>
          <a:xfrm>
            <a:off x="5198900" y="3876850"/>
            <a:ext cx="3472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674EA7"/>
                </a:solidFill>
              </a:rPr>
              <a:t>There aren’t many bright target stars. Only 142 stars are &lt; 3 mV, the NGS limit</a:t>
            </a:r>
            <a:br>
              <a:rPr lang="en-US" sz="1800" b="1">
                <a:solidFill>
                  <a:srgbClr val="674EA7"/>
                </a:solidFill>
              </a:rPr>
            </a:br>
            <a:r>
              <a:rPr lang="en-US" sz="1800" b="1">
                <a:solidFill>
                  <a:srgbClr val="674EA7"/>
                </a:solidFill>
              </a:rPr>
              <a:t/>
            </a:r>
            <a:br>
              <a:rPr lang="en-US" sz="1800" b="1">
                <a:solidFill>
                  <a:srgbClr val="674EA7"/>
                </a:solidFill>
              </a:rPr>
            </a:br>
            <a:endParaRPr sz="1800" b="1">
              <a:solidFill>
                <a:srgbClr val="674EA7"/>
              </a:solidFill>
            </a:endParaRPr>
          </a:p>
        </p:txBody>
      </p:sp>
      <p:sp>
        <p:nvSpPr>
          <p:cNvPr id="439" name="Google Shape;439;p41"/>
          <p:cNvSpPr txBox="1"/>
          <p:nvPr/>
        </p:nvSpPr>
        <p:spPr>
          <a:xfrm>
            <a:off x="5826600" y="1738125"/>
            <a:ext cx="2267100" cy="10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a:solidFill>
                  <a:srgbClr val="674EA7"/>
                </a:solidFill>
              </a:rPr>
              <a:t>But there are 2,014 stars &lt; 10 mV which could be reached w/LGS</a:t>
            </a:r>
            <a:endParaRPr sz="1800" b="1">
              <a:solidFill>
                <a:srgbClr val="674EA7"/>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2"/>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446" name="Google Shape;446;p42"/>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b="1"/>
              <a:t>Lifetime and agility - how many would need to fly? </a:t>
            </a:r>
            <a:endParaRPr sz="1800" b="1"/>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447" name="Google Shape;447;p4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Challenge</a:t>
            </a:r>
            <a:endParaRPr/>
          </a:p>
        </p:txBody>
      </p:sp>
      <p:sp>
        <p:nvSpPr>
          <p:cNvPr id="122" name="Google Shape;122;p16"/>
          <p:cNvSpPr txBox="1">
            <a:spLocks noGrp="1"/>
          </p:cNvSpPr>
          <p:nvPr>
            <p:ph type="body" idx="1"/>
          </p:nvPr>
        </p:nvSpPr>
        <p:spPr>
          <a:xfrm>
            <a:off x="628650" y="1143525"/>
            <a:ext cx="7886700" cy="4351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434343"/>
              </a:buClr>
              <a:buSzPts val="1600"/>
              <a:buChar char="●"/>
            </a:pPr>
            <a:r>
              <a:rPr lang="en-US" sz="2100">
                <a:solidFill>
                  <a:srgbClr val="434343"/>
                </a:solidFill>
                <a:latin typeface="Arial"/>
                <a:ea typeface="Arial"/>
                <a:cs typeface="Arial"/>
                <a:sym typeface="Arial"/>
              </a:rPr>
              <a:t>How to control stability to ~few picometers on a large aperture segmented space telescope</a:t>
            </a:r>
            <a:br>
              <a:rPr lang="en-US" sz="2100">
                <a:solidFill>
                  <a:srgbClr val="434343"/>
                </a:solidFill>
                <a:latin typeface="Arial"/>
                <a:ea typeface="Arial"/>
                <a:cs typeface="Arial"/>
                <a:sym typeface="Arial"/>
              </a:rPr>
            </a:br>
            <a:endParaRPr sz="2100">
              <a:solidFill>
                <a:srgbClr val="434343"/>
              </a:solidFill>
              <a:latin typeface="Arial"/>
              <a:ea typeface="Arial"/>
              <a:cs typeface="Arial"/>
              <a:sym typeface="Arial"/>
            </a:endParaRPr>
          </a:p>
          <a:p>
            <a:pPr marL="457200" lvl="0" indent="-330200" algn="l" rtl="0">
              <a:lnSpc>
                <a:spcPct val="100000"/>
              </a:lnSpc>
              <a:spcBef>
                <a:spcPts val="0"/>
              </a:spcBef>
              <a:spcAft>
                <a:spcPts val="0"/>
              </a:spcAft>
              <a:buClr>
                <a:srgbClr val="434343"/>
              </a:buClr>
              <a:buSzPts val="1600"/>
              <a:buChar char="●"/>
            </a:pPr>
            <a:r>
              <a:rPr lang="en-US" sz="2100">
                <a:solidFill>
                  <a:srgbClr val="434343"/>
                </a:solidFill>
                <a:latin typeface="Arial"/>
                <a:ea typeface="Arial"/>
                <a:cs typeface="Arial"/>
                <a:sym typeface="Arial"/>
              </a:rPr>
              <a:t>Large aperture needed for higher </a:t>
            </a:r>
            <a:br>
              <a:rPr lang="en-US" sz="2100">
                <a:solidFill>
                  <a:srgbClr val="434343"/>
                </a:solidFill>
                <a:latin typeface="Arial"/>
                <a:ea typeface="Arial"/>
                <a:cs typeface="Arial"/>
                <a:sym typeface="Arial"/>
              </a:rPr>
            </a:br>
            <a:r>
              <a:rPr lang="en-US" sz="2100">
                <a:solidFill>
                  <a:srgbClr val="434343"/>
                </a:solidFill>
                <a:latin typeface="Arial"/>
                <a:ea typeface="Arial"/>
                <a:cs typeface="Arial"/>
                <a:sym typeface="Arial"/>
              </a:rPr>
              <a:t>throughput, improved resolution</a:t>
            </a:r>
            <a:br>
              <a:rPr lang="en-US" sz="2100">
                <a:solidFill>
                  <a:srgbClr val="434343"/>
                </a:solidFill>
                <a:latin typeface="Arial"/>
                <a:ea typeface="Arial"/>
                <a:cs typeface="Arial"/>
                <a:sym typeface="Arial"/>
              </a:rPr>
            </a:br>
            <a:endParaRPr sz="2100">
              <a:solidFill>
                <a:srgbClr val="434343"/>
              </a:solidFill>
              <a:latin typeface="Arial"/>
              <a:ea typeface="Arial"/>
              <a:cs typeface="Arial"/>
              <a:sym typeface="Arial"/>
            </a:endParaRPr>
          </a:p>
          <a:p>
            <a:pPr marL="457200" lvl="0" indent="-330200" algn="l" rtl="0">
              <a:lnSpc>
                <a:spcPct val="100000"/>
              </a:lnSpc>
              <a:spcBef>
                <a:spcPts val="0"/>
              </a:spcBef>
              <a:spcAft>
                <a:spcPts val="0"/>
              </a:spcAft>
              <a:buClr>
                <a:srgbClr val="434343"/>
              </a:buClr>
              <a:buSzPts val="1600"/>
              <a:buChar char="●"/>
            </a:pPr>
            <a:r>
              <a:rPr lang="en-US" sz="2100">
                <a:solidFill>
                  <a:srgbClr val="434343"/>
                </a:solidFill>
                <a:latin typeface="Arial"/>
                <a:ea typeface="Arial"/>
                <a:cs typeface="Arial"/>
                <a:sym typeface="Arial"/>
              </a:rPr>
              <a:t>Segments are needed because </a:t>
            </a:r>
            <a:br>
              <a:rPr lang="en-US" sz="2100">
                <a:solidFill>
                  <a:srgbClr val="434343"/>
                </a:solidFill>
                <a:latin typeface="Arial"/>
                <a:ea typeface="Arial"/>
                <a:cs typeface="Arial"/>
                <a:sym typeface="Arial"/>
              </a:rPr>
            </a:br>
            <a:r>
              <a:rPr lang="en-US" sz="2100">
                <a:solidFill>
                  <a:srgbClr val="434343"/>
                </a:solidFill>
                <a:latin typeface="Arial"/>
                <a:ea typeface="Arial"/>
                <a:cs typeface="Arial"/>
                <a:sym typeface="Arial"/>
              </a:rPr>
              <a:t>launch vehicle fairings* &lt; 5 m</a:t>
            </a:r>
            <a:br>
              <a:rPr lang="en-US" sz="2100">
                <a:solidFill>
                  <a:srgbClr val="434343"/>
                </a:solidFill>
                <a:latin typeface="Arial"/>
                <a:ea typeface="Arial"/>
                <a:cs typeface="Arial"/>
                <a:sym typeface="Arial"/>
              </a:rPr>
            </a:br>
            <a:endParaRPr sz="2100">
              <a:solidFill>
                <a:srgbClr val="434343"/>
              </a:solidFill>
              <a:latin typeface="Arial"/>
              <a:ea typeface="Arial"/>
              <a:cs typeface="Arial"/>
              <a:sym typeface="Arial"/>
            </a:endParaRPr>
          </a:p>
          <a:p>
            <a:pPr marL="457200" lvl="0" indent="-330200" algn="l" rtl="0">
              <a:lnSpc>
                <a:spcPct val="100000"/>
              </a:lnSpc>
              <a:spcBef>
                <a:spcPts val="0"/>
              </a:spcBef>
              <a:spcAft>
                <a:spcPts val="0"/>
              </a:spcAft>
              <a:buClr>
                <a:srgbClr val="434343"/>
              </a:buClr>
              <a:buSzPts val="1600"/>
              <a:buChar char="●"/>
            </a:pPr>
            <a:r>
              <a:rPr lang="en-US" sz="2100">
                <a:solidFill>
                  <a:srgbClr val="434343"/>
                </a:solidFill>
                <a:latin typeface="Arial"/>
                <a:ea typeface="Arial"/>
                <a:cs typeface="Arial"/>
                <a:sym typeface="Arial"/>
              </a:rPr>
              <a:t>Typically, don’t need “artificial” </a:t>
            </a:r>
            <a:br>
              <a:rPr lang="en-US" sz="2100">
                <a:solidFill>
                  <a:srgbClr val="434343"/>
                </a:solidFill>
                <a:latin typeface="Arial"/>
                <a:ea typeface="Arial"/>
                <a:cs typeface="Arial"/>
                <a:sym typeface="Arial"/>
              </a:rPr>
            </a:br>
            <a:r>
              <a:rPr lang="en-US" sz="2100">
                <a:solidFill>
                  <a:srgbClr val="434343"/>
                </a:solidFill>
                <a:latin typeface="Arial"/>
                <a:ea typeface="Arial"/>
                <a:cs typeface="Arial"/>
                <a:sym typeface="Arial"/>
              </a:rPr>
              <a:t>guidestars for </a:t>
            </a:r>
            <a:r>
              <a:rPr lang="en-US" sz="2100" i="1">
                <a:solidFill>
                  <a:srgbClr val="434343"/>
                </a:solidFill>
                <a:latin typeface="Arial"/>
                <a:ea typeface="Arial"/>
                <a:cs typeface="Arial"/>
                <a:sym typeface="Arial"/>
              </a:rPr>
              <a:t>space</a:t>
            </a:r>
            <a:r>
              <a:rPr lang="en-US" sz="2100">
                <a:solidFill>
                  <a:srgbClr val="434343"/>
                </a:solidFill>
                <a:latin typeface="Arial"/>
                <a:ea typeface="Arial"/>
                <a:cs typeface="Arial"/>
                <a:sym typeface="Arial"/>
              </a:rPr>
              <a:t> telescopes</a:t>
            </a:r>
            <a:br>
              <a:rPr lang="en-US" sz="2100">
                <a:solidFill>
                  <a:srgbClr val="434343"/>
                </a:solidFill>
                <a:latin typeface="Arial"/>
                <a:ea typeface="Arial"/>
                <a:cs typeface="Arial"/>
                <a:sym typeface="Arial"/>
              </a:rPr>
            </a:br>
            <a:endParaRPr sz="2100">
              <a:solidFill>
                <a:srgbClr val="434343"/>
              </a:solidFill>
              <a:latin typeface="Arial"/>
              <a:ea typeface="Arial"/>
              <a:cs typeface="Arial"/>
              <a:sym typeface="Arial"/>
            </a:endParaRPr>
          </a:p>
          <a:p>
            <a:pPr marL="457200" lvl="0" indent="-330200" algn="l" rtl="0">
              <a:lnSpc>
                <a:spcPct val="100000"/>
              </a:lnSpc>
              <a:spcBef>
                <a:spcPts val="0"/>
              </a:spcBef>
              <a:spcAft>
                <a:spcPts val="0"/>
              </a:spcAft>
              <a:buClr>
                <a:srgbClr val="434343"/>
              </a:buClr>
              <a:buSzPts val="1600"/>
              <a:buChar char="●"/>
            </a:pPr>
            <a:r>
              <a:rPr lang="en-US" sz="2100">
                <a:solidFill>
                  <a:srgbClr val="434343"/>
                </a:solidFill>
                <a:latin typeface="Arial"/>
                <a:ea typeface="Arial"/>
                <a:cs typeface="Arial"/>
                <a:sym typeface="Arial"/>
              </a:rPr>
              <a:t>Current metrology systems such as capacitive edge sensors and internal laser metrology help, but are very complex for </a:t>
            </a:r>
            <a:r>
              <a:rPr lang="en-US" sz="2100" b="1">
                <a:solidFill>
                  <a:srgbClr val="434343"/>
                </a:solidFill>
                <a:latin typeface="Arial"/>
                <a:ea typeface="Arial"/>
                <a:cs typeface="Arial"/>
                <a:sym typeface="Arial"/>
              </a:rPr>
              <a:t>dozens to hundreds of segments</a:t>
            </a:r>
            <a:r>
              <a:rPr lang="en-US" sz="2100">
                <a:solidFill>
                  <a:srgbClr val="434343"/>
                </a:solidFill>
                <a:latin typeface="Arial"/>
                <a:ea typeface="Arial"/>
                <a:cs typeface="Arial"/>
                <a:sym typeface="Arial"/>
              </a:rPr>
              <a:t/>
            </a:r>
            <a:br>
              <a:rPr lang="en-US" sz="2100">
                <a:solidFill>
                  <a:srgbClr val="434343"/>
                </a:solidFill>
                <a:latin typeface="Arial"/>
                <a:ea typeface="Arial"/>
                <a:cs typeface="Arial"/>
                <a:sym typeface="Arial"/>
              </a:rPr>
            </a:br>
            <a:endParaRPr sz="600">
              <a:solidFill>
                <a:srgbClr val="434343"/>
              </a:solidFill>
              <a:latin typeface="Arial"/>
              <a:ea typeface="Arial"/>
              <a:cs typeface="Arial"/>
              <a:sym typeface="Arial"/>
            </a:endParaRPr>
          </a:p>
          <a:p>
            <a:pPr marL="457200" lvl="0" indent="0" algn="l" rtl="0">
              <a:lnSpc>
                <a:spcPct val="100000"/>
              </a:lnSpc>
              <a:spcBef>
                <a:spcPts val="2100"/>
              </a:spcBef>
              <a:spcAft>
                <a:spcPts val="0"/>
              </a:spcAft>
              <a:buNone/>
            </a:pPr>
            <a:endParaRPr sz="2100">
              <a:solidFill>
                <a:srgbClr val="434343"/>
              </a:solidFill>
              <a:latin typeface="Arial"/>
              <a:ea typeface="Arial"/>
              <a:cs typeface="Arial"/>
              <a:sym typeface="Arial"/>
            </a:endParaRPr>
          </a:p>
          <a:p>
            <a:pPr marL="0" lvl="0" indent="0" algn="l" rtl="0">
              <a:lnSpc>
                <a:spcPct val="100000"/>
              </a:lnSpc>
              <a:spcBef>
                <a:spcPts val="2100"/>
              </a:spcBef>
              <a:spcAft>
                <a:spcPts val="0"/>
              </a:spcAft>
              <a:buClr>
                <a:schemeClr val="dk1"/>
              </a:buClr>
              <a:buSzPts val="1100"/>
              <a:buFont typeface="Arial"/>
              <a:buNone/>
            </a:pPr>
            <a:endParaRPr sz="2100">
              <a:solidFill>
                <a:srgbClr val="595959"/>
              </a:solidFill>
              <a:latin typeface="Arial"/>
              <a:ea typeface="Arial"/>
              <a:cs typeface="Arial"/>
              <a:sym typeface="Arial"/>
            </a:endParaRPr>
          </a:p>
          <a:p>
            <a:pPr marL="228600" lvl="0" indent="-50800" algn="l" rtl="0">
              <a:lnSpc>
                <a:spcPct val="100000"/>
              </a:lnSpc>
              <a:spcBef>
                <a:spcPts val="1000"/>
              </a:spcBef>
              <a:spcAft>
                <a:spcPts val="0"/>
              </a:spcAft>
              <a:buNone/>
            </a:pPr>
            <a:endParaRPr/>
          </a:p>
        </p:txBody>
      </p:sp>
      <p:sp>
        <p:nvSpPr>
          <p:cNvPr id="123" name="Google Shape;123;p1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24" name="Google Shape;124;p16"/>
          <p:cNvSpPr txBox="1"/>
          <p:nvPr/>
        </p:nvSpPr>
        <p:spPr>
          <a:xfrm>
            <a:off x="175050" y="6481175"/>
            <a:ext cx="8365500" cy="30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000" b="0" i="1" u="none" strike="noStrike" cap="none">
                <a:solidFill>
                  <a:srgbClr val="000000"/>
                </a:solidFill>
                <a:latin typeface="Arial"/>
                <a:ea typeface="Arial"/>
                <a:cs typeface="Arial"/>
                <a:sym typeface="Arial"/>
              </a:rPr>
              <a:t>*SLS may have an exploration fairing with diameter 8.4 m (for EM-2), but w/support structure, max diameter aperture would be less than that</a:t>
            </a:r>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6"/>
          <p:cNvPicPr preferRelativeResize="0"/>
          <p:nvPr/>
        </p:nvPicPr>
        <p:blipFill rotWithShape="1">
          <a:blip r:embed="rId3">
            <a:alphaModFix/>
          </a:blip>
          <a:srcRect/>
          <a:stretch/>
        </p:blipFill>
        <p:spPr>
          <a:xfrm>
            <a:off x="6155876" y="1975367"/>
            <a:ext cx="2408100" cy="2105100"/>
          </a:xfrm>
          <a:prstGeom prst="rect">
            <a:avLst/>
          </a:prstGeom>
          <a:noFill/>
          <a:ln>
            <a:noFill/>
          </a:ln>
        </p:spPr>
      </p:pic>
      <p:sp>
        <p:nvSpPr>
          <p:cNvPr id="126" name="Google Shape;126;p16"/>
          <p:cNvSpPr txBox="1"/>
          <p:nvPr/>
        </p:nvSpPr>
        <p:spPr>
          <a:xfrm>
            <a:off x="6108025" y="4080625"/>
            <a:ext cx="3000000" cy="224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666666"/>
              </a:buClr>
              <a:buFont typeface="Arial"/>
              <a:buNone/>
            </a:pPr>
            <a:r>
              <a:rPr lang="en-US" sz="1000" b="0" i="1" u="none" strike="noStrike" cap="none">
                <a:solidFill>
                  <a:srgbClr val="666666"/>
                </a:solidFill>
                <a:latin typeface="Arial"/>
                <a:ea typeface="Arial"/>
                <a:cs typeface="Arial"/>
                <a:sym typeface="Arial"/>
              </a:rPr>
              <a:t>http://www.stsci.edu/atlast</a:t>
            </a:r>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3"/>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12U Spacecraft Design</a:t>
            </a:r>
            <a:endParaRPr/>
          </a:p>
        </p:txBody>
      </p:sp>
      <p:sp>
        <p:nvSpPr>
          <p:cNvPr id="454" name="Google Shape;454;p4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grpSp>
        <p:nvGrpSpPr>
          <p:cNvPr id="455" name="Google Shape;455;p43"/>
          <p:cNvGrpSpPr/>
          <p:nvPr/>
        </p:nvGrpSpPr>
        <p:grpSpPr>
          <a:xfrm>
            <a:off x="4972649" y="1143519"/>
            <a:ext cx="4167265" cy="3935105"/>
            <a:chOff x="5387204" y="1143525"/>
            <a:chExt cx="3548421" cy="3350736"/>
          </a:xfrm>
        </p:grpSpPr>
        <p:pic>
          <p:nvPicPr>
            <p:cNvPr id="456" name="Google Shape;456;p43"/>
            <p:cNvPicPr preferRelativeResize="0"/>
            <p:nvPr/>
          </p:nvPicPr>
          <p:blipFill rotWithShape="1">
            <a:blip r:embed="rId3">
              <a:alphaModFix/>
            </a:blip>
            <a:srcRect l="1597" r="1597" b="1468"/>
            <a:stretch/>
          </p:blipFill>
          <p:spPr>
            <a:xfrm>
              <a:off x="5749978" y="1435706"/>
              <a:ext cx="2290661" cy="3058556"/>
            </a:xfrm>
            <a:prstGeom prst="rect">
              <a:avLst/>
            </a:prstGeom>
            <a:noFill/>
            <a:ln>
              <a:noFill/>
            </a:ln>
          </p:spPr>
        </p:pic>
        <p:cxnSp>
          <p:nvCxnSpPr>
            <p:cNvPr id="457" name="Google Shape;457;p43"/>
            <p:cNvCxnSpPr/>
            <p:nvPr/>
          </p:nvCxnSpPr>
          <p:spPr>
            <a:xfrm>
              <a:off x="7072892" y="1450396"/>
              <a:ext cx="1001700" cy="364800"/>
            </a:xfrm>
            <a:prstGeom prst="straightConnector1">
              <a:avLst/>
            </a:prstGeom>
            <a:noFill/>
            <a:ln w="19050" cap="flat" cmpd="sng">
              <a:solidFill>
                <a:srgbClr val="FF0000"/>
              </a:solidFill>
              <a:prstDash val="solid"/>
              <a:round/>
              <a:headEnd type="triangle" w="med" len="med"/>
              <a:tailEnd type="triangle" w="med" len="med"/>
            </a:ln>
          </p:spPr>
        </p:cxnSp>
        <p:cxnSp>
          <p:nvCxnSpPr>
            <p:cNvPr id="458" name="Google Shape;458;p43"/>
            <p:cNvCxnSpPr/>
            <p:nvPr/>
          </p:nvCxnSpPr>
          <p:spPr>
            <a:xfrm rot="10800000" flipH="1">
              <a:off x="6961578" y="1372920"/>
              <a:ext cx="254400" cy="105000"/>
            </a:xfrm>
            <a:prstGeom prst="straightConnector1">
              <a:avLst/>
            </a:prstGeom>
            <a:noFill/>
            <a:ln w="19050" cap="flat" cmpd="sng">
              <a:solidFill>
                <a:srgbClr val="FF0000"/>
              </a:solidFill>
              <a:prstDash val="solid"/>
              <a:round/>
              <a:headEnd type="none" w="med" len="med"/>
              <a:tailEnd type="none" w="med" len="med"/>
            </a:ln>
          </p:spPr>
        </p:cxnSp>
        <p:cxnSp>
          <p:nvCxnSpPr>
            <p:cNvPr id="459" name="Google Shape;459;p43"/>
            <p:cNvCxnSpPr/>
            <p:nvPr/>
          </p:nvCxnSpPr>
          <p:spPr>
            <a:xfrm rot="10800000" flipH="1">
              <a:off x="8009883" y="1751315"/>
              <a:ext cx="273600" cy="100500"/>
            </a:xfrm>
            <a:prstGeom prst="straightConnector1">
              <a:avLst/>
            </a:prstGeom>
            <a:noFill/>
            <a:ln w="19050" cap="flat" cmpd="sng">
              <a:solidFill>
                <a:srgbClr val="FF0000"/>
              </a:solidFill>
              <a:prstDash val="solid"/>
              <a:round/>
              <a:headEnd type="none" w="med" len="med"/>
              <a:tailEnd type="none" w="med" len="med"/>
            </a:ln>
          </p:spPr>
        </p:cxnSp>
        <p:sp>
          <p:nvSpPr>
            <p:cNvPr id="460" name="Google Shape;460;p43"/>
            <p:cNvSpPr txBox="1"/>
            <p:nvPr/>
          </p:nvSpPr>
          <p:spPr>
            <a:xfrm rot="1269526">
              <a:off x="7151009" y="1322120"/>
              <a:ext cx="1038084" cy="28691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0000"/>
                  </a:solidFill>
                </a:rPr>
                <a:t>22.6 cm</a:t>
              </a:r>
              <a:endParaRPr>
                <a:solidFill>
                  <a:srgbClr val="FF0000"/>
                </a:solidFill>
              </a:endParaRPr>
            </a:p>
          </p:txBody>
        </p:sp>
        <p:cxnSp>
          <p:nvCxnSpPr>
            <p:cNvPr id="461" name="Google Shape;461;p43"/>
            <p:cNvCxnSpPr/>
            <p:nvPr/>
          </p:nvCxnSpPr>
          <p:spPr>
            <a:xfrm>
              <a:off x="6609106" y="1381959"/>
              <a:ext cx="279600" cy="96000"/>
            </a:xfrm>
            <a:prstGeom prst="straightConnector1">
              <a:avLst/>
            </a:prstGeom>
            <a:noFill/>
            <a:ln w="19050" cap="flat" cmpd="sng">
              <a:solidFill>
                <a:srgbClr val="FF0000"/>
              </a:solidFill>
              <a:prstDash val="solid"/>
              <a:round/>
              <a:headEnd type="none" w="med" len="med"/>
              <a:tailEnd type="none" w="med" len="med"/>
            </a:ln>
          </p:spPr>
        </p:cxnSp>
        <p:cxnSp>
          <p:nvCxnSpPr>
            <p:cNvPr id="462" name="Google Shape;462;p43"/>
            <p:cNvCxnSpPr/>
            <p:nvPr/>
          </p:nvCxnSpPr>
          <p:spPr>
            <a:xfrm>
              <a:off x="5528354" y="1753463"/>
              <a:ext cx="279600" cy="96000"/>
            </a:xfrm>
            <a:prstGeom prst="straightConnector1">
              <a:avLst/>
            </a:prstGeom>
            <a:noFill/>
            <a:ln w="19050" cap="flat" cmpd="sng">
              <a:solidFill>
                <a:srgbClr val="FF0000"/>
              </a:solidFill>
              <a:prstDash val="solid"/>
              <a:round/>
              <a:headEnd type="none" w="med" len="med"/>
              <a:tailEnd type="none" w="med" len="med"/>
            </a:ln>
          </p:spPr>
        </p:cxnSp>
        <p:cxnSp>
          <p:nvCxnSpPr>
            <p:cNvPr id="463" name="Google Shape;463;p43"/>
            <p:cNvCxnSpPr/>
            <p:nvPr/>
          </p:nvCxnSpPr>
          <p:spPr>
            <a:xfrm flipH="1">
              <a:off x="5740837" y="1446913"/>
              <a:ext cx="1030200" cy="363600"/>
            </a:xfrm>
            <a:prstGeom prst="straightConnector1">
              <a:avLst/>
            </a:prstGeom>
            <a:noFill/>
            <a:ln w="19050" cap="flat" cmpd="sng">
              <a:solidFill>
                <a:srgbClr val="FF0000"/>
              </a:solidFill>
              <a:prstDash val="solid"/>
              <a:round/>
              <a:headEnd type="triangle" w="med" len="med"/>
              <a:tailEnd type="triangle" w="med" len="med"/>
            </a:ln>
          </p:spPr>
        </p:cxnSp>
        <p:sp>
          <p:nvSpPr>
            <p:cNvPr id="464" name="Google Shape;464;p43"/>
            <p:cNvSpPr txBox="1"/>
            <p:nvPr/>
          </p:nvSpPr>
          <p:spPr>
            <a:xfrm rot="-1198013">
              <a:off x="5748329" y="1309710"/>
              <a:ext cx="904893" cy="2872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0000"/>
                  </a:solidFill>
                </a:rPr>
                <a:t>22.6 cm</a:t>
              </a:r>
              <a:endParaRPr>
                <a:solidFill>
                  <a:srgbClr val="FF0000"/>
                </a:solidFill>
              </a:endParaRPr>
            </a:p>
          </p:txBody>
        </p:sp>
        <p:cxnSp>
          <p:nvCxnSpPr>
            <p:cNvPr id="465" name="Google Shape;465;p43"/>
            <p:cNvCxnSpPr/>
            <p:nvPr/>
          </p:nvCxnSpPr>
          <p:spPr>
            <a:xfrm>
              <a:off x="5532881" y="1871627"/>
              <a:ext cx="279600" cy="3900"/>
            </a:xfrm>
            <a:prstGeom prst="straightConnector1">
              <a:avLst/>
            </a:prstGeom>
            <a:noFill/>
            <a:ln w="19050" cap="flat" cmpd="sng">
              <a:solidFill>
                <a:srgbClr val="FF0000"/>
              </a:solidFill>
              <a:prstDash val="solid"/>
              <a:round/>
              <a:headEnd type="none" w="med" len="med"/>
              <a:tailEnd type="none" w="med" len="med"/>
            </a:ln>
          </p:spPr>
        </p:cxnSp>
        <p:cxnSp>
          <p:nvCxnSpPr>
            <p:cNvPr id="466" name="Google Shape;466;p43"/>
            <p:cNvCxnSpPr/>
            <p:nvPr/>
          </p:nvCxnSpPr>
          <p:spPr>
            <a:xfrm>
              <a:off x="5519645" y="4065127"/>
              <a:ext cx="284700" cy="3000"/>
            </a:xfrm>
            <a:prstGeom prst="straightConnector1">
              <a:avLst/>
            </a:prstGeom>
            <a:noFill/>
            <a:ln w="19050" cap="flat" cmpd="sng">
              <a:solidFill>
                <a:srgbClr val="FF0000"/>
              </a:solidFill>
              <a:prstDash val="solid"/>
              <a:round/>
              <a:headEnd type="none" w="med" len="med"/>
              <a:tailEnd type="none" w="med" len="med"/>
            </a:ln>
          </p:spPr>
        </p:cxnSp>
        <p:cxnSp>
          <p:nvCxnSpPr>
            <p:cNvPr id="467" name="Google Shape;467;p43"/>
            <p:cNvCxnSpPr/>
            <p:nvPr/>
          </p:nvCxnSpPr>
          <p:spPr>
            <a:xfrm flipH="1">
              <a:off x="5733776" y="1890022"/>
              <a:ext cx="600" cy="2166900"/>
            </a:xfrm>
            <a:prstGeom prst="straightConnector1">
              <a:avLst/>
            </a:prstGeom>
            <a:noFill/>
            <a:ln w="19050" cap="flat" cmpd="sng">
              <a:solidFill>
                <a:srgbClr val="FF0000"/>
              </a:solidFill>
              <a:prstDash val="solid"/>
              <a:round/>
              <a:headEnd type="triangle" w="med" len="med"/>
              <a:tailEnd type="triangle" w="med" len="med"/>
            </a:ln>
          </p:spPr>
        </p:cxnSp>
        <p:sp>
          <p:nvSpPr>
            <p:cNvPr id="468" name="Google Shape;468;p43"/>
            <p:cNvSpPr txBox="1"/>
            <p:nvPr/>
          </p:nvSpPr>
          <p:spPr>
            <a:xfrm rot="-5401417">
              <a:off x="4435754" y="2817075"/>
              <a:ext cx="2183400" cy="2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0000"/>
                  </a:solidFill>
                </a:rPr>
                <a:t>34 cm</a:t>
              </a:r>
              <a:endParaRPr>
                <a:solidFill>
                  <a:srgbClr val="FF0000"/>
                </a:solidFill>
              </a:endParaRPr>
            </a:p>
          </p:txBody>
        </p:sp>
        <p:cxnSp>
          <p:nvCxnSpPr>
            <p:cNvPr id="469" name="Google Shape;469;p43"/>
            <p:cNvCxnSpPr/>
            <p:nvPr/>
          </p:nvCxnSpPr>
          <p:spPr>
            <a:xfrm>
              <a:off x="7988105" y="1879896"/>
              <a:ext cx="279600" cy="2700"/>
            </a:xfrm>
            <a:prstGeom prst="straightConnector1">
              <a:avLst/>
            </a:prstGeom>
            <a:noFill/>
            <a:ln w="19050" cap="flat" cmpd="sng">
              <a:solidFill>
                <a:srgbClr val="000000"/>
              </a:solidFill>
              <a:prstDash val="solid"/>
              <a:round/>
              <a:headEnd type="none" w="med" len="med"/>
              <a:tailEnd type="none" w="med" len="med"/>
            </a:ln>
          </p:spPr>
        </p:cxnSp>
        <p:cxnSp>
          <p:nvCxnSpPr>
            <p:cNvPr id="470" name="Google Shape;470;p43"/>
            <p:cNvCxnSpPr/>
            <p:nvPr/>
          </p:nvCxnSpPr>
          <p:spPr>
            <a:xfrm>
              <a:off x="7983152" y="2637542"/>
              <a:ext cx="271500" cy="900"/>
            </a:xfrm>
            <a:prstGeom prst="straightConnector1">
              <a:avLst/>
            </a:prstGeom>
            <a:noFill/>
            <a:ln w="19050" cap="flat" cmpd="sng">
              <a:solidFill>
                <a:srgbClr val="000000"/>
              </a:solidFill>
              <a:prstDash val="solid"/>
              <a:round/>
              <a:headEnd type="none" w="med" len="med"/>
              <a:tailEnd type="none" w="med" len="med"/>
            </a:ln>
          </p:spPr>
        </p:cxnSp>
        <p:cxnSp>
          <p:nvCxnSpPr>
            <p:cNvPr id="471" name="Google Shape;471;p43"/>
            <p:cNvCxnSpPr/>
            <p:nvPr/>
          </p:nvCxnSpPr>
          <p:spPr>
            <a:xfrm>
              <a:off x="8116038" y="1887524"/>
              <a:ext cx="5700" cy="737400"/>
            </a:xfrm>
            <a:prstGeom prst="straightConnector1">
              <a:avLst/>
            </a:prstGeom>
            <a:noFill/>
            <a:ln w="19050" cap="flat" cmpd="sng">
              <a:solidFill>
                <a:srgbClr val="9900FF"/>
              </a:solidFill>
              <a:prstDash val="solid"/>
              <a:round/>
              <a:headEnd type="triangle" w="med" len="med"/>
              <a:tailEnd type="triangle" w="med" len="med"/>
            </a:ln>
          </p:spPr>
        </p:cxnSp>
        <p:cxnSp>
          <p:nvCxnSpPr>
            <p:cNvPr id="472" name="Google Shape;472;p43"/>
            <p:cNvCxnSpPr/>
            <p:nvPr/>
          </p:nvCxnSpPr>
          <p:spPr>
            <a:xfrm rot="10800000" flipH="1">
              <a:off x="7989940" y="4069548"/>
              <a:ext cx="267900" cy="2400"/>
            </a:xfrm>
            <a:prstGeom prst="straightConnector1">
              <a:avLst/>
            </a:prstGeom>
            <a:noFill/>
            <a:ln w="19050" cap="flat" cmpd="sng">
              <a:solidFill>
                <a:srgbClr val="000000"/>
              </a:solidFill>
              <a:prstDash val="solid"/>
              <a:round/>
              <a:headEnd type="none" w="med" len="med"/>
              <a:tailEnd type="none" w="med" len="med"/>
            </a:ln>
          </p:spPr>
        </p:cxnSp>
        <p:cxnSp>
          <p:nvCxnSpPr>
            <p:cNvPr id="473" name="Google Shape;473;p43"/>
            <p:cNvCxnSpPr/>
            <p:nvPr/>
          </p:nvCxnSpPr>
          <p:spPr>
            <a:xfrm flipH="1">
              <a:off x="8123165" y="2651056"/>
              <a:ext cx="1500" cy="1410300"/>
            </a:xfrm>
            <a:prstGeom prst="straightConnector1">
              <a:avLst/>
            </a:prstGeom>
            <a:noFill/>
            <a:ln w="19050" cap="flat" cmpd="sng">
              <a:solidFill>
                <a:srgbClr val="6AA84F"/>
              </a:solidFill>
              <a:prstDash val="solid"/>
              <a:round/>
              <a:headEnd type="triangle" w="med" len="med"/>
              <a:tailEnd type="triangle" w="med" len="med"/>
            </a:ln>
          </p:spPr>
        </p:cxnSp>
        <p:sp>
          <p:nvSpPr>
            <p:cNvPr id="474" name="Google Shape;474;p43"/>
            <p:cNvSpPr txBox="1"/>
            <p:nvPr/>
          </p:nvSpPr>
          <p:spPr>
            <a:xfrm>
              <a:off x="8080025" y="3023575"/>
              <a:ext cx="855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6AA84F"/>
                  </a:solidFill>
                </a:rPr>
                <a:t>Bus</a:t>
              </a:r>
              <a:endParaRPr>
                <a:solidFill>
                  <a:srgbClr val="6AA84F"/>
                </a:solidFill>
              </a:endParaRPr>
            </a:p>
            <a:p>
              <a:pPr marL="0" lvl="0" indent="0" algn="ctr" rtl="0">
                <a:spcBef>
                  <a:spcPts val="0"/>
                </a:spcBef>
                <a:spcAft>
                  <a:spcPts val="0"/>
                </a:spcAft>
                <a:buNone/>
              </a:pPr>
              <a:r>
                <a:rPr lang="en-US">
                  <a:solidFill>
                    <a:srgbClr val="6AA84F"/>
                  </a:solidFill>
                </a:rPr>
                <a:t>Volume</a:t>
              </a:r>
              <a:endParaRPr>
                <a:solidFill>
                  <a:srgbClr val="6AA84F"/>
                </a:solidFill>
              </a:endParaRPr>
            </a:p>
            <a:p>
              <a:pPr marL="0" lvl="0" indent="0" algn="ctr" rtl="0">
                <a:spcBef>
                  <a:spcPts val="0"/>
                </a:spcBef>
                <a:spcAft>
                  <a:spcPts val="0"/>
                </a:spcAft>
                <a:buNone/>
              </a:pPr>
              <a:r>
                <a:rPr lang="en-US">
                  <a:solidFill>
                    <a:srgbClr val="6AA84F"/>
                  </a:solidFill>
                </a:rPr>
                <a:t>(8U)</a:t>
              </a:r>
              <a:endParaRPr>
                <a:solidFill>
                  <a:srgbClr val="6AA84F"/>
                </a:solidFill>
              </a:endParaRPr>
            </a:p>
            <a:p>
              <a:pPr marL="0" lvl="0" indent="0" algn="ctr" rtl="0">
                <a:spcBef>
                  <a:spcPts val="0"/>
                </a:spcBef>
                <a:spcAft>
                  <a:spcPts val="0"/>
                </a:spcAft>
                <a:buNone/>
              </a:pPr>
              <a:endParaRPr>
                <a:solidFill>
                  <a:srgbClr val="6AA84F"/>
                </a:solidFill>
              </a:endParaRPr>
            </a:p>
          </p:txBody>
        </p:sp>
        <p:sp>
          <p:nvSpPr>
            <p:cNvPr id="475" name="Google Shape;475;p43"/>
            <p:cNvSpPr txBox="1"/>
            <p:nvPr/>
          </p:nvSpPr>
          <p:spPr>
            <a:xfrm>
              <a:off x="8060025" y="1875225"/>
              <a:ext cx="8556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9900FF"/>
                  </a:solidFill>
                </a:rPr>
                <a:t>Optics Volume (4U)</a:t>
              </a:r>
              <a:endParaRPr>
                <a:solidFill>
                  <a:srgbClr val="9900FF"/>
                </a:solidFill>
              </a:endParaRPr>
            </a:p>
          </p:txBody>
        </p:sp>
      </p:grpSp>
      <p:pic>
        <p:nvPicPr>
          <p:cNvPr id="476" name="Google Shape;476;p43"/>
          <p:cNvPicPr preferRelativeResize="0"/>
          <p:nvPr/>
        </p:nvPicPr>
        <p:blipFill>
          <a:blip r:embed="rId4">
            <a:alphaModFix/>
          </a:blip>
          <a:stretch>
            <a:fillRect/>
          </a:stretch>
        </p:blipFill>
        <p:spPr>
          <a:xfrm>
            <a:off x="3200350" y="5559450"/>
            <a:ext cx="5847431" cy="787450"/>
          </a:xfrm>
          <a:prstGeom prst="rect">
            <a:avLst/>
          </a:prstGeom>
          <a:noFill/>
          <a:ln>
            <a:noFill/>
          </a:ln>
        </p:spPr>
      </p:pic>
      <p:sp>
        <p:nvSpPr>
          <p:cNvPr id="477" name="Google Shape;477;p43"/>
          <p:cNvSpPr txBox="1"/>
          <p:nvPr/>
        </p:nvSpPr>
        <p:spPr>
          <a:xfrm>
            <a:off x="7442750" y="4490625"/>
            <a:ext cx="1327500" cy="6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i="1">
                <a:solidFill>
                  <a:schemeClr val="dk1"/>
                </a:solidFill>
              </a:rPr>
              <a:t>W. Kammerer (MIT)</a:t>
            </a:r>
            <a:endParaRPr sz="1000" i="1">
              <a:solidFill>
                <a:schemeClr val="dk1"/>
              </a:solidFill>
            </a:endParaRPr>
          </a:p>
        </p:txBody>
      </p:sp>
      <p:sp>
        <p:nvSpPr>
          <p:cNvPr id="478" name="Google Shape;478;p43"/>
          <p:cNvSpPr txBox="1"/>
          <p:nvPr/>
        </p:nvSpPr>
        <p:spPr>
          <a:xfrm>
            <a:off x="2869713" y="5127200"/>
            <a:ext cx="5847300" cy="11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Conservative power budget for operations at 80,000 km</a:t>
            </a:r>
            <a:endParaRPr/>
          </a:p>
        </p:txBody>
      </p:sp>
      <p:pic>
        <p:nvPicPr>
          <p:cNvPr id="479" name="Google Shape;479;p43"/>
          <p:cNvPicPr preferRelativeResize="0"/>
          <p:nvPr/>
        </p:nvPicPr>
        <p:blipFill>
          <a:blip r:embed="rId5">
            <a:alphaModFix/>
          </a:blip>
          <a:stretch>
            <a:fillRect/>
          </a:stretch>
        </p:blipFill>
        <p:spPr>
          <a:xfrm>
            <a:off x="1873850" y="1264283"/>
            <a:ext cx="2804267" cy="3738976"/>
          </a:xfrm>
          <a:prstGeom prst="rect">
            <a:avLst/>
          </a:prstGeom>
          <a:noFill/>
          <a:ln>
            <a:noFill/>
          </a:ln>
        </p:spPr>
      </p:pic>
      <p:sp>
        <p:nvSpPr>
          <p:cNvPr id="480" name="Google Shape;480;p43"/>
          <p:cNvSpPr txBox="1"/>
          <p:nvPr/>
        </p:nvSpPr>
        <p:spPr>
          <a:xfrm>
            <a:off x="252725" y="1143525"/>
            <a:ext cx="1743000" cy="15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t>Fine pointing lasercom transmitters </a:t>
            </a:r>
            <a:endParaRPr sz="1600"/>
          </a:p>
          <a:p>
            <a:pPr marL="0" lvl="0" indent="0" algn="l" rtl="0">
              <a:spcBef>
                <a:spcPts val="0"/>
              </a:spcBef>
              <a:spcAft>
                <a:spcPts val="0"/>
              </a:spcAft>
              <a:buNone/>
            </a:pPr>
            <a:r>
              <a:rPr lang="en-US" sz="1600"/>
              <a:t>are now CubeSat-scale...</a:t>
            </a:r>
            <a:endParaRPr sz="1600"/>
          </a:p>
          <a:p>
            <a:pPr marL="0" lvl="0" indent="0" algn="l" rtl="0">
              <a:spcBef>
                <a:spcPts val="0"/>
              </a:spcBef>
              <a:spcAft>
                <a:spcPts val="0"/>
              </a:spcAft>
              <a:buNone/>
            </a:pPr>
            <a:endParaRPr sz="1600" i="1"/>
          </a:p>
        </p:txBody>
      </p:sp>
      <p:sp>
        <p:nvSpPr>
          <p:cNvPr id="481" name="Google Shape;481;p43"/>
          <p:cNvSpPr txBox="1"/>
          <p:nvPr/>
        </p:nvSpPr>
        <p:spPr>
          <a:xfrm>
            <a:off x="165325" y="2986325"/>
            <a:ext cx="1743000" cy="18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t>… and so are electric propulsion thrusters </a:t>
            </a:r>
            <a:endParaRPr sz="1600" i="1"/>
          </a:p>
        </p:txBody>
      </p:sp>
      <p:pic>
        <p:nvPicPr>
          <p:cNvPr id="482" name="Google Shape;482;p43"/>
          <p:cNvPicPr preferRelativeResize="0"/>
          <p:nvPr/>
        </p:nvPicPr>
        <p:blipFill>
          <a:blip r:embed="rId6">
            <a:alphaModFix/>
          </a:blip>
          <a:stretch>
            <a:fillRect/>
          </a:stretch>
        </p:blipFill>
        <p:spPr>
          <a:xfrm>
            <a:off x="165325" y="4250995"/>
            <a:ext cx="2704400" cy="2607000"/>
          </a:xfrm>
          <a:prstGeom prst="rect">
            <a:avLst/>
          </a:prstGeom>
          <a:noFill/>
          <a:ln>
            <a:noFill/>
          </a:ln>
        </p:spPr>
      </p:pic>
      <p:sp>
        <p:nvSpPr>
          <p:cNvPr id="483" name="Google Shape;483;p43"/>
          <p:cNvSpPr txBox="1"/>
          <p:nvPr/>
        </p:nvSpPr>
        <p:spPr>
          <a:xfrm>
            <a:off x="1995725" y="1322725"/>
            <a:ext cx="1743000" cy="15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solidFill>
                  <a:srgbClr val="FFFF00"/>
                </a:solidFill>
              </a:rPr>
              <a:t>MIT CLICK-A</a:t>
            </a:r>
            <a:endParaRPr sz="1600" b="1" i="1">
              <a:solidFill>
                <a:srgbClr val="FFFF00"/>
              </a:solidFill>
            </a:endParaRPr>
          </a:p>
        </p:txBody>
      </p:sp>
      <p:sp>
        <p:nvSpPr>
          <p:cNvPr id="484" name="Google Shape;484;p43"/>
          <p:cNvSpPr txBox="1"/>
          <p:nvPr/>
        </p:nvSpPr>
        <p:spPr>
          <a:xfrm>
            <a:off x="165325" y="6431100"/>
            <a:ext cx="1743000" cy="15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solidFill>
                  <a:srgbClr val="0000FF"/>
                </a:solidFill>
              </a:rPr>
              <a:t>Enpulsion</a:t>
            </a:r>
            <a:endParaRPr sz="1600" b="1" i="1">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4"/>
          <p:cNvSpPr txBox="1">
            <a:spLocks noGrp="1"/>
          </p:cNvSpPr>
          <p:nvPr>
            <p:ph type="title"/>
          </p:nvPr>
        </p:nvSpPr>
        <p:spPr>
          <a:xfrm>
            <a:off x="387900" y="59966"/>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Orbit and Propulsion Modeling</a:t>
            </a:r>
            <a:endParaRPr/>
          </a:p>
        </p:txBody>
      </p:sp>
      <p:sp>
        <p:nvSpPr>
          <p:cNvPr id="491" name="Google Shape;491;p44"/>
          <p:cNvSpPr txBox="1">
            <a:spLocks noGrp="1"/>
          </p:cNvSpPr>
          <p:nvPr>
            <p:ph type="body" idx="1"/>
          </p:nvPr>
        </p:nvSpPr>
        <p:spPr>
          <a:xfrm>
            <a:off x="311700" y="1536625"/>
            <a:ext cx="4611300" cy="455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a:t>Large telescope stays on a periodic L2 halo orbit </a:t>
            </a:r>
            <a:br>
              <a:rPr lang="en-US" sz="2000"/>
            </a:br>
            <a:endParaRPr sz="2000"/>
          </a:p>
          <a:p>
            <a:pPr marL="457200" lvl="0" indent="-355600" algn="l" rtl="0">
              <a:spcBef>
                <a:spcPts val="0"/>
              </a:spcBef>
              <a:spcAft>
                <a:spcPts val="0"/>
              </a:spcAft>
              <a:buSzPts val="2000"/>
              <a:buChar char="●"/>
            </a:pPr>
            <a:r>
              <a:rPr lang="en-US" sz="2000"/>
              <a:t>LGS will fly between the telescope and its target star, on a non-periodic orbit</a:t>
            </a:r>
            <a:br>
              <a:rPr lang="en-US" sz="2000"/>
            </a:br>
            <a:endParaRPr sz="2000"/>
          </a:p>
          <a:p>
            <a:pPr marL="457200" lvl="0" indent="-355600" algn="l" rtl="0">
              <a:spcBef>
                <a:spcPts val="0"/>
              </a:spcBef>
              <a:spcAft>
                <a:spcPts val="0"/>
              </a:spcAft>
              <a:buSzPts val="2000"/>
              <a:buChar char="●"/>
            </a:pPr>
            <a:r>
              <a:rPr lang="en-US" sz="2000"/>
              <a:t>LGS will maneuver around the telescope to track targets and transition to new targets</a:t>
            </a:r>
            <a:endParaRPr sz="2000"/>
          </a:p>
        </p:txBody>
      </p:sp>
      <p:pic>
        <p:nvPicPr>
          <p:cNvPr id="492" name="Google Shape;492;p44" descr="Conops diagram cartoon 3.png"/>
          <p:cNvPicPr preferRelativeResize="0"/>
          <p:nvPr/>
        </p:nvPicPr>
        <p:blipFill>
          <a:blip r:embed="rId3">
            <a:alphaModFix/>
          </a:blip>
          <a:stretch>
            <a:fillRect/>
          </a:stretch>
        </p:blipFill>
        <p:spPr>
          <a:xfrm>
            <a:off x="4922895" y="1446175"/>
            <a:ext cx="4115450" cy="4936449"/>
          </a:xfrm>
          <a:prstGeom prst="rect">
            <a:avLst/>
          </a:prstGeom>
          <a:noFill/>
          <a:ln>
            <a:noFill/>
          </a:ln>
        </p:spPr>
      </p:pic>
      <p:sp>
        <p:nvSpPr>
          <p:cNvPr id="493" name="Google Shape;493;p44"/>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
        <p:nvSpPr>
          <p:cNvPr id="494" name="Google Shape;494;p44"/>
          <p:cNvSpPr txBox="1"/>
          <p:nvPr/>
        </p:nvSpPr>
        <p:spPr>
          <a:xfrm>
            <a:off x="7067675" y="5586400"/>
            <a:ext cx="1551000" cy="3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999999"/>
                </a:solidFill>
              </a:rPr>
              <a:t>J. Clark, MIT</a:t>
            </a:r>
            <a:endParaRPr i="1">
              <a:solidFill>
                <a:srgbClr val="999999"/>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45"/>
          <p:cNvPicPr preferRelativeResize="0"/>
          <p:nvPr/>
        </p:nvPicPr>
        <p:blipFill rotWithShape="1">
          <a:blip r:embed="rId3">
            <a:alphaModFix/>
          </a:blip>
          <a:srcRect l="19" r="19"/>
          <a:stretch/>
        </p:blipFill>
        <p:spPr>
          <a:xfrm>
            <a:off x="3483400" y="1184550"/>
            <a:ext cx="5950575" cy="4462925"/>
          </a:xfrm>
          <a:prstGeom prst="rect">
            <a:avLst/>
          </a:prstGeom>
          <a:noFill/>
          <a:ln>
            <a:noFill/>
          </a:ln>
        </p:spPr>
      </p:pic>
      <p:sp>
        <p:nvSpPr>
          <p:cNvPr id="501" name="Google Shape;501;p45"/>
          <p:cNvSpPr txBox="1">
            <a:spLocks noGrp="1"/>
          </p:cNvSpPr>
          <p:nvPr>
            <p:ph type="title"/>
          </p:nvPr>
        </p:nvSpPr>
        <p:spPr>
          <a:xfrm>
            <a:off x="311700" y="86016"/>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a:t>Orbit and Propulsion Modeling</a:t>
            </a:r>
            <a:endParaRPr/>
          </a:p>
          <a:p>
            <a:pPr marL="0" lvl="0" indent="0" algn="ctr" rtl="0">
              <a:spcBef>
                <a:spcPts val="0"/>
              </a:spcBef>
              <a:spcAft>
                <a:spcPts val="0"/>
              </a:spcAft>
              <a:buNone/>
            </a:pPr>
            <a:endParaRPr/>
          </a:p>
        </p:txBody>
      </p:sp>
      <p:sp>
        <p:nvSpPr>
          <p:cNvPr id="502" name="Google Shape;502;p45"/>
          <p:cNvSpPr txBox="1">
            <a:spLocks noGrp="1"/>
          </p:cNvSpPr>
          <p:nvPr>
            <p:ph type="body" idx="1"/>
          </p:nvPr>
        </p:nvSpPr>
        <p:spPr>
          <a:xfrm>
            <a:off x="159300" y="1384225"/>
            <a:ext cx="35283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Cost to maintain formation flight not constant over sky</a:t>
            </a:r>
            <a:br>
              <a:rPr lang="en-US" sz="1800"/>
            </a:br>
            <a:endParaRPr sz="1800"/>
          </a:p>
          <a:p>
            <a:pPr marL="457200" lvl="0" indent="-342900" algn="l" rtl="0">
              <a:spcBef>
                <a:spcPts val="0"/>
              </a:spcBef>
              <a:spcAft>
                <a:spcPts val="0"/>
              </a:spcAft>
              <a:buSzPts val="1800"/>
              <a:buChar char="●"/>
            </a:pPr>
            <a:r>
              <a:rPr lang="en-US" sz="1800"/>
              <a:t>Least expensive to hold OBS-LGS-star vector directly towards or away from Sun</a:t>
            </a:r>
            <a:endParaRPr sz="1800"/>
          </a:p>
          <a:p>
            <a:pPr marL="914400" lvl="1" indent="-342900" algn="l" rtl="0">
              <a:spcBef>
                <a:spcPts val="0"/>
              </a:spcBef>
              <a:spcAft>
                <a:spcPts val="0"/>
              </a:spcAft>
              <a:buSzPts val="1800"/>
              <a:buChar char="○"/>
            </a:pPr>
            <a:r>
              <a:rPr lang="en-US" sz="1800"/>
              <a:t>Or, at nearly-right angle from Sun (preferable, to minimize glint)  </a:t>
            </a:r>
            <a:br>
              <a:rPr lang="en-US" sz="1800"/>
            </a:br>
            <a:endParaRPr sz="1800"/>
          </a:p>
          <a:p>
            <a:pPr marL="457200" lvl="0" indent="-342900" algn="l" rtl="0">
              <a:spcBef>
                <a:spcPts val="0"/>
              </a:spcBef>
              <a:spcAft>
                <a:spcPts val="0"/>
              </a:spcAft>
              <a:buSzPts val="1800"/>
              <a:buChar char="●"/>
            </a:pPr>
            <a:r>
              <a:rPr lang="en-US" sz="1800"/>
              <a:t>Plot is for</a:t>
            </a:r>
            <a:r>
              <a:rPr lang="en-US" sz="1800" b="1"/>
              <a:t> 12U (24 kg) satellite</a:t>
            </a:r>
            <a:r>
              <a:rPr lang="en-US" sz="1800"/>
              <a:t>, flying in formation 40,000 km from OBS</a:t>
            </a:r>
            <a:endParaRPr sz="1800"/>
          </a:p>
        </p:txBody>
      </p:sp>
      <p:sp>
        <p:nvSpPr>
          <p:cNvPr id="503" name="Google Shape;503;p45"/>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sp>
        <p:nvSpPr>
          <p:cNvPr id="504" name="Google Shape;504;p45"/>
          <p:cNvSpPr txBox="1"/>
          <p:nvPr/>
        </p:nvSpPr>
        <p:spPr>
          <a:xfrm>
            <a:off x="7067675" y="5586400"/>
            <a:ext cx="1551000" cy="3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999999"/>
                </a:solidFill>
              </a:rPr>
              <a:t>J. Clark, MIT</a:t>
            </a:r>
            <a:endParaRPr i="1">
              <a:solidFill>
                <a:srgbClr val="999999"/>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6"/>
          <p:cNvPicPr preferRelativeResize="0"/>
          <p:nvPr/>
        </p:nvPicPr>
        <p:blipFill rotWithShape="1">
          <a:blip r:embed="rId3">
            <a:alphaModFix/>
          </a:blip>
          <a:srcRect l="19" r="19"/>
          <a:stretch/>
        </p:blipFill>
        <p:spPr>
          <a:xfrm>
            <a:off x="3591725" y="1601678"/>
            <a:ext cx="5701126" cy="4275823"/>
          </a:xfrm>
          <a:prstGeom prst="rect">
            <a:avLst/>
          </a:prstGeom>
          <a:noFill/>
          <a:ln>
            <a:noFill/>
          </a:ln>
        </p:spPr>
      </p:pic>
      <p:sp>
        <p:nvSpPr>
          <p:cNvPr id="511" name="Google Shape;511;p46"/>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700">
                <a:latin typeface="Arial"/>
                <a:ea typeface="Arial"/>
                <a:cs typeface="Arial"/>
                <a:sym typeface="Arial"/>
              </a:rPr>
              <a:t>Orbit &amp; Propulsion Model: FEEP</a:t>
            </a:r>
            <a:endParaRPr/>
          </a:p>
        </p:txBody>
      </p:sp>
      <p:sp>
        <p:nvSpPr>
          <p:cNvPr id="512" name="Google Shape;512;p46"/>
          <p:cNvSpPr txBox="1">
            <a:spLocks noGrp="1"/>
          </p:cNvSpPr>
          <p:nvPr>
            <p:ph type="body" idx="1"/>
          </p:nvPr>
        </p:nvSpPr>
        <p:spPr>
          <a:xfrm>
            <a:off x="104600" y="1018425"/>
            <a:ext cx="3833400" cy="59292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Font typeface="Arial"/>
              <a:buChar char="•"/>
            </a:pPr>
            <a:r>
              <a:rPr lang="en-US" sz="1800">
                <a:latin typeface="Arial"/>
                <a:ea typeface="Arial"/>
                <a:cs typeface="Arial"/>
                <a:sym typeface="Arial"/>
              </a:rPr>
              <a:t>Max obs time vs. ecliptic lat/lon</a:t>
            </a:r>
            <a:endParaRPr sz="1800">
              <a:latin typeface="Arial"/>
              <a:ea typeface="Arial"/>
              <a:cs typeface="Arial"/>
              <a:sym typeface="Arial"/>
            </a:endParaRPr>
          </a:p>
          <a:p>
            <a:pPr marL="914400" lvl="1" indent="-342900" algn="l" rtl="0">
              <a:spcBef>
                <a:spcPts val="0"/>
              </a:spcBef>
              <a:spcAft>
                <a:spcPts val="0"/>
              </a:spcAft>
              <a:buSzPts val="1800"/>
              <a:buFont typeface="Arial"/>
              <a:buChar char="•"/>
            </a:pPr>
            <a:r>
              <a:rPr lang="en-US" sz="1800">
                <a:latin typeface="Arial"/>
                <a:ea typeface="Arial"/>
                <a:cs typeface="Arial"/>
                <a:sym typeface="Arial"/>
              </a:rPr>
              <a:t>Consider </a:t>
            </a:r>
            <a:r>
              <a:rPr lang="en-US" sz="1800" b="1">
                <a:latin typeface="Arial"/>
                <a:ea typeface="Arial"/>
                <a:cs typeface="Arial"/>
                <a:sym typeface="Arial"/>
              </a:rPr>
              <a:t>thrust </a:t>
            </a:r>
            <a:r>
              <a:rPr lang="en-US" sz="1800">
                <a:latin typeface="Arial"/>
                <a:ea typeface="Arial"/>
                <a:cs typeface="Arial"/>
                <a:sym typeface="Arial"/>
              </a:rPr>
              <a:t>vs. lat/lon contours for all points in time in a halo orbit </a:t>
            </a:r>
            <a:endParaRPr sz="1800">
              <a:latin typeface="Arial"/>
              <a:ea typeface="Arial"/>
              <a:cs typeface="Arial"/>
              <a:sym typeface="Arial"/>
            </a:endParaRPr>
          </a:p>
          <a:p>
            <a:pPr marL="914400" lvl="1" indent="-342900" algn="l" rtl="0">
              <a:spcBef>
                <a:spcPts val="0"/>
              </a:spcBef>
              <a:spcAft>
                <a:spcPts val="0"/>
              </a:spcAft>
              <a:buSzPts val="1800"/>
              <a:buFont typeface="Arial"/>
              <a:buChar char="•"/>
            </a:pPr>
            <a:r>
              <a:rPr lang="en-US" sz="1800">
                <a:latin typeface="Arial"/>
                <a:ea typeface="Arial"/>
                <a:cs typeface="Arial"/>
                <a:sym typeface="Arial"/>
              </a:rPr>
              <a:t>1 full period ~6 months</a:t>
            </a:r>
            <a:endParaRPr sz="1800">
              <a:latin typeface="Arial"/>
              <a:ea typeface="Arial"/>
              <a:cs typeface="Arial"/>
              <a:sym typeface="Arial"/>
            </a:endParaRPr>
          </a:p>
          <a:p>
            <a:pPr marL="914400" lvl="1" indent="-342900" algn="l" rtl="0">
              <a:spcBef>
                <a:spcPts val="0"/>
              </a:spcBef>
              <a:spcAft>
                <a:spcPts val="0"/>
              </a:spcAft>
              <a:buSzPts val="1800"/>
              <a:buFont typeface="Arial"/>
              <a:buChar char="•"/>
            </a:pPr>
            <a:r>
              <a:rPr lang="en-US" sz="1800">
                <a:latin typeface="Arial"/>
                <a:ea typeface="Arial"/>
                <a:cs typeface="Arial"/>
                <a:sym typeface="Arial"/>
              </a:rPr>
              <a:t>Average, and divide into spacecraft’s delta-V budget</a:t>
            </a:r>
            <a:br>
              <a:rPr lang="en-US" sz="1800">
                <a:latin typeface="Arial"/>
                <a:ea typeface="Arial"/>
                <a:cs typeface="Arial"/>
                <a:sym typeface="Arial"/>
              </a:rPr>
            </a:b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a:latin typeface="Arial"/>
                <a:ea typeface="Arial"/>
                <a:cs typeface="Arial"/>
                <a:sym typeface="Arial"/>
              </a:rPr>
              <a:t>Shows “mean maximum” obs time LGS can sustain for any point in the sky  </a:t>
            </a:r>
            <a:br>
              <a:rPr lang="en-US" sz="1800">
                <a:latin typeface="Arial"/>
                <a:ea typeface="Arial"/>
                <a:cs typeface="Arial"/>
                <a:sym typeface="Arial"/>
              </a:rPr>
            </a:b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a:latin typeface="Arial"/>
                <a:ea typeface="Arial"/>
                <a:cs typeface="Arial"/>
                <a:sym typeface="Arial"/>
              </a:rPr>
              <a:t>Poles are the least expensive</a:t>
            </a:r>
            <a:br>
              <a:rPr lang="en-US" sz="1800">
                <a:latin typeface="Arial"/>
                <a:ea typeface="Arial"/>
                <a:cs typeface="Arial"/>
                <a:sym typeface="Arial"/>
              </a:rPr>
            </a:b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a:latin typeface="Arial"/>
                <a:ea typeface="Arial"/>
                <a:cs typeface="Arial"/>
                <a:sym typeface="Arial"/>
              </a:rPr>
              <a:t>But, </a:t>
            </a:r>
            <a:r>
              <a:rPr lang="en-US" sz="1800" b="1">
                <a:latin typeface="Arial"/>
                <a:ea typeface="Arial"/>
                <a:cs typeface="Arial"/>
                <a:sym typeface="Arial"/>
              </a:rPr>
              <a:t>with LGS, can observe any point for hundreds of days</a:t>
            </a:r>
            <a:endParaRPr sz="1800">
              <a:latin typeface="Arial"/>
              <a:ea typeface="Arial"/>
              <a:cs typeface="Arial"/>
              <a:sym typeface="Arial"/>
            </a:endParaRPr>
          </a:p>
        </p:txBody>
      </p:sp>
      <p:sp>
        <p:nvSpPr>
          <p:cNvPr id="513" name="Google Shape;513;p4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514" name="Google Shape;514;p46"/>
          <p:cNvSpPr txBox="1"/>
          <p:nvPr/>
        </p:nvSpPr>
        <p:spPr>
          <a:xfrm>
            <a:off x="6852100" y="5944400"/>
            <a:ext cx="1551000" cy="3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999999"/>
                </a:solidFill>
              </a:rPr>
              <a:t>J. Clark, MIT</a:t>
            </a:r>
            <a:endParaRPr i="1">
              <a:solidFill>
                <a:srgbClr val="999999"/>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700">
                <a:latin typeface="Arial"/>
                <a:ea typeface="Arial"/>
                <a:cs typeface="Arial"/>
                <a:sym typeface="Arial"/>
              </a:rPr>
              <a:t>Orbit &amp; Propulsion Model: RF Ion</a:t>
            </a:r>
            <a:endParaRPr/>
          </a:p>
        </p:txBody>
      </p:sp>
      <p:pic>
        <p:nvPicPr>
          <p:cNvPr id="521" name="Google Shape;521;p47"/>
          <p:cNvPicPr preferRelativeResize="0"/>
          <p:nvPr/>
        </p:nvPicPr>
        <p:blipFill rotWithShape="1">
          <a:blip r:embed="rId3">
            <a:alphaModFix/>
          </a:blip>
          <a:srcRect l="19" r="19"/>
          <a:stretch/>
        </p:blipFill>
        <p:spPr>
          <a:xfrm>
            <a:off x="1105812" y="1393450"/>
            <a:ext cx="6932376" cy="5199276"/>
          </a:xfrm>
          <a:prstGeom prst="rect">
            <a:avLst/>
          </a:prstGeom>
          <a:noFill/>
          <a:ln>
            <a:noFill/>
          </a:ln>
        </p:spPr>
      </p:pic>
      <p:cxnSp>
        <p:nvCxnSpPr>
          <p:cNvPr id="522" name="Google Shape;522;p47"/>
          <p:cNvCxnSpPr/>
          <p:nvPr/>
        </p:nvCxnSpPr>
        <p:spPr>
          <a:xfrm>
            <a:off x="1848900" y="3213050"/>
            <a:ext cx="4890900" cy="0"/>
          </a:xfrm>
          <a:prstGeom prst="straightConnector1">
            <a:avLst/>
          </a:prstGeom>
          <a:noFill/>
          <a:ln w="76200" cap="flat" cmpd="sng">
            <a:solidFill>
              <a:schemeClr val="dk2"/>
            </a:solidFill>
            <a:prstDash val="solid"/>
            <a:round/>
            <a:headEnd type="none" w="med" len="med"/>
            <a:tailEnd type="none" w="med" len="med"/>
          </a:ln>
        </p:spPr>
      </p:cxnSp>
      <p:cxnSp>
        <p:nvCxnSpPr>
          <p:cNvPr id="523" name="Google Shape;523;p47"/>
          <p:cNvCxnSpPr/>
          <p:nvPr/>
        </p:nvCxnSpPr>
        <p:spPr>
          <a:xfrm flipH="1">
            <a:off x="5497877" y="2742470"/>
            <a:ext cx="1156800" cy="3269700"/>
          </a:xfrm>
          <a:prstGeom prst="straightConnector1">
            <a:avLst/>
          </a:prstGeom>
          <a:noFill/>
          <a:ln w="38100" cap="flat" cmpd="sng">
            <a:solidFill>
              <a:schemeClr val="dk2"/>
            </a:solidFill>
            <a:prstDash val="solid"/>
            <a:round/>
            <a:headEnd type="none" w="med" len="med"/>
            <a:tailEnd type="none" w="med" len="med"/>
          </a:ln>
        </p:spPr>
      </p:cxnSp>
      <p:sp>
        <p:nvSpPr>
          <p:cNvPr id="524" name="Google Shape;524;p47"/>
          <p:cNvSpPr txBox="1"/>
          <p:nvPr/>
        </p:nvSpPr>
        <p:spPr>
          <a:xfrm>
            <a:off x="0" y="1876175"/>
            <a:ext cx="1848900" cy="10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Step 1: </a:t>
            </a:r>
            <a:r>
              <a:rPr lang="en-US" sz="1200">
                <a:solidFill>
                  <a:schemeClr val="dk1"/>
                </a:solidFill>
              </a:rPr>
              <a:t>separation between stars (</a:t>
            </a:r>
            <a:r>
              <a:rPr lang="en-US" sz="1200"/>
              <a:t>10 deg)</a:t>
            </a:r>
            <a:endParaRPr sz="1200"/>
          </a:p>
        </p:txBody>
      </p:sp>
      <p:cxnSp>
        <p:nvCxnSpPr>
          <p:cNvPr id="525" name="Google Shape;525;p47"/>
          <p:cNvCxnSpPr/>
          <p:nvPr/>
        </p:nvCxnSpPr>
        <p:spPr>
          <a:xfrm>
            <a:off x="1311500" y="2486375"/>
            <a:ext cx="569400" cy="726600"/>
          </a:xfrm>
          <a:prstGeom prst="straightConnector1">
            <a:avLst/>
          </a:prstGeom>
          <a:noFill/>
          <a:ln w="19050" cap="flat" cmpd="sng">
            <a:solidFill>
              <a:schemeClr val="dk2"/>
            </a:solidFill>
            <a:prstDash val="dash"/>
            <a:round/>
            <a:headEnd type="none" w="med" len="med"/>
            <a:tailEnd type="triangle" w="med" len="med"/>
          </a:ln>
        </p:spPr>
      </p:cxnSp>
      <p:sp>
        <p:nvSpPr>
          <p:cNvPr id="526" name="Google Shape;526;p47"/>
          <p:cNvSpPr txBox="1"/>
          <p:nvPr/>
        </p:nvSpPr>
        <p:spPr>
          <a:xfrm>
            <a:off x="7295100" y="922650"/>
            <a:ext cx="1848900" cy="10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Step 2: LGS-Scope range (40,000 km)</a:t>
            </a:r>
            <a:endParaRPr sz="1200"/>
          </a:p>
        </p:txBody>
      </p:sp>
      <p:cxnSp>
        <p:nvCxnSpPr>
          <p:cNvPr id="527" name="Google Shape;527;p47"/>
          <p:cNvCxnSpPr/>
          <p:nvPr/>
        </p:nvCxnSpPr>
        <p:spPr>
          <a:xfrm flipH="1">
            <a:off x="6694425" y="1229525"/>
            <a:ext cx="664500" cy="1454100"/>
          </a:xfrm>
          <a:prstGeom prst="straightConnector1">
            <a:avLst/>
          </a:prstGeom>
          <a:noFill/>
          <a:ln w="19050" cap="flat" cmpd="sng">
            <a:solidFill>
              <a:schemeClr val="dk2"/>
            </a:solidFill>
            <a:prstDash val="dash"/>
            <a:round/>
            <a:headEnd type="none" w="med" len="med"/>
            <a:tailEnd type="triangle" w="med" len="med"/>
          </a:ln>
        </p:spPr>
      </p:cxnSp>
      <p:cxnSp>
        <p:nvCxnSpPr>
          <p:cNvPr id="528" name="Google Shape;528;p47"/>
          <p:cNvCxnSpPr/>
          <p:nvPr/>
        </p:nvCxnSpPr>
        <p:spPr>
          <a:xfrm>
            <a:off x="6497627" y="2879095"/>
            <a:ext cx="0" cy="3196800"/>
          </a:xfrm>
          <a:prstGeom prst="straightConnector1">
            <a:avLst/>
          </a:prstGeom>
          <a:noFill/>
          <a:ln w="28575" cap="flat" cmpd="sng">
            <a:solidFill>
              <a:srgbClr val="0000FF"/>
            </a:solidFill>
            <a:prstDash val="lgDash"/>
            <a:round/>
            <a:headEnd type="none" w="med" len="med"/>
            <a:tailEnd type="none" w="med" len="med"/>
          </a:ln>
        </p:spPr>
      </p:cxnSp>
      <p:sp>
        <p:nvSpPr>
          <p:cNvPr id="529" name="Google Shape;529;p4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530" name="Google Shape;530;p47"/>
          <p:cNvSpPr txBox="1"/>
          <p:nvPr/>
        </p:nvSpPr>
        <p:spPr>
          <a:xfrm>
            <a:off x="205525" y="6385800"/>
            <a:ext cx="1551000" cy="3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999999"/>
                </a:solidFill>
              </a:rPr>
              <a:t>J. Clark, MIT</a:t>
            </a:r>
            <a:endParaRPr i="1">
              <a:solidFill>
                <a:srgbClr val="999999"/>
              </a:solidFill>
            </a:endParaRPr>
          </a:p>
        </p:txBody>
      </p:sp>
      <p:sp>
        <p:nvSpPr>
          <p:cNvPr id="531" name="Google Shape;531;p47"/>
          <p:cNvSpPr txBox="1"/>
          <p:nvPr/>
        </p:nvSpPr>
        <p:spPr>
          <a:xfrm>
            <a:off x="5564575" y="6162700"/>
            <a:ext cx="3228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Step 3: Read off maneuver duration (9 days) and total maneuver count (37)</a:t>
            </a:r>
            <a:endParaRPr sz="12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par>
                                <p:cTn id="8" presetID="10" presetClass="entr" presetSubtype="0" fill="hold" nodeType="withEffect">
                                  <p:stCondLst>
                                    <p:cond delay="0"/>
                                  </p:stCondLst>
                                  <p:childTnLst>
                                    <p:set>
                                      <p:cBhvr>
                                        <p:cTn id="9" dur="1" fill="hold">
                                          <p:stCondLst>
                                            <p:cond delay="0"/>
                                          </p:stCondLst>
                                        </p:cTn>
                                        <p:tgtEl>
                                          <p:spTgt spid="525"/>
                                        </p:tgtEl>
                                        <p:attrNameLst>
                                          <p:attrName>style.visibility</p:attrName>
                                        </p:attrNameLst>
                                      </p:cBhvr>
                                      <p:to>
                                        <p:strVal val="visible"/>
                                      </p:to>
                                    </p:set>
                                    <p:animEffect transition="in" filter="fade">
                                      <p:cBhvr>
                                        <p:cTn id="10" dur="1000"/>
                                        <p:tgtEl>
                                          <p:spTgt spid="525"/>
                                        </p:tgtEl>
                                      </p:cBhvr>
                                    </p:animEffect>
                                  </p:childTnLst>
                                </p:cTn>
                              </p:par>
                              <p:par>
                                <p:cTn id="11" presetID="10" presetClass="entr" presetSubtype="0" fill="hold" nodeType="withEffect">
                                  <p:stCondLst>
                                    <p:cond delay="0"/>
                                  </p:stCondLst>
                                  <p:childTnLst>
                                    <p:set>
                                      <p:cBhvr>
                                        <p:cTn id="12" dur="1" fill="hold">
                                          <p:stCondLst>
                                            <p:cond delay="0"/>
                                          </p:stCondLst>
                                        </p:cTn>
                                        <p:tgtEl>
                                          <p:spTgt spid="524"/>
                                        </p:tgtEl>
                                        <p:attrNameLst>
                                          <p:attrName>style.visibility</p:attrName>
                                        </p:attrNameLst>
                                      </p:cBhvr>
                                      <p:to>
                                        <p:strVal val="visible"/>
                                      </p:to>
                                    </p:set>
                                    <p:animEffect transition="in" filter="fade">
                                      <p:cBhvr>
                                        <p:cTn id="13" dur="1000"/>
                                        <p:tgtEl>
                                          <p:spTgt spid="5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6"/>
                                        </p:tgtEl>
                                        <p:attrNameLst>
                                          <p:attrName>style.visibility</p:attrName>
                                        </p:attrNameLst>
                                      </p:cBhvr>
                                      <p:to>
                                        <p:strVal val="visible"/>
                                      </p:to>
                                    </p:set>
                                    <p:animEffect transition="in" filter="fade">
                                      <p:cBhvr>
                                        <p:cTn id="18" dur="1000"/>
                                        <p:tgtEl>
                                          <p:spTgt spid="526"/>
                                        </p:tgtEl>
                                      </p:cBhvr>
                                    </p:animEffect>
                                  </p:childTnLst>
                                </p:cTn>
                              </p:par>
                              <p:par>
                                <p:cTn id="19" presetID="10" presetClass="entr" presetSubtype="0" fill="hold" nodeType="withEffect">
                                  <p:stCondLst>
                                    <p:cond delay="0"/>
                                  </p:stCondLst>
                                  <p:childTnLst>
                                    <p:set>
                                      <p:cBhvr>
                                        <p:cTn id="20" dur="1" fill="hold">
                                          <p:stCondLst>
                                            <p:cond delay="0"/>
                                          </p:stCondLst>
                                        </p:cTn>
                                        <p:tgtEl>
                                          <p:spTgt spid="527"/>
                                        </p:tgtEl>
                                        <p:attrNameLst>
                                          <p:attrName>style.visibility</p:attrName>
                                        </p:attrNameLst>
                                      </p:cBhvr>
                                      <p:to>
                                        <p:strVal val="visible"/>
                                      </p:to>
                                    </p:set>
                                    <p:animEffect transition="in" filter="fade">
                                      <p:cBhvr>
                                        <p:cTn id="21" dur="1000"/>
                                        <p:tgtEl>
                                          <p:spTgt spid="527"/>
                                        </p:tgtEl>
                                      </p:cBhvr>
                                    </p:animEffect>
                                  </p:childTnLst>
                                </p:cTn>
                              </p:par>
                              <p:par>
                                <p:cTn id="22" presetID="10" presetClass="entr" presetSubtype="0" fill="hold" nodeType="withEffect">
                                  <p:stCondLst>
                                    <p:cond delay="0"/>
                                  </p:stCondLst>
                                  <p:childTnLst>
                                    <p:set>
                                      <p:cBhvr>
                                        <p:cTn id="23" dur="1" fill="hold">
                                          <p:stCondLst>
                                            <p:cond delay="0"/>
                                          </p:stCondLst>
                                        </p:cTn>
                                        <p:tgtEl>
                                          <p:spTgt spid="523"/>
                                        </p:tgtEl>
                                        <p:attrNameLst>
                                          <p:attrName>style.visibility</p:attrName>
                                        </p:attrNameLst>
                                      </p:cBhvr>
                                      <p:to>
                                        <p:strVal val="visible"/>
                                      </p:to>
                                    </p:set>
                                    <p:animEffect transition="in" filter="fade">
                                      <p:cBhvr>
                                        <p:cTn id="24" dur="1000"/>
                                        <p:tgtEl>
                                          <p:spTgt spid="5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8"/>
                                        </p:tgtEl>
                                        <p:attrNameLst>
                                          <p:attrName>style.visibility</p:attrName>
                                        </p:attrNameLst>
                                      </p:cBhvr>
                                      <p:to>
                                        <p:strVal val="visible"/>
                                      </p:to>
                                    </p:set>
                                    <p:animEffect transition="in" filter="fade">
                                      <p:cBhvr>
                                        <p:cTn id="29" dur="1000"/>
                                        <p:tgtEl>
                                          <p:spTgt spid="528"/>
                                        </p:tgtEl>
                                      </p:cBhvr>
                                    </p:animEffect>
                                  </p:childTnLst>
                                </p:cTn>
                              </p:par>
                              <p:par>
                                <p:cTn id="30" presetID="10" presetClass="entr" presetSubtype="0" fill="hold" nodeType="withEffect">
                                  <p:stCondLst>
                                    <p:cond delay="0"/>
                                  </p:stCondLst>
                                  <p:childTnLst>
                                    <p:set>
                                      <p:cBhvr>
                                        <p:cTn id="31" dur="1" fill="hold">
                                          <p:stCondLst>
                                            <p:cond delay="0"/>
                                          </p:stCondLst>
                                        </p:cTn>
                                        <p:tgtEl>
                                          <p:spTgt spid="531"/>
                                        </p:tgtEl>
                                        <p:attrNameLst>
                                          <p:attrName>style.visibility</p:attrName>
                                        </p:attrNameLst>
                                      </p:cBhvr>
                                      <p:to>
                                        <p:strVal val="visible"/>
                                      </p:to>
                                    </p:set>
                                    <p:animEffect transition="in" filter="fade">
                                      <p:cBhvr>
                                        <p:cTn id="32"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48"/>
          <p:cNvPicPr preferRelativeResize="0"/>
          <p:nvPr/>
        </p:nvPicPr>
        <p:blipFill rotWithShape="1">
          <a:blip r:embed="rId3">
            <a:alphaModFix/>
          </a:blip>
          <a:srcRect/>
          <a:stretch/>
        </p:blipFill>
        <p:spPr>
          <a:xfrm>
            <a:off x="5657750" y="1107125"/>
            <a:ext cx="3486249" cy="1830600"/>
          </a:xfrm>
          <a:prstGeom prst="rect">
            <a:avLst/>
          </a:prstGeom>
          <a:noFill/>
          <a:ln>
            <a:noFill/>
          </a:ln>
        </p:spPr>
      </p:pic>
      <p:pic>
        <p:nvPicPr>
          <p:cNvPr id="538" name="Google Shape;538;p48" descr="Screen Shot 2017-11-12 at 6.36.39 PM.png"/>
          <p:cNvPicPr preferRelativeResize="0"/>
          <p:nvPr/>
        </p:nvPicPr>
        <p:blipFill>
          <a:blip r:embed="rId4">
            <a:alphaModFix/>
          </a:blip>
          <a:stretch>
            <a:fillRect/>
          </a:stretch>
        </p:blipFill>
        <p:spPr>
          <a:xfrm>
            <a:off x="295425" y="2411175"/>
            <a:ext cx="6422299" cy="4367350"/>
          </a:xfrm>
          <a:prstGeom prst="rect">
            <a:avLst/>
          </a:prstGeom>
          <a:noFill/>
          <a:ln>
            <a:noFill/>
          </a:ln>
        </p:spPr>
      </p:pic>
      <p:sp>
        <p:nvSpPr>
          <p:cNvPr id="539" name="Google Shape;539;p48"/>
          <p:cNvSpPr txBox="1">
            <a:spLocks noGrp="1"/>
          </p:cNvSpPr>
          <p:nvPr>
            <p:ph type="title"/>
          </p:nvPr>
        </p:nvSpPr>
        <p:spPr>
          <a:xfrm>
            <a:off x="628650" y="-18575"/>
            <a:ext cx="7886700" cy="91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Full Mission Simulation</a:t>
            </a:r>
            <a:endParaRPr/>
          </a:p>
        </p:txBody>
      </p:sp>
      <p:sp>
        <p:nvSpPr>
          <p:cNvPr id="540" name="Google Shape;540;p48"/>
          <p:cNvSpPr txBox="1"/>
          <p:nvPr/>
        </p:nvSpPr>
        <p:spPr>
          <a:xfrm>
            <a:off x="6464650" y="5722875"/>
            <a:ext cx="41190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Savransky et al. 2017</a:t>
            </a:r>
            <a:endParaRPr i="1"/>
          </a:p>
        </p:txBody>
      </p:sp>
      <p:sp>
        <p:nvSpPr>
          <p:cNvPr id="541" name="Google Shape;541;p48"/>
          <p:cNvSpPr txBox="1"/>
          <p:nvPr/>
        </p:nvSpPr>
        <p:spPr>
          <a:xfrm>
            <a:off x="134050" y="888650"/>
            <a:ext cx="5740500" cy="13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t>Build on open-source EXOSIMS framework:</a:t>
            </a:r>
            <a:endParaRPr sz="1600"/>
          </a:p>
          <a:p>
            <a:pPr marL="457200" lvl="0" indent="-330200" algn="l" rtl="0">
              <a:spcBef>
                <a:spcPts val="0"/>
              </a:spcBef>
              <a:spcAft>
                <a:spcPts val="0"/>
              </a:spcAft>
              <a:buSzPts val="1600"/>
              <a:buChar char="●"/>
            </a:pPr>
            <a:r>
              <a:rPr lang="en-US" sz="1600">
                <a:solidFill>
                  <a:schemeClr val="dk1"/>
                </a:solidFill>
              </a:rPr>
              <a:t>w/NGS, only 142 stars from ExoCat</a:t>
            </a:r>
            <a:endParaRPr sz="1600">
              <a:solidFill>
                <a:schemeClr val="dk1"/>
              </a:solidFill>
            </a:endParaRPr>
          </a:p>
          <a:p>
            <a:pPr marL="457200" lvl="0" indent="-330200" algn="l" rtl="0">
              <a:spcBef>
                <a:spcPts val="0"/>
              </a:spcBef>
              <a:spcAft>
                <a:spcPts val="0"/>
              </a:spcAft>
              <a:buSzPts val="1600"/>
              <a:buChar char="●"/>
            </a:pPr>
            <a:r>
              <a:rPr lang="en-US" sz="1600">
                <a:solidFill>
                  <a:schemeClr val="dk1"/>
                </a:solidFill>
              </a:rPr>
              <a:t>w/LGS, all stars accessible</a:t>
            </a:r>
            <a:endParaRPr sz="1600"/>
          </a:p>
          <a:p>
            <a:pPr marL="457200" lvl="0" indent="-330200" algn="l" rtl="0">
              <a:spcBef>
                <a:spcPts val="0"/>
              </a:spcBef>
              <a:spcAft>
                <a:spcPts val="0"/>
              </a:spcAft>
              <a:buSzPts val="1600"/>
              <a:buChar char="●"/>
            </a:pPr>
            <a:r>
              <a:rPr lang="en-US" sz="1600"/>
              <a:t>Probably need ~9 LGS to survey all stars</a:t>
            </a:r>
            <a:endParaRPr sz="1600"/>
          </a:p>
          <a:p>
            <a:pPr marL="914400" lvl="1" indent="-330200" algn="l" rtl="0">
              <a:spcBef>
                <a:spcPts val="0"/>
              </a:spcBef>
              <a:spcAft>
                <a:spcPts val="0"/>
              </a:spcAft>
              <a:buSzPts val="1600"/>
              <a:buChar char="○"/>
            </a:pPr>
            <a:r>
              <a:rPr lang="en-US" sz="1600"/>
              <a:t>Add ~3 more LGS to have a “revisit top 100 team” </a:t>
            </a:r>
            <a:endParaRPr sz="1600"/>
          </a:p>
          <a:p>
            <a:pPr marL="457200" lvl="0" indent="-330200" algn="l" rtl="0">
              <a:spcBef>
                <a:spcPts val="0"/>
              </a:spcBef>
              <a:spcAft>
                <a:spcPts val="0"/>
              </a:spcAft>
              <a:buSzPts val="1600"/>
              <a:buChar char="●"/>
            </a:pPr>
            <a:r>
              <a:rPr lang="en-US" sz="1600"/>
              <a:t>Need to refine LGS maneuver &amp; coordination overhead</a:t>
            </a:r>
            <a:endParaRPr sz="1600"/>
          </a:p>
        </p:txBody>
      </p:sp>
      <p:sp>
        <p:nvSpPr>
          <p:cNvPr id="542" name="Google Shape;542;p4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9"/>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549" name="Google Shape;549;p49"/>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b="1"/>
              <a:t>What about… scattered light?</a:t>
            </a:r>
            <a:endParaRPr sz="1800" b="1"/>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550" name="Google Shape;550;p4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0"/>
          <p:cNvSpPr txBox="1">
            <a:spLocks noGrp="1"/>
          </p:cNvSpPr>
          <p:nvPr>
            <p:ph type="title"/>
          </p:nvPr>
        </p:nvSpPr>
        <p:spPr>
          <a:xfrm>
            <a:off x="891050" y="81375"/>
            <a:ext cx="74895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Mitigating Scattered Light</a:t>
            </a:r>
            <a:endParaRPr/>
          </a:p>
        </p:txBody>
      </p:sp>
      <p:sp>
        <p:nvSpPr>
          <p:cNvPr id="557" name="Google Shape;557;p50"/>
          <p:cNvSpPr txBox="1">
            <a:spLocks noGrp="1"/>
          </p:cNvSpPr>
          <p:nvPr>
            <p:ph type="body" idx="1"/>
          </p:nvPr>
        </p:nvSpPr>
        <p:spPr>
          <a:xfrm>
            <a:off x="311700" y="1253658"/>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US">
                <a:solidFill>
                  <a:schemeClr val="dk1"/>
                </a:solidFill>
              </a:rPr>
              <a:t>Optical notch filters up to OD 12 have been manufactured (</a:t>
            </a:r>
            <a:r>
              <a:rPr lang="en-US" i="1">
                <a:solidFill>
                  <a:schemeClr val="dk1"/>
                </a:solidFill>
              </a:rPr>
              <a:t>Landulfo et al., 2018</a:t>
            </a:r>
            <a:r>
              <a:rPr lang="en-US">
                <a:solidFill>
                  <a:schemeClr val="dk1"/>
                </a:solidFill>
              </a:rPr>
              <a:t>)</a:t>
            </a:r>
            <a:br>
              <a:rPr lang="en-US">
                <a:solidFill>
                  <a:schemeClr val="dk1"/>
                </a:solidFill>
              </a:rPr>
            </a:br>
            <a:endParaRPr>
              <a:solidFill>
                <a:schemeClr val="dk1"/>
              </a:solidFill>
            </a:endParaRPr>
          </a:p>
          <a:p>
            <a:pPr marL="457200" lvl="0" indent="-406400" algn="l" rtl="0">
              <a:spcBef>
                <a:spcPts val="0"/>
              </a:spcBef>
              <a:spcAft>
                <a:spcPts val="0"/>
              </a:spcAft>
              <a:buClr>
                <a:schemeClr val="dk1"/>
              </a:buClr>
              <a:buSzPts val="2800"/>
              <a:buChar char="●"/>
            </a:pPr>
            <a:r>
              <a:rPr lang="en-US">
                <a:solidFill>
                  <a:schemeClr val="dk1"/>
                </a:solidFill>
              </a:rPr>
              <a:t>Up to OD 8 are commercially advertised (Alluxa)</a:t>
            </a:r>
            <a:br>
              <a:rPr lang="en-US">
                <a:solidFill>
                  <a:schemeClr val="dk1"/>
                </a:solidFill>
              </a:rPr>
            </a:br>
            <a:endParaRPr>
              <a:solidFill>
                <a:schemeClr val="dk1"/>
              </a:solidFill>
            </a:endParaRPr>
          </a:p>
          <a:p>
            <a:pPr marL="457200" lvl="0" indent="-406400" algn="l" rtl="0">
              <a:spcBef>
                <a:spcPts val="0"/>
              </a:spcBef>
              <a:spcAft>
                <a:spcPts val="0"/>
              </a:spcAft>
              <a:buClr>
                <a:schemeClr val="dk1"/>
              </a:buClr>
              <a:buSzPts val="2800"/>
              <a:buChar char="●"/>
            </a:pPr>
            <a:r>
              <a:rPr lang="en-US">
                <a:solidFill>
                  <a:schemeClr val="dk1"/>
                </a:solidFill>
              </a:rPr>
              <a:t>The LGS would be further suppressed by keeping the transmitter inside the coronagraph IWA</a:t>
            </a:r>
            <a:br>
              <a:rPr lang="en-US">
                <a:solidFill>
                  <a:schemeClr val="dk1"/>
                </a:solidFill>
              </a:rPr>
            </a:br>
            <a:endParaRPr>
              <a:solidFill>
                <a:schemeClr val="dk1"/>
              </a:solidFill>
            </a:endParaRPr>
          </a:p>
          <a:p>
            <a:pPr marL="457200" lvl="0" indent="-406400" algn="l" rtl="0">
              <a:spcBef>
                <a:spcPts val="0"/>
              </a:spcBef>
              <a:spcAft>
                <a:spcPts val="0"/>
              </a:spcAft>
              <a:buClr>
                <a:schemeClr val="dk1"/>
              </a:buClr>
              <a:buSzPts val="2800"/>
              <a:buChar char="●"/>
            </a:pPr>
            <a:r>
              <a:rPr lang="en-US">
                <a:solidFill>
                  <a:schemeClr val="dk1"/>
                </a:solidFill>
              </a:rPr>
              <a:t>The edges of the LGS will scatter sunlight, which cannot be optically filtered, but this will be magnitude 17 at brightest</a:t>
            </a: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558" name="Google Shape;558;p50"/>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1"/>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565" name="Google Shape;565;p51"/>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b="1"/>
              <a:t>Lab experiment updates (paired segmented DM)</a:t>
            </a:r>
            <a:endParaRPr sz="1800" b="1"/>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566" name="Google Shape;566;p5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2"/>
          <p:cNvSpPr txBox="1">
            <a:spLocks noGrp="1"/>
          </p:cNvSpPr>
          <p:nvPr>
            <p:ph type="title"/>
          </p:nvPr>
        </p:nvSpPr>
        <p:spPr>
          <a:xfrm>
            <a:off x="847825" y="76200"/>
            <a:ext cx="7559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a:t>Approach for Primary Segment Compensation</a:t>
            </a:r>
            <a:endParaRPr sz="2600"/>
          </a:p>
        </p:txBody>
      </p:sp>
      <p:sp>
        <p:nvSpPr>
          <p:cNvPr id="572" name="Google Shape;572;p52"/>
          <p:cNvSpPr txBox="1">
            <a:spLocks noGrp="1"/>
          </p:cNvSpPr>
          <p:nvPr>
            <p:ph type="body" idx="1"/>
          </p:nvPr>
        </p:nvSpPr>
        <p:spPr>
          <a:xfrm>
            <a:off x="311700" y="1079425"/>
            <a:ext cx="3560400" cy="50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rPr>
              <a:t>Use LGS for </a:t>
            </a:r>
            <a:r>
              <a:rPr lang="en-US" sz="1800" b="1">
                <a:solidFill>
                  <a:schemeClr val="dk1"/>
                </a:solidFill>
              </a:rPr>
              <a:t>segment rigid-body motion (RBM) compensation</a:t>
            </a:r>
            <a:endParaRPr sz="1800" b="1">
              <a:solidFill>
                <a:schemeClr val="dk1"/>
              </a:solidFill>
            </a:endParaRPr>
          </a:p>
          <a:p>
            <a:pPr marL="0" lvl="0" indent="0" algn="l" rtl="0">
              <a:spcBef>
                <a:spcPts val="2100"/>
              </a:spcBef>
              <a:spcAft>
                <a:spcPts val="0"/>
              </a:spcAft>
              <a:buNone/>
            </a:pPr>
            <a:r>
              <a:rPr lang="en-US" sz="1800">
                <a:solidFill>
                  <a:schemeClr val="dk1"/>
                </a:solidFill>
              </a:rPr>
              <a:t>One (of possibly many) implementation idea:</a:t>
            </a:r>
            <a:endParaRPr sz="1800">
              <a:solidFill>
                <a:schemeClr val="dk1"/>
              </a:solidFill>
            </a:endParaRPr>
          </a:p>
          <a:p>
            <a:pPr marL="0" lvl="0" indent="0" algn="l" rtl="0">
              <a:spcBef>
                <a:spcPts val="2100"/>
              </a:spcBef>
              <a:spcAft>
                <a:spcPts val="0"/>
              </a:spcAft>
              <a:buNone/>
            </a:pPr>
            <a:r>
              <a:rPr lang="en-US" sz="1800">
                <a:solidFill>
                  <a:schemeClr val="dk1"/>
                </a:solidFill>
              </a:rPr>
              <a:t>1) Primary is re-imaged on fast segmented DM</a:t>
            </a:r>
            <a:endParaRPr sz="1800">
              <a:solidFill>
                <a:schemeClr val="dk1"/>
              </a:solidFill>
            </a:endParaRPr>
          </a:p>
          <a:p>
            <a:pPr marL="0" lvl="0" indent="0" algn="l" rtl="0">
              <a:spcBef>
                <a:spcPts val="2100"/>
              </a:spcBef>
              <a:spcAft>
                <a:spcPts val="0"/>
              </a:spcAft>
              <a:buNone/>
            </a:pPr>
            <a:r>
              <a:rPr lang="en-US" sz="1800">
                <a:solidFill>
                  <a:schemeClr val="dk1"/>
                </a:solidFill>
              </a:rPr>
              <a:t>2) LGS light is split to a WFS, science light goes to coronagraph.</a:t>
            </a:r>
            <a:endParaRPr sz="1800">
              <a:solidFill>
                <a:schemeClr val="dk1"/>
              </a:solidFill>
            </a:endParaRPr>
          </a:p>
          <a:p>
            <a:pPr marL="0" lvl="0" indent="0" algn="l" rtl="0">
              <a:spcBef>
                <a:spcPts val="2100"/>
              </a:spcBef>
              <a:spcAft>
                <a:spcPts val="0"/>
              </a:spcAft>
              <a:buNone/>
            </a:pPr>
            <a:r>
              <a:rPr lang="en-US" sz="1800">
                <a:solidFill>
                  <a:schemeClr val="dk1"/>
                </a:solidFill>
              </a:rPr>
              <a:t>3) WFS feedback in closed-loop to segmented DM, which corrects piston &amp; tip/tilt</a:t>
            </a:r>
            <a:endParaRPr sz="1800">
              <a:solidFill>
                <a:schemeClr val="dk1"/>
              </a:solidFill>
            </a:endParaRPr>
          </a:p>
          <a:p>
            <a:pPr marL="0" lvl="0" indent="0" algn="l" rtl="0">
              <a:spcBef>
                <a:spcPts val="2100"/>
              </a:spcBef>
              <a:spcAft>
                <a:spcPts val="2100"/>
              </a:spcAft>
              <a:buNone/>
            </a:pPr>
            <a:endParaRPr sz="1800">
              <a:solidFill>
                <a:schemeClr val="dk1"/>
              </a:solidFill>
            </a:endParaRPr>
          </a:p>
        </p:txBody>
      </p:sp>
      <p:sp>
        <p:nvSpPr>
          <p:cNvPr id="573" name="Google Shape;573;p52"/>
          <p:cNvSpPr txBox="1">
            <a:spLocks noGrp="1"/>
          </p:cNvSpPr>
          <p:nvPr>
            <p:ph type="sldNum" idx="12"/>
          </p:nvPr>
        </p:nvSpPr>
        <p:spPr>
          <a:xfrm>
            <a:off x="8472457" y="6217622"/>
            <a:ext cx="548700" cy="524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39</a:t>
            </a:fld>
            <a:endParaRPr/>
          </a:p>
        </p:txBody>
      </p:sp>
      <p:sp>
        <p:nvSpPr>
          <p:cNvPr id="574" name="Google Shape;574;p52"/>
          <p:cNvSpPr txBox="1"/>
          <p:nvPr/>
        </p:nvSpPr>
        <p:spPr>
          <a:xfrm>
            <a:off x="6381550" y="5850533"/>
            <a:ext cx="17802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Males (U. of A.)</a:t>
            </a:r>
            <a:endParaRPr i="1"/>
          </a:p>
        </p:txBody>
      </p:sp>
      <p:pic>
        <p:nvPicPr>
          <p:cNvPr id="575" name="Google Shape;575;p52"/>
          <p:cNvPicPr preferRelativeResize="0"/>
          <p:nvPr/>
        </p:nvPicPr>
        <p:blipFill>
          <a:blip r:embed="rId3">
            <a:alphaModFix/>
          </a:blip>
          <a:stretch>
            <a:fillRect/>
          </a:stretch>
        </p:blipFill>
        <p:spPr>
          <a:xfrm>
            <a:off x="3983900" y="1023516"/>
            <a:ext cx="4934589" cy="453016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The idea</a:t>
            </a:r>
            <a:endParaRPr/>
          </a:p>
        </p:txBody>
      </p:sp>
      <p:sp>
        <p:nvSpPr>
          <p:cNvPr id="133" name="Google Shape;133;p17"/>
          <p:cNvSpPr txBox="1">
            <a:spLocks noGrp="1"/>
          </p:cNvSpPr>
          <p:nvPr>
            <p:ph type="body" idx="1"/>
          </p:nvPr>
        </p:nvSpPr>
        <p:spPr>
          <a:xfrm>
            <a:off x="628650" y="948600"/>
            <a:ext cx="78867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Clr>
                <a:srgbClr val="000000"/>
              </a:buClr>
              <a:buSzPts val="1100"/>
              <a:buFont typeface="Arial"/>
              <a:buNone/>
            </a:pPr>
            <a:r>
              <a:rPr lang="en-US"/>
              <a:t>Reduce the cost and complexity of large aperture segmented space telescopes... </a:t>
            </a:r>
            <a:br>
              <a:rPr lang="en-US"/>
            </a:br>
            <a:r>
              <a:rPr lang="en-US"/>
              <a:t/>
            </a:r>
            <a:br>
              <a:rPr lang="en-US"/>
            </a:br>
            <a:r>
              <a:rPr lang="en-US"/>
              <a:t>… by using an </a:t>
            </a:r>
            <a:r>
              <a:rPr lang="en-US" b="1" u="sng"/>
              <a:t>external</a:t>
            </a:r>
            <a:r>
              <a:rPr lang="en-US"/>
              <a:t> laser guide star to relax observatory stability requirements.</a:t>
            </a:r>
            <a:br>
              <a:rPr lang="en-US"/>
            </a:br>
            <a:endParaRPr/>
          </a:p>
          <a:p>
            <a:pPr marL="228600" lvl="0" indent="-50800" algn="l" rtl="0">
              <a:spcBef>
                <a:spcPts val="1000"/>
              </a:spcBef>
              <a:spcAft>
                <a:spcPts val="0"/>
              </a:spcAft>
              <a:buClr>
                <a:srgbClr val="000000"/>
              </a:buClr>
              <a:buSzPts val="1100"/>
              <a:buFont typeface="Arial"/>
              <a:buNone/>
            </a:pPr>
            <a:r>
              <a:rPr lang="en-US"/>
              <a:t>It’s bright, and you can put it where you want it.</a:t>
            </a:r>
            <a:endParaRPr/>
          </a:p>
          <a:p>
            <a:pPr marL="228600" lvl="0" indent="-50800" algn="l" rtl="0">
              <a:spcBef>
                <a:spcPts val="1000"/>
              </a:spcBef>
              <a:spcAft>
                <a:spcPts val="0"/>
              </a:spcAft>
              <a:buClr>
                <a:srgbClr val="000000"/>
              </a:buClr>
              <a:buSzPts val="1100"/>
              <a:buFont typeface="Arial"/>
              <a:buNone/>
            </a:pPr>
            <a:endParaRPr/>
          </a:p>
          <a:p>
            <a:pPr marL="228600" lvl="0" indent="-50800" algn="l" rtl="0">
              <a:spcBef>
                <a:spcPts val="1000"/>
              </a:spcBef>
              <a:spcAft>
                <a:spcPts val="0"/>
              </a:spcAft>
              <a:buClr>
                <a:srgbClr val="000000"/>
              </a:buClr>
              <a:buSzPts val="1100"/>
              <a:buFont typeface="Arial"/>
              <a:buNone/>
            </a:pPr>
            <a:r>
              <a:rPr lang="en-US"/>
              <a:t>If you support the idea of a formation flying 72-meter diameter starshade (we do, too), then this should not especially alarm you. </a:t>
            </a:r>
            <a:endParaRPr/>
          </a:p>
        </p:txBody>
      </p:sp>
      <p:sp>
        <p:nvSpPr>
          <p:cNvPr id="134" name="Google Shape;134;p1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3"/>
          <p:cNvSpPr/>
          <p:nvPr/>
        </p:nvSpPr>
        <p:spPr>
          <a:xfrm>
            <a:off x="85726" y="131558"/>
            <a:ext cx="8951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dk1"/>
                </a:solidFill>
              </a:rPr>
              <a:t>Testbed: Assembly Progress</a:t>
            </a:r>
            <a:endParaRPr sz="2600">
              <a:solidFill>
                <a:schemeClr val="dk1"/>
              </a:solidFill>
            </a:endParaRPr>
          </a:p>
        </p:txBody>
      </p:sp>
      <p:sp>
        <p:nvSpPr>
          <p:cNvPr id="581" name="Google Shape;581;p53"/>
          <p:cNvSpPr txBox="1"/>
          <p:nvPr/>
        </p:nvSpPr>
        <p:spPr>
          <a:xfrm>
            <a:off x="6370265" y="952500"/>
            <a:ext cx="2666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Camera:</a:t>
            </a:r>
            <a:endParaRPr/>
          </a:p>
        </p:txBody>
      </p:sp>
      <p:grpSp>
        <p:nvGrpSpPr>
          <p:cNvPr id="582" name="Google Shape;582;p53"/>
          <p:cNvGrpSpPr/>
          <p:nvPr/>
        </p:nvGrpSpPr>
        <p:grpSpPr>
          <a:xfrm>
            <a:off x="6370265" y="1371600"/>
            <a:ext cx="2666579" cy="2171700"/>
            <a:chOff x="8493687" y="1371600"/>
            <a:chExt cx="3555438" cy="2171700"/>
          </a:xfrm>
        </p:grpSpPr>
        <p:pic>
          <p:nvPicPr>
            <p:cNvPr id="583" name="Google Shape;583;p53"/>
            <p:cNvPicPr preferRelativeResize="0"/>
            <p:nvPr/>
          </p:nvPicPr>
          <p:blipFill rotWithShape="1">
            <a:blip r:embed="rId3">
              <a:alphaModFix/>
            </a:blip>
            <a:srcRect l="42186" t="40416" b="12500"/>
            <a:stretch/>
          </p:blipFill>
          <p:spPr>
            <a:xfrm>
              <a:off x="8493687" y="1371600"/>
              <a:ext cx="3555438" cy="2171700"/>
            </a:xfrm>
            <a:prstGeom prst="rect">
              <a:avLst/>
            </a:prstGeom>
            <a:noFill/>
            <a:ln>
              <a:noFill/>
            </a:ln>
          </p:spPr>
        </p:pic>
        <p:sp>
          <p:nvSpPr>
            <p:cNvPr id="584" name="Google Shape;584;p53"/>
            <p:cNvSpPr txBox="1"/>
            <p:nvPr/>
          </p:nvSpPr>
          <p:spPr>
            <a:xfrm>
              <a:off x="9260681" y="1580198"/>
              <a:ext cx="1117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LGS PSF</a:t>
              </a:r>
              <a:endParaRPr/>
            </a:p>
          </p:txBody>
        </p:sp>
        <p:sp>
          <p:nvSpPr>
            <p:cNvPr id="585" name="Google Shape;585;p53"/>
            <p:cNvSpPr txBox="1"/>
            <p:nvPr/>
          </p:nvSpPr>
          <p:spPr>
            <a:xfrm>
              <a:off x="9550003" y="2741594"/>
              <a:ext cx="1366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accent6"/>
                  </a:solidFill>
                  <a:latin typeface="Calibri"/>
                  <a:ea typeface="Calibri"/>
                  <a:cs typeface="Calibri"/>
                  <a:sym typeface="Calibri"/>
                </a:rPr>
                <a:t>Target PSF</a:t>
              </a:r>
              <a:endParaRPr/>
            </a:p>
          </p:txBody>
        </p:sp>
      </p:grpSp>
      <p:grpSp>
        <p:nvGrpSpPr>
          <p:cNvPr id="586" name="Google Shape;586;p53"/>
          <p:cNvGrpSpPr/>
          <p:nvPr/>
        </p:nvGrpSpPr>
        <p:grpSpPr>
          <a:xfrm>
            <a:off x="277294" y="952493"/>
            <a:ext cx="5722144" cy="5722144"/>
            <a:chOff x="733425" y="732168"/>
            <a:chExt cx="7629525" cy="5722144"/>
          </a:xfrm>
        </p:grpSpPr>
        <p:pic>
          <p:nvPicPr>
            <p:cNvPr id="587" name="Google Shape;587;p53"/>
            <p:cNvPicPr preferRelativeResize="0"/>
            <p:nvPr/>
          </p:nvPicPr>
          <p:blipFill rotWithShape="1">
            <a:blip r:embed="rId4">
              <a:alphaModFix/>
            </a:blip>
            <a:srcRect/>
            <a:stretch/>
          </p:blipFill>
          <p:spPr>
            <a:xfrm>
              <a:off x="733425" y="732168"/>
              <a:ext cx="7629525" cy="5722144"/>
            </a:xfrm>
            <a:prstGeom prst="rect">
              <a:avLst/>
            </a:prstGeom>
            <a:noFill/>
            <a:ln>
              <a:noFill/>
            </a:ln>
          </p:spPr>
        </p:pic>
        <p:sp>
          <p:nvSpPr>
            <p:cNvPr id="588" name="Google Shape;588;p53"/>
            <p:cNvSpPr txBox="1"/>
            <p:nvPr/>
          </p:nvSpPr>
          <p:spPr>
            <a:xfrm>
              <a:off x="2760944" y="3771900"/>
              <a:ext cx="104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LGS </a:t>
              </a:r>
              <a:br>
                <a:rPr lang="en-US" sz="1400" b="1">
                  <a:solidFill>
                    <a:srgbClr val="FF0000"/>
                  </a:solidFill>
                  <a:latin typeface="Calibri"/>
                  <a:ea typeface="Calibri"/>
                  <a:cs typeface="Calibri"/>
                  <a:sym typeface="Calibri"/>
                </a:rPr>
              </a:br>
              <a:r>
                <a:rPr lang="en-US" sz="1400" b="1">
                  <a:solidFill>
                    <a:srgbClr val="FF0000"/>
                  </a:solidFill>
                  <a:latin typeface="Calibri"/>
                  <a:ea typeface="Calibri"/>
                  <a:cs typeface="Calibri"/>
                  <a:sym typeface="Calibri"/>
                </a:rPr>
                <a:t>source</a:t>
              </a:r>
              <a:endParaRPr/>
            </a:p>
          </p:txBody>
        </p:sp>
        <p:cxnSp>
          <p:nvCxnSpPr>
            <p:cNvPr id="589" name="Google Shape;589;p53"/>
            <p:cNvCxnSpPr/>
            <p:nvPr/>
          </p:nvCxnSpPr>
          <p:spPr>
            <a:xfrm rot="10800000" flipH="1">
              <a:off x="2514600" y="2355001"/>
              <a:ext cx="281100" cy="1416900"/>
            </a:xfrm>
            <a:prstGeom prst="straightConnector1">
              <a:avLst/>
            </a:prstGeom>
            <a:noFill/>
            <a:ln w="38100" cap="flat" cmpd="sng">
              <a:solidFill>
                <a:srgbClr val="FF0000"/>
              </a:solidFill>
              <a:prstDash val="solid"/>
              <a:miter lim="800000"/>
              <a:headEnd type="none" w="sm" len="sm"/>
              <a:tailEnd type="none" w="sm" len="sm"/>
            </a:ln>
          </p:spPr>
        </p:cxnSp>
        <p:cxnSp>
          <p:nvCxnSpPr>
            <p:cNvPr id="590" name="Google Shape;590;p53"/>
            <p:cNvCxnSpPr/>
            <p:nvPr/>
          </p:nvCxnSpPr>
          <p:spPr>
            <a:xfrm rot="10800000" flipH="1">
              <a:off x="2819400" y="1755094"/>
              <a:ext cx="90600" cy="404700"/>
            </a:xfrm>
            <a:prstGeom prst="straightConnector1">
              <a:avLst/>
            </a:prstGeom>
            <a:noFill/>
            <a:ln w="38100" cap="flat" cmpd="sng">
              <a:solidFill>
                <a:srgbClr val="FF0000"/>
              </a:solidFill>
              <a:prstDash val="solid"/>
              <a:miter lim="800000"/>
              <a:headEnd type="none" w="sm" len="sm"/>
              <a:tailEnd type="none" w="sm" len="sm"/>
            </a:ln>
          </p:spPr>
        </p:cxnSp>
        <p:cxnSp>
          <p:nvCxnSpPr>
            <p:cNvPr id="591" name="Google Shape;591;p53"/>
            <p:cNvCxnSpPr/>
            <p:nvPr/>
          </p:nvCxnSpPr>
          <p:spPr>
            <a:xfrm rot="10800000" flipH="1">
              <a:off x="2931319" y="1438126"/>
              <a:ext cx="40500" cy="247800"/>
            </a:xfrm>
            <a:prstGeom prst="straightConnector1">
              <a:avLst/>
            </a:prstGeom>
            <a:noFill/>
            <a:ln w="38100" cap="flat" cmpd="sng">
              <a:solidFill>
                <a:srgbClr val="FF0000"/>
              </a:solidFill>
              <a:prstDash val="solid"/>
              <a:miter lim="800000"/>
              <a:headEnd type="none" w="sm" len="sm"/>
              <a:tailEnd type="none" w="sm" len="sm"/>
            </a:ln>
          </p:spPr>
        </p:cxnSp>
        <p:cxnSp>
          <p:nvCxnSpPr>
            <p:cNvPr id="592" name="Google Shape;592;p53"/>
            <p:cNvCxnSpPr/>
            <p:nvPr/>
          </p:nvCxnSpPr>
          <p:spPr>
            <a:xfrm rot="10800000" flipH="1">
              <a:off x="2971800" y="1419375"/>
              <a:ext cx="338100" cy="18900"/>
            </a:xfrm>
            <a:prstGeom prst="straightConnector1">
              <a:avLst/>
            </a:prstGeom>
            <a:noFill/>
            <a:ln w="38100" cap="flat" cmpd="sng">
              <a:solidFill>
                <a:srgbClr val="FF0000"/>
              </a:solidFill>
              <a:prstDash val="solid"/>
              <a:miter lim="800000"/>
              <a:headEnd type="none" w="sm" len="sm"/>
              <a:tailEnd type="none" w="sm" len="sm"/>
            </a:ln>
          </p:spPr>
        </p:cxnSp>
        <p:cxnSp>
          <p:nvCxnSpPr>
            <p:cNvPr id="593" name="Google Shape;593;p53"/>
            <p:cNvCxnSpPr/>
            <p:nvPr/>
          </p:nvCxnSpPr>
          <p:spPr>
            <a:xfrm rot="10800000" flipH="1">
              <a:off x="3376612" y="1395525"/>
              <a:ext cx="1640700" cy="23700"/>
            </a:xfrm>
            <a:prstGeom prst="straightConnector1">
              <a:avLst/>
            </a:prstGeom>
            <a:noFill/>
            <a:ln w="38100" cap="flat" cmpd="sng">
              <a:solidFill>
                <a:srgbClr val="FF0000"/>
              </a:solidFill>
              <a:prstDash val="solid"/>
              <a:miter lim="800000"/>
              <a:headEnd type="none" w="sm" len="sm"/>
              <a:tailEnd type="none" w="sm" len="sm"/>
            </a:ln>
          </p:spPr>
        </p:cxnSp>
        <p:cxnSp>
          <p:nvCxnSpPr>
            <p:cNvPr id="594" name="Google Shape;594;p53"/>
            <p:cNvCxnSpPr/>
            <p:nvPr/>
          </p:nvCxnSpPr>
          <p:spPr>
            <a:xfrm>
              <a:off x="5122069" y="1395413"/>
              <a:ext cx="261900" cy="0"/>
            </a:xfrm>
            <a:prstGeom prst="straightConnector1">
              <a:avLst/>
            </a:prstGeom>
            <a:noFill/>
            <a:ln w="38100" cap="flat" cmpd="sng">
              <a:solidFill>
                <a:srgbClr val="FF0000"/>
              </a:solidFill>
              <a:prstDash val="solid"/>
              <a:miter lim="800000"/>
              <a:headEnd type="none" w="sm" len="sm"/>
              <a:tailEnd type="none" w="sm" len="sm"/>
            </a:ln>
          </p:spPr>
        </p:cxnSp>
        <p:cxnSp>
          <p:nvCxnSpPr>
            <p:cNvPr id="595" name="Google Shape;595;p53"/>
            <p:cNvCxnSpPr/>
            <p:nvPr/>
          </p:nvCxnSpPr>
          <p:spPr>
            <a:xfrm>
              <a:off x="5384006" y="1371600"/>
              <a:ext cx="569100" cy="3419400"/>
            </a:xfrm>
            <a:prstGeom prst="straightConnector1">
              <a:avLst/>
            </a:prstGeom>
            <a:noFill/>
            <a:ln w="38100" cap="flat" cmpd="sng">
              <a:solidFill>
                <a:srgbClr val="FF0000"/>
              </a:solidFill>
              <a:prstDash val="solid"/>
              <a:miter lim="800000"/>
              <a:headEnd type="none" w="sm" len="sm"/>
              <a:tailEnd type="none" w="sm" len="sm"/>
            </a:ln>
          </p:spPr>
        </p:cxnSp>
        <p:cxnSp>
          <p:nvCxnSpPr>
            <p:cNvPr id="596" name="Google Shape;596;p53"/>
            <p:cNvCxnSpPr/>
            <p:nvPr/>
          </p:nvCxnSpPr>
          <p:spPr>
            <a:xfrm>
              <a:off x="5472111" y="1885951"/>
              <a:ext cx="576300" cy="0"/>
            </a:xfrm>
            <a:prstGeom prst="straightConnector1">
              <a:avLst/>
            </a:prstGeom>
            <a:noFill/>
            <a:ln w="38100" cap="flat" cmpd="sng">
              <a:solidFill>
                <a:srgbClr val="FF0000"/>
              </a:solidFill>
              <a:prstDash val="solid"/>
              <a:miter lim="800000"/>
              <a:headEnd type="none" w="sm" len="sm"/>
              <a:tailEnd type="none" w="sm" len="sm"/>
            </a:ln>
          </p:spPr>
        </p:cxnSp>
        <p:cxnSp>
          <p:nvCxnSpPr>
            <p:cNvPr id="597" name="Google Shape;597;p53"/>
            <p:cNvCxnSpPr/>
            <p:nvPr/>
          </p:nvCxnSpPr>
          <p:spPr>
            <a:xfrm rot="10800000">
              <a:off x="4767394" y="4224225"/>
              <a:ext cx="21300" cy="395400"/>
            </a:xfrm>
            <a:prstGeom prst="straightConnector1">
              <a:avLst/>
            </a:prstGeom>
            <a:noFill/>
            <a:ln w="38100" cap="flat" cmpd="sng">
              <a:solidFill>
                <a:schemeClr val="accent6"/>
              </a:solidFill>
              <a:prstDash val="solid"/>
              <a:miter lim="800000"/>
              <a:headEnd type="none" w="sm" len="sm"/>
              <a:tailEnd type="none" w="sm" len="sm"/>
            </a:ln>
          </p:spPr>
        </p:cxnSp>
        <p:cxnSp>
          <p:nvCxnSpPr>
            <p:cNvPr id="598" name="Google Shape;598;p53"/>
            <p:cNvCxnSpPr/>
            <p:nvPr/>
          </p:nvCxnSpPr>
          <p:spPr>
            <a:xfrm rot="10800000">
              <a:off x="4728124" y="3693182"/>
              <a:ext cx="18900" cy="365100"/>
            </a:xfrm>
            <a:prstGeom prst="straightConnector1">
              <a:avLst/>
            </a:prstGeom>
            <a:noFill/>
            <a:ln w="38100" cap="flat" cmpd="sng">
              <a:solidFill>
                <a:schemeClr val="accent6"/>
              </a:solidFill>
              <a:prstDash val="solid"/>
              <a:miter lim="800000"/>
              <a:headEnd type="none" w="sm" len="sm"/>
              <a:tailEnd type="none" w="sm" len="sm"/>
            </a:ln>
          </p:spPr>
        </p:cxnSp>
        <p:cxnSp>
          <p:nvCxnSpPr>
            <p:cNvPr id="599" name="Google Shape;599;p53"/>
            <p:cNvCxnSpPr/>
            <p:nvPr/>
          </p:nvCxnSpPr>
          <p:spPr>
            <a:xfrm rot="10800000">
              <a:off x="4643375" y="2235926"/>
              <a:ext cx="84600" cy="1380600"/>
            </a:xfrm>
            <a:prstGeom prst="straightConnector1">
              <a:avLst/>
            </a:prstGeom>
            <a:noFill/>
            <a:ln w="38100" cap="flat" cmpd="sng">
              <a:solidFill>
                <a:schemeClr val="accent6"/>
              </a:solidFill>
              <a:prstDash val="solid"/>
              <a:miter lim="800000"/>
              <a:headEnd type="none" w="sm" len="sm"/>
              <a:tailEnd type="none" w="sm" len="sm"/>
            </a:ln>
          </p:spPr>
        </p:cxnSp>
        <p:cxnSp>
          <p:nvCxnSpPr>
            <p:cNvPr id="600" name="Google Shape;600;p53"/>
            <p:cNvCxnSpPr/>
            <p:nvPr/>
          </p:nvCxnSpPr>
          <p:spPr>
            <a:xfrm rot="10800000">
              <a:off x="4624279" y="1931253"/>
              <a:ext cx="13800" cy="231900"/>
            </a:xfrm>
            <a:prstGeom prst="straightConnector1">
              <a:avLst/>
            </a:prstGeom>
            <a:noFill/>
            <a:ln w="38100" cap="flat" cmpd="sng">
              <a:solidFill>
                <a:schemeClr val="accent6"/>
              </a:solidFill>
              <a:prstDash val="solid"/>
              <a:miter lim="800000"/>
              <a:headEnd type="none" w="sm" len="sm"/>
              <a:tailEnd type="none" w="sm" len="sm"/>
            </a:ln>
          </p:spPr>
        </p:cxnSp>
        <p:cxnSp>
          <p:nvCxnSpPr>
            <p:cNvPr id="601" name="Google Shape;601;p53"/>
            <p:cNvCxnSpPr/>
            <p:nvPr/>
          </p:nvCxnSpPr>
          <p:spPr>
            <a:xfrm flipH="1">
              <a:off x="4605673" y="1885951"/>
              <a:ext cx="1442700" cy="44100"/>
            </a:xfrm>
            <a:prstGeom prst="straightConnector1">
              <a:avLst/>
            </a:prstGeom>
            <a:noFill/>
            <a:ln w="38100" cap="flat" cmpd="sng">
              <a:solidFill>
                <a:schemeClr val="accent6"/>
              </a:solidFill>
              <a:prstDash val="solid"/>
              <a:miter lim="800000"/>
              <a:headEnd type="none" w="sm" len="sm"/>
              <a:tailEnd type="none" w="sm" len="sm"/>
            </a:ln>
          </p:spPr>
        </p:cxnSp>
        <p:cxnSp>
          <p:nvCxnSpPr>
            <p:cNvPr id="602" name="Google Shape;602;p53"/>
            <p:cNvCxnSpPr/>
            <p:nvPr/>
          </p:nvCxnSpPr>
          <p:spPr>
            <a:xfrm rot="10800000">
              <a:off x="5483175" y="1885875"/>
              <a:ext cx="489000" cy="2905200"/>
            </a:xfrm>
            <a:prstGeom prst="straightConnector1">
              <a:avLst/>
            </a:prstGeom>
            <a:noFill/>
            <a:ln w="38100" cap="flat" cmpd="sng">
              <a:solidFill>
                <a:schemeClr val="accent6"/>
              </a:solidFill>
              <a:prstDash val="solid"/>
              <a:miter lim="800000"/>
              <a:headEnd type="none" w="sm" len="sm"/>
              <a:tailEnd type="none" w="sm" len="sm"/>
            </a:ln>
          </p:spPr>
        </p:cxnSp>
        <p:sp>
          <p:nvSpPr>
            <p:cNvPr id="603" name="Google Shape;603;p53"/>
            <p:cNvSpPr txBox="1"/>
            <p:nvPr/>
          </p:nvSpPr>
          <p:spPr>
            <a:xfrm>
              <a:off x="2945957" y="2178726"/>
              <a:ext cx="107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Relay</a:t>
              </a:r>
              <a:br>
                <a:rPr lang="en-US" sz="1400" b="1">
                  <a:solidFill>
                    <a:srgbClr val="FF0000"/>
                  </a:solidFill>
                  <a:latin typeface="Calibri"/>
                  <a:ea typeface="Calibri"/>
                  <a:cs typeface="Calibri"/>
                  <a:sym typeface="Calibri"/>
                </a:rPr>
              </a:br>
              <a:r>
                <a:rPr lang="en-US" sz="1400" b="1">
                  <a:solidFill>
                    <a:srgbClr val="FF0000"/>
                  </a:solidFill>
                  <a:latin typeface="Calibri"/>
                  <a:ea typeface="Calibri"/>
                  <a:cs typeface="Calibri"/>
                  <a:sym typeface="Calibri"/>
                </a:rPr>
                <a:t> lens 1</a:t>
              </a:r>
              <a:endParaRPr/>
            </a:p>
          </p:txBody>
        </p:sp>
        <p:sp>
          <p:nvSpPr>
            <p:cNvPr id="604" name="Google Shape;604;p53"/>
            <p:cNvSpPr txBox="1"/>
            <p:nvPr/>
          </p:nvSpPr>
          <p:spPr>
            <a:xfrm>
              <a:off x="2951559" y="1045488"/>
              <a:ext cx="1518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LGS Pupil Stop</a:t>
              </a:r>
              <a:endParaRPr/>
            </a:p>
          </p:txBody>
        </p:sp>
        <p:sp>
          <p:nvSpPr>
            <p:cNvPr id="605" name="Google Shape;605;p53"/>
            <p:cNvSpPr txBox="1"/>
            <p:nvPr/>
          </p:nvSpPr>
          <p:spPr>
            <a:xfrm>
              <a:off x="4196953" y="1063823"/>
              <a:ext cx="1518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Relay Lens 2</a:t>
              </a:r>
              <a:endParaRPr/>
            </a:p>
          </p:txBody>
        </p:sp>
        <p:sp>
          <p:nvSpPr>
            <p:cNvPr id="606" name="Google Shape;606;p53"/>
            <p:cNvSpPr txBox="1"/>
            <p:nvPr/>
          </p:nvSpPr>
          <p:spPr>
            <a:xfrm>
              <a:off x="5475562" y="1457087"/>
              <a:ext cx="1518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Beam Combiner</a:t>
              </a:r>
              <a:endParaRPr/>
            </a:p>
          </p:txBody>
        </p:sp>
        <p:sp>
          <p:nvSpPr>
            <p:cNvPr id="607" name="Google Shape;607;p53"/>
            <p:cNvSpPr txBox="1"/>
            <p:nvPr/>
          </p:nvSpPr>
          <p:spPr>
            <a:xfrm>
              <a:off x="4072475" y="4661516"/>
              <a:ext cx="104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accent6"/>
                  </a:solidFill>
                  <a:latin typeface="Calibri"/>
                  <a:ea typeface="Calibri"/>
                  <a:cs typeface="Calibri"/>
                  <a:sym typeface="Calibri"/>
                </a:rPr>
                <a:t>Target source</a:t>
              </a:r>
              <a:endParaRPr/>
            </a:p>
          </p:txBody>
        </p:sp>
        <p:sp>
          <p:nvSpPr>
            <p:cNvPr id="608" name="Google Shape;608;p53"/>
            <p:cNvSpPr txBox="1"/>
            <p:nvPr/>
          </p:nvSpPr>
          <p:spPr>
            <a:xfrm>
              <a:off x="3876920" y="4233590"/>
              <a:ext cx="1047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accent6"/>
                  </a:solidFill>
                  <a:latin typeface="Calibri"/>
                  <a:ea typeface="Calibri"/>
                  <a:cs typeface="Calibri"/>
                  <a:sym typeface="Calibri"/>
                </a:rPr>
                <a:t>Relay lens</a:t>
              </a:r>
              <a:endParaRPr/>
            </a:p>
          </p:txBody>
        </p:sp>
        <p:sp>
          <p:nvSpPr>
            <p:cNvPr id="609" name="Google Shape;609;p53"/>
            <p:cNvSpPr txBox="1"/>
            <p:nvPr/>
          </p:nvSpPr>
          <p:spPr>
            <a:xfrm>
              <a:off x="3661174" y="3401838"/>
              <a:ext cx="104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accent6"/>
                  </a:solidFill>
                  <a:latin typeface="Calibri"/>
                  <a:ea typeface="Calibri"/>
                  <a:cs typeface="Calibri"/>
                  <a:sym typeface="Calibri"/>
                </a:rPr>
                <a:t>Target pupil stop</a:t>
              </a:r>
              <a:endParaRPr/>
            </a:p>
          </p:txBody>
        </p:sp>
        <p:sp>
          <p:nvSpPr>
            <p:cNvPr id="610" name="Google Shape;610;p53"/>
            <p:cNvSpPr txBox="1"/>
            <p:nvPr/>
          </p:nvSpPr>
          <p:spPr>
            <a:xfrm>
              <a:off x="3936206" y="2076851"/>
              <a:ext cx="104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accent6"/>
                  </a:solidFill>
                  <a:latin typeface="Calibri"/>
                  <a:ea typeface="Calibri"/>
                  <a:cs typeface="Calibri"/>
                  <a:sym typeface="Calibri"/>
                </a:rPr>
                <a:t>Relay </a:t>
              </a:r>
              <a:br>
                <a:rPr lang="en-US" sz="1400" b="1">
                  <a:solidFill>
                    <a:schemeClr val="accent6"/>
                  </a:solidFill>
                  <a:latin typeface="Calibri"/>
                  <a:ea typeface="Calibri"/>
                  <a:cs typeface="Calibri"/>
                  <a:sym typeface="Calibri"/>
                </a:rPr>
              </a:br>
              <a:r>
                <a:rPr lang="en-US" sz="1400" b="1">
                  <a:solidFill>
                    <a:schemeClr val="accent6"/>
                  </a:solidFill>
                  <a:latin typeface="Calibri"/>
                  <a:ea typeface="Calibri"/>
                  <a:cs typeface="Calibri"/>
                  <a:sym typeface="Calibri"/>
                </a:rPr>
                <a:t>lens 2</a:t>
              </a:r>
              <a:endParaRPr/>
            </a:p>
          </p:txBody>
        </p:sp>
        <p:sp>
          <p:nvSpPr>
            <p:cNvPr id="611" name="Google Shape;611;p53"/>
            <p:cNvSpPr txBox="1"/>
            <p:nvPr/>
          </p:nvSpPr>
          <p:spPr>
            <a:xfrm>
              <a:off x="6529508" y="1645964"/>
              <a:ext cx="15186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B0F0"/>
                  </a:solidFill>
                  <a:latin typeface="Calibri"/>
                  <a:ea typeface="Calibri"/>
                  <a:cs typeface="Calibri"/>
                  <a:sym typeface="Calibri"/>
                </a:rPr>
                <a:t>Camera (focal plane PSF for alignment checking)</a:t>
              </a:r>
              <a:endParaRPr/>
            </a:p>
          </p:txBody>
        </p:sp>
      </p:grpSp>
      <p:cxnSp>
        <p:nvCxnSpPr>
          <p:cNvPr id="612" name="Google Shape;612;p53"/>
          <p:cNvCxnSpPr>
            <a:endCxn id="583" idx="1"/>
          </p:cNvCxnSpPr>
          <p:nvPr/>
        </p:nvCxnSpPr>
        <p:spPr>
          <a:xfrm>
            <a:off x="5559665" y="2422350"/>
            <a:ext cx="810600" cy="35100"/>
          </a:xfrm>
          <a:prstGeom prst="straightConnector1">
            <a:avLst/>
          </a:prstGeom>
          <a:noFill/>
          <a:ln w="38100" cap="flat" cmpd="sng">
            <a:solidFill>
              <a:schemeClr val="accent1"/>
            </a:solidFill>
            <a:prstDash val="solid"/>
            <a:miter lim="800000"/>
            <a:headEnd type="none" w="sm" len="sm"/>
            <a:tailEnd type="triangle" w="med" len="med"/>
          </a:ln>
        </p:spPr>
      </p:cxnSp>
      <p:sp>
        <p:nvSpPr>
          <p:cNvPr id="613" name="Google Shape;613;p53"/>
          <p:cNvSpPr txBox="1"/>
          <p:nvPr/>
        </p:nvSpPr>
        <p:spPr>
          <a:xfrm>
            <a:off x="6098226" y="3663450"/>
            <a:ext cx="29388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Alignment procedure goals:</a:t>
            </a:r>
            <a:endParaRPr/>
          </a:p>
          <a:p>
            <a:pPr marL="285750" marR="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Build and align LGS and Target relays on-axis together through entire optical system before continuing to segmented DM</a:t>
            </a:r>
            <a:endParaRPr/>
          </a:p>
          <a:p>
            <a:pPr marL="285750" marR="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Translate LGS source relative to defocus and tilt of LGS CubeSat</a:t>
            </a:r>
            <a:endParaRPr sz="1800">
              <a:solidFill>
                <a:schemeClr val="dk1"/>
              </a:solidFill>
              <a:latin typeface="Calibri"/>
              <a:ea typeface="Calibri"/>
              <a:cs typeface="Calibri"/>
              <a:sym typeface="Calibri"/>
            </a:endParaRPr>
          </a:p>
        </p:txBody>
      </p:sp>
      <p:sp>
        <p:nvSpPr>
          <p:cNvPr id="614" name="Google Shape;614;p5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615" name="Google Shape;615;p53"/>
          <p:cNvSpPr txBox="1"/>
          <p:nvPr/>
        </p:nvSpPr>
        <p:spPr>
          <a:xfrm>
            <a:off x="3804150" y="6245025"/>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Lumbres (U. of A.)</a:t>
            </a:r>
            <a:endParaRPr i="1"/>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54" descr="https://lh6.googleusercontent.com/Wgz4MO_wFKbaFuBJUXiJHZUU3zERNNbkdRyit2TximE1nFtnNwmCL9sAU-9zXyaJsIhluAK0weklQazkiezAPUIBPo5_cdy0O8tLzVpkHoASXHvf9Yq_SAN8KZnyyiTnyJK8C7x-Ow"/>
          <p:cNvPicPr preferRelativeResize="0"/>
          <p:nvPr/>
        </p:nvPicPr>
        <p:blipFill rotWithShape="1">
          <a:blip r:embed="rId3">
            <a:alphaModFix/>
          </a:blip>
          <a:srcRect/>
          <a:stretch/>
        </p:blipFill>
        <p:spPr>
          <a:xfrm>
            <a:off x="341770" y="1854811"/>
            <a:ext cx="1739502" cy="1341903"/>
          </a:xfrm>
          <a:prstGeom prst="rect">
            <a:avLst/>
          </a:prstGeom>
          <a:noFill/>
          <a:ln>
            <a:noFill/>
          </a:ln>
        </p:spPr>
      </p:pic>
      <p:pic>
        <p:nvPicPr>
          <p:cNvPr id="621" name="Google Shape;621;p54" descr="https://lh6.googleusercontent.com/8hCvL3c9wtci7bWD4ZP5xlf1utddeg4bKAeujjz2A_oNYz-xYolP50s5C-7rsc3WzWX8_3ocOpPxVH2bF12TbrL3pFnvTcEBuCjzGbFGnZZjLiEbyHs-8tJGDYzjagKJce9tMunQAQ"/>
          <p:cNvPicPr preferRelativeResize="0"/>
          <p:nvPr/>
        </p:nvPicPr>
        <p:blipFill rotWithShape="1">
          <a:blip r:embed="rId4">
            <a:alphaModFix/>
          </a:blip>
          <a:srcRect t="26392" b="11244"/>
          <a:stretch/>
        </p:blipFill>
        <p:spPr>
          <a:xfrm>
            <a:off x="3078375" y="2387500"/>
            <a:ext cx="4521276" cy="4333952"/>
          </a:xfrm>
          <a:prstGeom prst="rect">
            <a:avLst/>
          </a:prstGeom>
          <a:noFill/>
          <a:ln>
            <a:noFill/>
          </a:ln>
        </p:spPr>
      </p:pic>
      <p:sp>
        <p:nvSpPr>
          <p:cNvPr id="622" name="Google Shape;622;p54"/>
          <p:cNvSpPr/>
          <p:nvPr/>
        </p:nvSpPr>
        <p:spPr>
          <a:xfrm>
            <a:off x="2343625" y="904871"/>
            <a:ext cx="51039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0" u="none" strike="noStrike" cap="none" dirty="0" err="1">
                <a:solidFill>
                  <a:srgbClr val="000000"/>
                </a:solidFill>
              </a:rPr>
              <a:t>IrisAO</a:t>
            </a:r>
            <a:r>
              <a:rPr lang="en-US" sz="1800" i="0" u="none" strike="noStrike" cap="none" dirty="0">
                <a:solidFill>
                  <a:srgbClr val="000000"/>
                </a:solidFill>
              </a:rPr>
              <a:t> PTT-111L</a:t>
            </a:r>
            <a:r>
              <a:rPr lang="en-US" sz="1800" dirty="0">
                <a:solidFill>
                  <a:schemeClr val="dk1"/>
                </a:solidFill>
              </a:rPr>
              <a:t> </a:t>
            </a:r>
            <a:r>
              <a:rPr lang="en-US" sz="1800" dirty="0">
                <a:solidFill>
                  <a:srgbClr val="000000"/>
                </a:solidFill>
              </a:rPr>
              <a:t>37 segments, arrived July 2018</a:t>
            </a:r>
            <a:endParaRPr sz="1800" dirty="0">
              <a:solidFill>
                <a:schemeClr val="dk1"/>
              </a:solidFill>
            </a:endParaRPr>
          </a:p>
          <a:p>
            <a:pPr marL="0" marR="0" lvl="0" indent="0" algn="l" rtl="0">
              <a:spcBef>
                <a:spcPts val="0"/>
              </a:spcBef>
              <a:spcAft>
                <a:spcPts val="0"/>
              </a:spcAft>
              <a:buNone/>
            </a:pPr>
            <a:r>
              <a:rPr lang="en-US" sz="1800" dirty="0">
                <a:solidFill>
                  <a:srgbClr val="000000"/>
                </a:solidFill>
              </a:rPr>
              <a:t>Stroke: 5 um total</a:t>
            </a:r>
            <a:endParaRPr sz="1800" dirty="0">
              <a:solidFill>
                <a:schemeClr val="dk1"/>
              </a:solidFill>
            </a:endParaRPr>
          </a:p>
          <a:p>
            <a:pPr marL="0" marR="0" lvl="0" indent="0" algn="l" rtl="0">
              <a:spcBef>
                <a:spcPts val="0"/>
              </a:spcBef>
              <a:spcAft>
                <a:spcPts val="0"/>
              </a:spcAft>
              <a:buNone/>
            </a:pPr>
            <a:r>
              <a:rPr lang="en-US" sz="1800" dirty="0">
                <a:solidFill>
                  <a:srgbClr val="000000"/>
                </a:solidFill>
              </a:rPr>
              <a:t>Angle range: +/- 2 </a:t>
            </a:r>
            <a:r>
              <a:rPr lang="en-US" sz="1800" dirty="0" err="1">
                <a:solidFill>
                  <a:srgbClr val="000000"/>
                </a:solidFill>
              </a:rPr>
              <a:t>mrad</a:t>
            </a:r>
            <a:endParaRPr sz="1800" dirty="0">
              <a:solidFill>
                <a:schemeClr val="dk1"/>
              </a:solidFill>
            </a:endParaRPr>
          </a:p>
          <a:p>
            <a:pPr marL="0" marR="0" lvl="0" indent="0" algn="l" rtl="0">
              <a:spcBef>
                <a:spcPts val="0"/>
              </a:spcBef>
              <a:spcAft>
                <a:spcPts val="0"/>
              </a:spcAft>
              <a:buNone/>
            </a:pPr>
            <a:r>
              <a:rPr lang="en-US" sz="1800" dirty="0">
                <a:solidFill>
                  <a:srgbClr val="000000"/>
                </a:solidFill>
              </a:rPr>
              <a:t>Inscribed aperture: 7mm</a:t>
            </a:r>
            <a:endParaRPr sz="1800" dirty="0"/>
          </a:p>
          <a:p>
            <a:pPr marL="0" marR="0" lvl="0" indent="0" algn="l" rtl="0">
              <a:spcBef>
                <a:spcPts val="0"/>
              </a:spcBef>
              <a:spcAft>
                <a:spcPts val="0"/>
              </a:spcAft>
              <a:buNone/>
            </a:pPr>
            <a:endParaRPr sz="1800" dirty="0">
              <a:solidFill>
                <a:schemeClr val="dk1"/>
              </a:solidFill>
            </a:endParaRPr>
          </a:p>
        </p:txBody>
      </p:sp>
      <p:cxnSp>
        <p:nvCxnSpPr>
          <p:cNvPr id="623" name="Google Shape;623;p54"/>
          <p:cNvCxnSpPr/>
          <p:nvPr/>
        </p:nvCxnSpPr>
        <p:spPr>
          <a:xfrm>
            <a:off x="1987325" y="3126875"/>
            <a:ext cx="4371300" cy="2513400"/>
          </a:xfrm>
          <a:prstGeom prst="straightConnector1">
            <a:avLst/>
          </a:prstGeom>
          <a:noFill/>
          <a:ln w="38100" cap="flat" cmpd="sng">
            <a:solidFill>
              <a:srgbClr val="FF0000"/>
            </a:solidFill>
            <a:prstDash val="solid"/>
            <a:miter lim="800000"/>
            <a:headEnd type="none" w="sm" len="sm"/>
            <a:tailEnd type="triangle" w="med" len="med"/>
          </a:ln>
        </p:spPr>
      </p:cxnSp>
      <p:sp>
        <p:nvSpPr>
          <p:cNvPr id="624" name="Google Shape;624;p54"/>
          <p:cNvSpPr/>
          <p:nvPr/>
        </p:nvSpPr>
        <p:spPr>
          <a:xfrm>
            <a:off x="85726" y="131558"/>
            <a:ext cx="8951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dk1"/>
                </a:solidFill>
              </a:rPr>
              <a:t>Segmented Deformable Mirror Characterization</a:t>
            </a:r>
            <a:endParaRPr sz="2600">
              <a:solidFill>
                <a:schemeClr val="dk1"/>
              </a:solidFill>
            </a:endParaRPr>
          </a:p>
        </p:txBody>
      </p:sp>
      <p:sp>
        <p:nvSpPr>
          <p:cNvPr id="625" name="Google Shape;625;p5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
        <p:nvSpPr>
          <p:cNvPr id="626" name="Google Shape;626;p54"/>
          <p:cNvSpPr txBox="1"/>
          <p:nvPr/>
        </p:nvSpPr>
        <p:spPr>
          <a:xfrm>
            <a:off x="401950" y="4061725"/>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Lumbres (U. of A.)</a:t>
            </a:r>
            <a:endParaRPr i="1"/>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5"/>
          <p:cNvSpPr/>
          <p:nvPr/>
        </p:nvSpPr>
        <p:spPr>
          <a:xfrm>
            <a:off x="85726" y="131558"/>
            <a:ext cx="8951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dk1"/>
                </a:solidFill>
              </a:rPr>
              <a:t>Segmented Deformable Mirror Characterization</a:t>
            </a:r>
            <a:endParaRPr sz="2600">
              <a:solidFill>
                <a:schemeClr val="dk1"/>
              </a:solidFill>
            </a:endParaRPr>
          </a:p>
        </p:txBody>
      </p:sp>
      <p:pic>
        <p:nvPicPr>
          <p:cNvPr id="632" name="Google Shape;632;p55" descr="https://lh4.googleusercontent.com/pJArHNTCYCx77yPhwBDRcQZkI5Ixx-Wb_zMTmVVarl_9Gk6HMNrCN8Usd5RQUU3wMe77kvAbWK_5M7-AbSiPHTC5vY6fesw-1uudRGzr0zdZajXXvAypRM9EjsQoh_0tTCdyoOQiMg"/>
          <p:cNvPicPr preferRelativeResize="0"/>
          <p:nvPr/>
        </p:nvPicPr>
        <p:blipFill rotWithShape="1">
          <a:blip r:embed="rId3">
            <a:alphaModFix/>
          </a:blip>
          <a:srcRect l="55522" t="22918" r="15441" b="46249"/>
          <a:stretch/>
        </p:blipFill>
        <p:spPr>
          <a:xfrm>
            <a:off x="4884225" y="1725787"/>
            <a:ext cx="3915824" cy="3617325"/>
          </a:xfrm>
          <a:prstGeom prst="rect">
            <a:avLst/>
          </a:prstGeom>
          <a:noFill/>
          <a:ln>
            <a:noFill/>
          </a:ln>
        </p:spPr>
      </p:pic>
      <p:sp>
        <p:nvSpPr>
          <p:cNvPr id="633" name="Google Shape;633;p55"/>
          <p:cNvSpPr/>
          <p:nvPr/>
        </p:nvSpPr>
        <p:spPr>
          <a:xfrm>
            <a:off x="161925" y="1420975"/>
            <a:ext cx="4493700" cy="14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Task 1</a:t>
            </a:r>
            <a:r>
              <a:rPr lang="en-US" sz="1800">
                <a:solidFill>
                  <a:schemeClr val="dk1"/>
                </a:solidFill>
              </a:rPr>
              <a:t>: Characterizing Iris AO mirror “flat” state</a:t>
            </a:r>
            <a:endParaRPr sz="1800"/>
          </a:p>
          <a:p>
            <a:pPr marL="285750" marR="0" lvl="0" indent="-285750" algn="l" rtl="0">
              <a:spcBef>
                <a:spcPts val="0"/>
              </a:spcBef>
              <a:spcAft>
                <a:spcPts val="0"/>
              </a:spcAft>
              <a:buClr>
                <a:schemeClr val="dk1"/>
              </a:buClr>
              <a:buSzPts val="1800"/>
              <a:buChar char="-"/>
            </a:pPr>
            <a:r>
              <a:rPr lang="en-US" sz="1800">
                <a:solidFill>
                  <a:schemeClr val="dk1"/>
                </a:solidFill>
              </a:rPr>
              <a:t>Testing underway with Zygo Verifire interferometer</a:t>
            </a:r>
            <a:endParaRPr sz="1800"/>
          </a:p>
          <a:p>
            <a:pPr marL="285750" marR="0" lvl="0" indent="-285750" algn="l" rtl="0">
              <a:spcBef>
                <a:spcPts val="0"/>
              </a:spcBef>
              <a:spcAft>
                <a:spcPts val="0"/>
              </a:spcAft>
              <a:buClr>
                <a:schemeClr val="dk1"/>
              </a:buClr>
              <a:buSzPts val="1800"/>
              <a:buChar char="-"/>
            </a:pPr>
            <a:r>
              <a:rPr lang="en-US" sz="1800">
                <a:solidFill>
                  <a:schemeClr val="dk1"/>
                </a:solidFill>
              </a:rPr>
              <a:t>Corrected using iterative least square fitting per segment</a:t>
            </a:r>
            <a:endParaRPr sz="1800"/>
          </a:p>
          <a:p>
            <a:pPr marL="285750" marR="0" lvl="0" indent="-285750" algn="l" rtl="0">
              <a:spcBef>
                <a:spcPts val="0"/>
              </a:spcBef>
              <a:spcAft>
                <a:spcPts val="0"/>
              </a:spcAft>
              <a:buClr>
                <a:schemeClr val="dk1"/>
              </a:buClr>
              <a:buSzPts val="1800"/>
              <a:buChar char="-"/>
            </a:pPr>
            <a:r>
              <a:rPr lang="en-US" sz="1800">
                <a:solidFill>
                  <a:schemeClr val="dk1"/>
                </a:solidFill>
              </a:rPr>
              <a:t>Approximately 18 nm RMS error for flat state currently</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1"/>
              </a:buClr>
              <a:buFont typeface="Arial"/>
              <a:buNone/>
            </a:pPr>
            <a:r>
              <a:rPr lang="en-US" sz="1800" b="1">
                <a:solidFill>
                  <a:schemeClr val="dk1"/>
                </a:solidFill>
              </a:rPr>
              <a:t>Task 2</a:t>
            </a:r>
            <a:r>
              <a:rPr lang="en-US" sz="1800">
                <a:solidFill>
                  <a:schemeClr val="dk1"/>
                </a:solidFill>
              </a:rPr>
              <a:t>: Verify Mirror Functionality Range</a:t>
            </a:r>
            <a:endParaRPr sz="1800">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Testing underway with Zygo Verifire interferometer</a:t>
            </a:r>
            <a:endParaRPr sz="1800">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Step through segment PTT with Zygo to verify no stuck or coupled segments</a:t>
            </a:r>
            <a:endParaRPr sz="1800">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Phase unwrapping analysis for piston</a:t>
            </a:r>
            <a:endParaRPr sz="1800">
              <a:solidFill>
                <a:schemeClr val="dk1"/>
              </a:solidFill>
            </a:endParaRPr>
          </a:p>
          <a:p>
            <a:pPr marL="285750" lvl="0" indent="-171450" algn="l" rtl="0">
              <a:spcBef>
                <a:spcPts val="0"/>
              </a:spcBef>
              <a:spcAft>
                <a:spcPts val="0"/>
              </a:spcAft>
              <a:buClr>
                <a:schemeClr val="dk1"/>
              </a:buClr>
              <a:buSzPts val="1800"/>
              <a:buFont typeface="Calibri"/>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sp>
        <p:nvSpPr>
          <p:cNvPr id="634" name="Google Shape;634;p5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635" name="Google Shape;635;p55"/>
          <p:cNvSpPr txBox="1"/>
          <p:nvPr/>
        </p:nvSpPr>
        <p:spPr>
          <a:xfrm>
            <a:off x="6388950" y="5454750"/>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Lumbres (U. of A.)</a:t>
            </a:r>
            <a:endParaRPr i="1"/>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56" title="testDMtilt.mp4">
            <a:hlinkClick r:id="rId3"/>
          </p:cNvPr>
          <p:cNvPicPr preferRelativeResize="0"/>
          <p:nvPr/>
        </p:nvPicPr>
        <p:blipFill>
          <a:blip r:embed="rId4">
            <a:alphaModFix/>
          </a:blip>
          <a:stretch>
            <a:fillRect/>
          </a:stretch>
        </p:blipFill>
        <p:spPr>
          <a:xfrm>
            <a:off x="1394675" y="1569200"/>
            <a:ext cx="6682650" cy="5011975"/>
          </a:xfrm>
          <a:prstGeom prst="rect">
            <a:avLst/>
          </a:prstGeom>
          <a:noFill/>
          <a:ln>
            <a:noFill/>
          </a:ln>
        </p:spPr>
      </p:pic>
      <p:sp>
        <p:nvSpPr>
          <p:cNvPr id="641" name="Google Shape;641;p56"/>
          <p:cNvSpPr/>
          <p:nvPr/>
        </p:nvSpPr>
        <p:spPr>
          <a:xfrm>
            <a:off x="85726" y="131558"/>
            <a:ext cx="8951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dk1"/>
                </a:solidFill>
              </a:rPr>
              <a:t>Segmented Deformable Mirror Video</a:t>
            </a:r>
            <a:endParaRPr sz="2600">
              <a:solidFill>
                <a:schemeClr val="dk1"/>
              </a:solidFill>
            </a:endParaRPr>
          </a:p>
        </p:txBody>
      </p:sp>
      <p:sp>
        <p:nvSpPr>
          <p:cNvPr id="642" name="Google Shape;642;p5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43" name="Google Shape;643;p56"/>
          <p:cNvSpPr txBox="1"/>
          <p:nvPr/>
        </p:nvSpPr>
        <p:spPr>
          <a:xfrm>
            <a:off x="948825" y="875725"/>
            <a:ext cx="72249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Individual segment tilt step test measured from Zygo</a:t>
            </a:r>
            <a:endParaRPr sz="1800"/>
          </a:p>
          <a:p>
            <a:pPr marL="0" lvl="0" indent="0" algn="ctr" rtl="0">
              <a:spcBef>
                <a:spcPts val="0"/>
              </a:spcBef>
              <a:spcAft>
                <a:spcPts val="0"/>
              </a:spcAft>
              <a:buNone/>
            </a:pPr>
            <a:r>
              <a:rPr lang="en-US" sz="1800"/>
              <a:t>(-1.5 mrad to +1.5 mrad, 0.1 mrad steps)</a:t>
            </a:r>
            <a:endParaRPr sz="1800"/>
          </a:p>
        </p:txBody>
      </p:sp>
      <p:sp>
        <p:nvSpPr>
          <p:cNvPr id="644" name="Google Shape;644;p56"/>
          <p:cNvSpPr txBox="1"/>
          <p:nvPr/>
        </p:nvSpPr>
        <p:spPr>
          <a:xfrm>
            <a:off x="7982575" y="3269300"/>
            <a:ext cx="11613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Surface units (microns)</a:t>
            </a:r>
            <a:endParaRPr/>
          </a:p>
        </p:txBody>
      </p:sp>
      <p:sp>
        <p:nvSpPr>
          <p:cNvPr id="645" name="Google Shape;645;p56"/>
          <p:cNvSpPr txBox="1"/>
          <p:nvPr/>
        </p:nvSpPr>
        <p:spPr>
          <a:xfrm>
            <a:off x="5317750" y="6324100"/>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Lumbres (U. of A.)</a:t>
            </a:r>
            <a:endParaRPr i="1"/>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7"/>
          <p:cNvSpPr/>
          <p:nvPr/>
        </p:nvSpPr>
        <p:spPr>
          <a:xfrm>
            <a:off x="85726" y="131558"/>
            <a:ext cx="8951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dk1"/>
                </a:solidFill>
              </a:rPr>
              <a:t>Testbed: Zemax Modeling</a:t>
            </a:r>
            <a:endParaRPr sz="2600">
              <a:solidFill>
                <a:schemeClr val="dk1"/>
              </a:solidFill>
            </a:endParaRPr>
          </a:p>
        </p:txBody>
      </p:sp>
      <p:pic>
        <p:nvPicPr>
          <p:cNvPr id="651" name="Google Shape;651;p57"/>
          <p:cNvPicPr preferRelativeResize="0"/>
          <p:nvPr/>
        </p:nvPicPr>
        <p:blipFill rotWithShape="1">
          <a:blip r:embed="rId3">
            <a:alphaModFix/>
          </a:blip>
          <a:srcRect/>
          <a:stretch/>
        </p:blipFill>
        <p:spPr>
          <a:xfrm>
            <a:off x="4990960" y="1970225"/>
            <a:ext cx="3821906" cy="3357563"/>
          </a:xfrm>
          <a:prstGeom prst="rect">
            <a:avLst/>
          </a:prstGeom>
          <a:noFill/>
          <a:ln>
            <a:noFill/>
          </a:ln>
        </p:spPr>
      </p:pic>
      <p:pic>
        <p:nvPicPr>
          <p:cNvPr id="652" name="Google Shape;652;p57"/>
          <p:cNvPicPr preferRelativeResize="0"/>
          <p:nvPr/>
        </p:nvPicPr>
        <p:blipFill rotWithShape="1">
          <a:blip r:embed="rId4">
            <a:alphaModFix/>
          </a:blip>
          <a:srcRect/>
          <a:stretch/>
        </p:blipFill>
        <p:spPr>
          <a:xfrm>
            <a:off x="485075" y="1817825"/>
            <a:ext cx="3771900" cy="3971925"/>
          </a:xfrm>
          <a:prstGeom prst="rect">
            <a:avLst/>
          </a:prstGeom>
          <a:noFill/>
          <a:ln>
            <a:noFill/>
          </a:ln>
        </p:spPr>
      </p:pic>
      <p:sp>
        <p:nvSpPr>
          <p:cNvPr id="653" name="Google Shape;653;p5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
        <p:nvSpPr>
          <p:cNvPr id="654" name="Google Shape;654;p57"/>
          <p:cNvSpPr txBox="1"/>
          <p:nvPr/>
        </p:nvSpPr>
        <p:spPr>
          <a:xfrm>
            <a:off x="755850" y="1179275"/>
            <a:ext cx="34566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Off-Axis LGS Source Relay </a:t>
            </a:r>
            <a:endParaRPr sz="1800"/>
          </a:p>
        </p:txBody>
      </p:sp>
      <p:sp>
        <p:nvSpPr>
          <p:cNvPr id="655" name="Google Shape;655;p57"/>
          <p:cNvSpPr txBox="1"/>
          <p:nvPr/>
        </p:nvSpPr>
        <p:spPr>
          <a:xfrm>
            <a:off x="5058750" y="1179275"/>
            <a:ext cx="34566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On-Axis Target Source Relay </a:t>
            </a:r>
            <a:endParaRPr sz="1800"/>
          </a:p>
        </p:txBody>
      </p:sp>
      <p:sp>
        <p:nvSpPr>
          <p:cNvPr id="656" name="Google Shape;656;p57"/>
          <p:cNvSpPr txBox="1"/>
          <p:nvPr/>
        </p:nvSpPr>
        <p:spPr>
          <a:xfrm>
            <a:off x="2101675" y="5789750"/>
            <a:ext cx="51897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All optics common for LGS and target sources between BC and dichroic BS </a:t>
            </a:r>
            <a:endParaRPr sz="1800"/>
          </a:p>
        </p:txBody>
      </p:sp>
      <p:sp>
        <p:nvSpPr>
          <p:cNvPr id="657" name="Google Shape;657;p57"/>
          <p:cNvSpPr txBox="1"/>
          <p:nvPr/>
        </p:nvSpPr>
        <p:spPr>
          <a:xfrm>
            <a:off x="6388950" y="5360150"/>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J. Lumbres (U. of A.)</a:t>
            </a:r>
            <a:endParaRPr i="1"/>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8"/>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664" name="Google Shape;664;p58"/>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b="1"/>
              <a:t>Simulation updates (paired segmented DM)</a:t>
            </a:r>
            <a:endParaRPr sz="1800" b="1"/>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665" name="Google Shape;665;p5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9"/>
          <p:cNvSpPr txBox="1">
            <a:spLocks noGrp="1"/>
          </p:cNvSpPr>
          <p:nvPr>
            <p:ph type="title"/>
          </p:nvPr>
        </p:nvSpPr>
        <p:spPr>
          <a:xfrm>
            <a:off x="891050" y="81375"/>
            <a:ext cx="74895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Simulating Diffraction Effects</a:t>
            </a:r>
            <a:endParaRPr/>
          </a:p>
        </p:txBody>
      </p:sp>
      <p:sp>
        <p:nvSpPr>
          <p:cNvPr id="672" name="Google Shape;672;p59"/>
          <p:cNvSpPr txBox="1">
            <a:spLocks noGrp="1"/>
          </p:cNvSpPr>
          <p:nvPr>
            <p:ph type="body" idx="1"/>
          </p:nvPr>
        </p:nvSpPr>
        <p:spPr>
          <a:xfrm>
            <a:off x="311700" y="995775"/>
            <a:ext cx="8299500" cy="57099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US">
                <a:solidFill>
                  <a:schemeClr val="dk1"/>
                </a:solidFill>
              </a:rPr>
              <a:t>Even assuming wavefront control input perfectly matched to input disturbance…</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Adding segmented conjugate DM for wavefront control introduces dynamic effects from diffraction</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Resulting contrast floor increases with input disturbance amplitude</a:t>
            </a:r>
            <a:endParaRPr>
              <a:solidFill>
                <a:schemeClr val="dk1"/>
              </a:solidFill>
            </a:endParaRPr>
          </a:p>
          <a:p>
            <a:pPr marL="457200" lvl="0" indent="-406400" algn="l" rtl="0">
              <a:spcBef>
                <a:spcPts val="0"/>
              </a:spcBef>
              <a:spcAft>
                <a:spcPts val="0"/>
              </a:spcAft>
              <a:buClr>
                <a:schemeClr val="dk1"/>
              </a:buClr>
              <a:buSzPts val="2800"/>
              <a:buChar char="●"/>
            </a:pPr>
            <a:r>
              <a:rPr lang="en-US">
                <a:solidFill>
                  <a:schemeClr val="dk1"/>
                </a:solidFill>
              </a:rPr>
              <a:t>Future work will explore strategies for mitigating diffraction effects, such as:</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Apodizers or other masks.</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Alternative segmented DM technologies</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Continuous facesheet DM for segment RBM correction</a:t>
            </a:r>
            <a:endParaRPr>
              <a:solidFill>
                <a:schemeClr val="dk1"/>
              </a:solidFill>
            </a:endParaRPr>
          </a:p>
          <a:p>
            <a:pPr marL="914400" lvl="1" indent="-381000" algn="l" rtl="0">
              <a:spcBef>
                <a:spcPts val="0"/>
              </a:spcBef>
              <a:spcAft>
                <a:spcPts val="0"/>
              </a:spcAft>
              <a:buClr>
                <a:schemeClr val="dk1"/>
              </a:buClr>
              <a:buSzPts val="2400"/>
              <a:buChar char="○"/>
            </a:pPr>
            <a:r>
              <a:rPr lang="en-US">
                <a:solidFill>
                  <a:schemeClr val="dk1"/>
                </a:solidFill>
              </a:rPr>
              <a:t>Direct feedback to primary segments (no additional DM)</a:t>
            </a:r>
            <a:endParaRPr>
              <a:solidFill>
                <a:schemeClr val="dk1"/>
              </a:solidFill>
            </a:endParaRPr>
          </a:p>
        </p:txBody>
      </p:sp>
      <p:sp>
        <p:nvSpPr>
          <p:cNvPr id="673" name="Google Shape;673;p59"/>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a:off x="891050" y="81375"/>
            <a:ext cx="74895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Simulating Diffraction Effects</a:t>
            </a:r>
            <a:endParaRPr/>
          </a:p>
        </p:txBody>
      </p:sp>
      <p:sp>
        <p:nvSpPr>
          <p:cNvPr id="680" name="Google Shape;680;p60"/>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47</a:t>
            </a:fld>
            <a:endParaRPr/>
          </a:p>
        </p:txBody>
      </p:sp>
      <p:pic>
        <p:nvPicPr>
          <p:cNvPr id="681" name="Google Shape;681;p60"/>
          <p:cNvPicPr preferRelativeResize="0"/>
          <p:nvPr/>
        </p:nvPicPr>
        <p:blipFill>
          <a:blip r:embed="rId3">
            <a:alphaModFix/>
          </a:blip>
          <a:stretch>
            <a:fillRect/>
          </a:stretch>
        </p:blipFill>
        <p:spPr>
          <a:xfrm>
            <a:off x="257100" y="887900"/>
            <a:ext cx="8123449" cy="6006825"/>
          </a:xfrm>
          <a:prstGeom prst="rect">
            <a:avLst/>
          </a:prstGeom>
          <a:noFill/>
          <a:ln>
            <a:noFill/>
          </a:ln>
        </p:spPr>
      </p:pic>
      <p:sp>
        <p:nvSpPr>
          <p:cNvPr id="682" name="Google Shape;682;p60"/>
          <p:cNvSpPr txBox="1"/>
          <p:nvPr/>
        </p:nvSpPr>
        <p:spPr>
          <a:xfrm>
            <a:off x="4349800" y="4100850"/>
            <a:ext cx="3306300" cy="21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rPr>
              <a:t>Note: “Flat Mirror” indicates that the segmented DM is replaced by a flat mirror, which is physically equivalent to the segmented DM not being in place.</a:t>
            </a:r>
            <a:endParaRPr sz="1800">
              <a:solidFill>
                <a:schemeClr val="dk1"/>
              </a:solidFill>
            </a:endParaRPr>
          </a:p>
        </p:txBody>
      </p:sp>
      <p:sp>
        <p:nvSpPr>
          <p:cNvPr id="683" name="Google Shape;683;p60"/>
          <p:cNvSpPr txBox="1"/>
          <p:nvPr/>
        </p:nvSpPr>
        <p:spPr>
          <a:xfrm>
            <a:off x="120650" y="6312725"/>
            <a:ext cx="2195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Y. Xin (MIT)</a:t>
            </a:r>
            <a:endParaRPr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1"/>
          <p:cNvSpPr txBox="1">
            <a:spLocks noGrp="1"/>
          </p:cNvSpPr>
          <p:nvPr>
            <p:ph type="title"/>
          </p:nvPr>
        </p:nvSpPr>
        <p:spPr>
          <a:xfrm>
            <a:off x="311700" y="-9"/>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Simulating Diffraction Effects</a:t>
            </a:r>
            <a:endParaRPr/>
          </a:p>
          <a:p>
            <a:pPr marL="0" lvl="0" indent="0" algn="ctr" rtl="0">
              <a:spcBef>
                <a:spcPts val="0"/>
              </a:spcBef>
              <a:spcAft>
                <a:spcPts val="0"/>
              </a:spcAft>
              <a:buClr>
                <a:schemeClr val="dk1"/>
              </a:buClr>
              <a:buSzPts val="1100"/>
              <a:buFont typeface="Arial"/>
              <a:buNone/>
            </a:pPr>
            <a:endParaRPr/>
          </a:p>
        </p:txBody>
      </p:sp>
      <p:sp>
        <p:nvSpPr>
          <p:cNvPr id="690" name="Google Shape;690;p6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2100"/>
              </a:spcAft>
              <a:buNone/>
            </a:pPr>
            <a:endParaRPr/>
          </a:p>
        </p:txBody>
      </p:sp>
      <p:sp>
        <p:nvSpPr>
          <p:cNvPr id="691" name="Google Shape;691;p61"/>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48</a:t>
            </a:fld>
            <a:endParaRPr/>
          </a:p>
        </p:txBody>
      </p:sp>
      <p:sp>
        <p:nvSpPr>
          <p:cNvPr id="692" name="Google Shape;692;p61"/>
          <p:cNvSpPr txBox="1"/>
          <p:nvPr/>
        </p:nvSpPr>
        <p:spPr>
          <a:xfrm>
            <a:off x="311700" y="4685425"/>
            <a:ext cx="7910100" cy="11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US" sz="1800">
                <a:solidFill>
                  <a:schemeClr val="dk1"/>
                </a:solidFill>
              </a:rPr>
              <a:t>Future work needed to explore strategies to mitigate dynamic effects of diffraction concentrated around segment gaps.</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See talk by Yinzi Xin at AAS Seattle next month</a:t>
            </a:r>
            <a:endParaRPr sz="18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MDM: Matched DM</a:t>
            </a:r>
            <a:endParaRPr>
              <a:solidFill>
                <a:schemeClr val="dk1"/>
              </a:solidFill>
            </a:endParaRPr>
          </a:p>
          <a:p>
            <a:pPr marL="0" lvl="0" indent="0" algn="l" rtl="0">
              <a:spcBef>
                <a:spcPts val="0"/>
              </a:spcBef>
              <a:spcAft>
                <a:spcPts val="0"/>
              </a:spcAft>
              <a:buNone/>
            </a:pPr>
            <a:endParaRPr sz="1800"/>
          </a:p>
        </p:txBody>
      </p:sp>
      <p:pic>
        <p:nvPicPr>
          <p:cNvPr id="693" name="Google Shape;693;p61"/>
          <p:cNvPicPr preferRelativeResize="0"/>
          <p:nvPr/>
        </p:nvPicPr>
        <p:blipFill rotWithShape="1">
          <a:blip r:embed="rId3">
            <a:alphaModFix/>
          </a:blip>
          <a:srcRect l="9461" r="52280"/>
          <a:stretch/>
        </p:blipFill>
        <p:spPr>
          <a:xfrm>
            <a:off x="311700" y="1015500"/>
            <a:ext cx="4219275" cy="3898525"/>
          </a:xfrm>
          <a:prstGeom prst="rect">
            <a:avLst/>
          </a:prstGeom>
          <a:noFill/>
          <a:ln>
            <a:noFill/>
          </a:ln>
        </p:spPr>
      </p:pic>
      <p:sp>
        <p:nvSpPr>
          <p:cNvPr id="694" name="Google Shape;694;p61"/>
          <p:cNvSpPr txBox="1"/>
          <p:nvPr/>
        </p:nvSpPr>
        <p:spPr>
          <a:xfrm>
            <a:off x="5024350" y="2799688"/>
            <a:ext cx="3475500" cy="8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5" name="Google Shape;695;p61"/>
          <p:cNvPicPr preferRelativeResize="0"/>
          <p:nvPr/>
        </p:nvPicPr>
        <p:blipFill rotWithShape="1">
          <a:blip r:embed="rId3">
            <a:alphaModFix/>
          </a:blip>
          <a:srcRect l="51318" r="9450"/>
          <a:stretch/>
        </p:blipFill>
        <p:spPr>
          <a:xfrm>
            <a:off x="4446487" y="981825"/>
            <a:ext cx="4326425" cy="3898525"/>
          </a:xfrm>
          <a:prstGeom prst="rect">
            <a:avLst/>
          </a:prstGeom>
          <a:noFill/>
          <a:ln>
            <a:noFill/>
          </a:ln>
        </p:spPr>
      </p:pic>
      <p:sp>
        <p:nvSpPr>
          <p:cNvPr id="696" name="Google Shape;696;p61"/>
          <p:cNvSpPr txBox="1"/>
          <p:nvPr/>
        </p:nvSpPr>
        <p:spPr>
          <a:xfrm>
            <a:off x="7511550" y="4712975"/>
            <a:ext cx="13206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Y. Xin (MIT)</a:t>
            </a:r>
            <a:endParaRPr i="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2"/>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703" name="Google Shape;703;p62"/>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a:t>Technical Approach</a:t>
            </a:r>
            <a:r>
              <a:rPr lang="en-US" sz="1800" b="1"/>
              <a:t> </a:t>
            </a:r>
            <a:endParaRPr sz="1800" b="1"/>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b="1"/>
              <a:t>More work to do… ! </a:t>
            </a:r>
            <a:endParaRPr b="1"/>
          </a:p>
        </p:txBody>
      </p:sp>
      <p:sp>
        <p:nvSpPr>
          <p:cNvPr id="704" name="Google Shape;704;p6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0" y="0"/>
            <a:ext cx="9144000" cy="86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t>Starshade-like LGS Formation Flight Concept</a:t>
            </a:r>
            <a:endParaRPr sz="3200"/>
          </a:p>
        </p:txBody>
      </p:sp>
      <p:sp>
        <p:nvSpPr>
          <p:cNvPr id="141" name="Google Shape;141;p18"/>
          <p:cNvSpPr/>
          <p:nvPr/>
        </p:nvSpPr>
        <p:spPr>
          <a:xfrm>
            <a:off x="0" y="2011725"/>
            <a:ext cx="3048000" cy="4846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3047962" y="2011725"/>
            <a:ext cx="3048000" cy="4846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6095925" y="2011725"/>
            <a:ext cx="3048000" cy="4846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0" y="861300"/>
            <a:ext cx="3048000" cy="1150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18"/>
          <p:cNvPicPr preferRelativeResize="0"/>
          <p:nvPr/>
        </p:nvPicPr>
        <p:blipFill>
          <a:blip r:embed="rId3">
            <a:alphaModFix/>
          </a:blip>
          <a:stretch>
            <a:fillRect/>
          </a:stretch>
        </p:blipFill>
        <p:spPr>
          <a:xfrm>
            <a:off x="0" y="5075300"/>
            <a:ext cx="3048000" cy="1782625"/>
          </a:xfrm>
          <a:prstGeom prst="rect">
            <a:avLst/>
          </a:prstGeom>
          <a:noFill/>
          <a:ln>
            <a:noFill/>
          </a:ln>
        </p:spPr>
      </p:pic>
      <p:pic>
        <p:nvPicPr>
          <p:cNvPr id="146" name="Google Shape;146;p18"/>
          <p:cNvPicPr preferRelativeResize="0"/>
          <p:nvPr/>
        </p:nvPicPr>
        <p:blipFill>
          <a:blip r:embed="rId3">
            <a:alphaModFix/>
          </a:blip>
          <a:stretch>
            <a:fillRect/>
          </a:stretch>
        </p:blipFill>
        <p:spPr>
          <a:xfrm>
            <a:off x="3047950" y="5075300"/>
            <a:ext cx="3048000" cy="1782625"/>
          </a:xfrm>
          <a:prstGeom prst="rect">
            <a:avLst/>
          </a:prstGeom>
          <a:noFill/>
          <a:ln>
            <a:noFill/>
          </a:ln>
        </p:spPr>
      </p:pic>
      <p:pic>
        <p:nvPicPr>
          <p:cNvPr id="147" name="Google Shape;147;p18"/>
          <p:cNvPicPr preferRelativeResize="0"/>
          <p:nvPr/>
        </p:nvPicPr>
        <p:blipFill>
          <a:blip r:embed="rId3">
            <a:alphaModFix/>
          </a:blip>
          <a:stretch>
            <a:fillRect/>
          </a:stretch>
        </p:blipFill>
        <p:spPr>
          <a:xfrm>
            <a:off x="6095925" y="5075300"/>
            <a:ext cx="3048000" cy="1782625"/>
          </a:xfrm>
          <a:prstGeom prst="rect">
            <a:avLst/>
          </a:prstGeom>
          <a:noFill/>
          <a:ln>
            <a:noFill/>
          </a:ln>
        </p:spPr>
      </p:pic>
      <p:pic>
        <p:nvPicPr>
          <p:cNvPr id="148" name="Google Shape;148;p18"/>
          <p:cNvPicPr preferRelativeResize="0"/>
          <p:nvPr/>
        </p:nvPicPr>
        <p:blipFill>
          <a:blip r:embed="rId4">
            <a:alphaModFix/>
          </a:blip>
          <a:stretch>
            <a:fillRect/>
          </a:stretch>
        </p:blipFill>
        <p:spPr>
          <a:xfrm rot="4406453">
            <a:off x="272750" y="2197901"/>
            <a:ext cx="597525" cy="628074"/>
          </a:xfrm>
          <a:prstGeom prst="rect">
            <a:avLst/>
          </a:prstGeom>
          <a:noFill/>
          <a:ln>
            <a:noFill/>
          </a:ln>
        </p:spPr>
      </p:pic>
      <p:pic>
        <p:nvPicPr>
          <p:cNvPr id="149" name="Google Shape;149;p18"/>
          <p:cNvPicPr preferRelativeResize="0"/>
          <p:nvPr/>
        </p:nvPicPr>
        <p:blipFill>
          <a:blip r:embed="rId4">
            <a:alphaModFix/>
          </a:blip>
          <a:stretch>
            <a:fillRect/>
          </a:stretch>
        </p:blipFill>
        <p:spPr>
          <a:xfrm rot="-6244796">
            <a:off x="3184338" y="2654262"/>
            <a:ext cx="597524" cy="628074"/>
          </a:xfrm>
          <a:prstGeom prst="rect">
            <a:avLst/>
          </a:prstGeom>
          <a:noFill/>
          <a:ln>
            <a:noFill/>
          </a:ln>
        </p:spPr>
      </p:pic>
      <p:pic>
        <p:nvPicPr>
          <p:cNvPr id="150" name="Google Shape;150;p18"/>
          <p:cNvPicPr preferRelativeResize="0"/>
          <p:nvPr/>
        </p:nvPicPr>
        <p:blipFill>
          <a:blip r:embed="rId4">
            <a:alphaModFix/>
          </a:blip>
          <a:stretch>
            <a:fillRect/>
          </a:stretch>
        </p:blipFill>
        <p:spPr>
          <a:xfrm rot="-5400000">
            <a:off x="7394421" y="2625988"/>
            <a:ext cx="396050" cy="416275"/>
          </a:xfrm>
          <a:prstGeom prst="rect">
            <a:avLst/>
          </a:prstGeom>
          <a:noFill/>
          <a:ln>
            <a:noFill/>
          </a:ln>
        </p:spPr>
      </p:pic>
      <p:sp>
        <p:nvSpPr>
          <p:cNvPr id="151" name="Google Shape;151;p18"/>
          <p:cNvSpPr/>
          <p:nvPr/>
        </p:nvSpPr>
        <p:spPr>
          <a:xfrm rot="-1069004">
            <a:off x="497217" y="2558068"/>
            <a:ext cx="1081467" cy="3072587"/>
          </a:xfrm>
          <a:prstGeom prst="triangle">
            <a:avLst>
              <a:gd name="adj" fmla="val 50000"/>
            </a:avLst>
          </a:prstGeom>
          <a:solidFill>
            <a:srgbClr val="0FD8FF">
              <a:alpha val="5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rot="-1490543">
            <a:off x="3940117" y="3094051"/>
            <a:ext cx="142815" cy="2608847"/>
          </a:xfrm>
          <a:prstGeom prst="triangle">
            <a:avLst>
              <a:gd name="adj" fmla="val 50000"/>
            </a:avLst>
          </a:prstGeom>
          <a:gradFill>
            <a:gsLst>
              <a:gs pos="0">
                <a:srgbClr val="7699D4"/>
              </a:gs>
              <a:gs pos="100000">
                <a:srgbClr val="37589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8"/>
          <p:cNvCxnSpPr/>
          <p:nvPr/>
        </p:nvCxnSpPr>
        <p:spPr>
          <a:xfrm>
            <a:off x="7540700" y="2994375"/>
            <a:ext cx="103500" cy="2751300"/>
          </a:xfrm>
          <a:prstGeom prst="straightConnector1">
            <a:avLst/>
          </a:prstGeom>
          <a:noFill/>
          <a:ln w="19050" cap="flat" cmpd="sng">
            <a:solidFill>
              <a:srgbClr val="FF0000"/>
            </a:solidFill>
            <a:prstDash val="solid"/>
            <a:round/>
            <a:headEnd type="none" w="med" len="med"/>
            <a:tailEnd type="none" w="med" len="med"/>
          </a:ln>
        </p:spPr>
      </p:cxnSp>
      <p:grpSp>
        <p:nvGrpSpPr>
          <p:cNvPr id="154" name="Google Shape;154;p18"/>
          <p:cNvGrpSpPr/>
          <p:nvPr/>
        </p:nvGrpSpPr>
        <p:grpSpPr>
          <a:xfrm rot="-477012">
            <a:off x="680795" y="4893018"/>
            <a:ext cx="527378" cy="1248063"/>
            <a:chOff x="1735238" y="4668475"/>
            <a:chExt cx="527425" cy="1248175"/>
          </a:xfrm>
        </p:grpSpPr>
        <p:sp>
          <p:nvSpPr>
            <p:cNvPr id="155" name="Google Shape;155;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8"/>
          <p:cNvGrpSpPr/>
          <p:nvPr/>
        </p:nvGrpSpPr>
        <p:grpSpPr>
          <a:xfrm rot="10243000">
            <a:off x="245695" y="2355916"/>
            <a:ext cx="527370" cy="1248045"/>
            <a:chOff x="1735238" y="4668475"/>
            <a:chExt cx="527425" cy="1248175"/>
          </a:xfrm>
        </p:grpSpPr>
        <p:sp>
          <p:nvSpPr>
            <p:cNvPr id="160" name="Google Shape;160;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8"/>
          <p:cNvGrpSpPr/>
          <p:nvPr/>
        </p:nvGrpSpPr>
        <p:grpSpPr>
          <a:xfrm rot="-1033797">
            <a:off x="3882678" y="4818129"/>
            <a:ext cx="527412" cy="1248144"/>
            <a:chOff x="1735238" y="4668475"/>
            <a:chExt cx="527425" cy="1248175"/>
          </a:xfrm>
        </p:grpSpPr>
        <p:sp>
          <p:nvSpPr>
            <p:cNvPr id="165" name="Google Shape;165;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8"/>
          <p:cNvGrpSpPr/>
          <p:nvPr/>
        </p:nvGrpSpPr>
        <p:grpSpPr>
          <a:xfrm rot="9589089">
            <a:off x="3286229" y="2881108"/>
            <a:ext cx="527424" cy="1248172"/>
            <a:chOff x="1735238" y="4668475"/>
            <a:chExt cx="527425" cy="1248175"/>
          </a:xfrm>
        </p:grpSpPr>
        <p:sp>
          <p:nvSpPr>
            <p:cNvPr id="170" name="Google Shape;170;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8"/>
          <p:cNvGrpSpPr/>
          <p:nvPr/>
        </p:nvGrpSpPr>
        <p:grpSpPr>
          <a:xfrm rot="10674147">
            <a:off x="7280025" y="2728726"/>
            <a:ext cx="527409" cy="1248138"/>
            <a:chOff x="1735238" y="4668475"/>
            <a:chExt cx="527425" cy="1248175"/>
          </a:xfrm>
        </p:grpSpPr>
        <p:sp>
          <p:nvSpPr>
            <p:cNvPr id="175" name="Google Shape;175;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rot="-153719">
            <a:off x="7356213" y="4818118"/>
            <a:ext cx="527425" cy="1248174"/>
            <a:chOff x="1735238" y="4668475"/>
            <a:chExt cx="527425" cy="1248175"/>
          </a:xfrm>
        </p:grpSpPr>
        <p:sp>
          <p:nvSpPr>
            <p:cNvPr id="180" name="Google Shape;180;p18"/>
            <p:cNvSpPr/>
            <p:nvPr/>
          </p:nvSpPr>
          <p:spPr>
            <a:xfrm>
              <a:off x="1735263" y="5319050"/>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1735250" y="52091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1735263" y="49890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1735238" y="4668475"/>
              <a:ext cx="527400" cy="597600"/>
            </a:xfrm>
            <a:prstGeom prst="arc">
              <a:avLst>
                <a:gd name="adj1" fmla="val 13431369"/>
                <a:gd name="adj2" fmla="val 19454395"/>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8"/>
          <p:cNvSpPr/>
          <p:nvPr/>
        </p:nvSpPr>
        <p:spPr>
          <a:xfrm>
            <a:off x="3047950" y="861300"/>
            <a:ext cx="3048000" cy="1150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6095925" y="861300"/>
            <a:ext cx="3048000" cy="1150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txBox="1"/>
          <p:nvPr/>
        </p:nvSpPr>
        <p:spPr>
          <a:xfrm>
            <a:off x="148475" y="891263"/>
            <a:ext cx="2541000" cy="9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Acquisition</a:t>
            </a:r>
            <a:endParaRPr sz="1800" b="1"/>
          </a:p>
          <a:p>
            <a:pPr marL="0" lvl="0" indent="0" algn="l" rtl="0">
              <a:spcBef>
                <a:spcPts val="0"/>
              </a:spcBef>
              <a:spcAft>
                <a:spcPts val="0"/>
              </a:spcAft>
              <a:buNone/>
            </a:pPr>
            <a:r>
              <a:rPr lang="en-US"/>
              <a:t>After transition from target</a:t>
            </a:r>
            <a:endParaRPr/>
          </a:p>
          <a:p>
            <a:pPr marL="0" lvl="0" indent="0" algn="l" rtl="0">
              <a:spcBef>
                <a:spcPts val="0"/>
              </a:spcBef>
              <a:spcAft>
                <a:spcPts val="0"/>
              </a:spcAft>
              <a:buNone/>
            </a:pPr>
            <a:r>
              <a:rPr lang="en-US"/>
              <a:t>LED wide-FOV array</a:t>
            </a:r>
            <a:endParaRPr/>
          </a:p>
          <a:p>
            <a:pPr marL="0" lvl="0" indent="0" algn="l" rtl="0">
              <a:spcBef>
                <a:spcPts val="0"/>
              </a:spcBef>
              <a:spcAft>
                <a:spcPts val="0"/>
              </a:spcAft>
              <a:buNone/>
            </a:pPr>
            <a:r>
              <a:rPr lang="en-US"/>
              <a:t>RF ranging, DSN orbits/nav</a:t>
            </a:r>
            <a:endParaRPr/>
          </a:p>
        </p:txBody>
      </p:sp>
      <p:sp>
        <p:nvSpPr>
          <p:cNvPr id="187" name="Google Shape;187;p18"/>
          <p:cNvSpPr txBox="1"/>
          <p:nvPr/>
        </p:nvSpPr>
        <p:spPr>
          <a:xfrm>
            <a:off x="3103013" y="958175"/>
            <a:ext cx="2937900" cy="9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Lock and Control</a:t>
            </a:r>
            <a:endParaRPr sz="1800" b="1"/>
          </a:p>
          <a:p>
            <a:pPr marL="0" lvl="0" indent="0" algn="l" rtl="0">
              <a:spcBef>
                <a:spcPts val="0"/>
              </a:spcBef>
              <a:spcAft>
                <a:spcPts val="0"/>
              </a:spcAft>
              <a:buNone/>
            </a:pPr>
            <a:r>
              <a:rPr lang="en-US"/>
              <a:t>Acquire with Beacon laser</a:t>
            </a:r>
            <a:endParaRPr/>
          </a:p>
          <a:p>
            <a:pPr marL="0" lvl="0" indent="0" algn="l" rtl="0">
              <a:spcBef>
                <a:spcPts val="0"/>
              </a:spcBef>
              <a:spcAft>
                <a:spcPts val="0"/>
              </a:spcAft>
              <a:buNone/>
            </a:pPr>
            <a:r>
              <a:rPr lang="en-US"/>
              <a:t>RF ranging, closed-loop RF comm</a:t>
            </a:r>
            <a:endParaRPr/>
          </a:p>
        </p:txBody>
      </p:sp>
      <p:sp>
        <p:nvSpPr>
          <p:cNvPr id="188" name="Google Shape;188;p18"/>
          <p:cNvSpPr txBox="1"/>
          <p:nvPr/>
        </p:nvSpPr>
        <p:spPr>
          <a:xfrm>
            <a:off x="6164950" y="967450"/>
            <a:ext cx="2937900" cy="9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Science Mode</a:t>
            </a:r>
            <a:endParaRPr sz="1800" b="1"/>
          </a:p>
          <a:p>
            <a:pPr marL="0" lvl="0" indent="0" algn="l" rtl="0">
              <a:spcBef>
                <a:spcPts val="0"/>
              </a:spcBef>
              <a:spcAft>
                <a:spcPts val="0"/>
              </a:spcAft>
              <a:buNone/>
            </a:pPr>
            <a:r>
              <a:rPr lang="en-US"/>
              <a:t>Fine pointing Guide Star laser</a:t>
            </a:r>
            <a:endParaRPr/>
          </a:p>
          <a:p>
            <a:pPr marL="0" lvl="0" indent="0" algn="l" rtl="0">
              <a:spcBef>
                <a:spcPts val="0"/>
              </a:spcBef>
              <a:spcAft>
                <a:spcPts val="0"/>
              </a:spcAft>
              <a:buNone/>
            </a:pPr>
            <a:r>
              <a:rPr lang="en-US"/>
              <a:t>RF ranging, closed-loop RF comm</a:t>
            </a:r>
            <a:endParaRPr/>
          </a:p>
        </p:txBody>
      </p:sp>
      <p:sp>
        <p:nvSpPr>
          <p:cNvPr id="189" name="Google Shape;189;p18"/>
          <p:cNvSpPr txBox="1"/>
          <p:nvPr/>
        </p:nvSpPr>
        <p:spPr>
          <a:xfrm>
            <a:off x="7911275" y="3327550"/>
            <a:ext cx="15510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0000"/>
                </a:solidFill>
              </a:rPr>
              <a:t>~40,000 km</a:t>
            </a:r>
            <a:br>
              <a:rPr lang="en-US" b="1">
                <a:solidFill>
                  <a:srgbClr val="FF0000"/>
                </a:solidFill>
              </a:rPr>
            </a:br>
            <a:r>
              <a:rPr lang="en-US" b="1">
                <a:solidFill>
                  <a:srgbClr val="FF0000"/>
                </a:solidFill>
              </a:rPr>
              <a:t>separation</a:t>
            </a:r>
            <a:endParaRPr b="1">
              <a:solidFill>
                <a:srgbClr val="FF0000"/>
              </a:solidFill>
            </a:endParaRPr>
          </a:p>
        </p:txBody>
      </p:sp>
      <p:sp>
        <p:nvSpPr>
          <p:cNvPr id="190" name="Google Shape;190;p18"/>
          <p:cNvSpPr txBox="1"/>
          <p:nvPr/>
        </p:nvSpPr>
        <p:spPr>
          <a:xfrm>
            <a:off x="7568000" y="4398475"/>
            <a:ext cx="15510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0000"/>
                </a:solidFill>
              </a:rPr>
              <a:t>1 m cross track</a:t>
            </a:r>
            <a:br>
              <a:rPr lang="en-US" b="1">
                <a:solidFill>
                  <a:srgbClr val="FF0000"/>
                </a:solidFill>
              </a:rPr>
            </a:br>
            <a:r>
              <a:rPr lang="en-US" b="1">
                <a:solidFill>
                  <a:srgbClr val="FF0000"/>
                </a:solidFill>
              </a:rPr>
              <a:t>       stability</a:t>
            </a:r>
            <a:endParaRPr b="1">
              <a:solidFill>
                <a:srgbClr val="FF0000"/>
              </a:solidFill>
            </a:endParaRPr>
          </a:p>
        </p:txBody>
      </p:sp>
      <p:cxnSp>
        <p:nvCxnSpPr>
          <p:cNvPr id="191" name="Google Shape;191;p18"/>
          <p:cNvCxnSpPr/>
          <p:nvPr/>
        </p:nvCxnSpPr>
        <p:spPr>
          <a:xfrm>
            <a:off x="7348700" y="4398475"/>
            <a:ext cx="487500" cy="0"/>
          </a:xfrm>
          <a:prstGeom prst="straightConnector1">
            <a:avLst/>
          </a:prstGeom>
          <a:noFill/>
          <a:ln w="19050" cap="flat" cmpd="sng">
            <a:solidFill>
              <a:srgbClr val="FF0000"/>
            </a:solidFill>
            <a:prstDash val="solid"/>
            <a:round/>
            <a:headEnd type="triangle" w="med" len="med"/>
            <a:tailEnd type="triangle" w="med" len="med"/>
          </a:ln>
        </p:spPr>
      </p:cxnSp>
      <p:sp>
        <p:nvSpPr>
          <p:cNvPr id="192" name="Google Shape;192;p18"/>
          <p:cNvSpPr/>
          <p:nvPr/>
        </p:nvSpPr>
        <p:spPr>
          <a:xfrm>
            <a:off x="1590900" y="2213050"/>
            <a:ext cx="253200" cy="253200"/>
          </a:xfrm>
          <a:prstGeom prst="sun">
            <a:avLst>
              <a:gd name="adj" fmla="val 25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712525" y="2213050"/>
            <a:ext cx="253200" cy="253200"/>
          </a:xfrm>
          <a:prstGeom prst="sun">
            <a:avLst>
              <a:gd name="adj" fmla="val 25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7766150" y="2213050"/>
            <a:ext cx="253200" cy="253200"/>
          </a:xfrm>
          <a:prstGeom prst="sun">
            <a:avLst>
              <a:gd name="adj" fmla="val 25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txBox="1"/>
          <p:nvPr/>
        </p:nvSpPr>
        <p:spPr>
          <a:xfrm>
            <a:off x="148475" y="6259725"/>
            <a:ext cx="26955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rPr>
              <a:t>LEDs detected by telescope </a:t>
            </a:r>
            <a:br>
              <a:rPr lang="en-US" b="1">
                <a:solidFill>
                  <a:srgbClr val="FFFFFF"/>
                </a:solidFill>
              </a:rPr>
            </a:br>
            <a:r>
              <a:rPr lang="en-US" b="1">
                <a:solidFill>
                  <a:srgbClr val="FFFFFF"/>
                </a:solidFill>
              </a:rPr>
              <a:t>star tracker or a camera</a:t>
            </a:r>
            <a:endParaRPr b="1">
              <a:solidFill>
                <a:srgbClr val="FFFFFF"/>
              </a:solidFill>
            </a:endParaRPr>
          </a:p>
        </p:txBody>
      </p:sp>
      <p:sp>
        <p:nvSpPr>
          <p:cNvPr id="196" name="Google Shape;196;p18"/>
          <p:cNvSpPr txBox="1"/>
          <p:nvPr/>
        </p:nvSpPr>
        <p:spPr>
          <a:xfrm>
            <a:off x="3087100" y="6259725"/>
            <a:ext cx="28344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rPr>
              <a:t>Beacon detected by telescope </a:t>
            </a:r>
            <a:br>
              <a:rPr lang="en-US" b="1">
                <a:solidFill>
                  <a:srgbClr val="FFFFFF"/>
                </a:solidFill>
              </a:rPr>
            </a:br>
            <a:r>
              <a:rPr lang="en-US" b="1">
                <a:solidFill>
                  <a:srgbClr val="FFFFFF"/>
                </a:solidFill>
              </a:rPr>
              <a:t>science imager</a:t>
            </a:r>
            <a:endParaRPr b="1">
              <a:solidFill>
                <a:srgbClr val="FFFFFF"/>
              </a:solidFill>
            </a:endParaRPr>
          </a:p>
        </p:txBody>
      </p:sp>
      <p:sp>
        <p:nvSpPr>
          <p:cNvPr id="197" name="Google Shape;197;p18"/>
          <p:cNvSpPr txBox="1"/>
          <p:nvPr/>
        </p:nvSpPr>
        <p:spPr>
          <a:xfrm>
            <a:off x="3796950" y="3638325"/>
            <a:ext cx="2219100" cy="5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rPr>
              <a:t>low-power beacon laser</a:t>
            </a:r>
            <a:endParaRPr b="1">
              <a:solidFill>
                <a:srgbClr val="FFFFFF"/>
              </a:solidFill>
            </a:endParaRPr>
          </a:p>
        </p:txBody>
      </p:sp>
      <p:sp>
        <p:nvSpPr>
          <p:cNvPr id="198" name="Google Shape;198;p18"/>
          <p:cNvSpPr txBox="1"/>
          <p:nvPr/>
        </p:nvSpPr>
        <p:spPr>
          <a:xfrm>
            <a:off x="185356" y="4057724"/>
            <a:ext cx="1819200" cy="5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D966"/>
                </a:solidFill>
              </a:rPr>
              <a:t>RF </a:t>
            </a:r>
            <a:endParaRPr b="1">
              <a:solidFill>
                <a:srgbClr val="FFD966"/>
              </a:solidFill>
            </a:endParaRPr>
          </a:p>
          <a:p>
            <a:pPr marL="0" lvl="0" indent="0" algn="l" rtl="0">
              <a:spcBef>
                <a:spcPts val="0"/>
              </a:spcBef>
              <a:spcAft>
                <a:spcPts val="0"/>
              </a:spcAft>
              <a:buNone/>
            </a:pPr>
            <a:r>
              <a:rPr lang="en-US" b="1">
                <a:solidFill>
                  <a:srgbClr val="FFD966"/>
                </a:solidFill>
              </a:rPr>
              <a:t>link</a:t>
            </a:r>
            <a:endParaRPr b="1">
              <a:solidFill>
                <a:srgbClr val="FFD966"/>
              </a:solidFill>
            </a:endParaRPr>
          </a:p>
        </p:txBody>
      </p:sp>
      <p:sp>
        <p:nvSpPr>
          <p:cNvPr id="199" name="Google Shape;199;p18"/>
          <p:cNvSpPr txBox="1"/>
          <p:nvPr/>
        </p:nvSpPr>
        <p:spPr>
          <a:xfrm>
            <a:off x="3380469" y="4236524"/>
            <a:ext cx="1819200" cy="5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D966"/>
                </a:solidFill>
              </a:rPr>
              <a:t>RF </a:t>
            </a:r>
            <a:br>
              <a:rPr lang="en-US" b="1">
                <a:solidFill>
                  <a:srgbClr val="FFD966"/>
                </a:solidFill>
              </a:rPr>
            </a:br>
            <a:r>
              <a:rPr lang="en-US" b="1">
                <a:solidFill>
                  <a:srgbClr val="FFD966"/>
                </a:solidFill>
              </a:rPr>
              <a:t>link</a:t>
            </a:r>
            <a:endParaRPr b="1">
              <a:solidFill>
                <a:srgbClr val="FFD966"/>
              </a:solidFill>
            </a:endParaRPr>
          </a:p>
        </p:txBody>
      </p:sp>
      <p:sp>
        <p:nvSpPr>
          <p:cNvPr id="200" name="Google Shape;200;p18"/>
          <p:cNvSpPr txBox="1"/>
          <p:nvPr/>
        </p:nvSpPr>
        <p:spPr>
          <a:xfrm>
            <a:off x="6724294" y="4140399"/>
            <a:ext cx="1819200" cy="5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D966"/>
                </a:solidFill>
              </a:rPr>
              <a:t>RF </a:t>
            </a:r>
            <a:br>
              <a:rPr lang="en-US" b="1">
                <a:solidFill>
                  <a:srgbClr val="FFD966"/>
                </a:solidFill>
              </a:rPr>
            </a:br>
            <a:r>
              <a:rPr lang="en-US" b="1">
                <a:solidFill>
                  <a:srgbClr val="FFD966"/>
                </a:solidFill>
              </a:rPr>
              <a:t>link</a:t>
            </a:r>
            <a:endParaRPr b="1">
              <a:solidFill>
                <a:srgbClr val="FFD966"/>
              </a:solidFill>
            </a:endParaRPr>
          </a:p>
        </p:txBody>
      </p:sp>
      <p:cxnSp>
        <p:nvCxnSpPr>
          <p:cNvPr id="201" name="Google Shape;201;p18"/>
          <p:cNvCxnSpPr/>
          <p:nvPr/>
        </p:nvCxnSpPr>
        <p:spPr>
          <a:xfrm>
            <a:off x="598275" y="3705800"/>
            <a:ext cx="153900" cy="1163100"/>
          </a:xfrm>
          <a:prstGeom prst="straightConnector1">
            <a:avLst/>
          </a:prstGeom>
          <a:noFill/>
          <a:ln w="19050" cap="flat" cmpd="sng">
            <a:solidFill>
              <a:srgbClr val="FFD966"/>
            </a:solidFill>
            <a:prstDash val="solid"/>
            <a:round/>
            <a:headEnd type="triangle" w="med" len="med"/>
            <a:tailEnd type="triangle" w="med" len="med"/>
          </a:ln>
        </p:spPr>
      </p:cxnSp>
      <p:cxnSp>
        <p:nvCxnSpPr>
          <p:cNvPr id="202" name="Google Shape;202;p18"/>
          <p:cNvCxnSpPr/>
          <p:nvPr/>
        </p:nvCxnSpPr>
        <p:spPr>
          <a:xfrm>
            <a:off x="3766925" y="4160025"/>
            <a:ext cx="183900" cy="626400"/>
          </a:xfrm>
          <a:prstGeom prst="straightConnector1">
            <a:avLst/>
          </a:prstGeom>
          <a:noFill/>
          <a:ln w="19050" cap="flat" cmpd="sng">
            <a:solidFill>
              <a:srgbClr val="FFD966"/>
            </a:solidFill>
            <a:prstDash val="solid"/>
            <a:round/>
            <a:headEnd type="triangle" w="med" len="med"/>
            <a:tailEnd type="triangle" w="med" len="med"/>
          </a:ln>
        </p:spPr>
      </p:cxnSp>
      <p:cxnSp>
        <p:nvCxnSpPr>
          <p:cNvPr id="203" name="Google Shape;203;p18"/>
          <p:cNvCxnSpPr/>
          <p:nvPr/>
        </p:nvCxnSpPr>
        <p:spPr>
          <a:xfrm>
            <a:off x="7257344" y="4147424"/>
            <a:ext cx="21900" cy="574800"/>
          </a:xfrm>
          <a:prstGeom prst="straightConnector1">
            <a:avLst/>
          </a:prstGeom>
          <a:noFill/>
          <a:ln w="19050" cap="flat" cmpd="sng">
            <a:solidFill>
              <a:srgbClr val="FFD966"/>
            </a:solidFill>
            <a:prstDash val="solid"/>
            <a:round/>
            <a:headEnd type="triangle" w="med" len="med"/>
            <a:tailEnd type="triangle" w="med" len="med"/>
          </a:ln>
        </p:spPr>
      </p:cxnSp>
      <p:cxnSp>
        <p:nvCxnSpPr>
          <p:cNvPr id="204" name="Google Shape;204;p18"/>
          <p:cNvCxnSpPr/>
          <p:nvPr/>
        </p:nvCxnSpPr>
        <p:spPr>
          <a:xfrm>
            <a:off x="0" y="858450"/>
            <a:ext cx="9151500" cy="0"/>
          </a:xfrm>
          <a:prstGeom prst="straightConnector1">
            <a:avLst/>
          </a:prstGeom>
          <a:noFill/>
          <a:ln w="38100" cap="flat" cmpd="sng">
            <a:solidFill>
              <a:schemeClr val="dk2"/>
            </a:solidFill>
            <a:prstDash val="solid"/>
            <a:round/>
            <a:headEnd type="none" w="med" len="med"/>
            <a:tailEnd type="none" w="med" len="med"/>
          </a:ln>
        </p:spPr>
      </p:cxnSp>
      <p:sp>
        <p:nvSpPr>
          <p:cNvPr id="205" name="Google Shape;205;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06" name="Google Shape;206;p18"/>
          <p:cNvSpPr txBox="1"/>
          <p:nvPr/>
        </p:nvSpPr>
        <p:spPr>
          <a:xfrm>
            <a:off x="6711150" y="6412750"/>
            <a:ext cx="1551000" cy="3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999999"/>
                </a:solidFill>
              </a:rPr>
              <a:t>W. Marlow, MIT</a:t>
            </a:r>
            <a:endParaRPr i="1">
              <a:solidFill>
                <a:srgbClr val="999999"/>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3"/>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Next Steps (1/2)</a:t>
            </a:r>
            <a:endParaRPr/>
          </a:p>
        </p:txBody>
      </p:sp>
      <p:sp>
        <p:nvSpPr>
          <p:cNvPr id="711" name="Google Shape;711;p63"/>
          <p:cNvSpPr txBox="1">
            <a:spLocks noGrp="1"/>
          </p:cNvSpPr>
          <p:nvPr>
            <p:ph type="body" idx="1"/>
          </p:nvPr>
        </p:nvSpPr>
        <p:spPr>
          <a:xfrm>
            <a:off x="628650" y="991125"/>
            <a:ext cx="78867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sz="2400"/>
              <a:t>Laboratory tests at the University of Arizona  to demonstrate WFSC increase TRL from 1-2 to 3-4 (in progress, at TRL 3).</a:t>
            </a:r>
            <a:endParaRPr sz="2400"/>
          </a:p>
          <a:p>
            <a:pPr marL="914400" lvl="1" indent="-381000" algn="l" rtl="0">
              <a:spcBef>
                <a:spcPts val="1000"/>
              </a:spcBef>
              <a:spcAft>
                <a:spcPts val="0"/>
              </a:spcAft>
              <a:buSzPts val="2400"/>
              <a:buChar char="•"/>
            </a:pPr>
            <a:r>
              <a:rPr lang="en-US"/>
              <a:t>Completion of Part 2 of the LGS paper series, focusing on laboratory demonstration</a:t>
            </a:r>
            <a:endParaRPr sz="2400"/>
          </a:p>
          <a:p>
            <a:pPr marL="457200" lvl="0" indent="-406400" algn="l" rtl="0">
              <a:spcBef>
                <a:spcPts val="1000"/>
              </a:spcBef>
              <a:spcAft>
                <a:spcPts val="0"/>
              </a:spcAft>
              <a:buSzPts val="2800"/>
              <a:buChar char="•"/>
            </a:pPr>
            <a:r>
              <a:rPr lang="en-US" sz="2400"/>
              <a:t>Detailed simulations of a paired segmented DM for WFSC are being evaluated at MIT (in progress)</a:t>
            </a:r>
            <a:endParaRPr sz="2400"/>
          </a:p>
          <a:p>
            <a:pPr marL="457200" lvl="0" indent="-406400" algn="l" rtl="0">
              <a:spcBef>
                <a:spcPts val="1000"/>
              </a:spcBef>
              <a:spcAft>
                <a:spcPts val="0"/>
              </a:spcAft>
              <a:buSzPts val="2800"/>
              <a:buChar char="•"/>
            </a:pPr>
            <a:r>
              <a:rPr lang="en-US" sz="2400"/>
              <a:t>Consideration of use of LGS for photometric calibration </a:t>
            </a:r>
            <a:endParaRPr sz="2400"/>
          </a:p>
          <a:p>
            <a:pPr marL="457200" lvl="0" indent="-406400" algn="l" rtl="0">
              <a:spcBef>
                <a:spcPts val="1000"/>
              </a:spcBef>
              <a:spcAft>
                <a:spcPts val="0"/>
              </a:spcAft>
              <a:buSzPts val="2800"/>
              <a:buChar char="•"/>
            </a:pPr>
            <a:r>
              <a:rPr lang="en-US" sz="2400"/>
              <a:t>Refinement of design reference mission and lifetime based on realistic LGS spacecraft </a:t>
            </a:r>
            <a:endParaRPr sz="2400"/>
          </a:p>
          <a:p>
            <a:pPr marL="457200" lvl="0" indent="0" algn="l" rtl="0">
              <a:spcBef>
                <a:spcPts val="1000"/>
              </a:spcBef>
              <a:spcAft>
                <a:spcPts val="0"/>
              </a:spcAft>
              <a:buNone/>
            </a:pPr>
            <a:r>
              <a:rPr lang="en-US" sz="2400"/>
              <a:t/>
            </a:r>
            <a:br>
              <a:rPr lang="en-US" sz="2400"/>
            </a:br>
            <a:endParaRPr sz="2400"/>
          </a:p>
          <a:p>
            <a:pPr marL="457200" lvl="0" indent="0" algn="l" rtl="0">
              <a:spcBef>
                <a:spcPts val="1000"/>
              </a:spcBef>
              <a:spcAft>
                <a:spcPts val="0"/>
              </a:spcAft>
              <a:buNone/>
            </a:pPr>
            <a:endParaRPr/>
          </a:p>
        </p:txBody>
      </p:sp>
      <p:sp>
        <p:nvSpPr>
          <p:cNvPr id="712" name="Google Shape;712;p6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4"/>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Next Steps… (2/2)</a:t>
            </a:r>
            <a:endParaRPr/>
          </a:p>
        </p:txBody>
      </p:sp>
      <p:sp>
        <p:nvSpPr>
          <p:cNvPr id="719" name="Google Shape;719;p64"/>
          <p:cNvSpPr txBox="1">
            <a:spLocks noGrp="1"/>
          </p:cNvSpPr>
          <p:nvPr>
            <p:ph type="body" idx="1"/>
          </p:nvPr>
        </p:nvSpPr>
        <p:spPr>
          <a:xfrm>
            <a:off x="628650" y="991125"/>
            <a:ext cx="81198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Explore synergies with capacitive sensors/laser metrology/natural guide stars</a:t>
            </a:r>
            <a:endParaRPr/>
          </a:p>
          <a:p>
            <a:pPr marL="914400" lvl="1" indent="-381000" algn="l" rtl="0">
              <a:spcBef>
                <a:spcPts val="0"/>
              </a:spcBef>
              <a:spcAft>
                <a:spcPts val="0"/>
              </a:spcAft>
              <a:buSzPts val="2400"/>
              <a:buChar char="•"/>
            </a:pPr>
            <a:r>
              <a:rPr lang="en-US"/>
              <a:t>Capacitive sensors sensitive to high-frequency disturbances, but subject to drift over &gt;1 sec timescales</a:t>
            </a:r>
            <a:endParaRPr/>
          </a:p>
          <a:p>
            <a:pPr marL="914400" lvl="1" indent="-381000" algn="l" rtl="0">
              <a:spcBef>
                <a:spcPts val="0"/>
              </a:spcBef>
              <a:spcAft>
                <a:spcPts val="0"/>
              </a:spcAft>
              <a:buSzPts val="2400"/>
              <a:buChar char="•"/>
            </a:pPr>
            <a:r>
              <a:rPr lang="en-US"/>
              <a:t>Laser metrology for secondary mirror alignment</a:t>
            </a:r>
            <a:endParaRPr/>
          </a:p>
          <a:p>
            <a:pPr marL="914400" lvl="1" indent="-381000" algn="l" rtl="0">
              <a:spcBef>
                <a:spcPts val="0"/>
              </a:spcBef>
              <a:spcAft>
                <a:spcPts val="0"/>
              </a:spcAft>
              <a:buSzPts val="2400"/>
              <a:buChar char="•"/>
            </a:pPr>
            <a:r>
              <a:rPr lang="en-US"/>
              <a:t>LGS could provide calibration, primary mirror segment cophasing</a:t>
            </a:r>
            <a:br>
              <a:rPr lang="en-US"/>
            </a:br>
            <a:endParaRPr/>
          </a:p>
          <a:p>
            <a:pPr marL="457200" lvl="0" indent="-406400" algn="l" rtl="0">
              <a:spcBef>
                <a:spcPts val="0"/>
              </a:spcBef>
              <a:spcAft>
                <a:spcPts val="0"/>
              </a:spcAft>
              <a:buSzPts val="2800"/>
              <a:buChar char="•"/>
            </a:pPr>
            <a:r>
              <a:rPr lang="en-US"/>
              <a:t>Narrow down implementation of wavefront sensing</a:t>
            </a:r>
            <a:endParaRPr/>
          </a:p>
          <a:p>
            <a:pPr marL="914400" lvl="1" indent="-381000" algn="l" rtl="0">
              <a:spcBef>
                <a:spcPts val="0"/>
              </a:spcBef>
              <a:spcAft>
                <a:spcPts val="0"/>
              </a:spcAft>
              <a:buSzPts val="2400"/>
              <a:buChar char="•"/>
            </a:pPr>
            <a:r>
              <a:rPr lang="en-US"/>
              <a:t>How/where do we pick up the beam?</a:t>
            </a:r>
            <a:endParaRPr/>
          </a:p>
          <a:p>
            <a:pPr marL="914400" lvl="1" indent="-381000" algn="l" rtl="0">
              <a:spcBef>
                <a:spcPts val="0"/>
              </a:spcBef>
              <a:spcAft>
                <a:spcPts val="0"/>
              </a:spcAft>
              <a:buSzPts val="2400"/>
              <a:buChar char="•"/>
            </a:pPr>
            <a:r>
              <a:rPr lang="en-US"/>
              <a:t>Is LGS spacecraft behind coronagraph, or out of focal/pupil plane?</a:t>
            </a:r>
            <a:endParaRPr/>
          </a:p>
          <a:p>
            <a:pPr marL="914400" lvl="1" indent="-381000" algn="l" rtl="0">
              <a:spcBef>
                <a:spcPts val="0"/>
              </a:spcBef>
              <a:spcAft>
                <a:spcPts val="0"/>
              </a:spcAft>
              <a:buSzPts val="2400"/>
              <a:buChar char="•"/>
            </a:pPr>
            <a:r>
              <a:rPr lang="en-US"/>
              <a:t>Explore defocused wavefront sensor</a:t>
            </a:r>
            <a:endParaRPr/>
          </a:p>
        </p:txBody>
      </p:sp>
      <p:sp>
        <p:nvSpPr>
          <p:cNvPr id="720" name="Google Shape;720;p6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5"/>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Thank you!</a:t>
            </a:r>
            <a:endParaRPr/>
          </a:p>
        </p:txBody>
      </p:sp>
      <p:sp>
        <p:nvSpPr>
          <p:cNvPr id="727" name="Google Shape;727;p65"/>
          <p:cNvSpPr txBox="1">
            <a:spLocks noGrp="1"/>
          </p:cNvSpPr>
          <p:nvPr>
            <p:ph type="body" idx="1"/>
          </p:nvPr>
        </p:nvSpPr>
        <p:spPr>
          <a:xfrm>
            <a:off x="628650" y="838725"/>
            <a:ext cx="8234700" cy="4351200"/>
          </a:xfrm>
          <a:prstGeom prst="rect">
            <a:avLst/>
          </a:prstGeom>
        </p:spPr>
        <p:txBody>
          <a:bodyPr spcFirstLastPara="1" wrap="square" lIns="91425" tIns="91425" rIns="91425" bIns="91425" anchor="t" anchorCtr="0">
            <a:noAutofit/>
          </a:bodyPr>
          <a:lstStyle/>
          <a:p>
            <a:pPr marL="457200" marR="0" lvl="0" indent="-406400" algn="l" rtl="0">
              <a:lnSpc>
                <a:spcPct val="90000"/>
              </a:lnSpc>
              <a:spcBef>
                <a:spcPts val="1000"/>
              </a:spcBef>
              <a:spcAft>
                <a:spcPts val="0"/>
              </a:spcAft>
              <a:buClr>
                <a:schemeClr val="dk1"/>
              </a:buClr>
              <a:buSzPts val="2800"/>
              <a:buFont typeface="Arial"/>
              <a:buChar char="•"/>
            </a:pPr>
            <a:r>
              <a:rPr lang="en-US"/>
              <a:t>Please send questions to the team at: </a:t>
            </a:r>
            <a:r>
              <a:rPr lang="en-US" u="sng">
                <a:solidFill>
                  <a:schemeClr val="hlink"/>
                </a:solidFill>
                <a:hlinkClick r:id="rId3"/>
              </a:rPr>
              <a:t>laserguidestarlab@mit.edu</a:t>
            </a:r>
            <a:r>
              <a:rPr lang="en-US"/>
              <a:t> </a:t>
            </a:r>
            <a:br>
              <a:rPr lang="en-US"/>
            </a:br>
            <a:endParaRPr/>
          </a:p>
          <a:p>
            <a:pPr marL="457200" lvl="0" indent="0" algn="l" rtl="0">
              <a:spcBef>
                <a:spcPts val="1000"/>
              </a:spcBef>
              <a:spcAft>
                <a:spcPts val="0"/>
              </a:spcAft>
              <a:buNone/>
            </a:pPr>
            <a:endParaRPr/>
          </a:p>
        </p:txBody>
      </p:sp>
      <p:sp>
        <p:nvSpPr>
          <p:cNvPr id="728" name="Google Shape;728;p6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6"/>
          <p:cNvSpPr txBox="1">
            <a:spLocks noGrp="1"/>
          </p:cNvSpPr>
          <p:nvPr>
            <p:ph type="body" idx="1"/>
          </p:nvPr>
        </p:nvSpPr>
        <p:spPr>
          <a:xfrm>
            <a:off x="311700" y="991133"/>
            <a:ext cx="8520600" cy="4555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22222"/>
              </a:buClr>
              <a:buSzPts val="1400"/>
              <a:buChar char="●"/>
            </a:pPr>
            <a:r>
              <a:rPr lang="en-US" sz="1400">
                <a:solidFill>
                  <a:srgbClr val="222222"/>
                </a:solidFill>
              </a:rPr>
              <a:t>Cahoy, K.L.“Telescope Technology for Decadal Missions Seminar”(hosted by Bob Laskin, Astronomy and Physics Directorate Chief Technologist JPL) Friday, 2/24/2017</a:t>
            </a:r>
            <a:endParaRPr sz="1400">
              <a:solidFill>
                <a:srgbClr val="222222"/>
              </a:solidFill>
            </a:endParaRPr>
          </a:p>
          <a:p>
            <a:pPr marL="457200" lvl="0" indent="-317500" algn="l" rtl="0">
              <a:spcBef>
                <a:spcPts val="0"/>
              </a:spcBef>
              <a:spcAft>
                <a:spcPts val="0"/>
              </a:spcAft>
              <a:buClr>
                <a:srgbClr val="222222"/>
              </a:buClr>
              <a:buSzPts val="1400"/>
              <a:buChar char="●"/>
            </a:pPr>
            <a:r>
              <a:rPr lang="en-US" sz="1400">
                <a:solidFill>
                  <a:srgbClr val="222222"/>
                </a:solidFill>
              </a:rPr>
              <a:t>Clark, J. HabEx STDT Telecon, “Telescope/Companion formation flight”, 3/24/2017</a:t>
            </a:r>
            <a:endParaRPr sz="1400">
              <a:solidFill>
                <a:srgbClr val="222222"/>
              </a:solidFill>
            </a:endParaRPr>
          </a:p>
          <a:p>
            <a:pPr marL="457200" lvl="0" indent="-317500" algn="l" rtl="0">
              <a:spcBef>
                <a:spcPts val="0"/>
              </a:spcBef>
              <a:spcAft>
                <a:spcPts val="0"/>
              </a:spcAft>
              <a:buClr>
                <a:srgbClr val="222222"/>
              </a:buClr>
              <a:buSzPts val="1400"/>
              <a:buChar char="●"/>
            </a:pPr>
            <a:r>
              <a:rPr lang="en-US" sz="1400">
                <a:solidFill>
                  <a:srgbClr val="222222"/>
                </a:solidFill>
              </a:rPr>
              <a:t>Lumbres, J. American Museum of Natural History Astrophysics Department seminar, “Extreme Wavefront control on Ground and Space Telescopes for Exoplanet Imaging”, 5/19/2017</a:t>
            </a:r>
            <a:endParaRPr sz="1400">
              <a:solidFill>
                <a:srgbClr val="222222"/>
              </a:solidFill>
            </a:endParaRPr>
          </a:p>
          <a:p>
            <a:pPr marL="457200" lvl="0" indent="-317500" algn="l" rtl="0">
              <a:spcBef>
                <a:spcPts val="0"/>
              </a:spcBef>
              <a:spcAft>
                <a:spcPts val="0"/>
              </a:spcAft>
              <a:buSzPts val="1400"/>
              <a:buChar char="●"/>
            </a:pPr>
            <a:r>
              <a:rPr lang="en-US" sz="1400">
                <a:solidFill>
                  <a:srgbClr val="222222"/>
                </a:solidFill>
              </a:rPr>
              <a:t>Cahoy, K.L. The LUVOIR (Habex)  “Ultra-stable Systems Working group”</a:t>
            </a:r>
            <a:r>
              <a:rPr lang="en-US" sz="1400"/>
              <a:t>, 7/</a:t>
            </a:r>
            <a:r>
              <a:rPr lang="en-US" sz="1400">
                <a:solidFill>
                  <a:srgbClr val="333333"/>
                </a:solidFill>
              </a:rPr>
              <a:t>28/2017</a:t>
            </a:r>
            <a:endParaRPr sz="1400">
              <a:solidFill>
                <a:srgbClr val="333333"/>
              </a:solidFill>
            </a:endParaRPr>
          </a:p>
          <a:p>
            <a:pPr marL="457200" lvl="0" indent="-317500" algn="l" rtl="0">
              <a:spcBef>
                <a:spcPts val="0"/>
              </a:spcBef>
              <a:spcAft>
                <a:spcPts val="0"/>
              </a:spcAft>
              <a:buSzPts val="1400"/>
              <a:buChar char="●"/>
            </a:pPr>
            <a:r>
              <a:rPr lang="en-US" sz="1400">
                <a:solidFill>
                  <a:srgbClr val="222222"/>
                </a:solidFill>
              </a:rPr>
              <a:t>Clark, J. MIT Space Systems Laboratory seminar, “Capabilities of a Laser Guide Star for a Large Segmented Space Telescope”, </a:t>
            </a:r>
            <a:r>
              <a:rPr lang="en-US" sz="1400">
                <a:solidFill>
                  <a:srgbClr val="333333"/>
                </a:solidFill>
              </a:rPr>
              <a:t>10/02/2017</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Cahoy, K.L. et al., “Laser Guide Star for Large Aperture Segmented Space Telescopes,” Annual Technical Seminar Year 1 at NASA GSFC on 11/20/2017</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Clark, J. et al., “Capabilities of a Laser Guide Star for a Large Segmented Space Telescope,” AAS mtg #231, January, 2018.</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Lumbres, J. et al. “Laser Guide Star for Large Aperture Segmented Space Telescopes,” SPIE Astronomical Telescopes and Instrumentation, Austin, TX, June 2018</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Douglas, E.. et al. “Laser Guide Star for Large Aperture Segmented Space Telescopes,” Cubesat Developers Workshop, San Luis Obispo, CA, April 2018</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Douglas, E. et al. “Laser Guide Star for large segmented aperture space telescopes: Part 1: Implications for Terrestrial Exoplanet Detection and Observatory Stability,” a</a:t>
            </a:r>
            <a:r>
              <a:rPr lang="en-US" sz="1400" b="1">
                <a:solidFill>
                  <a:schemeClr val="dk1"/>
                </a:solidFill>
              </a:rPr>
              <a:t>ccepted in Astronomical Journal on Nov. 20, 2018.</a:t>
            </a:r>
            <a:endParaRPr sz="1400" b="1">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Xin, Y. et al., “Diffraction analysis of Laser Guide Star enabled cophasing wavefront control for large segmented aperture space telescopes,” accepted for oral presentation at AAS January 7, 2019.</a:t>
            </a:r>
            <a:endParaRPr sz="1400">
              <a:solidFill>
                <a:schemeClr val="dk1"/>
              </a:solidFill>
            </a:endParaRPr>
          </a:p>
          <a:p>
            <a:pPr marL="457200" lvl="0" indent="-317500" algn="just" rtl="0">
              <a:lnSpc>
                <a:spcPct val="100000"/>
              </a:lnSpc>
              <a:spcBef>
                <a:spcPts val="0"/>
              </a:spcBef>
              <a:spcAft>
                <a:spcPts val="0"/>
              </a:spcAft>
              <a:buClr>
                <a:schemeClr val="dk1"/>
              </a:buClr>
              <a:buSzPts val="1400"/>
              <a:buChar char="●"/>
            </a:pPr>
            <a:r>
              <a:rPr lang="en-US" sz="1400">
                <a:solidFill>
                  <a:schemeClr val="dk1"/>
                </a:solidFill>
              </a:rPr>
              <a:t>Cahoy, K.L. et al., “Laser Guide Star for Large Aperture Segmented Space Telescopes,” Annual Technical Seminar Year 2 at NASA GSFC on 12/7/2018. </a:t>
            </a:r>
            <a:endParaRPr sz="1400">
              <a:solidFill>
                <a:schemeClr val="dk1"/>
              </a:solidFill>
            </a:endParaRPr>
          </a:p>
          <a:p>
            <a:pPr marL="457200" lvl="0" indent="0" algn="just" rtl="0">
              <a:lnSpc>
                <a:spcPct val="100000"/>
              </a:lnSpc>
              <a:spcBef>
                <a:spcPts val="0"/>
              </a:spcBef>
              <a:spcAft>
                <a:spcPts val="0"/>
              </a:spcAft>
              <a:buNone/>
            </a:pPr>
            <a:r>
              <a:rPr lang="en-US" sz="1400">
                <a:solidFill>
                  <a:schemeClr val="dk1"/>
                </a:solidFill>
              </a:rPr>
              <a:t/>
            </a:r>
            <a:br>
              <a:rPr lang="en-US" sz="1400">
                <a:solidFill>
                  <a:schemeClr val="dk1"/>
                </a:solidFill>
              </a:rPr>
            </a:br>
            <a:endParaRPr sz="1400">
              <a:solidFill>
                <a:srgbClr val="333333"/>
              </a:solidFill>
            </a:endParaRPr>
          </a:p>
        </p:txBody>
      </p:sp>
      <p:sp>
        <p:nvSpPr>
          <p:cNvPr id="735" name="Google Shape;735;p66"/>
          <p:cNvSpPr txBox="1">
            <a:spLocks noGrp="1"/>
          </p:cNvSpPr>
          <p:nvPr>
            <p:ph type="sldNum" idx="12"/>
          </p:nvPr>
        </p:nvSpPr>
        <p:spPr>
          <a:xfrm>
            <a:off x="8472457" y="6217622"/>
            <a:ext cx="548700" cy="52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53</a:t>
            </a:fld>
            <a:endParaRPr/>
          </a:p>
        </p:txBody>
      </p:sp>
      <p:sp>
        <p:nvSpPr>
          <p:cNvPr id="736" name="Google Shape;736;p66"/>
          <p:cNvSpPr txBox="1">
            <a:spLocks noGrp="1"/>
          </p:cNvSpPr>
          <p:nvPr>
            <p:ph type="title"/>
          </p:nvPr>
        </p:nvSpPr>
        <p:spPr>
          <a:xfrm>
            <a:off x="654950" y="63913"/>
            <a:ext cx="7886700" cy="7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Presentations &amp; Publications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213" name="Google Shape;213;p19"/>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b="1"/>
              <a:t>NASA Relevance  </a:t>
            </a:r>
            <a:endParaRPr sz="1200" b="1"/>
          </a:p>
          <a:p>
            <a:pPr marL="347662" lvl="0" indent="-284162" algn="l" rtl="0">
              <a:lnSpc>
                <a:spcPct val="100000"/>
              </a:lnSpc>
              <a:spcBef>
                <a:spcPts val="400"/>
              </a:spcBef>
              <a:spcAft>
                <a:spcPts val="0"/>
              </a:spcAft>
              <a:buSzPts val="1800"/>
              <a:buFont typeface="Calibri"/>
              <a:buAutoNum type="arabicPeriod" startAt="3"/>
            </a:pPr>
            <a:r>
              <a:rPr lang="en-US" sz="1800"/>
              <a:t>Technical Approach </a:t>
            </a:r>
            <a:endParaRPr sz="1800"/>
          </a:p>
          <a:p>
            <a:pPr marL="914400" lvl="1" indent="-342900" algn="l" rtl="0">
              <a:lnSpc>
                <a:spcPct val="100000"/>
              </a:lnSpc>
              <a:spcBef>
                <a:spcPts val="400"/>
              </a:spcBef>
              <a:spcAft>
                <a:spcPts val="0"/>
              </a:spcAft>
              <a:buSzPts val="1800"/>
              <a:buChar char="○"/>
            </a:pPr>
            <a:r>
              <a:rPr lang="en-US" sz="1800"/>
              <a:t>Are picometers of stability really needed?</a:t>
            </a:r>
            <a:endParaRPr sz="1800"/>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214" name="Google Shape;214;p1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a:t>NASA Relevance</a:t>
            </a:r>
            <a:endParaRPr sz="3600"/>
          </a:p>
        </p:txBody>
      </p:sp>
      <p:sp>
        <p:nvSpPr>
          <p:cNvPr id="221" name="Google Shape;221;p20"/>
          <p:cNvSpPr txBox="1">
            <a:spLocks noGrp="1"/>
          </p:cNvSpPr>
          <p:nvPr>
            <p:ph type="body" idx="1"/>
          </p:nvPr>
        </p:nvSpPr>
        <p:spPr>
          <a:xfrm>
            <a:off x="628650" y="914925"/>
            <a:ext cx="81924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400" b="1"/>
              <a:t>Relevance to NASA</a:t>
            </a:r>
            <a:r>
              <a:rPr lang="en-US" sz="2400"/>
              <a:t>: A Laser Guide Star can retain or improve observatory  performance while relaxing stability requirements, thus reducing the cost and complexity of large space telescopes such as NASA concepts for LUVOIR and HabEx.</a:t>
            </a:r>
            <a:br>
              <a:rPr lang="en-US" sz="2400"/>
            </a:br>
            <a:r>
              <a:rPr lang="en-US" sz="2400"/>
              <a:t/>
            </a:r>
            <a:br>
              <a:rPr lang="en-US" sz="2400"/>
            </a:br>
            <a:r>
              <a:rPr lang="en-US" sz="2400" b="1"/>
              <a:t>Objectives</a:t>
            </a:r>
            <a:r>
              <a:rPr lang="en-US" sz="2400"/>
              <a:t>:</a:t>
            </a:r>
            <a:endParaRPr sz="2400"/>
          </a:p>
          <a:p>
            <a:pPr marL="457200" lvl="0" indent="-381000" algn="l" rtl="0">
              <a:spcBef>
                <a:spcPts val="1000"/>
              </a:spcBef>
              <a:spcAft>
                <a:spcPts val="0"/>
              </a:spcAft>
              <a:buSzPts val="2400"/>
              <a:buChar char="•"/>
            </a:pPr>
            <a:r>
              <a:rPr lang="en-US" sz="2400"/>
              <a:t>Assess the ability of a LGS to provide better throughput for faster wavefront control with application to primary segment phasing and high contrast imaging.  </a:t>
            </a:r>
            <a:br>
              <a:rPr lang="en-US" sz="2400"/>
            </a:br>
            <a:endParaRPr sz="800"/>
          </a:p>
          <a:p>
            <a:pPr marL="457200" lvl="0" indent="-381000" algn="l" rtl="0">
              <a:spcBef>
                <a:spcPts val="0"/>
              </a:spcBef>
              <a:spcAft>
                <a:spcPts val="0"/>
              </a:spcAft>
              <a:buSzPts val="2400"/>
              <a:buChar char="•"/>
            </a:pPr>
            <a:r>
              <a:rPr lang="en-US" sz="2400"/>
              <a:t>Determine how use of the LGS would relax manufacturing and assembly tolerances on the observatory. </a:t>
            </a:r>
            <a:br>
              <a:rPr lang="en-US" sz="2400"/>
            </a:br>
            <a:endParaRPr sz="800"/>
          </a:p>
          <a:p>
            <a:pPr marL="457200" lvl="0" indent="-381000" algn="l" rtl="0">
              <a:spcBef>
                <a:spcPts val="0"/>
              </a:spcBef>
              <a:spcAft>
                <a:spcPts val="0"/>
              </a:spcAft>
              <a:buSzPts val="2400"/>
              <a:buChar char="•"/>
            </a:pPr>
            <a:r>
              <a:rPr lang="en-US" sz="2400"/>
              <a:t>Increase ability to do high contrast imaging of more targets.</a:t>
            </a:r>
            <a:br>
              <a:rPr lang="en-US" sz="2400"/>
            </a:br>
            <a:r>
              <a:rPr lang="en-US" sz="800"/>
              <a:t> </a:t>
            </a:r>
            <a:endParaRPr sz="800"/>
          </a:p>
          <a:p>
            <a:pPr marL="457200" lvl="0" indent="-381000" algn="l" rtl="0">
              <a:spcBef>
                <a:spcPts val="0"/>
              </a:spcBef>
              <a:spcAft>
                <a:spcPts val="0"/>
              </a:spcAft>
              <a:buSzPts val="2400"/>
              <a:buChar char="•"/>
            </a:pPr>
            <a:r>
              <a:rPr lang="en-US" sz="2400"/>
              <a:t>Consider how LGS can benefit photometric calibration. </a:t>
            </a:r>
            <a:endParaRPr sz="2400"/>
          </a:p>
        </p:txBody>
      </p:sp>
      <p:sp>
        <p:nvSpPr>
          <p:cNvPr id="222" name="Google Shape;222;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1"/>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Overview</a:t>
            </a:r>
            <a:endParaRPr/>
          </a:p>
        </p:txBody>
      </p:sp>
      <p:sp>
        <p:nvSpPr>
          <p:cNvPr id="229" name="Google Shape;229;p21"/>
          <p:cNvSpPr txBox="1">
            <a:spLocks noGrp="1"/>
          </p:cNvSpPr>
          <p:nvPr>
            <p:ph type="body" idx="1"/>
          </p:nvPr>
        </p:nvSpPr>
        <p:spPr>
          <a:xfrm>
            <a:off x="628650" y="1084575"/>
            <a:ext cx="7886700" cy="4351200"/>
          </a:xfrm>
          <a:prstGeom prst="rect">
            <a:avLst/>
          </a:prstGeom>
        </p:spPr>
        <p:txBody>
          <a:bodyPr spcFirstLastPara="1" wrap="square" lIns="91425" tIns="91425" rIns="91425" bIns="91425" anchor="t" anchorCtr="0">
            <a:noAutofit/>
          </a:bodyPr>
          <a:lstStyle/>
          <a:p>
            <a:pPr marL="347662" lvl="0" indent="-284162" algn="l" rtl="0">
              <a:lnSpc>
                <a:spcPct val="100000"/>
              </a:lnSpc>
              <a:spcBef>
                <a:spcPts val="600"/>
              </a:spcBef>
              <a:spcAft>
                <a:spcPts val="0"/>
              </a:spcAft>
              <a:buSzPts val="1800"/>
              <a:buFont typeface="Calibri"/>
              <a:buAutoNum type="arabicPeriod"/>
            </a:pPr>
            <a:r>
              <a:rPr lang="en-US" sz="1800"/>
              <a:t>The idea </a:t>
            </a:r>
            <a:endParaRPr sz="1800"/>
          </a:p>
          <a:p>
            <a:pPr marL="347662" lvl="0" indent="-284162" algn="l" rtl="0">
              <a:lnSpc>
                <a:spcPct val="100000"/>
              </a:lnSpc>
              <a:spcBef>
                <a:spcPts val="600"/>
              </a:spcBef>
              <a:spcAft>
                <a:spcPts val="0"/>
              </a:spcAft>
              <a:buSzPts val="1800"/>
              <a:buFont typeface="Calibri"/>
              <a:buAutoNum type="arabicPeriod"/>
            </a:pPr>
            <a:r>
              <a:rPr lang="en-US" sz="1800"/>
              <a:t>NASA Relevance  </a:t>
            </a:r>
            <a:endParaRPr sz="1200"/>
          </a:p>
          <a:p>
            <a:pPr marL="347662" lvl="0" indent="-284162" algn="l" rtl="0">
              <a:lnSpc>
                <a:spcPct val="100000"/>
              </a:lnSpc>
              <a:spcBef>
                <a:spcPts val="400"/>
              </a:spcBef>
              <a:spcAft>
                <a:spcPts val="0"/>
              </a:spcAft>
              <a:buSzPts val="1800"/>
              <a:buFont typeface="Calibri"/>
              <a:buAutoNum type="arabicPeriod" startAt="3"/>
            </a:pPr>
            <a:r>
              <a:rPr lang="en-US" sz="1800" b="1"/>
              <a:t>Technical Approach </a:t>
            </a:r>
            <a:endParaRPr sz="1800" b="1"/>
          </a:p>
          <a:p>
            <a:pPr marL="914400" lvl="1" indent="-342900" algn="l" rtl="0">
              <a:lnSpc>
                <a:spcPct val="100000"/>
              </a:lnSpc>
              <a:spcBef>
                <a:spcPts val="400"/>
              </a:spcBef>
              <a:spcAft>
                <a:spcPts val="0"/>
              </a:spcAft>
              <a:buSzPts val="1800"/>
              <a:buChar char="○"/>
            </a:pPr>
            <a:r>
              <a:rPr lang="en-US" sz="1800" b="1"/>
              <a:t>Are picometers of stability really needed?</a:t>
            </a:r>
            <a:endParaRPr sz="1800" b="1"/>
          </a:p>
          <a:p>
            <a:pPr marL="914400" lvl="1" indent="-342900" algn="l" rtl="0">
              <a:lnSpc>
                <a:spcPct val="100000"/>
              </a:lnSpc>
              <a:spcBef>
                <a:spcPts val="400"/>
              </a:spcBef>
              <a:spcAft>
                <a:spcPts val="0"/>
              </a:spcAft>
              <a:buSzPts val="1800"/>
              <a:buChar char="○"/>
            </a:pPr>
            <a:r>
              <a:rPr lang="en-US" sz="1800"/>
              <a:t>Laser Guide Star brightness and stability</a:t>
            </a:r>
            <a:endParaRPr sz="1800"/>
          </a:p>
          <a:p>
            <a:pPr marL="914400" lvl="1" indent="-342900" algn="l" rtl="0">
              <a:lnSpc>
                <a:spcPct val="100000"/>
              </a:lnSpc>
              <a:spcBef>
                <a:spcPts val="400"/>
              </a:spcBef>
              <a:spcAft>
                <a:spcPts val="0"/>
              </a:spcAft>
              <a:buSzPts val="1800"/>
              <a:buChar char="○"/>
            </a:pPr>
            <a:r>
              <a:rPr lang="en-US" sz="1800"/>
              <a:t>How well do we need it to point at the telescope?</a:t>
            </a:r>
            <a:endParaRPr sz="1800"/>
          </a:p>
          <a:p>
            <a:pPr marL="914400" lvl="1" indent="-342900" algn="l" rtl="0">
              <a:lnSpc>
                <a:spcPct val="100000"/>
              </a:lnSpc>
              <a:spcBef>
                <a:spcPts val="400"/>
              </a:spcBef>
              <a:spcAft>
                <a:spcPts val="0"/>
              </a:spcAft>
              <a:buSzPts val="1800"/>
              <a:buChar char="○"/>
            </a:pPr>
            <a:r>
              <a:rPr lang="en-US" sz="1800"/>
              <a:t>How far away does it need to be? </a:t>
            </a:r>
            <a:endParaRPr sz="1800"/>
          </a:p>
          <a:p>
            <a:pPr marL="914400" lvl="1" indent="-342900" algn="l" rtl="0">
              <a:lnSpc>
                <a:spcPct val="100000"/>
              </a:lnSpc>
              <a:spcBef>
                <a:spcPts val="400"/>
              </a:spcBef>
              <a:spcAft>
                <a:spcPts val="0"/>
              </a:spcAft>
              <a:buSzPts val="1800"/>
              <a:buChar char="○"/>
            </a:pPr>
            <a:r>
              <a:rPr lang="en-US" sz="1800"/>
              <a:t>How many more exoplanet systems could we target? </a:t>
            </a:r>
            <a:endParaRPr sz="1800"/>
          </a:p>
          <a:p>
            <a:pPr marL="914400" lvl="1" indent="-342900" algn="l" rtl="0">
              <a:lnSpc>
                <a:spcPct val="100000"/>
              </a:lnSpc>
              <a:spcBef>
                <a:spcPts val="400"/>
              </a:spcBef>
              <a:spcAft>
                <a:spcPts val="0"/>
              </a:spcAft>
              <a:buSzPts val="1800"/>
              <a:buChar char="○"/>
            </a:pPr>
            <a:r>
              <a:rPr lang="en-US" sz="1800"/>
              <a:t>Lifetime and agility - how many would need to fly? </a:t>
            </a:r>
            <a:endParaRPr sz="1800"/>
          </a:p>
          <a:p>
            <a:pPr marL="914400" lvl="1" indent="-342900" algn="l" rtl="0">
              <a:lnSpc>
                <a:spcPct val="100000"/>
              </a:lnSpc>
              <a:spcBef>
                <a:spcPts val="400"/>
              </a:spcBef>
              <a:spcAft>
                <a:spcPts val="0"/>
              </a:spcAft>
              <a:buSzPts val="1800"/>
              <a:buChar char="○"/>
            </a:pPr>
            <a:r>
              <a:rPr lang="en-US" sz="1800"/>
              <a:t>What about… scattered light?</a:t>
            </a:r>
            <a:endParaRPr sz="1800"/>
          </a:p>
          <a:p>
            <a:pPr marL="914400" lvl="1" indent="-342900" algn="l" rtl="0">
              <a:lnSpc>
                <a:spcPct val="100000"/>
              </a:lnSpc>
              <a:spcBef>
                <a:spcPts val="400"/>
              </a:spcBef>
              <a:spcAft>
                <a:spcPts val="0"/>
              </a:spcAft>
              <a:buSzPts val="1800"/>
              <a:buChar char="○"/>
            </a:pPr>
            <a:r>
              <a:rPr lang="en-US" sz="1800"/>
              <a:t>Lab experiment updates (paired segmented DM)</a:t>
            </a:r>
            <a:endParaRPr sz="1800"/>
          </a:p>
          <a:p>
            <a:pPr marL="914400" lvl="1" indent="-342900" algn="l" rtl="0">
              <a:lnSpc>
                <a:spcPct val="100000"/>
              </a:lnSpc>
              <a:spcBef>
                <a:spcPts val="400"/>
              </a:spcBef>
              <a:spcAft>
                <a:spcPts val="0"/>
              </a:spcAft>
              <a:buSzPts val="1800"/>
              <a:buChar char="○"/>
            </a:pPr>
            <a:r>
              <a:rPr lang="en-US" sz="1800"/>
              <a:t>Simulation updates (paired segmented DM)</a:t>
            </a:r>
            <a:endParaRPr sz="1800"/>
          </a:p>
          <a:p>
            <a:pPr marL="347662" lvl="0" indent="-284162" algn="l" rtl="0">
              <a:lnSpc>
                <a:spcPct val="100000"/>
              </a:lnSpc>
              <a:spcBef>
                <a:spcPts val="400"/>
              </a:spcBef>
              <a:spcAft>
                <a:spcPts val="0"/>
              </a:spcAft>
              <a:buSzPts val="1800"/>
              <a:buFont typeface="Calibri"/>
              <a:buAutoNum type="arabicPeriod" startAt="3"/>
            </a:pPr>
            <a:r>
              <a:rPr lang="en-US" sz="1800"/>
              <a:t>More work to do… ! </a:t>
            </a:r>
            <a:endParaRPr/>
          </a:p>
        </p:txBody>
      </p:sp>
      <p:sp>
        <p:nvSpPr>
          <p:cNvPr id="230" name="Google Shape;230;p2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654950" y="63913"/>
            <a:ext cx="7886700" cy="7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Are picometers really needed?</a:t>
            </a:r>
            <a:endParaRPr/>
          </a:p>
        </p:txBody>
      </p:sp>
      <p:sp>
        <p:nvSpPr>
          <p:cNvPr id="237" name="Google Shape;237;p2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38" name="Google Shape;238;p22"/>
          <p:cNvPicPr preferRelativeResize="0"/>
          <p:nvPr/>
        </p:nvPicPr>
        <p:blipFill>
          <a:blip r:embed="rId3">
            <a:alphaModFix/>
          </a:blip>
          <a:stretch>
            <a:fillRect/>
          </a:stretch>
        </p:blipFill>
        <p:spPr>
          <a:xfrm>
            <a:off x="892948" y="1299400"/>
            <a:ext cx="7410701" cy="5187499"/>
          </a:xfrm>
          <a:prstGeom prst="rect">
            <a:avLst/>
          </a:prstGeom>
          <a:noFill/>
          <a:ln>
            <a:noFill/>
          </a:ln>
        </p:spPr>
      </p:pic>
      <p:sp>
        <p:nvSpPr>
          <p:cNvPr id="239" name="Google Shape;239;p22"/>
          <p:cNvSpPr txBox="1"/>
          <p:nvPr/>
        </p:nvSpPr>
        <p:spPr>
          <a:xfrm>
            <a:off x="4554225" y="6432550"/>
            <a:ext cx="3479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Douglas et al., 2018 (</a:t>
            </a:r>
            <a:r>
              <a:rPr lang="en-US" i="1">
                <a:solidFill>
                  <a:schemeClr val="dk1"/>
                </a:solidFill>
              </a:rPr>
              <a:t>Accepted to </a:t>
            </a:r>
            <a:r>
              <a:rPr lang="en-US" i="1"/>
              <a:t>AJ)</a:t>
            </a:r>
            <a:endParaRPr i="1"/>
          </a:p>
        </p:txBody>
      </p:sp>
      <p:sp>
        <p:nvSpPr>
          <p:cNvPr id="240" name="Google Shape;240;p22"/>
          <p:cNvSpPr txBox="1"/>
          <p:nvPr/>
        </p:nvSpPr>
        <p:spPr>
          <a:xfrm>
            <a:off x="482300" y="940050"/>
            <a:ext cx="8505600" cy="5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RMS Segment motion Wavefront Error (curves) vs. Contrast and Separation</a:t>
            </a:r>
            <a:endParaRPr sz="1800" b="1"/>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5612</Words>
  <Application>Microsoft Macintosh PowerPoint</Application>
  <PresentationFormat>On-screen Show (4:3)</PresentationFormat>
  <Paragraphs>575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Laser Guide Star for Large Aperture Segmented Space Telescopes</vt:lpstr>
      <vt:lpstr>Overview</vt:lpstr>
      <vt:lpstr>Challenge</vt:lpstr>
      <vt:lpstr>The idea</vt:lpstr>
      <vt:lpstr>Starshade-like LGS Formation Flight Concept</vt:lpstr>
      <vt:lpstr>Overview</vt:lpstr>
      <vt:lpstr>NASA Relevance</vt:lpstr>
      <vt:lpstr>Overview</vt:lpstr>
      <vt:lpstr>Are picometers really needed?</vt:lpstr>
      <vt:lpstr>Are picometers really needed?</vt:lpstr>
      <vt:lpstr>Overview</vt:lpstr>
      <vt:lpstr>PSD used for WFE Simulation</vt:lpstr>
      <vt:lpstr>Stellar Noise Floor</vt:lpstr>
      <vt:lpstr>Closed Loop Control</vt:lpstr>
      <vt:lpstr>Closed Loop Control</vt:lpstr>
      <vt:lpstr>Guide Star mV vs. Residual</vt:lpstr>
      <vt:lpstr>Guide Star mV vs. Residual</vt:lpstr>
      <vt:lpstr>Previous mV’s optimistic...</vt:lpstr>
      <vt:lpstr>Overview</vt:lpstr>
      <vt:lpstr>Observing Scenario</vt:lpstr>
      <vt:lpstr>Measuring Intensity vs. Phase</vt:lpstr>
      <vt:lpstr>Beamwidth and pointing jitter</vt:lpstr>
      <vt:lpstr>Overview</vt:lpstr>
      <vt:lpstr>Formation Flying Range</vt:lpstr>
      <vt:lpstr>Overview</vt:lpstr>
      <vt:lpstr>Simulation Parameters</vt:lpstr>
      <vt:lpstr>Example Configurations mV</vt:lpstr>
      <vt:lpstr>Impact on Science Yield</vt:lpstr>
      <vt:lpstr>Overview</vt:lpstr>
      <vt:lpstr>12U Spacecraft Design</vt:lpstr>
      <vt:lpstr>Orbit and Propulsion Modeling</vt:lpstr>
      <vt:lpstr>Orbit and Propulsion Modeling </vt:lpstr>
      <vt:lpstr>Orbit &amp; Propulsion Model: FEEP</vt:lpstr>
      <vt:lpstr>Orbit &amp; Propulsion Model: RF Ion</vt:lpstr>
      <vt:lpstr>Full Mission Simulation</vt:lpstr>
      <vt:lpstr>Overview</vt:lpstr>
      <vt:lpstr>Mitigating Scattered Light</vt:lpstr>
      <vt:lpstr>Overview</vt:lpstr>
      <vt:lpstr>Approach for Primary Segment Compensation</vt:lpstr>
      <vt:lpstr>PowerPoint Presentation</vt:lpstr>
      <vt:lpstr>PowerPoint Presentation</vt:lpstr>
      <vt:lpstr>PowerPoint Presentation</vt:lpstr>
      <vt:lpstr>PowerPoint Presentation</vt:lpstr>
      <vt:lpstr>PowerPoint Presentation</vt:lpstr>
      <vt:lpstr>Overview</vt:lpstr>
      <vt:lpstr>Simulating Diffraction Effects</vt:lpstr>
      <vt:lpstr>Simulating Diffraction Effects</vt:lpstr>
      <vt:lpstr>Simulating Diffraction Effects </vt:lpstr>
      <vt:lpstr>Overview</vt:lpstr>
      <vt:lpstr>Next Steps (1/2)</vt:lpstr>
      <vt:lpstr>Next Steps… (2/2)</vt:lpstr>
      <vt:lpstr>Thank you!</vt:lpstr>
      <vt:lpstr>Presentations &amp; Publications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Guide Star for Large Aperture Segmented Space Telescopes</dc:title>
  <cp:lastModifiedBy>Kerri Cahoy</cp:lastModifiedBy>
  <cp:revision>2</cp:revision>
  <dcterms:modified xsi:type="dcterms:W3CDTF">2018-12-07T07:00:52Z</dcterms:modified>
</cp:coreProperties>
</file>