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video/unknown"/>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57" r:id="rId3"/>
    <p:sldId id="261" r:id="rId4"/>
    <p:sldId id="260" r:id="rId5"/>
    <p:sldId id="258" r:id="rId6"/>
    <p:sldId id="266" r:id="rId7"/>
    <p:sldId id="267" r:id="rId8"/>
    <p:sldId id="259" r:id="rId9"/>
    <p:sldId id="269" r:id="rId10"/>
    <p:sldId id="270" r:id="rId11"/>
    <p:sldId id="268" r:id="rId12"/>
    <p:sldId id="272" r:id="rId13"/>
    <p:sldId id="277" r:id="rId14"/>
    <p:sldId id="273" r:id="rId15"/>
    <p:sldId id="274" r:id="rId16"/>
    <p:sldId id="310" r:id="rId17"/>
    <p:sldId id="275" r:id="rId18"/>
    <p:sldId id="278" r:id="rId19"/>
    <p:sldId id="279" r:id="rId20"/>
    <p:sldId id="285" r:id="rId21"/>
    <p:sldId id="286" r:id="rId22"/>
    <p:sldId id="300" r:id="rId23"/>
    <p:sldId id="301" r:id="rId24"/>
    <p:sldId id="303" r:id="rId25"/>
    <p:sldId id="302" r:id="rId26"/>
    <p:sldId id="304" r:id="rId27"/>
    <p:sldId id="287" r:id="rId28"/>
    <p:sldId id="288" r:id="rId29"/>
    <p:sldId id="290" r:id="rId30"/>
    <p:sldId id="305" r:id="rId31"/>
    <p:sldId id="289" r:id="rId32"/>
    <p:sldId id="295" r:id="rId33"/>
    <p:sldId id="294" r:id="rId34"/>
    <p:sldId id="291" r:id="rId35"/>
    <p:sldId id="292" r:id="rId36"/>
    <p:sldId id="293" r:id="rId37"/>
    <p:sldId id="306" r:id="rId38"/>
    <p:sldId id="308" r:id="rId39"/>
    <p:sldId id="309" r:id="rId40"/>
    <p:sldId id="284" r:id="rId41"/>
    <p:sldId id="296" r:id="rId42"/>
    <p:sldId id="297" r:id="rId43"/>
    <p:sldId id="298" r:id="rId44"/>
    <p:sldId id="299"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280" y="-112"/>
      </p:cViewPr>
      <p:guideLst>
        <p:guide orient="horz" pos="2160"/>
        <p:guide pos="2880"/>
      </p:guideLst>
    </p:cSldViewPr>
  </p:slideViewPr>
  <p:notesTextViewPr>
    <p:cViewPr>
      <p:scale>
        <a:sx n="100" d="100"/>
        <a:sy n="100" d="100"/>
      </p:scale>
      <p:origin x="0" y="8"/>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A0DB6C-6037-754A-8466-C4F520F1732F}" type="datetimeFigureOut">
              <a:rPr lang="en-US" smtClean="0"/>
              <a:t>11/3/16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D95896-E1EE-DD4A-900D-6F3FCFCFC335}" type="slidenum">
              <a:rPr lang="en-US" smtClean="0"/>
              <a:t>‹#›</a:t>
            </a:fld>
            <a:endParaRPr lang="en-US"/>
          </a:p>
        </p:txBody>
      </p:sp>
    </p:spTree>
    <p:extLst>
      <p:ext uri="{BB962C8B-B14F-4D97-AF65-F5344CB8AC3E}">
        <p14:creationId xmlns:p14="http://schemas.microsoft.com/office/powerpoint/2010/main" val="6639291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Degeneracy between</a:t>
            </a:r>
            <a:r>
              <a:rPr lang="en-US" baseline="0" dirty="0" smtClean="0"/>
              <a:t> cloud and high-mean molecular weight atmosphere. HRS is less susceptible to the degeneracy </a:t>
            </a:r>
            <a:r>
              <a:rPr lang="en-US" baseline="0" dirty="0" err="1" smtClean="0"/>
              <a:t>bc</a:t>
            </a:r>
            <a:r>
              <a:rPr lang="en-US" baseline="0" dirty="0" smtClean="0"/>
              <a:t> it relies resolving molecular lines in the atmosphere. </a:t>
            </a:r>
            <a:endParaRPr lang="en-US" dirty="0"/>
          </a:p>
        </p:txBody>
      </p:sp>
      <p:sp>
        <p:nvSpPr>
          <p:cNvPr id="4" name="Slide Number Placeholder 3"/>
          <p:cNvSpPr>
            <a:spLocks noGrp="1"/>
          </p:cNvSpPr>
          <p:nvPr>
            <p:ph type="sldNum" sz="quarter" idx="10"/>
          </p:nvPr>
        </p:nvSpPr>
        <p:spPr/>
        <p:txBody>
          <a:bodyPr/>
          <a:lstStyle/>
          <a:p>
            <a:fld id="{AFD95896-E1EE-DD4A-900D-6F3FCFCFC335}" type="slidenum">
              <a:rPr lang="en-US" smtClean="0"/>
              <a:t>4</a:t>
            </a:fld>
            <a:endParaRPr lang="en-US"/>
          </a:p>
        </p:txBody>
      </p:sp>
    </p:spTree>
    <p:extLst>
      <p:ext uri="{BB962C8B-B14F-4D97-AF65-F5344CB8AC3E}">
        <p14:creationId xmlns:p14="http://schemas.microsoft.com/office/powerpoint/2010/main" val="1827016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10^-4 in L, 10^-6 in J</a:t>
            </a:r>
          </a:p>
          <a:p>
            <a:r>
              <a:rPr lang="en-US" dirty="0" smtClean="0"/>
              <a:t>HRS gain</a:t>
            </a:r>
          </a:p>
          <a:p>
            <a:r>
              <a:rPr lang="en-US" dirty="0" smtClean="0"/>
              <a:t>Prospect for </a:t>
            </a:r>
            <a:r>
              <a:rPr lang="en-US" dirty="0" smtClean="0"/>
              <a:t>Retrieval</a:t>
            </a:r>
          </a:p>
          <a:p>
            <a:r>
              <a:rPr lang="en-US" dirty="0" smtClean="0"/>
              <a:t>you should mention that star light suppression often depends on throughput</a:t>
            </a:r>
            <a:endParaRPr lang="en-US" dirty="0"/>
          </a:p>
        </p:txBody>
      </p:sp>
      <p:sp>
        <p:nvSpPr>
          <p:cNvPr id="4" name="Slide Number Placeholder 3"/>
          <p:cNvSpPr>
            <a:spLocks noGrp="1"/>
          </p:cNvSpPr>
          <p:nvPr>
            <p:ph type="sldNum" sz="quarter" idx="10"/>
          </p:nvPr>
        </p:nvSpPr>
        <p:spPr/>
        <p:txBody>
          <a:bodyPr/>
          <a:lstStyle/>
          <a:p>
            <a:fld id="{AFD95896-E1EE-DD4A-900D-6F3FCFCFC335}" type="slidenum">
              <a:rPr lang="en-US" smtClean="0"/>
              <a:t>18</a:t>
            </a:fld>
            <a:endParaRPr lang="en-US"/>
          </a:p>
        </p:txBody>
      </p:sp>
    </p:spTree>
    <p:extLst>
      <p:ext uri="{BB962C8B-B14F-4D97-AF65-F5344CB8AC3E}">
        <p14:creationId xmlns:p14="http://schemas.microsoft.com/office/powerpoint/2010/main" val="458364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Multi-band</a:t>
            </a:r>
            <a:r>
              <a:rPr lang="en-US" baseline="0" dirty="0" smtClean="0"/>
              <a:t> observation</a:t>
            </a:r>
          </a:p>
          <a:p>
            <a:endParaRPr lang="en-US" baseline="0" dirty="0" smtClean="0"/>
          </a:p>
        </p:txBody>
      </p:sp>
      <p:sp>
        <p:nvSpPr>
          <p:cNvPr id="4" name="Slide Number Placeholder 3"/>
          <p:cNvSpPr>
            <a:spLocks noGrp="1"/>
          </p:cNvSpPr>
          <p:nvPr>
            <p:ph type="sldNum" sz="quarter" idx="10"/>
          </p:nvPr>
        </p:nvSpPr>
        <p:spPr/>
        <p:txBody>
          <a:bodyPr/>
          <a:lstStyle/>
          <a:p>
            <a:fld id="{AFD95896-E1EE-DD4A-900D-6F3FCFCFC335}" type="slidenum">
              <a:rPr lang="en-US" smtClean="0"/>
              <a:t>19</a:t>
            </a:fld>
            <a:endParaRPr lang="en-US"/>
          </a:p>
        </p:txBody>
      </p:sp>
    </p:spTree>
    <p:extLst>
      <p:ext uri="{BB962C8B-B14F-4D97-AF65-F5344CB8AC3E}">
        <p14:creationId xmlns:p14="http://schemas.microsoft.com/office/powerpoint/2010/main" val="2551518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 trend</a:t>
            </a:r>
          </a:p>
          <a:p>
            <a:r>
              <a:rPr lang="en-US" dirty="0" smtClean="0"/>
              <a:t>CO2 and O2 rely</a:t>
            </a:r>
            <a:r>
              <a:rPr lang="en-US" baseline="0" dirty="0" smtClean="0"/>
              <a:t> on higher resolution</a:t>
            </a:r>
          </a:p>
          <a:p>
            <a:r>
              <a:rPr lang="en-US" baseline="0" dirty="0" smtClean="0"/>
              <a:t>Consistent with </a:t>
            </a:r>
            <a:r>
              <a:rPr lang="en-US" baseline="0" dirty="0" err="1" smtClean="0"/>
              <a:t>Exo</a:t>
            </a:r>
            <a:r>
              <a:rPr lang="en-US" baseline="0" dirty="0" smtClean="0"/>
              <a:t>-C report </a:t>
            </a:r>
          </a:p>
          <a:p>
            <a:r>
              <a:rPr lang="en-US" baseline="0" dirty="0" smtClean="0"/>
              <a:t>Relaxed by &gt; 10^2 in star suppression level. Even at low R, relaxed by &gt;10. </a:t>
            </a:r>
            <a:endParaRPr lang="en-US" dirty="0"/>
          </a:p>
        </p:txBody>
      </p:sp>
      <p:sp>
        <p:nvSpPr>
          <p:cNvPr id="4" name="Slide Number Placeholder 3"/>
          <p:cNvSpPr>
            <a:spLocks noGrp="1"/>
          </p:cNvSpPr>
          <p:nvPr>
            <p:ph type="sldNum" sz="quarter" idx="10"/>
          </p:nvPr>
        </p:nvSpPr>
        <p:spPr/>
        <p:txBody>
          <a:bodyPr/>
          <a:lstStyle/>
          <a:p>
            <a:fld id="{AFD95896-E1EE-DD4A-900D-6F3FCFCFC335}" type="slidenum">
              <a:rPr lang="en-US" smtClean="0"/>
              <a:t>31</a:t>
            </a:fld>
            <a:endParaRPr lang="en-US"/>
          </a:p>
        </p:txBody>
      </p:sp>
    </p:spTree>
    <p:extLst>
      <p:ext uri="{BB962C8B-B14F-4D97-AF65-F5344CB8AC3E}">
        <p14:creationId xmlns:p14="http://schemas.microsoft.com/office/powerpoint/2010/main" val="3018030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Removing low-frequency</a:t>
            </a:r>
            <a:r>
              <a:rPr lang="en-US" baseline="0" dirty="0" smtClean="0"/>
              <a:t> by applying a high-pass filter. The low-f signal includes both speckle chromatic noise and absorption bands</a:t>
            </a:r>
          </a:p>
          <a:p>
            <a:r>
              <a:rPr lang="en-US" baseline="0" dirty="0" smtClean="0"/>
              <a:t>O2 can only be detected at 3-sigma level, CO2 no longer detectable </a:t>
            </a:r>
            <a:endParaRPr lang="en-US" dirty="0"/>
          </a:p>
        </p:txBody>
      </p:sp>
      <p:sp>
        <p:nvSpPr>
          <p:cNvPr id="4" name="Slide Number Placeholder 3"/>
          <p:cNvSpPr>
            <a:spLocks noGrp="1"/>
          </p:cNvSpPr>
          <p:nvPr>
            <p:ph type="sldNum" sz="quarter" idx="10"/>
          </p:nvPr>
        </p:nvSpPr>
        <p:spPr/>
        <p:txBody>
          <a:bodyPr/>
          <a:lstStyle/>
          <a:p>
            <a:fld id="{AFD95896-E1EE-DD4A-900D-6F3FCFCFC335}" type="slidenum">
              <a:rPr lang="en-US" smtClean="0"/>
              <a:t>35</a:t>
            </a:fld>
            <a:endParaRPr lang="en-US"/>
          </a:p>
        </p:txBody>
      </p:sp>
    </p:spTree>
    <p:extLst>
      <p:ext uri="{BB962C8B-B14F-4D97-AF65-F5344CB8AC3E}">
        <p14:creationId xmlns:p14="http://schemas.microsoft.com/office/powerpoint/2010/main" val="2118834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difference between</a:t>
            </a:r>
            <a:r>
              <a:rPr lang="en-US" baseline="0" dirty="0" smtClean="0"/>
              <a:t> </a:t>
            </a:r>
            <a:r>
              <a:rPr lang="en-US" baseline="0" dirty="0" err="1" smtClean="0"/>
              <a:t>HabEx</a:t>
            </a:r>
            <a:r>
              <a:rPr lang="en-US" baseline="0" dirty="0" smtClean="0"/>
              <a:t> and LUVOIR: </a:t>
            </a:r>
            <a:r>
              <a:rPr lang="en-US" baseline="0" dirty="0" err="1" smtClean="0"/>
              <a:t>exoplanet</a:t>
            </a:r>
            <a:r>
              <a:rPr lang="en-US" baseline="0" dirty="0" smtClean="0"/>
              <a:t>-focused mission and can afford longer exposure time, optimized for better contrast</a:t>
            </a:r>
          </a:p>
          <a:p>
            <a:endParaRPr lang="en-US" dirty="0"/>
          </a:p>
        </p:txBody>
      </p:sp>
      <p:sp>
        <p:nvSpPr>
          <p:cNvPr id="4" name="Slide Number Placeholder 3"/>
          <p:cNvSpPr>
            <a:spLocks noGrp="1"/>
          </p:cNvSpPr>
          <p:nvPr>
            <p:ph type="sldNum" sz="quarter" idx="10"/>
          </p:nvPr>
        </p:nvSpPr>
        <p:spPr/>
        <p:txBody>
          <a:bodyPr/>
          <a:lstStyle/>
          <a:p>
            <a:fld id="{AFD95896-E1EE-DD4A-900D-6F3FCFCFC335}" type="slidenum">
              <a:rPr lang="en-US" smtClean="0"/>
              <a:t>37</a:t>
            </a:fld>
            <a:endParaRPr lang="en-US"/>
          </a:p>
        </p:txBody>
      </p:sp>
    </p:spTree>
    <p:extLst>
      <p:ext uri="{BB962C8B-B14F-4D97-AF65-F5344CB8AC3E}">
        <p14:creationId xmlns:p14="http://schemas.microsoft.com/office/powerpoint/2010/main" val="2655888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receding contours plot compared to LUVOIR. CO2 no longer detectable.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FD95896-E1EE-DD4A-900D-6F3FCFCFC335}" type="slidenum">
              <a:rPr lang="en-US" smtClean="0"/>
              <a:t>38</a:t>
            </a:fld>
            <a:endParaRPr lang="en-US"/>
          </a:p>
        </p:txBody>
      </p:sp>
    </p:spTree>
    <p:extLst>
      <p:ext uri="{BB962C8B-B14F-4D97-AF65-F5344CB8AC3E}">
        <p14:creationId xmlns:p14="http://schemas.microsoft.com/office/powerpoint/2010/main" val="3874240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CO2 no</a:t>
            </a:r>
            <a:r>
              <a:rPr lang="en-US" baseline="0" dirty="0" smtClean="0"/>
              <a:t> longer detectable </a:t>
            </a:r>
            <a:endParaRPr lang="en-US" dirty="0"/>
          </a:p>
        </p:txBody>
      </p:sp>
      <p:sp>
        <p:nvSpPr>
          <p:cNvPr id="4" name="Slide Number Placeholder 3"/>
          <p:cNvSpPr>
            <a:spLocks noGrp="1"/>
          </p:cNvSpPr>
          <p:nvPr>
            <p:ph type="sldNum" sz="quarter" idx="10"/>
          </p:nvPr>
        </p:nvSpPr>
        <p:spPr/>
        <p:txBody>
          <a:bodyPr/>
          <a:lstStyle/>
          <a:p>
            <a:fld id="{AFD95896-E1EE-DD4A-900D-6F3FCFCFC335}" type="slidenum">
              <a:rPr lang="en-US" smtClean="0"/>
              <a:t>39</a:t>
            </a:fld>
            <a:endParaRPr lang="en-US"/>
          </a:p>
        </p:txBody>
      </p:sp>
    </p:spTree>
    <p:extLst>
      <p:ext uri="{BB962C8B-B14F-4D97-AF65-F5344CB8AC3E}">
        <p14:creationId xmlns:p14="http://schemas.microsoft.com/office/powerpoint/2010/main" val="2953260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Keck workshop coincides with the discovery of </a:t>
            </a:r>
            <a:r>
              <a:rPr lang="en-US" dirty="0" err="1" smtClean="0"/>
              <a:t>Prox</a:t>
            </a:r>
            <a:r>
              <a:rPr lang="en-US" baseline="0" dirty="0" smtClean="0"/>
              <a:t> Cen b. 40 mas, 1e-7 contrast. Tough from ground for HCI only instrument, but potentially doable with HCI+HRS technique. What is the minimum requirement for star suppression level?</a:t>
            </a:r>
            <a:endParaRPr lang="en-US" dirty="0"/>
          </a:p>
        </p:txBody>
      </p:sp>
      <p:sp>
        <p:nvSpPr>
          <p:cNvPr id="4" name="Slide Number Placeholder 3"/>
          <p:cNvSpPr>
            <a:spLocks noGrp="1"/>
          </p:cNvSpPr>
          <p:nvPr>
            <p:ph type="sldNum" sz="quarter" idx="10"/>
          </p:nvPr>
        </p:nvSpPr>
        <p:spPr/>
        <p:txBody>
          <a:bodyPr/>
          <a:lstStyle/>
          <a:p>
            <a:fld id="{AFD95896-E1EE-DD4A-900D-6F3FCFCFC335}" type="slidenum">
              <a:rPr lang="en-US" smtClean="0"/>
              <a:t>41</a:t>
            </a:fld>
            <a:endParaRPr lang="en-US"/>
          </a:p>
        </p:txBody>
      </p:sp>
    </p:spTree>
    <p:extLst>
      <p:ext uri="{BB962C8B-B14F-4D97-AF65-F5344CB8AC3E}">
        <p14:creationId xmlns:p14="http://schemas.microsoft.com/office/powerpoint/2010/main" val="2392155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NIR observation only</a:t>
            </a:r>
            <a:r>
              <a:rPr lang="en-US" baseline="0" dirty="0" smtClean="0"/>
              <a:t>, optical wavelength observation is discussed in </a:t>
            </a:r>
            <a:r>
              <a:rPr lang="en-US" baseline="0" dirty="0" err="1" smtClean="0"/>
              <a:t>Lovis</a:t>
            </a:r>
            <a:r>
              <a:rPr lang="en-US" baseline="0" dirty="0" smtClean="0"/>
              <a:t> et al. (2016) and see </a:t>
            </a:r>
            <a:r>
              <a:rPr lang="en-US" baseline="0" dirty="0" err="1" smtClean="0"/>
              <a:t>MagAO+RHEA</a:t>
            </a:r>
            <a:endParaRPr lang="en-US" baseline="0" dirty="0" smtClean="0"/>
          </a:p>
          <a:p>
            <a:r>
              <a:rPr lang="en-US" baseline="0" dirty="0" smtClean="0"/>
              <a:t>The contrast we assumed is 1.6x10^-7</a:t>
            </a:r>
            <a:endParaRPr lang="en-US" dirty="0"/>
          </a:p>
        </p:txBody>
      </p:sp>
      <p:sp>
        <p:nvSpPr>
          <p:cNvPr id="4" name="Slide Number Placeholder 3"/>
          <p:cNvSpPr>
            <a:spLocks noGrp="1"/>
          </p:cNvSpPr>
          <p:nvPr>
            <p:ph type="sldNum" sz="quarter" idx="10"/>
          </p:nvPr>
        </p:nvSpPr>
        <p:spPr/>
        <p:txBody>
          <a:bodyPr/>
          <a:lstStyle/>
          <a:p>
            <a:fld id="{AFD95896-E1EE-DD4A-900D-6F3FCFCFC335}" type="slidenum">
              <a:rPr lang="en-US" smtClean="0"/>
              <a:t>42</a:t>
            </a:fld>
            <a:endParaRPr lang="en-US"/>
          </a:p>
        </p:txBody>
      </p:sp>
    </p:spTree>
    <p:extLst>
      <p:ext uri="{BB962C8B-B14F-4D97-AF65-F5344CB8AC3E}">
        <p14:creationId xmlns:p14="http://schemas.microsoft.com/office/powerpoint/2010/main" val="4237173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axis</a:t>
            </a:r>
            <a:endParaRPr lang="en-US" dirty="0" smtClean="0"/>
          </a:p>
          <a:p>
            <a:r>
              <a:rPr lang="en-US" dirty="0" smtClean="0"/>
              <a:t>The</a:t>
            </a:r>
            <a:r>
              <a:rPr lang="en-US" baseline="0" dirty="0" smtClean="0"/>
              <a:t> general trend</a:t>
            </a:r>
            <a:endParaRPr lang="en-US" dirty="0" smtClean="0"/>
          </a:p>
          <a:p>
            <a:r>
              <a:rPr lang="en-US" dirty="0" smtClean="0"/>
              <a:t>The interesting parameter space is at low level of star light suppression</a:t>
            </a:r>
            <a:r>
              <a:rPr lang="en-US" baseline="0" dirty="0" smtClean="0"/>
              <a:t> because reaching 10^-6 level is very challenge from ground. The minimum requirement is 10^-4 for planet detection and CO2 detection. </a:t>
            </a:r>
          </a:p>
          <a:p>
            <a:r>
              <a:rPr lang="en-US" baseline="0" dirty="0" smtClean="0"/>
              <a:t>The difference between solid and dashed lines</a:t>
            </a:r>
            <a:endParaRPr lang="en-US" dirty="0"/>
          </a:p>
        </p:txBody>
      </p:sp>
      <p:sp>
        <p:nvSpPr>
          <p:cNvPr id="4" name="Slide Number Placeholder 3"/>
          <p:cNvSpPr>
            <a:spLocks noGrp="1"/>
          </p:cNvSpPr>
          <p:nvPr>
            <p:ph type="sldNum" sz="quarter" idx="10"/>
          </p:nvPr>
        </p:nvSpPr>
        <p:spPr/>
        <p:txBody>
          <a:bodyPr/>
          <a:lstStyle/>
          <a:p>
            <a:fld id="{AFD95896-E1EE-DD4A-900D-6F3FCFCFC335}" type="slidenum">
              <a:rPr lang="en-US" smtClean="0"/>
              <a:t>43</a:t>
            </a:fld>
            <a:endParaRPr lang="en-US"/>
          </a:p>
        </p:txBody>
      </p:sp>
    </p:spTree>
    <p:extLst>
      <p:ext uri="{BB962C8B-B14F-4D97-AF65-F5344CB8AC3E}">
        <p14:creationId xmlns:p14="http://schemas.microsoft.com/office/powerpoint/2010/main" val="2885150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Increasing signal for sharp lines</a:t>
            </a:r>
            <a:endParaRPr lang="en-US" dirty="0"/>
          </a:p>
        </p:txBody>
      </p:sp>
      <p:sp>
        <p:nvSpPr>
          <p:cNvPr id="4" name="Slide Number Placeholder 3"/>
          <p:cNvSpPr>
            <a:spLocks noGrp="1"/>
          </p:cNvSpPr>
          <p:nvPr>
            <p:ph type="sldNum" sz="quarter" idx="10"/>
          </p:nvPr>
        </p:nvSpPr>
        <p:spPr/>
        <p:txBody>
          <a:bodyPr/>
          <a:lstStyle/>
          <a:p>
            <a:fld id="{AFD95896-E1EE-DD4A-900D-6F3FCFCFC335}" type="slidenum">
              <a:rPr lang="en-US" smtClean="0"/>
              <a:t>5</a:t>
            </a:fld>
            <a:endParaRPr lang="en-US"/>
          </a:p>
        </p:txBody>
      </p:sp>
    </p:spTree>
    <p:extLst>
      <p:ext uri="{BB962C8B-B14F-4D97-AF65-F5344CB8AC3E}">
        <p14:creationId xmlns:p14="http://schemas.microsoft.com/office/powerpoint/2010/main" val="1670360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a:t>
            </a:r>
            <a:r>
              <a:rPr lang="en-US" baseline="0" dirty="0" smtClean="0"/>
              <a:t> technique is operated at high spectral resolution, limited signal is dispersed into many pixels, o</a:t>
            </a:r>
            <a:r>
              <a:rPr lang="en-US" dirty="0" smtClean="0"/>
              <a:t>ne question I always get is what</a:t>
            </a:r>
            <a:r>
              <a:rPr lang="en-US" baseline="0" dirty="0" smtClean="0"/>
              <a:t> the impact of detector noise is. This plot shows a comparison of different noise sources. Detector noises such as dark and readout noise are marked by black and green lines. This is for a M dwarf planet at 5 pc, which is a more general case than </a:t>
            </a:r>
            <a:r>
              <a:rPr lang="en-US" baseline="0" dirty="0" err="1" smtClean="0"/>
              <a:t>Prox</a:t>
            </a:r>
            <a:r>
              <a:rPr lang="en-US" baseline="0" dirty="0" smtClean="0"/>
              <a:t> Cen b. There are dozens of M dwarfs within 5 pc. Detector noise is not really a concern for 30m telescopes at 10^-7 or worse star suppression level </a:t>
            </a:r>
            <a:endParaRPr lang="en-US" dirty="0"/>
          </a:p>
        </p:txBody>
      </p:sp>
      <p:sp>
        <p:nvSpPr>
          <p:cNvPr id="4" name="Slide Number Placeholder 3"/>
          <p:cNvSpPr>
            <a:spLocks noGrp="1"/>
          </p:cNvSpPr>
          <p:nvPr>
            <p:ph type="sldNum" sz="quarter" idx="10"/>
          </p:nvPr>
        </p:nvSpPr>
        <p:spPr/>
        <p:txBody>
          <a:bodyPr/>
          <a:lstStyle/>
          <a:p>
            <a:fld id="{AFD95896-E1EE-DD4A-900D-6F3FCFCFC335}" type="slidenum">
              <a:rPr lang="en-US" smtClean="0"/>
              <a:t>44</a:t>
            </a:fld>
            <a:endParaRPr lang="en-US"/>
          </a:p>
        </p:txBody>
      </p:sp>
    </p:spTree>
    <p:extLst>
      <p:ext uri="{BB962C8B-B14F-4D97-AF65-F5344CB8AC3E}">
        <p14:creationId xmlns:p14="http://schemas.microsoft.com/office/powerpoint/2010/main" val="1817298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Directly detection through radial velocity</a:t>
            </a:r>
            <a:r>
              <a:rPr lang="en-US" baseline="0" dirty="0" smtClean="0"/>
              <a:t> modulation.</a:t>
            </a:r>
          </a:p>
          <a:p>
            <a:r>
              <a:rPr lang="en-US" baseline="0" dirty="0" smtClean="0"/>
              <a:t>Dominating noise source is photon noise from the star! </a:t>
            </a:r>
          </a:p>
        </p:txBody>
      </p:sp>
      <p:sp>
        <p:nvSpPr>
          <p:cNvPr id="4" name="Slide Number Placeholder 3"/>
          <p:cNvSpPr>
            <a:spLocks noGrp="1"/>
          </p:cNvSpPr>
          <p:nvPr>
            <p:ph type="sldNum" sz="quarter" idx="10"/>
          </p:nvPr>
        </p:nvSpPr>
        <p:spPr/>
        <p:txBody>
          <a:bodyPr/>
          <a:lstStyle/>
          <a:p>
            <a:fld id="{AFD95896-E1EE-DD4A-900D-6F3FCFCFC335}" type="slidenum">
              <a:rPr lang="en-US" smtClean="0"/>
              <a:t>6</a:t>
            </a:fld>
            <a:endParaRPr lang="en-US"/>
          </a:p>
        </p:txBody>
      </p:sp>
    </p:spTree>
    <p:extLst>
      <p:ext uri="{BB962C8B-B14F-4D97-AF65-F5344CB8AC3E}">
        <p14:creationId xmlns:p14="http://schemas.microsoft.com/office/powerpoint/2010/main" val="4130710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Enable new</a:t>
            </a:r>
            <a:r>
              <a:rPr lang="en-US" baseline="0" dirty="0" smtClean="0"/>
              <a:t> sciences such as measuring planet rotation and cloud map</a:t>
            </a:r>
            <a:endParaRPr lang="en-US" dirty="0"/>
          </a:p>
        </p:txBody>
      </p:sp>
      <p:sp>
        <p:nvSpPr>
          <p:cNvPr id="4" name="Slide Number Placeholder 3"/>
          <p:cNvSpPr>
            <a:spLocks noGrp="1"/>
          </p:cNvSpPr>
          <p:nvPr>
            <p:ph type="sldNum" sz="quarter" idx="10"/>
          </p:nvPr>
        </p:nvSpPr>
        <p:spPr/>
        <p:txBody>
          <a:bodyPr/>
          <a:lstStyle/>
          <a:p>
            <a:fld id="{AFD95896-E1EE-DD4A-900D-6F3FCFCFC335}" type="slidenum">
              <a:rPr lang="en-US" smtClean="0"/>
              <a:t>7</a:t>
            </a:fld>
            <a:endParaRPr lang="en-US"/>
          </a:p>
        </p:txBody>
      </p:sp>
    </p:spTree>
    <p:extLst>
      <p:ext uri="{BB962C8B-B14F-4D97-AF65-F5344CB8AC3E}">
        <p14:creationId xmlns:p14="http://schemas.microsoft.com/office/powerpoint/2010/main" val="2446915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Template matching </a:t>
            </a:r>
          </a:p>
          <a:p>
            <a:r>
              <a:rPr lang="en-US" dirty="0" smtClean="0"/>
              <a:t>Stellar photon noise is dominating,</a:t>
            </a:r>
            <a:r>
              <a:rPr lang="en-US" baseline="0" dirty="0" smtClean="0"/>
              <a:t> so AO helps! R=4000 works. </a:t>
            </a:r>
            <a:endParaRPr lang="en-US" dirty="0"/>
          </a:p>
        </p:txBody>
      </p:sp>
      <p:sp>
        <p:nvSpPr>
          <p:cNvPr id="4" name="Slide Number Placeholder 3"/>
          <p:cNvSpPr>
            <a:spLocks noGrp="1"/>
          </p:cNvSpPr>
          <p:nvPr>
            <p:ph type="sldNum" sz="quarter" idx="10"/>
          </p:nvPr>
        </p:nvSpPr>
        <p:spPr/>
        <p:txBody>
          <a:bodyPr/>
          <a:lstStyle/>
          <a:p>
            <a:fld id="{AFD95896-E1EE-DD4A-900D-6F3FCFCFC335}" type="slidenum">
              <a:rPr lang="en-US" smtClean="0"/>
              <a:t>10</a:t>
            </a:fld>
            <a:endParaRPr lang="en-US"/>
          </a:p>
        </p:txBody>
      </p:sp>
    </p:spTree>
    <p:extLst>
      <p:ext uri="{BB962C8B-B14F-4D97-AF65-F5344CB8AC3E}">
        <p14:creationId xmlns:p14="http://schemas.microsoft.com/office/powerpoint/2010/main" val="2461368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Jayne </a:t>
            </a:r>
            <a:r>
              <a:rPr lang="en-US" dirty="0" err="1" smtClean="0"/>
              <a:t>Birkby</a:t>
            </a:r>
            <a:r>
              <a:rPr lang="en-US" baseline="0" dirty="0" smtClean="0"/>
              <a:t> has given an excellent introduction to the high contrast imaging high resolution spectroscopy technique, so I won’t offer redundant introduction. Aware of the potential of this technique, many teams around world are exploring the technique at large telescopes. Here I list a few of them but the list may not be exhaustive. Many people working on these projects are sitting among audience. </a:t>
            </a:r>
            <a:endParaRPr lang="en-US" dirty="0"/>
          </a:p>
        </p:txBody>
      </p:sp>
      <p:sp>
        <p:nvSpPr>
          <p:cNvPr id="4" name="Slide Number Placeholder 3"/>
          <p:cNvSpPr>
            <a:spLocks noGrp="1"/>
          </p:cNvSpPr>
          <p:nvPr>
            <p:ph type="sldNum" sz="quarter" idx="10"/>
          </p:nvPr>
        </p:nvSpPr>
        <p:spPr/>
        <p:txBody>
          <a:bodyPr/>
          <a:lstStyle/>
          <a:p>
            <a:fld id="{AFD95896-E1EE-DD4A-900D-6F3FCFCFC335}" type="slidenum">
              <a:rPr lang="en-US" smtClean="0"/>
              <a:t>13</a:t>
            </a:fld>
            <a:endParaRPr lang="en-US"/>
          </a:p>
        </p:txBody>
      </p:sp>
    </p:spTree>
    <p:extLst>
      <p:ext uri="{BB962C8B-B14F-4D97-AF65-F5344CB8AC3E}">
        <p14:creationId xmlns:p14="http://schemas.microsoft.com/office/powerpoint/2010/main" val="2098577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Jayne’s talk, w</a:t>
            </a:r>
            <a:r>
              <a:rPr lang="en-US" dirty="0" smtClean="0"/>
              <a:t>e all realize</a:t>
            </a:r>
            <a:r>
              <a:rPr lang="en-US" baseline="0" dirty="0" smtClean="0"/>
              <a:t> the power of the HCI+HRS technique. I list 4 science cases enabled by the technique. For example:</a:t>
            </a:r>
          </a:p>
          <a:p>
            <a:r>
              <a:rPr lang="en-US" baseline="0" dirty="0" smtClean="0"/>
              <a:t>1, it helps us to detect a planet at a star light suppression level that is a few orders of magnitude worse than the planet/star contrast. But we don’t know the limit, how much can we push to?</a:t>
            </a:r>
          </a:p>
          <a:p>
            <a:r>
              <a:rPr lang="en-US" baseline="0" dirty="0" smtClean="0"/>
              <a:t>2, Is it limited by photon-noise, what if the template we use doesn’t match with observation? What is the degree of degradation. </a:t>
            </a:r>
          </a:p>
          <a:p>
            <a:r>
              <a:rPr lang="en-US" baseline="0" dirty="0" smtClean="0"/>
              <a:t>3, What is the minimum spectral resolution and SNR required to measure planet spin. </a:t>
            </a:r>
          </a:p>
          <a:p>
            <a:r>
              <a:rPr lang="en-US" baseline="0" dirty="0" smtClean="0"/>
              <a:t>4, Marshall Johnson gave a excellent talk on this topic. We would like to know the SNR limit and its impact on retrieved map quality and fidelity. </a:t>
            </a:r>
          </a:p>
          <a:p>
            <a:endParaRPr lang="en-US" baseline="0" dirty="0" smtClean="0"/>
          </a:p>
          <a:p>
            <a:r>
              <a:rPr lang="en-US" baseline="0" dirty="0" smtClean="0"/>
              <a:t>All these questions are unknown unless  we develop a framework to simulate the performance of a HCI+HRS instrument and study these problem in a systematic way. </a:t>
            </a:r>
            <a:endParaRPr lang="en-US" dirty="0"/>
          </a:p>
        </p:txBody>
      </p:sp>
      <p:sp>
        <p:nvSpPr>
          <p:cNvPr id="4" name="Slide Number Placeholder 3"/>
          <p:cNvSpPr>
            <a:spLocks noGrp="1"/>
          </p:cNvSpPr>
          <p:nvPr>
            <p:ph type="sldNum" sz="quarter" idx="10"/>
          </p:nvPr>
        </p:nvSpPr>
        <p:spPr/>
        <p:txBody>
          <a:bodyPr/>
          <a:lstStyle/>
          <a:p>
            <a:fld id="{AFD95896-E1EE-DD4A-900D-6F3FCFCFC335}" type="slidenum">
              <a:rPr lang="en-US" smtClean="0"/>
              <a:t>14</a:t>
            </a:fld>
            <a:endParaRPr lang="en-US"/>
          </a:p>
        </p:txBody>
      </p:sp>
    </p:spTree>
    <p:extLst>
      <p:ext uri="{BB962C8B-B14F-4D97-AF65-F5344CB8AC3E}">
        <p14:creationId xmlns:p14="http://schemas.microsoft.com/office/powerpoint/2010/main" val="2771886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why I develop such a simulator for HCI+HRS instrument.</a:t>
            </a:r>
            <a:r>
              <a:rPr lang="en-US" baseline="0" dirty="0" smtClean="0"/>
              <a:t> It is very easy to use, all you need to do is to set up an initiation file for all the required input of the pipeline. </a:t>
            </a:r>
          </a:p>
          <a:p>
            <a:r>
              <a:rPr lang="en-US" baseline="0" dirty="0" smtClean="0"/>
              <a:t>It takes planet and star spectra</a:t>
            </a:r>
          </a:p>
          <a:p>
            <a:r>
              <a:rPr lang="en-US" baseline="0" dirty="0" smtClean="0"/>
              <a:t>Simulating atmosphere effect, the impact of residual star light, detector noise, etc. </a:t>
            </a:r>
          </a:p>
          <a:p>
            <a:r>
              <a:rPr lang="en-US" baseline="0" dirty="0" smtClean="0"/>
              <a:t>It also simulates the data reduction process such as sky emission removal, telluric removal, continuum removal, etc.  And results in reduced spectrum.</a:t>
            </a:r>
          </a:p>
          <a:p>
            <a:r>
              <a:rPr lang="en-US" baseline="0" dirty="0" smtClean="0"/>
              <a:t>With the reduced spectrum, we can do template matching, or Doppler imaging, which results in a data product, such as the cross correlation function and the retrieved surface map. </a:t>
            </a:r>
          </a:p>
        </p:txBody>
      </p:sp>
      <p:sp>
        <p:nvSpPr>
          <p:cNvPr id="4" name="Slide Number Placeholder 3"/>
          <p:cNvSpPr>
            <a:spLocks noGrp="1"/>
          </p:cNvSpPr>
          <p:nvPr>
            <p:ph type="sldNum" sz="quarter" idx="10"/>
          </p:nvPr>
        </p:nvSpPr>
        <p:spPr/>
        <p:txBody>
          <a:bodyPr/>
          <a:lstStyle/>
          <a:p>
            <a:fld id="{AFD95896-E1EE-DD4A-900D-6F3FCFCFC335}" type="slidenum">
              <a:rPr lang="en-US" smtClean="0"/>
              <a:t>15</a:t>
            </a:fld>
            <a:endParaRPr lang="en-US"/>
          </a:p>
        </p:txBody>
      </p:sp>
    </p:spTree>
    <p:extLst>
      <p:ext uri="{BB962C8B-B14F-4D97-AF65-F5344CB8AC3E}">
        <p14:creationId xmlns:p14="http://schemas.microsoft.com/office/powerpoint/2010/main" val="1914371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CCF SNR to quantify detection significance,</a:t>
            </a:r>
            <a:r>
              <a:rPr lang="en-US" baseline="0" dirty="0" smtClean="0"/>
              <a:t> which is the ratio between the CCF peak and </a:t>
            </a:r>
            <a:r>
              <a:rPr lang="en-US" baseline="0" dirty="0" err="1" smtClean="0"/>
              <a:t>rmslevel</a:t>
            </a:r>
            <a:r>
              <a:rPr lang="en-US" baseline="0" dirty="0" smtClean="0"/>
              <a:t>. </a:t>
            </a:r>
          </a:p>
          <a:p>
            <a:r>
              <a:rPr lang="en-US" baseline="0" dirty="0" smtClean="0"/>
              <a:t>What is shown here on the top panel is CCF in different cases. </a:t>
            </a:r>
          </a:p>
          <a:p>
            <a:r>
              <a:rPr lang="en-US" baseline="0" dirty="0" smtClean="0"/>
              <a:t>Blue and green are identical, why adding noise doesn’t change the shape of CCF? Photon noise level is supposed to be much smaller than that (bottom panel). Because of intrinsic fluctuation. If using fluctuation level, we will have a smaller CCF SNR than photon-noise limited CCF SNR. </a:t>
            </a:r>
          </a:p>
          <a:p>
            <a:r>
              <a:rPr lang="en-US" baseline="0" dirty="0" smtClean="0"/>
              <a:t>If the spectra are mismatched, then we can a even worse CCF SNR. </a:t>
            </a:r>
            <a:endParaRPr lang="en-US" dirty="0"/>
          </a:p>
        </p:txBody>
      </p:sp>
      <p:sp>
        <p:nvSpPr>
          <p:cNvPr id="4" name="Slide Number Placeholder 3"/>
          <p:cNvSpPr>
            <a:spLocks noGrp="1"/>
          </p:cNvSpPr>
          <p:nvPr>
            <p:ph type="sldNum" sz="quarter" idx="10"/>
          </p:nvPr>
        </p:nvSpPr>
        <p:spPr/>
        <p:txBody>
          <a:bodyPr/>
          <a:lstStyle/>
          <a:p>
            <a:fld id="{AFD95896-E1EE-DD4A-900D-6F3FCFCFC335}" type="slidenum">
              <a:rPr lang="en-US" smtClean="0"/>
              <a:t>17</a:t>
            </a:fld>
            <a:endParaRPr lang="en-US"/>
          </a:p>
        </p:txBody>
      </p:sp>
    </p:spTree>
    <p:extLst>
      <p:ext uri="{BB962C8B-B14F-4D97-AF65-F5344CB8AC3E}">
        <p14:creationId xmlns:p14="http://schemas.microsoft.com/office/powerpoint/2010/main" val="1063323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57D3F7-7C59-9F4D-A0F1-B6F66BA00279}"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C90BB-DD95-E34D-9077-6D2600FDC9F5}" type="slidenum">
              <a:rPr lang="en-US" smtClean="0"/>
              <a:t>‹#›</a:t>
            </a:fld>
            <a:endParaRPr lang="en-US"/>
          </a:p>
        </p:txBody>
      </p:sp>
    </p:spTree>
    <p:extLst>
      <p:ext uri="{BB962C8B-B14F-4D97-AF65-F5344CB8AC3E}">
        <p14:creationId xmlns:p14="http://schemas.microsoft.com/office/powerpoint/2010/main" val="1504974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57D3F7-7C59-9F4D-A0F1-B6F66BA00279}"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C90BB-DD95-E34D-9077-6D2600FDC9F5}" type="slidenum">
              <a:rPr lang="en-US" smtClean="0"/>
              <a:t>‹#›</a:t>
            </a:fld>
            <a:endParaRPr lang="en-US"/>
          </a:p>
        </p:txBody>
      </p:sp>
    </p:spTree>
    <p:extLst>
      <p:ext uri="{BB962C8B-B14F-4D97-AF65-F5344CB8AC3E}">
        <p14:creationId xmlns:p14="http://schemas.microsoft.com/office/powerpoint/2010/main" val="988198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57D3F7-7C59-9F4D-A0F1-B6F66BA00279}"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C90BB-DD95-E34D-9077-6D2600FDC9F5}" type="slidenum">
              <a:rPr lang="en-US" smtClean="0"/>
              <a:t>‹#›</a:t>
            </a:fld>
            <a:endParaRPr lang="en-US"/>
          </a:p>
        </p:txBody>
      </p:sp>
    </p:spTree>
    <p:extLst>
      <p:ext uri="{BB962C8B-B14F-4D97-AF65-F5344CB8AC3E}">
        <p14:creationId xmlns:p14="http://schemas.microsoft.com/office/powerpoint/2010/main" val="321297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57D3F7-7C59-9F4D-A0F1-B6F66BA00279}"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C90BB-DD95-E34D-9077-6D2600FDC9F5}" type="slidenum">
              <a:rPr lang="en-US" smtClean="0"/>
              <a:t>‹#›</a:t>
            </a:fld>
            <a:endParaRPr lang="en-US"/>
          </a:p>
        </p:txBody>
      </p:sp>
    </p:spTree>
    <p:extLst>
      <p:ext uri="{BB962C8B-B14F-4D97-AF65-F5344CB8AC3E}">
        <p14:creationId xmlns:p14="http://schemas.microsoft.com/office/powerpoint/2010/main" val="4174801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57D3F7-7C59-9F4D-A0F1-B6F66BA00279}"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C90BB-DD95-E34D-9077-6D2600FDC9F5}" type="slidenum">
              <a:rPr lang="en-US" smtClean="0"/>
              <a:t>‹#›</a:t>
            </a:fld>
            <a:endParaRPr lang="en-US"/>
          </a:p>
        </p:txBody>
      </p:sp>
    </p:spTree>
    <p:extLst>
      <p:ext uri="{BB962C8B-B14F-4D97-AF65-F5344CB8AC3E}">
        <p14:creationId xmlns:p14="http://schemas.microsoft.com/office/powerpoint/2010/main" val="4276096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57D3F7-7C59-9F4D-A0F1-B6F66BA00279}" type="datetimeFigureOut">
              <a:rPr lang="en-US" smtClean="0"/>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FC90BB-DD95-E34D-9077-6D2600FDC9F5}" type="slidenum">
              <a:rPr lang="en-US" smtClean="0"/>
              <a:t>‹#›</a:t>
            </a:fld>
            <a:endParaRPr lang="en-US"/>
          </a:p>
        </p:txBody>
      </p:sp>
    </p:spTree>
    <p:extLst>
      <p:ext uri="{BB962C8B-B14F-4D97-AF65-F5344CB8AC3E}">
        <p14:creationId xmlns:p14="http://schemas.microsoft.com/office/powerpoint/2010/main" val="1637382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57D3F7-7C59-9F4D-A0F1-B6F66BA00279}" type="datetimeFigureOut">
              <a:rPr lang="en-US" smtClean="0"/>
              <a:t>11/3/16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FC90BB-DD95-E34D-9077-6D2600FDC9F5}" type="slidenum">
              <a:rPr lang="en-US" smtClean="0"/>
              <a:t>‹#›</a:t>
            </a:fld>
            <a:endParaRPr lang="en-US"/>
          </a:p>
        </p:txBody>
      </p:sp>
    </p:spTree>
    <p:extLst>
      <p:ext uri="{BB962C8B-B14F-4D97-AF65-F5344CB8AC3E}">
        <p14:creationId xmlns:p14="http://schemas.microsoft.com/office/powerpoint/2010/main" val="165381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57D3F7-7C59-9F4D-A0F1-B6F66BA00279}" type="datetimeFigureOut">
              <a:rPr lang="en-US" smtClean="0"/>
              <a:t>11/3/16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FC90BB-DD95-E34D-9077-6D2600FDC9F5}" type="slidenum">
              <a:rPr lang="en-US" smtClean="0"/>
              <a:t>‹#›</a:t>
            </a:fld>
            <a:endParaRPr lang="en-US"/>
          </a:p>
        </p:txBody>
      </p:sp>
    </p:spTree>
    <p:extLst>
      <p:ext uri="{BB962C8B-B14F-4D97-AF65-F5344CB8AC3E}">
        <p14:creationId xmlns:p14="http://schemas.microsoft.com/office/powerpoint/2010/main" val="378853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7D3F7-7C59-9F4D-A0F1-B6F66BA00279}" type="datetimeFigureOut">
              <a:rPr lang="en-US" smtClean="0"/>
              <a:t>11/3/16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FC90BB-DD95-E34D-9077-6D2600FDC9F5}" type="slidenum">
              <a:rPr lang="en-US" smtClean="0"/>
              <a:t>‹#›</a:t>
            </a:fld>
            <a:endParaRPr lang="en-US"/>
          </a:p>
        </p:txBody>
      </p:sp>
    </p:spTree>
    <p:extLst>
      <p:ext uri="{BB962C8B-B14F-4D97-AF65-F5344CB8AC3E}">
        <p14:creationId xmlns:p14="http://schemas.microsoft.com/office/powerpoint/2010/main" val="3586249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57D3F7-7C59-9F4D-A0F1-B6F66BA00279}" type="datetimeFigureOut">
              <a:rPr lang="en-US" smtClean="0"/>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FC90BB-DD95-E34D-9077-6D2600FDC9F5}" type="slidenum">
              <a:rPr lang="en-US" smtClean="0"/>
              <a:t>‹#›</a:t>
            </a:fld>
            <a:endParaRPr lang="en-US"/>
          </a:p>
        </p:txBody>
      </p:sp>
    </p:spTree>
    <p:extLst>
      <p:ext uri="{BB962C8B-B14F-4D97-AF65-F5344CB8AC3E}">
        <p14:creationId xmlns:p14="http://schemas.microsoft.com/office/powerpoint/2010/main" val="3960616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57D3F7-7C59-9F4D-A0F1-B6F66BA00279}" type="datetimeFigureOut">
              <a:rPr lang="en-US" smtClean="0"/>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FC90BB-DD95-E34D-9077-6D2600FDC9F5}" type="slidenum">
              <a:rPr lang="en-US" smtClean="0"/>
              <a:t>‹#›</a:t>
            </a:fld>
            <a:endParaRPr lang="en-US"/>
          </a:p>
        </p:txBody>
      </p:sp>
    </p:spTree>
    <p:extLst>
      <p:ext uri="{BB962C8B-B14F-4D97-AF65-F5344CB8AC3E}">
        <p14:creationId xmlns:p14="http://schemas.microsoft.com/office/powerpoint/2010/main" val="12211888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7D3F7-7C59-9F4D-A0F1-B6F66BA00279}" type="datetimeFigureOut">
              <a:rPr lang="en-US" smtClean="0"/>
              <a:t>11/3/16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C90BB-DD95-E34D-9077-6D2600FDC9F5}" type="slidenum">
              <a:rPr lang="en-US" smtClean="0"/>
              <a:t>‹#›</a:t>
            </a:fld>
            <a:endParaRPr lang="en-US"/>
          </a:p>
        </p:txBody>
      </p:sp>
    </p:spTree>
    <p:extLst>
      <p:ext uri="{BB962C8B-B14F-4D97-AF65-F5344CB8AC3E}">
        <p14:creationId xmlns:p14="http://schemas.microsoft.com/office/powerpoint/2010/main" val="452246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17.png"/><Relationship Id="rId6" Type="http://schemas.openxmlformats.org/officeDocument/2006/relationships/image" Target="../media/image23.png"/><Relationship Id="rId7"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6.png"/><Relationship Id="rId1" Type="http://schemas.microsoft.com/office/2007/relationships/media" Target="../media/media1.gif"/><Relationship Id="rId2" Type="http://schemas.openxmlformats.org/officeDocument/2006/relationships/video" Target="../media/media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badi MT Condensed Extra Bold"/>
                <a:cs typeface="Abadi MT Condensed Extra Bold"/>
              </a:rPr>
              <a:t>New Front of </a:t>
            </a:r>
            <a:r>
              <a:rPr lang="en-US" dirty="0" err="1" smtClean="0">
                <a:latin typeface="Abadi MT Condensed Extra Bold"/>
                <a:cs typeface="Abadi MT Condensed Extra Bold"/>
              </a:rPr>
              <a:t>Exoplanetary</a:t>
            </a:r>
            <a:r>
              <a:rPr lang="en-US" dirty="0" smtClean="0">
                <a:latin typeface="Abadi MT Condensed Extra Bold"/>
                <a:cs typeface="Abadi MT Condensed Extra Bold"/>
              </a:rPr>
              <a:t> Science:</a:t>
            </a:r>
            <a:br>
              <a:rPr lang="en-US" dirty="0" smtClean="0">
                <a:latin typeface="Abadi MT Condensed Extra Bold"/>
                <a:cs typeface="Abadi MT Condensed Extra Bold"/>
              </a:rPr>
            </a:br>
            <a:r>
              <a:rPr lang="en-US" dirty="0" smtClean="0">
                <a:latin typeface="Abadi MT Condensed Extra Bold"/>
                <a:cs typeface="Abadi MT Condensed Extra Bold"/>
              </a:rPr>
              <a:t>High Dispersion </a:t>
            </a:r>
            <a:r>
              <a:rPr lang="en-US" dirty="0" err="1" smtClean="0">
                <a:latin typeface="Abadi MT Condensed Extra Bold"/>
                <a:cs typeface="Abadi MT Condensed Extra Bold"/>
              </a:rPr>
              <a:t>Coronagraphy</a:t>
            </a:r>
            <a:r>
              <a:rPr lang="en-US" dirty="0" smtClean="0">
                <a:latin typeface="Abadi MT Condensed Extra Bold"/>
                <a:cs typeface="Abadi MT Condensed Extra Bold"/>
              </a:rPr>
              <a:t> (HDC)</a:t>
            </a:r>
            <a:endParaRPr lang="en-US" dirty="0">
              <a:latin typeface="Abadi MT Condensed Extra Bold"/>
              <a:cs typeface="Abadi MT Condensed Extra Bold"/>
            </a:endParaRPr>
          </a:p>
        </p:txBody>
      </p:sp>
      <p:sp>
        <p:nvSpPr>
          <p:cNvPr id="3" name="Subtitle 2"/>
          <p:cNvSpPr>
            <a:spLocks noGrp="1"/>
          </p:cNvSpPr>
          <p:nvPr>
            <p:ph type="subTitle" idx="1"/>
          </p:nvPr>
        </p:nvSpPr>
        <p:spPr/>
        <p:txBody>
          <a:bodyPr/>
          <a:lstStyle/>
          <a:p>
            <a:r>
              <a:rPr lang="en-US" dirty="0" err="1" smtClean="0">
                <a:latin typeface="Abadi MT Condensed Extra Bold"/>
                <a:cs typeface="Abadi MT Condensed Extra Bold"/>
              </a:rPr>
              <a:t>Ji</a:t>
            </a:r>
            <a:r>
              <a:rPr lang="en-US" dirty="0" smtClean="0">
                <a:latin typeface="Abadi MT Condensed Extra Bold"/>
                <a:cs typeface="Abadi MT Condensed Extra Bold"/>
              </a:rPr>
              <a:t> Wang</a:t>
            </a:r>
          </a:p>
          <a:p>
            <a:r>
              <a:rPr lang="en-US" dirty="0" smtClean="0">
                <a:latin typeface="Abadi MT Condensed Extra Bold"/>
                <a:cs typeface="Abadi MT Condensed Extra Bold"/>
              </a:rPr>
              <a:t>Caltech</a:t>
            </a:r>
            <a:endParaRPr lang="en-US" dirty="0">
              <a:latin typeface="Abadi MT Condensed Extra Bold"/>
              <a:cs typeface="Abadi MT Condensed Extra Bold"/>
            </a:endParaRPr>
          </a:p>
        </p:txBody>
      </p:sp>
    </p:spTree>
    <p:extLst>
      <p:ext uri="{BB962C8B-B14F-4D97-AF65-F5344CB8AC3E}">
        <p14:creationId xmlns:p14="http://schemas.microsoft.com/office/powerpoint/2010/main" val="29448077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Detection of H</a:t>
            </a:r>
            <a:r>
              <a:rPr lang="en-US" baseline="-25000" dirty="0" smtClean="0"/>
              <a:t>2</a:t>
            </a:r>
            <a:r>
              <a:rPr lang="en-US" dirty="0" smtClean="0"/>
              <a:t>O and CO on HR 8799 c</a:t>
            </a:r>
            <a:endParaRPr lang="en-US" dirty="0"/>
          </a:p>
        </p:txBody>
      </p:sp>
      <p:sp>
        <p:nvSpPr>
          <p:cNvPr id="4" name="Date Placeholder 3"/>
          <p:cNvSpPr>
            <a:spLocks noGrp="1"/>
          </p:cNvSpPr>
          <p:nvPr>
            <p:ph type="dt" sz="half" idx="10"/>
          </p:nvPr>
        </p:nvSpPr>
        <p:spPr/>
        <p:txBody>
          <a:bodyPr/>
          <a:lstStyle/>
          <a:p>
            <a:fld id="{A6460EA0-2D3A-3C44-8F44-F4D355DA7B54}" type="datetime1">
              <a:rPr lang="en-US" smtClean="0"/>
              <a:t>11/3/16</a:t>
            </a:fld>
            <a:endParaRPr lang="en-US"/>
          </a:p>
        </p:txBody>
      </p:sp>
      <p:pic>
        <p:nvPicPr>
          <p:cNvPr id="5" name="Picture 4"/>
          <p:cNvPicPr>
            <a:picLocks noChangeAspect="1"/>
          </p:cNvPicPr>
          <p:nvPr/>
        </p:nvPicPr>
        <p:blipFill>
          <a:blip r:embed="rId3"/>
          <a:stretch>
            <a:fillRect/>
          </a:stretch>
        </p:blipFill>
        <p:spPr>
          <a:xfrm>
            <a:off x="660499" y="1517261"/>
            <a:ext cx="3175000" cy="3175000"/>
          </a:xfrm>
          <a:prstGeom prst="rect">
            <a:avLst/>
          </a:prstGeom>
        </p:spPr>
      </p:pic>
      <p:grpSp>
        <p:nvGrpSpPr>
          <p:cNvPr id="6" name="Group 5"/>
          <p:cNvGrpSpPr/>
          <p:nvPr/>
        </p:nvGrpSpPr>
        <p:grpSpPr>
          <a:xfrm>
            <a:off x="269678" y="4836783"/>
            <a:ext cx="1280782" cy="1533291"/>
            <a:chOff x="7949060" y="1449131"/>
            <a:chExt cx="1280782" cy="1533291"/>
          </a:xfrm>
        </p:grpSpPr>
        <p:pic>
          <p:nvPicPr>
            <p:cNvPr id="7" name="Picture 6"/>
            <p:cNvPicPr>
              <a:picLocks noChangeAspect="1"/>
            </p:cNvPicPr>
            <p:nvPr/>
          </p:nvPicPr>
          <p:blipFill>
            <a:blip r:embed="rId4"/>
            <a:stretch>
              <a:fillRect/>
            </a:stretch>
          </p:blipFill>
          <p:spPr>
            <a:xfrm>
              <a:off x="8009431" y="1864376"/>
              <a:ext cx="1134569" cy="1118046"/>
            </a:xfrm>
            <a:prstGeom prst="rect">
              <a:avLst/>
            </a:prstGeom>
          </p:spPr>
        </p:pic>
        <p:sp>
          <p:nvSpPr>
            <p:cNvPr id="8" name="TextBox 7"/>
            <p:cNvSpPr txBox="1"/>
            <p:nvPr/>
          </p:nvSpPr>
          <p:spPr>
            <a:xfrm>
              <a:off x="7949060" y="1449131"/>
              <a:ext cx="1280782" cy="369332"/>
            </a:xfrm>
            <a:prstGeom prst="rect">
              <a:avLst/>
            </a:prstGeom>
            <a:noFill/>
          </p:spPr>
          <p:txBody>
            <a:bodyPr wrap="none" rtlCol="0">
              <a:spAutoFit/>
            </a:bodyPr>
            <a:lstStyle/>
            <a:p>
              <a:r>
                <a:rPr lang="en-US" dirty="0" smtClean="0"/>
                <a:t>Keck OSIRIS</a:t>
              </a:r>
              <a:endParaRPr lang="en-US" dirty="0"/>
            </a:p>
          </p:txBody>
        </p:sp>
      </p:grpSp>
      <p:pic>
        <p:nvPicPr>
          <p:cNvPr id="9" name="Picture 8"/>
          <p:cNvPicPr>
            <a:picLocks noChangeAspect="1"/>
          </p:cNvPicPr>
          <p:nvPr/>
        </p:nvPicPr>
        <p:blipFill>
          <a:blip r:embed="rId5"/>
          <a:stretch>
            <a:fillRect/>
          </a:stretch>
        </p:blipFill>
        <p:spPr>
          <a:xfrm>
            <a:off x="4067004" y="1269029"/>
            <a:ext cx="5076996" cy="4478398"/>
          </a:xfrm>
          <a:prstGeom prst="rect">
            <a:avLst/>
          </a:prstGeom>
        </p:spPr>
      </p:pic>
      <p:sp>
        <p:nvSpPr>
          <p:cNvPr id="10" name="TextBox 9"/>
          <p:cNvSpPr txBox="1"/>
          <p:nvPr/>
        </p:nvSpPr>
        <p:spPr>
          <a:xfrm>
            <a:off x="5715422" y="5747427"/>
            <a:ext cx="2246716" cy="369332"/>
          </a:xfrm>
          <a:prstGeom prst="rect">
            <a:avLst/>
          </a:prstGeom>
          <a:noFill/>
        </p:spPr>
        <p:txBody>
          <a:bodyPr wrap="none" rtlCol="0">
            <a:spAutoFit/>
          </a:bodyPr>
          <a:lstStyle/>
          <a:p>
            <a:r>
              <a:rPr lang="en-US" dirty="0" err="1" smtClean="0"/>
              <a:t>Konopacky</a:t>
            </a:r>
            <a:r>
              <a:rPr lang="en-US" dirty="0" smtClean="0"/>
              <a:t> et al. 2013</a:t>
            </a:r>
            <a:endParaRPr lang="en-US" dirty="0"/>
          </a:p>
        </p:txBody>
      </p:sp>
    </p:spTree>
    <p:extLst>
      <p:ext uri="{BB962C8B-B14F-4D97-AF65-F5344CB8AC3E}">
        <p14:creationId xmlns:p14="http://schemas.microsoft.com/office/powerpoint/2010/main" val="3840442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High Dispersion </a:t>
            </a:r>
            <a:r>
              <a:rPr lang="en-US" sz="3200" dirty="0" err="1" smtClean="0"/>
              <a:t>Coronagraphy</a:t>
            </a:r>
            <a:endParaRPr lang="en-US" sz="3200" dirty="0"/>
          </a:p>
        </p:txBody>
      </p:sp>
      <p:sp>
        <p:nvSpPr>
          <p:cNvPr id="4" name="Date Placeholder 3"/>
          <p:cNvSpPr>
            <a:spLocks noGrp="1"/>
          </p:cNvSpPr>
          <p:nvPr>
            <p:ph type="dt" sz="half" idx="10"/>
          </p:nvPr>
        </p:nvSpPr>
        <p:spPr/>
        <p:txBody>
          <a:bodyPr/>
          <a:lstStyle/>
          <a:p>
            <a:fld id="{A6460EA0-2D3A-3C44-8F44-F4D355DA7B54}" type="datetime1">
              <a:rPr lang="en-US" smtClean="0"/>
              <a:t>11/3/16</a:t>
            </a:fld>
            <a:endParaRPr lang="en-US" dirty="0"/>
          </a:p>
        </p:txBody>
      </p:sp>
      <p:grpSp>
        <p:nvGrpSpPr>
          <p:cNvPr id="9" name="Group 8"/>
          <p:cNvGrpSpPr/>
          <p:nvPr/>
        </p:nvGrpSpPr>
        <p:grpSpPr>
          <a:xfrm>
            <a:off x="1100337" y="5496374"/>
            <a:ext cx="1490463" cy="1265710"/>
            <a:chOff x="7219030" y="5455765"/>
            <a:chExt cx="1490463" cy="1265710"/>
          </a:xfrm>
        </p:grpSpPr>
        <p:sp>
          <p:nvSpPr>
            <p:cNvPr id="6" name="TextBox 5"/>
            <p:cNvSpPr txBox="1"/>
            <p:nvPr/>
          </p:nvSpPr>
          <p:spPr>
            <a:xfrm>
              <a:off x="7219030" y="5455765"/>
              <a:ext cx="1467770" cy="369332"/>
            </a:xfrm>
            <a:prstGeom prst="rect">
              <a:avLst/>
            </a:prstGeom>
            <a:noFill/>
          </p:spPr>
          <p:txBody>
            <a:bodyPr wrap="none" rtlCol="0">
              <a:spAutoFit/>
            </a:bodyPr>
            <a:lstStyle/>
            <a:p>
              <a:r>
                <a:rPr lang="en-US" dirty="0" smtClean="0"/>
                <a:t>Keck NIRSPEC</a:t>
              </a:r>
              <a:endParaRPr lang="en-US" dirty="0"/>
            </a:p>
          </p:txBody>
        </p:sp>
        <p:pic>
          <p:nvPicPr>
            <p:cNvPr id="8" name="Picture 7"/>
            <p:cNvPicPr>
              <a:picLocks noChangeAspect="1"/>
            </p:cNvPicPr>
            <p:nvPr/>
          </p:nvPicPr>
          <p:blipFill>
            <a:blip r:embed="rId2"/>
            <a:stretch>
              <a:fillRect/>
            </a:stretch>
          </p:blipFill>
          <p:spPr>
            <a:xfrm>
              <a:off x="7219030" y="5781716"/>
              <a:ext cx="1490463" cy="939759"/>
            </a:xfrm>
            <a:prstGeom prst="rect">
              <a:avLst/>
            </a:prstGeom>
          </p:spPr>
        </p:pic>
      </p:grpSp>
      <p:pic>
        <p:nvPicPr>
          <p:cNvPr id="10" name="Picture 9"/>
          <p:cNvPicPr>
            <a:picLocks noChangeAspect="1"/>
          </p:cNvPicPr>
          <p:nvPr/>
        </p:nvPicPr>
        <p:blipFill>
          <a:blip r:embed="rId3"/>
          <a:stretch>
            <a:fillRect/>
          </a:stretch>
        </p:blipFill>
        <p:spPr>
          <a:xfrm>
            <a:off x="0" y="1151681"/>
            <a:ext cx="9144000" cy="3135991"/>
          </a:xfrm>
          <a:prstGeom prst="rect">
            <a:avLst/>
          </a:prstGeom>
        </p:spPr>
      </p:pic>
      <p:sp>
        <p:nvSpPr>
          <p:cNvPr id="11" name="TextBox 10"/>
          <p:cNvSpPr txBox="1"/>
          <p:nvPr/>
        </p:nvSpPr>
        <p:spPr>
          <a:xfrm>
            <a:off x="683344" y="3436544"/>
            <a:ext cx="1907456" cy="369332"/>
          </a:xfrm>
          <a:prstGeom prst="rect">
            <a:avLst/>
          </a:prstGeom>
          <a:noFill/>
        </p:spPr>
        <p:txBody>
          <a:bodyPr wrap="none" rtlCol="0">
            <a:spAutoFit/>
          </a:bodyPr>
          <a:lstStyle/>
          <a:p>
            <a:r>
              <a:rPr lang="en-US" dirty="0" err="1" smtClean="0"/>
              <a:t>Snellen</a:t>
            </a:r>
            <a:r>
              <a:rPr lang="en-US" dirty="0" smtClean="0"/>
              <a:t> et al. 2015</a:t>
            </a:r>
            <a:endParaRPr lang="en-US" dirty="0"/>
          </a:p>
        </p:txBody>
      </p:sp>
      <p:grpSp>
        <p:nvGrpSpPr>
          <p:cNvPr id="12" name="Group 11"/>
          <p:cNvGrpSpPr/>
          <p:nvPr/>
        </p:nvGrpSpPr>
        <p:grpSpPr>
          <a:xfrm>
            <a:off x="3850837" y="5411539"/>
            <a:ext cx="2060534" cy="1157635"/>
            <a:chOff x="2159792" y="4721577"/>
            <a:chExt cx="2060534" cy="1157635"/>
          </a:xfrm>
        </p:grpSpPr>
        <p:pic>
          <p:nvPicPr>
            <p:cNvPr id="13" name="Picture 12"/>
            <p:cNvPicPr>
              <a:picLocks noChangeAspect="1"/>
            </p:cNvPicPr>
            <p:nvPr/>
          </p:nvPicPr>
          <p:blipFill>
            <a:blip r:embed="rId4"/>
            <a:stretch>
              <a:fillRect/>
            </a:stretch>
          </p:blipFill>
          <p:spPr>
            <a:xfrm>
              <a:off x="2159792" y="5061906"/>
              <a:ext cx="2060534" cy="817306"/>
            </a:xfrm>
            <a:prstGeom prst="rect">
              <a:avLst/>
            </a:prstGeom>
          </p:spPr>
        </p:pic>
        <p:sp>
          <p:nvSpPr>
            <p:cNvPr id="14" name="TextBox 13"/>
            <p:cNvSpPr txBox="1"/>
            <p:nvPr/>
          </p:nvSpPr>
          <p:spPr>
            <a:xfrm>
              <a:off x="2260583" y="4721577"/>
              <a:ext cx="1928733" cy="369332"/>
            </a:xfrm>
            <a:prstGeom prst="rect">
              <a:avLst/>
            </a:prstGeom>
            <a:noFill/>
          </p:spPr>
          <p:txBody>
            <a:bodyPr wrap="none" rtlCol="0">
              <a:spAutoFit/>
            </a:bodyPr>
            <a:lstStyle/>
            <a:p>
              <a:r>
                <a:rPr lang="en-US" dirty="0" smtClean="0"/>
                <a:t>Keck NIRC2 Vortex</a:t>
              </a:r>
              <a:endParaRPr lang="en-US" dirty="0"/>
            </a:p>
          </p:txBody>
        </p:sp>
      </p:grpSp>
      <p:pic>
        <p:nvPicPr>
          <p:cNvPr id="15" name="Picture 14"/>
          <p:cNvPicPr>
            <a:picLocks noChangeAspect="1"/>
          </p:cNvPicPr>
          <p:nvPr/>
        </p:nvPicPr>
        <p:blipFill>
          <a:blip r:embed="rId5"/>
          <a:stretch>
            <a:fillRect/>
          </a:stretch>
        </p:blipFill>
        <p:spPr>
          <a:xfrm>
            <a:off x="4172921" y="4341783"/>
            <a:ext cx="1028456" cy="1028456"/>
          </a:xfrm>
          <a:prstGeom prst="rect">
            <a:avLst/>
          </a:prstGeom>
        </p:spPr>
      </p:pic>
      <p:pic>
        <p:nvPicPr>
          <p:cNvPr id="16" name="Picture 15"/>
          <p:cNvPicPr>
            <a:picLocks noChangeAspect="1"/>
          </p:cNvPicPr>
          <p:nvPr/>
        </p:nvPicPr>
        <p:blipFill>
          <a:blip r:embed="rId6"/>
          <a:stretch>
            <a:fillRect/>
          </a:stretch>
        </p:blipFill>
        <p:spPr>
          <a:xfrm>
            <a:off x="1204591" y="4341783"/>
            <a:ext cx="1249322" cy="1147928"/>
          </a:xfrm>
          <a:prstGeom prst="rect">
            <a:avLst/>
          </a:prstGeom>
        </p:spPr>
      </p:pic>
      <p:pic>
        <p:nvPicPr>
          <p:cNvPr id="18" name="Picture 17"/>
          <p:cNvPicPr>
            <a:picLocks noChangeAspect="1"/>
          </p:cNvPicPr>
          <p:nvPr/>
        </p:nvPicPr>
        <p:blipFill>
          <a:blip r:embed="rId7"/>
          <a:stretch>
            <a:fillRect/>
          </a:stretch>
        </p:blipFill>
        <p:spPr>
          <a:xfrm>
            <a:off x="7031929" y="4865027"/>
            <a:ext cx="1654871" cy="1459755"/>
          </a:xfrm>
          <a:prstGeom prst="rect">
            <a:avLst/>
          </a:prstGeom>
        </p:spPr>
      </p:pic>
      <p:sp>
        <p:nvSpPr>
          <p:cNvPr id="19" name="Plus 18"/>
          <p:cNvSpPr/>
          <p:nvPr/>
        </p:nvSpPr>
        <p:spPr>
          <a:xfrm>
            <a:off x="2830718" y="4865027"/>
            <a:ext cx="914400" cy="91440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Equal 19"/>
          <p:cNvSpPr/>
          <p:nvPr/>
        </p:nvSpPr>
        <p:spPr>
          <a:xfrm>
            <a:off x="5864050" y="4917360"/>
            <a:ext cx="914400" cy="914400"/>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0352980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935843" cy="1143000"/>
          </a:xfrm>
        </p:spPr>
        <p:txBody>
          <a:bodyPr>
            <a:noAutofit/>
          </a:bodyPr>
          <a:lstStyle/>
          <a:p>
            <a:pPr algn="l"/>
            <a:r>
              <a:rPr lang="en-US" sz="3600" dirty="0" smtClean="0"/>
              <a:t>Keck Planet Imager and Characterizer</a:t>
            </a:r>
            <a:br>
              <a:rPr lang="en-US" sz="3600" dirty="0" smtClean="0"/>
            </a:br>
            <a:r>
              <a:rPr lang="en-US" sz="2000" dirty="0" smtClean="0"/>
              <a:t>PI: D. Mawet (Caltech</a:t>
            </a:r>
            <a:r>
              <a:rPr lang="en-US" sz="2000" dirty="0" smtClean="0"/>
              <a:t>)</a:t>
            </a:r>
            <a:endParaRPr lang="en-US" sz="2000" dirty="0"/>
          </a:p>
        </p:txBody>
      </p:sp>
      <p:sp>
        <p:nvSpPr>
          <p:cNvPr id="3" name="Content Placeholder 2"/>
          <p:cNvSpPr>
            <a:spLocks noGrp="1"/>
          </p:cNvSpPr>
          <p:nvPr>
            <p:ph idx="1"/>
          </p:nvPr>
        </p:nvSpPr>
        <p:spPr>
          <a:xfrm>
            <a:off x="457199" y="1600200"/>
            <a:ext cx="8504605" cy="4525963"/>
          </a:xfrm>
        </p:spPr>
        <p:txBody>
          <a:bodyPr>
            <a:normAutofit fontScale="92500" lnSpcReduction="10000"/>
          </a:bodyPr>
          <a:lstStyle/>
          <a:p>
            <a:r>
              <a:rPr lang="en-US" sz="2400" dirty="0" smtClean="0"/>
              <a:t>Upgrade to Keck II AO and instrument suite:</a:t>
            </a:r>
          </a:p>
          <a:p>
            <a:pPr lvl="1"/>
            <a:r>
              <a:rPr lang="en-US" sz="2000" dirty="0" smtClean="0"/>
              <a:t>L-band vortex </a:t>
            </a:r>
            <a:r>
              <a:rPr lang="en-US" sz="2000" dirty="0"/>
              <a:t>coronagraph in </a:t>
            </a:r>
            <a:r>
              <a:rPr lang="en-US" sz="2000" dirty="0" smtClean="0"/>
              <a:t>NIRC2 - deployed</a:t>
            </a:r>
          </a:p>
          <a:p>
            <a:pPr lvl="1"/>
            <a:r>
              <a:rPr lang="en-US" sz="2000" dirty="0" smtClean="0"/>
              <a:t>IR </a:t>
            </a:r>
            <a:r>
              <a:rPr lang="en-US" sz="2000" dirty="0" err="1" smtClean="0"/>
              <a:t>PyWFS</a:t>
            </a:r>
            <a:r>
              <a:rPr lang="en-US" sz="2000" dirty="0" smtClean="0"/>
              <a:t> – funded (NSF)</a:t>
            </a:r>
          </a:p>
          <a:p>
            <a:pPr lvl="1"/>
            <a:r>
              <a:rPr lang="en-US" sz="2000" u="sng" dirty="0" smtClean="0"/>
              <a:t>SMF link to upgraded NIRSPEC (FIU) - funded (HSF &amp; NSF)</a:t>
            </a:r>
          </a:p>
          <a:p>
            <a:pPr lvl="1"/>
            <a:r>
              <a:rPr lang="en-US" sz="2000" dirty="0" smtClean="0"/>
              <a:t>High contrast FIU – seeking funding</a:t>
            </a:r>
          </a:p>
          <a:p>
            <a:pPr lvl="1"/>
            <a:r>
              <a:rPr lang="en-US" sz="2000" dirty="0" smtClean="0"/>
              <a:t>MODIUS: New </a:t>
            </a:r>
            <a:r>
              <a:rPr lang="en-US" sz="2000" dirty="0"/>
              <a:t>f</a:t>
            </a:r>
            <a:r>
              <a:rPr lang="en-US" sz="2000" dirty="0" smtClean="0"/>
              <a:t>iber-fed, Multi-Object </a:t>
            </a:r>
            <a:r>
              <a:rPr lang="en-US" sz="2000" dirty="0"/>
              <a:t>D</a:t>
            </a:r>
            <a:r>
              <a:rPr lang="en-US" sz="2000" dirty="0" smtClean="0"/>
              <a:t>iffraction limited IR Ultra-high resolution (R~150k-200k) Spectrograph – design study encouraged by KSSC</a:t>
            </a:r>
          </a:p>
          <a:p>
            <a:pPr marL="457200" lvl="1" indent="0">
              <a:buNone/>
            </a:pPr>
            <a:endParaRPr lang="en-US" sz="2000" dirty="0" smtClean="0"/>
          </a:p>
          <a:p>
            <a:r>
              <a:rPr lang="en-US" sz="2400" dirty="0" smtClean="0"/>
              <a:t>Pathfinder to ELT planet imager exploring new high contrast imaging/spectroscopy instrument paradigms:</a:t>
            </a:r>
          </a:p>
          <a:p>
            <a:pPr lvl="1"/>
            <a:r>
              <a:rPr lang="en-US" sz="2000" dirty="0" smtClean="0"/>
              <a:t>Decouple search and discovery from characterization: specialized module/strategy for each task</a:t>
            </a:r>
          </a:p>
          <a:p>
            <a:pPr lvl="1"/>
            <a:r>
              <a:rPr lang="en-US" sz="2000" dirty="0" smtClean="0"/>
              <a:t>New hybrid coronagraph designs: e.g. </a:t>
            </a:r>
            <a:r>
              <a:rPr lang="en-US" sz="2000" dirty="0" err="1" smtClean="0"/>
              <a:t>apodized</a:t>
            </a:r>
            <a:r>
              <a:rPr lang="en-US" sz="2000" dirty="0" smtClean="0"/>
              <a:t> vortex </a:t>
            </a:r>
          </a:p>
          <a:p>
            <a:pPr lvl="1"/>
            <a:r>
              <a:rPr lang="en-US" sz="2000" dirty="0"/>
              <a:t>W</a:t>
            </a:r>
            <a:r>
              <a:rPr lang="en-US" sz="2000" dirty="0" smtClean="0"/>
              <a:t>avefront control: e.g. speckle nulling on SMF</a:t>
            </a:r>
          </a:p>
        </p:txBody>
      </p:sp>
      <p:pic>
        <p:nvPicPr>
          <p:cNvPr id="6" name="Picture 5"/>
          <p:cNvPicPr>
            <a:picLocks noChangeAspect="1"/>
          </p:cNvPicPr>
          <p:nvPr/>
        </p:nvPicPr>
        <p:blipFill>
          <a:blip r:embed="rId2"/>
          <a:stretch>
            <a:fillRect/>
          </a:stretch>
        </p:blipFill>
        <p:spPr>
          <a:xfrm>
            <a:off x="7675976" y="274638"/>
            <a:ext cx="1285828" cy="1544878"/>
          </a:xfrm>
          <a:prstGeom prst="rect">
            <a:avLst/>
          </a:prstGeom>
        </p:spPr>
      </p:pic>
    </p:spTree>
    <p:extLst>
      <p:ext uri="{BB962C8B-B14F-4D97-AF65-F5344CB8AC3E}">
        <p14:creationId xmlns:p14="http://schemas.microsoft.com/office/powerpoint/2010/main" val="7610012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HDC Instruments</a:t>
            </a:r>
            <a:endParaRPr lang="en-US" dirty="0"/>
          </a:p>
        </p:txBody>
      </p:sp>
      <p:sp>
        <p:nvSpPr>
          <p:cNvPr id="3" name="Content Placeholder 2"/>
          <p:cNvSpPr>
            <a:spLocks noGrp="1"/>
          </p:cNvSpPr>
          <p:nvPr>
            <p:ph idx="1"/>
          </p:nvPr>
        </p:nvSpPr>
        <p:spPr/>
        <p:txBody>
          <a:bodyPr/>
          <a:lstStyle/>
          <a:p>
            <a:r>
              <a:rPr lang="en-US" dirty="0" smtClean="0"/>
              <a:t>CRIRES</a:t>
            </a:r>
          </a:p>
          <a:p>
            <a:r>
              <a:rPr lang="en-US" dirty="0" smtClean="0"/>
              <a:t>SPHERE + </a:t>
            </a:r>
            <a:r>
              <a:rPr lang="en-US" dirty="0" smtClean="0"/>
              <a:t>ESPRESSO</a:t>
            </a:r>
            <a:endParaRPr lang="en-US" dirty="0" smtClean="0"/>
          </a:p>
          <a:p>
            <a:r>
              <a:rPr lang="en-US" dirty="0" err="1" smtClean="0"/>
              <a:t>SCExAO</a:t>
            </a:r>
            <a:r>
              <a:rPr lang="en-US" dirty="0" smtClean="0"/>
              <a:t> + IRD</a:t>
            </a:r>
          </a:p>
          <a:p>
            <a:r>
              <a:rPr lang="en-US" dirty="0" err="1" smtClean="0"/>
              <a:t>MagAO</a:t>
            </a:r>
            <a:r>
              <a:rPr lang="en-US" dirty="0" smtClean="0"/>
              <a:t>-X + RHEA</a:t>
            </a:r>
          </a:p>
          <a:p>
            <a:r>
              <a:rPr lang="en-US" dirty="0" smtClean="0"/>
              <a:t>Keck Planet Imager and Characterizer (KPIC)</a:t>
            </a:r>
            <a:endParaRPr lang="en-US" dirty="0"/>
          </a:p>
        </p:txBody>
      </p:sp>
    </p:spTree>
    <p:extLst>
      <p:ext uri="{BB962C8B-B14F-4D97-AF65-F5344CB8AC3E}">
        <p14:creationId xmlns:p14="http://schemas.microsoft.com/office/powerpoint/2010/main" val="35581261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cases for </a:t>
            </a:r>
            <a:r>
              <a:rPr lang="en-US" dirty="0" smtClean="0"/>
              <a:t>HDC</a:t>
            </a:r>
            <a:endParaRPr lang="en-US" dirty="0"/>
          </a:p>
        </p:txBody>
      </p:sp>
      <p:sp>
        <p:nvSpPr>
          <p:cNvPr id="3" name="Content Placeholder 2"/>
          <p:cNvSpPr>
            <a:spLocks noGrp="1"/>
          </p:cNvSpPr>
          <p:nvPr>
            <p:ph idx="1"/>
          </p:nvPr>
        </p:nvSpPr>
        <p:spPr/>
        <p:txBody>
          <a:bodyPr/>
          <a:lstStyle/>
          <a:p>
            <a:r>
              <a:rPr lang="en-US" dirty="0" smtClean="0"/>
              <a:t>Planet detection and confirmation at moderate </a:t>
            </a:r>
            <a:r>
              <a:rPr lang="en-US" dirty="0" smtClean="0"/>
              <a:t>contrast from ground</a:t>
            </a:r>
            <a:endParaRPr lang="en-US" dirty="0" smtClean="0"/>
          </a:p>
          <a:p>
            <a:r>
              <a:rPr lang="en-US" dirty="0" smtClean="0"/>
              <a:t>Detecting molecular species in planet atmospheres</a:t>
            </a:r>
          </a:p>
          <a:p>
            <a:r>
              <a:rPr lang="en-US" dirty="0" smtClean="0"/>
              <a:t>Measuring planet rotation</a:t>
            </a:r>
          </a:p>
          <a:p>
            <a:r>
              <a:rPr lang="en-US" dirty="0" smtClean="0"/>
              <a:t>Measuring cloud map for brown dwarfs and exoplanets</a:t>
            </a:r>
            <a:endParaRPr lang="en-US" dirty="0"/>
          </a:p>
        </p:txBody>
      </p:sp>
    </p:spTree>
    <p:extLst>
      <p:ext uri="{BB962C8B-B14F-4D97-AF65-F5344CB8AC3E}">
        <p14:creationId xmlns:p14="http://schemas.microsoft.com/office/powerpoint/2010/main" val="29564740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HDC Simulator</a:t>
            </a:r>
            <a:endParaRPr lang="en-US" dirty="0"/>
          </a:p>
        </p:txBody>
      </p:sp>
      <p:pic>
        <p:nvPicPr>
          <p:cNvPr id="4" name="Content Placeholder 3"/>
          <p:cNvPicPr>
            <a:picLocks noGrp="1" noChangeAspect="1"/>
          </p:cNvPicPr>
          <p:nvPr>
            <p:ph idx="1"/>
          </p:nvPr>
        </p:nvPicPr>
        <p:blipFill>
          <a:blip r:embed="rId3"/>
          <a:srcRect l="-10963" r="-10963"/>
          <a:stretch>
            <a:fillRect/>
          </a:stretch>
        </p:blipFill>
        <p:spPr/>
      </p:pic>
    </p:spTree>
    <p:extLst>
      <p:ext uri="{BB962C8B-B14F-4D97-AF65-F5344CB8AC3E}">
        <p14:creationId xmlns:p14="http://schemas.microsoft.com/office/powerpoint/2010/main" val="26712097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 Matching</a:t>
            </a:r>
            <a:endParaRPr lang="en-US" dirty="0"/>
          </a:p>
        </p:txBody>
      </p:sp>
      <p:pic>
        <p:nvPicPr>
          <p:cNvPr id="4" name="Content Placeholder 3"/>
          <p:cNvPicPr>
            <a:picLocks noGrp="1" noChangeAspect="1"/>
          </p:cNvPicPr>
          <p:nvPr>
            <p:ph idx="1"/>
          </p:nvPr>
        </p:nvPicPr>
        <p:blipFill>
          <a:blip r:embed="rId2"/>
          <a:srcRect t="-53516" b="-53516"/>
          <a:stretch>
            <a:fillRect/>
          </a:stretch>
        </p:blipFill>
        <p:spPr/>
      </p:pic>
      <p:sp>
        <p:nvSpPr>
          <p:cNvPr id="5" name="TextBox 4"/>
          <p:cNvSpPr txBox="1"/>
          <p:nvPr/>
        </p:nvSpPr>
        <p:spPr>
          <a:xfrm>
            <a:off x="6819402" y="6366590"/>
            <a:ext cx="1888295" cy="369332"/>
          </a:xfrm>
          <a:prstGeom prst="rect">
            <a:avLst/>
          </a:prstGeom>
          <a:noFill/>
        </p:spPr>
        <p:txBody>
          <a:bodyPr wrap="none" rtlCol="0">
            <a:spAutoFit/>
          </a:bodyPr>
          <a:lstStyle/>
          <a:p>
            <a:r>
              <a:rPr lang="en-US" dirty="0" err="1" smtClean="0"/>
              <a:t>Mawet</a:t>
            </a:r>
            <a:r>
              <a:rPr lang="en-US" dirty="0" smtClean="0"/>
              <a:t> et al. 2016</a:t>
            </a:r>
            <a:endParaRPr lang="en-US" dirty="0"/>
          </a:p>
        </p:txBody>
      </p:sp>
    </p:spTree>
    <p:extLst>
      <p:ext uri="{BB962C8B-B14F-4D97-AF65-F5344CB8AC3E}">
        <p14:creationId xmlns:p14="http://schemas.microsoft.com/office/powerpoint/2010/main" val="897722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CCF SNR</a:t>
            </a:r>
            <a:endParaRPr lang="en-US" dirty="0"/>
          </a:p>
        </p:txBody>
      </p:sp>
      <p:pic>
        <p:nvPicPr>
          <p:cNvPr id="3" name="Picture 2"/>
          <p:cNvPicPr>
            <a:picLocks noChangeAspect="1"/>
          </p:cNvPicPr>
          <p:nvPr/>
        </p:nvPicPr>
        <p:blipFill>
          <a:blip r:embed="rId3"/>
          <a:stretch>
            <a:fillRect/>
          </a:stretch>
        </p:blipFill>
        <p:spPr>
          <a:xfrm>
            <a:off x="0" y="1417638"/>
            <a:ext cx="9144000" cy="5117630"/>
          </a:xfrm>
          <a:prstGeom prst="rect">
            <a:avLst/>
          </a:prstGeom>
        </p:spPr>
      </p:pic>
      <p:sp>
        <p:nvSpPr>
          <p:cNvPr id="4" name="Rectangle 3"/>
          <p:cNvSpPr/>
          <p:nvPr/>
        </p:nvSpPr>
        <p:spPr>
          <a:xfrm>
            <a:off x="4812192" y="1417638"/>
            <a:ext cx="1303302" cy="49661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6182330" y="1417638"/>
            <a:ext cx="1303302" cy="49661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7554486" y="1417638"/>
            <a:ext cx="1589513" cy="49661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301071" y="1186805"/>
            <a:ext cx="3253415" cy="461665"/>
          </a:xfrm>
          <a:prstGeom prst="rect">
            <a:avLst/>
          </a:prstGeom>
          <a:noFill/>
        </p:spPr>
        <p:txBody>
          <a:bodyPr wrap="none" rtlCol="0">
            <a:spAutoFit/>
          </a:bodyPr>
          <a:lstStyle/>
          <a:p>
            <a:r>
              <a:rPr lang="en-US" sz="2400" dirty="0" smtClean="0"/>
              <a:t>SNR = Peak / Fluctuation</a:t>
            </a:r>
            <a:endParaRPr lang="en-US" sz="2400" dirty="0"/>
          </a:p>
        </p:txBody>
      </p:sp>
    </p:spTree>
    <p:extLst>
      <p:ext uri="{BB962C8B-B14F-4D97-AF65-F5344CB8AC3E}">
        <p14:creationId xmlns:p14="http://schemas.microsoft.com/office/powerpoint/2010/main" val="1409100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Limiting Factors of CCF SNR</a:t>
            </a:r>
            <a:br>
              <a:rPr lang="en-US" dirty="0" smtClean="0"/>
            </a:br>
            <a:r>
              <a:rPr lang="en-US" dirty="0" smtClean="0"/>
              <a:t>for HR 8799e Observation</a:t>
            </a:r>
            <a:endParaRPr lang="en-US" dirty="0"/>
          </a:p>
        </p:txBody>
      </p:sp>
      <p:pic>
        <p:nvPicPr>
          <p:cNvPr id="5" name="Content Placeholder 4"/>
          <p:cNvPicPr>
            <a:picLocks noGrp="1" noChangeAspect="1"/>
          </p:cNvPicPr>
          <p:nvPr>
            <p:ph idx="1"/>
          </p:nvPr>
        </p:nvPicPr>
        <p:blipFill>
          <a:blip r:embed="rId3"/>
          <a:srcRect t="-21330" b="-21330"/>
          <a:stretch>
            <a:fillRect/>
          </a:stretch>
        </p:blipFill>
        <p:spPr/>
      </p:pic>
    </p:spTree>
    <p:extLst>
      <p:ext uri="{BB962C8B-B14F-4D97-AF65-F5344CB8AC3E}">
        <p14:creationId xmlns:p14="http://schemas.microsoft.com/office/powerpoint/2010/main" val="11998094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Molecular Species</a:t>
            </a:r>
            <a:endParaRPr lang="en-US" dirty="0"/>
          </a:p>
        </p:txBody>
      </p:sp>
      <p:pic>
        <p:nvPicPr>
          <p:cNvPr id="7" name="Content Placeholder 6"/>
          <p:cNvPicPr>
            <a:picLocks noGrp="1" noChangeAspect="1"/>
          </p:cNvPicPr>
          <p:nvPr>
            <p:ph idx="1"/>
          </p:nvPr>
        </p:nvPicPr>
        <p:blipFill>
          <a:blip r:embed="rId3"/>
          <a:srcRect t="-45668" b="-45668"/>
          <a:stretch>
            <a:fillRect/>
          </a:stretch>
        </p:blipFill>
        <p:spPr/>
      </p:pic>
    </p:spTree>
    <p:extLst>
      <p:ext uri="{BB962C8B-B14F-4D97-AF65-F5344CB8AC3E}">
        <p14:creationId xmlns:p14="http://schemas.microsoft.com/office/powerpoint/2010/main" val="22133854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774700"/>
            <a:ext cx="9144000" cy="5290051"/>
          </a:xfrm>
          <a:prstGeom prst="rect">
            <a:avLst/>
          </a:prstGeom>
        </p:spPr>
      </p:pic>
      <p:sp>
        <p:nvSpPr>
          <p:cNvPr id="8" name="Rectangle 7"/>
          <p:cNvSpPr/>
          <p:nvPr/>
        </p:nvSpPr>
        <p:spPr>
          <a:xfrm>
            <a:off x="2432438" y="1574187"/>
            <a:ext cx="876393" cy="2092954"/>
          </a:xfrm>
          <a:prstGeom prst="rect">
            <a:avLst/>
          </a:prstGeom>
          <a:noFill/>
          <a:ln w="38100"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sp>
        <p:nvSpPr>
          <p:cNvPr id="10" name="Rectangle 9"/>
          <p:cNvSpPr/>
          <p:nvPr/>
        </p:nvSpPr>
        <p:spPr>
          <a:xfrm>
            <a:off x="6966804" y="1136267"/>
            <a:ext cx="2011754" cy="652582"/>
          </a:xfrm>
          <a:prstGeom prst="rect">
            <a:avLst/>
          </a:prstGeom>
          <a:noFill/>
          <a:ln w="38100"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32381846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Space-based vs. Ground-based</a:t>
            </a:r>
            <a:endParaRPr lang="en-US" dirty="0"/>
          </a:p>
        </p:txBody>
      </p:sp>
      <p:sp>
        <p:nvSpPr>
          <p:cNvPr id="3" name="Content Placeholder 2"/>
          <p:cNvSpPr>
            <a:spLocks noGrp="1"/>
          </p:cNvSpPr>
          <p:nvPr>
            <p:ph idx="1"/>
          </p:nvPr>
        </p:nvSpPr>
        <p:spPr/>
        <p:txBody>
          <a:bodyPr/>
          <a:lstStyle/>
          <a:p>
            <a:r>
              <a:rPr lang="en-US" dirty="0" smtClean="0"/>
              <a:t>Non</a:t>
            </a:r>
            <a:r>
              <a:rPr lang="en-US" dirty="0" smtClean="0"/>
              <a:t>-cryogenic vs. cryogenic</a:t>
            </a:r>
          </a:p>
          <a:p>
            <a:r>
              <a:rPr lang="en-US" dirty="0" smtClean="0"/>
              <a:t>Atmosphere-free vs. atmosphere</a:t>
            </a:r>
          </a:p>
          <a:p>
            <a:r>
              <a:rPr lang="en-US" dirty="0" smtClean="0"/>
              <a:t>Absorption bands vs. lines</a:t>
            </a:r>
          </a:p>
          <a:p>
            <a:r>
              <a:rPr lang="en-US" dirty="0" smtClean="0"/>
              <a:t>Starlight suppression</a:t>
            </a:r>
          </a:p>
          <a:p>
            <a:r>
              <a:rPr lang="en-US" dirty="0" smtClean="0"/>
              <a:t>Inner working </a:t>
            </a:r>
            <a:r>
              <a:rPr lang="en-US" dirty="0" smtClean="0"/>
              <a:t>angle</a:t>
            </a:r>
          </a:p>
          <a:p>
            <a:r>
              <a:rPr lang="en-US" i="1" dirty="0"/>
              <a:t>Sun-Earth vs. M dwarf planet</a:t>
            </a:r>
          </a:p>
          <a:p>
            <a:endParaRPr lang="en-US" dirty="0" smtClean="0"/>
          </a:p>
          <a:p>
            <a:endParaRPr lang="en-US" dirty="0"/>
          </a:p>
        </p:txBody>
      </p:sp>
    </p:spTree>
    <p:extLst>
      <p:ext uri="{BB962C8B-B14F-4D97-AF65-F5344CB8AC3E}">
        <p14:creationId xmlns:p14="http://schemas.microsoft.com/office/powerpoint/2010/main" val="23237811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Redefining CCF SNR for Space-based Observation</a:t>
            </a:r>
            <a:endParaRPr lang="en-US" dirty="0"/>
          </a:p>
        </p:txBody>
      </p:sp>
      <p:sp>
        <p:nvSpPr>
          <p:cNvPr id="3" name="Content Placeholder 2"/>
          <p:cNvSpPr>
            <a:spLocks noGrp="1"/>
          </p:cNvSpPr>
          <p:nvPr>
            <p:ph idx="1"/>
          </p:nvPr>
        </p:nvSpPr>
        <p:spPr/>
        <p:txBody>
          <a:bodyPr/>
          <a:lstStyle/>
          <a:p>
            <a:r>
              <a:rPr lang="en-US" dirty="0" smtClean="0"/>
              <a:t>CCF does not work well in low spectral </a:t>
            </a:r>
            <a:r>
              <a:rPr lang="en-US" dirty="0" smtClean="0"/>
              <a:t>resolution (few data points)</a:t>
            </a:r>
            <a:endParaRPr lang="en-US" dirty="0" smtClean="0"/>
          </a:p>
        </p:txBody>
      </p:sp>
    </p:spTree>
    <p:extLst>
      <p:ext uri="{BB962C8B-B14F-4D97-AF65-F5344CB8AC3E}">
        <p14:creationId xmlns:p14="http://schemas.microsoft.com/office/powerpoint/2010/main" val="41438853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CCF at Low Resolutions</a:t>
            </a:r>
            <a:endParaRPr lang="en-US" dirty="0"/>
          </a:p>
        </p:txBody>
      </p:sp>
      <p:pic>
        <p:nvPicPr>
          <p:cNvPr id="5" name="Picture 4"/>
          <p:cNvPicPr>
            <a:picLocks noChangeAspect="1"/>
          </p:cNvPicPr>
          <p:nvPr/>
        </p:nvPicPr>
        <p:blipFill>
          <a:blip r:embed="rId2"/>
          <a:stretch>
            <a:fillRect/>
          </a:stretch>
        </p:blipFill>
        <p:spPr>
          <a:xfrm>
            <a:off x="457200" y="1417638"/>
            <a:ext cx="5569773" cy="4228008"/>
          </a:xfrm>
          <a:prstGeom prst="rect">
            <a:avLst/>
          </a:prstGeom>
        </p:spPr>
      </p:pic>
      <p:pic>
        <p:nvPicPr>
          <p:cNvPr id="6" name="Picture 5"/>
          <p:cNvPicPr>
            <a:picLocks noChangeAspect="1"/>
          </p:cNvPicPr>
          <p:nvPr/>
        </p:nvPicPr>
        <p:blipFill>
          <a:blip r:embed="rId3"/>
          <a:stretch>
            <a:fillRect/>
          </a:stretch>
        </p:blipFill>
        <p:spPr>
          <a:xfrm>
            <a:off x="3265591" y="2515262"/>
            <a:ext cx="5421209" cy="4107823"/>
          </a:xfrm>
          <a:prstGeom prst="rect">
            <a:avLst/>
          </a:prstGeom>
        </p:spPr>
      </p:pic>
      <p:sp>
        <p:nvSpPr>
          <p:cNvPr id="7" name="TextBox 6"/>
          <p:cNvSpPr txBox="1"/>
          <p:nvPr/>
        </p:nvSpPr>
        <p:spPr>
          <a:xfrm>
            <a:off x="1130769" y="4796999"/>
            <a:ext cx="1745264" cy="369332"/>
          </a:xfrm>
          <a:prstGeom prst="rect">
            <a:avLst/>
          </a:prstGeom>
          <a:noFill/>
        </p:spPr>
        <p:txBody>
          <a:bodyPr wrap="none" rtlCol="0">
            <a:spAutoFit/>
          </a:bodyPr>
          <a:lstStyle/>
          <a:p>
            <a:r>
              <a:rPr lang="en-US" dirty="0" smtClean="0"/>
              <a:t>Searching for O</a:t>
            </a:r>
            <a:r>
              <a:rPr lang="en-US" baseline="-25000" dirty="0" smtClean="0"/>
              <a:t>2</a:t>
            </a:r>
            <a:endParaRPr lang="en-US" baseline="-25000" dirty="0"/>
          </a:p>
        </p:txBody>
      </p:sp>
    </p:spTree>
    <p:extLst>
      <p:ext uri="{BB962C8B-B14F-4D97-AF65-F5344CB8AC3E}">
        <p14:creationId xmlns:p14="http://schemas.microsoft.com/office/powerpoint/2010/main" val="1202477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Redefining CCF SNR for Space-based Observation</a:t>
            </a:r>
            <a:endParaRPr lang="en-US" dirty="0"/>
          </a:p>
        </p:txBody>
      </p:sp>
      <p:sp>
        <p:nvSpPr>
          <p:cNvPr id="3" name="Content Placeholder 2"/>
          <p:cNvSpPr>
            <a:spLocks noGrp="1"/>
          </p:cNvSpPr>
          <p:nvPr>
            <p:ph idx="1"/>
          </p:nvPr>
        </p:nvSpPr>
        <p:spPr/>
        <p:txBody>
          <a:bodyPr/>
          <a:lstStyle/>
          <a:p>
            <a:r>
              <a:rPr lang="en-US" dirty="0" smtClean="0"/>
              <a:t>CCF does not work well in low spectral </a:t>
            </a:r>
            <a:r>
              <a:rPr lang="en-US" dirty="0" smtClean="0"/>
              <a:t>resolution (few data points)</a:t>
            </a:r>
            <a:endParaRPr lang="en-US" dirty="0" smtClean="0"/>
          </a:p>
          <a:p>
            <a:r>
              <a:rPr lang="en-US" dirty="0" smtClean="0"/>
              <a:t>Masked cross correlation </a:t>
            </a:r>
            <a:r>
              <a:rPr lang="en-US" dirty="0" smtClean="0"/>
              <a:t>function</a:t>
            </a:r>
            <a:endParaRPr lang="en-US" dirty="0" smtClean="0"/>
          </a:p>
        </p:txBody>
      </p:sp>
    </p:spTree>
    <p:extLst>
      <p:ext uri="{BB962C8B-B14F-4D97-AF65-F5344CB8AC3E}">
        <p14:creationId xmlns:p14="http://schemas.microsoft.com/office/powerpoint/2010/main" val="107995285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Masked Cross Correlation</a:t>
            </a:r>
            <a:endParaRPr lang="en-US" dirty="0"/>
          </a:p>
        </p:txBody>
      </p:sp>
      <p:pic>
        <p:nvPicPr>
          <p:cNvPr id="4" name="Picture 3"/>
          <p:cNvPicPr>
            <a:picLocks noChangeAspect="1"/>
          </p:cNvPicPr>
          <p:nvPr/>
        </p:nvPicPr>
        <p:blipFill>
          <a:blip r:embed="rId2"/>
          <a:stretch>
            <a:fillRect/>
          </a:stretch>
        </p:blipFill>
        <p:spPr>
          <a:xfrm>
            <a:off x="740436" y="1417638"/>
            <a:ext cx="5626659" cy="4286046"/>
          </a:xfrm>
          <a:prstGeom prst="rect">
            <a:avLst/>
          </a:prstGeom>
        </p:spPr>
      </p:pic>
      <p:sp>
        <p:nvSpPr>
          <p:cNvPr id="6" name="TextBox 5"/>
          <p:cNvSpPr txBox="1"/>
          <p:nvPr/>
        </p:nvSpPr>
        <p:spPr>
          <a:xfrm>
            <a:off x="1304729" y="4796999"/>
            <a:ext cx="1745264" cy="369332"/>
          </a:xfrm>
          <a:prstGeom prst="rect">
            <a:avLst/>
          </a:prstGeom>
          <a:noFill/>
        </p:spPr>
        <p:txBody>
          <a:bodyPr wrap="none" rtlCol="0">
            <a:spAutoFit/>
          </a:bodyPr>
          <a:lstStyle/>
          <a:p>
            <a:r>
              <a:rPr lang="en-US" dirty="0" smtClean="0"/>
              <a:t>Searching for O</a:t>
            </a:r>
            <a:r>
              <a:rPr lang="en-US" baseline="-25000" dirty="0" smtClean="0"/>
              <a:t>2</a:t>
            </a:r>
            <a:endParaRPr lang="en-US" baseline="-25000" dirty="0"/>
          </a:p>
        </p:txBody>
      </p:sp>
      <p:pic>
        <p:nvPicPr>
          <p:cNvPr id="5" name="Picture 4"/>
          <p:cNvPicPr>
            <a:picLocks noChangeAspect="1"/>
          </p:cNvPicPr>
          <p:nvPr/>
        </p:nvPicPr>
        <p:blipFill>
          <a:blip r:embed="rId3"/>
          <a:stretch>
            <a:fillRect/>
          </a:stretch>
        </p:blipFill>
        <p:spPr>
          <a:xfrm>
            <a:off x="2705704" y="2151838"/>
            <a:ext cx="5818548" cy="4395587"/>
          </a:xfrm>
          <a:prstGeom prst="rect">
            <a:avLst/>
          </a:prstGeom>
        </p:spPr>
      </p:pic>
    </p:spTree>
    <p:extLst>
      <p:ext uri="{BB962C8B-B14F-4D97-AF65-F5344CB8AC3E}">
        <p14:creationId xmlns:p14="http://schemas.microsoft.com/office/powerpoint/2010/main" val="11756754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Redefining CCF SNR for Space-based Observation</a:t>
            </a:r>
            <a:endParaRPr lang="en-US" dirty="0"/>
          </a:p>
        </p:txBody>
      </p:sp>
      <p:sp>
        <p:nvSpPr>
          <p:cNvPr id="3" name="Content Placeholder 2"/>
          <p:cNvSpPr>
            <a:spLocks noGrp="1"/>
          </p:cNvSpPr>
          <p:nvPr>
            <p:ph idx="1"/>
          </p:nvPr>
        </p:nvSpPr>
        <p:spPr/>
        <p:txBody>
          <a:bodyPr/>
          <a:lstStyle/>
          <a:p>
            <a:r>
              <a:rPr lang="en-US" dirty="0" smtClean="0"/>
              <a:t>CCF does not work well in low spectral </a:t>
            </a:r>
            <a:r>
              <a:rPr lang="en-US" dirty="0" smtClean="0"/>
              <a:t>resolution (few data points and speckle chromatic noise)</a:t>
            </a:r>
            <a:endParaRPr lang="en-US" dirty="0" smtClean="0"/>
          </a:p>
          <a:p>
            <a:r>
              <a:rPr lang="en-US" dirty="0" smtClean="0"/>
              <a:t>Masked cross correlation function</a:t>
            </a:r>
          </a:p>
          <a:p>
            <a:r>
              <a:rPr lang="en-US" dirty="0" smtClean="0"/>
              <a:t>Photon-noise changes a factor of a few at two ends of spectrum (0.5 – 1.7 um</a:t>
            </a:r>
            <a:r>
              <a:rPr lang="en-US" dirty="0" smtClean="0"/>
              <a:t>)</a:t>
            </a:r>
            <a:endParaRPr lang="en-US" dirty="0" smtClean="0"/>
          </a:p>
        </p:txBody>
      </p:sp>
    </p:spTree>
    <p:extLst>
      <p:ext uri="{BB962C8B-B14F-4D97-AF65-F5344CB8AC3E}">
        <p14:creationId xmlns:p14="http://schemas.microsoft.com/office/powerpoint/2010/main" val="10799528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Redefining CCF SNR for Space-based Observation</a:t>
            </a:r>
            <a:endParaRPr lang="en-US" dirty="0"/>
          </a:p>
        </p:txBody>
      </p:sp>
      <p:sp>
        <p:nvSpPr>
          <p:cNvPr id="3" name="Content Placeholder 2"/>
          <p:cNvSpPr>
            <a:spLocks noGrp="1"/>
          </p:cNvSpPr>
          <p:nvPr>
            <p:ph idx="1"/>
          </p:nvPr>
        </p:nvSpPr>
        <p:spPr/>
        <p:txBody>
          <a:bodyPr/>
          <a:lstStyle/>
          <a:p>
            <a:r>
              <a:rPr lang="en-US" dirty="0" smtClean="0"/>
              <a:t>CCF does not work well in low spectral </a:t>
            </a:r>
            <a:r>
              <a:rPr lang="en-US" dirty="0" smtClean="0"/>
              <a:t>resolution (few data points and speckle chromatic noise)</a:t>
            </a:r>
            <a:endParaRPr lang="en-US" dirty="0" smtClean="0"/>
          </a:p>
          <a:p>
            <a:r>
              <a:rPr lang="en-US" dirty="0" smtClean="0"/>
              <a:t>Masked cross correlation function</a:t>
            </a:r>
          </a:p>
          <a:p>
            <a:r>
              <a:rPr lang="en-US" dirty="0" smtClean="0"/>
              <a:t>Photon-noise changes a factor of a few at two ends of spectrum (0.5 – 1.7 um)</a:t>
            </a:r>
          </a:p>
          <a:p>
            <a:r>
              <a:rPr lang="en-US" dirty="0" smtClean="0"/>
              <a:t>Speckle chromatic noise</a:t>
            </a:r>
            <a:endParaRPr lang="en-US" dirty="0"/>
          </a:p>
        </p:txBody>
      </p:sp>
    </p:spTree>
    <p:extLst>
      <p:ext uri="{BB962C8B-B14F-4D97-AF65-F5344CB8AC3E}">
        <p14:creationId xmlns:p14="http://schemas.microsoft.com/office/powerpoint/2010/main" val="29882170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Speckle Chromatic Noise</a:t>
            </a:r>
            <a:endParaRPr lang="en-US" dirty="0"/>
          </a:p>
        </p:txBody>
      </p:sp>
      <p:pic>
        <p:nvPicPr>
          <p:cNvPr id="4" name="Content Placeholder 3"/>
          <p:cNvPicPr>
            <a:picLocks noGrp="1" noChangeAspect="1"/>
          </p:cNvPicPr>
          <p:nvPr>
            <p:ph idx="1"/>
          </p:nvPr>
        </p:nvPicPr>
        <p:blipFill>
          <a:blip r:embed="rId2"/>
          <a:srcRect l="-23136" r="-23136"/>
          <a:stretch>
            <a:fillRect/>
          </a:stretch>
        </p:blipFill>
        <p:spPr/>
      </p:pic>
      <p:sp>
        <p:nvSpPr>
          <p:cNvPr id="3" name="TextBox 2"/>
          <p:cNvSpPr txBox="1"/>
          <p:nvPr/>
        </p:nvSpPr>
        <p:spPr>
          <a:xfrm>
            <a:off x="5796052" y="6178349"/>
            <a:ext cx="2890748" cy="369332"/>
          </a:xfrm>
          <a:prstGeom prst="rect">
            <a:avLst/>
          </a:prstGeom>
          <a:noFill/>
        </p:spPr>
        <p:txBody>
          <a:bodyPr wrap="none" rtlCol="0">
            <a:spAutoFit/>
          </a:bodyPr>
          <a:lstStyle/>
          <a:p>
            <a:r>
              <a:rPr lang="en-US" dirty="0" smtClean="0"/>
              <a:t>Simulation by </a:t>
            </a:r>
            <a:r>
              <a:rPr lang="en-US" dirty="0" err="1" smtClean="0"/>
              <a:t>Garreth</a:t>
            </a:r>
            <a:r>
              <a:rPr lang="en-US" dirty="0" smtClean="0"/>
              <a:t> </a:t>
            </a:r>
            <a:r>
              <a:rPr lang="en-US" dirty="0" err="1" smtClean="0"/>
              <a:t>Ruane</a:t>
            </a:r>
            <a:endParaRPr lang="en-US" dirty="0"/>
          </a:p>
        </p:txBody>
      </p:sp>
    </p:spTree>
    <p:extLst>
      <p:ext uri="{BB962C8B-B14F-4D97-AF65-F5344CB8AC3E}">
        <p14:creationId xmlns:p14="http://schemas.microsoft.com/office/powerpoint/2010/main" val="35400703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Definition of CCF SNR</a:t>
            </a:r>
            <a:endParaRPr lang="en-US" dirty="0"/>
          </a:p>
        </p:txBody>
      </p:sp>
      <p:pic>
        <p:nvPicPr>
          <p:cNvPr id="4" name="Content Placeholder 3"/>
          <p:cNvPicPr>
            <a:picLocks noGrp="1" noChangeAspect="1"/>
          </p:cNvPicPr>
          <p:nvPr>
            <p:ph idx="1"/>
          </p:nvPr>
        </p:nvPicPr>
        <p:blipFill>
          <a:blip r:embed="rId2"/>
          <a:srcRect t="-10043" b="-10043"/>
          <a:stretch>
            <a:fillRect/>
          </a:stretch>
        </p:blipFill>
        <p:spPr/>
      </p:pic>
      <p:pic>
        <p:nvPicPr>
          <p:cNvPr id="3" name="Picture 2"/>
          <p:cNvPicPr>
            <a:picLocks noChangeAspect="1"/>
          </p:cNvPicPr>
          <p:nvPr/>
        </p:nvPicPr>
        <p:blipFill>
          <a:blip r:embed="rId3"/>
          <a:stretch>
            <a:fillRect/>
          </a:stretch>
        </p:blipFill>
        <p:spPr>
          <a:xfrm>
            <a:off x="1680160" y="5704993"/>
            <a:ext cx="1051080" cy="1051080"/>
          </a:xfrm>
          <a:prstGeom prst="rect">
            <a:avLst/>
          </a:prstGeom>
        </p:spPr>
      </p:pic>
      <p:pic>
        <p:nvPicPr>
          <p:cNvPr id="5" name="Picture 4"/>
          <p:cNvPicPr>
            <a:picLocks noChangeAspect="1"/>
          </p:cNvPicPr>
          <p:nvPr/>
        </p:nvPicPr>
        <p:blipFill>
          <a:blip r:embed="rId4"/>
          <a:stretch>
            <a:fillRect/>
          </a:stretch>
        </p:blipFill>
        <p:spPr>
          <a:xfrm>
            <a:off x="4289624" y="5739786"/>
            <a:ext cx="1016287" cy="1016287"/>
          </a:xfrm>
          <a:prstGeom prst="rect">
            <a:avLst/>
          </a:prstGeom>
        </p:spPr>
      </p:pic>
      <p:pic>
        <p:nvPicPr>
          <p:cNvPr id="6" name="Picture 5"/>
          <p:cNvPicPr>
            <a:picLocks noChangeAspect="1"/>
          </p:cNvPicPr>
          <p:nvPr/>
        </p:nvPicPr>
        <p:blipFill>
          <a:blip r:embed="rId4"/>
          <a:stretch>
            <a:fillRect/>
          </a:stretch>
        </p:blipFill>
        <p:spPr>
          <a:xfrm>
            <a:off x="6894921" y="5739786"/>
            <a:ext cx="1016287" cy="1016287"/>
          </a:xfrm>
          <a:prstGeom prst="rect">
            <a:avLst/>
          </a:prstGeom>
        </p:spPr>
      </p:pic>
      <p:sp>
        <p:nvSpPr>
          <p:cNvPr id="7" name="TextBox 6"/>
          <p:cNvSpPr txBox="1"/>
          <p:nvPr/>
        </p:nvSpPr>
        <p:spPr>
          <a:xfrm>
            <a:off x="1057557" y="1277034"/>
            <a:ext cx="7418129" cy="646331"/>
          </a:xfrm>
          <a:prstGeom prst="rect">
            <a:avLst/>
          </a:prstGeom>
          <a:noFill/>
        </p:spPr>
        <p:txBody>
          <a:bodyPr wrap="none" rtlCol="0">
            <a:spAutoFit/>
          </a:bodyPr>
          <a:lstStyle/>
          <a:p>
            <a:r>
              <a:rPr lang="en-US" dirty="0" smtClean="0">
                <a:solidFill>
                  <a:srgbClr val="FF0000"/>
                </a:solidFill>
              </a:rPr>
              <a:t>Red arrow – noiseless CCF peak</a:t>
            </a:r>
          </a:p>
          <a:p>
            <a:r>
              <a:rPr lang="en-US" dirty="0" smtClean="0">
                <a:solidFill>
                  <a:srgbClr val="3366FF"/>
                </a:solidFill>
              </a:rPr>
              <a:t>Blue error bar – median and 1-sigma range of simulated CCF peak distribution</a:t>
            </a:r>
            <a:endParaRPr lang="en-US" dirty="0">
              <a:solidFill>
                <a:srgbClr val="3366FF"/>
              </a:solidFill>
            </a:endParaRPr>
          </a:p>
        </p:txBody>
      </p:sp>
    </p:spTree>
    <p:extLst>
      <p:ext uri="{BB962C8B-B14F-4D97-AF65-F5344CB8AC3E}">
        <p14:creationId xmlns:p14="http://schemas.microsoft.com/office/powerpoint/2010/main" val="288968152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LUVOIR</a:t>
            </a:r>
            <a:endParaRPr lang="en-US" dirty="0"/>
          </a:p>
        </p:txBody>
      </p:sp>
      <p:pic>
        <p:nvPicPr>
          <p:cNvPr id="6" name="Picture 5"/>
          <p:cNvPicPr>
            <a:picLocks noChangeAspect="1"/>
          </p:cNvPicPr>
          <p:nvPr/>
        </p:nvPicPr>
        <p:blipFill>
          <a:blip r:embed="rId2"/>
          <a:stretch>
            <a:fillRect/>
          </a:stretch>
        </p:blipFill>
        <p:spPr>
          <a:xfrm>
            <a:off x="608866" y="1626139"/>
            <a:ext cx="7910749" cy="3940277"/>
          </a:xfrm>
          <a:prstGeom prst="rect">
            <a:avLst/>
          </a:prstGeom>
        </p:spPr>
      </p:pic>
      <p:sp>
        <p:nvSpPr>
          <p:cNvPr id="5" name="Rectangle 4"/>
          <p:cNvSpPr/>
          <p:nvPr/>
        </p:nvSpPr>
        <p:spPr>
          <a:xfrm>
            <a:off x="5914770" y="2763736"/>
            <a:ext cx="487100" cy="28247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5958624" y="3872864"/>
            <a:ext cx="487100" cy="28247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14351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Spectroscopy</a:t>
            </a:r>
            <a:endParaRPr lang="en-US" dirty="0"/>
          </a:p>
        </p:txBody>
      </p:sp>
      <p:sp>
        <p:nvSpPr>
          <p:cNvPr id="4" name="Date Placeholder 3"/>
          <p:cNvSpPr>
            <a:spLocks noGrp="1"/>
          </p:cNvSpPr>
          <p:nvPr>
            <p:ph type="dt" sz="half" idx="10"/>
          </p:nvPr>
        </p:nvSpPr>
        <p:spPr/>
        <p:txBody>
          <a:bodyPr/>
          <a:lstStyle/>
          <a:p>
            <a:fld id="{A6460EA0-2D3A-3C44-8F44-F4D355DA7B54}" type="datetime1">
              <a:rPr lang="en-US" smtClean="0"/>
              <a:t>11/3/16</a:t>
            </a:fld>
            <a:endParaRPr lang="en-US"/>
          </a:p>
        </p:txBody>
      </p:sp>
      <p:pic>
        <p:nvPicPr>
          <p:cNvPr id="5" name="Picture 4"/>
          <p:cNvPicPr>
            <a:picLocks noChangeAspect="1"/>
          </p:cNvPicPr>
          <p:nvPr/>
        </p:nvPicPr>
        <p:blipFill>
          <a:blip r:embed="rId2"/>
          <a:stretch>
            <a:fillRect/>
          </a:stretch>
        </p:blipFill>
        <p:spPr>
          <a:xfrm>
            <a:off x="361094" y="1210321"/>
            <a:ext cx="3517900" cy="2870200"/>
          </a:xfrm>
          <a:prstGeom prst="rect">
            <a:avLst/>
          </a:prstGeom>
        </p:spPr>
      </p:pic>
      <p:pic>
        <p:nvPicPr>
          <p:cNvPr id="6" name="Picture 5"/>
          <p:cNvPicPr>
            <a:picLocks noChangeAspect="1"/>
          </p:cNvPicPr>
          <p:nvPr/>
        </p:nvPicPr>
        <p:blipFill>
          <a:blip r:embed="rId3"/>
          <a:stretch>
            <a:fillRect/>
          </a:stretch>
        </p:blipFill>
        <p:spPr>
          <a:xfrm>
            <a:off x="4919411" y="1327150"/>
            <a:ext cx="4229100" cy="5029200"/>
          </a:xfrm>
          <a:prstGeom prst="rect">
            <a:avLst/>
          </a:prstGeom>
        </p:spPr>
      </p:pic>
      <p:sp>
        <p:nvSpPr>
          <p:cNvPr id="7" name="TextBox 6"/>
          <p:cNvSpPr txBox="1"/>
          <p:nvPr/>
        </p:nvSpPr>
        <p:spPr>
          <a:xfrm>
            <a:off x="6201860" y="6369860"/>
            <a:ext cx="1996272" cy="369332"/>
          </a:xfrm>
          <a:prstGeom prst="rect">
            <a:avLst/>
          </a:prstGeom>
          <a:noFill/>
        </p:spPr>
        <p:txBody>
          <a:bodyPr wrap="none" rtlCol="0">
            <a:spAutoFit/>
          </a:bodyPr>
          <a:lstStyle/>
          <a:p>
            <a:r>
              <a:rPr lang="en-US" dirty="0" smtClean="0"/>
              <a:t>Knutson et al. 2007</a:t>
            </a:r>
            <a:endParaRPr lang="en-US" dirty="0"/>
          </a:p>
        </p:txBody>
      </p:sp>
      <p:pic>
        <p:nvPicPr>
          <p:cNvPr id="8" name="Picture 7"/>
          <p:cNvPicPr>
            <a:picLocks noChangeAspect="1"/>
          </p:cNvPicPr>
          <p:nvPr/>
        </p:nvPicPr>
        <p:blipFill>
          <a:blip r:embed="rId4"/>
          <a:stretch>
            <a:fillRect/>
          </a:stretch>
        </p:blipFill>
        <p:spPr>
          <a:xfrm>
            <a:off x="222215" y="3799554"/>
            <a:ext cx="4697196" cy="2570306"/>
          </a:xfrm>
          <a:prstGeom prst="rect">
            <a:avLst/>
          </a:prstGeom>
        </p:spPr>
      </p:pic>
      <p:sp>
        <p:nvSpPr>
          <p:cNvPr id="9" name="TextBox 8"/>
          <p:cNvSpPr txBox="1"/>
          <p:nvPr/>
        </p:nvSpPr>
        <p:spPr>
          <a:xfrm>
            <a:off x="3032694" y="3799554"/>
            <a:ext cx="1886717" cy="369332"/>
          </a:xfrm>
          <a:prstGeom prst="rect">
            <a:avLst/>
          </a:prstGeom>
          <a:noFill/>
        </p:spPr>
        <p:txBody>
          <a:bodyPr wrap="none" rtlCol="0">
            <a:spAutoFit/>
          </a:bodyPr>
          <a:lstStyle/>
          <a:p>
            <a:r>
              <a:rPr lang="en-US" dirty="0" smtClean="0"/>
              <a:t>Fischer et al. 2016</a:t>
            </a:r>
            <a:endParaRPr lang="en-US" dirty="0"/>
          </a:p>
        </p:txBody>
      </p:sp>
    </p:spTree>
    <p:extLst>
      <p:ext uri="{BB962C8B-B14F-4D97-AF65-F5344CB8AC3E}">
        <p14:creationId xmlns:p14="http://schemas.microsoft.com/office/powerpoint/2010/main" val="207452240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LUVOIR</a:t>
            </a:r>
            <a:endParaRPr lang="en-US" dirty="0"/>
          </a:p>
        </p:txBody>
      </p:sp>
      <p:pic>
        <p:nvPicPr>
          <p:cNvPr id="7" name="Picture 6"/>
          <p:cNvPicPr>
            <a:picLocks noChangeAspect="1"/>
          </p:cNvPicPr>
          <p:nvPr/>
        </p:nvPicPr>
        <p:blipFill>
          <a:blip r:embed="rId2"/>
          <a:stretch>
            <a:fillRect/>
          </a:stretch>
        </p:blipFill>
        <p:spPr>
          <a:xfrm>
            <a:off x="1399342" y="1143000"/>
            <a:ext cx="6382843" cy="5132064"/>
          </a:xfrm>
          <a:prstGeom prst="rect">
            <a:avLst/>
          </a:prstGeom>
        </p:spPr>
      </p:pic>
      <p:sp>
        <p:nvSpPr>
          <p:cNvPr id="8" name="Rectangle 7"/>
          <p:cNvSpPr/>
          <p:nvPr/>
        </p:nvSpPr>
        <p:spPr>
          <a:xfrm>
            <a:off x="5671219" y="5077279"/>
            <a:ext cx="1026407" cy="28247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9049680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LUVOIR – photon-noise only</a:t>
            </a:r>
            <a:endParaRPr lang="en-US" dirty="0"/>
          </a:p>
        </p:txBody>
      </p:sp>
      <p:pic>
        <p:nvPicPr>
          <p:cNvPr id="6" name="Content Placeholder 5"/>
          <p:cNvPicPr>
            <a:picLocks noGrp="1" noChangeAspect="1"/>
          </p:cNvPicPr>
          <p:nvPr>
            <p:ph idx="1"/>
          </p:nvPr>
        </p:nvPicPr>
        <p:blipFill>
          <a:blip r:embed="rId3"/>
          <a:srcRect l="-38227" r="-38227"/>
          <a:stretch>
            <a:fillRect/>
          </a:stretch>
        </p:blipFill>
        <p:spPr/>
      </p:pic>
    </p:spTree>
    <p:extLst>
      <p:ext uri="{BB962C8B-B14F-4D97-AF65-F5344CB8AC3E}">
        <p14:creationId xmlns:p14="http://schemas.microsoft.com/office/powerpoint/2010/main" val="275943954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Absorption bands vs. lines</a:t>
            </a:r>
            <a:endParaRPr lang="en-US" dirty="0"/>
          </a:p>
        </p:txBody>
      </p:sp>
      <p:pic>
        <p:nvPicPr>
          <p:cNvPr id="4" name="Content Placeholder 3"/>
          <p:cNvPicPr>
            <a:picLocks noGrp="1" noChangeAspect="1"/>
          </p:cNvPicPr>
          <p:nvPr>
            <p:ph idx="1"/>
          </p:nvPr>
        </p:nvPicPr>
        <p:blipFill>
          <a:blip r:embed="rId2"/>
          <a:srcRect l="-12349" r="-12349"/>
          <a:stretch>
            <a:fillRect/>
          </a:stretch>
        </p:blipFill>
        <p:spPr/>
      </p:pic>
    </p:spTree>
    <p:extLst>
      <p:ext uri="{BB962C8B-B14F-4D97-AF65-F5344CB8AC3E}">
        <p14:creationId xmlns:p14="http://schemas.microsoft.com/office/powerpoint/2010/main" val="305995853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Absorption bands vs. lines</a:t>
            </a:r>
            <a:endParaRPr lang="en-US" dirty="0"/>
          </a:p>
        </p:txBody>
      </p:sp>
      <p:pic>
        <p:nvPicPr>
          <p:cNvPr id="4" name="Content Placeholder 3"/>
          <p:cNvPicPr>
            <a:picLocks noGrp="1" noChangeAspect="1"/>
          </p:cNvPicPr>
          <p:nvPr>
            <p:ph idx="1"/>
          </p:nvPr>
        </p:nvPicPr>
        <p:blipFill>
          <a:blip r:embed="rId2"/>
          <a:srcRect l="-38655" r="-38655"/>
          <a:stretch>
            <a:fillRect/>
          </a:stretch>
        </p:blipFill>
        <p:spPr/>
      </p:pic>
    </p:spTree>
    <p:extLst>
      <p:ext uri="{BB962C8B-B14F-4D97-AF65-F5344CB8AC3E}">
        <p14:creationId xmlns:p14="http://schemas.microsoft.com/office/powerpoint/2010/main" val="299910152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Detector Noise</a:t>
            </a:r>
            <a:endParaRPr lang="en-US" dirty="0"/>
          </a:p>
        </p:txBody>
      </p:sp>
      <p:pic>
        <p:nvPicPr>
          <p:cNvPr id="4" name="Content Placeholder 3"/>
          <p:cNvPicPr>
            <a:picLocks noGrp="1" noChangeAspect="1"/>
          </p:cNvPicPr>
          <p:nvPr>
            <p:ph idx="1"/>
          </p:nvPr>
        </p:nvPicPr>
        <p:blipFill>
          <a:blip r:embed="rId2"/>
          <a:srcRect l="-35079" r="-35079"/>
          <a:stretch>
            <a:fillRect/>
          </a:stretch>
        </p:blipFill>
        <p:spPr/>
      </p:pic>
    </p:spTree>
    <p:extLst>
      <p:ext uri="{BB962C8B-B14F-4D97-AF65-F5344CB8AC3E}">
        <p14:creationId xmlns:p14="http://schemas.microsoft.com/office/powerpoint/2010/main" val="198672798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Spectral Chromatic Noise</a:t>
            </a:r>
            <a:endParaRPr lang="en-US" dirty="0"/>
          </a:p>
        </p:txBody>
      </p:sp>
      <p:pic>
        <p:nvPicPr>
          <p:cNvPr id="4" name="Content Placeholder 3"/>
          <p:cNvPicPr>
            <a:picLocks noGrp="1" noChangeAspect="1"/>
          </p:cNvPicPr>
          <p:nvPr>
            <p:ph idx="1"/>
          </p:nvPr>
        </p:nvPicPr>
        <p:blipFill>
          <a:blip r:embed="rId3"/>
          <a:srcRect l="-36793" r="-36793"/>
          <a:stretch>
            <a:fillRect/>
          </a:stretch>
        </p:blipFill>
        <p:spPr/>
      </p:pic>
    </p:spTree>
    <p:extLst>
      <p:ext uri="{BB962C8B-B14F-4D97-AF65-F5344CB8AC3E}">
        <p14:creationId xmlns:p14="http://schemas.microsoft.com/office/powerpoint/2010/main" val="334223339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Noise</a:t>
            </a:r>
            <a:endParaRPr lang="en-US" dirty="0"/>
          </a:p>
        </p:txBody>
      </p:sp>
      <p:pic>
        <p:nvPicPr>
          <p:cNvPr id="4" name="Content Placeholder 3"/>
          <p:cNvPicPr>
            <a:picLocks noGrp="1" noChangeAspect="1"/>
          </p:cNvPicPr>
          <p:nvPr>
            <p:ph idx="1"/>
          </p:nvPr>
        </p:nvPicPr>
        <p:blipFill>
          <a:blip r:embed="rId2"/>
          <a:srcRect l="-6097" r="-6097"/>
          <a:stretch>
            <a:fillRect/>
          </a:stretch>
        </p:blipFill>
        <p:spPr/>
      </p:pic>
    </p:spTree>
    <p:extLst>
      <p:ext uri="{BB962C8B-B14F-4D97-AF65-F5344CB8AC3E}">
        <p14:creationId xmlns:p14="http://schemas.microsoft.com/office/powerpoint/2010/main" val="346114850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HabEx</a:t>
            </a:r>
            <a:endParaRPr lang="en-US" dirty="0"/>
          </a:p>
        </p:txBody>
      </p:sp>
      <p:pic>
        <p:nvPicPr>
          <p:cNvPr id="7" name="Picture 6"/>
          <p:cNvPicPr>
            <a:picLocks noChangeAspect="1"/>
          </p:cNvPicPr>
          <p:nvPr/>
        </p:nvPicPr>
        <p:blipFill>
          <a:blip r:embed="rId3"/>
          <a:stretch>
            <a:fillRect/>
          </a:stretch>
        </p:blipFill>
        <p:spPr>
          <a:xfrm>
            <a:off x="608866" y="1626139"/>
            <a:ext cx="7910749" cy="3940277"/>
          </a:xfrm>
          <a:prstGeom prst="rect">
            <a:avLst/>
          </a:prstGeom>
        </p:spPr>
      </p:pic>
      <p:sp>
        <p:nvSpPr>
          <p:cNvPr id="8" name="Rectangle 7"/>
          <p:cNvSpPr/>
          <p:nvPr/>
        </p:nvSpPr>
        <p:spPr>
          <a:xfrm>
            <a:off x="5218930" y="2763736"/>
            <a:ext cx="487100" cy="28247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5262784" y="3872864"/>
            <a:ext cx="487100" cy="28247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738915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HabEx</a:t>
            </a:r>
            <a:r>
              <a:rPr lang="en-US" dirty="0" smtClean="0"/>
              <a:t>– photon-noise only</a:t>
            </a:r>
            <a:endParaRPr lang="en-US" dirty="0"/>
          </a:p>
        </p:txBody>
      </p:sp>
      <p:pic>
        <p:nvPicPr>
          <p:cNvPr id="7" name="Content Placeholder 6"/>
          <p:cNvPicPr>
            <a:picLocks noGrp="1" noChangeAspect="1"/>
          </p:cNvPicPr>
          <p:nvPr>
            <p:ph idx="1"/>
          </p:nvPr>
        </p:nvPicPr>
        <p:blipFill>
          <a:blip r:embed="rId3"/>
          <a:srcRect l="-36235" r="-36235"/>
          <a:stretch>
            <a:fillRect/>
          </a:stretch>
        </p:blipFill>
        <p:spPr/>
      </p:pic>
    </p:spTree>
    <p:extLst>
      <p:ext uri="{BB962C8B-B14F-4D97-AF65-F5344CB8AC3E}">
        <p14:creationId xmlns:p14="http://schemas.microsoft.com/office/powerpoint/2010/main" val="909162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Spectral Chromatic Noise</a:t>
            </a:r>
            <a:endParaRPr lang="en-US" dirty="0"/>
          </a:p>
        </p:txBody>
      </p:sp>
      <p:pic>
        <p:nvPicPr>
          <p:cNvPr id="5" name="Content Placeholder 4"/>
          <p:cNvPicPr>
            <a:picLocks noGrp="1" noChangeAspect="1"/>
          </p:cNvPicPr>
          <p:nvPr>
            <p:ph idx="1"/>
          </p:nvPr>
        </p:nvPicPr>
        <p:blipFill>
          <a:blip r:embed="rId3"/>
          <a:srcRect l="-36804" r="-36804"/>
          <a:stretch>
            <a:fillRect/>
          </a:stretch>
        </p:blipFill>
        <p:spPr/>
      </p:pic>
    </p:spTree>
    <p:extLst>
      <p:ext uri="{BB962C8B-B14F-4D97-AF65-F5344CB8AC3E}">
        <p14:creationId xmlns:p14="http://schemas.microsoft.com/office/powerpoint/2010/main" val="34947416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and Haze</a:t>
            </a:r>
            <a:endParaRPr lang="en-US" dirty="0"/>
          </a:p>
        </p:txBody>
      </p:sp>
      <p:pic>
        <p:nvPicPr>
          <p:cNvPr id="5" name="Content Placeholder 4"/>
          <p:cNvPicPr>
            <a:picLocks noGrp="1" noChangeAspect="1"/>
          </p:cNvPicPr>
          <p:nvPr>
            <p:ph idx="1"/>
          </p:nvPr>
        </p:nvPicPr>
        <p:blipFill>
          <a:blip r:embed="rId3"/>
          <a:srcRect t="-20709" b="-20709"/>
          <a:stretch>
            <a:fillRect/>
          </a:stretch>
        </p:blipFill>
        <p:spPr>
          <a:xfrm>
            <a:off x="457200" y="4009025"/>
            <a:ext cx="4677222" cy="2572292"/>
          </a:xfrm>
        </p:spPr>
      </p:pic>
      <p:sp>
        <p:nvSpPr>
          <p:cNvPr id="4" name="Date Placeholder 3"/>
          <p:cNvSpPr>
            <a:spLocks noGrp="1"/>
          </p:cNvSpPr>
          <p:nvPr>
            <p:ph type="dt" sz="half" idx="10"/>
          </p:nvPr>
        </p:nvSpPr>
        <p:spPr/>
        <p:txBody>
          <a:bodyPr/>
          <a:lstStyle/>
          <a:p>
            <a:fld id="{A6460EA0-2D3A-3C44-8F44-F4D355DA7B54}" type="datetime1">
              <a:rPr lang="en-US" smtClean="0"/>
              <a:t>11/3/16</a:t>
            </a:fld>
            <a:endParaRPr lang="en-US"/>
          </a:p>
        </p:txBody>
      </p:sp>
      <p:sp>
        <p:nvSpPr>
          <p:cNvPr id="6" name="TextBox 5"/>
          <p:cNvSpPr txBox="1"/>
          <p:nvPr/>
        </p:nvSpPr>
        <p:spPr>
          <a:xfrm>
            <a:off x="2714283" y="6229605"/>
            <a:ext cx="2137950" cy="369332"/>
          </a:xfrm>
          <a:prstGeom prst="rect">
            <a:avLst/>
          </a:prstGeom>
          <a:noFill/>
        </p:spPr>
        <p:txBody>
          <a:bodyPr wrap="none" rtlCol="0">
            <a:spAutoFit/>
          </a:bodyPr>
          <a:lstStyle/>
          <a:p>
            <a:r>
              <a:rPr lang="en-US" dirty="0" err="1" smtClean="0"/>
              <a:t>Kreidberg</a:t>
            </a:r>
            <a:r>
              <a:rPr lang="en-US" dirty="0" smtClean="0"/>
              <a:t> et al. 2014</a:t>
            </a:r>
            <a:endParaRPr lang="en-US" dirty="0"/>
          </a:p>
        </p:txBody>
      </p:sp>
      <p:pic>
        <p:nvPicPr>
          <p:cNvPr id="7" name="Picture 6"/>
          <p:cNvPicPr>
            <a:picLocks noChangeAspect="1"/>
          </p:cNvPicPr>
          <p:nvPr/>
        </p:nvPicPr>
        <p:blipFill>
          <a:blip r:embed="rId4"/>
          <a:stretch>
            <a:fillRect/>
          </a:stretch>
        </p:blipFill>
        <p:spPr>
          <a:xfrm>
            <a:off x="575251" y="1255896"/>
            <a:ext cx="3870077" cy="2753129"/>
          </a:xfrm>
          <a:prstGeom prst="rect">
            <a:avLst/>
          </a:prstGeom>
        </p:spPr>
      </p:pic>
      <p:sp>
        <p:nvSpPr>
          <p:cNvPr id="8" name="TextBox 7"/>
          <p:cNvSpPr txBox="1"/>
          <p:nvPr/>
        </p:nvSpPr>
        <p:spPr>
          <a:xfrm>
            <a:off x="1351164" y="1417638"/>
            <a:ext cx="1612153" cy="369332"/>
          </a:xfrm>
          <a:prstGeom prst="rect">
            <a:avLst/>
          </a:prstGeom>
          <a:noFill/>
        </p:spPr>
        <p:txBody>
          <a:bodyPr wrap="none" rtlCol="0">
            <a:spAutoFit/>
          </a:bodyPr>
          <a:lstStyle/>
          <a:p>
            <a:r>
              <a:rPr lang="en-US" dirty="0" smtClean="0"/>
              <a:t>Sing et al. 2011</a:t>
            </a:r>
            <a:endParaRPr lang="en-US" dirty="0"/>
          </a:p>
        </p:txBody>
      </p:sp>
      <p:pic>
        <p:nvPicPr>
          <p:cNvPr id="9" name="Picture 8"/>
          <p:cNvPicPr>
            <a:picLocks noChangeAspect="1"/>
          </p:cNvPicPr>
          <p:nvPr/>
        </p:nvPicPr>
        <p:blipFill>
          <a:blip r:embed="rId5"/>
          <a:stretch>
            <a:fillRect/>
          </a:stretch>
        </p:blipFill>
        <p:spPr>
          <a:xfrm>
            <a:off x="4991584" y="1146369"/>
            <a:ext cx="3790980" cy="4716960"/>
          </a:xfrm>
          <a:prstGeom prst="rect">
            <a:avLst/>
          </a:prstGeom>
        </p:spPr>
      </p:pic>
      <p:sp>
        <p:nvSpPr>
          <p:cNvPr id="10" name="TextBox 9"/>
          <p:cNvSpPr txBox="1"/>
          <p:nvPr/>
        </p:nvSpPr>
        <p:spPr>
          <a:xfrm>
            <a:off x="7074647" y="6044939"/>
            <a:ext cx="1612153" cy="369332"/>
          </a:xfrm>
          <a:prstGeom prst="rect">
            <a:avLst/>
          </a:prstGeom>
          <a:noFill/>
        </p:spPr>
        <p:txBody>
          <a:bodyPr wrap="none" rtlCol="0">
            <a:spAutoFit/>
          </a:bodyPr>
          <a:lstStyle/>
          <a:p>
            <a:r>
              <a:rPr lang="en-US" dirty="0" smtClean="0"/>
              <a:t>Sing et al. 2016</a:t>
            </a:r>
            <a:endParaRPr lang="en-US" dirty="0"/>
          </a:p>
        </p:txBody>
      </p:sp>
    </p:spTree>
    <p:extLst>
      <p:ext uri="{BB962C8B-B14F-4D97-AF65-F5344CB8AC3E}">
        <p14:creationId xmlns:p14="http://schemas.microsoft.com/office/powerpoint/2010/main" val="268891861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badi MT Condensed Extra Bold"/>
                <a:cs typeface="Abadi MT Condensed Extra Bold"/>
              </a:rPr>
              <a:t>Summary</a:t>
            </a:r>
            <a:endParaRPr lang="en-US" dirty="0">
              <a:latin typeface="Abadi MT Condensed Extra Bold"/>
              <a:cs typeface="Abadi MT Condensed Extra Bold"/>
            </a:endParaRPr>
          </a:p>
        </p:txBody>
      </p:sp>
      <p:sp>
        <p:nvSpPr>
          <p:cNvPr id="3" name="Content Placeholder 2"/>
          <p:cNvSpPr>
            <a:spLocks noGrp="1"/>
          </p:cNvSpPr>
          <p:nvPr>
            <p:ph idx="1"/>
          </p:nvPr>
        </p:nvSpPr>
        <p:spPr>
          <a:xfrm>
            <a:off x="457200" y="1485401"/>
            <a:ext cx="8229600" cy="4943719"/>
          </a:xfrm>
        </p:spPr>
        <p:txBody>
          <a:bodyPr>
            <a:normAutofit fontScale="70000" lnSpcReduction="20000"/>
          </a:bodyPr>
          <a:lstStyle/>
          <a:p>
            <a:r>
              <a:rPr lang="en-US" dirty="0" smtClean="0">
                <a:latin typeface="Abadi MT Condensed Light"/>
                <a:cs typeface="Abadi MT Condensed Light"/>
              </a:rPr>
              <a:t>We develop a framework to simulate performance of </a:t>
            </a:r>
            <a:r>
              <a:rPr lang="en-US" dirty="0" smtClean="0">
                <a:latin typeface="Abadi MT Condensed Light"/>
                <a:cs typeface="Abadi MT Condensed Light"/>
              </a:rPr>
              <a:t>an HDC instrument</a:t>
            </a:r>
            <a:r>
              <a:rPr lang="en-US" dirty="0" smtClean="0">
                <a:latin typeface="Abadi MT Condensed Light"/>
                <a:cs typeface="Abadi MT Condensed Light"/>
              </a:rPr>
              <a:t>.</a:t>
            </a:r>
          </a:p>
          <a:p>
            <a:r>
              <a:rPr lang="en-US" dirty="0" smtClean="0">
                <a:latin typeface="Abadi MT Condensed Light"/>
                <a:cs typeface="Abadi MT Condensed Light"/>
              </a:rPr>
              <a:t>KPIC, a Keck </a:t>
            </a:r>
            <a:r>
              <a:rPr lang="en-US" dirty="0" smtClean="0">
                <a:latin typeface="Abadi MT Condensed Light"/>
                <a:cs typeface="Abadi MT Condensed Light"/>
              </a:rPr>
              <a:t>HDC instrument</a:t>
            </a:r>
            <a:r>
              <a:rPr lang="en-US" dirty="0" smtClean="0">
                <a:latin typeface="Abadi MT Condensed Light"/>
                <a:cs typeface="Abadi MT Condensed Light"/>
              </a:rPr>
              <a:t>, will be capable of characterizing directly-imaged giant exoplanets at high spectral resolution, e.g., HR 8799 </a:t>
            </a:r>
            <a:r>
              <a:rPr lang="en-US" dirty="0" err="1" smtClean="0">
                <a:latin typeface="Abadi MT Condensed Light"/>
                <a:cs typeface="Abadi MT Condensed Light"/>
              </a:rPr>
              <a:t>bcde</a:t>
            </a:r>
            <a:r>
              <a:rPr lang="en-US" dirty="0" smtClean="0">
                <a:latin typeface="Abadi MT Condensed Light"/>
                <a:cs typeface="Abadi MT Condensed Light"/>
              </a:rPr>
              <a:t>. </a:t>
            </a:r>
          </a:p>
          <a:p>
            <a:r>
              <a:rPr lang="en-US" dirty="0" smtClean="0">
                <a:latin typeface="Abadi MT Condensed Light"/>
                <a:cs typeface="Abadi MT Condensed Light"/>
              </a:rPr>
              <a:t>Limiting factors for template matching technique are:</a:t>
            </a:r>
          </a:p>
          <a:p>
            <a:pPr lvl="1"/>
            <a:r>
              <a:rPr lang="en-US" dirty="0" smtClean="0">
                <a:latin typeface="Abadi MT Condensed Light"/>
                <a:cs typeface="Abadi MT Condensed Light"/>
              </a:rPr>
              <a:t>Photon noise</a:t>
            </a:r>
          </a:p>
          <a:p>
            <a:pPr lvl="1"/>
            <a:r>
              <a:rPr lang="en-US" dirty="0" smtClean="0">
                <a:latin typeface="Abadi MT Condensed Light"/>
                <a:cs typeface="Abadi MT Condensed Light"/>
              </a:rPr>
              <a:t>CCF intrinsic </a:t>
            </a:r>
            <a:r>
              <a:rPr lang="en-US" dirty="0" smtClean="0">
                <a:latin typeface="Abadi MT Condensed Light"/>
                <a:cs typeface="Abadi MT Condensed Light"/>
              </a:rPr>
              <a:t>structure</a:t>
            </a:r>
            <a:endParaRPr lang="en-US" dirty="0" smtClean="0">
              <a:latin typeface="Abadi MT Condensed Light"/>
              <a:cs typeface="Abadi MT Condensed Light"/>
            </a:endParaRPr>
          </a:p>
          <a:p>
            <a:pPr lvl="1"/>
            <a:r>
              <a:rPr lang="en-US" dirty="0" smtClean="0">
                <a:latin typeface="Abadi MT Condensed Light"/>
                <a:cs typeface="Abadi MT Condensed Light"/>
              </a:rPr>
              <a:t>Mismatched template</a:t>
            </a:r>
          </a:p>
          <a:p>
            <a:r>
              <a:rPr lang="en-US" dirty="0" smtClean="0">
                <a:latin typeface="Abadi MT Condensed Light"/>
                <a:cs typeface="Abadi MT Condensed Light"/>
              </a:rPr>
              <a:t>HDC may </a:t>
            </a:r>
            <a:r>
              <a:rPr lang="en-US" dirty="0" smtClean="0">
                <a:latin typeface="Abadi MT Condensed Light"/>
                <a:cs typeface="Abadi MT Condensed Light"/>
              </a:rPr>
              <a:t>be the only viable method to search and characterize </a:t>
            </a:r>
            <a:r>
              <a:rPr lang="en-US" dirty="0" err="1" smtClean="0">
                <a:latin typeface="Abadi MT Condensed Light"/>
                <a:cs typeface="Abadi MT Condensed Light"/>
              </a:rPr>
              <a:t>Proxima</a:t>
            </a:r>
            <a:r>
              <a:rPr lang="en-US" dirty="0" smtClean="0">
                <a:latin typeface="Abadi MT Condensed Light"/>
                <a:cs typeface="Abadi MT Condensed Light"/>
              </a:rPr>
              <a:t> Cen b and other planets around M dwarfs from ground using 30-m class telescope in near infrared. </a:t>
            </a:r>
            <a:endParaRPr lang="en-US" dirty="0" smtClean="0">
              <a:latin typeface="Abadi MT Condensed Light"/>
              <a:cs typeface="Abadi MT Condensed Light"/>
            </a:endParaRPr>
          </a:p>
          <a:p>
            <a:r>
              <a:rPr lang="en-US" dirty="0" smtClean="0">
                <a:latin typeface="Abadi MT Condensed Light"/>
                <a:cs typeface="Abadi MT Condensed Light"/>
              </a:rPr>
              <a:t>HDC relaxes star suppression level by 1-2 orders of magnitude for space-based mission to detect an Earth-like planet around a solar-type star</a:t>
            </a:r>
          </a:p>
          <a:p>
            <a:r>
              <a:rPr lang="en-US" dirty="0" smtClean="0">
                <a:latin typeface="Abadi MT Condensed Light"/>
                <a:cs typeface="Abadi MT Condensed Light"/>
              </a:rPr>
              <a:t>Detector noise and speckle chromatic noise are two major factors that limit the performance of a space-based HDC instrument. </a:t>
            </a:r>
          </a:p>
          <a:p>
            <a:endParaRPr lang="en-US" dirty="0" smtClean="0">
              <a:latin typeface="Abadi MT Condensed Light"/>
              <a:cs typeface="Abadi MT Condensed Light"/>
            </a:endParaRPr>
          </a:p>
          <a:p>
            <a:endParaRPr lang="en-US" dirty="0">
              <a:latin typeface="Abadi MT Condensed Light"/>
              <a:cs typeface="Abadi MT Condensed Light"/>
            </a:endParaRPr>
          </a:p>
        </p:txBody>
      </p:sp>
    </p:spTree>
    <p:extLst>
      <p:ext uri="{BB962C8B-B14F-4D97-AF65-F5344CB8AC3E}">
        <p14:creationId xmlns:p14="http://schemas.microsoft.com/office/powerpoint/2010/main" val="377824563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 Dwarf Planet “Frenzy”</a:t>
            </a:r>
            <a:endParaRPr lang="en-US" dirty="0"/>
          </a:p>
        </p:txBody>
      </p:sp>
      <p:pic>
        <p:nvPicPr>
          <p:cNvPr id="5" name="Picture 4"/>
          <p:cNvPicPr>
            <a:picLocks noChangeAspect="1"/>
          </p:cNvPicPr>
          <p:nvPr/>
        </p:nvPicPr>
        <p:blipFill>
          <a:blip r:embed="rId3"/>
          <a:stretch>
            <a:fillRect/>
          </a:stretch>
        </p:blipFill>
        <p:spPr>
          <a:xfrm>
            <a:off x="457200" y="1417638"/>
            <a:ext cx="5531925" cy="3319155"/>
          </a:xfrm>
          <a:prstGeom prst="rect">
            <a:avLst/>
          </a:prstGeom>
        </p:spPr>
      </p:pic>
      <p:pic>
        <p:nvPicPr>
          <p:cNvPr id="6" name="Picture 5"/>
          <p:cNvPicPr>
            <a:picLocks noChangeAspect="1"/>
          </p:cNvPicPr>
          <p:nvPr/>
        </p:nvPicPr>
        <p:blipFill>
          <a:blip r:embed="rId4"/>
          <a:stretch>
            <a:fillRect/>
          </a:stretch>
        </p:blipFill>
        <p:spPr>
          <a:xfrm>
            <a:off x="5017916" y="3352682"/>
            <a:ext cx="3991918" cy="3505318"/>
          </a:xfrm>
          <a:prstGeom prst="rect">
            <a:avLst/>
          </a:prstGeom>
        </p:spPr>
      </p:pic>
      <p:sp>
        <p:nvSpPr>
          <p:cNvPr id="7" name="TextBox 6"/>
          <p:cNvSpPr txBox="1"/>
          <p:nvPr/>
        </p:nvSpPr>
        <p:spPr>
          <a:xfrm>
            <a:off x="5291847" y="3486591"/>
            <a:ext cx="2430072" cy="584776"/>
          </a:xfrm>
          <a:prstGeom prst="rect">
            <a:avLst/>
          </a:prstGeom>
          <a:noFill/>
        </p:spPr>
        <p:txBody>
          <a:bodyPr wrap="none" rtlCol="0">
            <a:spAutoFit/>
          </a:bodyPr>
          <a:lstStyle/>
          <a:p>
            <a:r>
              <a:rPr lang="en-US" sz="1600" dirty="0" err="1"/>
              <a:t>Anglada-</a:t>
            </a:r>
            <a:r>
              <a:rPr lang="en-US" sz="1600" dirty="0" err="1" smtClean="0"/>
              <a:t>Escudé</a:t>
            </a:r>
            <a:r>
              <a:rPr lang="en-US" sz="1600" dirty="0" smtClean="0"/>
              <a:t> et al. 2016</a:t>
            </a:r>
          </a:p>
          <a:p>
            <a:r>
              <a:rPr lang="en-US" sz="1600" dirty="0" err="1" smtClean="0"/>
              <a:t>Proxima</a:t>
            </a:r>
            <a:r>
              <a:rPr lang="en-US" sz="1600" dirty="0" smtClean="0"/>
              <a:t> Cen b</a:t>
            </a:r>
            <a:endParaRPr lang="en-US" sz="1600" dirty="0"/>
          </a:p>
        </p:txBody>
      </p:sp>
    </p:spTree>
    <p:extLst>
      <p:ext uri="{BB962C8B-B14F-4D97-AF65-F5344CB8AC3E}">
        <p14:creationId xmlns:p14="http://schemas.microsoft.com/office/powerpoint/2010/main" val="149422460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NIR </a:t>
            </a:r>
            <a:r>
              <a:rPr lang="en-US" dirty="0" smtClean="0"/>
              <a:t>HDC Observation </a:t>
            </a:r>
            <a:r>
              <a:rPr lang="en-US" dirty="0" smtClean="0"/>
              <a:t>of </a:t>
            </a:r>
            <a:r>
              <a:rPr lang="en-US" dirty="0" err="1" smtClean="0"/>
              <a:t>Prox</a:t>
            </a:r>
            <a:r>
              <a:rPr lang="en-US" dirty="0" smtClean="0"/>
              <a:t> Cen b with 30-m Class Telescopes</a:t>
            </a:r>
            <a:endParaRPr lang="en-US" dirty="0"/>
          </a:p>
        </p:txBody>
      </p:sp>
      <p:pic>
        <p:nvPicPr>
          <p:cNvPr id="4" name="Picture 3"/>
          <p:cNvPicPr>
            <a:picLocks noChangeAspect="1"/>
          </p:cNvPicPr>
          <p:nvPr/>
        </p:nvPicPr>
        <p:blipFill>
          <a:blip r:embed="rId3"/>
          <a:stretch>
            <a:fillRect/>
          </a:stretch>
        </p:blipFill>
        <p:spPr>
          <a:xfrm>
            <a:off x="220623" y="1629481"/>
            <a:ext cx="4510910" cy="2728947"/>
          </a:xfrm>
          <a:prstGeom prst="rect">
            <a:avLst/>
          </a:prstGeom>
        </p:spPr>
      </p:pic>
      <p:pic>
        <p:nvPicPr>
          <p:cNvPr id="5" name="Picture 4"/>
          <p:cNvPicPr>
            <a:picLocks noChangeAspect="1"/>
          </p:cNvPicPr>
          <p:nvPr/>
        </p:nvPicPr>
        <p:blipFill>
          <a:blip r:embed="rId4"/>
          <a:stretch>
            <a:fillRect/>
          </a:stretch>
        </p:blipFill>
        <p:spPr>
          <a:xfrm>
            <a:off x="4831144" y="2685517"/>
            <a:ext cx="4035509" cy="4035509"/>
          </a:xfrm>
          <a:prstGeom prst="rect">
            <a:avLst/>
          </a:prstGeom>
        </p:spPr>
      </p:pic>
    </p:spTree>
    <p:extLst>
      <p:ext uri="{BB962C8B-B14F-4D97-AF65-F5344CB8AC3E}">
        <p14:creationId xmlns:p14="http://schemas.microsoft.com/office/powerpoint/2010/main" val="390448901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61867" y="4602949"/>
            <a:ext cx="6499633" cy="2207279"/>
          </a:xfrm>
          <a:prstGeom prst="rect">
            <a:avLst/>
          </a:prstGeom>
        </p:spPr>
      </p:pic>
      <p:pic>
        <p:nvPicPr>
          <p:cNvPr id="7" name="Picture 6"/>
          <p:cNvPicPr>
            <a:picLocks noChangeAspect="1"/>
          </p:cNvPicPr>
          <p:nvPr/>
        </p:nvPicPr>
        <p:blipFill>
          <a:blip r:embed="rId4"/>
          <a:stretch>
            <a:fillRect/>
          </a:stretch>
        </p:blipFill>
        <p:spPr>
          <a:xfrm>
            <a:off x="112063" y="2245474"/>
            <a:ext cx="8703531" cy="2369927"/>
          </a:xfrm>
          <a:prstGeom prst="rect">
            <a:avLst/>
          </a:prstGeom>
        </p:spPr>
      </p:pic>
      <p:pic>
        <p:nvPicPr>
          <p:cNvPr id="8" name="Picture 7"/>
          <p:cNvPicPr>
            <a:picLocks noChangeAspect="1"/>
          </p:cNvPicPr>
          <p:nvPr/>
        </p:nvPicPr>
        <p:blipFill>
          <a:blip r:embed="rId5"/>
          <a:stretch>
            <a:fillRect/>
          </a:stretch>
        </p:blipFill>
        <p:spPr>
          <a:xfrm>
            <a:off x="249028" y="78795"/>
            <a:ext cx="6362668" cy="2204509"/>
          </a:xfrm>
          <a:prstGeom prst="rect">
            <a:avLst/>
          </a:prstGeom>
        </p:spPr>
      </p:pic>
    </p:spTree>
    <p:extLst>
      <p:ext uri="{BB962C8B-B14F-4D97-AF65-F5344CB8AC3E}">
        <p14:creationId xmlns:p14="http://schemas.microsoft.com/office/powerpoint/2010/main" val="121975363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Noise</a:t>
            </a:r>
            <a:endParaRPr lang="en-US" dirty="0"/>
          </a:p>
        </p:txBody>
      </p:sp>
      <p:pic>
        <p:nvPicPr>
          <p:cNvPr id="4" name="Content Placeholder 3"/>
          <p:cNvPicPr>
            <a:picLocks noGrp="1" noChangeAspect="1"/>
          </p:cNvPicPr>
          <p:nvPr>
            <p:ph idx="1"/>
          </p:nvPr>
        </p:nvPicPr>
        <p:blipFill>
          <a:blip r:embed="rId3"/>
          <a:srcRect l="-7287" r="-7287"/>
          <a:stretch>
            <a:fillRect/>
          </a:stretch>
        </p:blipFill>
        <p:spPr/>
      </p:pic>
    </p:spTree>
    <p:extLst>
      <p:ext uri="{BB962C8B-B14F-4D97-AF65-F5344CB8AC3E}">
        <p14:creationId xmlns:p14="http://schemas.microsoft.com/office/powerpoint/2010/main" val="418041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Resolution Spectroscopy</a:t>
            </a:r>
            <a:endParaRPr lang="en-US" dirty="0"/>
          </a:p>
        </p:txBody>
      </p:sp>
      <p:pic>
        <p:nvPicPr>
          <p:cNvPr id="5" name="Picture 4"/>
          <p:cNvPicPr>
            <a:picLocks noChangeAspect="1"/>
          </p:cNvPicPr>
          <p:nvPr/>
        </p:nvPicPr>
        <p:blipFill>
          <a:blip r:embed="rId3"/>
          <a:stretch>
            <a:fillRect/>
          </a:stretch>
        </p:blipFill>
        <p:spPr>
          <a:xfrm>
            <a:off x="1412962" y="1417638"/>
            <a:ext cx="6295722" cy="4716204"/>
          </a:xfrm>
          <a:prstGeom prst="rect">
            <a:avLst/>
          </a:prstGeom>
        </p:spPr>
      </p:pic>
      <p:sp>
        <p:nvSpPr>
          <p:cNvPr id="6" name="TextBox 5"/>
          <p:cNvSpPr txBox="1"/>
          <p:nvPr/>
        </p:nvSpPr>
        <p:spPr>
          <a:xfrm>
            <a:off x="5342381" y="4096464"/>
            <a:ext cx="2366303" cy="646331"/>
          </a:xfrm>
          <a:prstGeom prst="rect">
            <a:avLst/>
          </a:prstGeom>
          <a:noFill/>
        </p:spPr>
        <p:txBody>
          <a:bodyPr wrap="none" rtlCol="0">
            <a:spAutoFit/>
          </a:bodyPr>
          <a:lstStyle/>
          <a:p>
            <a:r>
              <a:rPr lang="en-US" dirty="0" err="1" smtClean="0"/>
              <a:t>Wyttenbach</a:t>
            </a:r>
            <a:r>
              <a:rPr lang="en-US" dirty="0" smtClean="0"/>
              <a:t> et al. 2015</a:t>
            </a:r>
          </a:p>
          <a:p>
            <a:r>
              <a:rPr lang="en-US" dirty="0" smtClean="0"/>
              <a:t>HD 189733b</a:t>
            </a:r>
            <a:endParaRPr lang="en-US" dirty="0"/>
          </a:p>
        </p:txBody>
      </p:sp>
      <p:sp>
        <p:nvSpPr>
          <p:cNvPr id="3" name="TextBox 2"/>
          <p:cNvSpPr txBox="1"/>
          <p:nvPr/>
        </p:nvSpPr>
        <p:spPr>
          <a:xfrm>
            <a:off x="5944424" y="6234109"/>
            <a:ext cx="3199576" cy="369332"/>
          </a:xfrm>
          <a:prstGeom prst="rect">
            <a:avLst/>
          </a:prstGeom>
          <a:noFill/>
        </p:spPr>
        <p:txBody>
          <a:bodyPr wrap="none" rtlCol="0">
            <a:spAutoFit/>
          </a:bodyPr>
          <a:lstStyle/>
          <a:p>
            <a:r>
              <a:rPr lang="en-US" dirty="0"/>
              <a:t>See also </a:t>
            </a:r>
            <a:r>
              <a:rPr lang="en-US" dirty="0" err="1" smtClean="0"/>
              <a:t>Khalafinejad</a:t>
            </a:r>
            <a:r>
              <a:rPr lang="en-US" dirty="0" smtClean="0"/>
              <a:t> et al. 2016</a:t>
            </a:r>
            <a:endParaRPr lang="en-US" dirty="0"/>
          </a:p>
        </p:txBody>
      </p:sp>
    </p:spTree>
    <p:extLst>
      <p:ext uri="{BB962C8B-B14F-4D97-AF65-F5344CB8AC3E}">
        <p14:creationId xmlns:p14="http://schemas.microsoft.com/office/powerpoint/2010/main" val="35036504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Atmospheric Composition From High-Resolution Spectroscopy</a:t>
            </a:r>
            <a:endParaRPr lang="en-US" dirty="0"/>
          </a:p>
        </p:txBody>
      </p:sp>
      <p:sp>
        <p:nvSpPr>
          <p:cNvPr id="4" name="Date Placeholder 3"/>
          <p:cNvSpPr>
            <a:spLocks noGrp="1"/>
          </p:cNvSpPr>
          <p:nvPr>
            <p:ph type="dt" sz="half" idx="10"/>
          </p:nvPr>
        </p:nvSpPr>
        <p:spPr/>
        <p:txBody>
          <a:bodyPr/>
          <a:lstStyle/>
          <a:p>
            <a:fld id="{A6460EA0-2D3A-3C44-8F44-F4D355DA7B54}" type="datetime1">
              <a:rPr lang="en-US" smtClean="0"/>
              <a:t>11/3/16</a:t>
            </a:fld>
            <a:endParaRPr lang="en-US"/>
          </a:p>
        </p:txBody>
      </p:sp>
      <p:pic>
        <p:nvPicPr>
          <p:cNvPr id="5" name="Picture 4"/>
          <p:cNvPicPr>
            <a:picLocks noChangeAspect="1"/>
          </p:cNvPicPr>
          <p:nvPr/>
        </p:nvPicPr>
        <p:blipFill>
          <a:blip r:embed="rId3"/>
          <a:stretch>
            <a:fillRect/>
          </a:stretch>
        </p:blipFill>
        <p:spPr>
          <a:xfrm>
            <a:off x="732162" y="1628321"/>
            <a:ext cx="3496229" cy="2181491"/>
          </a:xfrm>
          <a:prstGeom prst="rect">
            <a:avLst/>
          </a:prstGeom>
        </p:spPr>
      </p:pic>
      <p:pic>
        <p:nvPicPr>
          <p:cNvPr id="6" name="Picture 5"/>
          <p:cNvPicPr>
            <a:picLocks noChangeAspect="1"/>
          </p:cNvPicPr>
          <p:nvPr/>
        </p:nvPicPr>
        <p:blipFill>
          <a:blip r:embed="rId4"/>
          <a:stretch>
            <a:fillRect/>
          </a:stretch>
        </p:blipFill>
        <p:spPr>
          <a:xfrm>
            <a:off x="4607576" y="1728368"/>
            <a:ext cx="4079224" cy="3738570"/>
          </a:xfrm>
          <a:prstGeom prst="rect">
            <a:avLst/>
          </a:prstGeom>
        </p:spPr>
      </p:pic>
      <p:sp>
        <p:nvSpPr>
          <p:cNvPr id="7" name="TextBox 6"/>
          <p:cNvSpPr txBox="1"/>
          <p:nvPr/>
        </p:nvSpPr>
        <p:spPr>
          <a:xfrm>
            <a:off x="5391143" y="5480448"/>
            <a:ext cx="3057222" cy="369332"/>
          </a:xfrm>
          <a:prstGeom prst="rect">
            <a:avLst/>
          </a:prstGeom>
          <a:noFill/>
        </p:spPr>
        <p:txBody>
          <a:bodyPr wrap="none" rtlCol="0">
            <a:spAutoFit/>
          </a:bodyPr>
          <a:lstStyle/>
          <a:p>
            <a:r>
              <a:rPr lang="en-US" dirty="0" smtClean="0"/>
              <a:t>HD 209458, </a:t>
            </a:r>
            <a:r>
              <a:rPr lang="en-US" dirty="0" err="1" smtClean="0"/>
              <a:t>Snellen</a:t>
            </a:r>
            <a:r>
              <a:rPr lang="en-US" dirty="0" smtClean="0"/>
              <a:t> et al. 2010</a:t>
            </a:r>
            <a:endParaRPr lang="en-US" dirty="0"/>
          </a:p>
        </p:txBody>
      </p:sp>
      <p:pic>
        <p:nvPicPr>
          <p:cNvPr id="8" name="Picture 7"/>
          <p:cNvPicPr>
            <a:picLocks noChangeAspect="1"/>
          </p:cNvPicPr>
          <p:nvPr/>
        </p:nvPicPr>
        <p:blipFill>
          <a:blip r:embed="rId5"/>
          <a:stretch>
            <a:fillRect/>
          </a:stretch>
        </p:blipFill>
        <p:spPr>
          <a:xfrm>
            <a:off x="847755" y="3969077"/>
            <a:ext cx="3340100" cy="2108200"/>
          </a:xfrm>
          <a:prstGeom prst="rect">
            <a:avLst/>
          </a:prstGeom>
        </p:spPr>
      </p:pic>
    </p:spTree>
    <p:extLst>
      <p:ext uri="{BB962C8B-B14F-4D97-AF65-F5344CB8AC3E}">
        <p14:creationId xmlns:p14="http://schemas.microsoft.com/office/powerpoint/2010/main" val="36225954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Planet </a:t>
            </a:r>
            <a:r>
              <a:rPr lang="en-US" dirty="0" smtClean="0"/>
              <a:t>Rotation – Beta Pic b</a:t>
            </a:r>
            <a:endParaRPr lang="en-US" dirty="0"/>
          </a:p>
        </p:txBody>
      </p:sp>
      <p:pic>
        <p:nvPicPr>
          <p:cNvPr id="5" name="Content Placeholder 4"/>
          <p:cNvPicPr>
            <a:picLocks noGrp="1" noChangeAspect="1"/>
          </p:cNvPicPr>
          <p:nvPr>
            <p:ph idx="1"/>
          </p:nvPr>
        </p:nvPicPr>
        <p:blipFill>
          <a:blip r:embed="rId3"/>
          <a:srcRect t="7216" b="7216"/>
          <a:stretch>
            <a:fillRect/>
          </a:stretch>
        </p:blipFill>
        <p:spPr/>
      </p:pic>
      <p:pic>
        <p:nvPicPr>
          <p:cNvPr id="6" name="Picture 5"/>
          <p:cNvPicPr>
            <a:picLocks noChangeAspect="1"/>
          </p:cNvPicPr>
          <p:nvPr/>
        </p:nvPicPr>
        <p:blipFill>
          <a:blip r:embed="rId4"/>
          <a:stretch>
            <a:fillRect/>
          </a:stretch>
        </p:blipFill>
        <p:spPr>
          <a:xfrm>
            <a:off x="5334000" y="1962291"/>
            <a:ext cx="3352800" cy="3975100"/>
          </a:xfrm>
          <a:prstGeom prst="rect">
            <a:avLst/>
          </a:prstGeom>
        </p:spPr>
      </p:pic>
      <p:sp>
        <p:nvSpPr>
          <p:cNvPr id="3" name="TextBox 2"/>
          <p:cNvSpPr txBox="1"/>
          <p:nvPr/>
        </p:nvSpPr>
        <p:spPr>
          <a:xfrm>
            <a:off x="5616222" y="1999161"/>
            <a:ext cx="1907456" cy="369332"/>
          </a:xfrm>
          <a:prstGeom prst="rect">
            <a:avLst/>
          </a:prstGeom>
          <a:noFill/>
        </p:spPr>
        <p:txBody>
          <a:bodyPr wrap="none" rtlCol="0">
            <a:spAutoFit/>
          </a:bodyPr>
          <a:lstStyle/>
          <a:p>
            <a:r>
              <a:rPr lang="en-US" dirty="0" err="1" smtClean="0"/>
              <a:t>Snellen</a:t>
            </a:r>
            <a:r>
              <a:rPr lang="en-US" dirty="0" smtClean="0"/>
              <a:t> et al. 2014</a:t>
            </a:r>
            <a:endParaRPr lang="en-US" dirty="0"/>
          </a:p>
        </p:txBody>
      </p:sp>
      <p:sp>
        <p:nvSpPr>
          <p:cNvPr id="4" name="TextBox 3"/>
          <p:cNvSpPr txBox="1"/>
          <p:nvPr/>
        </p:nvSpPr>
        <p:spPr>
          <a:xfrm>
            <a:off x="5616222" y="2316308"/>
            <a:ext cx="2911937" cy="646331"/>
          </a:xfrm>
          <a:prstGeom prst="rect">
            <a:avLst/>
          </a:prstGeom>
          <a:noFill/>
        </p:spPr>
        <p:txBody>
          <a:bodyPr wrap="none" rtlCol="0">
            <a:spAutoFit/>
          </a:bodyPr>
          <a:lstStyle/>
          <a:p>
            <a:r>
              <a:rPr lang="en-US" dirty="0" smtClean="0">
                <a:solidFill>
                  <a:srgbClr val="FF0000"/>
                </a:solidFill>
              </a:rPr>
              <a:t>Dashed - Instrument Profile</a:t>
            </a:r>
          </a:p>
          <a:p>
            <a:r>
              <a:rPr lang="en-US" dirty="0" smtClean="0">
                <a:solidFill>
                  <a:srgbClr val="FF0000"/>
                </a:solidFill>
              </a:rPr>
              <a:t>Solid – Measured </a:t>
            </a:r>
            <a:r>
              <a:rPr lang="en-US" dirty="0">
                <a:solidFill>
                  <a:srgbClr val="FF0000"/>
                </a:solidFill>
              </a:rPr>
              <a:t>L</a:t>
            </a:r>
            <a:r>
              <a:rPr lang="en-US" dirty="0" smtClean="0">
                <a:solidFill>
                  <a:srgbClr val="FF0000"/>
                </a:solidFill>
              </a:rPr>
              <a:t>ine </a:t>
            </a:r>
            <a:r>
              <a:rPr lang="en-US" dirty="0">
                <a:solidFill>
                  <a:srgbClr val="FF0000"/>
                </a:solidFill>
              </a:rPr>
              <a:t>P</a:t>
            </a:r>
            <a:r>
              <a:rPr lang="en-US" dirty="0" smtClean="0">
                <a:solidFill>
                  <a:srgbClr val="FF0000"/>
                </a:solidFill>
              </a:rPr>
              <a:t>rofile</a:t>
            </a:r>
            <a:endParaRPr lang="en-US" dirty="0">
              <a:solidFill>
                <a:srgbClr val="FF0000"/>
              </a:solidFill>
            </a:endParaRPr>
          </a:p>
        </p:txBody>
      </p:sp>
    </p:spTree>
    <p:extLst>
      <p:ext uri="{BB962C8B-B14F-4D97-AF65-F5344CB8AC3E}">
        <p14:creationId xmlns:p14="http://schemas.microsoft.com/office/powerpoint/2010/main" val="37045395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Doppler Imaging – </a:t>
            </a:r>
            <a:r>
              <a:rPr lang="en-US" dirty="0" err="1" smtClean="0"/>
              <a:t>Luhman</a:t>
            </a:r>
            <a:r>
              <a:rPr lang="en-US" dirty="0" smtClean="0"/>
              <a:t> 16 </a:t>
            </a:r>
            <a:r>
              <a:rPr lang="en-US" dirty="0" smtClean="0"/>
              <a:t>A &amp; B</a:t>
            </a:r>
            <a:endParaRPr lang="en-US" dirty="0"/>
          </a:p>
        </p:txBody>
      </p:sp>
      <p:pic>
        <p:nvPicPr>
          <p:cNvPr id="6" name="Picture 5"/>
          <p:cNvPicPr>
            <a:picLocks noChangeAspect="1"/>
          </p:cNvPicPr>
          <p:nvPr/>
        </p:nvPicPr>
        <p:blipFill>
          <a:blip r:embed="rId2"/>
          <a:stretch>
            <a:fillRect/>
          </a:stretch>
        </p:blipFill>
        <p:spPr>
          <a:xfrm>
            <a:off x="191152" y="1417638"/>
            <a:ext cx="8495648" cy="5388360"/>
          </a:xfrm>
          <a:prstGeom prst="rect">
            <a:avLst/>
          </a:prstGeom>
        </p:spPr>
      </p:pic>
      <p:pic>
        <p:nvPicPr>
          <p:cNvPr id="8" name="Picture 7"/>
          <p:cNvPicPr>
            <a:picLocks noChangeAspect="1"/>
          </p:cNvPicPr>
          <p:nvPr/>
        </p:nvPicPr>
        <p:blipFill>
          <a:blip r:embed="rId3"/>
          <a:stretch>
            <a:fillRect/>
          </a:stretch>
        </p:blipFill>
        <p:spPr>
          <a:xfrm>
            <a:off x="0" y="3480907"/>
            <a:ext cx="9144000" cy="3325091"/>
          </a:xfrm>
          <a:prstGeom prst="rect">
            <a:avLst/>
          </a:prstGeom>
        </p:spPr>
      </p:pic>
      <p:sp>
        <p:nvSpPr>
          <p:cNvPr id="3" name="Left Arrow 2"/>
          <p:cNvSpPr/>
          <p:nvPr/>
        </p:nvSpPr>
        <p:spPr>
          <a:xfrm rot="19518789">
            <a:off x="6401887" y="4069229"/>
            <a:ext cx="978408" cy="484632"/>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852425" y="3540073"/>
            <a:ext cx="2836383" cy="830997"/>
          </a:xfrm>
          <a:prstGeom prst="rect">
            <a:avLst/>
          </a:prstGeom>
          <a:noFill/>
        </p:spPr>
        <p:txBody>
          <a:bodyPr wrap="none" rtlCol="0">
            <a:spAutoFit/>
          </a:bodyPr>
          <a:lstStyle/>
          <a:p>
            <a:r>
              <a:rPr lang="en-US" sz="2400" dirty="0" smtClean="0">
                <a:solidFill>
                  <a:srgbClr val="FFFF00"/>
                </a:solidFill>
              </a:rPr>
              <a:t>Deviation from mean </a:t>
            </a:r>
          </a:p>
          <a:p>
            <a:r>
              <a:rPr lang="en-US" sz="2400" dirty="0" smtClean="0">
                <a:solidFill>
                  <a:srgbClr val="FFFF00"/>
                </a:solidFill>
              </a:rPr>
              <a:t>line profile vs. time</a:t>
            </a:r>
            <a:endParaRPr lang="en-US" sz="2400" dirty="0">
              <a:solidFill>
                <a:srgbClr val="FFFF00"/>
              </a:solidFill>
            </a:endParaRPr>
          </a:p>
        </p:txBody>
      </p:sp>
    </p:spTree>
    <p:extLst>
      <p:ext uri="{BB962C8B-B14F-4D97-AF65-F5344CB8AC3E}">
        <p14:creationId xmlns:p14="http://schemas.microsoft.com/office/powerpoint/2010/main" val="3503650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luhman16b_animated.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327473" y="1234144"/>
            <a:ext cx="4379617" cy="4379617"/>
          </a:xfrm>
          <a:prstGeom prst="rect">
            <a:avLst/>
          </a:prstGeom>
        </p:spPr>
      </p:pic>
      <p:sp>
        <p:nvSpPr>
          <p:cNvPr id="5" name="TextBox 4"/>
          <p:cNvSpPr txBox="1"/>
          <p:nvPr/>
        </p:nvSpPr>
        <p:spPr>
          <a:xfrm>
            <a:off x="5591751" y="6260317"/>
            <a:ext cx="3552249" cy="369332"/>
          </a:xfrm>
          <a:prstGeom prst="rect">
            <a:avLst/>
          </a:prstGeom>
          <a:noFill/>
        </p:spPr>
        <p:txBody>
          <a:bodyPr wrap="none" rtlCol="0">
            <a:spAutoFit/>
          </a:bodyPr>
          <a:lstStyle/>
          <a:p>
            <a:r>
              <a:rPr lang="en-US" dirty="0" err="1" smtClean="0">
                <a:solidFill>
                  <a:schemeClr val="bg1"/>
                </a:solidFill>
              </a:rPr>
              <a:t>Luhman</a:t>
            </a:r>
            <a:r>
              <a:rPr lang="en-US" dirty="0" smtClean="0">
                <a:solidFill>
                  <a:schemeClr val="bg1"/>
                </a:solidFill>
              </a:rPr>
              <a:t> 16 B (</a:t>
            </a:r>
            <a:r>
              <a:rPr lang="en-US" dirty="0" err="1" smtClean="0">
                <a:solidFill>
                  <a:schemeClr val="bg1"/>
                </a:solidFill>
              </a:rPr>
              <a:t>Crossfield</a:t>
            </a:r>
            <a:r>
              <a:rPr lang="en-US" dirty="0" smtClean="0">
                <a:solidFill>
                  <a:schemeClr val="bg1"/>
                </a:solidFill>
              </a:rPr>
              <a:t> et al. 2014)</a:t>
            </a:r>
            <a:endParaRPr lang="en-US" dirty="0">
              <a:solidFill>
                <a:schemeClr val="bg1"/>
              </a:solidFill>
            </a:endParaRPr>
          </a:p>
        </p:txBody>
      </p:sp>
      <p:sp>
        <p:nvSpPr>
          <p:cNvPr id="6" name="TextBox 5"/>
          <p:cNvSpPr txBox="1"/>
          <p:nvPr/>
        </p:nvSpPr>
        <p:spPr>
          <a:xfrm>
            <a:off x="1770673" y="309648"/>
            <a:ext cx="5480962" cy="646331"/>
          </a:xfrm>
          <a:prstGeom prst="rect">
            <a:avLst/>
          </a:prstGeom>
          <a:noFill/>
        </p:spPr>
        <p:txBody>
          <a:bodyPr wrap="none" rtlCol="0">
            <a:spAutoFit/>
          </a:bodyPr>
          <a:lstStyle/>
          <a:p>
            <a:r>
              <a:rPr lang="en-US" sz="3600" dirty="0" err="1" smtClean="0"/>
              <a:t>C</a:t>
            </a:r>
            <a:r>
              <a:rPr lang="en-US" sz="3600" dirty="0" err="1">
                <a:solidFill>
                  <a:schemeClr val="bg1"/>
                </a:solidFill>
              </a:rPr>
              <a:t>C</a:t>
            </a:r>
            <a:r>
              <a:rPr lang="en-US" sz="3600" dirty="0" err="1" smtClean="0">
                <a:solidFill>
                  <a:schemeClr val="bg1"/>
                </a:solidFill>
              </a:rPr>
              <a:t>loud</a:t>
            </a:r>
            <a:r>
              <a:rPr lang="en-US" sz="3600" dirty="0" smtClean="0">
                <a:solidFill>
                  <a:schemeClr val="bg1"/>
                </a:solidFill>
              </a:rPr>
              <a:t> map of </a:t>
            </a:r>
            <a:r>
              <a:rPr lang="en-US" sz="3600" dirty="0" err="1" smtClean="0">
                <a:solidFill>
                  <a:schemeClr val="bg1"/>
                </a:solidFill>
              </a:rPr>
              <a:t>Lunman</a:t>
            </a:r>
            <a:r>
              <a:rPr lang="en-US" sz="3600" dirty="0" smtClean="0">
                <a:solidFill>
                  <a:schemeClr val="bg1"/>
                </a:solidFill>
              </a:rPr>
              <a:t> 16 B</a:t>
            </a:r>
            <a:endParaRPr lang="en-US" sz="3600" dirty="0"/>
          </a:p>
        </p:txBody>
      </p:sp>
    </p:spTree>
    <p:extLst>
      <p:ext uri="{BB962C8B-B14F-4D97-AF65-F5344CB8AC3E}">
        <p14:creationId xmlns:p14="http://schemas.microsoft.com/office/powerpoint/2010/main" val="17963046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42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repeatCount="indefinite" fill="hold" display="0">
                  <p:stCondLst>
                    <p:cond delay="indefinite"/>
                  </p:stCondLst>
                </p:cTn>
                <p:tgtEl>
                  <p:spTgt spid="4"/>
                </p:tgtEl>
              </p:cMediaNode>
            </p:video>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nextCondLst>
                <p:cond evt="onClick" delay="0">
                  <p:tgtEl>
                    <p:spTgt spid="4"/>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3048</TotalTime>
  <Words>1771</Words>
  <Application>Microsoft Macintosh PowerPoint</Application>
  <PresentationFormat>On-screen Show (4:3)</PresentationFormat>
  <Paragraphs>189</Paragraphs>
  <Slides>44</Slides>
  <Notes>20</Notes>
  <HiddenSlides>0</HiddenSlides>
  <MMClips>1</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New Front of Exoplanetary Science: High Dispersion Coronagraphy (HDC)</vt:lpstr>
      <vt:lpstr>PowerPoint Presentation</vt:lpstr>
      <vt:lpstr>Transmission Spectroscopy</vt:lpstr>
      <vt:lpstr>Cloud and Haze</vt:lpstr>
      <vt:lpstr>High Resolution Spectroscopy</vt:lpstr>
      <vt:lpstr>Atmospheric Composition From High-Resolution Spectroscopy</vt:lpstr>
      <vt:lpstr>Planet Rotation – Beta Pic b</vt:lpstr>
      <vt:lpstr>Doppler Imaging – Luhman 16 A &amp; B</vt:lpstr>
      <vt:lpstr>PowerPoint Presentation</vt:lpstr>
      <vt:lpstr>Detection of H2O and CO on HR 8799 c</vt:lpstr>
      <vt:lpstr>High Dispersion Coronagraphy</vt:lpstr>
      <vt:lpstr>Keck Planet Imager and Characterizer PI: D. Mawet (Caltech)</vt:lpstr>
      <vt:lpstr>HDC Instruments</vt:lpstr>
      <vt:lpstr>Science cases for HDC</vt:lpstr>
      <vt:lpstr>HDC Simulator</vt:lpstr>
      <vt:lpstr>Template Matching</vt:lpstr>
      <vt:lpstr>CCF SNR</vt:lpstr>
      <vt:lpstr>Limiting Factors of CCF SNR for HR 8799e Observation</vt:lpstr>
      <vt:lpstr>Detecting Molecular Species</vt:lpstr>
      <vt:lpstr>Space-based vs. Ground-based</vt:lpstr>
      <vt:lpstr>Redefining CCF SNR for Space-based Observation</vt:lpstr>
      <vt:lpstr>CCF at Low Resolutions</vt:lpstr>
      <vt:lpstr>Redefining CCF SNR for Space-based Observation</vt:lpstr>
      <vt:lpstr>Masked Cross Correlation</vt:lpstr>
      <vt:lpstr>Redefining CCF SNR for Space-based Observation</vt:lpstr>
      <vt:lpstr>Redefining CCF SNR for Space-based Observation</vt:lpstr>
      <vt:lpstr>Speckle Chromatic Noise</vt:lpstr>
      <vt:lpstr>New Definition of CCF SNR</vt:lpstr>
      <vt:lpstr>LUVOIR</vt:lpstr>
      <vt:lpstr>LUVOIR</vt:lpstr>
      <vt:lpstr>LUVOIR – photon-noise only</vt:lpstr>
      <vt:lpstr>Absorption bands vs. lines</vt:lpstr>
      <vt:lpstr>Absorption bands vs. lines</vt:lpstr>
      <vt:lpstr>Adding Detector Noise</vt:lpstr>
      <vt:lpstr>Adding Spectral Chromatic Noise</vt:lpstr>
      <vt:lpstr>Source of Noise</vt:lpstr>
      <vt:lpstr>HabEx</vt:lpstr>
      <vt:lpstr>HabEx– photon-noise only</vt:lpstr>
      <vt:lpstr>Adding Spectral Chromatic Noise</vt:lpstr>
      <vt:lpstr>Summary</vt:lpstr>
      <vt:lpstr>M Dwarf Planet “Frenzy”</vt:lpstr>
      <vt:lpstr>NIR HDC Observation of Prox Cen b with 30-m Class Telescopes</vt:lpstr>
      <vt:lpstr>PowerPoint Presentation</vt:lpstr>
      <vt:lpstr>Sources of Noise</vt:lpstr>
    </vt:vector>
  </TitlesOfParts>
  <Company>Yale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Front of Exoplanetary Science: High Contrast Imaging + High Resolution Spectroscopy</dc:title>
  <dc:creator>wj198414 Wang</dc:creator>
  <cp:lastModifiedBy>wj198414 Wang</cp:lastModifiedBy>
  <cp:revision>33</cp:revision>
  <dcterms:created xsi:type="dcterms:W3CDTF">2016-08-15T16:42:32Z</dcterms:created>
  <dcterms:modified xsi:type="dcterms:W3CDTF">2016-11-05T04:18:54Z</dcterms:modified>
</cp:coreProperties>
</file>