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ov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4A9BC294-FFE2-49D5-8D69-9E1BD2C41BD5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3DC5C2F9-1CAC-4260-A1DD-9FCDBB877499}" styleName="">
    <a:tblBg/>
    <a:wholeTbl>
      <a:tcTxStyle b="off" i="off">
        <a:font>
          <a:latin typeface="Tahoma"/>
          <a:ea typeface="Tahoma"/>
          <a:cs typeface="Tahoma"/>
        </a:font>
        <a:srgbClr val="929292"/>
      </a:tcTxStyle>
      <a:tcStyle>
        <a:tcBdr>
          <a:left>
            <a:ln w="12700" cap="flat">
              <a:solidFill>
                <a:srgbClr val="F9F9F9"/>
              </a:solidFill>
              <a:prstDash val="solid"/>
              <a:round/>
            </a:ln>
          </a:left>
          <a:right>
            <a:ln w="12700" cap="flat">
              <a:solidFill>
                <a:srgbClr val="F9F9F9"/>
              </a:solidFill>
              <a:prstDash val="solid"/>
              <a:round/>
            </a:ln>
          </a:right>
          <a:top>
            <a:ln w="12700" cap="flat">
              <a:solidFill>
                <a:srgbClr val="F9F9F9"/>
              </a:solidFill>
              <a:prstDash val="solid"/>
              <a:round/>
            </a:ln>
          </a:top>
          <a:bottom>
            <a:ln w="12700" cap="flat">
              <a:solidFill>
                <a:srgbClr val="F9F9F9"/>
              </a:solidFill>
              <a:prstDash val="solid"/>
              <a:round/>
            </a:ln>
          </a:bottom>
          <a:insideH>
            <a:ln w="12700" cap="flat">
              <a:solidFill>
                <a:srgbClr val="F9F9F9"/>
              </a:solidFill>
              <a:prstDash val="solid"/>
              <a:round/>
            </a:ln>
          </a:insideH>
          <a:insideV>
            <a:ln w="12700" cap="flat">
              <a:solidFill>
                <a:srgbClr val="F9F9F9"/>
              </a:solidFill>
              <a:prstDash val="solid"/>
              <a:round/>
            </a:ln>
          </a:insideV>
        </a:tcBdr>
        <a:fill>
          <a:solidFill>
            <a:srgbClr val="E5EFFF"/>
          </a:solidFill>
        </a:fill>
      </a:tcStyle>
    </a:wholeTbl>
    <a:band2H>
      <a:tcTxStyle b="def" i="def"/>
      <a:tcStyle>
        <a:tcBdr/>
        <a:fill>
          <a:solidFill>
            <a:srgbClr val="F3F7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9F9F9"/>
      </a:tcTxStyle>
      <a:tcStyle>
        <a:tcBdr>
          <a:left>
            <a:ln w="12700" cap="flat">
              <a:solidFill>
                <a:srgbClr val="F9F9F9"/>
              </a:solidFill>
              <a:prstDash val="solid"/>
              <a:round/>
            </a:ln>
          </a:left>
          <a:right>
            <a:ln w="38100" cap="flat">
              <a:solidFill>
                <a:srgbClr val="F9F9F9"/>
              </a:solidFill>
              <a:prstDash val="solid"/>
              <a:round/>
            </a:ln>
          </a:right>
          <a:top>
            <a:ln w="12700" cap="flat">
              <a:solidFill>
                <a:srgbClr val="F9F9F9"/>
              </a:solidFill>
              <a:prstDash val="solid"/>
              <a:round/>
            </a:ln>
          </a:top>
          <a:bottom>
            <a:ln w="12700" cap="flat">
              <a:solidFill>
                <a:srgbClr val="F9F9F9"/>
              </a:solidFill>
              <a:prstDash val="solid"/>
              <a:round/>
            </a:ln>
          </a:bottom>
          <a:insideH>
            <a:ln w="12700" cap="flat">
              <a:solidFill>
                <a:srgbClr val="F9F9F9"/>
              </a:solidFill>
              <a:prstDash val="solid"/>
              <a:round/>
            </a:ln>
          </a:insideH>
          <a:insideV>
            <a:ln w="12700" cap="flat">
              <a:solidFill>
                <a:srgbClr val="F9F9F9"/>
              </a:solidFill>
              <a:prstDash val="solid"/>
              <a:round/>
            </a:ln>
          </a:insideV>
        </a:tcBdr>
        <a:fill>
          <a:solidFill>
            <a:srgbClr val="78ACFF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9F9F9"/>
      </a:tcTxStyle>
      <a:tcStyle>
        <a:tcBdr>
          <a:left>
            <a:ln w="12700" cap="flat">
              <a:solidFill>
                <a:srgbClr val="F9F9F9"/>
              </a:solidFill>
              <a:prstDash val="solid"/>
              <a:round/>
            </a:ln>
          </a:left>
          <a:right>
            <a:ln w="12700" cap="flat">
              <a:solidFill>
                <a:srgbClr val="F9F9F9"/>
              </a:solidFill>
              <a:prstDash val="solid"/>
              <a:round/>
            </a:ln>
          </a:right>
          <a:top>
            <a:ln w="38100" cap="flat">
              <a:solidFill>
                <a:srgbClr val="F9F9F9"/>
              </a:solidFill>
              <a:prstDash val="solid"/>
              <a:round/>
            </a:ln>
          </a:top>
          <a:bottom>
            <a:ln w="12700" cap="flat">
              <a:solidFill>
                <a:srgbClr val="F9F9F9"/>
              </a:solidFill>
              <a:prstDash val="solid"/>
              <a:round/>
            </a:ln>
          </a:bottom>
          <a:insideH>
            <a:ln w="12700" cap="flat">
              <a:solidFill>
                <a:srgbClr val="F9F9F9"/>
              </a:solidFill>
              <a:prstDash val="solid"/>
              <a:round/>
            </a:ln>
          </a:insideH>
          <a:insideV>
            <a:ln w="12700" cap="flat">
              <a:solidFill>
                <a:srgbClr val="F9F9F9"/>
              </a:solidFill>
              <a:prstDash val="solid"/>
              <a:round/>
            </a:ln>
          </a:insideV>
        </a:tcBdr>
        <a:fill>
          <a:solidFill>
            <a:srgbClr val="78AC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9F9F9"/>
      </a:tcTxStyle>
      <a:tcStyle>
        <a:tcBdr>
          <a:left>
            <a:ln w="12700" cap="flat">
              <a:solidFill>
                <a:srgbClr val="F9F9F9"/>
              </a:solidFill>
              <a:prstDash val="solid"/>
              <a:round/>
            </a:ln>
          </a:left>
          <a:right>
            <a:ln w="12700" cap="flat">
              <a:solidFill>
                <a:srgbClr val="F9F9F9"/>
              </a:solidFill>
              <a:prstDash val="solid"/>
              <a:round/>
            </a:ln>
          </a:right>
          <a:top>
            <a:ln w="12700" cap="flat">
              <a:solidFill>
                <a:srgbClr val="F9F9F9"/>
              </a:solidFill>
              <a:prstDash val="solid"/>
              <a:round/>
            </a:ln>
          </a:top>
          <a:bottom>
            <a:ln w="38100" cap="flat">
              <a:solidFill>
                <a:srgbClr val="F9F9F9"/>
              </a:solidFill>
              <a:prstDash val="solid"/>
              <a:round/>
            </a:ln>
          </a:bottom>
          <a:insideH>
            <a:ln w="12700" cap="flat">
              <a:solidFill>
                <a:srgbClr val="F9F9F9"/>
              </a:solidFill>
              <a:prstDash val="solid"/>
              <a:round/>
            </a:ln>
          </a:insideH>
          <a:insideV>
            <a:ln w="12700" cap="flat">
              <a:solidFill>
                <a:srgbClr val="F9F9F9"/>
              </a:solidFill>
              <a:prstDash val="solid"/>
              <a:round/>
            </a:ln>
          </a:insideV>
        </a:tcBdr>
        <a:fill>
          <a:solidFill>
            <a:srgbClr val="78AC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4" name="Shape 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5842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5842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5842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5842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ctr" defTabSz="584200">
              <a:defRPr sz="7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 Refl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ctr" defTabSz="584200">
              <a:defRPr sz="7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marL="812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Lef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51" name="Shape 51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marL="812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Righ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marL="812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ctr"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1270000" y="2768600"/>
            <a:ext cx="10464800" cy="57277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marL="6942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0371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3800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7356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0785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4000"/>
              <a:t>Body Level One</a:t>
            </a:r>
            <a:endParaRPr sz="4000"/>
          </a:p>
          <a:p>
            <a:pPr lvl="1">
              <a:defRPr sz="1800"/>
            </a:pPr>
            <a:r>
              <a:rPr sz="4000"/>
              <a:t>Body Level Two</a:t>
            </a:r>
            <a:endParaRPr sz="4000"/>
          </a:p>
          <a:p>
            <a:pPr lvl="2">
              <a:defRPr sz="1800"/>
            </a:pPr>
            <a:r>
              <a:rPr sz="4000"/>
              <a:t>Body Level Three</a:t>
            </a:r>
            <a:endParaRPr sz="4000"/>
          </a:p>
          <a:p>
            <a:pPr lvl="3">
              <a:defRPr sz="1800"/>
            </a:pPr>
            <a:r>
              <a:rPr sz="4000"/>
              <a:t>Body Level Four</a:t>
            </a:r>
            <a:endParaRPr sz="4000"/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ctr"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2" name="Shape 62"/>
          <p:cNvSpPr/>
          <p:nvPr>
            <p:ph type="body" idx="1"/>
          </p:nvPr>
        </p:nvSpPr>
        <p:spPr>
          <a:xfrm>
            <a:off x="1270000" y="2768600"/>
            <a:ext cx="10464800" cy="57277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marL="6942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0371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3800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7356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0785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4000"/>
              <a:t>Body Level One</a:t>
            </a:r>
            <a:endParaRPr sz="4000"/>
          </a:p>
          <a:p>
            <a:pPr lvl="1">
              <a:defRPr sz="1800"/>
            </a:pPr>
            <a:r>
              <a:rPr sz="4000"/>
              <a:t>Body Level Two</a:t>
            </a:r>
            <a:endParaRPr sz="4000"/>
          </a:p>
          <a:p>
            <a:pPr lvl="2">
              <a:defRPr sz="1800"/>
            </a:pPr>
            <a:r>
              <a:rPr sz="4000"/>
              <a:t>Body Level Three</a:t>
            </a:r>
            <a:endParaRPr sz="4000"/>
          </a:p>
          <a:p>
            <a:pPr lvl="3">
              <a:defRPr sz="1800"/>
            </a:pPr>
            <a:r>
              <a:rPr sz="4000"/>
              <a:t>Body Level Four</a:t>
            </a:r>
            <a:endParaRPr sz="4000"/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copy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ctr"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1270000" y="2768600"/>
            <a:ext cx="10464800" cy="57277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marL="6942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0371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3800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7356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078538" indent="-440238" defTabSz="584200">
              <a:spcBef>
                <a:spcPts val="2300"/>
              </a:spcBef>
              <a:buClrTx/>
              <a:buSzPct val="171000"/>
              <a:defRPr sz="4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4000"/>
              <a:t>Body Level One</a:t>
            </a:r>
            <a:endParaRPr sz="4000"/>
          </a:p>
          <a:p>
            <a:pPr lvl="1">
              <a:defRPr sz="1800"/>
            </a:pPr>
            <a:r>
              <a:rPr sz="4000"/>
              <a:t>Body Level Two</a:t>
            </a:r>
            <a:endParaRPr sz="4000"/>
          </a:p>
          <a:p>
            <a:pPr lvl="2">
              <a:defRPr sz="1800"/>
            </a:pPr>
            <a:r>
              <a:rPr sz="4000"/>
              <a:t>Body Level Three</a:t>
            </a:r>
            <a:endParaRPr sz="4000"/>
          </a:p>
          <a:p>
            <a:pPr lvl="3">
              <a:defRPr sz="1800"/>
            </a:pPr>
            <a:r>
              <a:rPr sz="4000"/>
              <a:t>Body Level Four</a:t>
            </a:r>
            <a:endParaRPr sz="4000"/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marL="889000" indent="-571500" defTabSz="5842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indent="-571500" defTabSz="5842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indent="-571500" defTabSz="5842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indent="-571500" defTabSz="5842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indent="-571500" defTabSz="5842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copy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xfrm>
            <a:off x="977900" y="533400"/>
            <a:ext cx="11049000" cy="22733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marL="57799" marR="57799" algn="ctr"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6000">
                <a:uFill>
                  <a:solidFill/>
                </a:uFill>
              </a:rPr>
              <a:t>Title Text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977900" y="2806700"/>
            <a:ext cx="11049000" cy="69469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383540" marR="57799">
              <a:spcBef>
                <a:spcPts val="1000"/>
              </a:spcBef>
              <a:buClrTx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57799" indent="-285750">
              <a:spcBef>
                <a:spcPts val="900"/>
              </a:spcBef>
              <a:buClrTx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57799" indent="-228600">
              <a:spcBef>
                <a:spcPts val="700"/>
              </a:spcBef>
              <a:buClrTx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>
              <a:spcBef>
                <a:spcPts val="600"/>
              </a:spcBef>
              <a:buClrTx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>
              <a:spcBef>
                <a:spcPts val="600"/>
              </a:spcBef>
              <a:buClrTx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Body Level One</a:t>
            </a:r>
            <a:endParaRPr sz="42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  <a:endParaRPr sz="3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  <a:endParaRPr sz="32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  <a:endParaRPr sz="28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xfrm>
            <a:off x="10504613" y="8890000"/>
            <a:ext cx="340321" cy="32355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/>
          <a:lstStyle>
            <a:lvl1pPr algn="ctr" defTabSz="825500"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ctr"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1270000" y="5029200"/>
            <a:ext cx="10464800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584200">
              <a:spcBef>
                <a:spcPts val="0"/>
              </a:spcBef>
              <a:buClrTx/>
              <a:buSzTx/>
              <a:buNone/>
              <a:defRPr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copy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lr>
                <a:srgbClr val="00FDFF"/>
              </a:buClr>
              <a:buChar char="–"/>
              <a:defRPr sz="2800"/>
            </a:lvl2pPr>
            <a:lvl3pPr marL="1143000" indent="-228600">
              <a:spcBef>
                <a:spcPts val="600"/>
              </a:spcBef>
              <a:defRPr sz="2400"/>
            </a:lvl3pPr>
            <a:lvl4pPr marL="1600200" indent="-228600">
              <a:spcBef>
                <a:spcPts val="500"/>
              </a:spcBef>
              <a:buClr>
                <a:srgbClr val="00AAD6"/>
              </a:buClr>
              <a:buChar char="–"/>
              <a:defRPr sz="2200"/>
            </a:lvl4pPr>
            <a:lvl5pPr marL="2057400" indent="-228600">
              <a:spcBef>
                <a:spcPts val="500"/>
              </a:spcBef>
              <a:buChar char="»"/>
              <a:defRPr sz="22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One</a:t>
            </a:r>
            <a:endParaRPr sz="3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Two</a:t>
            </a:r>
            <a:endParaRPr sz="28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Three</a:t>
            </a:r>
            <a:endParaRPr sz="2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Four</a:t>
            </a:r>
            <a:endParaRPr sz="22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Five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lr>
                <a:srgbClr val="00FDFF"/>
              </a:buClr>
              <a:buChar char="–"/>
              <a:defRPr sz="2800"/>
            </a:lvl2pPr>
            <a:lvl3pPr marL="1143000" indent="-228600">
              <a:spcBef>
                <a:spcPts val="600"/>
              </a:spcBef>
              <a:defRPr sz="2400"/>
            </a:lvl3pPr>
            <a:lvl4pPr marL="1600200" indent="-228600">
              <a:spcBef>
                <a:spcPts val="500"/>
              </a:spcBef>
              <a:buClr>
                <a:srgbClr val="00AAD6"/>
              </a:buClr>
              <a:buChar char="–"/>
              <a:defRPr sz="2200"/>
            </a:lvl4pPr>
            <a:lvl5pPr marL="2057400" indent="-228600">
              <a:spcBef>
                <a:spcPts val="500"/>
              </a:spcBef>
              <a:buChar char="»"/>
              <a:defRPr sz="22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One</a:t>
            </a:r>
            <a:endParaRPr sz="3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Two</a:t>
            </a:r>
            <a:endParaRPr sz="28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Three</a:t>
            </a:r>
            <a:endParaRPr sz="2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Four</a:t>
            </a:r>
            <a:endParaRPr sz="22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Five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and Conten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87" name="Shape 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lr>
                <a:srgbClr val="00FDFF"/>
              </a:buClr>
              <a:buChar char="–"/>
              <a:defRPr sz="2800"/>
            </a:lvl2pPr>
            <a:lvl3pPr marL="1143000" indent="-228600">
              <a:spcBef>
                <a:spcPts val="600"/>
              </a:spcBef>
              <a:defRPr sz="2400"/>
            </a:lvl3pPr>
            <a:lvl4pPr marL="1600200" indent="-228600">
              <a:spcBef>
                <a:spcPts val="500"/>
              </a:spcBef>
              <a:buClr>
                <a:srgbClr val="00AAD6"/>
              </a:buClr>
              <a:buChar char="–"/>
              <a:defRPr sz="2200"/>
            </a:lvl4pPr>
            <a:lvl5pPr marL="2057400" indent="-228600">
              <a:spcBef>
                <a:spcPts val="500"/>
              </a:spcBef>
              <a:buChar char="»"/>
              <a:defRPr sz="22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One</a:t>
            </a:r>
            <a:endParaRPr sz="3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Two</a:t>
            </a:r>
            <a:endParaRPr sz="28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Three</a:t>
            </a:r>
            <a:endParaRPr sz="2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Four</a:t>
            </a:r>
            <a:endParaRPr sz="22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Five</a:t>
            </a: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and Conten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91" name="Shape 9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lr>
                <a:srgbClr val="00FDFF"/>
              </a:buClr>
              <a:buChar char="–"/>
              <a:defRPr sz="2800"/>
            </a:lvl2pPr>
            <a:lvl3pPr marL="1143000" indent="-228600">
              <a:spcBef>
                <a:spcPts val="600"/>
              </a:spcBef>
              <a:defRPr sz="2400"/>
            </a:lvl3pPr>
            <a:lvl4pPr marL="1600200" indent="-228600">
              <a:spcBef>
                <a:spcPts val="500"/>
              </a:spcBef>
              <a:buClr>
                <a:srgbClr val="00AAD6"/>
              </a:buClr>
              <a:buChar char="–"/>
              <a:defRPr sz="2200"/>
            </a:lvl4pPr>
            <a:lvl5pPr marL="2057400" indent="-228600">
              <a:spcBef>
                <a:spcPts val="500"/>
              </a:spcBef>
              <a:buChar char="»"/>
              <a:defRPr sz="22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One</a:t>
            </a:r>
            <a:endParaRPr sz="3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Two</a:t>
            </a:r>
            <a:endParaRPr sz="28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Three</a:t>
            </a:r>
            <a:endParaRPr sz="2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Four</a:t>
            </a:r>
            <a:endParaRPr sz="22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Five</a:t>
            </a:r>
          </a:p>
        </p:txBody>
      </p:sp>
      <p:sp>
        <p:nvSpPr>
          <p:cNvPr id="92" name="Shape 9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2 Colum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28" name="Shape 28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numCol="2" spcCol="523240"/>
          <a:lstStyle>
            <a:lvl1pPr marL="812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indent="-494620" defTabSz="584200">
              <a:spcBef>
                <a:spcPts val="3800"/>
              </a:spcBef>
              <a:buClrTx/>
              <a:buSzPct val="171000"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marL="889000" indent="-571500" defTabSz="5842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indent="-571500" defTabSz="5842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indent="-571500" defTabSz="5842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indent="-571500" defTabSz="5842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indent="-571500" defTabSz="584200">
              <a:spcBef>
                <a:spcPts val="4800"/>
              </a:spcBef>
              <a:buClrTx/>
              <a:buSzPct val="171000"/>
              <a:defRPr sz="4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 Refl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8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54000" y="327378"/>
            <a:ext cx="292100" cy="9245883"/>
            <a:chOff x="0" y="0"/>
            <a:chExt cx="292100" cy="9245881"/>
          </a:xfrm>
        </p:grpSpPr>
        <p:sp>
          <p:nvSpPr>
            <p:cNvPr id="2" name="Shape 2"/>
            <p:cNvSpPr/>
            <p:nvPr/>
          </p:nvSpPr>
          <p:spPr>
            <a:xfrm>
              <a:off x="177800" y="38381"/>
              <a:ext cx="114300" cy="92075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AAD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1295400"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" name="Shape 3"/>
            <p:cNvSpPr/>
            <p:nvPr/>
          </p:nvSpPr>
          <p:spPr>
            <a:xfrm>
              <a:off x="0" y="0"/>
              <a:ext cx="127000" cy="8897902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FDF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 defTabSz="1295400">
                <a:buClr>
                  <a:srgbClr val="F9F9F9"/>
                </a:buClr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05833" y="313831"/>
            <a:ext cx="282222" cy="9122269"/>
            <a:chOff x="0" y="0"/>
            <a:chExt cx="282221" cy="9122268"/>
          </a:xfrm>
        </p:grpSpPr>
        <p:sp>
          <p:nvSpPr>
            <p:cNvPr id="5" name="Shape 5"/>
            <p:cNvSpPr/>
            <p:nvPr/>
          </p:nvSpPr>
          <p:spPr>
            <a:xfrm>
              <a:off x="185136" y="0"/>
              <a:ext cx="97086" cy="9006275"/>
            </a:xfrm>
            <a:prstGeom prst="rect">
              <a:avLst/>
            </a:prstGeom>
            <a:gradFill flip="none" rotWithShape="1">
              <a:gsLst>
                <a:gs pos="0">
                  <a:srgbClr val="78ACFF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1295400"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" name="Shape 6"/>
            <p:cNvSpPr/>
            <p:nvPr/>
          </p:nvSpPr>
          <p:spPr>
            <a:xfrm>
              <a:off x="0" y="232268"/>
              <a:ext cx="110632" cy="8890001"/>
            </a:xfrm>
            <a:prstGeom prst="rect">
              <a:avLst/>
            </a:prstGeom>
            <a:gradFill flip="none" rotWithShape="1">
              <a:gsLst>
                <a:gs pos="0">
                  <a:srgbClr val="AB56FF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1295400"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87022" y="9207500"/>
            <a:ext cx="12357101" cy="334152"/>
            <a:chOff x="0" y="0"/>
            <a:chExt cx="12357100" cy="334151"/>
          </a:xfrm>
        </p:grpSpPr>
        <p:sp>
          <p:nvSpPr>
            <p:cNvPr id="8" name="Shape 8"/>
            <p:cNvSpPr/>
            <p:nvPr/>
          </p:nvSpPr>
          <p:spPr>
            <a:xfrm>
              <a:off x="0" y="0"/>
              <a:ext cx="12357100" cy="1143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78A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1295400"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9" name="Shape 9"/>
            <p:cNvSpPr/>
            <p:nvPr/>
          </p:nvSpPr>
          <p:spPr>
            <a:xfrm>
              <a:off x="1128" y="219851"/>
              <a:ext cx="12090401" cy="114301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FD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1295400"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244" y="251743"/>
            <a:ext cx="12439229" cy="225495"/>
            <a:chOff x="0" y="0"/>
            <a:chExt cx="12439227" cy="225493"/>
          </a:xfrm>
        </p:grpSpPr>
        <p:sp>
          <p:nvSpPr>
            <p:cNvPr id="11" name="Shape 11"/>
            <p:cNvSpPr/>
            <p:nvPr/>
          </p:nvSpPr>
          <p:spPr>
            <a:xfrm>
              <a:off x="312702" y="141956"/>
              <a:ext cx="12126526" cy="83538"/>
            </a:xfrm>
            <a:prstGeom prst="rect">
              <a:avLst/>
            </a:prstGeom>
            <a:gradFill flip="none" rotWithShape="1">
              <a:gsLst>
                <a:gs pos="0">
                  <a:srgbClr val="00FD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1295400"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" name="Shape 12"/>
            <p:cNvSpPr/>
            <p:nvPr/>
          </p:nvSpPr>
          <p:spPr>
            <a:xfrm>
              <a:off x="0" y="0"/>
              <a:ext cx="12438099" cy="85796"/>
            </a:xfrm>
            <a:prstGeom prst="rect">
              <a:avLst/>
            </a:prstGeom>
            <a:gradFill flip="none" rotWithShape="1">
              <a:gsLst>
                <a:gs pos="0">
                  <a:srgbClr val="78AC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1295400"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729" y="249484"/>
            <a:ext cx="12438097" cy="227754"/>
            <a:chOff x="0" y="0"/>
            <a:chExt cx="12438095" cy="227752"/>
          </a:xfrm>
        </p:grpSpPr>
        <p:sp>
          <p:nvSpPr>
            <p:cNvPr id="14" name="Shape 14"/>
            <p:cNvSpPr/>
            <p:nvPr/>
          </p:nvSpPr>
          <p:spPr>
            <a:xfrm>
              <a:off x="310443" y="144215"/>
              <a:ext cx="12126526" cy="83538"/>
            </a:xfrm>
            <a:prstGeom prst="rect">
              <a:avLst/>
            </a:prstGeom>
            <a:gradFill flip="none" rotWithShape="1">
              <a:gsLst>
                <a:gs pos="0">
                  <a:srgbClr val="00FD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1295400"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0"/>
              <a:ext cx="12438096" cy="85796"/>
            </a:xfrm>
            <a:prstGeom prst="rect">
              <a:avLst/>
            </a:prstGeom>
            <a:gradFill flip="none" rotWithShape="1">
              <a:gsLst>
                <a:gs pos="0">
                  <a:srgbClr val="78ACFF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1295400">
                <a:defRPr sz="34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7" name="Shape 17"/>
          <p:cNvSpPr/>
          <p:nvPr>
            <p:ph type="title"/>
          </p:nvPr>
        </p:nvSpPr>
        <p:spPr>
          <a:xfrm>
            <a:off x="977900" y="0"/>
            <a:ext cx="11049000" cy="2273300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977900" y="2489200"/>
            <a:ext cx="11049000" cy="7264400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2pPr marL="742950" indent="-285750">
              <a:spcBef>
                <a:spcPts val="600"/>
              </a:spcBef>
              <a:buClr>
                <a:srgbClr val="00FDFF"/>
              </a:buClr>
              <a:buChar char="–"/>
              <a:defRPr sz="2800"/>
            </a:lvl2pPr>
            <a:lvl3pPr marL="1143000" indent="-228600">
              <a:spcBef>
                <a:spcPts val="600"/>
              </a:spcBef>
              <a:defRPr sz="2400"/>
            </a:lvl3pPr>
            <a:lvl4pPr marL="1600200" indent="-228600">
              <a:spcBef>
                <a:spcPts val="500"/>
              </a:spcBef>
              <a:buClr>
                <a:srgbClr val="00AAD6"/>
              </a:buClr>
              <a:buChar char="–"/>
              <a:defRPr sz="2200"/>
            </a:lvl4pPr>
            <a:lvl5pPr marL="2057400" indent="-228600">
              <a:spcBef>
                <a:spcPts val="500"/>
              </a:spcBef>
              <a:buChar char="»"/>
              <a:defRPr sz="22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One</a:t>
            </a:r>
            <a:endParaRPr sz="3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Two</a:t>
            </a:r>
            <a:endParaRPr sz="28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Three</a:t>
            </a:r>
            <a:endParaRPr sz="2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Four</a:t>
            </a:r>
            <a:endParaRPr sz="22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Body Level Five</a:t>
            </a:r>
          </a:p>
        </p:txBody>
      </p:sp>
      <p:sp>
        <p:nvSpPr>
          <p:cNvPr id="19" name="Shape 19"/>
          <p:cNvSpPr/>
          <p:nvPr>
            <p:ph type="sldNum" sz="quarter" idx="2"/>
          </p:nvPr>
        </p:nvSpPr>
        <p:spPr>
          <a:xfrm>
            <a:off x="12068985" y="8859238"/>
            <a:ext cx="393949" cy="419101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 anchor="b">
            <a:spAutoFit/>
          </a:bodyPr>
          <a:lstStyle>
            <a:lvl1pPr algn="r" defTabSz="1295400">
              <a:defRPr sz="2200">
                <a:solidFill>
                  <a:srgbClr val="76D6FF"/>
                </a:solidFill>
                <a:uFill>
                  <a:solidFill>
                    <a:srgbClr val="76D6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transition spd="med" advClick="1"/>
  <p:txStyles>
    <p:titleStyle>
      <a:lvl1pPr defTabSz="1295400">
        <a:defRPr sz="5000">
          <a:solidFill>
            <a:srgbClr val="FFFFFF"/>
          </a:solidFill>
          <a:uFill>
            <a:solidFill>
              <a:srgbClr val="FFFFFF"/>
            </a:solidFill>
          </a:uFill>
          <a:latin typeface="Tahoma"/>
          <a:ea typeface="Tahoma"/>
          <a:cs typeface="Tahoma"/>
          <a:sym typeface="Tahoma"/>
        </a:defRPr>
      </a:lvl1pPr>
      <a:lvl2pPr indent="228600" defTabSz="1295400">
        <a:defRPr sz="5000">
          <a:solidFill>
            <a:srgbClr val="FFFFFF"/>
          </a:solidFill>
          <a:uFill>
            <a:solidFill>
              <a:srgbClr val="FFFFFF"/>
            </a:solidFill>
          </a:uFill>
          <a:latin typeface="Tahoma"/>
          <a:ea typeface="Tahoma"/>
          <a:cs typeface="Tahoma"/>
          <a:sym typeface="Tahoma"/>
        </a:defRPr>
      </a:lvl2pPr>
      <a:lvl3pPr indent="457200" defTabSz="1295400">
        <a:defRPr sz="5000">
          <a:solidFill>
            <a:srgbClr val="FFFFFF"/>
          </a:solidFill>
          <a:uFill>
            <a:solidFill>
              <a:srgbClr val="FFFFFF"/>
            </a:solidFill>
          </a:uFill>
          <a:latin typeface="Tahoma"/>
          <a:ea typeface="Tahoma"/>
          <a:cs typeface="Tahoma"/>
          <a:sym typeface="Tahoma"/>
        </a:defRPr>
      </a:lvl3pPr>
      <a:lvl4pPr indent="685800" defTabSz="1295400">
        <a:defRPr sz="5000">
          <a:solidFill>
            <a:srgbClr val="FFFFFF"/>
          </a:solidFill>
          <a:uFill>
            <a:solidFill>
              <a:srgbClr val="FFFFFF"/>
            </a:solidFill>
          </a:uFill>
          <a:latin typeface="Tahoma"/>
          <a:ea typeface="Tahoma"/>
          <a:cs typeface="Tahoma"/>
          <a:sym typeface="Tahoma"/>
        </a:defRPr>
      </a:lvl4pPr>
      <a:lvl5pPr indent="914400" defTabSz="1295400">
        <a:defRPr sz="5000">
          <a:solidFill>
            <a:srgbClr val="FFFFFF"/>
          </a:solidFill>
          <a:uFill>
            <a:solidFill>
              <a:srgbClr val="FFFFFF"/>
            </a:solidFill>
          </a:uFill>
          <a:latin typeface="Tahoma"/>
          <a:ea typeface="Tahoma"/>
          <a:cs typeface="Tahoma"/>
          <a:sym typeface="Tahoma"/>
        </a:defRPr>
      </a:lvl5pPr>
      <a:lvl6pPr indent="1143000" defTabSz="1295400">
        <a:defRPr sz="5000">
          <a:solidFill>
            <a:srgbClr val="FFFFFF"/>
          </a:solidFill>
          <a:uFill>
            <a:solidFill>
              <a:srgbClr val="FFFFFF"/>
            </a:solidFill>
          </a:uFill>
          <a:latin typeface="Tahoma"/>
          <a:ea typeface="Tahoma"/>
          <a:cs typeface="Tahoma"/>
          <a:sym typeface="Tahoma"/>
        </a:defRPr>
      </a:lvl6pPr>
      <a:lvl7pPr indent="1371600" defTabSz="1295400">
        <a:defRPr sz="5000">
          <a:solidFill>
            <a:srgbClr val="FFFFFF"/>
          </a:solidFill>
          <a:uFill>
            <a:solidFill>
              <a:srgbClr val="FFFFFF"/>
            </a:solidFill>
          </a:uFill>
          <a:latin typeface="Tahoma"/>
          <a:ea typeface="Tahoma"/>
          <a:cs typeface="Tahoma"/>
          <a:sym typeface="Tahoma"/>
        </a:defRPr>
      </a:lvl7pPr>
      <a:lvl8pPr indent="1600200" defTabSz="1295400">
        <a:defRPr sz="5000">
          <a:solidFill>
            <a:srgbClr val="FFFFFF"/>
          </a:solidFill>
          <a:uFill>
            <a:solidFill>
              <a:srgbClr val="FFFFFF"/>
            </a:solidFill>
          </a:uFill>
          <a:latin typeface="Tahoma"/>
          <a:ea typeface="Tahoma"/>
          <a:cs typeface="Tahoma"/>
          <a:sym typeface="Tahoma"/>
        </a:defRPr>
      </a:lvl8pPr>
      <a:lvl9pPr indent="1828800" defTabSz="1295400">
        <a:defRPr sz="5000">
          <a:solidFill>
            <a:srgbClr val="FFFFFF"/>
          </a:solidFill>
          <a:uFill>
            <a:solidFill>
              <a:srgbClr val="FFFFFF"/>
            </a:solidFill>
          </a:uFill>
          <a:latin typeface="Tahoma"/>
          <a:ea typeface="Tahoma"/>
          <a:cs typeface="Tahoma"/>
          <a:sym typeface="Tahoma"/>
        </a:defRPr>
      </a:lvl9pPr>
    </p:titleStyle>
    <p:bodyStyle>
      <a:lvl1pPr marL="342900" indent="-342900" defTabSz="1295400">
        <a:spcBef>
          <a:spcPts val="800"/>
        </a:spcBef>
        <a:buClr>
          <a:srgbClr val="78ACFF"/>
        </a:buClr>
        <a:buSzPct val="100000"/>
        <a:buChar char="•"/>
        <a:defRPr sz="3400">
          <a:solidFill>
            <a:srgbClr val="F9F9F9"/>
          </a:solidFill>
          <a:uFill>
            <a:solidFill>
              <a:srgbClr val="F9F9F9"/>
            </a:solidFill>
          </a:uFill>
          <a:latin typeface="Tahoma"/>
          <a:ea typeface="Tahoma"/>
          <a:cs typeface="Tahoma"/>
          <a:sym typeface="Tahoma"/>
        </a:defRPr>
      </a:lvl1pPr>
      <a:lvl2pPr marL="804182" indent="-346982" defTabSz="1295400">
        <a:spcBef>
          <a:spcPts val="800"/>
        </a:spcBef>
        <a:buClr>
          <a:srgbClr val="78ACFF"/>
        </a:buClr>
        <a:buSzPct val="100000"/>
        <a:buChar char="•"/>
        <a:defRPr sz="3400">
          <a:solidFill>
            <a:srgbClr val="F9F9F9"/>
          </a:solidFill>
          <a:uFill>
            <a:solidFill>
              <a:srgbClr val="F9F9F9"/>
            </a:solidFill>
          </a:uFill>
          <a:latin typeface="Tahoma"/>
          <a:ea typeface="Tahoma"/>
          <a:cs typeface="Tahoma"/>
          <a:sym typeface="Tahoma"/>
        </a:defRPr>
      </a:lvl2pPr>
      <a:lvl3pPr marL="1238250" indent="-323850" defTabSz="1295400">
        <a:spcBef>
          <a:spcPts val="800"/>
        </a:spcBef>
        <a:buClr>
          <a:srgbClr val="78ACFF"/>
        </a:buClr>
        <a:buSzPct val="100000"/>
        <a:buChar char="•"/>
        <a:defRPr sz="3400">
          <a:solidFill>
            <a:srgbClr val="F9F9F9"/>
          </a:solidFill>
          <a:uFill>
            <a:solidFill>
              <a:srgbClr val="F9F9F9"/>
            </a:solidFill>
          </a:uFill>
          <a:latin typeface="Tahoma"/>
          <a:ea typeface="Tahoma"/>
          <a:cs typeface="Tahoma"/>
          <a:sym typeface="Tahoma"/>
        </a:defRPr>
      </a:lvl3pPr>
      <a:lvl4pPr marL="1724890" indent="-353290" defTabSz="1295400">
        <a:spcBef>
          <a:spcPts val="800"/>
        </a:spcBef>
        <a:buClr>
          <a:srgbClr val="78ACFF"/>
        </a:buClr>
        <a:buSzPct val="100000"/>
        <a:buChar char="•"/>
        <a:defRPr sz="3400">
          <a:solidFill>
            <a:srgbClr val="F9F9F9"/>
          </a:solidFill>
          <a:uFill>
            <a:solidFill>
              <a:srgbClr val="F9F9F9"/>
            </a:solidFill>
          </a:uFill>
          <a:latin typeface="Tahoma"/>
          <a:ea typeface="Tahoma"/>
          <a:cs typeface="Tahoma"/>
          <a:sym typeface="Tahoma"/>
        </a:defRPr>
      </a:lvl4pPr>
      <a:lvl5pPr marL="2182090" indent="-353290" defTabSz="1295400">
        <a:spcBef>
          <a:spcPts val="800"/>
        </a:spcBef>
        <a:buClr>
          <a:srgbClr val="78ACFF"/>
        </a:buClr>
        <a:buSzPct val="100000"/>
        <a:buChar char="•"/>
        <a:defRPr sz="3400">
          <a:solidFill>
            <a:srgbClr val="F9F9F9"/>
          </a:solidFill>
          <a:uFill>
            <a:solidFill>
              <a:srgbClr val="F9F9F9"/>
            </a:solidFill>
          </a:uFill>
          <a:latin typeface="Tahoma"/>
          <a:ea typeface="Tahoma"/>
          <a:cs typeface="Tahoma"/>
          <a:sym typeface="Tahoma"/>
        </a:defRPr>
      </a:lvl5pPr>
      <a:lvl6pPr marL="3334327" indent="-883227" defTabSz="1295400">
        <a:spcBef>
          <a:spcPts val="800"/>
        </a:spcBef>
        <a:buClr>
          <a:srgbClr val="78ACFF"/>
        </a:buClr>
        <a:buSzPct val="171000"/>
        <a:buChar char="•"/>
        <a:defRPr sz="3400">
          <a:solidFill>
            <a:srgbClr val="F9F9F9"/>
          </a:solidFill>
          <a:uFill>
            <a:solidFill>
              <a:srgbClr val="F9F9F9"/>
            </a:solidFill>
          </a:uFill>
          <a:latin typeface="Tahoma"/>
          <a:ea typeface="Tahoma"/>
          <a:cs typeface="Tahoma"/>
          <a:sym typeface="Tahoma"/>
        </a:defRPr>
      </a:lvl6pPr>
      <a:lvl7pPr marL="3689927" indent="-883227" defTabSz="1295400">
        <a:spcBef>
          <a:spcPts val="800"/>
        </a:spcBef>
        <a:buClr>
          <a:srgbClr val="78ACFF"/>
        </a:buClr>
        <a:buSzPct val="171000"/>
        <a:buChar char="•"/>
        <a:defRPr sz="3400">
          <a:solidFill>
            <a:srgbClr val="F9F9F9"/>
          </a:solidFill>
          <a:uFill>
            <a:solidFill>
              <a:srgbClr val="F9F9F9"/>
            </a:solidFill>
          </a:uFill>
          <a:latin typeface="Tahoma"/>
          <a:ea typeface="Tahoma"/>
          <a:cs typeface="Tahoma"/>
          <a:sym typeface="Tahoma"/>
        </a:defRPr>
      </a:lvl7pPr>
      <a:lvl8pPr marL="4045527" indent="-883227" defTabSz="1295400">
        <a:spcBef>
          <a:spcPts val="800"/>
        </a:spcBef>
        <a:buClr>
          <a:srgbClr val="78ACFF"/>
        </a:buClr>
        <a:buSzPct val="171000"/>
        <a:buChar char="•"/>
        <a:defRPr sz="3400">
          <a:solidFill>
            <a:srgbClr val="F9F9F9"/>
          </a:solidFill>
          <a:uFill>
            <a:solidFill>
              <a:srgbClr val="F9F9F9"/>
            </a:solidFill>
          </a:uFill>
          <a:latin typeface="Tahoma"/>
          <a:ea typeface="Tahoma"/>
          <a:cs typeface="Tahoma"/>
          <a:sym typeface="Tahoma"/>
        </a:defRPr>
      </a:lvl8pPr>
      <a:lvl9pPr marL="4401127" indent="-883227" defTabSz="1295400">
        <a:spcBef>
          <a:spcPts val="800"/>
        </a:spcBef>
        <a:buClr>
          <a:srgbClr val="78ACFF"/>
        </a:buClr>
        <a:buSzPct val="171000"/>
        <a:buChar char="•"/>
        <a:defRPr sz="3400">
          <a:solidFill>
            <a:srgbClr val="F9F9F9"/>
          </a:solidFill>
          <a:uFill>
            <a:solidFill>
              <a:srgbClr val="F9F9F9"/>
            </a:solidFill>
          </a:uFill>
          <a:latin typeface="Tahoma"/>
          <a:ea typeface="Tahoma"/>
          <a:cs typeface="Tahoma"/>
          <a:sym typeface="Tahoma"/>
        </a:defRPr>
      </a:lvl9pPr>
    </p:bodyStyle>
    <p:otherStyle>
      <a:lvl1pPr algn="r" defTabSz="1295400">
        <a:defRPr sz="2200">
          <a:solidFill>
            <a:schemeClr val="tx1"/>
          </a:solidFill>
          <a:uFill>
            <a:solidFill>
              <a:srgbClr val="76D6FF"/>
            </a:solidFill>
          </a:uFill>
          <a:latin typeface="+mn-lt"/>
          <a:ea typeface="+mn-ea"/>
          <a:cs typeface="+mn-cs"/>
          <a:sym typeface="Tahoma"/>
        </a:defRPr>
      </a:lvl1pPr>
      <a:lvl2pPr algn="r" defTabSz="1295400">
        <a:defRPr sz="2200">
          <a:solidFill>
            <a:schemeClr val="tx1"/>
          </a:solidFill>
          <a:uFill>
            <a:solidFill>
              <a:srgbClr val="76D6FF"/>
            </a:solidFill>
          </a:uFill>
          <a:latin typeface="+mn-lt"/>
          <a:ea typeface="+mn-ea"/>
          <a:cs typeface="+mn-cs"/>
          <a:sym typeface="Tahoma"/>
        </a:defRPr>
      </a:lvl2pPr>
      <a:lvl3pPr algn="r" defTabSz="1295400">
        <a:defRPr sz="2200">
          <a:solidFill>
            <a:schemeClr val="tx1"/>
          </a:solidFill>
          <a:uFill>
            <a:solidFill>
              <a:srgbClr val="76D6FF"/>
            </a:solidFill>
          </a:uFill>
          <a:latin typeface="+mn-lt"/>
          <a:ea typeface="+mn-ea"/>
          <a:cs typeface="+mn-cs"/>
          <a:sym typeface="Tahoma"/>
        </a:defRPr>
      </a:lvl3pPr>
      <a:lvl4pPr algn="r" defTabSz="1295400">
        <a:defRPr sz="2200">
          <a:solidFill>
            <a:schemeClr val="tx1"/>
          </a:solidFill>
          <a:uFill>
            <a:solidFill>
              <a:srgbClr val="76D6FF"/>
            </a:solidFill>
          </a:uFill>
          <a:latin typeface="+mn-lt"/>
          <a:ea typeface="+mn-ea"/>
          <a:cs typeface="+mn-cs"/>
          <a:sym typeface="Tahoma"/>
        </a:defRPr>
      </a:lvl4pPr>
      <a:lvl5pPr algn="r" defTabSz="1295400">
        <a:defRPr sz="2200">
          <a:solidFill>
            <a:schemeClr val="tx1"/>
          </a:solidFill>
          <a:uFill>
            <a:solidFill>
              <a:srgbClr val="76D6FF"/>
            </a:solidFill>
          </a:uFill>
          <a:latin typeface="+mn-lt"/>
          <a:ea typeface="+mn-ea"/>
          <a:cs typeface="+mn-cs"/>
          <a:sym typeface="Tahoma"/>
        </a:defRPr>
      </a:lvl5pPr>
      <a:lvl6pPr algn="r" defTabSz="1295400">
        <a:defRPr sz="2200">
          <a:solidFill>
            <a:schemeClr val="tx1"/>
          </a:solidFill>
          <a:uFill>
            <a:solidFill>
              <a:srgbClr val="76D6FF"/>
            </a:solidFill>
          </a:uFill>
          <a:latin typeface="+mn-lt"/>
          <a:ea typeface="+mn-ea"/>
          <a:cs typeface="+mn-cs"/>
          <a:sym typeface="Tahoma"/>
        </a:defRPr>
      </a:lvl6pPr>
      <a:lvl7pPr algn="r" defTabSz="1295400">
        <a:defRPr sz="2200">
          <a:solidFill>
            <a:schemeClr val="tx1"/>
          </a:solidFill>
          <a:uFill>
            <a:solidFill>
              <a:srgbClr val="76D6FF"/>
            </a:solidFill>
          </a:uFill>
          <a:latin typeface="+mn-lt"/>
          <a:ea typeface="+mn-ea"/>
          <a:cs typeface="+mn-cs"/>
          <a:sym typeface="Tahoma"/>
        </a:defRPr>
      </a:lvl7pPr>
      <a:lvl8pPr algn="r" defTabSz="1295400">
        <a:defRPr sz="2200">
          <a:solidFill>
            <a:schemeClr val="tx1"/>
          </a:solidFill>
          <a:uFill>
            <a:solidFill>
              <a:srgbClr val="76D6FF"/>
            </a:solidFill>
          </a:uFill>
          <a:latin typeface="+mn-lt"/>
          <a:ea typeface="+mn-ea"/>
          <a:cs typeface="+mn-cs"/>
          <a:sym typeface="Tahoma"/>
        </a:defRPr>
      </a:lvl8pPr>
      <a:lvl9pPr algn="r" defTabSz="1295400">
        <a:defRPr sz="2200">
          <a:solidFill>
            <a:schemeClr val="tx1"/>
          </a:solidFill>
          <a:uFill>
            <a:solidFill>
              <a:srgbClr val="76D6FF"/>
            </a:solidFill>
          </a:uFill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43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4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al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2736850"/>
            <a:ext cx="13042900" cy="130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0035" y="6223000"/>
            <a:ext cx="7321631" cy="35179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1422400" y="152400"/>
            <a:ext cx="101600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sz="4400">
                <a:solidFill>
                  <a:srgbClr val="00FBC8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00FBC8"/>
                </a:solidFill>
              </a:rPr>
              <a:t>Proper Motions in the Local Group: Next Generation Astrometry.</a:t>
            </a:r>
          </a:p>
        </p:txBody>
      </p:sp>
      <p:sp>
        <p:nvSpPr>
          <p:cNvPr id="99" name="Shape 99"/>
          <p:cNvSpPr/>
          <p:nvPr/>
        </p:nvSpPr>
        <p:spPr>
          <a:xfrm>
            <a:off x="10725986" y="2868103"/>
            <a:ext cx="98834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defRPr sz="3600">
                <a:solidFill>
                  <a:srgbClr val="FFD47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D479"/>
                </a:solidFill>
              </a:rPr>
              <a:t>UVa</a:t>
            </a:r>
          </a:p>
        </p:txBody>
      </p:sp>
      <p:sp>
        <p:nvSpPr>
          <p:cNvPr id="100" name="Shape 100"/>
          <p:cNvSpPr/>
          <p:nvPr/>
        </p:nvSpPr>
        <p:spPr>
          <a:xfrm>
            <a:off x="-242739" y="9203926"/>
            <a:ext cx="52070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buClr>
                <a:srgbClr val="000000"/>
              </a:buClr>
              <a:buFont typeface="Gill Sans"/>
              <a:defRPr sz="2000">
                <a:solidFill>
                  <a:srgbClr val="FFD47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D479"/>
                </a:solidFill>
              </a:rPr>
              <a:t>ATLAST Symposium, July 2015</a:t>
            </a:r>
          </a:p>
        </p:txBody>
      </p:sp>
      <p:sp>
        <p:nvSpPr>
          <p:cNvPr id="101" name="Shape 101"/>
          <p:cNvSpPr/>
          <p:nvPr/>
        </p:nvSpPr>
        <p:spPr>
          <a:xfrm>
            <a:off x="6451600" y="1440919"/>
            <a:ext cx="8178800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ctr">
              <a:buClr>
                <a:srgbClr val="000000"/>
              </a:buClr>
              <a:buFont typeface="Gill Sans"/>
              <a:defRPr sz="1800"/>
            </a:pPr>
            <a:r>
              <a:rPr sz="3600">
                <a:solidFill>
                  <a:srgbClr val="FFD479"/>
                </a:solidFill>
                <a:latin typeface="Verdana"/>
                <a:ea typeface="Verdana"/>
                <a:cs typeface="Verdana"/>
                <a:sym typeface="Verdana"/>
              </a:rPr>
              <a:t>Nitya Kallivayalil</a:t>
            </a:r>
            <a:endParaRPr sz="3600">
              <a:solidFill>
                <a:srgbClr val="FFD47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>
              <a:buClr>
                <a:srgbClr val="000000"/>
              </a:buClr>
              <a:buFont typeface="Gill Sans"/>
              <a:defRPr sz="1800"/>
            </a:pPr>
            <a:r>
              <a:rPr sz="3600">
                <a:solidFill>
                  <a:srgbClr val="FFD479"/>
                </a:solidFill>
                <a:latin typeface="Verdana"/>
                <a:ea typeface="Verdana"/>
                <a:cs typeface="Verdana"/>
                <a:sym typeface="Verdana"/>
              </a:rPr>
              <a:t>          Kalli - violin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9839" y="190500"/>
            <a:ext cx="9740901" cy="97409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0" dir="2700000">
              <a:srgbClr val="000000">
                <a:alpha val="75000"/>
              </a:srgbClr>
            </a:outerShdw>
          </a:effectLst>
        </p:spPr>
      </p:pic>
      <p:sp>
        <p:nvSpPr>
          <p:cNvPr id="161" name="Shape 161"/>
          <p:cNvSpPr/>
          <p:nvPr/>
        </p:nvSpPr>
        <p:spPr>
          <a:xfrm rot="16200000">
            <a:off x="-4794250" y="4610100"/>
            <a:ext cx="10160000" cy="533400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3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3000"/>
              <a:t>3 Epcoh Analysis (ACS+WFC3):</a:t>
            </a:r>
          </a:p>
        </p:txBody>
      </p:sp>
      <p:sp>
        <p:nvSpPr>
          <p:cNvPr id="162" name="Shape 162"/>
          <p:cNvSpPr/>
          <p:nvPr/>
        </p:nvSpPr>
        <p:spPr>
          <a:xfrm>
            <a:off x="12433300" y="-38100"/>
            <a:ext cx="596900" cy="9804400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 algn="ctr" defTabSz="584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163" name="Shape 163"/>
          <p:cNvSpPr/>
          <p:nvPr/>
        </p:nvSpPr>
        <p:spPr>
          <a:xfrm>
            <a:off x="9855200" y="6502400"/>
            <a:ext cx="596900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 algn="ctr" defTabSz="584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164" name="Shape 164"/>
          <p:cNvSpPr/>
          <p:nvPr/>
        </p:nvSpPr>
        <p:spPr>
          <a:xfrm>
            <a:off x="3622003" y="1111250"/>
            <a:ext cx="843608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200">
                <a:solidFill>
                  <a:srgbClr val="FF2F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2F92"/>
                </a:solidFill>
              </a:rPr>
              <a:t>ACS1</a:t>
            </a:r>
          </a:p>
        </p:txBody>
      </p:sp>
      <p:sp>
        <p:nvSpPr>
          <p:cNvPr id="165" name="Shape 165"/>
          <p:cNvSpPr/>
          <p:nvPr/>
        </p:nvSpPr>
        <p:spPr>
          <a:xfrm>
            <a:off x="5719027" y="1111250"/>
            <a:ext cx="843608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200">
                <a:solidFill>
                  <a:srgbClr val="FF2F9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2F92"/>
                </a:solidFill>
              </a:rPr>
              <a:t>ACS2</a:t>
            </a:r>
          </a:p>
        </p:txBody>
      </p:sp>
      <p:sp>
        <p:nvSpPr>
          <p:cNvPr id="166" name="Shape 166"/>
          <p:cNvSpPr/>
          <p:nvPr/>
        </p:nvSpPr>
        <p:spPr>
          <a:xfrm>
            <a:off x="9593045" y="1111250"/>
            <a:ext cx="898452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200">
                <a:solidFill>
                  <a:srgbClr val="00905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09051"/>
                </a:solidFill>
              </a:rPr>
              <a:t>WFC3</a:t>
            </a:r>
          </a:p>
        </p:txBody>
      </p:sp>
      <p:sp>
        <p:nvSpPr>
          <p:cNvPr id="167" name="Shape 167"/>
          <p:cNvSpPr/>
          <p:nvPr/>
        </p:nvSpPr>
        <p:spPr>
          <a:xfrm flipH="1" flipV="1">
            <a:off x="4025900" y="1612900"/>
            <a:ext cx="3251" cy="1794663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68" name="Shape 168"/>
          <p:cNvSpPr/>
          <p:nvPr/>
        </p:nvSpPr>
        <p:spPr>
          <a:xfrm flipV="1">
            <a:off x="6125260" y="1612900"/>
            <a:ext cx="3253" cy="1875943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69" name="Shape 169"/>
          <p:cNvSpPr/>
          <p:nvPr/>
        </p:nvSpPr>
        <p:spPr>
          <a:xfrm flipV="1">
            <a:off x="10312400" y="1562100"/>
            <a:ext cx="3252" cy="1875943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70" name="Shape 170"/>
          <p:cNvSpPr/>
          <p:nvPr/>
        </p:nvSpPr>
        <p:spPr>
          <a:xfrm>
            <a:off x="10601424" y="9315450"/>
            <a:ext cx="21082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sz="1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1600"/>
              <a:t>NK+ (2013)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3"/>
      <p:bldP build="whole" bldLvl="1" animBg="1" rev="0" advAuto="0" spid="163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637" y="220933"/>
            <a:ext cx="9883649" cy="96067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0" dir="2700000">
              <a:srgbClr val="000000">
                <a:alpha val="75000"/>
              </a:srgbClr>
            </a:outerShdw>
          </a:effectLst>
        </p:spPr>
      </p:pic>
      <p:sp>
        <p:nvSpPr>
          <p:cNvPr id="173" name="Shape 173"/>
          <p:cNvSpPr/>
          <p:nvPr/>
        </p:nvSpPr>
        <p:spPr>
          <a:xfrm>
            <a:off x="9001886" y="9303003"/>
            <a:ext cx="39116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000"/>
              <a:t>van der Marel &amp; NK (2014)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1966769" y="504951"/>
            <a:ext cx="888300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4000"/>
              <a:t>LMC Proper Motion Rotation Curve</a:t>
            </a:r>
          </a:p>
        </p:txBody>
      </p:sp>
      <p:pic>
        <p:nvPicPr>
          <p:cNvPr id="17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1041400"/>
            <a:ext cx="12626666" cy="8521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0" dir="2700000">
              <a:srgbClr val="000000">
                <a:alpha val="75000"/>
              </a:srgbClr>
            </a:outerShdw>
          </a:effectLst>
        </p:spPr>
      </p:pic>
      <p:sp>
        <p:nvSpPr>
          <p:cNvPr id="177" name="Shape 177"/>
          <p:cNvSpPr/>
          <p:nvPr/>
        </p:nvSpPr>
        <p:spPr>
          <a:xfrm>
            <a:off x="9001886" y="9303003"/>
            <a:ext cx="39116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000"/>
              <a:t>van der Marel &amp; NK (2014)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hs-2014-11-a-web_prin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" y="-304800"/>
            <a:ext cx="13004800" cy="1040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hs-2014-11-a-1280x720_quicktime.m4v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625600" y="30480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body" idx="1"/>
          </p:nvPr>
        </p:nvSpPr>
        <p:spPr>
          <a:xfrm>
            <a:off x="762000" y="1409700"/>
            <a:ext cx="5229815" cy="8343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Near-oblate, q = 0.72, </a:t>
            </a:r>
            <a:r>
              <a:rPr sz="3400">
                <a:solidFill>
                  <a:srgbClr val="FFAFFF"/>
                </a:solidFill>
                <a:uFill>
                  <a:solidFill>
                    <a:srgbClr val="FFAFFF"/>
                  </a:solidFill>
                </a:uFill>
              </a:rPr>
              <a:t>short axis in disk plane!</a:t>
            </a:r>
          </a:p>
        </p:txBody>
      </p:sp>
      <p:pic>
        <p:nvPicPr>
          <p:cNvPr id="184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260" y="3234577"/>
            <a:ext cx="6924958" cy="5173431"/>
          </a:xfrm>
          <a:prstGeom prst="rect">
            <a:avLst/>
          </a:prstGeom>
          <a:ln w="12700">
            <a:round/>
          </a:ln>
        </p:spPr>
      </p:pic>
      <p:sp>
        <p:nvSpPr>
          <p:cNvPr id="185" name="Shape 185"/>
          <p:cNvSpPr/>
          <p:nvPr/>
        </p:nvSpPr>
        <p:spPr>
          <a:xfrm>
            <a:off x="774700" y="8674100"/>
            <a:ext cx="12280900" cy="923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defTabSz="1295400">
              <a:buClr>
                <a:srgbClr val="F9F9F9"/>
              </a:buClr>
              <a:defRPr sz="30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Unexpected from galaxy formation models/sims (Debattista et al. 2012); see also Vera-Ciro &amp; Helmi (2013)</a:t>
            </a:r>
          </a:p>
        </p:txBody>
      </p:sp>
      <p:pic>
        <p:nvPicPr>
          <p:cNvPr id="186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2280" y="65168"/>
            <a:ext cx="6652730" cy="5003181"/>
          </a:xfrm>
          <a:prstGeom prst="rect">
            <a:avLst/>
          </a:prstGeom>
          <a:ln w="12700">
            <a:round/>
          </a:ln>
        </p:spPr>
      </p:pic>
      <p:sp>
        <p:nvSpPr>
          <p:cNvPr id="187" name="Shape 187"/>
          <p:cNvSpPr/>
          <p:nvPr/>
        </p:nvSpPr>
        <p:spPr>
          <a:xfrm>
            <a:off x="762000" y="144025"/>
            <a:ext cx="11049000" cy="1079501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/>
          <a:lstStyle>
            <a:lvl1pPr defTabSz="1295400">
              <a:defRPr sz="5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Sagittarius Stream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647700" y="0"/>
            <a:ext cx="11049000" cy="140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HST Proper Motions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xfrm>
            <a:off x="977900" y="6832600"/>
            <a:ext cx="11264900" cy="2921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HST w/ 6-9 year time baselines</a:t>
            </a:r>
            <a:endParaRPr sz="3400">
              <a:solidFill>
                <a:srgbClr val="F9F9F9"/>
              </a:solidFill>
              <a:uFill>
                <a:solidFill>
                  <a:srgbClr val="F9F9F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</a:rPr>
              <a:t>Two additional components of motion can strongly constrain models</a:t>
            </a:r>
          </a:p>
        </p:txBody>
      </p:sp>
      <p:pic>
        <p:nvPicPr>
          <p:cNvPr id="191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600" y="1409700"/>
            <a:ext cx="11493500" cy="4882382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xfrm>
            <a:off x="863600" y="-165100"/>
            <a:ext cx="11049000" cy="140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PM to N-body Comparison</a:t>
            </a:r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xfrm>
            <a:off x="863600" y="1168400"/>
            <a:ext cx="11049000" cy="5956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FBA9"/>
                </a:solidFill>
                <a:uFill>
                  <a:solidFill>
                    <a:srgbClr val="A6FBA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A6FBA9"/>
                </a:solidFill>
                <a:uFill>
                  <a:solidFill>
                    <a:srgbClr val="A6FBA9"/>
                  </a:solidFill>
                </a:uFill>
              </a:rPr>
              <a:t>Remarkably good fit ….</a:t>
            </a:r>
          </a:p>
        </p:txBody>
      </p:sp>
      <p:sp>
        <p:nvSpPr>
          <p:cNvPr id="195" name="Shape 195"/>
          <p:cNvSpPr/>
          <p:nvPr/>
        </p:nvSpPr>
        <p:spPr>
          <a:xfrm>
            <a:off x="8368638" y="1282107"/>
            <a:ext cx="4305301" cy="92361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defTabSz="1295400">
              <a:buClr>
                <a:srgbClr val="F9F9F9"/>
              </a:buClr>
              <a:defRPr sz="1800"/>
            </a:pPr>
            <a:r>
              <a:rPr sz="30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Sohn..,NK et al. 2015</a:t>
            </a:r>
            <a:endParaRPr sz="3000">
              <a:solidFill>
                <a:srgbClr val="F9F9F9"/>
              </a:solidFill>
              <a:uFill>
                <a:solidFill>
                  <a:srgbClr val="F9F9F9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1295400">
              <a:buClr>
                <a:srgbClr val="F9F9F9"/>
              </a:buClr>
              <a:defRPr sz="1800"/>
            </a:pPr>
            <a:r>
              <a:rPr sz="30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Law &amp; Majewski 2010</a:t>
            </a:r>
          </a:p>
        </p:txBody>
      </p:sp>
      <p:sp>
        <p:nvSpPr>
          <p:cNvPr id="196" name="Shape 196"/>
          <p:cNvSpPr/>
          <p:nvPr/>
        </p:nvSpPr>
        <p:spPr>
          <a:xfrm>
            <a:off x="9629464" y="6172200"/>
            <a:ext cx="681162" cy="46990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1295400">
              <a:buClr>
                <a:srgbClr val="000000"/>
              </a:buClr>
              <a:defRPr sz="2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data</a:t>
            </a:r>
          </a:p>
        </p:txBody>
      </p:sp>
      <p:sp>
        <p:nvSpPr>
          <p:cNvPr id="197" name="Shape 197"/>
          <p:cNvSpPr/>
          <p:nvPr/>
        </p:nvSpPr>
        <p:spPr>
          <a:xfrm>
            <a:off x="6070600" y="7125461"/>
            <a:ext cx="1175321" cy="4699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1295400">
              <a:buClr>
                <a:srgbClr val="76D6FF"/>
              </a:buClr>
              <a:defRPr sz="2800">
                <a:solidFill>
                  <a:srgbClr val="76D6FF"/>
                </a:solidFill>
                <a:uFill>
                  <a:solidFill>
                    <a:srgbClr val="76D6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76D6FF"/>
                </a:solidFill>
                <a:uFill>
                  <a:solidFill>
                    <a:srgbClr val="76D6FF"/>
                  </a:solidFill>
                </a:uFill>
              </a:rPr>
              <a:t>N-body</a:t>
            </a:r>
          </a:p>
        </p:txBody>
      </p:sp>
      <p:sp>
        <p:nvSpPr>
          <p:cNvPr id="198" name="Shape 198"/>
          <p:cNvSpPr/>
          <p:nvPr/>
        </p:nvSpPr>
        <p:spPr>
          <a:xfrm>
            <a:off x="1130576" y="5969000"/>
            <a:ext cx="994768" cy="40640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1295400">
              <a:buClr>
                <a:srgbClr val="0433FF"/>
              </a:buClr>
              <a:buFont typeface="Helvetica"/>
              <a:defRPr sz="22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Trailing</a:t>
            </a:r>
          </a:p>
        </p:txBody>
      </p:sp>
      <p:sp>
        <p:nvSpPr>
          <p:cNvPr id="199" name="Shape 199"/>
          <p:cNvSpPr/>
          <p:nvPr/>
        </p:nvSpPr>
        <p:spPr>
          <a:xfrm>
            <a:off x="1082973" y="7863247"/>
            <a:ext cx="1083309" cy="4064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1295400">
              <a:buClr>
                <a:srgbClr val="FF2600"/>
              </a:buClr>
              <a:buFont typeface="Helvetica"/>
              <a:defRPr sz="2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Leading</a:t>
            </a:r>
          </a:p>
        </p:txBody>
      </p:sp>
      <p:pic>
        <p:nvPicPr>
          <p:cNvPr id="20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036" y="4476750"/>
            <a:ext cx="4546601" cy="441460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 flipV="1">
            <a:off x="4376241" y="4356098"/>
            <a:ext cx="2392859" cy="16366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02" name="Shape 202"/>
          <p:cNvSpPr/>
          <p:nvPr/>
        </p:nvSpPr>
        <p:spPr>
          <a:xfrm flipV="1">
            <a:off x="4639915" y="6928643"/>
            <a:ext cx="2253011" cy="1921372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20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9119" y="4442893"/>
            <a:ext cx="4493366" cy="4414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2793" y="2425937"/>
            <a:ext cx="8732447" cy="6526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3"/>
      <p:bldP build="whole" bldLvl="1" animBg="1" rev="0" advAuto="0" spid="196" grpId="1"/>
      <p:bldP build="whole" bldLvl="1" animBg="1" rev="0" advAuto="0" spid="198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title"/>
          </p:nvPr>
        </p:nvSpPr>
        <p:spPr>
          <a:xfrm>
            <a:off x="863600" y="-165100"/>
            <a:ext cx="11049000" cy="140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rPr>
              <a:t>PM to N-body Comparison</a:t>
            </a:r>
          </a:p>
        </p:txBody>
      </p:sp>
      <p:sp>
        <p:nvSpPr>
          <p:cNvPr id="207" name="Shape 207"/>
          <p:cNvSpPr/>
          <p:nvPr/>
        </p:nvSpPr>
        <p:spPr>
          <a:xfrm>
            <a:off x="8368638" y="1282107"/>
            <a:ext cx="4305301" cy="92361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defTabSz="1295400">
              <a:buClr>
                <a:srgbClr val="F9F9F9"/>
              </a:buClr>
              <a:defRPr sz="1800"/>
            </a:pPr>
            <a:r>
              <a:rPr sz="30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Sohn..,NK et al. 2015</a:t>
            </a:r>
            <a:endParaRPr sz="3000">
              <a:solidFill>
                <a:srgbClr val="F9F9F9"/>
              </a:solidFill>
              <a:uFill>
                <a:solidFill>
                  <a:srgbClr val="F9F9F9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1295400">
              <a:buClr>
                <a:srgbClr val="F9F9F9"/>
              </a:buClr>
              <a:defRPr sz="1800"/>
            </a:pPr>
            <a:r>
              <a:rPr sz="3000">
                <a:solidFill>
                  <a:srgbClr val="F9F9F9"/>
                </a:solidFill>
                <a:uFill>
                  <a:solidFill>
                    <a:srgbClr val="F9F9F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Penarrubia et al. 2010</a:t>
            </a:r>
          </a:p>
        </p:txBody>
      </p:sp>
      <p:sp>
        <p:nvSpPr>
          <p:cNvPr id="208" name="Shape 208"/>
          <p:cNvSpPr/>
          <p:nvPr/>
        </p:nvSpPr>
        <p:spPr>
          <a:xfrm>
            <a:off x="9629464" y="6172200"/>
            <a:ext cx="681162" cy="46990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1295400">
              <a:buClr>
                <a:srgbClr val="000000"/>
              </a:buClr>
              <a:defRPr sz="2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data</a:t>
            </a:r>
          </a:p>
        </p:txBody>
      </p:sp>
      <p:sp>
        <p:nvSpPr>
          <p:cNvPr id="209" name="Shape 209"/>
          <p:cNvSpPr/>
          <p:nvPr/>
        </p:nvSpPr>
        <p:spPr>
          <a:xfrm>
            <a:off x="6070600" y="7125461"/>
            <a:ext cx="1175321" cy="4699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1295400">
              <a:buClr>
                <a:srgbClr val="76D6FF"/>
              </a:buClr>
              <a:defRPr sz="2800">
                <a:solidFill>
                  <a:srgbClr val="76D6FF"/>
                </a:solidFill>
                <a:uFill>
                  <a:solidFill>
                    <a:srgbClr val="76D6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76D6FF"/>
                </a:solidFill>
                <a:uFill>
                  <a:solidFill>
                    <a:srgbClr val="76D6FF"/>
                  </a:solidFill>
                </a:uFill>
              </a:rPr>
              <a:t>N-body</a:t>
            </a:r>
          </a:p>
        </p:txBody>
      </p:sp>
      <p:sp>
        <p:nvSpPr>
          <p:cNvPr id="210" name="Shape 210"/>
          <p:cNvSpPr/>
          <p:nvPr/>
        </p:nvSpPr>
        <p:spPr>
          <a:xfrm>
            <a:off x="1130576" y="5969000"/>
            <a:ext cx="994768" cy="40640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1295400">
              <a:buClr>
                <a:srgbClr val="0433FF"/>
              </a:buClr>
              <a:buFont typeface="Helvetica"/>
              <a:defRPr sz="22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Trailing</a:t>
            </a:r>
          </a:p>
        </p:txBody>
      </p:sp>
      <p:sp>
        <p:nvSpPr>
          <p:cNvPr id="211" name="Shape 211"/>
          <p:cNvSpPr/>
          <p:nvPr/>
        </p:nvSpPr>
        <p:spPr>
          <a:xfrm>
            <a:off x="1082973" y="7863247"/>
            <a:ext cx="1083309" cy="4064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1295400">
              <a:buClr>
                <a:srgbClr val="FF2600"/>
              </a:buClr>
              <a:buFont typeface="Helvetica"/>
              <a:defRPr sz="2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Leading</a:t>
            </a:r>
          </a:p>
        </p:txBody>
      </p:sp>
      <p:pic>
        <p:nvPicPr>
          <p:cNvPr id="21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036" y="4476750"/>
            <a:ext cx="4546601" cy="441460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 flipV="1">
            <a:off x="4376241" y="4356098"/>
            <a:ext cx="2392859" cy="16366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14" name="Shape 214"/>
          <p:cNvSpPr/>
          <p:nvPr/>
        </p:nvSpPr>
        <p:spPr>
          <a:xfrm flipV="1">
            <a:off x="4639915" y="6928643"/>
            <a:ext cx="2253011" cy="1921372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21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9119" y="4442893"/>
            <a:ext cx="4493366" cy="4414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03029" y="2428860"/>
            <a:ext cx="8944022" cy="6522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3"/>
      <p:bldP build="whole" bldLvl="1" animBg="1" rev="0" advAuto="0" spid="210" grpId="2"/>
      <p:bldP build="whole" bldLvl="1" animBg="1" rev="0" advAuto="0" spid="20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78063" y="151698"/>
            <a:ext cx="6961504" cy="2517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584200">
              <a:defRPr sz="1800"/>
            </a:pPr>
            <a:r>
              <a:rPr sz="4200">
                <a:latin typeface="Times New Roman"/>
                <a:ea typeface="Times New Roman"/>
                <a:cs typeface="Times New Roman"/>
                <a:sym typeface="Times New Roman"/>
              </a:rPr>
              <a:t>Even further down the luminosity function: Pal 5</a:t>
            </a:r>
            <a:endParaRPr sz="4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584200">
              <a:defRPr sz="1800"/>
            </a:pPr>
            <a:r>
              <a:rPr sz="4200">
                <a:latin typeface="Times New Roman"/>
                <a:ea typeface="Times New Roman"/>
                <a:cs typeface="Times New Roman"/>
                <a:sym typeface="Times New Roman"/>
              </a:rPr>
              <a:t>Theory (Pearson+ 2014, Kupper et al. 2015)</a:t>
            </a:r>
          </a:p>
        </p:txBody>
      </p:sp>
      <p:sp>
        <p:nvSpPr>
          <p:cNvPr id="219" name="Shape 219"/>
          <p:cNvSpPr/>
          <p:nvPr/>
        </p:nvSpPr>
        <p:spPr>
          <a:xfrm>
            <a:off x="750660" y="3329316"/>
            <a:ext cx="4737101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defTabSz="584200">
              <a:defRPr sz="1800"/>
            </a:pPr>
            <a:r>
              <a:rPr sz="2000">
                <a:latin typeface="Verdana"/>
                <a:ea typeface="Verdana"/>
                <a:cs typeface="Verdana"/>
                <a:sym typeface="Verdana"/>
              </a:rPr>
              <a:t>Best fit halo model is spherical, not the triaxial model of Law &amp; Majewski.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lvl="0" defTabSz="584200">
              <a:defRPr sz="1800"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lvl="0" defTabSz="584200">
              <a:defRPr sz="1800"/>
            </a:pPr>
            <a:r>
              <a:rPr sz="2000">
                <a:latin typeface="Verdana"/>
                <a:ea typeface="Verdana"/>
                <a:cs typeface="Verdana"/>
                <a:sym typeface="Verdana"/>
              </a:rPr>
              <a:t>Tails hint at a pattern of over- and under-densities that have been attributed to sub-halo encounters (e.g. Siegel-Gaskins &amp; Valluri 2008; Carlberg 2013).</a:t>
            </a:r>
          </a:p>
        </p:txBody>
      </p:sp>
      <p:pic>
        <p:nvPicPr>
          <p:cNvPr id="22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5185" y="627344"/>
            <a:ext cx="6720215" cy="8909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2"/>
      <p:bldP build="whole" bldLvl="1" animBg="1" rev="0" advAuto="0" spid="2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fos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200" y="31750"/>
            <a:ext cx="7842039" cy="9664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1358900" y="9144000"/>
            <a:ext cx="37084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sz="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000"/>
              <a:t>Bonaca, Geha &amp; NK (2012)</a:t>
            </a:r>
          </a:p>
        </p:txBody>
      </p:sp>
      <p:sp>
        <p:nvSpPr>
          <p:cNvPr id="105" name="Shape 105"/>
          <p:cNvSpPr/>
          <p:nvPr/>
        </p:nvSpPr>
        <p:spPr>
          <a:xfrm>
            <a:off x="150217" y="8585200"/>
            <a:ext cx="17526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200"/>
              <a:t>SDSS DR8:</a:t>
            </a:r>
          </a:p>
        </p:txBody>
      </p:sp>
      <p:sp>
        <p:nvSpPr>
          <p:cNvPr id="106" name="Shape 106"/>
          <p:cNvSpPr/>
          <p:nvPr>
            <p:ph type="title" idx="4294967295"/>
          </p:nvPr>
        </p:nvSpPr>
        <p:spPr>
          <a:xfrm>
            <a:off x="129723" y="254000"/>
            <a:ext cx="4861377" cy="2438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4600">
                <a:solidFill>
                  <a:srgbClr val="FF00F5"/>
                </a:solidFill>
                <a:uFillTx/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FF00F5"/>
                </a:solidFill>
              </a:rPr>
              <a:t>Heyday for Near-Field Cosmology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image.pdf"/>
          <p:cNvPicPr/>
          <p:nvPr/>
        </p:nvPicPr>
        <p:blipFill>
          <a:blip r:embed="rId2">
            <a:extLst/>
          </a:blip>
          <a:srcRect l="647" t="647" r="647" b="647"/>
          <a:stretch>
            <a:fillRect/>
          </a:stretch>
        </p:blipFill>
        <p:spPr>
          <a:xfrm>
            <a:off x="62249" y="328017"/>
            <a:ext cx="6513625" cy="909762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7165437" y="9028772"/>
            <a:ext cx="69088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2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200"/>
              <a:t>Fritz &amp; NK submitted</a:t>
            </a:r>
          </a:p>
        </p:txBody>
      </p:sp>
      <p:pic>
        <p:nvPicPr>
          <p:cNvPr id="2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7504" y="2236099"/>
            <a:ext cx="7305679" cy="528140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6897632" y="164271"/>
            <a:ext cx="6961505" cy="1907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584200">
              <a:defRPr sz="1800"/>
            </a:pPr>
            <a:r>
              <a:rPr sz="4200">
                <a:latin typeface="Times New Roman"/>
                <a:ea typeface="Times New Roman"/>
                <a:cs typeface="Times New Roman"/>
                <a:sym typeface="Times New Roman"/>
              </a:rPr>
              <a:t>First CCD-based PM: </a:t>
            </a:r>
            <a:endParaRPr sz="4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584200">
              <a:defRPr sz="1800"/>
            </a:pPr>
            <a:r>
              <a:rPr sz="4200">
                <a:latin typeface="Times New Roman"/>
                <a:ea typeface="Times New Roman"/>
                <a:cs typeface="Times New Roman"/>
                <a:sym typeface="Times New Roman"/>
              </a:rPr>
              <a:t>SDSS-LBT/LBC Data</a:t>
            </a:r>
            <a:endParaRPr sz="4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584200">
              <a:defRPr sz="1800"/>
            </a:pPr>
            <a:r>
              <a:rPr sz="4200">
                <a:latin typeface="Times New Roman"/>
                <a:ea typeface="Times New Roman"/>
                <a:cs typeface="Times New Roman"/>
                <a:sym typeface="Times New Roman"/>
              </a:rPr>
              <a:t>15 year baseline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2098634" y="-755583"/>
            <a:ext cx="9215005" cy="11925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591946" y="419100"/>
            <a:ext cx="6908801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2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200"/>
              <a:t>Ground-based PMs: stars must be selected by means of a matched filter</a:t>
            </a:r>
          </a:p>
        </p:txBody>
      </p:sp>
      <p:sp>
        <p:nvSpPr>
          <p:cNvPr id="229" name="Shape 229"/>
          <p:cNvSpPr/>
          <p:nvPr/>
        </p:nvSpPr>
        <p:spPr>
          <a:xfrm>
            <a:off x="7748975" y="9121311"/>
            <a:ext cx="69088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2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200"/>
              <a:t>Fritz &amp; NK in prep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414" y="1139545"/>
            <a:ext cx="7641283" cy="747451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5071565" y="1547905"/>
            <a:ext cx="647850" cy="4289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233" name="Shape 233"/>
          <p:cNvSpPr/>
          <p:nvPr/>
        </p:nvSpPr>
        <p:spPr>
          <a:xfrm>
            <a:off x="5071565" y="1597259"/>
            <a:ext cx="64785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3D00E9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3D00E9"/>
                </a:solidFill>
              </a:rPr>
              <a:t>&amp; NK</a:t>
            </a:r>
          </a:p>
        </p:txBody>
      </p:sp>
      <p:pic>
        <p:nvPicPr>
          <p:cNvPr id="23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9694" y="382285"/>
            <a:ext cx="5860461" cy="898903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8896589" y="9157747"/>
            <a:ext cx="27577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Pearson et al. 2014</a:t>
            </a:r>
          </a:p>
        </p:txBody>
      </p:sp>
      <p:sp>
        <p:nvSpPr>
          <p:cNvPr id="236" name="Shape 236"/>
          <p:cNvSpPr/>
          <p:nvPr/>
        </p:nvSpPr>
        <p:spPr>
          <a:xfrm>
            <a:off x="-1393868" y="8917726"/>
            <a:ext cx="69088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2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200"/>
              <a:t>Fritz &amp; NK submitted</a:t>
            </a:r>
          </a:p>
        </p:txBody>
      </p:sp>
      <p:sp>
        <p:nvSpPr>
          <p:cNvPr id="237" name="Shape 237"/>
          <p:cNvSpPr/>
          <p:nvPr/>
        </p:nvSpPr>
        <p:spPr>
          <a:xfrm>
            <a:off x="2689759" y="5584204"/>
            <a:ext cx="30705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900"/>
            </a:lvl1pPr>
          </a:lstStyle>
          <a:p>
            <a:pPr lvl="0">
              <a:defRPr b="0" sz="1800"/>
            </a:pPr>
            <a:r>
              <a:rPr b="1" sz="3900"/>
              <a:t>*</a:t>
            </a:r>
          </a:p>
        </p:txBody>
      </p:sp>
      <p:sp>
        <p:nvSpPr>
          <p:cNvPr id="238" name="Shape 238"/>
          <p:cNvSpPr/>
          <p:nvPr/>
        </p:nvSpPr>
        <p:spPr>
          <a:xfrm>
            <a:off x="5664667" y="1597259"/>
            <a:ext cx="622846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>
                <a:solidFill>
                  <a:srgbClr val="3D00E9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3D00E9"/>
                </a:solidFill>
              </a:rPr>
              <a:t>2015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586985" y="-142955"/>
            <a:ext cx="5577912" cy="721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7084958" y="-140372"/>
            <a:ext cx="5688052" cy="736100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454434" y="7768239"/>
            <a:ext cx="12455758" cy="11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3600"/>
              <a:t>We use galpy (Bovy 2014). Spherical halo fits, but with preference for high distance.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4469" y="-252147"/>
            <a:ext cx="9525097" cy="10064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585658" y="37721"/>
            <a:ext cx="11833484" cy="16637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rPr>
              <a:t>Five science drivers that motivate a comprehensive proper-motion survey of the Local Group: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12700" dir="540000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285519" y="8084108"/>
            <a:ext cx="11833484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9305" indent="-229305">
              <a:spcBef>
                <a:spcPts val="1200"/>
              </a:spcBef>
              <a:buSzPct val="100000"/>
              <a:buAutoNum type="arabicParenBoth" startAt="1"/>
              <a:defRPr b="1" sz="25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b="0" sz="1800"/>
            </a:pPr>
            <a:r>
              <a:rPr b="1" sz="2500"/>
              <a:t> Direct dynamical measurements of the mass of the Milky Way and M31.</a:t>
            </a:r>
            <a:endParaRPr b="1" sz="2500"/>
          </a:p>
        </p:txBody>
      </p:sp>
      <p:sp>
        <p:nvSpPr>
          <p:cNvPr id="248" name="Shape 248"/>
          <p:cNvSpPr/>
          <p:nvPr/>
        </p:nvSpPr>
        <p:spPr>
          <a:xfrm>
            <a:off x="271578" y="8617508"/>
            <a:ext cx="907809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200"/>
              </a:spcBef>
              <a:defRPr b="1" sz="25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b="0" sz="1800"/>
            </a:pPr>
            <a:r>
              <a:rPr b="1" sz="2500"/>
              <a:t>(2) Understanding the physics of environment on satellite galaxies.</a:t>
            </a:r>
          </a:p>
        </p:txBody>
      </p:sp>
      <p:pic>
        <p:nvPicPr>
          <p:cNvPr id="24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1568" y="1295010"/>
            <a:ext cx="10181664" cy="681832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8971887" y="7573066"/>
            <a:ext cx="37084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sz="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000"/>
              <a:t>image credit: E. Tollerud</a:t>
            </a:r>
          </a:p>
        </p:txBody>
      </p:sp>
      <p:sp>
        <p:nvSpPr>
          <p:cNvPr id="251" name="Shape 251"/>
          <p:cNvSpPr/>
          <p:nvPr/>
        </p:nvSpPr>
        <p:spPr>
          <a:xfrm>
            <a:off x="277593" y="9115851"/>
            <a:ext cx="12424214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200"/>
              </a:spcBef>
              <a:defRPr b="1" sz="25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b="0" sz="1800"/>
            </a:pPr>
            <a:r>
              <a:rPr b="1" sz="2500"/>
              <a:t>(3) Physical associations of dwarf galaxies and stellar streams, i.e. “planes of galaxies”.</a:t>
            </a:r>
            <a:endParaRPr sz="2500"/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924460" y="5145340"/>
            <a:ext cx="51915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Brown et al. 2014, Weisz et al. 2014</a:t>
            </a:r>
          </a:p>
        </p:txBody>
      </p:sp>
      <p:sp>
        <p:nvSpPr>
          <p:cNvPr id="254" name="Shape 254"/>
          <p:cNvSpPr/>
          <p:nvPr/>
        </p:nvSpPr>
        <p:spPr>
          <a:xfrm>
            <a:off x="507936" y="6482035"/>
            <a:ext cx="647339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200"/>
              </a:spcBef>
              <a:defRPr b="1" sz="25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b="0" sz="1800"/>
            </a:pPr>
            <a:r>
              <a:rPr b="1" sz="2500"/>
              <a:t>(4) Dwarf galaxies as probes of cosmic reionization.</a:t>
            </a:r>
          </a:p>
        </p:txBody>
      </p:sp>
      <p:pic>
        <p:nvPicPr>
          <p:cNvPr id="25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949" y="119554"/>
            <a:ext cx="8969349" cy="4914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2205" y="4486734"/>
            <a:ext cx="5781379" cy="433099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8661152" y="9092210"/>
            <a:ext cx="37084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sz="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000"/>
              <a:t>Wetzel et al. in prep.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764011" y="7877537"/>
            <a:ext cx="1174373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spcBef>
                <a:spcPts val="1200"/>
              </a:spcBef>
              <a:defRPr sz="1800"/>
            </a:pPr>
            <a:r>
              <a:rPr b="1" sz="2500">
                <a:latin typeface="Times"/>
                <a:ea typeface="Times"/>
                <a:cs typeface="Times"/>
                <a:sym typeface="Times"/>
              </a:rPr>
              <a:t>(5) Internal kinematics of dwarf galaxies.</a:t>
            </a:r>
            <a:r>
              <a:rPr sz="2500">
                <a:latin typeface="Times"/>
                <a:ea typeface="Times"/>
                <a:cs typeface="Times"/>
                <a:sym typeface="Times"/>
              </a:rPr>
              <a:t> The inner mass profile of dwarfs perhaps the most important test of the nature of dark matter, as well as the strength of galactic feedback.</a:t>
            </a:r>
          </a:p>
        </p:txBody>
      </p:sp>
      <p:pic>
        <p:nvPicPr>
          <p:cNvPr id="26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899" y="210414"/>
            <a:ext cx="12279002" cy="6393449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743266" y="6656773"/>
            <a:ext cx="844433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From Alyson Brooks: Zolotov et al. 2012; Zavala et al. 2013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344" y="1378094"/>
            <a:ext cx="11388112" cy="805942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1989748" y="506066"/>
            <a:ext cx="350107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 lvl="0">
              <a:defRPr b="0" sz="1800"/>
            </a:pPr>
            <a:r>
              <a:rPr b="1" sz="3000"/>
              <a:t>What will Gaia do?</a:t>
            </a:r>
          </a:p>
        </p:txBody>
      </p:sp>
      <p:sp>
        <p:nvSpPr>
          <p:cNvPr id="265" name="Shape 265"/>
          <p:cNvSpPr/>
          <p:nvPr/>
        </p:nvSpPr>
        <p:spPr>
          <a:xfrm>
            <a:off x="9109991" y="9074947"/>
            <a:ext cx="37084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sz="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000"/>
              <a:t>T. Fritz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652288" y="-3458"/>
            <a:ext cx="11708420" cy="162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5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5600"/>
              <a:t>  Probing the dark halo of the Milky Way with GeMS/GSAOI </a:t>
            </a:r>
          </a:p>
        </p:txBody>
      </p:sp>
      <p:sp>
        <p:nvSpPr>
          <p:cNvPr id="268" name="Shape 268"/>
          <p:cNvSpPr/>
          <p:nvPr/>
        </p:nvSpPr>
        <p:spPr>
          <a:xfrm>
            <a:off x="1773133" y="6727115"/>
            <a:ext cx="2950670" cy="535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>
            <a:lvl1pPr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Streams</a:t>
            </a:r>
          </a:p>
        </p:txBody>
      </p:sp>
      <p:pic>
        <p:nvPicPr>
          <p:cNvPr id="26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1" y="1698683"/>
            <a:ext cx="5040727" cy="672711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238375" y="8638902"/>
            <a:ext cx="12392811" cy="81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/>
          <a:p>
            <a:pPr lvl="0" marL="195262" indent="-174625" algn="just" defTabSz="1180267">
              <a:tabLst>
                <a:tab pos="266700" algn="l"/>
                <a:tab pos="863600" algn="l"/>
                <a:tab pos="1447800" algn="l"/>
                <a:tab pos="2044700" algn="l"/>
                <a:tab pos="2628900" algn="l"/>
                <a:tab pos="3225800" algn="l"/>
                <a:tab pos="3810000" algn="l"/>
                <a:tab pos="4406900" algn="l"/>
                <a:tab pos="4991100" algn="l"/>
                <a:tab pos="5588000" algn="l"/>
                <a:tab pos="6172200" algn="l"/>
                <a:tab pos="6769100" algn="l"/>
                <a:tab pos="7353300" algn="l"/>
                <a:tab pos="7950200" algn="l"/>
                <a:tab pos="8534400" algn="l"/>
                <a:tab pos="9118600" algn="l"/>
                <a:tab pos="9715500" algn="l"/>
                <a:tab pos="10299700" algn="l"/>
                <a:tab pos="10896600" algn="l"/>
                <a:tab pos="11480800" algn="l"/>
                <a:tab pos="12077700" algn="l"/>
                <a:tab pos="123825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sz="2200">
                <a:latin typeface="Arial"/>
                <a:ea typeface="Arial"/>
                <a:cs typeface="Arial"/>
                <a:sym typeface="Arial"/>
              </a:rPr>
              <a:t>T. Fritz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, N. Kallivayalil, S. Majewski, G. Damke, R. Beaton, J. Bovy, M. Boylan-Kolchin, R. Carrasco, R. van der Marel, T. Sohn,</a:t>
            </a:r>
            <a:r>
              <a:rPr baseline="-21545"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R. Davies, D. Angell, P. Zivick, B. Neichel</a:t>
            </a:r>
          </a:p>
        </p:txBody>
      </p:sp>
      <p:sp>
        <p:nvSpPr>
          <p:cNvPr id="271" name="Shape 271"/>
          <p:cNvSpPr/>
          <p:nvPr/>
        </p:nvSpPr>
        <p:spPr>
          <a:xfrm flipV="1">
            <a:off x="12454964" y="1688437"/>
            <a:ext cx="2051" cy="6727117"/>
          </a:xfrm>
          <a:prstGeom prst="line">
            <a:avLst/>
          </a:prstGeom>
          <a:ln w="12700" cap="sq">
            <a:solidFill/>
            <a:miter/>
            <a:headEnd type="triangle"/>
            <a:tailEnd type="triangle"/>
          </a:ln>
        </p:spPr>
        <p:txBody>
          <a:bodyPr lIns="59013" tIns="59013" rIns="59013" bIns="59013"/>
          <a:lstStyle/>
          <a:p>
            <a:pPr lvl="0">
              <a:defRPr sz="1400"/>
            </a:pPr>
          </a:p>
        </p:txBody>
      </p:sp>
      <p:sp>
        <p:nvSpPr>
          <p:cNvPr id="272" name="Shape 272"/>
          <p:cNvSpPr/>
          <p:nvPr/>
        </p:nvSpPr>
        <p:spPr>
          <a:xfrm>
            <a:off x="12348412" y="4130936"/>
            <a:ext cx="782748" cy="37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>
            <a:lvl1pPr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102”</a:t>
            </a:r>
          </a:p>
        </p:txBody>
      </p:sp>
      <p:pic>
        <p:nvPicPr>
          <p:cNvPr id="273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5421" y="1688438"/>
            <a:ext cx="7237336" cy="6727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body" idx="4294967295"/>
          </p:nvPr>
        </p:nvSpPr>
        <p:spPr>
          <a:xfrm>
            <a:off x="699578" y="4784649"/>
            <a:ext cx="12330691" cy="578822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 lvl="0" marL="888999" indent="-571499" defTabSz="584200">
              <a:spcBef>
                <a:spcPts val="2400"/>
              </a:spcBef>
              <a:buClrTx/>
              <a:buSzPct val="171000"/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F800F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1" marL="1333499" indent="-571499" defTabSz="584200">
              <a:spcBef>
                <a:spcPts val="2400"/>
              </a:spcBef>
              <a:buClrTx/>
              <a:buSzPct val="171000"/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latin typeface="Verdana"/>
                <a:ea typeface="Verdana"/>
                <a:cs typeface="Verdana"/>
                <a:sym typeface="Verdana"/>
              </a:rPr>
              <a:t>Missing Satellites Problem (e.g., Moore et al. 1999)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lvl="1" marL="1333499" indent="-571499" defTabSz="584200">
              <a:spcBef>
                <a:spcPts val="2400"/>
              </a:spcBef>
              <a:buClrTx/>
              <a:buSzPct val="171000"/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latin typeface="Verdana"/>
                <a:ea typeface="Verdana"/>
                <a:cs typeface="Verdana"/>
                <a:sym typeface="Verdana"/>
              </a:rPr>
              <a:t>Low densities of dwarf galaxies: core vs. cusp, and Too Big to Fail (e.g., Walker &amp; Penarrubia 2011; Boylan-Kolchin et al. 2011)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lvl="1" marL="1333499" indent="-571499" defTabSz="584200">
              <a:spcBef>
                <a:spcPts val="2400"/>
              </a:spcBef>
              <a:buClrTx/>
              <a:buSzPct val="171000"/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latin typeface="Verdana"/>
                <a:ea typeface="Verdana"/>
                <a:cs typeface="Verdana"/>
                <a:sym typeface="Verdana"/>
              </a:rPr>
              <a:t>Shape of dark matter halo (e.g., Law &amp; Majewski 2010)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lvl="1" marL="1333499" indent="-571499" defTabSz="584200">
              <a:spcBef>
                <a:spcPts val="2400"/>
              </a:spcBef>
              <a:buClrTx/>
              <a:buSzPct val="171000"/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latin typeface="Verdana"/>
                <a:ea typeface="Verdana"/>
                <a:cs typeface="Verdana"/>
                <a:sym typeface="Verdana"/>
              </a:rPr>
              <a:t>Planes of satellites (e.g., Pawlowski et al. 2013)</a:t>
            </a:r>
          </a:p>
        </p:txBody>
      </p:sp>
      <p:pic>
        <p:nvPicPr>
          <p:cNvPr id="10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835" y="99910"/>
            <a:ext cx="11427796" cy="5788225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>
            <p:ph type="title" idx="4294967295"/>
          </p:nvPr>
        </p:nvSpPr>
        <p:spPr>
          <a:xfrm>
            <a:off x="67002" y="4638804"/>
            <a:ext cx="3486946" cy="2438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>
            <a:lvl1pPr algn="ctr" defTabSz="584200">
              <a:defRPr sz="2500">
                <a:solidFill>
                  <a:srgbClr val="FF00F5"/>
                </a:solidFill>
                <a:uFillTx/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00F5"/>
                </a:solidFill>
              </a:rPr>
              <a:t>Heyday for Near-Field Cosmology</a:t>
            </a:r>
          </a:p>
        </p:txBody>
      </p:sp>
      <p:sp>
        <p:nvSpPr>
          <p:cNvPr id="111" name="Shape 111"/>
          <p:cNvSpPr/>
          <p:nvPr/>
        </p:nvSpPr>
        <p:spPr>
          <a:xfrm>
            <a:off x="1508445" y="3542153"/>
            <a:ext cx="11504493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89000" indent="-571500" defTabSz="584200">
              <a:spcBef>
                <a:spcPts val="2400"/>
              </a:spcBef>
              <a:buSzPct val="171000"/>
              <a:buChar char="•"/>
              <a:defRPr b="1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0000"/>
                </a:solidFill>
              </a:rPr>
              <a:t>Proper Motions are a major missing component in this effort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1318529" y="7322935"/>
            <a:ext cx="10367742" cy="227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lvl="0" marL="342900" indent="-342900">
              <a:lnSpc>
                <a:spcPct val="94000"/>
              </a:lnSpc>
              <a:buSzPct val="100000"/>
              <a:buFont typeface="Arial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15 targets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lvl="0" marL="342900" indent="-342900">
              <a:lnSpc>
                <a:spcPct val="94000"/>
              </a:lnSpc>
              <a:buClr>
                <a:srgbClr val="FF3333"/>
              </a:buClr>
              <a:buSzPct val="100000"/>
              <a:buFont typeface="Arial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/>
            </a:pPr>
            <a:r>
              <a:rPr sz="2200">
                <a:solidFill>
                  <a:srgbClr val="FF3333"/>
                </a:solidFill>
                <a:latin typeface="Arial"/>
                <a:ea typeface="Arial"/>
                <a:cs typeface="Arial"/>
                <a:sym typeface="Arial"/>
              </a:rPr>
              <a:t>6 M-giants in the Sagittarius stream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lvl="0" marL="342900" indent="-342900">
              <a:lnSpc>
                <a:spcPct val="94000"/>
              </a:lnSpc>
              <a:buClr>
                <a:srgbClr val="0000CC"/>
              </a:buClr>
              <a:buSzPct val="100000"/>
              <a:buFont typeface="Arial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/>
            </a:pPr>
            <a:r>
              <a:rPr sz="22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5 globular clusters: </a:t>
            </a:r>
            <a:endParaRPr sz="220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marL="1085850" indent="-342900">
              <a:lnSpc>
                <a:spcPct val="94000"/>
              </a:lnSpc>
              <a:buClr>
                <a:srgbClr val="0000CC"/>
              </a:buClr>
              <a:buSzPct val="100000"/>
              <a:buFont typeface="Arial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/>
            </a:pPr>
            <a:r>
              <a:rPr sz="22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3 possible members of Sagittarius system: Arp 2, Terzan 7, Terzan 8</a:t>
            </a:r>
            <a:endParaRPr sz="220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marL="1085850" indent="-342900">
              <a:lnSpc>
                <a:spcPct val="94000"/>
              </a:lnSpc>
              <a:buClr>
                <a:srgbClr val="0000CC"/>
              </a:buClr>
              <a:buSzPct val="100000"/>
              <a:buFont typeface="Arial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/>
            </a:pPr>
            <a:r>
              <a:rPr sz="22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2 others in outer halo: NGC5824, Pyxis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lvl="0" marL="342900" indent="-342900">
              <a:lnSpc>
                <a:spcPct val="94000"/>
              </a:lnSpc>
              <a:buClr>
                <a:srgbClr val="009900"/>
              </a:buClr>
              <a:buSzPct val="100000"/>
              <a:buFont typeface="Arial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/>
            </a:pPr>
            <a:r>
              <a:rPr sz="22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4 dwarf galaxies:  </a:t>
            </a:r>
            <a:endParaRPr sz="2200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marL="1085850" indent="-342900">
              <a:lnSpc>
                <a:spcPct val="94000"/>
              </a:lnSpc>
              <a:buClr>
                <a:srgbClr val="009900"/>
              </a:buClr>
              <a:buSzPct val="100000"/>
              <a:buFont typeface="Arial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/>
            </a:pPr>
            <a:r>
              <a:rPr sz="22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Sagittarius, Hercules, Sextant, Carina</a:t>
            </a:r>
          </a:p>
        </p:txBody>
      </p:sp>
      <p:pic>
        <p:nvPicPr>
          <p:cNvPr id="27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7460" y="319573"/>
            <a:ext cx="9702751" cy="6929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698" y="1313457"/>
            <a:ext cx="9276167" cy="8013936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474019" y="426882"/>
            <a:ext cx="12157167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5000"/>
              <a:t>High image quality: FWHM of 79 mas</a:t>
            </a:r>
          </a:p>
        </p:txBody>
      </p:sp>
      <p:sp>
        <p:nvSpPr>
          <p:cNvPr id="280" name="Shape 280"/>
          <p:cNvSpPr/>
          <p:nvPr/>
        </p:nvSpPr>
        <p:spPr>
          <a:xfrm>
            <a:off x="9065793" y="9206496"/>
            <a:ext cx="3442449" cy="43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>
            <a:lvl1pPr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200"/>
              <a:t>Pyxis field 1 K'-band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652288" y="309060"/>
            <a:ext cx="11696125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5000"/>
              <a:t>Position uncertainty of galaxies</a:t>
            </a:r>
          </a:p>
        </p:txBody>
      </p:sp>
      <p:sp>
        <p:nvSpPr>
          <p:cNvPr id="283" name="Shape 283"/>
          <p:cNvSpPr/>
          <p:nvPr/>
        </p:nvSpPr>
        <p:spPr>
          <a:xfrm>
            <a:off x="303946" y="7733211"/>
            <a:ext cx="12392810" cy="1427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/>
          <a:p>
            <a:pPr lvl="0" marL="349250" indent="-349250" defTabSz="1180267">
              <a:buClr>
                <a:srgbClr val="000000"/>
              </a:buClr>
              <a:buSzPct val="100000"/>
              <a:buChar char="•"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  <a:tab pos="12382500" algn="l"/>
                <a:tab pos="129794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Pyxis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lvl="0" marL="349250" indent="-349250" defTabSz="1180267">
              <a:buClr>
                <a:srgbClr val="000000"/>
              </a:buClr>
              <a:buSzPct val="100000"/>
              <a:buChar char="•"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  <a:tab pos="12382500" algn="l"/>
                <a:tab pos="129794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Position fit: single Sersic with Galfit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lvl="0" marL="349250" indent="-349250" defTabSz="1180267">
              <a:buClr>
                <a:srgbClr val="000000"/>
              </a:buClr>
              <a:buSzPct val="100000"/>
              <a:buChar char="•"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  <a:tab pos="12382500" algn="l"/>
                <a:tab pos="129794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Results in total registration error of ~0.3 mas.</a:t>
            </a:r>
            <a:endParaRPr sz="220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349250" indent="-349250" defTabSz="1180267">
              <a:buClr>
                <a:srgbClr val="000000"/>
              </a:buClr>
              <a:buSzPct val="100000"/>
              <a:buChar char="•"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  <a:tab pos="12382500" algn="l"/>
                <a:tab pos="129794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 → total proper motion error of ~0.15 mas/yr per target                                  </a:t>
            </a:r>
            <a:r>
              <a:rPr>
                <a:latin typeface="Arial"/>
                <a:ea typeface="Arial"/>
                <a:cs typeface="Arial"/>
                <a:sym typeface="Arial"/>
              </a:rPr>
              <a:t>(Preliminary)</a:t>
            </a:r>
          </a:p>
        </p:txBody>
      </p:sp>
      <p:pic>
        <p:nvPicPr>
          <p:cNvPr id="28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5793" y="1227396"/>
            <a:ext cx="1899495" cy="188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65793" y="3214999"/>
            <a:ext cx="1899495" cy="188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65793" y="5311204"/>
            <a:ext cx="1899495" cy="1889248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11215274" y="2044977"/>
            <a:ext cx="1651556" cy="375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>
            <a:lvl1pPr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Image</a:t>
            </a:r>
          </a:p>
        </p:txBody>
      </p:sp>
      <p:sp>
        <p:nvSpPr>
          <p:cNvPr id="288" name="Shape 288"/>
          <p:cNvSpPr/>
          <p:nvPr/>
        </p:nvSpPr>
        <p:spPr>
          <a:xfrm>
            <a:off x="11215274" y="4012089"/>
            <a:ext cx="1784746" cy="37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>
            <a:lvl1pPr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 Model</a:t>
            </a:r>
          </a:p>
        </p:txBody>
      </p:sp>
      <p:sp>
        <p:nvSpPr>
          <p:cNvPr id="289" name="Shape 289"/>
          <p:cNvSpPr/>
          <p:nvPr/>
        </p:nvSpPr>
        <p:spPr>
          <a:xfrm>
            <a:off x="11200930" y="5901337"/>
            <a:ext cx="1641310" cy="37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>
            <a:lvl1pPr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 Residuals</a:t>
            </a:r>
          </a:p>
        </p:txBody>
      </p:sp>
      <p:pic>
        <p:nvPicPr>
          <p:cNvPr id="290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31" y="1268377"/>
            <a:ext cx="8804879" cy="6397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652288" y="291643"/>
            <a:ext cx="11694077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5000"/>
              <a:t>Pyxis Field 1:  HST + Gemini</a:t>
            </a:r>
          </a:p>
        </p:txBody>
      </p:sp>
      <p:sp>
        <p:nvSpPr>
          <p:cNvPr id="293" name="Shape 293"/>
          <p:cNvSpPr/>
          <p:nvPr/>
        </p:nvSpPr>
        <p:spPr>
          <a:xfrm>
            <a:off x="4770930" y="2241688"/>
            <a:ext cx="2430205" cy="76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/>
          <a:p>
            <a:pPr lvl="0"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K' GSAOI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lvl="0"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2015</a:t>
            </a:r>
          </a:p>
        </p:txBody>
      </p:sp>
      <p:pic>
        <p:nvPicPr>
          <p:cNvPr id="29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578" y="1215101"/>
            <a:ext cx="4651403" cy="4331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823" y="5546847"/>
            <a:ext cx="4591980" cy="416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4842648" y="7317249"/>
            <a:ext cx="1770403" cy="76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/>
          <a:p>
            <a:pPr lvl="0"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606W ACS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lvl="0"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2009</a:t>
            </a:r>
          </a:p>
        </p:txBody>
      </p:sp>
      <p:pic>
        <p:nvPicPr>
          <p:cNvPr id="29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8056" y="1178218"/>
            <a:ext cx="6526307" cy="858153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4770930" y="9263870"/>
            <a:ext cx="2360537" cy="43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8084" tIns="58084" rIns="58084" bIns="58084">
            <a:spAutoFit/>
          </a:bodyPr>
          <a:lstStyle/>
          <a:p>
            <a:pPr lvl="0" defTabSz="1180267"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(</a:t>
            </a:r>
            <a:r>
              <a:rPr>
                <a:latin typeface="Arial"/>
                <a:ea typeface="Arial"/>
                <a:cs typeface="Arial"/>
                <a:sym typeface="Arial"/>
              </a:rPr>
              <a:t>Preliminary)</a:t>
            </a:r>
          </a:p>
        </p:txBody>
      </p:sp>
      <p:sp>
        <p:nvSpPr>
          <p:cNvPr id="299" name="Shape 299"/>
          <p:cNvSpPr/>
          <p:nvPr/>
        </p:nvSpPr>
        <p:spPr>
          <a:xfrm>
            <a:off x="9113818" y="9298334"/>
            <a:ext cx="31600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 lvl="0">
              <a:defRPr sz="1800"/>
            </a:pPr>
            <a:r>
              <a:rPr sz="2600"/>
              <a:t>F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Conclusions</a:t>
            </a:r>
          </a:p>
        </p:txBody>
      </p:sp>
      <p:sp>
        <p:nvSpPr>
          <p:cNvPr id="302" name="Shape 302"/>
          <p:cNvSpPr/>
          <p:nvPr>
            <p:ph type="body" idx="1"/>
          </p:nvPr>
        </p:nvSpPr>
        <p:spPr>
          <a:xfrm>
            <a:off x="1270000" y="2164394"/>
            <a:ext cx="10464801" cy="671612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At HST precision it is possible to separate out substructure via PMs alone. Expensive.</a:t>
            </a:r>
            <a:endParaRPr sz="2400"/>
          </a:p>
          <a:p>
            <a:pPr lvl="0">
              <a:defRPr sz="1800"/>
            </a:pPr>
            <a:r>
              <a:rPr sz="2400"/>
              <a:t>Ground-based efforts can compete if there is wide coverage of stream. Much cheaper. RV’s and chemistries can greatly aid ground-based PM efforts. We have a first result for Pal 5.</a:t>
            </a:r>
            <a:endParaRPr sz="2400"/>
          </a:p>
          <a:p>
            <a:pPr lvl="0">
              <a:defRPr sz="1800"/>
            </a:pPr>
            <a:r>
              <a:rPr sz="2400"/>
              <a:t>Models have come a long way. Realistic treatment of errors as well as stream-orbit offsets (Bovy 2014, Lux et al. 2013,  et al. 1999, Eyre &amp; Binney 2011, Varghese et al. 2011)</a:t>
            </a:r>
            <a:endParaRPr sz="2400"/>
          </a:p>
          <a:p>
            <a:pPr lvl="0">
              <a:defRPr sz="1800"/>
            </a:pPr>
            <a:r>
              <a:rPr sz="2400"/>
              <a:t>Many stars with low accuracy vs. few targets with very high accuracy? e.g., SDSS-PanSTARRs or some other large FOV imager.</a:t>
            </a:r>
            <a:endParaRPr sz="2400"/>
          </a:p>
          <a:p>
            <a:pPr lvl="0">
              <a:defRPr sz="1800"/>
            </a:pPr>
            <a:r>
              <a:rPr sz="2400"/>
              <a:t>Beyond Gaia/inner halo: HST - AO provides a powerful way to obtain very high precision motions in the outer halo (for a few stars) in a relatively efficient way. 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872410" y="2609625"/>
            <a:ext cx="11259980" cy="539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spcBef>
                <a:spcPts val="1200"/>
              </a:spcBef>
              <a:defRPr sz="1800"/>
            </a:pPr>
            <a:endParaRPr b="1" sz="3600">
              <a:latin typeface="Times"/>
              <a:ea typeface="Times"/>
              <a:cs typeface="Times"/>
              <a:sym typeface="Times"/>
            </a:endParaRPr>
          </a:p>
          <a:p>
            <a:pPr lvl="0" marL="146755" indent="-146755">
              <a:spcBef>
                <a:spcPts val="1200"/>
              </a:spcBef>
              <a:buSzPct val="100000"/>
              <a:buAutoNum type="arabicParenBoth" startAt="1"/>
              <a:defRPr sz="1800"/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determining the orbit of the LMC &amp; SMC (Kallivayalil et al. 2013)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lvl="0" marL="146755" indent="-146755">
              <a:spcBef>
                <a:spcPts val="1200"/>
              </a:spcBef>
              <a:buSzPct val="100000"/>
              <a:buAutoNum type="arabicParenBoth" startAt="1"/>
              <a:defRPr sz="1800"/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detecting internal rotation in the LMC (van der Marel &amp; Kallivayalil 2014)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lvl="0" marL="146755" indent="-146755">
              <a:spcBef>
                <a:spcPts val="1200"/>
              </a:spcBef>
              <a:buSzPct val="100000"/>
              <a:buAutoNum type="arabicParenBoth" startAt="1"/>
              <a:defRPr sz="1800"/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measuring the tangential motion of M31 (Sohn et al. 2012, van der Marel et al. 2012a,b)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lvl="0" marL="146755" indent="-146755">
              <a:spcBef>
                <a:spcPts val="1200"/>
              </a:spcBef>
              <a:buSzPct val="100000"/>
              <a:buAutoNum type="arabicParenBoth" startAt="1"/>
              <a:defRPr sz="1800"/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measuring the space motion of Leo I and dynamically measuring the mass of the Milky-Way halo (Sohn et al. 2013, Boylan-Kolchin et al. 2013)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lvl="0" marL="146755" indent="-146755">
              <a:spcBef>
                <a:spcPts val="1200"/>
              </a:spcBef>
              <a:buSzPct val="100000"/>
              <a:buAutoNum type="arabicParenBoth" startAt="1"/>
              <a:defRPr sz="1800"/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constraining the presence of intermediate-mass black holes in globular clusters (Anderson &amp; van der Marel 2010)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lvl="0" marL="146755" indent="-146755">
              <a:spcBef>
                <a:spcPts val="1200"/>
              </a:spcBef>
              <a:buSzPct val="100000"/>
              <a:buAutoNum type="arabicParenBoth" startAt="1"/>
              <a:defRPr sz="1800"/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measuring the proper motion of tidal streams (Sohn et al. 2015)</a:t>
            </a:r>
            <a:endParaRPr sz="24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3129106" y="8229779"/>
            <a:ext cx="951416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Anderson &amp; King 2006; Anderson 2007; van der Marel et al. 2007, Bellini et al. 2011</a:t>
            </a:r>
          </a:p>
        </p:txBody>
      </p:sp>
      <p:sp>
        <p:nvSpPr>
          <p:cNvPr id="115" name="Shape 115"/>
          <p:cNvSpPr/>
          <p:nvPr/>
        </p:nvSpPr>
        <p:spPr>
          <a:xfrm>
            <a:off x="1005756" y="657253"/>
            <a:ext cx="650014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 lvl="0">
              <a:defRPr b="0" sz="1800"/>
            </a:pPr>
            <a:r>
              <a:rPr b="1" sz="3000"/>
              <a:t>HST has been an extremely successful astrometry machine!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1270000" y="177800"/>
            <a:ext cx="10464800" cy="1117600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9421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942193"/>
                </a:solidFill>
              </a:rPr>
              <a:t>Required Proper Motion Uncertainty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923" y="1270000"/>
            <a:ext cx="10864697" cy="785164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4564583" y="7212329"/>
            <a:ext cx="23071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Star cluster</a:t>
            </a:r>
          </a:p>
        </p:txBody>
      </p:sp>
      <p:sp>
        <p:nvSpPr>
          <p:cNvPr id="121" name="Shape 121"/>
          <p:cNvSpPr/>
          <p:nvPr/>
        </p:nvSpPr>
        <p:spPr>
          <a:xfrm>
            <a:off x="6315518" y="5570473"/>
            <a:ext cx="254419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dwarf galaxy</a:t>
            </a:r>
          </a:p>
        </p:txBody>
      </p:sp>
      <p:sp>
        <p:nvSpPr>
          <p:cNvPr id="122" name="Shape 122"/>
          <p:cNvSpPr/>
          <p:nvPr/>
        </p:nvSpPr>
        <p:spPr>
          <a:xfrm>
            <a:off x="9241598" y="1197609"/>
            <a:ext cx="254419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dwarf galaxy</a:t>
            </a:r>
          </a:p>
        </p:txBody>
      </p:sp>
      <p:sp>
        <p:nvSpPr>
          <p:cNvPr id="123" name="Shape 123"/>
          <p:cNvSpPr/>
          <p:nvPr/>
        </p:nvSpPr>
        <p:spPr>
          <a:xfrm>
            <a:off x="7532962" y="9163050"/>
            <a:ext cx="5408763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3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3000"/>
              <a:t>image credit: Dana Dinescu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4040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magstream_nra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635654" y="2650562"/>
            <a:ext cx="12026101" cy="601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8089900" y="7086600"/>
            <a:ext cx="330200" cy="393700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marL="52019" marR="52019" defTabSz="116840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7" name="Shape 127"/>
          <p:cNvSpPr/>
          <p:nvPr/>
        </p:nvSpPr>
        <p:spPr>
          <a:xfrm>
            <a:off x="8874568" y="6614984"/>
            <a:ext cx="620144" cy="620144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marL="52019" marR="52019" defTabSz="116840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8" name="Shape 128"/>
          <p:cNvSpPr/>
          <p:nvPr/>
        </p:nvSpPr>
        <p:spPr>
          <a:xfrm>
            <a:off x="9583611" y="6956986"/>
            <a:ext cx="771778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2019" marR="52019" defTabSz="1168400">
              <a:buClr>
                <a:srgbClr val="FFFFFF"/>
              </a:buClr>
              <a:buFont typeface="Times New Roman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LMC</a:t>
            </a:r>
          </a:p>
        </p:txBody>
      </p:sp>
      <p:sp>
        <p:nvSpPr>
          <p:cNvPr id="129" name="Shape 129"/>
          <p:cNvSpPr/>
          <p:nvPr/>
        </p:nvSpPr>
        <p:spPr>
          <a:xfrm>
            <a:off x="7403268" y="6715090"/>
            <a:ext cx="756498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2019" marR="52019" defTabSz="1168400">
              <a:buClr>
                <a:srgbClr val="FFFFFF"/>
              </a:buClr>
              <a:buFont typeface="Times New Roman"/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SMC</a:t>
            </a:r>
          </a:p>
        </p:txBody>
      </p:sp>
      <p:pic>
        <p:nvPicPr>
          <p:cNvPr id="13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41" y="972638"/>
            <a:ext cx="5953348" cy="390688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52959" y="215900"/>
            <a:ext cx="5943601" cy="762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2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200"/>
              <a:t>Tidal Stripping: Gardiner &amp; Noguchi (1996)</a:t>
            </a:r>
          </a:p>
        </p:txBody>
      </p:sp>
      <p:sp>
        <p:nvSpPr>
          <p:cNvPr id="132" name="Shape 132"/>
          <p:cNvSpPr/>
          <p:nvPr/>
        </p:nvSpPr>
        <p:spPr>
          <a:xfrm>
            <a:off x="8563981" y="8465921"/>
            <a:ext cx="40513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rPr>
              <a:t>image credit: David Nidever</a:t>
            </a:r>
            <a:endParaRPr sz="2400">
              <a:solidFill>
                <a:srgbClr val="FFFFFF"/>
              </a:solidFill>
              <a:latin typeface="+mn-lt"/>
              <a:ea typeface="+mn-ea"/>
              <a:cs typeface="+mn-cs"/>
              <a:sym typeface="Gill Sans"/>
            </a:endParaRPr>
          </a:p>
          <a:p>
            <a:pPr lvl="0" algn="ctr" defTabSz="584200">
              <a:defRPr sz="1800"/>
            </a:pPr>
            <a:r>
              <a: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rPr>
              <a:t>Putman et al. 2003</a:t>
            </a:r>
          </a:p>
        </p:txBody>
      </p:sp>
      <p:sp>
        <p:nvSpPr>
          <p:cNvPr id="133" name="Shape 133"/>
          <p:cNvSpPr/>
          <p:nvPr/>
        </p:nvSpPr>
        <p:spPr>
          <a:xfrm>
            <a:off x="10147300" y="292100"/>
            <a:ext cx="2768600" cy="5702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 algn="ctr" defTabSz="584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</a:p>
        </p:txBody>
      </p:sp>
      <p:sp>
        <p:nvSpPr>
          <p:cNvPr id="134" name="Shape 134"/>
          <p:cNvSpPr/>
          <p:nvPr/>
        </p:nvSpPr>
        <p:spPr>
          <a:xfrm>
            <a:off x="7035800" y="63500"/>
            <a:ext cx="5867400" cy="762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2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200"/>
              <a:t>Ram Pressure Stripping: Mastropietro+ (2010)</a:t>
            </a:r>
          </a:p>
        </p:txBody>
      </p:sp>
      <p:pic>
        <p:nvPicPr>
          <p:cNvPr id="135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96500" y="520700"/>
            <a:ext cx="2959100" cy="54629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0" dir="2700000">
              <a:srgbClr val="000000"/>
            </a:outerShdw>
          </a:effectLst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after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1"/>
      <p:bldP build="whole" bldLvl="1" animBg="1" rev="0" advAuto="0" spid="135" grpId="3"/>
      <p:bldP build="whole" bldLvl="1" animBg="1" rev="0" advAuto="0" spid="131" grpId="2"/>
      <p:bldP build="whole" bldLvl="1" animBg="1" rev="0" advAuto="0" spid="134" grpId="5"/>
      <p:bldP build="whole" bldLvl="1" animBg="1" rev="0" advAuto="0" spid="133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1700" y="2159000"/>
            <a:ext cx="7028246" cy="694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2146300"/>
            <a:ext cx="7023100" cy="697432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>
            <p:ph type="title"/>
          </p:nvPr>
        </p:nvSpPr>
        <p:spPr>
          <a:xfrm>
            <a:off x="1270000" y="152400"/>
            <a:ext cx="10464800" cy="1752600"/>
          </a:xfrm>
          <a:prstGeom prst="rect">
            <a:avLst/>
          </a:prstGeom>
          <a:solidFill>
            <a:srgbClr val="FF2600"/>
          </a:solidFill>
        </p:spPr>
        <p:txBody>
          <a:bodyPr/>
          <a:lstStyle>
            <a:lvl1pPr>
              <a:defRPr sz="4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4000"/>
              <a:t>Reference Frame</a:t>
            </a:r>
          </a:p>
        </p:txBody>
      </p:sp>
      <p:sp>
        <p:nvSpPr>
          <p:cNvPr id="140" name="Shape 140"/>
          <p:cNvSpPr/>
          <p:nvPr/>
        </p:nvSpPr>
        <p:spPr>
          <a:xfrm>
            <a:off x="11714154" y="2159000"/>
            <a:ext cx="1077864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000">
                <a:solidFill>
                  <a:srgbClr val="FF40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40FF"/>
                </a:solidFill>
              </a:rPr>
              <a:t>SMC</a:t>
            </a:r>
          </a:p>
        </p:txBody>
      </p:sp>
      <p:sp>
        <p:nvSpPr>
          <p:cNvPr id="141" name="Shape 141"/>
          <p:cNvSpPr/>
          <p:nvPr/>
        </p:nvSpPr>
        <p:spPr>
          <a:xfrm>
            <a:off x="10163052" y="9061450"/>
            <a:ext cx="2586981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30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000"/>
              <a:t>Geha et al. 2003</a:t>
            </a:r>
          </a:p>
        </p:txBody>
      </p:sp>
      <p:sp>
        <p:nvSpPr>
          <p:cNvPr id="142" name="Shape 142"/>
          <p:cNvSpPr/>
          <p:nvPr/>
        </p:nvSpPr>
        <p:spPr>
          <a:xfrm>
            <a:off x="196722" y="2159000"/>
            <a:ext cx="1094234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000">
                <a:solidFill>
                  <a:srgbClr val="FF40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40FF"/>
                </a:solidFill>
              </a:rPr>
              <a:t>LMC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OrbTimeLMC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8600" y="772159"/>
            <a:ext cx="6718300" cy="6718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0" dir="2700000">
              <a:srgbClr val="000000">
                <a:alpha val="75000"/>
              </a:srgbClr>
            </a:outerShdw>
          </a:effectLst>
        </p:spPr>
      </p:pic>
      <p:pic>
        <p:nvPicPr>
          <p:cNvPr id="145" name="IsoFi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100" y="735473"/>
            <a:ext cx="6994470" cy="6781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0" dir="2700000">
              <a:srgbClr val="000000">
                <a:alpha val="75000"/>
              </a:srgbClr>
            </a:outerShdw>
          </a:effectLst>
        </p:spPr>
      </p:pic>
      <p:sp>
        <p:nvSpPr>
          <p:cNvPr id="146" name="Shape 146"/>
          <p:cNvSpPr/>
          <p:nvPr/>
        </p:nvSpPr>
        <p:spPr>
          <a:xfrm>
            <a:off x="7558465" y="1223772"/>
            <a:ext cx="67602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000"/>
              <a:t>NFW</a:t>
            </a:r>
          </a:p>
        </p:txBody>
      </p:sp>
      <p:sp>
        <p:nvSpPr>
          <p:cNvPr id="147" name="Shape 147"/>
          <p:cNvSpPr/>
          <p:nvPr/>
        </p:nvSpPr>
        <p:spPr>
          <a:xfrm>
            <a:off x="109854" y="9137650"/>
            <a:ext cx="65659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2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2400"/>
              <a:t>NK + (2009); Besla, NK+ (2007)</a:t>
            </a:r>
          </a:p>
        </p:txBody>
      </p:sp>
      <p:pic>
        <p:nvPicPr>
          <p:cNvPr id="148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93100" y="1168400"/>
            <a:ext cx="2462784" cy="516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87000" y="1562100"/>
            <a:ext cx="1166368" cy="39827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11342751" y="1252727"/>
            <a:ext cx="18542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1600">
                <a:solidFill>
                  <a:srgbClr val="FF40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40FF"/>
                </a:solidFill>
              </a:rPr>
              <a:t>450 km/s</a:t>
            </a:r>
          </a:p>
        </p:txBody>
      </p:sp>
      <p:sp>
        <p:nvSpPr>
          <p:cNvPr id="151" name="Shape 151"/>
          <p:cNvSpPr/>
          <p:nvPr/>
        </p:nvSpPr>
        <p:spPr>
          <a:xfrm>
            <a:off x="8806815" y="3024631"/>
            <a:ext cx="18542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1600">
                <a:solidFill>
                  <a:srgbClr val="FF26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2600"/>
                </a:solidFill>
              </a:rPr>
              <a:t>310 km/s</a:t>
            </a:r>
          </a:p>
        </p:txBody>
      </p:sp>
      <p:sp>
        <p:nvSpPr>
          <p:cNvPr id="152" name="Shape 152"/>
          <p:cNvSpPr/>
          <p:nvPr/>
        </p:nvSpPr>
        <p:spPr>
          <a:xfrm>
            <a:off x="7429500" y="5270500"/>
            <a:ext cx="5524500" cy="12700"/>
          </a:xfrm>
          <a:prstGeom prst="line">
            <a:avLst/>
          </a:prstGeom>
          <a:ln w="38100">
            <a:solidFill>
              <a:srgbClr val="941751"/>
            </a:solidFill>
            <a:custDash>
              <a:ds d="300000" sp="300000"/>
            </a:custDash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53" name="Shape 153"/>
          <p:cNvSpPr/>
          <p:nvPr/>
        </p:nvSpPr>
        <p:spPr>
          <a:xfrm>
            <a:off x="6969886" y="4845303"/>
            <a:ext cx="18542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1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1600"/>
              <a:t>Rvir</a:t>
            </a:r>
          </a:p>
        </p:txBody>
      </p:sp>
      <p:sp>
        <p:nvSpPr>
          <p:cNvPr id="154" name="Shape 154"/>
          <p:cNvSpPr/>
          <p:nvPr/>
        </p:nvSpPr>
        <p:spPr>
          <a:xfrm>
            <a:off x="0" y="165100"/>
            <a:ext cx="102616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40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4000"/>
              <a:t>Orbital properties in a cosmological context</a:t>
            </a:r>
          </a:p>
        </p:txBody>
      </p:sp>
      <p:sp>
        <p:nvSpPr>
          <p:cNvPr id="155" name="Shape 155"/>
          <p:cNvSpPr/>
          <p:nvPr/>
        </p:nvSpPr>
        <p:spPr>
          <a:xfrm>
            <a:off x="3060112" y="7785100"/>
            <a:ext cx="733187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0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4000"/>
              <a:t>Note that models are static in time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6a00d8341caed853ef01157007767d970c-p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5100" y="-165100"/>
            <a:ext cx="10147300" cy="10147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E38F3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BE38F3"/>
                </a:solidFill>
              </a:rPr>
              <a:t>LMC Rotation in 3D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