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5" r:id="rId1"/>
  </p:sldMasterIdLst>
  <p:notesMasterIdLst>
    <p:notesMasterId r:id="rId26"/>
  </p:notesMasterIdLst>
  <p:handoutMasterIdLst>
    <p:handoutMasterId r:id="rId27"/>
  </p:handoutMasterIdLst>
  <p:sldIdLst>
    <p:sldId id="288" r:id="rId2"/>
    <p:sldId id="703" r:id="rId3"/>
    <p:sldId id="704" r:id="rId4"/>
    <p:sldId id="632" r:id="rId5"/>
    <p:sldId id="636" r:id="rId6"/>
    <p:sldId id="694" r:id="rId7"/>
    <p:sldId id="705" r:id="rId8"/>
    <p:sldId id="706" r:id="rId9"/>
    <p:sldId id="701" r:id="rId10"/>
    <p:sldId id="637" r:id="rId11"/>
    <p:sldId id="697" r:id="rId12"/>
    <p:sldId id="679" r:id="rId13"/>
    <p:sldId id="680" r:id="rId14"/>
    <p:sldId id="638" r:id="rId15"/>
    <p:sldId id="707" r:id="rId16"/>
    <p:sldId id="648" r:id="rId17"/>
    <p:sldId id="650" r:id="rId18"/>
    <p:sldId id="693" r:id="rId19"/>
    <p:sldId id="653" r:id="rId20"/>
    <p:sldId id="655" r:id="rId21"/>
    <p:sldId id="696" r:id="rId22"/>
    <p:sldId id="682" r:id="rId23"/>
    <p:sldId id="658" r:id="rId24"/>
    <p:sldId id="663" r:id="rId25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B49C"/>
    <a:srgbClr val="00FF00"/>
    <a:srgbClr val="FF7E07"/>
    <a:srgbClr val="FF6666"/>
    <a:srgbClr val="CCFFCC"/>
    <a:srgbClr val="CCFFFF"/>
    <a:srgbClr val="CEEDDC"/>
    <a:srgbClr val="DBEE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5" autoAdjust="0"/>
    <p:restoredTop sz="86439" autoAdjust="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>
        <p:guide orient="horz" pos="2160"/>
        <p:guide pos="28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808" y="-108"/>
      </p:cViewPr>
      <p:guideLst>
        <p:guide orient="horz" pos="2920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JB19561\Desktop\CATE_project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79625221265999"/>
          <c:y val="3.2181216478375102E-2"/>
          <c:w val="0.51223009623797"/>
          <c:h val="0.89520529499029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AFTA_Mass_Summary1!$C$46</c:f>
              <c:strCache>
                <c:ptCount val="1"/>
                <c:pt idx="0">
                  <c:v>Project CBE Dry Mass (kg)</c:v>
                </c:pt>
              </c:strCache>
            </c:strRef>
          </c:tx>
          <c:spPr>
            <a:solidFill>
              <a:srgbClr val="4D6E9F"/>
            </a:solidFill>
          </c:spPr>
          <c:invertIfNegative val="0"/>
          <c:cat>
            <c:strRef>
              <c:f>AFTA_Mass_Summary1!$B$55</c:f>
              <c:strCache>
                <c:ptCount val="1"/>
                <c:pt idx="0">
                  <c:v>Project X</c:v>
                </c:pt>
              </c:strCache>
            </c:strRef>
          </c:cat>
          <c:val>
            <c:numRef>
              <c:f>AFTA_Mass_Summary1!$C$47</c:f>
              <c:numCache>
                <c:formatCode>0.0</c:formatCode>
                <c:ptCount val="1"/>
                <c:pt idx="0">
                  <c:v>3765.7212821917901</c:v>
                </c:pt>
              </c:numCache>
            </c:numRef>
          </c:val>
        </c:ser>
        <c:ser>
          <c:idx val="1"/>
          <c:order val="1"/>
          <c:tx>
            <c:strRef>
              <c:f>AFTA_Mass_Summary1!$D$46</c:f>
              <c:strCache>
                <c:ptCount val="1"/>
                <c:pt idx="0">
                  <c:v>Project MEV Dry Mass (kg)</c:v>
                </c:pt>
              </c:strCache>
            </c:strRef>
          </c:tx>
          <c:spPr>
            <a:solidFill>
              <a:srgbClr val="8B2346"/>
            </a:solidFill>
          </c:spPr>
          <c:invertIfNegative val="0"/>
          <c:cat>
            <c:strRef>
              <c:f>AFTA_Mass_Summary1!$B$55</c:f>
              <c:strCache>
                <c:ptCount val="1"/>
                <c:pt idx="0">
                  <c:v>Project X</c:v>
                </c:pt>
              </c:strCache>
            </c:strRef>
          </c:cat>
          <c:val>
            <c:numRef>
              <c:f>AFTA_Mass_Summary1!$D$47</c:f>
              <c:numCache>
                <c:formatCode>0.0</c:formatCode>
                <c:ptCount val="1"/>
                <c:pt idx="0">
                  <c:v>811.91860540953803</c:v>
                </c:pt>
              </c:numCache>
            </c:numRef>
          </c:val>
        </c:ser>
        <c:ser>
          <c:idx val="2"/>
          <c:order val="2"/>
          <c:tx>
            <c:strRef>
              <c:f>AFTA_Mass_Summary1!$E$46</c:f>
              <c:strCache>
                <c:ptCount val="1"/>
                <c:pt idx="0">
                  <c:v>Project MEV Launch Mass (kg)</c:v>
                </c:pt>
              </c:strCache>
            </c:strRef>
          </c:tx>
          <c:spPr>
            <a:solidFill>
              <a:srgbClr val="8B995E"/>
            </a:solidFill>
          </c:spPr>
          <c:invertIfNegative val="0"/>
          <c:cat>
            <c:strRef>
              <c:f>AFTA_Mass_Summary1!$B$55</c:f>
              <c:strCache>
                <c:ptCount val="1"/>
                <c:pt idx="0">
                  <c:v>Project X</c:v>
                </c:pt>
              </c:strCache>
            </c:strRef>
          </c:cat>
          <c:val>
            <c:numRef>
              <c:f>AFTA_Mass_Summary1!$E$47</c:f>
              <c:numCache>
                <c:formatCode>0.0</c:formatCode>
                <c:ptCount val="1"/>
                <c:pt idx="0">
                  <c:v>3093</c:v>
                </c:pt>
              </c:numCache>
            </c:numRef>
          </c:val>
        </c:ser>
        <c:ser>
          <c:idx val="3"/>
          <c:order val="3"/>
          <c:tx>
            <c:strRef>
              <c:f>AFTA_Mass_Summary1!$F$46</c:f>
              <c:strCache>
                <c:ptCount val="1"/>
                <c:pt idx="0">
                  <c:v>CATE MEV Launch Mass (kg)</c:v>
                </c:pt>
              </c:strCache>
            </c:strRef>
          </c:tx>
          <c:spPr>
            <a:solidFill>
              <a:srgbClr val="2F8491"/>
            </a:solidFill>
          </c:spPr>
          <c:invertIfNegative val="0"/>
          <c:cat>
            <c:strRef>
              <c:f>AFTA_Mass_Summary1!$B$55</c:f>
              <c:strCache>
                <c:ptCount val="1"/>
                <c:pt idx="0">
                  <c:v>Project X</c:v>
                </c:pt>
              </c:strCache>
            </c:strRef>
          </c:cat>
          <c:val>
            <c:numRef>
              <c:f>AFTA_Mass_Summary1!$F$47</c:f>
              <c:numCache>
                <c:formatCode>0.0</c:formatCode>
                <c:ptCount val="1"/>
                <c:pt idx="0">
                  <c:v>480.56139051029407</c:v>
                </c:pt>
              </c:numCache>
            </c:numRef>
          </c:val>
        </c:ser>
        <c:ser>
          <c:idx val="4"/>
          <c:order val="4"/>
          <c:tx>
            <c:strRef>
              <c:f>AFTA_Mass_Summary1!$G$46</c:f>
              <c:strCache>
                <c:ptCount val="1"/>
                <c:pt idx="0">
                  <c:v>10% Launch Margin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AFTA_Mass_Summary1!$B$55</c:f>
              <c:strCache>
                <c:ptCount val="1"/>
                <c:pt idx="0">
                  <c:v>Project X</c:v>
                </c:pt>
              </c:strCache>
            </c:strRef>
          </c:cat>
          <c:val>
            <c:numRef>
              <c:f>AFTA_Mass_Summary1!$G$47</c:f>
              <c:numCache>
                <c:formatCode>0.0</c:formatCode>
                <c:ptCount val="1"/>
                <c:pt idx="0">
                  <c:v>815.12012781116232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762992"/>
        <c:axId val="337763384"/>
      </c:barChart>
      <c:catAx>
        <c:axId val="33776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7763384"/>
        <c:crosses val="autoZero"/>
        <c:auto val="1"/>
        <c:lblAlgn val="ctr"/>
        <c:lblOffset val="100"/>
        <c:noMultiLvlLbl val="0"/>
      </c:catAx>
      <c:valAx>
        <c:axId val="337763384"/>
        <c:scaling>
          <c:orientation val="minMax"/>
          <c:max val="14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System Mass (kg)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37762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52318460192397"/>
          <c:y val="0.59374460801095597"/>
          <c:w val="0.28495829687955698"/>
          <c:h val="0.247293164441402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36515513126499"/>
          <c:y val="5.4655870445344097E-2"/>
          <c:w val="0.670935074176636"/>
          <c:h val="0.733918051910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Project</c:v>
                </c:pt>
              </c:strCache>
            </c:strRef>
          </c:tx>
          <c:spPr>
            <a:solidFill>
              <a:schemeClr val="accent1"/>
            </a:solidFill>
            <a:ln w="25401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\$#,##0.0" sourceLinked="0"/>
            <c:spPr>
              <a:noFill/>
              <a:ln w="25401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Project</c:v>
                </c:pt>
                <c:pt idx="1">
                  <c:v>Aero</c:v>
                </c:pt>
                <c:pt idx="2">
                  <c:v>Model 1</c:v>
                </c:pt>
                <c:pt idx="3">
                  <c:v>Model 2</c:v>
                </c:pt>
                <c:pt idx="4">
                  <c:v>Analogy 1</c:v>
                </c:pt>
                <c:pt idx="5">
                  <c:v>Analogy 2</c:v>
                </c:pt>
                <c:pt idx="6">
                  <c:v>Analogy 3</c:v>
                </c:pt>
                <c:pt idx="7">
                  <c:v>Analogy 4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 formatCode="&quot;$&quot;#,##0.00">
                  <c:v>97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Aerospace</c:v>
                </c:pt>
              </c:strCache>
            </c:strRef>
          </c:tx>
          <c:spPr>
            <a:solidFill>
              <a:srgbClr val="8B2346"/>
            </a:solidFill>
            <a:ln w="25401">
              <a:noFill/>
            </a:ln>
          </c:spPr>
          <c:invertIfNegative val="0"/>
          <c:cat>
            <c:strRef>
              <c:f>Sheet1!$B$1:$I$1</c:f>
              <c:strCache>
                <c:ptCount val="8"/>
                <c:pt idx="0">
                  <c:v>Project</c:v>
                </c:pt>
                <c:pt idx="1">
                  <c:v>Aero</c:v>
                </c:pt>
                <c:pt idx="2">
                  <c:v>Model 1</c:v>
                </c:pt>
                <c:pt idx="3">
                  <c:v>Model 2</c:v>
                </c:pt>
                <c:pt idx="4">
                  <c:v>Analogy 1</c:v>
                </c:pt>
                <c:pt idx="5">
                  <c:v>Analogy 2</c:v>
                </c:pt>
                <c:pt idx="6">
                  <c:v>Analogy 3</c:v>
                </c:pt>
                <c:pt idx="7">
                  <c:v>Analogy 4</c:v>
                </c:pt>
              </c:strCache>
            </c:strRef>
          </c:cat>
          <c:val>
            <c:numRef>
              <c:f>Sheet1!$B$3:$I$3</c:f>
              <c:numCache>
                <c:formatCode>"$"#,##0.00_);[Red]\("$"#,##0.00\)</c:formatCode>
                <c:ptCount val="8"/>
                <c:pt idx="1">
                  <c:v>105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Model</c:v>
                </c:pt>
              </c:strCache>
            </c:strRef>
          </c:tx>
          <c:spPr>
            <a:solidFill>
              <a:schemeClr val="folHlink"/>
            </a:solidFill>
            <a:ln w="25401">
              <a:noFill/>
            </a:ln>
          </c:spPr>
          <c:invertIfNegative val="0"/>
          <c:cat>
            <c:strRef>
              <c:f>Sheet1!$B$1:$I$1</c:f>
              <c:strCache>
                <c:ptCount val="8"/>
                <c:pt idx="0">
                  <c:v>Project</c:v>
                </c:pt>
                <c:pt idx="1">
                  <c:v>Aero</c:v>
                </c:pt>
                <c:pt idx="2">
                  <c:v>Model 1</c:v>
                </c:pt>
                <c:pt idx="3">
                  <c:v>Model 2</c:v>
                </c:pt>
                <c:pt idx="4">
                  <c:v>Analogy 1</c:v>
                </c:pt>
                <c:pt idx="5">
                  <c:v>Analogy 2</c:v>
                </c:pt>
                <c:pt idx="6">
                  <c:v>Analogy 3</c:v>
                </c:pt>
                <c:pt idx="7">
                  <c:v>Analogy 4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2" formatCode="&quot;$&quot;#,##0.00_);[Red]\(&quot;$&quot;#,##0.00\)">
                  <c:v>110.8526233093921</c:v>
                </c:pt>
                <c:pt idx="3" formatCode="&quot;$&quot;#,##0.00_);[Red]\(&quot;$&quot;#,##0.00\)">
                  <c:v>93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Adjusted Analogy</c:v>
                </c:pt>
              </c:strCache>
            </c:strRef>
          </c:tx>
          <c:spPr>
            <a:solidFill>
              <a:srgbClr val="2F8491"/>
            </a:solidFill>
          </c:spPr>
          <c:invertIfNegative val="0"/>
          <c:cat>
            <c:strRef>
              <c:f>Sheet1!$B$1:$I$1</c:f>
              <c:strCache>
                <c:ptCount val="8"/>
                <c:pt idx="0">
                  <c:v>Project</c:v>
                </c:pt>
                <c:pt idx="1">
                  <c:v>Aero</c:v>
                </c:pt>
                <c:pt idx="2">
                  <c:v>Model 1</c:v>
                </c:pt>
                <c:pt idx="3">
                  <c:v>Model 2</c:v>
                </c:pt>
                <c:pt idx="4">
                  <c:v>Analogy 1</c:v>
                </c:pt>
                <c:pt idx="5">
                  <c:v>Analogy 2</c:v>
                </c:pt>
                <c:pt idx="6">
                  <c:v>Analogy 3</c:v>
                </c:pt>
                <c:pt idx="7">
                  <c:v>Analogy 4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4" formatCode="_(&quot;$&quot;* #,##0.00_);_(&quot;$&quot;* \(#,##0.00\);_(&quot;$&quot;* &quot;-&quot;??_);_(@_)">
                  <c:v>117.6040713638904</c:v>
                </c:pt>
                <c:pt idx="5" formatCode="_(&quot;$&quot;* #,##0.00_);_(&quot;$&quot;* \(#,##0.00\);_(&quot;$&quot;* &quot;-&quot;??_);_(@_)">
                  <c:v>130.3288298598072</c:v>
                </c:pt>
                <c:pt idx="6" formatCode="_(&quot;$&quot;* #,##0.00_);_(&quot;$&quot;* \(#,##0.00\);_(&quot;$&quot;* &quot;-&quot;??_);_(@_)">
                  <c:v>71.562064310919851</c:v>
                </c:pt>
                <c:pt idx="7" formatCode="_(&quot;$&quot;* #,##0.00_);_(&quot;$&quot;* \(#,##0.00\);_(&quot;$&quot;* &quot;-&quot;??_);_(@_)">
                  <c:v>110.5750247966909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7925984"/>
        <c:axId val="277926376"/>
      </c:barChart>
      <c:catAx>
        <c:axId val="2779259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7926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7926376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Estimated Cost </a:t>
                </a:r>
                <a:r>
                  <a:rPr lang="en-US" dirty="0"/>
                  <a:t>(</a:t>
                </a:r>
                <a:r>
                  <a:rPr lang="en-US" dirty="0" smtClean="0"/>
                  <a:t>FY15$M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1.3126491646778199E-2"/>
              <c:y val="0.30566801619433198"/>
            </c:manualLayout>
          </c:layout>
          <c:overlay val="0"/>
          <c:spPr>
            <a:noFill/>
            <a:ln w="25401">
              <a:noFill/>
            </a:ln>
          </c:spPr>
        </c:title>
        <c:numFmt formatCode="\$#,##0" sourceLinked="0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7925984"/>
        <c:crosses val="autoZero"/>
        <c:crossBetween val="between"/>
      </c:valAx>
      <c:spPr>
        <a:noFill/>
        <a:ln w="25401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623346688735896"/>
          <c:y val="0.374493927125508"/>
          <c:w val="0.18497594480454199"/>
          <c:h val="0.23721701453985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97256914485101"/>
          <c:y val="4.5217224759302503E-2"/>
          <c:w val="0.78547861626635995"/>
          <c:h val="0.77536007529976403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Sheet1!$A$1</c:f>
              <c:strCache>
                <c:ptCount val="1"/>
                <c:pt idx="0">
                  <c:v>CATE Distribution</c:v>
                </c:pt>
              </c:strCache>
            </c:strRef>
          </c:tx>
          <c:spPr>
            <a:ln w="34925">
              <a:solidFill>
                <a:schemeClr val="tx1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Sheet1!$A$2:$A$28</c:f>
              <c:numCache>
                <c:formatCode>_("$"* #,##0.0_);_("$"* \(#,##0.0\);_("$"* "-"?_);_(@_)</c:formatCode>
                <c:ptCount val="27"/>
                <c:pt idx="0">
                  <c:v>695.48353309366303</c:v>
                </c:pt>
                <c:pt idx="1">
                  <c:v>721.67927318063096</c:v>
                </c:pt>
                <c:pt idx="2">
                  <c:v>751.43201596556446</c:v>
                </c:pt>
                <c:pt idx="3">
                  <c:v>798.37676393554159</c:v>
                </c:pt>
                <c:pt idx="4">
                  <c:v>823.04386447136437</c:v>
                </c:pt>
                <c:pt idx="5">
                  <c:v>842.54113122917477</c:v>
                </c:pt>
                <c:pt idx="6">
                  <c:v>873.71112932956339</c:v>
                </c:pt>
                <c:pt idx="7">
                  <c:v>899.30395112517238</c:v>
                </c:pt>
                <c:pt idx="8">
                  <c:v>921.85699693106869</c:v>
                </c:pt>
                <c:pt idx="9">
                  <c:v>942.59223742005349</c:v>
                </c:pt>
                <c:pt idx="10">
                  <c:v>962.2225275212744</c:v>
                </c:pt>
                <c:pt idx="11">
                  <c:v>981.22715390446331</c:v>
                </c:pt>
                <c:pt idx="12">
                  <c:v>999.97264682019488</c:v>
                </c:pt>
                <c:pt idx="13">
                  <c:v>1018.769712646346</c:v>
                </c:pt>
                <c:pt idx="14">
                  <c:v>1037.9201178211231</c:v>
                </c:pt>
                <c:pt idx="15">
                  <c:v>1057.7486805940659</c:v>
                </c:pt>
                <c:pt idx="16">
                  <c:v>1078.640021117744</c:v>
                </c:pt>
                <c:pt idx="17">
                  <c:v>1101.1036227566501</c:v>
                </c:pt>
                <c:pt idx="18">
                  <c:v>1125.8706403061819</c:v>
                </c:pt>
                <c:pt idx="19">
                  <c:v>1154.105601456492</c:v>
                </c:pt>
                <c:pt idx="20">
                  <c:v>1187.9117623257659</c:v>
                </c:pt>
                <c:pt idx="21">
                  <c:v>1231.8588243773299</c:v>
                </c:pt>
                <c:pt idx="22">
                  <c:v>1261.0405984523661</c:v>
                </c:pt>
                <c:pt idx="23">
                  <c:v>1300.0024227775659</c:v>
                </c:pt>
                <c:pt idx="24">
                  <c:v>1381.2184008048439</c:v>
                </c:pt>
                <c:pt idx="25">
                  <c:v>1438.162028446867</c:v>
                </c:pt>
                <c:pt idx="26">
                  <c:v>1492.33113081592</c:v>
                </c:pt>
              </c:numCache>
            </c:numRef>
          </c:xVal>
          <c:yVal>
            <c:numRef>
              <c:f>Sheet1!$B$2:$B$28</c:f>
              <c:numCache>
                <c:formatCode>0.0%</c:formatCode>
                <c:ptCount val="27"/>
                <c:pt idx="0">
                  <c:v>5.0000000000000001E-3</c:v>
                </c:pt>
                <c:pt idx="1">
                  <c:v>0.01</c:v>
                </c:pt>
                <c:pt idx="2">
                  <c:v>0.02</c:v>
                </c:pt>
                <c:pt idx="3">
                  <c:v>0.05</c:v>
                </c:pt>
                <c:pt idx="4">
                  <c:v>7.4999999999999997E-2</c:v>
                </c:pt>
                <c:pt idx="5">
                  <c:v>0.1</c:v>
                </c:pt>
                <c:pt idx="6">
                  <c:v>0.15</c:v>
                </c:pt>
                <c:pt idx="7">
                  <c:v>0.2</c:v>
                </c:pt>
                <c:pt idx="8">
                  <c:v>0.25</c:v>
                </c:pt>
                <c:pt idx="9">
                  <c:v>0.3</c:v>
                </c:pt>
                <c:pt idx="10">
                  <c:v>0.35</c:v>
                </c:pt>
                <c:pt idx="11">
                  <c:v>0.4</c:v>
                </c:pt>
                <c:pt idx="12">
                  <c:v>0.45</c:v>
                </c:pt>
                <c:pt idx="13">
                  <c:v>0.5</c:v>
                </c:pt>
                <c:pt idx="14">
                  <c:v>0.55000000000000004</c:v>
                </c:pt>
                <c:pt idx="15">
                  <c:v>0.6</c:v>
                </c:pt>
                <c:pt idx="16">
                  <c:v>0.65</c:v>
                </c:pt>
                <c:pt idx="17">
                  <c:v>0.7</c:v>
                </c:pt>
                <c:pt idx="18">
                  <c:v>0.75</c:v>
                </c:pt>
                <c:pt idx="19">
                  <c:v>0.8</c:v>
                </c:pt>
                <c:pt idx="20">
                  <c:v>0.85</c:v>
                </c:pt>
                <c:pt idx="21">
                  <c:v>0.9</c:v>
                </c:pt>
                <c:pt idx="22">
                  <c:v>0.92500000000000004</c:v>
                </c:pt>
                <c:pt idx="23">
                  <c:v>0.95</c:v>
                </c:pt>
                <c:pt idx="24">
                  <c:v>0.98</c:v>
                </c:pt>
                <c:pt idx="25">
                  <c:v>0.99</c:v>
                </c:pt>
                <c:pt idx="26">
                  <c:v>0.995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Sheet1!$D$30</c:f>
              <c:strCache>
                <c:ptCount val="1"/>
                <c:pt idx="0">
                  <c:v>CATE Estimate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0"/>
            <c:spPr>
              <a:solidFill>
                <a:srgbClr val="8B2346"/>
              </a:solidFill>
              <a:ln>
                <a:solidFill>
                  <a:srgbClr val="8B2346"/>
                </a:solidFill>
              </a:ln>
            </c:spPr>
          </c:marker>
          <c:xVal>
            <c:numRef>
              <c:f>Sheet1!$A$30</c:f>
              <c:numCache>
                <c:formatCode>_("$"* #,##0.0_);_("$"* \(#,##0.0\);_("$"* "-"?_);_(@_)</c:formatCode>
                <c:ptCount val="1"/>
                <c:pt idx="0">
                  <c:v>1101.1036227566501</c:v>
                </c:pt>
              </c:numCache>
            </c:numRef>
          </c:xVal>
          <c:yVal>
            <c:numRef>
              <c:f>Sheet1!$B$30</c:f>
              <c:numCache>
                <c:formatCode>0%</c:formatCode>
                <c:ptCount val="1"/>
                <c:pt idx="0">
                  <c:v>0.7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Sheet1!$C$33</c:f>
              <c:strCache>
                <c:ptCount val="1"/>
                <c:pt idx="0">
                  <c:v>CATE w/o Threats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Sheet1!$A$33</c:f>
              <c:numCache>
                <c:formatCode>_("$"* #,##0.0_);_("$"* \(#,##0.0\);_("$"* "-"?_);_(@_)</c:formatCode>
                <c:ptCount val="1"/>
                <c:pt idx="0">
                  <c:v>1006.836677967324</c:v>
                </c:pt>
              </c:numCache>
            </c:numRef>
          </c:xVal>
          <c:yVal>
            <c:numRef>
              <c:f>Sheet1!$B$33</c:f>
              <c:numCache>
                <c:formatCode>0%</c:formatCode>
                <c:ptCount val="1"/>
                <c:pt idx="0">
                  <c:v>0.47</c:v>
                </c:pt>
              </c:numCache>
            </c:numRef>
          </c:yVal>
          <c:smooth val="1"/>
        </c:ser>
        <c:ser>
          <c:idx val="0"/>
          <c:order val="3"/>
          <c:tx>
            <c:v>Project Estimate</c:v>
          </c:tx>
          <c:spPr>
            <a:ln w="28575">
              <a:solidFill>
                <a:srgbClr val="4D6EA1"/>
              </a:solidFill>
              <a:prstDash val="dash"/>
            </a:ln>
          </c:spPr>
          <c:marker>
            <c:symbol val="none"/>
          </c:marker>
          <c:xVal>
            <c:numRef>
              <c:f>Sheet1!$A$37:$A$38</c:f>
              <c:numCache>
                <c:formatCode>_("$"* #,##0.0_);_("$"* \(#,##0.0\);_("$"* "-"??_);_(@_)</c:formatCode>
                <c:ptCount val="2"/>
                <c:pt idx="0">
                  <c:v>962</c:v>
                </c:pt>
                <c:pt idx="1">
                  <c:v>962</c:v>
                </c:pt>
              </c:numCache>
            </c:numRef>
          </c:xVal>
          <c:yVal>
            <c:numRef>
              <c:f>Sheet1!$B$37:$B$38</c:f>
              <c:numCache>
                <c:formatCode>0.0%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928728"/>
        <c:axId val="277929120"/>
      </c:scatterChart>
      <c:valAx>
        <c:axId val="277928728"/>
        <c:scaling>
          <c:orientation val="minMax"/>
          <c:min val="50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Estimated Cost (FY15$M)</a:t>
                </a:r>
                <a:endParaRPr lang="en-US" sz="1400" dirty="0"/>
              </a:p>
            </c:rich>
          </c:tx>
          <c:overlay val="0"/>
        </c:title>
        <c:numFmt formatCode="_(&quot;$&quot;* #,##0_);_(&quot;$&quot;* \(#,##0\);_(&quot;$&quot;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77929120"/>
        <c:crosses val="autoZero"/>
        <c:crossBetween val="midCat"/>
        <c:majorUnit val="250"/>
      </c:valAx>
      <c:valAx>
        <c:axId val="27792912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Cumulative</a:t>
                </a:r>
                <a:r>
                  <a:rPr lang="en-US" sz="1400" baseline="0" dirty="0" smtClean="0"/>
                  <a:t> Probability (%)</a:t>
                </a:r>
                <a:endParaRPr lang="en-US" sz="1400" dirty="0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779287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728437114535804"/>
          <c:y val="0.498920263642333"/>
          <c:w val="0.27143139658781101"/>
          <c:h val="0.29382638052042598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0.54204</cdr:x>
      <cdr:y>0.34272</cdr:y>
    </cdr:from>
    <cdr:to>
      <cdr:x>0.7339</cdr:x>
      <cdr:y>0.41256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17316" y="1501621"/>
          <a:ext cx="1315776" cy="306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rgbClr val="00B050"/>
              </a:solidFill>
            </a:rPr>
            <a:t>Atlas 551 = 8500 kg</a:t>
          </a:r>
        </a:p>
      </cdr:txBody>
    </cdr:sp>
  </cdr:relSizeAnchor>
  <cdr:relSizeAnchor xmlns:cdr="http://schemas.openxmlformats.org/drawingml/2006/chartDrawing">
    <cdr:from>
      <cdr:x>0.53876</cdr:x>
      <cdr:y>0.39462</cdr:y>
    </cdr:from>
    <cdr:to>
      <cdr:x>0.73062</cdr:x>
      <cdr:y>0.46446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530575" y="1729028"/>
          <a:ext cx="1257297" cy="306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FF0000"/>
              </a:solidFill>
            </a:rPr>
            <a:t>Atlas 541 = 7900 kg</a:t>
          </a:r>
        </a:p>
      </cdr:txBody>
    </cdr:sp>
  </cdr:relSizeAnchor>
  <cdr:relSizeAnchor xmlns:cdr="http://schemas.openxmlformats.org/drawingml/2006/chartDrawing">
    <cdr:from>
      <cdr:x>0.55827</cdr:x>
      <cdr:y>0.07352</cdr:y>
    </cdr:from>
    <cdr:to>
      <cdr:x>0.75013</cdr:x>
      <cdr:y>0.14336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828635" y="322128"/>
          <a:ext cx="1315776" cy="306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0070C0"/>
              </a:solidFill>
            </a:rPr>
            <a:t>Delta IV H = 13000 kg</a:t>
          </a:r>
        </a:p>
      </cdr:txBody>
    </cdr:sp>
  </cdr:relSizeAnchor>
  <cdr:relSizeAnchor xmlns:cdr="http://schemas.openxmlformats.org/drawingml/2006/chartDrawing">
    <cdr:from>
      <cdr:x>0.12007</cdr:x>
      <cdr:y>0.42609</cdr:y>
    </cdr:from>
    <cdr:to>
      <cdr:x>0.53867</cdr:x>
      <cdr:y>0.42609</cdr:y>
    </cdr:to>
    <cdr:sp macro="" textlink="">
      <cdr:nvSpPr>
        <cdr:cNvPr id="10" name="Straight Connector 9"/>
        <cdr:cNvSpPr/>
      </cdr:nvSpPr>
      <cdr:spPr>
        <a:xfrm xmlns:a="http://schemas.openxmlformats.org/drawingml/2006/main">
          <a:off x="823433" y="1866900"/>
          <a:ext cx="287079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0.12222</cdr:x>
      <cdr:y>0.37681</cdr:y>
    </cdr:from>
    <cdr:to>
      <cdr:x>0.53704</cdr:x>
      <cdr:y>0.37681</cdr:y>
    </cdr:to>
    <cdr:sp macro="" textlink="">
      <cdr:nvSpPr>
        <cdr:cNvPr id="15" name="Straight Connector 14"/>
        <cdr:cNvSpPr/>
      </cdr:nvSpPr>
      <cdr:spPr>
        <a:xfrm xmlns:a="http://schemas.openxmlformats.org/drawingml/2006/main">
          <a:off x="838200" y="1651000"/>
          <a:ext cx="28448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0.12222</cdr:x>
      <cdr:y>0.09855</cdr:y>
    </cdr:from>
    <cdr:to>
      <cdr:x>0.54259</cdr:x>
      <cdr:y>0.09855</cdr:y>
    </cdr:to>
    <cdr:sp macro="" textlink="">
      <cdr:nvSpPr>
        <cdr:cNvPr id="17" name="Straight Connector 16"/>
        <cdr:cNvSpPr/>
      </cdr:nvSpPr>
      <cdr:spPr>
        <a:xfrm xmlns:a="http://schemas.openxmlformats.org/drawingml/2006/main">
          <a:off x="838200" y="431800"/>
          <a:ext cx="28829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4E36690-C911-446F-8388-00A09BD00A2E}" type="datetime1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C02D2074-614C-4DF0-9FB1-2EA31CE55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87B2C39-DED3-4BBB-961B-43F4F0A17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4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ＭＳ Ｐゴシック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818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6345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8684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259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32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588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7088" cy="3476625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219822"/>
            <a:endParaRPr lang="en-US" dirty="0" smtClean="0">
              <a:latin typeface="Arial" pitchFamily="34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01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944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slide05.png"/>
          <p:cNvPicPr>
            <a:picLocks noChangeAspect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arc05.png"/>
          <p:cNvPicPr>
            <a:picLocks noChangeAspect="1"/>
          </p:cNvPicPr>
          <p:nvPr/>
        </p:nvPicPr>
        <p:blipFill>
          <a:blip r:embed="rId3"/>
          <a:srcRect t="5621" r="1186"/>
          <a:stretch>
            <a:fillRect/>
          </a:stretch>
        </p:blipFill>
        <p:spPr bwMode="auto">
          <a:xfrm>
            <a:off x="2787650" y="0"/>
            <a:ext cx="635635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89872" y="6580188"/>
            <a:ext cx="2057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i="1" baseline="-25000" dirty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rPr>
              <a:t>© The Aerospace Corporation </a:t>
            </a:r>
            <a:r>
              <a:rPr lang="en-US" sz="1200" i="1" baseline="-250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rPr>
              <a:t>2016</a:t>
            </a:r>
            <a:endParaRPr lang="en-US" sz="1200" i="1" baseline="-25000" dirty="0">
              <a:solidFill>
                <a:schemeClr val="bg1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7" name="Picture 9" descr="AER_logo_208_P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1500" y="220663"/>
            <a:ext cx="197485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8138" y="1731963"/>
            <a:ext cx="5345112" cy="1087437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9725" y="3371850"/>
            <a:ext cx="6400800" cy="396875"/>
          </a:xfrm>
        </p:spPr>
        <p:txBody>
          <a:bodyPr anchor="b"/>
          <a:lstStyle>
            <a:lvl1pPr marL="0" indent="0">
              <a:buFont typeface="Times" pitchFamily="1" charset="0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Head – Black 26 point Arial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marR="0" indent="-31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–Gray, 20 point Arial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r>
              <a:rPr lang="en-US" dirty="0" smtClean="0"/>
              <a:t>Bullet 1 level – Bullet 130% size text – Black, 20 point Arial</a:t>
            </a:r>
          </a:p>
          <a:p>
            <a:pPr lvl="1"/>
            <a:r>
              <a:rPr lang="en-US" dirty="0" smtClean="0"/>
              <a:t>Bullet 2 level – 18 point Arial Italic</a:t>
            </a:r>
          </a:p>
          <a:p>
            <a:pPr lvl="2"/>
            <a:r>
              <a:rPr lang="en-US" dirty="0" smtClean="0"/>
              <a:t>Bullet 3 level – Bullet 125% size text – 18 point Arial</a:t>
            </a:r>
          </a:p>
          <a:p>
            <a:pPr lvl="3"/>
            <a:r>
              <a:rPr lang="en-US" dirty="0" smtClean="0"/>
              <a:t>Bullet 4 level – 18 point Arial Italic</a:t>
            </a:r>
          </a:p>
          <a:p>
            <a:pPr lvl="4"/>
            <a:r>
              <a:rPr lang="en-US" dirty="0" smtClean="0"/>
              <a:t>Bullet 5 level – Bullet 100% size text – 18 point Arial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31304"/>
            <a:ext cx="7057542" cy="49212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600" b="1" i="1" baseline="0">
                <a:solidFill>
                  <a:srgbClr val="98123D"/>
                </a:solidFill>
                <a:latin typeface="+mn-lt"/>
              </a:defRPr>
            </a:lvl1pPr>
          </a:lstStyle>
          <a:p>
            <a:r>
              <a:rPr lang="en-US" dirty="0" smtClean="0"/>
              <a:t>&gt; Key </a:t>
            </a:r>
            <a:r>
              <a:rPr lang="en-US" dirty="0"/>
              <a:t>Point </a:t>
            </a:r>
            <a:r>
              <a:rPr lang="en-US" dirty="0" smtClean="0"/>
              <a:t>– Arial Italic, </a:t>
            </a:r>
            <a:r>
              <a:rPr lang="en-US" dirty="0"/>
              <a:t>16 </a:t>
            </a:r>
            <a:r>
              <a:rPr lang="en-US" dirty="0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1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, Subtitle,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228600" y="1371600"/>
            <a:ext cx="7810500" cy="41783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296863" y="6156325"/>
            <a:ext cx="6934200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defRPr/>
            </a:pPr>
            <a:endParaRPr lang="en-US" sz="240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6213475"/>
            <a:ext cx="6773863" cy="492125"/>
          </a:xfrm>
          <a:prstGeom prst="rect">
            <a:avLst/>
          </a:prstGeom>
        </p:spPr>
        <p:txBody>
          <a:bodyPr vert="horz"/>
          <a:lstStyle>
            <a:lvl1pPr marL="7938" indent="-7938">
              <a:buNone/>
              <a:defRPr sz="1600" b="1" i="1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59482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5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Subtitle, 14 pt., Gradi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296863" y="6156325"/>
            <a:ext cx="6934200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8" name="Picture 17" descr="AER_logo_20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45400" y="6473825"/>
            <a:ext cx="1235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62128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286622" y="1320024"/>
            <a:ext cx="8077200" cy="1588127"/>
          </a:xfrm>
          <a:prstGeom prst="rect">
            <a:avLst/>
          </a:prstGeom>
        </p:spPr>
        <p:txBody>
          <a:bodyPr/>
          <a:lstStyle>
            <a:lvl1pPr marL="282575" indent="-282575">
              <a:buSzPct val="130000"/>
              <a:defRPr sz="1800"/>
            </a:lvl1pPr>
            <a:lvl2pPr marL="517525" indent="-227013">
              <a:defRPr sz="18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54446" y="645741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1AD67D8-A451-4EC8-9801-334624BACB89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, Subtitle, 14 pt., Gradi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296863" y="6156325"/>
            <a:ext cx="6934200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8" name="Picture 17" descr="AER_logo_20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45400" y="6473825"/>
            <a:ext cx="1235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62128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/>
          <a:lstStyle>
            <a:lvl1pPr marL="282575" indent="-282575">
              <a:buSzPct val="130000"/>
              <a:defRPr sz="14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4446" y="645741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1AD67D8-A451-4EC8-9801-334624BACB89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6113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3"/>
          <p:cNvSpPr>
            <a:spLocks noChangeArrowheads="1"/>
          </p:cNvSpPr>
          <p:nvPr userDrawn="1"/>
        </p:nvSpPr>
        <p:spPr bwMode="auto">
          <a:xfrm>
            <a:off x="296863" y="6156325"/>
            <a:ext cx="6934200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defRPr/>
            </a:pPr>
            <a:endParaRPr lang="en-US" sz="240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6213475"/>
            <a:ext cx="6773863" cy="492125"/>
          </a:xfrm>
          <a:prstGeom prst="rect">
            <a:avLst/>
          </a:prstGeom>
        </p:spPr>
        <p:txBody>
          <a:bodyPr vert="horz"/>
          <a:lstStyle>
            <a:lvl1pPr marL="7938" indent="-7938">
              <a:spcBef>
                <a:spcPts val="0"/>
              </a:spcBef>
              <a:buNone/>
              <a:defRPr sz="1600" b="1" i="1"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54446" y="645741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1AD67D8-A451-4EC8-9801-334624BACB89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3934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CFD19-E29E-4EC6-848F-3D98FCB0F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3" y="293688"/>
            <a:ext cx="67056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38275"/>
            <a:ext cx="8351837" cy="171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2413" y="6478588"/>
            <a:ext cx="2362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54F4-9FA2-4CBB-96E4-3003CEE95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514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, Subtitle, 16 pt.,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4149725" y="64849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pPr algn="ctr"/>
            <a:fld id="{CE98B459-4832-4EE5-9D47-F91E0CB962FA}" type="slidenum">
              <a:rPr lang="en-US" altLang="en-US" sz="800"/>
              <a:pPr algn="ctr"/>
              <a:t>‹#›</a:t>
            </a:fld>
            <a:endParaRPr lang="en-US" altLang="en-US" sz="800"/>
          </a:p>
        </p:txBody>
      </p:sp>
      <p:pic>
        <p:nvPicPr>
          <p:cNvPr id="9" name="Picture 4" descr="AeroLogo_208_nota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6438900"/>
            <a:ext cx="1438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3"/>
          <p:cNvSpPr>
            <a:spLocks noChangeArrowheads="1"/>
          </p:cNvSpPr>
          <p:nvPr userDrawn="1"/>
        </p:nvSpPr>
        <p:spPr bwMode="auto">
          <a:xfrm>
            <a:off x="296863" y="6156325"/>
            <a:ext cx="6934200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16338" y="6242050"/>
            <a:ext cx="1630362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pPr defTabSz="914400"/>
            <a:r>
              <a:rPr lang="en-US" altLang="en-US" sz="1200"/>
              <a:t>SBU - NRC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8600" y="685800"/>
            <a:ext cx="8229600" cy="408354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000" b="0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28600" y="1254369"/>
            <a:ext cx="8077200" cy="4704862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6213475"/>
            <a:ext cx="6773863" cy="492125"/>
          </a:xfrm>
          <a:prstGeom prst="rect">
            <a:avLst/>
          </a:prstGeom>
        </p:spPr>
        <p:txBody>
          <a:bodyPr vert="horz"/>
          <a:lstStyle>
            <a:lvl1pPr marL="7938" indent="-7938">
              <a:spcBef>
                <a:spcPts val="0"/>
              </a:spcBef>
              <a:buNone/>
              <a:defRPr sz="1600" b="1" i="1"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0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3"/>
          <p:cNvSpPr>
            <a:spLocks noChangeArrowheads="1"/>
          </p:cNvSpPr>
          <p:nvPr userDrawn="1"/>
        </p:nvSpPr>
        <p:spPr bwMode="auto">
          <a:xfrm>
            <a:off x="296863" y="6156325"/>
            <a:ext cx="6934200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defRPr/>
            </a:pPr>
            <a:endParaRPr lang="en-US" sz="240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6213475"/>
            <a:ext cx="6773863" cy="492125"/>
          </a:xfrm>
          <a:prstGeom prst="rect">
            <a:avLst/>
          </a:prstGeom>
        </p:spPr>
        <p:txBody>
          <a:bodyPr vert="horz"/>
          <a:lstStyle>
            <a:lvl1pPr marL="7938" indent="-7938">
              <a:spcBef>
                <a:spcPts val="0"/>
              </a:spcBef>
              <a:buNone/>
              <a:defRPr sz="1600" b="1" i="1"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8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, Subtitle, 14 pt., Gradi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296863" y="6156325"/>
            <a:ext cx="6934200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62128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/>
          <a:lstStyle>
            <a:lvl1pPr marL="282575" indent="-282575">
              <a:buSzPct val="130000"/>
              <a:defRPr sz="14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8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0513" y="293688"/>
            <a:ext cx="6705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38275"/>
            <a:ext cx="835183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2413" y="6478588"/>
            <a:ext cx="23622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48C2134E-6974-49DC-870A-59A167159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1" r:id="rId2"/>
    <p:sldLayoutId id="2147483722" r:id="rId3"/>
    <p:sldLayoutId id="2147483724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-28" charset="-128"/>
          <a:cs typeface="ＭＳ Ｐゴシック" pitchFamily="-2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SzPct val="130000"/>
        <a:buFont typeface="Times" pitchFamily="18" charset="0"/>
        <a:buChar char="•"/>
        <a:defRPr sz="1800" b="1">
          <a:solidFill>
            <a:schemeClr val="tx1"/>
          </a:solidFill>
          <a:latin typeface="Arial" charset="0"/>
          <a:ea typeface="ＭＳ Ｐゴシック" pitchFamily="-28" charset="-128"/>
          <a:cs typeface="ＭＳ Ｐゴシック" pitchFamily="-28" charset="-128"/>
        </a:defRPr>
      </a:lvl1pPr>
      <a:lvl2pPr marL="623888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Arial" charset="0"/>
          <a:ea typeface="ＭＳ Ｐゴシック" pitchFamily="-28" charset="-128"/>
          <a:cs typeface="ＭＳ Ｐゴシック"/>
        </a:defRPr>
      </a:lvl2pPr>
      <a:lvl3pPr marL="912813" indent="-166688" algn="l" rtl="0" eaLnBrk="0" fontAlgn="base" hangingPunct="0">
        <a:spcBef>
          <a:spcPct val="20000"/>
        </a:spcBef>
        <a:spcAft>
          <a:spcPct val="0"/>
        </a:spcAft>
        <a:buSzPct val="125000"/>
        <a:buFont typeface="Times" pitchFamily="18" charset="0"/>
        <a:buChar char="•"/>
        <a:defRPr>
          <a:solidFill>
            <a:schemeClr val="tx1"/>
          </a:solidFill>
          <a:latin typeface="Arial" charset="0"/>
          <a:ea typeface="ＭＳ Ｐゴシック" pitchFamily="-28" charset="-128"/>
          <a:cs typeface="ＭＳ Ｐゴシック"/>
        </a:defRPr>
      </a:lvl3pPr>
      <a:lvl4pPr marL="1314450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Arial" charset="0"/>
          <a:ea typeface="ＭＳ Ｐゴシック" pitchFamily="-28" charset="-128"/>
          <a:cs typeface="ＭＳ Ｐゴシック"/>
        </a:defRPr>
      </a:lvl4pPr>
      <a:lvl5pPr marL="1604963" indent="-176213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tx1"/>
          </a:solidFill>
          <a:latin typeface="Arial" charset="0"/>
          <a:ea typeface="ＭＳ Ｐゴシック" pitchFamily="-28" charset="-128"/>
          <a:cs typeface="ＭＳ Ｐゴシック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1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2119" y="1925032"/>
            <a:ext cx="7056747" cy="1200329"/>
          </a:xfrm>
        </p:spPr>
        <p:txBody>
          <a:bodyPr/>
          <a:lstStyle/>
          <a:p>
            <a:r>
              <a:rPr lang="en-US" sz="2800" b="1" dirty="0" smtClean="0">
                <a:latin typeface="Arial" pitchFamily="34" charset="0"/>
                <a:ea typeface="ＭＳ Ｐゴシック"/>
                <a:cs typeface="ＭＳ Ｐゴシック"/>
              </a:rPr>
              <a:t>CATE Overview</a:t>
            </a:r>
            <a:br>
              <a:rPr lang="en-US" sz="2800" b="1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sz="2000" dirty="0" smtClean="0">
                <a:latin typeface="Arial" pitchFamily="34" charset="0"/>
                <a:ea typeface="ＭＳ Ｐゴシック"/>
                <a:cs typeface="ＭＳ Ｐゴシック"/>
              </a:rPr>
              <a:t>Astro2020 Large Mission Concepts</a:t>
            </a:r>
            <a:r>
              <a:rPr lang="en-US" sz="2800" dirty="0" smtClean="0">
                <a:latin typeface="Arial" pitchFamily="34" charset="0"/>
                <a:ea typeface="ＭＳ Ｐゴシック"/>
                <a:cs typeface="ＭＳ Ｐゴシック"/>
              </a:rPr>
              <a:t/>
            </a:r>
            <a:br>
              <a:rPr lang="en-US" sz="2800" dirty="0" smtClean="0">
                <a:latin typeface="Arial" pitchFamily="34" charset="0"/>
                <a:ea typeface="ＭＳ Ｐゴシック"/>
                <a:cs typeface="ＭＳ Ｐゴシック"/>
              </a:rPr>
            </a:br>
            <a:endParaRPr lang="en-US" sz="2400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123" name="Rectangle 14"/>
          <p:cNvSpPr>
            <a:spLocks noChangeArrowheads="1"/>
          </p:cNvSpPr>
          <p:nvPr/>
        </p:nvSpPr>
        <p:spPr bwMode="auto">
          <a:xfrm>
            <a:off x="868888" y="3447011"/>
            <a:ext cx="30480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US" sz="1800" dirty="0" smtClean="0">
                <a:solidFill>
                  <a:schemeClr val="bg1"/>
                </a:solidFill>
              </a:rPr>
              <a:t>September 20, 2016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492443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Technical Risk &amp; Maturity Assessment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78086" y="1205152"/>
            <a:ext cx="8077200" cy="4302716"/>
          </a:xfrm>
        </p:spPr>
        <p:txBody>
          <a:bodyPr/>
          <a:lstStyle/>
          <a:p>
            <a:r>
              <a:rPr lang="en-US" dirty="0">
                <a:latin typeface="Arial" pitchFamily="84" charset="0"/>
                <a:ea typeface="ＭＳ Ｐゴシック" pitchFamily="84" charset="-128"/>
              </a:rPr>
              <a:t>Identify key risks to achieving required </a:t>
            </a:r>
            <a:r>
              <a:rPr lang="en-US" dirty="0" smtClean="0">
                <a:latin typeface="Arial" pitchFamily="84" charset="0"/>
                <a:ea typeface="ＭＳ Ｐゴシック" pitchFamily="84" charset="-128"/>
              </a:rPr>
              <a:t>performance</a:t>
            </a: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</a:rPr>
              <a:t>Highlight </a:t>
            </a:r>
            <a:r>
              <a:rPr lang="en-US" dirty="0">
                <a:latin typeface="Arial" pitchFamily="84" charset="0"/>
                <a:ea typeface="ＭＳ Ｐゴシック" pitchFamily="84" charset="-128"/>
              </a:rPr>
              <a:t>significant deviations from current state of the art performance</a:t>
            </a:r>
          </a:p>
          <a:p>
            <a:pPr lvl="1"/>
            <a:r>
              <a:rPr lang="en-US" dirty="0">
                <a:latin typeface="Arial" pitchFamily="84" charset="0"/>
                <a:ea typeface="ＭＳ Ｐゴシック" pitchFamily="84" charset="-128"/>
              </a:rPr>
              <a:t>Trace performance risk to science mission impact</a:t>
            </a:r>
          </a:p>
          <a:p>
            <a:pPr lvl="1"/>
            <a:r>
              <a:rPr lang="en-US" dirty="0">
                <a:latin typeface="Arial" pitchFamily="84" charset="0"/>
                <a:ea typeface="ＭＳ Ｐゴシック" pitchFamily="84" charset="-128"/>
              </a:rPr>
              <a:t>Evaluate potential of planned risk mitigation efforts</a:t>
            </a: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dirty="0">
                <a:latin typeface="Arial" pitchFamily="84" charset="0"/>
                <a:ea typeface="ＭＳ Ｐゴシック" pitchFamily="84" charset="-128"/>
              </a:rPr>
              <a:t>Assess technical maturity risk liens on cost and schedule</a:t>
            </a:r>
          </a:p>
          <a:p>
            <a:pPr lvl="1"/>
            <a:r>
              <a:rPr lang="en-US" dirty="0">
                <a:latin typeface="Arial" pitchFamily="84" charset="0"/>
                <a:ea typeface="ＭＳ Ｐゴシック" pitchFamily="84" charset="-128"/>
              </a:rPr>
              <a:t>Assess claimed TRL level of key technologies</a:t>
            </a:r>
          </a:p>
          <a:p>
            <a:pPr lvl="1"/>
            <a:r>
              <a:rPr lang="en-US" dirty="0">
                <a:latin typeface="Arial" pitchFamily="84" charset="0"/>
                <a:ea typeface="ＭＳ Ｐゴシック" pitchFamily="84" charset="-128"/>
              </a:rPr>
              <a:t>Apply mass and power growth contingencies consistent with maturity</a:t>
            </a:r>
          </a:p>
          <a:p>
            <a:pPr lvl="2"/>
            <a:r>
              <a:rPr lang="en-US" sz="1800" dirty="0">
                <a:latin typeface="Arial" pitchFamily="84" charset="0"/>
                <a:ea typeface="ＭＳ Ｐゴシック" pitchFamily="84" charset="-128"/>
              </a:rPr>
              <a:t>Mass growth allowance could result in launch vehicle cost threat</a:t>
            </a:r>
          </a:p>
          <a:p>
            <a:pPr lvl="1"/>
            <a:r>
              <a:rPr lang="en-US" dirty="0">
                <a:latin typeface="Arial" pitchFamily="84" charset="0"/>
                <a:ea typeface="ＭＳ Ｐゴシック" pitchFamily="84" charset="-128"/>
              </a:rPr>
              <a:t>Late technology maturation steps identified as schedule risks</a:t>
            </a:r>
          </a:p>
          <a:p>
            <a:pPr lvl="1"/>
            <a:r>
              <a:rPr lang="en-US" dirty="0">
                <a:latin typeface="Arial" pitchFamily="84" charset="0"/>
                <a:ea typeface="ＭＳ Ｐゴシック" pitchFamily="84" charset="-128"/>
              </a:rPr>
              <a:t>Complex system integration issues identified as schedule risks</a:t>
            </a:r>
          </a:p>
          <a:p>
            <a:pPr lvl="1"/>
            <a:r>
              <a:rPr lang="en-US" dirty="0">
                <a:latin typeface="Arial" pitchFamily="84" charset="0"/>
                <a:ea typeface="ＭＳ Ｐゴシック" pitchFamily="84" charset="-128"/>
              </a:rPr>
              <a:t>Check of relative system complexity with </a:t>
            </a:r>
            <a:r>
              <a:rPr lang="en-US" dirty="0" smtClean="0">
                <a:latin typeface="Arial" pitchFamily="84" charset="0"/>
                <a:ea typeface="ＭＳ Ｐゴシック" pitchFamily="84" charset="-128"/>
              </a:rPr>
              <a:t>Complexity Based Risk Assessment (</a:t>
            </a:r>
            <a:r>
              <a:rPr lang="en-US" dirty="0" err="1" smtClean="0">
                <a:latin typeface="Arial" pitchFamily="84" charset="0"/>
                <a:ea typeface="ＭＳ Ｐゴシック" pitchFamily="84" charset="-128"/>
              </a:rPr>
              <a:t>CoBRA</a:t>
            </a:r>
            <a:r>
              <a:rPr lang="en-US" dirty="0" smtClean="0"/>
              <a:t>) capability</a:t>
            </a:r>
            <a:endParaRPr lang="en-US" dirty="0">
              <a:latin typeface="Arial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6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title"/>
          </p:nvPr>
        </p:nvSpPr>
        <p:spPr>
          <a:xfrm>
            <a:off x="195549" y="209480"/>
            <a:ext cx="8229600" cy="488950"/>
          </a:xfrm>
        </p:spPr>
        <p:txBody>
          <a:bodyPr/>
          <a:lstStyle/>
          <a:p>
            <a:r>
              <a:rPr lang="en-US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Technical Risk Color Rating Scale</a:t>
            </a:r>
          </a:p>
        </p:txBody>
      </p:sp>
      <p:sp>
        <p:nvSpPr>
          <p:cNvPr id="11266" name="Content Placeholder 4"/>
          <p:cNvSpPr>
            <a:spLocks noGrp="1"/>
          </p:cNvSpPr>
          <p:nvPr>
            <p:ph sz="quarter" idx="15"/>
          </p:nvPr>
        </p:nvSpPr>
        <p:spPr>
          <a:xfrm>
            <a:off x="339096" y="2712028"/>
            <a:ext cx="8430831" cy="3416320"/>
          </a:xfrm>
        </p:spPr>
        <p:txBody>
          <a:bodyPr/>
          <a:lstStyle/>
          <a:p>
            <a:r>
              <a:rPr lang="en-US" sz="1800" b="1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Technical risk rating, independent of cost</a:t>
            </a:r>
          </a:p>
          <a:p>
            <a:pPr lvl="1"/>
            <a:r>
              <a:rPr lang="en-US" sz="1800" dirty="0" smtClean="0">
                <a:latin typeface="Arial" pitchFamily="84" charset="0"/>
                <a:ea typeface="ＭＳ Ｐゴシック" pitchFamily="84" charset="-128"/>
              </a:rPr>
              <a:t>Blue: Minimal new development, high margins on tech resources, and minimal risk to achieve mission objectives as proposed</a:t>
            </a:r>
          </a:p>
          <a:p>
            <a:pPr lvl="1"/>
            <a:r>
              <a:rPr lang="en-US" sz="1800" dirty="0" smtClean="0">
                <a:latin typeface="Arial" pitchFamily="84" charset="0"/>
                <a:ea typeface="ＭＳ Ｐゴシック" pitchFamily="84" charset="-128"/>
              </a:rPr>
              <a:t>Green: Moderate new development, adequate margins on tech resources, and/or moderate risk to achieve major mission objectives as proposed</a:t>
            </a:r>
          </a:p>
          <a:p>
            <a:pPr lvl="1"/>
            <a:r>
              <a:rPr lang="en-US" sz="1800" dirty="0" smtClean="0">
                <a:latin typeface="Arial" pitchFamily="84" charset="0"/>
                <a:ea typeface="ＭＳ Ｐゴシック" pitchFamily="84" charset="-128"/>
              </a:rPr>
              <a:t>Yellow: Medium new development, adequate to aggressive margins, and/or medium risk of achieving major mission objectives as proposed</a:t>
            </a:r>
          </a:p>
          <a:p>
            <a:pPr lvl="1"/>
            <a:r>
              <a:rPr lang="en-US" sz="1800" dirty="0" smtClean="0">
                <a:latin typeface="Arial" pitchFamily="84" charset="0"/>
                <a:ea typeface="ＭＳ Ｐゴシック" pitchFamily="84" charset="-128"/>
              </a:rPr>
              <a:t>Orange: Significant new development, aggressive to negative margins, and/or significant risk of achieving major mission objectives</a:t>
            </a:r>
          </a:p>
          <a:p>
            <a:pPr lvl="1"/>
            <a:r>
              <a:rPr lang="en-US" sz="1800" dirty="0" smtClean="0">
                <a:latin typeface="Arial" pitchFamily="84" charset="0"/>
                <a:ea typeface="ＭＳ Ｐゴシック" pitchFamily="84" charset="-128"/>
              </a:rPr>
              <a:t>Red: High risk of achieving major mission objectives as proposed for one or more reasons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6782" y="755292"/>
            <a:ext cx="6892925" cy="16553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graphicFrame>
        <p:nvGraphicFramePr>
          <p:cNvPr id="6" name="Group 61"/>
          <p:cNvGraphicFramePr>
            <a:graphicFrameLocks noGrp="1"/>
          </p:cNvGraphicFramePr>
          <p:nvPr/>
        </p:nvGraphicFramePr>
        <p:xfrm>
          <a:off x="1459680" y="968890"/>
          <a:ext cx="6122988" cy="1320062"/>
        </p:xfrm>
        <a:graphic>
          <a:graphicData uri="http://schemas.openxmlformats.org/drawingml/2006/table">
            <a:tbl>
              <a:tblPr/>
              <a:tblGrid>
                <a:gridCol w="1217613"/>
                <a:gridCol w="1227137"/>
                <a:gridCol w="1225550"/>
                <a:gridCol w="1227138"/>
                <a:gridCol w="1225550"/>
              </a:tblGrid>
              <a:tr h="7714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Times" pitchFamily="8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Times" pitchFamily="84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Times" pitchFamily="8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Medium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Times" pitchFamily="8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Times" pitchFamily="8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Times" pitchFamily="8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Medium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Times" pitchFamily="8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Times" pitchFamily="8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Times" pitchFamily="84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Times" pitchFamily="84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Times" pitchFamily="84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Times" pitchFamily="84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Times" pitchFamily="84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044" y="1750146"/>
            <a:ext cx="6066504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7"/>
          <p:cNvCxnSpPr>
            <a:cxnSpLocks noChangeShapeType="1"/>
          </p:cNvCxnSpPr>
          <p:nvPr/>
        </p:nvCxnSpPr>
        <p:spPr bwMode="auto">
          <a:xfrm>
            <a:off x="1486054" y="2286412"/>
            <a:ext cx="6089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975014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49244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Project X Top Technical Risks and Concerns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35784" y="1752644"/>
            <a:ext cx="8077200" cy="452431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84" charset="0"/>
                <a:ea typeface="ＭＳ Ｐゴシック" pitchFamily="84" charset="-128"/>
              </a:rPr>
              <a:t>Medium new development, mostly in the engineering implementation</a:t>
            </a: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</a:rPr>
              <a:t>Increase in detector array size</a:t>
            </a: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</a:rPr>
              <a:t>Migration from FPGAs to ASICs</a:t>
            </a: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</a:rPr>
              <a:t>Modernization of heritage instrument control unit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84" charset="0"/>
                <a:ea typeface="ＭＳ Ｐゴシック" pitchFamily="84" charset="-128"/>
              </a:rPr>
              <a:t>Mass margins and power margins are aggressive and launch mass margin is very sensitive to changes in dry mass</a:t>
            </a: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</a:rPr>
              <a:t>Concept design is closer than recommended to Atlas V 551 capacity limit and the system is very sensitive to changes in mass</a:t>
            </a: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</a:rPr>
              <a:t>Several mass liens against concept design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84" charset="0"/>
                <a:ea typeface="ＭＳ Ｐゴシック" pitchFamily="84" charset="-128"/>
              </a:rPr>
              <a:t>Time critical mission operations contributes to medium operational risk</a:t>
            </a: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</a:rPr>
              <a:t>Fault management for autonomous mode requires further definition</a:t>
            </a: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</a:rPr>
              <a:t>Sampling operations and hardware need further definition</a:t>
            </a:r>
          </a:p>
          <a:p>
            <a:endParaRPr lang="en-US" dirty="0"/>
          </a:p>
        </p:txBody>
      </p:sp>
      <p:sp>
        <p:nvSpPr>
          <p:cNvPr id="6" name="Oval 3"/>
          <p:cNvSpPr>
            <a:spLocks noChangeAspect="1" noChangeArrowheads="1"/>
          </p:cNvSpPr>
          <p:nvPr/>
        </p:nvSpPr>
        <p:spPr bwMode="auto">
          <a:xfrm>
            <a:off x="7141520" y="1160081"/>
            <a:ext cx="354249" cy="343179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4195" y="1106045"/>
            <a:ext cx="7354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Project X Technical Risk Rating is Medium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 rot="2191130">
            <a:off x="949285" y="2919672"/>
            <a:ext cx="7126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>
                  <a:solidFill>
                    <a:schemeClr val="accent1"/>
                  </a:solidFill>
                </a:ln>
                <a:solidFill>
                  <a:srgbClr val="FF0000">
                    <a:alpha val="43000"/>
                  </a:srgbClr>
                </a:solidFill>
              </a:rPr>
              <a:t>Example Only</a:t>
            </a:r>
            <a:endParaRPr lang="en-US" sz="6600" dirty="0">
              <a:ln>
                <a:solidFill>
                  <a:schemeClr val="accent1"/>
                </a:solidFill>
              </a:ln>
              <a:solidFill>
                <a:srgbClr val="FF0000">
                  <a:alpha val="43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49244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Project X Mass versus Launch Vehicle Capability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5280" y="5243094"/>
            <a:ext cx="8077200" cy="978729"/>
          </a:xfrm>
        </p:spPr>
        <p:txBody>
          <a:bodyPr/>
          <a:lstStyle/>
          <a:p>
            <a:r>
              <a:rPr lang="en-US" dirty="0" smtClean="0"/>
              <a:t>Project X concept design has smaller launch margin than recommended when applying CATE growth contingency</a:t>
            </a:r>
          </a:p>
          <a:p>
            <a:pPr lvl="1"/>
            <a:r>
              <a:rPr lang="en-US" dirty="0" smtClean="0"/>
              <a:t>Critical when on the borderline between LV classes 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143000" y="992443"/>
          <a:ext cx="68580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2191130">
            <a:off x="949285" y="2919672"/>
            <a:ext cx="7126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>
                  <a:solidFill>
                    <a:schemeClr val="accent1"/>
                  </a:solidFill>
                </a:ln>
                <a:solidFill>
                  <a:srgbClr val="FF0000">
                    <a:alpha val="43000"/>
                  </a:srgbClr>
                </a:solidFill>
              </a:rPr>
              <a:t>Example Only</a:t>
            </a:r>
            <a:endParaRPr lang="en-US" sz="6600" dirty="0">
              <a:ln>
                <a:solidFill>
                  <a:schemeClr val="accent1"/>
                </a:solidFill>
              </a:ln>
              <a:solidFill>
                <a:srgbClr val="FF0000">
                  <a:alpha val="43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1694" y="3878317"/>
            <a:ext cx="2095204" cy="889739"/>
          </a:xfrm>
          <a:prstGeom prst="rect">
            <a:avLst/>
          </a:prstGeom>
          <a:noFill/>
          <a:ln w="12700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7414" y="1140720"/>
            <a:ext cx="1600661" cy="995490"/>
          </a:xfrm>
          <a:prstGeom prst="rect">
            <a:avLst/>
          </a:prstGeom>
          <a:noFill/>
          <a:ln w="12700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0173" y="1122630"/>
            <a:ext cx="1678827" cy="955815"/>
          </a:xfrm>
          <a:prstGeom prst="rect">
            <a:avLst/>
          </a:prstGeom>
          <a:noFill/>
          <a:ln w="12700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0320" y="3739080"/>
            <a:ext cx="1450290" cy="986809"/>
          </a:xfrm>
          <a:prstGeom prst="rect">
            <a:avLst/>
          </a:prstGeom>
          <a:noFill/>
          <a:ln w="12700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02401" y="3763422"/>
            <a:ext cx="1522412" cy="1046162"/>
          </a:xfrm>
          <a:prstGeom prst="rect">
            <a:avLst/>
          </a:prstGeom>
          <a:noFill/>
          <a:ln w="12700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26321" y="1082956"/>
            <a:ext cx="1229825" cy="987616"/>
          </a:xfrm>
          <a:prstGeom prst="rect">
            <a:avLst/>
          </a:prstGeom>
          <a:noFill/>
          <a:ln w="12700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 bwMode="auto">
          <a:xfrm>
            <a:off x="7378561" y="3080512"/>
            <a:ext cx="196556" cy="550255"/>
          </a:xfrm>
          <a:prstGeom prst="rect">
            <a:avLst/>
          </a:prstGeom>
          <a:solidFill>
            <a:srgbClr val="0F75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5188923" y="5135678"/>
            <a:ext cx="959668" cy="325925"/>
          </a:xfrm>
          <a:prstGeom prst="rightArrow">
            <a:avLst/>
          </a:prstGeom>
          <a:solidFill>
            <a:srgbClr val="0F75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2208734" y="5113907"/>
            <a:ext cx="959668" cy="325925"/>
          </a:xfrm>
          <a:prstGeom prst="rightArrow">
            <a:avLst/>
          </a:prstGeom>
          <a:solidFill>
            <a:srgbClr val="0F75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5082008" y="2495892"/>
            <a:ext cx="1097962" cy="325925"/>
          </a:xfrm>
          <a:prstGeom prst="rightArrow">
            <a:avLst/>
          </a:prstGeom>
          <a:solidFill>
            <a:srgbClr val="0F75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492443"/>
          </a:xfrm>
        </p:spPr>
        <p:txBody>
          <a:bodyPr/>
          <a:lstStyle/>
          <a:p>
            <a:r>
              <a:rPr lang="en-US" dirty="0" smtClean="0"/>
              <a:t>CATE</a:t>
            </a:r>
            <a:r>
              <a:rPr lang="en-US" sz="2200" dirty="0" smtClean="0"/>
              <a:t> </a:t>
            </a:r>
            <a:r>
              <a:rPr lang="en-US" dirty="0" smtClean="0"/>
              <a:t>Cost Estimating Approach Overview</a:t>
            </a:r>
            <a:endParaRPr lang="en-US" dirty="0"/>
          </a:p>
        </p:txBody>
      </p:sp>
      <p:sp>
        <p:nvSpPr>
          <p:cNvPr id="520220" name="Line 28"/>
          <p:cNvSpPr>
            <a:spLocks noChangeShapeType="1"/>
          </p:cNvSpPr>
          <p:nvPr/>
        </p:nvSpPr>
        <p:spPr bwMode="auto">
          <a:xfrm>
            <a:off x="4731652" y="2138615"/>
            <a:ext cx="44450" cy="34925"/>
          </a:xfrm>
          <a:prstGeom prst="line">
            <a:avLst/>
          </a:prstGeom>
          <a:noFill/>
          <a:ln w="1206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520227" name="Picture 3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1313" y="4622120"/>
            <a:ext cx="131603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ight Arrow 34"/>
          <p:cNvSpPr/>
          <p:nvPr/>
        </p:nvSpPr>
        <p:spPr bwMode="auto">
          <a:xfrm>
            <a:off x="2176075" y="2495892"/>
            <a:ext cx="1032995" cy="325925"/>
          </a:xfrm>
          <a:prstGeom prst="rightArrow">
            <a:avLst/>
          </a:prstGeom>
          <a:solidFill>
            <a:srgbClr val="0F75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520197" name="Text Box 5"/>
          <p:cNvSpPr txBox="1">
            <a:spLocks noChangeArrowheads="1"/>
          </p:cNvSpPr>
          <p:nvPr/>
        </p:nvSpPr>
        <p:spPr bwMode="auto">
          <a:xfrm>
            <a:off x="181075" y="2019370"/>
            <a:ext cx="2670772" cy="1123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/>
              <a:t>Estimate Instruments &amp; Spacecraft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dirty="0" smtClean="0"/>
              <a:t>Multiple analogies and models</a:t>
            </a:r>
            <a:endParaRPr lang="en-US" sz="1400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203567" y="2019370"/>
            <a:ext cx="2586124" cy="1123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/>
              <a:t>Estimate Other Elements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dirty="0" smtClean="0"/>
              <a:t>Based on historical data</a:t>
            </a:r>
            <a:endParaRPr lang="en-US" sz="1400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173720" y="2017716"/>
            <a:ext cx="2590032" cy="1126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1600" b="1" dirty="0" smtClean="0"/>
              <a:t>Estimate Cost Reserves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1600" b="1" dirty="0" smtClean="0"/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dirty="0" smtClean="0"/>
              <a:t>Based on probabilistic cost risk analysis</a:t>
            </a:r>
            <a:endParaRPr lang="en-US" sz="1400" dirty="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72022" y="4656260"/>
            <a:ext cx="2688878" cy="1123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/>
              <a:t>Estimate Design Growth Threat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dirty="0" smtClean="0"/>
              <a:t>Re-run estimate with CATE contingencies</a:t>
            </a:r>
            <a:endParaRPr lang="en-US" sz="1400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164109" y="4656260"/>
            <a:ext cx="2665040" cy="1123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/>
              <a:t>Estimate Schedule Threat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dirty="0" smtClean="0"/>
              <a:t>Based on ISE results and project burn rates</a:t>
            </a:r>
            <a:endParaRPr lang="en-US" sz="1400" dirty="0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149142" y="4658015"/>
            <a:ext cx="2639188" cy="1119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/>
              <a:t>Integrate Results &amp; Level Across Concepts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dirty="0" smtClean="0"/>
              <a:t>Cross-check with </a:t>
            </a:r>
            <a:r>
              <a:rPr lang="en-US" sz="1400" dirty="0" err="1" smtClean="0"/>
              <a:t>CoBRA</a:t>
            </a:r>
            <a:endParaRPr lang="en-US" sz="1400" dirty="0"/>
          </a:p>
        </p:txBody>
      </p:sp>
      <p:sp>
        <p:nvSpPr>
          <p:cNvPr id="54" name="Right Arrow 53"/>
          <p:cNvSpPr/>
          <p:nvPr/>
        </p:nvSpPr>
        <p:spPr bwMode="auto">
          <a:xfrm rot="5400000">
            <a:off x="899687" y="3888506"/>
            <a:ext cx="1203995" cy="325925"/>
          </a:xfrm>
          <a:prstGeom prst="rightArrow">
            <a:avLst/>
          </a:prstGeom>
          <a:solidFill>
            <a:srgbClr val="0F75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548143" y="3449354"/>
            <a:ext cx="5857592" cy="186243"/>
          </a:xfrm>
          <a:prstGeom prst="rect">
            <a:avLst/>
          </a:prstGeom>
          <a:solidFill>
            <a:srgbClr val="0F75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8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492443"/>
          </a:xfrm>
        </p:spPr>
        <p:txBody>
          <a:bodyPr/>
          <a:lstStyle/>
          <a:p>
            <a:r>
              <a:rPr lang="en-US" dirty="0"/>
              <a:t>The Cost Estimating </a:t>
            </a:r>
            <a:r>
              <a:rPr lang="en-US" dirty="0" smtClean="0"/>
              <a:t>Relationship (CER)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56142" y="974584"/>
            <a:ext cx="8077200" cy="2917722"/>
          </a:xfrm>
        </p:spPr>
        <p:txBody>
          <a:bodyPr/>
          <a:lstStyle/>
          <a:p>
            <a:r>
              <a:rPr lang="en-US" dirty="0" smtClean="0"/>
              <a:t>CERs use </a:t>
            </a:r>
            <a:r>
              <a:rPr lang="en-US" dirty="0"/>
              <a:t>regression techniques to establish a relationship between </a:t>
            </a:r>
            <a:r>
              <a:rPr lang="en-US" dirty="0" smtClean="0"/>
              <a:t>variables </a:t>
            </a:r>
            <a:r>
              <a:rPr lang="en-US" dirty="0"/>
              <a:t>that are representative of the design, and </a:t>
            </a:r>
            <a:r>
              <a:rPr lang="en-US" dirty="0" smtClean="0"/>
              <a:t>cost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CERs can be applied at the system </a:t>
            </a:r>
            <a:r>
              <a:rPr lang="en-US" dirty="0" smtClean="0"/>
              <a:t>level, </a:t>
            </a:r>
            <a:r>
              <a:rPr lang="en-US" dirty="0"/>
              <a:t>subsystem level </a:t>
            </a:r>
            <a:r>
              <a:rPr lang="en-US" dirty="0" smtClean="0"/>
              <a:t>or </a:t>
            </a:r>
            <a:r>
              <a:rPr lang="en-US" dirty="0"/>
              <a:t>component </a:t>
            </a:r>
            <a:r>
              <a:rPr lang="en-US" dirty="0" smtClean="0"/>
              <a:t>level:</a:t>
            </a:r>
          </a:p>
          <a:p>
            <a:pPr lvl="1"/>
            <a:r>
              <a:rPr lang="en-US" dirty="0"/>
              <a:t>e.g. spacecraft, </a:t>
            </a:r>
            <a:r>
              <a:rPr lang="en-US" dirty="0" smtClean="0"/>
              <a:t>instrument</a:t>
            </a:r>
          </a:p>
          <a:p>
            <a:pPr lvl="1"/>
            <a:r>
              <a:rPr lang="en-US" dirty="0"/>
              <a:t>e.g. attitude determination &amp; control, </a:t>
            </a:r>
            <a:r>
              <a:rPr lang="en-US" dirty="0" smtClean="0"/>
              <a:t>optics</a:t>
            </a:r>
          </a:p>
          <a:p>
            <a:pPr lvl="1"/>
            <a:r>
              <a:rPr lang="en-US" dirty="0"/>
              <a:t>e.g. star tracker, CCD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1850668" y="3972024"/>
            <a:ext cx="11113" cy="14668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207623" y="5546824"/>
            <a:ext cx="2973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Spacecraft Mass, Power, </a:t>
            </a:r>
            <a:r>
              <a:rPr lang="en-US" sz="1600" dirty="0" smtClean="0">
                <a:latin typeface="Arial" charset="0"/>
              </a:rPr>
              <a:t>Data </a:t>
            </a:r>
            <a:r>
              <a:rPr lang="en-US" sz="1600" dirty="0">
                <a:latin typeface="Arial" charset="0"/>
              </a:rPr>
              <a:t>Rate, </a:t>
            </a:r>
            <a:r>
              <a:rPr lang="en-US" sz="1600" dirty="0" smtClean="0">
                <a:latin typeface="Arial" charset="0"/>
              </a:rPr>
              <a:t>Pointing Accuracy, etc</a:t>
            </a:r>
            <a:r>
              <a:rPr lang="en-US" sz="1600" dirty="0">
                <a:latin typeface="Arial" charset="0"/>
              </a:rPr>
              <a:t>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13993" y="3808511"/>
            <a:ext cx="1624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Spacecraft Cost ($)</a:t>
            </a: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flipH="1">
            <a:off x="2011006" y="4281586"/>
            <a:ext cx="1652587" cy="1058863"/>
          </a:xfrm>
          <a:prstGeom prst="line">
            <a:avLst/>
          </a:prstGeom>
          <a:noFill/>
          <a:ln w="31750">
            <a:solidFill>
              <a:srgbClr val="92D05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989441" y="3960038"/>
            <a:ext cx="11113" cy="14668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 flipV="1">
            <a:off x="6002140" y="5441175"/>
            <a:ext cx="1960331" cy="275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531331" y="5555386"/>
            <a:ext cx="27479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Instrument </a:t>
            </a:r>
            <a:r>
              <a:rPr lang="en-US" sz="1600" dirty="0">
                <a:latin typeface="Arial" charset="0"/>
              </a:rPr>
              <a:t>Mass, Power, </a:t>
            </a:r>
            <a:r>
              <a:rPr lang="en-US" sz="1600" dirty="0" smtClean="0">
                <a:latin typeface="Arial" charset="0"/>
              </a:rPr>
              <a:t>Data </a:t>
            </a:r>
            <a:r>
              <a:rPr lang="en-US" sz="1600" dirty="0">
                <a:latin typeface="Arial" charset="0"/>
              </a:rPr>
              <a:t>Rate, </a:t>
            </a:r>
            <a:r>
              <a:rPr lang="en-US" sz="1600" dirty="0" smtClean="0">
                <a:latin typeface="Arial" charset="0"/>
              </a:rPr>
              <a:t># Pixels, etc</a:t>
            </a:r>
            <a:r>
              <a:rPr lang="en-US" sz="1600" dirty="0">
                <a:latin typeface="Arial" charset="0"/>
              </a:rPr>
              <a:t>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652766" y="3796525"/>
            <a:ext cx="1624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Instrument </a:t>
            </a:r>
            <a:r>
              <a:rPr lang="en-US" sz="1800" dirty="0">
                <a:latin typeface="Arial" charset="0"/>
              </a:rPr>
              <a:t>Cost ($)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599" y="403636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8970" y="394218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270589" y="5207603"/>
            <a:ext cx="102741" cy="102742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07921" y="4723015"/>
            <a:ext cx="102741" cy="102742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14431" y="4885689"/>
            <a:ext cx="102741" cy="102742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97653" y="4349731"/>
            <a:ext cx="102741" cy="102742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24711" y="4604871"/>
            <a:ext cx="102741" cy="102742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5961535">
            <a:off x="6400801" y="4128829"/>
            <a:ext cx="2085654" cy="2106202"/>
          </a:xfrm>
          <a:prstGeom prst="arc">
            <a:avLst/>
          </a:prstGeom>
          <a:ln>
            <a:solidFill>
              <a:srgbClr val="92D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62782" y="5103146"/>
            <a:ext cx="102741" cy="102742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87100" y="4474722"/>
            <a:ext cx="102741" cy="102742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39500" y="4822328"/>
            <a:ext cx="102741" cy="102742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53544" y="4121986"/>
            <a:ext cx="102741" cy="102742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0876" y="4294934"/>
            <a:ext cx="102741" cy="102742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H="1" flipV="1">
            <a:off x="1859943" y="5439462"/>
            <a:ext cx="1960331" cy="275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96863" y="6175052"/>
            <a:ext cx="7921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 smtClean="0"/>
              <a:t>CERs are based on historical data</a:t>
            </a:r>
            <a:endParaRPr 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10698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Cost Estimates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86635" y="984268"/>
            <a:ext cx="8077200" cy="5189113"/>
          </a:xfrm>
        </p:spPr>
        <p:txBody>
          <a:bodyPr/>
          <a:lstStyle/>
          <a:p>
            <a:r>
              <a:rPr lang="en-US" sz="1800" b="1" dirty="0" smtClean="0"/>
              <a:t>Instruments and spacecraft buses</a:t>
            </a:r>
          </a:p>
          <a:p>
            <a:pPr lvl="1"/>
            <a:r>
              <a:rPr lang="en-US" sz="1800" dirty="0" smtClean="0"/>
              <a:t>Multiple analogies are used for each element</a:t>
            </a:r>
          </a:p>
          <a:p>
            <a:pPr lvl="2"/>
            <a:r>
              <a:rPr lang="en-US" sz="1800" dirty="0" smtClean="0"/>
              <a:t>Historical flight hardware with known cost, schedule and technical parameters</a:t>
            </a:r>
          </a:p>
          <a:p>
            <a:pPr lvl="2"/>
            <a:r>
              <a:rPr lang="en-US" sz="1800" dirty="0" smtClean="0"/>
              <a:t>Analogies chosen based on similarity to proposed item and by supplier</a:t>
            </a:r>
          </a:p>
          <a:p>
            <a:pPr lvl="1"/>
            <a:r>
              <a:rPr lang="en-US" sz="1800" dirty="0" smtClean="0"/>
              <a:t>Multiple cost models are also used for each element, as appropriate</a:t>
            </a:r>
          </a:p>
          <a:p>
            <a:pPr lvl="2"/>
            <a:r>
              <a:rPr lang="en-US" sz="1800" dirty="0" smtClean="0"/>
              <a:t>Instruments - MICM, SOSCM, NICM, PRICE, SEER</a:t>
            </a:r>
          </a:p>
          <a:p>
            <a:pPr lvl="2"/>
            <a:r>
              <a:rPr lang="en-US" sz="1800" dirty="0" smtClean="0"/>
              <a:t>Spacecraft - PCEC, SSCM</a:t>
            </a:r>
          </a:p>
          <a:p>
            <a:pPr lvl="2"/>
            <a:endParaRPr lang="en-US" sz="1800" dirty="0" smtClean="0"/>
          </a:p>
          <a:p>
            <a:r>
              <a:rPr lang="en-US" sz="1800" b="1" dirty="0" smtClean="0"/>
              <a:t>Same general philosophy is applied to other hardware elements</a:t>
            </a:r>
          </a:p>
          <a:p>
            <a:pPr lvl="1"/>
            <a:r>
              <a:rPr lang="en-US" sz="1800" dirty="0" smtClean="0"/>
              <a:t>Emphasize analogy-based estimates as much as possible</a:t>
            </a:r>
          </a:p>
          <a:p>
            <a:pPr lvl="1"/>
            <a:r>
              <a:rPr lang="en-US" sz="1800" dirty="0" smtClean="0"/>
              <a:t>System-level cost models are generally not applicable, but subsystem or component-level models can often be used</a:t>
            </a:r>
          </a:p>
          <a:p>
            <a:pPr lvl="1"/>
            <a:r>
              <a:rPr lang="en-US" sz="1800" dirty="0" smtClean="0"/>
              <a:t>Extrapolate from ground-based systems, </a:t>
            </a:r>
            <a:r>
              <a:rPr lang="en-US" sz="1800" dirty="0" err="1" smtClean="0"/>
              <a:t>testbeds</a:t>
            </a:r>
            <a:r>
              <a:rPr lang="en-US" sz="1800" dirty="0" smtClean="0"/>
              <a:t>, etc.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4711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Example Hardware Estimate Results</a:t>
            </a:r>
            <a:endParaRPr lang="en-US" sz="2400" i="1" dirty="0">
              <a:solidFill>
                <a:srgbClr val="8C8D8E"/>
              </a:soli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80246" y="1141413"/>
          <a:ext cx="843782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4796109" y="1074084"/>
            <a:ext cx="2199992" cy="316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Notional Results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7696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2321" name="Picture 1"/>
          <p:cNvPicPr>
            <a:picLocks noChangeAspect="1" noChangeArrowheads="1"/>
          </p:cNvPicPr>
          <p:nvPr/>
        </p:nvPicPr>
        <p:blipFill>
          <a:blip r:embed="rId2"/>
          <a:srcRect l="910" t="3378" r="20237" b="10186"/>
          <a:stretch>
            <a:fillRect/>
          </a:stretch>
        </p:blipFill>
        <p:spPr bwMode="auto">
          <a:xfrm>
            <a:off x="570144" y="1208313"/>
            <a:ext cx="3192064" cy="21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6050"/>
            <a:ext cx="8229600" cy="868362"/>
          </a:xfrm>
        </p:spPr>
        <p:txBody>
          <a:bodyPr/>
          <a:lstStyle/>
          <a:p>
            <a:r>
              <a:rPr lang="en-US" dirty="0" smtClean="0"/>
              <a:t>Cost Risk Process Overview</a:t>
            </a:r>
            <a:endParaRPr lang="en-US" dirty="0"/>
          </a:p>
        </p:txBody>
      </p:sp>
      <p:pic>
        <p:nvPicPr>
          <p:cNvPr id="111" name="Picture 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5637" y="3515708"/>
            <a:ext cx="4251199" cy="264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1281065" y="3505931"/>
            <a:ext cx="27975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>
                <a:solidFill>
                  <a:srgbClr val="8B2346"/>
                </a:solidFill>
              </a:rPr>
              <a:t>Total Distribution is a Combination of Cost Distributions for WBS Elements</a:t>
            </a:r>
          </a:p>
        </p:txBody>
      </p:sp>
      <p:sp>
        <p:nvSpPr>
          <p:cNvPr id="114" name="Text Box 5"/>
          <p:cNvSpPr txBox="1">
            <a:spLocks noChangeArrowheads="1"/>
          </p:cNvSpPr>
          <p:nvPr/>
        </p:nvSpPr>
        <p:spPr bwMode="auto">
          <a:xfrm>
            <a:off x="407884" y="994861"/>
            <a:ext cx="37176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8B2346"/>
                </a:solidFill>
              </a:rPr>
              <a:t>Multiple </a:t>
            </a:r>
            <a:r>
              <a:rPr lang="en-US" sz="1200" b="1" dirty="0">
                <a:solidFill>
                  <a:srgbClr val="8B2346"/>
                </a:solidFill>
              </a:rPr>
              <a:t>Cost </a:t>
            </a:r>
            <a:r>
              <a:rPr lang="en-US" sz="1200" b="1" dirty="0" smtClean="0">
                <a:solidFill>
                  <a:srgbClr val="8B2346"/>
                </a:solidFill>
              </a:rPr>
              <a:t>Estimates for Each WBS Element</a:t>
            </a:r>
            <a:endParaRPr lang="en-US" sz="1200" b="1" dirty="0">
              <a:solidFill>
                <a:srgbClr val="8B2346"/>
              </a:solidFill>
            </a:endParaRPr>
          </a:p>
        </p:txBody>
      </p:sp>
      <p:sp>
        <p:nvSpPr>
          <p:cNvPr id="115" name="Text Box 6"/>
          <p:cNvSpPr txBox="1">
            <a:spLocks noChangeArrowheads="1"/>
          </p:cNvSpPr>
          <p:nvPr/>
        </p:nvSpPr>
        <p:spPr bwMode="auto">
          <a:xfrm>
            <a:off x="5699549" y="3413856"/>
            <a:ext cx="25104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>
                <a:solidFill>
                  <a:srgbClr val="8B2346"/>
                </a:solidFill>
              </a:rPr>
              <a:t>Example </a:t>
            </a:r>
            <a:r>
              <a:rPr lang="en-US" sz="1200" b="1" dirty="0" smtClean="0">
                <a:solidFill>
                  <a:srgbClr val="8B2346"/>
                </a:solidFill>
              </a:rPr>
              <a:t>Total Cost </a:t>
            </a:r>
            <a:r>
              <a:rPr lang="en-US" sz="1200" b="1" dirty="0">
                <a:solidFill>
                  <a:srgbClr val="8B2346"/>
                </a:solidFill>
              </a:rPr>
              <a:t>Distribution</a:t>
            </a:r>
          </a:p>
        </p:txBody>
      </p:sp>
      <p:sp>
        <p:nvSpPr>
          <p:cNvPr id="116" name="Line 7"/>
          <p:cNvSpPr>
            <a:spLocks noChangeShapeType="1"/>
          </p:cNvSpPr>
          <p:nvPr/>
        </p:nvSpPr>
        <p:spPr bwMode="auto">
          <a:xfrm>
            <a:off x="182735" y="3374169"/>
            <a:ext cx="8832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" name="Line 8"/>
          <p:cNvSpPr>
            <a:spLocks noChangeShapeType="1"/>
          </p:cNvSpPr>
          <p:nvPr/>
        </p:nvSpPr>
        <p:spPr bwMode="auto">
          <a:xfrm>
            <a:off x="4572000" y="1115156"/>
            <a:ext cx="0" cy="459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8" name="Line 9"/>
          <p:cNvSpPr>
            <a:spLocks noChangeShapeType="1"/>
          </p:cNvSpPr>
          <p:nvPr/>
        </p:nvSpPr>
        <p:spPr bwMode="auto">
          <a:xfrm flipH="1">
            <a:off x="4294360" y="2239169"/>
            <a:ext cx="440602" cy="3112"/>
          </a:xfrm>
          <a:prstGeom prst="line">
            <a:avLst/>
          </a:prstGeom>
          <a:noFill/>
          <a:ln w="76200">
            <a:solidFill>
              <a:srgbClr val="FCBA63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Line 10"/>
          <p:cNvSpPr>
            <a:spLocks noChangeShapeType="1"/>
          </p:cNvSpPr>
          <p:nvPr/>
        </p:nvSpPr>
        <p:spPr bwMode="auto">
          <a:xfrm flipH="1">
            <a:off x="4267200" y="3166206"/>
            <a:ext cx="609600" cy="438150"/>
          </a:xfrm>
          <a:prstGeom prst="line">
            <a:avLst/>
          </a:prstGeom>
          <a:noFill/>
          <a:ln w="76200">
            <a:solidFill>
              <a:srgbClr val="FCBA6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0" name="Group 11"/>
          <p:cNvGrpSpPr>
            <a:grpSpLocks/>
          </p:cNvGrpSpPr>
          <p:nvPr/>
        </p:nvGrpSpPr>
        <p:grpSpPr bwMode="auto">
          <a:xfrm>
            <a:off x="1541463" y="3982181"/>
            <a:ext cx="144462" cy="1792288"/>
            <a:chOff x="971" y="2518"/>
            <a:chExt cx="102" cy="1287"/>
          </a:xfrm>
        </p:grpSpPr>
        <p:sp>
          <p:nvSpPr>
            <p:cNvPr id="121" name="Freeform 12"/>
            <p:cNvSpPr>
              <a:spLocks/>
            </p:cNvSpPr>
            <p:nvPr/>
          </p:nvSpPr>
          <p:spPr bwMode="auto">
            <a:xfrm>
              <a:off x="971" y="2518"/>
              <a:ext cx="102" cy="1287"/>
            </a:xfrm>
            <a:custGeom>
              <a:avLst/>
              <a:gdLst>
                <a:gd name="T0" fmla="*/ 6 w 102"/>
                <a:gd name="T1" fmla="*/ 1287 h 1287"/>
                <a:gd name="T2" fmla="*/ 21 w 102"/>
                <a:gd name="T3" fmla="*/ 1272 h 1287"/>
                <a:gd name="T4" fmla="*/ 39 w 102"/>
                <a:gd name="T5" fmla="*/ 1230 h 1287"/>
                <a:gd name="T6" fmla="*/ 54 w 102"/>
                <a:gd name="T7" fmla="*/ 1161 h 1287"/>
                <a:gd name="T8" fmla="*/ 57 w 102"/>
                <a:gd name="T9" fmla="*/ 861 h 1287"/>
                <a:gd name="T10" fmla="*/ 72 w 102"/>
                <a:gd name="T11" fmla="*/ 711 h 1287"/>
                <a:gd name="T12" fmla="*/ 87 w 102"/>
                <a:gd name="T13" fmla="*/ 669 h 1287"/>
                <a:gd name="T14" fmla="*/ 102 w 102"/>
                <a:gd name="T15" fmla="*/ 648 h 1287"/>
                <a:gd name="T16" fmla="*/ 87 w 102"/>
                <a:gd name="T17" fmla="*/ 627 h 1287"/>
                <a:gd name="T18" fmla="*/ 72 w 102"/>
                <a:gd name="T19" fmla="*/ 582 h 1287"/>
                <a:gd name="T20" fmla="*/ 60 w 102"/>
                <a:gd name="T21" fmla="*/ 507 h 1287"/>
                <a:gd name="T22" fmla="*/ 57 w 102"/>
                <a:gd name="T23" fmla="*/ 216 h 1287"/>
                <a:gd name="T24" fmla="*/ 54 w 102"/>
                <a:gd name="T25" fmla="*/ 126 h 1287"/>
                <a:gd name="T26" fmla="*/ 39 w 102"/>
                <a:gd name="T27" fmla="*/ 60 h 1287"/>
                <a:gd name="T28" fmla="*/ 24 w 102"/>
                <a:gd name="T29" fmla="*/ 24 h 1287"/>
                <a:gd name="T30" fmla="*/ 6 w 102"/>
                <a:gd name="T31" fmla="*/ 3 h 1287"/>
                <a:gd name="T32" fmla="*/ 0 w 102"/>
                <a:gd name="T33" fmla="*/ 3 h 1287"/>
                <a:gd name="T34" fmla="*/ 15 w 102"/>
                <a:gd name="T35" fmla="*/ 48 h 1287"/>
                <a:gd name="T36" fmla="*/ 21 w 102"/>
                <a:gd name="T37" fmla="*/ 93 h 1287"/>
                <a:gd name="T38" fmla="*/ 27 w 102"/>
                <a:gd name="T39" fmla="*/ 555 h 1287"/>
                <a:gd name="T40" fmla="*/ 42 w 102"/>
                <a:gd name="T41" fmla="*/ 606 h 1287"/>
                <a:gd name="T42" fmla="*/ 60 w 102"/>
                <a:gd name="T43" fmla="*/ 636 h 1287"/>
                <a:gd name="T44" fmla="*/ 60 w 102"/>
                <a:gd name="T45" fmla="*/ 657 h 1287"/>
                <a:gd name="T46" fmla="*/ 39 w 102"/>
                <a:gd name="T47" fmla="*/ 696 h 1287"/>
                <a:gd name="T48" fmla="*/ 27 w 102"/>
                <a:gd name="T49" fmla="*/ 750 h 1287"/>
                <a:gd name="T50" fmla="*/ 24 w 102"/>
                <a:gd name="T51" fmla="*/ 1197 h 1287"/>
                <a:gd name="T52" fmla="*/ 15 w 102"/>
                <a:gd name="T53" fmla="*/ 1251 h 1287"/>
                <a:gd name="T54" fmla="*/ 6 w 102"/>
                <a:gd name="T55" fmla="*/ 1287 h 1287"/>
                <a:gd name="T56" fmla="*/ 6 w 102"/>
                <a:gd name="T57" fmla="*/ 1275 h 1287"/>
                <a:gd name="T58" fmla="*/ 21 w 102"/>
                <a:gd name="T59" fmla="*/ 1239 h 1287"/>
                <a:gd name="T60" fmla="*/ 27 w 102"/>
                <a:gd name="T61" fmla="*/ 1179 h 1287"/>
                <a:gd name="T62" fmla="*/ 30 w 102"/>
                <a:gd name="T63" fmla="*/ 750 h 1287"/>
                <a:gd name="T64" fmla="*/ 45 w 102"/>
                <a:gd name="T65" fmla="*/ 687 h 1287"/>
                <a:gd name="T66" fmla="*/ 63 w 102"/>
                <a:gd name="T67" fmla="*/ 660 h 1287"/>
                <a:gd name="T68" fmla="*/ 69 w 102"/>
                <a:gd name="T69" fmla="*/ 642 h 1287"/>
                <a:gd name="T70" fmla="*/ 45 w 102"/>
                <a:gd name="T71" fmla="*/ 606 h 1287"/>
                <a:gd name="T72" fmla="*/ 30 w 102"/>
                <a:gd name="T73" fmla="*/ 543 h 1287"/>
                <a:gd name="T74" fmla="*/ 24 w 102"/>
                <a:gd name="T75" fmla="*/ 78 h 1287"/>
                <a:gd name="T76" fmla="*/ 12 w 102"/>
                <a:gd name="T77" fmla="*/ 24 h 1287"/>
                <a:gd name="T78" fmla="*/ 3 w 102"/>
                <a:gd name="T79" fmla="*/ 3 h 1287"/>
                <a:gd name="T80" fmla="*/ 18 w 102"/>
                <a:gd name="T81" fmla="*/ 18 h 1287"/>
                <a:gd name="T82" fmla="*/ 42 w 102"/>
                <a:gd name="T83" fmla="*/ 75 h 1287"/>
                <a:gd name="T84" fmla="*/ 51 w 102"/>
                <a:gd name="T85" fmla="*/ 147 h 1287"/>
                <a:gd name="T86" fmla="*/ 54 w 102"/>
                <a:gd name="T87" fmla="*/ 453 h 1287"/>
                <a:gd name="T88" fmla="*/ 63 w 102"/>
                <a:gd name="T89" fmla="*/ 555 h 1287"/>
                <a:gd name="T90" fmla="*/ 81 w 102"/>
                <a:gd name="T91" fmla="*/ 618 h 1287"/>
                <a:gd name="T92" fmla="*/ 99 w 102"/>
                <a:gd name="T93" fmla="*/ 648 h 1287"/>
                <a:gd name="T94" fmla="*/ 81 w 102"/>
                <a:gd name="T95" fmla="*/ 675 h 1287"/>
                <a:gd name="T96" fmla="*/ 63 w 102"/>
                <a:gd name="T97" fmla="*/ 753 h 1287"/>
                <a:gd name="T98" fmla="*/ 54 w 102"/>
                <a:gd name="T99" fmla="*/ 1074 h 1287"/>
                <a:gd name="T100" fmla="*/ 51 w 102"/>
                <a:gd name="T101" fmla="*/ 1161 h 1287"/>
                <a:gd name="T102" fmla="*/ 33 w 102"/>
                <a:gd name="T103" fmla="*/ 1242 h 1287"/>
                <a:gd name="T104" fmla="*/ 18 w 102"/>
                <a:gd name="T105" fmla="*/ 1272 h 1287"/>
                <a:gd name="T106" fmla="*/ 9 w 102"/>
                <a:gd name="T107" fmla="*/ 1281 h 1287"/>
                <a:gd name="T108" fmla="*/ 6 w 102"/>
                <a:gd name="T109" fmla="*/ 1275 h 12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2"/>
                <a:gd name="T166" fmla="*/ 0 h 1287"/>
                <a:gd name="T167" fmla="*/ 102 w 102"/>
                <a:gd name="T168" fmla="*/ 1287 h 12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2" h="1287">
                  <a:moveTo>
                    <a:pt x="6" y="1275"/>
                  </a:moveTo>
                  <a:lnTo>
                    <a:pt x="6" y="1275"/>
                  </a:lnTo>
                  <a:lnTo>
                    <a:pt x="0" y="1287"/>
                  </a:lnTo>
                  <a:lnTo>
                    <a:pt x="6" y="1287"/>
                  </a:lnTo>
                  <a:lnTo>
                    <a:pt x="12" y="1284"/>
                  </a:lnTo>
                  <a:lnTo>
                    <a:pt x="15" y="1278"/>
                  </a:lnTo>
                  <a:lnTo>
                    <a:pt x="21" y="1272"/>
                  </a:lnTo>
                  <a:lnTo>
                    <a:pt x="27" y="1263"/>
                  </a:lnTo>
                  <a:lnTo>
                    <a:pt x="30" y="1254"/>
                  </a:lnTo>
                  <a:lnTo>
                    <a:pt x="36" y="1242"/>
                  </a:lnTo>
                  <a:lnTo>
                    <a:pt x="39" y="1230"/>
                  </a:lnTo>
                  <a:lnTo>
                    <a:pt x="45" y="1215"/>
                  </a:lnTo>
                  <a:lnTo>
                    <a:pt x="48" y="1200"/>
                  </a:lnTo>
                  <a:lnTo>
                    <a:pt x="51" y="1182"/>
                  </a:lnTo>
                  <a:lnTo>
                    <a:pt x="54" y="1161"/>
                  </a:lnTo>
                  <a:lnTo>
                    <a:pt x="54" y="1143"/>
                  </a:lnTo>
                  <a:lnTo>
                    <a:pt x="57" y="1122"/>
                  </a:lnTo>
                  <a:lnTo>
                    <a:pt x="57" y="1098"/>
                  </a:lnTo>
                  <a:lnTo>
                    <a:pt x="57" y="1074"/>
                  </a:lnTo>
                  <a:lnTo>
                    <a:pt x="57" y="861"/>
                  </a:lnTo>
                  <a:lnTo>
                    <a:pt x="60" y="822"/>
                  </a:lnTo>
                  <a:lnTo>
                    <a:pt x="60" y="786"/>
                  </a:lnTo>
                  <a:lnTo>
                    <a:pt x="63" y="753"/>
                  </a:lnTo>
                  <a:lnTo>
                    <a:pt x="69" y="723"/>
                  </a:lnTo>
                  <a:lnTo>
                    <a:pt x="72" y="711"/>
                  </a:lnTo>
                  <a:lnTo>
                    <a:pt x="75" y="699"/>
                  </a:lnTo>
                  <a:lnTo>
                    <a:pt x="78" y="687"/>
                  </a:lnTo>
                  <a:lnTo>
                    <a:pt x="84" y="678"/>
                  </a:lnTo>
                  <a:lnTo>
                    <a:pt x="87" y="669"/>
                  </a:lnTo>
                  <a:lnTo>
                    <a:pt x="93" y="660"/>
                  </a:lnTo>
                  <a:lnTo>
                    <a:pt x="96" y="654"/>
                  </a:lnTo>
                  <a:lnTo>
                    <a:pt x="102" y="648"/>
                  </a:lnTo>
                  <a:lnTo>
                    <a:pt x="96" y="642"/>
                  </a:lnTo>
                  <a:lnTo>
                    <a:pt x="93" y="633"/>
                  </a:lnTo>
                  <a:lnTo>
                    <a:pt x="87" y="627"/>
                  </a:lnTo>
                  <a:lnTo>
                    <a:pt x="84" y="618"/>
                  </a:lnTo>
                  <a:lnTo>
                    <a:pt x="81" y="606"/>
                  </a:lnTo>
                  <a:lnTo>
                    <a:pt x="75" y="597"/>
                  </a:lnTo>
                  <a:lnTo>
                    <a:pt x="72" y="582"/>
                  </a:lnTo>
                  <a:lnTo>
                    <a:pt x="69" y="570"/>
                  </a:lnTo>
                  <a:lnTo>
                    <a:pt x="66" y="555"/>
                  </a:lnTo>
                  <a:lnTo>
                    <a:pt x="63" y="540"/>
                  </a:lnTo>
                  <a:lnTo>
                    <a:pt x="63" y="525"/>
                  </a:lnTo>
                  <a:lnTo>
                    <a:pt x="60" y="507"/>
                  </a:lnTo>
                  <a:lnTo>
                    <a:pt x="60" y="471"/>
                  </a:lnTo>
                  <a:lnTo>
                    <a:pt x="57" y="453"/>
                  </a:lnTo>
                  <a:lnTo>
                    <a:pt x="57" y="432"/>
                  </a:lnTo>
                  <a:lnTo>
                    <a:pt x="57" y="216"/>
                  </a:lnTo>
                  <a:lnTo>
                    <a:pt x="57" y="192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4" y="147"/>
                  </a:lnTo>
                  <a:lnTo>
                    <a:pt x="54" y="126"/>
                  </a:lnTo>
                  <a:lnTo>
                    <a:pt x="51" y="108"/>
                  </a:lnTo>
                  <a:lnTo>
                    <a:pt x="48" y="90"/>
                  </a:lnTo>
                  <a:lnTo>
                    <a:pt x="42" y="72"/>
                  </a:lnTo>
                  <a:lnTo>
                    <a:pt x="39" y="60"/>
                  </a:lnTo>
                  <a:lnTo>
                    <a:pt x="36" y="45"/>
                  </a:lnTo>
                  <a:lnTo>
                    <a:pt x="30" y="33"/>
                  </a:lnTo>
                  <a:lnTo>
                    <a:pt x="24" y="24"/>
                  </a:lnTo>
                  <a:lnTo>
                    <a:pt x="21" y="15"/>
                  </a:lnTo>
                  <a:lnTo>
                    <a:pt x="15" y="9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12"/>
                  </a:lnTo>
                  <a:lnTo>
                    <a:pt x="9" y="24"/>
                  </a:lnTo>
                  <a:lnTo>
                    <a:pt x="12" y="36"/>
                  </a:lnTo>
                  <a:lnTo>
                    <a:pt x="15" y="48"/>
                  </a:lnTo>
                  <a:lnTo>
                    <a:pt x="18" y="63"/>
                  </a:lnTo>
                  <a:lnTo>
                    <a:pt x="21" y="78"/>
                  </a:lnTo>
                  <a:lnTo>
                    <a:pt x="21" y="96"/>
                  </a:lnTo>
                  <a:lnTo>
                    <a:pt x="21" y="93"/>
                  </a:lnTo>
                  <a:lnTo>
                    <a:pt x="24" y="114"/>
                  </a:lnTo>
                  <a:lnTo>
                    <a:pt x="24" y="489"/>
                  </a:lnTo>
                  <a:lnTo>
                    <a:pt x="24" y="519"/>
                  </a:lnTo>
                  <a:lnTo>
                    <a:pt x="27" y="543"/>
                  </a:lnTo>
                  <a:lnTo>
                    <a:pt x="27" y="555"/>
                  </a:lnTo>
                  <a:lnTo>
                    <a:pt x="30" y="567"/>
                  </a:lnTo>
                  <a:lnTo>
                    <a:pt x="36" y="588"/>
                  </a:lnTo>
                  <a:lnTo>
                    <a:pt x="39" y="597"/>
                  </a:lnTo>
                  <a:lnTo>
                    <a:pt x="42" y="606"/>
                  </a:lnTo>
                  <a:lnTo>
                    <a:pt x="45" y="615"/>
                  </a:lnTo>
                  <a:lnTo>
                    <a:pt x="51" y="624"/>
                  </a:lnTo>
                  <a:lnTo>
                    <a:pt x="54" y="630"/>
                  </a:lnTo>
                  <a:lnTo>
                    <a:pt x="60" y="636"/>
                  </a:lnTo>
                  <a:lnTo>
                    <a:pt x="66" y="642"/>
                  </a:lnTo>
                  <a:lnTo>
                    <a:pt x="72" y="648"/>
                  </a:lnTo>
                  <a:lnTo>
                    <a:pt x="66" y="651"/>
                  </a:lnTo>
                  <a:lnTo>
                    <a:pt x="60" y="657"/>
                  </a:lnTo>
                  <a:lnTo>
                    <a:pt x="54" y="663"/>
                  </a:lnTo>
                  <a:lnTo>
                    <a:pt x="51" y="669"/>
                  </a:lnTo>
                  <a:lnTo>
                    <a:pt x="45" y="678"/>
                  </a:lnTo>
                  <a:lnTo>
                    <a:pt x="42" y="687"/>
                  </a:lnTo>
                  <a:lnTo>
                    <a:pt x="39" y="696"/>
                  </a:lnTo>
                  <a:lnTo>
                    <a:pt x="36" y="705"/>
                  </a:lnTo>
                  <a:lnTo>
                    <a:pt x="30" y="726"/>
                  </a:lnTo>
                  <a:lnTo>
                    <a:pt x="27" y="738"/>
                  </a:lnTo>
                  <a:lnTo>
                    <a:pt x="27" y="750"/>
                  </a:lnTo>
                  <a:lnTo>
                    <a:pt x="24" y="762"/>
                  </a:lnTo>
                  <a:lnTo>
                    <a:pt x="24" y="777"/>
                  </a:lnTo>
                  <a:lnTo>
                    <a:pt x="24" y="804"/>
                  </a:lnTo>
                  <a:lnTo>
                    <a:pt x="24" y="1179"/>
                  </a:lnTo>
                  <a:lnTo>
                    <a:pt x="24" y="1197"/>
                  </a:lnTo>
                  <a:lnTo>
                    <a:pt x="21" y="1209"/>
                  </a:lnTo>
                  <a:lnTo>
                    <a:pt x="21" y="1224"/>
                  </a:lnTo>
                  <a:lnTo>
                    <a:pt x="18" y="1239"/>
                  </a:lnTo>
                  <a:lnTo>
                    <a:pt x="15" y="1251"/>
                  </a:lnTo>
                  <a:lnTo>
                    <a:pt x="9" y="1263"/>
                  </a:lnTo>
                  <a:lnTo>
                    <a:pt x="6" y="1275"/>
                  </a:lnTo>
                  <a:lnTo>
                    <a:pt x="0" y="1287"/>
                  </a:lnTo>
                  <a:lnTo>
                    <a:pt x="6" y="1287"/>
                  </a:lnTo>
                  <a:lnTo>
                    <a:pt x="6" y="1284"/>
                  </a:lnTo>
                  <a:lnTo>
                    <a:pt x="0" y="1284"/>
                  </a:lnTo>
                  <a:lnTo>
                    <a:pt x="0" y="1287"/>
                  </a:lnTo>
                  <a:lnTo>
                    <a:pt x="6" y="1275"/>
                  </a:lnTo>
                  <a:lnTo>
                    <a:pt x="12" y="1263"/>
                  </a:lnTo>
                  <a:lnTo>
                    <a:pt x="15" y="1251"/>
                  </a:lnTo>
                  <a:lnTo>
                    <a:pt x="21" y="1239"/>
                  </a:lnTo>
                  <a:lnTo>
                    <a:pt x="21" y="1224"/>
                  </a:lnTo>
                  <a:lnTo>
                    <a:pt x="24" y="1224"/>
                  </a:lnTo>
                  <a:lnTo>
                    <a:pt x="24" y="1212"/>
                  </a:lnTo>
                  <a:lnTo>
                    <a:pt x="27" y="1197"/>
                  </a:lnTo>
                  <a:lnTo>
                    <a:pt x="27" y="1179"/>
                  </a:lnTo>
                  <a:lnTo>
                    <a:pt x="27" y="804"/>
                  </a:lnTo>
                  <a:lnTo>
                    <a:pt x="27" y="777"/>
                  </a:lnTo>
                  <a:lnTo>
                    <a:pt x="27" y="762"/>
                  </a:lnTo>
                  <a:lnTo>
                    <a:pt x="30" y="750"/>
                  </a:lnTo>
                  <a:lnTo>
                    <a:pt x="30" y="738"/>
                  </a:lnTo>
                  <a:lnTo>
                    <a:pt x="33" y="726"/>
                  </a:lnTo>
                  <a:lnTo>
                    <a:pt x="39" y="705"/>
                  </a:lnTo>
                  <a:lnTo>
                    <a:pt x="42" y="696"/>
                  </a:lnTo>
                  <a:lnTo>
                    <a:pt x="45" y="687"/>
                  </a:lnTo>
                  <a:lnTo>
                    <a:pt x="48" y="678"/>
                  </a:lnTo>
                  <a:lnTo>
                    <a:pt x="54" y="672"/>
                  </a:lnTo>
                  <a:lnTo>
                    <a:pt x="51" y="672"/>
                  </a:lnTo>
                  <a:lnTo>
                    <a:pt x="57" y="666"/>
                  </a:lnTo>
                  <a:lnTo>
                    <a:pt x="63" y="660"/>
                  </a:lnTo>
                  <a:lnTo>
                    <a:pt x="66" y="654"/>
                  </a:lnTo>
                  <a:lnTo>
                    <a:pt x="72" y="648"/>
                  </a:lnTo>
                  <a:lnTo>
                    <a:pt x="66" y="642"/>
                  </a:lnTo>
                  <a:lnTo>
                    <a:pt x="69" y="642"/>
                  </a:lnTo>
                  <a:lnTo>
                    <a:pt x="63" y="636"/>
                  </a:lnTo>
                  <a:lnTo>
                    <a:pt x="57" y="630"/>
                  </a:lnTo>
                  <a:lnTo>
                    <a:pt x="54" y="621"/>
                  </a:lnTo>
                  <a:lnTo>
                    <a:pt x="48" y="615"/>
                  </a:lnTo>
                  <a:lnTo>
                    <a:pt x="45" y="606"/>
                  </a:lnTo>
                  <a:lnTo>
                    <a:pt x="42" y="597"/>
                  </a:lnTo>
                  <a:lnTo>
                    <a:pt x="39" y="588"/>
                  </a:lnTo>
                  <a:lnTo>
                    <a:pt x="33" y="567"/>
                  </a:lnTo>
                  <a:lnTo>
                    <a:pt x="30" y="555"/>
                  </a:lnTo>
                  <a:lnTo>
                    <a:pt x="30" y="543"/>
                  </a:lnTo>
                  <a:lnTo>
                    <a:pt x="27" y="519"/>
                  </a:lnTo>
                  <a:lnTo>
                    <a:pt x="27" y="489"/>
                  </a:lnTo>
                  <a:lnTo>
                    <a:pt x="27" y="114"/>
                  </a:lnTo>
                  <a:lnTo>
                    <a:pt x="24" y="93"/>
                  </a:lnTo>
                  <a:lnTo>
                    <a:pt x="24" y="78"/>
                  </a:lnTo>
                  <a:lnTo>
                    <a:pt x="21" y="63"/>
                  </a:lnTo>
                  <a:lnTo>
                    <a:pt x="18" y="48"/>
                  </a:lnTo>
                  <a:lnTo>
                    <a:pt x="15" y="36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3"/>
                  </a:lnTo>
                  <a:lnTo>
                    <a:pt x="3" y="3"/>
                  </a:lnTo>
                  <a:lnTo>
                    <a:pt x="9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7" y="36"/>
                  </a:lnTo>
                  <a:lnTo>
                    <a:pt x="33" y="45"/>
                  </a:lnTo>
                  <a:lnTo>
                    <a:pt x="36" y="60"/>
                  </a:lnTo>
                  <a:lnTo>
                    <a:pt x="42" y="75"/>
                  </a:lnTo>
                  <a:lnTo>
                    <a:pt x="45" y="90"/>
                  </a:lnTo>
                  <a:lnTo>
                    <a:pt x="48" y="108"/>
                  </a:lnTo>
                  <a:lnTo>
                    <a:pt x="51" y="126"/>
                  </a:lnTo>
                  <a:lnTo>
                    <a:pt x="51" y="147"/>
                  </a:lnTo>
                  <a:lnTo>
                    <a:pt x="54" y="171"/>
                  </a:lnTo>
                  <a:lnTo>
                    <a:pt x="54" y="192"/>
                  </a:lnTo>
                  <a:lnTo>
                    <a:pt x="54" y="216"/>
                  </a:lnTo>
                  <a:lnTo>
                    <a:pt x="54" y="432"/>
                  </a:lnTo>
                  <a:lnTo>
                    <a:pt x="54" y="453"/>
                  </a:lnTo>
                  <a:lnTo>
                    <a:pt x="57" y="471"/>
                  </a:lnTo>
                  <a:lnTo>
                    <a:pt x="57" y="507"/>
                  </a:lnTo>
                  <a:lnTo>
                    <a:pt x="60" y="525"/>
                  </a:lnTo>
                  <a:lnTo>
                    <a:pt x="63" y="540"/>
                  </a:lnTo>
                  <a:lnTo>
                    <a:pt x="63" y="555"/>
                  </a:lnTo>
                  <a:lnTo>
                    <a:pt x="66" y="570"/>
                  </a:lnTo>
                  <a:lnTo>
                    <a:pt x="69" y="585"/>
                  </a:lnTo>
                  <a:lnTo>
                    <a:pt x="72" y="597"/>
                  </a:lnTo>
                  <a:lnTo>
                    <a:pt x="78" y="609"/>
                  </a:lnTo>
                  <a:lnTo>
                    <a:pt x="81" y="618"/>
                  </a:lnTo>
                  <a:lnTo>
                    <a:pt x="87" y="627"/>
                  </a:lnTo>
                  <a:lnTo>
                    <a:pt x="90" y="636"/>
                  </a:lnTo>
                  <a:lnTo>
                    <a:pt x="96" y="642"/>
                  </a:lnTo>
                  <a:lnTo>
                    <a:pt x="99" y="648"/>
                  </a:lnTo>
                  <a:lnTo>
                    <a:pt x="96" y="651"/>
                  </a:lnTo>
                  <a:lnTo>
                    <a:pt x="90" y="660"/>
                  </a:lnTo>
                  <a:lnTo>
                    <a:pt x="84" y="666"/>
                  </a:lnTo>
                  <a:lnTo>
                    <a:pt x="81" y="675"/>
                  </a:lnTo>
                  <a:lnTo>
                    <a:pt x="78" y="687"/>
                  </a:lnTo>
                  <a:lnTo>
                    <a:pt x="72" y="699"/>
                  </a:lnTo>
                  <a:lnTo>
                    <a:pt x="69" y="711"/>
                  </a:lnTo>
                  <a:lnTo>
                    <a:pt x="66" y="723"/>
                  </a:lnTo>
                  <a:lnTo>
                    <a:pt x="63" y="753"/>
                  </a:lnTo>
                  <a:lnTo>
                    <a:pt x="57" y="786"/>
                  </a:lnTo>
                  <a:lnTo>
                    <a:pt x="57" y="822"/>
                  </a:lnTo>
                  <a:lnTo>
                    <a:pt x="54" y="861"/>
                  </a:lnTo>
                  <a:lnTo>
                    <a:pt x="54" y="1074"/>
                  </a:lnTo>
                  <a:lnTo>
                    <a:pt x="54" y="1098"/>
                  </a:lnTo>
                  <a:lnTo>
                    <a:pt x="54" y="1122"/>
                  </a:lnTo>
                  <a:lnTo>
                    <a:pt x="54" y="1119"/>
                  </a:lnTo>
                  <a:lnTo>
                    <a:pt x="54" y="1143"/>
                  </a:lnTo>
                  <a:lnTo>
                    <a:pt x="51" y="1161"/>
                  </a:lnTo>
                  <a:lnTo>
                    <a:pt x="48" y="1182"/>
                  </a:lnTo>
                  <a:lnTo>
                    <a:pt x="45" y="1197"/>
                  </a:lnTo>
                  <a:lnTo>
                    <a:pt x="42" y="1215"/>
                  </a:lnTo>
                  <a:lnTo>
                    <a:pt x="36" y="1230"/>
                  </a:lnTo>
                  <a:lnTo>
                    <a:pt x="33" y="1242"/>
                  </a:lnTo>
                  <a:lnTo>
                    <a:pt x="27" y="1254"/>
                  </a:lnTo>
                  <a:lnTo>
                    <a:pt x="24" y="1263"/>
                  </a:lnTo>
                  <a:lnTo>
                    <a:pt x="18" y="1272"/>
                  </a:lnTo>
                  <a:lnTo>
                    <a:pt x="15" y="1278"/>
                  </a:lnTo>
                  <a:lnTo>
                    <a:pt x="9" y="1281"/>
                  </a:lnTo>
                  <a:lnTo>
                    <a:pt x="3" y="1284"/>
                  </a:lnTo>
                  <a:lnTo>
                    <a:pt x="6" y="1284"/>
                  </a:lnTo>
                  <a:lnTo>
                    <a:pt x="0" y="1284"/>
                  </a:lnTo>
                  <a:lnTo>
                    <a:pt x="0" y="1287"/>
                  </a:lnTo>
                  <a:lnTo>
                    <a:pt x="6" y="1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"/>
            <p:cNvSpPr>
              <a:spLocks/>
            </p:cNvSpPr>
            <p:nvPr/>
          </p:nvSpPr>
          <p:spPr bwMode="auto">
            <a:xfrm>
              <a:off x="971" y="2518"/>
              <a:ext cx="102" cy="1287"/>
            </a:xfrm>
            <a:custGeom>
              <a:avLst/>
              <a:gdLst>
                <a:gd name="T0" fmla="*/ 6 w 102"/>
                <a:gd name="T1" fmla="*/ 1287 h 1287"/>
                <a:gd name="T2" fmla="*/ 21 w 102"/>
                <a:gd name="T3" fmla="*/ 1272 h 1287"/>
                <a:gd name="T4" fmla="*/ 39 w 102"/>
                <a:gd name="T5" fmla="*/ 1230 h 1287"/>
                <a:gd name="T6" fmla="*/ 54 w 102"/>
                <a:gd name="T7" fmla="*/ 1161 h 1287"/>
                <a:gd name="T8" fmla="*/ 57 w 102"/>
                <a:gd name="T9" fmla="*/ 861 h 1287"/>
                <a:gd name="T10" fmla="*/ 72 w 102"/>
                <a:gd name="T11" fmla="*/ 711 h 1287"/>
                <a:gd name="T12" fmla="*/ 87 w 102"/>
                <a:gd name="T13" fmla="*/ 669 h 1287"/>
                <a:gd name="T14" fmla="*/ 102 w 102"/>
                <a:gd name="T15" fmla="*/ 648 h 1287"/>
                <a:gd name="T16" fmla="*/ 87 w 102"/>
                <a:gd name="T17" fmla="*/ 627 h 1287"/>
                <a:gd name="T18" fmla="*/ 72 w 102"/>
                <a:gd name="T19" fmla="*/ 582 h 1287"/>
                <a:gd name="T20" fmla="*/ 60 w 102"/>
                <a:gd name="T21" fmla="*/ 507 h 1287"/>
                <a:gd name="T22" fmla="*/ 57 w 102"/>
                <a:gd name="T23" fmla="*/ 216 h 1287"/>
                <a:gd name="T24" fmla="*/ 54 w 102"/>
                <a:gd name="T25" fmla="*/ 126 h 1287"/>
                <a:gd name="T26" fmla="*/ 39 w 102"/>
                <a:gd name="T27" fmla="*/ 60 h 1287"/>
                <a:gd name="T28" fmla="*/ 24 w 102"/>
                <a:gd name="T29" fmla="*/ 24 h 1287"/>
                <a:gd name="T30" fmla="*/ 6 w 102"/>
                <a:gd name="T31" fmla="*/ 3 h 1287"/>
                <a:gd name="T32" fmla="*/ 0 w 102"/>
                <a:gd name="T33" fmla="*/ 3 h 1287"/>
                <a:gd name="T34" fmla="*/ 15 w 102"/>
                <a:gd name="T35" fmla="*/ 48 h 1287"/>
                <a:gd name="T36" fmla="*/ 21 w 102"/>
                <a:gd name="T37" fmla="*/ 93 h 1287"/>
                <a:gd name="T38" fmla="*/ 27 w 102"/>
                <a:gd name="T39" fmla="*/ 555 h 1287"/>
                <a:gd name="T40" fmla="*/ 42 w 102"/>
                <a:gd name="T41" fmla="*/ 606 h 1287"/>
                <a:gd name="T42" fmla="*/ 60 w 102"/>
                <a:gd name="T43" fmla="*/ 636 h 1287"/>
                <a:gd name="T44" fmla="*/ 60 w 102"/>
                <a:gd name="T45" fmla="*/ 657 h 1287"/>
                <a:gd name="T46" fmla="*/ 39 w 102"/>
                <a:gd name="T47" fmla="*/ 696 h 1287"/>
                <a:gd name="T48" fmla="*/ 27 w 102"/>
                <a:gd name="T49" fmla="*/ 750 h 1287"/>
                <a:gd name="T50" fmla="*/ 24 w 102"/>
                <a:gd name="T51" fmla="*/ 1197 h 1287"/>
                <a:gd name="T52" fmla="*/ 15 w 102"/>
                <a:gd name="T53" fmla="*/ 1251 h 1287"/>
                <a:gd name="T54" fmla="*/ 6 w 102"/>
                <a:gd name="T55" fmla="*/ 1287 h 1287"/>
                <a:gd name="T56" fmla="*/ 6 w 102"/>
                <a:gd name="T57" fmla="*/ 1275 h 1287"/>
                <a:gd name="T58" fmla="*/ 21 w 102"/>
                <a:gd name="T59" fmla="*/ 1239 h 1287"/>
                <a:gd name="T60" fmla="*/ 27 w 102"/>
                <a:gd name="T61" fmla="*/ 1179 h 1287"/>
                <a:gd name="T62" fmla="*/ 30 w 102"/>
                <a:gd name="T63" fmla="*/ 750 h 1287"/>
                <a:gd name="T64" fmla="*/ 45 w 102"/>
                <a:gd name="T65" fmla="*/ 687 h 1287"/>
                <a:gd name="T66" fmla="*/ 63 w 102"/>
                <a:gd name="T67" fmla="*/ 660 h 1287"/>
                <a:gd name="T68" fmla="*/ 69 w 102"/>
                <a:gd name="T69" fmla="*/ 642 h 1287"/>
                <a:gd name="T70" fmla="*/ 45 w 102"/>
                <a:gd name="T71" fmla="*/ 606 h 1287"/>
                <a:gd name="T72" fmla="*/ 30 w 102"/>
                <a:gd name="T73" fmla="*/ 543 h 1287"/>
                <a:gd name="T74" fmla="*/ 24 w 102"/>
                <a:gd name="T75" fmla="*/ 78 h 1287"/>
                <a:gd name="T76" fmla="*/ 12 w 102"/>
                <a:gd name="T77" fmla="*/ 24 h 1287"/>
                <a:gd name="T78" fmla="*/ 3 w 102"/>
                <a:gd name="T79" fmla="*/ 3 h 1287"/>
                <a:gd name="T80" fmla="*/ 18 w 102"/>
                <a:gd name="T81" fmla="*/ 18 h 1287"/>
                <a:gd name="T82" fmla="*/ 42 w 102"/>
                <a:gd name="T83" fmla="*/ 75 h 1287"/>
                <a:gd name="T84" fmla="*/ 51 w 102"/>
                <a:gd name="T85" fmla="*/ 147 h 1287"/>
                <a:gd name="T86" fmla="*/ 54 w 102"/>
                <a:gd name="T87" fmla="*/ 453 h 1287"/>
                <a:gd name="T88" fmla="*/ 63 w 102"/>
                <a:gd name="T89" fmla="*/ 555 h 1287"/>
                <a:gd name="T90" fmla="*/ 81 w 102"/>
                <a:gd name="T91" fmla="*/ 618 h 1287"/>
                <a:gd name="T92" fmla="*/ 99 w 102"/>
                <a:gd name="T93" fmla="*/ 648 h 1287"/>
                <a:gd name="T94" fmla="*/ 81 w 102"/>
                <a:gd name="T95" fmla="*/ 675 h 1287"/>
                <a:gd name="T96" fmla="*/ 63 w 102"/>
                <a:gd name="T97" fmla="*/ 753 h 1287"/>
                <a:gd name="T98" fmla="*/ 54 w 102"/>
                <a:gd name="T99" fmla="*/ 1074 h 1287"/>
                <a:gd name="T100" fmla="*/ 51 w 102"/>
                <a:gd name="T101" fmla="*/ 1161 h 1287"/>
                <a:gd name="T102" fmla="*/ 33 w 102"/>
                <a:gd name="T103" fmla="*/ 1242 h 1287"/>
                <a:gd name="T104" fmla="*/ 18 w 102"/>
                <a:gd name="T105" fmla="*/ 1272 h 1287"/>
                <a:gd name="T106" fmla="*/ 9 w 102"/>
                <a:gd name="T107" fmla="*/ 1281 h 1287"/>
                <a:gd name="T108" fmla="*/ 6 w 102"/>
                <a:gd name="T109" fmla="*/ 1275 h 12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2"/>
                <a:gd name="T166" fmla="*/ 0 h 1287"/>
                <a:gd name="T167" fmla="*/ 102 w 102"/>
                <a:gd name="T168" fmla="*/ 1287 h 12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2" h="1287">
                  <a:moveTo>
                    <a:pt x="6" y="1275"/>
                  </a:moveTo>
                  <a:lnTo>
                    <a:pt x="6" y="1275"/>
                  </a:lnTo>
                  <a:lnTo>
                    <a:pt x="0" y="1287"/>
                  </a:lnTo>
                  <a:lnTo>
                    <a:pt x="6" y="1287"/>
                  </a:lnTo>
                  <a:lnTo>
                    <a:pt x="12" y="1284"/>
                  </a:lnTo>
                  <a:lnTo>
                    <a:pt x="15" y="1278"/>
                  </a:lnTo>
                  <a:lnTo>
                    <a:pt x="21" y="1272"/>
                  </a:lnTo>
                  <a:lnTo>
                    <a:pt x="27" y="1263"/>
                  </a:lnTo>
                  <a:lnTo>
                    <a:pt x="30" y="1254"/>
                  </a:lnTo>
                  <a:lnTo>
                    <a:pt x="36" y="1242"/>
                  </a:lnTo>
                  <a:lnTo>
                    <a:pt x="39" y="1230"/>
                  </a:lnTo>
                  <a:lnTo>
                    <a:pt x="45" y="1215"/>
                  </a:lnTo>
                  <a:lnTo>
                    <a:pt x="48" y="1200"/>
                  </a:lnTo>
                  <a:lnTo>
                    <a:pt x="51" y="1182"/>
                  </a:lnTo>
                  <a:lnTo>
                    <a:pt x="54" y="1161"/>
                  </a:lnTo>
                  <a:lnTo>
                    <a:pt x="54" y="1143"/>
                  </a:lnTo>
                  <a:lnTo>
                    <a:pt x="57" y="1122"/>
                  </a:lnTo>
                  <a:lnTo>
                    <a:pt x="57" y="1098"/>
                  </a:lnTo>
                  <a:lnTo>
                    <a:pt x="57" y="1074"/>
                  </a:lnTo>
                  <a:lnTo>
                    <a:pt x="57" y="861"/>
                  </a:lnTo>
                  <a:lnTo>
                    <a:pt x="60" y="822"/>
                  </a:lnTo>
                  <a:lnTo>
                    <a:pt x="60" y="786"/>
                  </a:lnTo>
                  <a:lnTo>
                    <a:pt x="63" y="753"/>
                  </a:lnTo>
                  <a:lnTo>
                    <a:pt x="69" y="723"/>
                  </a:lnTo>
                  <a:lnTo>
                    <a:pt x="72" y="711"/>
                  </a:lnTo>
                  <a:lnTo>
                    <a:pt x="75" y="699"/>
                  </a:lnTo>
                  <a:lnTo>
                    <a:pt x="78" y="687"/>
                  </a:lnTo>
                  <a:lnTo>
                    <a:pt x="84" y="678"/>
                  </a:lnTo>
                  <a:lnTo>
                    <a:pt x="87" y="669"/>
                  </a:lnTo>
                  <a:lnTo>
                    <a:pt x="93" y="660"/>
                  </a:lnTo>
                  <a:lnTo>
                    <a:pt x="96" y="654"/>
                  </a:lnTo>
                  <a:lnTo>
                    <a:pt x="102" y="648"/>
                  </a:lnTo>
                  <a:lnTo>
                    <a:pt x="96" y="642"/>
                  </a:lnTo>
                  <a:lnTo>
                    <a:pt x="93" y="633"/>
                  </a:lnTo>
                  <a:lnTo>
                    <a:pt x="87" y="627"/>
                  </a:lnTo>
                  <a:lnTo>
                    <a:pt x="84" y="618"/>
                  </a:lnTo>
                  <a:lnTo>
                    <a:pt x="81" y="606"/>
                  </a:lnTo>
                  <a:lnTo>
                    <a:pt x="75" y="597"/>
                  </a:lnTo>
                  <a:lnTo>
                    <a:pt x="72" y="582"/>
                  </a:lnTo>
                  <a:lnTo>
                    <a:pt x="69" y="570"/>
                  </a:lnTo>
                  <a:lnTo>
                    <a:pt x="66" y="555"/>
                  </a:lnTo>
                  <a:lnTo>
                    <a:pt x="63" y="540"/>
                  </a:lnTo>
                  <a:lnTo>
                    <a:pt x="63" y="525"/>
                  </a:lnTo>
                  <a:lnTo>
                    <a:pt x="60" y="507"/>
                  </a:lnTo>
                  <a:lnTo>
                    <a:pt x="60" y="471"/>
                  </a:lnTo>
                  <a:lnTo>
                    <a:pt x="57" y="453"/>
                  </a:lnTo>
                  <a:lnTo>
                    <a:pt x="57" y="432"/>
                  </a:lnTo>
                  <a:lnTo>
                    <a:pt x="57" y="216"/>
                  </a:lnTo>
                  <a:lnTo>
                    <a:pt x="57" y="192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4" y="147"/>
                  </a:lnTo>
                  <a:lnTo>
                    <a:pt x="54" y="126"/>
                  </a:lnTo>
                  <a:lnTo>
                    <a:pt x="51" y="108"/>
                  </a:lnTo>
                  <a:lnTo>
                    <a:pt x="48" y="90"/>
                  </a:lnTo>
                  <a:lnTo>
                    <a:pt x="42" y="72"/>
                  </a:lnTo>
                  <a:lnTo>
                    <a:pt x="39" y="60"/>
                  </a:lnTo>
                  <a:lnTo>
                    <a:pt x="36" y="45"/>
                  </a:lnTo>
                  <a:lnTo>
                    <a:pt x="30" y="33"/>
                  </a:lnTo>
                  <a:lnTo>
                    <a:pt x="24" y="24"/>
                  </a:lnTo>
                  <a:lnTo>
                    <a:pt x="21" y="15"/>
                  </a:lnTo>
                  <a:lnTo>
                    <a:pt x="15" y="9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12"/>
                  </a:lnTo>
                  <a:lnTo>
                    <a:pt x="9" y="24"/>
                  </a:lnTo>
                  <a:lnTo>
                    <a:pt x="12" y="36"/>
                  </a:lnTo>
                  <a:lnTo>
                    <a:pt x="15" y="48"/>
                  </a:lnTo>
                  <a:lnTo>
                    <a:pt x="18" y="63"/>
                  </a:lnTo>
                  <a:lnTo>
                    <a:pt x="21" y="78"/>
                  </a:lnTo>
                  <a:lnTo>
                    <a:pt x="21" y="96"/>
                  </a:lnTo>
                  <a:lnTo>
                    <a:pt x="21" y="93"/>
                  </a:lnTo>
                  <a:lnTo>
                    <a:pt x="24" y="114"/>
                  </a:lnTo>
                  <a:lnTo>
                    <a:pt x="24" y="489"/>
                  </a:lnTo>
                  <a:lnTo>
                    <a:pt x="24" y="519"/>
                  </a:lnTo>
                  <a:lnTo>
                    <a:pt x="27" y="543"/>
                  </a:lnTo>
                  <a:lnTo>
                    <a:pt x="27" y="555"/>
                  </a:lnTo>
                  <a:lnTo>
                    <a:pt x="30" y="567"/>
                  </a:lnTo>
                  <a:lnTo>
                    <a:pt x="36" y="588"/>
                  </a:lnTo>
                  <a:lnTo>
                    <a:pt x="39" y="597"/>
                  </a:lnTo>
                  <a:lnTo>
                    <a:pt x="42" y="606"/>
                  </a:lnTo>
                  <a:lnTo>
                    <a:pt x="45" y="615"/>
                  </a:lnTo>
                  <a:lnTo>
                    <a:pt x="51" y="624"/>
                  </a:lnTo>
                  <a:lnTo>
                    <a:pt x="54" y="630"/>
                  </a:lnTo>
                  <a:lnTo>
                    <a:pt x="60" y="636"/>
                  </a:lnTo>
                  <a:lnTo>
                    <a:pt x="66" y="642"/>
                  </a:lnTo>
                  <a:lnTo>
                    <a:pt x="72" y="648"/>
                  </a:lnTo>
                  <a:lnTo>
                    <a:pt x="66" y="651"/>
                  </a:lnTo>
                  <a:lnTo>
                    <a:pt x="60" y="657"/>
                  </a:lnTo>
                  <a:lnTo>
                    <a:pt x="54" y="663"/>
                  </a:lnTo>
                  <a:lnTo>
                    <a:pt x="51" y="669"/>
                  </a:lnTo>
                  <a:lnTo>
                    <a:pt x="45" y="678"/>
                  </a:lnTo>
                  <a:lnTo>
                    <a:pt x="42" y="687"/>
                  </a:lnTo>
                  <a:lnTo>
                    <a:pt x="39" y="696"/>
                  </a:lnTo>
                  <a:lnTo>
                    <a:pt x="36" y="705"/>
                  </a:lnTo>
                  <a:lnTo>
                    <a:pt x="30" y="726"/>
                  </a:lnTo>
                  <a:lnTo>
                    <a:pt x="27" y="738"/>
                  </a:lnTo>
                  <a:lnTo>
                    <a:pt x="27" y="750"/>
                  </a:lnTo>
                  <a:lnTo>
                    <a:pt x="24" y="762"/>
                  </a:lnTo>
                  <a:lnTo>
                    <a:pt x="24" y="777"/>
                  </a:lnTo>
                  <a:lnTo>
                    <a:pt x="24" y="804"/>
                  </a:lnTo>
                  <a:lnTo>
                    <a:pt x="24" y="1179"/>
                  </a:lnTo>
                  <a:lnTo>
                    <a:pt x="24" y="1197"/>
                  </a:lnTo>
                  <a:lnTo>
                    <a:pt x="21" y="1209"/>
                  </a:lnTo>
                  <a:lnTo>
                    <a:pt x="21" y="1224"/>
                  </a:lnTo>
                  <a:lnTo>
                    <a:pt x="18" y="1239"/>
                  </a:lnTo>
                  <a:lnTo>
                    <a:pt x="15" y="1251"/>
                  </a:lnTo>
                  <a:lnTo>
                    <a:pt x="9" y="1263"/>
                  </a:lnTo>
                  <a:lnTo>
                    <a:pt x="6" y="1275"/>
                  </a:lnTo>
                  <a:lnTo>
                    <a:pt x="0" y="1287"/>
                  </a:lnTo>
                  <a:lnTo>
                    <a:pt x="6" y="1287"/>
                  </a:lnTo>
                  <a:lnTo>
                    <a:pt x="6" y="1284"/>
                  </a:lnTo>
                  <a:lnTo>
                    <a:pt x="0" y="1284"/>
                  </a:lnTo>
                  <a:lnTo>
                    <a:pt x="0" y="1287"/>
                  </a:lnTo>
                  <a:lnTo>
                    <a:pt x="6" y="1275"/>
                  </a:lnTo>
                  <a:lnTo>
                    <a:pt x="12" y="1263"/>
                  </a:lnTo>
                  <a:lnTo>
                    <a:pt x="15" y="1251"/>
                  </a:lnTo>
                  <a:lnTo>
                    <a:pt x="21" y="1239"/>
                  </a:lnTo>
                  <a:lnTo>
                    <a:pt x="21" y="1224"/>
                  </a:lnTo>
                  <a:lnTo>
                    <a:pt x="24" y="1224"/>
                  </a:lnTo>
                  <a:lnTo>
                    <a:pt x="24" y="1212"/>
                  </a:lnTo>
                  <a:lnTo>
                    <a:pt x="27" y="1197"/>
                  </a:lnTo>
                  <a:lnTo>
                    <a:pt x="27" y="1179"/>
                  </a:lnTo>
                  <a:lnTo>
                    <a:pt x="27" y="804"/>
                  </a:lnTo>
                  <a:lnTo>
                    <a:pt x="27" y="777"/>
                  </a:lnTo>
                  <a:lnTo>
                    <a:pt x="27" y="762"/>
                  </a:lnTo>
                  <a:lnTo>
                    <a:pt x="30" y="750"/>
                  </a:lnTo>
                  <a:lnTo>
                    <a:pt x="30" y="738"/>
                  </a:lnTo>
                  <a:lnTo>
                    <a:pt x="33" y="726"/>
                  </a:lnTo>
                  <a:lnTo>
                    <a:pt x="39" y="705"/>
                  </a:lnTo>
                  <a:lnTo>
                    <a:pt x="42" y="696"/>
                  </a:lnTo>
                  <a:lnTo>
                    <a:pt x="45" y="687"/>
                  </a:lnTo>
                  <a:lnTo>
                    <a:pt x="48" y="678"/>
                  </a:lnTo>
                  <a:lnTo>
                    <a:pt x="54" y="672"/>
                  </a:lnTo>
                  <a:lnTo>
                    <a:pt x="51" y="672"/>
                  </a:lnTo>
                  <a:lnTo>
                    <a:pt x="57" y="666"/>
                  </a:lnTo>
                  <a:lnTo>
                    <a:pt x="63" y="660"/>
                  </a:lnTo>
                  <a:lnTo>
                    <a:pt x="66" y="654"/>
                  </a:lnTo>
                  <a:lnTo>
                    <a:pt x="72" y="648"/>
                  </a:lnTo>
                  <a:lnTo>
                    <a:pt x="66" y="642"/>
                  </a:lnTo>
                  <a:lnTo>
                    <a:pt x="69" y="642"/>
                  </a:lnTo>
                  <a:lnTo>
                    <a:pt x="63" y="636"/>
                  </a:lnTo>
                  <a:lnTo>
                    <a:pt x="57" y="630"/>
                  </a:lnTo>
                  <a:lnTo>
                    <a:pt x="54" y="621"/>
                  </a:lnTo>
                  <a:lnTo>
                    <a:pt x="48" y="615"/>
                  </a:lnTo>
                  <a:lnTo>
                    <a:pt x="45" y="606"/>
                  </a:lnTo>
                  <a:lnTo>
                    <a:pt x="42" y="597"/>
                  </a:lnTo>
                  <a:lnTo>
                    <a:pt x="39" y="588"/>
                  </a:lnTo>
                  <a:lnTo>
                    <a:pt x="33" y="567"/>
                  </a:lnTo>
                  <a:lnTo>
                    <a:pt x="30" y="555"/>
                  </a:lnTo>
                  <a:lnTo>
                    <a:pt x="30" y="543"/>
                  </a:lnTo>
                  <a:lnTo>
                    <a:pt x="27" y="519"/>
                  </a:lnTo>
                  <a:lnTo>
                    <a:pt x="27" y="489"/>
                  </a:lnTo>
                  <a:lnTo>
                    <a:pt x="27" y="114"/>
                  </a:lnTo>
                  <a:lnTo>
                    <a:pt x="24" y="93"/>
                  </a:lnTo>
                  <a:lnTo>
                    <a:pt x="24" y="78"/>
                  </a:lnTo>
                  <a:lnTo>
                    <a:pt x="21" y="63"/>
                  </a:lnTo>
                  <a:lnTo>
                    <a:pt x="18" y="48"/>
                  </a:lnTo>
                  <a:lnTo>
                    <a:pt x="15" y="36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3"/>
                  </a:lnTo>
                  <a:lnTo>
                    <a:pt x="3" y="3"/>
                  </a:lnTo>
                  <a:lnTo>
                    <a:pt x="9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7" y="36"/>
                  </a:lnTo>
                  <a:lnTo>
                    <a:pt x="33" y="45"/>
                  </a:lnTo>
                  <a:lnTo>
                    <a:pt x="36" y="60"/>
                  </a:lnTo>
                  <a:lnTo>
                    <a:pt x="42" y="75"/>
                  </a:lnTo>
                  <a:lnTo>
                    <a:pt x="45" y="90"/>
                  </a:lnTo>
                  <a:lnTo>
                    <a:pt x="48" y="108"/>
                  </a:lnTo>
                  <a:lnTo>
                    <a:pt x="51" y="126"/>
                  </a:lnTo>
                  <a:lnTo>
                    <a:pt x="51" y="147"/>
                  </a:lnTo>
                  <a:lnTo>
                    <a:pt x="54" y="171"/>
                  </a:lnTo>
                  <a:lnTo>
                    <a:pt x="54" y="192"/>
                  </a:lnTo>
                  <a:lnTo>
                    <a:pt x="54" y="216"/>
                  </a:lnTo>
                  <a:lnTo>
                    <a:pt x="54" y="432"/>
                  </a:lnTo>
                  <a:lnTo>
                    <a:pt x="54" y="453"/>
                  </a:lnTo>
                  <a:lnTo>
                    <a:pt x="57" y="471"/>
                  </a:lnTo>
                  <a:lnTo>
                    <a:pt x="57" y="507"/>
                  </a:lnTo>
                  <a:lnTo>
                    <a:pt x="60" y="525"/>
                  </a:lnTo>
                  <a:lnTo>
                    <a:pt x="63" y="540"/>
                  </a:lnTo>
                  <a:lnTo>
                    <a:pt x="63" y="555"/>
                  </a:lnTo>
                  <a:lnTo>
                    <a:pt x="66" y="570"/>
                  </a:lnTo>
                  <a:lnTo>
                    <a:pt x="69" y="585"/>
                  </a:lnTo>
                  <a:lnTo>
                    <a:pt x="72" y="597"/>
                  </a:lnTo>
                  <a:lnTo>
                    <a:pt x="78" y="609"/>
                  </a:lnTo>
                  <a:lnTo>
                    <a:pt x="81" y="618"/>
                  </a:lnTo>
                  <a:lnTo>
                    <a:pt x="87" y="627"/>
                  </a:lnTo>
                  <a:lnTo>
                    <a:pt x="90" y="636"/>
                  </a:lnTo>
                  <a:lnTo>
                    <a:pt x="96" y="642"/>
                  </a:lnTo>
                  <a:lnTo>
                    <a:pt x="99" y="648"/>
                  </a:lnTo>
                  <a:lnTo>
                    <a:pt x="96" y="651"/>
                  </a:lnTo>
                  <a:lnTo>
                    <a:pt x="90" y="660"/>
                  </a:lnTo>
                  <a:lnTo>
                    <a:pt x="84" y="666"/>
                  </a:lnTo>
                  <a:lnTo>
                    <a:pt x="81" y="675"/>
                  </a:lnTo>
                  <a:lnTo>
                    <a:pt x="78" y="687"/>
                  </a:lnTo>
                  <a:lnTo>
                    <a:pt x="72" y="699"/>
                  </a:lnTo>
                  <a:lnTo>
                    <a:pt x="69" y="711"/>
                  </a:lnTo>
                  <a:lnTo>
                    <a:pt x="66" y="723"/>
                  </a:lnTo>
                  <a:lnTo>
                    <a:pt x="63" y="753"/>
                  </a:lnTo>
                  <a:lnTo>
                    <a:pt x="57" y="786"/>
                  </a:lnTo>
                  <a:lnTo>
                    <a:pt x="57" y="822"/>
                  </a:lnTo>
                  <a:lnTo>
                    <a:pt x="54" y="861"/>
                  </a:lnTo>
                  <a:lnTo>
                    <a:pt x="54" y="1074"/>
                  </a:lnTo>
                  <a:lnTo>
                    <a:pt x="54" y="1098"/>
                  </a:lnTo>
                  <a:lnTo>
                    <a:pt x="54" y="1122"/>
                  </a:lnTo>
                  <a:lnTo>
                    <a:pt x="54" y="1119"/>
                  </a:lnTo>
                  <a:lnTo>
                    <a:pt x="54" y="1143"/>
                  </a:lnTo>
                  <a:lnTo>
                    <a:pt x="51" y="1161"/>
                  </a:lnTo>
                  <a:lnTo>
                    <a:pt x="48" y="1182"/>
                  </a:lnTo>
                  <a:lnTo>
                    <a:pt x="45" y="1197"/>
                  </a:lnTo>
                  <a:lnTo>
                    <a:pt x="42" y="1215"/>
                  </a:lnTo>
                  <a:lnTo>
                    <a:pt x="36" y="1230"/>
                  </a:lnTo>
                  <a:lnTo>
                    <a:pt x="33" y="1242"/>
                  </a:lnTo>
                  <a:lnTo>
                    <a:pt x="27" y="1254"/>
                  </a:lnTo>
                  <a:lnTo>
                    <a:pt x="24" y="1263"/>
                  </a:lnTo>
                  <a:lnTo>
                    <a:pt x="18" y="1272"/>
                  </a:lnTo>
                  <a:lnTo>
                    <a:pt x="15" y="1278"/>
                  </a:lnTo>
                  <a:lnTo>
                    <a:pt x="9" y="1281"/>
                  </a:lnTo>
                  <a:lnTo>
                    <a:pt x="3" y="1284"/>
                  </a:lnTo>
                  <a:lnTo>
                    <a:pt x="6" y="1284"/>
                  </a:lnTo>
                  <a:lnTo>
                    <a:pt x="0" y="1284"/>
                  </a:lnTo>
                  <a:lnTo>
                    <a:pt x="0" y="1287"/>
                  </a:lnTo>
                  <a:lnTo>
                    <a:pt x="6" y="1275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" name="Rectangle 14"/>
          <p:cNvSpPr>
            <a:spLocks noChangeArrowheads="1"/>
          </p:cNvSpPr>
          <p:nvPr/>
        </p:nvSpPr>
        <p:spPr bwMode="auto">
          <a:xfrm>
            <a:off x="836613" y="4194906"/>
            <a:ext cx="133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+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24" name="Rectangle 15"/>
          <p:cNvSpPr>
            <a:spLocks noChangeArrowheads="1"/>
          </p:cNvSpPr>
          <p:nvPr/>
        </p:nvSpPr>
        <p:spPr bwMode="auto">
          <a:xfrm>
            <a:off x="831842" y="5336593"/>
            <a:ext cx="133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+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25" name="Rectangle 16"/>
          <p:cNvSpPr>
            <a:spLocks noChangeArrowheads="1"/>
          </p:cNvSpPr>
          <p:nvPr/>
        </p:nvSpPr>
        <p:spPr bwMode="auto">
          <a:xfrm>
            <a:off x="576263" y="4090131"/>
            <a:ext cx="75501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WBS Element 1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26" name="Rectangle 18"/>
          <p:cNvSpPr>
            <a:spLocks noChangeArrowheads="1"/>
          </p:cNvSpPr>
          <p:nvPr/>
        </p:nvSpPr>
        <p:spPr bwMode="auto">
          <a:xfrm>
            <a:off x="2813050" y="4758469"/>
            <a:ext cx="94297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7" name="Rectangle 19"/>
          <p:cNvSpPr>
            <a:spLocks noChangeArrowheads="1"/>
          </p:cNvSpPr>
          <p:nvPr/>
        </p:nvSpPr>
        <p:spPr bwMode="auto">
          <a:xfrm>
            <a:off x="2215164" y="5255273"/>
            <a:ext cx="18883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Total </a:t>
            </a:r>
            <a:r>
              <a:rPr lang="en-US" sz="1000" dirty="0" smtClean="0">
                <a:solidFill>
                  <a:srgbClr val="000000"/>
                </a:solidFill>
              </a:rPr>
              <a:t>Cost Probability Distribution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28" name="Rectangle 20"/>
          <p:cNvSpPr>
            <a:spLocks noChangeArrowheads="1"/>
          </p:cNvSpPr>
          <p:nvPr/>
        </p:nvSpPr>
        <p:spPr bwMode="auto">
          <a:xfrm>
            <a:off x="2193925" y="4639406"/>
            <a:ext cx="215265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9" name="Line 31"/>
          <p:cNvSpPr>
            <a:spLocks noChangeShapeType="1"/>
          </p:cNvSpPr>
          <p:nvPr/>
        </p:nvSpPr>
        <p:spPr bwMode="auto">
          <a:xfrm flipH="1">
            <a:off x="4267200" y="4556856"/>
            <a:ext cx="467762" cy="9525"/>
          </a:xfrm>
          <a:prstGeom prst="line">
            <a:avLst/>
          </a:prstGeom>
          <a:noFill/>
          <a:ln w="76200">
            <a:solidFill>
              <a:srgbClr val="FCBA63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AutoShape 32"/>
          <p:cNvSpPr>
            <a:spLocks noChangeArrowheads="1"/>
          </p:cNvSpPr>
          <p:nvPr/>
        </p:nvSpPr>
        <p:spPr bwMode="auto">
          <a:xfrm>
            <a:off x="1795463" y="4842606"/>
            <a:ext cx="163512" cy="233363"/>
          </a:xfrm>
          <a:prstGeom prst="rightArrow">
            <a:avLst>
              <a:gd name="adj1" fmla="val 78944"/>
              <a:gd name="adj2" fmla="val 514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31" name="Group 125"/>
          <p:cNvGrpSpPr/>
          <p:nvPr/>
        </p:nvGrpSpPr>
        <p:grpSpPr>
          <a:xfrm>
            <a:off x="331787" y="4331989"/>
            <a:ext cx="1084740" cy="545386"/>
            <a:chOff x="331787" y="4662488"/>
            <a:chExt cx="1084740" cy="545386"/>
          </a:xfrm>
        </p:grpSpPr>
        <p:sp>
          <p:nvSpPr>
            <p:cNvPr id="132" name="Rectangle 17"/>
            <p:cNvSpPr>
              <a:spLocks noChangeArrowheads="1"/>
            </p:cNvSpPr>
            <p:nvPr/>
          </p:nvSpPr>
          <p:spPr bwMode="auto">
            <a:xfrm>
              <a:off x="576263" y="5084763"/>
              <a:ext cx="755015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WBS Element 2</a:t>
              </a:r>
              <a:endParaRPr lang="en-US" sz="2800" dirty="0">
                <a:latin typeface="Times New Roman" pitchFamily="18" charset="0"/>
              </a:endParaRPr>
            </a:p>
          </p:txBody>
        </p:sp>
        <p:grpSp>
          <p:nvGrpSpPr>
            <p:cNvPr id="133" name="Group 35"/>
            <p:cNvGrpSpPr>
              <a:grpSpLocks/>
            </p:cNvGrpSpPr>
            <p:nvPr/>
          </p:nvGrpSpPr>
          <p:grpSpPr bwMode="auto">
            <a:xfrm>
              <a:off x="559310" y="4662488"/>
              <a:ext cx="532890" cy="390525"/>
              <a:chOff x="386" y="3160"/>
              <a:chExt cx="501" cy="246"/>
            </a:xfrm>
          </p:grpSpPr>
          <p:sp>
            <p:nvSpPr>
              <p:cNvPr id="138" name="Freeform 36"/>
              <p:cNvSpPr>
                <a:spLocks/>
              </p:cNvSpPr>
              <p:nvPr/>
            </p:nvSpPr>
            <p:spPr bwMode="auto">
              <a:xfrm>
                <a:off x="386" y="3160"/>
                <a:ext cx="501" cy="246"/>
              </a:xfrm>
              <a:custGeom>
                <a:avLst/>
                <a:gdLst>
                  <a:gd name="T0" fmla="*/ 501 w 501"/>
                  <a:gd name="T1" fmla="*/ 246 h 246"/>
                  <a:gd name="T2" fmla="*/ 0 w 501"/>
                  <a:gd name="T3" fmla="*/ 0 h 246"/>
                  <a:gd name="T4" fmla="*/ 0 w 501"/>
                  <a:gd name="T5" fmla="*/ 246 h 246"/>
                  <a:gd name="T6" fmla="*/ 501 w 501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1"/>
                  <a:gd name="T13" fmla="*/ 0 h 246"/>
                  <a:gd name="T14" fmla="*/ 501 w 501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1" h="246">
                    <a:moveTo>
                      <a:pt x="501" y="246"/>
                    </a:moveTo>
                    <a:lnTo>
                      <a:pt x="0" y="0"/>
                    </a:lnTo>
                    <a:lnTo>
                      <a:pt x="0" y="246"/>
                    </a:lnTo>
                    <a:lnTo>
                      <a:pt x="501" y="24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37"/>
              <p:cNvSpPr>
                <a:spLocks/>
              </p:cNvSpPr>
              <p:nvPr/>
            </p:nvSpPr>
            <p:spPr bwMode="auto">
              <a:xfrm>
                <a:off x="386" y="3160"/>
                <a:ext cx="501" cy="246"/>
              </a:xfrm>
              <a:custGeom>
                <a:avLst/>
                <a:gdLst>
                  <a:gd name="T0" fmla="*/ 501 w 501"/>
                  <a:gd name="T1" fmla="*/ 246 h 246"/>
                  <a:gd name="T2" fmla="*/ 0 w 501"/>
                  <a:gd name="T3" fmla="*/ 0 h 246"/>
                  <a:gd name="T4" fmla="*/ 0 w 501"/>
                  <a:gd name="T5" fmla="*/ 246 h 246"/>
                  <a:gd name="T6" fmla="*/ 501 w 501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1"/>
                  <a:gd name="T13" fmla="*/ 0 h 246"/>
                  <a:gd name="T14" fmla="*/ 501 w 501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1" h="246">
                    <a:moveTo>
                      <a:pt x="501" y="246"/>
                    </a:moveTo>
                    <a:lnTo>
                      <a:pt x="0" y="0"/>
                    </a:lnTo>
                    <a:lnTo>
                      <a:pt x="0" y="246"/>
                    </a:lnTo>
                    <a:lnTo>
                      <a:pt x="501" y="246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" name="Group 38"/>
            <p:cNvGrpSpPr>
              <a:grpSpLocks/>
            </p:cNvGrpSpPr>
            <p:nvPr/>
          </p:nvGrpSpPr>
          <p:grpSpPr bwMode="auto">
            <a:xfrm>
              <a:off x="438150" y="4662488"/>
              <a:ext cx="121160" cy="390525"/>
              <a:chOff x="248" y="3160"/>
              <a:chExt cx="138" cy="246"/>
            </a:xfrm>
          </p:grpSpPr>
          <p:sp>
            <p:nvSpPr>
              <p:cNvPr id="136" name="Freeform 39"/>
              <p:cNvSpPr>
                <a:spLocks/>
              </p:cNvSpPr>
              <p:nvPr/>
            </p:nvSpPr>
            <p:spPr bwMode="auto">
              <a:xfrm>
                <a:off x="248" y="3160"/>
                <a:ext cx="138" cy="246"/>
              </a:xfrm>
              <a:custGeom>
                <a:avLst/>
                <a:gdLst>
                  <a:gd name="T0" fmla="*/ 0 w 138"/>
                  <a:gd name="T1" fmla="*/ 246 h 246"/>
                  <a:gd name="T2" fmla="*/ 138 w 138"/>
                  <a:gd name="T3" fmla="*/ 0 h 246"/>
                  <a:gd name="T4" fmla="*/ 138 w 138"/>
                  <a:gd name="T5" fmla="*/ 246 h 246"/>
                  <a:gd name="T6" fmla="*/ 0 w 138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246"/>
                  <a:gd name="T14" fmla="*/ 138 w 138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246">
                    <a:moveTo>
                      <a:pt x="0" y="246"/>
                    </a:moveTo>
                    <a:lnTo>
                      <a:pt x="138" y="0"/>
                    </a:lnTo>
                    <a:lnTo>
                      <a:pt x="138" y="246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40"/>
              <p:cNvSpPr>
                <a:spLocks/>
              </p:cNvSpPr>
              <p:nvPr/>
            </p:nvSpPr>
            <p:spPr bwMode="auto">
              <a:xfrm>
                <a:off x="248" y="3160"/>
                <a:ext cx="138" cy="246"/>
              </a:xfrm>
              <a:custGeom>
                <a:avLst/>
                <a:gdLst>
                  <a:gd name="T0" fmla="*/ 0 w 138"/>
                  <a:gd name="T1" fmla="*/ 246 h 246"/>
                  <a:gd name="T2" fmla="*/ 138 w 138"/>
                  <a:gd name="T3" fmla="*/ 0 h 246"/>
                  <a:gd name="T4" fmla="*/ 138 w 138"/>
                  <a:gd name="T5" fmla="*/ 246 h 246"/>
                  <a:gd name="T6" fmla="*/ 0 w 138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246"/>
                  <a:gd name="T14" fmla="*/ 138 w 138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246">
                    <a:moveTo>
                      <a:pt x="0" y="246"/>
                    </a:moveTo>
                    <a:lnTo>
                      <a:pt x="138" y="0"/>
                    </a:lnTo>
                    <a:lnTo>
                      <a:pt x="138" y="246"/>
                    </a:lnTo>
                    <a:lnTo>
                      <a:pt x="0" y="246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5" name="Line 41"/>
            <p:cNvSpPr>
              <a:spLocks noChangeShapeType="1"/>
            </p:cNvSpPr>
            <p:nvPr/>
          </p:nvSpPr>
          <p:spPr bwMode="auto">
            <a:xfrm>
              <a:off x="331787" y="5051425"/>
              <a:ext cx="1084740" cy="6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0" name="Group 42"/>
          <p:cNvGrpSpPr>
            <a:grpSpLocks/>
          </p:cNvGrpSpPr>
          <p:nvPr/>
        </p:nvGrpSpPr>
        <p:grpSpPr bwMode="auto">
          <a:xfrm>
            <a:off x="612775" y="3634519"/>
            <a:ext cx="795338" cy="390525"/>
            <a:chOff x="386" y="3160"/>
            <a:chExt cx="501" cy="246"/>
          </a:xfrm>
        </p:grpSpPr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386" y="3160"/>
              <a:ext cx="501" cy="246"/>
            </a:xfrm>
            <a:custGeom>
              <a:avLst/>
              <a:gdLst>
                <a:gd name="T0" fmla="*/ 501 w 501"/>
                <a:gd name="T1" fmla="*/ 246 h 246"/>
                <a:gd name="T2" fmla="*/ 0 w 501"/>
                <a:gd name="T3" fmla="*/ 0 h 246"/>
                <a:gd name="T4" fmla="*/ 0 w 501"/>
                <a:gd name="T5" fmla="*/ 246 h 246"/>
                <a:gd name="T6" fmla="*/ 501 w 501"/>
                <a:gd name="T7" fmla="*/ 246 h 2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1"/>
                <a:gd name="T13" fmla="*/ 0 h 246"/>
                <a:gd name="T14" fmla="*/ 501 w 501"/>
                <a:gd name="T15" fmla="*/ 246 h 2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1" h="246">
                  <a:moveTo>
                    <a:pt x="501" y="246"/>
                  </a:moveTo>
                  <a:lnTo>
                    <a:pt x="0" y="0"/>
                  </a:lnTo>
                  <a:lnTo>
                    <a:pt x="0" y="246"/>
                  </a:lnTo>
                  <a:lnTo>
                    <a:pt x="501" y="24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386" y="3160"/>
              <a:ext cx="501" cy="246"/>
            </a:xfrm>
            <a:custGeom>
              <a:avLst/>
              <a:gdLst>
                <a:gd name="T0" fmla="*/ 501 w 501"/>
                <a:gd name="T1" fmla="*/ 246 h 246"/>
                <a:gd name="T2" fmla="*/ 0 w 501"/>
                <a:gd name="T3" fmla="*/ 0 h 246"/>
                <a:gd name="T4" fmla="*/ 0 w 501"/>
                <a:gd name="T5" fmla="*/ 246 h 246"/>
                <a:gd name="T6" fmla="*/ 501 w 501"/>
                <a:gd name="T7" fmla="*/ 246 h 2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1"/>
                <a:gd name="T13" fmla="*/ 0 h 246"/>
                <a:gd name="T14" fmla="*/ 501 w 501"/>
                <a:gd name="T15" fmla="*/ 246 h 2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1" h="246">
                  <a:moveTo>
                    <a:pt x="501" y="246"/>
                  </a:moveTo>
                  <a:lnTo>
                    <a:pt x="0" y="0"/>
                  </a:lnTo>
                  <a:lnTo>
                    <a:pt x="0" y="246"/>
                  </a:lnTo>
                  <a:lnTo>
                    <a:pt x="501" y="246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" name="Group 45"/>
          <p:cNvGrpSpPr>
            <a:grpSpLocks/>
          </p:cNvGrpSpPr>
          <p:nvPr/>
        </p:nvGrpSpPr>
        <p:grpSpPr bwMode="auto">
          <a:xfrm>
            <a:off x="393700" y="3634519"/>
            <a:ext cx="219075" cy="390525"/>
            <a:chOff x="248" y="3160"/>
            <a:chExt cx="138" cy="246"/>
          </a:xfrm>
        </p:grpSpPr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248" y="3160"/>
              <a:ext cx="138" cy="246"/>
            </a:xfrm>
            <a:custGeom>
              <a:avLst/>
              <a:gdLst>
                <a:gd name="T0" fmla="*/ 0 w 138"/>
                <a:gd name="T1" fmla="*/ 246 h 246"/>
                <a:gd name="T2" fmla="*/ 138 w 138"/>
                <a:gd name="T3" fmla="*/ 0 h 246"/>
                <a:gd name="T4" fmla="*/ 138 w 138"/>
                <a:gd name="T5" fmla="*/ 246 h 246"/>
                <a:gd name="T6" fmla="*/ 0 w 138"/>
                <a:gd name="T7" fmla="*/ 246 h 2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46"/>
                <a:gd name="T14" fmla="*/ 138 w 138"/>
                <a:gd name="T15" fmla="*/ 246 h 2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46">
                  <a:moveTo>
                    <a:pt x="0" y="246"/>
                  </a:moveTo>
                  <a:lnTo>
                    <a:pt x="138" y="0"/>
                  </a:lnTo>
                  <a:lnTo>
                    <a:pt x="138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248" y="3160"/>
              <a:ext cx="138" cy="246"/>
            </a:xfrm>
            <a:custGeom>
              <a:avLst/>
              <a:gdLst>
                <a:gd name="T0" fmla="*/ 0 w 138"/>
                <a:gd name="T1" fmla="*/ 246 h 246"/>
                <a:gd name="T2" fmla="*/ 138 w 138"/>
                <a:gd name="T3" fmla="*/ 0 h 246"/>
                <a:gd name="T4" fmla="*/ 138 w 138"/>
                <a:gd name="T5" fmla="*/ 246 h 246"/>
                <a:gd name="T6" fmla="*/ 0 w 138"/>
                <a:gd name="T7" fmla="*/ 246 h 2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46"/>
                <a:gd name="T14" fmla="*/ 138 w 138"/>
                <a:gd name="T15" fmla="*/ 246 h 2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46">
                  <a:moveTo>
                    <a:pt x="0" y="246"/>
                  </a:moveTo>
                  <a:lnTo>
                    <a:pt x="138" y="0"/>
                  </a:lnTo>
                  <a:lnTo>
                    <a:pt x="138" y="246"/>
                  </a:lnTo>
                  <a:lnTo>
                    <a:pt x="0" y="246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" name="Line 48"/>
          <p:cNvSpPr>
            <a:spLocks noChangeShapeType="1"/>
          </p:cNvSpPr>
          <p:nvPr/>
        </p:nvSpPr>
        <p:spPr bwMode="auto">
          <a:xfrm>
            <a:off x="331788" y="4023456"/>
            <a:ext cx="11430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Rectangle 49"/>
          <p:cNvSpPr>
            <a:spLocks noChangeArrowheads="1"/>
          </p:cNvSpPr>
          <p:nvPr/>
        </p:nvSpPr>
        <p:spPr bwMode="auto">
          <a:xfrm>
            <a:off x="863248" y="5027854"/>
            <a:ext cx="4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. . .</a:t>
            </a:r>
            <a:endParaRPr lang="en-US" sz="800" b="1" dirty="0">
              <a:latin typeface="Times New Roman" pitchFamily="18" charset="0"/>
            </a:endParaRPr>
          </a:p>
        </p:txBody>
      </p:sp>
      <p:grpSp>
        <p:nvGrpSpPr>
          <p:cNvPr id="148" name="Group 50"/>
          <p:cNvGrpSpPr>
            <a:grpSpLocks/>
          </p:cNvGrpSpPr>
          <p:nvPr/>
        </p:nvGrpSpPr>
        <p:grpSpPr bwMode="auto">
          <a:xfrm>
            <a:off x="1995635" y="4428728"/>
            <a:ext cx="2381250" cy="776287"/>
            <a:chOff x="1337" y="2671"/>
            <a:chExt cx="1500" cy="489"/>
          </a:xfrm>
        </p:grpSpPr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1523" y="2677"/>
              <a:ext cx="1197" cy="483"/>
            </a:xfrm>
            <a:custGeom>
              <a:avLst/>
              <a:gdLst>
                <a:gd name="T0" fmla="*/ 12 w 1197"/>
                <a:gd name="T1" fmla="*/ 474 h 483"/>
                <a:gd name="T2" fmla="*/ 33 w 1197"/>
                <a:gd name="T3" fmla="*/ 468 h 483"/>
                <a:gd name="T4" fmla="*/ 54 w 1197"/>
                <a:gd name="T5" fmla="*/ 459 h 483"/>
                <a:gd name="T6" fmla="*/ 75 w 1197"/>
                <a:gd name="T7" fmla="*/ 444 h 483"/>
                <a:gd name="T8" fmla="*/ 93 w 1197"/>
                <a:gd name="T9" fmla="*/ 426 h 483"/>
                <a:gd name="T10" fmla="*/ 111 w 1197"/>
                <a:gd name="T11" fmla="*/ 405 h 483"/>
                <a:gd name="T12" fmla="*/ 138 w 1197"/>
                <a:gd name="T13" fmla="*/ 369 h 483"/>
                <a:gd name="T14" fmla="*/ 168 w 1197"/>
                <a:gd name="T15" fmla="*/ 315 h 483"/>
                <a:gd name="T16" fmla="*/ 195 w 1197"/>
                <a:gd name="T17" fmla="*/ 261 h 483"/>
                <a:gd name="T18" fmla="*/ 225 w 1197"/>
                <a:gd name="T19" fmla="*/ 180 h 483"/>
                <a:gd name="T20" fmla="*/ 249 w 1197"/>
                <a:gd name="T21" fmla="*/ 117 h 483"/>
                <a:gd name="T22" fmla="*/ 264 w 1197"/>
                <a:gd name="T23" fmla="*/ 69 h 483"/>
                <a:gd name="T24" fmla="*/ 276 w 1197"/>
                <a:gd name="T25" fmla="*/ 48 h 483"/>
                <a:gd name="T26" fmla="*/ 291 w 1197"/>
                <a:gd name="T27" fmla="*/ 27 h 483"/>
                <a:gd name="T28" fmla="*/ 309 w 1197"/>
                <a:gd name="T29" fmla="*/ 12 h 483"/>
                <a:gd name="T30" fmla="*/ 330 w 1197"/>
                <a:gd name="T31" fmla="*/ 3 h 483"/>
                <a:gd name="T32" fmla="*/ 348 w 1197"/>
                <a:gd name="T33" fmla="*/ 0 h 483"/>
                <a:gd name="T34" fmla="*/ 363 w 1197"/>
                <a:gd name="T35" fmla="*/ 0 h 483"/>
                <a:gd name="T36" fmla="*/ 378 w 1197"/>
                <a:gd name="T37" fmla="*/ 3 h 483"/>
                <a:gd name="T38" fmla="*/ 390 w 1197"/>
                <a:gd name="T39" fmla="*/ 9 h 483"/>
                <a:gd name="T40" fmla="*/ 399 w 1197"/>
                <a:gd name="T41" fmla="*/ 15 h 483"/>
                <a:gd name="T42" fmla="*/ 408 w 1197"/>
                <a:gd name="T43" fmla="*/ 27 h 483"/>
                <a:gd name="T44" fmla="*/ 423 w 1197"/>
                <a:gd name="T45" fmla="*/ 48 h 483"/>
                <a:gd name="T46" fmla="*/ 441 w 1197"/>
                <a:gd name="T47" fmla="*/ 84 h 483"/>
                <a:gd name="T48" fmla="*/ 465 w 1197"/>
                <a:gd name="T49" fmla="*/ 129 h 483"/>
                <a:gd name="T50" fmla="*/ 498 w 1197"/>
                <a:gd name="T51" fmla="*/ 180 h 483"/>
                <a:gd name="T52" fmla="*/ 516 w 1197"/>
                <a:gd name="T53" fmla="*/ 207 h 483"/>
                <a:gd name="T54" fmla="*/ 555 w 1197"/>
                <a:gd name="T55" fmla="*/ 252 h 483"/>
                <a:gd name="T56" fmla="*/ 585 w 1197"/>
                <a:gd name="T57" fmla="*/ 285 h 483"/>
                <a:gd name="T58" fmla="*/ 612 w 1197"/>
                <a:gd name="T59" fmla="*/ 309 h 483"/>
                <a:gd name="T60" fmla="*/ 636 w 1197"/>
                <a:gd name="T61" fmla="*/ 327 h 483"/>
                <a:gd name="T62" fmla="*/ 666 w 1197"/>
                <a:gd name="T63" fmla="*/ 345 h 483"/>
                <a:gd name="T64" fmla="*/ 699 w 1197"/>
                <a:gd name="T65" fmla="*/ 360 h 483"/>
                <a:gd name="T66" fmla="*/ 738 w 1197"/>
                <a:gd name="T67" fmla="*/ 375 h 483"/>
                <a:gd name="T68" fmla="*/ 798 w 1197"/>
                <a:gd name="T69" fmla="*/ 396 h 483"/>
                <a:gd name="T70" fmla="*/ 885 w 1197"/>
                <a:gd name="T71" fmla="*/ 423 h 483"/>
                <a:gd name="T72" fmla="*/ 975 w 1197"/>
                <a:gd name="T73" fmla="*/ 444 h 483"/>
                <a:gd name="T74" fmla="*/ 1059 w 1197"/>
                <a:gd name="T75" fmla="*/ 462 h 483"/>
                <a:gd name="T76" fmla="*/ 1137 w 1197"/>
                <a:gd name="T77" fmla="*/ 471 h 483"/>
                <a:gd name="T78" fmla="*/ 1197 w 1197"/>
                <a:gd name="T79" fmla="*/ 474 h 483"/>
                <a:gd name="T80" fmla="*/ 0 w 1197"/>
                <a:gd name="T81" fmla="*/ 483 h 4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7"/>
                <a:gd name="T124" fmla="*/ 0 h 483"/>
                <a:gd name="T125" fmla="*/ 1197 w 1197"/>
                <a:gd name="T126" fmla="*/ 483 h 4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7" h="483">
                  <a:moveTo>
                    <a:pt x="0" y="474"/>
                  </a:moveTo>
                  <a:lnTo>
                    <a:pt x="12" y="474"/>
                  </a:lnTo>
                  <a:lnTo>
                    <a:pt x="21" y="471"/>
                  </a:lnTo>
                  <a:lnTo>
                    <a:pt x="33" y="468"/>
                  </a:lnTo>
                  <a:lnTo>
                    <a:pt x="42" y="465"/>
                  </a:lnTo>
                  <a:lnTo>
                    <a:pt x="54" y="459"/>
                  </a:lnTo>
                  <a:lnTo>
                    <a:pt x="63" y="453"/>
                  </a:lnTo>
                  <a:lnTo>
                    <a:pt x="75" y="444"/>
                  </a:lnTo>
                  <a:lnTo>
                    <a:pt x="84" y="435"/>
                  </a:lnTo>
                  <a:lnTo>
                    <a:pt x="93" y="426"/>
                  </a:lnTo>
                  <a:lnTo>
                    <a:pt x="102" y="417"/>
                  </a:lnTo>
                  <a:lnTo>
                    <a:pt x="111" y="405"/>
                  </a:lnTo>
                  <a:lnTo>
                    <a:pt x="120" y="393"/>
                  </a:lnTo>
                  <a:lnTo>
                    <a:pt x="138" y="369"/>
                  </a:lnTo>
                  <a:lnTo>
                    <a:pt x="153" y="342"/>
                  </a:lnTo>
                  <a:lnTo>
                    <a:pt x="168" y="315"/>
                  </a:lnTo>
                  <a:lnTo>
                    <a:pt x="183" y="288"/>
                  </a:lnTo>
                  <a:lnTo>
                    <a:pt x="195" y="261"/>
                  </a:lnTo>
                  <a:lnTo>
                    <a:pt x="207" y="231"/>
                  </a:lnTo>
                  <a:lnTo>
                    <a:pt x="225" y="180"/>
                  </a:lnTo>
                  <a:lnTo>
                    <a:pt x="240" y="138"/>
                  </a:lnTo>
                  <a:lnTo>
                    <a:pt x="249" y="117"/>
                  </a:lnTo>
                  <a:lnTo>
                    <a:pt x="255" y="93"/>
                  </a:lnTo>
                  <a:lnTo>
                    <a:pt x="264" y="69"/>
                  </a:lnTo>
                  <a:lnTo>
                    <a:pt x="270" y="57"/>
                  </a:lnTo>
                  <a:lnTo>
                    <a:pt x="276" y="48"/>
                  </a:lnTo>
                  <a:lnTo>
                    <a:pt x="285" y="36"/>
                  </a:lnTo>
                  <a:lnTo>
                    <a:pt x="291" y="27"/>
                  </a:lnTo>
                  <a:lnTo>
                    <a:pt x="300" y="21"/>
                  </a:lnTo>
                  <a:lnTo>
                    <a:pt x="309" y="12"/>
                  </a:lnTo>
                  <a:lnTo>
                    <a:pt x="318" y="6"/>
                  </a:lnTo>
                  <a:lnTo>
                    <a:pt x="330" y="3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8" y="3"/>
                  </a:lnTo>
                  <a:lnTo>
                    <a:pt x="384" y="6"/>
                  </a:lnTo>
                  <a:lnTo>
                    <a:pt x="390" y="9"/>
                  </a:lnTo>
                  <a:lnTo>
                    <a:pt x="396" y="12"/>
                  </a:lnTo>
                  <a:lnTo>
                    <a:pt x="399" y="15"/>
                  </a:lnTo>
                  <a:lnTo>
                    <a:pt x="405" y="21"/>
                  </a:lnTo>
                  <a:lnTo>
                    <a:pt x="408" y="27"/>
                  </a:lnTo>
                  <a:lnTo>
                    <a:pt x="414" y="33"/>
                  </a:lnTo>
                  <a:lnTo>
                    <a:pt x="423" y="48"/>
                  </a:lnTo>
                  <a:lnTo>
                    <a:pt x="432" y="66"/>
                  </a:lnTo>
                  <a:lnTo>
                    <a:pt x="441" y="84"/>
                  </a:lnTo>
                  <a:lnTo>
                    <a:pt x="453" y="105"/>
                  </a:lnTo>
                  <a:lnTo>
                    <a:pt x="465" y="129"/>
                  </a:lnTo>
                  <a:lnTo>
                    <a:pt x="480" y="153"/>
                  </a:lnTo>
                  <a:lnTo>
                    <a:pt x="498" y="180"/>
                  </a:lnTo>
                  <a:lnTo>
                    <a:pt x="507" y="195"/>
                  </a:lnTo>
                  <a:lnTo>
                    <a:pt x="516" y="207"/>
                  </a:lnTo>
                  <a:lnTo>
                    <a:pt x="540" y="237"/>
                  </a:lnTo>
                  <a:lnTo>
                    <a:pt x="555" y="252"/>
                  </a:lnTo>
                  <a:lnTo>
                    <a:pt x="570" y="270"/>
                  </a:lnTo>
                  <a:lnTo>
                    <a:pt x="585" y="285"/>
                  </a:lnTo>
                  <a:lnTo>
                    <a:pt x="603" y="300"/>
                  </a:lnTo>
                  <a:lnTo>
                    <a:pt x="612" y="309"/>
                  </a:lnTo>
                  <a:lnTo>
                    <a:pt x="624" y="318"/>
                  </a:lnTo>
                  <a:lnTo>
                    <a:pt x="636" y="327"/>
                  </a:lnTo>
                  <a:lnTo>
                    <a:pt x="651" y="336"/>
                  </a:lnTo>
                  <a:lnTo>
                    <a:pt x="666" y="345"/>
                  </a:lnTo>
                  <a:lnTo>
                    <a:pt x="684" y="351"/>
                  </a:lnTo>
                  <a:lnTo>
                    <a:pt x="699" y="360"/>
                  </a:lnTo>
                  <a:lnTo>
                    <a:pt x="720" y="369"/>
                  </a:lnTo>
                  <a:lnTo>
                    <a:pt x="738" y="375"/>
                  </a:lnTo>
                  <a:lnTo>
                    <a:pt x="756" y="384"/>
                  </a:lnTo>
                  <a:lnTo>
                    <a:pt x="798" y="396"/>
                  </a:lnTo>
                  <a:lnTo>
                    <a:pt x="843" y="411"/>
                  </a:lnTo>
                  <a:lnTo>
                    <a:pt x="885" y="423"/>
                  </a:lnTo>
                  <a:lnTo>
                    <a:pt x="930" y="435"/>
                  </a:lnTo>
                  <a:lnTo>
                    <a:pt x="975" y="444"/>
                  </a:lnTo>
                  <a:lnTo>
                    <a:pt x="1017" y="453"/>
                  </a:lnTo>
                  <a:lnTo>
                    <a:pt x="1059" y="462"/>
                  </a:lnTo>
                  <a:lnTo>
                    <a:pt x="1098" y="468"/>
                  </a:lnTo>
                  <a:lnTo>
                    <a:pt x="1137" y="471"/>
                  </a:lnTo>
                  <a:lnTo>
                    <a:pt x="1167" y="474"/>
                  </a:lnTo>
                  <a:lnTo>
                    <a:pt x="1197" y="474"/>
                  </a:lnTo>
                  <a:lnTo>
                    <a:pt x="1197" y="483"/>
                  </a:lnTo>
                  <a:lnTo>
                    <a:pt x="0" y="483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1523" y="2671"/>
              <a:ext cx="1197" cy="483"/>
            </a:xfrm>
            <a:custGeom>
              <a:avLst/>
              <a:gdLst>
                <a:gd name="T0" fmla="*/ 12 w 1197"/>
                <a:gd name="T1" fmla="*/ 474 h 483"/>
                <a:gd name="T2" fmla="*/ 33 w 1197"/>
                <a:gd name="T3" fmla="*/ 468 h 483"/>
                <a:gd name="T4" fmla="*/ 54 w 1197"/>
                <a:gd name="T5" fmla="*/ 459 h 483"/>
                <a:gd name="T6" fmla="*/ 75 w 1197"/>
                <a:gd name="T7" fmla="*/ 444 h 483"/>
                <a:gd name="T8" fmla="*/ 93 w 1197"/>
                <a:gd name="T9" fmla="*/ 426 h 483"/>
                <a:gd name="T10" fmla="*/ 111 w 1197"/>
                <a:gd name="T11" fmla="*/ 405 h 483"/>
                <a:gd name="T12" fmla="*/ 138 w 1197"/>
                <a:gd name="T13" fmla="*/ 369 h 483"/>
                <a:gd name="T14" fmla="*/ 168 w 1197"/>
                <a:gd name="T15" fmla="*/ 315 h 483"/>
                <a:gd name="T16" fmla="*/ 195 w 1197"/>
                <a:gd name="T17" fmla="*/ 261 h 483"/>
                <a:gd name="T18" fmla="*/ 225 w 1197"/>
                <a:gd name="T19" fmla="*/ 180 h 483"/>
                <a:gd name="T20" fmla="*/ 249 w 1197"/>
                <a:gd name="T21" fmla="*/ 117 h 483"/>
                <a:gd name="T22" fmla="*/ 264 w 1197"/>
                <a:gd name="T23" fmla="*/ 69 h 483"/>
                <a:gd name="T24" fmla="*/ 276 w 1197"/>
                <a:gd name="T25" fmla="*/ 48 h 483"/>
                <a:gd name="T26" fmla="*/ 291 w 1197"/>
                <a:gd name="T27" fmla="*/ 27 h 483"/>
                <a:gd name="T28" fmla="*/ 309 w 1197"/>
                <a:gd name="T29" fmla="*/ 12 h 483"/>
                <a:gd name="T30" fmla="*/ 330 w 1197"/>
                <a:gd name="T31" fmla="*/ 3 h 483"/>
                <a:gd name="T32" fmla="*/ 348 w 1197"/>
                <a:gd name="T33" fmla="*/ 0 h 483"/>
                <a:gd name="T34" fmla="*/ 363 w 1197"/>
                <a:gd name="T35" fmla="*/ 0 h 483"/>
                <a:gd name="T36" fmla="*/ 378 w 1197"/>
                <a:gd name="T37" fmla="*/ 3 h 483"/>
                <a:gd name="T38" fmla="*/ 390 w 1197"/>
                <a:gd name="T39" fmla="*/ 9 h 483"/>
                <a:gd name="T40" fmla="*/ 399 w 1197"/>
                <a:gd name="T41" fmla="*/ 15 h 483"/>
                <a:gd name="T42" fmla="*/ 408 w 1197"/>
                <a:gd name="T43" fmla="*/ 27 h 483"/>
                <a:gd name="T44" fmla="*/ 423 w 1197"/>
                <a:gd name="T45" fmla="*/ 48 h 483"/>
                <a:gd name="T46" fmla="*/ 441 w 1197"/>
                <a:gd name="T47" fmla="*/ 84 h 483"/>
                <a:gd name="T48" fmla="*/ 465 w 1197"/>
                <a:gd name="T49" fmla="*/ 129 h 483"/>
                <a:gd name="T50" fmla="*/ 498 w 1197"/>
                <a:gd name="T51" fmla="*/ 180 h 483"/>
                <a:gd name="T52" fmla="*/ 516 w 1197"/>
                <a:gd name="T53" fmla="*/ 207 h 483"/>
                <a:gd name="T54" fmla="*/ 555 w 1197"/>
                <a:gd name="T55" fmla="*/ 252 h 483"/>
                <a:gd name="T56" fmla="*/ 585 w 1197"/>
                <a:gd name="T57" fmla="*/ 285 h 483"/>
                <a:gd name="T58" fmla="*/ 612 w 1197"/>
                <a:gd name="T59" fmla="*/ 309 h 483"/>
                <a:gd name="T60" fmla="*/ 636 w 1197"/>
                <a:gd name="T61" fmla="*/ 327 h 483"/>
                <a:gd name="T62" fmla="*/ 666 w 1197"/>
                <a:gd name="T63" fmla="*/ 345 h 483"/>
                <a:gd name="T64" fmla="*/ 699 w 1197"/>
                <a:gd name="T65" fmla="*/ 360 h 483"/>
                <a:gd name="T66" fmla="*/ 738 w 1197"/>
                <a:gd name="T67" fmla="*/ 375 h 483"/>
                <a:gd name="T68" fmla="*/ 798 w 1197"/>
                <a:gd name="T69" fmla="*/ 396 h 483"/>
                <a:gd name="T70" fmla="*/ 885 w 1197"/>
                <a:gd name="T71" fmla="*/ 423 h 483"/>
                <a:gd name="T72" fmla="*/ 975 w 1197"/>
                <a:gd name="T73" fmla="*/ 444 h 483"/>
                <a:gd name="T74" fmla="*/ 1059 w 1197"/>
                <a:gd name="T75" fmla="*/ 462 h 483"/>
                <a:gd name="T76" fmla="*/ 1137 w 1197"/>
                <a:gd name="T77" fmla="*/ 471 h 483"/>
                <a:gd name="T78" fmla="*/ 1197 w 1197"/>
                <a:gd name="T79" fmla="*/ 474 h 483"/>
                <a:gd name="T80" fmla="*/ 0 w 1197"/>
                <a:gd name="T81" fmla="*/ 483 h 4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7"/>
                <a:gd name="T124" fmla="*/ 0 h 483"/>
                <a:gd name="T125" fmla="*/ 1197 w 1197"/>
                <a:gd name="T126" fmla="*/ 483 h 4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7" h="483">
                  <a:moveTo>
                    <a:pt x="0" y="474"/>
                  </a:moveTo>
                  <a:lnTo>
                    <a:pt x="12" y="474"/>
                  </a:lnTo>
                  <a:lnTo>
                    <a:pt x="21" y="471"/>
                  </a:lnTo>
                  <a:lnTo>
                    <a:pt x="33" y="468"/>
                  </a:lnTo>
                  <a:lnTo>
                    <a:pt x="42" y="465"/>
                  </a:lnTo>
                  <a:lnTo>
                    <a:pt x="54" y="459"/>
                  </a:lnTo>
                  <a:lnTo>
                    <a:pt x="63" y="453"/>
                  </a:lnTo>
                  <a:lnTo>
                    <a:pt x="75" y="444"/>
                  </a:lnTo>
                  <a:lnTo>
                    <a:pt x="84" y="435"/>
                  </a:lnTo>
                  <a:lnTo>
                    <a:pt x="93" y="426"/>
                  </a:lnTo>
                  <a:lnTo>
                    <a:pt x="102" y="417"/>
                  </a:lnTo>
                  <a:lnTo>
                    <a:pt x="111" y="405"/>
                  </a:lnTo>
                  <a:lnTo>
                    <a:pt x="120" y="393"/>
                  </a:lnTo>
                  <a:lnTo>
                    <a:pt x="138" y="369"/>
                  </a:lnTo>
                  <a:lnTo>
                    <a:pt x="153" y="342"/>
                  </a:lnTo>
                  <a:lnTo>
                    <a:pt x="168" y="315"/>
                  </a:lnTo>
                  <a:lnTo>
                    <a:pt x="183" y="288"/>
                  </a:lnTo>
                  <a:lnTo>
                    <a:pt x="195" y="261"/>
                  </a:lnTo>
                  <a:lnTo>
                    <a:pt x="207" y="231"/>
                  </a:lnTo>
                  <a:lnTo>
                    <a:pt x="225" y="180"/>
                  </a:lnTo>
                  <a:lnTo>
                    <a:pt x="240" y="138"/>
                  </a:lnTo>
                  <a:lnTo>
                    <a:pt x="249" y="117"/>
                  </a:lnTo>
                  <a:lnTo>
                    <a:pt x="255" y="93"/>
                  </a:lnTo>
                  <a:lnTo>
                    <a:pt x="264" y="69"/>
                  </a:lnTo>
                  <a:lnTo>
                    <a:pt x="270" y="57"/>
                  </a:lnTo>
                  <a:lnTo>
                    <a:pt x="276" y="48"/>
                  </a:lnTo>
                  <a:lnTo>
                    <a:pt x="285" y="36"/>
                  </a:lnTo>
                  <a:lnTo>
                    <a:pt x="291" y="27"/>
                  </a:lnTo>
                  <a:lnTo>
                    <a:pt x="300" y="21"/>
                  </a:lnTo>
                  <a:lnTo>
                    <a:pt x="309" y="12"/>
                  </a:lnTo>
                  <a:lnTo>
                    <a:pt x="318" y="6"/>
                  </a:lnTo>
                  <a:lnTo>
                    <a:pt x="330" y="3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8" y="3"/>
                  </a:lnTo>
                  <a:lnTo>
                    <a:pt x="384" y="6"/>
                  </a:lnTo>
                  <a:lnTo>
                    <a:pt x="390" y="9"/>
                  </a:lnTo>
                  <a:lnTo>
                    <a:pt x="396" y="12"/>
                  </a:lnTo>
                  <a:lnTo>
                    <a:pt x="399" y="15"/>
                  </a:lnTo>
                  <a:lnTo>
                    <a:pt x="405" y="21"/>
                  </a:lnTo>
                  <a:lnTo>
                    <a:pt x="408" y="27"/>
                  </a:lnTo>
                  <a:lnTo>
                    <a:pt x="414" y="33"/>
                  </a:lnTo>
                  <a:lnTo>
                    <a:pt x="423" y="48"/>
                  </a:lnTo>
                  <a:lnTo>
                    <a:pt x="432" y="66"/>
                  </a:lnTo>
                  <a:lnTo>
                    <a:pt x="441" y="84"/>
                  </a:lnTo>
                  <a:lnTo>
                    <a:pt x="453" y="105"/>
                  </a:lnTo>
                  <a:lnTo>
                    <a:pt x="465" y="129"/>
                  </a:lnTo>
                  <a:lnTo>
                    <a:pt x="480" y="153"/>
                  </a:lnTo>
                  <a:lnTo>
                    <a:pt x="498" y="180"/>
                  </a:lnTo>
                  <a:lnTo>
                    <a:pt x="507" y="195"/>
                  </a:lnTo>
                  <a:lnTo>
                    <a:pt x="516" y="207"/>
                  </a:lnTo>
                  <a:lnTo>
                    <a:pt x="540" y="237"/>
                  </a:lnTo>
                  <a:lnTo>
                    <a:pt x="555" y="252"/>
                  </a:lnTo>
                  <a:lnTo>
                    <a:pt x="570" y="270"/>
                  </a:lnTo>
                  <a:lnTo>
                    <a:pt x="585" y="285"/>
                  </a:lnTo>
                  <a:lnTo>
                    <a:pt x="603" y="300"/>
                  </a:lnTo>
                  <a:lnTo>
                    <a:pt x="612" y="309"/>
                  </a:lnTo>
                  <a:lnTo>
                    <a:pt x="624" y="318"/>
                  </a:lnTo>
                  <a:lnTo>
                    <a:pt x="636" y="327"/>
                  </a:lnTo>
                  <a:lnTo>
                    <a:pt x="651" y="336"/>
                  </a:lnTo>
                  <a:lnTo>
                    <a:pt x="666" y="345"/>
                  </a:lnTo>
                  <a:lnTo>
                    <a:pt x="684" y="351"/>
                  </a:lnTo>
                  <a:lnTo>
                    <a:pt x="699" y="360"/>
                  </a:lnTo>
                  <a:lnTo>
                    <a:pt x="720" y="369"/>
                  </a:lnTo>
                  <a:lnTo>
                    <a:pt x="738" y="375"/>
                  </a:lnTo>
                  <a:lnTo>
                    <a:pt x="756" y="384"/>
                  </a:lnTo>
                  <a:lnTo>
                    <a:pt x="798" y="396"/>
                  </a:lnTo>
                  <a:lnTo>
                    <a:pt x="843" y="411"/>
                  </a:lnTo>
                  <a:lnTo>
                    <a:pt x="885" y="423"/>
                  </a:lnTo>
                  <a:lnTo>
                    <a:pt x="930" y="435"/>
                  </a:lnTo>
                  <a:lnTo>
                    <a:pt x="975" y="444"/>
                  </a:lnTo>
                  <a:lnTo>
                    <a:pt x="1017" y="453"/>
                  </a:lnTo>
                  <a:lnTo>
                    <a:pt x="1059" y="462"/>
                  </a:lnTo>
                  <a:lnTo>
                    <a:pt x="1098" y="468"/>
                  </a:lnTo>
                  <a:lnTo>
                    <a:pt x="1137" y="471"/>
                  </a:lnTo>
                  <a:lnTo>
                    <a:pt x="1167" y="474"/>
                  </a:lnTo>
                  <a:lnTo>
                    <a:pt x="1197" y="474"/>
                  </a:lnTo>
                  <a:lnTo>
                    <a:pt x="1197" y="483"/>
                  </a:lnTo>
                  <a:lnTo>
                    <a:pt x="0" y="483"/>
                  </a:lnTo>
                  <a:lnTo>
                    <a:pt x="0" y="474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53"/>
            <p:cNvSpPr>
              <a:spLocks noChangeShapeType="1"/>
            </p:cNvSpPr>
            <p:nvPr/>
          </p:nvSpPr>
          <p:spPr bwMode="auto">
            <a:xfrm>
              <a:off x="1337" y="3160"/>
              <a:ext cx="1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" name="Rectangle 55"/>
          <p:cNvSpPr>
            <a:spLocks noChangeArrowheads="1"/>
          </p:cNvSpPr>
          <p:nvPr/>
        </p:nvSpPr>
        <p:spPr bwMode="auto">
          <a:xfrm>
            <a:off x="4790490" y="2903334"/>
            <a:ext cx="776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/>
              <a:t>Lower Limit</a:t>
            </a:r>
            <a:endParaRPr lang="en-US" sz="1200" dirty="0"/>
          </a:p>
        </p:txBody>
      </p:sp>
      <p:sp>
        <p:nvSpPr>
          <p:cNvPr id="153" name="Rectangle 57"/>
          <p:cNvSpPr>
            <a:spLocks noChangeArrowheads="1"/>
          </p:cNvSpPr>
          <p:nvPr/>
        </p:nvSpPr>
        <p:spPr bwMode="auto">
          <a:xfrm>
            <a:off x="5395115" y="2903334"/>
            <a:ext cx="103998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/>
              <a:t>Most-Likely </a:t>
            </a:r>
            <a:endParaRPr lang="en-US" sz="1200" b="1" dirty="0" smtClean="0"/>
          </a:p>
        </p:txBody>
      </p:sp>
      <p:sp>
        <p:nvSpPr>
          <p:cNvPr id="155" name="Rectangle 61"/>
          <p:cNvSpPr>
            <a:spLocks noChangeArrowheads="1"/>
          </p:cNvSpPr>
          <p:nvPr/>
        </p:nvSpPr>
        <p:spPr bwMode="auto">
          <a:xfrm rot="16200000">
            <a:off x="4647424" y="2240728"/>
            <a:ext cx="7966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 smtClean="0"/>
              <a:t>Probability</a:t>
            </a:r>
            <a:endParaRPr lang="en-US" sz="1200" b="1" dirty="0"/>
          </a:p>
        </p:txBody>
      </p:sp>
      <p:sp>
        <p:nvSpPr>
          <p:cNvPr id="156" name="Rectangle 62"/>
          <p:cNvSpPr>
            <a:spLocks noChangeArrowheads="1"/>
          </p:cNvSpPr>
          <p:nvPr/>
        </p:nvSpPr>
        <p:spPr bwMode="auto">
          <a:xfrm>
            <a:off x="5226744" y="2930131"/>
            <a:ext cx="603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8" name="Rectangle 64"/>
          <p:cNvSpPr>
            <a:spLocks noChangeArrowheads="1"/>
          </p:cNvSpPr>
          <p:nvPr/>
        </p:nvSpPr>
        <p:spPr bwMode="auto">
          <a:xfrm>
            <a:off x="5493444" y="2930131"/>
            <a:ext cx="857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0" name="Rectangle 66"/>
          <p:cNvSpPr>
            <a:spLocks noChangeArrowheads="1"/>
          </p:cNvSpPr>
          <p:nvPr/>
        </p:nvSpPr>
        <p:spPr bwMode="auto">
          <a:xfrm>
            <a:off x="7119044" y="2930131"/>
            <a:ext cx="666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8" name="Rectangle 74"/>
          <p:cNvSpPr>
            <a:spLocks noChangeArrowheads="1"/>
          </p:cNvSpPr>
          <p:nvPr/>
        </p:nvSpPr>
        <p:spPr bwMode="auto">
          <a:xfrm>
            <a:off x="7549256" y="2826943"/>
            <a:ext cx="42863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9" name="Rectangle 75"/>
          <p:cNvSpPr>
            <a:spLocks noChangeArrowheads="1"/>
          </p:cNvSpPr>
          <p:nvPr/>
        </p:nvSpPr>
        <p:spPr bwMode="auto">
          <a:xfrm>
            <a:off x="7549256" y="2796781"/>
            <a:ext cx="3414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Cost</a:t>
            </a:r>
            <a:endParaRPr lang="en-US" sz="1200" dirty="0"/>
          </a:p>
        </p:txBody>
      </p:sp>
      <p:sp>
        <p:nvSpPr>
          <p:cNvPr id="170" name="Rectangle 76"/>
          <p:cNvSpPr>
            <a:spLocks noChangeArrowheads="1"/>
          </p:cNvSpPr>
          <p:nvPr/>
        </p:nvSpPr>
        <p:spPr bwMode="auto">
          <a:xfrm>
            <a:off x="5008279" y="1048730"/>
            <a:ext cx="35453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8B2346"/>
                </a:solidFill>
              </a:rPr>
              <a:t>Triangular Distribution of </a:t>
            </a:r>
            <a:r>
              <a:rPr lang="en-US" sz="1200" b="1" dirty="0" smtClean="0">
                <a:solidFill>
                  <a:srgbClr val="8B2346"/>
                </a:solidFill>
              </a:rPr>
              <a:t>Possible Element Cost</a:t>
            </a:r>
            <a:endParaRPr lang="en-US" sz="1200" b="1" dirty="0">
              <a:solidFill>
                <a:srgbClr val="8B2346"/>
              </a:solidFill>
            </a:endParaRPr>
          </a:p>
        </p:txBody>
      </p:sp>
      <p:sp>
        <p:nvSpPr>
          <p:cNvPr id="177" name="Line 83"/>
          <p:cNvSpPr>
            <a:spLocks noChangeShapeType="1"/>
          </p:cNvSpPr>
          <p:nvPr/>
        </p:nvSpPr>
        <p:spPr bwMode="auto">
          <a:xfrm>
            <a:off x="5893018" y="1893097"/>
            <a:ext cx="1" cy="973534"/>
          </a:xfrm>
          <a:prstGeom prst="line">
            <a:avLst/>
          </a:prstGeom>
          <a:noFill/>
          <a:ln w="19050">
            <a:solidFill>
              <a:srgbClr val="8B234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Line 87"/>
          <p:cNvSpPr>
            <a:spLocks noChangeShapeType="1"/>
          </p:cNvSpPr>
          <p:nvPr/>
        </p:nvSpPr>
        <p:spPr bwMode="auto">
          <a:xfrm flipV="1">
            <a:off x="5148956" y="1483439"/>
            <a:ext cx="3175" cy="13950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2" name="Line 88"/>
          <p:cNvSpPr>
            <a:spLocks noChangeShapeType="1"/>
          </p:cNvSpPr>
          <p:nvPr/>
        </p:nvSpPr>
        <p:spPr bwMode="auto">
          <a:xfrm>
            <a:off x="5148956" y="2889734"/>
            <a:ext cx="2354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" name="Line 89"/>
          <p:cNvSpPr>
            <a:spLocks noChangeShapeType="1"/>
          </p:cNvSpPr>
          <p:nvPr/>
        </p:nvSpPr>
        <p:spPr bwMode="auto">
          <a:xfrm flipH="1">
            <a:off x="5226744" y="1868561"/>
            <a:ext cx="666274" cy="102055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" name="Line 90"/>
          <p:cNvSpPr>
            <a:spLocks noChangeShapeType="1"/>
          </p:cNvSpPr>
          <p:nvPr/>
        </p:nvSpPr>
        <p:spPr bwMode="auto">
          <a:xfrm>
            <a:off x="5893019" y="1868561"/>
            <a:ext cx="1259362" cy="10099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5" name="Group 109"/>
          <p:cNvGrpSpPr/>
          <p:nvPr/>
        </p:nvGrpSpPr>
        <p:grpSpPr>
          <a:xfrm>
            <a:off x="1367443" y="1900009"/>
            <a:ext cx="247650" cy="257175"/>
            <a:chOff x="8324850" y="1609725"/>
            <a:chExt cx="247650" cy="257175"/>
          </a:xfrm>
        </p:grpSpPr>
        <p:sp>
          <p:nvSpPr>
            <p:cNvPr id="186" name="Oval 185"/>
            <p:cNvSpPr/>
            <p:nvPr/>
          </p:nvSpPr>
          <p:spPr bwMode="auto">
            <a:xfrm>
              <a:off x="8324850" y="1609725"/>
              <a:ext cx="247650" cy="257175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4D6E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80" charset="0"/>
                <a:ea typeface="ＭＳ Ｐゴシック" pitchFamily="80" charset="-128"/>
                <a:cs typeface="ＭＳ Ｐゴシック" pitchFamily="80" charset="-128"/>
              </a:endParaRPr>
            </a:p>
          </p:txBody>
        </p:sp>
        <p:sp>
          <p:nvSpPr>
            <p:cNvPr id="187" name="Rectangle 63"/>
            <p:cNvSpPr>
              <a:spLocks noChangeArrowheads="1"/>
            </p:cNvSpPr>
            <p:nvPr/>
          </p:nvSpPr>
          <p:spPr bwMode="auto">
            <a:xfrm>
              <a:off x="8401050" y="1647824"/>
              <a:ext cx="123825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D6E9F"/>
                  </a:solidFill>
                </a:rPr>
                <a:t>L</a:t>
              </a:r>
            </a:p>
          </p:txBody>
        </p:sp>
      </p:grpSp>
      <p:grpSp>
        <p:nvGrpSpPr>
          <p:cNvPr id="188" name="Group 110"/>
          <p:cNvGrpSpPr/>
          <p:nvPr/>
        </p:nvGrpSpPr>
        <p:grpSpPr>
          <a:xfrm>
            <a:off x="1033456" y="1707605"/>
            <a:ext cx="247650" cy="257175"/>
            <a:chOff x="8324850" y="1609725"/>
            <a:chExt cx="247650" cy="257175"/>
          </a:xfrm>
        </p:grpSpPr>
        <p:sp>
          <p:nvSpPr>
            <p:cNvPr id="189" name="Oval 188"/>
            <p:cNvSpPr/>
            <p:nvPr/>
          </p:nvSpPr>
          <p:spPr bwMode="auto">
            <a:xfrm>
              <a:off x="8324850" y="1609725"/>
              <a:ext cx="247650" cy="257175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8B234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8B2346"/>
                </a:solidFill>
                <a:effectLst/>
                <a:latin typeface="Arial" pitchFamily="80" charset="0"/>
                <a:ea typeface="ＭＳ Ｐゴシック" pitchFamily="80" charset="-128"/>
                <a:cs typeface="ＭＳ Ｐゴシック" pitchFamily="80" charset="-128"/>
              </a:endParaRPr>
            </a:p>
          </p:txBody>
        </p:sp>
        <p:sp>
          <p:nvSpPr>
            <p:cNvPr id="190" name="Rectangle 63"/>
            <p:cNvSpPr>
              <a:spLocks noChangeArrowheads="1"/>
            </p:cNvSpPr>
            <p:nvPr/>
          </p:nvSpPr>
          <p:spPr bwMode="auto">
            <a:xfrm>
              <a:off x="8382472" y="1638299"/>
              <a:ext cx="123825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 smtClean="0">
                  <a:solidFill>
                    <a:srgbClr val="8B2346"/>
                  </a:solidFill>
                </a:rPr>
                <a:t>M</a:t>
              </a:r>
              <a:endParaRPr lang="en-US" sz="1200" b="1" dirty="0">
                <a:solidFill>
                  <a:srgbClr val="8B2346"/>
                </a:solidFill>
              </a:endParaRPr>
            </a:p>
          </p:txBody>
        </p:sp>
      </p:grpSp>
      <p:grpSp>
        <p:nvGrpSpPr>
          <p:cNvPr id="191" name="Group 113"/>
          <p:cNvGrpSpPr/>
          <p:nvPr/>
        </p:nvGrpSpPr>
        <p:grpSpPr>
          <a:xfrm>
            <a:off x="3408188" y="1373888"/>
            <a:ext cx="247650" cy="257175"/>
            <a:chOff x="8324850" y="1609725"/>
            <a:chExt cx="247650" cy="257175"/>
          </a:xfrm>
        </p:grpSpPr>
        <p:sp>
          <p:nvSpPr>
            <p:cNvPr id="192" name="Oval 191"/>
            <p:cNvSpPr/>
            <p:nvPr/>
          </p:nvSpPr>
          <p:spPr bwMode="auto">
            <a:xfrm>
              <a:off x="8324850" y="1609725"/>
              <a:ext cx="247650" cy="257175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FF7E0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80" charset="0"/>
                <a:ea typeface="ＭＳ Ｐゴシック" pitchFamily="80" charset="-128"/>
                <a:cs typeface="ＭＳ Ｐゴシック" pitchFamily="80" charset="-128"/>
              </a:endParaRPr>
            </a:p>
          </p:txBody>
        </p:sp>
        <p:sp>
          <p:nvSpPr>
            <p:cNvPr id="193" name="Rectangle 63"/>
            <p:cNvSpPr>
              <a:spLocks noChangeArrowheads="1"/>
            </p:cNvSpPr>
            <p:nvPr/>
          </p:nvSpPr>
          <p:spPr bwMode="auto">
            <a:xfrm>
              <a:off x="8391525" y="1647824"/>
              <a:ext cx="123825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 smtClean="0">
                  <a:solidFill>
                    <a:srgbClr val="FF7E07"/>
                  </a:solidFill>
                </a:rPr>
                <a:t>H</a:t>
              </a:r>
              <a:endParaRPr lang="en-US" sz="1200" b="1" dirty="0">
                <a:solidFill>
                  <a:srgbClr val="FF7E07"/>
                </a:solidFill>
              </a:endParaRPr>
            </a:p>
          </p:txBody>
        </p:sp>
      </p:grpSp>
      <p:sp>
        <p:nvSpPr>
          <p:cNvPr id="194" name="Rectangle 14"/>
          <p:cNvSpPr>
            <a:spLocks noChangeArrowheads="1"/>
          </p:cNvSpPr>
          <p:nvPr/>
        </p:nvSpPr>
        <p:spPr bwMode="auto">
          <a:xfrm>
            <a:off x="830263" y="4802412"/>
            <a:ext cx="133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+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195" name="Group 126"/>
          <p:cNvGrpSpPr/>
          <p:nvPr/>
        </p:nvGrpSpPr>
        <p:grpSpPr>
          <a:xfrm>
            <a:off x="392112" y="5542694"/>
            <a:ext cx="1093182" cy="545386"/>
            <a:chOff x="344487" y="5176838"/>
            <a:chExt cx="1093182" cy="545386"/>
          </a:xfrm>
        </p:grpSpPr>
        <p:sp>
          <p:nvSpPr>
            <p:cNvPr id="196" name="Rectangle 17"/>
            <p:cNvSpPr>
              <a:spLocks noChangeArrowheads="1"/>
            </p:cNvSpPr>
            <p:nvPr/>
          </p:nvSpPr>
          <p:spPr bwMode="auto">
            <a:xfrm>
              <a:off x="588963" y="5599113"/>
              <a:ext cx="771045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WBS </a:t>
              </a:r>
              <a:r>
                <a:rPr lang="en-US" sz="800" dirty="0" smtClean="0">
                  <a:solidFill>
                    <a:srgbClr val="000000"/>
                  </a:solidFill>
                </a:rPr>
                <a:t>Element N</a:t>
              </a:r>
              <a:endParaRPr lang="en-US" sz="2800" dirty="0">
                <a:latin typeface="Times New Roman" pitchFamily="18" charset="0"/>
              </a:endParaRPr>
            </a:p>
          </p:txBody>
        </p:sp>
        <p:grpSp>
          <p:nvGrpSpPr>
            <p:cNvPr id="197" name="Group 35"/>
            <p:cNvGrpSpPr>
              <a:grpSpLocks/>
            </p:cNvGrpSpPr>
            <p:nvPr/>
          </p:nvGrpSpPr>
          <p:grpSpPr bwMode="auto">
            <a:xfrm>
              <a:off x="742950" y="5176838"/>
              <a:ext cx="590550" cy="390525"/>
              <a:chOff x="386" y="3160"/>
              <a:chExt cx="501" cy="246"/>
            </a:xfrm>
          </p:grpSpPr>
          <p:sp>
            <p:nvSpPr>
              <p:cNvPr id="202" name="Freeform 36"/>
              <p:cNvSpPr>
                <a:spLocks/>
              </p:cNvSpPr>
              <p:nvPr/>
            </p:nvSpPr>
            <p:spPr bwMode="auto">
              <a:xfrm>
                <a:off x="386" y="3160"/>
                <a:ext cx="501" cy="246"/>
              </a:xfrm>
              <a:custGeom>
                <a:avLst/>
                <a:gdLst>
                  <a:gd name="T0" fmla="*/ 501 w 501"/>
                  <a:gd name="T1" fmla="*/ 246 h 246"/>
                  <a:gd name="T2" fmla="*/ 0 w 501"/>
                  <a:gd name="T3" fmla="*/ 0 h 246"/>
                  <a:gd name="T4" fmla="*/ 0 w 501"/>
                  <a:gd name="T5" fmla="*/ 246 h 246"/>
                  <a:gd name="T6" fmla="*/ 501 w 501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1"/>
                  <a:gd name="T13" fmla="*/ 0 h 246"/>
                  <a:gd name="T14" fmla="*/ 501 w 501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1" h="246">
                    <a:moveTo>
                      <a:pt x="501" y="246"/>
                    </a:moveTo>
                    <a:lnTo>
                      <a:pt x="0" y="0"/>
                    </a:lnTo>
                    <a:lnTo>
                      <a:pt x="0" y="246"/>
                    </a:lnTo>
                    <a:lnTo>
                      <a:pt x="501" y="24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37"/>
              <p:cNvSpPr>
                <a:spLocks/>
              </p:cNvSpPr>
              <p:nvPr/>
            </p:nvSpPr>
            <p:spPr bwMode="auto">
              <a:xfrm>
                <a:off x="386" y="3160"/>
                <a:ext cx="501" cy="246"/>
              </a:xfrm>
              <a:custGeom>
                <a:avLst/>
                <a:gdLst>
                  <a:gd name="T0" fmla="*/ 501 w 501"/>
                  <a:gd name="T1" fmla="*/ 246 h 246"/>
                  <a:gd name="T2" fmla="*/ 0 w 501"/>
                  <a:gd name="T3" fmla="*/ 0 h 246"/>
                  <a:gd name="T4" fmla="*/ 0 w 501"/>
                  <a:gd name="T5" fmla="*/ 246 h 246"/>
                  <a:gd name="T6" fmla="*/ 501 w 501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1"/>
                  <a:gd name="T13" fmla="*/ 0 h 246"/>
                  <a:gd name="T14" fmla="*/ 501 w 501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1" h="246">
                    <a:moveTo>
                      <a:pt x="501" y="246"/>
                    </a:moveTo>
                    <a:lnTo>
                      <a:pt x="0" y="0"/>
                    </a:lnTo>
                    <a:lnTo>
                      <a:pt x="0" y="246"/>
                    </a:lnTo>
                    <a:lnTo>
                      <a:pt x="501" y="246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8" name="Group 38"/>
            <p:cNvGrpSpPr>
              <a:grpSpLocks/>
            </p:cNvGrpSpPr>
            <p:nvPr/>
          </p:nvGrpSpPr>
          <p:grpSpPr bwMode="auto">
            <a:xfrm>
              <a:off x="450850" y="5176838"/>
              <a:ext cx="292100" cy="390525"/>
              <a:chOff x="248" y="3160"/>
              <a:chExt cx="138" cy="246"/>
            </a:xfrm>
          </p:grpSpPr>
          <p:sp>
            <p:nvSpPr>
              <p:cNvPr id="200" name="Freeform 39"/>
              <p:cNvSpPr>
                <a:spLocks/>
              </p:cNvSpPr>
              <p:nvPr/>
            </p:nvSpPr>
            <p:spPr bwMode="auto">
              <a:xfrm>
                <a:off x="248" y="3160"/>
                <a:ext cx="138" cy="246"/>
              </a:xfrm>
              <a:custGeom>
                <a:avLst/>
                <a:gdLst>
                  <a:gd name="T0" fmla="*/ 0 w 138"/>
                  <a:gd name="T1" fmla="*/ 246 h 246"/>
                  <a:gd name="T2" fmla="*/ 138 w 138"/>
                  <a:gd name="T3" fmla="*/ 0 h 246"/>
                  <a:gd name="T4" fmla="*/ 138 w 138"/>
                  <a:gd name="T5" fmla="*/ 246 h 246"/>
                  <a:gd name="T6" fmla="*/ 0 w 138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246"/>
                  <a:gd name="T14" fmla="*/ 138 w 138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246">
                    <a:moveTo>
                      <a:pt x="0" y="246"/>
                    </a:moveTo>
                    <a:lnTo>
                      <a:pt x="138" y="0"/>
                    </a:lnTo>
                    <a:lnTo>
                      <a:pt x="138" y="246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40"/>
              <p:cNvSpPr>
                <a:spLocks/>
              </p:cNvSpPr>
              <p:nvPr/>
            </p:nvSpPr>
            <p:spPr bwMode="auto">
              <a:xfrm>
                <a:off x="248" y="3160"/>
                <a:ext cx="138" cy="246"/>
              </a:xfrm>
              <a:custGeom>
                <a:avLst/>
                <a:gdLst>
                  <a:gd name="T0" fmla="*/ 0 w 138"/>
                  <a:gd name="T1" fmla="*/ 246 h 246"/>
                  <a:gd name="T2" fmla="*/ 138 w 138"/>
                  <a:gd name="T3" fmla="*/ 0 h 246"/>
                  <a:gd name="T4" fmla="*/ 138 w 138"/>
                  <a:gd name="T5" fmla="*/ 246 h 246"/>
                  <a:gd name="T6" fmla="*/ 0 w 138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246"/>
                  <a:gd name="T14" fmla="*/ 138 w 138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246">
                    <a:moveTo>
                      <a:pt x="0" y="246"/>
                    </a:moveTo>
                    <a:lnTo>
                      <a:pt x="138" y="0"/>
                    </a:lnTo>
                    <a:lnTo>
                      <a:pt x="138" y="246"/>
                    </a:lnTo>
                    <a:lnTo>
                      <a:pt x="0" y="246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9" name="Line 41"/>
            <p:cNvSpPr>
              <a:spLocks noChangeShapeType="1"/>
            </p:cNvSpPr>
            <p:nvPr/>
          </p:nvSpPr>
          <p:spPr bwMode="auto">
            <a:xfrm flipV="1">
              <a:off x="344487" y="5565683"/>
              <a:ext cx="1093182" cy="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" name="5-Point Star 203"/>
          <p:cNvSpPr/>
          <p:nvPr/>
        </p:nvSpPr>
        <p:spPr bwMode="auto">
          <a:xfrm>
            <a:off x="6634708" y="4166331"/>
            <a:ext cx="254577" cy="228649"/>
          </a:xfrm>
          <a:prstGeom prst="star5">
            <a:avLst/>
          </a:prstGeom>
          <a:solidFill>
            <a:srgbClr val="8B99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205" name="Rectangle 92"/>
          <p:cNvSpPr>
            <a:spLocks noChangeArrowheads="1"/>
          </p:cNvSpPr>
          <p:nvPr/>
        </p:nvSpPr>
        <p:spPr bwMode="auto">
          <a:xfrm>
            <a:off x="5839211" y="5236242"/>
            <a:ext cx="90487" cy="90488"/>
          </a:xfrm>
          <a:prstGeom prst="rect">
            <a:avLst/>
          </a:prstGeom>
          <a:solidFill>
            <a:srgbClr val="8B995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06" name="Straight Arrow Connector 94"/>
          <p:cNvCxnSpPr>
            <a:cxnSpLocks noChangeShapeType="1"/>
            <a:stCxn id="207" idx="1"/>
            <a:endCxn id="204" idx="4"/>
          </p:cNvCxnSpPr>
          <p:nvPr/>
        </p:nvCxnSpPr>
        <p:spPr bwMode="auto">
          <a:xfrm rot="10800000" flipV="1">
            <a:off x="6889285" y="4151487"/>
            <a:ext cx="390262" cy="10217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7" name="TextBox 206"/>
          <p:cNvSpPr txBox="1"/>
          <p:nvPr/>
        </p:nvSpPr>
        <p:spPr>
          <a:xfrm>
            <a:off x="7279547" y="4012988"/>
            <a:ext cx="122822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tx2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70</a:t>
            </a:r>
            <a:r>
              <a:rPr lang="en-US" sz="1200" b="1" baseline="30000" dirty="0">
                <a:solidFill>
                  <a:schemeClr val="tx2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th</a:t>
            </a:r>
            <a:r>
              <a:rPr lang="en-US" sz="1200" b="1" dirty="0">
                <a:solidFill>
                  <a:schemeClr val="tx2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Percentile</a:t>
            </a:r>
            <a:endParaRPr lang="en-US" sz="1200" b="1" dirty="0">
              <a:solidFill>
                <a:schemeClr val="tx2"/>
              </a:solidFill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208" name="Straight Arrow Connector 98"/>
          <p:cNvCxnSpPr>
            <a:cxnSpLocks noChangeShapeType="1"/>
            <a:endCxn id="205" idx="0"/>
          </p:cNvCxnSpPr>
          <p:nvPr/>
        </p:nvCxnSpPr>
        <p:spPr bwMode="auto">
          <a:xfrm rot="16200000" flipH="1">
            <a:off x="5410045" y="4761832"/>
            <a:ext cx="776372" cy="17244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9" name="Straight Connector 100"/>
          <p:cNvCxnSpPr>
            <a:cxnSpLocks noChangeShapeType="1"/>
          </p:cNvCxnSpPr>
          <p:nvPr/>
        </p:nvCxnSpPr>
        <p:spPr bwMode="auto">
          <a:xfrm rot="5400000">
            <a:off x="6029343" y="5051767"/>
            <a:ext cx="1422100" cy="2252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" name="Straight Connector 102"/>
          <p:cNvCxnSpPr>
            <a:cxnSpLocks noChangeShapeType="1"/>
            <a:stCxn id="205" idx="2"/>
          </p:cNvCxnSpPr>
          <p:nvPr/>
        </p:nvCxnSpPr>
        <p:spPr bwMode="auto">
          <a:xfrm rot="16200000" flipH="1">
            <a:off x="5658576" y="5552608"/>
            <a:ext cx="453287" cy="152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1" name="Left-Right Arrow 103"/>
          <p:cNvSpPr>
            <a:spLocks noChangeArrowheads="1"/>
          </p:cNvSpPr>
          <p:nvPr/>
        </p:nvSpPr>
        <p:spPr bwMode="auto">
          <a:xfrm>
            <a:off x="5899653" y="5382190"/>
            <a:ext cx="817601" cy="172194"/>
          </a:xfrm>
          <a:prstGeom prst="leftRightArrow">
            <a:avLst>
              <a:gd name="adj1" fmla="val 50000"/>
              <a:gd name="adj2" fmla="val 49576"/>
            </a:avLst>
          </a:prstGeom>
          <a:solidFill>
            <a:srgbClr val="8B2346"/>
          </a:solidFill>
          <a:ln w="9525" algn="ctr">
            <a:solidFill>
              <a:srgbClr val="8B234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2" name="TextBox 211"/>
          <p:cNvSpPr txBox="1"/>
          <p:nvPr/>
        </p:nvSpPr>
        <p:spPr>
          <a:xfrm>
            <a:off x="6926299" y="4661258"/>
            <a:ext cx="1204237" cy="646331"/>
          </a:xfrm>
          <a:prstGeom prst="rect">
            <a:avLst/>
          </a:prstGeom>
          <a:solidFill>
            <a:srgbClr val="8B234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Initial Cost Reserves </a:t>
            </a:r>
            <a:r>
              <a:rPr lang="en-US" sz="1200" b="1" dirty="0">
                <a:solidFill>
                  <a:schemeClr val="bg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E</a:t>
            </a:r>
            <a:r>
              <a:rPr lang="en-US" sz="1200" b="1" dirty="0" smtClean="0">
                <a:solidFill>
                  <a:schemeClr val="bg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stimate</a:t>
            </a:r>
            <a:endParaRPr lang="en-US" sz="1200" b="1" dirty="0">
              <a:solidFill>
                <a:schemeClr val="bg1"/>
              </a:solidFill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213" name="Straight Arrow Connector 106"/>
          <p:cNvCxnSpPr>
            <a:cxnSpLocks noChangeShapeType="1"/>
            <a:stCxn id="212" idx="1"/>
          </p:cNvCxnSpPr>
          <p:nvPr/>
        </p:nvCxnSpPr>
        <p:spPr bwMode="auto">
          <a:xfrm rot="10800000" flipV="1">
            <a:off x="6441707" y="4984423"/>
            <a:ext cx="484593" cy="41798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4" name="TextBox 213"/>
          <p:cNvSpPr txBox="1"/>
          <p:nvPr/>
        </p:nvSpPr>
        <p:spPr>
          <a:xfrm>
            <a:off x="5298141" y="3975390"/>
            <a:ext cx="99508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2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Sum of </a:t>
            </a:r>
            <a:r>
              <a:rPr lang="en-US" sz="1200" b="1" dirty="0" smtClean="0">
                <a:solidFill>
                  <a:schemeClr val="tx2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Most-likely Costs</a:t>
            </a:r>
            <a:endParaRPr lang="en-US" sz="1200" b="1" dirty="0">
              <a:solidFill>
                <a:schemeClr val="tx2"/>
              </a:solidFill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12" name="Line 83"/>
          <p:cNvSpPr>
            <a:spLocks noChangeShapeType="1"/>
          </p:cNvSpPr>
          <p:nvPr/>
        </p:nvSpPr>
        <p:spPr bwMode="auto">
          <a:xfrm>
            <a:off x="5917338" y="1927289"/>
            <a:ext cx="725745" cy="1002841"/>
          </a:xfrm>
          <a:prstGeom prst="line">
            <a:avLst/>
          </a:prstGeom>
          <a:noFill/>
          <a:ln w="25400">
            <a:solidFill>
              <a:srgbClr val="FF7E07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" name="Line 89"/>
          <p:cNvSpPr>
            <a:spLocks noChangeShapeType="1"/>
          </p:cNvSpPr>
          <p:nvPr/>
        </p:nvSpPr>
        <p:spPr bwMode="auto">
          <a:xfrm flipH="1">
            <a:off x="7147838" y="1736179"/>
            <a:ext cx="0" cy="1080268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" name="Line 89"/>
          <p:cNvSpPr>
            <a:spLocks noChangeShapeType="1"/>
          </p:cNvSpPr>
          <p:nvPr/>
        </p:nvSpPr>
        <p:spPr bwMode="auto">
          <a:xfrm flipH="1">
            <a:off x="6623087" y="1707605"/>
            <a:ext cx="0" cy="1108414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" name="Line 89"/>
          <p:cNvSpPr>
            <a:spLocks noChangeShapeType="1"/>
          </p:cNvSpPr>
          <p:nvPr/>
        </p:nvSpPr>
        <p:spPr bwMode="auto">
          <a:xfrm flipH="1" flipV="1">
            <a:off x="6679496" y="1941500"/>
            <a:ext cx="425162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 type="arrow" w="sm" len="med"/>
            <a:tailEnd type="arrow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1" name="Rectangle 59"/>
          <p:cNvSpPr>
            <a:spLocks noChangeArrowheads="1"/>
          </p:cNvSpPr>
          <p:nvPr/>
        </p:nvSpPr>
        <p:spPr bwMode="auto">
          <a:xfrm>
            <a:off x="6629105" y="1694904"/>
            <a:ext cx="5456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DMF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2" name="Rectangle 59"/>
          <p:cNvSpPr>
            <a:spLocks noChangeArrowheads="1"/>
          </p:cNvSpPr>
          <p:nvPr/>
        </p:nvSpPr>
        <p:spPr bwMode="auto">
          <a:xfrm>
            <a:off x="7404794" y="1622463"/>
            <a:ext cx="13901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DMF: Design Maturity Factor added to high estimate to capture worst case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Rectangle 55"/>
          <p:cNvSpPr>
            <a:spLocks noChangeArrowheads="1"/>
          </p:cNvSpPr>
          <p:nvPr/>
        </p:nvSpPr>
        <p:spPr bwMode="auto">
          <a:xfrm>
            <a:off x="6764237" y="2903334"/>
            <a:ext cx="776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 smtClean="0"/>
              <a:t>Upper Limit</a:t>
            </a:r>
            <a:endParaRPr lang="en-US" sz="1200" dirty="0"/>
          </a:p>
        </p:txBody>
      </p:sp>
      <p:grpSp>
        <p:nvGrpSpPr>
          <p:cNvPr id="100" name="Group 113"/>
          <p:cNvGrpSpPr/>
          <p:nvPr/>
        </p:nvGrpSpPr>
        <p:grpSpPr>
          <a:xfrm>
            <a:off x="6311272" y="2108055"/>
            <a:ext cx="247650" cy="257175"/>
            <a:chOff x="8324850" y="1609725"/>
            <a:chExt cx="247650" cy="257175"/>
          </a:xfrm>
        </p:grpSpPr>
        <p:sp>
          <p:nvSpPr>
            <p:cNvPr id="101" name="Oval 100"/>
            <p:cNvSpPr/>
            <p:nvPr/>
          </p:nvSpPr>
          <p:spPr bwMode="auto">
            <a:xfrm>
              <a:off x="8324850" y="1609725"/>
              <a:ext cx="247650" cy="257175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FF7E0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80" charset="0"/>
                <a:ea typeface="ＭＳ Ｐゴシック" pitchFamily="80" charset="-128"/>
                <a:cs typeface="ＭＳ Ｐゴシック" pitchFamily="80" charset="-128"/>
              </a:endParaRPr>
            </a:p>
          </p:txBody>
        </p:sp>
        <p:sp>
          <p:nvSpPr>
            <p:cNvPr id="102" name="Rectangle 63"/>
            <p:cNvSpPr>
              <a:spLocks noChangeArrowheads="1"/>
            </p:cNvSpPr>
            <p:nvPr/>
          </p:nvSpPr>
          <p:spPr bwMode="auto">
            <a:xfrm>
              <a:off x="8391525" y="1647824"/>
              <a:ext cx="123825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 smtClean="0">
                  <a:solidFill>
                    <a:srgbClr val="FF7E07"/>
                  </a:solidFill>
                </a:rPr>
                <a:t>H</a:t>
              </a:r>
              <a:endParaRPr lang="en-US" sz="1200" b="1" dirty="0">
                <a:solidFill>
                  <a:srgbClr val="FF7E07"/>
                </a:solidFill>
              </a:endParaRPr>
            </a:p>
          </p:txBody>
        </p:sp>
      </p:grpSp>
      <p:grpSp>
        <p:nvGrpSpPr>
          <p:cNvPr id="103" name="Group 109"/>
          <p:cNvGrpSpPr/>
          <p:nvPr/>
        </p:nvGrpSpPr>
        <p:grpSpPr>
          <a:xfrm>
            <a:off x="5219874" y="2108056"/>
            <a:ext cx="247650" cy="257175"/>
            <a:chOff x="8324850" y="1609725"/>
            <a:chExt cx="247650" cy="257175"/>
          </a:xfrm>
        </p:grpSpPr>
        <p:sp>
          <p:nvSpPr>
            <p:cNvPr id="104" name="Oval 103"/>
            <p:cNvSpPr/>
            <p:nvPr/>
          </p:nvSpPr>
          <p:spPr bwMode="auto">
            <a:xfrm>
              <a:off x="8324850" y="1609725"/>
              <a:ext cx="247650" cy="257175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4D6E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80" charset="0"/>
                <a:ea typeface="ＭＳ Ｐゴシック" pitchFamily="80" charset="-128"/>
                <a:cs typeface="ＭＳ Ｐゴシック" pitchFamily="80" charset="-128"/>
              </a:endParaRPr>
            </a:p>
          </p:txBody>
        </p:sp>
        <p:sp>
          <p:nvSpPr>
            <p:cNvPr id="105" name="Rectangle 63"/>
            <p:cNvSpPr>
              <a:spLocks noChangeArrowheads="1"/>
            </p:cNvSpPr>
            <p:nvPr/>
          </p:nvSpPr>
          <p:spPr bwMode="auto">
            <a:xfrm>
              <a:off x="8401050" y="1647824"/>
              <a:ext cx="123825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D6E9F"/>
                  </a:solidFill>
                </a:rPr>
                <a:t>L</a:t>
              </a:r>
            </a:p>
          </p:txBody>
        </p:sp>
      </p:grpSp>
      <p:grpSp>
        <p:nvGrpSpPr>
          <p:cNvPr id="106" name="Group 110"/>
          <p:cNvGrpSpPr/>
          <p:nvPr/>
        </p:nvGrpSpPr>
        <p:grpSpPr>
          <a:xfrm>
            <a:off x="5769193" y="2115737"/>
            <a:ext cx="247650" cy="257175"/>
            <a:chOff x="8324850" y="1609725"/>
            <a:chExt cx="247650" cy="257175"/>
          </a:xfrm>
        </p:grpSpPr>
        <p:sp>
          <p:nvSpPr>
            <p:cNvPr id="107" name="Oval 106"/>
            <p:cNvSpPr/>
            <p:nvPr/>
          </p:nvSpPr>
          <p:spPr bwMode="auto">
            <a:xfrm>
              <a:off x="8324850" y="1609725"/>
              <a:ext cx="247650" cy="257175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8B234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8B2346"/>
                </a:solidFill>
                <a:effectLst/>
                <a:latin typeface="Arial" pitchFamily="80" charset="0"/>
                <a:ea typeface="ＭＳ Ｐゴシック" pitchFamily="80" charset="-128"/>
                <a:cs typeface="ＭＳ Ｐゴシック" pitchFamily="80" charset="-128"/>
              </a:endParaRPr>
            </a:p>
          </p:txBody>
        </p:sp>
        <p:sp>
          <p:nvSpPr>
            <p:cNvPr id="108" name="Rectangle 63"/>
            <p:cNvSpPr>
              <a:spLocks noChangeArrowheads="1"/>
            </p:cNvSpPr>
            <p:nvPr/>
          </p:nvSpPr>
          <p:spPr bwMode="auto">
            <a:xfrm>
              <a:off x="8382472" y="1638299"/>
              <a:ext cx="123825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 smtClean="0">
                  <a:solidFill>
                    <a:srgbClr val="8B2346"/>
                  </a:solidFill>
                </a:rPr>
                <a:t>M</a:t>
              </a:r>
              <a:endParaRPr lang="en-US" sz="1200" b="1" dirty="0">
                <a:solidFill>
                  <a:srgbClr val="8B2346"/>
                </a:solidFill>
              </a:endParaRPr>
            </a:p>
          </p:txBody>
        </p:sp>
      </p:grpSp>
      <p:cxnSp>
        <p:nvCxnSpPr>
          <p:cNvPr id="110" name="Straight Arrow Connector 106"/>
          <p:cNvCxnSpPr>
            <a:cxnSpLocks noChangeShapeType="1"/>
            <a:stCxn id="104" idx="3"/>
          </p:cNvCxnSpPr>
          <p:nvPr/>
        </p:nvCxnSpPr>
        <p:spPr bwMode="auto">
          <a:xfrm flipH="1">
            <a:off x="5214195" y="2327569"/>
            <a:ext cx="41947" cy="53413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sm" len="lg"/>
          </a:ln>
        </p:spPr>
      </p:cxnSp>
      <p:cxnSp>
        <p:nvCxnSpPr>
          <p:cNvPr id="162" name="Straight Arrow Connector 106"/>
          <p:cNvCxnSpPr>
            <a:cxnSpLocks noChangeShapeType="1"/>
            <a:stCxn id="101" idx="4"/>
          </p:cNvCxnSpPr>
          <p:nvPr/>
        </p:nvCxnSpPr>
        <p:spPr bwMode="auto">
          <a:xfrm>
            <a:off x="6435097" y="2365230"/>
            <a:ext cx="171406" cy="469507"/>
          </a:xfrm>
          <a:prstGeom prst="straightConnector1">
            <a:avLst/>
          </a:prstGeom>
          <a:noFill/>
          <a:ln w="9525" algn="ctr">
            <a:solidFill>
              <a:srgbClr val="FF7E07"/>
            </a:solidFill>
            <a:round/>
            <a:headEnd/>
            <a:tailEnd type="triangle" w="sm" len="lg"/>
          </a:ln>
        </p:spPr>
      </p:cxnSp>
      <p:sp>
        <p:nvSpPr>
          <p:cNvPr id="154" name="Text Placeholder 131"/>
          <p:cNvSpPr>
            <a:spLocks noGrp="1"/>
          </p:cNvSpPr>
          <p:nvPr>
            <p:ph type="body" sz="quarter" idx="4294967295"/>
          </p:nvPr>
        </p:nvSpPr>
        <p:spPr>
          <a:xfrm>
            <a:off x="228600" y="531425"/>
            <a:ext cx="8229600" cy="609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Used to estimate reserves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492443"/>
          </a:xfrm>
        </p:spPr>
        <p:txBody>
          <a:bodyPr/>
          <a:lstStyle/>
          <a:p>
            <a:r>
              <a:rPr lang="en-US" dirty="0" smtClean="0"/>
              <a:t>Design Growth and Launch Vehicle Threats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36628" y="1155718"/>
            <a:ext cx="8077200" cy="4807470"/>
          </a:xfrm>
        </p:spPr>
        <p:txBody>
          <a:bodyPr/>
          <a:lstStyle/>
          <a:p>
            <a:r>
              <a:rPr lang="en-US" sz="1800" b="1" dirty="0" smtClean="0"/>
              <a:t>All CATE estimates based on project team inputs</a:t>
            </a:r>
          </a:p>
          <a:p>
            <a:pPr lvl="1"/>
            <a:r>
              <a:rPr lang="en-US" sz="1600" dirty="0" smtClean="0"/>
              <a:t>Wide range in the maturity of the designs</a:t>
            </a:r>
          </a:p>
          <a:p>
            <a:pPr lvl="1"/>
            <a:r>
              <a:rPr lang="en-US" sz="1600" dirty="0" smtClean="0"/>
              <a:t>Some responses are essentially concept descriptions</a:t>
            </a:r>
          </a:p>
          <a:p>
            <a:pPr lvl="1"/>
            <a:r>
              <a:rPr lang="en-US" sz="1600" dirty="0" smtClean="0"/>
              <a:t>Others already have had significant investment maturing the design and required technology</a:t>
            </a:r>
          </a:p>
          <a:p>
            <a:r>
              <a:rPr lang="en-US" sz="1800" b="1" dirty="0" smtClean="0"/>
              <a:t>Need to ensure that immature projects didn’t have an unfair advantage</a:t>
            </a:r>
          </a:p>
          <a:p>
            <a:pPr lvl="1"/>
            <a:r>
              <a:rPr lang="en-US" sz="1600" dirty="0" smtClean="0"/>
              <a:t>Apply higher mass and power contingencies for less mature projects</a:t>
            </a:r>
          </a:p>
          <a:p>
            <a:pPr lvl="2"/>
            <a:r>
              <a:rPr lang="en-US" sz="1600" dirty="0" smtClean="0"/>
              <a:t>Mass and power drive cost estimates from both analogies and models</a:t>
            </a:r>
          </a:p>
          <a:p>
            <a:pPr lvl="1"/>
            <a:r>
              <a:rPr lang="en-US" sz="1600" dirty="0" smtClean="0"/>
              <a:t>Use project-supplied contingencies for estimate without threats</a:t>
            </a:r>
          </a:p>
          <a:p>
            <a:r>
              <a:rPr lang="en-US" b="1" dirty="0" smtClean="0"/>
              <a:t>Aerospace-applied contingencies to develop “Design Growth” cost threat</a:t>
            </a:r>
          </a:p>
          <a:p>
            <a:r>
              <a:rPr lang="en-US" b="1" dirty="0" smtClean="0"/>
              <a:t>Add cost of moving to next larger launch vehicle as “Launch Vehicle” cost threat</a:t>
            </a:r>
          </a:p>
          <a:p>
            <a:pPr lvl="1"/>
            <a:r>
              <a:rPr lang="en-US" sz="1600" dirty="0" smtClean="0"/>
              <a:t>If mass contingency results in less than 10% launch vehicle mass margin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5786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5" y="304800"/>
            <a:ext cx="8575590" cy="461665"/>
          </a:xfrm>
        </p:spPr>
        <p:txBody>
          <a:bodyPr/>
          <a:lstStyle/>
          <a:p>
            <a:r>
              <a:rPr lang="en-US" sz="2400" dirty="0"/>
              <a:t>Aerospace Partnership with </a:t>
            </a:r>
            <a:r>
              <a:rPr lang="en-US" sz="2400" dirty="0" smtClean="0"/>
              <a:t>NAS </a:t>
            </a:r>
            <a:r>
              <a:rPr lang="en-US" sz="2400" dirty="0"/>
              <a:t>and Space Studies Board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96396" y="1148080"/>
            <a:ext cx="4404360" cy="4339650"/>
          </a:xfrm>
        </p:spPr>
        <p:txBody>
          <a:bodyPr/>
          <a:lstStyle/>
          <a:p>
            <a:r>
              <a:rPr lang="en-US" b="1" dirty="0" smtClean="0"/>
              <a:t>Provide independent advice to the nation on space exploration and science</a:t>
            </a:r>
          </a:p>
          <a:p>
            <a:endParaRPr lang="en-US" dirty="0"/>
          </a:p>
          <a:p>
            <a:pPr lvl="1"/>
            <a:r>
              <a:rPr lang="en-US" dirty="0" smtClean="0"/>
              <a:t>NAS Decadal Surveys, CATE</a:t>
            </a:r>
          </a:p>
          <a:p>
            <a:pPr lvl="2"/>
            <a:r>
              <a:rPr lang="en-US" dirty="0" smtClean="0"/>
              <a:t>Astro2010</a:t>
            </a:r>
          </a:p>
          <a:p>
            <a:pPr lvl="2"/>
            <a:r>
              <a:rPr lang="en-US" dirty="0" smtClean="0"/>
              <a:t>Planetary</a:t>
            </a:r>
          </a:p>
          <a:p>
            <a:pPr lvl="2"/>
            <a:r>
              <a:rPr lang="en-US" dirty="0" err="1" smtClean="0"/>
              <a:t>Heliophysics</a:t>
            </a:r>
            <a:endParaRPr lang="en-US" dirty="0" smtClean="0"/>
          </a:p>
          <a:p>
            <a:pPr lvl="2"/>
            <a:r>
              <a:rPr lang="en-US" dirty="0" smtClean="0"/>
              <a:t>Earth Science, in progress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 smtClean="0"/>
              <a:t>NASA Space Technology Roadmaps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Human Exploration beyond LEO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002" y="950929"/>
            <a:ext cx="2025068" cy="263163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13" y="939186"/>
            <a:ext cx="1931317" cy="27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1994545"/>
            <a:ext cx="1941359" cy="25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images.nap.edu/images/cover.php?id=13060&amp;type=covers4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99" y="3740979"/>
            <a:ext cx="1847397" cy="238930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912" y="3639682"/>
            <a:ext cx="1931317" cy="24967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0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6320" y="3657599"/>
            <a:ext cx="4345664" cy="265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454" y="1186005"/>
            <a:ext cx="3829138" cy="227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Analogy Based Schedule Risk Process Overview</a:t>
            </a:r>
            <a:endParaRPr lang="en-US" sz="2000" i="1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566250" y="3493915"/>
            <a:ext cx="25847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>
                <a:solidFill>
                  <a:srgbClr val="8B2346"/>
                </a:solidFill>
              </a:rPr>
              <a:t>Total Distribution is a Combination of </a:t>
            </a:r>
            <a:r>
              <a:rPr lang="en-US" sz="1200" b="1" dirty="0" smtClean="0">
                <a:solidFill>
                  <a:srgbClr val="8B2346"/>
                </a:solidFill>
              </a:rPr>
              <a:t>Triangular </a:t>
            </a:r>
            <a:r>
              <a:rPr lang="en-US" sz="1200" b="1" dirty="0">
                <a:solidFill>
                  <a:srgbClr val="8B2346"/>
                </a:solidFill>
              </a:rPr>
              <a:t>Distributions for </a:t>
            </a:r>
            <a:r>
              <a:rPr lang="en-US" sz="1200" b="1" dirty="0" smtClean="0">
                <a:solidFill>
                  <a:srgbClr val="8B2346"/>
                </a:solidFill>
              </a:rPr>
              <a:t>Milestone Durations</a:t>
            </a:r>
            <a:endParaRPr lang="en-US" sz="1200" b="1" dirty="0">
              <a:solidFill>
                <a:srgbClr val="8B2346"/>
              </a:solidFill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82625" y="1020763"/>
            <a:ext cx="34179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 smtClean="0">
                <a:solidFill>
                  <a:srgbClr val="8B2346"/>
                </a:solidFill>
              </a:rPr>
              <a:t>Multiple Estimates for Each Schedule Phase</a:t>
            </a:r>
            <a:endParaRPr lang="en-US" sz="1200" b="1" dirty="0">
              <a:solidFill>
                <a:srgbClr val="8B2346"/>
              </a:solidFill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699549" y="3429000"/>
            <a:ext cx="24529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>
                <a:solidFill>
                  <a:srgbClr val="8B2346"/>
                </a:solidFill>
              </a:rPr>
              <a:t>Example </a:t>
            </a:r>
            <a:r>
              <a:rPr lang="en-US" sz="1200" b="1" dirty="0" smtClean="0">
                <a:solidFill>
                  <a:srgbClr val="8B2346"/>
                </a:solidFill>
              </a:rPr>
              <a:t>Schedule </a:t>
            </a:r>
            <a:r>
              <a:rPr lang="en-US" sz="1200" b="1" dirty="0">
                <a:solidFill>
                  <a:srgbClr val="8B2346"/>
                </a:solidFill>
              </a:rPr>
              <a:t>Distribution</a:t>
            </a: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155575" y="3389313"/>
            <a:ext cx="8832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4572000" y="1130300"/>
            <a:ext cx="0" cy="459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H="1">
            <a:off x="4294360" y="2254313"/>
            <a:ext cx="440602" cy="3112"/>
          </a:xfrm>
          <a:prstGeom prst="line">
            <a:avLst/>
          </a:prstGeom>
          <a:noFill/>
          <a:ln w="76200">
            <a:solidFill>
              <a:srgbClr val="FCBA63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4267200" y="3181350"/>
            <a:ext cx="609600" cy="438150"/>
          </a:xfrm>
          <a:prstGeom prst="line">
            <a:avLst/>
          </a:prstGeom>
          <a:noFill/>
          <a:ln w="76200">
            <a:solidFill>
              <a:srgbClr val="FCBA6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41463" y="3997325"/>
            <a:ext cx="144462" cy="1792288"/>
            <a:chOff x="971" y="2518"/>
            <a:chExt cx="102" cy="1287"/>
          </a:xfrm>
        </p:grpSpPr>
        <p:sp>
          <p:nvSpPr>
            <p:cNvPr id="63589" name="Freeform 12"/>
            <p:cNvSpPr>
              <a:spLocks/>
            </p:cNvSpPr>
            <p:nvPr/>
          </p:nvSpPr>
          <p:spPr bwMode="auto">
            <a:xfrm>
              <a:off x="971" y="2518"/>
              <a:ext cx="102" cy="1287"/>
            </a:xfrm>
            <a:custGeom>
              <a:avLst/>
              <a:gdLst>
                <a:gd name="T0" fmla="*/ 6 w 102"/>
                <a:gd name="T1" fmla="*/ 1287 h 1287"/>
                <a:gd name="T2" fmla="*/ 21 w 102"/>
                <a:gd name="T3" fmla="*/ 1272 h 1287"/>
                <a:gd name="T4" fmla="*/ 39 w 102"/>
                <a:gd name="T5" fmla="*/ 1230 h 1287"/>
                <a:gd name="T6" fmla="*/ 54 w 102"/>
                <a:gd name="T7" fmla="*/ 1161 h 1287"/>
                <a:gd name="T8" fmla="*/ 57 w 102"/>
                <a:gd name="T9" fmla="*/ 861 h 1287"/>
                <a:gd name="T10" fmla="*/ 72 w 102"/>
                <a:gd name="T11" fmla="*/ 711 h 1287"/>
                <a:gd name="T12" fmla="*/ 87 w 102"/>
                <a:gd name="T13" fmla="*/ 669 h 1287"/>
                <a:gd name="T14" fmla="*/ 102 w 102"/>
                <a:gd name="T15" fmla="*/ 648 h 1287"/>
                <a:gd name="T16" fmla="*/ 87 w 102"/>
                <a:gd name="T17" fmla="*/ 627 h 1287"/>
                <a:gd name="T18" fmla="*/ 72 w 102"/>
                <a:gd name="T19" fmla="*/ 582 h 1287"/>
                <a:gd name="T20" fmla="*/ 60 w 102"/>
                <a:gd name="T21" fmla="*/ 507 h 1287"/>
                <a:gd name="T22" fmla="*/ 57 w 102"/>
                <a:gd name="T23" fmla="*/ 216 h 1287"/>
                <a:gd name="T24" fmla="*/ 54 w 102"/>
                <a:gd name="T25" fmla="*/ 126 h 1287"/>
                <a:gd name="T26" fmla="*/ 39 w 102"/>
                <a:gd name="T27" fmla="*/ 60 h 1287"/>
                <a:gd name="T28" fmla="*/ 24 w 102"/>
                <a:gd name="T29" fmla="*/ 24 h 1287"/>
                <a:gd name="T30" fmla="*/ 6 w 102"/>
                <a:gd name="T31" fmla="*/ 3 h 1287"/>
                <a:gd name="T32" fmla="*/ 0 w 102"/>
                <a:gd name="T33" fmla="*/ 3 h 1287"/>
                <a:gd name="T34" fmla="*/ 15 w 102"/>
                <a:gd name="T35" fmla="*/ 48 h 1287"/>
                <a:gd name="T36" fmla="*/ 21 w 102"/>
                <a:gd name="T37" fmla="*/ 93 h 1287"/>
                <a:gd name="T38" fmla="*/ 27 w 102"/>
                <a:gd name="T39" fmla="*/ 555 h 1287"/>
                <a:gd name="T40" fmla="*/ 42 w 102"/>
                <a:gd name="T41" fmla="*/ 606 h 1287"/>
                <a:gd name="T42" fmla="*/ 60 w 102"/>
                <a:gd name="T43" fmla="*/ 636 h 1287"/>
                <a:gd name="T44" fmla="*/ 60 w 102"/>
                <a:gd name="T45" fmla="*/ 657 h 1287"/>
                <a:gd name="T46" fmla="*/ 39 w 102"/>
                <a:gd name="T47" fmla="*/ 696 h 1287"/>
                <a:gd name="T48" fmla="*/ 27 w 102"/>
                <a:gd name="T49" fmla="*/ 750 h 1287"/>
                <a:gd name="T50" fmla="*/ 24 w 102"/>
                <a:gd name="T51" fmla="*/ 1197 h 1287"/>
                <a:gd name="T52" fmla="*/ 15 w 102"/>
                <a:gd name="T53" fmla="*/ 1251 h 1287"/>
                <a:gd name="T54" fmla="*/ 6 w 102"/>
                <a:gd name="T55" fmla="*/ 1287 h 1287"/>
                <a:gd name="T56" fmla="*/ 6 w 102"/>
                <a:gd name="T57" fmla="*/ 1275 h 1287"/>
                <a:gd name="T58" fmla="*/ 21 w 102"/>
                <a:gd name="T59" fmla="*/ 1239 h 1287"/>
                <a:gd name="T60" fmla="*/ 27 w 102"/>
                <a:gd name="T61" fmla="*/ 1179 h 1287"/>
                <a:gd name="T62" fmla="*/ 30 w 102"/>
                <a:gd name="T63" fmla="*/ 750 h 1287"/>
                <a:gd name="T64" fmla="*/ 45 w 102"/>
                <a:gd name="T65" fmla="*/ 687 h 1287"/>
                <a:gd name="T66" fmla="*/ 63 w 102"/>
                <a:gd name="T67" fmla="*/ 660 h 1287"/>
                <a:gd name="T68" fmla="*/ 69 w 102"/>
                <a:gd name="T69" fmla="*/ 642 h 1287"/>
                <a:gd name="T70" fmla="*/ 45 w 102"/>
                <a:gd name="T71" fmla="*/ 606 h 1287"/>
                <a:gd name="T72" fmla="*/ 30 w 102"/>
                <a:gd name="T73" fmla="*/ 543 h 1287"/>
                <a:gd name="T74" fmla="*/ 24 w 102"/>
                <a:gd name="T75" fmla="*/ 78 h 1287"/>
                <a:gd name="T76" fmla="*/ 12 w 102"/>
                <a:gd name="T77" fmla="*/ 24 h 1287"/>
                <a:gd name="T78" fmla="*/ 3 w 102"/>
                <a:gd name="T79" fmla="*/ 3 h 1287"/>
                <a:gd name="T80" fmla="*/ 18 w 102"/>
                <a:gd name="T81" fmla="*/ 18 h 1287"/>
                <a:gd name="T82" fmla="*/ 42 w 102"/>
                <a:gd name="T83" fmla="*/ 75 h 1287"/>
                <a:gd name="T84" fmla="*/ 51 w 102"/>
                <a:gd name="T85" fmla="*/ 147 h 1287"/>
                <a:gd name="T86" fmla="*/ 54 w 102"/>
                <a:gd name="T87" fmla="*/ 453 h 1287"/>
                <a:gd name="T88" fmla="*/ 63 w 102"/>
                <a:gd name="T89" fmla="*/ 555 h 1287"/>
                <a:gd name="T90" fmla="*/ 81 w 102"/>
                <a:gd name="T91" fmla="*/ 618 h 1287"/>
                <a:gd name="T92" fmla="*/ 99 w 102"/>
                <a:gd name="T93" fmla="*/ 648 h 1287"/>
                <a:gd name="T94" fmla="*/ 81 w 102"/>
                <a:gd name="T95" fmla="*/ 675 h 1287"/>
                <a:gd name="T96" fmla="*/ 63 w 102"/>
                <a:gd name="T97" fmla="*/ 753 h 1287"/>
                <a:gd name="T98" fmla="*/ 54 w 102"/>
                <a:gd name="T99" fmla="*/ 1074 h 1287"/>
                <a:gd name="T100" fmla="*/ 51 w 102"/>
                <a:gd name="T101" fmla="*/ 1161 h 1287"/>
                <a:gd name="T102" fmla="*/ 33 w 102"/>
                <a:gd name="T103" fmla="*/ 1242 h 1287"/>
                <a:gd name="T104" fmla="*/ 18 w 102"/>
                <a:gd name="T105" fmla="*/ 1272 h 1287"/>
                <a:gd name="T106" fmla="*/ 9 w 102"/>
                <a:gd name="T107" fmla="*/ 1281 h 1287"/>
                <a:gd name="T108" fmla="*/ 6 w 102"/>
                <a:gd name="T109" fmla="*/ 1275 h 12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2"/>
                <a:gd name="T166" fmla="*/ 0 h 1287"/>
                <a:gd name="T167" fmla="*/ 102 w 102"/>
                <a:gd name="T168" fmla="*/ 1287 h 12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2" h="1287">
                  <a:moveTo>
                    <a:pt x="6" y="1275"/>
                  </a:moveTo>
                  <a:lnTo>
                    <a:pt x="6" y="1275"/>
                  </a:lnTo>
                  <a:lnTo>
                    <a:pt x="0" y="1287"/>
                  </a:lnTo>
                  <a:lnTo>
                    <a:pt x="6" y="1287"/>
                  </a:lnTo>
                  <a:lnTo>
                    <a:pt x="12" y="1284"/>
                  </a:lnTo>
                  <a:lnTo>
                    <a:pt x="15" y="1278"/>
                  </a:lnTo>
                  <a:lnTo>
                    <a:pt x="21" y="1272"/>
                  </a:lnTo>
                  <a:lnTo>
                    <a:pt x="27" y="1263"/>
                  </a:lnTo>
                  <a:lnTo>
                    <a:pt x="30" y="1254"/>
                  </a:lnTo>
                  <a:lnTo>
                    <a:pt x="36" y="1242"/>
                  </a:lnTo>
                  <a:lnTo>
                    <a:pt x="39" y="1230"/>
                  </a:lnTo>
                  <a:lnTo>
                    <a:pt x="45" y="1215"/>
                  </a:lnTo>
                  <a:lnTo>
                    <a:pt x="48" y="1200"/>
                  </a:lnTo>
                  <a:lnTo>
                    <a:pt x="51" y="1182"/>
                  </a:lnTo>
                  <a:lnTo>
                    <a:pt x="54" y="1161"/>
                  </a:lnTo>
                  <a:lnTo>
                    <a:pt x="54" y="1143"/>
                  </a:lnTo>
                  <a:lnTo>
                    <a:pt x="57" y="1122"/>
                  </a:lnTo>
                  <a:lnTo>
                    <a:pt x="57" y="1098"/>
                  </a:lnTo>
                  <a:lnTo>
                    <a:pt x="57" y="1074"/>
                  </a:lnTo>
                  <a:lnTo>
                    <a:pt x="57" y="861"/>
                  </a:lnTo>
                  <a:lnTo>
                    <a:pt x="60" y="822"/>
                  </a:lnTo>
                  <a:lnTo>
                    <a:pt x="60" y="786"/>
                  </a:lnTo>
                  <a:lnTo>
                    <a:pt x="63" y="753"/>
                  </a:lnTo>
                  <a:lnTo>
                    <a:pt x="69" y="723"/>
                  </a:lnTo>
                  <a:lnTo>
                    <a:pt x="72" y="711"/>
                  </a:lnTo>
                  <a:lnTo>
                    <a:pt x="75" y="699"/>
                  </a:lnTo>
                  <a:lnTo>
                    <a:pt x="78" y="687"/>
                  </a:lnTo>
                  <a:lnTo>
                    <a:pt x="84" y="678"/>
                  </a:lnTo>
                  <a:lnTo>
                    <a:pt x="87" y="669"/>
                  </a:lnTo>
                  <a:lnTo>
                    <a:pt x="93" y="660"/>
                  </a:lnTo>
                  <a:lnTo>
                    <a:pt x="96" y="654"/>
                  </a:lnTo>
                  <a:lnTo>
                    <a:pt x="102" y="648"/>
                  </a:lnTo>
                  <a:lnTo>
                    <a:pt x="96" y="642"/>
                  </a:lnTo>
                  <a:lnTo>
                    <a:pt x="93" y="633"/>
                  </a:lnTo>
                  <a:lnTo>
                    <a:pt x="87" y="627"/>
                  </a:lnTo>
                  <a:lnTo>
                    <a:pt x="84" y="618"/>
                  </a:lnTo>
                  <a:lnTo>
                    <a:pt x="81" y="606"/>
                  </a:lnTo>
                  <a:lnTo>
                    <a:pt x="75" y="597"/>
                  </a:lnTo>
                  <a:lnTo>
                    <a:pt x="72" y="582"/>
                  </a:lnTo>
                  <a:lnTo>
                    <a:pt x="69" y="570"/>
                  </a:lnTo>
                  <a:lnTo>
                    <a:pt x="66" y="555"/>
                  </a:lnTo>
                  <a:lnTo>
                    <a:pt x="63" y="540"/>
                  </a:lnTo>
                  <a:lnTo>
                    <a:pt x="63" y="525"/>
                  </a:lnTo>
                  <a:lnTo>
                    <a:pt x="60" y="507"/>
                  </a:lnTo>
                  <a:lnTo>
                    <a:pt x="60" y="471"/>
                  </a:lnTo>
                  <a:lnTo>
                    <a:pt x="57" y="453"/>
                  </a:lnTo>
                  <a:lnTo>
                    <a:pt x="57" y="432"/>
                  </a:lnTo>
                  <a:lnTo>
                    <a:pt x="57" y="216"/>
                  </a:lnTo>
                  <a:lnTo>
                    <a:pt x="57" y="192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4" y="147"/>
                  </a:lnTo>
                  <a:lnTo>
                    <a:pt x="54" y="126"/>
                  </a:lnTo>
                  <a:lnTo>
                    <a:pt x="51" y="108"/>
                  </a:lnTo>
                  <a:lnTo>
                    <a:pt x="48" y="90"/>
                  </a:lnTo>
                  <a:lnTo>
                    <a:pt x="42" y="72"/>
                  </a:lnTo>
                  <a:lnTo>
                    <a:pt x="39" y="60"/>
                  </a:lnTo>
                  <a:lnTo>
                    <a:pt x="36" y="45"/>
                  </a:lnTo>
                  <a:lnTo>
                    <a:pt x="30" y="33"/>
                  </a:lnTo>
                  <a:lnTo>
                    <a:pt x="24" y="24"/>
                  </a:lnTo>
                  <a:lnTo>
                    <a:pt x="21" y="15"/>
                  </a:lnTo>
                  <a:lnTo>
                    <a:pt x="15" y="9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12"/>
                  </a:lnTo>
                  <a:lnTo>
                    <a:pt x="9" y="24"/>
                  </a:lnTo>
                  <a:lnTo>
                    <a:pt x="12" y="36"/>
                  </a:lnTo>
                  <a:lnTo>
                    <a:pt x="15" y="48"/>
                  </a:lnTo>
                  <a:lnTo>
                    <a:pt x="18" y="63"/>
                  </a:lnTo>
                  <a:lnTo>
                    <a:pt x="21" y="78"/>
                  </a:lnTo>
                  <a:lnTo>
                    <a:pt x="21" y="96"/>
                  </a:lnTo>
                  <a:lnTo>
                    <a:pt x="21" y="93"/>
                  </a:lnTo>
                  <a:lnTo>
                    <a:pt x="24" y="114"/>
                  </a:lnTo>
                  <a:lnTo>
                    <a:pt x="24" y="489"/>
                  </a:lnTo>
                  <a:lnTo>
                    <a:pt x="24" y="519"/>
                  </a:lnTo>
                  <a:lnTo>
                    <a:pt x="27" y="543"/>
                  </a:lnTo>
                  <a:lnTo>
                    <a:pt x="27" y="555"/>
                  </a:lnTo>
                  <a:lnTo>
                    <a:pt x="30" y="567"/>
                  </a:lnTo>
                  <a:lnTo>
                    <a:pt x="36" y="588"/>
                  </a:lnTo>
                  <a:lnTo>
                    <a:pt x="39" y="597"/>
                  </a:lnTo>
                  <a:lnTo>
                    <a:pt x="42" y="606"/>
                  </a:lnTo>
                  <a:lnTo>
                    <a:pt x="45" y="615"/>
                  </a:lnTo>
                  <a:lnTo>
                    <a:pt x="51" y="624"/>
                  </a:lnTo>
                  <a:lnTo>
                    <a:pt x="54" y="630"/>
                  </a:lnTo>
                  <a:lnTo>
                    <a:pt x="60" y="636"/>
                  </a:lnTo>
                  <a:lnTo>
                    <a:pt x="66" y="642"/>
                  </a:lnTo>
                  <a:lnTo>
                    <a:pt x="72" y="648"/>
                  </a:lnTo>
                  <a:lnTo>
                    <a:pt x="66" y="651"/>
                  </a:lnTo>
                  <a:lnTo>
                    <a:pt x="60" y="657"/>
                  </a:lnTo>
                  <a:lnTo>
                    <a:pt x="54" y="663"/>
                  </a:lnTo>
                  <a:lnTo>
                    <a:pt x="51" y="669"/>
                  </a:lnTo>
                  <a:lnTo>
                    <a:pt x="45" y="678"/>
                  </a:lnTo>
                  <a:lnTo>
                    <a:pt x="42" y="687"/>
                  </a:lnTo>
                  <a:lnTo>
                    <a:pt x="39" y="696"/>
                  </a:lnTo>
                  <a:lnTo>
                    <a:pt x="36" y="705"/>
                  </a:lnTo>
                  <a:lnTo>
                    <a:pt x="30" y="726"/>
                  </a:lnTo>
                  <a:lnTo>
                    <a:pt x="27" y="738"/>
                  </a:lnTo>
                  <a:lnTo>
                    <a:pt x="27" y="750"/>
                  </a:lnTo>
                  <a:lnTo>
                    <a:pt x="24" y="762"/>
                  </a:lnTo>
                  <a:lnTo>
                    <a:pt x="24" y="777"/>
                  </a:lnTo>
                  <a:lnTo>
                    <a:pt x="24" y="804"/>
                  </a:lnTo>
                  <a:lnTo>
                    <a:pt x="24" y="1179"/>
                  </a:lnTo>
                  <a:lnTo>
                    <a:pt x="24" y="1197"/>
                  </a:lnTo>
                  <a:lnTo>
                    <a:pt x="21" y="1209"/>
                  </a:lnTo>
                  <a:lnTo>
                    <a:pt x="21" y="1224"/>
                  </a:lnTo>
                  <a:lnTo>
                    <a:pt x="18" y="1239"/>
                  </a:lnTo>
                  <a:lnTo>
                    <a:pt x="15" y="1251"/>
                  </a:lnTo>
                  <a:lnTo>
                    <a:pt x="9" y="1263"/>
                  </a:lnTo>
                  <a:lnTo>
                    <a:pt x="6" y="1275"/>
                  </a:lnTo>
                  <a:lnTo>
                    <a:pt x="0" y="1287"/>
                  </a:lnTo>
                  <a:lnTo>
                    <a:pt x="6" y="1287"/>
                  </a:lnTo>
                  <a:lnTo>
                    <a:pt x="6" y="1284"/>
                  </a:lnTo>
                  <a:lnTo>
                    <a:pt x="0" y="1284"/>
                  </a:lnTo>
                  <a:lnTo>
                    <a:pt x="0" y="1287"/>
                  </a:lnTo>
                  <a:lnTo>
                    <a:pt x="6" y="1275"/>
                  </a:lnTo>
                  <a:lnTo>
                    <a:pt x="12" y="1263"/>
                  </a:lnTo>
                  <a:lnTo>
                    <a:pt x="15" y="1251"/>
                  </a:lnTo>
                  <a:lnTo>
                    <a:pt x="21" y="1239"/>
                  </a:lnTo>
                  <a:lnTo>
                    <a:pt x="21" y="1224"/>
                  </a:lnTo>
                  <a:lnTo>
                    <a:pt x="24" y="1224"/>
                  </a:lnTo>
                  <a:lnTo>
                    <a:pt x="24" y="1212"/>
                  </a:lnTo>
                  <a:lnTo>
                    <a:pt x="27" y="1197"/>
                  </a:lnTo>
                  <a:lnTo>
                    <a:pt x="27" y="1179"/>
                  </a:lnTo>
                  <a:lnTo>
                    <a:pt x="27" y="804"/>
                  </a:lnTo>
                  <a:lnTo>
                    <a:pt x="27" y="777"/>
                  </a:lnTo>
                  <a:lnTo>
                    <a:pt x="27" y="762"/>
                  </a:lnTo>
                  <a:lnTo>
                    <a:pt x="30" y="750"/>
                  </a:lnTo>
                  <a:lnTo>
                    <a:pt x="30" y="738"/>
                  </a:lnTo>
                  <a:lnTo>
                    <a:pt x="33" y="726"/>
                  </a:lnTo>
                  <a:lnTo>
                    <a:pt x="39" y="705"/>
                  </a:lnTo>
                  <a:lnTo>
                    <a:pt x="42" y="696"/>
                  </a:lnTo>
                  <a:lnTo>
                    <a:pt x="45" y="687"/>
                  </a:lnTo>
                  <a:lnTo>
                    <a:pt x="48" y="678"/>
                  </a:lnTo>
                  <a:lnTo>
                    <a:pt x="54" y="672"/>
                  </a:lnTo>
                  <a:lnTo>
                    <a:pt x="51" y="672"/>
                  </a:lnTo>
                  <a:lnTo>
                    <a:pt x="57" y="666"/>
                  </a:lnTo>
                  <a:lnTo>
                    <a:pt x="63" y="660"/>
                  </a:lnTo>
                  <a:lnTo>
                    <a:pt x="66" y="654"/>
                  </a:lnTo>
                  <a:lnTo>
                    <a:pt x="72" y="648"/>
                  </a:lnTo>
                  <a:lnTo>
                    <a:pt x="66" y="642"/>
                  </a:lnTo>
                  <a:lnTo>
                    <a:pt x="69" y="642"/>
                  </a:lnTo>
                  <a:lnTo>
                    <a:pt x="63" y="636"/>
                  </a:lnTo>
                  <a:lnTo>
                    <a:pt x="57" y="630"/>
                  </a:lnTo>
                  <a:lnTo>
                    <a:pt x="54" y="621"/>
                  </a:lnTo>
                  <a:lnTo>
                    <a:pt x="48" y="615"/>
                  </a:lnTo>
                  <a:lnTo>
                    <a:pt x="45" y="606"/>
                  </a:lnTo>
                  <a:lnTo>
                    <a:pt x="42" y="597"/>
                  </a:lnTo>
                  <a:lnTo>
                    <a:pt x="39" y="588"/>
                  </a:lnTo>
                  <a:lnTo>
                    <a:pt x="33" y="567"/>
                  </a:lnTo>
                  <a:lnTo>
                    <a:pt x="30" y="555"/>
                  </a:lnTo>
                  <a:lnTo>
                    <a:pt x="30" y="543"/>
                  </a:lnTo>
                  <a:lnTo>
                    <a:pt x="27" y="519"/>
                  </a:lnTo>
                  <a:lnTo>
                    <a:pt x="27" y="489"/>
                  </a:lnTo>
                  <a:lnTo>
                    <a:pt x="27" y="114"/>
                  </a:lnTo>
                  <a:lnTo>
                    <a:pt x="24" y="93"/>
                  </a:lnTo>
                  <a:lnTo>
                    <a:pt x="24" y="78"/>
                  </a:lnTo>
                  <a:lnTo>
                    <a:pt x="21" y="63"/>
                  </a:lnTo>
                  <a:lnTo>
                    <a:pt x="18" y="48"/>
                  </a:lnTo>
                  <a:lnTo>
                    <a:pt x="15" y="36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3"/>
                  </a:lnTo>
                  <a:lnTo>
                    <a:pt x="3" y="3"/>
                  </a:lnTo>
                  <a:lnTo>
                    <a:pt x="9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7" y="36"/>
                  </a:lnTo>
                  <a:lnTo>
                    <a:pt x="33" y="45"/>
                  </a:lnTo>
                  <a:lnTo>
                    <a:pt x="36" y="60"/>
                  </a:lnTo>
                  <a:lnTo>
                    <a:pt x="42" y="75"/>
                  </a:lnTo>
                  <a:lnTo>
                    <a:pt x="45" y="90"/>
                  </a:lnTo>
                  <a:lnTo>
                    <a:pt x="48" y="108"/>
                  </a:lnTo>
                  <a:lnTo>
                    <a:pt x="51" y="126"/>
                  </a:lnTo>
                  <a:lnTo>
                    <a:pt x="51" y="147"/>
                  </a:lnTo>
                  <a:lnTo>
                    <a:pt x="54" y="171"/>
                  </a:lnTo>
                  <a:lnTo>
                    <a:pt x="54" y="192"/>
                  </a:lnTo>
                  <a:lnTo>
                    <a:pt x="54" y="216"/>
                  </a:lnTo>
                  <a:lnTo>
                    <a:pt x="54" y="432"/>
                  </a:lnTo>
                  <a:lnTo>
                    <a:pt x="54" y="453"/>
                  </a:lnTo>
                  <a:lnTo>
                    <a:pt x="57" y="471"/>
                  </a:lnTo>
                  <a:lnTo>
                    <a:pt x="57" y="507"/>
                  </a:lnTo>
                  <a:lnTo>
                    <a:pt x="60" y="525"/>
                  </a:lnTo>
                  <a:lnTo>
                    <a:pt x="63" y="540"/>
                  </a:lnTo>
                  <a:lnTo>
                    <a:pt x="63" y="555"/>
                  </a:lnTo>
                  <a:lnTo>
                    <a:pt x="66" y="570"/>
                  </a:lnTo>
                  <a:lnTo>
                    <a:pt x="69" y="585"/>
                  </a:lnTo>
                  <a:lnTo>
                    <a:pt x="72" y="597"/>
                  </a:lnTo>
                  <a:lnTo>
                    <a:pt x="78" y="609"/>
                  </a:lnTo>
                  <a:lnTo>
                    <a:pt x="81" y="618"/>
                  </a:lnTo>
                  <a:lnTo>
                    <a:pt x="87" y="627"/>
                  </a:lnTo>
                  <a:lnTo>
                    <a:pt x="90" y="636"/>
                  </a:lnTo>
                  <a:lnTo>
                    <a:pt x="96" y="642"/>
                  </a:lnTo>
                  <a:lnTo>
                    <a:pt x="99" y="648"/>
                  </a:lnTo>
                  <a:lnTo>
                    <a:pt x="96" y="651"/>
                  </a:lnTo>
                  <a:lnTo>
                    <a:pt x="90" y="660"/>
                  </a:lnTo>
                  <a:lnTo>
                    <a:pt x="84" y="666"/>
                  </a:lnTo>
                  <a:lnTo>
                    <a:pt x="81" y="675"/>
                  </a:lnTo>
                  <a:lnTo>
                    <a:pt x="78" y="687"/>
                  </a:lnTo>
                  <a:lnTo>
                    <a:pt x="72" y="699"/>
                  </a:lnTo>
                  <a:lnTo>
                    <a:pt x="69" y="711"/>
                  </a:lnTo>
                  <a:lnTo>
                    <a:pt x="66" y="723"/>
                  </a:lnTo>
                  <a:lnTo>
                    <a:pt x="63" y="753"/>
                  </a:lnTo>
                  <a:lnTo>
                    <a:pt x="57" y="786"/>
                  </a:lnTo>
                  <a:lnTo>
                    <a:pt x="57" y="822"/>
                  </a:lnTo>
                  <a:lnTo>
                    <a:pt x="54" y="861"/>
                  </a:lnTo>
                  <a:lnTo>
                    <a:pt x="54" y="1074"/>
                  </a:lnTo>
                  <a:lnTo>
                    <a:pt x="54" y="1098"/>
                  </a:lnTo>
                  <a:lnTo>
                    <a:pt x="54" y="1122"/>
                  </a:lnTo>
                  <a:lnTo>
                    <a:pt x="54" y="1119"/>
                  </a:lnTo>
                  <a:lnTo>
                    <a:pt x="54" y="1143"/>
                  </a:lnTo>
                  <a:lnTo>
                    <a:pt x="51" y="1161"/>
                  </a:lnTo>
                  <a:lnTo>
                    <a:pt x="48" y="1182"/>
                  </a:lnTo>
                  <a:lnTo>
                    <a:pt x="45" y="1197"/>
                  </a:lnTo>
                  <a:lnTo>
                    <a:pt x="42" y="1215"/>
                  </a:lnTo>
                  <a:lnTo>
                    <a:pt x="36" y="1230"/>
                  </a:lnTo>
                  <a:lnTo>
                    <a:pt x="33" y="1242"/>
                  </a:lnTo>
                  <a:lnTo>
                    <a:pt x="27" y="1254"/>
                  </a:lnTo>
                  <a:lnTo>
                    <a:pt x="24" y="1263"/>
                  </a:lnTo>
                  <a:lnTo>
                    <a:pt x="18" y="1272"/>
                  </a:lnTo>
                  <a:lnTo>
                    <a:pt x="15" y="1278"/>
                  </a:lnTo>
                  <a:lnTo>
                    <a:pt x="9" y="1281"/>
                  </a:lnTo>
                  <a:lnTo>
                    <a:pt x="3" y="1284"/>
                  </a:lnTo>
                  <a:lnTo>
                    <a:pt x="6" y="1284"/>
                  </a:lnTo>
                  <a:lnTo>
                    <a:pt x="0" y="1284"/>
                  </a:lnTo>
                  <a:lnTo>
                    <a:pt x="0" y="1287"/>
                  </a:lnTo>
                  <a:lnTo>
                    <a:pt x="6" y="1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0" name="Freeform 13"/>
            <p:cNvSpPr>
              <a:spLocks/>
            </p:cNvSpPr>
            <p:nvPr/>
          </p:nvSpPr>
          <p:spPr bwMode="auto">
            <a:xfrm>
              <a:off x="971" y="2518"/>
              <a:ext cx="102" cy="1287"/>
            </a:xfrm>
            <a:custGeom>
              <a:avLst/>
              <a:gdLst>
                <a:gd name="T0" fmla="*/ 6 w 102"/>
                <a:gd name="T1" fmla="*/ 1287 h 1287"/>
                <a:gd name="T2" fmla="*/ 21 w 102"/>
                <a:gd name="T3" fmla="*/ 1272 h 1287"/>
                <a:gd name="T4" fmla="*/ 39 w 102"/>
                <a:gd name="T5" fmla="*/ 1230 h 1287"/>
                <a:gd name="T6" fmla="*/ 54 w 102"/>
                <a:gd name="T7" fmla="*/ 1161 h 1287"/>
                <a:gd name="T8" fmla="*/ 57 w 102"/>
                <a:gd name="T9" fmla="*/ 861 h 1287"/>
                <a:gd name="T10" fmla="*/ 72 w 102"/>
                <a:gd name="T11" fmla="*/ 711 h 1287"/>
                <a:gd name="T12" fmla="*/ 87 w 102"/>
                <a:gd name="T13" fmla="*/ 669 h 1287"/>
                <a:gd name="T14" fmla="*/ 102 w 102"/>
                <a:gd name="T15" fmla="*/ 648 h 1287"/>
                <a:gd name="T16" fmla="*/ 87 w 102"/>
                <a:gd name="T17" fmla="*/ 627 h 1287"/>
                <a:gd name="T18" fmla="*/ 72 w 102"/>
                <a:gd name="T19" fmla="*/ 582 h 1287"/>
                <a:gd name="T20" fmla="*/ 60 w 102"/>
                <a:gd name="T21" fmla="*/ 507 h 1287"/>
                <a:gd name="T22" fmla="*/ 57 w 102"/>
                <a:gd name="T23" fmla="*/ 216 h 1287"/>
                <a:gd name="T24" fmla="*/ 54 w 102"/>
                <a:gd name="T25" fmla="*/ 126 h 1287"/>
                <a:gd name="T26" fmla="*/ 39 w 102"/>
                <a:gd name="T27" fmla="*/ 60 h 1287"/>
                <a:gd name="T28" fmla="*/ 24 w 102"/>
                <a:gd name="T29" fmla="*/ 24 h 1287"/>
                <a:gd name="T30" fmla="*/ 6 w 102"/>
                <a:gd name="T31" fmla="*/ 3 h 1287"/>
                <a:gd name="T32" fmla="*/ 0 w 102"/>
                <a:gd name="T33" fmla="*/ 3 h 1287"/>
                <a:gd name="T34" fmla="*/ 15 w 102"/>
                <a:gd name="T35" fmla="*/ 48 h 1287"/>
                <a:gd name="T36" fmla="*/ 21 w 102"/>
                <a:gd name="T37" fmla="*/ 93 h 1287"/>
                <a:gd name="T38" fmla="*/ 27 w 102"/>
                <a:gd name="T39" fmla="*/ 555 h 1287"/>
                <a:gd name="T40" fmla="*/ 42 w 102"/>
                <a:gd name="T41" fmla="*/ 606 h 1287"/>
                <a:gd name="T42" fmla="*/ 60 w 102"/>
                <a:gd name="T43" fmla="*/ 636 h 1287"/>
                <a:gd name="T44" fmla="*/ 60 w 102"/>
                <a:gd name="T45" fmla="*/ 657 h 1287"/>
                <a:gd name="T46" fmla="*/ 39 w 102"/>
                <a:gd name="T47" fmla="*/ 696 h 1287"/>
                <a:gd name="T48" fmla="*/ 27 w 102"/>
                <a:gd name="T49" fmla="*/ 750 h 1287"/>
                <a:gd name="T50" fmla="*/ 24 w 102"/>
                <a:gd name="T51" fmla="*/ 1197 h 1287"/>
                <a:gd name="T52" fmla="*/ 15 w 102"/>
                <a:gd name="T53" fmla="*/ 1251 h 1287"/>
                <a:gd name="T54" fmla="*/ 6 w 102"/>
                <a:gd name="T55" fmla="*/ 1287 h 1287"/>
                <a:gd name="T56" fmla="*/ 6 w 102"/>
                <a:gd name="T57" fmla="*/ 1275 h 1287"/>
                <a:gd name="T58" fmla="*/ 21 w 102"/>
                <a:gd name="T59" fmla="*/ 1239 h 1287"/>
                <a:gd name="T60" fmla="*/ 27 w 102"/>
                <a:gd name="T61" fmla="*/ 1179 h 1287"/>
                <a:gd name="T62" fmla="*/ 30 w 102"/>
                <a:gd name="T63" fmla="*/ 750 h 1287"/>
                <a:gd name="T64" fmla="*/ 45 w 102"/>
                <a:gd name="T65" fmla="*/ 687 h 1287"/>
                <a:gd name="T66" fmla="*/ 63 w 102"/>
                <a:gd name="T67" fmla="*/ 660 h 1287"/>
                <a:gd name="T68" fmla="*/ 69 w 102"/>
                <a:gd name="T69" fmla="*/ 642 h 1287"/>
                <a:gd name="T70" fmla="*/ 45 w 102"/>
                <a:gd name="T71" fmla="*/ 606 h 1287"/>
                <a:gd name="T72" fmla="*/ 30 w 102"/>
                <a:gd name="T73" fmla="*/ 543 h 1287"/>
                <a:gd name="T74" fmla="*/ 24 w 102"/>
                <a:gd name="T75" fmla="*/ 78 h 1287"/>
                <a:gd name="T76" fmla="*/ 12 w 102"/>
                <a:gd name="T77" fmla="*/ 24 h 1287"/>
                <a:gd name="T78" fmla="*/ 3 w 102"/>
                <a:gd name="T79" fmla="*/ 3 h 1287"/>
                <a:gd name="T80" fmla="*/ 18 w 102"/>
                <a:gd name="T81" fmla="*/ 18 h 1287"/>
                <a:gd name="T82" fmla="*/ 42 w 102"/>
                <a:gd name="T83" fmla="*/ 75 h 1287"/>
                <a:gd name="T84" fmla="*/ 51 w 102"/>
                <a:gd name="T85" fmla="*/ 147 h 1287"/>
                <a:gd name="T86" fmla="*/ 54 w 102"/>
                <a:gd name="T87" fmla="*/ 453 h 1287"/>
                <a:gd name="T88" fmla="*/ 63 w 102"/>
                <a:gd name="T89" fmla="*/ 555 h 1287"/>
                <a:gd name="T90" fmla="*/ 81 w 102"/>
                <a:gd name="T91" fmla="*/ 618 h 1287"/>
                <a:gd name="T92" fmla="*/ 99 w 102"/>
                <a:gd name="T93" fmla="*/ 648 h 1287"/>
                <a:gd name="T94" fmla="*/ 81 w 102"/>
                <a:gd name="T95" fmla="*/ 675 h 1287"/>
                <a:gd name="T96" fmla="*/ 63 w 102"/>
                <a:gd name="T97" fmla="*/ 753 h 1287"/>
                <a:gd name="T98" fmla="*/ 54 w 102"/>
                <a:gd name="T99" fmla="*/ 1074 h 1287"/>
                <a:gd name="T100" fmla="*/ 51 w 102"/>
                <a:gd name="T101" fmla="*/ 1161 h 1287"/>
                <a:gd name="T102" fmla="*/ 33 w 102"/>
                <a:gd name="T103" fmla="*/ 1242 h 1287"/>
                <a:gd name="T104" fmla="*/ 18 w 102"/>
                <a:gd name="T105" fmla="*/ 1272 h 1287"/>
                <a:gd name="T106" fmla="*/ 9 w 102"/>
                <a:gd name="T107" fmla="*/ 1281 h 1287"/>
                <a:gd name="T108" fmla="*/ 6 w 102"/>
                <a:gd name="T109" fmla="*/ 1275 h 12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2"/>
                <a:gd name="T166" fmla="*/ 0 h 1287"/>
                <a:gd name="T167" fmla="*/ 102 w 102"/>
                <a:gd name="T168" fmla="*/ 1287 h 12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2" h="1287">
                  <a:moveTo>
                    <a:pt x="6" y="1275"/>
                  </a:moveTo>
                  <a:lnTo>
                    <a:pt x="6" y="1275"/>
                  </a:lnTo>
                  <a:lnTo>
                    <a:pt x="0" y="1287"/>
                  </a:lnTo>
                  <a:lnTo>
                    <a:pt x="6" y="1287"/>
                  </a:lnTo>
                  <a:lnTo>
                    <a:pt x="12" y="1284"/>
                  </a:lnTo>
                  <a:lnTo>
                    <a:pt x="15" y="1278"/>
                  </a:lnTo>
                  <a:lnTo>
                    <a:pt x="21" y="1272"/>
                  </a:lnTo>
                  <a:lnTo>
                    <a:pt x="27" y="1263"/>
                  </a:lnTo>
                  <a:lnTo>
                    <a:pt x="30" y="1254"/>
                  </a:lnTo>
                  <a:lnTo>
                    <a:pt x="36" y="1242"/>
                  </a:lnTo>
                  <a:lnTo>
                    <a:pt x="39" y="1230"/>
                  </a:lnTo>
                  <a:lnTo>
                    <a:pt x="45" y="1215"/>
                  </a:lnTo>
                  <a:lnTo>
                    <a:pt x="48" y="1200"/>
                  </a:lnTo>
                  <a:lnTo>
                    <a:pt x="51" y="1182"/>
                  </a:lnTo>
                  <a:lnTo>
                    <a:pt x="54" y="1161"/>
                  </a:lnTo>
                  <a:lnTo>
                    <a:pt x="54" y="1143"/>
                  </a:lnTo>
                  <a:lnTo>
                    <a:pt x="57" y="1122"/>
                  </a:lnTo>
                  <a:lnTo>
                    <a:pt x="57" y="1098"/>
                  </a:lnTo>
                  <a:lnTo>
                    <a:pt x="57" y="1074"/>
                  </a:lnTo>
                  <a:lnTo>
                    <a:pt x="57" y="861"/>
                  </a:lnTo>
                  <a:lnTo>
                    <a:pt x="60" y="822"/>
                  </a:lnTo>
                  <a:lnTo>
                    <a:pt x="60" y="786"/>
                  </a:lnTo>
                  <a:lnTo>
                    <a:pt x="63" y="753"/>
                  </a:lnTo>
                  <a:lnTo>
                    <a:pt x="69" y="723"/>
                  </a:lnTo>
                  <a:lnTo>
                    <a:pt x="72" y="711"/>
                  </a:lnTo>
                  <a:lnTo>
                    <a:pt x="75" y="699"/>
                  </a:lnTo>
                  <a:lnTo>
                    <a:pt x="78" y="687"/>
                  </a:lnTo>
                  <a:lnTo>
                    <a:pt x="84" y="678"/>
                  </a:lnTo>
                  <a:lnTo>
                    <a:pt x="87" y="669"/>
                  </a:lnTo>
                  <a:lnTo>
                    <a:pt x="93" y="660"/>
                  </a:lnTo>
                  <a:lnTo>
                    <a:pt x="96" y="654"/>
                  </a:lnTo>
                  <a:lnTo>
                    <a:pt x="102" y="648"/>
                  </a:lnTo>
                  <a:lnTo>
                    <a:pt x="96" y="642"/>
                  </a:lnTo>
                  <a:lnTo>
                    <a:pt x="93" y="633"/>
                  </a:lnTo>
                  <a:lnTo>
                    <a:pt x="87" y="627"/>
                  </a:lnTo>
                  <a:lnTo>
                    <a:pt x="84" y="618"/>
                  </a:lnTo>
                  <a:lnTo>
                    <a:pt x="81" y="606"/>
                  </a:lnTo>
                  <a:lnTo>
                    <a:pt x="75" y="597"/>
                  </a:lnTo>
                  <a:lnTo>
                    <a:pt x="72" y="582"/>
                  </a:lnTo>
                  <a:lnTo>
                    <a:pt x="69" y="570"/>
                  </a:lnTo>
                  <a:lnTo>
                    <a:pt x="66" y="555"/>
                  </a:lnTo>
                  <a:lnTo>
                    <a:pt x="63" y="540"/>
                  </a:lnTo>
                  <a:lnTo>
                    <a:pt x="63" y="525"/>
                  </a:lnTo>
                  <a:lnTo>
                    <a:pt x="60" y="507"/>
                  </a:lnTo>
                  <a:lnTo>
                    <a:pt x="60" y="471"/>
                  </a:lnTo>
                  <a:lnTo>
                    <a:pt x="57" y="453"/>
                  </a:lnTo>
                  <a:lnTo>
                    <a:pt x="57" y="432"/>
                  </a:lnTo>
                  <a:lnTo>
                    <a:pt x="57" y="216"/>
                  </a:lnTo>
                  <a:lnTo>
                    <a:pt x="57" y="192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4" y="147"/>
                  </a:lnTo>
                  <a:lnTo>
                    <a:pt x="54" y="126"/>
                  </a:lnTo>
                  <a:lnTo>
                    <a:pt x="51" y="108"/>
                  </a:lnTo>
                  <a:lnTo>
                    <a:pt x="48" y="90"/>
                  </a:lnTo>
                  <a:lnTo>
                    <a:pt x="42" y="72"/>
                  </a:lnTo>
                  <a:lnTo>
                    <a:pt x="39" y="60"/>
                  </a:lnTo>
                  <a:lnTo>
                    <a:pt x="36" y="45"/>
                  </a:lnTo>
                  <a:lnTo>
                    <a:pt x="30" y="33"/>
                  </a:lnTo>
                  <a:lnTo>
                    <a:pt x="24" y="24"/>
                  </a:lnTo>
                  <a:lnTo>
                    <a:pt x="21" y="15"/>
                  </a:lnTo>
                  <a:lnTo>
                    <a:pt x="15" y="9"/>
                  </a:lnTo>
                  <a:lnTo>
                    <a:pt x="9" y="6"/>
                  </a:lnTo>
                  <a:lnTo>
                    <a:pt x="9" y="3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12"/>
                  </a:lnTo>
                  <a:lnTo>
                    <a:pt x="9" y="24"/>
                  </a:lnTo>
                  <a:lnTo>
                    <a:pt x="12" y="36"/>
                  </a:lnTo>
                  <a:lnTo>
                    <a:pt x="15" y="48"/>
                  </a:lnTo>
                  <a:lnTo>
                    <a:pt x="18" y="63"/>
                  </a:lnTo>
                  <a:lnTo>
                    <a:pt x="21" y="78"/>
                  </a:lnTo>
                  <a:lnTo>
                    <a:pt x="21" y="96"/>
                  </a:lnTo>
                  <a:lnTo>
                    <a:pt x="21" y="93"/>
                  </a:lnTo>
                  <a:lnTo>
                    <a:pt x="24" y="114"/>
                  </a:lnTo>
                  <a:lnTo>
                    <a:pt x="24" y="489"/>
                  </a:lnTo>
                  <a:lnTo>
                    <a:pt x="24" y="519"/>
                  </a:lnTo>
                  <a:lnTo>
                    <a:pt x="27" y="543"/>
                  </a:lnTo>
                  <a:lnTo>
                    <a:pt x="27" y="555"/>
                  </a:lnTo>
                  <a:lnTo>
                    <a:pt x="30" y="567"/>
                  </a:lnTo>
                  <a:lnTo>
                    <a:pt x="36" y="588"/>
                  </a:lnTo>
                  <a:lnTo>
                    <a:pt x="39" y="597"/>
                  </a:lnTo>
                  <a:lnTo>
                    <a:pt x="42" y="606"/>
                  </a:lnTo>
                  <a:lnTo>
                    <a:pt x="45" y="615"/>
                  </a:lnTo>
                  <a:lnTo>
                    <a:pt x="51" y="624"/>
                  </a:lnTo>
                  <a:lnTo>
                    <a:pt x="54" y="630"/>
                  </a:lnTo>
                  <a:lnTo>
                    <a:pt x="60" y="636"/>
                  </a:lnTo>
                  <a:lnTo>
                    <a:pt x="66" y="642"/>
                  </a:lnTo>
                  <a:lnTo>
                    <a:pt x="72" y="648"/>
                  </a:lnTo>
                  <a:lnTo>
                    <a:pt x="66" y="651"/>
                  </a:lnTo>
                  <a:lnTo>
                    <a:pt x="60" y="657"/>
                  </a:lnTo>
                  <a:lnTo>
                    <a:pt x="54" y="663"/>
                  </a:lnTo>
                  <a:lnTo>
                    <a:pt x="51" y="669"/>
                  </a:lnTo>
                  <a:lnTo>
                    <a:pt x="45" y="678"/>
                  </a:lnTo>
                  <a:lnTo>
                    <a:pt x="42" y="687"/>
                  </a:lnTo>
                  <a:lnTo>
                    <a:pt x="39" y="696"/>
                  </a:lnTo>
                  <a:lnTo>
                    <a:pt x="36" y="705"/>
                  </a:lnTo>
                  <a:lnTo>
                    <a:pt x="30" y="726"/>
                  </a:lnTo>
                  <a:lnTo>
                    <a:pt x="27" y="738"/>
                  </a:lnTo>
                  <a:lnTo>
                    <a:pt x="27" y="750"/>
                  </a:lnTo>
                  <a:lnTo>
                    <a:pt x="24" y="762"/>
                  </a:lnTo>
                  <a:lnTo>
                    <a:pt x="24" y="777"/>
                  </a:lnTo>
                  <a:lnTo>
                    <a:pt x="24" y="804"/>
                  </a:lnTo>
                  <a:lnTo>
                    <a:pt x="24" y="1179"/>
                  </a:lnTo>
                  <a:lnTo>
                    <a:pt x="24" y="1197"/>
                  </a:lnTo>
                  <a:lnTo>
                    <a:pt x="21" y="1209"/>
                  </a:lnTo>
                  <a:lnTo>
                    <a:pt x="21" y="1224"/>
                  </a:lnTo>
                  <a:lnTo>
                    <a:pt x="18" y="1239"/>
                  </a:lnTo>
                  <a:lnTo>
                    <a:pt x="15" y="1251"/>
                  </a:lnTo>
                  <a:lnTo>
                    <a:pt x="9" y="1263"/>
                  </a:lnTo>
                  <a:lnTo>
                    <a:pt x="6" y="1275"/>
                  </a:lnTo>
                  <a:lnTo>
                    <a:pt x="0" y="1287"/>
                  </a:lnTo>
                  <a:lnTo>
                    <a:pt x="6" y="1287"/>
                  </a:lnTo>
                  <a:lnTo>
                    <a:pt x="6" y="1284"/>
                  </a:lnTo>
                  <a:lnTo>
                    <a:pt x="0" y="1284"/>
                  </a:lnTo>
                  <a:lnTo>
                    <a:pt x="0" y="1287"/>
                  </a:lnTo>
                  <a:lnTo>
                    <a:pt x="6" y="1275"/>
                  </a:lnTo>
                  <a:lnTo>
                    <a:pt x="12" y="1263"/>
                  </a:lnTo>
                  <a:lnTo>
                    <a:pt x="15" y="1251"/>
                  </a:lnTo>
                  <a:lnTo>
                    <a:pt x="21" y="1239"/>
                  </a:lnTo>
                  <a:lnTo>
                    <a:pt x="21" y="1224"/>
                  </a:lnTo>
                  <a:lnTo>
                    <a:pt x="24" y="1224"/>
                  </a:lnTo>
                  <a:lnTo>
                    <a:pt x="24" y="1212"/>
                  </a:lnTo>
                  <a:lnTo>
                    <a:pt x="27" y="1197"/>
                  </a:lnTo>
                  <a:lnTo>
                    <a:pt x="27" y="1179"/>
                  </a:lnTo>
                  <a:lnTo>
                    <a:pt x="27" y="804"/>
                  </a:lnTo>
                  <a:lnTo>
                    <a:pt x="27" y="777"/>
                  </a:lnTo>
                  <a:lnTo>
                    <a:pt x="27" y="762"/>
                  </a:lnTo>
                  <a:lnTo>
                    <a:pt x="30" y="750"/>
                  </a:lnTo>
                  <a:lnTo>
                    <a:pt x="30" y="738"/>
                  </a:lnTo>
                  <a:lnTo>
                    <a:pt x="33" y="726"/>
                  </a:lnTo>
                  <a:lnTo>
                    <a:pt x="39" y="705"/>
                  </a:lnTo>
                  <a:lnTo>
                    <a:pt x="42" y="696"/>
                  </a:lnTo>
                  <a:lnTo>
                    <a:pt x="45" y="687"/>
                  </a:lnTo>
                  <a:lnTo>
                    <a:pt x="48" y="678"/>
                  </a:lnTo>
                  <a:lnTo>
                    <a:pt x="54" y="672"/>
                  </a:lnTo>
                  <a:lnTo>
                    <a:pt x="51" y="672"/>
                  </a:lnTo>
                  <a:lnTo>
                    <a:pt x="57" y="666"/>
                  </a:lnTo>
                  <a:lnTo>
                    <a:pt x="63" y="660"/>
                  </a:lnTo>
                  <a:lnTo>
                    <a:pt x="66" y="654"/>
                  </a:lnTo>
                  <a:lnTo>
                    <a:pt x="72" y="648"/>
                  </a:lnTo>
                  <a:lnTo>
                    <a:pt x="66" y="642"/>
                  </a:lnTo>
                  <a:lnTo>
                    <a:pt x="69" y="642"/>
                  </a:lnTo>
                  <a:lnTo>
                    <a:pt x="63" y="636"/>
                  </a:lnTo>
                  <a:lnTo>
                    <a:pt x="57" y="630"/>
                  </a:lnTo>
                  <a:lnTo>
                    <a:pt x="54" y="621"/>
                  </a:lnTo>
                  <a:lnTo>
                    <a:pt x="48" y="615"/>
                  </a:lnTo>
                  <a:lnTo>
                    <a:pt x="45" y="606"/>
                  </a:lnTo>
                  <a:lnTo>
                    <a:pt x="42" y="597"/>
                  </a:lnTo>
                  <a:lnTo>
                    <a:pt x="39" y="588"/>
                  </a:lnTo>
                  <a:lnTo>
                    <a:pt x="33" y="567"/>
                  </a:lnTo>
                  <a:lnTo>
                    <a:pt x="30" y="555"/>
                  </a:lnTo>
                  <a:lnTo>
                    <a:pt x="30" y="543"/>
                  </a:lnTo>
                  <a:lnTo>
                    <a:pt x="27" y="519"/>
                  </a:lnTo>
                  <a:lnTo>
                    <a:pt x="27" y="489"/>
                  </a:lnTo>
                  <a:lnTo>
                    <a:pt x="27" y="114"/>
                  </a:lnTo>
                  <a:lnTo>
                    <a:pt x="24" y="93"/>
                  </a:lnTo>
                  <a:lnTo>
                    <a:pt x="24" y="78"/>
                  </a:lnTo>
                  <a:lnTo>
                    <a:pt x="21" y="63"/>
                  </a:lnTo>
                  <a:lnTo>
                    <a:pt x="18" y="48"/>
                  </a:lnTo>
                  <a:lnTo>
                    <a:pt x="15" y="36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3"/>
                  </a:lnTo>
                  <a:lnTo>
                    <a:pt x="3" y="3"/>
                  </a:lnTo>
                  <a:lnTo>
                    <a:pt x="9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7" y="36"/>
                  </a:lnTo>
                  <a:lnTo>
                    <a:pt x="33" y="45"/>
                  </a:lnTo>
                  <a:lnTo>
                    <a:pt x="36" y="60"/>
                  </a:lnTo>
                  <a:lnTo>
                    <a:pt x="42" y="75"/>
                  </a:lnTo>
                  <a:lnTo>
                    <a:pt x="45" y="90"/>
                  </a:lnTo>
                  <a:lnTo>
                    <a:pt x="48" y="108"/>
                  </a:lnTo>
                  <a:lnTo>
                    <a:pt x="51" y="126"/>
                  </a:lnTo>
                  <a:lnTo>
                    <a:pt x="51" y="147"/>
                  </a:lnTo>
                  <a:lnTo>
                    <a:pt x="54" y="171"/>
                  </a:lnTo>
                  <a:lnTo>
                    <a:pt x="54" y="192"/>
                  </a:lnTo>
                  <a:lnTo>
                    <a:pt x="54" y="216"/>
                  </a:lnTo>
                  <a:lnTo>
                    <a:pt x="54" y="432"/>
                  </a:lnTo>
                  <a:lnTo>
                    <a:pt x="54" y="453"/>
                  </a:lnTo>
                  <a:lnTo>
                    <a:pt x="57" y="471"/>
                  </a:lnTo>
                  <a:lnTo>
                    <a:pt x="57" y="507"/>
                  </a:lnTo>
                  <a:lnTo>
                    <a:pt x="60" y="525"/>
                  </a:lnTo>
                  <a:lnTo>
                    <a:pt x="63" y="540"/>
                  </a:lnTo>
                  <a:lnTo>
                    <a:pt x="63" y="555"/>
                  </a:lnTo>
                  <a:lnTo>
                    <a:pt x="66" y="570"/>
                  </a:lnTo>
                  <a:lnTo>
                    <a:pt x="69" y="585"/>
                  </a:lnTo>
                  <a:lnTo>
                    <a:pt x="72" y="597"/>
                  </a:lnTo>
                  <a:lnTo>
                    <a:pt x="78" y="609"/>
                  </a:lnTo>
                  <a:lnTo>
                    <a:pt x="81" y="618"/>
                  </a:lnTo>
                  <a:lnTo>
                    <a:pt x="87" y="627"/>
                  </a:lnTo>
                  <a:lnTo>
                    <a:pt x="90" y="636"/>
                  </a:lnTo>
                  <a:lnTo>
                    <a:pt x="96" y="642"/>
                  </a:lnTo>
                  <a:lnTo>
                    <a:pt x="99" y="648"/>
                  </a:lnTo>
                  <a:lnTo>
                    <a:pt x="96" y="651"/>
                  </a:lnTo>
                  <a:lnTo>
                    <a:pt x="90" y="660"/>
                  </a:lnTo>
                  <a:lnTo>
                    <a:pt x="84" y="666"/>
                  </a:lnTo>
                  <a:lnTo>
                    <a:pt x="81" y="675"/>
                  </a:lnTo>
                  <a:lnTo>
                    <a:pt x="78" y="687"/>
                  </a:lnTo>
                  <a:lnTo>
                    <a:pt x="72" y="699"/>
                  </a:lnTo>
                  <a:lnTo>
                    <a:pt x="69" y="711"/>
                  </a:lnTo>
                  <a:lnTo>
                    <a:pt x="66" y="723"/>
                  </a:lnTo>
                  <a:lnTo>
                    <a:pt x="63" y="753"/>
                  </a:lnTo>
                  <a:lnTo>
                    <a:pt x="57" y="786"/>
                  </a:lnTo>
                  <a:lnTo>
                    <a:pt x="57" y="822"/>
                  </a:lnTo>
                  <a:lnTo>
                    <a:pt x="54" y="861"/>
                  </a:lnTo>
                  <a:lnTo>
                    <a:pt x="54" y="1074"/>
                  </a:lnTo>
                  <a:lnTo>
                    <a:pt x="54" y="1098"/>
                  </a:lnTo>
                  <a:lnTo>
                    <a:pt x="54" y="1122"/>
                  </a:lnTo>
                  <a:lnTo>
                    <a:pt x="54" y="1119"/>
                  </a:lnTo>
                  <a:lnTo>
                    <a:pt x="54" y="1143"/>
                  </a:lnTo>
                  <a:lnTo>
                    <a:pt x="51" y="1161"/>
                  </a:lnTo>
                  <a:lnTo>
                    <a:pt x="48" y="1182"/>
                  </a:lnTo>
                  <a:lnTo>
                    <a:pt x="45" y="1197"/>
                  </a:lnTo>
                  <a:lnTo>
                    <a:pt x="42" y="1215"/>
                  </a:lnTo>
                  <a:lnTo>
                    <a:pt x="36" y="1230"/>
                  </a:lnTo>
                  <a:lnTo>
                    <a:pt x="33" y="1242"/>
                  </a:lnTo>
                  <a:lnTo>
                    <a:pt x="27" y="1254"/>
                  </a:lnTo>
                  <a:lnTo>
                    <a:pt x="24" y="1263"/>
                  </a:lnTo>
                  <a:lnTo>
                    <a:pt x="18" y="1272"/>
                  </a:lnTo>
                  <a:lnTo>
                    <a:pt x="15" y="1278"/>
                  </a:lnTo>
                  <a:lnTo>
                    <a:pt x="9" y="1281"/>
                  </a:lnTo>
                  <a:lnTo>
                    <a:pt x="3" y="1284"/>
                  </a:lnTo>
                  <a:lnTo>
                    <a:pt x="6" y="1284"/>
                  </a:lnTo>
                  <a:lnTo>
                    <a:pt x="0" y="1284"/>
                  </a:lnTo>
                  <a:lnTo>
                    <a:pt x="0" y="1287"/>
                  </a:lnTo>
                  <a:lnTo>
                    <a:pt x="6" y="1275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0" name="Rectangle 14"/>
          <p:cNvSpPr>
            <a:spLocks noChangeArrowheads="1"/>
          </p:cNvSpPr>
          <p:nvPr/>
        </p:nvSpPr>
        <p:spPr bwMode="auto">
          <a:xfrm>
            <a:off x="836613" y="4210050"/>
            <a:ext cx="133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+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3501" name="Rectangle 15"/>
          <p:cNvSpPr>
            <a:spLocks noChangeArrowheads="1"/>
          </p:cNvSpPr>
          <p:nvPr/>
        </p:nvSpPr>
        <p:spPr bwMode="auto">
          <a:xfrm>
            <a:off x="831842" y="5351737"/>
            <a:ext cx="133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+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3502" name="Rectangle 16"/>
          <p:cNvSpPr>
            <a:spLocks noChangeArrowheads="1"/>
          </p:cNvSpPr>
          <p:nvPr/>
        </p:nvSpPr>
        <p:spPr bwMode="auto">
          <a:xfrm>
            <a:off x="485733" y="4096222"/>
            <a:ext cx="9281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Phase B start - PDR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63504" name="Rectangle 18"/>
          <p:cNvSpPr>
            <a:spLocks noChangeArrowheads="1"/>
          </p:cNvSpPr>
          <p:nvPr/>
        </p:nvSpPr>
        <p:spPr bwMode="auto">
          <a:xfrm>
            <a:off x="2813050" y="4773613"/>
            <a:ext cx="94297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05" name="Rectangle 19"/>
          <p:cNvSpPr>
            <a:spLocks noChangeArrowheads="1"/>
          </p:cNvSpPr>
          <p:nvPr/>
        </p:nvSpPr>
        <p:spPr bwMode="auto">
          <a:xfrm>
            <a:off x="2215159" y="5279471"/>
            <a:ext cx="19492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</a:rPr>
              <a:t>Total </a:t>
            </a:r>
            <a:r>
              <a:rPr lang="en-US" sz="900" dirty="0" smtClean="0">
                <a:solidFill>
                  <a:srgbClr val="000000"/>
                </a:solidFill>
              </a:rPr>
              <a:t>Schedule Probability Distribution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63506" name="Rectangle 20"/>
          <p:cNvSpPr>
            <a:spLocks noChangeArrowheads="1"/>
          </p:cNvSpPr>
          <p:nvPr/>
        </p:nvSpPr>
        <p:spPr bwMode="auto">
          <a:xfrm>
            <a:off x="2193925" y="4654550"/>
            <a:ext cx="215265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17" name="Line 31"/>
          <p:cNvSpPr>
            <a:spLocks noChangeShapeType="1"/>
          </p:cNvSpPr>
          <p:nvPr/>
        </p:nvSpPr>
        <p:spPr bwMode="auto">
          <a:xfrm flipH="1">
            <a:off x="4267200" y="4572000"/>
            <a:ext cx="467762" cy="9525"/>
          </a:xfrm>
          <a:prstGeom prst="line">
            <a:avLst/>
          </a:prstGeom>
          <a:noFill/>
          <a:ln w="76200">
            <a:solidFill>
              <a:srgbClr val="FCBA63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18" name="AutoShape 32"/>
          <p:cNvSpPr>
            <a:spLocks noChangeArrowheads="1"/>
          </p:cNvSpPr>
          <p:nvPr/>
        </p:nvSpPr>
        <p:spPr bwMode="auto">
          <a:xfrm>
            <a:off x="1795463" y="4857750"/>
            <a:ext cx="163512" cy="233363"/>
          </a:xfrm>
          <a:prstGeom prst="rightArrow">
            <a:avLst>
              <a:gd name="adj1" fmla="val 78944"/>
              <a:gd name="adj2" fmla="val 514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3" name="Group 125"/>
          <p:cNvGrpSpPr/>
          <p:nvPr/>
        </p:nvGrpSpPr>
        <p:grpSpPr>
          <a:xfrm>
            <a:off x="331787" y="4347133"/>
            <a:ext cx="1084740" cy="545386"/>
            <a:chOff x="331787" y="4662488"/>
            <a:chExt cx="1084740" cy="545386"/>
          </a:xfrm>
        </p:grpSpPr>
        <p:sp>
          <p:nvSpPr>
            <p:cNvPr id="63503" name="Rectangle 17"/>
            <p:cNvSpPr>
              <a:spLocks noChangeArrowheads="1"/>
            </p:cNvSpPr>
            <p:nvPr/>
          </p:nvSpPr>
          <p:spPr bwMode="auto">
            <a:xfrm>
              <a:off x="576263" y="5084763"/>
              <a:ext cx="528991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</a:rPr>
                <a:t>PDR - CDR</a:t>
              </a:r>
              <a:endParaRPr lang="en-US" sz="2800" dirty="0">
                <a:latin typeface="Times New Roman" pitchFamily="18" charset="0"/>
              </a:endParaRPr>
            </a:p>
          </p:txBody>
        </p: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559310" y="4662488"/>
              <a:ext cx="532890" cy="390525"/>
              <a:chOff x="386" y="3160"/>
              <a:chExt cx="501" cy="246"/>
            </a:xfrm>
          </p:grpSpPr>
          <p:sp>
            <p:nvSpPr>
              <p:cNvPr id="63587" name="Freeform 36"/>
              <p:cNvSpPr>
                <a:spLocks/>
              </p:cNvSpPr>
              <p:nvPr/>
            </p:nvSpPr>
            <p:spPr bwMode="auto">
              <a:xfrm>
                <a:off x="386" y="3160"/>
                <a:ext cx="501" cy="246"/>
              </a:xfrm>
              <a:custGeom>
                <a:avLst/>
                <a:gdLst>
                  <a:gd name="T0" fmla="*/ 501 w 501"/>
                  <a:gd name="T1" fmla="*/ 246 h 246"/>
                  <a:gd name="T2" fmla="*/ 0 w 501"/>
                  <a:gd name="T3" fmla="*/ 0 h 246"/>
                  <a:gd name="T4" fmla="*/ 0 w 501"/>
                  <a:gd name="T5" fmla="*/ 246 h 246"/>
                  <a:gd name="T6" fmla="*/ 501 w 501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1"/>
                  <a:gd name="T13" fmla="*/ 0 h 246"/>
                  <a:gd name="T14" fmla="*/ 501 w 501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1" h="246">
                    <a:moveTo>
                      <a:pt x="501" y="246"/>
                    </a:moveTo>
                    <a:lnTo>
                      <a:pt x="0" y="0"/>
                    </a:lnTo>
                    <a:lnTo>
                      <a:pt x="0" y="246"/>
                    </a:lnTo>
                    <a:lnTo>
                      <a:pt x="501" y="24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8" name="Freeform 37"/>
              <p:cNvSpPr>
                <a:spLocks/>
              </p:cNvSpPr>
              <p:nvPr/>
            </p:nvSpPr>
            <p:spPr bwMode="auto">
              <a:xfrm>
                <a:off x="386" y="3160"/>
                <a:ext cx="501" cy="246"/>
              </a:xfrm>
              <a:custGeom>
                <a:avLst/>
                <a:gdLst>
                  <a:gd name="T0" fmla="*/ 501 w 501"/>
                  <a:gd name="T1" fmla="*/ 246 h 246"/>
                  <a:gd name="T2" fmla="*/ 0 w 501"/>
                  <a:gd name="T3" fmla="*/ 0 h 246"/>
                  <a:gd name="T4" fmla="*/ 0 w 501"/>
                  <a:gd name="T5" fmla="*/ 246 h 246"/>
                  <a:gd name="T6" fmla="*/ 501 w 501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1"/>
                  <a:gd name="T13" fmla="*/ 0 h 246"/>
                  <a:gd name="T14" fmla="*/ 501 w 501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1" h="246">
                    <a:moveTo>
                      <a:pt x="501" y="246"/>
                    </a:moveTo>
                    <a:lnTo>
                      <a:pt x="0" y="0"/>
                    </a:lnTo>
                    <a:lnTo>
                      <a:pt x="0" y="246"/>
                    </a:lnTo>
                    <a:lnTo>
                      <a:pt x="501" y="246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438150" y="4662488"/>
              <a:ext cx="121160" cy="390525"/>
              <a:chOff x="248" y="3160"/>
              <a:chExt cx="138" cy="246"/>
            </a:xfrm>
          </p:grpSpPr>
          <p:sp>
            <p:nvSpPr>
              <p:cNvPr id="63585" name="Freeform 39"/>
              <p:cNvSpPr>
                <a:spLocks/>
              </p:cNvSpPr>
              <p:nvPr/>
            </p:nvSpPr>
            <p:spPr bwMode="auto">
              <a:xfrm>
                <a:off x="248" y="3160"/>
                <a:ext cx="138" cy="246"/>
              </a:xfrm>
              <a:custGeom>
                <a:avLst/>
                <a:gdLst>
                  <a:gd name="T0" fmla="*/ 0 w 138"/>
                  <a:gd name="T1" fmla="*/ 246 h 246"/>
                  <a:gd name="T2" fmla="*/ 138 w 138"/>
                  <a:gd name="T3" fmla="*/ 0 h 246"/>
                  <a:gd name="T4" fmla="*/ 138 w 138"/>
                  <a:gd name="T5" fmla="*/ 246 h 246"/>
                  <a:gd name="T6" fmla="*/ 0 w 138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246"/>
                  <a:gd name="T14" fmla="*/ 138 w 138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246">
                    <a:moveTo>
                      <a:pt x="0" y="246"/>
                    </a:moveTo>
                    <a:lnTo>
                      <a:pt x="138" y="0"/>
                    </a:lnTo>
                    <a:lnTo>
                      <a:pt x="138" y="246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86" name="Freeform 40"/>
              <p:cNvSpPr>
                <a:spLocks/>
              </p:cNvSpPr>
              <p:nvPr/>
            </p:nvSpPr>
            <p:spPr bwMode="auto">
              <a:xfrm>
                <a:off x="248" y="3160"/>
                <a:ext cx="138" cy="246"/>
              </a:xfrm>
              <a:custGeom>
                <a:avLst/>
                <a:gdLst>
                  <a:gd name="T0" fmla="*/ 0 w 138"/>
                  <a:gd name="T1" fmla="*/ 246 h 246"/>
                  <a:gd name="T2" fmla="*/ 138 w 138"/>
                  <a:gd name="T3" fmla="*/ 0 h 246"/>
                  <a:gd name="T4" fmla="*/ 138 w 138"/>
                  <a:gd name="T5" fmla="*/ 246 h 246"/>
                  <a:gd name="T6" fmla="*/ 0 w 138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246"/>
                  <a:gd name="T14" fmla="*/ 138 w 138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246">
                    <a:moveTo>
                      <a:pt x="0" y="246"/>
                    </a:moveTo>
                    <a:lnTo>
                      <a:pt x="138" y="0"/>
                    </a:lnTo>
                    <a:lnTo>
                      <a:pt x="138" y="246"/>
                    </a:lnTo>
                    <a:lnTo>
                      <a:pt x="0" y="246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84" name="Line 41"/>
            <p:cNvSpPr>
              <a:spLocks noChangeShapeType="1"/>
            </p:cNvSpPr>
            <p:nvPr/>
          </p:nvSpPr>
          <p:spPr bwMode="auto">
            <a:xfrm>
              <a:off x="331787" y="5051425"/>
              <a:ext cx="1084740" cy="6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612775" y="3649663"/>
            <a:ext cx="795338" cy="390525"/>
            <a:chOff x="386" y="3160"/>
            <a:chExt cx="501" cy="246"/>
          </a:xfrm>
        </p:grpSpPr>
        <p:sp>
          <p:nvSpPr>
            <p:cNvPr id="63580" name="Freeform 43"/>
            <p:cNvSpPr>
              <a:spLocks/>
            </p:cNvSpPr>
            <p:nvPr/>
          </p:nvSpPr>
          <p:spPr bwMode="auto">
            <a:xfrm>
              <a:off x="386" y="3160"/>
              <a:ext cx="501" cy="246"/>
            </a:xfrm>
            <a:custGeom>
              <a:avLst/>
              <a:gdLst>
                <a:gd name="T0" fmla="*/ 501 w 501"/>
                <a:gd name="T1" fmla="*/ 246 h 246"/>
                <a:gd name="T2" fmla="*/ 0 w 501"/>
                <a:gd name="T3" fmla="*/ 0 h 246"/>
                <a:gd name="T4" fmla="*/ 0 w 501"/>
                <a:gd name="T5" fmla="*/ 246 h 246"/>
                <a:gd name="T6" fmla="*/ 501 w 501"/>
                <a:gd name="T7" fmla="*/ 246 h 2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1"/>
                <a:gd name="T13" fmla="*/ 0 h 246"/>
                <a:gd name="T14" fmla="*/ 501 w 501"/>
                <a:gd name="T15" fmla="*/ 246 h 2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1" h="246">
                  <a:moveTo>
                    <a:pt x="501" y="246"/>
                  </a:moveTo>
                  <a:lnTo>
                    <a:pt x="0" y="0"/>
                  </a:lnTo>
                  <a:lnTo>
                    <a:pt x="0" y="246"/>
                  </a:lnTo>
                  <a:lnTo>
                    <a:pt x="501" y="24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1" name="Freeform 44"/>
            <p:cNvSpPr>
              <a:spLocks/>
            </p:cNvSpPr>
            <p:nvPr/>
          </p:nvSpPr>
          <p:spPr bwMode="auto">
            <a:xfrm>
              <a:off x="386" y="3160"/>
              <a:ext cx="501" cy="246"/>
            </a:xfrm>
            <a:custGeom>
              <a:avLst/>
              <a:gdLst>
                <a:gd name="T0" fmla="*/ 501 w 501"/>
                <a:gd name="T1" fmla="*/ 246 h 246"/>
                <a:gd name="T2" fmla="*/ 0 w 501"/>
                <a:gd name="T3" fmla="*/ 0 h 246"/>
                <a:gd name="T4" fmla="*/ 0 w 501"/>
                <a:gd name="T5" fmla="*/ 246 h 246"/>
                <a:gd name="T6" fmla="*/ 501 w 501"/>
                <a:gd name="T7" fmla="*/ 246 h 2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1"/>
                <a:gd name="T13" fmla="*/ 0 h 246"/>
                <a:gd name="T14" fmla="*/ 501 w 501"/>
                <a:gd name="T15" fmla="*/ 246 h 2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1" h="246">
                  <a:moveTo>
                    <a:pt x="501" y="246"/>
                  </a:moveTo>
                  <a:lnTo>
                    <a:pt x="0" y="0"/>
                  </a:lnTo>
                  <a:lnTo>
                    <a:pt x="0" y="246"/>
                  </a:lnTo>
                  <a:lnTo>
                    <a:pt x="501" y="246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93700" y="3649663"/>
            <a:ext cx="219075" cy="390525"/>
            <a:chOff x="248" y="3160"/>
            <a:chExt cx="138" cy="246"/>
          </a:xfrm>
        </p:grpSpPr>
        <p:sp>
          <p:nvSpPr>
            <p:cNvPr id="63578" name="Freeform 46"/>
            <p:cNvSpPr>
              <a:spLocks/>
            </p:cNvSpPr>
            <p:nvPr/>
          </p:nvSpPr>
          <p:spPr bwMode="auto">
            <a:xfrm>
              <a:off x="248" y="3160"/>
              <a:ext cx="138" cy="246"/>
            </a:xfrm>
            <a:custGeom>
              <a:avLst/>
              <a:gdLst>
                <a:gd name="T0" fmla="*/ 0 w 138"/>
                <a:gd name="T1" fmla="*/ 246 h 246"/>
                <a:gd name="T2" fmla="*/ 138 w 138"/>
                <a:gd name="T3" fmla="*/ 0 h 246"/>
                <a:gd name="T4" fmla="*/ 138 w 138"/>
                <a:gd name="T5" fmla="*/ 246 h 246"/>
                <a:gd name="T6" fmla="*/ 0 w 138"/>
                <a:gd name="T7" fmla="*/ 246 h 2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46"/>
                <a:gd name="T14" fmla="*/ 138 w 138"/>
                <a:gd name="T15" fmla="*/ 246 h 2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46">
                  <a:moveTo>
                    <a:pt x="0" y="246"/>
                  </a:moveTo>
                  <a:lnTo>
                    <a:pt x="138" y="0"/>
                  </a:lnTo>
                  <a:lnTo>
                    <a:pt x="138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9" name="Freeform 47"/>
            <p:cNvSpPr>
              <a:spLocks/>
            </p:cNvSpPr>
            <p:nvPr/>
          </p:nvSpPr>
          <p:spPr bwMode="auto">
            <a:xfrm>
              <a:off x="248" y="3160"/>
              <a:ext cx="138" cy="246"/>
            </a:xfrm>
            <a:custGeom>
              <a:avLst/>
              <a:gdLst>
                <a:gd name="T0" fmla="*/ 0 w 138"/>
                <a:gd name="T1" fmla="*/ 246 h 246"/>
                <a:gd name="T2" fmla="*/ 138 w 138"/>
                <a:gd name="T3" fmla="*/ 0 h 246"/>
                <a:gd name="T4" fmla="*/ 138 w 138"/>
                <a:gd name="T5" fmla="*/ 246 h 246"/>
                <a:gd name="T6" fmla="*/ 0 w 138"/>
                <a:gd name="T7" fmla="*/ 246 h 2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46"/>
                <a:gd name="T14" fmla="*/ 138 w 138"/>
                <a:gd name="T15" fmla="*/ 246 h 2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46">
                  <a:moveTo>
                    <a:pt x="0" y="246"/>
                  </a:moveTo>
                  <a:lnTo>
                    <a:pt x="138" y="0"/>
                  </a:lnTo>
                  <a:lnTo>
                    <a:pt x="138" y="246"/>
                  </a:lnTo>
                  <a:lnTo>
                    <a:pt x="0" y="246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23" name="Line 48"/>
          <p:cNvSpPr>
            <a:spLocks noChangeShapeType="1"/>
          </p:cNvSpPr>
          <p:nvPr/>
        </p:nvSpPr>
        <p:spPr bwMode="auto">
          <a:xfrm>
            <a:off x="331788" y="4038600"/>
            <a:ext cx="11430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4" name="Rectangle 49"/>
          <p:cNvSpPr>
            <a:spLocks noChangeArrowheads="1"/>
          </p:cNvSpPr>
          <p:nvPr/>
        </p:nvSpPr>
        <p:spPr bwMode="auto">
          <a:xfrm>
            <a:off x="863248" y="5042998"/>
            <a:ext cx="4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. . .</a:t>
            </a:r>
            <a:endParaRPr lang="en-US" sz="800" b="1" dirty="0">
              <a:latin typeface="Times New Roman" pitchFamily="18" charset="0"/>
            </a:endParaRPr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1995635" y="4443872"/>
            <a:ext cx="2381250" cy="776287"/>
            <a:chOff x="1337" y="2671"/>
            <a:chExt cx="1500" cy="489"/>
          </a:xfrm>
        </p:grpSpPr>
        <p:sp>
          <p:nvSpPr>
            <p:cNvPr id="63574" name="Freeform 51"/>
            <p:cNvSpPr>
              <a:spLocks/>
            </p:cNvSpPr>
            <p:nvPr/>
          </p:nvSpPr>
          <p:spPr bwMode="auto">
            <a:xfrm>
              <a:off x="1523" y="2677"/>
              <a:ext cx="1197" cy="483"/>
            </a:xfrm>
            <a:custGeom>
              <a:avLst/>
              <a:gdLst>
                <a:gd name="T0" fmla="*/ 12 w 1197"/>
                <a:gd name="T1" fmla="*/ 474 h 483"/>
                <a:gd name="T2" fmla="*/ 33 w 1197"/>
                <a:gd name="T3" fmla="*/ 468 h 483"/>
                <a:gd name="T4" fmla="*/ 54 w 1197"/>
                <a:gd name="T5" fmla="*/ 459 h 483"/>
                <a:gd name="T6" fmla="*/ 75 w 1197"/>
                <a:gd name="T7" fmla="*/ 444 h 483"/>
                <a:gd name="T8" fmla="*/ 93 w 1197"/>
                <a:gd name="T9" fmla="*/ 426 h 483"/>
                <a:gd name="T10" fmla="*/ 111 w 1197"/>
                <a:gd name="T11" fmla="*/ 405 h 483"/>
                <a:gd name="T12" fmla="*/ 138 w 1197"/>
                <a:gd name="T13" fmla="*/ 369 h 483"/>
                <a:gd name="T14" fmla="*/ 168 w 1197"/>
                <a:gd name="T15" fmla="*/ 315 h 483"/>
                <a:gd name="T16" fmla="*/ 195 w 1197"/>
                <a:gd name="T17" fmla="*/ 261 h 483"/>
                <a:gd name="T18" fmla="*/ 225 w 1197"/>
                <a:gd name="T19" fmla="*/ 180 h 483"/>
                <a:gd name="T20" fmla="*/ 249 w 1197"/>
                <a:gd name="T21" fmla="*/ 117 h 483"/>
                <a:gd name="T22" fmla="*/ 264 w 1197"/>
                <a:gd name="T23" fmla="*/ 69 h 483"/>
                <a:gd name="T24" fmla="*/ 276 w 1197"/>
                <a:gd name="T25" fmla="*/ 48 h 483"/>
                <a:gd name="T26" fmla="*/ 291 w 1197"/>
                <a:gd name="T27" fmla="*/ 27 h 483"/>
                <a:gd name="T28" fmla="*/ 309 w 1197"/>
                <a:gd name="T29" fmla="*/ 12 h 483"/>
                <a:gd name="T30" fmla="*/ 330 w 1197"/>
                <a:gd name="T31" fmla="*/ 3 h 483"/>
                <a:gd name="T32" fmla="*/ 348 w 1197"/>
                <a:gd name="T33" fmla="*/ 0 h 483"/>
                <a:gd name="T34" fmla="*/ 363 w 1197"/>
                <a:gd name="T35" fmla="*/ 0 h 483"/>
                <a:gd name="T36" fmla="*/ 378 w 1197"/>
                <a:gd name="T37" fmla="*/ 3 h 483"/>
                <a:gd name="T38" fmla="*/ 390 w 1197"/>
                <a:gd name="T39" fmla="*/ 9 h 483"/>
                <a:gd name="T40" fmla="*/ 399 w 1197"/>
                <a:gd name="T41" fmla="*/ 15 h 483"/>
                <a:gd name="T42" fmla="*/ 408 w 1197"/>
                <a:gd name="T43" fmla="*/ 27 h 483"/>
                <a:gd name="T44" fmla="*/ 423 w 1197"/>
                <a:gd name="T45" fmla="*/ 48 h 483"/>
                <a:gd name="T46" fmla="*/ 441 w 1197"/>
                <a:gd name="T47" fmla="*/ 84 h 483"/>
                <a:gd name="T48" fmla="*/ 465 w 1197"/>
                <a:gd name="T49" fmla="*/ 129 h 483"/>
                <a:gd name="T50" fmla="*/ 498 w 1197"/>
                <a:gd name="T51" fmla="*/ 180 h 483"/>
                <a:gd name="T52" fmla="*/ 516 w 1197"/>
                <a:gd name="T53" fmla="*/ 207 h 483"/>
                <a:gd name="T54" fmla="*/ 555 w 1197"/>
                <a:gd name="T55" fmla="*/ 252 h 483"/>
                <a:gd name="T56" fmla="*/ 585 w 1197"/>
                <a:gd name="T57" fmla="*/ 285 h 483"/>
                <a:gd name="T58" fmla="*/ 612 w 1197"/>
                <a:gd name="T59" fmla="*/ 309 h 483"/>
                <a:gd name="T60" fmla="*/ 636 w 1197"/>
                <a:gd name="T61" fmla="*/ 327 h 483"/>
                <a:gd name="T62" fmla="*/ 666 w 1197"/>
                <a:gd name="T63" fmla="*/ 345 h 483"/>
                <a:gd name="T64" fmla="*/ 699 w 1197"/>
                <a:gd name="T65" fmla="*/ 360 h 483"/>
                <a:gd name="T66" fmla="*/ 738 w 1197"/>
                <a:gd name="T67" fmla="*/ 375 h 483"/>
                <a:gd name="T68" fmla="*/ 798 w 1197"/>
                <a:gd name="T69" fmla="*/ 396 h 483"/>
                <a:gd name="T70" fmla="*/ 885 w 1197"/>
                <a:gd name="T71" fmla="*/ 423 h 483"/>
                <a:gd name="T72" fmla="*/ 975 w 1197"/>
                <a:gd name="T73" fmla="*/ 444 h 483"/>
                <a:gd name="T74" fmla="*/ 1059 w 1197"/>
                <a:gd name="T75" fmla="*/ 462 h 483"/>
                <a:gd name="T76" fmla="*/ 1137 w 1197"/>
                <a:gd name="T77" fmla="*/ 471 h 483"/>
                <a:gd name="T78" fmla="*/ 1197 w 1197"/>
                <a:gd name="T79" fmla="*/ 474 h 483"/>
                <a:gd name="T80" fmla="*/ 0 w 1197"/>
                <a:gd name="T81" fmla="*/ 483 h 4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7"/>
                <a:gd name="T124" fmla="*/ 0 h 483"/>
                <a:gd name="T125" fmla="*/ 1197 w 1197"/>
                <a:gd name="T126" fmla="*/ 483 h 4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7" h="483">
                  <a:moveTo>
                    <a:pt x="0" y="474"/>
                  </a:moveTo>
                  <a:lnTo>
                    <a:pt x="12" y="474"/>
                  </a:lnTo>
                  <a:lnTo>
                    <a:pt x="21" y="471"/>
                  </a:lnTo>
                  <a:lnTo>
                    <a:pt x="33" y="468"/>
                  </a:lnTo>
                  <a:lnTo>
                    <a:pt x="42" y="465"/>
                  </a:lnTo>
                  <a:lnTo>
                    <a:pt x="54" y="459"/>
                  </a:lnTo>
                  <a:lnTo>
                    <a:pt x="63" y="453"/>
                  </a:lnTo>
                  <a:lnTo>
                    <a:pt x="75" y="444"/>
                  </a:lnTo>
                  <a:lnTo>
                    <a:pt x="84" y="435"/>
                  </a:lnTo>
                  <a:lnTo>
                    <a:pt x="93" y="426"/>
                  </a:lnTo>
                  <a:lnTo>
                    <a:pt x="102" y="417"/>
                  </a:lnTo>
                  <a:lnTo>
                    <a:pt x="111" y="405"/>
                  </a:lnTo>
                  <a:lnTo>
                    <a:pt x="120" y="393"/>
                  </a:lnTo>
                  <a:lnTo>
                    <a:pt x="138" y="369"/>
                  </a:lnTo>
                  <a:lnTo>
                    <a:pt x="153" y="342"/>
                  </a:lnTo>
                  <a:lnTo>
                    <a:pt x="168" y="315"/>
                  </a:lnTo>
                  <a:lnTo>
                    <a:pt x="183" y="288"/>
                  </a:lnTo>
                  <a:lnTo>
                    <a:pt x="195" y="261"/>
                  </a:lnTo>
                  <a:lnTo>
                    <a:pt x="207" y="231"/>
                  </a:lnTo>
                  <a:lnTo>
                    <a:pt x="225" y="180"/>
                  </a:lnTo>
                  <a:lnTo>
                    <a:pt x="240" y="138"/>
                  </a:lnTo>
                  <a:lnTo>
                    <a:pt x="249" y="117"/>
                  </a:lnTo>
                  <a:lnTo>
                    <a:pt x="255" y="93"/>
                  </a:lnTo>
                  <a:lnTo>
                    <a:pt x="264" y="69"/>
                  </a:lnTo>
                  <a:lnTo>
                    <a:pt x="270" y="57"/>
                  </a:lnTo>
                  <a:lnTo>
                    <a:pt x="276" y="48"/>
                  </a:lnTo>
                  <a:lnTo>
                    <a:pt x="285" y="36"/>
                  </a:lnTo>
                  <a:lnTo>
                    <a:pt x="291" y="27"/>
                  </a:lnTo>
                  <a:lnTo>
                    <a:pt x="300" y="21"/>
                  </a:lnTo>
                  <a:lnTo>
                    <a:pt x="309" y="12"/>
                  </a:lnTo>
                  <a:lnTo>
                    <a:pt x="318" y="6"/>
                  </a:lnTo>
                  <a:lnTo>
                    <a:pt x="330" y="3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8" y="3"/>
                  </a:lnTo>
                  <a:lnTo>
                    <a:pt x="384" y="6"/>
                  </a:lnTo>
                  <a:lnTo>
                    <a:pt x="390" y="9"/>
                  </a:lnTo>
                  <a:lnTo>
                    <a:pt x="396" y="12"/>
                  </a:lnTo>
                  <a:lnTo>
                    <a:pt x="399" y="15"/>
                  </a:lnTo>
                  <a:lnTo>
                    <a:pt x="405" y="21"/>
                  </a:lnTo>
                  <a:lnTo>
                    <a:pt x="408" y="27"/>
                  </a:lnTo>
                  <a:lnTo>
                    <a:pt x="414" y="33"/>
                  </a:lnTo>
                  <a:lnTo>
                    <a:pt x="423" y="48"/>
                  </a:lnTo>
                  <a:lnTo>
                    <a:pt x="432" y="66"/>
                  </a:lnTo>
                  <a:lnTo>
                    <a:pt x="441" y="84"/>
                  </a:lnTo>
                  <a:lnTo>
                    <a:pt x="453" y="105"/>
                  </a:lnTo>
                  <a:lnTo>
                    <a:pt x="465" y="129"/>
                  </a:lnTo>
                  <a:lnTo>
                    <a:pt x="480" y="153"/>
                  </a:lnTo>
                  <a:lnTo>
                    <a:pt x="498" y="180"/>
                  </a:lnTo>
                  <a:lnTo>
                    <a:pt x="507" y="195"/>
                  </a:lnTo>
                  <a:lnTo>
                    <a:pt x="516" y="207"/>
                  </a:lnTo>
                  <a:lnTo>
                    <a:pt x="540" y="237"/>
                  </a:lnTo>
                  <a:lnTo>
                    <a:pt x="555" y="252"/>
                  </a:lnTo>
                  <a:lnTo>
                    <a:pt x="570" y="270"/>
                  </a:lnTo>
                  <a:lnTo>
                    <a:pt x="585" y="285"/>
                  </a:lnTo>
                  <a:lnTo>
                    <a:pt x="603" y="300"/>
                  </a:lnTo>
                  <a:lnTo>
                    <a:pt x="612" y="309"/>
                  </a:lnTo>
                  <a:lnTo>
                    <a:pt x="624" y="318"/>
                  </a:lnTo>
                  <a:lnTo>
                    <a:pt x="636" y="327"/>
                  </a:lnTo>
                  <a:lnTo>
                    <a:pt x="651" y="336"/>
                  </a:lnTo>
                  <a:lnTo>
                    <a:pt x="666" y="345"/>
                  </a:lnTo>
                  <a:lnTo>
                    <a:pt x="684" y="351"/>
                  </a:lnTo>
                  <a:lnTo>
                    <a:pt x="699" y="360"/>
                  </a:lnTo>
                  <a:lnTo>
                    <a:pt x="720" y="369"/>
                  </a:lnTo>
                  <a:lnTo>
                    <a:pt x="738" y="375"/>
                  </a:lnTo>
                  <a:lnTo>
                    <a:pt x="756" y="384"/>
                  </a:lnTo>
                  <a:lnTo>
                    <a:pt x="798" y="396"/>
                  </a:lnTo>
                  <a:lnTo>
                    <a:pt x="843" y="411"/>
                  </a:lnTo>
                  <a:lnTo>
                    <a:pt x="885" y="423"/>
                  </a:lnTo>
                  <a:lnTo>
                    <a:pt x="930" y="435"/>
                  </a:lnTo>
                  <a:lnTo>
                    <a:pt x="975" y="444"/>
                  </a:lnTo>
                  <a:lnTo>
                    <a:pt x="1017" y="453"/>
                  </a:lnTo>
                  <a:lnTo>
                    <a:pt x="1059" y="462"/>
                  </a:lnTo>
                  <a:lnTo>
                    <a:pt x="1098" y="468"/>
                  </a:lnTo>
                  <a:lnTo>
                    <a:pt x="1137" y="471"/>
                  </a:lnTo>
                  <a:lnTo>
                    <a:pt x="1167" y="474"/>
                  </a:lnTo>
                  <a:lnTo>
                    <a:pt x="1197" y="474"/>
                  </a:lnTo>
                  <a:lnTo>
                    <a:pt x="1197" y="483"/>
                  </a:lnTo>
                  <a:lnTo>
                    <a:pt x="0" y="483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5" name="Freeform 52"/>
            <p:cNvSpPr>
              <a:spLocks/>
            </p:cNvSpPr>
            <p:nvPr/>
          </p:nvSpPr>
          <p:spPr bwMode="auto">
            <a:xfrm>
              <a:off x="1523" y="2671"/>
              <a:ext cx="1197" cy="483"/>
            </a:xfrm>
            <a:custGeom>
              <a:avLst/>
              <a:gdLst>
                <a:gd name="T0" fmla="*/ 12 w 1197"/>
                <a:gd name="T1" fmla="*/ 474 h 483"/>
                <a:gd name="T2" fmla="*/ 33 w 1197"/>
                <a:gd name="T3" fmla="*/ 468 h 483"/>
                <a:gd name="T4" fmla="*/ 54 w 1197"/>
                <a:gd name="T5" fmla="*/ 459 h 483"/>
                <a:gd name="T6" fmla="*/ 75 w 1197"/>
                <a:gd name="T7" fmla="*/ 444 h 483"/>
                <a:gd name="T8" fmla="*/ 93 w 1197"/>
                <a:gd name="T9" fmla="*/ 426 h 483"/>
                <a:gd name="T10" fmla="*/ 111 w 1197"/>
                <a:gd name="T11" fmla="*/ 405 h 483"/>
                <a:gd name="T12" fmla="*/ 138 w 1197"/>
                <a:gd name="T13" fmla="*/ 369 h 483"/>
                <a:gd name="T14" fmla="*/ 168 w 1197"/>
                <a:gd name="T15" fmla="*/ 315 h 483"/>
                <a:gd name="T16" fmla="*/ 195 w 1197"/>
                <a:gd name="T17" fmla="*/ 261 h 483"/>
                <a:gd name="T18" fmla="*/ 225 w 1197"/>
                <a:gd name="T19" fmla="*/ 180 h 483"/>
                <a:gd name="T20" fmla="*/ 249 w 1197"/>
                <a:gd name="T21" fmla="*/ 117 h 483"/>
                <a:gd name="T22" fmla="*/ 264 w 1197"/>
                <a:gd name="T23" fmla="*/ 69 h 483"/>
                <a:gd name="T24" fmla="*/ 276 w 1197"/>
                <a:gd name="T25" fmla="*/ 48 h 483"/>
                <a:gd name="T26" fmla="*/ 291 w 1197"/>
                <a:gd name="T27" fmla="*/ 27 h 483"/>
                <a:gd name="T28" fmla="*/ 309 w 1197"/>
                <a:gd name="T29" fmla="*/ 12 h 483"/>
                <a:gd name="T30" fmla="*/ 330 w 1197"/>
                <a:gd name="T31" fmla="*/ 3 h 483"/>
                <a:gd name="T32" fmla="*/ 348 w 1197"/>
                <a:gd name="T33" fmla="*/ 0 h 483"/>
                <a:gd name="T34" fmla="*/ 363 w 1197"/>
                <a:gd name="T35" fmla="*/ 0 h 483"/>
                <a:gd name="T36" fmla="*/ 378 w 1197"/>
                <a:gd name="T37" fmla="*/ 3 h 483"/>
                <a:gd name="T38" fmla="*/ 390 w 1197"/>
                <a:gd name="T39" fmla="*/ 9 h 483"/>
                <a:gd name="T40" fmla="*/ 399 w 1197"/>
                <a:gd name="T41" fmla="*/ 15 h 483"/>
                <a:gd name="T42" fmla="*/ 408 w 1197"/>
                <a:gd name="T43" fmla="*/ 27 h 483"/>
                <a:gd name="T44" fmla="*/ 423 w 1197"/>
                <a:gd name="T45" fmla="*/ 48 h 483"/>
                <a:gd name="T46" fmla="*/ 441 w 1197"/>
                <a:gd name="T47" fmla="*/ 84 h 483"/>
                <a:gd name="T48" fmla="*/ 465 w 1197"/>
                <a:gd name="T49" fmla="*/ 129 h 483"/>
                <a:gd name="T50" fmla="*/ 498 w 1197"/>
                <a:gd name="T51" fmla="*/ 180 h 483"/>
                <a:gd name="T52" fmla="*/ 516 w 1197"/>
                <a:gd name="T53" fmla="*/ 207 h 483"/>
                <a:gd name="T54" fmla="*/ 555 w 1197"/>
                <a:gd name="T55" fmla="*/ 252 h 483"/>
                <a:gd name="T56" fmla="*/ 585 w 1197"/>
                <a:gd name="T57" fmla="*/ 285 h 483"/>
                <a:gd name="T58" fmla="*/ 612 w 1197"/>
                <a:gd name="T59" fmla="*/ 309 h 483"/>
                <a:gd name="T60" fmla="*/ 636 w 1197"/>
                <a:gd name="T61" fmla="*/ 327 h 483"/>
                <a:gd name="T62" fmla="*/ 666 w 1197"/>
                <a:gd name="T63" fmla="*/ 345 h 483"/>
                <a:gd name="T64" fmla="*/ 699 w 1197"/>
                <a:gd name="T65" fmla="*/ 360 h 483"/>
                <a:gd name="T66" fmla="*/ 738 w 1197"/>
                <a:gd name="T67" fmla="*/ 375 h 483"/>
                <a:gd name="T68" fmla="*/ 798 w 1197"/>
                <a:gd name="T69" fmla="*/ 396 h 483"/>
                <a:gd name="T70" fmla="*/ 885 w 1197"/>
                <a:gd name="T71" fmla="*/ 423 h 483"/>
                <a:gd name="T72" fmla="*/ 975 w 1197"/>
                <a:gd name="T73" fmla="*/ 444 h 483"/>
                <a:gd name="T74" fmla="*/ 1059 w 1197"/>
                <a:gd name="T75" fmla="*/ 462 h 483"/>
                <a:gd name="T76" fmla="*/ 1137 w 1197"/>
                <a:gd name="T77" fmla="*/ 471 h 483"/>
                <a:gd name="T78" fmla="*/ 1197 w 1197"/>
                <a:gd name="T79" fmla="*/ 474 h 483"/>
                <a:gd name="T80" fmla="*/ 0 w 1197"/>
                <a:gd name="T81" fmla="*/ 483 h 4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97"/>
                <a:gd name="T124" fmla="*/ 0 h 483"/>
                <a:gd name="T125" fmla="*/ 1197 w 1197"/>
                <a:gd name="T126" fmla="*/ 483 h 4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97" h="483">
                  <a:moveTo>
                    <a:pt x="0" y="474"/>
                  </a:moveTo>
                  <a:lnTo>
                    <a:pt x="12" y="474"/>
                  </a:lnTo>
                  <a:lnTo>
                    <a:pt x="21" y="471"/>
                  </a:lnTo>
                  <a:lnTo>
                    <a:pt x="33" y="468"/>
                  </a:lnTo>
                  <a:lnTo>
                    <a:pt x="42" y="465"/>
                  </a:lnTo>
                  <a:lnTo>
                    <a:pt x="54" y="459"/>
                  </a:lnTo>
                  <a:lnTo>
                    <a:pt x="63" y="453"/>
                  </a:lnTo>
                  <a:lnTo>
                    <a:pt x="75" y="444"/>
                  </a:lnTo>
                  <a:lnTo>
                    <a:pt x="84" y="435"/>
                  </a:lnTo>
                  <a:lnTo>
                    <a:pt x="93" y="426"/>
                  </a:lnTo>
                  <a:lnTo>
                    <a:pt x="102" y="417"/>
                  </a:lnTo>
                  <a:lnTo>
                    <a:pt x="111" y="405"/>
                  </a:lnTo>
                  <a:lnTo>
                    <a:pt x="120" y="393"/>
                  </a:lnTo>
                  <a:lnTo>
                    <a:pt x="138" y="369"/>
                  </a:lnTo>
                  <a:lnTo>
                    <a:pt x="153" y="342"/>
                  </a:lnTo>
                  <a:lnTo>
                    <a:pt x="168" y="315"/>
                  </a:lnTo>
                  <a:lnTo>
                    <a:pt x="183" y="288"/>
                  </a:lnTo>
                  <a:lnTo>
                    <a:pt x="195" y="261"/>
                  </a:lnTo>
                  <a:lnTo>
                    <a:pt x="207" y="231"/>
                  </a:lnTo>
                  <a:lnTo>
                    <a:pt x="225" y="180"/>
                  </a:lnTo>
                  <a:lnTo>
                    <a:pt x="240" y="138"/>
                  </a:lnTo>
                  <a:lnTo>
                    <a:pt x="249" y="117"/>
                  </a:lnTo>
                  <a:lnTo>
                    <a:pt x="255" y="93"/>
                  </a:lnTo>
                  <a:lnTo>
                    <a:pt x="264" y="69"/>
                  </a:lnTo>
                  <a:lnTo>
                    <a:pt x="270" y="57"/>
                  </a:lnTo>
                  <a:lnTo>
                    <a:pt x="276" y="48"/>
                  </a:lnTo>
                  <a:lnTo>
                    <a:pt x="285" y="36"/>
                  </a:lnTo>
                  <a:lnTo>
                    <a:pt x="291" y="27"/>
                  </a:lnTo>
                  <a:lnTo>
                    <a:pt x="300" y="21"/>
                  </a:lnTo>
                  <a:lnTo>
                    <a:pt x="309" y="12"/>
                  </a:lnTo>
                  <a:lnTo>
                    <a:pt x="318" y="6"/>
                  </a:lnTo>
                  <a:lnTo>
                    <a:pt x="330" y="3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8" y="3"/>
                  </a:lnTo>
                  <a:lnTo>
                    <a:pt x="384" y="6"/>
                  </a:lnTo>
                  <a:lnTo>
                    <a:pt x="390" y="9"/>
                  </a:lnTo>
                  <a:lnTo>
                    <a:pt x="396" y="12"/>
                  </a:lnTo>
                  <a:lnTo>
                    <a:pt x="399" y="15"/>
                  </a:lnTo>
                  <a:lnTo>
                    <a:pt x="405" y="21"/>
                  </a:lnTo>
                  <a:lnTo>
                    <a:pt x="408" y="27"/>
                  </a:lnTo>
                  <a:lnTo>
                    <a:pt x="414" y="33"/>
                  </a:lnTo>
                  <a:lnTo>
                    <a:pt x="423" y="48"/>
                  </a:lnTo>
                  <a:lnTo>
                    <a:pt x="432" y="66"/>
                  </a:lnTo>
                  <a:lnTo>
                    <a:pt x="441" y="84"/>
                  </a:lnTo>
                  <a:lnTo>
                    <a:pt x="453" y="105"/>
                  </a:lnTo>
                  <a:lnTo>
                    <a:pt x="465" y="129"/>
                  </a:lnTo>
                  <a:lnTo>
                    <a:pt x="480" y="153"/>
                  </a:lnTo>
                  <a:lnTo>
                    <a:pt x="498" y="180"/>
                  </a:lnTo>
                  <a:lnTo>
                    <a:pt x="507" y="195"/>
                  </a:lnTo>
                  <a:lnTo>
                    <a:pt x="516" y="207"/>
                  </a:lnTo>
                  <a:lnTo>
                    <a:pt x="540" y="237"/>
                  </a:lnTo>
                  <a:lnTo>
                    <a:pt x="555" y="252"/>
                  </a:lnTo>
                  <a:lnTo>
                    <a:pt x="570" y="270"/>
                  </a:lnTo>
                  <a:lnTo>
                    <a:pt x="585" y="285"/>
                  </a:lnTo>
                  <a:lnTo>
                    <a:pt x="603" y="300"/>
                  </a:lnTo>
                  <a:lnTo>
                    <a:pt x="612" y="309"/>
                  </a:lnTo>
                  <a:lnTo>
                    <a:pt x="624" y="318"/>
                  </a:lnTo>
                  <a:lnTo>
                    <a:pt x="636" y="327"/>
                  </a:lnTo>
                  <a:lnTo>
                    <a:pt x="651" y="336"/>
                  </a:lnTo>
                  <a:lnTo>
                    <a:pt x="666" y="345"/>
                  </a:lnTo>
                  <a:lnTo>
                    <a:pt x="684" y="351"/>
                  </a:lnTo>
                  <a:lnTo>
                    <a:pt x="699" y="360"/>
                  </a:lnTo>
                  <a:lnTo>
                    <a:pt x="720" y="369"/>
                  </a:lnTo>
                  <a:lnTo>
                    <a:pt x="738" y="375"/>
                  </a:lnTo>
                  <a:lnTo>
                    <a:pt x="756" y="384"/>
                  </a:lnTo>
                  <a:lnTo>
                    <a:pt x="798" y="396"/>
                  </a:lnTo>
                  <a:lnTo>
                    <a:pt x="843" y="411"/>
                  </a:lnTo>
                  <a:lnTo>
                    <a:pt x="885" y="423"/>
                  </a:lnTo>
                  <a:lnTo>
                    <a:pt x="930" y="435"/>
                  </a:lnTo>
                  <a:lnTo>
                    <a:pt x="975" y="444"/>
                  </a:lnTo>
                  <a:lnTo>
                    <a:pt x="1017" y="453"/>
                  </a:lnTo>
                  <a:lnTo>
                    <a:pt x="1059" y="462"/>
                  </a:lnTo>
                  <a:lnTo>
                    <a:pt x="1098" y="468"/>
                  </a:lnTo>
                  <a:lnTo>
                    <a:pt x="1137" y="471"/>
                  </a:lnTo>
                  <a:lnTo>
                    <a:pt x="1167" y="474"/>
                  </a:lnTo>
                  <a:lnTo>
                    <a:pt x="1197" y="474"/>
                  </a:lnTo>
                  <a:lnTo>
                    <a:pt x="1197" y="483"/>
                  </a:lnTo>
                  <a:lnTo>
                    <a:pt x="0" y="483"/>
                  </a:lnTo>
                  <a:lnTo>
                    <a:pt x="0" y="474"/>
                  </a:lnTo>
                </a:path>
              </a:pathLst>
            </a:cu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6" name="Line 53"/>
            <p:cNvSpPr>
              <a:spLocks noChangeShapeType="1"/>
            </p:cNvSpPr>
            <p:nvPr/>
          </p:nvSpPr>
          <p:spPr bwMode="auto">
            <a:xfrm>
              <a:off x="1337" y="3160"/>
              <a:ext cx="1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26" name="Rectangle 55"/>
          <p:cNvSpPr>
            <a:spLocks noChangeArrowheads="1"/>
          </p:cNvSpPr>
          <p:nvPr/>
        </p:nvSpPr>
        <p:spPr bwMode="auto">
          <a:xfrm>
            <a:off x="4967287" y="2922588"/>
            <a:ext cx="776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>
                <a:solidFill>
                  <a:srgbClr val="4D6E9F"/>
                </a:solidFill>
              </a:rPr>
              <a:t>Optimistic </a:t>
            </a:r>
            <a:r>
              <a:rPr lang="en-US" sz="1200" b="1" dirty="0" smtClean="0">
                <a:solidFill>
                  <a:srgbClr val="4D6E9F"/>
                </a:solidFill>
              </a:rPr>
              <a:t>Estimate</a:t>
            </a:r>
            <a:endParaRPr lang="en-US" sz="1200" dirty="0">
              <a:solidFill>
                <a:srgbClr val="4D6E9F"/>
              </a:solidFill>
            </a:endParaRPr>
          </a:p>
        </p:txBody>
      </p:sp>
      <p:sp>
        <p:nvSpPr>
          <p:cNvPr id="63528" name="Rectangle 57"/>
          <p:cNvSpPr>
            <a:spLocks noChangeArrowheads="1"/>
          </p:cNvSpPr>
          <p:nvPr/>
        </p:nvSpPr>
        <p:spPr bwMode="auto">
          <a:xfrm>
            <a:off x="5905500" y="2962275"/>
            <a:ext cx="1039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>
                <a:solidFill>
                  <a:srgbClr val="8B2346"/>
                </a:solidFill>
              </a:rPr>
              <a:t>Most-Likely </a:t>
            </a:r>
            <a:endParaRPr lang="en-US" sz="1200" b="1" dirty="0" smtClean="0">
              <a:solidFill>
                <a:srgbClr val="8B2346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8B2346"/>
                </a:solidFill>
              </a:rPr>
              <a:t>Estimate</a:t>
            </a:r>
            <a:endParaRPr lang="en-US" sz="1200" dirty="0">
              <a:solidFill>
                <a:srgbClr val="8B2346"/>
              </a:solidFill>
            </a:endParaRPr>
          </a:p>
        </p:txBody>
      </p:sp>
      <p:sp>
        <p:nvSpPr>
          <p:cNvPr id="63530" name="Rectangle 59"/>
          <p:cNvSpPr>
            <a:spLocks noChangeArrowheads="1"/>
          </p:cNvSpPr>
          <p:nvPr/>
        </p:nvSpPr>
        <p:spPr bwMode="auto">
          <a:xfrm>
            <a:off x="7200900" y="2941638"/>
            <a:ext cx="87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>
                <a:solidFill>
                  <a:srgbClr val="FF7E07"/>
                </a:solidFill>
              </a:rPr>
              <a:t>Pessimistic </a:t>
            </a:r>
            <a:r>
              <a:rPr lang="en-US" sz="1200" b="1" dirty="0" smtClean="0">
                <a:solidFill>
                  <a:srgbClr val="FF7E07"/>
                </a:solidFill>
              </a:rPr>
              <a:t>Estimate</a:t>
            </a:r>
            <a:endParaRPr lang="en-US" sz="1200" dirty="0">
              <a:solidFill>
                <a:srgbClr val="FF7E07"/>
              </a:solidFill>
            </a:endParaRPr>
          </a:p>
        </p:txBody>
      </p:sp>
      <p:sp>
        <p:nvSpPr>
          <p:cNvPr id="63532" name="Rectangle 61"/>
          <p:cNvSpPr>
            <a:spLocks noChangeArrowheads="1"/>
          </p:cNvSpPr>
          <p:nvPr/>
        </p:nvSpPr>
        <p:spPr bwMode="auto">
          <a:xfrm rot="16200000">
            <a:off x="4829293" y="1879342"/>
            <a:ext cx="7966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 smtClean="0"/>
              <a:t>Probability</a:t>
            </a:r>
            <a:endParaRPr lang="en-US" sz="1200" b="1" dirty="0"/>
          </a:p>
        </p:txBody>
      </p:sp>
      <p:sp>
        <p:nvSpPr>
          <p:cNvPr id="63533" name="Rectangle 62"/>
          <p:cNvSpPr>
            <a:spLocks noChangeArrowheads="1"/>
          </p:cNvSpPr>
          <p:nvPr/>
        </p:nvSpPr>
        <p:spPr bwMode="auto">
          <a:xfrm>
            <a:off x="5408613" y="2525713"/>
            <a:ext cx="603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34" name="Rectangle 63"/>
          <p:cNvSpPr>
            <a:spLocks noChangeArrowheads="1"/>
          </p:cNvSpPr>
          <p:nvPr/>
        </p:nvSpPr>
        <p:spPr bwMode="auto">
          <a:xfrm>
            <a:off x="5414963" y="2525713"/>
            <a:ext cx="945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4D6E9F"/>
                </a:solidFill>
              </a:rPr>
              <a:t>L</a:t>
            </a:r>
          </a:p>
        </p:txBody>
      </p:sp>
      <p:sp>
        <p:nvSpPr>
          <p:cNvPr id="63535" name="Rectangle 64"/>
          <p:cNvSpPr>
            <a:spLocks noChangeArrowheads="1"/>
          </p:cNvSpPr>
          <p:nvPr/>
        </p:nvSpPr>
        <p:spPr bwMode="auto">
          <a:xfrm>
            <a:off x="5675313" y="2525713"/>
            <a:ext cx="857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36" name="Rectangle 65"/>
          <p:cNvSpPr>
            <a:spLocks noChangeArrowheads="1"/>
          </p:cNvSpPr>
          <p:nvPr/>
        </p:nvSpPr>
        <p:spPr bwMode="auto">
          <a:xfrm>
            <a:off x="5686425" y="2525713"/>
            <a:ext cx="1282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8B2346"/>
                </a:solidFill>
              </a:rPr>
              <a:t>M</a:t>
            </a:r>
          </a:p>
        </p:txBody>
      </p:sp>
      <p:sp>
        <p:nvSpPr>
          <p:cNvPr id="63537" name="Rectangle 66"/>
          <p:cNvSpPr>
            <a:spLocks noChangeArrowheads="1"/>
          </p:cNvSpPr>
          <p:nvPr/>
        </p:nvSpPr>
        <p:spPr bwMode="auto">
          <a:xfrm>
            <a:off x="7300913" y="2525713"/>
            <a:ext cx="666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38" name="Rectangle 67"/>
          <p:cNvSpPr>
            <a:spLocks noChangeArrowheads="1"/>
          </p:cNvSpPr>
          <p:nvPr/>
        </p:nvSpPr>
        <p:spPr bwMode="auto">
          <a:xfrm>
            <a:off x="7305675" y="2525713"/>
            <a:ext cx="1106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7E07"/>
                </a:solidFill>
              </a:rPr>
              <a:t>H</a:t>
            </a:r>
          </a:p>
        </p:txBody>
      </p:sp>
      <p:sp>
        <p:nvSpPr>
          <p:cNvPr id="63539" name="Freeform 68"/>
          <p:cNvSpPr>
            <a:spLocks/>
          </p:cNvSpPr>
          <p:nvPr/>
        </p:nvSpPr>
        <p:spPr bwMode="auto">
          <a:xfrm>
            <a:off x="5422900" y="2479675"/>
            <a:ext cx="31750" cy="31750"/>
          </a:xfrm>
          <a:custGeom>
            <a:avLst/>
            <a:gdLst>
              <a:gd name="T0" fmla="*/ 2147483647 w 20"/>
              <a:gd name="T1" fmla="*/ 0 h 20"/>
              <a:gd name="T2" fmla="*/ 2147483647 w 20"/>
              <a:gd name="T3" fmla="*/ 0 h 20"/>
              <a:gd name="T4" fmla="*/ 2147483647 w 20"/>
              <a:gd name="T5" fmla="*/ 0 h 20"/>
              <a:gd name="T6" fmla="*/ 2147483647 w 20"/>
              <a:gd name="T7" fmla="*/ 2147483647 h 20"/>
              <a:gd name="T8" fmla="*/ 2147483647 w 20"/>
              <a:gd name="T9" fmla="*/ 2147483647 h 20"/>
              <a:gd name="T10" fmla="*/ 0 w 20"/>
              <a:gd name="T11" fmla="*/ 2147483647 h 20"/>
              <a:gd name="T12" fmla="*/ 0 w 20"/>
              <a:gd name="T13" fmla="*/ 2147483647 h 20"/>
              <a:gd name="T14" fmla="*/ 0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2147483647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2147483647 w 20"/>
              <a:gd name="T25" fmla="*/ 2147483647 h 20"/>
              <a:gd name="T26" fmla="*/ 2147483647 w 20"/>
              <a:gd name="T27" fmla="*/ 2147483647 h 20"/>
              <a:gd name="T28" fmla="*/ 2147483647 w 20"/>
              <a:gd name="T29" fmla="*/ 2147483647 h 20"/>
              <a:gd name="T30" fmla="*/ 2147483647 w 20"/>
              <a:gd name="T31" fmla="*/ 2147483647 h 20"/>
              <a:gd name="T32" fmla="*/ 2147483647 w 20"/>
              <a:gd name="T33" fmla="*/ 2147483647 h 20"/>
              <a:gd name="T34" fmla="*/ 2147483647 w 20"/>
              <a:gd name="T35" fmla="*/ 2147483647 h 20"/>
              <a:gd name="T36" fmla="*/ 2147483647 w 20"/>
              <a:gd name="T37" fmla="*/ 2147483647 h 20"/>
              <a:gd name="T38" fmla="*/ 2147483647 w 20"/>
              <a:gd name="T39" fmla="*/ 2147483647 h 20"/>
              <a:gd name="T40" fmla="*/ 2147483647 w 20"/>
              <a:gd name="T41" fmla="*/ 2147483647 h 20"/>
              <a:gd name="T42" fmla="*/ 2147483647 w 20"/>
              <a:gd name="T43" fmla="*/ 2147483647 h 20"/>
              <a:gd name="T44" fmla="*/ 2147483647 w 20"/>
              <a:gd name="T45" fmla="*/ 0 h 20"/>
              <a:gd name="T46" fmla="*/ 2147483647 w 20"/>
              <a:gd name="T47" fmla="*/ 0 h 20"/>
              <a:gd name="T48" fmla="*/ 2147483647 w 20"/>
              <a:gd name="T49" fmla="*/ 0 h 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"/>
              <a:gd name="T76" fmla="*/ 0 h 20"/>
              <a:gd name="T77" fmla="*/ 20 w 20"/>
              <a:gd name="T78" fmla="*/ 20 h 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" h="20">
                <a:moveTo>
                  <a:pt x="12" y="0"/>
                </a:moveTo>
                <a:lnTo>
                  <a:pt x="9" y="0"/>
                </a:lnTo>
                <a:lnTo>
                  <a:pt x="6" y="0"/>
                </a:lnTo>
                <a:lnTo>
                  <a:pt x="3" y="3"/>
                </a:lnTo>
                <a:lnTo>
                  <a:pt x="3" y="6"/>
                </a:lnTo>
                <a:lnTo>
                  <a:pt x="0" y="6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lnTo>
                  <a:pt x="3" y="17"/>
                </a:lnTo>
                <a:lnTo>
                  <a:pt x="6" y="17"/>
                </a:lnTo>
                <a:lnTo>
                  <a:pt x="9" y="20"/>
                </a:lnTo>
                <a:lnTo>
                  <a:pt x="12" y="20"/>
                </a:lnTo>
                <a:lnTo>
                  <a:pt x="15" y="20"/>
                </a:lnTo>
                <a:lnTo>
                  <a:pt x="15" y="17"/>
                </a:lnTo>
                <a:lnTo>
                  <a:pt x="17" y="17"/>
                </a:lnTo>
                <a:lnTo>
                  <a:pt x="20" y="14"/>
                </a:lnTo>
                <a:lnTo>
                  <a:pt x="20" y="11"/>
                </a:lnTo>
                <a:lnTo>
                  <a:pt x="20" y="9"/>
                </a:lnTo>
                <a:lnTo>
                  <a:pt x="20" y="6"/>
                </a:lnTo>
                <a:lnTo>
                  <a:pt x="17" y="3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0" name="Freeform 69"/>
          <p:cNvSpPr>
            <a:spLocks/>
          </p:cNvSpPr>
          <p:nvPr/>
        </p:nvSpPr>
        <p:spPr bwMode="auto">
          <a:xfrm>
            <a:off x="5419725" y="2474913"/>
            <a:ext cx="36513" cy="36512"/>
          </a:xfrm>
          <a:custGeom>
            <a:avLst/>
            <a:gdLst>
              <a:gd name="T0" fmla="*/ 2147483647 w 23"/>
              <a:gd name="T1" fmla="*/ 2147483647 h 23"/>
              <a:gd name="T2" fmla="*/ 2147483647 w 23"/>
              <a:gd name="T3" fmla="*/ 2147483647 h 23"/>
              <a:gd name="T4" fmla="*/ 2147483647 w 23"/>
              <a:gd name="T5" fmla="*/ 2147483647 h 23"/>
              <a:gd name="T6" fmla="*/ 2147483647 w 23"/>
              <a:gd name="T7" fmla="*/ 2147483647 h 23"/>
              <a:gd name="T8" fmla="*/ 0 w 23"/>
              <a:gd name="T9" fmla="*/ 2147483647 h 23"/>
              <a:gd name="T10" fmla="*/ 0 w 23"/>
              <a:gd name="T11" fmla="*/ 2147483647 h 23"/>
              <a:gd name="T12" fmla="*/ 0 w 23"/>
              <a:gd name="T13" fmla="*/ 2147483647 h 23"/>
              <a:gd name="T14" fmla="*/ 0 w 23"/>
              <a:gd name="T15" fmla="*/ 2147483647 h 23"/>
              <a:gd name="T16" fmla="*/ 2147483647 w 23"/>
              <a:gd name="T17" fmla="*/ 2147483647 h 23"/>
              <a:gd name="T18" fmla="*/ 2147483647 w 23"/>
              <a:gd name="T19" fmla="*/ 2147483647 h 23"/>
              <a:gd name="T20" fmla="*/ 2147483647 w 23"/>
              <a:gd name="T21" fmla="*/ 2147483647 h 23"/>
              <a:gd name="T22" fmla="*/ 2147483647 w 23"/>
              <a:gd name="T23" fmla="*/ 2147483647 h 23"/>
              <a:gd name="T24" fmla="*/ 2147483647 w 23"/>
              <a:gd name="T25" fmla="*/ 2147483647 h 23"/>
              <a:gd name="T26" fmla="*/ 2147483647 w 23"/>
              <a:gd name="T27" fmla="*/ 2147483647 h 23"/>
              <a:gd name="T28" fmla="*/ 2147483647 w 23"/>
              <a:gd name="T29" fmla="*/ 2147483647 h 23"/>
              <a:gd name="T30" fmla="*/ 2147483647 w 23"/>
              <a:gd name="T31" fmla="*/ 2147483647 h 23"/>
              <a:gd name="T32" fmla="*/ 2147483647 w 23"/>
              <a:gd name="T33" fmla="*/ 2147483647 h 23"/>
              <a:gd name="T34" fmla="*/ 2147483647 w 23"/>
              <a:gd name="T35" fmla="*/ 2147483647 h 23"/>
              <a:gd name="T36" fmla="*/ 2147483647 w 23"/>
              <a:gd name="T37" fmla="*/ 2147483647 h 23"/>
              <a:gd name="T38" fmla="*/ 2147483647 w 23"/>
              <a:gd name="T39" fmla="*/ 2147483647 h 23"/>
              <a:gd name="T40" fmla="*/ 2147483647 w 23"/>
              <a:gd name="T41" fmla="*/ 2147483647 h 23"/>
              <a:gd name="T42" fmla="*/ 2147483647 w 23"/>
              <a:gd name="T43" fmla="*/ 2147483647 h 23"/>
              <a:gd name="T44" fmla="*/ 2147483647 w 23"/>
              <a:gd name="T45" fmla="*/ 2147483647 h 23"/>
              <a:gd name="T46" fmla="*/ 2147483647 w 23"/>
              <a:gd name="T47" fmla="*/ 2147483647 h 23"/>
              <a:gd name="T48" fmla="*/ 2147483647 w 23"/>
              <a:gd name="T49" fmla="*/ 2147483647 h 23"/>
              <a:gd name="T50" fmla="*/ 2147483647 w 23"/>
              <a:gd name="T51" fmla="*/ 2147483647 h 23"/>
              <a:gd name="T52" fmla="*/ 2147483647 w 23"/>
              <a:gd name="T53" fmla="*/ 2147483647 h 23"/>
              <a:gd name="T54" fmla="*/ 2147483647 w 23"/>
              <a:gd name="T55" fmla="*/ 2147483647 h 23"/>
              <a:gd name="T56" fmla="*/ 2147483647 w 23"/>
              <a:gd name="T57" fmla="*/ 2147483647 h 23"/>
              <a:gd name="T58" fmla="*/ 2147483647 w 23"/>
              <a:gd name="T59" fmla="*/ 2147483647 h 23"/>
              <a:gd name="T60" fmla="*/ 2147483647 w 23"/>
              <a:gd name="T61" fmla="*/ 2147483647 h 23"/>
              <a:gd name="T62" fmla="*/ 2147483647 w 23"/>
              <a:gd name="T63" fmla="*/ 2147483647 h 23"/>
              <a:gd name="T64" fmla="*/ 2147483647 w 23"/>
              <a:gd name="T65" fmla="*/ 2147483647 h 23"/>
              <a:gd name="T66" fmla="*/ 2147483647 w 23"/>
              <a:gd name="T67" fmla="*/ 2147483647 h 23"/>
              <a:gd name="T68" fmla="*/ 2147483647 w 23"/>
              <a:gd name="T69" fmla="*/ 2147483647 h 23"/>
              <a:gd name="T70" fmla="*/ 2147483647 w 23"/>
              <a:gd name="T71" fmla="*/ 2147483647 h 23"/>
              <a:gd name="T72" fmla="*/ 2147483647 w 23"/>
              <a:gd name="T73" fmla="*/ 2147483647 h 23"/>
              <a:gd name="T74" fmla="*/ 2147483647 w 23"/>
              <a:gd name="T75" fmla="*/ 2147483647 h 23"/>
              <a:gd name="T76" fmla="*/ 2147483647 w 23"/>
              <a:gd name="T77" fmla="*/ 2147483647 h 23"/>
              <a:gd name="T78" fmla="*/ 2147483647 w 23"/>
              <a:gd name="T79" fmla="*/ 2147483647 h 23"/>
              <a:gd name="T80" fmla="*/ 2147483647 w 23"/>
              <a:gd name="T81" fmla="*/ 2147483647 h 23"/>
              <a:gd name="T82" fmla="*/ 2147483647 w 23"/>
              <a:gd name="T83" fmla="*/ 2147483647 h 23"/>
              <a:gd name="T84" fmla="*/ 2147483647 w 23"/>
              <a:gd name="T85" fmla="*/ 2147483647 h 23"/>
              <a:gd name="T86" fmla="*/ 2147483647 w 23"/>
              <a:gd name="T87" fmla="*/ 2147483647 h 23"/>
              <a:gd name="T88" fmla="*/ 2147483647 w 23"/>
              <a:gd name="T89" fmla="*/ 2147483647 h 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"/>
              <a:gd name="T136" fmla="*/ 0 h 23"/>
              <a:gd name="T137" fmla="*/ 23 w 23"/>
              <a:gd name="T138" fmla="*/ 23 h 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" h="23">
                <a:moveTo>
                  <a:pt x="15" y="3"/>
                </a:moveTo>
                <a:lnTo>
                  <a:pt x="15" y="3"/>
                </a:lnTo>
                <a:lnTo>
                  <a:pt x="12" y="0"/>
                </a:lnTo>
                <a:lnTo>
                  <a:pt x="9" y="3"/>
                </a:lnTo>
                <a:lnTo>
                  <a:pt x="6" y="3"/>
                </a:lnTo>
                <a:lnTo>
                  <a:pt x="3" y="6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3" y="20"/>
                </a:lnTo>
                <a:lnTo>
                  <a:pt x="6" y="23"/>
                </a:lnTo>
                <a:lnTo>
                  <a:pt x="9" y="23"/>
                </a:lnTo>
                <a:lnTo>
                  <a:pt x="12" y="23"/>
                </a:lnTo>
                <a:lnTo>
                  <a:pt x="15" y="23"/>
                </a:lnTo>
                <a:lnTo>
                  <a:pt x="17" y="23"/>
                </a:lnTo>
                <a:lnTo>
                  <a:pt x="17" y="20"/>
                </a:lnTo>
                <a:lnTo>
                  <a:pt x="20" y="17"/>
                </a:lnTo>
                <a:lnTo>
                  <a:pt x="20" y="14"/>
                </a:lnTo>
                <a:lnTo>
                  <a:pt x="23" y="14"/>
                </a:lnTo>
                <a:lnTo>
                  <a:pt x="23" y="12"/>
                </a:lnTo>
                <a:lnTo>
                  <a:pt x="20" y="9"/>
                </a:lnTo>
                <a:lnTo>
                  <a:pt x="20" y="6"/>
                </a:lnTo>
                <a:lnTo>
                  <a:pt x="17" y="6"/>
                </a:lnTo>
                <a:lnTo>
                  <a:pt x="17" y="3"/>
                </a:lnTo>
                <a:lnTo>
                  <a:pt x="15" y="3"/>
                </a:lnTo>
                <a:lnTo>
                  <a:pt x="12" y="0"/>
                </a:lnTo>
                <a:lnTo>
                  <a:pt x="9" y="3"/>
                </a:lnTo>
                <a:lnTo>
                  <a:pt x="12" y="3"/>
                </a:lnTo>
                <a:lnTo>
                  <a:pt x="15" y="3"/>
                </a:lnTo>
                <a:lnTo>
                  <a:pt x="12" y="3"/>
                </a:lnTo>
                <a:lnTo>
                  <a:pt x="15" y="6"/>
                </a:lnTo>
                <a:lnTo>
                  <a:pt x="17" y="6"/>
                </a:lnTo>
                <a:lnTo>
                  <a:pt x="17" y="9"/>
                </a:lnTo>
                <a:lnTo>
                  <a:pt x="20" y="12"/>
                </a:lnTo>
                <a:lnTo>
                  <a:pt x="20" y="9"/>
                </a:lnTo>
                <a:lnTo>
                  <a:pt x="20" y="12"/>
                </a:lnTo>
                <a:lnTo>
                  <a:pt x="20" y="14"/>
                </a:lnTo>
                <a:lnTo>
                  <a:pt x="17" y="17"/>
                </a:lnTo>
                <a:lnTo>
                  <a:pt x="17" y="20"/>
                </a:lnTo>
                <a:lnTo>
                  <a:pt x="15" y="20"/>
                </a:lnTo>
                <a:lnTo>
                  <a:pt x="12" y="20"/>
                </a:lnTo>
                <a:lnTo>
                  <a:pt x="12" y="23"/>
                </a:lnTo>
                <a:lnTo>
                  <a:pt x="12" y="20"/>
                </a:lnTo>
                <a:lnTo>
                  <a:pt x="9" y="20"/>
                </a:lnTo>
                <a:lnTo>
                  <a:pt x="6" y="20"/>
                </a:lnTo>
                <a:lnTo>
                  <a:pt x="3" y="20"/>
                </a:lnTo>
                <a:lnTo>
                  <a:pt x="6" y="20"/>
                </a:lnTo>
                <a:lnTo>
                  <a:pt x="3" y="17"/>
                </a:lnTo>
                <a:lnTo>
                  <a:pt x="3" y="14"/>
                </a:lnTo>
                <a:lnTo>
                  <a:pt x="3" y="12"/>
                </a:lnTo>
                <a:lnTo>
                  <a:pt x="3" y="9"/>
                </a:lnTo>
                <a:lnTo>
                  <a:pt x="3" y="12"/>
                </a:lnTo>
                <a:lnTo>
                  <a:pt x="3" y="9"/>
                </a:lnTo>
                <a:lnTo>
                  <a:pt x="3" y="6"/>
                </a:lnTo>
                <a:lnTo>
                  <a:pt x="6" y="6"/>
                </a:lnTo>
                <a:lnTo>
                  <a:pt x="9" y="3"/>
                </a:lnTo>
                <a:lnTo>
                  <a:pt x="12" y="3"/>
                </a:lnTo>
                <a:lnTo>
                  <a:pt x="15" y="3"/>
                </a:lnTo>
                <a:close/>
              </a:path>
            </a:pathLst>
          </a:custGeom>
          <a:solidFill>
            <a:srgbClr val="000000"/>
          </a:solidFill>
          <a:ln w="47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1" name="Freeform 70"/>
          <p:cNvSpPr>
            <a:spLocks/>
          </p:cNvSpPr>
          <p:nvPr/>
        </p:nvSpPr>
        <p:spPr bwMode="auto">
          <a:xfrm>
            <a:off x="5700713" y="2479675"/>
            <a:ext cx="33337" cy="31750"/>
          </a:xfrm>
          <a:custGeom>
            <a:avLst/>
            <a:gdLst>
              <a:gd name="T0" fmla="*/ 2147483647 w 21"/>
              <a:gd name="T1" fmla="*/ 0 h 20"/>
              <a:gd name="T2" fmla="*/ 2147483647 w 21"/>
              <a:gd name="T3" fmla="*/ 0 h 20"/>
              <a:gd name="T4" fmla="*/ 2147483647 w 21"/>
              <a:gd name="T5" fmla="*/ 0 h 20"/>
              <a:gd name="T6" fmla="*/ 2147483647 w 21"/>
              <a:gd name="T7" fmla="*/ 2147483647 h 20"/>
              <a:gd name="T8" fmla="*/ 2147483647 w 21"/>
              <a:gd name="T9" fmla="*/ 2147483647 h 20"/>
              <a:gd name="T10" fmla="*/ 0 w 21"/>
              <a:gd name="T11" fmla="*/ 2147483647 h 20"/>
              <a:gd name="T12" fmla="*/ 0 w 21"/>
              <a:gd name="T13" fmla="*/ 2147483647 h 20"/>
              <a:gd name="T14" fmla="*/ 0 w 21"/>
              <a:gd name="T15" fmla="*/ 2147483647 h 20"/>
              <a:gd name="T16" fmla="*/ 2147483647 w 21"/>
              <a:gd name="T17" fmla="*/ 2147483647 h 20"/>
              <a:gd name="T18" fmla="*/ 2147483647 w 21"/>
              <a:gd name="T19" fmla="*/ 2147483647 h 20"/>
              <a:gd name="T20" fmla="*/ 2147483647 w 21"/>
              <a:gd name="T21" fmla="*/ 2147483647 h 20"/>
              <a:gd name="T22" fmla="*/ 2147483647 w 21"/>
              <a:gd name="T23" fmla="*/ 2147483647 h 20"/>
              <a:gd name="T24" fmla="*/ 2147483647 w 21"/>
              <a:gd name="T25" fmla="*/ 2147483647 h 20"/>
              <a:gd name="T26" fmla="*/ 2147483647 w 21"/>
              <a:gd name="T27" fmla="*/ 2147483647 h 20"/>
              <a:gd name="T28" fmla="*/ 2147483647 w 21"/>
              <a:gd name="T29" fmla="*/ 2147483647 h 20"/>
              <a:gd name="T30" fmla="*/ 2147483647 w 21"/>
              <a:gd name="T31" fmla="*/ 2147483647 h 20"/>
              <a:gd name="T32" fmla="*/ 2147483647 w 21"/>
              <a:gd name="T33" fmla="*/ 2147483647 h 20"/>
              <a:gd name="T34" fmla="*/ 2147483647 w 21"/>
              <a:gd name="T35" fmla="*/ 2147483647 h 20"/>
              <a:gd name="T36" fmla="*/ 2147483647 w 21"/>
              <a:gd name="T37" fmla="*/ 2147483647 h 20"/>
              <a:gd name="T38" fmla="*/ 2147483647 w 21"/>
              <a:gd name="T39" fmla="*/ 2147483647 h 20"/>
              <a:gd name="T40" fmla="*/ 2147483647 w 21"/>
              <a:gd name="T41" fmla="*/ 2147483647 h 20"/>
              <a:gd name="T42" fmla="*/ 2147483647 w 21"/>
              <a:gd name="T43" fmla="*/ 2147483647 h 20"/>
              <a:gd name="T44" fmla="*/ 2147483647 w 21"/>
              <a:gd name="T45" fmla="*/ 0 h 20"/>
              <a:gd name="T46" fmla="*/ 2147483647 w 21"/>
              <a:gd name="T47" fmla="*/ 0 h 20"/>
              <a:gd name="T48" fmla="*/ 2147483647 w 21"/>
              <a:gd name="T49" fmla="*/ 0 h 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"/>
              <a:gd name="T76" fmla="*/ 0 h 20"/>
              <a:gd name="T77" fmla="*/ 21 w 21"/>
              <a:gd name="T78" fmla="*/ 20 h 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" h="20">
                <a:moveTo>
                  <a:pt x="12" y="0"/>
                </a:moveTo>
                <a:lnTo>
                  <a:pt x="9" y="0"/>
                </a:lnTo>
                <a:lnTo>
                  <a:pt x="6" y="0"/>
                </a:lnTo>
                <a:lnTo>
                  <a:pt x="3" y="3"/>
                </a:lnTo>
                <a:lnTo>
                  <a:pt x="3" y="6"/>
                </a:lnTo>
                <a:lnTo>
                  <a:pt x="0" y="6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lnTo>
                  <a:pt x="3" y="17"/>
                </a:lnTo>
                <a:lnTo>
                  <a:pt x="6" y="17"/>
                </a:lnTo>
                <a:lnTo>
                  <a:pt x="9" y="20"/>
                </a:lnTo>
                <a:lnTo>
                  <a:pt x="12" y="20"/>
                </a:lnTo>
                <a:lnTo>
                  <a:pt x="15" y="20"/>
                </a:lnTo>
                <a:lnTo>
                  <a:pt x="18" y="17"/>
                </a:lnTo>
                <a:lnTo>
                  <a:pt x="21" y="14"/>
                </a:lnTo>
                <a:lnTo>
                  <a:pt x="21" y="11"/>
                </a:lnTo>
                <a:lnTo>
                  <a:pt x="21" y="9"/>
                </a:lnTo>
                <a:lnTo>
                  <a:pt x="21" y="6"/>
                </a:lnTo>
                <a:lnTo>
                  <a:pt x="18" y="3"/>
                </a:lnTo>
                <a:lnTo>
                  <a:pt x="18" y="0"/>
                </a:lnTo>
                <a:lnTo>
                  <a:pt x="15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2" name="Freeform 71"/>
          <p:cNvSpPr>
            <a:spLocks/>
          </p:cNvSpPr>
          <p:nvPr/>
        </p:nvSpPr>
        <p:spPr bwMode="auto">
          <a:xfrm>
            <a:off x="5699125" y="2474913"/>
            <a:ext cx="38100" cy="36512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0 h 23"/>
              <a:gd name="T4" fmla="*/ 2147483647 w 24"/>
              <a:gd name="T5" fmla="*/ 2147483647 h 23"/>
              <a:gd name="T6" fmla="*/ 2147483647 w 24"/>
              <a:gd name="T7" fmla="*/ 2147483647 h 23"/>
              <a:gd name="T8" fmla="*/ 2147483647 w 24"/>
              <a:gd name="T9" fmla="*/ 2147483647 h 23"/>
              <a:gd name="T10" fmla="*/ 0 w 24"/>
              <a:gd name="T11" fmla="*/ 2147483647 h 23"/>
              <a:gd name="T12" fmla="*/ 0 w 24"/>
              <a:gd name="T13" fmla="*/ 2147483647 h 23"/>
              <a:gd name="T14" fmla="*/ 0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2147483647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2147483647 w 24"/>
              <a:gd name="T37" fmla="*/ 2147483647 h 23"/>
              <a:gd name="T38" fmla="*/ 2147483647 w 24"/>
              <a:gd name="T39" fmla="*/ 0 h 23"/>
              <a:gd name="T40" fmla="*/ 2147483647 w 24"/>
              <a:gd name="T41" fmla="*/ 2147483647 h 23"/>
              <a:gd name="T42" fmla="*/ 2147483647 w 24"/>
              <a:gd name="T43" fmla="*/ 2147483647 h 23"/>
              <a:gd name="T44" fmla="*/ 2147483647 w 24"/>
              <a:gd name="T45" fmla="*/ 2147483647 h 23"/>
              <a:gd name="T46" fmla="*/ 2147483647 w 24"/>
              <a:gd name="T47" fmla="*/ 2147483647 h 23"/>
              <a:gd name="T48" fmla="*/ 2147483647 w 24"/>
              <a:gd name="T49" fmla="*/ 2147483647 h 23"/>
              <a:gd name="T50" fmla="*/ 2147483647 w 24"/>
              <a:gd name="T51" fmla="*/ 2147483647 h 23"/>
              <a:gd name="T52" fmla="*/ 2147483647 w 24"/>
              <a:gd name="T53" fmla="*/ 2147483647 h 23"/>
              <a:gd name="T54" fmla="*/ 2147483647 w 24"/>
              <a:gd name="T55" fmla="*/ 2147483647 h 23"/>
              <a:gd name="T56" fmla="*/ 2147483647 w 24"/>
              <a:gd name="T57" fmla="*/ 2147483647 h 23"/>
              <a:gd name="T58" fmla="*/ 2147483647 w 24"/>
              <a:gd name="T59" fmla="*/ 2147483647 h 23"/>
              <a:gd name="T60" fmla="*/ 2147483647 w 24"/>
              <a:gd name="T61" fmla="*/ 2147483647 h 23"/>
              <a:gd name="T62" fmla="*/ 2147483647 w 24"/>
              <a:gd name="T63" fmla="*/ 2147483647 h 23"/>
              <a:gd name="T64" fmla="*/ 2147483647 w 24"/>
              <a:gd name="T65" fmla="*/ 2147483647 h 23"/>
              <a:gd name="T66" fmla="*/ 2147483647 w 24"/>
              <a:gd name="T67" fmla="*/ 2147483647 h 23"/>
              <a:gd name="T68" fmla="*/ 2147483647 w 24"/>
              <a:gd name="T69" fmla="*/ 2147483647 h 23"/>
              <a:gd name="T70" fmla="*/ 2147483647 w 24"/>
              <a:gd name="T71" fmla="*/ 2147483647 h 23"/>
              <a:gd name="T72" fmla="*/ 2147483647 w 24"/>
              <a:gd name="T73" fmla="*/ 2147483647 h 23"/>
              <a:gd name="T74" fmla="*/ 2147483647 w 24"/>
              <a:gd name="T75" fmla="*/ 2147483647 h 23"/>
              <a:gd name="T76" fmla="*/ 2147483647 w 24"/>
              <a:gd name="T77" fmla="*/ 2147483647 h 23"/>
              <a:gd name="T78" fmla="*/ 2147483647 w 24"/>
              <a:gd name="T79" fmla="*/ 2147483647 h 23"/>
              <a:gd name="T80" fmla="*/ 2147483647 w 24"/>
              <a:gd name="T81" fmla="*/ 2147483647 h 23"/>
              <a:gd name="T82" fmla="*/ 2147483647 w 24"/>
              <a:gd name="T83" fmla="*/ 2147483647 h 23"/>
              <a:gd name="T84" fmla="*/ 2147483647 w 24"/>
              <a:gd name="T85" fmla="*/ 2147483647 h 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"/>
              <a:gd name="T130" fmla="*/ 0 h 23"/>
              <a:gd name="T131" fmla="*/ 24 w 24"/>
              <a:gd name="T132" fmla="*/ 23 h 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" h="23">
                <a:moveTo>
                  <a:pt x="15" y="3"/>
                </a:moveTo>
                <a:lnTo>
                  <a:pt x="15" y="3"/>
                </a:lnTo>
                <a:lnTo>
                  <a:pt x="12" y="0"/>
                </a:lnTo>
                <a:lnTo>
                  <a:pt x="9" y="3"/>
                </a:lnTo>
                <a:lnTo>
                  <a:pt x="6" y="3"/>
                </a:lnTo>
                <a:lnTo>
                  <a:pt x="3" y="6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3" y="20"/>
                </a:lnTo>
                <a:lnTo>
                  <a:pt x="6" y="23"/>
                </a:lnTo>
                <a:lnTo>
                  <a:pt x="9" y="23"/>
                </a:lnTo>
                <a:lnTo>
                  <a:pt x="12" y="23"/>
                </a:lnTo>
                <a:lnTo>
                  <a:pt x="15" y="23"/>
                </a:lnTo>
                <a:lnTo>
                  <a:pt x="18" y="23"/>
                </a:lnTo>
                <a:lnTo>
                  <a:pt x="18" y="20"/>
                </a:lnTo>
                <a:lnTo>
                  <a:pt x="21" y="17"/>
                </a:lnTo>
                <a:lnTo>
                  <a:pt x="24" y="14"/>
                </a:lnTo>
                <a:lnTo>
                  <a:pt x="24" y="12"/>
                </a:lnTo>
                <a:lnTo>
                  <a:pt x="24" y="9"/>
                </a:lnTo>
                <a:lnTo>
                  <a:pt x="21" y="6"/>
                </a:lnTo>
                <a:lnTo>
                  <a:pt x="18" y="6"/>
                </a:lnTo>
                <a:lnTo>
                  <a:pt x="18" y="3"/>
                </a:lnTo>
                <a:lnTo>
                  <a:pt x="15" y="3"/>
                </a:lnTo>
                <a:lnTo>
                  <a:pt x="12" y="0"/>
                </a:lnTo>
                <a:lnTo>
                  <a:pt x="9" y="3"/>
                </a:lnTo>
                <a:lnTo>
                  <a:pt x="12" y="3"/>
                </a:lnTo>
                <a:lnTo>
                  <a:pt x="15" y="3"/>
                </a:lnTo>
                <a:lnTo>
                  <a:pt x="15" y="6"/>
                </a:lnTo>
                <a:lnTo>
                  <a:pt x="18" y="6"/>
                </a:lnTo>
                <a:lnTo>
                  <a:pt x="21" y="9"/>
                </a:lnTo>
                <a:lnTo>
                  <a:pt x="18" y="9"/>
                </a:lnTo>
                <a:lnTo>
                  <a:pt x="21" y="12"/>
                </a:lnTo>
                <a:lnTo>
                  <a:pt x="21" y="9"/>
                </a:lnTo>
                <a:lnTo>
                  <a:pt x="21" y="12"/>
                </a:lnTo>
                <a:lnTo>
                  <a:pt x="21" y="14"/>
                </a:lnTo>
                <a:lnTo>
                  <a:pt x="18" y="17"/>
                </a:lnTo>
                <a:lnTo>
                  <a:pt x="21" y="17"/>
                </a:lnTo>
                <a:lnTo>
                  <a:pt x="18" y="20"/>
                </a:lnTo>
                <a:lnTo>
                  <a:pt x="15" y="20"/>
                </a:lnTo>
                <a:lnTo>
                  <a:pt x="12" y="23"/>
                </a:lnTo>
                <a:lnTo>
                  <a:pt x="12" y="20"/>
                </a:lnTo>
                <a:lnTo>
                  <a:pt x="9" y="20"/>
                </a:lnTo>
                <a:lnTo>
                  <a:pt x="6" y="20"/>
                </a:lnTo>
                <a:lnTo>
                  <a:pt x="3" y="20"/>
                </a:lnTo>
                <a:lnTo>
                  <a:pt x="3" y="17"/>
                </a:lnTo>
                <a:lnTo>
                  <a:pt x="3" y="14"/>
                </a:lnTo>
                <a:lnTo>
                  <a:pt x="3" y="12"/>
                </a:lnTo>
                <a:lnTo>
                  <a:pt x="3" y="9"/>
                </a:lnTo>
                <a:lnTo>
                  <a:pt x="3" y="12"/>
                </a:lnTo>
                <a:lnTo>
                  <a:pt x="3" y="9"/>
                </a:lnTo>
                <a:lnTo>
                  <a:pt x="3" y="6"/>
                </a:lnTo>
                <a:lnTo>
                  <a:pt x="6" y="6"/>
                </a:lnTo>
                <a:lnTo>
                  <a:pt x="9" y="3"/>
                </a:lnTo>
                <a:lnTo>
                  <a:pt x="12" y="3"/>
                </a:lnTo>
                <a:lnTo>
                  <a:pt x="15" y="3"/>
                </a:lnTo>
                <a:close/>
              </a:path>
            </a:pathLst>
          </a:custGeom>
          <a:solidFill>
            <a:srgbClr val="000000"/>
          </a:solidFill>
          <a:ln w="47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3" name="Freeform 72"/>
          <p:cNvSpPr>
            <a:spLocks/>
          </p:cNvSpPr>
          <p:nvPr/>
        </p:nvSpPr>
        <p:spPr bwMode="auto">
          <a:xfrm>
            <a:off x="7316788" y="2479675"/>
            <a:ext cx="33337" cy="31750"/>
          </a:xfrm>
          <a:custGeom>
            <a:avLst/>
            <a:gdLst>
              <a:gd name="T0" fmla="*/ 2147483647 w 21"/>
              <a:gd name="T1" fmla="*/ 0 h 20"/>
              <a:gd name="T2" fmla="*/ 2147483647 w 21"/>
              <a:gd name="T3" fmla="*/ 0 h 20"/>
              <a:gd name="T4" fmla="*/ 2147483647 w 21"/>
              <a:gd name="T5" fmla="*/ 0 h 20"/>
              <a:gd name="T6" fmla="*/ 2147483647 w 21"/>
              <a:gd name="T7" fmla="*/ 2147483647 h 20"/>
              <a:gd name="T8" fmla="*/ 2147483647 w 21"/>
              <a:gd name="T9" fmla="*/ 2147483647 h 20"/>
              <a:gd name="T10" fmla="*/ 0 w 21"/>
              <a:gd name="T11" fmla="*/ 2147483647 h 20"/>
              <a:gd name="T12" fmla="*/ 0 w 21"/>
              <a:gd name="T13" fmla="*/ 2147483647 h 20"/>
              <a:gd name="T14" fmla="*/ 0 w 21"/>
              <a:gd name="T15" fmla="*/ 2147483647 h 20"/>
              <a:gd name="T16" fmla="*/ 2147483647 w 21"/>
              <a:gd name="T17" fmla="*/ 2147483647 h 20"/>
              <a:gd name="T18" fmla="*/ 2147483647 w 21"/>
              <a:gd name="T19" fmla="*/ 2147483647 h 20"/>
              <a:gd name="T20" fmla="*/ 2147483647 w 21"/>
              <a:gd name="T21" fmla="*/ 2147483647 h 20"/>
              <a:gd name="T22" fmla="*/ 2147483647 w 21"/>
              <a:gd name="T23" fmla="*/ 2147483647 h 20"/>
              <a:gd name="T24" fmla="*/ 2147483647 w 21"/>
              <a:gd name="T25" fmla="*/ 2147483647 h 20"/>
              <a:gd name="T26" fmla="*/ 2147483647 w 21"/>
              <a:gd name="T27" fmla="*/ 2147483647 h 20"/>
              <a:gd name="T28" fmla="*/ 2147483647 w 21"/>
              <a:gd name="T29" fmla="*/ 2147483647 h 20"/>
              <a:gd name="T30" fmla="*/ 2147483647 w 21"/>
              <a:gd name="T31" fmla="*/ 2147483647 h 20"/>
              <a:gd name="T32" fmla="*/ 2147483647 w 21"/>
              <a:gd name="T33" fmla="*/ 2147483647 h 20"/>
              <a:gd name="T34" fmla="*/ 2147483647 w 21"/>
              <a:gd name="T35" fmla="*/ 2147483647 h 20"/>
              <a:gd name="T36" fmla="*/ 2147483647 w 21"/>
              <a:gd name="T37" fmla="*/ 2147483647 h 20"/>
              <a:gd name="T38" fmla="*/ 2147483647 w 21"/>
              <a:gd name="T39" fmla="*/ 2147483647 h 20"/>
              <a:gd name="T40" fmla="*/ 2147483647 w 21"/>
              <a:gd name="T41" fmla="*/ 2147483647 h 20"/>
              <a:gd name="T42" fmla="*/ 2147483647 w 21"/>
              <a:gd name="T43" fmla="*/ 2147483647 h 20"/>
              <a:gd name="T44" fmla="*/ 2147483647 w 21"/>
              <a:gd name="T45" fmla="*/ 0 h 20"/>
              <a:gd name="T46" fmla="*/ 2147483647 w 21"/>
              <a:gd name="T47" fmla="*/ 0 h 20"/>
              <a:gd name="T48" fmla="*/ 2147483647 w 21"/>
              <a:gd name="T49" fmla="*/ 0 h 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"/>
              <a:gd name="T76" fmla="*/ 0 h 20"/>
              <a:gd name="T77" fmla="*/ 21 w 21"/>
              <a:gd name="T78" fmla="*/ 20 h 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" h="20">
                <a:moveTo>
                  <a:pt x="12" y="0"/>
                </a:moveTo>
                <a:lnTo>
                  <a:pt x="9" y="0"/>
                </a:lnTo>
                <a:lnTo>
                  <a:pt x="6" y="0"/>
                </a:lnTo>
                <a:lnTo>
                  <a:pt x="3" y="3"/>
                </a:lnTo>
                <a:lnTo>
                  <a:pt x="3" y="6"/>
                </a:lnTo>
                <a:lnTo>
                  <a:pt x="0" y="6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lnTo>
                  <a:pt x="3" y="17"/>
                </a:lnTo>
                <a:lnTo>
                  <a:pt x="6" y="17"/>
                </a:lnTo>
                <a:lnTo>
                  <a:pt x="9" y="20"/>
                </a:lnTo>
                <a:lnTo>
                  <a:pt x="12" y="20"/>
                </a:lnTo>
                <a:lnTo>
                  <a:pt x="15" y="20"/>
                </a:lnTo>
                <a:lnTo>
                  <a:pt x="15" y="17"/>
                </a:lnTo>
                <a:lnTo>
                  <a:pt x="18" y="17"/>
                </a:lnTo>
                <a:lnTo>
                  <a:pt x="21" y="14"/>
                </a:lnTo>
                <a:lnTo>
                  <a:pt x="21" y="11"/>
                </a:lnTo>
                <a:lnTo>
                  <a:pt x="21" y="9"/>
                </a:lnTo>
                <a:lnTo>
                  <a:pt x="21" y="6"/>
                </a:lnTo>
                <a:lnTo>
                  <a:pt x="18" y="3"/>
                </a:lnTo>
                <a:lnTo>
                  <a:pt x="15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4" name="Freeform 73"/>
          <p:cNvSpPr>
            <a:spLocks/>
          </p:cNvSpPr>
          <p:nvPr/>
        </p:nvSpPr>
        <p:spPr bwMode="auto">
          <a:xfrm>
            <a:off x="7315200" y="2474913"/>
            <a:ext cx="38100" cy="36512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0 h 23"/>
              <a:gd name="T4" fmla="*/ 2147483647 w 24"/>
              <a:gd name="T5" fmla="*/ 2147483647 h 23"/>
              <a:gd name="T6" fmla="*/ 2147483647 w 24"/>
              <a:gd name="T7" fmla="*/ 2147483647 h 23"/>
              <a:gd name="T8" fmla="*/ 2147483647 w 24"/>
              <a:gd name="T9" fmla="*/ 2147483647 h 23"/>
              <a:gd name="T10" fmla="*/ 0 w 24"/>
              <a:gd name="T11" fmla="*/ 2147483647 h 23"/>
              <a:gd name="T12" fmla="*/ 0 w 24"/>
              <a:gd name="T13" fmla="*/ 2147483647 h 23"/>
              <a:gd name="T14" fmla="*/ 0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2147483647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2147483647 w 24"/>
              <a:gd name="T37" fmla="*/ 2147483647 h 23"/>
              <a:gd name="T38" fmla="*/ 2147483647 w 24"/>
              <a:gd name="T39" fmla="*/ 0 h 23"/>
              <a:gd name="T40" fmla="*/ 2147483647 w 24"/>
              <a:gd name="T41" fmla="*/ 2147483647 h 23"/>
              <a:gd name="T42" fmla="*/ 2147483647 w 24"/>
              <a:gd name="T43" fmla="*/ 2147483647 h 23"/>
              <a:gd name="T44" fmla="*/ 2147483647 w 24"/>
              <a:gd name="T45" fmla="*/ 2147483647 h 23"/>
              <a:gd name="T46" fmla="*/ 2147483647 w 24"/>
              <a:gd name="T47" fmla="*/ 2147483647 h 23"/>
              <a:gd name="T48" fmla="*/ 2147483647 w 24"/>
              <a:gd name="T49" fmla="*/ 2147483647 h 23"/>
              <a:gd name="T50" fmla="*/ 2147483647 w 24"/>
              <a:gd name="T51" fmla="*/ 2147483647 h 23"/>
              <a:gd name="T52" fmla="*/ 2147483647 w 24"/>
              <a:gd name="T53" fmla="*/ 2147483647 h 23"/>
              <a:gd name="T54" fmla="*/ 2147483647 w 24"/>
              <a:gd name="T55" fmla="*/ 2147483647 h 23"/>
              <a:gd name="T56" fmla="*/ 2147483647 w 24"/>
              <a:gd name="T57" fmla="*/ 2147483647 h 23"/>
              <a:gd name="T58" fmla="*/ 2147483647 w 24"/>
              <a:gd name="T59" fmla="*/ 2147483647 h 23"/>
              <a:gd name="T60" fmla="*/ 2147483647 w 24"/>
              <a:gd name="T61" fmla="*/ 2147483647 h 23"/>
              <a:gd name="T62" fmla="*/ 2147483647 w 24"/>
              <a:gd name="T63" fmla="*/ 2147483647 h 23"/>
              <a:gd name="T64" fmla="*/ 2147483647 w 24"/>
              <a:gd name="T65" fmla="*/ 2147483647 h 23"/>
              <a:gd name="T66" fmla="*/ 2147483647 w 24"/>
              <a:gd name="T67" fmla="*/ 2147483647 h 23"/>
              <a:gd name="T68" fmla="*/ 2147483647 w 24"/>
              <a:gd name="T69" fmla="*/ 2147483647 h 23"/>
              <a:gd name="T70" fmla="*/ 2147483647 w 24"/>
              <a:gd name="T71" fmla="*/ 2147483647 h 23"/>
              <a:gd name="T72" fmla="*/ 2147483647 w 24"/>
              <a:gd name="T73" fmla="*/ 2147483647 h 23"/>
              <a:gd name="T74" fmla="*/ 2147483647 w 24"/>
              <a:gd name="T75" fmla="*/ 2147483647 h 23"/>
              <a:gd name="T76" fmla="*/ 2147483647 w 24"/>
              <a:gd name="T77" fmla="*/ 2147483647 h 23"/>
              <a:gd name="T78" fmla="*/ 2147483647 w 24"/>
              <a:gd name="T79" fmla="*/ 2147483647 h 23"/>
              <a:gd name="T80" fmla="*/ 2147483647 w 24"/>
              <a:gd name="T81" fmla="*/ 2147483647 h 23"/>
              <a:gd name="T82" fmla="*/ 2147483647 w 24"/>
              <a:gd name="T83" fmla="*/ 2147483647 h 23"/>
              <a:gd name="T84" fmla="*/ 2147483647 w 24"/>
              <a:gd name="T85" fmla="*/ 2147483647 h 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"/>
              <a:gd name="T130" fmla="*/ 0 h 23"/>
              <a:gd name="T131" fmla="*/ 24 w 24"/>
              <a:gd name="T132" fmla="*/ 23 h 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" h="23">
                <a:moveTo>
                  <a:pt x="15" y="3"/>
                </a:moveTo>
                <a:lnTo>
                  <a:pt x="15" y="3"/>
                </a:lnTo>
                <a:lnTo>
                  <a:pt x="12" y="0"/>
                </a:lnTo>
                <a:lnTo>
                  <a:pt x="9" y="3"/>
                </a:lnTo>
                <a:lnTo>
                  <a:pt x="6" y="3"/>
                </a:lnTo>
                <a:lnTo>
                  <a:pt x="3" y="6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3" y="20"/>
                </a:lnTo>
                <a:lnTo>
                  <a:pt x="6" y="23"/>
                </a:lnTo>
                <a:lnTo>
                  <a:pt x="9" y="23"/>
                </a:lnTo>
                <a:lnTo>
                  <a:pt x="12" y="23"/>
                </a:lnTo>
                <a:lnTo>
                  <a:pt x="15" y="23"/>
                </a:lnTo>
                <a:lnTo>
                  <a:pt x="18" y="23"/>
                </a:lnTo>
                <a:lnTo>
                  <a:pt x="18" y="20"/>
                </a:lnTo>
                <a:lnTo>
                  <a:pt x="21" y="17"/>
                </a:lnTo>
                <a:lnTo>
                  <a:pt x="24" y="14"/>
                </a:lnTo>
                <a:lnTo>
                  <a:pt x="24" y="12"/>
                </a:lnTo>
                <a:lnTo>
                  <a:pt x="24" y="9"/>
                </a:lnTo>
                <a:lnTo>
                  <a:pt x="21" y="6"/>
                </a:lnTo>
                <a:lnTo>
                  <a:pt x="18" y="6"/>
                </a:lnTo>
                <a:lnTo>
                  <a:pt x="18" y="3"/>
                </a:lnTo>
                <a:lnTo>
                  <a:pt x="15" y="3"/>
                </a:lnTo>
                <a:lnTo>
                  <a:pt x="12" y="0"/>
                </a:lnTo>
                <a:lnTo>
                  <a:pt x="9" y="3"/>
                </a:lnTo>
                <a:lnTo>
                  <a:pt x="12" y="3"/>
                </a:lnTo>
                <a:lnTo>
                  <a:pt x="15" y="3"/>
                </a:lnTo>
                <a:lnTo>
                  <a:pt x="15" y="6"/>
                </a:lnTo>
                <a:lnTo>
                  <a:pt x="18" y="6"/>
                </a:lnTo>
                <a:lnTo>
                  <a:pt x="21" y="9"/>
                </a:lnTo>
                <a:lnTo>
                  <a:pt x="18" y="9"/>
                </a:lnTo>
                <a:lnTo>
                  <a:pt x="21" y="12"/>
                </a:lnTo>
                <a:lnTo>
                  <a:pt x="21" y="9"/>
                </a:lnTo>
                <a:lnTo>
                  <a:pt x="21" y="12"/>
                </a:lnTo>
                <a:lnTo>
                  <a:pt x="21" y="14"/>
                </a:lnTo>
                <a:lnTo>
                  <a:pt x="18" y="17"/>
                </a:lnTo>
                <a:lnTo>
                  <a:pt x="21" y="17"/>
                </a:lnTo>
                <a:lnTo>
                  <a:pt x="18" y="20"/>
                </a:lnTo>
                <a:lnTo>
                  <a:pt x="15" y="20"/>
                </a:lnTo>
                <a:lnTo>
                  <a:pt x="12" y="23"/>
                </a:lnTo>
                <a:lnTo>
                  <a:pt x="12" y="20"/>
                </a:lnTo>
                <a:lnTo>
                  <a:pt x="9" y="20"/>
                </a:lnTo>
                <a:lnTo>
                  <a:pt x="6" y="20"/>
                </a:lnTo>
                <a:lnTo>
                  <a:pt x="3" y="20"/>
                </a:lnTo>
                <a:lnTo>
                  <a:pt x="3" y="17"/>
                </a:lnTo>
                <a:lnTo>
                  <a:pt x="0" y="14"/>
                </a:lnTo>
                <a:lnTo>
                  <a:pt x="3" y="14"/>
                </a:lnTo>
                <a:lnTo>
                  <a:pt x="0" y="12"/>
                </a:lnTo>
                <a:lnTo>
                  <a:pt x="3" y="9"/>
                </a:lnTo>
                <a:lnTo>
                  <a:pt x="3" y="12"/>
                </a:lnTo>
                <a:lnTo>
                  <a:pt x="3" y="9"/>
                </a:lnTo>
                <a:lnTo>
                  <a:pt x="3" y="6"/>
                </a:lnTo>
                <a:lnTo>
                  <a:pt x="6" y="6"/>
                </a:lnTo>
                <a:lnTo>
                  <a:pt x="9" y="3"/>
                </a:lnTo>
                <a:lnTo>
                  <a:pt x="12" y="3"/>
                </a:lnTo>
                <a:lnTo>
                  <a:pt x="15" y="3"/>
                </a:lnTo>
                <a:close/>
              </a:path>
            </a:pathLst>
          </a:custGeom>
          <a:solidFill>
            <a:srgbClr val="000000"/>
          </a:solidFill>
          <a:ln w="47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5" name="Rectangle 74"/>
          <p:cNvSpPr>
            <a:spLocks noChangeArrowheads="1"/>
          </p:cNvSpPr>
          <p:nvPr/>
        </p:nvSpPr>
        <p:spPr bwMode="auto">
          <a:xfrm>
            <a:off x="7731125" y="2422525"/>
            <a:ext cx="42863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546" name="Rectangle 75"/>
          <p:cNvSpPr>
            <a:spLocks noChangeArrowheads="1"/>
          </p:cNvSpPr>
          <p:nvPr/>
        </p:nvSpPr>
        <p:spPr bwMode="auto">
          <a:xfrm>
            <a:off x="7731125" y="2392363"/>
            <a:ext cx="6331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Duration</a:t>
            </a:r>
            <a:endParaRPr lang="en-US" sz="1200" dirty="0"/>
          </a:p>
        </p:txBody>
      </p:sp>
      <p:sp>
        <p:nvSpPr>
          <p:cNvPr id="63547" name="Rectangle 76"/>
          <p:cNvSpPr>
            <a:spLocks noChangeArrowheads="1"/>
          </p:cNvSpPr>
          <p:nvPr/>
        </p:nvSpPr>
        <p:spPr bwMode="auto">
          <a:xfrm>
            <a:off x="5300663" y="1141413"/>
            <a:ext cx="3014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8B2346"/>
                </a:solidFill>
              </a:rPr>
              <a:t>Triangular Distribution of </a:t>
            </a:r>
            <a:r>
              <a:rPr lang="en-US" sz="1200" b="1" dirty="0" smtClean="0">
                <a:solidFill>
                  <a:srgbClr val="8B2346"/>
                </a:solidFill>
              </a:rPr>
              <a:t>Phase Duration</a:t>
            </a:r>
            <a:endParaRPr lang="en-US" sz="1200" b="1" dirty="0">
              <a:solidFill>
                <a:srgbClr val="8B2346"/>
              </a:solidFill>
            </a:endParaRPr>
          </a:p>
        </p:txBody>
      </p:sp>
      <p:sp>
        <p:nvSpPr>
          <p:cNvPr id="63548" name="Freeform 77"/>
          <p:cNvSpPr>
            <a:spLocks/>
          </p:cNvSpPr>
          <p:nvPr/>
        </p:nvSpPr>
        <p:spPr bwMode="auto">
          <a:xfrm>
            <a:off x="5422900" y="2479675"/>
            <a:ext cx="31750" cy="31750"/>
          </a:xfrm>
          <a:custGeom>
            <a:avLst/>
            <a:gdLst>
              <a:gd name="T0" fmla="*/ 2147483647 w 20"/>
              <a:gd name="T1" fmla="*/ 0 h 20"/>
              <a:gd name="T2" fmla="*/ 2147483647 w 20"/>
              <a:gd name="T3" fmla="*/ 0 h 20"/>
              <a:gd name="T4" fmla="*/ 2147483647 w 20"/>
              <a:gd name="T5" fmla="*/ 0 h 20"/>
              <a:gd name="T6" fmla="*/ 2147483647 w 20"/>
              <a:gd name="T7" fmla="*/ 2147483647 h 20"/>
              <a:gd name="T8" fmla="*/ 2147483647 w 20"/>
              <a:gd name="T9" fmla="*/ 2147483647 h 20"/>
              <a:gd name="T10" fmla="*/ 0 w 20"/>
              <a:gd name="T11" fmla="*/ 2147483647 h 20"/>
              <a:gd name="T12" fmla="*/ 0 w 20"/>
              <a:gd name="T13" fmla="*/ 2147483647 h 20"/>
              <a:gd name="T14" fmla="*/ 0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2147483647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2147483647 w 20"/>
              <a:gd name="T25" fmla="*/ 2147483647 h 20"/>
              <a:gd name="T26" fmla="*/ 2147483647 w 20"/>
              <a:gd name="T27" fmla="*/ 2147483647 h 20"/>
              <a:gd name="T28" fmla="*/ 2147483647 w 20"/>
              <a:gd name="T29" fmla="*/ 2147483647 h 20"/>
              <a:gd name="T30" fmla="*/ 2147483647 w 20"/>
              <a:gd name="T31" fmla="*/ 2147483647 h 20"/>
              <a:gd name="T32" fmla="*/ 2147483647 w 20"/>
              <a:gd name="T33" fmla="*/ 2147483647 h 20"/>
              <a:gd name="T34" fmla="*/ 2147483647 w 20"/>
              <a:gd name="T35" fmla="*/ 2147483647 h 20"/>
              <a:gd name="T36" fmla="*/ 2147483647 w 20"/>
              <a:gd name="T37" fmla="*/ 2147483647 h 20"/>
              <a:gd name="T38" fmla="*/ 2147483647 w 20"/>
              <a:gd name="T39" fmla="*/ 2147483647 h 20"/>
              <a:gd name="T40" fmla="*/ 2147483647 w 20"/>
              <a:gd name="T41" fmla="*/ 2147483647 h 20"/>
              <a:gd name="T42" fmla="*/ 2147483647 w 20"/>
              <a:gd name="T43" fmla="*/ 2147483647 h 20"/>
              <a:gd name="T44" fmla="*/ 2147483647 w 20"/>
              <a:gd name="T45" fmla="*/ 0 h 20"/>
              <a:gd name="T46" fmla="*/ 2147483647 w 20"/>
              <a:gd name="T47" fmla="*/ 0 h 20"/>
              <a:gd name="T48" fmla="*/ 2147483647 w 20"/>
              <a:gd name="T49" fmla="*/ 0 h 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"/>
              <a:gd name="T76" fmla="*/ 0 h 20"/>
              <a:gd name="T77" fmla="*/ 20 w 20"/>
              <a:gd name="T78" fmla="*/ 20 h 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" h="20">
                <a:moveTo>
                  <a:pt x="12" y="0"/>
                </a:moveTo>
                <a:lnTo>
                  <a:pt x="9" y="0"/>
                </a:lnTo>
                <a:lnTo>
                  <a:pt x="6" y="0"/>
                </a:lnTo>
                <a:lnTo>
                  <a:pt x="3" y="3"/>
                </a:lnTo>
                <a:lnTo>
                  <a:pt x="3" y="6"/>
                </a:lnTo>
                <a:lnTo>
                  <a:pt x="0" y="6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lnTo>
                  <a:pt x="3" y="17"/>
                </a:lnTo>
                <a:lnTo>
                  <a:pt x="6" y="17"/>
                </a:lnTo>
                <a:lnTo>
                  <a:pt x="9" y="20"/>
                </a:lnTo>
                <a:lnTo>
                  <a:pt x="12" y="20"/>
                </a:lnTo>
                <a:lnTo>
                  <a:pt x="15" y="20"/>
                </a:lnTo>
                <a:lnTo>
                  <a:pt x="15" y="17"/>
                </a:lnTo>
                <a:lnTo>
                  <a:pt x="17" y="17"/>
                </a:lnTo>
                <a:lnTo>
                  <a:pt x="20" y="14"/>
                </a:lnTo>
                <a:lnTo>
                  <a:pt x="20" y="11"/>
                </a:lnTo>
                <a:lnTo>
                  <a:pt x="20" y="9"/>
                </a:lnTo>
                <a:lnTo>
                  <a:pt x="20" y="6"/>
                </a:lnTo>
                <a:lnTo>
                  <a:pt x="17" y="3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49" name="Freeform 78"/>
          <p:cNvSpPr>
            <a:spLocks/>
          </p:cNvSpPr>
          <p:nvPr/>
        </p:nvSpPr>
        <p:spPr bwMode="auto">
          <a:xfrm>
            <a:off x="5419725" y="2474913"/>
            <a:ext cx="36513" cy="36512"/>
          </a:xfrm>
          <a:custGeom>
            <a:avLst/>
            <a:gdLst>
              <a:gd name="T0" fmla="*/ 2147483647 w 23"/>
              <a:gd name="T1" fmla="*/ 2147483647 h 23"/>
              <a:gd name="T2" fmla="*/ 2147483647 w 23"/>
              <a:gd name="T3" fmla="*/ 2147483647 h 23"/>
              <a:gd name="T4" fmla="*/ 2147483647 w 23"/>
              <a:gd name="T5" fmla="*/ 2147483647 h 23"/>
              <a:gd name="T6" fmla="*/ 2147483647 w 23"/>
              <a:gd name="T7" fmla="*/ 2147483647 h 23"/>
              <a:gd name="T8" fmla="*/ 0 w 23"/>
              <a:gd name="T9" fmla="*/ 2147483647 h 23"/>
              <a:gd name="T10" fmla="*/ 0 w 23"/>
              <a:gd name="T11" fmla="*/ 2147483647 h 23"/>
              <a:gd name="T12" fmla="*/ 0 w 23"/>
              <a:gd name="T13" fmla="*/ 2147483647 h 23"/>
              <a:gd name="T14" fmla="*/ 0 w 23"/>
              <a:gd name="T15" fmla="*/ 2147483647 h 23"/>
              <a:gd name="T16" fmla="*/ 2147483647 w 23"/>
              <a:gd name="T17" fmla="*/ 2147483647 h 23"/>
              <a:gd name="T18" fmla="*/ 2147483647 w 23"/>
              <a:gd name="T19" fmla="*/ 2147483647 h 23"/>
              <a:gd name="T20" fmla="*/ 2147483647 w 23"/>
              <a:gd name="T21" fmla="*/ 2147483647 h 23"/>
              <a:gd name="T22" fmla="*/ 2147483647 w 23"/>
              <a:gd name="T23" fmla="*/ 2147483647 h 23"/>
              <a:gd name="T24" fmla="*/ 2147483647 w 23"/>
              <a:gd name="T25" fmla="*/ 2147483647 h 23"/>
              <a:gd name="T26" fmla="*/ 2147483647 w 23"/>
              <a:gd name="T27" fmla="*/ 2147483647 h 23"/>
              <a:gd name="T28" fmla="*/ 2147483647 w 23"/>
              <a:gd name="T29" fmla="*/ 2147483647 h 23"/>
              <a:gd name="T30" fmla="*/ 2147483647 w 23"/>
              <a:gd name="T31" fmla="*/ 2147483647 h 23"/>
              <a:gd name="T32" fmla="*/ 2147483647 w 23"/>
              <a:gd name="T33" fmla="*/ 2147483647 h 23"/>
              <a:gd name="T34" fmla="*/ 2147483647 w 23"/>
              <a:gd name="T35" fmla="*/ 2147483647 h 23"/>
              <a:gd name="T36" fmla="*/ 2147483647 w 23"/>
              <a:gd name="T37" fmla="*/ 2147483647 h 23"/>
              <a:gd name="T38" fmla="*/ 2147483647 w 23"/>
              <a:gd name="T39" fmla="*/ 2147483647 h 23"/>
              <a:gd name="T40" fmla="*/ 2147483647 w 23"/>
              <a:gd name="T41" fmla="*/ 2147483647 h 23"/>
              <a:gd name="T42" fmla="*/ 2147483647 w 23"/>
              <a:gd name="T43" fmla="*/ 2147483647 h 23"/>
              <a:gd name="T44" fmla="*/ 2147483647 w 23"/>
              <a:gd name="T45" fmla="*/ 2147483647 h 23"/>
              <a:gd name="T46" fmla="*/ 2147483647 w 23"/>
              <a:gd name="T47" fmla="*/ 2147483647 h 23"/>
              <a:gd name="T48" fmla="*/ 2147483647 w 23"/>
              <a:gd name="T49" fmla="*/ 2147483647 h 23"/>
              <a:gd name="T50" fmla="*/ 2147483647 w 23"/>
              <a:gd name="T51" fmla="*/ 2147483647 h 23"/>
              <a:gd name="T52" fmla="*/ 2147483647 w 23"/>
              <a:gd name="T53" fmla="*/ 2147483647 h 23"/>
              <a:gd name="T54" fmla="*/ 2147483647 w 23"/>
              <a:gd name="T55" fmla="*/ 2147483647 h 23"/>
              <a:gd name="T56" fmla="*/ 2147483647 w 23"/>
              <a:gd name="T57" fmla="*/ 2147483647 h 23"/>
              <a:gd name="T58" fmla="*/ 2147483647 w 23"/>
              <a:gd name="T59" fmla="*/ 2147483647 h 23"/>
              <a:gd name="T60" fmla="*/ 2147483647 w 23"/>
              <a:gd name="T61" fmla="*/ 2147483647 h 23"/>
              <a:gd name="T62" fmla="*/ 2147483647 w 23"/>
              <a:gd name="T63" fmla="*/ 2147483647 h 23"/>
              <a:gd name="T64" fmla="*/ 2147483647 w 23"/>
              <a:gd name="T65" fmla="*/ 2147483647 h 23"/>
              <a:gd name="T66" fmla="*/ 2147483647 w 23"/>
              <a:gd name="T67" fmla="*/ 2147483647 h 23"/>
              <a:gd name="T68" fmla="*/ 2147483647 w 23"/>
              <a:gd name="T69" fmla="*/ 2147483647 h 23"/>
              <a:gd name="T70" fmla="*/ 2147483647 w 23"/>
              <a:gd name="T71" fmla="*/ 2147483647 h 23"/>
              <a:gd name="T72" fmla="*/ 2147483647 w 23"/>
              <a:gd name="T73" fmla="*/ 2147483647 h 23"/>
              <a:gd name="T74" fmla="*/ 2147483647 w 23"/>
              <a:gd name="T75" fmla="*/ 2147483647 h 23"/>
              <a:gd name="T76" fmla="*/ 2147483647 w 23"/>
              <a:gd name="T77" fmla="*/ 2147483647 h 23"/>
              <a:gd name="T78" fmla="*/ 2147483647 w 23"/>
              <a:gd name="T79" fmla="*/ 2147483647 h 23"/>
              <a:gd name="T80" fmla="*/ 2147483647 w 23"/>
              <a:gd name="T81" fmla="*/ 2147483647 h 23"/>
              <a:gd name="T82" fmla="*/ 2147483647 w 23"/>
              <a:gd name="T83" fmla="*/ 2147483647 h 23"/>
              <a:gd name="T84" fmla="*/ 2147483647 w 23"/>
              <a:gd name="T85" fmla="*/ 2147483647 h 23"/>
              <a:gd name="T86" fmla="*/ 2147483647 w 23"/>
              <a:gd name="T87" fmla="*/ 2147483647 h 23"/>
              <a:gd name="T88" fmla="*/ 2147483647 w 23"/>
              <a:gd name="T89" fmla="*/ 2147483647 h 2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"/>
              <a:gd name="T136" fmla="*/ 0 h 23"/>
              <a:gd name="T137" fmla="*/ 23 w 23"/>
              <a:gd name="T138" fmla="*/ 23 h 2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" h="23">
                <a:moveTo>
                  <a:pt x="15" y="3"/>
                </a:moveTo>
                <a:lnTo>
                  <a:pt x="15" y="3"/>
                </a:lnTo>
                <a:lnTo>
                  <a:pt x="12" y="0"/>
                </a:lnTo>
                <a:lnTo>
                  <a:pt x="9" y="3"/>
                </a:lnTo>
                <a:lnTo>
                  <a:pt x="6" y="3"/>
                </a:lnTo>
                <a:lnTo>
                  <a:pt x="3" y="6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3" y="20"/>
                </a:lnTo>
                <a:lnTo>
                  <a:pt x="6" y="23"/>
                </a:lnTo>
                <a:lnTo>
                  <a:pt x="9" y="23"/>
                </a:lnTo>
                <a:lnTo>
                  <a:pt x="12" y="23"/>
                </a:lnTo>
                <a:lnTo>
                  <a:pt x="15" y="23"/>
                </a:lnTo>
                <a:lnTo>
                  <a:pt x="17" y="23"/>
                </a:lnTo>
                <a:lnTo>
                  <a:pt x="17" y="20"/>
                </a:lnTo>
                <a:lnTo>
                  <a:pt x="20" y="17"/>
                </a:lnTo>
                <a:lnTo>
                  <a:pt x="20" y="14"/>
                </a:lnTo>
                <a:lnTo>
                  <a:pt x="23" y="14"/>
                </a:lnTo>
                <a:lnTo>
                  <a:pt x="23" y="12"/>
                </a:lnTo>
                <a:lnTo>
                  <a:pt x="20" y="9"/>
                </a:lnTo>
                <a:lnTo>
                  <a:pt x="20" y="6"/>
                </a:lnTo>
                <a:lnTo>
                  <a:pt x="17" y="6"/>
                </a:lnTo>
                <a:lnTo>
                  <a:pt x="17" y="3"/>
                </a:lnTo>
                <a:lnTo>
                  <a:pt x="15" y="3"/>
                </a:lnTo>
                <a:lnTo>
                  <a:pt x="12" y="0"/>
                </a:lnTo>
                <a:lnTo>
                  <a:pt x="9" y="3"/>
                </a:lnTo>
                <a:lnTo>
                  <a:pt x="12" y="3"/>
                </a:lnTo>
                <a:lnTo>
                  <a:pt x="15" y="3"/>
                </a:lnTo>
                <a:lnTo>
                  <a:pt x="12" y="3"/>
                </a:lnTo>
                <a:lnTo>
                  <a:pt x="15" y="6"/>
                </a:lnTo>
                <a:lnTo>
                  <a:pt x="17" y="6"/>
                </a:lnTo>
                <a:lnTo>
                  <a:pt x="17" y="9"/>
                </a:lnTo>
                <a:lnTo>
                  <a:pt x="20" y="12"/>
                </a:lnTo>
                <a:lnTo>
                  <a:pt x="20" y="9"/>
                </a:lnTo>
                <a:lnTo>
                  <a:pt x="20" y="12"/>
                </a:lnTo>
                <a:lnTo>
                  <a:pt x="20" y="14"/>
                </a:lnTo>
                <a:lnTo>
                  <a:pt x="17" y="17"/>
                </a:lnTo>
                <a:lnTo>
                  <a:pt x="17" y="20"/>
                </a:lnTo>
                <a:lnTo>
                  <a:pt x="15" y="20"/>
                </a:lnTo>
                <a:lnTo>
                  <a:pt x="12" y="20"/>
                </a:lnTo>
                <a:lnTo>
                  <a:pt x="12" y="23"/>
                </a:lnTo>
                <a:lnTo>
                  <a:pt x="12" y="20"/>
                </a:lnTo>
                <a:lnTo>
                  <a:pt x="9" y="20"/>
                </a:lnTo>
                <a:lnTo>
                  <a:pt x="6" y="20"/>
                </a:lnTo>
                <a:lnTo>
                  <a:pt x="3" y="20"/>
                </a:lnTo>
                <a:lnTo>
                  <a:pt x="6" y="20"/>
                </a:lnTo>
                <a:lnTo>
                  <a:pt x="3" y="17"/>
                </a:lnTo>
                <a:lnTo>
                  <a:pt x="3" y="14"/>
                </a:lnTo>
                <a:lnTo>
                  <a:pt x="3" y="12"/>
                </a:lnTo>
                <a:lnTo>
                  <a:pt x="3" y="9"/>
                </a:lnTo>
                <a:lnTo>
                  <a:pt x="3" y="12"/>
                </a:lnTo>
                <a:lnTo>
                  <a:pt x="3" y="9"/>
                </a:lnTo>
                <a:lnTo>
                  <a:pt x="3" y="6"/>
                </a:lnTo>
                <a:lnTo>
                  <a:pt x="6" y="6"/>
                </a:lnTo>
                <a:lnTo>
                  <a:pt x="9" y="3"/>
                </a:lnTo>
                <a:lnTo>
                  <a:pt x="12" y="3"/>
                </a:lnTo>
                <a:lnTo>
                  <a:pt x="15" y="3"/>
                </a:lnTo>
                <a:close/>
              </a:path>
            </a:pathLst>
          </a:custGeom>
          <a:solidFill>
            <a:srgbClr val="000000"/>
          </a:solidFill>
          <a:ln w="47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0" name="Freeform 79"/>
          <p:cNvSpPr>
            <a:spLocks/>
          </p:cNvSpPr>
          <p:nvPr/>
        </p:nvSpPr>
        <p:spPr bwMode="auto">
          <a:xfrm>
            <a:off x="5700713" y="2479675"/>
            <a:ext cx="33337" cy="31750"/>
          </a:xfrm>
          <a:custGeom>
            <a:avLst/>
            <a:gdLst>
              <a:gd name="T0" fmla="*/ 2147483647 w 21"/>
              <a:gd name="T1" fmla="*/ 0 h 20"/>
              <a:gd name="T2" fmla="*/ 2147483647 w 21"/>
              <a:gd name="T3" fmla="*/ 0 h 20"/>
              <a:gd name="T4" fmla="*/ 2147483647 w 21"/>
              <a:gd name="T5" fmla="*/ 0 h 20"/>
              <a:gd name="T6" fmla="*/ 2147483647 w 21"/>
              <a:gd name="T7" fmla="*/ 2147483647 h 20"/>
              <a:gd name="T8" fmla="*/ 2147483647 w 21"/>
              <a:gd name="T9" fmla="*/ 2147483647 h 20"/>
              <a:gd name="T10" fmla="*/ 0 w 21"/>
              <a:gd name="T11" fmla="*/ 2147483647 h 20"/>
              <a:gd name="T12" fmla="*/ 0 w 21"/>
              <a:gd name="T13" fmla="*/ 2147483647 h 20"/>
              <a:gd name="T14" fmla="*/ 0 w 21"/>
              <a:gd name="T15" fmla="*/ 2147483647 h 20"/>
              <a:gd name="T16" fmla="*/ 2147483647 w 21"/>
              <a:gd name="T17" fmla="*/ 2147483647 h 20"/>
              <a:gd name="T18" fmla="*/ 2147483647 w 21"/>
              <a:gd name="T19" fmla="*/ 2147483647 h 20"/>
              <a:gd name="T20" fmla="*/ 2147483647 w 21"/>
              <a:gd name="T21" fmla="*/ 2147483647 h 20"/>
              <a:gd name="T22" fmla="*/ 2147483647 w 21"/>
              <a:gd name="T23" fmla="*/ 2147483647 h 20"/>
              <a:gd name="T24" fmla="*/ 2147483647 w 21"/>
              <a:gd name="T25" fmla="*/ 2147483647 h 20"/>
              <a:gd name="T26" fmla="*/ 2147483647 w 21"/>
              <a:gd name="T27" fmla="*/ 2147483647 h 20"/>
              <a:gd name="T28" fmla="*/ 2147483647 w 21"/>
              <a:gd name="T29" fmla="*/ 2147483647 h 20"/>
              <a:gd name="T30" fmla="*/ 2147483647 w 21"/>
              <a:gd name="T31" fmla="*/ 2147483647 h 20"/>
              <a:gd name="T32" fmla="*/ 2147483647 w 21"/>
              <a:gd name="T33" fmla="*/ 2147483647 h 20"/>
              <a:gd name="T34" fmla="*/ 2147483647 w 21"/>
              <a:gd name="T35" fmla="*/ 2147483647 h 20"/>
              <a:gd name="T36" fmla="*/ 2147483647 w 21"/>
              <a:gd name="T37" fmla="*/ 2147483647 h 20"/>
              <a:gd name="T38" fmla="*/ 2147483647 w 21"/>
              <a:gd name="T39" fmla="*/ 2147483647 h 20"/>
              <a:gd name="T40" fmla="*/ 2147483647 w 21"/>
              <a:gd name="T41" fmla="*/ 2147483647 h 20"/>
              <a:gd name="T42" fmla="*/ 2147483647 w 21"/>
              <a:gd name="T43" fmla="*/ 2147483647 h 20"/>
              <a:gd name="T44" fmla="*/ 2147483647 w 21"/>
              <a:gd name="T45" fmla="*/ 0 h 20"/>
              <a:gd name="T46" fmla="*/ 2147483647 w 21"/>
              <a:gd name="T47" fmla="*/ 0 h 20"/>
              <a:gd name="T48" fmla="*/ 2147483647 w 21"/>
              <a:gd name="T49" fmla="*/ 0 h 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"/>
              <a:gd name="T76" fmla="*/ 0 h 20"/>
              <a:gd name="T77" fmla="*/ 21 w 21"/>
              <a:gd name="T78" fmla="*/ 20 h 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" h="20">
                <a:moveTo>
                  <a:pt x="12" y="0"/>
                </a:moveTo>
                <a:lnTo>
                  <a:pt x="9" y="0"/>
                </a:lnTo>
                <a:lnTo>
                  <a:pt x="6" y="0"/>
                </a:lnTo>
                <a:lnTo>
                  <a:pt x="3" y="3"/>
                </a:lnTo>
                <a:lnTo>
                  <a:pt x="3" y="6"/>
                </a:lnTo>
                <a:lnTo>
                  <a:pt x="0" y="6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lnTo>
                  <a:pt x="3" y="17"/>
                </a:lnTo>
                <a:lnTo>
                  <a:pt x="6" y="17"/>
                </a:lnTo>
                <a:lnTo>
                  <a:pt x="9" y="20"/>
                </a:lnTo>
                <a:lnTo>
                  <a:pt x="12" y="20"/>
                </a:lnTo>
                <a:lnTo>
                  <a:pt x="15" y="20"/>
                </a:lnTo>
                <a:lnTo>
                  <a:pt x="18" y="17"/>
                </a:lnTo>
                <a:lnTo>
                  <a:pt x="21" y="14"/>
                </a:lnTo>
                <a:lnTo>
                  <a:pt x="21" y="11"/>
                </a:lnTo>
                <a:lnTo>
                  <a:pt x="21" y="9"/>
                </a:lnTo>
                <a:lnTo>
                  <a:pt x="21" y="6"/>
                </a:lnTo>
                <a:lnTo>
                  <a:pt x="18" y="3"/>
                </a:lnTo>
                <a:lnTo>
                  <a:pt x="18" y="0"/>
                </a:lnTo>
                <a:lnTo>
                  <a:pt x="15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1" name="Freeform 80"/>
          <p:cNvSpPr>
            <a:spLocks/>
          </p:cNvSpPr>
          <p:nvPr/>
        </p:nvSpPr>
        <p:spPr bwMode="auto">
          <a:xfrm>
            <a:off x="5699125" y="2474913"/>
            <a:ext cx="38100" cy="36512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0 h 23"/>
              <a:gd name="T4" fmla="*/ 2147483647 w 24"/>
              <a:gd name="T5" fmla="*/ 2147483647 h 23"/>
              <a:gd name="T6" fmla="*/ 2147483647 w 24"/>
              <a:gd name="T7" fmla="*/ 2147483647 h 23"/>
              <a:gd name="T8" fmla="*/ 2147483647 w 24"/>
              <a:gd name="T9" fmla="*/ 2147483647 h 23"/>
              <a:gd name="T10" fmla="*/ 0 w 24"/>
              <a:gd name="T11" fmla="*/ 2147483647 h 23"/>
              <a:gd name="T12" fmla="*/ 0 w 24"/>
              <a:gd name="T13" fmla="*/ 2147483647 h 23"/>
              <a:gd name="T14" fmla="*/ 0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2147483647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2147483647 w 24"/>
              <a:gd name="T37" fmla="*/ 2147483647 h 23"/>
              <a:gd name="T38" fmla="*/ 2147483647 w 24"/>
              <a:gd name="T39" fmla="*/ 0 h 23"/>
              <a:gd name="T40" fmla="*/ 2147483647 w 24"/>
              <a:gd name="T41" fmla="*/ 2147483647 h 23"/>
              <a:gd name="T42" fmla="*/ 2147483647 w 24"/>
              <a:gd name="T43" fmla="*/ 2147483647 h 23"/>
              <a:gd name="T44" fmla="*/ 2147483647 w 24"/>
              <a:gd name="T45" fmla="*/ 2147483647 h 23"/>
              <a:gd name="T46" fmla="*/ 2147483647 w 24"/>
              <a:gd name="T47" fmla="*/ 2147483647 h 23"/>
              <a:gd name="T48" fmla="*/ 2147483647 w 24"/>
              <a:gd name="T49" fmla="*/ 2147483647 h 23"/>
              <a:gd name="T50" fmla="*/ 2147483647 w 24"/>
              <a:gd name="T51" fmla="*/ 2147483647 h 23"/>
              <a:gd name="T52" fmla="*/ 2147483647 w 24"/>
              <a:gd name="T53" fmla="*/ 2147483647 h 23"/>
              <a:gd name="T54" fmla="*/ 2147483647 w 24"/>
              <a:gd name="T55" fmla="*/ 2147483647 h 23"/>
              <a:gd name="T56" fmla="*/ 2147483647 w 24"/>
              <a:gd name="T57" fmla="*/ 2147483647 h 23"/>
              <a:gd name="T58" fmla="*/ 2147483647 w 24"/>
              <a:gd name="T59" fmla="*/ 2147483647 h 23"/>
              <a:gd name="T60" fmla="*/ 2147483647 w 24"/>
              <a:gd name="T61" fmla="*/ 2147483647 h 23"/>
              <a:gd name="T62" fmla="*/ 2147483647 w 24"/>
              <a:gd name="T63" fmla="*/ 2147483647 h 23"/>
              <a:gd name="T64" fmla="*/ 2147483647 w 24"/>
              <a:gd name="T65" fmla="*/ 2147483647 h 23"/>
              <a:gd name="T66" fmla="*/ 2147483647 w 24"/>
              <a:gd name="T67" fmla="*/ 2147483647 h 23"/>
              <a:gd name="T68" fmla="*/ 2147483647 w 24"/>
              <a:gd name="T69" fmla="*/ 2147483647 h 23"/>
              <a:gd name="T70" fmla="*/ 2147483647 w 24"/>
              <a:gd name="T71" fmla="*/ 2147483647 h 23"/>
              <a:gd name="T72" fmla="*/ 2147483647 w 24"/>
              <a:gd name="T73" fmla="*/ 2147483647 h 23"/>
              <a:gd name="T74" fmla="*/ 2147483647 w 24"/>
              <a:gd name="T75" fmla="*/ 2147483647 h 23"/>
              <a:gd name="T76" fmla="*/ 2147483647 w 24"/>
              <a:gd name="T77" fmla="*/ 2147483647 h 23"/>
              <a:gd name="T78" fmla="*/ 2147483647 w 24"/>
              <a:gd name="T79" fmla="*/ 2147483647 h 23"/>
              <a:gd name="T80" fmla="*/ 2147483647 w 24"/>
              <a:gd name="T81" fmla="*/ 2147483647 h 23"/>
              <a:gd name="T82" fmla="*/ 2147483647 w 24"/>
              <a:gd name="T83" fmla="*/ 2147483647 h 23"/>
              <a:gd name="T84" fmla="*/ 2147483647 w 24"/>
              <a:gd name="T85" fmla="*/ 2147483647 h 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"/>
              <a:gd name="T130" fmla="*/ 0 h 23"/>
              <a:gd name="T131" fmla="*/ 24 w 24"/>
              <a:gd name="T132" fmla="*/ 23 h 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" h="23">
                <a:moveTo>
                  <a:pt x="15" y="3"/>
                </a:moveTo>
                <a:lnTo>
                  <a:pt x="15" y="3"/>
                </a:lnTo>
                <a:lnTo>
                  <a:pt x="12" y="0"/>
                </a:lnTo>
                <a:lnTo>
                  <a:pt x="9" y="3"/>
                </a:lnTo>
                <a:lnTo>
                  <a:pt x="6" y="3"/>
                </a:lnTo>
                <a:lnTo>
                  <a:pt x="3" y="6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3" y="20"/>
                </a:lnTo>
                <a:lnTo>
                  <a:pt x="6" y="23"/>
                </a:lnTo>
                <a:lnTo>
                  <a:pt x="9" y="23"/>
                </a:lnTo>
                <a:lnTo>
                  <a:pt x="12" y="23"/>
                </a:lnTo>
                <a:lnTo>
                  <a:pt x="15" y="23"/>
                </a:lnTo>
                <a:lnTo>
                  <a:pt x="18" y="23"/>
                </a:lnTo>
                <a:lnTo>
                  <a:pt x="18" y="20"/>
                </a:lnTo>
                <a:lnTo>
                  <a:pt x="21" y="17"/>
                </a:lnTo>
                <a:lnTo>
                  <a:pt x="24" y="14"/>
                </a:lnTo>
                <a:lnTo>
                  <a:pt x="24" y="12"/>
                </a:lnTo>
                <a:lnTo>
                  <a:pt x="24" y="9"/>
                </a:lnTo>
                <a:lnTo>
                  <a:pt x="21" y="6"/>
                </a:lnTo>
                <a:lnTo>
                  <a:pt x="18" y="6"/>
                </a:lnTo>
                <a:lnTo>
                  <a:pt x="18" y="3"/>
                </a:lnTo>
                <a:lnTo>
                  <a:pt x="15" y="3"/>
                </a:lnTo>
                <a:lnTo>
                  <a:pt x="12" y="0"/>
                </a:lnTo>
                <a:lnTo>
                  <a:pt x="9" y="3"/>
                </a:lnTo>
                <a:lnTo>
                  <a:pt x="12" y="3"/>
                </a:lnTo>
                <a:lnTo>
                  <a:pt x="15" y="3"/>
                </a:lnTo>
                <a:lnTo>
                  <a:pt x="15" y="6"/>
                </a:lnTo>
                <a:lnTo>
                  <a:pt x="18" y="6"/>
                </a:lnTo>
                <a:lnTo>
                  <a:pt x="21" y="9"/>
                </a:lnTo>
                <a:lnTo>
                  <a:pt x="18" y="9"/>
                </a:lnTo>
                <a:lnTo>
                  <a:pt x="21" y="12"/>
                </a:lnTo>
                <a:lnTo>
                  <a:pt x="21" y="9"/>
                </a:lnTo>
                <a:lnTo>
                  <a:pt x="21" y="12"/>
                </a:lnTo>
                <a:lnTo>
                  <a:pt x="21" y="14"/>
                </a:lnTo>
                <a:lnTo>
                  <a:pt x="18" y="17"/>
                </a:lnTo>
                <a:lnTo>
                  <a:pt x="21" y="17"/>
                </a:lnTo>
                <a:lnTo>
                  <a:pt x="18" y="20"/>
                </a:lnTo>
                <a:lnTo>
                  <a:pt x="15" y="20"/>
                </a:lnTo>
                <a:lnTo>
                  <a:pt x="12" y="23"/>
                </a:lnTo>
                <a:lnTo>
                  <a:pt x="12" y="20"/>
                </a:lnTo>
                <a:lnTo>
                  <a:pt x="9" y="20"/>
                </a:lnTo>
                <a:lnTo>
                  <a:pt x="6" y="20"/>
                </a:lnTo>
                <a:lnTo>
                  <a:pt x="3" y="20"/>
                </a:lnTo>
                <a:lnTo>
                  <a:pt x="3" y="17"/>
                </a:lnTo>
                <a:lnTo>
                  <a:pt x="3" y="14"/>
                </a:lnTo>
                <a:lnTo>
                  <a:pt x="3" y="12"/>
                </a:lnTo>
                <a:lnTo>
                  <a:pt x="3" y="9"/>
                </a:lnTo>
                <a:lnTo>
                  <a:pt x="3" y="12"/>
                </a:lnTo>
                <a:lnTo>
                  <a:pt x="3" y="9"/>
                </a:lnTo>
                <a:lnTo>
                  <a:pt x="3" y="6"/>
                </a:lnTo>
                <a:lnTo>
                  <a:pt x="6" y="6"/>
                </a:lnTo>
                <a:lnTo>
                  <a:pt x="9" y="3"/>
                </a:lnTo>
                <a:lnTo>
                  <a:pt x="12" y="3"/>
                </a:lnTo>
                <a:lnTo>
                  <a:pt x="15" y="3"/>
                </a:lnTo>
                <a:close/>
              </a:path>
            </a:pathLst>
          </a:custGeom>
          <a:solidFill>
            <a:srgbClr val="000000"/>
          </a:solidFill>
          <a:ln w="47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2" name="Freeform 81"/>
          <p:cNvSpPr>
            <a:spLocks/>
          </p:cNvSpPr>
          <p:nvPr/>
        </p:nvSpPr>
        <p:spPr bwMode="auto">
          <a:xfrm>
            <a:off x="7316788" y="2479675"/>
            <a:ext cx="33337" cy="31750"/>
          </a:xfrm>
          <a:custGeom>
            <a:avLst/>
            <a:gdLst>
              <a:gd name="T0" fmla="*/ 2147483647 w 21"/>
              <a:gd name="T1" fmla="*/ 0 h 20"/>
              <a:gd name="T2" fmla="*/ 2147483647 w 21"/>
              <a:gd name="T3" fmla="*/ 0 h 20"/>
              <a:gd name="T4" fmla="*/ 2147483647 w 21"/>
              <a:gd name="T5" fmla="*/ 0 h 20"/>
              <a:gd name="T6" fmla="*/ 2147483647 w 21"/>
              <a:gd name="T7" fmla="*/ 2147483647 h 20"/>
              <a:gd name="T8" fmla="*/ 2147483647 w 21"/>
              <a:gd name="T9" fmla="*/ 2147483647 h 20"/>
              <a:gd name="T10" fmla="*/ 0 w 21"/>
              <a:gd name="T11" fmla="*/ 2147483647 h 20"/>
              <a:gd name="T12" fmla="*/ 0 w 21"/>
              <a:gd name="T13" fmla="*/ 2147483647 h 20"/>
              <a:gd name="T14" fmla="*/ 0 w 21"/>
              <a:gd name="T15" fmla="*/ 2147483647 h 20"/>
              <a:gd name="T16" fmla="*/ 2147483647 w 21"/>
              <a:gd name="T17" fmla="*/ 2147483647 h 20"/>
              <a:gd name="T18" fmla="*/ 2147483647 w 21"/>
              <a:gd name="T19" fmla="*/ 2147483647 h 20"/>
              <a:gd name="T20" fmla="*/ 2147483647 w 21"/>
              <a:gd name="T21" fmla="*/ 2147483647 h 20"/>
              <a:gd name="T22" fmla="*/ 2147483647 w 21"/>
              <a:gd name="T23" fmla="*/ 2147483647 h 20"/>
              <a:gd name="T24" fmla="*/ 2147483647 w 21"/>
              <a:gd name="T25" fmla="*/ 2147483647 h 20"/>
              <a:gd name="T26" fmla="*/ 2147483647 w 21"/>
              <a:gd name="T27" fmla="*/ 2147483647 h 20"/>
              <a:gd name="T28" fmla="*/ 2147483647 w 21"/>
              <a:gd name="T29" fmla="*/ 2147483647 h 20"/>
              <a:gd name="T30" fmla="*/ 2147483647 w 21"/>
              <a:gd name="T31" fmla="*/ 2147483647 h 20"/>
              <a:gd name="T32" fmla="*/ 2147483647 w 21"/>
              <a:gd name="T33" fmla="*/ 2147483647 h 20"/>
              <a:gd name="T34" fmla="*/ 2147483647 w 21"/>
              <a:gd name="T35" fmla="*/ 2147483647 h 20"/>
              <a:gd name="T36" fmla="*/ 2147483647 w 21"/>
              <a:gd name="T37" fmla="*/ 2147483647 h 20"/>
              <a:gd name="T38" fmla="*/ 2147483647 w 21"/>
              <a:gd name="T39" fmla="*/ 2147483647 h 20"/>
              <a:gd name="T40" fmla="*/ 2147483647 w 21"/>
              <a:gd name="T41" fmla="*/ 2147483647 h 20"/>
              <a:gd name="T42" fmla="*/ 2147483647 w 21"/>
              <a:gd name="T43" fmla="*/ 2147483647 h 20"/>
              <a:gd name="T44" fmla="*/ 2147483647 w 21"/>
              <a:gd name="T45" fmla="*/ 0 h 20"/>
              <a:gd name="T46" fmla="*/ 2147483647 w 21"/>
              <a:gd name="T47" fmla="*/ 0 h 20"/>
              <a:gd name="T48" fmla="*/ 2147483647 w 21"/>
              <a:gd name="T49" fmla="*/ 0 h 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"/>
              <a:gd name="T76" fmla="*/ 0 h 20"/>
              <a:gd name="T77" fmla="*/ 21 w 21"/>
              <a:gd name="T78" fmla="*/ 20 h 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" h="20">
                <a:moveTo>
                  <a:pt x="12" y="0"/>
                </a:moveTo>
                <a:lnTo>
                  <a:pt x="9" y="0"/>
                </a:lnTo>
                <a:lnTo>
                  <a:pt x="6" y="0"/>
                </a:lnTo>
                <a:lnTo>
                  <a:pt x="3" y="3"/>
                </a:lnTo>
                <a:lnTo>
                  <a:pt x="3" y="6"/>
                </a:lnTo>
                <a:lnTo>
                  <a:pt x="0" y="6"/>
                </a:lnTo>
                <a:lnTo>
                  <a:pt x="0" y="9"/>
                </a:lnTo>
                <a:lnTo>
                  <a:pt x="0" y="11"/>
                </a:lnTo>
                <a:lnTo>
                  <a:pt x="3" y="14"/>
                </a:lnTo>
                <a:lnTo>
                  <a:pt x="3" y="17"/>
                </a:lnTo>
                <a:lnTo>
                  <a:pt x="6" y="17"/>
                </a:lnTo>
                <a:lnTo>
                  <a:pt x="9" y="20"/>
                </a:lnTo>
                <a:lnTo>
                  <a:pt x="12" y="20"/>
                </a:lnTo>
                <a:lnTo>
                  <a:pt x="15" y="20"/>
                </a:lnTo>
                <a:lnTo>
                  <a:pt x="15" y="17"/>
                </a:lnTo>
                <a:lnTo>
                  <a:pt x="18" y="17"/>
                </a:lnTo>
                <a:lnTo>
                  <a:pt x="21" y="14"/>
                </a:lnTo>
                <a:lnTo>
                  <a:pt x="21" y="11"/>
                </a:lnTo>
                <a:lnTo>
                  <a:pt x="21" y="9"/>
                </a:lnTo>
                <a:lnTo>
                  <a:pt x="21" y="6"/>
                </a:lnTo>
                <a:lnTo>
                  <a:pt x="18" y="3"/>
                </a:lnTo>
                <a:lnTo>
                  <a:pt x="15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3" name="Freeform 82"/>
          <p:cNvSpPr>
            <a:spLocks/>
          </p:cNvSpPr>
          <p:nvPr/>
        </p:nvSpPr>
        <p:spPr bwMode="auto">
          <a:xfrm>
            <a:off x="7315200" y="2474913"/>
            <a:ext cx="38100" cy="36512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0 h 23"/>
              <a:gd name="T4" fmla="*/ 2147483647 w 24"/>
              <a:gd name="T5" fmla="*/ 2147483647 h 23"/>
              <a:gd name="T6" fmla="*/ 2147483647 w 24"/>
              <a:gd name="T7" fmla="*/ 2147483647 h 23"/>
              <a:gd name="T8" fmla="*/ 2147483647 w 24"/>
              <a:gd name="T9" fmla="*/ 2147483647 h 23"/>
              <a:gd name="T10" fmla="*/ 0 w 24"/>
              <a:gd name="T11" fmla="*/ 2147483647 h 23"/>
              <a:gd name="T12" fmla="*/ 0 w 24"/>
              <a:gd name="T13" fmla="*/ 2147483647 h 23"/>
              <a:gd name="T14" fmla="*/ 0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2147483647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2147483647 w 24"/>
              <a:gd name="T37" fmla="*/ 2147483647 h 23"/>
              <a:gd name="T38" fmla="*/ 2147483647 w 24"/>
              <a:gd name="T39" fmla="*/ 0 h 23"/>
              <a:gd name="T40" fmla="*/ 2147483647 w 24"/>
              <a:gd name="T41" fmla="*/ 2147483647 h 23"/>
              <a:gd name="T42" fmla="*/ 2147483647 w 24"/>
              <a:gd name="T43" fmla="*/ 2147483647 h 23"/>
              <a:gd name="T44" fmla="*/ 2147483647 w 24"/>
              <a:gd name="T45" fmla="*/ 2147483647 h 23"/>
              <a:gd name="T46" fmla="*/ 2147483647 w 24"/>
              <a:gd name="T47" fmla="*/ 2147483647 h 23"/>
              <a:gd name="T48" fmla="*/ 2147483647 w 24"/>
              <a:gd name="T49" fmla="*/ 2147483647 h 23"/>
              <a:gd name="T50" fmla="*/ 2147483647 w 24"/>
              <a:gd name="T51" fmla="*/ 2147483647 h 23"/>
              <a:gd name="T52" fmla="*/ 2147483647 w 24"/>
              <a:gd name="T53" fmla="*/ 2147483647 h 23"/>
              <a:gd name="T54" fmla="*/ 2147483647 w 24"/>
              <a:gd name="T55" fmla="*/ 2147483647 h 23"/>
              <a:gd name="T56" fmla="*/ 2147483647 w 24"/>
              <a:gd name="T57" fmla="*/ 2147483647 h 23"/>
              <a:gd name="T58" fmla="*/ 2147483647 w 24"/>
              <a:gd name="T59" fmla="*/ 2147483647 h 23"/>
              <a:gd name="T60" fmla="*/ 2147483647 w 24"/>
              <a:gd name="T61" fmla="*/ 2147483647 h 23"/>
              <a:gd name="T62" fmla="*/ 2147483647 w 24"/>
              <a:gd name="T63" fmla="*/ 2147483647 h 23"/>
              <a:gd name="T64" fmla="*/ 2147483647 w 24"/>
              <a:gd name="T65" fmla="*/ 2147483647 h 23"/>
              <a:gd name="T66" fmla="*/ 2147483647 w 24"/>
              <a:gd name="T67" fmla="*/ 2147483647 h 23"/>
              <a:gd name="T68" fmla="*/ 2147483647 w 24"/>
              <a:gd name="T69" fmla="*/ 2147483647 h 23"/>
              <a:gd name="T70" fmla="*/ 2147483647 w 24"/>
              <a:gd name="T71" fmla="*/ 2147483647 h 23"/>
              <a:gd name="T72" fmla="*/ 2147483647 w 24"/>
              <a:gd name="T73" fmla="*/ 2147483647 h 23"/>
              <a:gd name="T74" fmla="*/ 2147483647 w 24"/>
              <a:gd name="T75" fmla="*/ 2147483647 h 23"/>
              <a:gd name="T76" fmla="*/ 2147483647 w 24"/>
              <a:gd name="T77" fmla="*/ 2147483647 h 23"/>
              <a:gd name="T78" fmla="*/ 2147483647 w 24"/>
              <a:gd name="T79" fmla="*/ 2147483647 h 23"/>
              <a:gd name="T80" fmla="*/ 2147483647 w 24"/>
              <a:gd name="T81" fmla="*/ 2147483647 h 23"/>
              <a:gd name="T82" fmla="*/ 2147483647 w 24"/>
              <a:gd name="T83" fmla="*/ 2147483647 h 23"/>
              <a:gd name="T84" fmla="*/ 2147483647 w 24"/>
              <a:gd name="T85" fmla="*/ 2147483647 h 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"/>
              <a:gd name="T130" fmla="*/ 0 h 23"/>
              <a:gd name="T131" fmla="*/ 24 w 24"/>
              <a:gd name="T132" fmla="*/ 23 h 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" h="23">
                <a:moveTo>
                  <a:pt x="15" y="3"/>
                </a:moveTo>
                <a:lnTo>
                  <a:pt x="15" y="3"/>
                </a:lnTo>
                <a:lnTo>
                  <a:pt x="12" y="0"/>
                </a:lnTo>
                <a:lnTo>
                  <a:pt x="9" y="3"/>
                </a:lnTo>
                <a:lnTo>
                  <a:pt x="6" y="3"/>
                </a:lnTo>
                <a:lnTo>
                  <a:pt x="3" y="6"/>
                </a:lnTo>
                <a:lnTo>
                  <a:pt x="0" y="6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3" y="20"/>
                </a:lnTo>
                <a:lnTo>
                  <a:pt x="6" y="23"/>
                </a:lnTo>
                <a:lnTo>
                  <a:pt x="9" y="23"/>
                </a:lnTo>
                <a:lnTo>
                  <a:pt x="12" y="23"/>
                </a:lnTo>
                <a:lnTo>
                  <a:pt x="15" y="23"/>
                </a:lnTo>
                <a:lnTo>
                  <a:pt x="18" y="23"/>
                </a:lnTo>
                <a:lnTo>
                  <a:pt x="18" y="20"/>
                </a:lnTo>
                <a:lnTo>
                  <a:pt x="21" y="17"/>
                </a:lnTo>
                <a:lnTo>
                  <a:pt x="24" y="14"/>
                </a:lnTo>
                <a:lnTo>
                  <a:pt x="24" y="12"/>
                </a:lnTo>
                <a:lnTo>
                  <a:pt x="24" y="9"/>
                </a:lnTo>
                <a:lnTo>
                  <a:pt x="21" y="6"/>
                </a:lnTo>
                <a:lnTo>
                  <a:pt x="18" y="6"/>
                </a:lnTo>
                <a:lnTo>
                  <a:pt x="18" y="3"/>
                </a:lnTo>
                <a:lnTo>
                  <a:pt x="15" y="3"/>
                </a:lnTo>
                <a:lnTo>
                  <a:pt x="12" y="0"/>
                </a:lnTo>
                <a:lnTo>
                  <a:pt x="9" y="3"/>
                </a:lnTo>
                <a:lnTo>
                  <a:pt x="12" y="3"/>
                </a:lnTo>
                <a:lnTo>
                  <a:pt x="15" y="3"/>
                </a:lnTo>
                <a:lnTo>
                  <a:pt x="15" y="6"/>
                </a:lnTo>
                <a:lnTo>
                  <a:pt x="18" y="6"/>
                </a:lnTo>
                <a:lnTo>
                  <a:pt x="21" y="9"/>
                </a:lnTo>
                <a:lnTo>
                  <a:pt x="18" y="9"/>
                </a:lnTo>
                <a:lnTo>
                  <a:pt x="21" y="12"/>
                </a:lnTo>
                <a:lnTo>
                  <a:pt x="21" y="9"/>
                </a:lnTo>
                <a:lnTo>
                  <a:pt x="21" y="12"/>
                </a:lnTo>
                <a:lnTo>
                  <a:pt x="21" y="14"/>
                </a:lnTo>
                <a:lnTo>
                  <a:pt x="18" y="17"/>
                </a:lnTo>
                <a:lnTo>
                  <a:pt x="21" y="17"/>
                </a:lnTo>
                <a:lnTo>
                  <a:pt x="18" y="20"/>
                </a:lnTo>
                <a:lnTo>
                  <a:pt x="15" y="20"/>
                </a:lnTo>
                <a:lnTo>
                  <a:pt x="12" y="23"/>
                </a:lnTo>
                <a:lnTo>
                  <a:pt x="12" y="20"/>
                </a:lnTo>
                <a:lnTo>
                  <a:pt x="9" y="20"/>
                </a:lnTo>
                <a:lnTo>
                  <a:pt x="6" y="20"/>
                </a:lnTo>
                <a:lnTo>
                  <a:pt x="3" y="20"/>
                </a:lnTo>
                <a:lnTo>
                  <a:pt x="3" y="17"/>
                </a:lnTo>
                <a:lnTo>
                  <a:pt x="0" y="14"/>
                </a:lnTo>
                <a:lnTo>
                  <a:pt x="3" y="14"/>
                </a:lnTo>
                <a:lnTo>
                  <a:pt x="0" y="12"/>
                </a:lnTo>
                <a:lnTo>
                  <a:pt x="3" y="9"/>
                </a:lnTo>
                <a:lnTo>
                  <a:pt x="3" y="12"/>
                </a:lnTo>
                <a:lnTo>
                  <a:pt x="3" y="9"/>
                </a:lnTo>
                <a:lnTo>
                  <a:pt x="3" y="6"/>
                </a:lnTo>
                <a:lnTo>
                  <a:pt x="6" y="6"/>
                </a:lnTo>
                <a:lnTo>
                  <a:pt x="9" y="3"/>
                </a:lnTo>
                <a:lnTo>
                  <a:pt x="12" y="3"/>
                </a:lnTo>
                <a:lnTo>
                  <a:pt x="15" y="3"/>
                </a:lnTo>
                <a:close/>
              </a:path>
            </a:pathLst>
          </a:custGeom>
          <a:solidFill>
            <a:srgbClr val="000000"/>
          </a:solidFill>
          <a:ln w="4763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4" name="Line 83"/>
          <p:cNvSpPr>
            <a:spLocks noChangeShapeType="1"/>
          </p:cNvSpPr>
          <p:nvPr/>
        </p:nvSpPr>
        <p:spPr bwMode="auto">
          <a:xfrm>
            <a:off x="5710238" y="1446213"/>
            <a:ext cx="0" cy="1016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5" name="AutoShape 84"/>
          <p:cNvSpPr>
            <a:spLocks noChangeArrowheads="1"/>
          </p:cNvSpPr>
          <p:nvPr/>
        </p:nvSpPr>
        <p:spPr bwMode="auto">
          <a:xfrm rot="10081795">
            <a:off x="7475914" y="2565470"/>
            <a:ext cx="214237" cy="286331"/>
          </a:xfrm>
          <a:prstGeom prst="curvedRightArrow">
            <a:avLst>
              <a:gd name="adj1" fmla="val 20954"/>
              <a:gd name="adj2" fmla="val 50770"/>
              <a:gd name="adj3" fmla="val 36032"/>
            </a:avLst>
          </a:prstGeom>
          <a:solidFill>
            <a:srgbClr val="FF7E07"/>
          </a:solidFill>
          <a:ln w="9525">
            <a:solidFill>
              <a:srgbClr val="FF7E07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en-US"/>
          </a:p>
        </p:txBody>
      </p:sp>
      <p:sp>
        <p:nvSpPr>
          <p:cNvPr id="63556" name="AutoShape 85"/>
          <p:cNvSpPr>
            <a:spLocks noChangeArrowheads="1"/>
          </p:cNvSpPr>
          <p:nvPr/>
        </p:nvSpPr>
        <p:spPr bwMode="auto">
          <a:xfrm rot="8039841">
            <a:off x="5910252" y="2491748"/>
            <a:ext cx="204037" cy="417605"/>
          </a:xfrm>
          <a:prstGeom prst="curvedRightArrow">
            <a:avLst>
              <a:gd name="adj1" fmla="val 20954"/>
              <a:gd name="adj2" fmla="val 50770"/>
              <a:gd name="adj3" fmla="val 36032"/>
            </a:avLst>
          </a:prstGeom>
          <a:solidFill>
            <a:srgbClr val="8B2346"/>
          </a:solidFill>
          <a:ln w="9525">
            <a:solidFill>
              <a:srgbClr val="8B234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en-US">
              <a:solidFill>
                <a:srgbClr val="8B2346"/>
              </a:solidFill>
            </a:endParaRPr>
          </a:p>
        </p:txBody>
      </p:sp>
      <p:sp>
        <p:nvSpPr>
          <p:cNvPr id="63557" name="AutoShape 86"/>
          <p:cNvSpPr>
            <a:spLocks noChangeArrowheads="1"/>
          </p:cNvSpPr>
          <p:nvPr/>
        </p:nvSpPr>
        <p:spPr bwMode="auto">
          <a:xfrm rot="11937288">
            <a:off x="5097704" y="2538815"/>
            <a:ext cx="246641" cy="315764"/>
          </a:xfrm>
          <a:prstGeom prst="curvedLeftArrow">
            <a:avLst>
              <a:gd name="adj1" fmla="val 23256"/>
              <a:gd name="adj2" fmla="val 53318"/>
              <a:gd name="adj3" fmla="val 33333"/>
            </a:avLst>
          </a:prstGeom>
          <a:solidFill>
            <a:srgbClr val="4D6E9F"/>
          </a:solidFill>
          <a:ln w="9525">
            <a:solidFill>
              <a:srgbClr val="4D6E9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558" name="Line 87"/>
          <p:cNvSpPr>
            <a:spLocks noChangeShapeType="1"/>
          </p:cNvSpPr>
          <p:nvPr/>
        </p:nvSpPr>
        <p:spPr bwMode="auto">
          <a:xfrm flipV="1">
            <a:off x="5334000" y="1401763"/>
            <a:ext cx="0" cy="1062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59" name="Line 88"/>
          <p:cNvSpPr>
            <a:spLocks noChangeShapeType="1"/>
          </p:cNvSpPr>
          <p:nvPr/>
        </p:nvSpPr>
        <p:spPr bwMode="auto">
          <a:xfrm>
            <a:off x="5330825" y="2463800"/>
            <a:ext cx="2354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60" name="Line 89"/>
          <p:cNvSpPr>
            <a:spLocks noChangeShapeType="1"/>
          </p:cNvSpPr>
          <p:nvPr/>
        </p:nvSpPr>
        <p:spPr bwMode="auto">
          <a:xfrm flipH="1">
            <a:off x="5430838" y="1436688"/>
            <a:ext cx="271462" cy="1025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61" name="Line 90"/>
          <p:cNvSpPr>
            <a:spLocks noChangeShapeType="1"/>
          </p:cNvSpPr>
          <p:nvPr/>
        </p:nvSpPr>
        <p:spPr bwMode="auto">
          <a:xfrm>
            <a:off x="5694363" y="1436688"/>
            <a:ext cx="1625600" cy="1025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5-Point Star 91"/>
          <p:cNvSpPr/>
          <p:nvPr/>
        </p:nvSpPr>
        <p:spPr bwMode="auto">
          <a:xfrm>
            <a:off x="6897862" y="4317707"/>
            <a:ext cx="254577" cy="228649"/>
          </a:xfrm>
          <a:prstGeom prst="star5">
            <a:avLst/>
          </a:prstGeom>
          <a:solidFill>
            <a:srgbClr val="8B234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63564" name="Rectangle 92"/>
          <p:cNvSpPr>
            <a:spLocks noChangeArrowheads="1"/>
          </p:cNvSpPr>
          <p:nvPr/>
        </p:nvSpPr>
        <p:spPr bwMode="auto">
          <a:xfrm>
            <a:off x="6563489" y="4825873"/>
            <a:ext cx="90487" cy="90488"/>
          </a:xfrm>
          <a:prstGeom prst="rect">
            <a:avLst/>
          </a:prstGeom>
          <a:solidFill>
            <a:srgbClr val="8B995E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63565" name="Straight Arrow Connector 94"/>
          <p:cNvCxnSpPr>
            <a:cxnSpLocks noChangeShapeType="1"/>
            <a:stCxn id="96" idx="1"/>
            <a:endCxn id="92" idx="3"/>
          </p:cNvCxnSpPr>
          <p:nvPr/>
        </p:nvCxnSpPr>
        <p:spPr bwMode="auto">
          <a:xfrm rot="10800000">
            <a:off x="7103819" y="4546356"/>
            <a:ext cx="235566" cy="12658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6" name="TextBox 95"/>
          <p:cNvSpPr txBox="1"/>
          <p:nvPr/>
        </p:nvSpPr>
        <p:spPr>
          <a:xfrm>
            <a:off x="7339385" y="4534436"/>
            <a:ext cx="122822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70</a:t>
            </a:r>
            <a:r>
              <a:rPr lang="en-US" sz="1200" b="1" baseline="30000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th</a:t>
            </a:r>
            <a:r>
              <a:rPr lang="en-US" sz="1200" b="1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 Percentile</a:t>
            </a:r>
            <a:endParaRPr lang="en-US" sz="1200" b="1" dirty="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63568" name="Straight Arrow Connector 98"/>
          <p:cNvCxnSpPr>
            <a:cxnSpLocks noChangeShapeType="1"/>
            <a:stCxn id="97" idx="3"/>
            <a:endCxn id="63564" idx="0"/>
          </p:cNvCxnSpPr>
          <p:nvPr/>
        </p:nvCxnSpPr>
        <p:spPr bwMode="auto">
          <a:xfrm>
            <a:off x="6274052" y="4483917"/>
            <a:ext cx="334681" cy="34195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9" name="Group 109"/>
          <p:cNvGrpSpPr/>
          <p:nvPr/>
        </p:nvGrpSpPr>
        <p:grpSpPr>
          <a:xfrm>
            <a:off x="2062587" y="2497248"/>
            <a:ext cx="247650" cy="257175"/>
            <a:chOff x="8324850" y="1609725"/>
            <a:chExt cx="247650" cy="257175"/>
          </a:xfrm>
        </p:grpSpPr>
        <p:sp>
          <p:nvSpPr>
            <p:cNvPr id="107" name="Oval 106"/>
            <p:cNvSpPr/>
            <p:nvPr/>
          </p:nvSpPr>
          <p:spPr bwMode="auto">
            <a:xfrm>
              <a:off x="8324850" y="1609725"/>
              <a:ext cx="247650" cy="257175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4D6E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80" charset="0"/>
                <a:ea typeface="ＭＳ Ｐゴシック" pitchFamily="80" charset="-128"/>
                <a:cs typeface="ＭＳ Ｐゴシック" pitchFamily="80" charset="-128"/>
              </a:endParaRPr>
            </a:p>
          </p:txBody>
        </p:sp>
        <p:sp>
          <p:nvSpPr>
            <p:cNvPr id="106" name="Rectangle 63"/>
            <p:cNvSpPr>
              <a:spLocks noChangeArrowheads="1"/>
            </p:cNvSpPr>
            <p:nvPr/>
          </p:nvSpPr>
          <p:spPr bwMode="auto">
            <a:xfrm>
              <a:off x="8401050" y="1647824"/>
              <a:ext cx="123825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4D6E9F"/>
                  </a:solidFill>
                </a:rPr>
                <a:t>L</a:t>
              </a:r>
            </a:p>
          </p:txBody>
        </p:sp>
      </p:grpSp>
      <p:grpSp>
        <p:nvGrpSpPr>
          <p:cNvPr id="10" name="Group 110"/>
          <p:cNvGrpSpPr/>
          <p:nvPr/>
        </p:nvGrpSpPr>
        <p:grpSpPr>
          <a:xfrm>
            <a:off x="1005877" y="1996194"/>
            <a:ext cx="247650" cy="257175"/>
            <a:chOff x="8324850" y="1609725"/>
            <a:chExt cx="247650" cy="257175"/>
          </a:xfrm>
        </p:grpSpPr>
        <p:sp>
          <p:nvSpPr>
            <p:cNvPr id="112" name="Oval 111"/>
            <p:cNvSpPr/>
            <p:nvPr/>
          </p:nvSpPr>
          <p:spPr bwMode="auto">
            <a:xfrm>
              <a:off x="8324850" y="1609725"/>
              <a:ext cx="247650" cy="257175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8B234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8B2346"/>
                </a:solidFill>
                <a:effectLst/>
                <a:latin typeface="Arial" pitchFamily="80" charset="0"/>
                <a:ea typeface="ＭＳ Ｐゴシック" pitchFamily="80" charset="-128"/>
                <a:cs typeface="ＭＳ Ｐゴシック" pitchFamily="80" charset="-128"/>
              </a:endParaRPr>
            </a:p>
          </p:txBody>
        </p:sp>
        <p:sp>
          <p:nvSpPr>
            <p:cNvPr id="113" name="Rectangle 63"/>
            <p:cNvSpPr>
              <a:spLocks noChangeArrowheads="1"/>
            </p:cNvSpPr>
            <p:nvPr/>
          </p:nvSpPr>
          <p:spPr bwMode="auto">
            <a:xfrm>
              <a:off x="8382472" y="1638299"/>
              <a:ext cx="123825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 smtClean="0">
                  <a:solidFill>
                    <a:srgbClr val="8B2346"/>
                  </a:solidFill>
                </a:rPr>
                <a:t>M</a:t>
              </a:r>
              <a:endParaRPr lang="en-US" sz="1200" b="1" dirty="0">
                <a:solidFill>
                  <a:srgbClr val="8B2346"/>
                </a:solidFill>
              </a:endParaRPr>
            </a:p>
          </p:txBody>
        </p:sp>
      </p:grpSp>
      <p:grpSp>
        <p:nvGrpSpPr>
          <p:cNvPr id="11" name="Group 113"/>
          <p:cNvGrpSpPr/>
          <p:nvPr/>
        </p:nvGrpSpPr>
        <p:grpSpPr>
          <a:xfrm>
            <a:off x="2597496" y="1349719"/>
            <a:ext cx="247650" cy="257175"/>
            <a:chOff x="8324850" y="1609725"/>
            <a:chExt cx="247650" cy="257175"/>
          </a:xfrm>
        </p:grpSpPr>
        <p:sp>
          <p:nvSpPr>
            <p:cNvPr id="115" name="Oval 114"/>
            <p:cNvSpPr/>
            <p:nvPr/>
          </p:nvSpPr>
          <p:spPr bwMode="auto">
            <a:xfrm>
              <a:off x="8324850" y="1609725"/>
              <a:ext cx="247650" cy="257175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FF7E0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80" charset="0"/>
                <a:ea typeface="ＭＳ Ｐゴシック" pitchFamily="80" charset="-128"/>
                <a:cs typeface="ＭＳ Ｐゴシック" pitchFamily="80" charset="-128"/>
              </a:endParaRPr>
            </a:p>
          </p:txBody>
        </p:sp>
        <p:sp>
          <p:nvSpPr>
            <p:cNvPr id="116" name="Rectangle 63"/>
            <p:cNvSpPr>
              <a:spLocks noChangeArrowheads="1"/>
            </p:cNvSpPr>
            <p:nvPr/>
          </p:nvSpPr>
          <p:spPr bwMode="auto">
            <a:xfrm>
              <a:off x="8391525" y="1647824"/>
              <a:ext cx="123825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 smtClean="0">
                  <a:solidFill>
                    <a:srgbClr val="FF7E07"/>
                  </a:solidFill>
                </a:rPr>
                <a:t>H</a:t>
              </a:r>
              <a:endParaRPr lang="en-US" sz="1200" b="1" dirty="0">
                <a:solidFill>
                  <a:srgbClr val="FF7E07"/>
                </a:solidFill>
              </a:endParaRPr>
            </a:p>
          </p:txBody>
        </p:sp>
      </p:grpSp>
      <p:sp>
        <p:nvSpPr>
          <p:cNvPr id="117" name="Rectangle 14"/>
          <p:cNvSpPr>
            <a:spLocks noChangeArrowheads="1"/>
          </p:cNvSpPr>
          <p:nvPr/>
        </p:nvSpPr>
        <p:spPr bwMode="auto">
          <a:xfrm>
            <a:off x="830263" y="4817556"/>
            <a:ext cx="133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+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12" name="Group 126"/>
          <p:cNvGrpSpPr/>
          <p:nvPr/>
        </p:nvGrpSpPr>
        <p:grpSpPr>
          <a:xfrm>
            <a:off x="392112" y="5557838"/>
            <a:ext cx="1093182" cy="545386"/>
            <a:chOff x="344487" y="5176838"/>
            <a:chExt cx="1093182" cy="545386"/>
          </a:xfrm>
        </p:grpSpPr>
        <p:sp>
          <p:nvSpPr>
            <p:cNvPr id="118" name="Rectangle 17"/>
            <p:cNvSpPr>
              <a:spLocks noChangeArrowheads="1"/>
            </p:cNvSpPr>
            <p:nvPr/>
          </p:nvSpPr>
          <p:spPr bwMode="auto">
            <a:xfrm>
              <a:off x="543698" y="5599113"/>
              <a:ext cx="642805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</a:rPr>
                <a:t>PSR - Launch</a:t>
              </a:r>
              <a:endParaRPr lang="en-US" sz="2800" dirty="0">
                <a:latin typeface="Times New Roman" pitchFamily="18" charset="0"/>
              </a:endParaRPr>
            </a:p>
          </p:txBody>
        </p: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742950" y="5176838"/>
              <a:ext cx="590550" cy="390525"/>
              <a:chOff x="386" y="3160"/>
              <a:chExt cx="501" cy="246"/>
            </a:xfrm>
          </p:grpSpPr>
          <p:sp>
            <p:nvSpPr>
              <p:cNvPr id="120" name="Freeform 36"/>
              <p:cNvSpPr>
                <a:spLocks/>
              </p:cNvSpPr>
              <p:nvPr/>
            </p:nvSpPr>
            <p:spPr bwMode="auto">
              <a:xfrm>
                <a:off x="386" y="3160"/>
                <a:ext cx="501" cy="246"/>
              </a:xfrm>
              <a:custGeom>
                <a:avLst/>
                <a:gdLst>
                  <a:gd name="T0" fmla="*/ 501 w 501"/>
                  <a:gd name="T1" fmla="*/ 246 h 246"/>
                  <a:gd name="T2" fmla="*/ 0 w 501"/>
                  <a:gd name="T3" fmla="*/ 0 h 246"/>
                  <a:gd name="T4" fmla="*/ 0 w 501"/>
                  <a:gd name="T5" fmla="*/ 246 h 246"/>
                  <a:gd name="T6" fmla="*/ 501 w 501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1"/>
                  <a:gd name="T13" fmla="*/ 0 h 246"/>
                  <a:gd name="T14" fmla="*/ 501 w 501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1" h="246">
                    <a:moveTo>
                      <a:pt x="501" y="246"/>
                    </a:moveTo>
                    <a:lnTo>
                      <a:pt x="0" y="0"/>
                    </a:lnTo>
                    <a:lnTo>
                      <a:pt x="0" y="246"/>
                    </a:lnTo>
                    <a:lnTo>
                      <a:pt x="501" y="24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37"/>
              <p:cNvSpPr>
                <a:spLocks/>
              </p:cNvSpPr>
              <p:nvPr/>
            </p:nvSpPr>
            <p:spPr bwMode="auto">
              <a:xfrm>
                <a:off x="386" y="3160"/>
                <a:ext cx="501" cy="246"/>
              </a:xfrm>
              <a:custGeom>
                <a:avLst/>
                <a:gdLst>
                  <a:gd name="T0" fmla="*/ 501 w 501"/>
                  <a:gd name="T1" fmla="*/ 246 h 246"/>
                  <a:gd name="T2" fmla="*/ 0 w 501"/>
                  <a:gd name="T3" fmla="*/ 0 h 246"/>
                  <a:gd name="T4" fmla="*/ 0 w 501"/>
                  <a:gd name="T5" fmla="*/ 246 h 246"/>
                  <a:gd name="T6" fmla="*/ 501 w 501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1"/>
                  <a:gd name="T13" fmla="*/ 0 h 246"/>
                  <a:gd name="T14" fmla="*/ 501 w 501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1" h="246">
                    <a:moveTo>
                      <a:pt x="501" y="246"/>
                    </a:moveTo>
                    <a:lnTo>
                      <a:pt x="0" y="0"/>
                    </a:lnTo>
                    <a:lnTo>
                      <a:pt x="0" y="246"/>
                    </a:lnTo>
                    <a:lnTo>
                      <a:pt x="501" y="246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450850" y="5176838"/>
              <a:ext cx="292100" cy="390525"/>
              <a:chOff x="248" y="3160"/>
              <a:chExt cx="138" cy="246"/>
            </a:xfrm>
          </p:grpSpPr>
          <p:sp>
            <p:nvSpPr>
              <p:cNvPr id="123" name="Freeform 39"/>
              <p:cNvSpPr>
                <a:spLocks/>
              </p:cNvSpPr>
              <p:nvPr/>
            </p:nvSpPr>
            <p:spPr bwMode="auto">
              <a:xfrm>
                <a:off x="248" y="3160"/>
                <a:ext cx="138" cy="246"/>
              </a:xfrm>
              <a:custGeom>
                <a:avLst/>
                <a:gdLst>
                  <a:gd name="T0" fmla="*/ 0 w 138"/>
                  <a:gd name="T1" fmla="*/ 246 h 246"/>
                  <a:gd name="T2" fmla="*/ 138 w 138"/>
                  <a:gd name="T3" fmla="*/ 0 h 246"/>
                  <a:gd name="T4" fmla="*/ 138 w 138"/>
                  <a:gd name="T5" fmla="*/ 246 h 246"/>
                  <a:gd name="T6" fmla="*/ 0 w 138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246"/>
                  <a:gd name="T14" fmla="*/ 138 w 138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246">
                    <a:moveTo>
                      <a:pt x="0" y="246"/>
                    </a:moveTo>
                    <a:lnTo>
                      <a:pt x="138" y="0"/>
                    </a:lnTo>
                    <a:lnTo>
                      <a:pt x="138" y="246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40"/>
              <p:cNvSpPr>
                <a:spLocks/>
              </p:cNvSpPr>
              <p:nvPr/>
            </p:nvSpPr>
            <p:spPr bwMode="auto">
              <a:xfrm>
                <a:off x="248" y="3160"/>
                <a:ext cx="138" cy="246"/>
              </a:xfrm>
              <a:custGeom>
                <a:avLst/>
                <a:gdLst>
                  <a:gd name="T0" fmla="*/ 0 w 138"/>
                  <a:gd name="T1" fmla="*/ 246 h 246"/>
                  <a:gd name="T2" fmla="*/ 138 w 138"/>
                  <a:gd name="T3" fmla="*/ 0 h 246"/>
                  <a:gd name="T4" fmla="*/ 138 w 138"/>
                  <a:gd name="T5" fmla="*/ 246 h 246"/>
                  <a:gd name="T6" fmla="*/ 0 w 138"/>
                  <a:gd name="T7" fmla="*/ 246 h 2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246"/>
                  <a:gd name="T14" fmla="*/ 138 w 138"/>
                  <a:gd name="T15" fmla="*/ 246 h 2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246">
                    <a:moveTo>
                      <a:pt x="0" y="246"/>
                    </a:moveTo>
                    <a:lnTo>
                      <a:pt x="138" y="0"/>
                    </a:lnTo>
                    <a:lnTo>
                      <a:pt x="138" y="246"/>
                    </a:lnTo>
                    <a:lnTo>
                      <a:pt x="0" y="246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" name="Line 41"/>
            <p:cNvSpPr>
              <a:spLocks noChangeShapeType="1"/>
            </p:cNvSpPr>
            <p:nvPr/>
          </p:nvSpPr>
          <p:spPr bwMode="auto">
            <a:xfrm flipV="1">
              <a:off x="344487" y="5565683"/>
              <a:ext cx="1093182" cy="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187630" y="4253084"/>
            <a:ext cx="108642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Project Schedule</a:t>
            </a:r>
            <a:endParaRPr lang="en-US" sz="1200" b="1" dirty="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880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01630159"/>
              </p:ext>
            </p:extLst>
          </p:nvPr>
        </p:nvGraphicFramePr>
        <p:xfrm>
          <a:off x="309282" y="1295401"/>
          <a:ext cx="8525436" cy="497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492443"/>
          </a:xfrm>
        </p:spPr>
        <p:txBody>
          <a:bodyPr/>
          <a:lstStyle/>
          <a:p>
            <a:r>
              <a:rPr lang="en-US" dirty="0" smtClean="0"/>
              <a:t>Example Cost Risk S-Curve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40974" y="2516819"/>
            <a:ext cx="1468237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CATE Estimate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5443" y="3301824"/>
            <a:ext cx="149600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CATE Estimate</a:t>
            </a:r>
          </a:p>
          <a:p>
            <a:pPr algn="ctr"/>
            <a:r>
              <a:rPr lang="en-US" sz="1200" b="1" dirty="0" smtClean="0"/>
              <a:t>w/o Threats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6825" y="1533450"/>
            <a:ext cx="1468237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Project Estimate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941444" y="1181724"/>
            <a:ext cx="2199992" cy="316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Notional Results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11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49244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Example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Cost Bar Charts</a:t>
            </a:r>
            <a:endParaRPr lang="en-US" sz="2000" i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00" y="914400"/>
            <a:ext cx="6878136" cy="51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2533" y="1919111"/>
            <a:ext cx="880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$1.1B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08311" y="1224844"/>
            <a:ext cx="880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$1.4B</a:t>
            </a:r>
            <a:endParaRPr lang="en-US" sz="1600" b="1" dirty="0"/>
          </a:p>
        </p:txBody>
      </p:sp>
      <p:sp>
        <p:nvSpPr>
          <p:cNvPr id="6" name="TextBox 1"/>
          <p:cNvSpPr txBox="1"/>
          <p:nvPr/>
        </p:nvSpPr>
        <p:spPr>
          <a:xfrm>
            <a:off x="5793244" y="597529"/>
            <a:ext cx="2199992" cy="316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Notional Results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19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Example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Cost Estimate Table</a:t>
            </a:r>
            <a:endParaRPr lang="en-US" sz="2000" i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136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591882"/>
              </p:ext>
            </p:extLst>
          </p:nvPr>
        </p:nvGraphicFramePr>
        <p:xfrm>
          <a:off x="193102" y="1331844"/>
          <a:ext cx="8623300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Worksheet" r:id="rId4" imgW="6800700" imgH="2743200" progId="Excel.Sheet.8">
                  <p:embed/>
                </p:oleObj>
              </mc:Choice>
              <mc:Fallback>
                <p:oleObj name="Worksheet" r:id="rId4" imgW="6800700" imgH="2743200" progId="Excel.Sheet.8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02" y="1331844"/>
                        <a:ext cx="8623300" cy="358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6616410" y="1014973"/>
            <a:ext cx="2199992" cy="316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Notional Results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19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Conclusions</a:t>
            </a:r>
          </a:p>
        </p:txBody>
      </p:sp>
      <p:sp>
        <p:nvSpPr>
          <p:cNvPr id="11266" name="Content Placeholder 4"/>
          <p:cNvSpPr>
            <a:spLocks noGrp="1"/>
          </p:cNvSpPr>
          <p:nvPr>
            <p:ph sz="quarter" idx="15"/>
          </p:nvPr>
        </p:nvSpPr>
        <p:spPr>
          <a:xfrm>
            <a:off x="372347" y="1062849"/>
            <a:ext cx="8077200" cy="4912114"/>
          </a:xfrm>
        </p:spPr>
        <p:txBody>
          <a:bodyPr/>
          <a:lstStyle/>
          <a:p>
            <a:r>
              <a:rPr lang="en-US" sz="1800" b="1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CATE is a consistent and robust process to evaluate missions for prioritization within a budget constrained profile</a:t>
            </a:r>
          </a:p>
          <a:p>
            <a:pPr lvl="1"/>
            <a:r>
              <a:rPr lang="en-US" sz="1800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Analogies and parametric models are used</a:t>
            </a:r>
          </a:p>
          <a:p>
            <a:pPr lvl="1"/>
            <a:r>
              <a:rPr lang="en-US" sz="1800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Instruments and spacecraft are key drivers and often are under estimated by the projects</a:t>
            </a:r>
          </a:p>
          <a:p>
            <a:pPr lvl="1"/>
            <a:r>
              <a:rPr lang="en-US" sz="1800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Process uses a statistical approach to capture appropriate reserves</a:t>
            </a:r>
          </a:p>
          <a:p>
            <a:pPr lvl="2"/>
            <a:r>
              <a:rPr lang="en-US" sz="1800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Concept maturity</a:t>
            </a:r>
          </a:p>
          <a:p>
            <a:pPr lvl="2"/>
            <a:r>
              <a:rPr lang="en-US" sz="1800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Technology readiness</a:t>
            </a:r>
          </a:p>
          <a:p>
            <a:pPr lvl="1"/>
            <a:r>
              <a:rPr lang="en-US" sz="1800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Process uses historical data to address likely cost threats</a:t>
            </a:r>
          </a:p>
          <a:p>
            <a:pPr lvl="2"/>
            <a:r>
              <a:rPr lang="en-US" sz="1800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Design growth</a:t>
            </a:r>
          </a:p>
          <a:p>
            <a:pPr lvl="2"/>
            <a:r>
              <a:rPr lang="en-US" sz="1800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Schedule</a:t>
            </a:r>
          </a:p>
          <a:p>
            <a:pPr lvl="2"/>
            <a:r>
              <a:rPr lang="en-US" sz="1800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Potential change in launch vehicle</a:t>
            </a:r>
          </a:p>
          <a:p>
            <a:pPr lvl="2"/>
            <a:endParaRPr lang="en-US" sz="1800" dirty="0" smtClean="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r>
              <a:rPr lang="en-US" sz="1800" b="1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Results are suitable for prioritization and long-range planning</a:t>
            </a:r>
            <a:endParaRPr lang="en-US" sz="1800" dirty="0" smtClean="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pPr lvl="1"/>
            <a:endParaRPr lang="en-US" sz="1800" b="1" dirty="0" smtClean="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5398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252413"/>
            <a:ext cx="8375060" cy="492443"/>
          </a:xfrm>
        </p:spPr>
        <p:txBody>
          <a:bodyPr/>
          <a:lstStyle/>
          <a:p>
            <a:r>
              <a:rPr lang="en-US" dirty="0"/>
              <a:t>Background: </a:t>
            </a:r>
            <a:r>
              <a:rPr lang="en-US" dirty="0" smtClean="0"/>
              <a:t>Astro2020 </a:t>
            </a:r>
            <a:r>
              <a:rPr lang="en-US" dirty="0"/>
              <a:t>Large Mission Concepts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35757" y="884362"/>
            <a:ext cx="8134021" cy="5133713"/>
          </a:xfrm>
        </p:spPr>
        <p:txBody>
          <a:bodyPr/>
          <a:lstStyle/>
          <a:p>
            <a:r>
              <a:rPr lang="en-US" dirty="0"/>
              <a:t>STDT Teams have been formed to </a:t>
            </a:r>
            <a:r>
              <a:rPr lang="en-US" dirty="0" smtClean="0"/>
              <a:t>develop four </a:t>
            </a:r>
            <a:r>
              <a:rPr lang="en-US" dirty="0"/>
              <a:t>large mission concepts for the </a:t>
            </a:r>
            <a:r>
              <a:rPr lang="en-US" dirty="0" smtClean="0"/>
              <a:t>National Academies </a:t>
            </a:r>
            <a:r>
              <a:rPr lang="en-US" dirty="0"/>
              <a:t>Astro2020 Decadal Survey</a:t>
            </a:r>
          </a:p>
          <a:p>
            <a:pPr lvl="1"/>
            <a:r>
              <a:rPr lang="en-US" dirty="0"/>
              <a:t>Far-IR Surveyor, GSFC</a:t>
            </a:r>
          </a:p>
          <a:p>
            <a:pPr lvl="1"/>
            <a:r>
              <a:rPr lang="en-US" dirty="0" err="1" smtClean="0"/>
              <a:t>HabEx</a:t>
            </a:r>
            <a:r>
              <a:rPr lang="en-US" dirty="0" smtClean="0"/>
              <a:t>, </a:t>
            </a:r>
            <a:r>
              <a:rPr lang="en-US" dirty="0"/>
              <a:t>JPL</a:t>
            </a:r>
          </a:p>
          <a:p>
            <a:pPr lvl="1"/>
            <a:r>
              <a:rPr lang="en-US" dirty="0"/>
              <a:t>LUVOIR, GSFC</a:t>
            </a:r>
          </a:p>
          <a:p>
            <a:pPr lvl="1"/>
            <a:r>
              <a:rPr lang="en-US" dirty="0"/>
              <a:t>X-ray Surveyor, MSFC</a:t>
            </a:r>
          </a:p>
          <a:p>
            <a:pPr lvl="1"/>
            <a:endParaRPr lang="en-US" dirty="0"/>
          </a:p>
          <a:p>
            <a:r>
              <a:rPr lang="en-US" dirty="0"/>
              <a:t>Each STDT team will decide the proposed budget </a:t>
            </a:r>
            <a:r>
              <a:rPr lang="en-US" dirty="0" smtClean="0"/>
              <a:t>target(s) </a:t>
            </a:r>
            <a:r>
              <a:rPr lang="en-US" dirty="0"/>
              <a:t>and associated science value for consideration</a:t>
            </a:r>
          </a:p>
          <a:p>
            <a:pPr lvl="1"/>
            <a:r>
              <a:rPr lang="en-US" dirty="0" smtClean="0"/>
              <a:t>Concepts are currently </a:t>
            </a:r>
            <a:r>
              <a:rPr lang="en-US" dirty="0"/>
              <a:t>in various stages of development</a:t>
            </a:r>
          </a:p>
          <a:p>
            <a:endParaRPr lang="en-US" dirty="0"/>
          </a:p>
          <a:p>
            <a:r>
              <a:rPr lang="en-US" dirty="0"/>
              <a:t>Aerospace will offer independent guidance </a:t>
            </a:r>
            <a:r>
              <a:rPr lang="en-US" dirty="0" smtClean="0"/>
              <a:t>to </a:t>
            </a:r>
            <a:r>
              <a:rPr lang="en-US" dirty="0"/>
              <a:t>the study teams for consideration in reducing the technical and cost risk of the engineering elements</a:t>
            </a:r>
            <a:endParaRPr lang="en-US" dirty="0">
              <a:latin typeface="Arial" pitchFamily="84" charset="0"/>
              <a:ea typeface="ＭＳ Ｐゴシック" pitchFamily="84" charset="-128"/>
            </a:endParaRPr>
          </a:p>
          <a:p>
            <a:pPr lvl="1"/>
            <a:r>
              <a:rPr lang="en-US" dirty="0" smtClean="0"/>
              <a:t>All </a:t>
            </a:r>
            <a:r>
              <a:rPr lang="en-US" dirty="0"/>
              <a:t>four teams will be treated equally and there is no preferred concept</a:t>
            </a:r>
          </a:p>
          <a:p>
            <a:pPr lvl="1"/>
            <a:r>
              <a:rPr lang="en-US" dirty="0" smtClean="0"/>
              <a:t>Communicate cost and risk implications </a:t>
            </a:r>
            <a:r>
              <a:rPr lang="en-US" dirty="0"/>
              <a:t>of </a:t>
            </a:r>
            <a:r>
              <a:rPr lang="en-US" dirty="0" smtClean="0"/>
              <a:t>mission </a:t>
            </a:r>
            <a:r>
              <a:rPr lang="en-US" dirty="0"/>
              <a:t>architecture choices</a:t>
            </a:r>
            <a:endParaRPr lang="en-US" sz="1400" dirty="0">
              <a:latin typeface="Arial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344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252413"/>
            <a:ext cx="8375060" cy="49244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What is a CATE?:  Cost and Technical Evaluation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85763" y="1156170"/>
            <a:ext cx="8134021" cy="4616648"/>
          </a:xfrm>
        </p:spPr>
        <p:txBody>
          <a:bodyPr/>
          <a:lstStyle/>
          <a:p>
            <a:r>
              <a:rPr lang="en-US" dirty="0">
                <a:latin typeface="Arial" pitchFamily="84" charset="0"/>
                <a:ea typeface="ＭＳ Ｐゴシック" pitchFamily="84" charset="-128"/>
              </a:rPr>
              <a:t>CATE developed by </a:t>
            </a:r>
            <a:r>
              <a:rPr lang="en-US" dirty="0" smtClean="0">
                <a:latin typeface="Arial" pitchFamily="84" charset="0"/>
                <a:ea typeface="ＭＳ Ｐゴシック" pitchFamily="84" charset="-128"/>
              </a:rPr>
              <a:t>NAS/Aerospace </a:t>
            </a:r>
            <a:r>
              <a:rPr lang="en-US" dirty="0">
                <a:latin typeface="Arial" pitchFamily="84" charset="0"/>
                <a:ea typeface="ＭＳ Ｐゴシック" pitchFamily="84" charset="-128"/>
              </a:rPr>
              <a:t>for recent Decadal Surveys</a:t>
            </a:r>
          </a:p>
          <a:p>
            <a:pPr lvl="1"/>
            <a:r>
              <a:rPr lang="en-US" sz="1600" dirty="0">
                <a:latin typeface="Arial" pitchFamily="84" charset="0"/>
                <a:ea typeface="ＭＳ Ｐゴシック" pitchFamily="84" charset="-128"/>
              </a:rPr>
              <a:t>Previous Decadal Surveys had no process to validate advocate mission costs</a:t>
            </a:r>
          </a:p>
          <a:p>
            <a:pPr lvl="1"/>
            <a:r>
              <a:rPr lang="en-US" sz="1600" dirty="0">
                <a:latin typeface="Arial" pitchFamily="84" charset="0"/>
                <a:ea typeface="ＭＳ Ｐゴシック" pitchFamily="84" charset="-128"/>
              </a:rPr>
              <a:t>US Congress required </a:t>
            </a:r>
            <a:r>
              <a:rPr lang="en-US" sz="1600" dirty="0" smtClean="0">
                <a:latin typeface="Arial" pitchFamily="84" charset="0"/>
                <a:ea typeface="ＭＳ Ｐゴシック" pitchFamily="84" charset="-128"/>
              </a:rPr>
              <a:t>NAS </a:t>
            </a:r>
            <a:r>
              <a:rPr lang="en-US" sz="1600" dirty="0">
                <a:latin typeface="Arial" pitchFamily="84" charset="0"/>
                <a:ea typeface="ＭＳ Ｐゴシック" pitchFamily="84" charset="-128"/>
              </a:rPr>
              <a:t>to use independently validated costs</a:t>
            </a:r>
          </a:p>
          <a:p>
            <a:pPr lvl="1"/>
            <a:r>
              <a:rPr lang="en-US" sz="1600" dirty="0">
                <a:latin typeface="Arial" pitchFamily="84" charset="0"/>
                <a:ea typeface="ＭＳ Ｐゴシック" pitchFamily="84" charset="-128"/>
              </a:rPr>
              <a:t>CATE estimates needed to reflect historical project </a:t>
            </a:r>
            <a:r>
              <a:rPr lang="en-US" sz="1600" dirty="0" smtClean="0">
                <a:latin typeface="Arial" pitchFamily="84" charset="0"/>
                <a:ea typeface="ＭＳ Ｐゴシック" pitchFamily="84" charset="-128"/>
              </a:rPr>
              <a:t>growth</a:t>
            </a:r>
          </a:p>
          <a:p>
            <a:pPr lvl="1"/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dirty="0">
                <a:latin typeface="Arial" pitchFamily="84" charset="0"/>
                <a:ea typeface="ＭＳ Ｐゴシック" pitchFamily="84" charset="-128"/>
              </a:rPr>
              <a:t>CATE process differs from typical ICE and process for TMC evaluation</a:t>
            </a:r>
          </a:p>
          <a:p>
            <a:pPr lvl="1"/>
            <a:r>
              <a:rPr lang="en-US" sz="1600" dirty="0">
                <a:latin typeface="Arial" pitchFamily="84" charset="0"/>
                <a:ea typeface="ＭＳ Ｐゴシック" pitchFamily="84" charset="-128"/>
              </a:rPr>
              <a:t>Begins with typical Independent Cost Estimate, ICE</a:t>
            </a:r>
          </a:p>
          <a:p>
            <a:pPr lvl="1"/>
            <a:r>
              <a:rPr lang="en-US" sz="1600" dirty="0">
                <a:latin typeface="Arial" pitchFamily="84" charset="0"/>
                <a:ea typeface="ＭＳ Ｐゴシック" pitchFamily="84" charset="-128"/>
              </a:rPr>
              <a:t>Adds three types of cost threats, where appropriate:</a:t>
            </a:r>
          </a:p>
          <a:p>
            <a:pPr lvl="2"/>
            <a:r>
              <a:rPr lang="en-US" sz="1600" dirty="0">
                <a:latin typeface="Arial" pitchFamily="84" charset="0"/>
                <a:ea typeface="ＭＳ Ｐゴシック" pitchFamily="84" charset="-128"/>
              </a:rPr>
              <a:t>Schedule, design (mass &amp; power growth) and launch vehicle</a:t>
            </a:r>
          </a:p>
          <a:p>
            <a:pPr lvl="2"/>
            <a:endParaRPr lang="en-US" sz="1600" dirty="0">
              <a:latin typeface="Arial" pitchFamily="84" charset="0"/>
              <a:ea typeface="ＭＳ Ｐゴシック" pitchFamily="84" charset="-128"/>
            </a:endParaRPr>
          </a:p>
          <a:p>
            <a:r>
              <a:rPr lang="en-US" dirty="0">
                <a:latin typeface="Arial" pitchFamily="84" charset="0"/>
                <a:ea typeface="ＭＳ Ｐゴシック" pitchFamily="84" charset="-128"/>
              </a:rPr>
              <a:t>CATE is used for future consideration with respect to NASA budgets</a:t>
            </a:r>
          </a:p>
          <a:p>
            <a:pPr lvl="1"/>
            <a:r>
              <a:rPr lang="en-US" sz="1600" dirty="0">
                <a:latin typeface="Arial" pitchFamily="84" charset="0"/>
                <a:ea typeface="ＭＳ Ｐゴシック" pitchFamily="84" charset="-128"/>
              </a:rPr>
              <a:t>Used to evaluate science value versus budget availability</a:t>
            </a:r>
          </a:p>
          <a:p>
            <a:pPr lvl="2"/>
            <a:r>
              <a:rPr lang="en-US" sz="1600" dirty="0">
                <a:latin typeface="Arial" pitchFamily="84" charset="0"/>
                <a:ea typeface="ＭＳ Ｐゴシック" pitchFamily="84" charset="-128"/>
              </a:rPr>
              <a:t>Sometimes used to re-assess Decadal recommended concept </a:t>
            </a:r>
            <a:r>
              <a:rPr lang="en-US" sz="1600" dirty="0" err="1">
                <a:latin typeface="Arial" pitchFamily="84" charset="0"/>
                <a:ea typeface="ＭＳ Ｐゴシック" pitchFamily="84" charset="-128"/>
              </a:rPr>
              <a:t>descopes</a:t>
            </a:r>
            <a:endParaRPr lang="en-US" sz="1600" dirty="0">
              <a:latin typeface="Arial" pitchFamily="84" charset="0"/>
              <a:ea typeface="ＭＳ Ｐゴシック" pitchFamily="84" charset="-128"/>
            </a:endParaRPr>
          </a:p>
          <a:p>
            <a:pPr lvl="1"/>
            <a:r>
              <a:rPr lang="en-US" sz="1600" dirty="0">
                <a:latin typeface="Arial" pitchFamily="84" charset="0"/>
                <a:ea typeface="ＭＳ Ｐゴシック" pitchFamily="84" charset="-128"/>
              </a:rPr>
              <a:t>Incorporates typical growth based on the historical record and design maturity</a:t>
            </a:r>
          </a:p>
          <a:p>
            <a:pPr lvl="2"/>
            <a:r>
              <a:rPr lang="en-US" sz="1600" dirty="0">
                <a:latin typeface="Arial" pitchFamily="84" charset="0"/>
                <a:ea typeface="ＭＳ Ｐゴシック" pitchFamily="84" charset="-128"/>
              </a:rPr>
              <a:t>It is more conservative than an ICE of a “specific” concept presented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492443"/>
          </a:xfrm>
        </p:spPr>
        <p:txBody>
          <a:bodyPr/>
          <a:lstStyle/>
          <a:p>
            <a:r>
              <a:rPr lang="en-US" dirty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General Limitations of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93003" y="1234559"/>
            <a:ext cx="8456899" cy="4616648"/>
          </a:xfrm>
        </p:spPr>
        <p:txBody>
          <a:bodyPr/>
          <a:lstStyle/>
          <a:p>
            <a:r>
              <a:rPr lang="en-US" dirty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Technical risk assessment</a:t>
            </a:r>
          </a:p>
          <a:p>
            <a:pPr lvl="1"/>
            <a:r>
              <a:rPr lang="en-US" dirty="0">
                <a:latin typeface="Arial" pitchFamily="84" charset="0"/>
                <a:ea typeface="ＭＳ Ｐゴシック" pitchFamily="84" charset="-128"/>
              </a:rPr>
              <a:t>Limited to top-level maturity and risk discussions </a:t>
            </a:r>
          </a:p>
          <a:p>
            <a:pPr lvl="2"/>
            <a:r>
              <a:rPr lang="en-US" sz="1800" dirty="0">
                <a:latin typeface="Arial" pitchFamily="84" charset="0"/>
                <a:ea typeface="ＭＳ Ｐゴシック" pitchFamily="84" charset="-128"/>
              </a:rPr>
              <a:t>Not meant to be a Proposal Evaluation level of effort</a:t>
            </a:r>
          </a:p>
          <a:p>
            <a:pPr lvl="1"/>
            <a:endParaRPr lang="en-US" dirty="0">
              <a:latin typeface="Arial" pitchFamily="84" charset="0"/>
              <a:ea typeface="ＭＳ Ｐゴシック" pitchFamily="84" charset="-128"/>
            </a:endParaRPr>
          </a:p>
          <a:p>
            <a:r>
              <a:rPr lang="en-US" dirty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Cost and schedule assessment</a:t>
            </a: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Meant for high</a:t>
            </a:r>
            <a:r>
              <a:rPr lang="en-US" dirty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-level budgetary </a:t>
            </a:r>
            <a:r>
              <a:rPr lang="en-US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estimates</a:t>
            </a:r>
          </a:p>
          <a:p>
            <a:pPr lvl="1"/>
            <a:endParaRPr lang="en-US" dirty="0" smtClean="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It is understood that the CATE is likely to be higher than advocate estimate</a:t>
            </a:r>
          </a:p>
          <a:p>
            <a:pPr lvl="1"/>
            <a:endParaRPr lang="en-US" dirty="0" smtClean="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Design growth threat is typically the biggest disconnect with project teams</a:t>
            </a:r>
          </a:p>
          <a:p>
            <a:pPr lvl="2"/>
            <a:r>
              <a:rPr lang="en-US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Project often defends current specific concept being presented</a:t>
            </a:r>
          </a:p>
          <a:p>
            <a:pPr lvl="2"/>
            <a:r>
              <a:rPr lang="en-US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Advocate estimate may not adequately factor in “future” modifications and “growth”</a:t>
            </a:r>
          </a:p>
          <a:p>
            <a:pPr lvl="1"/>
            <a:endParaRPr lang="en-US" sz="1800" i="1" dirty="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04800"/>
            <a:ext cx="8512791" cy="492443"/>
          </a:xfrm>
        </p:spPr>
        <p:txBody>
          <a:bodyPr/>
          <a:lstStyle/>
          <a:p>
            <a:r>
              <a:rPr lang="en-US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Aerospace is the Custodian for the NAS CATE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93003" y="1261447"/>
            <a:ext cx="8456899" cy="4912114"/>
          </a:xfrm>
        </p:spPr>
        <p:txBody>
          <a:bodyPr/>
          <a:lstStyle/>
          <a:p>
            <a:r>
              <a:rPr lang="en-US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Requires independent analysis</a:t>
            </a:r>
            <a:endParaRPr lang="en-US" dirty="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</a:rPr>
              <a:t>Reconciliation with Project teams is recommended, where appropriate</a:t>
            </a: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</a:rPr>
              <a:t>However, NAS committees are concerned with advocate team influence</a:t>
            </a:r>
            <a:endParaRPr lang="en-US" dirty="0">
              <a:latin typeface="Arial" pitchFamily="84" charset="0"/>
              <a:ea typeface="ＭＳ Ｐゴシック" pitchFamily="84" charset="-128"/>
            </a:endParaRPr>
          </a:p>
          <a:p>
            <a:pPr lvl="1"/>
            <a:endParaRPr lang="en-US" dirty="0">
              <a:latin typeface="Arial" pitchFamily="84" charset="0"/>
              <a:ea typeface="ＭＳ Ｐゴシック" pitchFamily="84" charset="-128"/>
            </a:endParaRPr>
          </a:p>
          <a:p>
            <a:r>
              <a:rPr lang="en-US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Requires consistency across diverse concepts</a:t>
            </a:r>
            <a:endParaRPr lang="en-US" dirty="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CATE process is flexible to handle differences in design maturity</a:t>
            </a:r>
          </a:p>
          <a:p>
            <a:pPr lvl="1"/>
            <a:endParaRPr lang="en-US" dirty="0" smtClean="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r>
              <a:rPr lang="en-US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Stay true to the NAS process</a:t>
            </a: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Advocate teams and NASA HQ do have special requests</a:t>
            </a: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This often can be handled, but the CATE generated S-curve represents the cost risk assessment</a:t>
            </a:r>
          </a:p>
          <a:p>
            <a:pPr lvl="1"/>
            <a:r>
              <a:rPr lang="en-US" dirty="0" smtClean="0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t>There is a “T” in CATE and committees and decision makers need a consistent technical risk assessment</a:t>
            </a:r>
          </a:p>
          <a:p>
            <a:pPr lvl="1"/>
            <a:endParaRPr lang="en-US" sz="1800" i="1" dirty="0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52" y="271749"/>
            <a:ext cx="8512791" cy="492443"/>
          </a:xfrm>
        </p:spPr>
        <p:txBody>
          <a:bodyPr/>
          <a:lstStyle/>
          <a:p>
            <a:r>
              <a:rPr lang="en-US" dirty="0"/>
              <a:t>Lessons Learned from Exoplanet Probe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56544" y="985507"/>
            <a:ext cx="8456899" cy="5133713"/>
          </a:xfrm>
        </p:spPr>
        <p:txBody>
          <a:bodyPr/>
          <a:lstStyle/>
          <a:p>
            <a:r>
              <a:rPr lang="en-US" dirty="0"/>
              <a:t>Get Involved Early</a:t>
            </a:r>
          </a:p>
          <a:p>
            <a:pPr lvl="1"/>
            <a:r>
              <a:rPr lang="en-US" sz="1600" dirty="0"/>
              <a:t>Listen </a:t>
            </a:r>
            <a:r>
              <a:rPr lang="en-US" sz="1600" dirty="0" smtClean="0"/>
              <a:t>and </a:t>
            </a:r>
            <a:r>
              <a:rPr lang="en-US" sz="1600" dirty="0"/>
              <a:t>be educated on desired science and proposed implementations</a:t>
            </a:r>
          </a:p>
          <a:p>
            <a:pPr lvl="1"/>
            <a:r>
              <a:rPr lang="en-US" sz="1600" dirty="0"/>
              <a:t>Provide initial feedback on specific </a:t>
            </a:r>
            <a:r>
              <a:rPr lang="en-US" sz="1600" dirty="0" smtClean="0"/>
              <a:t>technical </a:t>
            </a:r>
            <a:r>
              <a:rPr lang="en-US" sz="1600" dirty="0"/>
              <a:t>deep dives to evaluate risk</a:t>
            </a:r>
          </a:p>
          <a:p>
            <a:pPr marL="290512" lvl="1" indent="0">
              <a:buNone/>
            </a:pPr>
            <a:endParaRPr lang="en-US" dirty="0"/>
          </a:p>
          <a:p>
            <a:r>
              <a:rPr lang="en-US" dirty="0"/>
              <a:t>Offer Initial CATE Analysis Feedback</a:t>
            </a:r>
          </a:p>
          <a:p>
            <a:pPr lvl="1"/>
            <a:r>
              <a:rPr lang="en-US" sz="1600" dirty="0"/>
              <a:t>Top Technical Risks</a:t>
            </a:r>
          </a:p>
          <a:p>
            <a:pPr lvl="1"/>
            <a:r>
              <a:rPr lang="en-US" sz="1600" dirty="0"/>
              <a:t>Initial CATE full mission cos</a:t>
            </a:r>
            <a:r>
              <a:rPr lang="en-US" dirty="0"/>
              <a:t>t</a:t>
            </a:r>
          </a:p>
          <a:p>
            <a:endParaRPr lang="en-US" dirty="0"/>
          </a:p>
          <a:p>
            <a:r>
              <a:rPr lang="en-US" dirty="0"/>
              <a:t>Study Teams Should Establish Multiple Concepts for Evaluation</a:t>
            </a:r>
          </a:p>
          <a:p>
            <a:pPr lvl="1"/>
            <a:r>
              <a:rPr lang="en-US" sz="1600" dirty="0"/>
              <a:t>Evaluate range of concept implementation on science goals</a:t>
            </a:r>
          </a:p>
          <a:p>
            <a:pPr lvl="1"/>
            <a:r>
              <a:rPr lang="en-US" sz="1600" dirty="0"/>
              <a:t>Establishes low, middle and higher technical </a:t>
            </a:r>
            <a:r>
              <a:rPr lang="en-US" sz="1600" dirty="0" smtClean="0"/>
              <a:t>and </a:t>
            </a:r>
            <a:r>
              <a:rPr lang="en-US" sz="1600" dirty="0"/>
              <a:t>cost risk range</a:t>
            </a:r>
          </a:p>
          <a:p>
            <a:pPr lvl="1"/>
            <a:r>
              <a:rPr lang="en-US" sz="1600" dirty="0"/>
              <a:t>Allows STDT to assess science value</a:t>
            </a:r>
          </a:p>
          <a:p>
            <a:pPr lvl="1"/>
            <a:endParaRPr lang="en-US" dirty="0"/>
          </a:p>
          <a:p>
            <a:r>
              <a:rPr lang="en-US" dirty="0"/>
              <a:t>Focus on Technology Risk Deep </a:t>
            </a:r>
            <a:r>
              <a:rPr lang="en-US" dirty="0" smtClean="0"/>
              <a:t>Dives and/or Consultations 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Provide Intermediate and Final CATE </a:t>
            </a:r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7" name="Rectangle 7"/>
          <p:cNvSpPr>
            <a:spLocks noGrp="1" noChangeArrowheads="1"/>
          </p:cNvSpPr>
          <p:nvPr>
            <p:ph type="title"/>
          </p:nvPr>
        </p:nvSpPr>
        <p:spPr>
          <a:xfrm>
            <a:off x="101851" y="101993"/>
            <a:ext cx="8229600" cy="892552"/>
          </a:xfrm>
        </p:spPr>
        <p:txBody>
          <a:bodyPr/>
          <a:lstStyle/>
          <a:p>
            <a:r>
              <a:rPr lang="en-US" dirty="0" smtClean="0"/>
              <a:t>Consider Potential Available Funding*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13" y="1161906"/>
            <a:ext cx="6223673" cy="4780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" y="5899150"/>
            <a:ext cx="71160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 Note:  As taken </a:t>
            </a:r>
            <a:r>
              <a:rPr lang="en-US" sz="1050" dirty="0"/>
              <a:t>from slide 37 of NASA </a:t>
            </a:r>
            <a:r>
              <a:rPr lang="en-US" sz="1050" dirty="0" err="1"/>
              <a:t>Townhall</a:t>
            </a:r>
            <a:r>
              <a:rPr lang="en-US" sz="1050" dirty="0"/>
              <a:t> </a:t>
            </a:r>
            <a:r>
              <a:rPr lang="en-US" sz="1050" dirty="0" smtClean="0"/>
              <a:t>Meeting, AAS 227</a:t>
            </a:r>
            <a:r>
              <a:rPr lang="en-US" sz="1050" baseline="30000" dirty="0" smtClean="0"/>
              <a:t>th</a:t>
            </a:r>
            <a:r>
              <a:rPr lang="en-US" sz="1050" dirty="0" smtClean="0"/>
              <a:t> Meeting, Jan 2016, as presented by Paul Hertz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514355" y="538658"/>
            <a:ext cx="74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$400M - $500M could be made available annually in FY25 and beyond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98450" y="6153066"/>
            <a:ext cx="846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$5B mission could take 10 years to fund given $400M - $500M available annually</a:t>
            </a:r>
            <a:endParaRPr lang="en-US" sz="1800" i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663481" y="2234042"/>
            <a:ext cx="2148290" cy="12669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80" charset="0"/>
                <a:ea typeface="ＭＳ Ｐゴシック" pitchFamily="80" charset="-128"/>
                <a:cs typeface="ＭＳ Ｐゴシック" pitchFamily="80" charset="-128"/>
              </a:rPr>
              <a:t>Cumulative in Future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80" charset="0"/>
                <a:ea typeface="ＭＳ Ｐゴシック" pitchFamily="80" charset="-128"/>
                <a:cs typeface="ＭＳ Ｐゴシック" pitchFamily="80" charset="-128"/>
              </a:rPr>
              <a:t> Strategic Mission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baseline="0" dirty="0" smtClean="0">
                <a:latin typeface="Arial" pitchFamily="80" charset="0"/>
                <a:ea typeface="ＭＳ Ｐゴシック" pitchFamily="80" charset="-128"/>
                <a:cs typeface="ＭＳ Ｐゴシック" pitchFamily="80" charset="-128"/>
              </a:rPr>
              <a:t>(~area</a:t>
            </a:r>
            <a:r>
              <a:rPr lang="en-US" sz="1200" b="1" dirty="0" smtClean="0">
                <a:latin typeface="Arial" pitchFamily="80" charset="0"/>
                <a:ea typeface="ＭＳ Ｐゴシック" pitchFamily="80" charset="-128"/>
                <a:cs typeface="ＭＳ Ｐゴシック" pitchFamily="80" charset="-128"/>
              </a:rPr>
              <a:t> under the curve)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Arial" pitchFamily="80" charset="0"/>
                <a:ea typeface="ＭＳ Ｐゴシック" pitchFamily="80" charset="-128"/>
                <a:cs typeface="ＭＳ Ｐゴシック" pitchFamily="80" charset="-128"/>
              </a:rPr>
              <a:t>$3.5B by 2030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Arial" pitchFamily="80" charset="0"/>
                <a:ea typeface="ＭＳ Ｐゴシック" pitchFamily="80" charset="-128"/>
                <a:cs typeface="ＭＳ Ｐゴシック" pitchFamily="80" charset="-128"/>
              </a:rPr>
              <a:t>$7.0B by 2035 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8" name="Curved Right Arrow 7"/>
          <p:cNvSpPr/>
          <p:nvPr/>
        </p:nvSpPr>
        <p:spPr bwMode="auto">
          <a:xfrm rot="21291350">
            <a:off x="5641523" y="3236630"/>
            <a:ext cx="352895" cy="1188848"/>
          </a:xfrm>
          <a:prstGeom prst="curv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0" charset="0"/>
              <a:ea typeface="ＭＳ Ｐゴシック" pitchFamily="80" charset="-128"/>
              <a:cs typeface="ＭＳ Ｐゴシック" pitchFamily="80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406" y="3606303"/>
            <a:ext cx="2851525" cy="20667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3713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662" y="1854200"/>
            <a:ext cx="4555048" cy="3301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" y="1854200"/>
            <a:ext cx="4555049" cy="3301407"/>
          </a:xfrm>
          <a:prstGeom prst="rect">
            <a:avLst/>
          </a:prstGeom>
        </p:spPr>
      </p:pic>
      <p:sp>
        <p:nvSpPr>
          <p:cNvPr id="722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90146" y="263525"/>
            <a:ext cx="8669216" cy="492443"/>
          </a:xfrm>
        </p:spPr>
        <p:txBody>
          <a:bodyPr/>
          <a:lstStyle/>
          <a:p>
            <a:r>
              <a:rPr lang="en-US" dirty="0"/>
              <a:t>Notional Prioritized Concepts within the Budget Wedge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1132" y="4358531"/>
            <a:ext cx="1178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Probe #1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CATE:  $1,000 M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LRD: 2030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8378" y="3447746"/>
            <a:ext cx="1178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Concept #1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CATE:  $2,500 M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LRD: 2033</a:t>
            </a:r>
          </a:p>
        </p:txBody>
      </p:sp>
      <p:cxnSp>
        <p:nvCxnSpPr>
          <p:cNvPr id="8" name="Straight Arrow Connector 7"/>
          <p:cNvCxnSpPr>
            <a:stCxn id="9" idx="2"/>
          </p:cNvCxnSpPr>
          <p:nvPr/>
        </p:nvCxnSpPr>
        <p:spPr bwMode="auto">
          <a:xfrm flipH="1">
            <a:off x="3703967" y="3364451"/>
            <a:ext cx="174462" cy="4379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289165" y="2810453"/>
            <a:ext cx="1178528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Probe #2</a:t>
            </a:r>
            <a:endParaRPr lang="en-US" sz="1000" dirty="0"/>
          </a:p>
          <a:p>
            <a:r>
              <a:rPr lang="en-US" sz="1000" dirty="0"/>
              <a:t>CATE:  $</a:t>
            </a:r>
            <a:r>
              <a:rPr lang="en-US" sz="1000" dirty="0" smtClean="0"/>
              <a:t>1,000 M</a:t>
            </a:r>
          </a:p>
          <a:p>
            <a:r>
              <a:rPr lang="en-US" sz="1000" dirty="0" smtClean="0"/>
              <a:t>LRD: 2035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338040" y="2466516"/>
            <a:ext cx="1221809" cy="2462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Available Budget</a:t>
            </a:r>
            <a:endParaRPr lang="en-US" sz="1000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 bwMode="auto">
          <a:xfrm>
            <a:off x="2559849" y="2589627"/>
            <a:ext cx="466954" cy="1285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422637" y="4334271"/>
            <a:ext cx="1178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Probe #1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CATE:  $1,000 M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LRD: 2030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0280" y="3184992"/>
            <a:ext cx="1178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Concept #1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CATE:  $4,500 M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LRD: 2035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7210" y="2526926"/>
            <a:ext cx="1221808" cy="2462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Available Budget</a:t>
            </a:r>
            <a:endParaRPr lang="en-US" sz="10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045150" y="2648480"/>
            <a:ext cx="466955" cy="1285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255117" y="6188225"/>
            <a:ext cx="4022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Note:  Concept #1 profile is NOT optimized for execution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693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orpPPT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96EA2"/>
      </a:accent1>
      <a:accent2>
        <a:srgbClr val="F75824"/>
      </a:accent2>
      <a:accent3>
        <a:srgbClr val="FFFFFF"/>
      </a:accent3>
      <a:accent4>
        <a:srgbClr val="000000"/>
      </a:accent4>
      <a:accent5>
        <a:srgbClr val="B1BACE"/>
      </a:accent5>
      <a:accent6>
        <a:srgbClr val="E04F20"/>
      </a:accent6>
      <a:hlink>
        <a:srgbClr val="258492"/>
      </a:hlink>
      <a:folHlink>
        <a:srgbClr val="879861"/>
      </a:folHlink>
    </a:clrScheme>
    <a:fontScheme name="4_CorpPPT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0" charset="0"/>
            <a:ea typeface="ＭＳ Ｐゴシック" pitchFamily="80" charset="-128"/>
            <a:cs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0" charset="0"/>
            <a:ea typeface="ＭＳ Ｐゴシック" pitchFamily="80" charset="-128"/>
            <a:cs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26933</TotalTime>
  <Words>1769</Words>
  <Application>Microsoft Office PowerPoint</Application>
  <PresentationFormat>On-screen Show (4:3)</PresentationFormat>
  <Paragraphs>301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Times</vt:lpstr>
      <vt:lpstr>Times New Roman</vt:lpstr>
      <vt:lpstr>4_CorpPPTtemplate</vt:lpstr>
      <vt:lpstr>Worksheet</vt:lpstr>
      <vt:lpstr>CATE Overview Astro2020 Large Mission Concepts </vt:lpstr>
      <vt:lpstr>Aerospace Partnership with NAS and Space Studies Board</vt:lpstr>
      <vt:lpstr>Background: Astro2020 Large Mission Concepts</vt:lpstr>
      <vt:lpstr>What is a CATE?:  Cost and Technical Evaluation</vt:lpstr>
      <vt:lpstr>General Limitations of Assessment</vt:lpstr>
      <vt:lpstr>Aerospace is the Custodian for the NAS CATE Process</vt:lpstr>
      <vt:lpstr>Lessons Learned from Exoplanet Probe Support</vt:lpstr>
      <vt:lpstr>Consider Potential Available Funding*</vt:lpstr>
      <vt:lpstr>Notional Prioritized Concepts within the Budget Wedge</vt:lpstr>
      <vt:lpstr>Technical Risk &amp; Maturity Assessment Approach</vt:lpstr>
      <vt:lpstr>Technical Risk Color Rating Scale</vt:lpstr>
      <vt:lpstr>Project X Top Technical Risks and Concerns</vt:lpstr>
      <vt:lpstr>Project X Mass versus Launch Vehicle Capability</vt:lpstr>
      <vt:lpstr>CATE Cost Estimating Approach Overview</vt:lpstr>
      <vt:lpstr>The Cost Estimating Relationship (CER)</vt:lpstr>
      <vt:lpstr>Hardware Cost Estimates</vt:lpstr>
      <vt:lpstr>Example Hardware Estimate Results</vt:lpstr>
      <vt:lpstr>Cost Risk Process Overview</vt:lpstr>
      <vt:lpstr>Design Growth and Launch Vehicle Threats</vt:lpstr>
      <vt:lpstr>Analogy Based Schedule Risk Process Overview</vt:lpstr>
      <vt:lpstr>Example Cost Risk S-Curve</vt:lpstr>
      <vt:lpstr>Example Cost Bar Charts</vt:lpstr>
      <vt:lpstr>Example Cost Estimate Table</vt:lpstr>
      <vt:lpstr>Conclusions</vt:lpstr>
    </vt:vector>
  </TitlesOfParts>
  <Company>Aerospace User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Astro2010 Expedited Concepts: Ground Overview</dc:title>
  <dc:subject>2008 Branding Guidelines for PowerPoint</dc:subject>
  <dc:creator>Aerospace User</dc:creator>
  <cp:lastModifiedBy>Debra L Emmons</cp:lastModifiedBy>
  <cp:revision>1075</cp:revision>
  <cp:lastPrinted>2009-08-10T15:47:29Z</cp:lastPrinted>
  <dcterms:created xsi:type="dcterms:W3CDTF">2009-07-05T00:27:39Z</dcterms:created>
  <dcterms:modified xsi:type="dcterms:W3CDTF">2016-09-20T01:19:14Z</dcterms:modified>
</cp:coreProperties>
</file>