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9" r:id="rId4"/>
    <p:sldId id="257" r:id="rId5"/>
    <p:sldId id="264" r:id="rId6"/>
    <p:sldId id="258" r:id="rId7"/>
    <p:sldId id="261" r:id="rId8"/>
    <p:sldId id="265" r:id="rId9"/>
    <p:sldId id="268" r:id="rId10"/>
    <p:sldId id="274" r:id="rId11"/>
    <p:sldId id="267" r:id="rId12"/>
    <p:sldId id="262" r:id="rId13"/>
    <p:sldId id="272" r:id="rId14"/>
    <p:sldId id="259" r:id="rId15"/>
    <p:sldId id="263" r:id="rId16"/>
    <p:sldId id="260" r:id="rId17"/>
    <p:sldId id="270" r:id="rId18"/>
    <p:sldId id="271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818DB0-7EC1-744B-BFA9-118E514B41B0}">
          <p14:sldIdLst>
            <p14:sldId id="256"/>
            <p14:sldId id="269"/>
          </p14:sldIdLst>
        </p14:section>
        <p14:section name="Polarization Science" id="{AB8AA83A-6CB2-1B49-8045-FB52B4FA1E01}">
          <p14:sldIdLst>
            <p14:sldId id="257"/>
            <p14:sldId id="264"/>
            <p14:sldId id="258"/>
            <p14:sldId id="261"/>
            <p14:sldId id="265"/>
            <p14:sldId id="268"/>
            <p14:sldId id="274"/>
            <p14:sldId id="267"/>
          </p14:sldIdLst>
        </p14:section>
        <p14:section name="Polarization studies with OST" id="{C3E4E02D-9824-3944-BAF1-078599D73BDA}">
          <p14:sldIdLst>
            <p14:sldId id="262"/>
            <p14:sldId id="272"/>
            <p14:sldId id="259"/>
            <p14:sldId id="263"/>
            <p14:sldId id="260"/>
            <p14:sldId id="270"/>
            <p14:sldId id="271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40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52D4F-5F02-4A42-B091-0FFA112835C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9682-4F5D-5246-B1A1-1D6169976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first part of the talk is</a:t>
            </a:r>
            <a:r>
              <a:rPr lang="en-US" baseline="0" dirty="0" smtClean="0"/>
              <a:t> to show the scientific motivation and techniques for studying magnetic fields and turbulence in the ISM.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second part I will focus on putting the planned OST polarimetry capabilities in context with current and future ground based </a:t>
            </a:r>
            <a:r>
              <a:rPr lang="en-US" baseline="0" dirty="0" err="1" smtClean="0"/>
              <a:t>capabilites</a:t>
            </a:r>
            <a:r>
              <a:rPr lang="en-US" baseline="0" dirty="0" smtClean="0"/>
              <a:t>, and discuss the scientific consequences of the </a:t>
            </a:r>
            <a:r>
              <a:rPr lang="en-US" baseline="0" dirty="0" err="1" smtClean="0"/>
              <a:t>descoping</a:t>
            </a:r>
            <a:r>
              <a:rPr lang="en-US" baseline="0" dirty="0" smtClean="0"/>
              <a:t> measures.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1DFB-4FB3-488D-9FAA-29B6A45D3568}" type="slidenum">
              <a:rPr lang="en-CA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47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3A59-8A9B-3840-B860-9DCB2FDAAA0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56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53052-9BB2-5E4D-9965-662F749CAA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8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1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8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5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0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26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6788-F833-1249-B347-0984502FF68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6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31EE5-5425-6444-859D-D2BF56326AF3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13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4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9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1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43CB3-FDD5-F24D-B091-9503087757AD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84E81-0BE8-FA48-B8C3-BB575D07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4982"/>
            <a:ext cx="8229600" cy="519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9/22/15</a:t>
            </a: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NRAO High </a:t>
            </a:r>
            <a:r>
              <a:rPr lang="en-US" dirty="0" err="1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Freq</a:t>
            </a:r>
            <a:r>
              <a:rPr lang="en-US" dirty="0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 Workshop	</a:t>
            </a: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7F530-B9D3-DF4C-940B-B41FEF4F671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183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accent6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emf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emf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5.pdf"/>
          <p:cNvPicPr>
            <a:picLocks noChangeAspect="1"/>
          </p:cNvPicPr>
          <p:nvPr/>
        </p:nvPicPr>
        <p:blipFill rotWithShape="1">
          <a:blip r:embed="rId4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35228" r="33464" b="42232"/>
          <a:stretch/>
        </p:blipFill>
        <p:spPr>
          <a:xfrm>
            <a:off x="0" y="0"/>
            <a:ext cx="9179841" cy="688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831" y="465932"/>
            <a:ext cx="7155669" cy="1828800"/>
          </a:xfrm>
        </p:spPr>
        <p:txBody>
          <a:bodyPr>
            <a:noAutofit/>
          </a:bodyPr>
          <a:lstStyle/>
          <a:p>
            <a:r>
              <a:rPr lang="en-US" dirty="0"/>
              <a:t>Magnetic Fields and </a:t>
            </a:r>
            <a:r>
              <a:rPr lang="en-US" dirty="0" smtClean="0"/>
              <a:t>Turbulence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in the ISM &amp; </a:t>
            </a:r>
            <a:r>
              <a:rPr lang="en-US" dirty="0" smtClean="0"/>
              <a:t>Potential </a:t>
            </a:r>
            <a:r>
              <a:rPr lang="en-US" dirty="0"/>
              <a:t>OST studies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81411" y="4096420"/>
            <a:ext cx="4976706" cy="1652149"/>
          </a:xfrm>
          <a:prstGeom prst="roundRect">
            <a:avLst/>
          </a:prstGeom>
          <a:solidFill>
            <a:schemeClr val="tx1"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959" y="4096420"/>
            <a:ext cx="5553787" cy="1777999"/>
          </a:xfrm>
        </p:spPr>
        <p:txBody>
          <a:bodyPr>
            <a:normAutofit/>
          </a:bodyPr>
          <a:lstStyle/>
          <a:p>
            <a:r>
              <a:rPr lang="en-CA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Laura </a:t>
            </a:r>
            <a:r>
              <a:rPr lang="en-CA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Fissel</a:t>
            </a:r>
            <a:endParaRPr lang="en-CA" sz="2400" b="1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CA" sz="20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Jansky</a:t>
            </a:r>
            <a:r>
              <a:rPr lang="en-CA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Fellow, NRAO-CV</a:t>
            </a:r>
          </a:p>
          <a:p>
            <a:r>
              <a:rPr lang="en-CA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OST Face to Face Meeting</a:t>
            </a:r>
            <a:endParaRPr lang="en-CA" sz="2000" b="1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CA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June 14</a:t>
            </a:r>
            <a:r>
              <a:rPr lang="en-CA" sz="2000" b="1" baseline="30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</a:t>
            </a:r>
            <a:r>
              <a:rPr lang="en-CA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CA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2017</a:t>
            </a:r>
          </a:p>
          <a:p>
            <a:endParaRPr lang="en-CA" dirty="0">
              <a:solidFill>
                <a:srgbClr val="FCE39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8280" y="2520980"/>
            <a:ext cx="5419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thanks to Chat Hull and Erik </a:t>
            </a:r>
            <a:r>
              <a:rPr lang="en-US" dirty="0" err="1" smtClean="0"/>
              <a:t>Rosolowsky</a:t>
            </a:r>
            <a:r>
              <a:rPr lang="en-US" dirty="0" smtClean="0"/>
              <a:t>  who lead the development of the Magnetic Fields and Turbulence Killer App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5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xmlns:p14="http://schemas.microsoft.com/office/powerpoint/2010/main" spd="slow" advTm="127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04083"/>
            <a:ext cx="8960556" cy="473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fields in Molecular Cloud Simulations</a:t>
            </a:r>
            <a:endParaRPr lang="en-US" dirty="0"/>
          </a:p>
        </p:txBody>
      </p:sp>
      <p:pic>
        <p:nvPicPr>
          <p:cNvPr id="5" name="pasted-image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3715" y="1326131"/>
            <a:ext cx="3395937" cy="3330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-filter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247" y="1221118"/>
            <a:ext cx="3462974" cy="34710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022"/>
          <p:cNvSpPr/>
          <p:nvPr/>
        </p:nvSpPr>
        <p:spPr>
          <a:xfrm>
            <a:off x="1" y="654324"/>
            <a:ext cx="4628442" cy="65659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FF6600"/>
                </a:solidFill>
              </a:rPr>
              <a:t>Weak magnetic field </a:t>
            </a:r>
            <a:endParaRPr lang="en-US" dirty="0" smtClean="0">
              <a:solidFill>
                <a:srgbClr val="FF66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6600"/>
                </a:solidFill>
              </a:rPr>
              <a:t>(</a:t>
            </a:r>
            <a:r>
              <a:rPr lang="en-US" b="1" dirty="0" smtClean="0">
                <a:solidFill>
                  <a:srgbClr val="FF6600"/>
                </a:solidFill>
              </a:rPr>
              <a:t>|</a:t>
            </a:r>
            <a:r>
              <a:rPr lang="en-US" b="1" dirty="0">
                <a:solidFill>
                  <a:srgbClr val="FF6600"/>
                </a:solidFill>
              </a:rPr>
              <a:t>B</a:t>
            </a:r>
            <a:r>
              <a:rPr lang="en-US" b="1" baseline="-25000" dirty="0">
                <a:solidFill>
                  <a:srgbClr val="FF6600"/>
                </a:solidFill>
              </a:rPr>
              <a:t>0</a:t>
            </a:r>
            <a:r>
              <a:rPr lang="en-US" b="1" dirty="0">
                <a:solidFill>
                  <a:srgbClr val="FF6600"/>
                </a:solidFill>
              </a:rPr>
              <a:t>|=</a:t>
            </a:r>
            <a:r>
              <a:rPr lang="en-US" b="1" dirty="0" smtClean="0">
                <a:solidFill>
                  <a:srgbClr val="FF6600"/>
                </a:solidFill>
              </a:rPr>
              <a:t>0.35</a:t>
            </a:r>
            <a:r>
              <a:rPr lang="el-GR" b="1" dirty="0" smtClean="0">
                <a:solidFill>
                  <a:srgbClr val="FF6600"/>
                </a:solidFill>
              </a:rPr>
              <a:t>μ</a:t>
            </a:r>
            <a:r>
              <a:rPr lang="en-US" b="1" dirty="0" smtClean="0">
                <a:solidFill>
                  <a:srgbClr val="FF6600"/>
                </a:solidFill>
              </a:rPr>
              <a:t>G</a:t>
            </a:r>
            <a:r>
              <a:rPr dirty="0" smtClean="0">
                <a:solidFill>
                  <a:srgbClr val="FF6600"/>
                </a:solidFill>
              </a:rPr>
              <a:t>)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8" name="Shape 1023"/>
          <p:cNvSpPr/>
          <p:nvPr/>
        </p:nvSpPr>
        <p:spPr>
          <a:xfrm>
            <a:off x="4656667" y="646831"/>
            <a:ext cx="4586112" cy="65659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FF6600"/>
                </a:solidFill>
              </a:rPr>
              <a:t>Strong magnetic field </a:t>
            </a:r>
            <a:endParaRPr lang="en-US" dirty="0" smtClean="0">
              <a:solidFill>
                <a:srgbClr val="FF66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6600"/>
                </a:solidFill>
              </a:rPr>
              <a:t>(</a:t>
            </a:r>
            <a:r>
              <a:rPr lang="en-US" b="1" dirty="0" smtClean="0">
                <a:solidFill>
                  <a:srgbClr val="FF6600"/>
                </a:solidFill>
              </a:rPr>
              <a:t>|</a:t>
            </a:r>
            <a:r>
              <a:rPr lang="en-US" b="1" dirty="0">
                <a:solidFill>
                  <a:srgbClr val="FF6600"/>
                </a:solidFill>
              </a:rPr>
              <a:t>B</a:t>
            </a:r>
            <a:r>
              <a:rPr lang="en-US" b="1" baseline="-25000" dirty="0">
                <a:solidFill>
                  <a:srgbClr val="FF6600"/>
                </a:solidFill>
              </a:rPr>
              <a:t>0</a:t>
            </a:r>
            <a:r>
              <a:rPr lang="en-US" b="1" dirty="0">
                <a:solidFill>
                  <a:srgbClr val="FF6600"/>
                </a:solidFill>
              </a:rPr>
              <a:t>|=</a:t>
            </a:r>
            <a:r>
              <a:rPr lang="en-US" b="1" dirty="0" smtClean="0">
                <a:solidFill>
                  <a:srgbClr val="FF6600"/>
                </a:solidFill>
              </a:rPr>
              <a:t>10.97</a:t>
            </a:r>
            <a:r>
              <a:rPr lang="el-GR" b="1" dirty="0" smtClean="0">
                <a:solidFill>
                  <a:srgbClr val="FF6600"/>
                </a:solidFill>
              </a:rPr>
              <a:t>μ</a:t>
            </a:r>
            <a:r>
              <a:rPr lang="en-US" b="1" dirty="0" smtClean="0">
                <a:solidFill>
                  <a:srgbClr val="FF6600"/>
                </a:solidFill>
              </a:rPr>
              <a:t>m</a:t>
            </a:r>
            <a:r>
              <a:rPr dirty="0" smtClean="0">
                <a:solidFill>
                  <a:srgbClr val="FF6600"/>
                </a:solidFill>
              </a:rPr>
              <a:t>)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362" y="6441047"/>
            <a:ext cx="515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RAMSES MHD Simulations from </a:t>
            </a:r>
            <a:r>
              <a:rPr lang="en-US" dirty="0" err="1" smtClean="0"/>
              <a:t>Soler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1112" y="4665385"/>
            <a:ext cx="448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disordered  B-field 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247" y="4646711"/>
            <a:ext cx="448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ordered  B-field 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579" y="4942384"/>
            <a:ext cx="7746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be used to estimate |B</a:t>
            </a:r>
            <a:r>
              <a:rPr lang="en-US" baseline="-25000" dirty="0" smtClean="0"/>
              <a:t>POS</a:t>
            </a:r>
            <a:r>
              <a:rPr lang="en-US" dirty="0" smtClean="0"/>
              <a:t>| (Davis 1951, Chandrasekhar &amp; Fermi 1953, </a:t>
            </a:r>
            <a:r>
              <a:rPr lang="en-US" dirty="0" err="1" smtClean="0"/>
              <a:t>Ostriker</a:t>
            </a:r>
            <a:r>
              <a:rPr lang="en-US" dirty="0" smtClean="0"/>
              <a:t>, Stone &amp; </a:t>
            </a:r>
            <a:r>
              <a:rPr lang="en-US" dirty="0" err="1" smtClean="0"/>
              <a:t>Gammie</a:t>
            </a:r>
            <a:r>
              <a:rPr lang="en-US" dirty="0" smtClean="0"/>
              <a:t> 2001)</a:t>
            </a:r>
          </a:p>
          <a:p>
            <a:endParaRPr lang="en-US" dirty="0"/>
          </a:p>
          <a:p>
            <a:r>
              <a:rPr lang="en-US" dirty="0" smtClean="0"/>
              <a:t>Characterize the MHD </a:t>
            </a:r>
            <a:r>
              <a:rPr lang="en-US" dirty="0" err="1" smtClean="0"/>
              <a:t>turbuence</a:t>
            </a:r>
            <a:r>
              <a:rPr lang="en-US" dirty="0" smtClean="0"/>
              <a:t> power spectrum (e.g. </a:t>
            </a:r>
            <a:r>
              <a:rPr lang="en-US" dirty="0" err="1" smtClean="0"/>
              <a:t>Houde</a:t>
            </a:r>
            <a:r>
              <a:rPr lang="en-US" dirty="0" smtClean="0"/>
              <a:t> et al. 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2"/>
    </mc:Choice>
    <mc:Fallback xmlns="">
      <p:transition xmlns:p14="http://schemas.microsoft.com/office/powerpoint/2010/main" spd="slow" advTm="493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 Polarimetry Case Study: Polaris Flare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124" r="-1813"/>
          <a:stretch/>
        </p:blipFill>
        <p:spPr>
          <a:xfrm>
            <a:off x="-1" y="1600200"/>
            <a:ext cx="4986364" cy="4525963"/>
          </a:xfr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214418" y="934981"/>
            <a:ext cx="747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Latitude Cirrus Cloud, distance ~150 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524" y="1230868"/>
            <a:ext cx="255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SPIRE 250 (16’’ FWHM)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586" y="1757423"/>
            <a:ext cx="392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Miville-Deschênes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 et al. 2010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ourier"/>
              <a:cs typeface="Courier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842" y="1439966"/>
            <a:ext cx="3407958" cy="27336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/>
          <p:cNvSpPr txBox="1"/>
          <p:nvPr/>
        </p:nvSpPr>
        <p:spPr>
          <a:xfrm>
            <a:off x="5501896" y="1087239"/>
            <a:ext cx="318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Planck </a:t>
            </a:r>
            <a:r>
              <a:rPr lang="en-US" dirty="0" err="1" smtClean="0">
                <a:latin typeface="Courier"/>
                <a:cs typeface="Courier"/>
              </a:rPr>
              <a:t>Int</a:t>
            </a:r>
            <a:r>
              <a:rPr lang="en-US" dirty="0" smtClean="0">
                <a:latin typeface="Courier"/>
                <a:cs typeface="Courier"/>
              </a:rPr>
              <a:t> XIX 2015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8841" y="4222381"/>
            <a:ext cx="386515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 resolution: 10’ (0.4pc)</a:t>
            </a:r>
          </a:p>
          <a:p>
            <a:r>
              <a:rPr lang="en-US" dirty="0" smtClean="0"/>
              <a:t>&gt;8000, FIP beams could fit into 1 Planck beam !</a:t>
            </a:r>
          </a:p>
          <a:p>
            <a:endParaRPr lang="en-US" dirty="0"/>
          </a:p>
          <a:p>
            <a:r>
              <a:rPr lang="en-US" dirty="0" smtClean="0"/>
              <a:t>In this cloud at 240 microns, FIP would probe scales from 1,000 AU to 20 pc (a factor of 4000 in spatial scale) with up to 4,000,000 independent measurements of B-direction.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 Polarimetry Case Study: Polaris Flare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124" r="-1813"/>
          <a:stretch/>
        </p:blipFill>
        <p:spPr>
          <a:xfrm>
            <a:off x="-1" y="1600200"/>
            <a:ext cx="4986364" cy="4525963"/>
          </a:xfrm>
          <a:solidFill>
            <a:schemeClr val="tx1"/>
          </a:solidFill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6363" y="1254210"/>
            <a:ext cx="4157638" cy="499169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OST-FIP NEFD</a:t>
            </a:r>
            <a:r>
              <a:rPr lang="en-US" sz="2400" baseline="-25000" dirty="0" smtClean="0"/>
              <a:t>250</a:t>
            </a:r>
            <a:r>
              <a:rPr lang="en-US" sz="2400" dirty="0" smtClean="0"/>
              <a:t> = 0.1 MJy/</a:t>
            </a:r>
            <a:r>
              <a:rPr lang="en-US" sz="2400" dirty="0" err="1" smtClean="0"/>
              <a:t>Sr</a:t>
            </a: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(low background detectors)</a:t>
            </a:r>
          </a:p>
          <a:p>
            <a:pPr marL="0" indent="0">
              <a:buNone/>
            </a:pPr>
            <a:r>
              <a:rPr lang="en-US" sz="2400" dirty="0" smtClean="0"/>
              <a:t>Beam FWHM = 6.6’’</a:t>
            </a:r>
          </a:p>
          <a:p>
            <a:pPr marL="0" indent="0">
              <a:buNone/>
            </a:pPr>
            <a:r>
              <a:rPr lang="en-US" dirty="0" err="1" smtClean="0"/>
              <a:t>t</a:t>
            </a:r>
            <a:r>
              <a:rPr lang="en-US" baseline="-25000" dirty="0" err="1" smtClean="0"/>
              <a:t>req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sz="2400" dirty="0" smtClean="0"/>
              <a:t>(2xNEFD</a:t>
            </a:r>
            <a:r>
              <a:rPr lang="en-US" sz="2400" baseline="-25000" dirty="0" smtClean="0"/>
              <a:t>250</a:t>
            </a:r>
            <a:r>
              <a:rPr lang="en-US" sz="2400" dirty="0" smtClean="0"/>
              <a:t>/</a:t>
            </a:r>
            <a:r>
              <a:rPr lang="en-US" sz="2400" dirty="0" err="1"/>
              <a:t>σ</a:t>
            </a:r>
            <a:r>
              <a:rPr lang="en-US" sz="2000" baseline="-25000" dirty="0" err="1"/>
              <a:t>P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beams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For a 5-σ detection of  5% polarized dust</a:t>
            </a:r>
          </a:p>
          <a:p>
            <a:pPr marL="0" indent="0">
              <a:buNone/>
            </a:pPr>
            <a:r>
              <a:rPr lang="en-US" dirty="0" err="1" smtClean="0"/>
              <a:t>t</a:t>
            </a:r>
            <a:r>
              <a:rPr lang="en-US" baseline="-25000" dirty="0" err="1" smtClean="0"/>
              <a:t>req</a:t>
            </a:r>
            <a:r>
              <a:rPr lang="en-US" baseline="-25000" dirty="0" smtClean="0"/>
              <a:t> </a:t>
            </a:r>
            <a:r>
              <a:rPr lang="en-US" dirty="0" smtClean="0"/>
              <a:t>= 33 hours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Same survey with BLAST-TNG 250 micron band at 25’’ resolution: 900 hours!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418" y="934981"/>
            <a:ext cx="747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Latitude Cirrus Cloud, distance ~150 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524" y="1230868"/>
            <a:ext cx="255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SPIRE 250 (16’’ FWHM)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586" y="1757423"/>
            <a:ext cx="392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Miville-Deschênes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 et al. 2010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352" y="4922726"/>
            <a:ext cx="3585697" cy="1841904"/>
            <a:chOff x="37352" y="4922726"/>
            <a:chExt cx="3585697" cy="18419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52" y="5113630"/>
              <a:ext cx="3429000" cy="16510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0" name="TextBox 9"/>
            <p:cNvSpPr txBox="1"/>
            <p:nvPr/>
          </p:nvSpPr>
          <p:spPr>
            <a:xfrm>
              <a:off x="1979604" y="5223600"/>
              <a:ext cx="1643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I</a:t>
              </a:r>
              <a:r>
                <a:rPr lang="en-US" baseline="-25000" dirty="0" smtClean="0">
                  <a:solidFill>
                    <a:schemeClr val="accent2"/>
                  </a:solidFill>
                </a:rPr>
                <a:t>250</a:t>
              </a:r>
              <a:r>
                <a:rPr lang="en-US" dirty="0" smtClean="0">
                  <a:solidFill>
                    <a:schemeClr val="accent2"/>
                  </a:solidFill>
                </a:rPr>
                <a:t>~20 MJy/</a:t>
              </a:r>
              <a:r>
                <a:rPr lang="en-US" dirty="0" err="1" smtClean="0">
                  <a:solidFill>
                    <a:schemeClr val="accent2"/>
                  </a:solidFill>
                </a:rPr>
                <a:t>Sr</a:t>
              </a:r>
              <a:endParaRPr lang="en-US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52" y="4922726"/>
              <a:ext cx="16434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504D"/>
                  </a:solidFill>
                </a:rPr>
                <a:t>T</a:t>
              </a:r>
              <a:r>
                <a:rPr lang="en-US" baseline="-25000" dirty="0">
                  <a:solidFill>
                    <a:srgbClr val="C0504D"/>
                  </a:solidFill>
                </a:rPr>
                <a:t>d</a:t>
              </a:r>
              <a:r>
                <a:rPr lang="en-US" dirty="0">
                  <a:solidFill>
                    <a:srgbClr val="C0504D"/>
                  </a:solidFill>
                </a:rPr>
                <a:t> = 14.5 ± 1.6 </a:t>
              </a:r>
              <a:r>
                <a:rPr lang="en-US" dirty="0" smtClean="0">
                  <a:solidFill>
                    <a:srgbClr val="C0504D"/>
                  </a:solidFill>
                </a:rPr>
                <a:t>β </a:t>
              </a:r>
              <a:r>
                <a:rPr lang="en-US" dirty="0">
                  <a:solidFill>
                    <a:srgbClr val="C0504D"/>
                  </a:solidFill>
                </a:rPr>
                <a:t>= 2.3 ± 0.6 </a:t>
              </a:r>
              <a:endParaRPr lang="en-US" dirty="0" smtClean="0">
                <a:solidFill>
                  <a:srgbClr val="C0504D"/>
                </a:solidFill>
              </a:endParaRPr>
            </a:p>
            <a:p>
              <a:endParaRPr lang="en-US" dirty="0" smtClean="0">
                <a:solidFill>
                  <a:srgbClr val="C050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2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386682"/>
            <a:ext cx="8489244" cy="66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Required to map a 1 deg</a:t>
            </a:r>
            <a:r>
              <a:rPr lang="en-US" baseline="30000" dirty="0" smtClean="0"/>
              <a:t>2</a:t>
            </a:r>
            <a:r>
              <a:rPr lang="en-US" dirty="0" smtClean="0"/>
              <a:t> region </a:t>
            </a:r>
            <a:br>
              <a:rPr lang="en-US" dirty="0" smtClean="0"/>
            </a:br>
            <a:r>
              <a:rPr lang="en-US" dirty="0" smtClean="0"/>
              <a:t>20 MJy/</a:t>
            </a:r>
            <a:r>
              <a:rPr lang="en-US" dirty="0" err="1" smtClean="0"/>
              <a:t>Sr</a:t>
            </a:r>
            <a:r>
              <a:rPr lang="en-US" dirty="0"/>
              <a:t> </a:t>
            </a:r>
            <a:r>
              <a:rPr lang="en-US" dirty="0" smtClean="0"/>
              <a:t>Dust @240μm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σ</a:t>
            </a:r>
            <a:r>
              <a:rPr lang="en-US" sz="3100" baseline="-25000" dirty="0" err="1" smtClean="0"/>
              <a:t>p</a:t>
            </a:r>
            <a:r>
              <a:rPr lang="en-US" dirty="0" smtClean="0"/>
              <a:t>=1%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fom_ost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97" y="1680451"/>
            <a:ext cx="5192889" cy="4154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115" y="3797171"/>
            <a:ext cx="113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FIP 80 </a:t>
            </a:r>
            <a:r>
              <a:rPr lang="en-US" b="1" dirty="0" err="1" smtClean="0">
                <a:solidFill>
                  <a:srgbClr val="0000FF"/>
                </a:solidFill>
              </a:rPr>
              <a:t>μm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8892" y="4524316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FFFF"/>
                </a:solidFill>
              </a:rPr>
              <a:t>FIP 120 </a:t>
            </a:r>
            <a:r>
              <a:rPr lang="en-US" b="1" dirty="0" err="1" smtClean="0">
                <a:solidFill>
                  <a:srgbClr val="21FFFF"/>
                </a:solidFill>
              </a:rPr>
              <a:t>μm</a:t>
            </a:r>
            <a:endParaRPr lang="en-US" b="1" dirty="0">
              <a:solidFill>
                <a:srgbClr val="21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996" y="4912322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FIP 240 </a:t>
            </a:r>
            <a:r>
              <a:rPr lang="en-US" b="1" dirty="0" err="1" smtClean="0">
                <a:solidFill>
                  <a:srgbClr val="008000"/>
                </a:solidFill>
              </a:rPr>
              <a:t>μm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0" name="Picture 9" descr="Bla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11" y="3444339"/>
            <a:ext cx="2652889" cy="1837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2701"/>
          <a:stretch/>
        </p:blipFill>
        <p:spPr>
          <a:xfrm>
            <a:off x="2309944" y="1251153"/>
            <a:ext cx="1537156" cy="16229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0784" y="2227783"/>
            <a:ext cx="158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TolTEC</a:t>
            </a:r>
            <a:r>
              <a:rPr lang="en-US" b="1" dirty="0" smtClean="0">
                <a:solidFill>
                  <a:srgbClr val="FF0000"/>
                </a:solidFill>
              </a:rPr>
              <a:t> 1.1m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(2019)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7126" t="12941" r="15066" b="12487"/>
          <a:stretch/>
        </p:blipFill>
        <p:spPr>
          <a:xfrm>
            <a:off x="5131759" y="1145908"/>
            <a:ext cx="1698140" cy="13988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31759" y="2057017"/>
            <a:ext cx="158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POL-2 870 </a:t>
            </a:r>
            <a:r>
              <a:rPr lang="en-US" b="1" dirty="0" err="1" smtClean="0">
                <a:solidFill>
                  <a:srgbClr val="FF0000"/>
                </a:solidFill>
              </a:rPr>
              <a:t>μm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(2017)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6183" y="3600986"/>
            <a:ext cx="224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BLASTPol (2012) and BLAST-TNG (2018)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250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FF00"/>
                </a:solidFill>
              </a:rPr>
              <a:t>350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6600"/>
                </a:solidFill>
              </a:rPr>
              <a:t>500</a:t>
            </a:r>
            <a:r>
              <a:rPr lang="en-US" b="1" dirty="0" smtClean="0"/>
              <a:t> </a:t>
            </a:r>
            <a:r>
              <a:rPr lang="en-US" b="1" dirty="0" err="1" smtClean="0"/>
              <a:t>μm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183" y="2227783"/>
            <a:ext cx="2180858" cy="1221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29899" y="2874114"/>
            <a:ext cx="185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HAWC+: </a:t>
            </a:r>
            <a:r>
              <a:rPr lang="en-US" b="1" dirty="0" smtClean="0">
                <a:solidFill>
                  <a:srgbClr val="0000FF"/>
                </a:solidFill>
              </a:rPr>
              <a:t>89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21FFFF"/>
                </a:solidFill>
              </a:rPr>
              <a:t>154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8000"/>
                </a:solidFill>
              </a:rPr>
              <a:t>214</a:t>
            </a:r>
            <a:r>
              <a:rPr lang="en-US" b="1" dirty="0" smtClean="0"/>
              <a:t> </a:t>
            </a:r>
            <a:r>
              <a:rPr lang="en-US" b="1" dirty="0" err="1" smtClean="0"/>
              <a:t>μm</a:t>
            </a:r>
            <a:endParaRPr lang="en-US" b="1" dirty="0" smtClean="0"/>
          </a:p>
          <a:p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949012" y="2544782"/>
            <a:ext cx="182747" cy="158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84329" y="2703348"/>
            <a:ext cx="362771" cy="50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131759" y="3204498"/>
            <a:ext cx="1584424" cy="396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069543" y="3831437"/>
            <a:ext cx="760356" cy="183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49207" y="4185968"/>
            <a:ext cx="760356" cy="183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4835" y="6193917"/>
            <a:ext cx="47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ssume β = 2, T = 16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m_ost_v1_plu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97" y="1680451"/>
            <a:ext cx="5192889" cy="4154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386682"/>
            <a:ext cx="8489244" cy="66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Required to map a 1 deg</a:t>
            </a:r>
            <a:r>
              <a:rPr lang="en-US" baseline="30000" dirty="0" smtClean="0"/>
              <a:t>2</a:t>
            </a:r>
            <a:r>
              <a:rPr lang="en-US" dirty="0" smtClean="0"/>
              <a:t> region </a:t>
            </a:r>
            <a:br>
              <a:rPr lang="en-US" dirty="0" smtClean="0"/>
            </a:br>
            <a:r>
              <a:rPr lang="en-US" dirty="0" smtClean="0"/>
              <a:t>20 MJy/</a:t>
            </a:r>
            <a:r>
              <a:rPr lang="en-US" dirty="0" err="1" smtClean="0"/>
              <a:t>Sr</a:t>
            </a:r>
            <a:r>
              <a:rPr lang="en-US" dirty="0"/>
              <a:t> </a:t>
            </a:r>
            <a:r>
              <a:rPr lang="en-US" dirty="0" smtClean="0"/>
              <a:t>Dust @240μm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σ</a:t>
            </a:r>
            <a:r>
              <a:rPr lang="en-US" sz="3100" baseline="-25000" dirty="0" err="1" smtClean="0"/>
              <a:t>p</a:t>
            </a:r>
            <a:r>
              <a:rPr lang="en-US" dirty="0" smtClean="0"/>
              <a:t>=1%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6009" y="4264954"/>
            <a:ext cx="113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FIP 80 </a:t>
            </a:r>
            <a:r>
              <a:rPr lang="en-US" b="1" dirty="0" err="1" smtClean="0">
                <a:solidFill>
                  <a:srgbClr val="0000FF"/>
                </a:solidFill>
              </a:rPr>
              <a:t>μm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0663" y="4788903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FFFF"/>
                </a:solidFill>
              </a:rPr>
              <a:t>FIP 120 </a:t>
            </a:r>
            <a:r>
              <a:rPr lang="en-US" b="1" dirty="0" err="1" smtClean="0">
                <a:solidFill>
                  <a:srgbClr val="21FFFF"/>
                </a:solidFill>
              </a:rPr>
              <a:t>μm</a:t>
            </a:r>
            <a:endParaRPr lang="en-US" b="1" dirty="0">
              <a:solidFill>
                <a:srgbClr val="21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5940" y="5059640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FIP 240 </a:t>
            </a:r>
            <a:r>
              <a:rPr lang="en-US" b="1" dirty="0" err="1" smtClean="0">
                <a:solidFill>
                  <a:srgbClr val="008000"/>
                </a:solidFill>
              </a:rPr>
              <a:t>μm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0" name="Picture 9" descr="Bla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11" y="3444339"/>
            <a:ext cx="2652889" cy="1837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2701"/>
          <a:stretch/>
        </p:blipFill>
        <p:spPr>
          <a:xfrm>
            <a:off x="2309944" y="1251153"/>
            <a:ext cx="1537156" cy="16229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0784" y="2227783"/>
            <a:ext cx="158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TolTEC</a:t>
            </a:r>
            <a:r>
              <a:rPr lang="en-US" b="1" dirty="0" smtClean="0">
                <a:solidFill>
                  <a:srgbClr val="FF0000"/>
                </a:solidFill>
              </a:rPr>
              <a:t> 1.1m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(2019)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7126" t="12941" r="15066" b="12487"/>
          <a:stretch/>
        </p:blipFill>
        <p:spPr>
          <a:xfrm>
            <a:off x="5131759" y="1145908"/>
            <a:ext cx="1698140" cy="13988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31759" y="2057017"/>
            <a:ext cx="158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POL-2 870 </a:t>
            </a:r>
            <a:r>
              <a:rPr lang="en-US" b="1" dirty="0" err="1" smtClean="0">
                <a:solidFill>
                  <a:srgbClr val="FF0000"/>
                </a:solidFill>
              </a:rPr>
              <a:t>μm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(2017)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6183" y="3600986"/>
            <a:ext cx="224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BLASTPol (2012) and BLAST-TNG (2018)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250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FF00"/>
                </a:solidFill>
              </a:rPr>
              <a:t>350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6600"/>
                </a:solidFill>
              </a:rPr>
              <a:t>500</a:t>
            </a:r>
            <a:r>
              <a:rPr lang="en-US" b="1" dirty="0" smtClean="0"/>
              <a:t> </a:t>
            </a:r>
            <a:r>
              <a:rPr lang="en-US" b="1" dirty="0" err="1" smtClean="0"/>
              <a:t>μm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183" y="2227783"/>
            <a:ext cx="2180858" cy="1221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29899" y="2874114"/>
            <a:ext cx="185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HAWC+: </a:t>
            </a:r>
            <a:r>
              <a:rPr lang="en-US" b="1" dirty="0" smtClean="0">
                <a:solidFill>
                  <a:srgbClr val="0000FF"/>
                </a:solidFill>
              </a:rPr>
              <a:t>89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21FFFF"/>
                </a:solidFill>
              </a:rPr>
              <a:t>154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8000"/>
                </a:solidFill>
              </a:rPr>
              <a:t>214</a:t>
            </a:r>
            <a:r>
              <a:rPr lang="en-US" b="1" dirty="0" smtClean="0"/>
              <a:t> </a:t>
            </a:r>
            <a:r>
              <a:rPr lang="en-US" b="1" dirty="0" err="1" smtClean="0"/>
              <a:t>μm</a:t>
            </a:r>
            <a:endParaRPr lang="en-US" b="1" dirty="0" smtClean="0"/>
          </a:p>
          <a:p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471927" y="2624065"/>
            <a:ext cx="182748" cy="419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09625" y="2647326"/>
            <a:ext cx="1987598" cy="1093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471927" y="3434949"/>
            <a:ext cx="1584424" cy="396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069543" y="3831437"/>
            <a:ext cx="760356" cy="183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49207" y="4185968"/>
            <a:ext cx="760356" cy="183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4835" y="6193917"/>
            <a:ext cx="47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ssume β = 2, T = 16 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09625" y="5916918"/>
            <a:ext cx="43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FIP at 240 microns has ~400x the mapping speed of BLAST-TNG!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113"/>
            <a:ext cx="8229600" cy="66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the FIP had a longer wavelength band we could better study the magnetic fields in cold early stage star forming regions.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77" y="1760930"/>
            <a:ext cx="4215900" cy="202987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4323029" y="1870900"/>
            <a:ext cx="202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</a:t>
            </a:r>
            <a:r>
              <a:rPr lang="en-US" baseline="-25000" dirty="0" smtClean="0">
                <a:solidFill>
                  <a:schemeClr val="accent2"/>
                </a:solidFill>
              </a:rPr>
              <a:t>250</a:t>
            </a:r>
            <a:r>
              <a:rPr lang="en-US" dirty="0" smtClean="0">
                <a:solidFill>
                  <a:schemeClr val="accent2"/>
                </a:solidFill>
              </a:rPr>
              <a:t>~20 MJy/</a:t>
            </a:r>
            <a:r>
              <a:rPr lang="en-US" dirty="0" err="1" smtClean="0">
                <a:solidFill>
                  <a:schemeClr val="accent2"/>
                </a:solidFill>
              </a:rPr>
              <a:t>Sr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0777" y="1760929"/>
            <a:ext cx="2020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504D"/>
                </a:solidFill>
              </a:rPr>
              <a:t>T</a:t>
            </a:r>
            <a:r>
              <a:rPr lang="en-US" baseline="-25000" dirty="0">
                <a:solidFill>
                  <a:srgbClr val="C0504D"/>
                </a:solidFill>
              </a:rPr>
              <a:t>d</a:t>
            </a:r>
            <a:r>
              <a:rPr lang="en-US" dirty="0">
                <a:solidFill>
                  <a:srgbClr val="C0504D"/>
                </a:solidFill>
              </a:rPr>
              <a:t> = 14.5 ± </a:t>
            </a:r>
            <a:r>
              <a:rPr lang="en-US" dirty="0" smtClean="0">
                <a:solidFill>
                  <a:srgbClr val="C0504D"/>
                </a:solidFill>
              </a:rPr>
              <a:t>1.6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 β </a:t>
            </a:r>
            <a:r>
              <a:rPr lang="en-US" dirty="0">
                <a:solidFill>
                  <a:srgbClr val="C0504D"/>
                </a:solidFill>
              </a:rPr>
              <a:t>= 2.3 ± 0.6 </a:t>
            </a:r>
            <a:endParaRPr lang="en-US" dirty="0" smtClean="0">
              <a:solidFill>
                <a:srgbClr val="C0504D"/>
              </a:solidFill>
            </a:endParaRPr>
          </a:p>
          <a:p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5641"/>
            <a:ext cx="7977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 temperatures are not actually uniform even in clouds without star formation: dust is warmer near the cloud surface. </a:t>
            </a:r>
          </a:p>
          <a:p>
            <a:endParaRPr lang="en-US" sz="2000" dirty="0"/>
          </a:p>
          <a:p>
            <a:r>
              <a:rPr lang="en-US" sz="2000" dirty="0" smtClean="0"/>
              <a:t>At 240 microns 20K dust is 6x brighter than 10K dust.</a:t>
            </a:r>
          </a:p>
          <a:p>
            <a:pPr lvl="1"/>
            <a:r>
              <a:rPr lang="en-US" sz="20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Magnetic field direction measured is weighted toward the lower density cloud regions.</a:t>
            </a:r>
          </a:p>
          <a:p>
            <a:endParaRPr lang="en-US" sz="2000" dirty="0"/>
          </a:p>
          <a:p>
            <a:r>
              <a:rPr lang="en-US" sz="2000" dirty="0" smtClean="0"/>
              <a:t>At 500 microns 20K dust is only  1.6x brighter.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27728"/>
            <a:ext cx="255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Polaris Flare SED</a:t>
            </a:r>
          </a:p>
          <a:p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Miville-Deschênes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2010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Descope</a:t>
            </a:r>
            <a:r>
              <a:rPr lang="en-US" dirty="0" smtClean="0"/>
              <a:t> Options: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573272" cy="4525963"/>
          </a:xfrm>
        </p:spPr>
        <p:txBody>
          <a:bodyPr/>
          <a:lstStyle/>
          <a:p>
            <a:r>
              <a:rPr lang="en-US" dirty="0" smtClean="0"/>
              <a:t>We would </a:t>
            </a:r>
            <a:r>
              <a:rPr lang="en-US" b="1" dirty="0" smtClean="0"/>
              <a:t>really</a:t>
            </a:r>
            <a:r>
              <a:rPr lang="en-US" dirty="0" smtClean="0"/>
              <a:t> not like to lose:</a:t>
            </a:r>
          </a:p>
          <a:p>
            <a:pPr lvl="1"/>
            <a:r>
              <a:rPr lang="en-US" dirty="0" smtClean="0"/>
              <a:t>Dynamic range in instrument sensitivity.</a:t>
            </a:r>
          </a:p>
          <a:p>
            <a:pPr lvl="1"/>
            <a:r>
              <a:rPr lang="en-US" dirty="0" smtClean="0"/>
              <a:t>Ability to recover polarization structure on large scales (up to 10 degrees).</a:t>
            </a:r>
          </a:p>
          <a:p>
            <a:pPr lvl="1"/>
            <a:r>
              <a:rPr lang="en-US" dirty="0" smtClean="0"/>
              <a:t>The 240 micron band!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Descope</a:t>
            </a:r>
            <a:r>
              <a:rPr lang="en-US" dirty="0" smtClean="0"/>
              <a:t>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Sensitivity:</a:t>
            </a:r>
          </a:p>
          <a:p>
            <a:pPr lvl="1"/>
            <a:r>
              <a:rPr lang="en-US" dirty="0" smtClean="0"/>
              <a:t>2x decrease in sensitivity would mean we could map ¼ as many clouds to the same depth OR not target as many diffuse ISM clouds.</a:t>
            </a:r>
          </a:p>
          <a:p>
            <a:r>
              <a:rPr lang="en-US" dirty="0" smtClean="0"/>
              <a:t>Resolution:</a:t>
            </a:r>
          </a:p>
          <a:p>
            <a:pPr lvl="1"/>
            <a:r>
              <a:rPr lang="en-US" dirty="0" smtClean="0"/>
              <a:t>This limits the cloud distance (and number of clouds) for which we can get high resolution.  </a:t>
            </a:r>
          </a:p>
          <a:p>
            <a:pPr lvl="2"/>
            <a:r>
              <a:rPr lang="en-US" dirty="0" smtClean="0"/>
              <a:t>Example: For the 120 </a:t>
            </a:r>
            <a:r>
              <a:rPr lang="en-US" dirty="0" err="1" smtClean="0"/>
              <a:t>μm</a:t>
            </a:r>
            <a:r>
              <a:rPr lang="en-US" dirty="0" smtClean="0"/>
              <a:t> we can resolve the core scale (~0.03pc) out to 2kpc.</a:t>
            </a:r>
          </a:p>
          <a:p>
            <a:pPr lvl="1"/>
            <a:r>
              <a:rPr lang="en-US" dirty="0" smtClean="0"/>
              <a:t>A moderate degradation in resolution (e.g. ~25%) wouldn’t</a:t>
            </a:r>
            <a:r>
              <a:rPr lang="fr-FR" dirty="0"/>
              <a:t> </a:t>
            </a:r>
            <a:r>
              <a:rPr lang="fr-FR" dirty="0" err="1" smtClean="0"/>
              <a:t>degrade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science case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Instantaneous Field of View:</a:t>
            </a:r>
          </a:p>
          <a:p>
            <a:pPr lvl="1"/>
            <a:r>
              <a:rPr lang="en-US" dirty="0" smtClean="0"/>
              <a:t>Shouldn’t affect us as long as we can recover emission on scales larger than the FOV.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94995" cy="4525963"/>
          </a:xfrm>
        </p:spPr>
        <p:txBody>
          <a:bodyPr/>
          <a:lstStyle/>
          <a:p>
            <a:r>
              <a:rPr lang="en-US" dirty="0" smtClean="0"/>
              <a:t>Polarimetry allows us to trace magnetic and turbulent energy over all ISM scales, from galactic feedback to star </a:t>
            </a:r>
            <a:r>
              <a:rPr lang="en-US" smtClean="0"/>
              <a:t>forming cores.</a:t>
            </a:r>
            <a:endParaRPr lang="en-US" dirty="0" smtClean="0"/>
          </a:p>
          <a:p>
            <a:r>
              <a:rPr lang="en-US" dirty="0" smtClean="0"/>
              <a:t>OST will be revolutionary in terms of:</a:t>
            </a:r>
          </a:p>
          <a:p>
            <a:pPr lvl="1"/>
            <a:r>
              <a:rPr lang="en-US" dirty="0" smtClean="0"/>
              <a:t>Ability to trace MHD turbulence over range in spatial scale and column density scales.</a:t>
            </a:r>
          </a:p>
          <a:p>
            <a:pPr lvl="1"/>
            <a:r>
              <a:rPr lang="en-US" dirty="0" smtClean="0"/>
              <a:t>Mapping speed, which will allow OST to map hundreds of clouds.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.pdf"/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35228" r="33464" b="42232"/>
          <a:stretch/>
        </p:blipFill>
        <p:spPr>
          <a:xfrm>
            <a:off x="0" y="0"/>
            <a:ext cx="9179841" cy="688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it important to study magnetic fields and turbulence?</a:t>
            </a:r>
          </a:p>
          <a:p>
            <a:pPr lvl="1"/>
            <a:r>
              <a:rPr lang="en-US" dirty="0" smtClean="0"/>
              <a:t>What have we learned from polarimetry to date.</a:t>
            </a:r>
          </a:p>
          <a:p>
            <a:pPr lvl="1"/>
            <a:r>
              <a:rPr lang="en-US" i="1" dirty="0" smtClean="0"/>
              <a:t>Discussion will mostly focus on magnetic field studies.</a:t>
            </a:r>
            <a:endParaRPr lang="en-US" dirty="0" smtClean="0"/>
          </a:p>
          <a:p>
            <a:r>
              <a:rPr lang="en-US" dirty="0" smtClean="0"/>
              <a:t>Polarimetry with the OST – Far IR Polarimeter</a:t>
            </a:r>
          </a:p>
          <a:p>
            <a:pPr lvl="1"/>
            <a:r>
              <a:rPr lang="en-US" dirty="0" smtClean="0"/>
              <a:t>OST </a:t>
            </a:r>
            <a:r>
              <a:rPr lang="en-US" dirty="0" err="1" smtClean="0"/>
              <a:t>vs</a:t>
            </a:r>
            <a:r>
              <a:rPr lang="en-US" dirty="0" smtClean="0"/>
              <a:t> other </a:t>
            </a:r>
            <a:r>
              <a:rPr lang="en-US" dirty="0" err="1" smtClean="0"/>
              <a:t>Polarimeters</a:t>
            </a:r>
            <a:endParaRPr lang="en-US" dirty="0" smtClean="0"/>
          </a:p>
          <a:p>
            <a:pPr lvl="1"/>
            <a:r>
              <a:rPr lang="en-US" dirty="0" smtClean="0"/>
              <a:t>How do the </a:t>
            </a:r>
            <a:r>
              <a:rPr lang="en-US" dirty="0" err="1" smtClean="0"/>
              <a:t>descope</a:t>
            </a:r>
            <a:r>
              <a:rPr lang="en-US" dirty="0" smtClean="0"/>
              <a:t> options affect our science?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Goal: Understanding Gas Dynamics and Energy Transport on All Scales in the 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764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4" y="3408197"/>
            <a:ext cx="2969407" cy="3042859"/>
            <a:chOff x="149404" y="3408197"/>
            <a:chExt cx="2969407" cy="3042859"/>
          </a:xfrm>
        </p:grpSpPr>
        <p:grpSp>
          <p:nvGrpSpPr>
            <p:cNvPr id="14" name="Group 13"/>
            <p:cNvGrpSpPr/>
            <p:nvPr/>
          </p:nvGrpSpPr>
          <p:grpSpPr>
            <a:xfrm>
              <a:off x="149404" y="3408197"/>
              <a:ext cx="2969407" cy="3042859"/>
              <a:chOff x="149404" y="3408197"/>
              <a:chExt cx="2969407" cy="304285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404" y="3592863"/>
                <a:ext cx="2969407" cy="2858193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57200" y="3408197"/>
                <a:ext cx="1373001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Turbulence: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98280" y="3628137"/>
              <a:ext cx="112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80000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800000"/>
                  </a:solidFill>
                </a:rPr>
                <a:t>s</a:t>
              </a:r>
              <a:r>
                <a:rPr lang="en-US" dirty="0" smtClean="0">
                  <a:solidFill>
                    <a:srgbClr val="800000"/>
                  </a:solidFill>
                </a:rPr>
                <a:t> = v/</a:t>
              </a:r>
              <a:r>
                <a:rPr lang="en-US" dirty="0" err="1" smtClean="0">
                  <a:solidFill>
                    <a:srgbClr val="800000"/>
                  </a:solidFill>
                </a:rPr>
                <a:t>c</a:t>
              </a:r>
              <a:r>
                <a:rPr lang="en-US" baseline="-25000" dirty="0" err="1" smtClean="0">
                  <a:solidFill>
                    <a:srgbClr val="800000"/>
                  </a:solidFill>
                </a:rPr>
                <a:t>s</a:t>
              </a:r>
              <a:endParaRPr lang="en-US" baseline="-25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130300"/>
            <a:ext cx="318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urier"/>
                <a:cs typeface="Courier"/>
              </a:rPr>
              <a:t>HI4PI 21 cm HI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Courier"/>
                <a:cs typeface="Courier"/>
              </a:rPr>
              <a:t>Parkes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latin typeface="Courier"/>
                <a:cs typeface="Courier"/>
              </a:rPr>
              <a:t>Effelsberg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077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8750" l="898" r="992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34" y="1300959"/>
            <a:ext cx="8432800" cy="4216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Goal: Understanding Gas Dynamics and Energy Transport on All Scales in the ISM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9404" y="3408197"/>
            <a:ext cx="2969407" cy="3042859"/>
            <a:chOff x="149404" y="3408197"/>
            <a:chExt cx="2969407" cy="30428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04" y="3592863"/>
              <a:ext cx="2969407" cy="28581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3408197"/>
              <a:ext cx="1373001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Turbulence: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98280" y="3628137"/>
              <a:ext cx="112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800000"/>
                  </a:solidFill>
                </a:rPr>
                <a:t>M</a:t>
              </a:r>
              <a:r>
                <a:rPr lang="en-US" b="1" baseline="-25000" dirty="0" err="1" smtClean="0">
                  <a:solidFill>
                    <a:srgbClr val="800000"/>
                  </a:solidFill>
                </a:rPr>
                <a:t>s</a:t>
              </a:r>
              <a:r>
                <a:rPr lang="en-US" b="1" dirty="0" smtClean="0">
                  <a:solidFill>
                    <a:srgbClr val="800000"/>
                  </a:solidFill>
                </a:rPr>
                <a:t> = v/</a:t>
              </a:r>
              <a:r>
                <a:rPr lang="en-US" b="1" dirty="0" err="1" smtClean="0">
                  <a:solidFill>
                    <a:srgbClr val="800000"/>
                  </a:solidFill>
                </a:rPr>
                <a:t>c</a:t>
              </a:r>
              <a:r>
                <a:rPr lang="en-US" b="1" baseline="-25000" dirty="0" err="1" smtClean="0">
                  <a:solidFill>
                    <a:srgbClr val="800000"/>
                  </a:solidFill>
                </a:rPr>
                <a:t>s</a:t>
              </a:r>
              <a:endParaRPr lang="en-US" b="1" baseline="-25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59096" y="1116293"/>
            <a:ext cx="318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Planck </a:t>
            </a:r>
            <a:r>
              <a:rPr lang="en-US" dirty="0" err="1" smtClean="0">
                <a:latin typeface="Courier"/>
                <a:cs typeface="Courier"/>
              </a:rPr>
              <a:t>Int</a:t>
            </a:r>
            <a:r>
              <a:rPr lang="en-US" dirty="0" smtClean="0">
                <a:latin typeface="Courier"/>
                <a:cs typeface="Courier"/>
              </a:rPr>
              <a:t> XIX 2015</a:t>
            </a:r>
            <a:endParaRPr lang="en-US" dirty="0">
              <a:latin typeface="Courier"/>
              <a:cs typeface="Courier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80272" y="4949706"/>
            <a:ext cx="2315761" cy="1767983"/>
            <a:chOff x="3380272" y="4949706"/>
            <a:chExt cx="2315761" cy="1767983"/>
          </a:xfrm>
        </p:grpSpPr>
        <p:sp>
          <p:nvSpPr>
            <p:cNvPr id="3" name="Left-Right Arrow 2"/>
            <p:cNvSpPr/>
            <p:nvPr/>
          </p:nvSpPr>
          <p:spPr>
            <a:xfrm>
              <a:off x="3529673" y="4949706"/>
              <a:ext cx="1904905" cy="54062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80272" y="5517360"/>
              <a:ext cx="23157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B-Fields make turbulence anisotropic Turbulence can amply B-Field strength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34579" y="3408197"/>
            <a:ext cx="3961893" cy="3367251"/>
            <a:chOff x="5434579" y="3408197"/>
            <a:chExt cx="3961893" cy="3367251"/>
          </a:xfrm>
        </p:grpSpPr>
        <p:grpSp>
          <p:nvGrpSpPr>
            <p:cNvPr id="6" name="Group 5"/>
            <p:cNvGrpSpPr/>
            <p:nvPr/>
          </p:nvGrpSpPr>
          <p:grpSpPr>
            <a:xfrm>
              <a:off x="5434579" y="3408197"/>
              <a:ext cx="3961893" cy="3367251"/>
              <a:chOff x="5434579" y="3408197"/>
              <a:chExt cx="3961893" cy="336725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434579" y="3426871"/>
                <a:ext cx="3961893" cy="3348577"/>
                <a:chOff x="618460" y="1050058"/>
                <a:chExt cx="5289182" cy="447040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8460" y="1050058"/>
                  <a:ext cx="4724400" cy="4470400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1224323" y="4657597"/>
                  <a:ext cx="4683319" cy="493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Courier"/>
                      <a:cs typeface="Courier"/>
                    </a:rPr>
                    <a:t>Planck </a:t>
                  </a:r>
                  <a:r>
                    <a:rPr lang="en-US" dirty="0" err="1" smtClean="0">
                      <a:latin typeface="Courier"/>
                      <a:cs typeface="Courier"/>
                    </a:rPr>
                    <a:t>Int</a:t>
                  </a:r>
                  <a:r>
                    <a:rPr lang="en-US" dirty="0" smtClean="0">
                      <a:latin typeface="Courier"/>
                      <a:cs typeface="Courier"/>
                    </a:rPr>
                    <a:t> XXXV 2016</a:t>
                  </a:r>
                  <a:endParaRPr lang="en-US" dirty="0">
                    <a:latin typeface="Courier"/>
                    <a:cs typeface="Courier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888404" y="3408197"/>
                <a:ext cx="1824588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Magnetic Fields: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171397" y="3744438"/>
              <a:ext cx="1708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800000"/>
                  </a:solidFill>
                </a:rPr>
                <a:t>A</a:t>
              </a:r>
              <a:r>
                <a:rPr lang="en-US" b="1" dirty="0" smtClean="0">
                  <a:solidFill>
                    <a:srgbClr val="800000"/>
                  </a:solidFill>
                </a:rPr>
                <a:t> = v√(</a:t>
              </a:r>
              <a:r>
                <a:rPr lang="en-US" b="1" dirty="0" smtClean="0">
                  <a:solidFill>
                    <a:srgbClr val="800000"/>
                  </a:solidFill>
                </a:rPr>
                <a:t>4</a:t>
              </a:r>
              <a:r>
                <a:rPr lang="en-US" b="1" dirty="0" smtClean="0">
                  <a:solidFill>
                    <a:srgbClr val="800000"/>
                  </a:solidFill>
                </a:rPr>
                <a:t>π</a:t>
              </a:r>
              <a:r>
                <a:rPr lang="en-US" b="1" dirty="0" err="1" smtClean="0">
                  <a:solidFill>
                    <a:srgbClr val="800000"/>
                  </a:solidFill>
                </a:rPr>
                <a:t>ρ</a:t>
              </a:r>
              <a:r>
                <a:rPr lang="en-US" b="1" dirty="0" smtClean="0">
                  <a:solidFill>
                    <a:srgbClr val="800000"/>
                  </a:solidFill>
                </a:rPr>
                <a:t>)/B</a:t>
              </a:r>
              <a:endParaRPr lang="en-US" b="1" baseline="-25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2534" y="1485625"/>
            <a:ext cx="8600885" cy="1749843"/>
            <a:chOff x="372534" y="1485625"/>
            <a:chExt cx="8600885" cy="174984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8288" t="7352" r="9146" b="14772"/>
            <a:stretch/>
          </p:blipFill>
          <p:spPr>
            <a:xfrm>
              <a:off x="372534" y="1485625"/>
              <a:ext cx="2294297" cy="17311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6" t="19550" r="30652" b="37019"/>
            <a:stretch/>
          </p:blipFill>
          <p:spPr bwMode="auto">
            <a:xfrm>
              <a:off x="2741638" y="1504299"/>
              <a:ext cx="2147058" cy="159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57200" y="2451468"/>
              <a:ext cx="1746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Galaxy Feedback</a:t>
              </a:r>
            </a:p>
            <a:p>
              <a:r>
                <a:rPr lang="en-US" dirty="0" smtClean="0"/>
                <a:t>~</a:t>
              </a:r>
              <a:r>
                <a:rPr lang="en-US" dirty="0" err="1" smtClean="0"/>
                <a:t>kpc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66831" y="2242625"/>
              <a:ext cx="17015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Molecular cloud </a:t>
              </a:r>
            </a:p>
            <a:p>
              <a:r>
                <a:rPr lang="en-US" dirty="0" smtClean="0"/>
                <a:t>formation</a:t>
              </a:r>
            </a:p>
            <a:p>
              <a:r>
                <a:rPr lang="en-US" dirty="0" smtClean="0"/>
                <a:t>~50 pc</a:t>
              </a:r>
              <a:endParaRPr lang="en-US" dirty="0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t="3538" r="4029" b="11059"/>
            <a:stretch/>
          </p:blipFill>
          <p:spPr bwMode="auto">
            <a:xfrm>
              <a:off x="4999586" y="1705521"/>
              <a:ext cx="1797139" cy="14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975294" y="1760618"/>
              <a:ext cx="157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sto MT"/>
                  <a:cs typeface="Calisto MT"/>
                </a:rPr>
                <a:t>~0.1 to 10 </a:t>
              </a:r>
              <a:r>
                <a:rPr lang="en-US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sto MT"/>
                  <a:cs typeface="Calisto MT"/>
                </a:rPr>
                <a:t>pc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5586" y="1604652"/>
              <a:ext cx="2057833" cy="159276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915586" y="1610846"/>
              <a:ext cx="103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 0.05 pc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9586" y="2866136"/>
              <a:ext cx="167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dense filaments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76371" y="2821443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cores and disks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0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Dust Emission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784902"/>
            <a:ext cx="8229600" cy="162471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Alignment of grains </a:t>
            </a:r>
            <a:r>
              <a:rPr lang="en-US" dirty="0" smtClean="0"/>
              <a:t>perpendicular to the magnetic field</a:t>
            </a:r>
          </a:p>
          <a:p>
            <a:pPr lvl="1"/>
            <a:r>
              <a:rPr lang="en-US" dirty="0" smtClean="0"/>
              <a:t> most likely through </a:t>
            </a:r>
            <a:r>
              <a:rPr lang="en-US" dirty="0"/>
              <a:t>r</a:t>
            </a:r>
            <a:r>
              <a:rPr lang="en-US" dirty="0" smtClean="0"/>
              <a:t>adiative </a:t>
            </a:r>
            <a:r>
              <a:rPr lang="en-US" dirty="0" smtClean="0"/>
              <a:t>t</a:t>
            </a:r>
            <a:r>
              <a:rPr lang="en-US" dirty="0" smtClean="0"/>
              <a:t>orques</a:t>
            </a:r>
            <a:endParaRPr lang="en-US" dirty="0" smtClean="0"/>
          </a:p>
          <a:p>
            <a:pPr lvl="2"/>
            <a:r>
              <a:rPr lang="en-US" dirty="0" smtClean="0"/>
              <a:t>Requires an </a:t>
            </a:r>
            <a:r>
              <a:rPr lang="en-US" dirty="0" smtClean="0"/>
              <a:t>anisotropic source of radiation with </a:t>
            </a:r>
            <a:r>
              <a:rPr lang="en-US" dirty="0" err="1" smtClean="0"/>
              <a:t>λ</a:t>
            </a:r>
            <a:r>
              <a:rPr lang="en-US" dirty="0" smtClean="0"/>
              <a:t> &lt; </a:t>
            </a:r>
            <a:r>
              <a:rPr lang="en-US" dirty="0" smtClean="0"/>
              <a:t>a</a:t>
            </a:r>
          </a:p>
          <a:p>
            <a:r>
              <a:rPr lang="en-US" dirty="0" smtClean="0"/>
              <a:t>Can trace the orientation of the B</a:t>
            </a:r>
            <a:r>
              <a:rPr lang="en-US" baseline="-25000" dirty="0" smtClean="0"/>
              <a:t>POS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(weighted by grain alignment and dust emissivity)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30" y="1155578"/>
            <a:ext cx="6383867" cy="35111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3808181" y="4291563"/>
            <a:ext cx="3019778" cy="37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8064A2"/>
                </a:solidFill>
                <a:latin typeface="Courier"/>
                <a:cs typeface="Courier"/>
              </a:rPr>
              <a:t>Andersson</a:t>
            </a:r>
            <a:r>
              <a:rPr lang="en-US" dirty="0">
                <a:solidFill>
                  <a:srgbClr val="8064A2"/>
                </a:solidFill>
                <a:latin typeface="Courier"/>
                <a:cs typeface="Courier"/>
              </a:rPr>
              <a:t>+ 2015 ARAA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62785" y="2639356"/>
            <a:ext cx="2358480" cy="1050994"/>
            <a:chOff x="4994048" y="2454126"/>
            <a:chExt cx="2358480" cy="1050994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5902997" y="3131175"/>
              <a:ext cx="44026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385597" y="2946509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F81BD"/>
                  </a:solidFill>
                  <a:latin typeface="Calibri"/>
                </a:rPr>
                <a:t>E-vector</a:t>
              </a:r>
            </a:p>
          </p:txBody>
        </p:sp>
        <p:sp>
          <p:nvSpPr>
            <p:cNvPr id="13" name="Freeform 12"/>
            <p:cNvSpPr/>
            <p:nvPr/>
          </p:nvSpPr>
          <p:spPr>
            <a:xfrm rot="2083694" flipH="1">
              <a:off x="4994048" y="2454126"/>
              <a:ext cx="1315381" cy="331937"/>
            </a:xfrm>
            <a:custGeom>
              <a:avLst/>
              <a:gdLst>
                <a:gd name="connsiteX0" fmla="*/ 0 w 4859522"/>
                <a:gd name="connsiteY0" fmla="*/ 393058 h 431932"/>
                <a:gd name="connsiteX1" fmla="*/ 388762 w 4859522"/>
                <a:gd name="connsiteY1" fmla="*/ 17277 h 431932"/>
                <a:gd name="connsiteX2" fmla="*/ 777523 w 4859522"/>
                <a:gd name="connsiteY2" fmla="*/ 418974 h 431932"/>
                <a:gd name="connsiteX3" fmla="*/ 1140368 w 4859522"/>
                <a:gd name="connsiteY3" fmla="*/ 17277 h 431932"/>
                <a:gd name="connsiteX4" fmla="*/ 1542088 w 4859522"/>
                <a:gd name="connsiteY4" fmla="*/ 406016 h 431932"/>
                <a:gd name="connsiteX5" fmla="*/ 1917891 w 4859522"/>
                <a:gd name="connsiteY5" fmla="*/ 4319 h 431932"/>
                <a:gd name="connsiteX6" fmla="*/ 2293694 w 4859522"/>
                <a:gd name="connsiteY6" fmla="*/ 380100 h 431932"/>
                <a:gd name="connsiteX7" fmla="*/ 2695415 w 4859522"/>
                <a:gd name="connsiteY7" fmla="*/ 4319 h 431932"/>
                <a:gd name="connsiteX8" fmla="*/ 3058259 w 4859522"/>
                <a:gd name="connsiteY8" fmla="*/ 380100 h 431932"/>
                <a:gd name="connsiteX9" fmla="*/ 3434062 w 4859522"/>
                <a:gd name="connsiteY9" fmla="*/ 17277 h 431932"/>
                <a:gd name="connsiteX10" fmla="*/ 3835782 w 4859522"/>
                <a:gd name="connsiteY10" fmla="*/ 406016 h 431932"/>
                <a:gd name="connsiteX11" fmla="*/ 4198627 w 4859522"/>
                <a:gd name="connsiteY11" fmla="*/ 17277 h 431932"/>
                <a:gd name="connsiteX12" fmla="*/ 4600347 w 4859522"/>
                <a:gd name="connsiteY12" fmla="*/ 406016 h 431932"/>
                <a:gd name="connsiteX13" fmla="*/ 4859522 w 4859522"/>
                <a:gd name="connsiteY13" fmla="*/ 172773 h 431932"/>
                <a:gd name="connsiteX0" fmla="*/ 0 w 4727589"/>
                <a:gd name="connsiteY0" fmla="*/ 393058 h 1069344"/>
                <a:gd name="connsiteX1" fmla="*/ 388762 w 4727589"/>
                <a:gd name="connsiteY1" fmla="*/ 17277 h 1069344"/>
                <a:gd name="connsiteX2" fmla="*/ 777523 w 4727589"/>
                <a:gd name="connsiteY2" fmla="*/ 418974 h 1069344"/>
                <a:gd name="connsiteX3" fmla="*/ 1140368 w 4727589"/>
                <a:gd name="connsiteY3" fmla="*/ 17277 h 1069344"/>
                <a:gd name="connsiteX4" fmla="*/ 1542088 w 4727589"/>
                <a:gd name="connsiteY4" fmla="*/ 406016 h 1069344"/>
                <a:gd name="connsiteX5" fmla="*/ 1917891 w 4727589"/>
                <a:gd name="connsiteY5" fmla="*/ 4319 h 1069344"/>
                <a:gd name="connsiteX6" fmla="*/ 2293694 w 4727589"/>
                <a:gd name="connsiteY6" fmla="*/ 380100 h 1069344"/>
                <a:gd name="connsiteX7" fmla="*/ 2695415 w 4727589"/>
                <a:gd name="connsiteY7" fmla="*/ 4319 h 1069344"/>
                <a:gd name="connsiteX8" fmla="*/ 3058259 w 4727589"/>
                <a:gd name="connsiteY8" fmla="*/ 380100 h 1069344"/>
                <a:gd name="connsiteX9" fmla="*/ 3434062 w 4727589"/>
                <a:gd name="connsiteY9" fmla="*/ 17277 h 1069344"/>
                <a:gd name="connsiteX10" fmla="*/ 3835782 w 4727589"/>
                <a:gd name="connsiteY10" fmla="*/ 406016 h 1069344"/>
                <a:gd name="connsiteX11" fmla="*/ 4198627 w 4727589"/>
                <a:gd name="connsiteY11" fmla="*/ 17277 h 1069344"/>
                <a:gd name="connsiteX12" fmla="*/ 4600347 w 4727589"/>
                <a:gd name="connsiteY12" fmla="*/ 406016 h 1069344"/>
                <a:gd name="connsiteX13" fmla="*/ 3435181 w 4727589"/>
                <a:gd name="connsiteY13" fmla="*/ 1030470 h 1069344"/>
                <a:gd name="connsiteX0" fmla="*/ 0 w 4727588"/>
                <a:gd name="connsiteY0" fmla="*/ 393058 h 418974"/>
                <a:gd name="connsiteX1" fmla="*/ 388762 w 4727588"/>
                <a:gd name="connsiteY1" fmla="*/ 17277 h 418974"/>
                <a:gd name="connsiteX2" fmla="*/ 777523 w 4727588"/>
                <a:gd name="connsiteY2" fmla="*/ 418974 h 418974"/>
                <a:gd name="connsiteX3" fmla="*/ 1140368 w 4727588"/>
                <a:gd name="connsiteY3" fmla="*/ 17277 h 418974"/>
                <a:gd name="connsiteX4" fmla="*/ 1542088 w 4727588"/>
                <a:gd name="connsiteY4" fmla="*/ 406016 h 418974"/>
                <a:gd name="connsiteX5" fmla="*/ 1917891 w 4727588"/>
                <a:gd name="connsiteY5" fmla="*/ 4319 h 418974"/>
                <a:gd name="connsiteX6" fmla="*/ 2293694 w 4727588"/>
                <a:gd name="connsiteY6" fmla="*/ 380100 h 418974"/>
                <a:gd name="connsiteX7" fmla="*/ 2695415 w 4727588"/>
                <a:gd name="connsiteY7" fmla="*/ 4319 h 418974"/>
                <a:gd name="connsiteX8" fmla="*/ 3058259 w 4727588"/>
                <a:gd name="connsiteY8" fmla="*/ 380100 h 418974"/>
                <a:gd name="connsiteX9" fmla="*/ 3434062 w 4727588"/>
                <a:gd name="connsiteY9" fmla="*/ 17277 h 418974"/>
                <a:gd name="connsiteX10" fmla="*/ 3835782 w 4727588"/>
                <a:gd name="connsiteY10" fmla="*/ 406016 h 418974"/>
                <a:gd name="connsiteX11" fmla="*/ 4198627 w 4727588"/>
                <a:gd name="connsiteY11" fmla="*/ 17277 h 418974"/>
                <a:gd name="connsiteX12" fmla="*/ 4600347 w 4727588"/>
                <a:gd name="connsiteY12" fmla="*/ 406016 h 418974"/>
                <a:gd name="connsiteX0" fmla="*/ 0 w 4198627"/>
                <a:gd name="connsiteY0" fmla="*/ 393058 h 418974"/>
                <a:gd name="connsiteX1" fmla="*/ 388762 w 4198627"/>
                <a:gd name="connsiteY1" fmla="*/ 17277 h 418974"/>
                <a:gd name="connsiteX2" fmla="*/ 777523 w 4198627"/>
                <a:gd name="connsiteY2" fmla="*/ 418974 h 418974"/>
                <a:gd name="connsiteX3" fmla="*/ 1140368 w 4198627"/>
                <a:gd name="connsiteY3" fmla="*/ 17277 h 418974"/>
                <a:gd name="connsiteX4" fmla="*/ 1542088 w 4198627"/>
                <a:gd name="connsiteY4" fmla="*/ 406016 h 418974"/>
                <a:gd name="connsiteX5" fmla="*/ 1917891 w 4198627"/>
                <a:gd name="connsiteY5" fmla="*/ 4319 h 418974"/>
                <a:gd name="connsiteX6" fmla="*/ 2293694 w 4198627"/>
                <a:gd name="connsiteY6" fmla="*/ 380100 h 418974"/>
                <a:gd name="connsiteX7" fmla="*/ 2695415 w 4198627"/>
                <a:gd name="connsiteY7" fmla="*/ 4319 h 418974"/>
                <a:gd name="connsiteX8" fmla="*/ 3058259 w 4198627"/>
                <a:gd name="connsiteY8" fmla="*/ 380100 h 418974"/>
                <a:gd name="connsiteX9" fmla="*/ 3434062 w 4198627"/>
                <a:gd name="connsiteY9" fmla="*/ 17277 h 418974"/>
                <a:gd name="connsiteX10" fmla="*/ 3835782 w 4198627"/>
                <a:gd name="connsiteY10" fmla="*/ 406016 h 418974"/>
                <a:gd name="connsiteX11" fmla="*/ 4198627 w 4198627"/>
                <a:gd name="connsiteY11" fmla="*/ 17277 h 418974"/>
                <a:gd name="connsiteX0" fmla="*/ 0 w 3835783"/>
                <a:gd name="connsiteY0" fmla="*/ 393058 h 418974"/>
                <a:gd name="connsiteX1" fmla="*/ 388762 w 3835783"/>
                <a:gd name="connsiteY1" fmla="*/ 17277 h 418974"/>
                <a:gd name="connsiteX2" fmla="*/ 777523 w 3835783"/>
                <a:gd name="connsiteY2" fmla="*/ 418974 h 418974"/>
                <a:gd name="connsiteX3" fmla="*/ 1140368 w 3835783"/>
                <a:gd name="connsiteY3" fmla="*/ 17277 h 418974"/>
                <a:gd name="connsiteX4" fmla="*/ 1542088 w 3835783"/>
                <a:gd name="connsiteY4" fmla="*/ 406016 h 418974"/>
                <a:gd name="connsiteX5" fmla="*/ 1917891 w 3835783"/>
                <a:gd name="connsiteY5" fmla="*/ 4319 h 418974"/>
                <a:gd name="connsiteX6" fmla="*/ 2293694 w 3835783"/>
                <a:gd name="connsiteY6" fmla="*/ 380100 h 418974"/>
                <a:gd name="connsiteX7" fmla="*/ 2695415 w 3835783"/>
                <a:gd name="connsiteY7" fmla="*/ 4319 h 418974"/>
                <a:gd name="connsiteX8" fmla="*/ 3058259 w 3835783"/>
                <a:gd name="connsiteY8" fmla="*/ 380100 h 418974"/>
                <a:gd name="connsiteX9" fmla="*/ 3434062 w 3835783"/>
                <a:gd name="connsiteY9" fmla="*/ 17277 h 418974"/>
                <a:gd name="connsiteX10" fmla="*/ 3835782 w 3835783"/>
                <a:gd name="connsiteY10" fmla="*/ 406016 h 418974"/>
                <a:gd name="connsiteX0" fmla="*/ 0 w 3434062"/>
                <a:gd name="connsiteY0" fmla="*/ 393058 h 418974"/>
                <a:gd name="connsiteX1" fmla="*/ 388762 w 3434062"/>
                <a:gd name="connsiteY1" fmla="*/ 17277 h 418974"/>
                <a:gd name="connsiteX2" fmla="*/ 777523 w 3434062"/>
                <a:gd name="connsiteY2" fmla="*/ 418974 h 418974"/>
                <a:gd name="connsiteX3" fmla="*/ 1140368 w 3434062"/>
                <a:gd name="connsiteY3" fmla="*/ 17277 h 418974"/>
                <a:gd name="connsiteX4" fmla="*/ 1542088 w 3434062"/>
                <a:gd name="connsiteY4" fmla="*/ 406016 h 418974"/>
                <a:gd name="connsiteX5" fmla="*/ 1917891 w 3434062"/>
                <a:gd name="connsiteY5" fmla="*/ 4319 h 418974"/>
                <a:gd name="connsiteX6" fmla="*/ 2293694 w 3434062"/>
                <a:gd name="connsiteY6" fmla="*/ 380100 h 418974"/>
                <a:gd name="connsiteX7" fmla="*/ 2695415 w 3434062"/>
                <a:gd name="connsiteY7" fmla="*/ 4319 h 418974"/>
                <a:gd name="connsiteX8" fmla="*/ 3058259 w 3434062"/>
                <a:gd name="connsiteY8" fmla="*/ 380100 h 418974"/>
                <a:gd name="connsiteX9" fmla="*/ 3434062 w 3434062"/>
                <a:gd name="connsiteY9" fmla="*/ 17277 h 418974"/>
                <a:gd name="connsiteX0" fmla="*/ 0 w 3058259"/>
                <a:gd name="connsiteY0" fmla="*/ 393058 h 418974"/>
                <a:gd name="connsiteX1" fmla="*/ 388762 w 3058259"/>
                <a:gd name="connsiteY1" fmla="*/ 17277 h 418974"/>
                <a:gd name="connsiteX2" fmla="*/ 777523 w 3058259"/>
                <a:gd name="connsiteY2" fmla="*/ 418974 h 418974"/>
                <a:gd name="connsiteX3" fmla="*/ 1140368 w 3058259"/>
                <a:gd name="connsiteY3" fmla="*/ 17277 h 418974"/>
                <a:gd name="connsiteX4" fmla="*/ 1542088 w 3058259"/>
                <a:gd name="connsiteY4" fmla="*/ 406016 h 418974"/>
                <a:gd name="connsiteX5" fmla="*/ 1917891 w 3058259"/>
                <a:gd name="connsiteY5" fmla="*/ 4319 h 418974"/>
                <a:gd name="connsiteX6" fmla="*/ 2293694 w 3058259"/>
                <a:gd name="connsiteY6" fmla="*/ 380100 h 418974"/>
                <a:gd name="connsiteX7" fmla="*/ 2695415 w 3058259"/>
                <a:gd name="connsiteY7" fmla="*/ 4319 h 418974"/>
                <a:gd name="connsiteX8" fmla="*/ 3058259 w 3058259"/>
                <a:gd name="connsiteY8" fmla="*/ 380100 h 418974"/>
                <a:gd name="connsiteX0" fmla="*/ 0 w 2695415"/>
                <a:gd name="connsiteY0" fmla="*/ 393058 h 418974"/>
                <a:gd name="connsiteX1" fmla="*/ 388762 w 2695415"/>
                <a:gd name="connsiteY1" fmla="*/ 17277 h 418974"/>
                <a:gd name="connsiteX2" fmla="*/ 777523 w 2695415"/>
                <a:gd name="connsiteY2" fmla="*/ 418974 h 418974"/>
                <a:gd name="connsiteX3" fmla="*/ 1140368 w 2695415"/>
                <a:gd name="connsiteY3" fmla="*/ 17277 h 418974"/>
                <a:gd name="connsiteX4" fmla="*/ 1542088 w 2695415"/>
                <a:gd name="connsiteY4" fmla="*/ 406016 h 418974"/>
                <a:gd name="connsiteX5" fmla="*/ 1917891 w 2695415"/>
                <a:gd name="connsiteY5" fmla="*/ 4319 h 418974"/>
                <a:gd name="connsiteX6" fmla="*/ 2293694 w 2695415"/>
                <a:gd name="connsiteY6" fmla="*/ 380100 h 418974"/>
                <a:gd name="connsiteX7" fmla="*/ 2695415 w 2695415"/>
                <a:gd name="connsiteY7" fmla="*/ 4319 h 418974"/>
                <a:gd name="connsiteX0" fmla="*/ 0 w 2293694"/>
                <a:gd name="connsiteY0" fmla="*/ 393058 h 418974"/>
                <a:gd name="connsiteX1" fmla="*/ 388762 w 2293694"/>
                <a:gd name="connsiteY1" fmla="*/ 17277 h 418974"/>
                <a:gd name="connsiteX2" fmla="*/ 777523 w 2293694"/>
                <a:gd name="connsiteY2" fmla="*/ 418974 h 418974"/>
                <a:gd name="connsiteX3" fmla="*/ 1140368 w 2293694"/>
                <a:gd name="connsiteY3" fmla="*/ 17277 h 418974"/>
                <a:gd name="connsiteX4" fmla="*/ 1542088 w 2293694"/>
                <a:gd name="connsiteY4" fmla="*/ 406016 h 418974"/>
                <a:gd name="connsiteX5" fmla="*/ 1917891 w 2293694"/>
                <a:gd name="connsiteY5" fmla="*/ 4319 h 418974"/>
                <a:gd name="connsiteX6" fmla="*/ 2293694 w 2293694"/>
                <a:gd name="connsiteY6" fmla="*/ 380100 h 41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3694" h="418974">
                  <a:moveTo>
                    <a:pt x="0" y="393058"/>
                  </a:moveTo>
                  <a:cubicBezTo>
                    <a:pt x="129587" y="203008"/>
                    <a:pt x="259175" y="12958"/>
                    <a:pt x="388762" y="17277"/>
                  </a:cubicBezTo>
                  <a:cubicBezTo>
                    <a:pt x="518349" y="21596"/>
                    <a:pt x="652255" y="418974"/>
                    <a:pt x="777523" y="418974"/>
                  </a:cubicBezTo>
                  <a:cubicBezTo>
                    <a:pt x="902791" y="418974"/>
                    <a:pt x="1012941" y="19437"/>
                    <a:pt x="1140368" y="17277"/>
                  </a:cubicBezTo>
                  <a:cubicBezTo>
                    <a:pt x="1267796" y="15117"/>
                    <a:pt x="1412501" y="408176"/>
                    <a:pt x="1542088" y="406016"/>
                  </a:cubicBezTo>
                  <a:cubicBezTo>
                    <a:pt x="1671675" y="403856"/>
                    <a:pt x="1792624" y="8638"/>
                    <a:pt x="1917891" y="4319"/>
                  </a:cubicBezTo>
                  <a:cubicBezTo>
                    <a:pt x="2043158" y="0"/>
                    <a:pt x="2164107" y="380100"/>
                    <a:pt x="2293694" y="38010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138332" y="2757230"/>
              <a:ext cx="0" cy="7478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172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57"/>
    </mc:Choice>
    <mc:Fallback>
      <p:transition xmlns:p14="http://schemas.microsoft.com/office/powerpoint/2010/main" spd="slow" advTm="618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st_vecs_on_herschel_0419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" y="765648"/>
            <a:ext cx="7625644" cy="59915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660343"/>
          </a:xfrm>
        </p:spPr>
        <p:txBody>
          <a:bodyPr/>
          <a:lstStyle/>
          <a:p>
            <a:r>
              <a:rPr lang="en-US" dirty="0" smtClean="0"/>
              <a:t>Magnetic Fields as traced by Polarization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683" y="6118420"/>
            <a:ext cx="4801027" cy="1277610"/>
          </a:xfrm>
        </p:spPr>
        <p:txBody>
          <a:bodyPr/>
          <a:lstStyle/>
          <a:p>
            <a:r>
              <a:rPr lang="en-US" dirty="0" smtClean="0"/>
              <a:t>Median Polarization = 2.6%</a:t>
            </a:r>
            <a:endParaRPr lang="en-US" dirty="0"/>
          </a:p>
        </p:txBody>
      </p:sp>
      <p:pic>
        <p:nvPicPr>
          <p:cNvPr id="6" name="Picture 5" descr="Bla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684"/>
            <a:ext cx="2652889" cy="1837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151" y="5183924"/>
            <a:ext cx="1439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       </a:t>
            </a:r>
            <a:r>
              <a:rPr lang="en-US" sz="1400" b="1" dirty="0" err="1" smtClean="0">
                <a:solidFill>
                  <a:srgbClr val="FFFF00"/>
                </a:solidFill>
              </a:rPr>
              <a:t>BLASTpol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n-US" sz="1400" b="1" dirty="0" smtClean="0">
                <a:solidFill>
                  <a:srgbClr val="FFFF00"/>
                </a:solidFill>
              </a:rPr>
              <a:t>(PI: Mark Devlin)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2390" y="989718"/>
            <a:ext cx="270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BLASTPol 500 micron inferred B-field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6685" y="1182813"/>
            <a:ext cx="6080558" cy="55478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785"/>
            <a:ext cx="8229600" cy="660343"/>
          </a:xfrm>
        </p:spPr>
        <p:txBody>
          <a:bodyPr/>
          <a:lstStyle/>
          <a:p>
            <a:r>
              <a:rPr lang="en-US" dirty="0" smtClean="0"/>
              <a:t>Planck: Histograms of relative orientation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85" y="1320378"/>
            <a:ext cx="5842000" cy="27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685" y="4088978"/>
            <a:ext cx="5867400" cy="2768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85771" y="1441970"/>
            <a:ext cx="3121994" cy="2369321"/>
            <a:chOff x="3406286" y="1194138"/>
            <a:chExt cx="3121994" cy="2369321"/>
          </a:xfrm>
        </p:grpSpPr>
        <p:sp>
          <p:nvSpPr>
            <p:cNvPr id="8" name="Rectangle 7"/>
            <p:cNvSpPr/>
            <p:nvPr/>
          </p:nvSpPr>
          <p:spPr>
            <a:xfrm>
              <a:off x="4634792" y="1194138"/>
              <a:ext cx="644511" cy="236932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7399" y="1194138"/>
              <a:ext cx="332029" cy="2369321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7724" y="1194138"/>
              <a:ext cx="332029" cy="2369321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35751" y="2900049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/>
                  </a:solidFill>
                </a:rPr>
                <a:t>|| to B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04643" y="2900049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⟂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6286" y="2883172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⟂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4727" y="4215494"/>
            <a:ext cx="3121994" cy="2369321"/>
            <a:chOff x="3406286" y="1194138"/>
            <a:chExt cx="3121994" cy="2369321"/>
          </a:xfrm>
        </p:grpSpPr>
        <p:sp>
          <p:nvSpPr>
            <p:cNvPr id="16" name="Rectangle 15"/>
            <p:cNvSpPr/>
            <p:nvPr/>
          </p:nvSpPr>
          <p:spPr>
            <a:xfrm>
              <a:off x="4634792" y="1194138"/>
              <a:ext cx="644511" cy="236932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67399" y="1194138"/>
              <a:ext cx="332029" cy="2369321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37724" y="1194138"/>
              <a:ext cx="332029" cy="2369321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4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35751" y="2900049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/>
                  </a:solidFill>
                </a:rPr>
                <a:t>|| to B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4643" y="2900049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⟂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6286" y="2883172"/>
              <a:ext cx="1023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⟂ 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5560" y="723737"/>
            <a:ext cx="9098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Planck </a:t>
            </a:r>
            <a:r>
              <a:rPr lang="en-US" dirty="0" smtClean="0">
                <a:latin typeface="Courier"/>
                <a:cs typeface="Courier"/>
              </a:rPr>
              <a:t>Int. XXXV (2016):</a:t>
            </a:r>
            <a:r>
              <a:rPr lang="en-US" dirty="0" smtClean="0"/>
              <a:t> </a:t>
            </a:r>
            <a:r>
              <a:rPr lang="en-US" dirty="0" smtClean="0"/>
              <a:t>353 </a:t>
            </a:r>
            <a:r>
              <a:rPr lang="en-US" dirty="0" smtClean="0"/>
              <a:t>GHz, </a:t>
            </a:r>
            <a:r>
              <a:rPr lang="en-US" dirty="0" smtClean="0"/>
              <a:t>10 MCs within 400 pc,  10’ resolution (0.4-1.2 pc)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9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09"/>
    </mc:Choice>
    <mc:Fallback>
      <p:transition xmlns:p14="http://schemas.microsoft.com/office/powerpoint/2010/main" spd="slow" advTm="554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742"/>
            <a:ext cx="9143999" cy="6603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Shape Parameter </a:t>
            </a:r>
            <a:r>
              <a:rPr lang="en-US" sz="2800" dirty="0" err="1" smtClean="0"/>
              <a:t>vs</a:t>
            </a:r>
            <a:r>
              <a:rPr lang="en-US" sz="2800" dirty="0" smtClean="0"/>
              <a:t> </a:t>
            </a:r>
            <a:r>
              <a:rPr lang="en-US" sz="2800" dirty="0" smtClean="0"/>
              <a:t>Column Density with Planck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14281"/>
            <a:ext cx="8071288" cy="3895274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8" name="Group 17"/>
          <p:cNvGrpSpPr/>
          <p:nvPr/>
        </p:nvGrpSpPr>
        <p:grpSpPr>
          <a:xfrm>
            <a:off x="6252029" y="1749464"/>
            <a:ext cx="1074564" cy="3286296"/>
            <a:chOff x="6252029" y="1749464"/>
            <a:chExt cx="1074564" cy="3286296"/>
          </a:xfrm>
        </p:grpSpPr>
        <p:sp>
          <p:nvSpPr>
            <p:cNvPr id="4" name="Rectangle 3"/>
            <p:cNvSpPr/>
            <p:nvPr/>
          </p:nvSpPr>
          <p:spPr>
            <a:xfrm>
              <a:off x="6252029" y="1790816"/>
              <a:ext cx="879192" cy="324494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100000"/>
                    <a:shade val="100000"/>
                    <a:satMod val="130000"/>
                    <a:alpha val="22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22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12525" y="1749464"/>
              <a:ext cx="81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C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96244" y="4007706"/>
            <a:ext cx="1636562" cy="961798"/>
            <a:chOff x="5384574" y="5896201"/>
            <a:chExt cx="1636562" cy="961798"/>
          </a:xfrm>
        </p:grpSpPr>
        <p:sp>
          <p:nvSpPr>
            <p:cNvPr id="16" name="Rounded Rectangle 15"/>
            <p:cNvSpPr/>
            <p:nvPr/>
          </p:nvSpPr>
          <p:spPr>
            <a:xfrm>
              <a:off x="5482260" y="5977602"/>
              <a:ext cx="1538876" cy="794927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4574" y="5896201"/>
              <a:ext cx="1538876" cy="9617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004235" y="1722490"/>
            <a:ext cx="3824458" cy="3313270"/>
            <a:chOff x="5004235" y="1722490"/>
            <a:chExt cx="3824458" cy="3313270"/>
          </a:xfrm>
        </p:grpSpPr>
        <p:sp>
          <p:nvSpPr>
            <p:cNvPr id="6" name="Rectangle 5"/>
            <p:cNvSpPr/>
            <p:nvPr/>
          </p:nvSpPr>
          <p:spPr>
            <a:xfrm>
              <a:off x="7977850" y="1790816"/>
              <a:ext cx="396620" cy="324494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22000"/>
                  </a:schemeClr>
                </a:gs>
                <a:gs pos="35000">
                  <a:schemeClr val="accent4">
                    <a:tint val="37000"/>
                    <a:satMod val="300000"/>
                    <a:alpha val="22000"/>
                  </a:schemeClr>
                </a:gs>
                <a:gs pos="100000">
                  <a:schemeClr val="accent4">
                    <a:tint val="15000"/>
                    <a:satMod val="350000"/>
                    <a:alpha val="22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04235" y="1790816"/>
              <a:ext cx="396620" cy="324494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29000"/>
                  </a:schemeClr>
                </a:gs>
                <a:gs pos="35000">
                  <a:schemeClr val="accent4">
                    <a:tint val="37000"/>
                    <a:satMod val="300000"/>
                    <a:alpha val="29000"/>
                  </a:schemeClr>
                </a:gs>
                <a:gs pos="100000">
                  <a:schemeClr val="accent4">
                    <a:tint val="15000"/>
                    <a:satMod val="350000"/>
                    <a:alpha val="29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6383" y="1722490"/>
              <a:ext cx="81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4"/>
                  </a:solidFill>
                </a:rPr>
                <a:t>E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14625" y="1733478"/>
              <a:ext cx="81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4"/>
                  </a:solidFill>
                </a:rPr>
                <a:t>E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1514281"/>
            <a:ext cx="4117853" cy="3895274"/>
            <a:chOff x="457200" y="1514281"/>
            <a:chExt cx="4117853" cy="3895274"/>
          </a:xfrm>
        </p:grpSpPr>
        <p:sp>
          <p:nvSpPr>
            <p:cNvPr id="14" name="Rectangle 13"/>
            <p:cNvSpPr/>
            <p:nvPr/>
          </p:nvSpPr>
          <p:spPr>
            <a:xfrm>
              <a:off x="457200" y="1514281"/>
              <a:ext cx="4117853" cy="38952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273" y="1671213"/>
              <a:ext cx="3448778" cy="364622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252029" y="1432881"/>
            <a:ext cx="107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parallel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684" y="1400551"/>
            <a:ext cx="107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perp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2416" y="1433111"/>
            <a:ext cx="107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perp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7123" y="2665311"/>
            <a:ext cx="14094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diffuse clouds</a:t>
            </a:r>
          </a:p>
          <a:p>
            <a:r>
              <a:rPr lang="en-US" sz="1600" dirty="0" smtClean="0">
                <a:solidFill>
                  <a:srgbClr val="FD9408"/>
                </a:solidFill>
              </a:rPr>
              <a:t>dense clouds</a:t>
            </a:r>
            <a:endParaRPr lang="en-US" sz="1600" dirty="0">
              <a:solidFill>
                <a:srgbClr val="FD940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7133" y="5394891"/>
            <a:ext cx="8486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Grey (data)</a:t>
            </a:r>
            <a:r>
              <a:rPr lang="en-US" sz="2000" dirty="0" smtClean="0">
                <a:solidFill>
                  <a:srgbClr val="3366FF"/>
                </a:solidFill>
              </a:rPr>
              <a:t>, </a:t>
            </a:r>
            <a:r>
              <a:rPr lang="en-US" sz="2000" dirty="0" err="1" smtClean="0"/>
              <a:t>Colours</a:t>
            </a:r>
            <a:r>
              <a:rPr lang="en-US" sz="2000" dirty="0" smtClean="0"/>
              <a:t> RAMSES MHD Simulations</a:t>
            </a:r>
            <a:r>
              <a:rPr lang="en-US" sz="2000" dirty="0" smtClean="0">
                <a:latin typeface="Courier"/>
                <a:cs typeface="Courier"/>
              </a:rPr>
              <a:t> (</a:t>
            </a:r>
            <a:r>
              <a:rPr lang="en-US" sz="2000" dirty="0" err="1" smtClean="0">
                <a:latin typeface="Courier"/>
                <a:cs typeface="Courier"/>
              </a:rPr>
              <a:t>Soler</a:t>
            </a:r>
            <a:r>
              <a:rPr lang="en-US" sz="2000" dirty="0" smtClean="0">
                <a:latin typeface="Courier"/>
                <a:cs typeface="Courier"/>
              </a:rPr>
              <a:t> et al. 2013)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3366FF"/>
                </a:solidFill>
              </a:rPr>
              <a:t>weak field (</a:t>
            </a:r>
            <a:r>
              <a:rPr lang="en-US" sz="2000" b="1" dirty="0" smtClean="0">
                <a:solidFill>
                  <a:srgbClr val="3366FF"/>
                </a:solidFill>
              </a:rPr>
              <a:t>B</a:t>
            </a:r>
            <a:r>
              <a:rPr lang="en-US" sz="2000" dirty="0" smtClean="0">
                <a:solidFill>
                  <a:srgbClr val="3366FF"/>
                </a:solidFill>
              </a:rPr>
              <a:t>= 0.35 </a:t>
            </a:r>
            <a:r>
              <a:rPr lang="en-US" sz="2000" dirty="0" err="1" smtClean="0">
                <a:solidFill>
                  <a:srgbClr val="3366FF"/>
                </a:solidFill>
              </a:rPr>
              <a:t>μG</a:t>
            </a:r>
            <a:r>
              <a:rPr lang="en-US" sz="2000" dirty="0" smtClean="0">
                <a:solidFill>
                  <a:srgbClr val="3366FF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intermediate field (trans-</a:t>
            </a:r>
            <a:r>
              <a:rPr lang="en-US" sz="2000" dirty="0" err="1" smtClean="0">
                <a:solidFill>
                  <a:srgbClr val="008000"/>
                </a:solidFill>
              </a:rPr>
              <a:t>Alfvenic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B</a:t>
            </a:r>
            <a:r>
              <a:rPr lang="en-US" sz="2000" dirty="0">
                <a:solidFill>
                  <a:srgbClr val="008000"/>
                </a:solidFill>
              </a:rPr>
              <a:t>= 3</a:t>
            </a:r>
            <a:r>
              <a:rPr lang="en-US" sz="2000" dirty="0" smtClean="0">
                <a:solidFill>
                  <a:srgbClr val="008000"/>
                </a:solidFill>
              </a:rPr>
              <a:t>.5 </a:t>
            </a:r>
            <a:r>
              <a:rPr lang="en-US" sz="2000" dirty="0" err="1">
                <a:solidFill>
                  <a:srgbClr val="008000"/>
                </a:solidFill>
              </a:rPr>
              <a:t>μG</a:t>
            </a:r>
            <a:r>
              <a:rPr lang="en-US" sz="2000" dirty="0">
                <a:solidFill>
                  <a:srgbClr val="008000"/>
                </a:solidFill>
              </a:rPr>
              <a:t>)</a:t>
            </a:r>
            <a:endParaRPr lang="en-US" sz="2000" dirty="0" smtClean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strong field (sub-</a:t>
            </a:r>
            <a:r>
              <a:rPr lang="en-US" sz="2000" dirty="0" err="1" smtClean="0">
                <a:solidFill>
                  <a:srgbClr val="FF0000"/>
                </a:solidFill>
              </a:rPr>
              <a:t>Alfvenic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B</a:t>
            </a:r>
            <a:r>
              <a:rPr lang="en-US" sz="2000" dirty="0">
                <a:solidFill>
                  <a:srgbClr val="FF0000"/>
                </a:solidFill>
              </a:rPr>
              <a:t>= </a:t>
            </a:r>
            <a:r>
              <a:rPr lang="en-US" sz="2000" dirty="0" smtClean="0">
                <a:solidFill>
                  <a:srgbClr val="FF0000"/>
                </a:solidFill>
              </a:rPr>
              <a:t>11 </a:t>
            </a:r>
            <a:r>
              <a:rPr lang="en-US" sz="2000" dirty="0" err="1">
                <a:solidFill>
                  <a:srgbClr val="FF0000"/>
                </a:solidFill>
              </a:rPr>
              <a:t>μG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754" y="1572331"/>
            <a:ext cx="5053246" cy="383722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26" name="Straight Connector 25"/>
          <p:cNvCxnSpPr/>
          <p:nvPr/>
        </p:nvCxnSpPr>
        <p:spPr>
          <a:xfrm flipV="1">
            <a:off x="6830411" y="1722490"/>
            <a:ext cx="15489" cy="324701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878369" y="1722490"/>
            <a:ext cx="0" cy="3238995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5560" y="723737"/>
            <a:ext cx="9098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Planck </a:t>
            </a:r>
            <a:r>
              <a:rPr lang="en-US" dirty="0" smtClean="0">
                <a:latin typeface="Courier"/>
                <a:cs typeface="Courier"/>
              </a:rPr>
              <a:t>Int. XXXV (2016):</a:t>
            </a:r>
            <a:r>
              <a:rPr lang="en-US" dirty="0" smtClean="0"/>
              <a:t> </a:t>
            </a:r>
            <a:r>
              <a:rPr lang="en-US" dirty="0" smtClean="0"/>
              <a:t>353 </a:t>
            </a:r>
            <a:r>
              <a:rPr lang="en-US" dirty="0" smtClean="0"/>
              <a:t>GHz, </a:t>
            </a:r>
            <a:r>
              <a:rPr lang="en-US" dirty="0" smtClean="0"/>
              <a:t>10 MCs within 400 pc,  10’ resolution (0.4-1.2 pc)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75053" y="4969504"/>
            <a:ext cx="275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ourier"/>
                <a:cs typeface="Courier"/>
              </a:rPr>
              <a:t>Crutcher</a:t>
            </a:r>
            <a:r>
              <a:rPr lang="en-US" dirty="0" smtClean="0">
                <a:solidFill>
                  <a:schemeClr val="bg1"/>
                </a:solidFill>
                <a:latin typeface="Courier"/>
                <a:cs typeface="Courier"/>
              </a:rPr>
              <a:t> 2012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29" name="TextBox 28"/>
          <p:cNvSpPr txBox="1"/>
          <p:nvPr/>
        </p:nvSpPr>
        <p:spPr>
          <a:xfrm rot="19159249">
            <a:off x="6559386" y="3448065"/>
            <a:ext cx="295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magnetic field is too weak to support cloud against gravity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159249">
            <a:off x="5261952" y="2241068"/>
            <a:ext cx="295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magnetic field can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support cloud against gravity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44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14"/>
    </mc:Choice>
    <mc:Fallback>
      <p:transition xmlns:p14="http://schemas.microsoft.com/office/powerpoint/2010/main" spd="slow" advTm="1889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Studying the Properties of Polarized Dust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522" y="914400"/>
            <a:ext cx="3238500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0667" y="1072444"/>
            <a:ext cx="98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p</a:t>
            </a:r>
            <a:r>
              <a:rPr lang="en-US" baseline="-25000" dirty="0" smtClean="0">
                <a:solidFill>
                  <a:schemeClr val="accent4"/>
                </a:solidFill>
              </a:rPr>
              <a:t>250</a:t>
            </a:r>
            <a:r>
              <a:rPr lang="en-US" dirty="0" smtClean="0">
                <a:solidFill>
                  <a:schemeClr val="accent4"/>
                </a:solidFill>
              </a:rPr>
              <a:t>/p</a:t>
            </a:r>
            <a:r>
              <a:rPr lang="en-US" baseline="-25000" dirty="0" smtClean="0">
                <a:solidFill>
                  <a:schemeClr val="accent4"/>
                </a:solidFill>
              </a:rPr>
              <a:t>350</a:t>
            </a:r>
            <a:endParaRPr lang="en-US" baseline="-250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0667" y="3059288"/>
            <a:ext cx="98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p</a:t>
            </a:r>
            <a:r>
              <a:rPr lang="en-US" baseline="-25000" dirty="0" smtClean="0">
                <a:solidFill>
                  <a:schemeClr val="accent4"/>
                </a:solidFill>
              </a:rPr>
              <a:t>500</a:t>
            </a:r>
            <a:r>
              <a:rPr lang="en-US" dirty="0" smtClean="0">
                <a:solidFill>
                  <a:schemeClr val="accent4"/>
                </a:solidFill>
              </a:rPr>
              <a:t>/p</a:t>
            </a:r>
            <a:r>
              <a:rPr lang="en-US" baseline="-25000" dirty="0" smtClean="0">
                <a:solidFill>
                  <a:schemeClr val="accent4"/>
                </a:solidFill>
              </a:rPr>
              <a:t>350</a:t>
            </a:r>
            <a:endParaRPr lang="en-US" baseline="-250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0667" y="5074355"/>
            <a:ext cx="98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p</a:t>
            </a:r>
            <a:r>
              <a:rPr lang="en-US" baseline="-25000" dirty="0" smtClean="0">
                <a:solidFill>
                  <a:schemeClr val="accent4"/>
                </a:solidFill>
              </a:rPr>
              <a:t>850</a:t>
            </a:r>
            <a:r>
              <a:rPr lang="en-US" dirty="0" smtClean="0">
                <a:solidFill>
                  <a:schemeClr val="accent4"/>
                </a:solidFill>
              </a:rPr>
              <a:t>/p</a:t>
            </a:r>
            <a:r>
              <a:rPr lang="en-US" baseline="-25000" dirty="0" smtClean="0">
                <a:solidFill>
                  <a:schemeClr val="accent4"/>
                </a:solidFill>
              </a:rPr>
              <a:t>350</a:t>
            </a:r>
            <a:endParaRPr lang="en-US" baseline="-25000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1787"/>
            <a:ext cx="4838700" cy="3771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2566" y="4551509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BACC6"/>
                </a:solidFill>
              </a:rPr>
              <a:t>BLASTPol/Planck </a:t>
            </a:r>
            <a:endParaRPr lang="en-US" dirty="0">
              <a:solidFill>
                <a:srgbClr val="4BACC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723" y="1709135"/>
            <a:ext cx="1867551" cy="32490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20530" y="1709135"/>
            <a:ext cx="113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OST FIP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882287"/>
            <a:ext cx="380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Gandilo</a:t>
            </a:r>
            <a:r>
              <a:rPr lang="en-US" dirty="0" smtClean="0"/>
              <a:t>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7.3|21.7|7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1260</Words>
  <Application>Microsoft Macintosh PowerPoint</Application>
  <PresentationFormat>On-screen Show (4:3)</PresentationFormat>
  <Paragraphs>180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Magnetic Fields and Turbulence  in the ISM &amp; Potential OST studies</vt:lpstr>
      <vt:lpstr>Outline For This Talk</vt:lpstr>
      <vt:lpstr>The Goal: Understanding Gas Dynamics and Energy Transport on All Scales in the ISM</vt:lpstr>
      <vt:lpstr>The Goal: Understanding Gas Dynamics and Energy Transport on All Scales in the ISM</vt:lpstr>
      <vt:lpstr>Polarized Dust Emission</vt:lpstr>
      <vt:lpstr>Magnetic Fields as traced by Polarization</vt:lpstr>
      <vt:lpstr>Planck: Histograms of relative orientation</vt:lpstr>
      <vt:lpstr>Shape Parameter vs Column Density with Planck</vt:lpstr>
      <vt:lpstr>Studying the Properties of Polarized Dust</vt:lpstr>
      <vt:lpstr>Magnetic fields in Molecular Cloud Simulations</vt:lpstr>
      <vt:lpstr>OST Polarimetry Case Study: Polaris Flare</vt:lpstr>
      <vt:lpstr>OST Polarimetry Case Study: Polaris Flare</vt:lpstr>
      <vt:lpstr>Time Required to map a 1 deg2 region  20 MJy/Sr Dust @240μm with σp=1%  </vt:lpstr>
      <vt:lpstr>Time Required to map a 1 deg2 region  20 MJy/Sr Dust @240μm with σp=1%  </vt:lpstr>
      <vt:lpstr>If the FIP had a longer wavelength band we could better study the magnetic fields in cold early stage star forming regions.</vt:lpstr>
      <vt:lpstr>Descope Options:</vt:lpstr>
      <vt:lpstr>Other Descope Options</vt:lpstr>
      <vt:lpstr>Conclusions</vt:lpstr>
    </vt:vector>
  </TitlesOfParts>
  <Company>CIERA- Northwestern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Fields and Turbulence  in the ISM &amp; potential OST studies</dc:title>
  <dc:creator>Laura Fissel</dc:creator>
  <cp:lastModifiedBy>Laura Fissel</cp:lastModifiedBy>
  <cp:revision>43</cp:revision>
  <dcterms:created xsi:type="dcterms:W3CDTF">2017-06-12T16:04:17Z</dcterms:created>
  <dcterms:modified xsi:type="dcterms:W3CDTF">2017-06-14T13:46:02Z</dcterms:modified>
</cp:coreProperties>
</file>