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86" r:id="rId4"/>
    <p:sldId id="284" r:id="rId5"/>
    <p:sldId id="263" r:id="rId6"/>
    <p:sldId id="287" r:id="rId7"/>
    <p:sldId id="291" r:id="rId8"/>
    <p:sldId id="288" r:id="rId9"/>
    <p:sldId id="289" r:id="rId10"/>
    <p:sldId id="290" r:id="rId11"/>
    <p:sldId id="264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59" autoAdjust="0"/>
  </p:normalViewPr>
  <p:slideViewPr>
    <p:cSldViewPr>
      <p:cViewPr varScale="1">
        <p:scale>
          <a:sx n="87" d="100"/>
          <a:sy n="87" d="100"/>
        </p:scale>
        <p:origin x="70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578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232B-9E12-4B34-9334-EE45ED593D66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DA944-51D7-49CE-AC5F-026A071BB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485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536D17-3963-4311-B10E-C0A4CBDF183D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D8787-2313-4CA6-A299-4EFCD79732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86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D8787-2313-4CA6-A299-4EFCD797321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381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6D37-B634-43AD-884F-8119F300A1C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53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75368" y="4560575"/>
            <a:ext cx="5364480" cy="4665795"/>
          </a:xfrm>
        </p:spPr>
        <p:txBody>
          <a:bodyPr>
            <a:normAutofit/>
          </a:bodyPr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27624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1463" y="228600"/>
            <a:ext cx="6249987" cy="46894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33188" y="4994459"/>
            <a:ext cx="6401017" cy="3919354"/>
          </a:xfrm>
          <a:prstGeom prst="rect">
            <a:avLst/>
          </a:prstGeom>
        </p:spPr>
        <p:txBody>
          <a:bodyPr/>
          <a:lstStyle/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6D37-B634-43AD-884F-8119F300A1C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3884615" y="8685215"/>
            <a:ext cx="2971800" cy="457200"/>
          </a:xfrm>
          <a:prstGeom prst="rect">
            <a:avLst/>
          </a:prstGeom>
        </p:spPr>
        <p:txBody>
          <a:bodyPr vert="horz" lIns="91434" tIns="45717" rIns="91434" bIns="45717" rtlCol="0"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AC86D37-B634-43AD-884F-8119F300A1CE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Header Placeholder 5"/>
          <p:cNvSpPr txBox="1">
            <a:spLocks/>
          </p:cNvSpPr>
          <p:nvPr/>
        </p:nvSpPr>
        <p:spPr>
          <a:xfrm>
            <a:off x="1" y="1"/>
            <a:ext cx="2971800" cy="4572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Lockheed Martin Proprietary Information</a:t>
            </a:r>
          </a:p>
        </p:txBody>
      </p:sp>
      <p:sp>
        <p:nvSpPr>
          <p:cNvPr id="9" name="Header Placeholder 3"/>
          <p:cNvSpPr txBox="1">
            <a:spLocks/>
          </p:cNvSpPr>
          <p:nvPr/>
        </p:nvSpPr>
        <p:spPr>
          <a:xfrm>
            <a:off x="-1" y="8915400"/>
            <a:ext cx="2971800" cy="228600"/>
          </a:xfrm>
          <a:prstGeom prst="rect">
            <a:avLst/>
          </a:prstGeom>
        </p:spPr>
        <p:txBody>
          <a:bodyPr vert="horz" lIns="91434" tIns="45717" rIns="91434" bIns="45717" rtlCol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prstClr val="black"/>
                </a:solidFill>
              </a:rPr>
              <a:t>Lockheed Martin Proprietary Information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66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C86D37-B634-43AD-884F-8119F300A1C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384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8888" y="720725"/>
            <a:ext cx="4797425" cy="3597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143066" y="9120156"/>
            <a:ext cx="3170475" cy="479404"/>
          </a:xfrm>
          <a:prstGeom prst="rect">
            <a:avLst/>
          </a:prstGeom>
        </p:spPr>
        <p:txBody>
          <a:bodyPr lIns="95031" tIns="47516" rIns="95031" bIns="47516"/>
          <a:lstStyle/>
          <a:p>
            <a:fld id="{7C26B674-A59F-4C1A-9BF3-8956E61158D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972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7681"/>
            <a:fld id="{D857B4D0-9E11-4CEA-AD60-51C31DE76BD8}" type="slidenum">
              <a:rPr lang="en-US" smtClean="0">
                <a:solidFill>
                  <a:prstClr val="black"/>
                </a:solidFill>
              </a:rPr>
              <a:pPr defTabSz="917681"/>
              <a:t>10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42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1413" y="685800"/>
            <a:ext cx="4578350" cy="3433763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939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D8787-2313-4CA6-A299-4EFCD797321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0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EF12-6769-48EE-BCF0-C91B22074FCC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D23F-74BD-461E-B371-A134DC6F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10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EF12-6769-48EE-BCF0-C91B22074FCC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D23F-74BD-461E-B371-A134DC6F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58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EF12-6769-48EE-BCF0-C91B22074FCC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D23F-74BD-461E-B371-A134DC6F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59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43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74F1-2964-4A57-8841-E1C41C9131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611779"/>
            <a:ext cx="35044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white"/>
                </a:solidFill>
                <a:latin typeface="Arial" charset="0"/>
              </a:rPr>
              <a:t>© </a:t>
            </a:r>
            <a:r>
              <a:rPr lang="en-US" sz="1000" dirty="0" smtClean="0">
                <a:solidFill>
                  <a:prstClr val="white"/>
                </a:solidFill>
                <a:latin typeface="Arial" charset="0"/>
              </a:rPr>
              <a:t>2017  </a:t>
            </a:r>
            <a:r>
              <a:rPr lang="en-US" sz="1000" dirty="0">
                <a:solidFill>
                  <a:prstClr val="white"/>
                </a:solidFill>
                <a:latin typeface="Arial" charset="0"/>
              </a:rPr>
              <a:t>Lockheed Martin Corporation,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52886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0701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CC74F1-2964-4A57-8841-E1C41C9131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26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7968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81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35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00701" y="64928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8CC74F1-2964-4A57-8841-E1C41C9131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1665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60285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09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EF12-6769-48EE-BCF0-C91B22074FCC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D23F-74BD-461E-B371-A134DC6F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013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771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677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6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6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491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570581" y="6630989"/>
            <a:ext cx="573437" cy="212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8900" tIns="44450" rIns="88900" bIns="44450">
            <a:spAutoFit/>
          </a:bodyPr>
          <a:lstStyle/>
          <a:p>
            <a:pPr algn="r" defTabSz="887413">
              <a:spcBef>
                <a:spcPct val="50000"/>
              </a:spcBef>
            </a:pPr>
            <a:fld id="{A5A69379-469C-4B05-81AE-5148177D057E}" type="slidenum">
              <a:rPr lang="en-US" sz="800">
                <a:solidFill>
                  <a:srgbClr val="C6E7FC"/>
                </a:solidFill>
              </a:rPr>
              <a:pPr algn="r" defTabSz="887413">
                <a:spcBef>
                  <a:spcPct val="50000"/>
                </a:spcBef>
              </a:pPr>
              <a:t>‹#›</a:t>
            </a:fld>
            <a:endParaRPr lang="en-US" sz="800" dirty="0">
              <a:solidFill>
                <a:srgbClr val="C6E7F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829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584449"/>
            <a:ext cx="8229600" cy="51206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342900" indent="-342900">
              <a:buNone/>
              <a:defRPr lang="en-US" dirty="0" smtClean="0"/>
            </a:lvl1pPr>
          </a:lstStyle>
          <a:p>
            <a:pPr marL="0" marR="0" lvl="0" indent="0" defTabSz="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Click to add Master subtitle or date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5135996"/>
            <a:ext cx="4114800" cy="786384"/>
          </a:xfrm>
        </p:spPr>
        <p:txBody>
          <a:bodyPr vert="horz" wrap="square" lIns="0" tIns="45720" rIns="91440" bIns="45720" rtlCol="0" anchor="t">
            <a:noAutofit/>
          </a:bodyPr>
          <a:lstStyle>
            <a:lvl1pPr marL="285750" indent="-285750">
              <a:buFont typeface="Arial" pitchFamily="34" charset="0"/>
              <a:buNone/>
              <a:defRPr lang="en-US" sz="1600" smtClean="0"/>
            </a:lvl1pPr>
            <a:lvl2pPr>
              <a:defRPr lang="en-US" sz="1400" smtClean="0"/>
            </a:lvl2pPr>
            <a:lvl3pPr>
              <a:defRPr lang="en-US" sz="1400" smtClean="0"/>
            </a:lvl3pPr>
            <a:lvl4pPr>
              <a:defRPr lang="en-US" sz="1400" smtClean="0"/>
            </a:lvl4pPr>
            <a:lvl5pPr>
              <a:defRPr lang="en-US" sz="1400"/>
            </a:lvl5pPr>
          </a:lstStyle>
          <a:p>
            <a:pPr marL="0" lvl="0" indent="0" defTabSz="457200">
              <a:spcBef>
                <a:spcPts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67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8570581" y="6630989"/>
            <a:ext cx="573437" cy="21287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88900" tIns="44450" rIns="88900" bIns="44450">
            <a:spAutoFit/>
          </a:bodyPr>
          <a:lstStyle/>
          <a:p>
            <a:pPr algn="r" defTabSz="887413">
              <a:spcBef>
                <a:spcPct val="50000"/>
              </a:spcBef>
            </a:pPr>
            <a:fld id="{A5A69379-469C-4B05-81AE-5148177D057E}" type="slidenum">
              <a:rPr lang="en-US" sz="800">
                <a:solidFill>
                  <a:srgbClr val="C6E7FC"/>
                </a:solidFill>
              </a:rPr>
              <a:pPr algn="r" defTabSz="887413">
                <a:spcBef>
                  <a:spcPct val="50000"/>
                </a:spcBef>
              </a:pPr>
              <a:t>‹#›</a:t>
            </a:fld>
            <a:endParaRPr lang="en-US" sz="800" dirty="0">
              <a:solidFill>
                <a:srgbClr val="C6E7FC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53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EF12-6769-48EE-BCF0-C91B22074FCC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D23F-74BD-461E-B371-A134DC6F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EF12-6769-48EE-BCF0-C91B22074FCC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D23F-74BD-461E-B371-A134DC6F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5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EF12-6769-48EE-BCF0-C91B22074FCC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D23F-74BD-461E-B371-A134DC6F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5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EF12-6769-48EE-BCF0-C91B22074FCC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D23F-74BD-461E-B371-A134DC6F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09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EF12-6769-48EE-BCF0-C91B22074FCC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D23F-74BD-461E-B371-A134DC6F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503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EF12-6769-48EE-BCF0-C91B22074FCC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D23F-74BD-461E-B371-A134DC6F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977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5EF12-6769-48EE-BCF0-C91B22074FCC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7D23F-74BD-461E-B371-A134DC6F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13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5EF12-6769-48EE-BCF0-C91B22074FCC}" type="datetimeFigureOut">
              <a:rPr lang="en-US" smtClean="0"/>
              <a:t>6/13/2017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D23F-74BD-461E-B371-A134DC6F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231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9652" y="6560979"/>
            <a:ext cx="184731" cy="246221"/>
          </a:xfrm>
          <a:prstGeom prst="rect">
            <a:avLst/>
          </a:prstGeom>
        </p:spPr>
        <p:txBody>
          <a:bodyPr vert="horz" wrap="none" lIns="91440" tIns="45720" rIns="91440" bIns="45720" rtlCol="0" anchor="b" anchorCtr="1">
            <a:spAutoFit/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08CC74F1-2964-4A57-8841-E1C41C91319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611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86" r:id="rId13"/>
    <p:sldLayoutId id="2147483687" r:id="rId1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13" Type="http://schemas.openxmlformats.org/officeDocument/2006/relationships/image" Target="../media/image63.jpeg"/><Relationship Id="rId18" Type="http://schemas.openxmlformats.org/officeDocument/2006/relationships/image" Target="../media/image66.jpeg"/><Relationship Id="rId3" Type="http://schemas.openxmlformats.org/officeDocument/2006/relationships/notesSlide" Target="../notesSlides/notesSlide7.xml"/><Relationship Id="rId7" Type="http://schemas.openxmlformats.org/officeDocument/2006/relationships/hyperlink" Target="http://sdo.gsfc.nasa.gov/gallery/potw.php?v=item&amp;id=143" TargetMode="External"/><Relationship Id="rId12" Type="http://schemas.openxmlformats.org/officeDocument/2006/relationships/image" Target="../media/image62.jpeg"/><Relationship Id="rId17" Type="http://schemas.openxmlformats.org/officeDocument/2006/relationships/image" Target="../media/image65.jpe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4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jpeg"/><Relationship Id="rId11" Type="http://schemas.openxmlformats.org/officeDocument/2006/relationships/image" Target="../media/image61.jpeg"/><Relationship Id="rId5" Type="http://schemas.openxmlformats.org/officeDocument/2006/relationships/image" Target="../media/image57.png"/><Relationship Id="rId15" Type="http://schemas.openxmlformats.org/officeDocument/2006/relationships/image" Target="../media/image55.png"/><Relationship Id="rId10" Type="http://schemas.openxmlformats.org/officeDocument/2006/relationships/hyperlink" Target="https://space-us.external.lmco.com/sites/atc/Thermal%20Science/Lists/Space%20Environmental%20Effects%20Group/Standart2.aspx" TargetMode="External"/><Relationship Id="rId4" Type="http://schemas.openxmlformats.org/officeDocument/2006/relationships/image" Target="../media/image56.jpeg"/><Relationship Id="rId9" Type="http://schemas.openxmlformats.org/officeDocument/2006/relationships/image" Target="../media/image60.jpeg"/><Relationship Id="rId1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26" Type="http://schemas.openxmlformats.org/officeDocument/2006/relationships/image" Target="../media/image34.jpe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5" Type="http://schemas.openxmlformats.org/officeDocument/2006/relationships/image" Target="../media/image33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4.jpe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24" Type="http://schemas.openxmlformats.org/officeDocument/2006/relationships/image" Target="../media/image32.jp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28" Type="http://schemas.openxmlformats.org/officeDocument/2006/relationships/image" Target="../media/image36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Relationship Id="rId27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74F1-2964-4A57-8841-E1C41C913199}" type="slidenum">
              <a:rPr lang="en-US" smtClean="0">
                <a:solidFill>
                  <a:prstClr val="white"/>
                </a:solidFill>
              </a:rPr>
              <a:pPr/>
              <a:t>1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495800" y="2827726"/>
            <a:ext cx="4152106" cy="1754326"/>
          </a:xfrm>
        </p:spPr>
        <p:txBody>
          <a:bodyPr>
            <a:spAutoFit/>
          </a:bodyPr>
          <a:lstStyle/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Technology Center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 Face-to-Face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2017</a:t>
            </a:r>
            <a:br>
              <a:rPr lang="en-US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51"/>
          <a:stretch/>
        </p:blipFill>
        <p:spPr bwMode="auto">
          <a:xfrm>
            <a:off x="215334" y="515279"/>
            <a:ext cx="3943350" cy="18904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" b="2830"/>
          <a:stretch/>
        </p:blipFill>
        <p:spPr bwMode="auto">
          <a:xfrm>
            <a:off x="215334" y="4325392"/>
            <a:ext cx="3943350" cy="2128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51"/>
          <a:stretch/>
        </p:blipFill>
        <p:spPr bwMode="auto">
          <a:xfrm>
            <a:off x="239147" y="2446751"/>
            <a:ext cx="3895725" cy="1837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768" y="2286000"/>
            <a:ext cx="2610232" cy="634059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818503" y="4572000"/>
            <a:ext cx="4020697" cy="1248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 Feller</a:t>
            </a:r>
            <a:endParaRPr lang="en-US" sz="1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Advanced Technology Center</a:t>
            </a:r>
          </a:p>
          <a:p>
            <a:r>
              <a:rPr lang="en-US" sz="14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Lockheed Martin Space Systems Company</a:t>
            </a:r>
            <a:endParaRPr lang="en-US" sz="1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596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0495" y="337503"/>
            <a:ext cx="8262938" cy="4401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  <a:noAutofit/>
          </a:bodyPr>
          <a:lstStyle/>
          <a:p>
            <a:pPr lvl="1"/>
            <a:r>
              <a:rPr lang="en-US" sz="2800" b="1" dirty="0" smtClean="0">
                <a:solidFill>
                  <a:schemeClr val="bg1"/>
                </a:solidFill>
                <a:latin typeface="+mj-lt"/>
              </a:rPr>
              <a:t>ATC Portfolio of Technical Discriminators</a:t>
            </a:r>
            <a:endParaRPr lang="en-US" sz="2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21430" y="332766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5C040">
                    <a:lumMod val="60000"/>
                    <a:lumOff val="40000"/>
                  </a:srgbClr>
                </a:solidFill>
              </a:rPr>
              <a:t>Enabling Missions of Today and Tomorrow through Innovation</a:t>
            </a:r>
          </a:p>
        </p:txBody>
      </p:sp>
      <p:pic>
        <p:nvPicPr>
          <p:cNvPr id="24" name="Picture 25" descr="P80108_ABHS_19x1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02512" y="3849807"/>
            <a:ext cx="1293813" cy="129381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5" name="Rectangle 37"/>
          <p:cNvSpPr>
            <a:spLocks noChangeAspect="1" noChangeArrowheads="1"/>
          </p:cNvSpPr>
          <p:nvPr/>
        </p:nvSpPr>
        <p:spPr bwMode="ltGray">
          <a:xfrm>
            <a:off x="3098946" y="2453532"/>
            <a:ext cx="1808744" cy="387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763" indent="-4763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tabLst>
                <a:tab pos="4521200" algn="l"/>
              </a:tabLst>
            </a:pPr>
            <a:r>
              <a:rPr lang="en-US" sz="1400" b="1" dirty="0">
                <a:solidFill>
                  <a:srgbClr val="FFFFFF"/>
                </a:solidFill>
                <a:latin typeface="Helvetica" pitchFamily="34" charset="0"/>
                <a:ea typeface="ＭＳ Ｐゴシック" pitchFamily="-112" charset="-128"/>
              </a:rPr>
              <a:t>Phenomenology &amp; Sensors Technology</a:t>
            </a:r>
          </a:p>
        </p:txBody>
      </p:sp>
      <p:sp>
        <p:nvSpPr>
          <p:cNvPr id="26" name="Rectangle 38"/>
          <p:cNvSpPr>
            <a:spLocks noChangeAspect="1" noChangeArrowheads="1"/>
          </p:cNvSpPr>
          <p:nvPr/>
        </p:nvSpPr>
        <p:spPr bwMode="ltGray">
          <a:xfrm>
            <a:off x="5449847" y="2453532"/>
            <a:ext cx="1427163" cy="387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tabLst>
                <a:tab pos="4521200" algn="l"/>
              </a:tabLst>
            </a:pPr>
            <a:r>
              <a:rPr lang="en-US" sz="1400" b="1" dirty="0">
                <a:solidFill>
                  <a:srgbClr val="FFFFFF"/>
                </a:solidFill>
                <a:latin typeface="Helvetica" pitchFamily="34" charset="0"/>
                <a:ea typeface="ＭＳ Ｐゴシック" pitchFamily="-112" charset="-128"/>
              </a:rPr>
              <a:t>Optics &amp; </a:t>
            </a:r>
            <a:br>
              <a:rPr lang="en-US" sz="1400" b="1" dirty="0">
                <a:solidFill>
                  <a:srgbClr val="FFFFFF"/>
                </a:solidFill>
                <a:latin typeface="Helvetica" pitchFamily="34" charset="0"/>
                <a:ea typeface="ＭＳ Ｐゴシック" pitchFamily="-112" charset="-128"/>
              </a:rPr>
            </a:br>
            <a:r>
              <a:rPr lang="en-US" sz="1400" b="1" dirty="0">
                <a:solidFill>
                  <a:srgbClr val="FFFFFF"/>
                </a:solidFill>
                <a:latin typeface="Helvetica" pitchFamily="34" charset="0"/>
                <a:ea typeface="ＭＳ Ｐゴシック" pitchFamily="-112" charset="-128"/>
              </a:rPr>
              <a:t>Electro-Optics</a:t>
            </a:r>
          </a:p>
        </p:txBody>
      </p:sp>
      <p:sp>
        <p:nvSpPr>
          <p:cNvPr id="27" name="Rectangle 36"/>
          <p:cNvSpPr>
            <a:spLocks noChangeAspect="1" noChangeArrowheads="1"/>
          </p:cNvSpPr>
          <p:nvPr/>
        </p:nvSpPr>
        <p:spPr bwMode="ltGray">
          <a:xfrm>
            <a:off x="7415200" y="5277091"/>
            <a:ext cx="1468437" cy="193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tabLst>
                <a:tab pos="4521200" algn="l"/>
              </a:tabLst>
            </a:pPr>
            <a:r>
              <a:rPr lang="en-US" sz="1400" b="1" dirty="0">
                <a:solidFill>
                  <a:srgbClr val="FFFFFF"/>
                </a:solidFill>
                <a:latin typeface="Helvetica" pitchFamily="34" charset="0"/>
                <a:ea typeface="ＭＳ Ｐゴシック" pitchFamily="-112" charset="-128"/>
              </a:rPr>
              <a:t>RF &amp; Photonics</a:t>
            </a:r>
          </a:p>
        </p:txBody>
      </p:sp>
      <p:sp>
        <p:nvSpPr>
          <p:cNvPr id="28" name="Rectangle 40"/>
          <p:cNvSpPr>
            <a:spLocks noChangeAspect="1" noChangeArrowheads="1"/>
          </p:cNvSpPr>
          <p:nvPr/>
        </p:nvSpPr>
        <p:spPr bwMode="ltGray">
          <a:xfrm>
            <a:off x="5213839" y="6044118"/>
            <a:ext cx="2146854" cy="387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763" indent="-4763" algn="ctr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tabLst>
                <a:tab pos="4521200" algn="l"/>
              </a:tabLst>
            </a:pPr>
            <a:r>
              <a:rPr lang="en-US" sz="1400" b="1" dirty="0">
                <a:solidFill>
                  <a:srgbClr val="FFFFFF"/>
                </a:solidFill>
                <a:latin typeface="Helvetica" pitchFamily="34" charset="0"/>
                <a:ea typeface="ＭＳ Ｐゴシック" pitchFamily="-112" charset="-128"/>
              </a:rPr>
              <a:t>Control Systems &amp;  </a:t>
            </a:r>
            <a:br>
              <a:rPr lang="en-US" sz="1400" b="1" dirty="0">
                <a:solidFill>
                  <a:srgbClr val="FFFFFF"/>
                </a:solidFill>
                <a:latin typeface="Helvetica" pitchFamily="34" charset="0"/>
                <a:ea typeface="ＭＳ Ｐゴシック" pitchFamily="-112" charset="-128"/>
              </a:rPr>
            </a:br>
            <a:r>
              <a:rPr lang="en-US" sz="1400" b="1" dirty="0">
                <a:solidFill>
                  <a:srgbClr val="FFFFFF"/>
                </a:solidFill>
                <a:latin typeface="Helvetica" pitchFamily="34" charset="0"/>
                <a:ea typeface="ＭＳ Ｐゴシック" pitchFamily="-112" charset="-128"/>
              </a:rPr>
              <a:t>Information Sciences</a:t>
            </a:r>
          </a:p>
        </p:txBody>
      </p:sp>
      <p:sp>
        <p:nvSpPr>
          <p:cNvPr id="29" name="Rectangle 39"/>
          <p:cNvSpPr>
            <a:spLocks noChangeAspect="1" noChangeArrowheads="1"/>
          </p:cNvSpPr>
          <p:nvPr/>
        </p:nvSpPr>
        <p:spPr bwMode="ltGray">
          <a:xfrm>
            <a:off x="548133" y="5633103"/>
            <a:ext cx="1708150" cy="387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763" indent="-4763"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tabLst>
                <a:tab pos="4521200" algn="l"/>
              </a:tabLst>
            </a:pPr>
            <a:r>
              <a:rPr lang="en-US" sz="1400" b="1" dirty="0">
                <a:solidFill>
                  <a:srgbClr val="FFFFFF"/>
                </a:solidFill>
                <a:latin typeface="Helvetica" pitchFamily="34" charset="0"/>
                <a:ea typeface="ＭＳ Ｐゴシック" pitchFamily="-112" charset="-128"/>
              </a:rPr>
              <a:t>Advanced Materials &amp; Nanosystems</a:t>
            </a:r>
          </a:p>
        </p:txBody>
      </p:sp>
      <p:pic>
        <p:nvPicPr>
          <p:cNvPr id="30" name="Picture 4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52" y="4266625"/>
            <a:ext cx="1271278" cy="1252668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31" name="Picture 18" descr="P80108_ABFS_19x1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064963" y="4817515"/>
            <a:ext cx="1103355" cy="110471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2" name="Rectangle 38"/>
          <p:cNvSpPr>
            <a:spLocks noChangeAspect="1" noChangeArrowheads="1"/>
          </p:cNvSpPr>
          <p:nvPr/>
        </p:nvSpPr>
        <p:spPr bwMode="ltGray">
          <a:xfrm>
            <a:off x="7435837" y="3483604"/>
            <a:ext cx="1427163" cy="1938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tabLst>
                <a:tab pos="4521200" algn="l"/>
              </a:tabLst>
            </a:pPr>
            <a:r>
              <a:rPr lang="en-US" sz="1400" b="1" dirty="0">
                <a:solidFill>
                  <a:srgbClr val="FFFFFF"/>
                </a:solidFill>
                <a:latin typeface="Helvetica" pitchFamily="34" charset="0"/>
                <a:ea typeface="ＭＳ Ｐゴシック" pitchFamily="-112" charset="-128"/>
              </a:rPr>
              <a:t>Laser Radar </a:t>
            </a:r>
          </a:p>
        </p:txBody>
      </p:sp>
      <p:pic>
        <p:nvPicPr>
          <p:cNvPr id="33" name="Picture 3" descr="http://sdo.gsfc.nasa.gov/gallery/gallery/assets/thumbnails/Rollingwave_t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9" y="1943365"/>
            <a:ext cx="1074355" cy="1074356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IRIS solar wings deployed_4884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99" y="1534184"/>
            <a:ext cx="1523539" cy="101315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35" name="Rectangle 41"/>
          <p:cNvSpPr>
            <a:spLocks noChangeAspect="1" noChangeArrowheads="1"/>
          </p:cNvSpPr>
          <p:nvPr/>
        </p:nvSpPr>
        <p:spPr bwMode="ltGray">
          <a:xfrm>
            <a:off x="731777" y="3104958"/>
            <a:ext cx="1668463" cy="387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4763" indent="-4763" algn="ctr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tabLst>
                <a:tab pos="4521200" algn="l"/>
              </a:tabLst>
            </a:pPr>
            <a:r>
              <a:rPr lang="en-US" sz="1400" b="1" dirty="0">
                <a:solidFill>
                  <a:srgbClr val="FFFFFF"/>
                </a:solidFill>
                <a:latin typeface="Helvetica" pitchFamily="34" charset="0"/>
                <a:ea typeface="ＭＳ Ｐゴシック" pitchFamily="-112" charset="-128"/>
              </a:rPr>
              <a:t>Space Science &amp; Instrumentation</a:t>
            </a:r>
          </a:p>
        </p:txBody>
      </p:sp>
      <p:pic>
        <p:nvPicPr>
          <p:cNvPr id="36" name="Picture 4" descr="https://space-us.external.lmco.com/sites/atc/SiteCollectionImages/TSC/th_ts_see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037" y="4390609"/>
            <a:ext cx="1571175" cy="125694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40"/>
          <p:cNvSpPr>
            <a:spLocks noChangeAspect="1" noChangeArrowheads="1"/>
          </p:cNvSpPr>
          <p:nvPr/>
        </p:nvSpPr>
        <p:spPr bwMode="ltGray">
          <a:xfrm>
            <a:off x="2760836" y="6044118"/>
            <a:ext cx="2146854" cy="3877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4763" indent="-4763" algn="ctr" eaLnBrk="0" fontAlgn="base" hangingPunct="0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tabLst>
                <a:tab pos="4521200" algn="l"/>
              </a:tabLst>
            </a:pPr>
            <a:r>
              <a:rPr lang="en-US" sz="1400" b="1" dirty="0">
                <a:solidFill>
                  <a:srgbClr val="FFFFFF"/>
                </a:solidFill>
                <a:latin typeface="Helvetica" pitchFamily="34" charset="0"/>
                <a:ea typeface="ＭＳ Ｐゴシック" pitchFamily="-112" charset="-128"/>
              </a:rPr>
              <a:t>Thermal &amp; Energy Sciences</a:t>
            </a:r>
          </a:p>
        </p:txBody>
      </p:sp>
      <p:pic>
        <p:nvPicPr>
          <p:cNvPr id="39" name="Picture 2" descr="C:\Users\jhawley\My Documents2\jhawley\Management\LOBs_ Depts\ATCDepts\EO Dept\2012\dept. review All Hands\May2012\_LATE WITH LIGHTS_3_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86" y="1048669"/>
            <a:ext cx="1914630" cy="1273304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586" y="2082820"/>
            <a:ext cx="1361665" cy="1315182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597455"/>
              </p:ext>
            </p:extLst>
          </p:nvPr>
        </p:nvGraphicFramePr>
        <p:xfrm>
          <a:off x="3308676" y="1039097"/>
          <a:ext cx="1558938" cy="12377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Image" r:id="rId14" imgW="1332863" imgH="1205924" progId="">
                  <p:embed/>
                </p:oleObj>
              </mc:Choice>
              <mc:Fallback>
                <p:oleObj name="Image" r:id="rId14" imgW="1332863" imgH="1205924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8676" y="1039097"/>
                        <a:ext cx="1558938" cy="1237753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FF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57" descr="P90007_010_3x3x200_Nanosystems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6" y="3849807"/>
            <a:ext cx="1298575" cy="129857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51" name="Picture 2" descr="http://news.ssc.lmco.com/images/uploads/cryocooler.jpg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22566" y="5016943"/>
            <a:ext cx="980752" cy="838350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 descr="C:\Users\jswett\Desktop\Bracket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951" y="4788135"/>
            <a:ext cx="1039289" cy="779467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</p:pic>
      <p:sp>
        <p:nvSpPr>
          <p:cNvPr id="4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00701" y="6492875"/>
            <a:ext cx="2133600" cy="365125"/>
          </a:xfrm>
        </p:spPr>
        <p:txBody>
          <a:bodyPr/>
          <a:lstStyle/>
          <a:p>
            <a:fld id="{08CC74F1-2964-4A57-8841-E1C41C913199}" type="slidenum">
              <a:rPr lang="en-US" smtClean="0">
                <a:solidFill>
                  <a:prstClr val="white"/>
                </a:solidFill>
              </a:rPr>
              <a:pPr/>
              <a:t>10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6611779"/>
            <a:ext cx="35044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white"/>
                </a:solidFill>
                <a:latin typeface="Arial" charset="0"/>
              </a:rPr>
              <a:t>© 2015  Lockheed Martin Corporation,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8405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11779"/>
            <a:ext cx="35044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white"/>
                </a:solidFill>
                <a:latin typeface="Arial" charset="0"/>
              </a:rPr>
              <a:t>© 2015  Lockheed Martin Corporation, All Rights Reserved</a:t>
            </a:r>
          </a:p>
        </p:txBody>
      </p:sp>
      <p:sp>
        <p:nvSpPr>
          <p:cNvPr id="3" name="Slide Number Placeholder 3"/>
          <p:cNvSpPr txBox="1">
            <a:spLocks/>
          </p:cNvSpPr>
          <p:nvPr/>
        </p:nvSpPr>
        <p:spPr>
          <a:xfrm>
            <a:off x="6600701" y="65690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8CC74F1-2964-4A57-8841-E1C41C913199}" type="slidenum">
              <a:rPr lang="en-US" sz="1000" smtClean="0">
                <a:solidFill>
                  <a:prstClr val="white"/>
                </a:solidFill>
              </a:rPr>
              <a:pPr algn="r"/>
              <a:t>11</a:t>
            </a:fld>
            <a:endParaRPr lang="en-US" sz="1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21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 bwMode="auto">
          <a:xfrm rot="5400000">
            <a:off x="6396249" y="807307"/>
            <a:ext cx="1755648" cy="3081542"/>
          </a:xfrm>
          <a:prstGeom prst="rect">
            <a:avLst/>
          </a:prstGeom>
          <a:gradFill flip="none" rotWithShape="0">
            <a:gsLst>
              <a:gs pos="0">
                <a:srgbClr val="003765"/>
              </a:gs>
              <a:gs pos="100000">
                <a:srgbClr val="0065A1"/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3" name="Rectangle 2"/>
          <p:cNvSpPr/>
          <p:nvPr/>
        </p:nvSpPr>
        <p:spPr bwMode="auto">
          <a:xfrm rot="5400000">
            <a:off x="6340651" y="2783607"/>
            <a:ext cx="1897668" cy="3050718"/>
          </a:xfrm>
          <a:prstGeom prst="rect">
            <a:avLst/>
          </a:prstGeom>
          <a:gradFill flip="none" rotWithShape="0">
            <a:gsLst>
              <a:gs pos="0">
                <a:srgbClr val="003765"/>
              </a:gs>
              <a:gs pos="100000">
                <a:srgbClr val="0065A1"/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533400" y="147350"/>
            <a:ext cx="7312025" cy="531812"/>
          </a:xfrm>
          <a:prstGeom prst="rect">
            <a:avLst/>
          </a:prstGeom>
        </p:spPr>
        <p:txBody>
          <a:bodyPr lIns="0" rIns="0"/>
          <a:lstStyle>
            <a:lvl1pPr algn="l" defTabSz="8874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  <a:lvl2pPr algn="l" defTabSz="8874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2pPr>
            <a:lvl3pPr algn="l" defTabSz="8874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3pPr>
            <a:lvl4pPr algn="l" defTabSz="8874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4pPr>
            <a:lvl5pPr algn="l" defTabSz="887413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5pPr>
            <a:lvl6pPr marL="457200"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6pPr>
            <a:lvl7pPr marL="914400"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7pPr>
            <a:lvl8pPr marL="1371600"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8pPr>
            <a:lvl9pPr marL="1828800" algn="l" defTabSz="887413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</a:defRPr>
            </a:lvl9pPr>
          </a:lstStyle>
          <a:p>
            <a:r>
              <a:rPr lang="en-US" sz="2800" b="0" kern="0" dirty="0"/>
              <a:t>Lockheed Martin </a:t>
            </a:r>
            <a:r>
              <a:rPr lang="en-US" sz="2800" b="0" kern="0" dirty="0" smtClean="0"/>
              <a:t>Business Areas</a:t>
            </a:r>
            <a:endParaRPr lang="en-US" sz="2800" b="0" kern="0" dirty="0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810396" y="1470254"/>
            <a:ext cx="3110273" cy="1578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 defTabSz="887413">
              <a:spcAft>
                <a:spcPts val="500"/>
              </a:spcAft>
              <a:buSzPct val="100000"/>
              <a:defRPr/>
            </a:pPr>
            <a:r>
              <a:rPr lang="en-US" sz="1200" dirty="0" smtClean="0">
                <a:solidFill>
                  <a:schemeClr val="bg1"/>
                </a:solidFill>
                <a:ea typeface="ＭＳ Ｐゴシック" pitchFamily="34" charset="-128"/>
              </a:rPr>
              <a:t>Missiles and Fire Control</a:t>
            </a:r>
          </a:p>
          <a:p>
            <a:pPr marL="117475" indent="-117475" defTabSz="887413"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Air and Missile </a:t>
            </a:r>
            <a:r>
              <a:rPr lang="en-US" sz="1200" b="0" dirty="0">
                <a:solidFill>
                  <a:schemeClr val="bg1"/>
                </a:solidFill>
                <a:ea typeface="ＭＳ Ｐゴシック" pitchFamily="34" charset="-128"/>
              </a:rPr>
              <a:t>D</a:t>
            </a: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efense</a:t>
            </a:r>
          </a:p>
          <a:p>
            <a:pPr marL="117475" indent="-117475" defTabSz="887413"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Tactical Missiles</a:t>
            </a:r>
          </a:p>
          <a:p>
            <a:pPr marL="117475" indent="-117475" defTabSz="887413"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Fire Control</a:t>
            </a:r>
          </a:p>
          <a:p>
            <a:pPr marL="117475" indent="-117475" defTabSz="887413"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Combat Maneuver Systems</a:t>
            </a:r>
          </a:p>
          <a:p>
            <a:pPr marL="117475" indent="-117475" defTabSz="887413">
              <a:spcAft>
                <a:spcPts val="5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Energy</a:t>
            </a:r>
          </a:p>
        </p:txBody>
      </p:sp>
      <p:sp>
        <p:nvSpPr>
          <p:cNvPr id="13" name="Rectangle 3"/>
          <p:cNvSpPr txBox="1">
            <a:spLocks/>
          </p:cNvSpPr>
          <p:nvPr/>
        </p:nvSpPr>
        <p:spPr bwMode="auto">
          <a:xfrm>
            <a:off x="5810396" y="3360132"/>
            <a:ext cx="3015337" cy="1643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 defTabSz="887413">
              <a:spcAft>
                <a:spcPts val="600"/>
              </a:spcAft>
              <a:buSzPct val="100000"/>
              <a:defRPr/>
            </a:pPr>
            <a:r>
              <a:rPr lang="en-US" sz="1200" dirty="0">
                <a:solidFill>
                  <a:schemeClr val="bg1"/>
                </a:solidFill>
                <a:ea typeface="ＭＳ Ｐゴシック" pitchFamily="34" charset="-128"/>
              </a:rPr>
              <a:t>Space Systems</a:t>
            </a:r>
          </a:p>
          <a:p>
            <a:pPr marL="117475" indent="-117475" defTabSz="887413"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Surveillance </a:t>
            </a:r>
            <a:r>
              <a:rPr lang="en-US" sz="1200" b="0" dirty="0">
                <a:solidFill>
                  <a:schemeClr val="bg1"/>
                </a:solidFill>
                <a:ea typeface="ＭＳ Ｐゴシック" pitchFamily="34" charset="-128"/>
              </a:rPr>
              <a:t>and </a:t>
            </a: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Navigation</a:t>
            </a:r>
            <a:endParaRPr lang="en-US" sz="1200" b="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117475" indent="-117475" defTabSz="887413"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chemeClr val="bg1"/>
                </a:solidFill>
                <a:ea typeface="ＭＳ Ｐゴシック" pitchFamily="34" charset="-128"/>
              </a:rPr>
              <a:t>Global </a:t>
            </a: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Communications</a:t>
            </a:r>
            <a:endParaRPr lang="en-US" sz="1200" b="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117475" indent="-117475" defTabSz="887413"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chemeClr val="bg1"/>
                </a:solidFill>
                <a:ea typeface="ＭＳ Ｐゴシック" pitchFamily="34" charset="-128"/>
              </a:rPr>
              <a:t>Human </a:t>
            </a: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Space </a:t>
            </a:r>
            <a:r>
              <a:rPr lang="en-US" sz="1200" b="0" dirty="0">
                <a:solidFill>
                  <a:schemeClr val="bg1"/>
                </a:solidFill>
                <a:ea typeface="ＭＳ Ｐゴシック" pitchFamily="34" charset="-128"/>
              </a:rPr>
              <a:t>F</a:t>
            </a: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light</a:t>
            </a:r>
          </a:p>
          <a:p>
            <a:pPr marL="117475" indent="-117475" defTabSz="887413">
              <a:spcBef>
                <a:spcPts val="0"/>
              </a:spcBef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Strategic and Defensive Systems</a:t>
            </a:r>
          </a:p>
          <a:p>
            <a:pPr marL="117475" indent="-117475" defTabSz="887413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dirty="0">
                <a:solidFill>
                  <a:schemeClr val="bg1"/>
                </a:solidFill>
                <a:ea typeface="ＭＳ Ｐゴシック" pitchFamily="34" charset="-128"/>
              </a:rPr>
              <a:t>Strategic / Operational Command </a:t>
            </a:r>
            <a:r>
              <a:rPr lang="en-US" sz="1200" dirty="0" smtClean="0">
                <a:solidFill>
                  <a:schemeClr val="bg1"/>
                </a:solidFill>
                <a:ea typeface="ＭＳ Ｐゴシック" pitchFamily="34" charset="-128"/>
              </a:rPr>
              <a:t> &amp; </a:t>
            </a:r>
            <a:r>
              <a:rPr lang="en-US" sz="1200" dirty="0">
                <a:solidFill>
                  <a:schemeClr val="bg1"/>
                </a:solidFill>
                <a:ea typeface="ＭＳ Ｐゴシック" pitchFamily="34" charset="-128"/>
              </a:rPr>
              <a:t>Control Systems</a:t>
            </a:r>
          </a:p>
        </p:txBody>
      </p:sp>
      <p:sp>
        <p:nvSpPr>
          <p:cNvPr id="26" name="Rectangle 25"/>
          <p:cNvSpPr/>
          <p:nvPr/>
        </p:nvSpPr>
        <p:spPr bwMode="auto">
          <a:xfrm rot="5400000">
            <a:off x="2135114" y="855046"/>
            <a:ext cx="1737360" cy="2974487"/>
          </a:xfrm>
          <a:prstGeom prst="rect">
            <a:avLst/>
          </a:prstGeom>
          <a:gradFill flip="none" rotWithShape="0">
            <a:gsLst>
              <a:gs pos="0">
                <a:srgbClr val="003765"/>
              </a:gs>
              <a:gs pos="100000">
                <a:srgbClr val="0065A1"/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 rot="5400000">
            <a:off x="2062081" y="2828845"/>
            <a:ext cx="1898263" cy="2959647"/>
          </a:xfrm>
          <a:prstGeom prst="rect">
            <a:avLst/>
          </a:prstGeom>
          <a:gradFill flip="none" rotWithShape="0">
            <a:gsLst>
              <a:gs pos="0">
                <a:srgbClr val="003765"/>
              </a:gs>
              <a:gs pos="100000">
                <a:srgbClr val="0065A1"/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FAFD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-112" charset="0"/>
            </a:endParaRPr>
          </a:p>
        </p:txBody>
      </p:sp>
      <p:sp>
        <p:nvSpPr>
          <p:cNvPr id="10" name="Rectangle 3"/>
          <p:cNvSpPr txBox="1">
            <a:spLocks/>
          </p:cNvSpPr>
          <p:nvPr/>
        </p:nvSpPr>
        <p:spPr bwMode="auto">
          <a:xfrm>
            <a:off x="1554139" y="1473610"/>
            <a:ext cx="2496560" cy="1423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7475" indent="-117475" defTabSz="887413">
              <a:spcAft>
                <a:spcPts val="600"/>
              </a:spcAft>
              <a:buSzPct val="100000"/>
              <a:defRPr/>
            </a:pPr>
            <a:r>
              <a:rPr lang="en-US" sz="1200" dirty="0" smtClean="0">
                <a:solidFill>
                  <a:schemeClr val="bg1"/>
                </a:solidFill>
                <a:ea typeface="ＭＳ Ｐゴシック" pitchFamily="34" charset="-128"/>
              </a:rPr>
              <a:t>Aeronautics</a:t>
            </a:r>
            <a:endParaRPr lang="en-US" sz="1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117475" indent="-117475" defTabSz="887413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Tactical </a:t>
            </a:r>
            <a:r>
              <a:rPr lang="en-US" sz="1200" b="0" dirty="0">
                <a:solidFill>
                  <a:schemeClr val="bg1"/>
                </a:solidFill>
                <a:ea typeface="ＭＳ Ｐゴシック" pitchFamily="34" charset="-128"/>
              </a:rPr>
              <a:t>Fighters</a:t>
            </a:r>
          </a:p>
          <a:p>
            <a:pPr marL="117475" indent="-117475" defTabSz="887413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chemeClr val="bg1"/>
                </a:solidFill>
                <a:ea typeface="ＭＳ Ｐゴシック" pitchFamily="34" charset="-128"/>
              </a:rPr>
              <a:t>Tactical /Strategic Airlift</a:t>
            </a:r>
          </a:p>
          <a:p>
            <a:pPr marL="117475" indent="-117475" defTabSz="887413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chemeClr val="bg1"/>
                </a:solidFill>
                <a:ea typeface="ＭＳ Ｐゴシック" pitchFamily="34" charset="-128"/>
              </a:rPr>
              <a:t>Advanced Development</a:t>
            </a:r>
          </a:p>
          <a:p>
            <a:pPr marL="117475" indent="-117475" defTabSz="887413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Sustainment Operations</a:t>
            </a:r>
          </a:p>
        </p:txBody>
      </p:sp>
      <p:sp>
        <p:nvSpPr>
          <p:cNvPr id="15" name="Rectangle 3"/>
          <p:cNvSpPr txBox="1">
            <a:spLocks/>
          </p:cNvSpPr>
          <p:nvPr/>
        </p:nvSpPr>
        <p:spPr bwMode="auto">
          <a:xfrm>
            <a:off x="1554139" y="3366082"/>
            <a:ext cx="2989554" cy="151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887413">
              <a:spcAft>
                <a:spcPts val="600"/>
              </a:spcAft>
              <a:buSzPct val="100000"/>
              <a:defRPr/>
            </a:pPr>
            <a:r>
              <a:rPr lang="en-US" sz="1200" dirty="0" smtClean="0">
                <a:solidFill>
                  <a:schemeClr val="bg1"/>
                </a:solidFill>
                <a:ea typeface="ＭＳ Ｐゴシック" pitchFamily="34" charset="-128"/>
              </a:rPr>
              <a:t>Rotary and Mission Systems</a:t>
            </a:r>
            <a:endParaRPr lang="en-US" sz="1200" dirty="0">
              <a:solidFill>
                <a:schemeClr val="bg1"/>
              </a:solidFill>
              <a:ea typeface="ＭＳ Ｐゴシック" pitchFamily="34" charset="-128"/>
            </a:endParaRPr>
          </a:p>
          <a:p>
            <a:pPr marL="117475" indent="-117475" defTabSz="887413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chemeClr val="bg1"/>
                </a:solidFill>
                <a:ea typeface="ＭＳ Ｐゴシック" pitchFamily="34" charset="-128"/>
              </a:rPr>
              <a:t>Naval Combat Systems</a:t>
            </a:r>
          </a:p>
          <a:p>
            <a:pPr marL="117475" indent="-117475" defTabSz="887413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chemeClr val="bg1"/>
                </a:solidFill>
                <a:ea typeface="ＭＳ Ｐゴシック" pitchFamily="34" charset="-128"/>
              </a:rPr>
              <a:t>Radar and Surveillance Systems</a:t>
            </a:r>
          </a:p>
          <a:p>
            <a:pPr marL="117475" indent="-117475" defTabSz="887413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chemeClr val="bg1"/>
                </a:solidFill>
                <a:ea typeface="ＭＳ Ｐゴシック" pitchFamily="34" charset="-128"/>
              </a:rPr>
              <a:t>Aviation Systems</a:t>
            </a:r>
          </a:p>
          <a:p>
            <a:pPr marL="117475" indent="-117475" defTabSz="887413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b="0" dirty="0">
                <a:solidFill>
                  <a:schemeClr val="bg1"/>
                </a:solidFill>
                <a:ea typeface="ＭＳ Ｐゴシック" pitchFamily="34" charset="-128"/>
              </a:rPr>
              <a:t>Training and Logistics </a:t>
            </a:r>
            <a:r>
              <a:rPr lang="en-US" sz="1200" b="0" dirty="0" smtClean="0">
                <a:solidFill>
                  <a:schemeClr val="bg1"/>
                </a:solidFill>
                <a:ea typeface="ＭＳ Ｐゴシック" pitchFamily="34" charset="-128"/>
              </a:rPr>
              <a:t>Solutions</a:t>
            </a:r>
          </a:p>
          <a:p>
            <a:pPr marL="117475" indent="-117475" defTabSz="887413">
              <a:spcAft>
                <a:spcPts val="600"/>
              </a:spcAft>
              <a:buSzPct val="100000"/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bg1"/>
                </a:solidFill>
                <a:ea typeface="ＭＳ Ｐゴシック" pitchFamily="34" charset="-128"/>
              </a:rPr>
              <a:t>DOD Cyber Security</a:t>
            </a:r>
            <a:endParaRPr lang="en-US" sz="1200" b="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  <p:pic>
        <p:nvPicPr>
          <p:cNvPr id="2" name="Picture 1" descr="8680032193_e38ff3945d_z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094" y="1473610"/>
            <a:ext cx="1134233" cy="1736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 descr="1409766626790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747" y="1470254"/>
            <a:ext cx="1098811" cy="1748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7"/>
          <a:stretch/>
        </p:blipFill>
        <p:spPr>
          <a:xfrm>
            <a:off x="400623" y="3372630"/>
            <a:ext cx="1170566" cy="1871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27"/>
          <a:stretch/>
        </p:blipFill>
        <p:spPr>
          <a:xfrm>
            <a:off x="4648200" y="3353335"/>
            <a:ext cx="1100751" cy="19044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13012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820" y="145256"/>
            <a:ext cx="7312025" cy="531812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2800" dirty="0" smtClean="0"/>
              <a:t>Space Systems Company Portfolio</a:t>
            </a:r>
            <a:endParaRPr lang="en-US" sz="2800" dirty="0"/>
          </a:p>
        </p:txBody>
      </p:sp>
      <p:grpSp>
        <p:nvGrpSpPr>
          <p:cNvPr id="39" name="Group 38"/>
          <p:cNvGrpSpPr/>
          <p:nvPr/>
        </p:nvGrpSpPr>
        <p:grpSpPr>
          <a:xfrm>
            <a:off x="7320304" y="838200"/>
            <a:ext cx="1976096" cy="1525068"/>
            <a:chOff x="7193419" y="4011058"/>
            <a:chExt cx="1976096" cy="1525068"/>
          </a:xfrm>
        </p:grpSpPr>
        <p:pic>
          <p:nvPicPr>
            <p:cNvPr id="53" name="Picture 15" descr="LOB_SpPrograms3"/>
            <p:cNvPicPr preferRelativeResize="0"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5498" y="4544458"/>
              <a:ext cx="940124" cy="9916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0" name="Rectangle 23"/>
            <p:cNvSpPr>
              <a:spLocks noChangeArrowheads="1"/>
            </p:cNvSpPr>
            <p:nvPr/>
          </p:nvSpPr>
          <p:spPr bwMode="auto">
            <a:xfrm>
              <a:off x="7193419" y="4011058"/>
              <a:ext cx="1976096" cy="493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600" b="1" i="1" dirty="0">
                  <a:solidFill>
                    <a:schemeClr val="bg1"/>
                  </a:solidFill>
                </a:rPr>
                <a:t>Special </a:t>
              </a:r>
              <a:r>
                <a:rPr lang="en-US" sz="1600" b="1" i="1" dirty="0" smtClean="0">
                  <a:solidFill>
                    <a:schemeClr val="bg1"/>
                  </a:solidFill>
                </a:rPr>
                <a:t/>
              </a:r>
              <a:br>
                <a:rPr lang="en-US" sz="1600" b="1" i="1" dirty="0" smtClean="0">
                  <a:solidFill>
                    <a:schemeClr val="bg1"/>
                  </a:solidFill>
                </a:rPr>
              </a:br>
              <a:r>
                <a:rPr lang="en-US" sz="1600" b="1" i="1" dirty="0" smtClean="0">
                  <a:solidFill>
                    <a:schemeClr val="bg1"/>
                  </a:solidFill>
                </a:rPr>
                <a:t>Programs</a:t>
              </a:r>
              <a:endParaRPr lang="en-US" sz="16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74778" y="4495800"/>
            <a:ext cx="3411822" cy="1823148"/>
            <a:chOff x="3827178" y="4670631"/>
            <a:chExt cx="3411822" cy="1823148"/>
          </a:xfrm>
        </p:grpSpPr>
        <p:sp>
          <p:nvSpPr>
            <p:cNvPr id="86" name="Rectangle 23"/>
            <p:cNvSpPr>
              <a:spLocks noChangeArrowheads="1"/>
            </p:cNvSpPr>
            <p:nvPr/>
          </p:nvSpPr>
          <p:spPr bwMode="auto">
            <a:xfrm>
              <a:off x="3852450" y="4670631"/>
              <a:ext cx="3285459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600" b="1" i="1" dirty="0" smtClean="0">
                  <a:solidFill>
                    <a:schemeClr val="bg1"/>
                  </a:solidFill>
                </a:rPr>
                <a:t>Advanced Technology Center</a:t>
              </a:r>
              <a:endParaRPr lang="en-US" sz="16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87" name="Picture 25" descr="P80108_ABHS_19x19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859805" y="4975466"/>
              <a:ext cx="940288" cy="9402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2" name="Picture 57" descr="P90007_010_3x3x200_Nanosystems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777" y="4975466"/>
              <a:ext cx="938147" cy="9402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3" name="Picture 2" descr="\\Atcgroups\DATA\techpubs\2012_Jobs\P20053_Austin_Corp_Chart\Sun.jp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3345" y="4975466"/>
              <a:ext cx="940288" cy="94028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8" name="Text Box 40"/>
            <p:cNvSpPr txBox="1">
              <a:spLocks noChangeArrowheads="1"/>
            </p:cNvSpPr>
            <p:nvPr/>
          </p:nvSpPr>
          <p:spPr bwMode="white">
            <a:xfrm>
              <a:off x="3827178" y="5939781"/>
              <a:ext cx="998274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Optics, RF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&amp; Photonics</a:t>
              </a:r>
            </a:p>
          </p:txBody>
        </p:sp>
        <p:sp>
          <p:nvSpPr>
            <p:cNvPr id="69" name="Text Box 40"/>
            <p:cNvSpPr txBox="1">
              <a:spLocks noChangeArrowheads="1"/>
            </p:cNvSpPr>
            <p:nvPr/>
          </p:nvSpPr>
          <p:spPr bwMode="white">
            <a:xfrm>
              <a:off x="4932862" y="5939781"/>
              <a:ext cx="1181501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Adv. Materials 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&amp; Nano Systems</a:t>
              </a:r>
            </a:p>
          </p:txBody>
        </p:sp>
        <p:sp>
          <p:nvSpPr>
            <p:cNvPr id="70" name="Text Box 40"/>
            <p:cNvSpPr txBox="1">
              <a:spLocks noChangeArrowheads="1"/>
            </p:cNvSpPr>
            <p:nvPr/>
          </p:nvSpPr>
          <p:spPr bwMode="white">
            <a:xfrm>
              <a:off x="6108043" y="5939781"/>
              <a:ext cx="1130957" cy="55399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Space Sciences &amp; Instruments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13139" y="2697273"/>
            <a:ext cx="6143661" cy="1722327"/>
            <a:chOff x="113139" y="2697273"/>
            <a:chExt cx="6143661" cy="1722327"/>
          </a:xfrm>
        </p:grpSpPr>
        <p:grpSp>
          <p:nvGrpSpPr>
            <p:cNvPr id="38" name="Group 37"/>
            <p:cNvGrpSpPr/>
            <p:nvPr/>
          </p:nvGrpSpPr>
          <p:grpSpPr>
            <a:xfrm>
              <a:off x="113139" y="2697273"/>
              <a:ext cx="5074293" cy="1722327"/>
              <a:chOff x="322227" y="2553542"/>
              <a:chExt cx="5074293" cy="1722327"/>
            </a:xfrm>
          </p:grpSpPr>
          <p:pic>
            <p:nvPicPr>
              <p:cNvPr id="9" name="Picture 8" descr="newSBIRS_small.jpg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-22"/>
              <a:stretch>
                <a:fillRect/>
              </a:stretch>
            </p:blipFill>
            <p:spPr>
              <a:xfrm>
                <a:off x="4496161" y="2864064"/>
                <a:ext cx="882134" cy="99166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5" name="Rectangle 13"/>
              <p:cNvSpPr>
                <a:spLocks noChangeArrowheads="1"/>
              </p:cNvSpPr>
              <p:nvPr/>
            </p:nvSpPr>
            <p:spPr bwMode="auto">
              <a:xfrm>
                <a:off x="366456" y="2553542"/>
                <a:ext cx="5015372" cy="2564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1600" b="1" i="1" dirty="0">
                    <a:solidFill>
                      <a:schemeClr val="bg1"/>
                    </a:solidFill>
                  </a:rPr>
                  <a:t>Military Space</a:t>
                </a:r>
              </a:p>
            </p:txBody>
          </p:sp>
          <p:pic>
            <p:nvPicPr>
              <p:cNvPr id="17" name="Picture 16" descr="AEHF_3.jpg"/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53957" y="2864064"/>
                <a:ext cx="828852" cy="99166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18" name="Picture 17" descr="MUOS.jpg"/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99289" y="2864064"/>
                <a:ext cx="974252" cy="99166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8" name="Picture 7" descr="gpsIII_SMALL.jpg"/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2384966" y="2864064"/>
                <a:ext cx="896883" cy="991668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pic>
            <p:nvPicPr>
              <p:cNvPr id="44" name="Picture 40" descr="TIROS-DMSP.bmp"/>
              <p:cNvPicPr>
                <a:picLocks noChangeAspect="1"/>
              </p:cNvPicPr>
              <p:nvPr/>
            </p:nvPicPr>
            <p:blipFill>
              <a:blip r:embed="rId11" cstate="email">
                <a:lum contrast="1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393559" y="2864064"/>
                <a:ext cx="992738" cy="991669"/>
              </a:xfrm>
              <a:prstGeom prst="roundRect">
                <a:avLst>
                  <a:gd name="adj" fmla="val 8594"/>
                </a:avLst>
              </a:prstGeom>
              <a:solidFill>
                <a:srgbClr val="FFFFFF">
                  <a:shade val="85000"/>
                </a:srgbClr>
              </a:solidFill>
              <a:ln>
                <a:solidFill>
                  <a:schemeClr val="bg2">
                    <a:lumMod val="50000"/>
                  </a:schemeClr>
                </a:solidFill>
              </a:ln>
              <a:effectLst>
                <a:reflection blurRad="12700" stA="38000" endPos="28000" dist="5000" dir="5400000" sy="-100000" algn="bl" rotWithShape="0"/>
              </a:effectLst>
            </p:spPr>
          </p:pic>
          <p:sp>
            <p:nvSpPr>
              <p:cNvPr id="56" name="Text Box 6"/>
              <p:cNvSpPr txBox="1">
                <a:spLocks noChangeArrowheads="1"/>
              </p:cNvSpPr>
              <p:nvPr/>
            </p:nvSpPr>
            <p:spPr bwMode="white">
              <a:xfrm>
                <a:off x="322227" y="3875759"/>
                <a:ext cx="878229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Protected </a:t>
                </a:r>
              </a:p>
              <a:p>
                <a:pPr algn="ctr"/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Comms</a:t>
                </a:r>
              </a:p>
            </p:txBody>
          </p:sp>
          <p:sp>
            <p:nvSpPr>
              <p:cNvPr id="57" name="Text Box 7"/>
              <p:cNvSpPr txBox="1">
                <a:spLocks noChangeArrowheads="1"/>
              </p:cNvSpPr>
              <p:nvPr/>
            </p:nvSpPr>
            <p:spPr bwMode="white">
              <a:xfrm>
                <a:off x="1325272" y="3875759"/>
                <a:ext cx="973002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Narrowband Comms</a:t>
                </a:r>
                <a:endParaRPr lang="en-US" sz="10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0" name="Text Box 10"/>
              <p:cNvSpPr txBox="1">
                <a:spLocks noChangeArrowheads="1"/>
              </p:cNvSpPr>
              <p:nvPr/>
            </p:nvSpPr>
            <p:spPr bwMode="white">
              <a:xfrm>
                <a:off x="4505655" y="3875759"/>
                <a:ext cx="890865" cy="40011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Early </a:t>
                </a:r>
              </a:p>
              <a:p>
                <a:pPr algn="ctr"/>
                <a:r>
                  <a:rPr lang="en-US" sz="1000" dirty="0">
                    <a:solidFill>
                      <a:schemeClr val="bg1"/>
                    </a:solidFill>
                  </a:rPr>
                  <a:t>Warning</a:t>
                </a:r>
                <a:endParaRPr lang="en-US" sz="10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 Box 12"/>
              <p:cNvSpPr txBox="1">
                <a:spLocks noChangeArrowheads="1"/>
              </p:cNvSpPr>
              <p:nvPr/>
            </p:nvSpPr>
            <p:spPr bwMode="white">
              <a:xfrm>
                <a:off x="2386711" y="3875759"/>
                <a:ext cx="874167" cy="246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Navigation</a:t>
                </a:r>
              </a:p>
            </p:txBody>
          </p:sp>
          <p:sp>
            <p:nvSpPr>
              <p:cNvPr id="62" name="Text Box 40"/>
              <p:cNvSpPr txBox="1">
                <a:spLocks noChangeArrowheads="1"/>
              </p:cNvSpPr>
              <p:nvPr/>
            </p:nvSpPr>
            <p:spPr bwMode="white">
              <a:xfrm>
                <a:off x="3399135" y="3875759"/>
                <a:ext cx="985637" cy="24622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000" dirty="0">
                    <a:solidFill>
                      <a:schemeClr val="bg1"/>
                    </a:solidFill>
                    <a:cs typeface="Arial" pitchFamily="34" charset="0"/>
                  </a:rPr>
                  <a:t>Weather</a:t>
                </a:r>
              </a:p>
            </p:txBody>
          </p:sp>
        </p:grpSp>
        <p:pic>
          <p:nvPicPr>
            <p:cNvPr id="58" name="Picture 48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77312" y="3007796"/>
              <a:ext cx="979488" cy="9848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9525">
              <a:solidFill>
                <a:schemeClr val="bg2">
                  <a:lumMod val="50000"/>
                </a:schemeClr>
              </a:solidFill>
              <a:miter lim="800000"/>
              <a:headEnd/>
              <a:tailEnd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59" name="Rectangle 49"/>
            <p:cNvSpPr>
              <a:spLocks noChangeArrowheads="1"/>
            </p:cNvSpPr>
            <p:nvPr/>
          </p:nvSpPr>
          <p:spPr bwMode="auto">
            <a:xfrm>
              <a:off x="5439359" y="4057962"/>
              <a:ext cx="6379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Space </a:t>
              </a:r>
              <a:br>
                <a:rPr kumimoji="0" lang="en-US" altLang="en-US" sz="1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</a:br>
              <a:r>
                <a:rPr kumimoji="0" lang="en-US" altLang="en-US" sz="100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cs typeface="Arial" pitchFamily="34" charset="0"/>
                </a:rPr>
                <a:t>Protection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0259" y="4495800"/>
            <a:ext cx="3374361" cy="1669032"/>
            <a:chOff x="379090" y="4447488"/>
            <a:chExt cx="3374361" cy="1669032"/>
          </a:xfrm>
        </p:grpSpPr>
        <p:sp>
          <p:nvSpPr>
            <p:cNvPr id="52" name="Rectangle 23"/>
            <p:cNvSpPr>
              <a:spLocks noChangeArrowheads="1"/>
            </p:cNvSpPr>
            <p:nvPr/>
          </p:nvSpPr>
          <p:spPr bwMode="auto">
            <a:xfrm>
              <a:off x="398046" y="4447488"/>
              <a:ext cx="3247549" cy="2366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600" b="1" i="1" dirty="0">
                  <a:solidFill>
                    <a:schemeClr val="bg1"/>
                  </a:solidFill>
                </a:rPr>
                <a:t>Commercial </a:t>
              </a:r>
              <a:r>
                <a:rPr lang="en-US" sz="1600" b="1" i="1" dirty="0" smtClean="0">
                  <a:solidFill>
                    <a:schemeClr val="bg1"/>
                  </a:solidFill>
                </a:rPr>
                <a:t>Space</a:t>
              </a:r>
              <a:endParaRPr lang="en-US" sz="1600" b="1" i="1" dirty="0">
                <a:solidFill>
                  <a:schemeClr val="bg1"/>
                </a:solidFill>
              </a:endParaRPr>
            </a:p>
          </p:txBody>
        </p:sp>
        <p:pic>
          <p:nvPicPr>
            <p:cNvPr id="63" name="Picture 2" descr="http://www.lockheedmartin.com/content/dam/lockheed/data/space/photo/pressrelease/GeoEye-nss.jpg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62" y="4749328"/>
              <a:ext cx="941118" cy="9402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54" name="Picture 53" descr="vinasat-1.jpg"/>
            <p:cNvPicPr preferRelativeResize="0"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566232" y="4749328"/>
              <a:ext cx="940287" cy="9402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5" name="Picture 84" descr="WindTracer_3.jpg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26023" y="4749328"/>
              <a:ext cx="940287" cy="9402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4" name="Text Box 6"/>
            <p:cNvSpPr txBox="1">
              <a:spLocks noChangeArrowheads="1"/>
            </p:cNvSpPr>
            <p:nvPr/>
          </p:nvSpPr>
          <p:spPr bwMode="white">
            <a:xfrm>
              <a:off x="379090" y="5716410"/>
              <a:ext cx="991957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Remote 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Sensing</a:t>
              </a:r>
            </a:p>
          </p:txBody>
        </p:sp>
        <p:sp>
          <p:nvSpPr>
            <p:cNvPr id="66" name="Text Box 6"/>
            <p:cNvSpPr txBox="1">
              <a:spLocks noChangeArrowheads="1"/>
            </p:cNvSpPr>
            <p:nvPr/>
          </p:nvSpPr>
          <p:spPr bwMode="white">
            <a:xfrm>
              <a:off x="1541638" y="5716410"/>
              <a:ext cx="1004592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Commercial</a:t>
              </a:r>
            </a:p>
            <a:p>
              <a:pPr algn="ctr"/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SATCOM</a:t>
              </a:r>
            </a:p>
          </p:txBody>
        </p:sp>
        <p:sp>
          <p:nvSpPr>
            <p:cNvPr id="67" name="Text Box 6"/>
            <p:cNvSpPr txBox="1">
              <a:spLocks noChangeArrowheads="1"/>
            </p:cNvSpPr>
            <p:nvPr/>
          </p:nvSpPr>
          <p:spPr bwMode="white">
            <a:xfrm>
              <a:off x="2689068" y="5716410"/>
              <a:ext cx="1064383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Wind Energy Management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158355" y="4797640"/>
            <a:ext cx="1676400" cy="1418684"/>
            <a:chOff x="7239000" y="4905916"/>
            <a:chExt cx="1676400" cy="1418684"/>
          </a:xfrm>
        </p:grpSpPr>
        <p:grpSp>
          <p:nvGrpSpPr>
            <p:cNvPr id="37" name="Group 36"/>
            <p:cNvGrpSpPr/>
            <p:nvPr/>
          </p:nvGrpSpPr>
          <p:grpSpPr>
            <a:xfrm>
              <a:off x="7239000" y="4905916"/>
              <a:ext cx="1676400" cy="1418684"/>
              <a:chOff x="5415092" y="2279996"/>
              <a:chExt cx="3372181" cy="2853771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5415092" y="2868414"/>
                <a:ext cx="3372181" cy="2265353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Rectangle 23"/>
              <p:cNvSpPr>
                <a:spLocks noChangeArrowheads="1"/>
              </p:cNvSpPr>
              <p:nvPr/>
            </p:nvSpPr>
            <p:spPr bwMode="auto">
              <a:xfrm>
                <a:off x="5532803" y="2279996"/>
                <a:ext cx="3072792" cy="51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t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1600" b="1" i="1" dirty="0">
                    <a:solidFill>
                      <a:schemeClr val="bg1"/>
                    </a:solidFill>
                  </a:rPr>
                  <a:t>Subsidiaries</a:t>
                </a:r>
              </a:p>
            </p:txBody>
          </p:sp>
          <p:pic>
            <p:nvPicPr>
              <p:cNvPr id="30" name="Picture 29" descr="AWE.jpg"/>
              <p:cNvPicPr>
                <a:picLocks noChangeAspect="1"/>
              </p:cNvPicPr>
              <p:nvPr/>
            </p:nvPicPr>
            <p:blipFill rotWithShape="1">
              <a:blip r:embed="rId1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86866" y="3038194"/>
                <a:ext cx="779023" cy="602200"/>
              </a:xfrm>
              <a:prstGeom prst="rect">
                <a:avLst/>
              </a:prstGeom>
            </p:spPr>
          </p:pic>
          <p:pic>
            <p:nvPicPr>
              <p:cNvPr id="32" name="Picture 31" descr="Sandia.jpg"/>
              <p:cNvPicPr>
                <a:picLocks noChangeAspect="1"/>
              </p:cNvPicPr>
              <p:nvPr/>
            </p:nvPicPr>
            <p:blipFill rotWithShape="1">
              <a:blip r:embed="rId1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24314" y="3038194"/>
                <a:ext cx="1161359" cy="618052"/>
              </a:xfrm>
              <a:prstGeom prst="rect">
                <a:avLst/>
              </a:prstGeom>
            </p:spPr>
          </p:pic>
          <p:pic>
            <p:nvPicPr>
              <p:cNvPr id="33" name="Picture 32" descr="ULA.jpg"/>
              <p:cNvPicPr>
                <a:picLocks noChangeAspect="1"/>
              </p:cNvPicPr>
              <p:nvPr/>
            </p:nvPicPr>
            <p:blipFill rotWithShape="1">
              <a:blip r:embed="rId1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637576" y="3038195"/>
                <a:ext cx="931976" cy="615784"/>
              </a:xfrm>
              <a:prstGeom prst="rect">
                <a:avLst/>
              </a:prstGeom>
            </p:spPr>
          </p:pic>
        </p:grpSp>
        <p:pic>
          <p:nvPicPr>
            <p:cNvPr id="72" name="Picture 71" descr="Astrotech_Space_Ops_logo_small.jp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883" y="5638800"/>
              <a:ext cx="1481667" cy="254000"/>
            </a:xfrm>
            <a:prstGeom prst="rect">
              <a:avLst/>
            </a:prstGeom>
          </p:spPr>
        </p:pic>
        <p:pic>
          <p:nvPicPr>
            <p:cNvPr id="73" name="Picture 72" descr="zeta logo.png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0358" y="5943600"/>
              <a:ext cx="850716" cy="30435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113139" y="984355"/>
            <a:ext cx="3537694" cy="1463513"/>
            <a:chOff x="334406" y="964429"/>
            <a:chExt cx="3537694" cy="1463513"/>
          </a:xfrm>
        </p:grpSpPr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341506" y="964429"/>
              <a:ext cx="3314403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algn="ctr" eaLnBrk="0" fontAlgn="base" hangingPunct="0">
                <a:lnSpc>
                  <a:spcPts val="2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>
                  <a:solidFill>
                    <a:schemeClr val="bg1"/>
                  </a:solidFill>
                </a:rPr>
                <a:t>Strategic &amp; Missile Defense</a:t>
              </a:r>
            </a:p>
          </p:txBody>
        </p:sp>
        <p:pic>
          <p:nvPicPr>
            <p:cNvPr id="27" name="Picture 26" descr="PD038-073.jpg"/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634631" y="1272695"/>
              <a:ext cx="888140" cy="88467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28" name="Picture 27" descr="FTT08_2.jpg"/>
            <p:cNvPicPr preferRelativeResize="0">
              <a:picLocks noChangeAspect="1"/>
            </p:cNvPicPr>
            <p:nvPr/>
          </p:nvPicPr>
          <p:blipFill>
            <a:blip r:embed="rId2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757368" y="1272695"/>
              <a:ext cx="888140" cy="88809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51" name="Text Box 32"/>
            <p:cNvSpPr txBox="1">
              <a:spLocks noChangeArrowheads="1"/>
            </p:cNvSpPr>
            <p:nvPr/>
          </p:nvSpPr>
          <p:spPr bwMode="white">
            <a:xfrm>
              <a:off x="2561799" y="2181721"/>
              <a:ext cx="1310301" cy="24622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Missile Defense</a:t>
              </a:r>
            </a:p>
          </p:txBody>
        </p:sp>
        <p:sp>
          <p:nvSpPr>
            <p:cNvPr id="55" name="Text Box 33"/>
            <p:cNvSpPr txBox="1">
              <a:spLocks noChangeArrowheads="1"/>
            </p:cNvSpPr>
            <p:nvPr/>
          </p:nvSpPr>
          <p:spPr bwMode="white">
            <a:xfrm>
              <a:off x="1457864" y="2181721"/>
              <a:ext cx="1266229" cy="233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Strategic Missiles</a:t>
              </a:r>
            </a:p>
          </p:txBody>
        </p:sp>
        <p:sp>
          <p:nvSpPr>
            <p:cNvPr id="46" name="Text Box 33"/>
            <p:cNvSpPr txBox="1">
              <a:spLocks noChangeArrowheads="1"/>
            </p:cNvSpPr>
            <p:nvPr/>
          </p:nvSpPr>
          <p:spPr bwMode="white">
            <a:xfrm>
              <a:off x="334406" y="2181721"/>
              <a:ext cx="1104664" cy="2333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Adv Programs</a:t>
              </a: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415" y="1272695"/>
              <a:ext cx="1158659" cy="86127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  <p:grpSp>
        <p:nvGrpSpPr>
          <p:cNvPr id="20" name="Group 19"/>
          <p:cNvGrpSpPr/>
          <p:nvPr/>
        </p:nvGrpSpPr>
        <p:grpSpPr>
          <a:xfrm>
            <a:off x="6477000" y="2697273"/>
            <a:ext cx="2438400" cy="1668466"/>
            <a:chOff x="6477000" y="2697273"/>
            <a:chExt cx="2438400" cy="1668466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5471" y="3007795"/>
              <a:ext cx="1144559" cy="97706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solidFill>
                <a:schemeClr val="bg2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1" name="Rectangle 23"/>
            <p:cNvSpPr>
              <a:spLocks noChangeArrowheads="1"/>
            </p:cNvSpPr>
            <p:nvPr/>
          </p:nvSpPr>
          <p:spPr bwMode="auto">
            <a:xfrm>
              <a:off x="6792910" y="2697273"/>
              <a:ext cx="1850966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600" b="1" i="1" dirty="0" smtClean="0">
                  <a:solidFill>
                    <a:schemeClr val="bg1"/>
                  </a:solidFill>
                </a:rPr>
                <a:t>Mission Solutions</a:t>
              </a:r>
              <a:endParaRPr lang="en-US" sz="1600" b="1" i="1" dirty="0">
                <a:solidFill>
                  <a:schemeClr val="bg1"/>
                </a:solidFill>
              </a:endParaRPr>
            </a:p>
          </p:txBody>
        </p:sp>
        <p:sp>
          <p:nvSpPr>
            <p:cNvPr id="75" name="Text Box 40"/>
            <p:cNvSpPr txBox="1">
              <a:spLocks noChangeArrowheads="1"/>
            </p:cNvSpPr>
            <p:nvPr/>
          </p:nvSpPr>
          <p:spPr bwMode="white">
            <a:xfrm>
              <a:off x="6477000" y="3965629"/>
              <a:ext cx="1181501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cs typeface="Arial" pitchFamily="34" charset="0"/>
                </a:rPr>
                <a:t>End-to-End Mission Systems</a:t>
              </a:r>
              <a:endParaRPr 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45" y="3007796"/>
              <a:ext cx="1135408" cy="9692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12700">
              <a:solidFill>
                <a:schemeClr val="bg2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76" name="Text Box 40"/>
            <p:cNvSpPr txBox="1">
              <a:spLocks noChangeArrowheads="1"/>
            </p:cNvSpPr>
            <p:nvPr/>
          </p:nvSpPr>
          <p:spPr bwMode="white">
            <a:xfrm>
              <a:off x="7733899" y="3965629"/>
              <a:ext cx="1181501" cy="40011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  <a:cs typeface="Arial" pitchFamily="34" charset="0"/>
                </a:rPr>
                <a:t>Geospatial</a:t>
              </a:r>
            </a:p>
            <a:p>
              <a:pPr algn="ctr"/>
              <a:r>
                <a:rPr lang="en-US" sz="1000" dirty="0" smtClean="0">
                  <a:solidFill>
                    <a:schemeClr val="bg1"/>
                  </a:solidFill>
                  <a:cs typeface="Arial" pitchFamily="34" charset="0"/>
                </a:rPr>
                <a:t>Technologies</a:t>
              </a:r>
              <a:endParaRPr 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71196" y="956307"/>
            <a:ext cx="3865360" cy="1611564"/>
            <a:chOff x="3671196" y="956307"/>
            <a:chExt cx="3865360" cy="1611564"/>
          </a:xfrm>
        </p:grpSpPr>
        <p:sp>
          <p:nvSpPr>
            <p:cNvPr id="48" name="Rectangle 1"/>
            <p:cNvSpPr>
              <a:spLocks noChangeArrowheads="1"/>
            </p:cNvSpPr>
            <p:nvPr/>
          </p:nvSpPr>
          <p:spPr bwMode="auto">
            <a:xfrm>
              <a:off x="3671196" y="2171170"/>
              <a:ext cx="815117" cy="1846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600" dirty="0">
                  <a:solidFill>
                    <a:schemeClr val="bg1"/>
                  </a:solidFill>
                  <a:cs typeface="Arial" pitchFamily="34" charset="0"/>
                </a:rPr>
                <a:t>NASA</a:t>
              </a:r>
            </a:p>
          </p:txBody>
        </p:sp>
        <p:sp>
          <p:nvSpPr>
            <p:cNvPr id="31" name="Rectangle 23"/>
            <p:cNvSpPr>
              <a:spLocks noChangeArrowheads="1"/>
            </p:cNvSpPr>
            <p:nvPr/>
          </p:nvSpPr>
          <p:spPr bwMode="auto">
            <a:xfrm>
              <a:off x="3770915" y="956307"/>
              <a:ext cx="3740367" cy="25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t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1600" b="1" i="1" dirty="0">
                  <a:solidFill>
                    <a:schemeClr val="bg1"/>
                  </a:solidFill>
                </a:rPr>
                <a:t>Civil Space</a:t>
              </a:r>
            </a:p>
          </p:txBody>
        </p:sp>
        <p:pic>
          <p:nvPicPr>
            <p:cNvPr id="45" name="Picture 44" descr="LM Juno Image.jpg"/>
            <p:cNvPicPr preferRelativeResize="0">
              <a:picLocks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80182" y="1257949"/>
              <a:ext cx="842632" cy="9066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7550" y="1257949"/>
              <a:ext cx="1370461" cy="90664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bg2">
                  <a:lumMod val="50000"/>
                </a:schemeClr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43" name="Text Box 40"/>
            <p:cNvSpPr txBox="1">
              <a:spLocks noChangeArrowheads="1"/>
            </p:cNvSpPr>
            <p:nvPr/>
          </p:nvSpPr>
          <p:spPr bwMode="white">
            <a:xfrm>
              <a:off x="6159200" y="2195974"/>
              <a:ext cx="1377356" cy="3718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  <a:spcAft>
                  <a:spcPts val="400"/>
                </a:spcAft>
              </a:pPr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Weather &amp; Environment </a:t>
              </a:r>
            </a:p>
          </p:txBody>
        </p:sp>
        <p:sp>
          <p:nvSpPr>
            <p:cNvPr id="47" name="Text Box 40"/>
            <p:cNvSpPr txBox="1">
              <a:spLocks noChangeArrowheads="1"/>
            </p:cNvSpPr>
            <p:nvPr/>
          </p:nvSpPr>
          <p:spPr bwMode="white">
            <a:xfrm>
              <a:off x="5082183" y="2195974"/>
              <a:ext cx="874825" cy="3693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Planetary </a:t>
              </a:r>
            </a:p>
            <a:p>
              <a:pPr algn="ctr">
                <a:lnSpc>
                  <a:spcPct val="90000"/>
                </a:lnSpc>
              </a:pPr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Exploration</a:t>
              </a:r>
            </a:p>
          </p:txBody>
        </p:sp>
        <p:sp>
          <p:nvSpPr>
            <p:cNvPr id="49" name="Text Box 40"/>
            <p:cNvSpPr txBox="1">
              <a:spLocks noChangeArrowheads="1"/>
            </p:cNvSpPr>
            <p:nvPr/>
          </p:nvSpPr>
          <p:spPr bwMode="white">
            <a:xfrm>
              <a:off x="3770915" y="2195974"/>
              <a:ext cx="1112001" cy="3385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Aft>
                  <a:spcPts val="400"/>
                </a:spcAft>
              </a:pPr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Human </a:t>
              </a:r>
            </a:p>
            <a:p>
              <a:pPr algn="ctr">
                <a:lnSpc>
                  <a:spcPct val="60000"/>
                </a:lnSpc>
                <a:spcAft>
                  <a:spcPts val="400"/>
                </a:spcAft>
              </a:pPr>
              <a:r>
                <a:rPr lang="en-US" sz="1000" dirty="0">
                  <a:solidFill>
                    <a:schemeClr val="bg1"/>
                  </a:solidFill>
                  <a:cs typeface="Arial" pitchFamily="34" charset="0"/>
                </a:rPr>
                <a:t>Exploration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2549" y="1257949"/>
              <a:ext cx="1168731" cy="90252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4154130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75" y="63955"/>
            <a:ext cx="8229600" cy="838200"/>
          </a:xfrm>
        </p:spPr>
        <p:txBody>
          <a:bodyPr>
            <a:normAutofit/>
          </a:bodyPr>
          <a:lstStyle/>
          <a:p>
            <a:pPr marL="0" indent="0"/>
            <a:r>
              <a:rPr lang="en-US" sz="2800" b="1" dirty="0" smtClean="0"/>
              <a:t>Advanced Technology Center (ATC)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071" y="1017304"/>
            <a:ext cx="5812078" cy="263551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SSC’s R&amp;D Laboratory; ~500 Scientists and Technologist – 2/3</a:t>
            </a:r>
            <a:r>
              <a:rPr lang="en-US" sz="1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with Advanced Degrees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Technology Invention &amp; Innovation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Contracted and Independent R&amp;D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Payloads and Payload Technologies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Space and Earth Science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Classified Advanced Development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Key Partnerships: Engineering, Universities,</a:t>
            </a:r>
            <a:b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Other R&amp;D Institutions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74F1-2964-4A57-8841-E1C41C913199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" name="Picture 3" descr="S:\MktSales DB\Photos-Graphics-Videos\2007_09 Table Mountain_Corkery\high res\LMCT Laser Table Mountain 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67062" y="4073236"/>
            <a:ext cx="3254052" cy="1924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:\Users\BVanden\AppData\Local\Microsoft\Windows\Temporary Internet Files\Content.Outlook\NNNB7TCY\NIRCam May2013_031 (2)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7062" y="1374829"/>
            <a:ext cx="3253337" cy="2357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54" y="4073236"/>
            <a:ext cx="3656728" cy="2070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28600" y="6019800"/>
            <a:ext cx="8610600" cy="39329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alpha val="84000"/>
                </a:schemeClr>
              </a:gs>
              <a:gs pos="84000">
                <a:schemeClr val="accent6">
                  <a:lumMod val="75000"/>
                  <a:alpha val="13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  <a:headEnd type="none" w="med" len="med"/>
            <a:tailEnd type="none" w="med" len="me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Creating the Generation After Next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6611779"/>
            <a:ext cx="35044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>
                <a:solidFill>
                  <a:prstClr val="white"/>
                </a:solidFill>
                <a:latin typeface="Arial" charset="0"/>
              </a:rPr>
              <a:t>© 2015  Lockheed Martin Corporation,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426584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Payload Centers of Excellence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246" y="2008982"/>
            <a:ext cx="3143027" cy="1382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12571" y="1652723"/>
            <a:ext cx="7298770" cy="3562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5720" tIns="0" rIns="0" bIns="0" numCol="1" anchor="ctr" anchorCtr="0" compatLnSpc="1">
            <a:prstTxWarp prst="textNoShape">
              <a:avLst/>
            </a:prstTxWarp>
          </a:bodyPr>
          <a:lstStyle/>
          <a:p>
            <a:pPr defTabSz="887413" eaLnBrk="1" hangingPunct="1">
              <a:lnSpc>
                <a:spcPct val="85000"/>
              </a:lnSpc>
            </a:pPr>
            <a:r>
              <a:rPr lang="en-US" sz="1800" b="1" i="1" dirty="0" smtClean="0">
                <a:solidFill>
                  <a:schemeClr val="bg1"/>
                </a:solidFill>
                <a:cs typeface="ＭＳ Ｐゴシック" pitchFamily="-112" charset="-128"/>
              </a:rPr>
              <a:t>The RF Payload Center of Excellence, is shaping the future of space-based RF and Communications payloads.</a:t>
            </a:r>
            <a:br>
              <a:rPr lang="en-US" sz="1800" b="1" i="1" dirty="0" smtClean="0">
                <a:solidFill>
                  <a:schemeClr val="bg1"/>
                </a:solidFill>
                <a:cs typeface="ＭＳ Ｐゴシック" pitchFamily="-112" charset="-128"/>
              </a:rPr>
            </a:br>
            <a:endParaRPr lang="en-US" sz="1800" b="1" i="1" dirty="0" smtClean="0">
              <a:solidFill>
                <a:schemeClr val="bg1"/>
              </a:solidFill>
              <a:cs typeface="ＭＳ Ｐゴシック" pitchFamily="-112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7503" y="1984950"/>
            <a:ext cx="5295945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This center combines a proven, integrated team with new talent and facilities – collocating design, manufacturing and testing of all types of RF systems, products and antennas</a:t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r>
              <a:rPr lang="en-US" sz="1600" dirty="0" smtClean="0">
                <a:solidFill>
                  <a:schemeClr val="bg1"/>
                </a:solidFill>
              </a:rPr>
              <a:t/>
            </a:r>
            <a:br>
              <a:rPr lang="en-US" sz="1600" dirty="0" smtClean="0">
                <a:solidFill>
                  <a:schemeClr val="bg1"/>
                </a:solidFill>
              </a:rPr>
            </a:br>
            <a:endParaRPr lang="en-US" sz="1600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b="1" i="1" dirty="0">
                <a:solidFill>
                  <a:schemeClr val="bg1"/>
                </a:solidFill>
                <a:cs typeface="ＭＳ Ｐゴシック" pitchFamily="-112" charset="-128"/>
              </a:rPr>
              <a:t>The Optical Payload Center of </a:t>
            </a:r>
            <a:r>
              <a:rPr lang="en-US" b="1" i="1" dirty="0" smtClean="0">
                <a:solidFill>
                  <a:schemeClr val="bg1"/>
                </a:solidFill>
                <a:cs typeface="ＭＳ Ｐゴシック" pitchFamily="-112" charset="-128"/>
              </a:rPr>
              <a:t>Excellence,</a:t>
            </a:r>
            <a:br>
              <a:rPr lang="en-US" b="1" i="1" dirty="0" smtClean="0">
                <a:solidFill>
                  <a:schemeClr val="bg1"/>
                </a:solidFill>
                <a:cs typeface="ＭＳ Ｐゴシック" pitchFamily="-112" charset="-128"/>
              </a:rPr>
            </a:br>
            <a:r>
              <a:rPr lang="en-US" b="1" i="1" dirty="0" smtClean="0">
                <a:solidFill>
                  <a:schemeClr val="bg1"/>
                </a:solidFill>
                <a:cs typeface="ＭＳ Ｐゴシック" pitchFamily="-112" charset="-128"/>
              </a:rPr>
              <a:t> </a:t>
            </a:r>
            <a:r>
              <a:rPr lang="en-US" b="1" i="1" dirty="0">
                <a:solidFill>
                  <a:schemeClr val="bg1"/>
                </a:solidFill>
                <a:cs typeface="ＭＳ Ｐゴシック" pitchFamily="-112" charset="-128"/>
              </a:rPr>
              <a:t>is defining the future of imaging in </a:t>
            </a:r>
            <a:r>
              <a:rPr lang="en-US" b="1" i="1" dirty="0" smtClean="0">
                <a:solidFill>
                  <a:schemeClr val="bg1"/>
                </a:solidFill>
                <a:cs typeface="ＭＳ Ｐゴシック" pitchFamily="-112" charset="-128"/>
              </a:rPr>
              <a:t>Space</a:t>
            </a:r>
          </a:p>
          <a:p>
            <a:pPr marL="115888" indent="-1158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cs typeface="ＭＳ Ｐゴシック" pitchFamily="-112" charset="-128"/>
              </a:rPr>
              <a:t>A network of experts and facilities </a:t>
            </a:r>
            <a:br>
              <a:rPr lang="en-US" sz="1600" dirty="0" smtClean="0">
                <a:solidFill>
                  <a:schemeClr val="bg1"/>
                </a:solidFill>
                <a:cs typeface="ＭＳ Ｐゴシック" pitchFamily="-112" charset="-128"/>
              </a:rPr>
            </a:br>
            <a:r>
              <a:rPr lang="en-US" sz="1600" dirty="0" smtClean="0">
                <a:solidFill>
                  <a:schemeClr val="bg1"/>
                </a:solidFill>
                <a:cs typeface="ＭＳ Ｐゴシック" pitchFamily="-112" charset="-128"/>
              </a:rPr>
              <a:t>headquartered </a:t>
            </a:r>
            <a:r>
              <a:rPr lang="en-US" sz="1600" dirty="0">
                <a:solidFill>
                  <a:schemeClr val="bg1"/>
                </a:solidFill>
                <a:cs typeface="ＭＳ Ｐゴシック" pitchFamily="-112" charset="-128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cs typeface="ＭＳ Ｐゴシック" pitchFamily="-112" charset="-128"/>
              </a:rPr>
              <a:t>alo Alto, California </a:t>
            </a:r>
            <a:br>
              <a:rPr lang="en-US" sz="1600" dirty="0" smtClean="0">
                <a:solidFill>
                  <a:schemeClr val="bg1"/>
                </a:solidFill>
                <a:cs typeface="ＭＳ Ｐゴシック" pitchFamily="-112" charset="-128"/>
              </a:rPr>
            </a:br>
            <a:r>
              <a:rPr lang="en-US" sz="1600" dirty="0" smtClean="0">
                <a:solidFill>
                  <a:schemeClr val="bg1"/>
                </a:solidFill>
                <a:cs typeface="ＭＳ Ｐゴシック" pitchFamily="-112" charset="-128"/>
              </a:rPr>
              <a:t>the Center of Excellence is focused on </a:t>
            </a:r>
            <a:br>
              <a:rPr lang="en-US" sz="1600" dirty="0" smtClean="0">
                <a:solidFill>
                  <a:schemeClr val="bg1"/>
                </a:solidFill>
                <a:cs typeface="ＭＳ Ｐゴシック" pitchFamily="-112" charset="-128"/>
              </a:rPr>
            </a:br>
            <a:r>
              <a:rPr lang="en-US" sz="1600" dirty="0" smtClean="0">
                <a:solidFill>
                  <a:schemeClr val="bg1"/>
                </a:solidFill>
                <a:cs typeface="ＭＳ Ｐゴシック" pitchFamily="-112" charset="-128"/>
              </a:rPr>
              <a:t>advancing Lockheed Martin capability, efficiency and agility in optical technologies and products</a:t>
            </a:r>
            <a:endParaRPr lang="en-US" sz="1600" dirty="0">
              <a:solidFill>
                <a:schemeClr val="bg1"/>
              </a:solidFill>
              <a:cs typeface="ＭＳ Ｐゴシック" pitchFamily="-112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2807" y="3544359"/>
            <a:ext cx="2873903" cy="2286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ounded Rectangle 10"/>
          <p:cNvSpPr/>
          <p:nvPr/>
        </p:nvSpPr>
        <p:spPr>
          <a:xfrm>
            <a:off x="312571" y="3276600"/>
            <a:ext cx="1451330" cy="54448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10000"/>
                </a:schemeClr>
              </a:gs>
              <a:gs pos="50000">
                <a:schemeClr val="bg2">
                  <a:lumMod val="50000"/>
                </a:schemeClr>
              </a:gs>
              <a:gs pos="100000">
                <a:schemeClr val="bg2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01" y="3289853"/>
            <a:ext cx="1219200" cy="5409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7" y="1067452"/>
            <a:ext cx="2090147" cy="35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68962" y="145252"/>
            <a:ext cx="7312025" cy="53181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World Class Facilities  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209322" y="914014"/>
            <a:ext cx="7298770" cy="35625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45720" tIns="0" rIns="0" bIns="0" numCol="1" anchor="ctr" anchorCtr="0" compatLnSpc="1">
            <a:prstTxWarp prst="textNoShape">
              <a:avLst/>
            </a:prstTxWarp>
          </a:bodyPr>
          <a:lstStyle/>
          <a:p>
            <a:pPr defTabSz="887413" eaLnBrk="1" hangingPunct="1">
              <a:lnSpc>
                <a:spcPct val="85000"/>
              </a:lnSpc>
            </a:pPr>
            <a:r>
              <a:rPr lang="en-US" sz="1800" b="1" i="1" dirty="0" smtClean="0">
                <a:solidFill>
                  <a:schemeClr val="bg1"/>
                </a:solidFill>
                <a:cs typeface="ＭＳ Ｐゴシック" pitchFamily="-112" charset="-128"/>
              </a:rPr>
              <a:t>Core infrastructure in place to execute space-based missions</a:t>
            </a:r>
          </a:p>
        </p:txBody>
      </p:sp>
      <p:pic>
        <p:nvPicPr>
          <p:cNvPr id="25" name="Picture 24" descr="HSTcleanroom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754" y="3685452"/>
            <a:ext cx="1501874" cy="1835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 descr="PD039-063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9979" y="3657601"/>
            <a:ext cx="1482912" cy="1857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18" descr="AEHF-8-11-09-A-HI_sm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788" y="3666766"/>
            <a:ext cx="1506398" cy="18411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" name="Picture 28" descr="SBIRS_D45462_230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85" y="1267832"/>
            <a:ext cx="2327371" cy="1720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Picture 25" descr="CHIL2.jp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20535" y="1272158"/>
            <a:ext cx="2324080" cy="1712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5066" y="3679941"/>
            <a:ext cx="1223641" cy="18400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2">
                <a:lumMod val="5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Rectangle 21"/>
          <p:cNvSpPr/>
          <p:nvPr/>
        </p:nvSpPr>
        <p:spPr bwMode="auto">
          <a:xfrm>
            <a:off x="1131219" y="6094105"/>
            <a:ext cx="7184572" cy="341632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63500" dir="30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b" anchorCtr="1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Decades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Industry and Government </a:t>
            </a:r>
            <a:r>
              <a:rPr lang="en-US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nvestment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52610" y="3035706"/>
            <a:ext cx="1726163" cy="462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3662" tIns="46038" rIns="93662" bIns="46038">
            <a:spAutoFit/>
          </a:bodyPr>
          <a:lstStyle/>
          <a:p>
            <a:pPr algn="ctr" defTabSz="923925">
              <a:defRPr/>
            </a:pPr>
            <a:r>
              <a:rPr lang="en-US" sz="1200" dirty="0">
                <a:solidFill>
                  <a:schemeClr val="bg1"/>
                </a:solidFill>
                <a:cs typeface="Arial" pitchFamily="34" charset="0"/>
              </a:rPr>
              <a:t>Advanced </a:t>
            </a: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Simulation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097947" y="3035706"/>
            <a:ext cx="1843047" cy="277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3662" tIns="46038" rIns="93662" bIns="46038">
            <a:spAutoFit/>
          </a:bodyPr>
          <a:lstStyle/>
          <a:p>
            <a:pPr algn="ctr" defTabSz="923925"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Environmental Tests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675935" y="5547469"/>
            <a:ext cx="1679513" cy="277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3662" tIns="46038" rIns="93662" bIns="46038">
            <a:spAutoFit/>
          </a:bodyPr>
          <a:lstStyle/>
          <a:p>
            <a:pPr algn="ctr" defTabSz="923925"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Clean Rooms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2424594" y="5547469"/>
            <a:ext cx="2144584" cy="277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3662" tIns="46038" rIns="93662" bIns="46038">
            <a:spAutoFit/>
          </a:bodyPr>
          <a:lstStyle/>
          <a:p>
            <a:pPr algn="ctr" defTabSz="923925"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Payload Development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543688" y="5547469"/>
            <a:ext cx="1735495" cy="46230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3662" tIns="46038" rIns="93662" bIns="46038">
            <a:spAutoFit/>
          </a:bodyPr>
          <a:lstStyle/>
          <a:p>
            <a:pPr algn="ctr" defTabSz="923925"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Manufacturing/</a:t>
            </a:r>
            <a:b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</a:b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Assembly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10975" y="3035706"/>
            <a:ext cx="2743200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Virtual Design &amp; Production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6596118" y="5547469"/>
            <a:ext cx="1769739" cy="2776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3662" tIns="46038" rIns="93662" bIns="46038">
            <a:spAutoFit/>
          </a:bodyPr>
          <a:lstStyle/>
          <a:p>
            <a:pPr algn="ctr" defTabSz="923925">
              <a:defRPr/>
            </a:pPr>
            <a:r>
              <a:rPr lang="en-US" sz="1200" dirty="0" smtClean="0">
                <a:solidFill>
                  <a:schemeClr val="bg1"/>
                </a:solidFill>
                <a:cs typeface="Arial" pitchFamily="34" charset="0"/>
              </a:rPr>
              <a:t>Satellite Integration</a:t>
            </a:r>
            <a:endParaRPr 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2050" name="Picture 1" descr="cid:image001.png@01CEE053.DA51E2B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82" y="1267832"/>
            <a:ext cx="2380697" cy="17208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2700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extBox 1"/>
          <p:cNvSpPr txBox="1"/>
          <p:nvPr/>
        </p:nvSpPr>
        <p:spPr>
          <a:xfrm>
            <a:off x="-5349" y="6858000"/>
            <a:ext cx="116410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PIRA# ssa201404009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5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Lockheed Martin Cryocoolers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75657"/>
            <a:ext cx="6220981" cy="5029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2400" dirty="0" smtClean="0"/>
              <a:t>Lockheed Martin ATC Thermal &amp; Energy Sciences has over 40 years experience in Space Cryogenics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dirty="0" smtClean="0"/>
              <a:t>45 years in Space Cryogenic Dewars and Cryostats (WISE, GP-B)</a:t>
            </a:r>
          </a:p>
          <a:p>
            <a:pPr lvl="1">
              <a:lnSpc>
                <a:spcPct val="90000"/>
              </a:lnSpc>
              <a:spcBef>
                <a:spcPts val="1400"/>
              </a:spcBef>
            </a:pPr>
            <a:r>
              <a:rPr lang="en-US" dirty="0" smtClean="0"/>
              <a:t>20 years in Mechanical Cryocoolers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2400" dirty="0" smtClean="0"/>
              <a:t>Industry leader in simple, robust space cryocoolers for cooling below 10 K</a:t>
            </a:r>
          </a:p>
          <a:p>
            <a:pPr>
              <a:lnSpc>
                <a:spcPct val="90000"/>
              </a:lnSpc>
              <a:spcBef>
                <a:spcPts val="1400"/>
              </a:spcBef>
            </a:pPr>
            <a:r>
              <a:rPr lang="en-US" sz="2400" dirty="0"/>
              <a:t>Lockheed Martin has a well-defined path forward to </a:t>
            </a:r>
            <a:r>
              <a:rPr lang="en-US" sz="2400" dirty="0" smtClean="0"/>
              <a:t>demonstrate required OST cooling with </a:t>
            </a:r>
            <a:r>
              <a:rPr lang="en-US" sz="2400" smtClean="0"/>
              <a:t>a simple </a:t>
            </a:r>
            <a:r>
              <a:rPr lang="en-US" sz="2400" dirty="0"/>
              <a:t>pulse tube cryocooler</a:t>
            </a: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C74F1-2964-4A57-8841-E1C41C91319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3309" y="1077703"/>
            <a:ext cx="2245814" cy="3423228"/>
          </a:xfrm>
          <a:prstGeom prst="rect">
            <a:avLst/>
          </a:prstGeom>
          <a:noFill/>
          <a:ln w="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3309" y="4823393"/>
            <a:ext cx="2245814" cy="138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Case for Non-Contact Payload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199247"/>
            <a:ext cx="8382000" cy="5049153"/>
          </a:xfrm>
        </p:spPr>
        <p:txBody>
          <a:bodyPr>
            <a:normAutofit/>
          </a:bodyPr>
          <a:lstStyle/>
          <a:p>
            <a:r>
              <a:rPr lang="en-US" sz="1600" dirty="0"/>
              <a:t>The need for high payload dynamic stability is an overarching technology need to ensure the performance of future large optical </a:t>
            </a:r>
            <a:r>
              <a:rPr lang="en-US" sz="1600" dirty="0" smtClean="0"/>
              <a:t>systems</a:t>
            </a:r>
          </a:p>
          <a:p>
            <a:pPr lvl="1"/>
            <a:r>
              <a:rPr lang="en-US" sz="1200" dirty="0" smtClean="0"/>
              <a:t>The large 8-15 meter OST Primary Mirror will require very low levels of mechanical vibration to meet its </a:t>
            </a:r>
            <a:r>
              <a:rPr lang="en-US" sz="1200" dirty="0" err="1" smtClean="0"/>
              <a:t>wavefront</a:t>
            </a:r>
            <a:r>
              <a:rPr lang="en-US" sz="1200" dirty="0" smtClean="0"/>
              <a:t> error stability </a:t>
            </a:r>
            <a:r>
              <a:rPr lang="en-US" sz="1200" dirty="0" smtClean="0"/>
              <a:t>requirements and 40 mas </a:t>
            </a:r>
            <a:r>
              <a:rPr lang="en-US" sz="1200" dirty="0" err="1" smtClean="0"/>
              <a:t>rms</a:t>
            </a:r>
            <a:r>
              <a:rPr lang="en-US" sz="1200" dirty="0" smtClean="0"/>
              <a:t> jitter requirement</a:t>
            </a:r>
            <a:endParaRPr lang="en-US" sz="1200" dirty="0"/>
          </a:p>
          <a:p>
            <a:r>
              <a:rPr lang="en-US" sz="2000" dirty="0" smtClean="0"/>
              <a:t>Previous passive architectures will be hard-pressed to achieve the dynamic WFE stability requirements of systems like OST</a:t>
            </a:r>
          </a:p>
          <a:p>
            <a:pPr lvl="1"/>
            <a:r>
              <a:rPr lang="en-US" sz="1400" dirty="0" smtClean="0"/>
              <a:t>Passive isolation disturbances is limited at low </a:t>
            </a:r>
            <a:br>
              <a:rPr lang="en-US" sz="1400" dirty="0" smtClean="0"/>
            </a:br>
            <a:r>
              <a:rPr lang="en-US" sz="1400" dirty="0" smtClean="0"/>
              <a:t>frequency, and complicated by internal structural </a:t>
            </a:r>
            <a:br>
              <a:rPr lang="en-US" sz="1400" dirty="0" smtClean="0"/>
            </a:br>
            <a:r>
              <a:rPr lang="en-US" sz="1400" dirty="0" smtClean="0"/>
              <a:t>resonances of the isolation system itself</a:t>
            </a:r>
          </a:p>
          <a:p>
            <a:pPr lvl="1"/>
            <a:r>
              <a:rPr lang="en-US" sz="1400" dirty="0" smtClean="0"/>
              <a:t>Active cancellation of LOS error arising from </a:t>
            </a:r>
            <a:br>
              <a:rPr lang="en-US" sz="1400" dirty="0" smtClean="0"/>
            </a:br>
            <a:r>
              <a:rPr lang="en-US" sz="1400" dirty="0" smtClean="0"/>
              <a:t>disturbances has sensing, mechanism and control </a:t>
            </a:r>
            <a:br>
              <a:rPr lang="en-US" sz="1400" dirty="0" smtClean="0"/>
            </a:br>
            <a:r>
              <a:rPr lang="en-US" sz="1400" dirty="0" smtClean="0"/>
              <a:t>challenges</a:t>
            </a:r>
          </a:p>
          <a:p>
            <a:pPr lvl="1"/>
            <a:endParaRPr lang="en-US" sz="1400" dirty="0" smtClean="0"/>
          </a:p>
          <a:p>
            <a:r>
              <a:rPr lang="en-US" sz="1600" dirty="0" smtClean="0"/>
              <a:t>Lockheed </a:t>
            </a:r>
            <a:r>
              <a:rPr lang="en-US" sz="1600" dirty="0"/>
              <a:t>Martin </a:t>
            </a:r>
            <a:r>
              <a:rPr lang="en-US" sz="1600" dirty="0" smtClean="0"/>
              <a:t>has developed and </a:t>
            </a:r>
            <a:br>
              <a:rPr lang="en-US" sz="1600" dirty="0" smtClean="0"/>
            </a:br>
            <a:r>
              <a:rPr lang="en-US" sz="1600" dirty="0" smtClean="0"/>
              <a:t>tested a Disturbance </a:t>
            </a:r>
            <a:r>
              <a:rPr lang="en-US" sz="1600" dirty="0"/>
              <a:t>Free Payload (DFP)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technology, that fundamentally separates the </a:t>
            </a:r>
            <a:br>
              <a:rPr lang="en-US" sz="1600" dirty="0" smtClean="0"/>
            </a:br>
            <a:r>
              <a:rPr lang="en-US" sz="1600" dirty="0" smtClean="0"/>
              <a:t>optical telescope from spacecraft disturbances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5963334"/>
            <a:ext cx="3460231" cy="64633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Pedreiro, N., “Spacecraft architecture for disturbance-free payload”, </a:t>
            </a:r>
            <a:r>
              <a:rPr lang="en-US" sz="1400" dirty="0" smtClean="0">
                <a:solidFill>
                  <a:schemeClr val="bg1"/>
                </a:solidFill>
              </a:rPr>
              <a:t/>
            </a:r>
            <a:br>
              <a:rPr lang="en-US" sz="1400" dirty="0" smtClean="0">
                <a:solidFill>
                  <a:schemeClr val="bg1"/>
                </a:solidFill>
              </a:rPr>
            </a:br>
            <a:r>
              <a:rPr lang="en-US" sz="1400" dirty="0" smtClean="0">
                <a:solidFill>
                  <a:schemeClr val="bg1"/>
                </a:solidFill>
              </a:rPr>
              <a:t>US </a:t>
            </a:r>
            <a:r>
              <a:rPr lang="en-US" sz="1400" dirty="0">
                <a:solidFill>
                  <a:schemeClr val="bg1"/>
                </a:solidFill>
              </a:rPr>
              <a:t>Patent 6,454,215 (2002).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6632" b="20753"/>
          <a:stretch/>
        </p:blipFill>
        <p:spPr>
          <a:xfrm>
            <a:off x="5330525" y="2886892"/>
            <a:ext cx="3722565" cy="298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75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Disturbance-Free, Non-Contact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1" y="1199247"/>
            <a:ext cx="8991600" cy="5181600"/>
          </a:xfrm>
        </p:spPr>
        <p:txBody>
          <a:bodyPr>
            <a:noAutofit/>
          </a:bodyPr>
          <a:lstStyle/>
          <a:p>
            <a:r>
              <a:rPr lang="en-US" sz="1800" dirty="0"/>
              <a:t>The DFP isolation system is an entirely novel and revolutionary concept for isolation of a sensitive science payload from the supporting spacecraft </a:t>
            </a:r>
            <a:r>
              <a:rPr lang="en-US" sz="1800" dirty="0" smtClean="0"/>
              <a:t>mechanisms</a:t>
            </a:r>
          </a:p>
          <a:p>
            <a:pPr lvl="1"/>
            <a:r>
              <a:rPr lang="en-US" sz="1600" i="1" dirty="0"/>
              <a:t>A DFP-configured spacecraft is actually two spacecraft flying in close </a:t>
            </a:r>
            <a:r>
              <a:rPr lang="en-US" sz="1600" i="1" dirty="0" smtClean="0"/>
              <a:t>formation</a:t>
            </a:r>
          </a:p>
          <a:p>
            <a:r>
              <a:rPr lang="en-US" sz="1800" dirty="0"/>
              <a:t>T</a:t>
            </a:r>
            <a:r>
              <a:rPr lang="en-US" sz="1800" dirty="0" smtClean="0"/>
              <a:t>he spacecraft </a:t>
            </a:r>
            <a:r>
              <a:rPr lang="en-US" sz="1800" dirty="0"/>
              <a:t>measures and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controls </a:t>
            </a:r>
            <a:r>
              <a:rPr lang="en-US" sz="1800" dirty="0"/>
              <a:t>its attitude using star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trackers </a:t>
            </a:r>
            <a:r>
              <a:rPr lang="en-US" sz="1800" dirty="0"/>
              <a:t>and reaction </a:t>
            </a:r>
            <a:r>
              <a:rPr lang="en-US" sz="1800" dirty="0" smtClean="0"/>
              <a:t>wheels’</a:t>
            </a:r>
          </a:p>
          <a:p>
            <a:pPr lvl="1"/>
            <a:r>
              <a:rPr lang="en-US" sz="1600" dirty="0" smtClean="0"/>
              <a:t>Requirements for control are no </a:t>
            </a:r>
            <a:br>
              <a:rPr lang="en-US" sz="1600" dirty="0" smtClean="0"/>
            </a:br>
            <a:r>
              <a:rPr lang="en-US" sz="1600" dirty="0" smtClean="0"/>
              <a:t>more </a:t>
            </a:r>
            <a:r>
              <a:rPr lang="en-US" sz="1600" dirty="0"/>
              <a:t>stringent than those for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conventional </a:t>
            </a:r>
            <a:r>
              <a:rPr lang="en-US" sz="1600" dirty="0"/>
              <a:t>communications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satellites</a:t>
            </a:r>
          </a:p>
          <a:p>
            <a:r>
              <a:rPr lang="en-US" sz="1800" dirty="0"/>
              <a:t>The </a:t>
            </a:r>
            <a:r>
              <a:rPr lang="en-US" sz="1800" dirty="0" smtClean="0"/>
              <a:t>payload </a:t>
            </a:r>
            <a:r>
              <a:rPr lang="en-US" sz="1800" dirty="0"/>
              <a:t>controls its attitude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by </a:t>
            </a:r>
            <a:r>
              <a:rPr lang="en-US" sz="1800" dirty="0"/>
              <a:t>pushing against the </a:t>
            </a:r>
            <a:r>
              <a:rPr lang="en-US" sz="1800" dirty="0" smtClean="0"/>
              <a:t>spacecraft </a:t>
            </a:r>
            <a:br>
              <a:rPr lang="en-US" sz="1800" dirty="0" smtClean="0"/>
            </a:br>
            <a:r>
              <a:rPr lang="en-US" sz="1800" dirty="0" smtClean="0"/>
              <a:t>using </a:t>
            </a:r>
            <a:r>
              <a:rPr lang="en-US" sz="1800" dirty="0"/>
              <a:t>a set of six non-contact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linear-motion</a:t>
            </a:r>
            <a:r>
              <a:rPr lang="en-US" sz="1800" dirty="0"/>
              <a:t>, electromechanical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Lorentz </a:t>
            </a:r>
            <a:r>
              <a:rPr lang="en-US" sz="1800" dirty="0"/>
              <a:t>force actuators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068" y="2685147"/>
            <a:ext cx="4810932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582</Words>
  <Application>Microsoft Office PowerPoint</Application>
  <PresentationFormat>On-screen Show (4:3)</PresentationFormat>
  <Paragraphs>141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Century Gothic</vt:lpstr>
      <vt:lpstr>Helvetica</vt:lpstr>
      <vt:lpstr>Office Theme</vt:lpstr>
      <vt:lpstr>1_Office Theme</vt:lpstr>
      <vt:lpstr>Image</vt:lpstr>
      <vt:lpstr>Advanced Technology Center Overview  OST Face-to-Face June 2017 </vt:lpstr>
      <vt:lpstr>PowerPoint Presentation</vt:lpstr>
      <vt:lpstr>Space Systems Company Portfolio</vt:lpstr>
      <vt:lpstr>Advanced Technology Center (ATC)</vt:lpstr>
      <vt:lpstr>Payload Centers of Excellence</vt:lpstr>
      <vt:lpstr>World Class Facilities  </vt:lpstr>
      <vt:lpstr>Lockheed Martin Cryocoolers</vt:lpstr>
      <vt:lpstr>The Case for Non-Contact Payload Isolation</vt:lpstr>
      <vt:lpstr>A Disturbance-Free, Non-Contact Architecture</vt:lpstr>
      <vt:lpstr>ATC Portfolio of Technical Discriminators</vt:lpstr>
      <vt:lpstr>PowerPoint Presentation</vt:lpstr>
    </vt:vector>
  </TitlesOfParts>
  <Company>Lockheed Martin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Technology Center Overview March 2015</dc:title>
  <dc:creator>Justin Golightly</dc:creator>
  <cp:keywords/>
  <cp:lastModifiedBy>Gregory Feller</cp:lastModifiedBy>
  <cp:revision>31</cp:revision>
  <dcterms:created xsi:type="dcterms:W3CDTF">2015-03-10T21:39:43Z</dcterms:created>
  <dcterms:modified xsi:type="dcterms:W3CDTF">2017-06-13T18:20:43Z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M SIP Document Sensitivity">
    <vt:lpwstr/>
  </property>
  <property fmtid="{D5CDD505-2E9C-101B-9397-08002B2CF9AE}" pid="3" name="Document Author">
    <vt:lpwstr>ACCT01\gfeller</vt:lpwstr>
  </property>
  <property fmtid="{D5CDD505-2E9C-101B-9397-08002B2CF9AE}" pid="4" name="Document Sensitivity">
    <vt:lpwstr>1</vt:lpwstr>
  </property>
  <property fmtid="{D5CDD505-2E9C-101B-9397-08002B2CF9AE}" pid="5" name="ThirdParty">
    <vt:lpwstr/>
  </property>
  <property fmtid="{D5CDD505-2E9C-101B-9397-08002B2CF9AE}" pid="6" name="OCI Restriction">
    <vt:bool>false</vt:bool>
  </property>
  <property fmtid="{D5CDD505-2E9C-101B-9397-08002B2CF9AE}" pid="7" name="OCI Additional Info">
    <vt:lpwstr/>
  </property>
  <property fmtid="{D5CDD505-2E9C-101B-9397-08002B2CF9AE}" pid="8" name="Allow Header Overwrite">
    <vt:bool>false</vt:bool>
  </property>
  <property fmtid="{D5CDD505-2E9C-101B-9397-08002B2CF9AE}" pid="9" name="Allow Footer Overwrite">
    <vt:bool>false</vt:bool>
  </property>
  <property fmtid="{D5CDD505-2E9C-101B-9397-08002B2CF9AE}" pid="10" name="Multiple Selected">
    <vt:lpwstr>-1</vt:lpwstr>
  </property>
  <property fmtid="{D5CDD505-2E9C-101B-9397-08002B2CF9AE}" pid="11" name="SIPLongWording">
    <vt:lpwstr/>
  </property>
  <property fmtid="{D5CDD505-2E9C-101B-9397-08002B2CF9AE}" pid="12" name="checkedProgramsCount">
    <vt:i4>0</vt:i4>
  </property>
  <property fmtid="{D5CDD505-2E9C-101B-9397-08002B2CF9AE}" pid="13" name="ExpCountry">
    <vt:lpwstr/>
  </property>
</Properties>
</file>