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3" r:id="rId2"/>
    <p:sldMasterId id="2147483713" r:id="rId3"/>
  </p:sldMasterIdLst>
  <p:notesMasterIdLst>
    <p:notesMasterId r:id="rId15"/>
  </p:notesMasterIdLst>
  <p:handoutMasterIdLst>
    <p:handoutMasterId r:id="rId16"/>
  </p:handoutMasterIdLst>
  <p:sldIdLst>
    <p:sldId id="256" r:id="rId4"/>
    <p:sldId id="260" r:id="rId5"/>
    <p:sldId id="267" r:id="rId6"/>
    <p:sldId id="266" r:id="rId7"/>
    <p:sldId id="257" r:id="rId8"/>
    <p:sldId id="262" r:id="rId9"/>
    <p:sldId id="265" r:id="rId10"/>
    <p:sldId id="263" r:id="rId11"/>
    <p:sldId id="264" r:id="rId12"/>
    <p:sldId id="25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26" autoAdjust="0"/>
    <p:restoredTop sz="99832" autoAdjust="0"/>
  </p:normalViewPr>
  <p:slideViewPr>
    <p:cSldViewPr snapToGrid="0" snapToObjects="1">
      <p:cViewPr>
        <p:scale>
          <a:sx n="95" d="100"/>
          <a:sy n="95" d="100"/>
        </p:scale>
        <p:origin x="-432" y="-432"/>
      </p:cViewPr>
      <p:guideLst>
        <p:guide orient="horz" pos="2160"/>
        <p:guide pos="28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C687D-7F0E-2943-9422-E4B722C36803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34A4C-96B9-844B-9151-086DF23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02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AC3D6-13DF-E64D-A8BB-7DE0400F128F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66AD6-0015-BD4C-863B-A652872E1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4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%0dNASA%20Logo.gif%20%20%20%20%20%20%20%20%20%20%20%20%20%20%20%20%20%20%20%20%20%20%20%20%20%20%20%20%20%20%20%20%20%20%20%20%20%20%20%20%20%20%20%20%20%20%20%20%20%200000002E%08STAAC%20#2                       B0D01979:" TargetMode="External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%0dNASA%20Logo.gif%20%20%20%20%20%20%20%20%20%20%20%20%20%20%20%20%20%20%20%20%20%20%20%20%20%20%20%20%20%20%20%20%20%20%20%20%20%20%20%20%20%20%20%20%20%20%20%20%20%200000002E%08STAAC%20#2                       B0D01979:" TargetMode="External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%0dNASA%20Logo.gif%20%20%20%20%20%20%20%20%20%20%20%20%20%20%20%20%20%20%20%20%20%20%20%20%20%20%20%20%20%20%20%20%20%20%20%20%20%20%20%20%20%20%20%20%20%20%20%20%20%200000002E%08STAAC%20#2                       B0D01979:" TargetMode="External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81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6EE94DF-1FF1-4F00-AB90-3521E6268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xfrm>
            <a:off x="2971800" y="6629400"/>
            <a:ext cx="3200400" cy="228600"/>
          </a:xfrm>
        </p:spPr>
        <p:txBody>
          <a:bodyPr/>
          <a:lstStyle>
            <a:lvl1pPr>
              <a:defRPr i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477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880FB-2C45-4FB5-A14A-EB32B0597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3ED0-BA6A-46FB-BB83-93DD84B02B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0724C-BB2A-4685-BD4A-08FBB124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4EA2-4E8A-4748-AD21-9B3060BCC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224D5-2663-473F-9786-3B1BAD681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6B53C-13C4-434A-BE29-F6A5C1890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5BEB8-7B1E-45A9-BF18-454DD485E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A60A1-51D0-42E3-AF4C-AD4C90F34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6F71C-52E6-4430-848D-0A6B9A388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955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341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B47D-7175-4C8F-9484-CACF1C844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CEBB-B388-4631-9CAF-DE4682FEB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FBD8-6DAE-4F6D-B92E-0B45665FF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 flipV="1">
            <a:off x="228600" y="1089835"/>
            <a:ext cx="8631238" cy="63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 descr="&#10;NASA Logo.gif                                                  0000002ESTAAC #2                       B0D01979:"/>
          <p:cNvPicPr>
            <a:picLocks noChangeAspect="1" noChangeArrowheads="1"/>
          </p:cNvPicPr>
          <p:nvPr userDrawn="1"/>
        </p:nvPicPr>
        <p:blipFill>
          <a:blip r:embed="rId2" r:link="rId3" cstate="screen">
            <a:lum bright="-4000" contrast="28000"/>
          </a:blip>
          <a:srcRect/>
          <a:stretch>
            <a:fillRect/>
          </a:stretch>
        </p:blipFill>
        <p:spPr bwMode="auto">
          <a:xfrm>
            <a:off x="50800" y="304800"/>
            <a:ext cx="711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5888" r="5053"/>
          <a:stretch>
            <a:fillRect/>
          </a:stretch>
        </p:blipFill>
        <p:spPr bwMode="auto">
          <a:xfrm>
            <a:off x="7772400" y="304800"/>
            <a:ext cx="1324970" cy="6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45720"/>
            <a:ext cx="6400800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FBD8-6DAE-4F6D-B92E-0B45665FF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 flipV="1">
            <a:off x="228600" y="1089835"/>
            <a:ext cx="8631238" cy="63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 descr="&#10;NASA Logo.gif                                                  0000002ESTAAC #2                       B0D01979:"/>
          <p:cNvPicPr>
            <a:picLocks noChangeAspect="1" noChangeArrowheads="1"/>
          </p:cNvPicPr>
          <p:nvPr userDrawn="1"/>
        </p:nvPicPr>
        <p:blipFill>
          <a:blip r:embed="rId2" r:link="rId3" cstate="screen">
            <a:lum bright="-4000" contrast="28000"/>
          </a:blip>
          <a:srcRect/>
          <a:stretch>
            <a:fillRect/>
          </a:stretch>
        </p:blipFill>
        <p:spPr bwMode="auto">
          <a:xfrm>
            <a:off x="50800" y="304800"/>
            <a:ext cx="711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5888" r="5053"/>
          <a:stretch>
            <a:fillRect/>
          </a:stretch>
        </p:blipFill>
        <p:spPr bwMode="auto">
          <a:xfrm>
            <a:off x="7772400" y="304800"/>
            <a:ext cx="1324970" cy="6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45720"/>
            <a:ext cx="6400800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6/14-15/201717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FBD8-6DAE-4F6D-B92E-0B45665FF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 flipV="1">
            <a:off x="228600" y="1089835"/>
            <a:ext cx="8631238" cy="63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 descr="&#10;NASA Logo.gif                                                  0000002ESTAAC #2                       B0D01979:"/>
          <p:cNvPicPr>
            <a:picLocks noChangeAspect="1" noChangeArrowheads="1"/>
          </p:cNvPicPr>
          <p:nvPr userDrawn="1"/>
        </p:nvPicPr>
        <p:blipFill>
          <a:blip r:embed="rId2" r:link="rId3" cstate="screen">
            <a:lum bright="-4000" contrast="28000"/>
          </a:blip>
          <a:srcRect/>
          <a:stretch>
            <a:fillRect/>
          </a:stretch>
        </p:blipFill>
        <p:spPr bwMode="auto">
          <a:xfrm>
            <a:off x="50800" y="304800"/>
            <a:ext cx="711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5888" r="5053"/>
          <a:stretch>
            <a:fillRect/>
          </a:stretch>
        </p:blipFill>
        <p:spPr bwMode="auto">
          <a:xfrm>
            <a:off x="7772400" y="304800"/>
            <a:ext cx="1324970" cy="6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45720"/>
            <a:ext cx="6400800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11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7425" y="63373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52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09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4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8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8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72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21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3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8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096FC5-1091-024F-A877-A35B5270C2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7" Type="http://schemas.openxmlformats.org/officeDocument/2006/relationships/image" Target="../media/image3.jpeg"/><Relationship Id="rId18" Type="http://schemas.openxmlformats.org/officeDocument/2006/relationships/image" Target="../media/image4.png"/><Relationship Id="rId19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2115"/>
            <a:ext cx="8229600" cy="5144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2659" y="241257"/>
            <a:ext cx="6871474" cy="866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56028" y="6356350"/>
            <a:ext cx="63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0" y="3429000"/>
            <a:ext cx="4572000" cy="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8" descr="meatball bes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056028" y="298459"/>
            <a:ext cx="718492" cy="631402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457200" y="1108184"/>
            <a:ext cx="8229600" cy="1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stro_Logo_Purple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85" y="248864"/>
            <a:ext cx="1020474" cy="686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90"/>
        </a:buClr>
        <a:buFont typeface="Calibri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0090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009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0090"/>
        </a:buClr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790015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440E560-E592-435B-A6B2-FCC05E76A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 rot="16200000">
            <a:off x="-2332037" y="3686175"/>
            <a:ext cx="5211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dirty="0">
                <a:solidFill>
                  <a:srgbClr val="333399"/>
                </a:solidFill>
                <a:latin typeface="Calibri" pitchFamily="34" charset="0"/>
              </a:rPr>
              <a:t>ExoPlanet Exploration Program</a:t>
            </a:r>
            <a:endParaRPr lang="en-US" sz="1200" i="1" dirty="0">
              <a:solidFill>
                <a:srgbClr val="333399"/>
              </a:solidFill>
              <a:latin typeface="Calibri" pitchFamily="34" charset="0"/>
            </a:endParaRPr>
          </a:p>
        </p:txBody>
      </p:sp>
      <p:pic>
        <p:nvPicPr>
          <p:cNvPr id="1031" name="Picture 8" descr="It's a Rocky Worl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914400"/>
            <a:ext cx="53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NASA log w-out backgroun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609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Untitled-1 copy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294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790015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STDT F2F June 14-15 2017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33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0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8507"/>
            <a:ext cx="7886700" cy="471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6/14-15/201717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23BA-297D-4137-B132-14457492637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8" descr="meatball best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387571" y="114697"/>
            <a:ext cx="608218" cy="63140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07" y="102832"/>
            <a:ext cx="1272344" cy="44190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32608" y="1335508"/>
            <a:ext cx="7878784" cy="17321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5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OST Technology Roadmap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</a:t>
            </a:r>
            <a:r>
              <a:rPr lang="en-US" dirty="0" err="1" smtClean="0"/>
              <a:t>DiPirro</a:t>
            </a:r>
            <a:r>
              <a:rPr lang="en-US" dirty="0"/>
              <a:t> </a:t>
            </a:r>
            <a:r>
              <a:rPr lang="en-US" dirty="0" smtClean="0"/>
              <a:t>&amp; Johannes Staguhn (a few edits)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14-</a:t>
            </a:r>
            <a:r>
              <a:rPr lang="en-US" dirty="0" smtClean="0"/>
              <a:t>June-2017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3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provide Input for Next COR and PCOS PATR</a:t>
            </a:r>
            <a:endParaRPr lang="en-US" dirty="0"/>
          </a:p>
          <a:p>
            <a:r>
              <a:rPr lang="en-US" dirty="0" smtClean="0"/>
              <a:t>Have we used enabling and enhancing properly?</a:t>
            </a:r>
          </a:p>
          <a:p>
            <a:r>
              <a:rPr lang="en-US" dirty="0" smtClean="0"/>
              <a:t>What updates are there to the </a:t>
            </a:r>
            <a:r>
              <a:rPr lang="en-US" dirty="0" err="1" smtClean="0"/>
              <a:t>technolgy</a:t>
            </a:r>
            <a:r>
              <a:rPr lang="en-US" dirty="0" smtClean="0"/>
              <a:t> </a:t>
            </a:r>
            <a:r>
              <a:rPr lang="en-US" dirty="0" smtClean="0"/>
              <a:t>in the last year?</a:t>
            </a:r>
          </a:p>
          <a:p>
            <a:r>
              <a:rPr lang="en-US" dirty="0" smtClean="0"/>
              <a:t>Can we make it to TRL 4 with enabling technologies by 2019?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584603"/>
              </p:ext>
            </p:extLst>
          </p:nvPr>
        </p:nvGraphicFramePr>
        <p:xfrm>
          <a:off x="781049" y="685799"/>
          <a:ext cx="7664451" cy="588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Worksheet" r:id="rId3" imgW="29146500" imgH="22364700" progId="Excel.Sheet.12">
                  <p:embed/>
                </p:oleObj>
              </mc:Choice>
              <mc:Fallback>
                <p:oleObj name="Worksheet" r:id="rId3" imgW="29146500" imgH="22364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049" y="685799"/>
                        <a:ext cx="7664451" cy="5881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28950" y="156104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 OST Technology Gap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7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Technology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1. Direct Detectors – </a:t>
            </a:r>
          </a:p>
          <a:p>
            <a:pPr marL="0" indent="0">
              <a:buNone/>
            </a:pPr>
            <a:r>
              <a:rPr lang="en-US" dirty="0" smtClean="0"/>
              <a:t>	1a. higher </a:t>
            </a:r>
            <a:r>
              <a:rPr lang="en-US" dirty="0" smtClean="0"/>
              <a:t>sensitivity, high dynamic range, </a:t>
            </a:r>
            <a:r>
              <a:rPr lang="en-US" dirty="0" smtClean="0"/>
              <a:t>and larger </a:t>
            </a:r>
            <a:r>
              <a:rPr lang="en-US" dirty="0" smtClean="0"/>
              <a:t>arrays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1b. cryogenic multiplexing and pre-amps</a:t>
            </a:r>
          </a:p>
          <a:p>
            <a:pPr marL="0" indent="0">
              <a:buNone/>
            </a:pPr>
            <a:r>
              <a:rPr lang="en-US" dirty="0" smtClean="0"/>
              <a:t>	1c. room temperature readout-lower power {assessed at  TRL4}</a:t>
            </a:r>
          </a:p>
          <a:p>
            <a:pPr marL="0" indent="0">
              <a:buNone/>
            </a:pPr>
            <a:r>
              <a:rPr lang="en-US" dirty="0" smtClean="0"/>
              <a:t>2. Compact Far-IR Spectrometer {labeled as enhancing}</a:t>
            </a:r>
          </a:p>
          <a:p>
            <a:pPr marL="0" indent="0">
              <a:buNone/>
            </a:pPr>
            <a:r>
              <a:rPr lang="en-US" dirty="0" smtClean="0"/>
              <a:t>3. Heterodyne Improvements {labeled as enhancing]</a:t>
            </a:r>
          </a:p>
          <a:p>
            <a:pPr marL="0" indent="0">
              <a:buNone/>
            </a:pPr>
            <a:r>
              <a:rPr lang="en-US" dirty="0" smtClean="0"/>
              <a:t>4. Sub-Kelvin Cooler (funded SAT for CADR) {assessed at TRL4}</a:t>
            </a:r>
          </a:p>
          <a:p>
            <a:pPr marL="0" indent="0">
              <a:buNone/>
            </a:pPr>
            <a:r>
              <a:rPr lang="en-US" dirty="0" smtClean="0"/>
              <a:t>5. Cryogenic Mirror Technology (actuators and material studies) {TRL4}</a:t>
            </a:r>
          </a:p>
          <a:p>
            <a:pPr marL="0" indent="0">
              <a:buNone/>
            </a:pPr>
            <a:r>
              <a:rPr lang="en-US" dirty="0" smtClean="0"/>
              <a:t>6. 4 K mechanical coolers {assessed at TRL4}</a:t>
            </a:r>
          </a:p>
          <a:p>
            <a:pPr marL="0" indent="0">
              <a:buNone/>
            </a:pPr>
            <a:r>
              <a:rPr lang="en-US" dirty="0" smtClean="0"/>
              <a:t>7. Mid–IR Coronagraph (need breakdown of components that need development)</a:t>
            </a:r>
          </a:p>
          <a:p>
            <a:endParaRPr lang="en-US" dirty="0"/>
          </a:p>
          <a:p>
            <a:r>
              <a:rPr lang="en-US" dirty="0" smtClean="0"/>
              <a:t>Send any additions/updates to Mike DiPirro by June 23 for inclusion in this year’s PATR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7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110871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5908">
            <a:solidFill>
              <a:srgbClr val="000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692" y="248411"/>
            <a:ext cx="1019556" cy="687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650" y="30926"/>
            <a:ext cx="7886700" cy="970382"/>
          </a:xfrm>
          <a:prstGeom prst="rect">
            <a:avLst/>
          </a:prstGeom>
        </p:spPr>
        <p:txBody>
          <a:bodyPr vert="horz" wrap="square" lIns="0" tIns="75590" rIns="0" bIns="0" rtlCol="0">
            <a:spAutoFit/>
          </a:bodyPr>
          <a:lstStyle/>
          <a:p>
            <a:pPr marL="1243965">
              <a:lnSpc>
                <a:spcPct val="100000"/>
              </a:lnSpc>
            </a:pPr>
            <a:r>
              <a:rPr sz="3600" spc="-5" dirty="0">
                <a:solidFill>
                  <a:srgbClr val="000090"/>
                </a:solidFill>
              </a:rPr>
              <a:t>Origin</a:t>
            </a:r>
            <a:r>
              <a:rPr sz="3600" dirty="0">
                <a:solidFill>
                  <a:srgbClr val="000090"/>
                </a:solidFill>
              </a:rPr>
              <a:t>s</a:t>
            </a:r>
            <a:r>
              <a:rPr sz="3600" spc="15" dirty="0">
                <a:solidFill>
                  <a:srgbClr val="000090"/>
                </a:solidFill>
              </a:rPr>
              <a:t> </a:t>
            </a:r>
            <a:r>
              <a:rPr sz="3600" dirty="0">
                <a:solidFill>
                  <a:srgbClr val="000090"/>
                </a:solidFill>
              </a:rPr>
              <a:t>Space</a:t>
            </a:r>
            <a:r>
              <a:rPr sz="3600" spc="-10" dirty="0">
                <a:solidFill>
                  <a:srgbClr val="000090"/>
                </a:solidFill>
              </a:rPr>
              <a:t> </a:t>
            </a:r>
            <a:r>
              <a:rPr sz="3600" spc="-305" dirty="0">
                <a:solidFill>
                  <a:srgbClr val="000090"/>
                </a:solidFill>
              </a:rPr>
              <a:t>T</a:t>
            </a:r>
            <a:r>
              <a:rPr sz="3600" spc="-5" dirty="0">
                <a:solidFill>
                  <a:srgbClr val="000090"/>
                </a:solidFill>
              </a:rPr>
              <a:t>elescope</a:t>
            </a:r>
            <a:endParaRPr sz="36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13557"/>
              </p:ext>
            </p:extLst>
          </p:nvPr>
        </p:nvGraphicFramePr>
        <p:xfrm>
          <a:off x="454787" y="856201"/>
          <a:ext cx="7709280" cy="774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046"/>
                <a:gridCol w="1907286"/>
                <a:gridCol w="1070229"/>
                <a:gridCol w="1220215"/>
                <a:gridCol w="1317752"/>
                <a:gridCol w="1317752"/>
              </a:tblGrid>
              <a:tr h="248919"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25908">
                      <a:solidFill>
                        <a:srgbClr val="00009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5560">
                      <a:solidFill>
                        <a:srgbClr val="00009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400" b="1" spc="-1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Ga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5560">
                      <a:solidFill>
                        <a:srgbClr val="00009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Ga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5560">
                      <a:solidFill>
                        <a:srgbClr val="00009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Ga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5560">
                      <a:solidFill>
                        <a:srgbClr val="00009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4+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Ga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5560">
                      <a:solidFill>
                        <a:srgbClr val="00009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306324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5908">
                      <a:solidFill>
                        <a:srgbClr val="00009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ing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5560">
                      <a:solidFill>
                        <a:srgbClr val="00009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5560">
                      <a:solidFill>
                        <a:srgbClr val="00009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5560">
                      <a:solidFill>
                        <a:srgbClr val="00009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5560">
                      <a:solidFill>
                        <a:srgbClr val="00009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5560">
                      <a:solidFill>
                        <a:srgbClr val="00009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710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927" y="1755775"/>
          <a:ext cx="9026521" cy="5144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955"/>
                <a:gridCol w="3456724"/>
                <a:gridCol w="526414"/>
                <a:gridCol w="4440428"/>
              </a:tblGrid>
              <a:tr h="347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54735">
                        <a:lnSpc>
                          <a:spcPct val="100000"/>
                        </a:lnSpc>
                      </a:pPr>
                      <a:r>
                        <a:rPr sz="1600" b="1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1765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-IR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(FIR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)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53670">
                        <a:lnSpc>
                          <a:spcPts val="17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NEP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equi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ed,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bu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main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cha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len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in mul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enic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eadouts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e-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FIR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82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spe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equi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b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 enhancing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ts val="182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403225">
                        <a:lnSpc>
                          <a:spcPts val="1730"/>
                        </a:lnSpc>
                      </a:pPr>
                      <a:r>
                        <a:rPr sz="1600" spc="-6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arm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eadout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elect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cs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98755">
                        <a:lnSpc>
                          <a:spcPts val="17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nee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urthe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assessm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t;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xi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hno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ogy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ely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limit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numbe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channels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08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Compac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 i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eg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spect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108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odyn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b-K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Coole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enic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segme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65430">
                        <a:lnSpc>
                          <a:spcPts val="17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Assumes Be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segme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herw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dec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eases;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her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equi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-figu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anc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oole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acc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ona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aph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tics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chit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ctu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629920">
                        <a:lnSpc>
                          <a:spcPts val="173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desi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wi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mir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omp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wi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segme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prima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enic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mab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mir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591820">
                        <a:lnSpc>
                          <a:spcPts val="17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mab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mir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ope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enic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1089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1971039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d-IR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	</a:t>
                      </a:r>
                      <a:r>
                        <a:rPr sz="2100" b="1" baseline="-35714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2100" b="1" spc="-7" baseline="-357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baseline="-35714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100" b="1" spc="-15" baseline="-35714" dirty="0">
                          <a:latin typeface="Arial"/>
                          <a:cs typeface="Arial"/>
                        </a:rPr>
                        <a:t>nh</a:t>
                      </a:r>
                      <a:r>
                        <a:rPr sz="2100" b="1" baseline="-3571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100" b="1" spc="-15" baseline="-3571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b="1" baseline="-35714" dirty="0">
                          <a:latin typeface="Arial"/>
                          <a:cs typeface="Arial"/>
                        </a:rPr>
                        <a:t>ci</a:t>
                      </a:r>
                      <a:r>
                        <a:rPr sz="2100" b="1" spc="-15" baseline="-35714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100" b="1" baseline="-35714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2100" b="1" spc="-60" baseline="-357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baseline="-35714" dirty="0">
                          <a:latin typeface="Arial"/>
                          <a:cs typeface="Arial"/>
                        </a:rPr>
                        <a:t>tech</a:t>
                      </a:r>
                      <a:endParaRPr sz="2100" baseline="-3571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35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aseline="3125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2400" spc="-330" baseline="31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7620" algn="ctr">
                        <a:lnSpc>
                          <a:spcPts val="375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lo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77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ts val="149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b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OK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pend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ana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is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86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60 second tutorial on TRL definitions from Pause and Learn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9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43697"/>
              </p:ext>
            </p:extLst>
          </p:nvPr>
        </p:nvGraphicFramePr>
        <p:xfrm>
          <a:off x="450850" y="1164130"/>
          <a:ext cx="8229598" cy="531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5495"/>
                <a:gridCol w="1921598"/>
                <a:gridCol w="3564762"/>
                <a:gridCol w="2007743"/>
              </a:tblGrid>
              <a:tr h="91186"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908">
                      <a:solidFill>
                        <a:srgbClr val="00009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908">
                      <a:solidFill>
                        <a:srgbClr val="00009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908">
                      <a:solidFill>
                        <a:srgbClr val="00009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908">
                      <a:solidFill>
                        <a:srgbClr val="00009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8988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finiti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NPR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7123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84683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384175">
                        <a:lnSpc>
                          <a:spcPts val="1510"/>
                        </a:lnSpc>
                      </a:pPr>
                      <a:r>
                        <a:rPr sz="1400" spc="-1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 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 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05104">
                        <a:lnSpc>
                          <a:spcPct val="9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ins,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id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tified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sp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ecu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e,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xpe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aila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rt 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onje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Concept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53035">
                        <a:lnSpc>
                          <a:spcPts val="15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Anal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xpe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riti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 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tic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-of-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54000">
                        <a:lnSpc>
                          <a:spcPts val="15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Anal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the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chn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 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opri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 la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tions,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odelin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sim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alid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oof-o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24358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18440">
                        <a:lnSpc>
                          <a:spcPts val="151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 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db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alid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 in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labo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 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39065">
                        <a:lnSpc>
                          <a:spcPts val="151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 low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elity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db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 is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ilt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ope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b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asic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tionality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criti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 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ts,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 ass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oci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fina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ope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 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244475">
                        <a:lnSpc>
                          <a:spcPts val="151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fi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ot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yp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 demon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lab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62763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18440">
                        <a:lnSpc>
                          <a:spcPct val="9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 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db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alid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 in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 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75590">
                        <a:lnSpc>
                          <a:spcPct val="9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fid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lity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ilt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ope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sim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ope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eali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pp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rt el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criti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eas.</a:t>
                      </a:r>
                    </a:p>
                    <a:p>
                      <a:pPr marL="85090">
                        <a:lnSpc>
                          <a:spcPts val="1430"/>
                        </a:lnSpc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tions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ts val="159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lop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ph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ases.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79375">
                        <a:lnSpc>
                          <a:spcPct val="900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ediu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m-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fid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y p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ot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demon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ed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pe</a:t>
                      </a:r>
                      <a:r>
                        <a:rPr sz="14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 the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onme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67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TRL-6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35508"/>
            <a:ext cx="7886701" cy="5046227"/>
          </a:xfrm>
        </p:spPr>
        <p:txBody>
          <a:bodyPr/>
          <a:lstStyle/>
          <a:p>
            <a:r>
              <a:rPr lang="en-US" dirty="0" smtClean="0"/>
              <a:t>Mature the Key Technologies to TRL 4 by 2019, TRL 5 by 2024, and TRL 6 by 2026</a:t>
            </a:r>
          </a:p>
          <a:p>
            <a:pPr lvl="1"/>
            <a:r>
              <a:rPr lang="en-US" dirty="0" smtClean="0"/>
              <a:t>From the Pause and Learn we found that OST was in the best shape of the 4 STDTs with only two enabling technologies below TRL 4</a:t>
            </a:r>
          </a:p>
          <a:p>
            <a:pPr lvl="2"/>
            <a:r>
              <a:rPr lang="en-US" dirty="0" smtClean="0"/>
              <a:t>Stated “goal” is 3 or fewer TRL &lt;4 </a:t>
            </a:r>
            <a:r>
              <a:rPr lang="en-US" u="sng" dirty="0" smtClean="0"/>
              <a:t>enabling</a:t>
            </a:r>
            <a:r>
              <a:rPr lang="en-US" dirty="0" smtClean="0"/>
              <a:t> technologies</a:t>
            </a:r>
          </a:p>
          <a:p>
            <a:pPr lvl="2"/>
            <a:r>
              <a:rPr lang="en-US" dirty="0" smtClean="0"/>
              <a:t>Enabling vs. Enhancing needs further discussion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STDT F2F June 14-15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98331" y="4909389"/>
            <a:ext cx="7483669" cy="1248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818403" y="4949171"/>
            <a:ext cx="232327" cy="34077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595893" y="4941168"/>
            <a:ext cx="232327" cy="34077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3733800" y="4953000"/>
            <a:ext cx="232327" cy="34077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4267200" y="4953000"/>
            <a:ext cx="232327" cy="34077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8229600" y="4953000"/>
            <a:ext cx="232327" cy="34077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83724" y="536963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382346" y="536963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430696" y="5431338"/>
            <a:ext cx="668134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060368" y="543908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8004364" y="536963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2035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280646" y="4039898"/>
            <a:ext cx="109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Studies </a:t>
            </a:r>
          </a:p>
          <a:p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727738" y="3965562"/>
            <a:ext cx="928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OST</a:t>
            </a:r>
          </a:p>
          <a:p>
            <a:r>
              <a:rPr lang="en-US" dirty="0" smtClean="0"/>
              <a:t>Launch!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318140" y="4261401"/>
            <a:ext cx="92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137047" y="4322794"/>
            <a:ext cx="57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6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1a. Detector Details-1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Enabling noise equivalent power (NEP) </a:t>
            </a:r>
            <a:r>
              <a:rPr lang="en-US" dirty="0" smtClean="0"/>
              <a:t>1</a:t>
            </a:r>
            <a:r>
              <a:rPr lang="en-US" dirty="0" smtClean="0"/>
              <a:t>e-19 </a:t>
            </a:r>
            <a:r>
              <a:rPr lang="en-US" dirty="0" smtClean="0"/>
              <a:t>W/√</a:t>
            </a:r>
            <a:r>
              <a:rPr lang="en-US" dirty="0" smtClean="0"/>
              <a:t>Hz </a:t>
            </a:r>
          </a:p>
          <a:p>
            <a:r>
              <a:rPr lang="en-US" dirty="0" smtClean="0"/>
              <a:t>Enhancing </a:t>
            </a:r>
            <a:r>
              <a:rPr lang="en-US" dirty="0" smtClean="0"/>
              <a:t>NEP </a:t>
            </a:r>
            <a:r>
              <a:rPr lang="en-US" dirty="0" smtClean="0"/>
              <a:t>to 3e</a:t>
            </a:r>
            <a:r>
              <a:rPr lang="en-US" dirty="0" smtClean="0"/>
              <a:t>-20 W/√</a:t>
            </a:r>
            <a:r>
              <a:rPr lang="en-US" dirty="0" smtClean="0"/>
              <a:t>Hz or better</a:t>
            </a:r>
            <a:endParaRPr lang="en-US" dirty="0" smtClean="0"/>
          </a:p>
          <a:p>
            <a:r>
              <a:rPr lang="en-US" dirty="0" smtClean="0"/>
              <a:t>Enabling 10^4 pixels per array</a:t>
            </a:r>
          </a:p>
          <a:p>
            <a:r>
              <a:rPr lang="en-US" dirty="0" smtClean="0"/>
              <a:t>Enhancing 3x10^4 pixels per array</a:t>
            </a:r>
          </a:p>
          <a:p>
            <a:r>
              <a:rPr lang="en-US" dirty="0" smtClean="0"/>
              <a:t>Must </a:t>
            </a:r>
            <a:r>
              <a:rPr lang="en-US" dirty="0" smtClean="0"/>
              <a:t>be compatible with cryogenic multiplexers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4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1a. Detector Details-2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t="15868" r="13293" b="13652"/>
          <a:stretch/>
        </p:blipFill>
        <p:spPr>
          <a:xfrm>
            <a:off x="628651" y="1474428"/>
            <a:ext cx="3150534" cy="2307243"/>
          </a:xfrm>
          <a:prstGeom prst="rect">
            <a:avLst/>
          </a:prstGeom>
        </p:spPr>
      </p:pic>
      <p:pic>
        <p:nvPicPr>
          <p:cNvPr id="10" name="Picture 9" descr="LeKID_basic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8" b="54962"/>
          <a:stretch/>
        </p:blipFill>
        <p:spPr>
          <a:xfrm>
            <a:off x="5498404" y="1287637"/>
            <a:ext cx="3264762" cy="2494034"/>
          </a:xfrm>
          <a:prstGeom prst="rect">
            <a:avLst/>
          </a:prstGeom>
        </p:spPr>
      </p:pic>
      <p:pic>
        <p:nvPicPr>
          <p:cNvPr id="11" name="Picture 10" descr="LeKID_basic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t="45806" r="20051"/>
          <a:stretch/>
        </p:blipFill>
        <p:spPr>
          <a:xfrm>
            <a:off x="5018261" y="4061311"/>
            <a:ext cx="3996024" cy="200525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20" y="3949836"/>
            <a:ext cx="2958296" cy="240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972271" y="1505408"/>
            <a:ext cx="1417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HAWC+</a:t>
            </a:r>
          </a:p>
          <a:p>
            <a:r>
              <a:rPr lang="en-US" dirty="0" smtClean="0"/>
              <a:t>40x32x2</a:t>
            </a:r>
          </a:p>
          <a:p>
            <a:r>
              <a:rPr lang="en-US" dirty="0" smtClean="0"/>
              <a:t>1 mm pixel</a:t>
            </a:r>
          </a:p>
          <a:p>
            <a:r>
              <a:rPr lang="en-US" dirty="0" smtClean="0"/>
              <a:t>1e-</a:t>
            </a:r>
            <a:r>
              <a:rPr lang="en-US" dirty="0" smtClean="0"/>
              <a:t>18 </a:t>
            </a:r>
            <a:r>
              <a:rPr lang="en-US" dirty="0" smtClean="0"/>
              <a:t>W/√Hz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96053" y="3026506"/>
            <a:ext cx="141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KID 432 pixel</a:t>
            </a:r>
          </a:p>
          <a:p>
            <a:r>
              <a:rPr lang="en-US" dirty="0" smtClean="0"/>
              <a:t>Array</a:t>
            </a:r>
          </a:p>
          <a:p>
            <a:r>
              <a:rPr lang="en-US" dirty="0" smtClean="0"/>
              <a:t>1e-</a:t>
            </a:r>
            <a:r>
              <a:rPr lang="en-US" dirty="0" smtClean="0"/>
              <a:t>18 </a:t>
            </a:r>
            <a:r>
              <a:rPr lang="en-US" dirty="0" smtClean="0"/>
              <a:t>W/√Hz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5184" y="4739805"/>
            <a:ext cx="1322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Quantum</a:t>
            </a:r>
          </a:p>
          <a:p>
            <a:r>
              <a:rPr lang="en-US" dirty="0" smtClean="0"/>
              <a:t>Capacitance </a:t>
            </a:r>
          </a:p>
          <a:p>
            <a:r>
              <a:rPr lang="en-US" dirty="0" smtClean="0"/>
              <a:t>Detector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21600" y="2705737"/>
            <a:ext cx="1053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42169" y="3026506"/>
            <a:ext cx="13157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80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1b. Multiplexing &amp; Preamp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8508"/>
            <a:ext cx="7886700" cy="176331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Multiplexing using </a:t>
            </a:r>
            <a:r>
              <a:rPr lang="en-US" sz="1800" dirty="0" err="1" smtClean="0"/>
              <a:t>rf</a:t>
            </a:r>
            <a:r>
              <a:rPr lang="en-US" sz="1800" dirty="0" smtClean="0"/>
              <a:t> resonator circuits</a:t>
            </a:r>
          </a:p>
          <a:p>
            <a:pPr lvl="1"/>
            <a:r>
              <a:rPr lang="en-US" sz="1600" dirty="0" smtClean="0"/>
              <a:t>Enabling goal is &gt;1000 pixels per channel without loss of sensitivity or cross-talk</a:t>
            </a:r>
          </a:p>
          <a:p>
            <a:r>
              <a:rPr lang="en-US" sz="1800" dirty="0" smtClean="0"/>
              <a:t>Preamplifiers using µwave SQUIDs and/or parametric amplifiers and/or HEMTs</a:t>
            </a:r>
          </a:p>
          <a:p>
            <a:pPr lvl="1"/>
            <a:r>
              <a:rPr lang="en-US" sz="1600" dirty="0" smtClean="0"/>
              <a:t>Enabling is &lt; 0.7 </a:t>
            </a:r>
            <a:r>
              <a:rPr lang="en-US" sz="1600" dirty="0" err="1" smtClean="0"/>
              <a:t>mW</a:t>
            </a:r>
            <a:r>
              <a:rPr lang="en-US" sz="1600" dirty="0" smtClean="0"/>
              <a:t> per channel</a:t>
            </a:r>
          </a:p>
          <a:p>
            <a:pPr lvl="1"/>
            <a:r>
              <a:rPr lang="en-US" sz="1600" dirty="0" smtClean="0"/>
              <a:t>Enhancing is &lt; 0.3 </a:t>
            </a:r>
            <a:r>
              <a:rPr lang="en-US" sz="1600" dirty="0" err="1" smtClean="0"/>
              <a:t>mW</a:t>
            </a:r>
            <a:r>
              <a:rPr lang="en-US" sz="1600" dirty="0"/>
              <a:t> </a:t>
            </a:r>
            <a:r>
              <a:rPr lang="en-US" sz="1600" dirty="0" smtClean="0"/>
              <a:t>per channel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74837" y="3030631"/>
            <a:ext cx="6615860" cy="2613200"/>
            <a:chOff x="938375" y="971300"/>
            <a:chExt cx="7454913" cy="3727457"/>
          </a:xfrm>
        </p:grpSpPr>
        <p:pic>
          <p:nvPicPr>
            <p:cNvPr id="7" name="Picture 6" descr="circuit_and_chip_2col_LP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375" y="971300"/>
              <a:ext cx="7454913" cy="37274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5380892" y="2050683"/>
              <a:ext cx="2954216" cy="254141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8" descr="circuit_and_chip_2col_LPS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96" t="29609" r="1393" b="3248"/>
          <a:stretch/>
        </p:blipFill>
        <p:spPr>
          <a:xfrm>
            <a:off x="5174307" y="3757741"/>
            <a:ext cx="2002305" cy="1811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287" y="5708545"/>
            <a:ext cx="7671915" cy="584775"/>
          </a:xfrm>
          <a:prstGeom prst="rect">
            <a:avLst/>
          </a:prstGeom>
          <a:solidFill>
            <a:srgbClr val="EB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Achieved 20+ dB gain over 4.5 </a:t>
            </a:r>
            <a:r>
              <a:rPr lang="en-US" sz="1600" b="1" dirty="0" smtClean="0">
                <a:solidFill>
                  <a:srgbClr val="000000"/>
                </a:solidFill>
              </a:rPr>
              <a:t>GHz instantaneous bandwidth </a:t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>with near-quantum-limited noise temperature &lt; 400 </a:t>
            </a:r>
            <a:r>
              <a:rPr lang="en-US" sz="1600" b="1" dirty="0" err="1" smtClean="0">
                <a:solidFill>
                  <a:srgbClr val="000000"/>
                </a:solidFill>
              </a:rPr>
              <a:t>mK</a:t>
            </a:r>
            <a:r>
              <a:rPr lang="en-US" sz="1600" b="1" dirty="0" smtClean="0">
                <a:solidFill>
                  <a:srgbClr val="000000"/>
                </a:solidFill>
              </a:rPr>
              <a:t> (Lincoln Labs)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1c. Room Temperature Readout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58508"/>
            <a:ext cx="8181139" cy="1685872"/>
          </a:xfrm>
        </p:spPr>
        <p:txBody>
          <a:bodyPr>
            <a:normAutofit/>
          </a:bodyPr>
          <a:lstStyle/>
          <a:p>
            <a:r>
              <a:rPr lang="en-US" dirty="0" smtClean="0"/>
              <a:t>ASICs to perform frequency </a:t>
            </a:r>
            <a:r>
              <a:rPr lang="en-US" dirty="0" err="1" smtClean="0"/>
              <a:t>demultiplexing</a:t>
            </a:r>
            <a:r>
              <a:rPr lang="en-US" dirty="0" smtClean="0"/>
              <a:t> task with low power requirement</a:t>
            </a:r>
          </a:p>
          <a:p>
            <a:pPr lvl="1"/>
            <a:r>
              <a:rPr lang="en-US" dirty="0" smtClean="0"/>
              <a:t>Current state of the art is </a:t>
            </a:r>
            <a:r>
              <a:rPr lang="en-US" dirty="0" smtClean="0"/>
              <a:t>6</a:t>
            </a:r>
            <a:r>
              <a:rPr lang="en-US" dirty="0" smtClean="0"/>
              <a:t>0 </a:t>
            </a:r>
            <a:r>
              <a:rPr lang="en-US" dirty="0" smtClean="0"/>
              <a:t>W/channel using FPGAs</a:t>
            </a:r>
          </a:p>
          <a:p>
            <a:pPr lvl="1"/>
            <a:r>
              <a:rPr lang="en-US" dirty="0" smtClean="0"/>
              <a:t>Enabling is </a:t>
            </a:r>
            <a:r>
              <a:rPr lang="en-US" dirty="0" smtClean="0"/>
              <a:t>&lt;30 </a:t>
            </a:r>
            <a:r>
              <a:rPr lang="en-US" dirty="0" smtClean="0"/>
              <a:t>W/channel using ASICs assessed at TRL4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STDT F2F June 14-15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F312-782C-414B-8630-6DC446969E3E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263233"/>
            <a:ext cx="7546183" cy="32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5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L Summary for OST - 2017-04-27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oPEP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 template_print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STFIPPreworkKellogg47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TRL Summary for OST - 2017-04-27c.pptx</Template>
  <TotalTime>3149</TotalTime>
  <Words>824</Words>
  <Application>Microsoft Macintosh PowerPoint</Application>
  <PresentationFormat>On-screen Show (4:3)</PresentationFormat>
  <Paragraphs>171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TRL Summary for OST - 2017-04-27c</vt:lpstr>
      <vt:lpstr>ExoPEP</vt:lpstr>
      <vt:lpstr>OSTFIPPreworkKellogg4717</vt:lpstr>
      <vt:lpstr>Worksheet</vt:lpstr>
      <vt:lpstr>OST Technology Roadmap</vt:lpstr>
      <vt:lpstr>List of Technology Gaps</vt:lpstr>
      <vt:lpstr>Origins Space Telescope</vt:lpstr>
      <vt:lpstr>60 second tutorial on TRL definitions from Pause and Learn</vt:lpstr>
      <vt:lpstr>Road to TRL-6</vt:lpstr>
      <vt:lpstr>1a. Detector Details-1</vt:lpstr>
      <vt:lpstr>1a. Detector Details-2</vt:lpstr>
      <vt:lpstr>1b. Multiplexing &amp; Preamp Details</vt:lpstr>
      <vt:lpstr>1c. Room Temperature Readout Details</vt:lpstr>
      <vt:lpstr>Discussion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 Technology Roadmap</dc:title>
  <dc:creator>   </dc:creator>
  <cp:lastModifiedBy>Johannes Staguhn</cp:lastModifiedBy>
  <cp:revision>36</cp:revision>
  <dcterms:created xsi:type="dcterms:W3CDTF">2017-06-07T00:39:23Z</dcterms:created>
  <dcterms:modified xsi:type="dcterms:W3CDTF">2017-06-14T18:55:35Z</dcterms:modified>
</cp:coreProperties>
</file>