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58" r:id="rId3"/>
    <p:sldId id="257" r:id="rId4"/>
    <p:sldId id="260" r:id="rId5"/>
    <p:sldId id="261"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p:restoredTop sz="94710"/>
  </p:normalViewPr>
  <p:slideViewPr>
    <p:cSldViewPr snapToGrid="0" snapToObjects="1">
      <p:cViewPr varScale="1">
        <p:scale>
          <a:sx n="90" d="100"/>
          <a:sy n="90" d="100"/>
        </p:scale>
        <p:origin x="12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8E065D-C485-5A46-87BC-D68630F5169C}" type="datetimeFigureOut">
              <a:rPr lang="en-US" smtClean="0"/>
              <a:t>6/13/17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4A826-3D07-594D-BC87-EB1A6113D006}" type="slidenum">
              <a:rPr lang="en-US" smtClean="0"/>
              <a:t>‹#›</a:t>
            </a:fld>
            <a:endParaRPr lang="en-US"/>
          </a:p>
        </p:txBody>
      </p:sp>
    </p:spTree>
    <p:extLst>
      <p:ext uri="{BB962C8B-B14F-4D97-AF65-F5344CB8AC3E}">
        <p14:creationId xmlns:p14="http://schemas.microsoft.com/office/powerpoint/2010/main" val="96461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14A826-3D07-594D-BC87-EB1A6113D006}" type="slidenum">
              <a:rPr lang="en-US" smtClean="0"/>
              <a:t>1</a:t>
            </a:fld>
            <a:endParaRPr lang="en-US"/>
          </a:p>
        </p:txBody>
      </p:sp>
    </p:spTree>
    <p:extLst>
      <p:ext uri="{BB962C8B-B14F-4D97-AF65-F5344CB8AC3E}">
        <p14:creationId xmlns:p14="http://schemas.microsoft.com/office/powerpoint/2010/main" val="929295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02700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9866"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99669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403112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9111" y="439596"/>
            <a:ext cx="6948829" cy="805925"/>
          </a:xfrm>
        </p:spPr>
        <p:txBody>
          <a:bodyPr/>
          <a:lstStyle/>
          <a:p>
            <a:r>
              <a:rPr lang="en-US" smtClean="0"/>
              <a:t>Click to edit Master title style</a:t>
            </a:r>
            <a:endParaRPr lang="en-US"/>
          </a:p>
        </p:txBody>
      </p:sp>
      <p:sp>
        <p:nvSpPr>
          <p:cNvPr id="3" name="Content Placeholder 2"/>
          <p:cNvSpPr>
            <a:spLocks noGrp="1"/>
          </p:cNvSpPr>
          <p:nvPr>
            <p:ph idx="1"/>
          </p:nvPr>
        </p:nvSpPr>
        <p:spPr>
          <a:xfrm>
            <a:off x="509866"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64983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125818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71092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 June 2017</a:t>
            </a:r>
            <a:endParaRPr lang="en-US"/>
          </a:p>
        </p:txBody>
      </p:sp>
      <p:sp>
        <p:nvSpPr>
          <p:cNvPr id="8" name="Footer Placeholder 7"/>
          <p:cNvSpPr>
            <a:spLocks noGrp="1"/>
          </p:cNvSpPr>
          <p:nvPr>
            <p:ph type="ftr" sz="quarter" idx="11"/>
          </p:nvPr>
        </p:nvSpPr>
        <p:spPr/>
        <p:txBody>
          <a:bodyPr/>
          <a:lstStyle/>
          <a:p>
            <a:r>
              <a:rPr lang="en-US" smtClean="0"/>
              <a:t>D. Leisawitz - STDT f2f #5</a:t>
            </a:r>
            <a:endParaRPr lang="en-US"/>
          </a:p>
        </p:txBody>
      </p:sp>
      <p:sp>
        <p:nvSpPr>
          <p:cNvPr id="9" name="Slide Number Placeholder 8"/>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65659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 June 2017</a:t>
            </a:r>
            <a:endParaRPr lang="en-US"/>
          </a:p>
        </p:txBody>
      </p:sp>
      <p:sp>
        <p:nvSpPr>
          <p:cNvPr id="4" name="Footer Placeholder 3"/>
          <p:cNvSpPr>
            <a:spLocks noGrp="1"/>
          </p:cNvSpPr>
          <p:nvPr>
            <p:ph type="ftr" sz="quarter" idx="11"/>
          </p:nvPr>
        </p:nvSpPr>
        <p:spPr/>
        <p:txBody>
          <a:bodyPr/>
          <a:lstStyle/>
          <a:p>
            <a:r>
              <a:rPr lang="en-US" smtClean="0"/>
              <a:t>D. Leisawitz - STDT f2f #5</a:t>
            </a:r>
            <a:endParaRPr lang="en-US"/>
          </a:p>
        </p:txBody>
      </p:sp>
      <p:sp>
        <p:nvSpPr>
          <p:cNvPr id="5" name="Slide Number Placeholder 4"/>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99690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 June 2017</a:t>
            </a:r>
            <a:endParaRPr lang="en-US"/>
          </a:p>
        </p:txBody>
      </p:sp>
      <p:sp>
        <p:nvSpPr>
          <p:cNvPr id="3" name="Footer Placeholder 2"/>
          <p:cNvSpPr>
            <a:spLocks noGrp="1"/>
          </p:cNvSpPr>
          <p:nvPr>
            <p:ph type="ftr" sz="quarter" idx="11"/>
          </p:nvPr>
        </p:nvSpPr>
        <p:spPr/>
        <p:txBody>
          <a:bodyPr/>
          <a:lstStyle/>
          <a:p>
            <a:r>
              <a:rPr lang="en-US" smtClean="0"/>
              <a:t>D. Leisawitz - STDT f2f #5</a:t>
            </a:r>
            <a:endParaRPr lang="en-US"/>
          </a:p>
        </p:txBody>
      </p:sp>
      <p:sp>
        <p:nvSpPr>
          <p:cNvPr id="4" name="Slide Number Placeholder 3"/>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144913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20534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566845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 June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 Leisawitz - STDT f2f #5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5F3F3-BD3F-0B4E-A6C5-30A95B5505BE}" type="slidenum">
              <a:rPr lang="en-US" smtClean="0"/>
              <a:t>‹#›</a:t>
            </a:fld>
            <a:endParaRPr lang="en-US"/>
          </a:p>
        </p:txBody>
      </p:sp>
      <p:sp>
        <p:nvSpPr>
          <p:cNvPr id="7" name="Title Placeholder 1"/>
          <p:cNvSpPr txBox="1">
            <a:spLocks/>
          </p:cNvSpPr>
          <p:nvPr userDrawn="1"/>
        </p:nvSpPr>
        <p:spPr>
          <a:xfrm>
            <a:off x="971756" y="276226"/>
            <a:ext cx="7304645" cy="8335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 </a:t>
            </a:r>
            <a:endParaRPr lang="en-US" dirty="0"/>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D856473-076F-E64A-924D-CD395C40BBEA}" type="slidenum">
              <a:rPr lang="en-US" smtClean="0"/>
              <a:pPr/>
              <a:t>‹#›</a:t>
            </a:fld>
            <a:endParaRPr lang="en-US"/>
          </a:p>
        </p:txBody>
      </p:sp>
      <p:sp>
        <p:nvSpPr>
          <p:cNvPr id="10" name="Date Placeholder 3"/>
          <p:cNvSpPr txBox="1">
            <a:spLocks/>
          </p:cNvSpPr>
          <p:nvPr userDrawn="1"/>
        </p:nvSpPr>
        <p:spPr>
          <a:xfrm>
            <a:off x="457200" y="6356350"/>
            <a:ext cx="30607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90C3294-5CF8-9244-B3A8-6FEA2CEAD35A}" type="slidenum">
              <a:rPr lang="en-US" smtClean="0"/>
              <a:pPr/>
              <a:t>‹#›</a:t>
            </a:fld>
            <a:endParaRPr lang="en-US" dirty="0"/>
          </a:p>
        </p:txBody>
      </p:sp>
      <p:sp>
        <p:nvSpPr>
          <p:cNvPr id="12" name="Rectangle 11"/>
          <p:cNvSpPr/>
          <p:nvPr userDrawn="1"/>
        </p:nvSpPr>
        <p:spPr>
          <a:xfrm>
            <a:off x="2286000" y="3429000"/>
            <a:ext cx="4572000" cy="0"/>
          </a:xfrm>
          <a:prstGeom prst="rect">
            <a:avLst/>
          </a:prstGeom>
        </p:spPr>
        <p:txBody>
          <a:bodyPr/>
          <a:lstStyle/>
          <a:p>
            <a:endParaRPr lang="en-US" dirty="0">
              <a:solidFill>
                <a:prstClr val="black"/>
              </a:solidFill>
            </a:endParaRPr>
          </a:p>
        </p:txBody>
      </p:sp>
      <p:pic>
        <p:nvPicPr>
          <p:cNvPr id="13" name="Picture 18" descr="meatball best"/>
          <p:cNvPicPr>
            <a:picLocks noChangeAspect="1" noChangeArrowheads="1"/>
          </p:cNvPicPr>
          <p:nvPr userDrawn="1"/>
        </p:nvPicPr>
        <p:blipFill>
          <a:blip r:embed="rId13" cstate="screen"/>
          <a:srcRect/>
          <a:stretch>
            <a:fillRect/>
          </a:stretch>
        </p:blipFill>
        <p:spPr bwMode="auto">
          <a:xfrm>
            <a:off x="8047941" y="276225"/>
            <a:ext cx="810957" cy="631403"/>
          </a:xfrm>
          <a:prstGeom prst="rect">
            <a:avLst/>
          </a:prstGeom>
          <a:noFill/>
        </p:spPr>
      </p:pic>
      <p:cxnSp>
        <p:nvCxnSpPr>
          <p:cNvPr id="14" name="Straight Connector 13"/>
          <p:cNvCxnSpPr/>
          <p:nvPr userDrawn="1"/>
        </p:nvCxnSpPr>
        <p:spPr>
          <a:xfrm>
            <a:off x="971756" y="1108184"/>
            <a:ext cx="7304645"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p:cNvPicPr>
          <p:nvPr userDrawn="1"/>
        </p:nvPicPr>
        <p:blipFill>
          <a:blip r:embed="rId14"/>
          <a:stretch>
            <a:fillRect/>
          </a:stretch>
        </p:blipFill>
        <p:spPr>
          <a:xfrm>
            <a:off x="219208" y="367975"/>
            <a:ext cx="1549354" cy="403587"/>
          </a:xfrm>
          <a:prstGeom prst="rect">
            <a:avLst/>
          </a:prstGeom>
        </p:spPr>
      </p:pic>
    </p:spTree>
    <p:extLst>
      <p:ext uri="{BB962C8B-B14F-4D97-AF65-F5344CB8AC3E}">
        <p14:creationId xmlns:p14="http://schemas.microsoft.com/office/powerpoint/2010/main" val="3374795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97184"/>
            <a:ext cx="7772400" cy="2703404"/>
          </a:xfrm>
        </p:spPr>
        <p:txBody>
          <a:bodyPr>
            <a:noAutofit/>
          </a:bodyPr>
          <a:lstStyle/>
          <a:p>
            <a:r>
              <a:rPr lang="en-US" sz="3600" dirty="0" smtClean="0"/>
              <a:t>Proposed L1 Requirements for </a:t>
            </a:r>
            <a:br>
              <a:rPr lang="en-US" sz="3600" dirty="0" smtClean="0"/>
            </a:br>
            <a:r>
              <a:rPr lang="en-US" sz="3600" dirty="0" smtClean="0"/>
              <a:t>OST Concept 1</a:t>
            </a:r>
            <a:br>
              <a:rPr lang="en-US" sz="3600" dirty="0" smtClean="0"/>
            </a:br>
            <a:r>
              <a:rPr lang="en-US" sz="3600" dirty="0"/>
              <a:t/>
            </a:r>
            <a:br>
              <a:rPr lang="en-US" sz="3600" dirty="0"/>
            </a:br>
            <a:r>
              <a:rPr lang="en-US" sz="2400" dirty="0" smtClean="0"/>
              <a:t>Dave Leisawitz</a:t>
            </a:r>
            <a:br>
              <a:rPr lang="en-US" sz="2400" dirty="0" smtClean="0"/>
            </a:br>
            <a:r>
              <a:rPr lang="en-US" sz="2400" dirty="0" smtClean="0"/>
              <a:t>NASA GSFC</a:t>
            </a:r>
            <a:endParaRPr lang="en-US" sz="2400" dirty="0"/>
          </a:p>
        </p:txBody>
      </p:sp>
      <p:sp>
        <p:nvSpPr>
          <p:cNvPr id="3" name="Subtitle 2"/>
          <p:cNvSpPr>
            <a:spLocks noGrp="1"/>
          </p:cNvSpPr>
          <p:nvPr>
            <p:ph type="subTitle" idx="1"/>
          </p:nvPr>
        </p:nvSpPr>
        <p:spPr>
          <a:xfrm>
            <a:off x="1176421" y="4006516"/>
            <a:ext cx="7099979" cy="2349834"/>
          </a:xfrm>
        </p:spPr>
        <p:txBody>
          <a:bodyPr/>
          <a:lstStyle/>
          <a:p>
            <a:endParaRPr lang="en-US" sz="1800" dirty="0" smtClean="0"/>
          </a:p>
          <a:p>
            <a:endParaRPr lang="en-US" sz="1800" dirty="0"/>
          </a:p>
          <a:p>
            <a:endParaRPr lang="en-US" sz="1800" dirty="0" smtClean="0"/>
          </a:p>
        </p:txBody>
      </p:sp>
      <p:sp>
        <p:nvSpPr>
          <p:cNvPr id="6" name="Title Placeholder 1"/>
          <p:cNvSpPr txBox="1">
            <a:spLocks/>
          </p:cNvSpPr>
          <p:nvPr/>
        </p:nvSpPr>
        <p:spPr>
          <a:xfrm>
            <a:off x="971756" y="276226"/>
            <a:ext cx="7304645" cy="8335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 </a:t>
            </a:r>
            <a:endParaRPr lang="en-US" dirty="0"/>
          </a:p>
        </p:txBody>
      </p:sp>
      <p:sp>
        <p:nvSpPr>
          <p:cNvPr id="10" name="Date Placeholder 3"/>
          <p:cNvSpPr txBox="1">
            <a:spLocks/>
          </p:cNvSpPr>
          <p:nvPr/>
        </p:nvSpPr>
        <p:spPr>
          <a:xfrm>
            <a:off x="457200" y="6356350"/>
            <a:ext cx="30607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90C3294-5CF8-9244-B3A8-6FEA2CEAD35A}" type="slidenum">
              <a:rPr lang="en-US" smtClean="0"/>
              <a:pPr/>
              <a:t>1</a:t>
            </a:fld>
            <a:endParaRPr lang="en-US" dirty="0"/>
          </a:p>
        </p:txBody>
      </p:sp>
      <p:sp>
        <p:nvSpPr>
          <p:cNvPr id="12" name="Rectangle 11"/>
          <p:cNvSpPr/>
          <p:nvPr/>
        </p:nvSpPr>
        <p:spPr>
          <a:xfrm>
            <a:off x="2286000" y="3429000"/>
            <a:ext cx="4572000" cy="0"/>
          </a:xfrm>
          <a:prstGeom prst="rect">
            <a:avLst/>
          </a:prstGeom>
        </p:spPr>
        <p:txBody>
          <a:bodyPr/>
          <a:lstStyle/>
          <a:p>
            <a:endParaRPr lang="en-US" dirty="0">
              <a:solidFill>
                <a:prstClr val="black"/>
              </a:solidFill>
            </a:endParaRPr>
          </a:p>
        </p:txBody>
      </p:sp>
      <p:cxnSp>
        <p:nvCxnSpPr>
          <p:cNvPr id="14" name="Straight Connector 13"/>
          <p:cNvCxnSpPr/>
          <p:nvPr/>
        </p:nvCxnSpPr>
        <p:spPr>
          <a:xfrm>
            <a:off x="971756" y="1108184"/>
            <a:ext cx="7304645"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702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51" y="325296"/>
            <a:ext cx="6948829" cy="805925"/>
          </a:xfrm>
        </p:spPr>
        <p:txBody>
          <a:bodyPr/>
          <a:lstStyle/>
          <a:p>
            <a:r>
              <a:rPr lang="en-US" dirty="0" smtClean="0"/>
              <a:t>Why L1 Requirements?</a:t>
            </a:r>
            <a:endParaRPr lang="en-US" dirty="0"/>
          </a:p>
        </p:txBody>
      </p:sp>
      <p:sp>
        <p:nvSpPr>
          <p:cNvPr id="3" name="Content Placeholder 2"/>
          <p:cNvSpPr>
            <a:spLocks noGrp="1"/>
          </p:cNvSpPr>
          <p:nvPr>
            <p:ph idx="1"/>
          </p:nvPr>
        </p:nvSpPr>
        <p:spPr/>
        <p:txBody>
          <a:bodyPr/>
          <a:lstStyle/>
          <a:p>
            <a:r>
              <a:rPr lang="en-US" dirty="0" smtClean="0"/>
              <a:t>State prioritized science goals in concrete terms, connecting goals to measurements</a:t>
            </a:r>
          </a:p>
          <a:p>
            <a:r>
              <a:rPr lang="en-US" dirty="0" smtClean="0"/>
              <a:t>Enable traceability from science goals to measurement requirements, instrument parameters, and engineering requirements</a:t>
            </a:r>
          </a:p>
          <a:p>
            <a:r>
              <a:rPr lang="en-US" dirty="0" smtClean="0"/>
              <a:t>How many L1 requirements for the mission? TBD</a:t>
            </a:r>
            <a:endParaRPr lang="en-US" dirty="0"/>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2</a:t>
            </a:fld>
            <a:endParaRPr lang="en-US"/>
          </a:p>
        </p:txBody>
      </p:sp>
    </p:spTree>
    <p:extLst>
      <p:ext uri="{BB962C8B-B14F-4D97-AF65-F5344CB8AC3E}">
        <p14:creationId xmlns:p14="http://schemas.microsoft.com/office/powerpoint/2010/main" val="116408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225" y="1228731"/>
            <a:ext cx="8143876" cy="4401205"/>
          </a:xfrm>
          <a:prstGeom prst="rect">
            <a:avLst/>
          </a:prstGeom>
          <a:noFill/>
        </p:spPr>
        <p:txBody>
          <a:bodyPr wrap="square" rtlCol="0">
            <a:spAutoFit/>
          </a:bodyPr>
          <a:lstStyle/>
          <a:p>
            <a:pPr marL="342900" indent="-342900">
              <a:buFont typeface="+mj-lt"/>
              <a:buAutoNum type="arabicPeriod"/>
            </a:pPr>
            <a:r>
              <a:rPr lang="is-IS" sz="2000" dirty="0" smtClean="0"/>
              <a:t>Heavy element and dust buildup, and galaxy evolution</a:t>
            </a:r>
          </a:p>
          <a:p>
            <a:pPr marL="690563" lvl="1" indent="-254000">
              <a:buFont typeface="+mj-lt"/>
              <a:buAutoNum type="romanLcPeriod"/>
            </a:pPr>
            <a:r>
              <a:rPr lang="is-IS" sz="2000" dirty="0" smtClean="0"/>
              <a:t>Measure </a:t>
            </a:r>
            <a:r>
              <a:rPr lang="is-IS" sz="2000" dirty="0"/>
              <a:t>metal-tracing far-IR fine structure lines from &gt;10</a:t>
            </a:r>
            <a:r>
              <a:rPr lang="is-IS" sz="2000" baseline="30000" dirty="0"/>
              <a:t>4</a:t>
            </a:r>
            <a:r>
              <a:rPr lang="is-IS" sz="2000" dirty="0"/>
              <a:t> galaxies </a:t>
            </a:r>
            <a:r>
              <a:rPr lang="is-IS" sz="2000" dirty="0" smtClean="0"/>
              <a:t>to:</a:t>
            </a:r>
          </a:p>
          <a:p>
            <a:pPr marL="973138" lvl="2" indent="-254000">
              <a:buFont typeface="+mj-lt"/>
              <a:buAutoNum type="alphaLcParenR"/>
            </a:pPr>
            <a:r>
              <a:rPr lang="is-IS" sz="2000" dirty="0" smtClean="0"/>
              <a:t>track </a:t>
            </a:r>
            <a:r>
              <a:rPr lang="is-IS" sz="2000" dirty="0"/>
              <a:t>the cosmic history of heavy element buildup from z = 10 to present-day, and </a:t>
            </a:r>
            <a:endParaRPr lang="is-IS" sz="2000" dirty="0" smtClean="0"/>
          </a:p>
          <a:p>
            <a:pPr marL="973138" lvl="2" indent="-254000">
              <a:buFont typeface="+mj-lt"/>
              <a:buAutoNum type="alphaLcParenR"/>
            </a:pPr>
            <a:r>
              <a:rPr lang="is-IS" sz="2000" dirty="0" smtClean="0"/>
              <a:t>constrain </a:t>
            </a:r>
            <a:r>
              <a:rPr lang="is-IS" sz="2000" dirty="0"/>
              <a:t>the star formation rate density and black hole accretion rate density as a function of redshift out to z ~ 7 to determine the connection between black hole growth and star formation over cosmic time.</a:t>
            </a:r>
            <a:endParaRPr lang="en-US" sz="2000" dirty="0"/>
          </a:p>
          <a:p>
            <a:pPr marL="690563" lvl="1" indent="-225425">
              <a:buFont typeface="+mj-lt"/>
              <a:buAutoNum type="romanLcPeriod"/>
            </a:pPr>
            <a:r>
              <a:rPr lang="is-IS" sz="2000" dirty="0"/>
              <a:t>Measure 3 – 30 micron rest frame PAH spectral features in at least 100 galaxies in the redshift interval z = 6 to 10 to quantify the dust enrichment history of the universe.</a:t>
            </a:r>
          </a:p>
          <a:p>
            <a:pPr marL="800100" lvl="1" indent="-342900">
              <a:buFont typeface="+mj-lt"/>
              <a:buAutoNum type="romanLcPeriod"/>
            </a:pPr>
            <a:r>
              <a:rPr lang="en-US" sz="2000" dirty="0"/>
              <a:t>Observe far-IR molecular and fine structure spectral lines in </a:t>
            </a:r>
            <a:r>
              <a:rPr lang="en-US" sz="2000" dirty="0" smtClean="0"/>
              <a:t>at least 2000 </a:t>
            </a:r>
            <a:r>
              <a:rPr lang="en-US" sz="2000" dirty="0"/>
              <a:t>galaxies to understand feedback mechanisms and</a:t>
            </a:r>
            <a:r>
              <a:rPr lang="is-IS" sz="2000" dirty="0"/>
              <a:t> learn how galaxies grow and evolve through cosmic time</a:t>
            </a:r>
            <a:r>
              <a:rPr lang="is-IS" sz="2000" dirty="0" smtClean="0"/>
              <a:t>.</a:t>
            </a:r>
            <a:endParaRPr lang="is-IS" sz="2000" dirty="0"/>
          </a:p>
        </p:txBody>
      </p:sp>
      <p:sp>
        <p:nvSpPr>
          <p:cNvPr id="3" name="Title 1"/>
          <p:cNvSpPr>
            <a:spLocks noGrp="1"/>
          </p:cNvSpPr>
          <p:nvPr>
            <p:ph type="title"/>
          </p:nvPr>
        </p:nvSpPr>
        <p:spPr>
          <a:xfrm>
            <a:off x="1150251" y="325296"/>
            <a:ext cx="6948829" cy="805925"/>
          </a:xfrm>
        </p:spPr>
        <p:txBody>
          <a:bodyPr>
            <a:normAutofit/>
          </a:bodyPr>
          <a:lstStyle/>
          <a:p>
            <a:r>
              <a:rPr lang="en-US" sz="3200" dirty="0" smtClean="0"/>
              <a:t>Tied to updated science priorities</a:t>
            </a:r>
            <a:endParaRPr lang="en-US" sz="3200" dirty="0"/>
          </a:p>
        </p:txBody>
      </p:sp>
      <p:sp>
        <p:nvSpPr>
          <p:cNvPr id="2" name="Date Placeholder 1"/>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3</a:t>
            </a:fld>
            <a:endParaRPr lang="en-US"/>
          </a:p>
        </p:txBody>
      </p:sp>
    </p:spTree>
    <p:extLst>
      <p:ext uri="{BB962C8B-B14F-4D97-AF65-F5344CB8AC3E}">
        <p14:creationId xmlns:p14="http://schemas.microsoft.com/office/powerpoint/2010/main" val="194158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225" y="1228731"/>
            <a:ext cx="8143876" cy="5016758"/>
          </a:xfrm>
          <a:prstGeom prst="rect">
            <a:avLst/>
          </a:prstGeom>
          <a:noFill/>
        </p:spPr>
        <p:txBody>
          <a:bodyPr wrap="square" rtlCol="0">
            <a:spAutoFit/>
          </a:bodyPr>
          <a:lstStyle/>
          <a:p>
            <a:pPr marL="342900" indent="-342900">
              <a:buFont typeface="+mj-lt"/>
              <a:buAutoNum type="arabicPeriod" startAt="2"/>
            </a:pPr>
            <a:r>
              <a:rPr lang="en-US" sz="2000" dirty="0" smtClean="0"/>
              <a:t>Use transiting exoplanet spectroscopy in the 6 – 28 micron range to measure </a:t>
            </a:r>
            <a:r>
              <a:rPr lang="en-US" sz="2000" dirty="0" err="1" smtClean="0"/>
              <a:t>biosignatures</a:t>
            </a:r>
            <a:r>
              <a:rPr lang="en-US" sz="2000" dirty="0" smtClean="0"/>
              <a:t> and find conclusive </a:t>
            </a:r>
            <a:r>
              <a:rPr lang="en-US" sz="2000" dirty="0"/>
              <a:t>evidence of the presence or absence of a life signature on </a:t>
            </a:r>
            <a:r>
              <a:rPr lang="en-US" sz="2000" dirty="0" smtClean="0"/>
              <a:t>at least 10 planets.</a:t>
            </a:r>
          </a:p>
          <a:p>
            <a:pPr marL="342900" indent="-342900">
              <a:buFont typeface="+mj-lt"/>
              <a:buAutoNum type="arabicPeriod" startAt="2"/>
            </a:pPr>
            <a:r>
              <a:rPr lang="is-IS" sz="2000" dirty="0" smtClean="0"/>
              <a:t>Characterize protoplanetary disks and their water content</a:t>
            </a:r>
          </a:p>
          <a:p>
            <a:pPr marL="690563" lvl="1" indent="-225425">
              <a:buFont typeface="+mj-lt"/>
              <a:buAutoNum type="romanLcPeriod"/>
            </a:pPr>
            <a:r>
              <a:rPr lang="is-IS" sz="2000" dirty="0" smtClean="0">
                <a:solidFill>
                  <a:srgbClr val="0070C0"/>
                </a:solidFill>
              </a:rPr>
              <a:t>Water in disks – as written, the measurement requirements are incompatible with OST Concept 1.</a:t>
            </a:r>
            <a:r>
              <a:rPr lang="en-US" sz="2000" dirty="0" smtClean="0">
                <a:solidFill>
                  <a:srgbClr val="0070C0"/>
                </a:solidFill>
              </a:rPr>
              <a:t> A 14.9 m telescope is needed to satisfy the angular resolution requirement.</a:t>
            </a:r>
          </a:p>
          <a:p>
            <a:pPr marL="690563" lvl="1" indent="-225425">
              <a:buFont typeface="+mj-lt"/>
              <a:buAutoNum type="romanLcPeriod"/>
            </a:pPr>
            <a:r>
              <a:rPr lang="is-IS" sz="2000" dirty="0" smtClean="0"/>
              <a:t>Using HD as a tracer, definitively measure the gas masses of &gt;100 protoplanetary disks to understand how this fundamental parameter varies with stellar age and affects planet formation.</a:t>
            </a:r>
          </a:p>
          <a:p>
            <a:pPr marL="352425" indent="-339725">
              <a:buFont typeface="+mj-lt"/>
              <a:buAutoNum type="arabicPeriod" startAt="2"/>
            </a:pPr>
            <a:r>
              <a:rPr lang="is-IS" sz="2000" dirty="0" smtClean="0"/>
              <a:t>Conduct a </a:t>
            </a:r>
            <a:r>
              <a:rPr lang="en-US" sz="2000" dirty="0"/>
              <a:t>multi-epoch imaging survey of &gt;1000 </a:t>
            </a:r>
            <a:r>
              <a:rPr lang="en-US" sz="2000" dirty="0" smtClean="0"/>
              <a:t>square degrees to locate and measure the orbits of outer solar system bodies.</a:t>
            </a:r>
          </a:p>
          <a:p>
            <a:pPr marL="352425" indent="-339725">
              <a:buFont typeface="+mj-lt"/>
              <a:buAutoNum type="arabicPeriod" startAt="2"/>
            </a:pPr>
            <a:r>
              <a:rPr lang="en-US" sz="2000" dirty="0" smtClean="0"/>
              <a:t>Take advantage of the favorable giant planet-to-star contrast ratio in the far-IR to locate and spectrally characterize the atmospheres of gas and ice giant planets in the outer reaches of 100 or more extrasolar planetary systems.</a:t>
            </a:r>
            <a:endParaRPr lang="is-IS" sz="2000" dirty="0" smtClean="0"/>
          </a:p>
        </p:txBody>
      </p:sp>
      <p:sp>
        <p:nvSpPr>
          <p:cNvPr id="3" name="Title 1"/>
          <p:cNvSpPr>
            <a:spLocks noGrp="1"/>
          </p:cNvSpPr>
          <p:nvPr>
            <p:ph type="title"/>
          </p:nvPr>
        </p:nvSpPr>
        <p:spPr>
          <a:xfrm>
            <a:off x="1150251" y="325296"/>
            <a:ext cx="6948829" cy="805925"/>
          </a:xfrm>
        </p:spPr>
        <p:txBody>
          <a:bodyPr>
            <a:normAutofit/>
          </a:bodyPr>
          <a:lstStyle/>
          <a:p>
            <a:r>
              <a:rPr lang="en-US" sz="3200" dirty="0" smtClean="0"/>
              <a:t>Tied to updated science priorities</a:t>
            </a:r>
            <a:endParaRPr lang="en-US" sz="3200" dirty="0"/>
          </a:p>
        </p:txBody>
      </p:sp>
      <p:sp>
        <p:nvSpPr>
          <p:cNvPr id="2" name="Date Placeholder 1"/>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4</a:t>
            </a:fld>
            <a:endParaRPr lang="en-US"/>
          </a:p>
        </p:txBody>
      </p:sp>
    </p:spTree>
    <p:extLst>
      <p:ext uri="{BB962C8B-B14F-4D97-AF65-F5344CB8AC3E}">
        <p14:creationId xmlns:p14="http://schemas.microsoft.com/office/powerpoint/2010/main" val="115044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5</a:t>
            </a:fld>
            <a:endParaRPr lang="en-US"/>
          </a:p>
        </p:txBody>
      </p:sp>
    </p:spTree>
    <p:extLst>
      <p:ext uri="{BB962C8B-B14F-4D97-AF65-F5344CB8AC3E}">
        <p14:creationId xmlns:p14="http://schemas.microsoft.com/office/powerpoint/2010/main" val="149968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225" y="1128715"/>
            <a:ext cx="8143876" cy="923330"/>
          </a:xfrm>
          <a:prstGeom prst="rect">
            <a:avLst/>
          </a:prstGeom>
          <a:noFill/>
        </p:spPr>
        <p:txBody>
          <a:bodyPr wrap="square" rtlCol="0">
            <a:spAutoFit/>
          </a:bodyPr>
          <a:lstStyle/>
          <a:p>
            <a:pPr marL="342900" indent="-342900">
              <a:spcBef>
                <a:spcPts val="800"/>
              </a:spcBef>
              <a:buFont typeface="+mj-lt"/>
              <a:buAutoNum type="arabicPeriod"/>
            </a:pPr>
            <a:r>
              <a:rPr lang="is-IS" dirty="0" smtClean="0"/>
              <a:t>Resolve 100 or more debris disks at &gt;4 beams per disk and use their structure to infer the locations of giant and ice giant planets, leading to an understanding of the formation and migration history of these influential planets.</a:t>
            </a:r>
          </a:p>
        </p:txBody>
      </p:sp>
      <p:sp>
        <p:nvSpPr>
          <p:cNvPr id="3" name="Title 1"/>
          <p:cNvSpPr>
            <a:spLocks noGrp="1"/>
          </p:cNvSpPr>
          <p:nvPr>
            <p:ph type="title"/>
          </p:nvPr>
        </p:nvSpPr>
        <p:spPr>
          <a:xfrm>
            <a:off x="1150251" y="325296"/>
            <a:ext cx="6948829" cy="805925"/>
          </a:xfrm>
        </p:spPr>
        <p:txBody>
          <a:bodyPr>
            <a:normAutofit/>
          </a:bodyPr>
          <a:lstStyle/>
          <a:p>
            <a:r>
              <a:rPr lang="en-US" sz="3200" dirty="0" smtClean="0"/>
              <a:t>Tied to demoted science priorities</a:t>
            </a:r>
            <a:endParaRPr lang="en-US" sz="3200" dirty="0"/>
          </a:p>
        </p:txBody>
      </p:sp>
      <p:sp>
        <p:nvSpPr>
          <p:cNvPr id="2" name="Date Placeholder 1"/>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6</a:t>
            </a:fld>
            <a:endParaRPr lang="en-US"/>
          </a:p>
        </p:txBody>
      </p:sp>
    </p:spTree>
    <p:extLst>
      <p:ext uri="{BB962C8B-B14F-4D97-AF65-F5344CB8AC3E}">
        <p14:creationId xmlns:p14="http://schemas.microsoft.com/office/powerpoint/2010/main" val="139177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T chart template 20161027[1] (Read-Only)" id="{49FF4482-5160-EC47-9325-CACC51E6B0AB}" vid="{B0AD8707-6F22-3D46-AF5A-617ABD6A12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OST chart template 20161027[1]</Template>
  <TotalTime>116</TotalTime>
  <Words>461</Words>
  <Application>Microsoft Macintosh PowerPoint</Application>
  <PresentationFormat>On-screen Show (4:3)</PresentationFormat>
  <Paragraphs>41</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Arial</vt:lpstr>
      <vt:lpstr>Office Theme</vt:lpstr>
      <vt:lpstr>Proposed L1 Requirements for  OST Concept 1  Dave Leisawitz NASA GSFC</vt:lpstr>
      <vt:lpstr>Why L1 Requirements?</vt:lpstr>
      <vt:lpstr>Tied to updated science priorities</vt:lpstr>
      <vt:lpstr>Tied to updated science priorities</vt:lpstr>
      <vt:lpstr>BACKUP</vt:lpstr>
      <vt:lpstr>Tied to demoted science priorities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L1 Requirements for  OST Concept 1  Dave Leisawitz NASA GSFC</dc:title>
  <dc:creator>Dave Leisawitz</dc:creator>
  <cp:lastModifiedBy>Dave Leisawitz</cp:lastModifiedBy>
  <cp:revision>40</cp:revision>
  <dcterms:created xsi:type="dcterms:W3CDTF">2017-06-12T02:25:09Z</dcterms:created>
  <dcterms:modified xsi:type="dcterms:W3CDTF">2017-06-13T23:00:14Z</dcterms:modified>
</cp:coreProperties>
</file>