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2.jpg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2" r:id="rId3"/>
    <p:sldId id="275" r:id="rId4"/>
    <p:sldId id="276" r:id="rId5"/>
    <p:sldId id="265" r:id="rId6"/>
    <p:sldId id="277" r:id="rId7"/>
    <p:sldId id="278" r:id="rId8"/>
    <p:sldId id="281" r:id="rId9"/>
    <p:sldId id="280" r:id="rId10"/>
    <p:sldId id="264" r:id="rId11"/>
    <p:sldId id="292" r:id="rId12"/>
    <p:sldId id="266" r:id="rId13"/>
    <p:sldId id="267" r:id="rId14"/>
    <p:sldId id="270" r:id="rId15"/>
    <p:sldId id="271" r:id="rId16"/>
    <p:sldId id="291" r:id="rId17"/>
    <p:sldId id="294" r:id="rId18"/>
    <p:sldId id="295" r:id="rId19"/>
    <p:sldId id="297" r:id="rId20"/>
    <p:sldId id="290" r:id="rId21"/>
    <p:sldId id="288" r:id="rId22"/>
    <p:sldId id="283" r:id="rId23"/>
    <p:sldId id="293" r:id="rId24"/>
    <p:sldId id="296" r:id="rId25"/>
    <p:sldId id="284" r:id="rId26"/>
    <p:sldId id="274" r:id="rId27"/>
    <p:sldId id="279" r:id="rId28"/>
    <p:sldId id="268" r:id="rId29"/>
    <p:sldId id="282" r:id="rId30"/>
    <p:sldId id="27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93" d="100"/>
          <a:sy n="93" d="100"/>
        </p:scale>
        <p:origin x="-504" y="-96"/>
      </p:cViewPr>
      <p:guideLst>
        <p:guide orient="horz" pos="4251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EB95-37EB-49FC-91D9-9A35DD0B018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7E2F0-C993-49E3-A114-7872F3C6EED6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8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B364-D7DB-49F3-A51D-95F86244EB6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8EC2-2F59-41BF-826A-E8A2D9B4AD91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41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94E19-2DF1-480D-8EFB-C74E12D16525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04044-4BF5-4661-912F-1D31BF2F7310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99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1E45-6EE7-4AEC-AC24-2B0DB17EBB1F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E065-D75B-459E-834D-0B3DF13FB77B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5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59BB-E57B-4648-A9EF-962302A6BB42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B013-BCCE-4063-A08B-1AECD6650F3B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76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1FA8-36A8-48F9-9D66-18AA4DA21D9E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027-F20A-4DB2-9A53-C400794DAF93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84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2BC9-22C9-462D-99B9-AE82501A77AF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DE40-828A-45A2-B49C-6270EB734855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7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1C64-A87A-485B-A9F8-ECEA27037552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9754-7839-4A8C-874B-7F629940DCCD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361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A574-5DB0-4717-A9D0-425E6885BBBF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DFF1-5581-4B43-A0FC-63945BACE2A2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20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6179-6EB4-46FA-8B54-B151AC657EE9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389C-43FE-43CC-B48B-C24B9F5861BB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70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767B4-6E2B-4A35-942A-F7057F173176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CFE9-2011-4C61-9335-555C26F5D687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01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FFFFFF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9EEDB8CC-6502-4A84-9AD6-C9F7E6D58511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17-06-15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B23B991-22CB-429E-88C5-3C2C53A22C7B}" type="slidenum">
              <a:rPr lang="fr-CA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06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8.tif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Relationship Id="rId3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62"/>
            <a:ext cx="9144000" cy="2557212"/>
          </a:xfrm>
        </p:spPr>
        <p:txBody>
          <a:bodyPr/>
          <a:lstStyle/>
          <a:p>
            <a:r>
              <a:rPr lang="en-CA" sz="4000" b="1" dirty="0" smtClean="0">
                <a:solidFill>
                  <a:schemeClr val="bg1"/>
                </a:solidFill>
              </a:rPr>
              <a:t>What the Variability of Embedded Protostars Tells Us about Accretion</a:t>
            </a:r>
            <a:br>
              <a:rPr lang="en-CA" sz="4000" b="1" dirty="0" smtClean="0">
                <a:solidFill>
                  <a:schemeClr val="bg1"/>
                </a:solidFill>
              </a:rPr>
            </a:br>
            <a:r>
              <a:rPr lang="en-CA" sz="4000" b="1" dirty="0" smtClean="0">
                <a:solidFill>
                  <a:schemeClr val="bg1"/>
                </a:solidFill>
              </a:rPr>
              <a:t> </a:t>
            </a:r>
            <a:r>
              <a:rPr lang="en-CA" sz="3200" dirty="0" smtClean="0">
                <a:solidFill>
                  <a:srgbClr val="FFFF00"/>
                </a:solidFill>
              </a:rPr>
              <a:t>Past, Present, and Future</a:t>
            </a:r>
            <a:br>
              <a:rPr lang="en-CA" sz="3200" dirty="0" smtClean="0">
                <a:solidFill>
                  <a:srgbClr val="FFFF00"/>
                </a:solidFill>
              </a:rPr>
            </a:br>
            <a:r>
              <a:rPr lang="en-CA" sz="2800" dirty="0" smtClean="0">
                <a:solidFill>
                  <a:srgbClr val="FFFF00"/>
                </a:solidFill>
              </a:rPr>
              <a:t>(with help from W. Fischer, M. Dunham, and the 2-pager)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924944"/>
            <a:ext cx="3456384" cy="1872208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chemeClr val="bg1"/>
                </a:solidFill>
              </a:rPr>
              <a:t>Doug Johnstone:</a:t>
            </a:r>
          </a:p>
          <a:p>
            <a:r>
              <a:rPr lang="en-CA" sz="2000" dirty="0" smtClean="0">
                <a:solidFill>
                  <a:schemeClr val="bg1"/>
                </a:solidFill>
              </a:rPr>
              <a:t>NRC Herzberg</a:t>
            </a:r>
          </a:p>
          <a:p>
            <a:r>
              <a:rPr lang="en-CA" sz="2000" dirty="0" smtClean="0">
                <a:solidFill>
                  <a:schemeClr val="bg1"/>
                </a:solidFill>
              </a:rPr>
              <a:t>University of Victoria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7" y="4878796"/>
            <a:ext cx="4090290" cy="171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charset="0"/>
              <a:buNone/>
            </a:pPr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With:</a:t>
            </a:r>
          </a:p>
          <a:p>
            <a:pPr defTabSz="914400"/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S. </a:t>
            </a:r>
            <a:r>
              <a:rPr lang="en-CA" sz="2000" dirty="0" err="1" smtClean="0">
                <a:solidFill>
                  <a:prstClr val="white"/>
                </a:solidFill>
                <a:latin typeface="Calibri"/>
              </a:rPr>
              <a:t>Mairs</a:t>
            </a:r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, J. Lane, H. Kirk</a:t>
            </a:r>
          </a:p>
          <a:p>
            <a:pPr defTabSz="914400"/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H. </a:t>
            </a:r>
            <a:r>
              <a:rPr lang="en-CA" sz="2000" dirty="0" err="1" smtClean="0">
                <a:solidFill>
                  <a:prstClr val="white"/>
                </a:solidFill>
                <a:latin typeface="Calibri"/>
              </a:rPr>
              <a:t>Yoo</a:t>
            </a:r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, J-E Lee - Korea</a:t>
            </a:r>
          </a:p>
          <a:p>
            <a:pPr defTabSz="914400"/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G. </a:t>
            </a:r>
            <a:r>
              <a:rPr lang="en-CA" sz="2000" dirty="0" err="1" smtClean="0">
                <a:solidFill>
                  <a:prstClr val="white"/>
                </a:solidFill>
                <a:latin typeface="Calibri"/>
              </a:rPr>
              <a:t>Herczeg</a:t>
            </a:r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 – </a:t>
            </a:r>
            <a:r>
              <a:rPr lang="en-CA" sz="2000" dirty="0" err="1" smtClean="0">
                <a:solidFill>
                  <a:prstClr val="white"/>
                </a:solidFill>
                <a:latin typeface="Calibri"/>
              </a:rPr>
              <a:t>Kavli</a:t>
            </a:r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, China</a:t>
            </a:r>
          </a:p>
          <a:p>
            <a:pPr defTabSz="914400"/>
            <a:r>
              <a:rPr lang="en-CA" sz="2000" dirty="0" smtClean="0">
                <a:solidFill>
                  <a:prstClr val="white"/>
                </a:solidFill>
                <a:latin typeface="Calibri"/>
              </a:rPr>
              <a:t>The JCMT Transient Survey Team</a:t>
            </a:r>
          </a:p>
        </p:txBody>
      </p:sp>
    </p:spTree>
    <p:extLst>
      <p:ext uri="{BB962C8B-B14F-4D97-AF65-F5344CB8AC3E}">
        <p14:creationId xmlns:p14="http://schemas.microsoft.com/office/powerpoint/2010/main" val="373835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3" y="0"/>
            <a:ext cx="8229600" cy="1016835"/>
          </a:xfrm>
        </p:spPr>
        <p:txBody>
          <a:bodyPr/>
          <a:lstStyle/>
          <a:p>
            <a:pPr algn="l"/>
            <a:r>
              <a:rPr lang="en-US" i="1" dirty="0" smtClean="0"/>
              <a:t>Spitzer</a:t>
            </a:r>
            <a:r>
              <a:rPr lang="en-US" dirty="0" smtClean="0"/>
              <a:t>: Mass Accretion Result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8370" y="1072581"/>
            <a:ext cx="8995630" cy="716172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Confirms the well known Kenyon et al. (1990) ‘luminosity problem’</a:t>
            </a:r>
            <a:endParaRPr lang="en-CA" sz="28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 descr="proto-bo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00200"/>
            <a:ext cx="5335387" cy="3716640"/>
          </a:xfrm>
          <a:prstGeom prst="rect">
            <a:avLst/>
          </a:prstGeom>
        </p:spPr>
      </p:pic>
      <p:pic>
        <p:nvPicPr>
          <p:cNvPr id="3" name="Picture 2" descr="proto-hi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91" y="2100200"/>
            <a:ext cx="3094542" cy="3716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596987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solidFill>
                  <a:prstClr val="black"/>
                </a:solidFill>
                <a:latin typeface="Arial" charset="0"/>
              </a:rPr>
              <a:t>Dunham et al. 2010,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, 710, 470 </a:t>
            </a:r>
          </a:p>
        </p:txBody>
      </p:sp>
    </p:spTree>
    <p:extLst>
      <p:ext uri="{BB962C8B-B14F-4D97-AF65-F5344CB8AC3E}">
        <p14:creationId xmlns:p14="http://schemas.microsoft.com/office/powerpoint/2010/main" val="168872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3" y="0"/>
            <a:ext cx="8229600" cy="1628800"/>
          </a:xfrm>
        </p:spPr>
        <p:txBody>
          <a:bodyPr/>
          <a:lstStyle/>
          <a:p>
            <a:pPr algn="l"/>
            <a:r>
              <a:rPr lang="en-US" dirty="0" err="1" smtClean="0"/>
              <a:t>Protostellar</a:t>
            </a:r>
            <a:r>
              <a:rPr lang="en-US" dirty="0" smtClean="0"/>
              <a:t> Envelope Model:</a:t>
            </a:r>
            <a:br>
              <a:rPr lang="en-US" dirty="0" smtClean="0"/>
            </a:br>
            <a:r>
              <a:rPr lang="en-US" dirty="0" smtClean="0"/>
              <a:t>Deeply Embedded Phase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5576" y="1700808"/>
            <a:ext cx="7303950" cy="4824536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Density structure follows inside-out collapse</a:t>
            </a:r>
          </a:p>
          <a:p>
            <a:pPr lvl="1"/>
            <a:r>
              <a:rPr lang="en-CA" sz="2400" dirty="0" err="1" smtClean="0">
                <a:solidFill>
                  <a:srgbClr val="1F497D"/>
                </a:solidFill>
              </a:rPr>
              <a:t>M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env</a:t>
            </a:r>
            <a:r>
              <a:rPr lang="en-CA" sz="2400" dirty="0" smtClean="0">
                <a:solidFill>
                  <a:srgbClr val="1F497D"/>
                </a:solidFill>
              </a:rPr>
              <a:t> =  1.5 </a:t>
            </a:r>
            <a:r>
              <a:rPr lang="en-CA" sz="2400" dirty="0" err="1" smtClean="0">
                <a:solidFill>
                  <a:srgbClr val="1F497D"/>
                </a:solidFill>
              </a:rPr>
              <a:t>M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sun</a:t>
            </a:r>
            <a:endParaRPr lang="en-CA" sz="2400" dirty="0">
              <a:solidFill>
                <a:srgbClr val="1F497D"/>
              </a:solidFill>
            </a:endParaRPr>
          </a:p>
          <a:p>
            <a:pPr lvl="1"/>
            <a:r>
              <a:rPr lang="en-CA" sz="2400" dirty="0" err="1" smtClean="0">
                <a:solidFill>
                  <a:srgbClr val="1F497D"/>
                </a:solidFill>
              </a:rPr>
              <a:t>R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env</a:t>
            </a:r>
            <a:r>
              <a:rPr lang="en-CA" sz="2400" dirty="0" smtClean="0">
                <a:solidFill>
                  <a:srgbClr val="1F497D"/>
                </a:solidFill>
              </a:rPr>
              <a:t>  =  2x10</a:t>
            </a:r>
            <a:r>
              <a:rPr lang="en-CA" sz="2400" baseline="30000" dirty="0" smtClean="0">
                <a:solidFill>
                  <a:srgbClr val="1F497D"/>
                </a:solidFill>
              </a:rPr>
              <a:t>4</a:t>
            </a:r>
            <a:r>
              <a:rPr lang="en-CA" sz="2400" dirty="0" smtClean="0">
                <a:solidFill>
                  <a:srgbClr val="1F497D"/>
                </a:solidFill>
              </a:rPr>
              <a:t> AU</a:t>
            </a:r>
          </a:p>
          <a:p>
            <a:pPr lvl="1"/>
            <a:r>
              <a:rPr lang="en-CA" sz="2400" dirty="0" smtClean="0">
                <a:solidFill>
                  <a:srgbClr val="1F497D"/>
                </a:solidFill>
              </a:rPr>
              <a:t>R</a:t>
            </a:r>
            <a:r>
              <a:rPr lang="en-CA" sz="2400" baseline="-25000" dirty="0" smtClean="0">
                <a:solidFill>
                  <a:srgbClr val="1F497D"/>
                </a:solidFill>
              </a:rPr>
              <a:t>x</a:t>
            </a:r>
            <a:r>
              <a:rPr lang="en-CA" sz="2400" dirty="0" smtClean="0">
                <a:solidFill>
                  <a:srgbClr val="1F497D"/>
                </a:solidFill>
              </a:rPr>
              <a:t>     =  6x10</a:t>
            </a:r>
            <a:r>
              <a:rPr lang="en-CA" sz="2400" baseline="30000" dirty="0" smtClean="0">
                <a:solidFill>
                  <a:srgbClr val="1F497D"/>
                </a:solidFill>
              </a:rPr>
              <a:t>3</a:t>
            </a:r>
            <a:r>
              <a:rPr lang="en-CA" sz="2400" dirty="0" smtClean="0">
                <a:solidFill>
                  <a:srgbClr val="1F497D"/>
                </a:solidFill>
              </a:rPr>
              <a:t> AU  (transition from static to </a:t>
            </a:r>
            <a:r>
              <a:rPr lang="en-CA" sz="2400" dirty="0" err="1" smtClean="0">
                <a:solidFill>
                  <a:srgbClr val="1F497D"/>
                </a:solidFill>
              </a:rPr>
              <a:t>infall</a:t>
            </a:r>
            <a:r>
              <a:rPr lang="en-CA" sz="2400" dirty="0" smtClean="0">
                <a:solidFill>
                  <a:srgbClr val="1F497D"/>
                </a:solidFill>
              </a:rPr>
              <a:t>)</a:t>
            </a:r>
          </a:p>
          <a:p>
            <a:r>
              <a:rPr lang="en-CA" sz="2400" dirty="0" err="1" smtClean="0">
                <a:solidFill>
                  <a:srgbClr val="1F497D"/>
                </a:solidFill>
              </a:rPr>
              <a:t>Protostar</a:t>
            </a:r>
            <a:r>
              <a:rPr lang="en-CA" sz="2400" dirty="0" smtClean="0">
                <a:solidFill>
                  <a:srgbClr val="1F497D"/>
                </a:solidFill>
              </a:rPr>
              <a:t> mass ~ 0.25 </a:t>
            </a:r>
            <a:r>
              <a:rPr lang="en-CA" sz="2400" dirty="0" err="1" smtClean="0">
                <a:solidFill>
                  <a:srgbClr val="1F497D"/>
                </a:solidFill>
              </a:rPr>
              <a:t>M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sun</a:t>
            </a:r>
            <a:endParaRPr lang="en-CA" sz="2400" dirty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Luminosities:</a:t>
            </a:r>
          </a:p>
          <a:p>
            <a:pPr lvl="1"/>
            <a:r>
              <a:rPr lang="en-CA" sz="2400" dirty="0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smtClean="0">
                <a:solidFill>
                  <a:srgbClr val="1F497D"/>
                </a:solidFill>
              </a:rPr>
              <a:t>PS</a:t>
            </a:r>
            <a:r>
              <a:rPr lang="en-CA" sz="2400" dirty="0" smtClean="0">
                <a:solidFill>
                  <a:srgbClr val="1F497D"/>
                </a:solidFill>
              </a:rPr>
              <a:t>    = 1.2 </a:t>
            </a:r>
            <a:r>
              <a:rPr lang="en-CA" sz="2400" dirty="0" err="1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sun</a:t>
            </a:r>
            <a:endParaRPr lang="en-CA" sz="2400" dirty="0" smtClean="0">
              <a:solidFill>
                <a:srgbClr val="1F497D"/>
              </a:solidFill>
            </a:endParaRPr>
          </a:p>
          <a:p>
            <a:pPr lvl="1"/>
            <a:r>
              <a:rPr lang="en-CA" sz="2400" dirty="0" err="1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acc</a:t>
            </a:r>
            <a:r>
              <a:rPr lang="en-CA" sz="2400" dirty="0" smtClean="0">
                <a:solidFill>
                  <a:srgbClr val="1F497D"/>
                </a:solidFill>
              </a:rPr>
              <a:t>   =  5 </a:t>
            </a:r>
            <a:r>
              <a:rPr lang="en-CA" sz="2400" dirty="0" err="1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sun</a:t>
            </a:r>
            <a:r>
              <a:rPr lang="en-CA" sz="2400" dirty="0" smtClean="0">
                <a:solidFill>
                  <a:srgbClr val="1F497D"/>
                </a:solidFill>
              </a:rPr>
              <a:t>   (if steady-state: c^3/G)</a:t>
            </a:r>
            <a:endParaRPr lang="en-CA" sz="2400" dirty="0">
              <a:solidFill>
                <a:srgbClr val="1F497D"/>
              </a:solidFill>
            </a:endParaRPr>
          </a:p>
          <a:p>
            <a:pPr lvl="1"/>
            <a:r>
              <a:rPr lang="en-CA" sz="2400" dirty="0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smtClean="0">
                <a:solidFill>
                  <a:srgbClr val="1F497D"/>
                </a:solidFill>
              </a:rPr>
              <a:t>10</a:t>
            </a:r>
            <a:r>
              <a:rPr lang="en-CA" sz="2400" dirty="0" smtClean="0">
                <a:solidFill>
                  <a:srgbClr val="1F497D"/>
                </a:solidFill>
              </a:rPr>
              <a:t>    = 12 </a:t>
            </a:r>
            <a:r>
              <a:rPr lang="en-CA" sz="2400" dirty="0" err="1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sun</a:t>
            </a:r>
            <a:endParaRPr lang="en-CA" sz="2400" baseline="-25000" dirty="0" smtClean="0">
              <a:solidFill>
                <a:srgbClr val="1F497D"/>
              </a:solidFill>
            </a:endParaRPr>
          </a:p>
          <a:p>
            <a:pPr lvl="1"/>
            <a:r>
              <a:rPr lang="en-CA" sz="2400" dirty="0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smtClean="0">
                <a:solidFill>
                  <a:srgbClr val="1F497D"/>
                </a:solidFill>
              </a:rPr>
              <a:t>100</a:t>
            </a:r>
            <a:r>
              <a:rPr lang="en-CA" sz="2400" dirty="0" smtClean="0">
                <a:solidFill>
                  <a:srgbClr val="1F497D"/>
                </a:solidFill>
              </a:rPr>
              <a:t>  =  120 </a:t>
            </a:r>
            <a:r>
              <a:rPr lang="en-CA" sz="2400" dirty="0" err="1" smtClean="0">
                <a:solidFill>
                  <a:srgbClr val="1F497D"/>
                </a:solidFill>
              </a:rPr>
              <a:t>L</a:t>
            </a:r>
            <a:r>
              <a:rPr lang="en-CA" sz="2400" baseline="-25000" dirty="0" err="1" smtClean="0">
                <a:solidFill>
                  <a:srgbClr val="1F497D"/>
                </a:solidFill>
              </a:rPr>
              <a:t>Sun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Implications of Variable Accretion - 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solidFill>
                  <a:prstClr val="black"/>
                </a:solidFill>
                <a:latin typeface="Arial" charset="0"/>
              </a:rPr>
              <a:t>Johnstone et al. 2013,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, 765, 133 </a:t>
            </a:r>
          </a:p>
        </p:txBody>
      </p:sp>
      <p:pic>
        <p:nvPicPr>
          <p:cNvPr id="8" name="Picture 7" descr="f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519" r="8718" b="12698"/>
          <a:stretch/>
        </p:blipFill>
        <p:spPr>
          <a:xfrm>
            <a:off x="179512" y="1700809"/>
            <a:ext cx="7560839" cy="47029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76064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Temperature Profile of the Envelope responds to accretion luminosity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12" y="278092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Location of effective photosphere</a:t>
            </a:r>
          </a:p>
        </p:txBody>
      </p:sp>
      <p:cxnSp>
        <p:nvCxnSpPr>
          <p:cNvPr id="7" name="Straight Arrow Connector 6"/>
          <p:cNvCxnSpPr>
            <a:stCxn id="2" idx="1"/>
          </p:cNvCxnSpPr>
          <p:nvPr/>
        </p:nvCxnSpPr>
        <p:spPr>
          <a:xfrm flipH="1">
            <a:off x="2915816" y="3104094"/>
            <a:ext cx="864096" cy="18089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96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Implications of Variable Accretion - 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solidFill>
                  <a:prstClr val="black"/>
                </a:solidFill>
                <a:latin typeface="Arial" charset="0"/>
              </a:rPr>
              <a:t>Johnstone et al. 2013,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, 765, 133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76064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Luminosity of Source gets higher and SED shifts to the blue (Warmer) </a:t>
            </a:r>
          </a:p>
        </p:txBody>
      </p:sp>
      <p:pic>
        <p:nvPicPr>
          <p:cNvPr id="2" name="Picture 1" descr="f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17563" r="8210" b="13124"/>
          <a:stretch/>
        </p:blipFill>
        <p:spPr>
          <a:xfrm>
            <a:off x="152914" y="1700808"/>
            <a:ext cx="7728858" cy="4753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869160"/>
            <a:ext cx="230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Approximately linear with accretion ratio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0032" y="49411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Approximately linear with temperature ratio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27784" y="3645024"/>
            <a:ext cx="288032" cy="10801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12160" y="3645024"/>
            <a:ext cx="648072" cy="93610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07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Implications of Variable Accretion - IV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solidFill>
                  <a:prstClr val="black"/>
                </a:solidFill>
                <a:latin typeface="Arial" charset="0"/>
              </a:rPr>
              <a:t>Johnstone et al. 2013,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, 765, 133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009650"/>
            <a:ext cx="8964488" cy="576064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The light propagation time must be taken into account …</a:t>
            </a:r>
            <a:endParaRPr lang="en-CA" sz="2400" dirty="0">
              <a:solidFill>
                <a:srgbClr val="1F497D"/>
              </a:solidFill>
            </a:endParaRPr>
          </a:p>
        </p:txBody>
      </p:sp>
      <p:pic>
        <p:nvPicPr>
          <p:cNvPr id="3" name="Picture 2" descr="f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b="6702"/>
          <a:stretch/>
        </p:blipFill>
        <p:spPr>
          <a:xfrm rot="16200000">
            <a:off x="421848" y="1279408"/>
            <a:ext cx="4845832" cy="5400601"/>
          </a:xfrm>
          <a:prstGeom prst="rect">
            <a:avLst/>
          </a:prstGeom>
        </p:spPr>
      </p:pic>
      <p:pic>
        <p:nvPicPr>
          <p:cNvPr id="6" name="Picture 5" descr="jcm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21693" r="3170" b="7936"/>
          <a:stretch/>
        </p:blipFill>
        <p:spPr>
          <a:xfrm>
            <a:off x="6084168" y="2276872"/>
            <a:ext cx="2812256" cy="2763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3212976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100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2492896"/>
            <a:ext cx="108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1000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4574" y="5661248"/>
            <a:ext cx="3259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Crossing time of the effective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photosphere (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R</a:t>
            </a:r>
            <a:r>
              <a:rPr lang="en-US" baseline="-25000" dirty="0" err="1">
                <a:solidFill>
                  <a:prstClr val="black"/>
                </a:solidFill>
                <a:latin typeface="Arial" charset="0"/>
              </a:rPr>
              <a:t>ph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~ 50 AU)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is ~ 5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5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Implications of Variable Accretion - </a:t>
            </a:r>
            <a:r>
              <a:rPr lang="en-US" dirty="0"/>
              <a:t>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solidFill>
                  <a:prstClr val="black"/>
                </a:solidFill>
                <a:latin typeface="Arial" charset="0"/>
              </a:rPr>
              <a:t>Johnstone et al. 2013,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, 765, 133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009650"/>
            <a:ext cx="8964488" cy="576064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The observable timescale for variability can be assessed:</a:t>
            </a:r>
          </a:p>
          <a:p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f5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17461" r="7354" b="11640"/>
          <a:stretch/>
        </p:blipFill>
        <p:spPr>
          <a:xfrm>
            <a:off x="191797" y="1519042"/>
            <a:ext cx="7692571" cy="4862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48691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0.5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 5.0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 50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19888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500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  5000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hrs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339752" y="3789040"/>
            <a:ext cx="504056" cy="10801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699792" y="3717032"/>
            <a:ext cx="936104" cy="115212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419872" y="3501008"/>
            <a:ext cx="1008112" cy="13681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63888" y="2348880"/>
            <a:ext cx="216024" cy="57606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27984" y="2348880"/>
            <a:ext cx="144016" cy="57606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27584" y="1772816"/>
            <a:ext cx="1368152" cy="396044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616" y="4869160"/>
            <a:ext cx="72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Don’t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69967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3" y="0"/>
            <a:ext cx="8229600" cy="1016835"/>
          </a:xfrm>
        </p:spPr>
        <p:txBody>
          <a:bodyPr/>
          <a:lstStyle/>
          <a:p>
            <a:pPr algn="l"/>
            <a:r>
              <a:rPr lang="en-US" dirty="0" smtClean="0"/>
              <a:t>Aside: Variability and Accretion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8370" y="1052736"/>
            <a:ext cx="8995630" cy="2088232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Much effort invested in determining how majority of mass accreted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Steady-state vs. </a:t>
            </a:r>
            <a:r>
              <a:rPr lang="en-CA" sz="2000" dirty="0">
                <a:solidFill>
                  <a:srgbClr val="1F497D"/>
                </a:solidFill>
              </a:rPr>
              <a:t>p</a:t>
            </a:r>
            <a:r>
              <a:rPr lang="en-CA" sz="2000" dirty="0" smtClean="0">
                <a:solidFill>
                  <a:srgbClr val="1F497D"/>
                </a:solidFill>
              </a:rPr>
              <a:t>owerful, rare outbursts</a:t>
            </a:r>
          </a:p>
          <a:p>
            <a:r>
              <a:rPr lang="en-CA" sz="2400" dirty="0" smtClean="0">
                <a:solidFill>
                  <a:srgbClr val="1F497D"/>
                </a:solidFill>
              </a:rPr>
              <a:t>But, accretion variability may be much more nuanced than this</a:t>
            </a:r>
          </a:p>
          <a:p>
            <a:pPr lvl="1"/>
            <a:r>
              <a:rPr lang="en-CA" sz="2000" dirty="0">
                <a:solidFill>
                  <a:srgbClr val="1F497D"/>
                </a:solidFill>
              </a:rPr>
              <a:t>c</a:t>
            </a:r>
            <a:r>
              <a:rPr lang="en-CA" sz="2000" dirty="0" smtClean="0">
                <a:solidFill>
                  <a:srgbClr val="1F497D"/>
                </a:solidFill>
              </a:rPr>
              <a:t>.f. earthquakes, meteor impacts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Timescale(s)/amplitude(s),  process(</a:t>
            </a:r>
            <a:r>
              <a:rPr lang="en-CA" sz="2000" dirty="0" err="1" smtClean="0">
                <a:solidFill>
                  <a:srgbClr val="1F497D"/>
                </a:solidFill>
              </a:rPr>
              <a:t>es</a:t>
            </a:r>
            <a:r>
              <a:rPr lang="en-CA" sz="2000" dirty="0" smtClean="0">
                <a:solidFill>
                  <a:srgbClr val="1F497D"/>
                </a:solidFill>
              </a:rPr>
              <a:t>)?</a:t>
            </a:r>
          </a:p>
          <a:p>
            <a:pPr lvl="1"/>
            <a:endParaRPr lang="en-CA" sz="2000" dirty="0" smtClean="0">
              <a:solidFill>
                <a:srgbClr val="1F497D"/>
              </a:solidFill>
            </a:endParaRPr>
          </a:p>
          <a:p>
            <a:pPr lvl="1"/>
            <a:endParaRPr lang="en-CA" sz="2000" dirty="0" smtClean="0">
              <a:solidFill>
                <a:srgbClr val="1F497D"/>
              </a:solidFill>
            </a:endParaRPr>
          </a:p>
          <a:p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earthquakeGraph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b="6935"/>
          <a:stretch/>
        </p:blipFill>
        <p:spPr>
          <a:xfrm>
            <a:off x="745066" y="3284984"/>
            <a:ext cx="3178861" cy="3149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3356992"/>
            <a:ext cx="148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pic>
        <p:nvPicPr>
          <p:cNvPr id="9" name="Picture 8" descr="PastedGraphic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b="2840"/>
          <a:stretch/>
        </p:blipFill>
        <p:spPr>
          <a:xfrm>
            <a:off x="5469466" y="2636912"/>
            <a:ext cx="3423013" cy="37469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4168" y="5013176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Meteors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63688" y="6309320"/>
            <a:ext cx="12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84683" y="4497253"/>
            <a:ext cx="192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per Year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295836" y="4209221"/>
            <a:ext cx="192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per Year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04248" y="6309320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(kg)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95588" y="0"/>
            <a:ext cx="9239588" cy="1016835"/>
          </a:xfrm>
        </p:spPr>
        <p:txBody>
          <a:bodyPr/>
          <a:lstStyle/>
          <a:p>
            <a:pPr algn="l"/>
            <a:r>
              <a:rPr lang="en-US" i="1" dirty="0" smtClean="0"/>
              <a:t>Spitzer/Wise </a:t>
            </a:r>
            <a:r>
              <a:rPr lang="en-US" dirty="0" smtClean="0"/>
              <a:t>Variability … </a:t>
            </a:r>
            <a:r>
              <a:rPr lang="en-US" sz="3600" dirty="0" smtClean="0"/>
              <a:t>(W. Fischer)</a:t>
            </a:r>
            <a:endParaRPr lang="en-US" dirty="0"/>
          </a:p>
        </p:txBody>
      </p:sp>
      <p:pic>
        <p:nvPicPr>
          <p:cNvPr id="6" name="Picture 5" descr="HOPS-38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" y="1166329"/>
            <a:ext cx="4402788" cy="3289381"/>
          </a:xfrm>
          <a:prstGeom prst="rect">
            <a:avLst/>
          </a:prstGeom>
        </p:spPr>
      </p:pic>
      <p:pic>
        <p:nvPicPr>
          <p:cNvPr id="7" name="Picture 6" descr="HOPS-383-subm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84" y="3632110"/>
            <a:ext cx="4627615" cy="3225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1124" y="1420074"/>
            <a:ext cx="4306588" cy="1200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Spitzer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Wise</a:t>
            </a:r>
            <a:r>
              <a:rPr lang="en-US" sz="2400" dirty="0" smtClean="0">
                <a:solidFill>
                  <a:srgbClr val="FF0000"/>
                </a:solidFill>
              </a:rPr>
              <a:t>  ~ 5-10 year delta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HOPS 383, for example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9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 bwMode="auto">
          <a:xfrm>
            <a:off x="-95588" y="0"/>
            <a:ext cx="9239588" cy="101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i="1" dirty="0" smtClean="0"/>
              <a:t>Spitzer/Wise </a:t>
            </a:r>
            <a:r>
              <a:rPr lang="en-US" dirty="0" smtClean="0"/>
              <a:t>Variability … </a:t>
            </a:r>
            <a:r>
              <a:rPr lang="en-US" sz="3600" dirty="0" smtClean="0"/>
              <a:t>(W. Fischer)</a:t>
            </a:r>
            <a:endParaRPr lang="en-US" dirty="0"/>
          </a:p>
        </p:txBody>
      </p:sp>
      <p:pic>
        <p:nvPicPr>
          <p:cNvPr id="2" name="Picture 1" descr="HOPS-variabl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" y="1016835"/>
            <a:ext cx="7426962" cy="563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9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 bwMode="auto">
          <a:xfrm>
            <a:off x="-95588" y="0"/>
            <a:ext cx="9239588" cy="101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i="1" dirty="0" smtClean="0"/>
              <a:t>Herschel</a:t>
            </a:r>
            <a:r>
              <a:rPr lang="en-US" dirty="0" smtClean="0"/>
              <a:t> Variability … </a:t>
            </a:r>
            <a:r>
              <a:rPr lang="en-US" sz="3600" dirty="0" smtClean="0"/>
              <a:t>(</a:t>
            </a:r>
            <a:r>
              <a:rPr lang="en-US" sz="3600" dirty="0" err="1" smtClean="0"/>
              <a:t>Billot</a:t>
            </a:r>
            <a:r>
              <a:rPr lang="en-US" sz="3600" dirty="0" smtClean="0"/>
              <a:t> et al 2012)</a:t>
            </a:r>
            <a:endParaRPr lang="en-US" dirty="0"/>
          </a:p>
        </p:txBody>
      </p:sp>
      <p:pic>
        <p:nvPicPr>
          <p:cNvPr id="3" name="Picture 2" descr="Hersche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19" y="1016835"/>
            <a:ext cx="5639383" cy="52604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2150" y="1338153"/>
            <a:ext cx="2840314" cy="45243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70 and 160 microns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Orion observed six times over six weeks.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8/17 found to have &gt;10% flux variability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(LHS of figure)!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Argue likely due to inner disk variability in mass accretion.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3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3" y="0"/>
            <a:ext cx="8229600" cy="1016835"/>
          </a:xfrm>
        </p:spPr>
        <p:txBody>
          <a:bodyPr/>
          <a:lstStyle/>
          <a:p>
            <a:pPr algn="l"/>
            <a:r>
              <a:rPr lang="en-US" dirty="0" smtClean="0"/>
              <a:t>Formation of a star in one slide!</a:t>
            </a:r>
            <a:endParaRPr lang="en-US" dirty="0"/>
          </a:p>
        </p:txBody>
      </p:sp>
      <p:pic>
        <p:nvPicPr>
          <p:cNvPr id="2" name="Picture 1" descr="starform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975731"/>
            <a:ext cx="8879840" cy="443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463" y="5656616"/>
            <a:ext cx="885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 smtClean="0">
                <a:solidFill>
                  <a:srgbClr val="C0504D"/>
                </a:solidFill>
              </a:rPr>
              <a:t>Key point for this talk: mass of star is assembled from cloud, through envelope and disk.</a:t>
            </a:r>
            <a:endParaRPr lang="en-CA" sz="2400" i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2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rpens_c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67" y="1041009"/>
            <a:ext cx="5011214" cy="53756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815600" cy="1016835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First JCMT </a:t>
            </a:r>
            <a:r>
              <a:rPr lang="en-US" dirty="0" err="1"/>
              <a:t>P</a:t>
            </a:r>
            <a:r>
              <a:rPr lang="en-US" dirty="0" err="1" smtClean="0"/>
              <a:t>rotostellar</a:t>
            </a:r>
            <a:r>
              <a:rPr lang="en-US" dirty="0" smtClean="0"/>
              <a:t> Variable: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62" y="915235"/>
            <a:ext cx="3408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Serpens</a:t>
            </a:r>
            <a:r>
              <a:rPr lang="en-US" sz="2800" dirty="0" smtClean="0">
                <a:solidFill>
                  <a:schemeClr val="accent2"/>
                </a:solidFill>
              </a:rPr>
              <a:t> Main ~ 400pc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462" y="1496754"/>
            <a:ext cx="35121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JCMT SCUBA-2 850 micron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30’ Pong (viewing central region)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13 epochs ~ monthly cadence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2016-February – 2017-April</a:t>
            </a:r>
          </a:p>
          <a:p>
            <a:r>
              <a:rPr lang="en-US" dirty="0" smtClean="0"/>
              <a:t> </a:t>
            </a:r>
          </a:p>
          <a:p>
            <a:r>
              <a:rPr lang="en-US" sz="2400" dirty="0" smtClean="0"/>
              <a:t>Careful Investigation by Korean graduate student</a:t>
            </a:r>
          </a:p>
          <a:p>
            <a:r>
              <a:rPr lang="en-US" sz="2400" dirty="0" err="1" smtClean="0"/>
              <a:t>Hyunju</a:t>
            </a:r>
            <a:r>
              <a:rPr lang="en-US" sz="2400" dirty="0" smtClean="0"/>
              <a:t> </a:t>
            </a:r>
            <a:r>
              <a:rPr lang="en-US" sz="2400" dirty="0" err="1" smtClean="0"/>
              <a:t>Yoo</a:t>
            </a:r>
            <a:r>
              <a:rPr lang="en-US" sz="2400" dirty="0" smtClean="0"/>
              <a:t> …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hjyo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04" y="4645098"/>
            <a:ext cx="1130687" cy="1507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6988" y="1057004"/>
            <a:ext cx="25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Aligned and calibrated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3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815600" cy="1016835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First JCMT </a:t>
            </a:r>
            <a:r>
              <a:rPr lang="en-US" dirty="0" err="1"/>
              <a:t>P</a:t>
            </a:r>
            <a:r>
              <a:rPr lang="en-US" dirty="0" err="1" smtClean="0"/>
              <a:t>rotostellar</a:t>
            </a:r>
            <a:r>
              <a:rPr lang="en-US" dirty="0" smtClean="0"/>
              <a:t> Variable:</a:t>
            </a:r>
            <a:endParaRPr lang="en-US" dirty="0"/>
          </a:p>
        </p:txBody>
      </p:sp>
      <p:pic>
        <p:nvPicPr>
          <p:cNvPr id="6" name="Picture 5" descr="finde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3267" r="2101" b="2875"/>
          <a:stretch/>
        </p:blipFill>
        <p:spPr>
          <a:xfrm>
            <a:off x="4173922" y="956355"/>
            <a:ext cx="4413225" cy="2768675"/>
          </a:xfrm>
          <a:prstGeom prst="rect">
            <a:avLst/>
          </a:prstGeom>
        </p:spPr>
      </p:pic>
      <p:pic>
        <p:nvPicPr>
          <p:cNvPr id="8" name="Picture 7" descr="Serpens_c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2" y="1106165"/>
            <a:ext cx="2345199" cy="2515758"/>
          </a:xfrm>
          <a:prstGeom prst="rect">
            <a:avLst/>
          </a:prstGeom>
        </p:spPr>
      </p:pic>
      <p:pic>
        <p:nvPicPr>
          <p:cNvPr id="9" name="Picture 8" descr="hodap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28" y="3725030"/>
            <a:ext cx="3623267" cy="2971330"/>
          </a:xfrm>
          <a:prstGeom prst="rect">
            <a:avLst/>
          </a:prstGeom>
        </p:spPr>
      </p:pic>
      <p:pic>
        <p:nvPicPr>
          <p:cNvPr id="2" name="Picture 1" descr="EC53_2periods_trans_may24201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9" y="3808317"/>
            <a:ext cx="3792100" cy="28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815600" cy="1016835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First JCMT </a:t>
            </a:r>
            <a:r>
              <a:rPr lang="en-US" dirty="0" err="1"/>
              <a:t>P</a:t>
            </a:r>
            <a:r>
              <a:rPr lang="en-US" dirty="0" err="1" smtClean="0"/>
              <a:t>rotostellar</a:t>
            </a:r>
            <a:r>
              <a:rPr lang="en-US" dirty="0" smtClean="0"/>
              <a:t> Variable: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7076" y="1059947"/>
            <a:ext cx="8933774" cy="2687878"/>
          </a:xfrm>
        </p:spPr>
        <p:txBody>
          <a:bodyPr/>
          <a:lstStyle/>
          <a:p>
            <a:r>
              <a:rPr lang="en-CA" sz="2400" dirty="0" smtClean="0">
                <a:solidFill>
                  <a:schemeClr val="accent2"/>
                </a:solidFill>
              </a:rPr>
              <a:t>EC 53 (V371 </a:t>
            </a:r>
            <a:r>
              <a:rPr lang="en-CA" sz="2400" dirty="0" err="1" smtClean="0">
                <a:solidFill>
                  <a:schemeClr val="accent2"/>
                </a:solidFill>
              </a:rPr>
              <a:t>Ser</a:t>
            </a:r>
            <a:r>
              <a:rPr lang="en-CA" sz="2400" dirty="0" smtClean="0">
                <a:solidFill>
                  <a:schemeClr val="accent2"/>
                </a:solidFill>
              </a:rPr>
              <a:t>) </a:t>
            </a:r>
            <a:endParaRPr lang="en-CA" sz="2400" dirty="0">
              <a:solidFill>
                <a:schemeClr val="accent2"/>
              </a:solidFill>
            </a:endParaRP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Class I source (</a:t>
            </a:r>
            <a:r>
              <a:rPr lang="en-CA" sz="2000" dirty="0" err="1" smtClean="0">
                <a:solidFill>
                  <a:srgbClr val="1F497D"/>
                </a:solidFill>
              </a:rPr>
              <a:t>Hodapp</a:t>
            </a:r>
            <a:r>
              <a:rPr lang="en-CA" sz="2000" dirty="0" smtClean="0">
                <a:solidFill>
                  <a:srgbClr val="1F497D"/>
                </a:solidFill>
              </a:rPr>
              <a:t> et al 1999)</a:t>
            </a:r>
            <a:r>
              <a:rPr lang="en-CA" sz="2000" dirty="0">
                <a:solidFill>
                  <a:srgbClr val="1F497D"/>
                </a:solidFill>
              </a:rPr>
              <a:t> </a:t>
            </a:r>
            <a:endParaRPr lang="en-CA" sz="2000" dirty="0" smtClean="0">
              <a:solidFill>
                <a:srgbClr val="1F497D"/>
              </a:solidFill>
            </a:endParaRPr>
          </a:p>
          <a:p>
            <a:pPr lvl="2"/>
            <a:r>
              <a:rPr lang="en-CA" sz="2000" dirty="0" smtClean="0">
                <a:solidFill>
                  <a:srgbClr val="1F497D"/>
                </a:solidFill>
              </a:rPr>
              <a:t>[possibly Class 0 seen pole on]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Observed physical binary 296 mas (92 AU) away – possibly sub-stellar</a:t>
            </a:r>
          </a:p>
          <a:p>
            <a:pPr lvl="1"/>
            <a:r>
              <a:rPr lang="en-CA" sz="2000" dirty="0" err="1" smtClean="0">
                <a:solidFill>
                  <a:srgbClr val="1F497D"/>
                </a:solidFill>
              </a:rPr>
              <a:t>Cometary</a:t>
            </a:r>
            <a:r>
              <a:rPr lang="en-CA" sz="2000" dirty="0" smtClean="0">
                <a:solidFill>
                  <a:srgbClr val="1F497D"/>
                </a:solidFill>
              </a:rPr>
              <a:t> </a:t>
            </a:r>
            <a:r>
              <a:rPr lang="en-CA" sz="2000" dirty="0">
                <a:solidFill>
                  <a:srgbClr val="1F497D"/>
                </a:solidFill>
              </a:rPr>
              <a:t>nebula (One visible lobe of a bipolar structure)</a:t>
            </a:r>
          </a:p>
          <a:p>
            <a:pPr lvl="1"/>
            <a:r>
              <a:rPr lang="en-CA" sz="2000" dirty="0">
                <a:solidFill>
                  <a:srgbClr val="1F497D"/>
                </a:solidFill>
              </a:rPr>
              <a:t>Ongoing outflow activity (H</a:t>
            </a:r>
            <a:r>
              <a:rPr lang="en-CA" sz="2000" baseline="-25000" dirty="0">
                <a:solidFill>
                  <a:srgbClr val="1F497D"/>
                </a:solidFill>
              </a:rPr>
              <a:t>2 </a:t>
            </a:r>
            <a:r>
              <a:rPr lang="en-CA" sz="2000" dirty="0">
                <a:solidFill>
                  <a:srgbClr val="1F497D"/>
                </a:solidFill>
              </a:rPr>
              <a:t>jet</a:t>
            </a:r>
            <a:r>
              <a:rPr lang="en-CA" sz="2000" dirty="0" smtClean="0">
                <a:solidFill>
                  <a:srgbClr val="1F497D"/>
                </a:solidFill>
              </a:rPr>
              <a:t>)</a:t>
            </a:r>
          </a:p>
          <a:p>
            <a:pPr lvl="1"/>
            <a:r>
              <a:rPr lang="en-CA" sz="2000" dirty="0">
                <a:solidFill>
                  <a:srgbClr val="1F497D"/>
                </a:solidFill>
              </a:rPr>
              <a:t>18 month </a:t>
            </a:r>
            <a:r>
              <a:rPr lang="en-CA" sz="2000" i="1" dirty="0"/>
              <a:t>periodic variable </a:t>
            </a:r>
            <a:r>
              <a:rPr lang="en-CA" sz="2000" dirty="0">
                <a:solidFill>
                  <a:srgbClr val="1F497D"/>
                </a:solidFill>
              </a:rPr>
              <a:t>at </a:t>
            </a:r>
            <a:r>
              <a:rPr lang="en-CA" sz="2000" dirty="0" smtClean="0">
                <a:solidFill>
                  <a:srgbClr val="1F497D"/>
                </a:solidFill>
              </a:rPr>
              <a:t>2μm (</a:t>
            </a:r>
            <a:r>
              <a:rPr lang="en-CA" sz="2000" dirty="0" err="1" smtClean="0">
                <a:solidFill>
                  <a:srgbClr val="1F497D"/>
                </a:solidFill>
              </a:rPr>
              <a:t>Hodapp</a:t>
            </a:r>
            <a:r>
              <a:rPr lang="en-CA" sz="2000" dirty="0" smtClean="0">
                <a:solidFill>
                  <a:srgbClr val="1F497D"/>
                </a:solidFill>
              </a:rPr>
              <a:t> et al. 1999, 2012)</a:t>
            </a:r>
          </a:p>
          <a:p>
            <a:pPr marL="0" indent="0">
              <a:buNone/>
            </a:pPr>
            <a:endParaRPr lang="en-CA" sz="2400" dirty="0">
              <a:solidFill>
                <a:srgbClr val="1F497D"/>
              </a:solidFill>
            </a:endParaRPr>
          </a:p>
          <a:p>
            <a:r>
              <a:rPr lang="en-CA" sz="2400" dirty="0" err="1" smtClean="0">
                <a:solidFill>
                  <a:srgbClr val="C0504D"/>
                </a:solidFill>
              </a:rPr>
              <a:t>Postulatation</a:t>
            </a:r>
            <a:r>
              <a:rPr lang="en-CA" sz="2400" dirty="0" smtClean="0">
                <a:solidFill>
                  <a:srgbClr val="C0504D"/>
                </a:solidFill>
              </a:rPr>
              <a:t> …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18 month periodicity suggests disk irregularity at ~ 1 AU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Unseen inner companion star (</a:t>
            </a:r>
            <a:r>
              <a:rPr lang="en-CA" sz="2000" dirty="0" err="1" smtClean="0">
                <a:solidFill>
                  <a:srgbClr val="1F497D"/>
                </a:solidFill>
              </a:rPr>
              <a:t>Hodapp</a:t>
            </a:r>
            <a:r>
              <a:rPr lang="en-CA" sz="2000" dirty="0" smtClean="0">
                <a:solidFill>
                  <a:srgbClr val="1F497D"/>
                </a:solidFill>
              </a:rPr>
              <a:t> et al.) -&gt; ejection of 92AU source?</a:t>
            </a:r>
          </a:p>
          <a:p>
            <a:pPr lvl="2"/>
            <a:r>
              <a:rPr lang="en-CA" sz="2000" i="1" dirty="0" smtClean="0">
                <a:solidFill>
                  <a:srgbClr val="C0504D"/>
                </a:solidFill>
              </a:rPr>
              <a:t>Or perhaps a planet in formation …</a:t>
            </a:r>
          </a:p>
          <a:p>
            <a:pPr lvl="1"/>
            <a:r>
              <a:rPr lang="en-CA" sz="2000" dirty="0" smtClean="0">
                <a:solidFill>
                  <a:schemeClr val="tx2"/>
                </a:solidFill>
              </a:rPr>
              <a:t>We have observed for ~14 months with JCMT – awaiting full period</a:t>
            </a:r>
          </a:p>
          <a:p>
            <a:pPr lvl="2"/>
            <a:r>
              <a:rPr lang="en-CA" sz="2000" dirty="0" smtClean="0">
                <a:solidFill>
                  <a:schemeClr val="tx2"/>
                </a:solidFill>
              </a:rPr>
              <a:t>Planned monitoring at 2</a:t>
            </a:r>
            <a:r>
              <a:rPr lang="en-CA" sz="2000" dirty="0" smtClean="0">
                <a:solidFill>
                  <a:srgbClr val="1F497D"/>
                </a:solidFill>
              </a:rPr>
              <a:t>μm</a:t>
            </a:r>
            <a:r>
              <a:rPr lang="en-CA" sz="2000" dirty="0" smtClean="0">
                <a:solidFill>
                  <a:schemeClr val="tx2"/>
                </a:solidFill>
              </a:rPr>
              <a:t> to determine lags and shape variations</a:t>
            </a:r>
          </a:p>
        </p:txBody>
      </p:sp>
    </p:spTree>
    <p:extLst>
      <p:ext uri="{BB962C8B-B14F-4D97-AF65-F5344CB8AC3E}">
        <p14:creationId xmlns:p14="http://schemas.microsoft.com/office/powerpoint/2010/main" val="183717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815600" cy="1016835"/>
          </a:xfrm>
        </p:spPr>
        <p:txBody>
          <a:bodyPr/>
          <a:lstStyle/>
          <a:p>
            <a:pPr algn="l"/>
            <a:r>
              <a:rPr lang="en-US" dirty="0" smtClean="0"/>
              <a:t>JCMT Variation Over A Few Years …</a:t>
            </a:r>
            <a:endParaRPr lang="en-US" dirty="0"/>
          </a:p>
        </p:txBody>
      </p:sp>
      <p:pic>
        <p:nvPicPr>
          <p:cNvPr id="3" name="Picture 2" descr="GBS-Transient-C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50" y="936279"/>
            <a:ext cx="4697459" cy="3693536"/>
          </a:xfrm>
          <a:prstGeom prst="rect">
            <a:avLst/>
          </a:prstGeom>
        </p:spPr>
      </p:pic>
      <p:pic>
        <p:nvPicPr>
          <p:cNvPr id="4" name="Picture 3" descr="GBS-Transient-va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37" y="2263182"/>
            <a:ext cx="4309987" cy="3489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696" y="4956506"/>
            <a:ext cx="4273859" cy="175432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Bottom Line:</a:t>
            </a:r>
          </a:p>
          <a:p>
            <a:r>
              <a:rPr lang="en-US" dirty="0" smtClean="0"/>
              <a:t>With the JCMT we are, so far, sensitive to less than 100 sources. So even these two detections, plus a few others that ‘look’ good, provides </a:t>
            </a:r>
            <a:r>
              <a:rPr lang="en-US" i="1" dirty="0" smtClean="0">
                <a:solidFill>
                  <a:srgbClr val="FF0000"/>
                </a:solidFill>
              </a:rPr>
              <a:t>a few percent return </a:t>
            </a:r>
            <a:r>
              <a:rPr lang="en-US" dirty="0" smtClean="0"/>
              <a:t>at 850 microns.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5763" y="1187411"/>
            <a:ext cx="331563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GBS Survey  ~4yrs before </a:t>
            </a:r>
          </a:p>
          <a:p>
            <a:r>
              <a:rPr lang="en-US" sz="2400" dirty="0" smtClean="0"/>
              <a:t>Transient Survey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717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815600" cy="1016835"/>
          </a:xfrm>
        </p:spPr>
        <p:txBody>
          <a:bodyPr/>
          <a:lstStyle/>
          <a:p>
            <a:pPr algn="l"/>
            <a:r>
              <a:rPr lang="en-US" dirty="0" smtClean="0"/>
              <a:t>What Requirements with OST …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7076" y="896087"/>
            <a:ext cx="8933774" cy="5617134"/>
          </a:xfrm>
        </p:spPr>
        <p:txBody>
          <a:bodyPr/>
          <a:lstStyle/>
          <a:p>
            <a:r>
              <a:rPr lang="en-CA" sz="2400" dirty="0" err="1" smtClean="0">
                <a:solidFill>
                  <a:schemeClr val="accent2"/>
                </a:solidFill>
              </a:rPr>
              <a:t>Protostar</a:t>
            </a:r>
            <a:r>
              <a:rPr lang="en-CA" sz="2400" dirty="0" smtClean="0">
                <a:solidFill>
                  <a:schemeClr val="accent2"/>
                </a:solidFill>
              </a:rPr>
              <a:t> Peak Brightness ranges from ~200 </a:t>
            </a:r>
            <a:r>
              <a:rPr lang="en-CA" sz="2400" dirty="0" err="1" smtClean="0">
                <a:solidFill>
                  <a:schemeClr val="accent2"/>
                </a:solidFill>
              </a:rPr>
              <a:t>Jy</a:t>
            </a:r>
            <a:r>
              <a:rPr lang="en-CA" sz="2400" dirty="0" smtClean="0">
                <a:solidFill>
                  <a:schemeClr val="accent2"/>
                </a:solidFill>
              </a:rPr>
              <a:t> to  0.02 </a:t>
            </a:r>
            <a:r>
              <a:rPr lang="en-CA" sz="2400" dirty="0" err="1" smtClean="0">
                <a:solidFill>
                  <a:schemeClr val="accent2"/>
                </a:solidFill>
              </a:rPr>
              <a:t>Jy</a:t>
            </a:r>
            <a:endParaRPr lang="en-CA" sz="2400" dirty="0" smtClean="0">
              <a:solidFill>
                <a:schemeClr val="accent2"/>
              </a:solidFill>
            </a:endParaRPr>
          </a:p>
          <a:p>
            <a:pPr lvl="1"/>
            <a:r>
              <a:rPr lang="en-CA" sz="2000" dirty="0" smtClean="0">
                <a:solidFill>
                  <a:schemeClr val="tx2"/>
                </a:solidFill>
              </a:rPr>
              <a:t>2 pager suggest 10% calibration – I’d argue for ~1%   (e.g. 200 </a:t>
            </a:r>
            <a:r>
              <a:rPr lang="en-CA" sz="2000" dirty="0" err="1" smtClean="0">
                <a:solidFill>
                  <a:schemeClr val="tx2"/>
                </a:solidFill>
              </a:rPr>
              <a:t>μJy</a:t>
            </a:r>
            <a:r>
              <a:rPr lang="en-CA" sz="2000" dirty="0" smtClean="0">
                <a:solidFill>
                  <a:schemeClr val="tx2"/>
                </a:solidFill>
              </a:rPr>
              <a:t> noise)</a:t>
            </a:r>
          </a:p>
          <a:p>
            <a:pPr lvl="1"/>
            <a:r>
              <a:rPr lang="en-CA" sz="2000" dirty="0" smtClean="0">
                <a:solidFill>
                  <a:schemeClr val="tx2"/>
                </a:solidFill>
              </a:rPr>
              <a:t>To capture bright and faint sources requires a dynamic range ~ 10</a:t>
            </a:r>
            <a:r>
              <a:rPr lang="en-CA" sz="2000" baseline="30000" dirty="0" smtClean="0">
                <a:solidFill>
                  <a:schemeClr val="tx2"/>
                </a:solidFill>
              </a:rPr>
              <a:t>6</a:t>
            </a:r>
            <a:endParaRPr lang="en-CA" sz="2000" dirty="0" smtClean="0">
              <a:solidFill>
                <a:schemeClr val="tx2"/>
              </a:solidFill>
            </a:endParaRPr>
          </a:p>
          <a:p>
            <a:pPr lvl="1"/>
            <a:r>
              <a:rPr lang="en-CA" sz="2000" dirty="0" smtClean="0">
                <a:solidFill>
                  <a:schemeClr val="tx2"/>
                </a:solidFill>
              </a:rPr>
              <a:t>Prefer to capture as broad a wavelength range as possible</a:t>
            </a:r>
          </a:p>
          <a:p>
            <a:pPr lvl="2"/>
            <a:r>
              <a:rPr lang="en-CA" sz="2000" dirty="0" smtClean="0">
                <a:solidFill>
                  <a:schemeClr val="tx2"/>
                </a:solidFill>
              </a:rPr>
              <a:t>50 – 300 micron would be ideal (MRSS perhaps)</a:t>
            </a:r>
            <a:endParaRPr lang="en-CA" sz="2000" dirty="0" smtClean="0">
              <a:solidFill>
                <a:schemeClr val="accent2"/>
              </a:solidFill>
            </a:endParaRPr>
          </a:p>
          <a:p>
            <a:r>
              <a:rPr lang="en-CA" sz="2400" dirty="0" smtClean="0">
                <a:solidFill>
                  <a:srgbClr val="C0504D"/>
                </a:solidFill>
              </a:rPr>
              <a:t>Statistics for FU </a:t>
            </a:r>
            <a:r>
              <a:rPr lang="en-CA" sz="2400" dirty="0" err="1" smtClean="0">
                <a:solidFill>
                  <a:srgbClr val="C0504D"/>
                </a:solidFill>
              </a:rPr>
              <a:t>Ori’s</a:t>
            </a:r>
            <a:r>
              <a:rPr lang="en-CA" sz="2400" dirty="0" smtClean="0">
                <a:solidFill>
                  <a:srgbClr val="C0504D"/>
                </a:solidFill>
              </a:rPr>
              <a:t> suggest ~1000 to 10</a:t>
            </a:r>
            <a:r>
              <a:rPr lang="en-CA" sz="2400" baseline="30000" dirty="0" smtClean="0">
                <a:solidFill>
                  <a:srgbClr val="C0504D"/>
                </a:solidFill>
              </a:rPr>
              <a:t>4</a:t>
            </a:r>
            <a:r>
              <a:rPr lang="en-CA" sz="2400" dirty="0" smtClean="0">
                <a:solidFill>
                  <a:srgbClr val="C0504D"/>
                </a:solidFill>
              </a:rPr>
              <a:t> protostars (out to 1 </a:t>
            </a:r>
            <a:r>
              <a:rPr lang="en-CA" sz="2400" dirty="0" err="1" smtClean="0">
                <a:solidFill>
                  <a:srgbClr val="C0504D"/>
                </a:solidFill>
              </a:rPr>
              <a:t>kpc</a:t>
            </a:r>
            <a:r>
              <a:rPr lang="en-CA" sz="2400" dirty="0" smtClean="0">
                <a:solidFill>
                  <a:srgbClr val="C0504D"/>
                </a:solidFill>
              </a:rPr>
              <a:t>)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2 pager suggest need to observer about 60 sq. degree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Scaling from Matt’s MRSS Galaxy survey case suggests ~60 </a:t>
            </a:r>
            <a:r>
              <a:rPr lang="en-CA" sz="2000" dirty="0" err="1" smtClean="0">
                <a:solidFill>
                  <a:srgbClr val="1F497D"/>
                </a:solidFill>
              </a:rPr>
              <a:t>hrs</a:t>
            </a:r>
            <a:r>
              <a:rPr lang="en-CA" sz="2000" dirty="0" smtClean="0">
                <a:solidFill>
                  <a:srgbClr val="1F497D"/>
                </a:solidFill>
              </a:rPr>
              <a:t> (per epoch)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With 1% calibration, I anticipate we will see variations in ~10% of sources</a:t>
            </a:r>
            <a:endParaRPr lang="en-CA" sz="24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C0504D"/>
                </a:solidFill>
              </a:rPr>
              <a:t>Cadence of once a year (nominal) or perhaps every few months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Yearly will provide enough epochs to spot variations and calculate calibration statistics but bi-monthly will provide evidence of short term periodicity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For 5 year mission 5 epochs (300 </a:t>
            </a:r>
            <a:r>
              <a:rPr lang="en-CA" sz="2000" dirty="0" err="1" smtClean="0">
                <a:solidFill>
                  <a:srgbClr val="1F497D"/>
                </a:solidFill>
              </a:rPr>
              <a:t>hrs</a:t>
            </a:r>
            <a:r>
              <a:rPr lang="en-CA" sz="2000" dirty="0" smtClean="0">
                <a:solidFill>
                  <a:srgbClr val="1F497D"/>
                </a:solidFill>
              </a:rPr>
              <a:t>) to 30 epochs (1800 </a:t>
            </a:r>
            <a:r>
              <a:rPr lang="en-CA" sz="2000" dirty="0" err="1" smtClean="0">
                <a:solidFill>
                  <a:srgbClr val="1F497D"/>
                </a:solidFill>
              </a:rPr>
              <a:t>hrs</a:t>
            </a:r>
            <a:r>
              <a:rPr lang="en-CA" sz="2000" dirty="0" smtClean="0">
                <a:solidFill>
                  <a:srgbClr val="1F497D"/>
                </a:solidFill>
              </a:rPr>
              <a:t>)</a:t>
            </a:r>
          </a:p>
          <a:p>
            <a:pPr lvl="2"/>
            <a:r>
              <a:rPr lang="en-CA" sz="1800" dirty="0" smtClean="0">
                <a:solidFill>
                  <a:srgbClr val="1F497D"/>
                </a:solidFill>
              </a:rPr>
              <a:t>Could do smaller, rich fields bi-monthly and larger sample yearly</a:t>
            </a:r>
          </a:p>
          <a:p>
            <a:r>
              <a:rPr lang="en-CA" sz="2400" dirty="0" smtClean="0">
                <a:solidFill>
                  <a:srgbClr val="C0504D"/>
                </a:solidFill>
              </a:rPr>
              <a:t>Mid- to Far-IR spectra (MRSS) could be helpful diagnostic too</a:t>
            </a:r>
            <a:endParaRPr lang="en-CA" sz="2400" dirty="0">
              <a:solidFill>
                <a:srgbClr val="C0504D"/>
              </a:solidFill>
            </a:endParaRPr>
          </a:p>
          <a:p>
            <a:endParaRPr lang="en-CA" sz="2400" dirty="0" smtClean="0">
              <a:solidFill>
                <a:srgbClr val="1F497D"/>
              </a:solidFill>
            </a:endParaRPr>
          </a:p>
          <a:p>
            <a:pPr lvl="1"/>
            <a:endParaRPr lang="en-CA" sz="2000" dirty="0">
              <a:solidFill>
                <a:srgbClr val="1F497D"/>
              </a:solidFill>
            </a:endParaRPr>
          </a:p>
          <a:p>
            <a:endParaRPr lang="en-CA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4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835"/>
          </a:xfrm>
        </p:spPr>
        <p:txBody>
          <a:bodyPr/>
          <a:lstStyle/>
          <a:p>
            <a:pPr algn="l"/>
            <a:r>
              <a:rPr lang="en-US" dirty="0" smtClean="0"/>
              <a:t>Other Opportunities In Next Decades?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2493" y="888592"/>
            <a:ext cx="8667349" cy="5407528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JCMT Transient – Steve </a:t>
            </a:r>
            <a:r>
              <a:rPr lang="en-CA" sz="2400" dirty="0" err="1" smtClean="0">
                <a:solidFill>
                  <a:srgbClr val="1F497D"/>
                </a:solidFill>
              </a:rPr>
              <a:t>Mairs</a:t>
            </a:r>
            <a:r>
              <a:rPr lang="en-CA" sz="2400" dirty="0">
                <a:solidFill>
                  <a:srgbClr val="1F497D"/>
                </a:solidFill>
              </a:rPr>
              <a:t> </a:t>
            </a:r>
            <a:r>
              <a:rPr lang="en-CA" sz="2400" dirty="0" smtClean="0">
                <a:solidFill>
                  <a:srgbClr val="1F497D"/>
                </a:solidFill>
              </a:rPr>
              <a:t>(PhD) James Lane (</a:t>
            </a:r>
            <a:r>
              <a:rPr lang="en-CA" sz="2400" dirty="0" err="1" smtClean="0">
                <a:solidFill>
                  <a:srgbClr val="1F497D"/>
                </a:solidFill>
              </a:rPr>
              <a:t>u.grad</a:t>
            </a:r>
            <a:r>
              <a:rPr lang="en-CA" sz="2400" dirty="0" smtClean="0">
                <a:solidFill>
                  <a:srgbClr val="1F497D"/>
                </a:solidFill>
              </a:rPr>
              <a:t>)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Continues for another 2 </a:t>
            </a:r>
            <a:r>
              <a:rPr lang="en-CA" sz="2000" dirty="0" err="1" smtClean="0">
                <a:solidFill>
                  <a:srgbClr val="1F497D"/>
                </a:solidFill>
              </a:rPr>
              <a:t>yrs</a:t>
            </a:r>
            <a:r>
              <a:rPr lang="en-CA" sz="2000" dirty="0" smtClean="0">
                <a:solidFill>
                  <a:srgbClr val="1F497D"/>
                </a:solidFill>
              </a:rPr>
              <a:t> (at least)</a:t>
            </a:r>
          </a:p>
          <a:p>
            <a:r>
              <a:rPr lang="en-CA" sz="2400" dirty="0" smtClean="0">
                <a:solidFill>
                  <a:srgbClr val="1F497D"/>
                </a:solidFill>
              </a:rPr>
              <a:t>ALMA Monitoring/Serendipity – Logan Francis (Masters)</a:t>
            </a:r>
            <a:endParaRPr lang="en-CA" sz="2400" dirty="0" smtClean="0">
              <a:solidFill>
                <a:schemeClr val="tx2"/>
              </a:solidFill>
            </a:endParaRPr>
          </a:p>
          <a:p>
            <a:pPr lvl="1"/>
            <a:r>
              <a:rPr lang="en-CA" sz="1600" dirty="0" smtClean="0">
                <a:solidFill>
                  <a:schemeClr val="tx2"/>
                </a:solidFill>
              </a:rPr>
              <a:t>ALMA Cycle 5 proposal to resolve inner part of EC 53 during quiescence and burst</a:t>
            </a:r>
          </a:p>
          <a:p>
            <a:pPr lvl="1"/>
            <a:r>
              <a:rPr lang="en-CA" sz="1600" dirty="0" smtClean="0">
                <a:solidFill>
                  <a:schemeClr val="tx2"/>
                </a:solidFill>
              </a:rPr>
              <a:t>Archival comparison of sources over time</a:t>
            </a:r>
            <a:endParaRPr lang="en-CA" sz="1600" dirty="0">
              <a:solidFill>
                <a:schemeClr val="accent2"/>
              </a:solidFill>
            </a:endParaRPr>
          </a:p>
          <a:p>
            <a:pPr lvl="1"/>
            <a:endParaRPr lang="en-CA" sz="1600" dirty="0" smtClean="0">
              <a:solidFill>
                <a:schemeClr val="accent2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CCAT-P</a:t>
            </a:r>
            <a:endParaRPr lang="en-CA" sz="2400" dirty="0" smtClean="0">
              <a:solidFill>
                <a:schemeClr val="accent2"/>
              </a:solidFill>
            </a:endParaRP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Higher sensitivity, larger field of view, </a:t>
            </a:r>
            <a:br>
              <a:rPr lang="en-CA" sz="2000" dirty="0" smtClean="0">
                <a:solidFill>
                  <a:srgbClr val="1F497D"/>
                </a:solidFill>
              </a:rPr>
            </a:br>
            <a:r>
              <a:rPr lang="en-CA" sz="2000" dirty="0" smtClean="0">
                <a:solidFill>
                  <a:srgbClr val="1F497D"/>
                </a:solidFill>
              </a:rPr>
              <a:t>higher frequency observations possible</a:t>
            </a:r>
          </a:p>
          <a:p>
            <a:pPr lvl="1"/>
            <a:endParaRPr lang="en-CA" sz="2000" dirty="0" smtClean="0">
              <a:solidFill>
                <a:srgbClr val="1F497D"/>
              </a:solidFill>
            </a:endParaRPr>
          </a:p>
          <a:p>
            <a:pPr marL="457200" lvl="1" indent="0">
              <a:buNone/>
            </a:pPr>
            <a:endParaRPr lang="en-CA" sz="20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Far IR Space Telescopes (SPICA/ORIGINS)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The future of well calibrated temporal </a:t>
            </a:r>
            <a:br>
              <a:rPr lang="en-CA" sz="2000" dirty="0" smtClean="0">
                <a:solidFill>
                  <a:srgbClr val="1F497D"/>
                </a:solidFill>
              </a:rPr>
            </a:br>
            <a:r>
              <a:rPr lang="en-CA" sz="2000" dirty="0" smtClean="0">
                <a:solidFill>
                  <a:srgbClr val="1F497D"/>
                </a:solidFill>
              </a:rPr>
              <a:t>studies of protostars</a:t>
            </a:r>
          </a:p>
        </p:txBody>
      </p:sp>
      <p:pic>
        <p:nvPicPr>
          <p:cNvPr id="2" name="Picture 1" descr="6m-CCAT-Crosed-Dragone_2[2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80" y="2193619"/>
            <a:ext cx="3338605" cy="2577880"/>
          </a:xfrm>
          <a:prstGeom prst="rect">
            <a:avLst/>
          </a:prstGeom>
        </p:spPr>
      </p:pic>
      <p:pic>
        <p:nvPicPr>
          <p:cNvPr id="3" name="Picture 2" descr="SPICA_feature-en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49" y="4636678"/>
            <a:ext cx="2561555" cy="20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2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16"/>
            <a:ext cx="9144000" cy="819096"/>
          </a:xfrm>
        </p:spPr>
        <p:txBody>
          <a:bodyPr/>
          <a:lstStyle/>
          <a:p>
            <a:r>
              <a:rPr lang="en-CA" sz="3600" b="1" dirty="0" smtClean="0">
                <a:solidFill>
                  <a:schemeClr val="bg1"/>
                </a:solidFill>
              </a:rPr>
              <a:t>Variability of Deeply Embedded </a:t>
            </a:r>
            <a:r>
              <a:rPr lang="en-CA" sz="3600" b="1" dirty="0" err="1" smtClean="0">
                <a:solidFill>
                  <a:schemeClr val="bg1"/>
                </a:solidFill>
              </a:rPr>
              <a:t>Protostars</a:t>
            </a:r>
            <a:endParaRPr lang="en-CA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75006" y="858320"/>
            <a:ext cx="9144000" cy="4525963"/>
          </a:xfrm>
        </p:spPr>
        <p:txBody>
          <a:bodyPr/>
          <a:lstStyle/>
          <a:p>
            <a:r>
              <a:rPr lang="en-US" sz="2400" dirty="0" smtClean="0"/>
              <a:t>Accretion onto a </a:t>
            </a:r>
            <a:r>
              <a:rPr lang="en-US" sz="2400" dirty="0" err="1" smtClean="0"/>
              <a:t>protostar</a:t>
            </a:r>
            <a:r>
              <a:rPr lang="en-US" sz="2400" dirty="0" smtClean="0"/>
              <a:t> is unlikely to be constant</a:t>
            </a:r>
          </a:p>
          <a:p>
            <a:pPr lvl="1"/>
            <a:r>
              <a:rPr lang="en-US" sz="2400" dirty="0" smtClean="0"/>
              <a:t>Variability timescales will illuminate underlying processes</a:t>
            </a:r>
          </a:p>
          <a:p>
            <a:r>
              <a:rPr lang="en-US" sz="2400" dirty="0" smtClean="0"/>
              <a:t>Observational and theoretical arguments for variability</a:t>
            </a:r>
          </a:p>
          <a:p>
            <a:pPr lvl="1"/>
            <a:r>
              <a:rPr lang="en-US" sz="2400" dirty="0" smtClean="0"/>
              <a:t>Jet knots, FU </a:t>
            </a:r>
            <a:r>
              <a:rPr lang="en-US" sz="2400" dirty="0" err="1" smtClean="0"/>
              <a:t>Ori’s</a:t>
            </a:r>
            <a:r>
              <a:rPr lang="en-US" sz="2400" dirty="0" smtClean="0"/>
              <a:t>, EX </a:t>
            </a:r>
            <a:r>
              <a:rPr lang="en-US" sz="2400" dirty="0" err="1" smtClean="0"/>
              <a:t>Ori’s</a:t>
            </a:r>
            <a:r>
              <a:rPr lang="en-US" sz="2400" dirty="0" smtClean="0"/>
              <a:t>, disk viscosity</a:t>
            </a:r>
          </a:p>
          <a:p>
            <a:r>
              <a:rPr lang="en-US" sz="2400" dirty="0" smtClean="0"/>
              <a:t>Observational evidence for structure in disks</a:t>
            </a:r>
          </a:p>
          <a:p>
            <a:pPr lvl="1"/>
            <a:r>
              <a:rPr lang="en-US" sz="2400" dirty="0" smtClean="0"/>
              <a:t>Spirals, gaps, and rings</a:t>
            </a:r>
          </a:p>
          <a:p>
            <a:r>
              <a:rPr lang="en-US" sz="2400" dirty="0" smtClean="0"/>
              <a:t> First JCMT Transient Variable Identified</a:t>
            </a:r>
          </a:p>
          <a:p>
            <a:pPr lvl="1"/>
            <a:r>
              <a:rPr lang="en-US" sz="2400" dirty="0" smtClean="0"/>
              <a:t>Known 2 micron periodic variable (18month)</a:t>
            </a:r>
          </a:p>
          <a:p>
            <a:pPr lvl="2"/>
            <a:r>
              <a:rPr lang="en-US" sz="2000" i="1" dirty="0" smtClean="0">
                <a:solidFill>
                  <a:srgbClr val="C0504D"/>
                </a:solidFill>
              </a:rPr>
              <a:t>Inner disk physics, companion or planet …</a:t>
            </a:r>
            <a:endParaRPr lang="en-US" sz="2000" dirty="0" smtClean="0">
              <a:solidFill>
                <a:srgbClr val="C0504D"/>
              </a:solidFill>
            </a:endParaRPr>
          </a:p>
          <a:p>
            <a:pPr lvl="2"/>
            <a:endParaRPr lang="en-US" sz="2000" i="1" dirty="0">
              <a:solidFill>
                <a:srgbClr val="C0504D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371" y="5507170"/>
            <a:ext cx="75395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79646"/>
                </a:solidFill>
              </a:rPr>
              <a:t>OST has the requisite wavelength coverage and sensitivity to make a big difference toward understanding episodic mass accretion onto embedded protostars.</a:t>
            </a:r>
            <a:endParaRPr lang="en-US" sz="2400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4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9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Implications of Variable Accretion - III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black"/>
                </a:solidFill>
                <a:latin typeface="Arial" charset="0"/>
              </a:rPr>
              <a:t>Guhathakurta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 &amp;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Draine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1989,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, 345, 230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009650"/>
            <a:ext cx="8964488" cy="576064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Dust must be heated (cooled) to these new temperatures …</a:t>
            </a:r>
            <a:endParaRPr lang="en-CA" sz="2400" dirty="0">
              <a:solidFill>
                <a:srgbClr val="1F497D"/>
              </a:solidFill>
            </a:endParaRPr>
          </a:p>
        </p:txBody>
      </p:sp>
      <p:pic>
        <p:nvPicPr>
          <p:cNvPr id="6" name="Picture 5" descr="krugel_he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976664" cy="5011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3501008"/>
            <a:ext cx="183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For an ideal gas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</a:t>
            </a:r>
            <a:r>
              <a:rPr lang="en-US" baseline="-25000" dirty="0">
                <a:solidFill>
                  <a:prstClr val="black"/>
                </a:solidFill>
                <a:latin typeface="Arial" charset="0"/>
              </a:rPr>
              <a:t>V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constant</a:t>
            </a:r>
          </a:p>
        </p:txBody>
      </p:sp>
    </p:spTree>
    <p:extLst>
      <p:ext uri="{BB962C8B-B14F-4D97-AF65-F5344CB8AC3E}">
        <p14:creationId xmlns:p14="http://schemas.microsoft.com/office/powerpoint/2010/main" val="281073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815600" cy="1016835"/>
          </a:xfrm>
        </p:spPr>
        <p:txBody>
          <a:bodyPr/>
          <a:lstStyle/>
          <a:p>
            <a:pPr algn="l"/>
            <a:r>
              <a:rPr lang="en-US" dirty="0"/>
              <a:t>T</a:t>
            </a:r>
            <a:r>
              <a:rPr lang="en-US" dirty="0" smtClean="0"/>
              <a:t>he first JCMT </a:t>
            </a:r>
            <a:r>
              <a:rPr lang="en-US" dirty="0" err="1"/>
              <a:t>P</a:t>
            </a:r>
            <a:r>
              <a:rPr lang="en-US" dirty="0" err="1" smtClean="0"/>
              <a:t>rotostellar</a:t>
            </a:r>
            <a:r>
              <a:rPr lang="en-US" dirty="0" smtClean="0"/>
              <a:t> Variable: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5440" y="920536"/>
            <a:ext cx="8200278" cy="494129"/>
          </a:xfrm>
        </p:spPr>
        <p:txBody>
          <a:bodyPr/>
          <a:lstStyle/>
          <a:p>
            <a:pPr marL="0" indent="0" algn="ctr">
              <a:buNone/>
            </a:pPr>
            <a:r>
              <a:rPr lang="en-CA" sz="2400" dirty="0" smtClean="0">
                <a:solidFill>
                  <a:srgbClr val="1F497D"/>
                </a:solidFill>
              </a:rPr>
              <a:t>Light curves – 850 microns – Calibrated Images (see Steve’s Talk)</a:t>
            </a:r>
          </a:p>
        </p:txBody>
      </p:sp>
      <p:pic>
        <p:nvPicPr>
          <p:cNvPr id="9" name="Picture 8" descr="ser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46" y="1424825"/>
            <a:ext cx="3412596" cy="31315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EC53_1period_trans_may2420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4785" r="5541"/>
          <a:stretch/>
        </p:blipFill>
        <p:spPr>
          <a:xfrm>
            <a:off x="106798" y="1414665"/>
            <a:ext cx="3983353" cy="31268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cal1_1period_trans_may24201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24916" r="5542" b="18661"/>
          <a:stretch/>
        </p:blipFill>
        <p:spPr>
          <a:xfrm>
            <a:off x="72284" y="4907283"/>
            <a:ext cx="4017867" cy="15545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 descr="cal3_1period_trans_may242017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24964" r="4762" b="18372"/>
          <a:stretch/>
        </p:blipFill>
        <p:spPr>
          <a:xfrm>
            <a:off x="4412711" y="4915103"/>
            <a:ext cx="4008871" cy="15365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21080" y="1603494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53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1080" y="5045948"/>
            <a:ext cx="1162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Calibrator 1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824677" y="5025628"/>
            <a:ext cx="1162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Calibrator 2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306320" y="1603494"/>
            <a:ext cx="680720" cy="259258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solidFill>
              <a:schemeClr val="accent1">
                <a:shade val="95000"/>
                <a:satMod val="105000"/>
                <a:alpha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5400000">
            <a:off x="2045529" y="1979211"/>
            <a:ext cx="124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Behind Sun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26177" y="1317228"/>
            <a:ext cx="331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% Flux Variation vs. Absolute Flux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233920" y="2479040"/>
            <a:ext cx="774970" cy="119888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08890" y="1857960"/>
            <a:ext cx="1071828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Relative</a:t>
            </a:r>
          </a:p>
          <a:p>
            <a:r>
              <a:rPr lang="en-US" sz="1600" dirty="0" smtClean="0"/>
              <a:t>Flux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alibration</a:t>
            </a:r>
          </a:p>
          <a:p>
            <a:r>
              <a:rPr lang="en-US" sz="1600" dirty="0" smtClean="0"/>
              <a:t>  ~ 2%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imited to</a:t>
            </a:r>
          </a:p>
          <a:p>
            <a:r>
              <a:rPr lang="en-US" sz="1600" dirty="0"/>
              <a:t>h</a:t>
            </a:r>
            <a:r>
              <a:rPr lang="en-US" sz="1600" dirty="0" smtClean="0"/>
              <a:t>igh S/N</a:t>
            </a:r>
          </a:p>
          <a:p>
            <a:r>
              <a:rPr lang="en-US" sz="1600" dirty="0" smtClean="0"/>
              <a:t>Sources.</a:t>
            </a:r>
          </a:p>
        </p:txBody>
      </p:sp>
      <p:sp>
        <p:nvSpPr>
          <p:cNvPr id="35" name="TextBox 34"/>
          <p:cNvSpPr txBox="1"/>
          <p:nvPr/>
        </p:nvSpPr>
        <p:spPr>
          <a:xfrm rot="3002416">
            <a:off x="4401415" y="3123199"/>
            <a:ext cx="2635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Noise-dominated uncertainty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787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3" y="0"/>
            <a:ext cx="8229600" cy="1016835"/>
          </a:xfrm>
        </p:spPr>
        <p:txBody>
          <a:bodyPr/>
          <a:lstStyle/>
          <a:p>
            <a:pPr algn="l"/>
            <a:r>
              <a:rPr lang="en-US" dirty="0" smtClean="0"/>
              <a:t>Accretion via Inside Out Collapse: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463" y="908718"/>
            <a:ext cx="8531642" cy="5695281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 smtClean="0">
                <a:solidFill>
                  <a:srgbClr val="1F497D"/>
                </a:solidFill>
              </a:rPr>
              <a:t>“</a:t>
            </a:r>
            <a:r>
              <a:rPr lang="en-CA" sz="2800" dirty="0" err="1" smtClean="0">
                <a:solidFill>
                  <a:srgbClr val="1F497D"/>
                </a:solidFill>
              </a:rPr>
              <a:t>Shu</a:t>
            </a:r>
            <a:r>
              <a:rPr lang="en-CA" sz="2800" dirty="0" smtClean="0">
                <a:solidFill>
                  <a:srgbClr val="1F497D"/>
                </a:solidFill>
              </a:rPr>
              <a:t> Model”</a:t>
            </a:r>
          </a:p>
          <a:p>
            <a:r>
              <a:rPr lang="en-CA" sz="2400" dirty="0" smtClean="0">
                <a:solidFill>
                  <a:srgbClr val="1F497D"/>
                </a:solidFill>
              </a:rPr>
              <a:t>Start with an isothermal sphere</a:t>
            </a: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pPr lvl="1"/>
            <a:endParaRPr lang="en-CA" sz="20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Perturb the centre slightly</a:t>
            </a:r>
          </a:p>
          <a:p>
            <a:pPr lvl="1"/>
            <a:r>
              <a:rPr lang="en-CA" sz="2400" i="1" dirty="0" smtClean="0">
                <a:solidFill>
                  <a:schemeClr val="accent2"/>
                </a:solidFill>
              </a:rPr>
              <a:t>Loss of pressure support yields collapse!</a:t>
            </a:r>
          </a:p>
          <a:p>
            <a:r>
              <a:rPr lang="en-CA" sz="2400" dirty="0" smtClean="0">
                <a:solidFill>
                  <a:srgbClr val="1F497D"/>
                </a:solidFill>
              </a:rPr>
              <a:t>Rarefaction wave races out at sound speed</a:t>
            </a:r>
          </a:p>
          <a:p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Half of this mass flux is accreted </a:t>
            </a:r>
            <a:r>
              <a:rPr lang="en-CA" sz="2400" i="1" dirty="0" smtClean="0">
                <a:solidFill>
                  <a:srgbClr val="1F497D"/>
                </a:solidFill>
              </a:rPr>
              <a:t>onto</a:t>
            </a:r>
            <a:r>
              <a:rPr lang="en-CA" sz="2400" dirty="0" smtClean="0">
                <a:solidFill>
                  <a:srgbClr val="1F497D"/>
                </a:solidFill>
              </a:rPr>
              <a:t> the central </a:t>
            </a:r>
            <a:r>
              <a:rPr lang="en-CA" sz="2400" dirty="0" err="1" smtClean="0">
                <a:solidFill>
                  <a:srgbClr val="1F497D"/>
                </a:solidFill>
              </a:rPr>
              <a:t>protostar</a:t>
            </a:r>
            <a:r>
              <a:rPr lang="en-CA" sz="2400" dirty="0" smtClean="0">
                <a:solidFill>
                  <a:srgbClr val="1F497D"/>
                </a:solidFill>
              </a:rPr>
              <a:t> while half is </a:t>
            </a:r>
            <a:r>
              <a:rPr lang="en-CA" sz="2400" i="1" dirty="0" smtClean="0">
                <a:solidFill>
                  <a:srgbClr val="1F497D"/>
                </a:solidFill>
              </a:rPr>
              <a:t>added</a:t>
            </a:r>
            <a:r>
              <a:rPr lang="en-CA" sz="2400" dirty="0" smtClean="0">
                <a:solidFill>
                  <a:srgbClr val="1F497D"/>
                </a:solidFill>
              </a:rPr>
              <a:t> to the in-falling envelope</a:t>
            </a:r>
          </a:p>
          <a:p>
            <a:pPr lvl="1"/>
            <a:r>
              <a:rPr lang="en-CA" sz="2400" i="1" dirty="0" smtClean="0">
                <a:solidFill>
                  <a:srgbClr val="C0504D"/>
                </a:solidFill>
              </a:rPr>
              <a:t>Steady-state </a:t>
            </a:r>
            <a:r>
              <a:rPr lang="en-CA" sz="2400" i="1" dirty="0" err="1" smtClean="0">
                <a:solidFill>
                  <a:srgbClr val="C0504D"/>
                </a:solidFill>
              </a:rPr>
              <a:t>protostellar</a:t>
            </a:r>
            <a:r>
              <a:rPr lang="en-CA" sz="2400" i="1" dirty="0" smtClean="0">
                <a:solidFill>
                  <a:srgbClr val="C0504D"/>
                </a:solidFill>
              </a:rPr>
              <a:t> accretion ~ a</a:t>
            </a:r>
            <a:r>
              <a:rPr lang="en-CA" sz="2400" i="1" baseline="30000" dirty="0" smtClean="0">
                <a:solidFill>
                  <a:srgbClr val="C0504D"/>
                </a:solidFill>
              </a:rPr>
              <a:t>3</a:t>
            </a:r>
            <a:r>
              <a:rPr lang="en-CA" sz="2400" i="1" dirty="0" smtClean="0">
                <a:solidFill>
                  <a:srgbClr val="C0504D"/>
                </a:solidFill>
              </a:rPr>
              <a:t>/G</a:t>
            </a:r>
          </a:p>
        </p:txBody>
      </p:sp>
      <p:pic>
        <p:nvPicPr>
          <p:cNvPr id="2" name="Picture 1" descr="sol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43" y="1056064"/>
            <a:ext cx="2646948" cy="2642536"/>
          </a:xfrm>
          <a:prstGeom prst="rect">
            <a:avLst/>
          </a:prstGeom>
        </p:spPr>
      </p:pic>
      <p:pic>
        <p:nvPicPr>
          <p:cNvPr id="9" name="Picture 8" descr="rh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39" y="1907596"/>
            <a:ext cx="3275950" cy="1193876"/>
          </a:xfrm>
          <a:prstGeom prst="rect">
            <a:avLst/>
          </a:prstGeom>
        </p:spPr>
      </p:pic>
      <p:pic>
        <p:nvPicPr>
          <p:cNvPr id="10" name="Picture 9" descr="d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29" y="4382384"/>
            <a:ext cx="3091729" cy="8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3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Implications of Variable Accretion - </a:t>
            </a:r>
            <a:r>
              <a:rPr lang="en-US" dirty="0"/>
              <a:t>V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1009650"/>
            <a:ext cx="8964488" cy="515565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sz="2400" dirty="0" smtClean="0">
                <a:solidFill>
                  <a:srgbClr val="1F497D"/>
                </a:solidFill>
              </a:rPr>
              <a:t>A stepwise change in accretion luminosity will be smeared out</a:t>
            </a:r>
          </a:p>
          <a:p>
            <a:pPr marL="857250" lvl="1" indent="-457200"/>
            <a:r>
              <a:rPr lang="en-CA" sz="2000" dirty="0" smtClean="0">
                <a:solidFill>
                  <a:srgbClr val="1F497D"/>
                </a:solidFill>
              </a:rPr>
              <a:t>Within envelope’s effective photosphere – hard to detect variation</a:t>
            </a:r>
          </a:p>
          <a:p>
            <a:pPr marL="1257300" lvl="2" indent="-457200"/>
            <a:r>
              <a:rPr lang="en-CA" sz="2000" dirty="0" smtClean="0">
                <a:solidFill>
                  <a:srgbClr val="1F497D"/>
                </a:solidFill>
              </a:rPr>
              <a:t>Photons don’t freely escape – high optical depth</a:t>
            </a:r>
          </a:p>
          <a:p>
            <a:pPr marL="1257300" lvl="2" indent="-457200"/>
            <a:r>
              <a:rPr lang="en-CA" sz="2000" dirty="0" smtClean="0">
                <a:solidFill>
                  <a:srgbClr val="1F497D"/>
                </a:solidFill>
              </a:rPr>
              <a:t>Sets minimum timescale for process  </a:t>
            </a:r>
            <a:r>
              <a:rPr lang="en-CA" sz="2000" dirty="0" err="1" smtClean="0">
                <a:solidFill>
                  <a:srgbClr val="1F497D"/>
                </a:solidFill>
              </a:rPr>
              <a:t>R</a:t>
            </a:r>
            <a:r>
              <a:rPr lang="en-CA" sz="2000" baseline="-25000" dirty="0" err="1" smtClean="0">
                <a:solidFill>
                  <a:srgbClr val="1F497D"/>
                </a:solidFill>
              </a:rPr>
              <a:t>ph</a:t>
            </a:r>
            <a:r>
              <a:rPr lang="en-CA" sz="2000" dirty="0" smtClean="0">
                <a:solidFill>
                  <a:srgbClr val="1F497D"/>
                </a:solidFill>
              </a:rPr>
              <a:t> ~ 50 AU  -&gt;  </a:t>
            </a:r>
            <a:r>
              <a:rPr lang="en-CA" sz="2000" dirty="0" err="1" smtClean="0">
                <a:solidFill>
                  <a:srgbClr val="1F497D"/>
                </a:solidFill>
              </a:rPr>
              <a:t>t</a:t>
            </a:r>
            <a:r>
              <a:rPr lang="en-CA" sz="2000" baseline="-25000" dirty="0" err="1" smtClean="0">
                <a:solidFill>
                  <a:srgbClr val="1F497D"/>
                </a:solidFill>
              </a:rPr>
              <a:t>ph</a:t>
            </a:r>
            <a:r>
              <a:rPr lang="en-CA" sz="2000" dirty="0" smtClean="0">
                <a:solidFill>
                  <a:srgbClr val="1F497D"/>
                </a:solidFill>
              </a:rPr>
              <a:t> ~ 5hrs</a:t>
            </a:r>
          </a:p>
          <a:p>
            <a:pPr marL="1257300" lvl="2" indent="-457200"/>
            <a:r>
              <a:rPr lang="en-CA" sz="2000" dirty="0" smtClean="0">
                <a:solidFill>
                  <a:srgbClr val="1F497D"/>
                </a:solidFill>
              </a:rPr>
              <a:t>Sets peak wavelength for source SED -&gt; </a:t>
            </a:r>
            <a:r>
              <a:rPr lang="en-CA" sz="2000" dirty="0" err="1" smtClean="0">
                <a:solidFill>
                  <a:srgbClr val="1F497D"/>
                </a:solidFill>
              </a:rPr>
              <a:t>T</a:t>
            </a:r>
            <a:r>
              <a:rPr lang="en-CA" sz="2000" baseline="-25000" dirty="0" err="1" smtClean="0">
                <a:solidFill>
                  <a:srgbClr val="1F497D"/>
                </a:solidFill>
              </a:rPr>
              <a:t>ph</a:t>
            </a:r>
            <a:r>
              <a:rPr lang="en-CA" sz="2000" dirty="0">
                <a:solidFill>
                  <a:srgbClr val="1F497D"/>
                </a:solidFill>
              </a:rPr>
              <a:t> </a:t>
            </a:r>
            <a:r>
              <a:rPr lang="en-CA" sz="2000" dirty="0" smtClean="0">
                <a:solidFill>
                  <a:srgbClr val="1F497D"/>
                </a:solidFill>
              </a:rPr>
              <a:t>~ 100 K</a:t>
            </a:r>
          </a:p>
          <a:p>
            <a:pPr marL="857250" lvl="1" indent="-457200"/>
            <a:r>
              <a:rPr lang="en-CA" sz="2000" dirty="0" smtClean="0">
                <a:solidFill>
                  <a:srgbClr val="1F497D"/>
                </a:solidFill>
              </a:rPr>
              <a:t>Emission at longer wavelengths dominated by larger, colder envelope</a:t>
            </a:r>
          </a:p>
          <a:p>
            <a:pPr marL="1257300" lvl="2" indent="-457200"/>
            <a:r>
              <a:rPr lang="en-CA" sz="2000" dirty="0" smtClean="0">
                <a:solidFill>
                  <a:srgbClr val="1F497D"/>
                </a:solidFill>
              </a:rPr>
              <a:t>Takes ever longer to heat the enormous envelope</a:t>
            </a:r>
          </a:p>
          <a:p>
            <a:pPr marL="1257300" lvl="2" indent="-457200"/>
            <a:r>
              <a:rPr lang="en-CA" sz="2000" dirty="0" smtClean="0">
                <a:solidFill>
                  <a:srgbClr val="1F497D"/>
                </a:solidFill>
              </a:rPr>
              <a:t>Sets maximum timescale </a:t>
            </a:r>
            <a:r>
              <a:rPr lang="en-CA" sz="2000" dirty="0" err="1" smtClean="0">
                <a:solidFill>
                  <a:srgbClr val="1F497D"/>
                </a:solidFill>
              </a:rPr>
              <a:t>R</a:t>
            </a:r>
            <a:r>
              <a:rPr lang="en-CA" sz="2000" baseline="-25000" dirty="0" err="1" smtClean="0">
                <a:solidFill>
                  <a:srgbClr val="1F497D"/>
                </a:solidFill>
              </a:rPr>
              <a:t>env</a:t>
            </a:r>
            <a:r>
              <a:rPr lang="en-CA" sz="2000" dirty="0" smtClean="0">
                <a:solidFill>
                  <a:srgbClr val="1F497D"/>
                </a:solidFill>
              </a:rPr>
              <a:t> ~ 10</a:t>
            </a:r>
            <a:r>
              <a:rPr lang="en-CA" sz="2000" baseline="30000" dirty="0" smtClean="0">
                <a:solidFill>
                  <a:srgbClr val="1F497D"/>
                </a:solidFill>
              </a:rPr>
              <a:t>4</a:t>
            </a:r>
            <a:r>
              <a:rPr lang="en-CA" sz="2000" dirty="0" smtClean="0">
                <a:solidFill>
                  <a:srgbClr val="1F497D"/>
                </a:solidFill>
              </a:rPr>
              <a:t> AU -&gt;  </a:t>
            </a:r>
            <a:r>
              <a:rPr lang="en-CA" sz="2000" dirty="0" err="1" smtClean="0">
                <a:solidFill>
                  <a:srgbClr val="1F497D"/>
                </a:solidFill>
              </a:rPr>
              <a:t>t</a:t>
            </a:r>
            <a:r>
              <a:rPr lang="en-CA" sz="2000" baseline="-25000" dirty="0" err="1" smtClean="0">
                <a:solidFill>
                  <a:srgbClr val="1F497D"/>
                </a:solidFill>
              </a:rPr>
              <a:t>env</a:t>
            </a:r>
            <a:r>
              <a:rPr lang="en-CA" sz="2000" baseline="-25000" dirty="0" smtClean="0">
                <a:solidFill>
                  <a:srgbClr val="1F497D"/>
                </a:solidFill>
              </a:rPr>
              <a:t> </a:t>
            </a:r>
            <a:r>
              <a:rPr lang="en-CA" sz="2000" dirty="0" smtClean="0">
                <a:solidFill>
                  <a:srgbClr val="1F497D"/>
                </a:solidFill>
              </a:rPr>
              <a:t>~ 10,000 </a:t>
            </a:r>
            <a:r>
              <a:rPr lang="en-CA" sz="2000" dirty="0" err="1" smtClean="0">
                <a:solidFill>
                  <a:srgbClr val="1F497D"/>
                </a:solidFill>
              </a:rPr>
              <a:t>hrs</a:t>
            </a:r>
            <a:endParaRPr lang="en-CA" sz="2000" dirty="0" smtClean="0">
              <a:solidFill>
                <a:srgbClr val="1F497D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400" dirty="0" smtClean="0">
                <a:solidFill>
                  <a:srgbClr val="1F497D"/>
                </a:solidFill>
              </a:rPr>
              <a:t>Observations of variability should be able to constrain theory</a:t>
            </a:r>
          </a:p>
          <a:p>
            <a:pPr marL="914400" lvl="1" indent="-514350">
              <a:buFont typeface="Arial"/>
              <a:buChar char="–"/>
            </a:pPr>
            <a:r>
              <a:rPr lang="en-CA" sz="2000" dirty="0" smtClean="0">
                <a:solidFill>
                  <a:srgbClr val="1F497D"/>
                </a:solidFill>
              </a:rPr>
              <a:t>Identify the underlying timescales for accretion changes</a:t>
            </a:r>
            <a:endParaRPr lang="en-CA" sz="2000" dirty="0">
              <a:solidFill>
                <a:srgbClr val="1F497D"/>
              </a:solidFill>
            </a:endParaRPr>
          </a:p>
          <a:p>
            <a:pPr marL="1314450" lvl="2" indent="-514350">
              <a:buFont typeface="Arial"/>
              <a:buChar char="–"/>
            </a:pPr>
            <a:r>
              <a:rPr lang="en-CA" sz="2000" dirty="0" smtClean="0">
                <a:solidFill>
                  <a:srgbClr val="1F497D"/>
                </a:solidFill>
              </a:rPr>
              <a:t>Periodic?, Episodic?, Stochastic?, Structured chaos?</a:t>
            </a:r>
          </a:p>
          <a:p>
            <a:pPr marL="914400" lvl="1" indent="-514350">
              <a:buFont typeface="Arial"/>
              <a:buChar char="–"/>
            </a:pPr>
            <a:r>
              <a:rPr lang="en-CA" sz="2000" dirty="0" smtClean="0">
                <a:solidFill>
                  <a:srgbClr val="1F497D"/>
                </a:solidFill>
              </a:rPr>
              <a:t>Probe variations in amplitude of mass accretion with timescales?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400" dirty="0" smtClean="0">
                <a:solidFill>
                  <a:srgbClr val="1F497D"/>
                </a:solidFill>
              </a:rPr>
              <a:t>Possibility to open up a new branch of star formation studies</a:t>
            </a:r>
          </a:p>
        </p:txBody>
      </p:sp>
    </p:spTree>
    <p:extLst>
      <p:ext uri="{BB962C8B-B14F-4D97-AF65-F5344CB8AC3E}">
        <p14:creationId xmlns:p14="http://schemas.microsoft.com/office/powerpoint/2010/main" val="177670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999537" cy="1016835"/>
          </a:xfrm>
        </p:spPr>
        <p:txBody>
          <a:bodyPr/>
          <a:lstStyle/>
          <a:p>
            <a:pPr algn="l"/>
            <a:r>
              <a:rPr lang="en-US" dirty="0" smtClean="0"/>
              <a:t>Importance of Rotation (or B fields):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463" y="908719"/>
            <a:ext cx="5416799" cy="4567522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Rotation (and B fields) break isotopic symmetry 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Produces a flattened inner region (a disk)</a:t>
            </a:r>
          </a:p>
          <a:p>
            <a:pPr lvl="1"/>
            <a:endParaRPr lang="en-CA" sz="20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Mass flux that would have reached the </a:t>
            </a:r>
            <a:r>
              <a:rPr lang="en-CA" sz="2400" dirty="0" err="1" smtClean="0">
                <a:solidFill>
                  <a:srgbClr val="1F497D"/>
                </a:solidFill>
              </a:rPr>
              <a:t>protostar</a:t>
            </a:r>
            <a:r>
              <a:rPr lang="en-CA" sz="2400" dirty="0" smtClean="0">
                <a:solidFill>
                  <a:srgbClr val="1F497D"/>
                </a:solidFill>
              </a:rPr>
              <a:t> now </a:t>
            </a:r>
            <a:r>
              <a:rPr lang="en-CA" sz="2400" i="1" dirty="0" smtClean="0">
                <a:solidFill>
                  <a:srgbClr val="000000"/>
                </a:solidFill>
              </a:rPr>
              <a:t>misses</a:t>
            </a:r>
            <a:r>
              <a:rPr lang="en-CA" sz="2400" i="1" dirty="0" smtClean="0">
                <a:solidFill>
                  <a:srgbClr val="1F497D"/>
                </a:solidFill>
              </a:rPr>
              <a:t> </a:t>
            </a:r>
            <a:r>
              <a:rPr lang="en-CA" sz="2400" dirty="0" smtClean="0">
                <a:solidFill>
                  <a:srgbClr val="1F497D"/>
                </a:solidFill>
              </a:rPr>
              <a:t>and lands on disk</a:t>
            </a:r>
            <a:br>
              <a:rPr lang="en-CA" sz="2400" dirty="0" smtClean="0">
                <a:solidFill>
                  <a:srgbClr val="1F497D"/>
                </a:solidFill>
              </a:rPr>
            </a:br>
            <a:endParaRPr lang="en-CA" sz="24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No </a:t>
            </a:r>
            <a:r>
              <a:rPr lang="en-CA" sz="2400" i="1" dirty="0" smtClean="0">
                <a:solidFill>
                  <a:srgbClr val="000000"/>
                </a:solidFill>
              </a:rPr>
              <a:t>a priori </a:t>
            </a:r>
            <a:r>
              <a:rPr lang="en-CA" sz="2400" dirty="0" smtClean="0">
                <a:solidFill>
                  <a:srgbClr val="1F497D"/>
                </a:solidFill>
              </a:rPr>
              <a:t>reason why mass transport through disk = mass flux onto disk!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If disk transports </a:t>
            </a:r>
            <a:r>
              <a:rPr lang="en-CA" sz="2000" i="1" dirty="0" smtClean="0"/>
              <a:t>faster</a:t>
            </a:r>
            <a:r>
              <a:rPr lang="en-CA" sz="2000" dirty="0" smtClean="0">
                <a:solidFill>
                  <a:srgbClr val="1F497D"/>
                </a:solidFill>
              </a:rPr>
              <a:t> – no disk build up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If disk transport </a:t>
            </a:r>
            <a:r>
              <a:rPr lang="en-CA" sz="2000" i="1" dirty="0" smtClean="0">
                <a:solidFill>
                  <a:srgbClr val="000000"/>
                </a:solidFill>
              </a:rPr>
              <a:t>slower</a:t>
            </a:r>
            <a:r>
              <a:rPr lang="en-CA" sz="2000" dirty="0" smtClean="0">
                <a:solidFill>
                  <a:srgbClr val="1F497D"/>
                </a:solidFill>
              </a:rPr>
              <a:t> – significant disk build up</a:t>
            </a: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pPr marL="457200" lvl="1" indent="0">
              <a:buNone/>
            </a:pPr>
            <a:endParaRPr lang="en-CA" sz="2000" dirty="0" smtClean="0">
              <a:solidFill>
                <a:srgbClr val="1F497D"/>
              </a:solidFill>
            </a:endParaRPr>
          </a:p>
        </p:txBody>
      </p:sp>
      <p:pic>
        <p:nvPicPr>
          <p:cNvPr id="3" name="Picture 2" descr="infall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8022" r="7787" b="4899"/>
          <a:stretch/>
        </p:blipFill>
        <p:spPr>
          <a:xfrm>
            <a:off x="5561262" y="1123782"/>
            <a:ext cx="3315369" cy="3328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883" y="5707073"/>
            <a:ext cx="8672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 smtClean="0">
                <a:solidFill>
                  <a:srgbClr val="C0504D"/>
                </a:solidFill>
              </a:rPr>
              <a:t>Note: mass </a:t>
            </a:r>
            <a:r>
              <a:rPr lang="en-CA" sz="2400" i="1" dirty="0">
                <a:solidFill>
                  <a:srgbClr val="C0504D"/>
                </a:solidFill>
              </a:rPr>
              <a:t>transport through disk may </a:t>
            </a:r>
            <a:r>
              <a:rPr lang="en-CA" sz="2400" i="1" dirty="0" smtClean="0">
                <a:solidFill>
                  <a:srgbClr val="C0504D"/>
                </a:solidFill>
              </a:rPr>
              <a:t>even be </a:t>
            </a:r>
            <a:r>
              <a:rPr lang="en-CA" sz="2400" i="1" dirty="0">
                <a:solidFill>
                  <a:srgbClr val="C0504D"/>
                </a:solidFill>
              </a:rPr>
              <a:t>radially dependent! </a:t>
            </a:r>
          </a:p>
        </p:txBody>
      </p:sp>
    </p:spTree>
    <p:extLst>
      <p:ext uri="{BB962C8B-B14F-4D97-AF65-F5344CB8AC3E}">
        <p14:creationId xmlns:p14="http://schemas.microsoft.com/office/powerpoint/2010/main" val="313014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3" y="0"/>
            <a:ext cx="8229600" cy="1016835"/>
          </a:xfrm>
        </p:spPr>
        <p:txBody>
          <a:bodyPr/>
          <a:lstStyle/>
          <a:p>
            <a:pPr algn="l"/>
            <a:r>
              <a:rPr lang="en-US" dirty="0" smtClean="0"/>
              <a:t>Mass Accretion – Non-Steady?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5822" y="881436"/>
            <a:ext cx="8856984" cy="2160240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Disk models suggest disk transport often </a:t>
            </a:r>
            <a:r>
              <a:rPr lang="en-CA" sz="2400" i="1" dirty="0" smtClean="0">
                <a:solidFill>
                  <a:srgbClr val="C0504D"/>
                </a:solidFill>
              </a:rPr>
              <a:t>inefficient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Outer disk fills with mass until gravitationally unstable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Next, spiral forms in disk efficiently transporting mass inward</a:t>
            </a:r>
          </a:p>
          <a:p>
            <a:pPr lvl="1"/>
            <a:r>
              <a:rPr lang="en-CA" sz="2000" dirty="0" smtClean="0">
                <a:solidFill>
                  <a:srgbClr val="1F497D"/>
                </a:solidFill>
              </a:rPr>
              <a:t>Accretion takes place in short energetic bursts and long </a:t>
            </a:r>
            <a:br>
              <a:rPr lang="en-CA" sz="2000" dirty="0" smtClean="0">
                <a:solidFill>
                  <a:srgbClr val="1F497D"/>
                </a:solidFill>
              </a:rPr>
            </a:br>
            <a:r>
              <a:rPr lang="en-CA" sz="2000" dirty="0" smtClean="0">
                <a:solidFill>
                  <a:srgbClr val="1F497D"/>
                </a:solidFill>
              </a:rPr>
              <a:t>quiescent intervening periods</a:t>
            </a:r>
          </a:p>
          <a:p>
            <a:r>
              <a:rPr lang="en-CA" sz="2400" dirty="0" smtClean="0">
                <a:solidFill>
                  <a:srgbClr val="1F497D"/>
                </a:solidFill>
              </a:rPr>
              <a:t>Observations of knots/bullets in jets also suggestive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5160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 err="1">
                <a:solidFill>
                  <a:prstClr val="black"/>
                </a:solidFill>
                <a:latin typeface="Arial" charset="0"/>
              </a:rPr>
              <a:t>Vorobyov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 and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Basu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 2005, </a:t>
            </a:r>
            <a:r>
              <a:rPr lang="en-CA" dirty="0" err="1">
                <a:solidFill>
                  <a:prstClr val="black"/>
                </a:solidFill>
                <a:latin typeface="Arial" charset="0"/>
              </a:rPr>
              <a:t>ApJ</a:t>
            </a:r>
            <a:r>
              <a:rPr lang="en-CA" dirty="0">
                <a:solidFill>
                  <a:prstClr val="black"/>
                </a:solidFill>
                <a:latin typeface="Arial" charset="0"/>
              </a:rPr>
              <a:t>, 633, L137</a:t>
            </a:r>
          </a:p>
        </p:txBody>
      </p:sp>
      <p:pic>
        <p:nvPicPr>
          <p:cNvPr id="6" name="Picture 5" descr="mdot-dis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0" y="3300168"/>
            <a:ext cx="3279933" cy="3225176"/>
          </a:xfrm>
          <a:prstGeom prst="rect">
            <a:avLst/>
          </a:prstGeom>
        </p:spPr>
      </p:pic>
      <p:pic>
        <p:nvPicPr>
          <p:cNvPr id="8" name="Picture 7" descr="mdot-disk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52" y="3300168"/>
            <a:ext cx="2456897" cy="3197791"/>
          </a:xfrm>
          <a:prstGeom prst="rect">
            <a:avLst/>
          </a:prstGeom>
        </p:spPr>
      </p:pic>
      <p:pic>
        <p:nvPicPr>
          <p:cNvPr id="9" name="Picture 8" descr="img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8"/>
          <a:stretch/>
        </p:blipFill>
        <p:spPr>
          <a:xfrm>
            <a:off x="7278950" y="332656"/>
            <a:ext cx="1829554" cy="6165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2360" y="6142221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solidFill>
                  <a:prstClr val="black"/>
                </a:solidFill>
                <a:latin typeface="Arial" charset="0"/>
              </a:rPr>
              <a:t>HH212</a:t>
            </a:r>
          </a:p>
        </p:txBody>
      </p:sp>
    </p:spTree>
    <p:extLst>
      <p:ext uri="{BB962C8B-B14F-4D97-AF65-F5344CB8AC3E}">
        <p14:creationId xmlns:p14="http://schemas.microsoft.com/office/powerpoint/2010/main" val="347112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545011" cy="1016835"/>
          </a:xfrm>
        </p:spPr>
        <p:txBody>
          <a:bodyPr/>
          <a:lstStyle/>
          <a:p>
            <a:pPr algn="l"/>
            <a:r>
              <a:rPr lang="en-US" dirty="0" smtClean="0"/>
              <a:t>Young Disk Observations (IR &amp; mm):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0540" y="874146"/>
            <a:ext cx="9073617" cy="2160240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Whether observed in </a:t>
            </a:r>
            <a:r>
              <a:rPr lang="en-CA" sz="2400" i="1" dirty="0" smtClean="0">
                <a:solidFill>
                  <a:srgbClr val="000000"/>
                </a:solidFill>
              </a:rPr>
              <a:t>scattered light</a:t>
            </a:r>
            <a:r>
              <a:rPr lang="en-CA" sz="2400" dirty="0">
                <a:solidFill>
                  <a:srgbClr val="1F497D"/>
                </a:solidFill>
              </a:rPr>
              <a:t> </a:t>
            </a:r>
            <a:r>
              <a:rPr lang="en-CA" sz="2400" dirty="0" smtClean="0">
                <a:solidFill>
                  <a:srgbClr val="1F497D"/>
                </a:solidFill>
              </a:rPr>
              <a:t>(IR) or </a:t>
            </a:r>
            <a:r>
              <a:rPr lang="en-CA" sz="2400" i="1" dirty="0" smtClean="0">
                <a:solidFill>
                  <a:srgbClr val="000000"/>
                </a:solidFill>
              </a:rPr>
              <a:t>dust emission</a:t>
            </a:r>
            <a:r>
              <a:rPr lang="en-CA" sz="2400" dirty="0">
                <a:solidFill>
                  <a:srgbClr val="1F497D"/>
                </a:solidFill>
              </a:rPr>
              <a:t> </a:t>
            </a:r>
            <a:r>
              <a:rPr lang="en-CA" sz="2400" dirty="0" smtClean="0">
                <a:solidFill>
                  <a:srgbClr val="1F497D"/>
                </a:solidFill>
              </a:rPr>
              <a:t>(mm) </a:t>
            </a:r>
            <a:br>
              <a:rPr lang="en-CA" sz="2400" dirty="0" smtClean="0">
                <a:solidFill>
                  <a:srgbClr val="1F497D"/>
                </a:solidFill>
              </a:rPr>
            </a:br>
            <a:r>
              <a:rPr lang="en-CA" sz="2400" dirty="0" smtClean="0">
                <a:solidFill>
                  <a:srgbClr val="1F497D"/>
                </a:solidFill>
              </a:rPr>
              <a:t>disks around young stars appear </a:t>
            </a:r>
            <a:r>
              <a:rPr lang="en-CA" sz="2400" i="1" dirty="0" smtClean="0">
                <a:solidFill>
                  <a:srgbClr val="C0504D"/>
                </a:solidFill>
              </a:rPr>
              <a:t>structured</a:t>
            </a:r>
            <a:r>
              <a:rPr lang="en-CA" sz="2400" dirty="0" smtClean="0">
                <a:solidFill>
                  <a:srgbClr val="1F497D"/>
                </a:solidFill>
              </a:rPr>
              <a:t>!</a:t>
            </a:r>
            <a:br>
              <a:rPr lang="en-CA" sz="2400" dirty="0" smtClean="0">
                <a:solidFill>
                  <a:srgbClr val="1F497D"/>
                </a:solidFill>
              </a:rPr>
            </a:br>
            <a:r>
              <a:rPr lang="en-CA" sz="1800" dirty="0" smtClean="0">
                <a:solidFill>
                  <a:srgbClr val="1F497D"/>
                </a:solidFill>
              </a:rPr>
              <a:t>(Spiral Driven Accretion: </a:t>
            </a:r>
            <a:r>
              <a:rPr lang="en-CA" sz="1800" dirty="0" err="1" smtClean="0">
                <a:solidFill>
                  <a:srgbClr val="1F497D"/>
                </a:solidFill>
              </a:rPr>
              <a:t>Bae</a:t>
            </a:r>
            <a:r>
              <a:rPr lang="en-CA" sz="1800" dirty="0" smtClean="0">
                <a:solidFill>
                  <a:srgbClr val="1F497D"/>
                </a:solidFill>
              </a:rPr>
              <a:t> et al. 2016, </a:t>
            </a:r>
            <a:r>
              <a:rPr lang="en-CA" sz="1800" dirty="0" err="1" smtClean="0">
                <a:solidFill>
                  <a:srgbClr val="1F497D"/>
                </a:solidFill>
              </a:rPr>
              <a:t>ApJ</a:t>
            </a:r>
            <a:r>
              <a:rPr lang="en-CA" sz="1800" dirty="0" smtClean="0">
                <a:solidFill>
                  <a:srgbClr val="1F497D"/>
                </a:solidFill>
              </a:rPr>
              <a:t>, </a:t>
            </a:r>
            <a:r>
              <a:rPr lang="en-CA" sz="1800" dirty="0" err="1" smtClean="0">
                <a:solidFill>
                  <a:srgbClr val="1F497D"/>
                </a:solidFill>
              </a:rPr>
              <a:t>Hennebelle</a:t>
            </a:r>
            <a:r>
              <a:rPr lang="en-CA" sz="1800" dirty="0" smtClean="0">
                <a:solidFill>
                  <a:srgbClr val="1F497D"/>
                </a:solidFill>
              </a:rPr>
              <a:t> et al. 2017 A&amp;A)</a:t>
            </a:r>
            <a:endParaRPr lang="en-CA" sz="2400" dirty="0" smtClean="0">
              <a:solidFill>
                <a:srgbClr val="1F497D"/>
              </a:solidFill>
            </a:endParaRPr>
          </a:p>
          <a:p>
            <a:endParaRPr lang="en-CA" sz="2400" dirty="0" smtClean="0">
              <a:solidFill>
                <a:srgbClr val="1F497D"/>
              </a:solidFill>
            </a:endParaRPr>
          </a:p>
        </p:txBody>
      </p:sp>
      <p:pic>
        <p:nvPicPr>
          <p:cNvPr id="2" name="Picture 1" descr="1004_STAR-2-web-18wag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77" y="2052880"/>
            <a:ext cx="3269729" cy="2019058"/>
          </a:xfrm>
          <a:prstGeom prst="rect">
            <a:avLst/>
          </a:prstGeom>
        </p:spPr>
      </p:pic>
      <p:pic>
        <p:nvPicPr>
          <p:cNvPr id="3" name="Picture 2" descr="TripleProtostarSystem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65" y="2052880"/>
            <a:ext cx="2007011" cy="2013701"/>
          </a:xfrm>
          <a:prstGeom prst="rect">
            <a:avLst/>
          </a:prstGeom>
        </p:spPr>
      </p:pic>
      <p:pic>
        <p:nvPicPr>
          <p:cNvPr id="11" name="Picture 10" descr="alma-star-trails_2508103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" y="2052880"/>
            <a:ext cx="3223426" cy="2013702"/>
          </a:xfrm>
          <a:prstGeom prst="rect">
            <a:avLst/>
          </a:prstGeom>
        </p:spPr>
      </p:pic>
      <p:pic>
        <p:nvPicPr>
          <p:cNvPr id="12" name="Picture 11" descr="three_protoplanetary_discs_by_SPHERE_2098x6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3" y="4550738"/>
            <a:ext cx="5681233" cy="1892842"/>
          </a:xfrm>
          <a:prstGeom prst="rect">
            <a:avLst/>
          </a:prstGeom>
        </p:spPr>
      </p:pic>
      <p:pic>
        <p:nvPicPr>
          <p:cNvPr id="14" name="Picture 13" descr="sphere-roa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68" y="4550737"/>
            <a:ext cx="2837595" cy="1892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182" y="2052880"/>
            <a:ext cx="74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2268" y="4550737"/>
            <a:ext cx="125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VLT-Sphere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9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545011" cy="1016835"/>
          </a:xfrm>
        </p:spPr>
        <p:txBody>
          <a:bodyPr/>
          <a:lstStyle/>
          <a:p>
            <a:pPr algn="l"/>
            <a:r>
              <a:rPr lang="en-US" dirty="0" smtClean="0"/>
              <a:t>Young Disk Observations (IR &amp; mm):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3232" y="927647"/>
            <a:ext cx="6424333" cy="2687878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Interestingly, many disks observed in mm show </a:t>
            </a:r>
            <a:r>
              <a:rPr lang="en-CA" sz="2400" i="1" dirty="0" smtClean="0">
                <a:solidFill>
                  <a:srgbClr val="C0504D"/>
                </a:solidFill>
              </a:rPr>
              <a:t>rings and gaps</a:t>
            </a:r>
            <a:r>
              <a:rPr lang="en-CA" sz="2400" dirty="0" smtClean="0">
                <a:solidFill>
                  <a:srgbClr val="C0504D"/>
                </a:solidFill>
              </a:rPr>
              <a:t> </a:t>
            </a:r>
            <a:r>
              <a:rPr lang="en-CA" sz="2400" dirty="0" smtClean="0">
                <a:solidFill>
                  <a:schemeClr val="tx2"/>
                </a:solidFill>
              </a:rPr>
              <a:t>indicating a more quiescent environment, a non-smooth mass transport …</a:t>
            </a:r>
            <a:r>
              <a:rPr lang="en-CA" sz="2400" dirty="0" smtClean="0">
                <a:solidFill>
                  <a:srgbClr val="1F497D"/>
                </a:solidFill>
              </a:rPr>
              <a:t> and </a:t>
            </a:r>
            <a:r>
              <a:rPr lang="en-CA" sz="2400" i="1" dirty="0" smtClean="0"/>
              <a:t>suggesting </a:t>
            </a:r>
            <a:r>
              <a:rPr lang="en-CA" sz="2400" dirty="0" smtClean="0">
                <a:solidFill>
                  <a:srgbClr val="C0504D"/>
                </a:solidFill>
              </a:rPr>
              <a:t>planets in formation</a:t>
            </a:r>
            <a:r>
              <a:rPr lang="en-CA" sz="2400" dirty="0" smtClean="0">
                <a:solidFill>
                  <a:schemeClr val="tx2"/>
                </a:solidFill>
              </a:rPr>
              <a:t>!</a:t>
            </a:r>
          </a:p>
          <a:p>
            <a:r>
              <a:rPr lang="en-CA" sz="2400" dirty="0" smtClean="0">
                <a:solidFill>
                  <a:schemeClr val="tx2"/>
                </a:solidFill>
              </a:rPr>
              <a:t>If significant mass from the envelope still falls onto the outer disk, how might this impact the time dependence of accretion? </a:t>
            </a:r>
            <a:endParaRPr lang="en-CA" sz="2400" dirty="0" smtClean="0">
              <a:solidFill>
                <a:srgbClr val="1F497D"/>
              </a:solidFill>
            </a:endParaRPr>
          </a:p>
        </p:txBody>
      </p:sp>
      <p:pic>
        <p:nvPicPr>
          <p:cNvPr id="4" name="Picture 3" descr="hl_tau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8" y="3928133"/>
            <a:ext cx="2557546" cy="2557546"/>
          </a:xfrm>
          <a:prstGeom prst="rect">
            <a:avLst/>
          </a:prstGeom>
        </p:spPr>
      </p:pic>
      <p:pic>
        <p:nvPicPr>
          <p:cNvPr id="6" name="Picture 5" descr="161212_Isella_Fig1cl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62" y="3928133"/>
            <a:ext cx="2539342" cy="2539342"/>
          </a:xfrm>
          <a:prstGeom prst="rect">
            <a:avLst/>
          </a:prstGeom>
        </p:spPr>
      </p:pic>
      <p:pic>
        <p:nvPicPr>
          <p:cNvPr id="8" name="Picture 7" descr="160330_THW_nr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96" y="3913188"/>
            <a:ext cx="2564063" cy="2564063"/>
          </a:xfrm>
          <a:prstGeom prst="rect">
            <a:avLst/>
          </a:prstGeom>
        </p:spPr>
      </p:pic>
      <p:pic>
        <p:nvPicPr>
          <p:cNvPr id="9" name="Picture 8" descr="solar_syst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7" y="1580475"/>
            <a:ext cx="2420812" cy="1710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9096" y="3913188"/>
            <a:ext cx="189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ALMA – TW Hydra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262" y="3928133"/>
            <a:ext cx="200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ALMA – HD 163296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78" y="3917075"/>
            <a:ext cx="160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ALMA – HL Tau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62" y="0"/>
            <a:ext cx="8545011" cy="1016835"/>
          </a:xfrm>
        </p:spPr>
        <p:txBody>
          <a:bodyPr/>
          <a:lstStyle/>
          <a:p>
            <a:pPr algn="l"/>
            <a:r>
              <a:rPr lang="en-US" dirty="0" smtClean="0"/>
              <a:t>Young Disk Observations (IR &amp; mm):</a:t>
            </a:r>
            <a:endParaRPr lang="en-US" dirty="0"/>
          </a:p>
        </p:txBody>
      </p:sp>
      <p:pic>
        <p:nvPicPr>
          <p:cNvPr id="4" name="Picture 3" descr="hl_tau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8" y="3928133"/>
            <a:ext cx="2557546" cy="2557546"/>
          </a:xfrm>
          <a:prstGeom prst="rect">
            <a:avLst/>
          </a:prstGeom>
        </p:spPr>
      </p:pic>
      <p:pic>
        <p:nvPicPr>
          <p:cNvPr id="6" name="Picture 5" descr="161212_Isella_Fig1cl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62" y="3928133"/>
            <a:ext cx="2539342" cy="2539342"/>
          </a:xfrm>
          <a:prstGeom prst="rect">
            <a:avLst/>
          </a:prstGeom>
        </p:spPr>
      </p:pic>
      <p:pic>
        <p:nvPicPr>
          <p:cNvPr id="8" name="Picture 7" descr="160330_THW_nr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96" y="3913188"/>
            <a:ext cx="2564063" cy="2564063"/>
          </a:xfrm>
          <a:prstGeom prst="rect">
            <a:avLst/>
          </a:prstGeom>
        </p:spPr>
      </p:pic>
      <p:pic>
        <p:nvPicPr>
          <p:cNvPr id="9" name="Picture 8" descr="solar_syst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7" y="1580475"/>
            <a:ext cx="2420812" cy="1710707"/>
          </a:xfrm>
          <a:prstGeom prst="rect">
            <a:avLst/>
          </a:prstGeom>
        </p:spPr>
      </p:pic>
      <p:pic>
        <p:nvPicPr>
          <p:cNvPr id="3" name="Picture 2" descr="protoplanetary-disk-around-J-160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/>
          <a:stretch/>
        </p:blipFill>
        <p:spPr>
          <a:xfrm>
            <a:off x="3275261" y="1198618"/>
            <a:ext cx="5589538" cy="5268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78" y="3917075"/>
            <a:ext cx="160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ALMA – HL Tau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3979" y="6095317"/>
            <a:ext cx="475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Graduate University for Advanced Studies, Japan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08371" y="1050039"/>
            <a:ext cx="2840129" cy="2863149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>
                <a:solidFill>
                  <a:schemeClr val="tx2"/>
                </a:solidFill>
              </a:rPr>
              <a:t>Gaps in disks may be due to sculpting by planets.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chemeClr val="tx2"/>
                </a:solidFill>
              </a:rPr>
              <a:t>Accretion </a:t>
            </a:r>
            <a:r>
              <a:rPr lang="en-CA" sz="2400" dirty="0">
                <a:solidFill>
                  <a:schemeClr val="tx2"/>
                </a:solidFill>
              </a:rPr>
              <a:t>p</a:t>
            </a:r>
            <a:r>
              <a:rPr lang="en-CA" sz="2400" dirty="0" smtClean="0">
                <a:solidFill>
                  <a:schemeClr val="tx2"/>
                </a:solidFill>
              </a:rPr>
              <a:t>eriodicity perhaps?</a:t>
            </a:r>
          </a:p>
          <a:p>
            <a:pPr marL="0" indent="0">
              <a:buNone/>
            </a:pPr>
            <a:r>
              <a:rPr lang="en-CA" sz="2400" dirty="0" smtClean="0">
                <a:solidFill>
                  <a:srgbClr val="FF0000"/>
                </a:solidFill>
              </a:rPr>
              <a:t>Very likely to be an unstable flow …</a:t>
            </a:r>
          </a:p>
        </p:txBody>
      </p:sp>
    </p:spTree>
    <p:extLst>
      <p:ext uri="{BB962C8B-B14F-4D97-AF65-F5344CB8AC3E}">
        <p14:creationId xmlns:p14="http://schemas.microsoft.com/office/powerpoint/2010/main" val="402476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9512" y="882379"/>
            <a:ext cx="8856984" cy="2160240"/>
          </a:xfrm>
        </p:spPr>
        <p:txBody>
          <a:bodyPr/>
          <a:lstStyle/>
          <a:p>
            <a:r>
              <a:rPr lang="en-CA" sz="2400" dirty="0" smtClean="0">
                <a:solidFill>
                  <a:srgbClr val="1F497D"/>
                </a:solidFill>
              </a:rPr>
              <a:t>For a low mass star, the mass accretion onto the </a:t>
            </a:r>
            <a:r>
              <a:rPr lang="en-CA" sz="2400" dirty="0" err="1" smtClean="0">
                <a:solidFill>
                  <a:srgbClr val="1F497D"/>
                </a:solidFill>
              </a:rPr>
              <a:t>protostar</a:t>
            </a:r>
            <a:r>
              <a:rPr lang="en-CA" sz="2400" dirty="0" smtClean="0">
                <a:solidFill>
                  <a:srgbClr val="1F497D"/>
                </a:solidFill>
              </a:rPr>
              <a:t> releases as much (or more) energy as the </a:t>
            </a:r>
            <a:r>
              <a:rPr lang="en-CA" sz="2400" dirty="0" err="1" smtClean="0">
                <a:solidFill>
                  <a:srgbClr val="1F497D"/>
                </a:solidFill>
              </a:rPr>
              <a:t>protostar</a:t>
            </a:r>
            <a:r>
              <a:rPr lang="en-CA" sz="2400" dirty="0" smtClean="0">
                <a:solidFill>
                  <a:srgbClr val="1F497D"/>
                </a:solidFill>
              </a:rPr>
              <a:t> itself produces</a:t>
            </a:r>
          </a:p>
          <a:p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This energy is absorbed by the envelope and re-radiated in the far IR through mm. Thus, the SED acts as a </a:t>
            </a:r>
            <a:r>
              <a:rPr lang="en-CA" sz="2400" dirty="0" smtClean="0">
                <a:solidFill>
                  <a:srgbClr val="C0504D"/>
                </a:solidFill>
              </a:rPr>
              <a:t>calorimeter</a:t>
            </a:r>
            <a:r>
              <a:rPr lang="en-CA" sz="2400" dirty="0" smtClean="0">
                <a:solidFill>
                  <a:srgbClr val="1F497D"/>
                </a:solidFill>
              </a:rPr>
              <a:t> for accretion.</a:t>
            </a:r>
            <a:endParaRPr lang="en-CA" sz="2400" dirty="0">
              <a:solidFill>
                <a:srgbClr val="1F497D"/>
              </a:solidFill>
            </a:endParaRPr>
          </a:p>
          <a:p>
            <a:endParaRPr lang="en-CA" sz="2400" dirty="0" smtClean="0">
              <a:solidFill>
                <a:srgbClr val="1F497D"/>
              </a:solidFill>
            </a:endParaRPr>
          </a:p>
          <a:p>
            <a:endParaRPr lang="en-CA" sz="2400" dirty="0">
              <a:solidFill>
                <a:srgbClr val="1F497D"/>
              </a:solidFill>
            </a:endParaRPr>
          </a:p>
          <a:p>
            <a:endParaRPr lang="en-CA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CA" sz="2400" dirty="0" smtClean="0">
              <a:solidFill>
                <a:srgbClr val="1F497D"/>
              </a:solidFill>
            </a:endParaRPr>
          </a:p>
          <a:p>
            <a:r>
              <a:rPr lang="en-CA" sz="2400" dirty="0" smtClean="0">
                <a:solidFill>
                  <a:srgbClr val="1F497D"/>
                </a:solidFill>
              </a:rPr>
              <a:t>Observations near the SED peak provide a proxy, allowing surveys such as </a:t>
            </a:r>
            <a:r>
              <a:rPr lang="en-CA" sz="2400" dirty="0" smtClean="0">
                <a:solidFill>
                  <a:schemeClr val="tx2"/>
                </a:solidFill>
              </a:rPr>
              <a:t>a potential </a:t>
            </a:r>
            <a:r>
              <a:rPr lang="en-CA" sz="2400" i="1" dirty="0" smtClean="0">
                <a:solidFill>
                  <a:srgbClr val="FF0000"/>
                </a:solidFill>
              </a:rPr>
              <a:t>OST Variability Survey </a:t>
            </a:r>
            <a:r>
              <a:rPr lang="en-CA" sz="2400" dirty="0" smtClean="0">
                <a:solidFill>
                  <a:srgbClr val="1F497D"/>
                </a:solidFill>
              </a:rPr>
              <a:t>to search for accretion variability through brightness variations.</a:t>
            </a:r>
          </a:p>
        </p:txBody>
      </p:sp>
      <p:pic>
        <p:nvPicPr>
          <p:cNvPr id="2" name="Picture 1" descr="sed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6"/>
          <a:stretch/>
        </p:blipFill>
        <p:spPr>
          <a:xfrm>
            <a:off x="2265193" y="3480776"/>
            <a:ext cx="4366061" cy="159961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835"/>
          </a:xfrm>
        </p:spPr>
        <p:txBody>
          <a:bodyPr/>
          <a:lstStyle/>
          <a:p>
            <a:pPr algn="l"/>
            <a:r>
              <a:rPr lang="en-US" dirty="0" smtClean="0"/>
              <a:t>Spectral Energy Distribution (SED):</a:t>
            </a:r>
            <a:endParaRPr lang="en-US" dirty="0"/>
          </a:p>
        </p:txBody>
      </p:sp>
      <p:pic>
        <p:nvPicPr>
          <p:cNvPr id="3" name="Picture 2" descr="luminosit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65" y="1790893"/>
            <a:ext cx="2398234" cy="7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C103814969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1732</Words>
  <Application>Microsoft Macintosh PowerPoint</Application>
  <PresentationFormat>On-screen Show (4:3)</PresentationFormat>
  <Paragraphs>251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TC103814969990</vt:lpstr>
      <vt:lpstr>What the Variability of Embedded Protostars Tells Us about Accretion  Past, Present, and Future (with help from W. Fischer, M. Dunham, and the 2-pager)</vt:lpstr>
      <vt:lpstr>Formation of a star in one slide!</vt:lpstr>
      <vt:lpstr>Accretion via Inside Out Collapse:</vt:lpstr>
      <vt:lpstr>Importance of Rotation (or B fields):</vt:lpstr>
      <vt:lpstr>Mass Accretion – Non-Steady?</vt:lpstr>
      <vt:lpstr>Young Disk Observations (IR &amp; mm):</vt:lpstr>
      <vt:lpstr>Young Disk Observations (IR &amp; mm):</vt:lpstr>
      <vt:lpstr>Young Disk Observations (IR &amp; mm):</vt:lpstr>
      <vt:lpstr>Spectral Energy Distribution (SED):</vt:lpstr>
      <vt:lpstr>Spitzer: Mass Accretion Result</vt:lpstr>
      <vt:lpstr>Protostellar Envelope Model: Deeply Embedded Phase</vt:lpstr>
      <vt:lpstr>Implications of Variable Accretion - I</vt:lpstr>
      <vt:lpstr>Implications of Variable Accretion - II</vt:lpstr>
      <vt:lpstr>Implications of Variable Accretion - IV</vt:lpstr>
      <vt:lpstr>Implications of Variable Accretion - V</vt:lpstr>
      <vt:lpstr>Aside: Variability and Accretion</vt:lpstr>
      <vt:lpstr>Spitzer/Wise Variability … (W. Fischer)</vt:lpstr>
      <vt:lpstr>PowerPoint Presentation</vt:lpstr>
      <vt:lpstr>PowerPoint Presentation</vt:lpstr>
      <vt:lpstr>The First JCMT Protostellar Variable:</vt:lpstr>
      <vt:lpstr>The First JCMT Protostellar Variable:</vt:lpstr>
      <vt:lpstr>The First JCMT Protostellar Variable:</vt:lpstr>
      <vt:lpstr>JCMT Variation Over A Few Years …</vt:lpstr>
      <vt:lpstr>What Requirements with OST …</vt:lpstr>
      <vt:lpstr>Other Opportunities In Next Decades?</vt:lpstr>
      <vt:lpstr>Variability of Deeply Embedded Protostars</vt:lpstr>
      <vt:lpstr>Fin</vt:lpstr>
      <vt:lpstr>Implications of Variable Accretion - III</vt:lpstr>
      <vt:lpstr>The first JCMT Protostellar Variable:</vt:lpstr>
      <vt:lpstr>Implications of Variable Accretion - V</vt:lpstr>
    </vt:vector>
  </TitlesOfParts>
  <Company>UVic/NRC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Johnstone</dc:creator>
  <cp:lastModifiedBy>Doug Johnstone</cp:lastModifiedBy>
  <cp:revision>155</cp:revision>
  <cp:lastPrinted>2017-05-17T23:29:53Z</cp:lastPrinted>
  <dcterms:created xsi:type="dcterms:W3CDTF">2017-05-17T20:49:23Z</dcterms:created>
  <dcterms:modified xsi:type="dcterms:W3CDTF">2017-06-15T13:01:06Z</dcterms:modified>
</cp:coreProperties>
</file>