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4564" r:id="rId2"/>
    <p:sldMasterId id="2147484576" r:id="rId3"/>
  </p:sldMasterIdLst>
  <p:notesMasterIdLst>
    <p:notesMasterId r:id="rId8"/>
  </p:notesMasterIdLst>
  <p:handoutMasterIdLst>
    <p:handoutMasterId r:id="rId9"/>
  </p:handoutMasterIdLst>
  <p:sldIdLst>
    <p:sldId id="457" r:id="rId4"/>
    <p:sldId id="507" r:id="rId5"/>
    <p:sldId id="480" r:id="rId6"/>
    <p:sldId id="50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ie Townsend" initials="JT" lastIdx="54" clrIdx="0"/>
  <p:cmAuthor id="1" name="Warfield, Keith R (312B)" initials="WKR(" lastIdx="36" clrIdx="1">
    <p:extLst/>
  </p:cmAuthor>
  <p:cmAuthor id="2" name="Blackwood, Gary H (7300)" initials="BGH(" lastIdx="2" clrIdx="2">
    <p:extLst/>
  </p:cmAuthor>
  <p:cmAuthor id="3" name="HSTNet User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FF66"/>
    <a:srgbClr val="000090"/>
    <a:srgbClr val="FFC5D7"/>
    <a:srgbClr val="FF0000"/>
    <a:srgbClr val="0000FF"/>
    <a:srgbClr val="FFFF00"/>
    <a:srgbClr val="FFDFD7"/>
    <a:srgbClr val="C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02" autoAdjust="0"/>
    <p:restoredTop sz="92133"/>
  </p:normalViewPr>
  <p:slideViewPr>
    <p:cSldViewPr snapToGrid="0">
      <p:cViewPr>
        <p:scale>
          <a:sx n="110" d="100"/>
          <a:sy n="110" d="100"/>
        </p:scale>
        <p:origin x="-472" y="-136"/>
      </p:cViewPr>
      <p:guideLst>
        <p:guide orient="horz" pos="2160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17T12:48:37.254" idx="33">
    <p:pos x="5760" y="-3"/>
    <p:text>Wfong headder and no acknowledgement of ExEP</p:text>
    <p:extLst>
      <p:ext uri="{C676402C-5697-4E1C-873F-D02D1690AC5C}">
        <p15:threadingInfo xmlns:p15="http://schemas.microsoft.com/office/powerpoint/2012/main" timeZoneBias="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1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 defTabSz="931727" eaLnBrk="0" hangingPunct="0">
              <a:defRPr sz="1100">
                <a:latin typeface="Helvetica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013C68-D71C-4A06-9D82-778B32553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75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1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6"/>
            <a:ext cx="5607050" cy="418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defTabSz="931727" eaLnBrk="0" hangingPunct="0">
              <a:defRPr sz="1100">
                <a:latin typeface="Helvetica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 defTabSz="931727" eaLnBrk="0" hangingPunct="0">
              <a:defRPr sz="1100">
                <a:latin typeface="Helvetica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CD3EAE35-63B2-40DB-B14C-AD9AEFA41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30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1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8F2EB-1B11-4891-8D3D-B62EA4110385}" type="slidenum">
              <a:rPr lang="en-US" smtClean="0">
                <a:ea typeface="ＭＳ Ｐゴシック" charset="-128"/>
              </a:rPr>
              <a:pPr/>
              <a:t>1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6"/>
            <a:ext cx="5143500" cy="4183064"/>
          </a:xfrm>
          <a:noFill/>
          <a:ln/>
        </p:spPr>
        <p:txBody>
          <a:bodyPr lIns="93124" tIns="46563" rIns="93124" bIns="46563"/>
          <a:lstStyle/>
          <a:p>
            <a:pPr eaLnBrk="1" hangingPunct="1"/>
            <a:endParaRPr lang="en-US" dirty="0" smtClean="0">
              <a:latin typeface="Helvetica" pitchFamily="-10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86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%0dNASA%20Logo.gif%20%20%20%20%20%20%20%20%20%20%20%20%20%20%20%20%20%20%20%20%20%20%20%20%20%20%20%20%20%20%20%20%20%20%20%20%20%20%20%20%20%20%20%20%20%20%20%20%20%200000002E%08STAAC%20#2                       B0D01979:" TargetMode="External"/><Relationship Id="rId4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%0dNASA%20Logo.gif%20%20%20%20%20%20%20%20%20%20%20%20%20%20%20%20%20%20%20%20%20%20%20%20%20%20%20%20%20%20%20%20%20%20%20%20%20%20%20%20%20%20%20%20%20%20%20%20%20%200000002E%08STAAC%20#2                       B0D01979:" TargetMode="External"/><Relationship Id="rId4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%0dNASA%20Logo.gif%20%20%20%20%20%20%20%20%20%20%20%20%20%20%20%20%20%20%20%20%20%20%20%20%20%20%20%20%20%20%20%20%20%20%20%20%20%20%20%20%20%20%20%20%20%20%20%20%20%200000002E%08STAAC%20#2                       B0D01979:" TargetMode="External"/><Relationship Id="rId4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3494-142F-4704-BC60-6D7BA501A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2B998-7929-4A90-BD6C-1E4A919C5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25338-251A-47B6-94A0-C7D2C114B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7425" y="63373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9B0392C-5BE7-214B-9E5F-CC8853CBAA6A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D2E4-C55C-44B3-AE80-62E4B5F42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fld id="{FA2BB0F0-83BF-A643-8876-BB0D3F111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8272463" y="65754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839200" y="6661150"/>
            <a:ext cx="307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5705832C-504C-4B0B-87C2-94C499FD570E}" type="slidenum">
              <a:rPr lang="en-US" altLang="en-US" sz="800" i="1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800" i="1" smtClean="0">
              <a:solidFill>
                <a:srgbClr val="000000"/>
              </a:solidFill>
            </a:endParaRPr>
          </a:p>
        </p:txBody>
      </p:sp>
      <p:pic>
        <p:nvPicPr>
          <p:cNvPr id="8" name="Picture 11" descr="PCOS_Co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15900"/>
            <a:ext cx="846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15900"/>
            <a:ext cx="8534400" cy="6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1430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9492355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6EE94DF-1FF1-4F00-AB90-3521E6268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2971800" y="6629400"/>
            <a:ext cx="3200400" cy="228600"/>
          </a:xfrm>
        </p:spPr>
        <p:txBody>
          <a:bodyPr/>
          <a:lstStyle>
            <a:lvl1pPr>
              <a:defRPr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"/>
            <a:ext cx="6477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80FB-2C45-4FB5-A14A-EB32B0597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F3ED0-BA6A-46FB-BB83-93DD84B02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724C-BB2A-4685-BD4A-08FBB124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04EA2-4E8A-4748-AD21-9B3060BCC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1002E-4822-4232-9899-FB31352820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24D5-2663-473F-9786-3B1BAD681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B53C-13C4-434A-BE29-F6A5C1890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5BEB8-7B1E-45A9-BF18-454DD485E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60A1-51D0-42E3-AF4C-AD4C90F34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F71C-52E6-4430-848D-0A6B9A388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B47D-7175-4C8F-9484-CACF1C844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CEBB-B388-4631-9CAF-DE4682FEB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FBD8-6DAE-4F6D-B92E-0B45665FF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 flipV="1">
            <a:off x="228600" y="1089835"/>
            <a:ext cx="8631238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8" descr="&#10;NASA Logo.gif                                                  0000002ESTAAC #2                       B0D01979:"/>
          <p:cNvPicPr>
            <a:picLocks noChangeAspect="1" noChangeArrowheads="1"/>
          </p:cNvPicPr>
          <p:nvPr userDrawn="1"/>
        </p:nvPicPr>
        <p:blipFill>
          <a:blip r:embed="rId2" r:link="rId3" cstate="screen">
            <a:lum bright="-4000" contrast="28000"/>
          </a:blip>
          <a:srcRect/>
          <a:stretch>
            <a:fillRect/>
          </a:stretch>
        </p:blipFill>
        <p:spPr bwMode="auto">
          <a:xfrm>
            <a:off x="50800" y="304800"/>
            <a:ext cx="711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l="5888" r="5053"/>
          <a:stretch>
            <a:fillRect/>
          </a:stretch>
        </p:blipFill>
        <p:spPr bwMode="auto">
          <a:xfrm>
            <a:off x="7772400" y="304800"/>
            <a:ext cx="1324970" cy="62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"/>
            <a:ext cx="64008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FBD8-6DAE-4F6D-B92E-0B45665FF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 flipV="1">
            <a:off x="228600" y="1089835"/>
            <a:ext cx="8631238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8" descr="&#10;NASA Logo.gif                                                  0000002ESTAAC #2                       B0D01979:"/>
          <p:cNvPicPr>
            <a:picLocks noChangeAspect="1" noChangeArrowheads="1"/>
          </p:cNvPicPr>
          <p:nvPr userDrawn="1"/>
        </p:nvPicPr>
        <p:blipFill>
          <a:blip r:embed="rId2" r:link="rId3" cstate="screen">
            <a:lum bright="-4000" contrast="28000"/>
          </a:blip>
          <a:srcRect/>
          <a:stretch>
            <a:fillRect/>
          </a:stretch>
        </p:blipFill>
        <p:spPr bwMode="auto">
          <a:xfrm>
            <a:off x="50800" y="304800"/>
            <a:ext cx="711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l="5888" r="5053"/>
          <a:stretch>
            <a:fillRect/>
          </a:stretch>
        </p:blipFill>
        <p:spPr bwMode="auto">
          <a:xfrm>
            <a:off x="7772400" y="304800"/>
            <a:ext cx="1324970" cy="62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"/>
            <a:ext cx="64008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FBD8-6DAE-4F6D-B92E-0B45665FF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 flipV="1">
            <a:off x="228600" y="1089835"/>
            <a:ext cx="8631238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8" descr="&#10;NASA Logo.gif                                                  0000002ESTAAC #2                       B0D01979:"/>
          <p:cNvPicPr>
            <a:picLocks noChangeAspect="1" noChangeArrowheads="1"/>
          </p:cNvPicPr>
          <p:nvPr userDrawn="1"/>
        </p:nvPicPr>
        <p:blipFill>
          <a:blip r:embed="rId2" r:link="rId3" cstate="screen">
            <a:lum bright="-4000" contrast="28000"/>
          </a:blip>
          <a:srcRect/>
          <a:stretch>
            <a:fillRect/>
          </a:stretch>
        </p:blipFill>
        <p:spPr bwMode="auto">
          <a:xfrm>
            <a:off x="50800" y="304800"/>
            <a:ext cx="711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l="5888" r="5053"/>
          <a:stretch>
            <a:fillRect/>
          </a:stretch>
        </p:blipFill>
        <p:spPr bwMode="auto">
          <a:xfrm>
            <a:off x="7772400" y="304800"/>
            <a:ext cx="1324970" cy="62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"/>
            <a:ext cx="6400800" cy="1143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A326-1D18-42B5-9069-CD61ACD9A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8DBE9-E55A-4D03-A6C3-C00FFCAD1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D69F3-00C8-4E5F-AB06-B239EF4D6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9019F-3C63-4F22-8EA6-24FC2EBA9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5213" y="6608763"/>
            <a:ext cx="458787" cy="2492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002-2864-4B40-89A7-651BC762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1.tiff"/><Relationship Id="rId16" Type="http://schemas.openxmlformats.org/officeDocument/2006/relationships/image" Target="../media/image2.png"/><Relationship Id="rId17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39.xml"/><Relationship Id="rId16" Type="http://schemas.openxmlformats.org/officeDocument/2006/relationships/theme" Target="../theme/theme3.xml"/><Relationship Id="rId17" Type="http://schemas.openxmlformats.org/officeDocument/2006/relationships/image" Target="../media/image5.jpeg"/><Relationship Id="rId18" Type="http://schemas.openxmlformats.org/officeDocument/2006/relationships/image" Target="../media/image6.png"/><Relationship Id="rId19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9900" y="63055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9B0392C-5BE7-214B-9E5F-CC8853CBAA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SzPct val="80000"/>
        <a:buFont typeface="Zapf Dingbats" pitchFamily="-108" charset="2"/>
        <a:buChar char=""/>
        <a:defRPr sz="2000" b="1">
          <a:solidFill>
            <a:schemeClr val="tx1"/>
          </a:solidFill>
          <a:latin typeface="+mn-lt"/>
          <a:ea typeface="+mn-ea"/>
          <a:cs typeface="ＭＳ Ｐゴシック" pitchFamily="-108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»"/>
        <a:defRPr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0000"/>
        </a:lnSpc>
        <a:spcBef>
          <a:spcPct val="0"/>
        </a:spcBef>
        <a:spcAft>
          <a:spcPct val="50000"/>
        </a:spcAft>
        <a:buClr>
          <a:srgbClr val="0000FF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2115"/>
            <a:ext cx="8229600" cy="514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1345" y="241257"/>
            <a:ext cx="6562788" cy="866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21" name="Picture 20" descr="Program Logo raw.tif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835900" y="96520"/>
            <a:ext cx="1219200" cy="1027430"/>
          </a:xfrm>
          <a:prstGeom prst="rect">
            <a:avLst/>
          </a:prstGeom>
        </p:spPr>
      </p:pic>
      <p:pic>
        <p:nvPicPr>
          <p:cNvPr id="11" name="Picture 18" descr="meatball best"/>
          <p:cNvPicPr>
            <a:picLocks noChangeAspect="1" noChangeArrowheads="1"/>
          </p:cNvPicPr>
          <p:nvPr userDrawn="1"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7916328" y="476259"/>
            <a:ext cx="718492" cy="631402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 userDrawn="1"/>
        </p:nvCxnSpPr>
        <p:spPr>
          <a:xfrm flipV="1">
            <a:off x="1531345" y="1109772"/>
            <a:ext cx="6332495" cy="1417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89" y="128149"/>
            <a:ext cx="915944" cy="91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 userDrawn="1"/>
        </p:nvSpPr>
        <p:spPr bwMode="auto">
          <a:xfrm>
            <a:off x="-227957" y="992245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93" r:id="rId12"/>
    <p:sldLayoutId id="214748459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0090"/>
        </a:buClr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0090"/>
        </a:buClr>
        <a:buFont typeface="Calibri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0090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009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0090"/>
        </a:buClr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762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790015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440E560-E592-435B-A6B2-FCC05E76A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 rot="16200000">
            <a:off x="-2332037" y="3686175"/>
            <a:ext cx="5211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rgbClr val="333399"/>
                </a:solidFill>
                <a:latin typeface="Calibri" pitchFamily="34" charset="0"/>
              </a:rPr>
              <a:t>ExoPlanet Exploration Program</a:t>
            </a:r>
            <a:endParaRPr lang="en-US" sz="1200" i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031" name="Picture 8" descr="It's a Rocky World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914400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NASA log w-out backgroun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096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Untitled-1 copy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629400"/>
            <a:ext cx="335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790015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  <p:sldLayoutId id="2147484588" r:id="rId12"/>
    <p:sldLayoutId id="2147484589" r:id="rId13"/>
    <p:sldLayoutId id="2147484590" r:id="rId14"/>
    <p:sldLayoutId id="2147484591" r:id="rId15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667750" y="6635750"/>
            <a:ext cx="466725" cy="204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Helvetica" pitchFamily="-10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501900" y="38637"/>
            <a:ext cx="3695700" cy="50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Helvetica" pitchFamily="-10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2029" y="2035680"/>
            <a:ext cx="8604471" cy="105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Aft>
                <a:spcPts val="600"/>
              </a:spcAft>
            </a:pPr>
            <a:r>
              <a:rPr lang="en-US" sz="3600" b="1" dirty="0" smtClean="0">
                <a:solidFill>
                  <a:srgbClr val="000090"/>
                </a:solidFill>
                <a:latin typeface="Helvetica" pitchFamily="-108" charset="0"/>
              </a:rPr>
              <a:t>Decadal 2020 – Flagship Studies</a:t>
            </a:r>
            <a:endParaRPr lang="en-US" sz="2800" b="1" dirty="0" smtClean="0">
              <a:solidFill>
                <a:srgbClr val="000090"/>
              </a:solidFill>
              <a:latin typeface="Helvetica" pitchFamily="-108" charset="0"/>
            </a:endParaRPr>
          </a:p>
          <a:p>
            <a:pPr algn="ctr" eaLnBrk="0" hangingPunct="0">
              <a:lnSpc>
                <a:spcPct val="85000"/>
              </a:lnSpc>
              <a:spcAft>
                <a:spcPts val="600"/>
              </a:spcAft>
            </a:pPr>
            <a:endParaRPr lang="en-US" sz="3200" b="1" dirty="0" smtClean="0">
              <a:solidFill>
                <a:srgbClr val="000090"/>
              </a:solidFill>
              <a:latin typeface="Helvetica" pitchFamily="-108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75730" y="2819364"/>
            <a:ext cx="7857067" cy="1000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Calibri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Courier New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600"/>
              </a:spcAft>
              <a:buFont typeface="Arial"/>
              <a:buNone/>
            </a:pPr>
            <a:r>
              <a:rPr lang="en-US" sz="2000" dirty="0" smtClean="0">
                <a:solidFill>
                  <a:srgbClr val="000090"/>
                </a:solidFill>
                <a:latin typeface="Helvetica"/>
                <a:cs typeface="Helvetica"/>
              </a:rPr>
              <a:t>Thoughts; Context; Questions; Possible approaches</a:t>
            </a:r>
          </a:p>
          <a:p>
            <a:pPr algn="ctr" fontAlgn="auto">
              <a:spcAft>
                <a:spcPts val="600"/>
              </a:spcAft>
              <a:buFont typeface="Arial"/>
              <a:buNone/>
            </a:pPr>
            <a:r>
              <a:rPr lang="en-US" sz="2000" dirty="0" smtClean="0">
                <a:solidFill>
                  <a:srgbClr val="000090"/>
                </a:solidFill>
                <a:latin typeface="Helvetica"/>
                <a:cs typeface="Helvetica"/>
              </a:rPr>
              <a:t>That will hopefully result in a 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303863" y="4051456"/>
            <a:ext cx="6400800" cy="636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Arial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Calibri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Courier New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0090"/>
              </a:buClr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90"/>
                </a:solidFill>
                <a:latin typeface="Helvetica"/>
                <a:cs typeface="Helvetica"/>
              </a:rPr>
              <a:t>A meaningful report contents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90"/>
                </a:solidFill>
                <a:latin typeface="Helvetica"/>
                <a:cs typeface="Helvetica"/>
              </a:rPr>
              <a:t>Decadal Studies Pause &amp; Learn #2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90"/>
                </a:solidFill>
                <a:latin typeface="Helvetica"/>
                <a:cs typeface="Helvetica"/>
              </a:rPr>
              <a:t>June 1 &amp; 2, 2017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endParaRPr lang="en-US" b="0" dirty="0" smtClean="0">
              <a:solidFill>
                <a:srgbClr val="000090"/>
              </a:solidFill>
              <a:latin typeface="Helvetica"/>
              <a:cs typeface="Helvetic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 err="1" smtClean="0">
                <a:solidFill>
                  <a:srgbClr val="000090"/>
                </a:solidFill>
                <a:latin typeface="Helvetica"/>
                <a:cs typeface="Helvetica"/>
              </a:rPr>
              <a:t>Mansoor</a:t>
            </a:r>
            <a:r>
              <a:rPr lang="en-US" sz="2000" b="0" dirty="0" smtClean="0">
                <a:solidFill>
                  <a:srgbClr val="000090"/>
                </a:solidFill>
                <a:latin typeface="Helvetica"/>
                <a:cs typeface="Helvetica"/>
              </a:rPr>
              <a:t> Ahmed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 smtClean="0">
                <a:solidFill>
                  <a:srgbClr val="000090"/>
                </a:solidFill>
                <a:latin typeface="Helvetica"/>
                <a:cs typeface="Helvetica"/>
              </a:rPr>
              <a:t>Gary Blackwood</a:t>
            </a:r>
            <a:endParaRPr lang="en-US" sz="2000" b="0" dirty="0">
              <a:solidFill>
                <a:srgbClr val="000090"/>
              </a:solidFill>
              <a:latin typeface="Helvetica"/>
              <a:cs typeface="Helvetic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n-US" sz="2800" b="0" dirty="0" smtClean="0">
              <a:solidFill>
                <a:srgbClr val="00009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103" y="63798"/>
            <a:ext cx="6562788" cy="86692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final study </a:t>
            </a:r>
            <a:r>
              <a:rPr lang="en-US" dirty="0" smtClean="0"/>
              <a:t>deliverable </a:t>
            </a:r>
            <a:br>
              <a:rPr lang="en-US" dirty="0" smtClean="0"/>
            </a:br>
            <a:r>
              <a:rPr lang="en-US" dirty="0" smtClean="0"/>
              <a:t>(Management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711"/>
            <a:ext cx="8229600" cy="5422601"/>
          </a:xfrm>
        </p:spPr>
        <p:txBody>
          <a:bodyPr>
            <a:normAutofit fontScale="85000" lnSpcReduction="20000"/>
          </a:bodyPr>
          <a:lstStyle/>
          <a:p>
            <a:r>
              <a:rPr lang="en-US" sz="2600" i="1" dirty="0" smtClean="0"/>
              <a:t>Science </a:t>
            </a:r>
            <a:r>
              <a:rPr lang="en-US" sz="2600" i="1" dirty="0"/>
              <a:t>case for the mission</a:t>
            </a:r>
            <a:endParaRPr lang="en-US" sz="2600" dirty="0"/>
          </a:p>
          <a:p>
            <a:r>
              <a:rPr lang="en-US" sz="2600" i="1" dirty="0"/>
              <a:t>Mission and observatory performance requirements that deliver these science capabilities</a:t>
            </a:r>
            <a:endParaRPr lang="en-US" sz="2600" dirty="0"/>
          </a:p>
          <a:p>
            <a:r>
              <a:rPr lang="en-US" sz="2600" i="1" dirty="0"/>
              <a:t>Design reference mission, including straw-man payload trade studies conducted to arrive at the final mission concept</a:t>
            </a:r>
            <a:endParaRPr lang="en-US" sz="2600" dirty="0"/>
          </a:p>
          <a:p>
            <a:r>
              <a:rPr lang="en-US" sz="2600" i="1" dirty="0"/>
              <a:t>Technology assessment:</a:t>
            </a:r>
            <a:endParaRPr lang="en-US" sz="2600" dirty="0"/>
          </a:p>
          <a:p>
            <a:pPr lvl="1"/>
            <a:r>
              <a:rPr lang="en-US" i="1" dirty="0"/>
              <a:t>Current status, at the time of submittal of the final report</a:t>
            </a:r>
            <a:endParaRPr lang="en-US" dirty="0"/>
          </a:p>
          <a:p>
            <a:pPr lvl="1"/>
            <a:r>
              <a:rPr lang="en-US" i="1" dirty="0"/>
              <a:t>Roadmap for maturation to both TRL-5 by the start of Phase-A and</a:t>
            </a:r>
            <a:endParaRPr lang="en-US" dirty="0"/>
          </a:p>
          <a:p>
            <a:pPr lvl="1"/>
            <a:r>
              <a:rPr lang="en-US" i="1" dirty="0"/>
              <a:t>TRL-6 by the mission PDR</a:t>
            </a:r>
            <a:endParaRPr lang="en-US" dirty="0"/>
          </a:p>
          <a:p>
            <a:pPr lvl="1"/>
            <a:r>
              <a:rPr lang="en-US" i="1" dirty="0"/>
              <a:t>Phased resources needed to achieve the required technology maturity levels by the start of Phase A and by mission PDR</a:t>
            </a:r>
            <a:endParaRPr lang="en-US" dirty="0"/>
          </a:p>
          <a:p>
            <a:r>
              <a:rPr lang="en-US" sz="2600" i="1" dirty="0"/>
              <a:t>Cost assessment, major technical, and risk burn-down plans as a function of science capability.</a:t>
            </a:r>
            <a:endParaRPr lang="en-US" sz="2600" dirty="0"/>
          </a:p>
          <a:p>
            <a:r>
              <a:rPr lang="en-US" sz="2600" i="1" dirty="0"/>
              <a:t>Top-level schedule for major phases of development including a notional launch date (assuming entering phase-A as a post-WFIRST budget wedge opens) and top schedule risks.</a:t>
            </a:r>
            <a:endParaRPr lang="en-US" sz="26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8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Teams have developed a compelling science case in a DRM</a:t>
            </a:r>
          </a:p>
          <a:p>
            <a:r>
              <a:rPr lang="en-US" dirty="0" smtClean="0"/>
              <a:t>Measurement requirements to meet science goal identified</a:t>
            </a:r>
          </a:p>
          <a:p>
            <a:r>
              <a:rPr lang="en-US" dirty="0" smtClean="0"/>
              <a:t>Driving payload &amp; mission requirements are flowing down from the science case</a:t>
            </a:r>
          </a:p>
          <a:p>
            <a:r>
              <a:rPr lang="en-US" dirty="0" smtClean="0"/>
              <a:t>Mission architecture defined at a reasonable level to</a:t>
            </a:r>
          </a:p>
          <a:p>
            <a:pPr lvl="1"/>
            <a:r>
              <a:rPr lang="en-US" dirty="0" smtClean="0"/>
              <a:t>Assess feasibility</a:t>
            </a:r>
          </a:p>
          <a:p>
            <a:pPr lvl="1"/>
            <a:r>
              <a:rPr lang="en-US" dirty="0" smtClean="0"/>
              <a:t>Identify technology shortfalls</a:t>
            </a:r>
          </a:p>
          <a:p>
            <a:pPr lvl="1"/>
            <a:r>
              <a:rPr lang="en-US" dirty="0" smtClean="0"/>
              <a:t>Produce a cost estimate by the CATE process</a:t>
            </a:r>
          </a:p>
          <a:p>
            <a:r>
              <a:rPr lang="en-US" dirty="0" smtClean="0"/>
              <a:t>Identified Science capability vs. changes in key assumptions</a:t>
            </a:r>
          </a:p>
          <a:p>
            <a:pPr lvl="1"/>
            <a:r>
              <a:rPr lang="en-US" dirty="0" smtClean="0"/>
              <a:t>LV</a:t>
            </a:r>
          </a:p>
          <a:p>
            <a:pPr lvl="1"/>
            <a:r>
              <a:rPr lang="en-US" dirty="0" smtClean="0"/>
              <a:t>Technology availability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i="1" dirty="0" smtClean="0"/>
              <a:t>Interim Report: </a:t>
            </a:r>
            <a:r>
              <a:rPr lang="en-US" i="1" dirty="0"/>
              <a:t>J</a:t>
            </a:r>
            <a:r>
              <a:rPr lang="en-US" i="1" dirty="0" smtClean="0"/>
              <a:t>udge the progress and share info with other teams</a:t>
            </a:r>
          </a:p>
          <a:p>
            <a:r>
              <a:rPr lang="en-US" i="1" dirty="0" smtClean="0"/>
              <a:t>Final Report: Compete to answer all potential questions the decadal committee may ask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7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606" y="219992"/>
            <a:ext cx="6562788" cy="866928"/>
          </a:xfrm>
        </p:spPr>
        <p:txBody>
          <a:bodyPr/>
          <a:lstStyle/>
          <a:p>
            <a:r>
              <a:rPr lang="en-US" dirty="0" smtClean="0"/>
              <a:t>Metrics Decadal 2020 May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358"/>
            <a:ext cx="8229600" cy="51442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narrow down the content list, let’s </a:t>
            </a:r>
            <a:r>
              <a:rPr lang="en-US" dirty="0" smtClean="0"/>
              <a:t>think </a:t>
            </a:r>
            <a:r>
              <a:rPr lang="en-US" dirty="0"/>
              <a:t>about what we believe the Decadal committee needs in order to prioritize the concepts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If you were the decadal </a:t>
            </a:r>
            <a:r>
              <a:rPr lang="en-US" dirty="0" smtClean="0"/>
              <a:t>committee member, </a:t>
            </a:r>
            <a:r>
              <a:rPr lang="en-US" dirty="0"/>
              <a:t>what questions would you have. For example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/>
              <a:t>What’s the science case and how sensitive it is to the following:</a:t>
            </a:r>
          </a:p>
          <a:p>
            <a:pPr lvl="1"/>
            <a:r>
              <a:rPr lang="en-US" sz="2400" dirty="0"/>
              <a:t>Budget:  At what cost point is the science no longer worth doing for the money required to achieve it. </a:t>
            </a:r>
            <a:endParaRPr lang="en-US" sz="2400" dirty="0" smtClean="0"/>
          </a:p>
          <a:p>
            <a:pPr lvl="1"/>
            <a:r>
              <a:rPr lang="en-US" sz="2400" dirty="0" smtClean="0"/>
              <a:t>Would </a:t>
            </a:r>
            <a:r>
              <a:rPr lang="en-US" sz="2400" dirty="0"/>
              <a:t>the minimum science still rank higher than the other 3.</a:t>
            </a:r>
          </a:p>
          <a:p>
            <a:pPr lvl="1"/>
            <a:r>
              <a:rPr lang="en-US" sz="2400" dirty="0"/>
              <a:t>Achieving the technology requirements: Is there a graceful degradation of science if the enabling technologies fall short</a:t>
            </a:r>
          </a:p>
          <a:p>
            <a:pPr lvl="0"/>
            <a:r>
              <a:rPr lang="en-US" dirty="0"/>
              <a:t>Is the best case science worth the cost of the mission.</a:t>
            </a:r>
          </a:p>
          <a:p>
            <a:pPr lvl="0"/>
            <a:r>
              <a:rPr lang="en-US" dirty="0"/>
              <a:t>Is the cost estimate most conservative possible. Did the cost estimate account for all cost drivers.</a:t>
            </a:r>
          </a:p>
          <a:p>
            <a:pPr lvl="0"/>
            <a:r>
              <a:rPr lang="en-US" dirty="0"/>
              <a:t>Any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3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xoPEP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46531</TotalTime>
  <Words>426</Words>
  <Application>Microsoft Macintosh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1_Blank Presentation</vt:lpstr>
      <vt:lpstr>Office Theme</vt:lpstr>
      <vt:lpstr>ExoPEP</vt:lpstr>
      <vt:lpstr>PowerPoint Presentation</vt:lpstr>
      <vt:lpstr>The final study deliverable  (Management Plan)</vt:lpstr>
      <vt:lpstr>Final Report Objectives</vt:lpstr>
      <vt:lpstr>Metrics Decadal 2020 May Use</vt:lpstr>
    </vt:vector>
  </TitlesOfParts>
  <Company>J. Keith Kalinowski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HSTP Objectives Post-SM4</dc:title>
  <dc:creator>J. Keith Kalinowski</dc:creator>
  <cp:lastModifiedBy>Margaret Meixner</cp:lastModifiedBy>
  <cp:revision>1228</cp:revision>
  <cp:lastPrinted>2015-11-23T18:35:06Z</cp:lastPrinted>
  <dcterms:created xsi:type="dcterms:W3CDTF">2012-02-03T17:23:38Z</dcterms:created>
  <dcterms:modified xsi:type="dcterms:W3CDTF">2017-06-13T19:40:55Z</dcterms:modified>
</cp:coreProperties>
</file>