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6"/>
    <p:restoredTop sz="94710"/>
  </p:normalViewPr>
  <p:slideViewPr>
    <p:cSldViewPr snapToGrid="0" snapToObjects="1">
      <p:cViewPr varScale="1">
        <p:scale>
          <a:sx n="85" d="100"/>
          <a:sy n="85" d="100"/>
        </p:scale>
        <p:origin x="168"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A02B0-9E9C-1F45-88AF-651DDD24752C}" type="datetimeFigureOut">
              <a:rPr lang="en-US" smtClean="0"/>
              <a:t>6/13/17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F9425-CBF2-554A-AE12-DA0E81BF3139}" type="slidenum">
              <a:rPr lang="en-US" smtClean="0"/>
              <a:t>‹#›</a:t>
            </a:fld>
            <a:endParaRPr lang="en-US"/>
          </a:p>
        </p:txBody>
      </p:sp>
    </p:spTree>
    <p:extLst>
      <p:ext uri="{BB962C8B-B14F-4D97-AF65-F5344CB8AC3E}">
        <p14:creationId xmlns:p14="http://schemas.microsoft.com/office/powerpoint/2010/main" val="209412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AF9425-CBF2-554A-AE12-DA0E81BF3139}" type="slidenum">
              <a:rPr lang="en-US" smtClean="0"/>
              <a:t>1</a:t>
            </a:fld>
            <a:endParaRPr lang="en-US"/>
          </a:p>
        </p:txBody>
      </p:sp>
    </p:spTree>
    <p:extLst>
      <p:ext uri="{BB962C8B-B14F-4D97-AF65-F5344CB8AC3E}">
        <p14:creationId xmlns:p14="http://schemas.microsoft.com/office/powerpoint/2010/main" val="91447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02700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9866"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99669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403112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9111" y="439596"/>
            <a:ext cx="6948829" cy="805925"/>
          </a:xfrm>
        </p:spPr>
        <p:txBody>
          <a:bodyPr/>
          <a:lstStyle/>
          <a:p>
            <a:r>
              <a:rPr lang="en-US" smtClean="0"/>
              <a:t>Click to edit Master title style</a:t>
            </a:r>
            <a:endParaRPr lang="en-US"/>
          </a:p>
        </p:txBody>
      </p:sp>
      <p:sp>
        <p:nvSpPr>
          <p:cNvPr id="3" name="Content Placeholder 2"/>
          <p:cNvSpPr>
            <a:spLocks noGrp="1"/>
          </p:cNvSpPr>
          <p:nvPr>
            <p:ph idx="1"/>
          </p:nvPr>
        </p:nvSpPr>
        <p:spPr>
          <a:xfrm>
            <a:off x="509866"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64983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125818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71092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 June 2017</a:t>
            </a:r>
            <a:endParaRPr lang="en-US"/>
          </a:p>
        </p:txBody>
      </p:sp>
      <p:sp>
        <p:nvSpPr>
          <p:cNvPr id="8" name="Footer Placeholder 7"/>
          <p:cNvSpPr>
            <a:spLocks noGrp="1"/>
          </p:cNvSpPr>
          <p:nvPr>
            <p:ph type="ftr" sz="quarter" idx="11"/>
          </p:nvPr>
        </p:nvSpPr>
        <p:spPr/>
        <p:txBody>
          <a:bodyPr/>
          <a:lstStyle/>
          <a:p>
            <a:r>
              <a:rPr lang="en-US" smtClean="0"/>
              <a:t>D. Leisawitz - STDT f2f #5</a:t>
            </a:r>
            <a:endParaRPr lang="en-US"/>
          </a:p>
        </p:txBody>
      </p:sp>
      <p:sp>
        <p:nvSpPr>
          <p:cNvPr id="9" name="Slide Number Placeholder 8"/>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65659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 June 2017</a:t>
            </a:r>
            <a:endParaRPr lang="en-US"/>
          </a:p>
        </p:txBody>
      </p:sp>
      <p:sp>
        <p:nvSpPr>
          <p:cNvPr id="4" name="Footer Placeholder 3"/>
          <p:cNvSpPr>
            <a:spLocks noGrp="1"/>
          </p:cNvSpPr>
          <p:nvPr>
            <p:ph type="ftr" sz="quarter" idx="11"/>
          </p:nvPr>
        </p:nvSpPr>
        <p:spPr/>
        <p:txBody>
          <a:bodyPr/>
          <a:lstStyle/>
          <a:p>
            <a:r>
              <a:rPr lang="en-US" smtClean="0"/>
              <a:t>D. Leisawitz - STDT f2f #5</a:t>
            </a:r>
            <a:endParaRPr lang="en-US"/>
          </a:p>
        </p:txBody>
      </p:sp>
      <p:sp>
        <p:nvSpPr>
          <p:cNvPr id="5" name="Slide Number Placeholder 4"/>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99690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 June 2017</a:t>
            </a:r>
            <a:endParaRPr lang="en-US"/>
          </a:p>
        </p:txBody>
      </p:sp>
      <p:sp>
        <p:nvSpPr>
          <p:cNvPr id="3" name="Footer Placeholder 2"/>
          <p:cNvSpPr>
            <a:spLocks noGrp="1"/>
          </p:cNvSpPr>
          <p:nvPr>
            <p:ph type="ftr" sz="quarter" idx="11"/>
          </p:nvPr>
        </p:nvSpPr>
        <p:spPr/>
        <p:txBody>
          <a:bodyPr/>
          <a:lstStyle/>
          <a:p>
            <a:r>
              <a:rPr lang="en-US" smtClean="0"/>
              <a:t>D. Leisawitz - STDT f2f #5</a:t>
            </a:r>
            <a:endParaRPr lang="en-US"/>
          </a:p>
        </p:txBody>
      </p:sp>
      <p:sp>
        <p:nvSpPr>
          <p:cNvPr id="4" name="Slide Number Placeholder 3"/>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144913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20534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June 2017</a:t>
            </a:r>
            <a:endParaRPr lang="en-US"/>
          </a:p>
        </p:txBody>
      </p:sp>
      <p:sp>
        <p:nvSpPr>
          <p:cNvPr id="6" name="Footer Placeholder 5"/>
          <p:cNvSpPr>
            <a:spLocks noGrp="1"/>
          </p:cNvSpPr>
          <p:nvPr>
            <p:ph type="ftr" sz="quarter" idx="11"/>
          </p:nvPr>
        </p:nvSpPr>
        <p:spPr/>
        <p:txBody>
          <a:bodyPr/>
          <a:lstStyle/>
          <a:p>
            <a:r>
              <a:rPr lang="en-US" smtClean="0"/>
              <a:t>D. Leisawitz - STDT f2f #5</a:t>
            </a:r>
            <a:endParaRPr lang="en-US"/>
          </a:p>
        </p:txBody>
      </p:sp>
      <p:sp>
        <p:nvSpPr>
          <p:cNvPr id="7" name="Slide Number Placeholder 6"/>
          <p:cNvSpPr>
            <a:spLocks noGrp="1"/>
          </p:cNvSpPr>
          <p:nvPr>
            <p:ph type="sldNum" sz="quarter" idx="12"/>
          </p:nvPr>
        </p:nvSpPr>
        <p:spPr/>
        <p:txBody>
          <a:bodyPr/>
          <a:lstStyle/>
          <a:p>
            <a:fld id="{5615F3F3-BD3F-0B4E-A6C5-30A95B5505BE}" type="slidenum">
              <a:rPr lang="en-US" smtClean="0"/>
              <a:t>‹#›</a:t>
            </a:fld>
            <a:endParaRPr lang="en-US"/>
          </a:p>
        </p:txBody>
      </p:sp>
    </p:spTree>
    <p:extLst>
      <p:ext uri="{BB962C8B-B14F-4D97-AF65-F5344CB8AC3E}">
        <p14:creationId xmlns:p14="http://schemas.microsoft.com/office/powerpoint/2010/main" val="3566845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 June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 Leisawitz - STDT f2f #5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5F3F3-BD3F-0B4E-A6C5-30A95B5505BE}" type="slidenum">
              <a:rPr lang="en-US" smtClean="0"/>
              <a:t>‹#›</a:t>
            </a:fld>
            <a:endParaRPr lang="en-US"/>
          </a:p>
        </p:txBody>
      </p:sp>
      <p:sp>
        <p:nvSpPr>
          <p:cNvPr id="7" name="Title Placeholder 1"/>
          <p:cNvSpPr txBox="1">
            <a:spLocks/>
          </p:cNvSpPr>
          <p:nvPr userDrawn="1"/>
        </p:nvSpPr>
        <p:spPr>
          <a:xfrm>
            <a:off x="971756" y="276226"/>
            <a:ext cx="7304645" cy="8335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 </a:t>
            </a:r>
            <a:endParaRPr lang="en-US" dirty="0"/>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D856473-076F-E64A-924D-CD395C40BBEA}" type="slidenum">
              <a:rPr lang="en-US" smtClean="0"/>
              <a:pPr/>
              <a:t>‹#›</a:t>
            </a:fld>
            <a:endParaRPr lang="en-US"/>
          </a:p>
        </p:txBody>
      </p:sp>
      <p:sp>
        <p:nvSpPr>
          <p:cNvPr id="10" name="Date Placeholder 3"/>
          <p:cNvSpPr txBox="1">
            <a:spLocks/>
          </p:cNvSpPr>
          <p:nvPr userDrawn="1"/>
        </p:nvSpPr>
        <p:spPr>
          <a:xfrm>
            <a:off x="457200" y="6356350"/>
            <a:ext cx="30607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90C3294-5CF8-9244-B3A8-6FEA2CEAD35A}" type="slidenum">
              <a:rPr lang="en-US" smtClean="0"/>
              <a:pPr/>
              <a:t>‹#›</a:t>
            </a:fld>
            <a:endParaRPr lang="en-US" dirty="0"/>
          </a:p>
        </p:txBody>
      </p:sp>
      <p:sp>
        <p:nvSpPr>
          <p:cNvPr id="12" name="Rectangle 11"/>
          <p:cNvSpPr/>
          <p:nvPr userDrawn="1"/>
        </p:nvSpPr>
        <p:spPr>
          <a:xfrm>
            <a:off x="2286000" y="3429000"/>
            <a:ext cx="4572000" cy="0"/>
          </a:xfrm>
          <a:prstGeom prst="rect">
            <a:avLst/>
          </a:prstGeom>
        </p:spPr>
        <p:txBody>
          <a:bodyPr/>
          <a:lstStyle/>
          <a:p>
            <a:endParaRPr lang="en-US" dirty="0">
              <a:solidFill>
                <a:prstClr val="black"/>
              </a:solidFill>
            </a:endParaRPr>
          </a:p>
        </p:txBody>
      </p:sp>
      <p:pic>
        <p:nvPicPr>
          <p:cNvPr id="13" name="Picture 18" descr="meatball best"/>
          <p:cNvPicPr>
            <a:picLocks noChangeAspect="1" noChangeArrowheads="1"/>
          </p:cNvPicPr>
          <p:nvPr userDrawn="1"/>
        </p:nvPicPr>
        <p:blipFill>
          <a:blip r:embed="rId13" cstate="screen"/>
          <a:srcRect/>
          <a:stretch>
            <a:fillRect/>
          </a:stretch>
        </p:blipFill>
        <p:spPr bwMode="auto">
          <a:xfrm>
            <a:off x="8047941" y="276225"/>
            <a:ext cx="810957" cy="631403"/>
          </a:xfrm>
          <a:prstGeom prst="rect">
            <a:avLst/>
          </a:prstGeom>
          <a:noFill/>
        </p:spPr>
      </p:pic>
      <p:cxnSp>
        <p:nvCxnSpPr>
          <p:cNvPr id="14" name="Straight Connector 13"/>
          <p:cNvCxnSpPr/>
          <p:nvPr userDrawn="1"/>
        </p:nvCxnSpPr>
        <p:spPr>
          <a:xfrm>
            <a:off x="971756" y="1108184"/>
            <a:ext cx="7304645"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p:cNvPicPr>
          <p:nvPr userDrawn="1"/>
        </p:nvPicPr>
        <p:blipFill>
          <a:blip r:embed="rId14"/>
          <a:stretch>
            <a:fillRect/>
          </a:stretch>
        </p:blipFill>
        <p:spPr>
          <a:xfrm>
            <a:off x="219208" y="367975"/>
            <a:ext cx="1549354" cy="403587"/>
          </a:xfrm>
          <a:prstGeom prst="rect">
            <a:avLst/>
          </a:prstGeom>
        </p:spPr>
      </p:pic>
    </p:spTree>
    <p:extLst>
      <p:ext uri="{BB962C8B-B14F-4D97-AF65-F5344CB8AC3E}">
        <p14:creationId xmlns:p14="http://schemas.microsoft.com/office/powerpoint/2010/main" val="3374795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97184"/>
            <a:ext cx="7772400" cy="2817704"/>
          </a:xfrm>
        </p:spPr>
        <p:txBody>
          <a:bodyPr>
            <a:noAutofit/>
          </a:bodyPr>
          <a:lstStyle/>
          <a:p>
            <a:r>
              <a:rPr lang="en-US" sz="3200" dirty="0" smtClean="0"/>
              <a:t>Decisions, decisions </a:t>
            </a:r>
            <a:r>
              <a:rPr lang="is-IS" sz="3200" dirty="0" smtClean="0"/>
              <a:t>…</a:t>
            </a:r>
            <a:r>
              <a:rPr lang="en-US" sz="3200" dirty="0"/>
              <a:t/>
            </a:r>
            <a:br>
              <a:rPr lang="en-US" sz="3200" dirty="0"/>
            </a:br>
            <a:r>
              <a:rPr lang="en-US" sz="3200" dirty="0"/>
              <a:t/>
            </a:r>
            <a:br>
              <a:rPr lang="en-US" sz="3200" dirty="0"/>
            </a:br>
            <a:r>
              <a:rPr lang="en-US" sz="2000" dirty="0"/>
              <a:t>Dave Leisawitz</a:t>
            </a:r>
            <a:br>
              <a:rPr lang="en-US" sz="2000" dirty="0"/>
            </a:br>
            <a:r>
              <a:rPr lang="en-US" sz="2000" dirty="0"/>
              <a:t>NASA GSFC</a:t>
            </a:r>
            <a:endParaRPr lang="en-US" sz="3200" dirty="0"/>
          </a:p>
        </p:txBody>
      </p:sp>
      <p:sp>
        <p:nvSpPr>
          <p:cNvPr id="3" name="Subtitle 2"/>
          <p:cNvSpPr>
            <a:spLocks noGrp="1"/>
          </p:cNvSpPr>
          <p:nvPr>
            <p:ph type="subTitle" idx="1"/>
          </p:nvPr>
        </p:nvSpPr>
        <p:spPr>
          <a:xfrm>
            <a:off x="1176421" y="4006516"/>
            <a:ext cx="7099979" cy="2349834"/>
          </a:xfrm>
        </p:spPr>
        <p:txBody>
          <a:bodyPr/>
          <a:lstStyle/>
          <a:p>
            <a:endParaRPr lang="en-US" sz="1800" dirty="0" smtClean="0"/>
          </a:p>
          <a:p>
            <a:endParaRPr lang="en-US" sz="1800" dirty="0"/>
          </a:p>
          <a:p>
            <a:endParaRPr lang="en-US" sz="1800" dirty="0" smtClean="0"/>
          </a:p>
        </p:txBody>
      </p:sp>
      <p:sp>
        <p:nvSpPr>
          <p:cNvPr id="6" name="Title Placeholder 1"/>
          <p:cNvSpPr txBox="1">
            <a:spLocks/>
          </p:cNvSpPr>
          <p:nvPr/>
        </p:nvSpPr>
        <p:spPr>
          <a:xfrm>
            <a:off x="971756" y="276226"/>
            <a:ext cx="7304645" cy="8335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 </a:t>
            </a:r>
            <a:endParaRPr lang="en-US" dirty="0"/>
          </a:p>
        </p:txBody>
      </p:sp>
      <p:sp>
        <p:nvSpPr>
          <p:cNvPr id="10" name="Date Placeholder 3"/>
          <p:cNvSpPr txBox="1">
            <a:spLocks/>
          </p:cNvSpPr>
          <p:nvPr/>
        </p:nvSpPr>
        <p:spPr>
          <a:xfrm>
            <a:off x="457200" y="6356350"/>
            <a:ext cx="30607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90C3294-5CF8-9244-B3A8-6FEA2CEAD35A}" type="slidenum">
              <a:rPr lang="en-US" smtClean="0"/>
              <a:pPr/>
              <a:t>1</a:t>
            </a:fld>
            <a:endParaRPr lang="en-US" dirty="0"/>
          </a:p>
        </p:txBody>
      </p:sp>
      <p:sp>
        <p:nvSpPr>
          <p:cNvPr id="12" name="Rectangle 11"/>
          <p:cNvSpPr/>
          <p:nvPr/>
        </p:nvSpPr>
        <p:spPr>
          <a:xfrm>
            <a:off x="2286000" y="3429000"/>
            <a:ext cx="4572000" cy="0"/>
          </a:xfrm>
          <a:prstGeom prst="rect">
            <a:avLst/>
          </a:prstGeom>
        </p:spPr>
        <p:txBody>
          <a:bodyPr/>
          <a:lstStyle/>
          <a:p>
            <a:endParaRPr lang="en-US" dirty="0">
              <a:solidFill>
                <a:prstClr val="black"/>
              </a:solidFill>
            </a:endParaRPr>
          </a:p>
        </p:txBody>
      </p:sp>
      <p:cxnSp>
        <p:nvCxnSpPr>
          <p:cNvPr id="14" name="Straight Connector 13"/>
          <p:cNvCxnSpPr/>
          <p:nvPr/>
        </p:nvCxnSpPr>
        <p:spPr>
          <a:xfrm>
            <a:off x="971756" y="1108184"/>
            <a:ext cx="7304645"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702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925" y="439596"/>
            <a:ext cx="6948829" cy="805925"/>
          </a:xfrm>
        </p:spPr>
        <p:txBody>
          <a:bodyPr>
            <a:normAutofit/>
          </a:bodyPr>
          <a:lstStyle/>
          <a:p>
            <a:r>
              <a:rPr lang="en-US" sz="3600" dirty="0"/>
              <a:t>Decisions desired at </a:t>
            </a:r>
            <a:r>
              <a:rPr lang="en-US" sz="3600" dirty="0" smtClean="0"/>
              <a:t>this </a:t>
            </a:r>
            <a:r>
              <a:rPr lang="en-US" sz="3600" dirty="0"/>
              <a:t>meeting</a:t>
            </a:r>
            <a:r>
              <a:rPr lang="en-US" sz="3600" dirty="0"/>
              <a:t> </a:t>
            </a:r>
          </a:p>
        </p:txBody>
      </p:sp>
      <p:sp>
        <p:nvSpPr>
          <p:cNvPr id="3" name="Content Placeholder 2"/>
          <p:cNvSpPr>
            <a:spLocks noGrp="1"/>
          </p:cNvSpPr>
          <p:nvPr>
            <p:ph idx="1"/>
          </p:nvPr>
        </p:nvSpPr>
        <p:spPr>
          <a:xfrm>
            <a:off x="509866" y="1245521"/>
            <a:ext cx="8229600" cy="4960407"/>
          </a:xfrm>
        </p:spPr>
        <p:txBody>
          <a:bodyPr/>
          <a:lstStyle/>
          <a:p>
            <a:r>
              <a:rPr lang="en-US" sz="2000" dirty="0"/>
              <a:t>Revise science priorities in light of new options tabled</a:t>
            </a:r>
          </a:p>
          <a:p>
            <a:pPr lvl="0"/>
            <a:r>
              <a:rPr lang="en-US" sz="2000" dirty="0" smtClean="0"/>
              <a:t>Fill </a:t>
            </a:r>
            <a:r>
              <a:rPr lang="en-US" sz="2000" dirty="0"/>
              <a:t>any remaining gaps in science traceability for Concept 1</a:t>
            </a:r>
          </a:p>
          <a:p>
            <a:pPr lvl="0"/>
            <a:r>
              <a:rPr lang="en-US" sz="2000" dirty="0"/>
              <a:t>Identify any weaknesses in the OST science cases, and decide how to address the weaknesses through rigorous analysis</a:t>
            </a:r>
          </a:p>
          <a:p>
            <a:pPr lvl="0"/>
            <a:r>
              <a:rPr lang="en-US" sz="2000" dirty="0"/>
              <a:t>Identify and trace instrument capabilities to the science themes and objectives</a:t>
            </a:r>
          </a:p>
          <a:p>
            <a:pPr lvl="1"/>
            <a:r>
              <a:rPr lang="en-US" sz="1800" dirty="0"/>
              <a:t>Which themes and objectives are absolutely needed, or are they all needed?</a:t>
            </a:r>
          </a:p>
          <a:p>
            <a:pPr lvl="1"/>
            <a:r>
              <a:rPr lang="en-US" sz="1800" dirty="0"/>
              <a:t>Define L1 mission requirements</a:t>
            </a:r>
          </a:p>
          <a:p>
            <a:pPr lvl="0"/>
            <a:r>
              <a:rPr lang="en-US" sz="2000" dirty="0"/>
              <a:t>Decide how to dispose of open issues in Concept 1</a:t>
            </a:r>
          </a:p>
          <a:p>
            <a:pPr lvl="1"/>
            <a:r>
              <a:rPr lang="en-US" sz="1800" dirty="0"/>
              <a:t>Would STDT grant permission to change LV to something </a:t>
            </a:r>
            <a:r>
              <a:rPr lang="en-US" sz="1800" dirty="0" smtClean="0"/>
              <a:t>with fairing diameter &gt; </a:t>
            </a:r>
            <a:r>
              <a:rPr lang="en-US" sz="1800" dirty="0"/>
              <a:t>5 </a:t>
            </a:r>
            <a:r>
              <a:rPr lang="en-US" sz="1800" dirty="0" smtClean="0"/>
              <a:t>m, </a:t>
            </a:r>
            <a:r>
              <a:rPr lang="en-US" sz="1800" dirty="0"/>
              <a:t>if necessary?</a:t>
            </a:r>
          </a:p>
          <a:p>
            <a:pPr lvl="0"/>
            <a:r>
              <a:rPr lang="en-US" sz="2000" dirty="0" smtClean="0"/>
              <a:t>Decide </a:t>
            </a:r>
            <a:r>
              <a:rPr lang="en-US" sz="2000" dirty="0"/>
              <a:t>on </a:t>
            </a:r>
            <a:r>
              <a:rPr lang="en-US" sz="2000" u="sng" dirty="0"/>
              <a:t>approach</a:t>
            </a:r>
            <a:r>
              <a:rPr lang="en-US" sz="2000" dirty="0"/>
              <a:t> to defining boundary conditions for Concept 2</a:t>
            </a:r>
          </a:p>
          <a:p>
            <a:pPr lvl="1"/>
            <a:r>
              <a:rPr lang="en-US" sz="1800" dirty="0"/>
              <a:t>Will Concepts 1 and 2 have the same L1 requirements? If different, how would the change affect the science case for the mission, and the science instruments</a:t>
            </a:r>
            <a:r>
              <a:rPr lang="en-US" sz="1800" dirty="0" smtClean="0"/>
              <a:t>?</a:t>
            </a:r>
            <a:endParaRPr lang="en-US" sz="1800" dirty="0"/>
          </a:p>
        </p:txBody>
      </p:sp>
      <p:sp>
        <p:nvSpPr>
          <p:cNvPr id="4" name="Date Placeholder 3"/>
          <p:cNvSpPr>
            <a:spLocks noGrp="1"/>
          </p:cNvSpPr>
          <p:nvPr>
            <p:ph type="dt" sz="half" idx="10"/>
          </p:nvPr>
        </p:nvSpPr>
        <p:spPr/>
        <p:txBody>
          <a:bodyPr/>
          <a:lstStyle/>
          <a:p>
            <a:r>
              <a:rPr lang="en-US" dirty="0" smtClean="0"/>
              <a:t>14 June 2017</a:t>
            </a:r>
            <a:endParaRPr lang="en-US" dirty="0"/>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2</a:t>
            </a:fld>
            <a:endParaRPr lang="en-US"/>
          </a:p>
        </p:txBody>
      </p:sp>
    </p:spTree>
    <p:extLst>
      <p:ext uri="{BB962C8B-B14F-4D97-AF65-F5344CB8AC3E}">
        <p14:creationId xmlns:p14="http://schemas.microsoft.com/office/powerpoint/2010/main" val="192596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925" y="439596"/>
            <a:ext cx="6948829" cy="805925"/>
          </a:xfrm>
        </p:spPr>
        <p:txBody>
          <a:bodyPr>
            <a:normAutofit/>
          </a:bodyPr>
          <a:lstStyle/>
          <a:p>
            <a:r>
              <a:rPr lang="en-US" sz="3600" dirty="0"/>
              <a:t>Decisions desired at </a:t>
            </a:r>
            <a:r>
              <a:rPr lang="en-US" sz="3600" dirty="0" smtClean="0"/>
              <a:t>this </a:t>
            </a:r>
            <a:r>
              <a:rPr lang="en-US" sz="3600" dirty="0"/>
              <a:t>meeting</a:t>
            </a:r>
            <a:r>
              <a:rPr lang="en-US" sz="3600" dirty="0"/>
              <a:t> </a:t>
            </a:r>
          </a:p>
        </p:txBody>
      </p:sp>
      <p:sp>
        <p:nvSpPr>
          <p:cNvPr id="3" name="Content Placeholder 2"/>
          <p:cNvSpPr>
            <a:spLocks noGrp="1"/>
          </p:cNvSpPr>
          <p:nvPr>
            <p:ph idx="1"/>
          </p:nvPr>
        </p:nvSpPr>
        <p:spPr>
          <a:xfrm>
            <a:off x="509866" y="1245521"/>
            <a:ext cx="8229600" cy="4960407"/>
          </a:xfrm>
        </p:spPr>
        <p:txBody>
          <a:bodyPr/>
          <a:lstStyle/>
          <a:p>
            <a:pPr lvl="0"/>
            <a:r>
              <a:rPr lang="en-US" sz="2000" dirty="0" smtClean="0"/>
              <a:t>Decide </a:t>
            </a:r>
            <a:r>
              <a:rPr lang="en-US" sz="2000" dirty="0"/>
              <a:t>on a technology policy for OST? What risk posture are we shooting for? (At one extreme, instruments could be allowed to incorporate any technology they choose, regardless of maturity level. Or we could limit the number of technologies anywhere in the mission allowed to have TRL &lt; 4.)</a:t>
            </a:r>
          </a:p>
          <a:p>
            <a:pPr lvl="0"/>
            <a:r>
              <a:rPr lang="en-US" sz="2000" dirty="0"/>
              <a:t>Identify complete set of technology gaps</a:t>
            </a:r>
          </a:p>
          <a:p>
            <a:pPr lvl="1"/>
            <a:r>
              <a:rPr lang="en-US" sz="1800" dirty="0"/>
              <a:t>Decide how best to deal with excessive power required to read detectors</a:t>
            </a:r>
          </a:p>
          <a:p>
            <a:pPr lvl="1"/>
            <a:r>
              <a:rPr lang="en-US" sz="1800" dirty="0"/>
              <a:t>Any immature technology embedded in instruments (e.g., cryogenic DM with enough correcting elements)</a:t>
            </a:r>
          </a:p>
          <a:p>
            <a:pPr lvl="0"/>
            <a:r>
              <a:rPr lang="en-US" sz="2000" dirty="0"/>
              <a:t>How best to use limited resources to achieve advocacy goals? How to coordinate advocacy activities?</a:t>
            </a:r>
          </a:p>
          <a:p>
            <a:pPr lvl="0"/>
            <a:r>
              <a:rPr lang="en-US" sz="2000" dirty="0"/>
              <a:t>Make writing assignments for Interim </a:t>
            </a:r>
            <a:r>
              <a:rPr lang="en-US" sz="2000" dirty="0" smtClean="0"/>
              <a:t>Report</a:t>
            </a:r>
            <a:endParaRPr lang="en-US" sz="2000" dirty="0"/>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3</a:t>
            </a:fld>
            <a:endParaRPr lang="en-US"/>
          </a:p>
        </p:txBody>
      </p:sp>
    </p:spTree>
    <p:extLst>
      <p:ext uri="{BB962C8B-B14F-4D97-AF65-F5344CB8AC3E}">
        <p14:creationId xmlns:p14="http://schemas.microsoft.com/office/powerpoint/2010/main" val="130118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925" y="439596"/>
            <a:ext cx="6948829" cy="805925"/>
          </a:xfrm>
        </p:spPr>
        <p:txBody>
          <a:bodyPr>
            <a:normAutofit/>
          </a:bodyPr>
          <a:lstStyle/>
          <a:p>
            <a:r>
              <a:rPr lang="en-US" sz="3600" dirty="0"/>
              <a:t>Decisions </a:t>
            </a:r>
            <a:r>
              <a:rPr lang="en-US" sz="3600" dirty="0" smtClean="0"/>
              <a:t>needed soon</a:t>
            </a:r>
            <a:endParaRPr lang="en-US" sz="3600" dirty="0"/>
          </a:p>
        </p:txBody>
      </p:sp>
      <p:sp>
        <p:nvSpPr>
          <p:cNvPr id="3" name="Content Placeholder 2"/>
          <p:cNvSpPr>
            <a:spLocks noGrp="1"/>
          </p:cNvSpPr>
          <p:nvPr>
            <p:ph idx="1"/>
          </p:nvPr>
        </p:nvSpPr>
        <p:spPr>
          <a:xfrm>
            <a:off x="509866" y="1245521"/>
            <a:ext cx="8229600" cy="4960407"/>
          </a:xfrm>
        </p:spPr>
        <p:txBody>
          <a:bodyPr/>
          <a:lstStyle/>
          <a:p>
            <a:pPr lvl="0"/>
            <a:r>
              <a:rPr lang="en-US" sz="2400" dirty="0"/>
              <a:t>Is there a compelling and unique case for exoplanet </a:t>
            </a:r>
            <a:r>
              <a:rPr lang="en-US" sz="2400" dirty="0" err="1"/>
              <a:t>biosignatures</a:t>
            </a:r>
            <a:r>
              <a:rPr lang="en-US" sz="2400" dirty="0"/>
              <a:t>?</a:t>
            </a:r>
          </a:p>
          <a:p>
            <a:pPr lvl="1"/>
            <a:r>
              <a:rPr lang="en-US" sz="2000" dirty="0"/>
              <a:t>How will stellar variability be dealt with?</a:t>
            </a:r>
          </a:p>
          <a:p>
            <a:pPr lvl="1"/>
            <a:r>
              <a:rPr lang="en-US" sz="2000" dirty="0"/>
              <a:t>What are the L2 and L3 requirements?</a:t>
            </a:r>
          </a:p>
          <a:p>
            <a:pPr lvl="0"/>
            <a:r>
              <a:rPr lang="en-US" sz="2400" dirty="0"/>
              <a:t>Resolve what to do about extraneous or difficult-to-achieve instrument measurement capabilities</a:t>
            </a:r>
          </a:p>
          <a:p>
            <a:pPr lvl="1"/>
            <a:r>
              <a:rPr lang="en-US" sz="2000" dirty="0"/>
              <a:t>Not traceable to prioritized science</a:t>
            </a:r>
          </a:p>
          <a:p>
            <a:pPr lvl="1"/>
            <a:r>
              <a:rPr lang="en-US" sz="2000" dirty="0"/>
              <a:t>Overlap in capability between instruments</a:t>
            </a:r>
          </a:p>
          <a:p>
            <a:pPr lvl="1"/>
            <a:r>
              <a:rPr lang="en-US" sz="2000" dirty="0"/>
              <a:t>Instruments that greatly exceed mass, volume, power allocations</a:t>
            </a:r>
          </a:p>
          <a:p>
            <a:pPr lvl="0"/>
            <a:r>
              <a:rPr lang="en-US" sz="2400" dirty="0"/>
              <a:t>Define boundary conditions for Concept 2</a:t>
            </a:r>
          </a:p>
          <a:p>
            <a:pPr lvl="1"/>
            <a:r>
              <a:rPr lang="en-US" sz="2000" dirty="0"/>
              <a:t>Instrument suite</a:t>
            </a:r>
          </a:p>
          <a:p>
            <a:pPr lvl="1"/>
            <a:r>
              <a:rPr lang="en-US" sz="2000" dirty="0"/>
              <a:t>Primary mirror aperture size</a:t>
            </a:r>
          </a:p>
          <a:p>
            <a:pPr lvl="0"/>
            <a:r>
              <a:rPr lang="en-US" sz="2400" dirty="0"/>
              <a:t>Where and when will we hold the next f2f meeting</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smtClean="0"/>
              <a:t>14 June 2017</a:t>
            </a:r>
            <a:endParaRPr lang="en-US"/>
          </a:p>
        </p:txBody>
      </p:sp>
      <p:sp>
        <p:nvSpPr>
          <p:cNvPr id="5" name="Footer Placeholder 4"/>
          <p:cNvSpPr>
            <a:spLocks noGrp="1"/>
          </p:cNvSpPr>
          <p:nvPr>
            <p:ph type="ftr" sz="quarter" idx="11"/>
          </p:nvPr>
        </p:nvSpPr>
        <p:spPr/>
        <p:txBody>
          <a:bodyPr/>
          <a:lstStyle/>
          <a:p>
            <a:r>
              <a:rPr lang="en-US" smtClean="0"/>
              <a:t>D. Leisawitz - STDT f2f #5</a:t>
            </a:r>
            <a:endParaRPr lang="en-US"/>
          </a:p>
        </p:txBody>
      </p:sp>
      <p:sp>
        <p:nvSpPr>
          <p:cNvPr id="6" name="Slide Number Placeholder 5"/>
          <p:cNvSpPr>
            <a:spLocks noGrp="1"/>
          </p:cNvSpPr>
          <p:nvPr>
            <p:ph type="sldNum" sz="quarter" idx="12"/>
          </p:nvPr>
        </p:nvSpPr>
        <p:spPr/>
        <p:txBody>
          <a:bodyPr/>
          <a:lstStyle/>
          <a:p>
            <a:fld id="{5615F3F3-BD3F-0B4E-A6C5-30A95B5505BE}" type="slidenum">
              <a:rPr lang="en-US" smtClean="0"/>
              <a:t>4</a:t>
            </a:fld>
            <a:endParaRPr lang="en-US"/>
          </a:p>
        </p:txBody>
      </p:sp>
    </p:spTree>
    <p:extLst>
      <p:ext uri="{BB962C8B-B14F-4D97-AF65-F5344CB8AC3E}">
        <p14:creationId xmlns:p14="http://schemas.microsoft.com/office/powerpoint/2010/main" val="1798355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T chart template 20161027[1] (Read-Only)" id="{49FF4482-5160-EC47-9325-CACC51E6B0AB}" vid="{B0AD8707-6F22-3D46-AF5A-617ABD6A12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OST chart template 20161027[1]</Template>
  <TotalTime>14</TotalTime>
  <Words>387</Words>
  <Application>Microsoft Macintosh PowerPoint</Application>
  <PresentationFormat>On-screen Show (4:3)</PresentationFormat>
  <Paragraphs>44</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Arial</vt:lpstr>
      <vt:lpstr>Office Theme</vt:lpstr>
      <vt:lpstr>Decisions, decisions …  Dave Leisawitz NASA GSFC</vt:lpstr>
      <vt:lpstr>Decisions desired at this meeting </vt:lpstr>
      <vt:lpstr>Decisions desired at this meeting </vt:lpstr>
      <vt:lpstr>Decisions needed soon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decisions …  Dave Leisawitz NASA GSFC</dc:title>
  <dc:creator>Dave Leisawitz</dc:creator>
  <cp:lastModifiedBy>Dave Leisawitz</cp:lastModifiedBy>
  <cp:revision>7</cp:revision>
  <dcterms:created xsi:type="dcterms:W3CDTF">2017-06-13T22:58:23Z</dcterms:created>
  <dcterms:modified xsi:type="dcterms:W3CDTF">2017-06-13T23:12:51Z</dcterms:modified>
</cp:coreProperties>
</file>