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0163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7" name="Title Text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2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" name="Body Level One…"/>
          <p:cNvSpPr>
            <a:spLocks noGrp="1"/>
          </p:cNvSpPr>
          <p:nvPr>
            <p:ph type="body" idx="1"/>
          </p:nvPr>
        </p:nvSpPr>
        <p:spPr>
          <a:xfrm>
            <a:off x="509866" y="1600200"/>
            <a:ext cx="8229601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1" name="Title Text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2" name="Body Level One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Placeholder 1"/>
          <p:cNvSpPr/>
          <p:nvPr/>
        </p:nvSpPr>
        <p:spPr>
          <a:xfrm>
            <a:off x="971756" y="276225"/>
            <a:ext cx="7304645" cy="833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algn="ctr">
              <a:defRPr sz="4400"/>
            </a:lvl1pPr>
          </a:lstStyle>
          <a:p>
            <a:r>
              <a:t> </a:t>
            </a:r>
          </a:p>
        </p:txBody>
      </p:sp>
      <p:sp>
        <p:nvSpPr>
          <p:cNvPr id="2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7" name="Picture 18" descr="Picture 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7941" y="276225"/>
            <a:ext cx="810958" cy="631403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traight Connector 13"/>
          <p:cNvSpPr/>
          <p:nvPr/>
        </p:nvSpPr>
        <p:spPr>
          <a:xfrm>
            <a:off x="971756" y="1108184"/>
            <a:ext cx="7304645" cy="1"/>
          </a:xfrm>
          <a:prstGeom prst="line">
            <a:avLst/>
          </a:prstGeom>
          <a:ln w="25400">
            <a:solidFill>
              <a:srgbClr val="00009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29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9208" y="367974"/>
            <a:ext cx="1549354" cy="403588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Title Text"/>
          <p:cNvSpPr>
            <a:spLocks noGrp="1"/>
          </p:cNvSpPr>
          <p:nvPr>
            <p:ph type="title"/>
          </p:nvPr>
        </p:nvSpPr>
        <p:spPr>
          <a:xfrm>
            <a:off x="1099111" y="439595"/>
            <a:ext cx="6948830" cy="8059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Body Level One…"/>
          <p:cNvSpPr>
            <a:spLocks noGrp="1"/>
          </p:cNvSpPr>
          <p:nvPr>
            <p:ph type="body" idx="1"/>
          </p:nvPr>
        </p:nvSpPr>
        <p:spPr>
          <a:xfrm>
            <a:off x="509866" y="1600200"/>
            <a:ext cx="8229601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9" name="Title Text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Body Level One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2" name="Title Text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Body Level One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9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9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/>
        </p:nvSpPr>
        <p:spPr>
          <a:xfrm>
            <a:off x="971756" y="276225"/>
            <a:ext cx="7304645" cy="833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algn="ctr">
              <a:defRPr sz="4400"/>
            </a:lvl1pPr>
          </a:lstStyle>
          <a:p>
            <a:r>
              <a:t> </a:t>
            </a:r>
          </a:p>
        </p:txBody>
      </p:sp>
      <p:sp>
        <p:nvSpPr>
          <p:cNvPr id="3" name="Slide Number"/>
          <p:cNvSpPr>
            <a:spLocks noGrp="1"/>
          </p:cNvSpPr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Slide Number Placeholder 5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/>
          <a:p>
            <a:pPr algn="r">
              <a:defRPr sz="1200"/>
            </a:pPr>
            <a:endParaRPr/>
          </a:p>
        </p:txBody>
      </p:sp>
      <p:pic>
        <p:nvPicPr>
          <p:cNvPr id="5" name="Picture 18" descr="Picture 18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047941" y="276225"/>
            <a:ext cx="810958" cy="63140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traight Connector 13"/>
          <p:cNvSpPr/>
          <p:nvPr/>
        </p:nvSpPr>
        <p:spPr>
          <a:xfrm>
            <a:off x="971756" y="1108184"/>
            <a:ext cx="7304645" cy="1"/>
          </a:xfrm>
          <a:prstGeom prst="line">
            <a:avLst/>
          </a:prstGeom>
          <a:ln w="25400">
            <a:solidFill>
              <a:srgbClr val="00009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7" name="Picture 14" descr="Picture 14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219208" y="367974"/>
            <a:ext cx="1549354" cy="403588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Text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9" name="Body Level One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lide Number Placeholder 5"/>
          <p:cNvSpPr>
            <a:spLocks noGrp="1"/>
          </p:cNvSpPr>
          <p:nvPr>
            <p:ph type="sldNum" sz="quarter" idx="2"/>
          </p:nvPr>
        </p:nvSpPr>
        <p:spPr>
          <a:xfrm>
            <a:off x="8505418" y="6404292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22" name="Title 1"/>
          <p:cNvSpPr>
            <a:spLocks noGrp="1"/>
          </p:cNvSpPr>
          <p:nvPr>
            <p:ph type="ctrTitle"/>
          </p:nvPr>
        </p:nvSpPr>
        <p:spPr>
          <a:xfrm>
            <a:off x="737878" y="1161785"/>
            <a:ext cx="7772401" cy="2670951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Potential Decisions Concept 1 and 2</a:t>
            </a:r>
          </a:p>
          <a:p>
            <a:pPr>
              <a:defRPr sz="3600"/>
            </a:pPr>
            <a:r>
              <a:rPr>
                <a:solidFill>
                  <a:srgbClr val="984807"/>
                </a:solidFill>
              </a:rPr>
              <a:t>Origins Space Telescope</a:t>
            </a:r>
            <a:br>
              <a:rPr>
                <a:solidFill>
                  <a:srgbClr val="984807"/>
                </a:solidFill>
              </a:rPr>
            </a:br>
            <a:r>
              <a:rPr sz="3200"/>
              <a:t>Face-to-Face Meeting #5</a:t>
            </a:r>
          </a:p>
          <a:p>
            <a:pPr>
              <a:defRPr sz="2800" i="1">
                <a:solidFill>
                  <a:srgbClr val="002060"/>
                </a:solidFill>
              </a:defRPr>
            </a:pPr>
            <a:r>
              <a:t>Washington DC</a:t>
            </a:r>
          </a:p>
        </p:txBody>
      </p:sp>
      <p:sp>
        <p:nvSpPr>
          <p:cNvPr id="123" name="Subtitle 2"/>
          <p:cNvSpPr>
            <a:spLocks noGrp="1"/>
          </p:cNvSpPr>
          <p:nvPr>
            <p:ph type="subTitle" sz="half" idx="1"/>
          </p:nvPr>
        </p:nvSpPr>
        <p:spPr>
          <a:xfrm>
            <a:off x="1111170" y="3832735"/>
            <a:ext cx="7165231" cy="2338088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pPr>
              <a:spcBef>
                <a:spcPts val="600"/>
              </a:spcBef>
              <a:defRPr sz="2800">
                <a:solidFill>
                  <a:srgbClr val="000000"/>
                </a:solidFill>
              </a:defRPr>
            </a:pPr>
            <a:r>
              <a:t>June 14-15, 2017</a:t>
            </a:r>
          </a:p>
          <a:p>
            <a:pPr>
              <a:spcBef>
                <a:spcPts val="600"/>
              </a:spcBef>
              <a:defRPr sz="2800">
                <a:solidFill>
                  <a:srgbClr val="000000"/>
                </a:solidFill>
              </a:defRPr>
            </a:pPr>
            <a:r>
              <a:t>Cooray &amp; Meixner</a:t>
            </a:r>
          </a:p>
        </p:txBody>
      </p:sp>
      <p:sp>
        <p:nvSpPr>
          <p:cNvPr id="124" name="Slide Number Placeholder 5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r>
              <a:t>1</a:t>
            </a:r>
          </a:p>
        </p:txBody>
      </p:sp>
      <p:sp>
        <p:nvSpPr>
          <p:cNvPr id="125" name="Title Placeholder 1"/>
          <p:cNvSpPr/>
          <p:nvPr/>
        </p:nvSpPr>
        <p:spPr>
          <a:xfrm>
            <a:off x="971756" y="276225"/>
            <a:ext cx="7304645" cy="833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algn="ctr">
              <a:defRPr sz="4400"/>
            </a:lvl1pPr>
          </a:lstStyle>
          <a:p>
            <a:r>
              <a:t> </a:t>
            </a:r>
          </a:p>
        </p:txBody>
      </p:sp>
      <p:sp>
        <p:nvSpPr>
          <p:cNvPr id="126" name="Slide Number Placeholder 5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1200"/>
            </a:lvl1pPr>
          </a:lstStyle>
          <a:p>
            <a:r>
              <a:t>1</a:t>
            </a:r>
          </a:p>
        </p:txBody>
      </p:sp>
      <p:sp>
        <p:nvSpPr>
          <p:cNvPr id="127" name="Straight Connector 13"/>
          <p:cNvSpPr/>
          <p:nvPr/>
        </p:nvSpPr>
        <p:spPr>
          <a:xfrm>
            <a:off x="971756" y="1108184"/>
            <a:ext cx="7304645" cy="1"/>
          </a:xfrm>
          <a:prstGeom prst="line">
            <a:avLst/>
          </a:prstGeom>
          <a:ln w="25400">
            <a:solidFill>
              <a:srgbClr val="00009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1"/>
          <p:cNvSpPr>
            <a:spLocks noGrp="1"/>
          </p:cNvSpPr>
          <p:nvPr>
            <p:ph type="title"/>
          </p:nvPr>
        </p:nvSpPr>
        <p:spPr>
          <a:xfrm>
            <a:off x="1099110" y="439595"/>
            <a:ext cx="6948831" cy="805927"/>
          </a:xfrm>
          <a:prstGeom prst="rect">
            <a:avLst/>
          </a:prstGeom>
        </p:spPr>
        <p:txBody>
          <a:bodyPr/>
          <a:lstStyle/>
          <a:p>
            <a:r>
              <a:rPr dirty="0"/>
              <a:t>Concept 1</a:t>
            </a:r>
          </a:p>
        </p:txBody>
      </p:sp>
      <p:sp>
        <p:nvSpPr>
          <p:cNvPr id="130" name="Content Placeholder 2"/>
          <p:cNvSpPr>
            <a:spLocks noGrp="1"/>
          </p:cNvSpPr>
          <p:nvPr>
            <p:ph type="body" idx="1"/>
          </p:nvPr>
        </p:nvSpPr>
        <p:spPr>
          <a:xfrm>
            <a:off x="83456" y="1130940"/>
            <a:ext cx="9081245" cy="557321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defRPr sz="2800"/>
            </a:pPr>
            <a:r>
              <a:rPr dirty="0"/>
              <a:t>Cannot fit into a 5m fairing.</a:t>
            </a:r>
          </a:p>
          <a:p>
            <a:pPr>
              <a:spcBef>
                <a:spcPts val="600"/>
              </a:spcBef>
              <a:defRPr sz="2800"/>
            </a:pPr>
            <a:r>
              <a:rPr dirty="0"/>
              <a:t>Options: </a:t>
            </a:r>
          </a:p>
          <a:p>
            <a:pPr marL="0" lvl="1" indent="228600">
              <a:spcBef>
                <a:spcPts val="600"/>
              </a:spcBef>
              <a:buSzTx/>
              <a:buFontTx/>
              <a:buNone/>
              <a:defRPr sz="2800"/>
            </a:pPr>
            <a:r>
              <a:rPr dirty="0"/>
              <a:t>1. </a:t>
            </a:r>
            <a:r>
              <a:rPr b="1" dirty="0"/>
              <a:t>Study Center-preferred option:</a:t>
            </a:r>
            <a:r>
              <a:rPr dirty="0"/>
              <a:t> Keep as is (9m, 5 instruments</a:t>
            </a:r>
            <a:r>
              <a:rPr dirty="0" smtClean="0"/>
              <a:t>)</a:t>
            </a:r>
            <a:r>
              <a:rPr lang="en-US" dirty="0" smtClean="0"/>
              <a:t>. Likely be SLS.</a:t>
            </a:r>
            <a:endParaRPr dirty="0"/>
          </a:p>
          <a:p>
            <a:pPr marL="0" lvl="1" indent="228600">
              <a:spcBef>
                <a:spcPts val="600"/>
              </a:spcBef>
              <a:buSzTx/>
              <a:buFontTx/>
              <a:buNone/>
              <a:defRPr sz="2800"/>
            </a:pPr>
            <a:r>
              <a:rPr dirty="0"/>
              <a:t>2. Scale down to fit into a </a:t>
            </a:r>
            <a:r>
              <a:rPr dirty="0" smtClean="0"/>
              <a:t>5m</a:t>
            </a:r>
            <a:r>
              <a:rPr lang="en-US" dirty="0" smtClean="0"/>
              <a:t>, scale down instruments (keep 5)</a:t>
            </a:r>
            <a:r>
              <a:rPr dirty="0" smtClean="0"/>
              <a:t>.</a:t>
            </a:r>
            <a:endParaRPr lang="en-US" dirty="0" smtClean="0"/>
          </a:p>
          <a:p>
            <a:pPr marL="0" lvl="1" indent="228600">
              <a:spcBef>
                <a:spcPts val="600"/>
              </a:spcBef>
              <a:buSzTx/>
              <a:buFontTx/>
              <a:buNone/>
              <a:defRPr sz="2800"/>
            </a:pPr>
            <a:r>
              <a:rPr lang="en-US" dirty="0" smtClean="0"/>
              <a:t>3. Remove one of the instruments plus some changes to telescope/aperture size/TRL changes to detectors</a:t>
            </a:r>
            <a:endParaRPr dirty="0"/>
          </a:p>
          <a:p>
            <a:pPr marL="0" lvl="1" indent="228600">
              <a:spcBef>
                <a:spcPts val="600"/>
              </a:spcBef>
              <a:buSzTx/>
              <a:buFontTx/>
              <a:buNone/>
              <a:defRPr sz="2800"/>
            </a:pPr>
            <a:r>
              <a:rPr lang="en-US" dirty="0" smtClean="0"/>
              <a:t>4</a:t>
            </a:r>
            <a:r>
              <a:rPr dirty="0" smtClean="0"/>
              <a:t>. </a:t>
            </a:r>
            <a:r>
              <a:rPr dirty="0"/>
              <a:t>Study center work out 9m - delta for a comfortable fit within the 5m fairing. That delta down aperture size will be Concept 1. </a:t>
            </a:r>
            <a:r>
              <a:rPr i="1" dirty="0"/>
              <a:t>Extra cost/time to study center.</a:t>
            </a:r>
          </a:p>
          <a:p>
            <a:pPr marL="0" lvl="1" indent="228600">
              <a:spcBef>
                <a:spcPts val="600"/>
              </a:spcBef>
              <a:buSzTx/>
              <a:buFontTx/>
              <a:buNone/>
              <a:defRPr sz="2800"/>
            </a:pPr>
            <a:r>
              <a:rPr lang="en-US" dirty="0" smtClean="0"/>
              <a:t>5</a:t>
            </a:r>
            <a:r>
              <a:rPr dirty="0" smtClean="0"/>
              <a:t>. </a:t>
            </a:r>
            <a:r>
              <a:rPr dirty="0"/>
              <a:t>Any other proposals?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Proposal on the table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Allow study center to be flexible and consider SLS for the current 9m design</a:t>
            </a:r>
            <a:r>
              <a:rPr lang="en-US" dirty="0"/>
              <a:t> </a:t>
            </a:r>
            <a:r>
              <a:rPr lang="en-US" dirty="0" smtClean="0"/>
              <a:t>with five instruments.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8247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1"/>
          <p:cNvSpPr>
            <a:spLocks noGrp="1"/>
          </p:cNvSpPr>
          <p:nvPr>
            <p:ph type="title"/>
          </p:nvPr>
        </p:nvSpPr>
        <p:spPr>
          <a:xfrm>
            <a:off x="1099110" y="439595"/>
            <a:ext cx="6948831" cy="805927"/>
          </a:xfrm>
          <a:prstGeom prst="rect">
            <a:avLst/>
          </a:prstGeom>
        </p:spPr>
        <p:txBody>
          <a:bodyPr/>
          <a:lstStyle/>
          <a:p>
            <a:r>
              <a:t>Concept 2</a:t>
            </a:r>
          </a:p>
        </p:txBody>
      </p:sp>
      <p:sp>
        <p:nvSpPr>
          <p:cNvPr id="133" name="Content Placeholder 2"/>
          <p:cNvSpPr>
            <a:spLocks noGrp="1"/>
          </p:cNvSpPr>
          <p:nvPr>
            <p:ph type="body" idx="1"/>
          </p:nvPr>
        </p:nvSpPr>
        <p:spPr>
          <a:xfrm>
            <a:off x="83456" y="1308740"/>
            <a:ext cx="9081245" cy="516800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t>Science prioritization makes clear keep exoplanet transits, wavelength coverage down to 6 (5?) microns. </a:t>
            </a:r>
          </a:p>
          <a:p>
            <a:pPr>
              <a:spcBef>
                <a:spcPts val="600"/>
              </a:spcBef>
              <a:defRPr sz="2800"/>
            </a:pPr>
            <a:r>
              <a:t>Need a process to decide on concept 2. </a:t>
            </a:r>
          </a:p>
          <a:p>
            <a:pPr>
              <a:spcBef>
                <a:spcPts val="600"/>
              </a:spcBef>
              <a:defRPr sz="2800"/>
            </a:pPr>
            <a:r>
              <a:t>We can go LUVOIR style - science free, just decide on max SLS and max 5m sizes.</a:t>
            </a:r>
          </a:p>
          <a:p>
            <a:pPr>
              <a:spcBef>
                <a:spcPts val="600"/>
              </a:spcBef>
              <a:defRPr sz="2800"/>
            </a:pPr>
            <a:r>
              <a:t>OST Concept 1 style - based on science only.</a:t>
            </a:r>
          </a:p>
          <a:p>
            <a:pPr>
              <a:spcBef>
                <a:spcPts val="600"/>
              </a:spcBef>
              <a:defRPr sz="2800"/>
            </a:pPr>
            <a:r>
              <a:t>New style - science + cost or cost only.</a:t>
            </a:r>
          </a:p>
          <a:p>
            <a:pPr>
              <a:spcBef>
                <a:spcPts val="600"/>
              </a:spcBef>
              <a:defRPr sz="2800"/>
            </a:pPr>
            <a:r>
              <a:t>If cost-max design, need a decision on what's the maximum cost STDT thinks is reasonable for Decadal to consider ($3B?, $4B?)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259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Potential Decisions Concept 1 and 2 Origins Space Telescope Face-to-Face Meeting #5 Washington DC</vt:lpstr>
      <vt:lpstr>Concept 1</vt:lpstr>
      <vt:lpstr>Concept 1</vt:lpstr>
      <vt:lpstr>Concept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Decisions Concept 1 and 2 Origins Space Telescope Face-to-Face Meeting #5 Washington DC</dc:title>
  <cp:lastModifiedBy>Margaret Meixner</cp:lastModifiedBy>
  <cp:revision>3</cp:revision>
  <dcterms:modified xsi:type="dcterms:W3CDTF">2017-06-14T21:17:35Z</dcterms:modified>
</cp:coreProperties>
</file>