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embeddings/oleObject1.bin" ContentType="application/vnd.openxmlformats-officedocument.oleObject"/>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 id="2147483735" r:id="rId2"/>
  </p:sldMasterIdLst>
  <p:notesMasterIdLst>
    <p:notesMasterId r:id="rId44"/>
  </p:notesMasterIdLst>
  <p:sldIdLst>
    <p:sldId id="488" r:id="rId3"/>
    <p:sldId id="527" r:id="rId4"/>
    <p:sldId id="528" r:id="rId5"/>
    <p:sldId id="529" r:id="rId6"/>
    <p:sldId id="546" r:id="rId7"/>
    <p:sldId id="526" r:id="rId8"/>
    <p:sldId id="550" r:id="rId9"/>
    <p:sldId id="551" r:id="rId10"/>
    <p:sldId id="537" r:id="rId11"/>
    <p:sldId id="543" r:id="rId12"/>
    <p:sldId id="523" r:id="rId13"/>
    <p:sldId id="545" r:id="rId14"/>
    <p:sldId id="541" r:id="rId15"/>
    <p:sldId id="540" r:id="rId16"/>
    <p:sldId id="542" r:id="rId17"/>
    <p:sldId id="549" r:id="rId18"/>
    <p:sldId id="548" r:id="rId19"/>
    <p:sldId id="547" r:id="rId20"/>
    <p:sldId id="512" r:id="rId21"/>
    <p:sldId id="533" r:id="rId22"/>
    <p:sldId id="534" r:id="rId23"/>
    <p:sldId id="544" r:id="rId24"/>
    <p:sldId id="539" r:id="rId25"/>
    <p:sldId id="513" r:id="rId26"/>
    <p:sldId id="514" r:id="rId27"/>
    <p:sldId id="518" r:id="rId28"/>
    <p:sldId id="510" r:id="rId29"/>
    <p:sldId id="501" r:id="rId30"/>
    <p:sldId id="519" r:id="rId31"/>
    <p:sldId id="521" r:id="rId32"/>
    <p:sldId id="524" r:id="rId33"/>
    <p:sldId id="525" r:id="rId34"/>
    <p:sldId id="536" r:id="rId35"/>
    <p:sldId id="535" r:id="rId36"/>
    <p:sldId id="530" r:id="rId37"/>
    <p:sldId id="531" r:id="rId38"/>
    <p:sldId id="532" r:id="rId39"/>
    <p:sldId id="511" r:id="rId40"/>
    <p:sldId id="515" r:id="rId41"/>
    <p:sldId id="516" r:id="rId42"/>
    <p:sldId id="497" r:id="rId43"/>
  </p:sldIdLst>
  <p:sldSz cx="9144000" cy="6858000" type="screen4x3"/>
  <p:notesSz cx="6858000" cy="9144000"/>
  <p:defaultTextStyle>
    <a:defPPr>
      <a:defRPr lang="en-US"/>
    </a:defPPr>
    <a:lvl1pPr marL="0" algn="l" defTabSz="950702" rtl="0" eaLnBrk="1" latinLnBrk="0" hangingPunct="1">
      <a:defRPr sz="1900" kern="1200">
        <a:solidFill>
          <a:schemeClr val="tx1"/>
        </a:solidFill>
        <a:latin typeface="+mn-lt"/>
        <a:ea typeface="+mn-ea"/>
        <a:cs typeface="+mn-cs"/>
      </a:defRPr>
    </a:lvl1pPr>
    <a:lvl2pPr marL="475351" algn="l" defTabSz="950702" rtl="0" eaLnBrk="1" latinLnBrk="0" hangingPunct="1">
      <a:defRPr sz="1900" kern="1200">
        <a:solidFill>
          <a:schemeClr val="tx1"/>
        </a:solidFill>
        <a:latin typeface="+mn-lt"/>
        <a:ea typeface="+mn-ea"/>
        <a:cs typeface="+mn-cs"/>
      </a:defRPr>
    </a:lvl2pPr>
    <a:lvl3pPr marL="950702" algn="l" defTabSz="950702" rtl="0" eaLnBrk="1" latinLnBrk="0" hangingPunct="1">
      <a:defRPr sz="1900" kern="1200">
        <a:solidFill>
          <a:schemeClr val="tx1"/>
        </a:solidFill>
        <a:latin typeface="+mn-lt"/>
        <a:ea typeface="+mn-ea"/>
        <a:cs typeface="+mn-cs"/>
      </a:defRPr>
    </a:lvl3pPr>
    <a:lvl4pPr marL="1426053" algn="l" defTabSz="950702" rtl="0" eaLnBrk="1" latinLnBrk="0" hangingPunct="1">
      <a:defRPr sz="1900" kern="1200">
        <a:solidFill>
          <a:schemeClr val="tx1"/>
        </a:solidFill>
        <a:latin typeface="+mn-lt"/>
        <a:ea typeface="+mn-ea"/>
        <a:cs typeface="+mn-cs"/>
      </a:defRPr>
    </a:lvl4pPr>
    <a:lvl5pPr marL="1901403" algn="l" defTabSz="950702" rtl="0" eaLnBrk="1" latinLnBrk="0" hangingPunct="1">
      <a:defRPr sz="1900" kern="1200">
        <a:solidFill>
          <a:schemeClr val="tx1"/>
        </a:solidFill>
        <a:latin typeface="+mn-lt"/>
        <a:ea typeface="+mn-ea"/>
        <a:cs typeface="+mn-cs"/>
      </a:defRPr>
    </a:lvl5pPr>
    <a:lvl6pPr marL="2376754" algn="l" defTabSz="950702" rtl="0" eaLnBrk="1" latinLnBrk="0" hangingPunct="1">
      <a:defRPr sz="1900" kern="1200">
        <a:solidFill>
          <a:schemeClr val="tx1"/>
        </a:solidFill>
        <a:latin typeface="+mn-lt"/>
        <a:ea typeface="+mn-ea"/>
        <a:cs typeface="+mn-cs"/>
      </a:defRPr>
    </a:lvl6pPr>
    <a:lvl7pPr marL="2852105" algn="l" defTabSz="950702" rtl="0" eaLnBrk="1" latinLnBrk="0" hangingPunct="1">
      <a:defRPr sz="1900" kern="1200">
        <a:solidFill>
          <a:schemeClr val="tx1"/>
        </a:solidFill>
        <a:latin typeface="+mn-lt"/>
        <a:ea typeface="+mn-ea"/>
        <a:cs typeface="+mn-cs"/>
      </a:defRPr>
    </a:lvl7pPr>
    <a:lvl8pPr marL="3327456" algn="l" defTabSz="950702" rtl="0" eaLnBrk="1" latinLnBrk="0" hangingPunct="1">
      <a:defRPr sz="1900" kern="1200">
        <a:solidFill>
          <a:schemeClr val="tx1"/>
        </a:solidFill>
        <a:latin typeface="+mn-lt"/>
        <a:ea typeface="+mn-ea"/>
        <a:cs typeface="+mn-cs"/>
      </a:defRPr>
    </a:lvl8pPr>
    <a:lvl9pPr marL="3802807" algn="l" defTabSz="950702"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76">
          <p15:clr>
            <a:srgbClr val="A4A3A4"/>
          </p15:clr>
        </p15:guide>
        <p15:guide id="2" pos="2880">
          <p15:clr>
            <a:srgbClr val="A4A3A4"/>
          </p15:clr>
        </p15:guide>
        <p15:guide id="3" orient="horz" pos="2374">
          <p15:clr>
            <a:srgbClr val="A4A3A4"/>
          </p15:clr>
        </p15:guide>
        <p15:guide id="4" pos="2872">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6600"/>
    <a:srgbClr val="33CCFF"/>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85" autoAdjust="0"/>
    <p:restoredTop sz="94552" autoAdjust="0"/>
  </p:normalViewPr>
  <p:slideViewPr>
    <p:cSldViewPr snapToGrid="0">
      <p:cViewPr varScale="1">
        <p:scale>
          <a:sx n="89" d="100"/>
          <a:sy n="89" d="100"/>
        </p:scale>
        <p:origin x="-1392" y="-112"/>
      </p:cViewPr>
      <p:guideLst>
        <p:guide orient="horz" pos="2176"/>
        <p:guide orient="horz" pos="2374"/>
        <p:guide pos="2880"/>
        <p:guide pos="2872"/>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p:scale>
          <a:sx n="100" d="100"/>
          <a:sy n="100" d="100"/>
        </p:scale>
        <p:origin x="-2792" y="-4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mrperez:Documents:Astrophysics%20Division:AAS_Memb_Histor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v>AAS Members</c:v>
          </c:tx>
          <c:spPr>
            <a:solidFill>
              <a:srgbClr val="660066"/>
            </a:solidFill>
          </c:spPr>
          <c:invertIfNegative val="0"/>
          <c:cat>
            <c:numRef>
              <c:f>Sheet1!$B$18:$N$18</c:f>
              <c:numCache>
                <c:formatCode>General</c:formatCode>
                <c:ptCount val="13"/>
                <c:pt idx="0">
                  <c:v>2003.0</c:v>
                </c:pt>
                <c:pt idx="1">
                  <c:v>2004.0</c:v>
                </c:pt>
                <c:pt idx="2">
                  <c:v>2005.0</c:v>
                </c:pt>
                <c:pt idx="3">
                  <c:v>2006.0</c:v>
                </c:pt>
                <c:pt idx="4">
                  <c:v>2007.0</c:v>
                </c:pt>
                <c:pt idx="5">
                  <c:v>2008.0</c:v>
                </c:pt>
                <c:pt idx="6">
                  <c:v>2009.0</c:v>
                </c:pt>
                <c:pt idx="7">
                  <c:v>2010.0</c:v>
                </c:pt>
                <c:pt idx="8">
                  <c:v>2011.0</c:v>
                </c:pt>
                <c:pt idx="9">
                  <c:v>2012.0</c:v>
                </c:pt>
                <c:pt idx="10">
                  <c:v>2013.0</c:v>
                </c:pt>
                <c:pt idx="11">
                  <c:v>2014.0</c:v>
                </c:pt>
                <c:pt idx="12">
                  <c:v>2015.0</c:v>
                </c:pt>
              </c:numCache>
            </c:numRef>
          </c:cat>
          <c:val>
            <c:numRef>
              <c:f>Sheet1!$B$17:$N$17</c:f>
              <c:numCache>
                <c:formatCode>General</c:formatCode>
                <c:ptCount val="13"/>
                <c:pt idx="0">
                  <c:v>6169.0</c:v>
                </c:pt>
                <c:pt idx="1">
                  <c:v>6412.0</c:v>
                </c:pt>
                <c:pt idx="2">
                  <c:v>6614.0</c:v>
                </c:pt>
                <c:pt idx="3">
                  <c:v>6702.0</c:v>
                </c:pt>
                <c:pt idx="4">
                  <c:v>6687.0</c:v>
                </c:pt>
                <c:pt idx="5">
                  <c:v>6639.0</c:v>
                </c:pt>
                <c:pt idx="6">
                  <c:v>6776.0</c:v>
                </c:pt>
                <c:pt idx="7">
                  <c:v>6568.0</c:v>
                </c:pt>
                <c:pt idx="8">
                  <c:v>6802.0</c:v>
                </c:pt>
                <c:pt idx="9">
                  <c:v>7452.0</c:v>
                </c:pt>
                <c:pt idx="10">
                  <c:v>6927.0</c:v>
                </c:pt>
                <c:pt idx="11">
                  <c:v>7272.0</c:v>
                </c:pt>
                <c:pt idx="12">
                  <c:v>7283.0</c:v>
                </c:pt>
              </c:numCache>
            </c:numRef>
          </c:val>
        </c:ser>
        <c:dLbls>
          <c:showLegendKey val="0"/>
          <c:showVal val="0"/>
          <c:showCatName val="0"/>
          <c:showSerName val="0"/>
          <c:showPercent val="0"/>
          <c:showBubbleSize val="0"/>
        </c:dLbls>
        <c:gapWidth val="150"/>
        <c:axId val="-2065350472"/>
        <c:axId val="-2082546808"/>
      </c:barChart>
      <c:catAx>
        <c:axId val="-2065350472"/>
        <c:scaling>
          <c:orientation val="minMax"/>
        </c:scaling>
        <c:delete val="0"/>
        <c:axPos val="b"/>
        <c:numFmt formatCode="General" sourceLinked="1"/>
        <c:majorTickMark val="out"/>
        <c:minorTickMark val="none"/>
        <c:tickLblPos val="nextTo"/>
        <c:crossAx val="-2082546808"/>
        <c:crosses val="autoZero"/>
        <c:auto val="1"/>
        <c:lblAlgn val="ctr"/>
        <c:lblOffset val="100"/>
        <c:noMultiLvlLbl val="0"/>
      </c:catAx>
      <c:valAx>
        <c:axId val="-2082546808"/>
        <c:scaling>
          <c:orientation val="minMax"/>
        </c:scaling>
        <c:delete val="0"/>
        <c:axPos val="l"/>
        <c:majorGridlines/>
        <c:numFmt formatCode="General" sourceLinked="1"/>
        <c:majorTickMark val="out"/>
        <c:minorTickMark val="none"/>
        <c:tickLblPos val="nextTo"/>
        <c:crossAx val="-2065350472"/>
        <c:crosses val="autoZero"/>
        <c:crossBetween val="between"/>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AE0235-CFC6-4442-B90F-0E6D1EE12965}" type="datetimeFigureOut">
              <a:rPr lang="en-US" smtClean="0"/>
              <a:t>6/24/15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A84C36-F621-4E91-A1E2-5315E14AE068}" type="slidenum">
              <a:rPr lang="en-US" smtClean="0"/>
              <a:t>‹#›</a:t>
            </a:fld>
            <a:endParaRPr lang="en-US"/>
          </a:p>
        </p:txBody>
      </p:sp>
    </p:spTree>
    <p:extLst>
      <p:ext uri="{BB962C8B-B14F-4D97-AF65-F5344CB8AC3E}">
        <p14:creationId xmlns:p14="http://schemas.microsoft.com/office/powerpoint/2010/main" val="932160084"/>
      </p:ext>
    </p:extLst>
  </p:cSld>
  <p:clrMap bg1="lt1" tx1="dk1" bg2="lt2" tx2="dk2" accent1="accent1" accent2="accent2" accent3="accent3" accent4="accent4" accent5="accent5" accent6="accent6" hlink="hlink" folHlink="folHlink"/>
  <p:notesStyle>
    <a:lvl1pPr marL="0" algn="l" defTabSz="950702" rtl="0" eaLnBrk="1" latinLnBrk="0" hangingPunct="1">
      <a:defRPr sz="1200" kern="1200">
        <a:solidFill>
          <a:schemeClr val="tx1"/>
        </a:solidFill>
        <a:latin typeface="+mn-lt"/>
        <a:ea typeface="+mn-ea"/>
        <a:cs typeface="+mn-cs"/>
      </a:defRPr>
    </a:lvl1pPr>
    <a:lvl2pPr marL="475351" algn="l" defTabSz="950702" rtl="0" eaLnBrk="1" latinLnBrk="0" hangingPunct="1">
      <a:defRPr sz="1200" kern="1200">
        <a:solidFill>
          <a:schemeClr val="tx1"/>
        </a:solidFill>
        <a:latin typeface="+mn-lt"/>
        <a:ea typeface="+mn-ea"/>
        <a:cs typeface="+mn-cs"/>
      </a:defRPr>
    </a:lvl2pPr>
    <a:lvl3pPr marL="950702" algn="l" defTabSz="950702" rtl="0" eaLnBrk="1" latinLnBrk="0" hangingPunct="1">
      <a:defRPr sz="1200" kern="1200">
        <a:solidFill>
          <a:schemeClr val="tx1"/>
        </a:solidFill>
        <a:latin typeface="+mn-lt"/>
        <a:ea typeface="+mn-ea"/>
        <a:cs typeface="+mn-cs"/>
      </a:defRPr>
    </a:lvl3pPr>
    <a:lvl4pPr marL="1426053" algn="l" defTabSz="950702" rtl="0" eaLnBrk="1" latinLnBrk="0" hangingPunct="1">
      <a:defRPr sz="1200" kern="1200">
        <a:solidFill>
          <a:schemeClr val="tx1"/>
        </a:solidFill>
        <a:latin typeface="+mn-lt"/>
        <a:ea typeface="+mn-ea"/>
        <a:cs typeface="+mn-cs"/>
      </a:defRPr>
    </a:lvl4pPr>
    <a:lvl5pPr marL="1901403" algn="l" defTabSz="950702" rtl="0" eaLnBrk="1" latinLnBrk="0" hangingPunct="1">
      <a:defRPr sz="1200" kern="1200">
        <a:solidFill>
          <a:schemeClr val="tx1"/>
        </a:solidFill>
        <a:latin typeface="+mn-lt"/>
        <a:ea typeface="+mn-ea"/>
        <a:cs typeface="+mn-cs"/>
      </a:defRPr>
    </a:lvl5pPr>
    <a:lvl6pPr marL="2376754" algn="l" defTabSz="950702" rtl="0" eaLnBrk="1" latinLnBrk="0" hangingPunct="1">
      <a:defRPr sz="1200" kern="1200">
        <a:solidFill>
          <a:schemeClr val="tx1"/>
        </a:solidFill>
        <a:latin typeface="+mn-lt"/>
        <a:ea typeface="+mn-ea"/>
        <a:cs typeface="+mn-cs"/>
      </a:defRPr>
    </a:lvl6pPr>
    <a:lvl7pPr marL="2852105" algn="l" defTabSz="950702" rtl="0" eaLnBrk="1" latinLnBrk="0" hangingPunct="1">
      <a:defRPr sz="1200" kern="1200">
        <a:solidFill>
          <a:schemeClr val="tx1"/>
        </a:solidFill>
        <a:latin typeface="+mn-lt"/>
        <a:ea typeface="+mn-ea"/>
        <a:cs typeface="+mn-cs"/>
      </a:defRPr>
    </a:lvl7pPr>
    <a:lvl8pPr marL="3327456" algn="l" defTabSz="950702" rtl="0" eaLnBrk="1" latinLnBrk="0" hangingPunct="1">
      <a:defRPr sz="1200" kern="1200">
        <a:solidFill>
          <a:schemeClr val="tx1"/>
        </a:solidFill>
        <a:latin typeface="+mn-lt"/>
        <a:ea typeface="+mn-ea"/>
        <a:cs typeface="+mn-cs"/>
      </a:defRPr>
    </a:lvl8pPr>
    <a:lvl9pPr marL="3802807" algn="l" defTabSz="9507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charset="0"/>
                <a:ea typeface="ＭＳ Ｐゴシック" charset="0"/>
                <a:cs typeface="ＭＳ Ｐゴシック" charset="0"/>
              </a:defRPr>
            </a:lvl1pPr>
            <a:lvl2pPr marL="37931725" indent="-37474525" eaLnBrk="0" hangingPunct="0">
              <a:defRPr kumimoji="1" sz="2400">
                <a:solidFill>
                  <a:schemeClr val="tx1"/>
                </a:solidFill>
                <a:latin typeface="Times New Roman" charset="0"/>
                <a:ea typeface="ＭＳ Ｐゴシック" charset="0"/>
              </a:defRPr>
            </a:lvl2pPr>
            <a:lvl3pPr eaLnBrk="0" hangingPunct="0">
              <a:defRPr kumimoji="1" sz="2400">
                <a:solidFill>
                  <a:schemeClr val="tx1"/>
                </a:solidFill>
                <a:latin typeface="Times New Roman" charset="0"/>
                <a:ea typeface="ＭＳ Ｐゴシック" charset="0"/>
              </a:defRPr>
            </a:lvl3pPr>
            <a:lvl4pPr eaLnBrk="0" hangingPunct="0">
              <a:defRPr kumimoji="1" sz="2400">
                <a:solidFill>
                  <a:schemeClr val="tx1"/>
                </a:solidFill>
                <a:latin typeface="Times New Roman" charset="0"/>
                <a:ea typeface="ＭＳ Ｐゴシック" charset="0"/>
              </a:defRPr>
            </a:lvl4pPr>
            <a:lvl5pPr eaLnBrk="0" hangingPunct="0">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A65F7D35-F222-5744-B10F-0EC02A90E943}" type="slidenum">
              <a:rPr kumimoji="0" lang="en-US" sz="1200"/>
              <a:pPr/>
              <a:t>5</a:t>
            </a:fld>
            <a:endParaRPr kumimoji="0" lang="en-US" sz="1200"/>
          </a:p>
        </p:txBody>
      </p:sp>
      <p:sp>
        <p:nvSpPr>
          <p:cNvPr id="26627" name="Rectangle 2"/>
          <p:cNvSpPr>
            <a:spLocks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charset="0"/>
                <a:ea typeface="ＭＳ Ｐゴシック" charset="0"/>
                <a:cs typeface="ＭＳ Ｐゴシック" charset="0"/>
              </a:defRPr>
            </a:lvl1pPr>
            <a:lvl2pPr marL="37931725" indent="-37474525" eaLnBrk="0" hangingPunct="0">
              <a:defRPr kumimoji="1" sz="2400">
                <a:solidFill>
                  <a:schemeClr val="tx1"/>
                </a:solidFill>
                <a:latin typeface="Times New Roman" charset="0"/>
                <a:ea typeface="ＭＳ Ｐゴシック" charset="0"/>
              </a:defRPr>
            </a:lvl2pPr>
            <a:lvl3pPr eaLnBrk="0" hangingPunct="0">
              <a:defRPr kumimoji="1" sz="2400">
                <a:solidFill>
                  <a:schemeClr val="tx1"/>
                </a:solidFill>
                <a:latin typeface="Times New Roman" charset="0"/>
                <a:ea typeface="ＭＳ Ｐゴシック" charset="0"/>
              </a:defRPr>
            </a:lvl3pPr>
            <a:lvl4pPr eaLnBrk="0" hangingPunct="0">
              <a:defRPr kumimoji="1" sz="2400">
                <a:solidFill>
                  <a:schemeClr val="tx1"/>
                </a:solidFill>
                <a:latin typeface="Times New Roman" charset="0"/>
                <a:ea typeface="ＭＳ Ｐゴシック" charset="0"/>
              </a:defRPr>
            </a:lvl4pPr>
            <a:lvl5pPr eaLnBrk="0" hangingPunct="0">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74D30918-AAB2-974A-B641-C7912A3EAE9A}" type="slidenum">
              <a:rPr kumimoji="0" lang="en-US" sz="1200"/>
              <a:pPr/>
              <a:t>7</a:t>
            </a:fld>
            <a:endParaRPr kumimoji="0" lang="en-US" sz="1200"/>
          </a:p>
        </p:txBody>
      </p:sp>
      <p:sp>
        <p:nvSpPr>
          <p:cNvPr id="33795" name="Rectangle 2"/>
          <p:cNvSpPr>
            <a:spLocks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ln/>
        </p:spPr>
      </p:sp>
      <p:sp>
        <p:nvSpPr>
          <p:cNvPr id="24579" name="Notes Placeholder 2"/>
          <p:cNvSpPr>
            <a:spLocks noGrp="1"/>
          </p:cNvSpPr>
          <p:nvPr>
            <p:ph type="body" idx="1"/>
          </p:nvPr>
        </p:nvSpPr>
        <p:spPr>
          <a:noFill/>
          <a:ln/>
        </p:spPr>
        <p:txBody>
          <a:bodyPr/>
          <a:lstStyle/>
          <a:p>
            <a:pPr eaLnBrk="1" hangingPunct="1">
              <a:spcBef>
                <a:spcPct val="0"/>
              </a:spcBef>
            </a:pPr>
            <a:r>
              <a:rPr lang="en-US" dirty="0" smtClean="0">
                <a:latin typeface="Arial" charset="0"/>
                <a:ea typeface="ＭＳ Ｐゴシック" charset="-128"/>
                <a:cs typeface="ＭＳ Ｐゴシック" charset="-128"/>
              </a:rPr>
              <a:t>Planck ~ 2.5 years</a:t>
            </a:r>
          </a:p>
          <a:p>
            <a:pPr eaLnBrk="1" hangingPunct="1">
              <a:spcBef>
                <a:spcPct val="0"/>
              </a:spcBef>
            </a:pPr>
            <a:r>
              <a:rPr lang="en-US" dirty="0" smtClean="0">
                <a:latin typeface="Arial" charset="0"/>
                <a:ea typeface="ＭＳ Ｐゴシック" charset="-128"/>
                <a:cs typeface="ＭＳ Ｐゴシック" charset="-128"/>
              </a:rPr>
              <a:t>Fermi = 5 years (10 years)</a:t>
            </a:r>
          </a:p>
          <a:p>
            <a:pPr eaLnBrk="1" hangingPunct="1">
              <a:spcBef>
                <a:spcPct val="0"/>
              </a:spcBef>
            </a:pPr>
            <a:r>
              <a:rPr lang="en-US" dirty="0" smtClean="0">
                <a:latin typeface="Arial" charset="0"/>
                <a:ea typeface="ＭＳ Ｐゴシック" charset="-128"/>
                <a:cs typeface="ＭＳ Ｐゴシック" charset="-128"/>
              </a:rPr>
              <a:t>Euclid = 5 years   &amp;    WFIRST = 5 years</a:t>
            </a:r>
          </a:p>
        </p:txBody>
      </p:sp>
      <p:sp>
        <p:nvSpPr>
          <p:cNvPr id="24580" name="Slide Number Placeholder 3"/>
          <p:cNvSpPr>
            <a:spLocks noGrp="1"/>
          </p:cNvSpPr>
          <p:nvPr>
            <p:ph type="sldNum" sz="quarter" idx="5"/>
          </p:nvPr>
        </p:nvSpPr>
        <p:spPr>
          <a:noFill/>
        </p:spPr>
        <p:txBody>
          <a:bodyPr/>
          <a:lstStyle/>
          <a:p>
            <a:fld id="{A09EA273-D91B-F94D-9980-CE7043303B9F}" type="slidenum">
              <a:rPr lang="en-US" smtClean="0"/>
              <a:pPr/>
              <a:t>20</a:t>
            </a:fld>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C39EE72-446C-4E89-9D84-E30D697F6F64}" type="slidenum">
              <a:rPr lang="en-US" smtClean="0"/>
              <a:pPr>
                <a:defRPr/>
              </a:pPr>
              <a:t>25</a:t>
            </a:fld>
            <a:endParaRPr lang="en-US"/>
          </a:p>
        </p:txBody>
      </p:sp>
    </p:spTree>
    <p:extLst>
      <p:ext uri="{BB962C8B-B14F-4D97-AF65-F5344CB8AC3E}">
        <p14:creationId xmlns:p14="http://schemas.microsoft.com/office/powerpoint/2010/main" val="3725296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p:cNvSpPr>
          <p:nvPr>
            <p:ph type="sldImg"/>
          </p:nvPr>
        </p:nvSpPr>
        <p:spPr>
          <a:xfrm>
            <a:off x="1247775" y="719138"/>
            <a:ext cx="4792663" cy="3595687"/>
          </a:xfrm>
          <a:ln/>
        </p:spPr>
      </p:sp>
      <p:sp>
        <p:nvSpPr>
          <p:cNvPr id="40963" name="Notes Placeholder 2"/>
          <p:cNvSpPr>
            <a:spLocks noGrp="1"/>
          </p:cNvSpPr>
          <p:nvPr>
            <p:ph type="body" idx="1"/>
          </p:nvPr>
        </p:nvSpPr>
        <p:spPr>
          <a:noFill/>
          <a:ln/>
        </p:spPr>
        <p:txBody>
          <a:bodyPr/>
          <a:lstStyle/>
          <a:p>
            <a:endParaRPr lang="en-US"/>
          </a:p>
        </p:txBody>
      </p:sp>
      <p:sp>
        <p:nvSpPr>
          <p:cNvPr id="40964" name="Slide Number Placeholder 3"/>
          <p:cNvSpPr>
            <a:spLocks noGrp="1"/>
          </p:cNvSpPr>
          <p:nvPr>
            <p:ph type="sldNum" sz="quarter" idx="5"/>
          </p:nvPr>
        </p:nvSpPr>
        <p:spPr>
          <a:noFill/>
        </p:spPr>
        <p:txBody>
          <a:bodyPr/>
          <a:lstStyle/>
          <a:p>
            <a:fld id="{6AF76F22-6BFA-984E-9289-A4E59DB9B6A5}" type="slidenum">
              <a:rPr lang="en-US" smtClean="0">
                <a:solidFill>
                  <a:prstClr val="black"/>
                </a:solidFill>
              </a:rPr>
              <a:pPr/>
              <a:t>31</a:t>
            </a:fld>
            <a:endParaRPr lang="en-US" smtClean="0">
              <a:solidFill>
                <a:prstClr val="black"/>
              </a:solidFill>
            </a:endParaRPr>
          </a:p>
        </p:txBody>
      </p:sp>
    </p:spTree>
    <p:extLst>
      <p:ext uri="{BB962C8B-B14F-4D97-AF65-F5344CB8AC3E}">
        <p14:creationId xmlns:p14="http://schemas.microsoft.com/office/powerpoint/2010/main" val="475221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C39EE72-446C-4E89-9D84-E30D697F6F64}" type="slidenum">
              <a:rPr lang="en-US" smtClean="0"/>
              <a:pPr>
                <a:defRPr/>
              </a:pPr>
              <a:t>34</a:t>
            </a:fld>
            <a:endParaRPr lang="en-US"/>
          </a:p>
        </p:txBody>
      </p:sp>
    </p:spTree>
    <p:extLst>
      <p:ext uri="{BB962C8B-B14F-4D97-AF65-F5344CB8AC3E}">
        <p14:creationId xmlns:p14="http://schemas.microsoft.com/office/powerpoint/2010/main" val="1559331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6108">
              <a:defRPr/>
            </a:pPr>
            <a:endParaRPr lang="en-US" dirty="0" smtClean="0"/>
          </a:p>
        </p:txBody>
      </p:sp>
      <p:sp>
        <p:nvSpPr>
          <p:cNvPr id="4" name="Slide Number Placeholder 3"/>
          <p:cNvSpPr>
            <a:spLocks noGrp="1"/>
          </p:cNvSpPr>
          <p:nvPr>
            <p:ph type="sldNum" sz="quarter" idx="10"/>
          </p:nvPr>
        </p:nvSpPr>
        <p:spPr/>
        <p:txBody>
          <a:bodyPr/>
          <a:lstStyle/>
          <a:p>
            <a:pPr>
              <a:defRPr/>
            </a:pPr>
            <a:fld id="{7C39EE72-446C-4E89-9D84-E30D697F6F64}" type="slidenum">
              <a:rPr lang="en-US" smtClean="0">
                <a:solidFill>
                  <a:srgbClr val="000000"/>
                </a:solidFill>
              </a:rPr>
              <a:pPr>
                <a:defRPr/>
              </a:pPr>
              <a:t>39</a:t>
            </a:fld>
            <a:endParaRPr lang="en-US">
              <a:solidFill>
                <a:srgbClr val="000000"/>
              </a:solidFill>
            </a:endParaRPr>
          </a:p>
        </p:txBody>
      </p:sp>
    </p:spTree>
    <p:extLst>
      <p:ext uri="{BB962C8B-B14F-4D97-AF65-F5344CB8AC3E}">
        <p14:creationId xmlns:p14="http://schemas.microsoft.com/office/powerpoint/2010/main" val="2038621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6108">
              <a:defRPr/>
            </a:pPr>
            <a:endParaRPr lang="en-US" dirty="0" smtClean="0"/>
          </a:p>
        </p:txBody>
      </p:sp>
      <p:sp>
        <p:nvSpPr>
          <p:cNvPr id="4" name="Slide Number Placeholder 3"/>
          <p:cNvSpPr>
            <a:spLocks noGrp="1"/>
          </p:cNvSpPr>
          <p:nvPr>
            <p:ph type="sldNum" sz="quarter" idx="10"/>
          </p:nvPr>
        </p:nvSpPr>
        <p:spPr/>
        <p:txBody>
          <a:bodyPr/>
          <a:lstStyle/>
          <a:p>
            <a:pPr>
              <a:defRPr/>
            </a:pPr>
            <a:fld id="{7C39EE72-446C-4E89-9D84-E30D697F6F64}" type="slidenum">
              <a:rPr lang="en-US" smtClean="0">
                <a:solidFill>
                  <a:srgbClr val="000000"/>
                </a:solidFill>
              </a:rPr>
              <a:pPr>
                <a:defRPr/>
              </a:pPr>
              <a:t>40</a:t>
            </a:fld>
            <a:endParaRPr lang="en-US">
              <a:solidFill>
                <a:srgbClr val="000000"/>
              </a:solidFill>
            </a:endParaRPr>
          </a:p>
        </p:txBody>
      </p:sp>
    </p:spTree>
    <p:extLst>
      <p:ext uri="{BB962C8B-B14F-4D97-AF65-F5344CB8AC3E}">
        <p14:creationId xmlns:p14="http://schemas.microsoft.com/office/powerpoint/2010/main" val="288064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E0E723-D5E5-9C41-9778-877918F3465D}"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2235595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1" descr="Astrophysics PPT Cov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79589" name="Rectangle 5"/>
          <p:cNvSpPr>
            <a:spLocks noGrp="1" noChangeArrowheads="1"/>
          </p:cNvSpPr>
          <p:nvPr>
            <p:ph type="ctrTitle"/>
          </p:nvPr>
        </p:nvSpPr>
        <p:spPr>
          <a:xfrm>
            <a:off x="4680478" y="4715077"/>
            <a:ext cx="4298036" cy="378768"/>
          </a:xfrm>
        </p:spPr>
        <p:txBody>
          <a:bodyPr wrap="square" anchor="t">
            <a:spAutoFit/>
          </a:bodyPr>
          <a:lstStyle>
            <a:lvl1pPr>
              <a:defRPr sz="2100">
                <a:solidFill>
                  <a:srgbClr val="FFFFFF"/>
                </a:solidFill>
              </a:defRPr>
            </a:lvl1pPr>
          </a:lstStyle>
          <a:p>
            <a:r>
              <a:rPr lang="en-US" dirty="0"/>
              <a:t>Click to edit Master title style</a:t>
            </a:r>
          </a:p>
        </p:txBody>
      </p:sp>
      <p:sp>
        <p:nvSpPr>
          <p:cNvPr id="579590" name="Rectangle 6"/>
          <p:cNvSpPr>
            <a:spLocks noGrp="1" noChangeArrowheads="1"/>
          </p:cNvSpPr>
          <p:nvPr>
            <p:ph type="subTitle" idx="1"/>
          </p:nvPr>
        </p:nvSpPr>
        <p:spPr>
          <a:xfrm>
            <a:off x="4965028" y="5235779"/>
            <a:ext cx="3723891" cy="324907"/>
          </a:xfrm>
        </p:spPr>
        <p:txBody>
          <a:bodyPr wrap="square">
            <a:spAutoFit/>
          </a:bodyPr>
          <a:lstStyle>
            <a:lvl1pPr marL="0" indent="0" algn="ctr">
              <a:buNone/>
              <a:defRPr sz="1700">
                <a:solidFill>
                  <a:srgbClr val="FFFFFF"/>
                </a:solidFill>
              </a:defRPr>
            </a:lvl1pPr>
          </a:lstStyle>
          <a:p>
            <a:r>
              <a:rPr lang="en-US" dirty="0"/>
              <a:t>Click to edit Master subtitle style</a:t>
            </a:r>
          </a:p>
        </p:txBody>
      </p:sp>
    </p:spTree>
    <p:extLst>
      <p:ext uri="{BB962C8B-B14F-4D97-AF65-F5344CB8AC3E}">
        <p14:creationId xmlns:p14="http://schemas.microsoft.com/office/powerpoint/2010/main" val="1275238820"/>
      </p:ext>
    </p:extLst>
  </p:cSld>
  <p:clrMapOvr>
    <a:masterClrMapping/>
  </p:clrMapOvr>
  <p:transition xmlns:p14="http://schemas.microsoft.com/office/powerpoint/2010/main" spd="slow">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56601380"/>
      </p:ext>
    </p:extLst>
  </p:cSld>
  <p:clrMapOvr>
    <a:masterClrMapping/>
  </p:clrMapOvr>
  <p:transition xmlns:p14="http://schemas.microsoft.com/office/powerpoint/2010/main" spd="slow">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7676" y="123826"/>
            <a:ext cx="2035175" cy="61420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90565" y="123826"/>
            <a:ext cx="5954711" cy="61420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8231301"/>
      </p:ext>
    </p:extLst>
  </p:cSld>
  <p:clrMapOvr>
    <a:masterClrMapping/>
  </p:clrMapOvr>
  <p:transition xmlns:p14="http://schemas.microsoft.com/office/powerpoint/2010/main" spd="slow">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xfrm>
            <a:off x="762000" y="6629400"/>
            <a:ext cx="1905000" cy="228600"/>
          </a:xfrm>
          <a:prstGeom prst="rect">
            <a:avLst/>
          </a:prstGeom>
          <a:ln/>
        </p:spPr>
        <p:txBody>
          <a:bodyPr/>
          <a:lstStyle>
            <a:lvl1pPr>
              <a:defRPr/>
            </a:lvl1pPr>
          </a:lstStyle>
          <a:p>
            <a:pPr>
              <a:defRPr/>
            </a:pPr>
            <a:r>
              <a:rPr lang="en-US" smtClean="0"/>
              <a:t>June 24, 2014</a:t>
            </a:r>
            <a:endParaRPr lang="en-US"/>
          </a:p>
        </p:txBody>
      </p:sp>
      <p:sp>
        <p:nvSpPr>
          <p:cNvPr id="5" name="Rectangle 5"/>
          <p:cNvSpPr>
            <a:spLocks noGrp="1" noChangeArrowheads="1"/>
          </p:cNvSpPr>
          <p:nvPr>
            <p:ph type="sldNum" sz="quarter" idx="11"/>
          </p:nvPr>
        </p:nvSpPr>
        <p:spPr>
          <a:xfrm>
            <a:off x="7239000" y="6629400"/>
            <a:ext cx="1905000" cy="228600"/>
          </a:xfrm>
          <a:prstGeom prst="rect">
            <a:avLst/>
          </a:prstGeom>
          <a:ln/>
        </p:spPr>
        <p:txBody>
          <a:bodyPr/>
          <a:lstStyle>
            <a:lvl1pPr>
              <a:defRPr/>
            </a:lvl1pPr>
          </a:lstStyle>
          <a:p>
            <a:pPr>
              <a:defRPr/>
            </a:pPr>
            <a:fld id="{B840BCE4-8E91-3D4B-9CBF-60A1FD3E7F28}" type="slidenum">
              <a:rPr lang="en-US"/>
              <a:pPr>
                <a:defRPr/>
              </a:pPr>
              <a:t>‹#›</a:t>
            </a:fld>
            <a:endParaRPr lang="en-US"/>
          </a:p>
        </p:txBody>
      </p:sp>
      <p:sp>
        <p:nvSpPr>
          <p:cNvPr id="6" name="Rectangle 11"/>
          <p:cNvSpPr>
            <a:spLocks noGrp="1" noChangeArrowheads="1"/>
          </p:cNvSpPr>
          <p:nvPr>
            <p:ph type="ftr" sz="quarter" idx="12"/>
          </p:nvPr>
        </p:nvSpPr>
        <p:spPr>
          <a:xfrm>
            <a:off x="3124200" y="6629400"/>
            <a:ext cx="2895600" cy="228600"/>
          </a:xfrm>
          <a:prstGeom prst="rect">
            <a:avLst/>
          </a:prstGeom>
          <a:ln/>
        </p:spPr>
        <p:txBody>
          <a:bodyPr/>
          <a:lstStyle>
            <a:lvl1pPr>
              <a:defRPr/>
            </a:lvl1pPr>
          </a:lstStyle>
          <a:p>
            <a:pPr>
              <a:defRPr/>
            </a:pPr>
            <a:r>
              <a:rPr lang="en-US" smtClean="0"/>
              <a:t>Space Telescopes and Instrumentation 2014: SPIE</a:t>
            </a:r>
            <a:endParaRPr lang="en-US"/>
          </a:p>
        </p:txBody>
      </p:sp>
    </p:spTree>
    <p:extLst>
      <p:ext uri="{BB962C8B-B14F-4D97-AF65-F5344CB8AC3E}">
        <p14:creationId xmlns:p14="http://schemas.microsoft.com/office/powerpoint/2010/main" val="1901517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75351" indent="0" algn="ctr">
              <a:buNone/>
              <a:defRPr/>
            </a:lvl2pPr>
            <a:lvl3pPr marL="950702" indent="0" algn="ctr">
              <a:buNone/>
              <a:defRPr/>
            </a:lvl3pPr>
            <a:lvl4pPr marL="1426053" indent="0" algn="ctr">
              <a:buNone/>
              <a:defRPr/>
            </a:lvl4pPr>
            <a:lvl5pPr marL="1901403" indent="0" algn="ctr">
              <a:buNone/>
              <a:defRPr/>
            </a:lvl5pPr>
            <a:lvl6pPr marL="2376754" indent="0" algn="ctr">
              <a:buNone/>
              <a:defRPr/>
            </a:lvl6pPr>
            <a:lvl7pPr marL="2852105" indent="0" algn="ctr">
              <a:buNone/>
              <a:defRPr/>
            </a:lvl7pPr>
            <a:lvl8pPr marL="3327456" indent="0" algn="ctr">
              <a:buNone/>
              <a:defRPr/>
            </a:lvl8pPr>
            <a:lvl9pPr marL="3802807"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685801" y="6542089"/>
            <a:ext cx="1905000" cy="282575"/>
          </a:xfrm>
          <a:prstGeom prst="rect">
            <a:avLst/>
          </a:prstGeom>
          <a:ln/>
        </p:spPr>
        <p:txBody>
          <a:bodyPr lIns="95070" tIns="47535" rIns="95070" bIns="47535"/>
          <a:lstStyle>
            <a:lvl1pPr>
              <a:defRPr/>
            </a:lvl1pPr>
          </a:lstStyle>
          <a:p>
            <a:pPr eaLnBrk="0" fontAlgn="base" hangingPunct="0">
              <a:spcBef>
                <a:spcPct val="0"/>
              </a:spcBef>
              <a:spcAft>
                <a:spcPct val="0"/>
              </a:spcAft>
              <a:defRPr/>
            </a:pPr>
            <a:endParaRPr lang="en-US" sz="2500" i="1">
              <a:solidFill>
                <a:srgbClr val="000000"/>
              </a:solidFill>
            </a:endParaRPr>
          </a:p>
        </p:txBody>
      </p:sp>
      <p:sp>
        <p:nvSpPr>
          <p:cNvPr id="5" name="Rectangle 5"/>
          <p:cNvSpPr>
            <a:spLocks noGrp="1" noChangeArrowheads="1"/>
          </p:cNvSpPr>
          <p:nvPr>
            <p:ph type="ftr" sz="quarter" idx="11"/>
          </p:nvPr>
        </p:nvSpPr>
        <p:spPr>
          <a:xfrm>
            <a:off x="3124200" y="6542088"/>
            <a:ext cx="2895600" cy="290512"/>
          </a:xfrm>
          <a:prstGeom prst="rect">
            <a:avLst/>
          </a:prstGeom>
          <a:ln/>
        </p:spPr>
        <p:txBody>
          <a:bodyPr lIns="95070" tIns="47535" rIns="95070" bIns="47535"/>
          <a:lstStyle>
            <a:lvl1pPr>
              <a:defRPr/>
            </a:lvl1pPr>
          </a:lstStyle>
          <a:p>
            <a:pPr eaLnBrk="0" fontAlgn="base" hangingPunct="0">
              <a:spcBef>
                <a:spcPct val="0"/>
              </a:spcBef>
              <a:spcAft>
                <a:spcPct val="0"/>
              </a:spcAft>
              <a:defRPr/>
            </a:pPr>
            <a:endParaRPr lang="en-US" sz="2500" i="1">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021E6A-F239-2148-B19D-4A1BB0A0967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0695885"/>
      </p:ext>
    </p:extLst>
  </p:cSld>
  <p:clrMapOvr>
    <a:masterClrMapping/>
  </p:clrMapOvr>
  <p:transition xmlns:p14="http://schemas.microsoft.com/office/powerpoint/2010/main" spd="slow">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1" y="6542089"/>
            <a:ext cx="1905000" cy="282575"/>
          </a:xfrm>
          <a:prstGeom prst="rect">
            <a:avLst/>
          </a:prstGeom>
          <a:ln/>
        </p:spPr>
        <p:txBody>
          <a:bodyPr lIns="95070" tIns="47535" rIns="95070" bIns="47535"/>
          <a:lstStyle>
            <a:lvl1pPr>
              <a:defRPr/>
            </a:lvl1pPr>
          </a:lstStyle>
          <a:p>
            <a:pPr eaLnBrk="0" fontAlgn="base" hangingPunct="0">
              <a:spcBef>
                <a:spcPct val="0"/>
              </a:spcBef>
              <a:spcAft>
                <a:spcPct val="0"/>
              </a:spcAft>
            </a:pPr>
            <a:endParaRPr lang="en-US" sz="2500" i="1">
              <a:solidFill>
                <a:srgbClr val="000000"/>
              </a:solidFill>
            </a:endParaRPr>
          </a:p>
        </p:txBody>
      </p:sp>
      <p:sp>
        <p:nvSpPr>
          <p:cNvPr id="5" name="Rectangle 5"/>
          <p:cNvSpPr>
            <a:spLocks noGrp="1" noChangeArrowheads="1"/>
          </p:cNvSpPr>
          <p:nvPr>
            <p:ph type="ftr" sz="quarter" idx="11"/>
          </p:nvPr>
        </p:nvSpPr>
        <p:spPr>
          <a:xfrm>
            <a:off x="3124200" y="6542088"/>
            <a:ext cx="2895600" cy="290512"/>
          </a:xfrm>
          <a:prstGeom prst="rect">
            <a:avLst/>
          </a:prstGeom>
          <a:ln/>
        </p:spPr>
        <p:txBody>
          <a:bodyPr lIns="95070" tIns="47535" rIns="95070" bIns="47535"/>
          <a:lstStyle>
            <a:lvl1pPr>
              <a:defRPr/>
            </a:lvl1pPr>
          </a:lstStyle>
          <a:p>
            <a:pPr eaLnBrk="0" fontAlgn="base" hangingPunct="0">
              <a:spcBef>
                <a:spcPct val="0"/>
              </a:spcBef>
              <a:spcAft>
                <a:spcPct val="0"/>
              </a:spcAft>
            </a:pPr>
            <a:endParaRPr lang="en-US" sz="2500" i="1">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CC0BE5-56B6-394A-93F1-A5336F78C70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5185447"/>
      </p:ext>
    </p:extLst>
  </p:cSld>
  <p:clrMapOvr>
    <a:masterClrMapping/>
  </p:clrMapOvr>
  <p:transition xmlns:p14="http://schemas.microsoft.com/office/powerpoint/2010/main" spd="slow">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2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100"/>
            </a:lvl1pPr>
            <a:lvl2pPr marL="475351" indent="0">
              <a:buNone/>
              <a:defRPr sz="1900"/>
            </a:lvl2pPr>
            <a:lvl3pPr marL="950702" indent="0">
              <a:buNone/>
              <a:defRPr sz="1700"/>
            </a:lvl3pPr>
            <a:lvl4pPr marL="1426053" indent="0">
              <a:buNone/>
              <a:defRPr sz="1500"/>
            </a:lvl4pPr>
            <a:lvl5pPr marL="1901403" indent="0">
              <a:buNone/>
              <a:defRPr sz="1500"/>
            </a:lvl5pPr>
            <a:lvl6pPr marL="2376754" indent="0">
              <a:buNone/>
              <a:defRPr sz="1500"/>
            </a:lvl6pPr>
            <a:lvl7pPr marL="2852105" indent="0">
              <a:buNone/>
              <a:defRPr sz="1500"/>
            </a:lvl7pPr>
            <a:lvl8pPr marL="3327456" indent="0">
              <a:buNone/>
              <a:defRPr sz="1500"/>
            </a:lvl8pPr>
            <a:lvl9pPr marL="3802807" indent="0">
              <a:buNone/>
              <a:defRPr sz="1500"/>
            </a:lvl9pPr>
          </a:lstStyle>
          <a:p>
            <a:pPr lvl="0"/>
            <a:r>
              <a:rPr lang="en-US" smtClean="0"/>
              <a:t>Click to edit Master text styles</a:t>
            </a:r>
          </a:p>
        </p:txBody>
      </p:sp>
      <p:sp>
        <p:nvSpPr>
          <p:cNvPr id="4" name="Rectangle 4"/>
          <p:cNvSpPr>
            <a:spLocks noGrp="1" noChangeArrowheads="1"/>
          </p:cNvSpPr>
          <p:nvPr>
            <p:ph type="dt" sz="half" idx="10"/>
          </p:nvPr>
        </p:nvSpPr>
        <p:spPr>
          <a:xfrm>
            <a:off x="685801" y="6542089"/>
            <a:ext cx="1905000" cy="282575"/>
          </a:xfrm>
          <a:prstGeom prst="rect">
            <a:avLst/>
          </a:prstGeom>
          <a:ln/>
        </p:spPr>
        <p:txBody>
          <a:bodyPr lIns="95070" tIns="47535" rIns="95070" bIns="47535"/>
          <a:lstStyle>
            <a:lvl1pPr>
              <a:defRPr/>
            </a:lvl1pPr>
          </a:lstStyle>
          <a:p>
            <a:pPr eaLnBrk="0" fontAlgn="base" hangingPunct="0">
              <a:spcBef>
                <a:spcPct val="0"/>
              </a:spcBef>
              <a:spcAft>
                <a:spcPct val="0"/>
              </a:spcAft>
            </a:pPr>
            <a:endParaRPr lang="en-US" sz="2500" i="1">
              <a:solidFill>
                <a:srgbClr val="000000"/>
              </a:solidFill>
            </a:endParaRPr>
          </a:p>
        </p:txBody>
      </p:sp>
      <p:sp>
        <p:nvSpPr>
          <p:cNvPr id="5" name="Rectangle 5"/>
          <p:cNvSpPr>
            <a:spLocks noGrp="1" noChangeArrowheads="1"/>
          </p:cNvSpPr>
          <p:nvPr>
            <p:ph type="ftr" sz="quarter" idx="11"/>
          </p:nvPr>
        </p:nvSpPr>
        <p:spPr>
          <a:xfrm>
            <a:off x="3124200" y="6542088"/>
            <a:ext cx="2895600" cy="290512"/>
          </a:xfrm>
          <a:prstGeom prst="rect">
            <a:avLst/>
          </a:prstGeom>
          <a:ln/>
        </p:spPr>
        <p:txBody>
          <a:bodyPr lIns="95070" tIns="47535" rIns="95070" bIns="47535"/>
          <a:lstStyle>
            <a:lvl1pPr>
              <a:defRPr/>
            </a:lvl1pPr>
          </a:lstStyle>
          <a:p>
            <a:pPr eaLnBrk="0" fontAlgn="base" hangingPunct="0">
              <a:spcBef>
                <a:spcPct val="0"/>
              </a:spcBef>
              <a:spcAft>
                <a:spcPct val="0"/>
              </a:spcAft>
            </a:pPr>
            <a:endParaRPr lang="en-US" sz="2500" i="1">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175EF8-E72C-034A-87FC-77432ABBA34B}"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6960298"/>
      </p:ext>
    </p:extLst>
  </p:cSld>
  <p:clrMapOvr>
    <a:masterClrMapping/>
  </p:clrMapOvr>
  <p:transition xmlns:p14="http://schemas.microsoft.com/office/powerpoint/2010/main" spd="slow">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990600"/>
            <a:ext cx="3810000" cy="5029200"/>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1" y="990600"/>
            <a:ext cx="3810000" cy="5029200"/>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1" y="6542089"/>
            <a:ext cx="1905000" cy="282575"/>
          </a:xfrm>
          <a:prstGeom prst="rect">
            <a:avLst/>
          </a:prstGeom>
          <a:ln/>
        </p:spPr>
        <p:txBody>
          <a:bodyPr lIns="95070" tIns="47535" rIns="95070" bIns="47535"/>
          <a:lstStyle>
            <a:lvl1pPr>
              <a:defRPr/>
            </a:lvl1pPr>
          </a:lstStyle>
          <a:p>
            <a:pPr eaLnBrk="0" fontAlgn="base" hangingPunct="0">
              <a:spcBef>
                <a:spcPct val="0"/>
              </a:spcBef>
              <a:spcAft>
                <a:spcPct val="0"/>
              </a:spcAft>
              <a:defRPr/>
            </a:pPr>
            <a:endParaRPr lang="en-US" sz="2500" i="1">
              <a:solidFill>
                <a:srgbClr val="000000"/>
              </a:solidFill>
            </a:endParaRPr>
          </a:p>
        </p:txBody>
      </p:sp>
      <p:sp>
        <p:nvSpPr>
          <p:cNvPr id="6" name="Footer Placeholder 5"/>
          <p:cNvSpPr>
            <a:spLocks noGrp="1" noChangeArrowheads="1"/>
          </p:cNvSpPr>
          <p:nvPr>
            <p:ph type="ftr" sz="quarter" idx="11"/>
          </p:nvPr>
        </p:nvSpPr>
        <p:spPr>
          <a:xfrm>
            <a:off x="3124200" y="6542088"/>
            <a:ext cx="2895600" cy="290512"/>
          </a:xfrm>
          <a:prstGeom prst="rect">
            <a:avLst/>
          </a:prstGeom>
          <a:ln/>
        </p:spPr>
        <p:txBody>
          <a:bodyPr lIns="95070" tIns="47535" rIns="95070" bIns="47535"/>
          <a:lstStyle>
            <a:lvl1pPr>
              <a:defRPr/>
            </a:lvl1pPr>
          </a:lstStyle>
          <a:p>
            <a:pPr eaLnBrk="0" fontAlgn="base" hangingPunct="0">
              <a:spcBef>
                <a:spcPct val="0"/>
              </a:spcBef>
              <a:spcAft>
                <a:spcPct val="0"/>
              </a:spcAft>
              <a:defRPr/>
            </a:pPr>
            <a:endParaRPr lang="en-US" sz="2500" i="1">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46C29A4-EDFB-8843-B12A-0FE59EE2B1E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1230383"/>
      </p:ext>
    </p:extLst>
  </p:cSld>
  <p:clrMapOvr>
    <a:masterClrMapping/>
  </p:clrMapOvr>
  <p:transition xmlns:p14="http://schemas.microsoft.com/office/powerpoint/2010/main" spd="slow">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9" cy="639762"/>
          </a:xfrm>
        </p:spPr>
        <p:txBody>
          <a:bodyPr anchor="b"/>
          <a:lstStyle>
            <a:lvl1pPr marL="0" indent="0">
              <a:buNone/>
              <a:defRPr sz="2500" b="1"/>
            </a:lvl1pPr>
            <a:lvl2pPr marL="475351" indent="0">
              <a:buNone/>
              <a:defRPr sz="2100" b="1"/>
            </a:lvl2pPr>
            <a:lvl3pPr marL="950702" indent="0">
              <a:buNone/>
              <a:defRPr sz="1900" b="1"/>
            </a:lvl3pPr>
            <a:lvl4pPr marL="1426053" indent="0">
              <a:buNone/>
              <a:defRPr sz="1700" b="1"/>
            </a:lvl4pPr>
            <a:lvl5pPr marL="1901403" indent="0">
              <a:buNone/>
              <a:defRPr sz="1700" b="1"/>
            </a:lvl5pPr>
            <a:lvl6pPr marL="2376754" indent="0">
              <a:buNone/>
              <a:defRPr sz="1700" b="1"/>
            </a:lvl6pPr>
            <a:lvl7pPr marL="2852105" indent="0">
              <a:buNone/>
              <a:defRPr sz="1700" b="1"/>
            </a:lvl7pPr>
            <a:lvl8pPr marL="3327456" indent="0">
              <a:buNone/>
              <a:defRPr sz="1700" b="1"/>
            </a:lvl8pPr>
            <a:lvl9pPr marL="3802807"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9" cy="3951288"/>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500" b="1"/>
            </a:lvl1pPr>
            <a:lvl2pPr marL="475351" indent="0">
              <a:buNone/>
              <a:defRPr sz="2100" b="1"/>
            </a:lvl2pPr>
            <a:lvl3pPr marL="950702" indent="0">
              <a:buNone/>
              <a:defRPr sz="1900" b="1"/>
            </a:lvl3pPr>
            <a:lvl4pPr marL="1426053" indent="0">
              <a:buNone/>
              <a:defRPr sz="1700" b="1"/>
            </a:lvl4pPr>
            <a:lvl5pPr marL="1901403" indent="0">
              <a:buNone/>
              <a:defRPr sz="1700" b="1"/>
            </a:lvl5pPr>
            <a:lvl6pPr marL="2376754" indent="0">
              <a:buNone/>
              <a:defRPr sz="1700" b="1"/>
            </a:lvl6pPr>
            <a:lvl7pPr marL="2852105" indent="0">
              <a:buNone/>
              <a:defRPr sz="1700" b="1"/>
            </a:lvl7pPr>
            <a:lvl8pPr marL="3327456" indent="0">
              <a:buNone/>
              <a:defRPr sz="1700" b="1"/>
            </a:lvl8pPr>
            <a:lvl9pPr marL="3802807"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685801" y="6542089"/>
            <a:ext cx="1905000" cy="282575"/>
          </a:xfrm>
          <a:prstGeom prst="rect">
            <a:avLst/>
          </a:prstGeom>
          <a:ln/>
        </p:spPr>
        <p:txBody>
          <a:bodyPr lIns="95070" tIns="47535" rIns="95070" bIns="47535"/>
          <a:lstStyle>
            <a:lvl1pPr>
              <a:defRPr/>
            </a:lvl1pPr>
          </a:lstStyle>
          <a:p>
            <a:pPr eaLnBrk="0" fontAlgn="base" hangingPunct="0">
              <a:spcBef>
                <a:spcPct val="0"/>
              </a:spcBef>
              <a:spcAft>
                <a:spcPct val="0"/>
              </a:spcAft>
              <a:defRPr/>
            </a:pPr>
            <a:endParaRPr lang="en-US" sz="2500" i="1">
              <a:solidFill>
                <a:srgbClr val="000000"/>
              </a:solidFill>
            </a:endParaRPr>
          </a:p>
        </p:txBody>
      </p:sp>
      <p:sp>
        <p:nvSpPr>
          <p:cNvPr id="8" name="Rectangle 5"/>
          <p:cNvSpPr>
            <a:spLocks noGrp="1" noChangeArrowheads="1"/>
          </p:cNvSpPr>
          <p:nvPr>
            <p:ph type="ftr" sz="quarter" idx="11"/>
          </p:nvPr>
        </p:nvSpPr>
        <p:spPr>
          <a:xfrm>
            <a:off x="3124200" y="6542088"/>
            <a:ext cx="2895600" cy="290512"/>
          </a:xfrm>
          <a:prstGeom prst="rect">
            <a:avLst/>
          </a:prstGeom>
          <a:ln/>
        </p:spPr>
        <p:txBody>
          <a:bodyPr lIns="95070" tIns="47535" rIns="95070" bIns="47535"/>
          <a:lstStyle>
            <a:lvl1pPr>
              <a:defRPr/>
            </a:lvl1pPr>
          </a:lstStyle>
          <a:p>
            <a:pPr eaLnBrk="0" fontAlgn="base" hangingPunct="0">
              <a:spcBef>
                <a:spcPct val="0"/>
              </a:spcBef>
              <a:spcAft>
                <a:spcPct val="0"/>
              </a:spcAft>
              <a:defRPr/>
            </a:pPr>
            <a:endParaRPr lang="en-US" sz="2500" i="1">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342345D-3C02-A749-B09C-81C50B75EB0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9246297"/>
      </p:ext>
    </p:extLst>
  </p:cSld>
  <p:clrMapOvr>
    <a:masterClrMapping/>
  </p:clrMapOvr>
  <p:transition xmlns:p14="http://schemas.microsoft.com/office/powerpoint/2010/main" spd="slow">
    <p:wipe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85801" y="6542089"/>
            <a:ext cx="1905000" cy="282575"/>
          </a:xfrm>
          <a:prstGeom prst="rect">
            <a:avLst/>
          </a:prstGeom>
          <a:ln/>
        </p:spPr>
        <p:txBody>
          <a:bodyPr lIns="95070" tIns="47535" rIns="95070" bIns="47535"/>
          <a:lstStyle>
            <a:lvl1pPr>
              <a:defRPr/>
            </a:lvl1pPr>
          </a:lstStyle>
          <a:p>
            <a:pPr eaLnBrk="0" fontAlgn="base" hangingPunct="0">
              <a:spcBef>
                <a:spcPct val="0"/>
              </a:spcBef>
              <a:spcAft>
                <a:spcPct val="0"/>
              </a:spcAft>
              <a:defRPr/>
            </a:pPr>
            <a:endParaRPr lang="en-US" sz="2500" i="1">
              <a:solidFill>
                <a:srgbClr val="000000"/>
              </a:solidFill>
            </a:endParaRPr>
          </a:p>
        </p:txBody>
      </p:sp>
      <p:sp>
        <p:nvSpPr>
          <p:cNvPr id="4" name="Rectangle 5"/>
          <p:cNvSpPr>
            <a:spLocks noGrp="1" noChangeArrowheads="1"/>
          </p:cNvSpPr>
          <p:nvPr>
            <p:ph type="ftr" sz="quarter" idx="11"/>
          </p:nvPr>
        </p:nvSpPr>
        <p:spPr>
          <a:xfrm>
            <a:off x="3124200" y="6542088"/>
            <a:ext cx="2895600" cy="290512"/>
          </a:xfrm>
          <a:prstGeom prst="rect">
            <a:avLst/>
          </a:prstGeom>
          <a:ln/>
        </p:spPr>
        <p:txBody>
          <a:bodyPr lIns="95070" tIns="47535" rIns="95070" bIns="47535"/>
          <a:lstStyle>
            <a:lvl1pPr>
              <a:defRPr/>
            </a:lvl1pPr>
          </a:lstStyle>
          <a:p>
            <a:pPr eaLnBrk="0" fontAlgn="base" hangingPunct="0">
              <a:spcBef>
                <a:spcPct val="0"/>
              </a:spcBef>
              <a:spcAft>
                <a:spcPct val="0"/>
              </a:spcAft>
              <a:defRPr/>
            </a:pPr>
            <a:endParaRPr lang="en-US" sz="2500" i="1">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8EFE32C-C97A-2D4A-BE83-A0BD8D9668A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3011862"/>
      </p:ext>
    </p:extLst>
  </p:cSld>
  <p:clrMapOvr>
    <a:masterClrMapping/>
  </p:clrMapOvr>
  <p:transition xmlns:p14="http://schemas.microsoft.com/office/powerpoint/2010/main" spd="slow">
    <p:wipe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1" y="6542089"/>
            <a:ext cx="1905000" cy="282575"/>
          </a:xfrm>
          <a:prstGeom prst="rect">
            <a:avLst/>
          </a:prstGeom>
          <a:ln/>
        </p:spPr>
        <p:txBody>
          <a:bodyPr lIns="95070" tIns="47535" rIns="95070" bIns="47535"/>
          <a:lstStyle>
            <a:lvl1pPr>
              <a:defRPr/>
            </a:lvl1pPr>
          </a:lstStyle>
          <a:p>
            <a:pPr eaLnBrk="0" fontAlgn="base" hangingPunct="0">
              <a:spcBef>
                <a:spcPct val="0"/>
              </a:spcBef>
              <a:spcAft>
                <a:spcPct val="0"/>
              </a:spcAft>
              <a:defRPr/>
            </a:pPr>
            <a:endParaRPr lang="en-US" sz="2500" i="1">
              <a:solidFill>
                <a:srgbClr val="000000"/>
              </a:solidFill>
            </a:endParaRPr>
          </a:p>
        </p:txBody>
      </p:sp>
      <p:sp>
        <p:nvSpPr>
          <p:cNvPr id="3" name="Rectangle 5"/>
          <p:cNvSpPr>
            <a:spLocks noGrp="1" noChangeArrowheads="1"/>
          </p:cNvSpPr>
          <p:nvPr>
            <p:ph type="ftr" sz="quarter" idx="11"/>
          </p:nvPr>
        </p:nvSpPr>
        <p:spPr>
          <a:xfrm>
            <a:off x="3124200" y="6542088"/>
            <a:ext cx="2895600" cy="290512"/>
          </a:xfrm>
          <a:prstGeom prst="rect">
            <a:avLst/>
          </a:prstGeom>
          <a:ln/>
        </p:spPr>
        <p:txBody>
          <a:bodyPr lIns="95070" tIns="47535" rIns="95070" bIns="47535"/>
          <a:lstStyle>
            <a:lvl1pPr>
              <a:defRPr/>
            </a:lvl1pPr>
          </a:lstStyle>
          <a:p>
            <a:pPr eaLnBrk="0" fontAlgn="base" hangingPunct="0">
              <a:spcBef>
                <a:spcPct val="0"/>
              </a:spcBef>
              <a:spcAft>
                <a:spcPct val="0"/>
              </a:spcAft>
              <a:defRPr/>
            </a:pPr>
            <a:endParaRPr lang="en-US" sz="2500" i="1">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ED7155C-8048-974E-8745-A3D12DEA8BDB}"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2704729"/>
      </p:ext>
    </p:extLst>
  </p:cSld>
  <p:clrMapOvr>
    <a:masterClrMapping/>
  </p:clrMapOvr>
  <p:transition xmlns:p14="http://schemas.microsoft.com/office/powerpoint/2010/mai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36387081"/>
      </p:ext>
    </p:extLst>
  </p:cSld>
  <p:clrMapOvr>
    <a:masterClrMapping/>
  </p:clrMapOvr>
  <p:transition xmlns:p14="http://schemas.microsoft.com/office/powerpoint/2010/main" spd="slow">
    <p:wipe dir="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1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0" cy="5853113"/>
          </a:xfrm>
        </p:spPr>
        <p:txBody>
          <a:bodyPr/>
          <a:lstStyle>
            <a:lvl1pPr>
              <a:defRPr sz="3300"/>
            </a:lvl1pPr>
            <a:lvl2pPr>
              <a:defRPr sz="2900"/>
            </a:lvl2pPr>
            <a:lvl3pPr>
              <a:defRPr sz="25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500"/>
            </a:lvl1pPr>
            <a:lvl2pPr marL="475351" indent="0">
              <a:buNone/>
              <a:defRPr sz="1200"/>
            </a:lvl2pPr>
            <a:lvl3pPr marL="950702" indent="0">
              <a:buNone/>
              <a:defRPr sz="1000"/>
            </a:lvl3pPr>
            <a:lvl4pPr marL="1426053" indent="0">
              <a:buNone/>
              <a:defRPr sz="900"/>
            </a:lvl4pPr>
            <a:lvl5pPr marL="1901403" indent="0">
              <a:buNone/>
              <a:defRPr sz="900"/>
            </a:lvl5pPr>
            <a:lvl6pPr marL="2376754" indent="0">
              <a:buNone/>
              <a:defRPr sz="900"/>
            </a:lvl6pPr>
            <a:lvl7pPr marL="2852105" indent="0">
              <a:buNone/>
              <a:defRPr sz="900"/>
            </a:lvl7pPr>
            <a:lvl8pPr marL="3327456" indent="0">
              <a:buNone/>
              <a:defRPr sz="900"/>
            </a:lvl8pPr>
            <a:lvl9pPr marL="3802807"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685801" y="6542089"/>
            <a:ext cx="1905000" cy="282575"/>
          </a:xfrm>
          <a:prstGeom prst="rect">
            <a:avLst/>
          </a:prstGeom>
          <a:ln/>
        </p:spPr>
        <p:txBody>
          <a:bodyPr lIns="95070" tIns="47535" rIns="95070" bIns="47535"/>
          <a:lstStyle>
            <a:lvl1pPr>
              <a:defRPr/>
            </a:lvl1pPr>
          </a:lstStyle>
          <a:p>
            <a:pPr eaLnBrk="0" fontAlgn="base" hangingPunct="0">
              <a:spcBef>
                <a:spcPct val="0"/>
              </a:spcBef>
              <a:spcAft>
                <a:spcPct val="0"/>
              </a:spcAft>
              <a:defRPr/>
            </a:pPr>
            <a:endParaRPr lang="en-US" sz="2500" i="1">
              <a:solidFill>
                <a:srgbClr val="000000"/>
              </a:solidFill>
            </a:endParaRPr>
          </a:p>
        </p:txBody>
      </p:sp>
      <p:sp>
        <p:nvSpPr>
          <p:cNvPr id="6" name="Footer Placeholder 5"/>
          <p:cNvSpPr>
            <a:spLocks noGrp="1" noChangeArrowheads="1"/>
          </p:cNvSpPr>
          <p:nvPr>
            <p:ph type="ftr" sz="quarter" idx="11"/>
          </p:nvPr>
        </p:nvSpPr>
        <p:spPr>
          <a:xfrm>
            <a:off x="3124200" y="6542088"/>
            <a:ext cx="2895600" cy="290512"/>
          </a:xfrm>
          <a:prstGeom prst="rect">
            <a:avLst/>
          </a:prstGeom>
          <a:ln/>
        </p:spPr>
        <p:txBody>
          <a:bodyPr lIns="95070" tIns="47535" rIns="95070" bIns="47535"/>
          <a:lstStyle>
            <a:lvl1pPr>
              <a:defRPr/>
            </a:lvl1pPr>
          </a:lstStyle>
          <a:p>
            <a:pPr eaLnBrk="0" fontAlgn="base" hangingPunct="0">
              <a:spcBef>
                <a:spcPct val="0"/>
              </a:spcBef>
              <a:spcAft>
                <a:spcPct val="0"/>
              </a:spcAft>
              <a:defRPr/>
            </a:pPr>
            <a:endParaRPr lang="en-US" sz="2500" i="1">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BC5BEF-FBEC-2D4D-9C12-D37D527165C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9025544"/>
      </p:ext>
    </p:extLst>
  </p:cSld>
  <p:clrMapOvr>
    <a:masterClrMapping/>
  </p:clrMapOvr>
  <p:transition xmlns:p14="http://schemas.microsoft.com/office/powerpoint/2010/main" spd="slow">
    <p:wipe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100" b="1"/>
            </a:lvl1pPr>
          </a:lstStyle>
          <a:p>
            <a:r>
              <a:rPr lang="en-US" smtClean="0"/>
              <a:t>Click to edit Master title style</a:t>
            </a:r>
            <a:endParaRPr lang="en-US"/>
          </a:p>
        </p:txBody>
      </p:sp>
      <p:sp>
        <p:nvSpPr>
          <p:cNvPr id="3" name="Picture Placeholder 2"/>
          <p:cNvSpPr>
            <a:spLocks noGrp="1"/>
          </p:cNvSpPr>
          <p:nvPr>
            <p:ph type="pic" idx="1"/>
          </p:nvPr>
        </p:nvSpPr>
        <p:spPr>
          <a:xfrm>
            <a:off x="1792289" y="612776"/>
            <a:ext cx="5486400" cy="4114800"/>
          </a:xfrm>
        </p:spPr>
        <p:txBody>
          <a:bodyPr/>
          <a:lstStyle>
            <a:lvl1pPr marL="0" indent="0">
              <a:buNone/>
              <a:defRPr sz="3300"/>
            </a:lvl1pPr>
            <a:lvl2pPr marL="475351" indent="0">
              <a:buNone/>
              <a:defRPr sz="2900"/>
            </a:lvl2pPr>
            <a:lvl3pPr marL="950702" indent="0">
              <a:buNone/>
              <a:defRPr sz="2500"/>
            </a:lvl3pPr>
            <a:lvl4pPr marL="1426053" indent="0">
              <a:buNone/>
              <a:defRPr sz="2100"/>
            </a:lvl4pPr>
            <a:lvl5pPr marL="1901403" indent="0">
              <a:buNone/>
              <a:defRPr sz="2100"/>
            </a:lvl5pPr>
            <a:lvl6pPr marL="2376754" indent="0">
              <a:buNone/>
              <a:defRPr sz="2100"/>
            </a:lvl6pPr>
            <a:lvl7pPr marL="2852105" indent="0">
              <a:buNone/>
              <a:defRPr sz="2100"/>
            </a:lvl7pPr>
            <a:lvl8pPr marL="3327456" indent="0">
              <a:buNone/>
              <a:defRPr sz="2100"/>
            </a:lvl8pPr>
            <a:lvl9pPr marL="3802807" indent="0">
              <a:buNone/>
              <a:defRPr sz="2100"/>
            </a:lvl9pPr>
          </a:lstStyle>
          <a:p>
            <a:pPr lvl="0"/>
            <a:r>
              <a:rPr lang="en-US" noProof="0" smtClean="0"/>
              <a:t>Click icon to add picture</a:t>
            </a:r>
          </a:p>
        </p:txBody>
      </p:sp>
      <p:sp>
        <p:nvSpPr>
          <p:cNvPr id="4" name="Text Placeholder 3"/>
          <p:cNvSpPr>
            <a:spLocks noGrp="1"/>
          </p:cNvSpPr>
          <p:nvPr>
            <p:ph type="body" sz="half" idx="2"/>
          </p:nvPr>
        </p:nvSpPr>
        <p:spPr>
          <a:xfrm>
            <a:off x="1792289" y="5367339"/>
            <a:ext cx="5486400" cy="804862"/>
          </a:xfrm>
        </p:spPr>
        <p:txBody>
          <a:bodyPr/>
          <a:lstStyle>
            <a:lvl1pPr marL="0" indent="0">
              <a:buNone/>
              <a:defRPr sz="1500"/>
            </a:lvl1pPr>
            <a:lvl2pPr marL="475351" indent="0">
              <a:buNone/>
              <a:defRPr sz="1200"/>
            </a:lvl2pPr>
            <a:lvl3pPr marL="950702" indent="0">
              <a:buNone/>
              <a:defRPr sz="1000"/>
            </a:lvl3pPr>
            <a:lvl4pPr marL="1426053" indent="0">
              <a:buNone/>
              <a:defRPr sz="900"/>
            </a:lvl4pPr>
            <a:lvl5pPr marL="1901403" indent="0">
              <a:buNone/>
              <a:defRPr sz="900"/>
            </a:lvl5pPr>
            <a:lvl6pPr marL="2376754" indent="0">
              <a:buNone/>
              <a:defRPr sz="900"/>
            </a:lvl6pPr>
            <a:lvl7pPr marL="2852105" indent="0">
              <a:buNone/>
              <a:defRPr sz="900"/>
            </a:lvl7pPr>
            <a:lvl8pPr marL="3327456" indent="0">
              <a:buNone/>
              <a:defRPr sz="900"/>
            </a:lvl8pPr>
            <a:lvl9pPr marL="3802807"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685801" y="6542089"/>
            <a:ext cx="1905000" cy="282575"/>
          </a:xfrm>
          <a:prstGeom prst="rect">
            <a:avLst/>
          </a:prstGeom>
          <a:ln/>
        </p:spPr>
        <p:txBody>
          <a:bodyPr lIns="95070" tIns="47535" rIns="95070" bIns="47535"/>
          <a:lstStyle>
            <a:lvl1pPr>
              <a:defRPr/>
            </a:lvl1pPr>
          </a:lstStyle>
          <a:p>
            <a:pPr eaLnBrk="0" fontAlgn="base" hangingPunct="0">
              <a:spcBef>
                <a:spcPct val="0"/>
              </a:spcBef>
              <a:spcAft>
                <a:spcPct val="0"/>
              </a:spcAft>
              <a:defRPr/>
            </a:pPr>
            <a:endParaRPr lang="en-US" sz="2500" i="1">
              <a:solidFill>
                <a:srgbClr val="000000"/>
              </a:solidFill>
            </a:endParaRPr>
          </a:p>
        </p:txBody>
      </p:sp>
      <p:sp>
        <p:nvSpPr>
          <p:cNvPr id="6" name="Footer Placeholder 5"/>
          <p:cNvSpPr>
            <a:spLocks noGrp="1" noChangeArrowheads="1"/>
          </p:cNvSpPr>
          <p:nvPr>
            <p:ph type="ftr" sz="quarter" idx="11"/>
          </p:nvPr>
        </p:nvSpPr>
        <p:spPr>
          <a:xfrm>
            <a:off x="3124200" y="6542088"/>
            <a:ext cx="2895600" cy="290512"/>
          </a:xfrm>
          <a:prstGeom prst="rect">
            <a:avLst/>
          </a:prstGeom>
          <a:ln/>
        </p:spPr>
        <p:txBody>
          <a:bodyPr lIns="95070" tIns="47535" rIns="95070" bIns="47535"/>
          <a:lstStyle>
            <a:lvl1pPr>
              <a:defRPr/>
            </a:lvl1pPr>
          </a:lstStyle>
          <a:p>
            <a:pPr eaLnBrk="0" fontAlgn="base" hangingPunct="0">
              <a:spcBef>
                <a:spcPct val="0"/>
              </a:spcBef>
              <a:spcAft>
                <a:spcPct val="0"/>
              </a:spcAft>
              <a:defRPr/>
            </a:pPr>
            <a:endParaRPr lang="en-US" sz="2500" i="1">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22FC2C-9C9D-AA4C-A042-484465A1878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9972128"/>
      </p:ext>
    </p:extLst>
  </p:cSld>
  <p:clrMapOvr>
    <a:masterClrMapping/>
  </p:clrMapOvr>
  <p:transition xmlns:p14="http://schemas.microsoft.com/office/powerpoint/2010/main" spd="slow">
    <p:wipe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1" y="6542089"/>
            <a:ext cx="1905000" cy="282575"/>
          </a:xfrm>
          <a:prstGeom prst="rect">
            <a:avLst/>
          </a:prstGeom>
          <a:ln/>
        </p:spPr>
        <p:txBody>
          <a:bodyPr lIns="95070" tIns="47535" rIns="95070" bIns="47535"/>
          <a:lstStyle>
            <a:lvl1pPr>
              <a:defRPr/>
            </a:lvl1pPr>
          </a:lstStyle>
          <a:p>
            <a:pPr eaLnBrk="0" fontAlgn="base" hangingPunct="0">
              <a:spcBef>
                <a:spcPct val="0"/>
              </a:spcBef>
              <a:spcAft>
                <a:spcPct val="0"/>
              </a:spcAft>
              <a:defRPr/>
            </a:pPr>
            <a:endParaRPr lang="en-US" sz="2500" i="1">
              <a:solidFill>
                <a:srgbClr val="000000"/>
              </a:solidFill>
            </a:endParaRPr>
          </a:p>
        </p:txBody>
      </p:sp>
      <p:sp>
        <p:nvSpPr>
          <p:cNvPr id="5" name="Rectangle 5"/>
          <p:cNvSpPr>
            <a:spLocks noGrp="1" noChangeArrowheads="1"/>
          </p:cNvSpPr>
          <p:nvPr>
            <p:ph type="ftr" sz="quarter" idx="11"/>
          </p:nvPr>
        </p:nvSpPr>
        <p:spPr>
          <a:xfrm>
            <a:off x="3124200" y="6542088"/>
            <a:ext cx="2895600" cy="290512"/>
          </a:xfrm>
          <a:prstGeom prst="rect">
            <a:avLst/>
          </a:prstGeom>
          <a:ln/>
        </p:spPr>
        <p:txBody>
          <a:bodyPr lIns="95070" tIns="47535" rIns="95070" bIns="47535"/>
          <a:lstStyle>
            <a:lvl1pPr>
              <a:defRPr/>
            </a:lvl1pPr>
          </a:lstStyle>
          <a:p>
            <a:pPr eaLnBrk="0" fontAlgn="base" hangingPunct="0">
              <a:spcBef>
                <a:spcPct val="0"/>
              </a:spcBef>
              <a:spcAft>
                <a:spcPct val="0"/>
              </a:spcAft>
              <a:defRPr/>
            </a:pPr>
            <a:endParaRPr lang="en-US" sz="2500" i="1">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66E0EB-464C-414A-B9A4-526ED82CE02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2259949"/>
      </p:ext>
    </p:extLst>
  </p:cSld>
  <p:clrMapOvr>
    <a:masterClrMapping/>
  </p:clrMapOvr>
  <p:transition xmlns:p14="http://schemas.microsoft.com/office/powerpoint/2010/main" spd="slow">
    <p:wipe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38100"/>
            <a:ext cx="1981200" cy="5981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
            <a:ext cx="5791200" cy="5981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1" y="6542089"/>
            <a:ext cx="1905000" cy="282575"/>
          </a:xfrm>
          <a:prstGeom prst="rect">
            <a:avLst/>
          </a:prstGeom>
          <a:ln/>
        </p:spPr>
        <p:txBody>
          <a:bodyPr lIns="95070" tIns="47535" rIns="95070" bIns="47535"/>
          <a:lstStyle>
            <a:lvl1pPr>
              <a:defRPr/>
            </a:lvl1pPr>
          </a:lstStyle>
          <a:p>
            <a:pPr eaLnBrk="0" fontAlgn="base" hangingPunct="0">
              <a:spcBef>
                <a:spcPct val="0"/>
              </a:spcBef>
              <a:spcAft>
                <a:spcPct val="0"/>
              </a:spcAft>
              <a:defRPr/>
            </a:pPr>
            <a:endParaRPr lang="en-US" sz="2500" i="1">
              <a:solidFill>
                <a:srgbClr val="000000"/>
              </a:solidFill>
            </a:endParaRPr>
          </a:p>
        </p:txBody>
      </p:sp>
      <p:sp>
        <p:nvSpPr>
          <p:cNvPr id="5" name="Rectangle 5"/>
          <p:cNvSpPr>
            <a:spLocks noGrp="1" noChangeArrowheads="1"/>
          </p:cNvSpPr>
          <p:nvPr>
            <p:ph type="ftr" sz="quarter" idx="11"/>
          </p:nvPr>
        </p:nvSpPr>
        <p:spPr>
          <a:xfrm>
            <a:off x="3124200" y="6542088"/>
            <a:ext cx="2895600" cy="290512"/>
          </a:xfrm>
          <a:prstGeom prst="rect">
            <a:avLst/>
          </a:prstGeom>
          <a:ln/>
        </p:spPr>
        <p:txBody>
          <a:bodyPr lIns="95070" tIns="47535" rIns="95070" bIns="47535"/>
          <a:lstStyle>
            <a:lvl1pPr>
              <a:defRPr/>
            </a:lvl1pPr>
          </a:lstStyle>
          <a:p>
            <a:pPr eaLnBrk="0" fontAlgn="base" hangingPunct="0">
              <a:spcBef>
                <a:spcPct val="0"/>
              </a:spcBef>
              <a:spcAft>
                <a:spcPct val="0"/>
              </a:spcAft>
              <a:defRPr/>
            </a:pPr>
            <a:endParaRPr lang="en-US" sz="2500" i="1">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48D084-64EE-1C48-997B-9D2E4BB8F3A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1124294"/>
      </p:ext>
    </p:extLst>
  </p:cSld>
  <p:clrMapOvr>
    <a:masterClrMapping/>
  </p:clrMapOvr>
  <p:transition xmlns:p14="http://schemas.microsoft.com/office/powerpoint/2010/main" spd="slow">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200" b="1"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100"/>
            </a:lvl1pPr>
            <a:lvl2pPr marL="475351" indent="0">
              <a:buNone/>
              <a:defRPr sz="1900"/>
            </a:lvl2pPr>
            <a:lvl3pPr marL="950702" indent="0">
              <a:buNone/>
              <a:defRPr sz="1700"/>
            </a:lvl3pPr>
            <a:lvl4pPr marL="1426053" indent="0">
              <a:buNone/>
              <a:defRPr sz="1500"/>
            </a:lvl4pPr>
            <a:lvl5pPr marL="1901403" indent="0">
              <a:buNone/>
              <a:defRPr sz="1500"/>
            </a:lvl5pPr>
            <a:lvl6pPr marL="2376754" indent="0">
              <a:buNone/>
              <a:defRPr sz="1500"/>
            </a:lvl6pPr>
            <a:lvl7pPr marL="2852105" indent="0">
              <a:buNone/>
              <a:defRPr sz="1500"/>
            </a:lvl7pPr>
            <a:lvl8pPr marL="3327456" indent="0">
              <a:buNone/>
              <a:defRPr sz="1500"/>
            </a:lvl8pPr>
            <a:lvl9pPr marL="3802807" indent="0">
              <a:buNone/>
              <a:defRPr sz="1500"/>
            </a:lvl9pPr>
          </a:lstStyle>
          <a:p>
            <a:pPr lvl="0"/>
            <a:r>
              <a:rPr lang="en-US" smtClean="0"/>
              <a:t>Click to edit Master text styles</a:t>
            </a:r>
          </a:p>
        </p:txBody>
      </p:sp>
    </p:spTree>
    <p:extLst>
      <p:ext uri="{BB962C8B-B14F-4D97-AF65-F5344CB8AC3E}">
        <p14:creationId xmlns:p14="http://schemas.microsoft.com/office/powerpoint/2010/main" val="1036382934"/>
      </p:ext>
    </p:extLst>
  </p:cSld>
  <p:clrMapOvr>
    <a:masterClrMapping/>
  </p:clrMapOvr>
  <p:transition xmlns:p14="http://schemas.microsoft.com/office/powerpoint/2010/mai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3615" y="1290639"/>
            <a:ext cx="3846511" cy="4975226"/>
          </a:xfrm>
        </p:spPr>
        <p:txBody>
          <a:bodyPr/>
          <a:lstStyle>
            <a:lvl1pPr>
              <a:defRPr sz="2100"/>
            </a:lvl1pPr>
            <a:lvl2pPr>
              <a:defRPr sz="19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962526" y="1290639"/>
            <a:ext cx="3846513" cy="4975226"/>
          </a:xfrm>
        </p:spPr>
        <p:txBody>
          <a:bodyPr/>
          <a:lstStyle>
            <a:lvl1pPr>
              <a:defRPr sz="2100"/>
            </a:lvl1pPr>
            <a:lvl2pPr>
              <a:defRPr sz="19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31193656"/>
      </p:ext>
    </p:extLst>
  </p:cSld>
  <p:clrMapOvr>
    <a:masterClrMapping/>
  </p:clrMapOvr>
  <p:transition xmlns:p14="http://schemas.microsoft.com/office/powerpoint/2010/mai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9" cy="639762"/>
          </a:xfrm>
        </p:spPr>
        <p:txBody>
          <a:bodyPr anchor="b"/>
          <a:lstStyle>
            <a:lvl1pPr marL="0" indent="0">
              <a:buNone/>
              <a:defRPr sz="2500" b="1"/>
            </a:lvl1pPr>
            <a:lvl2pPr marL="475351" indent="0">
              <a:buNone/>
              <a:defRPr sz="2100" b="1"/>
            </a:lvl2pPr>
            <a:lvl3pPr marL="950702" indent="0">
              <a:buNone/>
              <a:defRPr sz="1900" b="1"/>
            </a:lvl3pPr>
            <a:lvl4pPr marL="1426053" indent="0">
              <a:buNone/>
              <a:defRPr sz="1700" b="1"/>
            </a:lvl4pPr>
            <a:lvl5pPr marL="1901403" indent="0">
              <a:buNone/>
              <a:defRPr sz="1700" b="1"/>
            </a:lvl5pPr>
            <a:lvl6pPr marL="2376754" indent="0">
              <a:buNone/>
              <a:defRPr sz="1700" b="1"/>
            </a:lvl6pPr>
            <a:lvl7pPr marL="2852105" indent="0">
              <a:buNone/>
              <a:defRPr sz="1700" b="1"/>
            </a:lvl7pPr>
            <a:lvl8pPr marL="3327456" indent="0">
              <a:buNone/>
              <a:defRPr sz="1700" b="1"/>
            </a:lvl8pPr>
            <a:lvl9pPr marL="3802807"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9" cy="3951288"/>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500" b="1"/>
            </a:lvl1pPr>
            <a:lvl2pPr marL="475351" indent="0">
              <a:buNone/>
              <a:defRPr sz="2100" b="1"/>
            </a:lvl2pPr>
            <a:lvl3pPr marL="950702" indent="0">
              <a:buNone/>
              <a:defRPr sz="1900" b="1"/>
            </a:lvl3pPr>
            <a:lvl4pPr marL="1426053" indent="0">
              <a:buNone/>
              <a:defRPr sz="1700" b="1"/>
            </a:lvl4pPr>
            <a:lvl5pPr marL="1901403" indent="0">
              <a:buNone/>
              <a:defRPr sz="1700" b="1"/>
            </a:lvl5pPr>
            <a:lvl6pPr marL="2376754" indent="0">
              <a:buNone/>
              <a:defRPr sz="1700" b="1"/>
            </a:lvl6pPr>
            <a:lvl7pPr marL="2852105" indent="0">
              <a:buNone/>
              <a:defRPr sz="1700" b="1"/>
            </a:lvl7pPr>
            <a:lvl8pPr marL="3327456" indent="0">
              <a:buNone/>
              <a:defRPr sz="1700" b="1"/>
            </a:lvl8pPr>
            <a:lvl9pPr marL="3802807"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3943459"/>
      </p:ext>
    </p:extLst>
  </p:cSld>
  <p:clrMapOvr>
    <a:masterClrMapping/>
  </p:clrMapOvr>
  <p:transition xmlns:p14="http://schemas.microsoft.com/office/powerpoint/2010/mai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41572476"/>
      </p:ext>
    </p:extLst>
  </p:cSld>
  <p:clrMapOvr>
    <a:masterClrMapping/>
  </p:clrMapOvr>
  <p:transition xmlns:p14="http://schemas.microsoft.com/office/powerpoint/2010/main" spd="slow">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5509072"/>
      </p:ext>
    </p:extLst>
  </p:cSld>
  <p:clrMapOvr>
    <a:masterClrMapping/>
  </p:clrMapOvr>
  <p:transition xmlns:p14="http://schemas.microsoft.com/office/powerpoint/2010/mai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1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0" cy="5853113"/>
          </a:xfrm>
        </p:spPr>
        <p:txBody>
          <a:bodyPr/>
          <a:lstStyle>
            <a:lvl1pPr>
              <a:defRPr sz="3300"/>
            </a:lvl1pPr>
            <a:lvl2pPr>
              <a:defRPr sz="2900"/>
            </a:lvl2pPr>
            <a:lvl3pPr>
              <a:defRPr sz="25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500"/>
            </a:lvl1pPr>
            <a:lvl2pPr marL="475351" indent="0">
              <a:buNone/>
              <a:defRPr sz="1200"/>
            </a:lvl2pPr>
            <a:lvl3pPr marL="950702" indent="0">
              <a:buNone/>
              <a:defRPr sz="1000"/>
            </a:lvl3pPr>
            <a:lvl4pPr marL="1426053" indent="0">
              <a:buNone/>
              <a:defRPr sz="900"/>
            </a:lvl4pPr>
            <a:lvl5pPr marL="1901403" indent="0">
              <a:buNone/>
              <a:defRPr sz="900"/>
            </a:lvl5pPr>
            <a:lvl6pPr marL="2376754" indent="0">
              <a:buNone/>
              <a:defRPr sz="900"/>
            </a:lvl6pPr>
            <a:lvl7pPr marL="2852105" indent="0">
              <a:buNone/>
              <a:defRPr sz="900"/>
            </a:lvl7pPr>
            <a:lvl8pPr marL="3327456" indent="0">
              <a:buNone/>
              <a:defRPr sz="900"/>
            </a:lvl8pPr>
            <a:lvl9pPr marL="3802807" indent="0">
              <a:buNone/>
              <a:defRPr sz="900"/>
            </a:lvl9pPr>
          </a:lstStyle>
          <a:p>
            <a:pPr lvl="0"/>
            <a:r>
              <a:rPr lang="en-US" smtClean="0"/>
              <a:t>Click to edit Master text styles</a:t>
            </a:r>
          </a:p>
        </p:txBody>
      </p:sp>
    </p:spTree>
    <p:extLst>
      <p:ext uri="{BB962C8B-B14F-4D97-AF65-F5344CB8AC3E}">
        <p14:creationId xmlns:p14="http://schemas.microsoft.com/office/powerpoint/2010/main" val="2390227160"/>
      </p:ext>
    </p:extLst>
  </p:cSld>
  <p:clrMapOvr>
    <a:masterClrMapping/>
  </p:clrMapOvr>
  <p:transition xmlns:p14="http://schemas.microsoft.com/office/powerpoint/2010/mai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100" b="1"/>
            </a:lvl1pPr>
          </a:lstStyle>
          <a:p>
            <a:r>
              <a:rPr lang="en-US" smtClean="0"/>
              <a:t>Click to edit Master title style</a:t>
            </a:r>
            <a:endParaRPr lang="en-US"/>
          </a:p>
        </p:txBody>
      </p:sp>
      <p:sp>
        <p:nvSpPr>
          <p:cNvPr id="3" name="Picture Placeholder 2"/>
          <p:cNvSpPr>
            <a:spLocks noGrp="1"/>
          </p:cNvSpPr>
          <p:nvPr>
            <p:ph type="pic" idx="1"/>
          </p:nvPr>
        </p:nvSpPr>
        <p:spPr>
          <a:xfrm>
            <a:off x="1852614" y="612776"/>
            <a:ext cx="5486400" cy="4114800"/>
          </a:xfrm>
        </p:spPr>
        <p:txBody>
          <a:bodyPr/>
          <a:lstStyle>
            <a:lvl1pPr marL="0" indent="0">
              <a:buNone/>
              <a:defRPr sz="3300"/>
            </a:lvl1pPr>
            <a:lvl2pPr marL="475351" indent="0">
              <a:buNone/>
              <a:defRPr sz="2900"/>
            </a:lvl2pPr>
            <a:lvl3pPr marL="950702" indent="0">
              <a:buNone/>
              <a:defRPr sz="2500"/>
            </a:lvl3pPr>
            <a:lvl4pPr marL="1426053" indent="0">
              <a:buNone/>
              <a:defRPr sz="2100"/>
            </a:lvl4pPr>
            <a:lvl5pPr marL="1901403" indent="0">
              <a:buNone/>
              <a:defRPr sz="2100"/>
            </a:lvl5pPr>
            <a:lvl6pPr marL="2376754" indent="0">
              <a:buNone/>
              <a:defRPr sz="2100"/>
            </a:lvl6pPr>
            <a:lvl7pPr marL="2852105" indent="0">
              <a:buNone/>
              <a:defRPr sz="2100"/>
            </a:lvl7pPr>
            <a:lvl8pPr marL="3327456" indent="0">
              <a:buNone/>
              <a:defRPr sz="2100"/>
            </a:lvl8pPr>
            <a:lvl9pPr marL="3802807" indent="0">
              <a:buNone/>
              <a:defRPr sz="2100"/>
            </a:lvl9pPr>
          </a:lstStyle>
          <a:p>
            <a:pPr lvl="0"/>
            <a:endParaRPr lang="en-US" noProof="0" smtClean="0"/>
          </a:p>
        </p:txBody>
      </p:sp>
      <p:sp>
        <p:nvSpPr>
          <p:cNvPr id="4" name="Text Placeholder 3"/>
          <p:cNvSpPr>
            <a:spLocks noGrp="1"/>
          </p:cNvSpPr>
          <p:nvPr>
            <p:ph type="body" sz="half" idx="2"/>
          </p:nvPr>
        </p:nvSpPr>
        <p:spPr>
          <a:xfrm>
            <a:off x="1792289" y="5367339"/>
            <a:ext cx="5486400" cy="804862"/>
          </a:xfrm>
        </p:spPr>
        <p:txBody>
          <a:bodyPr/>
          <a:lstStyle>
            <a:lvl1pPr marL="0" indent="0">
              <a:buNone/>
              <a:defRPr sz="1500"/>
            </a:lvl1pPr>
            <a:lvl2pPr marL="475351" indent="0">
              <a:buNone/>
              <a:defRPr sz="1200"/>
            </a:lvl2pPr>
            <a:lvl3pPr marL="950702" indent="0">
              <a:buNone/>
              <a:defRPr sz="1000"/>
            </a:lvl3pPr>
            <a:lvl4pPr marL="1426053" indent="0">
              <a:buNone/>
              <a:defRPr sz="900"/>
            </a:lvl4pPr>
            <a:lvl5pPr marL="1901403" indent="0">
              <a:buNone/>
              <a:defRPr sz="900"/>
            </a:lvl5pPr>
            <a:lvl6pPr marL="2376754" indent="0">
              <a:buNone/>
              <a:defRPr sz="900"/>
            </a:lvl6pPr>
            <a:lvl7pPr marL="2852105" indent="0">
              <a:buNone/>
              <a:defRPr sz="900"/>
            </a:lvl7pPr>
            <a:lvl8pPr marL="3327456" indent="0">
              <a:buNone/>
              <a:defRPr sz="900"/>
            </a:lvl8pPr>
            <a:lvl9pPr marL="3802807" indent="0">
              <a:buNone/>
              <a:defRPr sz="900"/>
            </a:lvl9pPr>
          </a:lstStyle>
          <a:p>
            <a:pPr lvl="0"/>
            <a:r>
              <a:rPr lang="en-US" smtClean="0"/>
              <a:t>Click to edit Master text styles</a:t>
            </a:r>
          </a:p>
        </p:txBody>
      </p:sp>
    </p:spTree>
    <p:extLst>
      <p:ext uri="{BB962C8B-B14F-4D97-AF65-F5344CB8AC3E}">
        <p14:creationId xmlns:p14="http://schemas.microsoft.com/office/powerpoint/2010/main" val="773486313"/>
      </p:ext>
    </p:extLst>
  </p:cSld>
  <p:clrMapOvr>
    <a:masterClrMapping/>
  </p:clrMapOvr>
  <p:transition xmlns:p14="http://schemas.microsoft.com/office/powerpoint/2010/main" spd="slow">
    <p:wipe dir="d"/>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3" Type="http://schemas.openxmlformats.org/officeDocument/2006/relationships/vmlDrawing" Target="../drawings/vmlDrawing1.vml"/><Relationship Id="rId14" Type="http://schemas.openxmlformats.org/officeDocument/2006/relationships/oleObject" Target="../embeddings/oleObject1.bin"/><Relationship Id="rId15" Type="http://schemas.openxmlformats.org/officeDocument/2006/relationships/image" Target="../media/image3.pn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title.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9144000" cy="762000"/>
          </a:xfrm>
          <a:prstGeom prst="rect">
            <a:avLst/>
          </a:prstGeom>
        </p:spPr>
      </p:pic>
      <p:sp>
        <p:nvSpPr>
          <p:cNvPr id="12291" name="Rectangle 15"/>
          <p:cNvSpPr>
            <a:spLocks noGrp="1" noChangeArrowheads="1"/>
          </p:cNvSpPr>
          <p:nvPr>
            <p:ph type="title"/>
          </p:nvPr>
        </p:nvSpPr>
        <p:spPr bwMode="auto">
          <a:xfrm>
            <a:off x="727205" y="50950"/>
            <a:ext cx="8287971" cy="617686"/>
          </a:xfrm>
          <a:prstGeom prst="rect">
            <a:avLst/>
          </a:prstGeom>
          <a:noFill/>
          <a:ln w="9525">
            <a:noFill/>
            <a:miter lim="800000"/>
            <a:headEnd/>
            <a:tailEnd/>
          </a:ln>
        </p:spPr>
        <p:txBody>
          <a:bodyPr vert="horz" wrap="square" lIns="95070" tIns="47535" rIns="95070" bIns="47535" numCol="1" anchor="ctr" anchorCtr="0" compatLnSpc="1">
            <a:prstTxWarp prst="textNoShape">
              <a:avLst/>
            </a:prstTxWarp>
          </a:bodyPr>
          <a:lstStyle/>
          <a:p>
            <a:pPr lvl="0"/>
            <a:r>
              <a:rPr lang="en-US" dirty="0" smtClean="0"/>
              <a:t>Click to edit Master title style</a:t>
            </a:r>
          </a:p>
        </p:txBody>
      </p:sp>
      <p:sp>
        <p:nvSpPr>
          <p:cNvPr id="12292" name="Rectangle 17"/>
          <p:cNvSpPr>
            <a:spLocks noGrp="1" noChangeArrowheads="1"/>
          </p:cNvSpPr>
          <p:nvPr>
            <p:ph type="body" idx="1"/>
          </p:nvPr>
        </p:nvSpPr>
        <p:spPr bwMode="auto">
          <a:xfrm>
            <a:off x="328596" y="884625"/>
            <a:ext cx="8488788" cy="5476270"/>
          </a:xfrm>
          <a:prstGeom prst="rect">
            <a:avLst/>
          </a:prstGeom>
          <a:noFill/>
          <a:ln w="9525">
            <a:noFill/>
            <a:miter lim="800000"/>
            <a:headEnd/>
            <a:tailEnd/>
          </a:ln>
        </p:spPr>
        <p:txBody>
          <a:bodyPr vert="horz" wrap="square" lIns="95070" tIns="47535" rIns="95070" bIns="47535"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60" name="Rectangle 36"/>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lIns="95070" tIns="47535" rIns="95070" bIns="47535" anchor="ctr"/>
          <a:lstStyle/>
          <a:p>
            <a:pPr eaLnBrk="0" fontAlgn="base" hangingPunct="0">
              <a:spcBef>
                <a:spcPct val="0"/>
              </a:spcBef>
              <a:spcAft>
                <a:spcPct val="0"/>
              </a:spcAft>
              <a:defRPr/>
            </a:pPr>
            <a:endParaRPr lang="en-US" sz="2500" i="1">
              <a:solidFill>
                <a:srgbClr val="FFFFFF"/>
              </a:solidFill>
            </a:endParaRPr>
          </a:p>
        </p:txBody>
      </p:sp>
      <p:sp>
        <p:nvSpPr>
          <p:cNvPr id="1091" name="Rectangle 67"/>
          <p:cNvSpPr>
            <a:spLocks noChangeArrowheads="1"/>
          </p:cNvSpPr>
          <p:nvPr/>
        </p:nvSpPr>
        <p:spPr bwMode="auto">
          <a:xfrm>
            <a:off x="8603731" y="6462713"/>
            <a:ext cx="495300" cy="354012"/>
          </a:xfrm>
          <a:prstGeom prst="rect">
            <a:avLst/>
          </a:prstGeom>
          <a:noFill/>
          <a:ln w="9525">
            <a:noFill/>
            <a:miter lim="800000"/>
            <a:headEnd/>
            <a:tailEnd/>
          </a:ln>
          <a:effectLst/>
        </p:spPr>
        <p:txBody>
          <a:bodyPr lIns="95070" tIns="47535" rIns="95070" bIns="47535"/>
          <a:lstStyle/>
          <a:p>
            <a:pPr algn="r" eaLnBrk="0" fontAlgn="base" hangingPunct="0">
              <a:spcBef>
                <a:spcPct val="0"/>
              </a:spcBef>
              <a:spcAft>
                <a:spcPct val="0"/>
              </a:spcAft>
              <a:defRPr/>
            </a:pPr>
            <a:fld id="{F8D5B1A9-9AEB-4403-B6FB-F1BE4DF40A31}" type="slidenum">
              <a:rPr lang="en-US" sz="1100">
                <a:solidFill>
                  <a:srgbClr val="000000"/>
                </a:solidFill>
                <a:ea typeface="ＭＳ Ｐゴシック" charset="-128"/>
              </a:rPr>
              <a:pPr algn="r" eaLnBrk="0" fontAlgn="base" hangingPunct="0">
                <a:spcBef>
                  <a:spcPct val="0"/>
                </a:spcBef>
                <a:spcAft>
                  <a:spcPct val="0"/>
                </a:spcAft>
                <a:defRPr/>
              </a:pPr>
              <a:t>‹#›</a:t>
            </a:fld>
            <a:endParaRPr lang="en-US" sz="1100" dirty="0">
              <a:solidFill>
                <a:srgbClr val="000000"/>
              </a:solidFill>
              <a:ea typeface="ＭＳ Ｐゴシック" charset="-128"/>
            </a:endParaRPr>
          </a:p>
        </p:txBody>
      </p:sp>
    </p:spTree>
    <p:extLst>
      <p:ext uri="{BB962C8B-B14F-4D97-AF65-F5344CB8AC3E}">
        <p14:creationId xmlns:p14="http://schemas.microsoft.com/office/powerpoint/2010/main" val="346918226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47" r:id="rId12"/>
  </p:sldLayoutIdLst>
  <p:transition xmlns:p14="http://schemas.microsoft.com/office/powerpoint/2010/main" spd="slow">
    <p:wipe dir="d"/>
  </p:transition>
  <p:hf hdr="0" ftr="0" dt="0"/>
  <p:txStyles>
    <p:titleStyle>
      <a:lvl1pPr algn="ctr" rtl="0" eaLnBrk="0" fontAlgn="base" hangingPunct="0">
        <a:lnSpc>
          <a:spcPct val="85000"/>
        </a:lnSpc>
        <a:spcBef>
          <a:spcPct val="0"/>
        </a:spcBef>
        <a:spcAft>
          <a:spcPct val="0"/>
        </a:spcAft>
        <a:defRPr sz="2700" b="1">
          <a:solidFill>
            <a:schemeClr val="tx1"/>
          </a:solidFill>
          <a:latin typeface="+mj-lt"/>
          <a:ea typeface="ヒラギノ角ゴ Pro W3" pitchFamily="-109" charset="-128"/>
          <a:cs typeface="ヒラギノ角ゴ Pro W3" pitchFamily="-109" charset="-128"/>
        </a:defRPr>
      </a:lvl1pPr>
      <a:lvl2pPr algn="l" rtl="0" eaLnBrk="0" fontAlgn="base" hangingPunct="0">
        <a:lnSpc>
          <a:spcPct val="85000"/>
        </a:lnSpc>
        <a:spcBef>
          <a:spcPct val="0"/>
        </a:spcBef>
        <a:spcAft>
          <a:spcPct val="0"/>
        </a:spcAft>
        <a:defRPr sz="3100">
          <a:solidFill>
            <a:schemeClr val="bg1"/>
          </a:solidFill>
          <a:latin typeface="Arial" pitchFamily="-65" charset="0"/>
          <a:ea typeface="ヒラギノ角ゴ Pro W3" pitchFamily="-109" charset="-128"/>
          <a:cs typeface="ヒラギノ角ゴ Pro W3" pitchFamily="-109" charset="-128"/>
        </a:defRPr>
      </a:lvl2pPr>
      <a:lvl3pPr algn="l" rtl="0" eaLnBrk="0" fontAlgn="base" hangingPunct="0">
        <a:lnSpc>
          <a:spcPct val="85000"/>
        </a:lnSpc>
        <a:spcBef>
          <a:spcPct val="0"/>
        </a:spcBef>
        <a:spcAft>
          <a:spcPct val="0"/>
        </a:spcAft>
        <a:defRPr sz="3100">
          <a:solidFill>
            <a:schemeClr val="bg1"/>
          </a:solidFill>
          <a:latin typeface="Arial" pitchFamily="-65" charset="0"/>
          <a:ea typeface="ヒラギノ角ゴ Pro W3" pitchFamily="-109" charset="-128"/>
          <a:cs typeface="ヒラギノ角ゴ Pro W3" pitchFamily="-109" charset="-128"/>
        </a:defRPr>
      </a:lvl3pPr>
      <a:lvl4pPr algn="l" rtl="0" eaLnBrk="0" fontAlgn="base" hangingPunct="0">
        <a:lnSpc>
          <a:spcPct val="85000"/>
        </a:lnSpc>
        <a:spcBef>
          <a:spcPct val="0"/>
        </a:spcBef>
        <a:spcAft>
          <a:spcPct val="0"/>
        </a:spcAft>
        <a:defRPr sz="3100">
          <a:solidFill>
            <a:schemeClr val="bg1"/>
          </a:solidFill>
          <a:latin typeface="Arial" pitchFamily="-65" charset="0"/>
          <a:ea typeface="ヒラギノ角ゴ Pro W3" pitchFamily="-109" charset="-128"/>
          <a:cs typeface="ヒラギノ角ゴ Pro W3" pitchFamily="-109" charset="-128"/>
        </a:defRPr>
      </a:lvl4pPr>
      <a:lvl5pPr algn="l" rtl="0" eaLnBrk="0" fontAlgn="base" hangingPunct="0">
        <a:lnSpc>
          <a:spcPct val="85000"/>
        </a:lnSpc>
        <a:spcBef>
          <a:spcPct val="0"/>
        </a:spcBef>
        <a:spcAft>
          <a:spcPct val="0"/>
        </a:spcAft>
        <a:defRPr sz="3100">
          <a:solidFill>
            <a:schemeClr val="bg1"/>
          </a:solidFill>
          <a:latin typeface="Arial" pitchFamily="-65" charset="0"/>
          <a:ea typeface="ヒラギノ角ゴ Pro W3" pitchFamily="-109" charset="-128"/>
          <a:cs typeface="ヒラギノ角ゴ Pro W3" pitchFamily="-109" charset="-128"/>
        </a:defRPr>
      </a:lvl5pPr>
      <a:lvl6pPr marL="475351" algn="l" rtl="0" fontAlgn="base">
        <a:lnSpc>
          <a:spcPct val="85000"/>
        </a:lnSpc>
        <a:spcBef>
          <a:spcPct val="0"/>
        </a:spcBef>
        <a:spcAft>
          <a:spcPct val="0"/>
        </a:spcAft>
        <a:defRPr sz="3100">
          <a:solidFill>
            <a:schemeClr val="bg1"/>
          </a:solidFill>
          <a:latin typeface="Arial" pitchFamily="-65" charset="0"/>
        </a:defRPr>
      </a:lvl6pPr>
      <a:lvl7pPr marL="950702" algn="l" rtl="0" fontAlgn="base">
        <a:lnSpc>
          <a:spcPct val="85000"/>
        </a:lnSpc>
        <a:spcBef>
          <a:spcPct val="0"/>
        </a:spcBef>
        <a:spcAft>
          <a:spcPct val="0"/>
        </a:spcAft>
        <a:defRPr sz="3100">
          <a:solidFill>
            <a:schemeClr val="bg1"/>
          </a:solidFill>
          <a:latin typeface="Arial" pitchFamily="-65" charset="0"/>
        </a:defRPr>
      </a:lvl7pPr>
      <a:lvl8pPr marL="1426053" algn="l" rtl="0" fontAlgn="base">
        <a:lnSpc>
          <a:spcPct val="85000"/>
        </a:lnSpc>
        <a:spcBef>
          <a:spcPct val="0"/>
        </a:spcBef>
        <a:spcAft>
          <a:spcPct val="0"/>
        </a:spcAft>
        <a:defRPr sz="3100">
          <a:solidFill>
            <a:schemeClr val="bg1"/>
          </a:solidFill>
          <a:latin typeface="Arial" pitchFamily="-65" charset="0"/>
        </a:defRPr>
      </a:lvl8pPr>
      <a:lvl9pPr marL="1901403" algn="l" rtl="0" fontAlgn="base">
        <a:lnSpc>
          <a:spcPct val="85000"/>
        </a:lnSpc>
        <a:spcBef>
          <a:spcPct val="0"/>
        </a:spcBef>
        <a:spcAft>
          <a:spcPct val="0"/>
        </a:spcAft>
        <a:defRPr sz="3100">
          <a:solidFill>
            <a:schemeClr val="bg1"/>
          </a:solidFill>
          <a:latin typeface="Arial" pitchFamily="-65" charset="0"/>
        </a:defRPr>
      </a:lvl9pPr>
    </p:titleStyle>
    <p:bodyStyle>
      <a:lvl1pPr marL="293793" indent="-293793" algn="l" rtl="0" eaLnBrk="0" fontAlgn="base" hangingPunct="0">
        <a:lnSpc>
          <a:spcPct val="85000"/>
        </a:lnSpc>
        <a:spcBef>
          <a:spcPct val="20000"/>
        </a:spcBef>
        <a:spcAft>
          <a:spcPct val="0"/>
        </a:spcAft>
        <a:buClrTx/>
        <a:buFont typeface="Arial"/>
        <a:buChar char="•"/>
        <a:defRPr sz="2100">
          <a:solidFill>
            <a:srgbClr val="000000"/>
          </a:solidFill>
          <a:latin typeface="+mn-lt"/>
          <a:ea typeface="ヒラギノ角ゴ Pro W3" pitchFamily="-109" charset="-128"/>
          <a:cs typeface="ヒラギノ角ゴ Pro W3" pitchFamily="-109" charset="-128"/>
        </a:defRPr>
      </a:lvl1pPr>
      <a:lvl2pPr marL="661861" indent="-249230" algn="l" rtl="0" eaLnBrk="0" fontAlgn="base" hangingPunct="0">
        <a:lnSpc>
          <a:spcPct val="90000"/>
        </a:lnSpc>
        <a:spcBef>
          <a:spcPts val="624"/>
        </a:spcBef>
        <a:spcAft>
          <a:spcPct val="0"/>
        </a:spcAft>
        <a:buFont typeface="Lucida Grande"/>
        <a:buChar char="-"/>
        <a:defRPr sz="1900">
          <a:solidFill>
            <a:srgbClr val="000000"/>
          </a:solidFill>
          <a:latin typeface="+mn-lt"/>
          <a:ea typeface="ヒラギノ角ゴ Pro W3" pitchFamily="-65" charset="-128"/>
        </a:defRPr>
      </a:lvl2pPr>
      <a:lvl3pPr marL="954003" indent="-173306" algn="l" rtl="0" eaLnBrk="0" fontAlgn="base" hangingPunct="0">
        <a:lnSpc>
          <a:spcPct val="90000"/>
        </a:lnSpc>
        <a:spcBef>
          <a:spcPts val="624"/>
        </a:spcBef>
        <a:spcAft>
          <a:spcPct val="0"/>
        </a:spcAft>
        <a:buChar char="•"/>
        <a:defRPr sz="1900">
          <a:solidFill>
            <a:srgbClr val="000000"/>
          </a:solidFill>
          <a:latin typeface="+mn-lt"/>
          <a:ea typeface="ＭＳ Ｐゴシック" charset="-128"/>
          <a:cs typeface="ＭＳ Ｐゴシック" charset="-128"/>
        </a:defRPr>
      </a:lvl3pPr>
      <a:lvl4pPr marL="1305565" indent="-232724" algn="l" rtl="0" eaLnBrk="0" fontAlgn="base" hangingPunct="0">
        <a:lnSpc>
          <a:spcPct val="90000"/>
        </a:lnSpc>
        <a:spcBef>
          <a:spcPts val="624"/>
        </a:spcBef>
        <a:spcAft>
          <a:spcPct val="0"/>
        </a:spcAft>
        <a:buChar char="–"/>
        <a:defRPr sz="1900">
          <a:solidFill>
            <a:srgbClr val="000000"/>
          </a:solidFill>
          <a:latin typeface="+mn-lt"/>
          <a:ea typeface="ＭＳ Ｐゴシック" charset="-128"/>
        </a:defRPr>
      </a:lvl4pPr>
      <a:lvl5pPr marL="1657126" indent="-232724" algn="l" rtl="0" eaLnBrk="0" fontAlgn="base" hangingPunct="0">
        <a:lnSpc>
          <a:spcPct val="90000"/>
        </a:lnSpc>
        <a:spcBef>
          <a:spcPts val="624"/>
        </a:spcBef>
        <a:spcAft>
          <a:spcPct val="0"/>
        </a:spcAft>
        <a:buChar char="»"/>
        <a:defRPr sz="1900">
          <a:solidFill>
            <a:srgbClr val="000000"/>
          </a:solidFill>
          <a:latin typeface="+mn-lt"/>
          <a:ea typeface="ＭＳ Ｐゴシック" charset="-128"/>
        </a:defRPr>
      </a:lvl5pPr>
      <a:lvl6pPr marL="2132477" indent="-232724" algn="l" rtl="0" fontAlgn="base">
        <a:lnSpc>
          <a:spcPct val="85000"/>
        </a:lnSpc>
        <a:spcBef>
          <a:spcPct val="20000"/>
        </a:spcBef>
        <a:spcAft>
          <a:spcPct val="0"/>
        </a:spcAft>
        <a:buChar char="»"/>
        <a:defRPr sz="2100">
          <a:solidFill>
            <a:schemeClr val="tx1"/>
          </a:solidFill>
          <a:latin typeface="+mn-lt"/>
          <a:ea typeface="ヒラギノ角ゴ Pro W3" pitchFamily="-65" charset="-128"/>
        </a:defRPr>
      </a:lvl6pPr>
      <a:lvl7pPr marL="2607828" indent="-232724" algn="l" rtl="0" fontAlgn="base">
        <a:lnSpc>
          <a:spcPct val="85000"/>
        </a:lnSpc>
        <a:spcBef>
          <a:spcPct val="20000"/>
        </a:spcBef>
        <a:spcAft>
          <a:spcPct val="0"/>
        </a:spcAft>
        <a:buChar char="»"/>
        <a:defRPr sz="2100">
          <a:solidFill>
            <a:schemeClr val="tx1"/>
          </a:solidFill>
          <a:latin typeface="+mn-lt"/>
          <a:ea typeface="ヒラギノ角ゴ Pro W3" pitchFamily="-65" charset="-128"/>
        </a:defRPr>
      </a:lvl7pPr>
      <a:lvl8pPr marL="3083178" indent="-232724" algn="l" rtl="0" fontAlgn="base">
        <a:lnSpc>
          <a:spcPct val="85000"/>
        </a:lnSpc>
        <a:spcBef>
          <a:spcPct val="20000"/>
        </a:spcBef>
        <a:spcAft>
          <a:spcPct val="0"/>
        </a:spcAft>
        <a:buChar char="»"/>
        <a:defRPr sz="2100">
          <a:solidFill>
            <a:schemeClr val="tx1"/>
          </a:solidFill>
          <a:latin typeface="+mn-lt"/>
          <a:ea typeface="ヒラギノ角ゴ Pro W3" pitchFamily="-65" charset="-128"/>
        </a:defRPr>
      </a:lvl8pPr>
      <a:lvl9pPr marL="3558529" indent="-232724" algn="l" rtl="0" fontAlgn="base">
        <a:lnSpc>
          <a:spcPct val="85000"/>
        </a:lnSpc>
        <a:spcBef>
          <a:spcPct val="20000"/>
        </a:spcBef>
        <a:spcAft>
          <a:spcPct val="0"/>
        </a:spcAft>
        <a:buChar char="»"/>
        <a:defRPr sz="2100">
          <a:solidFill>
            <a:schemeClr val="tx1"/>
          </a:solidFill>
          <a:latin typeface="+mn-lt"/>
          <a:ea typeface="ヒラギノ角ゴ Pro W3" pitchFamily="-65" charset="-128"/>
        </a:defRPr>
      </a:lvl9pPr>
    </p:bodyStyle>
    <p:otherStyle>
      <a:defPPr>
        <a:defRPr lang="en-US"/>
      </a:defPPr>
      <a:lvl1pPr marL="0" algn="l" defTabSz="475351" rtl="0" eaLnBrk="1" latinLnBrk="0" hangingPunct="1">
        <a:defRPr sz="1900" kern="1200">
          <a:solidFill>
            <a:schemeClr val="tx1"/>
          </a:solidFill>
          <a:latin typeface="+mn-lt"/>
          <a:ea typeface="+mn-ea"/>
          <a:cs typeface="+mn-cs"/>
        </a:defRPr>
      </a:lvl1pPr>
      <a:lvl2pPr marL="475351" algn="l" defTabSz="475351" rtl="0" eaLnBrk="1" latinLnBrk="0" hangingPunct="1">
        <a:defRPr sz="1900" kern="1200">
          <a:solidFill>
            <a:schemeClr val="tx1"/>
          </a:solidFill>
          <a:latin typeface="+mn-lt"/>
          <a:ea typeface="+mn-ea"/>
          <a:cs typeface="+mn-cs"/>
        </a:defRPr>
      </a:lvl2pPr>
      <a:lvl3pPr marL="950702" algn="l" defTabSz="475351" rtl="0" eaLnBrk="1" latinLnBrk="0" hangingPunct="1">
        <a:defRPr sz="1900" kern="1200">
          <a:solidFill>
            <a:schemeClr val="tx1"/>
          </a:solidFill>
          <a:latin typeface="+mn-lt"/>
          <a:ea typeface="+mn-ea"/>
          <a:cs typeface="+mn-cs"/>
        </a:defRPr>
      </a:lvl3pPr>
      <a:lvl4pPr marL="1426053" algn="l" defTabSz="475351" rtl="0" eaLnBrk="1" latinLnBrk="0" hangingPunct="1">
        <a:defRPr sz="1900" kern="1200">
          <a:solidFill>
            <a:schemeClr val="tx1"/>
          </a:solidFill>
          <a:latin typeface="+mn-lt"/>
          <a:ea typeface="+mn-ea"/>
          <a:cs typeface="+mn-cs"/>
        </a:defRPr>
      </a:lvl4pPr>
      <a:lvl5pPr marL="1901403" algn="l" defTabSz="475351" rtl="0" eaLnBrk="1" latinLnBrk="0" hangingPunct="1">
        <a:defRPr sz="1900" kern="1200">
          <a:solidFill>
            <a:schemeClr val="tx1"/>
          </a:solidFill>
          <a:latin typeface="+mn-lt"/>
          <a:ea typeface="+mn-ea"/>
          <a:cs typeface="+mn-cs"/>
        </a:defRPr>
      </a:lvl5pPr>
      <a:lvl6pPr marL="2376754" algn="l" defTabSz="475351" rtl="0" eaLnBrk="1" latinLnBrk="0" hangingPunct="1">
        <a:defRPr sz="1900" kern="1200">
          <a:solidFill>
            <a:schemeClr val="tx1"/>
          </a:solidFill>
          <a:latin typeface="+mn-lt"/>
          <a:ea typeface="+mn-ea"/>
          <a:cs typeface="+mn-cs"/>
        </a:defRPr>
      </a:lvl6pPr>
      <a:lvl7pPr marL="2852105" algn="l" defTabSz="475351" rtl="0" eaLnBrk="1" latinLnBrk="0" hangingPunct="1">
        <a:defRPr sz="1900" kern="1200">
          <a:solidFill>
            <a:schemeClr val="tx1"/>
          </a:solidFill>
          <a:latin typeface="+mn-lt"/>
          <a:ea typeface="+mn-ea"/>
          <a:cs typeface="+mn-cs"/>
        </a:defRPr>
      </a:lvl7pPr>
      <a:lvl8pPr marL="3327456" algn="l" defTabSz="475351" rtl="0" eaLnBrk="1" latinLnBrk="0" hangingPunct="1">
        <a:defRPr sz="1900" kern="1200">
          <a:solidFill>
            <a:schemeClr val="tx1"/>
          </a:solidFill>
          <a:latin typeface="+mn-lt"/>
          <a:ea typeface="+mn-ea"/>
          <a:cs typeface="+mn-cs"/>
        </a:defRPr>
      </a:lvl8pPr>
      <a:lvl9pPr marL="3802807" algn="l" defTabSz="475351"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685800" y="38101"/>
            <a:ext cx="7848600" cy="585788"/>
          </a:xfrm>
          <a:prstGeom prst="rect">
            <a:avLst/>
          </a:prstGeom>
          <a:noFill/>
          <a:ln w="9525">
            <a:noFill/>
            <a:miter lim="800000"/>
            <a:headEnd/>
            <a:tailEnd/>
          </a:ln>
        </p:spPr>
        <p:txBody>
          <a:bodyPr vert="horz" wrap="square" lIns="95070" tIns="47535" rIns="95070" bIns="47535" numCol="1" anchor="ctr" anchorCtr="0" compatLnSpc="1">
            <a:prstTxWarp prst="textNoShape">
              <a:avLst/>
            </a:prstTxWarp>
          </a:bodyPr>
          <a:lstStyle/>
          <a:p>
            <a:pPr lvl="0"/>
            <a:r>
              <a:rPr lang="en-US" dirty="0" smtClean="0"/>
              <a:t>Click to edit Master title style</a:t>
            </a:r>
            <a:endParaRPr lang="en-US" dirty="0"/>
          </a:p>
        </p:txBody>
      </p:sp>
      <p:sp>
        <p:nvSpPr>
          <p:cNvPr id="1028" name="Rectangle 3"/>
          <p:cNvSpPr>
            <a:spLocks noGrp="1" noChangeArrowheads="1"/>
          </p:cNvSpPr>
          <p:nvPr>
            <p:ph type="body" idx="1"/>
          </p:nvPr>
        </p:nvSpPr>
        <p:spPr bwMode="auto">
          <a:xfrm>
            <a:off x="838200" y="990600"/>
            <a:ext cx="7772400" cy="5029200"/>
          </a:xfrm>
          <a:prstGeom prst="rect">
            <a:avLst/>
          </a:prstGeom>
          <a:noFill/>
          <a:ln w="9525">
            <a:noFill/>
            <a:miter lim="800000"/>
            <a:headEnd/>
            <a:tailEnd/>
          </a:ln>
        </p:spPr>
        <p:txBody>
          <a:bodyPr vert="horz" wrap="square" lIns="95070" tIns="47535" rIns="95070" bIns="47535"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30" name="Rectangle 6"/>
          <p:cNvSpPr>
            <a:spLocks noGrp="1" noChangeArrowheads="1"/>
          </p:cNvSpPr>
          <p:nvPr>
            <p:ph type="sldNum" sz="quarter" idx="4"/>
          </p:nvPr>
        </p:nvSpPr>
        <p:spPr bwMode="auto">
          <a:xfrm>
            <a:off x="8474136" y="6547558"/>
            <a:ext cx="588433" cy="208844"/>
          </a:xfrm>
          <a:prstGeom prst="rect">
            <a:avLst/>
          </a:prstGeom>
          <a:noFill/>
          <a:ln w="9525">
            <a:noFill/>
            <a:miter lim="800000"/>
            <a:headEnd/>
            <a:tailEnd/>
          </a:ln>
        </p:spPr>
        <p:txBody>
          <a:bodyPr vert="horz" wrap="square" lIns="95070" tIns="47535" rIns="95070" bIns="47535" numCol="1" anchor="t" anchorCtr="0" compatLnSpc="1">
            <a:prstTxWarp prst="textNoShape">
              <a:avLst/>
            </a:prstTxWarp>
          </a:bodyPr>
          <a:lstStyle>
            <a:lvl1pPr algn="r">
              <a:defRPr sz="1000"/>
            </a:lvl1pPr>
          </a:lstStyle>
          <a:p>
            <a:pPr eaLnBrk="0" fontAlgn="base" hangingPunct="0">
              <a:spcBef>
                <a:spcPct val="0"/>
              </a:spcBef>
              <a:spcAft>
                <a:spcPct val="0"/>
              </a:spcAft>
              <a:defRPr/>
            </a:pPr>
            <a:fld id="{5C6E35B3-D565-C745-BC7E-9D8E8AAD6B1A}" type="slidenum">
              <a:rPr lang="en-US" i="1" smtClean="0">
                <a:solidFill>
                  <a:srgbClr val="000000"/>
                </a:solidFill>
              </a:rPr>
              <a:pPr eaLnBrk="0" fontAlgn="base" hangingPunct="0">
                <a:spcBef>
                  <a:spcPct val="0"/>
                </a:spcBef>
                <a:spcAft>
                  <a:spcPct val="0"/>
                </a:spcAft>
                <a:defRPr/>
              </a:pPr>
              <a:t>‹#›</a:t>
            </a:fld>
            <a:endParaRPr lang="en-US" i="1" dirty="0">
              <a:solidFill>
                <a:srgbClr val="000000"/>
              </a:solidFill>
            </a:endParaRPr>
          </a:p>
        </p:txBody>
      </p:sp>
      <p:graphicFrame>
        <p:nvGraphicFramePr>
          <p:cNvPr id="1026" name="Object 2"/>
          <p:cNvGraphicFramePr>
            <a:graphicFrameLocks noChangeAspect="1"/>
          </p:cNvGraphicFramePr>
          <p:nvPr/>
        </p:nvGraphicFramePr>
        <p:xfrm>
          <a:off x="0" y="1"/>
          <a:ext cx="685800" cy="622301"/>
        </p:xfrm>
        <a:graphic>
          <a:graphicData uri="http://schemas.openxmlformats.org/presentationml/2006/ole">
            <mc:AlternateContent xmlns:mc="http://schemas.openxmlformats.org/markup-compatibility/2006">
              <mc:Choice xmlns:v="urn:schemas-microsoft-com:vml" Requires="v">
                <p:oleObj spid="_x0000_s4200" name="Photo Editor Photo" r:id="rId14" imgW="1523810" imgH="1380952" progId="">
                  <p:embed/>
                </p:oleObj>
              </mc:Choice>
              <mc:Fallback>
                <p:oleObj name="Photo Editor Photo" r:id="rId14" imgW="1523810" imgH="1380952" progId="">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1"/>
                        <a:ext cx="685800" cy="622301"/>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32" name="Rectangle 8"/>
          <p:cNvSpPr>
            <a:spLocks noChangeArrowheads="1"/>
          </p:cNvSpPr>
          <p:nvPr/>
        </p:nvSpPr>
        <p:spPr bwMode="auto">
          <a:xfrm>
            <a:off x="546100" y="152402"/>
            <a:ext cx="2209800" cy="403775"/>
          </a:xfrm>
          <a:prstGeom prst="rect">
            <a:avLst/>
          </a:prstGeom>
          <a:noFill/>
          <a:ln w="9525">
            <a:noFill/>
            <a:miter lim="800000"/>
            <a:headEnd/>
            <a:tailEnd/>
          </a:ln>
          <a:effectLst/>
        </p:spPr>
        <p:txBody>
          <a:bodyPr lIns="95070" tIns="47535" rIns="95070" bIns="47535">
            <a:prstTxWarp prst="textNoShape">
              <a:avLst/>
            </a:prstTxWarp>
            <a:spAutoFit/>
          </a:bodyPr>
          <a:lstStyle/>
          <a:p>
            <a:pPr fontAlgn="base">
              <a:spcBef>
                <a:spcPct val="0"/>
              </a:spcBef>
              <a:spcAft>
                <a:spcPct val="0"/>
              </a:spcAft>
            </a:pPr>
            <a:r>
              <a:rPr lang="en-US" sz="1000" b="1" i="1">
                <a:solidFill>
                  <a:srgbClr val="0B4599"/>
                </a:solidFill>
              </a:rPr>
              <a:t>Astrophysics</a:t>
            </a:r>
          </a:p>
          <a:p>
            <a:pPr fontAlgn="base">
              <a:spcBef>
                <a:spcPct val="0"/>
              </a:spcBef>
              <a:spcAft>
                <a:spcPct val="0"/>
              </a:spcAft>
            </a:pPr>
            <a:r>
              <a:rPr lang="en-US" sz="1000" b="1" i="1">
                <a:solidFill>
                  <a:srgbClr val="0B4599"/>
                </a:solidFill>
              </a:rPr>
              <a:t>Division</a:t>
            </a:r>
            <a:endParaRPr lang="en-US" sz="1000" b="1" i="1">
              <a:solidFill>
                <a:srgbClr val="0B4599"/>
              </a:solidFill>
              <a:latin typeface="Helvetica" charset="0"/>
            </a:endParaRPr>
          </a:p>
        </p:txBody>
      </p:sp>
      <p:sp>
        <p:nvSpPr>
          <p:cNvPr id="1040" name="Line 16"/>
          <p:cNvSpPr>
            <a:spLocks noChangeShapeType="1"/>
          </p:cNvSpPr>
          <p:nvPr/>
        </p:nvSpPr>
        <p:spPr bwMode="auto">
          <a:xfrm>
            <a:off x="304800" y="715964"/>
            <a:ext cx="8474075" cy="0"/>
          </a:xfrm>
          <a:prstGeom prst="line">
            <a:avLst/>
          </a:prstGeom>
          <a:noFill/>
          <a:ln w="57150">
            <a:solidFill>
              <a:srgbClr val="0B4599"/>
            </a:solidFill>
            <a:round/>
            <a:headEnd/>
            <a:tailEnd/>
          </a:ln>
          <a:effectLst/>
        </p:spPr>
        <p:txBody>
          <a:bodyPr lIns="95070" tIns="47535" rIns="95070" bIns="47535">
            <a:prstTxWarp prst="textNoShape">
              <a:avLst/>
            </a:prstTxWarp>
          </a:bodyPr>
          <a:lstStyle/>
          <a:p>
            <a:pPr eaLnBrk="0" fontAlgn="base" hangingPunct="0">
              <a:spcBef>
                <a:spcPct val="0"/>
              </a:spcBef>
              <a:spcAft>
                <a:spcPct val="0"/>
              </a:spcAft>
              <a:defRPr/>
            </a:pPr>
            <a:endParaRPr lang="en-US" sz="2500" i="1">
              <a:solidFill>
                <a:srgbClr val="000000"/>
              </a:solidFill>
            </a:endParaRPr>
          </a:p>
        </p:txBody>
      </p:sp>
    </p:spTree>
    <p:extLst>
      <p:ext uri="{BB962C8B-B14F-4D97-AF65-F5344CB8AC3E}">
        <p14:creationId xmlns:p14="http://schemas.microsoft.com/office/powerpoint/2010/main" val="268159809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ransition xmlns:p14="http://schemas.microsoft.com/office/powerpoint/2010/main" spd="slow">
    <p:wipe dir="d"/>
  </p:transition>
  <p:hf hdr="0" ftr="0" dt="0"/>
  <p:txStyles>
    <p:titleStyle>
      <a:lvl1pPr algn="ctr" rtl="0" eaLnBrk="1" fontAlgn="base" hangingPunct="1">
        <a:spcBef>
          <a:spcPct val="0"/>
        </a:spcBef>
        <a:spcAft>
          <a:spcPct val="0"/>
        </a:spcAft>
        <a:defRPr sz="2700" b="1">
          <a:solidFill>
            <a:schemeClr val="tx1"/>
          </a:solidFill>
          <a:latin typeface="+mj-lt"/>
          <a:ea typeface="+mj-ea"/>
          <a:cs typeface="+mj-cs"/>
        </a:defRPr>
      </a:lvl1pPr>
      <a:lvl2pPr algn="ctr" rtl="0" eaLnBrk="1" fontAlgn="base" hangingPunct="1">
        <a:spcBef>
          <a:spcPct val="0"/>
        </a:spcBef>
        <a:spcAft>
          <a:spcPct val="0"/>
        </a:spcAft>
        <a:defRPr sz="2700" b="1">
          <a:solidFill>
            <a:schemeClr val="tx1"/>
          </a:solidFill>
          <a:latin typeface="Arial" charset="0"/>
          <a:ea typeface="ＭＳ Ｐゴシック" charset="-128"/>
          <a:cs typeface="ＭＳ Ｐゴシック" charset="-128"/>
        </a:defRPr>
      </a:lvl2pPr>
      <a:lvl3pPr algn="ctr" rtl="0" eaLnBrk="1" fontAlgn="base" hangingPunct="1">
        <a:spcBef>
          <a:spcPct val="0"/>
        </a:spcBef>
        <a:spcAft>
          <a:spcPct val="0"/>
        </a:spcAft>
        <a:defRPr sz="2700" b="1">
          <a:solidFill>
            <a:schemeClr val="tx1"/>
          </a:solidFill>
          <a:latin typeface="Arial" charset="0"/>
          <a:ea typeface="ＭＳ Ｐゴシック" charset="-128"/>
          <a:cs typeface="ＭＳ Ｐゴシック" charset="-128"/>
        </a:defRPr>
      </a:lvl3pPr>
      <a:lvl4pPr algn="ctr" rtl="0" eaLnBrk="1" fontAlgn="base" hangingPunct="1">
        <a:spcBef>
          <a:spcPct val="0"/>
        </a:spcBef>
        <a:spcAft>
          <a:spcPct val="0"/>
        </a:spcAft>
        <a:defRPr sz="2700" b="1">
          <a:solidFill>
            <a:schemeClr val="tx1"/>
          </a:solidFill>
          <a:latin typeface="Arial" charset="0"/>
          <a:ea typeface="ＭＳ Ｐゴシック" charset="-128"/>
          <a:cs typeface="ＭＳ Ｐゴシック" charset="-128"/>
        </a:defRPr>
      </a:lvl4pPr>
      <a:lvl5pPr algn="ctr" rtl="0" eaLnBrk="1" fontAlgn="base" hangingPunct="1">
        <a:spcBef>
          <a:spcPct val="0"/>
        </a:spcBef>
        <a:spcAft>
          <a:spcPct val="0"/>
        </a:spcAft>
        <a:defRPr sz="2700" b="1">
          <a:solidFill>
            <a:schemeClr val="tx1"/>
          </a:solidFill>
          <a:latin typeface="Arial" charset="0"/>
          <a:ea typeface="ＭＳ Ｐゴシック" charset="-128"/>
          <a:cs typeface="ＭＳ Ｐゴシック" charset="-128"/>
        </a:defRPr>
      </a:lvl5pPr>
      <a:lvl6pPr marL="475351" algn="ctr" rtl="0" eaLnBrk="1" fontAlgn="base" hangingPunct="1">
        <a:spcBef>
          <a:spcPct val="0"/>
        </a:spcBef>
        <a:spcAft>
          <a:spcPct val="0"/>
        </a:spcAft>
        <a:defRPr sz="2700" b="1">
          <a:solidFill>
            <a:schemeClr val="tx1"/>
          </a:solidFill>
          <a:latin typeface="Arial" charset="0"/>
          <a:ea typeface="ＭＳ Ｐゴシック" charset="-128"/>
          <a:cs typeface="ＭＳ Ｐゴシック" charset="-128"/>
        </a:defRPr>
      </a:lvl6pPr>
      <a:lvl7pPr marL="950702" algn="ctr" rtl="0" eaLnBrk="1" fontAlgn="base" hangingPunct="1">
        <a:spcBef>
          <a:spcPct val="0"/>
        </a:spcBef>
        <a:spcAft>
          <a:spcPct val="0"/>
        </a:spcAft>
        <a:defRPr sz="2700" b="1">
          <a:solidFill>
            <a:schemeClr val="tx1"/>
          </a:solidFill>
          <a:latin typeface="Arial" charset="0"/>
          <a:ea typeface="ＭＳ Ｐゴシック" charset="-128"/>
          <a:cs typeface="ＭＳ Ｐゴシック" charset="-128"/>
        </a:defRPr>
      </a:lvl7pPr>
      <a:lvl8pPr marL="1426053" algn="ctr" rtl="0" eaLnBrk="1" fontAlgn="base" hangingPunct="1">
        <a:spcBef>
          <a:spcPct val="0"/>
        </a:spcBef>
        <a:spcAft>
          <a:spcPct val="0"/>
        </a:spcAft>
        <a:defRPr sz="2700" b="1">
          <a:solidFill>
            <a:schemeClr val="tx1"/>
          </a:solidFill>
          <a:latin typeface="Arial" charset="0"/>
          <a:ea typeface="ＭＳ Ｐゴシック" charset="-128"/>
          <a:cs typeface="ＭＳ Ｐゴシック" charset="-128"/>
        </a:defRPr>
      </a:lvl8pPr>
      <a:lvl9pPr marL="1901403" algn="ctr" rtl="0" eaLnBrk="1" fontAlgn="base" hangingPunct="1">
        <a:spcBef>
          <a:spcPct val="0"/>
        </a:spcBef>
        <a:spcAft>
          <a:spcPct val="0"/>
        </a:spcAft>
        <a:defRPr sz="2700" b="1">
          <a:solidFill>
            <a:schemeClr val="tx1"/>
          </a:solidFill>
          <a:latin typeface="Arial" charset="0"/>
          <a:ea typeface="ＭＳ Ｐゴシック" charset="-128"/>
          <a:cs typeface="ＭＳ Ｐゴシック" charset="-128"/>
        </a:defRPr>
      </a:lvl9pPr>
    </p:titleStyle>
    <p:bodyStyle>
      <a:lvl1pPr marL="242628" indent="-242628" algn="l" rtl="0" eaLnBrk="1" fontAlgn="base" hangingPunct="1">
        <a:spcBef>
          <a:spcPct val="20000"/>
        </a:spcBef>
        <a:spcAft>
          <a:spcPct val="0"/>
        </a:spcAft>
        <a:buChar char="•"/>
        <a:defRPr sz="2100">
          <a:solidFill>
            <a:schemeClr val="tx1"/>
          </a:solidFill>
          <a:latin typeface="+mn-lt"/>
          <a:ea typeface="+mn-ea"/>
          <a:cs typeface="+mn-cs"/>
        </a:defRPr>
      </a:lvl1pPr>
      <a:lvl2pPr marL="772445" indent="-297094" algn="l" rtl="0" eaLnBrk="1" fontAlgn="base" hangingPunct="1">
        <a:spcBef>
          <a:spcPct val="20000"/>
        </a:spcBef>
        <a:spcAft>
          <a:spcPct val="0"/>
        </a:spcAft>
        <a:buChar char="–"/>
        <a:defRPr sz="2100">
          <a:solidFill>
            <a:schemeClr val="tx1"/>
          </a:solidFill>
          <a:latin typeface="+mn-lt"/>
          <a:ea typeface="+mn-ea"/>
        </a:defRPr>
      </a:lvl2pPr>
      <a:lvl3pPr marL="1188377" indent="-237675" algn="l" rtl="0" eaLnBrk="1" fontAlgn="base" hangingPunct="1">
        <a:spcBef>
          <a:spcPct val="20000"/>
        </a:spcBef>
        <a:spcAft>
          <a:spcPct val="0"/>
        </a:spcAft>
        <a:buChar char="•"/>
        <a:defRPr>
          <a:solidFill>
            <a:schemeClr val="tx1"/>
          </a:solidFill>
          <a:latin typeface="+mn-lt"/>
          <a:ea typeface="+mn-ea"/>
        </a:defRPr>
      </a:lvl3pPr>
      <a:lvl4pPr marL="1663728" indent="-237675" algn="l" rtl="0" eaLnBrk="1" fontAlgn="base" hangingPunct="1">
        <a:spcBef>
          <a:spcPct val="20000"/>
        </a:spcBef>
        <a:spcAft>
          <a:spcPct val="0"/>
        </a:spcAft>
        <a:buChar char="–"/>
        <a:defRPr>
          <a:solidFill>
            <a:schemeClr val="tx1"/>
          </a:solidFill>
          <a:latin typeface="+mn-lt"/>
          <a:ea typeface="+mn-ea"/>
        </a:defRPr>
      </a:lvl4pPr>
      <a:lvl5pPr marL="2139079" indent="-237675" algn="l" rtl="0" eaLnBrk="1" fontAlgn="base" hangingPunct="1">
        <a:spcBef>
          <a:spcPct val="20000"/>
        </a:spcBef>
        <a:spcAft>
          <a:spcPct val="0"/>
        </a:spcAft>
        <a:buChar char="»"/>
        <a:defRPr sz="1700">
          <a:solidFill>
            <a:schemeClr val="tx1"/>
          </a:solidFill>
          <a:latin typeface="+mn-lt"/>
          <a:ea typeface="+mn-ea"/>
        </a:defRPr>
      </a:lvl5pPr>
      <a:lvl6pPr marL="2614430" indent="-237675" algn="l" rtl="0" eaLnBrk="1" fontAlgn="base" hangingPunct="1">
        <a:spcBef>
          <a:spcPct val="20000"/>
        </a:spcBef>
        <a:spcAft>
          <a:spcPct val="0"/>
        </a:spcAft>
        <a:buChar char="»"/>
        <a:defRPr sz="1700">
          <a:solidFill>
            <a:schemeClr val="tx1"/>
          </a:solidFill>
          <a:latin typeface="+mn-lt"/>
          <a:ea typeface="+mn-ea"/>
        </a:defRPr>
      </a:lvl6pPr>
      <a:lvl7pPr marL="3089780" indent="-237675" algn="l" rtl="0" eaLnBrk="1" fontAlgn="base" hangingPunct="1">
        <a:spcBef>
          <a:spcPct val="20000"/>
        </a:spcBef>
        <a:spcAft>
          <a:spcPct val="0"/>
        </a:spcAft>
        <a:buChar char="»"/>
        <a:defRPr sz="1700">
          <a:solidFill>
            <a:schemeClr val="tx1"/>
          </a:solidFill>
          <a:latin typeface="+mn-lt"/>
          <a:ea typeface="+mn-ea"/>
        </a:defRPr>
      </a:lvl7pPr>
      <a:lvl8pPr marL="3565131" indent="-237675" algn="l" rtl="0" eaLnBrk="1" fontAlgn="base" hangingPunct="1">
        <a:spcBef>
          <a:spcPct val="20000"/>
        </a:spcBef>
        <a:spcAft>
          <a:spcPct val="0"/>
        </a:spcAft>
        <a:buChar char="»"/>
        <a:defRPr sz="1700">
          <a:solidFill>
            <a:schemeClr val="tx1"/>
          </a:solidFill>
          <a:latin typeface="+mn-lt"/>
          <a:ea typeface="+mn-ea"/>
        </a:defRPr>
      </a:lvl8pPr>
      <a:lvl9pPr marL="4040482" indent="-237675" algn="l" rtl="0" eaLnBrk="1" fontAlgn="base" hangingPunct="1">
        <a:spcBef>
          <a:spcPct val="20000"/>
        </a:spcBef>
        <a:spcAft>
          <a:spcPct val="0"/>
        </a:spcAft>
        <a:buChar char="»"/>
        <a:defRPr sz="1700">
          <a:solidFill>
            <a:schemeClr val="tx1"/>
          </a:solidFill>
          <a:latin typeface="+mn-lt"/>
          <a:ea typeface="+mn-ea"/>
        </a:defRPr>
      </a:lvl9pPr>
    </p:bodyStyle>
    <p:otherStyle>
      <a:defPPr>
        <a:defRPr lang="en-US"/>
      </a:defPPr>
      <a:lvl1pPr marL="0" algn="l" defTabSz="475351" rtl="0" eaLnBrk="1" latinLnBrk="0" hangingPunct="1">
        <a:defRPr sz="1900" kern="1200">
          <a:solidFill>
            <a:schemeClr val="tx1"/>
          </a:solidFill>
          <a:latin typeface="+mn-lt"/>
          <a:ea typeface="+mn-ea"/>
          <a:cs typeface="+mn-cs"/>
        </a:defRPr>
      </a:lvl1pPr>
      <a:lvl2pPr marL="475351" algn="l" defTabSz="475351" rtl="0" eaLnBrk="1" latinLnBrk="0" hangingPunct="1">
        <a:defRPr sz="1900" kern="1200">
          <a:solidFill>
            <a:schemeClr val="tx1"/>
          </a:solidFill>
          <a:latin typeface="+mn-lt"/>
          <a:ea typeface="+mn-ea"/>
          <a:cs typeface="+mn-cs"/>
        </a:defRPr>
      </a:lvl2pPr>
      <a:lvl3pPr marL="950702" algn="l" defTabSz="475351" rtl="0" eaLnBrk="1" latinLnBrk="0" hangingPunct="1">
        <a:defRPr sz="1900" kern="1200">
          <a:solidFill>
            <a:schemeClr val="tx1"/>
          </a:solidFill>
          <a:latin typeface="+mn-lt"/>
          <a:ea typeface="+mn-ea"/>
          <a:cs typeface="+mn-cs"/>
        </a:defRPr>
      </a:lvl3pPr>
      <a:lvl4pPr marL="1426053" algn="l" defTabSz="475351" rtl="0" eaLnBrk="1" latinLnBrk="0" hangingPunct="1">
        <a:defRPr sz="1900" kern="1200">
          <a:solidFill>
            <a:schemeClr val="tx1"/>
          </a:solidFill>
          <a:latin typeface="+mn-lt"/>
          <a:ea typeface="+mn-ea"/>
          <a:cs typeface="+mn-cs"/>
        </a:defRPr>
      </a:lvl4pPr>
      <a:lvl5pPr marL="1901403" algn="l" defTabSz="475351" rtl="0" eaLnBrk="1" latinLnBrk="0" hangingPunct="1">
        <a:defRPr sz="1900" kern="1200">
          <a:solidFill>
            <a:schemeClr val="tx1"/>
          </a:solidFill>
          <a:latin typeface="+mn-lt"/>
          <a:ea typeface="+mn-ea"/>
          <a:cs typeface="+mn-cs"/>
        </a:defRPr>
      </a:lvl5pPr>
      <a:lvl6pPr marL="2376754" algn="l" defTabSz="475351" rtl="0" eaLnBrk="1" latinLnBrk="0" hangingPunct="1">
        <a:defRPr sz="1900" kern="1200">
          <a:solidFill>
            <a:schemeClr val="tx1"/>
          </a:solidFill>
          <a:latin typeface="+mn-lt"/>
          <a:ea typeface="+mn-ea"/>
          <a:cs typeface="+mn-cs"/>
        </a:defRPr>
      </a:lvl6pPr>
      <a:lvl7pPr marL="2852105" algn="l" defTabSz="475351" rtl="0" eaLnBrk="1" latinLnBrk="0" hangingPunct="1">
        <a:defRPr sz="1900" kern="1200">
          <a:solidFill>
            <a:schemeClr val="tx1"/>
          </a:solidFill>
          <a:latin typeface="+mn-lt"/>
          <a:ea typeface="+mn-ea"/>
          <a:cs typeface="+mn-cs"/>
        </a:defRPr>
      </a:lvl7pPr>
      <a:lvl8pPr marL="3327456" algn="l" defTabSz="475351" rtl="0" eaLnBrk="1" latinLnBrk="0" hangingPunct="1">
        <a:defRPr sz="1900" kern="1200">
          <a:solidFill>
            <a:schemeClr val="tx1"/>
          </a:solidFill>
          <a:latin typeface="+mn-lt"/>
          <a:ea typeface="+mn-ea"/>
          <a:cs typeface="+mn-cs"/>
        </a:defRPr>
      </a:lvl8pPr>
      <a:lvl9pPr marL="3802807" algn="l" defTabSz="475351"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2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8.png"/></Relationships>
</file>

<file path=ppt/slides/_rels/slide35.xml.rels><?xml version="1.0" encoding="UTF-8" standalone="yes"?>
<Relationships xmlns="http://schemas.openxmlformats.org/package/2006/relationships"><Relationship Id="rId11" Type="http://schemas.openxmlformats.org/officeDocument/2006/relationships/image" Target="../media/image38.png"/><Relationship Id="rId12" Type="http://schemas.openxmlformats.org/officeDocument/2006/relationships/image" Target="../media/image39.png"/><Relationship Id="rId13"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image" Target="../media/image29.jpg"/><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microsoft.com/office/2007/relationships/hdphoto" Target="../media/hdphoto1.wdp"/></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microsoft.com/office/2007/relationships/hdphoto" Target="../media/hdphoto1.wdp"/></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 Id="rId3" Type="http://schemas.openxmlformats.org/officeDocument/2006/relationships/image" Target="../media/image4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txBox="1">
            <a:spLocks/>
          </p:cNvSpPr>
          <p:nvPr/>
        </p:nvSpPr>
        <p:spPr bwMode="auto">
          <a:xfrm>
            <a:off x="5478463" y="6181632"/>
            <a:ext cx="3111500" cy="388937"/>
          </a:xfrm>
          <a:prstGeom prst="rect">
            <a:avLst/>
          </a:prstGeom>
          <a:noFill/>
          <a:ln w="9525">
            <a:noFill/>
            <a:miter lim="800000"/>
            <a:headEnd/>
            <a:tailEnd/>
          </a:ln>
        </p:spPr>
        <p:txBody>
          <a:bodyPr vert="horz" wrap="square" lIns="95070" tIns="47535" rIns="95070" bIns="47535" numCol="1" anchor="t" anchorCtr="0" compatLnSpc="1">
            <a:prstTxWarp prst="textNoShape">
              <a:avLst/>
            </a:prstTxWarp>
          </a:bodyPr>
          <a:lstStyle/>
          <a:p>
            <a:pPr algn="ctr" fontAlgn="base">
              <a:spcBef>
                <a:spcPct val="20000"/>
              </a:spcBef>
              <a:spcAft>
                <a:spcPct val="0"/>
              </a:spcAft>
              <a:defRPr/>
            </a:pPr>
            <a:r>
              <a:rPr lang="en-US" sz="1700" b="1" kern="0" dirty="0" smtClean="0">
                <a:solidFill>
                  <a:srgbClr val="FFFFFF"/>
                </a:solidFill>
                <a:latin typeface="Arial"/>
              </a:rPr>
              <a:t>June 25, 2015</a:t>
            </a:r>
            <a:endParaRPr lang="en-US" sz="1700" b="1" kern="0" dirty="0">
              <a:solidFill>
                <a:srgbClr val="FFFFFF"/>
              </a:solidFill>
              <a:latin typeface="Arial"/>
            </a:endParaRPr>
          </a:p>
        </p:txBody>
      </p:sp>
      <p:sp>
        <p:nvSpPr>
          <p:cNvPr id="5" name="Title 2"/>
          <p:cNvSpPr txBox="1">
            <a:spLocks/>
          </p:cNvSpPr>
          <p:nvPr/>
        </p:nvSpPr>
        <p:spPr bwMode="auto">
          <a:xfrm>
            <a:off x="1082261" y="2814443"/>
            <a:ext cx="7947439" cy="1244600"/>
          </a:xfrm>
          <a:prstGeom prst="rect">
            <a:avLst/>
          </a:prstGeom>
          <a:noFill/>
          <a:ln w="9525">
            <a:noFill/>
            <a:miter lim="800000"/>
            <a:headEnd/>
            <a:tailEnd/>
          </a:ln>
        </p:spPr>
        <p:txBody>
          <a:bodyPr vert="horz" wrap="square" lIns="95070" tIns="47535" rIns="95070" bIns="47535" numCol="1" anchor="ctr" anchorCtr="0" compatLnSpc="1">
            <a:prstTxWarp prst="textNoShape">
              <a:avLst/>
            </a:prstTxWarp>
          </a:bodyPr>
          <a:lstStyle/>
          <a:p>
            <a:pPr algn="ctr" fontAlgn="base">
              <a:lnSpc>
                <a:spcPct val="85000"/>
              </a:lnSpc>
              <a:spcBef>
                <a:spcPct val="0"/>
              </a:spcBef>
              <a:spcAft>
                <a:spcPct val="0"/>
              </a:spcAft>
              <a:defRPr/>
            </a:pPr>
            <a:r>
              <a:rPr lang="en-US" sz="4800" b="1" kern="0" dirty="0" smtClean="0">
                <a:solidFill>
                  <a:srgbClr val="FFFF00"/>
                </a:solidFill>
                <a:latin typeface="Arial"/>
              </a:rPr>
              <a:t>Realities and Considerations</a:t>
            </a:r>
          </a:p>
          <a:p>
            <a:pPr algn="ctr" fontAlgn="base">
              <a:lnSpc>
                <a:spcPct val="85000"/>
              </a:lnSpc>
              <a:spcBef>
                <a:spcPct val="0"/>
              </a:spcBef>
              <a:spcAft>
                <a:spcPct val="0"/>
              </a:spcAft>
              <a:defRPr/>
            </a:pPr>
            <a:r>
              <a:rPr lang="en-US" sz="2800" b="1" kern="0" dirty="0">
                <a:solidFill>
                  <a:srgbClr val="FFFF00"/>
                </a:solidFill>
              </a:rPr>
              <a:t>UV-Visible Space Astrophysics </a:t>
            </a:r>
            <a:r>
              <a:rPr lang="en-US" sz="2800" b="1" kern="0" dirty="0" smtClean="0">
                <a:solidFill>
                  <a:srgbClr val="FFFF00"/>
                </a:solidFill>
              </a:rPr>
              <a:t>Workshop</a:t>
            </a:r>
            <a:endParaRPr lang="en-US" sz="2800" b="1" kern="0" dirty="0">
              <a:solidFill>
                <a:srgbClr val="FFFF00"/>
              </a:solidFill>
            </a:endParaRPr>
          </a:p>
          <a:p>
            <a:pPr algn="ctr" fontAlgn="base">
              <a:lnSpc>
                <a:spcPct val="85000"/>
              </a:lnSpc>
              <a:spcBef>
                <a:spcPct val="0"/>
              </a:spcBef>
              <a:spcAft>
                <a:spcPct val="0"/>
              </a:spcAft>
              <a:defRPr/>
            </a:pPr>
            <a:r>
              <a:rPr lang="en-US" sz="3700" b="1" kern="0" dirty="0" smtClean="0">
                <a:solidFill>
                  <a:srgbClr val="FFFF00"/>
                </a:solidFill>
                <a:latin typeface="Arial"/>
              </a:rPr>
              <a:t> </a:t>
            </a:r>
            <a:endParaRPr lang="en-US" sz="3700" b="1" kern="0" dirty="0">
              <a:solidFill>
                <a:srgbClr val="FFFF00"/>
              </a:solidFill>
              <a:latin typeface="Arial"/>
            </a:endParaRPr>
          </a:p>
        </p:txBody>
      </p:sp>
      <p:sp>
        <p:nvSpPr>
          <p:cNvPr id="6" name="Title 2"/>
          <p:cNvSpPr txBox="1">
            <a:spLocks/>
          </p:cNvSpPr>
          <p:nvPr/>
        </p:nvSpPr>
        <p:spPr bwMode="auto">
          <a:xfrm>
            <a:off x="5065713" y="4621071"/>
            <a:ext cx="3937000" cy="558800"/>
          </a:xfrm>
          <a:prstGeom prst="rect">
            <a:avLst/>
          </a:prstGeom>
          <a:noFill/>
          <a:ln w="9525">
            <a:noFill/>
            <a:miter lim="800000"/>
            <a:headEnd/>
            <a:tailEnd/>
          </a:ln>
        </p:spPr>
        <p:txBody>
          <a:bodyPr lIns="95070" tIns="47535" rIns="95070" bIns="47535" anchor="ctr">
            <a:prstTxWarp prst="textNoShape">
              <a:avLst/>
            </a:prstTxWarp>
          </a:bodyPr>
          <a:lstStyle/>
          <a:p>
            <a:pPr algn="ctr">
              <a:defRPr/>
            </a:pPr>
            <a:r>
              <a:rPr lang="en-US" sz="3100" b="1" kern="0" dirty="0" smtClean="0">
                <a:solidFill>
                  <a:srgbClr val="FFFFFF"/>
                </a:solidFill>
                <a:latin typeface="Arial"/>
              </a:rPr>
              <a:t>Mario R. Perez</a:t>
            </a:r>
            <a:endParaRPr lang="en-US" sz="3100" b="1" kern="0" dirty="0">
              <a:solidFill>
                <a:srgbClr val="FFFFFF"/>
              </a:solidFill>
              <a:latin typeface="Arial"/>
            </a:endParaRPr>
          </a:p>
        </p:txBody>
      </p:sp>
      <p:sp>
        <p:nvSpPr>
          <p:cNvPr id="7" name="Title 2"/>
          <p:cNvSpPr txBox="1">
            <a:spLocks/>
          </p:cNvSpPr>
          <p:nvPr/>
        </p:nvSpPr>
        <p:spPr bwMode="auto">
          <a:xfrm>
            <a:off x="4995044" y="4982746"/>
            <a:ext cx="4078339" cy="774701"/>
          </a:xfrm>
          <a:prstGeom prst="rect">
            <a:avLst/>
          </a:prstGeom>
          <a:noFill/>
          <a:ln w="9525">
            <a:noFill/>
            <a:miter lim="800000"/>
            <a:headEnd/>
            <a:tailEnd/>
          </a:ln>
        </p:spPr>
        <p:txBody>
          <a:bodyPr lIns="95070" tIns="47535" rIns="95070" bIns="47535" anchor="ctr">
            <a:prstTxWarp prst="textNoShape">
              <a:avLst/>
            </a:prstTxWarp>
          </a:bodyPr>
          <a:lstStyle/>
          <a:p>
            <a:pPr algn="ctr">
              <a:lnSpc>
                <a:spcPct val="90000"/>
              </a:lnSpc>
              <a:defRPr/>
            </a:pPr>
            <a:r>
              <a:rPr lang="en-US" b="1" kern="0" dirty="0" smtClean="0">
                <a:solidFill>
                  <a:srgbClr val="FFFFFF"/>
                </a:solidFill>
                <a:latin typeface="Arial"/>
              </a:rPr>
              <a:t>Astrophysics Division</a:t>
            </a:r>
            <a:r>
              <a:rPr lang="en-US" sz="2100" b="1" kern="0" dirty="0">
                <a:solidFill>
                  <a:srgbClr val="FFFFFF"/>
                </a:solidFill>
                <a:latin typeface="Arial"/>
              </a:rPr>
              <a:t> </a:t>
            </a:r>
          </a:p>
          <a:p>
            <a:pPr algn="ctr">
              <a:lnSpc>
                <a:spcPct val="90000"/>
              </a:lnSpc>
              <a:defRPr/>
            </a:pPr>
            <a:r>
              <a:rPr lang="en-US" b="1" kern="0" dirty="0" smtClean="0">
                <a:solidFill>
                  <a:srgbClr val="FFFFFF"/>
                </a:solidFill>
                <a:latin typeface="Arial"/>
              </a:rPr>
              <a:t>Science Mission Directorate</a:t>
            </a:r>
            <a:endParaRPr lang="en-US" b="1" kern="0" dirty="0">
              <a:solidFill>
                <a:srgbClr val="FFFFFF"/>
              </a:solidFill>
              <a:latin typeface="Arial"/>
            </a:endParaRPr>
          </a:p>
        </p:txBody>
      </p:sp>
    </p:spTree>
    <p:extLst>
      <p:ext uri="{BB962C8B-B14F-4D97-AF65-F5344CB8AC3E}">
        <p14:creationId xmlns:p14="http://schemas.microsoft.com/office/powerpoint/2010/main" val="23084378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AAS Members</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1960151758"/>
              </p:ext>
            </p:extLst>
          </p:nvPr>
        </p:nvGraphicFramePr>
        <p:xfrm>
          <a:off x="97685" y="893232"/>
          <a:ext cx="9046315" cy="54710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57462925"/>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 Funding</a:t>
            </a:r>
            <a:endParaRPr lang="en-US" dirty="0"/>
          </a:p>
        </p:txBody>
      </p:sp>
      <p:pic>
        <p:nvPicPr>
          <p:cNvPr id="6" name="Picture 5"/>
          <p:cNvPicPr>
            <a:picLocks noChangeAspect="1"/>
          </p:cNvPicPr>
          <p:nvPr/>
        </p:nvPicPr>
        <p:blipFill>
          <a:blip r:embed="rId2"/>
          <a:stretch>
            <a:fillRect/>
          </a:stretch>
        </p:blipFill>
        <p:spPr>
          <a:xfrm>
            <a:off x="807854" y="865113"/>
            <a:ext cx="8126672" cy="5992887"/>
          </a:xfrm>
          <a:prstGeom prst="rect">
            <a:avLst/>
          </a:prstGeom>
        </p:spPr>
      </p:pic>
      <p:sp>
        <p:nvSpPr>
          <p:cNvPr id="7" name="Rectangle 6"/>
          <p:cNvSpPr/>
          <p:nvPr/>
        </p:nvSpPr>
        <p:spPr bwMode="auto">
          <a:xfrm>
            <a:off x="7819693" y="1119352"/>
            <a:ext cx="189186" cy="2853558"/>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
        <p:nvSpPr>
          <p:cNvPr id="8" name="TextBox 7"/>
          <p:cNvSpPr txBox="1"/>
          <p:nvPr/>
        </p:nvSpPr>
        <p:spPr>
          <a:xfrm>
            <a:off x="6495393" y="1734207"/>
            <a:ext cx="1150883" cy="384721"/>
          </a:xfrm>
          <a:prstGeom prst="rect">
            <a:avLst/>
          </a:prstGeom>
          <a:noFill/>
        </p:spPr>
        <p:txBody>
          <a:bodyPr wrap="square" rtlCol="0">
            <a:spAutoFit/>
          </a:bodyPr>
          <a:lstStyle/>
          <a:p>
            <a:pPr algn="r"/>
            <a:r>
              <a:rPr lang="en-US" dirty="0" smtClean="0">
                <a:solidFill>
                  <a:srgbClr val="FF0000"/>
                </a:solidFill>
              </a:rPr>
              <a:t>$60M</a:t>
            </a:r>
            <a:endParaRPr lang="en-US" dirty="0">
              <a:solidFill>
                <a:srgbClr val="FF0000"/>
              </a:solidFill>
            </a:endParaRPr>
          </a:p>
        </p:txBody>
      </p:sp>
      <p:sp>
        <p:nvSpPr>
          <p:cNvPr id="3" name="Frame 2"/>
          <p:cNvSpPr/>
          <p:nvPr/>
        </p:nvSpPr>
        <p:spPr bwMode="auto">
          <a:xfrm>
            <a:off x="5251646" y="770522"/>
            <a:ext cx="656455" cy="5878795"/>
          </a:xfrm>
          <a:prstGeom prst="frame">
            <a:avLst>
              <a:gd name="adj1" fmla="val 4748"/>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729931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1892300" y="0"/>
            <a:ext cx="6527800" cy="762000"/>
          </a:xfrm>
        </p:spPr>
        <p:txBody>
          <a:bodyPr/>
          <a:lstStyle/>
          <a:p>
            <a:r>
              <a:rPr lang="en-US" sz="2400" b="1" dirty="0">
                <a:latin typeface="Arial" charset="0"/>
                <a:ea typeface="ＭＳ Ｐゴシック" charset="0"/>
                <a:cs typeface="Arial" charset="0"/>
              </a:rPr>
              <a:t>Strategic Astrophysics Technology (SAT)</a:t>
            </a:r>
          </a:p>
        </p:txBody>
      </p:sp>
      <p:sp>
        <p:nvSpPr>
          <p:cNvPr id="3" name="Content Placeholder 2"/>
          <p:cNvSpPr>
            <a:spLocks noGrp="1"/>
          </p:cNvSpPr>
          <p:nvPr>
            <p:ph idx="1"/>
          </p:nvPr>
        </p:nvSpPr>
        <p:spPr>
          <a:xfrm>
            <a:off x="393700" y="889000"/>
            <a:ext cx="8585200" cy="5384800"/>
          </a:xfrm>
          <a:ln>
            <a:miter lim="800000"/>
            <a:headEnd/>
            <a:tailEnd/>
          </a:ln>
          <a:extLst/>
        </p:spPr>
        <p:txBody>
          <a:bodyPr/>
          <a:lstStyle/>
          <a:p>
            <a:pPr>
              <a:spcBef>
                <a:spcPts val="600"/>
              </a:spcBef>
              <a:spcAft>
                <a:spcPts val="600"/>
              </a:spcAft>
              <a:defRPr/>
            </a:pPr>
            <a:r>
              <a:rPr lang="en-US" sz="2400" dirty="0" smtClean="0">
                <a:latin typeface="Arial"/>
                <a:ea typeface="+mn-ea"/>
                <a:cs typeface="Arial"/>
              </a:rPr>
              <a:t>Introduced in 2009, the </a:t>
            </a:r>
            <a:r>
              <a:rPr lang="en-US" sz="2400" b="1" i="1" dirty="0" smtClean="0">
                <a:solidFill>
                  <a:srgbClr val="FF0000"/>
                </a:solidFill>
                <a:latin typeface="Arial"/>
                <a:ea typeface="+mn-ea"/>
                <a:cs typeface="Arial"/>
              </a:rPr>
              <a:t>Strategic Astrophysics Technology (SAT) </a:t>
            </a:r>
            <a:r>
              <a:rPr lang="en-US" sz="2400" dirty="0" smtClean="0">
                <a:latin typeface="Arial"/>
                <a:ea typeface="+mn-ea"/>
                <a:cs typeface="Arial"/>
              </a:rPr>
              <a:t>Program was established to support the maturation of mid-range Technology Readiness Level (TRL) technologies developed and tested in the laboratory (TRL ≥ 3) to a point where they can be incorporated into flight missions with an acceptable level of risk (TRL </a:t>
            </a:r>
            <a:r>
              <a:rPr lang="en-US" sz="2400" dirty="0">
                <a:latin typeface="Arial"/>
                <a:ea typeface="+mn-ea"/>
                <a:cs typeface="Arial"/>
              </a:rPr>
              <a:t>~</a:t>
            </a:r>
            <a:r>
              <a:rPr lang="en-US" sz="2400" dirty="0" smtClean="0">
                <a:latin typeface="Arial"/>
                <a:ea typeface="+mn-ea"/>
                <a:cs typeface="Arial"/>
              </a:rPr>
              <a:t> 5-6).</a:t>
            </a:r>
          </a:p>
        </p:txBody>
      </p:sp>
      <p:pic>
        <p:nvPicPr>
          <p:cNvPr id="7"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39986" y="3332929"/>
            <a:ext cx="1495214" cy="1061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930400" y="3467100"/>
            <a:ext cx="45719" cy="646331"/>
          </a:xfrm>
          <a:prstGeom prst="rect">
            <a:avLst/>
          </a:prstGeom>
          <a:noFill/>
        </p:spPr>
        <p:txBody>
          <a:bodyPr wrap="square" rtlCol="0">
            <a:spAutoFit/>
          </a:bodyPr>
          <a:lstStyle/>
          <a:p>
            <a:endParaRPr lang="en-US" dirty="0"/>
          </a:p>
        </p:txBody>
      </p:sp>
      <p:sp>
        <p:nvSpPr>
          <p:cNvPr id="6" name="TextBox 5"/>
          <p:cNvSpPr txBox="1"/>
          <p:nvPr/>
        </p:nvSpPr>
        <p:spPr>
          <a:xfrm>
            <a:off x="1822450" y="3505200"/>
            <a:ext cx="6781800" cy="646331"/>
          </a:xfrm>
          <a:prstGeom prst="rect">
            <a:avLst/>
          </a:prstGeom>
          <a:noFill/>
        </p:spPr>
        <p:txBody>
          <a:bodyPr wrap="square" rtlCol="0">
            <a:spAutoFit/>
          </a:bodyPr>
          <a:lstStyle/>
          <a:p>
            <a:pPr lvl="1">
              <a:spcBef>
                <a:spcPts val="0"/>
              </a:spcBef>
              <a:spcAft>
                <a:spcPts val="600"/>
              </a:spcAft>
              <a:defRPr/>
            </a:pPr>
            <a:r>
              <a:rPr lang="en-US" sz="1800" b="1" i="1" dirty="0" smtClean="0">
                <a:solidFill>
                  <a:srgbClr val="0000FF"/>
                </a:solidFill>
                <a:latin typeface="Arial"/>
                <a:cs typeface="Arial"/>
              </a:rPr>
              <a:t>How did we get here?  </a:t>
            </a:r>
            <a:r>
              <a:rPr lang="en-US" sz="1800" b="1" i="1" dirty="0" smtClean="0">
                <a:solidFill>
                  <a:srgbClr val="0000FF"/>
                </a:solidFill>
                <a:latin typeface="Wingdings"/>
                <a:ea typeface="Wingdings"/>
                <a:cs typeface="Wingdings"/>
                <a:sym typeface="Wingdings"/>
              </a:rPr>
              <a:t></a:t>
            </a:r>
            <a:r>
              <a:rPr lang="en-US" sz="1800" b="1" i="1" dirty="0">
                <a:solidFill>
                  <a:srgbClr val="FF0000"/>
                </a:solidFill>
                <a:latin typeface="Arial"/>
                <a:cs typeface="Arial"/>
                <a:sym typeface="Wingdings"/>
              </a:rPr>
              <a:t> </a:t>
            </a:r>
            <a:r>
              <a:rPr lang="en-US" sz="1800" b="1" i="1" dirty="0" smtClean="0">
                <a:solidFill>
                  <a:srgbClr val="FF0000"/>
                </a:solidFill>
                <a:latin typeface="Arial"/>
                <a:cs typeface="Arial"/>
                <a:sym typeface="Wingdings"/>
              </a:rPr>
              <a:t> </a:t>
            </a:r>
            <a:r>
              <a:rPr lang="en-US" sz="1800" i="1" dirty="0" smtClean="0">
                <a:solidFill>
                  <a:srgbClr val="FF0000"/>
                </a:solidFill>
                <a:latin typeface="Arial"/>
                <a:cs typeface="Arial"/>
              </a:rPr>
              <a:t>Cosmic </a:t>
            </a:r>
            <a:r>
              <a:rPr lang="en-US" sz="1800" i="1" dirty="0">
                <a:solidFill>
                  <a:srgbClr val="FF0000"/>
                </a:solidFill>
                <a:latin typeface="Arial"/>
                <a:cs typeface="Arial"/>
              </a:rPr>
              <a:t>Origins Program (COR) </a:t>
            </a:r>
            <a:r>
              <a:rPr lang="en-US" sz="1800" b="1" i="1" dirty="0">
                <a:solidFill>
                  <a:srgbClr val="660066"/>
                </a:solidFill>
                <a:latin typeface="Arial"/>
                <a:cs typeface="Arial"/>
              </a:rPr>
              <a:t>– GSFC Program Office</a:t>
            </a:r>
          </a:p>
        </p:txBody>
      </p:sp>
      <p:pic>
        <p:nvPicPr>
          <p:cNvPr id="10" name="Picture 9" descr="PIA17002_ip.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5894" y="4446582"/>
            <a:ext cx="1499306" cy="1081621"/>
          </a:xfrm>
          <a:prstGeom prst="rect">
            <a:avLst/>
          </a:prstGeom>
        </p:spPr>
      </p:pic>
      <p:pic>
        <p:nvPicPr>
          <p:cNvPr id="11" name="Picture 10"/>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724434" y="5584449"/>
            <a:ext cx="1498066" cy="1010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841500" y="4686300"/>
            <a:ext cx="6781800" cy="646331"/>
          </a:xfrm>
          <a:prstGeom prst="rect">
            <a:avLst/>
          </a:prstGeom>
          <a:noFill/>
        </p:spPr>
        <p:txBody>
          <a:bodyPr wrap="square" rtlCol="0">
            <a:spAutoFit/>
          </a:bodyPr>
          <a:lstStyle/>
          <a:p>
            <a:pPr lvl="1">
              <a:spcBef>
                <a:spcPts val="0"/>
              </a:spcBef>
              <a:spcAft>
                <a:spcPts val="600"/>
              </a:spcAft>
              <a:defRPr/>
            </a:pPr>
            <a:r>
              <a:rPr lang="en-US" sz="1800" b="1" i="1" dirty="0" smtClean="0">
                <a:solidFill>
                  <a:srgbClr val="0000FF"/>
                </a:solidFill>
                <a:latin typeface="Arial"/>
                <a:cs typeface="Arial"/>
              </a:rPr>
              <a:t>Are we alone?  </a:t>
            </a:r>
            <a:r>
              <a:rPr lang="en-US" sz="1800" b="1" i="1" dirty="0" smtClean="0">
                <a:solidFill>
                  <a:srgbClr val="0000FF"/>
                </a:solidFill>
                <a:latin typeface="Wingdings"/>
                <a:ea typeface="Wingdings"/>
                <a:cs typeface="Wingdings"/>
                <a:sym typeface="Wingdings"/>
              </a:rPr>
              <a:t></a:t>
            </a:r>
            <a:r>
              <a:rPr lang="en-US" sz="1800" b="1" i="1" dirty="0">
                <a:solidFill>
                  <a:srgbClr val="FF0000"/>
                </a:solidFill>
                <a:latin typeface="Arial"/>
                <a:cs typeface="Arial"/>
                <a:sym typeface="Wingdings"/>
              </a:rPr>
              <a:t> </a:t>
            </a:r>
            <a:r>
              <a:rPr lang="en-US" sz="1800" b="1" i="1" dirty="0" smtClean="0">
                <a:solidFill>
                  <a:srgbClr val="FF0000"/>
                </a:solidFill>
                <a:latin typeface="Arial"/>
                <a:cs typeface="Arial"/>
                <a:sym typeface="Wingdings"/>
              </a:rPr>
              <a:t> </a:t>
            </a:r>
            <a:r>
              <a:rPr lang="en-US" sz="1800" i="1" dirty="0" smtClean="0">
                <a:solidFill>
                  <a:srgbClr val="FF0000"/>
                </a:solidFill>
                <a:latin typeface="Arial"/>
                <a:cs typeface="Arial"/>
              </a:rPr>
              <a:t>Exoplanet Exploration Program (EXEP) </a:t>
            </a:r>
            <a:r>
              <a:rPr lang="en-US" sz="1800" b="1" i="1" dirty="0" smtClean="0">
                <a:solidFill>
                  <a:srgbClr val="660066"/>
                </a:solidFill>
                <a:latin typeface="Arial"/>
                <a:cs typeface="Arial"/>
              </a:rPr>
              <a:t>– JPL </a:t>
            </a:r>
            <a:r>
              <a:rPr lang="en-US" sz="1800" b="1" i="1" dirty="0">
                <a:solidFill>
                  <a:srgbClr val="660066"/>
                </a:solidFill>
                <a:latin typeface="Arial"/>
                <a:cs typeface="Arial"/>
              </a:rPr>
              <a:t>Program Office</a:t>
            </a:r>
          </a:p>
        </p:txBody>
      </p:sp>
      <p:sp>
        <p:nvSpPr>
          <p:cNvPr id="13" name="TextBox 12"/>
          <p:cNvSpPr txBox="1"/>
          <p:nvPr/>
        </p:nvSpPr>
        <p:spPr>
          <a:xfrm>
            <a:off x="1752600" y="5740400"/>
            <a:ext cx="7391400" cy="646331"/>
          </a:xfrm>
          <a:prstGeom prst="rect">
            <a:avLst/>
          </a:prstGeom>
          <a:noFill/>
        </p:spPr>
        <p:txBody>
          <a:bodyPr wrap="square" rtlCol="0">
            <a:spAutoFit/>
          </a:bodyPr>
          <a:lstStyle/>
          <a:p>
            <a:pPr lvl="1">
              <a:spcBef>
                <a:spcPts val="0"/>
              </a:spcBef>
              <a:spcAft>
                <a:spcPts val="600"/>
              </a:spcAft>
              <a:defRPr/>
            </a:pPr>
            <a:r>
              <a:rPr lang="en-US" sz="1800" b="1" i="1" dirty="0" smtClean="0">
                <a:solidFill>
                  <a:srgbClr val="0000FF"/>
                </a:solidFill>
                <a:latin typeface="Arial"/>
                <a:cs typeface="Arial"/>
              </a:rPr>
              <a:t>How does the universe work?</a:t>
            </a:r>
            <a:r>
              <a:rPr lang="en-US" sz="1800" b="1" i="1" dirty="0" smtClean="0">
                <a:solidFill>
                  <a:srgbClr val="0000FF"/>
                </a:solidFill>
                <a:latin typeface="Wingdings"/>
                <a:ea typeface="Wingdings"/>
                <a:cs typeface="Wingdings"/>
                <a:sym typeface="Wingdings"/>
              </a:rPr>
              <a:t></a:t>
            </a:r>
            <a:r>
              <a:rPr lang="en-US" sz="1800" b="1" i="1" dirty="0" smtClean="0">
                <a:solidFill>
                  <a:srgbClr val="FF0000"/>
                </a:solidFill>
                <a:latin typeface="Arial"/>
                <a:cs typeface="Arial"/>
                <a:sym typeface="Wingdings"/>
              </a:rPr>
              <a:t> </a:t>
            </a:r>
            <a:r>
              <a:rPr lang="en-US" sz="1800" i="1" dirty="0" smtClean="0">
                <a:solidFill>
                  <a:srgbClr val="FF0000"/>
                </a:solidFill>
                <a:latin typeface="Arial"/>
                <a:cs typeface="Arial"/>
              </a:rPr>
              <a:t>Physics of the Cosmos (PCOS) </a:t>
            </a:r>
            <a:r>
              <a:rPr lang="en-US" sz="1800" b="1" i="1" dirty="0" smtClean="0">
                <a:solidFill>
                  <a:srgbClr val="660066"/>
                </a:solidFill>
                <a:latin typeface="Arial"/>
                <a:cs typeface="Arial"/>
              </a:rPr>
              <a:t>– GSFC </a:t>
            </a:r>
            <a:r>
              <a:rPr lang="en-US" sz="1800" b="1" i="1" dirty="0">
                <a:solidFill>
                  <a:srgbClr val="660066"/>
                </a:solidFill>
                <a:latin typeface="Arial"/>
                <a:cs typeface="Arial"/>
              </a:rPr>
              <a:t>Program Office</a:t>
            </a:r>
          </a:p>
        </p:txBody>
      </p:sp>
    </p:spTree>
    <p:extLst>
      <p:ext uri="{BB962C8B-B14F-4D97-AF65-F5344CB8AC3E}">
        <p14:creationId xmlns:p14="http://schemas.microsoft.com/office/powerpoint/2010/main" val="283526533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76400" y="136437"/>
            <a:ext cx="6858000" cy="584776"/>
          </a:xfrm>
          <a:prstGeom prst="rect">
            <a:avLst/>
          </a:prstGeom>
        </p:spPr>
        <p:txBody>
          <a:bodyPr wrap="square">
            <a:spAutoFit/>
          </a:bodyPr>
          <a:lstStyle/>
          <a:p>
            <a:pPr algn="ctr" eaLnBrk="1" hangingPunct="1"/>
            <a:r>
              <a:rPr lang="en-US" sz="3200" b="1" dirty="0" smtClean="0">
                <a:solidFill>
                  <a:srgbClr val="800000"/>
                </a:solidFill>
                <a:latin typeface="Arial" charset="0"/>
              </a:rPr>
              <a:t>Why Technology Maturation?</a:t>
            </a:r>
            <a:endParaRPr lang="en-US" sz="3200" b="1" dirty="0">
              <a:solidFill>
                <a:srgbClr val="800000"/>
              </a:solidFill>
              <a:latin typeface="Arial" charset="0"/>
            </a:endParaRPr>
          </a:p>
        </p:txBody>
      </p:sp>
      <p:sp>
        <p:nvSpPr>
          <p:cNvPr id="6" name="Content Placeholder 2"/>
          <p:cNvSpPr txBox="1">
            <a:spLocks/>
          </p:cNvSpPr>
          <p:nvPr/>
        </p:nvSpPr>
        <p:spPr>
          <a:xfrm>
            <a:off x="685800" y="990600"/>
            <a:ext cx="8119533" cy="5562600"/>
          </a:xfrm>
          <a:prstGeom prst="rect">
            <a:avLst/>
          </a:prstGeom>
        </p:spPr>
        <p:txBody>
          <a:bodyPr/>
          <a:lstStyle>
            <a:lvl1pPr marL="342900" indent="-342900" algn="l" rtl="0" eaLnBrk="0" fontAlgn="base" hangingPunct="0">
              <a:spcBef>
                <a:spcPct val="20000"/>
              </a:spcBef>
              <a:spcAft>
                <a:spcPct val="0"/>
              </a:spcAft>
              <a:buChar char="•"/>
              <a:defRPr sz="2400">
                <a:solidFill>
                  <a:srgbClr val="333399"/>
                </a:solidFill>
                <a:latin typeface="+mn-lt"/>
                <a:ea typeface="ＭＳ Ｐゴシック" pitchFamily="26" charset="-128"/>
                <a:cs typeface="ＭＳ Ｐゴシック" pitchFamily="26" charset="-128"/>
              </a:defRPr>
            </a:lvl1pPr>
            <a:lvl2pPr marL="742950" indent="-285750" algn="l" rtl="0" eaLnBrk="0" fontAlgn="base" hangingPunct="0">
              <a:spcBef>
                <a:spcPct val="20000"/>
              </a:spcBef>
              <a:spcAft>
                <a:spcPct val="0"/>
              </a:spcAft>
              <a:buChar char="–"/>
              <a:defRPr sz="2000">
                <a:solidFill>
                  <a:srgbClr val="333399"/>
                </a:solidFill>
                <a:latin typeface="+mn-lt"/>
                <a:ea typeface="ＭＳ Ｐゴシック" pitchFamily="28" charset="-128"/>
              </a:defRPr>
            </a:lvl2pPr>
            <a:lvl3pPr marL="1143000" indent="-228600" algn="l" rtl="0" eaLnBrk="0" fontAlgn="base" hangingPunct="0">
              <a:spcBef>
                <a:spcPct val="20000"/>
              </a:spcBef>
              <a:spcAft>
                <a:spcPct val="0"/>
              </a:spcAft>
              <a:buChar char="•"/>
              <a:defRPr>
                <a:solidFill>
                  <a:srgbClr val="333399"/>
                </a:solidFill>
                <a:latin typeface="+mn-lt"/>
                <a:ea typeface="ＭＳ Ｐゴシック" pitchFamily="28" charset="-128"/>
              </a:defRPr>
            </a:lvl3pPr>
            <a:lvl4pPr marL="1600200" indent="-228600" algn="l" rtl="0" eaLnBrk="0" fontAlgn="base" hangingPunct="0">
              <a:spcBef>
                <a:spcPct val="20000"/>
              </a:spcBef>
              <a:spcAft>
                <a:spcPct val="0"/>
              </a:spcAft>
              <a:buChar char="–"/>
              <a:defRPr>
                <a:solidFill>
                  <a:srgbClr val="333399"/>
                </a:solidFill>
                <a:latin typeface="+mn-lt"/>
                <a:ea typeface="ＭＳ Ｐゴシック" pitchFamily="28" charset="-128"/>
              </a:defRPr>
            </a:lvl4pPr>
            <a:lvl5pPr marL="2057400" indent="-228600" algn="l" rtl="0" eaLnBrk="0" fontAlgn="base" hangingPunct="0">
              <a:spcBef>
                <a:spcPct val="20000"/>
              </a:spcBef>
              <a:spcAft>
                <a:spcPct val="0"/>
              </a:spcAft>
              <a:buChar char="»"/>
              <a:defRPr sz="1600">
                <a:solidFill>
                  <a:srgbClr val="333399"/>
                </a:solidFill>
                <a:latin typeface="+mn-lt"/>
                <a:ea typeface="ＭＳ Ｐゴシック" pitchFamily="28" charset="-128"/>
              </a:defRPr>
            </a:lvl5pPr>
            <a:lvl6pPr marL="2514600" indent="-228600" algn="l" rtl="0" fontAlgn="base">
              <a:spcBef>
                <a:spcPct val="20000"/>
              </a:spcBef>
              <a:spcAft>
                <a:spcPct val="0"/>
              </a:spcAft>
              <a:buChar char="»"/>
              <a:defRPr sz="1600">
                <a:solidFill>
                  <a:srgbClr val="333399"/>
                </a:solidFill>
                <a:latin typeface="+mn-lt"/>
              </a:defRPr>
            </a:lvl6pPr>
            <a:lvl7pPr marL="2971800" indent="-228600" algn="l" rtl="0" fontAlgn="base">
              <a:spcBef>
                <a:spcPct val="20000"/>
              </a:spcBef>
              <a:spcAft>
                <a:spcPct val="0"/>
              </a:spcAft>
              <a:buChar char="»"/>
              <a:defRPr sz="1600">
                <a:solidFill>
                  <a:srgbClr val="333399"/>
                </a:solidFill>
                <a:latin typeface="+mn-lt"/>
              </a:defRPr>
            </a:lvl7pPr>
            <a:lvl8pPr marL="3429000" indent="-228600" algn="l" rtl="0" fontAlgn="base">
              <a:spcBef>
                <a:spcPct val="20000"/>
              </a:spcBef>
              <a:spcAft>
                <a:spcPct val="0"/>
              </a:spcAft>
              <a:buChar char="»"/>
              <a:defRPr sz="1600">
                <a:solidFill>
                  <a:srgbClr val="333399"/>
                </a:solidFill>
                <a:latin typeface="+mn-lt"/>
              </a:defRPr>
            </a:lvl8pPr>
            <a:lvl9pPr marL="3886200" indent="-228600" algn="l" rtl="0" fontAlgn="base">
              <a:spcBef>
                <a:spcPct val="20000"/>
              </a:spcBef>
              <a:spcAft>
                <a:spcPct val="0"/>
              </a:spcAft>
              <a:buChar char="»"/>
              <a:defRPr sz="1600">
                <a:solidFill>
                  <a:srgbClr val="333399"/>
                </a:solidFill>
                <a:latin typeface="+mn-lt"/>
              </a:defRPr>
            </a:lvl9pPr>
          </a:lstStyle>
          <a:p>
            <a:r>
              <a:rPr lang="en-US" dirty="0" smtClean="0">
                <a:latin typeface="Verdana" charset="0"/>
                <a:ea typeface="ＭＳ Ｐゴシック" charset="0"/>
                <a:cs typeface="ＭＳ Ｐゴシック" charset="0"/>
              </a:rPr>
              <a:t>The need for technology maturation is imposed by the entrance requirements for proposing flight missions (TRL ~ 5-6).</a:t>
            </a:r>
          </a:p>
          <a:p>
            <a:pPr marL="0" indent="0">
              <a:buNone/>
            </a:pPr>
            <a:r>
              <a:rPr lang="en-US" dirty="0" smtClean="0">
                <a:latin typeface="Verdana" charset="0"/>
                <a:ea typeface="ＭＳ Ｐゴシック" charset="0"/>
                <a:cs typeface="ＭＳ Ｐゴシック" charset="0"/>
              </a:rPr>
              <a:t> </a:t>
            </a:r>
          </a:p>
          <a:p>
            <a:r>
              <a:rPr lang="en-US" dirty="0" smtClean="0">
                <a:latin typeface="Verdana" charset="0"/>
                <a:ea typeface="ＭＳ Ｐゴシック" charset="0"/>
                <a:cs typeface="ＭＳ Ｐゴシック" charset="0"/>
              </a:rPr>
              <a:t>The impact of </a:t>
            </a:r>
            <a:r>
              <a:rPr lang="en-US" b="1" i="1" dirty="0" smtClean="0">
                <a:solidFill>
                  <a:srgbClr val="FF0000"/>
                </a:solidFill>
                <a:latin typeface="Verdana" charset="0"/>
                <a:ea typeface="ＭＳ Ｐゴシック" charset="0"/>
                <a:cs typeface="ＭＳ Ｐゴシック" charset="0"/>
              </a:rPr>
              <a:t>“technology maturity and design stability,… can lessen cost and schedule risks</a:t>
            </a:r>
            <a:r>
              <a:rPr lang="en-US" i="1" dirty="0" smtClean="0">
                <a:latin typeface="Verdana" charset="0"/>
                <a:ea typeface="ＭＳ Ｐゴシック" charset="0"/>
                <a:cs typeface="ＭＳ Ｐゴシック" charset="0"/>
              </a:rPr>
              <a:t>” (US Government Accountability Office report on 21 large NASA projects for a combined life-cycle cost in excess of $43B).</a:t>
            </a:r>
          </a:p>
          <a:p>
            <a:endParaRPr lang="en-US" dirty="0" smtClean="0">
              <a:latin typeface="Verdana" charset="0"/>
              <a:ea typeface="ＭＳ Ｐゴシック" charset="0"/>
              <a:cs typeface="ＭＳ Ｐゴシック" charset="0"/>
            </a:endParaRPr>
          </a:p>
          <a:p>
            <a:r>
              <a:rPr lang="en-US" dirty="0" smtClean="0">
                <a:latin typeface="Verdana" charset="0"/>
                <a:ea typeface="ＭＳ Ｐゴシック" charset="0"/>
                <a:cs typeface="ＭＳ Ｐゴシック" charset="0"/>
              </a:rPr>
              <a:t>There are many programs about technology inception, but few on technology maturation because they are </a:t>
            </a:r>
            <a:r>
              <a:rPr lang="en-US" b="1" i="1" dirty="0" smtClean="0">
                <a:latin typeface="Verdana" charset="0"/>
                <a:ea typeface="ＭＳ Ｐゴシック" charset="0"/>
                <a:cs typeface="ＭＳ Ｐゴシック" charset="0"/>
              </a:rPr>
              <a:t>more expensive, specific and laborious.</a:t>
            </a:r>
          </a:p>
          <a:p>
            <a:endParaRPr lang="en-US" dirty="0" smtClean="0">
              <a:latin typeface="Verdana" charset="0"/>
              <a:ea typeface="ＭＳ Ｐゴシック" charset="0"/>
            </a:endParaRPr>
          </a:p>
        </p:txBody>
      </p:sp>
    </p:spTree>
    <p:extLst>
      <p:ext uri="{BB962C8B-B14F-4D97-AF65-F5344CB8AC3E}">
        <p14:creationId xmlns:p14="http://schemas.microsoft.com/office/powerpoint/2010/main" val="2092246030"/>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42744" y="155307"/>
            <a:ext cx="7575661" cy="523220"/>
          </a:xfrm>
          <a:prstGeom prst="rect">
            <a:avLst/>
          </a:prstGeom>
        </p:spPr>
        <p:txBody>
          <a:bodyPr wrap="square">
            <a:spAutoFit/>
          </a:bodyPr>
          <a:lstStyle/>
          <a:p>
            <a:r>
              <a:rPr lang="en-US" sz="2800" b="1" dirty="0">
                <a:solidFill>
                  <a:srgbClr val="850014"/>
                </a:solidFill>
                <a:latin typeface="Arial" charset="0"/>
                <a:cs typeface="Arial" charset="0"/>
              </a:rPr>
              <a:t>SAT Selected </a:t>
            </a:r>
            <a:r>
              <a:rPr lang="en-US" sz="2800" b="1" dirty="0" smtClean="0">
                <a:solidFill>
                  <a:srgbClr val="850014"/>
                </a:solidFill>
                <a:latin typeface="Arial" charset="0"/>
                <a:cs typeface="Arial" charset="0"/>
              </a:rPr>
              <a:t>Proposals in Themes (2014)</a:t>
            </a:r>
            <a:r>
              <a:rPr lang="en-US" sz="2800" b="1" dirty="0" smtClean="0">
                <a:latin typeface="Arial" charset="0"/>
                <a:cs typeface="Arial" charset="0"/>
              </a:rPr>
              <a:t> </a:t>
            </a:r>
            <a:endParaRPr lang="en-US" sz="2800" dirty="0"/>
          </a:p>
        </p:txBody>
      </p:sp>
      <p:pic>
        <p:nvPicPr>
          <p:cNvPr id="8" name="Picture 7" descr="TDEM_TPCOS_TCOP_Chart_rev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88" y="965198"/>
            <a:ext cx="9064212" cy="5410202"/>
          </a:xfrm>
          <a:prstGeom prst="rect">
            <a:avLst/>
          </a:prstGeom>
        </p:spPr>
      </p:pic>
      <p:sp>
        <p:nvSpPr>
          <p:cNvPr id="2" name="TextBox 1"/>
          <p:cNvSpPr txBox="1"/>
          <p:nvPr/>
        </p:nvSpPr>
        <p:spPr>
          <a:xfrm>
            <a:off x="5280187" y="4352021"/>
            <a:ext cx="3168113" cy="1261884"/>
          </a:xfrm>
          <a:prstGeom prst="rect">
            <a:avLst/>
          </a:prstGeom>
          <a:solidFill>
            <a:srgbClr val="000090"/>
          </a:solidFill>
        </p:spPr>
        <p:txBody>
          <a:bodyPr wrap="square" rtlCol="0">
            <a:spAutoFit/>
          </a:bodyPr>
          <a:lstStyle/>
          <a:p>
            <a:r>
              <a:rPr lang="en-US" dirty="0" smtClean="0">
                <a:solidFill>
                  <a:schemeClr val="bg1"/>
                </a:solidFill>
              </a:rPr>
              <a:t>SAT COR investment has ben $18M since FY10</a:t>
            </a:r>
          </a:p>
          <a:p>
            <a:endParaRPr lang="en-US" dirty="0">
              <a:solidFill>
                <a:schemeClr val="bg1"/>
              </a:solidFill>
            </a:endParaRPr>
          </a:p>
          <a:p>
            <a:r>
              <a:rPr lang="en-US" dirty="0" smtClean="0">
                <a:solidFill>
                  <a:schemeClr val="bg1"/>
                </a:solidFill>
              </a:rPr>
              <a:t>~ $30 - 40M  FY17 &amp; </a:t>
            </a:r>
            <a:r>
              <a:rPr lang="en-US" sz="1400" dirty="0" smtClean="0">
                <a:solidFill>
                  <a:schemeClr val="bg1"/>
                </a:solidFill>
              </a:rPr>
              <a:t>Beyond</a:t>
            </a:r>
            <a:endParaRPr lang="en-US" sz="1400" dirty="0">
              <a:solidFill>
                <a:schemeClr val="bg1"/>
              </a:solidFill>
            </a:endParaRPr>
          </a:p>
        </p:txBody>
      </p:sp>
    </p:spTree>
    <p:extLst>
      <p:ext uri="{BB962C8B-B14F-4D97-AF65-F5344CB8AC3E}">
        <p14:creationId xmlns:p14="http://schemas.microsoft.com/office/powerpoint/2010/main" val="29241462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4294967295"/>
          </p:nvPr>
        </p:nvSpPr>
        <p:spPr>
          <a:xfrm>
            <a:off x="762000" y="6629400"/>
            <a:ext cx="1905000" cy="228600"/>
          </a:xfrm>
          <a:prstGeom prst="rect">
            <a:avLst/>
          </a:prstGeom>
        </p:spPr>
        <p:txBody>
          <a:bodyPr/>
          <a:lstStyle/>
          <a:p>
            <a:pPr>
              <a:defRPr/>
            </a:pPr>
            <a:r>
              <a:rPr lang="en-US" smtClean="0"/>
              <a:t>June 24, 2014</a:t>
            </a:r>
            <a:endParaRPr lang="en-US"/>
          </a:p>
        </p:txBody>
      </p:sp>
      <p:sp>
        <p:nvSpPr>
          <p:cNvPr id="21506" name="Slide Number Placeholder 4"/>
          <p:cNvSpPr>
            <a:spLocks noGrp="1"/>
          </p:cNvSpPr>
          <p:nvPr>
            <p:ph type="sldNum" sz="quarter" idx="4294967295"/>
          </p:nvPr>
        </p:nvSpPr>
        <p:spPr>
          <a:xfrm>
            <a:off x="7239000" y="6629400"/>
            <a:ext cx="1905000" cy="2286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3600">
                <a:solidFill>
                  <a:schemeClr val="tx1"/>
                </a:solidFill>
                <a:latin typeface="Times New Roman" charset="0"/>
                <a:ea typeface="ＭＳ Ｐゴシック" charset="0"/>
                <a:cs typeface="ＭＳ Ｐゴシック" charset="0"/>
              </a:defRPr>
            </a:lvl1pPr>
            <a:lvl2pPr marL="742950" indent="-285750">
              <a:defRPr sz="3600">
                <a:solidFill>
                  <a:schemeClr val="tx1"/>
                </a:solidFill>
                <a:latin typeface="Times New Roman" charset="0"/>
                <a:ea typeface="ＭＳ Ｐゴシック" charset="0"/>
              </a:defRPr>
            </a:lvl2pPr>
            <a:lvl3pPr marL="1143000" indent="-228600">
              <a:defRPr sz="3600">
                <a:solidFill>
                  <a:schemeClr val="tx1"/>
                </a:solidFill>
                <a:latin typeface="Times New Roman" charset="0"/>
                <a:ea typeface="ＭＳ Ｐゴシック" charset="0"/>
              </a:defRPr>
            </a:lvl3pPr>
            <a:lvl4pPr marL="1600200" indent="-228600">
              <a:defRPr sz="3600">
                <a:solidFill>
                  <a:schemeClr val="tx1"/>
                </a:solidFill>
                <a:latin typeface="Times New Roman" charset="0"/>
                <a:ea typeface="ＭＳ Ｐゴシック" charset="0"/>
              </a:defRPr>
            </a:lvl4pPr>
            <a:lvl5pPr marL="2057400" indent="-22860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fld id="{9A5A6180-50C3-E143-831C-7A892F173A97}" type="slidenum">
              <a:rPr lang="en-US" sz="1000">
                <a:solidFill>
                  <a:srgbClr val="790015"/>
                </a:solidFill>
                <a:latin typeface="Calibri" charset="0"/>
                <a:cs typeface="Arial" charset="0"/>
              </a:rPr>
              <a:pPr/>
              <a:t>15</a:t>
            </a:fld>
            <a:endParaRPr lang="en-US" sz="1000">
              <a:solidFill>
                <a:srgbClr val="790015"/>
              </a:solidFill>
              <a:latin typeface="Calibri" charset="0"/>
              <a:cs typeface="Arial" charset="0"/>
            </a:endParaRPr>
          </a:p>
        </p:txBody>
      </p:sp>
      <p:sp>
        <p:nvSpPr>
          <p:cNvPr id="6" name="Footer Placeholder 5"/>
          <p:cNvSpPr>
            <a:spLocks noGrp="1"/>
          </p:cNvSpPr>
          <p:nvPr>
            <p:ph type="ftr" sz="quarter" idx="4294967295"/>
          </p:nvPr>
        </p:nvSpPr>
        <p:spPr>
          <a:xfrm>
            <a:off x="3124200" y="6629400"/>
            <a:ext cx="2895600" cy="228600"/>
          </a:xfrm>
          <a:prstGeom prst="rect">
            <a:avLst/>
          </a:prstGeom>
        </p:spPr>
        <p:txBody>
          <a:bodyPr/>
          <a:lstStyle/>
          <a:p>
            <a:pPr>
              <a:defRPr/>
            </a:pPr>
            <a:r>
              <a:rPr lang="en-US" smtClean="0"/>
              <a:t>Space Telescopes and Instrumentation 2014: SPIE</a:t>
            </a:r>
            <a:endParaRPr lang="en-US"/>
          </a:p>
        </p:txBody>
      </p:sp>
      <p:pic>
        <p:nvPicPr>
          <p:cNvPr id="2150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5821758"/>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Astrophysics and </a:t>
            </a:r>
            <a:r>
              <a:rPr lang="en-US" dirty="0" err="1" smtClean="0"/>
              <a:t>Heliophysics</a:t>
            </a:r>
            <a:r>
              <a:rPr lang="en-US" dirty="0" smtClean="0"/>
              <a:t> Workshop</a:t>
            </a:r>
            <a:endParaRPr lang="en-US" dirty="0"/>
          </a:p>
        </p:txBody>
      </p:sp>
      <p:pic>
        <p:nvPicPr>
          <p:cNvPr id="4" name="Content Placeholder 3"/>
          <p:cNvPicPr>
            <a:picLocks noGrp="1" noChangeAspect="1"/>
          </p:cNvPicPr>
          <p:nvPr>
            <p:ph idx="1"/>
          </p:nvPr>
        </p:nvPicPr>
        <p:blipFill>
          <a:blip r:embed="rId2"/>
          <a:srcRect t="6361" b="6361"/>
          <a:stretch>
            <a:fillRect/>
          </a:stretch>
        </p:blipFill>
        <p:spPr/>
      </p:pic>
      <p:sp>
        <p:nvSpPr>
          <p:cNvPr id="5" name="Frame 4"/>
          <p:cNvSpPr/>
          <p:nvPr/>
        </p:nvSpPr>
        <p:spPr bwMode="auto">
          <a:xfrm>
            <a:off x="342499" y="2497061"/>
            <a:ext cx="4295503" cy="485143"/>
          </a:xfrm>
          <a:prstGeom prst="fram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Tree>
    <p:extLst>
      <p:ext uri="{BB962C8B-B14F-4D97-AF65-F5344CB8AC3E}">
        <p14:creationId xmlns:p14="http://schemas.microsoft.com/office/powerpoint/2010/main" val="4004019950"/>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7" name="TextBox 6"/>
          <p:cNvSpPr txBox="1">
            <a:spLocks noChangeArrowheads="1"/>
          </p:cNvSpPr>
          <p:nvPr/>
        </p:nvSpPr>
        <p:spPr bwMode="auto">
          <a:xfrm>
            <a:off x="5143500" y="1377950"/>
            <a:ext cx="1030288" cy="307975"/>
          </a:xfrm>
          <a:prstGeom prst="rect">
            <a:avLst/>
          </a:prstGeom>
          <a:noFill/>
          <a:ln w="9525">
            <a:noFill/>
            <a:miter lim="800000"/>
            <a:headEnd/>
            <a:tailEnd/>
          </a:ln>
        </p:spPr>
        <p:txBody>
          <a:bodyPr>
            <a:spAutoFit/>
          </a:bodyPr>
          <a:lstStyle/>
          <a:p>
            <a:pPr algn="ctr" defTabSz="457200" fontAlgn="base">
              <a:spcBef>
                <a:spcPct val="0"/>
              </a:spcBef>
              <a:spcAft>
                <a:spcPct val="0"/>
              </a:spcAft>
            </a:pPr>
            <a:endParaRPr lang="en-US" sz="1400">
              <a:solidFill>
                <a:prstClr val="white"/>
              </a:solidFill>
              <a:latin typeface="Helvetica" charset="0"/>
              <a:ea typeface="ＭＳ Ｐゴシック" pitchFamily="34" charset="-128"/>
              <a:cs typeface="Helvetica" charset="0"/>
            </a:endParaRPr>
          </a:p>
        </p:txBody>
      </p:sp>
      <p:sp>
        <p:nvSpPr>
          <p:cNvPr id="26640" name="TextBox 6"/>
          <p:cNvSpPr txBox="1">
            <a:spLocks noChangeArrowheads="1"/>
          </p:cNvSpPr>
          <p:nvPr/>
        </p:nvSpPr>
        <p:spPr bwMode="auto">
          <a:xfrm>
            <a:off x="3733800" y="6397625"/>
            <a:ext cx="1858963" cy="460375"/>
          </a:xfrm>
          <a:prstGeom prst="rect">
            <a:avLst/>
          </a:prstGeom>
          <a:noFill/>
          <a:ln w="9525">
            <a:noFill/>
            <a:miter lim="800000"/>
            <a:headEnd/>
            <a:tailEnd/>
          </a:ln>
        </p:spPr>
        <p:txBody>
          <a:bodyPr>
            <a:spAutoFit/>
          </a:bodyPr>
          <a:lstStyle/>
          <a:p>
            <a:pPr algn="ctr" defTabSz="457200" fontAlgn="base">
              <a:spcBef>
                <a:spcPct val="0"/>
              </a:spcBef>
              <a:spcAft>
                <a:spcPct val="0"/>
              </a:spcAft>
            </a:pPr>
            <a:r>
              <a:rPr lang="en-US" sz="1200" dirty="0">
                <a:solidFill>
                  <a:prstClr val="white"/>
                </a:solidFill>
                <a:latin typeface="Helvetica" charset="0"/>
                <a:ea typeface="ＭＳ Ｐゴシック" pitchFamily="34" charset="-128"/>
                <a:cs typeface="Helvetica" charset="0"/>
              </a:rPr>
              <a:t>Space Technology Research Grants</a:t>
            </a:r>
          </a:p>
        </p:txBody>
      </p:sp>
      <p:sp>
        <p:nvSpPr>
          <p:cNvPr id="60" name="TextBox 6"/>
          <p:cNvSpPr txBox="1">
            <a:spLocks noChangeArrowheads="1"/>
          </p:cNvSpPr>
          <p:nvPr/>
        </p:nvSpPr>
        <p:spPr bwMode="auto">
          <a:xfrm>
            <a:off x="3328988" y="1377950"/>
            <a:ext cx="2281237" cy="522288"/>
          </a:xfrm>
          <a:prstGeom prst="rect">
            <a:avLst/>
          </a:prstGeom>
          <a:noFill/>
          <a:ln w="9525">
            <a:noFill/>
            <a:miter lim="800000"/>
            <a:headEnd/>
            <a:tailEnd/>
          </a:ln>
        </p:spPr>
        <p:txBody>
          <a:bodyPr>
            <a:spAutoFit/>
          </a:bodyPr>
          <a:lstStyle/>
          <a:p>
            <a:pPr algn="ctr" defTabSz="457200" fontAlgn="base">
              <a:spcBef>
                <a:spcPct val="0"/>
              </a:spcBef>
              <a:spcAft>
                <a:spcPct val="0"/>
              </a:spcAft>
            </a:pPr>
            <a:r>
              <a:rPr lang="en-US" sz="1400" dirty="0">
                <a:solidFill>
                  <a:prstClr val="white"/>
                </a:solidFill>
                <a:latin typeface="Helvetica" charset="0"/>
                <a:ea typeface="ＭＳ Ｐゴシック" pitchFamily="34" charset="-128"/>
                <a:cs typeface="Helvetica" charset="0"/>
              </a:rPr>
              <a:t>Office of the </a:t>
            </a:r>
          </a:p>
          <a:p>
            <a:pPr algn="ctr" defTabSz="457200" fontAlgn="base">
              <a:spcBef>
                <a:spcPct val="0"/>
              </a:spcBef>
              <a:spcAft>
                <a:spcPct val="0"/>
              </a:spcAft>
            </a:pPr>
            <a:r>
              <a:rPr lang="en-US" sz="1400" dirty="0">
                <a:solidFill>
                  <a:prstClr val="white"/>
                </a:solidFill>
                <a:latin typeface="Helvetica" charset="0"/>
                <a:ea typeface="ＭＳ Ｐゴシック" pitchFamily="34" charset="-128"/>
                <a:cs typeface="Helvetica" charset="0"/>
              </a:rPr>
              <a:t>Associate Administrator</a:t>
            </a:r>
          </a:p>
        </p:txBody>
      </p:sp>
      <p:sp>
        <p:nvSpPr>
          <p:cNvPr id="73" name="Title 1"/>
          <p:cNvSpPr txBox="1">
            <a:spLocks/>
          </p:cNvSpPr>
          <p:nvPr/>
        </p:nvSpPr>
        <p:spPr>
          <a:xfrm>
            <a:off x="1458911" y="76200"/>
            <a:ext cx="6709258" cy="800100"/>
          </a:xfrm>
          <a:prstGeom prst="rect">
            <a:avLst/>
          </a:prstGeom>
        </p:spPr>
        <p:txBody>
          <a:bodyPr vert="horz" lIns="91418" tIns="45709" rIns="91418" bIns="45709" rtlCol="0" anchor="ctr">
            <a:normAutofit/>
          </a:bodyPr>
          <a:lstStyle/>
          <a:p>
            <a:pPr algn="ctr" defTabSz="457092">
              <a:spcBef>
                <a:spcPct val="0"/>
              </a:spcBef>
              <a:defRPr/>
            </a:pPr>
            <a:r>
              <a:rPr lang="en-US" sz="2800" b="1" dirty="0" smtClean="0">
                <a:solidFill>
                  <a:srgbClr val="0000FF"/>
                </a:solidFill>
                <a:latin typeface="Arial"/>
                <a:cs typeface="Arial"/>
              </a:rPr>
              <a:t>Space Technology Portfolio</a:t>
            </a:r>
            <a:endParaRPr lang="en-US" sz="2800" b="1" dirty="0">
              <a:solidFill>
                <a:srgbClr val="0000FF"/>
              </a:solidFill>
              <a:latin typeface="Arial"/>
              <a:cs typeface="Arial"/>
            </a:endParaRPr>
          </a:p>
        </p:txBody>
      </p:sp>
      <p:sp>
        <p:nvSpPr>
          <p:cNvPr id="81" name="Slide Number Placeholder 7"/>
          <p:cNvSpPr txBox="1">
            <a:spLocks/>
          </p:cNvSpPr>
          <p:nvPr/>
        </p:nvSpPr>
        <p:spPr bwMode="auto">
          <a:xfrm>
            <a:off x="7010400" y="6647795"/>
            <a:ext cx="2133600" cy="21020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18" tIns="45709" rIns="91418" bIns="45709" rtlCol="0" anchor="ctr"/>
          <a:lstStyle>
            <a:lvl1pPr eaLnBrk="0" hangingPunct="0">
              <a:defRPr sz="1800">
                <a:solidFill>
                  <a:schemeClr val="tx1"/>
                </a:solidFill>
                <a:latin typeface="Arial" pitchFamily="34" charset="0"/>
                <a:ea typeface="ＭＳ Ｐゴシック" pitchFamily="34" charset="-128"/>
              </a:defRPr>
            </a:lvl1pPr>
            <a:lvl2pPr marL="666255" indent="-256252" eaLnBrk="0" hangingPunct="0">
              <a:defRPr sz="1800">
                <a:solidFill>
                  <a:schemeClr val="tx1"/>
                </a:solidFill>
                <a:latin typeface="Arial" pitchFamily="34" charset="0"/>
                <a:ea typeface="ＭＳ Ｐゴシック" pitchFamily="34" charset="-128"/>
              </a:defRPr>
            </a:lvl2pPr>
            <a:lvl3pPr marL="1025008" indent="-205002" eaLnBrk="0" hangingPunct="0">
              <a:defRPr sz="1800">
                <a:solidFill>
                  <a:schemeClr val="tx1"/>
                </a:solidFill>
                <a:latin typeface="Arial" pitchFamily="34" charset="0"/>
                <a:ea typeface="ＭＳ Ｐゴシック" pitchFamily="34" charset="-128"/>
              </a:defRPr>
            </a:lvl3pPr>
            <a:lvl4pPr marL="1435013" indent="-205002" eaLnBrk="0" hangingPunct="0">
              <a:defRPr sz="1800">
                <a:solidFill>
                  <a:schemeClr val="tx1"/>
                </a:solidFill>
                <a:latin typeface="Arial" pitchFamily="34" charset="0"/>
                <a:ea typeface="ＭＳ Ｐゴシック" pitchFamily="34" charset="-128"/>
              </a:defRPr>
            </a:lvl4pPr>
            <a:lvl5pPr marL="1845015" indent="-205002" eaLnBrk="0" hangingPunct="0">
              <a:defRPr sz="1800">
                <a:solidFill>
                  <a:schemeClr val="tx1"/>
                </a:solidFill>
                <a:latin typeface="Arial" pitchFamily="34" charset="0"/>
                <a:ea typeface="ＭＳ Ｐゴシック" pitchFamily="34" charset="-128"/>
              </a:defRPr>
            </a:lvl5pPr>
            <a:lvl6pPr marL="2255022" indent="-205002" defTabSz="455560" eaLnBrk="0" fontAlgn="base" hangingPunct="0">
              <a:spcBef>
                <a:spcPct val="0"/>
              </a:spcBef>
              <a:spcAft>
                <a:spcPct val="0"/>
              </a:spcAft>
              <a:defRPr sz="1800">
                <a:solidFill>
                  <a:schemeClr val="tx1"/>
                </a:solidFill>
                <a:latin typeface="Arial" pitchFamily="34" charset="0"/>
                <a:ea typeface="ＭＳ Ｐゴシック" pitchFamily="34" charset="-128"/>
              </a:defRPr>
            </a:lvl6pPr>
            <a:lvl7pPr marL="2665023" indent="-205002" defTabSz="455560" eaLnBrk="0" fontAlgn="base" hangingPunct="0">
              <a:spcBef>
                <a:spcPct val="0"/>
              </a:spcBef>
              <a:spcAft>
                <a:spcPct val="0"/>
              </a:spcAft>
              <a:defRPr sz="1800">
                <a:solidFill>
                  <a:schemeClr val="tx1"/>
                </a:solidFill>
                <a:latin typeface="Arial" pitchFamily="34" charset="0"/>
                <a:ea typeface="ＭＳ Ｐゴシック" pitchFamily="34" charset="-128"/>
              </a:defRPr>
            </a:lvl7pPr>
            <a:lvl8pPr marL="3075031" indent="-205002" defTabSz="455560" eaLnBrk="0" fontAlgn="base" hangingPunct="0">
              <a:spcBef>
                <a:spcPct val="0"/>
              </a:spcBef>
              <a:spcAft>
                <a:spcPct val="0"/>
              </a:spcAft>
              <a:defRPr sz="1800">
                <a:solidFill>
                  <a:schemeClr val="tx1"/>
                </a:solidFill>
                <a:latin typeface="Arial" pitchFamily="34" charset="0"/>
                <a:ea typeface="ＭＳ Ｐゴシック" pitchFamily="34" charset="-128"/>
              </a:defRPr>
            </a:lvl8pPr>
            <a:lvl9pPr marL="3485030" indent="-205002" defTabSz="455560" eaLnBrk="0" fontAlgn="base" hangingPunct="0">
              <a:spcBef>
                <a:spcPct val="0"/>
              </a:spcBef>
              <a:spcAft>
                <a:spcPct val="0"/>
              </a:spcAft>
              <a:defRPr sz="1800">
                <a:solidFill>
                  <a:schemeClr val="tx1"/>
                </a:solidFill>
                <a:latin typeface="Arial" pitchFamily="34" charset="0"/>
                <a:ea typeface="ＭＳ Ｐゴシック" pitchFamily="34" charset="-128"/>
              </a:defRPr>
            </a:lvl9pPr>
          </a:lstStyle>
          <a:p>
            <a:pPr algn="r" defTabSz="913437" eaLnBrk="1" hangingPunct="1">
              <a:defRPr/>
            </a:pPr>
            <a:fld id="{59C2C08A-4EED-40D4-8711-AE02FF76D0CE}" type="slidenum">
              <a:rPr lang="en-US" sz="700" smtClean="0">
                <a:solidFill>
                  <a:prstClr val="black"/>
                </a:solidFill>
                <a:cs typeface="Arial Narrow"/>
              </a:rPr>
              <a:pPr algn="r" defTabSz="913437" eaLnBrk="1" hangingPunct="1">
                <a:defRPr/>
              </a:pPr>
              <a:t>17</a:t>
            </a:fld>
            <a:endParaRPr lang="en-US" sz="700" dirty="0">
              <a:solidFill>
                <a:prstClr val="black"/>
              </a:solidFill>
              <a:cs typeface="Arial Narrow"/>
            </a:endParaRPr>
          </a:p>
        </p:txBody>
      </p:sp>
      <p:pic>
        <p:nvPicPr>
          <p:cNvPr id="4" name="Picture 3" descr="background.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43000"/>
            <a:ext cx="9144000" cy="5715000"/>
          </a:xfrm>
          <a:prstGeom prst="rect">
            <a:avLst/>
          </a:prstGeom>
        </p:spPr>
      </p:pic>
      <p:pic>
        <p:nvPicPr>
          <p:cNvPr id="5" name="Picture 4" descr="lef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2093" y="1627199"/>
            <a:ext cx="2177307" cy="5230801"/>
          </a:xfrm>
          <a:prstGeom prst="rect">
            <a:avLst/>
          </a:prstGeom>
        </p:spPr>
      </p:pic>
      <p:pic>
        <p:nvPicPr>
          <p:cNvPr id="6" name="Picture 5" descr="middle.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57600" y="1600200"/>
            <a:ext cx="2520813" cy="5257800"/>
          </a:xfrm>
          <a:prstGeom prst="rect">
            <a:avLst/>
          </a:prstGeom>
        </p:spPr>
      </p:pic>
      <p:pic>
        <p:nvPicPr>
          <p:cNvPr id="7" name="Picture 6" descr="right.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27115" y="1600200"/>
            <a:ext cx="2288285" cy="5257800"/>
          </a:xfrm>
          <a:prstGeom prst="rect">
            <a:avLst/>
          </a:prstGeom>
        </p:spPr>
      </p:pic>
      <p:sp>
        <p:nvSpPr>
          <p:cNvPr id="8" name="TextBox 7"/>
          <p:cNvSpPr txBox="1"/>
          <p:nvPr/>
        </p:nvSpPr>
        <p:spPr>
          <a:xfrm>
            <a:off x="9245" y="1293166"/>
            <a:ext cx="2819400" cy="502702"/>
          </a:xfrm>
          <a:prstGeom prst="rect">
            <a:avLst/>
          </a:prstGeom>
          <a:noFill/>
        </p:spPr>
        <p:txBody>
          <a:bodyPr wrap="square" rtlCol="0">
            <a:spAutoFit/>
          </a:bodyPr>
          <a:lstStyle/>
          <a:p>
            <a:pPr algn="ctr"/>
            <a:r>
              <a:rPr lang="en-US" sz="2000" b="1" baseline="30000" dirty="0">
                <a:solidFill>
                  <a:srgbClr val="42EA37"/>
                </a:solidFill>
                <a:latin typeface="Calibri"/>
              </a:rPr>
              <a:t>Transformative &amp; Crosscutting Technology Breakthroughs</a:t>
            </a:r>
          </a:p>
        </p:txBody>
      </p:sp>
      <p:sp>
        <p:nvSpPr>
          <p:cNvPr id="14" name="TextBox 13"/>
          <p:cNvSpPr txBox="1"/>
          <p:nvPr/>
        </p:nvSpPr>
        <p:spPr>
          <a:xfrm>
            <a:off x="3253581" y="1293165"/>
            <a:ext cx="2819400" cy="502702"/>
          </a:xfrm>
          <a:prstGeom prst="rect">
            <a:avLst/>
          </a:prstGeom>
          <a:noFill/>
        </p:spPr>
        <p:txBody>
          <a:bodyPr wrap="square" rtlCol="0">
            <a:spAutoFit/>
          </a:bodyPr>
          <a:lstStyle/>
          <a:p>
            <a:pPr algn="ctr"/>
            <a:r>
              <a:rPr lang="en-US" sz="2000" b="1" baseline="30000" dirty="0">
                <a:solidFill>
                  <a:srgbClr val="E96E1E"/>
                </a:solidFill>
                <a:latin typeface="Calibri"/>
              </a:rPr>
              <a:t>Pioneering </a:t>
            </a:r>
            <a:r>
              <a:rPr lang="en-US" sz="2000" b="1" baseline="30000" dirty="0" smtClean="0">
                <a:solidFill>
                  <a:srgbClr val="E96E1E"/>
                </a:solidFill>
                <a:latin typeface="Calibri"/>
              </a:rPr>
              <a:t>Concepts</a:t>
            </a:r>
            <a:r>
              <a:rPr lang="en-US" sz="2000" b="1" baseline="30000" dirty="0">
                <a:solidFill>
                  <a:srgbClr val="E96E1E"/>
                </a:solidFill>
                <a:latin typeface="Calibri"/>
              </a:rPr>
              <a:t>/Developing</a:t>
            </a:r>
          </a:p>
          <a:p>
            <a:pPr algn="ctr"/>
            <a:r>
              <a:rPr lang="en-US" sz="2000" b="1" baseline="30000" dirty="0">
                <a:solidFill>
                  <a:srgbClr val="E96E1E"/>
                </a:solidFill>
                <a:latin typeface="Calibri"/>
              </a:rPr>
              <a:t>Innovation Community</a:t>
            </a:r>
          </a:p>
        </p:txBody>
      </p:sp>
      <p:sp>
        <p:nvSpPr>
          <p:cNvPr id="15" name="TextBox 14"/>
          <p:cNvSpPr txBox="1"/>
          <p:nvPr/>
        </p:nvSpPr>
        <p:spPr>
          <a:xfrm>
            <a:off x="6629400" y="1274531"/>
            <a:ext cx="2438400" cy="502702"/>
          </a:xfrm>
          <a:prstGeom prst="rect">
            <a:avLst/>
          </a:prstGeom>
          <a:noFill/>
        </p:spPr>
        <p:txBody>
          <a:bodyPr wrap="square" rtlCol="0">
            <a:spAutoFit/>
          </a:bodyPr>
          <a:lstStyle/>
          <a:p>
            <a:pPr algn="ctr"/>
            <a:r>
              <a:rPr lang="en-US" sz="2000" b="1" baseline="30000" dirty="0">
                <a:solidFill>
                  <a:srgbClr val="36BFE5"/>
                </a:solidFill>
                <a:latin typeface="Calibri"/>
              </a:rPr>
              <a:t>Creating Markets &amp; Growing </a:t>
            </a:r>
          </a:p>
          <a:p>
            <a:pPr algn="ctr"/>
            <a:r>
              <a:rPr lang="en-US" sz="2000" b="1" baseline="30000" dirty="0">
                <a:solidFill>
                  <a:srgbClr val="36BFE5"/>
                </a:solidFill>
                <a:latin typeface="Calibri"/>
              </a:rPr>
              <a:t>Innovation Economy</a:t>
            </a:r>
          </a:p>
        </p:txBody>
      </p:sp>
      <p:sp>
        <p:nvSpPr>
          <p:cNvPr id="9" name="TextBox 8"/>
          <p:cNvSpPr txBox="1"/>
          <p:nvPr/>
        </p:nvSpPr>
        <p:spPr>
          <a:xfrm>
            <a:off x="0" y="2038386"/>
            <a:ext cx="1752600" cy="1354217"/>
          </a:xfrm>
          <a:prstGeom prst="rect">
            <a:avLst/>
          </a:prstGeom>
          <a:noFill/>
        </p:spPr>
        <p:txBody>
          <a:bodyPr wrap="square" rtlCol="0">
            <a:spAutoFit/>
          </a:bodyPr>
          <a:lstStyle/>
          <a:p>
            <a:r>
              <a:rPr lang="en-US" b="1" baseline="30000" dirty="0" smtClean="0">
                <a:solidFill>
                  <a:srgbClr val="42EA37"/>
                </a:solidFill>
                <a:latin typeface="Calibri"/>
              </a:rPr>
              <a:t>Technology</a:t>
            </a:r>
            <a:r>
              <a:rPr lang="en-US" b="1" dirty="0" smtClean="0">
                <a:solidFill>
                  <a:srgbClr val="42EA37"/>
                </a:solidFill>
                <a:latin typeface="Calibri"/>
              </a:rPr>
              <a:t> </a:t>
            </a:r>
            <a:r>
              <a:rPr lang="en-US" b="1" baseline="30000" dirty="0" smtClean="0">
                <a:solidFill>
                  <a:srgbClr val="42EA37"/>
                </a:solidFill>
                <a:latin typeface="Calibri"/>
              </a:rPr>
              <a:t>Demonstration </a:t>
            </a:r>
            <a:endParaRPr lang="en-US" b="1" baseline="30000" dirty="0">
              <a:solidFill>
                <a:srgbClr val="42EA37"/>
              </a:solidFill>
              <a:latin typeface="Calibri"/>
            </a:endParaRPr>
          </a:p>
          <a:p>
            <a:r>
              <a:rPr lang="en-US" b="1" baseline="30000" dirty="0" smtClean="0">
                <a:solidFill>
                  <a:srgbClr val="42EA37"/>
                </a:solidFill>
                <a:latin typeface="Calibri"/>
              </a:rPr>
              <a:t>Missions (TDM)</a:t>
            </a:r>
            <a:r>
              <a:rPr lang="en-US" baseline="30000" dirty="0" smtClean="0">
                <a:solidFill>
                  <a:srgbClr val="42EA37"/>
                </a:solidFill>
                <a:latin typeface="Calibri"/>
              </a:rPr>
              <a:t> </a:t>
            </a:r>
            <a:r>
              <a:rPr lang="en-US" sz="1200" baseline="30000" dirty="0">
                <a:solidFill>
                  <a:prstClr val="white"/>
                </a:solidFill>
                <a:latin typeface="Calibri"/>
              </a:rPr>
              <a:t>bridges the gap between early proof-of-concept tests and the final infusion of cost-effective, revolutionary technologies into successful NASA, government and commercial space missions.</a:t>
            </a:r>
            <a:endParaRPr lang="en-US" sz="1200" dirty="0">
              <a:solidFill>
                <a:prstClr val="white"/>
              </a:solidFill>
              <a:latin typeface="Calibri"/>
            </a:endParaRPr>
          </a:p>
        </p:txBody>
      </p:sp>
      <p:sp>
        <p:nvSpPr>
          <p:cNvPr id="17" name="TextBox 16"/>
          <p:cNvSpPr txBox="1"/>
          <p:nvPr/>
        </p:nvSpPr>
        <p:spPr>
          <a:xfrm>
            <a:off x="1676400" y="3670441"/>
            <a:ext cx="1524000" cy="1261884"/>
          </a:xfrm>
          <a:prstGeom prst="rect">
            <a:avLst/>
          </a:prstGeom>
          <a:noFill/>
        </p:spPr>
        <p:txBody>
          <a:bodyPr wrap="square" rtlCol="0">
            <a:spAutoFit/>
          </a:bodyPr>
          <a:lstStyle/>
          <a:p>
            <a:r>
              <a:rPr lang="en-US" b="1" baseline="30000" dirty="0" smtClean="0">
                <a:solidFill>
                  <a:srgbClr val="42EA37"/>
                </a:solidFill>
                <a:latin typeface="Calibri"/>
              </a:rPr>
              <a:t>Small Spacecraft </a:t>
            </a:r>
            <a:endParaRPr lang="en-US" b="1" baseline="30000" dirty="0">
              <a:solidFill>
                <a:srgbClr val="42EA37"/>
              </a:solidFill>
              <a:latin typeface="Calibri"/>
            </a:endParaRPr>
          </a:p>
          <a:p>
            <a:r>
              <a:rPr lang="en-US" b="1" baseline="30000" dirty="0">
                <a:solidFill>
                  <a:srgbClr val="42EA37"/>
                </a:solidFill>
                <a:latin typeface="Calibri"/>
              </a:rPr>
              <a:t>Technology </a:t>
            </a:r>
            <a:r>
              <a:rPr lang="en-US" b="1" baseline="30000" dirty="0" smtClean="0">
                <a:solidFill>
                  <a:srgbClr val="42EA37"/>
                </a:solidFill>
                <a:latin typeface="Calibri"/>
              </a:rPr>
              <a:t>Program (SSTP)</a:t>
            </a:r>
            <a:r>
              <a:rPr lang="en-US" baseline="30000" dirty="0" smtClean="0">
                <a:solidFill>
                  <a:srgbClr val="42EA37"/>
                </a:solidFill>
                <a:latin typeface="Calibri"/>
              </a:rPr>
              <a:t> </a:t>
            </a:r>
            <a:r>
              <a:rPr lang="en-US" sz="1200" baseline="30000" dirty="0">
                <a:solidFill>
                  <a:prstClr val="white"/>
                </a:solidFill>
                <a:latin typeface="Calibri"/>
              </a:rPr>
              <a:t>develops and demonstrates new capabilities employing the unique features of small spacecraft for science,  exploration and space operations.</a:t>
            </a:r>
            <a:endParaRPr lang="en-US" sz="1200" dirty="0">
              <a:solidFill>
                <a:prstClr val="white"/>
              </a:solidFill>
              <a:latin typeface="Calibri"/>
            </a:endParaRPr>
          </a:p>
        </p:txBody>
      </p:sp>
      <p:sp>
        <p:nvSpPr>
          <p:cNvPr id="10" name="TextBox 9"/>
          <p:cNvSpPr txBox="1"/>
          <p:nvPr/>
        </p:nvSpPr>
        <p:spPr>
          <a:xfrm>
            <a:off x="0" y="5029200"/>
            <a:ext cx="1752600" cy="1200328"/>
          </a:xfrm>
          <a:prstGeom prst="rect">
            <a:avLst/>
          </a:prstGeom>
          <a:noFill/>
        </p:spPr>
        <p:txBody>
          <a:bodyPr wrap="square" rtlCol="0">
            <a:spAutoFit/>
          </a:bodyPr>
          <a:lstStyle/>
          <a:p>
            <a:r>
              <a:rPr lang="en-US" b="1" baseline="30000" dirty="0">
                <a:solidFill>
                  <a:srgbClr val="42EA37"/>
                </a:solidFill>
                <a:latin typeface="Calibri"/>
              </a:rPr>
              <a:t>Game Changing </a:t>
            </a:r>
          </a:p>
          <a:p>
            <a:r>
              <a:rPr lang="en-US" b="1" baseline="30000" dirty="0" smtClean="0">
                <a:solidFill>
                  <a:srgbClr val="42EA37"/>
                </a:solidFill>
                <a:latin typeface="Calibri"/>
              </a:rPr>
              <a:t>Development (GCD)</a:t>
            </a:r>
            <a:r>
              <a:rPr lang="en-US" baseline="30000" dirty="0" smtClean="0">
                <a:solidFill>
                  <a:srgbClr val="42EA37"/>
                </a:solidFill>
                <a:latin typeface="Calibri"/>
              </a:rPr>
              <a:t> </a:t>
            </a:r>
            <a:r>
              <a:rPr lang="en-US" sz="1200" baseline="30000" dirty="0">
                <a:solidFill>
                  <a:prstClr val="white"/>
                </a:solidFill>
                <a:latin typeface="Calibri"/>
              </a:rPr>
              <a:t>seeks </a:t>
            </a:r>
            <a:r>
              <a:rPr lang="en-US" sz="1200" baseline="30000" dirty="0" smtClean="0">
                <a:solidFill>
                  <a:prstClr val="white"/>
                </a:solidFill>
                <a:latin typeface="Calibri"/>
              </a:rPr>
              <a:t> to </a:t>
            </a:r>
            <a:r>
              <a:rPr lang="en-US" sz="1200" baseline="30000" dirty="0">
                <a:solidFill>
                  <a:prstClr val="white"/>
                </a:solidFill>
                <a:latin typeface="Calibri"/>
              </a:rPr>
              <a:t>identify and rapidly mature innovative/high impact capabilities and technologies that may lead to entirely new approaches for the Agency’s broad array of future space missions.</a:t>
            </a:r>
            <a:endParaRPr lang="en-US" sz="1200" dirty="0">
              <a:solidFill>
                <a:prstClr val="white"/>
              </a:solidFill>
              <a:latin typeface="Calibri"/>
            </a:endParaRPr>
          </a:p>
        </p:txBody>
      </p:sp>
      <p:sp>
        <p:nvSpPr>
          <p:cNvPr id="11" name="TextBox 10"/>
          <p:cNvSpPr txBox="1"/>
          <p:nvPr/>
        </p:nvSpPr>
        <p:spPr>
          <a:xfrm>
            <a:off x="3060940" y="2038386"/>
            <a:ext cx="1752600" cy="1569660"/>
          </a:xfrm>
          <a:prstGeom prst="rect">
            <a:avLst/>
          </a:prstGeom>
          <a:noFill/>
        </p:spPr>
        <p:txBody>
          <a:bodyPr wrap="square" rtlCol="0">
            <a:spAutoFit/>
          </a:bodyPr>
          <a:lstStyle/>
          <a:p>
            <a:r>
              <a:rPr lang="en-US" b="1" baseline="30000" dirty="0">
                <a:solidFill>
                  <a:srgbClr val="E96E1E"/>
                </a:solidFill>
                <a:latin typeface="Calibri"/>
              </a:rPr>
              <a:t>NASA Innovative Advanced </a:t>
            </a:r>
          </a:p>
          <a:p>
            <a:r>
              <a:rPr lang="en-US" b="1" baseline="30000" dirty="0">
                <a:solidFill>
                  <a:srgbClr val="E96E1E"/>
                </a:solidFill>
                <a:latin typeface="Calibri"/>
              </a:rPr>
              <a:t>Concepts (NIAC)</a:t>
            </a:r>
            <a:r>
              <a:rPr lang="en-US" baseline="30000" dirty="0">
                <a:solidFill>
                  <a:srgbClr val="E96E1E"/>
                </a:solidFill>
                <a:latin typeface="Calibri"/>
              </a:rPr>
              <a:t> </a:t>
            </a:r>
            <a:r>
              <a:rPr lang="en-US" sz="1200" baseline="30000" dirty="0">
                <a:solidFill>
                  <a:prstClr val="white"/>
                </a:solidFill>
                <a:latin typeface="Calibri"/>
              </a:rPr>
              <a:t>nurtures visionary ideas that could transform future NASA </a:t>
            </a:r>
            <a:r>
              <a:rPr lang="en-US" sz="1200" baseline="30000" dirty="0" smtClean="0">
                <a:solidFill>
                  <a:prstClr val="white"/>
                </a:solidFill>
                <a:latin typeface="Calibri"/>
              </a:rPr>
              <a:t>missions </a:t>
            </a:r>
            <a:r>
              <a:rPr lang="en-US" sz="1200" baseline="30000" dirty="0">
                <a:solidFill>
                  <a:prstClr val="white"/>
                </a:solidFill>
                <a:latin typeface="Calibri"/>
              </a:rPr>
              <a:t>with the creation </a:t>
            </a:r>
            <a:r>
              <a:rPr lang="en-US" sz="1200" baseline="30000" dirty="0" smtClean="0">
                <a:solidFill>
                  <a:prstClr val="white"/>
                </a:solidFill>
                <a:latin typeface="Calibri"/>
              </a:rPr>
              <a:t>of </a:t>
            </a:r>
            <a:r>
              <a:rPr lang="en-US" sz="1200" baseline="30000" dirty="0">
                <a:solidFill>
                  <a:prstClr val="white"/>
                </a:solidFill>
                <a:latin typeface="Calibri"/>
              </a:rPr>
              <a:t>breakthroughs—radically better or entirely new aerospace concepts–while </a:t>
            </a:r>
            <a:r>
              <a:rPr lang="en-US" sz="1200" baseline="30000" dirty="0" smtClean="0">
                <a:solidFill>
                  <a:prstClr val="white"/>
                </a:solidFill>
                <a:latin typeface="Calibri"/>
              </a:rPr>
              <a:t>engaging </a:t>
            </a:r>
            <a:r>
              <a:rPr lang="en-US" sz="1200" baseline="30000" dirty="0">
                <a:solidFill>
                  <a:prstClr val="white"/>
                </a:solidFill>
                <a:latin typeface="Calibri"/>
              </a:rPr>
              <a:t>America’s innovators and entrepreneurs as partners in the journey.</a:t>
            </a:r>
            <a:endParaRPr lang="en-US" sz="1200" dirty="0">
              <a:solidFill>
                <a:prstClr val="white"/>
              </a:solidFill>
              <a:latin typeface="Calibri"/>
            </a:endParaRPr>
          </a:p>
        </p:txBody>
      </p:sp>
      <p:sp>
        <p:nvSpPr>
          <p:cNvPr id="12" name="TextBox 11"/>
          <p:cNvSpPr txBox="1"/>
          <p:nvPr/>
        </p:nvSpPr>
        <p:spPr>
          <a:xfrm>
            <a:off x="4724400" y="3581400"/>
            <a:ext cx="1752600" cy="1600438"/>
          </a:xfrm>
          <a:prstGeom prst="rect">
            <a:avLst/>
          </a:prstGeom>
          <a:noFill/>
        </p:spPr>
        <p:txBody>
          <a:bodyPr wrap="square" rtlCol="0">
            <a:spAutoFit/>
          </a:bodyPr>
          <a:lstStyle/>
          <a:p>
            <a:r>
              <a:rPr lang="en-US" b="1" baseline="30000" dirty="0">
                <a:solidFill>
                  <a:srgbClr val="E96E1E"/>
                </a:solidFill>
                <a:latin typeface="Calibri"/>
              </a:rPr>
              <a:t>Space Technology Research </a:t>
            </a:r>
            <a:r>
              <a:rPr lang="en-US" b="1" baseline="30000" dirty="0" smtClean="0">
                <a:solidFill>
                  <a:srgbClr val="E96E1E"/>
                </a:solidFill>
                <a:latin typeface="Calibri"/>
              </a:rPr>
              <a:t>Grants (STRG)</a:t>
            </a:r>
            <a:r>
              <a:rPr lang="en-US" baseline="30000" dirty="0" smtClean="0">
                <a:solidFill>
                  <a:srgbClr val="E96E1E"/>
                </a:solidFill>
                <a:latin typeface="Calibri"/>
              </a:rPr>
              <a:t> </a:t>
            </a:r>
            <a:r>
              <a:rPr lang="en-US" sz="1200" baseline="30000" dirty="0" smtClean="0">
                <a:solidFill>
                  <a:prstClr val="white"/>
                </a:solidFill>
                <a:latin typeface="Calibri"/>
              </a:rPr>
              <a:t>seeks </a:t>
            </a:r>
            <a:r>
              <a:rPr lang="en-US" sz="1200" baseline="30000" dirty="0">
                <a:solidFill>
                  <a:prstClr val="white"/>
                </a:solidFill>
                <a:latin typeface="Calibri"/>
              </a:rPr>
              <a:t>to accelerate the development of “push” technologies to support </a:t>
            </a:r>
            <a:r>
              <a:rPr lang="en-US" sz="1200" baseline="30000" dirty="0" smtClean="0">
                <a:solidFill>
                  <a:prstClr val="white"/>
                </a:solidFill>
                <a:latin typeface="Calibri"/>
              </a:rPr>
              <a:t>future </a:t>
            </a:r>
            <a:r>
              <a:rPr lang="en-US" sz="1200" baseline="30000" dirty="0">
                <a:solidFill>
                  <a:prstClr val="white"/>
                </a:solidFill>
                <a:latin typeface="Calibri"/>
              </a:rPr>
              <a:t>space science and exploration needs through innovative efforts with high risk/high payoff while developing the next generation of innovators through grants and fellowships.</a:t>
            </a:r>
          </a:p>
          <a:p>
            <a:endParaRPr lang="en-US" dirty="0">
              <a:solidFill>
                <a:prstClr val="black"/>
              </a:solidFill>
              <a:latin typeface="Calibri"/>
            </a:endParaRPr>
          </a:p>
        </p:txBody>
      </p:sp>
      <p:sp>
        <p:nvSpPr>
          <p:cNvPr id="13" name="TextBox 12"/>
          <p:cNvSpPr txBox="1"/>
          <p:nvPr/>
        </p:nvSpPr>
        <p:spPr>
          <a:xfrm>
            <a:off x="3048000" y="5029200"/>
            <a:ext cx="1752600" cy="1661992"/>
          </a:xfrm>
          <a:prstGeom prst="rect">
            <a:avLst/>
          </a:prstGeom>
          <a:noFill/>
        </p:spPr>
        <p:txBody>
          <a:bodyPr wrap="square" rtlCol="0">
            <a:spAutoFit/>
          </a:bodyPr>
          <a:lstStyle/>
          <a:p>
            <a:r>
              <a:rPr lang="en-US" b="1" baseline="30000" dirty="0" smtClean="0">
                <a:solidFill>
                  <a:srgbClr val="E96E1E"/>
                </a:solidFill>
                <a:latin typeface="Calibri"/>
              </a:rPr>
              <a:t>Center Innovation Fund (CIF)</a:t>
            </a:r>
            <a:r>
              <a:rPr lang="en-US" b="1" baseline="30000" dirty="0" smtClean="0">
                <a:solidFill>
                  <a:prstClr val="black"/>
                </a:solidFill>
                <a:latin typeface="Calibri"/>
              </a:rPr>
              <a:t> </a:t>
            </a:r>
            <a:r>
              <a:rPr lang="en-US" sz="1300" baseline="30000" dirty="0">
                <a:solidFill>
                  <a:prstClr val="white"/>
                </a:solidFill>
                <a:latin typeface="Calibri"/>
              </a:rPr>
              <a:t>stimulates and encourages creativity and innovation within the NASA Centers by addressing the technology needs of the Agency and the Nation. Funds are invested to each NASA Center to support emerging technologies and creative initiatives that leverage Center talent and capabilities.</a:t>
            </a:r>
            <a:endParaRPr lang="en-US" sz="1300" dirty="0">
              <a:solidFill>
                <a:prstClr val="white"/>
              </a:solidFill>
              <a:latin typeface="Calibri"/>
            </a:endParaRPr>
          </a:p>
        </p:txBody>
      </p:sp>
      <p:sp>
        <p:nvSpPr>
          <p:cNvPr id="16" name="TextBox 15"/>
          <p:cNvSpPr txBox="1"/>
          <p:nvPr/>
        </p:nvSpPr>
        <p:spPr>
          <a:xfrm>
            <a:off x="6134100" y="2216924"/>
            <a:ext cx="1600200" cy="1446550"/>
          </a:xfrm>
          <a:prstGeom prst="rect">
            <a:avLst/>
          </a:prstGeom>
          <a:noFill/>
        </p:spPr>
        <p:txBody>
          <a:bodyPr wrap="square" rtlCol="0">
            <a:spAutoFit/>
          </a:bodyPr>
          <a:lstStyle/>
          <a:p>
            <a:r>
              <a:rPr lang="en-US" b="1" baseline="30000" dirty="0" smtClean="0">
                <a:solidFill>
                  <a:srgbClr val="36BFE5"/>
                </a:solidFill>
                <a:latin typeface="Calibri"/>
              </a:rPr>
              <a:t>Centennial Challenges </a:t>
            </a:r>
            <a:r>
              <a:rPr lang="en-US" sz="1200" baseline="30000" dirty="0" smtClean="0">
                <a:solidFill>
                  <a:srgbClr val="FFFFFF"/>
                </a:solidFill>
                <a:latin typeface="Calibri"/>
              </a:rPr>
              <a:t>directly </a:t>
            </a:r>
            <a:r>
              <a:rPr lang="en-US" sz="1200" baseline="30000" dirty="0">
                <a:solidFill>
                  <a:srgbClr val="FFFFFF"/>
                </a:solidFill>
                <a:latin typeface="Calibri"/>
              </a:rPr>
              <a:t>engages nontraditional </a:t>
            </a:r>
            <a:r>
              <a:rPr lang="en-US" sz="1200" baseline="30000" dirty="0" smtClean="0">
                <a:solidFill>
                  <a:srgbClr val="FFFFFF"/>
                </a:solidFill>
                <a:latin typeface="Calibri"/>
              </a:rPr>
              <a:t>sources </a:t>
            </a:r>
            <a:r>
              <a:rPr lang="en-US" sz="1200" baseline="30000" dirty="0">
                <a:solidFill>
                  <a:srgbClr val="FFFFFF"/>
                </a:solidFill>
                <a:latin typeface="Calibri"/>
              </a:rPr>
              <a:t>advancing technologies of value to NASA’s missions and to the aerospace community. The program offers challenges set up as competitions that award prize money to the individuals or teams that achieve a specified technology challenge.</a:t>
            </a:r>
            <a:endParaRPr lang="en-US" sz="1200" dirty="0">
              <a:solidFill>
                <a:srgbClr val="FFFFFF"/>
              </a:solidFill>
              <a:latin typeface="Calibri"/>
            </a:endParaRPr>
          </a:p>
        </p:txBody>
      </p:sp>
      <p:sp>
        <p:nvSpPr>
          <p:cNvPr id="18" name="TextBox 17"/>
          <p:cNvSpPr txBox="1"/>
          <p:nvPr/>
        </p:nvSpPr>
        <p:spPr>
          <a:xfrm>
            <a:off x="7676273" y="3638030"/>
            <a:ext cx="1524000" cy="1323439"/>
          </a:xfrm>
          <a:prstGeom prst="rect">
            <a:avLst/>
          </a:prstGeom>
          <a:noFill/>
        </p:spPr>
        <p:txBody>
          <a:bodyPr wrap="square" rtlCol="0">
            <a:spAutoFit/>
          </a:bodyPr>
          <a:lstStyle/>
          <a:p>
            <a:r>
              <a:rPr lang="en-US" b="1" baseline="30000" dirty="0" smtClean="0">
                <a:solidFill>
                  <a:srgbClr val="36BFE5"/>
                </a:solidFill>
                <a:latin typeface="Calibri"/>
              </a:rPr>
              <a:t>Flight Opportunities</a:t>
            </a:r>
            <a:r>
              <a:rPr lang="en-US" baseline="30000" dirty="0" smtClean="0">
                <a:solidFill>
                  <a:prstClr val="black"/>
                </a:solidFill>
                <a:latin typeface="Calibri"/>
              </a:rPr>
              <a:t> </a:t>
            </a:r>
            <a:endParaRPr lang="en-US" baseline="30000" dirty="0">
              <a:solidFill>
                <a:prstClr val="black"/>
              </a:solidFill>
              <a:latin typeface="Calibri"/>
            </a:endParaRPr>
          </a:p>
          <a:p>
            <a:r>
              <a:rPr lang="en-US" sz="1200" baseline="30000" dirty="0">
                <a:solidFill>
                  <a:prstClr val="white"/>
                </a:solidFill>
                <a:latin typeface="Calibri"/>
              </a:rPr>
              <a:t>facilitates the progress of space technologies toward flight readiness status through testing in space-relevant environments. The program fosters development of the commercial reusable suborbital transportation industry.</a:t>
            </a:r>
            <a:endParaRPr lang="en-US" sz="1200" dirty="0">
              <a:solidFill>
                <a:prstClr val="white"/>
              </a:solidFill>
              <a:latin typeface="Calibri"/>
            </a:endParaRPr>
          </a:p>
        </p:txBody>
      </p:sp>
      <p:sp>
        <p:nvSpPr>
          <p:cNvPr id="19" name="TextBox 18"/>
          <p:cNvSpPr txBox="1"/>
          <p:nvPr/>
        </p:nvSpPr>
        <p:spPr>
          <a:xfrm>
            <a:off x="6172200" y="4953000"/>
            <a:ext cx="1600200" cy="1908215"/>
          </a:xfrm>
          <a:prstGeom prst="rect">
            <a:avLst/>
          </a:prstGeom>
          <a:noFill/>
        </p:spPr>
        <p:txBody>
          <a:bodyPr wrap="square" rtlCol="0">
            <a:spAutoFit/>
          </a:bodyPr>
          <a:lstStyle/>
          <a:p>
            <a:r>
              <a:rPr lang="en-US" b="1" baseline="30000" dirty="0" smtClean="0">
                <a:solidFill>
                  <a:srgbClr val="36BFE5"/>
                </a:solidFill>
                <a:latin typeface="Calibri"/>
              </a:rPr>
              <a:t>Small Business</a:t>
            </a:r>
            <a:r>
              <a:rPr lang="en-US" b="1" dirty="0" smtClean="0">
                <a:solidFill>
                  <a:srgbClr val="36BFE5"/>
                </a:solidFill>
                <a:latin typeface="Calibri"/>
              </a:rPr>
              <a:t> </a:t>
            </a:r>
            <a:r>
              <a:rPr lang="en-US" b="1" baseline="30000" dirty="0" smtClean="0">
                <a:solidFill>
                  <a:srgbClr val="36BFE5"/>
                </a:solidFill>
                <a:latin typeface="Calibri"/>
              </a:rPr>
              <a:t>Innovation Research </a:t>
            </a:r>
            <a:r>
              <a:rPr lang="en-US" b="1" baseline="30000" dirty="0">
                <a:solidFill>
                  <a:srgbClr val="36BFE5"/>
                </a:solidFill>
                <a:latin typeface="Calibri"/>
              </a:rPr>
              <a:t>(SBIR)</a:t>
            </a:r>
            <a:r>
              <a:rPr lang="en-US" baseline="30000" dirty="0">
                <a:solidFill>
                  <a:srgbClr val="36BFE5"/>
                </a:solidFill>
                <a:latin typeface="Calibri"/>
              </a:rPr>
              <a:t> and </a:t>
            </a:r>
            <a:r>
              <a:rPr lang="en-US" b="1" baseline="30000" dirty="0">
                <a:solidFill>
                  <a:srgbClr val="36BFE5"/>
                </a:solidFill>
                <a:latin typeface="Calibri"/>
              </a:rPr>
              <a:t>Small Business Technology Transfer (STTR)</a:t>
            </a:r>
            <a:r>
              <a:rPr lang="en-US" baseline="30000" dirty="0">
                <a:solidFill>
                  <a:srgbClr val="36BFE5"/>
                </a:solidFill>
                <a:latin typeface="Calibri"/>
              </a:rPr>
              <a:t> </a:t>
            </a:r>
            <a:r>
              <a:rPr lang="en-US" sz="1200" baseline="30000" dirty="0">
                <a:solidFill>
                  <a:prstClr val="white"/>
                </a:solidFill>
                <a:latin typeface="Calibri"/>
              </a:rPr>
              <a:t>Programs provide an opportunity for small, high technology companies and research institutions to develop key technologies addressing the Agency’s needs and developing the Nation’s innovation economy.</a:t>
            </a:r>
            <a:endParaRPr lang="en-US" sz="1200" dirty="0">
              <a:solidFill>
                <a:prstClr val="white"/>
              </a:solidFill>
              <a:latin typeface="Calibri"/>
            </a:endParaRPr>
          </a:p>
        </p:txBody>
      </p:sp>
      <p:cxnSp>
        <p:nvCxnSpPr>
          <p:cNvPr id="22" name="Straight Connector 21"/>
          <p:cNvCxnSpPr/>
          <p:nvPr/>
        </p:nvCxnSpPr>
        <p:spPr>
          <a:xfrm>
            <a:off x="76200" y="1676400"/>
            <a:ext cx="2667000" cy="0"/>
          </a:xfrm>
          <a:prstGeom prst="line">
            <a:avLst/>
          </a:prstGeom>
          <a:ln w="3175" cmpd="sng">
            <a:solidFill>
              <a:srgbClr val="42EA37"/>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3352800" y="1676400"/>
            <a:ext cx="2667000" cy="0"/>
          </a:xfrm>
          <a:prstGeom prst="line">
            <a:avLst/>
          </a:prstGeom>
          <a:ln w="3175" cmpd="sng">
            <a:solidFill>
              <a:srgbClr val="E96E1E"/>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6400800" y="1676400"/>
            <a:ext cx="2667000" cy="0"/>
          </a:xfrm>
          <a:prstGeom prst="line">
            <a:avLst/>
          </a:prstGeom>
          <a:ln w="3175" cmpd="sng">
            <a:solidFill>
              <a:srgbClr val="36BFE5"/>
            </a:solidFill>
          </a:ln>
        </p:spPr>
        <p:style>
          <a:lnRef idx="2">
            <a:schemeClr val="accent1"/>
          </a:lnRef>
          <a:fillRef idx="0">
            <a:schemeClr val="accent1"/>
          </a:fillRef>
          <a:effectRef idx="1">
            <a:schemeClr val="accent1"/>
          </a:effectRef>
          <a:fontRef idx="minor">
            <a:schemeClr val="tx1"/>
          </a:fontRef>
        </p:style>
      </p:cxnSp>
      <p:sp>
        <p:nvSpPr>
          <p:cNvPr id="23" name="Right Triangle 22"/>
          <p:cNvSpPr/>
          <p:nvPr/>
        </p:nvSpPr>
        <p:spPr>
          <a:xfrm rot="18900000">
            <a:off x="1143000" y="1571345"/>
            <a:ext cx="228600" cy="228600"/>
          </a:xfrm>
          <a:prstGeom prst="rtTriangle">
            <a:avLst/>
          </a:prstGeom>
          <a:solidFill>
            <a:srgbClr val="00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 name="Right Triangle 30"/>
          <p:cNvSpPr/>
          <p:nvPr/>
        </p:nvSpPr>
        <p:spPr>
          <a:xfrm rot="18900000">
            <a:off x="4619345" y="1571344"/>
            <a:ext cx="228600" cy="228600"/>
          </a:xfrm>
          <a:prstGeom prst="rtTriangle">
            <a:avLst/>
          </a:prstGeom>
          <a:solidFill>
            <a:srgbClr val="E96E1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2" name="Right Triangle 31"/>
          <p:cNvSpPr/>
          <p:nvPr/>
        </p:nvSpPr>
        <p:spPr>
          <a:xfrm rot="18900000">
            <a:off x="7725055" y="1571345"/>
            <a:ext cx="228600" cy="228600"/>
          </a:xfrm>
          <a:prstGeom prst="rtTriangle">
            <a:avLst/>
          </a:prstGeom>
          <a:solidFill>
            <a:srgbClr val="36BFE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 name="Slide Number Placeholder 4"/>
          <p:cNvSpPr txBox="1">
            <a:spLocks/>
          </p:cNvSpPr>
          <p:nvPr/>
        </p:nvSpPr>
        <p:spPr>
          <a:xfrm>
            <a:off x="8686800" y="6569075"/>
            <a:ext cx="457200" cy="288925"/>
          </a:xfrm>
          <a:prstGeom prst="rect">
            <a:avLst/>
          </a:prstGeom>
        </p:spPr>
        <p:txBody>
          <a:bodyPr vert="horz" wrap="square" lIns="91429" tIns="45714" rIns="91429" bIns="45714" numCol="1" anchor="t" anchorCtr="0" compatLnSpc="1">
            <a:prstTxWarp prst="textNoShape">
              <a:avLst/>
            </a:prstTxWarp>
          </a:bodyPr>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7B28F38-D049-5F43-A036-3D1F4DDC4C63}" type="slidenum">
              <a:rPr lang="en-US" sz="900" smtClean="0">
                <a:solidFill>
                  <a:srgbClr val="F2F2F2"/>
                </a:solidFill>
                <a:latin typeface="Arial"/>
                <a:cs typeface="Arial"/>
              </a:rPr>
              <a:pPr/>
              <a:t>17</a:t>
            </a:fld>
            <a:endParaRPr lang="en-US" sz="900" dirty="0">
              <a:solidFill>
                <a:srgbClr val="F2F2F2"/>
              </a:solidFill>
              <a:latin typeface="Arial"/>
              <a:cs typeface="Arial"/>
            </a:endParaRPr>
          </a:p>
        </p:txBody>
      </p:sp>
    </p:spTree>
    <p:extLst>
      <p:ext uri="{BB962C8B-B14F-4D97-AF65-F5344CB8AC3E}">
        <p14:creationId xmlns:p14="http://schemas.microsoft.com/office/powerpoint/2010/main" val="4287270302"/>
      </p:ext>
    </p:extLst>
  </p:cSld>
  <p:clrMapOvr>
    <a:masterClrMapping/>
  </p:clrMapOvr>
  <mc:AlternateContent xmlns:mc="http://schemas.openxmlformats.org/markup-compatibility/2006" xmlns:p14="http://schemas.microsoft.com/office/powerpoint/2010/main">
    <mc:Choice Requires="p14">
      <p:transition p14:dur="400">
        <p:wipe/>
      </p:transition>
    </mc:Choice>
    <mc:Fallback xmlns="">
      <p:transition xmlns:p14="http://schemas.microsoft.com/office/powerpoint/2010/main">
        <p:wip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400069176"/>
              </p:ext>
            </p:extLst>
          </p:nvPr>
        </p:nvGraphicFramePr>
        <p:xfrm>
          <a:off x="319070" y="969645"/>
          <a:ext cx="8534402" cy="5610867"/>
        </p:xfrm>
        <a:graphic>
          <a:graphicData uri="http://schemas.openxmlformats.org/drawingml/2006/table">
            <a:tbl>
              <a:tblPr firstRow="1" firstCol="1" bandRow="1"/>
              <a:tblGrid>
                <a:gridCol w="2176359"/>
                <a:gridCol w="2176359"/>
                <a:gridCol w="1026228"/>
                <a:gridCol w="1094641"/>
                <a:gridCol w="1094641"/>
                <a:gridCol w="966174"/>
              </a:tblGrid>
              <a:tr h="317087">
                <a:tc rowSpan="2">
                  <a:txBody>
                    <a:bodyPr/>
                    <a:lstStyle/>
                    <a:p>
                      <a:pPr marL="0" marR="0" algn="ctr">
                        <a:lnSpc>
                          <a:spcPct val="107000"/>
                        </a:lnSpc>
                        <a:spcBef>
                          <a:spcPts val="0"/>
                        </a:spcBef>
                        <a:spcAft>
                          <a:spcPts val="0"/>
                        </a:spcAft>
                      </a:pPr>
                      <a:r>
                        <a:rPr lang="en-US" sz="12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STMD Program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97D"/>
                    </a:solidFill>
                  </a:tcPr>
                </a:tc>
                <a:tc rowSpan="2">
                  <a:txBody>
                    <a:bodyPr/>
                    <a:lstStyle/>
                    <a:p>
                      <a:pPr marL="0" marR="0" algn="ctr">
                        <a:lnSpc>
                          <a:spcPct val="107000"/>
                        </a:lnSpc>
                        <a:spcBef>
                          <a:spcPts val="0"/>
                        </a:spcBef>
                        <a:spcAft>
                          <a:spcPts val="0"/>
                        </a:spcAft>
                      </a:pPr>
                      <a:r>
                        <a:rPr lang="en-US" sz="12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Solicitations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97D"/>
                    </a:solidFill>
                  </a:tcPr>
                </a:tc>
                <a:tc gridSpan="4">
                  <a:txBody>
                    <a:bodyPr/>
                    <a:lstStyle/>
                    <a:p>
                      <a:pPr marL="0" marR="0" algn="ctr">
                        <a:lnSpc>
                          <a:spcPct val="107000"/>
                        </a:lnSpc>
                        <a:spcBef>
                          <a:spcPts val="0"/>
                        </a:spcBef>
                        <a:spcAft>
                          <a:spcPts val="0"/>
                        </a:spcAft>
                      </a:pPr>
                      <a:r>
                        <a:rPr lang="en-US" sz="12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FY 2015 Targeted Release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97D"/>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47638">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2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Q1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97D"/>
                    </a:solidFill>
                  </a:tcPr>
                </a:tc>
                <a:tc>
                  <a:txBody>
                    <a:bodyPr/>
                    <a:lstStyle/>
                    <a:p>
                      <a:pPr marL="0" marR="0" algn="ctr">
                        <a:lnSpc>
                          <a:spcPct val="107000"/>
                        </a:lnSpc>
                        <a:spcBef>
                          <a:spcPts val="0"/>
                        </a:spcBef>
                        <a:spcAft>
                          <a:spcPts val="0"/>
                        </a:spcAft>
                      </a:pPr>
                      <a:r>
                        <a:rPr lang="en-US" sz="12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Q2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97D"/>
                    </a:solidFill>
                  </a:tcPr>
                </a:tc>
                <a:tc>
                  <a:txBody>
                    <a:bodyPr/>
                    <a:lstStyle/>
                    <a:p>
                      <a:pPr marL="0" marR="0" algn="ctr">
                        <a:lnSpc>
                          <a:spcPct val="107000"/>
                        </a:lnSpc>
                        <a:spcBef>
                          <a:spcPts val="0"/>
                        </a:spcBef>
                        <a:spcAft>
                          <a:spcPts val="0"/>
                        </a:spcAft>
                      </a:pPr>
                      <a:r>
                        <a:rPr lang="en-US" sz="12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Q3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97D"/>
                    </a:solidFill>
                  </a:tcPr>
                </a:tc>
                <a:tc>
                  <a:txBody>
                    <a:bodyPr/>
                    <a:lstStyle/>
                    <a:p>
                      <a:pPr marL="0" marR="0" algn="ctr">
                        <a:lnSpc>
                          <a:spcPct val="107000"/>
                        </a:lnSpc>
                        <a:spcBef>
                          <a:spcPts val="0"/>
                        </a:spcBef>
                        <a:spcAft>
                          <a:spcPts val="0"/>
                        </a:spcAft>
                      </a:pPr>
                      <a:r>
                        <a:rPr lang="en-US" sz="12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Q4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97D"/>
                    </a:solidFill>
                  </a:tcPr>
                </a:tc>
              </a:tr>
              <a:tr h="281855">
                <a:tc rowSpan="2">
                  <a:txBody>
                    <a:bodyPr/>
                    <a:lstStyle/>
                    <a:p>
                      <a:pPr marL="0" marR="0" algn="ctr">
                        <a:lnSpc>
                          <a:spcPct val="107000"/>
                        </a:lnSpc>
                        <a:spcBef>
                          <a:spcPts val="0"/>
                        </a:spcBef>
                        <a:spcAft>
                          <a:spcPts val="0"/>
                        </a:spcAft>
                      </a:pPr>
                      <a:r>
                        <a:rPr lang="en-US" sz="12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NASA Innovative Advanced Concepts (NIAC)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marL="0" marR="0">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NIAC Phase 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0"/>
                        </a:spcBef>
                        <a:spcAft>
                          <a:spcPts val="0"/>
                        </a:spcAft>
                      </a:pPr>
                      <a:r>
                        <a:rPr lang="en-US"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0"/>
                        </a:spcBef>
                        <a:spcAft>
                          <a:spcPts val="0"/>
                        </a:spcAft>
                      </a:pPr>
                      <a:r>
                        <a:rPr lang="en-US"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0"/>
                        </a:spcBef>
                        <a:spcAft>
                          <a:spcPts val="0"/>
                        </a:spcAft>
                      </a:pPr>
                      <a:r>
                        <a:rPr lang="en-US" sz="12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r>
              <a:tr h="281855">
                <a:tc vMerge="1">
                  <a:txBody>
                    <a:bodyPr/>
                    <a:lstStyle/>
                    <a:p>
                      <a:endParaRPr lang="en-US"/>
                    </a:p>
                  </a:txBody>
                  <a:tcPr/>
                </a:tc>
                <a:tc>
                  <a:txBody>
                    <a:bodyPr/>
                    <a:lstStyle/>
                    <a:p>
                      <a:pPr marL="0" marR="0">
                        <a:lnSpc>
                          <a:spcPct val="107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NIAC Phase II</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0"/>
                        </a:spcBef>
                        <a:spcAft>
                          <a:spcPts val="0"/>
                        </a:spcAft>
                      </a:pPr>
                      <a:r>
                        <a:rPr lang="en-US"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0"/>
                        </a:spcBef>
                        <a:spcAft>
                          <a:spcPts val="0"/>
                        </a:spcAft>
                      </a:pPr>
                      <a:r>
                        <a:rPr lang="en-US" sz="1200" b="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t>
                      </a:r>
                      <a:r>
                        <a:rPr lang="en-US" sz="12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0"/>
                        </a:spcBef>
                        <a:spcAft>
                          <a:spcPts val="0"/>
                        </a:spcAft>
                      </a:pPr>
                      <a:r>
                        <a:rPr lang="en-US" sz="12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r>
              <a:tr h="281855">
                <a:tc rowSpan="3">
                  <a:txBody>
                    <a:bodyPr/>
                    <a:lstStyle/>
                    <a:p>
                      <a:pPr marL="0" marR="0" algn="ctr">
                        <a:lnSpc>
                          <a:spcPct val="107000"/>
                        </a:lnSpc>
                        <a:spcBef>
                          <a:spcPts val="0"/>
                        </a:spcBef>
                        <a:spcAft>
                          <a:spcPts val="0"/>
                        </a:spcAft>
                      </a:pPr>
                      <a:r>
                        <a:rPr lang="en-US" sz="12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Space Technology Research Grants (STRG)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marL="0" marR="0">
                        <a:lnSpc>
                          <a:spcPct val="107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Early Career Faculty (ECF)</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0"/>
                        </a:spcBef>
                        <a:spcAft>
                          <a:spcPts val="0"/>
                        </a:spcAft>
                      </a:pPr>
                      <a:r>
                        <a:rPr lang="en-US" sz="12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0"/>
                        </a:spcBef>
                        <a:spcAft>
                          <a:spcPts val="0"/>
                        </a:spcAft>
                      </a:pPr>
                      <a:r>
                        <a:rPr lang="en-US" sz="12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r>
              <a:tr h="331069">
                <a:tc vMerge="1">
                  <a:txBody>
                    <a:bodyPr/>
                    <a:lstStyle/>
                    <a:p>
                      <a:endParaRPr lang="en-US"/>
                    </a:p>
                  </a:txBody>
                  <a:tcPr/>
                </a:tc>
                <a:tc>
                  <a:txBody>
                    <a:bodyPr/>
                    <a:lstStyle/>
                    <a:p>
                      <a:pPr marL="0" marR="0">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Early Stage Innovations (ESI)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0"/>
                        </a:spcBef>
                        <a:spcAft>
                          <a:spcPts val="0"/>
                        </a:spcAft>
                      </a:pPr>
                      <a:r>
                        <a:rPr lang="en-US"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0"/>
                        </a:spcBef>
                        <a:spcAft>
                          <a:spcPts val="0"/>
                        </a:spcAft>
                      </a:pPr>
                      <a:r>
                        <a:rPr lang="en-US" sz="12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r>
              <a:tr h="492128">
                <a:tc vMerge="1">
                  <a:txBody>
                    <a:bodyPr/>
                    <a:lstStyle/>
                    <a:p>
                      <a:endParaRPr lang="en-US"/>
                    </a:p>
                  </a:txBody>
                  <a:tcPr/>
                </a:tc>
                <a:tc>
                  <a:txBody>
                    <a:bodyPr/>
                    <a:lstStyle/>
                    <a:p>
                      <a:pPr marL="0" marR="0">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NASA Space Technology Research Fellowships (NSTRF)-Fall 2015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(Sept)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0"/>
                        </a:spcBef>
                        <a:spcAft>
                          <a:spcPts val="0"/>
                        </a:spcAft>
                      </a:pPr>
                      <a:r>
                        <a:rPr lang="en-US" sz="12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r>
              <a:tr h="281855">
                <a:tc rowSpan="2">
                  <a:txBody>
                    <a:bodyPr/>
                    <a:lstStyle/>
                    <a:p>
                      <a:pPr marL="0" marR="0" algn="ctr">
                        <a:lnSpc>
                          <a:spcPct val="107000"/>
                        </a:lnSpc>
                        <a:spcBef>
                          <a:spcPts val="0"/>
                        </a:spcBef>
                        <a:spcAft>
                          <a:spcPts val="0"/>
                        </a:spcAft>
                      </a:pPr>
                      <a:r>
                        <a:rPr lang="en-US" sz="12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Game Changing Development (GCD)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marL="0" marR="0">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GCD Technology Topics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r>
              <a:tr h="281855">
                <a:tc vMerge="1">
                  <a:txBody>
                    <a:bodyPr/>
                    <a:lstStyle/>
                    <a:p>
                      <a:endParaRPr lang="en-US"/>
                    </a:p>
                  </a:txBody>
                  <a:tcPr/>
                </a:tc>
                <a:tc>
                  <a:txBody>
                    <a:bodyPr/>
                    <a:lstStyle/>
                    <a:p>
                      <a:pPr marL="0" marR="0">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GCD Technology Topics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X</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0"/>
                        </a:spcBef>
                        <a:spcAft>
                          <a:spcPts val="0"/>
                        </a:spcAft>
                      </a:pPr>
                      <a:r>
                        <a:rPr lang="en-US"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r>
              <a:tr h="470877">
                <a:tc>
                  <a:txBody>
                    <a:bodyPr/>
                    <a:lstStyle/>
                    <a:p>
                      <a:pPr marL="0" marR="0" algn="ctr">
                        <a:lnSpc>
                          <a:spcPct val="107000"/>
                        </a:lnSpc>
                        <a:spcBef>
                          <a:spcPts val="0"/>
                        </a:spcBef>
                        <a:spcAft>
                          <a:spcPts val="0"/>
                        </a:spcAft>
                      </a:pPr>
                      <a:r>
                        <a:rPr lang="en-US" sz="12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Technology Demonstration Missions (TDM)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marL="0" marR="0">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Technology Demonstration Mission Topics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r>
              <a:tr h="375248">
                <a:tc rowSpan="2">
                  <a:txBody>
                    <a:bodyPr/>
                    <a:lstStyle/>
                    <a:p>
                      <a:pPr marL="0" marR="0" algn="ctr">
                        <a:lnSpc>
                          <a:spcPct val="107000"/>
                        </a:lnSpc>
                        <a:spcBef>
                          <a:spcPts val="0"/>
                        </a:spcBef>
                        <a:spcAft>
                          <a:spcPts val="0"/>
                        </a:spcAft>
                      </a:pPr>
                      <a:r>
                        <a:rPr lang="en-US" sz="12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Small Spacecraft Technology (SST)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marL="0" marR="0">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SST Development and Demonstration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r>
              <a:tr h="375248">
                <a:tc vMerge="1">
                  <a:txBody>
                    <a:bodyPr/>
                    <a:lstStyle/>
                    <a:p>
                      <a:endParaRPr lang="en-US"/>
                    </a:p>
                  </a:txBody>
                  <a:tcPr/>
                </a:tc>
                <a:tc>
                  <a:txBody>
                    <a:bodyPr/>
                    <a:lstStyle/>
                    <a:p>
                      <a:pPr marL="0" marR="0">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SST Partnerships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r>
              <a:tr h="287224">
                <a:tc rowSpan="3">
                  <a:txBody>
                    <a:bodyPr/>
                    <a:lstStyle/>
                    <a:p>
                      <a:pPr marL="0" marR="0" algn="ctr">
                        <a:lnSpc>
                          <a:spcPct val="107000"/>
                        </a:lnSpc>
                        <a:spcBef>
                          <a:spcPts val="0"/>
                        </a:spcBef>
                        <a:spcAft>
                          <a:spcPts val="0"/>
                        </a:spcAft>
                      </a:pPr>
                      <a:r>
                        <a:rPr lang="en-US" sz="12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Flight Opportunities Program (FOP)</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rowSpan="3">
                  <a:txBody>
                    <a:bodyPr/>
                    <a:lstStyle/>
                    <a:p>
                      <a:pPr marL="0" marR="0">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FOP Technology Topic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5DCE4"/>
                    </a:solidFill>
                  </a:tcPr>
                </a:tc>
                <a:tc rowSpan="3">
                  <a:txBody>
                    <a:bodyPr/>
                    <a:lstStyle/>
                    <a:p>
                      <a:pPr marL="0" marR="0" algn="ctr">
                        <a:lnSpc>
                          <a:spcPct val="107000"/>
                        </a:lnSpc>
                        <a:spcBef>
                          <a:spcPts val="0"/>
                        </a:spcBef>
                        <a:spcAft>
                          <a:spcPts val="0"/>
                        </a:spcAft>
                      </a:pPr>
                      <a:r>
                        <a:rPr lang="en-US"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rowSpan="3">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rowSpan="3">
                  <a:txBody>
                    <a:bodyPr/>
                    <a:lstStyle/>
                    <a:p>
                      <a:pPr marL="0" marR="0" algn="ctr">
                        <a:lnSpc>
                          <a:spcPct val="107000"/>
                        </a:lnSpc>
                        <a:spcBef>
                          <a:spcPts val="0"/>
                        </a:spcBef>
                        <a:spcAft>
                          <a:spcPts val="0"/>
                        </a:spcAft>
                      </a:pPr>
                      <a:r>
                        <a:rPr lang="en-US" sz="12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r>
              <a:tr h="143612">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(Sept)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5DCE4"/>
                    </a:solidFill>
                  </a:tcPr>
                </a:tc>
                <a:tc vMerge="1">
                  <a:txBody>
                    <a:bodyPr/>
                    <a:lstStyle/>
                    <a:p>
                      <a:endParaRPr lang="en-US"/>
                    </a:p>
                  </a:txBody>
                  <a:tcPr/>
                </a:tc>
                <a:tc vMerge="1">
                  <a:txBody>
                    <a:bodyPr/>
                    <a:lstStyle/>
                    <a:p>
                      <a:endParaRPr lang="en-US"/>
                    </a:p>
                  </a:txBody>
                  <a:tcPr/>
                </a:tc>
                <a:tc vMerge="1">
                  <a:txBody>
                    <a:bodyPr/>
                    <a:lstStyle/>
                    <a:p>
                      <a:endParaRPr lang="en-US"/>
                    </a:p>
                  </a:txBody>
                  <a:tcPr/>
                </a:tc>
              </a:tr>
              <a:tr h="143612">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5DCE4"/>
                    </a:solidFill>
                  </a:tcPr>
                </a:tc>
                <a:tc vMerge="1">
                  <a:txBody>
                    <a:bodyPr/>
                    <a:lstStyle/>
                    <a:p>
                      <a:endParaRPr lang="en-US"/>
                    </a:p>
                  </a:txBody>
                  <a:tcPr/>
                </a:tc>
                <a:tc vMerge="1">
                  <a:txBody>
                    <a:bodyPr/>
                    <a:lstStyle/>
                    <a:p>
                      <a:endParaRPr lang="en-US"/>
                    </a:p>
                  </a:txBody>
                  <a:tcPr/>
                </a:tc>
                <a:tc vMerge="1">
                  <a:txBody>
                    <a:bodyPr/>
                    <a:lstStyle/>
                    <a:p>
                      <a:endParaRPr lang="en-US"/>
                    </a:p>
                  </a:txBody>
                  <a:tcPr/>
                </a:tc>
              </a:tr>
              <a:tr h="375248">
                <a:tc rowSpan="2">
                  <a:txBody>
                    <a:bodyPr/>
                    <a:lstStyle/>
                    <a:p>
                      <a:pPr marL="0" marR="0" algn="ctr">
                        <a:lnSpc>
                          <a:spcPct val="107000"/>
                        </a:lnSpc>
                        <a:spcBef>
                          <a:spcPts val="0"/>
                        </a:spcBef>
                        <a:spcAft>
                          <a:spcPts val="0"/>
                        </a:spcAft>
                      </a:pPr>
                      <a:r>
                        <a:rPr lang="en-US" sz="12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Small Business Innovative Research (SBIR)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marL="0" marR="0">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SBIR/STTR Phase 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X</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endParaRPr lang="en-US" sz="1200">
                        <a:effectLst/>
                        <a:latin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r>
              <a:tr h="375248">
                <a:tc vMerge="1">
                  <a:txBody>
                    <a:bodyPr/>
                    <a:lstStyle/>
                    <a:p>
                      <a:endParaRPr lang="en-US"/>
                    </a:p>
                  </a:txBody>
                  <a:tcPr/>
                </a:tc>
                <a:tc>
                  <a:txBody>
                    <a:bodyPr/>
                    <a:lstStyle/>
                    <a:p>
                      <a:pPr marL="0" marR="0">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SBIR/STTR Phase II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endParaRPr lang="en-US" sz="1200">
                        <a:effectLst/>
                        <a:latin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121" marR="50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r>
            </a:tbl>
          </a:graphicData>
        </a:graphic>
      </p:graphicFrame>
      <p:sp>
        <p:nvSpPr>
          <p:cNvPr id="6" name="Slide Number Placeholder 3"/>
          <p:cNvSpPr>
            <a:spLocks noGrp="1"/>
          </p:cNvSpPr>
          <p:nvPr>
            <p:ph type="sldNum" sz="quarter" idx="4294967295"/>
          </p:nvPr>
        </p:nvSpPr>
        <p:spPr>
          <a:xfrm>
            <a:off x="7010400" y="6629401"/>
            <a:ext cx="2133600" cy="228599"/>
          </a:xfrm>
          <a:prstGeom prst="rect">
            <a:avLst/>
          </a:prstGeom>
        </p:spPr>
        <p:txBody>
          <a:bodyPr vert="horz" wrap="square" lIns="91429" tIns="45715" rIns="91429" bIns="45715" numCol="1" rtlCol="0" anchor="t" anchorCtr="0" compatLnSpc="1">
            <a:prstTxWarp prst="textNoShape">
              <a:avLst/>
            </a:prstTxWarp>
          </a:bodyPr>
          <a:lstStyle/>
          <a:p>
            <a:pPr defTabSz="457189" fontAlgn="base">
              <a:spcBef>
                <a:spcPct val="0"/>
              </a:spcBef>
              <a:spcAft>
                <a:spcPct val="0"/>
              </a:spcAft>
            </a:pPr>
            <a:fld id="{4756708D-6C97-4867-A8EA-96DC066E8222}" type="slidenum">
              <a:rPr lang="en-US" sz="800">
                <a:solidFill>
                  <a:srgbClr val="000000"/>
                </a:solidFill>
                <a:latin typeface="Arial"/>
                <a:ea typeface="ＭＳ Ｐゴシック" pitchFamily="34" charset="-128"/>
              </a:rPr>
              <a:pPr defTabSz="457189" fontAlgn="base">
                <a:spcBef>
                  <a:spcPct val="0"/>
                </a:spcBef>
                <a:spcAft>
                  <a:spcPct val="0"/>
                </a:spcAft>
              </a:pPr>
              <a:t>18</a:t>
            </a:fld>
            <a:endParaRPr lang="en-US" sz="800" dirty="0">
              <a:solidFill>
                <a:srgbClr val="000000"/>
              </a:solidFill>
              <a:latin typeface="Arial"/>
              <a:ea typeface="ＭＳ Ｐゴシック" pitchFamily="34" charset="-128"/>
            </a:endParaRPr>
          </a:p>
        </p:txBody>
      </p:sp>
      <p:sp>
        <p:nvSpPr>
          <p:cNvPr id="7" name="Title 1"/>
          <p:cNvSpPr txBox="1">
            <a:spLocks/>
          </p:cNvSpPr>
          <p:nvPr/>
        </p:nvSpPr>
        <p:spPr>
          <a:xfrm>
            <a:off x="1287780" y="158749"/>
            <a:ext cx="6979920" cy="552451"/>
          </a:xfrm>
          <a:prstGeom prst="rect">
            <a:avLst/>
          </a:prstGeom>
        </p:spPr>
        <p:txBody>
          <a:bodyPr vert="horz" lIns="91440" tIns="45720" rIns="91440" bIns="45720" rtlCol="0" anchor="ctr">
            <a:normAutofit/>
          </a:bodyPr>
          <a:lstStyle>
            <a:lvl1pPr algn="ctr" defTabSz="457189" rtl="0" eaLnBrk="0" fontAlgn="base" hangingPunct="0">
              <a:spcBef>
                <a:spcPct val="0"/>
              </a:spcBef>
              <a:spcAft>
                <a:spcPct val="0"/>
              </a:spcAft>
              <a:defRPr sz="2800" b="1" kern="1200">
                <a:solidFill>
                  <a:srgbClr val="FFFF00"/>
                </a:solidFill>
                <a:latin typeface="+mj-lt"/>
                <a:ea typeface="ＭＳ Ｐゴシック" charset="-128"/>
                <a:cs typeface="ＭＳ Ｐゴシック" charset="-128"/>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189" algn="ctr" defTabSz="457189"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377" algn="ctr" defTabSz="457189"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566" algn="ctr" defTabSz="457189"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754" algn="ctr" defTabSz="457189"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a:lstStyle>
          <a:p>
            <a:r>
              <a:rPr lang="en-US" dirty="0">
                <a:solidFill>
                  <a:srgbClr val="0000FF"/>
                </a:solidFill>
              </a:rPr>
              <a:t>FY 2015 Tentative Solicitation </a:t>
            </a:r>
            <a:r>
              <a:rPr lang="en-US" dirty="0" smtClean="0">
                <a:solidFill>
                  <a:srgbClr val="0000FF"/>
                </a:solidFill>
              </a:rPr>
              <a:t>Schedule</a:t>
            </a:r>
            <a:endParaRPr lang="en-US" dirty="0">
              <a:solidFill>
                <a:srgbClr val="0000FF"/>
              </a:solidFill>
              <a:latin typeface="Arial" pitchFamily="34" charset="0"/>
              <a:cs typeface="Arial" pitchFamily="34" charset="0"/>
            </a:endParaRPr>
          </a:p>
        </p:txBody>
      </p:sp>
    </p:spTree>
    <p:extLst>
      <p:ext uri="{BB962C8B-B14F-4D97-AF65-F5344CB8AC3E}">
        <p14:creationId xmlns:p14="http://schemas.microsoft.com/office/powerpoint/2010/main" val="3792562843"/>
      </p:ext>
    </p:extLst>
  </p:cSld>
  <p:clrMapOvr>
    <a:masterClrMapping/>
  </p:clrMapOvr>
  <mc:AlternateContent xmlns:mc="http://schemas.openxmlformats.org/markup-compatibility/2006" xmlns:p14="http://schemas.microsoft.com/office/powerpoint/2010/main">
    <mc:Choice Requires="p14">
      <p:transition p14:dur="400">
        <p:wipe/>
      </p:transition>
    </mc:Choice>
    <mc:Fallback xmlns="">
      <p:transition xmlns:p14="http://schemas.microsoft.com/office/powerpoint/2010/main">
        <p:wip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223" y="274046"/>
            <a:ext cx="8687553" cy="6309907"/>
          </a:xfrm>
          <a:prstGeom prst="rect">
            <a:avLst/>
          </a:prstGeom>
        </p:spPr>
      </p:pic>
    </p:spTree>
    <p:extLst>
      <p:ext uri="{BB962C8B-B14F-4D97-AF65-F5344CB8AC3E}">
        <p14:creationId xmlns:p14="http://schemas.microsoft.com/office/powerpoint/2010/main" val="1538364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Orbiting Astronomical Observatories (OAO)</a:t>
            </a:r>
            <a:endParaRPr lang="en-US" dirty="0"/>
          </a:p>
        </p:txBody>
      </p:sp>
      <p:sp>
        <p:nvSpPr>
          <p:cNvPr id="10" name="TextBox 9"/>
          <p:cNvSpPr txBox="1"/>
          <p:nvPr/>
        </p:nvSpPr>
        <p:spPr>
          <a:xfrm>
            <a:off x="174674" y="6484432"/>
            <a:ext cx="3629465" cy="276999"/>
          </a:xfrm>
          <a:prstGeom prst="rect">
            <a:avLst/>
          </a:prstGeom>
          <a:noFill/>
        </p:spPr>
        <p:txBody>
          <a:bodyPr wrap="square" rtlCol="0">
            <a:spAutoFit/>
          </a:bodyPr>
          <a:lstStyle/>
          <a:p>
            <a:pPr defTabSz="914400" fontAlgn="base">
              <a:spcBef>
                <a:spcPct val="0"/>
              </a:spcBef>
              <a:spcAft>
                <a:spcPct val="0"/>
              </a:spcAft>
            </a:pPr>
            <a:r>
              <a:rPr lang="en-US" sz="1200" i="1" dirty="0" smtClean="0">
                <a:solidFill>
                  <a:prstClr val="black"/>
                </a:solidFill>
                <a:latin typeface="Arial" pitchFamily="34" charset="0"/>
                <a:ea typeface="ＭＳ Ｐゴシック" pitchFamily="34" charset="-128"/>
              </a:rPr>
              <a:t>Image Credits: NASA</a:t>
            </a:r>
            <a:endParaRPr lang="en-US" sz="1200" i="1" dirty="0">
              <a:solidFill>
                <a:prstClr val="black"/>
              </a:solidFill>
              <a:latin typeface="Arial" pitchFamily="34" charset="0"/>
              <a:ea typeface="ＭＳ Ｐゴシック" pitchFamily="34" charset="-128"/>
            </a:endParaRPr>
          </a:p>
        </p:txBody>
      </p:sp>
      <p:sp>
        <p:nvSpPr>
          <p:cNvPr id="3" name="TextBox 2"/>
          <p:cNvSpPr txBox="1"/>
          <p:nvPr/>
        </p:nvSpPr>
        <p:spPr>
          <a:xfrm>
            <a:off x="505979" y="5457566"/>
            <a:ext cx="7679635" cy="969496"/>
          </a:xfrm>
          <a:prstGeom prst="rect">
            <a:avLst/>
          </a:prstGeom>
          <a:noFill/>
        </p:spPr>
        <p:txBody>
          <a:bodyPr wrap="square" rtlCol="0">
            <a:spAutoFit/>
          </a:bodyPr>
          <a:lstStyle/>
          <a:p>
            <a:r>
              <a:rPr lang="en-US" dirty="0"/>
              <a:t>The Orbiting Astronomical Observatory program </a:t>
            </a:r>
            <a:r>
              <a:rPr lang="en-US" dirty="0" smtClean="0"/>
              <a:t>set </a:t>
            </a:r>
            <a:r>
              <a:rPr lang="en-US" dirty="0"/>
              <a:t>the stage for the development of the Hubble Space Telescope (HST) and other orbiting observatories.</a:t>
            </a:r>
          </a:p>
        </p:txBody>
      </p:sp>
      <p:pic>
        <p:nvPicPr>
          <p:cNvPr id="14" name="Picture 13"/>
          <p:cNvPicPr>
            <a:picLocks noChangeAspect="1"/>
          </p:cNvPicPr>
          <p:nvPr/>
        </p:nvPicPr>
        <p:blipFill>
          <a:blip r:embed="rId2"/>
          <a:stretch>
            <a:fillRect/>
          </a:stretch>
        </p:blipFill>
        <p:spPr>
          <a:xfrm>
            <a:off x="727205" y="936281"/>
            <a:ext cx="3140767" cy="2779441"/>
          </a:xfrm>
          <a:prstGeom prst="rect">
            <a:avLst/>
          </a:prstGeom>
        </p:spPr>
      </p:pic>
      <p:sp>
        <p:nvSpPr>
          <p:cNvPr id="15" name="TextBox 14"/>
          <p:cNvSpPr txBox="1"/>
          <p:nvPr/>
        </p:nvSpPr>
        <p:spPr>
          <a:xfrm>
            <a:off x="727205" y="3857730"/>
            <a:ext cx="3076934" cy="707886"/>
          </a:xfrm>
          <a:prstGeom prst="rect">
            <a:avLst/>
          </a:prstGeom>
          <a:noFill/>
        </p:spPr>
        <p:txBody>
          <a:bodyPr wrap="square" rtlCol="0">
            <a:spAutoFit/>
          </a:bodyPr>
          <a:lstStyle/>
          <a:p>
            <a:pPr algn="ctr" defTabSz="914400" fontAlgn="base">
              <a:spcBef>
                <a:spcPct val="0"/>
              </a:spcBef>
              <a:spcAft>
                <a:spcPct val="0"/>
              </a:spcAft>
            </a:pPr>
            <a:r>
              <a:rPr lang="en-US" sz="2000" dirty="0" smtClean="0">
                <a:solidFill>
                  <a:prstClr val="black"/>
                </a:solidFill>
                <a:latin typeface="Arial" pitchFamily="34" charset="0"/>
                <a:ea typeface="ＭＳ Ｐゴシック" pitchFamily="34" charset="-128"/>
              </a:rPr>
              <a:t>OAO-2 (1968-1973)</a:t>
            </a:r>
          </a:p>
          <a:p>
            <a:pPr algn="ctr" defTabSz="914400" fontAlgn="base">
              <a:spcBef>
                <a:spcPct val="0"/>
              </a:spcBef>
              <a:spcAft>
                <a:spcPct val="0"/>
              </a:spcAft>
            </a:pPr>
            <a:r>
              <a:rPr lang="en-US" sz="2000" dirty="0" smtClean="0">
                <a:solidFill>
                  <a:prstClr val="black"/>
                </a:solidFill>
                <a:latin typeface="Arial" pitchFamily="34" charset="0"/>
                <a:ea typeface="ＭＳ Ｐゴシック" pitchFamily="34" charset="-128"/>
              </a:rPr>
              <a:t>11 UV telescopes</a:t>
            </a:r>
            <a:endParaRPr lang="en-US" sz="2000" dirty="0">
              <a:solidFill>
                <a:prstClr val="black"/>
              </a:solidFill>
              <a:latin typeface="Arial" pitchFamily="34" charset="0"/>
              <a:ea typeface="ＭＳ Ｐゴシック" pitchFamily="34" charset="-128"/>
            </a:endParaRPr>
          </a:p>
        </p:txBody>
      </p:sp>
      <p:pic>
        <p:nvPicPr>
          <p:cNvPr id="16" name="Picture 15"/>
          <p:cNvPicPr>
            <a:picLocks noChangeAspect="1"/>
          </p:cNvPicPr>
          <p:nvPr/>
        </p:nvPicPr>
        <p:blipFill>
          <a:blip r:embed="rId3"/>
          <a:stretch>
            <a:fillRect/>
          </a:stretch>
        </p:blipFill>
        <p:spPr>
          <a:xfrm>
            <a:off x="5130159" y="971685"/>
            <a:ext cx="2900658" cy="3286060"/>
          </a:xfrm>
          <a:prstGeom prst="rect">
            <a:avLst/>
          </a:prstGeom>
        </p:spPr>
      </p:pic>
      <p:sp>
        <p:nvSpPr>
          <p:cNvPr id="17" name="TextBox 16"/>
          <p:cNvSpPr txBox="1"/>
          <p:nvPr/>
        </p:nvSpPr>
        <p:spPr>
          <a:xfrm>
            <a:off x="5130160" y="4351233"/>
            <a:ext cx="2900658" cy="1015663"/>
          </a:xfrm>
          <a:prstGeom prst="rect">
            <a:avLst/>
          </a:prstGeom>
          <a:noFill/>
        </p:spPr>
        <p:txBody>
          <a:bodyPr wrap="square" rtlCol="0">
            <a:spAutoFit/>
          </a:bodyPr>
          <a:lstStyle/>
          <a:p>
            <a:pPr algn="ctr" defTabSz="914400" fontAlgn="base">
              <a:spcBef>
                <a:spcPct val="0"/>
              </a:spcBef>
              <a:spcAft>
                <a:spcPct val="0"/>
              </a:spcAft>
            </a:pPr>
            <a:r>
              <a:rPr lang="en-US" sz="2000" dirty="0" smtClean="0">
                <a:solidFill>
                  <a:prstClr val="black"/>
                </a:solidFill>
                <a:latin typeface="Arial" pitchFamily="34" charset="0"/>
                <a:ea typeface="ＭＳ Ｐゴシック" pitchFamily="34" charset="-128"/>
              </a:rPr>
              <a:t>OAO-3 (1972-1981)</a:t>
            </a:r>
          </a:p>
          <a:p>
            <a:pPr algn="ctr" defTabSz="914400" fontAlgn="base">
              <a:spcBef>
                <a:spcPct val="0"/>
              </a:spcBef>
              <a:spcAft>
                <a:spcPct val="0"/>
              </a:spcAft>
            </a:pPr>
            <a:r>
              <a:rPr lang="en-US" sz="2000" dirty="0" smtClean="0">
                <a:solidFill>
                  <a:prstClr val="black"/>
                </a:solidFill>
                <a:latin typeface="Arial" pitchFamily="34" charset="0"/>
                <a:ea typeface="ＭＳ Ｐゴシック" pitchFamily="34" charset="-128"/>
              </a:rPr>
              <a:t>Copernicus</a:t>
            </a:r>
          </a:p>
          <a:p>
            <a:pPr algn="ctr" defTabSz="914400" fontAlgn="base">
              <a:spcBef>
                <a:spcPct val="0"/>
              </a:spcBef>
              <a:spcAft>
                <a:spcPct val="0"/>
              </a:spcAft>
            </a:pPr>
            <a:r>
              <a:rPr lang="en-US" sz="2000" dirty="0" smtClean="0">
                <a:solidFill>
                  <a:prstClr val="black"/>
                </a:solidFill>
                <a:latin typeface="Arial" pitchFamily="34" charset="0"/>
                <a:ea typeface="ＭＳ Ｐゴシック" pitchFamily="34" charset="-128"/>
              </a:rPr>
              <a:t>1m UV telescope</a:t>
            </a:r>
            <a:endParaRPr lang="en-US" sz="2000" dirty="0">
              <a:solidFill>
                <a:prstClr val="black"/>
              </a:solidFill>
              <a:latin typeface="Arial" pitchFamily="34" charset="0"/>
              <a:ea typeface="ＭＳ Ｐゴシック" pitchFamily="34" charset="-128"/>
            </a:endParaRPr>
          </a:p>
        </p:txBody>
      </p:sp>
    </p:spTree>
    <p:extLst>
      <p:ext uri="{BB962C8B-B14F-4D97-AF65-F5344CB8AC3E}">
        <p14:creationId xmlns:p14="http://schemas.microsoft.com/office/powerpoint/2010/main" val="4093596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Elbow Connector 30"/>
          <p:cNvCxnSpPr/>
          <p:nvPr/>
        </p:nvCxnSpPr>
        <p:spPr>
          <a:xfrm rot="5400000">
            <a:off x="6289829" y="4197194"/>
            <a:ext cx="397932" cy="560"/>
          </a:xfrm>
          <a:prstGeom prst="bentConnector3">
            <a:avLst>
              <a:gd name="adj1" fmla="val -78411"/>
            </a:avLst>
          </a:prstGeom>
          <a:ln w="3175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0" name="Elbow Connector 29"/>
          <p:cNvCxnSpPr/>
          <p:nvPr/>
        </p:nvCxnSpPr>
        <p:spPr>
          <a:xfrm rot="5400000">
            <a:off x="6273084" y="2753502"/>
            <a:ext cx="397932" cy="560"/>
          </a:xfrm>
          <a:prstGeom prst="bentConnector3">
            <a:avLst>
              <a:gd name="adj1" fmla="val -78411"/>
            </a:avLst>
          </a:prstGeom>
          <a:ln w="3175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9" name="Elbow Connector 28"/>
          <p:cNvCxnSpPr/>
          <p:nvPr/>
        </p:nvCxnSpPr>
        <p:spPr>
          <a:xfrm rot="5400000">
            <a:off x="2064032" y="4197194"/>
            <a:ext cx="397932" cy="560"/>
          </a:xfrm>
          <a:prstGeom prst="bentConnector3">
            <a:avLst>
              <a:gd name="adj1" fmla="val -78411"/>
            </a:avLst>
          </a:prstGeom>
          <a:ln w="3175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Elbow Connector 17"/>
          <p:cNvCxnSpPr/>
          <p:nvPr/>
        </p:nvCxnSpPr>
        <p:spPr>
          <a:xfrm rot="5400000">
            <a:off x="2064032" y="2753502"/>
            <a:ext cx="397932" cy="560"/>
          </a:xfrm>
          <a:prstGeom prst="bentConnector3">
            <a:avLst>
              <a:gd name="adj1" fmla="val -78411"/>
            </a:avLst>
          </a:prstGeom>
          <a:ln w="3175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23" name="Straight Connector 322"/>
          <p:cNvCxnSpPr/>
          <p:nvPr/>
        </p:nvCxnSpPr>
        <p:spPr>
          <a:xfrm rot="5400000" flipH="1" flipV="1">
            <a:off x="-1774825" y="3671888"/>
            <a:ext cx="5227637" cy="1587"/>
          </a:xfrm>
          <a:prstGeom prst="line">
            <a:avLst/>
          </a:prstGeom>
          <a:ln w="12700" cap="flat" cmpd="sng" algn="ctr">
            <a:no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29" name="Straight Connector 328"/>
          <p:cNvCxnSpPr/>
          <p:nvPr/>
        </p:nvCxnSpPr>
        <p:spPr>
          <a:xfrm rot="5400000" flipH="1" flipV="1">
            <a:off x="-1774824" y="3668713"/>
            <a:ext cx="5227637" cy="1588"/>
          </a:xfrm>
          <a:prstGeom prst="line">
            <a:avLst/>
          </a:prstGeom>
          <a:ln w="12700" cap="flat" cmpd="sng" algn="ctr">
            <a:no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flipV="1">
            <a:off x="4318529" y="1211264"/>
            <a:ext cx="31221" cy="4440423"/>
          </a:xfrm>
          <a:prstGeom prst="line">
            <a:avLst/>
          </a:prstGeom>
          <a:ln w="12700" cap="flat" cmpd="sng" algn="ctr">
            <a:no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66700" y="254000"/>
            <a:ext cx="7636933" cy="866928"/>
          </a:xfrm>
        </p:spPr>
        <p:txBody>
          <a:bodyPr>
            <a:normAutofit/>
          </a:bodyPr>
          <a:lstStyle/>
          <a:p>
            <a:r>
              <a:rPr lang="en-US" dirty="0" smtClean="0"/>
              <a:t>Looking Ahead</a:t>
            </a:r>
            <a:br>
              <a:rPr lang="en-US" dirty="0" smtClean="0"/>
            </a:br>
            <a:r>
              <a:rPr lang="en-US" dirty="0" smtClean="0"/>
              <a:t>Potential Start Date of Decadal 2020 Mission</a:t>
            </a:r>
            <a:endParaRPr lang="en-US" dirty="0"/>
          </a:p>
        </p:txBody>
      </p:sp>
      <p:sp>
        <p:nvSpPr>
          <p:cNvPr id="4" name="Rectangle 3"/>
          <p:cNvSpPr/>
          <p:nvPr/>
        </p:nvSpPr>
        <p:spPr>
          <a:xfrm>
            <a:off x="749300" y="1322917"/>
            <a:ext cx="3022600" cy="1126067"/>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800" b="1" dirty="0" smtClean="0"/>
              <a:t>JWST Predicted Launch Date</a:t>
            </a:r>
          </a:p>
          <a:p>
            <a:pPr algn="ctr"/>
            <a:r>
              <a:rPr lang="en-US" sz="1800" b="1" dirty="0" smtClean="0"/>
              <a:t>2018</a:t>
            </a:r>
            <a:endParaRPr lang="en-US" sz="1800" b="1" dirty="0"/>
          </a:p>
        </p:txBody>
      </p:sp>
      <p:sp>
        <p:nvSpPr>
          <p:cNvPr id="40" name="Rectangle 39"/>
          <p:cNvSpPr/>
          <p:nvPr/>
        </p:nvSpPr>
        <p:spPr>
          <a:xfrm>
            <a:off x="749300" y="4394200"/>
            <a:ext cx="3048000" cy="95250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smtClean="0"/>
              <a:t>Budget Request For AFTA/WFIRST Mission Start</a:t>
            </a:r>
          </a:p>
          <a:p>
            <a:pPr algn="ctr"/>
            <a:r>
              <a:rPr lang="en-US" sz="1800" b="1" dirty="0" smtClean="0"/>
              <a:t>2016</a:t>
            </a:r>
            <a:endParaRPr lang="en-US" sz="1800" b="1" dirty="0"/>
          </a:p>
        </p:txBody>
      </p:sp>
      <p:sp>
        <p:nvSpPr>
          <p:cNvPr id="41" name="Rectangle 40"/>
          <p:cNvSpPr/>
          <p:nvPr/>
        </p:nvSpPr>
        <p:spPr>
          <a:xfrm>
            <a:off x="762000" y="2951444"/>
            <a:ext cx="3022600" cy="1003300"/>
          </a:xfrm>
          <a:prstGeom prst="rect">
            <a:avLst/>
          </a:prstGeom>
          <a:solidFill>
            <a:schemeClr val="accent2"/>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800" b="1" dirty="0" smtClean="0"/>
              <a:t>AFTA/WFIRST Mission Start</a:t>
            </a:r>
          </a:p>
          <a:p>
            <a:pPr algn="ctr"/>
            <a:r>
              <a:rPr lang="en-US" sz="1800" b="1" dirty="0" smtClean="0"/>
              <a:t>2017</a:t>
            </a:r>
            <a:endParaRPr lang="en-US" sz="1800" b="1" dirty="0"/>
          </a:p>
        </p:txBody>
      </p:sp>
      <p:sp>
        <p:nvSpPr>
          <p:cNvPr id="44" name="Rectangle 43"/>
          <p:cNvSpPr/>
          <p:nvPr/>
        </p:nvSpPr>
        <p:spPr>
          <a:xfrm>
            <a:off x="4864100" y="1295400"/>
            <a:ext cx="3225800" cy="11811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800" b="1" dirty="0" smtClean="0"/>
              <a:t>AFTA/WFIRST</a:t>
            </a:r>
          </a:p>
          <a:p>
            <a:pPr algn="ctr"/>
            <a:r>
              <a:rPr lang="en-US" sz="1800" b="1" dirty="0" smtClean="0"/>
              <a:t>Predicted Launch Date</a:t>
            </a:r>
          </a:p>
          <a:p>
            <a:pPr algn="ctr"/>
            <a:r>
              <a:rPr lang="en-US" sz="1800" b="1" dirty="0" smtClean="0"/>
              <a:t>2025</a:t>
            </a:r>
            <a:endParaRPr lang="en-US" sz="1800" b="1" dirty="0"/>
          </a:p>
        </p:txBody>
      </p:sp>
      <p:sp>
        <p:nvSpPr>
          <p:cNvPr id="46" name="Rectangle 45"/>
          <p:cNvSpPr/>
          <p:nvPr/>
        </p:nvSpPr>
        <p:spPr>
          <a:xfrm>
            <a:off x="4953000" y="4394200"/>
            <a:ext cx="3073400" cy="939800"/>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smtClean="0"/>
              <a:t>Budget Request For New Mission Start</a:t>
            </a:r>
          </a:p>
          <a:p>
            <a:pPr algn="ctr"/>
            <a:r>
              <a:rPr lang="en-US" sz="1800" b="1" dirty="0" smtClean="0"/>
              <a:t>2023</a:t>
            </a:r>
            <a:endParaRPr lang="en-US" sz="1800" b="1" dirty="0"/>
          </a:p>
        </p:txBody>
      </p:sp>
      <p:sp>
        <p:nvSpPr>
          <p:cNvPr id="241" name="Snip Diagonal Corner Rectangle 240"/>
          <p:cNvSpPr/>
          <p:nvPr/>
        </p:nvSpPr>
        <p:spPr>
          <a:xfrm>
            <a:off x="1549400" y="5588000"/>
            <a:ext cx="5867400" cy="1181100"/>
          </a:xfrm>
          <a:prstGeom prst="snip2DiagRect">
            <a:avLst/>
          </a:prstGeom>
          <a:solidFill>
            <a:schemeClr val="accent2">
              <a:tint val="100000"/>
              <a:shade val="100000"/>
              <a:satMod val="13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dirty="0" smtClean="0"/>
              <a:t>Gives us minimum 4 years from Decadal 2020  to enter Phase-A. </a:t>
            </a:r>
            <a:endParaRPr lang="en-US" b="1" dirty="0"/>
          </a:p>
        </p:txBody>
      </p:sp>
      <p:cxnSp>
        <p:nvCxnSpPr>
          <p:cNvPr id="243" name="Elbow Connector 242"/>
          <p:cNvCxnSpPr>
            <a:stCxn id="46" idx="1"/>
            <a:endCxn id="241" idx="3"/>
          </p:cNvCxnSpPr>
          <p:nvPr/>
        </p:nvCxnSpPr>
        <p:spPr>
          <a:xfrm rot="10800000" flipV="1">
            <a:off x="4483100" y="4864100"/>
            <a:ext cx="469900" cy="723900"/>
          </a:xfrm>
          <a:prstGeom prst="bentConnector2">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4994072" y="2951444"/>
            <a:ext cx="3022600" cy="1003300"/>
          </a:xfrm>
          <a:prstGeom prst="rect">
            <a:avLst/>
          </a:prstGeom>
          <a:solidFill>
            <a:srgbClr val="FF0000"/>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800" b="1" dirty="0"/>
              <a:t>Decadal 2020 Mission Start</a:t>
            </a:r>
          </a:p>
          <a:p>
            <a:pPr algn="ctr"/>
            <a:r>
              <a:rPr lang="en-US" sz="1800" b="1" dirty="0"/>
              <a:t>2024</a:t>
            </a:r>
          </a:p>
        </p:txBody>
      </p:sp>
      <p:cxnSp>
        <p:nvCxnSpPr>
          <p:cNvPr id="5" name="Straight Connector 4"/>
          <p:cNvCxnSpPr/>
          <p:nvPr/>
        </p:nvCxnSpPr>
        <p:spPr>
          <a:xfrm>
            <a:off x="4328160" y="1371600"/>
            <a:ext cx="0" cy="3505200"/>
          </a:xfrm>
          <a:prstGeom prst="line">
            <a:avLst/>
          </a:prstGeom>
          <a:ln w="57150" cmpd="sng">
            <a:solidFill>
              <a:schemeClr val="tx1"/>
            </a:solidFill>
            <a:prstDash val="dash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6820628"/>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8002738" y="1853603"/>
            <a:ext cx="397932" cy="1101856"/>
            <a:chOff x="8219270" y="3907857"/>
            <a:chExt cx="397932" cy="1101856"/>
          </a:xfrm>
        </p:grpSpPr>
        <p:cxnSp>
          <p:nvCxnSpPr>
            <p:cNvPr id="88" name="Elbow Connector 87"/>
            <p:cNvCxnSpPr/>
            <p:nvPr/>
          </p:nvCxnSpPr>
          <p:spPr>
            <a:xfrm rot="10800000">
              <a:off x="8219270" y="5009153"/>
              <a:ext cx="397932" cy="560"/>
            </a:xfrm>
            <a:prstGeom prst="bent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9" name="Elbow Connector 88"/>
            <p:cNvCxnSpPr/>
            <p:nvPr/>
          </p:nvCxnSpPr>
          <p:spPr>
            <a:xfrm rot="10800000">
              <a:off x="8219270" y="4733829"/>
              <a:ext cx="397932" cy="560"/>
            </a:xfrm>
            <a:prstGeom prst="bent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1" name="Elbow Connector 90"/>
            <p:cNvCxnSpPr/>
            <p:nvPr/>
          </p:nvCxnSpPr>
          <p:spPr>
            <a:xfrm rot="10800000">
              <a:off x="8219270" y="4458505"/>
              <a:ext cx="397932" cy="560"/>
            </a:xfrm>
            <a:prstGeom prst="bent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2" name="Elbow Connector 91"/>
            <p:cNvCxnSpPr/>
            <p:nvPr/>
          </p:nvCxnSpPr>
          <p:spPr>
            <a:xfrm rot="10800000">
              <a:off x="8219270" y="4183181"/>
              <a:ext cx="397932" cy="560"/>
            </a:xfrm>
            <a:prstGeom prst="bent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3" name="Elbow Connector 92"/>
            <p:cNvCxnSpPr/>
            <p:nvPr/>
          </p:nvCxnSpPr>
          <p:spPr>
            <a:xfrm rot="10800000">
              <a:off x="8219270" y="3907857"/>
              <a:ext cx="397932" cy="560"/>
            </a:xfrm>
            <a:prstGeom prst="bent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4" name="Title 3"/>
          <p:cNvSpPr>
            <a:spLocks noGrp="1"/>
          </p:cNvSpPr>
          <p:nvPr>
            <p:ph type="title"/>
          </p:nvPr>
        </p:nvSpPr>
        <p:spPr/>
        <p:txBody>
          <a:bodyPr/>
          <a:lstStyle/>
          <a:p>
            <a:r>
              <a:rPr lang="en-US" dirty="0" smtClean="0"/>
              <a:t>Roadmap To Decadal 2020</a:t>
            </a:r>
            <a:endParaRPr lang="en-US" dirty="0"/>
          </a:p>
        </p:txBody>
      </p:sp>
      <p:sp>
        <p:nvSpPr>
          <p:cNvPr id="71" name="Rectangle 70"/>
          <p:cNvSpPr/>
          <p:nvPr/>
        </p:nvSpPr>
        <p:spPr>
          <a:xfrm>
            <a:off x="3339671" y="4275667"/>
            <a:ext cx="1055062" cy="861929"/>
          </a:xfrm>
          <a:prstGeom prst="rect">
            <a:avLst/>
          </a:prstGeom>
          <a:gradFill flip="none" rotWithShape="1">
            <a:gsLst>
              <a:gs pos="0">
                <a:srgbClr val="C0504D">
                  <a:shade val="30000"/>
                  <a:satMod val="115000"/>
                </a:srgbClr>
              </a:gs>
              <a:gs pos="50000">
                <a:srgbClr val="C0504D">
                  <a:shade val="67500"/>
                  <a:satMod val="115000"/>
                </a:srgbClr>
              </a:gs>
              <a:gs pos="100000">
                <a:srgbClr val="C0504D">
                  <a:shade val="100000"/>
                  <a:satMod val="115000"/>
                </a:srgbClr>
              </a:gs>
            </a:gsLst>
            <a:lin ang="5400000" scaled="1"/>
            <a:tileRect/>
          </a:gra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900" b="1" dirty="0" smtClean="0"/>
          </a:p>
          <a:p>
            <a:pPr algn="ctr"/>
            <a:r>
              <a:rPr lang="en-US" sz="1000" b="1" dirty="0" smtClean="0"/>
              <a:t>FY 22-23</a:t>
            </a:r>
          </a:p>
          <a:p>
            <a:pPr algn="ctr"/>
            <a:r>
              <a:rPr lang="en-US" sz="900" b="1" dirty="0" smtClean="0"/>
              <a:t>Independent Assessment by NRC</a:t>
            </a:r>
          </a:p>
        </p:txBody>
      </p:sp>
      <p:sp>
        <p:nvSpPr>
          <p:cNvPr id="101" name="Rectangle 100"/>
          <p:cNvSpPr/>
          <p:nvPr/>
        </p:nvSpPr>
        <p:spPr>
          <a:xfrm>
            <a:off x="5317061" y="6154835"/>
            <a:ext cx="1626480" cy="417113"/>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5400000" scaled="1"/>
            <a:tileRect/>
          </a:gra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1050" b="1" dirty="0" smtClean="0"/>
              <a:t>NASA Lead Activity</a:t>
            </a:r>
          </a:p>
        </p:txBody>
      </p:sp>
      <p:sp>
        <p:nvSpPr>
          <p:cNvPr id="102" name="Rectangle 101"/>
          <p:cNvSpPr/>
          <p:nvPr/>
        </p:nvSpPr>
        <p:spPr>
          <a:xfrm>
            <a:off x="1549382" y="6158445"/>
            <a:ext cx="1888066" cy="403218"/>
          </a:xfrm>
          <a:prstGeom prst="rect">
            <a:avLst/>
          </a:prstGeom>
          <a:gradFill flip="none" rotWithShape="1">
            <a:gsLst>
              <a:gs pos="0">
                <a:schemeClr val="dk1">
                  <a:tint val="100000"/>
                  <a:shade val="100000"/>
                  <a:satMod val="130000"/>
                </a:schemeClr>
              </a:gs>
              <a:gs pos="100000">
                <a:schemeClr val="dk1">
                  <a:tint val="50000"/>
                  <a:shade val="100000"/>
                  <a:satMod val="350000"/>
                </a:schemeClr>
              </a:gs>
            </a:gsLst>
            <a:lin ang="5400000" scaled="1"/>
            <a:tileRect/>
          </a:gradFill>
        </p:spPr>
        <p:style>
          <a:lnRef idx="1">
            <a:schemeClr val="dk1"/>
          </a:lnRef>
          <a:fillRef idx="3">
            <a:schemeClr val="dk1"/>
          </a:fillRef>
          <a:effectRef idx="2">
            <a:schemeClr val="dk1"/>
          </a:effectRef>
          <a:fontRef idx="minor">
            <a:schemeClr val="lt1"/>
          </a:fontRef>
        </p:style>
        <p:txBody>
          <a:bodyPr rtlCol="0" anchor="ctr"/>
          <a:lstStyle/>
          <a:p>
            <a:pPr algn="ctr"/>
            <a:r>
              <a:rPr lang="en-US" sz="1050" b="1" dirty="0" smtClean="0"/>
              <a:t>NASA Sponsored, Community Lead Activity</a:t>
            </a:r>
            <a:endParaRPr lang="en-US" sz="1050" b="1" dirty="0"/>
          </a:p>
        </p:txBody>
      </p:sp>
      <p:sp>
        <p:nvSpPr>
          <p:cNvPr id="103" name="Rectangle 102"/>
          <p:cNvSpPr/>
          <p:nvPr/>
        </p:nvSpPr>
        <p:spPr>
          <a:xfrm>
            <a:off x="3733793" y="6153046"/>
            <a:ext cx="1327149" cy="459416"/>
          </a:xfrm>
          <a:prstGeom prst="rect">
            <a:avLst/>
          </a:prstGeom>
          <a:gradFill flip="none" rotWithShape="1">
            <a:gsLst>
              <a:gs pos="0">
                <a:schemeClr val="accent2">
                  <a:tint val="100000"/>
                  <a:shade val="100000"/>
                  <a:satMod val="130000"/>
                </a:schemeClr>
              </a:gs>
              <a:gs pos="100000">
                <a:schemeClr val="accent2">
                  <a:tint val="50000"/>
                  <a:shade val="100000"/>
                  <a:satMod val="350000"/>
                </a:schemeClr>
              </a:gs>
            </a:gsLst>
            <a:lin ang="5400000" scaled="1"/>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050" b="1" dirty="0" smtClean="0"/>
              <a:t>NRC Activity</a:t>
            </a:r>
          </a:p>
        </p:txBody>
      </p:sp>
      <p:sp>
        <p:nvSpPr>
          <p:cNvPr id="104" name="Rectangle 103"/>
          <p:cNvSpPr/>
          <p:nvPr/>
        </p:nvSpPr>
        <p:spPr>
          <a:xfrm>
            <a:off x="1320800" y="5969000"/>
            <a:ext cx="5977467" cy="778933"/>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dirty="0">
              <a:ln>
                <a:solidFill>
                  <a:schemeClr val="tx1"/>
                </a:solidFill>
              </a:ln>
            </a:endParaRPr>
          </a:p>
        </p:txBody>
      </p:sp>
      <p:sp>
        <p:nvSpPr>
          <p:cNvPr id="19" name="Rectangle 18"/>
          <p:cNvSpPr/>
          <p:nvPr/>
        </p:nvSpPr>
        <p:spPr>
          <a:xfrm>
            <a:off x="1724676" y="1881436"/>
            <a:ext cx="1334455" cy="738828"/>
          </a:xfrm>
          <a:prstGeom prst="rect">
            <a:avLst/>
          </a:prstGeom>
          <a:gradFill flip="none" rotWithShape="1">
            <a:gsLst>
              <a:gs pos="0">
                <a:schemeClr val="dk1">
                  <a:tint val="100000"/>
                  <a:shade val="100000"/>
                  <a:satMod val="130000"/>
                </a:schemeClr>
              </a:gs>
              <a:gs pos="100000">
                <a:schemeClr val="dk1">
                  <a:tint val="50000"/>
                  <a:shade val="100000"/>
                  <a:satMod val="350000"/>
                </a:schemeClr>
              </a:gs>
            </a:gsLst>
            <a:lin ang="16200000" scaled="1"/>
            <a:tileRect/>
          </a:gradFill>
        </p:spPr>
        <p:style>
          <a:lnRef idx="1">
            <a:schemeClr val="dk1"/>
          </a:lnRef>
          <a:fillRef idx="3">
            <a:schemeClr val="dk1"/>
          </a:fillRef>
          <a:effectRef idx="2">
            <a:schemeClr val="dk1"/>
          </a:effectRef>
          <a:fontRef idx="minor">
            <a:schemeClr val="lt1"/>
          </a:fontRef>
        </p:style>
        <p:txBody>
          <a:bodyPr rtlCol="0" anchor="ctr"/>
          <a:lstStyle/>
          <a:p>
            <a:endParaRPr lang="en-US" sz="800" b="1" dirty="0"/>
          </a:p>
        </p:txBody>
      </p:sp>
      <p:sp>
        <p:nvSpPr>
          <p:cNvPr id="5" name="Rectangle 4"/>
          <p:cNvSpPr/>
          <p:nvPr/>
        </p:nvSpPr>
        <p:spPr>
          <a:xfrm>
            <a:off x="245521" y="1900892"/>
            <a:ext cx="1215107" cy="739305"/>
          </a:xfrm>
          <a:prstGeom prst="rect">
            <a:avLst/>
          </a:prstGeom>
          <a:gradFill flip="none" rotWithShape="1">
            <a:gsLst>
              <a:gs pos="0">
                <a:schemeClr val="dk1">
                  <a:tint val="100000"/>
                  <a:shade val="100000"/>
                  <a:satMod val="130000"/>
                </a:schemeClr>
              </a:gs>
              <a:gs pos="100000">
                <a:schemeClr val="dk1">
                  <a:tint val="50000"/>
                  <a:shade val="100000"/>
                  <a:satMod val="350000"/>
                </a:schemeClr>
              </a:gs>
            </a:gsLst>
            <a:lin ang="16200000" scaled="1"/>
            <a:tileRect/>
          </a:gradFill>
        </p:spPr>
        <p:style>
          <a:lnRef idx="1">
            <a:schemeClr val="dk1"/>
          </a:lnRef>
          <a:fillRef idx="3">
            <a:schemeClr val="dk1"/>
          </a:fillRef>
          <a:effectRef idx="2">
            <a:schemeClr val="dk1"/>
          </a:effectRef>
          <a:fontRef idx="minor">
            <a:schemeClr val="lt1"/>
          </a:fontRef>
        </p:style>
        <p:txBody>
          <a:bodyPr rtlCol="0" anchor="ctr"/>
          <a:lstStyle/>
          <a:p>
            <a:r>
              <a:rPr lang="en-US" sz="800" b="1" dirty="0" smtClean="0">
                <a:ln>
                  <a:noFill/>
                  <a:prstDash val="sysDash"/>
                </a:ln>
              </a:rPr>
              <a:t>CST Formulation</a:t>
            </a:r>
          </a:p>
          <a:p>
            <a:pPr marL="628650" lvl="1" indent="-171450">
              <a:buFont typeface="Arial"/>
              <a:buChar char="•"/>
            </a:pPr>
            <a:r>
              <a:rPr lang="en-US" sz="800" b="1" dirty="0" smtClean="0">
                <a:ln>
                  <a:noFill/>
                  <a:prstDash val="sysDash"/>
                </a:ln>
              </a:rPr>
              <a:t>RFI</a:t>
            </a:r>
          </a:p>
          <a:p>
            <a:pPr marL="628650" lvl="1" indent="-171450">
              <a:buFont typeface="Arial"/>
              <a:buChar char="•"/>
            </a:pPr>
            <a:r>
              <a:rPr lang="en-US" sz="800" b="1" dirty="0" smtClean="0">
                <a:ln>
                  <a:noFill/>
                  <a:prstDash val="sysDash"/>
                </a:ln>
              </a:rPr>
              <a:t>Workshop</a:t>
            </a:r>
            <a:endParaRPr lang="en-US" sz="800" b="1" dirty="0">
              <a:ln>
                <a:noFill/>
                <a:prstDash val="sysDash"/>
              </a:ln>
            </a:endParaRPr>
          </a:p>
        </p:txBody>
      </p:sp>
      <p:sp>
        <p:nvSpPr>
          <p:cNvPr id="6" name="Rectangle 5"/>
          <p:cNvSpPr/>
          <p:nvPr/>
        </p:nvSpPr>
        <p:spPr>
          <a:xfrm>
            <a:off x="1799707" y="1943723"/>
            <a:ext cx="1334455" cy="738828"/>
          </a:xfrm>
          <a:prstGeom prst="rect">
            <a:avLst/>
          </a:prstGeom>
          <a:gradFill flip="none" rotWithShape="1">
            <a:gsLst>
              <a:gs pos="0">
                <a:schemeClr val="dk1">
                  <a:tint val="100000"/>
                  <a:shade val="100000"/>
                  <a:satMod val="130000"/>
                </a:schemeClr>
              </a:gs>
              <a:gs pos="100000">
                <a:schemeClr val="dk1">
                  <a:tint val="50000"/>
                  <a:shade val="100000"/>
                  <a:satMod val="350000"/>
                </a:schemeClr>
              </a:gs>
            </a:gsLst>
            <a:lin ang="16200000" scaled="1"/>
            <a:tileRect/>
          </a:gradFill>
        </p:spPr>
        <p:style>
          <a:lnRef idx="1">
            <a:schemeClr val="dk1"/>
          </a:lnRef>
          <a:fillRef idx="3">
            <a:schemeClr val="dk1"/>
          </a:fillRef>
          <a:effectRef idx="2">
            <a:schemeClr val="dk1"/>
          </a:effectRef>
          <a:fontRef idx="minor">
            <a:schemeClr val="lt1"/>
          </a:fontRef>
        </p:style>
        <p:txBody>
          <a:bodyPr rtlCol="0" anchor="ctr"/>
          <a:lstStyle/>
          <a:p>
            <a:pPr lvl="1"/>
            <a:endParaRPr lang="en-US" sz="800" b="1" dirty="0"/>
          </a:p>
        </p:txBody>
      </p:sp>
      <p:sp>
        <p:nvSpPr>
          <p:cNvPr id="8" name="Rectangle 7"/>
          <p:cNvSpPr/>
          <p:nvPr/>
        </p:nvSpPr>
        <p:spPr>
          <a:xfrm>
            <a:off x="3335868" y="1889271"/>
            <a:ext cx="848651" cy="649158"/>
          </a:xfrm>
          <a:prstGeom prst="rect">
            <a:avLst/>
          </a:prstGeom>
          <a:gradFill flip="none" rotWithShape="1">
            <a:gsLst>
              <a:gs pos="0">
                <a:schemeClr val="dk1">
                  <a:tint val="100000"/>
                  <a:shade val="100000"/>
                  <a:satMod val="130000"/>
                </a:schemeClr>
              </a:gs>
              <a:gs pos="100000">
                <a:schemeClr val="dk1">
                  <a:tint val="50000"/>
                  <a:shade val="100000"/>
                  <a:satMod val="350000"/>
                </a:schemeClr>
              </a:gs>
            </a:gsLst>
            <a:lin ang="16200000" scaled="1"/>
            <a:tileRect/>
          </a:gradFill>
        </p:spPr>
        <p:style>
          <a:lnRef idx="1">
            <a:schemeClr val="dk1"/>
          </a:lnRef>
          <a:fillRef idx="3">
            <a:schemeClr val="dk1"/>
          </a:fillRef>
          <a:effectRef idx="2">
            <a:schemeClr val="dk1"/>
          </a:effectRef>
          <a:fontRef idx="minor">
            <a:schemeClr val="lt1"/>
          </a:fontRef>
        </p:style>
        <p:txBody>
          <a:bodyPr rtlCol="0" anchor="ctr"/>
          <a:lstStyle/>
          <a:p>
            <a:pPr algn="ctr"/>
            <a:r>
              <a:rPr lang="en-US" sz="900" b="1" dirty="0" smtClean="0"/>
              <a:t>ROM Costs</a:t>
            </a:r>
          </a:p>
        </p:txBody>
      </p:sp>
      <p:sp>
        <p:nvSpPr>
          <p:cNvPr id="9" name="Rectangle 8"/>
          <p:cNvSpPr/>
          <p:nvPr/>
        </p:nvSpPr>
        <p:spPr>
          <a:xfrm>
            <a:off x="4445792" y="1549406"/>
            <a:ext cx="940379" cy="1785207"/>
          </a:xfrm>
          <a:prstGeom prst="rect">
            <a:avLst/>
          </a:prstGeom>
          <a:gradFill flip="none" rotWithShape="1">
            <a:gsLst>
              <a:gs pos="0">
                <a:schemeClr val="dk1">
                  <a:tint val="100000"/>
                  <a:shade val="100000"/>
                  <a:satMod val="130000"/>
                </a:schemeClr>
              </a:gs>
              <a:gs pos="100000">
                <a:schemeClr val="dk1">
                  <a:tint val="50000"/>
                  <a:shade val="100000"/>
                  <a:satMod val="350000"/>
                </a:schemeClr>
              </a:gs>
            </a:gsLst>
            <a:lin ang="16200000" scaled="1"/>
            <a:tileRect/>
          </a:gradFill>
        </p:spPr>
        <p:style>
          <a:lnRef idx="1">
            <a:schemeClr val="dk1"/>
          </a:lnRef>
          <a:fillRef idx="3">
            <a:schemeClr val="dk1"/>
          </a:fillRef>
          <a:effectRef idx="2">
            <a:schemeClr val="dk1"/>
          </a:effectRef>
          <a:fontRef idx="minor">
            <a:schemeClr val="lt1"/>
          </a:fontRef>
        </p:style>
        <p:txBody>
          <a:bodyPr rtlCol="0" anchor="ctr"/>
          <a:lstStyle/>
          <a:p>
            <a:pPr algn="ctr"/>
            <a:r>
              <a:rPr lang="en-US" sz="900" b="1" dirty="0" smtClean="0"/>
              <a:t>White Papers submittal to Decadal</a:t>
            </a:r>
          </a:p>
        </p:txBody>
      </p:sp>
      <p:sp>
        <p:nvSpPr>
          <p:cNvPr id="10" name="Rectangle 9"/>
          <p:cNvSpPr/>
          <p:nvPr/>
        </p:nvSpPr>
        <p:spPr>
          <a:xfrm>
            <a:off x="5987395" y="1554369"/>
            <a:ext cx="2019569" cy="1721101"/>
          </a:xfrm>
          <a:prstGeom prst="rect">
            <a:avLst/>
          </a:prstGeom>
          <a:gradFill flip="none" rotWithShape="1">
            <a:gsLst>
              <a:gs pos="0">
                <a:schemeClr val="accent2">
                  <a:tint val="100000"/>
                  <a:shade val="100000"/>
                  <a:satMod val="130000"/>
                </a:schemeClr>
              </a:gs>
              <a:gs pos="100000">
                <a:schemeClr val="accent2">
                  <a:tint val="50000"/>
                  <a:shade val="100000"/>
                  <a:satMod val="350000"/>
                </a:schemeClr>
              </a:gs>
            </a:gsLst>
            <a:lin ang="0" scaled="1"/>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b="1" dirty="0" smtClean="0"/>
              <a:t>FY 20</a:t>
            </a:r>
          </a:p>
          <a:p>
            <a:pPr algn="ctr"/>
            <a:r>
              <a:rPr lang="en-US" sz="1200" b="1" dirty="0" smtClean="0"/>
              <a:t>2020 Decadal Science Prioritization</a:t>
            </a:r>
          </a:p>
        </p:txBody>
      </p:sp>
      <p:sp>
        <p:nvSpPr>
          <p:cNvPr id="11" name="Rectangle 10"/>
          <p:cNvSpPr/>
          <p:nvPr/>
        </p:nvSpPr>
        <p:spPr>
          <a:xfrm>
            <a:off x="311279" y="3636279"/>
            <a:ext cx="7096685" cy="405994"/>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8100000" scaled="1"/>
            <a:tileRect/>
          </a:gra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1200" b="1" dirty="0" smtClean="0"/>
              <a:t>Competed SAT Development</a:t>
            </a:r>
          </a:p>
        </p:txBody>
      </p:sp>
      <p:sp>
        <p:nvSpPr>
          <p:cNvPr id="12" name="Rectangle 11"/>
          <p:cNvSpPr/>
          <p:nvPr/>
        </p:nvSpPr>
        <p:spPr>
          <a:xfrm>
            <a:off x="6214532" y="4309533"/>
            <a:ext cx="1038449" cy="799411"/>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5400000" scaled="1"/>
            <a:tileRect/>
          </a:gra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1050" b="1" dirty="0" smtClean="0"/>
              <a:t>FY 20-21</a:t>
            </a:r>
          </a:p>
          <a:p>
            <a:pPr algn="ctr"/>
            <a:r>
              <a:rPr lang="en-US" sz="1000" b="1" dirty="0" smtClean="0"/>
              <a:t>Develop Implementation Plan</a:t>
            </a:r>
          </a:p>
        </p:txBody>
      </p:sp>
      <p:sp>
        <p:nvSpPr>
          <p:cNvPr id="13" name="Rectangle 12"/>
          <p:cNvSpPr/>
          <p:nvPr/>
        </p:nvSpPr>
        <p:spPr>
          <a:xfrm>
            <a:off x="4751926" y="4309534"/>
            <a:ext cx="1083726" cy="798290"/>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5400000" scaled="1"/>
            <a:tileRect/>
          </a:gra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1000" b="1" dirty="0" smtClean="0"/>
              <a:t>FY 21-23</a:t>
            </a:r>
          </a:p>
          <a:p>
            <a:pPr algn="ctr"/>
            <a:r>
              <a:rPr lang="en-US" sz="900" b="1" dirty="0" smtClean="0"/>
              <a:t>Competed Mission Concept Studies for Highest Priority Science</a:t>
            </a:r>
          </a:p>
        </p:txBody>
      </p:sp>
      <p:sp>
        <p:nvSpPr>
          <p:cNvPr id="14" name="Rectangle 13"/>
          <p:cNvSpPr/>
          <p:nvPr/>
        </p:nvSpPr>
        <p:spPr>
          <a:xfrm>
            <a:off x="1893655" y="5429362"/>
            <a:ext cx="4277195" cy="405994"/>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5400000" scaled="1"/>
            <a:tileRect/>
          </a:gra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1100" b="1" dirty="0" smtClean="0"/>
              <a:t>FY 21-25</a:t>
            </a:r>
          </a:p>
          <a:p>
            <a:pPr algn="ctr"/>
            <a:r>
              <a:rPr lang="en-US" sz="1050" b="1" dirty="0" smtClean="0"/>
              <a:t>Directed Technology Development</a:t>
            </a:r>
          </a:p>
        </p:txBody>
      </p:sp>
      <p:sp>
        <p:nvSpPr>
          <p:cNvPr id="15" name="Rectangle 14"/>
          <p:cNvSpPr/>
          <p:nvPr/>
        </p:nvSpPr>
        <p:spPr>
          <a:xfrm>
            <a:off x="1933671" y="4284134"/>
            <a:ext cx="1055062" cy="861929"/>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5400000" scaled="1"/>
            <a:tileRect/>
          </a:gra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900" b="1" dirty="0" smtClean="0"/>
          </a:p>
          <a:p>
            <a:pPr algn="ctr"/>
            <a:r>
              <a:rPr lang="en-US" sz="1000" b="1" dirty="0" smtClean="0"/>
              <a:t>FY 23-24</a:t>
            </a:r>
          </a:p>
          <a:p>
            <a:pPr algn="ctr"/>
            <a:r>
              <a:rPr lang="en-US" sz="900" b="1" dirty="0" smtClean="0"/>
              <a:t>Formulate Budget Request for New Start</a:t>
            </a:r>
          </a:p>
        </p:txBody>
      </p:sp>
      <p:sp>
        <p:nvSpPr>
          <p:cNvPr id="16" name="Rectangle 15"/>
          <p:cNvSpPr/>
          <p:nvPr/>
        </p:nvSpPr>
        <p:spPr>
          <a:xfrm>
            <a:off x="565356" y="4301067"/>
            <a:ext cx="984044" cy="830388"/>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5400000" scaled="1"/>
            <a:tileRect/>
          </a:gra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1000" b="1" dirty="0" smtClean="0"/>
              <a:t>FY 24-25</a:t>
            </a:r>
          </a:p>
          <a:p>
            <a:pPr algn="ctr"/>
            <a:r>
              <a:rPr lang="en-US" sz="900" b="1" dirty="0" smtClean="0"/>
              <a:t>Initiate Phase-A</a:t>
            </a:r>
          </a:p>
        </p:txBody>
      </p:sp>
      <p:sp>
        <p:nvSpPr>
          <p:cNvPr id="17" name="Rectangle 16"/>
          <p:cNvSpPr/>
          <p:nvPr/>
        </p:nvSpPr>
        <p:spPr>
          <a:xfrm>
            <a:off x="325836" y="1954605"/>
            <a:ext cx="1215107" cy="739305"/>
          </a:xfrm>
          <a:prstGeom prst="rect">
            <a:avLst/>
          </a:prstGeom>
          <a:gradFill flip="none" rotWithShape="1">
            <a:gsLst>
              <a:gs pos="0">
                <a:schemeClr val="dk1">
                  <a:tint val="100000"/>
                  <a:shade val="100000"/>
                  <a:satMod val="130000"/>
                </a:schemeClr>
              </a:gs>
              <a:gs pos="100000">
                <a:schemeClr val="dk1">
                  <a:tint val="50000"/>
                  <a:shade val="100000"/>
                  <a:satMod val="350000"/>
                </a:schemeClr>
              </a:gs>
            </a:gsLst>
            <a:lin ang="16200000" scaled="1"/>
            <a:tileRect/>
          </a:gradFill>
        </p:spPr>
        <p:style>
          <a:lnRef idx="1">
            <a:schemeClr val="dk1"/>
          </a:lnRef>
          <a:fillRef idx="3">
            <a:schemeClr val="dk1"/>
          </a:fillRef>
          <a:effectRef idx="2">
            <a:schemeClr val="dk1"/>
          </a:effectRef>
          <a:fontRef idx="minor">
            <a:schemeClr val="lt1"/>
          </a:fontRef>
        </p:style>
        <p:txBody>
          <a:bodyPr rtlCol="0" anchor="ctr"/>
          <a:lstStyle/>
          <a:p>
            <a:r>
              <a:rPr lang="en-US" sz="800" b="1" dirty="0" smtClean="0"/>
              <a:t>CST Formulation</a:t>
            </a:r>
          </a:p>
          <a:p>
            <a:pPr marL="628650" lvl="1" indent="-171450">
              <a:buFont typeface="Arial"/>
              <a:buChar char="•"/>
            </a:pPr>
            <a:r>
              <a:rPr lang="en-US" sz="800" b="1" dirty="0" smtClean="0"/>
              <a:t>RFI</a:t>
            </a:r>
          </a:p>
          <a:p>
            <a:pPr marL="628650" lvl="1" indent="-171450">
              <a:buFont typeface="Arial"/>
              <a:buChar char="•"/>
            </a:pPr>
            <a:r>
              <a:rPr lang="en-US" sz="800" b="1" dirty="0" smtClean="0"/>
              <a:t>Workshop</a:t>
            </a:r>
            <a:endParaRPr lang="en-US" sz="800" b="1" dirty="0"/>
          </a:p>
        </p:txBody>
      </p:sp>
      <p:sp>
        <p:nvSpPr>
          <p:cNvPr id="18" name="Rectangle 17"/>
          <p:cNvSpPr/>
          <p:nvPr/>
        </p:nvSpPr>
        <p:spPr>
          <a:xfrm>
            <a:off x="364067" y="2014232"/>
            <a:ext cx="1302289" cy="739305"/>
          </a:xfrm>
          <a:prstGeom prst="rect">
            <a:avLst/>
          </a:prstGeom>
          <a:gradFill flip="none" rotWithShape="1">
            <a:gsLst>
              <a:gs pos="0">
                <a:schemeClr val="dk1">
                  <a:tint val="100000"/>
                  <a:shade val="100000"/>
                  <a:satMod val="130000"/>
                </a:schemeClr>
              </a:gs>
              <a:gs pos="100000">
                <a:schemeClr val="dk1">
                  <a:tint val="50000"/>
                  <a:shade val="100000"/>
                  <a:satMod val="350000"/>
                </a:schemeClr>
              </a:gs>
            </a:gsLst>
            <a:lin ang="16200000" scaled="1"/>
            <a:tileRect/>
          </a:gradFill>
        </p:spPr>
        <p:style>
          <a:lnRef idx="1">
            <a:schemeClr val="dk1"/>
          </a:lnRef>
          <a:fillRef idx="3">
            <a:schemeClr val="dk1"/>
          </a:fillRef>
          <a:effectRef idx="2">
            <a:schemeClr val="dk1"/>
          </a:effectRef>
          <a:fontRef idx="minor">
            <a:schemeClr val="lt1"/>
          </a:fontRef>
        </p:style>
        <p:txBody>
          <a:bodyPr rtlCol="0" anchor="ctr"/>
          <a:lstStyle/>
          <a:p>
            <a:r>
              <a:rPr lang="en-US" sz="1000" b="1" dirty="0" smtClean="0"/>
              <a:t>FY 15-16</a:t>
            </a:r>
          </a:p>
          <a:p>
            <a:r>
              <a:rPr lang="en-US" sz="800" b="1" dirty="0" smtClean="0"/>
              <a:t>CST Formulation</a:t>
            </a:r>
          </a:p>
          <a:p>
            <a:pPr marL="628650" lvl="1" indent="-171450">
              <a:buFont typeface="Arial"/>
              <a:buChar char="•"/>
            </a:pPr>
            <a:r>
              <a:rPr lang="en-US" sz="800" b="1" dirty="0" smtClean="0"/>
              <a:t>RFI</a:t>
            </a:r>
          </a:p>
          <a:p>
            <a:pPr marL="628650" lvl="1" indent="-171450">
              <a:buFont typeface="Arial"/>
              <a:buChar char="•"/>
            </a:pPr>
            <a:r>
              <a:rPr lang="en-US" sz="800" b="1" dirty="0" smtClean="0"/>
              <a:t>Workshop</a:t>
            </a:r>
            <a:endParaRPr lang="en-US" sz="800" b="1" dirty="0"/>
          </a:p>
        </p:txBody>
      </p:sp>
      <p:sp>
        <p:nvSpPr>
          <p:cNvPr id="20" name="Rectangle 19"/>
          <p:cNvSpPr/>
          <p:nvPr/>
        </p:nvSpPr>
        <p:spPr>
          <a:xfrm>
            <a:off x="1906409" y="2015241"/>
            <a:ext cx="1334455" cy="738828"/>
          </a:xfrm>
          <a:prstGeom prst="rect">
            <a:avLst/>
          </a:prstGeom>
          <a:gradFill flip="none" rotWithShape="1">
            <a:gsLst>
              <a:gs pos="0">
                <a:schemeClr val="dk1">
                  <a:tint val="100000"/>
                  <a:shade val="100000"/>
                  <a:satMod val="130000"/>
                </a:schemeClr>
              </a:gs>
              <a:gs pos="100000">
                <a:schemeClr val="dk1">
                  <a:tint val="50000"/>
                  <a:shade val="100000"/>
                  <a:satMod val="350000"/>
                </a:schemeClr>
              </a:gs>
            </a:gsLst>
            <a:lin ang="16200000" scaled="1"/>
            <a:tileRect/>
          </a:gradFill>
        </p:spPr>
        <p:style>
          <a:lnRef idx="1">
            <a:schemeClr val="dk1"/>
          </a:lnRef>
          <a:fillRef idx="3">
            <a:schemeClr val="dk1"/>
          </a:fillRef>
          <a:effectRef idx="2">
            <a:schemeClr val="dk1"/>
          </a:effectRef>
          <a:fontRef idx="minor">
            <a:schemeClr val="lt1"/>
          </a:fontRef>
        </p:style>
        <p:txBody>
          <a:bodyPr rtlCol="0" anchor="ctr"/>
          <a:lstStyle/>
          <a:p>
            <a:r>
              <a:rPr lang="en-US" sz="900" b="1" dirty="0" smtClean="0"/>
              <a:t>FY 16-17</a:t>
            </a:r>
          </a:p>
          <a:p>
            <a:r>
              <a:rPr lang="en-US" sz="800" b="1" dirty="0" smtClean="0"/>
              <a:t>Notional Missions</a:t>
            </a:r>
          </a:p>
          <a:p>
            <a:pPr marL="628650" lvl="1" indent="-171450">
              <a:buFont typeface="Arial"/>
              <a:buChar char="•"/>
            </a:pPr>
            <a:r>
              <a:rPr lang="en-US" sz="700" b="1" dirty="0" smtClean="0"/>
              <a:t>Cost Bucket A</a:t>
            </a:r>
          </a:p>
          <a:p>
            <a:pPr marL="628650" lvl="1" indent="-171450">
              <a:buFont typeface="Arial"/>
              <a:buChar char="•"/>
            </a:pPr>
            <a:r>
              <a:rPr lang="en-US" sz="700" b="1" dirty="0" smtClean="0"/>
              <a:t>Cost Bucket B</a:t>
            </a:r>
          </a:p>
          <a:p>
            <a:pPr marL="628650" lvl="1" indent="-171450">
              <a:buFont typeface="Arial"/>
              <a:buChar char="•"/>
            </a:pPr>
            <a:r>
              <a:rPr lang="en-US" sz="700" b="1" dirty="0" smtClean="0"/>
              <a:t>Cost bucket </a:t>
            </a:r>
            <a:r>
              <a:rPr lang="en-US" sz="800" b="1" dirty="0" smtClean="0"/>
              <a:t>….</a:t>
            </a:r>
            <a:endParaRPr lang="en-US" sz="800" b="1" dirty="0"/>
          </a:p>
        </p:txBody>
      </p:sp>
      <p:sp>
        <p:nvSpPr>
          <p:cNvPr id="22" name="Rectangle 21"/>
          <p:cNvSpPr/>
          <p:nvPr/>
        </p:nvSpPr>
        <p:spPr>
          <a:xfrm>
            <a:off x="3429640" y="1937070"/>
            <a:ext cx="848651" cy="649158"/>
          </a:xfrm>
          <a:prstGeom prst="rect">
            <a:avLst/>
          </a:prstGeom>
          <a:gradFill flip="none" rotWithShape="1">
            <a:gsLst>
              <a:gs pos="0">
                <a:schemeClr val="dk1">
                  <a:tint val="100000"/>
                  <a:shade val="100000"/>
                  <a:satMod val="130000"/>
                </a:schemeClr>
              </a:gs>
              <a:gs pos="100000">
                <a:schemeClr val="dk1">
                  <a:tint val="50000"/>
                  <a:shade val="100000"/>
                  <a:satMod val="350000"/>
                </a:schemeClr>
              </a:gs>
            </a:gsLst>
            <a:lin ang="16200000" scaled="1"/>
            <a:tileRect/>
          </a:gradFill>
        </p:spPr>
        <p:style>
          <a:lnRef idx="1">
            <a:schemeClr val="dk1"/>
          </a:lnRef>
          <a:fillRef idx="3">
            <a:schemeClr val="dk1"/>
          </a:fillRef>
          <a:effectRef idx="2">
            <a:schemeClr val="dk1"/>
          </a:effectRef>
          <a:fontRef idx="minor">
            <a:schemeClr val="lt1"/>
          </a:fontRef>
        </p:style>
        <p:txBody>
          <a:bodyPr rtlCol="0" anchor="ctr"/>
          <a:lstStyle/>
          <a:p>
            <a:pPr algn="ctr"/>
            <a:r>
              <a:rPr lang="en-US" sz="900" b="1" dirty="0" smtClean="0"/>
              <a:t>ROM Costs</a:t>
            </a:r>
          </a:p>
        </p:txBody>
      </p:sp>
      <p:sp>
        <p:nvSpPr>
          <p:cNvPr id="23" name="Rectangle 22"/>
          <p:cNvSpPr/>
          <p:nvPr/>
        </p:nvSpPr>
        <p:spPr>
          <a:xfrm>
            <a:off x="3524633" y="1988457"/>
            <a:ext cx="848651" cy="649158"/>
          </a:xfrm>
          <a:prstGeom prst="rect">
            <a:avLst/>
          </a:prstGeom>
          <a:gradFill flip="none" rotWithShape="1">
            <a:gsLst>
              <a:gs pos="0">
                <a:schemeClr val="dk1">
                  <a:tint val="100000"/>
                  <a:shade val="100000"/>
                  <a:satMod val="130000"/>
                </a:schemeClr>
              </a:gs>
              <a:gs pos="100000">
                <a:schemeClr val="dk1">
                  <a:tint val="50000"/>
                  <a:shade val="100000"/>
                  <a:satMod val="350000"/>
                </a:schemeClr>
              </a:gs>
            </a:gsLst>
            <a:lin ang="16200000" scaled="1"/>
            <a:tileRect/>
          </a:gradFill>
        </p:spPr>
        <p:style>
          <a:lnRef idx="1">
            <a:schemeClr val="dk1"/>
          </a:lnRef>
          <a:fillRef idx="3">
            <a:schemeClr val="dk1"/>
          </a:fillRef>
          <a:effectRef idx="2">
            <a:schemeClr val="dk1"/>
          </a:effectRef>
          <a:fontRef idx="minor">
            <a:schemeClr val="lt1"/>
          </a:fontRef>
        </p:style>
        <p:txBody>
          <a:bodyPr rtlCol="0" anchor="ctr"/>
          <a:lstStyle/>
          <a:p>
            <a:pPr algn="ctr"/>
            <a:r>
              <a:rPr lang="en-US" sz="1000" b="1" dirty="0" smtClean="0"/>
              <a:t>FY 17-18</a:t>
            </a:r>
          </a:p>
          <a:p>
            <a:pPr algn="ctr"/>
            <a:r>
              <a:rPr lang="en-US" sz="900" b="1" dirty="0" smtClean="0"/>
              <a:t>Technology Roadmaps</a:t>
            </a:r>
          </a:p>
        </p:txBody>
      </p:sp>
      <p:sp>
        <p:nvSpPr>
          <p:cNvPr id="26" name="Rectangle 25"/>
          <p:cNvSpPr/>
          <p:nvPr/>
        </p:nvSpPr>
        <p:spPr>
          <a:xfrm>
            <a:off x="4547709" y="1603113"/>
            <a:ext cx="940379" cy="1785207"/>
          </a:xfrm>
          <a:prstGeom prst="rect">
            <a:avLst/>
          </a:prstGeom>
          <a:gradFill flip="none" rotWithShape="1">
            <a:gsLst>
              <a:gs pos="0">
                <a:schemeClr val="dk1">
                  <a:tint val="100000"/>
                  <a:shade val="100000"/>
                  <a:satMod val="130000"/>
                </a:schemeClr>
              </a:gs>
              <a:gs pos="100000">
                <a:schemeClr val="dk1">
                  <a:tint val="50000"/>
                  <a:shade val="100000"/>
                  <a:satMod val="350000"/>
                </a:schemeClr>
              </a:gs>
            </a:gsLst>
            <a:lin ang="16200000" scaled="1"/>
            <a:tileRect/>
          </a:gradFill>
        </p:spPr>
        <p:style>
          <a:lnRef idx="1">
            <a:schemeClr val="dk1"/>
          </a:lnRef>
          <a:fillRef idx="3">
            <a:schemeClr val="dk1"/>
          </a:fillRef>
          <a:effectRef idx="2">
            <a:schemeClr val="dk1"/>
          </a:effectRef>
          <a:fontRef idx="minor">
            <a:schemeClr val="lt1"/>
          </a:fontRef>
        </p:style>
        <p:txBody>
          <a:bodyPr rtlCol="0" anchor="ctr"/>
          <a:lstStyle/>
          <a:p>
            <a:pPr algn="ctr"/>
            <a:r>
              <a:rPr lang="en-US" sz="900" b="1" dirty="0" smtClean="0"/>
              <a:t>White Papers submittal to Decadal</a:t>
            </a:r>
          </a:p>
        </p:txBody>
      </p:sp>
      <p:sp>
        <p:nvSpPr>
          <p:cNvPr id="27" name="Rectangle 26"/>
          <p:cNvSpPr/>
          <p:nvPr/>
        </p:nvSpPr>
        <p:spPr>
          <a:xfrm>
            <a:off x="4650847" y="1686390"/>
            <a:ext cx="940379" cy="1785207"/>
          </a:xfrm>
          <a:prstGeom prst="rect">
            <a:avLst/>
          </a:prstGeom>
          <a:gradFill flip="none" rotWithShape="1">
            <a:gsLst>
              <a:gs pos="0">
                <a:schemeClr val="dk1">
                  <a:tint val="100000"/>
                  <a:shade val="100000"/>
                  <a:satMod val="130000"/>
                </a:schemeClr>
              </a:gs>
              <a:gs pos="100000">
                <a:schemeClr val="dk1">
                  <a:tint val="50000"/>
                  <a:shade val="100000"/>
                  <a:satMod val="350000"/>
                </a:schemeClr>
              </a:gs>
            </a:gsLst>
            <a:lin ang="16200000" scaled="1"/>
            <a:tileRect/>
          </a:gradFill>
        </p:spPr>
        <p:style>
          <a:lnRef idx="1">
            <a:schemeClr val="dk1"/>
          </a:lnRef>
          <a:fillRef idx="3">
            <a:schemeClr val="dk1"/>
          </a:fillRef>
          <a:effectRef idx="2">
            <a:schemeClr val="dk1"/>
          </a:effectRef>
          <a:fontRef idx="minor">
            <a:schemeClr val="lt1"/>
          </a:fontRef>
        </p:style>
        <p:txBody>
          <a:bodyPr rtlCol="0" anchor="ctr"/>
          <a:lstStyle/>
          <a:p>
            <a:pPr algn="ctr"/>
            <a:r>
              <a:rPr lang="en-US" sz="1000" b="1" dirty="0" smtClean="0"/>
              <a:t>FY 18-19</a:t>
            </a:r>
          </a:p>
          <a:p>
            <a:pPr algn="ctr"/>
            <a:r>
              <a:rPr lang="en-US" sz="900" b="1" dirty="0" smtClean="0"/>
              <a:t>White Papers submittal to Decadal</a:t>
            </a:r>
          </a:p>
        </p:txBody>
      </p:sp>
      <p:cxnSp>
        <p:nvCxnSpPr>
          <p:cNvPr id="29" name="Elbow Connector 28"/>
          <p:cNvCxnSpPr>
            <a:stCxn id="18" idx="3"/>
            <a:endCxn id="20" idx="1"/>
          </p:cNvCxnSpPr>
          <p:nvPr/>
        </p:nvCxnSpPr>
        <p:spPr>
          <a:xfrm>
            <a:off x="1666356" y="2383885"/>
            <a:ext cx="240053" cy="770"/>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0" name="Elbow Connector 59"/>
          <p:cNvCxnSpPr>
            <a:endCxn id="23" idx="1"/>
          </p:cNvCxnSpPr>
          <p:nvPr/>
        </p:nvCxnSpPr>
        <p:spPr>
          <a:xfrm flipV="1">
            <a:off x="3229141" y="2313036"/>
            <a:ext cx="295492" cy="5685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4" name="Elbow Connector 63"/>
          <p:cNvCxnSpPr>
            <a:stCxn id="23" idx="3"/>
            <a:endCxn id="27" idx="1"/>
          </p:cNvCxnSpPr>
          <p:nvPr/>
        </p:nvCxnSpPr>
        <p:spPr>
          <a:xfrm>
            <a:off x="4373284" y="2313036"/>
            <a:ext cx="277563" cy="265958"/>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0" name="Elbow Connector 69"/>
          <p:cNvCxnSpPr/>
          <p:nvPr/>
        </p:nvCxnSpPr>
        <p:spPr>
          <a:xfrm rot="16200000" flipH="1">
            <a:off x="1899073" y="3198683"/>
            <a:ext cx="935350" cy="7949"/>
          </a:xfrm>
          <a:prstGeom prst="bentConnector3">
            <a:avLst/>
          </a:prstGeom>
          <a:ln>
            <a:solidFill>
              <a:srgbClr val="FF0000"/>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72" name="Elbow Connector 71"/>
          <p:cNvCxnSpPr/>
          <p:nvPr/>
        </p:nvCxnSpPr>
        <p:spPr>
          <a:xfrm rot="16200000" flipV="1">
            <a:off x="2276693" y="3182129"/>
            <a:ext cx="931229" cy="3974"/>
          </a:xfrm>
          <a:prstGeom prst="bentConnector3">
            <a:avLst/>
          </a:prstGeom>
          <a:ln>
            <a:solidFill>
              <a:srgbClr val="FF0000"/>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73" name="Elbow Connector 72"/>
          <p:cNvCxnSpPr/>
          <p:nvPr/>
        </p:nvCxnSpPr>
        <p:spPr>
          <a:xfrm rot="16200000" flipV="1">
            <a:off x="6410563" y="3450102"/>
            <a:ext cx="388683" cy="2334"/>
          </a:xfrm>
          <a:prstGeom prst="bentConnector3">
            <a:avLst>
              <a:gd name="adj1" fmla="val 50000"/>
            </a:avLst>
          </a:prstGeom>
          <a:ln w="76200" cmpd="sng">
            <a:solidFill>
              <a:srgbClr val="FF000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sp>
        <p:nvSpPr>
          <p:cNvPr id="85" name="Bent Arrow 84"/>
          <p:cNvSpPr/>
          <p:nvPr/>
        </p:nvSpPr>
        <p:spPr>
          <a:xfrm rot="10800000">
            <a:off x="7252982" y="3287128"/>
            <a:ext cx="524590" cy="1668795"/>
          </a:xfrm>
          <a:prstGeom prst="bentArrow">
            <a:avLst>
              <a:gd name="adj1" fmla="val 29065"/>
              <a:gd name="adj2" fmla="val 25000"/>
              <a:gd name="adj3" fmla="val 25000"/>
              <a:gd name="adj4" fmla="val 43750"/>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tx1"/>
              </a:solidFill>
            </a:endParaRPr>
          </a:p>
        </p:txBody>
      </p:sp>
      <p:cxnSp>
        <p:nvCxnSpPr>
          <p:cNvPr id="90" name="Elbow Connector 89"/>
          <p:cNvCxnSpPr/>
          <p:nvPr/>
        </p:nvCxnSpPr>
        <p:spPr>
          <a:xfrm rot="10800000">
            <a:off x="5816600" y="4708679"/>
            <a:ext cx="397932" cy="560"/>
          </a:xfrm>
          <a:prstGeom prst="bent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6" name="Elbow Connector 95"/>
          <p:cNvCxnSpPr/>
          <p:nvPr/>
        </p:nvCxnSpPr>
        <p:spPr>
          <a:xfrm rot="10800000" flipV="1">
            <a:off x="1549401" y="4708679"/>
            <a:ext cx="384271" cy="1162"/>
          </a:xfrm>
          <a:prstGeom prst="bent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8" name="Elbow Connector 97"/>
          <p:cNvCxnSpPr>
            <a:stCxn id="14" idx="1"/>
            <a:endCxn id="16" idx="2"/>
          </p:cNvCxnSpPr>
          <p:nvPr/>
        </p:nvCxnSpPr>
        <p:spPr>
          <a:xfrm rot="10800000">
            <a:off x="1057379" y="5131455"/>
            <a:ext cx="836277" cy="500904"/>
          </a:xfrm>
          <a:prstGeom prst="bentConnector2">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1744121" y="1303866"/>
            <a:ext cx="2531534" cy="287868"/>
          </a:xfrm>
          <a:prstGeom prst="rect">
            <a:avLst/>
          </a:prstGeom>
          <a:gradFill flip="none" rotWithShape="1">
            <a:gsLst>
              <a:gs pos="0">
                <a:schemeClr val="dk1">
                  <a:tint val="100000"/>
                  <a:shade val="100000"/>
                  <a:satMod val="130000"/>
                </a:schemeClr>
              </a:gs>
              <a:gs pos="100000">
                <a:schemeClr val="dk1">
                  <a:tint val="50000"/>
                  <a:shade val="100000"/>
                  <a:satMod val="350000"/>
                </a:schemeClr>
              </a:gs>
            </a:gsLst>
            <a:lin ang="16200000" scaled="1"/>
            <a:tileRect/>
          </a:gradFill>
        </p:spPr>
        <p:style>
          <a:lnRef idx="1">
            <a:schemeClr val="dk1"/>
          </a:lnRef>
          <a:fillRef idx="3">
            <a:schemeClr val="dk1"/>
          </a:fillRef>
          <a:effectRef idx="2">
            <a:schemeClr val="dk1"/>
          </a:effectRef>
          <a:fontRef idx="minor">
            <a:schemeClr val="lt1"/>
          </a:fontRef>
        </p:style>
        <p:txBody>
          <a:bodyPr rtlCol="0" anchor="ctr"/>
          <a:lstStyle/>
          <a:p>
            <a:pPr algn="ctr"/>
            <a:r>
              <a:rPr lang="en-US" sz="1200" b="1" dirty="0" smtClean="0"/>
              <a:t>Industrial Partnerships</a:t>
            </a:r>
            <a:endParaRPr lang="en-US" sz="1200" b="1" dirty="0"/>
          </a:p>
        </p:txBody>
      </p:sp>
      <p:cxnSp>
        <p:nvCxnSpPr>
          <p:cNvPr id="31" name="Elbow Connector 30"/>
          <p:cNvCxnSpPr>
            <a:endCxn id="6" idx="0"/>
          </p:cNvCxnSpPr>
          <p:nvPr/>
        </p:nvCxnSpPr>
        <p:spPr>
          <a:xfrm rot="10800000" flipV="1">
            <a:off x="2466935" y="1777999"/>
            <a:ext cx="538732" cy="165723"/>
          </a:xfrm>
          <a:prstGeom prst="bentConnector2">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3" name="Elbow Connector 32"/>
          <p:cNvCxnSpPr>
            <a:stCxn id="28" idx="2"/>
            <a:endCxn id="23" idx="0"/>
          </p:cNvCxnSpPr>
          <p:nvPr/>
        </p:nvCxnSpPr>
        <p:spPr>
          <a:xfrm rot="16200000" flipH="1">
            <a:off x="3281062" y="1320559"/>
            <a:ext cx="396723" cy="939071"/>
          </a:xfrm>
          <a:prstGeom prst="bent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8201704" y="1608663"/>
            <a:ext cx="830997" cy="1591736"/>
          </a:xfrm>
          <a:prstGeom prst="rect">
            <a:avLst/>
          </a:prstGeom>
          <a:solidFill>
            <a:srgbClr val="000090"/>
          </a:solidFill>
        </p:spPr>
        <p:style>
          <a:lnRef idx="1">
            <a:schemeClr val="accent5"/>
          </a:lnRef>
          <a:fillRef idx="3">
            <a:schemeClr val="accent5"/>
          </a:fillRef>
          <a:effectRef idx="2">
            <a:schemeClr val="accent5"/>
          </a:effectRef>
          <a:fontRef idx="minor">
            <a:schemeClr val="lt1"/>
          </a:fontRef>
        </p:style>
        <p:txBody>
          <a:bodyPr vert="vert270" wrap="square" rtlCol="0">
            <a:spAutoFit/>
          </a:bodyPr>
          <a:lstStyle/>
          <a:p>
            <a:pPr algn="ctr"/>
            <a:r>
              <a:rPr lang="en-US" sz="1400" b="1" dirty="0" smtClean="0"/>
              <a:t>Independent Community White Papers</a:t>
            </a:r>
            <a:endParaRPr lang="en-US" sz="1400" b="1" dirty="0"/>
          </a:p>
        </p:txBody>
      </p:sp>
      <p:cxnSp>
        <p:nvCxnSpPr>
          <p:cNvPr id="59" name="Elbow Connector 58"/>
          <p:cNvCxnSpPr/>
          <p:nvPr/>
        </p:nvCxnSpPr>
        <p:spPr>
          <a:xfrm rot="16200000" flipH="1">
            <a:off x="3270673" y="3139418"/>
            <a:ext cx="935350" cy="7949"/>
          </a:xfrm>
          <a:prstGeom prst="bentConnector3">
            <a:avLst/>
          </a:prstGeom>
          <a:ln>
            <a:solidFill>
              <a:srgbClr val="FF0000"/>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61" name="Elbow Connector 60"/>
          <p:cNvCxnSpPr/>
          <p:nvPr/>
        </p:nvCxnSpPr>
        <p:spPr>
          <a:xfrm rot="16200000" flipV="1">
            <a:off x="3648293" y="3122864"/>
            <a:ext cx="931229" cy="3974"/>
          </a:xfrm>
          <a:prstGeom prst="bentConnector3">
            <a:avLst/>
          </a:prstGeom>
          <a:ln>
            <a:solidFill>
              <a:srgbClr val="FF0000"/>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45" name="Down Arrow 44"/>
          <p:cNvSpPr/>
          <p:nvPr/>
        </p:nvSpPr>
        <p:spPr>
          <a:xfrm>
            <a:off x="5215467" y="5156200"/>
            <a:ext cx="152400" cy="279400"/>
          </a:xfrm>
          <a:prstGeom prst="downArrow">
            <a:avLst/>
          </a:prstGeom>
          <a:solidFill>
            <a:srgbClr val="008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cxnSp>
        <p:nvCxnSpPr>
          <p:cNvPr id="62" name="Elbow Connector 61"/>
          <p:cNvCxnSpPr/>
          <p:nvPr/>
        </p:nvCxnSpPr>
        <p:spPr>
          <a:xfrm rot="10800000">
            <a:off x="4366692" y="4708679"/>
            <a:ext cx="397932" cy="560"/>
          </a:xfrm>
          <a:prstGeom prst="bent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3" name="Elbow Connector 62"/>
          <p:cNvCxnSpPr/>
          <p:nvPr/>
        </p:nvCxnSpPr>
        <p:spPr>
          <a:xfrm rot="10800000">
            <a:off x="2959905" y="4708679"/>
            <a:ext cx="397932" cy="560"/>
          </a:xfrm>
          <a:prstGeom prst="bent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40" name="Group 39"/>
          <p:cNvGrpSpPr/>
          <p:nvPr/>
        </p:nvGrpSpPr>
        <p:grpSpPr>
          <a:xfrm>
            <a:off x="5591226" y="1769034"/>
            <a:ext cx="397932" cy="1430149"/>
            <a:chOff x="8391341" y="4213953"/>
            <a:chExt cx="397932" cy="1430149"/>
          </a:xfrm>
        </p:grpSpPr>
        <p:cxnSp>
          <p:nvCxnSpPr>
            <p:cNvPr id="65" name="Elbow Connector 64"/>
            <p:cNvCxnSpPr/>
            <p:nvPr/>
          </p:nvCxnSpPr>
          <p:spPr>
            <a:xfrm rot="10800000" flipH="1">
              <a:off x="8391341" y="4392652"/>
              <a:ext cx="397932" cy="560"/>
            </a:xfrm>
            <a:prstGeom prst="bent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6" name="Elbow Connector 65"/>
            <p:cNvCxnSpPr/>
            <p:nvPr/>
          </p:nvCxnSpPr>
          <p:spPr>
            <a:xfrm rot="10800000" flipH="1">
              <a:off x="8391341" y="4213953"/>
              <a:ext cx="397932" cy="560"/>
            </a:xfrm>
            <a:prstGeom prst="bent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7" name="Elbow Connector 66"/>
            <p:cNvCxnSpPr/>
            <p:nvPr/>
          </p:nvCxnSpPr>
          <p:spPr>
            <a:xfrm rot="10800000" flipH="1">
              <a:off x="8391341" y="4750050"/>
              <a:ext cx="397932" cy="560"/>
            </a:xfrm>
            <a:prstGeom prst="bent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8" name="Elbow Connector 67"/>
            <p:cNvCxnSpPr/>
            <p:nvPr/>
          </p:nvCxnSpPr>
          <p:spPr>
            <a:xfrm rot="10800000" flipH="1">
              <a:off x="8391341" y="4571351"/>
              <a:ext cx="397932" cy="560"/>
            </a:xfrm>
            <a:prstGeom prst="bent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9" name="Elbow Connector 68"/>
            <p:cNvCxnSpPr/>
            <p:nvPr/>
          </p:nvCxnSpPr>
          <p:spPr>
            <a:xfrm rot="10800000" flipH="1">
              <a:off x="8391341" y="4928749"/>
              <a:ext cx="397932" cy="560"/>
            </a:xfrm>
            <a:prstGeom prst="bent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4" name="Elbow Connector 73"/>
            <p:cNvCxnSpPr/>
            <p:nvPr/>
          </p:nvCxnSpPr>
          <p:spPr>
            <a:xfrm rot="10800000" flipH="1">
              <a:off x="8391341" y="5286147"/>
              <a:ext cx="397932" cy="560"/>
            </a:xfrm>
            <a:prstGeom prst="bent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5" name="Elbow Connector 74"/>
            <p:cNvCxnSpPr/>
            <p:nvPr/>
          </p:nvCxnSpPr>
          <p:spPr>
            <a:xfrm rot="10800000" flipH="1">
              <a:off x="8391341" y="5107448"/>
              <a:ext cx="397932" cy="560"/>
            </a:xfrm>
            <a:prstGeom prst="bent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6" name="Elbow Connector 85"/>
            <p:cNvCxnSpPr/>
            <p:nvPr/>
          </p:nvCxnSpPr>
          <p:spPr>
            <a:xfrm rot="10800000" flipH="1">
              <a:off x="8391341" y="5464846"/>
              <a:ext cx="397932" cy="560"/>
            </a:xfrm>
            <a:prstGeom prst="bent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7" name="Elbow Connector 86"/>
            <p:cNvCxnSpPr/>
            <p:nvPr/>
          </p:nvCxnSpPr>
          <p:spPr>
            <a:xfrm rot="10800000" flipH="1">
              <a:off x="8391341" y="5643542"/>
              <a:ext cx="397932" cy="560"/>
            </a:xfrm>
            <a:prstGeom prst="bent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50981642"/>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30300" y="0"/>
            <a:ext cx="6873156" cy="6858000"/>
          </a:xfrm>
          <a:prstGeom prst="rect">
            <a:avLst/>
          </a:prstGeom>
        </p:spPr>
      </p:pic>
    </p:spTree>
    <p:extLst>
      <p:ext uri="{BB962C8B-B14F-4D97-AF65-F5344CB8AC3E}">
        <p14:creationId xmlns:p14="http://schemas.microsoft.com/office/powerpoint/2010/main" val="1687245979"/>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ESA Cosmic Visions</a:t>
            </a:r>
            <a:endParaRPr lang="en-US" dirty="0"/>
          </a:p>
        </p:txBody>
      </p:sp>
      <p:sp>
        <p:nvSpPr>
          <p:cNvPr id="3" name="TextBox 2"/>
          <p:cNvSpPr txBox="1"/>
          <p:nvPr/>
        </p:nvSpPr>
        <p:spPr>
          <a:xfrm>
            <a:off x="315098" y="904400"/>
            <a:ext cx="8646949" cy="5062924"/>
          </a:xfrm>
          <a:prstGeom prst="rect">
            <a:avLst/>
          </a:prstGeom>
          <a:noFill/>
        </p:spPr>
        <p:txBody>
          <a:bodyPr wrap="square" rtlCol="0">
            <a:spAutoFit/>
          </a:bodyPr>
          <a:lstStyle/>
          <a:p>
            <a:r>
              <a:rPr lang="en-US" dirty="0" smtClean="0"/>
              <a:t>June 4, 2015 -  M4 Selection for further study – launch in 2025:</a:t>
            </a:r>
          </a:p>
          <a:p>
            <a:endParaRPr lang="en-US" dirty="0" smtClean="0"/>
          </a:p>
          <a:p>
            <a:pPr marL="818251" lvl="1" indent="-342900">
              <a:buFont typeface="Arial"/>
              <a:buChar char="•"/>
            </a:pPr>
            <a:r>
              <a:rPr lang="en-US" dirty="0" smtClean="0">
                <a:solidFill>
                  <a:srgbClr val="0000FF"/>
                </a:solidFill>
              </a:rPr>
              <a:t>Atmospheric </a:t>
            </a:r>
            <a:r>
              <a:rPr lang="en-US" dirty="0">
                <a:solidFill>
                  <a:srgbClr val="0000FF"/>
                </a:solidFill>
              </a:rPr>
              <a:t>Remote-Sensing Infrared Exoplanet Large-survey (</a:t>
            </a:r>
            <a:r>
              <a:rPr lang="en-US" dirty="0" smtClean="0">
                <a:solidFill>
                  <a:srgbClr val="0000FF"/>
                </a:solidFill>
              </a:rPr>
              <a:t>ARIE</a:t>
            </a:r>
            <a:r>
              <a:rPr lang="en-US" dirty="0" smtClean="0">
                <a:solidFill>
                  <a:srgbClr val="660066"/>
                </a:solidFill>
              </a:rPr>
              <a:t>L)</a:t>
            </a:r>
            <a:endParaRPr lang="en-US" dirty="0" smtClean="0">
              <a:solidFill>
                <a:srgbClr val="660066"/>
              </a:solidFill>
            </a:endParaRPr>
          </a:p>
          <a:p>
            <a:pPr marL="818251" lvl="1" indent="-342900">
              <a:buFont typeface="Arial"/>
              <a:buChar char="•"/>
            </a:pPr>
            <a:r>
              <a:rPr lang="en-US" dirty="0" smtClean="0">
                <a:solidFill>
                  <a:srgbClr val="660066"/>
                </a:solidFill>
              </a:rPr>
              <a:t>Turbulence </a:t>
            </a:r>
            <a:r>
              <a:rPr lang="en-US" dirty="0">
                <a:solidFill>
                  <a:srgbClr val="660066"/>
                </a:solidFill>
              </a:rPr>
              <a:t>Heating </a:t>
            </a:r>
            <a:r>
              <a:rPr lang="en-US" dirty="0" err="1">
                <a:solidFill>
                  <a:srgbClr val="660066"/>
                </a:solidFill>
              </a:rPr>
              <a:t>ObserveR</a:t>
            </a:r>
            <a:r>
              <a:rPr lang="en-US" dirty="0">
                <a:solidFill>
                  <a:srgbClr val="660066"/>
                </a:solidFill>
              </a:rPr>
              <a:t> (</a:t>
            </a:r>
            <a:r>
              <a:rPr lang="en-US" dirty="0" smtClean="0">
                <a:solidFill>
                  <a:srgbClr val="660066"/>
                </a:solidFill>
              </a:rPr>
              <a:t>THOR)</a:t>
            </a:r>
            <a:endParaRPr lang="en-US" dirty="0" smtClean="0">
              <a:solidFill>
                <a:srgbClr val="660066"/>
              </a:solidFill>
            </a:endParaRPr>
          </a:p>
          <a:p>
            <a:pPr marL="818251" lvl="1" indent="-342900">
              <a:buFont typeface="Arial"/>
              <a:buChar char="•"/>
            </a:pPr>
            <a:r>
              <a:rPr lang="en-US" dirty="0" smtClean="0">
                <a:solidFill>
                  <a:srgbClr val="0000FF"/>
                </a:solidFill>
              </a:rPr>
              <a:t>X</a:t>
            </a:r>
            <a:r>
              <a:rPr lang="en-US" dirty="0">
                <a:solidFill>
                  <a:srgbClr val="0000FF"/>
                </a:solidFill>
              </a:rPr>
              <a:t>-ray Imaging Polarimetry Explorer (</a:t>
            </a:r>
            <a:r>
              <a:rPr lang="en-US" dirty="0" smtClean="0">
                <a:solidFill>
                  <a:srgbClr val="0000FF"/>
                </a:solidFill>
              </a:rPr>
              <a:t>XIPE)</a:t>
            </a:r>
            <a:endParaRPr lang="en-US" dirty="0">
              <a:solidFill>
                <a:srgbClr val="0000FF"/>
              </a:solidFill>
            </a:endParaRPr>
          </a:p>
          <a:p>
            <a:endParaRPr lang="en-US" dirty="0" smtClean="0"/>
          </a:p>
          <a:p>
            <a:r>
              <a:rPr lang="en-US" dirty="0" smtClean="0"/>
              <a:t>Past Selections (</a:t>
            </a:r>
            <a:r>
              <a:rPr lang="en-US" dirty="0" smtClean="0">
                <a:solidFill>
                  <a:srgbClr val="0000FF"/>
                </a:solidFill>
              </a:rPr>
              <a:t>blue astrophysics</a:t>
            </a:r>
            <a:r>
              <a:rPr lang="en-US" dirty="0" smtClean="0"/>
              <a:t>) </a:t>
            </a:r>
            <a:endParaRPr lang="en-US" dirty="0"/>
          </a:p>
          <a:p>
            <a:endParaRPr lang="en-US" dirty="0" smtClean="0"/>
          </a:p>
          <a:p>
            <a:pPr lvl="1"/>
            <a:r>
              <a:rPr lang="en-US" dirty="0" smtClean="0"/>
              <a:t>L1 – JUICE – 2022 (Planetary)</a:t>
            </a:r>
            <a:endParaRPr lang="en-US" dirty="0"/>
          </a:p>
          <a:p>
            <a:pPr lvl="1"/>
            <a:r>
              <a:rPr lang="en-US" dirty="0" smtClean="0">
                <a:solidFill>
                  <a:srgbClr val="0000FF"/>
                </a:solidFill>
              </a:rPr>
              <a:t>L2 - Athena - 2028</a:t>
            </a:r>
          </a:p>
          <a:p>
            <a:pPr lvl="1"/>
            <a:r>
              <a:rPr lang="en-US" dirty="0" smtClean="0">
                <a:solidFill>
                  <a:srgbClr val="0000FF"/>
                </a:solidFill>
              </a:rPr>
              <a:t>L3 - </a:t>
            </a:r>
            <a:r>
              <a:rPr lang="en-US" dirty="0" err="1" smtClean="0">
                <a:solidFill>
                  <a:srgbClr val="0000FF"/>
                </a:solidFill>
              </a:rPr>
              <a:t>eLISA</a:t>
            </a:r>
            <a:r>
              <a:rPr lang="en-US" dirty="0" smtClean="0">
                <a:solidFill>
                  <a:srgbClr val="0000FF"/>
                </a:solidFill>
              </a:rPr>
              <a:t> - 2034</a:t>
            </a:r>
          </a:p>
          <a:p>
            <a:endParaRPr lang="en-US" dirty="0" smtClean="0"/>
          </a:p>
          <a:p>
            <a:pPr lvl="1"/>
            <a:r>
              <a:rPr lang="en-US" dirty="0" smtClean="0"/>
              <a:t>M1 – Solar Orbiter – 2018 (</a:t>
            </a:r>
            <a:r>
              <a:rPr lang="en-US" dirty="0" err="1" smtClean="0"/>
              <a:t>Heliophysics</a:t>
            </a:r>
            <a:r>
              <a:rPr lang="en-US" dirty="0" smtClean="0"/>
              <a:t>)</a:t>
            </a:r>
          </a:p>
          <a:p>
            <a:pPr lvl="1"/>
            <a:r>
              <a:rPr lang="en-US" dirty="0" smtClean="0">
                <a:solidFill>
                  <a:srgbClr val="0000FF"/>
                </a:solidFill>
              </a:rPr>
              <a:t>M2 – Euclid - 2020</a:t>
            </a:r>
          </a:p>
          <a:p>
            <a:pPr lvl="1"/>
            <a:r>
              <a:rPr lang="en-US" dirty="0" smtClean="0">
                <a:solidFill>
                  <a:srgbClr val="0000FF"/>
                </a:solidFill>
              </a:rPr>
              <a:t>M3 – PLATO - 2024</a:t>
            </a:r>
            <a:endParaRPr lang="en-US" dirty="0"/>
          </a:p>
          <a:p>
            <a:r>
              <a:rPr lang="en-US" dirty="0" smtClean="0">
                <a:solidFill>
                  <a:srgbClr val="0000FF"/>
                </a:solidFill>
              </a:rPr>
              <a:t>       </a:t>
            </a:r>
          </a:p>
          <a:p>
            <a:r>
              <a:rPr lang="en-US" dirty="0" smtClean="0">
                <a:solidFill>
                  <a:srgbClr val="0000FF"/>
                </a:solidFill>
              </a:rPr>
              <a:t>       S1 – CHEOPS - 2017</a:t>
            </a:r>
            <a:endParaRPr lang="en-US" dirty="0">
              <a:solidFill>
                <a:srgbClr val="0000FF"/>
              </a:solidFill>
            </a:endParaRPr>
          </a:p>
        </p:txBody>
      </p:sp>
      <p:sp>
        <p:nvSpPr>
          <p:cNvPr id="4" name="TextBox 3"/>
          <p:cNvSpPr txBox="1"/>
          <p:nvPr/>
        </p:nvSpPr>
        <p:spPr>
          <a:xfrm>
            <a:off x="5822715" y="4354507"/>
            <a:ext cx="3446880" cy="1815882"/>
          </a:xfrm>
          <a:prstGeom prst="rect">
            <a:avLst/>
          </a:prstGeom>
          <a:noFill/>
        </p:spPr>
        <p:txBody>
          <a:bodyPr wrap="square" rtlCol="0">
            <a:spAutoFit/>
          </a:bodyPr>
          <a:lstStyle/>
          <a:p>
            <a:r>
              <a:rPr lang="en-US" sz="2800" b="1" dirty="0" smtClean="0">
                <a:solidFill>
                  <a:srgbClr val="0000FF"/>
                </a:solidFill>
              </a:rPr>
              <a:t>Should we try to collaborate with ESA on the M4 mission? </a:t>
            </a:r>
            <a:endParaRPr lang="en-US" sz="2800" b="1" dirty="0">
              <a:solidFill>
                <a:srgbClr val="0000FF"/>
              </a:solidFill>
            </a:endParaRPr>
          </a:p>
        </p:txBody>
      </p:sp>
    </p:spTree>
    <p:extLst>
      <p:ext uri="{BB962C8B-B14F-4D97-AF65-F5344CB8AC3E}">
        <p14:creationId xmlns:p14="http://schemas.microsoft.com/office/powerpoint/2010/main" val="309028713"/>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anim calcmode="lin" valueType="num">
                                      <p:cBhvr additive="base">
                                        <p:cTn id="1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 calcmode="lin" valueType="num">
                                      <p:cBhvr additive="base">
                                        <p:cTn id="1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anim calcmode="lin" valueType="num">
                                      <p:cBhvr additive="base">
                                        <p:cTn id="1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anim calcmode="lin" valueType="num">
                                      <p:cBhvr additive="base">
                                        <p:cTn id="2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anim calcmode="lin" valueType="num">
                                      <p:cBhvr additive="base">
                                        <p:cTn id="27"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anim calcmode="lin" valueType="num">
                                      <p:cBhvr additive="base">
                                        <p:cTn id="31"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4" end="1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15" end="15"/>
                                            </p:txEl>
                                          </p:spTgt>
                                        </p:tgtEl>
                                        <p:attrNameLst>
                                          <p:attrName>style.visibility</p:attrName>
                                        </p:attrNameLst>
                                      </p:cBhvr>
                                      <p:to>
                                        <p:strVal val="visible"/>
                                      </p:to>
                                    </p:set>
                                    <p:anim calcmode="lin" valueType="num">
                                      <p:cBhvr additive="base">
                                        <p:cTn id="35"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15" end="1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16" end="16"/>
                                            </p:txEl>
                                          </p:spTgt>
                                        </p:tgtEl>
                                        <p:attrNameLst>
                                          <p:attrName>style.visibility</p:attrName>
                                        </p:attrNameLst>
                                      </p:cBhvr>
                                      <p:to>
                                        <p:strVal val="visible"/>
                                      </p:to>
                                    </p:set>
                                    <p:anim calcmode="lin" valueType="num">
                                      <p:cBhvr additive="base">
                                        <p:cTn id="39" dur="500" fill="hold"/>
                                        <p:tgtEl>
                                          <p:spTgt spid="3">
                                            <p:txEl>
                                              <p:pRg st="16" end="1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16" end="1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fill="hold"/>
                                        <p:tgtEl>
                                          <p:spTgt spid="4"/>
                                        </p:tgtEl>
                                        <p:attrNameLst>
                                          <p:attrName>ppt_x</p:attrName>
                                        </p:attrNameLst>
                                      </p:cBhvr>
                                      <p:tavLst>
                                        <p:tav tm="0">
                                          <p:val>
                                            <p:strVal val="#ppt_x"/>
                                          </p:val>
                                        </p:tav>
                                        <p:tav tm="100000">
                                          <p:val>
                                            <p:strVal val="#ppt_x"/>
                                          </p:val>
                                        </p:tav>
                                      </p:tavLst>
                                    </p:anim>
                                    <p:anim calcmode="lin" valueType="num">
                                      <p:cBhvr additive="base">
                                        <p:cTn id="4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 for the 2015-2016 Mid-Decade Review</a:t>
            </a:r>
            <a:endParaRPr lang="en-US" dirty="0"/>
          </a:p>
        </p:txBody>
      </p:sp>
      <p:sp>
        <p:nvSpPr>
          <p:cNvPr id="3" name="Content Placeholder 2"/>
          <p:cNvSpPr>
            <a:spLocks noGrp="1"/>
          </p:cNvSpPr>
          <p:nvPr>
            <p:ph idx="1"/>
          </p:nvPr>
        </p:nvSpPr>
        <p:spPr>
          <a:xfrm>
            <a:off x="198784" y="884624"/>
            <a:ext cx="8816392" cy="5794472"/>
          </a:xfrm>
        </p:spPr>
        <p:txBody>
          <a:bodyPr/>
          <a:lstStyle/>
          <a:p>
            <a:pPr>
              <a:lnSpc>
                <a:spcPct val="100000"/>
              </a:lnSpc>
              <a:spcBef>
                <a:spcPts val="600"/>
              </a:spcBef>
            </a:pPr>
            <a:r>
              <a:rPr lang="en-US" dirty="0"/>
              <a:t>The NASA Authorization Act of 2005 </a:t>
            </a:r>
            <a:r>
              <a:rPr lang="en-US" dirty="0" smtClean="0"/>
              <a:t>requires assessments </a:t>
            </a:r>
            <a:r>
              <a:rPr lang="en-US" dirty="0"/>
              <a:t>of NASA’s science programs that </a:t>
            </a:r>
            <a:r>
              <a:rPr lang="en-US" dirty="0" smtClean="0"/>
              <a:t>include </a:t>
            </a:r>
            <a:r>
              <a:rPr lang="en-US" dirty="0"/>
              <a:t>mid-decade reviews.</a:t>
            </a:r>
          </a:p>
          <a:p>
            <a:pPr lvl="1">
              <a:lnSpc>
                <a:spcPct val="100000"/>
              </a:lnSpc>
            </a:pPr>
            <a:r>
              <a:rPr lang="en-US" sz="2000" dirty="0"/>
              <a:t>The </a:t>
            </a:r>
            <a:r>
              <a:rPr lang="en-US" sz="2000" dirty="0" smtClean="0"/>
              <a:t>Astrophysics Mid-Decade </a:t>
            </a:r>
            <a:r>
              <a:rPr lang="en-US" sz="2000" dirty="0"/>
              <a:t>Review will be </a:t>
            </a:r>
            <a:r>
              <a:rPr lang="en-US" sz="2000" dirty="0" smtClean="0"/>
              <a:t>during </a:t>
            </a:r>
            <a:r>
              <a:rPr lang="en-US" sz="2000" dirty="0"/>
              <a:t>2015-2016</a:t>
            </a:r>
          </a:p>
          <a:p>
            <a:pPr lvl="1">
              <a:lnSpc>
                <a:spcPct val="100000"/>
              </a:lnSpc>
            </a:pPr>
            <a:r>
              <a:rPr lang="en-US" sz="2000" dirty="0" smtClean="0"/>
              <a:t>Study will be co-sponsored by NASA, NSF, and DOE (the Agencies)</a:t>
            </a:r>
            <a:endParaRPr lang="en-US" dirty="0"/>
          </a:p>
          <a:p>
            <a:pPr>
              <a:lnSpc>
                <a:spcPct val="100000"/>
              </a:lnSpc>
              <a:spcBef>
                <a:spcPts val="600"/>
              </a:spcBef>
            </a:pPr>
            <a:r>
              <a:rPr lang="en-US" dirty="0" smtClean="0"/>
              <a:t>Given </a:t>
            </a:r>
            <a:r>
              <a:rPr lang="en-US" dirty="0"/>
              <a:t>the funding circumstances that are substantially below those assumed in </a:t>
            </a:r>
            <a:r>
              <a:rPr lang="en-US" dirty="0" smtClean="0"/>
              <a:t>the Decadal Survey, </a:t>
            </a:r>
            <a:r>
              <a:rPr lang="en-US" dirty="0"/>
              <a:t>the committee's review will describe</a:t>
            </a:r>
            <a:r>
              <a:rPr lang="en-US" dirty="0" smtClean="0"/>
              <a:t>:</a:t>
            </a:r>
            <a:endParaRPr lang="en-US" dirty="0"/>
          </a:p>
          <a:p>
            <a:pPr lvl="1">
              <a:lnSpc>
                <a:spcPct val="100000"/>
              </a:lnSpc>
            </a:pPr>
            <a:r>
              <a:rPr lang="en-US" sz="2000" dirty="0" smtClean="0"/>
              <a:t>The </a:t>
            </a:r>
            <a:r>
              <a:rPr lang="en-US" sz="2000" dirty="0"/>
              <a:t>most significant scientific discoveries, technical advances, and relevant programmatic changes in astronomy and astrophysics </a:t>
            </a:r>
            <a:r>
              <a:rPr lang="en-US" sz="2000" dirty="0" smtClean="0"/>
              <a:t>since </a:t>
            </a:r>
            <a:r>
              <a:rPr lang="en-US" sz="2000" dirty="0"/>
              <a:t>the </a:t>
            </a:r>
            <a:r>
              <a:rPr lang="en-US" sz="2000" dirty="0" smtClean="0"/>
              <a:t>Decadal Survey;</a:t>
            </a:r>
            <a:endParaRPr lang="en-US" sz="2000" dirty="0"/>
          </a:p>
          <a:p>
            <a:pPr lvl="1">
              <a:lnSpc>
                <a:spcPct val="100000"/>
              </a:lnSpc>
            </a:pPr>
            <a:r>
              <a:rPr lang="en-US" sz="2000" dirty="0" smtClean="0"/>
              <a:t>How </a:t>
            </a:r>
            <a:r>
              <a:rPr lang="en-US" sz="2000" dirty="0"/>
              <a:t>well the Agencies' programs address the strategies, goals, and priorities outlined in the </a:t>
            </a:r>
            <a:r>
              <a:rPr lang="en-US" sz="2000" dirty="0" smtClean="0"/>
              <a:t>Decadal Survey and </a:t>
            </a:r>
            <a:r>
              <a:rPr lang="en-US" sz="2000" dirty="0"/>
              <a:t>other </a:t>
            </a:r>
            <a:r>
              <a:rPr lang="en-US" sz="2000" dirty="0" smtClean="0"/>
              <a:t>NRC </a:t>
            </a:r>
            <a:r>
              <a:rPr lang="en-US" sz="2000" dirty="0"/>
              <a:t>reports;</a:t>
            </a:r>
          </a:p>
          <a:p>
            <a:pPr lvl="1">
              <a:lnSpc>
                <a:spcPct val="100000"/>
              </a:lnSpc>
            </a:pPr>
            <a:r>
              <a:rPr lang="en-US" sz="2000" dirty="0" smtClean="0"/>
              <a:t>Progress </a:t>
            </a:r>
            <a:r>
              <a:rPr lang="en-US" sz="2000" dirty="0"/>
              <a:t>toward realizing these strategies, goals and priorities; and</a:t>
            </a:r>
          </a:p>
          <a:p>
            <a:pPr lvl="1">
              <a:lnSpc>
                <a:spcPct val="100000"/>
              </a:lnSpc>
            </a:pPr>
            <a:r>
              <a:rPr lang="en-US" sz="2000" dirty="0" smtClean="0"/>
              <a:t>Any </a:t>
            </a:r>
            <a:r>
              <a:rPr lang="en-US" sz="2000" dirty="0"/>
              <a:t>actions that could be taken to maximize the science return of the Agencies’ programs.</a:t>
            </a:r>
          </a:p>
          <a:p>
            <a:pPr>
              <a:lnSpc>
                <a:spcPct val="100000"/>
              </a:lnSpc>
              <a:spcBef>
                <a:spcPts val="600"/>
              </a:spcBef>
            </a:pPr>
            <a:r>
              <a:rPr lang="en-US" dirty="0" smtClean="0"/>
              <a:t>The Agencies are in the process of charging the NRC, and formation of the Study Committee will begin </a:t>
            </a:r>
            <a:r>
              <a:rPr lang="en-US" dirty="0" smtClean="0"/>
              <a:t>soon</a:t>
            </a:r>
            <a:r>
              <a:rPr lang="en-US" b="1" dirty="0">
                <a:solidFill>
                  <a:srgbClr val="FF0000"/>
                </a:solidFill>
              </a:rPr>
              <a:t> </a:t>
            </a:r>
            <a:r>
              <a:rPr lang="en-US" b="1" dirty="0" smtClean="0">
                <a:solidFill>
                  <a:srgbClr val="FF0000"/>
                </a:solidFill>
              </a:rPr>
              <a:t>(Jackie Hewitt, Chair).</a:t>
            </a:r>
            <a:r>
              <a:rPr lang="en-US" dirty="0" smtClean="0"/>
              <a:t>  </a:t>
            </a:r>
            <a:endParaRPr lang="en-US" dirty="0" smtClean="0"/>
          </a:p>
        </p:txBody>
      </p:sp>
    </p:spTree>
    <p:extLst>
      <p:ext uri="{BB962C8B-B14F-4D97-AF65-F5344CB8AC3E}">
        <p14:creationId xmlns:p14="http://schemas.microsoft.com/office/powerpoint/2010/main" val="291010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203" y="101749"/>
            <a:ext cx="8287972" cy="617686"/>
          </a:xfrm>
        </p:spPr>
        <p:txBody>
          <a:bodyPr/>
          <a:lstStyle/>
          <a:p>
            <a:r>
              <a:rPr lang="en-US" dirty="0"/>
              <a:t>Planning for the 2015-2016 Mid-Decade Review</a:t>
            </a:r>
          </a:p>
        </p:txBody>
      </p:sp>
      <p:sp>
        <p:nvSpPr>
          <p:cNvPr id="3" name="Content Placeholder 2"/>
          <p:cNvSpPr>
            <a:spLocks noGrp="1"/>
          </p:cNvSpPr>
          <p:nvPr>
            <p:ph idx="1"/>
          </p:nvPr>
        </p:nvSpPr>
        <p:spPr>
          <a:xfrm>
            <a:off x="309217" y="703470"/>
            <a:ext cx="8190948" cy="5029200"/>
          </a:xfrm>
        </p:spPr>
        <p:txBody>
          <a:bodyPr/>
          <a:lstStyle/>
          <a:p>
            <a:pPr marL="0" indent="0">
              <a:lnSpc>
                <a:spcPct val="100000"/>
              </a:lnSpc>
              <a:spcBef>
                <a:spcPts val="300"/>
              </a:spcBef>
              <a:buNone/>
            </a:pPr>
            <a:r>
              <a:rPr lang="en-US" sz="1600" dirty="0" smtClean="0"/>
              <a:t>Directions in </a:t>
            </a:r>
            <a:r>
              <a:rPr lang="en-US" sz="1600" i="1" dirty="0" smtClean="0"/>
              <a:t>New Worlds, New Horizons </a:t>
            </a:r>
            <a:r>
              <a:rPr lang="en-US" sz="1600" dirty="0" smtClean="0"/>
              <a:t>relevant to NASA (paraphrased)</a:t>
            </a:r>
          </a:p>
          <a:p>
            <a:pPr>
              <a:lnSpc>
                <a:spcPct val="100000"/>
              </a:lnSpc>
              <a:spcBef>
                <a:spcPts val="300"/>
              </a:spcBef>
            </a:pPr>
            <a:r>
              <a:rPr lang="en-US" sz="1600" dirty="0" smtClean="0"/>
              <a:t>LISA: If LISA is not L1, or LISA Pathfinder is not successful, or equal partnership is not possible, then conduct review to reconsider LISA’s prioritization. (p.9, p.213)</a:t>
            </a:r>
          </a:p>
          <a:p>
            <a:pPr lvl="1">
              <a:lnSpc>
                <a:spcPct val="100000"/>
              </a:lnSpc>
              <a:spcBef>
                <a:spcPts val="300"/>
              </a:spcBef>
            </a:pPr>
            <a:r>
              <a:rPr lang="en-US" sz="1400" dirty="0" smtClean="0">
                <a:solidFill>
                  <a:srgbClr val="FF0000"/>
                </a:solidFill>
              </a:rPr>
              <a:t>NASA working toward partnership on ESA L3, will invest in enabling technology and LPF; anticipate review by 2020 Decadal Survey regarding priority of strategic partnership on ESA L3.</a:t>
            </a:r>
          </a:p>
          <a:p>
            <a:pPr>
              <a:lnSpc>
                <a:spcPct val="100000"/>
              </a:lnSpc>
              <a:spcBef>
                <a:spcPts val="300"/>
              </a:spcBef>
            </a:pPr>
            <a:r>
              <a:rPr lang="en-US" sz="1600" dirty="0" smtClean="0"/>
              <a:t>IXO: If IXO is L1, conduct review then (maybe) invest immediately in technology. By mid-decade, invest aggressively in technology. (p. 9, p. 214, p. 215)</a:t>
            </a:r>
          </a:p>
          <a:p>
            <a:pPr lvl="1">
              <a:lnSpc>
                <a:spcPct val="100000"/>
              </a:lnSpc>
              <a:spcBef>
                <a:spcPts val="300"/>
              </a:spcBef>
            </a:pPr>
            <a:r>
              <a:rPr lang="en-US" sz="1400" dirty="0" smtClean="0">
                <a:solidFill>
                  <a:srgbClr val="FF0000"/>
                </a:solidFill>
              </a:rPr>
              <a:t>NASA planning on partnership on ESA Athena, investing in technology now, expect details of partnership to be established soon; anticipate partnership well underway by time of 2020 </a:t>
            </a:r>
            <a:r>
              <a:rPr lang="en-US" sz="1400" dirty="0">
                <a:solidFill>
                  <a:srgbClr val="FF0000"/>
                </a:solidFill>
              </a:rPr>
              <a:t>D</a:t>
            </a:r>
            <a:r>
              <a:rPr lang="en-US" sz="1400" dirty="0" smtClean="0">
                <a:solidFill>
                  <a:srgbClr val="FF0000"/>
                </a:solidFill>
              </a:rPr>
              <a:t>ecadal Survey.</a:t>
            </a:r>
          </a:p>
          <a:p>
            <a:pPr>
              <a:lnSpc>
                <a:spcPct val="100000"/>
              </a:lnSpc>
              <a:spcBef>
                <a:spcPts val="300"/>
              </a:spcBef>
            </a:pPr>
            <a:r>
              <a:rPr lang="en-US" sz="1600" dirty="0" smtClean="0"/>
              <a:t>New Worlds: If precursor science is favorable, conduct review then (maybe)  downselect technology and invest to ready a mission for the 2020 decadal survey. (p.20, p.195, p.216)</a:t>
            </a:r>
          </a:p>
          <a:p>
            <a:pPr lvl="1">
              <a:lnSpc>
                <a:spcPct val="100000"/>
              </a:lnSpc>
              <a:spcBef>
                <a:spcPts val="300"/>
              </a:spcBef>
            </a:pPr>
            <a:r>
              <a:rPr lang="en-US" sz="1400" dirty="0" smtClean="0">
                <a:solidFill>
                  <a:srgbClr val="FF0000"/>
                </a:solidFill>
              </a:rPr>
              <a:t>NASA maturing multiple technologies and studying multiple architectures in advance of 2020 Decadal Survey, not planning to downselect technology prematurely; anticipate review by 2020 Decadal Survey regarding priority – and possibly size and architecture – of strategic mission.</a:t>
            </a:r>
          </a:p>
          <a:p>
            <a:pPr>
              <a:lnSpc>
                <a:spcPct val="100000"/>
              </a:lnSpc>
              <a:spcBef>
                <a:spcPts val="300"/>
              </a:spcBef>
            </a:pPr>
            <a:r>
              <a:rPr lang="en-US" sz="1600" dirty="0" smtClean="0"/>
              <a:t>Inflation Probe: If B-mode detected, conduct review then (maybe) invest in technology for an all-sky mission. (p.198, p.217)</a:t>
            </a:r>
          </a:p>
          <a:p>
            <a:pPr lvl="1">
              <a:lnSpc>
                <a:spcPct val="100000"/>
              </a:lnSpc>
              <a:spcBef>
                <a:spcPts val="300"/>
              </a:spcBef>
            </a:pPr>
            <a:r>
              <a:rPr lang="en-US" sz="1400" dirty="0" smtClean="0">
                <a:solidFill>
                  <a:srgbClr val="FF0000"/>
                </a:solidFill>
              </a:rPr>
              <a:t>NASA maturing multiple detector technologies, considering potential partnerships on ESA and JAXA led missions; anticipate review by 2020 Decadal Survey regarding priority of probe-class mission.</a:t>
            </a:r>
          </a:p>
          <a:p>
            <a:pPr>
              <a:lnSpc>
                <a:spcPct val="100000"/>
              </a:lnSpc>
              <a:spcBef>
                <a:spcPts val="300"/>
              </a:spcBef>
            </a:pPr>
            <a:r>
              <a:rPr lang="en-US" sz="1600" dirty="0"/>
              <a:t>DSIAC: </a:t>
            </a:r>
            <a:r>
              <a:rPr lang="en-US" sz="1600" dirty="0" smtClean="0"/>
              <a:t>Conduct review to see whether </a:t>
            </a:r>
            <a:r>
              <a:rPr lang="en-US" sz="1600" dirty="0"/>
              <a:t>any </a:t>
            </a:r>
            <a:r>
              <a:rPr lang="en-US" sz="1600" dirty="0" smtClean="0"/>
              <a:t>contingencies have occurred and recommend action. </a:t>
            </a:r>
            <a:r>
              <a:rPr lang="en-US" sz="1600" dirty="0"/>
              <a:t>(</a:t>
            </a:r>
            <a:r>
              <a:rPr lang="en-US" sz="1600" dirty="0" smtClean="0"/>
              <a:t>p.102, p.237)</a:t>
            </a:r>
          </a:p>
          <a:p>
            <a:pPr marL="0" indent="0">
              <a:lnSpc>
                <a:spcPct val="100000"/>
              </a:lnSpc>
              <a:spcBef>
                <a:spcPts val="300"/>
              </a:spcBef>
              <a:buNone/>
            </a:pPr>
            <a:endParaRPr lang="en-US" sz="1600" dirty="0"/>
          </a:p>
        </p:txBody>
      </p:sp>
    </p:spTree>
    <p:extLst>
      <p:ext uri="{BB962C8B-B14F-4D97-AF65-F5344CB8AC3E}">
        <p14:creationId xmlns:p14="http://schemas.microsoft.com/office/powerpoint/2010/main" val="3185024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Preparing for the 2020 Decadal Survey</a:t>
            </a:r>
            <a:br>
              <a:rPr lang="en-US" sz="2400" dirty="0" smtClean="0"/>
            </a:br>
            <a:r>
              <a:rPr lang="en-US" sz="2400" dirty="0" smtClean="0"/>
              <a:t>Large Mission Concepts</a:t>
            </a:r>
            <a:endParaRPr lang="en-US" sz="2400" dirty="0"/>
          </a:p>
        </p:txBody>
      </p:sp>
      <p:sp>
        <p:nvSpPr>
          <p:cNvPr id="3" name="Content Placeholder 2"/>
          <p:cNvSpPr>
            <a:spLocks noGrp="1"/>
          </p:cNvSpPr>
          <p:nvPr>
            <p:ph idx="1"/>
          </p:nvPr>
        </p:nvSpPr>
        <p:spPr>
          <a:xfrm>
            <a:off x="165652" y="774189"/>
            <a:ext cx="8856870" cy="5906701"/>
          </a:xfrm>
        </p:spPr>
        <p:txBody>
          <a:bodyPr/>
          <a:lstStyle/>
          <a:p>
            <a:pPr>
              <a:lnSpc>
                <a:spcPct val="100000"/>
              </a:lnSpc>
              <a:spcBef>
                <a:spcPts val="600"/>
              </a:spcBef>
            </a:pPr>
            <a:r>
              <a:rPr lang="en-US" dirty="0" smtClean="0"/>
              <a:t>The 2020 </a:t>
            </a:r>
            <a:r>
              <a:rPr lang="en-US" dirty="0"/>
              <a:t>Decadal Survey will </a:t>
            </a:r>
            <a:r>
              <a:rPr lang="en-US" dirty="0" smtClean="0"/>
              <a:t>prioritize </a:t>
            </a:r>
            <a:r>
              <a:rPr lang="en-US" dirty="0"/>
              <a:t>large </a:t>
            </a:r>
            <a:r>
              <a:rPr lang="en-US" dirty="0" smtClean="0"/>
              <a:t>space missions </a:t>
            </a:r>
            <a:r>
              <a:rPr lang="en-US" dirty="0"/>
              <a:t>to follow JWST </a:t>
            </a:r>
            <a:r>
              <a:rPr lang="en-US" dirty="0" smtClean="0"/>
              <a:t>and WFIRST.</a:t>
            </a:r>
          </a:p>
          <a:p>
            <a:pPr lvl="1">
              <a:lnSpc>
                <a:spcPct val="100000"/>
              </a:lnSpc>
              <a:spcBef>
                <a:spcPts val="0"/>
              </a:spcBef>
            </a:pPr>
            <a:r>
              <a:rPr lang="en-US" dirty="0" smtClean="0"/>
              <a:t>To </a:t>
            </a:r>
            <a:r>
              <a:rPr lang="en-US" dirty="0"/>
              <a:t>enable this prioritization, NASA </a:t>
            </a:r>
            <a:r>
              <a:rPr lang="en-US" dirty="0" smtClean="0"/>
              <a:t>needs to provide </a:t>
            </a:r>
            <a:r>
              <a:rPr lang="en-US" dirty="0"/>
              <a:t>information on several candidate large </a:t>
            </a:r>
            <a:r>
              <a:rPr lang="en-US" dirty="0" smtClean="0"/>
              <a:t>space mission </a:t>
            </a:r>
            <a:r>
              <a:rPr lang="en-US" dirty="0"/>
              <a:t>concepts for consideration by the 2020 Decadal Survey Committee.</a:t>
            </a:r>
          </a:p>
          <a:p>
            <a:pPr>
              <a:lnSpc>
                <a:spcPct val="100000"/>
              </a:lnSpc>
              <a:spcBef>
                <a:spcPts val="600"/>
              </a:spcBef>
            </a:pPr>
            <a:r>
              <a:rPr lang="en-US" dirty="0" smtClean="0"/>
              <a:t>What information needs to be provided to the Decadal Survey committee to enable prioritization of large missions</a:t>
            </a:r>
          </a:p>
          <a:p>
            <a:pPr lvl="1">
              <a:lnSpc>
                <a:spcPct val="100000"/>
              </a:lnSpc>
              <a:spcBef>
                <a:spcPts val="0"/>
              </a:spcBef>
            </a:pPr>
            <a:r>
              <a:rPr lang="en-US" dirty="0" smtClean="0"/>
              <a:t>Science case</a:t>
            </a:r>
          </a:p>
          <a:p>
            <a:pPr lvl="1">
              <a:lnSpc>
                <a:spcPct val="100000"/>
              </a:lnSpc>
              <a:spcBef>
                <a:spcPts val="0"/>
              </a:spcBef>
            </a:pPr>
            <a:r>
              <a:rPr lang="en-US" dirty="0" smtClean="0"/>
              <a:t>Strawman design reference mission with strawman payload</a:t>
            </a:r>
          </a:p>
          <a:p>
            <a:pPr lvl="1">
              <a:lnSpc>
                <a:spcPct val="100000"/>
              </a:lnSpc>
              <a:spcBef>
                <a:spcPts val="0"/>
              </a:spcBef>
            </a:pPr>
            <a:r>
              <a:rPr lang="en-US" dirty="0" smtClean="0"/>
              <a:t>Technology development needs</a:t>
            </a:r>
          </a:p>
          <a:p>
            <a:pPr lvl="1">
              <a:lnSpc>
                <a:spcPct val="100000"/>
              </a:lnSpc>
              <a:spcBef>
                <a:spcPts val="0"/>
              </a:spcBef>
            </a:pPr>
            <a:r>
              <a:rPr lang="en-US" dirty="0" smtClean="0"/>
              <a:t>Cost requirements assessment</a:t>
            </a:r>
          </a:p>
          <a:p>
            <a:pPr>
              <a:lnSpc>
                <a:spcPct val="100000"/>
              </a:lnSpc>
              <a:spcBef>
                <a:spcPts val="600"/>
              </a:spcBef>
            </a:pPr>
            <a:r>
              <a:rPr lang="en-US" dirty="0" smtClean="0"/>
              <a:t>NASA needs to initiate technology development for candidate large missions so that technology will be ready when needed.</a:t>
            </a:r>
          </a:p>
          <a:p>
            <a:pPr lvl="1">
              <a:lnSpc>
                <a:spcPct val="100000"/>
              </a:lnSpc>
              <a:spcBef>
                <a:spcPts val="0"/>
              </a:spcBef>
            </a:pPr>
            <a:r>
              <a:rPr lang="en-US" dirty="0" smtClean="0"/>
              <a:t>Technology needs to be sufficiently mature when it is time to start the highest priority large mission in the 2020 </a:t>
            </a:r>
            <a:r>
              <a:rPr lang="en-US" dirty="0"/>
              <a:t>D</a:t>
            </a:r>
            <a:r>
              <a:rPr lang="en-US" dirty="0" smtClean="0"/>
              <a:t>ecadal Survey.</a:t>
            </a:r>
          </a:p>
          <a:p>
            <a:pPr lvl="1">
              <a:lnSpc>
                <a:spcPct val="100000"/>
              </a:lnSpc>
              <a:spcBef>
                <a:spcPts val="0"/>
              </a:spcBef>
            </a:pPr>
            <a:r>
              <a:rPr lang="en-US" dirty="0" smtClean="0"/>
              <a:t>The next large mission after WFIRST could be started when funding becomes available as WFIRST approaches launch in the early or mid-2020s.</a:t>
            </a:r>
          </a:p>
          <a:p>
            <a:pPr lvl="1">
              <a:lnSpc>
                <a:spcPct val="100000"/>
              </a:lnSpc>
              <a:spcBef>
                <a:spcPts val="0"/>
              </a:spcBef>
            </a:pPr>
            <a:endParaRPr lang="en-US" dirty="0" smtClean="0"/>
          </a:p>
        </p:txBody>
      </p:sp>
    </p:spTree>
    <p:extLst>
      <p:ext uri="{BB962C8B-B14F-4D97-AF65-F5344CB8AC3E}">
        <p14:creationId xmlns:p14="http://schemas.microsoft.com/office/powerpoint/2010/main" val="4047429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2857" y="833361"/>
            <a:ext cx="8187266" cy="5029200"/>
          </a:xfrm>
        </p:spPr>
        <p:txBody>
          <a:bodyPr/>
          <a:lstStyle/>
          <a:p>
            <a:pPr>
              <a:lnSpc>
                <a:spcPct val="100000"/>
              </a:lnSpc>
              <a:spcBef>
                <a:spcPts val="0"/>
              </a:spcBef>
            </a:pPr>
            <a:r>
              <a:rPr lang="en-US" sz="2000" dirty="0" smtClean="0"/>
              <a:t>Study 3-4 large mission concepts as candidate prioritized large missions</a:t>
            </a:r>
          </a:p>
          <a:p>
            <a:pPr lvl="1">
              <a:lnSpc>
                <a:spcPct val="100000"/>
              </a:lnSpc>
              <a:spcBef>
                <a:spcPts val="0"/>
              </a:spcBef>
            </a:pPr>
            <a:r>
              <a:rPr lang="en-US" sz="1800" dirty="0" smtClean="0"/>
              <a:t>Science case</a:t>
            </a:r>
          </a:p>
          <a:p>
            <a:pPr lvl="1">
              <a:lnSpc>
                <a:spcPct val="100000"/>
              </a:lnSpc>
              <a:spcBef>
                <a:spcPts val="0"/>
              </a:spcBef>
            </a:pPr>
            <a:r>
              <a:rPr lang="en-US" sz="1800" dirty="0" smtClean="0"/>
              <a:t>Technology assessment</a:t>
            </a:r>
          </a:p>
          <a:p>
            <a:pPr lvl="1">
              <a:lnSpc>
                <a:spcPct val="100000"/>
              </a:lnSpc>
              <a:spcBef>
                <a:spcPts val="0"/>
              </a:spcBef>
            </a:pPr>
            <a:r>
              <a:rPr lang="en-US" sz="1800" dirty="0" smtClean="0"/>
              <a:t>Design reference mission with strawman payload</a:t>
            </a:r>
          </a:p>
          <a:p>
            <a:pPr lvl="1">
              <a:lnSpc>
                <a:spcPct val="100000"/>
              </a:lnSpc>
              <a:spcBef>
                <a:spcPts val="0"/>
              </a:spcBef>
            </a:pPr>
            <a:r>
              <a:rPr lang="en-US" sz="1800" dirty="0" smtClean="0"/>
              <a:t>Cost assessment</a:t>
            </a:r>
          </a:p>
          <a:p>
            <a:pPr>
              <a:lnSpc>
                <a:spcPct val="100000"/>
              </a:lnSpc>
              <a:spcBef>
                <a:spcPts val="600"/>
              </a:spcBef>
            </a:pPr>
            <a:r>
              <a:rPr lang="en-US" sz="2000" dirty="0" smtClean="0"/>
              <a:t>Community Plan</a:t>
            </a:r>
          </a:p>
          <a:p>
            <a:pPr lvl="1">
              <a:lnSpc>
                <a:spcPct val="100000"/>
              </a:lnSpc>
              <a:spcBef>
                <a:spcPts val="0"/>
              </a:spcBef>
            </a:pPr>
            <a:r>
              <a:rPr lang="en-US" sz="1800" dirty="0" smtClean="0">
                <a:solidFill>
                  <a:srgbClr val="0000FF"/>
                </a:solidFill>
              </a:rPr>
              <a:t>2015: PAGs gather community input on selecting concepts for study</a:t>
            </a:r>
          </a:p>
          <a:p>
            <a:pPr lvl="1">
              <a:lnSpc>
                <a:spcPct val="100000"/>
              </a:lnSpc>
              <a:spcBef>
                <a:spcPts val="0"/>
              </a:spcBef>
            </a:pPr>
            <a:r>
              <a:rPr lang="en-US" sz="1800" dirty="0" smtClean="0">
                <a:solidFill>
                  <a:srgbClr val="FF0000"/>
                </a:solidFill>
              </a:rPr>
              <a:t>2016: Appoint STDTs and Center study office, STDT assess technology</a:t>
            </a:r>
          </a:p>
          <a:p>
            <a:pPr lvl="1">
              <a:lnSpc>
                <a:spcPct val="100000"/>
              </a:lnSpc>
              <a:spcBef>
                <a:spcPts val="0"/>
              </a:spcBef>
            </a:pPr>
            <a:r>
              <a:rPr lang="en-US" sz="1800" dirty="0" smtClean="0"/>
              <a:t>2017: Fund technology development through SAT, STDT works</a:t>
            </a:r>
          </a:p>
          <a:p>
            <a:pPr lvl="1">
              <a:lnSpc>
                <a:spcPct val="100000"/>
              </a:lnSpc>
              <a:spcBef>
                <a:spcPts val="0"/>
              </a:spcBef>
            </a:pPr>
            <a:r>
              <a:rPr lang="en-US" sz="1800" dirty="0" smtClean="0"/>
              <a:t>2018: STDT submits DRM for cost assessment</a:t>
            </a:r>
          </a:p>
          <a:p>
            <a:pPr lvl="1">
              <a:lnSpc>
                <a:spcPct val="100000"/>
              </a:lnSpc>
              <a:spcBef>
                <a:spcPts val="0"/>
              </a:spcBef>
            </a:pPr>
            <a:r>
              <a:rPr lang="en-US" sz="1800" dirty="0" smtClean="0"/>
              <a:t>2019: STDT issues report, input to Decadal Survey</a:t>
            </a:r>
          </a:p>
          <a:p>
            <a:pPr>
              <a:lnSpc>
                <a:spcPct val="100000"/>
              </a:lnSpc>
              <a:spcBef>
                <a:spcPts val="600"/>
              </a:spcBef>
            </a:pPr>
            <a:r>
              <a:rPr lang="en-US" sz="2000" dirty="0" smtClean="0"/>
              <a:t>Community workshops (incomplete list)</a:t>
            </a:r>
          </a:p>
          <a:p>
            <a:pPr lvl="1">
              <a:lnSpc>
                <a:spcPct val="100000"/>
              </a:lnSpc>
              <a:spcBef>
                <a:spcPts val="0"/>
              </a:spcBef>
            </a:pPr>
            <a:r>
              <a:rPr lang="en-US" sz="1800" dirty="0" smtClean="0">
                <a:solidFill>
                  <a:srgbClr val="008000"/>
                </a:solidFill>
              </a:rPr>
              <a:t>Mar 19, Joint PAG EC meeting, Baltimore</a:t>
            </a:r>
          </a:p>
          <a:p>
            <a:pPr lvl="1">
              <a:lnSpc>
                <a:spcPct val="100000"/>
              </a:lnSpc>
              <a:spcBef>
                <a:spcPts val="0"/>
              </a:spcBef>
            </a:pPr>
            <a:r>
              <a:rPr lang="en-US" sz="1800" dirty="0" smtClean="0">
                <a:solidFill>
                  <a:srgbClr val="008000"/>
                </a:solidFill>
              </a:rPr>
              <a:t>Jun 3-5, Far-IR workshop, Pasadena</a:t>
            </a:r>
          </a:p>
          <a:p>
            <a:pPr lvl="1">
              <a:lnSpc>
                <a:spcPct val="100000"/>
              </a:lnSpc>
              <a:spcBef>
                <a:spcPts val="0"/>
              </a:spcBef>
            </a:pPr>
            <a:r>
              <a:rPr lang="en-US" sz="1800" dirty="0" smtClean="0">
                <a:solidFill>
                  <a:srgbClr val="008000"/>
                </a:solidFill>
              </a:rPr>
              <a:t>Jun 13-14, ExoPAG meeting, Chicago</a:t>
            </a:r>
          </a:p>
          <a:p>
            <a:pPr lvl="1">
              <a:lnSpc>
                <a:spcPct val="100000"/>
              </a:lnSpc>
              <a:spcBef>
                <a:spcPts val="0"/>
              </a:spcBef>
            </a:pPr>
            <a:r>
              <a:rPr lang="en-US" sz="1800" dirty="0" smtClean="0">
                <a:solidFill>
                  <a:srgbClr val="0000FF"/>
                </a:solidFill>
              </a:rPr>
              <a:t>Jun 25-26, UV-Vis SIG meeting, Greenbelt</a:t>
            </a:r>
          </a:p>
          <a:p>
            <a:pPr lvl="1">
              <a:lnSpc>
                <a:spcPct val="100000"/>
              </a:lnSpc>
              <a:spcBef>
                <a:spcPts val="0"/>
              </a:spcBef>
            </a:pPr>
            <a:r>
              <a:rPr lang="en-US" sz="1800" dirty="0" smtClean="0"/>
              <a:t>Jun 29-Jul 1, HEAD &amp; PhysPAG meeting, Chicago</a:t>
            </a:r>
          </a:p>
          <a:p>
            <a:pPr lvl="1">
              <a:lnSpc>
                <a:spcPct val="100000"/>
              </a:lnSpc>
              <a:spcBef>
                <a:spcPts val="0"/>
              </a:spcBef>
            </a:pPr>
            <a:r>
              <a:rPr lang="en-US" sz="1800" dirty="0" smtClean="0"/>
              <a:t>Aug 1, Joint PAG session @ IAU General Assembly, Honolulu</a:t>
            </a:r>
          </a:p>
        </p:txBody>
      </p:sp>
      <p:sp>
        <p:nvSpPr>
          <p:cNvPr id="4" name="Title 3"/>
          <p:cNvSpPr>
            <a:spLocks noGrp="1"/>
          </p:cNvSpPr>
          <p:nvPr>
            <p:ph type="title"/>
          </p:nvPr>
        </p:nvSpPr>
        <p:spPr/>
        <p:txBody>
          <a:bodyPr/>
          <a:lstStyle/>
          <a:p>
            <a:pPr>
              <a:lnSpc>
                <a:spcPct val="90000"/>
              </a:lnSpc>
            </a:pPr>
            <a:r>
              <a:rPr lang="en-US" sz="2600" dirty="0"/>
              <a:t>Preparing for the 2020 Decadal Survey</a:t>
            </a:r>
            <a:br>
              <a:rPr lang="en-US" sz="2600" dirty="0"/>
            </a:br>
            <a:r>
              <a:rPr lang="en-US" sz="2600" dirty="0"/>
              <a:t>Large Mission Concepts</a:t>
            </a:r>
          </a:p>
        </p:txBody>
      </p:sp>
      <p:sp>
        <p:nvSpPr>
          <p:cNvPr id="5" name="Footer Placeholder 2"/>
          <p:cNvSpPr>
            <a:spLocks noGrp="1"/>
          </p:cNvSpPr>
          <p:nvPr>
            <p:ph type="ftr" sz="quarter" idx="11"/>
          </p:nvPr>
        </p:nvSpPr>
        <p:spPr>
          <a:xfrm>
            <a:off x="8750299" y="6529010"/>
            <a:ext cx="444501" cy="228600"/>
          </a:xfrm>
        </p:spPr>
        <p:txBody>
          <a:bodyPr/>
          <a:lstStyle/>
          <a:p>
            <a:pPr algn="ctr">
              <a:defRPr/>
            </a:pPr>
            <a:fld id="{34EDDDB0-8373-4B0D-A0F0-792C078F52CF}" type="slidenum">
              <a:rPr lang="en-US" sz="1200" i="0" smtClean="0"/>
              <a:pPr algn="ctr">
                <a:defRPr/>
              </a:pPr>
              <a:t>27</a:t>
            </a:fld>
            <a:endParaRPr lang="en-US" sz="1200" i="0" dirty="0"/>
          </a:p>
        </p:txBody>
      </p:sp>
    </p:spTree>
    <p:extLst>
      <p:ext uri="{BB962C8B-B14F-4D97-AF65-F5344CB8AC3E}">
        <p14:creationId xmlns:p14="http://schemas.microsoft.com/office/powerpoint/2010/main" val="3114386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2291"/>
            <a:ext cx="7848600" cy="585788"/>
          </a:xfrm>
        </p:spPr>
        <p:txBody>
          <a:bodyPr/>
          <a:lstStyle/>
          <a:p>
            <a:pPr>
              <a:lnSpc>
                <a:spcPct val="90000"/>
              </a:lnSpc>
            </a:pPr>
            <a:r>
              <a:rPr lang="en-US" sz="2400" dirty="0"/>
              <a:t>Preparing for the 2020 Decadal Survey</a:t>
            </a:r>
            <a:br>
              <a:rPr lang="en-US" sz="2400" dirty="0"/>
            </a:br>
            <a:r>
              <a:rPr lang="en-US" sz="2400" dirty="0"/>
              <a:t>Large Mission Concepts</a:t>
            </a:r>
          </a:p>
        </p:txBody>
      </p:sp>
      <p:sp>
        <p:nvSpPr>
          <p:cNvPr id="3" name="Content Placeholder 2"/>
          <p:cNvSpPr>
            <a:spLocks noGrp="1"/>
          </p:cNvSpPr>
          <p:nvPr>
            <p:ph idx="1"/>
          </p:nvPr>
        </p:nvSpPr>
        <p:spPr>
          <a:xfrm>
            <a:off x="585304" y="990599"/>
            <a:ext cx="8128000" cy="5248965"/>
          </a:xfrm>
        </p:spPr>
        <p:txBody>
          <a:bodyPr/>
          <a:lstStyle/>
          <a:p>
            <a:pPr marL="0" indent="0">
              <a:lnSpc>
                <a:spcPct val="100000"/>
              </a:lnSpc>
              <a:buNone/>
            </a:pPr>
            <a:r>
              <a:rPr lang="en-US" sz="1800" dirty="0" smtClean="0"/>
              <a:t>The initial short list (in alphabetical order):</a:t>
            </a:r>
            <a:endParaRPr lang="en-US" sz="1800" dirty="0"/>
          </a:p>
          <a:p>
            <a:pPr>
              <a:lnSpc>
                <a:spcPct val="90000"/>
              </a:lnSpc>
              <a:spcBef>
                <a:spcPts val="1200"/>
              </a:spcBef>
            </a:pPr>
            <a:r>
              <a:rPr lang="en-US" sz="1800" b="1" dirty="0" smtClean="0"/>
              <a:t>FAR </a:t>
            </a:r>
            <a:r>
              <a:rPr lang="en-US" sz="1800" b="1" dirty="0"/>
              <a:t>IR Surveyor </a:t>
            </a:r>
            <a:r>
              <a:rPr lang="en-US" sz="1800" dirty="0"/>
              <a:t>– The </a:t>
            </a:r>
            <a:r>
              <a:rPr lang="en-US" sz="1800" dirty="0" smtClean="0"/>
              <a:t>Astrophysics Visionary </a:t>
            </a:r>
            <a:r>
              <a:rPr lang="en-US" sz="1800" dirty="0"/>
              <a:t>Roadmap identifies a Far IR Surveyor as contributing </a:t>
            </a:r>
            <a:r>
              <a:rPr lang="en-US" sz="1800" dirty="0" smtClean="0"/>
              <a:t>through </a:t>
            </a:r>
            <a:r>
              <a:rPr lang="en-US" sz="1800" dirty="0"/>
              <a:t>improvements in sensitivity, spectroscopy, and angular resolution.</a:t>
            </a:r>
          </a:p>
          <a:p>
            <a:pPr>
              <a:lnSpc>
                <a:spcPct val="90000"/>
              </a:lnSpc>
              <a:spcBef>
                <a:spcPts val="1200"/>
              </a:spcBef>
            </a:pPr>
            <a:r>
              <a:rPr lang="en-US" sz="1800" b="1" dirty="0" smtClean="0"/>
              <a:t>Habitable-Exoplanet </a:t>
            </a:r>
            <a:r>
              <a:rPr lang="en-US" sz="1800" b="1" dirty="0"/>
              <a:t>Imaging Mission </a:t>
            </a:r>
            <a:r>
              <a:rPr lang="en-US" sz="1800" dirty="0"/>
              <a:t>– The 2010 Decadal Survey recommends that a habitable-exoplanet imaging mission be studied in time for consideration by the 2020 decadal survey.</a:t>
            </a:r>
          </a:p>
          <a:p>
            <a:pPr>
              <a:lnSpc>
                <a:spcPct val="90000"/>
              </a:lnSpc>
              <a:spcBef>
                <a:spcPts val="1200"/>
              </a:spcBef>
            </a:pPr>
            <a:r>
              <a:rPr lang="en-US" sz="1800" b="1" dirty="0" smtClean="0"/>
              <a:t>UV/Optical/IR </a:t>
            </a:r>
            <a:r>
              <a:rPr lang="en-US" sz="1800" b="1" dirty="0"/>
              <a:t>Surveyor </a:t>
            </a:r>
            <a:r>
              <a:rPr lang="en-US" sz="1800" dirty="0" smtClean="0"/>
              <a:t>–The Astrophysics Visionary </a:t>
            </a:r>
            <a:r>
              <a:rPr lang="en-US" sz="1800" dirty="0"/>
              <a:t>Roadmap identifies a UV/Optical/IR Surveyor as contributing </a:t>
            </a:r>
            <a:r>
              <a:rPr lang="en-US" sz="1800" dirty="0" smtClean="0"/>
              <a:t>through </a:t>
            </a:r>
            <a:r>
              <a:rPr lang="en-US" sz="1800" dirty="0"/>
              <a:t>improvements in sensitivity, spectroscopy, high contrast imaging, astrometry, angular resolution and/or wavelength coverage. The 2010 Decadal Survey recommends that NASA prepare for a UV mission to be considered by the 2020 </a:t>
            </a:r>
            <a:r>
              <a:rPr lang="en-US" sz="1800" dirty="0" smtClean="0"/>
              <a:t>Decadal </a:t>
            </a:r>
            <a:r>
              <a:rPr lang="en-US" sz="1800" dirty="0"/>
              <a:t>S</a:t>
            </a:r>
            <a:r>
              <a:rPr lang="en-US" sz="1800" dirty="0" smtClean="0"/>
              <a:t>urvey</a:t>
            </a:r>
            <a:r>
              <a:rPr lang="en-US" sz="1800" dirty="0"/>
              <a:t>.</a:t>
            </a:r>
          </a:p>
          <a:p>
            <a:pPr>
              <a:lnSpc>
                <a:spcPct val="90000"/>
              </a:lnSpc>
              <a:spcBef>
                <a:spcPts val="1200"/>
              </a:spcBef>
            </a:pPr>
            <a:r>
              <a:rPr lang="en-US" sz="1800" b="1" dirty="0" smtClean="0"/>
              <a:t>X-ray </a:t>
            </a:r>
            <a:r>
              <a:rPr lang="en-US" sz="1800" b="1" dirty="0"/>
              <a:t>Surveyor </a:t>
            </a:r>
            <a:r>
              <a:rPr lang="en-US" sz="1800" dirty="0"/>
              <a:t>– The </a:t>
            </a:r>
            <a:r>
              <a:rPr lang="en-US" sz="1800" dirty="0" smtClean="0"/>
              <a:t>Astrophysics Visionary </a:t>
            </a:r>
            <a:r>
              <a:rPr lang="en-US" sz="1800" dirty="0"/>
              <a:t>Roadmap identifies an X-ray Surveyor as contributing </a:t>
            </a:r>
            <a:r>
              <a:rPr lang="en-US" sz="1800" dirty="0" smtClean="0"/>
              <a:t>through </a:t>
            </a:r>
            <a:r>
              <a:rPr lang="en-US" sz="1800" dirty="0"/>
              <a:t>improvements in sensitivity, spectroscopy, and angular resolution.</a:t>
            </a:r>
          </a:p>
          <a:p>
            <a:pPr>
              <a:lnSpc>
                <a:spcPct val="100000"/>
              </a:lnSpc>
            </a:pPr>
            <a:endParaRPr lang="en-US" sz="1800" dirty="0"/>
          </a:p>
        </p:txBody>
      </p:sp>
      <p:sp>
        <p:nvSpPr>
          <p:cNvPr id="4" name="Footer Placeholder 2"/>
          <p:cNvSpPr>
            <a:spLocks noGrp="1"/>
          </p:cNvSpPr>
          <p:nvPr>
            <p:ph type="ftr" sz="quarter" idx="11"/>
          </p:nvPr>
        </p:nvSpPr>
        <p:spPr>
          <a:xfrm>
            <a:off x="8750299" y="6529010"/>
            <a:ext cx="444501" cy="228600"/>
          </a:xfrm>
        </p:spPr>
        <p:txBody>
          <a:bodyPr/>
          <a:lstStyle/>
          <a:p>
            <a:pPr algn="ctr">
              <a:defRPr/>
            </a:pPr>
            <a:fld id="{34EDDDB0-8373-4B0D-A0F0-792C078F52CF}" type="slidenum">
              <a:rPr lang="en-US" sz="1200" i="0" smtClean="0"/>
              <a:pPr algn="ctr">
                <a:defRPr/>
              </a:pPr>
              <a:t>28</a:t>
            </a:fld>
            <a:endParaRPr lang="en-US" sz="1200" i="0" dirty="0"/>
          </a:p>
        </p:txBody>
      </p:sp>
      <p:sp>
        <p:nvSpPr>
          <p:cNvPr id="5" name="Frame 4"/>
          <p:cNvSpPr/>
          <p:nvPr/>
        </p:nvSpPr>
        <p:spPr bwMode="auto">
          <a:xfrm>
            <a:off x="373943" y="3124894"/>
            <a:ext cx="8641621" cy="1541043"/>
          </a:xfrm>
          <a:prstGeom prst="frame">
            <a:avLst>
              <a:gd name="adj1" fmla="val 3360"/>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 name="Frame 5"/>
          <p:cNvSpPr/>
          <p:nvPr/>
        </p:nvSpPr>
        <p:spPr bwMode="auto">
          <a:xfrm>
            <a:off x="385312" y="2111799"/>
            <a:ext cx="8648090" cy="2639752"/>
          </a:xfrm>
          <a:prstGeom prst="frame">
            <a:avLst>
              <a:gd name="adj1" fmla="val 3850"/>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 name="Frame 6"/>
          <p:cNvSpPr/>
          <p:nvPr/>
        </p:nvSpPr>
        <p:spPr bwMode="auto">
          <a:xfrm>
            <a:off x="342500" y="1198590"/>
            <a:ext cx="8690901" cy="4808626"/>
          </a:xfrm>
          <a:prstGeom prst="frame">
            <a:avLst>
              <a:gd name="adj1" fmla="val 2410"/>
            </a:avLst>
          </a:prstGeom>
          <a:solidFill>
            <a:srgbClr val="66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934082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Preparing for the 2020 Decadal Survey</a:t>
            </a:r>
            <a:br>
              <a:rPr lang="en-US" sz="2400" dirty="0"/>
            </a:br>
            <a:r>
              <a:rPr lang="en-US" sz="2400" dirty="0"/>
              <a:t>Large Mission Concepts</a:t>
            </a:r>
          </a:p>
        </p:txBody>
      </p:sp>
      <p:sp>
        <p:nvSpPr>
          <p:cNvPr id="3" name="Content Placeholder 2"/>
          <p:cNvSpPr>
            <a:spLocks noGrp="1"/>
          </p:cNvSpPr>
          <p:nvPr>
            <p:ph idx="1"/>
          </p:nvPr>
        </p:nvSpPr>
        <p:spPr>
          <a:xfrm>
            <a:off x="110435" y="666377"/>
            <a:ext cx="9033565" cy="5849551"/>
          </a:xfrm>
        </p:spPr>
        <p:txBody>
          <a:bodyPr/>
          <a:lstStyle/>
          <a:p>
            <a:pPr marL="0" indent="0">
              <a:lnSpc>
                <a:spcPct val="100000"/>
              </a:lnSpc>
              <a:spcBef>
                <a:spcPts val="0"/>
              </a:spcBef>
              <a:buNone/>
            </a:pPr>
            <a:r>
              <a:rPr lang="en-US" b="1" dirty="0" smtClean="0"/>
              <a:t>Part A – 2015 </a:t>
            </a:r>
          </a:p>
          <a:p>
            <a:pPr>
              <a:lnSpc>
                <a:spcPct val="100000"/>
              </a:lnSpc>
              <a:spcBef>
                <a:spcPts val="0"/>
              </a:spcBef>
            </a:pPr>
            <a:r>
              <a:rPr lang="en-US" dirty="0" smtClean="0"/>
              <a:t>Identify a small set of candidate large mission concepts to study </a:t>
            </a:r>
          </a:p>
          <a:p>
            <a:pPr lvl="1">
              <a:lnSpc>
                <a:spcPct val="100000"/>
              </a:lnSpc>
              <a:spcBef>
                <a:spcPts val="0"/>
              </a:spcBef>
            </a:pPr>
            <a:r>
              <a:rPr lang="en-US" dirty="0" smtClean="0"/>
              <a:t>NASA draws a small set of candidate mission concepts from existing roadmap and strategic documents</a:t>
            </a:r>
          </a:p>
          <a:p>
            <a:pPr lvl="1">
              <a:lnSpc>
                <a:spcPct val="100000"/>
              </a:lnSpc>
              <a:spcBef>
                <a:spcPts val="0"/>
              </a:spcBef>
            </a:pPr>
            <a:r>
              <a:rPr lang="en-US" dirty="0" smtClean="0"/>
              <a:t>Incorporate community input through the three Astrophysics Program Analysis Groups (PAGs)</a:t>
            </a:r>
          </a:p>
          <a:p>
            <a:pPr marL="0" indent="0">
              <a:lnSpc>
                <a:spcPct val="100000"/>
              </a:lnSpc>
              <a:spcBef>
                <a:spcPts val="0"/>
              </a:spcBef>
              <a:buNone/>
            </a:pPr>
            <a:endParaRPr lang="en-US" b="1" dirty="0" smtClean="0"/>
          </a:p>
          <a:p>
            <a:pPr marL="0" indent="0">
              <a:lnSpc>
                <a:spcPct val="100000"/>
              </a:lnSpc>
              <a:spcBef>
                <a:spcPts val="0"/>
              </a:spcBef>
              <a:buNone/>
            </a:pPr>
            <a:r>
              <a:rPr lang="en-US" b="1" dirty="0" smtClean="0"/>
              <a:t>Part B – 2016-2019</a:t>
            </a:r>
          </a:p>
          <a:p>
            <a:pPr>
              <a:lnSpc>
                <a:spcPct val="100000"/>
              </a:lnSpc>
              <a:spcBef>
                <a:spcPts val="0"/>
              </a:spcBef>
            </a:pPr>
            <a:r>
              <a:rPr lang="en-US" dirty="0" smtClean="0"/>
              <a:t>Initiate studies</a:t>
            </a:r>
          </a:p>
          <a:p>
            <a:pPr lvl="1">
              <a:lnSpc>
                <a:spcPct val="100000"/>
              </a:lnSpc>
              <a:spcBef>
                <a:spcPts val="0"/>
              </a:spcBef>
            </a:pPr>
            <a:r>
              <a:rPr lang="en-US" dirty="0" smtClean="0"/>
              <a:t>Includes community-based Science and Technology Definition Teams</a:t>
            </a:r>
          </a:p>
          <a:p>
            <a:pPr>
              <a:lnSpc>
                <a:spcPct val="100000"/>
              </a:lnSpc>
              <a:spcBef>
                <a:spcPts val="0"/>
              </a:spcBef>
            </a:pPr>
            <a:r>
              <a:rPr lang="en-US" dirty="0" smtClean="0"/>
              <a:t>Conduct studies</a:t>
            </a:r>
          </a:p>
          <a:p>
            <a:pPr lvl="1">
              <a:lnSpc>
                <a:spcPct val="100000"/>
              </a:lnSpc>
              <a:spcBef>
                <a:spcPts val="0"/>
              </a:spcBef>
            </a:pPr>
            <a:r>
              <a:rPr lang="en-US" dirty="0" smtClean="0"/>
              <a:t>Includes NASA Center-provided engineering teams</a:t>
            </a:r>
          </a:p>
          <a:p>
            <a:pPr>
              <a:lnSpc>
                <a:spcPct val="100000"/>
              </a:lnSpc>
              <a:spcBef>
                <a:spcPts val="0"/>
              </a:spcBef>
            </a:pPr>
            <a:r>
              <a:rPr lang="en-US" dirty="0" smtClean="0"/>
              <a:t>Identify technology requirements to motivate early technology development</a:t>
            </a:r>
          </a:p>
          <a:p>
            <a:pPr lvl="1">
              <a:lnSpc>
                <a:spcPct val="100000"/>
              </a:lnSpc>
              <a:spcBef>
                <a:spcPts val="0"/>
              </a:spcBef>
            </a:pPr>
            <a:r>
              <a:rPr lang="en-US" dirty="0" smtClean="0"/>
              <a:t>Enables funding through existing Astrophysics technology programs</a:t>
            </a:r>
          </a:p>
          <a:p>
            <a:pPr>
              <a:lnSpc>
                <a:spcPct val="100000"/>
              </a:lnSpc>
              <a:spcBef>
                <a:spcPts val="0"/>
              </a:spcBef>
            </a:pPr>
            <a:r>
              <a:rPr lang="en-US" dirty="0" smtClean="0"/>
              <a:t>Deliver results to 2020 Decadal Survey committee</a:t>
            </a:r>
          </a:p>
          <a:p>
            <a:pPr>
              <a:lnSpc>
                <a:spcPct val="100000"/>
              </a:lnSpc>
              <a:spcBef>
                <a:spcPts val="0"/>
              </a:spcBef>
            </a:pPr>
            <a:endParaRPr lang="en-US" sz="1000" dirty="0" smtClean="0"/>
          </a:p>
          <a:p>
            <a:pPr marL="0" indent="0" algn="ctr">
              <a:lnSpc>
                <a:spcPct val="100000"/>
              </a:lnSpc>
              <a:spcBef>
                <a:spcPts val="0"/>
              </a:spcBef>
              <a:buNone/>
            </a:pPr>
            <a:r>
              <a:rPr lang="en-US" sz="1800" i="1" dirty="0"/>
              <a:t>Planning for the 2020 Decadal </a:t>
            </a:r>
            <a:r>
              <a:rPr lang="en-US" sz="1800" i="1" dirty="0" smtClean="0"/>
              <a:t>Survey: An </a:t>
            </a:r>
            <a:r>
              <a:rPr lang="en-US" sz="1800" i="1" dirty="0"/>
              <a:t>Astrophysics Division White Paper</a:t>
            </a:r>
          </a:p>
          <a:p>
            <a:pPr marL="0" indent="0" algn="ctr">
              <a:lnSpc>
                <a:spcPct val="100000"/>
              </a:lnSpc>
              <a:spcBef>
                <a:spcPts val="0"/>
              </a:spcBef>
              <a:buNone/>
            </a:pPr>
            <a:r>
              <a:rPr lang="en-US" sz="1800" dirty="0" smtClean="0"/>
              <a:t>available at </a:t>
            </a:r>
            <a:r>
              <a:rPr lang="en-US" sz="1800" dirty="0" smtClean="0">
                <a:solidFill>
                  <a:srgbClr val="0000FF"/>
                </a:solidFill>
              </a:rPr>
              <a:t>http://science.nasa.gov/astrophysics/documents</a:t>
            </a:r>
          </a:p>
        </p:txBody>
      </p:sp>
    </p:spTree>
    <p:extLst>
      <p:ext uri="{BB962C8B-B14F-4D97-AF65-F5344CB8AC3E}">
        <p14:creationId xmlns:p14="http://schemas.microsoft.com/office/powerpoint/2010/main" val="1290037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Small Astronomy Satellites (SAS)</a:t>
            </a:r>
            <a:endParaRPr lang="en-US" dirty="0"/>
          </a:p>
        </p:txBody>
      </p:sp>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33D804BE-5198-2946-A7CF-1560F12F4DF1}" type="slidenum">
              <a:rPr lang="en-US" smtClean="0">
                <a:solidFill>
                  <a:prstClr val="black"/>
                </a:solidFill>
              </a:rPr>
              <a:pPr/>
              <a:t>3</a:t>
            </a:fld>
            <a:endParaRPr lang="en-US">
              <a:solidFill>
                <a:prstClr val="black"/>
              </a:solidFill>
            </a:endParaRPr>
          </a:p>
        </p:txBody>
      </p:sp>
      <p:pic>
        <p:nvPicPr>
          <p:cNvPr id="4" name="Picture 3"/>
          <p:cNvPicPr>
            <a:picLocks noChangeAspect="1"/>
          </p:cNvPicPr>
          <p:nvPr/>
        </p:nvPicPr>
        <p:blipFill>
          <a:blip r:embed="rId2"/>
          <a:stretch>
            <a:fillRect/>
          </a:stretch>
        </p:blipFill>
        <p:spPr>
          <a:xfrm>
            <a:off x="174674" y="886263"/>
            <a:ext cx="3731778" cy="4621237"/>
          </a:xfrm>
          <a:prstGeom prst="rect">
            <a:avLst/>
          </a:prstGeom>
        </p:spPr>
      </p:pic>
      <p:pic>
        <p:nvPicPr>
          <p:cNvPr id="6" name="Picture 5"/>
          <p:cNvPicPr>
            <a:picLocks noChangeAspect="1"/>
          </p:cNvPicPr>
          <p:nvPr/>
        </p:nvPicPr>
        <p:blipFill>
          <a:blip r:embed="rId3"/>
          <a:stretch>
            <a:fillRect/>
          </a:stretch>
        </p:blipFill>
        <p:spPr>
          <a:xfrm>
            <a:off x="4188978" y="886263"/>
            <a:ext cx="1922350" cy="3203916"/>
          </a:xfrm>
          <a:prstGeom prst="rect">
            <a:avLst/>
          </a:prstGeom>
        </p:spPr>
      </p:pic>
      <p:pic>
        <p:nvPicPr>
          <p:cNvPr id="7" name="Picture 6"/>
          <p:cNvPicPr>
            <a:picLocks noChangeAspect="1"/>
          </p:cNvPicPr>
          <p:nvPr/>
        </p:nvPicPr>
        <p:blipFill>
          <a:blip r:embed="rId4"/>
          <a:stretch>
            <a:fillRect/>
          </a:stretch>
        </p:blipFill>
        <p:spPr>
          <a:xfrm>
            <a:off x="4188979" y="4214166"/>
            <a:ext cx="3843674" cy="2324745"/>
          </a:xfrm>
          <a:prstGeom prst="rect">
            <a:avLst/>
          </a:prstGeom>
        </p:spPr>
      </p:pic>
      <p:sp>
        <p:nvSpPr>
          <p:cNvPr id="8" name="TextBox 7"/>
          <p:cNvSpPr txBox="1"/>
          <p:nvPr/>
        </p:nvSpPr>
        <p:spPr>
          <a:xfrm>
            <a:off x="174674" y="5507500"/>
            <a:ext cx="3731778" cy="707886"/>
          </a:xfrm>
          <a:prstGeom prst="rect">
            <a:avLst/>
          </a:prstGeom>
          <a:noFill/>
        </p:spPr>
        <p:txBody>
          <a:bodyPr wrap="square" rtlCol="0">
            <a:spAutoFit/>
          </a:bodyPr>
          <a:lstStyle/>
          <a:p>
            <a:pPr algn="ctr" defTabSz="914400" fontAlgn="base">
              <a:spcBef>
                <a:spcPct val="0"/>
              </a:spcBef>
              <a:spcAft>
                <a:spcPct val="0"/>
              </a:spcAft>
            </a:pPr>
            <a:r>
              <a:rPr lang="en-US" sz="2000" dirty="0" smtClean="0">
                <a:solidFill>
                  <a:prstClr val="black"/>
                </a:solidFill>
                <a:latin typeface="Arial" pitchFamily="34" charset="0"/>
                <a:ea typeface="ＭＳ Ｐゴシック" pitchFamily="34" charset="-128"/>
              </a:rPr>
              <a:t>SAS-1 (</a:t>
            </a:r>
            <a:r>
              <a:rPr lang="en-US" sz="2000" dirty="0" err="1" smtClean="0">
                <a:solidFill>
                  <a:prstClr val="black"/>
                </a:solidFill>
                <a:latin typeface="Arial" pitchFamily="34" charset="0"/>
                <a:ea typeface="ＭＳ Ｐゴシック" pitchFamily="34" charset="-128"/>
              </a:rPr>
              <a:t>Uhuru</a:t>
            </a:r>
            <a:r>
              <a:rPr lang="en-US" sz="2000" dirty="0" smtClean="0">
                <a:solidFill>
                  <a:prstClr val="black"/>
                </a:solidFill>
                <a:latin typeface="Arial" pitchFamily="34" charset="0"/>
                <a:ea typeface="ＭＳ Ｐゴシック" pitchFamily="34" charset="-128"/>
              </a:rPr>
              <a:t>)</a:t>
            </a:r>
          </a:p>
          <a:p>
            <a:pPr algn="ctr" defTabSz="914400" fontAlgn="base">
              <a:spcBef>
                <a:spcPct val="0"/>
              </a:spcBef>
              <a:spcAft>
                <a:spcPct val="0"/>
              </a:spcAft>
            </a:pPr>
            <a:r>
              <a:rPr lang="en-US" sz="2000" dirty="0" smtClean="0">
                <a:solidFill>
                  <a:prstClr val="black"/>
                </a:solidFill>
                <a:latin typeface="Arial" pitchFamily="34" charset="0"/>
                <a:ea typeface="ＭＳ Ｐゴシック" pitchFamily="34" charset="-128"/>
              </a:rPr>
              <a:t>1970-1973</a:t>
            </a:r>
            <a:endParaRPr lang="en-US" sz="2000" dirty="0">
              <a:solidFill>
                <a:prstClr val="black"/>
              </a:solidFill>
              <a:latin typeface="Arial" pitchFamily="34" charset="0"/>
              <a:ea typeface="ＭＳ Ｐゴシック" pitchFamily="34" charset="-128"/>
            </a:endParaRPr>
          </a:p>
        </p:txBody>
      </p:sp>
      <p:sp>
        <p:nvSpPr>
          <p:cNvPr id="9" name="TextBox 8"/>
          <p:cNvSpPr txBox="1"/>
          <p:nvPr/>
        </p:nvSpPr>
        <p:spPr>
          <a:xfrm>
            <a:off x="6110816" y="1413382"/>
            <a:ext cx="3731778" cy="2862322"/>
          </a:xfrm>
          <a:prstGeom prst="rect">
            <a:avLst/>
          </a:prstGeom>
          <a:noFill/>
        </p:spPr>
        <p:txBody>
          <a:bodyPr wrap="square" rtlCol="0">
            <a:spAutoFit/>
          </a:bodyPr>
          <a:lstStyle/>
          <a:p>
            <a:pPr defTabSz="914400" fontAlgn="base">
              <a:spcBef>
                <a:spcPct val="0"/>
              </a:spcBef>
              <a:spcAft>
                <a:spcPct val="0"/>
              </a:spcAft>
            </a:pPr>
            <a:r>
              <a:rPr lang="en-US" sz="2000" dirty="0" smtClean="0">
                <a:solidFill>
                  <a:prstClr val="black"/>
                </a:solidFill>
                <a:latin typeface="Arial" pitchFamily="34" charset="0"/>
                <a:ea typeface="ＭＳ Ｐゴシック" pitchFamily="34" charset="-128"/>
              </a:rPr>
              <a:t>SAS-2 </a:t>
            </a:r>
          </a:p>
          <a:p>
            <a:pPr defTabSz="914400" fontAlgn="base">
              <a:spcBef>
                <a:spcPct val="0"/>
              </a:spcBef>
              <a:spcAft>
                <a:spcPct val="0"/>
              </a:spcAft>
            </a:pPr>
            <a:r>
              <a:rPr lang="en-US" sz="2000" dirty="0" smtClean="0">
                <a:solidFill>
                  <a:prstClr val="black"/>
                </a:solidFill>
                <a:latin typeface="Arial" pitchFamily="34" charset="0"/>
                <a:ea typeface="ＭＳ Ｐゴシック" pitchFamily="34" charset="-128"/>
              </a:rPr>
              <a:t>1972-1973</a:t>
            </a:r>
          </a:p>
          <a:p>
            <a:pPr defTabSz="914400" fontAlgn="base">
              <a:spcBef>
                <a:spcPct val="0"/>
              </a:spcBef>
              <a:spcAft>
                <a:spcPct val="0"/>
              </a:spcAft>
            </a:pPr>
            <a:endParaRPr lang="en-US" sz="2000" dirty="0" smtClean="0">
              <a:solidFill>
                <a:prstClr val="black"/>
              </a:solidFill>
              <a:latin typeface="Arial" pitchFamily="34" charset="0"/>
              <a:ea typeface="ＭＳ Ｐゴシック" pitchFamily="34" charset="-128"/>
            </a:endParaRPr>
          </a:p>
          <a:p>
            <a:pPr defTabSz="914400" fontAlgn="base">
              <a:spcBef>
                <a:spcPct val="0"/>
              </a:spcBef>
              <a:spcAft>
                <a:spcPct val="0"/>
              </a:spcAft>
            </a:pPr>
            <a:endParaRPr lang="en-US" sz="2000" dirty="0">
              <a:solidFill>
                <a:prstClr val="black"/>
              </a:solidFill>
              <a:latin typeface="Arial" pitchFamily="34" charset="0"/>
              <a:ea typeface="ＭＳ Ｐゴシック" pitchFamily="34" charset="-128"/>
            </a:endParaRPr>
          </a:p>
          <a:p>
            <a:pPr defTabSz="914400" fontAlgn="base">
              <a:spcBef>
                <a:spcPct val="0"/>
              </a:spcBef>
              <a:spcAft>
                <a:spcPct val="0"/>
              </a:spcAft>
            </a:pPr>
            <a:endParaRPr lang="en-US" sz="2000" dirty="0" smtClean="0">
              <a:solidFill>
                <a:prstClr val="black"/>
              </a:solidFill>
              <a:latin typeface="Arial" pitchFamily="34" charset="0"/>
              <a:ea typeface="ＭＳ Ｐゴシック" pitchFamily="34" charset="-128"/>
            </a:endParaRPr>
          </a:p>
          <a:p>
            <a:pPr defTabSz="914400" fontAlgn="base">
              <a:spcBef>
                <a:spcPct val="0"/>
              </a:spcBef>
              <a:spcAft>
                <a:spcPct val="0"/>
              </a:spcAft>
            </a:pPr>
            <a:endParaRPr lang="en-US" sz="2000" dirty="0">
              <a:solidFill>
                <a:prstClr val="black"/>
              </a:solidFill>
              <a:latin typeface="Arial" pitchFamily="34" charset="0"/>
              <a:ea typeface="ＭＳ Ｐゴシック" pitchFamily="34" charset="-128"/>
            </a:endParaRPr>
          </a:p>
          <a:p>
            <a:pPr defTabSz="914400" fontAlgn="base">
              <a:spcBef>
                <a:spcPct val="0"/>
              </a:spcBef>
              <a:spcAft>
                <a:spcPct val="0"/>
              </a:spcAft>
            </a:pPr>
            <a:endParaRPr lang="en-US" sz="2000" dirty="0" smtClean="0">
              <a:solidFill>
                <a:prstClr val="black"/>
              </a:solidFill>
              <a:latin typeface="Arial" pitchFamily="34" charset="0"/>
              <a:ea typeface="ＭＳ Ｐゴシック" pitchFamily="34" charset="-128"/>
            </a:endParaRPr>
          </a:p>
          <a:p>
            <a:pPr marL="463550" defTabSz="914400" fontAlgn="base">
              <a:spcBef>
                <a:spcPct val="0"/>
              </a:spcBef>
              <a:spcAft>
                <a:spcPct val="0"/>
              </a:spcAft>
            </a:pPr>
            <a:r>
              <a:rPr lang="en-US" sz="2000" dirty="0" smtClean="0">
                <a:solidFill>
                  <a:prstClr val="black"/>
                </a:solidFill>
                <a:latin typeface="Arial" pitchFamily="34" charset="0"/>
                <a:ea typeface="ＭＳ Ｐゴシック" pitchFamily="34" charset="-128"/>
              </a:rPr>
              <a:t>SAS-3</a:t>
            </a:r>
          </a:p>
          <a:p>
            <a:pPr marL="463550" defTabSz="914400" fontAlgn="base">
              <a:spcBef>
                <a:spcPct val="0"/>
              </a:spcBef>
              <a:spcAft>
                <a:spcPct val="0"/>
              </a:spcAft>
            </a:pPr>
            <a:r>
              <a:rPr lang="en-US" sz="2000" dirty="0" smtClean="0">
                <a:solidFill>
                  <a:prstClr val="black"/>
                </a:solidFill>
                <a:latin typeface="Arial" pitchFamily="34" charset="0"/>
                <a:ea typeface="ＭＳ Ｐゴシック" pitchFamily="34" charset="-128"/>
              </a:rPr>
              <a:t>1975-1979</a:t>
            </a:r>
            <a:endParaRPr lang="en-US" sz="2000" dirty="0">
              <a:solidFill>
                <a:prstClr val="black"/>
              </a:solidFill>
              <a:latin typeface="Arial" pitchFamily="34" charset="0"/>
              <a:ea typeface="ＭＳ Ｐゴシック" pitchFamily="34" charset="-128"/>
            </a:endParaRPr>
          </a:p>
        </p:txBody>
      </p:sp>
      <p:sp>
        <p:nvSpPr>
          <p:cNvPr id="10" name="TextBox 9"/>
          <p:cNvSpPr txBox="1"/>
          <p:nvPr/>
        </p:nvSpPr>
        <p:spPr>
          <a:xfrm>
            <a:off x="174674" y="6484432"/>
            <a:ext cx="3629465" cy="276999"/>
          </a:xfrm>
          <a:prstGeom prst="rect">
            <a:avLst/>
          </a:prstGeom>
          <a:noFill/>
        </p:spPr>
        <p:txBody>
          <a:bodyPr wrap="square" rtlCol="0">
            <a:spAutoFit/>
          </a:bodyPr>
          <a:lstStyle/>
          <a:p>
            <a:pPr defTabSz="914400" fontAlgn="base">
              <a:spcBef>
                <a:spcPct val="0"/>
              </a:spcBef>
              <a:spcAft>
                <a:spcPct val="0"/>
              </a:spcAft>
            </a:pPr>
            <a:r>
              <a:rPr lang="en-US" sz="1200" i="1" dirty="0" smtClean="0">
                <a:solidFill>
                  <a:prstClr val="black"/>
                </a:solidFill>
                <a:latin typeface="Arial" pitchFamily="34" charset="0"/>
                <a:ea typeface="ＭＳ Ｐゴシック" pitchFamily="34" charset="-128"/>
              </a:rPr>
              <a:t>Image Credits: NASA</a:t>
            </a:r>
            <a:endParaRPr lang="en-US" sz="1200" i="1" dirty="0">
              <a:solidFill>
                <a:prstClr val="black"/>
              </a:solidFill>
              <a:latin typeface="Arial" pitchFamily="34" charset="0"/>
              <a:ea typeface="ＭＳ Ｐゴシック" pitchFamily="34" charset="-128"/>
            </a:endParaRPr>
          </a:p>
        </p:txBody>
      </p:sp>
    </p:spTree>
    <p:extLst>
      <p:ext uri="{BB962C8B-B14F-4D97-AF65-F5344CB8AC3E}">
        <p14:creationId xmlns:p14="http://schemas.microsoft.com/office/powerpoint/2010/main" val="4284872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for JWST Science</a:t>
            </a:r>
          </a:p>
        </p:txBody>
      </p:sp>
      <p:sp>
        <p:nvSpPr>
          <p:cNvPr id="3" name="Content Placeholder 2"/>
          <p:cNvSpPr>
            <a:spLocks noGrp="1"/>
          </p:cNvSpPr>
          <p:nvPr>
            <p:ph idx="1"/>
          </p:nvPr>
        </p:nvSpPr>
        <p:spPr>
          <a:xfrm>
            <a:off x="170873" y="976643"/>
            <a:ext cx="4615685" cy="5029200"/>
          </a:xfrm>
        </p:spPr>
        <p:txBody>
          <a:bodyPr/>
          <a:lstStyle/>
          <a:p>
            <a:r>
              <a:rPr lang="en-US" sz="2400" dirty="0"/>
              <a:t>Need to ensure a smooth transition of JWST management back into </a:t>
            </a:r>
            <a:r>
              <a:rPr lang="en-US" sz="2400" dirty="0" smtClean="0"/>
              <a:t>the Astrophysics </a:t>
            </a:r>
            <a:r>
              <a:rPr lang="en-US" sz="2400" dirty="0"/>
              <a:t>Division when prime </a:t>
            </a:r>
            <a:r>
              <a:rPr lang="en-US" sz="2400" dirty="0" smtClean="0"/>
              <a:t>ops </a:t>
            </a:r>
            <a:r>
              <a:rPr lang="en-US" sz="2400" dirty="0"/>
              <a:t>begin.</a:t>
            </a:r>
          </a:p>
          <a:p>
            <a:r>
              <a:rPr lang="en-US" sz="2400" dirty="0" smtClean="0"/>
              <a:t>Need </a:t>
            </a:r>
            <a:r>
              <a:rPr lang="en-US" sz="2400" dirty="0"/>
              <a:t>to ensure that the budget is right. Adequate to reap the </a:t>
            </a:r>
            <a:r>
              <a:rPr lang="en-US" sz="2400" dirty="0" smtClean="0"/>
              <a:t>science benefits </a:t>
            </a:r>
            <a:r>
              <a:rPr lang="en-US" sz="2400" dirty="0"/>
              <a:t>of JWST. Balanced to enable appropriate GO </a:t>
            </a:r>
            <a:r>
              <a:rPr lang="en-US" sz="2400" dirty="0" smtClean="0"/>
              <a:t>funding.</a:t>
            </a:r>
          </a:p>
          <a:p>
            <a:r>
              <a:rPr lang="en-US" sz="2400" dirty="0" smtClean="0"/>
              <a:t>Constrained </a:t>
            </a:r>
            <a:r>
              <a:rPr lang="en-US" sz="2400" dirty="0"/>
              <a:t>to permit development of future observatories.</a:t>
            </a:r>
          </a:p>
          <a:p>
            <a:pPr marL="0" indent="0">
              <a:buNone/>
            </a:pPr>
            <a:endParaRPr lang="en-US" dirty="0"/>
          </a:p>
        </p:txBody>
      </p:sp>
      <p:pic>
        <p:nvPicPr>
          <p:cNvPr id="5" name="Picture 4"/>
          <p:cNvPicPr>
            <a:picLocks noChangeAspect="1"/>
          </p:cNvPicPr>
          <p:nvPr/>
        </p:nvPicPr>
        <p:blipFill>
          <a:blip r:embed="rId2"/>
          <a:stretch>
            <a:fillRect/>
          </a:stretch>
        </p:blipFill>
        <p:spPr>
          <a:xfrm>
            <a:off x="4688873" y="2079555"/>
            <a:ext cx="4026524" cy="3019893"/>
          </a:xfrm>
          <a:prstGeom prst="rect">
            <a:avLst/>
          </a:prstGeom>
        </p:spPr>
      </p:pic>
    </p:spTree>
    <p:extLst>
      <p:ext uri="{BB962C8B-B14F-4D97-AF65-F5344CB8AC3E}">
        <p14:creationId xmlns:p14="http://schemas.microsoft.com/office/powerpoint/2010/main" val="386637862"/>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
          <p:cNvSpPr>
            <a:spLocks noGrp="1" noChangeArrowheads="1"/>
          </p:cNvSpPr>
          <p:nvPr>
            <p:ph type="title"/>
          </p:nvPr>
        </p:nvSpPr>
        <p:spPr>
          <a:xfrm>
            <a:off x="420645" y="96645"/>
            <a:ext cx="8287972" cy="617686"/>
          </a:xfrm>
        </p:spPr>
        <p:txBody>
          <a:bodyPr>
            <a:normAutofit/>
          </a:bodyPr>
          <a:lstStyle/>
          <a:p>
            <a:pPr>
              <a:spcBef>
                <a:spcPts val="0"/>
              </a:spcBef>
            </a:pPr>
            <a:r>
              <a:rPr lang="en-US" dirty="0" smtClean="0">
                <a:solidFill>
                  <a:prstClr val="black"/>
                </a:solidFill>
                <a:latin typeface="Arial"/>
                <a:ea typeface="ＭＳ Ｐゴシック" pitchFamily="34" charset="-128"/>
                <a:cs typeface="Arial"/>
              </a:rPr>
              <a:t>Astrophysics Timeline</a:t>
            </a:r>
            <a:endParaRPr lang="en-US" dirty="0">
              <a:solidFill>
                <a:prstClr val="black"/>
              </a:solidFill>
              <a:latin typeface="Arial"/>
              <a:ea typeface="ＭＳ Ｐゴシック" pitchFamily="34" charset="-128"/>
              <a:cs typeface="Arial"/>
            </a:endParaRPr>
          </a:p>
        </p:txBody>
      </p:sp>
      <p:sp>
        <p:nvSpPr>
          <p:cNvPr id="6" name="Rectangle 67"/>
          <p:cNvSpPr>
            <a:spLocks noChangeArrowheads="1"/>
          </p:cNvSpPr>
          <p:nvPr/>
        </p:nvSpPr>
        <p:spPr bwMode="auto">
          <a:xfrm>
            <a:off x="8654530" y="6438463"/>
            <a:ext cx="495300" cy="354012"/>
          </a:xfrm>
          <a:prstGeom prst="rect">
            <a:avLst/>
          </a:prstGeom>
          <a:noFill/>
          <a:ln w="9525">
            <a:noFill/>
            <a:miter lim="800000"/>
            <a:headEnd/>
            <a:tailEnd/>
          </a:ln>
          <a:effectLst/>
        </p:spPr>
        <p:txBody>
          <a:bodyPr lIns="91380" tIns="45690" rIns="91380" bIns="45690"/>
          <a:lstStyle/>
          <a:p>
            <a:pPr algn="r" eaLnBrk="0" hangingPunct="0">
              <a:defRPr/>
            </a:pPr>
            <a:fld id="{F8D5B1A9-9AEB-4403-B6FB-F1BE4DF40A31}" type="slidenum">
              <a:rPr lang="en-US" sz="1100">
                <a:solidFill>
                  <a:srgbClr val="FFFFFF"/>
                </a:solidFill>
                <a:ea typeface="ＭＳ Ｐゴシック" charset="-128"/>
              </a:rPr>
              <a:pPr algn="r" eaLnBrk="0" hangingPunct="0">
                <a:defRPr/>
              </a:pPr>
              <a:t>31</a:t>
            </a:fld>
            <a:endParaRPr lang="en-US" sz="1100" dirty="0">
              <a:solidFill>
                <a:srgbClr val="FFFFFF"/>
              </a:solidFill>
              <a:ea typeface="ＭＳ Ｐゴシック" charset="-128"/>
            </a:endParaRPr>
          </a:p>
        </p:txBody>
      </p:sp>
      <p:sp>
        <p:nvSpPr>
          <p:cNvPr id="7" name="Rectangle 67"/>
          <p:cNvSpPr>
            <a:spLocks noChangeArrowheads="1"/>
          </p:cNvSpPr>
          <p:nvPr/>
        </p:nvSpPr>
        <p:spPr bwMode="auto">
          <a:xfrm>
            <a:off x="8667230" y="6501963"/>
            <a:ext cx="495300" cy="354012"/>
          </a:xfrm>
          <a:prstGeom prst="rect">
            <a:avLst/>
          </a:prstGeom>
          <a:noFill/>
          <a:ln w="9525">
            <a:noFill/>
            <a:miter lim="800000"/>
            <a:headEnd/>
            <a:tailEnd/>
          </a:ln>
          <a:effectLst/>
        </p:spPr>
        <p:txBody>
          <a:bodyPr lIns="91380" tIns="45690" rIns="91380" bIns="45690"/>
          <a:lstStyle/>
          <a:p>
            <a:pPr algn="r" eaLnBrk="0" hangingPunct="0">
              <a:defRPr/>
            </a:pPr>
            <a:fld id="{F8D5B1A9-9AEB-4403-B6FB-F1BE4DF40A31}" type="slidenum">
              <a:rPr lang="en-US" sz="1100">
                <a:solidFill>
                  <a:srgbClr val="000000"/>
                </a:solidFill>
                <a:ea typeface="ＭＳ Ｐゴシック" charset="-128"/>
              </a:rPr>
              <a:pPr algn="r" eaLnBrk="0" hangingPunct="0">
                <a:defRPr/>
              </a:pPr>
              <a:t>31</a:t>
            </a:fld>
            <a:endParaRPr lang="en-US" sz="1100" dirty="0">
              <a:solidFill>
                <a:srgbClr val="000000"/>
              </a:solidFill>
              <a:ea typeface="ＭＳ Ｐゴシック" charset="-128"/>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8530" y="727031"/>
            <a:ext cx="9125470" cy="6170376"/>
          </a:xfrm>
          <a:prstGeom prst="rect">
            <a:avLst/>
          </a:prstGeom>
        </p:spPr>
      </p:pic>
    </p:spTree>
    <p:extLst>
      <p:ext uri="{BB962C8B-B14F-4D97-AF65-F5344CB8AC3E}">
        <p14:creationId xmlns:p14="http://schemas.microsoft.com/office/powerpoint/2010/main" val="38413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130" y="0"/>
            <a:ext cx="9144000" cy="6858000"/>
          </a:xfrm>
        </p:spPr>
      </p:pic>
      <p:sp>
        <p:nvSpPr>
          <p:cNvPr id="5" name="TextBox 4"/>
          <p:cNvSpPr txBox="1"/>
          <p:nvPr/>
        </p:nvSpPr>
        <p:spPr>
          <a:xfrm>
            <a:off x="6573076" y="5526156"/>
            <a:ext cx="2054087" cy="584775"/>
          </a:xfrm>
          <a:prstGeom prst="rect">
            <a:avLst/>
          </a:prstGeom>
          <a:noFill/>
        </p:spPr>
        <p:txBody>
          <a:bodyPr wrap="square" rtlCol="0">
            <a:spAutoFit/>
          </a:bodyPr>
          <a:lstStyle/>
          <a:p>
            <a:pPr algn="ctr"/>
            <a:r>
              <a:rPr lang="en-US" sz="3200" dirty="0" smtClean="0">
                <a:solidFill>
                  <a:schemeClr val="bg1"/>
                </a:solidFill>
              </a:rPr>
              <a:t>May 2015</a:t>
            </a:r>
            <a:endParaRPr lang="en-US" sz="3200" dirty="0">
              <a:solidFill>
                <a:schemeClr val="bg1"/>
              </a:solidFill>
            </a:endParaRPr>
          </a:p>
        </p:txBody>
      </p:sp>
    </p:spTree>
    <p:extLst>
      <p:ext uri="{BB962C8B-B14F-4D97-AF65-F5344CB8AC3E}">
        <p14:creationId xmlns:p14="http://schemas.microsoft.com/office/powerpoint/2010/main" val="1772408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6688" y="3008547"/>
            <a:ext cx="7772400" cy="1362075"/>
          </a:xfrm>
        </p:spPr>
        <p:txBody>
          <a:bodyPr/>
          <a:lstStyle/>
          <a:p>
            <a:pPr algn="ctr"/>
            <a:r>
              <a:rPr lang="en-US" dirty="0" smtClean="0"/>
              <a:t>Backups</a:t>
            </a:r>
            <a:endParaRPr lang="en-US" dirty="0"/>
          </a:p>
        </p:txBody>
      </p:sp>
    </p:spTree>
    <p:extLst>
      <p:ext uri="{BB962C8B-B14F-4D97-AF65-F5344CB8AC3E}">
        <p14:creationId xmlns:p14="http://schemas.microsoft.com/office/powerpoint/2010/main" val="1337300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Astrophysics PAGs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143000" y="802738"/>
            <a:ext cx="6858000" cy="5973098"/>
          </a:xfrm>
        </p:spPr>
      </p:pic>
      <p:sp>
        <p:nvSpPr>
          <p:cNvPr id="5" name="TextBox 4"/>
          <p:cNvSpPr txBox="1"/>
          <p:nvPr/>
        </p:nvSpPr>
        <p:spPr>
          <a:xfrm>
            <a:off x="6010275" y="923925"/>
            <a:ext cx="3114675" cy="369332"/>
          </a:xfrm>
          <a:prstGeom prst="rect">
            <a:avLst/>
          </a:prstGeom>
          <a:solidFill>
            <a:schemeClr val="bg1"/>
          </a:solidFill>
        </p:spPr>
        <p:txBody>
          <a:bodyPr wrap="square" rtlCol="0">
            <a:spAutoFit/>
          </a:bodyPr>
          <a:lstStyle/>
          <a:p>
            <a:r>
              <a:rPr lang="en-US" sz="1800" dirty="0" smtClean="0">
                <a:solidFill>
                  <a:srgbClr val="FF0000"/>
                </a:solidFill>
                <a:sym typeface="Wingdings" pitchFamily="2" charset="2"/>
              </a:rPr>
              <a:t> NASA / Charlie Bolden</a:t>
            </a:r>
            <a:endParaRPr lang="en-US" sz="1800" dirty="0">
              <a:solidFill>
                <a:srgbClr val="FF0000"/>
              </a:solidFill>
            </a:endParaRPr>
          </a:p>
        </p:txBody>
      </p:sp>
      <p:sp>
        <p:nvSpPr>
          <p:cNvPr id="6" name="TextBox 5"/>
          <p:cNvSpPr txBox="1"/>
          <p:nvPr/>
        </p:nvSpPr>
        <p:spPr>
          <a:xfrm>
            <a:off x="6010275" y="1310164"/>
            <a:ext cx="3124200" cy="369332"/>
          </a:xfrm>
          <a:prstGeom prst="rect">
            <a:avLst/>
          </a:prstGeom>
          <a:solidFill>
            <a:schemeClr val="bg1"/>
          </a:solidFill>
        </p:spPr>
        <p:txBody>
          <a:bodyPr wrap="square" rtlCol="0">
            <a:spAutoFit/>
          </a:bodyPr>
          <a:lstStyle/>
          <a:p>
            <a:r>
              <a:rPr lang="en-US" sz="1800" dirty="0" smtClean="0">
                <a:solidFill>
                  <a:srgbClr val="FF0000"/>
                </a:solidFill>
                <a:sym typeface="Wingdings" pitchFamily="2" charset="2"/>
              </a:rPr>
              <a:t> SMD / John Grunsfeld</a:t>
            </a:r>
            <a:endParaRPr lang="en-US" sz="1800" dirty="0">
              <a:solidFill>
                <a:srgbClr val="FF0000"/>
              </a:solidFill>
            </a:endParaRPr>
          </a:p>
        </p:txBody>
      </p:sp>
      <p:sp>
        <p:nvSpPr>
          <p:cNvPr id="7" name="TextBox 6"/>
          <p:cNvSpPr txBox="1"/>
          <p:nvPr/>
        </p:nvSpPr>
        <p:spPr>
          <a:xfrm>
            <a:off x="6010275" y="1653064"/>
            <a:ext cx="3124200" cy="369332"/>
          </a:xfrm>
          <a:prstGeom prst="rect">
            <a:avLst/>
          </a:prstGeom>
          <a:solidFill>
            <a:schemeClr val="bg1"/>
          </a:solidFill>
        </p:spPr>
        <p:txBody>
          <a:bodyPr wrap="square" rtlCol="0">
            <a:spAutoFit/>
          </a:bodyPr>
          <a:lstStyle/>
          <a:p>
            <a:r>
              <a:rPr lang="en-US" sz="1800" dirty="0" smtClean="0">
                <a:solidFill>
                  <a:srgbClr val="FF0000"/>
                </a:solidFill>
                <a:sym typeface="Wingdings" pitchFamily="2" charset="2"/>
              </a:rPr>
              <a:t> Astrophysics / Paul Hertz</a:t>
            </a:r>
            <a:endParaRPr lang="en-US" sz="1800" dirty="0">
              <a:solidFill>
                <a:srgbClr val="FF0000"/>
              </a:solidFill>
            </a:endParaRPr>
          </a:p>
        </p:txBody>
      </p:sp>
      <p:sp>
        <p:nvSpPr>
          <p:cNvPr id="13" name="Rectangle 12"/>
          <p:cNvSpPr/>
          <p:nvPr/>
        </p:nvSpPr>
        <p:spPr bwMode="auto">
          <a:xfrm>
            <a:off x="1316555" y="6210799"/>
            <a:ext cx="6491015" cy="45377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
        <p:nvSpPr>
          <p:cNvPr id="3" name="Rectangle 2"/>
          <p:cNvSpPr/>
          <p:nvPr/>
        </p:nvSpPr>
        <p:spPr bwMode="auto">
          <a:xfrm>
            <a:off x="1361380" y="2420821"/>
            <a:ext cx="1973492" cy="368767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
        <p:nvSpPr>
          <p:cNvPr id="14" name="Rectangle 13"/>
          <p:cNvSpPr/>
          <p:nvPr/>
        </p:nvSpPr>
        <p:spPr bwMode="auto">
          <a:xfrm>
            <a:off x="3561995" y="2436002"/>
            <a:ext cx="1973492" cy="368767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
        <p:nvSpPr>
          <p:cNvPr id="15" name="Rectangle 14"/>
          <p:cNvSpPr/>
          <p:nvPr/>
        </p:nvSpPr>
        <p:spPr bwMode="auto">
          <a:xfrm>
            <a:off x="5758193" y="2420821"/>
            <a:ext cx="1973492" cy="368767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
        <p:nvSpPr>
          <p:cNvPr id="9" name="TextBox 8"/>
          <p:cNvSpPr txBox="1"/>
          <p:nvPr/>
        </p:nvSpPr>
        <p:spPr>
          <a:xfrm>
            <a:off x="5753652" y="2381187"/>
            <a:ext cx="1992286" cy="3843768"/>
          </a:xfrm>
          <a:prstGeom prst="rect">
            <a:avLst/>
          </a:prstGeom>
          <a:noFill/>
        </p:spPr>
        <p:txBody>
          <a:bodyPr wrap="square" rtlCol="0">
            <a:spAutoFit/>
          </a:bodyPr>
          <a:lstStyle/>
          <a:p>
            <a:r>
              <a:rPr lang="en-US" sz="1600" dirty="0"/>
              <a:t>Program Scientist:</a:t>
            </a:r>
          </a:p>
          <a:p>
            <a:r>
              <a:rPr lang="en-US" sz="1600" dirty="0" smtClean="0"/>
              <a:t>Rita Sambruna</a:t>
            </a:r>
          </a:p>
          <a:p>
            <a:r>
              <a:rPr lang="en-US" sz="1600" dirty="0" smtClean="0"/>
              <a:t>Wilt Sanders</a:t>
            </a:r>
          </a:p>
          <a:p>
            <a:endParaRPr lang="en-US" sz="1600" dirty="0" smtClean="0"/>
          </a:p>
          <a:p>
            <a:r>
              <a:rPr lang="en-US" sz="1600" dirty="0"/>
              <a:t>Program Executive:</a:t>
            </a:r>
          </a:p>
          <a:p>
            <a:r>
              <a:rPr lang="en-US" sz="1600" smtClean="0"/>
              <a:t>Jeanne Davis</a:t>
            </a:r>
            <a:endParaRPr lang="en-US" sz="1600" dirty="0" smtClean="0"/>
          </a:p>
          <a:p>
            <a:endParaRPr lang="en-US" sz="1600" dirty="0"/>
          </a:p>
          <a:p>
            <a:r>
              <a:rPr lang="en-US" sz="1600" dirty="0"/>
              <a:t>Program Manager:</a:t>
            </a:r>
          </a:p>
          <a:p>
            <a:r>
              <a:rPr lang="en-US" sz="1600" dirty="0" smtClean="0"/>
              <a:t>Mansoor Ahmed (GSFC)</a:t>
            </a:r>
          </a:p>
          <a:p>
            <a:endParaRPr lang="en-US" sz="1600" dirty="0" smtClean="0"/>
          </a:p>
          <a:p>
            <a:r>
              <a:rPr lang="en-US" sz="1600" dirty="0" smtClean="0"/>
              <a:t>Chief Scientist:</a:t>
            </a:r>
          </a:p>
          <a:p>
            <a:r>
              <a:rPr lang="en-US" sz="1600" dirty="0" smtClean="0"/>
              <a:t>Ann Hornschemeier</a:t>
            </a:r>
          </a:p>
          <a:p>
            <a:r>
              <a:rPr lang="en-US" sz="1600" dirty="0" smtClean="0"/>
              <a:t>Peter </a:t>
            </a:r>
            <a:r>
              <a:rPr lang="en-US" sz="1600" dirty="0" err="1" smtClean="0"/>
              <a:t>Bertone</a:t>
            </a:r>
            <a:endParaRPr lang="en-US" sz="1600" dirty="0" smtClean="0"/>
          </a:p>
          <a:p>
            <a:r>
              <a:rPr lang="en-US" sz="1600" dirty="0" smtClean="0"/>
              <a:t>(GSFC)</a:t>
            </a:r>
            <a:endParaRPr lang="en-US" sz="1600" dirty="0"/>
          </a:p>
        </p:txBody>
      </p:sp>
      <p:sp>
        <p:nvSpPr>
          <p:cNvPr id="8" name="TextBox 7"/>
          <p:cNvSpPr txBox="1"/>
          <p:nvPr/>
        </p:nvSpPr>
        <p:spPr>
          <a:xfrm>
            <a:off x="3547165" y="2381187"/>
            <a:ext cx="2000696" cy="3785652"/>
          </a:xfrm>
          <a:prstGeom prst="rect">
            <a:avLst/>
          </a:prstGeom>
          <a:noFill/>
        </p:spPr>
        <p:txBody>
          <a:bodyPr wrap="square" rtlCol="0">
            <a:spAutoFit/>
          </a:bodyPr>
          <a:lstStyle/>
          <a:p>
            <a:r>
              <a:rPr lang="en-US" sz="1600" dirty="0" smtClean="0"/>
              <a:t>Program Scientist:</a:t>
            </a:r>
          </a:p>
          <a:p>
            <a:r>
              <a:rPr lang="en-US" sz="1600" dirty="0" smtClean="0"/>
              <a:t>Doug Hudgins</a:t>
            </a:r>
          </a:p>
          <a:p>
            <a:r>
              <a:rPr lang="en-US" sz="1600" dirty="0" smtClean="0"/>
              <a:t>Martin Still</a:t>
            </a:r>
          </a:p>
          <a:p>
            <a:endParaRPr lang="en-US" sz="1600" dirty="0" smtClean="0"/>
          </a:p>
          <a:p>
            <a:r>
              <a:rPr lang="en-US" sz="1600" dirty="0" smtClean="0"/>
              <a:t>Program Executive:</a:t>
            </a:r>
          </a:p>
          <a:p>
            <a:r>
              <a:rPr lang="en-US" sz="1600" dirty="0" smtClean="0"/>
              <a:t>John Gagosian</a:t>
            </a:r>
          </a:p>
          <a:p>
            <a:endParaRPr lang="en-US" sz="1600" dirty="0"/>
          </a:p>
          <a:p>
            <a:r>
              <a:rPr lang="en-US" sz="1600" dirty="0" smtClean="0"/>
              <a:t>Program Manager:</a:t>
            </a:r>
          </a:p>
          <a:p>
            <a:r>
              <a:rPr lang="en-US" sz="1600" dirty="0" smtClean="0"/>
              <a:t>Gary Blackwood (JPL)</a:t>
            </a:r>
          </a:p>
          <a:p>
            <a:endParaRPr lang="en-US" sz="1600" dirty="0" smtClean="0"/>
          </a:p>
          <a:p>
            <a:r>
              <a:rPr lang="en-US" sz="1600" dirty="0" smtClean="0"/>
              <a:t>Chief Scientist:</a:t>
            </a:r>
          </a:p>
          <a:p>
            <a:r>
              <a:rPr lang="en-US" sz="1600" dirty="0" smtClean="0"/>
              <a:t>Wes Traub (JPL)</a:t>
            </a:r>
          </a:p>
          <a:p>
            <a:endParaRPr lang="en-US" sz="1600" dirty="0"/>
          </a:p>
          <a:p>
            <a:endParaRPr lang="en-US" sz="1600" dirty="0"/>
          </a:p>
        </p:txBody>
      </p:sp>
      <p:sp>
        <p:nvSpPr>
          <p:cNvPr id="12" name="TextBox 11"/>
          <p:cNvSpPr txBox="1"/>
          <p:nvPr/>
        </p:nvSpPr>
        <p:spPr>
          <a:xfrm>
            <a:off x="1334053" y="2381187"/>
            <a:ext cx="1974573" cy="3785652"/>
          </a:xfrm>
          <a:prstGeom prst="rect">
            <a:avLst/>
          </a:prstGeom>
          <a:noFill/>
        </p:spPr>
        <p:txBody>
          <a:bodyPr wrap="square" rtlCol="0">
            <a:spAutoFit/>
          </a:bodyPr>
          <a:lstStyle/>
          <a:p>
            <a:r>
              <a:rPr lang="en-US" sz="1600" dirty="0" smtClean="0"/>
              <a:t>Program Scientist:</a:t>
            </a:r>
          </a:p>
          <a:p>
            <a:r>
              <a:rPr lang="en-US" sz="1600" dirty="0" smtClean="0"/>
              <a:t>Mario Perez</a:t>
            </a:r>
          </a:p>
          <a:p>
            <a:r>
              <a:rPr lang="en-US" sz="1600" dirty="0" smtClean="0"/>
              <a:t>Mike Garcia</a:t>
            </a:r>
          </a:p>
          <a:p>
            <a:endParaRPr lang="en-US" sz="1600" dirty="0" smtClean="0"/>
          </a:p>
          <a:p>
            <a:r>
              <a:rPr lang="en-US" sz="1600" dirty="0" smtClean="0"/>
              <a:t>Program Executive:</a:t>
            </a:r>
          </a:p>
          <a:p>
            <a:r>
              <a:rPr lang="en-US" sz="1600" dirty="0" smtClean="0"/>
              <a:t>Jeanne Davis</a:t>
            </a:r>
          </a:p>
          <a:p>
            <a:endParaRPr lang="en-US" sz="1600" dirty="0"/>
          </a:p>
          <a:p>
            <a:r>
              <a:rPr lang="en-US" sz="1600" dirty="0" smtClean="0"/>
              <a:t>Program Manager:</a:t>
            </a:r>
          </a:p>
          <a:p>
            <a:r>
              <a:rPr lang="en-US" sz="1600" dirty="0" smtClean="0"/>
              <a:t>Mansoor Ahmed (GSFC)</a:t>
            </a:r>
          </a:p>
          <a:p>
            <a:endParaRPr lang="en-US" sz="1600" dirty="0"/>
          </a:p>
          <a:p>
            <a:r>
              <a:rPr lang="en-US" sz="1600" dirty="0" smtClean="0"/>
              <a:t>Chief Scientist:</a:t>
            </a:r>
          </a:p>
          <a:p>
            <a:r>
              <a:rPr lang="en-US" sz="1600" dirty="0" smtClean="0"/>
              <a:t>Susan Neff</a:t>
            </a:r>
          </a:p>
          <a:p>
            <a:r>
              <a:rPr lang="en-US" sz="1600" dirty="0" smtClean="0"/>
              <a:t>Deborah Padgett (GSFC)</a:t>
            </a:r>
            <a:endParaRPr lang="en-US" sz="1600" dirty="0"/>
          </a:p>
        </p:txBody>
      </p:sp>
    </p:spTree>
    <p:extLst>
      <p:ext uri="{BB962C8B-B14F-4D97-AF65-F5344CB8AC3E}">
        <p14:creationId xmlns:p14="http://schemas.microsoft.com/office/powerpoint/2010/main" val="26288908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oplanet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095" y="-3718"/>
            <a:ext cx="9156095" cy="6867071"/>
          </a:xfrm>
          <a:prstGeom prst="rect">
            <a:avLst/>
          </a:prstGeom>
        </p:spPr>
      </p:pic>
      <p:sp>
        <p:nvSpPr>
          <p:cNvPr id="5" name="TextBox 4"/>
          <p:cNvSpPr txBox="1"/>
          <p:nvPr/>
        </p:nvSpPr>
        <p:spPr>
          <a:xfrm>
            <a:off x="359776" y="3121687"/>
            <a:ext cx="1316624" cy="369332"/>
          </a:xfrm>
          <a:prstGeom prst="rect">
            <a:avLst/>
          </a:prstGeom>
          <a:noFill/>
          <a:effectLst>
            <a:outerShdw blurRad="50800" dist="38100" dir="2700000" algn="tl" rotWithShape="0">
              <a:schemeClr val="accent1">
                <a:lumMod val="50000"/>
                <a:alpha val="40000"/>
              </a:schemeClr>
            </a:outerShdw>
          </a:effectLst>
        </p:spPr>
        <p:txBody>
          <a:bodyPr wrap="square" rtlCol="0">
            <a:spAutoFit/>
          </a:bodyPr>
          <a:lstStyle/>
          <a:p>
            <a:r>
              <a:rPr lang="en-US" sz="1800" b="0" i="0" dirty="0" smtClean="0">
                <a:solidFill>
                  <a:schemeClr val="bg1">
                    <a:lumMod val="95000"/>
                  </a:schemeClr>
                </a:solidFill>
                <a:latin typeface="Arial"/>
                <a:cs typeface="Arial"/>
              </a:rPr>
              <a:t>Hubble</a:t>
            </a:r>
            <a:r>
              <a:rPr lang="en-US" baseline="30000" dirty="0">
                <a:solidFill>
                  <a:srgbClr val="FF0000"/>
                </a:solidFill>
                <a:latin typeface="Arial"/>
                <a:cs typeface="Arial"/>
              </a:rPr>
              <a:t>*</a:t>
            </a:r>
            <a:endParaRPr lang="en-US" b="0" baseline="30000" dirty="0">
              <a:solidFill>
                <a:srgbClr val="FF0000"/>
              </a:solidFill>
              <a:latin typeface="Arial"/>
              <a:cs typeface="Arial"/>
            </a:endParaRPr>
          </a:p>
        </p:txBody>
      </p:sp>
      <p:sp>
        <p:nvSpPr>
          <p:cNvPr id="6" name="TextBox 5"/>
          <p:cNvSpPr txBox="1"/>
          <p:nvPr/>
        </p:nvSpPr>
        <p:spPr>
          <a:xfrm>
            <a:off x="1423202" y="2535149"/>
            <a:ext cx="1316624" cy="369332"/>
          </a:xfrm>
          <a:prstGeom prst="rect">
            <a:avLst/>
          </a:prstGeom>
          <a:noFill/>
          <a:effectLst>
            <a:outerShdw blurRad="50800" dist="38100" dir="2700000" algn="tl" rotWithShape="0">
              <a:schemeClr val="accent1">
                <a:lumMod val="50000"/>
                <a:alpha val="40000"/>
              </a:schemeClr>
            </a:outerShdw>
          </a:effectLst>
        </p:spPr>
        <p:txBody>
          <a:bodyPr wrap="square" rtlCol="0">
            <a:spAutoFit/>
          </a:bodyPr>
          <a:lstStyle/>
          <a:p>
            <a:r>
              <a:rPr lang="en-US" sz="1800" b="0" i="0" dirty="0" smtClean="0">
                <a:solidFill>
                  <a:schemeClr val="bg1"/>
                </a:solidFill>
                <a:latin typeface="Arial"/>
                <a:cs typeface="Arial"/>
              </a:rPr>
              <a:t>Spitzer</a:t>
            </a:r>
            <a:endParaRPr lang="en-US" b="0" i="0" dirty="0">
              <a:solidFill>
                <a:schemeClr val="bg1"/>
              </a:solidFill>
              <a:latin typeface="Arial"/>
              <a:cs typeface="Arial"/>
            </a:endParaRPr>
          </a:p>
        </p:txBody>
      </p:sp>
      <p:sp>
        <p:nvSpPr>
          <p:cNvPr id="7" name="TextBox 6"/>
          <p:cNvSpPr txBox="1"/>
          <p:nvPr/>
        </p:nvSpPr>
        <p:spPr>
          <a:xfrm>
            <a:off x="2817845" y="1867895"/>
            <a:ext cx="1316624" cy="369332"/>
          </a:xfrm>
          <a:prstGeom prst="rect">
            <a:avLst/>
          </a:prstGeom>
          <a:noFill/>
          <a:effectLst>
            <a:outerShdw blurRad="50800" dist="38100" dir="2700000" algn="tl" rotWithShape="0">
              <a:schemeClr val="accent1">
                <a:lumMod val="50000"/>
                <a:alpha val="40000"/>
              </a:schemeClr>
            </a:outerShdw>
          </a:effectLst>
        </p:spPr>
        <p:txBody>
          <a:bodyPr wrap="square" rtlCol="0">
            <a:spAutoFit/>
          </a:bodyPr>
          <a:lstStyle/>
          <a:p>
            <a:r>
              <a:rPr lang="en-US" sz="1800" b="0" i="0" dirty="0" err="1" smtClean="0">
                <a:solidFill>
                  <a:schemeClr val="bg1">
                    <a:lumMod val="95000"/>
                  </a:schemeClr>
                </a:solidFill>
                <a:latin typeface="Arial"/>
                <a:cs typeface="Arial"/>
              </a:rPr>
              <a:t>Kepler</a:t>
            </a:r>
            <a:endParaRPr lang="en-US" b="0" i="0" dirty="0">
              <a:solidFill>
                <a:schemeClr val="bg1">
                  <a:lumMod val="95000"/>
                </a:schemeClr>
              </a:solidFill>
              <a:latin typeface="Arial"/>
              <a:cs typeface="Arial"/>
            </a:endParaRPr>
          </a:p>
        </p:txBody>
      </p:sp>
      <p:sp>
        <p:nvSpPr>
          <p:cNvPr id="8" name="TextBox 7"/>
          <p:cNvSpPr txBox="1"/>
          <p:nvPr/>
        </p:nvSpPr>
        <p:spPr>
          <a:xfrm>
            <a:off x="5458093" y="702205"/>
            <a:ext cx="1316624" cy="369332"/>
          </a:xfrm>
          <a:prstGeom prst="rect">
            <a:avLst/>
          </a:prstGeom>
          <a:noFill/>
        </p:spPr>
        <p:txBody>
          <a:bodyPr wrap="square" rtlCol="0">
            <a:spAutoFit/>
          </a:bodyPr>
          <a:lstStyle/>
          <a:p>
            <a:r>
              <a:rPr lang="en-US" sz="1800" b="0" i="0" dirty="0" smtClean="0">
                <a:solidFill>
                  <a:schemeClr val="bg1">
                    <a:lumMod val="95000"/>
                  </a:schemeClr>
                </a:solidFill>
                <a:latin typeface="Arial"/>
                <a:cs typeface="Arial"/>
              </a:rPr>
              <a:t>JWST</a:t>
            </a:r>
            <a:endParaRPr lang="en-US" b="0" i="0" dirty="0">
              <a:solidFill>
                <a:schemeClr val="bg1">
                  <a:lumMod val="95000"/>
                </a:schemeClr>
              </a:solidFill>
              <a:latin typeface="Arial"/>
              <a:cs typeface="Arial"/>
            </a:endParaRPr>
          </a:p>
        </p:txBody>
      </p:sp>
      <p:sp>
        <p:nvSpPr>
          <p:cNvPr id="12" name="TextBox 11"/>
          <p:cNvSpPr txBox="1"/>
          <p:nvPr/>
        </p:nvSpPr>
        <p:spPr>
          <a:xfrm>
            <a:off x="337085" y="6006339"/>
            <a:ext cx="3592116" cy="369332"/>
          </a:xfrm>
          <a:prstGeom prst="rect">
            <a:avLst/>
          </a:prstGeom>
          <a:noFill/>
        </p:spPr>
        <p:txBody>
          <a:bodyPr wrap="square" rtlCol="0">
            <a:spAutoFit/>
          </a:bodyPr>
          <a:lstStyle/>
          <a:p>
            <a:r>
              <a:rPr lang="en-US" sz="1800" b="0" i="0" dirty="0" smtClean="0">
                <a:solidFill>
                  <a:schemeClr val="bg1">
                    <a:lumMod val="95000"/>
                  </a:schemeClr>
                </a:solidFill>
                <a:latin typeface="+mn-lt"/>
                <a:cs typeface="Calibri"/>
              </a:rPr>
              <a:t>Ground-based Observatories</a:t>
            </a:r>
            <a:endParaRPr lang="en-US" sz="1800" b="0" i="0" dirty="0">
              <a:solidFill>
                <a:schemeClr val="bg1">
                  <a:lumMod val="95000"/>
                </a:schemeClr>
              </a:solidFill>
              <a:latin typeface="+mn-lt"/>
              <a:cs typeface="Calibri"/>
            </a:endParaRPr>
          </a:p>
        </p:txBody>
      </p:sp>
      <p:pic>
        <p:nvPicPr>
          <p:cNvPr id="19" name="Picture 18" descr="Hubb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7957" y="3429818"/>
            <a:ext cx="1586232" cy="1359628"/>
          </a:xfrm>
          <a:prstGeom prst="rect">
            <a:avLst/>
          </a:prstGeom>
        </p:spPr>
      </p:pic>
      <p:pic>
        <p:nvPicPr>
          <p:cNvPr id="20" name="Picture 19" descr="JWST.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80930" y="488136"/>
            <a:ext cx="1537284" cy="1139399"/>
          </a:xfrm>
          <a:prstGeom prst="rect">
            <a:avLst/>
          </a:prstGeom>
        </p:spPr>
      </p:pic>
      <p:pic>
        <p:nvPicPr>
          <p:cNvPr id="21" name="Picture 20" descr="Kepler.png"/>
          <p:cNvPicPr>
            <a:picLocks noChangeAspect="1"/>
          </p:cNvPicPr>
          <p:nvPr/>
        </p:nvPicPr>
        <p:blipFill>
          <a:blip r:embed="rId5">
            <a:extLst>
              <a:ext uri="{28A0092B-C50C-407E-A947-70E740481C1C}">
                <a14:useLocalDpi xmlns:a14="http://schemas.microsoft.com/office/drawing/2010/main"/>
              </a:ext>
            </a:extLst>
          </a:blip>
          <a:stretch>
            <a:fillRect/>
          </a:stretch>
        </p:blipFill>
        <p:spPr>
          <a:xfrm rot="20893316">
            <a:off x="3170713" y="2137486"/>
            <a:ext cx="1396678" cy="1147954"/>
          </a:xfrm>
          <a:prstGeom prst="rect">
            <a:avLst/>
          </a:prstGeom>
        </p:spPr>
      </p:pic>
      <p:pic>
        <p:nvPicPr>
          <p:cNvPr id="23" name="Picture 22" descr="Spitzer.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158133" y="2848269"/>
            <a:ext cx="1329715" cy="1100123"/>
          </a:xfrm>
          <a:prstGeom prst="rect">
            <a:avLst/>
          </a:prstGeom>
        </p:spPr>
      </p:pic>
      <p:grpSp>
        <p:nvGrpSpPr>
          <p:cNvPr id="35" name="Group 34"/>
          <p:cNvGrpSpPr/>
          <p:nvPr/>
        </p:nvGrpSpPr>
        <p:grpSpPr>
          <a:xfrm>
            <a:off x="4247325" y="1312899"/>
            <a:ext cx="1631084" cy="1171038"/>
            <a:chOff x="4247325" y="1312899"/>
            <a:chExt cx="1631084" cy="1171038"/>
          </a:xfrm>
        </p:grpSpPr>
        <p:sp>
          <p:nvSpPr>
            <p:cNvPr id="9" name="TextBox 8"/>
            <p:cNvSpPr txBox="1"/>
            <p:nvPr/>
          </p:nvSpPr>
          <p:spPr>
            <a:xfrm>
              <a:off x="4247325" y="1312899"/>
              <a:ext cx="1316624" cy="369332"/>
            </a:xfrm>
            <a:prstGeom prst="rect">
              <a:avLst/>
            </a:prstGeom>
            <a:noFill/>
          </p:spPr>
          <p:txBody>
            <a:bodyPr wrap="square" rtlCol="0">
              <a:spAutoFit/>
            </a:bodyPr>
            <a:lstStyle/>
            <a:p>
              <a:r>
                <a:rPr lang="en-US" sz="1800" b="0" i="0" dirty="0" smtClean="0">
                  <a:solidFill>
                    <a:schemeClr val="bg1">
                      <a:lumMod val="95000"/>
                    </a:schemeClr>
                  </a:solidFill>
                  <a:latin typeface="Arial"/>
                  <a:cs typeface="Arial"/>
                </a:rPr>
                <a:t>TESS</a:t>
              </a:r>
              <a:endParaRPr lang="en-US" b="0" i="0" dirty="0">
                <a:solidFill>
                  <a:schemeClr val="bg1">
                    <a:lumMod val="95000"/>
                  </a:schemeClr>
                </a:solidFill>
                <a:latin typeface="Arial"/>
                <a:cs typeface="Arial"/>
              </a:endParaRPr>
            </a:p>
          </p:txBody>
        </p:sp>
        <p:pic>
          <p:nvPicPr>
            <p:cNvPr id="24" name="Picture 23" descr="TESS.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604875" y="1503591"/>
              <a:ext cx="1273534" cy="980346"/>
            </a:xfrm>
            <a:prstGeom prst="rect">
              <a:avLst/>
            </a:prstGeom>
          </p:spPr>
        </p:pic>
      </p:grpSp>
      <p:grpSp>
        <p:nvGrpSpPr>
          <p:cNvPr id="36" name="Group 35"/>
          <p:cNvGrpSpPr/>
          <p:nvPr/>
        </p:nvGrpSpPr>
        <p:grpSpPr>
          <a:xfrm>
            <a:off x="7391400" y="1661161"/>
            <a:ext cx="1428856" cy="1909315"/>
            <a:chOff x="7235521" y="1246912"/>
            <a:chExt cx="1544013" cy="2086393"/>
          </a:xfrm>
        </p:grpSpPr>
        <p:sp>
          <p:nvSpPr>
            <p:cNvPr id="27" name="Isosceles Triangle 26"/>
            <p:cNvSpPr/>
            <p:nvPr/>
          </p:nvSpPr>
          <p:spPr>
            <a:xfrm rot="12780000">
              <a:off x="7833804" y="1246912"/>
              <a:ext cx="131498" cy="1929695"/>
            </a:xfrm>
            <a:prstGeom prst="triangle">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7235521" y="2627030"/>
              <a:ext cx="1544013" cy="706275"/>
            </a:xfrm>
            <a:prstGeom prst="rect">
              <a:avLst/>
            </a:prstGeom>
            <a:noFill/>
          </p:spPr>
          <p:txBody>
            <a:bodyPr wrap="square" rtlCol="0">
              <a:spAutoFit/>
            </a:bodyPr>
            <a:lstStyle/>
            <a:p>
              <a:r>
                <a:rPr lang="en-US" sz="1800" b="0" dirty="0" smtClean="0">
                  <a:solidFill>
                    <a:schemeClr val="bg1">
                      <a:lumMod val="75000"/>
                    </a:schemeClr>
                  </a:solidFill>
                  <a:latin typeface="Arial"/>
                  <a:cs typeface="Arial"/>
                </a:rPr>
                <a:t>New Worlds Telescope</a:t>
              </a:r>
              <a:endParaRPr lang="en-US" sz="1800" b="0" dirty="0">
                <a:solidFill>
                  <a:schemeClr val="bg1">
                    <a:lumMod val="75000"/>
                  </a:schemeClr>
                </a:solidFill>
                <a:latin typeface="Arial"/>
                <a:cs typeface="Arial"/>
              </a:endParaRPr>
            </a:p>
          </p:txBody>
        </p:sp>
      </p:grpSp>
      <p:sp>
        <p:nvSpPr>
          <p:cNvPr id="48" name="Freihandform 6"/>
          <p:cNvSpPr/>
          <p:nvPr/>
        </p:nvSpPr>
        <p:spPr>
          <a:xfrm rot="200012">
            <a:off x="5017101" y="1153872"/>
            <a:ext cx="3269270" cy="3020807"/>
          </a:xfrm>
          <a:custGeom>
            <a:avLst/>
            <a:gdLst>
              <a:gd name="connsiteX0" fmla="*/ 43543 w 3977196"/>
              <a:gd name="connsiteY0" fmla="*/ 4261834 h 4261834"/>
              <a:gd name="connsiteX1" fmla="*/ 1291772 w 3977196"/>
              <a:gd name="connsiteY1" fmla="*/ 2345948 h 4261834"/>
              <a:gd name="connsiteX2" fmla="*/ 2525486 w 3977196"/>
              <a:gd name="connsiteY2" fmla="*/ 821948 h 4261834"/>
              <a:gd name="connsiteX3" fmla="*/ 3512457 w 3977196"/>
              <a:gd name="connsiteY3" fmla="*/ 96234 h 4261834"/>
              <a:gd name="connsiteX4" fmla="*/ 3976915 w 3977196"/>
              <a:gd name="connsiteY4" fmla="*/ 96234 h 4261834"/>
              <a:gd name="connsiteX5" fmla="*/ 3585029 w 3977196"/>
              <a:gd name="connsiteY5" fmla="*/ 909034 h 4261834"/>
              <a:gd name="connsiteX6" fmla="*/ 3846286 w 3977196"/>
              <a:gd name="connsiteY6" fmla="*/ 342977 h 4261834"/>
              <a:gd name="connsiteX7" fmla="*/ 3381829 w 3977196"/>
              <a:gd name="connsiteY7" fmla="*/ 372005 h 4261834"/>
              <a:gd name="connsiteX8" fmla="*/ 2119086 w 3977196"/>
              <a:gd name="connsiteY8" fmla="*/ 1562177 h 4261834"/>
              <a:gd name="connsiteX9" fmla="*/ 0 w 3977196"/>
              <a:gd name="connsiteY9" fmla="*/ 4203777 h 426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77196" h="4261834">
                <a:moveTo>
                  <a:pt x="43543" y="4261834"/>
                </a:moveTo>
                <a:cubicBezTo>
                  <a:pt x="460829" y="3590548"/>
                  <a:pt x="878115" y="2919262"/>
                  <a:pt x="1291772" y="2345948"/>
                </a:cubicBezTo>
                <a:cubicBezTo>
                  <a:pt x="1705429" y="1772634"/>
                  <a:pt x="2155372" y="1196900"/>
                  <a:pt x="2525486" y="821948"/>
                </a:cubicBezTo>
                <a:cubicBezTo>
                  <a:pt x="2895600" y="446996"/>
                  <a:pt x="3270552" y="217186"/>
                  <a:pt x="3512457" y="96234"/>
                </a:cubicBezTo>
                <a:cubicBezTo>
                  <a:pt x="3754362" y="-24718"/>
                  <a:pt x="3964820" y="-39233"/>
                  <a:pt x="3976915" y="96234"/>
                </a:cubicBezTo>
                <a:cubicBezTo>
                  <a:pt x="3989010" y="231701"/>
                  <a:pt x="3606801" y="867910"/>
                  <a:pt x="3585029" y="909034"/>
                </a:cubicBezTo>
                <a:cubicBezTo>
                  <a:pt x="3563258" y="950158"/>
                  <a:pt x="3880153" y="432482"/>
                  <a:pt x="3846286" y="342977"/>
                </a:cubicBezTo>
                <a:cubicBezTo>
                  <a:pt x="3812419" y="253472"/>
                  <a:pt x="3669696" y="168805"/>
                  <a:pt x="3381829" y="372005"/>
                </a:cubicBezTo>
                <a:cubicBezTo>
                  <a:pt x="3093962" y="575205"/>
                  <a:pt x="2682724" y="923548"/>
                  <a:pt x="2119086" y="1562177"/>
                </a:cubicBezTo>
                <a:cubicBezTo>
                  <a:pt x="1555448" y="2200806"/>
                  <a:pt x="777724" y="3202291"/>
                  <a:pt x="0" y="4203777"/>
                </a:cubicBezTo>
              </a:path>
            </a:pathLst>
          </a:custGeom>
          <a:solidFill>
            <a:schemeClr val="accent1">
              <a:alpha val="47000"/>
            </a:schemeClr>
          </a:solidFill>
          <a:ln w="9525">
            <a:solidFill>
              <a:schemeClr val="accent1">
                <a:alpha val="1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pic>
        <p:nvPicPr>
          <p:cNvPr id="49" name="Picture 2"/>
          <p:cNvPicPr>
            <a:picLocks noChangeAspect="1" noChangeArrowheads="1"/>
          </p:cNvPicPr>
          <p:nvPr/>
        </p:nvPicPr>
        <p:blipFill>
          <a:blip r:embed="rId8" cstate="print">
            <a:clrChange>
              <a:clrFrom>
                <a:srgbClr val="E5EEF6"/>
              </a:clrFrom>
              <a:clrTo>
                <a:srgbClr val="E5EEF6">
                  <a:alpha val="0"/>
                </a:srgbClr>
              </a:clrTo>
            </a:clrChange>
            <a:extLst>
              <a:ext uri="{28A0092B-C50C-407E-A947-70E740481C1C}">
                <a14:useLocalDpi xmlns:a14="http://schemas.microsoft.com/office/drawing/2010/main"/>
              </a:ext>
            </a:extLst>
          </a:blip>
          <a:srcRect/>
          <a:stretch>
            <a:fillRect/>
          </a:stretch>
        </p:blipFill>
        <p:spPr bwMode="auto">
          <a:xfrm rot="1084351">
            <a:off x="5520113" y="2705719"/>
            <a:ext cx="723747" cy="723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2"/>
          <p:cNvPicPr>
            <a:picLocks noChangeAspect="1" noChangeArrowheads="1"/>
          </p:cNvPicPr>
          <p:nvPr/>
        </p:nvPicPr>
        <p:blipFill>
          <a:blip r:embed="rId9" cstate="print">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7384348" y="1276675"/>
            <a:ext cx="621558" cy="621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 name="Textfeld 19"/>
          <p:cNvSpPr txBox="1"/>
          <p:nvPr/>
        </p:nvSpPr>
        <p:spPr>
          <a:xfrm>
            <a:off x="4945537" y="2768287"/>
            <a:ext cx="1025112" cy="246221"/>
          </a:xfrm>
          <a:prstGeom prst="rect">
            <a:avLst/>
          </a:prstGeom>
          <a:noFill/>
        </p:spPr>
        <p:txBody>
          <a:bodyPr wrap="square" lIns="0" tIns="0" rIns="0" bIns="0" rtlCol="0">
            <a:spAutoFit/>
          </a:bodyPr>
          <a:lstStyle/>
          <a:p>
            <a:r>
              <a:rPr lang="de-DE" sz="1600" b="1" dirty="0" err="1">
                <a:ln w="18415" cmpd="sng">
                  <a:noFill/>
                  <a:prstDash val="solid"/>
                </a:ln>
                <a:solidFill>
                  <a:schemeClr val="bg1">
                    <a:lumMod val="95000"/>
                  </a:schemeClr>
                </a:solidFill>
                <a:effectLst>
                  <a:outerShdw blurRad="63500" dir="3600000" algn="tl" rotWithShape="0">
                    <a:srgbClr val="000000">
                      <a:alpha val="70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Gaia</a:t>
            </a:r>
            <a:endParaRPr lang="de-DE" sz="1600" b="1" dirty="0">
              <a:ln w="18415" cmpd="sng">
                <a:noFill/>
                <a:prstDash val="solid"/>
              </a:ln>
              <a:solidFill>
                <a:schemeClr val="bg1">
                  <a:lumMod val="95000"/>
                </a:schemeClr>
              </a:solidFill>
              <a:effectLst>
                <a:outerShdw blurRad="63500" dir="3600000" algn="tl" rotWithShape="0">
                  <a:srgbClr val="000000">
                    <a:alpha val="70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 name="Textfeld 20"/>
          <p:cNvSpPr txBox="1"/>
          <p:nvPr/>
        </p:nvSpPr>
        <p:spPr>
          <a:xfrm>
            <a:off x="6799658" y="1555516"/>
            <a:ext cx="1025112" cy="246221"/>
          </a:xfrm>
          <a:prstGeom prst="rect">
            <a:avLst/>
          </a:prstGeom>
          <a:noFill/>
        </p:spPr>
        <p:txBody>
          <a:bodyPr wrap="square" lIns="0" tIns="0" rIns="0" bIns="0" rtlCol="0">
            <a:spAutoFit/>
          </a:bodyPr>
          <a:lstStyle/>
          <a:p>
            <a:r>
              <a:rPr lang="de-DE" sz="1600" b="1" dirty="0">
                <a:ln w="18415" cmpd="sng">
                  <a:noFill/>
                  <a:prstDash val="solid"/>
                </a:ln>
                <a:solidFill>
                  <a:schemeClr val="bg1">
                    <a:lumMod val="95000"/>
                  </a:schemeClr>
                </a:solidFill>
                <a:effectLst>
                  <a:outerShdw blurRad="63500" dir="3600000" algn="tl" rotWithShape="0">
                    <a:srgbClr val="000000">
                      <a:alpha val="70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PLATO</a:t>
            </a:r>
          </a:p>
        </p:txBody>
      </p:sp>
      <p:pic>
        <p:nvPicPr>
          <p:cNvPr id="54" name="Picture 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83286" y="1878817"/>
            <a:ext cx="606879" cy="706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 name="Textfeld 18"/>
          <p:cNvSpPr txBox="1"/>
          <p:nvPr/>
        </p:nvSpPr>
        <p:spPr>
          <a:xfrm>
            <a:off x="5500613" y="2365090"/>
            <a:ext cx="1025112" cy="246221"/>
          </a:xfrm>
          <a:prstGeom prst="rect">
            <a:avLst/>
          </a:prstGeom>
          <a:noFill/>
        </p:spPr>
        <p:txBody>
          <a:bodyPr wrap="square" lIns="0" tIns="0" rIns="0" bIns="0" rtlCol="0">
            <a:spAutoFit/>
          </a:bodyPr>
          <a:lstStyle/>
          <a:p>
            <a:r>
              <a:rPr lang="de-DE" sz="1600" b="1" dirty="0">
                <a:ln w="18415" cmpd="sng">
                  <a:noFill/>
                  <a:prstDash val="solid"/>
                </a:ln>
                <a:solidFill>
                  <a:schemeClr val="bg1">
                    <a:lumMod val="95000"/>
                  </a:schemeClr>
                </a:solidFill>
                <a:effectLst>
                  <a:outerShdw blurRad="63500" dir="3600000" algn="tl" rotWithShape="0">
                    <a:srgbClr val="000000">
                      <a:alpha val="70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CHEOPS</a:t>
            </a:r>
          </a:p>
        </p:txBody>
      </p:sp>
      <p:pic>
        <p:nvPicPr>
          <p:cNvPr id="56" name="Picture 10" descr="http://www.cnes.fr/automne_modules_files/standard/public/p8189_94272ddfbc29a521d648908bb865c30ccorot_illustr3_det.pn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rot="18775199">
            <a:off x="4318163" y="3029132"/>
            <a:ext cx="1316032" cy="19223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l="5859"/>
          <a:stretch/>
        </p:blipFill>
        <p:spPr bwMode="auto">
          <a:xfrm>
            <a:off x="7258050" y="2090887"/>
            <a:ext cx="1040167" cy="906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789125" y="5712012"/>
            <a:ext cx="1864613" cy="369332"/>
          </a:xfrm>
          <a:prstGeom prst="rect">
            <a:avLst/>
          </a:prstGeom>
          <a:noFill/>
        </p:spPr>
        <p:txBody>
          <a:bodyPr wrap="none" rtlCol="0">
            <a:spAutoFit/>
          </a:bodyPr>
          <a:lstStyle/>
          <a:p>
            <a:r>
              <a:rPr lang="en-US" dirty="0" smtClean="0">
                <a:solidFill>
                  <a:srgbClr val="FFFFCC"/>
                </a:solidFill>
              </a:rPr>
              <a:t>Characterization</a:t>
            </a:r>
          </a:p>
        </p:txBody>
      </p:sp>
      <p:sp>
        <p:nvSpPr>
          <p:cNvPr id="14" name="Oval 13"/>
          <p:cNvSpPr/>
          <p:nvPr/>
        </p:nvSpPr>
        <p:spPr bwMode="auto">
          <a:xfrm>
            <a:off x="5667226" y="5562600"/>
            <a:ext cx="138187" cy="152400"/>
          </a:xfrm>
          <a:prstGeom prst="ellipse">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37" name="Oval 36"/>
          <p:cNvSpPr/>
          <p:nvPr/>
        </p:nvSpPr>
        <p:spPr bwMode="auto">
          <a:xfrm>
            <a:off x="5667226" y="5833535"/>
            <a:ext cx="138187" cy="15240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39" name="Oval 38"/>
          <p:cNvSpPr/>
          <p:nvPr/>
        </p:nvSpPr>
        <p:spPr bwMode="auto">
          <a:xfrm>
            <a:off x="2725685" y="1976842"/>
            <a:ext cx="138187" cy="152400"/>
          </a:xfrm>
          <a:prstGeom prst="ellipse">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40" name="Oval 39"/>
          <p:cNvSpPr/>
          <p:nvPr/>
        </p:nvSpPr>
        <p:spPr bwMode="auto">
          <a:xfrm>
            <a:off x="4178231" y="1427391"/>
            <a:ext cx="138187" cy="152400"/>
          </a:xfrm>
          <a:prstGeom prst="ellipse">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41" name="Oval 40"/>
          <p:cNvSpPr/>
          <p:nvPr/>
        </p:nvSpPr>
        <p:spPr bwMode="auto">
          <a:xfrm>
            <a:off x="6922686" y="229409"/>
            <a:ext cx="138187" cy="152400"/>
          </a:xfrm>
          <a:prstGeom prst="ellipse">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42" name="Oval 41"/>
          <p:cNvSpPr/>
          <p:nvPr/>
        </p:nvSpPr>
        <p:spPr bwMode="auto">
          <a:xfrm>
            <a:off x="3754428" y="3837615"/>
            <a:ext cx="138187" cy="152400"/>
          </a:xfrm>
          <a:prstGeom prst="ellipse">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43" name="Oval 42"/>
          <p:cNvSpPr/>
          <p:nvPr/>
        </p:nvSpPr>
        <p:spPr bwMode="auto">
          <a:xfrm>
            <a:off x="4782539" y="2835014"/>
            <a:ext cx="138187" cy="152400"/>
          </a:xfrm>
          <a:prstGeom prst="ellipse">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44" name="Oval 43"/>
          <p:cNvSpPr/>
          <p:nvPr/>
        </p:nvSpPr>
        <p:spPr bwMode="auto">
          <a:xfrm>
            <a:off x="5319906" y="2419179"/>
            <a:ext cx="138187" cy="152400"/>
          </a:xfrm>
          <a:prstGeom prst="ellipse">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45" name="Oval 44"/>
          <p:cNvSpPr/>
          <p:nvPr/>
        </p:nvSpPr>
        <p:spPr bwMode="auto">
          <a:xfrm>
            <a:off x="6635012" y="1610785"/>
            <a:ext cx="138187" cy="152400"/>
          </a:xfrm>
          <a:prstGeom prst="ellipse">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46" name="Oval 45"/>
          <p:cNvSpPr/>
          <p:nvPr/>
        </p:nvSpPr>
        <p:spPr bwMode="auto">
          <a:xfrm>
            <a:off x="221589" y="3230153"/>
            <a:ext cx="138187" cy="15240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47" name="Oval 46"/>
          <p:cNvSpPr/>
          <p:nvPr/>
        </p:nvSpPr>
        <p:spPr bwMode="auto">
          <a:xfrm>
            <a:off x="1354108" y="2666462"/>
            <a:ext cx="138187" cy="15240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57" name="Oval 56"/>
          <p:cNvSpPr/>
          <p:nvPr/>
        </p:nvSpPr>
        <p:spPr bwMode="auto">
          <a:xfrm>
            <a:off x="5348378" y="810671"/>
            <a:ext cx="138187" cy="15240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61" name="Oval 60"/>
          <p:cNvSpPr/>
          <p:nvPr/>
        </p:nvSpPr>
        <p:spPr bwMode="auto">
          <a:xfrm>
            <a:off x="76200" y="6120237"/>
            <a:ext cx="138187" cy="152400"/>
          </a:xfrm>
          <a:prstGeom prst="ellipse">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62" name="Oval 61"/>
          <p:cNvSpPr/>
          <p:nvPr/>
        </p:nvSpPr>
        <p:spPr bwMode="auto">
          <a:xfrm>
            <a:off x="7010400" y="3279047"/>
            <a:ext cx="138187" cy="152400"/>
          </a:xfrm>
          <a:prstGeom prst="ellipse">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63" name="Oval 62"/>
          <p:cNvSpPr/>
          <p:nvPr/>
        </p:nvSpPr>
        <p:spPr bwMode="auto">
          <a:xfrm>
            <a:off x="7178760" y="3281135"/>
            <a:ext cx="138187" cy="15240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64" name="Oval 63"/>
          <p:cNvSpPr/>
          <p:nvPr/>
        </p:nvSpPr>
        <p:spPr bwMode="auto">
          <a:xfrm>
            <a:off x="7094269" y="232459"/>
            <a:ext cx="138187" cy="15240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5" name="TextBox 14"/>
          <p:cNvSpPr txBox="1"/>
          <p:nvPr/>
        </p:nvSpPr>
        <p:spPr>
          <a:xfrm>
            <a:off x="2276583" y="4459421"/>
            <a:ext cx="1082523" cy="64633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dirty="0" smtClean="0">
                <a:solidFill>
                  <a:srgbClr val="FFFF00"/>
                </a:solidFill>
              </a:rPr>
              <a:t>NASA</a:t>
            </a:r>
          </a:p>
          <a:p>
            <a:r>
              <a:rPr lang="en-US" dirty="0" smtClean="0">
                <a:solidFill>
                  <a:srgbClr val="FFFF00"/>
                </a:solidFill>
              </a:rPr>
              <a:t>Missions</a:t>
            </a:r>
            <a:endParaRPr lang="en-US" dirty="0">
              <a:solidFill>
                <a:srgbClr val="FFFF00"/>
              </a:solidFill>
            </a:endParaRPr>
          </a:p>
        </p:txBody>
      </p:sp>
      <p:sp>
        <p:nvSpPr>
          <p:cNvPr id="66" name="TextBox 65"/>
          <p:cNvSpPr txBox="1"/>
          <p:nvPr/>
        </p:nvSpPr>
        <p:spPr>
          <a:xfrm>
            <a:off x="3497239" y="4556558"/>
            <a:ext cx="1711789" cy="64633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dirty="0" smtClean="0">
                <a:solidFill>
                  <a:srgbClr val="FFFF00"/>
                </a:solidFill>
              </a:rPr>
              <a:t>ESA/European</a:t>
            </a:r>
          </a:p>
          <a:p>
            <a:r>
              <a:rPr lang="en-US" dirty="0" smtClean="0">
                <a:solidFill>
                  <a:srgbClr val="FFFF00"/>
                </a:solidFill>
              </a:rPr>
              <a:t>Missions</a:t>
            </a:r>
            <a:endParaRPr lang="en-US" dirty="0">
              <a:solidFill>
                <a:srgbClr val="FFFF00"/>
              </a:solidFill>
            </a:endParaRPr>
          </a:p>
        </p:txBody>
      </p:sp>
      <p:sp>
        <p:nvSpPr>
          <p:cNvPr id="67" name="Oval 66"/>
          <p:cNvSpPr/>
          <p:nvPr/>
        </p:nvSpPr>
        <p:spPr bwMode="auto">
          <a:xfrm>
            <a:off x="237033" y="6120237"/>
            <a:ext cx="138187" cy="15240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58" name="TextBox 57"/>
          <p:cNvSpPr txBox="1"/>
          <p:nvPr/>
        </p:nvSpPr>
        <p:spPr>
          <a:xfrm>
            <a:off x="5791200" y="6157011"/>
            <a:ext cx="1864955" cy="492443"/>
          </a:xfrm>
          <a:prstGeom prst="rect">
            <a:avLst/>
          </a:prstGeom>
          <a:noFill/>
        </p:spPr>
        <p:txBody>
          <a:bodyPr wrap="none" rtlCol="0">
            <a:spAutoFit/>
          </a:bodyPr>
          <a:lstStyle/>
          <a:p>
            <a:r>
              <a:rPr lang="en-US" sz="1400" baseline="30000" dirty="0" smtClean="0">
                <a:solidFill>
                  <a:srgbClr val="FF0000"/>
                </a:solidFill>
                <a:cs typeface="Arial"/>
              </a:rPr>
              <a:t>*</a:t>
            </a:r>
            <a:r>
              <a:rPr lang="en-US" sz="1200" dirty="0" smtClean="0">
                <a:solidFill>
                  <a:schemeClr val="bg1">
                    <a:lumMod val="95000"/>
                  </a:schemeClr>
                </a:solidFill>
                <a:cs typeface="Arial"/>
              </a:rPr>
              <a:t> </a:t>
            </a:r>
            <a:r>
              <a:rPr lang="en-US" sz="1200" dirty="0" smtClean="0">
                <a:solidFill>
                  <a:srgbClr val="FFFFCC"/>
                </a:solidFill>
              </a:rPr>
              <a:t>NASA/ESA Partnership</a:t>
            </a:r>
          </a:p>
          <a:p>
            <a:r>
              <a:rPr lang="en-US" sz="1400" baseline="30000" dirty="0" smtClean="0">
                <a:solidFill>
                  <a:srgbClr val="FF0000"/>
                </a:solidFill>
                <a:cs typeface="Arial"/>
              </a:rPr>
              <a:t>**</a:t>
            </a:r>
            <a:r>
              <a:rPr lang="en-US" sz="1400" dirty="0" smtClean="0">
                <a:solidFill>
                  <a:srgbClr val="FF0000"/>
                </a:solidFill>
                <a:cs typeface="Arial"/>
              </a:rPr>
              <a:t> </a:t>
            </a:r>
            <a:r>
              <a:rPr lang="en-US" sz="1200" dirty="0" smtClean="0">
                <a:solidFill>
                  <a:srgbClr val="FFFFCC"/>
                </a:solidFill>
              </a:rPr>
              <a:t>CNES/ESA</a:t>
            </a:r>
            <a:endParaRPr lang="en-US" sz="1200" dirty="0">
              <a:solidFill>
                <a:srgbClr val="FFFFCC"/>
              </a:solidFill>
            </a:endParaRPr>
          </a:p>
        </p:txBody>
      </p:sp>
      <p:sp>
        <p:nvSpPr>
          <p:cNvPr id="59" name="Slide Number Placeholder 1"/>
          <p:cNvSpPr txBox="1">
            <a:spLocks/>
          </p:cNvSpPr>
          <p:nvPr/>
        </p:nvSpPr>
        <p:spPr>
          <a:xfrm>
            <a:off x="8610600" y="6629400"/>
            <a:ext cx="533400" cy="2286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6067FEF-5467-47EF-989C-A389AA1AA895}" type="slidenum">
              <a:rPr lang="en-US" sz="1200" smtClean="0">
                <a:solidFill>
                  <a:srgbClr val="53585A"/>
                </a:solidFill>
                <a:latin typeface="Calibri" panose="020F0502020204030204" pitchFamily="34" charset="0"/>
              </a:rPr>
              <a:pPr algn="r"/>
              <a:t>35</a:t>
            </a:fld>
            <a:endParaRPr lang="en-US" sz="1200">
              <a:solidFill>
                <a:srgbClr val="53585A"/>
              </a:solidFill>
              <a:latin typeface="Calibri" panose="020F0502020204030204" pitchFamily="34" charset="0"/>
            </a:endParaRPr>
          </a:p>
        </p:txBody>
      </p:sp>
      <p:sp>
        <p:nvSpPr>
          <p:cNvPr id="60" name="TextBox 59"/>
          <p:cNvSpPr txBox="1"/>
          <p:nvPr/>
        </p:nvSpPr>
        <p:spPr>
          <a:xfrm>
            <a:off x="5801730" y="5427305"/>
            <a:ext cx="1672253" cy="369332"/>
          </a:xfrm>
          <a:prstGeom prst="rect">
            <a:avLst/>
          </a:prstGeom>
          <a:noFill/>
        </p:spPr>
        <p:txBody>
          <a:bodyPr wrap="none" rtlCol="0">
            <a:spAutoFit/>
          </a:bodyPr>
          <a:lstStyle/>
          <a:p>
            <a:r>
              <a:rPr lang="en-US" dirty="0" smtClean="0">
                <a:solidFill>
                  <a:srgbClr val="FFFFCC"/>
                </a:solidFill>
              </a:rPr>
              <a:t>Demographics</a:t>
            </a:r>
          </a:p>
        </p:txBody>
      </p:sp>
      <p:sp>
        <p:nvSpPr>
          <p:cNvPr id="53" name="Textfeld 21"/>
          <p:cNvSpPr txBox="1"/>
          <p:nvPr/>
        </p:nvSpPr>
        <p:spPr>
          <a:xfrm>
            <a:off x="3956177" y="3783640"/>
            <a:ext cx="843296" cy="246221"/>
          </a:xfrm>
          <a:prstGeom prst="rect">
            <a:avLst/>
          </a:prstGeom>
          <a:noFill/>
          <a:effectLst>
            <a:outerShdw blurRad="50800" dist="38100" dir="2700000" algn="tl" rotWithShape="0">
              <a:prstClr val="black">
                <a:alpha val="40000"/>
              </a:prstClr>
            </a:outerShdw>
          </a:effectLst>
        </p:spPr>
        <p:txBody>
          <a:bodyPr wrap="square" lIns="0" tIns="0" rIns="0" bIns="0" rtlCol="0">
            <a:spAutoFit/>
          </a:bodyPr>
          <a:lstStyle/>
          <a:p>
            <a:r>
              <a:rPr lang="de-DE" sz="1600" b="1" dirty="0" err="1" smtClean="0">
                <a:ln w="18415" cmpd="sng">
                  <a:noFill/>
                  <a:prstDash val="solid"/>
                </a:ln>
                <a:solidFill>
                  <a:schemeClr val="bg1"/>
                </a:solidFill>
                <a:effectLst>
                  <a:outerShdw blurRad="50800" dist="38100" dir="2700000" algn="tl" rotWithShape="0">
                    <a:prstClr val="black">
                      <a:alpha val="40000"/>
                    </a:prstClr>
                  </a:outerShdw>
                </a:effectLst>
                <a:latin typeface="Arial Unicode MS" panose="020B0604020202020204" pitchFamily="34" charset="-128"/>
                <a:ea typeface="Arial Unicode MS" panose="020B0604020202020204" pitchFamily="34" charset="-128"/>
                <a:cs typeface="Arial Unicode MS" panose="020B0604020202020204" pitchFamily="34" charset="-128"/>
              </a:rPr>
              <a:t>CoRoT</a:t>
            </a:r>
            <a:r>
              <a:rPr lang="de-DE" sz="1600" b="1" dirty="0" smtClean="0">
                <a:ln w="18415" cmpd="sng">
                  <a:noFill/>
                  <a:prstDash val="solid"/>
                </a:ln>
                <a:solidFill>
                  <a:schemeClr val="bg1"/>
                </a:solidFill>
                <a:effectLst>
                  <a:outerShdw blurRad="50800" dist="38100" dir="2700000" algn="tl" rotWithShape="0">
                    <a:prstClr val="black">
                      <a:alpha val="40000"/>
                    </a:prst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1600" baseline="30000" dirty="0" smtClean="0">
                <a:solidFill>
                  <a:srgbClr val="FF0000"/>
                </a:solidFill>
                <a:effectLst>
                  <a:outerShdw blurRad="50800" dist="38100" dir="2700000" algn="tl" rotWithShape="0">
                    <a:prstClr val="black">
                      <a:alpha val="40000"/>
                    </a:prstClr>
                  </a:outerShdw>
                </a:effectLst>
                <a:cs typeface="Arial"/>
              </a:rPr>
              <a:t>**</a:t>
            </a:r>
            <a:endParaRPr lang="en-US" sz="1600" baseline="30000" dirty="0">
              <a:solidFill>
                <a:srgbClr val="FF0000"/>
              </a:solidFill>
              <a:effectLst>
                <a:outerShdw blurRad="50800" dist="38100" dir="2700000" algn="tl" rotWithShape="0">
                  <a:prstClr val="black">
                    <a:alpha val="40000"/>
                  </a:prstClr>
                </a:outerShdw>
              </a:effectLst>
              <a:cs typeface="Arial"/>
            </a:endParaRPr>
          </a:p>
        </p:txBody>
      </p:sp>
      <p:grpSp>
        <p:nvGrpSpPr>
          <p:cNvPr id="32" name="Group 31"/>
          <p:cNvGrpSpPr/>
          <p:nvPr/>
        </p:nvGrpSpPr>
        <p:grpSpPr>
          <a:xfrm>
            <a:off x="7300772" y="202905"/>
            <a:ext cx="1764852" cy="1458256"/>
            <a:chOff x="7361251" y="101305"/>
            <a:chExt cx="1764852" cy="1458256"/>
          </a:xfrm>
        </p:grpSpPr>
        <p:pic>
          <p:nvPicPr>
            <p:cNvPr id="18" name="Picture 17" descr="AFTA.png"/>
            <p:cNvPicPr>
              <a:picLocks noChangeAspect="1"/>
            </p:cNvPicPr>
            <p:nvPr/>
          </p:nvPicPr>
          <p:blipFill>
            <a:blip r:embed="rId13">
              <a:alphaModFix amt="70000"/>
              <a:extLst>
                <a:ext uri="{28A0092B-C50C-407E-A947-70E740481C1C}">
                  <a14:useLocalDpi xmlns:a14="http://schemas.microsoft.com/office/drawing/2010/main" val="0"/>
                </a:ext>
              </a:extLst>
            </a:blip>
            <a:stretch>
              <a:fillRect/>
            </a:stretch>
          </p:blipFill>
          <p:spPr>
            <a:xfrm>
              <a:off x="7909081" y="488136"/>
              <a:ext cx="899231" cy="1071425"/>
            </a:xfrm>
            <a:prstGeom prst="rect">
              <a:avLst/>
            </a:prstGeom>
          </p:spPr>
        </p:pic>
        <p:sp>
          <p:nvSpPr>
            <p:cNvPr id="10" name="TextBox 9"/>
            <p:cNvSpPr txBox="1"/>
            <p:nvPr/>
          </p:nvSpPr>
          <p:spPr>
            <a:xfrm>
              <a:off x="7361251" y="101305"/>
              <a:ext cx="1764852" cy="369332"/>
            </a:xfrm>
            <a:prstGeom prst="rect">
              <a:avLst/>
            </a:prstGeom>
            <a:noFill/>
          </p:spPr>
          <p:txBody>
            <a:bodyPr wrap="square" rtlCol="0">
              <a:spAutoFit/>
            </a:bodyPr>
            <a:lstStyle/>
            <a:p>
              <a:r>
                <a:rPr lang="en-US" sz="1800" b="0" dirty="0" smtClean="0">
                  <a:solidFill>
                    <a:schemeClr val="bg1">
                      <a:lumMod val="75000"/>
                    </a:schemeClr>
                  </a:solidFill>
                  <a:latin typeface="Arial"/>
                  <a:cs typeface="Arial"/>
                </a:rPr>
                <a:t>WFIRST/AFTA</a:t>
              </a:r>
              <a:endParaRPr lang="en-US" b="0" dirty="0">
                <a:solidFill>
                  <a:schemeClr val="bg1">
                    <a:lumMod val="75000"/>
                  </a:schemeClr>
                </a:solidFill>
                <a:latin typeface="Arial"/>
                <a:cs typeface="Arial"/>
              </a:endParaRPr>
            </a:p>
          </p:txBody>
        </p:sp>
      </p:grpSp>
      <p:sp>
        <p:nvSpPr>
          <p:cNvPr id="31" name="TextBox 30"/>
          <p:cNvSpPr txBox="1"/>
          <p:nvPr/>
        </p:nvSpPr>
        <p:spPr>
          <a:xfrm>
            <a:off x="115363" y="684675"/>
            <a:ext cx="3243743" cy="1261884"/>
          </a:xfrm>
          <a:prstGeom prst="rect">
            <a:avLst/>
          </a:prstGeom>
          <a:noFill/>
          <a:effectLst>
            <a:glow rad="139700">
              <a:schemeClr val="accent3">
                <a:satMod val="175000"/>
                <a:alpha val="40000"/>
              </a:schemeClr>
            </a:glow>
            <a:outerShdw blurRad="50800" dist="38100" dir="2700000" algn="tl" rotWithShape="0">
              <a:prstClr val="black">
                <a:alpha val="40000"/>
              </a:prstClr>
            </a:outerShdw>
          </a:effectLst>
        </p:spPr>
        <p:txBody>
          <a:bodyPr wrap="square" rtlCol="0">
            <a:spAutoFit/>
          </a:bodyPr>
          <a:lstStyle/>
          <a:p>
            <a:r>
              <a:rPr lang="en-US" sz="2800" b="1" dirty="0" smtClean="0">
                <a:ln>
                  <a:solidFill>
                    <a:srgbClr val="000000"/>
                  </a:solidFill>
                </a:ln>
                <a:solidFill>
                  <a:srgbClr val="FFFF00"/>
                </a:solidFill>
              </a:rPr>
              <a:t>NASA Missions </a:t>
            </a:r>
            <a:r>
              <a:rPr lang="en-US" sz="2400" b="1" dirty="0" smtClean="0">
                <a:ln>
                  <a:solidFill>
                    <a:srgbClr val="000000"/>
                  </a:solidFill>
                </a:ln>
                <a:solidFill>
                  <a:srgbClr val="FFFF00"/>
                </a:solidFill>
              </a:rPr>
              <a:t>advancing </a:t>
            </a:r>
            <a:r>
              <a:rPr lang="en-US" sz="2400" b="1" dirty="0" err="1" smtClean="0">
                <a:ln>
                  <a:solidFill>
                    <a:srgbClr val="000000"/>
                  </a:solidFill>
                </a:ln>
                <a:solidFill>
                  <a:srgbClr val="FFFF00"/>
                </a:solidFill>
              </a:rPr>
              <a:t>Exoplanet</a:t>
            </a:r>
            <a:r>
              <a:rPr lang="en-US" sz="2400" b="1" dirty="0" smtClean="0">
                <a:ln>
                  <a:solidFill>
                    <a:srgbClr val="000000"/>
                  </a:solidFill>
                </a:ln>
                <a:solidFill>
                  <a:srgbClr val="FFFF00"/>
                </a:solidFill>
              </a:rPr>
              <a:t> Science goals</a:t>
            </a:r>
            <a:endParaRPr lang="en-US" sz="2400" b="1" dirty="0">
              <a:ln>
                <a:solidFill>
                  <a:srgbClr val="000000"/>
                </a:solidFill>
              </a:ln>
              <a:solidFill>
                <a:srgbClr val="FFFF00"/>
              </a:solidFill>
            </a:endParaRPr>
          </a:p>
        </p:txBody>
      </p:sp>
      <p:grpSp>
        <p:nvGrpSpPr>
          <p:cNvPr id="38" name="Group 37"/>
          <p:cNvGrpSpPr/>
          <p:nvPr/>
        </p:nvGrpSpPr>
        <p:grpSpPr>
          <a:xfrm>
            <a:off x="1951186" y="0"/>
            <a:ext cx="7114438" cy="2356623"/>
            <a:chOff x="1951186" y="0"/>
            <a:chExt cx="7114438" cy="2356623"/>
          </a:xfrm>
        </p:grpSpPr>
        <p:sp>
          <p:nvSpPr>
            <p:cNvPr id="16" name="Oval 15"/>
            <p:cNvSpPr/>
            <p:nvPr/>
          </p:nvSpPr>
          <p:spPr>
            <a:xfrm>
              <a:off x="2413000" y="1754718"/>
              <a:ext cx="1516201" cy="601905"/>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6762362" y="0"/>
              <a:ext cx="2303262" cy="702205"/>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951186" y="55553"/>
              <a:ext cx="3936202" cy="584776"/>
            </a:xfrm>
            <a:prstGeom prst="rect">
              <a:avLst/>
            </a:prstGeom>
            <a:solidFill>
              <a:schemeClr val="tx1">
                <a:alpha val="25000"/>
              </a:schemeClr>
            </a:solidFill>
            <a:ln>
              <a:solidFill>
                <a:srgbClr val="FF0000"/>
              </a:solidFill>
            </a:ln>
          </p:spPr>
          <p:txBody>
            <a:bodyPr wrap="square" rtlCol="0">
              <a:spAutoFit/>
            </a:bodyPr>
            <a:lstStyle/>
            <a:p>
              <a:r>
                <a:rPr lang="en-US" sz="1600" dirty="0">
                  <a:solidFill>
                    <a:srgbClr val="FF0000"/>
                  </a:solidFill>
                  <a:effectLst>
                    <a:outerShdw blurRad="50800" dist="38100" dir="2700000" algn="tl" rotWithShape="0">
                      <a:prstClr val="black">
                        <a:alpha val="40000"/>
                      </a:prstClr>
                    </a:outerShdw>
                  </a:effectLst>
                </a:rPr>
                <a:t>M</a:t>
              </a:r>
              <a:r>
                <a:rPr lang="en-US" sz="1600" dirty="0" smtClean="0">
                  <a:solidFill>
                    <a:srgbClr val="FF0000"/>
                  </a:solidFill>
                  <a:effectLst>
                    <a:outerShdw blurRad="50800" dist="38100" dir="2700000" algn="tl" rotWithShape="0">
                      <a:prstClr val="black">
                        <a:alpha val="40000"/>
                      </a:prstClr>
                    </a:outerShdw>
                  </a:effectLst>
                </a:rPr>
                <a:t>issions formally part of </a:t>
              </a:r>
              <a:r>
                <a:rPr lang="en-US" sz="1600" dirty="0" err="1" smtClean="0">
                  <a:solidFill>
                    <a:srgbClr val="FF0000"/>
                  </a:solidFill>
                  <a:effectLst>
                    <a:outerShdw blurRad="50800" dist="38100" dir="2700000" algn="tl" rotWithShape="0">
                      <a:prstClr val="black">
                        <a:alpha val="40000"/>
                      </a:prstClr>
                    </a:outerShdw>
                  </a:effectLst>
                </a:rPr>
                <a:t>Exoplanet</a:t>
              </a:r>
              <a:r>
                <a:rPr lang="en-US" sz="1600" dirty="0" smtClean="0">
                  <a:solidFill>
                    <a:srgbClr val="FF0000"/>
                  </a:solidFill>
                  <a:effectLst>
                    <a:outerShdw blurRad="50800" dist="38100" dir="2700000" algn="tl" rotWithShape="0">
                      <a:prstClr val="black">
                        <a:alpha val="40000"/>
                      </a:prstClr>
                    </a:outerShdw>
                  </a:effectLst>
                </a:rPr>
                <a:t> Exploration Program Portfolio.</a:t>
              </a:r>
              <a:endParaRPr lang="en-US" sz="1600" dirty="0">
                <a:solidFill>
                  <a:srgbClr val="FF0000"/>
                </a:solidFill>
                <a:effectLst>
                  <a:outerShdw blurRad="50800" dist="38100" dir="2700000" algn="tl" rotWithShape="0">
                    <a:prstClr val="black">
                      <a:alpha val="40000"/>
                    </a:prstClr>
                  </a:outerShdw>
                </a:effectLst>
              </a:endParaRPr>
            </a:p>
          </p:txBody>
        </p:sp>
        <p:cxnSp>
          <p:nvCxnSpPr>
            <p:cNvPr id="28" name="Straight Arrow Connector 27"/>
            <p:cNvCxnSpPr>
              <a:stCxn id="17" idx="3"/>
              <a:endCxn id="65" idx="2"/>
            </p:cNvCxnSpPr>
            <p:nvPr/>
          </p:nvCxnSpPr>
          <p:spPr>
            <a:xfrm>
              <a:off x="5887388" y="347941"/>
              <a:ext cx="874974" cy="316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7" idx="2"/>
              <a:endCxn id="16" idx="0"/>
            </p:cNvCxnSpPr>
            <p:nvPr/>
          </p:nvCxnSpPr>
          <p:spPr>
            <a:xfrm flipH="1">
              <a:off x="3171101" y="640329"/>
              <a:ext cx="748186" cy="111438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cxnSp>
        <p:nvCxnSpPr>
          <p:cNvPr id="69" name="Straight Connector 68"/>
          <p:cNvCxnSpPr/>
          <p:nvPr/>
        </p:nvCxnSpPr>
        <p:spPr>
          <a:xfrm>
            <a:off x="9144000" y="-3718"/>
            <a:ext cx="0" cy="686171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6044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dissolv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Autofit/>
          </a:bodyPr>
          <a:lstStyle/>
          <a:p>
            <a:r>
              <a:rPr lang="en-US" sz="4000" dirty="0" smtClean="0"/>
              <a:t>NN-EXPLORE Partnership</a:t>
            </a:r>
            <a:endParaRPr lang="en-US" sz="4000" dirty="0"/>
          </a:p>
        </p:txBody>
      </p:sp>
      <p:sp>
        <p:nvSpPr>
          <p:cNvPr id="15" name="Rectangle 14"/>
          <p:cNvSpPr/>
          <p:nvPr/>
        </p:nvSpPr>
        <p:spPr>
          <a:xfrm>
            <a:off x="1100598" y="1033300"/>
            <a:ext cx="7978049" cy="1200328"/>
          </a:xfrm>
          <a:prstGeom prst="rect">
            <a:avLst/>
          </a:prstGeom>
        </p:spPr>
        <p:txBody>
          <a:bodyPr wrap="square">
            <a:spAutoFit/>
          </a:bodyPr>
          <a:lstStyle/>
          <a:p>
            <a:r>
              <a:rPr lang="en-US" sz="2400" dirty="0" smtClean="0"/>
              <a:t>NASA and the NSF have teamed up to establish</a:t>
            </a:r>
          </a:p>
          <a:p>
            <a:r>
              <a:rPr lang="en-US" sz="2400" dirty="0" smtClean="0"/>
              <a:t>“NN-EXPLORE” – the </a:t>
            </a:r>
            <a:r>
              <a:rPr lang="en-US" sz="2400" u="sng" dirty="0" smtClean="0"/>
              <a:t>N</a:t>
            </a:r>
            <a:r>
              <a:rPr lang="en-US" sz="2400" dirty="0" smtClean="0"/>
              <a:t>ASA/</a:t>
            </a:r>
            <a:r>
              <a:rPr lang="en-US" sz="2400" u="sng" dirty="0" smtClean="0"/>
              <a:t>N</a:t>
            </a:r>
            <a:r>
              <a:rPr lang="en-US" sz="2400" dirty="0" smtClean="0"/>
              <a:t>SF </a:t>
            </a:r>
            <a:r>
              <a:rPr lang="en-US" sz="2400" u="sng" dirty="0" err="1" smtClean="0"/>
              <a:t>EX</a:t>
            </a:r>
            <a:r>
              <a:rPr lang="en-US" sz="2400" dirty="0" err="1" smtClean="0"/>
              <a:t>o</a:t>
            </a:r>
            <a:r>
              <a:rPr lang="en-US" sz="2400" u="sng" dirty="0" err="1" smtClean="0"/>
              <a:t>PL</a:t>
            </a:r>
            <a:r>
              <a:rPr lang="en-US" sz="2400" dirty="0" err="1" smtClean="0"/>
              <a:t>anet</a:t>
            </a:r>
            <a:r>
              <a:rPr lang="en-US" sz="2400" dirty="0" smtClean="0"/>
              <a:t> </a:t>
            </a:r>
            <a:r>
              <a:rPr lang="en-US" sz="2400" u="sng" dirty="0" smtClean="0"/>
              <a:t>O</a:t>
            </a:r>
            <a:r>
              <a:rPr lang="en-US" sz="2400" dirty="0" smtClean="0"/>
              <a:t>bservational </a:t>
            </a:r>
            <a:r>
              <a:rPr lang="en-US" sz="2400" u="sng" dirty="0" err="1" smtClean="0"/>
              <a:t>RE</a:t>
            </a:r>
            <a:r>
              <a:rPr lang="en-US" sz="2400" dirty="0" err="1" smtClean="0"/>
              <a:t>search</a:t>
            </a:r>
            <a:r>
              <a:rPr lang="en-US" sz="2400" dirty="0" smtClean="0"/>
              <a:t> partnership.</a:t>
            </a:r>
            <a:endParaRPr lang="en-US" sz="2400" dirty="0"/>
          </a:p>
        </p:txBody>
      </p:sp>
      <p:sp>
        <p:nvSpPr>
          <p:cNvPr id="16" name="Content Placeholder 2"/>
          <p:cNvSpPr txBox="1">
            <a:spLocks/>
          </p:cNvSpPr>
          <p:nvPr/>
        </p:nvSpPr>
        <p:spPr>
          <a:xfrm>
            <a:off x="563217" y="2229702"/>
            <a:ext cx="8377584" cy="414420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400" i="1" kern="1200">
                <a:solidFill>
                  <a:schemeClr val="accent3">
                    <a:lumMod val="5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indent="-228600">
              <a:spcBef>
                <a:spcPts val="600"/>
              </a:spcBef>
            </a:pPr>
            <a:r>
              <a:rPr lang="en-US" sz="2000" dirty="0" smtClean="0">
                <a:solidFill>
                  <a:srgbClr val="000000"/>
                </a:solidFill>
                <a:ea typeface="MS PGothic" charset="0"/>
                <a:cs typeface="Arial"/>
              </a:rPr>
              <a:t>NN-EXPLORE </a:t>
            </a:r>
            <a:r>
              <a:rPr lang="en-US" sz="2000" dirty="0">
                <a:solidFill>
                  <a:srgbClr val="000000"/>
                </a:solidFill>
                <a:ea typeface="MS PGothic" charset="0"/>
                <a:cs typeface="Arial"/>
              </a:rPr>
              <a:t>capitalizes on the NOAO share </a:t>
            </a:r>
            <a:r>
              <a:rPr lang="en-US" sz="2000" dirty="0" smtClean="0">
                <a:solidFill>
                  <a:srgbClr val="000000"/>
                </a:solidFill>
                <a:ea typeface="MS PGothic" charset="0"/>
                <a:cs typeface="Arial"/>
              </a:rPr>
              <a:t>(40%) of </a:t>
            </a:r>
            <a:r>
              <a:rPr lang="en-US" sz="2000" dirty="0">
                <a:solidFill>
                  <a:srgbClr val="000000"/>
                </a:solidFill>
                <a:ea typeface="MS PGothic" charset="0"/>
                <a:cs typeface="Arial"/>
              </a:rPr>
              <a:t>the </a:t>
            </a:r>
            <a:r>
              <a:rPr lang="en-US" sz="2000" dirty="0" smtClean="0">
                <a:solidFill>
                  <a:srgbClr val="000000"/>
                </a:solidFill>
                <a:ea typeface="MS PGothic" charset="0"/>
                <a:cs typeface="Arial"/>
              </a:rPr>
              <a:t>observing time on the 3.5-m WIYN at </a:t>
            </a:r>
            <a:r>
              <a:rPr lang="en-US" sz="2000" dirty="0" err="1" smtClean="0">
                <a:solidFill>
                  <a:srgbClr val="000000"/>
                </a:solidFill>
                <a:ea typeface="MS PGothic" charset="0"/>
                <a:cs typeface="Arial"/>
              </a:rPr>
              <a:t>Kitt</a:t>
            </a:r>
            <a:r>
              <a:rPr lang="en-US" sz="2000" dirty="0" smtClean="0">
                <a:solidFill>
                  <a:srgbClr val="000000"/>
                </a:solidFill>
                <a:ea typeface="MS PGothic" charset="0"/>
                <a:cs typeface="Arial"/>
              </a:rPr>
              <a:t> Peak National Obs.</a:t>
            </a:r>
            <a:endParaRPr lang="en-US" sz="2000" dirty="0">
              <a:solidFill>
                <a:srgbClr val="000000"/>
              </a:solidFill>
              <a:ea typeface="MS PGothic" charset="0"/>
              <a:cs typeface="Arial"/>
            </a:endParaRPr>
          </a:p>
          <a:p>
            <a:pPr marL="228600" indent="-228600">
              <a:spcBef>
                <a:spcPts val="600"/>
              </a:spcBef>
            </a:pPr>
            <a:r>
              <a:rPr lang="en-US" sz="2000" dirty="0" smtClean="0">
                <a:solidFill>
                  <a:srgbClr val="000000"/>
                </a:solidFill>
                <a:ea typeface="MS PGothic" charset="0"/>
                <a:cs typeface="Arial"/>
              </a:rPr>
              <a:t>Primary objective is to enable a community-based </a:t>
            </a:r>
            <a:r>
              <a:rPr lang="en-US" sz="2000" dirty="0" err="1" smtClean="0">
                <a:solidFill>
                  <a:srgbClr val="000000"/>
                </a:solidFill>
                <a:ea typeface="MS PGothic" charset="0"/>
                <a:cs typeface="Arial"/>
              </a:rPr>
              <a:t>exoplanet</a:t>
            </a:r>
            <a:r>
              <a:rPr lang="en-US" sz="2000" dirty="0" smtClean="0">
                <a:solidFill>
                  <a:srgbClr val="000000"/>
                </a:solidFill>
                <a:ea typeface="MS PGothic" charset="0"/>
                <a:cs typeface="Arial"/>
              </a:rPr>
              <a:t> research program that advances NSF research interests and supports the </a:t>
            </a:r>
            <a:r>
              <a:rPr lang="en-US" sz="2000" dirty="0" err="1" smtClean="0">
                <a:solidFill>
                  <a:srgbClr val="000000"/>
                </a:solidFill>
                <a:ea typeface="MS PGothic" charset="0"/>
                <a:cs typeface="Arial"/>
              </a:rPr>
              <a:t>exoplanet</a:t>
            </a:r>
            <a:r>
              <a:rPr lang="en-US" sz="2000" dirty="0" smtClean="0">
                <a:solidFill>
                  <a:srgbClr val="000000"/>
                </a:solidFill>
                <a:ea typeface="MS PGothic" charset="0"/>
                <a:cs typeface="Arial"/>
              </a:rPr>
              <a:t> observations of NASA missions (e.g. K2, TESS, JWST, etc.).</a:t>
            </a:r>
          </a:p>
          <a:p>
            <a:pPr marL="228600" indent="-228600">
              <a:spcBef>
                <a:spcPts val="600"/>
              </a:spcBef>
            </a:pPr>
            <a:r>
              <a:rPr lang="en-US" sz="2000" dirty="0" smtClean="0">
                <a:solidFill>
                  <a:srgbClr val="000000"/>
                </a:solidFill>
                <a:ea typeface="MS PGothic" charset="0"/>
                <a:cs typeface="Arial"/>
              </a:rPr>
              <a:t>The cornerstone of NN-EXPLORE will be </a:t>
            </a:r>
            <a:r>
              <a:rPr lang="en-US" sz="2000" dirty="0">
                <a:solidFill>
                  <a:srgbClr val="000000"/>
                </a:solidFill>
                <a:ea typeface="MS PGothic" charset="0"/>
                <a:cs typeface="Arial"/>
              </a:rPr>
              <a:t>a </a:t>
            </a:r>
            <a:r>
              <a:rPr lang="en-US" sz="2000" dirty="0" smtClean="0">
                <a:solidFill>
                  <a:srgbClr val="000000"/>
                </a:solidFill>
                <a:ea typeface="MS PGothic" charset="0"/>
                <a:cs typeface="Arial"/>
              </a:rPr>
              <a:t>state-of-the-art extreme precision Doppler spectrometer with open access to the U.S. </a:t>
            </a:r>
            <a:r>
              <a:rPr lang="en-US" sz="2000" dirty="0">
                <a:solidFill>
                  <a:srgbClr val="000000"/>
                </a:solidFill>
                <a:ea typeface="MS PGothic" charset="0"/>
                <a:cs typeface="Arial"/>
              </a:rPr>
              <a:t>astronomical </a:t>
            </a:r>
            <a:r>
              <a:rPr lang="en-US" sz="2000" dirty="0" smtClean="0">
                <a:solidFill>
                  <a:srgbClr val="000000"/>
                </a:solidFill>
                <a:ea typeface="MS PGothic" charset="0"/>
                <a:cs typeface="Arial"/>
              </a:rPr>
              <a:t>community (est. delivery 2018).</a:t>
            </a:r>
          </a:p>
          <a:p>
            <a:pPr marL="228600" indent="-228600">
              <a:spcBef>
                <a:spcPts val="600"/>
              </a:spcBef>
            </a:pPr>
            <a:r>
              <a:rPr lang="en-US" sz="2000" dirty="0" smtClean="0">
                <a:solidFill>
                  <a:srgbClr val="000000"/>
                </a:solidFill>
                <a:ea typeface="MS PGothic" charset="0"/>
                <a:cs typeface="Arial"/>
              </a:rPr>
              <a:t>Partnership commences with the WIYN 2015B observing semester, using the existing compliment of instruments to conduct observations that advance NN-EXPLORE science goals.</a:t>
            </a:r>
          </a:p>
        </p:txBody>
      </p:sp>
      <p:pic>
        <p:nvPicPr>
          <p:cNvPr id="9" name="Picture 8" descr="NSF-logo.jpg"/>
          <p:cNvPicPr>
            <a:picLocks noChangeAspect="1"/>
          </p:cNvPicPr>
          <p:nvPr/>
        </p:nvPicPr>
        <p:blipFill>
          <a:blip r:embed="rId2">
            <a:extLst>
              <a:ext uri="{BEBA8EAE-BF5A-486C-A8C5-ECC9F3942E4B}">
                <a14:imgProps xmlns:a14="http://schemas.microsoft.com/office/drawing/2010/main">
                  <a14:imgLayer r:embed="rId3">
                    <a14:imgEffect>
                      <a14:backgroundRemoval t="599" b="98204" l="0" r="99398">
                        <a14:foregroundMark x1="30723" y1="49701" x2="30723" y2="49701"/>
                        <a14:foregroundMark x1="51205" y1="49701" x2="51205" y2="49701"/>
                        <a14:foregroundMark x1="68072" y1="46108" x2="68072" y2="46108"/>
                        <a14:foregroundMark x1="57831" y1="40719" x2="57831" y2="40719"/>
                        <a14:foregroundMark x1="45181" y1="59281" x2="45181" y2="59281"/>
                        <a14:foregroundMark x1="80120" y1="40719" x2="80120" y2="40719"/>
                      </a14:backgroundRemoval>
                    </a14:imgEffect>
                  </a14:imgLayer>
                </a14:imgProps>
              </a:ext>
              <a:ext uri="{28A0092B-C50C-407E-A947-70E740481C1C}">
                <a14:useLocalDpi xmlns:a14="http://schemas.microsoft.com/office/drawing/2010/main" val="0"/>
              </a:ext>
            </a:extLst>
          </a:blip>
          <a:stretch>
            <a:fillRect/>
          </a:stretch>
        </p:blipFill>
        <p:spPr>
          <a:xfrm>
            <a:off x="8235077" y="0"/>
            <a:ext cx="908923" cy="914400"/>
          </a:xfrm>
          <a:prstGeom prst="rect">
            <a:avLst/>
          </a:prstGeom>
        </p:spPr>
      </p:pic>
    </p:spTree>
    <p:extLst>
      <p:ext uri="{BB962C8B-B14F-4D97-AF65-F5344CB8AC3E}">
        <p14:creationId xmlns:p14="http://schemas.microsoft.com/office/powerpoint/2010/main" val="206861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Autofit/>
          </a:bodyPr>
          <a:lstStyle/>
          <a:p>
            <a:r>
              <a:rPr lang="en-US" sz="4000" dirty="0" smtClean="0"/>
              <a:t>NN-EXPLORE Partnership</a:t>
            </a:r>
            <a:endParaRPr lang="en-US" sz="4000" dirty="0"/>
          </a:p>
        </p:txBody>
      </p:sp>
      <p:sp>
        <p:nvSpPr>
          <p:cNvPr id="15" name="Rectangle 14"/>
          <p:cNvSpPr/>
          <p:nvPr/>
        </p:nvSpPr>
        <p:spPr>
          <a:xfrm>
            <a:off x="1100598" y="1033300"/>
            <a:ext cx="7978049" cy="1200328"/>
          </a:xfrm>
          <a:prstGeom prst="rect">
            <a:avLst/>
          </a:prstGeom>
        </p:spPr>
        <p:txBody>
          <a:bodyPr wrap="square">
            <a:spAutoFit/>
          </a:bodyPr>
          <a:lstStyle/>
          <a:p>
            <a:r>
              <a:rPr lang="en-US" sz="2400" dirty="0" smtClean="0">
                <a:solidFill>
                  <a:srgbClr val="000000"/>
                </a:solidFill>
              </a:rPr>
              <a:t>NASA and the NSF have teamed up to establish</a:t>
            </a:r>
          </a:p>
          <a:p>
            <a:r>
              <a:rPr lang="en-US" sz="2400" dirty="0" smtClean="0">
                <a:solidFill>
                  <a:srgbClr val="000000"/>
                </a:solidFill>
              </a:rPr>
              <a:t>“NN-EXPLORE” – the </a:t>
            </a:r>
            <a:r>
              <a:rPr lang="en-US" sz="2400" u="sng" dirty="0" smtClean="0">
                <a:solidFill>
                  <a:srgbClr val="000000"/>
                </a:solidFill>
              </a:rPr>
              <a:t>N</a:t>
            </a:r>
            <a:r>
              <a:rPr lang="en-US" sz="2400" dirty="0" smtClean="0">
                <a:solidFill>
                  <a:srgbClr val="000000"/>
                </a:solidFill>
              </a:rPr>
              <a:t>ASA/</a:t>
            </a:r>
            <a:r>
              <a:rPr lang="en-US" sz="2400" u="sng" dirty="0" smtClean="0">
                <a:solidFill>
                  <a:srgbClr val="000000"/>
                </a:solidFill>
              </a:rPr>
              <a:t>N</a:t>
            </a:r>
            <a:r>
              <a:rPr lang="en-US" sz="2400" dirty="0" smtClean="0">
                <a:solidFill>
                  <a:srgbClr val="000000"/>
                </a:solidFill>
              </a:rPr>
              <a:t>SF </a:t>
            </a:r>
            <a:r>
              <a:rPr lang="en-US" sz="2400" u="sng" dirty="0" err="1" smtClean="0">
                <a:solidFill>
                  <a:srgbClr val="000000"/>
                </a:solidFill>
              </a:rPr>
              <a:t>EX</a:t>
            </a:r>
            <a:r>
              <a:rPr lang="en-US" sz="2400" dirty="0" err="1" smtClean="0">
                <a:solidFill>
                  <a:srgbClr val="000000"/>
                </a:solidFill>
              </a:rPr>
              <a:t>o</a:t>
            </a:r>
            <a:r>
              <a:rPr lang="en-US" sz="2400" u="sng" dirty="0" err="1" smtClean="0">
                <a:solidFill>
                  <a:srgbClr val="000000"/>
                </a:solidFill>
              </a:rPr>
              <a:t>PL</a:t>
            </a:r>
            <a:r>
              <a:rPr lang="en-US" sz="2400" dirty="0" err="1" smtClean="0">
                <a:solidFill>
                  <a:srgbClr val="000000"/>
                </a:solidFill>
              </a:rPr>
              <a:t>anet</a:t>
            </a:r>
            <a:r>
              <a:rPr lang="en-US" sz="2400" dirty="0" smtClean="0">
                <a:solidFill>
                  <a:srgbClr val="000000"/>
                </a:solidFill>
              </a:rPr>
              <a:t> </a:t>
            </a:r>
            <a:r>
              <a:rPr lang="en-US" sz="2400" u="sng" dirty="0" smtClean="0">
                <a:solidFill>
                  <a:srgbClr val="000000"/>
                </a:solidFill>
              </a:rPr>
              <a:t>O</a:t>
            </a:r>
            <a:r>
              <a:rPr lang="en-US" sz="2400" dirty="0" smtClean="0">
                <a:solidFill>
                  <a:srgbClr val="000000"/>
                </a:solidFill>
              </a:rPr>
              <a:t>bservational </a:t>
            </a:r>
            <a:r>
              <a:rPr lang="en-US" sz="2400" u="sng" dirty="0" err="1" smtClean="0">
                <a:solidFill>
                  <a:srgbClr val="000000"/>
                </a:solidFill>
              </a:rPr>
              <a:t>RE</a:t>
            </a:r>
            <a:r>
              <a:rPr lang="en-US" sz="2400" dirty="0" err="1" smtClean="0">
                <a:solidFill>
                  <a:srgbClr val="000000"/>
                </a:solidFill>
              </a:rPr>
              <a:t>search</a:t>
            </a:r>
            <a:r>
              <a:rPr lang="en-US" sz="2400" dirty="0" smtClean="0">
                <a:solidFill>
                  <a:srgbClr val="000000"/>
                </a:solidFill>
              </a:rPr>
              <a:t> partnership.</a:t>
            </a:r>
            <a:endParaRPr lang="en-US" sz="2400" dirty="0">
              <a:solidFill>
                <a:srgbClr val="000000"/>
              </a:solidFill>
            </a:endParaRPr>
          </a:p>
        </p:txBody>
      </p:sp>
      <p:sp>
        <p:nvSpPr>
          <p:cNvPr id="16" name="Content Placeholder 2"/>
          <p:cNvSpPr txBox="1">
            <a:spLocks/>
          </p:cNvSpPr>
          <p:nvPr/>
        </p:nvSpPr>
        <p:spPr>
          <a:xfrm>
            <a:off x="1100599" y="2229702"/>
            <a:ext cx="7840202" cy="414420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400" i="1" kern="1200">
                <a:solidFill>
                  <a:schemeClr val="accent3">
                    <a:lumMod val="5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indent="-228600">
              <a:spcBef>
                <a:spcPts val="600"/>
              </a:spcBef>
            </a:pPr>
            <a:r>
              <a:rPr lang="en-US" sz="2000" dirty="0" smtClean="0">
                <a:solidFill>
                  <a:srgbClr val="000000"/>
                </a:solidFill>
                <a:ea typeface="MS PGothic" charset="0"/>
                <a:cs typeface="Arial"/>
              </a:rPr>
              <a:t>NN-EXPLORE </a:t>
            </a:r>
            <a:r>
              <a:rPr lang="en-US" sz="2000" dirty="0">
                <a:solidFill>
                  <a:srgbClr val="000000"/>
                </a:solidFill>
                <a:ea typeface="MS PGothic" charset="0"/>
                <a:cs typeface="Arial"/>
              </a:rPr>
              <a:t>capitalizes on the NOAO share </a:t>
            </a:r>
            <a:r>
              <a:rPr lang="en-US" sz="2000" dirty="0" smtClean="0">
                <a:solidFill>
                  <a:srgbClr val="000000"/>
                </a:solidFill>
                <a:ea typeface="MS PGothic" charset="0"/>
                <a:cs typeface="Arial"/>
              </a:rPr>
              <a:t>(40%) of </a:t>
            </a:r>
            <a:r>
              <a:rPr lang="en-US" sz="2000" dirty="0">
                <a:solidFill>
                  <a:srgbClr val="000000"/>
                </a:solidFill>
                <a:ea typeface="MS PGothic" charset="0"/>
                <a:cs typeface="Arial"/>
              </a:rPr>
              <a:t>the </a:t>
            </a:r>
            <a:r>
              <a:rPr lang="en-US" sz="2000" dirty="0" smtClean="0">
                <a:solidFill>
                  <a:srgbClr val="000000"/>
                </a:solidFill>
                <a:ea typeface="MS PGothic" charset="0"/>
                <a:cs typeface="Arial"/>
              </a:rPr>
              <a:t>observing time on the 3.5-m WIYN at </a:t>
            </a:r>
            <a:r>
              <a:rPr lang="en-US" sz="2000" dirty="0" err="1" smtClean="0">
                <a:solidFill>
                  <a:srgbClr val="000000"/>
                </a:solidFill>
                <a:ea typeface="MS PGothic" charset="0"/>
                <a:cs typeface="Arial"/>
              </a:rPr>
              <a:t>Kitt</a:t>
            </a:r>
            <a:r>
              <a:rPr lang="en-US" sz="2000" dirty="0" smtClean="0">
                <a:solidFill>
                  <a:srgbClr val="000000"/>
                </a:solidFill>
                <a:ea typeface="MS PGothic" charset="0"/>
                <a:cs typeface="Arial"/>
              </a:rPr>
              <a:t> Peak National Obs.</a:t>
            </a:r>
            <a:endParaRPr lang="en-US" sz="2000" dirty="0">
              <a:solidFill>
                <a:srgbClr val="000000"/>
              </a:solidFill>
              <a:ea typeface="MS PGothic" charset="0"/>
              <a:cs typeface="Arial"/>
            </a:endParaRPr>
          </a:p>
          <a:p>
            <a:pPr marL="228600" indent="-228600">
              <a:spcBef>
                <a:spcPts val="600"/>
              </a:spcBef>
            </a:pPr>
            <a:r>
              <a:rPr lang="en-US" sz="2000" dirty="0" smtClean="0">
                <a:solidFill>
                  <a:srgbClr val="000000"/>
                </a:solidFill>
                <a:ea typeface="MS PGothic" charset="0"/>
                <a:cs typeface="Arial"/>
              </a:rPr>
              <a:t>Primary objective is to enable a community-based </a:t>
            </a:r>
            <a:r>
              <a:rPr lang="en-US" sz="2000" dirty="0" err="1" smtClean="0">
                <a:solidFill>
                  <a:srgbClr val="000000"/>
                </a:solidFill>
                <a:ea typeface="MS PGothic" charset="0"/>
                <a:cs typeface="Arial"/>
              </a:rPr>
              <a:t>exoplanet</a:t>
            </a:r>
            <a:r>
              <a:rPr lang="en-US" sz="2000" dirty="0" smtClean="0">
                <a:solidFill>
                  <a:srgbClr val="000000"/>
                </a:solidFill>
                <a:ea typeface="MS PGothic" charset="0"/>
                <a:cs typeface="Arial"/>
              </a:rPr>
              <a:t> research program that advances NSF research interests and supports the </a:t>
            </a:r>
            <a:r>
              <a:rPr lang="en-US" sz="2000" dirty="0" err="1" smtClean="0">
                <a:solidFill>
                  <a:srgbClr val="000000"/>
                </a:solidFill>
                <a:ea typeface="MS PGothic" charset="0"/>
                <a:cs typeface="Arial"/>
              </a:rPr>
              <a:t>exoplanet</a:t>
            </a:r>
            <a:r>
              <a:rPr lang="en-US" sz="2000" dirty="0" smtClean="0">
                <a:solidFill>
                  <a:srgbClr val="000000"/>
                </a:solidFill>
                <a:ea typeface="MS PGothic" charset="0"/>
                <a:cs typeface="Arial"/>
              </a:rPr>
              <a:t> observations of NASA missions (e.g. K2, TESS, JWST, etc.).</a:t>
            </a:r>
          </a:p>
          <a:p>
            <a:pPr marL="228600" indent="-228600">
              <a:spcBef>
                <a:spcPts val="600"/>
              </a:spcBef>
            </a:pPr>
            <a:r>
              <a:rPr lang="en-US" sz="2000" dirty="0" smtClean="0">
                <a:solidFill>
                  <a:srgbClr val="000000"/>
                </a:solidFill>
                <a:ea typeface="MS PGothic" charset="0"/>
                <a:cs typeface="Arial"/>
              </a:rPr>
              <a:t>The cornerstone of NN-EXPLORE will be </a:t>
            </a:r>
            <a:r>
              <a:rPr lang="en-US" sz="2000" dirty="0">
                <a:solidFill>
                  <a:srgbClr val="000000"/>
                </a:solidFill>
                <a:ea typeface="MS PGothic" charset="0"/>
                <a:cs typeface="Arial"/>
              </a:rPr>
              <a:t>a </a:t>
            </a:r>
            <a:r>
              <a:rPr lang="en-US" sz="2000" dirty="0" smtClean="0">
                <a:solidFill>
                  <a:srgbClr val="000000"/>
                </a:solidFill>
                <a:ea typeface="MS PGothic" charset="0"/>
                <a:cs typeface="Arial"/>
              </a:rPr>
              <a:t>state-of-the-art extreme precision Doppler spectrometer with open access to the U.S. </a:t>
            </a:r>
            <a:r>
              <a:rPr lang="en-US" sz="2000" dirty="0">
                <a:solidFill>
                  <a:srgbClr val="000000"/>
                </a:solidFill>
                <a:ea typeface="MS PGothic" charset="0"/>
                <a:cs typeface="Arial"/>
              </a:rPr>
              <a:t>astronomical </a:t>
            </a:r>
            <a:r>
              <a:rPr lang="en-US" sz="2000" dirty="0" smtClean="0">
                <a:solidFill>
                  <a:srgbClr val="000000"/>
                </a:solidFill>
                <a:ea typeface="MS PGothic" charset="0"/>
                <a:cs typeface="Arial"/>
              </a:rPr>
              <a:t>community (est. delivery 2018).</a:t>
            </a:r>
          </a:p>
          <a:p>
            <a:pPr marL="228600" indent="-228600">
              <a:spcBef>
                <a:spcPts val="600"/>
              </a:spcBef>
            </a:pPr>
            <a:r>
              <a:rPr lang="en-US" sz="2000" dirty="0" smtClean="0">
                <a:solidFill>
                  <a:srgbClr val="000000"/>
                </a:solidFill>
                <a:ea typeface="MS PGothic" charset="0"/>
                <a:cs typeface="Arial"/>
              </a:rPr>
              <a:t>Partnership commences with the WIYN 2015B observing semester, using the existing compliment of instruments to conduct observations that advance NN-EXPLORE science goals.</a:t>
            </a:r>
          </a:p>
        </p:txBody>
      </p:sp>
      <p:pic>
        <p:nvPicPr>
          <p:cNvPr id="9" name="Picture 8" descr="NSF-logo.jpg"/>
          <p:cNvPicPr>
            <a:picLocks noChangeAspect="1"/>
          </p:cNvPicPr>
          <p:nvPr/>
        </p:nvPicPr>
        <p:blipFill>
          <a:blip r:embed="rId2">
            <a:extLst>
              <a:ext uri="{BEBA8EAE-BF5A-486C-A8C5-ECC9F3942E4B}">
                <a14:imgProps xmlns:a14="http://schemas.microsoft.com/office/drawing/2010/main">
                  <a14:imgLayer r:embed="rId3">
                    <a14:imgEffect>
                      <a14:backgroundRemoval t="599" b="98204" l="0" r="99398">
                        <a14:foregroundMark x1="30723" y1="49701" x2="30723" y2="49701"/>
                        <a14:foregroundMark x1="51205" y1="49701" x2="51205" y2="49701"/>
                        <a14:foregroundMark x1="68072" y1="46108" x2="68072" y2="46108"/>
                        <a14:foregroundMark x1="57831" y1="40719" x2="57831" y2="40719"/>
                        <a14:foregroundMark x1="45181" y1="59281" x2="45181" y2="59281"/>
                        <a14:foregroundMark x1="80120" y1="40719" x2="80120" y2="40719"/>
                      </a14:backgroundRemoval>
                    </a14:imgEffect>
                  </a14:imgLayer>
                </a14:imgProps>
              </a:ext>
              <a:ext uri="{28A0092B-C50C-407E-A947-70E740481C1C}">
                <a14:useLocalDpi xmlns:a14="http://schemas.microsoft.com/office/drawing/2010/main" val="0"/>
              </a:ext>
            </a:extLst>
          </a:blip>
          <a:stretch>
            <a:fillRect/>
          </a:stretch>
        </p:blipFill>
        <p:spPr>
          <a:xfrm>
            <a:off x="8235077" y="0"/>
            <a:ext cx="908923" cy="914400"/>
          </a:xfrm>
          <a:prstGeom prst="rect">
            <a:avLst/>
          </a:prstGeom>
        </p:spPr>
      </p:pic>
    </p:spTree>
    <p:extLst>
      <p:ext uri="{BB962C8B-B14F-4D97-AF65-F5344CB8AC3E}">
        <p14:creationId xmlns:p14="http://schemas.microsoft.com/office/powerpoint/2010/main" val="2022451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Astrophysics - Big Picture</a:t>
            </a:r>
            <a:endParaRPr lang="en-US" dirty="0"/>
          </a:p>
        </p:txBody>
      </p:sp>
      <p:sp>
        <p:nvSpPr>
          <p:cNvPr id="3" name="Content Placeholder 2"/>
          <p:cNvSpPr>
            <a:spLocks noGrp="1"/>
          </p:cNvSpPr>
          <p:nvPr>
            <p:ph idx="1"/>
          </p:nvPr>
        </p:nvSpPr>
        <p:spPr>
          <a:xfrm>
            <a:off x="192505" y="884624"/>
            <a:ext cx="8822669" cy="5859076"/>
          </a:xfrm>
        </p:spPr>
        <p:txBody>
          <a:bodyPr/>
          <a:lstStyle/>
          <a:p>
            <a:pPr>
              <a:lnSpc>
                <a:spcPct val="100000"/>
              </a:lnSpc>
              <a:spcBef>
                <a:spcPts val="300"/>
              </a:spcBef>
            </a:pPr>
            <a:r>
              <a:rPr lang="en-US" sz="1800" b="1" dirty="0" smtClean="0"/>
              <a:t>The FY15 appropriation and FY16 budget request provide funding for NASA astrophysics to continue its programs, missions, and projects as planned</a:t>
            </a:r>
          </a:p>
          <a:p>
            <a:pPr lvl="1">
              <a:lnSpc>
                <a:spcPct val="100000"/>
              </a:lnSpc>
              <a:spcBef>
                <a:spcPts val="300"/>
              </a:spcBef>
            </a:pPr>
            <a:r>
              <a:rPr lang="en-US" sz="1600" dirty="0" smtClean="0"/>
              <a:t>The total funding (Astrophysics including JWST) is flat at ~$1.3B through FY20</a:t>
            </a:r>
          </a:p>
          <a:p>
            <a:pPr lvl="1">
              <a:lnSpc>
                <a:spcPct val="100000"/>
              </a:lnSpc>
              <a:spcBef>
                <a:spcPts val="300"/>
              </a:spcBef>
            </a:pPr>
            <a:r>
              <a:rPr lang="en-US" sz="1600" dirty="0"/>
              <a:t>Fully </a:t>
            </a:r>
            <a:r>
              <a:rPr lang="en-US" sz="1600" dirty="0" smtClean="0"/>
              <a:t>fund </a:t>
            </a:r>
            <a:r>
              <a:rPr lang="en-US" sz="1600" dirty="0"/>
              <a:t>JWST to remain on plan for an October 2018 launch</a:t>
            </a:r>
          </a:p>
          <a:p>
            <a:pPr lvl="1">
              <a:lnSpc>
                <a:spcPct val="100000"/>
              </a:lnSpc>
              <a:spcBef>
                <a:spcPts val="300"/>
              </a:spcBef>
            </a:pPr>
            <a:r>
              <a:rPr lang="en-US" sz="1600" dirty="0" smtClean="0"/>
              <a:t>Fund </a:t>
            </a:r>
            <a:r>
              <a:rPr lang="en-US" sz="1600" dirty="0"/>
              <a:t>continued pre-formulation and technology work leading toward WFIRST</a:t>
            </a:r>
          </a:p>
          <a:p>
            <a:pPr lvl="1">
              <a:lnSpc>
                <a:spcPct val="100000"/>
              </a:lnSpc>
              <a:spcBef>
                <a:spcPts val="300"/>
              </a:spcBef>
            </a:pPr>
            <a:r>
              <a:rPr lang="en-US" sz="1600" dirty="0" smtClean="0"/>
              <a:t>Restore </a:t>
            </a:r>
            <a:r>
              <a:rPr lang="en-US" sz="1600" dirty="0"/>
              <a:t>SOFIA to the budget with a </a:t>
            </a:r>
            <a:r>
              <a:rPr lang="en-US" sz="1600" dirty="0" smtClean="0"/>
              <a:t>reduction in FY15 and full funding beyond</a:t>
            </a:r>
            <a:endParaRPr lang="en-US" sz="1600" dirty="0"/>
          </a:p>
          <a:p>
            <a:pPr lvl="1">
              <a:lnSpc>
                <a:spcPct val="100000"/>
              </a:lnSpc>
              <a:spcBef>
                <a:spcPts val="300"/>
              </a:spcBef>
            </a:pPr>
            <a:r>
              <a:rPr lang="en-US" sz="1600" dirty="0" smtClean="0"/>
              <a:t>Provide </a:t>
            </a:r>
            <a:r>
              <a:rPr lang="en-US" sz="1600" dirty="0"/>
              <a:t>funding for SMD’s education programs</a:t>
            </a:r>
          </a:p>
          <a:p>
            <a:pPr>
              <a:lnSpc>
                <a:spcPct val="100000"/>
              </a:lnSpc>
              <a:spcBef>
                <a:spcPts val="300"/>
              </a:spcBef>
            </a:pPr>
            <a:r>
              <a:rPr lang="en-US" sz="1800" b="1" dirty="0" smtClean="0"/>
              <a:t>The operating missions continue to generate important and compelling science results, and new missions are under development for the future</a:t>
            </a:r>
          </a:p>
          <a:p>
            <a:pPr lvl="1">
              <a:lnSpc>
                <a:spcPct val="100000"/>
              </a:lnSpc>
              <a:spcBef>
                <a:spcPts val="300"/>
              </a:spcBef>
            </a:pPr>
            <a:r>
              <a:rPr lang="en-US" sz="1600" dirty="0" smtClean="0"/>
              <a:t>Chandra, Fermi, Hubble, Kepler/K2, NuSTAR, Spitzer, Suzaku, Swift, XMM-Newton continued following the 2014 Senior Review</a:t>
            </a:r>
          </a:p>
          <a:p>
            <a:pPr lvl="1">
              <a:lnSpc>
                <a:spcPct val="100000"/>
              </a:lnSpc>
              <a:spcBef>
                <a:spcPts val="300"/>
              </a:spcBef>
            </a:pPr>
            <a:r>
              <a:rPr lang="en-US" sz="1600" dirty="0"/>
              <a:t>SOFIA is in prime operations as of May 2014</a:t>
            </a:r>
          </a:p>
          <a:p>
            <a:pPr lvl="1">
              <a:lnSpc>
                <a:spcPct val="100000"/>
              </a:lnSpc>
              <a:spcBef>
                <a:spcPts val="300"/>
              </a:spcBef>
            </a:pPr>
            <a:r>
              <a:rPr lang="en-US" sz="1600" dirty="0"/>
              <a:t>Missions on track for launch </a:t>
            </a:r>
            <a:r>
              <a:rPr lang="en-US" sz="1600" dirty="0" smtClean="0"/>
              <a:t>include LISA </a:t>
            </a:r>
            <a:r>
              <a:rPr lang="en-US" sz="1600" dirty="0"/>
              <a:t>Pathfinder (2015), ASTRO-H (2015), NICER (2016), TESS (2017), JWST (2018), Euclid (2020)</a:t>
            </a:r>
          </a:p>
          <a:p>
            <a:pPr lvl="1">
              <a:lnSpc>
                <a:spcPct val="100000"/>
              </a:lnSpc>
              <a:spcBef>
                <a:spcPts val="300"/>
              </a:spcBef>
            </a:pPr>
            <a:r>
              <a:rPr lang="en-US" sz="1600" dirty="0"/>
              <a:t>New Explorers being selected (SMEX in 2015, MIDEX in 2017), WFIRST being studied, NASA joining ESA’s Athena and ESA’s L3 gravitational wave observatory</a:t>
            </a:r>
          </a:p>
          <a:p>
            <a:pPr>
              <a:lnSpc>
                <a:spcPct val="100000"/>
              </a:lnSpc>
              <a:spcBef>
                <a:spcPts val="300"/>
              </a:spcBef>
            </a:pPr>
            <a:r>
              <a:rPr lang="en-US" sz="1800" b="1" dirty="0" smtClean="0"/>
              <a:t>Progress </a:t>
            </a:r>
            <a:r>
              <a:rPr lang="en-US" sz="1800" b="1" dirty="0"/>
              <a:t>being made against </a:t>
            </a:r>
            <a:r>
              <a:rPr lang="en-US" sz="1800" b="1" dirty="0" smtClean="0"/>
              <a:t>recommendations </a:t>
            </a:r>
            <a:r>
              <a:rPr lang="en-US" sz="1800" b="1" dirty="0"/>
              <a:t>of the 2010 Decadal Survey</a:t>
            </a:r>
          </a:p>
          <a:p>
            <a:pPr lvl="1">
              <a:lnSpc>
                <a:spcPct val="100000"/>
              </a:lnSpc>
              <a:spcBef>
                <a:spcPts val="300"/>
              </a:spcBef>
            </a:pPr>
            <a:r>
              <a:rPr lang="en-US" sz="1600" dirty="0"/>
              <a:t>Update to the Astrophysics Implementation Plan has been released</a:t>
            </a:r>
          </a:p>
          <a:p>
            <a:pPr lvl="1">
              <a:lnSpc>
                <a:spcPct val="100000"/>
              </a:lnSpc>
              <a:spcBef>
                <a:spcPts val="300"/>
              </a:spcBef>
            </a:pPr>
            <a:r>
              <a:rPr lang="en-US" sz="1600" dirty="0" smtClean="0"/>
              <a:t>NRC Mid Decade Review (with NSF, DOE) to </a:t>
            </a:r>
            <a:r>
              <a:rPr lang="en-US" sz="1600" dirty="0"/>
              <a:t>begin in early 2015</a:t>
            </a:r>
          </a:p>
          <a:p>
            <a:pPr lvl="1">
              <a:lnSpc>
                <a:spcPct val="100000"/>
              </a:lnSpc>
              <a:spcBef>
                <a:spcPts val="300"/>
              </a:spcBef>
            </a:pPr>
            <a:r>
              <a:rPr lang="en-US" sz="1600" dirty="0"/>
              <a:t>NASA initiating </a:t>
            </a:r>
            <a:r>
              <a:rPr lang="en-US" sz="1600" dirty="0" smtClean="0"/>
              <a:t>large mission concept </a:t>
            </a:r>
            <a:r>
              <a:rPr lang="en-US" sz="1600" dirty="0"/>
              <a:t>studies for 2020 Decadal Survey</a:t>
            </a:r>
          </a:p>
        </p:txBody>
      </p:sp>
    </p:spTree>
    <p:extLst>
      <p:ext uri="{BB962C8B-B14F-4D97-AF65-F5344CB8AC3E}">
        <p14:creationId xmlns:p14="http://schemas.microsoft.com/office/powerpoint/2010/main" val="3492359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981" y="107393"/>
            <a:ext cx="8287972" cy="617686"/>
          </a:xfrm>
        </p:spPr>
        <p:txBody>
          <a:bodyPr/>
          <a:lstStyle/>
          <a:p>
            <a:r>
              <a:rPr lang="en-US" dirty="0" smtClean="0"/>
              <a:t>Progress Toward Decadal Survey Priorities</a:t>
            </a:r>
            <a:endParaRPr lang="en-US" dirty="0"/>
          </a:p>
        </p:txBody>
      </p:sp>
      <p:graphicFrame>
        <p:nvGraphicFramePr>
          <p:cNvPr id="4" name="Content Placeholder 3"/>
          <p:cNvGraphicFramePr>
            <a:graphicFrameLocks noGrp="1"/>
          </p:cNvGraphicFramePr>
          <p:nvPr>
            <p:ph idx="1"/>
            <p:extLst/>
          </p:nvPr>
        </p:nvGraphicFramePr>
        <p:xfrm>
          <a:off x="176212" y="820738"/>
          <a:ext cx="8815387" cy="6158483"/>
        </p:xfrm>
        <a:graphic>
          <a:graphicData uri="http://schemas.openxmlformats.org/drawingml/2006/table">
            <a:tbl>
              <a:tblPr firstRow="1" bandRow="1">
                <a:tableStyleId>{72833802-FEF1-4C79-8D5D-14CF1EAF98D9}</a:tableStyleId>
              </a:tblPr>
              <a:tblGrid>
                <a:gridCol w="3421427"/>
                <a:gridCol w="5393960"/>
              </a:tblGrid>
              <a:tr h="370840">
                <a:tc gridSpan="2">
                  <a:txBody>
                    <a:bodyPr/>
                    <a:lstStyle/>
                    <a:p>
                      <a:pPr>
                        <a:lnSpc>
                          <a:spcPct val="90000"/>
                        </a:lnSpc>
                      </a:pPr>
                      <a:r>
                        <a:rPr lang="en-US" dirty="0" smtClean="0"/>
                        <a:t>The NASA FY15 Appropriation, the President’s FY16 Budget Request, and the notional out year</a:t>
                      </a:r>
                      <a:r>
                        <a:rPr lang="en-US" baseline="0" dirty="0" smtClean="0"/>
                        <a:t> budget planning guidance in </a:t>
                      </a:r>
                      <a:r>
                        <a:rPr lang="en-US" dirty="0" smtClean="0"/>
                        <a:t>the President’s FY16 Budget Request, </a:t>
                      </a:r>
                      <a:r>
                        <a:rPr lang="en-US" baseline="0" dirty="0" smtClean="0"/>
                        <a:t>support:</a:t>
                      </a:r>
                      <a:endParaRPr lang="en-US" dirty="0"/>
                    </a:p>
                  </a:txBody>
                  <a:tcPr/>
                </a:tc>
                <a:tc hMerge="1">
                  <a:txBody>
                    <a:bodyPr/>
                    <a:lstStyle/>
                    <a:p>
                      <a:endParaRPr lang="en-US" dirty="0"/>
                    </a:p>
                  </a:txBody>
                  <a:tcPr/>
                </a:tc>
              </a:tr>
              <a:tr h="370840">
                <a:tc>
                  <a:txBody>
                    <a:bodyPr/>
                    <a:lstStyle/>
                    <a:p>
                      <a:pPr>
                        <a:lnSpc>
                          <a:spcPct val="90000"/>
                        </a:lnSpc>
                      </a:pPr>
                      <a:r>
                        <a:rPr lang="en-US" sz="1800" dirty="0" smtClean="0"/>
                        <a:t>Large-scale 1. WFIRST</a:t>
                      </a:r>
                      <a:endParaRPr lang="en-US" sz="1800" dirty="0"/>
                    </a:p>
                  </a:txBody>
                  <a:tcPr/>
                </a:tc>
                <a:tc>
                  <a:txBody>
                    <a:bodyPr/>
                    <a:lstStyle/>
                    <a:p>
                      <a:pPr>
                        <a:lnSpc>
                          <a:spcPct val="90000"/>
                        </a:lnSpc>
                      </a:pPr>
                      <a:r>
                        <a:rPr lang="en-US" sz="1600" dirty="0" smtClean="0"/>
                        <a:t>Preformulation and focused technology development for WFIRST/AFTA (a 2.4m version of WFIRST with a coronagraph) are underway to enable a new start NET FY2017. Budget line established for an Astrophysics Decadal Strategic Mission.</a:t>
                      </a:r>
                      <a:endParaRPr lang="en-US" sz="1600" dirty="0">
                        <a:solidFill>
                          <a:schemeClr val="tx1"/>
                        </a:solidFill>
                      </a:endParaRPr>
                    </a:p>
                  </a:txBody>
                  <a:tcPr anchor="ctr"/>
                </a:tc>
              </a:tr>
              <a:tr h="370840">
                <a:tc>
                  <a:txBody>
                    <a:bodyPr/>
                    <a:lstStyle/>
                    <a:p>
                      <a:pPr>
                        <a:lnSpc>
                          <a:spcPct val="90000"/>
                        </a:lnSpc>
                      </a:pPr>
                      <a:r>
                        <a:rPr lang="en-US" sz="1800" dirty="0" smtClean="0"/>
                        <a:t>Large-scale</a:t>
                      </a:r>
                      <a:r>
                        <a:rPr lang="en-US" sz="1800" baseline="0" dirty="0" smtClean="0"/>
                        <a:t> </a:t>
                      </a:r>
                      <a:r>
                        <a:rPr lang="en-US" sz="1800" dirty="0" smtClean="0"/>
                        <a:t>2. Augmentation</a:t>
                      </a:r>
                      <a:r>
                        <a:rPr lang="en-US" sz="1800" baseline="0" dirty="0" smtClean="0"/>
                        <a:t> to Explorer Program</a:t>
                      </a:r>
                      <a:endParaRPr lang="en-US" sz="1800" dirty="0"/>
                    </a:p>
                  </a:txBody>
                  <a:tcPr/>
                </a:tc>
                <a:tc>
                  <a:txBody>
                    <a:bodyPr/>
                    <a:lstStyle/>
                    <a:p>
                      <a:pPr>
                        <a:lnSpc>
                          <a:spcPct val="90000"/>
                        </a:lnSpc>
                      </a:pPr>
                      <a:r>
                        <a:rPr lang="en-US" sz="1600" dirty="0" smtClean="0">
                          <a:solidFill>
                            <a:schemeClr val="tx1"/>
                          </a:solidFill>
                        </a:rPr>
                        <a:t>Astrophysics Explorers planned budget increased to        support decadal cadence of AOs including SMEX AO in Fall 2014 and MIDEX AO in late</a:t>
                      </a:r>
                      <a:r>
                        <a:rPr lang="en-US" sz="1600" baseline="0" dirty="0" smtClean="0">
                          <a:solidFill>
                            <a:schemeClr val="tx1"/>
                          </a:solidFill>
                        </a:rPr>
                        <a:t> 2016/early 2017</a:t>
                      </a:r>
                      <a:r>
                        <a:rPr lang="en-US" sz="1600" dirty="0" smtClean="0">
                          <a:solidFill>
                            <a:schemeClr val="tx1"/>
                          </a:solidFill>
                        </a:rPr>
                        <a:t>. </a:t>
                      </a:r>
                      <a:endParaRPr lang="en-US" sz="1600" dirty="0">
                        <a:solidFill>
                          <a:schemeClr val="tx1"/>
                        </a:solidFill>
                      </a:endParaRPr>
                    </a:p>
                  </a:txBody>
                  <a:tcPr anchor="ctr"/>
                </a:tc>
              </a:tr>
              <a:tr h="370840">
                <a:tc>
                  <a:txBody>
                    <a:bodyPr/>
                    <a:lstStyle/>
                    <a:p>
                      <a:pPr>
                        <a:lnSpc>
                          <a:spcPct val="90000"/>
                        </a:lnSpc>
                      </a:pPr>
                      <a:r>
                        <a:rPr lang="en-US" sz="1800" dirty="0" smtClean="0"/>
                        <a:t>Large-scale 3. LISA</a:t>
                      </a:r>
                      <a:endParaRPr lang="en-US" sz="1800" dirty="0"/>
                    </a:p>
                  </a:txBody>
                  <a:tcPr/>
                </a:tc>
                <a:tc>
                  <a:txBody>
                    <a:bodyPr/>
                    <a:lstStyle/>
                    <a:p>
                      <a:pPr marL="0" marR="0" indent="0" algn="l" defTabSz="456899" rtl="0" eaLnBrk="1" fontAlgn="auto" latinLnBrk="0" hangingPunct="1">
                        <a:lnSpc>
                          <a:spcPct val="90000"/>
                        </a:lnSpc>
                        <a:spcBef>
                          <a:spcPts val="0"/>
                        </a:spcBef>
                        <a:spcAft>
                          <a:spcPts val="0"/>
                        </a:spcAft>
                        <a:buClrTx/>
                        <a:buSzTx/>
                        <a:buFontTx/>
                        <a:buNone/>
                        <a:tabLst/>
                        <a:defRPr/>
                      </a:pPr>
                      <a:r>
                        <a:rPr lang="en-US" sz="1600" baseline="0" dirty="0" smtClean="0"/>
                        <a:t>Discussing partnership on ESA’s L3 gravitational wave observatory and participating in ESA-led assessments in 2014-2015. Strategic astrophysics technology (SAT) investments plus support of LISA Pathfinder. </a:t>
                      </a:r>
                      <a:endParaRPr lang="en-US" sz="1600" dirty="0"/>
                    </a:p>
                  </a:txBody>
                  <a:tcPr anchor="ctr"/>
                </a:tc>
              </a:tr>
              <a:tr h="309142">
                <a:tc>
                  <a:txBody>
                    <a:bodyPr/>
                    <a:lstStyle/>
                    <a:p>
                      <a:pPr>
                        <a:lnSpc>
                          <a:spcPct val="90000"/>
                        </a:lnSpc>
                      </a:pPr>
                      <a:r>
                        <a:rPr lang="en-US" sz="1800" dirty="0" smtClean="0"/>
                        <a:t>Large-scale 4. IXO</a:t>
                      </a:r>
                      <a:endParaRPr lang="en-US" sz="1800" dirty="0"/>
                    </a:p>
                  </a:txBody>
                  <a:tcPr/>
                </a:tc>
                <a:tc>
                  <a:txBody>
                    <a:bodyPr/>
                    <a:lstStyle/>
                    <a:p>
                      <a:pPr marL="0" marR="0" indent="0" algn="l" defTabSz="456899" rtl="0" eaLnBrk="1" fontAlgn="auto" latinLnBrk="0" hangingPunct="1">
                        <a:lnSpc>
                          <a:spcPct val="90000"/>
                        </a:lnSpc>
                        <a:spcBef>
                          <a:spcPts val="0"/>
                        </a:spcBef>
                        <a:spcAft>
                          <a:spcPts val="0"/>
                        </a:spcAft>
                        <a:buClrTx/>
                        <a:buSzTx/>
                        <a:buFontTx/>
                        <a:buNone/>
                        <a:tabLst/>
                        <a:defRPr/>
                      </a:pPr>
                      <a:r>
                        <a:rPr lang="en-US" sz="1600" dirty="0" smtClean="0"/>
                        <a:t>NASA is pursuing a partnership on ESA’s L2 Athena X-ray observatory; the Athena study phase, with U.S. participation, is underway. Strategic astrophysics technology (SAT) investments. </a:t>
                      </a:r>
                      <a:endParaRPr lang="en-US" sz="1600" dirty="0"/>
                    </a:p>
                  </a:txBody>
                  <a:tcPr anchor="ctr"/>
                </a:tc>
              </a:tr>
              <a:tr h="277735">
                <a:tc>
                  <a:txBody>
                    <a:bodyPr/>
                    <a:lstStyle/>
                    <a:p>
                      <a:pPr>
                        <a:lnSpc>
                          <a:spcPct val="90000"/>
                        </a:lnSpc>
                      </a:pPr>
                      <a:r>
                        <a:rPr lang="en-US" sz="1800" dirty="0" smtClean="0"/>
                        <a:t>Medium-scale 1. New Worlds Technology Development Program</a:t>
                      </a:r>
                      <a:endParaRPr lang="en-US" sz="1800" dirty="0"/>
                    </a:p>
                  </a:txBody>
                  <a:tcPr/>
                </a:tc>
                <a:tc>
                  <a:txBody>
                    <a:bodyPr/>
                    <a:lstStyle/>
                    <a:p>
                      <a:pPr>
                        <a:lnSpc>
                          <a:spcPct val="90000"/>
                        </a:lnSpc>
                      </a:pPr>
                      <a:r>
                        <a:rPr lang="en-US" sz="1600" dirty="0" smtClean="0"/>
                        <a:t>Focused technology development for a coronagraph on WFIRST, strategic astrophysics technology (SAT) investments, and exoplanet probe mission concept studies. Established partnership with NSF to develop extreme precision Doppler spectrometer as facility instrument. Exozodi survey using LBTI.</a:t>
                      </a:r>
                      <a:endParaRPr lang="en-US" sz="1600" dirty="0"/>
                    </a:p>
                  </a:txBody>
                  <a:tcPr anchor="ctr"/>
                </a:tc>
              </a:tr>
            </a:tbl>
          </a:graphicData>
        </a:graphic>
      </p:graphicFrame>
    </p:spTree>
    <p:extLst>
      <p:ext uri="{BB962C8B-B14F-4D97-AF65-F5344CB8AC3E}">
        <p14:creationId xmlns:p14="http://schemas.microsoft.com/office/powerpoint/2010/main" val="2646050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Small Astronomy Satellites (SAS)</a:t>
            </a:r>
            <a:endParaRPr lang="en-US" dirty="0"/>
          </a:p>
        </p:txBody>
      </p:sp>
      <p:pic>
        <p:nvPicPr>
          <p:cNvPr id="3" name="Picture 2"/>
          <p:cNvPicPr>
            <a:picLocks noChangeAspect="1"/>
          </p:cNvPicPr>
          <p:nvPr/>
        </p:nvPicPr>
        <p:blipFill>
          <a:blip r:embed="rId2"/>
          <a:stretch>
            <a:fillRect/>
          </a:stretch>
        </p:blipFill>
        <p:spPr>
          <a:xfrm>
            <a:off x="457200" y="1016000"/>
            <a:ext cx="4320132" cy="5468522"/>
          </a:xfrm>
          <a:prstGeom prst="rect">
            <a:avLst/>
          </a:prstGeom>
        </p:spPr>
      </p:pic>
      <p:sp>
        <p:nvSpPr>
          <p:cNvPr id="10" name="TextBox 9"/>
          <p:cNvSpPr txBox="1"/>
          <p:nvPr/>
        </p:nvSpPr>
        <p:spPr>
          <a:xfrm>
            <a:off x="5036640" y="1702794"/>
            <a:ext cx="3968220" cy="3477875"/>
          </a:xfrm>
          <a:prstGeom prst="rect">
            <a:avLst/>
          </a:prstGeom>
          <a:noFill/>
        </p:spPr>
        <p:txBody>
          <a:bodyPr wrap="square" rtlCol="0">
            <a:spAutoFit/>
          </a:bodyPr>
          <a:lstStyle/>
          <a:p>
            <a:pPr defTabSz="914400" fontAlgn="base">
              <a:spcBef>
                <a:spcPct val="0"/>
              </a:spcBef>
              <a:spcAft>
                <a:spcPct val="0"/>
              </a:spcAft>
            </a:pPr>
            <a:r>
              <a:rPr lang="en-US" sz="2000" dirty="0" smtClean="0">
                <a:solidFill>
                  <a:prstClr val="black"/>
                </a:solidFill>
                <a:latin typeface="Arial" pitchFamily="34" charset="0"/>
                <a:ea typeface="ＭＳ Ｐゴシック" pitchFamily="34" charset="-128"/>
              </a:rPr>
              <a:t>SAS-D</a:t>
            </a:r>
          </a:p>
          <a:p>
            <a:pPr defTabSz="914400" fontAlgn="base">
              <a:spcBef>
                <a:spcPct val="0"/>
              </a:spcBef>
              <a:spcAft>
                <a:spcPct val="0"/>
              </a:spcAft>
            </a:pPr>
            <a:r>
              <a:rPr lang="en-US" sz="2000" dirty="0" smtClean="0">
                <a:solidFill>
                  <a:prstClr val="black"/>
                </a:solidFill>
                <a:latin typeface="Arial" pitchFamily="34" charset="0"/>
                <a:ea typeface="ＭＳ Ｐゴシック" pitchFamily="34" charset="-128"/>
              </a:rPr>
              <a:t>International Ultraviolet Explorer (IUE)</a:t>
            </a:r>
          </a:p>
          <a:p>
            <a:pPr defTabSz="914400" fontAlgn="base">
              <a:spcBef>
                <a:spcPct val="0"/>
              </a:spcBef>
              <a:spcAft>
                <a:spcPct val="0"/>
              </a:spcAft>
            </a:pPr>
            <a:r>
              <a:rPr lang="en-US" sz="2000" dirty="0" smtClean="0">
                <a:solidFill>
                  <a:prstClr val="black"/>
                </a:solidFill>
                <a:latin typeface="Arial" pitchFamily="34" charset="0"/>
                <a:ea typeface="ＭＳ Ｐゴシック" pitchFamily="34" charset="-128"/>
              </a:rPr>
              <a:t>1978-1996</a:t>
            </a:r>
          </a:p>
          <a:p>
            <a:pPr defTabSz="914400" fontAlgn="base">
              <a:spcBef>
                <a:spcPct val="0"/>
              </a:spcBef>
              <a:spcAft>
                <a:spcPct val="0"/>
              </a:spcAft>
            </a:pPr>
            <a:endParaRPr lang="en-US" sz="2000" dirty="0">
              <a:solidFill>
                <a:prstClr val="black"/>
              </a:solidFill>
              <a:latin typeface="Arial" pitchFamily="34" charset="0"/>
              <a:ea typeface="ＭＳ Ｐゴシック" pitchFamily="34" charset="-128"/>
            </a:endParaRPr>
          </a:p>
          <a:p>
            <a:pPr marL="342900" indent="-342900" defTabSz="914400" fontAlgn="base">
              <a:spcBef>
                <a:spcPct val="0"/>
              </a:spcBef>
              <a:spcAft>
                <a:spcPct val="0"/>
              </a:spcAft>
              <a:buFont typeface="Arial"/>
              <a:buChar char="•"/>
            </a:pPr>
            <a:r>
              <a:rPr lang="en-US" sz="2000" dirty="0" smtClean="0">
                <a:solidFill>
                  <a:prstClr val="black"/>
                </a:solidFill>
                <a:latin typeface="Arial" pitchFamily="34" charset="0"/>
                <a:ea typeface="ＭＳ Ｐゴシック" pitchFamily="34" charset="-128"/>
              </a:rPr>
              <a:t>45 cm mirror</a:t>
            </a:r>
          </a:p>
          <a:p>
            <a:pPr marL="342900" indent="-342900" defTabSz="914400" fontAlgn="base">
              <a:spcBef>
                <a:spcPct val="0"/>
              </a:spcBef>
              <a:spcAft>
                <a:spcPct val="0"/>
              </a:spcAft>
              <a:buFont typeface="Arial"/>
              <a:buChar char="•"/>
            </a:pPr>
            <a:r>
              <a:rPr lang="en-US" sz="2000" dirty="0" smtClean="0">
                <a:solidFill>
                  <a:prstClr val="black"/>
                </a:solidFill>
                <a:latin typeface="Arial" pitchFamily="34" charset="0"/>
                <a:ea typeface="ＭＳ Ｐゴシック" pitchFamily="34" charset="-128"/>
              </a:rPr>
              <a:t>Low- and High-dispersion spectrographs</a:t>
            </a:r>
          </a:p>
          <a:p>
            <a:pPr marL="342900" indent="-342900" defTabSz="914400" fontAlgn="base">
              <a:spcBef>
                <a:spcPct val="0"/>
              </a:spcBef>
              <a:spcAft>
                <a:spcPct val="0"/>
              </a:spcAft>
              <a:buFont typeface="Arial"/>
              <a:buChar char="•"/>
            </a:pPr>
            <a:r>
              <a:rPr lang="en-US" sz="2000" dirty="0" smtClean="0">
                <a:solidFill>
                  <a:prstClr val="black"/>
                </a:solidFill>
                <a:latin typeface="Arial" pitchFamily="34" charset="0"/>
                <a:ea typeface="ＭＳ Ｐゴシック" pitchFamily="34" charset="-128"/>
              </a:rPr>
              <a:t>FES camera</a:t>
            </a:r>
          </a:p>
          <a:p>
            <a:pPr marL="342900" indent="-342900" defTabSz="914400" fontAlgn="base">
              <a:spcBef>
                <a:spcPct val="0"/>
              </a:spcBef>
              <a:spcAft>
                <a:spcPct val="0"/>
              </a:spcAft>
              <a:buFont typeface="Arial"/>
              <a:buChar char="•"/>
            </a:pPr>
            <a:r>
              <a:rPr lang="en-US" sz="2000" dirty="0" smtClean="0">
                <a:solidFill>
                  <a:prstClr val="black"/>
                </a:solidFill>
                <a:latin typeface="Arial" pitchFamily="34" charset="0"/>
                <a:ea typeface="ＭＳ Ｐゴシック" pitchFamily="34" charset="-128"/>
              </a:rPr>
              <a:t>Observed more than 10,000 objects</a:t>
            </a:r>
            <a:endParaRPr lang="en-US" sz="2000" dirty="0" smtClean="0">
              <a:solidFill>
                <a:prstClr val="black"/>
              </a:solidFill>
              <a:latin typeface="Arial" pitchFamily="34" charset="0"/>
              <a:ea typeface="ＭＳ Ｐゴシック" pitchFamily="34" charset="-128"/>
            </a:endParaRPr>
          </a:p>
        </p:txBody>
      </p:sp>
      <p:sp>
        <p:nvSpPr>
          <p:cNvPr id="6" name="TextBox 5"/>
          <p:cNvSpPr txBox="1"/>
          <p:nvPr/>
        </p:nvSpPr>
        <p:spPr>
          <a:xfrm>
            <a:off x="4777332" y="6207523"/>
            <a:ext cx="3629465" cy="276999"/>
          </a:xfrm>
          <a:prstGeom prst="rect">
            <a:avLst/>
          </a:prstGeom>
          <a:noFill/>
        </p:spPr>
        <p:txBody>
          <a:bodyPr wrap="square" rtlCol="0">
            <a:spAutoFit/>
          </a:bodyPr>
          <a:lstStyle/>
          <a:p>
            <a:pPr defTabSz="914400" fontAlgn="base">
              <a:spcBef>
                <a:spcPct val="0"/>
              </a:spcBef>
              <a:spcAft>
                <a:spcPct val="0"/>
              </a:spcAft>
            </a:pPr>
            <a:r>
              <a:rPr lang="en-US" sz="1200" i="1" dirty="0" smtClean="0">
                <a:solidFill>
                  <a:prstClr val="black"/>
                </a:solidFill>
                <a:latin typeface="Arial" pitchFamily="34" charset="0"/>
                <a:ea typeface="ＭＳ Ｐゴシック" pitchFamily="34" charset="-128"/>
              </a:rPr>
              <a:t>Image Credit</a:t>
            </a:r>
            <a:r>
              <a:rPr lang="en-US" sz="1200" i="1" dirty="0">
                <a:solidFill>
                  <a:prstClr val="black"/>
                </a:solidFill>
                <a:latin typeface="Arial" pitchFamily="34" charset="0"/>
                <a:ea typeface="ＭＳ Ｐゴシック" pitchFamily="34" charset="-128"/>
              </a:rPr>
              <a:t>: </a:t>
            </a:r>
            <a:r>
              <a:rPr lang="en-US" sz="1200" i="1" dirty="0" smtClean="0">
                <a:solidFill>
                  <a:prstClr val="black"/>
                </a:solidFill>
                <a:latin typeface="Arial" pitchFamily="34" charset="0"/>
                <a:ea typeface="ＭＳ Ｐゴシック" pitchFamily="34" charset="-128"/>
              </a:rPr>
              <a:t>NASA</a:t>
            </a:r>
            <a:endParaRPr lang="en-US" sz="1200" i="1" dirty="0">
              <a:solidFill>
                <a:prstClr val="black"/>
              </a:solidFill>
              <a:latin typeface="Arial" pitchFamily="34" charset="0"/>
              <a:ea typeface="ＭＳ Ｐゴシック" pitchFamily="34" charset="-128"/>
            </a:endParaRPr>
          </a:p>
        </p:txBody>
      </p:sp>
    </p:spTree>
    <p:extLst>
      <p:ext uri="{BB962C8B-B14F-4D97-AF65-F5344CB8AC3E}">
        <p14:creationId xmlns:p14="http://schemas.microsoft.com/office/powerpoint/2010/main" val="40283970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981" y="107393"/>
            <a:ext cx="8287972" cy="617686"/>
          </a:xfrm>
        </p:spPr>
        <p:txBody>
          <a:bodyPr/>
          <a:lstStyle/>
          <a:p>
            <a:r>
              <a:rPr lang="en-US" dirty="0" smtClean="0"/>
              <a:t>Progress Toward Decadal Survey Priorities</a:t>
            </a:r>
            <a:endParaRPr lang="en-US" dirty="0"/>
          </a:p>
        </p:txBody>
      </p:sp>
      <p:graphicFrame>
        <p:nvGraphicFramePr>
          <p:cNvPr id="4" name="Content Placeholder 3"/>
          <p:cNvGraphicFramePr>
            <a:graphicFrameLocks noGrp="1"/>
          </p:cNvGraphicFramePr>
          <p:nvPr>
            <p:ph idx="1"/>
            <p:extLst/>
          </p:nvPr>
        </p:nvGraphicFramePr>
        <p:xfrm>
          <a:off x="176212" y="820738"/>
          <a:ext cx="8815387" cy="5116067"/>
        </p:xfrm>
        <a:graphic>
          <a:graphicData uri="http://schemas.openxmlformats.org/drawingml/2006/table">
            <a:tbl>
              <a:tblPr firstRow="1" bandRow="1">
                <a:tableStyleId>{72833802-FEF1-4C79-8D5D-14CF1EAF98D9}</a:tableStyleId>
              </a:tblPr>
              <a:tblGrid>
                <a:gridCol w="3421427"/>
                <a:gridCol w="5393960"/>
              </a:tblGrid>
              <a:tr h="370840">
                <a:tc gridSpan="2">
                  <a:txBody>
                    <a:bodyPr/>
                    <a:lstStyle/>
                    <a:p>
                      <a:pPr>
                        <a:lnSpc>
                          <a:spcPct val="90000"/>
                        </a:lnSpc>
                      </a:pPr>
                      <a:r>
                        <a:rPr lang="en-US" dirty="0" smtClean="0"/>
                        <a:t>The NASA FY15 Appropriation, the President’s FY16 Budget Request, and the notional out year</a:t>
                      </a:r>
                      <a:r>
                        <a:rPr lang="en-US" baseline="0" dirty="0" smtClean="0"/>
                        <a:t> budget planning guidance in </a:t>
                      </a:r>
                      <a:r>
                        <a:rPr lang="en-US" dirty="0" smtClean="0"/>
                        <a:t>the President’s FY16 Budget Request, </a:t>
                      </a:r>
                      <a:r>
                        <a:rPr lang="en-US" baseline="0" dirty="0" smtClean="0"/>
                        <a:t>support:</a:t>
                      </a:r>
                      <a:endParaRPr lang="en-US" dirty="0"/>
                    </a:p>
                  </a:txBody>
                  <a:tcPr/>
                </a:tc>
                <a:tc hMerge="1">
                  <a:txBody>
                    <a:bodyPr/>
                    <a:lstStyle/>
                    <a:p>
                      <a:endParaRPr lang="en-US" dirty="0"/>
                    </a:p>
                  </a:txBody>
                  <a:tcPr/>
                </a:tc>
              </a:tr>
              <a:tr h="370840">
                <a:tc>
                  <a:txBody>
                    <a:bodyPr/>
                    <a:lstStyle/>
                    <a:p>
                      <a:pPr>
                        <a:lnSpc>
                          <a:spcPct val="90000"/>
                        </a:lnSpc>
                      </a:pPr>
                      <a:r>
                        <a:rPr lang="en-US" sz="1800" dirty="0" smtClean="0"/>
                        <a:t>Medium-scale 2. Inflation Probe Technology Development Program</a:t>
                      </a:r>
                      <a:endParaRPr lang="en-US" sz="1800" dirty="0"/>
                    </a:p>
                  </a:txBody>
                  <a:tcPr/>
                </a:tc>
                <a:tc>
                  <a:txBody>
                    <a:bodyPr/>
                    <a:lstStyle/>
                    <a:p>
                      <a:pPr>
                        <a:lnSpc>
                          <a:spcPct val="90000"/>
                        </a:lnSpc>
                      </a:pPr>
                      <a:r>
                        <a:rPr lang="en-US" sz="1600" dirty="0" smtClean="0"/>
                        <a:t>Balloon-borne investigations plus strategic astrophysics technology (SAT) investments.</a:t>
                      </a:r>
                      <a:endParaRPr lang="en-US" sz="1600" dirty="0"/>
                    </a:p>
                  </a:txBody>
                  <a:tcPr/>
                </a:tc>
              </a:tr>
              <a:tr h="370840">
                <a:tc>
                  <a:txBody>
                    <a:bodyPr/>
                    <a:lstStyle/>
                    <a:p>
                      <a:pPr>
                        <a:lnSpc>
                          <a:spcPct val="90000"/>
                        </a:lnSpc>
                      </a:pPr>
                      <a:r>
                        <a:rPr lang="en-US" sz="1800" dirty="0" smtClean="0"/>
                        <a:t>Small-scale. Research Program Augmentations</a:t>
                      </a:r>
                      <a:endParaRPr lang="en-US" sz="1800" dirty="0"/>
                    </a:p>
                  </a:txBody>
                  <a:tcPr/>
                </a:tc>
                <a:tc>
                  <a:txBody>
                    <a:bodyPr/>
                    <a:lstStyle/>
                    <a:p>
                      <a:pPr>
                        <a:lnSpc>
                          <a:spcPct val="90000"/>
                        </a:lnSpc>
                      </a:pPr>
                      <a:r>
                        <a:rPr lang="en-US" sz="1600" dirty="0" smtClean="0"/>
                        <a:t>Increased annual R&amp;A budget by 10% from FY10 to FY12 and another 10% from FY14 to FY16. Within R&amp;A: established Theoretical and Computational Astrophysics Networks (TCAN) program with NSF; funding available for astrophysics theory; funding available for lab astrophysics; funding available for suborbital payloads.</a:t>
                      </a:r>
                      <a:endParaRPr lang="en-US" sz="1600" dirty="0"/>
                    </a:p>
                  </a:txBody>
                  <a:tcPr/>
                </a:tc>
              </a:tr>
              <a:tr h="370840">
                <a:tc>
                  <a:txBody>
                    <a:bodyPr/>
                    <a:lstStyle/>
                    <a:p>
                      <a:pPr>
                        <a:lnSpc>
                          <a:spcPct val="90000"/>
                        </a:lnSpc>
                      </a:pPr>
                      <a:r>
                        <a:rPr lang="en-US" sz="1800" dirty="0" smtClean="0"/>
                        <a:t>Small-scale. Intermediate Technology development Augmentation </a:t>
                      </a:r>
                      <a:endParaRPr lang="en-US" sz="1800" dirty="0"/>
                    </a:p>
                  </a:txBody>
                  <a:tcPr/>
                </a:tc>
                <a:tc>
                  <a:txBody>
                    <a:bodyPr/>
                    <a:lstStyle/>
                    <a:p>
                      <a:pPr>
                        <a:lnSpc>
                          <a:spcPct val="90000"/>
                        </a:lnSpc>
                      </a:pPr>
                      <a:r>
                        <a:rPr lang="en-US" sz="1600" dirty="0" smtClean="0"/>
                        <a:t>Established competed Strategic Astrophysics Technology (SAT) program element; directed technology funding for WFIRST and other large-scale decadal priorities.</a:t>
                      </a:r>
                      <a:endParaRPr lang="en-US" sz="1600" dirty="0"/>
                    </a:p>
                  </a:txBody>
                  <a:tcPr/>
                </a:tc>
              </a:tr>
              <a:tr h="370840">
                <a:tc>
                  <a:txBody>
                    <a:bodyPr/>
                    <a:lstStyle/>
                    <a:p>
                      <a:pPr>
                        <a:lnSpc>
                          <a:spcPct val="90000"/>
                        </a:lnSpc>
                      </a:pPr>
                      <a:r>
                        <a:rPr lang="en-US" sz="1800" dirty="0" smtClean="0"/>
                        <a:t>Small-scale. Future Ultraviolet-Visible Space Capability</a:t>
                      </a:r>
                      <a:endParaRPr lang="en-US" sz="1800" dirty="0"/>
                    </a:p>
                  </a:txBody>
                  <a:tcPr/>
                </a:tc>
                <a:tc>
                  <a:txBody>
                    <a:bodyPr/>
                    <a:lstStyle/>
                    <a:p>
                      <a:pPr>
                        <a:lnSpc>
                          <a:spcPct val="90000"/>
                        </a:lnSpc>
                      </a:pPr>
                      <a:r>
                        <a:rPr lang="en-US" sz="1600" dirty="0" smtClean="0"/>
                        <a:t>Strategic Astrophysics Technology (SAT) investments.</a:t>
                      </a:r>
                      <a:endParaRPr lang="en-US" sz="1600" dirty="0"/>
                    </a:p>
                  </a:txBody>
                  <a:tcPr/>
                </a:tc>
              </a:tr>
              <a:tr h="370840">
                <a:tc>
                  <a:txBody>
                    <a:bodyPr/>
                    <a:lstStyle/>
                    <a:p>
                      <a:pPr>
                        <a:lnSpc>
                          <a:spcPct val="90000"/>
                        </a:lnSpc>
                      </a:pPr>
                      <a:r>
                        <a:rPr lang="en-US" sz="1800" dirty="0" smtClean="0"/>
                        <a:t>Small-scale. SPICA (U.S. contribution to JAXA-led)</a:t>
                      </a:r>
                      <a:endParaRPr lang="en-US" sz="1800" dirty="0"/>
                    </a:p>
                  </a:txBody>
                  <a:tcPr/>
                </a:tc>
                <a:tc>
                  <a:txBody>
                    <a:bodyPr/>
                    <a:lstStyle/>
                    <a:p>
                      <a:pPr>
                        <a:lnSpc>
                          <a:spcPct val="90000"/>
                        </a:lnSpc>
                      </a:pPr>
                      <a:r>
                        <a:rPr lang="en-US" sz="1600" dirty="0" smtClean="0"/>
                        <a:t>Not supported as a strategic contribution; candidate for Explorer Mission of Opportunity.</a:t>
                      </a:r>
                      <a:endParaRPr lang="en-US" sz="1600" dirty="0"/>
                    </a:p>
                  </a:txBody>
                  <a:tcPr/>
                </a:tc>
              </a:tr>
            </a:tbl>
          </a:graphicData>
        </a:graphic>
      </p:graphicFrame>
    </p:spTree>
    <p:extLst>
      <p:ext uri="{BB962C8B-B14F-4D97-AF65-F5344CB8AC3E}">
        <p14:creationId xmlns:p14="http://schemas.microsoft.com/office/powerpoint/2010/main" val="1218163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3254" y="3479800"/>
            <a:ext cx="644327" cy="338554"/>
          </a:xfrm>
          <a:prstGeom prst="rect">
            <a:avLst/>
          </a:prstGeom>
          <a:noFill/>
        </p:spPr>
        <p:txBody>
          <a:bodyPr wrap="none" rtlCol="0">
            <a:spAutoFit/>
          </a:bodyPr>
          <a:lstStyle/>
          <a:p>
            <a:r>
              <a:rPr lang="en-US" sz="1600" b="1" dirty="0" smtClean="0">
                <a:solidFill>
                  <a:srgbClr val="FFFF9B"/>
                </a:solidFill>
                <a:latin typeface="Arial"/>
                <a:ea typeface="ＭＳ Ｐゴシック" charset="0"/>
                <a:cs typeface="Arial"/>
              </a:rPr>
              <a:t>1990</a:t>
            </a:r>
            <a:endParaRPr lang="en-US" sz="1600" b="1" dirty="0">
              <a:solidFill>
                <a:srgbClr val="FFFF9B"/>
              </a:solidFill>
              <a:latin typeface="Arial"/>
              <a:ea typeface="ＭＳ Ｐゴシック" charset="0"/>
              <a:cs typeface="Arial"/>
            </a:endParaRPr>
          </a:p>
        </p:txBody>
      </p:sp>
      <p:sp>
        <p:nvSpPr>
          <p:cNvPr id="5" name="TextBox 4"/>
          <p:cNvSpPr txBox="1"/>
          <p:nvPr/>
        </p:nvSpPr>
        <p:spPr>
          <a:xfrm>
            <a:off x="7696200" y="1447800"/>
            <a:ext cx="1302260" cy="338554"/>
          </a:xfrm>
          <a:prstGeom prst="rect">
            <a:avLst/>
          </a:prstGeom>
          <a:noFill/>
        </p:spPr>
        <p:txBody>
          <a:bodyPr wrap="none" rtlCol="0">
            <a:spAutoFit/>
          </a:bodyPr>
          <a:lstStyle/>
          <a:p>
            <a:r>
              <a:rPr lang="en-US" sz="1600" b="1" dirty="0" smtClean="0">
                <a:solidFill>
                  <a:srgbClr val="FFFF9B"/>
                </a:solidFill>
                <a:latin typeface="Arial"/>
                <a:ea typeface="ＭＳ Ｐゴシック" charset="0"/>
                <a:cs typeface="Arial"/>
              </a:rPr>
              <a:t>LRD: 2020s</a:t>
            </a:r>
            <a:endParaRPr lang="en-US" sz="1600" b="1" dirty="0">
              <a:solidFill>
                <a:srgbClr val="FFFF9B"/>
              </a:solidFill>
              <a:latin typeface="Arial"/>
              <a:ea typeface="ＭＳ Ｐゴシック" charset="0"/>
              <a:cs typeface="Arial"/>
            </a:endParaRPr>
          </a:p>
        </p:txBody>
      </p:sp>
      <p:sp>
        <p:nvSpPr>
          <p:cNvPr id="6" name="TextBox 5"/>
          <p:cNvSpPr txBox="1"/>
          <p:nvPr/>
        </p:nvSpPr>
        <p:spPr>
          <a:xfrm>
            <a:off x="2066635" y="2987963"/>
            <a:ext cx="644327" cy="338554"/>
          </a:xfrm>
          <a:prstGeom prst="rect">
            <a:avLst/>
          </a:prstGeom>
          <a:noFill/>
        </p:spPr>
        <p:txBody>
          <a:bodyPr wrap="none" rtlCol="0">
            <a:spAutoFit/>
          </a:bodyPr>
          <a:lstStyle/>
          <a:p>
            <a:r>
              <a:rPr lang="en-US" sz="1600" b="1" dirty="0" smtClean="0">
                <a:solidFill>
                  <a:srgbClr val="FFFF9B"/>
                </a:solidFill>
                <a:latin typeface="Arial"/>
                <a:ea typeface="ＭＳ Ｐゴシック" charset="0"/>
                <a:cs typeface="Arial"/>
              </a:rPr>
              <a:t>1999</a:t>
            </a:r>
            <a:endParaRPr lang="en-US" sz="1600" b="1" dirty="0">
              <a:solidFill>
                <a:srgbClr val="FFFF9B"/>
              </a:solidFill>
              <a:latin typeface="Arial"/>
              <a:ea typeface="ＭＳ Ｐゴシック" charset="0"/>
              <a:cs typeface="Arial"/>
            </a:endParaRPr>
          </a:p>
        </p:txBody>
      </p:sp>
      <p:sp>
        <p:nvSpPr>
          <p:cNvPr id="7" name="TextBox 6"/>
          <p:cNvSpPr txBox="1"/>
          <p:nvPr/>
        </p:nvSpPr>
        <p:spPr>
          <a:xfrm>
            <a:off x="3946238" y="2168237"/>
            <a:ext cx="644327" cy="338554"/>
          </a:xfrm>
          <a:prstGeom prst="rect">
            <a:avLst/>
          </a:prstGeom>
          <a:noFill/>
        </p:spPr>
        <p:txBody>
          <a:bodyPr wrap="none" rtlCol="0">
            <a:spAutoFit/>
          </a:bodyPr>
          <a:lstStyle/>
          <a:p>
            <a:r>
              <a:rPr lang="en-US" sz="1600" b="1" dirty="0" smtClean="0">
                <a:solidFill>
                  <a:srgbClr val="FFFF9B"/>
                </a:solidFill>
                <a:latin typeface="Arial"/>
                <a:ea typeface="ＭＳ Ｐゴシック" charset="0"/>
                <a:cs typeface="Arial"/>
              </a:rPr>
              <a:t>2003</a:t>
            </a:r>
            <a:endParaRPr lang="en-US" sz="1600" b="1" dirty="0">
              <a:solidFill>
                <a:srgbClr val="FFFF9B"/>
              </a:solidFill>
              <a:latin typeface="Arial"/>
              <a:ea typeface="ＭＳ Ｐゴシック" charset="0"/>
              <a:cs typeface="Arial"/>
            </a:endParaRPr>
          </a:p>
        </p:txBody>
      </p:sp>
      <p:sp>
        <p:nvSpPr>
          <p:cNvPr id="8" name="TextBox 7"/>
          <p:cNvSpPr txBox="1"/>
          <p:nvPr/>
        </p:nvSpPr>
        <p:spPr>
          <a:xfrm>
            <a:off x="5615710" y="1440873"/>
            <a:ext cx="1188146" cy="338554"/>
          </a:xfrm>
          <a:prstGeom prst="rect">
            <a:avLst/>
          </a:prstGeom>
          <a:noFill/>
        </p:spPr>
        <p:txBody>
          <a:bodyPr wrap="none" rtlCol="0">
            <a:spAutoFit/>
          </a:bodyPr>
          <a:lstStyle/>
          <a:p>
            <a:r>
              <a:rPr lang="en-US" sz="1600" b="1" dirty="0" smtClean="0">
                <a:solidFill>
                  <a:srgbClr val="FFFF9B"/>
                </a:solidFill>
                <a:latin typeface="Arial"/>
                <a:ea typeface="ＭＳ Ｐゴシック" charset="0"/>
                <a:cs typeface="Arial"/>
              </a:rPr>
              <a:t>LRD: 2018</a:t>
            </a:r>
            <a:endParaRPr lang="en-US" sz="1600" b="1" dirty="0">
              <a:solidFill>
                <a:srgbClr val="FFFF9B"/>
              </a:solidFill>
              <a:latin typeface="Arial"/>
              <a:ea typeface="ＭＳ Ｐゴシック" charset="0"/>
              <a:cs typeface="Arial"/>
            </a:endParaRPr>
          </a:p>
        </p:txBody>
      </p:sp>
      <p:sp>
        <p:nvSpPr>
          <p:cNvPr id="10" name="Rectangle 67"/>
          <p:cNvSpPr>
            <a:spLocks noChangeArrowheads="1"/>
          </p:cNvSpPr>
          <p:nvPr/>
        </p:nvSpPr>
        <p:spPr bwMode="auto">
          <a:xfrm>
            <a:off x="8654530" y="6628963"/>
            <a:ext cx="495300" cy="354012"/>
          </a:xfrm>
          <a:prstGeom prst="rect">
            <a:avLst/>
          </a:prstGeom>
          <a:noFill/>
          <a:ln w="9525">
            <a:noFill/>
            <a:miter lim="800000"/>
            <a:headEnd/>
            <a:tailEnd/>
          </a:ln>
          <a:effectLst/>
        </p:spPr>
        <p:txBody>
          <a:bodyPr lIns="91380" tIns="45690" rIns="91380" bIns="45690"/>
          <a:lstStyle/>
          <a:p>
            <a:pPr algn="r" eaLnBrk="0" hangingPunct="0">
              <a:defRPr/>
            </a:pPr>
            <a:fld id="{F8D5B1A9-9AEB-4403-B6FB-F1BE4DF40A31}" type="slidenum">
              <a:rPr lang="en-US" sz="1100">
                <a:solidFill>
                  <a:srgbClr val="FFFFFF"/>
                </a:solidFill>
                <a:ea typeface="ＭＳ Ｐゴシック" charset="-128"/>
              </a:rPr>
              <a:pPr algn="r" eaLnBrk="0" hangingPunct="0">
                <a:defRPr/>
              </a:pPr>
              <a:t>41</a:t>
            </a:fld>
            <a:endParaRPr lang="en-US" sz="1100" dirty="0">
              <a:solidFill>
                <a:srgbClr val="FFFFFF"/>
              </a:solidFill>
              <a:ea typeface="ＭＳ Ｐゴシック" charset="-12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9830" cy="6862373"/>
          </a:xfrm>
          <a:prstGeom prst="rect">
            <a:avLst/>
          </a:prstGeom>
        </p:spPr>
      </p:pic>
      <p:sp>
        <p:nvSpPr>
          <p:cNvPr id="9" name="Footer Placeholder 2"/>
          <p:cNvSpPr>
            <a:spLocks noGrp="1"/>
          </p:cNvSpPr>
          <p:nvPr>
            <p:ph type="ftr" sz="quarter" idx="11"/>
          </p:nvPr>
        </p:nvSpPr>
        <p:spPr>
          <a:xfrm>
            <a:off x="8750299" y="6529010"/>
            <a:ext cx="444501" cy="228600"/>
          </a:xfrm>
        </p:spPr>
        <p:txBody>
          <a:bodyPr/>
          <a:lstStyle/>
          <a:p>
            <a:pPr algn="ctr">
              <a:defRPr/>
            </a:pPr>
            <a:fld id="{34EDDDB0-8373-4B0D-A0F0-792C078F52CF}" type="slidenum">
              <a:rPr lang="en-US" sz="1200" i="0" smtClean="0">
                <a:solidFill>
                  <a:srgbClr val="FFFFFF"/>
                </a:solidFill>
              </a:rPr>
              <a:pPr algn="ctr">
                <a:defRPr/>
              </a:pPr>
              <a:t>41</a:t>
            </a:fld>
            <a:endParaRPr lang="en-US" sz="1200" i="0" dirty="0">
              <a:solidFill>
                <a:srgbClr val="FFFFFF"/>
              </a:solidFill>
            </a:endParaRPr>
          </a:p>
        </p:txBody>
      </p:sp>
    </p:spTree>
    <p:extLst>
      <p:ext uri="{BB962C8B-B14F-4D97-AF65-F5344CB8AC3E}">
        <p14:creationId xmlns:p14="http://schemas.microsoft.com/office/powerpoint/2010/main" val="2672558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Date Placeholder 3"/>
          <p:cNvSpPr>
            <a:spLocks noGrp="1"/>
          </p:cNvSpPr>
          <p:nvPr>
            <p:ph type="dt" sz="quarter" idx="4294967295"/>
          </p:nvPr>
        </p:nvSpPr>
        <p:spPr>
          <a:xfrm>
            <a:off x="685800" y="6542088"/>
            <a:ext cx="1905000" cy="2825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charset="0"/>
                <a:ea typeface="ＭＳ Ｐゴシック" charset="0"/>
                <a:cs typeface="ＭＳ Ｐゴシック" charset="0"/>
              </a:defRPr>
            </a:lvl1pPr>
            <a:lvl2pPr marL="37931725" indent="-37474525" eaLnBrk="0" hangingPunct="0">
              <a:defRPr kumimoji="1" sz="2400">
                <a:solidFill>
                  <a:schemeClr val="tx1"/>
                </a:solidFill>
                <a:latin typeface="Times New Roman" charset="0"/>
                <a:ea typeface="ＭＳ Ｐゴシック" charset="0"/>
              </a:defRPr>
            </a:lvl2pPr>
            <a:lvl3pPr eaLnBrk="0" hangingPunct="0">
              <a:defRPr kumimoji="1" sz="2400">
                <a:solidFill>
                  <a:schemeClr val="tx1"/>
                </a:solidFill>
                <a:latin typeface="Times New Roman" charset="0"/>
                <a:ea typeface="ＭＳ Ｐゴシック" charset="0"/>
              </a:defRPr>
            </a:lvl3pPr>
            <a:lvl4pPr eaLnBrk="0" hangingPunct="0">
              <a:defRPr kumimoji="1" sz="2400">
                <a:solidFill>
                  <a:schemeClr val="tx1"/>
                </a:solidFill>
                <a:latin typeface="Times New Roman" charset="0"/>
                <a:ea typeface="ＭＳ Ｐゴシック" charset="0"/>
              </a:defRPr>
            </a:lvl4pPr>
            <a:lvl5pPr eaLnBrk="0" hangingPunct="0">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r>
              <a:rPr kumimoji="0" lang="en-US" sz="1000">
                <a:latin typeface="Arial" charset="0"/>
              </a:rPr>
              <a:t>04/07/2011</a:t>
            </a:r>
          </a:p>
        </p:txBody>
      </p:sp>
      <p:sp>
        <p:nvSpPr>
          <p:cNvPr id="25603" name="Rectangle 6"/>
          <p:cNvSpPr>
            <a:spLocks noGrp="1" noChangeArrowheads="1"/>
          </p:cNvSpPr>
          <p:nvPr>
            <p:ph type="title"/>
          </p:nvPr>
        </p:nvSpPr>
        <p:spPr>
          <a:xfrm>
            <a:off x="1143000" y="38100"/>
            <a:ext cx="7848600" cy="585788"/>
          </a:xfrm>
        </p:spPr>
        <p:txBody>
          <a:bodyPr/>
          <a:lstStyle/>
          <a:p>
            <a:pPr eaLnBrk="1" hangingPunct="1"/>
            <a:r>
              <a:rPr lang="en-US" sz="3600" dirty="0" smtClean="0">
                <a:latin typeface="Arial" charset="0"/>
                <a:ea typeface="ＭＳ Ｐゴシック" charset="0"/>
                <a:cs typeface="ＭＳ Ｐゴシック" charset="0"/>
              </a:rPr>
              <a:t>UV Science at </a:t>
            </a:r>
            <a:r>
              <a:rPr lang="en-US" sz="3600" dirty="0">
                <a:latin typeface="Arial" charset="0"/>
                <a:ea typeface="ＭＳ Ｐゴシック" charset="0"/>
                <a:cs typeface="ＭＳ Ｐゴシック" charset="0"/>
              </a:rPr>
              <a:t>NASA</a:t>
            </a:r>
            <a:endParaRPr lang="en-US" dirty="0">
              <a:latin typeface="Arial" charset="0"/>
              <a:ea typeface="ＭＳ Ｐゴシック" charset="0"/>
              <a:cs typeface="ＭＳ Ｐゴシック" charset="0"/>
            </a:endParaRPr>
          </a:p>
        </p:txBody>
      </p:sp>
      <p:sp>
        <p:nvSpPr>
          <p:cNvPr id="25604" name="Rectangle 7"/>
          <p:cNvSpPr>
            <a:spLocks noGrp="1" noChangeArrowheads="1"/>
          </p:cNvSpPr>
          <p:nvPr>
            <p:ph type="body" idx="1"/>
          </p:nvPr>
        </p:nvSpPr>
        <p:spPr>
          <a:xfrm>
            <a:off x="457200" y="1066800"/>
            <a:ext cx="8305800" cy="5029200"/>
          </a:xfrm>
        </p:spPr>
        <p:txBody>
          <a:bodyPr/>
          <a:lstStyle/>
          <a:p>
            <a:pPr eaLnBrk="1" hangingPunct="1"/>
            <a:r>
              <a:rPr lang="en-US" sz="2900" dirty="0">
                <a:latin typeface="Arial" charset="0"/>
                <a:ea typeface="ＭＳ Ｐゴシック" charset="0"/>
                <a:cs typeface="ＭＳ Ｐゴシック" charset="0"/>
              </a:rPr>
              <a:t>NASA has been involved directly or indirectly in many UV missions:</a:t>
            </a:r>
          </a:p>
          <a:p>
            <a:pPr eaLnBrk="1" hangingPunct="1"/>
            <a:endParaRPr lang="en-US" sz="2900" dirty="0">
              <a:latin typeface="Arial" charset="0"/>
              <a:ea typeface="ＭＳ Ｐゴシック" charset="0"/>
              <a:cs typeface="ＭＳ Ｐゴシック" charset="0"/>
            </a:endParaRPr>
          </a:p>
          <a:p>
            <a:pPr lvl="1" eaLnBrk="1" hangingPunct="1"/>
            <a:r>
              <a:rPr lang="en-US" sz="2700" b="1" dirty="0">
                <a:solidFill>
                  <a:schemeClr val="accent2"/>
                </a:solidFill>
                <a:latin typeface="Arial" charset="0"/>
                <a:ea typeface="ＭＳ Ｐゴシック" charset="0"/>
              </a:rPr>
              <a:t>Legacy:</a:t>
            </a:r>
            <a:r>
              <a:rPr lang="en-US" sz="2700" dirty="0">
                <a:latin typeface="Arial" charset="0"/>
                <a:ea typeface="ＭＳ Ｐゴシック" charset="0"/>
              </a:rPr>
              <a:t> ANS, TD-1, Copernicus, IUE, </a:t>
            </a:r>
            <a:r>
              <a:rPr lang="en-US" sz="2700" dirty="0" err="1">
                <a:latin typeface="Arial" charset="0"/>
                <a:ea typeface="ＭＳ Ｐゴシック" charset="0"/>
              </a:rPr>
              <a:t>Astro</a:t>
            </a:r>
            <a:r>
              <a:rPr lang="en-US" sz="2700" dirty="0">
                <a:latin typeface="Arial" charset="0"/>
                <a:ea typeface="ＭＳ Ｐゴシック" charset="0"/>
              </a:rPr>
              <a:t> I/II (UIT, WUPPE, HUT), MSX</a:t>
            </a:r>
          </a:p>
          <a:p>
            <a:pPr lvl="1" eaLnBrk="1" hangingPunct="1"/>
            <a:endParaRPr lang="en-US" sz="2700" b="1" dirty="0">
              <a:solidFill>
                <a:schemeClr val="accent2"/>
              </a:solidFill>
              <a:latin typeface="Arial" charset="0"/>
              <a:ea typeface="ＭＳ Ｐゴシック" charset="0"/>
            </a:endParaRPr>
          </a:p>
          <a:p>
            <a:pPr lvl="1" eaLnBrk="1" hangingPunct="1"/>
            <a:r>
              <a:rPr lang="en-US" sz="2700" b="1" dirty="0">
                <a:solidFill>
                  <a:schemeClr val="accent2"/>
                </a:solidFill>
                <a:latin typeface="Arial" charset="0"/>
                <a:ea typeface="ＭＳ Ｐゴシック" charset="0"/>
              </a:rPr>
              <a:t>Large Observatory:</a:t>
            </a:r>
            <a:r>
              <a:rPr lang="en-US" sz="2700" dirty="0">
                <a:latin typeface="Arial" charset="0"/>
                <a:ea typeface="ＭＳ Ｐゴシック" charset="0"/>
              </a:rPr>
              <a:t> HST (FOC, WPFC2, FOS, </a:t>
            </a:r>
            <a:r>
              <a:rPr lang="en-US" sz="2700" dirty="0">
                <a:solidFill>
                  <a:srgbClr val="FF0000"/>
                </a:solidFill>
                <a:latin typeface="Arial" charset="0"/>
                <a:ea typeface="ＭＳ Ｐゴシック" charset="0"/>
              </a:rPr>
              <a:t>STIS</a:t>
            </a:r>
            <a:r>
              <a:rPr lang="en-US" sz="2700" dirty="0">
                <a:latin typeface="Arial" charset="0"/>
                <a:ea typeface="ＭＳ Ｐゴシック" charset="0"/>
              </a:rPr>
              <a:t>, GHRS, ACS, </a:t>
            </a:r>
            <a:r>
              <a:rPr lang="en-US" sz="2700" dirty="0">
                <a:solidFill>
                  <a:srgbClr val="FF0000"/>
                </a:solidFill>
                <a:latin typeface="Arial" charset="0"/>
                <a:ea typeface="ＭＳ Ｐゴシック" charset="0"/>
              </a:rPr>
              <a:t>COS</a:t>
            </a:r>
            <a:r>
              <a:rPr lang="en-US" sz="2700" dirty="0">
                <a:latin typeface="Arial" charset="0"/>
                <a:ea typeface="ＭＳ Ｐゴシック" charset="0"/>
              </a:rPr>
              <a:t>)</a:t>
            </a:r>
          </a:p>
          <a:p>
            <a:pPr lvl="1" eaLnBrk="1" hangingPunct="1"/>
            <a:endParaRPr lang="en-US" sz="2700" b="1" dirty="0">
              <a:solidFill>
                <a:schemeClr val="accent2"/>
              </a:solidFill>
              <a:latin typeface="Arial" charset="0"/>
              <a:ea typeface="ＭＳ Ｐゴシック" charset="0"/>
            </a:endParaRPr>
          </a:p>
          <a:p>
            <a:pPr lvl="1" eaLnBrk="1" hangingPunct="1"/>
            <a:r>
              <a:rPr lang="en-US" sz="2700" b="1" dirty="0">
                <a:solidFill>
                  <a:schemeClr val="accent2"/>
                </a:solidFill>
                <a:latin typeface="Arial" charset="0"/>
                <a:ea typeface="ＭＳ Ｐゴシック" charset="0"/>
              </a:rPr>
              <a:t>Explorer Series:</a:t>
            </a:r>
            <a:r>
              <a:rPr lang="en-US" sz="2700" dirty="0">
                <a:latin typeface="Arial" charset="0"/>
                <a:ea typeface="ＭＳ Ｐゴシック" charset="0"/>
              </a:rPr>
              <a:t> EUVE, FUSE, </a:t>
            </a:r>
            <a:r>
              <a:rPr lang="en-US" sz="2700" dirty="0">
                <a:solidFill>
                  <a:schemeClr val="tx1"/>
                </a:solidFill>
                <a:latin typeface="Arial" charset="0"/>
                <a:ea typeface="ＭＳ Ｐゴシック" charset="0"/>
              </a:rPr>
              <a:t>GALEX</a:t>
            </a:r>
            <a:r>
              <a:rPr lang="en-US" sz="2700" dirty="0">
                <a:latin typeface="Arial" charset="0"/>
                <a:ea typeface="ＭＳ Ｐゴシック" charset="0"/>
              </a:rPr>
              <a:t> and limited capabilities: </a:t>
            </a:r>
            <a:r>
              <a:rPr lang="en-US" sz="2700" dirty="0">
                <a:solidFill>
                  <a:srgbClr val="FF0000"/>
                </a:solidFill>
                <a:latin typeface="Arial" charset="0"/>
                <a:ea typeface="ＭＳ Ｐゴシック" charset="0"/>
              </a:rPr>
              <a:t>XMM</a:t>
            </a:r>
            <a:r>
              <a:rPr lang="en-US" sz="2700" dirty="0">
                <a:latin typeface="Arial" charset="0"/>
                <a:ea typeface="ＭＳ Ｐゴシック" charset="0"/>
              </a:rPr>
              <a:t> and </a:t>
            </a:r>
            <a:r>
              <a:rPr lang="en-US" sz="2700" dirty="0">
                <a:solidFill>
                  <a:srgbClr val="FF0000"/>
                </a:solidFill>
                <a:latin typeface="Arial" charset="0"/>
                <a:ea typeface="ＭＳ Ｐゴシック" charset="0"/>
              </a:rPr>
              <a:t>Swift</a:t>
            </a:r>
          </a:p>
        </p:txBody>
      </p:sp>
    </p:spTree>
    <p:extLst>
      <p:ext uri="{BB962C8B-B14F-4D97-AF65-F5344CB8AC3E}">
        <p14:creationId xmlns:p14="http://schemas.microsoft.com/office/powerpoint/2010/main" val="119786902"/>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56191" cy="6858000"/>
          </a:xfrm>
        </p:spPr>
      </p:pic>
      <p:sp>
        <p:nvSpPr>
          <p:cNvPr id="3" name="Frame 2"/>
          <p:cNvSpPr/>
          <p:nvPr/>
        </p:nvSpPr>
        <p:spPr bwMode="auto">
          <a:xfrm>
            <a:off x="3567693" y="556488"/>
            <a:ext cx="827705" cy="5921602"/>
          </a:xfrm>
          <a:prstGeom prst="frame">
            <a:avLst>
              <a:gd name="adj1" fmla="val 5769"/>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Tree>
    <p:extLst>
      <p:ext uri="{BB962C8B-B14F-4D97-AF65-F5344CB8AC3E}">
        <p14:creationId xmlns:p14="http://schemas.microsoft.com/office/powerpoint/2010/main" val="4062626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Date Placeholder 3"/>
          <p:cNvSpPr>
            <a:spLocks noGrp="1"/>
          </p:cNvSpPr>
          <p:nvPr>
            <p:ph type="dt" sz="quarter" idx="4294967295"/>
          </p:nvPr>
        </p:nvSpPr>
        <p:spPr>
          <a:xfrm>
            <a:off x="685800" y="6542088"/>
            <a:ext cx="1905000" cy="2825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charset="0"/>
                <a:ea typeface="ＭＳ Ｐゴシック" charset="0"/>
                <a:cs typeface="ＭＳ Ｐゴシック" charset="0"/>
              </a:defRPr>
            </a:lvl1pPr>
            <a:lvl2pPr marL="37931725" indent="-37474525" eaLnBrk="0" hangingPunct="0">
              <a:defRPr kumimoji="1" sz="2400">
                <a:solidFill>
                  <a:schemeClr val="tx1"/>
                </a:solidFill>
                <a:latin typeface="Times New Roman" charset="0"/>
                <a:ea typeface="ＭＳ Ｐゴシック" charset="0"/>
              </a:defRPr>
            </a:lvl2pPr>
            <a:lvl3pPr eaLnBrk="0" hangingPunct="0">
              <a:defRPr kumimoji="1" sz="2400">
                <a:solidFill>
                  <a:schemeClr val="tx1"/>
                </a:solidFill>
                <a:latin typeface="Times New Roman" charset="0"/>
                <a:ea typeface="ＭＳ Ｐゴシック" charset="0"/>
              </a:defRPr>
            </a:lvl3pPr>
            <a:lvl4pPr eaLnBrk="0" hangingPunct="0">
              <a:defRPr kumimoji="1" sz="2400">
                <a:solidFill>
                  <a:schemeClr val="tx1"/>
                </a:solidFill>
                <a:latin typeface="Times New Roman" charset="0"/>
                <a:ea typeface="ＭＳ Ｐゴシック" charset="0"/>
              </a:defRPr>
            </a:lvl4pPr>
            <a:lvl5pPr eaLnBrk="0" hangingPunct="0">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r>
              <a:rPr kumimoji="0" lang="en-US" sz="1000">
                <a:latin typeface="Arial" charset="0"/>
              </a:rPr>
              <a:t>04/07/2011</a:t>
            </a:r>
          </a:p>
        </p:txBody>
      </p:sp>
      <p:sp>
        <p:nvSpPr>
          <p:cNvPr id="32771" name="Rectangle 2"/>
          <p:cNvSpPr>
            <a:spLocks noGrp="1" noChangeArrowheads="1"/>
          </p:cNvSpPr>
          <p:nvPr>
            <p:ph type="title"/>
          </p:nvPr>
        </p:nvSpPr>
        <p:spPr>
          <a:xfrm>
            <a:off x="1066800" y="0"/>
            <a:ext cx="7848600" cy="585788"/>
          </a:xfrm>
        </p:spPr>
        <p:txBody>
          <a:bodyPr/>
          <a:lstStyle/>
          <a:p>
            <a:pPr eaLnBrk="1" hangingPunct="1"/>
            <a:r>
              <a:rPr lang="en-US" sz="3600">
                <a:latin typeface="Arial" charset="0"/>
                <a:ea typeface="ＭＳ Ｐゴシック" charset="0"/>
                <a:cs typeface="ＭＳ Ｐゴシック" charset="0"/>
              </a:rPr>
              <a:t>Decadal Survey 2010</a:t>
            </a:r>
            <a:endParaRPr lang="en-US">
              <a:latin typeface="Arial" charset="0"/>
              <a:ea typeface="ＭＳ Ｐゴシック" charset="0"/>
              <a:cs typeface="ＭＳ Ｐゴシック"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579677864"/>
              </p:ext>
            </p:extLst>
          </p:nvPr>
        </p:nvGraphicFramePr>
        <p:xfrm>
          <a:off x="457200" y="914400"/>
          <a:ext cx="8382000" cy="5737860"/>
        </p:xfrm>
        <a:graphic>
          <a:graphicData uri="http://schemas.openxmlformats.org/drawingml/2006/table">
            <a:tbl>
              <a:tblPr/>
              <a:tblGrid>
                <a:gridCol w="2038350"/>
                <a:gridCol w="2114550"/>
                <a:gridCol w="2114550"/>
                <a:gridCol w="2114550"/>
              </a:tblGrid>
              <a:tr h="12573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ＭＳ Ｐゴシック" charset="0"/>
                        </a:rPr>
                        <a:t>Main Report</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ＭＳ Ｐゴシック" charset="0"/>
                        </a:rPr>
                        <a:t>Table ES.1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ＭＳ Ｐゴシック" charset="0"/>
                        </a:rPr>
                        <a:t>Main Report</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ＭＳ Ｐゴシック" charset="0"/>
                        </a:rPr>
                        <a:t>Page 7-26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ＭＳ Ｐゴシック" charset="0"/>
                        </a:rPr>
                        <a:t>Panel Reports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ＭＳ Ｐゴシック" charset="0"/>
                        </a:rPr>
                        <a:t>Page 6-36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ＭＳ Ｐゴシック" charset="0"/>
                        </a:rPr>
                        <a:t>Panel Reports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ＭＳ Ｐゴシック" charset="0"/>
                        </a:rPr>
                        <a:t>Fig. 6.17-19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tr>
              <a:tr h="12573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Definition of a future UV-optical space capability.</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rPr>
                        <a:t>Technology development benefiting a future UV telescope to study hot gas between galaxies, ISM, and exoplanets</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0000"/>
                          </a:solidFill>
                          <a:effectLst/>
                          <a:latin typeface="Arial" charset="0"/>
                          <a:ea typeface="ＭＳ Ｐゴシック" charset="0"/>
                          <a:cs typeface="ＭＳ Ｐゴシック" charset="0"/>
                        </a:rPr>
                        <a:t>$40M for decade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rPr>
                        <a:t>Key advances could be made with a telescope with a 4-m diameter aperture with large FOV ad fitted with high-efficiency UV and optical cameras/spectrographs operating at shorter wavelengths than HST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The panel views this is a unique opportunity that requires a </a:t>
                      </a:r>
                      <a:r>
                        <a:rPr kumimoji="0" lang="en-US" sz="1800" b="1" i="1" u="none" strike="noStrike" cap="none" normalizeH="0" baseline="0">
                          <a:ln>
                            <a:noFill/>
                          </a:ln>
                          <a:solidFill>
                            <a:srgbClr val="000000"/>
                          </a:solidFill>
                          <a:effectLst/>
                          <a:latin typeface="Arial" charset="0"/>
                          <a:ea typeface="ＭＳ Ｐゴシック" charset="0"/>
                          <a:cs typeface="ＭＳ Ｐゴシック" charset="0"/>
                        </a:rPr>
                        <a:t>dedicated technology development program.  </a:t>
                      </a: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Because it believes that a UV-optical telescope is a particularly strong candidate for a new stars in the 2021-2030 decade……</a:t>
                      </a:r>
                      <a:endParaRPr kumimoji="0" lang="en-US" sz="1800" b="1" i="1"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rPr>
                        <a:t>UV Detectors, Large Focal Plane Arrays</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rPr>
                        <a:t>UV and Optical Detectors, Wave Front Sensing and Control, Coatings, </a:t>
                      </a:r>
                      <a:r>
                        <a:rPr kumimoji="0" lang="en-US" sz="1800" b="0" i="0" u="none" strike="noStrike" cap="none" normalizeH="0" baseline="0" dirty="0" err="1">
                          <a:ln>
                            <a:noFill/>
                          </a:ln>
                          <a:solidFill>
                            <a:srgbClr val="000000"/>
                          </a:solidFill>
                          <a:effectLst/>
                          <a:latin typeface="Arial" charset="0"/>
                          <a:ea typeface="ＭＳ Ｐゴシック" charset="0"/>
                          <a:cs typeface="ＭＳ Ｐゴシック" charset="0"/>
                        </a:rPr>
                        <a:t>Occulters</a:t>
                      </a:r>
                      <a:r>
                        <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rPr>
                        <a:t>, Deployable Mirrors</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rPr>
                        <a:t>Mirror and Optical Technologies, UV coatings, Nulling Interferometry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bl>
          </a:graphicData>
        </a:graphic>
      </p:graphicFrame>
      <p:sp>
        <p:nvSpPr>
          <p:cNvPr id="8" name="Donut 7"/>
          <p:cNvSpPr/>
          <p:nvPr/>
        </p:nvSpPr>
        <p:spPr bwMode="auto">
          <a:xfrm>
            <a:off x="6293411" y="2882321"/>
            <a:ext cx="2850589" cy="2568407"/>
          </a:xfrm>
          <a:prstGeom prst="donut">
            <a:avLst>
              <a:gd name="adj" fmla="val 5091"/>
            </a:avLst>
          </a:prstGeom>
          <a:solidFill>
            <a:srgbClr val="FF0000"/>
          </a:solidFill>
          <a:ln w="9525" cap="flat" cmpd="sng" algn="ctr">
            <a:solidFill>
              <a:schemeClr val="tx1"/>
            </a:solidFill>
            <a:prstDash val="solid"/>
            <a:round/>
            <a:headEnd type="none" w="med" len="med"/>
            <a:tailEnd type="none" w="med" len="med"/>
          </a:ln>
          <a:effectLst/>
        </p:spPr>
      </p:sp>
    </p:spTree>
    <p:extLst>
      <p:ext uri="{BB962C8B-B14F-4D97-AF65-F5344CB8AC3E}">
        <p14:creationId xmlns:p14="http://schemas.microsoft.com/office/powerpoint/2010/main" val="2249647755"/>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Future of Astronomy – September 2014</a:t>
            </a:r>
            <a:endParaRPr lang="en-US" dirty="0"/>
          </a:p>
        </p:txBody>
      </p:sp>
      <p:pic>
        <p:nvPicPr>
          <p:cNvPr id="6" name="Picture 5"/>
          <p:cNvPicPr>
            <a:picLocks noChangeAspect="1"/>
          </p:cNvPicPr>
          <p:nvPr/>
        </p:nvPicPr>
        <p:blipFill>
          <a:blip r:embed="rId2"/>
          <a:stretch>
            <a:fillRect/>
          </a:stretch>
        </p:blipFill>
        <p:spPr>
          <a:xfrm>
            <a:off x="146548" y="818135"/>
            <a:ext cx="3286523" cy="4272479"/>
          </a:xfrm>
          <a:prstGeom prst="rect">
            <a:avLst/>
          </a:prstGeom>
        </p:spPr>
      </p:pic>
      <p:sp>
        <p:nvSpPr>
          <p:cNvPr id="3" name="TextBox 2"/>
          <p:cNvSpPr txBox="1"/>
          <p:nvPr/>
        </p:nvSpPr>
        <p:spPr>
          <a:xfrm>
            <a:off x="3967277" y="1041631"/>
            <a:ext cx="4623730" cy="5355311"/>
          </a:xfrm>
          <a:prstGeom prst="rect">
            <a:avLst/>
          </a:prstGeom>
          <a:noFill/>
        </p:spPr>
        <p:txBody>
          <a:bodyPr wrap="square" rtlCol="0">
            <a:spAutoFit/>
          </a:bodyPr>
          <a:lstStyle/>
          <a:p>
            <a:r>
              <a:rPr lang="en-US" i="1" u="sng" dirty="0">
                <a:solidFill>
                  <a:srgbClr val="000090"/>
                </a:solidFill>
              </a:rPr>
              <a:t>The discovery of life on an Earth-like world will have a more profound, perhaps an even greater, impact on our 21st-century society than the Apollo Moon landings had in the last century</a:t>
            </a:r>
            <a:r>
              <a:rPr lang="en-US" i="1" dirty="0">
                <a:solidFill>
                  <a:srgbClr val="000090"/>
                </a:solidFill>
              </a:rPr>
              <a:t>. Such a discovery holds the promise to create a renaissance in scientific and spiritual thought beyond anything in recent history, and that might spark a renewed interest in preserving life on our home, Earth 1.0. This is the scientific and human space exploration vision we believe is worthy of our investments in our space agency and our great nation, representing an opportunity to alter the course of human history</a:t>
            </a:r>
            <a:r>
              <a:rPr lang="en-US" i="1" dirty="0" smtClean="0">
                <a:solidFill>
                  <a:srgbClr val="000090"/>
                </a:solidFill>
              </a:rPr>
              <a:t>.</a:t>
            </a:r>
          </a:p>
          <a:p>
            <a:endParaRPr lang="en-US" dirty="0"/>
          </a:p>
          <a:p>
            <a:r>
              <a:rPr lang="en-US" dirty="0" smtClean="0"/>
              <a:t>John </a:t>
            </a:r>
            <a:r>
              <a:rPr lang="en-US" dirty="0" err="1" smtClean="0"/>
              <a:t>Grunsfeld</a:t>
            </a:r>
            <a:r>
              <a:rPr lang="en-US" dirty="0" smtClean="0"/>
              <a:t>, AA for Science (SMD) </a:t>
            </a:r>
            <a:endParaRPr lang="en-US" dirty="0"/>
          </a:p>
        </p:txBody>
      </p:sp>
      <p:sp>
        <p:nvSpPr>
          <p:cNvPr id="4" name="TextBox 3"/>
          <p:cNvSpPr txBox="1"/>
          <p:nvPr/>
        </p:nvSpPr>
        <p:spPr>
          <a:xfrm>
            <a:off x="156979" y="5336576"/>
            <a:ext cx="3310820" cy="1261884"/>
          </a:xfrm>
          <a:prstGeom prst="rect">
            <a:avLst/>
          </a:prstGeom>
          <a:solidFill>
            <a:srgbClr val="000090"/>
          </a:solidFill>
        </p:spPr>
        <p:txBody>
          <a:bodyPr wrap="square" rtlCol="0">
            <a:spAutoFit/>
          </a:bodyPr>
          <a:lstStyle/>
          <a:p>
            <a:r>
              <a:rPr lang="en-US" i="1" dirty="0" err="1" smtClean="0">
                <a:solidFill>
                  <a:schemeClr val="bg1"/>
                </a:solidFill>
              </a:rPr>
              <a:t>Biosignatures</a:t>
            </a:r>
            <a:r>
              <a:rPr lang="en-US" i="1" dirty="0" smtClean="0">
                <a:solidFill>
                  <a:schemeClr val="bg1"/>
                </a:solidFill>
              </a:rPr>
              <a:t>, big data, international scientific collaborations, examine exoplanets, search for life…</a:t>
            </a:r>
            <a:endParaRPr lang="en-US" i="1" dirty="0">
              <a:solidFill>
                <a:schemeClr val="bg1"/>
              </a:solidFill>
            </a:endParaRPr>
          </a:p>
        </p:txBody>
      </p:sp>
      <p:sp>
        <p:nvSpPr>
          <p:cNvPr id="7" name="TextBox 6"/>
          <p:cNvSpPr txBox="1"/>
          <p:nvPr/>
        </p:nvSpPr>
        <p:spPr>
          <a:xfrm>
            <a:off x="3724672" y="1127244"/>
            <a:ext cx="5308729" cy="5632310"/>
          </a:xfrm>
          <a:prstGeom prst="rect">
            <a:avLst/>
          </a:prstGeom>
          <a:solidFill>
            <a:srgbClr val="000090"/>
          </a:solidFill>
        </p:spPr>
        <p:txBody>
          <a:bodyPr wrap="square" rtlCol="0">
            <a:spAutoFit/>
          </a:bodyPr>
          <a:lstStyle/>
          <a:p>
            <a:r>
              <a:rPr lang="en-US" sz="2400" i="1" dirty="0">
                <a:solidFill>
                  <a:srgbClr val="FFFFFF"/>
                </a:solidFill>
              </a:rPr>
              <a:t>Superficially, </a:t>
            </a:r>
            <a:r>
              <a:rPr lang="en-US" sz="2400" i="1" dirty="0">
                <a:solidFill>
                  <a:srgbClr val="FFFF00"/>
                </a:solidFill>
              </a:rPr>
              <a:t>dark energy and inflation </a:t>
            </a:r>
            <a:r>
              <a:rPr lang="en-US" sz="2400" i="1" dirty="0">
                <a:solidFill>
                  <a:srgbClr val="FFFFFF"/>
                </a:solidFill>
              </a:rPr>
              <a:t>do seem to have some similarities," says </a:t>
            </a:r>
            <a:r>
              <a:rPr lang="en-US" sz="2400" i="1" dirty="0" err="1">
                <a:solidFill>
                  <a:srgbClr val="FFFFFF"/>
                </a:solidFill>
              </a:rPr>
              <a:t>Fermilab's</a:t>
            </a:r>
            <a:r>
              <a:rPr lang="en-US" sz="2400" i="1" dirty="0">
                <a:solidFill>
                  <a:srgbClr val="FFFFFF"/>
                </a:solidFill>
              </a:rPr>
              <a:t> Dan Hooper. Scientists say that the universe is expanding at an accelerated rate today because of something called dark energy and that for a fraction of a second shortly after the Big Bang, the universe expanded at a tremendously accelerated rate during the inflation epoch. </a:t>
            </a:r>
            <a:r>
              <a:rPr lang="en-US" sz="2400" b="1" i="1" dirty="0">
                <a:solidFill>
                  <a:srgbClr val="FFFF00"/>
                </a:solidFill>
              </a:rPr>
              <a:t>Might dark energy be a contemporary version of what physicists call the </a:t>
            </a:r>
            <a:r>
              <a:rPr lang="en-US" sz="2400" b="1" i="1" dirty="0" err="1">
                <a:solidFill>
                  <a:srgbClr val="FFFF00"/>
                </a:solidFill>
              </a:rPr>
              <a:t>inflaton</a:t>
            </a:r>
            <a:r>
              <a:rPr lang="en-US" sz="2400" b="1" i="1" dirty="0">
                <a:solidFill>
                  <a:srgbClr val="FFFF00"/>
                </a:solidFill>
              </a:rPr>
              <a:t> field, which they suspect drove inflation? "</a:t>
            </a:r>
            <a:r>
              <a:rPr lang="en-US" sz="2400" b="1" i="1" dirty="0">
                <a:solidFill>
                  <a:srgbClr val="FFFF00"/>
                </a:solidFill>
              </a:rPr>
              <a:t> </a:t>
            </a:r>
          </a:p>
        </p:txBody>
      </p:sp>
    </p:spTree>
    <p:extLst>
      <p:ext uri="{BB962C8B-B14F-4D97-AF65-F5344CB8AC3E}">
        <p14:creationId xmlns:p14="http://schemas.microsoft.com/office/powerpoint/2010/main" val="3649986040"/>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p:tgtEl>
                                          <p:spTgt spid="7"/>
                                        </p:tgtEl>
                                        <p:attrNameLst>
                                          <p:attrName>ppt_y</p:attrName>
                                        </p:attrNameLst>
                                      </p:cBhvr>
                                      <p:tavLst>
                                        <p:tav tm="0">
                                          <p:val>
                                            <p:strVal val="#ppt_y+#ppt_h*1.125000"/>
                                          </p:val>
                                        </p:tav>
                                        <p:tav tm="100000">
                                          <p:val>
                                            <p:strVal val="#ppt_y"/>
                                          </p:val>
                                        </p:tav>
                                      </p:tavLst>
                                    </p:anim>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Astrophysics </a:t>
            </a:r>
            <a:r>
              <a:rPr lang="en-US" dirty="0" smtClean="0"/>
              <a:t>(1990 – now)</a:t>
            </a:r>
            <a:endParaRPr lang="en-US" dirty="0"/>
          </a:p>
        </p:txBody>
      </p:sp>
      <p:sp>
        <p:nvSpPr>
          <p:cNvPr id="3" name="Content Placeholder 2"/>
          <p:cNvSpPr>
            <a:spLocks noGrp="1"/>
          </p:cNvSpPr>
          <p:nvPr>
            <p:ph idx="1"/>
          </p:nvPr>
        </p:nvSpPr>
        <p:spPr>
          <a:xfrm>
            <a:off x="167461" y="884625"/>
            <a:ext cx="8795110" cy="5476270"/>
          </a:xfrm>
        </p:spPr>
        <p:txBody>
          <a:bodyPr/>
          <a:lstStyle/>
          <a:p>
            <a:r>
              <a:rPr lang="en-US" b="1" dirty="0" smtClean="0">
                <a:solidFill>
                  <a:srgbClr val="0000FF"/>
                </a:solidFill>
              </a:rPr>
              <a:t>Community </a:t>
            </a:r>
            <a:r>
              <a:rPr lang="en-US" b="1" dirty="0" smtClean="0">
                <a:solidFill>
                  <a:srgbClr val="0000FF"/>
                </a:solidFill>
              </a:rPr>
              <a:t>Growth </a:t>
            </a:r>
          </a:p>
          <a:p>
            <a:pPr lvl="1"/>
            <a:r>
              <a:rPr lang="en-US" dirty="0" smtClean="0">
                <a:solidFill>
                  <a:srgbClr val="0000FF"/>
                </a:solidFill>
              </a:rPr>
              <a:t>Sustainability </a:t>
            </a:r>
            <a:endParaRPr lang="en-US" dirty="0" smtClean="0">
              <a:solidFill>
                <a:srgbClr val="0000FF"/>
              </a:solidFill>
            </a:endParaRPr>
          </a:p>
          <a:p>
            <a:endParaRPr lang="en-US" dirty="0" smtClean="0">
              <a:solidFill>
                <a:srgbClr val="0000FF"/>
              </a:solidFill>
            </a:endParaRPr>
          </a:p>
          <a:p>
            <a:r>
              <a:rPr lang="en-US" b="1" dirty="0" smtClean="0">
                <a:solidFill>
                  <a:srgbClr val="0000FF"/>
                </a:solidFill>
              </a:rPr>
              <a:t>Great </a:t>
            </a:r>
            <a:r>
              <a:rPr lang="en-US" b="1" dirty="0" smtClean="0">
                <a:solidFill>
                  <a:srgbClr val="0000FF"/>
                </a:solidFill>
              </a:rPr>
              <a:t>Observatories Era:</a:t>
            </a:r>
            <a:endParaRPr lang="en-US" b="1" dirty="0" smtClean="0">
              <a:solidFill>
                <a:srgbClr val="0000FF"/>
              </a:solidFill>
            </a:endParaRPr>
          </a:p>
          <a:p>
            <a:pPr lvl="1"/>
            <a:r>
              <a:rPr lang="en-US" dirty="0" smtClean="0">
                <a:solidFill>
                  <a:schemeClr val="tx1"/>
                </a:solidFill>
              </a:rPr>
              <a:t>All four missions</a:t>
            </a:r>
            <a:r>
              <a:rPr lang="en-US" b="1" dirty="0" smtClean="0">
                <a:solidFill>
                  <a:srgbClr val="FF0000"/>
                </a:solidFill>
              </a:rPr>
              <a:t> (Hubble - 25, Chandra - 16, Spitzer -12, CGRO - 9</a:t>
            </a:r>
            <a:r>
              <a:rPr lang="en-US" dirty="0" smtClean="0"/>
              <a:t>)</a:t>
            </a:r>
          </a:p>
          <a:p>
            <a:pPr lvl="1"/>
            <a:r>
              <a:rPr lang="en-US" dirty="0" smtClean="0"/>
              <a:t>Named fellowships </a:t>
            </a:r>
            <a:r>
              <a:rPr lang="en-US" dirty="0" smtClean="0"/>
              <a:t>(</a:t>
            </a:r>
            <a:r>
              <a:rPr lang="en-US" b="1" dirty="0" smtClean="0">
                <a:solidFill>
                  <a:srgbClr val="0000FF"/>
                </a:solidFill>
              </a:rPr>
              <a:t>2015 - Sagan</a:t>
            </a:r>
            <a:r>
              <a:rPr lang="en-US" b="1" dirty="0" smtClean="0">
                <a:solidFill>
                  <a:srgbClr val="0000FF"/>
                </a:solidFill>
              </a:rPr>
              <a:t>: 6, Hubble: 17, Einstein: 14</a:t>
            </a:r>
            <a:r>
              <a:rPr lang="en-US" dirty="0" smtClean="0"/>
              <a:t>) =&gt; ~ 90+ fellows!</a:t>
            </a:r>
          </a:p>
          <a:p>
            <a:pPr lvl="2"/>
            <a:r>
              <a:rPr lang="en-US" sz="1600" b="1" dirty="0" smtClean="0">
                <a:solidFill>
                  <a:srgbClr val="0000FF"/>
                </a:solidFill>
              </a:rPr>
              <a:t>Roman Technology Fellowship </a:t>
            </a:r>
            <a:r>
              <a:rPr lang="en-US" sz="1600" b="1" dirty="0" smtClean="0">
                <a:solidFill>
                  <a:srgbClr val="0000FF"/>
                </a:solidFill>
              </a:rPr>
              <a:t>(2</a:t>
            </a:r>
            <a:r>
              <a:rPr lang="en-US" sz="1600" dirty="0" smtClean="0"/>
              <a:t>) </a:t>
            </a:r>
            <a:endParaRPr lang="en-US" sz="1600" dirty="0" smtClean="0"/>
          </a:p>
          <a:p>
            <a:pPr lvl="1"/>
            <a:r>
              <a:rPr lang="en-US" dirty="0" smtClean="0"/>
              <a:t>Data archives (MAST, ADS, IPAC</a:t>
            </a:r>
            <a:r>
              <a:rPr lang="en-US" dirty="0" smtClean="0"/>
              <a:t>/NED/</a:t>
            </a:r>
            <a:r>
              <a:rPr lang="en-US" dirty="0" err="1" smtClean="0"/>
              <a:t>NExScI</a:t>
            </a:r>
            <a:r>
              <a:rPr lang="en-US" dirty="0" smtClean="0"/>
              <a:t>, HEASARC</a:t>
            </a:r>
            <a:r>
              <a:rPr lang="en-US" dirty="0" smtClean="0"/>
              <a:t>)</a:t>
            </a:r>
            <a:endParaRPr lang="en-US" dirty="0" smtClean="0"/>
          </a:p>
          <a:p>
            <a:r>
              <a:rPr lang="en-US" b="1" dirty="0" smtClean="0">
                <a:solidFill>
                  <a:srgbClr val="0000FF"/>
                </a:solidFill>
              </a:rPr>
              <a:t>Promises of Technologies</a:t>
            </a:r>
            <a:r>
              <a:rPr lang="en-US" b="1" dirty="0" smtClean="0">
                <a:solidFill>
                  <a:srgbClr val="0000FF"/>
                </a:solidFill>
              </a:rPr>
              <a:t>: </a:t>
            </a:r>
          </a:p>
          <a:p>
            <a:pPr lvl="1"/>
            <a:r>
              <a:rPr lang="en-US" dirty="0" smtClean="0"/>
              <a:t>APRA, SAT, STMD</a:t>
            </a:r>
          </a:p>
          <a:p>
            <a:endParaRPr lang="en-US" dirty="0" smtClean="0"/>
          </a:p>
          <a:p>
            <a:r>
              <a:rPr lang="en-US" b="1" dirty="0" smtClean="0">
                <a:solidFill>
                  <a:srgbClr val="0000FF"/>
                </a:solidFill>
              </a:rPr>
              <a:t>Science Case for Mission </a:t>
            </a:r>
            <a:r>
              <a:rPr lang="en-US" b="1" i="1" dirty="0" smtClean="0">
                <a:solidFill>
                  <a:srgbClr val="0000FF"/>
                </a:solidFill>
              </a:rPr>
              <a:t>Concepts: </a:t>
            </a:r>
          </a:p>
          <a:p>
            <a:pPr lvl="1"/>
            <a:r>
              <a:rPr lang="en-US" b="1" i="1" dirty="0" smtClean="0">
                <a:solidFill>
                  <a:srgbClr val="FF0000"/>
                </a:solidFill>
              </a:rPr>
              <a:t>RFI for UV/Vis science – 34 submissions – 2012 (</a:t>
            </a:r>
            <a:r>
              <a:rPr lang="en-US" sz="1400" b="1" i="1" dirty="0" err="1" smtClean="0">
                <a:solidFill>
                  <a:srgbClr val="FF0000"/>
                </a:solidFill>
              </a:rPr>
              <a:t>Scowen</a:t>
            </a:r>
            <a:r>
              <a:rPr lang="en-US" sz="1400" b="1" i="1" dirty="0" smtClean="0">
                <a:solidFill>
                  <a:srgbClr val="FF0000"/>
                </a:solidFill>
              </a:rPr>
              <a:t> et al. 2013, Experimental Astronomy</a:t>
            </a:r>
            <a:r>
              <a:rPr lang="en-US" sz="1400" b="1" dirty="0" smtClean="0">
                <a:solidFill>
                  <a:srgbClr val="FF0000"/>
                </a:solidFill>
              </a:rPr>
              <a:t>) </a:t>
            </a:r>
          </a:p>
          <a:p>
            <a:pPr lvl="1"/>
            <a:r>
              <a:rPr lang="en-US" dirty="0" smtClean="0"/>
              <a:t>Articulating &amp; Formulating </a:t>
            </a:r>
          </a:p>
          <a:p>
            <a:pPr lvl="1"/>
            <a:r>
              <a:rPr lang="en-US" dirty="0" smtClean="0"/>
              <a:t>Communicating</a:t>
            </a:r>
          </a:p>
          <a:p>
            <a:pPr lvl="1"/>
            <a:r>
              <a:rPr lang="en-US" dirty="0" smtClean="0"/>
              <a:t>Marketing and Selling</a:t>
            </a:r>
          </a:p>
          <a:p>
            <a:pPr lvl="1"/>
            <a:endParaRPr lang="en-US" dirty="0"/>
          </a:p>
          <a:p>
            <a:pPr lvl="1"/>
            <a:endParaRPr lang="en-US" dirty="0" smtClean="0"/>
          </a:p>
          <a:p>
            <a:pPr marL="412631" lvl="1" indent="0">
              <a:buNone/>
            </a:pPr>
            <a:endParaRPr lang="en-US" dirty="0"/>
          </a:p>
        </p:txBody>
      </p:sp>
      <p:sp>
        <p:nvSpPr>
          <p:cNvPr id="4" name="TextBox 3"/>
          <p:cNvSpPr txBox="1"/>
          <p:nvPr/>
        </p:nvSpPr>
        <p:spPr>
          <a:xfrm>
            <a:off x="542290" y="3809802"/>
            <a:ext cx="8062988" cy="969496"/>
          </a:xfrm>
          <a:prstGeom prst="rect">
            <a:avLst/>
          </a:prstGeom>
          <a:solidFill>
            <a:srgbClr val="0000FF"/>
          </a:solidFill>
        </p:spPr>
        <p:txBody>
          <a:bodyPr wrap="square" rtlCol="0">
            <a:spAutoFit/>
          </a:bodyPr>
          <a:lstStyle/>
          <a:p>
            <a:r>
              <a:rPr lang="en-US" b="1" i="1" dirty="0">
                <a:solidFill>
                  <a:srgbClr val="FFFF00"/>
                </a:solidFill>
                <a:latin typeface="Arial" charset="0"/>
                <a:ea typeface="ＭＳ Ｐゴシック" charset="0"/>
                <a:cs typeface="ＭＳ Ｐゴシック" charset="0"/>
              </a:rPr>
              <a:t>Increasing system throughput is the single most important and cost-effective way to increase science productivity at </a:t>
            </a:r>
            <a:r>
              <a:rPr lang="en-US" b="1" i="1" dirty="0" smtClean="0">
                <a:solidFill>
                  <a:srgbClr val="FFFF00"/>
                </a:solidFill>
                <a:latin typeface="Arial" charset="0"/>
                <a:ea typeface="ＭＳ Ｐゴシック" charset="0"/>
                <a:cs typeface="ＭＳ Ｐゴシック" charset="0"/>
              </a:rPr>
              <a:t>UV wavelengths. </a:t>
            </a:r>
          </a:p>
          <a:p>
            <a:r>
              <a:rPr lang="en-US" sz="1400" b="1" i="1" dirty="0" smtClean="0">
                <a:solidFill>
                  <a:srgbClr val="FFFF00"/>
                </a:solidFill>
                <a:latin typeface="Arial" charset="0"/>
                <a:ea typeface="ＭＳ Ｐゴシック" charset="0"/>
                <a:cs typeface="ＭＳ Ｐゴシック" charset="0"/>
              </a:rPr>
              <a:t>(</a:t>
            </a:r>
            <a:r>
              <a:rPr lang="en-US" sz="1400" b="1" i="1" dirty="0">
                <a:solidFill>
                  <a:srgbClr val="FFFF00"/>
                </a:solidFill>
                <a:latin typeface="Arial" charset="0"/>
                <a:ea typeface="ＭＳ Ｐゴシック" charset="0"/>
                <a:cs typeface="ＭＳ Ｐゴシック" charset="0"/>
              </a:rPr>
              <a:t>from White Paper to </a:t>
            </a:r>
            <a:r>
              <a:rPr lang="en-US" sz="1400" b="1" i="1" dirty="0" err="1">
                <a:solidFill>
                  <a:srgbClr val="FFFF00"/>
                </a:solidFill>
                <a:latin typeface="Arial" charset="0"/>
                <a:ea typeface="ＭＳ Ｐゴシック" charset="0"/>
                <a:cs typeface="ＭＳ Ｐゴシック" charset="0"/>
              </a:rPr>
              <a:t>Astro</a:t>
            </a:r>
            <a:r>
              <a:rPr lang="en-US" sz="1400" b="1" i="1" dirty="0">
                <a:solidFill>
                  <a:srgbClr val="FFFF00"/>
                </a:solidFill>
                <a:latin typeface="Arial" charset="0"/>
                <a:ea typeface="ＭＳ Ｐゴシック" charset="0"/>
                <a:cs typeface="ＭＳ Ｐゴシック" charset="0"/>
              </a:rPr>
              <a:t> Decadal 2010, by </a:t>
            </a:r>
            <a:r>
              <a:rPr lang="en-US" sz="1400" b="1" i="1" dirty="0" err="1">
                <a:solidFill>
                  <a:srgbClr val="FFFF00"/>
                </a:solidFill>
                <a:latin typeface="Arial" charset="0"/>
                <a:ea typeface="ＭＳ Ｐゴシック" charset="0"/>
                <a:cs typeface="ＭＳ Ｐゴシック" charset="0"/>
              </a:rPr>
              <a:t>Sembach</a:t>
            </a:r>
            <a:r>
              <a:rPr lang="en-US" sz="1400" b="1" i="1" dirty="0">
                <a:solidFill>
                  <a:srgbClr val="FFFF00"/>
                </a:solidFill>
                <a:latin typeface="Arial" charset="0"/>
                <a:ea typeface="ＭＳ Ｐゴシック" charset="0"/>
                <a:cs typeface="ＭＳ Ｐゴシック" charset="0"/>
              </a:rPr>
              <a:t> et al. 2009</a:t>
            </a:r>
            <a:r>
              <a:rPr lang="en-US" b="1" i="1" dirty="0" smtClean="0">
                <a:solidFill>
                  <a:srgbClr val="FFFF00"/>
                </a:solidFill>
                <a:latin typeface="Arial" charset="0"/>
                <a:ea typeface="ＭＳ Ｐゴシック" charset="0"/>
                <a:cs typeface="ＭＳ Ｐゴシック" charset="0"/>
              </a:rPr>
              <a:t>) </a:t>
            </a:r>
            <a:endParaRPr lang="en-US" b="1" i="1" dirty="0">
              <a:solidFill>
                <a:srgbClr val="FFFF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07747236"/>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 calcmode="lin" valueType="num">
                                      <p:cBhvr additive="base">
                                        <p:cTn id="4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 calcmode="lin" valueType="num">
                                      <p:cBhvr additive="base">
                                        <p:cTn id="5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
                                            <p:txEl>
                                              <p:pRg st="13" end="13"/>
                                            </p:txEl>
                                          </p:spTgt>
                                        </p:tgtEl>
                                        <p:attrNameLst>
                                          <p:attrName>style.visibility</p:attrName>
                                        </p:attrNameLst>
                                      </p:cBhvr>
                                      <p:to>
                                        <p:strVal val="visible"/>
                                      </p:to>
                                    </p:set>
                                    <p:anim calcmode="lin" valueType="num">
                                      <p:cBhvr additive="base">
                                        <p:cTn id="57"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
                                            <p:txEl>
                                              <p:pRg st="14" end="14"/>
                                            </p:txEl>
                                          </p:spTgt>
                                        </p:tgtEl>
                                        <p:attrNameLst>
                                          <p:attrName>style.visibility</p:attrName>
                                        </p:attrNameLst>
                                      </p:cBhvr>
                                      <p:to>
                                        <p:strVal val="visible"/>
                                      </p:to>
                                    </p:set>
                                    <p:anim calcmode="lin" valueType="num">
                                      <p:cBhvr additive="base">
                                        <p:cTn id="61"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4" end="14"/>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3">
                                            <p:txEl>
                                              <p:pRg st="15" end="15"/>
                                            </p:txEl>
                                          </p:spTgt>
                                        </p:tgtEl>
                                        <p:attrNameLst>
                                          <p:attrName>style.visibility</p:attrName>
                                        </p:attrNameLst>
                                      </p:cBhvr>
                                      <p:to>
                                        <p:strVal val="visible"/>
                                      </p:to>
                                    </p:set>
                                    <p:anim calcmode="lin" valueType="num">
                                      <p:cBhvr additive="base">
                                        <p:cTn id="65"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4"/>
                                        </p:tgtEl>
                                        <p:attrNameLst>
                                          <p:attrName>style.visibility</p:attrName>
                                        </p:attrNameLst>
                                      </p:cBhvr>
                                      <p:to>
                                        <p:strVal val="visible"/>
                                      </p:to>
                                    </p:set>
                                    <p:anim calcmode="lin" valueType="num">
                                      <p:cBhvr additive="base">
                                        <p:cTn id="71" dur="500" fill="hold"/>
                                        <p:tgtEl>
                                          <p:spTgt spid="4"/>
                                        </p:tgtEl>
                                        <p:attrNameLst>
                                          <p:attrName>ppt_x</p:attrName>
                                        </p:attrNameLst>
                                      </p:cBhvr>
                                      <p:tavLst>
                                        <p:tav tm="0">
                                          <p:val>
                                            <p:strVal val="#ppt_x"/>
                                          </p:val>
                                        </p:tav>
                                        <p:tav tm="100000">
                                          <p:val>
                                            <p:strVal val="#ppt_x"/>
                                          </p:val>
                                        </p:tav>
                                      </p:tavLst>
                                    </p:anim>
                                    <p:anim calcmode="lin" valueType="num">
                                      <p:cBhvr additive="base">
                                        <p:cTn id="7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TemplateB">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10354</TotalTime>
  <Words>4260</Words>
  <Application>Microsoft Macintosh PowerPoint</Application>
  <PresentationFormat>On-screen Show (4:3)</PresentationFormat>
  <Paragraphs>529</Paragraphs>
  <Slides>41</Slides>
  <Notes>9</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41</vt:i4>
      </vt:variant>
    </vt:vector>
  </HeadingPairs>
  <TitlesOfParts>
    <vt:vector size="44" baseType="lpstr">
      <vt:lpstr>Blank</vt:lpstr>
      <vt:lpstr>2_TemplateB</vt:lpstr>
      <vt:lpstr>Photo Editor Photo</vt:lpstr>
      <vt:lpstr>PowerPoint Presentation</vt:lpstr>
      <vt:lpstr>Orbiting Astronomical Observatories (OAO)</vt:lpstr>
      <vt:lpstr>Small Astronomy Satellites (SAS)</vt:lpstr>
      <vt:lpstr>Small Astronomy Satellites (SAS)</vt:lpstr>
      <vt:lpstr>UV Science at NASA</vt:lpstr>
      <vt:lpstr>PowerPoint Presentation</vt:lpstr>
      <vt:lpstr>Decadal Survey 2010</vt:lpstr>
      <vt:lpstr>The Future of Astronomy – September 2014</vt:lpstr>
      <vt:lpstr>Astrophysics (1990 – now)</vt:lpstr>
      <vt:lpstr>AAS Members</vt:lpstr>
      <vt:lpstr>GO Funding</vt:lpstr>
      <vt:lpstr>Strategic Astrophysics Technology (SAT)</vt:lpstr>
      <vt:lpstr>PowerPoint Presentation</vt:lpstr>
      <vt:lpstr>PowerPoint Presentation</vt:lpstr>
      <vt:lpstr>PowerPoint Presentation</vt:lpstr>
      <vt:lpstr>Astrophysics and Heliophysics Workshop</vt:lpstr>
      <vt:lpstr>PowerPoint Presentation</vt:lpstr>
      <vt:lpstr>PowerPoint Presentation</vt:lpstr>
      <vt:lpstr>PowerPoint Presentation</vt:lpstr>
      <vt:lpstr>Looking Ahead Potential Start Date of Decadal 2020 Mission</vt:lpstr>
      <vt:lpstr>Roadmap To Decadal 2020</vt:lpstr>
      <vt:lpstr>PowerPoint Presentation</vt:lpstr>
      <vt:lpstr>ESA Cosmic Visions</vt:lpstr>
      <vt:lpstr>Planning for the 2015-2016 Mid-Decade Review</vt:lpstr>
      <vt:lpstr>Planning for the 2015-2016 Mid-Decade Review</vt:lpstr>
      <vt:lpstr>Preparing for the 2020 Decadal Survey Large Mission Concepts</vt:lpstr>
      <vt:lpstr>Preparing for the 2020 Decadal Survey Large Mission Concepts</vt:lpstr>
      <vt:lpstr>Preparing for the 2020 Decadal Survey Large Mission Concepts</vt:lpstr>
      <vt:lpstr>Preparing for the 2020 Decadal Survey Large Mission Concepts</vt:lpstr>
      <vt:lpstr>Preparing for JWST Science</vt:lpstr>
      <vt:lpstr>Astrophysics Timeline</vt:lpstr>
      <vt:lpstr>PowerPoint Presentation</vt:lpstr>
      <vt:lpstr>Backups</vt:lpstr>
      <vt:lpstr>Astrophysics PAGs</vt:lpstr>
      <vt:lpstr>PowerPoint Presentation</vt:lpstr>
      <vt:lpstr>NN-EXPLORE Partnership</vt:lpstr>
      <vt:lpstr>NN-EXPLORE Partnership</vt:lpstr>
      <vt:lpstr>Astrophysics - Big Picture</vt:lpstr>
      <vt:lpstr>Progress Toward Decadal Survey Priorities</vt:lpstr>
      <vt:lpstr>Progress Toward Decadal Survey Priorities</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Hertz, Paul (HQ-DH000)</dc:creator>
  <cp:lastModifiedBy>Mario  Perez</cp:lastModifiedBy>
  <cp:revision>793</cp:revision>
  <cp:lastPrinted>2015-06-22T19:10:10Z</cp:lastPrinted>
  <dcterms:created xsi:type="dcterms:W3CDTF">2014-01-30T03:09:22Z</dcterms:created>
  <dcterms:modified xsi:type="dcterms:W3CDTF">2015-06-24T20:38:53Z</dcterms:modified>
</cp:coreProperties>
</file>