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UVI </a:t>
            </a:r>
            <a:r>
              <a:rPr lang="en-US" dirty="0" err="1" smtClean="0"/>
              <a:t>BurstCube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Cucchiara (UVI)</a:t>
            </a:r>
          </a:p>
          <a:p>
            <a:r>
              <a:rPr lang="en-US" dirty="0" smtClean="0"/>
              <a:t>D. Morris (UVI)</a:t>
            </a:r>
          </a:p>
          <a:p>
            <a:r>
              <a:rPr lang="en-US" dirty="0" smtClean="0"/>
              <a:t>---</a:t>
            </a:r>
            <a:r>
              <a:rPr lang="en-US" smtClean="0"/>
              <a:t>many collaborators.</a:t>
            </a:r>
            <a:endParaRPr lang="en-US" dirty="0"/>
          </a:p>
        </p:txBody>
      </p:sp>
      <p:pic>
        <p:nvPicPr>
          <p:cNvPr id="4" name="Picture 3" descr="NASAroun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1" y="254000"/>
            <a:ext cx="1082843" cy="896582"/>
          </a:xfrm>
          <a:prstGeom prst="rect">
            <a:avLst/>
          </a:prstGeom>
        </p:spPr>
      </p:pic>
      <p:pic>
        <p:nvPicPr>
          <p:cNvPr id="5" name="Picture 4" descr="UVI_logo_300_rgb_2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254000"/>
            <a:ext cx="1018127" cy="10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94529"/>
          </a:xfrm>
        </p:spPr>
        <p:txBody>
          <a:bodyPr anchor="ctr"/>
          <a:lstStyle/>
          <a:p>
            <a:r>
              <a:rPr lang="en-US" sz="4000" dirty="0" smtClean="0"/>
              <a:t>UVI </a:t>
            </a:r>
            <a:r>
              <a:rPr lang="en-US" sz="4000" dirty="0" err="1" smtClean="0"/>
              <a:t>BurstCube</a:t>
            </a:r>
            <a:r>
              <a:rPr lang="en-US" sz="4000" dirty="0" smtClean="0"/>
              <a:t> </a:t>
            </a:r>
            <a:r>
              <a:rPr lang="mr-IN" sz="4000" dirty="0" smtClean="0"/>
              <a:t>–</a:t>
            </a:r>
            <a:r>
              <a:rPr lang="en-US" sz="4000" dirty="0" smtClean="0"/>
              <a:t> towards 2022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82315"/>
            <a:ext cx="8042276" cy="3261896"/>
          </a:xfrm>
        </p:spPr>
        <p:txBody>
          <a:bodyPr/>
          <a:lstStyle/>
          <a:p>
            <a:r>
              <a:rPr lang="en-US" dirty="0" smtClean="0"/>
              <a:t>Lab testing on the Crystals (</a:t>
            </a:r>
            <a:r>
              <a:rPr lang="en-US" dirty="0" err="1" smtClean="0"/>
              <a:t>CsI</a:t>
            </a:r>
            <a:r>
              <a:rPr lang="en-US" dirty="0" smtClean="0"/>
              <a:t>, </a:t>
            </a:r>
            <a:r>
              <a:rPr lang="en-US" dirty="0" err="1" smtClean="0"/>
              <a:t>NaI</a:t>
            </a:r>
            <a:r>
              <a:rPr lang="en-US" dirty="0" smtClean="0"/>
              <a:t>) (2019)</a:t>
            </a:r>
          </a:p>
          <a:p>
            <a:r>
              <a:rPr lang="en-US" dirty="0" smtClean="0"/>
              <a:t>Lab testing on </a:t>
            </a:r>
            <a:r>
              <a:rPr lang="en-US" dirty="0" err="1" smtClean="0"/>
              <a:t>SiPMs</a:t>
            </a:r>
            <a:r>
              <a:rPr lang="en-US" dirty="0" smtClean="0"/>
              <a:t> (2019)</a:t>
            </a:r>
          </a:p>
          <a:p>
            <a:r>
              <a:rPr lang="en-US" dirty="0" smtClean="0"/>
              <a:t>Finally set on a configuration</a:t>
            </a:r>
          </a:p>
          <a:p>
            <a:r>
              <a:rPr lang="en-US" dirty="0" smtClean="0"/>
              <a:t>Power consumptions tests</a:t>
            </a:r>
          </a:p>
          <a:p>
            <a:r>
              <a:rPr lang="en-US" dirty="0" smtClean="0"/>
              <a:t>Solar panels studies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854" y="4224421"/>
            <a:ext cx="7699041" cy="218521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UVI </a:t>
            </a:r>
            <a:r>
              <a:rPr lang="en-US" dirty="0" err="1" smtClean="0"/>
              <a:t>BursCube</a:t>
            </a:r>
            <a:r>
              <a:rPr lang="en-US" dirty="0" smtClean="0"/>
              <a:t> is been developed by 2 UVI faculty and a group of undergraduate students. </a:t>
            </a:r>
          </a:p>
          <a:p>
            <a:r>
              <a:rPr lang="en-US" dirty="0" smtClean="0"/>
              <a:t>It is a great opportunity to merge the </a:t>
            </a:r>
            <a:r>
              <a:rPr lang="en-US" b="1" dirty="0" smtClean="0"/>
              <a:t>educational component </a:t>
            </a:r>
            <a:r>
              <a:rPr lang="en-US" dirty="0" smtClean="0"/>
              <a:t>with top of the </a:t>
            </a:r>
            <a:r>
              <a:rPr lang="en-US" b="1" dirty="0" smtClean="0"/>
              <a:t>line short time-scale research </a:t>
            </a:r>
            <a:r>
              <a:rPr lang="en-US" dirty="0" smtClean="0"/>
              <a:t>(students see some final products during their 4-years at UVI).</a:t>
            </a:r>
          </a:p>
          <a:p>
            <a:endParaRPr lang="en-US" dirty="0" smtClean="0"/>
          </a:p>
          <a:p>
            <a:r>
              <a:rPr lang="en-US" dirty="0" smtClean="0"/>
              <a:t>Great for Physics/Astronomy and </a:t>
            </a:r>
            <a:r>
              <a:rPr lang="en-US" b="1" dirty="0" smtClean="0"/>
              <a:t>Engineering</a:t>
            </a:r>
            <a:r>
              <a:rPr lang="en-US" dirty="0" smtClean="0"/>
              <a:t>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3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66" y="2620210"/>
            <a:ext cx="8151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Thank you!!</a:t>
            </a:r>
          </a:p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See you all in the US Virgin Islands?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20170610_11573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0"/>
          <a:stretch/>
        </p:blipFill>
        <p:spPr>
          <a:xfrm>
            <a:off x="5307263" y="4281369"/>
            <a:ext cx="3716421" cy="2376104"/>
          </a:xfrm>
          <a:prstGeom prst="rect">
            <a:avLst/>
          </a:prstGeom>
        </p:spPr>
      </p:pic>
      <p:pic>
        <p:nvPicPr>
          <p:cNvPr id="5" name="Picture 4" descr="20170401_1050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14525"/>
          <a:stretch/>
        </p:blipFill>
        <p:spPr>
          <a:xfrm>
            <a:off x="0" y="707"/>
            <a:ext cx="4254128" cy="232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4741" y="5184455"/>
            <a:ext cx="150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GW theorist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3304971" y="5088384"/>
            <a:ext cx="1898314" cy="650069"/>
          </a:xfrm>
          <a:prstGeom prst="rightArrow">
            <a:avLst>
              <a:gd name="adj1" fmla="val 17096"/>
              <a:gd name="adj2" fmla="val 50000"/>
            </a:avLst>
          </a:prstGeom>
          <a:ln cap="flat"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/>
          <a:lstStyle/>
          <a:p>
            <a:r>
              <a:rPr lang="en-US" dirty="0" smtClean="0"/>
              <a:t>We live now in the epoch of Time-Domain astronomy</a:t>
            </a:r>
          </a:p>
          <a:p>
            <a:r>
              <a:rPr lang="en-US" dirty="0" smtClean="0"/>
              <a:t>We are also at the verge of multi-</a:t>
            </a:r>
            <a:r>
              <a:rPr lang="en-US" dirty="0" err="1" smtClean="0"/>
              <a:t>messanger</a:t>
            </a:r>
            <a:r>
              <a:rPr lang="en-US" dirty="0" smtClean="0"/>
              <a:t> astronomy</a:t>
            </a:r>
          </a:p>
          <a:p>
            <a:r>
              <a:rPr lang="en-US" dirty="0" smtClean="0"/>
              <a:t>New satellite concepts like the Neil </a:t>
            </a:r>
            <a:r>
              <a:rPr lang="en-US" dirty="0" err="1" smtClean="0"/>
              <a:t>Gehrels</a:t>
            </a:r>
            <a:r>
              <a:rPr lang="en-US" dirty="0" smtClean="0"/>
              <a:t> Swift Observatory (</a:t>
            </a:r>
            <a:r>
              <a:rPr lang="en-US" b="1" dirty="0" smtClean="0"/>
              <a:t>Swift</a:t>
            </a:r>
            <a:r>
              <a:rPr lang="en-US" dirty="0" smtClean="0"/>
              <a:t>) and </a:t>
            </a:r>
            <a:r>
              <a:rPr lang="en-US" b="1" dirty="0" smtClean="0"/>
              <a:t>Fermi </a:t>
            </a:r>
            <a:r>
              <a:rPr lang="en-US" dirty="0" smtClean="0"/>
              <a:t>have revolutionized the way we look at the transient sky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69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26634"/>
            <a:ext cx="8042276" cy="1336956"/>
          </a:xfrm>
        </p:spPr>
        <p:txBody>
          <a:bodyPr anchor="ctr"/>
          <a:lstStyle/>
          <a:p>
            <a:r>
              <a:rPr lang="en-US" dirty="0" smtClean="0"/>
              <a:t>The Transient Sky</a:t>
            </a:r>
            <a:endParaRPr lang="en-US" dirty="0"/>
          </a:p>
        </p:txBody>
      </p:sp>
      <p:pic>
        <p:nvPicPr>
          <p:cNvPr id="7" name="Picture 6" descr="FermiGRBs6yea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07" y="1103334"/>
            <a:ext cx="5265093" cy="2915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3474" y="3421708"/>
            <a:ext cx="12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Bhat+16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421" y="1336843"/>
            <a:ext cx="4104106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30% of GRBs are Short GRBs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Distribution is isotropic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Only a fraction of them have ground-based follow-up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Synergy between LAT-GBM and Swift/BAT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1" name="Picture 10" descr="fermi2fgl_ai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b="13371"/>
          <a:stretch/>
        </p:blipFill>
        <p:spPr>
          <a:xfrm>
            <a:off x="0" y="3791040"/>
            <a:ext cx="4024492" cy="2883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3894" y="4269806"/>
            <a:ext cx="51201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Many known sources have been monitored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Many </a:t>
            </a:r>
            <a:r>
              <a:rPr lang="en-US" b="1" dirty="0" smtClean="0"/>
              <a:t>unknown sources have been discovered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Public data allow “data-mining” and ground-based follow-up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8529"/>
          </a:xfrm>
        </p:spPr>
        <p:txBody>
          <a:bodyPr anchor="ctr"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96" y="1118938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Short GRBs are progenitors of GW emission.</a:t>
            </a:r>
            <a:r>
              <a:rPr lang="en-US" dirty="0"/>
              <a:t> </a:t>
            </a:r>
            <a:r>
              <a:rPr lang="en-US" dirty="0" smtClean="0"/>
              <a:t>The current effort has demonstrated the need of:</a:t>
            </a:r>
          </a:p>
          <a:p>
            <a:r>
              <a:rPr lang="en-US" dirty="0" smtClean="0"/>
              <a:t>All-sky coverage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Accurate localization</a:t>
            </a:r>
          </a:p>
          <a:p>
            <a:r>
              <a:rPr lang="en-US" dirty="0" err="1" smtClean="0"/>
              <a:t>Multiwavelength</a:t>
            </a:r>
            <a:r>
              <a:rPr lang="en-US" dirty="0" smtClean="0"/>
              <a:t> rapid follow-up</a:t>
            </a:r>
            <a:endParaRPr lang="en-US" dirty="0"/>
          </a:p>
        </p:txBody>
      </p:sp>
      <p:pic>
        <p:nvPicPr>
          <p:cNvPr id="4" name="Picture 3" descr="SkyMap__CREDIT__LIGO_Virgo_NASA_Leo_Singer__Axel_Mell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95" y="2032000"/>
            <a:ext cx="3489158" cy="2617277"/>
          </a:xfrm>
          <a:prstGeom prst="rect">
            <a:avLst/>
          </a:prstGeom>
        </p:spPr>
      </p:pic>
      <p:pic>
        <p:nvPicPr>
          <p:cNvPr id="5" name="Picture 4" descr="reconstruction_comparis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4" y="4513165"/>
            <a:ext cx="3429161" cy="22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792"/>
          </a:xfrm>
        </p:spPr>
        <p:txBody>
          <a:bodyPr anchor="ctr"/>
          <a:lstStyle/>
          <a:p>
            <a:r>
              <a:rPr lang="en-US" dirty="0" smtClean="0"/>
              <a:t>UVI </a:t>
            </a:r>
            <a:r>
              <a:rPr lang="en-US" dirty="0" err="1" smtClean="0"/>
              <a:t>BurstCube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06096"/>
            <a:ext cx="8042276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3U </a:t>
            </a:r>
            <a:r>
              <a:rPr lang="en-US" dirty="0" err="1" smtClean="0"/>
              <a:t>Cubesat</a:t>
            </a:r>
            <a:r>
              <a:rPr lang="en-US" dirty="0" smtClean="0"/>
              <a:t> concept in development at the University of the Virgin Islands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keV</a:t>
            </a:r>
            <a:r>
              <a:rPr lang="en-US" dirty="0" smtClean="0"/>
              <a:t> to 1MeV energy range</a:t>
            </a:r>
          </a:p>
          <a:p>
            <a:r>
              <a:rPr lang="en-US" dirty="0" err="1" smtClean="0"/>
              <a:t>CsI</a:t>
            </a:r>
            <a:r>
              <a:rPr lang="en-US" dirty="0" smtClean="0"/>
              <a:t> crystals + array of low-voltage </a:t>
            </a:r>
            <a:r>
              <a:rPr lang="en-US" dirty="0" err="1" smtClean="0"/>
              <a:t>SiPMs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Aim to to provide time and spectral information</a:t>
            </a:r>
          </a:p>
          <a:p>
            <a:r>
              <a:rPr lang="en-US" dirty="0" smtClean="0"/>
              <a:t>Possible gross localization (in development)</a:t>
            </a:r>
          </a:p>
          <a:p>
            <a:r>
              <a:rPr lang="en-US" dirty="0" smtClean="0"/>
              <a:t>60% duty cycle (low-orbit)</a:t>
            </a:r>
          </a:p>
          <a:p>
            <a:r>
              <a:rPr lang="en-US" dirty="0" smtClean="0"/>
              <a:t>Expect &gt;6 </a:t>
            </a:r>
            <a:r>
              <a:rPr lang="en-US" dirty="0" err="1" smtClean="0"/>
              <a:t>sGRBs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(&gt;20 long GRBs/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Chances of 1 </a:t>
            </a:r>
            <a:r>
              <a:rPr lang="en-US" b="1" dirty="0" err="1" smtClean="0"/>
              <a:t>sGRB</a:t>
            </a:r>
            <a:r>
              <a:rPr lang="en-US" b="1" dirty="0" smtClean="0"/>
              <a:t>-GW event per year (joint with other </a:t>
            </a:r>
            <a:r>
              <a:rPr lang="en-US" b="1" dirty="0" err="1" smtClean="0"/>
              <a:t>CubeSats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5161"/>
          </a:xfrm>
        </p:spPr>
        <p:txBody>
          <a:bodyPr anchor="ctr"/>
          <a:lstStyle/>
          <a:p>
            <a:r>
              <a:rPr lang="en-US" dirty="0" smtClean="0"/>
              <a:t>UVI </a:t>
            </a:r>
            <a:r>
              <a:rPr lang="en-US" dirty="0" err="1" smtClean="0"/>
              <a:t>BurstCube</a:t>
            </a:r>
            <a:r>
              <a:rPr lang="en-US" dirty="0" smtClean="0"/>
              <a:t>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5570"/>
            <a:ext cx="8042276" cy="15146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2017 hurricanes that hit the U.S. Virgin islands pushed back the development for the first part of the 2018.</a:t>
            </a:r>
            <a:endParaRPr lang="en-US" dirty="0"/>
          </a:p>
        </p:txBody>
      </p:sp>
      <p:pic>
        <p:nvPicPr>
          <p:cNvPr id="4" name="Picture 3" descr="Irma_stthoma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6" y="1985212"/>
            <a:ext cx="2806700" cy="1871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21" y="2496881"/>
            <a:ext cx="5083341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Since March we have been collaborating with NASA-GSFC and the </a:t>
            </a:r>
            <a:r>
              <a:rPr lang="en-US" dirty="0" err="1" smtClean="0"/>
              <a:t>Burscube</a:t>
            </a:r>
            <a:r>
              <a:rPr lang="en-US" dirty="0" smtClean="0"/>
              <a:t> team(PI Perkins)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We have been </a:t>
            </a:r>
            <a:r>
              <a:rPr lang="en-US" dirty="0" err="1" smtClean="0"/>
              <a:t>invastigating</a:t>
            </a:r>
            <a:r>
              <a:rPr lang="en-US" dirty="0" smtClean="0"/>
              <a:t> possible 3U configurations (coll. De </a:t>
            </a:r>
            <a:r>
              <a:rPr lang="en-US" dirty="0" err="1" smtClean="0"/>
              <a:t>Nolfo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NASA-GSFC)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We have been put in orders for crystals/</a:t>
            </a:r>
            <a:r>
              <a:rPr lang="en-US" dirty="0" err="1" smtClean="0"/>
              <a:t>SiPMs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We have been working on </a:t>
            </a:r>
            <a:r>
              <a:rPr lang="en-US" dirty="0" err="1" smtClean="0"/>
              <a:t>Geant</a:t>
            </a:r>
            <a:r>
              <a:rPr lang="en-US" dirty="0" smtClean="0"/>
              <a:t> simulations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hurrican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3239" b="45046"/>
          <a:stretch/>
        </p:blipFill>
        <p:spPr>
          <a:xfrm>
            <a:off x="5255510" y="4091720"/>
            <a:ext cx="3888490" cy="2671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7031" y="6311441"/>
            <a:ext cx="261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Spetember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  <p:sp>
        <p:nvSpPr>
          <p:cNvPr id="9" name="4-Point Star 8"/>
          <p:cNvSpPr/>
          <p:nvPr/>
        </p:nvSpPr>
        <p:spPr>
          <a:xfrm flipV="1">
            <a:off x="7372685" y="5588000"/>
            <a:ext cx="307474" cy="320841"/>
          </a:xfrm>
          <a:prstGeom prst="star4">
            <a:avLst>
              <a:gd name="adj" fmla="val 20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8003"/>
          </a:xfrm>
        </p:spPr>
        <p:txBody>
          <a:bodyPr anchor="ctr"/>
          <a:lstStyle/>
          <a:p>
            <a:r>
              <a:rPr lang="en-US" dirty="0" smtClean="0"/>
              <a:t>UVI </a:t>
            </a:r>
            <a:r>
              <a:rPr lang="en-US" dirty="0" err="1" smtClean="0"/>
              <a:t>BurstCube</a:t>
            </a:r>
            <a:r>
              <a:rPr lang="en-US" dirty="0" smtClean="0"/>
              <a:t> - status</a:t>
            </a:r>
            <a:endParaRPr lang="en-US" dirty="0"/>
          </a:p>
        </p:txBody>
      </p:sp>
      <p:pic>
        <p:nvPicPr>
          <p:cNvPr id="5" name="Picture 4" descr="uvicubesa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" y="992008"/>
            <a:ext cx="3930316" cy="2469491"/>
          </a:xfrm>
          <a:prstGeom prst="rect">
            <a:avLst/>
          </a:prstGeom>
        </p:spPr>
      </p:pic>
      <p:pic>
        <p:nvPicPr>
          <p:cNvPr id="6" name="Picture 5" descr="UVIcubesa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992008"/>
            <a:ext cx="2005262" cy="237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47" y="3485327"/>
            <a:ext cx="3607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Possible design (from </a:t>
            </a:r>
            <a:r>
              <a:rPr lang="en-US" sz="1600" dirty="0" err="1" smtClean="0"/>
              <a:t>Iker</a:t>
            </a:r>
            <a:r>
              <a:rPr lang="en-US" sz="1600" dirty="0" smtClean="0"/>
              <a:t> </a:t>
            </a:r>
            <a:r>
              <a:rPr lang="en-US" sz="1600" dirty="0" err="1" smtClean="0"/>
              <a:t>Liceaga</a:t>
            </a:r>
            <a:r>
              <a:rPr lang="en-US" sz="1600" dirty="0"/>
              <a:t>)</a:t>
            </a:r>
          </a:p>
        </p:txBody>
      </p:sp>
      <p:pic>
        <p:nvPicPr>
          <p:cNvPr id="8" name="Picture 7" descr="UVIBC_skyco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04" y="3370978"/>
            <a:ext cx="4277895" cy="2468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947" y="3856336"/>
            <a:ext cx="3930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Sky coverage with a single </a:t>
            </a:r>
            <a:r>
              <a:rPr lang="en-US" dirty="0" err="1" smtClean="0"/>
              <a:t>Burstcube</a:t>
            </a:r>
            <a:r>
              <a:rPr lang="en-US" dirty="0" smtClean="0"/>
              <a:t> vs. a constellation of similar </a:t>
            </a:r>
            <a:r>
              <a:rPr lang="en-US" dirty="0" err="1" smtClean="0"/>
              <a:t>nanosats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series of 4 </a:t>
            </a:r>
            <a:r>
              <a:rPr lang="en-US" dirty="0" err="1" smtClean="0"/>
              <a:t>cubesats</a:t>
            </a:r>
            <a:r>
              <a:rPr lang="en-US" dirty="0" smtClean="0"/>
              <a:t> may provide almost 100% sky coverage.</a:t>
            </a:r>
          </a:p>
        </p:txBody>
      </p:sp>
    </p:spTree>
    <p:extLst>
      <p:ext uri="{BB962C8B-B14F-4D97-AF65-F5344CB8AC3E}">
        <p14:creationId xmlns:p14="http://schemas.microsoft.com/office/powerpoint/2010/main" val="20424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576"/>
            <a:ext cx="8042276" cy="74800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UVI BurstCube - status</a:t>
            </a:r>
            <a:endParaRPr lang="en-US" dirty="0"/>
          </a:p>
        </p:txBody>
      </p:sp>
      <p:pic>
        <p:nvPicPr>
          <p:cNvPr id="3" name="Picture 2" descr="SipMs_ar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66" y="1149684"/>
            <a:ext cx="4095750" cy="4152900"/>
          </a:xfrm>
          <a:prstGeom prst="rect">
            <a:avLst/>
          </a:prstGeom>
        </p:spPr>
      </p:pic>
      <p:pic>
        <p:nvPicPr>
          <p:cNvPr id="4" name="Picture 3" descr="scintilla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5" y="1905455"/>
            <a:ext cx="4650187" cy="3026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66973"/>
            <a:ext cx="374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2-crystal configuration, </a:t>
            </a:r>
            <a:r>
              <a:rPr lang="en-US" dirty="0"/>
              <a:t>w</a:t>
            </a:r>
            <a:r>
              <a:rPr lang="en-US" dirty="0" smtClean="0"/>
              <a:t>ith absorbing material between boards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9563" y="5581038"/>
            <a:ext cx="374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Board filled with </a:t>
            </a:r>
            <a:r>
              <a:rPr lang="en-US" dirty="0" err="1" smtClean="0"/>
              <a:t>SiPMs</a:t>
            </a:r>
            <a:r>
              <a:rPr lang="en-US" dirty="0" smtClean="0"/>
              <a:t> (2x2 mm) to maximize photon collection (Hamamatsu)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0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94529"/>
          </a:xfrm>
        </p:spPr>
        <p:txBody>
          <a:bodyPr anchor="ctr"/>
          <a:lstStyle/>
          <a:p>
            <a:r>
              <a:rPr lang="en-US" sz="4000" dirty="0" smtClean="0"/>
              <a:t>UVI </a:t>
            </a:r>
            <a:r>
              <a:rPr lang="en-US" sz="4000" dirty="0" err="1" smtClean="0"/>
              <a:t>BurstCube</a:t>
            </a:r>
            <a:r>
              <a:rPr lang="en-US" sz="4000" dirty="0" smtClean="0"/>
              <a:t> </a:t>
            </a:r>
            <a:r>
              <a:rPr lang="mr-IN" sz="4000" dirty="0" smtClean="0"/>
              <a:t>–</a:t>
            </a:r>
            <a:r>
              <a:rPr lang="en-US" sz="4000" dirty="0" smtClean="0"/>
              <a:t> towards 2022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9789"/>
            <a:ext cx="8042276" cy="3261896"/>
          </a:xfrm>
        </p:spPr>
        <p:txBody>
          <a:bodyPr/>
          <a:lstStyle/>
          <a:p>
            <a:r>
              <a:rPr lang="en-US" dirty="0" smtClean="0"/>
              <a:t>We have requested quotes and parts for lab testing (to be started in 2019)</a:t>
            </a:r>
          </a:p>
          <a:p>
            <a:r>
              <a:rPr lang="en-US" dirty="0" smtClean="0"/>
              <a:t>We are moving forward with the final design decision (hopefully by end 2018)</a:t>
            </a:r>
          </a:p>
          <a:p>
            <a:r>
              <a:rPr lang="en-US" dirty="0" smtClean="0"/>
              <a:t>We are hiring a </a:t>
            </a:r>
            <a:r>
              <a:rPr lang="en-US" dirty="0" err="1" smtClean="0"/>
              <a:t>cubesat</a:t>
            </a:r>
            <a:r>
              <a:rPr lang="en-US" dirty="0" smtClean="0"/>
              <a:t>-experienced postdoc</a:t>
            </a:r>
          </a:p>
          <a:p>
            <a:r>
              <a:rPr lang="en-US" dirty="0" smtClean="0"/>
              <a:t>We will continue working with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90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3056</TotalTime>
  <Words>555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UVI BurstCube</vt:lpstr>
      <vt:lpstr>The Science</vt:lpstr>
      <vt:lpstr>The Transient Sky</vt:lpstr>
      <vt:lpstr>Gravitational Waves</vt:lpstr>
      <vt:lpstr>UVI BurstCube</vt:lpstr>
      <vt:lpstr>UVI BurstCube - status</vt:lpstr>
      <vt:lpstr>UVI BurstCube - status</vt:lpstr>
      <vt:lpstr>PowerPoint Presentation</vt:lpstr>
      <vt:lpstr>UVI BurstCube – towards 2022</vt:lpstr>
      <vt:lpstr>UVI BurstCube – towards 2022</vt:lpstr>
      <vt:lpstr>PowerPoint Presentation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UVI BurstCube</dc:title>
  <dc:creator>Antonino Cucchiara</dc:creator>
  <cp:lastModifiedBy>Antonino Cucchiara</cp:lastModifiedBy>
  <cp:revision>54</cp:revision>
  <dcterms:created xsi:type="dcterms:W3CDTF">2018-09-11T06:48:53Z</dcterms:created>
  <dcterms:modified xsi:type="dcterms:W3CDTF">2018-09-13T09:45:01Z</dcterms:modified>
</cp:coreProperties>
</file>