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4" r:id="rId3"/>
    <p:sldId id="309" r:id="rId4"/>
    <p:sldId id="310" r:id="rId5"/>
    <p:sldId id="317" r:id="rId6"/>
    <p:sldId id="318" r:id="rId7"/>
    <p:sldId id="311" r:id="rId8"/>
    <p:sldId id="31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08"/>
    <a:srgbClr val="170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5"/>
    <p:restoredTop sz="82368"/>
  </p:normalViewPr>
  <p:slideViewPr>
    <p:cSldViewPr snapToGrid="0" snapToObjects="1">
      <p:cViewPr varScale="1">
        <p:scale>
          <a:sx n="93" d="100"/>
          <a:sy n="93" d="100"/>
        </p:scale>
        <p:origin x="49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1770F-0A1B-48A7-A548-012D0D5EE38D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09083-379B-432A-95CD-BCFAA874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10BBA-1F7C-4740-A7C2-2DECD4E168A1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98D90-7FB7-8D4E-A238-2B2965B69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Glowbug is </a:t>
            </a:r>
            <a:r>
              <a:rPr lang="en-US" dirty="0" smtClean="0"/>
              <a:t>an all-sky transient monitor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keV</a:t>
            </a:r>
            <a:r>
              <a:rPr lang="en-US" dirty="0" smtClean="0"/>
              <a:t> to 2 MeV</a:t>
            </a:r>
          </a:p>
          <a:p>
            <a:r>
              <a:rPr lang="en-US" dirty="0" smtClean="0"/>
              <a:t>Optimized for GRB detection</a:t>
            </a:r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 smtClean="0"/>
              <a:t>bigger</a:t>
            </a:r>
            <a:r>
              <a:rPr lang="en-US" baseline="0" dirty="0" smtClean="0"/>
              <a:t> than a CubeSat payload</a:t>
            </a:r>
            <a:r>
              <a:rPr lang="en-US" dirty="0" smtClean="0"/>
              <a:t>:  2 </a:t>
            </a:r>
            <a:r>
              <a:rPr lang="en-US" dirty="0" smtClean="0"/>
              <a:t>x the effective area for a typical</a:t>
            </a:r>
            <a:r>
              <a:rPr lang="en-US" baseline="0" dirty="0" smtClean="0"/>
              <a:t> burst than the full set of 12 GBM </a:t>
            </a:r>
            <a:r>
              <a:rPr lang="en-US" baseline="0" dirty="0" err="1" smtClean="0"/>
              <a:t>NaI</a:t>
            </a:r>
            <a:r>
              <a:rPr lang="en-US" baseline="0" dirty="0" smtClean="0"/>
              <a:t> detectors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delivers a lot of GRB detections:  perhaps </a:t>
            </a:r>
            <a:r>
              <a:rPr lang="en-US" baseline="0" dirty="0" smtClean="0"/>
              <a:t>70 short </a:t>
            </a:r>
            <a:r>
              <a:rPr lang="en-US" baseline="0" dirty="0" smtClean="0"/>
              <a:t>hard GRBs per year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localizes them </a:t>
            </a:r>
            <a:r>
              <a:rPr lang="en-US" baseline="0" dirty="0" smtClean="0"/>
              <a:t>as well as GBM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isn’t a dream.  It’s funded, and it has a ride</a:t>
            </a:r>
            <a:r>
              <a:rPr lang="en-US" baseline="0" dirty="0" smtClean="0"/>
              <a:t> to space (or at least a defined path to a ride).  This will fly.</a:t>
            </a:r>
          </a:p>
          <a:p>
            <a:endParaRPr lang="en-US" baseline="0" dirty="0" smtClean="0"/>
          </a:p>
          <a:p>
            <a:r>
              <a:rPr lang="en-US" dirty="0" smtClean="0"/>
              <a:t>I’ve </a:t>
            </a:r>
            <a:r>
              <a:rPr lang="en-US" dirty="0" smtClean="0"/>
              <a:t>already</a:t>
            </a:r>
            <a:r>
              <a:rPr lang="en-US" baseline="0" dirty="0" smtClean="0"/>
              <a:t> said we wanted </a:t>
            </a:r>
            <a:r>
              <a:rPr lang="en-US" baseline="0" dirty="0" smtClean="0"/>
              <a:t>maximal </a:t>
            </a:r>
            <a:r>
              <a:rPr lang="en-US" baseline="0" dirty="0" smtClean="0"/>
              <a:t>detector </a:t>
            </a:r>
            <a:r>
              <a:rPr lang="en-US" baseline="0" dirty="0" smtClean="0"/>
              <a:t>area, </a:t>
            </a:r>
            <a:r>
              <a:rPr lang="en-US" baseline="0" dirty="0" smtClean="0"/>
              <a:t>and that we wanted inexpensive, simple detectors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the solution was clear:  a large-area array of scintillators.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 and we’re leveraging experience we developed</a:t>
            </a:r>
            <a:r>
              <a:rPr lang="en-US" baseline="0" dirty="0" smtClean="0"/>
              <a:t> for other programs</a:t>
            </a:r>
          </a:p>
          <a:p>
            <a:r>
              <a:rPr lang="en-US" baseline="0" dirty="0" smtClean="0"/>
              <a:t>	some homeland security work</a:t>
            </a:r>
          </a:p>
          <a:p>
            <a:r>
              <a:rPr lang="en-US" baseline="0" dirty="0" smtClean="0"/>
              <a:t>	my thunderstorm radiation detection arrays, where we’ve deployed small scintillators at several locations around the world</a:t>
            </a:r>
          </a:p>
          <a:p>
            <a:r>
              <a:rPr lang="en-US" baseline="0" dirty="0" smtClean="0"/>
              <a:t>	and SIRI, a program to space qualify SrI2 and </a:t>
            </a:r>
            <a:r>
              <a:rPr lang="en-US" baseline="0" dirty="0" err="1" smtClean="0"/>
              <a:t>SiPMs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a SIRI crystal before insertion into its housing</a:t>
            </a:r>
          </a:p>
          <a:p>
            <a:r>
              <a:rPr lang="en-US" baseline="0" dirty="0" smtClean="0"/>
              <a:t>It’s read out with a </a:t>
            </a:r>
            <a:r>
              <a:rPr lang="en-US" baseline="0" dirty="0" err="1" smtClean="0"/>
              <a:t>SiPM</a:t>
            </a:r>
            <a:r>
              <a:rPr lang="en-US" baseline="0" dirty="0" smtClean="0"/>
              <a:t> array</a:t>
            </a:r>
          </a:p>
          <a:p>
            <a:r>
              <a:rPr lang="en-US" baseline="0" dirty="0" smtClean="0"/>
              <a:t>And we’ve done alternate </a:t>
            </a:r>
            <a:r>
              <a:rPr lang="en-US" baseline="0" dirty="0" err="1" smtClean="0"/>
              <a:t>SiPM</a:t>
            </a:r>
            <a:r>
              <a:rPr lang="en-US" baseline="0" dirty="0" smtClean="0"/>
              <a:t> array geometries with lower filling fraction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SIRI 1 was delivered 2 years ago.  Still awaiting launch.  Maybe, just maybe this fall.</a:t>
            </a:r>
          </a:p>
          <a:p>
            <a:r>
              <a:rPr lang="en-US" baseline="0" dirty="0" smtClean="0"/>
              <a:t>SIRI 2 is in TVAC for delivery in September.  Launch in 2019.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</a:t>
            </a:r>
            <a:r>
              <a:rPr lang="en-US" baseline="0" dirty="0" smtClean="0"/>
              <a:t>used the SIRI flight unit to shape and digitize </a:t>
            </a:r>
            <a:r>
              <a:rPr lang="en-US" baseline="0" dirty="0" err="1" smtClean="0"/>
              <a:t>SiPMs</a:t>
            </a:r>
            <a:r>
              <a:rPr lang="en-US" baseline="0" dirty="0" smtClean="0"/>
              <a:t> mounted on a 15x15 cm </a:t>
            </a:r>
            <a:r>
              <a:rPr lang="en-US" baseline="0" dirty="0" err="1" smtClean="0"/>
              <a:t>CsI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xtal</a:t>
            </a:r>
            <a:endParaRPr lang="en-US" baseline="0" dirty="0" smtClean="0"/>
          </a:p>
          <a:p>
            <a:r>
              <a:rPr lang="en-US" baseline="0" dirty="0" smtClean="0"/>
              <a:t>Found 8.3% at 662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, and a threshold &lt;50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no tweaking.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It’ll be launched through the DoD STP, hoping for a ride on STP-H7 to the ISS in 2022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STP provides full support for integration, launch, and 1 year of operations costs</a:t>
            </a:r>
          </a:p>
          <a:p>
            <a:r>
              <a:rPr lang="en-US" baseline="0" dirty="0" smtClean="0"/>
              <a:t>Experimenters find their own funding for instruments and deliver to STP for integration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1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generated a detailed Monte Carlo simulation of the detector modules</a:t>
            </a:r>
            <a:r>
              <a:rPr lang="en-US" baseline="0" dirty="0" smtClean="0"/>
              <a:t> and the instrument geometry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developed a max likelihood analysis direction reconstruction using GBM backgrounds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we used that to understand the instrument performance.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the effective area</a:t>
            </a:r>
          </a:p>
          <a:p>
            <a:r>
              <a:rPr lang="en-US" baseline="0" dirty="0" smtClean="0"/>
              <a:t>	7x GBM (that’s the total over all 12 detectors) for a typical GRB spectrum</a:t>
            </a:r>
          </a:p>
          <a:p>
            <a:r>
              <a:rPr lang="en-US" baseline="0" dirty="0" smtClean="0"/>
              <a:t>	2x GBM BGO at 2 MeV</a:t>
            </a:r>
          </a:p>
          <a:p>
            <a:r>
              <a:rPr lang="en-US" baseline="0" dirty="0" smtClean="0"/>
              <a:t>	Quantity has a quality all its own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increase of 7 expands the horizon by ~2.5, the volume by ~4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Glowbug is </a:t>
            </a:r>
            <a:r>
              <a:rPr lang="en-US" dirty="0" smtClean="0"/>
              <a:t>an all-sky transient monitor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keV</a:t>
            </a:r>
            <a:r>
              <a:rPr lang="en-US" dirty="0" smtClean="0"/>
              <a:t> to 2 MeV</a:t>
            </a:r>
          </a:p>
          <a:p>
            <a:r>
              <a:rPr lang="en-US" dirty="0" smtClean="0"/>
              <a:t>Optimized for GRB detection</a:t>
            </a:r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 smtClean="0"/>
              <a:t>bigger</a:t>
            </a:r>
            <a:r>
              <a:rPr lang="en-US" baseline="0" dirty="0" smtClean="0"/>
              <a:t> than a CubeSat payload</a:t>
            </a:r>
            <a:r>
              <a:rPr lang="en-US" dirty="0" smtClean="0"/>
              <a:t>:  2 </a:t>
            </a:r>
            <a:r>
              <a:rPr lang="en-US" dirty="0" smtClean="0"/>
              <a:t>x the effective area for a typical</a:t>
            </a:r>
            <a:r>
              <a:rPr lang="en-US" baseline="0" dirty="0" smtClean="0"/>
              <a:t> burst than the full set of 12 GBM </a:t>
            </a:r>
            <a:r>
              <a:rPr lang="en-US" baseline="0" dirty="0" err="1" smtClean="0"/>
              <a:t>NaI</a:t>
            </a:r>
            <a:r>
              <a:rPr lang="en-US" baseline="0" dirty="0" smtClean="0"/>
              <a:t> detectors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delivers a lot of GRB detections:  perhaps </a:t>
            </a:r>
            <a:r>
              <a:rPr lang="en-US" baseline="0" dirty="0" smtClean="0"/>
              <a:t>70 short </a:t>
            </a:r>
            <a:r>
              <a:rPr lang="en-US" baseline="0" dirty="0" smtClean="0"/>
              <a:t>hard GRBs per year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localizes them </a:t>
            </a:r>
            <a:r>
              <a:rPr lang="en-US" baseline="0" dirty="0" smtClean="0"/>
              <a:t>as well as GBM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98D90-7FB7-8D4E-A238-2B2965B69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E66C-63B6-1146-9B6B-D2275C9F1995}" type="datetime1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395-6095-0B4F-A8FB-5B9DB61EBA2D}" type="datetime1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128-84C2-774B-BCDD-51038AAEFAF5}" type="datetime1">
              <a:rPr lang="en-US" smtClean="0"/>
              <a:t>8/28/18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7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CEED-2DC4-BD49-BFFD-9D90D2A21DF2}" type="datetime1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65CD-7A35-C040-B30C-90E6FFFB675E}" type="datetime1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4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7743-1014-734B-9D3E-68B2ECC90385}" type="datetime1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AB4E-AD94-3448-B7DE-4FD2A141C42D}" type="datetime1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Multiauth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4183" y="1533681"/>
            <a:ext cx="11083636" cy="2420471"/>
          </a:xfrm>
        </p:spPr>
        <p:txBody>
          <a:bodyPr anchor="t">
            <a:noAutofit/>
          </a:bodyPr>
          <a:lstStyle>
            <a:lvl1pPr>
              <a:lnSpc>
                <a:spcPts val="4500"/>
              </a:lnSpc>
              <a:defRPr sz="4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54182" y="5748969"/>
            <a:ext cx="6373091" cy="840094"/>
          </a:xfrm>
        </p:spPr>
        <p:txBody>
          <a:bodyPr anchor="b"/>
          <a:lstStyle>
            <a:lvl1pPr marL="0" indent="0">
              <a:lnSpc>
                <a:spcPts val="1677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lnSpc>
                <a:spcPts val="1677"/>
              </a:lnSpc>
              <a:spcAft>
                <a:spcPts val="0"/>
              </a:spcAft>
              <a:buFontTx/>
              <a:buNone/>
              <a:defRPr sz="1324">
                <a:solidFill>
                  <a:schemeClr val="bg2"/>
                </a:solidFill>
              </a:defRPr>
            </a:lvl2pPr>
            <a:lvl3pPr marL="0" indent="0">
              <a:lnSpc>
                <a:spcPts val="1677"/>
              </a:lnSpc>
              <a:spcAft>
                <a:spcPts val="0"/>
              </a:spcAft>
              <a:buFontTx/>
              <a:buNone/>
              <a:defRPr sz="16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ts val="2330"/>
              </a:lnSpc>
              <a:spcAft>
                <a:spcPts val="1588"/>
              </a:spcAft>
              <a:defRPr sz="194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1445342" y="4083133"/>
            <a:ext cx="9132028" cy="1266364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ts val="1677"/>
              </a:lnSpc>
              <a:spcAft>
                <a:spcPts val="0"/>
              </a:spcAft>
              <a:defRPr sz="1324">
                <a:solidFill>
                  <a:schemeClr val="bg1"/>
                </a:solidFill>
              </a:defRPr>
            </a:lvl2pPr>
            <a:lvl3pPr marL="0" indent="0">
              <a:lnSpc>
                <a:spcPts val="1677"/>
              </a:lnSpc>
              <a:spcAft>
                <a:spcPts val="0"/>
              </a:spcAft>
              <a:buFontTx/>
              <a:buNone/>
              <a:defRPr sz="1235" b="0">
                <a:solidFill>
                  <a:schemeClr val="bg1"/>
                </a:solidFill>
              </a:defRPr>
            </a:lvl3pPr>
            <a:lvl4pPr>
              <a:lnSpc>
                <a:spcPts val="2330"/>
              </a:lnSpc>
              <a:spcAft>
                <a:spcPts val="1588"/>
              </a:spcAft>
              <a:defRPr sz="194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  <p:pic>
        <p:nvPicPr>
          <p:cNvPr id="8" name="Picture 7" descr="NRL_logo_Revers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233937"/>
            <a:ext cx="1569586" cy="1048706"/>
          </a:xfrm>
          <a:prstGeom prst="rect">
            <a:avLst/>
          </a:prstGeom>
        </p:spPr>
      </p:pic>
      <p:pic>
        <p:nvPicPr>
          <p:cNvPr id="10" name="Picture 17" descr="SSD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370" y="5638791"/>
            <a:ext cx="1060449" cy="10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2192000" cy="1234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7379"/>
            <a:ext cx="10972800" cy="5017849"/>
          </a:xfrm>
        </p:spPr>
        <p:txBody>
          <a:bodyPr/>
          <a:lstStyle>
            <a:lvl1pPr marL="0" indent="0">
              <a:buNone/>
              <a:defRPr sz="2000"/>
            </a:lvl1pPr>
            <a:lvl2pPr marL="461963" indent="-215900">
              <a:tabLst/>
              <a:defRPr sz="1800"/>
            </a:lvl2pPr>
            <a:lvl3pPr marL="687388" indent="-236538">
              <a:tabLst/>
              <a:defRPr sz="1600"/>
            </a:lvl3pPr>
            <a:lvl4pPr marL="914400" indent="-215900">
              <a:tabLst/>
              <a:defRPr sz="1400"/>
            </a:lvl4pPr>
            <a:lvl5pPr marL="1150938" indent="-236538"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5229"/>
            <a:ext cx="2844800" cy="26624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U.S. Naval Research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5229"/>
            <a:ext cx="2844800" cy="266248"/>
          </a:xfrm>
        </p:spPr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3291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RL_logo_Revers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36" y="195546"/>
            <a:ext cx="1204343" cy="804672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669014" y="256579"/>
            <a:ext cx="9913385" cy="643076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51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2192000" cy="1234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5229"/>
            <a:ext cx="2844800" cy="26624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U.S. Naval Research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5229"/>
            <a:ext cx="2844800" cy="266248"/>
          </a:xfrm>
        </p:spPr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3291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RL_logo_Revers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36" y="195546"/>
            <a:ext cx="1204343" cy="804672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669014" y="256579"/>
            <a:ext cx="9913385" cy="643076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-NoN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12211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7379"/>
            <a:ext cx="10972800" cy="5017849"/>
          </a:xfrm>
        </p:spPr>
        <p:txBody>
          <a:bodyPr/>
          <a:lstStyle>
            <a:lvl1pPr marL="0" indent="0">
              <a:buNone/>
              <a:defRPr sz="2000"/>
            </a:lvl1pPr>
            <a:lvl2pPr marL="461963" indent="-215900">
              <a:tabLst/>
              <a:defRPr sz="1800"/>
            </a:lvl2pPr>
            <a:lvl3pPr marL="687388" indent="-236538">
              <a:tabLst/>
              <a:defRPr sz="1600"/>
            </a:lvl3pPr>
            <a:lvl4pPr marL="914400" indent="-215900">
              <a:tabLst/>
              <a:defRPr sz="1400"/>
            </a:lvl4pPr>
            <a:lvl5pPr marL="1150938" indent="-236538"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5229"/>
            <a:ext cx="2844800" cy="26624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U.S. Naval Research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5229"/>
            <a:ext cx="2844800" cy="266248"/>
          </a:xfrm>
        </p:spPr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3291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256579"/>
            <a:ext cx="10972799" cy="643076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N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12211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5229"/>
            <a:ext cx="2844800" cy="266248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U.S. Naval Research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5229"/>
            <a:ext cx="2844800" cy="266248"/>
          </a:xfrm>
        </p:spPr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3291"/>
            <a:ext cx="12192000" cy="0"/>
          </a:xfrm>
          <a:prstGeom prst="line">
            <a:avLst/>
          </a:prstGeom>
          <a:ln>
            <a:solidFill>
              <a:srgbClr val="FBBE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09600" y="256579"/>
            <a:ext cx="10972799" cy="643076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i="0" cap="none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0ACF-3424-B046-AF8C-32A5838CE1B2}" type="datetime1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DE9F-5BFD-8B4E-B244-A03BDD4FF59B}" type="datetime1">
              <a:rPr lang="en-US" smtClean="0"/>
              <a:t>8/28/18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7D64-BCD7-3941-8D08-3F714A731E14}" type="datetime1">
              <a:rPr lang="en-US" smtClean="0"/>
              <a:t>8/28/18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5BA9-F59B-5B40-8A38-E742681C38FE}" type="datetime1">
              <a:rPr lang="en-US" smtClean="0"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83EF-49D2-1B41-8C7D-9D347A7E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7993" b="10836"/>
          <a:stretch/>
        </p:blipFill>
        <p:spPr>
          <a:xfrm>
            <a:off x="7331469" y="232195"/>
            <a:ext cx="4570739" cy="289893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4183" y="1608631"/>
            <a:ext cx="11083636" cy="189906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Glowbug: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gamma-ray telescope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bursts and other transients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54182" y="5689009"/>
            <a:ext cx="6373091" cy="972506"/>
          </a:xfrm>
        </p:spPr>
        <p:txBody>
          <a:bodyPr/>
          <a:lstStyle/>
          <a:p>
            <a:r>
              <a:rPr lang="en-US" dirty="0" smtClean="0"/>
              <a:t>September 2018</a:t>
            </a:r>
            <a:endParaRPr lang="en-US" dirty="0" smtClean="0"/>
          </a:p>
          <a:p>
            <a:pPr lvl="2"/>
            <a:r>
              <a:rPr lang="en-US" dirty="0" smtClean="0"/>
              <a:t>J. Eric Grove, U.S. Naval Research Laboratory</a:t>
            </a:r>
          </a:p>
          <a:p>
            <a:pPr lvl="2"/>
            <a:r>
              <a:rPr lang="en-US" dirty="0" err="1" smtClean="0"/>
              <a:t>eric.grove@nrl.navy.mil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5"/>
          </p:nvPr>
        </p:nvSpPr>
        <p:spPr>
          <a:xfrm>
            <a:off x="1444698" y="3612832"/>
            <a:ext cx="9302606" cy="17376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700" dirty="0"/>
              <a:t>J.E. Grove, M. Kerr, C.C. Cheung, L.J. Mitchell, B.F. </a:t>
            </a:r>
            <a:r>
              <a:rPr lang="en-US" sz="1700" dirty="0" err="1"/>
              <a:t>Phlips</a:t>
            </a:r>
            <a:r>
              <a:rPr lang="en-US" sz="1700" dirty="0"/>
              <a:t>, </a:t>
            </a:r>
            <a:r>
              <a:rPr lang="en-US" sz="1700" dirty="0" smtClean="0"/>
              <a:t>E.A. </a:t>
            </a:r>
            <a:r>
              <a:rPr lang="en-US" sz="1700" dirty="0" err="1" smtClean="0"/>
              <a:t>Wulf</a:t>
            </a:r>
            <a:r>
              <a:rPr lang="en-US" sz="1700" dirty="0" smtClean="0"/>
              <a:t> </a:t>
            </a:r>
            <a:r>
              <a:rPr lang="en-US" sz="1700" dirty="0" smtClean="0"/>
              <a:t>(Naval </a:t>
            </a:r>
            <a:r>
              <a:rPr lang="en-US" sz="1700" dirty="0"/>
              <a:t>Research Lab),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M.S</a:t>
            </a:r>
            <a:r>
              <a:rPr lang="en-US" sz="1700" dirty="0"/>
              <a:t>. Briggs (University of Alabama Huntsville),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C.A</a:t>
            </a:r>
            <a:r>
              <a:rPr lang="en-US" sz="1700" dirty="0"/>
              <a:t>. Wilson-Hodge, D. </a:t>
            </a:r>
            <a:r>
              <a:rPr lang="en-US" sz="1700" dirty="0" err="1"/>
              <a:t>Kocevski</a:t>
            </a:r>
            <a:r>
              <a:rPr lang="en-US" sz="1700" dirty="0"/>
              <a:t> (NASA Marshall Space Flight Center), </a:t>
            </a:r>
            <a:br>
              <a:rPr lang="en-US" sz="1700" dirty="0"/>
            </a:br>
            <a:r>
              <a:rPr lang="en-US" sz="1700" dirty="0" smtClean="0"/>
              <a:t>J. Perkins (NASA Goddard Space Flight Center)</a:t>
            </a:r>
            <a:endParaRPr lang="en-US" sz="17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54775"/>
            <a:ext cx="2844800" cy="266700"/>
          </a:xfrm>
        </p:spPr>
        <p:txBody>
          <a:bodyPr/>
          <a:lstStyle/>
          <a:p>
            <a:fld id="{1A7383EF-49D2-1B41-8C7D-9D347A7E21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Glowbug:  </a:t>
            </a:r>
            <a:r>
              <a:rPr lang="en-US" b="0" dirty="0" smtClean="0"/>
              <a:t>all-sky (</a:t>
            </a:r>
            <a:r>
              <a:rPr lang="en-US" b="0" dirty="0" err="1" smtClean="0"/>
              <a:t>unocculted</a:t>
            </a:r>
            <a:r>
              <a:rPr lang="en-US" b="0" dirty="0" smtClean="0"/>
              <a:t>) 20 </a:t>
            </a:r>
            <a:r>
              <a:rPr lang="en-US" b="0" dirty="0" err="1" smtClean="0"/>
              <a:t>keV</a:t>
            </a:r>
            <a:r>
              <a:rPr lang="en-US" b="0" dirty="0" smtClean="0"/>
              <a:t> – 2 MeV band transient monitor optimized for GRBs</a:t>
            </a:r>
            <a:endParaRPr lang="en-US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FF6FF7C-7C11-2A4A-9730-FDA021F8B198}"/>
              </a:ext>
            </a:extLst>
          </p:cNvPr>
          <p:cNvCxnSpPr/>
          <p:nvPr/>
        </p:nvCxnSpPr>
        <p:spPr>
          <a:xfrm flipH="1">
            <a:off x="6104069" y="1379095"/>
            <a:ext cx="9479" cy="5344526"/>
          </a:xfrm>
          <a:prstGeom prst="line">
            <a:avLst/>
          </a:prstGeom>
          <a:noFill/>
          <a:ln w="6350" cap="flat" cmpd="sng" algn="ctr">
            <a:solidFill>
              <a:srgbClr val="1B365D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AFE38AE-1D49-9B42-A937-4267D92A8AE4}"/>
              </a:ext>
            </a:extLst>
          </p:cNvPr>
          <p:cNvCxnSpPr>
            <a:cxnSpLocks/>
          </p:cNvCxnSpPr>
          <p:nvPr/>
        </p:nvCxnSpPr>
        <p:spPr>
          <a:xfrm>
            <a:off x="134911" y="4058003"/>
            <a:ext cx="11782269" cy="0"/>
          </a:xfrm>
          <a:prstGeom prst="line">
            <a:avLst/>
          </a:prstGeom>
          <a:noFill/>
          <a:ln w="6350" cap="flat" cmpd="sng" algn="ctr">
            <a:solidFill>
              <a:srgbClr val="1B365D"/>
            </a:solidFill>
            <a:prstDash val="solid"/>
            <a:miter lim="800000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6385811" y="1912323"/>
            <a:ext cx="2443396" cy="109428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Attached payload concept</a:t>
            </a:r>
            <a:endParaRPr lang="en-US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Instrument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~30kg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51467" y="5466945"/>
            <a:ext cx="1841227" cy="7581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Comparable to Fermi GBM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90579" y="5466945"/>
            <a:ext cx="1841227" cy="7581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Rate ~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70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sGRBs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/ year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84290" y="2731098"/>
            <a:ext cx="2083648" cy="7581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Effective area 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~2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x Fermi GBM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01527" y="4638114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Modest localization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ability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7599" y="4515003"/>
            <a:ext cx="18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High rate 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of </a:t>
            </a:r>
            <a:br>
              <a:rPr lang="en-US" sz="160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GRB detections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9690" y="1796340"/>
            <a:ext cx="17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Good sensitivity at low cost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35306" y="1591624"/>
            <a:ext cx="2622722" cy="2118431"/>
            <a:chOff x="8985878" y="1591624"/>
            <a:chExt cx="2622722" cy="2118431"/>
          </a:xfrm>
        </p:grpSpPr>
        <p:pic>
          <p:nvPicPr>
            <p:cNvPr id="30" name="Content Placeholder 3"/>
            <p:cNvPicPr>
              <a:picLocks noChangeAspect="1"/>
            </p:cNvPicPr>
            <p:nvPr/>
          </p:nvPicPr>
          <p:blipFill rotWithShape="1">
            <a:blip r:embed="rId3"/>
            <a:srcRect l="3331" t="8278" r="8677" b="15615"/>
            <a:stretch/>
          </p:blipFill>
          <p:spPr>
            <a:xfrm>
              <a:off x="8985878" y="1591624"/>
              <a:ext cx="2622722" cy="191028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9572958" y="3506644"/>
              <a:ext cx="1188967" cy="203411"/>
              <a:chOff x="9572958" y="3506644"/>
              <a:chExt cx="1188967" cy="20341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21540000" flipH="1" flipV="1">
                <a:off x="9572958" y="3506644"/>
                <a:ext cx="1188967" cy="2142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1B365D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9883549" y="3513847"/>
                <a:ext cx="567784" cy="19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17 cm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8196" r="7500"/>
          <a:stretch/>
        </p:blipFill>
        <p:spPr>
          <a:xfrm>
            <a:off x="8853193" y="4278790"/>
            <a:ext cx="3122154" cy="2392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5" y="1323016"/>
            <a:ext cx="3569818" cy="26773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679200" y="2891189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(all 12 </a:t>
            </a:r>
            <a:r>
              <a:rPr lang="en-US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NaI</a:t>
            </a: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dets</a:t>
            </a:r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8196" r="5220"/>
          <a:stretch/>
        </p:blipFill>
        <p:spPr>
          <a:xfrm>
            <a:off x="258169" y="4120729"/>
            <a:ext cx="3558669" cy="26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 </a:t>
            </a:r>
            <a:r>
              <a:rPr lang="en-US" b="1" dirty="0" smtClean="0"/>
              <a:t>demonstrator </a:t>
            </a:r>
            <a:r>
              <a:rPr lang="en-US" dirty="0" smtClean="0"/>
              <a:t>for GAMERA </a:t>
            </a:r>
            <a:r>
              <a:rPr lang="en-US" dirty="0" err="1" smtClean="0"/>
              <a:t>SmallSat</a:t>
            </a:r>
            <a:r>
              <a:rPr lang="en-US" dirty="0" smtClean="0"/>
              <a:t> mission concept</a:t>
            </a:r>
            <a:endParaRPr lang="en-US" dirty="0"/>
          </a:p>
          <a:p>
            <a:pPr lvl="1"/>
            <a:r>
              <a:rPr lang="en-US" dirty="0" smtClean="0"/>
              <a:t>Large scintillator array</a:t>
            </a:r>
            <a:endParaRPr lang="en-US" dirty="0"/>
          </a:p>
          <a:p>
            <a:pPr lvl="2"/>
            <a:r>
              <a:rPr lang="en-US" dirty="0" err="1"/>
              <a:t>CsI</a:t>
            </a:r>
            <a:r>
              <a:rPr lang="en-US" dirty="0"/>
              <a:t>(Tl) + </a:t>
            </a:r>
            <a:r>
              <a:rPr lang="en-US" dirty="0" err="1"/>
              <a:t>SiPM</a:t>
            </a:r>
            <a:r>
              <a:rPr lang="en-US" dirty="0"/>
              <a:t> </a:t>
            </a:r>
            <a:r>
              <a:rPr lang="en-US" dirty="0" smtClean="0"/>
              <a:t>readout</a:t>
            </a:r>
          </a:p>
          <a:p>
            <a:pPr lvl="3"/>
            <a:r>
              <a:rPr lang="en-US" dirty="0" smtClean="0"/>
              <a:t>Good stopping power; not hygroscopic</a:t>
            </a:r>
          </a:p>
          <a:p>
            <a:pPr lvl="3"/>
            <a:r>
              <a:rPr lang="en-US" dirty="0" smtClean="0"/>
              <a:t>Low size, weight, and power readout</a:t>
            </a:r>
            <a:endParaRPr lang="en-US" dirty="0"/>
          </a:p>
          <a:p>
            <a:pPr lvl="2"/>
            <a:r>
              <a:rPr lang="en-US" dirty="0"/>
              <a:t>Front end and DAQ from NRL’s </a:t>
            </a:r>
            <a:r>
              <a:rPr lang="en-US" dirty="0" smtClean="0"/>
              <a:t>SIRI-2</a:t>
            </a:r>
          </a:p>
          <a:p>
            <a:pPr lvl="3"/>
            <a:r>
              <a:rPr lang="en-US" dirty="0" smtClean="0"/>
              <a:t>Low power, space qualified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Selected by NASA APRA</a:t>
            </a:r>
          </a:p>
          <a:p>
            <a:pPr lvl="2"/>
            <a:r>
              <a:rPr lang="en-US" b="1" dirty="0" smtClean="0"/>
              <a:t>Funding to begin January 2019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Launch via DoD Space Test Program (STP)</a:t>
            </a:r>
          </a:p>
          <a:p>
            <a:pPr lvl="2"/>
            <a:r>
              <a:rPr lang="en-US" dirty="0"/>
              <a:t>Proposed for STP-H9 to International Space Station (ISS) in early 2023</a:t>
            </a:r>
          </a:p>
          <a:p>
            <a:pPr lvl="2"/>
            <a:r>
              <a:rPr lang="en-US" dirty="0"/>
              <a:t>STP provides integration, launch, and 1 year operations </a:t>
            </a: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Glowbug instrument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07796" y="2053504"/>
            <a:ext cx="3974211" cy="3346704"/>
            <a:chOff x="5508007" y="2869574"/>
            <a:chExt cx="3974211" cy="3346704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007" y="2869574"/>
              <a:ext cx="3974211" cy="334670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403747" y="5646655"/>
              <a:ext cx="1570895" cy="261610"/>
              <a:chOff x="7801575" y="7073059"/>
              <a:chExt cx="1570895" cy="26161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-60000" flipH="1" flipV="1">
                <a:off x="7801575" y="7077847"/>
                <a:ext cx="1570895" cy="285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342791" y="7073059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/>
                  <a:t>17 cm</a:t>
                </a:r>
                <a:endParaRPr lang="en-US" sz="11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758093" y="4751709"/>
            <a:ext cx="3132292" cy="1795359"/>
            <a:chOff x="8424459" y="4578711"/>
            <a:chExt cx="3132292" cy="17953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968" y="4578711"/>
              <a:ext cx="2284783" cy="1710880"/>
            </a:xfrm>
            <a:prstGeom prst="rect">
              <a:avLst/>
            </a:prstGeom>
            <a:noFill/>
            <a:effectLst/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9798331" y="5932598"/>
              <a:ext cx="1707007" cy="36283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424459" y="5850850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6U CubeSat</a:t>
              </a:r>
            </a:p>
            <a:p>
              <a:pPr algn="ctr"/>
              <a:r>
                <a:rPr lang="en-US" sz="1400" dirty="0"/>
                <a:t>detectors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66837" y="6092020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20 cm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71899" y="2591517"/>
            <a:ext cx="1089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Glowbug</a:t>
            </a:r>
            <a:br>
              <a:rPr lang="en-US" sz="1400" dirty="0" smtClean="0"/>
            </a:br>
            <a:r>
              <a:rPr lang="en-US" sz="1400" dirty="0" smtClean="0"/>
              <a:t>detector </a:t>
            </a:r>
            <a:r>
              <a:rPr lang="en-US" sz="1400" dirty="0" smtClean="0"/>
              <a:t>array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85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 rot="7504053">
            <a:off x="6575469" y="3100664"/>
            <a:ext cx="3007995" cy="14649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 obtain the best-possible sensitivity (maximal detector area, minimal background) and </a:t>
            </a:r>
            <a:br>
              <a:rPr lang="en-US" dirty="0" smtClean="0"/>
            </a:br>
            <a:r>
              <a:rPr lang="en-US" dirty="0" smtClean="0"/>
              <a:t>degree-scale </a:t>
            </a:r>
            <a:r>
              <a:rPr lang="en-US" dirty="0"/>
              <a:t>localization as tech demonstrator for </a:t>
            </a:r>
            <a:r>
              <a:rPr lang="en-US" dirty="0" err="1"/>
              <a:t>SmallSat</a:t>
            </a:r>
            <a:r>
              <a:rPr lang="en-US" dirty="0"/>
              <a:t> mission concept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Can be built today </a:t>
            </a:r>
            <a:r>
              <a:rPr lang="en-US" b="1" dirty="0" smtClean="0">
                <a:solidFill>
                  <a:schemeClr val="accent6"/>
                </a:solidFill>
              </a:rPr>
              <a:t>with </a:t>
            </a:r>
            <a:r>
              <a:rPr lang="en-US" b="1" dirty="0" smtClean="0">
                <a:solidFill>
                  <a:schemeClr val="accent6"/>
                </a:solidFill>
              </a:rPr>
              <a:t>components at TRL 6 or higher</a:t>
            </a:r>
          </a:p>
          <a:p>
            <a:endParaRPr lang="en-US" dirty="0"/>
          </a:p>
          <a:p>
            <a:r>
              <a:rPr lang="en-US" b="1" dirty="0" smtClean="0"/>
              <a:t>Cesium iodide </a:t>
            </a:r>
            <a:r>
              <a:rPr lang="en-US" b="1" dirty="0" err="1" smtClean="0"/>
              <a:t>CsI</a:t>
            </a:r>
            <a:r>
              <a:rPr lang="en-US" b="1" dirty="0" smtClean="0"/>
              <a:t>(Tl):  </a:t>
            </a:r>
            <a:r>
              <a:rPr lang="en-US" dirty="0" smtClean="0"/>
              <a:t>better stopping power and </a:t>
            </a:r>
            <a:r>
              <a:rPr lang="en-US" dirty="0" err="1" smtClean="0"/>
              <a:t>photopeak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efficiency than </a:t>
            </a:r>
            <a:r>
              <a:rPr lang="en-US" dirty="0" err="1" smtClean="0"/>
              <a:t>NaI</a:t>
            </a:r>
            <a:r>
              <a:rPr lang="en-US" dirty="0" smtClean="0"/>
              <a:t>, and is minimally hygroscopic, which </a:t>
            </a:r>
            <a:br>
              <a:rPr lang="en-US" dirty="0" smtClean="0"/>
            </a:br>
            <a:r>
              <a:rPr lang="en-US" dirty="0" smtClean="0"/>
              <a:t>eliminates</a:t>
            </a:r>
            <a:r>
              <a:rPr lang="en-US" dirty="0"/>
              <a:t> </a:t>
            </a:r>
            <a:r>
              <a:rPr lang="en-US" dirty="0" smtClean="0"/>
              <a:t>need for hermetic enclosures</a:t>
            </a:r>
          </a:p>
          <a:p>
            <a:endParaRPr lang="en-US" dirty="0"/>
          </a:p>
          <a:p>
            <a:r>
              <a:rPr lang="en-US" b="1" dirty="0" smtClean="0"/>
              <a:t>Silicon photomultipliers (</a:t>
            </a:r>
            <a:r>
              <a:rPr lang="en-US" b="1" dirty="0" err="1" smtClean="0"/>
              <a:t>SiPMs</a:t>
            </a:r>
            <a:r>
              <a:rPr lang="en-US" b="1" dirty="0" smtClean="0"/>
              <a:t>):  </a:t>
            </a:r>
            <a:r>
              <a:rPr lang="en-US" dirty="0" smtClean="0"/>
              <a:t>fast readout of large areas of </a:t>
            </a:r>
          </a:p>
          <a:p>
            <a:r>
              <a:rPr lang="en-US" dirty="0" smtClean="0"/>
              <a:t>thin scintillators with low size, weight, and power (</a:t>
            </a:r>
            <a:r>
              <a:rPr lang="en-US" dirty="0" err="1" smtClean="0"/>
              <a:t>SWaP</a:t>
            </a:r>
            <a:r>
              <a:rPr lang="en-US" dirty="0" smtClean="0"/>
              <a:t>).  Low </a:t>
            </a:r>
            <a:br>
              <a:rPr lang="en-US" dirty="0" smtClean="0"/>
            </a:br>
            <a:r>
              <a:rPr lang="en-US" dirty="0" smtClean="0"/>
              <a:t>cost and low operating voltage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Heritage through NRL’s Strontium Iodide Radiation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Instrumentation (SIRI) program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Glowbug detectors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4988" y="2295331"/>
            <a:ext cx="710886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Design concept:  </a:t>
            </a:r>
            <a:r>
              <a:rPr lang="en-US" sz="2000" b="1" dirty="0" smtClean="0"/>
              <a:t>large-area array of </a:t>
            </a:r>
            <a:r>
              <a:rPr lang="en-US" sz="2000" b="1" dirty="0" err="1" smtClean="0"/>
              <a:t>SiPM</a:t>
            </a:r>
            <a:r>
              <a:rPr lang="en-US" sz="2000" b="1" dirty="0" smtClean="0"/>
              <a:t>-read </a:t>
            </a:r>
            <a:r>
              <a:rPr lang="en-US" sz="2000" b="1" dirty="0" err="1" smtClean="0"/>
              <a:t>CsI</a:t>
            </a:r>
            <a:r>
              <a:rPr lang="en-US" sz="2000" b="1" dirty="0" smtClean="0"/>
              <a:t>(Tl) scintillators</a:t>
            </a:r>
            <a:endParaRPr lang="en-US" sz="2000" b="1" dirty="0"/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15" y="4804768"/>
            <a:ext cx="1890446" cy="1565986"/>
          </a:xfrm>
          <a:prstGeom prst="rect">
            <a:avLst/>
          </a:prstGeom>
        </p:spPr>
      </p:pic>
      <p:pic>
        <p:nvPicPr>
          <p:cNvPr id="19" name="Picture 18" descr="IMG_21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57" y="4804768"/>
            <a:ext cx="1744856" cy="1563627"/>
          </a:xfrm>
          <a:prstGeom prst="rect">
            <a:avLst/>
          </a:prstGeom>
          <a:ln w="19050">
            <a:noFill/>
          </a:ln>
        </p:spPr>
      </p:pic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80" y="2613809"/>
            <a:ext cx="2636996" cy="1879167"/>
          </a:xfrm>
          <a:prstGeom prst="rect">
            <a:avLst/>
          </a:prstGeom>
          <a:noFill/>
          <a:ln w="28575"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12518" y="6536477"/>
            <a:ext cx="40030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Distribution A.  Approved for public release; distribution unlimited.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Front end and data acquisition system</a:t>
            </a:r>
          </a:p>
          <a:p>
            <a:pPr lvl="1"/>
            <a:r>
              <a:rPr lang="en-US" dirty="0" smtClean="0"/>
              <a:t>Replicates existing SIRI-2 design</a:t>
            </a:r>
          </a:p>
          <a:p>
            <a:pPr lvl="2"/>
            <a:r>
              <a:rPr lang="en-US" dirty="0" smtClean="0"/>
              <a:t>Average power 23 W</a:t>
            </a:r>
          </a:p>
          <a:p>
            <a:pPr lvl="2"/>
            <a:r>
              <a:rPr lang="en-US" dirty="0" smtClean="0"/>
              <a:t>GPS-derived time stamps (&lt;1 us)</a:t>
            </a:r>
          </a:p>
          <a:p>
            <a:endParaRPr lang="en-US" dirty="0" smtClean="0"/>
          </a:p>
          <a:p>
            <a:r>
              <a:rPr lang="en-US" b="1" dirty="0" smtClean="0"/>
              <a:t>Concept of operations</a:t>
            </a:r>
          </a:p>
          <a:p>
            <a:pPr lvl="1"/>
            <a:r>
              <a:rPr lang="en-US" dirty="0" smtClean="0"/>
              <a:t>Rate mode, formed from event</a:t>
            </a:r>
            <a:br>
              <a:rPr lang="en-US" dirty="0" smtClean="0"/>
            </a:br>
            <a:r>
              <a:rPr lang="en-US" dirty="0" smtClean="0"/>
              <a:t>list stream</a:t>
            </a:r>
          </a:p>
          <a:p>
            <a:pPr lvl="1"/>
            <a:r>
              <a:rPr lang="en-US" dirty="0" smtClean="0"/>
              <a:t>Autonomous burst detection, </a:t>
            </a:r>
            <a:br>
              <a:rPr lang="en-US" dirty="0" smtClean="0"/>
            </a:br>
            <a:r>
              <a:rPr lang="en-US" dirty="0" smtClean="0"/>
              <a:t>switching to event list downlink in</a:t>
            </a:r>
            <a:br>
              <a:rPr lang="en-US" dirty="0" smtClean="0"/>
            </a:br>
            <a:r>
              <a:rPr lang="en-US" dirty="0" smtClean="0"/>
              <a:t>~100 sec pre and post window</a:t>
            </a:r>
          </a:p>
          <a:p>
            <a:pPr lvl="1"/>
            <a:r>
              <a:rPr lang="en-US" dirty="0" smtClean="0"/>
              <a:t>Burst Alert message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Note:  if ISS, entire ~3 GB/day </a:t>
            </a:r>
            <a:br>
              <a:rPr lang="en-US" dirty="0" smtClean="0"/>
            </a:br>
            <a:r>
              <a:rPr lang="en-US" dirty="0" smtClean="0"/>
              <a:t>event</a:t>
            </a:r>
            <a:r>
              <a:rPr lang="en-US" dirty="0"/>
              <a:t> </a:t>
            </a:r>
            <a:r>
              <a:rPr lang="en-US" dirty="0" smtClean="0"/>
              <a:t>list dataset will be downlinked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Glowbug data acquisition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428400" y="2645385"/>
            <a:ext cx="7688826" cy="3716593"/>
            <a:chOff x="894735" y="1553496"/>
            <a:chExt cx="7688826" cy="3716593"/>
          </a:xfrm>
        </p:grpSpPr>
        <p:sp>
          <p:nvSpPr>
            <p:cNvPr id="63" name="Rectangle 62"/>
            <p:cNvSpPr/>
            <p:nvPr/>
          </p:nvSpPr>
          <p:spPr>
            <a:xfrm>
              <a:off x="1120877" y="1553496"/>
              <a:ext cx="7163669" cy="3716593"/>
            </a:xfrm>
            <a:prstGeom prst="rect">
              <a:avLst/>
            </a:prstGeom>
            <a:solidFill>
              <a:srgbClr val="E7E6E6">
                <a:lumMod val="90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99212" y="2546118"/>
              <a:ext cx="1295400" cy="914400"/>
            </a:xfrm>
            <a:prstGeom prst="rect">
              <a:avLst/>
            </a:prstGeom>
            <a:solidFill>
              <a:srgbClr val="002060">
                <a:lumMod val="25000"/>
                <a:lumOff val="75000"/>
              </a:srgbClr>
            </a:solidFill>
            <a:ln w="63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Single Board Computer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(SBC)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33757" y="2622318"/>
              <a:ext cx="1232055" cy="762000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DC-DC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Converter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34636" y="2535446"/>
              <a:ext cx="1295400" cy="914400"/>
            </a:xfrm>
            <a:prstGeom prst="rect">
              <a:avLst/>
            </a:prstGeom>
            <a:solidFill>
              <a:srgbClr val="FFFF00">
                <a:lumMod val="60000"/>
                <a:lumOff val="40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Comms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70812" y="2393718"/>
              <a:ext cx="6858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Data Packets/ </a:t>
              </a:r>
              <a:r>
                <a:rPr kumimoji="0" lang="en-US" sz="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Cmds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65812" y="2622318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Power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994612" y="2850918"/>
              <a:ext cx="10668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>
              <a:off x="4994612" y="3231918"/>
              <a:ext cx="1040024" cy="223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5070812" y="3003318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1 PPS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7338186" y="3231918"/>
              <a:ext cx="1245375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7338186" y="2850918"/>
              <a:ext cx="1245375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7674946" y="24699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RS422 TX/RX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74946" y="3003318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1 PPS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165812" y="2850918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>
            <a:xfrm>
              <a:off x="894735" y="2125174"/>
              <a:ext cx="1032029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894735" y="2361968"/>
              <a:ext cx="103917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1218124" y="1853883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+28 V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16362" y="2146068"/>
              <a:ext cx="685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+28 RTN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49862" y="4514618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Bias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670762" y="46797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Event Signal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613612" y="3841518"/>
              <a:ext cx="14478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 flipV="1">
              <a:off x="4613612" y="3460518"/>
              <a:ext cx="0" cy="3810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5451812" y="3612918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USB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828800" y="3517900"/>
              <a:ext cx="956012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2784812" y="3384318"/>
              <a:ext cx="0" cy="1524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>
            <a:xfrm flipV="1">
              <a:off x="4004012" y="3460518"/>
              <a:ext cx="0" cy="4572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>
            <a:xfrm>
              <a:off x="2067262" y="3917718"/>
              <a:ext cx="193675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3394412" y="3689118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I2C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4689168" y="2006600"/>
              <a:ext cx="3894393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>
            <a:xfrm flipV="1">
              <a:off x="4689812" y="2012718"/>
              <a:ext cx="0" cy="5334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7556960" y="1784118"/>
              <a:ext cx="685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Discrete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7311714" y="3767550"/>
              <a:ext cx="1271847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>
            <a:xfrm>
              <a:off x="7301322" y="4222518"/>
              <a:ext cx="1270319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7598746" y="3536718"/>
              <a:ext cx="685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Analogs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926076" y="1969477"/>
              <a:ext cx="1232055" cy="52131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EMI Filter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2353012" y="2488968"/>
              <a:ext cx="0" cy="1206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>
              <a:off x="2803862" y="2476268"/>
              <a:ext cx="0" cy="15240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00" name="Rectangle 99"/>
            <p:cNvSpPr/>
            <p:nvPr/>
          </p:nvSpPr>
          <p:spPr>
            <a:xfrm>
              <a:off x="3261062" y="4254268"/>
              <a:ext cx="1447800" cy="463550"/>
            </a:xfrm>
            <a:prstGeom prst="rect">
              <a:avLst/>
            </a:prstGeom>
            <a:solidFill>
              <a:srgbClr val="FF7D3D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SrI</a:t>
              </a:r>
              <a:r>
                <a:rPr kumimoji="0" lang="en-US" sz="1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2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 Detector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SiPM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65812" y="4374918"/>
              <a:ext cx="1447800" cy="463550"/>
            </a:xfrm>
            <a:prstGeom prst="rect">
              <a:avLst/>
            </a:prstGeom>
            <a:solidFill>
              <a:srgbClr val="FF7D3D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SrI</a:t>
              </a:r>
              <a:r>
                <a:rPr kumimoji="0" lang="en-US" sz="12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2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 Detector</a:t>
              </a:r>
              <a:b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SiPM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95962" y="4482868"/>
              <a:ext cx="1447800" cy="463550"/>
            </a:xfrm>
            <a:prstGeom prst="rect">
              <a:avLst/>
            </a:prstGeom>
            <a:solidFill>
              <a:srgbClr val="FF7D3D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CsI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 Detector</a:t>
              </a:r>
              <a:b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SiPM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 Array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77212" y="4254268"/>
              <a:ext cx="1371600" cy="463550"/>
            </a:xfrm>
            <a:prstGeom prst="rect">
              <a:avLst/>
            </a:prstGeom>
            <a:solidFill>
              <a:srgbClr val="FACA37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Multichannel Analyzer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75612" y="4374918"/>
              <a:ext cx="1371600" cy="463550"/>
            </a:xfrm>
            <a:prstGeom prst="rect">
              <a:avLst/>
            </a:prstGeom>
            <a:solidFill>
              <a:srgbClr val="FACA37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Multichannel Analyzer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267662" y="4476518"/>
              <a:ext cx="1371600" cy="463550"/>
            </a:xfrm>
            <a:prstGeom prst="rect">
              <a:avLst/>
            </a:prstGeom>
            <a:solidFill>
              <a:srgbClr val="FACA37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Multichannel Analyzer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4537412" y="4730518"/>
              <a:ext cx="76200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>
            <a:xfrm>
              <a:off x="1654512" y="4273318"/>
              <a:ext cx="914400" cy="463550"/>
            </a:xfrm>
            <a:prstGeom prst="rect">
              <a:avLst/>
            </a:prstGeom>
            <a:solidFill>
              <a:srgbClr val="FACA37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Bias</a:t>
              </a:r>
              <a:b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(29 V)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89412" y="4374918"/>
              <a:ext cx="914400" cy="463550"/>
            </a:xfrm>
            <a:prstGeom prst="rect">
              <a:avLst/>
            </a:prstGeom>
            <a:solidFill>
              <a:srgbClr val="FACA37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Bias</a:t>
              </a:r>
              <a:b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(29 V)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2295862" y="4705118"/>
              <a:ext cx="806450" cy="317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2073612" y="3898668"/>
              <a:ext cx="12700" cy="6032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6061412" y="3841518"/>
              <a:ext cx="0" cy="65405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7298612" y="3962168"/>
              <a:ext cx="9478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Temperatures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1838662" y="3517900"/>
              <a:ext cx="0" cy="95861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14" name="Rectangle 113"/>
            <p:cNvSpPr/>
            <p:nvPr/>
          </p:nvSpPr>
          <p:spPr>
            <a:xfrm>
              <a:off x="1381462" y="4476518"/>
              <a:ext cx="914400" cy="463550"/>
            </a:xfrm>
            <a:prstGeom prst="rect">
              <a:avLst/>
            </a:prstGeom>
            <a:solidFill>
              <a:srgbClr val="FACA37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Bias</a:t>
              </a:r>
              <a:b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</a:b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(29 V)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006600" y="3555768"/>
              <a:ext cx="78105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+5V, +/-3.3V</a:t>
              </a:r>
              <a:endParaRPr kumimoji="0" lang="en-US" sz="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242137" y="4050631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x13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48508" y="4045019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x13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155959" y="4070429"/>
              <a:ext cx="5334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x13</a:t>
              </a:r>
            </a:p>
          </p:txBody>
        </p:sp>
      </p:grpSp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2525" r="20202" b="21605"/>
          <a:stretch/>
        </p:blipFill>
        <p:spPr>
          <a:xfrm>
            <a:off x="8260994" y="167233"/>
            <a:ext cx="3026591" cy="2314452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6776815" y="1850332"/>
            <a:ext cx="144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SIRI-2 flight DAQ and sensor head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670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Detector performance</a:t>
            </a:r>
            <a:endParaRPr lang="en-US" b="1" dirty="0" smtClean="0"/>
          </a:p>
          <a:p>
            <a:pPr lvl="1"/>
            <a:r>
              <a:rPr lang="en-US" dirty="0" smtClean="0"/>
              <a:t>Used SIRI-2 flight unit to shape, digitize largest Glowbug detector</a:t>
            </a:r>
            <a:endParaRPr lang="en-US" dirty="0" smtClean="0"/>
          </a:p>
          <a:p>
            <a:pPr lvl="2"/>
            <a:r>
              <a:rPr lang="en-US" dirty="0" err="1" smtClean="0"/>
              <a:t>CsI</a:t>
            </a:r>
            <a:r>
              <a:rPr lang="en-US" dirty="0" smtClean="0"/>
              <a:t>(Tl</a:t>
            </a:r>
            <a:r>
              <a:rPr lang="en-US" dirty="0" smtClean="0"/>
              <a:t>) crystal 15x15x1 cm</a:t>
            </a:r>
            <a:endParaRPr lang="en-US" dirty="0" smtClean="0"/>
          </a:p>
          <a:p>
            <a:pPr lvl="2"/>
            <a:r>
              <a:rPr lang="en-US" dirty="0" err="1" smtClean="0"/>
              <a:t>SiPM</a:t>
            </a:r>
            <a:r>
              <a:rPr lang="en-US" dirty="0" smtClean="0"/>
              <a:t> array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Bench test performance demo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6968" r="5847"/>
          <a:stretch/>
        </p:blipFill>
        <p:spPr>
          <a:xfrm>
            <a:off x="760402" y="2900839"/>
            <a:ext cx="4809563" cy="36959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5183" y="4072200"/>
            <a:ext cx="424274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Measured energy resolution with flood illumination of 15x15x1 cm </a:t>
            </a:r>
            <a:r>
              <a:rPr lang="en-US" sz="1600" i="1" dirty="0" err="1" smtClean="0"/>
              <a:t>CsI</a:t>
            </a:r>
            <a:r>
              <a:rPr lang="en-US" sz="1600" i="1" dirty="0" smtClean="0"/>
              <a:t>(Tl) tile, </a:t>
            </a:r>
            <a:r>
              <a:rPr lang="en-US" sz="1600" i="1" dirty="0" err="1" smtClean="0"/>
              <a:t>SiPMs</a:t>
            </a:r>
            <a:r>
              <a:rPr lang="en-US" sz="1600" i="1" dirty="0" smtClean="0"/>
              <a:t>, and flight-model SIRI-2 front end and DAQ.</a:t>
            </a:r>
          </a:p>
          <a:p>
            <a:endParaRPr lang="en-US" sz="1600" i="1" dirty="0"/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FWHM = 8.3% at 662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keV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2525" r="20202" b="21605"/>
          <a:stretch/>
        </p:blipFill>
        <p:spPr>
          <a:xfrm>
            <a:off x="8412198" y="1656972"/>
            <a:ext cx="3026591" cy="2314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8019" y="2734587"/>
            <a:ext cx="144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SIRI-2 flight DAQ and sensor head</a:t>
            </a:r>
            <a:endParaRPr lang="en-US" sz="1400" i="1" dirty="0"/>
          </a:p>
        </p:txBody>
      </p:sp>
      <p:grpSp>
        <p:nvGrpSpPr>
          <p:cNvPr id="22" name="Group 21"/>
          <p:cNvGrpSpPr>
            <a:grpSpLocks/>
          </p:cNvGrpSpPr>
          <p:nvPr/>
        </p:nvGrpSpPr>
        <p:grpSpPr>
          <a:xfrm>
            <a:off x="8719628" y="4344993"/>
            <a:ext cx="2411730" cy="1805940"/>
            <a:chOff x="1320087" y="5181600"/>
            <a:chExt cx="2542567" cy="18393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87" y="5181600"/>
              <a:ext cx="2542567" cy="183938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697254" y="6232973"/>
              <a:ext cx="1788232" cy="502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100" i="1" dirty="0" smtClean="0">
                  <a:solidFill>
                    <a:prstClr val="black"/>
                  </a:solidFill>
                  <a:latin typeface="Arial"/>
                </a:rPr>
                <a:t>15x15x1 cm </a:t>
              </a:r>
              <a:r>
                <a:rPr lang="en-US" sz="1100" i="1" dirty="0" err="1" smtClean="0">
                  <a:solidFill>
                    <a:prstClr val="black"/>
                  </a:solidFill>
                  <a:latin typeface="Arial"/>
                </a:rPr>
                <a:t>CsI</a:t>
              </a:r>
              <a:r>
                <a:rPr lang="en-US" sz="1100" i="1" dirty="0" smtClean="0">
                  <a:solidFill>
                    <a:prstClr val="black"/>
                  </a:solidFill>
                  <a:latin typeface="Arial"/>
                </a:rPr>
                <a:t>(Tl)</a:t>
              </a:r>
              <a:endParaRPr lang="en-US" sz="1100" i="1" dirty="0">
                <a:solidFill>
                  <a:prstClr val="black"/>
                </a:solidFill>
                <a:latin typeface="Arial"/>
              </a:endParaRPr>
            </a:p>
            <a:p>
              <a:pPr algn="ctr" defTabSz="914400"/>
              <a:r>
                <a:rPr lang="en-US" sz="1100" i="1" dirty="0" smtClean="0">
                  <a:solidFill>
                    <a:prstClr val="black"/>
                  </a:solidFill>
                  <a:latin typeface="Arial"/>
                </a:rPr>
                <a:t>Saint-Gobain</a:t>
              </a:r>
              <a:endParaRPr lang="en-US" sz="1100" i="1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2357"/>
            <a:ext cx="5852160" cy="43891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Performance estimated from detailed Monte Carlo simulations </a:t>
            </a:r>
            <a:r>
              <a:rPr lang="en-US" dirty="0" smtClean="0"/>
              <a:t>of scintillator modules, instrument geometry model, and maximum likelihood analyses performed using realistic GBM </a:t>
            </a:r>
            <a:r>
              <a:rPr lang="en-US" dirty="0" smtClean="0"/>
              <a:t>background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latin typeface="Symbol" charset="2"/>
                <a:ea typeface="Symbol" charset="2"/>
                <a:cs typeface="Symbol" charset="2"/>
              </a:rPr>
              <a:t>~</a:t>
            </a:r>
            <a:r>
              <a:rPr lang="en-US" b="1" dirty="0"/>
              <a:t>2</a:t>
            </a:r>
            <a:r>
              <a:rPr lang="en-US" b="1" dirty="0" smtClean="0"/>
              <a:t>x </a:t>
            </a:r>
            <a:r>
              <a:rPr lang="en-US" b="1" dirty="0" smtClean="0"/>
              <a:t>Fermi GBM effective area</a:t>
            </a:r>
            <a:r>
              <a:rPr lang="en-US" dirty="0" smtClean="0"/>
              <a:t> (total, 12 </a:t>
            </a:r>
            <a:r>
              <a:rPr lang="en-US" dirty="0" err="1" smtClean="0"/>
              <a:t>NaI</a:t>
            </a:r>
            <a:r>
              <a:rPr lang="en-US" dirty="0" smtClean="0"/>
              <a:t> </a:t>
            </a:r>
            <a:r>
              <a:rPr lang="en-US" dirty="0" err="1" smtClean="0"/>
              <a:t>dets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for typical GRB spectrum</a:t>
            </a:r>
          </a:p>
          <a:p>
            <a:pPr lvl="1">
              <a:buFont typeface="Wingdings" charset="2"/>
              <a:buChar char="§"/>
            </a:pPr>
            <a:r>
              <a:rPr lang="en-US" b="1" dirty="0" smtClean="0">
                <a:latin typeface="Symbol" charset="2"/>
                <a:ea typeface="Symbol" charset="2"/>
                <a:cs typeface="Symbol" charset="2"/>
              </a:rPr>
              <a:t>~</a:t>
            </a:r>
            <a:r>
              <a:rPr lang="en-US" dirty="0"/>
              <a:t> </a:t>
            </a:r>
            <a:r>
              <a:rPr lang="en-US" b="1" dirty="0"/>
              <a:t>½ </a:t>
            </a:r>
            <a:r>
              <a:rPr lang="en-US" b="1" dirty="0" smtClean="0"/>
              <a:t>x </a:t>
            </a:r>
            <a:r>
              <a:rPr lang="en-US" b="1" dirty="0" smtClean="0"/>
              <a:t>effective area at 2 MeV </a:t>
            </a:r>
            <a:r>
              <a:rPr lang="en-US" dirty="0" smtClean="0"/>
              <a:t>of two BGO detectors</a:t>
            </a:r>
            <a:br>
              <a:rPr lang="en-US" dirty="0" smtClean="0"/>
            </a:br>
            <a:r>
              <a:rPr lang="en-US" dirty="0" smtClean="0"/>
              <a:t>of Fermi </a:t>
            </a:r>
            <a:r>
              <a:rPr lang="en-US" dirty="0" smtClean="0"/>
              <a:t>GBM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Increase in effective area expands horizon for </a:t>
            </a:r>
            <a:br>
              <a:rPr lang="en-US" dirty="0" smtClean="0"/>
            </a:br>
            <a:r>
              <a:rPr lang="en-US" dirty="0" smtClean="0"/>
              <a:t>faint sources in local universe by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~</a:t>
            </a:r>
            <a:r>
              <a:rPr lang="en-US" dirty="0" smtClean="0"/>
              <a:t>1.4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Instrument sensitivity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14103" y="4967123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(all 12 </a:t>
            </a: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NaI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dets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Glowbug summary</a:t>
            </a:r>
            <a:endParaRPr lang="en-US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FF6FF7C-7C11-2A4A-9730-FDA021F8B198}"/>
              </a:ext>
            </a:extLst>
          </p:cNvPr>
          <p:cNvCxnSpPr/>
          <p:nvPr/>
        </p:nvCxnSpPr>
        <p:spPr>
          <a:xfrm flipH="1">
            <a:off x="6104069" y="1379095"/>
            <a:ext cx="9479" cy="5344526"/>
          </a:xfrm>
          <a:prstGeom prst="line">
            <a:avLst/>
          </a:prstGeom>
          <a:noFill/>
          <a:ln w="6350" cap="flat" cmpd="sng" algn="ctr">
            <a:solidFill>
              <a:srgbClr val="1B365D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AFE38AE-1D49-9B42-A937-4267D92A8AE4}"/>
              </a:ext>
            </a:extLst>
          </p:cNvPr>
          <p:cNvCxnSpPr>
            <a:cxnSpLocks/>
          </p:cNvCxnSpPr>
          <p:nvPr/>
        </p:nvCxnSpPr>
        <p:spPr>
          <a:xfrm>
            <a:off x="134911" y="4058003"/>
            <a:ext cx="11782269" cy="0"/>
          </a:xfrm>
          <a:prstGeom prst="line">
            <a:avLst/>
          </a:prstGeom>
          <a:noFill/>
          <a:ln w="6350" cap="flat" cmpd="sng" algn="ctr">
            <a:solidFill>
              <a:srgbClr val="1B365D"/>
            </a:solidFill>
            <a:prstDash val="solid"/>
            <a:miter lim="800000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6355029" y="1920180"/>
            <a:ext cx="2609464" cy="9218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Larger </a:t>
            </a:r>
            <a:r>
              <a:rPr lang="en-US" b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than CubeSat</a:t>
            </a:r>
            <a:endParaRPr lang="en-US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Instrument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~30kg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34622" y="5474970"/>
            <a:ext cx="1841227" cy="7581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Comparable to Fermi GBM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90579" y="5466945"/>
            <a:ext cx="1841227" cy="7581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Rate ~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70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sGRBs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/ year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84290" y="2731098"/>
            <a:ext cx="2083648" cy="75817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Effective area 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~2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x Fermi GBM</a:t>
            </a:r>
            <a:endParaRPr lang="en-US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01527" y="4638114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Modest localization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ability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7599" y="4515003"/>
            <a:ext cx="18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High rate 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of </a:t>
            </a:r>
            <a:br>
              <a:rPr lang="en-US" sz="160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GRB detections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9690" y="1796340"/>
            <a:ext cx="172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Good sensitivity at low cost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35306" y="1591624"/>
            <a:ext cx="2622722" cy="2118431"/>
            <a:chOff x="8985878" y="1591624"/>
            <a:chExt cx="2622722" cy="2118431"/>
          </a:xfrm>
        </p:grpSpPr>
        <p:pic>
          <p:nvPicPr>
            <p:cNvPr id="30" name="Content Placeholder 3"/>
            <p:cNvPicPr>
              <a:picLocks noChangeAspect="1"/>
            </p:cNvPicPr>
            <p:nvPr/>
          </p:nvPicPr>
          <p:blipFill rotWithShape="1">
            <a:blip r:embed="rId3"/>
            <a:srcRect l="3331" t="8278" r="8677" b="15615"/>
            <a:stretch/>
          </p:blipFill>
          <p:spPr>
            <a:xfrm>
              <a:off x="8985878" y="1591624"/>
              <a:ext cx="2622722" cy="191028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9572958" y="3506644"/>
              <a:ext cx="1188967" cy="203411"/>
              <a:chOff x="9572958" y="3506644"/>
              <a:chExt cx="1188967" cy="20341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21540000" flipH="1" flipV="1">
                <a:off x="9572958" y="3506644"/>
                <a:ext cx="1188967" cy="2142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1B365D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9883549" y="3513847"/>
                <a:ext cx="567784" cy="19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17 cm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8196" r="7500"/>
          <a:stretch/>
        </p:blipFill>
        <p:spPr>
          <a:xfrm>
            <a:off x="8853193" y="4278790"/>
            <a:ext cx="3122154" cy="2392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5" y="1323016"/>
            <a:ext cx="3569818" cy="26773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679200" y="2891189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(all 12 </a:t>
            </a:r>
            <a:r>
              <a:rPr lang="en-US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NaI</a:t>
            </a: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dets</a:t>
            </a:r>
            <a:r>
              <a:rPr lang="en-US" sz="9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900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8196" r="5220"/>
          <a:stretch/>
        </p:blipFill>
        <p:spPr>
          <a:xfrm>
            <a:off x="258169" y="4120729"/>
            <a:ext cx="3558669" cy="26386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53579" y="3212127"/>
            <a:ext cx="3012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Funded </a:t>
            </a: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by NASA </a:t>
            </a:r>
            <a:br>
              <a:rPr lang="en-US" sz="160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smtClean="0">
                <a:latin typeface="Arial" charset="0"/>
                <a:ea typeface="Arial" charset="0"/>
                <a:cs typeface="Arial" charset="0"/>
              </a:rPr>
              <a:t> Launch to be provided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by DoD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RL Brand">
      <a:dk1>
        <a:srgbClr val="172A56"/>
      </a:dk1>
      <a:lt1>
        <a:sysClr val="window" lastClr="FFFFFF"/>
      </a:lt1>
      <a:dk2>
        <a:srgbClr val="2F5690"/>
      </a:dk2>
      <a:lt2>
        <a:srgbClr val="EEECE1"/>
      </a:lt2>
      <a:accent1>
        <a:srgbClr val="FBBE08"/>
      </a:accent1>
      <a:accent2>
        <a:srgbClr val="6DAAD0"/>
      </a:accent2>
      <a:accent3>
        <a:srgbClr val="4D4F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66075</TotalTime>
  <Words>803</Words>
  <Application>Microsoft Macintosh PowerPoint</Application>
  <PresentationFormat>Widescreen</PresentationFormat>
  <Paragraphs>193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Mangal</vt:lpstr>
      <vt:lpstr>Symbol</vt:lpstr>
      <vt:lpstr>Wingdings</vt:lpstr>
      <vt:lpstr>Arial</vt:lpstr>
      <vt:lpstr>Office Theme</vt:lpstr>
      <vt:lpstr>Glowbug: a gamma-ray telescope  for bursts and other transients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NRL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Jonna Atkinson</dc:creator>
  <cp:lastModifiedBy>Grove</cp:lastModifiedBy>
  <cp:revision>269</cp:revision>
  <cp:lastPrinted>2018-08-14T23:16:27Z</cp:lastPrinted>
  <dcterms:created xsi:type="dcterms:W3CDTF">2016-11-18T18:54:46Z</dcterms:created>
  <dcterms:modified xsi:type="dcterms:W3CDTF">2018-09-11T03:03:32Z</dcterms:modified>
</cp:coreProperties>
</file>