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0"/>
  </p:notesMasterIdLst>
  <p:sldIdLst>
    <p:sldId id="256" r:id="rId2"/>
    <p:sldId id="268" r:id="rId3"/>
    <p:sldId id="297" r:id="rId4"/>
    <p:sldId id="305" r:id="rId5"/>
    <p:sldId id="299" r:id="rId6"/>
    <p:sldId id="300" r:id="rId7"/>
    <p:sldId id="311" r:id="rId8"/>
    <p:sldId id="310" r:id="rId9"/>
    <p:sldId id="302" r:id="rId10"/>
    <p:sldId id="315" r:id="rId11"/>
    <p:sldId id="317" r:id="rId12"/>
    <p:sldId id="296" r:id="rId13"/>
    <p:sldId id="319" r:id="rId14"/>
    <p:sldId id="321" r:id="rId15"/>
    <p:sldId id="316" r:id="rId16"/>
    <p:sldId id="298" r:id="rId17"/>
    <p:sldId id="308" r:id="rId18"/>
    <p:sldId id="303" r:id="rId19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07" autoAdjust="0"/>
    <p:restoredTop sz="92686" autoAdjust="0"/>
  </p:normalViewPr>
  <p:slideViewPr>
    <p:cSldViewPr>
      <p:cViewPr varScale="1">
        <p:scale>
          <a:sx n="59" d="100"/>
          <a:sy n="59" d="100"/>
        </p:scale>
        <p:origin x="94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404B7A-3E96-4EF7-A37A-6D152870F648}" type="datetimeFigureOut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E2C5E-EB72-4244-AE74-3E314F61B76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31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2C5E-EB72-4244-AE74-3E314F61B761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1297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2C5E-EB72-4244-AE74-3E314F61B761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831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99A16E-7A34-42D7-AB23-59FF73A2F528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9732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2C5E-EB72-4244-AE74-3E314F61B761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26576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E2C5E-EB72-4244-AE74-3E314F61B761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7767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DE969-B8D2-43AF-90C8-76FA43F71F93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471E4-DAE2-4F34-BB63-E389DDAB5F19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1FF91-86EE-411C-B658-5E4F15EE5A9A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E3181-7ED9-40EB-AB0A-4372E21F3296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78DAD-BC80-4D06-9724-2A543B7AB41D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7153D-3F29-4E5F-AC55-12D62D71BBE8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655F4-38C0-4FCA-A0D3-B3DE71FEFD06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4649-DF0D-45FD-9BA0-9F09F85388CB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FB66B-E68F-484E-A5C2-B588D7FBD858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3DB92-5692-46A6-A8BB-0734B2EFA1E5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D838-1161-41D0-9034-4484A733FBF4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BAE06BC8-A565-44CA-B2E2-09B60F1D0B69}" type="datetime1">
              <a:rPr kumimoji="1" lang="ja-JP" altLang="en-US" smtClean="0"/>
              <a:t>2018/9/13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1"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jpg"/><Relationship Id="rId7" Type="http://schemas.openxmlformats.org/officeDocument/2006/relationships/image" Target="../media/image41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microsoft.com/office/2007/relationships/hdphoto" Target="../media/hdphoto1.wdp"/><Relationship Id="rId10" Type="http://schemas.openxmlformats.org/officeDocument/2006/relationships/image" Target="../media/image44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13" Type="http://schemas.openxmlformats.org/officeDocument/2006/relationships/image" Target="../media/image58.emf"/><Relationship Id="rId3" Type="http://schemas.openxmlformats.org/officeDocument/2006/relationships/image" Target="../media/image48.jpeg"/><Relationship Id="rId7" Type="http://schemas.openxmlformats.org/officeDocument/2006/relationships/image" Target="../media/image52.emf"/><Relationship Id="rId12" Type="http://schemas.openxmlformats.org/officeDocument/2006/relationships/image" Target="../media/image5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image" Target="../media/image56.emf"/><Relationship Id="rId5" Type="http://schemas.openxmlformats.org/officeDocument/2006/relationships/image" Target="../media/image50.emf"/><Relationship Id="rId15" Type="http://schemas.openxmlformats.org/officeDocument/2006/relationships/image" Target="../media/image60.jpeg"/><Relationship Id="rId10" Type="http://schemas.openxmlformats.org/officeDocument/2006/relationships/image" Target="../media/image55.emf"/><Relationship Id="rId4" Type="http://schemas.openxmlformats.org/officeDocument/2006/relationships/image" Target="../media/image49.png"/><Relationship Id="rId9" Type="http://schemas.openxmlformats.org/officeDocument/2006/relationships/image" Target="../media/image54.emf"/><Relationship Id="rId1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 noChangeAspect="1"/>
          </p:cNvSpPr>
          <p:nvPr>
            <p:ph type="subTitle" idx="1"/>
          </p:nvPr>
        </p:nvSpPr>
        <p:spPr>
          <a:xfrm>
            <a:off x="-828600" y="3943531"/>
            <a:ext cx="10575094" cy="2736304"/>
          </a:xfrm>
        </p:spPr>
        <p:txBody>
          <a:bodyPr>
            <a:normAutofit/>
          </a:bodyPr>
          <a:lstStyle/>
          <a:p>
            <a:r>
              <a:rPr lang="en-US" altLang="ja-JP" sz="3000" dirty="0" err="1" smtClean="0">
                <a:solidFill>
                  <a:schemeClr val="tx1"/>
                </a:solidFill>
              </a:rPr>
              <a:t>Kazutaka</a:t>
            </a:r>
            <a:r>
              <a:rPr lang="ja-JP" altLang="en-US" sz="3000" dirty="0" smtClean="0">
                <a:solidFill>
                  <a:schemeClr val="tx1"/>
                </a:solidFill>
              </a:rPr>
              <a:t> </a:t>
            </a:r>
            <a:r>
              <a:rPr lang="en-US" altLang="ja-JP" sz="3000" dirty="0" smtClean="0">
                <a:solidFill>
                  <a:schemeClr val="tx1"/>
                </a:solidFill>
              </a:rPr>
              <a:t>Yamaoka &amp; Hiroyasu Tajima </a:t>
            </a:r>
          </a:p>
          <a:p>
            <a:r>
              <a:rPr lang="en-US" altLang="ja-JP" sz="3000" dirty="0" smtClean="0">
                <a:solidFill>
                  <a:schemeClr val="tx1"/>
                </a:solidFill>
              </a:rPr>
              <a:t> </a:t>
            </a:r>
            <a:r>
              <a:rPr lang="en-US" altLang="ja-JP" sz="3000" dirty="0" smtClean="0">
                <a:solidFill>
                  <a:schemeClr val="tx1"/>
                </a:solidFill>
              </a:rPr>
              <a:t>(</a:t>
            </a:r>
            <a:r>
              <a:rPr kumimoji="1" lang="en-US" altLang="ja-JP" sz="3000" dirty="0" smtClean="0">
                <a:solidFill>
                  <a:schemeClr val="tx1"/>
                </a:solidFill>
              </a:rPr>
              <a:t>Nagoya</a:t>
            </a:r>
            <a:r>
              <a:rPr kumimoji="1" lang="ja-JP" altLang="en-US" sz="30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3000" dirty="0" smtClean="0">
                <a:solidFill>
                  <a:schemeClr val="tx1"/>
                </a:solidFill>
              </a:rPr>
              <a:t>University,</a:t>
            </a:r>
            <a:r>
              <a:rPr kumimoji="1" lang="ja-JP" altLang="en-US" sz="3000" dirty="0">
                <a:solidFill>
                  <a:schemeClr val="tx1"/>
                </a:solidFill>
              </a:rPr>
              <a:t> </a:t>
            </a:r>
            <a:r>
              <a:rPr kumimoji="1" lang="en-US" altLang="ja-JP" sz="3000" dirty="0" smtClean="0">
                <a:solidFill>
                  <a:schemeClr val="tx1"/>
                </a:solidFill>
              </a:rPr>
              <a:t>Japan)</a:t>
            </a:r>
          </a:p>
          <a:p>
            <a:r>
              <a:rPr lang="en-US" altLang="ja-JP" sz="2200" dirty="0" smtClean="0">
                <a:solidFill>
                  <a:schemeClr val="tx1"/>
                </a:solidFill>
              </a:rPr>
              <a:t>GRB nanosat meeting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@ </a:t>
            </a:r>
            <a:r>
              <a:rPr lang="en-US" altLang="ja-JP" sz="2200" dirty="0" smtClean="0">
                <a:solidFill>
                  <a:schemeClr val="tx1"/>
                </a:solidFill>
              </a:rPr>
              <a:t>Budapest,</a:t>
            </a:r>
            <a:r>
              <a:rPr lang="en-US" altLang="ja-JP" sz="2200" dirty="0" smtClean="0">
                <a:solidFill>
                  <a:schemeClr val="tx1"/>
                </a:solidFill>
              </a:rPr>
              <a:t> </a:t>
            </a:r>
            <a:r>
              <a:rPr lang="en-US" altLang="ja-JP" sz="2200" dirty="0" smtClean="0">
                <a:solidFill>
                  <a:schemeClr val="tx1"/>
                </a:solidFill>
              </a:rPr>
              <a:t>Sep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. </a:t>
            </a:r>
            <a:r>
              <a:rPr lang="en-US" altLang="ja-JP" sz="2200" dirty="0" smtClean="0">
                <a:solidFill>
                  <a:schemeClr val="tx1"/>
                </a:solidFill>
              </a:rPr>
              <a:t>12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, </a:t>
            </a:r>
            <a:r>
              <a:rPr kumimoji="1" lang="en-US" altLang="ja-JP" sz="2200" dirty="0" smtClean="0">
                <a:solidFill>
                  <a:schemeClr val="tx1"/>
                </a:solidFill>
              </a:rPr>
              <a:t>2018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-96192" y="1196752"/>
            <a:ext cx="9145016" cy="1584176"/>
          </a:xfrm>
        </p:spPr>
        <p:txBody>
          <a:bodyPr/>
          <a:lstStyle/>
          <a:p>
            <a:r>
              <a:rPr kumimoji="1" lang="en-US" altLang="ja-JP" sz="4800" cap="none" dirty="0" smtClean="0"/>
              <a:t>Solar Neutron and Gamma-ray </a:t>
            </a:r>
            <a:r>
              <a:rPr lang="en-US" altLang="ja-JP" sz="4800" cap="none" dirty="0" smtClean="0"/>
              <a:t>Detector</a:t>
            </a:r>
            <a:r>
              <a:rPr kumimoji="1" lang="en-US" altLang="ja-JP" sz="4800" cap="none" dirty="0" smtClean="0"/>
              <a:t> </a:t>
            </a:r>
            <a:r>
              <a:rPr lang="en-US" altLang="ja-JP" sz="4800" cap="none" dirty="0" smtClean="0"/>
              <a:t>for a </a:t>
            </a:r>
            <a:r>
              <a:rPr lang="en-US" altLang="ja-JP" sz="4800" cap="none" dirty="0"/>
              <a:t>S</a:t>
            </a:r>
            <a:r>
              <a:rPr lang="en-US" altLang="ja-JP" sz="4800" cap="none" dirty="0" smtClean="0"/>
              <a:t>mall </a:t>
            </a:r>
            <a:r>
              <a:rPr lang="en-US" altLang="ja-JP" sz="4800" cap="none" dirty="0"/>
              <a:t>S</a:t>
            </a:r>
            <a:r>
              <a:rPr lang="en-US" altLang="ja-JP" sz="4800" cap="none" dirty="0" smtClean="0"/>
              <a:t>atellite</a:t>
            </a:r>
            <a:endParaRPr kumimoji="1" lang="ja-JP" altLang="en-US" sz="4800" cap="none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1891"/>
            <a:ext cx="1809111" cy="1800200"/>
          </a:xfrm>
          <a:prstGeom prst="rect">
            <a:avLst/>
          </a:prstGeom>
        </p:spPr>
      </p:pic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7" r="10129"/>
          <a:stretch>
            <a:fillRect/>
          </a:stretch>
        </p:blipFill>
        <p:spPr bwMode="auto">
          <a:xfrm>
            <a:off x="7248853" y="4149080"/>
            <a:ext cx="1907704" cy="141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2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50" y="-364367"/>
            <a:ext cx="7467600" cy="1143000"/>
          </a:xfrm>
        </p:spPr>
        <p:txBody>
          <a:bodyPr>
            <a:noAutofit/>
          </a:bodyPr>
          <a:lstStyle/>
          <a:p>
            <a:r>
              <a:rPr lang="en-US" altLang="ja-JP" sz="3600" cap="none" dirty="0" smtClean="0"/>
              <a:t>Next step to a </a:t>
            </a:r>
            <a:r>
              <a:rPr lang="en-US" altLang="ja-JP" sz="3600" cap="none" dirty="0" smtClean="0"/>
              <a:t>3U CubeSat</a:t>
            </a:r>
            <a:endParaRPr kumimoji="1" lang="ja-JP" altLang="en-US" sz="3600" cap="none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512" y="4414593"/>
            <a:ext cx="1750700" cy="2352677"/>
          </a:xfrm>
          <a:prstGeom prst="rect">
            <a:avLst/>
          </a:prstGeom>
        </p:spPr>
      </p:pic>
      <p:sp>
        <p:nvSpPr>
          <p:cNvPr id="7" name="双方向矢印 485"/>
          <p:cNvSpPr>
            <a:spLocks noChangeShapeType="1"/>
          </p:cNvSpPr>
          <p:nvPr/>
        </p:nvSpPr>
        <p:spPr bwMode="auto">
          <a:xfrm>
            <a:off x="5650532" y="1362054"/>
            <a:ext cx="1588" cy="2194183"/>
          </a:xfrm>
          <a:prstGeom prst="line">
            <a:avLst/>
          </a:prstGeom>
          <a:noFill/>
          <a:ln w="28575" cap="flat" cmpd="sng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4533492" y="1806267"/>
            <a:ext cx="11697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64 mm</a:t>
            </a:r>
            <a:endParaRPr lang="ja-JP" altLang="en-US" sz="1600" dirty="0"/>
          </a:p>
          <a:p>
            <a:r>
              <a:rPr lang="en-US" altLang="ja-JP" sz="2000" dirty="0" smtClean="0"/>
              <a:t>(</a:t>
            </a:r>
            <a:r>
              <a:rPr lang="ja-JP" altLang="en-US" sz="2000" dirty="0" smtClean="0"/>
              <a:t>16 </a:t>
            </a:r>
            <a:r>
              <a:rPr lang="en-US" altLang="ja-JP" sz="2000" dirty="0" smtClean="0"/>
              <a:t>layers)</a:t>
            </a:r>
            <a:endParaRPr lang="ja-JP" altLang="en-US" sz="1600" dirty="0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20303" y="278724"/>
            <a:ext cx="9382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2000" dirty="0" smtClean="0"/>
              <a:t>64 mm</a:t>
            </a:r>
            <a:endParaRPr lang="ja-JP" altLang="en-US" sz="2000" dirty="0"/>
          </a:p>
          <a:p>
            <a:r>
              <a:rPr lang="en-US" altLang="ja-JP" sz="2000" dirty="0" smtClean="0"/>
              <a:t>(</a:t>
            </a:r>
            <a:r>
              <a:rPr lang="ja-JP" altLang="en-US" sz="2000" dirty="0" smtClean="0"/>
              <a:t>16 </a:t>
            </a:r>
            <a:r>
              <a:rPr lang="en-US" altLang="ja-JP" sz="2000" dirty="0" smtClean="0"/>
              <a:t>pc)</a:t>
            </a:r>
            <a:r>
              <a:rPr lang="ja-JP" altLang="en-US" sz="2000" dirty="0" smtClean="0"/>
              <a:t> </a:t>
            </a:r>
            <a:endParaRPr lang="ja-JP" altLang="en-US" sz="2000" dirty="0"/>
          </a:p>
        </p:txBody>
      </p:sp>
      <p:sp>
        <p:nvSpPr>
          <p:cNvPr id="16" name="Text Box 26"/>
          <p:cNvSpPr txBox="1">
            <a:spLocks noChangeArrowheads="1"/>
          </p:cNvSpPr>
          <p:nvPr/>
        </p:nvSpPr>
        <p:spPr bwMode="auto">
          <a:xfrm>
            <a:off x="7875259" y="188640"/>
            <a:ext cx="8402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2000" dirty="0" smtClean="0"/>
              <a:t>64 mm</a:t>
            </a:r>
            <a:endParaRPr lang="ja-JP" altLang="en-US" sz="2000" dirty="0"/>
          </a:p>
          <a:p>
            <a:r>
              <a:rPr lang="en-US" altLang="ja-JP" sz="2000" dirty="0" smtClean="0"/>
              <a:t>(</a:t>
            </a:r>
            <a:r>
              <a:rPr lang="ja-JP" altLang="en-US" sz="2000" dirty="0" smtClean="0"/>
              <a:t>16 </a:t>
            </a:r>
            <a:r>
              <a:rPr lang="en-US" altLang="ja-JP" sz="2000" dirty="0" smtClean="0"/>
              <a:t>pc)</a:t>
            </a:r>
            <a:endParaRPr lang="ja-JP" altLang="en-US" sz="2000" dirty="0"/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845203" y="3942355"/>
            <a:ext cx="1776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72 </a:t>
            </a:r>
            <a:r>
              <a:rPr lang="ja-JP" altLang="en-US" sz="2000" dirty="0" smtClean="0"/>
              <a:t>mm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12 </a:t>
            </a:r>
            <a:r>
              <a:rPr lang="en-US" altLang="ja-JP" sz="2000" dirty="0" smtClean="0"/>
              <a:t>pc)</a:t>
            </a:r>
            <a:r>
              <a:rPr lang="ja-JP" altLang="en-US" sz="2000" dirty="0" smtClean="0"/>
              <a:t> </a:t>
            </a:r>
            <a:endParaRPr lang="ja-JP" altLang="en-US" sz="2000" dirty="0"/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7626469" y="3966198"/>
            <a:ext cx="16240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sz="2000" dirty="0" smtClean="0"/>
              <a:t>72 mm 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12 </a:t>
            </a:r>
            <a:r>
              <a:rPr lang="en-US" altLang="ja-JP" sz="2000" dirty="0" smtClean="0"/>
              <a:t>pc)</a:t>
            </a:r>
            <a:endParaRPr lang="ja-JP" altLang="en-US" sz="2000" dirty="0"/>
          </a:p>
        </p:txBody>
      </p:sp>
      <p:graphicFrame>
        <p:nvGraphicFramePr>
          <p:cNvPr id="23" name="表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8427"/>
              </p:ext>
            </p:extLst>
          </p:nvPr>
        </p:nvGraphicFramePr>
        <p:xfrm>
          <a:off x="86266" y="3030374"/>
          <a:ext cx="5497121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4398"/>
                <a:gridCol w="1080120"/>
                <a:gridCol w="1302403"/>
                <a:gridCol w="1800200"/>
              </a:tblGrid>
              <a:tr h="580407"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SEDA-AP FIB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ChubuSat-2</a:t>
                      </a:r>
                      <a:r>
                        <a:rPr kumimoji="1" lang="en-US" altLang="ja-JP" sz="1800" baseline="0" dirty="0" smtClean="0"/>
                        <a:t> </a:t>
                      </a:r>
                      <a:r>
                        <a:rPr kumimoji="1" lang="en-US" altLang="ja-JP" sz="1800" dirty="0" smtClean="0"/>
                        <a:t>Neutron</a:t>
                      </a:r>
                      <a:r>
                        <a:rPr kumimoji="1" lang="en-US" altLang="ja-JP" sz="1800" baseline="0" dirty="0" smtClean="0"/>
                        <a:t> Det.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CubeSat</a:t>
                      </a:r>
                    </a:p>
                    <a:p>
                      <a:r>
                        <a:rPr kumimoji="1" lang="en-US" altLang="ja-JP" sz="2000" smtClean="0"/>
                        <a:t>Neutron</a:t>
                      </a:r>
                      <a:r>
                        <a:rPr kumimoji="1" lang="en-US" altLang="ja-JP" sz="2000" baseline="0" smtClean="0"/>
                        <a:t> Det.</a:t>
                      </a:r>
                      <a:endParaRPr kumimoji="1" lang="en-US" altLang="ja-JP" sz="2000" dirty="0" smtClean="0"/>
                    </a:p>
                  </a:txBody>
                  <a:tcPr/>
                </a:tc>
              </a:tr>
              <a:tr h="377553"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/>
                        <a:t>Satellite Size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(ISS)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50cm</a:t>
                      </a:r>
                      <a:r>
                        <a:rPr kumimoji="1" lang="ja-JP" altLang="en-US" sz="1800" baseline="0" dirty="0" smtClean="0"/>
                        <a:t> </a:t>
                      </a:r>
                      <a:r>
                        <a:rPr kumimoji="1" lang="en-US" altLang="ja-JP" sz="1800" baseline="0" dirty="0" smtClean="0"/>
                        <a:t>cubic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/>
                        <a:t>3U(10x10x30cm)</a:t>
                      </a:r>
                      <a:endParaRPr kumimoji="1" lang="en-US" altLang="ja-JP" sz="2000" dirty="0" smtClean="0"/>
                    </a:p>
                  </a:txBody>
                  <a:tcPr/>
                </a:tc>
              </a:tr>
              <a:tr h="547147">
                <a:tc>
                  <a:txBody>
                    <a:bodyPr/>
                    <a:lstStyle/>
                    <a:p>
                      <a:r>
                        <a:rPr kumimoji="1" lang="en-US" altLang="ja-JP" sz="1800" baseline="0" dirty="0" smtClean="0"/>
                        <a:t>Detector Size</a:t>
                      </a:r>
                      <a:endParaRPr kumimoji="1" lang="en-US" altLang="ja-JP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53.2x53.</a:t>
                      </a:r>
                      <a:r>
                        <a:rPr kumimoji="1" lang="en-US" altLang="ja-JP" sz="1800" baseline="0" dirty="0" smtClean="0"/>
                        <a:t>2 x17.1cm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15x17x18.5 cm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1U (10cm cubic)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7553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Weight</a:t>
                      </a:r>
                      <a:r>
                        <a:rPr kumimoji="1" lang="en-US" altLang="ja-JP" sz="1800" baseline="0" dirty="0" smtClean="0"/>
                        <a:t>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12.7kg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6.2</a:t>
                      </a:r>
                      <a:r>
                        <a:rPr kumimoji="1" lang="en-US" altLang="ja-JP" sz="1800" baseline="0" dirty="0" smtClean="0"/>
                        <a:t>kg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</a:rPr>
                        <a:t>2kg </a:t>
                      </a:r>
                      <a:r>
                        <a:rPr kumimoji="1" lang="ja-JP" altLang="en-US" sz="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53144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Power</a:t>
                      </a:r>
                      <a:r>
                        <a:rPr kumimoji="1" lang="en-US" altLang="ja-JP" sz="1800" baseline="0" dirty="0" smtClean="0"/>
                        <a:t>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25.4W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12W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baseline="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kumimoji="1" lang="en-US" altLang="ja-JP" sz="2000" dirty="0" smtClean="0">
                          <a:solidFill>
                            <a:srgbClr val="FF0000"/>
                          </a:solidFill>
                        </a:rPr>
                        <a:t>W</a:t>
                      </a:r>
                      <a:endParaRPr kumimoji="1" lang="ja-JP" altLang="en-US" sz="2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44697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Plastic</a:t>
                      </a:r>
                      <a:r>
                        <a:rPr kumimoji="1" lang="en-US" altLang="ja-JP" sz="1800" baseline="0" dirty="0" smtClean="0"/>
                        <a:t> Scintillators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3x6x96mm (512 pc)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10x10x100 mm</a:t>
                      </a:r>
                      <a:r>
                        <a:rPr kumimoji="1" lang="en-US" altLang="ja-JP" sz="1800" baseline="0" dirty="0" smtClean="0"/>
                        <a:t> (</a:t>
                      </a:r>
                      <a:r>
                        <a:rPr kumimoji="1" lang="en-US" altLang="ja-JP" sz="1800" dirty="0" smtClean="0"/>
                        <a:t>100 pc)</a:t>
                      </a:r>
                      <a:r>
                        <a:rPr kumimoji="1" lang="ja-JP" altLang="en-US" sz="1800" baseline="0" dirty="0" smtClean="0"/>
                        <a:t> </a:t>
                      </a:r>
                      <a:endParaRPr kumimoji="1" lang="en-US" altLang="ja-JP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4x4x64</a:t>
                      </a:r>
                      <a:r>
                        <a:rPr kumimoji="1" lang="en-US" altLang="ja-JP" sz="2000" baseline="0" dirty="0" smtClean="0"/>
                        <a:t>mm </a:t>
                      </a:r>
                    </a:p>
                    <a:p>
                      <a:r>
                        <a:rPr kumimoji="1" lang="en-US" altLang="ja-JP" sz="2000" baseline="0" dirty="0" smtClean="0"/>
                        <a:t>(256 pc)</a:t>
                      </a:r>
                    </a:p>
                  </a:txBody>
                  <a:tcPr/>
                </a:tc>
              </a:tr>
              <a:tr h="339857"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GAGG (Ce)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No</a:t>
                      </a:r>
                      <a:r>
                        <a:rPr kumimoji="1" lang="en-US" altLang="ja-JP" sz="1800" baseline="0" dirty="0" smtClean="0"/>
                        <a:t> 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800" dirty="0" smtClean="0"/>
                        <a:t>10 mm</a:t>
                      </a:r>
                      <a:r>
                        <a:rPr kumimoji="1" lang="ja-JP" altLang="en-US" sz="1800" baseline="0" dirty="0" smtClean="0"/>
                        <a:t> </a:t>
                      </a:r>
                      <a:r>
                        <a:rPr kumimoji="1" lang="en-US" altLang="ja-JP" sz="1800" baseline="0" dirty="0" smtClean="0"/>
                        <a:t>cubic</a:t>
                      </a:r>
                      <a:r>
                        <a:rPr kumimoji="1" lang="ja-JP" altLang="en-US" sz="1800" dirty="0" smtClean="0"/>
                        <a:t>　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000" dirty="0" smtClean="0"/>
                        <a:t>6 mm</a:t>
                      </a:r>
                      <a:r>
                        <a:rPr kumimoji="1" lang="ja-JP" altLang="en-US" sz="2000" baseline="0" dirty="0" smtClean="0"/>
                        <a:t> </a:t>
                      </a:r>
                      <a:r>
                        <a:rPr kumimoji="1" lang="en-US" altLang="ja-JP" sz="2000" baseline="0" dirty="0" smtClean="0"/>
                        <a:t>cubic</a:t>
                      </a:r>
                      <a:endParaRPr kumimoji="1" lang="ja-JP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4" name="テキスト ボックス 23"/>
          <p:cNvSpPr txBox="1"/>
          <p:nvPr/>
        </p:nvSpPr>
        <p:spPr>
          <a:xfrm>
            <a:off x="145991" y="896526"/>
            <a:ext cx="389784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 smtClean="0"/>
              <a:t>Further </a:t>
            </a:r>
            <a:r>
              <a:rPr lang="en-US" altLang="ja-JP" sz="2000" dirty="0" smtClean="0"/>
              <a:t>constraints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Need more </a:t>
            </a:r>
            <a:r>
              <a:rPr lang="en-US" altLang="ja-JP" sz="2000" dirty="0"/>
              <a:t>c</a:t>
            </a:r>
            <a:r>
              <a:rPr lang="en-US" altLang="ja-JP" sz="2000" dirty="0" smtClean="0"/>
              <a:t>ompact and higher performance  </a:t>
            </a:r>
            <a:r>
              <a:rPr lang="ja-JP" altLang="en-US" sz="2000" dirty="0"/>
              <a:t>　</a:t>
            </a:r>
            <a:endParaRPr lang="en-US" altLang="ja-JP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Reduction of large power consumption (12 W</a:t>
            </a:r>
            <a:r>
              <a:rPr lang="en-US" altLang="ja-JP" sz="2000" dirty="0" smtClean="0">
                <a:sym typeface="Wingdings" panose="05000000000000000000" pitchFamily="2" charset="2"/>
              </a:rPr>
              <a:t>&lt; 3 W</a:t>
            </a:r>
            <a:r>
              <a:rPr lang="en-US" altLang="ja-JP" sz="2000" dirty="0" smtClean="0">
                <a:sym typeface="Wingdings" panose="05000000000000000000" pitchFamily="2" charset="2"/>
              </a:rPr>
              <a:t>)</a:t>
            </a:r>
          </a:p>
        </p:txBody>
      </p:sp>
      <p:pic>
        <p:nvPicPr>
          <p:cNvPr id="6" name="Picture 2" descr="boxpul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62" t="16982" r="12083" b="15352"/>
          <a:stretch>
            <a:fillRect/>
          </a:stretch>
        </p:blipFill>
        <p:spPr bwMode="auto">
          <a:xfrm>
            <a:off x="5703225" y="963968"/>
            <a:ext cx="3318534" cy="3002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双方向矢印 490"/>
          <p:cNvSpPr>
            <a:spLocks noChangeShapeType="1"/>
          </p:cNvSpPr>
          <p:nvPr/>
        </p:nvSpPr>
        <p:spPr bwMode="auto">
          <a:xfrm>
            <a:off x="5607917" y="3616013"/>
            <a:ext cx="1631762" cy="446156"/>
          </a:xfrm>
          <a:prstGeom prst="line">
            <a:avLst/>
          </a:prstGeom>
          <a:noFill/>
          <a:ln w="28575" cap="flat" cmpd="sng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/>
          </a:p>
        </p:txBody>
      </p:sp>
      <p:sp>
        <p:nvSpPr>
          <p:cNvPr id="17" name="双方向矢印 490"/>
          <p:cNvSpPr>
            <a:spLocks noChangeShapeType="1"/>
          </p:cNvSpPr>
          <p:nvPr/>
        </p:nvSpPr>
        <p:spPr bwMode="auto">
          <a:xfrm flipV="1">
            <a:off x="7403809" y="3616013"/>
            <a:ext cx="1711768" cy="446156"/>
          </a:xfrm>
          <a:prstGeom prst="line">
            <a:avLst/>
          </a:prstGeom>
          <a:noFill/>
          <a:ln w="25400" cap="flat" cmpd="sng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/>
          </a:p>
        </p:txBody>
      </p:sp>
      <p:sp>
        <p:nvSpPr>
          <p:cNvPr id="8" name="双方向矢印 490"/>
          <p:cNvSpPr>
            <a:spLocks noChangeShapeType="1"/>
          </p:cNvSpPr>
          <p:nvPr/>
        </p:nvSpPr>
        <p:spPr bwMode="auto">
          <a:xfrm flipV="1">
            <a:off x="5507810" y="794746"/>
            <a:ext cx="1831975" cy="495300"/>
          </a:xfrm>
          <a:prstGeom prst="line">
            <a:avLst/>
          </a:prstGeom>
          <a:noFill/>
          <a:ln w="25400" cap="flat" cmpd="sng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/>
          </a:p>
        </p:txBody>
      </p:sp>
      <p:sp>
        <p:nvSpPr>
          <p:cNvPr id="15" name="双方向矢印 495"/>
          <p:cNvSpPr>
            <a:spLocks noChangeShapeType="1"/>
          </p:cNvSpPr>
          <p:nvPr/>
        </p:nvSpPr>
        <p:spPr bwMode="auto">
          <a:xfrm>
            <a:off x="7339785" y="859377"/>
            <a:ext cx="1801812" cy="406400"/>
          </a:xfrm>
          <a:prstGeom prst="line">
            <a:avLst/>
          </a:prstGeom>
          <a:noFill/>
          <a:ln w="25400" cap="flat" cmpd="sng">
            <a:solidFill>
              <a:srgbClr val="FF0000"/>
            </a:solidFill>
            <a:round/>
            <a:headEnd type="triangle" w="lg" len="lg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31101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7955" y="-266824"/>
            <a:ext cx="8659805" cy="1218037"/>
          </a:xfrm>
        </p:spPr>
        <p:txBody>
          <a:bodyPr>
            <a:normAutofit/>
          </a:bodyPr>
          <a:lstStyle/>
          <a:p>
            <a:r>
              <a:rPr lang="en-US" altLang="ja-JP" sz="3600" cap="none" dirty="0" smtClean="0"/>
              <a:t>Basic evaluation: </a:t>
            </a:r>
            <a:r>
              <a:rPr kumimoji="1" lang="en-US" altLang="ja-JP" sz="3600" dirty="0" smtClean="0"/>
              <a:t>ASIC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46110" y="1021011"/>
            <a:ext cx="8621437" cy="4525963"/>
          </a:xfrm>
          <a:prstGeom prst="rect">
            <a:avLst/>
          </a:prstGeom>
        </p:spPr>
        <p:txBody>
          <a:bodyPr/>
          <a:lstStyle/>
          <a:p>
            <a:r>
              <a:rPr lang="en-US" altLang="ja-JP" sz="2400" dirty="0" smtClean="0"/>
              <a:t>Large power consumption 12 W for ChubuSat-2</a:t>
            </a:r>
          </a:p>
          <a:p>
            <a:pPr marL="36576" indent="0">
              <a:buNone/>
            </a:pPr>
            <a:r>
              <a:rPr lang="ja-JP" altLang="en-US" sz="2400" dirty="0"/>
              <a:t>　</a:t>
            </a:r>
            <a:r>
              <a:rPr lang="en-US" altLang="ja-JP" sz="2400" dirty="0" smtClean="0">
                <a:sym typeface="Wingdings" panose="05000000000000000000" pitchFamily="2" charset="2"/>
              </a:rPr>
              <a:t> We can reduce power consumption by using 16-channel IDEAS</a:t>
            </a:r>
          </a:p>
          <a:p>
            <a:pPr marL="36576" indent="0">
              <a:buNone/>
            </a:pPr>
            <a:r>
              <a:rPr lang="en-US" altLang="ja-JP" sz="2400" dirty="0">
                <a:sym typeface="Wingdings" panose="05000000000000000000" pitchFamily="2" charset="2"/>
              </a:rPr>
              <a:t> </a:t>
            </a:r>
            <a:r>
              <a:rPr lang="en-US" altLang="ja-JP" sz="2400" dirty="0" smtClean="0">
                <a:sym typeface="Wingdings" panose="05000000000000000000" pitchFamily="2" charset="2"/>
              </a:rPr>
              <a:t>            ASIC IDE3380 (&lt; 2 </a:t>
            </a:r>
            <a:r>
              <a:rPr lang="en-US" altLang="ja-JP" sz="2400" dirty="0" err="1" smtClean="0">
                <a:sym typeface="Wingdings" panose="05000000000000000000" pitchFamily="2" charset="2"/>
              </a:rPr>
              <a:t>mW</a:t>
            </a:r>
            <a:r>
              <a:rPr lang="en-US" altLang="ja-JP" sz="2400" dirty="0" smtClean="0">
                <a:sym typeface="Wingdings" panose="05000000000000000000" pitchFamily="2" charset="2"/>
              </a:rPr>
              <a:t> per channel).</a:t>
            </a:r>
            <a:endParaRPr lang="en-US" altLang="ja-JP" sz="2400" dirty="0" smtClean="0"/>
          </a:p>
          <a:p>
            <a:r>
              <a:rPr lang="en-US" altLang="ja-JP" sz="2400" dirty="0" smtClean="0"/>
              <a:t>ASIC readout of MPPC+GAGG 4x4</a:t>
            </a:r>
            <a:r>
              <a:rPr lang="ja-JP" altLang="en-US" sz="2400" dirty="0"/>
              <a:t> </a:t>
            </a:r>
            <a:r>
              <a:rPr lang="en-US" altLang="ja-JP" sz="2400" dirty="0" smtClean="0"/>
              <a:t>array  </a:t>
            </a:r>
            <a:endParaRPr lang="en-US" altLang="ja-JP" sz="2400" dirty="0"/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34" y="3278276"/>
            <a:ext cx="4634526" cy="348398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7" t="10694" r="10129" b="17144"/>
          <a:stretch/>
        </p:blipFill>
        <p:spPr>
          <a:xfrm>
            <a:off x="702295" y="2713288"/>
            <a:ext cx="2383734" cy="3621385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7" name="テキスト ボックス 6"/>
          <p:cNvSpPr txBox="1"/>
          <p:nvPr/>
        </p:nvSpPr>
        <p:spPr>
          <a:xfrm>
            <a:off x="146110" y="5937147"/>
            <a:ext cx="3940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 smtClean="0"/>
              <a:t>We have successfully read out  the detector array with ASIC. </a:t>
            </a:r>
            <a:endParaRPr kumimoji="1" lang="ja-JP" altLang="en-US" sz="2400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754393" y="2713288"/>
            <a:ext cx="1872208" cy="461665"/>
          </a:xfrm>
          <a:prstGeom prst="rect">
            <a:avLst/>
          </a:prstGeom>
          <a:solidFill>
            <a:srgbClr val="FFCC66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baseline="30000" dirty="0" smtClean="0">
                <a:solidFill>
                  <a:schemeClr val="bg1"/>
                </a:solidFill>
              </a:rPr>
              <a:t>133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Ba</a:t>
            </a:r>
            <a:r>
              <a:rPr lang="ja-JP" altLang="en-US" sz="2400" dirty="0">
                <a:solidFill>
                  <a:schemeClr val="bg1"/>
                </a:solidFill>
              </a:rPr>
              <a:t> </a:t>
            </a:r>
            <a:r>
              <a:rPr lang="en-US" altLang="ja-JP" sz="2400" dirty="0" smtClean="0">
                <a:solidFill>
                  <a:schemeClr val="bg1"/>
                </a:solidFill>
              </a:rPr>
              <a:t>Spectra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037265" y="5158934"/>
            <a:ext cx="18146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FF00"/>
                </a:solidFill>
              </a:rPr>
              <a:t>GAGG+</a:t>
            </a:r>
            <a:r>
              <a:rPr lang="en-US" altLang="ja-JP" dirty="0" smtClean="0">
                <a:solidFill>
                  <a:srgbClr val="FFFF00"/>
                </a:solidFill>
              </a:rPr>
              <a:t>MPPC</a:t>
            </a:r>
            <a:r>
              <a:rPr lang="ja-JP" altLang="en-US" dirty="0" smtClean="0">
                <a:solidFill>
                  <a:srgbClr val="FFFF00"/>
                </a:solidFill>
              </a:rPr>
              <a:t> </a:t>
            </a:r>
            <a:r>
              <a:rPr lang="en-US" altLang="ja-JP" dirty="0" smtClean="0">
                <a:solidFill>
                  <a:srgbClr val="FFFF00"/>
                </a:solidFill>
              </a:rPr>
              <a:t>4x4 array</a:t>
            </a:r>
            <a:endParaRPr kumimoji="1" lang="ja-JP" altLang="en-US" dirty="0">
              <a:solidFill>
                <a:srgbClr val="FFFF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55718" y="3503827"/>
            <a:ext cx="19880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FFFF00"/>
                </a:solidFill>
              </a:rPr>
              <a:t>ASIC</a:t>
            </a:r>
            <a:r>
              <a:rPr lang="ja-JP" altLang="en-US" sz="2000" dirty="0">
                <a:solidFill>
                  <a:srgbClr val="FFFF00"/>
                </a:solidFill>
              </a:rPr>
              <a:t> </a:t>
            </a:r>
            <a:r>
              <a:rPr lang="en-US" altLang="ja-JP" sz="2000" dirty="0" smtClean="0">
                <a:solidFill>
                  <a:srgbClr val="FFFF00"/>
                </a:solidFill>
              </a:rPr>
              <a:t>test board</a:t>
            </a:r>
            <a:endParaRPr kumimoji="1" lang="en-US" altLang="ja-JP" sz="2000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59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70437"/>
            <a:ext cx="7924800" cy="1143000"/>
          </a:xfrm>
        </p:spPr>
        <p:txBody>
          <a:bodyPr/>
          <a:lstStyle/>
          <a:p>
            <a:r>
              <a:rPr kumimoji="1" lang="en-US" altLang="ja-JP" sz="4000" cap="none" dirty="0" smtClean="0"/>
              <a:t>Summary</a:t>
            </a:r>
            <a:endParaRPr kumimoji="1" lang="ja-JP" altLang="en-US" sz="4000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107504" y="1396000"/>
            <a:ext cx="8426896" cy="5121275"/>
          </a:xfrm>
        </p:spPr>
        <p:txBody>
          <a:bodyPr>
            <a:normAutofit/>
          </a:bodyPr>
          <a:lstStyle/>
          <a:p>
            <a:r>
              <a:rPr lang="en-US" altLang="ja-JP" sz="2200" dirty="0" smtClean="0"/>
              <a:t>Nagoya University have proposed solar neutron observations using microsatellites. </a:t>
            </a:r>
          </a:p>
          <a:p>
            <a:r>
              <a:rPr lang="en-US" altLang="ja-JP" sz="2200" dirty="0" smtClean="0"/>
              <a:t>Solar neutron detector was realized in the 50-kg class ChubuSat-2 satellite, but it was not turned on yet. </a:t>
            </a:r>
          </a:p>
          <a:p>
            <a:r>
              <a:rPr lang="en-US" altLang="ja-JP" sz="2200" dirty="0" smtClean="0"/>
              <a:t>We have just moved to the next step to recover the mission for a 3U CubeSat (</a:t>
            </a:r>
            <a:r>
              <a:rPr lang="en-US" altLang="ja-JP" sz="2200" dirty="0" err="1" smtClean="0"/>
              <a:t>NuSAT</a:t>
            </a:r>
            <a:r>
              <a:rPr lang="en-US" altLang="ja-JP" sz="2200" dirty="0" smtClean="0"/>
              <a:t> or </a:t>
            </a:r>
            <a:r>
              <a:rPr lang="en-US" altLang="ja-JP" sz="2200" dirty="0" err="1" smtClean="0"/>
              <a:t>NuCube</a:t>
            </a:r>
            <a:r>
              <a:rPr lang="en-US" altLang="ja-JP" sz="2200" dirty="0" smtClean="0"/>
              <a:t>) in new collaboration with people at department of aerospace engineering. </a:t>
            </a:r>
          </a:p>
          <a:p>
            <a:r>
              <a:rPr lang="en-US" altLang="ja-JP" sz="2200" dirty="0" smtClean="0"/>
              <a:t>The launch of 3 3U CubeSat will be aimed at 2021-2022.  </a:t>
            </a:r>
            <a:endParaRPr kumimoji="1" lang="en-US" altLang="ja-JP" sz="2200" dirty="0" smtClean="0"/>
          </a:p>
          <a:p>
            <a:endParaRPr kumimoji="1" lang="en-US" altLang="ja-JP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787311"/>
            <a:ext cx="2011420" cy="175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1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04738" y="-209771"/>
            <a:ext cx="7924800" cy="1143000"/>
          </a:xfrm>
        </p:spPr>
        <p:txBody>
          <a:bodyPr>
            <a:normAutofit/>
          </a:bodyPr>
          <a:lstStyle/>
          <a:p>
            <a:r>
              <a:rPr lang="en-US" altLang="ja-JP" sz="3600" cap="none" dirty="0" smtClean="0"/>
              <a:t>Basic evaluation</a:t>
            </a:r>
            <a:r>
              <a:rPr kumimoji="1" lang="en-US" altLang="ja-JP" sz="3600" cap="none" dirty="0" smtClean="0"/>
              <a:t>: </a:t>
            </a:r>
            <a:r>
              <a:rPr lang="en-US" altLang="ja-JP" sz="3600" cap="none" dirty="0"/>
              <a:t>S</a:t>
            </a:r>
            <a:r>
              <a:rPr lang="en-US" altLang="ja-JP" sz="3600" cap="none" dirty="0" smtClean="0"/>
              <a:t>cintillator bars</a:t>
            </a:r>
            <a:endParaRPr kumimoji="1" lang="ja-JP" altLang="en-US" sz="3600" cap="none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227518" y="986474"/>
            <a:ext cx="4575756" cy="458346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20624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1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2376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2"/>
              <a:buChar char=""/>
              <a:defRPr kumimoji="1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56032" algn="l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Arial"/>
              <a:buChar char="○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37744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0000"/>
              <a:buFont typeface="Wingdings 2"/>
              <a:buChar char="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9047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/>
              <a:buChar char="-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1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1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sz="2400" dirty="0" smtClean="0"/>
              <a:t>We have studied a position capability by reading out from both sides of scintillator bars.</a:t>
            </a:r>
          </a:p>
          <a:p>
            <a:pPr marL="36576" indent="0">
              <a:buNone/>
            </a:pPr>
            <a:r>
              <a:rPr lang="en-US" altLang="ja-JP" sz="2400" dirty="0" smtClean="0">
                <a:sym typeface="Wingdings" panose="05000000000000000000" pitchFamily="2" charset="2"/>
              </a:rPr>
              <a:t> </a:t>
            </a:r>
            <a:r>
              <a:rPr lang="en-US" altLang="ja-JP" sz="2400" dirty="0" smtClean="0"/>
              <a:t>The scintillator bar can have a position resolution in its bar direction by using white paint as a reflector</a:t>
            </a:r>
            <a:r>
              <a:rPr lang="en-US" altLang="ja-JP" sz="2400" dirty="0"/>
              <a:t>.</a:t>
            </a:r>
            <a:endParaRPr lang="en-US" altLang="ja-JP" sz="2400" dirty="0" smtClean="0"/>
          </a:p>
          <a:p>
            <a:pPr marL="36576" indent="0">
              <a:buFont typeface="Wingdings 2"/>
              <a:buNone/>
            </a:pPr>
            <a:r>
              <a:rPr lang="ja-JP" altLang="en-US" dirty="0" smtClean="0"/>
              <a:t>　　</a:t>
            </a:r>
            <a:endParaRPr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66" r="7151"/>
          <a:stretch/>
        </p:blipFill>
        <p:spPr>
          <a:xfrm>
            <a:off x="4460030" y="3371169"/>
            <a:ext cx="4430468" cy="302433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7" y="4293096"/>
            <a:ext cx="3840426" cy="2160240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4" t="58722" r="16735" b="24113"/>
          <a:stretch/>
        </p:blipFill>
        <p:spPr>
          <a:xfrm>
            <a:off x="4903099" y="2636912"/>
            <a:ext cx="3929374" cy="648072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4853051" y="3453300"/>
            <a:ext cx="227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 smtClean="0">
                <a:solidFill>
                  <a:srgbClr val="FF0000"/>
                </a:solidFill>
              </a:rPr>
              <a:t>Relative Light yield  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/>
          <p:nvPr/>
        </p:nvCxnSpPr>
        <p:spPr>
          <a:xfrm>
            <a:off x="5179129" y="2564904"/>
            <a:ext cx="3377313" cy="0"/>
          </a:xfrm>
          <a:prstGeom prst="straightConnector1">
            <a:avLst/>
          </a:prstGeom>
          <a:ln w="2857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6281231" y="2220927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64 mm</a:t>
            </a:r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118115" y="5173161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smtClean="0">
                <a:solidFill>
                  <a:schemeClr val="bg1"/>
                </a:solidFill>
              </a:rPr>
              <a:t>White paint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068217" y="406267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b="1" dirty="0" err="1" smtClean="0">
                <a:solidFill>
                  <a:schemeClr val="bg1"/>
                </a:solidFill>
              </a:rPr>
              <a:t>Alminized</a:t>
            </a:r>
            <a:r>
              <a:rPr lang="en-US" altLang="ja-JP" sz="2000" b="1" dirty="0" smtClean="0">
                <a:solidFill>
                  <a:schemeClr val="bg1"/>
                </a:solidFill>
              </a:rPr>
              <a:t> </a:t>
            </a:r>
            <a:r>
              <a:rPr lang="en-US" altLang="ja-JP" sz="2000" b="1" dirty="0" err="1" smtClean="0">
                <a:solidFill>
                  <a:schemeClr val="bg1"/>
                </a:solidFill>
              </a:rPr>
              <a:t>mylar</a:t>
            </a:r>
            <a:r>
              <a:rPr kumimoji="1" lang="ja-JP" altLang="en-US" sz="2000" b="1" dirty="0" smtClean="0">
                <a:solidFill>
                  <a:schemeClr val="bg1"/>
                </a:solidFill>
              </a:rPr>
              <a:t>　</a:t>
            </a:r>
            <a:endParaRPr kumimoji="1" lang="ja-JP" altLang="en-US" sz="2000" b="1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591231" y="6426157"/>
            <a:ext cx="147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Position (mm)</a:t>
            </a:r>
            <a:endParaRPr kumimoji="1" lang="ja-JP" altLang="en-US" dirty="0"/>
          </a:p>
        </p:txBody>
      </p:sp>
      <p:pic>
        <p:nvPicPr>
          <p:cNvPr id="14" name="コンテンツ プレースホルダー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1" t="11401" r="2791" b="32474"/>
          <a:stretch/>
        </p:blipFill>
        <p:spPr>
          <a:xfrm>
            <a:off x="6920930" y="232486"/>
            <a:ext cx="2069393" cy="2020372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1463654" y="6395505"/>
            <a:ext cx="1956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Measurement Setup</a:t>
            </a:r>
            <a:endParaRPr kumimoji="1" lang="ja-JP" altLang="en-US" dirty="0"/>
          </a:p>
        </p:txBody>
      </p:sp>
      <p:cxnSp>
        <p:nvCxnSpPr>
          <p:cNvPr id="16" name="直線矢印コネクタ 15"/>
          <p:cNvCxnSpPr/>
          <p:nvPr/>
        </p:nvCxnSpPr>
        <p:spPr>
          <a:xfrm>
            <a:off x="9665730" y="2854211"/>
            <a:ext cx="237778" cy="155923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/>
          <p:cNvSpPr txBox="1"/>
          <p:nvPr/>
        </p:nvSpPr>
        <p:spPr>
          <a:xfrm>
            <a:off x="8544927" y="2518133"/>
            <a:ext cx="782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4 mm</a:t>
            </a:r>
          </a:p>
          <a:p>
            <a:r>
              <a:rPr lang="en-US" altLang="ja-JP" dirty="0"/>
              <a:t>x</a:t>
            </a:r>
            <a:r>
              <a:rPr lang="en-US" altLang="ja-JP" dirty="0" smtClean="0"/>
              <a:t> 4mm</a:t>
            </a:r>
            <a:endParaRPr kumimoji="1" lang="ja-JP" altLang="en-US" dirty="0"/>
          </a:p>
        </p:txBody>
      </p:sp>
      <p:cxnSp>
        <p:nvCxnSpPr>
          <p:cNvPr id="20" name="直線矢印コネクタ 19"/>
          <p:cNvCxnSpPr/>
          <p:nvPr/>
        </p:nvCxnSpPr>
        <p:spPr>
          <a:xfrm>
            <a:off x="5508104" y="2636912"/>
            <a:ext cx="0" cy="2952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>
            <a:off x="6876256" y="2636912"/>
            <a:ext cx="0" cy="295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>
            <a:off x="8244408" y="2636912"/>
            <a:ext cx="0" cy="29526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6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kumimoji="1" lang="en-US" altLang="ja-JP" sz="4400" dirty="0" smtClean="0"/>
              <a:t>Backup</a:t>
            </a:r>
            <a:r>
              <a:rPr kumimoji="1" lang="ja-JP" altLang="en-US" sz="4400" dirty="0" smtClean="0"/>
              <a:t> </a:t>
            </a:r>
            <a:r>
              <a:rPr kumimoji="1" lang="en-US" altLang="ja-JP" sz="4400" dirty="0" smtClean="0"/>
              <a:t>Slides</a:t>
            </a:r>
            <a:endParaRPr kumimoji="1" lang="ja-JP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82449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1952" y="-254162"/>
            <a:ext cx="9428910" cy="1086020"/>
          </a:xfrm>
        </p:spPr>
        <p:txBody>
          <a:bodyPr>
            <a:normAutofit/>
          </a:bodyPr>
          <a:lstStyle/>
          <a:p>
            <a:r>
              <a:rPr lang="en-US" altLang="ja-JP" sz="3600" cap="none" dirty="0" smtClean="0"/>
              <a:t>Comparison between SEDA-AP and CubeSat </a:t>
            </a:r>
            <a:endParaRPr kumimoji="1" lang="ja-JP" altLang="en-US" sz="3600" cap="non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242473" y="908720"/>
            <a:ext cx="6480720" cy="4495229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white"/>
                </a:solidFill>
              </a:rPr>
              <a:t>Neutron events are selected by passing through at least 4 layers of plastic scintillators.</a:t>
            </a:r>
            <a:r>
              <a:rPr lang="ja-JP" altLang="en-US" sz="2000" dirty="0">
                <a:solidFill>
                  <a:prstClr val="white"/>
                </a:solidFill>
              </a:rPr>
              <a:t> </a:t>
            </a:r>
            <a:endParaRPr lang="en-US" altLang="ja-JP" sz="2000" dirty="0">
              <a:solidFill>
                <a:prstClr val="white"/>
              </a:solidFill>
            </a:endParaRPr>
          </a:p>
          <a:p>
            <a:pPr marL="285750" lvl="0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white"/>
                </a:solidFill>
              </a:rPr>
              <a:t>Detection efficiency is smaller than that of SEDA-AP due to thickness of the detector.</a:t>
            </a:r>
            <a:endParaRPr lang="en-US" altLang="ja-JP" sz="2000" dirty="0">
              <a:solidFill>
                <a:prstClr val="white"/>
              </a:solidFill>
            </a:endParaRPr>
          </a:p>
          <a:p>
            <a:pPr marL="0" lvl="0" indent="0">
              <a:spcBef>
                <a:spcPts val="0"/>
              </a:spcBef>
              <a:buClrTx/>
              <a:buSzTx/>
              <a:buNone/>
            </a:pPr>
            <a:r>
              <a:rPr lang="en-US" altLang="ja-JP" sz="2000" dirty="0">
                <a:solidFill>
                  <a:prstClr val="white"/>
                </a:solidFill>
                <a:sym typeface="Wingdings" panose="05000000000000000000" pitchFamily="2" charset="2"/>
              </a:rPr>
              <a:t> </a:t>
            </a:r>
            <a:r>
              <a:rPr lang="en-US" altLang="ja-JP" sz="2000" dirty="0" smtClean="0">
                <a:solidFill>
                  <a:prstClr val="white"/>
                </a:solidFill>
                <a:sym typeface="Wingdings" panose="05000000000000000000" pitchFamily="2" charset="2"/>
              </a:rPr>
              <a:t>A use of GAGG at the bottom can increase the efficiency ? </a:t>
            </a:r>
            <a:endParaRPr lang="ja-JP" altLang="en-US" sz="2000" dirty="0"/>
          </a:p>
          <a:p>
            <a:pPr marL="285750" lvl="0" indent="-285750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olidFill>
                  <a:prstClr val="white"/>
                </a:solidFill>
                <a:sym typeface="Wingdings" panose="05000000000000000000" pitchFamily="2" charset="2"/>
              </a:rPr>
              <a:t>Energy resolution is better than that of SEDA-AP due to smaller size of each plastic scintillator. 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429000"/>
            <a:ext cx="8632684" cy="337747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723193" y="1213694"/>
            <a:ext cx="1953263" cy="19992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/>
              <a:t>★</a:t>
            </a:r>
            <a:r>
              <a:rPr kumimoji="1" lang="en-US" altLang="ja-JP" sz="2000" dirty="0" smtClean="0"/>
              <a:t>SEDA-AP FIB</a:t>
            </a:r>
          </a:p>
          <a:p>
            <a:r>
              <a:rPr lang="ja-JP" altLang="en-US" sz="2000" dirty="0"/>
              <a:t>　</a:t>
            </a:r>
            <a:r>
              <a:rPr lang="en-US" altLang="ja-JP" sz="2000" dirty="0" smtClean="0"/>
              <a:t>3x6x96 mm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96 mm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thick</a:t>
            </a:r>
            <a:endParaRPr lang="en-US" altLang="ja-JP" sz="2000" dirty="0"/>
          </a:p>
          <a:p>
            <a:r>
              <a:rPr lang="ja-JP" altLang="en-US" sz="2000" dirty="0" smtClean="0"/>
              <a:t>★</a:t>
            </a:r>
            <a:r>
              <a:rPr lang="en-US" altLang="ja-JP" sz="2000" dirty="0" smtClean="0"/>
              <a:t>CubeSat</a:t>
            </a:r>
          </a:p>
          <a:p>
            <a:r>
              <a:rPr lang="en-US" altLang="ja-JP" sz="2000" dirty="0"/>
              <a:t> </a:t>
            </a:r>
            <a:r>
              <a:rPr lang="en-US" altLang="ja-JP" sz="2000" dirty="0" smtClean="0"/>
              <a:t>   4x4x64 mm </a:t>
            </a:r>
          </a:p>
          <a:p>
            <a:r>
              <a:rPr lang="ja-JP" altLang="en-US" sz="2000" dirty="0"/>
              <a:t>　</a:t>
            </a:r>
            <a:r>
              <a:rPr lang="en-US" altLang="ja-JP" sz="2000" dirty="0" smtClean="0"/>
              <a:t>64 mm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thick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771800" y="3573016"/>
            <a:ext cx="1378361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bg1"/>
                </a:solidFill>
              </a:rPr>
              <a:t>Detection Efficiency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236296" y="3606115"/>
            <a:ext cx="1622279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2400" dirty="0" smtClean="0">
                <a:solidFill>
                  <a:schemeClr val="bg1"/>
                </a:solidFill>
              </a:rPr>
              <a:t>Energy</a:t>
            </a:r>
            <a:r>
              <a:rPr kumimoji="1" lang="en-US" altLang="ja-JP" sz="2400" dirty="0" smtClean="0">
                <a:solidFill>
                  <a:schemeClr val="bg1"/>
                </a:solidFill>
              </a:rPr>
              <a:t> Resolution 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36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184150"/>
            <a:ext cx="7924800" cy="1143000"/>
          </a:xfrm>
        </p:spPr>
        <p:txBody>
          <a:bodyPr/>
          <a:lstStyle/>
          <a:p>
            <a:r>
              <a:rPr kumimoji="1" lang="en-US" altLang="ja-JP" cap="none" dirty="0" smtClean="0"/>
              <a:t>ChubuSat-2 </a:t>
            </a:r>
            <a:endParaRPr kumimoji="1" lang="ja-JP" altLang="en-US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16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214644" y="1243517"/>
            <a:ext cx="8430599" cy="5486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ja-JP" sz="2200" u="sng" dirty="0" err="1" smtClean="0"/>
              <a:t>ChubuSat</a:t>
            </a:r>
            <a:r>
              <a:rPr lang="en-US" altLang="ja-JP" sz="2200" u="sng" dirty="0" smtClean="0"/>
              <a:t> </a:t>
            </a:r>
          </a:p>
          <a:p>
            <a:r>
              <a:rPr lang="en-US" altLang="ja-JP" sz="1900" dirty="0" smtClean="0"/>
              <a:t>A series of 50 kg-class microsatellite </a:t>
            </a:r>
          </a:p>
          <a:p>
            <a:r>
              <a:rPr kumimoji="1" lang="en-US" altLang="ja-JP" sz="1900" dirty="0" smtClean="0"/>
              <a:t>Developed by Nagoya University, Daido University, Mitsubishi </a:t>
            </a:r>
          </a:p>
          <a:p>
            <a:pPr marL="0" indent="0">
              <a:buNone/>
            </a:pPr>
            <a:r>
              <a:rPr lang="en-US" altLang="ja-JP" sz="1900" dirty="0"/>
              <a:t> </a:t>
            </a:r>
            <a:r>
              <a:rPr lang="en-US" altLang="ja-JP" sz="1900" dirty="0" smtClean="0"/>
              <a:t>     </a:t>
            </a:r>
            <a:r>
              <a:rPr kumimoji="1" lang="en-US" altLang="ja-JP" sz="1900" dirty="0" smtClean="0"/>
              <a:t>Heavy Industry (MHI), and other small or medium-sized companies </a:t>
            </a:r>
          </a:p>
          <a:p>
            <a:pPr marL="0" indent="0">
              <a:buNone/>
            </a:pPr>
            <a:r>
              <a:rPr lang="en-US" altLang="ja-JP" sz="1900" dirty="0"/>
              <a:t> </a:t>
            </a:r>
            <a:r>
              <a:rPr lang="en-US" altLang="ja-JP" sz="1900" dirty="0" smtClean="0"/>
              <a:t>        </a:t>
            </a:r>
            <a:r>
              <a:rPr kumimoji="1" lang="en-US" altLang="ja-JP" sz="1900" dirty="0" smtClean="0"/>
              <a:t>around the Chubu (I.e. central part) region of Japan. </a:t>
            </a:r>
            <a:endParaRPr lang="en-US" altLang="ja-JP" u="sng" dirty="0" smtClean="0"/>
          </a:p>
          <a:p>
            <a:pPr marL="0" indent="0">
              <a:buNone/>
            </a:pPr>
            <a:endParaRPr lang="en-US" altLang="ja-JP" sz="2200" u="sng" dirty="0" smtClean="0"/>
          </a:p>
          <a:p>
            <a:pPr marL="0" indent="0">
              <a:buNone/>
            </a:pPr>
            <a:r>
              <a:rPr lang="en-US" altLang="ja-JP" sz="2200" u="sng" dirty="0" smtClean="0"/>
              <a:t>ChubuSat-2</a:t>
            </a:r>
            <a:r>
              <a:rPr lang="en-US" altLang="ja-JP" sz="2200" dirty="0" smtClean="0"/>
              <a:t> </a:t>
            </a:r>
            <a:r>
              <a:rPr lang="en-US" altLang="ja-JP" sz="1900" dirty="0" smtClean="0"/>
              <a:t> </a:t>
            </a:r>
            <a:r>
              <a:rPr lang="en-US" altLang="ja-JP" sz="2200" dirty="0" smtClean="0"/>
              <a:t>(</a:t>
            </a:r>
            <a:r>
              <a:rPr lang="en-US" altLang="ja-JP" sz="1900" dirty="0" smtClean="0"/>
              <a:t>2</a:t>
            </a:r>
            <a:r>
              <a:rPr lang="en-US" altLang="ja-JP" sz="1900" baseline="30000" dirty="0" smtClean="0"/>
              <a:t>nd</a:t>
            </a:r>
            <a:r>
              <a:rPr lang="en-US" altLang="ja-JP" sz="1900" dirty="0" smtClean="0"/>
              <a:t> satellite  of </a:t>
            </a:r>
            <a:r>
              <a:rPr lang="en-US" altLang="ja-JP" sz="1900" dirty="0" err="1" smtClean="0"/>
              <a:t>ChubuSat</a:t>
            </a:r>
            <a:r>
              <a:rPr lang="en-US" altLang="ja-JP" sz="1900" dirty="0" smtClean="0"/>
              <a:t>)</a:t>
            </a:r>
          </a:p>
          <a:p>
            <a:r>
              <a:rPr lang="en-US" altLang="ja-JP" sz="1800" dirty="0" smtClean="0"/>
              <a:t>Selected as one of the four piggy-back satellites of the X-ray </a:t>
            </a:r>
          </a:p>
          <a:p>
            <a:pPr marL="0" indent="0"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   astronomical satellite ASTRO-H by JAXA on Aug. 27, 2015</a:t>
            </a:r>
          </a:p>
          <a:p>
            <a:r>
              <a:rPr lang="en-US" altLang="ja-JP" sz="1800" dirty="0" smtClean="0"/>
              <a:t>Mission </a:t>
            </a:r>
          </a:p>
          <a:p>
            <a:pPr lvl="1"/>
            <a:r>
              <a:rPr lang="en-US" altLang="ja-JP" sz="1800" dirty="0" smtClean="0">
                <a:solidFill>
                  <a:srgbClr val="FFFF00"/>
                </a:solidFill>
              </a:rPr>
              <a:t>Radiation Monitor for the main satellite ASTRO-H</a:t>
            </a:r>
          </a:p>
          <a:p>
            <a:pPr lvl="1"/>
            <a:r>
              <a:rPr lang="en-US" altLang="ja-JP" sz="1800" dirty="0" smtClean="0"/>
              <a:t>Message Exchange Service via amateur radio band. </a:t>
            </a:r>
          </a:p>
          <a:p>
            <a:r>
              <a:rPr lang="en-US" altLang="ja-JP" sz="1800" dirty="0" smtClean="0"/>
              <a:t>Launched on Feb. 17, 2016 from JAXA </a:t>
            </a:r>
            <a:r>
              <a:rPr lang="en-US" altLang="ja-JP" sz="1800" dirty="0" err="1" smtClean="0"/>
              <a:t>Tanegashima</a:t>
            </a:r>
            <a:r>
              <a:rPr lang="en-US" altLang="ja-JP" sz="1800" dirty="0" smtClean="0"/>
              <a:t> Space Center </a:t>
            </a:r>
            <a:endParaRPr lang="en-US" altLang="ja-JP" sz="1800" dirty="0"/>
          </a:p>
          <a:p>
            <a:endParaRPr kumimoji="1" lang="en-US" altLang="ja-JP" sz="2900" dirty="0" smtClean="0"/>
          </a:p>
          <a:p>
            <a:endParaRPr kumimoji="1" lang="ja-JP" altLang="en-US" sz="2000" dirty="0"/>
          </a:p>
        </p:txBody>
      </p:sp>
      <p:pic>
        <p:nvPicPr>
          <p:cNvPr id="5" name="Picture 75" descr="T:\ChubuSat-X2(番号は暫定)名大ミッション\0_プロジェクト管理\04_リスク管理\041_H2A相乗り枠確保活動\H-IIA相乗り\H2A相乗り公募（名大ガンマ線検出器先行実証）\開発提案書revA\ChubuSat-γ20140520_unfolded1.bmp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19444" r="34223" b="36923"/>
          <a:stretch/>
        </p:blipFill>
        <p:spPr bwMode="auto">
          <a:xfrm>
            <a:off x="6876256" y="458009"/>
            <a:ext cx="2090240" cy="2153198"/>
          </a:xfrm>
          <a:prstGeom prst="rect">
            <a:avLst/>
          </a:prstGeom>
          <a:solidFill>
            <a:schemeClr val="tx1"/>
          </a:solidFill>
          <a:extLst/>
        </p:spPr>
      </p:pic>
      <p:grpSp>
        <p:nvGrpSpPr>
          <p:cNvPr id="6" name="グループ化 5"/>
          <p:cNvGrpSpPr/>
          <p:nvPr/>
        </p:nvGrpSpPr>
        <p:grpSpPr>
          <a:xfrm>
            <a:off x="4898954" y="2826083"/>
            <a:ext cx="1872208" cy="1358724"/>
            <a:chOff x="885924" y="764704"/>
            <a:chExt cx="7345876" cy="5976665"/>
          </a:xfrm>
        </p:grpSpPr>
        <p:sp>
          <p:nvSpPr>
            <p:cNvPr id="7" name="フリーフォーム 6"/>
            <p:cNvSpPr/>
            <p:nvPr/>
          </p:nvSpPr>
          <p:spPr>
            <a:xfrm>
              <a:off x="885924" y="4805936"/>
              <a:ext cx="1355544" cy="1106059"/>
            </a:xfrm>
            <a:custGeom>
              <a:avLst/>
              <a:gdLst>
                <a:gd name="connsiteX0" fmla="*/ 1167412 w 1318048"/>
                <a:gd name="connsiteY0" fmla="*/ 234960 h 1156911"/>
                <a:gd name="connsiteX1" fmla="*/ 579584 w 1318048"/>
                <a:gd name="connsiteY1" fmla="*/ 11025 h 1156911"/>
                <a:gd name="connsiteX2" fmla="*/ 1086 w 1318048"/>
                <a:gd name="connsiteY2" fmla="*/ 542870 h 1156911"/>
                <a:gd name="connsiteX3" fmla="*/ 728874 w 1318048"/>
                <a:gd name="connsiteY3" fmla="*/ 1149360 h 1156911"/>
                <a:gd name="connsiteX4" fmla="*/ 1288710 w 1318048"/>
                <a:gd name="connsiteY4" fmla="*/ 841450 h 1156911"/>
                <a:gd name="connsiteX5" fmla="*/ 1167412 w 1318048"/>
                <a:gd name="connsiteY5" fmla="*/ 234960 h 1156911"/>
                <a:gd name="connsiteX0" fmla="*/ 1176973 w 1334584"/>
                <a:gd name="connsiteY0" fmla="*/ 199826 h 1121777"/>
                <a:gd name="connsiteX1" fmla="*/ 365210 w 1334584"/>
                <a:gd name="connsiteY1" fmla="*/ 13213 h 1121777"/>
                <a:gd name="connsiteX2" fmla="*/ 10647 w 1334584"/>
                <a:gd name="connsiteY2" fmla="*/ 507736 h 1121777"/>
                <a:gd name="connsiteX3" fmla="*/ 738435 w 1334584"/>
                <a:gd name="connsiteY3" fmla="*/ 1114226 h 1121777"/>
                <a:gd name="connsiteX4" fmla="*/ 1298271 w 1334584"/>
                <a:gd name="connsiteY4" fmla="*/ 806316 h 1121777"/>
                <a:gd name="connsiteX5" fmla="*/ 1176973 w 1334584"/>
                <a:gd name="connsiteY5" fmla="*/ 199826 h 1121777"/>
                <a:gd name="connsiteX0" fmla="*/ 1166819 w 1346539"/>
                <a:gd name="connsiteY0" fmla="*/ 199826 h 1031913"/>
                <a:gd name="connsiteX1" fmla="*/ 355056 w 1346539"/>
                <a:gd name="connsiteY1" fmla="*/ 13213 h 1031913"/>
                <a:gd name="connsiteX2" fmla="*/ 493 w 1346539"/>
                <a:gd name="connsiteY2" fmla="*/ 507736 h 1031913"/>
                <a:gd name="connsiteX3" fmla="*/ 420370 w 1346539"/>
                <a:gd name="connsiteY3" fmla="*/ 1020919 h 1031913"/>
                <a:gd name="connsiteX4" fmla="*/ 1288117 w 1346539"/>
                <a:gd name="connsiteY4" fmla="*/ 806316 h 1031913"/>
                <a:gd name="connsiteX5" fmla="*/ 1166819 w 1346539"/>
                <a:gd name="connsiteY5" fmla="*/ 199826 h 1031913"/>
                <a:gd name="connsiteX0" fmla="*/ 1166819 w 1286364"/>
                <a:gd name="connsiteY0" fmla="*/ 201544 h 1051132"/>
                <a:gd name="connsiteX1" fmla="*/ 355056 w 1286364"/>
                <a:gd name="connsiteY1" fmla="*/ 14931 h 1051132"/>
                <a:gd name="connsiteX2" fmla="*/ 493 w 1286364"/>
                <a:gd name="connsiteY2" fmla="*/ 509454 h 1051132"/>
                <a:gd name="connsiteX3" fmla="*/ 420370 w 1286364"/>
                <a:gd name="connsiteY3" fmla="*/ 1022637 h 1051132"/>
                <a:gd name="connsiteX4" fmla="*/ 1204141 w 1286364"/>
                <a:gd name="connsiteY4" fmla="*/ 929332 h 1051132"/>
                <a:gd name="connsiteX5" fmla="*/ 1166819 w 1286364"/>
                <a:gd name="connsiteY5" fmla="*/ 201544 h 1051132"/>
                <a:gd name="connsiteX0" fmla="*/ 1166819 w 1286364"/>
                <a:gd name="connsiteY0" fmla="*/ 201544 h 1117381"/>
                <a:gd name="connsiteX1" fmla="*/ 355056 w 1286364"/>
                <a:gd name="connsiteY1" fmla="*/ 14931 h 1117381"/>
                <a:gd name="connsiteX2" fmla="*/ 493 w 1286364"/>
                <a:gd name="connsiteY2" fmla="*/ 509454 h 1117381"/>
                <a:gd name="connsiteX3" fmla="*/ 420370 w 1286364"/>
                <a:gd name="connsiteY3" fmla="*/ 1022637 h 1117381"/>
                <a:gd name="connsiteX4" fmla="*/ 1204141 w 1286364"/>
                <a:gd name="connsiteY4" fmla="*/ 929332 h 1117381"/>
                <a:gd name="connsiteX5" fmla="*/ 1166819 w 1286364"/>
                <a:gd name="connsiteY5" fmla="*/ 201544 h 1117381"/>
                <a:gd name="connsiteX0" fmla="*/ 1167302 w 1286847"/>
                <a:gd name="connsiteY0" fmla="*/ 208852 h 1124689"/>
                <a:gd name="connsiteX1" fmla="*/ 355539 w 1286847"/>
                <a:gd name="connsiteY1" fmla="*/ 22239 h 1124689"/>
                <a:gd name="connsiteX2" fmla="*/ 976 w 1286847"/>
                <a:gd name="connsiteY2" fmla="*/ 516762 h 1124689"/>
                <a:gd name="connsiteX3" fmla="*/ 420853 w 1286847"/>
                <a:gd name="connsiteY3" fmla="*/ 1029945 h 1124689"/>
                <a:gd name="connsiteX4" fmla="*/ 1204624 w 1286847"/>
                <a:gd name="connsiteY4" fmla="*/ 936640 h 1124689"/>
                <a:gd name="connsiteX5" fmla="*/ 1167302 w 1286847"/>
                <a:gd name="connsiteY5" fmla="*/ 208852 h 1124689"/>
                <a:gd name="connsiteX0" fmla="*/ 1194824 w 1300972"/>
                <a:gd name="connsiteY0" fmla="*/ 133361 h 1146191"/>
                <a:gd name="connsiteX1" fmla="*/ 355069 w 1300972"/>
                <a:gd name="connsiteY1" fmla="*/ 40055 h 1146191"/>
                <a:gd name="connsiteX2" fmla="*/ 506 w 1300972"/>
                <a:gd name="connsiteY2" fmla="*/ 534578 h 1146191"/>
                <a:gd name="connsiteX3" fmla="*/ 420383 w 1300972"/>
                <a:gd name="connsiteY3" fmla="*/ 1047761 h 1146191"/>
                <a:gd name="connsiteX4" fmla="*/ 1204154 w 1300972"/>
                <a:gd name="connsiteY4" fmla="*/ 954456 h 1146191"/>
                <a:gd name="connsiteX5" fmla="*/ 1194824 w 1300972"/>
                <a:gd name="connsiteY5" fmla="*/ 133361 h 1146191"/>
                <a:gd name="connsiteX0" fmla="*/ 1194824 w 1346236"/>
                <a:gd name="connsiteY0" fmla="*/ 133361 h 1166350"/>
                <a:gd name="connsiteX1" fmla="*/ 355069 w 1346236"/>
                <a:gd name="connsiteY1" fmla="*/ 40055 h 1166350"/>
                <a:gd name="connsiteX2" fmla="*/ 506 w 1346236"/>
                <a:gd name="connsiteY2" fmla="*/ 534578 h 1166350"/>
                <a:gd name="connsiteX3" fmla="*/ 420383 w 1346236"/>
                <a:gd name="connsiteY3" fmla="*/ 1047761 h 1166350"/>
                <a:gd name="connsiteX4" fmla="*/ 1204154 w 1346236"/>
                <a:gd name="connsiteY4" fmla="*/ 954456 h 1166350"/>
                <a:gd name="connsiteX5" fmla="*/ 1194824 w 1346236"/>
                <a:gd name="connsiteY5" fmla="*/ 133361 h 1166350"/>
                <a:gd name="connsiteX0" fmla="*/ 1194824 w 1346236"/>
                <a:gd name="connsiteY0" fmla="*/ 133361 h 1160935"/>
                <a:gd name="connsiteX1" fmla="*/ 355069 w 1346236"/>
                <a:gd name="connsiteY1" fmla="*/ 40055 h 1160935"/>
                <a:gd name="connsiteX2" fmla="*/ 506 w 1346236"/>
                <a:gd name="connsiteY2" fmla="*/ 534578 h 1160935"/>
                <a:gd name="connsiteX3" fmla="*/ 420383 w 1346236"/>
                <a:gd name="connsiteY3" fmla="*/ 1047761 h 1160935"/>
                <a:gd name="connsiteX4" fmla="*/ 1204154 w 1346236"/>
                <a:gd name="connsiteY4" fmla="*/ 954456 h 1160935"/>
                <a:gd name="connsiteX5" fmla="*/ 1194824 w 1346236"/>
                <a:gd name="connsiteY5" fmla="*/ 133361 h 1160935"/>
                <a:gd name="connsiteX0" fmla="*/ 1194824 w 1346236"/>
                <a:gd name="connsiteY0" fmla="*/ 133361 h 1160935"/>
                <a:gd name="connsiteX1" fmla="*/ 355069 w 1346236"/>
                <a:gd name="connsiteY1" fmla="*/ 40055 h 1160935"/>
                <a:gd name="connsiteX2" fmla="*/ 506 w 1346236"/>
                <a:gd name="connsiteY2" fmla="*/ 534578 h 1160935"/>
                <a:gd name="connsiteX3" fmla="*/ 420383 w 1346236"/>
                <a:gd name="connsiteY3" fmla="*/ 1047761 h 1160935"/>
                <a:gd name="connsiteX4" fmla="*/ 1204154 w 1346236"/>
                <a:gd name="connsiteY4" fmla="*/ 954456 h 1160935"/>
                <a:gd name="connsiteX5" fmla="*/ 1194824 w 1346236"/>
                <a:gd name="connsiteY5" fmla="*/ 133361 h 1160935"/>
                <a:gd name="connsiteX0" fmla="*/ 1194824 w 1346236"/>
                <a:gd name="connsiteY0" fmla="*/ 133361 h 1144823"/>
                <a:gd name="connsiteX1" fmla="*/ 355069 w 1346236"/>
                <a:gd name="connsiteY1" fmla="*/ 40055 h 1144823"/>
                <a:gd name="connsiteX2" fmla="*/ 506 w 1346236"/>
                <a:gd name="connsiteY2" fmla="*/ 534578 h 1144823"/>
                <a:gd name="connsiteX3" fmla="*/ 420383 w 1346236"/>
                <a:gd name="connsiteY3" fmla="*/ 1047761 h 1144823"/>
                <a:gd name="connsiteX4" fmla="*/ 1204154 w 1346236"/>
                <a:gd name="connsiteY4" fmla="*/ 954456 h 1144823"/>
                <a:gd name="connsiteX5" fmla="*/ 1194824 w 1346236"/>
                <a:gd name="connsiteY5" fmla="*/ 133361 h 1144823"/>
                <a:gd name="connsiteX0" fmla="*/ 1194824 w 1346236"/>
                <a:gd name="connsiteY0" fmla="*/ 133361 h 1144823"/>
                <a:gd name="connsiteX1" fmla="*/ 355069 w 1346236"/>
                <a:gd name="connsiteY1" fmla="*/ 40055 h 1144823"/>
                <a:gd name="connsiteX2" fmla="*/ 506 w 1346236"/>
                <a:gd name="connsiteY2" fmla="*/ 534578 h 1144823"/>
                <a:gd name="connsiteX3" fmla="*/ 420383 w 1346236"/>
                <a:gd name="connsiteY3" fmla="*/ 1047761 h 1144823"/>
                <a:gd name="connsiteX4" fmla="*/ 1204154 w 1346236"/>
                <a:gd name="connsiteY4" fmla="*/ 954456 h 1144823"/>
                <a:gd name="connsiteX5" fmla="*/ 1194824 w 1346236"/>
                <a:gd name="connsiteY5" fmla="*/ 133361 h 1144823"/>
                <a:gd name="connsiteX0" fmla="*/ 1194766 w 1346178"/>
                <a:gd name="connsiteY0" fmla="*/ 133361 h 1144823"/>
                <a:gd name="connsiteX1" fmla="*/ 355011 w 1346178"/>
                <a:gd name="connsiteY1" fmla="*/ 40055 h 1144823"/>
                <a:gd name="connsiteX2" fmla="*/ 448 w 1346178"/>
                <a:gd name="connsiteY2" fmla="*/ 534578 h 1144823"/>
                <a:gd name="connsiteX3" fmla="*/ 420325 w 1346178"/>
                <a:gd name="connsiteY3" fmla="*/ 1047761 h 1144823"/>
                <a:gd name="connsiteX4" fmla="*/ 1204096 w 1346178"/>
                <a:gd name="connsiteY4" fmla="*/ 954456 h 1144823"/>
                <a:gd name="connsiteX5" fmla="*/ 1194766 w 1346178"/>
                <a:gd name="connsiteY5" fmla="*/ 133361 h 1144823"/>
                <a:gd name="connsiteX0" fmla="*/ 1194823 w 1346235"/>
                <a:gd name="connsiteY0" fmla="*/ 133361 h 1144823"/>
                <a:gd name="connsiteX1" fmla="*/ 355068 w 1346235"/>
                <a:gd name="connsiteY1" fmla="*/ 40055 h 1144823"/>
                <a:gd name="connsiteX2" fmla="*/ 505 w 1346235"/>
                <a:gd name="connsiteY2" fmla="*/ 534578 h 1144823"/>
                <a:gd name="connsiteX3" fmla="*/ 420382 w 1346235"/>
                <a:gd name="connsiteY3" fmla="*/ 1047761 h 1144823"/>
                <a:gd name="connsiteX4" fmla="*/ 1204153 w 1346235"/>
                <a:gd name="connsiteY4" fmla="*/ 954456 h 1144823"/>
                <a:gd name="connsiteX5" fmla="*/ 1194823 w 1346235"/>
                <a:gd name="connsiteY5" fmla="*/ 133361 h 1144823"/>
                <a:gd name="connsiteX0" fmla="*/ 1204132 w 1355544"/>
                <a:gd name="connsiteY0" fmla="*/ 129958 h 1106059"/>
                <a:gd name="connsiteX1" fmla="*/ 364377 w 1355544"/>
                <a:gd name="connsiteY1" fmla="*/ 36652 h 1106059"/>
                <a:gd name="connsiteX2" fmla="*/ 484 w 1355544"/>
                <a:gd name="connsiteY2" fmla="*/ 484522 h 1106059"/>
                <a:gd name="connsiteX3" fmla="*/ 429691 w 1355544"/>
                <a:gd name="connsiteY3" fmla="*/ 1044358 h 1106059"/>
                <a:gd name="connsiteX4" fmla="*/ 1213462 w 1355544"/>
                <a:gd name="connsiteY4" fmla="*/ 951053 h 1106059"/>
                <a:gd name="connsiteX5" fmla="*/ 1204132 w 1355544"/>
                <a:gd name="connsiteY5" fmla="*/ 129958 h 110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5544" h="1106059">
                  <a:moveTo>
                    <a:pt x="1204132" y="129958"/>
                  </a:moveTo>
                  <a:cubicBezTo>
                    <a:pt x="1062618" y="-22442"/>
                    <a:pt x="564985" y="-22442"/>
                    <a:pt x="364377" y="36652"/>
                  </a:cubicBezTo>
                  <a:cubicBezTo>
                    <a:pt x="163769" y="95746"/>
                    <a:pt x="-10402" y="269918"/>
                    <a:pt x="484" y="484522"/>
                  </a:cubicBezTo>
                  <a:cubicBezTo>
                    <a:pt x="11370" y="699126"/>
                    <a:pt x="227528" y="966603"/>
                    <a:pt x="429691" y="1044358"/>
                  </a:cubicBezTo>
                  <a:cubicBezTo>
                    <a:pt x="631854" y="1122113"/>
                    <a:pt x="972420" y="1159436"/>
                    <a:pt x="1213462" y="951053"/>
                  </a:cubicBezTo>
                  <a:cubicBezTo>
                    <a:pt x="1454504" y="742670"/>
                    <a:pt x="1345646" y="282358"/>
                    <a:pt x="1204132" y="129958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8" name="フリーフォーム 7"/>
            <p:cNvSpPr/>
            <p:nvPr/>
          </p:nvSpPr>
          <p:spPr>
            <a:xfrm flipH="1">
              <a:off x="6876256" y="4805936"/>
              <a:ext cx="1355544" cy="1106059"/>
            </a:xfrm>
            <a:custGeom>
              <a:avLst/>
              <a:gdLst>
                <a:gd name="connsiteX0" fmla="*/ 1167412 w 1318048"/>
                <a:gd name="connsiteY0" fmla="*/ 234960 h 1156911"/>
                <a:gd name="connsiteX1" fmla="*/ 579584 w 1318048"/>
                <a:gd name="connsiteY1" fmla="*/ 11025 h 1156911"/>
                <a:gd name="connsiteX2" fmla="*/ 1086 w 1318048"/>
                <a:gd name="connsiteY2" fmla="*/ 542870 h 1156911"/>
                <a:gd name="connsiteX3" fmla="*/ 728874 w 1318048"/>
                <a:gd name="connsiteY3" fmla="*/ 1149360 h 1156911"/>
                <a:gd name="connsiteX4" fmla="*/ 1288710 w 1318048"/>
                <a:gd name="connsiteY4" fmla="*/ 841450 h 1156911"/>
                <a:gd name="connsiteX5" fmla="*/ 1167412 w 1318048"/>
                <a:gd name="connsiteY5" fmla="*/ 234960 h 1156911"/>
                <a:gd name="connsiteX0" fmla="*/ 1176973 w 1334584"/>
                <a:gd name="connsiteY0" fmla="*/ 199826 h 1121777"/>
                <a:gd name="connsiteX1" fmla="*/ 365210 w 1334584"/>
                <a:gd name="connsiteY1" fmla="*/ 13213 h 1121777"/>
                <a:gd name="connsiteX2" fmla="*/ 10647 w 1334584"/>
                <a:gd name="connsiteY2" fmla="*/ 507736 h 1121777"/>
                <a:gd name="connsiteX3" fmla="*/ 738435 w 1334584"/>
                <a:gd name="connsiteY3" fmla="*/ 1114226 h 1121777"/>
                <a:gd name="connsiteX4" fmla="*/ 1298271 w 1334584"/>
                <a:gd name="connsiteY4" fmla="*/ 806316 h 1121777"/>
                <a:gd name="connsiteX5" fmla="*/ 1176973 w 1334584"/>
                <a:gd name="connsiteY5" fmla="*/ 199826 h 1121777"/>
                <a:gd name="connsiteX0" fmla="*/ 1166819 w 1346539"/>
                <a:gd name="connsiteY0" fmla="*/ 199826 h 1031913"/>
                <a:gd name="connsiteX1" fmla="*/ 355056 w 1346539"/>
                <a:gd name="connsiteY1" fmla="*/ 13213 h 1031913"/>
                <a:gd name="connsiteX2" fmla="*/ 493 w 1346539"/>
                <a:gd name="connsiteY2" fmla="*/ 507736 h 1031913"/>
                <a:gd name="connsiteX3" fmla="*/ 420370 w 1346539"/>
                <a:gd name="connsiteY3" fmla="*/ 1020919 h 1031913"/>
                <a:gd name="connsiteX4" fmla="*/ 1288117 w 1346539"/>
                <a:gd name="connsiteY4" fmla="*/ 806316 h 1031913"/>
                <a:gd name="connsiteX5" fmla="*/ 1166819 w 1346539"/>
                <a:gd name="connsiteY5" fmla="*/ 199826 h 1031913"/>
                <a:gd name="connsiteX0" fmla="*/ 1166819 w 1286364"/>
                <a:gd name="connsiteY0" fmla="*/ 201544 h 1051132"/>
                <a:gd name="connsiteX1" fmla="*/ 355056 w 1286364"/>
                <a:gd name="connsiteY1" fmla="*/ 14931 h 1051132"/>
                <a:gd name="connsiteX2" fmla="*/ 493 w 1286364"/>
                <a:gd name="connsiteY2" fmla="*/ 509454 h 1051132"/>
                <a:gd name="connsiteX3" fmla="*/ 420370 w 1286364"/>
                <a:gd name="connsiteY3" fmla="*/ 1022637 h 1051132"/>
                <a:gd name="connsiteX4" fmla="*/ 1204141 w 1286364"/>
                <a:gd name="connsiteY4" fmla="*/ 929332 h 1051132"/>
                <a:gd name="connsiteX5" fmla="*/ 1166819 w 1286364"/>
                <a:gd name="connsiteY5" fmla="*/ 201544 h 1051132"/>
                <a:gd name="connsiteX0" fmla="*/ 1166819 w 1286364"/>
                <a:gd name="connsiteY0" fmla="*/ 201544 h 1117381"/>
                <a:gd name="connsiteX1" fmla="*/ 355056 w 1286364"/>
                <a:gd name="connsiteY1" fmla="*/ 14931 h 1117381"/>
                <a:gd name="connsiteX2" fmla="*/ 493 w 1286364"/>
                <a:gd name="connsiteY2" fmla="*/ 509454 h 1117381"/>
                <a:gd name="connsiteX3" fmla="*/ 420370 w 1286364"/>
                <a:gd name="connsiteY3" fmla="*/ 1022637 h 1117381"/>
                <a:gd name="connsiteX4" fmla="*/ 1204141 w 1286364"/>
                <a:gd name="connsiteY4" fmla="*/ 929332 h 1117381"/>
                <a:gd name="connsiteX5" fmla="*/ 1166819 w 1286364"/>
                <a:gd name="connsiteY5" fmla="*/ 201544 h 1117381"/>
                <a:gd name="connsiteX0" fmla="*/ 1167302 w 1286847"/>
                <a:gd name="connsiteY0" fmla="*/ 208852 h 1124689"/>
                <a:gd name="connsiteX1" fmla="*/ 355539 w 1286847"/>
                <a:gd name="connsiteY1" fmla="*/ 22239 h 1124689"/>
                <a:gd name="connsiteX2" fmla="*/ 976 w 1286847"/>
                <a:gd name="connsiteY2" fmla="*/ 516762 h 1124689"/>
                <a:gd name="connsiteX3" fmla="*/ 420853 w 1286847"/>
                <a:gd name="connsiteY3" fmla="*/ 1029945 h 1124689"/>
                <a:gd name="connsiteX4" fmla="*/ 1204624 w 1286847"/>
                <a:gd name="connsiteY4" fmla="*/ 936640 h 1124689"/>
                <a:gd name="connsiteX5" fmla="*/ 1167302 w 1286847"/>
                <a:gd name="connsiteY5" fmla="*/ 208852 h 1124689"/>
                <a:gd name="connsiteX0" fmla="*/ 1194824 w 1300972"/>
                <a:gd name="connsiteY0" fmla="*/ 133361 h 1146191"/>
                <a:gd name="connsiteX1" fmla="*/ 355069 w 1300972"/>
                <a:gd name="connsiteY1" fmla="*/ 40055 h 1146191"/>
                <a:gd name="connsiteX2" fmla="*/ 506 w 1300972"/>
                <a:gd name="connsiteY2" fmla="*/ 534578 h 1146191"/>
                <a:gd name="connsiteX3" fmla="*/ 420383 w 1300972"/>
                <a:gd name="connsiteY3" fmla="*/ 1047761 h 1146191"/>
                <a:gd name="connsiteX4" fmla="*/ 1204154 w 1300972"/>
                <a:gd name="connsiteY4" fmla="*/ 954456 h 1146191"/>
                <a:gd name="connsiteX5" fmla="*/ 1194824 w 1300972"/>
                <a:gd name="connsiteY5" fmla="*/ 133361 h 1146191"/>
                <a:gd name="connsiteX0" fmla="*/ 1194824 w 1346236"/>
                <a:gd name="connsiteY0" fmla="*/ 133361 h 1166350"/>
                <a:gd name="connsiteX1" fmla="*/ 355069 w 1346236"/>
                <a:gd name="connsiteY1" fmla="*/ 40055 h 1166350"/>
                <a:gd name="connsiteX2" fmla="*/ 506 w 1346236"/>
                <a:gd name="connsiteY2" fmla="*/ 534578 h 1166350"/>
                <a:gd name="connsiteX3" fmla="*/ 420383 w 1346236"/>
                <a:gd name="connsiteY3" fmla="*/ 1047761 h 1166350"/>
                <a:gd name="connsiteX4" fmla="*/ 1204154 w 1346236"/>
                <a:gd name="connsiteY4" fmla="*/ 954456 h 1166350"/>
                <a:gd name="connsiteX5" fmla="*/ 1194824 w 1346236"/>
                <a:gd name="connsiteY5" fmla="*/ 133361 h 1166350"/>
                <a:gd name="connsiteX0" fmla="*/ 1194824 w 1346236"/>
                <a:gd name="connsiteY0" fmla="*/ 133361 h 1160935"/>
                <a:gd name="connsiteX1" fmla="*/ 355069 w 1346236"/>
                <a:gd name="connsiteY1" fmla="*/ 40055 h 1160935"/>
                <a:gd name="connsiteX2" fmla="*/ 506 w 1346236"/>
                <a:gd name="connsiteY2" fmla="*/ 534578 h 1160935"/>
                <a:gd name="connsiteX3" fmla="*/ 420383 w 1346236"/>
                <a:gd name="connsiteY3" fmla="*/ 1047761 h 1160935"/>
                <a:gd name="connsiteX4" fmla="*/ 1204154 w 1346236"/>
                <a:gd name="connsiteY4" fmla="*/ 954456 h 1160935"/>
                <a:gd name="connsiteX5" fmla="*/ 1194824 w 1346236"/>
                <a:gd name="connsiteY5" fmla="*/ 133361 h 1160935"/>
                <a:gd name="connsiteX0" fmla="*/ 1194824 w 1346236"/>
                <a:gd name="connsiteY0" fmla="*/ 133361 h 1160935"/>
                <a:gd name="connsiteX1" fmla="*/ 355069 w 1346236"/>
                <a:gd name="connsiteY1" fmla="*/ 40055 h 1160935"/>
                <a:gd name="connsiteX2" fmla="*/ 506 w 1346236"/>
                <a:gd name="connsiteY2" fmla="*/ 534578 h 1160935"/>
                <a:gd name="connsiteX3" fmla="*/ 420383 w 1346236"/>
                <a:gd name="connsiteY3" fmla="*/ 1047761 h 1160935"/>
                <a:gd name="connsiteX4" fmla="*/ 1204154 w 1346236"/>
                <a:gd name="connsiteY4" fmla="*/ 954456 h 1160935"/>
                <a:gd name="connsiteX5" fmla="*/ 1194824 w 1346236"/>
                <a:gd name="connsiteY5" fmla="*/ 133361 h 1160935"/>
                <a:gd name="connsiteX0" fmla="*/ 1194824 w 1346236"/>
                <a:gd name="connsiteY0" fmla="*/ 133361 h 1144823"/>
                <a:gd name="connsiteX1" fmla="*/ 355069 w 1346236"/>
                <a:gd name="connsiteY1" fmla="*/ 40055 h 1144823"/>
                <a:gd name="connsiteX2" fmla="*/ 506 w 1346236"/>
                <a:gd name="connsiteY2" fmla="*/ 534578 h 1144823"/>
                <a:gd name="connsiteX3" fmla="*/ 420383 w 1346236"/>
                <a:gd name="connsiteY3" fmla="*/ 1047761 h 1144823"/>
                <a:gd name="connsiteX4" fmla="*/ 1204154 w 1346236"/>
                <a:gd name="connsiteY4" fmla="*/ 954456 h 1144823"/>
                <a:gd name="connsiteX5" fmla="*/ 1194824 w 1346236"/>
                <a:gd name="connsiteY5" fmla="*/ 133361 h 1144823"/>
                <a:gd name="connsiteX0" fmla="*/ 1194824 w 1346236"/>
                <a:gd name="connsiteY0" fmla="*/ 133361 h 1144823"/>
                <a:gd name="connsiteX1" fmla="*/ 355069 w 1346236"/>
                <a:gd name="connsiteY1" fmla="*/ 40055 h 1144823"/>
                <a:gd name="connsiteX2" fmla="*/ 506 w 1346236"/>
                <a:gd name="connsiteY2" fmla="*/ 534578 h 1144823"/>
                <a:gd name="connsiteX3" fmla="*/ 420383 w 1346236"/>
                <a:gd name="connsiteY3" fmla="*/ 1047761 h 1144823"/>
                <a:gd name="connsiteX4" fmla="*/ 1204154 w 1346236"/>
                <a:gd name="connsiteY4" fmla="*/ 954456 h 1144823"/>
                <a:gd name="connsiteX5" fmla="*/ 1194824 w 1346236"/>
                <a:gd name="connsiteY5" fmla="*/ 133361 h 1144823"/>
                <a:gd name="connsiteX0" fmla="*/ 1194766 w 1346178"/>
                <a:gd name="connsiteY0" fmla="*/ 133361 h 1144823"/>
                <a:gd name="connsiteX1" fmla="*/ 355011 w 1346178"/>
                <a:gd name="connsiteY1" fmla="*/ 40055 h 1144823"/>
                <a:gd name="connsiteX2" fmla="*/ 448 w 1346178"/>
                <a:gd name="connsiteY2" fmla="*/ 534578 h 1144823"/>
                <a:gd name="connsiteX3" fmla="*/ 420325 w 1346178"/>
                <a:gd name="connsiteY3" fmla="*/ 1047761 h 1144823"/>
                <a:gd name="connsiteX4" fmla="*/ 1204096 w 1346178"/>
                <a:gd name="connsiteY4" fmla="*/ 954456 h 1144823"/>
                <a:gd name="connsiteX5" fmla="*/ 1194766 w 1346178"/>
                <a:gd name="connsiteY5" fmla="*/ 133361 h 1144823"/>
                <a:gd name="connsiteX0" fmla="*/ 1194823 w 1346235"/>
                <a:gd name="connsiteY0" fmla="*/ 133361 h 1144823"/>
                <a:gd name="connsiteX1" fmla="*/ 355068 w 1346235"/>
                <a:gd name="connsiteY1" fmla="*/ 40055 h 1144823"/>
                <a:gd name="connsiteX2" fmla="*/ 505 w 1346235"/>
                <a:gd name="connsiteY2" fmla="*/ 534578 h 1144823"/>
                <a:gd name="connsiteX3" fmla="*/ 420382 w 1346235"/>
                <a:gd name="connsiteY3" fmla="*/ 1047761 h 1144823"/>
                <a:gd name="connsiteX4" fmla="*/ 1204153 w 1346235"/>
                <a:gd name="connsiteY4" fmla="*/ 954456 h 1144823"/>
                <a:gd name="connsiteX5" fmla="*/ 1194823 w 1346235"/>
                <a:gd name="connsiteY5" fmla="*/ 133361 h 1144823"/>
                <a:gd name="connsiteX0" fmla="*/ 1204132 w 1355544"/>
                <a:gd name="connsiteY0" fmla="*/ 129958 h 1106059"/>
                <a:gd name="connsiteX1" fmla="*/ 364377 w 1355544"/>
                <a:gd name="connsiteY1" fmla="*/ 36652 h 1106059"/>
                <a:gd name="connsiteX2" fmla="*/ 484 w 1355544"/>
                <a:gd name="connsiteY2" fmla="*/ 484522 h 1106059"/>
                <a:gd name="connsiteX3" fmla="*/ 429691 w 1355544"/>
                <a:gd name="connsiteY3" fmla="*/ 1044358 h 1106059"/>
                <a:gd name="connsiteX4" fmla="*/ 1213462 w 1355544"/>
                <a:gd name="connsiteY4" fmla="*/ 951053 h 1106059"/>
                <a:gd name="connsiteX5" fmla="*/ 1204132 w 1355544"/>
                <a:gd name="connsiteY5" fmla="*/ 129958 h 1106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5544" h="1106059">
                  <a:moveTo>
                    <a:pt x="1204132" y="129958"/>
                  </a:moveTo>
                  <a:cubicBezTo>
                    <a:pt x="1062618" y="-22442"/>
                    <a:pt x="564985" y="-22442"/>
                    <a:pt x="364377" y="36652"/>
                  </a:cubicBezTo>
                  <a:cubicBezTo>
                    <a:pt x="163769" y="95746"/>
                    <a:pt x="-10402" y="269918"/>
                    <a:pt x="484" y="484522"/>
                  </a:cubicBezTo>
                  <a:cubicBezTo>
                    <a:pt x="11370" y="699126"/>
                    <a:pt x="227528" y="966603"/>
                    <a:pt x="429691" y="1044358"/>
                  </a:cubicBezTo>
                  <a:cubicBezTo>
                    <a:pt x="631854" y="1122113"/>
                    <a:pt x="972420" y="1159436"/>
                    <a:pt x="1213462" y="951053"/>
                  </a:cubicBezTo>
                  <a:cubicBezTo>
                    <a:pt x="1454504" y="742670"/>
                    <a:pt x="1345646" y="282358"/>
                    <a:pt x="1204132" y="129958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9" name="二等辺三角形 11"/>
            <p:cNvSpPr/>
            <p:nvPr/>
          </p:nvSpPr>
          <p:spPr>
            <a:xfrm>
              <a:off x="4315761" y="764704"/>
              <a:ext cx="495743" cy="1593777"/>
            </a:xfrm>
            <a:custGeom>
              <a:avLst/>
              <a:gdLst>
                <a:gd name="connsiteX0" fmla="*/ 0 w 495431"/>
                <a:gd name="connsiteY0" fmla="*/ 1593777 h 1593777"/>
                <a:gd name="connsiteX1" fmla="*/ 247716 w 495431"/>
                <a:gd name="connsiteY1" fmla="*/ 0 h 1593777"/>
                <a:gd name="connsiteX2" fmla="*/ 495431 w 495431"/>
                <a:gd name="connsiteY2" fmla="*/ 1593777 h 1593777"/>
                <a:gd name="connsiteX3" fmla="*/ 0 w 495431"/>
                <a:gd name="connsiteY3" fmla="*/ 1593777 h 1593777"/>
                <a:gd name="connsiteX0" fmla="*/ 0 w 495431"/>
                <a:gd name="connsiteY0" fmla="*/ 1593777 h 1593777"/>
                <a:gd name="connsiteX1" fmla="*/ 247716 w 495431"/>
                <a:gd name="connsiteY1" fmla="*/ 0 h 1593777"/>
                <a:gd name="connsiteX2" fmla="*/ 495431 w 495431"/>
                <a:gd name="connsiteY2" fmla="*/ 1593777 h 1593777"/>
                <a:gd name="connsiteX3" fmla="*/ 0 w 495431"/>
                <a:gd name="connsiteY3" fmla="*/ 1593777 h 1593777"/>
                <a:gd name="connsiteX0" fmla="*/ 0 w 495696"/>
                <a:gd name="connsiteY0" fmla="*/ 1593777 h 1593777"/>
                <a:gd name="connsiteX1" fmla="*/ 247716 w 495696"/>
                <a:gd name="connsiteY1" fmla="*/ 0 h 1593777"/>
                <a:gd name="connsiteX2" fmla="*/ 495431 w 495696"/>
                <a:gd name="connsiteY2" fmla="*/ 1593777 h 1593777"/>
                <a:gd name="connsiteX3" fmla="*/ 0 w 495696"/>
                <a:gd name="connsiteY3" fmla="*/ 1593777 h 1593777"/>
                <a:gd name="connsiteX0" fmla="*/ 0 w 495743"/>
                <a:gd name="connsiteY0" fmla="*/ 1593777 h 1593777"/>
                <a:gd name="connsiteX1" fmla="*/ 247716 w 495743"/>
                <a:gd name="connsiteY1" fmla="*/ 0 h 1593777"/>
                <a:gd name="connsiteX2" fmla="*/ 495431 w 495743"/>
                <a:gd name="connsiteY2" fmla="*/ 1593777 h 1593777"/>
                <a:gd name="connsiteX3" fmla="*/ 0 w 495743"/>
                <a:gd name="connsiteY3" fmla="*/ 1593777 h 1593777"/>
                <a:gd name="connsiteX0" fmla="*/ 0 w 495743"/>
                <a:gd name="connsiteY0" fmla="*/ 1593777 h 1593777"/>
                <a:gd name="connsiteX1" fmla="*/ 247716 w 495743"/>
                <a:gd name="connsiteY1" fmla="*/ 0 h 1593777"/>
                <a:gd name="connsiteX2" fmla="*/ 495431 w 495743"/>
                <a:gd name="connsiteY2" fmla="*/ 1593777 h 1593777"/>
                <a:gd name="connsiteX3" fmla="*/ 0 w 495743"/>
                <a:gd name="connsiteY3" fmla="*/ 1593777 h 1593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5743" h="1593777">
                  <a:moveTo>
                    <a:pt x="0" y="1593777"/>
                  </a:moveTo>
                  <a:cubicBezTo>
                    <a:pt x="1091" y="881449"/>
                    <a:pt x="137984" y="404510"/>
                    <a:pt x="247716" y="0"/>
                  </a:cubicBezTo>
                  <a:cubicBezTo>
                    <a:pt x="357448" y="404510"/>
                    <a:pt x="503394" y="745647"/>
                    <a:pt x="495431" y="1593777"/>
                  </a:cubicBezTo>
                  <a:lnTo>
                    <a:pt x="0" y="1593777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0" name="二等辺三角形 6"/>
            <p:cNvSpPr/>
            <p:nvPr/>
          </p:nvSpPr>
          <p:spPr>
            <a:xfrm>
              <a:off x="2537254" y="1814587"/>
              <a:ext cx="209657" cy="987538"/>
            </a:xfrm>
            <a:custGeom>
              <a:avLst/>
              <a:gdLst>
                <a:gd name="connsiteX0" fmla="*/ 0 w 78639"/>
                <a:gd name="connsiteY0" fmla="*/ 796889 h 796889"/>
                <a:gd name="connsiteX1" fmla="*/ 39320 w 78639"/>
                <a:gd name="connsiteY1" fmla="*/ 0 h 796889"/>
                <a:gd name="connsiteX2" fmla="*/ 78639 w 78639"/>
                <a:gd name="connsiteY2" fmla="*/ 796889 h 796889"/>
                <a:gd name="connsiteX3" fmla="*/ 0 w 78639"/>
                <a:gd name="connsiteY3" fmla="*/ 796889 h 796889"/>
                <a:gd name="connsiteX0" fmla="*/ 0 w 81074"/>
                <a:gd name="connsiteY0" fmla="*/ 796889 h 796889"/>
                <a:gd name="connsiteX1" fmla="*/ 39320 w 81074"/>
                <a:gd name="connsiteY1" fmla="*/ 0 h 796889"/>
                <a:gd name="connsiteX2" fmla="*/ 81074 w 81074"/>
                <a:gd name="connsiteY2" fmla="*/ 448185 h 796889"/>
                <a:gd name="connsiteX3" fmla="*/ 78639 w 81074"/>
                <a:gd name="connsiteY3" fmla="*/ 796889 h 796889"/>
                <a:gd name="connsiteX4" fmla="*/ 0 w 81074"/>
                <a:gd name="connsiteY4" fmla="*/ 796889 h 796889"/>
                <a:gd name="connsiteX0" fmla="*/ 0 w 81074"/>
                <a:gd name="connsiteY0" fmla="*/ 796889 h 796889"/>
                <a:gd name="connsiteX1" fmla="*/ 17700 w 81074"/>
                <a:gd name="connsiteY1" fmla="*/ 430078 h 796889"/>
                <a:gd name="connsiteX2" fmla="*/ 39320 w 81074"/>
                <a:gd name="connsiteY2" fmla="*/ 0 h 796889"/>
                <a:gd name="connsiteX3" fmla="*/ 81074 w 81074"/>
                <a:gd name="connsiteY3" fmla="*/ 448185 h 796889"/>
                <a:gd name="connsiteX4" fmla="*/ 78639 w 81074"/>
                <a:gd name="connsiteY4" fmla="*/ 796889 h 796889"/>
                <a:gd name="connsiteX5" fmla="*/ 0 w 81074"/>
                <a:gd name="connsiteY5" fmla="*/ 796889 h 796889"/>
                <a:gd name="connsiteX0" fmla="*/ 250391 w 331465"/>
                <a:gd name="connsiteY0" fmla="*/ 624873 h 624873"/>
                <a:gd name="connsiteX1" fmla="*/ 268091 w 331465"/>
                <a:gd name="connsiteY1" fmla="*/ 258062 h 624873"/>
                <a:gd name="connsiteX2" fmla="*/ 0 w 331465"/>
                <a:gd name="connsiteY2" fmla="*/ 0 h 624873"/>
                <a:gd name="connsiteX3" fmla="*/ 331465 w 331465"/>
                <a:gd name="connsiteY3" fmla="*/ 276169 h 624873"/>
                <a:gd name="connsiteX4" fmla="*/ 329030 w 331465"/>
                <a:gd name="connsiteY4" fmla="*/ 624873 h 624873"/>
                <a:gd name="connsiteX5" fmla="*/ 250391 w 331465"/>
                <a:gd name="connsiteY5" fmla="*/ 624873 h 624873"/>
                <a:gd name="connsiteX0" fmla="*/ 250391 w 331465"/>
                <a:gd name="connsiteY0" fmla="*/ 624873 h 624873"/>
                <a:gd name="connsiteX1" fmla="*/ 268091 w 331465"/>
                <a:gd name="connsiteY1" fmla="*/ 258062 h 624873"/>
                <a:gd name="connsiteX2" fmla="*/ 0 w 331465"/>
                <a:gd name="connsiteY2" fmla="*/ 0 h 624873"/>
                <a:gd name="connsiteX3" fmla="*/ 331465 w 331465"/>
                <a:gd name="connsiteY3" fmla="*/ 276169 h 624873"/>
                <a:gd name="connsiteX4" fmla="*/ 329030 w 331465"/>
                <a:gd name="connsiteY4" fmla="*/ 624873 h 624873"/>
                <a:gd name="connsiteX5" fmla="*/ 250391 w 331465"/>
                <a:gd name="connsiteY5" fmla="*/ 624873 h 624873"/>
                <a:gd name="connsiteX0" fmla="*/ 514629 w 595703"/>
                <a:gd name="connsiteY0" fmla="*/ 520569 h 520569"/>
                <a:gd name="connsiteX1" fmla="*/ 532329 w 595703"/>
                <a:gd name="connsiteY1" fmla="*/ 153758 h 520569"/>
                <a:gd name="connsiteX2" fmla="*/ 0 w 595703"/>
                <a:gd name="connsiteY2" fmla="*/ 0 h 520569"/>
                <a:gd name="connsiteX3" fmla="*/ 595703 w 595703"/>
                <a:gd name="connsiteY3" fmla="*/ 171865 h 520569"/>
                <a:gd name="connsiteX4" fmla="*/ 593268 w 595703"/>
                <a:gd name="connsiteY4" fmla="*/ 520569 h 520569"/>
                <a:gd name="connsiteX5" fmla="*/ 514629 w 595703"/>
                <a:gd name="connsiteY5" fmla="*/ 520569 h 520569"/>
                <a:gd name="connsiteX0" fmla="*/ 514629 w 604848"/>
                <a:gd name="connsiteY0" fmla="*/ 520569 h 520569"/>
                <a:gd name="connsiteX1" fmla="*/ 532329 w 604848"/>
                <a:gd name="connsiteY1" fmla="*/ 153758 h 520569"/>
                <a:gd name="connsiteX2" fmla="*/ 0 w 604848"/>
                <a:gd name="connsiteY2" fmla="*/ 0 h 520569"/>
                <a:gd name="connsiteX3" fmla="*/ 595703 w 604848"/>
                <a:gd name="connsiteY3" fmla="*/ 171865 h 520569"/>
                <a:gd name="connsiteX4" fmla="*/ 593268 w 604848"/>
                <a:gd name="connsiteY4" fmla="*/ 520569 h 520569"/>
                <a:gd name="connsiteX5" fmla="*/ 514629 w 604848"/>
                <a:gd name="connsiteY5" fmla="*/ 520569 h 520569"/>
                <a:gd name="connsiteX0" fmla="*/ 514629 w 595703"/>
                <a:gd name="connsiteY0" fmla="*/ 520569 h 520569"/>
                <a:gd name="connsiteX1" fmla="*/ 400210 w 595703"/>
                <a:gd name="connsiteY1" fmla="*/ 171142 h 520569"/>
                <a:gd name="connsiteX2" fmla="*/ 0 w 595703"/>
                <a:gd name="connsiteY2" fmla="*/ 0 h 520569"/>
                <a:gd name="connsiteX3" fmla="*/ 595703 w 595703"/>
                <a:gd name="connsiteY3" fmla="*/ 171865 h 520569"/>
                <a:gd name="connsiteX4" fmla="*/ 593268 w 595703"/>
                <a:gd name="connsiteY4" fmla="*/ 520569 h 520569"/>
                <a:gd name="connsiteX5" fmla="*/ 514629 w 595703"/>
                <a:gd name="connsiteY5" fmla="*/ 520569 h 520569"/>
                <a:gd name="connsiteX0" fmla="*/ 514629 w 595703"/>
                <a:gd name="connsiteY0" fmla="*/ 520569 h 520569"/>
                <a:gd name="connsiteX1" fmla="*/ 400210 w 595703"/>
                <a:gd name="connsiteY1" fmla="*/ 171142 h 520569"/>
                <a:gd name="connsiteX2" fmla="*/ 0 w 595703"/>
                <a:gd name="connsiteY2" fmla="*/ 0 h 520569"/>
                <a:gd name="connsiteX3" fmla="*/ 595703 w 595703"/>
                <a:gd name="connsiteY3" fmla="*/ 171865 h 520569"/>
                <a:gd name="connsiteX4" fmla="*/ 593268 w 595703"/>
                <a:gd name="connsiteY4" fmla="*/ 520569 h 520569"/>
                <a:gd name="connsiteX5" fmla="*/ 514629 w 595703"/>
                <a:gd name="connsiteY5" fmla="*/ 520569 h 520569"/>
                <a:gd name="connsiteX0" fmla="*/ 514629 w 595703"/>
                <a:gd name="connsiteY0" fmla="*/ 520569 h 520569"/>
                <a:gd name="connsiteX1" fmla="*/ 400210 w 595703"/>
                <a:gd name="connsiteY1" fmla="*/ 171142 h 520569"/>
                <a:gd name="connsiteX2" fmla="*/ 0 w 595703"/>
                <a:gd name="connsiteY2" fmla="*/ 0 h 520569"/>
                <a:gd name="connsiteX3" fmla="*/ 595703 w 595703"/>
                <a:gd name="connsiteY3" fmla="*/ 171865 h 520569"/>
                <a:gd name="connsiteX4" fmla="*/ 593268 w 595703"/>
                <a:gd name="connsiteY4" fmla="*/ 520569 h 520569"/>
                <a:gd name="connsiteX5" fmla="*/ 514629 w 595703"/>
                <a:gd name="connsiteY5" fmla="*/ 520569 h 520569"/>
                <a:gd name="connsiteX0" fmla="*/ 514629 w 595704"/>
                <a:gd name="connsiteY0" fmla="*/ 520569 h 520569"/>
                <a:gd name="connsiteX1" fmla="*/ 400210 w 595704"/>
                <a:gd name="connsiteY1" fmla="*/ 171142 h 520569"/>
                <a:gd name="connsiteX2" fmla="*/ 0 w 595704"/>
                <a:gd name="connsiteY2" fmla="*/ 0 h 520569"/>
                <a:gd name="connsiteX3" fmla="*/ 595703 w 595704"/>
                <a:gd name="connsiteY3" fmla="*/ 171865 h 520569"/>
                <a:gd name="connsiteX4" fmla="*/ 593268 w 595704"/>
                <a:gd name="connsiteY4" fmla="*/ 520569 h 520569"/>
                <a:gd name="connsiteX5" fmla="*/ 514629 w 595704"/>
                <a:gd name="connsiteY5" fmla="*/ 520569 h 520569"/>
                <a:gd name="connsiteX0" fmla="*/ 514629 w 625803"/>
                <a:gd name="connsiteY0" fmla="*/ 520569 h 520569"/>
                <a:gd name="connsiteX1" fmla="*/ 400210 w 625803"/>
                <a:gd name="connsiteY1" fmla="*/ 171142 h 520569"/>
                <a:gd name="connsiteX2" fmla="*/ 0 w 625803"/>
                <a:gd name="connsiteY2" fmla="*/ 0 h 520569"/>
                <a:gd name="connsiteX3" fmla="*/ 595703 w 625803"/>
                <a:gd name="connsiteY3" fmla="*/ 171865 h 520569"/>
                <a:gd name="connsiteX4" fmla="*/ 593268 w 625803"/>
                <a:gd name="connsiteY4" fmla="*/ 520569 h 520569"/>
                <a:gd name="connsiteX5" fmla="*/ 514629 w 625803"/>
                <a:gd name="connsiteY5" fmla="*/ 520569 h 520569"/>
                <a:gd name="connsiteX0" fmla="*/ 514629 w 593291"/>
                <a:gd name="connsiteY0" fmla="*/ 520569 h 520569"/>
                <a:gd name="connsiteX1" fmla="*/ 400210 w 593291"/>
                <a:gd name="connsiteY1" fmla="*/ 171142 h 520569"/>
                <a:gd name="connsiteX2" fmla="*/ 0 w 593291"/>
                <a:gd name="connsiteY2" fmla="*/ 0 h 520569"/>
                <a:gd name="connsiteX3" fmla="*/ 505306 w 593291"/>
                <a:gd name="connsiteY3" fmla="*/ 140574 h 520569"/>
                <a:gd name="connsiteX4" fmla="*/ 593268 w 593291"/>
                <a:gd name="connsiteY4" fmla="*/ 520569 h 520569"/>
                <a:gd name="connsiteX5" fmla="*/ 514629 w 593291"/>
                <a:gd name="connsiteY5" fmla="*/ 520569 h 520569"/>
                <a:gd name="connsiteX0" fmla="*/ 514629 w 593291"/>
                <a:gd name="connsiteY0" fmla="*/ 551860 h 551860"/>
                <a:gd name="connsiteX1" fmla="*/ 400210 w 593291"/>
                <a:gd name="connsiteY1" fmla="*/ 171142 h 551860"/>
                <a:gd name="connsiteX2" fmla="*/ 0 w 593291"/>
                <a:gd name="connsiteY2" fmla="*/ 0 h 551860"/>
                <a:gd name="connsiteX3" fmla="*/ 505306 w 593291"/>
                <a:gd name="connsiteY3" fmla="*/ 140574 h 551860"/>
                <a:gd name="connsiteX4" fmla="*/ 593268 w 593291"/>
                <a:gd name="connsiteY4" fmla="*/ 520569 h 551860"/>
                <a:gd name="connsiteX5" fmla="*/ 514629 w 593291"/>
                <a:gd name="connsiteY5" fmla="*/ 551860 h 551860"/>
                <a:gd name="connsiteX0" fmla="*/ 278207 w 356862"/>
                <a:gd name="connsiteY0" fmla="*/ 666594 h 666594"/>
                <a:gd name="connsiteX1" fmla="*/ 163788 w 356862"/>
                <a:gd name="connsiteY1" fmla="*/ 285876 h 666594"/>
                <a:gd name="connsiteX2" fmla="*/ 0 w 356862"/>
                <a:gd name="connsiteY2" fmla="*/ 0 h 666594"/>
                <a:gd name="connsiteX3" fmla="*/ 268884 w 356862"/>
                <a:gd name="connsiteY3" fmla="*/ 255308 h 666594"/>
                <a:gd name="connsiteX4" fmla="*/ 356846 w 356862"/>
                <a:gd name="connsiteY4" fmla="*/ 635303 h 666594"/>
                <a:gd name="connsiteX5" fmla="*/ 278207 w 356862"/>
                <a:gd name="connsiteY5" fmla="*/ 666594 h 666594"/>
                <a:gd name="connsiteX0" fmla="*/ 278207 w 356862"/>
                <a:gd name="connsiteY0" fmla="*/ 666594 h 666594"/>
                <a:gd name="connsiteX1" fmla="*/ 177695 w 356862"/>
                <a:gd name="connsiteY1" fmla="*/ 195479 h 666594"/>
                <a:gd name="connsiteX2" fmla="*/ 0 w 356862"/>
                <a:gd name="connsiteY2" fmla="*/ 0 h 666594"/>
                <a:gd name="connsiteX3" fmla="*/ 268884 w 356862"/>
                <a:gd name="connsiteY3" fmla="*/ 255308 h 666594"/>
                <a:gd name="connsiteX4" fmla="*/ 356846 w 356862"/>
                <a:gd name="connsiteY4" fmla="*/ 635303 h 666594"/>
                <a:gd name="connsiteX5" fmla="*/ 278207 w 356862"/>
                <a:gd name="connsiteY5" fmla="*/ 666594 h 666594"/>
                <a:gd name="connsiteX0" fmla="*/ 278207 w 356867"/>
                <a:gd name="connsiteY0" fmla="*/ 666594 h 666594"/>
                <a:gd name="connsiteX1" fmla="*/ 177695 w 356867"/>
                <a:gd name="connsiteY1" fmla="*/ 195479 h 666594"/>
                <a:gd name="connsiteX2" fmla="*/ 0 w 356867"/>
                <a:gd name="connsiteY2" fmla="*/ 0 h 666594"/>
                <a:gd name="connsiteX3" fmla="*/ 275838 w 356867"/>
                <a:gd name="connsiteY3" fmla="*/ 126666 h 666594"/>
                <a:gd name="connsiteX4" fmla="*/ 356846 w 356867"/>
                <a:gd name="connsiteY4" fmla="*/ 635303 h 666594"/>
                <a:gd name="connsiteX5" fmla="*/ 278207 w 356867"/>
                <a:gd name="connsiteY5" fmla="*/ 666594 h 666594"/>
                <a:gd name="connsiteX0" fmla="*/ 278207 w 356867"/>
                <a:gd name="connsiteY0" fmla="*/ 666594 h 666594"/>
                <a:gd name="connsiteX1" fmla="*/ 205509 w 356867"/>
                <a:gd name="connsiteY1" fmla="*/ 171141 h 666594"/>
                <a:gd name="connsiteX2" fmla="*/ 0 w 356867"/>
                <a:gd name="connsiteY2" fmla="*/ 0 h 666594"/>
                <a:gd name="connsiteX3" fmla="*/ 275838 w 356867"/>
                <a:gd name="connsiteY3" fmla="*/ 126666 h 666594"/>
                <a:gd name="connsiteX4" fmla="*/ 356846 w 356867"/>
                <a:gd name="connsiteY4" fmla="*/ 635303 h 666594"/>
                <a:gd name="connsiteX5" fmla="*/ 278207 w 356867"/>
                <a:gd name="connsiteY5" fmla="*/ 666594 h 666594"/>
                <a:gd name="connsiteX0" fmla="*/ 236486 w 356867"/>
                <a:gd name="connsiteY0" fmla="*/ 680501 h 680501"/>
                <a:gd name="connsiteX1" fmla="*/ 205509 w 356867"/>
                <a:gd name="connsiteY1" fmla="*/ 171141 h 680501"/>
                <a:gd name="connsiteX2" fmla="*/ 0 w 356867"/>
                <a:gd name="connsiteY2" fmla="*/ 0 h 680501"/>
                <a:gd name="connsiteX3" fmla="*/ 275838 w 356867"/>
                <a:gd name="connsiteY3" fmla="*/ 126666 h 680501"/>
                <a:gd name="connsiteX4" fmla="*/ 356846 w 356867"/>
                <a:gd name="connsiteY4" fmla="*/ 635303 h 680501"/>
                <a:gd name="connsiteX5" fmla="*/ 236486 w 356867"/>
                <a:gd name="connsiteY5" fmla="*/ 680501 h 680501"/>
                <a:gd name="connsiteX0" fmla="*/ 180857 w 301232"/>
                <a:gd name="connsiteY0" fmla="*/ 697885 h 697885"/>
                <a:gd name="connsiteX1" fmla="*/ 149880 w 301232"/>
                <a:gd name="connsiteY1" fmla="*/ 188525 h 697885"/>
                <a:gd name="connsiteX2" fmla="*/ 0 w 301232"/>
                <a:gd name="connsiteY2" fmla="*/ 0 h 697885"/>
                <a:gd name="connsiteX3" fmla="*/ 220209 w 301232"/>
                <a:gd name="connsiteY3" fmla="*/ 144050 h 697885"/>
                <a:gd name="connsiteX4" fmla="*/ 301217 w 301232"/>
                <a:gd name="connsiteY4" fmla="*/ 652687 h 697885"/>
                <a:gd name="connsiteX5" fmla="*/ 180857 w 301232"/>
                <a:gd name="connsiteY5" fmla="*/ 697885 h 697885"/>
                <a:gd name="connsiteX0" fmla="*/ 90323 w 210693"/>
                <a:gd name="connsiteY0" fmla="*/ 797473 h 797473"/>
                <a:gd name="connsiteX1" fmla="*/ 59346 w 210693"/>
                <a:gd name="connsiteY1" fmla="*/ 288113 h 797473"/>
                <a:gd name="connsiteX2" fmla="*/ 0 w 210693"/>
                <a:gd name="connsiteY2" fmla="*/ 0 h 797473"/>
                <a:gd name="connsiteX3" fmla="*/ 129675 w 210693"/>
                <a:gd name="connsiteY3" fmla="*/ 243638 h 797473"/>
                <a:gd name="connsiteX4" fmla="*/ 210683 w 210693"/>
                <a:gd name="connsiteY4" fmla="*/ 752275 h 797473"/>
                <a:gd name="connsiteX5" fmla="*/ 90323 w 210693"/>
                <a:gd name="connsiteY5" fmla="*/ 797473 h 797473"/>
                <a:gd name="connsiteX0" fmla="*/ 90323 w 210693"/>
                <a:gd name="connsiteY0" fmla="*/ 797473 h 797473"/>
                <a:gd name="connsiteX1" fmla="*/ 59346 w 210693"/>
                <a:gd name="connsiteY1" fmla="*/ 288113 h 797473"/>
                <a:gd name="connsiteX2" fmla="*/ 0 w 210693"/>
                <a:gd name="connsiteY2" fmla="*/ 0 h 797473"/>
                <a:gd name="connsiteX3" fmla="*/ 129675 w 210693"/>
                <a:gd name="connsiteY3" fmla="*/ 243638 h 797473"/>
                <a:gd name="connsiteX4" fmla="*/ 210683 w 210693"/>
                <a:gd name="connsiteY4" fmla="*/ 752275 h 797473"/>
                <a:gd name="connsiteX5" fmla="*/ 90323 w 210693"/>
                <a:gd name="connsiteY5" fmla="*/ 797473 h 797473"/>
                <a:gd name="connsiteX0" fmla="*/ 90323 w 210693"/>
                <a:gd name="connsiteY0" fmla="*/ 797473 h 797473"/>
                <a:gd name="connsiteX1" fmla="*/ 59346 w 210693"/>
                <a:gd name="connsiteY1" fmla="*/ 288113 h 797473"/>
                <a:gd name="connsiteX2" fmla="*/ 0 w 210693"/>
                <a:gd name="connsiteY2" fmla="*/ 0 h 797473"/>
                <a:gd name="connsiteX3" fmla="*/ 129675 w 210693"/>
                <a:gd name="connsiteY3" fmla="*/ 243638 h 797473"/>
                <a:gd name="connsiteX4" fmla="*/ 210683 w 210693"/>
                <a:gd name="connsiteY4" fmla="*/ 752275 h 797473"/>
                <a:gd name="connsiteX5" fmla="*/ 90323 w 210693"/>
                <a:gd name="connsiteY5" fmla="*/ 797473 h 797473"/>
                <a:gd name="connsiteX0" fmla="*/ 63162 w 183531"/>
                <a:gd name="connsiteY0" fmla="*/ 833687 h 833687"/>
                <a:gd name="connsiteX1" fmla="*/ 32185 w 183531"/>
                <a:gd name="connsiteY1" fmla="*/ 324327 h 833687"/>
                <a:gd name="connsiteX2" fmla="*/ 0 w 183531"/>
                <a:gd name="connsiteY2" fmla="*/ 0 h 833687"/>
                <a:gd name="connsiteX3" fmla="*/ 102514 w 183531"/>
                <a:gd name="connsiteY3" fmla="*/ 279852 h 833687"/>
                <a:gd name="connsiteX4" fmla="*/ 183522 w 183531"/>
                <a:gd name="connsiteY4" fmla="*/ 788489 h 833687"/>
                <a:gd name="connsiteX5" fmla="*/ 63162 w 183531"/>
                <a:gd name="connsiteY5" fmla="*/ 833687 h 833687"/>
                <a:gd name="connsiteX0" fmla="*/ 63162 w 183531"/>
                <a:gd name="connsiteY0" fmla="*/ 833687 h 833687"/>
                <a:gd name="connsiteX1" fmla="*/ 32185 w 183531"/>
                <a:gd name="connsiteY1" fmla="*/ 324327 h 833687"/>
                <a:gd name="connsiteX2" fmla="*/ 0 w 183531"/>
                <a:gd name="connsiteY2" fmla="*/ 0 h 833687"/>
                <a:gd name="connsiteX3" fmla="*/ 102514 w 183531"/>
                <a:gd name="connsiteY3" fmla="*/ 279852 h 833687"/>
                <a:gd name="connsiteX4" fmla="*/ 183522 w 183531"/>
                <a:gd name="connsiteY4" fmla="*/ 788489 h 833687"/>
                <a:gd name="connsiteX5" fmla="*/ 63162 w 183531"/>
                <a:gd name="connsiteY5" fmla="*/ 833687 h 833687"/>
                <a:gd name="connsiteX0" fmla="*/ 63162 w 183531"/>
                <a:gd name="connsiteY0" fmla="*/ 833687 h 833687"/>
                <a:gd name="connsiteX1" fmla="*/ 32185 w 183531"/>
                <a:gd name="connsiteY1" fmla="*/ 324327 h 833687"/>
                <a:gd name="connsiteX2" fmla="*/ 0 w 183531"/>
                <a:gd name="connsiteY2" fmla="*/ 0 h 833687"/>
                <a:gd name="connsiteX3" fmla="*/ 102514 w 183531"/>
                <a:gd name="connsiteY3" fmla="*/ 279852 h 833687"/>
                <a:gd name="connsiteX4" fmla="*/ 183522 w 183531"/>
                <a:gd name="connsiteY4" fmla="*/ 788489 h 833687"/>
                <a:gd name="connsiteX5" fmla="*/ 63162 w 183531"/>
                <a:gd name="connsiteY5" fmla="*/ 833687 h 833687"/>
                <a:gd name="connsiteX0" fmla="*/ 89287 w 209657"/>
                <a:gd name="connsiteY0" fmla="*/ 987538 h 987538"/>
                <a:gd name="connsiteX1" fmla="*/ 58310 w 209657"/>
                <a:gd name="connsiteY1" fmla="*/ 478178 h 987538"/>
                <a:gd name="connsiteX2" fmla="*/ 0 w 209657"/>
                <a:gd name="connsiteY2" fmla="*/ 0 h 987538"/>
                <a:gd name="connsiteX3" fmla="*/ 128639 w 209657"/>
                <a:gd name="connsiteY3" fmla="*/ 433703 h 987538"/>
                <a:gd name="connsiteX4" fmla="*/ 209647 w 209657"/>
                <a:gd name="connsiteY4" fmla="*/ 942340 h 987538"/>
                <a:gd name="connsiteX5" fmla="*/ 89287 w 209657"/>
                <a:gd name="connsiteY5" fmla="*/ 987538 h 98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57" h="987538">
                  <a:moveTo>
                    <a:pt x="89287" y="987538"/>
                  </a:moveTo>
                  <a:cubicBezTo>
                    <a:pt x="79131" y="926403"/>
                    <a:pt x="73191" y="642768"/>
                    <a:pt x="58310" y="478178"/>
                  </a:cubicBezTo>
                  <a:cubicBezTo>
                    <a:pt x="43429" y="313588"/>
                    <a:pt x="19300" y="114270"/>
                    <a:pt x="0" y="0"/>
                  </a:cubicBezTo>
                  <a:cubicBezTo>
                    <a:pt x="61573" y="126377"/>
                    <a:pt x="93698" y="276646"/>
                    <a:pt x="128639" y="433703"/>
                  </a:cubicBezTo>
                  <a:cubicBezTo>
                    <a:pt x="163580" y="590760"/>
                    <a:pt x="210459" y="826105"/>
                    <a:pt x="209647" y="942340"/>
                  </a:cubicBezTo>
                  <a:lnTo>
                    <a:pt x="89287" y="98753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1" name="二等辺三角形 6"/>
            <p:cNvSpPr/>
            <p:nvPr/>
          </p:nvSpPr>
          <p:spPr>
            <a:xfrm flipH="1">
              <a:off x="6421331" y="1814587"/>
              <a:ext cx="209657" cy="987538"/>
            </a:xfrm>
            <a:custGeom>
              <a:avLst/>
              <a:gdLst>
                <a:gd name="connsiteX0" fmla="*/ 0 w 78639"/>
                <a:gd name="connsiteY0" fmla="*/ 796889 h 796889"/>
                <a:gd name="connsiteX1" fmla="*/ 39320 w 78639"/>
                <a:gd name="connsiteY1" fmla="*/ 0 h 796889"/>
                <a:gd name="connsiteX2" fmla="*/ 78639 w 78639"/>
                <a:gd name="connsiteY2" fmla="*/ 796889 h 796889"/>
                <a:gd name="connsiteX3" fmla="*/ 0 w 78639"/>
                <a:gd name="connsiteY3" fmla="*/ 796889 h 796889"/>
                <a:gd name="connsiteX0" fmla="*/ 0 w 81074"/>
                <a:gd name="connsiteY0" fmla="*/ 796889 h 796889"/>
                <a:gd name="connsiteX1" fmla="*/ 39320 w 81074"/>
                <a:gd name="connsiteY1" fmla="*/ 0 h 796889"/>
                <a:gd name="connsiteX2" fmla="*/ 81074 w 81074"/>
                <a:gd name="connsiteY2" fmla="*/ 448185 h 796889"/>
                <a:gd name="connsiteX3" fmla="*/ 78639 w 81074"/>
                <a:gd name="connsiteY3" fmla="*/ 796889 h 796889"/>
                <a:gd name="connsiteX4" fmla="*/ 0 w 81074"/>
                <a:gd name="connsiteY4" fmla="*/ 796889 h 796889"/>
                <a:gd name="connsiteX0" fmla="*/ 0 w 81074"/>
                <a:gd name="connsiteY0" fmla="*/ 796889 h 796889"/>
                <a:gd name="connsiteX1" fmla="*/ 17700 w 81074"/>
                <a:gd name="connsiteY1" fmla="*/ 430078 h 796889"/>
                <a:gd name="connsiteX2" fmla="*/ 39320 w 81074"/>
                <a:gd name="connsiteY2" fmla="*/ 0 h 796889"/>
                <a:gd name="connsiteX3" fmla="*/ 81074 w 81074"/>
                <a:gd name="connsiteY3" fmla="*/ 448185 h 796889"/>
                <a:gd name="connsiteX4" fmla="*/ 78639 w 81074"/>
                <a:gd name="connsiteY4" fmla="*/ 796889 h 796889"/>
                <a:gd name="connsiteX5" fmla="*/ 0 w 81074"/>
                <a:gd name="connsiteY5" fmla="*/ 796889 h 796889"/>
                <a:gd name="connsiteX0" fmla="*/ 250391 w 331465"/>
                <a:gd name="connsiteY0" fmla="*/ 624873 h 624873"/>
                <a:gd name="connsiteX1" fmla="*/ 268091 w 331465"/>
                <a:gd name="connsiteY1" fmla="*/ 258062 h 624873"/>
                <a:gd name="connsiteX2" fmla="*/ 0 w 331465"/>
                <a:gd name="connsiteY2" fmla="*/ 0 h 624873"/>
                <a:gd name="connsiteX3" fmla="*/ 331465 w 331465"/>
                <a:gd name="connsiteY3" fmla="*/ 276169 h 624873"/>
                <a:gd name="connsiteX4" fmla="*/ 329030 w 331465"/>
                <a:gd name="connsiteY4" fmla="*/ 624873 h 624873"/>
                <a:gd name="connsiteX5" fmla="*/ 250391 w 331465"/>
                <a:gd name="connsiteY5" fmla="*/ 624873 h 624873"/>
                <a:gd name="connsiteX0" fmla="*/ 250391 w 331465"/>
                <a:gd name="connsiteY0" fmla="*/ 624873 h 624873"/>
                <a:gd name="connsiteX1" fmla="*/ 268091 w 331465"/>
                <a:gd name="connsiteY1" fmla="*/ 258062 h 624873"/>
                <a:gd name="connsiteX2" fmla="*/ 0 w 331465"/>
                <a:gd name="connsiteY2" fmla="*/ 0 h 624873"/>
                <a:gd name="connsiteX3" fmla="*/ 331465 w 331465"/>
                <a:gd name="connsiteY3" fmla="*/ 276169 h 624873"/>
                <a:gd name="connsiteX4" fmla="*/ 329030 w 331465"/>
                <a:gd name="connsiteY4" fmla="*/ 624873 h 624873"/>
                <a:gd name="connsiteX5" fmla="*/ 250391 w 331465"/>
                <a:gd name="connsiteY5" fmla="*/ 624873 h 624873"/>
                <a:gd name="connsiteX0" fmla="*/ 514629 w 595703"/>
                <a:gd name="connsiteY0" fmla="*/ 520569 h 520569"/>
                <a:gd name="connsiteX1" fmla="*/ 532329 w 595703"/>
                <a:gd name="connsiteY1" fmla="*/ 153758 h 520569"/>
                <a:gd name="connsiteX2" fmla="*/ 0 w 595703"/>
                <a:gd name="connsiteY2" fmla="*/ 0 h 520569"/>
                <a:gd name="connsiteX3" fmla="*/ 595703 w 595703"/>
                <a:gd name="connsiteY3" fmla="*/ 171865 h 520569"/>
                <a:gd name="connsiteX4" fmla="*/ 593268 w 595703"/>
                <a:gd name="connsiteY4" fmla="*/ 520569 h 520569"/>
                <a:gd name="connsiteX5" fmla="*/ 514629 w 595703"/>
                <a:gd name="connsiteY5" fmla="*/ 520569 h 520569"/>
                <a:gd name="connsiteX0" fmla="*/ 514629 w 604848"/>
                <a:gd name="connsiteY0" fmla="*/ 520569 h 520569"/>
                <a:gd name="connsiteX1" fmla="*/ 532329 w 604848"/>
                <a:gd name="connsiteY1" fmla="*/ 153758 h 520569"/>
                <a:gd name="connsiteX2" fmla="*/ 0 w 604848"/>
                <a:gd name="connsiteY2" fmla="*/ 0 h 520569"/>
                <a:gd name="connsiteX3" fmla="*/ 595703 w 604848"/>
                <a:gd name="connsiteY3" fmla="*/ 171865 h 520569"/>
                <a:gd name="connsiteX4" fmla="*/ 593268 w 604848"/>
                <a:gd name="connsiteY4" fmla="*/ 520569 h 520569"/>
                <a:gd name="connsiteX5" fmla="*/ 514629 w 604848"/>
                <a:gd name="connsiteY5" fmla="*/ 520569 h 520569"/>
                <a:gd name="connsiteX0" fmla="*/ 514629 w 595703"/>
                <a:gd name="connsiteY0" fmla="*/ 520569 h 520569"/>
                <a:gd name="connsiteX1" fmla="*/ 400210 w 595703"/>
                <a:gd name="connsiteY1" fmla="*/ 171142 h 520569"/>
                <a:gd name="connsiteX2" fmla="*/ 0 w 595703"/>
                <a:gd name="connsiteY2" fmla="*/ 0 h 520569"/>
                <a:gd name="connsiteX3" fmla="*/ 595703 w 595703"/>
                <a:gd name="connsiteY3" fmla="*/ 171865 h 520569"/>
                <a:gd name="connsiteX4" fmla="*/ 593268 w 595703"/>
                <a:gd name="connsiteY4" fmla="*/ 520569 h 520569"/>
                <a:gd name="connsiteX5" fmla="*/ 514629 w 595703"/>
                <a:gd name="connsiteY5" fmla="*/ 520569 h 520569"/>
                <a:gd name="connsiteX0" fmla="*/ 514629 w 595703"/>
                <a:gd name="connsiteY0" fmla="*/ 520569 h 520569"/>
                <a:gd name="connsiteX1" fmla="*/ 400210 w 595703"/>
                <a:gd name="connsiteY1" fmla="*/ 171142 h 520569"/>
                <a:gd name="connsiteX2" fmla="*/ 0 w 595703"/>
                <a:gd name="connsiteY2" fmla="*/ 0 h 520569"/>
                <a:gd name="connsiteX3" fmla="*/ 595703 w 595703"/>
                <a:gd name="connsiteY3" fmla="*/ 171865 h 520569"/>
                <a:gd name="connsiteX4" fmla="*/ 593268 w 595703"/>
                <a:gd name="connsiteY4" fmla="*/ 520569 h 520569"/>
                <a:gd name="connsiteX5" fmla="*/ 514629 w 595703"/>
                <a:gd name="connsiteY5" fmla="*/ 520569 h 520569"/>
                <a:gd name="connsiteX0" fmla="*/ 514629 w 595703"/>
                <a:gd name="connsiteY0" fmla="*/ 520569 h 520569"/>
                <a:gd name="connsiteX1" fmla="*/ 400210 w 595703"/>
                <a:gd name="connsiteY1" fmla="*/ 171142 h 520569"/>
                <a:gd name="connsiteX2" fmla="*/ 0 w 595703"/>
                <a:gd name="connsiteY2" fmla="*/ 0 h 520569"/>
                <a:gd name="connsiteX3" fmla="*/ 595703 w 595703"/>
                <a:gd name="connsiteY3" fmla="*/ 171865 h 520569"/>
                <a:gd name="connsiteX4" fmla="*/ 593268 w 595703"/>
                <a:gd name="connsiteY4" fmla="*/ 520569 h 520569"/>
                <a:gd name="connsiteX5" fmla="*/ 514629 w 595703"/>
                <a:gd name="connsiteY5" fmla="*/ 520569 h 520569"/>
                <a:gd name="connsiteX0" fmla="*/ 514629 w 595704"/>
                <a:gd name="connsiteY0" fmla="*/ 520569 h 520569"/>
                <a:gd name="connsiteX1" fmla="*/ 400210 w 595704"/>
                <a:gd name="connsiteY1" fmla="*/ 171142 h 520569"/>
                <a:gd name="connsiteX2" fmla="*/ 0 w 595704"/>
                <a:gd name="connsiteY2" fmla="*/ 0 h 520569"/>
                <a:gd name="connsiteX3" fmla="*/ 595703 w 595704"/>
                <a:gd name="connsiteY3" fmla="*/ 171865 h 520569"/>
                <a:gd name="connsiteX4" fmla="*/ 593268 w 595704"/>
                <a:gd name="connsiteY4" fmla="*/ 520569 h 520569"/>
                <a:gd name="connsiteX5" fmla="*/ 514629 w 595704"/>
                <a:gd name="connsiteY5" fmla="*/ 520569 h 520569"/>
                <a:gd name="connsiteX0" fmla="*/ 514629 w 625803"/>
                <a:gd name="connsiteY0" fmla="*/ 520569 h 520569"/>
                <a:gd name="connsiteX1" fmla="*/ 400210 w 625803"/>
                <a:gd name="connsiteY1" fmla="*/ 171142 h 520569"/>
                <a:gd name="connsiteX2" fmla="*/ 0 w 625803"/>
                <a:gd name="connsiteY2" fmla="*/ 0 h 520569"/>
                <a:gd name="connsiteX3" fmla="*/ 595703 w 625803"/>
                <a:gd name="connsiteY3" fmla="*/ 171865 h 520569"/>
                <a:gd name="connsiteX4" fmla="*/ 593268 w 625803"/>
                <a:gd name="connsiteY4" fmla="*/ 520569 h 520569"/>
                <a:gd name="connsiteX5" fmla="*/ 514629 w 625803"/>
                <a:gd name="connsiteY5" fmla="*/ 520569 h 520569"/>
                <a:gd name="connsiteX0" fmla="*/ 514629 w 593291"/>
                <a:gd name="connsiteY0" fmla="*/ 520569 h 520569"/>
                <a:gd name="connsiteX1" fmla="*/ 400210 w 593291"/>
                <a:gd name="connsiteY1" fmla="*/ 171142 h 520569"/>
                <a:gd name="connsiteX2" fmla="*/ 0 w 593291"/>
                <a:gd name="connsiteY2" fmla="*/ 0 h 520569"/>
                <a:gd name="connsiteX3" fmla="*/ 505306 w 593291"/>
                <a:gd name="connsiteY3" fmla="*/ 140574 h 520569"/>
                <a:gd name="connsiteX4" fmla="*/ 593268 w 593291"/>
                <a:gd name="connsiteY4" fmla="*/ 520569 h 520569"/>
                <a:gd name="connsiteX5" fmla="*/ 514629 w 593291"/>
                <a:gd name="connsiteY5" fmla="*/ 520569 h 520569"/>
                <a:gd name="connsiteX0" fmla="*/ 514629 w 593291"/>
                <a:gd name="connsiteY0" fmla="*/ 551860 h 551860"/>
                <a:gd name="connsiteX1" fmla="*/ 400210 w 593291"/>
                <a:gd name="connsiteY1" fmla="*/ 171142 h 551860"/>
                <a:gd name="connsiteX2" fmla="*/ 0 w 593291"/>
                <a:gd name="connsiteY2" fmla="*/ 0 h 551860"/>
                <a:gd name="connsiteX3" fmla="*/ 505306 w 593291"/>
                <a:gd name="connsiteY3" fmla="*/ 140574 h 551860"/>
                <a:gd name="connsiteX4" fmla="*/ 593268 w 593291"/>
                <a:gd name="connsiteY4" fmla="*/ 520569 h 551860"/>
                <a:gd name="connsiteX5" fmla="*/ 514629 w 593291"/>
                <a:gd name="connsiteY5" fmla="*/ 551860 h 551860"/>
                <a:gd name="connsiteX0" fmla="*/ 278207 w 356862"/>
                <a:gd name="connsiteY0" fmla="*/ 666594 h 666594"/>
                <a:gd name="connsiteX1" fmla="*/ 163788 w 356862"/>
                <a:gd name="connsiteY1" fmla="*/ 285876 h 666594"/>
                <a:gd name="connsiteX2" fmla="*/ 0 w 356862"/>
                <a:gd name="connsiteY2" fmla="*/ 0 h 666594"/>
                <a:gd name="connsiteX3" fmla="*/ 268884 w 356862"/>
                <a:gd name="connsiteY3" fmla="*/ 255308 h 666594"/>
                <a:gd name="connsiteX4" fmla="*/ 356846 w 356862"/>
                <a:gd name="connsiteY4" fmla="*/ 635303 h 666594"/>
                <a:gd name="connsiteX5" fmla="*/ 278207 w 356862"/>
                <a:gd name="connsiteY5" fmla="*/ 666594 h 666594"/>
                <a:gd name="connsiteX0" fmla="*/ 278207 w 356862"/>
                <a:gd name="connsiteY0" fmla="*/ 666594 h 666594"/>
                <a:gd name="connsiteX1" fmla="*/ 177695 w 356862"/>
                <a:gd name="connsiteY1" fmla="*/ 195479 h 666594"/>
                <a:gd name="connsiteX2" fmla="*/ 0 w 356862"/>
                <a:gd name="connsiteY2" fmla="*/ 0 h 666594"/>
                <a:gd name="connsiteX3" fmla="*/ 268884 w 356862"/>
                <a:gd name="connsiteY3" fmla="*/ 255308 h 666594"/>
                <a:gd name="connsiteX4" fmla="*/ 356846 w 356862"/>
                <a:gd name="connsiteY4" fmla="*/ 635303 h 666594"/>
                <a:gd name="connsiteX5" fmla="*/ 278207 w 356862"/>
                <a:gd name="connsiteY5" fmla="*/ 666594 h 666594"/>
                <a:gd name="connsiteX0" fmla="*/ 278207 w 356867"/>
                <a:gd name="connsiteY0" fmla="*/ 666594 h 666594"/>
                <a:gd name="connsiteX1" fmla="*/ 177695 w 356867"/>
                <a:gd name="connsiteY1" fmla="*/ 195479 h 666594"/>
                <a:gd name="connsiteX2" fmla="*/ 0 w 356867"/>
                <a:gd name="connsiteY2" fmla="*/ 0 h 666594"/>
                <a:gd name="connsiteX3" fmla="*/ 275838 w 356867"/>
                <a:gd name="connsiteY3" fmla="*/ 126666 h 666594"/>
                <a:gd name="connsiteX4" fmla="*/ 356846 w 356867"/>
                <a:gd name="connsiteY4" fmla="*/ 635303 h 666594"/>
                <a:gd name="connsiteX5" fmla="*/ 278207 w 356867"/>
                <a:gd name="connsiteY5" fmla="*/ 666594 h 666594"/>
                <a:gd name="connsiteX0" fmla="*/ 278207 w 356867"/>
                <a:gd name="connsiteY0" fmla="*/ 666594 h 666594"/>
                <a:gd name="connsiteX1" fmla="*/ 205509 w 356867"/>
                <a:gd name="connsiteY1" fmla="*/ 171141 h 666594"/>
                <a:gd name="connsiteX2" fmla="*/ 0 w 356867"/>
                <a:gd name="connsiteY2" fmla="*/ 0 h 666594"/>
                <a:gd name="connsiteX3" fmla="*/ 275838 w 356867"/>
                <a:gd name="connsiteY3" fmla="*/ 126666 h 666594"/>
                <a:gd name="connsiteX4" fmla="*/ 356846 w 356867"/>
                <a:gd name="connsiteY4" fmla="*/ 635303 h 666594"/>
                <a:gd name="connsiteX5" fmla="*/ 278207 w 356867"/>
                <a:gd name="connsiteY5" fmla="*/ 666594 h 666594"/>
                <a:gd name="connsiteX0" fmla="*/ 236486 w 356867"/>
                <a:gd name="connsiteY0" fmla="*/ 680501 h 680501"/>
                <a:gd name="connsiteX1" fmla="*/ 205509 w 356867"/>
                <a:gd name="connsiteY1" fmla="*/ 171141 h 680501"/>
                <a:gd name="connsiteX2" fmla="*/ 0 w 356867"/>
                <a:gd name="connsiteY2" fmla="*/ 0 h 680501"/>
                <a:gd name="connsiteX3" fmla="*/ 275838 w 356867"/>
                <a:gd name="connsiteY3" fmla="*/ 126666 h 680501"/>
                <a:gd name="connsiteX4" fmla="*/ 356846 w 356867"/>
                <a:gd name="connsiteY4" fmla="*/ 635303 h 680501"/>
                <a:gd name="connsiteX5" fmla="*/ 236486 w 356867"/>
                <a:gd name="connsiteY5" fmla="*/ 680501 h 680501"/>
                <a:gd name="connsiteX0" fmla="*/ 180857 w 301232"/>
                <a:gd name="connsiteY0" fmla="*/ 697885 h 697885"/>
                <a:gd name="connsiteX1" fmla="*/ 149880 w 301232"/>
                <a:gd name="connsiteY1" fmla="*/ 188525 h 697885"/>
                <a:gd name="connsiteX2" fmla="*/ 0 w 301232"/>
                <a:gd name="connsiteY2" fmla="*/ 0 h 697885"/>
                <a:gd name="connsiteX3" fmla="*/ 220209 w 301232"/>
                <a:gd name="connsiteY3" fmla="*/ 144050 h 697885"/>
                <a:gd name="connsiteX4" fmla="*/ 301217 w 301232"/>
                <a:gd name="connsiteY4" fmla="*/ 652687 h 697885"/>
                <a:gd name="connsiteX5" fmla="*/ 180857 w 301232"/>
                <a:gd name="connsiteY5" fmla="*/ 697885 h 697885"/>
                <a:gd name="connsiteX0" fmla="*/ 90323 w 210693"/>
                <a:gd name="connsiteY0" fmla="*/ 797473 h 797473"/>
                <a:gd name="connsiteX1" fmla="*/ 59346 w 210693"/>
                <a:gd name="connsiteY1" fmla="*/ 288113 h 797473"/>
                <a:gd name="connsiteX2" fmla="*/ 0 w 210693"/>
                <a:gd name="connsiteY2" fmla="*/ 0 h 797473"/>
                <a:gd name="connsiteX3" fmla="*/ 129675 w 210693"/>
                <a:gd name="connsiteY3" fmla="*/ 243638 h 797473"/>
                <a:gd name="connsiteX4" fmla="*/ 210683 w 210693"/>
                <a:gd name="connsiteY4" fmla="*/ 752275 h 797473"/>
                <a:gd name="connsiteX5" fmla="*/ 90323 w 210693"/>
                <a:gd name="connsiteY5" fmla="*/ 797473 h 797473"/>
                <a:gd name="connsiteX0" fmla="*/ 90323 w 210693"/>
                <a:gd name="connsiteY0" fmla="*/ 797473 h 797473"/>
                <a:gd name="connsiteX1" fmla="*/ 59346 w 210693"/>
                <a:gd name="connsiteY1" fmla="*/ 288113 h 797473"/>
                <a:gd name="connsiteX2" fmla="*/ 0 w 210693"/>
                <a:gd name="connsiteY2" fmla="*/ 0 h 797473"/>
                <a:gd name="connsiteX3" fmla="*/ 129675 w 210693"/>
                <a:gd name="connsiteY3" fmla="*/ 243638 h 797473"/>
                <a:gd name="connsiteX4" fmla="*/ 210683 w 210693"/>
                <a:gd name="connsiteY4" fmla="*/ 752275 h 797473"/>
                <a:gd name="connsiteX5" fmla="*/ 90323 w 210693"/>
                <a:gd name="connsiteY5" fmla="*/ 797473 h 797473"/>
                <a:gd name="connsiteX0" fmla="*/ 90323 w 210693"/>
                <a:gd name="connsiteY0" fmla="*/ 797473 h 797473"/>
                <a:gd name="connsiteX1" fmla="*/ 59346 w 210693"/>
                <a:gd name="connsiteY1" fmla="*/ 288113 h 797473"/>
                <a:gd name="connsiteX2" fmla="*/ 0 w 210693"/>
                <a:gd name="connsiteY2" fmla="*/ 0 h 797473"/>
                <a:gd name="connsiteX3" fmla="*/ 129675 w 210693"/>
                <a:gd name="connsiteY3" fmla="*/ 243638 h 797473"/>
                <a:gd name="connsiteX4" fmla="*/ 210683 w 210693"/>
                <a:gd name="connsiteY4" fmla="*/ 752275 h 797473"/>
                <a:gd name="connsiteX5" fmla="*/ 90323 w 210693"/>
                <a:gd name="connsiteY5" fmla="*/ 797473 h 797473"/>
                <a:gd name="connsiteX0" fmla="*/ 63162 w 183531"/>
                <a:gd name="connsiteY0" fmla="*/ 833687 h 833687"/>
                <a:gd name="connsiteX1" fmla="*/ 32185 w 183531"/>
                <a:gd name="connsiteY1" fmla="*/ 324327 h 833687"/>
                <a:gd name="connsiteX2" fmla="*/ 0 w 183531"/>
                <a:gd name="connsiteY2" fmla="*/ 0 h 833687"/>
                <a:gd name="connsiteX3" fmla="*/ 102514 w 183531"/>
                <a:gd name="connsiteY3" fmla="*/ 279852 h 833687"/>
                <a:gd name="connsiteX4" fmla="*/ 183522 w 183531"/>
                <a:gd name="connsiteY4" fmla="*/ 788489 h 833687"/>
                <a:gd name="connsiteX5" fmla="*/ 63162 w 183531"/>
                <a:gd name="connsiteY5" fmla="*/ 833687 h 833687"/>
                <a:gd name="connsiteX0" fmla="*/ 63162 w 183531"/>
                <a:gd name="connsiteY0" fmla="*/ 833687 h 833687"/>
                <a:gd name="connsiteX1" fmla="*/ 32185 w 183531"/>
                <a:gd name="connsiteY1" fmla="*/ 324327 h 833687"/>
                <a:gd name="connsiteX2" fmla="*/ 0 w 183531"/>
                <a:gd name="connsiteY2" fmla="*/ 0 h 833687"/>
                <a:gd name="connsiteX3" fmla="*/ 102514 w 183531"/>
                <a:gd name="connsiteY3" fmla="*/ 279852 h 833687"/>
                <a:gd name="connsiteX4" fmla="*/ 183522 w 183531"/>
                <a:gd name="connsiteY4" fmla="*/ 788489 h 833687"/>
                <a:gd name="connsiteX5" fmla="*/ 63162 w 183531"/>
                <a:gd name="connsiteY5" fmla="*/ 833687 h 833687"/>
                <a:gd name="connsiteX0" fmla="*/ 63162 w 183531"/>
                <a:gd name="connsiteY0" fmla="*/ 833687 h 833687"/>
                <a:gd name="connsiteX1" fmla="*/ 32185 w 183531"/>
                <a:gd name="connsiteY1" fmla="*/ 324327 h 833687"/>
                <a:gd name="connsiteX2" fmla="*/ 0 w 183531"/>
                <a:gd name="connsiteY2" fmla="*/ 0 h 833687"/>
                <a:gd name="connsiteX3" fmla="*/ 102514 w 183531"/>
                <a:gd name="connsiteY3" fmla="*/ 279852 h 833687"/>
                <a:gd name="connsiteX4" fmla="*/ 183522 w 183531"/>
                <a:gd name="connsiteY4" fmla="*/ 788489 h 833687"/>
                <a:gd name="connsiteX5" fmla="*/ 63162 w 183531"/>
                <a:gd name="connsiteY5" fmla="*/ 833687 h 833687"/>
                <a:gd name="connsiteX0" fmla="*/ 89287 w 209657"/>
                <a:gd name="connsiteY0" fmla="*/ 987538 h 987538"/>
                <a:gd name="connsiteX1" fmla="*/ 58310 w 209657"/>
                <a:gd name="connsiteY1" fmla="*/ 478178 h 987538"/>
                <a:gd name="connsiteX2" fmla="*/ 0 w 209657"/>
                <a:gd name="connsiteY2" fmla="*/ 0 h 987538"/>
                <a:gd name="connsiteX3" fmla="*/ 128639 w 209657"/>
                <a:gd name="connsiteY3" fmla="*/ 433703 h 987538"/>
                <a:gd name="connsiteX4" fmla="*/ 209647 w 209657"/>
                <a:gd name="connsiteY4" fmla="*/ 942340 h 987538"/>
                <a:gd name="connsiteX5" fmla="*/ 89287 w 209657"/>
                <a:gd name="connsiteY5" fmla="*/ 987538 h 987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9657" h="987538">
                  <a:moveTo>
                    <a:pt x="89287" y="987538"/>
                  </a:moveTo>
                  <a:cubicBezTo>
                    <a:pt x="79131" y="926403"/>
                    <a:pt x="73191" y="642768"/>
                    <a:pt x="58310" y="478178"/>
                  </a:cubicBezTo>
                  <a:cubicBezTo>
                    <a:pt x="43429" y="313588"/>
                    <a:pt x="19300" y="114270"/>
                    <a:pt x="0" y="0"/>
                  </a:cubicBezTo>
                  <a:cubicBezTo>
                    <a:pt x="61573" y="126377"/>
                    <a:pt x="93698" y="276646"/>
                    <a:pt x="128639" y="433703"/>
                  </a:cubicBezTo>
                  <a:cubicBezTo>
                    <a:pt x="163580" y="590760"/>
                    <a:pt x="210459" y="826105"/>
                    <a:pt x="209647" y="942340"/>
                  </a:cubicBezTo>
                  <a:lnTo>
                    <a:pt x="89287" y="987538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2" name="五角形 13"/>
            <p:cNvSpPr/>
            <p:nvPr/>
          </p:nvSpPr>
          <p:spPr>
            <a:xfrm rot="10800000">
              <a:off x="3077187" y="6243315"/>
              <a:ext cx="3096438" cy="498054"/>
            </a:xfrm>
            <a:custGeom>
              <a:avLst/>
              <a:gdLst>
                <a:gd name="connsiteX0" fmla="*/ 3 w 3096444"/>
                <a:gd name="connsiteY0" fmla="*/ 190240 h 498055"/>
                <a:gd name="connsiteX1" fmla="*/ 1548222 w 3096444"/>
                <a:gd name="connsiteY1" fmla="*/ 0 h 498055"/>
                <a:gd name="connsiteX2" fmla="*/ 3096441 w 3096444"/>
                <a:gd name="connsiteY2" fmla="*/ 190240 h 498055"/>
                <a:gd name="connsiteX3" fmla="*/ 2505074 w 3096444"/>
                <a:gd name="connsiteY3" fmla="*/ 498054 h 498055"/>
                <a:gd name="connsiteX4" fmla="*/ 591370 w 3096444"/>
                <a:gd name="connsiteY4" fmla="*/ 498054 h 498055"/>
                <a:gd name="connsiteX5" fmla="*/ 3 w 3096444"/>
                <a:gd name="connsiteY5" fmla="*/ 190240 h 498055"/>
                <a:gd name="connsiteX0" fmla="*/ 0 w 3096438"/>
                <a:gd name="connsiteY0" fmla="*/ 190240 h 498054"/>
                <a:gd name="connsiteX1" fmla="*/ 1548219 w 3096438"/>
                <a:gd name="connsiteY1" fmla="*/ 0 h 498054"/>
                <a:gd name="connsiteX2" fmla="*/ 3096438 w 3096438"/>
                <a:gd name="connsiteY2" fmla="*/ 190240 h 498054"/>
                <a:gd name="connsiteX3" fmla="*/ 2505071 w 3096438"/>
                <a:gd name="connsiteY3" fmla="*/ 498054 h 498054"/>
                <a:gd name="connsiteX4" fmla="*/ 591367 w 3096438"/>
                <a:gd name="connsiteY4" fmla="*/ 498054 h 498054"/>
                <a:gd name="connsiteX5" fmla="*/ 0 w 3096438"/>
                <a:gd name="connsiteY5" fmla="*/ 190240 h 498054"/>
                <a:gd name="connsiteX0" fmla="*/ 0 w 3096438"/>
                <a:gd name="connsiteY0" fmla="*/ 190240 h 498054"/>
                <a:gd name="connsiteX1" fmla="*/ 1548219 w 3096438"/>
                <a:gd name="connsiteY1" fmla="*/ 0 h 498054"/>
                <a:gd name="connsiteX2" fmla="*/ 3096438 w 3096438"/>
                <a:gd name="connsiteY2" fmla="*/ 190240 h 498054"/>
                <a:gd name="connsiteX3" fmla="*/ 2505071 w 3096438"/>
                <a:gd name="connsiteY3" fmla="*/ 498054 h 498054"/>
                <a:gd name="connsiteX4" fmla="*/ 591367 w 3096438"/>
                <a:gd name="connsiteY4" fmla="*/ 498054 h 498054"/>
                <a:gd name="connsiteX5" fmla="*/ 0 w 3096438"/>
                <a:gd name="connsiteY5" fmla="*/ 190240 h 498054"/>
                <a:gd name="connsiteX0" fmla="*/ 0 w 3096438"/>
                <a:gd name="connsiteY0" fmla="*/ 190240 h 498054"/>
                <a:gd name="connsiteX1" fmla="*/ 1548219 w 3096438"/>
                <a:gd name="connsiteY1" fmla="*/ 0 h 498054"/>
                <a:gd name="connsiteX2" fmla="*/ 3096438 w 3096438"/>
                <a:gd name="connsiteY2" fmla="*/ 190240 h 498054"/>
                <a:gd name="connsiteX3" fmla="*/ 2505071 w 3096438"/>
                <a:gd name="connsiteY3" fmla="*/ 498054 h 498054"/>
                <a:gd name="connsiteX4" fmla="*/ 591367 w 3096438"/>
                <a:gd name="connsiteY4" fmla="*/ 498054 h 498054"/>
                <a:gd name="connsiteX5" fmla="*/ 0 w 3096438"/>
                <a:gd name="connsiteY5" fmla="*/ 190240 h 498054"/>
                <a:gd name="connsiteX0" fmla="*/ 0 w 3096438"/>
                <a:gd name="connsiteY0" fmla="*/ 190240 h 498054"/>
                <a:gd name="connsiteX1" fmla="*/ 1548219 w 3096438"/>
                <a:gd name="connsiteY1" fmla="*/ 0 h 498054"/>
                <a:gd name="connsiteX2" fmla="*/ 3096438 w 3096438"/>
                <a:gd name="connsiteY2" fmla="*/ 190240 h 498054"/>
                <a:gd name="connsiteX3" fmla="*/ 2505071 w 3096438"/>
                <a:gd name="connsiteY3" fmla="*/ 498054 h 498054"/>
                <a:gd name="connsiteX4" fmla="*/ 591367 w 3096438"/>
                <a:gd name="connsiteY4" fmla="*/ 498054 h 498054"/>
                <a:gd name="connsiteX5" fmla="*/ 0 w 3096438"/>
                <a:gd name="connsiteY5" fmla="*/ 190240 h 498054"/>
                <a:gd name="connsiteX0" fmla="*/ 0 w 3096438"/>
                <a:gd name="connsiteY0" fmla="*/ 190240 h 498054"/>
                <a:gd name="connsiteX1" fmla="*/ 1548219 w 3096438"/>
                <a:gd name="connsiteY1" fmla="*/ 0 h 498054"/>
                <a:gd name="connsiteX2" fmla="*/ 3096438 w 3096438"/>
                <a:gd name="connsiteY2" fmla="*/ 190240 h 498054"/>
                <a:gd name="connsiteX3" fmla="*/ 2505071 w 3096438"/>
                <a:gd name="connsiteY3" fmla="*/ 498054 h 498054"/>
                <a:gd name="connsiteX4" fmla="*/ 591367 w 3096438"/>
                <a:gd name="connsiteY4" fmla="*/ 498054 h 498054"/>
                <a:gd name="connsiteX5" fmla="*/ 0 w 3096438"/>
                <a:gd name="connsiteY5" fmla="*/ 190240 h 498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6438" h="498054">
                  <a:moveTo>
                    <a:pt x="0" y="190240"/>
                  </a:moveTo>
                  <a:cubicBezTo>
                    <a:pt x="159475" y="107231"/>
                    <a:pt x="1032146" y="0"/>
                    <a:pt x="1548219" y="0"/>
                  </a:cubicBezTo>
                  <a:cubicBezTo>
                    <a:pt x="2064292" y="0"/>
                    <a:pt x="2936963" y="107231"/>
                    <a:pt x="3096438" y="190240"/>
                  </a:cubicBezTo>
                  <a:cubicBezTo>
                    <a:pt x="2890262" y="410540"/>
                    <a:pt x="2720300" y="440716"/>
                    <a:pt x="2505071" y="498054"/>
                  </a:cubicBezTo>
                  <a:lnTo>
                    <a:pt x="591367" y="498054"/>
                  </a:lnTo>
                  <a:cubicBezTo>
                    <a:pt x="394245" y="458823"/>
                    <a:pt x="206176" y="383379"/>
                    <a:pt x="0" y="19024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3" name="円/楕円 12"/>
            <p:cNvSpPr/>
            <p:nvPr/>
          </p:nvSpPr>
          <p:spPr>
            <a:xfrm>
              <a:off x="1467031" y="2358481"/>
              <a:ext cx="6192888" cy="3984443"/>
            </a:xfrm>
            <a:prstGeom prst="ellipse">
              <a:avLst/>
            </a:prstGeom>
            <a:blipFill dpi="0"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</a:extLst>
              </a:blip>
              <a:srcRect/>
              <a:stretch>
                <a:fillRect/>
              </a:stretch>
            </a:blip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4" name="フリーフォーム 13"/>
            <p:cNvSpPr/>
            <p:nvPr/>
          </p:nvSpPr>
          <p:spPr>
            <a:xfrm>
              <a:off x="1467031" y="4429106"/>
              <a:ext cx="6187410" cy="220430"/>
            </a:xfrm>
            <a:custGeom>
              <a:avLst/>
              <a:gdLst>
                <a:gd name="connsiteX0" fmla="*/ 0 w 3597215"/>
                <a:gd name="connsiteY0" fmla="*/ 294736 h 303363"/>
                <a:gd name="connsiteX1" fmla="*/ 1794295 w 3597215"/>
                <a:gd name="connsiteY1" fmla="*/ 1438 h 303363"/>
                <a:gd name="connsiteX2" fmla="*/ 3597215 w 3597215"/>
                <a:gd name="connsiteY2" fmla="*/ 303363 h 303363"/>
                <a:gd name="connsiteX3" fmla="*/ 3597215 w 3597215"/>
                <a:gd name="connsiteY3" fmla="*/ 303363 h 303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7215" h="303363">
                  <a:moveTo>
                    <a:pt x="0" y="294736"/>
                  </a:moveTo>
                  <a:cubicBezTo>
                    <a:pt x="597379" y="147368"/>
                    <a:pt x="1194759" y="0"/>
                    <a:pt x="1794295" y="1438"/>
                  </a:cubicBezTo>
                  <a:cubicBezTo>
                    <a:pt x="2393831" y="2876"/>
                    <a:pt x="3597215" y="303363"/>
                    <a:pt x="3597215" y="303363"/>
                  </a:cubicBezTo>
                  <a:lnTo>
                    <a:pt x="3597215" y="303363"/>
                  </a:lnTo>
                </a:path>
              </a:pathLst>
            </a:custGeom>
            <a:noFill/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5" name="フリーフォーム 14"/>
            <p:cNvSpPr/>
            <p:nvPr/>
          </p:nvSpPr>
          <p:spPr>
            <a:xfrm rot="10800000">
              <a:off x="3459430" y="4417950"/>
              <a:ext cx="2146337" cy="429447"/>
            </a:xfrm>
            <a:custGeom>
              <a:avLst/>
              <a:gdLst>
                <a:gd name="connsiteX0" fmla="*/ 0 w 1932317"/>
                <a:gd name="connsiteY0" fmla="*/ 424133 h 432759"/>
                <a:gd name="connsiteX1" fmla="*/ 1017917 w 1932317"/>
                <a:gd name="connsiteY1" fmla="*/ 1438 h 432759"/>
                <a:gd name="connsiteX2" fmla="*/ 1932317 w 1932317"/>
                <a:gd name="connsiteY2" fmla="*/ 432759 h 432759"/>
                <a:gd name="connsiteX0" fmla="*/ 0 w 1869542"/>
                <a:gd name="connsiteY0" fmla="*/ 394151 h 431330"/>
                <a:gd name="connsiteX1" fmla="*/ 955142 w 1869542"/>
                <a:gd name="connsiteY1" fmla="*/ 9 h 431330"/>
                <a:gd name="connsiteX2" fmla="*/ 1869542 w 1869542"/>
                <a:gd name="connsiteY2" fmla="*/ 431330 h 431330"/>
                <a:gd name="connsiteX0" fmla="*/ 0 w 1869542"/>
                <a:gd name="connsiteY0" fmla="*/ 394151 h 431330"/>
                <a:gd name="connsiteX1" fmla="*/ 955142 w 1869542"/>
                <a:gd name="connsiteY1" fmla="*/ 9 h 431330"/>
                <a:gd name="connsiteX2" fmla="*/ 1869542 w 1869542"/>
                <a:gd name="connsiteY2" fmla="*/ 431330 h 431330"/>
                <a:gd name="connsiteX3" fmla="*/ 0 w 1869542"/>
                <a:gd name="connsiteY3" fmla="*/ 394151 h 431330"/>
                <a:gd name="connsiteX0" fmla="*/ 0 w 1869547"/>
                <a:gd name="connsiteY0" fmla="*/ 394151 h 451548"/>
                <a:gd name="connsiteX1" fmla="*/ 955142 w 1869547"/>
                <a:gd name="connsiteY1" fmla="*/ 9 h 451548"/>
                <a:gd name="connsiteX2" fmla="*/ 1869542 w 1869547"/>
                <a:gd name="connsiteY2" fmla="*/ 431330 h 451548"/>
                <a:gd name="connsiteX3" fmla="*/ 958770 w 1869547"/>
                <a:gd name="connsiteY3" fmla="*/ 451327 h 451548"/>
                <a:gd name="connsiteX4" fmla="*/ 0 w 1869547"/>
                <a:gd name="connsiteY4" fmla="*/ 394151 h 451548"/>
                <a:gd name="connsiteX0" fmla="*/ 0 w 1869547"/>
                <a:gd name="connsiteY0" fmla="*/ 394151 h 456313"/>
                <a:gd name="connsiteX1" fmla="*/ 955142 w 1869547"/>
                <a:gd name="connsiteY1" fmla="*/ 9 h 456313"/>
                <a:gd name="connsiteX2" fmla="*/ 1869542 w 1869547"/>
                <a:gd name="connsiteY2" fmla="*/ 431330 h 456313"/>
                <a:gd name="connsiteX3" fmla="*/ 958770 w 1869547"/>
                <a:gd name="connsiteY3" fmla="*/ 451327 h 456313"/>
                <a:gd name="connsiteX4" fmla="*/ 0 w 1869547"/>
                <a:gd name="connsiteY4" fmla="*/ 394151 h 456313"/>
                <a:gd name="connsiteX0" fmla="*/ 0 w 1869547"/>
                <a:gd name="connsiteY0" fmla="*/ 394151 h 451331"/>
                <a:gd name="connsiteX1" fmla="*/ 955142 w 1869547"/>
                <a:gd name="connsiteY1" fmla="*/ 9 h 451331"/>
                <a:gd name="connsiteX2" fmla="*/ 1869542 w 1869547"/>
                <a:gd name="connsiteY2" fmla="*/ 431330 h 451331"/>
                <a:gd name="connsiteX3" fmla="*/ 958770 w 1869547"/>
                <a:gd name="connsiteY3" fmla="*/ 451327 h 451331"/>
                <a:gd name="connsiteX4" fmla="*/ 0 w 1869547"/>
                <a:gd name="connsiteY4" fmla="*/ 394151 h 451331"/>
                <a:gd name="connsiteX0" fmla="*/ 0 w 1860295"/>
                <a:gd name="connsiteY0" fmla="*/ 394151 h 451418"/>
                <a:gd name="connsiteX1" fmla="*/ 955142 w 1860295"/>
                <a:gd name="connsiteY1" fmla="*/ 9 h 451418"/>
                <a:gd name="connsiteX2" fmla="*/ 1860290 w 1860295"/>
                <a:gd name="connsiteY2" fmla="*/ 408887 h 451418"/>
                <a:gd name="connsiteX3" fmla="*/ 958770 w 1860295"/>
                <a:gd name="connsiteY3" fmla="*/ 451327 h 451418"/>
                <a:gd name="connsiteX4" fmla="*/ 0 w 1860295"/>
                <a:gd name="connsiteY4" fmla="*/ 394151 h 451418"/>
                <a:gd name="connsiteX0" fmla="*/ 0 w 1860290"/>
                <a:gd name="connsiteY0" fmla="*/ 394151 h 451418"/>
                <a:gd name="connsiteX1" fmla="*/ 955142 w 1860290"/>
                <a:gd name="connsiteY1" fmla="*/ 9 h 451418"/>
                <a:gd name="connsiteX2" fmla="*/ 1860290 w 1860290"/>
                <a:gd name="connsiteY2" fmla="*/ 408887 h 451418"/>
                <a:gd name="connsiteX3" fmla="*/ 958770 w 1860290"/>
                <a:gd name="connsiteY3" fmla="*/ 451327 h 451418"/>
                <a:gd name="connsiteX4" fmla="*/ 0 w 1860290"/>
                <a:gd name="connsiteY4" fmla="*/ 394151 h 451418"/>
                <a:gd name="connsiteX0" fmla="*/ 0 w 1860290"/>
                <a:gd name="connsiteY0" fmla="*/ 394151 h 451473"/>
                <a:gd name="connsiteX1" fmla="*/ 955142 w 1860290"/>
                <a:gd name="connsiteY1" fmla="*/ 9 h 451473"/>
                <a:gd name="connsiteX2" fmla="*/ 1860290 w 1860290"/>
                <a:gd name="connsiteY2" fmla="*/ 408887 h 451473"/>
                <a:gd name="connsiteX3" fmla="*/ 958770 w 1860290"/>
                <a:gd name="connsiteY3" fmla="*/ 451327 h 451473"/>
                <a:gd name="connsiteX4" fmla="*/ 0 w 1860290"/>
                <a:gd name="connsiteY4" fmla="*/ 394151 h 451473"/>
                <a:gd name="connsiteX0" fmla="*/ 0 w 1860290"/>
                <a:gd name="connsiteY0" fmla="*/ 394151 h 451473"/>
                <a:gd name="connsiteX1" fmla="*/ 955142 w 1860290"/>
                <a:gd name="connsiteY1" fmla="*/ 9 h 451473"/>
                <a:gd name="connsiteX2" fmla="*/ 1860290 w 1860290"/>
                <a:gd name="connsiteY2" fmla="*/ 408887 h 451473"/>
                <a:gd name="connsiteX3" fmla="*/ 958770 w 1860290"/>
                <a:gd name="connsiteY3" fmla="*/ 451327 h 451473"/>
                <a:gd name="connsiteX4" fmla="*/ 0 w 1860290"/>
                <a:gd name="connsiteY4" fmla="*/ 394151 h 451473"/>
                <a:gd name="connsiteX0" fmla="*/ 0 w 1860290"/>
                <a:gd name="connsiteY0" fmla="*/ 394151 h 451473"/>
                <a:gd name="connsiteX1" fmla="*/ 955142 w 1860290"/>
                <a:gd name="connsiteY1" fmla="*/ 9 h 451473"/>
                <a:gd name="connsiteX2" fmla="*/ 1860290 w 1860290"/>
                <a:gd name="connsiteY2" fmla="*/ 408887 h 451473"/>
                <a:gd name="connsiteX3" fmla="*/ 958770 w 1860290"/>
                <a:gd name="connsiteY3" fmla="*/ 451327 h 451473"/>
                <a:gd name="connsiteX4" fmla="*/ 0 w 1860290"/>
                <a:gd name="connsiteY4" fmla="*/ 394151 h 451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0290" h="451473">
                  <a:moveTo>
                    <a:pt x="0" y="394151"/>
                  </a:moveTo>
                  <a:cubicBezTo>
                    <a:pt x="338681" y="174603"/>
                    <a:pt x="633089" y="-1429"/>
                    <a:pt x="955142" y="9"/>
                  </a:cubicBezTo>
                  <a:cubicBezTo>
                    <a:pt x="1277195" y="1447"/>
                    <a:pt x="1803709" y="338426"/>
                    <a:pt x="1860290" y="408887"/>
                  </a:cubicBezTo>
                  <a:cubicBezTo>
                    <a:pt x="1671736" y="424737"/>
                    <a:pt x="1268818" y="453783"/>
                    <a:pt x="958770" y="451327"/>
                  </a:cubicBezTo>
                  <a:cubicBezTo>
                    <a:pt x="648722" y="448871"/>
                    <a:pt x="288753" y="420691"/>
                    <a:pt x="0" y="394151"/>
                  </a:cubicBezTo>
                  <a:close/>
                </a:path>
              </a:pathLst>
            </a:custGeom>
            <a:solidFill>
              <a:sysClr val="windowText" lastClr="00000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6" name="円/楕円 15"/>
            <p:cNvSpPr/>
            <p:nvPr/>
          </p:nvSpPr>
          <p:spPr>
            <a:xfrm rot="5400000">
              <a:off x="6718255" y="4036316"/>
              <a:ext cx="447844" cy="360040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17" name="円/楕円 16"/>
            <p:cNvSpPr/>
            <p:nvPr/>
          </p:nvSpPr>
          <p:spPr>
            <a:xfrm rot="5400000">
              <a:off x="6751834" y="4056767"/>
              <a:ext cx="301969" cy="242765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>
                  <a:shade val="50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grpSp>
          <p:nvGrpSpPr>
            <p:cNvPr id="18" name="グループ化 17"/>
            <p:cNvGrpSpPr/>
            <p:nvPr/>
          </p:nvGrpSpPr>
          <p:grpSpPr>
            <a:xfrm flipH="1">
              <a:off x="1960433" y="3992414"/>
              <a:ext cx="360040" cy="447844"/>
              <a:chOff x="1960433" y="3992414"/>
              <a:chExt cx="360040" cy="447844"/>
            </a:xfrm>
          </p:grpSpPr>
          <p:sp>
            <p:nvSpPr>
              <p:cNvPr id="26" name="円/楕円 25"/>
              <p:cNvSpPr/>
              <p:nvPr/>
            </p:nvSpPr>
            <p:spPr>
              <a:xfrm rot="5400000">
                <a:off x="1916531" y="4036316"/>
                <a:ext cx="447844" cy="3600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  <p:sp>
            <p:nvSpPr>
              <p:cNvPr id="27" name="円/楕円 26"/>
              <p:cNvSpPr/>
              <p:nvPr/>
            </p:nvSpPr>
            <p:spPr>
              <a:xfrm rot="5400000">
                <a:off x="1950110" y="4056767"/>
                <a:ext cx="301969" cy="242765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/>
                  <a:cs typeface="+mn-cs"/>
                </a:endParaRPr>
              </a:p>
            </p:txBody>
          </p:sp>
        </p:grpSp>
        <p:sp>
          <p:nvSpPr>
            <p:cNvPr id="19" name="フリーフォーム 18"/>
            <p:cNvSpPr/>
            <p:nvPr/>
          </p:nvSpPr>
          <p:spPr>
            <a:xfrm rot="10800000">
              <a:off x="3896092" y="4607868"/>
              <a:ext cx="1196388" cy="239645"/>
            </a:xfrm>
            <a:custGeom>
              <a:avLst/>
              <a:gdLst>
                <a:gd name="connsiteX0" fmla="*/ 0 w 1932317"/>
                <a:gd name="connsiteY0" fmla="*/ 424133 h 432759"/>
                <a:gd name="connsiteX1" fmla="*/ 1017917 w 1932317"/>
                <a:gd name="connsiteY1" fmla="*/ 1438 h 432759"/>
                <a:gd name="connsiteX2" fmla="*/ 1932317 w 1932317"/>
                <a:gd name="connsiteY2" fmla="*/ 432759 h 432759"/>
                <a:gd name="connsiteX0" fmla="*/ 0 w 1547819"/>
                <a:gd name="connsiteY0" fmla="*/ 423681 h 423681"/>
                <a:gd name="connsiteX1" fmla="*/ 1017917 w 1547819"/>
                <a:gd name="connsiteY1" fmla="*/ 986 h 423681"/>
                <a:gd name="connsiteX2" fmla="*/ 1547819 w 1547819"/>
                <a:gd name="connsiteY2" fmla="*/ 184843 h 423681"/>
                <a:gd name="connsiteX0" fmla="*/ 0 w 1547819"/>
                <a:gd name="connsiteY0" fmla="*/ 422703 h 422703"/>
                <a:gd name="connsiteX1" fmla="*/ 1017917 w 1547819"/>
                <a:gd name="connsiteY1" fmla="*/ 8 h 422703"/>
                <a:gd name="connsiteX2" fmla="*/ 1547819 w 1547819"/>
                <a:gd name="connsiteY2" fmla="*/ 183865 h 422703"/>
                <a:gd name="connsiteX0" fmla="*/ 0 w 1069158"/>
                <a:gd name="connsiteY0" fmla="*/ 163487 h 191150"/>
                <a:gd name="connsiteX1" fmla="*/ 539256 w 1069158"/>
                <a:gd name="connsiteY1" fmla="*/ 7292 h 191150"/>
                <a:gd name="connsiteX2" fmla="*/ 1069158 w 1069158"/>
                <a:gd name="connsiteY2" fmla="*/ 191149 h 191150"/>
                <a:gd name="connsiteX0" fmla="*/ 0 w 1069158"/>
                <a:gd name="connsiteY0" fmla="*/ 156296 h 183958"/>
                <a:gd name="connsiteX1" fmla="*/ 539256 w 1069158"/>
                <a:gd name="connsiteY1" fmla="*/ 101 h 183958"/>
                <a:gd name="connsiteX2" fmla="*/ 1069158 w 1069158"/>
                <a:gd name="connsiteY2" fmla="*/ 183958 h 183958"/>
                <a:gd name="connsiteX0" fmla="*/ 0 w 1069158"/>
                <a:gd name="connsiteY0" fmla="*/ 156296 h 183958"/>
                <a:gd name="connsiteX1" fmla="*/ 539256 w 1069158"/>
                <a:gd name="connsiteY1" fmla="*/ 101 h 183958"/>
                <a:gd name="connsiteX2" fmla="*/ 1069158 w 1069158"/>
                <a:gd name="connsiteY2" fmla="*/ 183958 h 183958"/>
                <a:gd name="connsiteX0" fmla="*/ 0 w 1069158"/>
                <a:gd name="connsiteY0" fmla="*/ 156296 h 183958"/>
                <a:gd name="connsiteX1" fmla="*/ 539256 w 1069158"/>
                <a:gd name="connsiteY1" fmla="*/ 101 h 183958"/>
                <a:gd name="connsiteX2" fmla="*/ 1069158 w 1069158"/>
                <a:gd name="connsiteY2" fmla="*/ 183958 h 183958"/>
                <a:gd name="connsiteX3" fmla="*/ 0 w 1069158"/>
                <a:gd name="connsiteY3" fmla="*/ 156296 h 183958"/>
                <a:gd name="connsiteX0" fmla="*/ 0 w 1069158"/>
                <a:gd name="connsiteY0" fmla="*/ 156296 h 251626"/>
                <a:gd name="connsiteX1" fmla="*/ 539256 w 1069158"/>
                <a:gd name="connsiteY1" fmla="*/ 101 h 251626"/>
                <a:gd name="connsiteX2" fmla="*/ 1069158 w 1069158"/>
                <a:gd name="connsiteY2" fmla="*/ 183958 h 251626"/>
                <a:gd name="connsiteX3" fmla="*/ 542884 w 1069158"/>
                <a:gd name="connsiteY3" fmla="*/ 251545 h 251626"/>
                <a:gd name="connsiteX4" fmla="*/ 0 w 1069158"/>
                <a:gd name="connsiteY4" fmla="*/ 156296 h 251626"/>
                <a:gd name="connsiteX0" fmla="*/ 0 w 1069158"/>
                <a:gd name="connsiteY0" fmla="*/ 156296 h 257668"/>
                <a:gd name="connsiteX1" fmla="*/ 539256 w 1069158"/>
                <a:gd name="connsiteY1" fmla="*/ 101 h 257668"/>
                <a:gd name="connsiteX2" fmla="*/ 1069158 w 1069158"/>
                <a:gd name="connsiteY2" fmla="*/ 183958 h 257668"/>
                <a:gd name="connsiteX3" fmla="*/ 542884 w 1069158"/>
                <a:gd name="connsiteY3" fmla="*/ 251545 h 257668"/>
                <a:gd name="connsiteX4" fmla="*/ 0 w 1069158"/>
                <a:gd name="connsiteY4" fmla="*/ 156296 h 257668"/>
                <a:gd name="connsiteX0" fmla="*/ 0 w 1069158"/>
                <a:gd name="connsiteY0" fmla="*/ 156296 h 252868"/>
                <a:gd name="connsiteX1" fmla="*/ 539256 w 1069158"/>
                <a:gd name="connsiteY1" fmla="*/ 101 h 252868"/>
                <a:gd name="connsiteX2" fmla="*/ 1069158 w 1069158"/>
                <a:gd name="connsiteY2" fmla="*/ 183958 h 252868"/>
                <a:gd name="connsiteX3" fmla="*/ 542884 w 1069158"/>
                <a:gd name="connsiteY3" fmla="*/ 251545 h 252868"/>
                <a:gd name="connsiteX4" fmla="*/ 0 w 1069158"/>
                <a:gd name="connsiteY4" fmla="*/ 156296 h 252868"/>
                <a:gd name="connsiteX0" fmla="*/ 0 w 1065936"/>
                <a:gd name="connsiteY0" fmla="*/ 156296 h 251578"/>
                <a:gd name="connsiteX1" fmla="*/ 539256 w 1065936"/>
                <a:gd name="connsiteY1" fmla="*/ 101 h 251578"/>
                <a:gd name="connsiteX2" fmla="*/ 1065936 w 1065936"/>
                <a:gd name="connsiteY2" fmla="*/ 168327 h 251578"/>
                <a:gd name="connsiteX3" fmla="*/ 542884 w 1065936"/>
                <a:gd name="connsiteY3" fmla="*/ 251545 h 251578"/>
                <a:gd name="connsiteX4" fmla="*/ 0 w 1065936"/>
                <a:gd name="connsiteY4" fmla="*/ 156296 h 251578"/>
                <a:gd name="connsiteX0" fmla="*/ 0 w 1065936"/>
                <a:gd name="connsiteY0" fmla="*/ 156296 h 251622"/>
                <a:gd name="connsiteX1" fmla="*/ 539256 w 1065936"/>
                <a:gd name="connsiteY1" fmla="*/ 101 h 251622"/>
                <a:gd name="connsiteX2" fmla="*/ 1065936 w 1065936"/>
                <a:gd name="connsiteY2" fmla="*/ 168327 h 251622"/>
                <a:gd name="connsiteX3" fmla="*/ 542884 w 1065936"/>
                <a:gd name="connsiteY3" fmla="*/ 251545 h 251622"/>
                <a:gd name="connsiteX4" fmla="*/ 0 w 1065936"/>
                <a:gd name="connsiteY4" fmla="*/ 156296 h 251622"/>
                <a:gd name="connsiteX0" fmla="*/ 0 w 1065936"/>
                <a:gd name="connsiteY0" fmla="*/ 156296 h 251622"/>
                <a:gd name="connsiteX1" fmla="*/ 539256 w 1065936"/>
                <a:gd name="connsiteY1" fmla="*/ 101 h 251622"/>
                <a:gd name="connsiteX2" fmla="*/ 1065936 w 1065936"/>
                <a:gd name="connsiteY2" fmla="*/ 168327 h 251622"/>
                <a:gd name="connsiteX3" fmla="*/ 542884 w 1065936"/>
                <a:gd name="connsiteY3" fmla="*/ 251545 h 251622"/>
                <a:gd name="connsiteX4" fmla="*/ 0 w 1065936"/>
                <a:gd name="connsiteY4" fmla="*/ 156296 h 251622"/>
                <a:gd name="connsiteX0" fmla="*/ 0 w 1065936"/>
                <a:gd name="connsiteY0" fmla="*/ 156218 h 251544"/>
                <a:gd name="connsiteX1" fmla="*/ 539256 w 1065936"/>
                <a:gd name="connsiteY1" fmla="*/ 23 h 251544"/>
                <a:gd name="connsiteX2" fmla="*/ 1065936 w 1065936"/>
                <a:gd name="connsiteY2" fmla="*/ 168249 h 251544"/>
                <a:gd name="connsiteX3" fmla="*/ 542884 w 1065936"/>
                <a:gd name="connsiteY3" fmla="*/ 251467 h 251544"/>
                <a:gd name="connsiteX4" fmla="*/ 0 w 1065936"/>
                <a:gd name="connsiteY4" fmla="*/ 156218 h 251544"/>
                <a:gd name="connsiteX0" fmla="*/ 0 w 1065936"/>
                <a:gd name="connsiteY0" fmla="*/ 156324 h 251650"/>
                <a:gd name="connsiteX1" fmla="*/ 539256 w 1065936"/>
                <a:gd name="connsiteY1" fmla="*/ 129 h 251650"/>
                <a:gd name="connsiteX2" fmla="*/ 1065936 w 1065936"/>
                <a:gd name="connsiteY2" fmla="*/ 168355 h 251650"/>
                <a:gd name="connsiteX3" fmla="*/ 542884 w 1065936"/>
                <a:gd name="connsiteY3" fmla="*/ 251573 h 251650"/>
                <a:gd name="connsiteX4" fmla="*/ 0 w 1065936"/>
                <a:gd name="connsiteY4" fmla="*/ 156324 h 251650"/>
                <a:gd name="connsiteX0" fmla="*/ 0 w 1065936"/>
                <a:gd name="connsiteY0" fmla="*/ 156324 h 251650"/>
                <a:gd name="connsiteX1" fmla="*/ 539256 w 1065936"/>
                <a:gd name="connsiteY1" fmla="*/ 129 h 251650"/>
                <a:gd name="connsiteX2" fmla="*/ 1065936 w 1065936"/>
                <a:gd name="connsiteY2" fmla="*/ 168355 h 251650"/>
                <a:gd name="connsiteX3" fmla="*/ 542884 w 1065936"/>
                <a:gd name="connsiteY3" fmla="*/ 251573 h 251650"/>
                <a:gd name="connsiteX4" fmla="*/ 0 w 1065936"/>
                <a:gd name="connsiteY4" fmla="*/ 156324 h 251650"/>
                <a:gd name="connsiteX0" fmla="*/ 0 w 1036941"/>
                <a:gd name="connsiteY0" fmla="*/ 140694 h 251936"/>
                <a:gd name="connsiteX1" fmla="*/ 510261 w 1036941"/>
                <a:gd name="connsiteY1" fmla="*/ 129 h 251936"/>
                <a:gd name="connsiteX2" fmla="*/ 1036941 w 1036941"/>
                <a:gd name="connsiteY2" fmla="*/ 168355 h 251936"/>
                <a:gd name="connsiteX3" fmla="*/ 513889 w 1036941"/>
                <a:gd name="connsiteY3" fmla="*/ 251573 h 251936"/>
                <a:gd name="connsiteX4" fmla="*/ 0 w 1036941"/>
                <a:gd name="connsiteY4" fmla="*/ 140694 h 251936"/>
                <a:gd name="connsiteX0" fmla="*/ 0 w 1036941"/>
                <a:gd name="connsiteY0" fmla="*/ 140694 h 251936"/>
                <a:gd name="connsiteX1" fmla="*/ 510261 w 1036941"/>
                <a:gd name="connsiteY1" fmla="*/ 129 h 251936"/>
                <a:gd name="connsiteX2" fmla="*/ 1036941 w 1036941"/>
                <a:gd name="connsiteY2" fmla="*/ 168355 h 251936"/>
                <a:gd name="connsiteX3" fmla="*/ 513889 w 1036941"/>
                <a:gd name="connsiteY3" fmla="*/ 251573 h 251936"/>
                <a:gd name="connsiteX4" fmla="*/ 0 w 1036941"/>
                <a:gd name="connsiteY4" fmla="*/ 140694 h 25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6941" h="251936">
                  <a:moveTo>
                    <a:pt x="0" y="140694"/>
                  </a:moveTo>
                  <a:cubicBezTo>
                    <a:pt x="165794" y="49960"/>
                    <a:pt x="333184" y="-1309"/>
                    <a:pt x="510261" y="129"/>
                  </a:cubicBezTo>
                  <a:cubicBezTo>
                    <a:pt x="658184" y="-2340"/>
                    <a:pt x="827083" y="29555"/>
                    <a:pt x="1036941" y="168355"/>
                  </a:cubicBezTo>
                  <a:cubicBezTo>
                    <a:pt x="925951" y="216304"/>
                    <a:pt x="686712" y="256183"/>
                    <a:pt x="513889" y="251573"/>
                  </a:cubicBezTo>
                  <a:cubicBezTo>
                    <a:pt x="341066" y="246963"/>
                    <a:pt x="119750" y="199798"/>
                    <a:pt x="0" y="140694"/>
                  </a:cubicBezTo>
                  <a:close/>
                </a:path>
              </a:pathLst>
            </a:custGeom>
            <a:solidFill>
              <a:srgbClr val="FF000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0" name="円/楕円 19"/>
            <p:cNvSpPr/>
            <p:nvPr/>
          </p:nvSpPr>
          <p:spPr>
            <a:xfrm rot="5400000">
              <a:off x="6791088" y="4090232"/>
              <a:ext cx="134243" cy="10792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1" name="円/楕円 20"/>
            <p:cNvSpPr/>
            <p:nvPr/>
          </p:nvSpPr>
          <p:spPr>
            <a:xfrm rot="5400000">
              <a:off x="6867475" y="4229869"/>
              <a:ext cx="89569" cy="7200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2" name="円/楕円 21"/>
            <p:cNvSpPr/>
            <p:nvPr/>
          </p:nvSpPr>
          <p:spPr>
            <a:xfrm rot="5400000">
              <a:off x="2146780" y="4090232"/>
              <a:ext cx="134243" cy="107923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3" name="円/楕円 22"/>
            <p:cNvSpPr/>
            <p:nvPr/>
          </p:nvSpPr>
          <p:spPr>
            <a:xfrm rot="5400000">
              <a:off x="2114947" y="4229870"/>
              <a:ext cx="89569" cy="7200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4" name="フリーフォーム 23"/>
            <p:cNvSpPr/>
            <p:nvPr/>
          </p:nvSpPr>
          <p:spPr>
            <a:xfrm>
              <a:off x="1950099" y="2715209"/>
              <a:ext cx="902937" cy="715910"/>
            </a:xfrm>
            <a:custGeom>
              <a:avLst/>
              <a:gdLst>
                <a:gd name="connsiteX0" fmla="*/ 872021 w 882020"/>
                <a:gd name="connsiteY0" fmla="*/ 10770 h 644280"/>
                <a:gd name="connsiteX1" fmla="*/ 405490 w 882020"/>
                <a:gd name="connsiteY1" fmla="*/ 244035 h 644280"/>
                <a:gd name="connsiteX2" fmla="*/ 4274 w 882020"/>
                <a:gd name="connsiteY2" fmla="*/ 570607 h 644280"/>
                <a:gd name="connsiteX3" fmla="*/ 666747 w 882020"/>
                <a:gd name="connsiteY3" fmla="*/ 598599 h 644280"/>
                <a:gd name="connsiteX4" fmla="*/ 872021 w 882020"/>
                <a:gd name="connsiteY4" fmla="*/ 10770 h 644280"/>
                <a:gd name="connsiteX0" fmla="*/ 872021 w 882020"/>
                <a:gd name="connsiteY0" fmla="*/ 10770 h 644280"/>
                <a:gd name="connsiteX1" fmla="*/ 405490 w 882020"/>
                <a:gd name="connsiteY1" fmla="*/ 244035 h 644280"/>
                <a:gd name="connsiteX2" fmla="*/ 4274 w 882020"/>
                <a:gd name="connsiteY2" fmla="*/ 570607 h 644280"/>
                <a:gd name="connsiteX3" fmla="*/ 666747 w 882020"/>
                <a:gd name="connsiteY3" fmla="*/ 598599 h 644280"/>
                <a:gd name="connsiteX4" fmla="*/ 872021 w 882020"/>
                <a:gd name="connsiteY4" fmla="*/ 10770 h 644280"/>
                <a:gd name="connsiteX0" fmla="*/ 870110 w 880109"/>
                <a:gd name="connsiteY0" fmla="*/ 10770 h 644350"/>
                <a:gd name="connsiteX1" fmla="*/ 403579 w 880109"/>
                <a:gd name="connsiteY1" fmla="*/ 244035 h 644350"/>
                <a:gd name="connsiteX2" fmla="*/ 2363 w 880109"/>
                <a:gd name="connsiteY2" fmla="*/ 570607 h 644350"/>
                <a:gd name="connsiteX3" fmla="*/ 664836 w 880109"/>
                <a:gd name="connsiteY3" fmla="*/ 598599 h 644350"/>
                <a:gd name="connsiteX4" fmla="*/ 870110 w 880109"/>
                <a:gd name="connsiteY4" fmla="*/ 10770 h 644350"/>
                <a:gd name="connsiteX0" fmla="*/ 870110 w 880109"/>
                <a:gd name="connsiteY0" fmla="*/ 10770 h 644350"/>
                <a:gd name="connsiteX1" fmla="*/ 403579 w 880109"/>
                <a:gd name="connsiteY1" fmla="*/ 244035 h 644350"/>
                <a:gd name="connsiteX2" fmla="*/ 2363 w 880109"/>
                <a:gd name="connsiteY2" fmla="*/ 570607 h 644350"/>
                <a:gd name="connsiteX3" fmla="*/ 664836 w 880109"/>
                <a:gd name="connsiteY3" fmla="*/ 598599 h 644350"/>
                <a:gd name="connsiteX4" fmla="*/ 870110 w 880109"/>
                <a:gd name="connsiteY4" fmla="*/ 10770 h 644350"/>
                <a:gd name="connsiteX0" fmla="*/ 867747 w 877746"/>
                <a:gd name="connsiteY0" fmla="*/ 10770 h 678705"/>
                <a:gd name="connsiteX1" fmla="*/ 401216 w 877746"/>
                <a:gd name="connsiteY1" fmla="*/ 244035 h 678705"/>
                <a:gd name="connsiteX2" fmla="*/ 0 w 877746"/>
                <a:gd name="connsiteY2" fmla="*/ 570607 h 678705"/>
                <a:gd name="connsiteX3" fmla="*/ 662473 w 877746"/>
                <a:gd name="connsiteY3" fmla="*/ 598599 h 678705"/>
                <a:gd name="connsiteX4" fmla="*/ 867747 w 877746"/>
                <a:gd name="connsiteY4" fmla="*/ 10770 h 678705"/>
                <a:gd name="connsiteX0" fmla="*/ 867747 w 877746"/>
                <a:gd name="connsiteY0" fmla="*/ 10770 h 678705"/>
                <a:gd name="connsiteX1" fmla="*/ 401216 w 877746"/>
                <a:gd name="connsiteY1" fmla="*/ 244035 h 678705"/>
                <a:gd name="connsiteX2" fmla="*/ 0 w 877746"/>
                <a:gd name="connsiteY2" fmla="*/ 570607 h 678705"/>
                <a:gd name="connsiteX3" fmla="*/ 662473 w 877746"/>
                <a:gd name="connsiteY3" fmla="*/ 598599 h 678705"/>
                <a:gd name="connsiteX4" fmla="*/ 867747 w 877746"/>
                <a:gd name="connsiteY4" fmla="*/ 10770 h 678705"/>
                <a:gd name="connsiteX0" fmla="*/ 867747 w 877746"/>
                <a:gd name="connsiteY0" fmla="*/ 0 h 667935"/>
                <a:gd name="connsiteX1" fmla="*/ 401216 w 877746"/>
                <a:gd name="connsiteY1" fmla="*/ 233265 h 667935"/>
                <a:gd name="connsiteX2" fmla="*/ 0 w 877746"/>
                <a:gd name="connsiteY2" fmla="*/ 559837 h 667935"/>
                <a:gd name="connsiteX3" fmla="*/ 662473 w 877746"/>
                <a:gd name="connsiteY3" fmla="*/ 587829 h 667935"/>
                <a:gd name="connsiteX4" fmla="*/ 867747 w 877746"/>
                <a:gd name="connsiteY4" fmla="*/ 0 h 667935"/>
                <a:gd name="connsiteX0" fmla="*/ 867747 w 910766"/>
                <a:gd name="connsiteY0" fmla="*/ 0 h 691013"/>
                <a:gd name="connsiteX1" fmla="*/ 401216 w 910766"/>
                <a:gd name="connsiteY1" fmla="*/ 233265 h 691013"/>
                <a:gd name="connsiteX2" fmla="*/ 0 w 910766"/>
                <a:gd name="connsiteY2" fmla="*/ 559837 h 691013"/>
                <a:gd name="connsiteX3" fmla="*/ 662473 w 910766"/>
                <a:gd name="connsiteY3" fmla="*/ 587829 h 691013"/>
                <a:gd name="connsiteX4" fmla="*/ 867747 w 910766"/>
                <a:gd name="connsiteY4" fmla="*/ 0 h 691013"/>
                <a:gd name="connsiteX0" fmla="*/ 867747 w 910766"/>
                <a:gd name="connsiteY0" fmla="*/ 0 h 691013"/>
                <a:gd name="connsiteX1" fmla="*/ 401216 w 910766"/>
                <a:gd name="connsiteY1" fmla="*/ 233265 h 691013"/>
                <a:gd name="connsiteX2" fmla="*/ 0 w 910766"/>
                <a:gd name="connsiteY2" fmla="*/ 559837 h 691013"/>
                <a:gd name="connsiteX3" fmla="*/ 662473 w 910766"/>
                <a:gd name="connsiteY3" fmla="*/ 587829 h 691013"/>
                <a:gd name="connsiteX4" fmla="*/ 867747 w 910766"/>
                <a:gd name="connsiteY4" fmla="*/ 0 h 691013"/>
                <a:gd name="connsiteX0" fmla="*/ 867747 w 910766"/>
                <a:gd name="connsiteY0" fmla="*/ 0 h 699605"/>
                <a:gd name="connsiteX1" fmla="*/ 401216 w 910766"/>
                <a:gd name="connsiteY1" fmla="*/ 233265 h 699605"/>
                <a:gd name="connsiteX2" fmla="*/ 0 w 910766"/>
                <a:gd name="connsiteY2" fmla="*/ 559837 h 699605"/>
                <a:gd name="connsiteX3" fmla="*/ 662473 w 910766"/>
                <a:gd name="connsiteY3" fmla="*/ 602918 h 699605"/>
                <a:gd name="connsiteX4" fmla="*/ 867747 w 910766"/>
                <a:gd name="connsiteY4" fmla="*/ 0 h 699605"/>
                <a:gd name="connsiteX0" fmla="*/ 867747 w 894856"/>
                <a:gd name="connsiteY0" fmla="*/ 0 h 712195"/>
                <a:gd name="connsiteX1" fmla="*/ 401216 w 894856"/>
                <a:gd name="connsiteY1" fmla="*/ 233265 h 712195"/>
                <a:gd name="connsiteX2" fmla="*/ 0 w 894856"/>
                <a:gd name="connsiteY2" fmla="*/ 559837 h 712195"/>
                <a:gd name="connsiteX3" fmla="*/ 662473 w 894856"/>
                <a:gd name="connsiteY3" fmla="*/ 602918 h 712195"/>
                <a:gd name="connsiteX4" fmla="*/ 867747 w 894856"/>
                <a:gd name="connsiteY4" fmla="*/ 0 h 712195"/>
                <a:gd name="connsiteX0" fmla="*/ 867747 w 902937"/>
                <a:gd name="connsiteY0" fmla="*/ 0 h 715910"/>
                <a:gd name="connsiteX1" fmla="*/ 401216 w 902937"/>
                <a:gd name="connsiteY1" fmla="*/ 233265 h 715910"/>
                <a:gd name="connsiteX2" fmla="*/ 0 w 902937"/>
                <a:gd name="connsiteY2" fmla="*/ 559837 h 715910"/>
                <a:gd name="connsiteX3" fmla="*/ 689633 w 902937"/>
                <a:gd name="connsiteY3" fmla="*/ 608954 h 715910"/>
                <a:gd name="connsiteX4" fmla="*/ 867747 w 902937"/>
                <a:gd name="connsiteY4" fmla="*/ 0 h 7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937" h="715910">
                  <a:moveTo>
                    <a:pt x="867747" y="0"/>
                  </a:moveTo>
                  <a:cubicBezTo>
                    <a:pt x="721567" y="62204"/>
                    <a:pt x="545840" y="139959"/>
                    <a:pt x="401216" y="233265"/>
                  </a:cubicBezTo>
                  <a:cubicBezTo>
                    <a:pt x="256591" y="326571"/>
                    <a:pt x="145533" y="403865"/>
                    <a:pt x="0" y="559837"/>
                  </a:cubicBezTo>
                  <a:cubicBezTo>
                    <a:pt x="180760" y="721838"/>
                    <a:pt x="415242" y="788129"/>
                    <a:pt x="689633" y="608954"/>
                  </a:cubicBezTo>
                  <a:cubicBezTo>
                    <a:pt x="964024" y="429779"/>
                    <a:pt x="911290" y="59094"/>
                    <a:pt x="867747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  <p:sp>
          <p:nvSpPr>
            <p:cNvPr id="25" name="フリーフォーム 24"/>
            <p:cNvSpPr/>
            <p:nvPr/>
          </p:nvSpPr>
          <p:spPr>
            <a:xfrm flipH="1">
              <a:off x="6272199" y="2715209"/>
              <a:ext cx="902937" cy="715910"/>
            </a:xfrm>
            <a:custGeom>
              <a:avLst/>
              <a:gdLst>
                <a:gd name="connsiteX0" fmla="*/ 872021 w 882020"/>
                <a:gd name="connsiteY0" fmla="*/ 10770 h 644280"/>
                <a:gd name="connsiteX1" fmla="*/ 405490 w 882020"/>
                <a:gd name="connsiteY1" fmla="*/ 244035 h 644280"/>
                <a:gd name="connsiteX2" fmla="*/ 4274 w 882020"/>
                <a:gd name="connsiteY2" fmla="*/ 570607 h 644280"/>
                <a:gd name="connsiteX3" fmla="*/ 666747 w 882020"/>
                <a:gd name="connsiteY3" fmla="*/ 598599 h 644280"/>
                <a:gd name="connsiteX4" fmla="*/ 872021 w 882020"/>
                <a:gd name="connsiteY4" fmla="*/ 10770 h 644280"/>
                <a:gd name="connsiteX0" fmla="*/ 872021 w 882020"/>
                <a:gd name="connsiteY0" fmla="*/ 10770 h 644280"/>
                <a:gd name="connsiteX1" fmla="*/ 405490 w 882020"/>
                <a:gd name="connsiteY1" fmla="*/ 244035 h 644280"/>
                <a:gd name="connsiteX2" fmla="*/ 4274 w 882020"/>
                <a:gd name="connsiteY2" fmla="*/ 570607 h 644280"/>
                <a:gd name="connsiteX3" fmla="*/ 666747 w 882020"/>
                <a:gd name="connsiteY3" fmla="*/ 598599 h 644280"/>
                <a:gd name="connsiteX4" fmla="*/ 872021 w 882020"/>
                <a:gd name="connsiteY4" fmla="*/ 10770 h 644280"/>
                <a:gd name="connsiteX0" fmla="*/ 870110 w 880109"/>
                <a:gd name="connsiteY0" fmla="*/ 10770 h 644350"/>
                <a:gd name="connsiteX1" fmla="*/ 403579 w 880109"/>
                <a:gd name="connsiteY1" fmla="*/ 244035 h 644350"/>
                <a:gd name="connsiteX2" fmla="*/ 2363 w 880109"/>
                <a:gd name="connsiteY2" fmla="*/ 570607 h 644350"/>
                <a:gd name="connsiteX3" fmla="*/ 664836 w 880109"/>
                <a:gd name="connsiteY3" fmla="*/ 598599 h 644350"/>
                <a:gd name="connsiteX4" fmla="*/ 870110 w 880109"/>
                <a:gd name="connsiteY4" fmla="*/ 10770 h 644350"/>
                <a:gd name="connsiteX0" fmla="*/ 870110 w 880109"/>
                <a:gd name="connsiteY0" fmla="*/ 10770 h 644350"/>
                <a:gd name="connsiteX1" fmla="*/ 403579 w 880109"/>
                <a:gd name="connsiteY1" fmla="*/ 244035 h 644350"/>
                <a:gd name="connsiteX2" fmla="*/ 2363 w 880109"/>
                <a:gd name="connsiteY2" fmla="*/ 570607 h 644350"/>
                <a:gd name="connsiteX3" fmla="*/ 664836 w 880109"/>
                <a:gd name="connsiteY3" fmla="*/ 598599 h 644350"/>
                <a:gd name="connsiteX4" fmla="*/ 870110 w 880109"/>
                <a:gd name="connsiteY4" fmla="*/ 10770 h 644350"/>
                <a:gd name="connsiteX0" fmla="*/ 867747 w 877746"/>
                <a:gd name="connsiteY0" fmla="*/ 10770 h 678705"/>
                <a:gd name="connsiteX1" fmla="*/ 401216 w 877746"/>
                <a:gd name="connsiteY1" fmla="*/ 244035 h 678705"/>
                <a:gd name="connsiteX2" fmla="*/ 0 w 877746"/>
                <a:gd name="connsiteY2" fmla="*/ 570607 h 678705"/>
                <a:gd name="connsiteX3" fmla="*/ 662473 w 877746"/>
                <a:gd name="connsiteY3" fmla="*/ 598599 h 678705"/>
                <a:gd name="connsiteX4" fmla="*/ 867747 w 877746"/>
                <a:gd name="connsiteY4" fmla="*/ 10770 h 678705"/>
                <a:gd name="connsiteX0" fmla="*/ 867747 w 877746"/>
                <a:gd name="connsiteY0" fmla="*/ 10770 h 678705"/>
                <a:gd name="connsiteX1" fmla="*/ 401216 w 877746"/>
                <a:gd name="connsiteY1" fmla="*/ 244035 h 678705"/>
                <a:gd name="connsiteX2" fmla="*/ 0 w 877746"/>
                <a:gd name="connsiteY2" fmla="*/ 570607 h 678705"/>
                <a:gd name="connsiteX3" fmla="*/ 662473 w 877746"/>
                <a:gd name="connsiteY3" fmla="*/ 598599 h 678705"/>
                <a:gd name="connsiteX4" fmla="*/ 867747 w 877746"/>
                <a:gd name="connsiteY4" fmla="*/ 10770 h 678705"/>
                <a:gd name="connsiteX0" fmla="*/ 867747 w 877746"/>
                <a:gd name="connsiteY0" fmla="*/ 0 h 667935"/>
                <a:gd name="connsiteX1" fmla="*/ 401216 w 877746"/>
                <a:gd name="connsiteY1" fmla="*/ 233265 h 667935"/>
                <a:gd name="connsiteX2" fmla="*/ 0 w 877746"/>
                <a:gd name="connsiteY2" fmla="*/ 559837 h 667935"/>
                <a:gd name="connsiteX3" fmla="*/ 662473 w 877746"/>
                <a:gd name="connsiteY3" fmla="*/ 587829 h 667935"/>
                <a:gd name="connsiteX4" fmla="*/ 867747 w 877746"/>
                <a:gd name="connsiteY4" fmla="*/ 0 h 667935"/>
                <a:gd name="connsiteX0" fmla="*/ 867747 w 910766"/>
                <a:gd name="connsiteY0" fmla="*/ 0 h 691013"/>
                <a:gd name="connsiteX1" fmla="*/ 401216 w 910766"/>
                <a:gd name="connsiteY1" fmla="*/ 233265 h 691013"/>
                <a:gd name="connsiteX2" fmla="*/ 0 w 910766"/>
                <a:gd name="connsiteY2" fmla="*/ 559837 h 691013"/>
                <a:gd name="connsiteX3" fmla="*/ 662473 w 910766"/>
                <a:gd name="connsiteY3" fmla="*/ 587829 h 691013"/>
                <a:gd name="connsiteX4" fmla="*/ 867747 w 910766"/>
                <a:gd name="connsiteY4" fmla="*/ 0 h 691013"/>
                <a:gd name="connsiteX0" fmla="*/ 867747 w 910766"/>
                <a:gd name="connsiteY0" fmla="*/ 0 h 691013"/>
                <a:gd name="connsiteX1" fmla="*/ 401216 w 910766"/>
                <a:gd name="connsiteY1" fmla="*/ 233265 h 691013"/>
                <a:gd name="connsiteX2" fmla="*/ 0 w 910766"/>
                <a:gd name="connsiteY2" fmla="*/ 559837 h 691013"/>
                <a:gd name="connsiteX3" fmla="*/ 662473 w 910766"/>
                <a:gd name="connsiteY3" fmla="*/ 587829 h 691013"/>
                <a:gd name="connsiteX4" fmla="*/ 867747 w 910766"/>
                <a:gd name="connsiteY4" fmla="*/ 0 h 691013"/>
                <a:gd name="connsiteX0" fmla="*/ 867747 w 910766"/>
                <a:gd name="connsiteY0" fmla="*/ 0 h 699605"/>
                <a:gd name="connsiteX1" fmla="*/ 401216 w 910766"/>
                <a:gd name="connsiteY1" fmla="*/ 233265 h 699605"/>
                <a:gd name="connsiteX2" fmla="*/ 0 w 910766"/>
                <a:gd name="connsiteY2" fmla="*/ 559837 h 699605"/>
                <a:gd name="connsiteX3" fmla="*/ 662473 w 910766"/>
                <a:gd name="connsiteY3" fmla="*/ 602918 h 699605"/>
                <a:gd name="connsiteX4" fmla="*/ 867747 w 910766"/>
                <a:gd name="connsiteY4" fmla="*/ 0 h 699605"/>
                <a:gd name="connsiteX0" fmla="*/ 867747 w 894856"/>
                <a:gd name="connsiteY0" fmla="*/ 0 h 712195"/>
                <a:gd name="connsiteX1" fmla="*/ 401216 w 894856"/>
                <a:gd name="connsiteY1" fmla="*/ 233265 h 712195"/>
                <a:gd name="connsiteX2" fmla="*/ 0 w 894856"/>
                <a:gd name="connsiteY2" fmla="*/ 559837 h 712195"/>
                <a:gd name="connsiteX3" fmla="*/ 662473 w 894856"/>
                <a:gd name="connsiteY3" fmla="*/ 602918 h 712195"/>
                <a:gd name="connsiteX4" fmla="*/ 867747 w 894856"/>
                <a:gd name="connsiteY4" fmla="*/ 0 h 712195"/>
                <a:gd name="connsiteX0" fmla="*/ 867747 w 902937"/>
                <a:gd name="connsiteY0" fmla="*/ 0 h 715910"/>
                <a:gd name="connsiteX1" fmla="*/ 401216 w 902937"/>
                <a:gd name="connsiteY1" fmla="*/ 233265 h 715910"/>
                <a:gd name="connsiteX2" fmla="*/ 0 w 902937"/>
                <a:gd name="connsiteY2" fmla="*/ 559837 h 715910"/>
                <a:gd name="connsiteX3" fmla="*/ 689633 w 902937"/>
                <a:gd name="connsiteY3" fmla="*/ 608954 h 715910"/>
                <a:gd name="connsiteX4" fmla="*/ 867747 w 902937"/>
                <a:gd name="connsiteY4" fmla="*/ 0 h 7159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2937" h="715910">
                  <a:moveTo>
                    <a:pt x="867747" y="0"/>
                  </a:moveTo>
                  <a:cubicBezTo>
                    <a:pt x="721567" y="62204"/>
                    <a:pt x="545840" y="139959"/>
                    <a:pt x="401216" y="233265"/>
                  </a:cubicBezTo>
                  <a:cubicBezTo>
                    <a:pt x="256591" y="326571"/>
                    <a:pt x="145533" y="403865"/>
                    <a:pt x="0" y="559837"/>
                  </a:cubicBezTo>
                  <a:cubicBezTo>
                    <a:pt x="180760" y="721838"/>
                    <a:pt x="415242" y="788129"/>
                    <a:pt x="689633" y="608954"/>
                  </a:cubicBezTo>
                  <a:cubicBezTo>
                    <a:pt x="964024" y="429779"/>
                    <a:pt x="911290" y="59094"/>
                    <a:pt x="867747" y="0"/>
                  </a:cubicBez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  <a:ln w="381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endParaRPr>
            </a:p>
          </p:txBody>
        </p:sp>
      </p:grpSp>
      <p:pic>
        <p:nvPicPr>
          <p:cNvPr id="28" name="図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472" y="3363926"/>
            <a:ext cx="2098401" cy="3133977"/>
          </a:xfrm>
          <a:prstGeom prst="rect">
            <a:avLst/>
          </a:prstGeom>
        </p:spPr>
      </p:pic>
      <p:pic>
        <p:nvPicPr>
          <p:cNvPr id="29" name="Picture 8" descr="NU-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350" y="404664"/>
            <a:ext cx="993628" cy="702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5" descr="MASTT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220" y="1221489"/>
            <a:ext cx="1598020" cy="616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" descr="DAIDO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2" r="3719" b="28201"/>
          <a:stretch>
            <a:fillRect/>
          </a:stretch>
        </p:blipFill>
        <p:spPr bwMode="auto">
          <a:xfrm>
            <a:off x="4150673" y="761650"/>
            <a:ext cx="713190" cy="73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 descr="DAIDO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4" t="76022" r="5882"/>
          <a:stretch>
            <a:fillRect/>
          </a:stretch>
        </p:blipFill>
        <p:spPr bwMode="auto">
          <a:xfrm>
            <a:off x="4045737" y="1500111"/>
            <a:ext cx="1024265" cy="367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円/楕円 32"/>
          <p:cNvSpPr/>
          <p:nvPr/>
        </p:nvSpPr>
        <p:spPr>
          <a:xfrm>
            <a:off x="7738751" y="4811543"/>
            <a:ext cx="864095" cy="7920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7543800" y="5805264"/>
            <a:ext cx="1346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ChubuSat-2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6454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36" y="-414788"/>
            <a:ext cx="7913914" cy="1143000"/>
          </a:xfrm>
        </p:spPr>
        <p:txBody>
          <a:bodyPr/>
          <a:lstStyle/>
          <a:p>
            <a:r>
              <a:rPr kumimoji="1" lang="en-US" altLang="ja-JP" cap="none" dirty="0" smtClean="0"/>
              <a:t>Characteristics of</a:t>
            </a:r>
            <a:r>
              <a:rPr kumimoji="1" lang="en-US" altLang="ja-JP" dirty="0" smtClean="0"/>
              <a:t> C</a:t>
            </a:r>
            <a:r>
              <a:rPr kumimoji="1" lang="en-US" altLang="ja-JP" cap="none" dirty="0" smtClean="0"/>
              <a:t>hubusat</a:t>
            </a:r>
            <a:r>
              <a:rPr kumimoji="1" lang="en-US" altLang="ja-JP" dirty="0" smtClean="0"/>
              <a:t>-2 </a:t>
            </a:r>
            <a:endParaRPr kumimoji="1" lang="ja-JP" altLang="en-US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graphicFrame>
        <p:nvGraphicFramePr>
          <p:cNvPr id="5" name="Group 13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470644"/>
              </p:ext>
            </p:extLst>
          </p:nvPr>
        </p:nvGraphicFramePr>
        <p:xfrm>
          <a:off x="124115" y="1052736"/>
          <a:ext cx="8840373" cy="5653729"/>
        </p:xfrm>
        <a:graphic>
          <a:graphicData uri="http://schemas.openxmlformats.org/drawingml/2006/table">
            <a:tbl>
              <a:tblPr/>
              <a:tblGrid>
                <a:gridCol w="2155382"/>
                <a:gridCol w="6684991"/>
              </a:tblGrid>
              <a:tr h="412897"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Items 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Specification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3473"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Mission Instrument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 Solar Neutron Detector </a:t>
                      </a:r>
                    </a:p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* Infrared Camera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1"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Weight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About 50 kg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1"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Height 65 cm x Width 56 cm x Depth 55 cm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1"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Launch Date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February 17, 2016 by H-IIA rocket 30th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92"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Orbital information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Circular LEO Orbit (575 km altitude, </a:t>
                      </a:r>
                    </a:p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31 degree inclination angle)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1"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Mission Life 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More than half year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192"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Consumption Power 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 W (low power mode), 25 W (safe hold mode), about 50 W(nominal operation)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3811"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Communication System</a:t>
                      </a:r>
                    </a:p>
                  </a:txBody>
                  <a:tcPr marL="91436" marR="91436"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 band (Uplink/Downlink Mission data)</a:t>
                      </a:r>
                    </a:p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Amateur VHF (Uplink), UHF (Downlink HK data)</a:t>
                      </a:r>
                    </a:p>
                  </a:txBody>
                  <a:tcPr marL="91436" marR="91436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7" name="Picture 4" descr="C:\Users\yamaoka\Desktop\CIMG23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8" r="9418"/>
          <a:stretch>
            <a:fillRect/>
          </a:stretch>
        </p:blipFill>
        <p:spPr bwMode="auto">
          <a:xfrm>
            <a:off x="5315916" y="397338"/>
            <a:ext cx="1763713" cy="163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26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629" y="403688"/>
            <a:ext cx="1860550" cy="162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\\vnas11\ChubuSat\ChubuSat-2\1_設計\10_システム\102_設計結果\機器配置\20150210\2gouki_0210naru a.bmp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12556" r="27497" b="10945"/>
          <a:stretch/>
        </p:blipFill>
        <p:spPr bwMode="auto">
          <a:xfrm>
            <a:off x="6444208" y="2869823"/>
            <a:ext cx="2289992" cy="2289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86942" y="-294283"/>
            <a:ext cx="7924800" cy="1143000"/>
          </a:xfrm>
        </p:spPr>
        <p:txBody>
          <a:bodyPr/>
          <a:lstStyle/>
          <a:p>
            <a:r>
              <a:rPr kumimoji="1" lang="en-US" altLang="ja-JP" cap="none" dirty="0" smtClean="0"/>
              <a:t>Launch and Operation</a:t>
            </a:r>
            <a:endParaRPr kumimoji="1" lang="ja-JP" altLang="en-US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236" y="4509120"/>
            <a:ext cx="2613604" cy="1347588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81" t="9110" r="35853" b="10853"/>
          <a:stretch/>
        </p:blipFill>
        <p:spPr>
          <a:xfrm>
            <a:off x="395536" y="3625797"/>
            <a:ext cx="596980" cy="2528387"/>
          </a:xfrm>
          <a:prstGeom prst="rect">
            <a:avLst/>
          </a:prstGeom>
        </p:spPr>
      </p:pic>
      <p:sp>
        <p:nvSpPr>
          <p:cNvPr id="8" name="AutoShape 3"/>
          <p:cNvSpPr>
            <a:spLocks noChangeAspect="1" noChangeArrowheads="1" noTextEdit="1"/>
          </p:cNvSpPr>
          <p:nvPr/>
        </p:nvSpPr>
        <p:spPr bwMode="auto">
          <a:xfrm>
            <a:off x="2996133" y="2079253"/>
            <a:ext cx="5400675" cy="319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2501343" y="5202512"/>
            <a:ext cx="6096457" cy="671512"/>
          </a:xfrm>
          <a:custGeom>
            <a:avLst/>
            <a:gdLst>
              <a:gd name="T0" fmla="*/ 339 w 3390"/>
              <a:gd name="T1" fmla="*/ 379 h 423"/>
              <a:gd name="T2" fmla="*/ 0 w 3390"/>
              <a:gd name="T3" fmla="*/ 111 h 423"/>
              <a:gd name="T4" fmla="*/ 151 w 3390"/>
              <a:gd name="T5" fmla="*/ 81 h 423"/>
              <a:gd name="T6" fmla="*/ 589 w 3390"/>
              <a:gd name="T7" fmla="*/ 30 h 423"/>
              <a:gd name="T8" fmla="*/ 1298 w 3390"/>
              <a:gd name="T9" fmla="*/ 0 h 423"/>
              <a:gd name="T10" fmla="*/ 1934 w 3390"/>
              <a:gd name="T11" fmla="*/ 0 h 423"/>
              <a:gd name="T12" fmla="*/ 2519 w 3390"/>
              <a:gd name="T13" fmla="*/ 19 h 423"/>
              <a:gd name="T14" fmla="*/ 3100 w 3390"/>
              <a:gd name="T15" fmla="*/ 78 h 423"/>
              <a:gd name="T16" fmla="*/ 3265 w 3390"/>
              <a:gd name="T17" fmla="*/ 103 h 423"/>
              <a:gd name="T18" fmla="*/ 3390 w 3390"/>
              <a:gd name="T19" fmla="*/ 133 h 423"/>
              <a:gd name="T20" fmla="*/ 2986 w 3390"/>
              <a:gd name="T21" fmla="*/ 372 h 423"/>
              <a:gd name="T22" fmla="*/ 1640 w 3390"/>
              <a:gd name="T23" fmla="*/ 423 h 423"/>
              <a:gd name="T24" fmla="*/ 339 w 3390"/>
              <a:gd name="T25" fmla="*/ 379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90" h="423">
                <a:moveTo>
                  <a:pt x="339" y="379"/>
                </a:moveTo>
                <a:lnTo>
                  <a:pt x="0" y="111"/>
                </a:lnTo>
                <a:lnTo>
                  <a:pt x="151" y="81"/>
                </a:lnTo>
                <a:lnTo>
                  <a:pt x="589" y="30"/>
                </a:lnTo>
                <a:lnTo>
                  <a:pt x="1298" y="0"/>
                </a:lnTo>
                <a:lnTo>
                  <a:pt x="1934" y="0"/>
                </a:lnTo>
                <a:lnTo>
                  <a:pt x="2519" y="19"/>
                </a:lnTo>
                <a:lnTo>
                  <a:pt x="3100" y="78"/>
                </a:lnTo>
                <a:lnTo>
                  <a:pt x="3265" y="103"/>
                </a:lnTo>
                <a:lnTo>
                  <a:pt x="3390" y="133"/>
                </a:lnTo>
                <a:lnTo>
                  <a:pt x="2986" y="372"/>
                </a:lnTo>
                <a:lnTo>
                  <a:pt x="1640" y="423"/>
                </a:lnTo>
                <a:lnTo>
                  <a:pt x="339" y="379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2501343" y="5016153"/>
            <a:ext cx="5399088" cy="277812"/>
          </a:xfrm>
          <a:custGeom>
            <a:avLst/>
            <a:gdLst>
              <a:gd name="T0" fmla="*/ 0 w 3401"/>
              <a:gd name="T1" fmla="*/ 143 h 175"/>
              <a:gd name="T2" fmla="*/ 2389 w 3401"/>
              <a:gd name="T3" fmla="*/ 44 h 175"/>
              <a:gd name="T4" fmla="*/ 3401 w 3401"/>
              <a:gd name="T5" fmla="*/ 175 h 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1" h="175">
                <a:moveTo>
                  <a:pt x="0" y="143"/>
                </a:moveTo>
                <a:cubicBezTo>
                  <a:pt x="409" y="44"/>
                  <a:pt x="1479" y="0"/>
                  <a:pt x="2389" y="44"/>
                </a:cubicBezTo>
                <a:cubicBezTo>
                  <a:pt x="2893" y="69"/>
                  <a:pt x="3266" y="117"/>
                  <a:pt x="3401" y="175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7813500" y="5046191"/>
            <a:ext cx="176213" cy="249237"/>
          </a:xfrm>
          <a:custGeom>
            <a:avLst/>
            <a:gdLst>
              <a:gd name="T0" fmla="*/ 0 w 111"/>
              <a:gd name="T1" fmla="*/ 157 h 157"/>
              <a:gd name="T2" fmla="*/ 56 w 111"/>
              <a:gd name="T3" fmla="*/ 0 h 157"/>
              <a:gd name="T4" fmla="*/ 111 w 111"/>
              <a:gd name="T5" fmla="*/ 157 h 157"/>
              <a:gd name="T6" fmla="*/ 0 w 111"/>
              <a:gd name="T7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57">
                <a:moveTo>
                  <a:pt x="0" y="157"/>
                </a:moveTo>
                <a:lnTo>
                  <a:pt x="56" y="0"/>
                </a:lnTo>
                <a:lnTo>
                  <a:pt x="111" y="157"/>
                </a:lnTo>
                <a:lnTo>
                  <a:pt x="0" y="1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7813500" y="5046191"/>
            <a:ext cx="176213" cy="249237"/>
          </a:xfrm>
          <a:custGeom>
            <a:avLst/>
            <a:gdLst>
              <a:gd name="T0" fmla="*/ 0 w 111"/>
              <a:gd name="T1" fmla="*/ 157 h 157"/>
              <a:gd name="T2" fmla="*/ 56 w 111"/>
              <a:gd name="T3" fmla="*/ 0 h 157"/>
              <a:gd name="T4" fmla="*/ 111 w 111"/>
              <a:gd name="T5" fmla="*/ 157 h 157"/>
              <a:gd name="T6" fmla="*/ 0 w 111"/>
              <a:gd name="T7" fmla="*/ 157 h 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1" h="157">
                <a:moveTo>
                  <a:pt x="0" y="157"/>
                </a:moveTo>
                <a:lnTo>
                  <a:pt x="56" y="0"/>
                </a:lnTo>
                <a:lnTo>
                  <a:pt x="111" y="157"/>
                </a:lnTo>
                <a:lnTo>
                  <a:pt x="0" y="157"/>
                </a:ln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7621413" y="4798541"/>
            <a:ext cx="487363" cy="407987"/>
          </a:xfrm>
          <a:custGeom>
            <a:avLst/>
            <a:gdLst>
              <a:gd name="T0" fmla="*/ 3432 w 3847"/>
              <a:gd name="T1" fmla="*/ 0 h 3231"/>
              <a:gd name="T2" fmla="*/ 2546 w 3847"/>
              <a:gd name="T3" fmla="*/ 1779 h 3231"/>
              <a:gd name="T4" fmla="*/ 158 w 3847"/>
              <a:gd name="T5" fmla="*/ 3106 h 3231"/>
              <a:gd name="T6" fmla="*/ 0 w 3847"/>
              <a:gd name="T7" fmla="*/ 2933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847" h="3231">
                <a:moveTo>
                  <a:pt x="3432" y="0"/>
                </a:moveTo>
                <a:cubicBezTo>
                  <a:pt x="3847" y="125"/>
                  <a:pt x="3450" y="922"/>
                  <a:pt x="2546" y="1779"/>
                </a:cubicBezTo>
                <a:cubicBezTo>
                  <a:pt x="1642" y="2637"/>
                  <a:pt x="573" y="3231"/>
                  <a:pt x="158" y="3106"/>
                </a:cubicBezTo>
                <a:cubicBezTo>
                  <a:pt x="70" y="3079"/>
                  <a:pt x="17" y="3021"/>
                  <a:pt x="0" y="2933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Freeform 10"/>
          <p:cNvSpPr>
            <a:spLocks/>
          </p:cNvSpPr>
          <p:nvPr/>
        </p:nvSpPr>
        <p:spPr bwMode="auto">
          <a:xfrm>
            <a:off x="7621413" y="4798541"/>
            <a:ext cx="487363" cy="407987"/>
          </a:xfrm>
          <a:custGeom>
            <a:avLst/>
            <a:gdLst>
              <a:gd name="T0" fmla="*/ 3432 w 3847"/>
              <a:gd name="T1" fmla="*/ 0 h 3231"/>
              <a:gd name="T2" fmla="*/ 2546 w 3847"/>
              <a:gd name="T3" fmla="*/ 1779 h 3231"/>
              <a:gd name="T4" fmla="*/ 158 w 3847"/>
              <a:gd name="T5" fmla="*/ 3106 h 3231"/>
              <a:gd name="T6" fmla="*/ 0 w 3847"/>
              <a:gd name="T7" fmla="*/ 2933 h 3231"/>
              <a:gd name="T8" fmla="*/ 3432 w 3847"/>
              <a:gd name="T9" fmla="*/ 0 h 32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47" h="3231">
                <a:moveTo>
                  <a:pt x="3432" y="0"/>
                </a:moveTo>
                <a:cubicBezTo>
                  <a:pt x="3847" y="125"/>
                  <a:pt x="3450" y="922"/>
                  <a:pt x="2546" y="1779"/>
                </a:cubicBezTo>
                <a:cubicBezTo>
                  <a:pt x="1642" y="2637"/>
                  <a:pt x="573" y="3231"/>
                  <a:pt x="158" y="3106"/>
                </a:cubicBezTo>
                <a:cubicBezTo>
                  <a:pt x="70" y="3079"/>
                  <a:pt x="17" y="3021"/>
                  <a:pt x="0" y="2933"/>
                </a:cubicBezTo>
                <a:lnTo>
                  <a:pt x="3432" y="0"/>
                </a:ln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5" name="Freeform 11"/>
          <p:cNvSpPr>
            <a:spLocks/>
          </p:cNvSpPr>
          <p:nvPr/>
        </p:nvSpPr>
        <p:spPr bwMode="auto">
          <a:xfrm>
            <a:off x="7605538" y="4779491"/>
            <a:ext cx="473075" cy="412750"/>
          </a:xfrm>
          <a:custGeom>
            <a:avLst/>
            <a:gdLst>
              <a:gd name="T0" fmla="*/ 1648 w 3743"/>
              <a:gd name="T1" fmla="*/ 1366 h 3259"/>
              <a:gd name="T2" fmla="*/ 3620 w 3743"/>
              <a:gd name="T3" fmla="*/ 146 h 3259"/>
              <a:gd name="T4" fmla="*/ 2096 w 3743"/>
              <a:gd name="T5" fmla="*/ 1894 h 3259"/>
              <a:gd name="T6" fmla="*/ 124 w 3743"/>
              <a:gd name="T7" fmla="*/ 3113 h 3259"/>
              <a:gd name="T8" fmla="*/ 1648 w 3743"/>
              <a:gd name="T9" fmla="*/ 1366 h 3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43" h="3259">
                <a:moveTo>
                  <a:pt x="1648" y="1366"/>
                </a:moveTo>
                <a:cubicBezTo>
                  <a:pt x="2613" y="546"/>
                  <a:pt x="3496" y="0"/>
                  <a:pt x="3620" y="146"/>
                </a:cubicBezTo>
                <a:cubicBezTo>
                  <a:pt x="3743" y="292"/>
                  <a:pt x="3061" y="1074"/>
                  <a:pt x="2096" y="1894"/>
                </a:cubicBezTo>
                <a:cubicBezTo>
                  <a:pt x="1131" y="2713"/>
                  <a:pt x="248" y="3259"/>
                  <a:pt x="124" y="3113"/>
                </a:cubicBezTo>
                <a:cubicBezTo>
                  <a:pt x="0" y="2968"/>
                  <a:pt x="682" y="2185"/>
                  <a:pt x="1648" y="1366"/>
                </a:cubicBezTo>
              </a:path>
            </a:pathLst>
          </a:custGeom>
          <a:solidFill>
            <a:srgbClr val="FFFFFF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Freeform 12"/>
          <p:cNvSpPr>
            <a:spLocks/>
          </p:cNvSpPr>
          <p:nvPr/>
        </p:nvSpPr>
        <p:spPr bwMode="auto">
          <a:xfrm>
            <a:off x="7605538" y="4779491"/>
            <a:ext cx="473075" cy="411162"/>
          </a:xfrm>
          <a:custGeom>
            <a:avLst/>
            <a:gdLst>
              <a:gd name="T0" fmla="*/ 131 w 298"/>
              <a:gd name="T1" fmla="*/ 109 h 259"/>
              <a:gd name="T2" fmla="*/ 288 w 298"/>
              <a:gd name="T3" fmla="*/ 12 h 259"/>
              <a:gd name="T4" fmla="*/ 167 w 298"/>
              <a:gd name="T5" fmla="*/ 151 h 259"/>
              <a:gd name="T6" fmla="*/ 9 w 298"/>
              <a:gd name="T7" fmla="*/ 248 h 259"/>
              <a:gd name="T8" fmla="*/ 131 w 298"/>
              <a:gd name="T9" fmla="*/ 109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8" h="259">
                <a:moveTo>
                  <a:pt x="131" y="109"/>
                </a:moveTo>
                <a:cubicBezTo>
                  <a:pt x="208" y="43"/>
                  <a:pt x="278" y="0"/>
                  <a:pt x="288" y="12"/>
                </a:cubicBezTo>
                <a:cubicBezTo>
                  <a:pt x="298" y="23"/>
                  <a:pt x="243" y="85"/>
                  <a:pt x="167" y="151"/>
                </a:cubicBezTo>
                <a:cubicBezTo>
                  <a:pt x="90" y="216"/>
                  <a:pt x="19" y="259"/>
                  <a:pt x="9" y="248"/>
                </a:cubicBezTo>
                <a:cubicBezTo>
                  <a:pt x="0" y="236"/>
                  <a:pt x="54" y="174"/>
                  <a:pt x="131" y="109"/>
                </a:cubicBezTo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Freeform 13"/>
          <p:cNvSpPr>
            <a:spLocks/>
          </p:cNvSpPr>
          <p:nvPr/>
        </p:nvSpPr>
        <p:spPr bwMode="auto">
          <a:xfrm>
            <a:off x="7770638" y="4892204"/>
            <a:ext cx="130175" cy="146050"/>
          </a:xfrm>
          <a:custGeom>
            <a:avLst/>
            <a:gdLst>
              <a:gd name="T0" fmla="*/ 47 w 82"/>
              <a:gd name="T1" fmla="*/ 92 h 92"/>
              <a:gd name="T2" fmla="*/ 0 w 82"/>
              <a:gd name="T3" fmla="*/ 0 h 92"/>
              <a:gd name="T4" fmla="*/ 82 w 82"/>
              <a:gd name="T5" fmla="*/ 63 h 92"/>
              <a:gd name="T6" fmla="*/ 47 w 82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92">
                <a:moveTo>
                  <a:pt x="47" y="92"/>
                </a:moveTo>
                <a:lnTo>
                  <a:pt x="0" y="0"/>
                </a:lnTo>
                <a:lnTo>
                  <a:pt x="82" y="63"/>
                </a:lnTo>
                <a:lnTo>
                  <a:pt x="47" y="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7770638" y="4892204"/>
            <a:ext cx="130175" cy="146050"/>
          </a:xfrm>
          <a:custGeom>
            <a:avLst/>
            <a:gdLst>
              <a:gd name="T0" fmla="*/ 47 w 82"/>
              <a:gd name="T1" fmla="*/ 92 h 92"/>
              <a:gd name="T2" fmla="*/ 0 w 82"/>
              <a:gd name="T3" fmla="*/ 0 h 92"/>
              <a:gd name="T4" fmla="*/ 82 w 82"/>
              <a:gd name="T5" fmla="*/ 63 h 92"/>
              <a:gd name="T6" fmla="*/ 47 w 82"/>
              <a:gd name="T7" fmla="*/ 92 h 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92">
                <a:moveTo>
                  <a:pt x="47" y="92"/>
                </a:moveTo>
                <a:lnTo>
                  <a:pt x="0" y="0"/>
                </a:lnTo>
                <a:lnTo>
                  <a:pt x="82" y="63"/>
                </a:lnTo>
                <a:lnTo>
                  <a:pt x="47" y="92"/>
                </a:lnTo>
                <a:close/>
              </a:path>
            </a:pathLst>
          </a:custGeom>
          <a:noFill/>
          <a:ln w="6350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9" name="Line 15"/>
          <p:cNvSpPr>
            <a:spLocks noChangeShapeType="1"/>
          </p:cNvSpPr>
          <p:nvPr/>
        </p:nvSpPr>
        <p:spPr bwMode="auto">
          <a:xfrm>
            <a:off x="3546166" y="4748312"/>
            <a:ext cx="295275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3560453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>
            <a:off x="3657291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2" name="Line 18"/>
          <p:cNvSpPr>
            <a:spLocks noChangeShapeType="1"/>
          </p:cNvSpPr>
          <p:nvPr/>
        </p:nvSpPr>
        <p:spPr bwMode="auto">
          <a:xfrm>
            <a:off x="3609666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3" name="Line 19"/>
          <p:cNvSpPr>
            <a:spLocks noChangeShapeType="1"/>
          </p:cNvSpPr>
          <p:nvPr/>
        </p:nvSpPr>
        <p:spPr bwMode="auto">
          <a:xfrm>
            <a:off x="3584266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>
            <a:off x="3633478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5" name="Line 21"/>
          <p:cNvSpPr>
            <a:spLocks noChangeShapeType="1"/>
          </p:cNvSpPr>
          <p:nvPr/>
        </p:nvSpPr>
        <p:spPr bwMode="auto">
          <a:xfrm>
            <a:off x="3725553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6" name="Line 22"/>
          <p:cNvSpPr>
            <a:spLocks noChangeShapeType="1"/>
          </p:cNvSpPr>
          <p:nvPr/>
        </p:nvSpPr>
        <p:spPr bwMode="auto">
          <a:xfrm>
            <a:off x="3823978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3774766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8" name="Line 24"/>
          <p:cNvSpPr>
            <a:spLocks noChangeShapeType="1"/>
          </p:cNvSpPr>
          <p:nvPr/>
        </p:nvSpPr>
        <p:spPr bwMode="auto">
          <a:xfrm>
            <a:off x="3749366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" name="Line 25"/>
          <p:cNvSpPr>
            <a:spLocks noChangeShapeType="1"/>
          </p:cNvSpPr>
          <p:nvPr/>
        </p:nvSpPr>
        <p:spPr bwMode="auto">
          <a:xfrm>
            <a:off x="3800166" y="4708624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0" name="Line 26"/>
          <p:cNvSpPr>
            <a:spLocks noChangeShapeType="1"/>
          </p:cNvSpPr>
          <p:nvPr/>
        </p:nvSpPr>
        <p:spPr bwMode="auto">
          <a:xfrm>
            <a:off x="3546166" y="4899124"/>
            <a:ext cx="295275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1" name="Line 27"/>
          <p:cNvSpPr>
            <a:spLocks noChangeShapeType="1"/>
          </p:cNvSpPr>
          <p:nvPr/>
        </p:nvSpPr>
        <p:spPr bwMode="auto">
          <a:xfrm>
            <a:off x="3560453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" name="Line 28"/>
          <p:cNvSpPr>
            <a:spLocks noChangeShapeType="1"/>
          </p:cNvSpPr>
          <p:nvPr/>
        </p:nvSpPr>
        <p:spPr bwMode="auto">
          <a:xfrm>
            <a:off x="3657291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3" name="Line 29"/>
          <p:cNvSpPr>
            <a:spLocks noChangeShapeType="1"/>
          </p:cNvSpPr>
          <p:nvPr/>
        </p:nvSpPr>
        <p:spPr bwMode="auto">
          <a:xfrm>
            <a:off x="3609666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4" name="Line 30"/>
          <p:cNvSpPr>
            <a:spLocks noChangeShapeType="1"/>
          </p:cNvSpPr>
          <p:nvPr/>
        </p:nvSpPr>
        <p:spPr bwMode="auto">
          <a:xfrm>
            <a:off x="3584266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>
            <a:off x="3633478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6" name="Line 32"/>
          <p:cNvSpPr>
            <a:spLocks noChangeShapeType="1"/>
          </p:cNvSpPr>
          <p:nvPr/>
        </p:nvSpPr>
        <p:spPr bwMode="auto">
          <a:xfrm>
            <a:off x="3725553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7" name="Line 33"/>
          <p:cNvSpPr>
            <a:spLocks noChangeShapeType="1"/>
          </p:cNvSpPr>
          <p:nvPr/>
        </p:nvSpPr>
        <p:spPr bwMode="auto">
          <a:xfrm>
            <a:off x="3823978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8" name="Line 34"/>
          <p:cNvSpPr>
            <a:spLocks noChangeShapeType="1"/>
          </p:cNvSpPr>
          <p:nvPr/>
        </p:nvSpPr>
        <p:spPr bwMode="auto">
          <a:xfrm>
            <a:off x="3774766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9" name="Line 35"/>
          <p:cNvSpPr>
            <a:spLocks noChangeShapeType="1"/>
          </p:cNvSpPr>
          <p:nvPr/>
        </p:nvSpPr>
        <p:spPr bwMode="auto">
          <a:xfrm>
            <a:off x="3749366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0" name="Line 36"/>
          <p:cNvSpPr>
            <a:spLocks noChangeShapeType="1"/>
          </p:cNvSpPr>
          <p:nvPr/>
        </p:nvSpPr>
        <p:spPr bwMode="auto">
          <a:xfrm>
            <a:off x="3800166" y="4859437"/>
            <a:ext cx="0" cy="85725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1" name="Line 37"/>
          <p:cNvSpPr>
            <a:spLocks noChangeShapeType="1"/>
          </p:cNvSpPr>
          <p:nvPr/>
        </p:nvSpPr>
        <p:spPr bwMode="auto">
          <a:xfrm>
            <a:off x="3689041" y="4643537"/>
            <a:ext cx="0" cy="395287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H="1">
            <a:off x="3609666" y="5038824"/>
            <a:ext cx="79375" cy="344487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3" name="Line 39"/>
          <p:cNvSpPr>
            <a:spLocks noChangeShapeType="1"/>
          </p:cNvSpPr>
          <p:nvPr/>
        </p:nvSpPr>
        <p:spPr bwMode="auto">
          <a:xfrm>
            <a:off x="3689041" y="5038824"/>
            <a:ext cx="79375" cy="344487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4" name="Line 40"/>
          <p:cNvSpPr>
            <a:spLocks noChangeShapeType="1"/>
          </p:cNvSpPr>
          <p:nvPr/>
        </p:nvSpPr>
        <p:spPr bwMode="auto">
          <a:xfrm>
            <a:off x="3660466" y="5161062"/>
            <a:ext cx="52388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5" name="Line 41"/>
          <p:cNvSpPr>
            <a:spLocks noChangeShapeType="1"/>
          </p:cNvSpPr>
          <p:nvPr/>
        </p:nvSpPr>
        <p:spPr bwMode="auto">
          <a:xfrm>
            <a:off x="3646178" y="5230912"/>
            <a:ext cx="87313" cy="0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6" name="Line 42"/>
          <p:cNvSpPr>
            <a:spLocks noChangeShapeType="1"/>
          </p:cNvSpPr>
          <p:nvPr/>
        </p:nvSpPr>
        <p:spPr bwMode="auto">
          <a:xfrm flipV="1">
            <a:off x="3612841" y="5227737"/>
            <a:ext cx="106363" cy="138112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7" name="Line 43"/>
          <p:cNvSpPr>
            <a:spLocks noChangeShapeType="1"/>
          </p:cNvSpPr>
          <p:nvPr/>
        </p:nvSpPr>
        <p:spPr bwMode="auto">
          <a:xfrm flipH="1" flipV="1">
            <a:off x="3652528" y="5227737"/>
            <a:ext cx="107950" cy="138112"/>
          </a:xfrm>
          <a:prstGeom prst="line">
            <a:avLst/>
          </a:prstGeom>
          <a:noFill/>
          <a:ln w="6350" cap="flat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8" name="Rectangle 47"/>
          <p:cNvSpPr>
            <a:spLocks noChangeArrowheads="1"/>
          </p:cNvSpPr>
          <p:nvPr/>
        </p:nvSpPr>
        <p:spPr bwMode="auto">
          <a:xfrm>
            <a:off x="4066108" y="2222128"/>
            <a:ext cx="6350" cy="127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4062933" y="2220540"/>
            <a:ext cx="9525" cy="1587"/>
          </a:xfrm>
          <a:custGeom>
            <a:avLst/>
            <a:gdLst>
              <a:gd name="T0" fmla="*/ 2 w 6"/>
              <a:gd name="T1" fmla="*/ 1 h 1"/>
              <a:gd name="T2" fmla="*/ 0 w 6"/>
              <a:gd name="T3" fmla="*/ 0 h 1"/>
              <a:gd name="T4" fmla="*/ 5 w 6"/>
              <a:gd name="T5" fmla="*/ 0 h 1"/>
              <a:gd name="T6" fmla="*/ 6 w 6"/>
              <a:gd name="T7" fmla="*/ 1 h 1"/>
              <a:gd name="T8" fmla="*/ 2 w 6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1">
                <a:moveTo>
                  <a:pt x="2" y="1"/>
                </a:moveTo>
                <a:lnTo>
                  <a:pt x="0" y="0"/>
                </a:lnTo>
                <a:lnTo>
                  <a:pt x="5" y="0"/>
                </a:lnTo>
                <a:lnTo>
                  <a:pt x="6" y="1"/>
                </a:lnTo>
                <a:lnTo>
                  <a:pt x="2" y="1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4062933" y="2220540"/>
            <a:ext cx="3175" cy="14287"/>
          </a:xfrm>
          <a:custGeom>
            <a:avLst/>
            <a:gdLst>
              <a:gd name="T0" fmla="*/ 2 w 2"/>
              <a:gd name="T1" fmla="*/ 9 h 9"/>
              <a:gd name="T2" fmla="*/ 0 w 2"/>
              <a:gd name="T3" fmla="*/ 8 h 9"/>
              <a:gd name="T4" fmla="*/ 0 w 2"/>
              <a:gd name="T5" fmla="*/ 0 h 9"/>
              <a:gd name="T6" fmla="*/ 2 w 2"/>
              <a:gd name="T7" fmla="*/ 1 h 9"/>
              <a:gd name="T8" fmla="*/ 2 w 2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9">
                <a:moveTo>
                  <a:pt x="2" y="9"/>
                </a:moveTo>
                <a:lnTo>
                  <a:pt x="0" y="8"/>
                </a:lnTo>
                <a:lnTo>
                  <a:pt x="0" y="0"/>
                </a:lnTo>
                <a:lnTo>
                  <a:pt x="2" y="1"/>
                </a:lnTo>
                <a:lnTo>
                  <a:pt x="2" y="9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4062933" y="2220540"/>
            <a:ext cx="9525" cy="14287"/>
          </a:xfrm>
          <a:custGeom>
            <a:avLst/>
            <a:gdLst>
              <a:gd name="T0" fmla="*/ 2 w 6"/>
              <a:gd name="T1" fmla="*/ 9 h 9"/>
              <a:gd name="T2" fmla="*/ 0 w 6"/>
              <a:gd name="T3" fmla="*/ 8 h 9"/>
              <a:gd name="T4" fmla="*/ 0 w 6"/>
              <a:gd name="T5" fmla="*/ 0 h 9"/>
              <a:gd name="T6" fmla="*/ 5 w 6"/>
              <a:gd name="T7" fmla="*/ 0 h 9"/>
              <a:gd name="T8" fmla="*/ 6 w 6"/>
              <a:gd name="T9" fmla="*/ 1 h 9"/>
              <a:gd name="T10" fmla="*/ 6 w 6"/>
              <a:gd name="T11" fmla="*/ 9 h 9"/>
              <a:gd name="T12" fmla="*/ 2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2" y="9"/>
                </a:moveTo>
                <a:lnTo>
                  <a:pt x="0" y="8"/>
                </a:lnTo>
                <a:lnTo>
                  <a:pt x="0" y="0"/>
                </a:lnTo>
                <a:lnTo>
                  <a:pt x="5" y="0"/>
                </a:lnTo>
                <a:lnTo>
                  <a:pt x="6" y="1"/>
                </a:lnTo>
                <a:lnTo>
                  <a:pt x="6" y="9"/>
                </a:lnTo>
                <a:lnTo>
                  <a:pt x="2" y="9"/>
                </a:ln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4062933" y="2220540"/>
            <a:ext cx="3175" cy="14287"/>
          </a:xfrm>
          <a:custGeom>
            <a:avLst/>
            <a:gdLst>
              <a:gd name="T0" fmla="*/ 2 w 2"/>
              <a:gd name="T1" fmla="*/ 9 h 9"/>
              <a:gd name="T2" fmla="*/ 2 w 2"/>
              <a:gd name="T3" fmla="*/ 1 h 9"/>
              <a:gd name="T4" fmla="*/ 0 w 2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9">
                <a:moveTo>
                  <a:pt x="2" y="9"/>
                </a:moveTo>
                <a:lnTo>
                  <a:pt x="2" y="1"/>
                </a:lnTo>
                <a:lnTo>
                  <a:pt x="0" y="0"/>
                </a:ln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3" name="Line 52"/>
          <p:cNvSpPr>
            <a:spLocks noChangeShapeType="1"/>
          </p:cNvSpPr>
          <p:nvPr/>
        </p:nvSpPr>
        <p:spPr bwMode="auto">
          <a:xfrm>
            <a:off x="4066108" y="2222128"/>
            <a:ext cx="6350" cy="0"/>
          </a:xfrm>
          <a:prstGeom prst="line">
            <a:avLst/>
          </a:pr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54" name="Picture 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58" y="2079253"/>
            <a:ext cx="238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58" y="2079253"/>
            <a:ext cx="238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Freeform 55"/>
          <p:cNvSpPr>
            <a:spLocks/>
          </p:cNvSpPr>
          <p:nvPr/>
        </p:nvSpPr>
        <p:spPr bwMode="auto">
          <a:xfrm>
            <a:off x="4074046" y="2084015"/>
            <a:ext cx="3175" cy="1587"/>
          </a:xfrm>
          <a:custGeom>
            <a:avLst/>
            <a:gdLst>
              <a:gd name="T0" fmla="*/ 0 w 48"/>
              <a:gd name="T1" fmla="*/ 13 h 28"/>
              <a:gd name="T2" fmla="*/ 23 w 48"/>
              <a:gd name="T3" fmla="*/ 27 h 28"/>
              <a:gd name="T4" fmla="*/ 47 w 48"/>
              <a:gd name="T5" fmla="*/ 15 h 28"/>
              <a:gd name="T6" fmla="*/ 24 w 48"/>
              <a:gd name="T7" fmla="*/ 1 h 28"/>
              <a:gd name="T8" fmla="*/ 0 w 48"/>
              <a:gd name="T9" fmla="*/ 13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" h="28">
                <a:moveTo>
                  <a:pt x="0" y="13"/>
                </a:moveTo>
                <a:cubicBezTo>
                  <a:pt x="0" y="20"/>
                  <a:pt x="10" y="26"/>
                  <a:pt x="23" y="27"/>
                </a:cubicBezTo>
                <a:cubicBezTo>
                  <a:pt x="36" y="28"/>
                  <a:pt x="47" y="22"/>
                  <a:pt x="47" y="15"/>
                </a:cubicBezTo>
                <a:cubicBezTo>
                  <a:pt x="48" y="8"/>
                  <a:pt x="37" y="2"/>
                  <a:pt x="24" y="1"/>
                </a:cubicBezTo>
                <a:cubicBezTo>
                  <a:pt x="11" y="0"/>
                  <a:pt x="1" y="5"/>
                  <a:pt x="0" y="13"/>
                </a:cubicBezTo>
              </a:path>
            </a:pathLst>
          </a:custGeom>
          <a:solidFill>
            <a:srgbClr val="F2F2F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4074046" y="2084015"/>
            <a:ext cx="3175" cy="1587"/>
          </a:xfrm>
          <a:prstGeom prst="ellipse">
            <a:avLst/>
          </a:pr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3953272" y="2432124"/>
            <a:ext cx="7938" cy="12700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3950097" y="2444824"/>
            <a:ext cx="11113" cy="1587"/>
          </a:xfrm>
          <a:custGeom>
            <a:avLst/>
            <a:gdLst>
              <a:gd name="T0" fmla="*/ 2 w 7"/>
              <a:gd name="T1" fmla="*/ 0 h 1"/>
              <a:gd name="T2" fmla="*/ 0 w 7"/>
              <a:gd name="T3" fmla="*/ 1 h 1"/>
              <a:gd name="T4" fmla="*/ 6 w 7"/>
              <a:gd name="T5" fmla="*/ 1 h 1"/>
              <a:gd name="T6" fmla="*/ 7 w 7"/>
              <a:gd name="T7" fmla="*/ 0 h 1"/>
              <a:gd name="T8" fmla="*/ 2 w 7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1">
                <a:moveTo>
                  <a:pt x="2" y="0"/>
                </a:moveTo>
                <a:lnTo>
                  <a:pt x="0" y="1"/>
                </a:lnTo>
                <a:lnTo>
                  <a:pt x="6" y="1"/>
                </a:lnTo>
                <a:lnTo>
                  <a:pt x="7" y="0"/>
                </a:lnTo>
                <a:lnTo>
                  <a:pt x="2" y="0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3950097" y="2432124"/>
            <a:ext cx="3175" cy="14287"/>
          </a:xfrm>
          <a:custGeom>
            <a:avLst/>
            <a:gdLst>
              <a:gd name="T0" fmla="*/ 2 w 2"/>
              <a:gd name="T1" fmla="*/ 0 h 9"/>
              <a:gd name="T2" fmla="*/ 0 w 2"/>
              <a:gd name="T3" fmla="*/ 2 h 9"/>
              <a:gd name="T4" fmla="*/ 0 w 2"/>
              <a:gd name="T5" fmla="*/ 9 h 9"/>
              <a:gd name="T6" fmla="*/ 2 w 2"/>
              <a:gd name="T7" fmla="*/ 8 h 9"/>
              <a:gd name="T8" fmla="*/ 2 w 2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9">
                <a:moveTo>
                  <a:pt x="2" y="0"/>
                </a:moveTo>
                <a:lnTo>
                  <a:pt x="0" y="2"/>
                </a:lnTo>
                <a:lnTo>
                  <a:pt x="0" y="9"/>
                </a:lnTo>
                <a:lnTo>
                  <a:pt x="2" y="8"/>
                </a:lnTo>
                <a:lnTo>
                  <a:pt x="2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3950097" y="2432124"/>
            <a:ext cx="11113" cy="14287"/>
          </a:xfrm>
          <a:custGeom>
            <a:avLst/>
            <a:gdLst>
              <a:gd name="T0" fmla="*/ 2 w 7"/>
              <a:gd name="T1" fmla="*/ 0 h 9"/>
              <a:gd name="T2" fmla="*/ 0 w 7"/>
              <a:gd name="T3" fmla="*/ 2 h 9"/>
              <a:gd name="T4" fmla="*/ 0 w 7"/>
              <a:gd name="T5" fmla="*/ 9 h 9"/>
              <a:gd name="T6" fmla="*/ 6 w 7"/>
              <a:gd name="T7" fmla="*/ 9 h 9"/>
              <a:gd name="T8" fmla="*/ 7 w 7"/>
              <a:gd name="T9" fmla="*/ 8 h 9"/>
              <a:gd name="T10" fmla="*/ 7 w 7"/>
              <a:gd name="T11" fmla="*/ 0 h 9"/>
              <a:gd name="T12" fmla="*/ 2 w 7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9">
                <a:moveTo>
                  <a:pt x="2" y="0"/>
                </a:moveTo>
                <a:lnTo>
                  <a:pt x="0" y="2"/>
                </a:lnTo>
                <a:lnTo>
                  <a:pt x="0" y="9"/>
                </a:lnTo>
                <a:lnTo>
                  <a:pt x="6" y="9"/>
                </a:lnTo>
                <a:lnTo>
                  <a:pt x="7" y="8"/>
                </a:lnTo>
                <a:lnTo>
                  <a:pt x="7" y="0"/>
                </a:lnTo>
                <a:lnTo>
                  <a:pt x="2" y="0"/>
                </a:ln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3950097" y="2432124"/>
            <a:ext cx="3175" cy="14287"/>
          </a:xfrm>
          <a:custGeom>
            <a:avLst/>
            <a:gdLst>
              <a:gd name="T0" fmla="*/ 2 w 2"/>
              <a:gd name="T1" fmla="*/ 0 h 9"/>
              <a:gd name="T2" fmla="*/ 2 w 2"/>
              <a:gd name="T3" fmla="*/ 8 h 9"/>
              <a:gd name="T4" fmla="*/ 0 w 2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" h="9">
                <a:moveTo>
                  <a:pt x="2" y="0"/>
                </a:moveTo>
                <a:lnTo>
                  <a:pt x="2" y="8"/>
                </a:lnTo>
                <a:lnTo>
                  <a:pt x="0" y="9"/>
                </a:ln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3" name="Line 62"/>
          <p:cNvSpPr>
            <a:spLocks noChangeShapeType="1"/>
          </p:cNvSpPr>
          <p:nvPr/>
        </p:nvSpPr>
        <p:spPr bwMode="auto">
          <a:xfrm>
            <a:off x="3953272" y="2444824"/>
            <a:ext cx="7938" cy="0"/>
          </a:xfrm>
          <a:prstGeom prst="line">
            <a:avLst/>
          </a:pr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4" name="Picture 6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509" y="2438474"/>
            <a:ext cx="23813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Freeform 65"/>
          <p:cNvSpPr>
            <a:spLocks/>
          </p:cNvSpPr>
          <p:nvPr/>
        </p:nvSpPr>
        <p:spPr bwMode="auto">
          <a:xfrm>
            <a:off x="3961209" y="2573412"/>
            <a:ext cx="4763" cy="1587"/>
          </a:xfrm>
          <a:custGeom>
            <a:avLst/>
            <a:gdLst>
              <a:gd name="T0" fmla="*/ 1 w 54"/>
              <a:gd name="T1" fmla="*/ 15 h 27"/>
              <a:gd name="T2" fmla="*/ 27 w 54"/>
              <a:gd name="T3" fmla="*/ 1 h 27"/>
              <a:gd name="T4" fmla="*/ 54 w 54"/>
              <a:gd name="T5" fmla="*/ 12 h 27"/>
              <a:gd name="T6" fmla="*/ 28 w 54"/>
              <a:gd name="T7" fmla="*/ 26 h 27"/>
              <a:gd name="T8" fmla="*/ 1 w 54"/>
              <a:gd name="T9" fmla="*/ 15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" h="27">
                <a:moveTo>
                  <a:pt x="1" y="15"/>
                </a:moveTo>
                <a:cubicBezTo>
                  <a:pt x="0" y="8"/>
                  <a:pt x="12" y="2"/>
                  <a:pt x="27" y="1"/>
                </a:cubicBezTo>
                <a:cubicBezTo>
                  <a:pt x="41" y="0"/>
                  <a:pt x="54" y="5"/>
                  <a:pt x="54" y="12"/>
                </a:cubicBezTo>
                <a:cubicBezTo>
                  <a:pt x="54" y="19"/>
                  <a:pt x="43" y="25"/>
                  <a:pt x="28" y="26"/>
                </a:cubicBezTo>
                <a:cubicBezTo>
                  <a:pt x="13" y="27"/>
                  <a:pt x="1" y="22"/>
                  <a:pt x="1" y="15"/>
                </a:cubicBezTo>
              </a:path>
            </a:pathLst>
          </a:custGeom>
          <a:solidFill>
            <a:srgbClr val="F2F2F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6" name="Oval 66"/>
          <p:cNvSpPr>
            <a:spLocks noChangeArrowheads="1"/>
          </p:cNvSpPr>
          <p:nvPr/>
        </p:nvSpPr>
        <p:spPr bwMode="auto">
          <a:xfrm>
            <a:off x="3961209" y="2573412"/>
            <a:ext cx="4763" cy="1587"/>
          </a:xfrm>
          <a:prstGeom prst="ellipse">
            <a:avLst/>
          </a:pr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67" name="Picture 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3793" y="1997224"/>
            <a:ext cx="895899" cy="5778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68" name="Rectangle 69"/>
          <p:cNvSpPr>
            <a:spLocks noChangeArrowheads="1"/>
          </p:cNvSpPr>
          <p:nvPr/>
        </p:nvSpPr>
        <p:spPr bwMode="auto">
          <a:xfrm>
            <a:off x="8556663" y="2226890"/>
            <a:ext cx="7938" cy="111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9" name="Freeform 70"/>
          <p:cNvSpPr>
            <a:spLocks/>
          </p:cNvSpPr>
          <p:nvPr/>
        </p:nvSpPr>
        <p:spPr bwMode="auto">
          <a:xfrm>
            <a:off x="8555075" y="2223715"/>
            <a:ext cx="9525" cy="3175"/>
          </a:xfrm>
          <a:custGeom>
            <a:avLst/>
            <a:gdLst>
              <a:gd name="T0" fmla="*/ 1 w 6"/>
              <a:gd name="T1" fmla="*/ 2 h 2"/>
              <a:gd name="T2" fmla="*/ 0 w 6"/>
              <a:gd name="T3" fmla="*/ 0 h 2"/>
              <a:gd name="T4" fmla="*/ 4 w 6"/>
              <a:gd name="T5" fmla="*/ 0 h 2"/>
              <a:gd name="T6" fmla="*/ 6 w 6"/>
              <a:gd name="T7" fmla="*/ 2 h 2"/>
              <a:gd name="T8" fmla="*/ 1 w 6"/>
              <a:gd name="T9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2">
                <a:moveTo>
                  <a:pt x="1" y="2"/>
                </a:move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1" y="2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0" name="Freeform 71"/>
          <p:cNvSpPr>
            <a:spLocks/>
          </p:cNvSpPr>
          <p:nvPr/>
        </p:nvSpPr>
        <p:spPr bwMode="auto">
          <a:xfrm>
            <a:off x="8555075" y="2223715"/>
            <a:ext cx="1588" cy="14287"/>
          </a:xfrm>
          <a:custGeom>
            <a:avLst/>
            <a:gdLst>
              <a:gd name="T0" fmla="*/ 1 w 1"/>
              <a:gd name="T1" fmla="*/ 9 h 9"/>
              <a:gd name="T2" fmla="*/ 0 w 1"/>
              <a:gd name="T3" fmla="*/ 8 h 9"/>
              <a:gd name="T4" fmla="*/ 0 w 1"/>
              <a:gd name="T5" fmla="*/ 0 h 9"/>
              <a:gd name="T6" fmla="*/ 1 w 1"/>
              <a:gd name="T7" fmla="*/ 2 h 9"/>
              <a:gd name="T8" fmla="*/ 1 w 1"/>
              <a:gd name="T9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9">
                <a:moveTo>
                  <a:pt x="1" y="9"/>
                </a:moveTo>
                <a:lnTo>
                  <a:pt x="0" y="8"/>
                </a:lnTo>
                <a:lnTo>
                  <a:pt x="0" y="0"/>
                </a:lnTo>
                <a:lnTo>
                  <a:pt x="1" y="2"/>
                </a:lnTo>
                <a:lnTo>
                  <a:pt x="1" y="9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1" name="Freeform 72"/>
          <p:cNvSpPr>
            <a:spLocks/>
          </p:cNvSpPr>
          <p:nvPr/>
        </p:nvSpPr>
        <p:spPr bwMode="auto">
          <a:xfrm>
            <a:off x="8555075" y="2223715"/>
            <a:ext cx="9525" cy="14287"/>
          </a:xfrm>
          <a:custGeom>
            <a:avLst/>
            <a:gdLst>
              <a:gd name="T0" fmla="*/ 1 w 6"/>
              <a:gd name="T1" fmla="*/ 9 h 9"/>
              <a:gd name="T2" fmla="*/ 0 w 6"/>
              <a:gd name="T3" fmla="*/ 8 h 9"/>
              <a:gd name="T4" fmla="*/ 0 w 6"/>
              <a:gd name="T5" fmla="*/ 0 h 9"/>
              <a:gd name="T6" fmla="*/ 4 w 6"/>
              <a:gd name="T7" fmla="*/ 0 h 9"/>
              <a:gd name="T8" fmla="*/ 6 w 6"/>
              <a:gd name="T9" fmla="*/ 2 h 9"/>
              <a:gd name="T10" fmla="*/ 6 w 6"/>
              <a:gd name="T11" fmla="*/ 9 h 9"/>
              <a:gd name="T12" fmla="*/ 1 w 6"/>
              <a:gd name="T13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6" h="9">
                <a:moveTo>
                  <a:pt x="1" y="9"/>
                </a:moveTo>
                <a:lnTo>
                  <a:pt x="0" y="8"/>
                </a:lnTo>
                <a:lnTo>
                  <a:pt x="0" y="0"/>
                </a:lnTo>
                <a:lnTo>
                  <a:pt x="4" y="0"/>
                </a:lnTo>
                <a:lnTo>
                  <a:pt x="6" y="2"/>
                </a:lnTo>
                <a:lnTo>
                  <a:pt x="6" y="9"/>
                </a:lnTo>
                <a:lnTo>
                  <a:pt x="1" y="9"/>
                </a:ln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2" name="Freeform 73"/>
          <p:cNvSpPr>
            <a:spLocks/>
          </p:cNvSpPr>
          <p:nvPr/>
        </p:nvSpPr>
        <p:spPr bwMode="auto">
          <a:xfrm>
            <a:off x="8555075" y="2223715"/>
            <a:ext cx="1588" cy="14287"/>
          </a:xfrm>
          <a:custGeom>
            <a:avLst/>
            <a:gdLst>
              <a:gd name="T0" fmla="*/ 1 w 1"/>
              <a:gd name="T1" fmla="*/ 9 h 9"/>
              <a:gd name="T2" fmla="*/ 1 w 1"/>
              <a:gd name="T3" fmla="*/ 2 h 9"/>
              <a:gd name="T4" fmla="*/ 0 w 1"/>
              <a:gd name="T5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1" y="9"/>
                </a:moveTo>
                <a:lnTo>
                  <a:pt x="1" y="2"/>
                </a:lnTo>
                <a:lnTo>
                  <a:pt x="0" y="0"/>
                </a:ln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" name="Line 74"/>
          <p:cNvSpPr>
            <a:spLocks noChangeShapeType="1"/>
          </p:cNvSpPr>
          <p:nvPr/>
        </p:nvSpPr>
        <p:spPr bwMode="auto">
          <a:xfrm>
            <a:off x="8556663" y="2226890"/>
            <a:ext cx="7938" cy="0"/>
          </a:xfrm>
          <a:prstGeom prst="line">
            <a:avLst/>
          </a:pr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4" name="Picture 7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05" y="2082428"/>
            <a:ext cx="238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5205" y="2082428"/>
            <a:ext cx="238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" name="Freeform 77"/>
          <p:cNvSpPr>
            <a:spLocks/>
          </p:cNvSpPr>
          <p:nvPr/>
        </p:nvSpPr>
        <p:spPr bwMode="auto">
          <a:xfrm>
            <a:off x="7847905" y="2088778"/>
            <a:ext cx="3175" cy="1587"/>
          </a:xfrm>
          <a:custGeom>
            <a:avLst/>
            <a:gdLst>
              <a:gd name="T0" fmla="*/ 0 w 12"/>
              <a:gd name="T1" fmla="*/ 3 h 6"/>
              <a:gd name="T2" fmla="*/ 5 w 12"/>
              <a:gd name="T3" fmla="*/ 6 h 6"/>
              <a:gd name="T4" fmla="*/ 12 w 12"/>
              <a:gd name="T5" fmla="*/ 3 h 6"/>
              <a:gd name="T6" fmla="*/ 6 w 12"/>
              <a:gd name="T7" fmla="*/ 0 h 6"/>
              <a:gd name="T8" fmla="*/ 0 w 12"/>
              <a:gd name="T9" fmla="*/ 3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6">
                <a:moveTo>
                  <a:pt x="0" y="3"/>
                </a:moveTo>
                <a:cubicBezTo>
                  <a:pt x="0" y="4"/>
                  <a:pt x="2" y="6"/>
                  <a:pt x="5" y="6"/>
                </a:cubicBezTo>
                <a:cubicBezTo>
                  <a:pt x="9" y="6"/>
                  <a:pt x="11" y="5"/>
                  <a:pt x="12" y="3"/>
                </a:cubicBezTo>
                <a:cubicBezTo>
                  <a:pt x="12" y="1"/>
                  <a:pt x="9" y="0"/>
                  <a:pt x="6" y="0"/>
                </a:cubicBezTo>
                <a:cubicBezTo>
                  <a:pt x="3" y="0"/>
                  <a:pt x="0" y="1"/>
                  <a:pt x="0" y="3"/>
                </a:cubicBezTo>
              </a:path>
            </a:pathLst>
          </a:custGeom>
          <a:solidFill>
            <a:srgbClr val="F2F2F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7" name="Freeform 78"/>
          <p:cNvSpPr>
            <a:spLocks/>
          </p:cNvSpPr>
          <p:nvPr/>
        </p:nvSpPr>
        <p:spPr bwMode="auto">
          <a:xfrm>
            <a:off x="7847905" y="2088778"/>
            <a:ext cx="3175" cy="1587"/>
          </a:xfrm>
          <a:custGeom>
            <a:avLst/>
            <a:gdLst>
              <a:gd name="T0" fmla="*/ 0 w 2"/>
              <a:gd name="T1" fmla="*/ 0 h 1"/>
              <a:gd name="T2" fmla="*/ 1 w 2"/>
              <a:gd name="T3" fmla="*/ 1 h 1"/>
              <a:gd name="T4" fmla="*/ 2 w 2"/>
              <a:gd name="T5" fmla="*/ 0 h 1"/>
              <a:gd name="T6" fmla="*/ 1 w 2"/>
              <a:gd name="T7" fmla="*/ 0 h 1"/>
              <a:gd name="T8" fmla="*/ 0 w 2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0"/>
                </a:moveTo>
                <a:cubicBezTo>
                  <a:pt x="0" y="0"/>
                  <a:pt x="1" y="1"/>
                  <a:pt x="1" y="1"/>
                </a:cubicBezTo>
                <a:cubicBezTo>
                  <a:pt x="2" y="1"/>
                  <a:pt x="2" y="1"/>
                  <a:pt x="2" y="0"/>
                </a:cubicBezTo>
                <a:cubicBezTo>
                  <a:pt x="2" y="0"/>
                  <a:pt x="2" y="0"/>
                  <a:pt x="1" y="0"/>
                </a:cubicBezTo>
                <a:cubicBezTo>
                  <a:pt x="1" y="0"/>
                  <a:pt x="0" y="0"/>
                  <a:pt x="0" y="0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>
            <a:off x="8659850" y="2374528"/>
            <a:ext cx="9525" cy="11112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9" name="Freeform 80"/>
          <p:cNvSpPr>
            <a:spLocks/>
          </p:cNvSpPr>
          <p:nvPr/>
        </p:nvSpPr>
        <p:spPr bwMode="auto">
          <a:xfrm>
            <a:off x="8658263" y="2385640"/>
            <a:ext cx="11113" cy="3175"/>
          </a:xfrm>
          <a:custGeom>
            <a:avLst/>
            <a:gdLst>
              <a:gd name="T0" fmla="*/ 1 w 7"/>
              <a:gd name="T1" fmla="*/ 0 h 2"/>
              <a:gd name="T2" fmla="*/ 0 w 7"/>
              <a:gd name="T3" fmla="*/ 2 h 2"/>
              <a:gd name="T4" fmla="*/ 5 w 7"/>
              <a:gd name="T5" fmla="*/ 2 h 2"/>
              <a:gd name="T6" fmla="*/ 7 w 7"/>
              <a:gd name="T7" fmla="*/ 0 h 2"/>
              <a:gd name="T8" fmla="*/ 1 w 7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" h="2">
                <a:moveTo>
                  <a:pt x="1" y="0"/>
                </a:moveTo>
                <a:lnTo>
                  <a:pt x="0" y="2"/>
                </a:lnTo>
                <a:lnTo>
                  <a:pt x="5" y="2"/>
                </a:lnTo>
                <a:lnTo>
                  <a:pt x="7" y="0"/>
                </a:lnTo>
                <a:lnTo>
                  <a:pt x="1" y="0"/>
                </a:lnTo>
                <a:close/>
              </a:path>
            </a:pathLst>
          </a:custGeom>
          <a:solidFill>
            <a:srgbClr val="AEAEA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0" name="Freeform 81"/>
          <p:cNvSpPr>
            <a:spLocks/>
          </p:cNvSpPr>
          <p:nvPr/>
        </p:nvSpPr>
        <p:spPr bwMode="auto">
          <a:xfrm>
            <a:off x="8658263" y="2374528"/>
            <a:ext cx="1588" cy="14287"/>
          </a:xfrm>
          <a:custGeom>
            <a:avLst/>
            <a:gdLst>
              <a:gd name="T0" fmla="*/ 1 w 1"/>
              <a:gd name="T1" fmla="*/ 0 h 9"/>
              <a:gd name="T2" fmla="*/ 0 w 1"/>
              <a:gd name="T3" fmla="*/ 2 h 9"/>
              <a:gd name="T4" fmla="*/ 0 w 1"/>
              <a:gd name="T5" fmla="*/ 9 h 9"/>
              <a:gd name="T6" fmla="*/ 1 w 1"/>
              <a:gd name="T7" fmla="*/ 7 h 9"/>
              <a:gd name="T8" fmla="*/ 1 w 1"/>
              <a:gd name="T9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9">
                <a:moveTo>
                  <a:pt x="1" y="0"/>
                </a:moveTo>
                <a:lnTo>
                  <a:pt x="0" y="2"/>
                </a:lnTo>
                <a:lnTo>
                  <a:pt x="0" y="9"/>
                </a:lnTo>
                <a:lnTo>
                  <a:pt x="1" y="7"/>
                </a:lnTo>
                <a:lnTo>
                  <a:pt x="1" y="0"/>
                </a:lnTo>
                <a:close/>
              </a:path>
            </a:pathLst>
          </a:custGeom>
          <a:solidFill>
            <a:srgbClr val="E0E0E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1" name="Freeform 82"/>
          <p:cNvSpPr>
            <a:spLocks/>
          </p:cNvSpPr>
          <p:nvPr/>
        </p:nvSpPr>
        <p:spPr bwMode="auto">
          <a:xfrm>
            <a:off x="8658263" y="2374528"/>
            <a:ext cx="11113" cy="14287"/>
          </a:xfrm>
          <a:custGeom>
            <a:avLst/>
            <a:gdLst>
              <a:gd name="T0" fmla="*/ 1 w 7"/>
              <a:gd name="T1" fmla="*/ 0 h 9"/>
              <a:gd name="T2" fmla="*/ 0 w 7"/>
              <a:gd name="T3" fmla="*/ 2 h 9"/>
              <a:gd name="T4" fmla="*/ 0 w 7"/>
              <a:gd name="T5" fmla="*/ 9 h 9"/>
              <a:gd name="T6" fmla="*/ 5 w 7"/>
              <a:gd name="T7" fmla="*/ 9 h 9"/>
              <a:gd name="T8" fmla="*/ 7 w 7"/>
              <a:gd name="T9" fmla="*/ 7 h 9"/>
              <a:gd name="T10" fmla="*/ 7 w 7"/>
              <a:gd name="T11" fmla="*/ 0 h 9"/>
              <a:gd name="T12" fmla="*/ 1 w 7"/>
              <a:gd name="T13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" h="9">
                <a:moveTo>
                  <a:pt x="1" y="0"/>
                </a:moveTo>
                <a:lnTo>
                  <a:pt x="0" y="2"/>
                </a:lnTo>
                <a:lnTo>
                  <a:pt x="0" y="9"/>
                </a:lnTo>
                <a:lnTo>
                  <a:pt x="5" y="9"/>
                </a:lnTo>
                <a:lnTo>
                  <a:pt x="7" y="7"/>
                </a:lnTo>
                <a:lnTo>
                  <a:pt x="7" y="0"/>
                </a:lnTo>
                <a:lnTo>
                  <a:pt x="1" y="0"/>
                </a:lnTo>
                <a:close/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2" name="Freeform 83"/>
          <p:cNvSpPr>
            <a:spLocks/>
          </p:cNvSpPr>
          <p:nvPr/>
        </p:nvSpPr>
        <p:spPr bwMode="auto">
          <a:xfrm>
            <a:off x="8658263" y="2374528"/>
            <a:ext cx="1588" cy="14287"/>
          </a:xfrm>
          <a:custGeom>
            <a:avLst/>
            <a:gdLst>
              <a:gd name="T0" fmla="*/ 1 w 1"/>
              <a:gd name="T1" fmla="*/ 0 h 9"/>
              <a:gd name="T2" fmla="*/ 1 w 1"/>
              <a:gd name="T3" fmla="*/ 7 h 9"/>
              <a:gd name="T4" fmla="*/ 0 w 1"/>
              <a:gd name="T5" fmla="*/ 9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" h="9">
                <a:moveTo>
                  <a:pt x="1" y="0"/>
                </a:moveTo>
                <a:lnTo>
                  <a:pt x="1" y="7"/>
                </a:lnTo>
                <a:lnTo>
                  <a:pt x="0" y="9"/>
                </a:ln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3" name="Line 84"/>
          <p:cNvSpPr>
            <a:spLocks noChangeShapeType="1"/>
          </p:cNvSpPr>
          <p:nvPr/>
        </p:nvSpPr>
        <p:spPr bwMode="auto">
          <a:xfrm>
            <a:off x="8659850" y="2385640"/>
            <a:ext cx="9525" cy="0"/>
          </a:xfrm>
          <a:prstGeom prst="line">
            <a:avLst/>
          </a:prstGeom>
          <a:noFill/>
          <a:ln w="1588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84" name="Picture 8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88" y="2379290"/>
            <a:ext cx="254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8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5088" y="2379290"/>
            <a:ext cx="25400" cy="1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" name="Freeform 87"/>
          <p:cNvSpPr>
            <a:spLocks/>
          </p:cNvSpPr>
          <p:nvPr/>
        </p:nvSpPr>
        <p:spPr bwMode="auto">
          <a:xfrm>
            <a:off x="8669375" y="2514228"/>
            <a:ext cx="3175" cy="1587"/>
          </a:xfrm>
          <a:custGeom>
            <a:avLst/>
            <a:gdLst>
              <a:gd name="T0" fmla="*/ 0 w 13"/>
              <a:gd name="T1" fmla="*/ 4 h 7"/>
              <a:gd name="T2" fmla="*/ 6 w 13"/>
              <a:gd name="T3" fmla="*/ 0 h 7"/>
              <a:gd name="T4" fmla="*/ 13 w 13"/>
              <a:gd name="T5" fmla="*/ 3 h 7"/>
              <a:gd name="T6" fmla="*/ 7 w 13"/>
              <a:gd name="T7" fmla="*/ 6 h 7"/>
              <a:gd name="T8" fmla="*/ 0 w 13"/>
              <a:gd name="T9" fmla="*/ 4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" h="7">
                <a:moveTo>
                  <a:pt x="0" y="4"/>
                </a:moveTo>
                <a:cubicBezTo>
                  <a:pt x="0" y="2"/>
                  <a:pt x="3" y="0"/>
                  <a:pt x="6" y="0"/>
                </a:cubicBezTo>
                <a:cubicBezTo>
                  <a:pt x="10" y="0"/>
                  <a:pt x="13" y="1"/>
                  <a:pt x="13" y="3"/>
                </a:cubicBezTo>
                <a:cubicBezTo>
                  <a:pt x="13" y="5"/>
                  <a:pt x="10" y="6"/>
                  <a:pt x="7" y="6"/>
                </a:cubicBezTo>
                <a:cubicBezTo>
                  <a:pt x="3" y="7"/>
                  <a:pt x="0" y="5"/>
                  <a:pt x="0" y="4"/>
                </a:cubicBezTo>
              </a:path>
            </a:pathLst>
          </a:custGeom>
          <a:solidFill>
            <a:srgbClr val="F2F2F2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7" name="Freeform 88"/>
          <p:cNvSpPr>
            <a:spLocks/>
          </p:cNvSpPr>
          <p:nvPr/>
        </p:nvSpPr>
        <p:spPr bwMode="auto">
          <a:xfrm>
            <a:off x="8669375" y="2514228"/>
            <a:ext cx="3175" cy="1587"/>
          </a:xfrm>
          <a:custGeom>
            <a:avLst/>
            <a:gdLst>
              <a:gd name="T0" fmla="*/ 0 w 2"/>
              <a:gd name="T1" fmla="*/ 1 h 1"/>
              <a:gd name="T2" fmla="*/ 1 w 2"/>
              <a:gd name="T3" fmla="*/ 0 h 1"/>
              <a:gd name="T4" fmla="*/ 2 w 2"/>
              <a:gd name="T5" fmla="*/ 1 h 1"/>
              <a:gd name="T6" fmla="*/ 1 w 2"/>
              <a:gd name="T7" fmla="*/ 1 h 1"/>
              <a:gd name="T8" fmla="*/ 0 w 2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1">
                <a:moveTo>
                  <a:pt x="0" y="1"/>
                </a:moveTo>
                <a:cubicBezTo>
                  <a:pt x="0" y="1"/>
                  <a:pt x="1" y="0"/>
                  <a:pt x="1" y="0"/>
                </a:cubicBezTo>
                <a:cubicBezTo>
                  <a:pt x="2" y="0"/>
                  <a:pt x="2" y="0"/>
                  <a:pt x="2" y="1"/>
                </a:cubicBezTo>
                <a:cubicBezTo>
                  <a:pt x="2" y="1"/>
                  <a:pt x="2" y="1"/>
                  <a:pt x="1" y="1"/>
                </a:cubicBezTo>
                <a:cubicBezTo>
                  <a:pt x="1" y="1"/>
                  <a:pt x="0" y="1"/>
                  <a:pt x="0" y="1"/>
                </a:cubicBezTo>
              </a:path>
            </a:pathLst>
          </a:custGeom>
          <a:noFill/>
          <a:ln w="1588" cap="flat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8" name="Freeform 89"/>
          <p:cNvSpPr>
            <a:spLocks noEditPoints="1"/>
          </p:cNvSpPr>
          <p:nvPr/>
        </p:nvSpPr>
        <p:spPr bwMode="auto">
          <a:xfrm>
            <a:off x="3631097" y="2820141"/>
            <a:ext cx="176213" cy="1611312"/>
          </a:xfrm>
          <a:custGeom>
            <a:avLst/>
            <a:gdLst>
              <a:gd name="T0" fmla="*/ 4 w 111"/>
              <a:gd name="T1" fmla="*/ 0 h 1015"/>
              <a:gd name="T2" fmla="*/ 97 w 111"/>
              <a:gd name="T3" fmla="*/ 989 h 1015"/>
              <a:gd name="T4" fmla="*/ 93 w 111"/>
              <a:gd name="T5" fmla="*/ 989 h 1015"/>
              <a:gd name="T6" fmla="*/ 0 w 111"/>
              <a:gd name="T7" fmla="*/ 1 h 1015"/>
              <a:gd name="T8" fmla="*/ 4 w 111"/>
              <a:gd name="T9" fmla="*/ 0 h 1015"/>
              <a:gd name="T10" fmla="*/ 111 w 111"/>
              <a:gd name="T11" fmla="*/ 982 h 1015"/>
              <a:gd name="T12" fmla="*/ 98 w 111"/>
              <a:gd name="T13" fmla="*/ 1015 h 1015"/>
              <a:gd name="T14" fmla="*/ 79 w 111"/>
              <a:gd name="T15" fmla="*/ 985 h 1015"/>
              <a:gd name="T16" fmla="*/ 111 w 111"/>
              <a:gd name="T17" fmla="*/ 982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1015">
                <a:moveTo>
                  <a:pt x="4" y="0"/>
                </a:moveTo>
                <a:lnTo>
                  <a:pt x="97" y="989"/>
                </a:lnTo>
                <a:lnTo>
                  <a:pt x="93" y="989"/>
                </a:lnTo>
                <a:lnTo>
                  <a:pt x="0" y="1"/>
                </a:lnTo>
                <a:lnTo>
                  <a:pt x="4" y="0"/>
                </a:lnTo>
                <a:close/>
                <a:moveTo>
                  <a:pt x="111" y="982"/>
                </a:moveTo>
                <a:lnTo>
                  <a:pt x="98" y="1015"/>
                </a:lnTo>
                <a:lnTo>
                  <a:pt x="79" y="985"/>
                </a:lnTo>
                <a:lnTo>
                  <a:pt x="111" y="982"/>
                </a:lnTo>
                <a:close/>
              </a:path>
            </a:pathLst>
          </a:custGeom>
          <a:solidFill>
            <a:srgbClr val="00B0F0"/>
          </a:solidFill>
          <a:ln w="38100" cap="flat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89" name="Freeform 91"/>
          <p:cNvSpPr>
            <a:spLocks noEditPoints="1"/>
          </p:cNvSpPr>
          <p:nvPr/>
        </p:nvSpPr>
        <p:spPr bwMode="auto">
          <a:xfrm>
            <a:off x="7975306" y="2820141"/>
            <a:ext cx="349494" cy="1820857"/>
          </a:xfrm>
          <a:custGeom>
            <a:avLst/>
            <a:gdLst>
              <a:gd name="T0" fmla="*/ 144 w 148"/>
              <a:gd name="T1" fmla="*/ 0 h 1016"/>
              <a:gd name="T2" fmla="*/ 13 w 148"/>
              <a:gd name="T3" fmla="*/ 989 h 1016"/>
              <a:gd name="T4" fmla="*/ 17 w 148"/>
              <a:gd name="T5" fmla="*/ 989 h 1016"/>
              <a:gd name="T6" fmla="*/ 148 w 148"/>
              <a:gd name="T7" fmla="*/ 1 h 1016"/>
              <a:gd name="T8" fmla="*/ 144 w 148"/>
              <a:gd name="T9" fmla="*/ 0 h 1016"/>
              <a:gd name="T10" fmla="*/ 0 w 148"/>
              <a:gd name="T11" fmla="*/ 982 h 1016"/>
              <a:gd name="T12" fmla="*/ 11 w 148"/>
              <a:gd name="T13" fmla="*/ 1016 h 1016"/>
              <a:gd name="T14" fmla="*/ 31 w 148"/>
              <a:gd name="T15" fmla="*/ 986 h 1016"/>
              <a:gd name="T16" fmla="*/ 0 w 148"/>
              <a:gd name="T17" fmla="*/ 982 h 10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8" h="1016">
                <a:moveTo>
                  <a:pt x="144" y="0"/>
                </a:moveTo>
                <a:lnTo>
                  <a:pt x="13" y="989"/>
                </a:lnTo>
                <a:lnTo>
                  <a:pt x="17" y="989"/>
                </a:lnTo>
                <a:lnTo>
                  <a:pt x="148" y="1"/>
                </a:lnTo>
                <a:lnTo>
                  <a:pt x="144" y="0"/>
                </a:lnTo>
                <a:close/>
                <a:moveTo>
                  <a:pt x="0" y="982"/>
                </a:moveTo>
                <a:lnTo>
                  <a:pt x="11" y="1016"/>
                </a:lnTo>
                <a:lnTo>
                  <a:pt x="31" y="986"/>
                </a:lnTo>
                <a:lnTo>
                  <a:pt x="0" y="982"/>
                </a:lnTo>
                <a:close/>
              </a:path>
            </a:pathLst>
          </a:custGeom>
          <a:solidFill>
            <a:srgbClr val="00B0F0"/>
          </a:solidFill>
          <a:ln w="38100" cap="flat">
            <a:solidFill>
              <a:srgbClr val="00B0F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n w="28575">
                <a:solidFill>
                  <a:schemeClr val="tx1"/>
                </a:solidFill>
              </a:ln>
            </a:endParaRPr>
          </a:p>
        </p:txBody>
      </p:sp>
      <p:sp>
        <p:nvSpPr>
          <p:cNvPr id="90" name="Freeform 93"/>
          <p:cNvSpPr>
            <a:spLocks noEditPoints="1"/>
          </p:cNvSpPr>
          <p:nvPr/>
        </p:nvSpPr>
        <p:spPr bwMode="auto">
          <a:xfrm>
            <a:off x="7802575" y="2766640"/>
            <a:ext cx="306201" cy="1879625"/>
          </a:xfrm>
          <a:custGeom>
            <a:avLst/>
            <a:gdLst>
              <a:gd name="T0" fmla="*/ 4 w 141"/>
              <a:gd name="T1" fmla="*/ 1019 h 1019"/>
              <a:gd name="T2" fmla="*/ 128 w 141"/>
              <a:gd name="T3" fmla="*/ 26 h 1019"/>
              <a:gd name="T4" fmla="*/ 124 w 141"/>
              <a:gd name="T5" fmla="*/ 26 h 1019"/>
              <a:gd name="T6" fmla="*/ 0 w 141"/>
              <a:gd name="T7" fmla="*/ 1018 h 1019"/>
              <a:gd name="T8" fmla="*/ 4 w 141"/>
              <a:gd name="T9" fmla="*/ 1019 h 1019"/>
              <a:gd name="T10" fmla="*/ 141 w 141"/>
              <a:gd name="T11" fmla="*/ 33 h 1019"/>
              <a:gd name="T12" fmla="*/ 129 w 141"/>
              <a:gd name="T13" fmla="*/ 0 h 1019"/>
              <a:gd name="T14" fmla="*/ 110 w 141"/>
              <a:gd name="T15" fmla="*/ 29 h 1019"/>
              <a:gd name="T16" fmla="*/ 141 w 141"/>
              <a:gd name="T17" fmla="*/ 33 h 10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" h="1019">
                <a:moveTo>
                  <a:pt x="4" y="1019"/>
                </a:moveTo>
                <a:lnTo>
                  <a:pt x="128" y="26"/>
                </a:lnTo>
                <a:lnTo>
                  <a:pt x="124" y="26"/>
                </a:lnTo>
                <a:lnTo>
                  <a:pt x="0" y="1018"/>
                </a:lnTo>
                <a:lnTo>
                  <a:pt x="4" y="1019"/>
                </a:lnTo>
                <a:close/>
                <a:moveTo>
                  <a:pt x="141" y="33"/>
                </a:moveTo>
                <a:lnTo>
                  <a:pt x="129" y="0"/>
                </a:lnTo>
                <a:lnTo>
                  <a:pt x="110" y="29"/>
                </a:lnTo>
                <a:lnTo>
                  <a:pt x="141" y="33"/>
                </a:lnTo>
                <a:close/>
              </a:path>
            </a:pathLst>
          </a:custGeom>
          <a:solidFill>
            <a:srgbClr val="FF0000"/>
          </a:solidFill>
          <a:ln w="381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91" name="Picture 1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2791" y="5874024"/>
            <a:ext cx="1671638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Rectangle 114"/>
          <p:cNvSpPr>
            <a:spLocks noChangeArrowheads="1"/>
          </p:cNvSpPr>
          <p:nvPr/>
        </p:nvSpPr>
        <p:spPr bwMode="auto">
          <a:xfrm>
            <a:off x="6812632" y="5309592"/>
            <a:ext cx="141926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6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Kyushu Station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16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S-band)</a:t>
            </a:r>
            <a:endParaRPr kumimoji="1" lang="ja-JP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3" name="Rectangle 118"/>
          <p:cNvSpPr>
            <a:spLocks noChangeArrowheads="1"/>
          </p:cNvSpPr>
          <p:nvPr/>
        </p:nvSpPr>
        <p:spPr bwMode="auto">
          <a:xfrm>
            <a:off x="3223284" y="5293444"/>
            <a:ext cx="2294171" cy="49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6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Komaki Station(Amateur radio band</a:t>
            </a:r>
            <a:r>
              <a:rPr lang="ja-JP" altLang="en-US" sz="1600" dirty="0" smtClean="0">
                <a:solidFill>
                  <a:srgbClr val="000000"/>
                </a:solidFill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kumimoji="1" lang="ja-JP" altLang="ja-JP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sp>
        <p:nvSpPr>
          <p:cNvPr id="94" name="Freeform 124"/>
          <p:cNvSpPr>
            <a:spLocks noEditPoints="1"/>
          </p:cNvSpPr>
          <p:nvPr/>
        </p:nvSpPr>
        <p:spPr bwMode="auto">
          <a:xfrm>
            <a:off x="3417578" y="2819450"/>
            <a:ext cx="192088" cy="1617662"/>
          </a:xfrm>
          <a:custGeom>
            <a:avLst/>
            <a:gdLst>
              <a:gd name="T0" fmla="*/ 113 w 117"/>
              <a:gd name="T1" fmla="*/ 1042 h 1042"/>
              <a:gd name="T2" fmla="*/ 13 w 117"/>
              <a:gd name="T3" fmla="*/ 26 h 1042"/>
              <a:gd name="T4" fmla="*/ 17 w 117"/>
              <a:gd name="T5" fmla="*/ 26 h 1042"/>
              <a:gd name="T6" fmla="*/ 117 w 117"/>
              <a:gd name="T7" fmla="*/ 1042 h 1042"/>
              <a:gd name="T8" fmla="*/ 113 w 117"/>
              <a:gd name="T9" fmla="*/ 1042 h 1042"/>
              <a:gd name="T10" fmla="*/ 0 w 117"/>
              <a:gd name="T11" fmla="*/ 33 h 1042"/>
              <a:gd name="T12" fmla="*/ 13 w 117"/>
              <a:gd name="T13" fmla="*/ 0 h 1042"/>
              <a:gd name="T14" fmla="*/ 32 w 117"/>
              <a:gd name="T15" fmla="*/ 30 h 1042"/>
              <a:gd name="T16" fmla="*/ 0 w 117"/>
              <a:gd name="T17" fmla="*/ 33 h 10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7" h="1042">
                <a:moveTo>
                  <a:pt x="113" y="1042"/>
                </a:moveTo>
                <a:lnTo>
                  <a:pt x="13" y="26"/>
                </a:lnTo>
                <a:lnTo>
                  <a:pt x="17" y="26"/>
                </a:lnTo>
                <a:lnTo>
                  <a:pt x="117" y="1042"/>
                </a:lnTo>
                <a:lnTo>
                  <a:pt x="113" y="1042"/>
                </a:lnTo>
                <a:close/>
                <a:moveTo>
                  <a:pt x="0" y="33"/>
                </a:moveTo>
                <a:lnTo>
                  <a:pt x="13" y="0"/>
                </a:lnTo>
                <a:lnTo>
                  <a:pt x="32" y="30"/>
                </a:lnTo>
                <a:lnTo>
                  <a:pt x="0" y="33"/>
                </a:lnTo>
                <a:close/>
              </a:path>
            </a:pathLst>
          </a:custGeom>
          <a:solidFill>
            <a:srgbClr val="FF0000"/>
          </a:solidFill>
          <a:ln w="381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5" name="曲折矢印 94"/>
          <p:cNvSpPr/>
          <p:nvPr/>
        </p:nvSpPr>
        <p:spPr>
          <a:xfrm>
            <a:off x="569470" y="2129706"/>
            <a:ext cx="827838" cy="134064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96" name="テキスト ボックス 95"/>
          <p:cNvSpPr txBox="1"/>
          <p:nvPr/>
        </p:nvSpPr>
        <p:spPr>
          <a:xfrm>
            <a:off x="1123631" y="2939096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Launch at 5:45 PM </a:t>
            </a:r>
            <a:r>
              <a:rPr kumimoji="1" lang="en-US" altLang="ja-JP" dirty="0" smtClean="0"/>
              <a:t>on Feb.17, 2016</a:t>
            </a:r>
          </a:p>
        </p:txBody>
      </p:sp>
      <p:sp>
        <p:nvSpPr>
          <p:cNvPr id="97" name="テキスト ボックス 96"/>
          <p:cNvSpPr txBox="1"/>
          <p:nvPr/>
        </p:nvSpPr>
        <p:spPr>
          <a:xfrm>
            <a:off x="1340024" y="1349152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Separation</a:t>
            </a:r>
          </a:p>
          <a:p>
            <a:r>
              <a:rPr lang="en-US" altLang="ja-JP" dirty="0" smtClean="0"/>
              <a:t> 6:07 PM</a:t>
            </a:r>
          </a:p>
        </p:txBody>
      </p:sp>
      <p:sp>
        <p:nvSpPr>
          <p:cNvPr id="98" name="右矢印 97"/>
          <p:cNvSpPr/>
          <p:nvPr/>
        </p:nvSpPr>
        <p:spPr>
          <a:xfrm>
            <a:off x="2419482" y="2069232"/>
            <a:ext cx="576651" cy="380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2651392" y="1089421"/>
            <a:ext cx="2135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Communication </a:t>
            </a:r>
          </a:p>
          <a:p>
            <a:r>
              <a:rPr lang="en-US" altLang="ja-JP" dirty="0" smtClean="0"/>
              <a:t>via amateur </a:t>
            </a:r>
          </a:p>
          <a:p>
            <a:r>
              <a:rPr lang="en-US" altLang="ja-JP" dirty="0" smtClean="0"/>
              <a:t>radio-band</a:t>
            </a:r>
          </a:p>
        </p:txBody>
      </p:sp>
      <p:sp>
        <p:nvSpPr>
          <p:cNvPr id="100" name="右矢印 99"/>
          <p:cNvSpPr/>
          <p:nvPr/>
        </p:nvSpPr>
        <p:spPr>
          <a:xfrm>
            <a:off x="3932312" y="2069232"/>
            <a:ext cx="576651" cy="38047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1" name="右矢印 100"/>
          <p:cNvSpPr/>
          <p:nvPr/>
        </p:nvSpPr>
        <p:spPr>
          <a:xfrm>
            <a:off x="7316688" y="2069232"/>
            <a:ext cx="576651" cy="38047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" name="Picture 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101" y="1997224"/>
            <a:ext cx="895899" cy="5778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103" name="テキスト ボックス 102"/>
          <p:cNvSpPr txBox="1"/>
          <p:nvPr/>
        </p:nvSpPr>
        <p:spPr>
          <a:xfrm>
            <a:off x="6248876" y="1343348"/>
            <a:ext cx="213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Mission </a:t>
            </a:r>
          </a:p>
          <a:p>
            <a:r>
              <a:rPr lang="en-US" altLang="ja-JP" dirty="0" smtClean="0"/>
              <a:t>Operation 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7701345" y="1349151"/>
            <a:ext cx="2135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Mission Data </a:t>
            </a:r>
          </a:p>
          <a:p>
            <a:r>
              <a:rPr lang="en-US" altLang="ja-JP" dirty="0" smtClean="0"/>
              <a:t>Downlink</a:t>
            </a:r>
          </a:p>
        </p:txBody>
      </p:sp>
      <p:sp>
        <p:nvSpPr>
          <p:cNvPr id="105" name="右矢印 104"/>
          <p:cNvSpPr/>
          <p:nvPr/>
        </p:nvSpPr>
        <p:spPr>
          <a:xfrm>
            <a:off x="5630654" y="2069232"/>
            <a:ext cx="576651" cy="380476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6" name="Picture 6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556" y="2005754"/>
            <a:ext cx="895899" cy="57789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</p:pic>
      <p:sp>
        <p:nvSpPr>
          <p:cNvPr id="107" name="テキスト ボックス 106"/>
          <p:cNvSpPr txBox="1"/>
          <p:nvPr/>
        </p:nvSpPr>
        <p:spPr>
          <a:xfrm>
            <a:off x="4220637" y="1349150"/>
            <a:ext cx="2353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Attitude control </a:t>
            </a:r>
          </a:p>
          <a:p>
            <a:r>
              <a:rPr lang="en-US" altLang="ja-JP" dirty="0" smtClean="0"/>
              <a:t>&amp; Paddle deployment</a:t>
            </a: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3932312" y="3005855"/>
            <a:ext cx="16983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>
                <a:solidFill>
                  <a:srgbClr val="FF0000"/>
                </a:solidFill>
              </a:rPr>
              <a:t>Communication failure between instruments on Feb. 21, 2016 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109" name="直線矢印コネクタ 108"/>
          <p:cNvCxnSpPr/>
          <p:nvPr/>
        </p:nvCxnSpPr>
        <p:spPr>
          <a:xfrm flipV="1">
            <a:off x="4148336" y="2451521"/>
            <a:ext cx="0" cy="55433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Picture 75" descr="T:\ChubuSat-X2(番号は暫定)名大ミッション\0_プロジェクト管理\04_リスク管理\041_H2A相乗り枠確保活動\H-IIA相乗り\H2A相乗り公募（名大ガンマ線検出器先行実証）\開発提案書revA\ChubuSat-γ20140520_unfolded1.bmp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19444" r="34223" b="36923"/>
          <a:stretch/>
        </p:blipFill>
        <p:spPr bwMode="auto">
          <a:xfrm>
            <a:off x="3133731" y="2083126"/>
            <a:ext cx="615635" cy="6341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pic>
        <p:nvPicPr>
          <p:cNvPr id="111" name="Picture 75" descr="T:\ChubuSat-X2(番号は暫定)名大ミッション\0_プロジェクト管理\04_リスク管理\041_H2A相乗り枠確保活動\H-IIA相乗り\H2A相乗り公募（名大ガンマ線検出器先行実証）\開発提案書revA\ChubuSat-γ20140520_unfolded1.bmp"/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2" t="19444" r="34223" b="36923"/>
          <a:stretch/>
        </p:blipFill>
        <p:spPr bwMode="auto">
          <a:xfrm>
            <a:off x="1654594" y="2051873"/>
            <a:ext cx="615635" cy="6341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xtLst/>
        </p:spPr>
      </p:pic>
      <p:sp>
        <p:nvSpPr>
          <p:cNvPr id="112" name="スライド番号プレースホルダー 2"/>
          <p:cNvSpPr txBox="1">
            <a:spLocks/>
          </p:cNvSpPr>
          <p:nvPr/>
        </p:nvSpPr>
        <p:spPr>
          <a:xfrm>
            <a:off x="7696200" y="65087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18</a:t>
            </a:fld>
            <a:endParaRPr lang="ja-JP" altLang="en-US"/>
          </a:p>
        </p:txBody>
      </p:sp>
      <p:pic>
        <p:nvPicPr>
          <p:cNvPr id="113" name="コンテンツ プレースホルダー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4220637" y="77991"/>
            <a:ext cx="2188977" cy="1231300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117134" y="4188229"/>
            <a:ext cx="393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altLang="ja-JP" dirty="0" smtClean="0">
                <a:sym typeface="Wingdings" panose="05000000000000000000" pitchFamily="2" charset="2"/>
              </a:rPr>
              <a:t>Since then, </a:t>
            </a:r>
          </a:p>
          <a:p>
            <a:r>
              <a:rPr lang="en-US" altLang="ja-JP" dirty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      o</a:t>
            </a:r>
            <a:r>
              <a:rPr lang="en-US" altLang="ja-JP" dirty="0" smtClean="0"/>
              <a:t>ur detector was not turned on.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064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7924800" cy="1143000"/>
          </a:xfrm>
        </p:spPr>
        <p:txBody>
          <a:bodyPr/>
          <a:lstStyle/>
          <a:p>
            <a:r>
              <a:rPr lang="en-US" altLang="ja-JP" sz="3600" cap="none" dirty="0" smtClean="0"/>
              <a:t>Solar Neutron Observations</a:t>
            </a:r>
            <a:endParaRPr kumimoji="1" lang="ja-JP" altLang="en-US" sz="3600" cap="none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107504" y="1133855"/>
            <a:ext cx="9164175" cy="5405057"/>
          </a:xfrm>
        </p:spPr>
        <p:txBody>
          <a:bodyPr>
            <a:normAutofit/>
          </a:bodyPr>
          <a:lstStyle/>
          <a:p>
            <a:r>
              <a:rPr lang="en-US" altLang="ja-JP" sz="2400" dirty="0" smtClean="0"/>
              <a:t>Ion acceleration </a:t>
            </a:r>
            <a:r>
              <a:rPr lang="en-US" altLang="ja-JP" sz="2400" dirty="0"/>
              <a:t>m</a:t>
            </a:r>
            <a:r>
              <a:rPr lang="en-US" altLang="ja-JP" sz="2400" dirty="0" smtClean="0"/>
              <a:t>echanism in solar flares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    is still unknown. </a:t>
            </a:r>
            <a:r>
              <a:rPr lang="en-US" altLang="ja-JP" sz="1900" dirty="0" smtClean="0"/>
              <a:t>Magnetic Reconnection ?  </a:t>
            </a:r>
            <a:endParaRPr lang="en-US" altLang="ja-JP" sz="1900" dirty="0"/>
          </a:p>
          <a:p>
            <a:pPr>
              <a:buFont typeface="Wingdings" panose="05000000000000000000" pitchFamily="2" charset="2"/>
              <a:buChar char="à"/>
            </a:pPr>
            <a:r>
              <a:rPr lang="en-US" altLang="ja-JP" sz="1900" dirty="0" smtClean="0">
                <a:sym typeface="Wingdings" panose="05000000000000000000" pitchFamily="2" charset="2"/>
              </a:rPr>
              <a:t>But h</a:t>
            </a:r>
            <a:r>
              <a:rPr lang="en-US" altLang="ja-JP" sz="1900" dirty="0" smtClean="0"/>
              <a:t>ow, when and where are particles </a:t>
            </a:r>
          </a:p>
          <a:p>
            <a:pPr marL="0" indent="0">
              <a:buNone/>
            </a:pPr>
            <a:r>
              <a:rPr lang="en-US" altLang="ja-JP" sz="1900" dirty="0" smtClean="0"/>
              <a:t>       (especially protons and heavy ions) accelerated ? </a:t>
            </a:r>
            <a:endParaRPr lang="en-US" altLang="ja-JP" sz="1900" dirty="0"/>
          </a:p>
          <a:p>
            <a:r>
              <a:rPr lang="en-US" altLang="ja-JP" sz="2400" dirty="0" smtClean="0"/>
              <a:t>Solar flares have been mainly </a:t>
            </a:r>
            <a:r>
              <a:rPr lang="en-US" altLang="ja-JP" sz="2400" dirty="0"/>
              <a:t>s</a:t>
            </a:r>
            <a:r>
              <a:rPr lang="en-US" altLang="ja-JP" sz="2400" dirty="0" smtClean="0"/>
              <a:t>tudied via </a:t>
            </a:r>
          </a:p>
          <a:p>
            <a:pPr marL="0" indent="0">
              <a:buNone/>
            </a:pPr>
            <a:r>
              <a:rPr lang="en-US" altLang="ja-JP" sz="1900" dirty="0"/>
              <a:t> </a:t>
            </a:r>
            <a:r>
              <a:rPr lang="en-US" altLang="ja-JP" sz="1900" dirty="0" smtClean="0"/>
              <a:t>  </a:t>
            </a:r>
            <a:r>
              <a:rPr lang="ja-JP" altLang="en-US" sz="1900" dirty="0" smtClean="0"/>
              <a:t>★ </a:t>
            </a:r>
            <a:r>
              <a:rPr lang="en-US" altLang="ja-JP" sz="1900" dirty="0" smtClean="0"/>
              <a:t>Electro-magnetic waves </a:t>
            </a:r>
            <a:endParaRPr lang="en-US" altLang="ja-JP" sz="1900" dirty="0"/>
          </a:p>
          <a:p>
            <a:pPr marL="0" indent="0">
              <a:buNone/>
            </a:pPr>
            <a:r>
              <a:rPr lang="en-US" altLang="ja-JP" sz="1900" dirty="0" smtClean="0"/>
              <a:t>              (radio, optical, UV, X / gamma-rays etc..)</a:t>
            </a:r>
          </a:p>
          <a:p>
            <a:pPr marL="0" indent="0">
              <a:buNone/>
            </a:pPr>
            <a:r>
              <a:rPr lang="en-US" altLang="ja-JP" sz="1900" dirty="0" smtClean="0"/>
              <a:t>   </a:t>
            </a:r>
            <a:r>
              <a:rPr lang="ja-JP" altLang="en-US" sz="1900" dirty="0" smtClean="0"/>
              <a:t>★ </a:t>
            </a:r>
            <a:r>
              <a:rPr lang="en-US" altLang="ja-JP" sz="1900" dirty="0"/>
              <a:t>C</a:t>
            </a:r>
            <a:r>
              <a:rPr lang="en-US" altLang="ja-JP" sz="1900" dirty="0" smtClean="0"/>
              <a:t>harged particles (protons, electrons, ions)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US" altLang="ja-JP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Neutrons can be direct probes for </a:t>
            </a:r>
          </a:p>
          <a:p>
            <a:pPr marL="0" indent="0">
              <a:buNone/>
            </a:pPr>
            <a:r>
              <a:rPr lang="en-US" altLang="ja-JP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     understanding ion acceleration </a:t>
            </a:r>
          </a:p>
          <a:p>
            <a:pPr marL="0" indent="0">
              <a:buNone/>
            </a:pPr>
            <a:r>
              <a:rPr lang="en-US" altLang="ja-JP" sz="2400" b="1" dirty="0" smtClean="0">
                <a:solidFill>
                  <a:srgbClr val="FFC000"/>
                </a:solidFill>
                <a:sym typeface="Wingdings" panose="05000000000000000000" pitchFamily="2" charset="2"/>
              </a:rPr>
              <a:t>     mechanisms in the Sun. </a:t>
            </a:r>
            <a:endParaRPr lang="en-US" altLang="ja-JP" sz="2400" b="1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n-US" altLang="ja-JP" sz="1900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pic>
        <p:nvPicPr>
          <p:cNvPr id="8" name="図 15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8" t="3703" r="2362" b="57964"/>
          <a:stretch>
            <a:fillRect/>
          </a:stretch>
        </p:blipFill>
        <p:spPr bwMode="auto">
          <a:xfrm>
            <a:off x="5436096" y="4045260"/>
            <a:ext cx="3480074" cy="258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15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2112"/>
            <a:ext cx="2654379" cy="3743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76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1760" y="-308591"/>
            <a:ext cx="8398629" cy="1153580"/>
          </a:xfrm>
        </p:spPr>
        <p:txBody>
          <a:bodyPr/>
          <a:lstStyle/>
          <a:p>
            <a:r>
              <a:rPr lang="en-US" altLang="ja-JP" sz="3200" cap="none" dirty="0" smtClean="0"/>
              <a:t>Previous</a:t>
            </a:r>
            <a:r>
              <a:rPr lang="en-US" altLang="ja-JP" sz="3200" dirty="0" smtClean="0"/>
              <a:t> </a:t>
            </a:r>
            <a:r>
              <a:rPr lang="en-US" altLang="ja-JP" sz="3200" cap="none" dirty="0" smtClean="0"/>
              <a:t>and</a:t>
            </a:r>
            <a:r>
              <a:rPr lang="en-US" altLang="ja-JP" sz="3200" dirty="0" smtClean="0"/>
              <a:t> </a:t>
            </a:r>
            <a:r>
              <a:rPr lang="en-US" altLang="ja-JP" sz="3200" cap="none" dirty="0" smtClean="0"/>
              <a:t>Current</a:t>
            </a:r>
            <a:r>
              <a:rPr lang="en-US" altLang="ja-JP" sz="3200" dirty="0" smtClean="0"/>
              <a:t> </a:t>
            </a:r>
            <a:r>
              <a:rPr lang="en-US" altLang="ja-JP" sz="3200" cap="none" dirty="0" smtClean="0"/>
              <a:t>Solar</a:t>
            </a:r>
            <a:r>
              <a:rPr lang="en-US" altLang="ja-JP" sz="3200" dirty="0" smtClean="0"/>
              <a:t> </a:t>
            </a:r>
            <a:r>
              <a:rPr lang="en-US" altLang="ja-JP" sz="3200" cap="none" dirty="0" smtClean="0"/>
              <a:t>Neutron</a:t>
            </a:r>
            <a:r>
              <a:rPr lang="en-US" altLang="ja-JP" sz="3200" dirty="0" smtClean="0"/>
              <a:t> </a:t>
            </a:r>
            <a:r>
              <a:rPr lang="en-US" altLang="ja-JP" sz="3200" cap="none" dirty="0" smtClean="0"/>
              <a:t>Observations</a:t>
            </a:r>
            <a:endParaRPr kumimoji="1" lang="ja-JP" altLang="en-US" sz="3200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405936" y="6356350"/>
            <a:ext cx="9906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-108520" y="908720"/>
            <a:ext cx="9122262" cy="4967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2000" dirty="0"/>
              <a:t> 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Discovery of solar neutrons with the Solar Maximum 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Mission</a:t>
            </a:r>
            <a:r>
              <a:rPr lang="en-US" altLang="ja-JP" sz="2000" dirty="0"/>
              <a:t> </a:t>
            </a:r>
            <a:r>
              <a:rPr lang="en-US" altLang="ja-JP" sz="1800" dirty="0" smtClean="0"/>
              <a:t>(SMM) in 1980 (</a:t>
            </a:r>
            <a:r>
              <a:rPr lang="en-US" altLang="ja-JP" sz="1800" dirty="0" err="1" smtClean="0"/>
              <a:t>Chupp</a:t>
            </a:r>
            <a:r>
              <a:rPr lang="en-US" altLang="ja-JP" sz="1800" dirty="0" smtClean="0"/>
              <a:t> et al. 1982)</a:t>
            </a:r>
          </a:p>
          <a:p>
            <a:pPr marL="0" indent="0">
              <a:buNone/>
            </a:pPr>
            <a:r>
              <a:rPr lang="en-US" altLang="ja-JP" sz="2000" dirty="0" smtClean="0"/>
              <a:t> 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Observations have been carried out from ground and space. </a:t>
            </a:r>
          </a:p>
          <a:p>
            <a:pPr marL="457200" lvl="1" indent="0">
              <a:buNone/>
            </a:pPr>
            <a:r>
              <a:rPr lang="ja-JP" altLang="en-US" sz="1800" dirty="0" smtClean="0"/>
              <a:t>★ </a:t>
            </a:r>
            <a:r>
              <a:rPr lang="en-US" altLang="ja-JP" sz="1800" dirty="0" smtClean="0"/>
              <a:t>Ground: </a:t>
            </a:r>
            <a:r>
              <a:rPr lang="en-US" altLang="ja-JP" sz="1800" dirty="0"/>
              <a:t>N</a:t>
            </a:r>
            <a:r>
              <a:rPr lang="en-US" altLang="ja-JP" sz="1800" dirty="0" smtClean="0"/>
              <a:t>eutron telescopes in the world-wide network</a:t>
            </a:r>
          </a:p>
          <a:p>
            <a:pPr marL="457200" lvl="1" indent="0">
              <a:buNone/>
            </a:pPr>
            <a:r>
              <a:rPr lang="ja-JP" altLang="en-US" sz="1800" dirty="0" smtClean="0"/>
              <a:t>★ </a:t>
            </a:r>
            <a:r>
              <a:rPr kumimoji="1" lang="en-US" altLang="ja-JP" sz="1800" dirty="0" smtClean="0"/>
              <a:t>Space:   </a:t>
            </a:r>
            <a:r>
              <a:rPr kumimoji="1" lang="en-US" altLang="ja-JP" sz="1800" dirty="0" err="1" smtClean="0"/>
              <a:t>FIBer</a:t>
            </a:r>
            <a:r>
              <a:rPr kumimoji="1" lang="en-US" altLang="ja-JP" sz="1800" dirty="0" smtClean="0"/>
              <a:t> detector of the SEDA-AP on the </a:t>
            </a:r>
          </a:p>
          <a:p>
            <a:pPr marL="457200" lvl="1" indent="0"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 </a:t>
            </a:r>
            <a:r>
              <a:rPr kumimoji="1" lang="en-US" altLang="ja-JP" sz="1800" dirty="0" smtClean="0"/>
              <a:t>International Space Station (ISS)  Aug. 2009 – Apr. 2018</a:t>
            </a:r>
          </a:p>
          <a:p>
            <a:pPr marL="457200" lvl="1" indent="0"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   (</a:t>
            </a:r>
            <a:r>
              <a:rPr kumimoji="1" lang="en-US" altLang="ja-JP" sz="1800" dirty="0" err="1" smtClean="0"/>
              <a:t>Muraki</a:t>
            </a:r>
            <a:r>
              <a:rPr kumimoji="1" lang="en-US" altLang="ja-JP" sz="1800" dirty="0" smtClean="0"/>
              <a:t> et al. 2012, Koga et al. 2017)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altLang="ja-JP" sz="2400" b="1" dirty="0" smtClean="0">
                <a:solidFill>
                  <a:srgbClr val="FFFF00"/>
                </a:solidFill>
              </a:rPr>
              <a:t>only ~40 detections </a:t>
            </a:r>
            <a:r>
              <a:rPr lang="en-US" altLang="ja-JP" sz="2000" dirty="0" smtClean="0"/>
              <a:t>for 38 years, and </a:t>
            </a:r>
            <a:r>
              <a:rPr lang="en-US" altLang="ja-JP" sz="2400" b="1" dirty="0" smtClean="0">
                <a:solidFill>
                  <a:srgbClr val="FFFF00"/>
                </a:solidFill>
              </a:rPr>
              <a:t>no space mission </a:t>
            </a:r>
            <a:r>
              <a:rPr lang="en-US" altLang="ja-JP" sz="2000" dirty="0" smtClean="0"/>
              <a:t>at this moment</a:t>
            </a:r>
            <a:r>
              <a:rPr lang="en-US" altLang="ja-JP" sz="1600" dirty="0" smtClean="0"/>
              <a:t> </a:t>
            </a:r>
            <a:endParaRPr lang="en-US" altLang="ja-JP" sz="1600" dirty="0"/>
          </a:p>
          <a:p>
            <a:pPr marL="457200" lvl="1" indent="0">
              <a:buNone/>
            </a:pPr>
            <a:endParaRPr lang="en-US" altLang="ja-JP" dirty="0" smtClean="0"/>
          </a:p>
          <a:p>
            <a:pPr marL="457200" lvl="1" indent="0">
              <a:buNone/>
            </a:pPr>
            <a:endParaRPr lang="en-US" altLang="ja-JP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41574"/>
            <a:ext cx="2957666" cy="295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7245487" y="1403887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chemeClr val="bg1"/>
                </a:solidFill>
              </a:rPr>
              <a:t>(</a:t>
            </a:r>
            <a:r>
              <a:rPr kumimoji="1" lang="en-US" altLang="ja-JP" dirty="0" err="1" smtClean="0">
                <a:solidFill>
                  <a:schemeClr val="bg1"/>
                </a:solidFill>
              </a:rPr>
              <a:t>Chupp</a:t>
            </a:r>
            <a:r>
              <a:rPr kumimoji="1" lang="en-US" altLang="ja-JP" dirty="0" smtClean="0">
                <a:solidFill>
                  <a:schemeClr val="bg1"/>
                </a:solidFill>
              </a:rPr>
              <a:t> et al. 1982 )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319" y="4376116"/>
            <a:ext cx="3269585" cy="2378212"/>
          </a:xfrm>
          <a:prstGeom prst="rect">
            <a:avLst/>
          </a:prstGeom>
        </p:spPr>
      </p:pic>
      <p:pic>
        <p:nvPicPr>
          <p:cNvPr id="9" name="コンテンツ プレースホルダ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16" t="47086" r="6432" b="-48936"/>
          <a:stretch/>
        </p:blipFill>
        <p:spPr bwMode="auto">
          <a:xfrm>
            <a:off x="5240621" y="4352789"/>
            <a:ext cx="3459768" cy="452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8129481" y="2187410"/>
            <a:ext cx="9553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neutron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245487" y="5980248"/>
            <a:ext cx="2151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SEDA-AP/FIB Engineering Model</a:t>
            </a:r>
            <a:endParaRPr kumimoji="1" lang="ja-JP" altLang="en-US" dirty="0"/>
          </a:p>
        </p:txBody>
      </p:sp>
      <p:cxnSp>
        <p:nvCxnSpPr>
          <p:cNvPr id="13" name="直線矢印コネクタ 12"/>
          <p:cNvCxnSpPr>
            <a:stCxn id="10" idx="2"/>
          </p:cNvCxnSpPr>
          <p:nvPr/>
        </p:nvCxnSpPr>
        <p:spPr>
          <a:xfrm flipH="1">
            <a:off x="8279540" y="2556742"/>
            <a:ext cx="327593" cy="293224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523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14300" y="-264955"/>
            <a:ext cx="7924800" cy="1143000"/>
          </a:xfrm>
        </p:spPr>
        <p:txBody>
          <a:bodyPr/>
          <a:lstStyle/>
          <a:p>
            <a:r>
              <a:rPr lang="en-US" altLang="ja-JP" sz="3600" cap="none" dirty="0" smtClean="0"/>
              <a:t>Merits</a:t>
            </a:r>
            <a:r>
              <a:rPr kumimoji="1" lang="en-US" altLang="ja-JP" sz="3600" dirty="0" smtClean="0"/>
              <a:t> </a:t>
            </a:r>
            <a:r>
              <a:rPr lang="en-US" altLang="ja-JP" sz="3600" cap="none" dirty="0"/>
              <a:t>o</a:t>
            </a:r>
            <a:r>
              <a:rPr kumimoji="1" lang="en-US" altLang="ja-JP" sz="3600" cap="none" dirty="0" smtClean="0"/>
              <a:t>f Microsatellite Observations</a:t>
            </a:r>
            <a:endParaRPr kumimoji="1" lang="ja-JP" altLang="en-US" sz="3600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65783" y="1125442"/>
            <a:ext cx="9577064" cy="61199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en-US" altLang="ja-JP" sz="2000" dirty="0" smtClean="0"/>
              <a:t>1.  The SEDA-AP </a:t>
            </a:r>
            <a:r>
              <a:rPr lang="en-US" altLang="ja-JP" sz="2000" dirty="0" smtClean="0"/>
              <a:t>observations on the ISS are affected 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by secondary neutron background produced in the ISS </a:t>
            </a:r>
          </a:p>
          <a:p>
            <a:pPr marL="0" indent="0">
              <a:buNone/>
            </a:pPr>
            <a:r>
              <a:rPr lang="en-US" altLang="ja-JP" sz="2000" dirty="0" smtClean="0"/>
              <a:t>    with a mass of 420 ton. </a:t>
            </a:r>
            <a:r>
              <a:rPr lang="en-US" altLang="ja-JP" sz="2000" dirty="0" smtClean="0">
                <a:sym typeface="Wingdings" panose="05000000000000000000" pitchFamily="2" charset="2"/>
              </a:rPr>
              <a:t></a:t>
            </a:r>
            <a:r>
              <a:rPr lang="ja-JP" altLang="en-US" sz="2000" dirty="0" smtClean="0">
                <a:sym typeface="Wingdings" panose="05000000000000000000" pitchFamily="2" charset="2"/>
              </a:rPr>
              <a:t> </a:t>
            </a:r>
            <a:r>
              <a:rPr lang="en-US" altLang="ja-JP" sz="2000" dirty="0" smtClean="0">
                <a:solidFill>
                  <a:srgbClr val="FF6699"/>
                </a:solidFill>
                <a:sym typeface="Wingdings" panose="05000000000000000000" pitchFamily="2" charset="2"/>
              </a:rPr>
              <a:t>A smaller satellite (&lt;100 kg) </a:t>
            </a:r>
          </a:p>
          <a:p>
            <a:pPr marL="0" indent="0">
              <a:buNone/>
            </a:pPr>
            <a:r>
              <a:rPr lang="en-US" altLang="ja-JP" sz="2000" dirty="0">
                <a:solidFill>
                  <a:srgbClr val="FF6699"/>
                </a:solidFill>
                <a:sym typeface="Wingdings" panose="05000000000000000000" pitchFamily="2" charset="2"/>
              </a:rPr>
              <a:t> </a:t>
            </a:r>
            <a:r>
              <a:rPr lang="en-US" altLang="ja-JP" sz="2000" dirty="0" smtClean="0">
                <a:solidFill>
                  <a:srgbClr val="FF6699"/>
                </a:solidFill>
                <a:sym typeface="Wingdings" panose="05000000000000000000" pitchFamily="2" charset="2"/>
              </a:rPr>
              <a:t>    should have less neutron background</a:t>
            </a:r>
            <a:r>
              <a:rPr lang="en-US" altLang="ja-JP" sz="1600" dirty="0" smtClean="0">
                <a:solidFill>
                  <a:srgbClr val="FF6699"/>
                </a:solidFill>
                <a:sym typeface="Wingdings" panose="05000000000000000000" pitchFamily="2" charset="2"/>
              </a:rPr>
              <a:t>. </a:t>
            </a:r>
            <a:endParaRPr lang="en-US" altLang="ja-JP" sz="9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anose="05000000000000000000" pitchFamily="2" charset="2"/>
              </a:rPr>
              <a:t>2. Neutron fluxes on the ground are strongly attenuated by a factor </a:t>
            </a:r>
          </a:p>
          <a:p>
            <a:pPr marL="0" indent="0">
              <a:buNone/>
            </a:pPr>
            <a:r>
              <a:rPr lang="ja-JP" altLang="en-US" sz="2000" dirty="0">
                <a:sym typeface="Wingdings" panose="05000000000000000000" pitchFamily="2" charset="2"/>
              </a:rPr>
              <a:t>　</a:t>
            </a:r>
            <a:r>
              <a:rPr lang="ja-JP" altLang="en-US" sz="2000" dirty="0" smtClean="0">
                <a:sym typeface="Wingdings" panose="05000000000000000000" pitchFamily="2" charset="2"/>
              </a:rPr>
              <a:t>　</a:t>
            </a:r>
            <a:r>
              <a:rPr lang="en-US" altLang="ja-JP" sz="2000" dirty="0" smtClean="0">
                <a:sym typeface="Wingdings" panose="05000000000000000000" pitchFamily="2" charset="2"/>
              </a:rPr>
              <a:t>of ~1/1000 by the Earth atmosphere.</a:t>
            </a:r>
          </a:p>
          <a:p>
            <a:pPr marL="0" indent="0">
              <a:buNone/>
            </a:pPr>
            <a:r>
              <a:rPr lang="en-US" altLang="ja-JP" sz="2000" dirty="0" smtClean="0">
                <a:sym typeface="Wingdings" panose="05000000000000000000" pitchFamily="2" charset="2"/>
              </a:rPr>
              <a:t>   </a:t>
            </a:r>
            <a:r>
              <a:rPr lang="en-US" altLang="ja-JP" sz="2000" dirty="0" smtClean="0">
                <a:solidFill>
                  <a:srgbClr val="FF6699"/>
                </a:solidFill>
                <a:sym typeface="Wingdings" panose="05000000000000000000" pitchFamily="2" charset="2"/>
              </a:rPr>
              <a:t> Good statistics even for small detector in space</a:t>
            </a:r>
          </a:p>
          <a:p>
            <a:pPr marL="0" indent="0">
              <a:buNone/>
            </a:pPr>
            <a:r>
              <a:rPr lang="en-US" altLang="ja-JP" sz="2000" dirty="0">
                <a:sym typeface="Wingdings" panose="05000000000000000000" pitchFamily="2" charset="2"/>
              </a:rPr>
              <a:t> 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e.x</a:t>
            </a:r>
            <a:r>
              <a:rPr lang="en-US" altLang="ja-JP" sz="2000" dirty="0" smtClean="0">
                <a:sym typeface="Wingdings" panose="05000000000000000000" pitchFamily="2" charset="2"/>
              </a:rPr>
              <a:t>. 1 m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2</a:t>
            </a:r>
            <a:r>
              <a:rPr lang="en-US" altLang="ja-JP" sz="2000" dirty="0" smtClean="0">
                <a:sym typeface="Wingdings" panose="05000000000000000000" pitchFamily="2" charset="2"/>
              </a:rPr>
              <a:t> @ Ground telescopes </a:t>
            </a:r>
            <a:r>
              <a:rPr lang="en-US" altLang="ja-JP" sz="2000" dirty="0">
                <a:sym typeface="Wingdings" panose="05000000000000000000" pitchFamily="2" charset="2"/>
              </a:rPr>
              <a:t>&lt;</a:t>
            </a:r>
            <a:r>
              <a:rPr lang="en-US" altLang="ja-JP" sz="2000" dirty="0" smtClean="0">
                <a:sym typeface="Wingdings" panose="05000000000000000000" pitchFamily="2" charset="2"/>
              </a:rPr>
              <a:t> 100 cm</a:t>
            </a:r>
            <a:r>
              <a:rPr lang="en-US" altLang="ja-JP" sz="2000" baseline="30000" dirty="0" smtClean="0">
                <a:sym typeface="Wingdings" panose="05000000000000000000" pitchFamily="2" charset="2"/>
              </a:rPr>
              <a:t>2</a:t>
            </a:r>
            <a:r>
              <a:rPr lang="en-US" altLang="ja-JP" sz="2000" dirty="0" smtClean="0">
                <a:sym typeface="Wingdings" panose="05000000000000000000" pitchFamily="2" charset="2"/>
              </a:rPr>
              <a:t> @ space</a:t>
            </a:r>
            <a:endParaRPr lang="en-US" altLang="ja-JP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anose="05000000000000000000" pitchFamily="2" charset="2"/>
              </a:rPr>
              <a:t>3. Long </a:t>
            </a:r>
            <a:r>
              <a:rPr lang="en-US" altLang="ja-JP" sz="2000" dirty="0">
                <a:sym typeface="Wingdings" panose="05000000000000000000" pitchFamily="2" charset="2"/>
              </a:rPr>
              <a:t>and </a:t>
            </a:r>
            <a:r>
              <a:rPr lang="en-US" altLang="ja-JP" sz="2000" dirty="0" smtClean="0">
                <a:sym typeface="Wingdings" panose="05000000000000000000" pitchFamily="2" charset="2"/>
              </a:rPr>
              <a:t>un-interrupted </a:t>
            </a:r>
            <a:r>
              <a:rPr lang="en-US" altLang="ja-JP" sz="2000" dirty="0">
                <a:sym typeface="Wingdings" panose="05000000000000000000" pitchFamily="2" charset="2"/>
              </a:rPr>
              <a:t>observations 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000" dirty="0">
                <a:sym typeface="Wingdings" panose="05000000000000000000" pitchFamily="2" charset="2"/>
              </a:rPr>
              <a:t> </a:t>
            </a:r>
            <a:r>
              <a:rPr lang="en-US" altLang="ja-JP" sz="2000" dirty="0" smtClean="0">
                <a:sym typeface="Wingdings" panose="05000000000000000000" pitchFamily="2" charset="2"/>
              </a:rPr>
              <a:t>     </a:t>
            </a:r>
            <a:r>
              <a:rPr lang="en-US" altLang="ja-JP" sz="2000" dirty="0" err="1" smtClean="0">
                <a:sym typeface="Wingdings" panose="05000000000000000000" pitchFamily="2" charset="2"/>
              </a:rPr>
              <a:t>e.x</a:t>
            </a:r>
            <a:r>
              <a:rPr lang="en-US" altLang="ja-JP" sz="2000" dirty="0" smtClean="0">
                <a:sym typeface="Wingdings" panose="05000000000000000000" pitchFamily="2" charset="2"/>
              </a:rPr>
              <a:t>. Sun-synchronous orbit </a:t>
            </a:r>
            <a:endParaRPr lang="en-US" altLang="ja-JP" sz="2000" dirty="0"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altLang="ja-JP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High </a:t>
            </a:r>
            <a:r>
              <a:rPr lang="en-US" altLang="ja-JP" sz="2400" b="1" dirty="0">
                <a:solidFill>
                  <a:srgbClr val="FFFF00"/>
                </a:solidFill>
                <a:sym typeface="Wingdings" panose="05000000000000000000" pitchFamily="2" charset="2"/>
              </a:rPr>
              <a:t>sensitive </a:t>
            </a:r>
            <a:r>
              <a:rPr lang="en-US" altLang="ja-JP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observations are </a:t>
            </a:r>
          </a:p>
          <a:p>
            <a:pPr marL="0" indent="0">
              <a:buNone/>
            </a:pPr>
            <a:r>
              <a:rPr lang="en-US" altLang="ja-JP" sz="2400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      possible using microsatellites. </a:t>
            </a:r>
            <a:endParaRPr lang="en-US" altLang="ja-JP" sz="1100" b="1" dirty="0" smtClean="0">
              <a:solidFill>
                <a:srgbClr val="FFFF00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900" dirty="0" smtClean="0">
                <a:sym typeface="Wingdings" panose="05000000000000000000" pitchFamily="2" charset="2"/>
              </a:rPr>
              <a:t>        </a:t>
            </a:r>
            <a:r>
              <a:rPr lang="ja-JP" altLang="en-US" sz="900" dirty="0" smtClean="0">
                <a:sym typeface="Wingdings" panose="05000000000000000000" pitchFamily="2" charset="2"/>
              </a:rPr>
              <a:t>　</a:t>
            </a:r>
            <a:endParaRPr kumimoji="1" lang="ja-JP" altLang="en-US" sz="900" dirty="0"/>
          </a:p>
        </p:txBody>
      </p:sp>
      <p:grpSp>
        <p:nvGrpSpPr>
          <p:cNvPr id="6" name="グループ化 40"/>
          <p:cNvGrpSpPr>
            <a:grpSpLocks/>
          </p:cNvGrpSpPr>
          <p:nvPr/>
        </p:nvGrpSpPr>
        <p:grpSpPr bwMode="auto">
          <a:xfrm>
            <a:off x="5292080" y="3412969"/>
            <a:ext cx="4422775" cy="3424237"/>
            <a:chOff x="1110727" y="778286"/>
            <a:chExt cx="7195073" cy="5393914"/>
          </a:xfrm>
        </p:grpSpPr>
        <p:pic>
          <p:nvPicPr>
            <p:cNvPr id="7" name="Picture 3" descr="C:\Documents and Settings\ymatsu\スタート メニュー\デスクトップ\ymatsu\neutron\figures&amp;pictures\scientific\attenu_inthe_air\attenu_haru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727" y="778286"/>
              <a:ext cx="6086474" cy="53800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5629818" y="5562600"/>
              <a:ext cx="2675982" cy="60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4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12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0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0033CC"/>
                  </a:solidFill>
                  <a:latin typeface="Times New Roman" panose="02020603050405020304" pitchFamily="18" charset="0"/>
                  <a:ea typeface="HGS創英角ｺﾞｼｯｸUB" panose="020B0900000000000000" pitchFamily="50" charset="-128"/>
                </a:rPr>
                <a:t>1600 MeV</a:t>
              </a: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1771714" y="5624926"/>
              <a:ext cx="533400" cy="5334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4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12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0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0033CC"/>
                  </a:solidFill>
                  <a:latin typeface="Times New Roman" panose="02020603050405020304" pitchFamily="18" charset="0"/>
                  <a:ea typeface="HGS創英角ｺﾞｼｯｸUB" panose="020B0900000000000000" pitchFamily="50" charset="-128"/>
                </a:rPr>
                <a:t>0</a:t>
              </a:r>
              <a:r>
                <a:rPr lang="en-US" altLang="ja-JP" sz="2400" b="1">
                  <a:solidFill>
                    <a:srgbClr val="0033CC"/>
                  </a:solidFill>
                  <a:latin typeface="Times New Roman" panose="02020603050405020304" pitchFamily="18" charset="0"/>
                  <a:ea typeface="HGS創英角ｺﾞｼｯｸUB" panose="020B0900000000000000" pitchFamily="50" charset="-128"/>
                </a:rPr>
                <a:t> </a:t>
              </a: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285999" y="1121975"/>
              <a:ext cx="334381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4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12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0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HGS創英角ｺﾞｼｯｸUB" panose="020B0900000000000000" pitchFamily="50" charset="-128"/>
                </a:rPr>
                <a:t>500 g/cm</a:t>
              </a:r>
              <a:r>
                <a:rPr lang="en-US" altLang="ja-JP" sz="2000" b="1" baseline="30000" dirty="0">
                  <a:solidFill>
                    <a:srgbClr val="0033CC"/>
                  </a:solidFill>
                  <a:latin typeface="Times New Roman" panose="02020603050405020304" pitchFamily="18" charset="0"/>
                  <a:ea typeface="HGS創英角ｺﾞｼｯｸUB" panose="020B0900000000000000" pitchFamily="50" charset="-128"/>
                </a:rPr>
                <a:t>2</a:t>
              </a:r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3504448" y="3284372"/>
              <a:ext cx="3252786" cy="6095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4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126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10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9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dirty="0">
                  <a:solidFill>
                    <a:srgbClr val="0033CC"/>
                  </a:solidFill>
                  <a:latin typeface="Times New Roman" panose="02020603050405020304" pitchFamily="18" charset="0"/>
                  <a:ea typeface="HGS創英角ｺﾞｼｯｸUB" panose="020B0900000000000000" pitchFamily="50" charset="-128"/>
                </a:rPr>
                <a:t>1000 g/cm</a:t>
              </a:r>
              <a:r>
                <a:rPr lang="en-US" altLang="ja-JP" sz="2000" b="1" baseline="30000" dirty="0">
                  <a:solidFill>
                    <a:srgbClr val="0033CC"/>
                  </a:solidFill>
                  <a:latin typeface="Times New Roman" panose="02020603050405020304" pitchFamily="18" charset="0"/>
                  <a:ea typeface="HGS創英角ｺﾞｼｯｸUB" panose="020B0900000000000000" pitchFamily="50" charset="-128"/>
                </a:rPr>
                <a:t>2</a:t>
              </a:r>
            </a:p>
          </p:txBody>
        </p:sp>
      </p:grpSp>
      <p:pic>
        <p:nvPicPr>
          <p:cNvPr id="14" name="図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366" y="804268"/>
            <a:ext cx="2831701" cy="2123775"/>
          </a:xfrm>
          <a:prstGeom prst="rect">
            <a:avLst/>
          </a:prstGeom>
        </p:spPr>
      </p:pic>
      <p:cxnSp>
        <p:nvCxnSpPr>
          <p:cNvPr id="16" name="直線矢印コネクタ 15"/>
          <p:cNvCxnSpPr/>
          <p:nvPr/>
        </p:nvCxnSpPr>
        <p:spPr>
          <a:xfrm flipV="1">
            <a:off x="6708456" y="1818123"/>
            <a:ext cx="667544" cy="216024"/>
          </a:xfrm>
          <a:prstGeom prst="straightConnector1">
            <a:avLst/>
          </a:prstGeom>
          <a:ln w="57150">
            <a:solidFill>
              <a:srgbClr val="FF6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6137366" y="1971779"/>
            <a:ext cx="720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SEDA-AP</a:t>
            </a:r>
            <a:endParaRPr kumimoji="1" lang="ja-JP" altLang="en-US" dirty="0"/>
          </a:p>
        </p:txBody>
      </p:sp>
      <p:cxnSp>
        <p:nvCxnSpPr>
          <p:cNvPr id="13" name="直線コネクタ 12"/>
          <p:cNvCxnSpPr/>
          <p:nvPr/>
        </p:nvCxnSpPr>
        <p:spPr>
          <a:xfrm flipV="1">
            <a:off x="5954255" y="4509120"/>
            <a:ext cx="307915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5201262" y="4185433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1/1000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9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23528" y="-228593"/>
            <a:ext cx="7924800" cy="1143000"/>
          </a:xfrm>
        </p:spPr>
        <p:txBody>
          <a:bodyPr/>
          <a:lstStyle/>
          <a:p>
            <a:r>
              <a:rPr kumimoji="1" lang="en-US" altLang="ja-JP" sz="3600" cap="none" dirty="0" smtClean="0"/>
              <a:t>Detector Concept (I) </a:t>
            </a:r>
            <a:endParaRPr kumimoji="1" lang="ja-JP" altLang="en-US" sz="3600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0" y="994296"/>
            <a:ext cx="9324528" cy="61071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sz="2600" dirty="0">
                <a:solidFill>
                  <a:srgbClr val="FFFF00"/>
                </a:solidFill>
              </a:rPr>
              <a:t>★</a:t>
            </a:r>
            <a:r>
              <a:rPr lang="en-US" altLang="ja-JP" sz="2600" dirty="0" smtClean="0">
                <a:solidFill>
                  <a:srgbClr val="FFFF00"/>
                </a:solidFill>
              </a:rPr>
              <a:t>The detector is </a:t>
            </a:r>
            <a:r>
              <a:rPr lang="en-US" altLang="ja-JP" sz="2600" dirty="0" smtClean="0">
                <a:solidFill>
                  <a:srgbClr val="FFFF00"/>
                </a:solidFill>
              </a:rPr>
              <a:t>originally designed based on SEDA-AP FIB, </a:t>
            </a:r>
          </a:p>
          <a:p>
            <a:pPr marL="0" indent="0">
              <a:buNone/>
            </a:pPr>
            <a:r>
              <a:rPr lang="en-US" altLang="ja-JP" sz="2600" dirty="0">
                <a:solidFill>
                  <a:srgbClr val="FFFF00"/>
                </a:solidFill>
              </a:rPr>
              <a:t> </a:t>
            </a:r>
            <a:r>
              <a:rPr lang="en-US" altLang="ja-JP" sz="2600" dirty="0" smtClean="0">
                <a:solidFill>
                  <a:srgbClr val="FFFF00"/>
                </a:solidFill>
              </a:rPr>
              <a:t>   </a:t>
            </a:r>
            <a:r>
              <a:rPr lang="en-US" altLang="ja-JP" sz="2600" dirty="0" smtClean="0">
                <a:solidFill>
                  <a:srgbClr val="FFFF00"/>
                </a:solidFill>
              </a:rPr>
              <a:t>and gamma-ray detection function has been added </a:t>
            </a:r>
          </a:p>
          <a:p>
            <a:pPr marL="0" indent="0">
              <a:buNone/>
            </a:pPr>
            <a:r>
              <a:rPr lang="en-US" altLang="ja-JP" sz="2600" dirty="0">
                <a:solidFill>
                  <a:srgbClr val="FFFF00"/>
                </a:solidFill>
              </a:rPr>
              <a:t> </a:t>
            </a:r>
            <a:r>
              <a:rPr lang="en-US" altLang="ja-JP" sz="2600" dirty="0" smtClean="0">
                <a:solidFill>
                  <a:srgbClr val="FFFF00"/>
                </a:solidFill>
              </a:rPr>
              <a:t>     </a:t>
            </a:r>
            <a:r>
              <a:rPr lang="en-US" altLang="ja-JP" sz="2600" dirty="0" smtClean="0">
                <a:solidFill>
                  <a:srgbClr val="FFFF00"/>
                </a:solidFill>
              </a:rPr>
              <a:t>(GRB observations are possible.).</a:t>
            </a:r>
            <a:endParaRPr lang="en-US" altLang="ja-JP" sz="2600" u="sng" dirty="0" smtClean="0"/>
          </a:p>
          <a:p>
            <a:pPr marL="0" indent="0">
              <a:buNone/>
            </a:pPr>
            <a:r>
              <a:rPr lang="ja-JP" altLang="en-US" sz="2600" dirty="0" smtClean="0"/>
              <a:t>★</a:t>
            </a:r>
            <a:r>
              <a:rPr lang="en-US" altLang="ja-JP" sz="2600" dirty="0" smtClean="0"/>
              <a:t>Detection Principle </a:t>
            </a:r>
          </a:p>
          <a:p>
            <a:pPr marL="0" indent="0">
              <a:buNone/>
            </a:pPr>
            <a:r>
              <a:rPr lang="en-US" altLang="ja-JP" sz="2400" u="sng" dirty="0" smtClean="0">
                <a:solidFill>
                  <a:srgbClr val="FF6699"/>
                </a:solidFill>
              </a:rPr>
              <a:t>1. Neutron Detection Part</a:t>
            </a:r>
            <a:r>
              <a:rPr lang="en-US" altLang="ja-JP" sz="2400" u="sng" dirty="0" smtClean="0">
                <a:solidFill>
                  <a:srgbClr val="FF6699"/>
                </a:solidFill>
              </a:rPr>
              <a:t>:  </a:t>
            </a:r>
            <a:r>
              <a:rPr lang="en-US" altLang="ja-JP" sz="2400" u="sng" dirty="0" smtClean="0">
                <a:solidFill>
                  <a:srgbClr val="FF6699"/>
                </a:solidFill>
              </a:rPr>
              <a:t>Multi-layered Plastic Scintillator Bars</a:t>
            </a:r>
          </a:p>
          <a:p>
            <a:pPr marL="0" indent="0">
              <a:buNone/>
            </a:pPr>
            <a:r>
              <a:rPr lang="en-US" altLang="ja-JP" sz="2400" dirty="0" smtClean="0">
                <a:solidFill>
                  <a:srgbClr val="FF6699"/>
                </a:solidFill>
              </a:rPr>
              <a:t>     - </a:t>
            </a:r>
            <a:r>
              <a:rPr lang="en-US" altLang="ja-JP" sz="2000" dirty="0"/>
              <a:t>D</a:t>
            </a:r>
            <a:r>
              <a:rPr lang="en-US" altLang="ja-JP" sz="2000" dirty="0" smtClean="0"/>
              <a:t>etected by elastic scattering with Hydrogen atoms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- A recoiled proton loses its energy (Ep) in the bars.  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  Incident </a:t>
            </a:r>
            <a:r>
              <a:rPr lang="en-US" altLang="ja-JP" sz="2000" dirty="0"/>
              <a:t>n</a:t>
            </a:r>
            <a:r>
              <a:rPr lang="en-US" altLang="ja-JP" sz="2000" dirty="0" smtClean="0"/>
              <a:t>eutron energy </a:t>
            </a:r>
            <a:r>
              <a:rPr lang="en-US" altLang="ja-JP" sz="2400" dirty="0" err="1" smtClean="0"/>
              <a:t>En</a:t>
            </a:r>
            <a:r>
              <a:rPr lang="en-US" altLang="ja-JP" sz="2400" dirty="0" smtClean="0"/>
              <a:t> = Ep / cos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θ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- The same technique is used in SEDA-AP FIB. </a:t>
            </a:r>
            <a:endParaRPr kumimoji="1" lang="en-US" altLang="ja-JP" sz="1800" dirty="0"/>
          </a:p>
          <a:p>
            <a:pPr marL="0" indent="0">
              <a:buNone/>
            </a:pPr>
            <a:r>
              <a:rPr lang="en-US" altLang="ja-JP" sz="2400" u="sng" dirty="0" smtClean="0">
                <a:solidFill>
                  <a:srgbClr val="FF6699"/>
                </a:solidFill>
              </a:rPr>
              <a:t>2. Gamma-ray Detection Part: Inorganic Scintillators </a:t>
            </a:r>
            <a:endParaRPr lang="en-US" altLang="ja-JP" sz="2400" u="sng" dirty="0">
              <a:solidFill>
                <a:srgbClr val="FF6699"/>
              </a:solidFill>
            </a:endParaRPr>
          </a:p>
          <a:p>
            <a:pPr marL="0" indent="0">
              <a:buNone/>
            </a:pPr>
            <a:r>
              <a:rPr lang="en-US" altLang="ja-JP" sz="2000" dirty="0" smtClean="0"/>
              <a:t>       - Detected via Compton scattering and/or photo-electric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       absorption. </a:t>
            </a:r>
            <a:endParaRPr lang="en-US" altLang="ja-JP" sz="1800" dirty="0" smtClean="0"/>
          </a:p>
          <a:p>
            <a:pPr marL="0" indent="0">
              <a:buNone/>
            </a:pPr>
            <a:r>
              <a:rPr lang="en-US" altLang="ja-JP" sz="2400" u="sng" dirty="0" smtClean="0">
                <a:solidFill>
                  <a:srgbClr val="FF6699"/>
                </a:solidFill>
              </a:rPr>
              <a:t>3. Anti-coincidence Detector Part </a:t>
            </a:r>
          </a:p>
          <a:p>
            <a:r>
              <a:rPr lang="en-US" altLang="ja-JP" sz="2000" dirty="0" smtClean="0"/>
              <a:t>Covered by plastic scintillators to reject charged particles.</a:t>
            </a:r>
            <a:endParaRPr lang="en-US" altLang="ja-JP" sz="1800" dirty="0" smtClean="0"/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5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600" y="2627349"/>
            <a:ext cx="3384376" cy="4186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68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-190668"/>
            <a:ext cx="7924800" cy="1143000"/>
          </a:xfrm>
        </p:spPr>
        <p:txBody>
          <a:bodyPr/>
          <a:lstStyle/>
          <a:p>
            <a:r>
              <a:rPr lang="en-US" altLang="ja-JP" sz="3600" cap="none" dirty="0" smtClean="0"/>
              <a:t>Detector Concep</a:t>
            </a:r>
            <a:r>
              <a:rPr lang="en-US" altLang="ja-JP" sz="3600" cap="none" dirty="0"/>
              <a:t>t</a:t>
            </a:r>
            <a:r>
              <a:rPr lang="en-US" altLang="ja-JP" sz="3600" cap="none" dirty="0" smtClean="0"/>
              <a:t> (II)</a:t>
            </a:r>
            <a:endParaRPr kumimoji="1" lang="ja-JP" altLang="en-US" sz="3600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13"/>
          </p:nvPr>
        </p:nvSpPr>
        <p:spPr>
          <a:xfrm>
            <a:off x="23131" y="1265643"/>
            <a:ext cx="7924800" cy="4320480"/>
          </a:xfrm>
        </p:spPr>
        <p:txBody>
          <a:bodyPr>
            <a:noAutofit/>
          </a:bodyPr>
          <a:lstStyle/>
          <a:p>
            <a:r>
              <a:rPr lang="en-US" altLang="ja-JP" sz="2400" dirty="0" smtClean="0"/>
              <a:t>New </a:t>
            </a:r>
            <a:r>
              <a:rPr lang="en-US" altLang="ja-JP" sz="2400" dirty="0" smtClean="0"/>
              <a:t>sensor technology has been used </a:t>
            </a:r>
          </a:p>
          <a:p>
            <a:pPr lvl="1"/>
            <a:r>
              <a:rPr lang="en-US" altLang="ja-JP" sz="2000" dirty="0" smtClean="0"/>
              <a:t>Si PM (MPPC in Hamamatsu K.K.)</a:t>
            </a:r>
          </a:p>
          <a:p>
            <a:pPr lvl="2"/>
            <a:r>
              <a:rPr lang="en-US" altLang="ja-JP" sz="2000" dirty="0" smtClean="0"/>
              <a:t>Very compact and light weight</a:t>
            </a:r>
          </a:p>
          <a:p>
            <a:pPr lvl="2"/>
            <a:r>
              <a:rPr lang="en-US" altLang="ja-JP" sz="2000" dirty="0" smtClean="0"/>
              <a:t>Low bias voltage +55 V (cf. ~1000 V for PMT)</a:t>
            </a:r>
          </a:p>
          <a:p>
            <a:pPr lvl="1"/>
            <a:r>
              <a:rPr lang="en-US" altLang="ja-JP" sz="2000" dirty="0" smtClean="0"/>
              <a:t>GAGG scintillator (Gd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Al</a:t>
            </a:r>
            <a:r>
              <a:rPr lang="en-US" altLang="ja-JP" sz="2000" baseline="-25000" dirty="0" smtClean="0"/>
              <a:t>2</a:t>
            </a:r>
            <a:r>
              <a:rPr lang="en-US" altLang="ja-JP" sz="2000" dirty="0" smtClean="0"/>
              <a:t>Ga</a:t>
            </a:r>
            <a:r>
              <a:rPr lang="en-US" altLang="ja-JP" sz="2000" baseline="-25000" dirty="0" smtClean="0"/>
              <a:t>3</a:t>
            </a:r>
            <a:r>
              <a:rPr lang="en-US" altLang="ja-JP" sz="2000" dirty="0" smtClean="0"/>
              <a:t>O</a:t>
            </a:r>
            <a:r>
              <a:rPr lang="en-US" altLang="ja-JP" sz="2000" baseline="-25000" dirty="0" smtClean="0"/>
              <a:t>12</a:t>
            </a:r>
            <a:r>
              <a:rPr lang="en-US" altLang="ja-JP" sz="2000" dirty="0" smtClean="0"/>
              <a:t>)</a:t>
            </a:r>
          </a:p>
          <a:p>
            <a:pPr lvl="2"/>
            <a:r>
              <a:rPr lang="en-US" altLang="ja-JP" sz="2000" dirty="0" smtClean="0"/>
              <a:t>High density: (6.63 g / cm</a:t>
            </a:r>
            <a:r>
              <a:rPr lang="en-US" altLang="ja-JP" sz="2000" baseline="30000" dirty="0" smtClean="0"/>
              <a:t>3</a:t>
            </a:r>
            <a:r>
              <a:rPr lang="en-US" altLang="ja-JP" sz="2000" dirty="0" smtClean="0"/>
              <a:t>)</a:t>
            </a:r>
          </a:p>
          <a:p>
            <a:pPr lvl="2"/>
            <a:r>
              <a:rPr lang="en-US" altLang="ja-JP" sz="2000" dirty="0" smtClean="0"/>
              <a:t>High Light Output:  ~57000 photons/MeV </a:t>
            </a:r>
          </a:p>
          <a:p>
            <a:r>
              <a:rPr lang="en-US" altLang="ja-JP" sz="2400" dirty="0" smtClean="0"/>
              <a:t>This mission was originally proposed by </a:t>
            </a:r>
          </a:p>
          <a:p>
            <a:pPr marL="0" indent="0">
              <a:buNone/>
            </a:pPr>
            <a:r>
              <a:rPr lang="en-US" altLang="ja-JP" sz="2400" dirty="0" smtClean="0"/>
              <a:t>   graduate students who belong to the Educational</a:t>
            </a:r>
          </a:p>
          <a:p>
            <a:pPr marL="0" indent="0">
              <a:buNone/>
            </a:pPr>
            <a:r>
              <a:rPr lang="en-US" altLang="ja-JP" sz="2400" dirty="0"/>
              <a:t> </a:t>
            </a:r>
            <a:r>
              <a:rPr lang="en-US" altLang="ja-JP" sz="2400" dirty="0" smtClean="0"/>
              <a:t>  Program. </a:t>
            </a:r>
          </a:p>
          <a:p>
            <a:pPr marL="0" indent="0">
              <a:buNone/>
            </a:pPr>
            <a:r>
              <a:rPr lang="en-US" altLang="ja-JP" sz="1800" dirty="0"/>
              <a:t> </a:t>
            </a:r>
            <a:r>
              <a:rPr lang="en-US" altLang="ja-JP" sz="1800" dirty="0" smtClean="0"/>
              <a:t>      </a:t>
            </a:r>
          </a:p>
          <a:p>
            <a:pPr marL="0" indent="0">
              <a:buNone/>
            </a:pPr>
            <a:endParaRPr kumimoji="1" lang="en-US" altLang="ja-JP" sz="1800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908" y="2574403"/>
            <a:ext cx="2396589" cy="1760759"/>
          </a:xfrm>
          <a:prstGeom prst="rect">
            <a:avLst/>
          </a:prstGeom>
        </p:spPr>
      </p:pic>
      <p:pic>
        <p:nvPicPr>
          <p:cNvPr id="6" name="図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8" r="10322"/>
          <a:stretch/>
        </p:blipFill>
        <p:spPr bwMode="auto">
          <a:xfrm>
            <a:off x="1547664" y="5504369"/>
            <a:ext cx="4381020" cy="117919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pic>
        <p:nvPicPr>
          <p:cNvPr id="7" name="図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7430" y="4488678"/>
            <a:ext cx="2924974" cy="219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2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5" t="32502" r="37005" b="26308"/>
          <a:stretch/>
        </p:blipFill>
        <p:spPr bwMode="auto">
          <a:xfrm>
            <a:off x="5584815" y="846767"/>
            <a:ext cx="1447412" cy="1574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直線矢印コネクタ 8"/>
          <p:cNvCxnSpPr/>
          <p:nvPr/>
        </p:nvCxnSpPr>
        <p:spPr>
          <a:xfrm>
            <a:off x="5574534" y="666930"/>
            <a:ext cx="1440160" cy="0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765415" y="269689"/>
            <a:ext cx="129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6.85 mm</a:t>
            </a:r>
            <a:endParaRPr kumimoji="1" lang="ja-JP" altLang="en-US" dirty="0"/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7249139" y="789864"/>
            <a:ext cx="0" cy="1616076"/>
          </a:xfrm>
          <a:prstGeom prst="straightConnector1">
            <a:avLst/>
          </a:prstGeom>
          <a:ln w="28575">
            <a:solidFill>
              <a:schemeClr val="tx1">
                <a:lumMod val="9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7311992" y="1456521"/>
            <a:ext cx="1292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smtClean="0"/>
              <a:t>7.3</a:t>
            </a:r>
            <a:r>
              <a:rPr kumimoji="1" lang="en-US" altLang="ja-JP" dirty="0" smtClean="0"/>
              <a:t>5 mm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3224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50807"/>
            <a:ext cx="7924800" cy="1143000"/>
          </a:xfrm>
        </p:spPr>
        <p:txBody>
          <a:bodyPr/>
          <a:lstStyle/>
          <a:p>
            <a:r>
              <a:rPr kumimoji="1" lang="en-US" altLang="ja-JP" sz="3600" cap="none" dirty="0" smtClean="0"/>
              <a:t>Realized Structure </a:t>
            </a:r>
            <a:r>
              <a:rPr kumimoji="1" lang="en-US" altLang="ja-JP" sz="3600" cap="none" dirty="0" smtClean="0"/>
              <a:t/>
            </a:r>
            <a:br>
              <a:rPr kumimoji="1" lang="en-US" altLang="ja-JP" sz="3600" cap="none" dirty="0" smtClean="0"/>
            </a:br>
            <a:r>
              <a:rPr kumimoji="1" lang="en-US" altLang="ja-JP" sz="3600" cap="none" dirty="0" smtClean="0"/>
              <a:t>for </a:t>
            </a:r>
            <a:r>
              <a:rPr kumimoji="1" lang="en-US" altLang="ja-JP" sz="3600" cap="none" dirty="0" smtClean="0"/>
              <a:t>the 50-kg </a:t>
            </a:r>
            <a:r>
              <a:rPr lang="en-US" altLang="ja-JP" sz="3600" cap="none" dirty="0" smtClean="0"/>
              <a:t>class </a:t>
            </a:r>
            <a:r>
              <a:rPr kumimoji="1" lang="en-US" altLang="ja-JP" sz="3600" cap="none" dirty="0" smtClean="0"/>
              <a:t>satellite ChubuSat-2</a:t>
            </a:r>
            <a:endParaRPr kumimoji="1" lang="ja-JP" altLang="en-US" sz="3600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456479" y="1755858"/>
            <a:ext cx="79248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itchFamily="34" charset="0"/>
              <a:buChar char="•"/>
              <a:defRPr kumimoji="1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ja-JP" smtClean="0"/>
          </a:p>
          <a:p>
            <a:endParaRPr lang="ja-JP" altLang="en-US" dirty="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289242" y="3655071"/>
            <a:ext cx="3539000" cy="2654249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pic>
        <p:nvPicPr>
          <p:cNvPr id="7" name="図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4" t="5927" r="15433" b="30124"/>
          <a:stretch>
            <a:fillRect/>
          </a:stretch>
        </p:blipFill>
        <p:spPr bwMode="auto">
          <a:xfrm>
            <a:off x="2892065" y="3154430"/>
            <a:ext cx="2811462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5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798" y="2499362"/>
            <a:ext cx="2633663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図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57"/>
          <a:stretch>
            <a:fillRect/>
          </a:stretch>
        </p:blipFill>
        <p:spPr bwMode="auto">
          <a:xfrm>
            <a:off x="5549665" y="1454990"/>
            <a:ext cx="35306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下矢印 9"/>
          <p:cNvSpPr/>
          <p:nvPr/>
        </p:nvSpPr>
        <p:spPr>
          <a:xfrm rot="2604210">
            <a:off x="5338861" y="2901884"/>
            <a:ext cx="503237" cy="1244460"/>
          </a:xfrm>
          <a:prstGeom prst="downArrow">
            <a:avLst/>
          </a:prstGeom>
          <a:solidFill>
            <a:srgbClr val="FF0000">
              <a:alpha val="80000"/>
            </a:srgbClr>
          </a:solidFill>
          <a:scene3d>
            <a:camera prst="orthographicFront">
              <a:rot lat="0" lon="0" rev="19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1" name="テキスト ボックス 277"/>
          <p:cNvSpPr txBox="1">
            <a:spLocks noChangeArrowheads="1"/>
          </p:cNvSpPr>
          <p:nvPr/>
        </p:nvSpPr>
        <p:spPr bwMode="auto">
          <a:xfrm>
            <a:off x="5714567" y="4464058"/>
            <a:ext cx="32361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/>
              <a:t>GAGG </a:t>
            </a:r>
            <a:r>
              <a:rPr lang="en-US" altLang="ja-JP" sz="2000" dirty="0" smtClean="0"/>
              <a:t>10 x 10 Array</a:t>
            </a:r>
            <a:endParaRPr lang="ja-JP" altLang="en-US" sz="2000" dirty="0"/>
          </a:p>
        </p:txBody>
      </p:sp>
      <p:sp>
        <p:nvSpPr>
          <p:cNvPr id="12" name="テキスト ボックス 277"/>
          <p:cNvSpPr txBox="1">
            <a:spLocks noChangeArrowheads="1"/>
          </p:cNvSpPr>
          <p:nvPr/>
        </p:nvSpPr>
        <p:spPr bwMode="auto">
          <a:xfrm>
            <a:off x="6171767" y="1059510"/>
            <a:ext cx="277891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Flexible board for </a:t>
            </a:r>
            <a:r>
              <a:rPr lang="en-US" altLang="ja-JP" sz="2000" dirty="0" err="1" smtClean="0"/>
              <a:t>SiPMs</a:t>
            </a:r>
            <a:endParaRPr lang="ja-JP" altLang="en-US" sz="2000" dirty="0"/>
          </a:p>
        </p:txBody>
      </p:sp>
      <p:pic>
        <p:nvPicPr>
          <p:cNvPr id="13" name="図 12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r="3892"/>
          <a:stretch/>
        </p:blipFill>
        <p:spPr bwMode="auto">
          <a:xfrm>
            <a:off x="5922259" y="4907885"/>
            <a:ext cx="2476408" cy="1919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図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6" r="9297"/>
          <a:stretch/>
        </p:blipFill>
        <p:spPr bwMode="auto">
          <a:xfrm>
            <a:off x="7833602" y="4464058"/>
            <a:ext cx="1264025" cy="125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下矢印 14"/>
          <p:cNvSpPr/>
          <p:nvPr/>
        </p:nvSpPr>
        <p:spPr>
          <a:xfrm>
            <a:off x="5418299" y="5446590"/>
            <a:ext cx="522364" cy="935570"/>
          </a:xfrm>
          <a:prstGeom prst="downArrow">
            <a:avLst/>
          </a:prstGeom>
          <a:solidFill>
            <a:srgbClr val="FFC000">
              <a:alpha val="80000"/>
            </a:srgbClr>
          </a:solidFill>
          <a:scene3d>
            <a:camera prst="orthographicFront">
              <a:rot lat="0" lon="0" rev="138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C000"/>
              </a:solidFill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3" r="28325" b="10679"/>
          <a:stretch/>
        </p:blipFill>
        <p:spPr>
          <a:xfrm>
            <a:off x="3637312" y="1303493"/>
            <a:ext cx="1780987" cy="1782433"/>
          </a:xfrm>
          <a:prstGeom prst="rect">
            <a:avLst/>
          </a:prstGeom>
        </p:spPr>
      </p:pic>
      <p:sp>
        <p:nvSpPr>
          <p:cNvPr id="17" name="テキスト ボックス 277"/>
          <p:cNvSpPr txBox="1">
            <a:spLocks noChangeArrowheads="1"/>
          </p:cNvSpPr>
          <p:nvPr/>
        </p:nvSpPr>
        <p:spPr bwMode="auto">
          <a:xfrm>
            <a:off x="6123256" y="3719045"/>
            <a:ext cx="34206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2000" dirty="0" smtClean="0"/>
              <a:t>100 Plastic Scintillator Bars</a:t>
            </a: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1645" y="1299871"/>
            <a:ext cx="3555667" cy="1980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/>
              <a:t>Sensors </a:t>
            </a:r>
            <a:r>
              <a:rPr lang="en-US" altLang="ja-JP" sz="2000" dirty="0" smtClean="0"/>
              <a:t>and electronics packaged in an Aluminum box </a:t>
            </a:r>
            <a:r>
              <a:rPr lang="en-US" altLang="ja-JP" sz="2000" dirty="0" smtClean="0">
                <a:sym typeface="Wingdings" panose="05000000000000000000" pitchFamily="2" charset="2"/>
              </a:rPr>
              <a:t> Very compact (~6 kg)</a:t>
            </a:r>
            <a:endParaRPr lang="en-US" altLang="ja-JP" dirty="0" smtClean="0">
              <a:sym typeface="Wingdings" panose="050000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 smtClean="0">
                <a:sym typeface="Wingdings" panose="05000000000000000000" pitchFamily="2" charset="2"/>
              </a:rPr>
              <a:t>Fabrication at facilities of Nagoya Univ. </a:t>
            </a:r>
            <a:endParaRPr lang="en-US" altLang="ja-JP" sz="2000" dirty="0" smtClean="0"/>
          </a:p>
          <a:p>
            <a:endParaRPr lang="en-US" altLang="ja-JP" sz="2200" dirty="0" smtClean="0"/>
          </a:p>
        </p:txBody>
      </p:sp>
      <p:sp>
        <p:nvSpPr>
          <p:cNvPr id="19" name="スライド番号プレースホルダー 5"/>
          <p:cNvSpPr txBox="1">
            <a:spLocks/>
          </p:cNvSpPr>
          <p:nvPr/>
        </p:nvSpPr>
        <p:spPr>
          <a:xfrm>
            <a:off x="7696200" y="65087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7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5651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-162272"/>
            <a:ext cx="7924800" cy="1143000"/>
          </a:xfrm>
        </p:spPr>
        <p:txBody>
          <a:bodyPr/>
          <a:lstStyle/>
          <a:p>
            <a:r>
              <a:rPr kumimoji="1" lang="en-US" altLang="ja-JP" cap="none" dirty="0" smtClean="0"/>
              <a:t>Characteristics of the Solar </a:t>
            </a:r>
            <a:br>
              <a:rPr kumimoji="1" lang="en-US" altLang="ja-JP" cap="none" dirty="0" smtClean="0"/>
            </a:br>
            <a:r>
              <a:rPr kumimoji="1" lang="en-US" altLang="ja-JP" cap="none" dirty="0" smtClean="0"/>
              <a:t>Neutron Detector </a:t>
            </a:r>
            <a:endParaRPr kumimoji="1" lang="ja-JP" altLang="en-US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graphicFrame>
        <p:nvGraphicFramePr>
          <p:cNvPr id="5" name="Group 13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069486"/>
              </p:ext>
            </p:extLst>
          </p:nvPr>
        </p:nvGraphicFramePr>
        <p:xfrm>
          <a:off x="601418" y="1179536"/>
          <a:ext cx="7720013" cy="5359376"/>
        </p:xfrm>
        <a:graphic>
          <a:graphicData uri="http://schemas.openxmlformats.org/drawingml/2006/table">
            <a:tbl>
              <a:tblPr/>
              <a:tblGrid>
                <a:gridCol w="2463683"/>
                <a:gridCol w="5256330"/>
              </a:tblGrid>
              <a:tr h="123378"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Items </a:t>
                      </a:r>
                    </a:p>
                  </a:txBody>
                  <a:tcPr marL="91435" marR="91435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Specification</a:t>
                      </a:r>
                    </a:p>
                  </a:txBody>
                  <a:tcPr marL="91435" marR="91435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15573"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Detectors</a:t>
                      </a:r>
                    </a:p>
                  </a:txBody>
                  <a:tcPr marL="91435" marR="91435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Upper part: Plastic scintillators 10x10 bars</a:t>
                      </a:r>
                    </a:p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Lower part: GAGG scintillators with 10x10 array of 1cm-cubic read out with MPPC </a:t>
                      </a:r>
                    </a:p>
                  </a:txBody>
                  <a:tcPr marL="91435" marR="91435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97"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Number of processing signals </a:t>
                      </a:r>
                    </a:p>
                  </a:txBody>
                  <a:tcPr marL="91435" marR="91435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Total: 312: 200 (Plastic Scintillators), 12 (Anti-coincidence detector), 100 (GAGG)</a:t>
                      </a:r>
                    </a:p>
                  </a:txBody>
                  <a:tcPr marL="91435" marR="91435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95510"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Size</a:t>
                      </a:r>
                    </a:p>
                  </a:txBody>
                  <a:tcPr marL="91435" marR="91435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algn="l" defTabSz="4176713">
                        <a:spcBef>
                          <a:spcPct val="20000"/>
                        </a:spcBef>
                        <a:defRPr kumimoji="1" sz="13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2087563" algn="l" defTabSz="4176713">
                        <a:spcBef>
                          <a:spcPct val="20000"/>
                        </a:spcBef>
                        <a:defRPr kumimoji="1" sz="116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 marL="4176713" algn="l" defTabSz="4176713">
                        <a:spcBef>
                          <a:spcPct val="20000"/>
                        </a:spcBef>
                        <a:defRPr kumimoji="1" sz="10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 marL="626427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 marL="8353425" algn="l" defTabSz="4176713">
                        <a:spcBef>
                          <a:spcPct val="20000"/>
                        </a:spcBef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88106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2678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97250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0182225" defTabSz="4176713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83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15 cm x 17 cm x 18.5 cm</a:t>
                      </a:r>
                    </a:p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(Detector area ~100 cm</a:t>
                      </a:r>
                      <a:r>
                        <a:rPr kumimoji="1" lang="en-US" altLang="ja-JP" sz="21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</a:t>
                      </a:r>
                    </a:p>
                  </a:txBody>
                  <a:tcPr marL="91435" marR="91435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434"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Weight </a:t>
                      </a:r>
                    </a:p>
                  </a:txBody>
                  <a:tcPr marL="91435" marR="91435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6.2 kg </a:t>
                      </a:r>
                    </a:p>
                  </a:txBody>
                  <a:tcPr marL="91435" marR="91435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958"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Power</a:t>
                      </a:r>
                    </a:p>
                  </a:txBody>
                  <a:tcPr marL="91435" marR="91435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 W (Operation Voltage 4 V, Current 3 A)</a:t>
                      </a:r>
                    </a:p>
                  </a:txBody>
                  <a:tcPr marL="91435" marR="91435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97"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Onboard Memory size </a:t>
                      </a:r>
                    </a:p>
                  </a:txBody>
                  <a:tcPr marL="91435" marR="91435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 </a:t>
                      </a:r>
                      <a:r>
                        <a:rPr kumimoji="1" lang="en-US" altLang="ja-JP" sz="2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Gbyte</a:t>
                      </a:r>
                      <a:endParaRPr kumimoji="1" lang="en-US" altLang="ja-JP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435" marR="91435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1497"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Downlink data size </a:t>
                      </a:r>
                    </a:p>
                  </a:txBody>
                  <a:tcPr marL="91435" marR="91435" marT="45685" marB="4568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1767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About 5Mbyte (assuming 3 contact pass per day and 100 kbps in the S-band)</a:t>
                      </a:r>
                    </a:p>
                  </a:txBody>
                  <a:tcPr marL="91435" marR="91435" marT="45685" marB="4568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図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7" r="12283" b="4546"/>
          <a:stretch/>
        </p:blipFill>
        <p:spPr bwMode="auto">
          <a:xfrm>
            <a:off x="5148064" y="179415"/>
            <a:ext cx="1452319" cy="14790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図 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2" r="3892"/>
          <a:stretch/>
        </p:blipFill>
        <p:spPr bwMode="auto">
          <a:xfrm>
            <a:off x="6732240" y="346053"/>
            <a:ext cx="1645345" cy="131241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9698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43338" y="37614"/>
            <a:ext cx="8892480" cy="1215008"/>
          </a:xfrm>
        </p:spPr>
        <p:txBody>
          <a:bodyPr/>
          <a:lstStyle/>
          <a:p>
            <a:r>
              <a:rPr lang="en-US" altLang="ja-JP" cap="none" dirty="0" smtClean="0"/>
              <a:t>Results From </a:t>
            </a:r>
            <a:br>
              <a:rPr lang="en-US" altLang="ja-JP" cap="none" dirty="0" smtClean="0"/>
            </a:br>
            <a:r>
              <a:rPr lang="en-US" altLang="ja-JP" cap="none" dirty="0" smtClean="0"/>
              <a:t/>
            </a:r>
            <a:br>
              <a:rPr lang="en-US" altLang="ja-JP" cap="none" dirty="0" smtClean="0"/>
            </a:br>
            <a:r>
              <a:rPr lang="en-US" altLang="ja-JP" cap="none" dirty="0"/>
              <a:t/>
            </a:r>
            <a:br>
              <a:rPr lang="en-US" altLang="ja-JP" cap="none" dirty="0"/>
            </a:br>
            <a:r>
              <a:rPr lang="en-US" altLang="ja-JP" cap="none" dirty="0" smtClean="0"/>
              <a:t/>
            </a:r>
            <a:br>
              <a:rPr lang="en-US" altLang="ja-JP" cap="none" dirty="0" smtClean="0"/>
            </a:br>
            <a:r>
              <a:rPr lang="en-US" altLang="ja-JP" cap="none" dirty="0"/>
              <a:t/>
            </a:r>
            <a:br>
              <a:rPr lang="en-US" altLang="ja-JP" cap="none" dirty="0"/>
            </a:br>
            <a:r>
              <a:rPr lang="en-US" altLang="ja-JP" cap="none" dirty="0" smtClean="0"/>
              <a:t/>
            </a:r>
            <a:br>
              <a:rPr lang="en-US" altLang="ja-JP" cap="none" dirty="0" smtClean="0"/>
            </a:br>
            <a:r>
              <a:rPr lang="en-US" altLang="ja-JP" sz="3600" cap="none" dirty="0" smtClean="0"/>
              <a:t>Performance of the ChubuSat-2 Solar Neutron Detector on the Ground</a:t>
            </a:r>
            <a:endParaRPr kumimoji="1" lang="ja-JP" altLang="en-US" sz="3600" cap="none" dirty="0"/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16662"/>
            <a:ext cx="4491118" cy="2024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コンテンツ プレースホルダ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38" y="3108322"/>
            <a:ext cx="5148064" cy="3699363"/>
          </a:xfrm>
          <a:prstGeom prst="rect">
            <a:avLst/>
          </a:prstGeom>
        </p:spPr>
      </p:pic>
      <p:sp>
        <p:nvSpPr>
          <p:cNvPr id="7" name="スライド番号プレースホルダー 6"/>
          <p:cNvSpPr txBox="1">
            <a:spLocks/>
          </p:cNvSpPr>
          <p:nvPr/>
        </p:nvSpPr>
        <p:spPr>
          <a:xfrm>
            <a:off x="7575304" y="6387599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r" defTabSz="914400" rtl="0" eaLnBrk="1" latinLnBrk="0" hangingPunct="1">
              <a:defRPr kumimoji="1"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D8002D-B5B0-4BAC-B1F6-782DDCCE6D9C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9" name="コンテンツ プレースホルダー 8"/>
          <p:cNvSpPr>
            <a:spLocks noGrp="1"/>
          </p:cNvSpPr>
          <p:nvPr>
            <p:ph sz="quarter" idx="13"/>
          </p:nvPr>
        </p:nvSpPr>
        <p:spPr>
          <a:xfrm>
            <a:off x="158152" y="1484784"/>
            <a:ext cx="8662320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kumimoji="1" lang="en-US" altLang="ja-JP" sz="2200" dirty="0" smtClean="0"/>
              <a:t>Almost of all the sensors were working </a:t>
            </a:r>
          </a:p>
          <a:p>
            <a:pPr marL="0" indent="0">
              <a:buNone/>
            </a:pPr>
            <a:r>
              <a:rPr lang="en-US" altLang="ja-JP" sz="2200" dirty="0" smtClean="0"/>
              <a:t>   w</a:t>
            </a:r>
            <a:r>
              <a:rPr kumimoji="1" lang="en-US" altLang="ja-JP" sz="2200" dirty="0" smtClean="0"/>
              <a:t>ell </a:t>
            </a:r>
            <a:r>
              <a:rPr lang="en-US" altLang="ja-JP" sz="2200" dirty="0" smtClean="0"/>
              <a:t>during a pre-flight operation test. </a:t>
            </a:r>
          </a:p>
          <a:p>
            <a:r>
              <a:rPr kumimoji="1" lang="en-US" altLang="ja-JP" sz="2000" dirty="0" smtClean="0"/>
              <a:t>Cosmic-ray muon track was clearly 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 detected in plastic scintillator bars.</a:t>
            </a:r>
          </a:p>
          <a:p>
            <a:r>
              <a:rPr kumimoji="1" lang="en-US" altLang="ja-JP" sz="2000" dirty="0" smtClean="0"/>
              <a:t>662 </a:t>
            </a:r>
            <a:r>
              <a:rPr kumimoji="1" lang="en-US" altLang="ja-JP" sz="2000" dirty="0" err="1" smtClean="0"/>
              <a:t>keV</a:t>
            </a:r>
            <a:r>
              <a:rPr kumimoji="1" lang="en-US" altLang="ja-JP" sz="2000" dirty="0" smtClean="0"/>
              <a:t> gamma-rays from </a:t>
            </a:r>
            <a:r>
              <a:rPr kumimoji="1" lang="en-US" altLang="ja-JP" sz="2000" baseline="30000" dirty="0" smtClean="0"/>
              <a:t>137</a:t>
            </a:r>
            <a:r>
              <a:rPr kumimoji="1" lang="en-US" altLang="ja-JP" sz="2000" dirty="0" smtClean="0"/>
              <a:t>Cs </a:t>
            </a:r>
          </a:p>
          <a:p>
            <a:pPr marL="0" indent="0">
              <a:buNone/>
            </a:pPr>
            <a:r>
              <a:rPr kumimoji="1" lang="en-US" altLang="ja-JP" sz="2000" dirty="0" smtClean="0"/>
              <a:t>  source were also </a:t>
            </a:r>
            <a:r>
              <a:rPr lang="en-US" altLang="ja-JP" sz="2000" dirty="0" smtClean="0"/>
              <a:t>detected in the  </a:t>
            </a:r>
          </a:p>
          <a:p>
            <a:pPr marL="0" indent="0">
              <a:buNone/>
            </a:pPr>
            <a:r>
              <a:rPr lang="en-US" altLang="ja-JP" sz="2000" dirty="0"/>
              <a:t> </a:t>
            </a:r>
            <a:r>
              <a:rPr lang="en-US" altLang="ja-JP" sz="2000" dirty="0" smtClean="0"/>
              <a:t> GAGG 10x10 array. </a:t>
            </a:r>
          </a:p>
          <a:p>
            <a:pPr marL="0" indent="0">
              <a:buNone/>
            </a:pPr>
            <a:endParaRPr lang="en-US" altLang="ja-JP" sz="20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anose="05000000000000000000" pitchFamily="2" charset="2"/>
              </a:rPr>
              <a:t>We launched ChubuSat-2 </a:t>
            </a:r>
          </a:p>
          <a:p>
            <a:pPr marL="0" indent="0">
              <a:buNone/>
            </a:pPr>
            <a:r>
              <a:rPr lang="en-US" altLang="ja-JP" sz="2000" dirty="0" smtClean="0">
                <a:sym typeface="Wingdings" panose="05000000000000000000" pitchFamily="2" charset="2"/>
              </a:rPr>
              <a:t>on Feb. 17, 2016. </a:t>
            </a:r>
            <a:r>
              <a:rPr lang="en-US" altLang="ja-JP" sz="2000" dirty="0" smtClean="0">
                <a:sym typeface="Wingdings" panose="05000000000000000000" pitchFamily="2" charset="2"/>
              </a:rPr>
              <a:t>However</a:t>
            </a:r>
            <a:r>
              <a:rPr lang="en-US" altLang="ja-JP" sz="2000" dirty="0" smtClean="0">
                <a:sym typeface="Wingdings" panose="05000000000000000000" pitchFamily="2" charset="2"/>
              </a:rPr>
              <a:t>, 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anose="05000000000000000000" pitchFamily="2" charset="2"/>
              </a:rPr>
              <a:t>the </a:t>
            </a:r>
            <a:r>
              <a:rPr lang="en-US" altLang="ja-JP" sz="2000" dirty="0" smtClean="0">
                <a:sym typeface="Wingdings" panose="05000000000000000000" pitchFamily="2" charset="2"/>
              </a:rPr>
              <a:t>detector has not been </a:t>
            </a:r>
            <a:endParaRPr lang="en-US" altLang="ja-JP" sz="20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altLang="ja-JP" sz="2000" dirty="0" smtClean="0">
                <a:sym typeface="Wingdings" panose="05000000000000000000" pitchFamily="2" charset="2"/>
              </a:rPr>
              <a:t>turned </a:t>
            </a:r>
            <a:r>
              <a:rPr lang="en-US" altLang="ja-JP" sz="2000" dirty="0" smtClean="0">
                <a:sym typeface="Wingdings" panose="05000000000000000000" pitchFamily="2" charset="2"/>
              </a:rPr>
              <a:t>on In </a:t>
            </a:r>
            <a:r>
              <a:rPr lang="en-US" altLang="ja-JP" sz="2000" dirty="0" smtClean="0">
                <a:sym typeface="Wingdings" panose="05000000000000000000" pitchFamily="2" charset="2"/>
              </a:rPr>
              <a:t>orbit. </a:t>
            </a:r>
            <a:endParaRPr lang="en-US" altLang="ja-JP" sz="2000" dirty="0" smtClean="0"/>
          </a:p>
          <a:p>
            <a:pPr marL="0" indent="0">
              <a:buNone/>
            </a:pPr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  <a:p>
            <a:endParaRPr lang="en-US" altLang="ja-JP" dirty="0"/>
          </a:p>
          <a:p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19429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ホライズン">
  <a:themeElements>
    <a:clrScheme name="ホライズン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ホライズン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ホライズン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6900</TotalTime>
  <Words>1353</Words>
  <Application>Microsoft Office PowerPoint</Application>
  <PresentationFormat>画面に合わせる (4:3)</PresentationFormat>
  <Paragraphs>278</Paragraphs>
  <Slides>18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9" baseType="lpstr">
      <vt:lpstr>HGP創英角ｺﾞｼｯｸUB</vt:lpstr>
      <vt:lpstr>HGS創英角ｺﾞｼｯｸUB</vt:lpstr>
      <vt:lpstr>HGｺﾞｼｯｸM</vt:lpstr>
      <vt:lpstr>ＭＳ Ｐゴシック</vt:lpstr>
      <vt:lpstr>Arial</vt:lpstr>
      <vt:lpstr>Arial Narrow</vt:lpstr>
      <vt:lpstr>Calibri</vt:lpstr>
      <vt:lpstr>Times New Roman</vt:lpstr>
      <vt:lpstr>Wingdings</vt:lpstr>
      <vt:lpstr>Wingdings 2</vt:lpstr>
      <vt:lpstr>ホライズン</vt:lpstr>
      <vt:lpstr>Solar Neutron and Gamma-ray Detector for a Small Satellite</vt:lpstr>
      <vt:lpstr>Solar Neutron Observations</vt:lpstr>
      <vt:lpstr>Previous and Current Solar Neutron Observations</vt:lpstr>
      <vt:lpstr>Merits of Microsatellite Observations</vt:lpstr>
      <vt:lpstr>Detector Concept (I) </vt:lpstr>
      <vt:lpstr>Detector Concept (II)</vt:lpstr>
      <vt:lpstr>Realized Structure  for the 50-kg class satellite ChubuSat-2</vt:lpstr>
      <vt:lpstr>Characteristics of the Solar  Neutron Detector </vt:lpstr>
      <vt:lpstr>Results From       Performance of the ChubuSat-2 Solar Neutron Detector on the Ground</vt:lpstr>
      <vt:lpstr>Next step to a 3U CubeSat</vt:lpstr>
      <vt:lpstr>Basic evaluation: ASIC</vt:lpstr>
      <vt:lpstr>Summary</vt:lpstr>
      <vt:lpstr>Basic evaluation: Scintillator bars</vt:lpstr>
      <vt:lpstr>PowerPoint プレゼンテーション</vt:lpstr>
      <vt:lpstr>Comparison between SEDA-AP and CubeSat </vt:lpstr>
      <vt:lpstr>ChubuSat-2 </vt:lpstr>
      <vt:lpstr>Characteristics of Chubusat-2 </vt:lpstr>
      <vt:lpstr>Launch and Operation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超小型衛星ChubuSat-2の顛末と今後</dc:title>
  <dc:creator>yamaoka</dc:creator>
  <cp:lastModifiedBy>山岡和貴</cp:lastModifiedBy>
  <cp:revision>432</cp:revision>
  <dcterms:created xsi:type="dcterms:W3CDTF">2017-03-31T12:42:48Z</dcterms:created>
  <dcterms:modified xsi:type="dcterms:W3CDTF">2018-09-13T08:25:10Z</dcterms:modified>
</cp:coreProperties>
</file>