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9" r:id="rId3"/>
    <p:sldId id="329" r:id="rId4"/>
    <p:sldId id="327" r:id="rId5"/>
    <p:sldId id="266" r:id="rId6"/>
    <p:sldId id="295" r:id="rId7"/>
    <p:sldId id="296" r:id="rId8"/>
    <p:sldId id="297" r:id="rId9"/>
    <p:sldId id="298" r:id="rId10"/>
    <p:sldId id="299" r:id="rId11"/>
    <p:sldId id="294" r:id="rId12"/>
    <p:sldId id="292" r:id="rId13"/>
    <p:sldId id="331" r:id="rId14"/>
    <p:sldId id="326" r:id="rId15"/>
    <p:sldId id="328" r:id="rId16"/>
    <p:sldId id="287" r:id="rId17"/>
    <p:sldId id="288" r:id="rId18"/>
    <p:sldId id="300" r:id="rId19"/>
    <p:sldId id="302" r:id="rId20"/>
    <p:sldId id="305" r:id="rId21"/>
    <p:sldId id="269" r:id="rId22"/>
    <p:sldId id="332" r:id="rId23"/>
    <p:sldId id="330" r:id="rId24"/>
    <p:sldId id="290" r:id="rId25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Franklin Gothic Demi Cond" panose="020B0603020102020204" pitchFamily="34" charset="0"/>
        <a:ea typeface="ＭＳ Ｐゴシック" panose="020B0600070205080204" pitchFamily="34" charset="-128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Franklin Gothic Demi Cond" panose="020B0603020102020204" pitchFamily="34" charset="0"/>
        <a:ea typeface="ＭＳ Ｐゴシック" panose="020B0600070205080204" pitchFamily="34" charset="-128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Franklin Gothic Demi Cond" panose="020B0603020102020204" pitchFamily="34" charset="0"/>
        <a:ea typeface="ＭＳ Ｐゴシック" panose="020B0600070205080204" pitchFamily="34" charset="-128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Franklin Gothic Demi Cond" panose="020B0603020102020204" pitchFamily="34" charset="0"/>
        <a:ea typeface="ＭＳ Ｐゴシック" panose="020B0600070205080204" pitchFamily="34" charset="-128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Franklin Gothic Demi Cond" panose="020B06030201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Franklin Gothic Demi Cond" panose="020B06030201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Franklin Gothic Demi Cond" panose="020B06030201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Franklin Gothic Demi Cond" panose="020B06030201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Franklin Gothic Demi Cond" panose="020B06030201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8"/>
    <p:restoredTop sz="94674"/>
  </p:normalViewPr>
  <p:slideViewPr>
    <p:cSldViewPr>
      <p:cViewPr varScale="1">
        <p:scale>
          <a:sx n="124" d="100"/>
          <a:sy n="124" d="100"/>
        </p:scale>
        <p:origin x="19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881480-DB1C-F94B-96DA-9BDB78CA48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Franklin Gothic Demi C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922AD-2D4F-744E-AB4A-42C7AF41C37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7649DC5A-078F-BD40-B3B6-A00B04E45F77}" type="datetime1">
              <a:rPr lang="en-US" altLang="en-US"/>
              <a:pPr/>
              <a:t>9/13/18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A4B0ABB-9DA1-764A-A4F8-54D2DF766E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9AF8389-C9E5-1F4C-985C-57EFEC7AD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18DBD-DE89-5345-973F-DBD3841967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Franklin Gothic Demi C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9498B-1AA7-A044-BA0D-199218342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DA517ED4-0E8C-C542-8AD8-5BBAABDA85B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Only 1 module will: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 see z&gt;8 GRBs, as well as many others at lower redshift and localize them-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Could have detected the X-ray EM from GW170817 at 4.1 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17ED4-0E8C-C542-8AD8-5BBAABDA85B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903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3635FD-3924-5C46-AC13-01E8259085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5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3246397-FDB2-FF43-99CC-7ADA23E93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3823CC0E-1BD5-0647-8F70-0D0D667261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Add some statement about having pixel size = mask cell size</a:t>
            </a: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C6C7CEB2-1A35-8F4B-843E-A22AF7269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2EAF78F-AA0B-5542-9938-2A127106679F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494D2862-27EE-DE43-BF80-694CEDE52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3F89B97-75F3-3E4F-AE2A-AA5CBD7FCC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Add some statement about having pixel size = mask cell size</a:t>
            </a: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CED62285-C7AF-344D-94C4-F67372646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FDEB48C-57C9-9843-8644-B047FB8F00DE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id="{150B32C4-9A74-4349-96CC-EFEE3AAE0A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3A448E-2025-3842-9B06-D053997329CC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7EEB1241-8ACE-3740-BC7D-B7A3970290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D65DD30-6F6D-8F4A-851A-C627366C9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JanusPosterBckGrd_small_01_B">
            <a:extLst>
              <a:ext uri="{FF2B5EF4-FFF2-40B4-BE49-F238E27FC236}">
                <a16:creationId xmlns:a16="http://schemas.microsoft.com/office/drawing/2014/main" id="{F0C0A38B-7712-DC4A-8A71-E452FC5AC1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F9C2127-B6A0-6D48-B104-B3F4629DA3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3575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91000" y="1625600"/>
            <a:ext cx="4724400" cy="1771650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91000" y="3454400"/>
            <a:ext cx="4724400" cy="1676400"/>
          </a:xfrm>
        </p:spPr>
        <p:txBody>
          <a:bodyPr/>
          <a:lstStyle>
            <a:lvl1pPr marL="0" indent="0">
              <a:buFontTx/>
              <a:buNone/>
              <a:defRPr sz="2800">
                <a:latin typeface="Tahoma" pitchFamily="-65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235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08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76200"/>
            <a:ext cx="2228850" cy="6521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534150" cy="652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46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0960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87450"/>
            <a:ext cx="4343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7450"/>
            <a:ext cx="4343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18219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99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473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87450"/>
            <a:ext cx="4343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7450"/>
            <a:ext cx="4343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392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7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35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18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49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60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JanusPosterBckGrd_small_01">
            <a:extLst>
              <a:ext uri="{FF2B5EF4-FFF2-40B4-BE49-F238E27FC236}">
                <a16:creationId xmlns:a16="http://schemas.microsoft.com/office/drawing/2014/main" id="{6A064A63-DE78-4F41-8F07-BE2707EAC1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9"/>
          <a:stretch>
            <a:fillRect/>
          </a:stretch>
        </p:blipFill>
        <p:spPr bwMode="auto">
          <a:xfrm>
            <a:off x="0" y="1087438"/>
            <a:ext cx="9144000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5B6987E-A694-1240-8530-63EBBB5852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76200"/>
            <a:ext cx="7543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D43BDE48-ACA0-6647-AC66-1AA4C1114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87450"/>
            <a:ext cx="8839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30" name="Picture 2">
            <a:extLst>
              <a:ext uri="{FF2B5EF4-FFF2-40B4-BE49-F238E27FC236}">
                <a16:creationId xmlns:a16="http://schemas.microsoft.com/office/drawing/2014/main" id="{24E01328-5734-4B43-BEFC-BD3E692C942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390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2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effectLst>
            <a:outerShdw blurRad="38100" dist="38100" dir="2700000" algn="tl">
              <a:srgbClr val="DDDDDD"/>
            </a:outerShdw>
          </a:effectLst>
          <a:latin typeface="Tahoma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effectLst>
            <a:outerShdw blurRad="38100" dist="38100" dir="2700000" algn="tl">
              <a:srgbClr val="DDDDDD"/>
            </a:outerShdw>
          </a:effectLst>
          <a:latin typeface="Tahoma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effectLst>
            <a:outerShdw blurRad="38100" dist="38100" dir="2700000" algn="tl">
              <a:srgbClr val="DDDDDD"/>
            </a:outerShdw>
          </a:effectLst>
          <a:latin typeface="Tahoma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effectLst>
            <a:outerShdw blurRad="38100" dist="38100" dir="2700000" algn="tl">
              <a:srgbClr val="DDDDDD"/>
            </a:outerShdw>
          </a:effectLst>
          <a:latin typeface="Tahoma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EDCD45"/>
          </a:solidFill>
          <a:effectLst>
            <a:outerShdw blurRad="38100" dist="38100" dir="2700000" algn="tl">
              <a:srgbClr val="DDDDDD"/>
            </a:outerShdw>
          </a:effectLst>
          <a:latin typeface="Tahoma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EDCD45"/>
          </a:solidFill>
          <a:effectLst>
            <a:outerShdw blurRad="38100" dist="38100" dir="2700000" algn="tl">
              <a:srgbClr val="DDDDDD"/>
            </a:outerShdw>
          </a:effectLst>
          <a:latin typeface="Tahoma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EDCD45"/>
          </a:solidFill>
          <a:effectLst>
            <a:outerShdw blurRad="38100" dist="38100" dir="2700000" algn="tl">
              <a:srgbClr val="DDDDDD"/>
            </a:outerShdw>
          </a:effectLst>
          <a:latin typeface="Tahoma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EDCD45"/>
          </a:solidFill>
          <a:effectLst>
            <a:outerShdw blurRad="38100" dist="38100" dir="2700000" algn="tl">
              <a:srgbClr val="DDDDDD"/>
            </a:outerShdw>
          </a:effectLst>
          <a:latin typeface="Tahoma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8BE17"/>
        </a:buClr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8BE17"/>
        </a:buClr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CC"/>
        </a:buClr>
        <a:buFont typeface="Arial" pitchFamily="-65" charset="0"/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CC"/>
        </a:buClr>
        <a:buFont typeface="Arial" pitchFamily="-65" charset="0"/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CC"/>
        </a:buClr>
        <a:buFont typeface="Arial" pitchFamily="-65" charset="0"/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CC"/>
        </a:buClr>
        <a:buFont typeface="Arial" pitchFamily="-65" charset="0"/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F9412D7-E5DF-DD44-85BA-E04052B65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7924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b"/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EDCD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BlackCAT </a:t>
            </a:r>
          </a:p>
          <a:p>
            <a:pPr algn="ctr" eaLnBrk="1" hangingPunct="1"/>
            <a:r>
              <a:rPr lang="en-US" altLang="en-US" sz="3200" b="1">
                <a:solidFill>
                  <a:srgbClr val="EDCD4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Black hole Coded Aperture Telescope</a:t>
            </a:r>
          </a:p>
        </p:txBody>
      </p:sp>
      <p:sp>
        <p:nvSpPr>
          <p:cNvPr id="4098" name="Subtitle 2">
            <a:extLst>
              <a:ext uri="{FF2B5EF4-FFF2-40B4-BE49-F238E27FC236}">
                <a16:creationId xmlns:a16="http://schemas.microsoft.com/office/drawing/2014/main" id="{24B0F28E-F471-2543-B052-AEA1A0EB6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4876800"/>
            <a:ext cx="8477036" cy="1752600"/>
          </a:xfrm>
        </p:spPr>
        <p:txBody>
          <a:bodyPr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Abe Falcone</a:t>
            </a:r>
          </a:p>
          <a:p>
            <a:pPr algn="ctr"/>
            <a:r>
              <a:rPr lang="en-US" altLang="en-US" sz="20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(Penn State)</a:t>
            </a:r>
          </a:p>
          <a:p>
            <a:pPr algn="ctr"/>
            <a:endParaRPr lang="en-US" altLang="en-US" sz="2000" dirty="0">
              <a:solidFill>
                <a:schemeClr val="bg1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algn="ctr"/>
            <a:r>
              <a:rPr lang="en-US" altLang="en-US" sz="20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Co-I’s:  D. Burrows, T. Chattopadhyay, D. Fox, D. Palmer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3AF88-4A18-3A44-950A-3680DEDC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BlackCAT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Imaging Simulation</a:t>
            </a:r>
          </a:p>
        </p:txBody>
      </p:sp>
      <p:sp>
        <p:nvSpPr>
          <p:cNvPr id="23554" name="TextBox 9">
            <a:extLst>
              <a:ext uri="{FF2B5EF4-FFF2-40B4-BE49-F238E27FC236}">
                <a16:creationId xmlns:a16="http://schemas.microsoft.com/office/drawing/2014/main" id="{559AA84C-8F01-9548-AC22-7DA32519C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18" y="1295400"/>
            <a:ext cx="78118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800000"/>
                </a:solidFill>
              </a:rPr>
              <a:t>Simulation of 6 s image (single module with H2RG) of field containing </a:t>
            </a:r>
            <a:r>
              <a:rPr lang="en-US" altLang="en-US" sz="1400" dirty="0" err="1">
                <a:solidFill>
                  <a:srgbClr val="800000"/>
                </a:solidFill>
              </a:rPr>
              <a:t>Sco</a:t>
            </a:r>
            <a:r>
              <a:rPr lang="en-US" altLang="en-US" sz="1400" dirty="0">
                <a:solidFill>
                  <a:srgbClr val="800000"/>
                </a:solidFill>
              </a:rPr>
              <a:t> X-1, a GRB, and the X-ray background.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23555" name="TextBox 3">
            <a:extLst>
              <a:ext uri="{FF2B5EF4-FFF2-40B4-BE49-F238E27FC236}">
                <a16:creationId xmlns:a16="http://schemas.microsoft.com/office/drawing/2014/main" id="{2B1965AB-D710-E742-BDA4-48439FECA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33550"/>
            <a:ext cx="388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3333FF"/>
                </a:solidFill>
              </a:rPr>
              <a:t>Reconstructed Sky Image</a:t>
            </a:r>
          </a:p>
        </p:txBody>
      </p:sp>
      <p:pic>
        <p:nvPicPr>
          <p:cNvPr id="23556" name="Picture 46" descr="xim_00090_00120_im_single.tiff">
            <a:extLst>
              <a:ext uri="{FF2B5EF4-FFF2-40B4-BE49-F238E27FC236}">
                <a16:creationId xmlns:a16="http://schemas.microsoft.com/office/drawing/2014/main" id="{22E1C78D-9DD2-B945-96E5-7C52B1D15DA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6000" contras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t="33392" r="16997" b="8830"/>
          <a:stretch>
            <a:fillRect/>
          </a:stretch>
        </p:blipFill>
        <p:spPr bwMode="auto">
          <a:xfrm>
            <a:off x="457200" y="2133600"/>
            <a:ext cx="41179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A87985C-B7C2-944E-B2EF-242090D74573}"/>
              </a:ext>
            </a:extLst>
          </p:cNvPr>
          <p:cNvGrpSpPr>
            <a:grpSpLocks/>
          </p:cNvGrpSpPr>
          <p:nvPr/>
        </p:nvGrpSpPr>
        <p:grpSpPr bwMode="auto">
          <a:xfrm>
            <a:off x="1085850" y="1625600"/>
            <a:ext cx="7753350" cy="3205163"/>
            <a:chOff x="1085850" y="1625024"/>
            <a:chExt cx="7753350" cy="3205739"/>
          </a:xfrm>
        </p:grpSpPr>
        <p:sp>
          <p:nvSpPr>
            <p:cNvPr id="23565" name="Rectangle 48">
              <a:extLst>
                <a:ext uri="{FF2B5EF4-FFF2-40B4-BE49-F238E27FC236}">
                  <a16:creationId xmlns:a16="http://schemas.microsoft.com/office/drawing/2014/main" id="{AA1FC3CE-9CD6-F946-838E-66BB74D03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850" y="4514850"/>
              <a:ext cx="304800" cy="304800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23566" name="Straight Connector 50">
              <a:extLst>
                <a:ext uri="{FF2B5EF4-FFF2-40B4-BE49-F238E27FC236}">
                  <a16:creationId xmlns:a16="http://schemas.microsoft.com/office/drawing/2014/main" id="{EFFBB65C-C7CB-9145-AE19-48D3A75E5E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395413" y="2155825"/>
              <a:ext cx="4310062" cy="234791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7" name="Straight Connector 51">
              <a:extLst>
                <a:ext uri="{FF2B5EF4-FFF2-40B4-BE49-F238E27FC236}">
                  <a16:creationId xmlns:a16="http://schemas.microsoft.com/office/drawing/2014/main" id="{EFD046FF-15FC-734A-A1D6-8899C3D7CC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395413" y="4406900"/>
              <a:ext cx="4310062" cy="42386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68" name="TextBox 3">
              <a:extLst>
                <a:ext uri="{FF2B5EF4-FFF2-40B4-BE49-F238E27FC236}">
                  <a16:creationId xmlns:a16="http://schemas.microsoft.com/office/drawing/2014/main" id="{CF7D68FD-1099-3F4E-9C22-478EE91BC8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625024"/>
              <a:ext cx="3886200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3333FF"/>
                  </a:solidFill>
                </a:rPr>
                <a:t>Blowup of GRB Image</a:t>
              </a:r>
            </a:p>
            <a:p>
              <a:pPr algn="ctr" eaLnBrk="1" hangingPunct="1"/>
              <a:r>
                <a:rPr lang="en-US" altLang="en-US" sz="1600">
                  <a:solidFill>
                    <a:srgbClr val="3333FF"/>
                  </a:solidFill>
                </a:rPr>
                <a:t>at superpixel resolution</a:t>
              </a:r>
            </a:p>
          </p:txBody>
        </p:sp>
        <p:pic>
          <p:nvPicPr>
            <p:cNvPr id="23569" name="Picture 65" descr="xim_00090_00120_im_single_zoom.tiff">
              <a:extLst>
                <a:ext uri="{FF2B5EF4-FFF2-40B4-BE49-F238E27FC236}">
                  <a16:creationId xmlns:a16="http://schemas.microsoft.com/office/drawing/2014/main" id="{0E8779FA-C7F8-944E-97C7-6EB2DB8C0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2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74" t="52657" r="40742" b="28564"/>
            <a:stretch>
              <a:fillRect/>
            </a:stretch>
          </p:blipFill>
          <p:spPr bwMode="auto">
            <a:xfrm>
              <a:off x="5715000" y="2147888"/>
              <a:ext cx="2447925" cy="22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FC276E-8758-F340-95B1-E697AD1F09CA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4800600"/>
            <a:ext cx="3657600" cy="1720850"/>
            <a:chOff x="5029200" y="4800600"/>
            <a:chExt cx="3657600" cy="1720850"/>
          </a:xfrm>
        </p:grpSpPr>
        <p:pic>
          <p:nvPicPr>
            <p:cNvPr id="23559" name="Picture 79" descr="xim_00090_00120_imbpGRB.tiff">
              <a:extLst>
                <a:ext uri="{FF2B5EF4-FFF2-40B4-BE49-F238E27FC236}">
                  <a16:creationId xmlns:a16="http://schemas.microsoft.com/office/drawing/2014/main" id="{300C5D60-8EFA-9942-B3BF-9723D9EC3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0" t="34444" r="17654" b="6560"/>
            <a:stretch>
              <a:fillRect/>
            </a:stretch>
          </p:blipFill>
          <p:spPr bwMode="auto">
            <a:xfrm>
              <a:off x="5272088" y="5345113"/>
              <a:ext cx="1185862" cy="117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0" name="Rectangle 68">
              <a:extLst>
                <a:ext uri="{FF2B5EF4-FFF2-40B4-BE49-F238E27FC236}">
                  <a16:creationId xmlns:a16="http://schemas.microsoft.com/office/drawing/2014/main" id="{D83BD3E4-943E-B74B-BE18-3B402D9E3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800" y="5715000"/>
              <a:ext cx="457200" cy="457200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chemeClr val="bg1"/>
                </a:solidFill>
              </a:endParaRPr>
            </a:p>
          </p:txBody>
        </p:sp>
        <p:sp>
          <p:nvSpPr>
            <p:cNvPr id="23561" name="TextBox 3">
              <a:extLst>
                <a:ext uri="{FF2B5EF4-FFF2-40B4-BE49-F238E27FC236}">
                  <a16:creationId xmlns:a16="http://schemas.microsoft.com/office/drawing/2014/main" id="{1AC0BA67-1817-5A40-80BA-516BF0712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0" y="4800600"/>
              <a:ext cx="3657600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rgbClr val="3333FF"/>
                  </a:solidFill>
                </a:rPr>
                <a:t>Back-projected Sky Image at Full Detector Resolution</a:t>
              </a:r>
            </a:p>
          </p:txBody>
        </p:sp>
        <p:cxnSp>
          <p:nvCxnSpPr>
            <p:cNvPr id="23562" name="Straight Connector 71">
              <a:extLst>
                <a:ext uri="{FF2B5EF4-FFF2-40B4-BE49-F238E27FC236}">
                  <a16:creationId xmlns:a16="http://schemas.microsoft.com/office/drawing/2014/main" id="{DB14258D-916D-A24D-B6E0-A5868BBED0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110288" y="5330825"/>
              <a:ext cx="1250950" cy="3651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3" name="Straight Connector 74">
              <a:extLst>
                <a:ext uri="{FF2B5EF4-FFF2-40B4-BE49-F238E27FC236}">
                  <a16:creationId xmlns:a16="http://schemas.microsoft.com/office/drawing/2014/main" id="{93B68469-F284-D84E-B4FE-80004FBBED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091238" y="6176963"/>
              <a:ext cx="1270000" cy="3270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3564" name="Picture 80" descr="xim_00090_00120_imbpGRB.tiff">
              <a:extLst>
                <a:ext uri="{FF2B5EF4-FFF2-40B4-BE49-F238E27FC236}">
                  <a16:creationId xmlns:a16="http://schemas.microsoft.com/office/drawing/2014/main" id="{72C02DA3-6B6F-384C-B6BD-B852B0094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6" t="53461" r="37862" b="24767"/>
            <a:stretch>
              <a:fillRect/>
            </a:stretch>
          </p:blipFill>
          <p:spPr bwMode="auto">
            <a:xfrm>
              <a:off x="7362825" y="5334000"/>
              <a:ext cx="1133475" cy="1179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BEA34FFC-7EA0-0548-BBE0-6D6B9D31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2400"/>
            <a:ext cx="6934200" cy="838200"/>
          </a:xfrm>
        </p:spPr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Coded Mask</a:t>
            </a:r>
          </a:p>
        </p:txBody>
      </p:sp>
      <p:sp>
        <p:nvSpPr>
          <p:cNvPr id="24612" name="TextBox 4">
            <a:extLst>
              <a:ext uri="{FF2B5EF4-FFF2-40B4-BE49-F238E27FC236}">
                <a16:creationId xmlns:a16="http://schemas.microsoft.com/office/drawing/2014/main" id="{5624B5D3-8F41-F346-A386-4CA216B93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399" y="1529314"/>
            <a:ext cx="50276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 dirty="0">
                <a:latin typeface="Tahoma" panose="020B0604030504040204" pitchFamily="34" charset="0"/>
              </a:rPr>
              <a:t>- Each mask will consist of a ribbed frame that supports electroformed Nickel coated with gold</a:t>
            </a:r>
          </a:p>
          <a:p>
            <a:pPr algn="l" eaLnBrk="1" hangingPunct="1"/>
            <a:endParaRPr lang="en-US" altLang="en-US" sz="1800" dirty="0">
              <a:latin typeface="Tahoma" panose="020B0604030504040204" pitchFamily="34" charset="0"/>
            </a:endParaRPr>
          </a:p>
          <a:p>
            <a:pPr algn="l" eaLnBrk="1" hangingPunct="1"/>
            <a:endParaRPr lang="en-US" altLang="en-US" sz="1800" dirty="0">
              <a:latin typeface="Tahoma" panose="020B0604030504040204" pitchFamily="34" charset="0"/>
            </a:endParaRPr>
          </a:p>
          <a:p>
            <a:pPr algn="l" eaLnBrk="1" hangingPunct="1"/>
            <a:r>
              <a:rPr lang="en-US" altLang="en-US" sz="1800" dirty="0">
                <a:latin typeface="Tahoma" panose="020B0604030504040204" pitchFamily="34" charset="0"/>
              </a:rPr>
              <a:t>- Mask pitch of 320 um matches that of detector </a:t>
            </a:r>
            <a:r>
              <a:rPr lang="en-US" altLang="en-US" sz="1800" dirty="0" err="1">
                <a:latin typeface="Tahoma" panose="020B0604030504040204" pitchFamily="34" charset="0"/>
              </a:rPr>
              <a:t>superpixels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pic>
        <p:nvPicPr>
          <p:cNvPr id="24613" name="Picture 5" descr="AssemblySide.tif">
            <a:extLst>
              <a:ext uri="{FF2B5EF4-FFF2-40B4-BE49-F238E27FC236}">
                <a16:creationId xmlns:a16="http://schemas.microsoft.com/office/drawing/2014/main" id="{DFA18C4F-4CE9-5D40-992E-A843BC5B6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427413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E90C68-A150-E344-9524-C3AA55F04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264107"/>
              </p:ext>
            </p:extLst>
          </p:nvPr>
        </p:nvGraphicFramePr>
        <p:xfrm>
          <a:off x="1524000" y="3962400"/>
          <a:ext cx="6324600" cy="236219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166219">
                  <a:extLst>
                    <a:ext uri="{9D8B030D-6E8A-4147-A177-3AD203B41FA5}">
                      <a16:colId xmlns:a16="http://schemas.microsoft.com/office/drawing/2014/main" val="4287735725"/>
                    </a:ext>
                  </a:extLst>
                </a:gridCol>
                <a:gridCol w="3158381">
                  <a:extLst>
                    <a:ext uri="{9D8B030D-6E8A-4147-A177-3AD203B41FA5}">
                      <a16:colId xmlns:a16="http://schemas.microsoft.com/office/drawing/2014/main" val="1543337381"/>
                    </a:ext>
                  </a:extLst>
                </a:gridCol>
              </a:tblGrid>
              <a:tr h="214745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Table 2: BlackCAT Mask  Parameters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485544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Parameter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Value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8652998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Focal Length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158 mm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2684833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Mask size (aperture)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170 x 88 mm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8181948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Mask element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320 x 320 μm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0037249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Detector superpixel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320 x 320 μm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5646271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DM FOV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0.95 sr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99161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Open element size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263 x 263 μm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0214216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Mask Transmission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&gt;40%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951594"/>
                  </a:ext>
                </a:extLst>
              </a:tr>
              <a:tr h="214745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Image Scale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22960" marR="0" indent="-822960" algn="ctr">
                        <a:lnSpc>
                          <a:spcPct val="8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22960" algn="l"/>
                        </a:tabLst>
                      </a:pPr>
                      <a:r>
                        <a:rPr lang="en-US" sz="1200">
                          <a:effectLst/>
                        </a:rPr>
                        <a:t> 52 "/pixel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336992"/>
                  </a:ext>
                </a:extLst>
              </a:tr>
              <a:tr h="2147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6.9 arcmin/</a:t>
                      </a:r>
                      <a:r>
                        <a:rPr lang="en-US" sz="1200" dirty="0" err="1">
                          <a:effectLst/>
                        </a:rPr>
                        <a:t>superpixel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848017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5C67CD6-C82A-A644-AF5A-02457679D185}"/>
              </a:ext>
            </a:extLst>
          </p:cNvPr>
          <p:cNvGrpSpPr/>
          <p:nvPr/>
        </p:nvGrpSpPr>
        <p:grpSpPr>
          <a:xfrm>
            <a:off x="381000" y="1529314"/>
            <a:ext cx="1981200" cy="1841107"/>
            <a:chOff x="381000" y="1529314"/>
            <a:chExt cx="1981200" cy="18411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D93B6A-D311-E845-81AE-DE8BB93C69B5}"/>
                </a:ext>
              </a:extLst>
            </p:cNvPr>
            <p:cNvSpPr txBox="1"/>
            <p:nvPr/>
          </p:nvSpPr>
          <p:spPr>
            <a:xfrm>
              <a:off x="381000" y="3124200"/>
              <a:ext cx="3048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80EC19-C2D9-C145-A238-49BE6180B4E6}"/>
                </a:ext>
              </a:extLst>
            </p:cNvPr>
            <p:cNvSpPr txBox="1"/>
            <p:nvPr/>
          </p:nvSpPr>
          <p:spPr>
            <a:xfrm>
              <a:off x="2094706" y="1669360"/>
              <a:ext cx="267494" cy="762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03CEF4-9A12-0D42-8E5C-D385E11C9701}"/>
                </a:ext>
              </a:extLst>
            </p:cNvPr>
            <p:cNvSpPr txBox="1"/>
            <p:nvPr/>
          </p:nvSpPr>
          <p:spPr>
            <a:xfrm>
              <a:off x="1524000" y="1529314"/>
              <a:ext cx="228600" cy="1400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54A94280-4825-7740-9477-20289289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52400"/>
            <a:ext cx="5715000" cy="838200"/>
          </a:xfrm>
        </p:spPr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Detectors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C5764E-2535-044C-A023-8E1C89D2A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979321"/>
              </p:ext>
            </p:extLst>
          </p:nvPr>
        </p:nvGraphicFramePr>
        <p:xfrm>
          <a:off x="4800600" y="3124200"/>
          <a:ext cx="4114800" cy="3387852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2120579529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3559871052"/>
                    </a:ext>
                  </a:extLst>
                </a:gridCol>
              </a:tblGrid>
              <a:tr h="260350">
                <a:tc grid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Table E.6.a.1.1-3: </a:t>
                      </a: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Detector Parameters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970309"/>
                  </a:ext>
                </a:extLst>
              </a:tr>
              <a:tr h="2603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Parameter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Value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728288"/>
                  </a:ext>
                </a:extLst>
              </a:tr>
              <a:tr h="2603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Type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Si Hybrid CMOS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909736"/>
                  </a:ext>
                </a:extLst>
              </a:tr>
              <a:tr h="2603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Absorber material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Silicon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165047"/>
                  </a:ext>
                </a:extLst>
              </a:tr>
              <a:tr h="2603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Absorber thickness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100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μm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607978"/>
                  </a:ext>
                </a:extLst>
              </a:tr>
              <a:tr h="2603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Detector Format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550 x 550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730061"/>
                  </a:ext>
                </a:extLst>
              </a:tr>
              <a:tr h="2603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Readout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Sparse Event Driven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582096"/>
                  </a:ext>
                </a:extLst>
              </a:tr>
              <a:tr h="2603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Readout rate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1 kHz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1507076"/>
                  </a:ext>
                </a:extLst>
              </a:tr>
              <a:tr h="2603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Pixel Size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40 x 40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μm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309935"/>
                  </a:ext>
                </a:extLst>
              </a:tr>
              <a:tr h="2603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Software binning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8 x 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2824978"/>
                  </a:ext>
                </a:extLst>
              </a:tr>
              <a:tr h="2603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Power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lang="en-US" altLang="en-US" sz="1800" dirty="0"/>
                        <a:t>∼ 100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mW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571953"/>
                  </a:ext>
                </a:extLst>
              </a:tr>
              <a:tr h="2603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Operating Temp.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ＭＳ Ｐゴシック" panose="020B0600070205080204" pitchFamily="34" charset="-128"/>
                        </a:rPr>
                        <a:t>~ -60° C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051232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Time resolution</a:t>
                      </a:r>
                    </a:p>
                  </a:txBody>
                  <a:tcPr marL="68580" marR="6858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 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msec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56374"/>
                  </a:ext>
                </a:extLst>
              </a:tr>
            </a:tbl>
          </a:graphicData>
        </a:graphic>
      </p:graphicFrame>
      <p:pic>
        <p:nvPicPr>
          <p:cNvPr id="25642" name="Picture 3" descr="WIRCAM_Mosaic_Module_InHand_small">
            <a:extLst>
              <a:ext uri="{FF2B5EF4-FFF2-40B4-BE49-F238E27FC236}">
                <a16:creationId xmlns:a16="http://schemas.microsoft.com/office/drawing/2014/main" id="{D5FD5407-24D1-3C40-93E5-2E67D2D76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6024"/>
          <a:stretch>
            <a:fillRect/>
          </a:stretch>
        </p:blipFill>
        <p:spPr bwMode="auto">
          <a:xfrm>
            <a:off x="3886201" y="1219200"/>
            <a:ext cx="1981200" cy="182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3" name="Picture 50">
            <a:extLst>
              <a:ext uri="{FF2B5EF4-FFF2-40B4-BE49-F238E27FC236}">
                <a16:creationId xmlns:a16="http://schemas.microsoft.com/office/drawing/2014/main" id="{FA095625-B146-A745-9C8A-89EB9D272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95401"/>
            <a:ext cx="1676400" cy="175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44" name="TextBox 6">
            <a:extLst>
              <a:ext uri="{FF2B5EF4-FFF2-40B4-BE49-F238E27FC236}">
                <a16:creationId xmlns:a16="http://schemas.microsoft.com/office/drawing/2014/main" id="{34FC2F5A-2E03-3E42-BC12-D4B9E805D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81400"/>
            <a:ext cx="3962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en-US" sz="1600" dirty="0"/>
              <a:t> Each focal plane detector consists of 4 Si hybrid CMOS detectors (Speedsters)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endParaRPr lang="en-US" altLang="en-US" sz="1600" dirty="0"/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en-US" sz="1600" dirty="0"/>
              <a:t> The intrinsic pixel pitch is 40 um  (binned to 8x8 </a:t>
            </a:r>
            <a:r>
              <a:rPr lang="en-US" altLang="en-US" sz="1600" dirty="0" err="1"/>
              <a:t>superpixels</a:t>
            </a:r>
            <a:r>
              <a:rPr lang="en-US" altLang="en-US" sz="1600" dirty="0"/>
              <a:t>)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endParaRPr lang="en-US" altLang="en-US" sz="1600" dirty="0"/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en-US" sz="1600" dirty="0"/>
              <a:t> passively cooled to below ∼ -60 C to achieve sufficiently low dark current</a:t>
            </a:r>
          </a:p>
        </p:txBody>
      </p:sp>
      <p:pic>
        <p:nvPicPr>
          <p:cNvPr id="25645" name="Picture 21">
            <a:extLst>
              <a:ext uri="{FF2B5EF4-FFF2-40B4-BE49-F238E27FC236}">
                <a16:creationId xmlns:a16="http://schemas.microsoft.com/office/drawing/2014/main" id="{86D3033C-9027-0245-B9FB-F3B87ECE63E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28912"/>
            <a:ext cx="7543800" cy="60840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/>
              <a:t>  The Speedster Event Driven X-ray Hybrid CMOS Detector</a:t>
            </a:r>
          </a:p>
        </p:txBody>
      </p:sp>
      <p:pic>
        <p:nvPicPr>
          <p:cNvPr id="25602" name="Picture 3" descr="Imaging_mode_speeds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2885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3x3_subtracted_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228850"/>
            <a:ext cx="290036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505201" y="2914650"/>
            <a:ext cx="654050" cy="4619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750"/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-152400" y="4400551"/>
            <a:ext cx="41148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50" b="1"/>
              <a:t>Full Frame Read Out Mode:</a:t>
            </a:r>
          </a:p>
          <a:p>
            <a:pPr algn="ctr" eaLnBrk="1" hangingPunct="1"/>
            <a:r>
              <a:rPr lang="en-US" sz="750"/>
              <a:t>Comparator threshold set below the noise floor</a:t>
            </a:r>
          </a:p>
        </p:txBody>
      </p: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3962401" y="4400550"/>
            <a:ext cx="439896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50" b="1"/>
              <a:t>3x3 Sparse Read Out Mode:</a:t>
            </a:r>
          </a:p>
          <a:p>
            <a:pPr algn="ctr" eaLnBrk="1" hangingPunct="1"/>
            <a:r>
              <a:rPr lang="en-US" sz="750"/>
              <a:t>Comparator threshold set above the noise floor</a:t>
            </a:r>
          </a:p>
          <a:p>
            <a:pPr algn="ctr" eaLnBrk="1" hangingPunct="1"/>
            <a:endParaRPr lang="en-US" sz="750"/>
          </a:p>
        </p:txBody>
      </p:sp>
      <p:sp>
        <p:nvSpPr>
          <p:cNvPr id="25607" name="TextBox 2"/>
          <p:cNvSpPr txBox="1">
            <a:spLocks noChangeArrowheads="1"/>
          </p:cNvSpPr>
          <p:nvPr/>
        </p:nvSpPr>
        <p:spPr bwMode="auto">
          <a:xfrm>
            <a:off x="457200" y="1543051"/>
            <a:ext cx="586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dirty="0"/>
              <a:t>By reading only the pixels with x-ray events, effective frame rates can be faster by orders of magnitude!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304800" y="5207331"/>
            <a:ext cx="8534400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200" dirty="0"/>
              <a:t>Prototype detector (64x64 pixels with 40 micron pitch and 100 micron fully-depleted depth) successfully tested with its in-pixel comparators. The Speedster also has in-pixel CDS, no measurable </a:t>
            </a:r>
            <a:r>
              <a:rPr lang="en-US" sz="1200" dirty="0" err="1"/>
              <a:t>interpixel</a:t>
            </a:r>
            <a:r>
              <a:rPr lang="en-US" sz="1200" dirty="0"/>
              <a:t> crosstalk, and selectable gain (up to ~200 </a:t>
            </a:r>
            <a:r>
              <a:rPr lang="en-US" sz="1200" dirty="0" err="1"/>
              <a:t>μV</a:t>
            </a:r>
            <a:r>
              <a:rPr lang="en-US" sz="1200" dirty="0"/>
              <a:t>/e). Read noise ~12 e</a:t>
            </a:r>
            <a:r>
              <a:rPr lang="en-US" sz="1200" baseline="30000" dirty="0"/>
              <a:t>-</a:t>
            </a:r>
          </a:p>
          <a:p>
            <a:pPr algn="just" eaLnBrk="1" hangingPunct="1"/>
            <a:r>
              <a:rPr lang="en-US" sz="1200" dirty="0">
                <a:solidFill>
                  <a:srgbClr val="FF6600"/>
                </a:solidFill>
              </a:rPr>
              <a:t>(Griffith et al. 2016)</a:t>
            </a:r>
            <a:endParaRPr lang="en-US" sz="1200" dirty="0"/>
          </a:p>
          <a:p>
            <a:pPr algn="just" eaLnBrk="1" hangingPunct="1"/>
            <a:endParaRPr lang="en-US" sz="900" dirty="0"/>
          </a:p>
          <a:p>
            <a:pPr algn="just" eaLnBrk="1" hangingPunct="1"/>
            <a:r>
              <a:rPr lang="en-US" sz="1200" b="1" i="1" dirty="0">
                <a:solidFill>
                  <a:srgbClr val="FF0000"/>
                </a:solidFill>
              </a:rPr>
              <a:t>A larger format device (550x550) with on-chip digitization is being developed now.</a:t>
            </a:r>
          </a:p>
        </p:txBody>
      </p:sp>
      <p:pic>
        <p:nvPicPr>
          <p:cNvPr id="25610" name="Picture 10" descr="speedster_p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19200"/>
            <a:ext cx="1408113" cy="92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00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218"/>
            <a:ext cx="7886700" cy="994172"/>
          </a:xfrm>
        </p:spPr>
        <p:txBody>
          <a:bodyPr/>
          <a:lstStyle/>
          <a:p>
            <a:r>
              <a:rPr lang="en-US" sz="2400" dirty="0"/>
              <a:t>HCDs on WRX Rocket </a:t>
            </a:r>
            <a:br>
              <a:rPr lang="en-US" sz="2400" dirty="0"/>
            </a:br>
            <a:r>
              <a:rPr lang="en-US" sz="2400" dirty="0"/>
              <a:t>(X-ray Hybrid CMOS is now high TRL)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34" y="1885950"/>
            <a:ext cx="4668582" cy="4514850"/>
          </a:xfrm>
        </p:spPr>
        <p:txBody>
          <a:bodyPr>
            <a:noAutofit/>
          </a:bodyPr>
          <a:lstStyle/>
          <a:p>
            <a:r>
              <a:rPr lang="en-US" sz="1600" dirty="0"/>
              <a:t>In collaboration with </a:t>
            </a:r>
            <a:r>
              <a:rPr lang="en-US" sz="1600" dirty="0" err="1"/>
              <a:t>McEntaffer</a:t>
            </a:r>
            <a:r>
              <a:rPr lang="en-US" sz="1600" dirty="0"/>
              <a:t> group at PSU, we launched Water Recovery X-ray Rocket (WRX-R) with a soft x-ray spectrometer that includes an </a:t>
            </a:r>
            <a:r>
              <a:rPr lang="en-US" sz="1600" dirty="0">
                <a:solidFill>
                  <a:srgbClr val="FF0000"/>
                </a:solidFill>
              </a:rPr>
              <a:t>off-plane reflection grating array</a:t>
            </a:r>
            <a:r>
              <a:rPr lang="en-US" sz="1600" dirty="0"/>
              <a:t> and H2RG </a:t>
            </a:r>
            <a:r>
              <a:rPr lang="en-US" sz="1600" dirty="0">
                <a:solidFill>
                  <a:srgbClr val="FF0000"/>
                </a:solidFill>
              </a:rPr>
              <a:t>hybrid CMOS detector</a:t>
            </a:r>
          </a:p>
          <a:p>
            <a:r>
              <a:rPr lang="en-US" sz="1600" dirty="0"/>
              <a:t>Launched April 4, 2018.  First NASA astrophysics sounding rocket payload to achieve </a:t>
            </a:r>
            <a:r>
              <a:rPr lang="en-US" sz="1600" dirty="0">
                <a:solidFill>
                  <a:srgbClr val="FF0000"/>
                </a:solidFill>
              </a:rPr>
              <a:t> water recovery</a:t>
            </a:r>
          </a:p>
          <a:p>
            <a:r>
              <a:rPr lang="en-US" sz="1600" dirty="0"/>
              <a:t>Key test of x-ray HCDs in space environment; raises X-ray </a:t>
            </a:r>
            <a:r>
              <a:rPr lang="en-US" sz="1600" dirty="0">
                <a:solidFill>
                  <a:srgbClr val="FF0000"/>
                </a:solidFill>
              </a:rPr>
              <a:t>H2RG to TRL-9</a:t>
            </a:r>
          </a:p>
          <a:p>
            <a:r>
              <a:rPr lang="en-US" sz="1600" dirty="0"/>
              <a:t>Raises our </a:t>
            </a:r>
            <a:r>
              <a:rPr lang="en-US" sz="1600" dirty="0">
                <a:solidFill>
                  <a:srgbClr val="FF0000"/>
                </a:solidFill>
              </a:rPr>
              <a:t>Camera Interface Board to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TRL-9</a:t>
            </a:r>
          </a:p>
          <a:p>
            <a:r>
              <a:rPr lang="en-US" sz="1600" dirty="0"/>
              <a:t>Target: Vela supernova remnant; instrument optimized for 3</a:t>
            </a:r>
            <a:r>
              <a:rPr lang="en-US" sz="1600" baseline="30000" dirty="0"/>
              <a:t>rd</a:t>
            </a:r>
            <a:r>
              <a:rPr lang="en-US" sz="1600" dirty="0"/>
              <a:t> and 4</a:t>
            </a:r>
            <a:r>
              <a:rPr lang="en-US" sz="1600" baseline="30000" dirty="0"/>
              <a:t>th</a:t>
            </a:r>
            <a:r>
              <a:rPr lang="en-US" sz="1600" dirty="0"/>
              <a:t> order OVII; analysis in-progress</a:t>
            </a:r>
          </a:p>
          <a:p>
            <a:r>
              <a:rPr lang="en-US" sz="1600" dirty="0"/>
              <a:t>Provided </a:t>
            </a:r>
            <a:r>
              <a:rPr lang="en-US" sz="1600" dirty="0">
                <a:solidFill>
                  <a:srgbClr val="FF0000"/>
                </a:solidFill>
              </a:rPr>
              <a:t>flight hardware experience for students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097" y="1075112"/>
            <a:ext cx="1045433" cy="905418"/>
          </a:xfrm>
          <a:prstGeom prst="rect">
            <a:avLst/>
          </a:prstGeom>
        </p:spPr>
      </p:pic>
      <p:pic>
        <p:nvPicPr>
          <p:cNvPr id="5" name="Picture 4" descr="Screen Shot 2017-08-02 at 12.47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207" y="4599536"/>
            <a:ext cx="1653356" cy="1292739"/>
          </a:xfrm>
          <a:prstGeom prst="rect">
            <a:avLst/>
          </a:prstGeom>
        </p:spPr>
      </p:pic>
      <p:pic>
        <p:nvPicPr>
          <p:cNvPr id="6" name="Picture 5" descr="awesome_pic_of_launch_by local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44" y="2304035"/>
            <a:ext cx="1963379" cy="2941871"/>
          </a:xfrm>
          <a:prstGeom prst="rect">
            <a:avLst/>
          </a:prstGeom>
        </p:spPr>
      </p:pic>
      <p:pic>
        <p:nvPicPr>
          <p:cNvPr id="7" name="Picture 6" descr="IMG_318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147" y="3070598"/>
            <a:ext cx="1723416" cy="1292562"/>
          </a:xfrm>
          <a:prstGeom prst="rect">
            <a:avLst/>
          </a:prstGeom>
        </p:spPr>
      </p:pic>
      <p:pic>
        <p:nvPicPr>
          <p:cNvPr id="8" name="Picture 7" descr="20171112_18465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r="7931"/>
          <a:stretch/>
        </p:blipFill>
        <p:spPr>
          <a:xfrm>
            <a:off x="5093737" y="1717543"/>
            <a:ext cx="1860236" cy="117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9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61F8E-414C-0D47-A198-E6F798809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6200"/>
            <a:ext cx="6858000" cy="990600"/>
          </a:xfrm>
        </p:spPr>
        <p:txBody>
          <a:bodyPr/>
          <a:lstStyle/>
          <a:p>
            <a:r>
              <a:rPr lang="en-US" dirty="0" err="1"/>
              <a:t>BlackCAT</a:t>
            </a:r>
            <a:r>
              <a:rPr lang="en-US" dirty="0"/>
              <a:t> sensitivity (first module)</a:t>
            </a:r>
          </a:p>
        </p:txBody>
      </p:sp>
      <p:sp>
        <p:nvSpPr>
          <p:cNvPr id="5" name="Text Box 44">
            <a:extLst>
              <a:ext uri="{FF2B5EF4-FFF2-40B4-BE49-F238E27FC236}">
                <a16:creationId xmlns:a16="http://schemas.microsoft.com/office/drawing/2014/main" id="{E7A8CC9D-6609-F74F-A88E-785754B87928}"/>
              </a:ext>
            </a:extLst>
          </p:cNvPr>
          <p:cNvSpPr txBox="1"/>
          <p:nvPr/>
        </p:nvSpPr>
        <p:spPr>
          <a:xfrm>
            <a:off x="1755425" y="5334000"/>
            <a:ext cx="4876800" cy="101219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 1: Top: </a:t>
            </a:r>
            <a:r>
              <a:rPr lang="en-GB" sz="105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Effective area (left) and sensitivity (right) for the proposed 1</a:t>
            </a:r>
            <a:r>
              <a:rPr lang="en-GB" sz="1050" i="1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</a:t>
            </a:r>
            <a:r>
              <a:rPr lang="en-GB" sz="105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05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BlackCAT</a:t>
            </a:r>
            <a:r>
              <a:rPr lang="en-GB" sz="105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configuration, using four 550x550 detectors. Bottom: Distribution of GRB fluence and T</a:t>
            </a:r>
            <a:r>
              <a:rPr lang="en-GB" sz="1050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90</a:t>
            </a:r>
            <a:r>
              <a:rPr lang="en-GB" sz="105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</a:t>
            </a:r>
            <a:r>
              <a:rPr lang="en-GB" sz="105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BlackCAT</a:t>
            </a:r>
            <a:r>
              <a:rPr lang="en-GB" sz="105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5σ detection thresho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ld (left) and redshift distribution of the detectable GRBs with </a:t>
            </a:r>
            <a:r>
              <a:rPr lang="en-GB" sz="105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BlackCAT</a:t>
            </a:r>
            <a:r>
              <a:rPr lang="en-GB" sz="105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(right).</a:t>
            </a:r>
            <a:endParaRPr lang="en-US" sz="11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5D177C-F9D7-EF48-81ED-CB31E6CECE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0"/>
            <a:ext cx="2349500" cy="1496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512857-AE84-ED49-AE1E-59F404B1057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27175"/>
            <a:ext cx="2266950" cy="1493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8CC33-C8CD-A24F-90DA-87115590C37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44240"/>
            <a:ext cx="2330450" cy="1737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376BCE-0A4C-074B-818F-7A5ABD0C992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10" y="3481070"/>
            <a:ext cx="2259330" cy="161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2274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74BEF699-0611-914D-A465-D06563F8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2400"/>
            <a:ext cx="7239000" cy="715963"/>
          </a:xfrm>
        </p:spPr>
        <p:txBody>
          <a:bodyPr/>
          <a:lstStyle/>
          <a:p>
            <a:pPr eaLnBrk="1" hangingPunct="1"/>
            <a:r>
              <a:rPr lang="en-US" altLang="en-US" b="1" i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BlackCAT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 x N 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Parameters &amp; Requirements</a:t>
            </a:r>
          </a:p>
        </p:txBody>
      </p:sp>
      <p:graphicFrame>
        <p:nvGraphicFramePr>
          <p:cNvPr id="3" name="Group 87">
            <a:extLst>
              <a:ext uri="{FF2B5EF4-FFF2-40B4-BE49-F238E27FC236}">
                <a16:creationId xmlns:a16="http://schemas.microsoft.com/office/drawing/2014/main" id="{462A03CD-2F6A-C348-8462-BF25AE49D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745743"/>
              </p:ext>
            </p:extLst>
          </p:nvPr>
        </p:nvGraphicFramePr>
        <p:xfrm>
          <a:off x="533400" y="2922587"/>
          <a:ext cx="8382000" cy="3368676"/>
        </p:xfrm>
        <a:graphic>
          <a:graphicData uri="http://schemas.openxmlformats.org/drawingml/2006/table">
            <a:tbl>
              <a:tblPr/>
              <a:tblGrid>
                <a:gridCol w="3975100">
                  <a:extLst>
                    <a:ext uri="{9D8B030D-6E8A-4147-A177-3AD203B41FA5}">
                      <a16:colId xmlns:a16="http://schemas.microsoft.com/office/drawing/2014/main" val="2747946958"/>
                    </a:ext>
                  </a:extLst>
                </a:gridCol>
                <a:gridCol w="4406900">
                  <a:extLst>
                    <a:ext uri="{9D8B030D-6E8A-4147-A177-3AD203B41FA5}">
                      <a16:colId xmlns:a16="http://schemas.microsoft.com/office/drawing/2014/main" val="1435247468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BlackCAT single module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760071"/>
                  </a:ext>
                </a:extLst>
              </a:tr>
              <a:tr h="3048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Bandpass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1 – 20 keV  (goal 0.5-20 keV)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040302"/>
                  </a:ext>
                </a:extLst>
              </a:tr>
              <a:tr h="3048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FoV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1.2 sr (~3.5 sr for 6 modules with anti-Sun offsets)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48055"/>
                  </a:ext>
                </a:extLst>
              </a:tr>
              <a:tr h="3048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Angular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6.3 arcmin (FWHM)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084353"/>
                  </a:ext>
                </a:extLst>
              </a:tr>
              <a:tr h="3048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Position Accuracy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1 arcmin (30 arcsec for bright GRBs)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047679"/>
                  </a:ext>
                </a:extLst>
              </a:tr>
              <a:tr h="3048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Module opening area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17.0 x 8.8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688143"/>
                  </a:ext>
                </a:extLst>
              </a:tr>
              <a:tr h="46513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Δ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E/E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&lt;5% at 5.9 keV (goal of &lt;3%)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168897"/>
                  </a:ext>
                </a:extLst>
              </a:tr>
              <a:tr h="3048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DXRB 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~ 540 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cts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 s</a:t>
                      </a:r>
                      <a:r>
                        <a:rPr kumimoji="0" lang="en-US" alt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-1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(TBD?)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146865"/>
                  </a:ext>
                </a:extLst>
              </a:tr>
              <a:tr h="3048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Internal Bkgnd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&lt; 1 cps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357450"/>
                  </a:ext>
                </a:extLst>
              </a:tr>
              <a:tr h="46513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Pt 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Src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 Sensitivity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rgbClr val="E8BE17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~ 240 </a:t>
                      </a:r>
                      <a:r>
                        <a:rPr kumimoji="0" lang="en-US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mCrabs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 (7</a:t>
                      </a:r>
                      <a:r>
                        <a:rPr kumimoji="0" lang="el-GR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σ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anose="020B0604030504040204" pitchFamily="34" charset="0"/>
                          <a:ea typeface="ＭＳ Ｐゴシック" panose="020B0600070205080204" pitchFamily="34" charset="-128"/>
                        </a:rPr>
                        <a:t>, 30s, 1 module) (with H2RGs)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721628"/>
                  </a:ext>
                </a:extLst>
              </a:tr>
            </a:tbl>
          </a:graphicData>
        </a:graphic>
      </p:graphicFrame>
      <p:sp>
        <p:nvSpPr>
          <p:cNvPr id="14376" name="TextBox 5">
            <a:extLst>
              <a:ext uri="{FF2B5EF4-FFF2-40B4-BE49-F238E27FC236}">
                <a16:creationId xmlns:a16="http://schemas.microsoft.com/office/drawing/2014/main" id="{B4D1C36C-D3B0-1846-B2D6-CCBCE1DE7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295400"/>
            <a:ext cx="548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 </a:t>
            </a:r>
            <a:r>
              <a:rPr lang="en-US" altLang="en-US" sz="1800" i="1" dirty="0"/>
              <a:t>N </a:t>
            </a:r>
            <a:r>
              <a:rPr lang="en-US" altLang="en-US" sz="1800" dirty="0"/>
              <a:t> Independently flying identical modules (N=1, or 4-10)</a:t>
            </a:r>
          </a:p>
          <a:p>
            <a:pPr algn="l" eaLnBrk="1" hangingPunct="1"/>
            <a:r>
              <a:rPr lang="en-US" altLang="en-US" sz="1800" dirty="0"/>
              <a:t> 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en-US" sz="1800" dirty="0"/>
              <a:t>Each module contains a coded mask in front of an array of 4 Si hybrid CMOS detectors</a:t>
            </a:r>
          </a:p>
        </p:txBody>
      </p:sp>
      <p:pic>
        <p:nvPicPr>
          <p:cNvPr id="14377" name="Picture 11" descr="Detector_module.tif">
            <a:extLst>
              <a:ext uri="{FF2B5EF4-FFF2-40B4-BE49-F238E27FC236}">
                <a16:creationId xmlns:a16="http://schemas.microsoft.com/office/drawing/2014/main" id="{016B83DA-E2F8-CD4B-9766-B60B8323CA9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4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0000" b="18889"/>
          <a:stretch>
            <a:fillRect/>
          </a:stretch>
        </p:blipFill>
        <p:spPr bwMode="auto">
          <a:xfrm>
            <a:off x="381000" y="1219200"/>
            <a:ext cx="23622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78" name="TextBox 1">
            <a:extLst>
              <a:ext uri="{FF2B5EF4-FFF2-40B4-BE49-F238E27FC236}">
                <a16:creationId xmlns:a16="http://schemas.microsoft.com/office/drawing/2014/main" id="{68BAD764-3A6B-5B46-81B0-3C88FF943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828800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/>
              <a:t>× </a:t>
            </a:r>
            <a:r>
              <a:rPr lang="en-US" altLang="en-US" sz="2000" i="1"/>
              <a:t>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ED91F-E35D-8944-BC96-ED8FFD68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BlackCAT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/s orbit and orientation</a:t>
            </a:r>
          </a:p>
        </p:txBody>
      </p:sp>
      <p:pic>
        <p:nvPicPr>
          <p:cNvPr id="15362" name="Picture 2" descr="6U CubeSat w Circuit Boards-w_Boxes.png">
            <a:extLst>
              <a:ext uri="{FF2B5EF4-FFF2-40B4-BE49-F238E27FC236}">
                <a16:creationId xmlns:a16="http://schemas.microsoft.com/office/drawing/2014/main" id="{FDEBFC5E-FA4C-A543-BCC1-A13A09F3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43434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>
            <a:extLst>
              <a:ext uri="{FF2B5EF4-FFF2-40B4-BE49-F238E27FC236}">
                <a16:creationId xmlns:a16="http://schemas.microsoft.com/office/drawing/2014/main" id="{7121BFE1-80EC-1F48-A31F-79C9CCFC8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295400"/>
            <a:ext cx="3581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algn="l" eaLnBrk="1" hangingPunct="1">
              <a:buFontTx/>
              <a:buChar char="-"/>
            </a:pPr>
            <a:r>
              <a:rPr lang="en-US" altLang="en-US" sz="1600" dirty="0" err="1"/>
              <a:t>BlackCAT</a:t>
            </a:r>
            <a:r>
              <a:rPr lang="en-US" altLang="en-US" sz="1600" dirty="0"/>
              <a:t> is currently proposed as a single 6U </a:t>
            </a:r>
            <a:r>
              <a:rPr lang="en-US" altLang="en-US" sz="1600" dirty="0" err="1"/>
              <a:t>cubesat</a:t>
            </a:r>
            <a:r>
              <a:rPr lang="en-US" altLang="en-US" sz="1600" dirty="0"/>
              <a:t>  </a:t>
            </a:r>
          </a:p>
          <a:p>
            <a:pPr algn="l" eaLnBrk="1" hangingPunct="1"/>
            <a:r>
              <a:rPr lang="en-US" altLang="en-US" sz="1600" dirty="0"/>
              <a:t>         … we envision an eventual expansion to 4-10 detector modules spaced in Sun synchronous orbits on individual spacecraft</a:t>
            </a:r>
          </a:p>
          <a:p>
            <a:pPr algn="l" eaLnBrk="1" hangingPunct="1"/>
            <a:endParaRPr lang="en-US" altLang="en-US" sz="1600" dirty="0"/>
          </a:p>
          <a:p>
            <a:pPr algn="l" eaLnBrk="1" hangingPunct="1"/>
            <a:r>
              <a:rPr lang="en-US" altLang="en-US" sz="1600" dirty="0"/>
              <a:t>  -  FOV faces anti-Sun</a:t>
            </a:r>
          </a:p>
          <a:p>
            <a:pPr algn="l" eaLnBrk="1" hangingPunct="1"/>
            <a:r>
              <a:rPr lang="en-US" altLang="en-US" sz="1600" dirty="0"/>
              <a:t>  -  solar panels (on side opposite the FOV) always face Sun</a:t>
            </a:r>
          </a:p>
          <a:p>
            <a:pPr algn="l" eaLnBrk="1" hangingPunct="1"/>
            <a:r>
              <a:rPr lang="en-US" altLang="en-US" sz="1600" dirty="0"/>
              <a:t>  -  radiator on large side always facing away from Earth</a:t>
            </a:r>
          </a:p>
          <a:p>
            <a:pPr algn="l" eaLnBrk="1" hangingPunct="1"/>
            <a:r>
              <a:rPr lang="en-US" altLang="en-US" sz="1600" dirty="0"/>
              <a:t>  - antenna on large side always facing Earth</a:t>
            </a:r>
          </a:p>
          <a:p>
            <a:pPr algn="l" eaLnBrk="1" hangingPunct="1"/>
            <a:endParaRPr lang="en-US" altLang="en-US" sz="1600" dirty="0"/>
          </a:p>
          <a:p>
            <a:pPr algn="l" eaLnBrk="1" hangingPunct="1"/>
            <a:r>
              <a:rPr lang="en-US" altLang="en-US" sz="1600" dirty="0"/>
              <a:t> 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1EA02CE7-9811-4543-9C6D-B272D1BEB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2898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5">
            <a:extLst>
              <a:ext uri="{FF2B5EF4-FFF2-40B4-BE49-F238E27FC236}">
                <a16:creationId xmlns:a16="http://schemas.microsoft.com/office/drawing/2014/main" id="{ADE4B1B0-B381-BE4E-B9E1-CEF55B89E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029200"/>
            <a:ext cx="3429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/>
              <a:t>Simulation of 6 separately orbiting BlackCAT modules</a:t>
            </a:r>
          </a:p>
          <a:p>
            <a:pPr algn="l" eaLnBrk="1" hangingPunct="1"/>
            <a:endParaRPr lang="en-US" altLang="en-US" sz="1800"/>
          </a:p>
          <a:p>
            <a:pPr algn="l" eaLnBrk="1" hangingPunct="1"/>
            <a:r>
              <a:rPr lang="en-US" altLang="en-US" sz="1800"/>
              <a:t>Offsets of 20</a:t>
            </a:r>
            <a:r>
              <a:rPr lang="en-US" altLang="en-US" sz="1800" baseline="30000"/>
              <a:t>o</a:t>
            </a:r>
            <a:r>
              <a:rPr lang="en-US" altLang="en-US" sz="1800"/>
              <a:t> (2 DMs) and 40</a:t>
            </a:r>
            <a:r>
              <a:rPr lang="en-US" altLang="en-US" sz="1800" baseline="30000"/>
              <a:t>o</a:t>
            </a:r>
            <a:r>
              <a:rPr lang="en-US" altLang="en-US" sz="1800"/>
              <a:t> (4 DMs) from horizon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0DE4-813A-084B-9FCF-18E39DFD1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Stray Light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55A153C0-FDD8-8A4E-96A5-5F9FBD8AA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Detectors coated with 1000 Å Aluminum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Optical transmission &lt; 10</a:t>
            </a:r>
            <a:r>
              <a:rPr lang="en-US" altLang="en-US" baseline="30000">
                <a:ea typeface="ＭＳ Ｐゴシック" panose="020B0600070205080204" pitchFamily="34" charset="-128"/>
              </a:rPr>
              <a:t>-6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 damage to detectors from Bright Objects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 degradation from Moon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Earth is opaque, so no degradation from bright Earth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5D26F-AC78-4241-A609-B1A8328DE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BlackCAT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Pointing Needs &amp; Positioning</a:t>
            </a:r>
          </a:p>
        </p:txBody>
      </p:sp>
      <p:sp>
        <p:nvSpPr>
          <p:cNvPr id="29698" name="TextBox 2">
            <a:extLst>
              <a:ext uri="{FF2B5EF4-FFF2-40B4-BE49-F238E27FC236}">
                <a16:creationId xmlns:a16="http://schemas.microsoft.com/office/drawing/2014/main" id="{8F284122-07DE-BB4A-BAE0-849994DDB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343400"/>
            <a:ext cx="70104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endParaRPr lang="en-US" altLang="en-US" sz="2000" dirty="0">
              <a:sym typeface="Wingdings" pitchFamily="2" charset="2"/>
            </a:endParaRPr>
          </a:p>
          <a:p>
            <a:pPr algn="l" eaLnBrk="1" hangingPunct="1"/>
            <a:r>
              <a:rPr lang="en-US" altLang="en-US" sz="2000" dirty="0" err="1">
                <a:sym typeface="Wingdings" pitchFamily="2" charset="2"/>
              </a:rPr>
              <a:t>BlackCAT</a:t>
            </a:r>
            <a:r>
              <a:rPr lang="en-US" altLang="en-US" sz="2000" dirty="0">
                <a:sym typeface="Wingdings" pitchFamily="2" charset="2"/>
              </a:rPr>
              <a:t> expects to obtain the following centroided position accuracy for GRBs (90% confidence </a:t>
            </a:r>
            <a:r>
              <a:rPr lang="en-US" altLang="en-US" sz="2000" b="1" i="1" dirty="0">
                <a:sym typeface="Wingdings" pitchFamily="2" charset="2"/>
              </a:rPr>
              <a:t>radius</a:t>
            </a:r>
            <a:r>
              <a:rPr lang="en-US" altLang="en-US" sz="2000" dirty="0">
                <a:sym typeface="Wingdings" pitchFamily="2" charset="2"/>
              </a:rPr>
              <a:t>):</a:t>
            </a:r>
          </a:p>
          <a:p>
            <a:pPr algn="l" eaLnBrk="1" hangingPunct="1"/>
            <a:endParaRPr lang="en-US" altLang="en-US" dirty="0">
              <a:sym typeface="Wingdings" pitchFamily="2" charset="2"/>
            </a:endParaRPr>
          </a:p>
          <a:p>
            <a:pPr lvl="1" algn="l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ym typeface="Wingdings" pitchFamily="2" charset="2"/>
              </a:rPr>
              <a:t>   70 arcsec for dim GRBs</a:t>
            </a:r>
          </a:p>
          <a:p>
            <a:pPr lvl="1" algn="l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ym typeface="Wingdings" pitchFamily="2" charset="2"/>
              </a:rPr>
              <a:t>   41 arcsec for bright GRBs</a:t>
            </a:r>
          </a:p>
          <a:p>
            <a:pPr lvl="1" algn="l" eaLnBrk="1" hangingPunct="1"/>
            <a:endParaRPr lang="en-US" altLang="en-US" sz="1200" dirty="0">
              <a:sym typeface="Wingdings" pitchFamily="2" charset="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0ADD810-E0FD-604F-B975-871E32370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326113"/>
              </p:ext>
            </p:extLst>
          </p:nvPr>
        </p:nvGraphicFramePr>
        <p:xfrm>
          <a:off x="2057400" y="1437320"/>
          <a:ext cx="4114800" cy="3058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8850">
                  <a:extLst>
                    <a:ext uri="{9D8B030D-6E8A-4147-A177-3AD203B41FA5}">
                      <a16:colId xmlns:a16="http://schemas.microsoft.com/office/drawing/2014/main" val="729790402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3901760965"/>
                    </a:ext>
                  </a:extLst>
                </a:gridCol>
              </a:tblGrid>
              <a:tr h="43692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Table 3: ADCS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Performance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262044"/>
                  </a:ext>
                </a:extLst>
              </a:tr>
              <a:tr h="87385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Pointing Knowledge (3σ)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&lt;30 arcsec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9916717"/>
                  </a:ext>
                </a:extLst>
              </a:tr>
              <a:tr h="87385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Pointing accuracy (RMS)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&lt;30 arcmin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5575047"/>
                  </a:ext>
                </a:extLst>
              </a:tr>
              <a:tr h="43692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Stability (deg/s)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±0.0004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7810877"/>
                  </a:ext>
                </a:extLst>
              </a:tr>
              <a:tr h="43692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</a:rPr>
                        <a:t>Jitter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&lt;50 arcsec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426964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8CF2CF60-1542-5441-AE9D-5A752B594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Science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B7CB3B1E-A7B1-6F41-B9E4-63847E7DC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915400" cy="4191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1800" dirty="0">
                <a:ea typeface="+mn-ea"/>
                <a:cs typeface="+mn-cs"/>
              </a:rPr>
              <a:t>The </a:t>
            </a:r>
            <a:r>
              <a:rPr lang="en-US" sz="1800" dirty="0" err="1">
                <a:ea typeface="+mn-ea"/>
                <a:cs typeface="+mn-cs"/>
              </a:rPr>
              <a:t>BlackCAT</a:t>
            </a:r>
            <a:r>
              <a:rPr lang="en-US" sz="1800" dirty="0">
                <a:ea typeface="+mn-ea"/>
                <a:cs typeface="+mn-cs"/>
              </a:rPr>
              <a:t> CubeSat is a s</a:t>
            </a:r>
            <a:r>
              <a:rPr lang="en-US" sz="1800" dirty="0"/>
              <a:t>oft X-ray sky monitor, transient finder, and burst detector for high-energy and multi-messenger astrophysics </a:t>
            </a:r>
          </a:p>
          <a:p>
            <a:pPr marL="0" indent="0" eaLnBrk="1" hangingPunct="1">
              <a:buNone/>
              <a:defRPr/>
            </a:pPr>
            <a:endParaRPr lang="en-US" sz="1800" dirty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sz="1800" dirty="0">
              <a:ea typeface="+mn-ea"/>
              <a:cs typeface="+mn-cs"/>
            </a:endParaRPr>
          </a:p>
          <a:p>
            <a:pPr eaLnBrk="1" hangingPunct="1">
              <a:buFont typeface="Wingdings" pitchFamily="-106" charset="2"/>
              <a:buChar char="n"/>
              <a:defRPr/>
            </a:pPr>
            <a:r>
              <a:rPr lang="en-US" sz="1800" dirty="0"/>
              <a:t>Soft X-ray response with wide-FOV is tuned to discover </a:t>
            </a:r>
            <a:r>
              <a:rPr lang="en-US" sz="1800" b="1" i="1" dirty="0"/>
              <a:t>high redshift GRBs</a:t>
            </a:r>
            <a:r>
              <a:rPr lang="en-US" sz="1800" dirty="0"/>
              <a:t> and probe the epoch of cosmic star formation in the early universe</a:t>
            </a:r>
          </a:p>
          <a:p>
            <a:pPr marL="0" indent="0" eaLnBrk="1" hangingPunct="1">
              <a:buNone/>
              <a:defRPr/>
            </a:pPr>
            <a:endParaRPr lang="en-US" sz="1800" dirty="0"/>
          </a:p>
          <a:p>
            <a:pPr eaLnBrk="1" hangingPunct="1">
              <a:buFont typeface="Wingdings" pitchFamily="-106" charset="2"/>
              <a:buChar char="n"/>
              <a:defRPr/>
            </a:pPr>
            <a:r>
              <a:rPr lang="en-US" sz="1800" dirty="0">
                <a:solidFill>
                  <a:srgbClr val="000000"/>
                </a:solidFill>
                <a:ea typeface="DejaVu Sans"/>
              </a:rPr>
              <a:t>locate the </a:t>
            </a:r>
            <a:r>
              <a:rPr lang="en-US" sz="1800" b="1" dirty="0">
                <a:solidFill>
                  <a:srgbClr val="000000"/>
                </a:solidFill>
                <a:ea typeface="DejaVu Sans"/>
              </a:rPr>
              <a:t>EM counterparts of the gravitational wave events</a:t>
            </a:r>
            <a:r>
              <a:rPr lang="en-US" sz="1800" dirty="0">
                <a:solidFill>
                  <a:srgbClr val="000000"/>
                </a:solidFill>
                <a:ea typeface="DejaVu Sans"/>
              </a:rPr>
              <a:t> with sub-arcminute accuracy (as well as other potential multi-messenger events such as HE neutrinos)</a:t>
            </a:r>
          </a:p>
          <a:p>
            <a:pPr eaLnBrk="1" hangingPunct="1">
              <a:buFont typeface="Wingdings" pitchFamily="-106" charset="2"/>
              <a:buChar char="n"/>
              <a:defRPr/>
            </a:pPr>
            <a:endParaRPr lang="en-US" sz="1800" dirty="0">
              <a:ea typeface="+mn-ea"/>
              <a:cs typeface="+mn-cs"/>
            </a:endParaRPr>
          </a:p>
          <a:p>
            <a:pPr eaLnBrk="1" hangingPunct="1">
              <a:buFont typeface="Wingdings" pitchFamily="-106" charset="2"/>
              <a:buChar char="n"/>
              <a:defRPr/>
            </a:pPr>
            <a:r>
              <a:rPr lang="en-US" sz="1800" b="1" dirty="0"/>
              <a:t>Monitor the transient sky</a:t>
            </a:r>
            <a:r>
              <a:rPr lang="en-US" sz="1800" dirty="0"/>
              <a:t> and trigger alerts from Galactic transients, blazars, Short GRBs, tidal disruption events, XRFs, supernova shock breakouts, etc. using wide sky nearly continuous X-ray monitoring</a:t>
            </a:r>
          </a:p>
          <a:p>
            <a:pPr marL="914400" lvl="2" indent="0" eaLnBrk="1" hangingPunct="1">
              <a:buFontTx/>
              <a:buNone/>
              <a:defRPr/>
            </a:pPr>
            <a:endParaRPr lang="en-US" sz="180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A253-0E08-CC4F-A84C-113DA16A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BlackCAT Transient Survey</a:t>
            </a:r>
          </a:p>
        </p:txBody>
      </p:sp>
      <p:grpSp>
        <p:nvGrpSpPr>
          <p:cNvPr id="12290" name="Group 17">
            <a:extLst>
              <a:ext uri="{FF2B5EF4-FFF2-40B4-BE49-F238E27FC236}">
                <a16:creationId xmlns:a16="http://schemas.microsoft.com/office/drawing/2014/main" id="{C6CD8CE8-023D-7D43-813F-AC6AE9016361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219200"/>
            <a:ext cx="8915400" cy="5334000"/>
            <a:chOff x="3886200" y="1219200"/>
            <a:chExt cx="8915400" cy="5334000"/>
          </a:xfrm>
        </p:grpSpPr>
        <p:sp>
          <p:nvSpPr>
            <p:cNvPr id="12291" name="Rectangle 3">
              <a:extLst>
                <a:ext uri="{FF2B5EF4-FFF2-40B4-BE49-F238E27FC236}">
                  <a16:creationId xmlns:a16="http://schemas.microsoft.com/office/drawing/2014/main" id="{2DA0F8BE-4438-774F-9F7E-13A289356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600" y="1219200"/>
              <a:ext cx="8763000" cy="533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>
                <a:spcBef>
                  <a:spcPct val="20000"/>
                </a:spcBef>
                <a:buClr>
                  <a:srgbClr val="0000CC"/>
                </a:buClr>
              </a:pPr>
              <a:r>
                <a:rPr lang="en-US" altLang="en-US" sz="2400" dirty="0" err="1">
                  <a:latin typeface="Arial" panose="020B0604020202020204" pitchFamily="34" charset="0"/>
                </a:rPr>
                <a:t>BlackCAT</a:t>
              </a:r>
              <a:r>
                <a:rPr lang="en-US" altLang="en-US" sz="2400" dirty="0">
                  <a:latin typeface="Arial" panose="020B0604020202020204" pitchFamily="34" charset="0"/>
                </a:rPr>
                <a:t> will also survey the sky and produce light curves (0.5-20 </a:t>
              </a:r>
              <a:r>
                <a:rPr lang="en-US" altLang="en-US" sz="2400" dirty="0" err="1">
                  <a:latin typeface="Arial" panose="020B0604020202020204" pitchFamily="34" charset="0"/>
                </a:rPr>
                <a:t>keV</a:t>
              </a:r>
              <a:r>
                <a:rPr lang="en-US" altLang="en-US" sz="2400" dirty="0">
                  <a:latin typeface="Arial" panose="020B0604020202020204" pitchFamily="34" charset="0"/>
                </a:rPr>
                <a:t>) of hundreds of transient X-ray sources</a:t>
              </a:r>
            </a:p>
          </p:txBody>
        </p:sp>
        <p:pic>
          <p:nvPicPr>
            <p:cNvPr id="12292" name="Picture 23" descr="CygX-1.png">
              <a:extLst>
                <a:ext uri="{FF2B5EF4-FFF2-40B4-BE49-F238E27FC236}">
                  <a16:creationId xmlns:a16="http://schemas.microsoft.com/office/drawing/2014/main" id="{06F808A8-AF2B-3E44-8306-93F377BD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114550"/>
              <a:ext cx="28448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TextBox 26">
              <a:extLst>
                <a:ext uri="{FF2B5EF4-FFF2-40B4-BE49-F238E27FC236}">
                  <a16:creationId xmlns:a16="http://schemas.microsoft.com/office/drawing/2014/main" id="{0D9A1644-7EE5-C944-BAFD-035EC4D7EB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3352800"/>
              <a:ext cx="8332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r>
                <a:rPr lang="en-US" altLang="en-US" sz="1400"/>
                <a:t>Cyg X-1</a:t>
              </a:r>
            </a:p>
          </p:txBody>
        </p:sp>
        <p:pic>
          <p:nvPicPr>
            <p:cNvPr id="12294" name="Picture 27" descr="CygX-3.png">
              <a:extLst>
                <a:ext uri="{FF2B5EF4-FFF2-40B4-BE49-F238E27FC236}">
                  <a16:creationId xmlns:a16="http://schemas.microsoft.com/office/drawing/2014/main" id="{E79EE701-6D6F-DD4A-8875-4934C1F82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2133600"/>
              <a:ext cx="2819400" cy="211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5" name="TextBox 28">
              <a:extLst>
                <a:ext uri="{FF2B5EF4-FFF2-40B4-BE49-F238E27FC236}">
                  <a16:creationId xmlns:a16="http://schemas.microsoft.com/office/drawing/2014/main" id="{5DC93A9F-4EAD-3448-8254-ABABBBF2DB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2286000"/>
              <a:ext cx="8332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r>
                <a:rPr lang="en-US" altLang="en-US" sz="1400"/>
                <a:t>Cyg X-3</a:t>
              </a:r>
            </a:p>
          </p:txBody>
        </p:sp>
        <p:pic>
          <p:nvPicPr>
            <p:cNvPr id="12296" name="Picture 29" descr="1A0535p262.png">
              <a:extLst>
                <a:ext uri="{FF2B5EF4-FFF2-40B4-BE49-F238E27FC236}">
                  <a16:creationId xmlns:a16="http://schemas.microsoft.com/office/drawing/2014/main" id="{0695E4EE-7913-2549-B821-E60013E95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2000" y="2133600"/>
              <a:ext cx="28448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30" descr="4U0115p634.png">
              <a:extLst>
                <a:ext uri="{FF2B5EF4-FFF2-40B4-BE49-F238E27FC236}">
                  <a16:creationId xmlns:a16="http://schemas.microsoft.com/office/drawing/2014/main" id="{145EE61B-E44C-0C42-AC7B-7CAFFFC13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4343400"/>
              <a:ext cx="28448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31" descr="4U0513-40.png">
              <a:extLst>
                <a:ext uri="{FF2B5EF4-FFF2-40B4-BE49-F238E27FC236}">
                  <a16:creationId xmlns:a16="http://schemas.microsoft.com/office/drawing/2014/main" id="{BABEDF2D-7C5D-4B4A-9E83-E5D8C7879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600" y="4343400"/>
              <a:ext cx="28448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32" descr="EXO2030p375.png">
              <a:extLst>
                <a:ext uri="{FF2B5EF4-FFF2-40B4-BE49-F238E27FC236}">
                  <a16:creationId xmlns:a16="http://schemas.microsoft.com/office/drawing/2014/main" id="{4212CD34-3867-1548-8596-99AC4534C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7400" y="4362450"/>
              <a:ext cx="2819400" cy="211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Box 33">
              <a:extLst>
                <a:ext uri="{FF2B5EF4-FFF2-40B4-BE49-F238E27FC236}">
                  <a16:creationId xmlns:a16="http://schemas.microsoft.com/office/drawing/2014/main" id="{B7346972-CD66-CB4F-8203-97FF388CDF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9363" y="2286000"/>
              <a:ext cx="124803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r>
                <a:rPr lang="en-US" altLang="en-US" sz="1400"/>
                <a:t>1A 0535+262</a:t>
              </a:r>
            </a:p>
          </p:txBody>
        </p:sp>
        <p:sp>
          <p:nvSpPr>
            <p:cNvPr id="12301" name="TextBox 34">
              <a:extLst>
                <a:ext uri="{FF2B5EF4-FFF2-40B4-BE49-F238E27FC236}">
                  <a16:creationId xmlns:a16="http://schemas.microsoft.com/office/drawing/2014/main" id="{A0018F2B-4730-AA46-86F0-00F5F49C3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4492625"/>
              <a:ext cx="125452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r>
                <a:rPr lang="en-US" altLang="en-US" sz="1400"/>
                <a:t>4U 0115+634</a:t>
              </a:r>
            </a:p>
            <a:p>
              <a:pPr algn="l" eaLnBrk="1" hangingPunct="1"/>
              <a:r>
                <a:rPr lang="en-US" altLang="en-US" sz="1400"/>
                <a:t>(Swift BAT,</a:t>
              </a:r>
            </a:p>
            <a:p>
              <a:pPr algn="l" eaLnBrk="1" hangingPunct="1"/>
              <a:r>
                <a:rPr lang="en-US" altLang="en-US" sz="1400"/>
                <a:t>15-150 keV)</a:t>
              </a:r>
            </a:p>
          </p:txBody>
        </p:sp>
        <p:sp>
          <p:nvSpPr>
            <p:cNvPr id="12302" name="TextBox 35">
              <a:extLst>
                <a:ext uri="{FF2B5EF4-FFF2-40B4-BE49-F238E27FC236}">
                  <a16:creationId xmlns:a16="http://schemas.microsoft.com/office/drawing/2014/main" id="{E5F186EA-8461-F74A-8506-50EF45223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0275" y="4495800"/>
              <a:ext cx="11229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r>
                <a:rPr lang="en-US" altLang="en-US" sz="1400"/>
                <a:t>4U 0513-40</a:t>
              </a:r>
            </a:p>
          </p:txBody>
        </p:sp>
        <p:sp>
          <p:nvSpPr>
            <p:cNvPr id="12303" name="TextBox 36">
              <a:extLst>
                <a:ext uri="{FF2B5EF4-FFF2-40B4-BE49-F238E27FC236}">
                  <a16:creationId xmlns:a16="http://schemas.microsoft.com/office/drawing/2014/main" id="{E526DAC4-510D-BD4D-8C0F-42ACBECBC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31438" y="4495800"/>
              <a:ext cx="141748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r>
                <a:rPr lang="en-US" altLang="en-US" sz="1400"/>
                <a:t>EXO 2030+375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02865E41-2672-5A43-8306-F7EE6468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Concluding Remarks</a:t>
            </a:r>
          </a:p>
        </p:txBody>
      </p:sp>
      <p:sp>
        <p:nvSpPr>
          <p:cNvPr id="33794" name="TextBox 3">
            <a:extLst>
              <a:ext uri="{FF2B5EF4-FFF2-40B4-BE49-F238E27FC236}">
                <a16:creationId xmlns:a16="http://schemas.microsoft.com/office/drawing/2014/main" id="{6C707FE2-147C-D842-9D47-EE5F81DD0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80772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dirty="0" err="1"/>
              <a:t>BlackCAT</a:t>
            </a:r>
            <a:r>
              <a:rPr lang="en-US" altLang="en-US" sz="2000" dirty="0"/>
              <a:t> has been proposed to NASA as a small CubeSat mission, with a proposed launch in April 2022.</a:t>
            </a:r>
          </a:p>
          <a:p>
            <a:pPr algn="l" eaLnBrk="1" hangingPunct="1"/>
            <a:endParaRPr lang="en-US" altLang="en-US" sz="2000" dirty="0"/>
          </a:p>
          <a:p>
            <a:pPr algn="l" eaLnBrk="1" hangingPunct="1"/>
            <a:r>
              <a:rPr lang="en-US" altLang="en-US" sz="2000" dirty="0"/>
              <a:t>This small mission would detect high redshift GRBs and gravity wave counterparts during this prime-time for multi-messenger missions accompanying advanced GW detectors, as </a:t>
            </a:r>
            <a:r>
              <a:rPr lang="en-US" altLang="en-US" sz="2000"/>
              <a:t>well as LSST </a:t>
            </a:r>
            <a:r>
              <a:rPr lang="en-US" altLang="en-US" sz="2000" dirty="0"/>
              <a:t>and neutrino detectors.</a:t>
            </a:r>
          </a:p>
          <a:p>
            <a:pPr algn="l" eaLnBrk="1" hangingPunct="1"/>
            <a:endParaRPr lang="en-US" altLang="en-US" sz="2000" dirty="0"/>
          </a:p>
          <a:p>
            <a:pPr algn="l" eaLnBrk="1" hangingPunct="1"/>
            <a:r>
              <a:rPr lang="en-US" altLang="en-US" sz="2000" dirty="0"/>
              <a:t>It would pave the way for a network of several enhanced versions of </a:t>
            </a:r>
            <a:r>
              <a:rPr lang="en-US" altLang="en-US" sz="2000" dirty="0" err="1"/>
              <a:t>BlackCAT</a:t>
            </a:r>
            <a:r>
              <a:rPr lang="en-US" altLang="en-US" sz="2000" dirty="0"/>
              <a:t> to monitor a larger solid area of the sky with multiple cheap CubeSats viewing different directions.</a:t>
            </a:r>
          </a:p>
          <a:p>
            <a:pPr algn="l" eaLnBrk="1" hangingPunct="1"/>
            <a:r>
              <a:rPr lang="en-US" altLang="en-US" sz="2000" dirty="0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DC26D-E53B-3445-BC3C-52680586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429000"/>
            <a:ext cx="7543800" cy="990600"/>
          </a:xfrm>
        </p:spPr>
        <p:txBody>
          <a:bodyPr/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09201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93B8-2BD3-284A-BDF4-4CB3CBEB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6200"/>
            <a:ext cx="7010400" cy="990600"/>
          </a:xfrm>
        </p:spPr>
        <p:txBody>
          <a:bodyPr/>
          <a:lstStyle/>
          <a:p>
            <a:r>
              <a:rPr lang="en-US" dirty="0"/>
              <a:t>Monitoring sensitivity (1 Module)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16633-5122-8A4E-90B4-76FFDEE9C1D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52600"/>
            <a:ext cx="4419600" cy="3124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0CE7E9-637D-EB46-9519-DB93EB3F4A9D}"/>
              </a:ext>
            </a:extLst>
          </p:cNvPr>
          <p:cNvSpPr/>
          <p:nvPr/>
        </p:nvSpPr>
        <p:spPr>
          <a:xfrm>
            <a:off x="2133600" y="518160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 2. Daily monitoring sensitivity of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BlackCAT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(black solid line) assuming 50% of duty cycle. Detectable galactic and extra-galactic sources in 1 day is shown in blue solid and blue-dashed lines, respectively.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70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F4671DDB-B182-4B4B-8272-77D73E1E2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 sz="1200" b="1">
              <a:latin typeface="Tahoma" panose="020B0604030504040204" pitchFamily="34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4064903D-066E-B84B-A27E-9CA48D4441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High redshift GRB Science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A10A9EA-A5B8-AD49-A295-A717E18C39E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057400"/>
            <a:ext cx="4876800" cy="44196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Tx/>
            </a:pPr>
            <a:r>
              <a:rPr lang="en-US" altLang="en-US" sz="18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Single module w</a:t>
            </a:r>
            <a:r>
              <a:rPr lang="en-US" altLang="en-US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ill detect many bursts at </a:t>
            </a:r>
            <a:r>
              <a:rPr lang="en-US" altLang="en-US" sz="18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z</a:t>
            </a:r>
            <a:r>
              <a:rPr lang="en-US" altLang="en-US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&gt;5, and ~1/year at z&gt;8</a:t>
            </a:r>
          </a:p>
          <a:p>
            <a:pPr eaLnBrk="1" hangingPunct="1">
              <a:spcBef>
                <a:spcPct val="50000"/>
              </a:spcBef>
              <a:buClrTx/>
            </a:pPr>
            <a:r>
              <a:rPr lang="en-US" altLang="en-US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redshift derived from ground data</a:t>
            </a:r>
          </a:p>
          <a:p>
            <a:pPr eaLnBrk="1" hangingPunct="1">
              <a:spcBef>
                <a:spcPct val="50000"/>
              </a:spcBef>
              <a:buClrTx/>
            </a:pPr>
            <a:r>
              <a:rPr lang="en-US" altLang="en-US" sz="18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B</a:t>
            </a:r>
            <a:r>
              <a:rPr lang="en-US" altLang="en-US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urst redshifts will reveal the cosmic star formation rate over 5 &lt; </a:t>
            </a:r>
            <a:r>
              <a:rPr lang="en-US" altLang="en-US" sz="18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z</a:t>
            </a:r>
            <a:r>
              <a:rPr lang="en-US" altLang="en-US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&lt; 12</a:t>
            </a:r>
          </a:p>
          <a:p>
            <a:pPr eaLnBrk="1" hangingPunct="1">
              <a:spcBef>
                <a:spcPct val="50000"/>
              </a:spcBef>
              <a:buClrTx/>
            </a:pPr>
            <a:r>
              <a:rPr lang="en-US" altLang="en-US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Stellar light was likely the dominant cause of the cosmic reionization</a:t>
            </a:r>
          </a:p>
          <a:p>
            <a:pPr eaLnBrk="1" hangingPunct="1">
              <a:spcBef>
                <a:spcPct val="50000"/>
              </a:spcBef>
              <a:buClrTx/>
            </a:pPr>
            <a:r>
              <a:rPr lang="en-US" altLang="en-US" sz="1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Star formation estimates are crucial to constructing a full picture of reionization</a:t>
            </a:r>
          </a:p>
        </p:txBody>
      </p:sp>
      <p:sp>
        <p:nvSpPr>
          <p:cNvPr id="10244" name="Text Box 5">
            <a:extLst>
              <a:ext uri="{FF2B5EF4-FFF2-40B4-BE49-F238E27FC236}">
                <a16:creationId xmlns:a16="http://schemas.microsoft.com/office/drawing/2014/main" id="{93093941-2943-BB40-8632-79BE060BE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861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800" b="1" i="1">
                <a:solidFill>
                  <a:srgbClr val="0000CC"/>
                </a:solidFill>
                <a:latin typeface="Tahoma" panose="020B0604030504040204" pitchFamily="34" charset="0"/>
              </a:rPr>
              <a:t>Measure the cosmic star formation rate over 5&lt;z&lt;12 by detecting and observing high-redshift gamma-ray bursts and their afterglows. </a:t>
            </a:r>
          </a:p>
        </p:txBody>
      </p:sp>
      <p:pic>
        <p:nvPicPr>
          <p:cNvPr id="10246" name="Picture 8" descr="SFR3">
            <a:extLst>
              <a:ext uri="{FF2B5EF4-FFF2-40B4-BE49-F238E27FC236}">
                <a16:creationId xmlns:a16="http://schemas.microsoft.com/office/drawing/2014/main" id="{ECBD1B79-F5E0-0543-9E1D-83068E5A0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4267200"/>
            <a:ext cx="32766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1">
            <a:extLst>
              <a:ext uri="{FF2B5EF4-FFF2-40B4-BE49-F238E27FC236}">
                <a16:creationId xmlns:a16="http://schemas.microsoft.com/office/drawing/2014/main" id="{D5F5A9CC-D823-D24C-8DC1-214009A21FE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86400" y="2209801"/>
            <a:ext cx="3181350" cy="205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7511-1291-F44B-A3E1-624E1B93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9F426F-0824-DB4A-AA88-C1EB64684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807797"/>
              </p:ext>
            </p:extLst>
          </p:nvPr>
        </p:nvGraphicFramePr>
        <p:xfrm>
          <a:off x="533400" y="1676400"/>
          <a:ext cx="3886200" cy="403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0548">
                  <a:extLst>
                    <a:ext uri="{9D8B030D-6E8A-4147-A177-3AD203B41FA5}">
                      <a16:colId xmlns:a16="http://schemas.microsoft.com/office/drawing/2014/main" val="1362115428"/>
                    </a:ext>
                  </a:extLst>
                </a:gridCol>
                <a:gridCol w="2515652">
                  <a:extLst>
                    <a:ext uri="{9D8B030D-6E8A-4147-A177-3AD203B41FA5}">
                      <a16:colId xmlns:a16="http://schemas.microsoft.com/office/drawing/2014/main" val="440235631"/>
                    </a:ext>
                  </a:extLst>
                </a:gridCol>
              </a:tblGrid>
              <a:tr h="348508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Table 1. Mission overview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75430"/>
                  </a:ext>
                </a:extLst>
              </a:tr>
              <a:tr h="9840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Instrument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Soft X-ray coded mask telescope with hybrid CMOS detectors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1756011"/>
                  </a:ext>
                </a:extLst>
              </a:tr>
              <a:tr h="7380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Spacecraft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Standard 6U CubeSat (from Clyde Space)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5369081"/>
                  </a:ext>
                </a:extLst>
              </a:tr>
              <a:tr h="4920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Orbit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Sun-synchronous LE orbit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8365513"/>
                  </a:ext>
                </a:extLst>
              </a:tr>
              <a:tr h="147603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Detection of EM counterparts of gravitational waves, high </a:t>
                      </a:r>
                      <a:r>
                        <a:rPr lang="en-US" sz="1000" dirty="0" err="1">
                          <a:effectLst/>
                        </a:rPr>
                        <a:t>reshift</a:t>
                      </a:r>
                      <a:r>
                        <a:rPr lang="en-US" sz="1000" dirty="0">
                          <a:effectLst/>
                        </a:rPr>
                        <a:t> GRBs, transients, monitoring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74094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F40717E-34CB-3147-A7FA-A9F4632708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0"/>
            <a:ext cx="3047999" cy="259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969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xim_00090_00120.png"/>
          <p:cNvPicPr>
            <a:picLocks noChangeAspect="1"/>
          </p:cNvPicPr>
          <p:nvPr/>
        </p:nvPicPr>
        <p:blipFill>
          <a:blip r:embed="rId3"/>
          <a:srcRect t="18000" r="12000"/>
          <a:stretch>
            <a:fillRect/>
          </a:stretch>
        </p:blipFill>
        <p:spPr>
          <a:xfrm>
            <a:off x="2857956" y="3889056"/>
            <a:ext cx="2514600" cy="2343150"/>
          </a:xfrm>
          <a:prstGeom prst="rect">
            <a:avLst/>
          </a:prstGeom>
        </p:spPr>
      </p:pic>
      <p:sp>
        <p:nvSpPr>
          <p:cNvPr id="410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1" charset="-128"/>
                <a:cs typeface="ＭＳ Ｐゴシック" pitchFamily="31" charset="-128"/>
              </a:rPr>
              <a:t>Response and localization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1295400"/>
            <a:ext cx="8763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  <a:buClr>
                <a:srgbClr val="0000CC"/>
              </a:buClr>
              <a:buFontTx/>
              <a:buChar char="•"/>
            </a:pPr>
            <a:r>
              <a:rPr lang="en-US" sz="2800" dirty="0" err="1">
                <a:latin typeface="Arial" pitchFamily="31" charset="0"/>
                <a:ea typeface="ＭＳ Ｐゴシック" pitchFamily="31" charset="-128"/>
                <a:cs typeface="ＭＳ Ｐゴシック" pitchFamily="31" charset="-128"/>
              </a:rPr>
              <a:t>BlackCAT</a:t>
            </a:r>
            <a:r>
              <a:rPr lang="en-US" sz="2800" dirty="0">
                <a:latin typeface="Arial" pitchFamily="31" charset="0"/>
                <a:ea typeface="ＭＳ Ｐゴシック" pitchFamily="31" charset="-128"/>
                <a:cs typeface="ＭＳ Ｐゴシック" pitchFamily="31" charset="-128"/>
              </a:rPr>
              <a:t> detects and localizes Gamma Ray Bursts, transients, and GW counterparts </a:t>
            </a:r>
          </a:p>
          <a:p>
            <a:pPr marL="800100" lvl="1" indent="-342900" algn="l">
              <a:spcBef>
                <a:spcPct val="20000"/>
              </a:spcBef>
              <a:buClr>
                <a:srgbClr val="0000CC"/>
              </a:buClr>
              <a:buFontTx/>
              <a:buChar char="•"/>
            </a:pPr>
            <a:r>
              <a:rPr lang="en-US" sz="2400" dirty="0">
                <a:latin typeface="Arial" pitchFamily="31" charset="0"/>
                <a:ea typeface="ＭＳ Ｐゴシック" pitchFamily="31" charset="-128"/>
                <a:cs typeface="ＭＳ Ｐゴシック" pitchFamily="31" charset="-128"/>
              </a:rPr>
              <a:t>determines GRB position to ~ 60” in &lt; 30 s</a:t>
            </a:r>
          </a:p>
          <a:p>
            <a:pPr marL="800100" lvl="1" indent="-342900" algn="l">
              <a:spcBef>
                <a:spcPct val="20000"/>
              </a:spcBef>
              <a:buClr>
                <a:srgbClr val="0000CC"/>
              </a:buClr>
              <a:buFontTx/>
              <a:buChar char="•"/>
            </a:pPr>
            <a:r>
              <a:rPr lang="en-US" sz="2400" dirty="0">
                <a:latin typeface="Arial" pitchFamily="31" charset="0"/>
                <a:ea typeface="ＭＳ Ｐゴシック" pitchFamily="31" charset="-128"/>
                <a:cs typeface="ＭＳ Ｐゴシック" pitchFamily="31" charset="-128"/>
              </a:rPr>
              <a:t>sends position to S/C and to ground</a:t>
            </a:r>
          </a:p>
          <a:p>
            <a:pPr marL="800100" lvl="1" indent="-342900" algn="l">
              <a:spcBef>
                <a:spcPct val="20000"/>
              </a:spcBef>
              <a:buClr>
                <a:srgbClr val="0000CC"/>
              </a:buClr>
              <a:buFontTx/>
              <a:buChar char="•"/>
            </a:pPr>
            <a:r>
              <a:rPr lang="en-US" sz="2400" dirty="0">
                <a:latin typeface="Arial" pitchFamily="31" charset="0"/>
                <a:ea typeface="ＭＳ Ｐゴシック" pitchFamily="31" charset="-128"/>
                <a:cs typeface="ＭＳ Ｐゴシック" pitchFamily="31" charset="-128"/>
              </a:rPr>
              <a:t>telemeters light curve and spectral info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2934613" y="3962400"/>
            <a:ext cx="2361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Simulated </a:t>
            </a:r>
            <a:r>
              <a:rPr lang="en-US" sz="1400" b="1" dirty="0" err="1">
                <a:solidFill>
                  <a:srgbClr val="FFFF00"/>
                </a:solidFill>
              </a:rPr>
              <a:t>BlackCAT</a:t>
            </a:r>
            <a:r>
              <a:rPr lang="en-US" sz="1400" b="1" dirty="0">
                <a:solidFill>
                  <a:srgbClr val="FFFF00"/>
                </a:solidFill>
              </a:rPr>
              <a:t> GRB Image</a:t>
            </a: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686166" y="6096002"/>
            <a:ext cx="7600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FFFFFF"/>
                </a:solidFill>
              </a:rPr>
              <a:t>T~30 sec</a:t>
            </a:r>
          </a:p>
        </p:txBody>
      </p:sp>
      <p:sp>
        <p:nvSpPr>
          <p:cNvPr id="15368" name="Text Box 25"/>
          <p:cNvSpPr txBox="1">
            <a:spLocks noChangeArrowheads="1"/>
          </p:cNvSpPr>
          <p:nvPr/>
        </p:nvSpPr>
        <p:spPr bwMode="auto">
          <a:xfrm>
            <a:off x="6082195" y="6203952"/>
            <a:ext cx="8313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FFFFFF"/>
                </a:solidFill>
              </a:rPr>
              <a:t>T~300 sec</a:t>
            </a:r>
          </a:p>
        </p:txBody>
      </p:sp>
      <p:sp>
        <p:nvSpPr>
          <p:cNvPr id="15373" name="Oval 18"/>
          <p:cNvSpPr>
            <a:spLocks noChangeArrowheads="1"/>
          </p:cNvSpPr>
          <p:nvPr/>
        </p:nvSpPr>
        <p:spPr bwMode="auto">
          <a:xfrm>
            <a:off x="2209800" y="4800600"/>
            <a:ext cx="304800" cy="2286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8206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793BE37-5050-104C-B6E4-E7B00C7F3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76200"/>
            <a:ext cx="6400800" cy="838200"/>
          </a:xfrm>
        </p:spPr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Coded Mask</a:t>
            </a:r>
          </a:p>
        </p:txBody>
      </p:sp>
      <p:pic>
        <p:nvPicPr>
          <p:cNvPr id="16420" name="Picture 1" descr="Detector_module">
            <a:extLst>
              <a:ext uri="{FF2B5EF4-FFF2-40B4-BE49-F238E27FC236}">
                <a16:creationId xmlns:a16="http://schemas.microsoft.com/office/drawing/2014/main" id="{B9770E57-1354-8F49-8E50-C30177B6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9266" b="16972"/>
          <a:stretch>
            <a:fillRect/>
          </a:stretch>
        </p:blipFill>
        <p:spPr bwMode="auto">
          <a:xfrm>
            <a:off x="152400" y="1219200"/>
            <a:ext cx="35163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21" name="TextBox 4">
            <a:extLst>
              <a:ext uri="{FF2B5EF4-FFF2-40B4-BE49-F238E27FC236}">
                <a16:creationId xmlns:a16="http://schemas.microsoft.com/office/drawing/2014/main" id="{A46EAC16-DB83-0B4B-ACA6-92EC4E4DA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438368"/>
            <a:ext cx="518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 dirty="0">
                <a:latin typeface="Tahoma" panose="020B0604030504040204" pitchFamily="34" charset="0"/>
              </a:rPr>
              <a:t>- Each mask will consist of a ribbed frame that supports electroformed Nickel coated with gold</a:t>
            </a:r>
          </a:p>
          <a:p>
            <a:pPr algn="l" eaLnBrk="1" hangingPunct="1"/>
            <a:endParaRPr lang="en-US" altLang="en-US" sz="1800" dirty="0">
              <a:latin typeface="Tahoma" panose="020B0604030504040204" pitchFamily="34" charset="0"/>
            </a:endParaRPr>
          </a:p>
          <a:p>
            <a:pPr algn="l" eaLnBrk="1" hangingPunct="1"/>
            <a:endParaRPr lang="en-US" altLang="en-US" sz="1800" dirty="0">
              <a:latin typeface="Tahoma" panose="020B0604030504040204" pitchFamily="34" charset="0"/>
            </a:endParaRPr>
          </a:p>
          <a:p>
            <a:pPr algn="l" eaLnBrk="1" hangingPunct="1"/>
            <a:r>
              <a:rPr lang="en-US" altLang="en-US" sz="1800" dirty="0">
                <a:latin typeface="Tahoma" panose="020B0604030504040204" pitchFamily="34" charset="0"/>
              </a:rPr>
              <a:t>- Mask pitch of 320 um matches that of detector </a:t>
            </a:r>
            <a:r>
              <a:rPr lang="en-US" altLang="en-US" sz="1800" dirty="0" err="1">
                <a:latin typeface="Tahoma" panose="020B0604030504040204" pitchFamily="34" charset="0"/>
              </a:rPr>
              <a:t>superpixels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AA1D83-098F-8441-8429-753F3805D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463744"/>
              </p:ext>
            </p:extLst>
          </p:nvPr>
        </p:nvGraphicFramePr>
        <p:xfrm>
          <a:off x="1524000" y="3810000"/>
          <a:ext cx="6324600" cy="236219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166219">
                  <a:extLst>
                    <a:ext uri="{9D8B030D-6E8A-4147-A177-3AD203B41FA5}">
                      <a16:colId xmlns:a16="http://schemas.microsoft.com/office/drawing/2014/main" val="4287735725"/>
                    </a:ext>
                  </a:extLst>
                </a:gridCol>
                <a:gridCol w="3158381">
                  <a:extLst>
                    <a:ext uri="{9D8B030D-6E8A-4147-A177-3AD203B41FA5}">
                      <a16:colId xmlns:a16="http://schemas.microsoft.com/office/drawing/2014/main" val="1543337381"/>
                    </a:ext>
                  </a:extLst>
                </a:gridCol>
              </a:tblGrid>
              <a:tr h="214745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Table 2: BlackCAT Mask  Parameters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485544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Parameter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Value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8652998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Focal Length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158 mm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2684833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Mask size (aperture)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170 x 88 mm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8181948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Mask element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320 x 320 μm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0037249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Detector superpixel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320 x 320 μm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5646271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DM FOV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0.95 sr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99161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Open element size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263 x 263 μm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0214216"/>
                  </a:ext>
                </a:extLst>
              </a:tr>
              <a:tr h="2147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Mask Transmission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&gt;40%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951594"/>
                  </a:ext>
                </a:extLst>
              </a:tr>
              <a:tr h="214745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Image Scale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22960" marR="0" indent="-822960" algn="ctr">
                        <a:lnSpc>
                          <a:spcPct val="8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22960" algn="l"/>
                        </a:tabLst>
                      </a:pPr>
                      <a:r>
                        <a:rPr lang="en-US" sz="1200">
                          <a:effectLst/>
                        </a:rPr>
                        <a:t> 52 "/pixel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336992"/>
                  </a:ext>
                </a:extLst>
              </a:tr>
              <a:tr h="2147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6.9 arcmin/</a:t>
                      </a:r>
                      <a:r>
                        <a:rPr lang="en-US" sz="1200" dirty="0" err="1">
                          <a:effectLst/>
                        </a:rPr>
                        <a:t>superpixel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84801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6">
            <a:extLst>
              <a:ext uri="{FF2B5EF4-FFF2-40B4-BE49-F238E27FC236}">
                <a16:creationId xmlns:a16="http://schemas.microsoft.com/office/drawing/2014/main" id="{CEC0FFA1-65D7-1F4B-BD73-984EC92D4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752600"/>
            <a:ext cx="6629400" cy="3886200"/>
          </a:xfrm>
          <a:prstGeom prst="rect">
            <a:avLst/>
          </a:prstGeom>
          <a:solidFill>
            <a:srgbClr val="FFF0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1E9FEEB1-CE96-0E48-B617-6A2E1ED66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pitchFamily="31" charset="-128"/>
                <a:cs typeface="ＭＳ Ｐゴシック" pitchFamily="31" charset="-128"/>
              </a:rPr>
              <a:t>Coded Mask Imaging</a:t>
            </a:r>
            <a:endParaRPr lang="en-US" dirty="0">
              <a:effectLst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7411" name="Oval 18">
            <a:extLst>
              <a:ext uri="{FF2B5EF4-FFF2-40B4-BE49-F238E27FC236}">
                <a16:creationId xmlns:a16="http://schemas.microsoft.com/office/drawing/2014/main" id="{0D34C616-76C7-4D46-81C0-09CBAEAAF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334000"/>
            <a:ext cx="152400" cy="228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2" name="Oval 18">
            <a:extLst>
              <a:ext uri="{FF2B5EF4-FFF2-40B4-BE49-F238E27FC236}">
                <a16:creationId xmlns:a16="http://schemas.microsoft.com/office/drawing/2014/main" id="{102DF533-FE0B-9A46-AD98-B9D0007A7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4237038"/>
            <a:ext cx="152400" cy="228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7413" name="Group 64">
            <a:extLst>
              <a:ext uri="{FF2B5EF4-FFF2-40B4-BE49-F238E27FC236}">
                <a16:creationId xmlns:a16="http://schemas.microsoft.com/office/drawing/2014/main" id="{E6D10615-4A38-1948-B48E-113A3DFF08DA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1827213"/>
            <a:ext cx="6438900" cy="3790950"/>
            <a:chOff x="228600" y="2408238"/>
            <a:chExt cx="5029200" cy="3791168"/>
          </a:xfrm>
        </p:grpSpPr>
        <p:sp>
          <p:nvSpPr>
            <p:cNvPr id="17415" name="TextBox 4">
              <a:extLst>
                <a:ext uri="{FF2B5EF4-FFF2-40B4-BE49-F238E27FC236}">
                  <a16:creationId xmlns:a16="http://schemas.microsoft.com/office/drawing/2014/main" id="{0A68BCD8-E006-B04F-9AC4-2DBD7B174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4999038"/>
              <a:ext cx="4953000" cy="1200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>
                <a:buFont typeface="Arial" panose="020B0604020202020204" pitchFamily="34" charset="0"/>
                <a:buChar char="•"/>
              </a:pPr>
              <a:r>
                <a:rPr lang="en-US" altLang="en-US" sz="1800">
                  <a:latin typeface="Tahoma" panose="020B0604030504040204" pitchFamily="34" charset="0"/>
                </a:rPr>
                <a:t> Mask pattern casts X-ray shadows on </a:t>
              </a:r>
            </a:p>
            <a:p>
              <a:pPr algn="l" eaLnBrk="1" hangingPunct="1"/>
              <a:r>
                <a:rPr lang="en-US" altLang="en-US" sz="1800">
                  <a:latin typeface="Tahoma" panose="020B0604030504040204" pitchFamily="34" charset="0"/>
                </a:rPr>
                <a:t>	detector for E &lt; 20 keV.</a:t>
              </a:r>
            </a:p>
            <a:p>
              <a:pPr algn="l" eaLnBrk="1" hangingPunct="1"/>
              <a:endParaRPr lang="en-US" altLang="en-US" sz="1800">
                <a:latin typeface="Tahoma" panose="020B0604030504040204" pitchFamily="34" charset="0"/>
              </a:endParaRPr>
            </a:p>
            <a:p>
              <a:pPr algn="l" eaLnBrk="1" hangingPunct="1"/>
              <a:endParaRPr lang="en-US" altLang="en-US" sz="1800">
                <a:latin typeface="Tahoma" panose="020B0604030504040204" pitchFamily="34" charset="0"/>
              </a:endParaRPr>
            </a:p>
          </p:txBody>
        </p:sp>
        <p:grpSp>
          <p:nvGrpSpPr>
            <p:cNvPr id="17416" name="Group 42">
              <a:extLst>
                <a:ext uri="{FF2B5EF4-FFF2-40B4-BE49-F238E27FC236}">
                  <a16:creationId xmlns:a16="http://schemas.microsoft.com/office/drawing/2014/main" id="{602CB053-5B19-C545-B9AF-F5FE8CF6A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2408238"/>
              <a:ext cx="2590800" cy="2328862"/>
              <a:chOff x="457200" y="2408238"/>
              <a:chExt cx="2590800" cy="2328862"/>
            </a:xfrm>
          </p:grpSpPr>
          <p:sp>
            <p:nvSpPr>
              <p:cNvPr id="17418" name="Rectangle 47">
                <a:extLst>
                  <a:ext uri="{FF2B5EF4-FFF2-40B4-BE49-F238E27FC236}">
                    <a16:creationId xmlns:a16="http://schemas.microsoft.com/office/drawing/2014/main" id="{DA61DC05-A0BC-0048-86C2-DB507815D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2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19" name="Rectangle 45">
                <a:extLst>
                  <a:ext uri="{FF2B5EF4-FFF2-40B4-BE49-F238E27FC236}">
                    <a16:creationId xmlns:a16="http://schemas.microsoft.com/office/drawing/2014/main" id="{9092C3A5-31E5-6E42-9AC8-2999E9B49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0" name="Rectangle 44">
                <a:extLst>
                  <a:ext uri="{FF2B5EF4-FFF2-40B4-BE49-F238E27FC236}">
                    <a16:creationId xmlns:a16="http://schemas.microsoft.com/office/drawing/2014/main" id="{9F7D59BB-E726-D54B-8D7A-09F9DEDF1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4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1" name="Rectangle 41">
                <a:extLst>
                  <a:ext uri="{FF2B5EF4-FFF2-40B4-BE49-F238E27FC236}">
                    <a16:creationId xmlns:a16="http://schemas.microsoft.com/office/drawing/2014/main" id="{9EB8D8DC-FB77-B54F-BE52-70433A7E6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6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2" name="Rectangle 39">
                <a:extLst>
                  <a:ext uri="{FF2B5EF4-FFF2-40B4-BE49-F238E27FC236}">
                    <a16:creationId xmlns:a16="http://schemas.microsoft.com/office/drawing/2014/main" id="{5BFF1B16-ADBA-E24A-9433-965624ADD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3" name="TextBox 29">
                <a:extLst>
                  <a:ext uri="{FF2B5EF4-FFF2-40B4-BE49-F238E27FC236}">
                    <a16:creationId xmlns:a16="http://schemas.microsoft.com/office/drawing/2014/main" id="{D213C954-B22B-6146-A2F7-1D3984E92C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408238"/>
                <a:ext cx="2422428" cy="400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l" eaLnBrk="1" hangingPunct="1"/>
                <a:r>
                  <a:rPr lang="en-US" altLang="en-US" sz="2000">
                    <a:solidFill>
                      <a:srgbClr val="3333FF"/>
                    </a:solidFill>
                  </a:rPr>
                  <a:t>Source 1</a:t>
                </a:r>
              </a:p>
            </p:txBody>
          </p:sp>
          <p:cxnSp>
            <p:nvCxnSpPr>
              <p:cNvPr id="17424" name="Straight Connector 32">
                <a:extLst>
                  <a:ext uri="{FF2B5EF4-FFF2-40B4-BE49-F238E27FC236}">
                    <a16:creationId xmlns:a16="http://schemas.microsoft.com/office/drawing/2014/main" id="{205A1FAE-2293-DA4F-A0B3-971D8DD2353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4400" y="3246438"/>
                <a:ext cx="1981200" cy="158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425" name="Rectangle 33">
                <a:extLst>
                  <a:ext uri="{FF2B5EF4-FFF2-40B4-BE49-F238E27FC236}">
                    <a16:creationId xmlns:a16="http://schemas.microsoft.com/office/drawing/2014/main" id="{7F70DF4D-F919-6E48-A6DB-9B237BB51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8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6" name="Rectangle 34">
                <a:extLst>
                  <a:ext uri="{FF2B5EF4-FFF2-40B4-BE49-F238E27FC236}">
                    <a16:creationId xmlns:a16="http://schemas.microsoft.com/office/drawing/2014/main" id="{86F2297A-2A23-B740-A19F-56AB22FB2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4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7" name="Rectangle 35">
                <a:extLst>
                  <a:ext uri="{FF2B5EF4-FFF2-40B4-BE49-F238E27FC236}">
                    <a16:creationId xmlns:a16="http://schemas.microsoft.com/office/drawing/2014/main" id="{873E5A6C-EE83-0A42-A777-9330C2559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50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8" name="Rectangle 36">
                <a:extLst>
                  <a:ext uri="{FF2B5EF4-FFF2-40B4-BE49-F238E27FC236}">
                    <a16:creationId xmlns:a16="http://schemas.microsoft.com/office/drawing/2014/main" id="{E4E3A010-93DC-F048-B9B3-900822D76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9" name="Rectangle 37">
                <a:extLst>
                  <a:ext uri="{FF2B5EF4-FFF2-40B4-BE49-F238E27FC236}">
                    <a16:creationId xmlns:a16="http://schemas.microsoft.com/office/drawing/2014/main" id="{C7AA0CF3-6FF7-A548-9F7B-476C747FE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2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0" name="Rectangle 38">
                <a:extLst>
                  <a:ext uri="{FF2B5EF4-FFF2-40B4-BE49-F238E27FC236}">
                    <a16:creationId xmlns:a16="http://schemas.microsoft.com/office/drawing/2014/main" id="{C9ED47B5-A840-6C49-BAA8-A23CE7D6A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1" name="Rectangle 40">
                <a:extLst>
                  <a:ext uri="{FF2B5EF4-FFF2-40B4-BE49-F238E27FC236}">
                    <a16:creationId xmlns:a16="http://schemas.microsoft.com/office/drawing/2014/main" id="{91B4DACD-F365-F44D-AE02-C73DC79AA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0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2" name="Rectangle 42">
                <a:extLst>
                  <a:ext uri="{FF2B5EF4-FFF2-40B4-BE49-F238E27FC236}">
                    <a16:creationId xmlns:a16="http://schemas.microsoft.com/office/drawing/2014/main" id="{D5179B86-7D4E-BA4E-92B0-6D3DBFF87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2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3" name="Rectangle 43">
                <a:extLst>
                  <a:ext uri="{FF2B5EF4-FFF2-40B4-BE49-F238E27FC236}">
                    <a16:creationId xmlns:a16="http://schemas.microsoft.com/office/drawing/2014/main" id="{6F1C25E9-AD19-944A-9A32-1EE2D503B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8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4" name="Rectangle 46">
                <a:extLst>
                  <a:ext uri="{FF2B5EF4-FFF2-40B4-BE49-F238E27FC236}">
                    <a16:creationId xmlns:a16="http://schemas.microsoft.com/office/drawing/2014/main" id="{0A2F44F1-3071-B645-9CE4-897D320D5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5" name="Parallelogram 49">
                <a:extLst>
                  <a:ext uri="{FF2B5EF4-FFF2-40B4-BE49-F238E27FC236}">
                    <a16:creationId xmlns:a16="http://schemas.microsoft.com/office/drawing/2014/main" id="{A98E1BCF-7C3A-EF4D-A295-367C90732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66800" y="2865438"/>
                <a:ext cx="609600" cy="1752600"/>
              </a:xfrm>
              <a:prstGeom prst="parallelogram">
                <a:avLst>
                  <a:gd name="adj" fmla="val 60616"/>
                </a:avLst>
              </a:prstGeom>
              <a:solidFill>
                <a:srgbClr val="0000FF">
                  <a:alpha val="50195"/>
                </a:srgbClr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6" name="Parallelogram 51">
                <a:extLst>
                  <a:ext uri="{FF2B5EF4-FFF2-40B4-BE49-F238E27FC236}">
                    <a16:creationId xmlns:a16="http://schemas.microsoft.com/office/drawing/2014/main" id="{B3ADB552-7A9A-C344-9779-0F5532683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524000" y="2865438"/>
                <a:ext cx="609600" cy="1752600"/>
              </a:xfrm>
              <a:prstGeom prst="parallelogram">
                <a:avLst>
                  <a:gd name="adj" fmla="val 60616"/>
                </a:avLst>
              </a:prstGeom>
              <a:solidFill>
                <a:srgbClr val="0000FF">
                  <a:alpha val="50195"/>
                </a:srgbClr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7" name="Parallelogram 52">
                <a:extLst>
                  <a:ext uri="{FF2B5EF4-FFF2-40B4-BE49-F238E27FC236}">
                    <a16:creationId xmlns:a16="http://schemas.microsoft.com/office/drawing/2014/main" id="{8FFF9F08-E80D-9C4B-9212-CA9429396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752600" y="2865438"/>
                <a:ext cx="609600" cy="1752600"/>
              </a:xfrm>
              <a:prstGeom prst="parallelogram">
                <a:avLst>
                  <a:gd name="adj" fmla="val 60616"/>
                </a:avLst>
              </a:prstGeom>
              <a:solidFill>
                <a:srgbClr val="0000FF">
                  <a:alpha val="50195"/>
                </a:srgbClr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8" name="Parallelogram 53">
                <a:extLst>
                  <a:ext uri="{FF2B5EF4-FFF2-40B4-BE49-F238E27FC236}">
                    <a16:creationId xmlns:a16="http://schemas.microsoft.com/office/drawing/2014/main" id="{C4AB9DB8-266C-6B4E-A181-D53D372C0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438400" y="2865438"/>
                <a:ext cx="609600" cy="1752600"/>
              </a:xfrm>
              <a:prstGeom prst="parallelogram">
                <a:avLst>
                  <a:gd name="adj" fmla="val 60616"/>
                </a:avLst>
              </a:prstGeom>
              <a:solidFill>
                <a:srgbClr val="0000FF">
                  <a:alpha val="50195"/>
                </a:srgbClr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9" name="Rectangle 54">
                <a:extLst>
                  <a:ext uri="{FF2B5EF4-FFF2-40B4-BE49-F238E27FC236}">
                    <a16:creationId xmlns:a16="http://schemas.microsoft.com/office/drawing/2014/main" id="{31F27F49-2D67-0A4B-9F0B-35A0D42A6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4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7417" name="TextBox 43">
              <a:extLst>
                <a:ext uri="{FF2B5EF4-FFF2-40B4-BE49-F238E27FC236}">
                  <a16:creationId xmlns:a16="http://schemas.microsoft.com/office/drawing/2014/main" id="{60F37C8B-DDBC-BF46-8721-76D0E020D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0" y="3124200"/>
              <a:ext cx="2209800" cy="1200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r>
                <a:rPr lang="en-US" altLang="en-US" sz="1800" i="1">
                  <a:solidFill>
                    <a:srgbClr val="B30002"/>
                  </a:solidFill>
                </a:rPr>
                <a:t>Same technique as INTEGRAL IBIS and Swift BAT, but at lower energies.</a:t>
              </a:r>
            </a:p>
          </p:txBody>
        </p:sp>
      </p:grpSp>
      <p:sp>
        <p:nvSpPr>
          <p:cNvPr id="17414" name="TextBox 3">
            <a:extLst>
              <a:ext uri="{FF2B5EF4-FFF2-40B4-BE49-F238E27FC236}">
                <a16:creationId xmlns:a16="http://schemas.microsoft.com/office/drawing/2014/main" id="{216E09B4-3DE1-064E-8010-D8B143E56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8610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solidFill>
                  <a:srgbClr val="C00000"/>
                </a:solidFill>
              </a:rPr>
              <a:t>Coded Aperture Mask + Silicon Hybrid CMOS Detectors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66">
            <a:extLst>
              <a:ext uri="{FF2B5EF4-FFF2-40B4-BE49-F238E27FC236}">
                <a16:creationId xmlns:a16="http://schemas.microsoft.com/office/drawing/2014/main" id="{9D8FDC8F-F2A2-114D-8779-1C9640066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752600"/>
            <a:ext cx="6629400" cy="3886200"/>
          </a:xfrm>
          <a:prstGeom prst="rect">
            <a:avLst/>
          </a:prstGeom>
          <a:solidFill>
            <a:srgbClr val="FFF0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7034A82B-CB58-EE4D-BE91-46FB60C5F1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pitchFamily="31" charset="-128"/>
                <a:cs typeface="ＭＳ Ｐゴシック" pitchFamily="31" charset="-128"/>
              </a:rPr>
              <a:t>Coded Mask Imaging</a:t>
            </a:r>
            <a:endParaRPr lang="en-US" dirty="0">
              <a:effectLst/>
              <a:ea typeface="ＭＳ Ｐゴシック" pitchFamily="31" charset="-128"/>
              <a:cs typeface="ＭＳ Ｐゴシック" pitchFamily="31" charset="-128"/>
            </a:endParaRPr>
          </a:p>
        </p:txBody>
      </p:sp>
      <p:sp>
        <p:nvSpPr>
          <p:cNvPr id="19459" name="Oval 18">
            <a:extLst>
              <a:ext uri="{FF2B5EF4-FFF2-40B4-BE49-F238E27FC236}">
                <a16:creationId xmlns:a16="http://schemas.microsoft.com/office/drawing/2014/main" id="{5D77BB23-D9EC-1946-AA93-C9CF389BD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334000"/>
            <a:ext cx="152400" cy="228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0" name="Oval 18">
            <a:extLst>
              <a:ext uri="{FF2B5EF4-FFF2-40B4-BE49-F238E27FC236}">
                <a16:creationId xmlns:a16="http://schemas.microsoft.com/office/drawing/2014/main" id="{0E16FEBC-80BD-8246-B96E-E7AB4A675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4237038"/>
            <a:ext cx="152400" cy="228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9461" name="Group 64">
            <a:extLst>
              <a:ext uri="{FF2B5EF4-FFF2-40B4-BE49-F238E27FC236}">
                <a16:creationId xmlns:a16="http://schemas.microsoft.com/office/drawing/2014/main" id="{963D977B-1E79-FF49-B4B4-034F84875F4A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1827213"/>
            <a:ext cx="6438900" cy="4344987"/>
            <a:chOff x="228600" y="2408238"/>
            <a:chExt cx="5029200" cy="4345184"/>
          </a:xfrm>
        </p:grpSpPr>
        <p:sp>
          <p:nvSpPr>
            <p:cNvPr id="19464" name="TextBox 4">
              <a:extLst>
                <a:ext uri="{FF2B5EF4-FFF2-40B4-BE49-F238E27FC236}">
                  <a16:creationId xmlns:a16="http://schemas.microsoft.com/office/drawing/2014/main" id="{FC66190B-B6DE-B241-9B5B-D5F4BEB87D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4999038"/>
              <a:ext cx="4953000" cy="175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>
                <a:buFont typeface="Arial" panose="020B0604020202020204" pitchFamily="34" charset="0"/>
                <a:buChar char="•"/>
              </a:pPr>
              <a:r>
                <a:rPr lang="en-US" altLang="en-US" sz="1800">
                  <a:latin typeface="Tahoma" panose="020B0604030504040204" pitchFamily="34" charset="0"/>
                </a:rPr>
                <a:t> Mask pattern casts X-ray shadows on </a:t>
              </a:r>
            </a:p>
            <a:p>
              <a:pPr algn="l" eaLnBrk="1" hangingPunct="1"/>
              <a:r>
                <a:rPr lang="en-US" altLang="en-US" sz="1800">
                  <a:latin typeface="Tahoma" panose="020B0604030504040204" pitchFamily="34" charset="0"/>
                </a:rPr>
                <a:t>	detector for E &lt; 20 keV.</a:t>
              </a:r>
            </a:p>
            <a:p>
              <a:pPr algn="l" eaLnBrk="1" hangingPunct="1">
                <a:buFont typeface="Arial" panose="020B0604020202020204" pitchFamily="34" charset="0"/>
                <a:buChar char="•"/>
              </a:pPr>
              <a:r>
                <a:rPr lang="en-US" altLang="en-US" sz="1800">
                  <a:latin typeface="Tahoma" panose="020B0604030504040204" pitchFamily="34" charset="0"/>
                </a:rPr>
                <a:t> Deconvolution of detector image with mask </a:t>
              </a:r>
            </a:p>
            <a:p>
              <a:pPr algn="l" eaLnBrk="1" hangingPunct="1"/>
              <a:r>
                <a:rPr lang="en-US" altLang="en-US" sz="1800">
                  <a:latin typeface="Tahoma" panose="020B0604030504040204" pitchFamily="34" charset="0"/>
                </a:rPr>
                <a:t>	pattern produces sky image</a:t>
              </a:r>
            </a:p>
            <a:p>
              <a:pPr algn="l" eaLnBrk="1" hangingPunct="1"/>
              <a:endParaRPr lang="en-US" altLang="en-US" sz="1800">
                <a:latin typeface="Tahoma" panose="020B0604030504040204" pitchFamily="34" charset="0"/>
              </a:endParaRPr>
            </a:p>
            <a:p>
              <a:pPr algn="l" eaLnBrk="1" hangingPunct="1"/>
              <a:endParaRPr lang="en-US" altLang="en-US" sz="1800">
                <a:latin typeface="Tahoma" panose="020B0604030504040204" pitchFamily="34" charset="0"/>
              </a:endParaRPr>
            </a:p>
          </p:txBody>
        </p:sp>
        <p:grpSp>
          <p:nvGrpSpPr>
            <p:cNvPr id="19465" name="Group 42">
              <a:extLst>
                <a:ext uri="{FF2B5EF4-FFF2-40B4-BE49-F238E27FC236}">
                  <a16:creationId xmlns:a16="http://schemas.microsoft.com/office/drawing/2014/main" id="{4CB8BF36-BCBB-4248-9B09-CFB23C1C7A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2408238"/>
              <a:ext cx="3717828" cy="2328862"/>
              <a:chOff x="457200" y="2408238"/>
              <a:chExt cx="3717828" cy="2328862"/>
            </a:xfrm>
          </p:grpSpPr>
          <p:sp>
            <p:nvSpPr>
              <p:cNvPr id="19467" name="Rectangle 47">
                <a:extLst>
                  <a:ext uri="{FF2B5EF4-FFF2-40B4-BE49-F238E27FC236}">
                    <a16:creationId xmlns:a16="http://schemas.microsoft.com/office/drawing/2014/main" id="{B48C1AA5-C781-324F-8F6A-0AC1573D5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2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68" name="Rectangle 45">
                <a:extLst>
                  <a:ext uri="{FF2B5EF4-FFF2-40B4-BE49-F238E27FC236}">
                    <a16:creationId xmlns:a16="http://schemas.microsoft.com/office/drawing/2014/main" id="{ED4E1900-E581-E149-88A6-2FED9E109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69" name="Rectangle 44">
                <a:extLst>
                  <a:ext uri="{FF2B5EF4-FFF2-40B4-BE49-F238E27FC236}">
                    <a16:creationId xmlns:a16="http://schemas.microsoft.com/office/drawing/2014/main" id="{6F654F1E-6513-584C-96FD-86CB2179F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4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70" name="Rectangle 41">
                <a:extLst>
                  <a:ext uri="{FF2B5EF4-FFF2-40B4-BE49-F238E27FC236}">
                    <a16:creationId xmlns:a16="http://schemas.microsoft.com/office/drawing/2014/main" id="{D83AC24F-8EE1-C346-9741-2A6ED8DAE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6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71" name="Rectangle 39">
                <a:extLst>
                  <a:ext uri="{FF2B5EF4-FFF2-40B4-BE49-F238E27FC236}">
                    <a16:creationId xmlns:a16="http://schemas.microsoft.com/office/drawing/2014/main" id="{58FD38FE-7F17-4B43-ACF0-4A24E69FD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72" name="TextBox 29">
                <a:extLst>
                  <a:ext uri="{FF2B5EF4-FFF2-40B4-BE49-F238E27FC236}">
                    <a16:creationId xmlns:a16="http://schemas.microsoft.com/office/drawing/2014/main" id="{809E94BA-0599-D645-A478-E09F40137E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408238"/>
                <a:ext cx="2422428" cy="400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l" eaLnBrk="1" hangingPunct="1"/>
                <a:r>
                  <a:rPr lang="en-US" altLang="en-US" sz="2000">
                    <a:solidFill>
                      <a:srgbClr val="3333FF"/>
                    </a:solidFill>
                  </a:rPr>
                  <a:t>Source 1</a:t>
                </a:r>
              </a:p>
            </p:txBody>
          </p:sp>
          <p:sp>
            <p:nvSpPr>
              <p:cNvPr id="19473" name="TextBox 30">
                <a:extLst>
                  <a:ext uri="{FF2B5EF4-FFF2-40B4-BE49-F238E27FC236}">
                    <a16:creationId xmlns:a16="http://schemas.microsoft.com/office/drawing/2014/main" id="{D4D82B94-73D9-5D4F-B71E-5EBEECA39D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2600" y="2408238"/>
                <a:ext cx="2422428" cy="400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l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Source 2</a:t>
                </a:r>
              </a:p>
            </p:txBody>
          </p:sp>
          <p:cxnSp>
            <p:nvCxnSpPr>
              <p:cNvPr id="19474" name="Straight Connector 32">
                <a:extLst>
                  <a:ext uri="{FF2B5EF4-FFF2-40B4-BE49-F238E27FC236}">
                    <a16:creationId xmlns:a16="http://schemas.microsoft.com/office/drawing/2014/main" id="{44BAF753-6F0A-B141-A190-27DA1244785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4400" y="3246438"/>
                <a:ext cx="1981200" cy="158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75" name="Rectangle 33">
                <a:extLst>
                  <a:ext uri="{FF2B5EF4-FFF2-40B4-BE49-F238E27FC236}">
                    <a16:creationId xmlns:a16="http://schemas.microsoft.com/office/drawing/2014/main" id="{853D711B-818B-7E4C-BA87-C8CEBC651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8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76" name="Rectangle 34">
                <a:extLst>
                  <a:ext uri="{FF2B5EF4-FFF2-40B4-BE49-F238E27FC236}">
                    <a16:creationId xmlns:a16="http://schemas.microsoft.com/office/drawing/2014/main" id="{0E713E1C-A323-BF49-ADDF-0A81D2EBD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4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77" name="Rectangle 35">
                <a:extLst>
                  <a:ext uri="{FF2B5EF4-FFF2-40B4-BE49-F238E27FC236}">
                    <a16:creationId xmlns:a16="http://schemas.microsoft.com/office/drawing/2014/main" id="{B70C6F68-1BC2-9C44-ADAB-DEA0452B8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50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78" name="Rectangle 36">
                <a:extLst>
                  <a:ext uri="{FF2B5EF4-FFF2-40B4-BE49-F238E27FC236}">
                    <a16:creationId xmlns:a16="http://schemas.microsoft.com/office/drawing/2014/main" id="{3568037D-D066-3A44-83F0-5B817D1D3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6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79" name="Rectangle 37">
                <a:extLst>
                  <a:ext uri="{FF2B5EF4-FFF2-40B4-BE49-F238E27FC236}">
                    <a16:creationId xmlns:a16="http://schemas.microsoft.com/office/drawing/2014/main" id="{122DDBC3-2822-514D-B844-BB5611581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2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80" name="Rectangle 38">
                <a:extLst>
                  <a:ext uri="{FF2B5EF4-FFF2-40B4-BE49-F238E27FC236}">
                    <a16:creationId xmlns:a16="http://schemas.microsoft.com/office/drawing/2014/main" id="{A8FD0DA8-5F34-554C-9290-5E7674EFA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81" name="Rectangle 40">
                <a:extLst>
                  <a:ext uri="{FF2B5EF4-FFF2-40B4-BE49-F238E27FC236}">
                    <a16:creationId xmlns:a16="http://schemas.microsoft.com/office/drawing/2014/main" id="{C6DE24EF-3648-7F40-9A20-A0BE5A488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0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82" name="Rectangle 42">
                <a:extLst>
                  <a:ext uri="{FF2B5EF4-FFF2-40B4-BE49-F238E27FC236}">
                    <a16:creationId xmlns:a16="http://schemas.microsoft.com/office/drawing/2014/main" id="{EE4944E2-4D38-A64B-B738-5455082DC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2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83" name="Rectangle 43">
                <a:extLst>
                  <a:ext uri="{FF2B5EF4-FFF2-40B4-BE49-F238E27FC236}">
                    <a16:creationId xmlns:a16="http://schemas.microsoft.com/office/drawing/2014/main" id="{4E58933B-0F57-924B-9397-88B7996CC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8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84" name="Rectangle 46">
                <a:extLst>
                  <a:ext uri="{FF2B5EF4-FFF2-40B4-BE49-F238E27FC236}">
                    <a16:creationId xmlns:a16="http://schemas.microsoft.com/office/drawing/2014/main" id="{215F40CD-BDE6-714D-98E2-A02237EB6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170238"/>
                <a:ext cx="228600" cy="119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85" name="Parallelogram 49">
                <a:extLst>
                  <a:ext uri="{FF2B5EF4-FFF2-40B4-BE49-F238E27FC236}">
                    <a16:creationId xmlns:a16="http://schemas.microsoft.com/office/drawing/2014/main" id="{D64A35A4-B0D9-9F4A-A141-F501913CF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066800" y="2865438"/>
                <a:ext cx="609600" cy="1752600"/>
              </a:xfrm>
              <a:prstGeom prst="parallelogram">
                <a:avLst>
                  <a:gd name="adj" fmla="val 60616"/>
                </a:avLst>
              </a:prstGeom>
              <a:solidFill>
                <a:srgbClr val="0000FF">
                  <a:alpha val="50195"/>
                </a:srgbClr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86" name="Parallelogram 51">
                <a:extLst>
                  <a:ext uri="{FF2B5EF4-FFF2-40B4-BE49-F238E27FC236}">
                    <a16:creationId xmlns:a16="http://schemas.microsoft.com/office/drawing/2014/main" id="{10430EF9-A6F0-D042-8D0C-3C2A69168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524000" y="2865438"/>
                <a:ext cx="609600" cy="1752600"/>
              </a:xfrm>
              <a:prstGeom prst="parallelogram">
                <a:avLst>
                  <a:gd name="adj" fmla="val 60616"/>
                </a:avLst>
              </a:prstGeom>
              <a:solidFill>
                <a:srgbClr val="0000FF">
                  <a:alpha val="50195"/>
                </a:srgbClr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87" name="Parallelogram 52">
                <a:extLst>
                  <a:ext uri="{FF2B5EF4-FFF2-40B4-BE49-F238E27FC236}">
                    <a16:creationId xmlns:a16="http://schemas.microsoft.com/office/drawing/2014/main" id="{5AF538B3-8E42-494C-9502-CF0BA5B63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752600" y="2865438"/>
                <a:ext cx="609600" cy="1752600"/>
              </a:xfrm>
              <a:prstGeom prst="parallelogram">
                <a:avLst>
                  <a:gd name="adj" fmla="val 60616"/>
                </a:avLst>
              </a:prstGeom>
              <a:solidFill>
                <a:srgbClr val="0000FF">
                  <a:alpha val="50195"/>
                </a:srgbClr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88" name="Parallelogram 53">
                <a:extLst>
                  <a:ext uri="{FF2B5EF4-FFF2-40B4-BE49-F238E27FC236}">
                    <a16:creationId xmlns:a16="http://schemas.microsoft.com/office/drawing/2014/main" id="{93F03E07-5435-8A4D-B0F0-BF8B57C75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438400" y="2865438"/>
                <a:ext cx="609600" cy="1752600"/>
              </a:xfrm>
              <a:prstGeom prst="parallelogram">
                <a:avLst>
                  <a:gd name="adj" fmla="val 60616"/>
                </a:avLst>
              </a:prstGeom>
              <a:solidFill>
                <a:srgbClr val="0000FF">
                  <a:alpha val="50195"/>
                </a:srgbClr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89" name="Rectangle 54">
                <a:extLst>
                  <a:ext uri="{FF2B5EF4-FFF2-40B4-BE49-F238E27FC236}">
                    <a16:creationId xmlns:a16="http://schemas.microsoft.com/office/drawing/2014/main" id="{5932292A-0F3D-B642-B74D-031BB86E4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400" y="4618038"/>
                <a:ext cx="228600" cy="1190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90" name="Parallelogram 57">
                <a:extLst>
                  <a:ext uri="{FF2B5EF4-FFF2-40B4-BE49-F238E27FC236}">
                    <a16:creationId xmlns:a16="http://schemas.microsoft.com/office/drawing/2014/main" id="{6E444E70-06F3-7440-8093-0839437F1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200" y="2865438"/>
                <a:ext cx="414338" cy="1752600"/>
              </a:xfrm>
              <a:prstGeom prst="parallelogram">
                <a:avLst>
                  <a:gd name="adj" fmla="val 45083"/>
                </a:avLst>
              </a:prstGeom>
              <a:solidFill>
                <a:srgbClr val="FF0000">
                  <a:alpha val="50195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91" name="Parallelogram 58">
                <a:extLst>
                  <a:ext uri="{FF2B5EF4-FFF2-40B4-BE49-F238E27FC236}">
                    <a16:creationId xmlns:a16="http://schemas.microsoft.com/office/drawing/2014/main" id="{5DFC81A1-8B3B-CD4A-A4EB-961A2A5A1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400" y="2865438"/>
                <a:ext cx="414338" cy="1752600"/>
              </a:xfrm>
              <a:prstGeom prst="parallelogram">
                <a:avLst>
                  <a:gd name="adj" fmla="val 45083"/>
                </a:avLst>
              </a:prstGeom>
              <a:solidFill>
                <a:srgbClr val="FF0000">
                  <a:alpha val="50195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92" name="Parallelogram 59">
                <a:extLst>
                  <a:ext uri="{FF2B5EF4-FFF2-40B4-BE49-F238E27FC236}">
                    <a16:creationId xmlns:a16="http://schemas.microsoft.com/office/drawing/2014/main" id="{D381072D-08C3-BD40-B049-A6FDDBF6D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800" y="2865438"/>
                <a:ext cx="414338" cy="1752600"/>
              </a:xfrm>
              <a:prstGeom prst="parallelogram">
                <a:avLst>
                  <a:gd name="adj" fmla="val 45083"/>
                </a:avLst>
              </a:prstGeom>
              <a:solidFill>
                <a:srgbClr val="FF0000">
                  <a:alpha val="50195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Franklin Gothic Demi Cond" panose="020B06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9466" name="TextBox 43">
              <a:extLst>
                <a:ext uri="{FF2B5EF4-FFF2-40B4-BE49-F238E27FC236}">
                  <a16:creationId xmlns:a16="http://schemas.microsoft.com/office/drawing/2014/main" id="{0C4F1459-0610-114B-AB3C-AF2E18E910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0" y="3124200"/>
              <a:ext cx="2209800" cy="92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Franklin Gothic Demi Cond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r>
                <a:rPr lang="en-US" altLang="en-US" sz="1800" i="1" dirty="0">
                  <a:solidFill>
                    <a:srgbClr val="B30002"/>
                  </a:solidFill>
                </a:rPr>
                <a:t>Same technique as INTEGRAL IBIS and Swift BAT, but at lower  (soft X-ray) energies.</a:t>
              </a:r>
            </a:p>
          </p:txBody>
        </p:sp>
      </p:grpSp>
      <p:sp>
        <p:nvSpPr>
          <p:cNvPr id="19462" name="TextBox 3">
            <a:extLst>
              <a:ext uri="{FF2B5EF4-FFF2-40B4-BE49-F238E27FC236}">
                <a16:creationId xmlns:a16="http://schemas.microsoft.com/office/drawing/2014/main" id="{D29C45EC-2B56-AB4E-8673-483D8C70E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8610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solidFill>
                  <a:srgbClr val="C00000"/>
                </a:solidFill>
              </a:rPr>
              <a:t>Coded Aperture Mask + Silicon Hybrid CMOS Detectors</a:t>
            </a:r>
          </a:p>
        </p:txBody>
      </p:sp>
      <p:sp>
        <p:nvSpPr>
          <p:cNvPr id="19463" name="TextBox 68">
            <a:extLst>
              <a:ext uri="{FF2B5EF4-FFF2-40B4-BE49-F238E27FC236}">
                <a16:creationId xmlns:a16="http://schemas.microsoft.com/office/drawing/2014/main" id="{F07AC258-5046-D049-AA34-7B6B40089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15000"/>
            <a:ext cx="8001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400" dirty="0">
                <a:solidFill>
                  <a:srgbClr val="0000FF"/>
                </a:solidFill>
              </a:rPr>
              <a:t>Imaging is a multi-step process using the same sophisticated algorithms used by the </a:t>
            </a:r>
            <a:r>
              <a:rPr lang="en-US" altLang="en-US" sz="1400" i="1" dirty="0">
                <a:solidFill>
                  <a:srgbClr val="0000FF"/>
                </a:solidFill>
              </a:rPr>
              <a:t>Swift</a:t>
            </a:r>
            <a:r>
              <a:rPr lang="en-US" altLang="en-US" sz="1400" dirty="0">
                <a:solidFill>
                  <a:srgbClr val="0000FF"/>
                </a:solidFill>
              </a:rPr>
              <a:t>  BAT:</a:t>
            </a:r>
          </a:p>
          <a:p>
            <a:pPr algn="l" eaLnBrk="1" hangingPunct="1">
              <a:buFontTx/>
              <a:buAutoNum type="arabicParenR"/>
            </a:pPr>
            <a:r>
              <a:rPr lang="en-US" altLang="en-US" sz="1400" dirty="0">
                <a:solidFill>
                  <a:srgbClr val="0000FF"/>
                </a:solidFill>
              </a:rPr>
              <a:t> Reconstruct sky image with </a:t>
            </a:r>
            <a:r>
              <a:rPr lang="en-US" altLang="en-US" sz="1400" dirty="0" err="1">
                <a:solidFill>
                  <a:srgbClr val="0000FF"/>
                </a:solidFill>
              </a:rPr>
              <a:t>superpixel</a:t>
            </a:r>
            <a:r>
              <a:rPr lang="en-US" altLang="en-US" sz="1400" dirty="0">
                <a:solidFill>
                  <a:srgbClr val="0000FF"/>
                </a:solidFill>
              </a:rPr>
              <a:t> resolution.</a:t>
            </a:r>
          </a:p>
          <a:p>
            <a:pPr algn="l" eaLnBrk="1" hangingPunct="1">
              <a:buFontTx/>
              <a:buAutoNum type="arabicParenR"/>
            </a:pPr>
            <a:r>
              <a:rPr lang="en-US" altLang="en-US" sz="1400" dirty="0">
                <a:solidFill>
                  <a:srgbClr val="0000FF"/>
                </a:solidFill>
              </a:rPr>
              <a:t> Back-project sources at full resolution.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4E6F-3D6F-7442-83A8-75652CB2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BlackCAT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Imaging Simulation</a:t>
            </a:r>
          </a:p>
        </p:txBody>
      </p:sp>
      <p:sp>
        <p:nvSpPr>
          <p:cNvPr id="21506" name="TextBox 3">
            <a:extLst>
              <a:ext uri="{FF2B5EF4-FFF2-40B4-BE49-F238E27FC236}">
                <a16:creationId xmlns:a16="http://schemas.microsoft.com/office/drawing/2014/main" id="{1F03DD3A-2106-E24A-94FA-48443D983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60550"/>
            <a:ext cx="388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3333FF"/>
                </a:solidFill>
              </a:rPr>
              <a:t>2D Coded Aperture Mask</a:t>
            </a:r>
          </a:p>
        </p:txBody>
      </p:sp>
      <p:pic>
        <p:nvPicPr>
          <p:cNvPr id="21507" name="Picture 20" descr="xim_02999_03105_det_high_contrast.tiff">
            <a:extLst>
              <a:ext uri="{FF2B5EF4-FFF2-40B4-BE49-F238E27FC236}">
                <a16:creationId xmlns:a16="http://schemas.microsoft.com/office/drawing/2014/main" id="{A1A95CA2-088C-A247-9784-3A8B0998CF4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t="34444" r="16800" b="6667"/>
          <a:stretch>
            <a:fillRect/>
          </a:stretch>
        </p:blipFill>
        <p:spPr bwMode="auto">
          <a:xfrm>
            <a:off x="4800600" y="2284413"/>
            <a:ext cx="4038600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6" descr="mask_pattern.tiff">
            <a:extLst>
              <a:ext uri="{FF2B5EF4-FFF2-40B4-BE49-F238E27FC236}">
                <a16:creationId xmlns:a16="http://schemas.microsoft.com/office/drawing/2014/main" id="{2848C1A2-BE7E-3F4A-8086-272655822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33333" r="13293" b="6667"/>
          <a:stretch>
            <a:fillRect/>
          </a:stretch>
        </p:blipFill>
        <p:spPr bwMode="auto">
          <a:xfrm>
            <a:off x="228600" y="2279650"/>
            <a:ext cx="4386263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8" descr="mask_pattern.tiff">
            <a:extLst>
              <a:ext uri="{FF2B5EF4-FFF2-40B4-BE49-F238E27FC236}">
                <a16:creationId xmlns:a16="http://schemas.microsoft.com/office/drawing/2014/main" id="{275BED6A-A0D3-CC4E-97F0-B4B3CE21F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3" t="8272" r="787" b="74815"/>
          <a:stretch>
            <a:fillRect/>
          </a:stretch>
        </p:blipFill>
        <p:spPr bwMode="auto">
          <a:xfrm>
            <a:off x="3429000" y="2305050"/>
            <a:ext cx="1143000" cy="1135063"/>
          </a:xfrm>
          <a:prstGeom prst="rect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Box 3">
            <a:extLst>
              <a:ext uri="{FF2B5EF4-FFF2-40B4-BE49-F238E27FC236}">
                <a16:creationId xmlns:a16="http://schemas.microsoft.com/office/drawing/2014/main" id="{EAA22F43-41A0-0942-AC57-482F261D9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860550"/>
            <a:ext cx="388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3333FF"/>
                </a:solidFill>
              </a:rPr>
              <a:t>Detector Plane Image</a:t>
            </a:r>
          </a:p>
        </p:txBody>
      </p:sp>
      <p:pic>
        <p:nvPicPr>
          <p:cNvPr id="21511" name="Picture 61" descr="xim_02999_03105_det_high_contrast.tiff">
            <a:extLst>
              <a:ext uri="{FF2B5EF4-FFF2-40B4-BE49-F238E27FC236}">
                <a16:creationId xmlns:a16="http://schemas.microsoft.com/office/drawing/2014/main" id="{22E8B66E-5268-1D4A-8D5A-6836224E6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2" t="8418" r="1239" b="73904"/>
          <a:stretch>
            <a:fillRect/>
          </a:stretch>
        </p:blipFill>
        <p:spPr bwMode="auto">
          <a:xfrm>
            <a:off x="7658100" y="2260600"/>
            <a:ext cx="1154113" cy="1212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TextBox 9">
            <a:extLst>
              <a:ext uri="{FF2B5EF4-FFF2-40B4-BE49-F238E27FC236}">
                <a16:creationId xmlns:a16="http://schemas.microsoft.com/office/drawing/2014/main" id="{BB0FA033-2FD7-6E4F-9716-1A36E9BFE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17" y="1295400"/>
            <a:ext cx="7811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800000"/>
                </a:solidFill>
              </a:rPr>
              <a:t>Simulation of 6 s image (single module with H2RG) of field containing </a:t>
            </a:r>
            <a:r>
              <a:rPr lang="en-US" altLang="en-US" sz="1400" dirty="0" err="1">
                <a:solidFill>
                  <a:srgbClr val="800000"/>
                </a:solidFill>
              </a:rPr>
              <a:t>Sco</a:t>
            </a:r>
            <a:r>
              <a:rPr lang="en-US" altLang="en-US" sz="1400" dirty="0">
                <a:solidFill>
                  <a:srgbClr val="800000"/>
                </a:solidFill>
              </a:rPr>
              <a:t> X-1, a GRB, and the X-ray background.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6452-03B9-4C48-A8F1-C73E3F75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BlackCAT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Imaging Simulation</a:t>
            </a:r>
          </a:p>
        </p:txBody>
      </p:sp>
      <p:sp>
        <p:nvSpPr>
          <p:cNvPr id="22530" name="TextBox 3">
            <a:extLst>
              <a:ext uri="{FF2B5EF4-FFF2-40B4-BE49-F238E27FC236}">
                <a16:creationId xmlns:a16="http://schemas.microsoft.com/office/drawing/2014/main" id="{B3D6EF22-61F9-3446-BD23-01A7EF63A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60550"/>
            <a:ext cx="388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3333FF"/>
                </a:solidFill>
              </a:rPr>
              <a:t>2D Coded Aperture Mask</a:t>
            </a:r>
          </a:p>
        </p:txBody>
      </p:sp>
      <p:pic>
        <p:nvPicPr>
          <p:cNvPr id="22531" name="Picture 20" descr="xim_02999_03105_det_high_contrast.tiff">
            <a:extLst>
              <a:ext uri="{FF2B5EF4-FFF2-40B4-BE49-F238E27FC236}">
                <a16:creationId xmlns:a16="http://schemas.microsoft.com/office/drawing/2014/main" id="{D51601ED-E110-8646-B015-B5231AE79A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t="34444" r="16800" b="6667"/>
          <a:stretch>
            <a:fillRect/>
          </a:stretch>
        </p:blipFill>
        <p:spPr bwMode="auto">
          <a:xfrm>
            <a:off x="4800600" y="2284413"/>
            <a:ext cx="4038600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3">
            <a:extLst>
              <a:ext uri="{FF2B5EF4-FFF2-40B4-BE49-F238E27FC236}">
                <a16:creationId xmlns:a16="http://schemas.microsoft.com/office/drawing/2014/main" id="{9F45FE25-5412-2145-B82B-B889D0B9E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860550"/>
            <a:ext cx="388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3333FF"/>
                </a:solidFill>
              </a:rPr>
              <a:t>Detector Plane Image</a:t>
            </a:r>
          </a:p>
        </p:txBody>
      </p:sp>
      <p:pic>
        <p:nvPicPr>
          <p:cNvPr id="22533" name="Picture 61" descr="xim_02999_03105_det_high_contrast.tiff">
            <a:extLst>
              <a:ext uri="{FF2B5EF4-FFF2-40B4-BE49-F238E27FC236}">
                <a16:creationId xmlns:a16="http://schemas.microsoft.com/office/drawing/2014/main" id="{169D8C75-ACEA-3947-83F9-D94721D32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2" t="8418" r="1239" b="73904"/>
          <a:stretch>
            <a:fillRect/>
          </a:stretch>
        </p:blipFill>
        <p:spPr bwMode="auto">
          <a:xfrm>
            <a:off x="7658100" y="2260600"/>
            <a:ext cx="1154113" cy="1212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Box 9">
            <a:extLst>
              <a:ext uri="{FF2B5EF4-FFF2-40B4-BE49-F238E27FC236}">
                <a16:creationId xmlns:a16="http://schemas.microsoft.com/office/drawing/2014/main" id="{818191CA-3859-1549-8D31-1FADE3D83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18" y="1295400"/>
            <a:ext cx="78118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800000"/>
                </a:solidFill>
              </a:rPr>
              <a:t>Simulation of 6 s image (single module with H2RG) of field containing </a:t>
            </a:r>
            <a:r>
              <a:rPr lang="en-US" altLang="en-US" sz="1400" dirty="0" err="1">
                <a:solidFill>
                  <a:srgbClr val="800000"/>
                </a:solidFill>
              </a:rPr>
              <a:t>Sco</a:t>
            </a:r>
            <a:r>
              <a:rPr lang="en-US" altLang="en-US" sz="1400" dirty="0">
                <a:solidFill>
                  <a:srgbClr val="800000"/>
                </a:solidFill>
              </a:rPr>
              <a:t> X-1, a GRB, and the X-ray background.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2535" name="Picture 10" descr="xim_00090_00120.png">
            <a:extLst>
              <a:ext uri="{FF2B5EF4-FFF2-40B4-BE49-F238E27FC236}">
                <a16:creationId xmlns:a16="http://schemas.microsoft.com/office/drawing/2014/main" id="{975E2B22-67F3-4141-948C-BF6DFCC4D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9" r="12000"/>
          <a:stretch>
            <a:fillRect/>
          </a:stretch>
        </p:blipFill>
        <p:spPr bwMode="auto">
          <a:xfrm>
            <a:off x="395288" y="2286000"/>
            <a:ext cx="425291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11">
            <a:extLst>
              <a:ext uri="{FF2B5EF4-FFF2-40B4-BE49-F238E27FC236}">
                <a16:creationId xmlns:a16="http://schemas.microsoft.com/office/drawing/2014/main" id="{472EBC3B-0BBD-E549-ACDE-6C1B37CE9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95463"/>
            <a:ext cx="38862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Franklin Gothic Demi Cond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3333FF"/>
                </a:solidFill>
              </a:rPr>
              <a:t>Sky Image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ranklin Gothic Demi Con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Franklin Gothic Demi Con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7584</TotalTime>
  <Words>1694</Words>
  <Application>Microsoft Macintosh PowerPoint</Application>
  <PresentationFormat>On-screen Show (4:3)</PresentationFormat>
  <Paragraphs>265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ＭＳ Ｐゴシック</vt:lpstr>
      <vt:lpstr>Arial</vt:lpstr>
      <vt:lpstr>Arial Narrow</vt:lpstr>
      <vt:lpstr>Calibri</vt:lpstr>
      <vt:lpstr>DejaVu Sans</vt:lpstr>
      <vt:lpstr>Franklin Gothic Demi Cond</vt:lpstr>
      <vt:lpstr>Tahoma</vt:lpstr>
      <vt:lpstr>Times New Roman</vt:lpstr>
      <vt:lpstr>Wingdings</vt:lpstr>
      <vt:lpstr>Default Design</vt:lpstr>
      <vt:lpstr>PowerPoint Presentation</vt:lpstr>
      <vt:lpstr>Science</vt:lpstr>
      <vt:lpstr>Overview</vt:lpstr>
      <vt:lpstr>Response and localization</vt:lpstr>
      <vt:lpstr> Coded Mask</vt:lpstr>
      <vt:lpstr>Coded Mask Imaging</vt:lpstr>
      <vt:lpstr>Coded Mask Imaging</vt:lpstr>
      <vt:lpstr>BlackCAT Imaging Simulation</vt:lpstr>
      <vt:lpstr>BlackCAT Imaging Simulation</vt:lpstr>
      <vt:lpstr>BlackCAT Imaging Simulation</vt:lpstr>
      <vt:lpstr> Coded Mask</vt:lpstr>
      <vt:lpstr>Detectors</vt:lpstr>
      <vt:lpstr>  The Speedster Event Driven X-ray Hybrid CMOS Detector</vt:lpstr>
      <vt:lpstr>HCDs on WRX Rocket  (X-ray Hybrid CMOS is now high TRL)</vt:lpstr>
      <vt:lpstr>BlackCAT sensitivity (first module)</vt:lpstr>
      <vt:lpstr>BlackCAT  x N Parameters &amp; Requirements</vt:lpstr>
      <vt:lpstr>BlackCAT/s orbit and orientation</vt:lpstr>
      <vt:lpstr>Stray Light</vt:lpstr>
      <vt:lpstr>BlackCAT Pointing Needs &amp; Positioning</vt:lpstr>
      <vt:lpstr>BlackCAT Transient Survey</vt:lpstr>
      <vt:lpstr>Concluding Remarks</vt:lpstr>
      <vt:lpstr>Extra Slides</vt:lpstr>
      <vt:lpstr>Monitoring sensitivity (1 Module)</vt:lpstr>
      <vt:lpstr>High redshift GRB Science</vt:lpstr>
    </vt:vector>
  </TitlesOfParts>
  <Company>SwRI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A: Introductions – Dr. Pete Roming</dc:title>
  <dc:creator>Mark Phillips</dc:creator>
  <cp:lastModifiedBy>Abe Falcone</cp:lastModifiedBy>
  <cp:revision>124</cp:revision>
  <cp:lastPrinted>2012-10-01T14:50:45Z</cp:lastPrinted>
  <dcterms:created xsi:type="dcterms:W3CDTF">2010-05-18T14:21:14Z</dcterms:created>
  <dcterms:modified xsi:type="dcterms:W3CDTF">2018-09-13T08:36:53Z</dcterms:modified>
</cp:coreProperties>
</file>