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5"/>
  </p:notesMasterIdLst>
  <p:handoutMasterIdLst>
    <p:handoutMasterId r:id="rId16"/>
  </p:handoutMasterIdLst>
  <p:sldIdLst>
    <p:sldId id="256" r:id="rId5"/>
    <p:sldId id="405" r:id="rId6"/>
    <p:sldId id="262" r:id="rId7"/>
    <p:sldId id="406" r:id="rId8"/>
    <p:sldId id="267" r:id="rId9"/>
    <p:sldId id="269" r:id="rId10"/>
    <p:sldId id="264" r:id="rId11"/>
    <p:sldId id="404" r:id="rId12"/>
    <p:sldId id="407" r:id="rId13"/>
    <p:sldId id="268" r:id="rId14"/>
  </p:sldIdLst>
  <p:sldSz cx="9144000" cy="6858000" type="letter"/>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9">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ODIN" initials="TVS" lastIdx="3" clrIdx="0"/>
  <p:cmAuthor id="1" name="Juhee Srivastava" initials="JS" lastIdx="1" clrIdx="1"/>
  <p:cmAuthor id="2" name="ODIN" initials="O" lastIdx="1" clrIdx="2"/>
</p:cmAuthorLst>
</file>

<file path=ppt/presProps.xml><?xml version="1.0" encoding="utf-8"?>
<p:presentationPr xmlns:a="http://schemas.openxmlformats.org/drawingml/2006/main" xmlns:r="http://schemas.openxmlformats.org/officeDocument/2006/relationships" xmlns:p="http://schemas.openxmlformats.org/presentationml/2006/main">
  <p:prnPr/>
  <p:clrMru>
    <a:srgbClr val="019954"/>
    <a:srgbClr val="FF5686"/>
    <a:srgbClr val="FF4041"/>
    <a:srgbClr val="9A0000"/>
    <a:srgbClr val="FFFF66"/>
    <a:srgbClr val="000099"/>
    <a:srgbClr val="004990"/>
    <a:srgbClr val="FFFF99"/>
    <a:srgbClr val="DAD500"/>
    <a:srgbClr val="E7E2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6902" autoAdjust="0"/>
    <p:restoredTop sz="98746" autoAdjust="0"/>
  </p:normalViewPr>
  <p:slideViewPr>
    <p:cSldViewPr snapToGrid="0">
      <p:cViewPr varScale="1">
        <p:scale>
          <a:sx n="102" d="100"/>
          <a:sy n="102" d="100"/>
        </p:scale>
        <p:origin x="808"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p:cViewPr>
        <p:scale>
          <a:sx n="90" d="100"/>
          <a:sy n="90" d="100"/>
        </p:scale>
        <p:origin x="-1464" y="-72"/>
      </p:cViewPr>
      <p:guideLst>
        <p:guide orient="horz" pos="292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372" cy="464184"/>
          </a:xfrm>
          <a:prstGeom prst="rect">
            <a:avLst/>
          </a:prstGeom>
        </p:spPr>
        <p:txBody>
          <a:bodyPr vert="horz" lIns="91647" tIns="45824" rIns="91647" bIns="45824" rtlCol="0"/>
          <a:lstStyle>
            <a:lvl1pPr algn="l">
              <a:defRPr sz="1200"/>
            </a:lvl1pPr>
          </a:lstStyle>
          <a:p>
            <a:r>
              <a:rPr lang="en-US" sz="2000" dirty="0">
                <a:solidFill>
                  <a:schemeClr val="bg1">
                    <a:lumMod val="50000"/>
                  </a:schemeClr>
                </a:solidFill>
                <a:latin typeface="Arial Black" pitchFamily="34" charset="0"/>
              </a:rPr>
              <a:t>PIPR Template</a:t>
            </a:r>
          </a:p>
        </p:txBody>
      </p:sp>
      <p:sp>
        <p:nvSpPr>
          <p:cNvPr id="7" name="Slide Number Placeholder 6"/>
          <p:cNvSpPr>
            <a:spLocks noGrp="1"/>
          </p:cNvSpPr>
          <p:nvPr>
            <p:ph type="sldNum" sz="quarter" idx="3"/>
          </p:nvPr>
        </p:nvSpPr>
        <p:spPr>
          <a:xfrm>
            <a:off x="6105421" y="8533358"/>
            <a:ext cx="904979" cy="464184"/>
          </a:xfrm>
          <a:prstGeom prst="rect">
            <a:avLst/>
          </a:prstGeom>
        </p:spPr>
        <p:txBody>
          <a:bodyPr vert="horz" lIns="91647" tIns="45824" rIns="91647" bIns="45824" rtlCol="0" anchor="b"/>
          <a:lstStyle>
            <a:lvl1pPr algn="r">
              <a:defRPr sz="1200"/>
            </a:lvl1pPr>
          </a:lstStyle>
          <a:p>
            <a:pPr marL="229117" indent="-229117"/>
            <a:r>
              <a:rPr lang="en-US" sz="800" dirty="0">
                <a:latin typeface="Arial" pitchFamily="34" charset="0"/>
                <a:cs typeface="Arial" pitchFamily="34" charset="0"/>
              </a:rPr>
              <a:t>02 TEMP-</a:t>
            </a:r>
            <a:fld id="{D53E82E4-8AD5-4819-A06C-93E744F3247B}" type="slidenum">
              <a:rPr lang="en-US" sz="800">
                <a:latin typeface="Arial" pitchFamily="34" charset="0"/>
                <a:cs typeface="Arial" pitchFamily="34" charset="0"/>
              </a:rPr>
              <a:pPr marL="229117" indent="-229117"/>
              <a:t>‹#›</a:t>
            </a:fld>
            <a:endParaRPr lang="en-US" sz="800" dirty="0">
              <a:latin typeface="Arial" pitchFamily="34" charset="0"/>
              <a:cs typeface="Arial" pitchFamily="34" charset="0"/>
            </a:endParaRPr>
          </a:p>
        </p:txBody>
      </p:sp>
    </p:spTree>
    <p:extLst>
      <p:ext uri="{BB962C8B-B14F-4D97-AF65-F5344CB8AC3E}">
        <p14:creationId xmlns:p14="http://schemas.microsoft.com/office/powerpoint/2010/main" val="257853969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2848" tIns="46423" rIns="92848" bIns="46423" rtlCol="0"/>
          <a:lstStyle>
            <a:lvl1pPr algn="l">
              <a:defRPr sz="1200"/>
            </a:lvl1pPr>
          </a:lstStyle>
          <a:p>
            <a:endParaRPr lang="en-US" dirty="0"/>
          </a:p>
        </p:txBody>
      </p:sp>
      <p:sp>
        <p:nvSpPr>
          <p:cNvPr id="3" name="Date Placeholder 2"/>
          <p:cNvSpPr>
            <a:spLocks noGrp="1"/>
          </p:cNvSpPr>
          <p:nvPr>
            <p:ph type="dt" idx="1"/>
          </p:nvPr>
        </p:nvSpPr>
        <p:spPr>
          <a:xfrm>
            <a:off x="3970938" y="1"/>
            <a:ext cx="3037840" cy="464820"/>
          </a:xfrm>
          <a:prstGeom prst="rect">
            <a:avLst/>
          </a:prstGeom>
        </p:spPr>
        <p:txBody>
          <a:bodyPr vert="horz" lIns="92848" tIns="46423" rIns="92848" bIns="46423" rtlCol="0"/>
          <a:lstStyle>
            <a:lvl1pPr algn="r">
              <a:defRPr sz="1200"/>
            </a:lvl1pPr>
          </a:lstStyle>
          <a:p>
            <a:fld id="{D32F43F3-B1C7-4EB1-9AD7-318ED0CDC60F}" type="datetimeFigureOut">
              <a:rPr lang="en-US" smtClean="0"/>
              <a:pPr/>
              <a:t>7/13/20</a:t>
            </a:fld>
            <a:endParaRPr lang="en-US" dirty="0"/>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92848" tIns="46423" rIns="92848" bIns="46423" rtlCol="0" anchor="ctr"/>
          <a:lstStyle/>
          <a:p>
            <a:endParaRPr lang="en-US" dirty="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2848" tIns="46423" rIns="92848" bIns="46423"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6"/>
            <a:ext cx="3037840" cy="464820"/>
          </a:xfrm>
          <a:prstGeom prst="rect">
            <a:avLst/>
          </a:prstGeom>
        </p:spPr>
        <p:txBody>
          <a:bodyPr vert="horz" lIns="92848" tIns="46423" rIns="92848" bIns="4642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6"/>
            <a:ext cx="3037840" cy="464820"/>
          </a:xfrm>
          <a:prstGeom prst="rect">
            <a:avLst/>
          </a:prstGeom>
        </p:spPr>
        <p:txBody>
          <a:bodyPr vert="horz" lIns="92848" tIns="46423" rIns="92848" bIns="46423" rtlCol="0" anchor="b"/>
          <a:lstStyle>
            <a:lvl1pPr algn="r">
              <a:defRPr sz="1200"/>
            </a:lvl1pPr>
          </a:lstStyle>
          <a:p>
            <a:fld id="{4E13A5A1-748A-4F5F-8D53-2A1A484CCDCC}" type="slidenum">
              <a:rPr lang="en-US" smtClean="0"/>
              <a:pPr/>
              <a:t>‹#›</a:t>
            </a:fld>
            <a:endParaRPr lang="en-US" dirty="0"/>
          </a:p>
        </p:txBody>
      </p:sp>
    </p:spTree>
    <p:extLst>
      <p:ext uri="{BB962C8B-B14F-4D97-AF65-F5344CB8AC3E}">
        <p14:creationId xmlns:p14="http://schemas.microsoft.com/office/powerpoint/2010/main" val="1288751052"/>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tif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tif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tif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tif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tif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tif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aseline="0">
                <a:latin typeface="Calibri" panose="020F0502020204030204"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baseline="0">
                <a:solidFill>
                  <a:schemeClr val="tx1"/>
                </a:solidFill>
                <a:latin typeface="Calibri" panose="020F0502020204030204"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a:xfrm>
            <a:off x="457200" y="6575011"/>
            <a:ext cx="2133600" cy="196850"/>
          </a:xfrm>
          <a:prstGeom prst="rect">
            <a:avLst/>
          </a:prstGeom>
        </p:spPr>
        <p:txBody>
          <a:bodyPr/>
          <a:lstStyle>
            <a:lvl1pPr>
              <a:defRPr baseline="0">
                <a:latin typeface="Calibri" panose="020F0502020204030204" pitchFamily="34" charset="0"/>
              </a:defRPr>
            </a:lvl1pPr>
          </a:lstStyle>
          <a:p>
            <a:r>
              <a:rPr lang="en-US"/>
              <a:t>March 2020</a:t>
            </a:r>
            <a:endParaRPr lang="en-US" dirty="0"/>
          </a:p>
        </p:txBody>
      </p:sp>
      <p:sp>
        <p:nvSpPr>
          <p:cNvPr id="6" name="Slide Number Placeholder 5"/>
          <p:cNvSpPr>
            <a:spLocks noGrp="1"/>
          </p:cNvSpPr>
          <p:nvPr>
            <p:ph type="sldNum" sz="quarter" idx="12"/>
          </p:nvPr>
        </p:nvSpPr>
        <p:spPr>
          <a:xfrm>
            <a:off x="6858000" y="6559136"/>
            <a:ext cx="2133600" cy="212725"/>
          </a:xfrm>
        </p:spPr>
        <p:txBody>
          <a:bodyPr/>
          <a:lstStyle>
            <a:lvl1pPr>
              <a:defRPr sz="1000" baseline="0">
                <a:solidFill>
                  <a:schemeClr val="bg1">
                    <a:lumMod val="50000"/>
                  </a:schemeClr>
                </a:solidFill>
                <a:latin typeface="Calibri" panose="020F0502020204030204" pitchFamily="34" charset="0"/>
                <a:cs typeface="Arial" pitchFamily="34" charset="0"/>
              </a:defRPr>
            </a:lvl1pPr>
          </a:lstStyle>
          <a:p>
            <a:fld id="{B0D1B106-9B78-43E7-9216-5A30474DFCE2}" type="slidenum">
              <a:rPr lang="en-US" smtClean="0"/>
              <a:pPr/>
              <a:t>‹#›</a:t>
            </a:fld>
            <a:endParaRPr lang="en-US" dirty="0"/>
          </a:p>
        </p:txBody>
      </p:sp>
      <p:sp>
        <p:nvSpPr>
          <p:cNvPr id="9" name="Line 5"/>
          <p:cNvSpPr>
            <a:spLocks noChangeShapeType="1"/>
          </p:cNvSpPr>
          <p:nvPr userDrawn="1"/>
        </p:nvSpPr>
        <p:spPr bwMode="auto">
          <a:xfrm>
            <a:off x="675863" y="777875"/>
            <a:ext cx="7616825" cy="0"/>
          </a:xfrm>
          <a:prstGeom prst="line">
            <a:avLst/>
          </a:prstGeom>
          <a:noFill/>
          <a:ln w="38100">
            <a:solidFill>
              <a:srgbClr val="A1A4A3"/>
            </a:solidFill>
            <a:round/>
            <a:headEnd/>
            <a:tailEnd/>
          </a:ln>
        </p:spPr>
        <p:txBody>
          <a:bodyPr wrap="none" anchor="ctr"/>
          <a:lstStyle/>
          <a:p>
            <a:endParaRPr lang="en-US" baseline="0" dirty="0">
              <a:latin typeface="Calibri" panose="020F0502020204030204" pitchFamily="34" charset="0"/>
            </a:endParaRPr>
          </a:p>
        </p:txBody>
      </p:sp>
      <p:pic>
        <p:nvPicPr>
          <p:cNvPr id="7" name="Picture 6" descr="PCOS_Cor Logo.JPG">
            <a:extLst>
              <a:ext uri="{FF2B5EF4-FFF2-40B4-BE49-F238E27FC236}">
                <a16:creationId xmlns:a16="http://schemas.microsoft.com/office/drawing/2014/main" id="{97D45E6A-93BE-F94D-B56F-B5F74040F8F7}"/>
              </a:ext>
            </a:extLst>
          </p:cNvPr>
          <p:cNvPicPr>
            <a:picLocks noChangeAspect="1"/>
          </p:cNvPicPr>
          <p:nvPr userDrawn="1"/>
        </p:nvPicPr>
        <p:blipFill>
          <a:blip r:embed="rId2" cstate="print"/>
          <a:stretch>
            <a:fillRect/>
          </a:stretch>
        </p:blipFill>
        <p:spPr>
          <a:xfrm>
            <a:off x="8229600" y="26097"/>
            <a:ext cx="888356" cy="800248"/>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normAutofit/>
          </a:bodyPr>
          <a:lstStyle>
            <a:lvl1pPr>
              <a:defRPr sz="3600" baseline="0">
                <a:latin typeface="Calibri" panose="020F0502020204030204" pitchFamily="34" charset="0"/>
              </a:defRPr>
            </a:lvl1pPr>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normAutofit/>
          </a:bodyPr>
          <a:lstStyle>
            <a:lvl1pPr>
              <a:defRPr sz="2800" baseline="0">
                <a:solidFill>
                  <a:srgbClr val="004990"/>
                </a:solidFill>
                <a:latin typeface="Calibri" panose="020F0502020204030204" pitchFamily="34" charset="0"/>
                <a:cs typeface="Arial" pitchFamily="34" charset="0"/>
              </a:defRPr>
            </a:lvl1pPr>
            <a:lvl2pPr>
              <a:defRPr sz="2400" baseline="0">
                <a:solidFill>
                  <a:srgbClr val="004990"/>
                </a:solidFill>
                <a:latin typeface="Calibri" panose="020F0502020204030204" pitchFamily="34" charset="0"/>
                <a:cs typeface="Arial" pitchFamily="34" charset="0"/>
              </a:defRPr>
            </a:lvl2pPr>
            <a:lvl3pPr>
              <a:defRPr sz="2000" baseline="0">
                <a:solidFill>
                  <a:srgbClr val="004990"/>
                </a:solidFill>
                <a:latin typeface="Calibri" panose="020F0502020204030204" pitchFamily="34" charset="0"/>
                <a:cs typeface="Arial" pitchFamily="34" charset="0"/>
              </a:defRPr>
            </a:lvl3pPr>
            <a:lvl4pPr>
              <a:defRPr sz="1800" baseline="0">
                <a:solidFill>
                  <a:srgbClr val="004990"/>
                </a:solidFill>
                <a:latin typeface="Calibri" panose="020F0502020204030204" pitchFamily="34" charset="0"/>
                <a:cs typeface="Arial" pitchFamily="34" charset="0"/>
              </a:defRPr>
            </a:lvl4pPr>
            <a:lvl5pPr>
              <a:defRPr sz="1800" baseline="0">
                <a:solidFill>
                  <a:srgbClr val="004990"/>
                </a:solidFill>
                <a:latin typeface="Calibri" panose="020F0502020204030204"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457200" y="6584950"/>
            <a:ext cx="2133600" cy="196850"/>
          </a:xfrm>
          <a:prstGeom prst="rect">
            <a:avLst/>
          </a:prstGeom>
        </p:spPr>
        <p:txBody>
          <a:bodyPr/>
          <a:lstStyle>
            <a:lvl1pPr>
              <a:defRPr baseline="0">
                <a:latin typeface="Calibri" panose="020F0502020204030204" pitchFamily="34" charset="0"/>
              </a:defRPr>
            </a:lvl1pPr>
          </a:lstStyle>
          <a:p>
            <a:r>
              <a:rPr lang="en-US"/>
              <a:t>March 2020</a:t>
            </a:r>
            <a:endParaRPr lang="en-US" dirty="0"/>
          </a:p>
        </p:txBody>
      </p:sp>
      <p:sp>
        <p:nvSpPr>
          <p:cNvPr id="6" name="Slide Number Placeholder 5"/>
          <p:cNvSpPr>
            <a:spLocks noGrp="1"/>
          </p:cNvSpPr>
          <p:nvPr>
            <p:ph type="sldNum" sz="quarter" idx="12"/>
          </p:nvPr>
        </p:nvSpPr>
        <p:spPr/>
        <p:txBody>
          <a:bodyPr/>
          <a:lstStyle>
            <a:lvl1pPr>
              <a:defRPr baseline="0">
                <a:latin typeface="Calibri" panose="020F0502020204030204" pitchFamily="34" charset="0"/>
              </a:defRPr>
            </a:lvl1pPr>
          </a:lstStyle>
          <a:p>
            <a:fld id="{B0D1B106-9B78-43E7-9216-5A30474DFCE2}" type="slidenum">
              <a:rPr lang="en-US" smtClean="0"/>
              <a:pPr/>
              <a:t>‹#›</a:t>
            </a:fld>
            <a:endParaRPr lang="en-US" dirty="0"/>
          </a:p>
        </p:txBody>
      </p:sp>
      <p:pic>
        <p:nvPicPr>
          <p:cNvPr id="10" name="Picture 9" descr="PCOS_Cor Logo.JPG">
            <a:extLst>
              <a:ext uri="{FF2B5EF4-FFF2-40B4-BE49-F238E27FC236}">
                <a16:creationId xmlns:a16="http://schemas.microsoft.com/office/drawing/2014/main" id="{6AD2F1CB-DFA8-7841-B703-E1A039DB7BF8}"/>
              </a:ext>
            </a:extLst>
          </p:cNvPr>
          <p:cNvPicPr>
            <a:picLocks noChangeAspect="1"/>
          </p:cNvPicPr>
          <p:nvPr userDrawn="1"/>
        </p:nvPicPr>
        <p:blipFill>
          <a:blip r:embed="rId2" cstate="print"/>
          <a:stretch>
            <a:fillRect/>
          </a:stretch>
        </p:blipFill>
        <p:spPr>
          <a:xfrm>
            <a:off x="8229600" y="26097"/>
            <a:ext cx="888356" cy="800248"/>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03201" y="152400"/>
            <a:ext cx="7708348" cy="533400"/>
          </a:xfrm>
        </p:spPr>
        <p:txBody>
          <a:bodyPr/>
          <a:lstStyle>
            <a:lvl1pPr algn="l">
              <a:defRPr baseline="0">
                <a:solidFill>
                  <a:schemeClr val="tx1"/>
                </a:solidFill>
                <a:latin typeface="Calibri" panose="020F0502020204030204" pitchFamily="34" charset="0"/>
              </a:defRPr>
            </a:lvl1pPr>
          </a:lstStyle>
          <a:p>
            <a:r>
              <a:rPr lang="en-US" dirty="0"/>
              <a:t>Click to edit Master title style</a:t>
            </a:r>
          </a:p>
        </p:txBody>
      </p:sp>
      <p:sp>
        <p:nvSpPr>
          <p:cNvPr id="3" name="Content Placeholder 2"/>
          <p:cNvSpPr>
            <a:spLocks noGrp="1"/>
          </p:cNvSpPr>
          <p:nvPr>
            <p:ph idx="1"/>
          </p:nvPr>
        </p:nvSpPr>
        <p:spPr>
          <a:xfrm>
            <a:off x="457200" y="1084020"/>
            <a:ext cx="8229600" cy="4525963"/>
          </a:xfrm>
        </p:spPr>
        <p:txBody>
          <a:bodyPr>
            <a:normAutofit/>
          </a:bodyPr>
          <a:lstStyle>
            <a:lvl1pPr>
              <a:defRPr sz="2800" b="1" baseline="0">
                <a:solidFill>
                  <a:schemeClr val="tx1"/>
                </a:solidFill>
                <a:latin typeface="Calibri" panose="020F0502020204030204" pitchFamily="34" charset="0"/>
                <a:cs typeface="Arial" pitchFamily="34" charset="0"/>
              </a:defRPr>
            </a:lvl1pPr>
            <a:lvl2pPr>
              <a:defRPr sz="2400" baseline="0">
                <a:solidFill>
                  <a:schemeClr val="tx1"/>
                </a:solidFill>
                <a:latin typeface="Calibri" panose="020F0502020204030204" pitchFamily="34" charset="0"/>
                <a:cs typeface="Arial" pitchFamily="34" charset="0"/>
              </a:defRPr>
            </a:lvl2pPr>
            <a:lvl3pPr>
              <a:defRPr sz="2000" baseline="0">
                <a:solidFill>
                  <a:schemeClr val="tx1"/>
                </a:solidFill>
                <a:latin typeface="Calibri" panose="020F0502020204030204" pitchFamily="34" charset="0"/>
                <a:cs typeface="Arial" pitchFamily="34" charset="0"/>
              </a:defRPr>
            </a:lvl3pPr>
            <a:lvl4pPr>
              <a:defRPr sz="1800" baseline="0">
                <a:solidFill>
                  <a:schemeClr val="tx1"/>
                </a:solidFill>
                <a:latin typeface="Calibri" panose="020F0502020204030204" pitchFamily="34" charset="0"/>
                <a:cs typeface="Arial" pitchFamily="34" charset="0"/>
              </a:defRPr>
            </a:lvl4pPr>
            <a:lvl5pPr>
              <a:defRPr sz="1800" baseline="0">
                <a:solidFill>
                  <a:schemeClr val="tx1"/>
                </a:solidFill>
                <a:latin typeface="Calibri" panose="020F0502020204030204"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457200" y="6584950"/>
            <a:ext cx="2133600" cy="196850"/>
          </a:xfrm>
          <a:prstGeom prst="rect">
            <a:avLst/>
          </a:prstGeom>
        </p:spPr>
        <p:txBody>
          <a:bodyPr/>
          <a:lstStyle>
            <a:lvl1pPr>
              <a:defRPr baseline="0">
                <a:solidFill>
                  <a:schemeClr val="tx1"/>
                </a:solidFill>
                <a:latin typeface="Calibri" panose="020F0502020204030204" pitchFamily="34" charset="0"/>
              </a:defRPr>
            </a:lvl1pPr>
          </a:lstStyle>
          <a:p>
            <a:r>
              <a:rPr lang="en-US" dirty="0"/>
              <a:t>July 2020</a:t>
            </a:r>
          </a:p>
        </p:txBody>
      </p:sp>
      <p:sp>
        <p:nvSpPr>
          <p:cNvPr id="6" name="Slide Number Placeholder 5"/>
          <p:cNvSpPr>
            <a:spLocks noGrp="1"/>
          </p:cNvSpPr>
          <p:nvPr>
            <p:ph type="sldNum" sz="quarter" idx="12"/>
          </p:nvPr>
        </p:nvSpPr>
        <p:spPr/>
        <p:txBody>
          <a:bodyPr/>
          <a:lstStyle>
            <a:lvl1pPr>
              <a:defRPr baseline="0">
                <a:solidFill>
                  <a:schemeClr val="tx1"/>
                </a:solidFill>
                <a:latin typeface="Calibri" panose="020F0502020204030204" pitchFamily="34" charset="0"/>
              </a:defRPr>
            </a:lvl1pPr>
          </a:lstStyle>
          <a:p>
            <a:fld id="{B0D1B106-9B78-43E7-9216-5A30474DFCE2}" type="slidenum">
              <a:rPr lang="en-US" smtClean="0"/>
              <a:pPr/>
              <a:t>‹#›</a:t>
            </a:fld>
            <a:endParaRPr lang="en-US" dirty="0"/>
          </a:p>
        </p:txBody>
      </p:sp>
      <p:sp>
        <p:nvSpPr>
          <p:cNvPr id="9" name="Line 5"/>
          <p:cNvSpPr>
            <a:spLocks noChangeShapeType="1"/>
          </p:cNvSpPr>
          <p:nvPr userDrawn="1"/>
        </p:nvSpPr>
        <p:spPr bwMode="auto">
          <a:xfrm>
            <a:off x="506896" y="777875"/>
            <a:ext cx="7616825" cy="0"/>
          </a:xfrm>
          <a:prstGeom prst="line">
            <a:avLst/>
          </a:prstGeom>
          <a:noFill/>
          <a:ln w="38100">
            <a:solidFill>
              <a:srgbClr val="A1A4A3"/>
            </a:solidFill>
            <a:round/>
            <a:headEnd/>
            <a:tailEnd/>
          </a:ln>
        </p:spPr>
        <p:txBody>
          <a:bodyPr wrap="none" anchor="ctr"/>
          <a:lstStyle/>
          <a:p>
            <a:endParaRPr lang="en-US" baseline="0" dirty="0">
              <a:solidFill>
                <a:schemeClr val="tx1"/>
              </a:solidFill>
              <a:latin typeface="Calibri" panose="020F050202020403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normAutofit/>
          </a:bodyPr>
          <a:lstStyle>
            <a:lvl1pPr algn="l">
              <a:defRPr sz="3200" b="1" cap="all" baseline="0">
                <a:latin typeface="Calibri" panose="020F0502020204030204"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baseline="0">
                <a:solidFill>
                  <a:srgbClr val="004990"/>
                </a:solidFill>
                <a:latin typeface="Calibri" panose="020F0502020204030204"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a:xfrm>
            <a:off x="457200" y="6584950"/>
            <a:ext cx="2133600" cy="196850"/>
          </a:xfrm>
          <a:prstGeom prst="rect">
            <a:avLst/>
          </a:prstGeom>
        </p:spPr>
        <p:txBody>
          <a:bodyPr/>
          <a:lstStyle>
            <a:lvl1pPr>
              <a:defRPr baseline="0">
                <a:latin typeface="Calibri" panose="020F0502020204030204" pitchFamily="34" charset="0"/>
              </a:defRPr>
            </a:lvl1pPr>
          </a:lstStyle>
          <a:p>
            <a:r>
              <a:rPr lang="en-US"/>
              <a:t>March 2020</a:t>
            </a:r>
            <a:endParaRPr lang="en-US" dirty="0"/>
          </a:p>
        </p:txBody>
      </p:sp>
      <p:sp>
        <p:nvSpPr>
          <p:cNvPr id="6" name="Slide Number Placeholder 5"/>
          <p:cNvSpPr>
            <a:spLocks noGrp="1"/>
          </p:cNvSpPr>
          <p:nvPr>
            <p:ph type="sldNum" sz="quarter" idx="12"/>
          </p:nvPr>
        </p:nvSpPr>
        <p:spPr/>
        <p:txBody>
          <a:bodyPr/>
          <a:lstStyle>
            <a:lvl1pPr>
              <a:defRPr baseline="0">
                <a:latin typeface="Calibri" panose="020F0502020204030204" pitchFamily="34" charset="0"/>
              </a:defRPr>
            </a:lvl1pPr>
          </a:lstStyle>
          <a:p>
            <a:fld id="{B0D1B106-9B78-43E7-9216-5A30474DFCE2}" type="slidenum">
              <a:rPr lang="en-US" smtClean="0"/>
              <a:pPr/>
              <a:t>‹#›</a:t>
            </a:fld>
            <a:endParaRPr lang="en-US" dirty="0"/>
          </a:p>
        </p:txBody>
      </p:sp>
      <p:sp>
        <p:nvSpPr>
          <p:cNvPr id="9" name="Line 5"/>
          <p:cNvSpPr>
            <a:spLocks noChangeShapeType="1"/>
          </p:cNvSpPr>
          <p:nvPr userDrawn="1"/>
        </p:nvSpPr>
        <p:spPr bwMode="auto">
          <a:xfrm>
            <a:off x="755376" y="777875"/>
            <a:ext cx="7616825" cy="0"/>
          </a:xfrm>
          <a:prstGeom prst="line">
            <a:avLst/>
          </a:prstGeom>
          <a:noFill/>
          <a:ln w="38100">
            <a:solidFill>
              <a:srgbClr val="A1A4A3"/>
            </a:solidFill>
            <a:round/>
            <a:headEnd/>
            <a:tailEnd/>
          </a:ln>
        </p:spPr>
        <p:txBody>
          <a:bodyPr wrap="none" anchor="ctr"/>
          <a:lstStyle/>
          <a:p>
            <a:endParaRPr lang="en-US" baseline="0" dirty="0">
              <a:latin typeface="Calibri" panose="020F0502020204030204" pitchFamily="34" charset="0"/>
            </a:endParaRPr>
          </a:p>
        </p:txBody>
      </p:sp>
      <p:pic>
        <p:nvPicPr>
          <p:cNvPr id="13" name="Picture 12" descr="PCOS_Cor Logo.JPG">
            <a:extLst>
              <a:ext uri="{FF2B5EF4-FFF2-40B4-BE49-F238E27FC236}">
                <a16:creationId xmlns:a16="http://schemas.microsoft.com/office/drawing/2014/main" id="{40BE92C3-2A29-F847-91FF-0AAAFA52BD2D}"/>
              </a:ext>
            </a:extLst>
          </p:cNvPr>
          <p:cNvPicPr>
            <a:picLocks noChangeAspect="1"/>
          </p:cNvPicPr>
          <p:nvPr userDrawn="1"/>
        </p:nvPicPr>
        <p:blipFill>
          <a:blip r:embed="rId2" cstate="print"/>
          <a:stretch>
            <a:fillRect/>
          </a:stretch>
        </p:blipFill>
        <p:spPr>
          <a:xfrm>
            <a:off x="8229600" y="26097"/>
            <a:ext cx="888356" cy="800248"/>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04462" y="152400"/>
            <a:ext cx="6947452" cy="533400"/>
          </a:xfrm>
        </p:spPr>
        <p:txBody>
          <a:bodyPr/>
          <a:lstStyle>
            <a:lvl1pPr algn="l">
              <a:defRPr baseline="0">
                <a:latin typeface="Calibri" panose="020F0502020204030204" pitchFamily="34" charset="0"/>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000" b="1" baseline="0">
                <a:solidFill>
                  <a:srgbClr val="004990"/>
                </a:solidFill>
                <a:latin typeface="Calibri" panose="020F0502020204030204"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normAutofit/>
          </a:bodyPr>
          <a:lstStyle>
            <a:lvl1pPr>
              <a:defRPr sz="2000" baseline="0">
                <a:solidFill>
                  <a:srgbClr val="004990"/>
                </a:solidFill>
                <a:latin typeface="Calibri" panose="020F0502020204030204" pitchFamily="34" charset="0"/>
                <a:cs typeface="Arial" pitchFamily="34" charset="0"/>
              </a:defRPr>
            </a:lvl1pPr>
            <a:lvl2pPr>
              <a:defRPr sz="1800" baseline="0">
                <a:solidFill>
                  <a:srgbClr val="004990"/>
                </a:solidFill>
                <a:latin typeface="Calibri" panose="020F0502020204030204" pitchFamily="34" charset="0"/>
                <a:cs typeface="Arial" pitchFamily="34" charset="0"/>
              </a:defRPr>
            </a:lvl2pPr>
            <a:lvl3pPr>
              <a:defRPr sz="1600" baseline="0">
                <a:solidFill>
                  <a:srgbClr val="004990"/>
                </a:solidFill>
                <a:latin typeface="Calibri" panose="020F0502020204030204" pitchFamily="34" charset="0"/>
                <a:cs typeface="Arial" pitchFamily="34" charset="0"/>
              </a:defRPr>
            </a:lvl3pPr>
            <a:lvl4pPr>
              <a:defRPr sz="1400" baseline="0">
                <a:solidFill>
                  <a:srgbClr val="004990"/>
                </a:solidFill>
                <a:latin typeface="Calibri" panose="020F0502020204030204" pitchFamily="34" charset="0"/>
                <a:cs typeface="Arial" pitchFamily="34" charset="0"/>
              </a:defRPr>
            </a:lvl4pPr>
            <a:lvl5pPr>
              <a:defRPr sz="1400" baseline="0">
                <a:solidFill>
                  <a:srgbClr val="004990"/>
                </a:solidFill>
                <a:latin typeface="Calibri" panose="020F0502020204030204"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000" b="1" baseline="0">
                <a:solidFill>
                  <a:srgbClr val="004990"/>
                </a:solidFill>
                <a:latin typeface="Calibri" panose="020F0502020204030204"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normAutofit/>
          </a:bodyPr>
          <a:lstStyle>
            <a:lvl1pPr>
              <a:defRPr sz="2000" baseline="0">
                <a:solidFill>
                  <a:srgbClr val="004990"/>
                </a:solidFill>
                <a:latin typeface="Calibri" panose="020F0502020204030204" pitchFamily="34" charset="0"/>
                <a:cs typeface="Arial" pitchFamily="34" charset="0"/>
              </a:defRPr>
            </a:lvl1pPr>
            <a:lvl2pPr>
              <a:defRPr sz="1800" baseline="0">
                <a:solidFill>
                  <a:srgbClr val="004990"/>
                </a:solidFill>
                <a:latin typeface="Calibri" panose="020F0502020204030204" pitchFamily="34" charset="0"/>
                <a:cs typeface="Arial" pitchFamily="34" charset="0"/>
              </a:defRPr>
            </a:lvl2pPr>
            <a:lvl3pPr>
              <a:defRPr sz="1600" baseline="0">
                <a:solidFill>
                  <a:srgbClr val="004990"/>
                </a:solidFill>
                <a:latin typeface="Calibri" panose="020F0502020204030204" pitchFamily="34" charset="0"/>
                <a:cs typeface="Arial" pitchFamily="34" charset="0"/>
              </a:defRPr>
            </a:lvl3pPr>
            <a:lvl4pPr>
              <a:defRPr sz="1400" baseline="0">
                <a:solidFill>
                  <a:srgbClr val="004990"/>
                </a:solidFill>
                <a:latin typeface="Calibri" panose="020F0502020204030204" pitchFamily="34" charset="0"/>
                <a:cs typeface="Arial" pitchFamily="34" charset="0"/>
              </a:defRPr>
            </a:lvl4pPr>
            <a:lvl5pPr>
              <a:defRPr sz="1400" baseline="0">
                <a:solidFill>
                  <a:srgbClr val="004990"/>
                </a:solidFill>
                <a:latin typeface="Calibri" panose="020F0502020204030204"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584950"/>
            <a:ext cx="2133600" cy="196850"/>
          </a:xfrm>
          <a:prstGeom prst="rect">
            <a:avLst/>
          </a:prstGeom>
        </p:spPr>
        <p:txBody>
          <a:bodyPr/>
          <a:lstStyle>
            <a:lvl1pPr>
              <a:defRPr baseline="0">
                <a:latin typeface="Calibri" panose="020F0502020204030204" pitchFamily="34" charset="0"/>
              </a:defRPr>
            </a:lvl1pPr>
          </a:lstStyle>
          <a:p>
            <a:r>
              <a:rPr lang="en-US"/>
              <a:t>March 2020</a:t>
            </a:r>
            <a:endParaRPr lang="en-US" dirty="0"/>
          </a:p>
        </p:txBody>
      </p:sp>
      <p:sp>
        <p:nvSpPr>
          <p:cNvPr id="9" name="Slide Number Placeholder 8"/>
          <p:cNvSpPr>
            <a:spLocks noGrp="1"/>
          </p:cNvSpPr>
          <p:nvPr>
            <p:ph type="sldNum" sz="quarter" idx="12"/>
          </p:nvPr>
        </p:nvSpPr>
        <p:spPr/>
        <p:txBody>
          <a:bodyPr/>
          <a:lstStyle>
            <a:lvl1pPr>
              <a:defRPr baseline="0">
                <a:latin typeface="Calibri" panose="020F0502020204030204" pitchFamily="34" charset="0"/>
              </a:defRPr>
            </a:lvl1pPr>
          </a:lstStyle>
          <a:p>
            <a:fld id="{B0D1B106-9B78-43E7-9216-5A30474DFCE2}" type="slidenum">
              <a:rPr lang="en-US" smtClean="0"/>
              <a:pPr/>
              <a:t>‹#›</a:t>
            </a:fld>
            <a:endParaRPr lang="en-US" dirty="0"/>
          </a:p>
        </p:txBody>
      </p:sp>
      <p:sp>
        <p:nvSpPr>
          <p:cNvPr id="12" name="Line 5"/>
          <p:cNvSpPr>
            <a:spLocks noChangeShapeType="1"/>
          </p:cNvSpPr>
          <p:nvPr userDrawn="1"/>
        </p:nvSpPr>
        <p:spPr bwMode="auto">
          <a:xfrm>
            <a:off x="496957" y="777875"/>
            <a:ext cx="7616825" cy="0"/>
          </a:xfrm>
          <a:prstGeom prst="line">
            <a:avLst/>
          </a:prstGeom>
          <a:noFill/>
          <a:ln w="38100">
            <a:solidFill>
              <a:srgbClr val="A1A4A3"/>
            </a:solidFill>
            <a:round/>
            <a:headEnd/>
            <a:tailEnd/>
          </a:ln>
        </p:spPr>
        <p:txBody>
          <a:bodyPr wrap="none" anchor="ctr"/>
          <a:lstStyle/>
          <a:p>
            <a:endParaRPr lang="en-US" baseline="0" dirty="0">
              <a:latin typeface="Calibri" panose="020F0502020204030204" pitchFamily="34" charset="0"/>
            </a:endParaRPr>
          </a:p>
        </p:txBody>
      </p:sp>
      <p:pic>
        <p:nvPicPr>
          <p:cNvPr id="15" name="Picture 14">
            <a:extLst>
              <a:ext uri="{FF2B5EF4-FFF2-40B4-BE49-F238E27FC236}">
                <a16:creationId xmlns:a16="http://schemas.microsoft.com/office/drawing/2014/main" id="{1A9E3925-3A85-4B4E-8102-32CE0E03ACA5}"/>
              </a:ext>
            </a:extLst>
          </p:cNvPr>
          <p:cNvPicPr>
            <a:picLocks noChangeAspect="1"/>
          </p:cNvPicPr>
          <p:nvPr userDrawn="1"/>
        </p:nvPicPr>
        <p:blipFill>
          <a:blip r:embed="rId2"/>
          <a:stretch>
            <a:fillRect/>
          </a:stretch>
        </p:blipFill>
        <p:spPr>
          <a:xfrm>
            <a:off x="59635" y="99390"/>
            <a:ext cx="795130" cy="675861"/>
          </a:xfrm>
          <a:prstGeom prst="rect">
            <a:avLst/>
          </a:prstGeom>
        </p:spPr>
      </p:pic>
      <p:pic>
        <p:nvPicPr>
          <p:cNvPr id="16" name="Picture 15" descr="PCOS_Cor Logo.JPG">
            <a:extLst>
              <a:ext uri="{FF2B5EF4-FFF2-40B4-BE49-F238E27FC236}">
                <a16:creationId xmlns:a16="http://schemas.microsoft.com/office/drawing/2014/main" id="{9D4957C0-872B-124E-9BBB-BDC94FC0D236}"/>
              </a:ext>
            </a:extLst>
          </p:cNvPr>
          <p:cNvPicPr>
            <a:picLocks noChangeAspect="1"/>
          </p:cNvPicPr>
          <p:nvPr userDrawn="1"/>
        </p:nvPicPr>
        <p:blipFill>
          <a:blip r:embed="rId3" cstate="print"/>
          <a:stretch>
            <a:fillRect/>
          </a:stretch>
        </p:blipFill>
        <p:spPr>
          <a:xfrm>
            <a:off x="8229600" y="26097"/>
            <a:ext cx="888356" cy="800248"/>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4886" y="152400"/>
            <a:ext cx="7086601" cy="533400"/>
          </a:xfrm>
        </p:spPr>
        <p:txBody>
          <a:bodyPr/>
          <a:lstStyle>
            <a:lvl1pPr algn="l">
              <a:defRPr baseline="0">
                <a:latin typeface="Calibri" panose="020F0502020204030204" pitchFamily="34" charset="0"/>
              </a:defRPr>
            </a:lvl1pPr>
          </a:lstStyle>
          <a:p>
            <a:r>
              <a:rPr lang="en-US"/>
              <a:t>Click to edit Master title style</a:t>
            </a:r>
          </a:p>
        </p:txBody>
      </p:sp>
      <p:sp>
        <p:nvSpPr>
          <p:cNvPr id="3" name="Date Placeholder 2"/>
          <p:cNvSpPr>
            <a:spLocks noGrp="1"/>
          </p:cNvSpPr>
          <p:nvPr>
            <p:ph type="dt" sz="half" idx="10"/>
          </p:nvPr>
        </p:nvSpPr>
        <p:spPr>
          <a:xfrm>
            <a:off x="457200" y="6584950"/>
            <a:ext cx="2133600" cy="196850"/>
          </a:xfrm>
          <a:prstGeom prst="rect">
            <a:avLst/>
          </a:prstGeom>
        </p:spPr>
        <p:txBody>
          <a:bodyPr/>
          <a:lstStyle>
            <a:lvl1pPr>
              <a:defRPr baseline="0">
                <a:latin typeface="Calibri" panose="020F0502020204030204" pitchFamily="34" charset="0"/>
              </a:defRPr>
            </a:lvl1pPr>
          </a:lstStyle>
          <a:p>
            <a:r>
              <a:rPr lang="en-US"/>
              <a:t>March 2020</a:t>
            </a:r>
            <a:endParaRPr lang="en-US" dirty="0"/>
          </a:p>
        </p:txBody>
      </p:sp>
      <p:sp>
        <p:nvSpPr>
          <p:cNvPr id="5" name="Slide Number Placeholder 4"/>
          <p:cNvSpPr>
            <a:spLocks noGrp="1"/>
          </p:cNvSpPr>
          <p:nvPr>
            <p:ph type="sldNum" sz="quarter" idx="12"/>
          </p:nvPr>
        </p:nvSpPr>
        <p:spPr/>
        <p:txBody>
          <a:bodyPr/>
          <a:lstStyle>
            <a:lvl1pPr>
              <a:defRPr baseline="0">
                <a:latin typeface="Calibri" panose="020F0502020204030204" pitchFamily="34" charset="0"/>
              </a:defRPr>
            </a:lvl1pPr>
          </a:lstStyle>
          <a:p>
            <a:fld id="{B0D1B106-9B78-43E7-9216-5A30474DFCE2}" type="slidenum">
              <a:rPr lang="en-US" smtClean="0"/>
              <a:pPr/>
              <a:t>‹#›</a:t>
            </a:fld>
            <a:endParaRPr lang="en-US" dirty="0"/>
          </a:p>
        </p:txBody>
      </p:sp>
      <p:sp>
        <p:nvSpPr>
          <p:cNvPr id="8" name="Line 5"/>
          <p:cNvSpPr>
            <a:spLocks noChangeShapeType="1"/>
          </p:cNvSpPr>
          <p:nvPr userDrawn="1"/>
        </p:nvSpPr>
        <p:spPr bwMode="auto">
          <a:xfrm>
            <a:off x="496957" y="777875"/>
            <a:ext cx="7616825" cy="0"/>
          </a:xfrm>
          <a:prstGeom prst="line">
            <a:avLst/>
          </a:prstGeom>
          <a:noFill/>
          <a:ln w="38100">
            <a:solidFill>
              <a:srgbClr val="A1A4A3"/>
            </a:solidFill>
            <a:round/>
            <a:headEnd/>
            <a:tailEnd/>
          </a:ln>
        </p:spPr>
        <p:txBody>
          <a:bodyPr wrap="none" anchor="ctr"/>
          <a:lstStyle/>
          <a:p>
            <a:endParaRPr lang="en-US" baseline="0" dirty="0">
              <a:latin typeface="Calibri" panose="020F0502020204030204" pitchFamily="34" charset="0"/>
            </a:endParaRPr>
          </a:p>
        </p:txBody>
      </p:sp>
      <p:pic>
        <p:nvPicPr>
          <p:cNvPr id="9" name="Picture 8">
            <a:extLst>
              <a:ext uri="{FF2B5EF4-FFF2-40B4-BE49-F238E27FC236}">
                <a16:creationId xmlns:a16="http://schemas.microsoft.com/office/drawing/2014/main" id="{27348573-5060-1C48-8FB9-00133490D3B8}"/>
              </a:ext>
            </a:extLst>
          </p:cNvPr>
          <p:cNvPicPr>
            <a:picLocks noChangeAspect="1"/>
          </p:cNvPicPr>
          <p:nvPr userDrawn="1"/>
        </p:nvPicPr>
        <p:blipFill>
          <a:blip r:embed="rId2"/>
          <a:stretch>
            <a:fillRect/>
          </a:stretch>
        </p:blipFill>
        <p:spPr>
          <a:xfrm>
            <a:off x="59635" y="99390"/>
            <a:ext cx="795130" cy="675861"/>
          </a:xfrm>
          <a:prstGeom prst="rect">
            <a:avLst/>
          </a:prstGeom>
        </p:spPr>
      </p:pic>
      <p:pic>
        <p:nvPicPr>
          <p:cNvPr id="11" name="Picture 10" descr="PCOS_Cor Logo.JPG">
            <a:extLst>
              <a:ext uri="{FF2B5EF4-FFF2-40B4-BE49-F238E27FC236}">
                <a16:creationId xmlns:a16="http://schemas.microsoft.com/office/drawing/2014/main" id="{8B3ADDD3-1B92-2444-A69C-F86785E3D70D}"/>
              </a:ext>
            </a:extLst>
          </p:cNvPr>
          <p:cNvPicPr>
            <a:picLocks noChangeAspect="1"/>
          </p:cNvPicPr>
          <p:nvPr userDrawn="1"/>
        </p:nvPicPr>
        <p:blipFill>
          <a:blip r:embed="rId3" cstate="print"/>
          <a:stretch>
            <a:fillRect/>
          </a:stretch>
        </p:blipFill>
        <p:spPr>
          <a:xfrm>
            <a:off x="8229600" y="26097"/>
            <a:ext cx="888356" cy="800248"/>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584950"/>
            <a:ext cx="2133600" cy="196850"/>
          </a:xfrm>
          <a:prstGeom prst="rect">
            <a:avLst/>
          </a:prstGeom>
        </p:spPr>
        <p:txBody>
          <a:bodyPr/>
          <a:lstStyle/>
          <a:p>
            <a:r>
              <a:rPr lang="en-US"/>
              <a:t>March 2020</a:t>
            </a:r>
            <a:endParaRPr lang="en-US" dirty="0"/>
          </a:p>
        </p:txBody>
      </p:sp>
      <p:sp>
        <p:nvSpPr>
          <p:cNvPr id="4" name="Slide Number Placeholder 3"/>
          <p:cNvSpPr>
            <a:spLocks noGrp="1"/>
          </p:cNvSpPr>
          <p:nvPr>
            <p:ph type="sldNum" sz="quarter" idx="12"/>
          </p:nvPr>
        </p:nvSpPr>
        <p:spPr/>
        <p:txBody>
          <a:bodyPr/>
          <a:lstStyle/>
          <a:p>
            <a:fld id="{B0D1B106-9B78-43E7-9216-5A30474DFCE2}" type="slidenum">
              <a:rPr lang="en-US" smtClean="0"/>
              <a:pPr/>
              <a:t>‹#›</a:t>
            </a:fld>
            <a:endParaRPr lang="en-US" dirty="0"/>
          </a:p>
        </p:txBody>
      </p:sp>
      <p:pic>
        <p:nvPicPr>
          <p:cNvPr id="7" name="Picture 6">
            <a:extLst>
              <a:ext uri="{FF2B5EF4-FFF2-40B4-BE49-F238E27FC236}">
                <a16:creationId xmlns:a16="http://schemas.microsoft.com/office/drawing/2014/main" id="{21E06375-1B0E-DA4F-8F7F-0A2EBFCCFFF6}"/>
              </a:ext>
            </a:extLst>
          </p:cNvPr>
          <p:cNvPicPr>
            <a:picLocks noChangeAspect="1"/>
          </p:cNvPicPr>
          <p:nvPr userDrawn="1"/>
        </p:nvPicPr>
        <p:blipFill>
          <a:blip r:embed="rId2"/>
          <a:stretch>
            <a:fillRect/>
          </a:stretch>
        </p:blipFill>
        <p:spPr>
          <a:xfrm>
            <a:off x="59635" y="99390"/>
            <a:ext cx="795130" cy="675861"/>
          </a:xfrm>
          <a:prstGeom prst="rect">
            <a:avLst/>
          </a:prstGeom>
        </p:spPr>
      </p:pic>
      <p:pic>
        <p:nvPicPr>
          <p:cNvPr id="8" name="Picture 7" descr="PCOS_Cor Logo.JPG">
            <a:extLst>
              <a:ext uri="{FF2B5EF4-FFF2-40B4-BE49-F238E27FC236}">
                <a16:creationId xmlns:a16="http://schemas.microsoft.com/office/drawing/2014/main" id="{72FAE421-72D3-1D45-958D-632CC4964C8C}"/>
              </a:ext>
            </a:extLst>
          </p:cNvPr>
          <p:cNvPicPr>
            <a:picLocks noChangeAspect="1"/>
          </p:cNvPicPr>
          <p:nvPr userDrawn="1"/>
        </p:nvPicPr>
        <p:blipFill>
          <a:blip r:embed="rId3" cstate="print"/>
          <a:stretch>
            <a:fillRect/>
          </a:stretch>
        </p:blipFill>
        <p:spPr>
          <a:xfrm>
            <a:off x="8229600" y="26097"/>
            <a:ext cx="888356" cy="800248"/>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baseline="0">
                <a:latin typeface="Calibri" panose="020F0502020204030204" pitchFamily="34" charset="0"/>
              </a:defRPr>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normAutofit/>
          </a:bodyPr>
          <a:lstStyle>
            <a:lvl1pPr>
              <a:defRPr sz="2400" baseline="0">
                <a:solidFill>
                  <a:srgbClr val="004990"/>
                </a:solidFill>
                <a:latin typeface="Calibri" panose="020F0502020204030204" pitchFamily="34" charset="0"/>
                <a:cs typeface="Arial" pitchFamily="34" charset="0"/>
              </a:defRPr>
            </a:lvl1pPr>
            <a:lvl2pPr>
              <a:defRPr sz="2000" baseline="0">
                <a:solidFill>
                  <a:srgbClr val="004990"/>
                </a:solidFill>
                <a:latin typeface="Calibri" panose="020F0502020204030204" pitchFamily="34" charset="0"/>
                <a:cs typeface="Arial" pitchFamily="34" charset="0"/>
              </a:defRPr>
            </a:lvl2pPr>
            <a:lvl3pPr>
              <a:defRPr sz="1800" baseline="0">
                <a:solidFill>
                  <a:srgbClr val="004990"/>
                </a:solidFill>
                <a:latin typeface="Calibri" panose="020F0502020204030204" pitchFamily="34" charset="0"/>
                <a:cs typeface="Arial" pitchFamily="34" charset="0"/>
              </a:defRPr>
            </a:lvl3pPr>
            <a:lvl4pPr>
              <a:defRPr sz="1600" baseline="0">
                <a:solidFill>
                  <a:srgbClr val="004990"/>
                </a:solidFill>
                <a:latin typeface="Calibri" panose="020F0502020204030204" pitchFamily="34" charset="0"/>
                <a:cs typeface="Arial" pitchFamily="34" charset="0"/>
              </a:defRPr>
            </a:lvl4pPr>
            <a:lvl5pPr>
              <a:defRPr sz="1600" baseline="0">
                <a:solidFill>
                  <a:srgbClr val="004990"/>
                </a:solidFill>
                <a:latin typeface="Calibri" panose="020F0502020204030204" pitchFamily="34" charset="0"/>
                <a:cs typeface="Arial"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baseline="0">
                <a:solidFill>
                  <a:srgbClr val="004990"/>
                </a:solidFill>
                <a:latin typeface="Calibri" panose="020F0502020204030204"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a:xfrm>
            <a:off x="457200" y="6553200"/>
            <a:ext cx="2133600" cy="196850"/>
          </a:xfrm>
          <a:prstGeom prst="rect">
            <a:avLst/>
          </a:prstGeom>
        </p:spPr>
        <p:txBody>
          <a:bodyPr/>
          <a:lstStyle>
            <a:lvl1pPr>
              <a:defRPr baseline="0">
                <a:latin typeface="Calibri" panose="020F0502020204030204" pitchFamily="34" charset="0"/>
              </a:defRPr>
            </a:lvl1pPr>
          </a:lstStyle>
          <a:p>
            <a:r>
              <a:rPr lang="en-US"/>
              <a:t>March 2020</a:t>
            </a:r>
            <a:endParaRPr lang="en-US" dirty="0"/>
          </a:p>
        </p:txBody>
      </p:sp>
      <p:sp>
        <p:nvSpPr>
          <p:cNvPr id="7" name="Slide Number Placeholder 6"/>
          <p:cNvSpPr>
            <a:spLocks noGrp="1"/>
          </p:cNvSpPr>
          <p:nvPr>
            <p:ph type="sldNum" sz="quarter" idx="12"/>
          </p:nvPr>
        </p:nvSpPr>
        <p:spPr/>
        <p:txBody>
          <a:bodyPr/>
          <a:lstStyle>
            <a:lvl1pPr>
              <a:defRPr baseline="0">
                <a:latin typeface="Calibri" panose="020F0502020204030204" pitchFamily="34" charset="0"/>
              </a:defRPr>
            </a:lvl1pPr>
          </a:lstStyle>
          <a:p>
            <a:fld id="{B0D1B106-9B78-43E7-9216-5A30474DFCE2}" type="slidenum">
              <a:rPr lang="en-US" smtClean="0"/>
              <a:pPr/>
              <a:t>‹#›</a:t>
            </a:fld>
            <a:endParaRPr lang="en-US" dirty="0"/>
          </a:p>
        </p:txBody>
      </p:sp>
      <p:pic>
        <p:nvPicPr>
          <p:cNvPr id="10" name="Picture 9">
            <a:extLst>
              <a:ext uri="{FF2B5EF4-FFF2-40B4-BE49-F238E27FC236}">
                <a16:creationId xmlns:a16="http://schemas.microsoft.com/office/drawing/2014/main" id="{5156FFDC-9CC9-6640-9711-CFF0D92DB11F}"/>
              </a:ext>
            </a:extLst>
          </p:cNvPr>
          <p:cNvPicPr>
            <a:picLocks noChangeAspect="1"/>
          </p:cNvPicPr>
          <p:nvPr userDrawn="1"/>
        </p:nvPicPr>
        <p:blipFill>
          <a:blip r:embed="rId2"/>
          <a:stretch>
            <a:fillRect/>
          </a:stretch>
        </p:blipFill>
        <p:spPr>
          <a:xfrm>
            <a:off x="59635" y="99390"/>
            <a:ext cx="795130" cy="675861"/>
          </a:xfrm>
          <a:prstGeom prst="rect">
            <a:avLst/>
          </a:prstGeom>
        </p:spPr>
      </p:pic>
      <p:pic>
        <p:nvPicPr>
          <p:cNvPr id="11" name="Picture 10" descr="PCOS_Cor Logo.JPG">
            <a:extLst>
              <a:ext uri="{FF2B5EF4-FFF2-40B4-BE49-F238E27FC236}">
                <a16:creationId xmlns:a16="http://schemas.microsoft.com/office/drawing/2014/main" id="{E9B6B485-8B33-FD45-89C5-63CC2FDF2E04}"/>
              </a:ext>
            </a:extLst>
          </p:cNvPr>
          <p:cNvPicPr>
            <a:picLocks noChangeAspect="1"/>
          </p:cNvPicPr>
          <p:nvPr userDrawn="1"/>
        </p:nvPicPr>
        <p:blipFill>
          <a:blip r:embed="rId3" cstate="print"/>
          <a:stretch>
            <a:fillRect/>
          </a:stretch>
        </p:blipFill>
        <p:spPr>
          <a:xfrm>
            <a:off x="8229600" y="26097"/>
            <a:ext cx="888356" cy="800248"/>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baseline="0">
                <a:latin typeface="Calibri" panose="020F0502020204030204" pitchFamily="34" charset="0"/>
              </a:defRPr>
            </a:lvl1pPr>
          </a:lstStyle>
          <a:p>
            <a:r>
              <a:rPr lang="en-US" dirty="0"/>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baseline="0">
                <a:solidFill>
                  <a:srgbClr val="004990"/>
                </a:solidFill>
                <a:latin typeface="Calibri" panose="020F0502020204030204" pitchFamily="34" charset="0"/>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baseline="0">
                <a:solidFill>
                  <a:srgbClr val="004990"/>
                </a:solidFill>
                <a:latin typeface="Calibri" panose="020F0502020204030204"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a:xfrm>
            <a:off x="457200" y="6584950"/>
            <a:ext cx="2133600" cy="196850"/>
          </a:xfrm>
          <a:prstGeom prst="rect">
            <a:avLst/>
          </a:prstGeom>
        </p:spPr>
        <p:txBody>
          <a:bodyPr/>
          <a:lstStyle>
            <a:lvl1pPr>
              <a:defRPr baseline="0">
                <a:latin typeface="Calibri" panose="020F0502020204030204" pitchFamily="34" charset="0"/>
              </a:defRPr>
            </a:lvl1pPr>
          </a:lstStyle>
          <a:p>
            <a:r>
              <a:rPr lang="en-US"/>
              <a:t>March 2020</a:t>
            </a:r>
            <a:endParaRPr lang="en-US" dirty="0"/>
          </a:p>
        </p:txBody>
      </p:sp>
      <p:sp>
        <p:nvSpPr>
          <p:cNvPr id="7" name="Slide Number Placeholder 6"/>
          <p:cNvSpPr>
            <a:spLocks noGrp="1"/>
          </p:cNvSpPr>
          <p:nvPr>
            <p:ph type="sldNum" sz="quarter" idx="12"/>
          </p:nvPr>
        </p:nvSpPr>
        <p:spPr/>
        <p:txBody>
          <a:bodyPr/>
          <a:lstStyle>
            <a:lvl1pPr>
              <a:defRPr baseline="0">
                <a:latin typeface="Calibri" panose="020F0502020204030204" pitchFamily="34" charset="0"/>
              </a:defRPr>
            </a:lvl1pPr>
          </a:lstStyle>
          <a:p>
            <a:fld id="{B0D1B106-9B78-43E7-9216-5A30474DFCE2}" type="slidenum">
              <a:rPr lang="en-US" smtClean="0"/>
              <a:pPr/>
              <a:t>‹#›</a:t>
            </a:fld>
            <a:endParaRPr lang="en-US" dirty="0"/>
          </a:p>
        </p:txBody>
      </p:sp>
      <p:sp>
        <p:nvSpPr>
          <p:cNvPr id="10" name="Line 5"/>
          <p:cNvSpPr>
            <a:spLocks noChangeShapeType="1"/>
          </p:cNvSpPr>
          <p:nvPr userDrawn="1"/>
        </p:nvSpPr>
        <p:spPr bwMode="auto">
          <a:xfrm>
            <a:off x="626167" y="762000"/>
            <a:ext cx="7616825" cy="0"/>
          </a:xfrm>
          <a:prstGeom prst="line">
            <a:avLst/>
          </a:prstGeom>
          <a:noFill/>
          <a:ln w="38100">
            <a:solidFill>
              <a:srgbClr val="A1A4A3"/>
            </a:solidFill>
            <a:round/>
            <a:headEnd/>
            <a:tailEnd/>
          </a:ln>
        </p:spPr>
        <p:txBody>
          <a:bodyPr wrap="none" anchor="ctr"/>
          <a:lstStyle/>
          <a:p>
            <a:endParaRPr lang="en-US" baseline="0" dirty="0">
              <a:latin typeface="Calibri" panose="020F0502020204030204" pitchFamily="34" charset="0"/>
            </a:endParaRPr>
          </a:p>
        </p:txBody>
      </p:sp>
      <p:pic>
        <p:nvPicPr>
          <p:cNvPr id="11" name="Picture 10">
            <a:extLst>
              <a:ext uri="{FF2B5EF4-FFF2-40B4-BE49-F238E27FC236}">
                <a16:creationId xmlns:a16="http://schemas.microsoft.com/office/drawing/2014/main" id="{E7EC82AC-0765-E24F-9ED4-8A15F51A4D60}"/>
              </a:ext>
            </a:extLst>
          </p:cNvPr>
          <p:cNvPicPr>
            <a:picLocks noChangeAspect="1"/>
          </p:cNvPicPr>
          <p:nvPr userDrawn="1"/>
        </p:nvPicPr>
        <p:blipFill>
          <a:blip r:embed="rId2"/>
          <a:stretch>
            <a:fillRect/>
          </a:stretch>
        </p:blipFill>
        <p:spPr>
          <a:xfrm>
            <a:off x="59635" y="99390"/>
            <a:ext cx="795130" cy="675861"/>
          </a:xfrm>
          <a:prstGeom prst="rect">
            <a:avLst/>
          </a:prstGeom>
        </p:spPr>
      </p:pic>
      <p:pic>
        <p:nvPicPr>
          <p:cNvPr id="13" name="Picture 12" descr="PCOS_Cor Logo.JPG">
            <a:extLst>
              <a:ext uri="{FF2B5EF4-FFF2-40B4-BE49-F238E27FC236}">
                <a16:creationId xmlns:a16="http://schemas.microsoft.com/office/drawing/2014/main" id="{68F41EC5-5BF2-8A4A-AC5A-6FA6FFB42308}"/>
              </a:ext>
            </a:extLst>
          </p:cNvPr>
          <p:cNvPicPr>
            <a:picLocks noChangeAspect="1"/>
          </p:cNvPicPr>
          <p:nvPr userDrawn="1"/>
        </p:nvPicPr>
        <p:blipFill>
          <a:blip r:embed="rId3" cstate="print"/>
          <a:stretch>
            <a:fillRect/>
          </a:stretch>
        </p:blipFill>
        <p:spPr>
          <a:xfrm>
            <a:off x="8229600" y="26097"/>
            <a:ext cx="888356" cy="800248"/>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44826" y="152400"/>
            <a:ext cx="7106478" cy="533400"/>
          </a:xfrm>
        </p:spPr>
        <p:txBody>
          <a:bodyPr/>
          <a:lstStyle>
            <a:lvl1pPr algn="l">
              <a:defRPr baseline="0">
                <a:latin typeface="Calibri" panose="020F0502020204030204" pitchFamily="34" charset="0"/>
              </a:defRPr>
            </a:lvl1pPr>
          </a:lstStyle>
          <a:p>
            <a:r>
              <a:rPr lang="en-US"/>
              <a:t>Click to edit Master title style</a:t>
            </a:r>
          </a:p>
        </p:txBody>
      </p:sp>
      <p:sp>
        <p:nvSpPr>
          <p:cNvPr id="3" name="Vertical Text Placeholder 2"/>
          <p:cNvSpPr>
            <a:spLocks noGrp="1"/>
          </p:cNvSpPr>
          <p:nvPr>
            <p:ph type="body" orient="vert" idx="1"/>
          </p:nvPr>
        </p:nvSpPr>
        <p:spPr/>
        <p:txBody>
          <a:bodyPr vert="eaVert">
            <a:normAutofit/>
          </a:bodyPr>
          <a:lstStyle>
            <a:lvl1pPr>
              <a:defRPr sz="2800" baseline="0">
                <a:solidFill>
                  <a:srgbClr val="004990"/>
                </a:solidFill>
                <a:latin typeface="Calibri" panose="020F0502020204030204" pitchFamily="34" charset="0"/>
                <a:cs typeface="Arial" pitchFamily="34" charset="0"/>
              </a:defRPr>
            </a:lvl1pPr>
            <a:lvl2pPr>
              <a:defRPr sz="2400" baseline="0">
                <a:solidFill>
                  <a:srgbClr val="004990"/>
                </a:solidFill>
                <a:latin typeface="Calibri" panose="020F0502020204030204" pitchFamily="34" charset="0"/>
                <a:cs typeface="Arial" pitchFamily="34" charset="0"/>
              </a:defRPr>
            </a:lvl2pPr>
            <a:lvl3pPr>
              <a:defRPr sz="2000" baseline="0">
                <a:solidFill>
                  <a:srgbClr val="004990"/>
                </a:solidFill>
                <a:latin typeface="Calibri" panose="020F0502020204030204" pitchFamily="34" charset="0"/>
                <a:cs typeface="Arial" pitchFamily="34" charset="0"/>
              </a:defRPr>
            </a:lvl3pPr>
            <a:lvl4pPr>
              <a:defRPr sz="1800" baseline="0">
                <a:solidFill>
                  <a:srgbClr val="004990"/>
                </a:solidFill>
                <a:latin typeface="Calibri" panose="020F0502020204030204" pitchFamily="34" charset="0"/>
                <a:cs typeface="Arial" pitchFamily="34" charset="0"/>
              </a:defRPr>
            </a:lvl4pPr>
            <a:lvl5pPr>
              <a:defRPr sz="1800" baseline="0">
                <a:solidFill>
                  <a:srgbClr val="004990"/>
                </a:solidFill>
                <a:latin typeface="Calibri" panose="020F0502020204030204"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457200" y="6584950"/>
            <a:ext cx="2133600" cy="196850"/>
          </a:xfrm>
          <a:prstGeom prst="rect">
            <a:avLst/>
          </a:prstGeom>
        </p:spPr>
        <p:txBody>
          <a:bodyPr/>
          <a:lstStyle>
            <a:lvl1pPr>
              <a:defRPr baseline="0">
                <a:latin typeface="Calibri" panose="020F0502020204030204" pitchFamily="34" charset="0"/>
              </a:defRPr>
            </a:lvl1pPr>
          </a:lstStyle>
          <a:p>
            <a:r>
              <a:rPr lang="en-US"/>
              <a:t>March 2020</a:t>
            </a:r>
            <a:endParaRPr lang="en-US" dirty="0"/>
          </a:p>
        </p:txBody>
      </p:sp>
      <p:sp>
        <p:nvSpPr>
          <p:cNvPr id="6" name="Slide Number Placeholder 5"/>
          <p:cNvSpPr>
            <a:spLocks noGrp="1"/>
          </p:cNvSpPr>
          <p:nvPr>
            <p:ph type="sldNum" sz="quarter" idx="12"/>
          </p:nvPr>
        </p:nvSpPr>
        <p:spPr/>
        <p:txBody>
          <a:bodyPr/>
          <a:lstStyle>
            <a:lvl1pPr>
              <a:defRPr baseline="0">
                <a:latin typeface="Calibri" panose="020F0502020204030204" pitchFamily="34" charset="0"/>
              </a:defRPr>
            </a:lvl1pPr>
          </a:lstStyle>
          <a:p>
            <a:fld id="{B0D1B106-9B78-43E7-9216-5A30474DFCE2}" type="slidenum">
              <a:rPr lang="en-US" smtClean="0"/>
              <a:pPr/>
              <a:t>‹#›</a:t>
            </a:fld>
            <a:endParaRPr lang="en-US" dirty="0"/>
          </a:p>
        </p:txBody>
      </p:sp>
      <p:pic>
        <p:nvPicPr>
          <p:cNvPr id="9" name="Picture 8">
            <a:extLst>
              <a:ext uri="{FF2B5EF4-FFF2-40B4-BE49-F238E27FC236}">
                <a16:creationId xmlns:a16="http://schemas.microsoft.com/office/drawing/2014/main" id="{E0D112F7-9D5D-0C42-8A73-2EAF097B2308}"/>
              </a:ext>
            </a:extLst>
          </p:cNvPr>
          <p:cNvPicPr>
            <a:picLocks noChangeAspect="1"/>
          </p:cNvPicPr>
          <p:nvPr userDrawn="1"/>
        </p:nvPicPr>
        <p:blipFill>
          <a:blip r:embed="rId2"/>
          <a:stretch>
            <a:fillRect/>
          </a:stretch>
        </p:blipFill>
        <p:spPr>
          <a:xfrm>
            <a:off x="59635" y="99390"/>
            <a:ext cx="795130" cy="675861"/>
          </a:xfrm>
          <a:prstGeom prst="rect">
            <a:avLst/>
          </a:prstGeom>
        </p:spPr>
      </p:pic>
      <p:pic>
        <p:nvPicPr>
          <p:cNvPr id="10" name="Picture 9" descr="PCOS_Cor Logo.JPG">
            <a:extLst>
              <a:ext uri="{FF2B5EF4-FFF2-40B4-BE49-F238E27FC236}">
                <a16:creationId xmlns:a16="http://schemas.microsoft.com/office/drawing/2014/main" id="{D1C146E4-1793-8749-BA97-B3EC5699F0C6}"/>
              </a:ext>
            </a:extLst>
          </p:cNvPr>
          <p:cNvPicPr>
            <a:picLocks noChangeAspect="1"/>
          </p:cNvPicPr>
          <p:nvPr userDrawn="1"/>
        </p:nvPicPr>
        <p:blipFill>
          <a:blip r:embed="rId3" cstate="print"/>
          <a:stretch>
            <a:fillRect/>
          </a:stretch>
        </p:blipFill>
        <p:spPr>
          <a:xfrm>
            <a:off x="8229600" y="26097"/>
            <a:ext cx="888356" cy="800248"/>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400"/>
            <a:ext cx="8229600" cy="5334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6781800" y="6569075"/>
            <a:ext cx="2133600" cy="212725"/>
          </a:xfrm>
          <a:prstGeom prst="rect">
            <a:avLst/>
          </a:prstGeom>
        </p:spPr>
        <p:txBody>
          <a:bodyPr vert="horz" lIns="91440" tIns="45720" rIns="91440" bIns="45720" rtlCol="0" anchor="ctr"/>
          <a:lstStyle>
            <a:lvl1pPr algn="r">
              <a:defRPr sz="1000" baseline="0">
                <a:solidFill>
                  <a:schemeClr val="tx1"/>
                </a:solidFill>
                <a:latin typeface="Calibri" panose="020F0502020204030204" pitchFamily="34" charset="0"/>
                <a:cs typeface="Arial" pitchFamily="34" charset="0"/>
              </a:defRPr>
            </a:lvl1pPr>
          </a:lstStyle>
          <a:p>
            <a:fld id="{90D7058A-810B-4EBD-8FDF-04ECCAA20044}" type="slidenum">
              <a:rPr lang="en-US" smtClean="0"/>
              <a:pPr/>
              <a:t>‹#›</a:t>
            </a:fld>
            <a:endParaRPr lang="en-US" dirty="0"/>
          </a:p>
        </p:txBody>
      </p:sp>
      <p:sp>
        <p:nvSpPr>
          <p:cNvPr id="11" name="Date Placeholder 3"/>
          <p:cNvSpPr>
            <a:spLocks noGrp="1"/>
          </p:cNvSpPr>
          <p:nvPr>
            <p:ph type="dt" sz="half" idx="2"/>
          </p:nvPr>
        </p:nvSpPr>
        <p:spPr>
          <a:xfrm>
            <a:off x="457200" y="6553200"/>
            <a:ext cx="2133600" cy="228600"/>
          </a:xfrm>
          <a:prstGeom prst="rect">
            <a:avLst/>
          </a:prstGeom>
        </p:spPr>
        <p:txBody>
          <a:bodyPr/>
          <a:lstStyle>
            <a:lvl1pPr>
              <a:defRPr sz="1000" baseline="0">
                <a:solidFill>
                  <a:schemeClr val="tx1"/>
                </a:solidFill>
                <a:latin typeface="Calibri" panose="020F0502020204030204" pitchFamily="34" charset="0"/>
                <a:cs typeface="Arial" pitchFamily="34" charset="0"/>
              </a:defRPr>
            </a:lvl1pPr>
          </a:lstStyle>
          <a:p>
            <a:r>
              <a:rPr lang="en-US"/>
              <a:t>March 2020</a:t>
            </a:r>
            <a:endParaRPr lang="en-US" dirty="0"/>
          </a:p>
        </p:txBody>
      </p:sp>
      <p:pic>
        <p:nvPicPr>
          <p:cNvPr id="9" name="Picture 2"/>
          <p:cNvPicPr>
            <a:picLocks noChangeAspect="1" noChangeArrowheads="1"/>
          </p:cNvPicPr>
          <p:nvPr userDrawn="1"/>
        </p:nvPicPr>
        <p:blipFill>
          <a:blip r:embed="rId12" cstate="print"/>
          <a:srcRect/>
          <a:stretch>
            <a:fillRect/>
          </a:stretch>
        </p:blipFill>
        <p:spPr bwMode="auto">
          <a:xfrm>
            <a:off x="8470904" y="114301"/>
            <a:ext cx="583684" cy="5334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3" r:id="rId4"/>
    <p:sldLayoutId id="2147483654" r:id="rId5"/>
    <p:sldLayoutId id="2147483655" r:id="rId6"/>
    <p:sldLayoutId id="2147483656" r:id="rId7"/>
    <p:sldLayoutId id="2147483657" r:id="rId8"/>
    <p:sldLayoutId id="2147483658" r:id="rId9"/>
    <p:sldLayoutId id="2147483659" r:id="rId10"/>
  </p:sldLayoutIdLst>
  <p:hf hdr="0" ftr="0"/>
  <p:txStyles>
    <p:titleStyle>
      <a:lvl1pPr algn="ctr" defTabSz="914400" rtl="0" eaLnBrk="1" latinLnBrk="0" hangingPunct="1">
        <a:spcBef>
          <a:spcPct val="0"/>
        </a:spcBef>
        <a:buNone/>
        <a:defRPr sz="2800" b="1" kern="1200" baseline="0">
          <a:solidFill>
            <a:schemeClr val="tx1"/>
          </a:solidFill>
          <a:latin typeface="Calibri" panose="020F0502020204030204"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3200" kern="1200" baseline="0">
          <a:solidFill>
            <a:schemeClr val="tx1"/>
          </a:solidFill>
          <a:latin typeface="Calibri" panose="020F0502020204030204"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baseline="0">
          <a:solidFill>
            <a:schemeClr val="tx1"/>
          </a:solidFill>
          <a:latin typeface="Calibri" panose="020F0502020204030204"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baseline="0">
          <a:solidFill>
            <a:schemeClr val="tx1"/>
          </a:solidFill>
          <a:latin typeface="Calibri" panose="020F0502020204030204"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baseline="0">
          <a:solidFill>
            <a:schemeClr val="tx1"/>
          </a:solidFill>
          <a:latin typeface="Calibri" panose="020F0502020204030204"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baseline="0">
          <a:solidFill>
            <a:schemeClr val="tx1"/>
          </a:solidFill>
          <a:latin typeface="Calibri" panose="020F0502020204030204"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pcos.gsfc.nasa.gov/physpag/meetings/AAS_Jan2017/AAS2017-agenda-Athena.php"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Potential NASA Contributions to the Athena Ground Segment</a:t>
            </a:r>
          </a:p>
        </p:txBody>
      </p:sp>
      <p:sp>
        <p:nvSpPr>
          <p:cNvPr id="3" name="Subtitle 2"/>
          <p:cNvSpPr>
            <a:spLocks noGrp="1"/>
          </p:cNvSpPr>
          <p:nvPr>
            <p:ph type="subTitle" idx="1"/>
          </p:nvPr>
        </p:nvSpPr>
        <p:spPr/>
        <p:txBody>
          <a:bodyPr/>
          <a:lstStyle/>
          <a:p>
            <a:r>
              <a:rPr lang="en-US" dirty="0"/>
              <a:t>Andy Ptak (NASA/GSFC)</a:t>
            </a:r>
          </a:p>
        </p:txBody>
      </p:sp>
      <p:sp>
        <p:nvSpPr>
          <p:cNvPr id="4" name="Slide Number Placeholder 3"/>
          <p:cNvSpPr>
            <a:spLocks noGrp="1"/>
          </p:cNvSpPr>
          <p:nvPr>
            <p:ph type="sldNum" sz="quarter" idx="12"/>
          </p:nvPr>
        </p:nvSpPr>
        <p:spPr/>
        <p:txBody>
          <a:bodyPr/>
          <a:lstStyle/>
          <a:p>
            <a:fld id="{674F049D-2085-4A4B-9613-DB4AC9991678}" type="slidenum">
              <a:rPr lang="en-US" smtClean="0"/>
              <a:t>1</a:t>
            </a:fld>
            <a:endParaRPr lang="en-US"/>
          </a:p>
        </p:txBody>
      </p:sp>
    </p:spTree>
    <p:extLst>
      <p:ext uri="{BB962C8B-B14F-4D97-AF65-F5344CB8AC3E}">
        <p14:creationId xmlns:p14="http://schemas.microsoft.com/office/powerpoint/2010/main" val="41297603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0BCBFD-5E8A-CC4A-9DF9-72397F85BA59}"/>
              </a:ext>
            </a:extLst>
          </p:cNvPr>
          <p:cNvSpPr>
            <a:spLocks noGrp="1"/>
          </p:cNvSpPr>
          <p:nvPr>
            <p:ph type="title"/>
          </p:nvPr>
        </p:nvSpPr>
        <p:spPr/>
        <p:txBody>
          <a:bodyPr/>
          <a:lstStyle/>
          <a:p>
            <a:r>
              <a:rPr lang="en-US" dirty="0"/>
              <a:t>Level 3 Software Examples</a:t>
            </a:r>
          </a:p>
        </p:txBody>
      </p:sp>
      <p:sp>
        <p:nvSpPr>
          <p:cNvPr id="3" name="Content Placeholder 2">
            <a:extLst>
              <a:ext uri="{FF2B5EF4-FFF2-40B4-BE49-F238E27FC236}">
                <a16:creationId xmlns:a16="http://schemas.microsoft.com/office/drawing/2014/main" id="{4576914D-A744-8B4A-98FC-C5D2246D383C}"/>
              </a:ext>
            </a:extLst>
          </p:cNvPr>
          <p:cNvSpPr>
            <a:spLocks noGrp="1"/>
          </p:cNvSpPr>
          <p:nvPr>
            <p:ph idx="1"/>
          </p:nvPr>
        </p:nvSpPr>
        <p:spPr>
          <a:xfrm>
            <a:off x="168813" y="1212112"/>
            <a:ext cx="8525021" cy="4514795"/>
          </a:xfrm>
        </p:spPr>
        <p:txBody>
          <a:bodyPr>
            <a:normAutofit/>
          </a:bodyPr>
          <a:lstStyle/>
          <a:p>
            <a:pPr lvl="1"/>
            <a:r>
              <a:rPr lang="en-US" sz="2550" dirty="0"/>
              <a:t>Extended source analysis, particularly spectra-spatial X-IFU analysis to meet level 1 science requirements </a:t>
            </a:r>
          </a:p>
          <a:p>
            <a:pPr lvl="1"/>
            <a:r>
              <a:rPr lang="en-US" sz="2550" dirty="0"/>
              <a:t>Automated data analysis, in part based on </a:t>
            </a:r>
            <a:r>
              <a:rPr lang="en-US" sz="2550" dirty="0" err="1"/>
              <a:t>eROSITA</a:t>
            </a:r>
            <a:r>
              <a:rPr lang="en-US" sz="2550" dirty="0"/>
              <a:t>, LSST and Roman experience, particularly for WFI (overlap with WFI transient source detection potential contribution)</a:t>
            </a:r>
          </a:p>
          <a:p>
            <a:pPr lvl="1"/>
            <a:r>
              <a:rPr lang="en-US" sz="2550" dirty="0" err="1"/>
              <a:t>Astrostatistics</a:t>
            </a:r>
            <a:r>
              <a:rPr lang="en-US" sz="2550" dirty="0"/>
              <a:t>: Markov Chain Monte Carlo (MCMC) is becoming mainstream, machine learning, incorporation of systematic errors (calibration and atomic physics for example) into data analysis</a:t>
            </a:r>
          </a:p>
          <a:p>
            <a:pPr lvl="1"/>
            <a:r>
              <a:rPr lang="en-US" sz="2550" dirty="0"/>
              <a:t>Lab astrophysics</a:t>
            </a:r>
          </a:p>
          <a:p>
            <a:pPr marL="0" indent="0">
              <a:buNone/>
            </a:pPr>
            <a:endParaRPr lang="en-US" dirty="0"/>
          </a:p>
        </p:txBody>
      </p:sp>
      <p:sp>
        <p:nvSpPr>
          <p:cNvPr id="4" name="Slide Number Placeholder 3">
            <a:extLst>
              <a:ext uri="{FF2B5EF4-FFF2-40B4-BE49-F238E27FC236}">
                <a16:creationId xmlns:a16="http://schemas.microsoft.com/office/drawing/2014/main" id="{C66FE6BE-7C79-3D4D-8D50-DD93ABD99E7A}"/>
              </a:ext>
            </a:extLst>
          </p:cNvPr>
          <p:cNvSpPr>
            <a:spLocks noGrp="1"/>
          </p:cNvSpPr>
          <p:nvPr>
            <p:ph type="sldNum" sz="quarter" idx="12"/>
          </p:nvPr>
        </p:nvSpPr>
        <p:spPr/>
        <p:txBody>
          <a:bodyPr/>
          <a:lstStyle/>
          <a:p>
            <a:fld id="{674F049D-2085-4A4B-9613-DB4AC9991678}" type="slidenum">
              <a:rPr lang="en-US" smtClean="0"/>
              <a:t>10</a:t>
            </a:fld>
            <a:endParaRPr lang="en-US"/>
          </a:p>
        </p:txBody>
      </p:sp>
    </p:spTree>
    <p:extLst>
      <p:ext uri="{BB962C8B-B14F-4D97-AF65-F5344CB8AC3E}">
        <p14:creationId xmlns:p14="http://schemas.microsoft.com/office/powerpoint/2010/main" val="19950113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968B1-6421-9A48-B4ED-C89E572F5A60}"/>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08307340-8B05-1B48-B89B-99A53D890969}"/>
              </a:ext>
            </a:extLst>
          </p:cNvPr>
          <p:cNvSpPr>
            <a:spLocks noGrp="1"/>
          </p:cNvSpPr>
          <p:nvPr>
            <p:ph idx="1"/>
          </p:nvPr>
        </p:nvSpPr>
        <p:spPr/>
        <p:txBody>
          <a:bodyPr>
            <a:normAutofit lnSpcReduction="10000"/>
          </a:bodyPr>
          <a:lstStyle/>
          <a:p>
            <a:r>
              <a:rPr lang="en-US" dirty="0"/>
              <a:t>ESA and Instrument Teams adopted the “Herschel” model for science ground system (science pipeline) development</a:t>
            </a:r>
          </a:p>
          <a:p>
            <a:pPr lvl="1"/>
            <a:r>
              <a:rPr lang="en-US" dirty="0"/>
              <a:t>~ 90% of science pipeline development will be at Instrument Science Centers (ISCs)</a:t>
            </a:r>
          </a:p>
          <a:p>
            <a:r>
              <a:rPr lang="en-US" dirty="0"/>
              <a:t>NASA IPAC participation in Herschel was successful</a:t>
            </a:r>
          </a:p>
          <a:p>
            <a:pPr lvl="1"/>
            <a:r>
              <a:rPr lang="en-US" dirty="0"/>
              <a:t>Full integration of NASA Herschel Science Center into Herschel SGS, allowing access to data and expertise</a:t>
            </a:r>
          </a:p>
          <a:p>
            <a:pPr lvl="1"/>
            <a:r>
              <a:rPr lang="en-US" dirty="0"/>
              <a:t>Served as main Herschel interface to US community</a:t>
            </a:r>
          </a:p>
          <a:p>
            <a:pPr lvl="1"/>
            <a:r>
              <a:rPr lang="en-US" dirty="0"/>
              <a:t>User support products developed at NHSC fed back to Herschel community in general</a:t>
            </a:r>
          </a:p>
          <a:p>
            <a:endParaRPr lang="en-US" dirty="0"/>
          </a:p>
        </p:txBody>
      </p:sp>
      <p:sp>
        <p:nvSpPr>
          <p:cNvPr id="4" name="Date Placeholder 3">
            <a:extLst>
              <a:ext uri="{FF2B5EF4-FFF2-40B4-BE49-F238E27FC236}">
                <a16:creationId xmlns:a16="http://schemas.microsoft.com/office/drawing/2014/main" id="{F58DE6D8-B00A-6F47-97DF-C3325EBFBDBD}"/>
              </a:ext>
            </a:extLst>
          </p:cNvPr>
          <p:cNvSpPr>
            <a:spLocks noGrp="1"/>
          </p:cNvSpPr>
          <p:nvPr>
            <p:ph type="dt" sz="half" idx="10"/>
          </p:nvPr>
        </p:nvSpPr>
        <p:spPr/>
        <p:txBody>
          <a:bodyPr/>
          <a:lstStyle/>
          <a:p>
            <a:r>
              <a:rPr lang="en-US" dirty="0"/>
              <a:t>July 2020</a:t>
            </a:r>
          </a:p>
        </p:txBody>
      </p:sp>
      <p:sp>
        <p:nvSpPr>
          <p:cNvPr id="5" name="Slide Number Placeholder 4">
            <a:extLst>
              <a:ext uri="{FF2B5EF4-FFF2-40B4-BE49-F238E27FC236}">
                <a16:creationId xmlns:a16="http://schemas.microsoft.com/office/drawing/2014/main" id="{79EFCA70-E76E-5A4E-BCE7-50E64E05B250}"/>
              </a:ext>
            </a:extLst>
          </p:cNvPr>
          <p:cNvSpPr>
            <a:spLocks noGrp="1"/>
          </p:cNvSpPr>
          <p:nvPr>
            <p:ph type="sldNum" sz="quarter" idx="12"/>
          </p:nvPr>
        </p:nvSpPr>
        <p:spPr/>
        <p:txBody>
          <a:bodyPr/>
          <a:lstStyle/>
          <a:p>
            <a:fld id="{B0D1B106-9B78-43E7-9216-5A30474DFCE2}" type="slidenum">
              <a:rPr lang="en-US" smtClean="0"/>
              <a:pPr/>
              <a:t>2</a:t>
            </a:fld>
            <a:endParaRPr lang="en-US" dirty="0"/>
          </a:p>
        </p:txBody>
      </p:sp>
    </p:spTree>
    <p:extLst>
      <p:ext uri="{BB962C8B-B14F-4D97-AF65-F5344CB8AC3E}">
        <p14:creationId xmlns:p14="http://schemas.microsoft.com/office/powerpoint/2010/main" val="4565222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 (cont.)</a:t>
            </a:r>
          </a:p>
        </p:txBody>
      </p:sp>
      <p:sp>
        <p:nvSpPr>
          <p:cNvPr id="3" name="Content Placeholder 2"/>
          <p:cNvSpPr>
            <a:spLocks noGrp="1"/>
          </p:cNvSpPr>
          <p:nvPr>
            <p:ph idx="1"/>
          </p:nvPr>
        </p:nvSpPr>
        <p:spPr>
          <a:xfrm>
            <a:off x="457200" y="1084020"/>
            <a:ext cx="8229600" cy="5136027"/>
          </a:xfrm>
        </p:spPr>
        <p:txBody>
          <a:bodyPr>
            <a:normAutofit lnSpcReduction="10000"/>
          </a:bodyPr>
          <a:lstStyle/>
          <a:p>
            <a:r>
              <a:rPr lang="en-US" dirty="0"/>
              <a:t>NASA contributed to XMM SAS development with programming support in US and at XMM SSC, similar model could be developed for Athena</a:t>
            </a:r>
          </a:p>
          <a:p>
            <a:pPr lvl="1"/>
            <a:r>
              <a:rPr lang="en-US" dirty="0"/>
              <a:t>Beta testing of code</a:t>
            </a:r>
          </a:p>
          <a:p>
            <a:pPr lvl="1"/>
            <a:r>
              <a:rPr lang="en-US" dirty="0"/>
              <a:t>Direct development of software modules</a:t>
            </a:r>
          </a:p>
          <a:p>
            <a:pPr lvl="1"/>
            <a:r>
              <a:rPr lang="en-US" dirty="0"/>
              <a:t>Hardware roles on X-IFU and (to lesser extent) WFI, mirror testing at XRCF could be leveraged</a:t>
            </a:r>
          </a:p>
          <a:p>
            <a:r>
              <a:rPr lang="en-US" dirty="0"/>
              <a:t>In NASA lifecycle cost estimates for NASA contribution to Athena, NASA contributions for Herschel, Integral and XMM-Newton were used to estimate a reasonable SGS contribution level of effort for Athena (~ 100 FTEs over mission lifetime)</a:t>
            </a:r>
          </a:p>
        </p:txBody>
      </p:sp>
      <p:sp>
        <p:nvSpPr>
          <p:cNvPr id="4" name="Slide Number Placeholder 3"/>
          <p:cNvSpPr>
            <a:spLocks noGrp="1"/>
          </p:cNvSpPr>
          <p:nvPr>
            <p:ph type="sldNum" sz="quarter" idx="12"/>
          </p:nvPr>
        </p:nvSpPr>
        <p:spPr/>
        <p:txBody>
          <a:bodyPr/>
          <a:lstStyle/>
          <a:p>
            <a:fld id="{674F049D-2085-4A4B-9613-DB4AC9991678}" type="slidenum">
              <a:rPr lang="en-US" smtClean="0"/>
              <a:t>3</a:t>
            </a:fld>
            <a:endParaRPr lang="en-US"/>
          </a:p>
        </p:txBody>
      </p:sp>
    </p:spTree>
    <p:extLst>
      <p:ext uri="{BB962C8B-B14F-4D97-AF65-F5344CB8AC3E}">
        <p14:creationId xmlns:p14="http://schemas.microsoft.com/office/powerpoint/2010/main" val="19762769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DBCF-35C6-5848-AB70-387124A541C5}"/>
              </a:ext>
            </a:extLst>
          </p:cNvPr>
          <p:cNvSpPr>
            <a:spLocks noGrp="1"/>
          </p:cNvSpPr>
          <p:nvPr>
            <p:ph type="title"/>
          </p:nvPr>
        </p:nvSpPr>
        <p:spPr/>
        <p:txBody>
          <a:bodyPr/>
          <a:lstStyle/>
          <a:p>
            <a:r>
              <a:rPr lang="en-US" dirty="0"/>
              <a:t>Current Status</a:t>
            </a:r>
          </a:p>
        </p:txBody>
      </p:sp>
      <p:sp>
        <p:nvSpPr>
          <p:cNvPr id="3" name="Content Placeholder 2">
            <a:extLst>
              <a:ext uri="{FF2B5EF4-FFF2-40B4-BE49-F238E27FC236}">
                <a16:creationId xmlns:a16="http://schemas.microsoft.com/office/drawing/2014/main" id="{276CC983-C8DA-0143-B6EA-4CB733679B04}"/>
              </a:ext>
            </a:extLst>
          </p:cNvPr>
          <p:cNvSpPr>
            <a:spLocks noGrp="1"/>
          </p:cNvSpPr>
          <p:nvPr>
            <p:ph idx="1"/>
          </p:nvPr>
        </p:nvSpPr>
        <p:spPr/>
        <p:txBody>
          <a:bodyPr>
            <a:normAutofit fontScale="85000" lnSpcReduction="10000"/>
          </a:bodyPr>
          <a:lstStyle/>
          <a:p>
            <a:r>
              <a:rPr lang="en-US" dirty="0"/>
              <a:t>Monthly coordination meetings between ESAC (SOC), WFI and X-IFU SGS leadership have started</a:t>
            </a:r>
          </a:p>
          <a:p>
            <a:pPr lvl="1"/>
            <a:r>
              <a:rPr lang="en-US" dirty="0"/>
              <a:t>A. Ptak is attending on behalf of NASA</a:t>
            </a:r>
          </a:p>
          <a:p>
            <a:pPr lvl="1"/>
            <a:r>
              <a:rPr lang="en-US" dirty="0"/>
              <a:t>This has included discussion of cloud computing, data formats (not definitely FITS!), programming languages</a:t>
            </a:r>
          </a:p>
          <a:p>
            <a:pPr lvl="1"/>
            <a:r>
              <a:rPr lang="en-US" dirty="0"/>
              <a:t>Athena Common Software System (ACSS)</a:t>
            </a:r>
          </a:p>
          <a:p>
            <a:r>
              <a:rPr lang="en-US" dirty="0"/>
              <a:t>X-IFU and WFI SGS leadership (Natalie Webb and Mike Watson) have established work breakdown structures for major and in some cases minor science pipeline efforts with “ownership” assigned to European member states</a:t>
            </a:r>
          </a:p>
          <a:p>
            <a:pPr lvl="1"/>
            <a:r>
              <a:rPr lang="en-US" dirty="0"/>
              <a:t>Currently only minor amount of effort is “earmarked” for a NASA contribution (WFI background work discussed by Dave Burrows)</a:t>
            </a:r>
          </a:p>
        </p:txBody>
      </p:sp>
      <p:sp>
        <p:nvSpPr>
          <p:cNvPr id="4" name="Date Placeholder 3">
            <a:extLst>
              <a:ext uri="{FF2B5EF4-FFF2-40B4-BE49-F238E27FC236}">
                <a16:creationId xmlns:a16="http://schemas.microsoft.com/office/drawing/2014/main" id="{42D35EFD-EA44-B547-822A-EA35A2D086B3}"/>
              </a:ext>
            </a:extLst>
          </p:cNvPr>
          <p:cNvSpPr>
            <a:spLocks noGrp="1"/>
          </p:cNvSpPr>
          <p:nvPr>
            <p:ph type="dt" sz="half" idx="10"/>
          </p:nvPr>
        </p:nvSpPr>
        <p:spPr/>
        <p:txBody>
          <a:bodyPr/>
          <a:lstStyle/>
          <a:p>
            <a:r>
              <a:rPr lang="en-US"/>
              <a:t>March 2020</a:t>
            </a:r>
            <a:endParaRPr lang="en-US" dirty="0"/>
          </a:p>
        </p:txBody>
      </p:sp>
      <p:sp>
        <p:nvSpPr>
          <p:cNvPr id="5" name="Slide Number Placeholder 4">
            <a:extLst>
              <a:ext uri="{FF2B5EF4-FFF2-40B4-BE49-F238E27FC236}">
                <a16:creationId xmlns:a16="http://schemas.microsoft.com/office/drawing/2014/main" id="{55F78393-B672-5542-9C32-B5BFB586437B}"/>
              </a:ext>
            </a:extLst>
          </p:cNvPr>
          <p:cNvSpPr>
            <a:spLocks noGrp="1"/>
          </p:cNvSpPr>
          <p:nvPr>
            <p:ph type="sldNum" sz="quarter" idx="12"/>
          </p:nvPr>
        </p:nvSpPr>
        <p:spPr/>
        <p:txBody>
          <a:bodyPr/>
          <a:lstStyle/>
          <a:p>
            <a:fld id="{B0D1B106-9B78-43E7-9216-5A30474DFCE2}" type="slidenum">
              <a:rPr lang="en-US" smtClean="0"/>
              <a:pPr/>
              <a:t>4</a:t>
            </a:fld>
            <a:endParaRPr lang="en-US" dirty="0"/>
          </a:p>
        </p:txBody>
      </p:sp>
    </p:spTree>
    <p:extLst>
      <p:ext uri="{BB962C8B-B14F-4D97-AF65-F5344CB8AC3E}">
        <p14:creationId xmlns:p14="http://schemas.microsoft.com/office/powerpoint/2010/main" val="29513409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3B594-59D8-9343-8069-B45294D34679}"/>
              </a:ext>
            </a:extLst>
          </p:cNvPr>
          <p:cNvSpPr>
            <a:spLocks noGrp="1"/>
          </p:cNvSpPr>
          <p:nvPr>
            <p:ph type="title"/>
          </p:nvPr>
        </p:nvSpPr>
        <p:spPr>
          <a:xfrm>
            <a:off x="437264" y="170815"/>
            <a:ext cx="7886700" cy="772130"/>
          </a:xfrm>
        </p:spPr>
        <p:txBody>
          <a:bodyPr>
            <a:normAutofit fontScale="90000"/>
          </a:bodyPr>
          <a:lstStyle/>
          <a:p>
            <a:r>
              <a:rPr lang="en-US" sz="3000" dirty="0"/>
              <a:t>Special Case: Contributions to WFI Science Software</a:t>
            </a:r>
          </a:p>
        </p:txBody>
      </p:sp>
      <p:sp>
        <p:nvSpPr>
          <p:cNvPr id="3" name="Content Placeholder 2">
            <a:extLst>
              <a:ext uri="{FF2B5EF4-FFF2-40B4-BE49-F238E27FC236}">
                <a16:creationId xmlns:a16="http://schemas.microsoft.com/office/drawing/2014/main" id="{6AA51A86-D557-374D-B14D-5B82D31AC979}"/>
              </a:ext>
            </a:extLst>
          </p:cNvPr>
          <p:cNvSpPr>
            <a:spLocks noGrp="1"/>
          </p:cNvSpPr>
          <p:nvPr>
            <p:ph idx="1"/>
          </p:nvPr>
        </p:nvSpPr>
        <p:spPr>
          <a:xfrm>
            <a:off x="63305" y="1158950"/>
            <a:ext cx="8957603" cy="5773478"/>
          </a:xfrm>
        </p:spPr>
        <p:txBody>
          <a:bodyPr>
            <a:normAutofit lnSpcReduction="10000"/>
          </a:bodyPr>
          <a:lstStyle/>
          <a:p>
            <a:r>
              <a:rPr lang="en-US" sz="2550" dirty="0"/>
              <a:t>The On-Board Hardware Science Products Module (SPM) was descoped from the WFI</a:t>
            </a:r>
          </a:p>
          <a:p>
            <a:pPr lvl="1"/>
            <a:r>
              <a:rPr lang="en-US" sz="1750" dirty="0"/>
              <a:t>Two main functionalities, the Background Analysis Module (BAM) to reject non-X-ray background and the Transient Analysis Module (TAM) for detecting transients from quick-look data could become part of NASA contribution to the WFI SGS</a:t>
            </a:r>
          </a:p>
          <a:p>
            <a:r>
              <a:rPr lang="en-US" sz="2550" dirty="0"/>
              <a:t>Background analysis as part of WFI contribution (Burrows talk)</a:t>
            </a:r>
          </a:p>
          <a:p>
            <a:pPr lvl="1"/>
            <a:r>
              <a:rPr lang="en-US" sz="2250" dirty="0"/>
              <a:t>Early US WFI background efforts included aiding with hardware design</a:t>
            </a:r>
          </a:p>
          <a:p>
            <a:pPr lvl="1"/>
            <a:r>
              <a:rPr lang="en-US" sz="2250" dirty="0"/>
              <a:t>In a study/research phase now</a:t>
            </a:r>
          </a:p>
          <a:p>
            <a:pPr lvl="2"/>
            <a:r>
              <a:rPr lang="en-US" sz="1850" dirty="0"/>
              <a:t>Aspects of this not reasonably tied to hardware may be competed</a:t>
            </a:r>
          </a:p>
          <a:p>
            <a:r>
              <a:rPr lang="en-US" sz="2550" dirty="0"/>
              <a:t>Transient detection</a:t>
            </a:r>
          </a:p>
          <a:p>
            <a:pPr lvl="1"/>
            <a:r>
              <a:rPr lang="en-US" sz="2250" dirty="0"/>
              <a:t>Remaining functionality that would have been on SPM</a:t>
            </a:r>
          </a:p>
          <a:p>
            <a:pPr lvl="1"/>
            <a:r>
              <a:rPr lang="en-US" sz="2250" dirty="0"/>
              <a:t>Not high priority by WFI leadership, will potentially be part of more general SGS effort later</a:t>
            </a:r>
          </a:p>
          <a:p>
            <a:pPr lvl="2"/>
            <a:r>
              <a:rPr lang="en-US" sz="1850" dirty="0"/>
              <a:t>Very small chance (?) some transient detection will occur with excess CPU capacity onboard, but will most likely live at mission operations</a:t>
            </a:r>
          </a:p>
          <a:p>
            <a:endParaRPr lang="en-US" sz="2550" dirty="0"/>
          </a:p>
        </p:txBody>
      </p:sp>
      <p:sp>
        <p:nvSpPr>
          <p:cNvPr id="4" name="Slide Number Placeholder 3">
            <a:extLst>
              <a:ext uri="{FF2B5EF4-FFF2-40B4-BE49-F238E27FC236}">
                <a16:creationId xmlns:a16="http://schemas.microsoft.com/office/drawing/2014/main" id="{80F9CA4D-1509-904C-9BA9-9A4C14FA7A03}"/>
              </a:ext>
            </a:extLst>
          </p:cNvPr>
          <p:cNvSpPr>
            <a:spLocks noGrp="1"/>
          </p:cNvSpPr>
          <p:nvPr>
            <p:ph type="sldNum" sz="quarter" idx="12"/>
          </p:nvPr>
        </p:nvSpPr>
        <p:spPr/>
        <p:txBody>
          <a:bodyPr/>
          <a:lstStyle/>
          <a:p>
            <a:fld id="{674F049D-2085-4A4B-9613-DB4AC9991678}" type="slidenum">
              <a:rPr lang="en-US" smtClean="0"/>
              <a:t>5</a:t>
            </a:fld>
            <a:endParaRPr lang="en-US"/>
          </a:p>
        </p:txBody>
      </p:sp>
    </p:spTree>
    <p:extLst>
      <p:ext uri="{BB962C8B-B14F-4D97-AF65-F5344CB8AC3E}">
        <p14:creationId xmlns:p14="http://schemas.microsoft.com/office/powerpoint/2010/main" val="10041233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36510-7526-894C-8455-6EEC7B92E834}"/>
              </a:ext>
            </a:extLst>
          </p:cNvPr>
          <p:cNvSpPr>
            <a:spLocks noGrp="1"/>
          </p:cNvSpPr>
          <p:nvPr>
            <p:ph type="title"/>
          </p:nvPr>
        </p:nvSpPr>
        <p:spPr/>
        <p:txBody>
          <a:bodyPr/>
          <a:lstStyle/>
          <a:p>
            <a:r>
              <a:rPr lang="en-US" dirty="0"/>
              <a:t>Contributions to Athena Pipeline Science Software</a:t>
            </a:r>
          </a:p>
        </p:txBody>
      </p:sp>
      <p:sp>
        <p:nvSpPr>
          <p:cNvPr id="3" name="Content Placeholder 2">
            <a:extLst>
              <a:ext uri="{FF2B5EF4-FFF2-40B4-BE49-F238E27FC236}">
                <a16:creationId xmlns:a16="http://schemas.microsoft.com/office/drawing/2014/main" id="{8CB199A3-8970-0C4C-925B-0277B5D8A935}"/>
              </a:ext>
            </a:extLst>
          </p:cNvPr>
          <p:cNvSpPr>
            <a:spLocks noGrp="1"/>
          </p:cNvSpPr>
          <p:nvPr>
            <p:ph idx="1"/>
          </p:nvPr>
        </p:nvSpPr>
        <p:spPr>
          <a:xfrm>
            <a:off x="469162" y="1120683"/>
            <a:ext cx="7886700" cy="5205689"/>
          </a:xfrm>
        </p:spPr>
        <p:txBody>
          <a:bodyPr>
            <a:normAutofit fontScale="92500" lnSpcReduction="20000"/>
          </a:bodyPr>
          <a:lstStyle/>
          <a:p>
            <a:r>
              <a:rPr lang="en-US" sz="2850" dirty="0"/>
              <a:t>Contribution to the science pipeline in general</a:t>
            </a:r>
          </a:p>
          <a:p>
            <a:pPr lvl="1"/>
            <a:r>
              <a:rPr lang="en-US" sz="2850" dirty="0"/>
              <a:t>Level 1 -&gt; 2 (maybe 1 -&gt; 3) pipeline</a:t>
            </a:r>
          </a:p>
          <a:p>
            <a:pPr lvl="2"/>
            <a:r>
              <a:rPr lang="en-US" sz="2475" dirty="0"/>
              <a:t>Programming and testing for core data reduction pipeline</a:t>
            </a:r>
          </a:p>
          <a:p>
            <a:pPr lvl="3"/>
            <a:r>
              <a:rPr lang="en-US" sz="2100" dirty="0"/>
              <a:t>WFI background analysis software might live here</a:t>
            </a:r>
          </a:p>
          <a:p>
            <a:pPr lvl="2"/>
            <a:r>
              <a:rPr lang="en-US" sz="2475" dirty="0"/>
              <a:t>Response generation</a:t>
            </a:r>
          </a:p>
          <a:p>
            <a:pPr lvl="2"/>
            <a:r>
              <a:rPr lang="en-US" sz="2475" dirty="0"/>
              <a:t>Main Athena science pipeline effort most likely won’t ramp up until ~ 5 years before launch but member states are staking out territory now</a:t>
            </a:r>
            <a:endParaRPr lang="en-US" sz="2100" dirty="0"/>
          </a:p>
          <a:p>
            <a:r>
              <a:rPr lang="en-US" sz="3150" dirty="0"/>
              <a:t>Calibration products (</a:t>
            </a:r>
            <a:r>
              <a:rPr lang="en-US" sz="3150" dirty="0" err="1"/>
              <a:t>caldb</a:t>
            </a:r>
            <a:r>
              <a:rPr lang="en-US" sz="3150" dirty="0"/>
              <a:t>) and software</a:t>
            </a:r>
          </a:p>
          <a:p>
            <a:pPr lvl="1"/>
            <a:r>
              <a:rPr lang="en-US" sz="2850" dirty="0"/>
              <a:t>Particularly for X-IFU, based on US hardware contribution, XRISM experience</a:t>
            </a:r>
          </a:p>
          <a:p>
            <a:pPr lvl="1"/>
            <a:r>
              <a:rPr lang="en-US" sz="2850" dirty="0"/>
              <a:t>Contributions resulting from US involvement in mirror calibration (mirror response, PSF, </a:t>
            </a:r>
            <a:r>
              <a:rPr lang="en-US" sz="2850" dirty="0" err="1"/>
              <a:t>etc</a:t>
            </a:r>
            <a:r>
              <a:rPr lang="en-US" sz="2850" dirty="0"/>
              <a:t>)</a:t>
            </a:r>
          </a:p>
          <a:p>
            <a:pPr lvl="1"/>
            <a:endParaRPr lang="en-US" dirty="0"/>
          </a:p>
        </p:txBody>
      </p:sp>
      <p:sp>
        <p:nvSpPr>
          <p:cNvPr id="4" name="Slide Number Placeholder 3">
            <a:extLst>
              <a:ext uri="{FF2B5EF4-FFF2-40B4-BE49-F238E27FC236}">
                <a16:creationId xmlns:a16="http://schemas.microsoft.com/office/drawing/2014/main" id="{86FFC451-31F2-134C-A5D4-A892971ED00D}"/>
              </a:ext>
            </a:extLst>
          </p:cNvPr>
          <p:cNvSpPr>
            <a:spLocks noGrp="1"/>
          </p:cNvSpPr>
          <p:nvPr>
            <p:ph type="sldNum" sz="quarter" idx="12"/>
          </p:nvPr>
        </p:nvSpPr>
        <p:spPr/>
        <p:txBody>
          <a:bodyPr/>
          <a:lstStyle/>
          <a:p>
            <a:fld id="{674F049D-2085-4A4B-9613-DB4AC9991678}" type="slidenum">
              <a:rPr lang="en-US" smtClean="0"/>
              <a:t>6</a:t>
            </a:fld>
            <a:endParaRPr lang="en-US"/>
          </a:p>
        </p:txBody>
      </p:sp>
    </p:spTree>
    <p:extLst>
      <p:ext uri="{BB962C8B-B14F-4D97-AF65-F5344CB8AC3E}">
        <p14:creationId xmlns:p14="http://schemas.microsoft.com/office/powerpoint/2010/main" val="16711608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NASA Contributions cont.</a:t>
            </a:r>
          </a:p>
        </p:txBody>
      </p:sp>
      <p:sp>
        <p:nvSpPr>
          <p:cNvPr id="3" name="Content Placeholder 2"/>
          <p:cNvSpPr>
            <a:spLocks noGrp="1"/>
          </p:cNvSpPr>
          <p:nvPr>
            <p:ph idx="1"/>
          </p:nvPr>
        </p:nvSpPr>
        <p:spPr>
          <a:xfrm>
            <a:off x="177363" y="914400"/>
            <a:ext cx="8337988" cy="4983957"/>
          </a:xfrm>
        </p:spPr>
        <p:txBody>
          <a:bodyPr>
            <a:normAutofit fontScale="70000" lnSpcReduction="20000"/>
          </a:bodyPr>
          <a:lstStyle/>
          <a:p>
            <a:r>
              <a:rPr lang="en-US" dirty="0"/>
              <a:t>Contribution to integrating ISC data pipeline software into single package</a:t>
            </a:r>
          </a:p>
          <a:p>
            <a:pPr lvl="1"/>
            <a:r>
              <a:rPr lang="en-US" dirty="0"/>
              <a:t>This may also live within the ISC’s though</a:t>
            </a:r>
          </a:p>
          <a:p>
            <a:pPr lvl="1"/>
            <a:r>
              <a:rPr lang="en-US" dirty="0"/>
              <a:t>With both remote and co-located scientist and programmer support as was done with XMM-Newton</a:t>
            </a:r>
          </a:p>
          <a:p>
            <a:pPr lvl="1"/>
            <a:r>
              <a:rPr lang="en-US" dirty="0"/>
              <a:t>Beta-testing / data challenges</a:t>
            </a:r>
          </a:p>
          <a:p>
            <a:r>
              <a:rPr lang="en-US" dirty="0"/>
              <a:t>Contributions to simulation software</a:t>
            </a:r>
          </a:p>
          <a:p>
            <a:pPr lvl="1"/>
            <a:r>
              <a:rPr lang="en-US" dirty="0"/>
              <a:t>Already collaborations exist with Athena simulation efforts in support of instrument development and establishing instrument requirements</a:t>
            </a:r>
          </a:p>
          <a:p>
            <a:pPr lvl="1"/>
            <a:r>
              <a:rPr lang="en-US"/>
              <a:t>Raytracing</a:t>
            </a:r>
            <a:endParaRPr lang="en-US" dirty="0"/>
          </a:p>
          <a:p>
            <a:pPr lvl="1"/>
            <a:r>
              <a:rPr lang="en-US" dirty="0"/>
              <a:t>Would most likely lead to contributions to both calibration plans and data processing pipeline development</a:t>
            </a:r>
          </a:p>
          <a:p>
            <a:r>
              <a:rPr lang="en-US" dirty="0"/>
              <a:t>US Data center as an additional ESA data center</a:t>
            </a:r>
          </a:p>
          <a:p>
            <a:pPr lvl="1"/>
            <a:r>
              <a:rPr lang="en-US" dirty="0"/>
              <a:t>Archive mirror</a:t>
            </a:r>
          </a:p>
          <a:p>
            <a:pPr lvl="1"/>
            <a:r>
              <a:rPr lang="en-US" dirty="0"/>
              <a:t>User support for US scientists / Guest observer program</a:t>
            </a:r>
          </a:p>
          <a:p>
            <a:pPr lvl="1"/>
            <a:r>
              <a:rPr lang="en-US" dirty="0"/>
              <a:t>Contributions to documentation</a:t>
            </a:r>
          </a:p>
          <a:p>
            <a:pPr lvl="1"/>
            <a:r>
              <a:rPr lang="en-US" dirty="0"/>
              <a:t>Overall coordination of NASA science pipeline and calibration contributions </a:t>
            </a:r>
          </a:p>
          <a:p>
            <a:r>
              <a:rPr lang="en-US" dirty="0"/>
              <a:t>Software and data analysis in support of post-flight calibration (help with ingesting activity at ISCs)</a:t>
            </a:r>
          </a:p>
        </p:txBody>
      </p:sp>
      <p:sp>
        <p:nvSpPr>
          <p:cNvPr id="4" name="Slide Number Placeholder 3"/>
          <p:cNvSpPr>
            <a:spLocks noGrp="1"/>
          </p:cNvSpPr>
          <p:nvPr>
            <p:ph type="sldNum" sz="quarter" idx="12"/>
          </p:nvPr>
        </p:nvSpPr>
        <p:spPr/>
        <p:txBody>
          <a:bodyPr/>
          <a:lstStyle/>
          <a:p>
            <a:fld id="{674F049D-2085-4A4B-9613-DB4AC9991678}" type="slidenum">
              <a:rPr lang="en-US" smtClean="0"/>
              <a:t>7</a:t>
            </a:fld>
            <a:endParaRPr lang="en-US"/>
          </a:p>
        </p:txBody>
      </p:sp>
    </p:spTree>
    <p:extLst>
      <p:ext uri="{BB962C8B-B14F-4D97-AF65-F5344CB8AC3E}">
        <p14:creationId xmlns:p14="http://schemas.microsoft.com/office/powerpoint/2010/main" val="9134081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95995D-635C-114A-A5D0-60920AE86203}"/>
              </a:ext>
            </a:extLst>
          </p:cNvPr>
          <p:cNvSpPr>
            <a:spLocks noGrp="1"/>
          </p:cNvSpPr>
          <p:nvPr>
            <p:ph type="title"/>
          </p:nvPr>
        </p:nvSpPr>
        <p:spPr/>
        <p:txBody>
          <a:bodyPr/>
          <a:lstStyle/>
          <a:p>
            <a:r>
              <a:rPr lang="en-US" dirty="0"/>
              <a:t>NASA Athena SGS Overview</a:t>
            </a:r>
          </a:p>
        </p:txBody>
      </p:sp>
      <p:sp>
        <p:nvSpPr>
          <p:cNvPr id="3" name="Content Placeholder 2">
            <a:extLst>
              <a:ext uri="{FF2B5EF4-FFF2-40B4-BE49-F238E27FC236}">
                <a16:creationId xmlns:a16="http://schemas.microsoft.com/office/drawing/2014/main" id="{F220B461-0226-1F4F-B7C2-7811C11AFE8B}"/>
              </a:ext>
            </a:extLst>
          </p:cNvPr>
          <p:cNvSpPr>
            <a:spLocks noGrp="1"/>
          </p:cNvSpPr>
          <p:nvPr>
            <p:ph idx="1"/>
          </p:nvPr>
        </p:nvSpPr>
        <p:spPr>
          <a:xfrm>
            <a:off x="228600" y="1084020"/>
            <a:ext cx="8686800" cy="5485055"/>
          </a:xfrm>
        </p:spPr>
        <p:txBody>
          <a:bodyPr>
            <a:normAutofit/>
          </a:bodyPr>
          <a:lstStyle/>
          <a:p>
            <a:r>
              <a:rPr lang="en-US" sz="2200" dirty="0"/>
              <a:t>Not clear on how US effort will be distributed between instrument teams vs. being part of a NASA Athena data center = NADC (horrible acronym but avoids arguments about spelling of center)</a:t>
            </a:r>
          </a:p>
          <a:p>
            <a:r>
              <a:rPr lang="en-US" sz="2400" dirty="0"/>
              <a:t>NASA HQ is assuming that the NADC will be established and probably competed towards the middle of the decade</a:t>
            </a:r>
          </a:p>
          <a:p>
            <a:pPr lvl="1"/>
            <a:r>
              <a:rPr lang="en-US" sz="1800" dirty="0"/>
              <a:t>Athena Project Science team is working on SGS planning in general terms </a:t>
            </a:r>
          </a:p>
          <a:p>
            <a:pPr marL="0" indent="0">
              <a:buNone/>
            </a:pPr>
            <a:endParaRPr lang="en-US" sz="1600" dirty="0"/>
          </a:p>
        </p:txBody>
      </p:sp>
      <p:sp>
        <p:nvSpPr>
          <p:cNvPr id="4" name="Date Placeholder 3">
            <a:extLst>
              <a:ext uri="{FF2B5EF4-FFF2-40B4-BE49-F238E27FC236}">
                <a16:creationId xmlns:a16="http://schemas.microsoft.com/office/drawing/2014/main" id="{3A578B48-0AA0-5041-B62A-09F1AAC9EEE5}"/>
              </a:ext>
            </a:extLst>
          </p:cNvPr>
          <p:cNvSpPr>
            <a:spLocks noGrp="1"/>
          </p:cNvSpPr>
          <p:nvPr>
            <p:ph type="dt" sz="half" idx="10"/>
          </p:nvPr>
        </p:nvSpPr>
        <p:spPr/>
        <p:txBody>
          <a:bodyPr/>
          <a:lstStyle/>
          <a:p>
            <a:r>
              <a:rPr lang="en-US" dirty="0"/>
              <a:t>July 2020</a:t>
            </a:r>
          </a:p>
        </p:txBody>
      </p:sp>
      <p:sp>
        <p:nvSpPr>
          <p:cNvPr id="5" name="Slide Number Placeholder 4">
            <a:extLst>
              <a:ext uri="{FF2B5EF4-FFF2-40B4-BE49-F238E27FC236}">
                <a16:creationId xmlns:a16="http://schemas.microsoft.com/office/drawing/2014/main" id="{4FE11AED-3CC7-394E-88C9-6A72F963A3EE}"/>
              </a:ext>
            </a:extLst>
          </p:cNvPr>
          <p:cNvSpPr>
            <a:spLocks noGrp="1"/>
          </p:cNvSpPr>
          <p:nvPr>
            <p:ph type="sldNum" sz="quarter" idx="12"/>
          </p:nvPr>
        </p:nvSpPr>
        <p:spPr/>
        <p:txBody>
          <a:bodyPr/>
          <a:lstStyle/>
          <a:p>
            <a:fld id="{B0D1B106-9B78-43E7-9216-5A30474DFCE2}" type="slidenum">
              <a:rPr lang="en-US" smtClean="0"/>
              <a:pPr/>
              <a:t>8</a:t>
            </a:fld>
            <a:endParaRPr lang="en-US" dirty="0"/>
          </a:p>
        </p:txBody>
      </p:sp>
    </p:spTree>
    <p:extLst>
      <p:ext uri="{BB962C8B-B14F-4D97-AF65-F5344CB8AC3E}">
        <p14:creationId xmlns:p14="http://schemas.microsoft.com/office/powerpoint/2010/main" val="1750160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BA3CE5-9954-CC4C-9781-0908F042BE01}"/>
              </a:ext>
            </a:extLst>
          </p:cNvPr>
          <p:cNvSpPr>
            <a:spLocks noGrp="1"/>
          </p:cNvSpPr>
          <p:nvPr>
            <p:ph type="title"/>
          </p:nvPr>
        </p:nvSpPr>
        <p:spPr/>
        <p:txBody>
          <a:bodyPr/>
          <a:lstStyle/>
          <a:p>
            <a:r>
              <a:rPr lang="en-US" dirty="0"/>
              <a:t>Path Forward</a:t>
            </a:r>
          </a:p>
        </p:txBody>
      </p:sp>
      <p:sp>
        <p:nvSpPr>
          <p:cNvPr id="3" name="Content Placeholder 2">
            <a:extLst>
              <a:ext uri="{FF2B5EF4-FFF2-40B4-BE49-F238E27FC236}">
                <a16:creationId xmlns:a16="http://schemas.microsoft.com/office/drawing/2014/main" id="{DDF605E4-7DFF-B444-95E5-6A1AC15F7288}"/>
              </a:ext>
            </a:extLst>
          </p:cNvPr>
          <p:cNvSpPr>
            <a:spLocks noGrp="1"/>
          </p:cNvSpPr>
          <p:nvPr>
            <p:ph idx="1"/>
          </p:nvPr>
        </p:nvSpPr>
        <p:spPr>
          <a:xfrm>
            <a:off x="228600" y="1084020"/>
            <a:ext cx="8686800" cy="5485055"/>
          </a:xfrm>
        </p:spPr>
        <p:txBody>
          <a:bodyPr>
            <a:normAutofit fontScale="85000" lnSpcReduction="20000"/>
          </a:bodyPr>
          <a:lstStyle/>
          <a:p>
            <a:r>
              <a:rPr lang="en-US" dirty="0"/>
              <a:t>NAST meeting held at January 2017 AAS meeting asked for NAST members to present ideas for SGS contributions (see </a:t>
            </a:r>
            <a:r>
              <a:rPr lang="en-US" dirty="0">
                <a:hlinkClick r:id="rId2"/>
              </a:rPr>
              <a:t>https://pcos.gsfc.nasa.gov/physpag/meetings/AAS_Jan2017/AAS2017-agenda-Athena.php</a:t>
            </a:r>
            <a:r>
              <a:rPr lang="en-US" dirty="0"/>
              <a:t>)</a:t>
            </a:r>
          </a:p>
          <a:p>
            <a:pPr lvl="1"/>
            <a:r>
              <a:rPr lang="en-US" dirty="0"/>
              <a:t>Paul </a:t>
            </a:r>
            <a:r>
              <a:rPr lang="en-US" dirty="0" err="1"/>
              <a:t>Plucinsky</a:t>
            </a:r>
            <a:r>
              <a:rPr lang="en-US" dirty="0"/>
              <a:t>: Prepare for cross-calibration between Athena and Chandra, XMM-Newton, Swift, NuSTAR and XRISM</a:t>
            </a:r>
          </a:p>
          <a:p>
            <a:pPr lvl="1"/>
            <a:r>
              <a:rPr lang="en-US" dirty="0"/>
              <a:t>Richard Griffiths: Mentioned examples of level 3 software, including advanced background rejection and transient analysis, heritage of US contributing RGS and extended source (ESAS) software to XMM-Newton</a:t>
            </a:r>
          </a:p>
          <a:p>
            <a:pPr lvl="1"/>
            <a:r>
              <a:rPr lang="en-US" dirty="0"/>
              <a:t>David </a:t>
            </a:r>
            <a:r>
              <a:rPr lang="en-US" dirty="0" err="1"/>
              <a:t>Ballyntine</a:t>
            </a:r>
            <a:r>
              <a:rPr lang="en-US" dirty="0"/>
              <a:t>: Automated stacking of WFI data in coordination with LSST</a:t>
            </a:r>
          </a:p>
          <a:p>
            <a:pPr lvl="1"/>
            <a:r>
              <a:rPr lang="en-US" dirty="0"/>
              <a:t>Joel Bregman: WHIM line detection requirements</a:t>
            </a:r>
          </a:p>
          <a:p>
            <a:pPr lvl="1"/>
            <a:r>
              <a:rPr lang="en-US" dirty="0"/>
              <a:t>Meg Donahue: calibration, extended source analysis, advanced spatial-spectral software, including systematic errors</a:t>
            </a:r>
          </a:p>
          <a:p>
            <a:pPr lvl="1"/>
            <a:r>
              <a:rPr lang="en-US" dirty="0"/>
              <a:t>Andy Ptak – contributing to </a:t>
            </a:r>
            <a:r>
              <a:rPr lang="en-US"/>
              <a:t>simulation efforts</a:t>
            </a:r>
            <a:endParaRPr lang="en-US" dirty="0"/>
          </a:p>
          <a:p>
            <a:r>
              <a:rPr lang="en-US" dirty="0"/>
              <a:t>Would like NAST to revisit this, perhaps with a dedicated NAST meeting in the future on potential contribution to the Athena SGS and recommendations to NASA on implementation</a:t>
            </a:r>
          </a:p>
          <a:p>
            <a:pPr lvl="1"/>
            <a:r>
              <a:rPr lang="en-US" dirty="0"/>
              <a:t>Lab astrophysics</a:t>
            </a:r>
          </a:p>
        </p:txBody>
      </p:sp>
      <p:sp>
        <p:nvSpPr>
          <p:cNvPr id="4" name="Date Placeholder 3">
            <a:extLst>
              <a:ext uri="{FF2B5EF4-FFF2-40B4-BE49-F238E27FC236}">
                <a16:creationId xmlns:a16="http://schemas.microsoft.com/office/drawing/2014/main" id="{F7EA1B4F-9222-4C4C-9215-ED0168376342}"/>
              </a:ext>
            </a:extLst>
          </p:cNvPr>
          <p:cNvSpPr>
            <a:spLocks noGrp="1"/>
          </p:cNvSpPr>
          <p:nvPr>
            <p:ph type="dt" sz="half" idx="10"/>
          </p:nvPr>
        </p:nvSpPr>
        <p:spPr/>
        <p:txBody>
          <a:bodyPr/>
          <a:lstStyle/>
          <a:p>
            <a:r>
              <a:rPr lang="en-US" dirty="0"/>
              <a:t>July 2020</a:t>
            </a:r>
          </a:p>
        </p:txBody>
      </p:sp>
      <p:sp>
        <p:nvSpPr>
          <p:cNvPr id="5" name="Slide Number Placeholder 4">
            <a:extLst>
              <a:ext uri="{FF2B5EF4-FFF2-40B4-BE49-F238E27FC236}">
                <a16:creationId xmlns:a16="http://schemas.microsoft.com/office/drawing/2014/main" id="{912E0C19-95E6-5440-92B5-3EC7D44B8683}"/>
              </a:ext>
            </a:extLst>
          </p:cNvPr>
          <p:cNvSpPr>
            <a:spLocks noGrp="1"/>
          </p:cNvSpPr>
          <p:nvPr>
            <p:ph type="sldNum" sz="quarter" idx="12"/>
          </p:nvPr>
        </p:nvSpPr>
        <p:spPr/>
        <p:txBody>
          <a:bodyPr/>
          <a:lstStyle/>
          <a:p>
            <a:fld id="{B0D1B106-9B78-43E7-9216-5A30474DFCE2}" type="slidenum">
              <a:rPr lang="en-US" smtClean="0"/>
              <a:pPr/>
              <a:t>9</a:t>
            </a:fld>
            <a:endParaRPr lang="en-US" dirty="0"/>
          </a:p>
        </p:txBody>
      </p:sp>
    </p:spTree>
    <p:extLst>
      <p:ext uri="{BB962C8B-B14F-4D97-AF65-F5344CB8AC3E}">
        <p14:creationId xmlns:p14="http://schemas.microsoft.com/office/powerpoint/2010/main" val="10246543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D78B1F89695A648ADE9F5B1F3E0EEF2" ma:contentTypeVersion="2" ma:contentTypeDescription="Create a new document." ma:contentTypeScope="" ma:versionID="b0d96fd3de65677933f9b19311b762c9">
  <xsd:schema xmlns:xsd="http://www.w3.org/2001/XMLSchema" xmlns:xs="http://www.w3.org/2001/XMLSchema" xmlns:p="http://schemas.microsoft.com/office/2006/metadata/properties" xmlns:ns2="e698ca81-8296-4fdc-b75e-d1db1a500dd7" targetNamespace="http://schemas.microsoft.com/office/2006/metadata/properties" ma:root="true" ma:fieldsID="bd46d4a867e2cb79fd3056772d40d653" ns2:_="">
    <xsd:import namespace="e698ca81-8296-4fdc-b75e-d1db1a500dd7"/>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698ca81-8296-4fdc-b75e-d1db1a500dd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A560EF1-D66A-499B-A9F3-13F009716F75}">
  <ds:schemaRefs>
    <ds:schemaRef ds:uri="http://schemas.microsoft.com/sharepoint/v3/contenttype/forms"/>
  </ds:schemaRefs>
</ds:datastoreItem>
</file>

<file path=customXml/itemProps2.xml><?xml version="1.0" encoding="utf-8"?>
<ds:datastoreItem xmlns:ds="http://schemas.openxmlformats.org/officeDocument/2006/customXml" ds:itemID="{143D176B-DD85-4A80-A016-77F0534F9882}">
  <ds:schemaRefs>
    <ds:schemaRef ds:uri="http://schemas.microsoft.com/office/infopath/2007/PartnerControls"/>
    <ds:schemaRef ds:uri="http://schemas.microsoft.com/office/2006/documentManagement/types"/>
    <ds:schemaRef ds:uri="http://purl.org/dc/elements/1.1/"/>
    <ds:schemaRef ds:uri="http://schemas.openxmlformats.org/package/2006/metadata/core-properties"/>
    <ds:schemaRef ds:uri="e698ca81-8296-4fdc-b75e-d1db1a500dd7"/>
    <ds:schemaRef ds:uri="http://schemas.microsoft.com/office/2006/metadata/properties"/>
    <ds:schemaRef ds:uri="http://www.w3.org/XML/1998/namespace"/>
    <ds:schemaRef ds:uri="http://purl.org/dc/dcmitype/"/>
    <ds:schemaRef ds:uri="http://purl.org/dc/terms/"/>
  </ds:schemaRefs>
</ds:datastoreItem>
</file>

<file path=customXml/itemProps3.xml><?xml version="1.0" encoding="utf-8"?>
<ds:datastoreItem xmlns:ds="http://schemas.openxmlformats.org/officeDocument/2006/customXml" ds:itemID="{270C8C6B-7AE1-4C74-86FF-912A4520870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698ca81-8296-4fdc-b75e-d1db1a500dd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16008</TotalTime>
  <Words>1008</Words>
  <Application>Microsoft Macintosh PowerPoint</Application>
  <PresentationFormat>Letter Paper (8.5x11 in)</PresentationFormat>
  <Paragraphs>91</Paragraphs>
  <Slides>10</Slides>
  <Notes>0</Notes>
  <HiddenSlides>1</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Arial Black</vt:lpstr>
      <vt:lpstr>Calibri</vt:lpstr>
      <vt:lpstr>Office Theme</vt:lpstr>
      <vt:lpstr>Potential NASA Contributions to the Athena Ground Segment</vt:lpstr>
      <vt:lpstr>Background</vt:lpstr>
      <vt:lpstr>Background (cont.)</vt:lpstr>
      <vt:lpstr>Current Status</vt:lpstr>
      <vt:lpstr>Special Case: Contributions to WFI Science Software</vt:lpstr>
      <vt:lpstr>Contributions to Athena Pipeline Science Software</vt:lpstr>
      <vt:lpstr>NASA Contributions cont.</vt:lpstr>
      <vt:lpstr>NASA Athena SGS Overview</vt:lpstr>
      <vt:lpstr>Path Forward</vt:lpstr>
      <vt:lpstr>Level 3 Software Examples</vt:lpstr>
    </vt:vector>
  </TitlesOfParts>
  <Company>NASA/ODIN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Tracey E. Dickerson</dc:creator>
  <cp:lastModifiedBy>Ptak, Andrew (GSFC-6620)</cp:lastModifiedBy>
  <cp:revision>940</cp:revision>
  <cp:lastPrinted>2020-03-26T16:59:48Z</cp:lastPrinted>
  <dcterms:created xsi:type="dcterms:W3CDTF">2014-07-10T12:07:44Z</dcterms:created>
  <dcterms:modified xsi:type="dcterms:W3CDTF">2020-07-14T16:26:12Z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0x010100BD78B1F89695A648ADE9F5B1F3E0EEF2</vt:lpwstr>
  </property>
</Properties>
</file>