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2" r:id="rId4"/>
    <p:sldId id="259" r:id="rId5"/>
    <p:sldId id="260" r:id="rId6"/>
    <p:sldId id="258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16A"/>
    <a:srgbClr val="CE003B"/>
    <a:srgbClr val="003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96"/>
    <p:restoredTop sz="94655"/>
  </p:normalViewPr>
  <p:slideViewPr>
    <p:cSldViewPr snapToGrid="0" snapToObjects="1">
      <p:cViewPr varScale="1">
        <p:scale>
          <a:sx n="138" d="100"/>
          <a:sy n="138" d="100"/>
        </p:scale>
        <p:origin x="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EA256-303A-5640-A803-823DFA524054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5FC5C-8903-F84D-B84E-FDCF1A912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4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ADF00C-A7E4-5349-AD89-360586E0FD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F616A"/>
              </a:gs>
              <a:gs pos="77000">
                <a:srgbClr val="00314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839B1-4C64-0C4F-BDDF-5FC377DDF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8C002-EDFB-324F-B146-FA6BC9E5C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2690-C519-BE43-AFCB-97C03DB1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17CB-5BE8-9E4F-91EC-FB0EC520B194}" type="datetime1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EA818-DCDC-6D45-9E62-746404B1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C29A9-AA23-C441-8778-48A7E2BE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C2AF2-FAA8-7D4F-A9CF-D4F739860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6373" y="84028"/>
            <a:ext cx="1055627" cy="933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05EDAF-68AE-EB40-B5FF-BC94D5813D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08" y="9236"/>
            <a:ext cx="1055627" cy="105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8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DF92C-2DCD-1841-A3A7-A7B84B85A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05A9D-D9E8-204B-B09C-0EE528735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79F0D-3A9A-BA40-B8F6-C0FC1D8F8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FC02-2520-774E-A4E3-786ED458F6F1}" type="datetime1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38D8A-B3C8-DB49-9EA2-AA698B82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E0CF0-5747-6843-9678-2A1C819F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5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E0127C-9E28-504B-9A32-3E2A7EB08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E27A9-72D9-264B-8A56-F808E1462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664FC-9B29-F94F-BB44-C095A171A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8444-34F5-8244-A09D-30415A90C359}" type="datetime1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B2F4B-E22B-1A47-92AF-FA898E71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1591-D91E-6F4C-813C-2FA2E30D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8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646F5-8DDB-6B48-BEA0-192E39BC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97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7284A-FA70-1448-AE7C-A0C741E51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33803-66A7-904C-99E9-5AC4D59A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0D0E-67D1-E341-BDFA-B4CE1B3C1F6D}" type="datetime1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EDCA-EB4E-674E-9736-F10727A1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C547-4E21-6D49-BFAF-5DBFBFB8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4DA938-5FB1-EE4F-8785-399ACFD68F81}"/>
              </a:ext>
            </a:extLst>
          </p:cNvPr>
          <p:cNvGrpSpPr/>
          <p:nvPr userDrawn="1"/>
        </p:nvGrpSpPr>
        <p:grpSpPr>
          <a:xfrm>
            <a:off x="0" y="856835"/>
            <a:ext cx="9097701" cy="32535"/>
            <a:chOff x="-11575" y="1416488"/>
            <a:chExt cx="9097701" cy="3253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C9D4EAC-2EC4-B44D-AB6D-5C3996943781}"/>
                </a:ext>
              </a:extLst>
            </p:cNvPr>
            <p:cNvCxnSpPr/>
            <p:nvPr userDrawn="1"/>
          </p:nvCxnSpPr>
          <p:spPr>
            <a:xfrm>
              <a:off x="-11575" y="1449023"/>
              <a:ext cx="7776660" cy="0"/>
            </a:xfrm>
            <a:prstGeom prst="line">
              <a:avLst/>
            </a:prstGeom>
            <a:ln w="38100">
              <a:solidFill>
                <a:srgbClr val="CE003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9A7DDA-7AD4-8941-8CD9-EFBD50628AEC}"/>
                </a:ext>
              </a:extLst>
            </p:cNvPr>
            <p:cNvCxnSpPr/>
            <p:nvPr userDrawn="1"/>
          </p:nvCxnSpPr>
          <p:spPr>
            <a:xfrm>
              <a:off x="-11575" y="1416488"/>
              <a:ext cx="9097701" cy="0"/>
            </a:xfrm>
            <a:prstGeom prst="line">
              <a:avLst/>
            </a:prstGeom>
            <a:ln>
              <a:solidFill>
                <a:srgbClr val="0031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76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ADDC-54AA-8748-93A4-6FFFCB11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733B0-CA63-CE4F-B374-276CD4E19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4AF87-8726-D949-A961-F71436CB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C44B-6315-8540-9F1D-5372263F740E}" type="datetime1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2CDDB-4F95-1447-839E-C9848729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DA490-CA6B-8744-885D-BCBBE199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0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EF62-A2D3-B249-BCC0-B6D7EA8F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08BB5-1F82-074B-97E8-84D2909F4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65349"/>
            <a:ext cx="5181600" cy="5111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7DAD6-95C5-A441-94AD-5C57EAB6D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65349"/>
            <a:ext cx="5181600" cy="5111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02118-C48E-CE42-A025-B17FDF703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3EB6-D62B-1F41-B224-637339D4B625}" type="datetime1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52AA3-C3BA-7648-9E84-415B16BC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EA0A2-EE52-AC4B-927C-350B66CC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6C4F4D-499E-3D46-83C9-4D9BD01EC2A6}"/>
              </a:ext>
            </a:extLst>
          </p:cNvPr>
          <p:cNvGrpSpPr/>
          <p:nvPr userDrawn="1"/>
        </p:nvGrpSpPr>
        <p:grpSpPr>
          <a:xfrm>
            <a:off x="0" y="932001"/>
            <a:ext cx="9097701" cy="32535"/>
            <a:chOff x="-11575" y="1416488"/>
            <a:chExt cx="9097701" cy="3253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2EDDE1-DBEA-0447-A347-F20DDE310AB6}"/>
                </a:ext>
              </a:extLst>
            </p:cNvPr>
            <p:cNvCxnSpPr/>
            <p:nvPr userDrawn="1"/>
          </p:nvCxnSpPr>
          <p:spPr>
            <a:xfrm>
              <a:off x="-11575" y="1449023"/>
              <a:ext cx="7776660" cy="0"/>
            </a:xfrm>
            <a:prstGeom prst="line">
              <a:avLst/>
            </a:prstGeom>
            <a:ln w="38100">
              <a:solidFill>
                <a:srgbClr val="CE003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F057D5E-5B6D-C04F-81F6-2C97C82C629D}"/>
                </a:ext>
              </a:extLst>
            </p:cNvPr>
            <p:cNvCxnSpPr/>
            <p:nvPr userDrawn="1"/>
          </p:nvCxnSpPr>
          <p:spPr>
            <a:xfrm>
              <a:off x="-11575" y="1416488"/>
              <a:ext cx="9097701" cy="0"/>
            </a:xfrm>
            <a:prstGeom prst="line">
              <a:avLst/>
            </a:prstGeom>
            <a:ln>
              <a:solidFill>
                <a:srgbClr val="0031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350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8ABEF-ABA3-1746-8714-EC74A9714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98" y="365125"/>
            <a:ext cx="10515600" cy="4297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93EC-8572-7841-A30A-143A13F9C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86BD2-50D1-F24B-997F-23D4E5A0C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8666A-F6D4-3841-BB88-2DEFF97E92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4655E-297C-5E46-A88D-E51CCC8E5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F7F2D-8325-0B4F-BBCE-698DA41B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F329-E787-FE42-8390-EE9FF2584E88}" type="datetime1">
              <a:rPr lang="en-US" smtClean="0"/>
              <a:t>7/14/20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0727A-E97E-2440-9CCE-943A6FF12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F6B31-D5FA-534F-9D39-74A841EA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ACD853-CAE3-BD45-98CF-4A32F2845D46}"/>
              </a:ext>
            </a:extLst>
          </p:cNvPr>
          <p:cNvGrpSpPr/>
          <p:nvPr userDrawn="1"/>
        </p:nvGrpSpPr>
        <p:grpSpPr>
          <a:xfrm>
            <a:off x="0" y="915540"/>
            <a:ext cx="9097701" cy="32535"/>
            <a:chOff x="-11575" y="1416488"/>
            <a:chExt cx="9097701" cy="3253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E413C1-C99B-4C47-8724-D58EE7A0C608}"/>
                </a:ext>
              </a:extLst>
            </p:cNvPr>
            <p:cNvCxnSpPr/>
            <p:nvPr userDrawn="1"/>
          </p:nvCxnSpPr>
          <p:spPr>
            <a:xfrm>
              <a:off x="-11575" y="1449023"/>
              <a:ext cx="7776660" cy="0"/>
            </a:xfrm>
            <a:prstGeom prst="line">
              <a:avLst/>
            </a:prstGeom>
            <a:ln w="38100">
              <a:solidFill>
                <a:srgbClr val="CE003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C7D5BEF-3423-AE46-A0B3-EA8DFBE065AD}"/>
                </a:ext>
              </a:extLst>
            </p:cNvPr>
            <p:cNvCxnSpPr/>
            <p:nvPr userDrawn="1"/>
          </p:nvCxnSpPr>
          <p:spPr>
            <a:xfrm>
              <a:off x="-11575" y="1416488"/>
              <a:ext cx="9097701" cy="0"/>
            </a:xfrm>
            <a:prstGeom prst="line">
              <a:avLst/>
            </a:prstGeom>
            <a:ln>
              <a:solidFill>
                <a:srgbClr val="0031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05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777A-1E49-C04C-907E-210DE849A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94EB9-AAE8-F345-8EFB-FEC749F6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49FB-EEA3-1447-9092-868662140B1C}" type="datetime1">
              <a:rPr lang="en-US" smtClean="0"/>
              <a:t>7/14/20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CB04A-E24F-0944-A3BA-3E532B83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13D71-2E65-5F47-AF92-E3E89227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3AAE6E-71AA-8C46-993D-3FCDACEE36B1}"/>
              </a:ext>
            </a:extLst>
          </p:cNvPr>
          <p:cNvGrpSpPr/>
          <p:nvPr userDrawn="1"/>
        </p:nvGrpSpPr>
        <p:grpSpPr>
          <a:xfrm>
            <a:off x="0" y="856835"/>
            <a:ext cx="9097701" cy="32535"/>
            <a:chOff x="-11575" y="1416488"/>
            <a:chExt cx="9097701" cy="3253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484CAB-9E2A-BB44-9BF7-AE30DF48E0DB}"/>
                </a:ext>
              </a:extLst>
            </p:cNvPr>
            <p:cNvCxnSpPr/>
            <p:nvPr userDrawn="1"/>
          </p:nvCxnSpPr>
          <p:spPr>
            <a:xfrm>
              <a:off x="-11575" y="1449023"/>
              <a:ext cx="7776660" cy="0"/>
            </a:xfrm>
            <a:prstGeom prst="line">
              <a:avLst/>
            </a:prstGeom>
            <a:ln w="38100">
              <a:solidFill>
                <a:srgbClr val="CE003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F1A456A-C12B-434B-8CD8-33ECA3792755}"/>
                </a:ext>
              </a:extLst>
            </p:cNvPr>
            <p:cNvCxnSpPr/>
            <p:nvPr userDrawn="1"/>
          </p:nvCxnSpPr>
          <p:spPr>
            <a:xfrm>
              <a:off x="-11575" y="1416488"/>
              <a:ext cx="9097701" cy="0"/>
            </a:xfrm>
            <a:prstGeom prst="line">
              <a:avLst/>
            </a:prstGeom>
            <a:ln>
              <a:solidFill>
                <a:srgbClr val="0031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18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5765E-B658-F145-9FD8-40BACA2D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7989-CEB5-804C-A829-4CD70175FF63}" type="datetime1">
              <a:rPr lang="en-US" smtClean="0"/>
              <a:t>7/14/20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266B9-CEF8-7347-8482-636AF010F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E0D5D-FEE1-8948-820F-E823E2DC9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B6082-9226-6C41-A4B2-6D8789E4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17EDD-6B0D-4E4A-B456-51BB600E0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761FB-29AE-F24D-894C-E6E26A515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1C353-8E1C-B140-8E98-EFBC53508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3BB0-EDFF-A140-B956-5723EADE3D23}" type="datetime1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FAB91-266F-2141-B4EF-DB07E44F1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E5237-D4ED-8645-8355-FBA4D679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9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9BE9-7DBE-DE4D-8817-BC7C3153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A2483B-F6AA-E047-B6E6-CCCA509DA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679E6-F28E-EB42-B196-CBBD14D0D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96187-8837-194D-8147-D9DC83D5B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5F48F-F6CD-C941-8EF5-FF45C6DED8F5}" type="datetime1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84B31-0202-5E41-9E60-EE8F227A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1B8F2-42B8-E64E-B023-28C54E300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2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697922-B085-6A47-B38B-F5C0E4B6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433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9D209-6122-0946-BF29-7CB6227E2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83848"/>
            <a:ext cx="10515600" cy="5193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0F7E5-37A9-4B47-8697-ED6C6F5A4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3245" y="6310312"/>
            <a:ext cx="916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60C30-E714-0B49-AE20-ACF8913FFF99}" type="datetime1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5C3C5-E4C8-BF44-A186-FCD12F878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6319" y="63103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NAST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96C-64FD-D64E-AEF9-7EA125C64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4464" y="6310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9DE1-489A-B24F-896D-DCAC7C6F0E6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5DF487-CE17-1E47-ABA8-87952FEA07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29830" y="59302"/>
            <a:ext cx="691721" cy="611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F5E73-487E-924E-A552-94FA7FD080F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451" y="19265"/>
            <a:ext cx="691721" cy="6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2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7179-F4A8-EF44-8E23-D663A5F952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XRCF Hardware Contribution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DE0CC-7F1E-6040-9E87-7013CE0FC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Kristin K. Madsen </a:t>
            </a:r>
          </a:p>
          <a:p>
            <a:r>
              <a:rPr lang="en-US" sz="1600" dirty="0">
                <a:solidFill>
                  <a:schemeClr val="bg1"/>
                </a:solidFill>
              </a:rPr>
              <a:t>on behalf of GSFC, MSFC, and ESA</a:t>
            </a:r>
          </a:p>
        </p:txBody>
      </p:sp>
    </p:spTree>
    <p:extLst>
      <p:ext uri="{BB962C8B-B14F-4D97-AF65-F5344CB8AC3E}">
        <p14:creationId xmlns:p14="http://schemas.microsoft.com/office/powerpoint/2010/main" val="334253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B1FC-8DBB-3D41-96AE-199021F7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6669B-573E-7F43-AC2B-BBF92F666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Agree on test requirements</a:t>
            </a:r>
          </a:p>
          <a:p>
            <a:pPr lvl="1"/>
            <a:r>
              <a:rPr lang="en-US" dirty="0"/>
              <a:t>Define tests</a:t>
            </a:r>
          </a:p>
          <a:p>
            <a:pPr lvl="1"/>
            <a:r>
              <a:rPr lang="en-US" dirty="0"/>
              <a:t>Generate schedule</a:t>
            </a:r>
          </a:p>
          <a:p>
            <a:r>
              <a:rPr lang="en-US" dirty="0"/>
              <a:t>Finalize procurements</a:t>
            </a:r>
          </a:p>
          <a:p>
            <a:pPr lvl="1"/>
            <a:r>
              <a:rPr lang="en-US" dirty="0"/>
              <a:t>Stage hardware upgrades</a:t>
            </a:r>
          </a:p>
          <a:p>
            <a:pPr lvl="1"/>
            <a:r>
              <a:rPr lang="en-US" dirty="0"/>
              <a:t>Detectors</a:t>
            </a:r>
          </a:p>
          <a:p>
            <a:pPr lvl="1"/>
            <a:r>
              <a:rPr lang="en-US" dirty="0"/>
              <a:t>Metrology system</a:t>
            </a:r>
          </a:p>
          <a:p>
            <a:r>
              <a:rPr lang="en-US" dirty="0"/>
              <a:t>Commence facility upgrade</a:t>
            </a:r>
          </a:p>
          <a:p>
            <a:pPr lvl="1"/>
            <a:r>
              <a:rPr lang="en-US" dirty="0"/>
              <a:t>Should have started early this year</a:t>
            </a:r>
          </a:p>
          <a:p>
            <a:pPr lvl="1"/>
            <a:r>
              <a:rPr lang="en-US" dirty="0"/>
              <a:t>To accommodate the 2022 schedule, MSFC are working on getting their projects started back 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8C9D2-4DB0-484D-A12E-12DF55C6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1DE855-F5F1-4C48-9531-BACF65F09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A0E3-0200-EB41-A0DE-F117513420DE}" type="datetime1">
              <a:rPr lang="en-US" smtClean="0"/>
              <a:t>7/14/20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51456-3C75-8E43-A15D-CDC4E551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20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E62D-DC8D-C044-8523-1F3148DAA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XRCF – X-ray &amp; Cryogenic Facility </a:t>
            </a: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EE64CA99-3FCD-754D-BABE-754D12CCC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912" y="3701244"/>
            <a:ext cx="4751899" cy="308606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E5FB52-222D-A44C-B3C4-882D8CF20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13" y="955191"/>
            <a:ext cx="4748013" cy="26855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4BAAE5-BFD9-A341-9CA2-F87399944875}"/>
              </a:ext>
            </a:extLst>
          </p:cNvPr>
          <p:cNvGrpSpPr/>
          <p:nvPr/>
        </p:nvGrpSpPr>
        <p:grpSpPr>
          <a:xfrm>
            <a:off x="6042169" y="1028950"/>
            <a:ext cx="5311631" cy="2551455"/>
            <a:chOff x="3815765" y="2343817"/>
            <a:chExt cx="5311631" cy="25514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5CBA48-91E8-0743-8357-7EE356A89494}"/>
                </a:ext>
              </a:extLst>
            </p:cNvPr>
            <p:cNvGrpSpPr/>
            <p:nvPr/>
          </p:nvGrpSpPr>
          <p:grpSpPr>
            <a:xfrm>
              <a:off x="3815765" y="2343817"/>
              <a:ext cx="5311631" cy="2551455"/>
              <a:chOff x="3815765" y="2343817"/>
              <a:chExt cx="5311631" cy="255145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6FFD0E0-181B-FD40-8707-20DCEED9DB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2477" y="2343817"/>
                <a:ext cx="5274919" cy="2551455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55F4C1C-8D9F-EC48-A54A-498AFC1E837A}"/>
                  </a:ext>
                </a:extLst>
              </p:cNvPr>
              <p:cNvSpPr/>
              <p:nvPr/>
            </p:nvSpPr>
            <p:spPr>
              <a:xfrm>
                <a:off x="4673601" y="3619545"/>
                <a:ext cx="240145" cy="45719"/>
              </a:xfrm>
              <a:prstGeom prst="rect">
                <a:avLst/>
              </a:prstGeom>
              <a:solidFill>
                <a:srgbClr val="F4F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F1EB36-4F62-524C-B6A0-66ED14F6EE50}"/>
                  </a:ext>
                </a:extLst>
              </p:cNvPr>
              <p:cNvSpPr txBox="1"/>
              <p:nvPr/>
            </p:nvSpPr>
            <p:spPr>
              <a:xfrm>
                <a:off x="3815765" y="2446849"/>
                <a:ext cx="90633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CCD</a:t>
                </a:r>
              </a:p>
              <a:p>
                <a:pPr algn="ctr"/>
                <a:r>
                  <a:rPr lang="en-US" sz="1200" dirty="0"/>
                  <a:t> 3-DOF</a:t>
                </a:r>
              </a:p>
              <a:p>
                <a:pPr algn="ctr"/>
                <a:r>
                  <a:rPr lang="en-US" sz="1200" dirty="0"/>
                  <a:t>Translation </a:t>
                </a:r>
              </a:p>
              <a:p>
                <a:pPr algn="ctr"/>
                <a:r>
                  <a:rPr lang="en-US" sz="1200" dirty="0"/>
                  <a:t>Stage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0FC9F0-A9E6-2E43-A4B5-FB5E0F733D0B}"/>
                  </a:ext>
                </a:extLst>
              </p:cNvPr>
              <p:cNvSpPr txBox="1"/>
              <p:nvPr/>
            </p:nvSpPr>
            <p:spPr>
              <a:xfrm>
                <a:off x="5534499" y="2641413"/>
                <a:ext cx="68159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MAMD</a:t>
                </a:r>
              </a:p>
              <a:p>
                <a:pPr algn="ctr"/>
                <a:r>
                  <a:rPr lang="en-US" sz="1200" dirty="0"/>
                  <a:t> 6-DOF</a:t>
                </a:r>
              </a:p>
              <a:p>
                <a:pPr algn="ctr"/>
                <a:r>
                  <a:rPr lang="en-US" sz="1200" dirty="0"/>
                  <a:t>Motion </a:t>
                </a:r>
              </a:p>
              <a:p>
                <a:pPr algn="ctr"/>
                <a:r>
                  <a:rPr lang="en-US" sz="1200" dirty="0"/>
                  <a:t>Stage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D9BC5-5E63-2241-B35D-5848EA227B9A}"/>
                  </a:ext>
                </a:extLst>
              </p:cNvPr>
              <p:cNvSpPr txBox="1"/>
              <p:nvPr/>
            </p:nvSpPr>
            <p:spPr>
              <a:xfrm>
                <a:off x="6489936" y="2635361"/>
                <a:ext cx="6319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MAMD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8D344-EFE4-C745-9451-4B659160A7F6}"/>
                  </a:ext>
                </a:extLst>
              </p:cNvPr>
              <p:cNvSpPr txBox="1"/>
              <p:nvPr/>
            </p:nvSpPr>
            <p:spPr>
              <a:xfrm>
                <a:off x="5127192" y="3498670"/>
                <a:ext cx="13518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Existing</a:t>
                </a:r>
              </a:p>
              <a:p>
                <a:pPr algn="ctr"/>
                <a:r>
                  <a:rPr lang="en-US" sz="1200" dirty="0"/>
                  <a:t> Test Bench &amp; Support Structure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B163870-7B43-5543-9B2C-689EBB920334}"/>
                  </a:ext>
                </a:extLst>
              </p:cNvPr>
              <p:cNvSpPr/>
              <p:nvPr/>
            </p:nvSpPr>
            <p:spPr>
              <a:xfrm flipV="1">
                <a:off x="4729018" y="3472410"/>
                <a:ext cx="129309" cy="147134"/>
              </a:xfrm>
              <a:prstGeom prst="rect">
                <a:avLst/>
              </a:prstGeom>
              <a:solidFill>
                <a:srgbClr val="F4F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CA9F2F-E989-7942-B5ED-069AF992A795}"/>
                  </a:ext>
                </a:extLst>
              </p:cNvPr>
              <p:cNvSpPr txBox="1"/>
              <p:nvPr/>
            </p:nvSpPr>
            <p:spPr>
              <a:xfrm>
                <a:off x="7362409" y="3472410"/>
                <a:ext cx="893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X-ray Beam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8B304CC-9B22-1C4D-B841-B390D2C57A6B}"/>
                  </a:ext>
                </a:extLst>
              </p:cNvPr>
              <p:cNvCxnSpPr/>
              <p:nvPr/>
            </p:nvCxnSpPr>
            <p:spPr>
              <a:xfrm>
                <a:off x="4307473" y="3277846"/>
                <a:ext cx="366126" cy="2681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2949863-575C-2246-880D-A1F218858FA7}"/>
                  </a:ext>
                </a:extLst>
              </p:cNvPr>
              <p:cNvCxnSpPr/>
              <p:nvPr/>
            </p:nvCxnSpPr>
            <p:spPr>
              <a:xfrm>
                <a:off x="6847491" y="2912360"/>
                <a:ext cx="154516" cy="3053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CA11257-9979-2B40-B8E3-ED7CCE738D65}"/>
                  </a:ext>
                </a:extLst>
              </p:cNvPr>
              <p:cNvCxnSpPr/>
              <p:nvPr/>
            </p:nvCxnSpPr>
            <p:spPr>
              <a:xfrm>
                <a:off x="6188461" y="3300753"/>
                <a:ext cx="559469" cy="6985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9642E06-4ECF-FB4E-9908-79ECFDA0BFEB}"/>
                  </a:ext>
                </a:extLst>
              </p:cNvPr>
              <p:cNvCxnSpPr/>
              <p:nvPr/>
            </p:nvCxnSpPr>
            <p:spPr>
              <a:xfrm flipH="1">
                <a:off x="5061527" y="3832548"/>
                <a:ext cx="266034" cy="1667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6474A7-185D-DE41-8BA4-8EA8B08D2447}"/>
                  </a:ext>
                </a:extLst>
              </p:cNvPr>
              <p:cNvSpPr txBox="1"/>
              <p:nvPr/>
            </p:nvSpPr>
            <p:spPr>
              <a:xfrm>
                <a:off x="7736944" y="3814107"/>
                <a:ext cx="13518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2-DOF</a:t>
                </a:r>
              </a:p>
              <a:p>
                <a:pPr algn="ctr"/>
                <a:r>
                  <a:rPr lang="en-US" sz="1200" dirty="0"/>
                  <a:t>Translation</a:t>
                </a:r>
              </a:p>
              <a:p>
                <a:pPr algn="ctr"/>
                <a:r>
                  <a:rPr lang="en-US" sz="1200" dirty="0"/>
                  <a:t>Stage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7123A08-F532-F44F-A08F-AA720C77C481}"/>
                  </a:ext>
                </a:extLst>
              </p:cNvPr>
              <p:cNvCxnSpPr/>
              <p:nvPr/>
            </p:nvCxnSpPr>
            <p:spPr>
              <a:xfrm flipH="1">
                <a:off x="7753780" y="4145001"/>
                <a:ext cx="240147" cy="1221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D68BF0-0741-7F4E-A713-FF36B3A10381}"/>
                </a:ext>
              </a:extLst>
            </p:cNvPr>
            <p:cNvSpPr txBox="1"/>
            <p:nvPr/>
          </p:nvSpPr>
          <p:spPr>
            <a:xfrm>
              <a:off x="4755320" y="3003371"/>
              <a:ext cx="7358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Hexapod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79DB401-4EEC-FC4E-9EC4-DE17A85DBDC0}"/>
                </a:ext>
              </a:extLst>
            </p:cNvPr>
            <p:cNvCxnSpPr/>
            <p:nvPr/>
          </p:nvCxnSpPr>
          <p:spPr>
            <a:xfrm flipH="1">
              <a:off x="4901176" y="3259849"/>
              <a:ext cx="215249" cy="2359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5CFB481-0973-9745-AF11-93329D006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606665"/>
            <a:ext cx="5520881" cy="308606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89469AE-99B6-D646-858B-3083DA2D8865}"/>
              </a:ext>
            </a:extLst>
          </p:cNvPr>
          <p:cNvSpPr/>
          <p:nvPr/>
        </p:nvSpPr>
        <p:spPr>
          <a:xfrm>
            <a:off x="8597236" y="4840796"/>
            <a:ext cx="631175" cy="617802"/>
          </a:xfrm>
          <a:prstGeom prst="ellipse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40A378-4E69-114A-8D29-8FC70C42D947}"/>
              </a:ext>
            </a:extLst>
          </p:cNvPr>
          <p:cNvSpPr/>
          <p:nvPr/>
        </p:nvSpPr>
        <p:spPr>
          <a:xfrm>
            <a:off x="1041320" y="3756713"/>
            <a:ext cx="43005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</a:rPr>
              <a:t>Solar X-Ray Imager Testing in XRCF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28AB9A-008F-414D-817D-4B8395566C6E}"/>
              </a:ext>
            </a:extLst>
          </p:cNvPr>
          <p:cNvSpPr txBox="1"/>
          <p:nvPr/>
        </p:nvSpPr>
        <p:spPr>
          <a:xfrm>
            <a:off x="1170629" y="3156756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XRCF @ MSFC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5C8E60-4973-9E47-A0F5-196EEE6A8FED}"/>
              </a:ext>
            </a:extLst>
          </p:cNvPr>
          <p:cNvSpPr txBox="1"/>
          <p:nvPr/>
        </p:nvSpPr>
        <p:spPr>
          <a:xfrm>
            <a:off x="8597236" y="4995808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E003B"/>
                </a:solidFill>
              </a:rPr>
              <a:t>BEAM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9F26A-FCF2-0F4B-90B5-B1136664C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F4FFE66F-E184-894E-AD65-4349AA384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D4B7-C0E5-4546-83C7-213777FE9072}" type="datetime1">
              <a:rPr lang="en-US" smtClean="0"/>
              <a:t>7/14/20</a:t>
            </a:fld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27EB64B-859D-B64B-8155-A70ED775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49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78F76-4F07-2C43-9C7D-615A419F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XRCF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E0CCD-55EF-4047-8719-A322E93B6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MAMD (Mirror Assembly Module Demonstrator)</a:t>
            </a:r>
          </a:p>
          <a:p>
            <a:pPr lvl="1"/>
            <a:r>
              <a:rPr lang="en-US" dirty="0"/>
              <a:t>2 MAMD test-articles pre- and post-environmental test (2 Primes)</a:t>
            </a:r>
          </a:p>
          <a:p>
            <a:pPr lvl="2"/>
            <a:r>
              <a:rPr lang="en-US" dirty="0"/>
              <a:t>MAMD#1: </a:t>
            </a:r>
            <a:r>
              <a:rPr lang="en-US" dirty="0">
                <a:solidFill>
                  <a:srgbClr val="CE003B"/>
                </a:solidFill>
              </a:rPr>
              <a:t>1st June 2022 - 1st October 2022</a:t>
            </a:r>
          </a:p>
          <a:p>
            <a:pPr lvl="2"/>
            <a:r>
              <a:rPr lang="en-US" dirty="0"/>
              <a:t>MAMD#2: </a:t>
            </a:r>
            <a:r>
              <a:rPr lang="en-US" dirty="0">
                <a:solidFill>
                  <a:srgbClr val="CE003B"/>
                </a:solidFill>
              </a:rPr>
              <a:t>15th July 2022 - 1st November 2022</a:t>
            </a:r>
            <a:endParaRPr lang="en-US" dirty="0"/>
          </a:p>
          <a:p>
            <a:r>
              <a:rPr lang="en-US" dirty="0"/>
              <a:t>QM</a:t>
            </a:r>
          </a:p>
          <a:p>
            <a:pPr lvl="1"/>
            <a:r>
              <a:rPr lang="en-US" dirty="0"/>
              <a:t>Performance verification campaign tests for the MA QM</a:t>
            </a:r>
          </a:p>
          <a:p>
            <a:pPr lvl="1"/>
            <a:r>
              <a:rPr lang="en-US" dirty="0"/>
              <a:t>QM verification (3 months) - </a:t>
            </a:r>
            <a:r>
              <a:rPr lang="en-US" dirty="0">
                <a:solidFill>
                  <a:srgbClr val="CE003B"/>
                </a:solidFill>
              </a:rPr>
              <a:t>start: ~04/2025</a:t>
            </a:r>
          </a:p>
          <a:p>
            <a:r>
              <a:rPr lang="en-US" dirty="0"/>
              <a:t>FM</a:t>
            </a:r>
          </a:p>
          <a:p>
            <a:pPr lvl="1"/>
            <a:r>
              <a:rPr lang="en-US" dirty="0"/>
              <a:t>Perform the calibration campaign for the MA FM</a:t>
            </a:r>
          </a:p>
          <a:p>
            <a:pPr lvl="1"/>
            <a:r>
              <a:rPr lang="en-US" dirty="0"/>
              <a:t>FM calibration (6 months) - </a:t>
            </a:r>
            <a:r>
              <a:rPr lang="en-US" dirty="0">
                <a:solidFill>
                  <a:srgbClr val="CE003B"/>
                </a:solidFill>
              </a:rPr>
              <a:t>start: ~02/2029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DDED3-F321-3F40-9978-FF1118F0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9A8944-BEF0-0745-A3BB-20D174F1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4779-C74C-9447-A683-8107E5B82796}" type="datetime1">
              <a:rPr lang="en-US" smtClean="0"/>
              <a:t>7/14/20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B60E-6518-1E49-90BA-F2326360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1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094F8-3BA3-F74C-9A38-7DDA4B244070}"/>
              </a:ext>
            </a:extLst>
          </p:cNvPr>
          <p:cNvSpPr/>
          <p:nvPr/>
        </p:nvSpPr>
        <p:spPr>
          <a:xfrm>
            <a:off x="1071716" y="5053781"/>
            <a:ext cx="9891252" cy="973393"/>
          </a:xfrm>
          <a:prstGeom prst="rect">
            <a:avLst/>
          </a:prstGeom>
          <a:solidFill>
            <a:srgbClr val="EF61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08DB0-DDD8-9D43-B576-47E3A9B8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MAMD testing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36B28-D9CC-6349-B199-17DBA849E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400" b="1" dirty="0">
                <a:solidFill>
                  <a:srgbClr val="003147"/>
                </a:solidFill>
              </a:rPr>
              <a:t>The MAMD is the EM of the MAM</a:t>
            </a:r>
          </a:p>
          <a:p>
            <a:pPr marL="0" indent="0">
              <a:spcAft>
                <a:spcPts val="500"/>
              </a:spcAft>
              <a:buNone/>
            </a:pPr>
            <a:r>
              <a:rPr lang="en-GB" sz="2400" dirty="0"/>
              <a:t>As an EM, the goals of the MAMD are to enable the verification of the critical functions:</a:t>
            </a:r>
          </a:p>
          <a:p>
            <a:pPr lvl="1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The ability to </a:t>
            </a:r>
            <a:r>
              <a:rPr lang="en-GB" b="1" dirty="0">
                <a:solidFill>
                  <a:srgbClr val="003147"/>
                </a:solidFill>
              </a:rPr>
              <a:t>manufacture a full-sized Mirror Structure compatible with the ATHENA Mission Requirements</a:t>
            </a:r>
            <a:r>
              <a:rPr lang="en-GB" dirty="0">
                <a:solidFill>
                  <a:srgbClr val="003147"/>
                </a:solidFill>
              </a:rPr>
              <a:t> </a:t>
            </a:r>
            <a:r>
              <a:rPr lang="en-GB" b="1" dirty="0">
                <a:solidFill>
                  <a:srgbClr val="003147"/>
                </a:solidFill>
              </a:rPr>
              <a:t>and the ATHENA Reference Telescope Design</a:t>
            </a:r>
            <a:endParaRPr lang="en-GB" dirty="0"/>
          </a:p>
          <a:p>
            <a:pPr lvl="1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sz="2000" dirty="0"/>
              <a:t>ability</a:t>
            </a:r>
            <a:r>
              <a:rPr lang="en-GB" dirty="0"/>
              <a:t> to </a:t>
            </a:r>
            <a:r>
              <a:rPr lang="en-GB" b="1" dirty="0">
                <a:solidFill>
                  <a:srgbClr val="003147"/>
                </a:solidFill>
              </a:rPr>
              <a:t>accommodate the MMs (SPO mirror modules)</a:t>
            </a:r>
            <a:endParaRPr lang="en-GB" dirty="0"/>
          </a:p>
          <a:p>
            <a:pPr lvl="1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b="1" dirty="0">
                <a:solidFill>
                  <a:srgbClr val="003147"/>
                </a:solidFill>
              </a:rPr>
              <a:t>assurance that the materials and processes</a:t>
            </a:r>
            <a:r>
              <a:rPr lang="en-GB" dirty="0"/>
              <a:t> envisaged for the manufacture have the required maturity and quality</a:t>
            </a:r>
          </a:p>
          <a:p>
            <a:pPr lvl="1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The ability to </a:t>
            </a:r>
            <a:r>
              <a:rPr lang="en-GB" b="1" dirty="0">
                <a:solidFill>
                  <a:srgbClr val="003147"/>
                </a:solidFill>
              </a:rPr>
              <a:t>provide environments for the MMs </a:t>
            </a:r>
            <a:r>
              <a:rPr lang="en-GB" dirty="0"/>
              <a:t>that are within the specified range for all mission phases</a:t>
            </a:r>
          </a:p>
          <a:p>
            <a:pPr lvl="1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b="1" dirty="0">
                <a:solidFill>
                  <a:srgbClr val="003147"/>
                </a:solidFill>
              </a:rPr>
              <a:t>ability to align MMs along the aperture </a:t>
            </a:r>
            <a:r>
              <a:rPr lang="en-GB" dirty="0"/>
              <a:t>with the required accuracy</a:t>
            </a:r>
          </a:p>
          <a:p>
            <a:pPr lvl="1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b="1" dirty="0">
                <a:solidFill>
                  <a:srgbClr val="003147"/>
                </a:solidFill>
              </a:rPr>
              <a:t>ability to retain MM alignment </a:t>
            </a:r>
            <a:r>
              <a:rPr lang="en-GB" dirty="0"/>
              <a:t>under structural environmental loads</a:t>
            </a:r>
            <a:endParaRPr lang="en-GB" b="1" dirty="0"/>
          </a:p>
          <a:p>
            <a:endParaRPr lang="en-US" sz="4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0352E-155F-AF4E-A26C-7E9B51CB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7D451-01D1-DB4C-A665-B34995BE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B5667-F21C-524E-9A2E-3B910341088F}" type="datetime1">
              <a:rPr lang="en-US" smtClean="0"/>
              <a:t>7/14/20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EF891D-3BAA-A740-A3B4-97866A16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1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9D99-22DB-4543-A805-BEBBC69B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MAMD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CECBB-C806-7F42-B116-B71593864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In order to allow the verification of the 6 critical functions, the MAMD shall undergo 3 technical phases:</a:t>
            </a:r>
          </a:p>
          <a:p>
            <a:endParaRPr lang="en-GB" sz="2000" b="1" dirty="0"/>
          </a:p>
          <a:p>
            <a:pPr marL="0" indent="0">
              <a:buNone/>
            </a:pPr>
            <a:r>
              <a:rPr lang="en-GB" b="1" dirty="0"/>
              <a:t>Phase 1: </a:t>
            </a:r>
            <a:r>
              <a:rPr lang="en-GB" sz="2000" dirty="0"/>
              <a:t>Design and manufacture a full-size Mirror Structure, MGSE, Mirror Dummies (MD), HDRM, etc…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b="1" dirty="0"/>
              <a:t>Phase 2: </a:t>
            </a:r>
            <a:r>
              <a:rPr lang="en-GB" sz="2000" dirty="0"/>
              <a:t>Populate appropriately with MM MDs, and put through a </a:t>
            </a:r>
            <a:r>
              <a:rPr lang="en-GB" sz="2000" u="sng" dirty="0"/>
              <a:t>mechanical test-campaign</a:t>
            </a:r>
            <a:r>
              <a:rPr lang="en-GB" sz="2000" dirty="0"/>
              <a:t> to verify the load environment provided by the MS to the MMs, and prove the mechanical performance of the dowel pins.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b="1" dirty="0"/>
              <a:t>Phase 3: </a:t>
            </a:r>
            <a:r>
              <a:rPr lang="en-GB" sz="2000" dirty="0"/>
              <a:t>Substitute a few MDs for real MMs, repeat mechanical test-campaign to verify the load environment with pre/post alignment checks </a:t>
            </a:r>
            <a:r>
              <a:rPr lang="en-GB" sz="2000" b="1" u="sng" dirty="0"/>
              <a:t>IN X-RAY at XRCF</a:t>
            </a:r>
          </a:p>
          <a:p>
            <a:pPr marL="0" indent="0">
              <a:buNone/>
            </a:pPr>
            <a:endParaRPr lang="en-GB" sz="1600" b="1" u="sn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C4C81-2EA3-6D4D-A6B3-EF104FA8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A86EE7D-9146-4B49-9555-2A1F7B3C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498-54FE-2349-A1CA-CF6AE7C1FCF7}" type="datetime1">
              <a:rPr lang="en-US" smtClean="0"/>
              <a:t>7/14/20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E1D5F-188D-C84A-B612-FA438C4E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5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2BC27-3ABD-494E-A275-878C8E5C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D1314-6153-0747-8B2B-69F9EA188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4" y="1319946"/>
            <a:ext cx="5350397" cy="4554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DE2C46-CB75-4D46-A91F-9520A11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059" b="37413"/>
          <a:stretch/>
        </p:blipFill>
        <p:spPr>
          <a:xfrm>
            <a:off x="6659880" y="1190487"/>
            <a:ext cx="4248041" cy="4477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124ABB-06FB-6D4B-A813-59A72C7EC8E3}"/>
              </a:ext>
            </a:extLst>
          </p:cNvPr>
          <p:cNvSpPr/>
          <p:nvPr/>
        </p:nvSpPr>
        <p:spPr>
          <a:xfrm rot="20402495">
            <a:off x="4200685" y="3026523"/>
            <a:ext cx="92434" cy="98261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309E15-8D25-904F-8A4C-7300C448A7A1}"/>
              </a:ext>
            </a:extLst>
          </p:cNvPr>
          <p:cNvSpPr/>
          <p:nvPr/>
        </p:nvSpPr>
        <p:spPr>
          <a:xfrm rot="19174777">
            <a:off x="4124438" y="2903840"/>
            <a:ext cx="98453" cy="104330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CAE4BA-042A-EF4B-A641-E9E30612E963}"/>
              </a:ext>
            </a:extLst>
          </p:cNvPr>
          <p:cNvSpPr/>
          <p:nvPr/>
        </p:nvSpPr>
        <p:spPr>
          <a:xfrm rot="21062629">
            <a:off x="4420849" y="3144627"/>
            <a:ext cx="100020" cy="125838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C92DF1-23CF-D744-B5D4-3A52D0B18357}"/>
              </a:ext>
            </a:extLst>
          </p:cNvPr>
          <p:cNvSpPr/>
          <p:nvPr/>
        </p:nvSpPr>
        <p:spPr>
          <a:xfrm rot="19853580">
            <a:off x="4331405" y="2849366"/>
            <a:ext cx="100020" cy="125838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1DE7FA-DCEC-CD4D-BDEA-3CD20289458A}"/>
              </a:ext>
            </a:extLst>
          </p:cNvPr>
          <p:cNvSpPr/>
          <p:nvPr/>
        </p:nvSpPr>
        <p:spPr>
          <a:xfrm rot="19042868">
            <a:off x="4244403" y="2711482"/>
            <a:ext cx="100020" cy="125838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0B8A39-B781-A041-AF2F-7A3324FC1FFA}"/>
              </a:ext>
            </a:extLst>
          </p:cNvPr>
          <p:cNvSpPr/>
          <p:nvPr/>
        </p:nvSpPr>
        <p:spPr>
          <a:xfrm rot="20615859">
            <a:off x="4713397" y="2984333"/>
            <a:ext cx="100020" cy="125838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A21650-986D-D947-BBF9-AD483E5E64FA}"/>
              </a:ext>
            </a:extLst>
          </p:cNvPr>
          <p:cNvSpPr/>
          <p:nvPr/>
        </p:nvSpPr>
        <p:spPr>
          <a:xfrm rot="20159603">
            <a:off x="4654202" y="2849366"/>
            <a:ext cx="100020" cy="125838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7101E9-7657-E541-A0B1-4CB17DCEECA6}"/>
              </a:ext>
            </a:extLst>
          </p:cNvPr>
          <p:cNvSpPr/>
          <p:nvPr/>
        </p:nvSpPr>
        <p:spPr>
          <a:xfrm rot="19192245">
            <a:off x="4582918" y="2516388"/>
            <a:ext cx="100020" cy="125838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C5F4DB-C01A-5B47-B28D-B113DDF9B074}"/>
              </a:ext>
            </a:extLst>
          </p:cNvPr>
          <p:cNvSpPr/>
          <p:nvPr/>
        </p:nvSpPr>
        <p:spPr>
          <a:xfrm rot="20027693">
            <a:off x="5107587" y="2587314"/>
            <a:ext cx="100020" cy="144666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CD74E2-7E8B-F748-AEB3-6C9FB615A199}"/>
              </a:ext>
            </a:extLst>
          </p:cNvPr>
          <p:cNvSpPr/>
          <p:nvPr/>
        </p:nvSpPr>
        <p:spPr>
          <a:xfrm rot="19289778" flipH="1">
            <a:off x="4940707" y="2292686"/>
            <a:ext cx="76521" cy="125838"/>
          </a:xfrm>
          <a:prstGeom prst="rect">
            <a:avLst/>
          </a:prstGeom>
          <a:solidFill>
            <a:srgbClr val="CE003B"/>
          </a:solidFill>
          <a:ln>
            <a:solidFill>
              <a:srgbClr val="CE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7A73E2-EEF8-1645-B905-9076BE2022AF}"/>
              </a:ext>
            </a:extLst>
          </p:cNvPr>
          <p:cNvSpPr/>
          <p:nvPr/>
        </p:nvSpPr>
        <p:spPr>
          <a:xfrm rot="19305498">
            <a:off x="3126074" y="1868794"/>
            <a:ext cx="1389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rgbClr val="003147"/>
                </a:solidFill>
              </a:rPr>
              <a:t>DUMMY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CA6B4A-DCF1-634F-AD51-11055B8167FB}"/>
              </a:ext>
            </a:extLst>
          </p:cNvPr>
          <p:cNvSpPr/>
          <p:nvPr/>
        </p:nvSpPr>
        <p:spPr>
          <a:xfrm rot="19305498">
            <a:off x="1872674" y="2365652"/>
            <a:ext cx="1389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rgbClr val="003147"/>
                </a:solidFill>
              </a:rPr>
              <a:t>DUMMY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8BD940-4FFF-6444-A41D-2C4F35CC2DD9}"/>
              </a:ext>
            </a:extLst>
          </p:cNvPr>
          <p:cNvSpPr/>
          <p:nvPr/>
        </p:nvSpPr>
        <p:spPr>
          <a:xfrm rot="19305498">
            <a:off x="2117197" y="3642190"/>
            <a:ext cx="1389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rgbClr val="003147"/>
                </a:solidFill>
              </a:rPr>
              <a:t>DUMMY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016EA7-66E0-0D42-AAE7-0AC3F7A88A75}"/>
              </a:ext>
            </a:extLst>
          </p:cNvPr>
          <p:cNvSpPr/>
          <p:nvPr/>
        </p:nvSpPr>
        <p:spPr>
          <a:xfrm rot="19305498">
            <a:off x="2927880" y="4275049"/>
            <a:ext cx="1389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rgbClr val="003147"/>
                </a:solidFill>
              </a:rPr>
              <a:t>DUMMY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2156A2-E282-B940-BCD9-21110620825A}"/>
              </a:ext>
            </a:extLst>
          </p:cNvPr>
          <p:cNvSpPr/>
          <p:nvPr/>
        </p:nvSpPr>
        <p:spPr>
          <a:xfrm rot="19305498">
            <a:off x="4150035" y="3672935"/>
            <a:ext cx="1389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rgbClr val="003147"/>
                </a:solidFill>
              </a:rPr>
              <a:t>DUMMY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59EB8-77D0-3C45-B762-A37A7DE1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9497B8-E2CF-EF47-9004-6244E9221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4E22-0C3B-C74A-AE62-C9564C0FBC68}" type="datetime1">
              <a:rPr lang="en-US" smtClean="0"/>
              <a:t>7/14/20</a:t>
            </a:fld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3B03E80-F340-E946-A099-6EDD449C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5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6EC50FA-AD86-414D-9E30-E62E4DE20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4484" y="971721"/>
            <a:ext cx="10247230" cy="572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A2BC27-3ABD-494E-A275-878C8E5C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614DCF-AAF7-1E48-9583-232388F01CCE}"/>
              </a:ext>
            </a:extLst>
          </p:cNvPr>
          <p:cNvGrpSpPr/>
          <p:nvPr/>
        </p:nvGrpSpPr>
        <p:grpSpPr>
          <a:xfrm>
            <a:off x="963561" y="2546822"/>
            <a:ext cx="2647914" cy="2577797"/>
            <a:chOff x="1861730" y="1498837"/>
            <a:chExt cx="3866156" cy="38576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6D1314-6153-0747-8B2B-69F9EA188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377" t="1584" r="11364" b="13711"/>
            <a:stretch/>
          </p:blipFill>
          <p:spPr>
            <a:xfrm rot="1835969">
              <a:off x="1861730" y="1498837"/>
              <a:ext cx="3866156" cy="3857632"/>
            </a:xfrm>
            <a:prstGeom prst="ellipse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124ABB-06FB-6D4B-A813-59A72C7EC8E3}"/>
                </a:ext>
              </a:extLst>
            </p:cNvPr>
            <p:cNvSpPr/>
            <p:nvPr/>
          </p:nvSpPr>
          <p:spPr>
            <a:xfrm rot="638464">
              <a:off x="4367488" y="3459576"/>
              <a:ext cx="92434" cy="98261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09E15-8D25-904F-8A4C-7300C448A7A1}"/>
                </a:ext>
              </a:extLst>
            </p:cNvPr>
            <p:cNvSpPr/>
            <p:nvPr/>
          </p:nvSpPr>
          <p:spPr>
            <a:xfrm rot="21010746">
              <a:off x="4362344" y="3316274"/>
              <a:ext cx="98453" cy="104330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CAE4BA-042A-EF4B-A641-E9E30612E963}"/>
                </a:ext>
              </a:extLst>
            </p:cNvPr>
            <p:cNvSpPr/>
            <p:nvPr/>
          </p:nvSpPr>
          <p:spPr>
            <a:xfrm rot="1298598">
              <a:off x="4489327" y="3673315"/>
              <a:ext cx="100020" cy="125838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C92DF1-23CF-D744-B5D4-3A52D0B18357}"/>
                </a:ext>
              </a:extLst>
            </p:cNvPr>
            <p:cNvSpPr/>
            <p:nvPr/>
          </p:nvSpPr>
          <p:spPr>
            <a:xfrm rot="89549">
              <a:off x="4562636" y="3373640"/>
              <a:ext cx="100020" cy="125838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1DE7FA-DCEC-CD4D-BDEA-3CD20289458A}"/>
                </a:ext>
              </a:extLst>
            </p:cNvPr>
            <p:cNvSpPr/>
            <p:nvPr/>
          </p:nvSpPr>
          <p:spPr>
            <a:xfrm rot="20878837">
              <a:off x="4557937" y="3210670"/>
              <a:ext cx="100020" cy="125838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0B8A39-B781-A041-AF2F-7A3324FC1FFA}"/>
                </a:ext>
              </a:extLst>
            </p:cNvPr>
            <p:cNvSpPr/>
            <p:nvPr/>
          </p:nvSpPr>
          <p:spPr>
            <a:xfrm rot="851828">
              <a:off x="4822732" y="3684259"/>
              <a:ext cx="100020" cy="125838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A21650-986D-D947-BBF9-AD483E5E64FA}"/>
                </a:ext>
              </a:extLst>
            </p:cNvPr>
            <p:cNvSpPr/>
            <p:nvPr/>
          </p:nvSpPr>
          <p:spPr>
            <a:xfrm rot="395572">
              <a:off x="4840483" y="3537954"/>
              <a:ext cx="100020" cy="125838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7101E9-7657-E541-A0B1-4CB17DCEECA6}"/>
                </a:ext>
              </a:extLst>
            </p:cNvPr>
            <p:cNvSpPr/>
            <p:nvPr/>
          </p:nvSpPr>
          <p:spPr>
            <a:xfrm rot="21028214">
              <a:off x="4948622" y="3215059"/>
              <a:ext cx="100020" cy="125838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C5F4DB-C01A-5B47-B28D-B113DDF9B074}"/>
                </a:ext>
              </a:extLst>
            </p:cNvPr>
            <p:cNvSpPr/>
            <p:nvPr/>
          </p:nvSpPr>
          <p:spPr>
            <a:xfrm rot="263662">
              <a:off x="5359334" y="3541871"/>
              <a:ext cx="100020" cy="144666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CD74E2-7E8B-F748-AEB3-6C9FB615A199}"/>
                </a:ext>
              </a:extLst>
            </p:cNvPr>
            <p:cNvSpPr/>
            <p:nvPr/>
          </p:nvSpPr>
          <p:spPr>
            <a:xfrm rot="21125747" flipH="1">
              <a:off x="5372096" y="3198654"/>
              <a:ext cx="76521" cy="125838"/>
            </a:xfrm>
            <a:prstGeom prst="rect">
              <a:avLst/>
            </a:prstGeom>
            <a:solidFill>
              <a:srgbClr val="CE003B"/>
            </a:solidFill>
            <a:ln>
              <a:solidFill>
                <a:srgbClr val="CE0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E6B694-6AB4-8A44-819B-9467B6A5196B}"/>
                </a:ext>
              </a:extLst>
            </p:cNvPr>
            <p:cNvSpPr/>
            <p:nvPr/>
          </p:nvSpPr>
          <p:spPr>
            <a:xfrm>
              <a:off x="3799505" y="2463064"/>
              <a:ext cx="1832486" cy="1832486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BA4CDDB-E94C-3245-9897-1BD1D1DA1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887" y="1917291"/>
            <a:ext cx="5280132" cy="347643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F1F75-D58B-B44B-B82C-F0327E93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739851-485C-FE49-8798-12B6B86B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3A3E-DD92-EA40-86B0-544F709552BF}" type="datetime1">
              <a:rPr lang="en-US" smtClean="0"/>
              <a:t>7/14/20</a:t>
            </a:fld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BEA0A76-796B-8941-B2E2-52791F89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61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E8780-C690-EB4F-8A0D-F5A9EBE6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MAMD campaign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EA2816-1A99-6B4E-B0B4-E883324CBDBE}"/>
              </a:ext>
            </a:extLst>
          </p:cNvPr>
          <p:cNvSpPr/>
          <p:nvPr/>
        </p:nvSpPr>
        <p:spPr>
          <a:xfrm>
            <a:off x="572730" y="2143432"/>
            <a:ext cx="2553929" cy="884904"/>
          </a:xfrm>
          <a:prstGeom prst="rect">
            <a:avLst/>
          </a:prstGeom>
          <a:solidFill>
            <a:srgbClr val="0031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Pre-environmental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53B35-2078-AF44-A7ED-4E145250AF8F}"/>
              </a:ext>
            </a:extLst>
          </p:cNvPr>
          <p:cNvSpPr txBox="1"/>
          <p:nvPr/>
        </p:nvSpPr>
        <p:spPr>
          <a:xfrm>
            <a:off x="599768" y="3224980"/>
            <a:ext cx="25465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X-ray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axis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Focal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gradient test (front-to-back)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F9C1A-DA3A-A042-B525-96B1AED317D5}"/>
              </a:ext>
            </a:extLst>
          </p:cNvPr>
          <p:cNvSpPr/>
          <p:nvPr/>
        </p:nvSpPr>
        <p:spPr>
          <a:xfrm>
            <a:off x="3900950" y="2143432"/>
            <a:ext cx="2553929" cy="884904"/>
          </a:xfrm>
          <a:prstGeom prst="rect">
            <a:avLst/>
          </a:prstGeom>
          <a:solidFill>
            <a:srgbClr val="CE00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Mechanical &amp; Environmental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55D3C-C09D-FC46-9B6B-2B1820763BBA}"/>
              </a:ext>
            </a:extLst>
          </p:cNvPr>
          <p:cNvSpPr txBox="1"/>
          <p:nvPr/>
        </p:nvSpPr>
        <p:spPr>
          <a:xfrm>
            <a:off x="3800168" y="3224979"/>
            <a:ext cx="2546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Etc</a:t>
            </a:r>
            <a:r>
              <a:rPr lang="en-US" dirty="0"/>
              <a:t> 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728E0E-7763-B94A-A5A9-78223DA66FD9}"/>
              </a:ext>
            </a:extLst>
          </p:cNvPr>
          <p:cNvSpPr/>
          <p:nvPr/>
        </p:nvSpPr>
        <p:spPr>
          <a:xfrm>
            <a:off x="7229170" y="2143432"/>
            <a:ext cx="2553929" cy="884904"/>
          </a:xfrm>
          <a:prstGeom prst="rect">
            <a:avLst/>
          </a:prstGeom>
          <a:solidFill>
            <a:srgbClr val="0031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Pre-environmental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16840-04EC-8641-B6B6-2F1E167193E7}"/>
              </a:ext>
            </a:extLst>
          </p:cNvPr>
          <p:cNvSpPr txBox="1"/>
          <p:nvPr/>
        </p:nvSpPr>
        <p:spPr>
          <a:xfrm>
            <a:off x="7152968" y="3271683"/>
            <a:ext cx="25465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X-ray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axis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Focal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(Gravitational compensation test)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465CC-4D1A-D84F-8828-63F05809C586}"/>
              </a:ext>
            </a:extLst>
          </p:cNvPr>
          <p:cNvSpPr txBox="1"/>
          <p:nvPr/>
        </p:nvSpPr>
        <p:spPr>
          <a:xfrm>
            <a:off x="572730" y="174062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XRCF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AA79A-F619-DD4F-BE4C-C6223535305F}"/>
              </a:ext>
            </a:extLst>
          </p:cNvPr>
          <p:cNvSpPr txBox="1"/>
          <p:nvPr/>
        </p:nvSpPr>
        <p:spPr>
          <a:xfrm>
            <a:off x="3900950" y="174093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C272CE-C2BD-FC46-AD9A-B9F317EDC793}"/>
              </a:ext>
            </a:extLst>
          </p:cNvPr>
          <p:cNvSpPr txBox="1"/>
          <p:nvPr/>
        </p:nvSpPr>
        <p:spPr>
          <a:xfrm>
            <a:off x="7229170" y="174062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XRCF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8D746-2C2E-A545-B980-817578038BBC}"/>
              </a:ext>
            </a:extLst>
          </p:cNvPr>
          <p:cNvSpPr txBox="1"/>
          <p:nvPr/>
        </p:nvSpPr>
        <p:spPr>
          <a:xfrm>
            <a:off x="599769" y="1169887"/>
            <a:ext cx="36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Two staggered MAMD test articles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D810BD-7CF5-1D42-924A-088982239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pic>
        <p:nvPicPr>
          <p:cNvPr id="16" name="Graphic 15" descr="Airplane">
            <a:extLst>
              <a:ext uri="{FF2B5EF4-FFF2-40B4-BE49-F238E27FC236}">
                <a16:creationId xmlns:a16="http://schemas.microsoft.com/office/drawing/2014/main" id="{60704193-E121-C341-9FD9-0A2EE9C1D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175217" y="2238160"/>
            <a:ext cx="710129" cy="710129"/>
          </a:xfrm>
          <a:prstGeom prst="rect">
            <a:avLst/>
          </a:prstGeom>
        </p:spPr>
      </p:pic>
      <p:pic>
        <p:nvPicPr>
          <p:cNvPr id="17" name="Graphic 16" descr="Airplane">
            <a:extLst>
              <a:ext uri="{FF2B5EF4-FFF2-40B4-BE49-F238E27FC236}">
                <a16:creationId xmlns:a16="http://schemas.microsoft.com/office/drawing/2014/main" id="{C1714FF4-92E3-2246-9706-E4696549D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470482" y="2216918"/>
            <a:ext cx="731371" cy="731371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1A3AADD5-B92E-B546-A159-58714EDE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9F93-1CBF-7E42-913B-8968BC016B80}" type="datetime1">
              <a:rPr lang="en-US" smtClean="0"/>
              <a:t>7/14/20</a:t>
            </a:fld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06E45D6-E7AB-0841-A5C4-BC303D1D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99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E8780-C690-EB4F-8A0D-F5A9EBE6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MAMD campaign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EA2816-1A99-6B4E-B0B4-E883324CBDBE}"/>
              </a:ext>
            </a:extLst>
          </p:cNvPr>
          <p:cNvSpPr/>
          <p:nvPr/>
        </p:nvSpPr>
        <p:spPr>
          <a:xfrm>
            <a:off x="572730" y="2143432"/>
            <a:ext cx="2553929" cy="884904"/>
          </a:xfrm>
          <a:prstGeom prst="rect">
            <a:avLst/>
          </a:prstGeom>
          <a:solidFill>
            <a:srgbClr val="0031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Pre-environmental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53B35-2078-AF44-A7ED-4E145250AF8F}"/>
              </a:ext>
            </a:extLst>
          </p:cNvPr>
          <p:cNvSpPr txBox="1"/>
          <p:nvPr/>
        </p:nvSpPr>
        <p:spPr>
          <a:xfrm>
            <a:off x="599768" y="3224980"/>
            <a:ext cx="25465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X-ray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axis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Focal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gradient test (front-to-back)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F9C1A-DA3A-A042-B525-96B1AED317D5}"/>
              </a:ext>
            </a:extLst>
          </p:cNvPr>
          <p:cNvSpPr/>
          <p:nvPr/>
        </p:nvSpPr>
        <p:spPr>
          <a:xfrm>
            <a:off x="3900950" y="2143432"/>
            <a:ext cx="2553929" cy="884904"/>
          </a:xfrm>
          <a:prstGeom prst="rect">
            <a:avLst/>
          </a:prstGeom>
          <a:solidFill>
            <a:srgbClr val="CE00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Mechanical &amp; Environmental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55D3C-C09D-FC46-9B6B-2B1820763BBA}"/>
              </a:ext>
            </a:extLst>
          </p:cNvPr>
          <p:cNvSpPr txBox="1"/>
          <p:nvPr/>
        </p:nvSpPr>
        <p:spPr>
          <a:xfrm>
            <a:off x="3800168" y="3224979"/>
            <a:ext cx="2546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Etc</a:t>
            </a:r>
            <a:r>
              <a:rPr lang="en-US" dirty="0"/>
              <a:t> 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728E0E-7763-B94A-A5A9-78223DA66FD9}"/>
              </a:ext>
            </a:extLst>
          </p:cNvPr>
          <p:cNvSpPr/>
          <p:nvPr/>
        </p:nvSpPr>
        <p:spPr>
          <a:xfrm>
            <a:off x="7229170" y="2143432"/>
            <a:ext cx="2553929" cy="884904"/>
          </a:xfrm>
          <a:prstGeom prst="rect">
            <a:avLst/>
          </a:prstGeom>
          <a:solidFill>
            <a:srgbClr val="0031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Pre-environmental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16840-04EC-8641-B6B6-2F1E167193E7}"/>
              </a:ext>
            </a:extLst>
          </p:cNvPr>
          <p:cNvSpPr txBox="1"/>
          <p:nvPr/>
        </p:nvSpPr>
        <p:spPr>
          <a:xfrm>
            <a:off x="7152968" y="3271683"/>
            <a:ext cx="2546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X-ray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axis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Focal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465CC-4D1A-D84F-8828-63F05809C586}"/>
              </a:ext>
            </a:extLst>
          </p:cNvPr>
          <p:cNvSpPr txBox="1"/>
          <p:nvPr/>
        </p:nvSpPr>
        <p:spPr>
          <a:xfrm>
            <a:off x="572730" y="174062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XRCF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AA79A-F619-DD4F-BE4C-C6223535305F}"/>
              </a:ext>
            </a:extLst>
          </p:cNvPr>
          <p:cNvSpPr txBox="1"/>
          <p:nvPr/>
        </p:nvSpPr>
        <p:spPr>
          <a:xfrm>
            <a:off x="3900950" y="174093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C272CE-C2BD-FC46-AD9A-B9F317EDC793}"/>
              </a:ext>
            </a:extLst>
          </p:cNvPr>
          <p:cNvSpPr txBox="1"/>
          <p:nvPr/>
        </p:nvSpPr>
        <p:spPr>
          <a:xfrm>
            <a:off x="7229170" y="174062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XRCF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8D746-2C2E-A545-B980-817578038BBC}"/>
              </a:ext>
            </a:extLst>
          </p:cNvPr>
          <p:cNvSpPr txBox="1"/>
          <p:nvPr/>
        </p:nvSpPr>
        <p:spPr>
          <a:xfrm>
            <a:off x="599769" y="1169887"/>
            <a:ext cx="36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Two staggered MAMD test articles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5653200A-8120-6746-A0D7-6BCA9CD22E9A}"/>
              </a:ext>
            </a:extLst>
          </p:cNvPr>
          <p:cNvSpPr/>
          <p:nvPr/>
        </p:nvSpPr>
        <p:spPr>
          <a:xfrm>
            <a:off x="838200" y="5732206"/>
            <a:ext cx="2524432" cy="737420"/>
          </a:xfrm>
          <a:prstGeom prst="homePlate">
            <a:avLst/>
          </a:prstGeom>
          <a:solidFill>
            <a:srgbClr val="EF61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C2FCA-7AFB-6344-A84F-B950FBA4896F}"/>
              </a:ext>
            </a:extLst>
          </p:cNvPr>
          <p:cNvSpPr txBox="1"/>
          <p:nvPr/>
        </p:nvSpPr>
        <p:spPr>
          <a:xfrm>
            <a:off x="3394786" y="5839306"/>
            <a:ext cx="84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Critical to the down select of the final prime (vendor)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0F163FE-DD7C-D14E-8CD8-A0D3DAE1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NAST Meeting</a:t>
            </a:r>
          </a:p>
        </p:txBody>
      </p:sp>
      <p:pic>
        <p:nvPicPr>
          <p:cNvPr id="17" name="Graphic 16" descr="Airplane">
            <a:extLst>
              <a:ext uri="{FF2B5EF4-FFF2-40B4-BE49-F238E27FC236}">
                <a16:creationId xmlns:a16="http://schemas.microsoft.com/office/drawing/2014/main" id="{24F640D0-540F-F343-A7A1-5E8529ED0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175217" y="2238160"/>
            <a:ext cx="710129" cy="710129"/>
          </a:xfrm>
          <a:prstGeom prst="rect">
            <a:avLst/>
          </a:prstGeom>
        </p:spPr>
      </p:pic>
      <p:pic>
        <p:nvPicPr>
          <p:cNvPr id="18" name="Graphic 17" descr="Airplane">
            <a:extLst>
              <a:ext uri="{FF2B5EF4-FFF2-40B4-BE49-F238E27FC236}">
                <a16:creationId xmlns:a16="http://schemas.microsoft.com/office/drawing/2014/main" id="{5F741258-6058-5442-A29C-F4BBE2554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470482" y="2216918"/>
            <a:ext cx="731371" cy="731371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F9862EB7-4075-534A-8D37-AF2D4821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FF92F-7F5C-C84F-AC4B-8657EF1D2A21}" type="datetime1">
              <a:rPr lang="en-US" smtClean="0"/>
              <a:t>7/14/20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248B17B-F810-2041-B205-974EBA51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9DE1-489A-B24F-896D-DCAC7C6F0E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75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AF2C5800-2C26-4248-B63D-44360868C452}" vid="{D0C8CD0C-7A75-8147-AD5C-991DF1DCEF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</TotalTime>
  <Words>568</Words>
  <Application>Microsoft Macintosh PowerPoint</Application>
  <PresentationFormat>Widescreen</PresentationFormat>
  <Paragraphs>145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Verdana</vt:lpstr>
      <vt:lpstr>Office Theme</vt:lpstr>
      <vt:lpstr>XRCF Hardware Contribution</vt:lpstr>
      <vt:lpstr>XRCF – X-ray &amp; Cryogenic Facility </vt:lpstr>
      <vt:lpstr>XRCF contribution</vt:lpstr>
      <vt:lpstr>MAMD testing goals</vt:lpstr>
      <vt:lpstr>MAMD phases</vt:lpstr>
      <vt:lpstr>MAMD</vt:lpstr>
      <vt:lpstr>MAMD</vt:lpstr>
      <vt:lpstr>MAMD campaign</vt:lpstr>
      <vt:lpstr>MAMD campaign</vt:lpstr>
      <vt:lpstr>Current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XRCF Athena hardware contribution</dc:title>
  <dc:creator>Kristin Madsen</dc:creator>
  <cp:lastModifiedBy>Kristin Madsen</cp:lastModifiedBy>
  <cp:revision>22</cp:revision>
  <dcterms:created xsi:type="dcterms:W3CDTF">2020-07-13T14:35:02Z</dcterms:created>
  <dcterms:modified xsi:type="dcterms:W3CDTF">2020-07-14T19:33:45Z</dcterms:modified>
</cp:coreProperties>
</file>