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8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7B0DEDF1-A4EF-784C-9AB0-18DC5B178E59}" type="datetimeFigureOut">
              <a:rPr lang="en-US" smtClean="0"/>
              <a:t>7/14/20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89689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B0DEDF1-A4EF-784C-9AB0-18DC5B178E59}" type="datetimeFigureOut">
              <a:rPr lang="en-US" smtClean="0"/>
              <a:t>7/14/20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422283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B0DEDF1-A4EF-784C-9AB0-18DC5B178E59}" type="datetimeFigureOut">
              <a:rPr lang="en-US" smtClean="0"/>
              <a:t>7/14/20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277424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B0DEDF1-A4EF-784C-9AB0-18DC5B178E59}" type="datetimeFigureOut">
              <a:rPr lang="en-US" smtClean="0"/>
              <a:t>7/14/20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163268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B0DEDF1-A4EF-784C-9AB0-18DC5B178E59}" type="datetimeFigureOut">
              <a:rPr lang="en-US" smtClean="0"/>
              <a:t>7/14/20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2126739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7B0DEDF1-A4EF-784C-9AB0-18DC5B178E59}" type="datetimeFigureOut">
              <a:rPr lang="en-US" smtClean="0"/>
              <a:t>7/14/20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349115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7B0DEDF1-A4EF-784C-9AB0-18DC5B178E59}" type="datetimeFigureOut">
              <a:rPr lang="en-US" smtClean="0"/>
              <a:t>7/14/20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182875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7B0DEDF1-A4EF-784C-9AB0-18DC5B178E59}" type="datetimeFigureOut">
              <a:rPr lang="en-US" smtClean="0"/>
              <a:t>7/14/20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290120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DEDF1-A4EF-784C-9AB0-18DC5B178E59}" type="datetimeFigureOut">
              <a:rPr lang="en-US" smtClean="0"/>
              <a:t>7/14/20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315702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B0DEDF1-A4EF-784C-9AB0-18DC5B178E59}" type="datetimeFigureOut">
              <a:rPr lang="en-US" smtClean="0"/>
              <a:t>7/14/20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1838410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B0DEDF1-A4EF-784C-9AB0-18DC5B178E59}" type="datetimeFigureOut">
              <a:rPr lang="en-US" smtClean="0"/>
              <a:t>7/14/20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B353-7FF0-9448-945D-E047ED1C4B24}" type="slidenum">
              <a:rPr lang="en-US" smtClean="0"/>
              <a:t>‹#›</a:t>
            </a:fld>
            <a:endParaRPr lang="en-US"/>
          </a:p>
        </p:txBody>
      </p:sp>
    </p:spTree>
    <p:extLst>
      <p:ext uri="{BB962C8B-B14F-4D97-AF65-F5344CB8AC3E}">
        <p14:creationId xmlns:p14="http://schemas.microsoft.com/office/powerpoint/2010/main" val="10514642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DEDF1-A4EF-784C-9AB0-18DC5B178E59}" type="datetimeFigureOut">
              <a:rPr lang="en-US" smtClean="0"/>
              <a:t>7/14/20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7B353-7FF0-9448-945D-E047ED1C4B24}" type="slidenum">
              <a:rPr lang="en-US" smtClean="0"/>
              <a:t>‹#›</a:t>
            </a:fld>
            <a:endParaRPr lang="en-US"/>
          </a:p>
        </p:txBody>
      </p:sp>
    </p:spTree>
    <p:extLst>
      <p:ext uri="{BB962C8B-B14F-4D97-AF65-F5344CB8AC3E}">
        <p14:creationId xmlns:p14="http://schemas.microsoft.com/office/powerpoint/2010/main" val="1916805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a:t>
            </a:r>
            <a:endParaRPr lang="en-US" dirty="0"/>
          </a:p>
        </p:txBody>
      </p:sp>
      <p:sp>
        <p:nvSpPr>
          <p:cNvPr id="3" name="Subtitle 2"/>
          <p:cNvSpPr>
            <a:spLocks noGrp="1"/>
          </p:cNvSpPr>
          <p:nvPr>
            <p:ph type="subTitle" idx="1"/>
          </p:nvPr>
        </p:nvSpPr>
        <p:spPr/>
        <p:txBody>
          <a:bodyPr/>
          <a:lstStyle/>
          <a:p>
            <a:r>
              <a:rPr lang="en-US" dirty="0" smtClean="0"/>
              <a:t>NAST Meeting</a:t>
            </a:r>
          </a:p>
          <a:p>
            <a:r>
              <a:rPr lang="en-US" dirty="0" smtClean="0"/>
              <a:t>July 14,2020</a:t>
            </a:r>
            <a:endParaRPr lang="en-US" dirty="0"/>
          </a:p>
        </p:txBody>
      </p:sp>
    </p:spTree>
    <p:extLst>
      <p:ext uri="{BB962C8B-B14F-4D97-AF65-F5344CB8AC3E}">
        <p14:creationId xmlns:p14="http://schemas.microsoft.com/office/powerpoint/2010/main" val="60046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Requiring Feedback</a:t>
            </a:r>
            <a:endParaRPr lang="en-US" dirty="0"/>
          </a:p>
        </p:txBody>
      </p:sp>
      <p:sp>
        <p:nvSpPr>
          <p:cNvPr id="3" name="Content Placeholder 2"/>
          <p:cNvSpPr>
            <a:spLocks noGrp="1"/>
          </p:cNvSpPr>
          <p:nvPr>
            <p:ph idx="1"/>
          </p:nvPr>
        </p:nvSpPr>
        <p:spPr>
          <a:xfrm>
            <a:off x="457200" y="1923704"/>
            <a:ext cx="8229600" cy="4525963"/>
          </a:xfrm>
        </p:spPr>
        <p:txBody>
          <a:bodyPr/>
          <a:lstStyle/>
          <a:p>
            <a:r>
              <a:rPr lang="en-US" dirty="0" smtClean="0"/>
              <a:t>GTOs and GO time allocation </a:t>
            </a:r>
          </a:p>
          <a:p>
            <a:r>
              <a:rPr lang="en-US" dirty="0" smtClean="0"/>
              <a:t>Survey and general data access </a:t>
            </a:r>
          </a:p>
          <a:p>
            <a:r>
              <a:rPr lang="en-US" dirty="0" smtClean="0"/>
              <a:t>Software Tools/Calibration/Lab </a:t>
            </a:r>
            <a:r>
              <a:rPr lang="en-US" dirty="0" err="1" smtClean="0"/>
              <a:t>Astro</a:t>
            </a:r>
            <a:r>
              <a:rPr lang="en-US" dirty="0" smtClean="0"/>
              <a:t> needs </a:t>
            </a:r>
          </a:p>
          <a:p>
            <a:r>
              <a:rPr lang="en-US" dirty="0" smtClean="0"/>
              <a:t>NAST membership rotation plan</a:t>
            </a:r>
            <a:endParaRPr lang="en-US" dirty="0"/>
          </a:p>
        </p:txBody>
      </p:sp>
    </p:spTree>
    <p:extLst>
      <p:ext uri="{BB962C8B-B14F-4D97-AF65-F5344CB8AC3E}">
        <p14:creationId xmlns:p14="http://schemas.microsoft.com/office/powerpoint/2010/main" val="105846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GTOs and GO Time Allocation</a:t>
            </a:r>
            <a:endParaRPr lang="en-US" dirty="0"/>
          </a:p>
        </p:txBody>
      </p:sp>
      <p:sp>
        <p:nvSpPr>
          <p:cNvPr id="3" name="Content Placeholder 2"/>
          <p:cNvSpPr>
            <a:spLocks noGrp="1"/>
          </p:cNvSpPr>
          <p:nvPr>
            <p:ph idx="1"/>
          </p:nvPr>
        </p:nvSpPr>
        <p:spPr/>
        <p:txBody>
          <a:bodyPr/>
          <a:lstStyle/>
          <a:p>
            <a:r>
              <a:rPr lang="en-US" dirty="0" smtClean="0"/>
              <a:t>There is some time before MOU is produced, so now is the time to consider what input we’d like to provide to NASA on this topic</a:t>
            </a:r>
            <a:r>
              <a:rPr lang="en-US" dirty="0" smtClean="0"/>
              <a:t>.</a:t>
            </a:r>
          </a:p>
          <a:p>
            <a:endParaRPr lang="en-US" dirty="0"/>
          </a:p>
          <a:p>
            <a:r>
              <a:rPr lang="en-US" dirty="0" smtClean="0"/>
              <a:t>Proprietary data, esp. </a:t>
            </a:r>
            <a:r>
              <a:rPr lang="en-US" smtClean="0"/>
              <a:t>for transients?</a:t>
            </a:r>
            <a:endParaRPr lang="en-US" dirty="0"/>
          </a:p>
        </p:txBody>
      </p:sp>
    </p:spTree>
    <p:extLst>
      <p:ext uri="{BB962C8B-B14F-4D97-AF65-F5344CB8AC3E}">
        <p14:creationId xmlns:p14="http://schemas.microsoft.com/office/powerpoint/2010/main" val="352729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 and General Data Access</a:t>
            </a:r>
            <a:endParaRPr lang="en-US" dirty="0"/>
          </a:p>
        </p:txBody>
      </p:sp>
      <p:sp>
        <p:nvSpPr>
          <p:cNvPr id="3" name="Content Placeholder 2"/>
          <p:cNvSpPr>
            <a:spLocks noGrp="1"/>
          </p:cNvSpPr>
          <p:nvPr>
            <p:ph idx="1"/>
          </p:nvPr>
        </p:nvSpPr>
        <p:spPr>
          <a:xfrm>
            <a:off x="457200" y="1324621"/>
            <a:ext cx="8229600" cy="4525963"/>
          </a:xfrm>
        </p:spPr>
        <p:txBody>
          <a:bodyPr>
            <a:noAutofit/>
          </a:bodyPr>
          <a:lstStyle/>
          <a:p>
            <a:pPr>
              <a:lnSpc>
                <a:spcPct val="80000"/>
              </a:lnSpc>
            </a:pPr>
            <a:r>
              <a:rPr lang="en-US" sz="1600" dirty="0" smtClean="0"/>
              <a:t>Survey parameters (Table 2-1 and p.7, MOP v4): </a:t>
            </a:r>
          </a:p>
          <a:p>
            <a:pPr lvl="1">
              <a:lnSpc>
                <a:spcPct val="80000"/>
              </a:lnSpc>
            </a:pPr>
            <a:r>
              <a:rPr lang="en-US" sz="1600" dirty="0" smtClean="0"/>
              <a:t>Shallow, large area: WFI 299 x 80 </a:t>
            </a:r>
            <a:r>
              <a:rPr lang="en-US" sz="1600" dirty="0" err="1" smtClean="0"/>
              <a:t>ks</a:t>
            </a:r>
            <a:r>
              <a:rPr lang="en-US" sz="1600" dirty="0" smtClean="0"/>
              <a:t> = 23.92 </a:t>
            </a:r>
            <a:r>
              <a:rPr lang="en-US" sz="1600" dirty="0" err="1" smtClean="0"/>
              <a:t>Ms</a:t>
            </a:r>
            <a:endParaRPr lang="en-US" sz="1600" dirty="0" smtClean="0"/>
          </a:p>
          <a:p>
            <a:pPr lvl="1">
              <a:lnSpc>
                <a:spcPct val="80000"/>
              </a:lnSpc>
            </a:pPr>
            <a:r>
              <a:rPr lang="en-US" sz="1600" dirty="0" smtClean="0"/>
              <a:t>Intermediate, moderate area: WFI 3 x 700 + 10 x 600 </a:t>
            </a:r>
            <a:r>
              <a:rPr lang="en-US" sz="1600" dirty="0" err="1" smtClean="0"/>
              <a:t>ks</a:t>
            </a:r>
            <a:r>
              <a:rPr lang="en-US" sz="1600" dirty="0" smtClean="0"/>
              <a:t> = 8.1 </a:t>
            </a:r>
            <a:r>
              <a:rPr lang="en-US" sz="1600" dirty="0" err="1" smtClean="0"/>
              <a:t>Ms</a:t>
            </a:r>
            <a:endParaRPr lang="en-US" sz="1600" dirty="0" smtClean="0"/>
          </a:p>
          <a:p>
            <a:pPr lvl="1">
              <a:lnSpc>
                <a:spcPct val="80000"/>
              </a:lnSpc>
            </a:pPr>
            <a:r>
              <a:rPr lang="en-US" sz="1600" dirty="0" smtClean="0"/>
              <a:t>Deep fields: WFI 4 x 1 </a:t>
            </a:r>
            <a:r>
              <a:rPr lang="en-US" sz="1600" dirty="0" err="1" smtClean="0"/>
              <a:t>Ms</a:t>
            </a:r>
            <a:r>
              <a:rPr lang="en-US" sz="1600" dirty="0" smtClean="0"/>
              <a:t> = 4 </a:t>
            </a:r>
            <a:r>
              <a:rPr lang="en-US" sz="1600" dirty="0" err="1" smtClean="0"/>
              <a:t>Ms</a:t>
            </a:r>
            <a:endParaRPr lang="en-US" sz="1600" dirty="0" smtClean="0"/>
          </a:p>
          <a:p>
            <a:pPr lvl="1">
              <a:lnSpc>
                <a:spcPct val="80000"/>
              </a:lnSpc>
            </a:pPr>
            <a:r>
              <a:rPr lang="en-US" sz="1600" dirty="0" smtClean="0"/>
              <a:t>Total = 36.02 </a:t>
            </a:r>
            <a:r>
              <a:rPr lang="en-US" sz="1600" dirty="0" err="1" smtClean="0"/>
              <a:t>Ms</a:t>
            </a:r>
            <a:endParaRPr lang="en-US" sz="1600" dirty="0" smtClean="0"/>
          </a:p>
          <a:p>
            <a:pPr>
              <a:lnSpc>
                <a:spcPct val="80000"/>
              </a:lnSpc>
            </a:pPr>
            <a:endParaRPr lang="en-US" sz="1600" dirty="0" smtClean="0"/>
          </a:p>
          <a:p>
            <a:pPr>
              <a:lnSpc>
                <a:spcPct val="80000"/>
              </a:lnSpc>
            </a:pPr>
            <a:r>
              <a:rPr lang="en-US" sz="1600" dirty="0" smtClean="0"/>
              <a:t>"Wide field imaging observations for some specific science goals (90x100 </a:t>
            </a:r>
            <a:r>
              <a:rPr lang="en-US" sz="1600" dirty="0" err="1" smtClean="0"/>
              <a:t>ks</a:t>
            </a:r>
            <a:r>
              <a:rPr lang="en-US" sz="1600" dirty="0" smtClean="0"/>
              <a:t> observations for the cluster entropy (R-SCI-OBJ-121) and 8 for bright local AGN (R-SCIOBJ-241) can also serve as part of the wide survey of 299x80 </a:t>
            </a:r>
            <a:r>
              <a:rPr lang="en-US" sz="1600" dirty="0" err="1" smtClean="0"/>
              <a:t>ks</a:t>
            </a:r>
            <a:r>
              <a:rPr lang="en-US" sz="1600" dirty="0" smtClean="0"/>
              <a:t>.  Hence, 118 observations of the wide field survey have been classified as B (not mandatory for the core science)."</a:t>
            </a:r>
          </a:p>
          <a:p>
            <a:pPr>
              <a:lnSpc>
                <a:spcPct val="80000"/>
              </a:lnSpc>
            </a:pPr>
            <a:endParaRPr lang="en-US" sz="1600" dirty="0" smtClean="0"/>
          </a:p>
          <a:p>
            <a:pPr>
              <a:lnSpc>
                <a:spcPct val="80000"/>
              </a:lnSpc>
            </a:pPr>
            <a:r>
              <a:rPr lang="en-US" sz="1600" dirty="0" smtClean="0"/>
              <a:t>WFI surveys are optimized to different depths:</a:t>
            </a:r>
          </a:p>
          <a:p>
            <a:pPr lvl="1">
              <a:lnSpc>
                <a:spcPct val="80000"/>
              </a:lnSpc>
            </a:pPr>
            <a:r>
              <a:rPr lang="en-US" sz="1600" dirty="0" smtClean="0"/>
              <a:t>18.2 deg</a:t>
            </a:r>
            <a:r>
              <a:rPr lang="en-US" sz="1600" baseline="30000" dirty="0" smtClean="0"/>
              <a:t>2</a:t>
            </a:r>
            <a:r>
              <a:rPr lang="en-US" sz="1600" dirty="0" smtClean="0"/>
              <a:t> to a depth of 7.2x10</a:t>
            </a:r>
            <a:r>
              <a:rPr lang="en-US" sz="1600" baseline="30000" dirty="0" smtClean="0"/>
              <a:t>-17</a:t>
            </a:r>
            <a:r>
              <a:rPr lang="en-US" sz="1600" dirty="0" smtClean="0"/>
              <a:t> erg/cm</a:t>
            </a:r>
            <a:r>
              <a:rPr lang="en-US" sz="1600" baseline="30000" dirty="0" smtClean="0"/>
              <a:t>2</a:t>
            </a:r>
            <a:r>
              <a:rPr lang="en-US" sz="1600" dirty="0" smtClean="0"/>
              <a:t>/s (shallow)</a:t>
            </a:r>
          </a:p>
          <a:p>
            <a:pPr lvl="1">
              <a:lnSpc>
                <a:spcPct val="80000"/>
              </a:lnSpc>
            </a:pPr>
            <a:r>
              <a:rPr lang="en-US" sz="1600" dirty="0" smtClean="0"/>
              <a:t>2.4 deg</a:t>
            </a:r>
            <a:r>
              <a:rPr lang="en-US" sz="1600" baseline="30000" dirty="0" smtClean="0"/>
              <a:t>2</a:t>
            </a:r>
            <a:r>
              <a:rPr lang="en-US" sz="1600" dirty="0" smtClean="0"/>
              <a:t> to a depth of 2.4x10</a:t>
            </a:r>
            <a:r>
              <a:rPr lang="en-US" sz="1600" baseline="30000" dirty="0" smtClean="0"/>
              <a:t>-17 </a:t>
            </a:r>
            <a:r>
              <a:rPr lang="en-US" sz="1600" dirty="0" smtClean="0"/>
              <a:t>erg/cm</a:t>
            </a:r>
            <a:r>
              <a:rPr lang="en-US" sz="1600" baseline="30000" dirty="0" smtClean="0"/>
              <a:t>2</a:t>
            </a:r>
            <a:r>
              <a:rPr lang="en-US" sz="1600" dirty="0" smtClean="0"/>
              <a:t>/s (intermediate) </a:t>
            </a:r>
          </a:p>
          <a:p>
            <a:pPr lvl="1">
              <a:lnSpc>
                <a:spcPct val="80000"/>
              </a:lnSpc>
            </a:pPr>
            <a:r>
              <a:rPr lang="en-US" sz="1600" dirty="0" smtClean="0"/>
              <a:t>1 deg</a:t>
            </a:r>
            <a:r>
              <a:rPr lang="en-US" sz="1600" baseline="30000" dirty="0" smtClean="0"/>
              <a:t>2</a:t>
            </a:r>
            <a:r>
              <a:rPr lang="en-US" sz="1600" dirty="0" smtClean="0"/>
              <a:t> to a depth of ~1.2x10</a:t>
            </a:r>
            <a:r>
              <a:rPr lang="en-US" sz="1600" baseline="30000" dirty="0" smtClean="0"/>
              <a:t>-17</a:t>
            </a:r>
            <a:r>
              <a:rPr lang="en-US" sz="1600" dirty="0" smtClean="0"/>
              <a:t> erg/cm</a:t>
            </a:r>
            <a:r>
              <a:rPr lang="en-US" sz="1600" baseline="30000" dirty="0" smtClean="0"/>
              <a:t>2</a:t>
            </a:r>
            <a:r>
              <a:rPr lang="en-US" sz="1600" dirty="0" smtClean="0"/>
              <a:t>/s (deep) </a:t>
            </a:r>
          </a:p>
          <a:p>
            <a:pPr lvl="1">
              <a:lnSpc>
                <a:spcPct val="80000"/>
              </a:lnSpc>
            </a:pPr>
            <a:r>
              <a:rPr lang="en-US" sz="1600" dirty="0" smtClean="0"/>
              <a:t>The integration times and number of observations account for the higher X-ray stray light than was originally assumed at the time of the mission proposal. </a:t>
            </a:r>
          </a:p>
          <a:p>
            <a:pPr marL="457200" lvl="1" indent="0">
              <a:lnSpc>
                <a:spcPct val="80000"/>
              </a:lnSpc>
              <a:buNone/>
            </a:pPr>
            <a:endParaRPr lang="en-US" sz="1600" dirty="0" smtClean="0"/>
          </a:p>
          <a:p>
            <a:pPr>
              <a:lnSpc>
                <a:spcPct val="80000"/>
              </a:lnSpc>
            </a:pPr>
            <a:r>
              <a:rPr lang="en-US" sz="1600" dirty="0" smtClean="0"/>
              <a:t>“This survey is multi purpose and covers SCIOBJ-111, 211, 221 and 224. The fields, which are selected, include the COSMOS field, the Extended CDFS the XXL Northern (LSS) field, ELAIDS-S1, DEEP2-23h, the North Ecliptic pole and the XXL Southern (BCS) field. At time of the launch different fields might be selected but the number of observations will not be random over the sky.”</a:t>
            </a:r>
          </a:p>
          <a:p>
            <a:pPr marL="0" indent="0">
              <a:lnSpc>
                <a:spcPct val="80000"/>
              </a:lnSpc>
              <a:buNone/>
            </a:pPr>
            <a:endParaRPr lang="en-US" sz="1600" dirty="0" smtClean="0"/>
          </a:p>
        </p:txBody>
      </p:sp>
    </p:spTree>
    <p:extLst>
      <p:ext uri="{BB962C8B-B14F-4D97-AF65-F5344CB8AC3E}">
        <p14:creationId xmlns:p14="http://schemas.microsoft.com/office/powerpoint/2010/main" val="321141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Software/Calibration/Lab </a:t>
            </a:r>
            <a:r>
              <a:rPr lang="en-US" dirty="0" err="1" smtClean="0"/>
              <a:t>Astro</a:t>
            </a:r>
            <a:endParaRPr lang="en-US" dirty="0"/>
          </a:p>
        </p:txBody>
      </p:sp>
      <p:sp>
        <p:nvSpPr>
          <p:cNvPr id="3" name="Content Placeholder 2"/>
          <p:cNvSpPr>
            <a:spLocks noGrp="1"/>
          </p:cNvSpPr>
          <p:nvPr>
            <p:ph idx="1"/>
          </p:nvPr>
        </p:nvSpPr>
        <p:spPr/>
        <p:txBody>
          <a:bodyPr>
            <a:normAutofit/>
          </a:bodyPr>
          <a:lstStyle/>
          <a:p>
            <a:r>
              <a:rPr lang="en-US" dirty="0" smtClean="0"/>
              <a:t>What role can be carved out for U.S. effort in software development, beyond WFI background work?  </a:t>
            </a:r>
          </a:p>
          <a:p>
            <a:pPr lvl="1"/>
            <a:r>
              <a:rPr lang="en-US" sz="2400" dirty="0" smtClean="0"/>
              <a:t>Pipeline, calibration</a:t>
            </a:r>
            <a:r>
              <a:rPr lang="mr-IN" sz="2400" dirty="0" smtClean="0"/>
              <a:t>…</a:t>
            </a:r>
          </a:p>
          <a:p>
            <a:pPr lvl="1"/>
            <a:r>
              <a:rPr lang="mr-IN" sz="2400" dirty="0"/>
              <a:t>Combining two pipelines</a:t>
            </a:r>
            <a:r>
              <a:rPr lang="mr-IN" sz="2400" dirty="0" smtClean="0"/>
              <a:t>?</a:t>
            </a:r>
          </a:p>
          <a:p>
            <a:pPr lvl="1"/>
            <a:r>
              <a:rPr lang="mr-IN" sz="2400" dirty="0" smtClean="0"/>
              <a:t>Simulation software?</a:t>
            </a:r>
          </a:p>
          <a:p>
            <a:pPr lvl="1"/>
            <a:endParaRPr lang="mr-IN" dirty="0"/>
          </a:p>
          <a:p>
            <a:r>
              <a:rPr lang="mr-IN" sz="2800" dirty="0" smtClean="0"/>
              <a:t>What are our lab astro needs, and can we leverage work on, e.g.,  XRISM?</a:t>
            </a:r>
            <a:endParaRPr lang="en-US" sz="2800" dirty="0"/>
          </a:p>
          <a:p>
            <a:pPr marL="0" indent="0">
              <a:buNone/>
            </a:pPr>
            <a:endParaRPr lang="en-US" dirty="0"/>
          </a:p>
        </p:txBody>
      </p:sp>
    </p:spTree>
    <p:extLst>
      <p:ext uri="{BB962C8B-B14F-4D97-AF65-F5344CB8AC3E}">
        <p14:creationId xmlns:p14="http://schemas.microsoft.com/office/powerpoint/2010/main" val="286869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NAST Membership Rotation?</a:t>
            </a:r>
            <a:endParaRPr lang="en-US" dirty="0"/>
          </a:p>
        </p:txBody>
      </p:sp>
      <p:sp>
        <p:nvSpPr>
          <p:cNvPr id="3" name="Content Placeholder 2"/>
          <p:cNvSpPr>
            <a:spLocks noGrp="1"/>
          </p:cNvSpPr>
          <p:nvPr>
            <p:ph idx="1"/>
          </p:nvPr>
        </p:nvSpPr>
        <p:spPr/>
        <p:txBody>
          <a:bodyPr/>
          <a:lstStyle/>
          <a:p>
            <a:r>
              <a:rPr lang="en-US" dirty="0" smtClean="0"/>
              <a:t>There is no plan currently in place to do this, but should NASA consider it?  Pros/cons?</a:t>
            </a:r>
          </a:p>
          <a:p>
            <a:r>
              <a:rPr lang="en-US" dirty="0" smtClean="0"/>
              <a:t>If so, how long should terms be?</a:t>
            </a:r>
          </a:p>
          <a:p>
            <a:r>
              <a:rPr lang="en-US" dirty="0" smtClean="0"/>
              <a:t>How should new members be nominated/selected?</a:t>
            </a:r>
            <a:endParaRPr lang="en-US" dirty="0"/>
          </a:p>
        </p:txBody>
      </p:sp>
    </p:spTree>
    <p:extLst>
      <p:ext uri="{BB962C8B-B14F-4D97-AF65-F5344CB8AC3E}">
        <p14:creationId xmlns:p14="http://schemas.microsoft.com/office/powerpoint/2010/main" val="331056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486</Words>
  <Application>Microsoft Macintosh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Discussion</vt:lpstr>
      <vt:lpstr>Topics Requiring Feedback</vt:lpstr>
      <vt:lpstr>GTOs and GO Time Allocation</vt:lpstr>
      <vt:lpstr>Surveys and General Data Access</vt:lpstr>
      <vt:lpstr>Software/Calibration/Lab Astro</vt:lpstr>
      <vt:lpstr>NAST Membership Rotation?</vt:lpstr>
    </vt:vector>
  </TitlesOfParts>
  <Company>Harvard-Smithsonian Center for Astrophysics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dc:title>
  <dc:creator>Laura Brenneman</dc:creator>
  <cp:lastModifiedBy>Laura Brenneman</cp:lastModifiedBy>
  <cp:revision>20</cp:revision>
  <dcterms:created xsi:type="dcterms:W3CDTF">2020-07-14T17:07:14Z</dcterms:created>
  <dcterms:modified xsi:type="dcterms:W3CDTF">2020-07-14T19:48:40Z</dcterms:modified>
</cp:coreProperties>
</file>