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37" r:id="rId3"/>
    <p:sldId id="283" r:id="rId4"/>
    <p:sldId id="428" r:id="rId5"/>
    <p:sldId id="434" r:id="rId6"/>
    <p:sldId id="435" r:id="rId7"/>
    <p:sldId id="290" r:id="rId8"/>
    <p:sldId id="436" r:id="rId9"/>
    <p:sldId id="291" r:id="rId10"/>
    <p:sldId id="299" r:id="rId11"/>
    <p:sldId id="439" r:id="rId12"/>
    <p:sldId id="418" r:id="rId13"/>
    <p:sldId id="438" r:id="rId14"/>
    <p:sldId id="427" r:id="rId15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C3AEB73-B4FC-404B-A459-BAA8A88F04D7}">
          <p14:sldIdLst>
            <p14:sldId id="256"/>
            <p14:sldId id="437"/>
            <p14:sldId id="283"/>
            <p14:sldId id="428"/>
            <p14:sldId id="434"/>
            <p14:sldId id="435"/>
            <p14:sldId id="290"/>
            <p14:sldId id="436"/>
            <p14:sldId id="291"/>
            <p14:sldId id="299"/>
            <p14:sldId id="439"/>
            <p14:sldId id="418"/>
            <p14:sldId id="438"/>
            <p14:sldId id="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00"/>
    <a:srgbClr val="2C3FC0"/>
    <a:srgbClr val="FF40FF"/>
    <a:srgbClr val="67B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7"/>
    <p:restoredTop sz="93674" autoAdjust="0"/>
  </p:normalViewPr>
  <p:slideViewPr>
    <p:cSldViewPr>
      <p:cViewPr>
        <p:scale>
          <a:sx n="132" d="100"/>
          <a:sy n="132" d="100"/>
        </p:scale>
        <p:origin x="928" y="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1F644-C6E5-4579-BAAD-A222C3A97725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40C68-378C-4249-B888-ECDE261C9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82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MPE decided they can telemeter all MIPS events to ground =&gt; don’t need to do background analysis on board.</a:t>
            </a:r>
          </a:p>
          <a:p>
            <a:r>
              <a:rPr lang="en-US" dirty="0"/>
              <a:t>NASA decided to drop support of SPM =&gt; software contribution only for both TAM and BAM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0C68-378C-4249-B888-ECDE261C99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modulation with the Solar cycle observed for all types of frames (Cases A, B, and C) indicates that XMM-Newton EPIC-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unfocused background is dominated by the galactic cosmic rays.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0C68-378C-4249-B888-ECDE261C99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0C68-378C-4249-B888-ECDE261C99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60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0C68-378C-4249-B888-ECDE261C99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26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0C68-378C-4249-B888-ECDE261C99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0C68-378C-4249-B888-ECDE261C99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3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2420888"/>
            <a:ext cx="8352928" cy="720080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Layout: </a:t>
            </a:r>
            <a:r>
              <a:rPr lang="de-DE" dirty="0" err="1"/>
              <a:t>Titlepage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79613" y="4005263"/>
            <a:ext cx="6984775" cy="5038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de-DE" dirty="0"/>
              <a:t>Location, Date</a:t>
            </a:r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079613" y="4941168"/>
            <a:ext cx="6984775" cy="5038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>
          <a:xfrm>
            <a:off x="7924800" y="6520259"/>
            <a:ext cx="762000" cy="365125"/>
          </a:xfrm>
        </p:spPr>
        <p:txBody>
          <a:bodyPr/>
          <a:lstStyle/>
          <a:p>
            <a:fld id="{7D28CAF1-388F-40CD-ACFF-5559A9D6FA4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>
          <a:xfrm>
            <a:off x="457200" y="6525344"/>
            <a:ext cx="1295400" cy="365125"/>
          </a:xfrm>
        </p:spPr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2019300" y="6533950"/>
            <a:ext cx="5638800" cy="337741"/>
          </a:xfrm>
        </p:spPr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8C06A9A-B107-D04F-8953-484E345FC7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6C50D17F-7670-C348-9883-CD85D1C9F0CD}"/>
              </a:ext>
            </a:extLst>
          </p:cNvPr>
          <p:cNvSpPr txBox="1">
            <a:spLocks/>
          </p:cNvSpPr>
          <p:nvPr userDrawn="1"/>
        </p:nvSpPr>
        <p:spPr>
          <a:xfrm>
            <a:off x="8119120" y="6520259"/>
            <a:ext cx="56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8CAF1-388F-40CD-ACFF-5559A9D6FA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052736"/>
            <a:ext cx="8352928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Layout: Title + Text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58F6006D-E05E-406B-9E62-03E97C034C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95536" y="1988840"/>
            <a:ext cx="8352928" cy="4248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Slide Master Format</a:t>
            </a:r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8"/>
          </p:nvPr>
        </p:nvSpPr>
        <p:spPr>
          <a:xfrm>
            <a:off x="457200" y="6525344"/>
            <a:ext cx="2133600" cy="365125"/>
          </a:xfrm>
        </p:spPr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3124200" y="6597352"/>
            <a:ext cx="2895600" cy="196131"/>
          </a:xfrm>
        </p:spPr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1DC5C41-8E80-1D47-992D-865EAE90B0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41BE49AE-943D-A747-AE62-66E9D02BEB63}"/>
              </a:ext>
            </a:extLst>
          </p:cNvPr>
          <p:cNvSpPr txBox="1">
            <a:spLocks/>
          </p:cNvSpPr>
          <p:nvPr userDrawn="1"/>
        </p:nvSpPr>
        <p:spPr>
          <a:xfrm>
            <a:off x="8119120" y="6520259"/>
            <a:ext cx="56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8CAF1-388F-40CD-ACFF-5559A9D6F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4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052736"/>
            <a:ext cx="8352928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Layout: Title </a:t>
            </a:r>
            <a:r>
              <a:rPr lang="de-DE" dirty="0" err="1"/>
              <a:t>only</a:t>
            </a:r>
            <a:endParaRPr lang="en-US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58F6006D-E05E-406B-9E62-03E97C034C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8"/>
          </p:nvPr>
        </p:nvSpPr>
        <p:spPr>
          <a:xfrm>
            <a:off x="457200" y="6525344"/>
            <a:ext cx="2133600" cy="365125"/>
          </a:xfrm>
        </p:spPr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3124200" y="6597352"/>
            <a:ext cx="2895600" cy="196131"/>
          </a:xfrm>
        </p:spPr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757CA89-787B-C94D-8707-4FDF9B382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D6B74C58-9B94-5743-ADFD-2CAD970EC643}"/>
              </a:ext>
            </a:extLst>
          </p:cNvPr>
          <p:cNvSpPr txBox="1">
            <a:spLocks/>
          </p:cNvSpPr>
          <p:nvPr userDrawn="1"/>
        </p:nvSpPr>
        <p:spPr>
          <a:xfrm>
            <a:off x="8119120" y="6520259"/>
            <a:ext cx="56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8CAF1-388F-40CD-ACFF-5559A9D6F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19613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58F6006D-E05E-406B-9E62-03E97C034C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395536" y="1196752"/>
            <a:ext cx="8352928" cy="50405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Layout: Text </a:t>
            </a:r>
            <a:r>
              <a:rPr lang="de-DE" dirty="0" err="1"/>
              <a:t>only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8"/>
          </p:nvPr>
        </p:nvSpPr>
        <p:spPr>
          <a:xfrm>
            <a:off x="457200" y="6525344"/>
            <a:ext cx="2133600" cy="365125"/>
          </a:xfrm>
        </p:spPr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3124200" y="6597352"/>
            <a:ext cx="2895600" cy="196131"/>
          </a:xfrm>
        </p:spPr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E72DCD0-7DDC-B448-A530-63A760506D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8A9C548F-5DB6-3945-AB87-54DC5079F30C}"/>
              </a:ext>
            </a:extLst>
          </p:cNvPr>
          <p:cNvSpPr txBox="1">
            <a:spLocks/>
          </p:cNvSpPr>
          <p:nvPr userDrawn="1"/>
        </p:nvSpPr>
        <p:spPr>
          <a:xfrm>
            <a:off x="8119120" y="6520259"/>
            <a:ext cx="56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8CAF1-388F-40CD-ACFF-5559A9D6F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8"/>
          </p:nvPr>
        </p:nvSpPr>
        <p:spPr>
          <a:xfrm>
            <a:off x="457200" y="6525344"/>
            <a:ext cx="2133600" cy="365125"/>
          </a:xfrm>
        </p:spPr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3124200" y="6597352"/>
            <a:ext cx="2895600" cy="196131"/>
          </a:xfrm>
        </p:spPr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0250FD-A54C-BF42-9F0E-EE19DB26E0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9A54D89-32B8-6F4B-89D0-E9C270A1F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19120" y="6520259"/>
            <a:ext cx="56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8CAF1-388F-40CD-ACFF-5559A9D6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7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5344"/>
            <a:ext cx="9144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55404" y="6533950"/>
            <a:ext cx="5682208" cy="3377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NAST Virtual Meeting</a:t>
            </a:r>
            <a:endParaRPr lang="en-US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 Slide Title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19120" y="6520259"/>
            <a:ext cx="56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8CAF1-388F-40CD-ACFF-5559A9D6FA4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74704" y="188640"/>
            <a:ext cx="1043608" cy="652255"/>
          </a:xfrm>
          <a:prstGeom prst="rect">
            <a:avLst/>
          </a:prstGeom>
        </p:spPr>
      </p:pic>
      <p:pic>
        <p:nvPicPr>
          <p:cNvPr id="11" name="Picture 10" descr="Penn_State_seal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40" y="116632"/>
            <a:ext cx="729767" cy="720080"/>
          </a:xfrm>
          <a:prstGeom prst="rect">
            <a:avLst/>
          </a:prstGeom>
        </p:spPr>
      </p:pic>
      <p:pic>
        <p:nvPicPr>
          <p:cNvPr id="14" name="Picture 13" descr="mit-university-logo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28" y="79276"/>
            <a:ext cx="803424" cy="787732"/>
          </a:xfrm>
          <a:prstGeom prst="rect">
            <a:avLst/>
          </a:prstGeom>
        </p:spPr>
      </p:pic>
      <p:pic>
        <p:nvPicPr>
          <p:cNvPr id="15" name="Picture 14" descr="SAO_logo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24" y="116632"/>
            <a:ext cx="720080" cy="871861"/>
          </a:xfrm>
          <a:prstGeom prst="rect">
            <a:avLst/>
          </a:prstGeom>
        </p:spPr>
      </p:pic>
      <p:pic>
        <p:nvPicPr>
          <p:cNvPr id="16" name="Picture 15" descr="Stanford_University_seal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20" y="116632"/>
            <a:ext cx="720080" cy="72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63"/>
            <a:ext cx="1522512" cy="7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0" r:id="rId3"/>
    <p:sldLayoutId id="2147483657" r:id="rId4"/>
    <p:sldLayoutId id="2147483656" r:id="rId5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 Contributions to the Athena WFI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043608" y="4365104"/>
            <a:ext cx="6984775" cy="1008112"/>
          </a:xfrm>
        </p:spPr>
        <p:txBody>
          <a:bodyPr>
            <a:normAutofit/>
          </a:bodyPr>
          <a:lstStyle/>
          <a:p>
            <a:r>
              <a:rPr lang="en-US" dirty="0"/>
              <a:t>PSU, MIT, SAO, Stanford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4549247C-A793-384B-88BF-26F190B499BE}"/>
              </a:ext>
            </a:extLst>
          </p:cNvPr>
          <p:cNvSpPr txBox="1">
            <a:spLocks/>
          </p:cNvSpPr>
          <p:nvPr/>
        </p:nvSpPr>
        <p:spPr>
          <a:xfrm>
            <a:off x="1143000" y="3352800"/>
            <a:ext cx="7010400" cy="75608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25" dirty="0"/>
              <a:t>NAST Virtual Meeting</a:t>
            </a:r>
          </a:p>
          <a:p>
            <a:r>
              <a:rPr lang="en-US" sz="3225" dirty="0"/>
              <a:t>July 14,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368A8-DCF1-FB42-AD7D-E041406BE3B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NAST Virtual Meeting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59F3817-CFE9-B641-9D85-4E1A343DE32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9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34CB-3500-3045-9D58-1087DE6D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GEANT4: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136A-0374-C44E-9366-3562D0C19E8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6A83B3-FDCE-3D4C-A717-850515A400F1}"/>
              </a:ext>
            </a:extLst>
          </p:cNvPr>
          <p:cNvSpPr txBox="1">
            <a:spLocks/>
          </p:cNvSpPr>
          <p:nvPr/>
        </p:nvSpPr>
        <p:spPr>
          <a:xfrm>
            <a:off x="395536" y="1752600"/>
            <a:ext cx="8352928" cy="47727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Need to model impact to detector with GEANT-4:</a:t>
            </a:r>
          </a:p>
          <a:p>
            <a:pPr marL="857241" lvl="1" indent="-457200">
              <a:spcAft>
                <a:spcPts val="600"/>
              </a:spcAft>
              <a:buFont typeface="+mj-lt"/>
              <a:buAutoNum type="alphaLcPeriod"/>
            </a:pPr>
            <a:r>
              <a:rPr lang="en-US" sz="2000" dirty="0"/>
              <a:t>Perform additional Geant4 simulations and analysis incorporating variability. WFI design fidelity is not vital, but we need ~10x more statistics than current simulations.</a:t>
            </a:r>
          </a:p>
          <a:p>
            <a:pPr marL="857241" lvl="1" indent="-457200">
              <a:spcAft>
                <a:spcPts val="600"/>
              </a:spcAft>
              <a:buFont typeface="+mj-lt"/>
              <a:buAutoNum type="alphaLcPeriod"/>
            </a:pPr>
            <a:r>
              <a:rPr lang="en-US" sz="2000" dirty="0"/>
              <a:t>Analyze resulting unrejected background variability and its effect on low-surface-brightness science. Compare to in-situ X-ray missions (XMM-Newton, Chandra).</a:t>
            </a:r>
          </a:p>
          <a:p>
            <a:pPr lvl="1"/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8FF375-342D-5B48-8FBE-DB2FD098B19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8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34CB-3500-3045-9D58-1087DE6D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approaches to background reduction: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136A-0374-C44E-9366-3562D0C19E8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6A83B3-FDCE-3D4C-A717-850515A400F1}"/>
              </a:ext>
            </a:extLst>
          </p:cNvPr>
          <p:cNvSpPr txBox="1">
            <a:spLocks/>
          </p:cNvSpPr>
          <p:nvPr/>
        </p:nvSpPr>
        <p:spPr>
          <a:xfrm>
            <a:off x="395536" y="1752600"/>
            <a:ext cx="8352928" cy="477274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Goal is to accurately distinguish between “events” caused by X-rays and those caused by charged particles</a:t>
            </a:r>
          </a:p>
          <a:p>
            <a:pPr lvl="1"/>
            <a:r>
              <a:rPr lang="en-US" dirty="0"/>
              <a:t>Event Grades/patterns are 20</a:t>
            </a:r>
            <a:r>
              <a:rPr lang="en-US" baseline="30000" dirty="0"/>
              <a:t>th</a:t>
            </a:r>
            <a:r>
              <a:rPr lang="en-US" dirty="0"/>
              <a:t> century concepts due to limited telemetry</a:t>
            </a:r>
          </a:p>
          <a:p>
            <a:pPr lvl="1"/>
            <a:r>
              <a:rPr lang="en-US" dirty="0"/>
              <a:t>Identify additional information we can use to improve science return and calibration (soft response, photon localization, ….)</a:t>
            </a:r>
          </a:p>
          <a:p>
            <a:pPr lvl="1"/>
            <a:r>
              <a:rPr lang="en-US" dirty="0"/>
              <a:t>Tailor the analysis of each event to produce a probability distribution for energy and position</a:t>
            </a:r>
          </a:p>
          <a:p>
            <a:pPr lvl="1"/>
            <a:endParaRPr lang="en-US" dirty="0"/>
          </a:p>
          <a:p>
            <a:r>
              <a:rPr lang="en-US" dirty="0"/>
              <a:t>Develop methodologies that incorporate calibration uncertainties into data analysis</a:t>
            </a:r>
          </a:p>
          <a:p>
            <a:pPr lvl="1"/>
            <a:r>
              <a:rPr lang="en-US" dirty="0"/>
              <a:t>e.g. temporal gain variations from each pixel</a:t>
            </a:r>
          </a:p>
          <a:p>
            <a:pPr lvl="1"/>
            <a:r>
              <a:rPr lang="en-US" dirty="0"/>
              <a:t>Adapt IACHEC best practices and concordance methodology</a:t>
            </a:r>
          </a:p>
          <a:p>
            <a:pPr lvl="1"/>
            <a:endParaRPr lang="en-US" dirty="0"/>
          </a:p>
          <a:p>
            <a:r>
              <a:rPr lang="en-US" dirty="0"/>
              <a:t>Requires simulations with a realistic detector model</a:t>
            </a:r>
          </a:p>
          <a:p>
            <a:pPr lvl="1"/>
            <a:r>
              <a:rPr lang="en-US" dirty="0"/>
              <a:t>Accomplish similarly to Geant4 work; we need simulation results, not the model</a:t>
            </a:r>
          </a:p>
          <a:p>
            <a:pPr lvl="1"/>
            <a:endParaRPr lang="en-US" dirty="0"/>
          </a:p>
          <a:p>
            <a:r>
              <a:rPr lang="en-US" dirty="0"/>
              <a:t>Investigate advanced machine learning solutions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8FF375-342D-5B48-8FBE-DB2FD098B19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76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34CB-3500-3045-9D58-1087DE6D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VERITAS ASIC design, testing and data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136A-0374-C44E-9366-3562D0C19E8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6A83B3-FDCE-3D4C-A717-850515A400F1}"/>
              </a:ext>
            </a:extLst>
          </p:cNvPr>
          <p:cNvSpPr txBox="1">
            <a:spLocks/>
          </p:cNvSpPr>
          <p:nvPr/>
        </p:nvSpPr>
        <p:spPr>
          <a:xfrm>
            <a:off x="395536" y="1752600"/>
            <a:ext cx="8352928" cy="4248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VERITAS ASICs provide a central component of the WFI electronics </a:t>
            </a:r>
          </a:p>
          <a:p>
            <a:r>
              <a:rPr lang="en-US" sz="2000" dirty="0"/>
              <a:t>The Stanford team is providing input (schematics, simulations, layout) to all design updates</a:t>
            </a:r>
          </a:p>
          <a:p>
            <a:r>
              <a:rPr lang="en-US" sz="2000" dirty="0"/>
              <a:t>VERITAS 2.2 design has 3 variants for risk mitigation and development staging</a:t>
            </a:r>
          </a:p>
          <a:p>
            <a:pPr lvl="1"/>
            <a:r>
              <a:rPr lang="en-US" sz="1800" dirty="0"/>
              <a:t>Devices in all 3 variants fabricated on the same wafer run and are being tested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E5356-2C44-CA4A-941F-931E818E33A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DDFF7-58A4-BB4B-9DB7-627C2BA4F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3876836"/>
            <a:ext cx="3783241" cy="24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91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DF92-ACC8-884C-A577-796E2646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VERITAS ASIC (Stanford)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C3E1D-D5F7-A64A-B33E-703753E1764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CA20F-B4D2-7541-9320-477F842094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724E2-1D56-5447-8045-A3D5AA50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336" y="2743200"/>
            <a:ext cx="4542006" cy="3548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0A3BB-6FE4-C849-BCE0-76F3B0525055}"/>
              </a:ext>
            </a:extLst>
          </p:cNvPr>
          <p:cNvSpPr txBox="1"/>
          <p:nvPr/>
        </p:nvSpPr>
        <p:spPr>
          <a:xfrm>
            <a:off x="395536" y="2109556"/>
            <a:ext cx="411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Conversion from AMS process to XFAB process underway</a:t>
            </a:r>
          </a:p>
          <a:p>
            <a:pPr marL="742950" lvl="1" indent="-28575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Transition requires optimization of transistors and adjustment of RC compensation</a:t>
            </a:r>
          </a:p>
          <a:p>
            <a:pPr marL="742950" lvl="1" indent="-285750">
              <a:buSzPct val="50000"/>
              <a:buFont typeface="Courier New" panose="02070309020205020404" pitchFamily="49" charset="0"/>
              <a:buChar char="o"/>
            </a:pPr>
            <a:endParaRPr lang="en-US" dirty="0"/>
          </a:p>
          <a:p>
            <a:pPr marL="742950" lvl="1" indent="-28575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Requires full new  layout</a:t>
            </a:r>
          </a:p>
          <a:p>
            <a:pPr marL="742950" lvl="1" indent="-285750">
              <a:buSzPct val="50000"/>
              <a:buFont typeface="Courier New" panose="02070309020205020404" pitchFamily="49" charset="0"/>
              <a:buChar char="o"/>
            </a:pPr>
            <a:endParaRPr lang="en-US" dirty="0"/>
          </a:p>
          <a:p>
            <a:pPr marL="742950" lvl="1" indent="-285750">
              <a:buSzPct val="50000"/>
              <a:buFont typeface="Courier New" panose="02070309020205020404" pitchFamily="49" charset="0"/>
              <a:buChar char="o"/>
            </a:pPr>
            <a:r>
              <a:rPr lang="en-US" dirty="0"/>
              <a:t>Test structures designed and in fabrication</a:t>
            </a:r>
          </a:p>
        </p:txBody>
      </p:sp>
    </p:spTree>
    <p:extLst>
      <p:ext uri="{BB962C8B-B14F-4D97-AF65-F5344CB8AC3E}">
        <p14:creationId xmlns:p14="http://schemas.microsoft.com/office/powerpoint/2010/main" val="2826079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34CB-3500-3045-9D58-1087DE6D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3136A-0374-C44E-9366-3562D0C19E8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6A83B3-FDCE-3D4C-A717-850515A400F1}"/>
              </a:ext>
            </a:extLst>
          </p:cNvPr>
          <p:cNvSpPr txBox="1">
            <a:spLocks/>
          </p:cNvSpPr>
          <p:nvPr/>
        </p:nvSpPr>
        <p:spPr>
          <a:xfrm>
            <a:off x="395536" y="1752600"/>
            <a:ext cx="8352928" cy="4248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PSU, MIT, SAO, and Stanford continue to work on hardware and software contributions to the Athena WFI in the areas of</a:t>
            </a:r>
          </a:p>
          <a:p>
            <a:pPr lvl="1"/>
            <a:r>
              <a:rPr lang="en-US" sz="1800" dirty="0"/>
              <a:t>Transient source analysis</a:t>
            </a:r>
          </a:p>
          <a:p>
            <a:pPr lvl="1"/>
            <a:r>
              <a:rPr lang="en-US" sz="1800" dirty="0"/>
              <a:t>Background analysis</a:t>
            </a:r>
          </a:p>
          <a:p>
            <a:pPr lvl="1"/>
            <a:r>
              <a:rPr lang="en-US" sz="1800" dirty="0"/>
              <a:t>Front-end electronics design and testing</a:t>
            </a:r>
          </a:p>
          <a:p>
            <a:pPr lvl="1"/>
            <a:endParaRPr lang="en-US" sz="1800" dirty="0"/>
          </a:p>
          <a:p>
            <a:endParaRPr lang="en-US" sz="2200" dirty="0"/>
          </a:p>
          <a:p>
            <a:pPr lvl="1"/>
            <a:endParaRPr lang="en-US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CA56F-4BDD-DD47-941A-A03959B4EAF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AD7F-231A-964B-A46B-9085C0B0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WFI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C26D-1972-2B4E-A477-8CB2FD114C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4800" y="1988840"/>
            <a:ext cx="8352928" cy="4248472"/>
          </a:xfrm>
        </p:spPr>
        <p:txBody>
          <a:bodyPr/>
          <a:lstStyle/>
          <a:p>
            <a:r>
              <a:rPr lang="en-US" dirty="0"/>
              <a:t>Successful completion of all ESA reviews to date</a:t>
            </a:r>
          </a:p>
          <a:p>
            <a:r>
              <a:rPr lang="en-US" dirty="0"/>
              <a:t>Breadboarding and hardware demonstrations of detector subsystem, filter subsystem, etc. to achieve TRL 5/6</a:t>
            </a:r>
          </a:p>
          <a:p>
            <a:pPr lvl="1"/>
            <a:r>
              <a:rPr lang="en-US" dirty="0"/>
              <a:t>64x64 DEPFETs under test with switching ASICs and VERITAS-2.2 front-end electronics ASIC.  2.6 e- noise, 130 eV FWHM (5.9 keV)</a:t>
            </a:r>
          </a:p>
          <a:p>
            <a:pPr lvl="1"/>
            <a:r>
              <a:rPr lang="en-US" dirty="0"/>
              <a:t>First lot of flight-sized detector fabrication built</a:t>
            </a:r>
          </a:p>
          <a:p>
            <a:pPr lvl="1"/>
            <a:r>
              <a:rPr lang="en-US" dirty="0"/>
              <a:t>Flight-sized detector assembly under development</a:t>
            </a:r>
          </a:p>
          <a:p>
            <a:pPr lvl="1"/>
            <a:r>
              <a:rPr lang="en-US" dirty="0"/>
              <a:t>Successful acoustic tests of filters.  Vibration tests                                    delayed due to COVID-19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F6706-1E19-094B-9CDB-17505680A2A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38B93-AD48-D043-8008-2EE2820ADB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47AE2-B054-484C-B28F-F290B6C83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648318"/>
            <a:ext cx="2654300" cy="28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9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Contributions: Enhance science in 3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59122-1F93-864F-A1A7-EDC2D1100312}"/>
              </a:ext>
            </a:extLst>
          </p:cNvPr>
          <p:cNvSpPr txBox="1"/>
          <p:nvPr/>
        </p:nvSpPr>
        <p:spPr>
          <a:xfrm>
            <a:off x="1520660" y="2039511"/>
            <a:ext cx="68613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0038" indent="-300038">
              <a:buFont typeface="+mj-lt"/>
              <a:buAutoNum type="arabicParenR"/>
            </a:pPr>
            <a:r>
              <a:rPr lang="en-US" sz="1400" dirty="0"/>
              <a:t>Transient sources</a:t>
            </a:r>
          </a:p>
          <a:p>
            <a:pPr marL="642938" lvl="1" indent="-300038">
              <a:buFont typeface="+mj-lt"/>
              <a:buAutoNum type="alphaLcParenR"/>
            </a:pPr>
            <a:r>
              <a:rPr lang="en-US" sz="1400" dirty="0"/>
              <a:t>Monitor observation target for variability</a:t>
            </a:r>
          </a:p>
          <a:p>
            <a:pPr marL="642938" lvl="1" indent="-300038">
              <a:buFont typeface="+mj-lt"/>
              <a:buAutoNum type="alphaLcParenR"/>
            </a:pPr>
            <a:r>
              <a:rPr lang="en-US" sz="1400" dirty="0"/>
              <a:t>Search for serendipitous sources that are variable and/or brighter than catalog fluxes</a:t>
            </a:r>
          </a:p>
          <a:p>
            <a:pPr marL="642938" lvl="1" indent="-300038">
              <a:buFont typeface="+mj-lt"/>
              <a:buAutoNum type="alphaLcParenR"/>
            </a:pPr>
            <a:r>
              <a:rPr lang="en-US" sz="1400" dirty="0"/>
              <a:t>Facilitate rapid </a:t>
            </a:r>
            <a:r>
              <a:rPr lang="en-US" sz="1400" dirty="0" err="1"/>
              <a:t>multiwavelength</a:t>
            </a:r>
            <a:r>
              <a:rPr lang="en-US" sz="1400" dirty="0"/>
              <a:t> </a:t>
            </a:r>
            <a:r>
              <a:rPr lang="en-US" sz="1400" dirty="0" err="1"/>
              <a:t>followup</a:t>
            </a:r>
            <a:endParaRPr lang="en-US" sz="1400" dirty="0"/>
          </a:p>
          <a:p>
            <a:pPr marL="642938" lvl="1" indent="-300038">
              <a:buFont typeface="+mj-lt"/>
              <a:buAutoNum type="alphaLcParenR"/>
            </a:pPr>
            <a:endParaRPr lang="en-US" sz="1400" dirty="0"/>
          </a:p>
          <a:p>
            <a:pPr marL="257175" indent="-257175">
              <a:buFont typeface="+mj-lt"/>
              <a:buAutoNum type="arabicParenR"/>
            </a:pPr>
            <a:r>
              <a:rPr lang="en-US" sz="1400" dirty="0"/>
              <a:t>Clusters and other extended sources:</a:t>
            </a:r>
          </a:p>
          <a:p>
            <a:pPr marL="600075" lvl="1" indent="-257175">
              <a:buFont typeface="+mj-lt"/>
              <a:buAutoNum type="alphaLcParenR"/>
            </a:pPr>
            <a:r>
              <a:rPr lang="en-US" sz="1400" dirty="0"/>
              <a:t>Improve background determination through on-board analysis of all events.  </a:t>
            </a:r>
          </a:p>
          <a:p>
            <a:pPr marL="985838" lvl="2" indent="-300038">
              <a:buFont typeface="+mj-lt"/>
              <a:buAutoNum type="romanLcPeriod"/>
            </a:pPr>
            <a:r>
              <a:rPr lang="en-US" sz="1400" dirty="0"/>
              <a:t>On-board event recognition rejects &gt; 99.5% of background events, which are not telemetered to the ground</a:t>
            </a:r>
          </a:p>
          <a:p>
            <a:pPr marL="985838" lvl="2" indent="-300038">
              <a:buFont typeface="+mj-lt"/>
              <a:buAutoNum type="romanLcPeriod"/>
            </a:pPr>
            <a:r>
              <a:rPr lang="en-US" sz="1400" dirty="0"/>
              <a:t>On-board background determination can improve knowledge of background level and variability</a:t>
            </a:r>
          </a:p>
          <a:p>
            <a:pPr marL="985838" lvl="2" indent="-300038">
              <a:buFont typeface="+mj-lt"/>
              <a:buAutoNum type="romanLcPeriod"/>
            </a:pPr>
            <a:endParaRPr lang="en-US" sz="1400" dirty="0"/>
          </a:p>
          <a:p>
            <a:pPr marL="300038" indent="-300038">
              <a:buFont typeface="+mj-lt"/>
              <a:buAutoNum type="arabicParenR"/>
            </a:pPr>
            <a:r>
              <a:rPr lang="en-US" sz="1400" dirty="0"/>
              <a:t>Provide critical electronics support required for successful instrument design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Front-end VERITAS processing ASIC analog design support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3D1E58-1E48-F04D-98D2-1F3803F5E54E}"/>
              </a:ext>
            </a:extLst>
          </p:cNvPr>
          <p:cNvGrpSpPr/>
          <p:nvPr/>
        </p:nvGrpSpPr>
        <p:grpSpPr>
          <a:xfrm>
            <a:off x="815933" y="1981200"/>
            <a:ext cx="708067" cy="2615580"/>
            <a:chOff x="815933" y="1175370"/>
            <a:chExt cx="708067" cy="2615580"/>
          </a:xfrm>
        </p:grpSpPr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B5C3EF5F-0CF9-AE4F-A60E-D6D5B11FD937}"/>
                </a:ext>
              </a:extLst>
            </p:cNvPr>
            <p:cNvSpPr/>
            <p:nvPr/>
          </p:nvSpPr>
          <p:spPr>
            <a:xfrm>
              <a:off x="1219200" y="1329612"/>
              <a:ext cx="304800" cy="2461338"/>
            </a:xfrm>
            <a:prstGeom prst="leftBrace">
              <a:avLst/>
            </a:prstGeom>
            <a:ln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570D80-111F-6F46-86E1-6029F064E257}"/>
                </a:ext>
              </a:extLst>
            </p:cNvPr>
            <p:cNvSpPr txBox="1"/>
            <p:nvPr/>
          </p:nvSpPr>
          <p:spPr>
            <a:xfrm rot="16200000">
              <a:off x="-256701" y="2248004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Software contributions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3D9E214-FC00-BF4A-8A35-59CFECDFD5D4}"/>
              </a:ext>
            </a:extLst>
          </p:cNvPr>
          <p:cNvSpPr/>
          <p:nvPr/>
        </p:nvSpPr>
        <p:spPr>
          <a:xfrm rot="21145514">
            <a:off x="1825460" y="2344579"/>
            <a:ext cx="5226751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Transient Analysis Module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D643B-8E77-1E44-AF58-D13562B3586C}"/>
              </a:ext>
            </a:extLst>
          </p:cNvPr>
          <p:cNvSpPr/>
          <p:nvPr/>
        </p:nvSpPr>
        <p:spPr>
          <a:xfrm rot="21145514">
            <a:off x="1873520" y="3703299"/>
            <a:ext cx="5728876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Backgrou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nd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Analysis Module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AFE3E-2719-7A4C-B70B-F98D666054E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5AA29-28A3-9C44-9346-6EA51A9B1D2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CC27B-F51D-FB40-8EA1-04121D6D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SIXTE simulations, low and high 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4B8D9-91F7-E341-A57A-53629CDDA2B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42C905-DC06-D74E-AE91-3BEB10B39A38}"/>
              </a:ext>
            </a:extLst>
          </p:cNvPr>
          <p:cNvGrpSpPr>
            <a:grpSpLocks/>
          </p:cNvGrpSpPr>
          <p:nvPr/>
        </p:nvGrpSpPr>
        <p:grpSpPr>
          <a:xfrm>
            <a:off x="2019300" y="1555891"/>
            <a:ext cx="5105400" cy="2819400"/>
            <a:chOff x="0" y="0"/>
            <a:chExt cx="6006645" cy="33585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93BA64-B57B-9642-8EC8-250D6C76F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89910" cy="335851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8B617-DA5A-6540-96EB-ABD429E0B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735" y="0"/>
              <a:ext cx="3089910" cy="335851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5A800A-4E4F-8848-8EA3-E882A25732F2}"/>
              </a:ext>
            </a:extLst>
          </p:cNvPr>
          <p:cNvSpPr txBox="1"/>
          <p:nvPr/>
        </p:nvSpPr>
        <p:spPr>
          <a:xfrm>
            <a:off x="2362200" y="41910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CDFS simulations with low / high background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53E5E6-A50D-5742-9CB2-42DE61A01E3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76800" y="4579382"/>
            <a:ext cx="2895600" cy="1877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242E5-E204-CF41-B76D-E794CDFF89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00200" y="4579382"/>
            <a:ext cx="3045396" cy="1877144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4D6C0-41E9-FC40-9C69-2FF3EC59080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85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85F0-22C2-F847-82FD-9BD7BD206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Transient alerts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CE342-4C49-284F-8AA1-3468E9EC5A7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C30B8C-70C1-4943-9D4C-0CAF1E6BFA05}"/>
              </a:ext>
            </a:extLst>
          </p:cNvPr>
          <p:cNvSpPr txBox="1">
            <a:spLocks/>
          </p:cNvSpPr>
          <p:nvPr/>
        </p:nvSpPr>
        <p:spPr>
          <a:xfrm>
            <a:off x="395536" y="1988840"/>
            <a:ext cx="8352928" cy="4248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Ground implementation:</a:t>
            </a:r>
          </a:p>
          <a:p>
            <a:pPr lvl="1"/>
            <a:r>
              <a:rPr lang="en-US" sz="1800" dirty="0"/>
              <a:t>Basic algorithm developed, meets performance requirements from MPE</a:t>
            </a:r>
          </a:p>
          <a:p>
            <a:pPr lvl="1"/>
            <a:r>
              <a:rPr lang="en-US" sz="1800" dirty="0"/>
              <a:t>Software design of ground-based version is complete</a:t>
            </a:r>
          </a:p>
          <a:p>
            <a:pPr lvl="1"/>
            <a:r>
              <a:rPr lang="en-US" sz="1800" dirty="0"/>
              <a:t>Near-real time alerts possible during ground contacts</a:t>
            </a:r>
          </a:p>
          <a:p>
            <a:pPr lvl="1"/>
            <a:r>
              <a:rPr lang="en-US" sz="1800" dirty="0"/>
              <a:t>Team is participating in W-ISC discussions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3F406-A3DA-4D46-AD6C-A2F1A4ED5A4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01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E21B-6059-A643-8859-70F034883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97269-6FC5-9E44-A9BE-81E8076679B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9FA3B-413E-684E-AB42-FC3EA3A43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2" t="17087" r="-13032" b="23356"/>
          <a:stretch/>
        </p:blipFill>
        <p:spPr>
          <a:xfrm>
            <a:off x="-252536" y="-598675"/>
            <a:ext cx="13647338" cy="7151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ABDA8-6F1C-1B4C-9A11-FF67497AF0C4}"/>
              </a:ext>
            </a:extLst>
          </p:cNvPr>
          <p:cNvSpPr txBox="1"/>
          <p:nvPr/>
        </p:nvSpPr>
        <p:spPr>
          <a:xfrm>
            <a:off x="5078664" y="5868561"/>
            <a:ext cx="3903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</a:rPr>
              <a:t>SIXTE-Simulated WFI Image of Fornax Cluster</a:t>
            </a:r>
          </a:p>
          <a:p>
            <a:pPr algn="r"/>
            <a:r>
              <a:rPr lang="en-US" sz="1600" i="1" dirty="0">
                <a:solidFill>
                  <a:schemeClr val="bg1"/>
                </a:solidFill>
              </a:rPr>
              <a:t>Credit:  Y. Su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55B2BBC-60AC-CA44-B93D-7FF57CFA6D71}"/>
              </a:ext>
            </a:extLst>
          </p:cNvPr>
          <p:cNvSpPr txBox="1">
            <a:spLocks/>
          </p:cNvSpPr>
          <p:nvPr/>
        </p:nvSpPr>
        <p:spPr>
          <a:xfrm>
            <a:off x="343037" y="188640"/>
            <a:ext cx="83529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Athena will study outer regions of X-ray clusters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94DB6-42F5-F743-901A-6206D9D18F96}"/>
              </a:ext>
            </a:extLst>
          </p:cNvPr>
          <p:cNvSpPr txBox="1"/>
          <p:nvPr/>
        </p:nvSpPr>
        <p:spPr>
          <a:xfrm>
            <a:off x="457199" y="957208"/>
            <a:ext cx="83437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SG1.3: Non-gravitational cluster heating processes:</a:t>
            </a:r>
          </a:p>
          <a:p>
            <a:r>
              <a:rPr lang="en-US" sz="1600" dirty="0">
                <a:solidFill>
                  <a:schemeClr val="bg1"/>
                </a:solidFill>
              </a:rPr>
              <a:t>Measure entropy profiles in groups (down to ~5 × 10</a:t>
            </a:r>
            <a:r>
              <a:rPr lang="en-US" sz="1600" baseline="30000" dirty="0">
                <a:solidFill>
                  <a:schemeClr val="bg1"/>
                </a:solidFill>
              </a:rPr>
              <a:t>13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</a:t>
            </a:r>
            <a:r>
              <a:rPr lang="en-US" sz="1600" baseline="-25000" dirty="0" err="1">
                <a:solidFill>
                  <a:schemeClr val="bg1"/>
                </a:solidFill>
              </a:rPr>
              <a:t>sun</a:t>
            </a:r>
            <a:r>
              <a:rPr lang="en-US" sz="1600" dirty="0">
                <a:solidFill>
                  <a:schemeClr val="bg1"/>
                </a:solidFill>
              </a:rPr>
              <a:t>) and clusters (up to ~10</a:t>
            </a:r>
            <a:r>
              <a:rPr lang="en-US" sz="1600" baseline="30000" dirty="0">
                <a:solidFill>
                  <a:schemeClr val="bg1"/>
                </a:solidFill>
              </a:rPr>
              <a:t>15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</a:t>
            </a:r>
            <a:r>
              <a:rPr lang="en-US" sz="1600" baseline="-25000" dirty="0" err="1">
                <a:solidFill>
                  <a:schemeClr val="bg1"/>
                </a:solidFill>
              </a:rPr>
              <a:t>sun</a:t>
            </a:r>
            <a:r>
              <a:rPr lang="en-US" sz="1600" dirty="0">
                <a:solidFill>
                  <a:schemeClr val="bg1"/>
                </a:solidFill>
              </a:rPr>
              <a:t>) out to their virial radius (R200) in the local Universe. Investigate their evolution out to z~2 within R500. </a:t>
            </a:r>
            <a:r>
              <a:rPr lang="en-US" sz="1600" i="1" dirty="0">
                <a:solidFill>
                  <a:schemeClr val="bg1"/>
                </a:solidFill>
              </a:rPr>
              <a:t>This requires X-ray surface brightness and gas temperature measurements down to the background-dominated regime.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22DFE-BFBC-6140-B43C-F33ADDC9FA8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0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68931-4F68-8E4D-8264-94F9066E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WFI Background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76FA7-3F20-F447-A550-2A4019C2468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0EC563-5970-B649-B2D1-223710F32C6B}"/>
              </a:ext>
            </a:extLst>
          </p:cNvPr>
          <p:cNvSpPr txBox="1"/>
          <p:nvPr/>
        </p:nvSpPr>
        <p:spPr>
          <a:xfrm>
            <a:off x="395536" y="2622337"/>
            <a:ext cx="798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3-pronged approach: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Investigation of background in XMM small window mode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Investigation of background in GEANT-4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Investigation of AI approaches to background reduction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Team is participating in the WFI Background Working Group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83274-C459-3242-AA0C-2605F63D64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86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3C74E-5D84-BC49-8DE0-F4077513E07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AA1D7169-0A16-0545-8930-E976CE1AC178}"/>
              </a:ext>
            </a:extLst>
          </p:cNvPr>
          <p:cNvSpPr txBox="1">
            <a:spLocks/>
          </p:cNvSpPr>
          <p:nvPr/>
        </p:nvSpPr>
        <p:spPr>
          <a:xfrm>
            <a:off x="35496" y="1905000"/>
            <a:ext cx="3096344" cy="4548336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~300 PN SWM slew observations with filter wheel closed</a:t>
            </a:r>
          </a:p>
          <a:p>
            <a:endParaRPr lang="en-US" dirty="0"/>
          </a:p>
          <a:p>
            <a:r>
              <a:rPr lang="en-US" dirty="0"/>
              <a:t>Read 64x64 region of CCD4,   5.67 </a:t>
            </a:r>
            <a:r>
              <a:rPr lang="en-US" dirty="0" err="1"/>
              <a:t>ms</a:t>
            </a:r>
            <a:r>
              <a:rPr lang="en-US" dirty="0"/>
              <a:t> frame time (well-matched to WFI DEPFETs)</a:t>
            </a:r>
          </a:p>
          <a:p>
            <a:endParaRPr lang="en-US" dirty="0"/>
          </a:p>
          <a:p>
            <a:r>
              <a:rPr lang="en-US" dirty="0"/>
              <a:t>Goals</a:t>
            </a:r>
          </a:p>
          <a:p>
            <a:pPr lvl="1"/>
            <a:r>
              <a:rPr lang="en-US" dirty="0"/>
              <a:t>Empirical confirmation of “Self </a:t>
            </a:r>
            <a:r>
              <a:rPr lang="en-US" dirty="0" err="1"/>
              <a:t>AntiCoincidence</a:t>
            </a:r>
            <a:r>
              <a:rPr lang="en-US" dirty="0"/>
              <a:t>” (SAC) – consistency of results between SAO, MIT, and WFI BWG</a:t>
            </a:r>
          </a:p>
          <a:p>
            <a:pPr lvl="1"/>
            <a:r>
              <a:rPr lang="en-US" dirty="0"/>
              <a:t>Improve SAC by including parameters such as particle energy and event grade (i.e. use ALL information available)</a:t>
            </a:r>
          </a:p>
          <a:p>
            <a:pPr lvl="1"/>
            <a:endParaRPr lang="en-US" dirty="0"/>
          </a:p>
          <a:p>
            <a:r>
              <a:rPr lang="en-US" dirty="0"/>
              <a:t>Paper on this work published (Bulbul+2020, </a:t>
            </a:r>
            <a:r>
              <a:rPr lang="en-US" dirty="0" err="1"/>
              <a:t>ApJ</a:t>
            </a:r>
            <a:r>
              <a:rPr lang="en-US" dirty="0"/>
              <a:t>)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6BE5447A-4A8E-0649-A83E-8280FA73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052736"/>
            <a:ext cx="8352928" cy="720080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Instrumental background in PN SWM FW closed data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794A78E3-4D72-2448-A119-574688623AD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75856" y="1556792"/>
          <a:ext cx="5760639" cy="129903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920213">
                  <a:extLst>
                    <a:ext uri="{9D8B030D-6E8A-4147-A177-3AD203B41FA5}">
                      <a16:colId xmlns:a16="http://schemas.microsoft.com/office/drawing/2014/main" val="359343241"/>
                    </a:ext>
                  </a:extLst>
                </a:gridCol>
                <a:gridCol w="2042931">
                  <a:extLst>
                    <a:ext uri="{9D8B030D-6E8A-4147-A177-3AD203B41FA5}">
                      <a16:colId xmlns:a16="http://schemas.microsoft.com/office/drawing/2014/main" val="2850985659"/>
                    </a:ext>
                  </a:extLst>
                </a:gridCol>
                <a:gridCol w="1797495">
                  <a:extLst>
                    <a:ext uri="{9D8B030D-6E8A-4147-A177-3AD203B41FA5}">
                      <a16:colId xmlns:a16="http://schemas.microsoft.com/office/drawing/2014/main" val="121622222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entury Gothic" panose="020B0502020202020204" pitchFamily="34" charset="0"/>
                        <a:cs typeface="Bangla MN" pitchFamily="2" charset="0"/>
                      </a:endParaRPr>
                    </a:p>
                  </a:txBody>
                  <a:tcPr>
                    <a:solidFill>
                      <a:srgbClr val="79B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  <a:cs typeface="Bangla MN" pitchFamily="2" charset="0"/>
                        </a:rPr>
                        <a:t>Athena WFI</a:t>
                      </a:r>
                    </a:p>
                  </a:txBody>
                  <a:tcPr>
                    <a:solidFill>
                      <a:srgbClr val="79BE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  <a:cs typeface="Bangla MN" pitchFamily="2" charset="0"/>
                        </a:rPr>
                        <a:t> XMM-PN</a:t>
                      </a:r>
                    </a:p>
                  </a:txBody>
                  <a:tcPr>
                    <a:solidFill>
                      <a:srgbClr val="79BE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612295"/>
                  </a:ext>
                </a:extLst>
              </a:tr>
              <a:tr h="4760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  <a:cs typeface="Bangla MN" pitchFamily="2" charset="0"/>
                        </a:rPr>
                        <a:t>Pixel Size (micron)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  <a:cs typeface="Bangla MN" pitchFamily="2" charset="0"/>
                        </a:rPr>
                        <a:t>130 x 130 (2.2′′ x 2.2′′)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150 x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801060"/>
                  </a:ext>
                </a:extLst>
              </a:tr>
              <a:tr h="4760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  <a:cs typeface="Bangla MN" pitchFamily="2" charset="0"/>
                        </a:rPr>
                        <a:t>Depletion Depth (microns)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450</a:t>
                      </a:r>
                      <a:endParaRPr lang="en-US" sz="1400" dirty="0">
                        <a:latin typeface="Century Gothic" panose="020B0502020202020204" pitchFamily="34" charset="0"/>
                        <a:cs typeface="Bangla M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Gothic" panose="020B0502020202020204" pitchFamily="34" charset="0"/>
                        </a:rPr>
                        <a:t>280</a:t>
                      </a:r>
                      <a:endParaRPr lang="en-US" sz="1400" dirty="0">
                        <a:latin typeface="Century Gothic" panose="020B0502020202020204" pitchFamily="34" charset="0"/>
                        <a:cs typeface="Bangla MN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04304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814D252-4540-0748-AB40-ACB668C0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924944"/>
            <a:ext cx="5833949" cy="34031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ACCC5D-6DE5-C74A-A611-ADA7734F9D7E}"/>
              </a:ext>
            </a:extLst>
          </p:cNvPr>
          <p:cNvSpPr txBox="1"/>
          <p:nvPr/>
        </p:nvSpPr>
        <p:spPr>
          <a:xfrm>
            <a:off x="6096000" y="3581400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C3FC0"/>
                </a:solidFill>
              </a:rPr>
              <a:t>Valid events, no track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C49DE6-9128-7A47-83AB-F75E73CD356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9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68D45-B381-B744-8163-BA5BB92ADB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14 July 2020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61CD55-0DC1-144C-89E9-5E8D33F47C87}"/>
              </a:ext>
            </a:extLst>
          </p:cNvPr>
          <p:cNvSpPr txBox="1">
            <a:spLocks/>
          </p:cNvSpPr>
          <p:nvPr/>
        </p:nvSpPr>
        <p:spPr>
          <a:xfrm>
            <a:off x="395536" y="1143000"/>
            <a:ext cx="8352928" cy="54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AMS Galactic Cosmic Ray Variability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160787-63F6-A847-BCB6-4BFCABEBFA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NAST Virtual Meeting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0A4A64-559F-5F4A-9401-E49EA0DE1740}"/>
              </a:ext>
            </a:extLst>
          </p:cNvPr>
          <p:cNvGrpSpPr/>
          <p:nvPr/>
        </p:nvGrpSpPr>
        <p:grpSpPr>
          <a:xfrm>
            <a:off x="-5128" y="1589234"/>
            <a:ext cx="9149128" cy="2601766"/>
            <a:chOff x="-5128" y="1589234"/>
            <a:chExt cx="9149128" cy="26017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DABD35-F59E-2546-8D88-59954F034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" t="5793" r="52037" b="87781"/>
            <a:stretch/>
          </p:blipFill>
          <p:spPr>
            <a:xfrm>
              <a:off x="-5128" y="1589234"/>
              <a:ext cx="9149128" cy="19308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AFA347-1082-2E4B-B8EF-187A51D4C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5" t="56985" r="52037" b="40456"/>
            <a:stretch/>
          </p:blipFill>
          <p:spPr>
            <a:xfrm>
              <a:off x="-5128" y="3422030"/>
              <a:ext cx="9149126" cy="768970"/>
            </a:xfrm>
            <a:prstGeom prst="rect">
              <a:avLst/>
            </a:prstGeom>
          </p:spPr>
        </p:pic>
      </p:grp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C0E4FD75-66A7-F642-803F-25F54A048E3B}"/>
              </a:ext>
            </a:extLst>
          </p:cNvPr>
          <p:cNvSpPr txBox="1">
            <a:spLocks/>
          </p:cNvSpPr>
          <p:nvPr/>
        </p:nvSpPr>
        <p:spPr>
          <a:xfrm>
            <a:off x="486272" y="4267200"/>
            <a:ext cx="8352928" cy="1981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6 years of data at 27-day cadence, centered on solar max of 5/2014</a:t>
            </a:r>
          </a:p>
          <a:p>
            <a:r>
              <a:rPr lang="en-US" sz="1600" dirty="0"/>
              <a:t>AMS shows energy-dependent p &amp; He episodic variability: </a:t>
            </a:r>
          </a:p>
          <a:p>
            <a:pPr lvl="1"/>
            <a:r>
              <a:rPr lang="en-US" sz="1400" dirty="0"/>
              <a:t>~5–10% amplitude, timescales 1–3 months, greatest in solar-min to max epoch</a:t>
            </a:r>
          </a:p>
          <a:p>
            <a:pPr lvl="1"/>
            <a:r>
              <a:rPr lang="en-US" sz="1400" dirty="0"/>
              <a:t>superposed on expected 2x variation anti-correlated with solar cycle</a:t>
            </a:r>
          </a:p>
          <a:p>
            <a:r>
              <a:rPr lang="en-US" sz="1600" dirty="0"/>
              <a:t>Spectral range 1–60 GV rigidity; 24 spectral bins, 1.1–11 GV (</a:t>
            </a:r>
            <a:r>
              <a:rPr lang="en-US" sz="1600" dirty="0" err="1"/>
              <a:t>Ep,kinetic</a:t>
            </a:r>
            <a:r>
              <a:rPr lang="en-US" sz="1600" dirty="0"/>
              <a:t>= 0.5–10 GeV)</a:t>
            </a:r>
          </a:p>
          <a:p>
            <a:r>
              <a:rPr lang="en-US" sz="1600" dirty="0"/>
              <a:t>Combined with XMM data, suggests we may expect similar variability in WFI background</a:t>
            </a:r>
          </a:p>
          <a:p>
            <a:pPr lvl="1"/>
            <a:r>
              <a:rPr lang="en-US" sz="1400" dirty="0"/>
              <a:t>Q: will this change in L1 or L2?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374339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BDA2935A-8D03-AC42-A361-93323B006AC7}" vid="{A7AE8848-98EC-4548-BEC6-7E70BCB6F87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Larissa</Template>
  <TotalTime>12950</TotalTime>
  <Words>1065</Words>
  <Application>Microsoft Macintosh PowerPoint</Application>
  <PresentationFormat>On-screen Show (4:3)</PresentationFormat>
  <Paragraphs>147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Bangla MN</vt:lpstr>
      <vt:lpstr>Calibri</vt:lpstr>
      <vt:lpstr>Century Gothic</vt:lpstr>
      <vt:lpstr>Courier New</vt:lpstr>
      <vt:lpstr>Verdana</vt:lpstr>
      <vt:lpstr>Larissa</vt:lpstr>
      <vt:lpstr>US Contributions to the Athena WFI</vt:lpstr>
      <vt:lpstr>WFI Status</vt:lpstr>
      <vt:lpstr>US Contributions: Enhance science in 3 areas</vt:lpstr>
      <vt:lpstr>SIXTE simulations, low and high background</vt:lpstr>
      <vt:lpstr>Transient alerts</vt:lpstr>
      <vt:lpstr>PowerPoint Presentation</vt:lpstr>
      <vt:lpstr>WFI Background Analysis</vt:lpstr>
      <vt:lpstr>Instrumental background in PN SWM FW closed data</vt:lpstr>
      <vt:lpstr>PowerPoint Presentation</vt:lpstr>
      <vt:lpstr>GEANT4:</vt:lpstr>
      <vt:lpstr>AI approaches to background reduction:</vt:lpstr>
      <vt:lpstr>VERITAS ASIC design, testing and data analysis</vt:lpstr>
      <vt:lpstr>VERITAS ASIC (Stanford)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ATHENA WFI US Contributions</dc:title>
  <dc:creator>Microsoft Office User</dc:creator>
  <cp:lastModifiedBy>Microsoft Office User</cp:lastModifiedBy>
  <cp:revision>72</cp:revision>
  <cp:lastPrinted>2019-08-13T10:32:56Z</cp:lastPrinted>
  <dcterms:created xsi:type="dcterms:W3CDTF">2019-08-05T14:09:30Z</dcterms:created>
  <dcterms:modified xsi:type="dcterms:W3CDTF">2020-07-14T14:00:23Z</dcterms:modified>
</cp:coreProperties>
</file>