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60" r:id="rId4"/>
    <p:sldId id="261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65" r:id="rId15"/>
    <p:sldId id="294" r:id="rId16"/>
    <p:sldId id="295" r:id="rId17"/>
    <p:sldId id="278" r:id="rId18"/>
    <p:sldId id="277" r:id="rId19"/>
    <p:sldId id="281" r:id="rId20"/>
    <p:sldId id="279" r:id="rId21"/>
    <p:sldId id="280" r:id="rId22"/>
    <p:sldId id="282" r:id="rId23"/>
    <p:sldId id="283" r:id="rId24"/>
    <p:sldId id="284" r:id="rId25"/>
    <p:sldId id="286" r:id="rId26"/>
    <p:sldId id="285" r:id="rId27"/>
    <p:sldId id="292" r:id="rId28"/>
    <p:sldId id="293" r:id="rId29"/>
    <p:sldId id="288" r:id="rId30"/>
    <p:sldId id="289" r:id="rId31"/>
    <p:sldId id="287" r:id="rId32"/>
    <p:sldId id="266" r:id="rId33"/>
    <p:sldId id="267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6EB7-5B6A-4097-B80A-A2F25D81AF07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EA7A-706B-4421-BE6A-A178404D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 in 2</a:t>
            </a:r>
            <a:r>
              <a:rPr lang="en-US" baseline="0" dirty="0" smtClean="0"/>
              <a:t> s, 70-&gt;40 in 2s, 40-&gt;0 in 2s, 0 to </a:t>
            </a:r>
            <a:r>
              <a:rPr lang="en-US" baseline="0" smtClean="0"/>
              <a:t>0 in 2s     2.5, 15,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EA7A-706B-4421-BE6A-A178404DF1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0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4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0A9E-6BE0-4E8F-BBB2-FF0BE02F6B0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039C-CFB2-4E9D-86B0-65D7B9D1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oogle.com/images?q=tbn:ANd9GcR6s7kjw7hLv-fcpjbVDMS26385Hn9F8ZL1lqG9dJjeh-LDWk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1225">
            <a:off x="554394" y="887460"/>
            <a:ext cx="3035431" cy="50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209801"/>
            <a:ext cx="5715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Kinematics &amp;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Superman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647" y="3657600"/>
            <a:ext cx="5396753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Educator resources for </a:t>
            </a:r>
            <a:r>
              <a:rPr lang="en-US" dirty="0" smtClean="0">
                <a:solidFill>
                  <a:schemeClr val="tx2"/>
                </a:solidFill>
              </a:rPr>
              <a:t>motion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Jonah </a:t>
            </a:r>
            <a:r>
              <a:rPr lang="en-US" sz="2000" dirty="0" err="1" smtClean="0">
                <a:solidFill>
                  <a:schemeClr val="tx2"/>
                </a:solidFill>
              </a:rPr>
              <a:t>Kanner</a:t>
            </a:r>
            <a:r>
              <a:rPr lang="en-US" sz="2000" dirty="0" smtClean="0">
                <a:solidFill>
                  <a:schemeClr val="tx2"/>
                </a:solidFill>
              </a:rPr>
              <a:t> – July 10, 2012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4604302" y="2602561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4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8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5552672" y="2609029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5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3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5552672" y="2609029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5 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366" y="2788667"/>
                <a:ext cx="4953000" cy="66063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Velocity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0" smtClean="0">
                            <a:latin typeface="Cambria Math"/>
                          </a:rPr>
                          <m:t>4,000,000 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sz="2600" b="0" i="0" smtClean="0">
                            <a:latin typeface="Cambria Math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s</m:t>
                        </m:r>
                        <m:r>
                          <a:rPr lang="en-US" sz="2600" b="0" i="0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=800,000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66" y="2788667"/>
                <a:ext cx="4953000" cy="660630"/>
              </a:xfrm>
              <a:prstGeom prst="rect">
                <a:avLst/>
              </a:prstGeom>
              <a:blipFill rotWithShape="1">
                <a:blip r:embed="rId7"/>
                <a:stretch>
                  <a:fillRect l="-2217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9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Rate of 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29718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24000" y="1828800"/>
            <a:ext cx="2286000" cy="167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821608" y="2483654"/>
            <a:ext cx="307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Baby Weight (Thomas)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41148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410200" y="1555349"/>
            <a:ext cx="29718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2514600"/>
            <a:ext cx="236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3713839" y="2602911"/>
            <a:ext cx="278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Baby Weight (Jacob)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06994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4953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baby is gaining weight?  </a:t>
            </a:r>
          </a:p>
          <a:p>
            <a:r>
              <a:rPr lang="en-US" sz="2400" dirty="0" smtClean="0"/>
              <a:t>How can you tell the rate of change from a plot?</a:t>
            </a:r>
          </a:p>
          <a:p>
            <a:r>
              <a:rPr lang="en-US" sz="2400" dirty="0" smtClean="0"/>
              <a:t>Is the rate of change increasing, decreasing, or staying the same</a:t>
            </a:r>
            <a:r>
              <a:rPr lang="en-US" sz="2000" dirty="0" smtClean="0"/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oogle.com/images?q=tbn:ANd9GcT_XgYXlcw8nTpMBYYfW18GFvIsuKS4AhUyatYoWdnlQvz4jG5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42" y="5240476"/>
            <a:ext cx="995364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946" y="6263699"/>
            <a:ext cx="73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Year              1              2            3               4              5             6               7      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37498" y="2537836"/>
            <a:ext cx="894229" cy="898433"/>
            <a:chOff x="5582771" y="2537835"/>
            <a:chExt cx="894229" cy="898433"/>
          </a:xfrm>
        </p:grpSpPr>
        <p:sp>
          <p:nvSpPr>
            <p:cNvPr id="6" name="Up-Down Arrow 5"/>
            <p:cNvSpPr/>
            <p:nvPr/>
          </p:nvSpPr>
          <p:spPr>
            <a:xfrm>
              <a:off x="6248400" y="2537835"/>
              <a:ext cx="228600" cy="89843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2771" y="2802385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26" y="5030788"/>
            <a:ext cx="1000125" cy="11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27" y="4572001"/>
            <a:ext cx="1000125" cy="157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52" y="3886201"/>
            <a:ext cx="1000125" cy="23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27" y="2895601"/>
            <a:ext cx="1000125" cy="324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1" y="1752601"/>
            <a:ext cx="1000125" cy="44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57201"/>
            <a:ext cx="1000125" cy="5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Acceleration:</a:t>
            </a:r>
            <a:br>
              <a:rPr lang="en-US" dirty="0" smtClean="0"/>
            </a:br>
            <a:r>
              <a:rPr lang="en-US" dirty="0" smtClean="0"/>
              <a:t>Rate of change of velocity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861" y="1618328"/>
            <a:ext cx="2362200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rate of change of the growth rate?</a:t>
            </a:r>
          </a:p>
          <a:p>
            <a:endParaRPr lang="en-US" sz="2000" dirty="0"/>
          </a:p>
          <a:p>
            <a:r>
              <a:rPr lang="en-US" sz="2000" dirty="0" smtClean="0"/>
              <a:t>How far will the tree grow in year 7?</a:t>
            </a:r>
          </a:p>
          <a:p>
            <a:endParaRPr lang="en-US" sz="2000" dirty="0"/>
          </a:p>
          <a:p>
            <a:r>
              <a:rPr lang="en-US" sz="2000" dirty="0" smtClean="0"/>
              <a:t>ROC of ROC?  Units?</a:t>
            </a:r>
          </a:p>
        </p:txBody>
      </p:sp>
      <p:sp>
        <p:nvSpPr>
          <p:cNvPr id="28" name="Up-Down Arrow 27"/>
          <p:cNvSpPr/>
          <p:nvPr/>
        </p:nvSpPr>
        <p:spPr>
          <a:xfrm>
            <a:off x="2359140" y="4960559"/>
            <a:ext cx="228600" cy="2645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58941" y="4591228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30" name="Up-Down Arrow 29"/>
          <p:cNvSpPr/>
          <p:nvPr/>
        </p:nvSpPr>
        <p:spPr>
          <a:xfrm>
            <a:off x="3267448" y="4572000"/>
            <a:ext cx="228600" cy="4587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73795" y="4202668"/>
            <a:ext cx="78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32" name="Up-Down Arrow 31"/>
          <p:cNvSpPr/>
          <p:nvPr/>
        </p:nvSpPr>
        <p:spPr>
          <a:xfrm>
            <a:off x="4214053" y="3886200"/>
            <a:ext cx="228600" cy="6317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30547" y="3505194"/>
            <a:ext cx="91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34" name="Up-Down Arrow 33"/>
          <p:cNvSpPr/>
          <p:nvPr/>
        </p:nvSpPr>
        <p:spPr>
          <a:xfrm>
            <a:off x="5143666" y="2987052"/>
            <a:ext cx="228600" cy="8451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60160" y="2710934"/>
            <a:ext cx="91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>
            <a:off x="5980247" y="1752600"/>
            <a:ext cx="228600" cy="10915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19495" y="1752600"/>
            <a:ext cx="91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1.25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oogle.com/images?q=tbn:ANd9GcT_XgYXlcw8nTpMBYYfW18GFvIsuKS4AhUyatYoWdnlQvz4jG5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42" y="5240476"/>
            <a:ext cx="995364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946" y="6263699"/>
            <a:ext cx="73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Year              1              2            3               4              5             6               7      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37498" y="2537836"/>
            <a:ext cx="894229" cy="898433"/>
            <a:chOff x="5582771" y="2537835"/>
            <a:chExt cx="894229" cy="898433"/>
          </a:xfrm>
        </p:grpSpPr>
        <p:sp>
          <p:nvSpPr>
            <p:cNvPr id="6" name="Up-Down Arrow 5"/>
            <p:cNvSpPr/>
            <p:nvPr/>
          </p:nvSpPr>
          <p:spPr>
            <a:xfrm>
              <a:off x="6248400" y="2537835"/>
              <a:ext cx="228600" cy="89843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2771" y="2802385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26" y="5030788"/>
            <a:ext cx="1000125" cy="11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27" y="4572001"/>
            <a:ext cx="1000125" cy="157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52" y="3886201"/>
            <a:ext cx="1000125" cy="23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27" y="2895601"/>
            <a:ext cx="1000125" cy="324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1" y="1752601"/>
            <a:ext cx="1000125" cy="44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57201"/>
            <a:ext cx="1000125" cy="5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Constant rate of change</a:t>
            </a:r>
            <a:br>
              <a:rPr lang="en-US" dirty="0" smtClean="0"/>
            </a:br>
            <a:r>
              <a:rPr lang="en-US" dirty="0" smtClean="0"/>
              <a:t>is plotted as a line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861" y="1618328"/>
            <a:ext cx="2362200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rate of change of the growth rate?</a:t>
            </a:r>
          </a:p>
          <a:p>
            <a:endParaRPr lang="en-US" sz="2000" dirty="0"/>
          </a:p>
          <a:p>
            <a:r>
              <a:rPr lang="en-US" sz="2000" dirty="0" smtClean="0"/>
              <a:t>How far will the tree grow in year 7?</a:t>
            </a:r>
          </a:p>
          <a:p>
            <a:endParaRPr lang="en-US" sz="2000" dirty="0"/>
          </a:p>
          <a:p>
            <a:r>
              <a:rPr lang="en-US" sz="2000" dirty="0" smtClean="0"/>
              <a:t>ROC of ROC?  Units?</a:t>
            </a:r>
          </a:p>
        </p:txBody>
      </p:sp>
      <p:cxnSp>
        <p:nvCxnSpPr>
          <p:cNvPr id="4" name="Straight Connector 3"/>
          <p:cNvCxnSpPr>
            <a:stCxn id="1028" idx="0"/>
          </p:cNvCxnSpPr>
          <p:nvPr/>
        </p:nvCxnSpPr>
        <p:spPr>
          <a:xfrm flipV="1">
            <a:off x="2056624" y="1981200"/>
            <a:ext cx="6706376" cy="3259276"/>
          </a:xfrm>
          <a:prstGeom prst="line">
            <a:avLst/>
          </a:prstGeom>
          <a:ln w="1047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oogle.com/images?q=tbn:ANd9GcT_XgYXlcw8nTpMBYYfW18GFvIsuKS4AhUyatYoWdnlQvz4jG5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42" y="5240476"/>
            <a:ext cx="995364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946" y="6263699"/>
            <a:ext cx="73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Year              1              2            3               4              5             6               7      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37498" y="2537836"/>
            <a:ext cx="894229" cy="898433"/>
            <a:chOff x="5582771" y="2537835"/>
            <a:chExt cx="894229" cy="898433"/>
          </a:xfrm>
        </p:grpSpPr>
        <p:sp>
          <p:nvSpPr>
            <p:cNvPr id="6" name="Up-Down Arrow 5"/>
            <p:cNvSpPr/>
            <p:nvPr/>
          </p:nvSpPr>
          <p:spPr>
            <a:xfrm>
              <a:off x="6248400" y="2537835"/>
              <a:ext cx="228600" cy="89843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2771" y="2802385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26" y="5030788"/>
            <a:ext cx="1000125" cy="11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27" y="4572001"/>
            <a:ext cx="1000125" cy="157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52" y="3886201"/>
            <a:ext cx="1000125" cy="23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27" y="2895601"/>
            <a:ext cx="1000125" cy="324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1" y="1752601"/>
            <a:ext cx="1000125" cy="44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57201"/>
            <a:ext cx="1000125" cy="5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Changing rate is not</a:t>
            </a:r>
            <a:br>
              <a:rPr lang="en-US" dirty="0" smtClean="0"/>
            </a:br>
            <a:r>
              <a:rPr lang="en-US" dirty="0" smtClean="0"/>
              <a:t>a straight line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861" y="1618328"/>
            <a:ext cx="2362200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rate of change of the growth rate?</a:t>
            </a:r>
          </a:p>
          <a:p>
            <a:endParaRPr lang="en-US" sz="2000" dirty="0"/>
          </a:p>
          <a:p>
            <a:r>
              <a:rPr lang="en-US" sz="2000" dirty="0" smtClean="0"/>
              <a:t>How far will the tree grow in year 7?</a:t>
            </a:r>
          </a:p>
          <a:p>
            <a:endParaRPr lang="en-US" sz="2000" dirty="0"/>
          </a:p>
          <a:p>
            <a:r>
              <a:rPr lang="en-US" sz="2000" dirty="0" smtClean="0"/>
              <a:t>ROC of ROC?  Units?</a:t>
            </a:r>
          </a:p>
        </p:txBody>
      </p:sp>
      <p:sp>
        <p:nvSpPr>
          <p:cNvPr id="2" name="Freeform 1"/>
          <p:cNvSpPr/>
          <p:nvPr/>
        </p:nvSpPr>
        <p:spPr>
          <a:xfrm>
            <a:off x="2016087" y="373709"/>
            <a:ext cx="5720152" cy="4870320"/>
          </a:xfrm>
          <a:custGeom>
            <a:avLst/>
            <a:gdLst>
              <a:gd name="connsiteX0" fmla="*/ 0 w 5720152"/>
              <a:gd name="connsiteY0" fmla="*/ 4870320 h 4870320"/>
              <a:gd name="connsiteX1" fmla="*/ 991518 w 5720152"/>
              <a:gd name="connsiteY1" fmla="*/ 4672016 h 4870320"/>
              <a:gd name="connsiteX2" fmla="*/ 1883884 w 5720152"/>
              <a:gd name="connsiteY2" fmla="*/ 4275409 h 4870320"/>
              <a:gd name="connsiteX3" fmla="*/ 2842352 w 5720152"/>
              <a:gd name="connsiteY3" fmla="*/ 3603380 h 4870320"/>
              <a:gd name="connsiteX4" fmla="*/ 3745735 w 5720152"/>
              <a:gd name="connsiteY4" fmla="*/ 2567795 h 4870320"/>
              <a:gd name="connsiteX5" fmla="*/ 4649118 w 5720152"/>
              <a:gd name="connsiteY5" fmla="*/ 1477125 h 4870320"/>
              <a:gd name="connsiteX6" fmla="*/ 5552501 w 5720152"/>
              <a:gd name="connsiteY6" fmla="*/ 199168 h 4870320"/>
              <a:gd name="connsiteX7" fmla="*/ 5717754 w 5720152"/>
              <a:gd name="connsiteY7" fmla="*/ 22898 h 48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0152" h="4870320">
                <a:moveTo>
                  <a:pt x="0" y="4870320"/>
                </a:moveTo>
                <a:cubicBezTo>
                  <a:pt x="338768" y="4820744"/>
                  <a:pt x="677537" y="4771168"/>
                  <a:pt x="991518" y="4672016"/>
                </a:cubicBezTo>
                <a:cubicBezTo>
                  <a:pt x="1305499" y="4572864"/>
                  <a:pt x="1575412" y="4453515"/>
                  <a:pt x="1883884" y="4275409"/>
                </a:cubicBezTo>
                <a:cubicBezTo>
                  <a:pt x="2192356" y="4097303"/>
                  <a:pt x="2532044" y="3887982"/>
                  <a:pt x="2842352" y="3603380"/>
                </a:cubicBezTo>
                <a:cubicBezTo>
                  <a:pt x="3152660" y="3318778"/>
                  <a:pt x="3444607" y="2922171"/>
                  <a:pt x="3745735" y="2567795"/>
                </a:cubicBezTo>
                <a:cubicBezTo>
                  <a:pt x="4046863" y="2213419"/>
                  <a:pt x="4347990" y="1871896"/>
                  <a:pt x="4649118" y="1477125"/>
                </a:cubicBezTo>
                <a:cubicBezTo>
                  <a:pt x="4950246" y="1082354"/>
                  <a:pt x="5374395" y="441539"/>
                  <a:pt x="5552501" y="199168"/>
                </a:cubicBezTo>
                <a:cubicBezTo>
                  <a:pt x="5730607" y="-43203"/>
                  <a:pt x="5724180" y="-10153"/>
                  <a:pt x="5717754" y="22898"/>
                </a:cubicBezTo>
              </a:path>
            </a:pathLst>
          </a:cu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of change of </a:t>
            </a:r>
            <a:br>
              <a:rPr lang="en-US" dirty="0" smtClean="0"/>
            </a:br>
            <a:r>
              <a:rPr lang="en-US" dirty="0" smtClean="0"/>
              <a:t>a rate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42999"/>
          </a:xfrm>
        </p:spPr>
        <p:txBody>
          <a:bodyPr/>
          <a:lstStyle/>
          <a:p>
            <a:r>
              <a:rPr lang="en-US" dirty="0" smtClean="0"/>
              <a:t>The tree’s growth rate increases by 0.25 feet per year each year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318406"/>
                <a:ext cx="7315200" cy="779509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acceleration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time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0.25 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ft</m:t>
                        </m:r>
                        <m:r>
                          <a:rPr lang="en-US" sz="2800" b="0" i="0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year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year</m:t>
                        </m:r>
                      </m:den>
                    </m:f>
                  </m:oMath>
                </a14:m>
                <a:r>
                  <a:rPr lang="en-US" sz="2800" dirty="0" smtClean="0"/>
                  <a:t> = 0.25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ft</m:t>
                        </m:r>
                        <m:r>
                          <a:rPr lang="en-US" sz="2800" b="0" i="0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year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year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18406"/>
                <a:ext cx="7315200" cy="779509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4343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 growth rate of the tree constant or changing?</a:t>
            </a:r>
          </a:p>
          <a:p>
            <a:endParaRPr lang="en-US" sz="2400" dirty="0"/>
          </a:p>
          <a:p>
            <a:r>
              <a:rPr lang="en-US" sz="2400" dirty="0" smtClean="0"/>
              <a:t>How would you explain the growth of the tree in words?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2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is the rate of change of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elocity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𝑉𝑒𝑙𝑜𝑐𝑖𝑡𝑦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444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1011050" y="2596093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0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is the rate of change of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elocity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𝑉𝑒𝑙𝑜𝑐𝑖𝑡𝑦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444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1209270" y="2596091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1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71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52199"/>
            <a:ext cx="5638800" cy="1066800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Rates of Change</a:t>
            </a:r>
            <a:endParaRPr lang="en-US" dirty="0"/>
          </a:p>
        </p:txBody>
      </p:sp>
      <p:pic>
        <p:nvPicPr>
          <p:cNvPr id="1026" name="Picture 2" descr="C:\Users\jkanner\Documents\emacs_docs\patterns_in_physics\velocity_plots\Eq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95800" cy="6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1" y="2895601"/>
            <a:ext cx="7810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Very general idea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Can be applied to nearly anything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So common as to be “obvious”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Understanding motion will be an application of this idea</a:t>
            </a:r>
          </a:p>
        </p:txBody>
      </p:sp>
    </p:spTree>
    <p:extLst>
      <p:ext uri="{BB962C8B-B14F-4D97-AF65-F5344CB8AC3E}">
        <p14:creationId xmlns:p14="http://schemas.microsoft.com/office/powerpoint/2010/main" val="6474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is the rate of change of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elocity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𝑉𝑒𝑙𝑜𝑐𝑖𝑡𝑦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444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1448595" y="2596094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2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5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is the rate of change of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elocity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𝑉𝑒𝑙𝑜𝑐𝑖𝑡𝑦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444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2474943" y="2596094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3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5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is the rate of change of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elocity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𝑉𝑒𝑙𝑜𝑐𝑖𝑡𝑦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444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3865708" y="2596094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4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9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Acceleration is the rate of change of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elocity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𝑉𝑒𝑙𝑜𝑐𝑖𝑡𝑦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432053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444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5628872" y="2596095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5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4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29718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21608" y="2483654"/>
            <a:ext cx="307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Baby Weight (Thomas)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1148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410200" y="1555349"/>
            <a:ext cx="29718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867400" y="1981201"/>
            <a:ext cx="1905000" cy="13716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713839" y="2602911"/>
            <a:ext cx="278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Baby Weight (Jacob)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06994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4" name="Freeform 13"/>
          <p:cNvSpPr/>
          <p:nvPr/>
        </p:nvSpPr>
        <p:spPr>
          <a:xfrm>
            <a:off x="1524000" y="1828801"/>
            <a:ext cx="2362200" cy="1705687"/>
          </a:xfrm>
          <a:custGeom>
            <a:avLst/>
            <a:gdLst>
              <a:gd name="connsiteX0" fmla="*/ 0 w 1946334"/>
              <a:gd name="connsiteY0" fmla="*/ 1401491 h 1401491"/>
              <a:gd name="connsiteX1" fmla="*/ 760164 w 1946334"/>
              <a:gd name="connsiteY1" fmla="*/ 277770 h 1401491"/>
              <a:gd name="connsiteX2" fmla="*/ 1806767 w 1946334"/>
              <a:gd name="connsiteY2" fmla="*/ 24382 h 1401491"/>
              <a:gd name="connsiteX3" fmla="*/ 1905918 w 1946334"/>
              <a:gd name="connsiteY3" fmla="*/ 24382 h 140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334" h="1401491">
                <a:moveTo>
                  <a:pt x="0" y="1401491"/>
                </a:moveTo>
                <a:cubicBezTo>
                  <a:pt x="229518" y="954389"/>
                  <a:pt x="459036" y="507288"/>
                  <a:pt x="760164" y="277770"/>
                </a:cubicBezTo>
                <a:cubicBezTo>
                  <a:pt x="1061292" y="48252"/>
                  <a:pt x="1615808" y="66613"/>
                  <a:pt x="1806767" y="24382"/>
                </a:cubicBezTo>
                <a:cubicBezTo>
                  <a:pt x="1997726" y="-17849"/>
                  <a:pt x="1951822" y="3266"/>
                  <a:pt x="1905918" y="24382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48901" y="4800600"/>
            <a:ext cx="773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what is happening to Thomas’s weight over time?  When is Thomas growing the fastest?  When is he growing the slowest?  How does this compare with Jacob?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4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29718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21608" y="2483654"/>
            <a:ext cx="307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Superman’s Position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1148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410200" y="1555349"/>
            <a:ext cx="29718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393465" y="2505617"/>
            <a:ext cx="151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Velocity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06994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800600"/>
            <a:ext cx="8382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Superman getting faster, slower, or flying at the same pace?  How can you tell?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would Superman’s velocity vs. time plot look like?</a:t>
            </a:r>
            <a:endParaRPr lang="en-US" sz="2800" dirty="0"/>
          </a:p>
        </p:txBody>
      </p:sp>
      <p:sp>
        <p:nvSpPr>
          <p:cNvPr id="12" name="Freeform 11"/>
          <p:cNvSpPr/>
          <p:nvPr/>
        </p:nvSpPr>
        <p:spPr>
          <a:xfrm>
            <a:off x="1795749" y="1768871"/>
            <a:ext cx="2114824" cy="1646358"/>
          </a:xfrm>
          <a:custGeom>
            <a:avLst/>
            <a:gdLst>
              <a:gd name="connsiteX0" fmla="*/ 0 w 2114823"/>
              <a:gd name="connsiteY0" fmla="*/ 1646358 h 1646358"/>
              <a:gd name="connsiteX1" fmla="*/ 980502 w 2114823"/>
              <a:gd name="connsiteY1" fmla="*/ 1569240 h 1646358"/>
              <a:gd name="connsiteX2" fmla="*/ 1663547 w 2114823"/>
              <a:gd name="connsiteY2" fmla="*/ 1205683 h 1646358"/>
              <a:gd name="connsiteX3" fmla="*/ 1994053 w 2114823"/>
              <a:gd name="connsiteY3" fmla="*/ 555688 h 1646358"/>
              <a:gd name="connsiteX4" fmla="*/ 2104222 w 2114823"/>
              <a:gd name="connsiteY4" fmla="*/ 59929 h 1646358"/>
              <a:gd name="connsiteX5" fmla="*/ 2104222 w 2114823"/>
              <a:gd name="connsiteY5" fmla="*/ 26878 h 16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4823" h="1646358">
                <a:moveTo>
                  <a:pt x="0" y="1646358"/>
                </a:moveTo>
                <a:cubicBezTo>
                  <a:pt x="351622" y="1644522"/>
                  <a:pt x="703244" y="1642686"/>
                  <a:pt x="980502" y="1569240"/>
                </a:cubicBezTo>
                <a:cubicBezTo>
                  <a:pt x="1257760" y="1495794"/>
                  <a:pt x="1494622" y="1374608"/>
                  <a:pt x="1663547" y="1205683"/>
                </a:cubicBezTo>
                <a:cubicBezTo>
                  <a:pt x="1832472" y="1036758"/>
                  <a:pt x="1920607" y="746647"/>
                  <a:pt x="1994053" y="555688"/>
                </a:cubicBezTo>
                <a:cubicBezTo>
                  <a:pt x="2067499" y="364729"/>
                  <a:pt x="2085861" y="148064"/>
                  <a:pt x="2104222" y="59929"/>
                </a:cubicBezTo>
                <a:cubicBezTo>
                  <a:pt x="2122584" y="-28206"/>
                  <a:pt x="2113403" y="-664"/>
                  <a:pt x="2104222" y="26878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Student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Make a stop animation movie with constant acceleration!</a:t>
            </a:r>
          </a:p>
          <a:p>
            <a:pPr lvl="1"/>
            <a:r>
              <a:rPr lang="en-US" dirty="0" smtClean="0"/>
              <a:t>Make a table headings of acceleration, velocity, and position (see sample)</a:t>
            </a:r>
          </a:p>
          <a:p>
            <a:pPr lvl="1"/>
            <a:r>
              <a:rPr lang="en-US" dirty="0" smtClean="0"/>
              <a:t>Calculate velocity and position at each time step for a punted football, jumping pony, growing tree, roller coaster etc.</a:t>
            </a:r>
          </a:p>
          <a:p>
            <a:pPr lvl="1"/>
            <a:r>
              <a:rPr lang="en-US" dirty="0" smtClean="0"/>
              <a:t>Make your object and set.  </a:t>
            </a:r>
          </a:p>
          <a:p>
            <a:pPr lvl="1"/>
            <a:r>
              <a:rPr lang="en-US" dirty="0" smtClean="0"/>
              <a:t>Using </a:t>
            </a:r>
            <a:r>
              <a:rPr lang="en-US" i="1" dirty="0" smtClean="0"/>
              <a:t>Stop Motion Animator </a:t>
            </a:r>
            <a:r>
              <a:rPr lang="en-US" dirty="0" smtClean="0"/>
              <a:t>(or similar software), “Grab” a frame with your object at each position.  You’ll need to measure the distance between each frame.</a:t>
            </a:r>
          </a:p>
          <a:p>
            <a:pPr lvl="1"/>
            <a:r>
              <a:rPr lang="en-US" dirty="0" smtClean="0"/>
              <a:t>Save the file as movie</a:t>
            </a:r>
          </a:p>
          <a:p>
            <a:pPr lvl="1"/>
            <a:r>
              <a:rPr lang="en-US" dirty="0" smtClean="0"/>
              <a:t>This could also be done as a flip book, or as a live action video with a strobe light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-732116" y="3177887"/>
          <a:ext cx="119529" cy="12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2116" y="3177887"/>
                        <a:ext cx="119529" cy="121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87657"/>
              </p:ext>
            </p:extLst>
          </p:nvPr>
        </p:nvGraphicFramePr>
        <p:xfrm>
          <a:off x="0" y="152399"/>
          <a:ext cx="9067801" cy="649158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95400"/>
                <a:gridCol w="1752600"/>
                <a:gridCol w="2133600"/>
                <a:gridCol w="1752600"/>
                <a:gridCol w="2133601"/>
              </a:tblGrid>
              <a:tr h="153416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Time Step</a:t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t)</a:t>
                      </a:r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Acceleration</a:t>
                      </a:r>
                      <a:br>
                        <a:rPr lang="en-US" sz="20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(a)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Velocity</a:t>
                      </a:r>
                      <a:br>
                        <a:rPr lang="en-US" sz="20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(v)</a:t>
                      </a:r>
                      <a:br>
                        <a:rPr lang="en-US" sz="20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Δv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= a 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Step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distance (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</a:rPr>
                        <a:t>Δx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b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</a:rPr>
                        <a:t>Move this far!</a:t>
                      </a:r>
                      <a:endParaRPr lang="en-US" sz="2000" i="1" dirty="0">
                        <a:solidFill>
                          <a:srgbClr val="000000"/>
                        </a:solidFill>
                      </a:endParaRPr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rgbClr val="000000"/>
                          </a:solidFill>
                        </a:rPr>
                        <a:t>Position</a:t>
                      </a:r>
                    </a:p>
                    <a:p>
                      <a:r>
                        <a:rPr lang="en-US" sz="2000" i="0" dirty="0" smtClean="0">
                          <a:solidFill>
                            <a:srgbClr val="000000"/>
                          </a:solidFill>
                        </a:rPr>
                        <a:t>(x)</a:t>
                      </a:r>
                      <a:endParaRPr lang="en-US" sz="2000" i="0" dirty="0">
                        <a:solidFill>
                          <a:srgbClr val="000000"/>
                        </a:solidFill>
                      </a:endParaRPr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90890"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Δt</a:t>
                      </a:r>
                      <a:r>
                        <a:rPr lang="en-US" sz="1800" baseline="0" dirty="0" smtClean="0"/>
                        <a:t> = 0.1 s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= -10 m/s/s</a:t>
                      </a:r>
                      <a:endParaRPr lang="en-US" sz="1800" baseline="30000" dirty="0" smtClean="0"/>
                    </a:p>
                    <a:p>
                      <a:r>
                        <a:rPr lang="en-US" sz="1800" baseline="0" dirty="0" smtClean="0"/>
                        <a:t> </a:t>
                      </a:r>
                      <a:endParaRPr lang="en-US" sz="1800" baseline="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v = 5 m/s + </a:t>
                      </a:r>
                      <a:r>
                        <a:rPr lang="en-US" sz="1800" baseline="0" dirty="0" err="1" smtClean="0"/>
                        <a:t>Δv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v =</a:t>
                      </a:r>
                      <a:endParaRPr lang="en-US" sz="18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Δx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err="1" smtClean="0"/>
                        <a:t>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Δt</a:t>
                      </a:r>
                      <a:r>
                        <a:rPr lang="en-US" sz="1800" dirty="0" smtClean="0"/>
                        <a:t> 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Δx</a:t>
                      </a:r>
                      <a:r>
                        <a:rPr lang="en-US" sz="1800" dirty="0" smtClean="0"/>
                        <a:t> =</a:t>
                      </a:r>
                      <a:endParaRPr lang="en-US" sz="18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 = </a:t>
                      </a:r>
                      <a:r>
                        <a:rPr lang="en-US" sz="1800" dirty="0" err="1" smtClean="0"/>
                        <a:t>Δx</a:t>
                      </a:r>
                      <a:r>
                        <a:rPr lang="en-US" sz="1800" dirty="0" smtClean="0"/>
                        <a:t> + 0 m</a:t>
                      </a:r>
                      <a:endParaRPr lang="en-US" sz="18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69"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Δt</a:t>
                      </a:r>
                      <a:r>
                        <a:rPr lang="en-US" sz="1800" baseline="0" dirty="0" smtClean="0"/>
                        <a:t> = 0.1 s</a:t>
                      </a:r>
                      <a:endParaRPr lang="en-US" sz="18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 = -10 m/s/s</a:t>
                      </a:r>
                      <a:endParaRPr lang="en-US" sz="1800" baseline="30000" dirty="0" smtClean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</a:t>
                      </a:r>
                      <a:r>
                        <a:rPr lang="en-US" sz="1800" dirty="0" smtClean="0"/>
                        <a:t> = (line</a:t>
                      </a:r>
                      <a:r>
                        <a:rPr lang="en-US" sz="1800" baseline="0" dirty="0" smtClean="0"/>
                        <a:t> above) + </a:t>
                      </a:r>
                      <a:r>
                        <a:rPr lang="en-US" sz="1800" baseline="0" dirty="0" err="1" smtClean="0"/>
                        <a:t>Δv</a:t>
                      </a:r>
                      <a:r>
                        <a:rPr lang="en-US" sz="1800" baseline="0" dirty="0" smtClean="0"/>
                        <a:t/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err="1" smtClean="0"/>
                        <a:t>v</a:t>
                      </a:r>
                      <a:r>
                        <a:rPr lang="en-US" sz="1800" baseline="0" dirty="0" smtClean="0"/>
                        <a:t> =</a:t>
                      </a:r>
                      <a:endParaRPr lang="en-US" sz="18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Δx</a:t>
                      </a:r>
                      <a:r>
                        <a:rPr lang="en-US" sz="1800" dirty="0" smtClean="0"/>
                        <a:t> = </a:t>
                      </a:r>
                      <a:r>
                        <a:rPr lang="en-US" sz="1800" dirty="0" err="1" smtClean="0"/>
                        <a:t>v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Δt</a:t>
                      </a:r>
                      <a:r>
                        <a:rPr lang="en-US" sz="1800" dirty="0" smtClean="0"/>
                        <a:t> 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Δx</a:t>
                      </a:r>
                      <a:r>
                        <a:rPr lang="en-US" sz="1800" dirty="0" smtClean="0"/>
                        <a:t> =</a:t>
                      </a:r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x</a:t>
                      </a:r>
                      <a:r>
                        <a:rPr lang="en-US" sz="1800" baseline="0" dirty="0" smtClean="0"/>
                        <a:t> = </a:t>
                      </a:r>
                      <a:r>
                        <a:rPr lang="en-US" sz="1800" dirty="0" err="1" smtClean="0"/>
                        <a:t>Δx</a:t>
                      </a:r>
                      <a:r>
                        <a:rPr lang="en-US" sz="1800" dirty="0" smtClean="0"/>
                        <a:t> + (line above)</a:t>
                      </a:r>
                    </a:p>
                    <a:p>
                      <a:endParaRPr lang="en-US" sz="1800" dirty="0" smtClean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07576" marR="10757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4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Kinematics is understood as a “rate of change”</a:t>
            </a:r>
          </a:p>
          <a:p>
            <a:pPr lvl="1"/>
            <a:r>
              <a:rPr lang="en-US" dirty="0" smtClean="0"/>
              <a:t>Velocity is the rate of change of position</a:t>
            </a:r>
          </a:p>
          <a:p>
            <a:pPr lvl="1"/>
            <a:r>
              <a:rPr lang="en-US" dirty="0" smtClean="0"/>
              <a:t>Acceleration is the rate of change of velocity</a:t>
            </a:r>
          </a:p>
          <a:p>
            <a:r>
              <a:rPr lang="en-US" dirty="0" smtClean="0"/>
              <a:t>A rate of change can be seen as the slope of a plot</a:t>
            </a:r>
          </a:p>
          <a:p>
            <a:r>
              <a:rPr lang="en-US" dirty="0" smtClean="0"/>
              <a:t>Students can create stop animation movies or flipbooks to demonstrate mastery of kinematics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Superman Ride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041" y="433670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plot is height vs. time.  When is the altitude the highest? When is the velocity highest?  When is the velocity constant, and when is it changing? 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432" y="1524000"/>
            <a:ext cx="9078568" cy="2260362"/>
            <a:chOff x="65432" y="2219678"/>
            <a:chExt cx="9078568" cy="2260362"/>
          </a:xfrm>
        </p:grpSpPr>
        <p:pic>
          <p:nvPicPr>
            <p:cNvPr id="2050" name="Picture 2" descr="C:\Users\jkanner\Desktop\Superman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11" r="35181" b="38418"/>
            <a:stretch/>
          </p:blipFill>
          <p:spPr bwMode="auto">
            <a:xfrm>
              <a:off x="65432" y="2219678"/>
              <a:ext cx="9078568" cy="1831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jkanner\Desktop\Superman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97" r="35181"/>
            <a:stretch/>
          </p:blipFill>
          <p:spPr bwMode="auto">
            <a:xfrm>
              <a:off x="65432" y="4051300"/>
              <a:ext cx="9078568" cy="42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65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52199"/>
            <a:ext cx="5638800" cy="1066800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Rates of Change</a:t>
            </a:r>
            <a:endParaRPr lang="en-US" dirty="0"/>
          </a:p>
        </p:txBody>
      </p:sp>
      <p:pic>
        <p:nvPicPr>
          <p:cNvPr id="1026" name="Picture 2" descr="C:\Users\jkanner\Documents\emacs_docs\patterns_in_physics\velocity_plots\Eq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95800" cy="6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aby Boy Crawl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9" y="2819400"/>
            <a:ext cx="15551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by Boy Crawl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64" y="3581401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0980" y="2503284"/>
            <a:ext cx="441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aby Thomas was born weighing 10 pounds.  </a:t>
            </a:r>
            <a:br>
              <a:rPr lang="en-US" sz="2400" dirty="0" smtClean="0"/>
            </a:br>
            <a:r>
              <a:rPr lang="en-US" sz="2400" dirty="0" smtClean="0"/>
              <a:t>On his first birthday, Thomas weighs 22 pounds.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/>
              <a:t>His mother reads in a baby book that infants should grow at </a:t>
            </a:r>
            <a:br>
              <a:rPr lang="en-US" sz="2400" dirty="0" smtClean="0"/>
            </a:br>
            <a:r>
              <a:rPr lang="en-US" sz="2400" b="1" dirty="0" smtClean="0"/>
              <a:t>1 pound per month</a:t>
            </a:r>
            <a:r>
              <a:rPr lang="en-US" sz="2400" dirty="0" smtClean="0"/>
              <a:t>.  Is baby Thomas growing at this rate??? 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i="1" dirty="0" smtClean="0">
                <a:solidFill>
                  <a:srgbClr val="C00000"/>
                </a:solidFill>
              </a:rPr>
              <a:t>Hurry</a:t>
            </a:r>
            <a:r>
              <a:rPr lang="en-US" dirty="0" smtClean="0">
                <a:solidFill>
                  <a:srgbClr val="C00000"/>
                </a:solidFill>
              </a:rPr>
              <a:t>!!!  His mother is shaking with anxiety.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in the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Riders: Record the acceleration during the ride</a:t>
            </a:r>
          </a:p>
          <a:p>
            <a:r>
              <a:rPr lang="en-US" dirty="0" smtClean="0"/>
              <a:t>Watchers: Measure the velocity of the train near the bottom of the first big hill:</a:t>
            </a:r>
          </a:p>
          <a:p>
            <a:pPr lvl="1"/>
            <a:r>
              <a:rPr lang="en-US" dirty="0" smtClean="0"/>
              <a:t>Pick a point on the track</a:t>
            </a:r>
          </a:p>
          <a:p>
            <a:pPr lvl="1"/>
            <a:r>
              <a:rPr lang="en-US" dirty="0" smtClean="0"/>
              <a:t>Time how long the train (front to back) takes to pass that point</a:t>
            </a:r>
          </a:p>
          <a:p>
            <a:pPr lvl="1"/>
            <a:r>
              <a:rPr lang="en-US" dirty="0" smtClean="0"/>
              <a:t>The Superman trains are 16.2 m.  Use this to estimate the velocity</a:t>
            </a:r>
          </a:p>
          <a:p>
            <a:r>
              <a:rPr lang="en-US" dirty="0" smtClean="0"/>
              <a:t>Watchers: Estimate the angle of the lift and the first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End of Presentation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with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Going up the 1</a:t>
            </a:r>
            <a:r>
              <a:rPr lang="en-US" baseline="30000" dirty="0" smtClean="0"/>
              <a:t>st</a:t>
            </a:r>
            <a:r>
              <a:rPr lang="en-US" dirty="0" smtClean="0"/>
              <a:t> hill:</a:t>
            </a:r>
          </a:p>
          <a:p>
            <a:pPr lvl="1"/>
            <a:r>
              <a:rPr lang="en-US" dirty="0" smtClean="0"/>
              <a:t>Should the position be 0, constant or changing?</a:t>
            </a:r>
          </a:p>
          <a:p>
            <a:pPr lvl="1"/>
            <a:r>
              <a:rPr lang="en-US" dirty="0" smtClean="0"/>
              <a:t>Should the velocity be 0, constant, or changing?</a:t>
            </a:r>
          </a:p>
          <a:p>
            <a:pPr lvl="1"/>
            <a:r>
              <a:rPr lang="en-US" dirty="0" smtClean="0"/>
              <a:t>Should the acc. be 0, constant, or changing?  </a:t>
            </a:r>
          </a:p>
          <a:p>
            <a:pPr lvl="2"/>
            <a:r>
              <a:rPr lang="en-US" dirty="0" smtClean="0"/>
              <a:t>Can you spot a problem with the accelerometers?</a:t>
            </a:r>
          </a:p>
          <a:p>
            <a:pPr lvl="1"/>
            <a:r>
              <a:rPr lang="en-US" dirty="0" smtClean="0"/>
              <a:t>Use altitude data to estimate speed going up the big hill</a:t>
            </a:r>
          </a:p>
          <a:p>
            <a:r>
              <a:rPr lang="en-US" dirty="0" smtClean="0"/>
              <a:t>Coming down the first hill:</a:t>
            </a:r>
          </a:p>
          <a:p>
            <a:pPr lvl="1"/>
            <a:r>
              <a:rPr lang="en-US" dirty="0" smtClean="0"/>
              <a:t>How much should the acceleration be while in the middle of the hill?  Is it?  (Hint: free fall)</a:t>
            </a:r>
          </a:p>
          <a:p>
            <a:pPr lvl="1"/>
            <a:r>
              <a:rPr lang="en-US" dirty="0" smtClean="0"/>
              <a:t>Does the acceleration peak at the top, the middle, or the bottom of the hill?  Why?</a:t>
            </a:r>
          </a:p>
          <a:p>
            <a:r>
              <a:rPr lang="en-US" dirty="0" smtClean="0"/>
              <a:t>Estimate the speed going down the 1</a:t>
            </a:r>
            <a:r>
              <a:rPr lang="en-US" baseline="30000" dirty="0" smtClean="0"/>
              <a:t>st</a:t>
            </a:r>
            <a:r>
              <a:rPr lang="en-US" dirty="0" smtClean="0"/>
              <a:t> hill 3 ways:</a:t>
            </a:r>
          </a:p>
          <a:p>
            <a:pPr lvl="1"/>
            <a:r>
              <a:rPr lang="en-US" dirty="0" err="1" smtClean="0"/>
              <a:t>Δv</a:t>
            </a:r>
            <a:r>
              <a:rPr lang="en-US" dirty="0" smtClean="0"/>
              <a:t> = a*t (Use accelerometer data)</a:t>
            </a:r>
          </a:p>
          <a:p>
            <a:pPr lvl="1"/>
            <a:r>
              <a:rPr lang="en-US" dirty="0" smtClean="0"/>
              <a:t>Use altitude data to estimate </a:t>
            </a:r>
            <a:r>
              <a:rPr lang="el-GR" dirty="0" smtClean="0"/>
              <a:t>Δ</a:t>
            </a:r>
            <a:r>
              <a:rPr lang="en-US" dirty="0"/>
              <a:t>y</a:t>
            </a:r>
            <a:r>
              <a:rPr lang="en-US" dirty="0" smtClean="0"/>
              <a:t> and </a:t>
            </a:r>
            <a:r>
              <a:rPr lang="el-GR" dirty="0" smtClean="0"/>
              <a:t>Δ</a:t>
            </a:r>
            <a:r>
              <a:rPr lang="en-US" dirty="0" smtClean="0"/>
              <a:t>t (use trig for total speed)</a:t>
            </a:r>
          </a:p>
          <a:p>
            <a:pPr lvl="1"/>
            <a:r>
              <a:rPr lang="en-US" dirty="0" smtClean="0"/>
              <a:t>Use data measured on the stop watch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with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loop</a:t>
            </a:r>
          </a:p>
          <a:p>
            <a:pPr lvl="1"/>
            <a:r>
              <a:rPr lang="en-US" dirty="0" smtClean="0"/>
              <a:t>Radius is 30.5 m</a:t>
            </a:r>
          </a:p>
          <a:p>
            <a:pPr lvl="1"/>
            <a:r>
              <a:rPr lang="en-US" dirty="0" smtClean="0"/>
              <a:t>V ~ 20 m/s (Can get this from energy)</a:t>
            </a:r>
          </a:p>
          <a:p>
            <a:pPr lvl="1"/>
            <a:r>
              <a:rPr lang="en-US" dirty="0" smtClean="0"/>
              <a:t>Get acceleration from accelerometer data</a:t>
            </a:r>
          </a:p>
          <a:p>
            <a:pPr lvl="1"/>
            <a:r>
              <a:rPr lang="en-US" dirty="0" smtClean="0"/>
              <a:t>Calculate the centripetal acceleration and compare to measured acceleration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oogle.com/images?q=tbn:ANd9GcT_XgYXlcw8nTpMBYYfW18GFvIsuKS4AhUyatYoWdnlQvz4jG5L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42" y="5240476"/>
            <a:ext cx="995364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946" y="6263699"/>
            <a:ext cx="73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Year              1              2            3               4              5             6               7      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37498" y="2537836"/>
            <a:ext cx="894229" cy="898433"/>
            <a:chOff x="5582771" y="2537835"/>
            <a:chExt cx="894229" cy="898433"/>
          </a:xfrm>
        </p:grpSpPr>
        <p:sp>
          <p:nvSpPr>
            <p:cNvPr id="6" name="Up-Down Arrow 5"/>
            <p:cNvSpPr/>
            <p:nvPr/>
          </p:nvSpPr>
          <p:spPr>
            <a:xfrm>
              <a:off x="6248400" y="2537835"/>
              <a:ext cx="228600" cy="89843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2771" y="2802385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26" y="5030788"/>
            <a:ext cx="1000125" cy="11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27" y="4572001"/>
            <a:ext cx="1000125" cy="157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52" y="3886201"/>
            <a:ext cx="1000125" cy="23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27" y="2895601"/>
            <a:ext cx="1000125" cy="324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01" y="1752601"/>
            <a:ext cx="1000125" cy="44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57201"/>
            <a:ext cx="1000125" cy="5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Acceleration:</a:t>
            </a:r>
            <a:br>
              <a:rPr lang="en-US" dirty="0" smtClean="0"/>
            </a:br>
            <a:r>
              <a:rPr lang="en-US" dirty="0" smtClean="0"/>
              <a:t>Rate of change of velocity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861" y="1618328"/>
            <a:ext cx="2362200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rate of change of the growth rate?</a:t>
            </a:r>
          </a:p>
          <a:p>
            <a:endParaRPr lang="en-US" sz="2000" dirty="0"/>
          </a:p>
          <a:p>
            <a:r>
              <a:rPr lang="en-US" sz="2000" dirty="0" smtClean="0"/>
              <a:t>How far will the tree grow in year 7?</a:t>
            </a:r>
          </a:p>
          <a:p>
            <a:endParaRPr lang="en-US" sz="2000" dirty="0"/>
          </a:p>
          <a:p>
            <a:r>
              <a:rPr lang="en-US" sz="2000" dirty="0" smtClean="0"/>
              <a:t>ROC of ROC?  Units?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767917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7740" y="4591228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5.25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33036" y="4142812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5.75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94725" y="3408539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21976" y="2462183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7.5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68467" y="1380881"/>
            <a:ext cx="88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8.25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52199"/>
            <a:ext cx="5638800" cy="1066800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Rates of Change</a:t>
            </a:r>
            <a:endParaRPr lang="en-US" dirty="0"/>
          </a:p>
        </p:txBody>
      </p:sp>
      <p:pic>
        <p:nvPicPr>
          <p:cNvPr id="1026" name="Picture 2" descr="C:\Users\jkanner\Documents\emacs_docs\patterns_in_physics\velocity_plots\Eq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95800" cy="6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aby Boy Crawl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9" y="2819400"/>
            <a:ext cx="15551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by Boy Crawl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64" y="3581401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0980" y="2503283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aby Thomas was born weighing 10 pounds.  </a:t>
            </a:r>
            <a:br>
              <a:rPr lang="en-US" sz="2400" dirty="0" smtClean="0"/>
            </a:br>
            <a:r>
              <a:rPr lang="en-US" sz="2400" dirty="0" smtClean="0"/>
              <a:t>On his first birthday, Thomas weighs 22 pounds.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564" y="4577169"/>
                <a:ext cx="5867400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𝑊𝑒𝑖𝑔h𝑡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𝑇𝑖𝑚𝑒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12 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𝑝𝑜𝑢𝑛𝑑𝑠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12 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𝑚𝑜𝑛𝑡h𝑠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=1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𝑝𝑜𝑢𝑛𝑑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𝑚𝑜𝑛𝑡h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4" y="4577169"/>
                <a:ext cx="5867400" cy="808811"/>
              </a:xfrm>
              <a:prstGeom prst="rect">
                <a:avLst/>
              </a:prstGeom>
              <a:blipFill rotWithShape="1">
                <a:blip r:embed="rId4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6058585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Rate of change! 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Units of weight per time!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7674611">
            <a:off x="3930730" y="5742557"/>
            <a:ext cx="866532" cy="1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52199"/>
            <a:ext cx="5638800" cy="1066800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Rates of Change</a:t>
            </a:r>
            <a:endParaRPr lang="en-US" dirty="0"/>
          </a:p>
        </p:txBody>
      </p:sp>
      <p:pic>
        <p:nvPicPr>
          <p:cNvPr id="1026" name="Picture 2" descr="C:\Users\jkanner\Documents\emacs_docs\patterns_in_physics\velocity_plots\Eq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95800" cy="6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oogle.com/images?q=tbn:ANd9GcT_XgYXlcw8nTpMBYYfW18GFvIsuKS4AhUyatYoWdnlQvz4jG5L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371383"/>
            <a:ext cx="1752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9" y="3472128"/>
            <a:ext cx="1749425" cy="27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encrypted-tbn2.google.com/images?q=tbn:ANd9GcT_XgYXlcw8nTpMBYYfW18GFvIsuKS4AhUyatYoWdnlQvz4jG5L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1"/>
            <a:ext cx="1752600" cy="37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19065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Summer 2010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6150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Summer 2011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6150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Summer 2012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936" y="2209801"/>
            <a:ext cx="23622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what rate is the tree growing?  </a:t>
            </a:r>
          </a:p>
          <a:p>
            <a:r>
              <a:rPr lang="en-US" sz="2000" dirty="0" smtClean="0"/>
              <a:t>What are the units of this rate?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038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</a:t>
            </a:r>
            <a:r>
              <a:rPr lang="en-US" sz="2000" dirty="0" err="1" smtClean="0"/>
              <a:t>ft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5771" y="319082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 </a:t>
            </a:r>
            <a:r>
              <a:rPr lang="en-US" sz="2000" dirty="0" err="1" smtClean="0"/>
              <a:t>ft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4255" y="241455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 </a:t>
            </a:r>
            <a:r>
              <a:rPr lang="en-US" sz="2000" dirty="0" err="1" smtClean="0"/>
              <a:t>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1011050" y="2596093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0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6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1986460" y="2596094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1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7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2809473" y="2596092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2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3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Velocity is the rate of change of 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solidFill>
                <a:srgbClr val="FFC00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Rate of change of 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𝑉𝑒𝑙𝑜𝑐𝑖𝑡𝑦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𝑃𝑜𝑠𝑖𝑡𝑖𝑜𝑛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𝑇𝑖𝑚𝑒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7696200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1502" b="-10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7643">
            <a:off x="3723872" y="2596092"/>
            <a:ext cx="1674812" cy="169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encrypted-tbn0.google.com/images?q=tbn:ANd9GcS8spXkXthkCcZGjhCwiK6m-MV-Kr7m89f2teWmx-xpcY5Df4-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173200"/>
            <a:ext cx="914401" cy="2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hristietayloronline.files.wordpress.com/2011/05/hollywood-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24400"/>
            <a:ext cx="2412253" cy="18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2514600" y="5486400"/>
            <a:ext cx="3657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3868" y="4937172"/>
            <a:ext cx="303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4,000,000 Meters</a:t>
            </a:r>
            <a:endParaRPr lang="en-US" sz="2400" dirty="0"/>
          </a:p>
        </p:txBody>
      </p:sp>
      <p:pic>
        <p:nvPicPr>
          <p:cNvPr id="1033" name="Picture 9" descr="https://encrypted-tbn2.google.com/images?q=tbn:ANd9GcQwPibRIDmiqzyHggNfGiHzTLYenISUQNmGwcsOkJZbc6K2NLK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9451"/>
            <a:ext cx="736904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3581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3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8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1441</Words>
  <Application>Microsoft Office PowerPoint</Application>
  <PresentationFormat>On-screen Show (4:3)</PresentationFormat>
  <Paragraphs>209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Kinematics &amp;  Superman</vt:lpstr>
      <vt:lpstr>Rates of Change</vt:lpstr>
      <vt:lpstr>Rates of Change</vt:lpstr>
      <vt:lpstr>Rates of Change</vt:lpstr>
      <vt:lpstr>Rates of Change</vt:lpstr>
      <vt:lpstr>Velocity is the rate of change of position</vt:lpstr>
      <vt:lpstr>Velocity is the rate of change of position</vt:lpstr>
      <vt:lpstr>Velocity is the rate of change of position</vt:lpstr>
      <vt:lpstr>Velocity is the rate of change of position</vt:lpstr>
      <vt:lpstr>Velocity is the rate of change of position</vt:lpstr>
      <vt:lpstr>Velocity is the rate of change of position</vt:lpstr>
      <vt:lpstr>Velocity is the rate of change of position</vt:lpstr>
      <vt:lpstr>Graphing Rate of change</vt:lpstr>
      <vt:lpstr>Acceleration: Rate of change of velocity</vt:lpstr>
      <vt:lpstr>Constant rate of change is plotted as a line</vt:lpstr>
      <vt:lpstr>Changing rate is not a straight line</vt:lpstr>
      <vt:lpstr>Rate of change of  a rate of change</vt:lpstr>
      <vt:lpstr>Acceleration is the rate of change of velocity</vt:lpstr>
      <vt:lpstr>Acceleration is the rate of change of velocity</vt:lpstr>
      <vt:lpstr>Acceleration is the rate of change of velocity</vt:lpstr>
      <vt:lpstr>Acceleration is the rate of change of velocity</vt:lpstr>
      <vt:lpstr>Acceleration is the rate of change of velocity</vt:lpstr>
      <vt:lpstr>Acceleration is the rate of change of velocity</vt:lpstr>
      <vt:lpstr>Understanding Graphs</vt:lpstr>
      <vt:lpstr>Understanding Graphs</vt:lpstr>
      <vt:lpstr>Suggested Student Activity</vt:lpstr>
      <vt:lpstr>PowerPoint Presentation</vt:lpstr>
      <vt:lpstr>Summary</vt:lpstr>
      <vt:lpstr>Superman Ride Data</vt:lpstr>
      <vt:lpstr>Measurements in the park</vt:lpstr>
      <vt:lpstr>End of Presentation</vt:lpstr>
      <vt:lpstr>Questions with data set</vt:lpstr>
      <vt:lpstr>Questions with data set</vt:lpstr>
      <vt:lpstr>Acceleration: Rate of change of velocity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Kinematics &amp; Superman</dc:title>
  <dc:creator>Kanner, Jonah Brian. (GSFC-4290)[OAK RIDGE ASSOCIATE</dc:creator>
  <cp:lastModifiedBy>Kanner, Jonah Brian. (GSFC-4290)[OAK RIDGE ASSOCIATE</cp:lastModifiedBy>
  <cp:revision>63</cp:revision>
  <dcterms:created xsi:type="dcterms:W3CDTF">2012-07-06T17:01:30Z</dcterms:created>
  <dcterms:modified xsi:type="dcterms:W3CDTF">2012-07-11T13:49:16Z</dcterms:modified>
</cp:coreProperties>
</file>