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67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DEC3A-EA4B-4A16-8468-50A4C5706CCB}" type="datetimeFigureOut">
              <a:rPr lang="en-US" smtClean="0"/>
              <a:t>7/12/2012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FBC5-119D-45A7-86FF-C8C2BFE69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542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DEC3A-EA4B-4A16-8468-50A4C5706CCB}" type="datetimeFigureOut">
              <a:rPr lang="en-US" smtClean="0"/>
              <a:t>7/12/2012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FBC5-119D-45A7-86FF-C8C2BFE69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883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DEC3A-EA4B-4A16-8468-50A4C5706CCB}" type="datetimeFigureOut">
              <a:rPr lang="en-US" smtClean="0"/>
              <a:t>7/12/2012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FBC5-119D-45A7-86FF-C8C2BFE69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729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DEC3A-EA4B-4A16-8468-50A4C5706CCB}" type="datetimeFigureOut">
              <a:rPr lang="en-US" smtClean="0"/>
              <a:t>7/12/2012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FBC5-119D-45A7-86FF-C8C2BFE69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262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DEC3A-EA4B-4A16-8468-50A4C5706CCB}" type="datetimeFigureOut">
              <a:rPr lang="en-US" smtClean="0"/>
              <a:t>7/12/2012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FBC5-119D-45A7-86FF-C8C2BFE69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30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DEC3A-EA4B-4A16-8468-50A4C5706CCB}" type="datetimeFigureOut">
              <a:rPr lang="en-US" smtClean="0"/>
              <a:t>7/12/2012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FBC5-119D-45A7-86FF-C8C2BFE69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116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DEC3A-EA4B-4A16-8468-50A4C5706CCB}" type="datetimeFigureOut">
              <a:rPr lang="en-US" smtClean="0"/>
              <a:t>7/12/2012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FBC5-119D-45A7-86FF-C8C2BFE69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467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DEC3A-EA4B-4A16-8468-50A4C5706CCB}" type="datetimeFigureOut">
              <a:rPr lang="en-US" smtClean="0"/>
              <a:t>7/12/2012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FBC5-119D-45A7-86FF-C8C2BFE69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005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DEC3A-EA4B-4A16-8468-50A4C5706CCB}" type="datetimeFigureOut">
              <a:rPr lang="en-US" smtClean="0"/>
              <a:t>7/12/2012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FBC5-119D-45A7-86FF-C8C2BFE69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49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DEC3A-EA4B-4A16-8468-50A4C5706CCB}" type="datetimeFigureOut">
              <a:rPr lang="en-US" smtClean="0"/>
              <a:t>7/12/2012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FBC5-119D-45A7-86FF-C8C2BFE69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608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DEC3A-EA4B-4A16-8468-50A4C5706CCB}" type="datetimeFigureOut">
              <a:rPr lang="en-US" smtClean="0"/>
              <a:t>7/12/2012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FBC5-119D-45A7-86FF-C8C2BFE69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902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DEC3A-EA4B-4A16-8468-50A4C5706CCB}" type="datetimeFigureOut">
              <a:rPr lang="en-US" smtClean="0"/>
              <a:t>7/12/2012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FFBC5-119D-45A7-86FF-C8C2BFE69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11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Roller Coaster Flip</a:t>
            </a:r>
            <a:br>
              <a:rPr lang="en-US" dirty="0" smtClean="0"/>
            </a:br>
            <a:r>
              <a:rPr lang="en-US" dirty="0" smtClean="0"/>
              <a:t>w/ Conservation of Energy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Presented by </a:t>
            </a:r>
            <a:r>
              <a:rPr lang="en-US" dirty="0" smtClean="0"/>
              <a:t>Jonah </a:t>
            </a:r>
            <a:r>
              <a:rPr lang="en-US" dirty="0" err="1" smtClean="0"/>
              <a:t>Kanner</a:t>
            </a:r>
            <a:endParaRPr lang="en-US" dirty="0" smtClean="0"/>
          </a:p>
          <a:p>
            <a:r>
              <a:rPr lang="en-US" dirty="0" smtClean="0"/>
              <a:t>July 12, 2012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553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you’ll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About 40 3x5” index cards</a:t>
            </a:r>
          </a:p>
          <a:p>
            <a:r>
              <a:rPr lang="en-US" dirty="0" smtClean="0"/>
              <a:t>1 inch brads (x2) to bind your flip book together</a:t>
            </a:r>
          </a:p>
          <a:p>
            <a:r>
              <a:rPr lang="en-US" dirty="0" smtClean="0"/>
              <a:t>Colored pencils</a:t>
            </a:r>
          </a:p>
          <a:p>
            <a:r>
              <a:rPr lang="en-US" dirty="0" smtClean="0"/>
              <a:t>Scissors</a:t>
            </a:r>
          </a:p>
          <a:p>
            <a:r>
              <a:rPr lang="en-US" dirty="0" smtClean="0"/>
              <a:t>Hole punch</a:t>
            </a:r>
          </a:p>
          <a:p>
            <a:r>
              <a:rPr lang="en-US" dirty="0" smtClean="0"/>
              <a:t>Calculator </a:t>
            </a:r>
          </a:p>
          <a:p>
            <a:r>
              <a:rPr lang="en-US" dirty="0" smtClean="0"/>
              <a:t>Scratch paper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611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Making your coaster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76400"/>
          </a:xfrm>
        </p:spPr>
        <p:txBody>
          <a:bodyPr/>
          <a:lstStyle/>
          <a:p>
            <a:r>
              <a:rPr lang="en-US" dirty="0" smtClean="0"/>
              <a:t>Use the patterns provided to make a stencil for your track.  Cut the stencil from 1 index card</a:t>
            </a:r>
            <a:endParaRPr lang="en-US" dirty="0"/>
          </a:p>
        </p:txBody>
      </p:sp>
      <p:pic>
        <p:nvPicPr>
          <p:cNvPr id="1026" name="Picture 2" descr="C:\Users\jkanner\Documents\Work\Education\stencil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046413"/>
            <a:ext cx="4419600" cy="331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6400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Making your coaster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1999"/>
          </a:xfrm>
        </p:spPr>
        <p:txBody>
          <a:bodyPr>
            <a:normAutofit/>
          </a:bodyPr>
          <a:lstStyle/>
          <a:p>
            <a:r>
              <a:rPr lang="en-US" dirty="0" smtClean="0"/>
              <a:t>Trace the stencil onto an index card to create the track</a:t>
            </a:r>
          </a:p>
          <a:p>
            <a:r>
              <a:rPr lang="en-US" dirty="0" smtClean="0"/>
              <a:t>For the first card, draw the car at the top of the first </a:t>
            </a:r>
            <a:r>
              <a:rPr lang="en-US" smtClean="0"/>
              <a:t>hill. 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03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Making your coaster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609600"/>
          </a:xfrm>
        </p:spPr>
        <p:txBody>
          <a:bodyPr>
            <a:normAutofit/>
          </a:bodyPr>
          <a:lstStyle/>
          <a:p>
            <a:r>
              <a:rPr lang="en-US" dirty="0" smtClean="0"/>
              <a:t>On each card, measure </a:t>
            </a:r>
            <a:r>
              <a:rPr lang="el-GR" dirty="0" smtClean="0"/>
              <a:t>Δ</a:t>
            </a:r>
            <a:r>
              <a:rPr lang="en-US" dirty="0" smtClean="0"/>
              <a:t>h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C:\Users\jkanner\Documents\Work\Education\on_hill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848"/>
          <a:stretch/>
        </p:blipFill>
        <p:spPr bwMode="auto">
          <a:xfrm>
            <a:off x="381000" y="2057400"/>
            <a:ext cx="8614249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762000" y="3810000"/>
            <a:ext cx="2133600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371600" y="2514600"/>
            <a:ext cx="0" cy="1295400"/>
          </a:xfrm>
          <a:prstGeom prst="line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/>
          <p:cNvSpPr txBox="1">
            <a:spLocks/>
          </p:cNvSpPr>
          <p:nvPr/>
        </p:nvSpPr>
        <p:spPr>
          <a:xfrm>
            <a:off x="550718" y="2857500"/>
            <a:ext cx="685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dirty="0" smtClean="0"/>
              <a:t>Δ</a:t>
            </a:r>
            <a:r>
              <a:rPr lang="en-US" dirty="0" smtClean="0"/>
              <a:t>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025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Making your coaster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99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Calculate </a:t>
            </a:r>
            <a:r>
              <a:rPr lang="el-GR" dirty="0" smtClean="0"/>
              <a:t>Δ</a:t>
            </a:r>
            <a:r>
              <a:rPr lang="en-US" dirty="0" smtClean="0"/>
              <a:t>x.  This is how far the car should move </a:t>
            </a:r>
            <a:br>
              <a:rPr lang="en-US" dirty="0" smtClean="0"/>
            </a:br>
            <a:r>
              <a:rPr lang="en-US" dirty="0" smtClean="0"/>
              <a:t>along the track on the next card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C:\Users\jkanner\Documents\Work\Education\on_hill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848"/>
          <a:stretch/>
        </p:blipFill>
        <p:spPr bwMode="auto">
          <a:xfrm>
            <a:off x="381000" y="2057400"/>
            <a:ext cx="8614249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3200400" y="3774141"/>
            <a:ext cx="304800" cy="452718"/>
          </a:xfrm>
          <a:prstGeom prst="line">
            <a:avLst/>
          </a:prstGeom>
          <a:ln w="50800">
            <a:solidFill>
              <a:srgbClr val="FFFF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 txBox="1">
            <a:spLocks/>
          </p:cNvSpPr>
          <p:nvPr/>
        </p:nvSpPr>
        <p:spPr>
          <a:xfrm>
            <a:off x="2552700" y="4000500"/>
            <a:ext cx="685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dirty="0" smtClean="0">
                <a:solidFill>
                  <a:srgbClr val="FFFF00"/>
                </a:solidFill>
              </a:rPr>
              <a:t>Δ</a:t>
            </a:r>
            <a:r>
              <a:rPr lang="en-US" dirty="0">
                <a:solidFill>
                  <a:srgbClr val="FFFF00"/>
                </a:solidFill>
              </a:rPr>
              <a:t>x</a:t>
            </a:r>
            <a:endParaRPr lang="en-US" dirty="0" smtClean="0">
              <a:solidFill>
                <a:srgbClr val="FFFF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57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62424" y="3971365"/>
            <a:ext cx="2366665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862424" y="3056965"/>
            <a:ext cx="3005375" cy="6823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Key Equations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819400" y="1382193"/>
                <a:ext cx="3091424" cy="23571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800" dirty="0" smtClean="0"/>
                  <a:t>KE 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latin typeface="Cambria Math"/>
                      </a:rPr>
                      <m:t>= </m:t>
                    </m:r>
                    <m:r>
                      <m:rPr>
                        <m:sty m:val="p"/>
                      </m:rPr>
                      <a:rPr lang="el-GR" sz="2800" b="0" i="0" smtClean="0">
                        <a:latin typeface="Cambria Math"/>
                      </a:rPr>
                      <m:t>Δ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</a:rPr>
                      <m:t>PE</m:t>
                    </m:r>
                  </m:oMath>
                </a14:m>
                <a:endParaRPr lang="en-US" sz="2800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800" b="0" i="0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/>
                        </a:rPr>
                        <m:t>m</m:t>
                      </m:r>
                      <m:sSup>
                        <m:sSupPr>
                          <m:ctrlPr>
                            <a:rPr lang="en-US" sz="2800" b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</a:rPr>
                            <m:t>v</m:t>
                          </m:r>
                        </m:e>
                        <m:sup>
                          <m:r>
                            <a:rPr lang="en-US" sz="2800" b="0" i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800" b="0" i="0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/>
                        </a:rPr>
                        <m:t>mg</m:t>
                      </m:r>
                      <m:d>
                        <m:dPr>
                          <m:ctrlPr>
                            <a:rPr lang="en-US" sz="2800" b="0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l-GR" sz="2800" b="0" i="0" smtClean="0">
                              <a:latin typeface="Cambria Math"/>
                            </a:rPr>
                            <m:t>Δ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</a:rPr>
                            <m:t>h</m:t>
                          </m:r>
                        </m:e>
                      </m:d>
                    </m:oMath>
                  </m:oMathPara>
                </a14:m>
                <a:endParaRPr lang="en-US" sz="2800" dirty="0" smtClean="0"/>
              </a:p>
              <a:p>
                <a:endParaRPr lang="en-US" sz="28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200" b="0" i="0" smtClean="0">
                          <a:latin typeface="Cambria Math"/>
                        </a:rPr>
                        <m:t>v</m:t>
                      </m:r>
                      <m:r>
                        <a:rPr lang="en-US" sz="3200" b="0" i="0" smtClean="0">
                          <a:latin typeface="Cambria Math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en-US" sz="3200" b="0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3200" b="0" i="0" smtClean="0">
                              <a:latin typeface="Cambria Math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/>
                            </a:rPr>
                            <m:t>g</m:t>
                          </m:r>
                          <m:r>
                            <a:rPr lang="en-US" sz="3200" b="0" i="0" smtClean="0">
                              <a:latin typeface="Cambria Math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sz="3200" b="0" i="0" smtClean="0">
                              <a:latin typeface="Cambria Math"/>
                            </a:rPr>
                            <m:t>Δ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/>
                            </a:rPr>
                            <m:t>h</m:t>
                          </m:r>
                          <m:r>
                            <a:rPr lang="en-US" sz="3200" b="0" i="0" smtClean="0">
                              <a:latin typeface="Cambria Math"/>
                            </a:rPr>
                            <m:t>)</m:t>
                          </m:r>
                        </m:e>
                      </m:rad>
                    </m:oMath>
                  </m:oMathPara>
                </a14:m>
                <a:endParaRPr lang="en-US" sz="3200" dirty="0" smtClean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1382193"/>
                <a:ext cx="3091424" cy="2357120"/>
              </a:xfrm>
              <a:prstGeom prst="rect">
                <a:avLst/>
              </a:prstGeom>
              <a:blipFill rotWithShape="1">
                <a:blip r:embed="rId2"/>
                <a:stretch>
                  <a:fillRect t="-23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3019289" y="4123765"/>
                <a:ext cx="205934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/>
                  <a:t>Δ</a:t>
                </a:r>
                <a:r>
                  <a:rPr lang="en-US" sz="3600" dirty="0" err="1" smtClean="0"/>
                  <a:t>x</a:t>
                </a:r>
                <a:r>
                  <a:rPr lang="en-US" sz="3600" dirty="0" smtClean="0"/>
                  <a:t> </a:t>
                </a:r>
                <a14:m>
                  <m:oMath xmlns:m="http://schemas.openxmlformats.org/officeDocument/2006/math">
                    <m:r>
                      <a:rPr lang="en-US" sz="3600" i="0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 sz="3600" b="0" i="0" smtClean="0">
                        <a:latin typeface="Cambria Math"/>
                      </a:rPr>
                      <m:t>v</m:t>
                    </m:r>
                    <m:r>
                      <a:rPr lang="en-US" sz="3600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l-GR" sz="3600" b="0" i="0" smtClean="0">
                        <a:latin typeface="Cambria Math"/>
                      </a:rPr>
                      <m:t>Δ</m:t>
                    </m:r>
                    <m:r>
                      <m:rPr>
                        <m:sty m:val="p"/>
                      </m:rPr>
                      <a:rPr lang="en-US" sz="3600" b="0" i="0" smtClean="0">
                        <a:latin typeface="Cambria Math"/>
                      </a:rPr>
                      <m:t>t</m:t>
                    </m:r>
                  </m:oMath>
                </a14:m>
                <a:endParaRPr lang="en-US" sz="36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9289" y="4123765"/>
                <a:ext cx="2059346" cy="646331"/>
              </a:xfrm>
              <a:prstGeom prst="rect">
                <a:avLst/>
              </a:prstGeom>
              <a:blipFill rotWithShape="1">
                <a:blip r:embed="rId3"/>
                <a:stretch>
                  <a:fillRect l="-8876" t="-14151" b="-349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019289" y="5342965"/>
            <a:ext cx="396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 = 1000 cm/s/s</a:t>
            </a:r>
          </a:p>
          <a:p>
            <a:r>
              <a:rPr lang="en-US" sz="2800" dirty="0" err="1" smtClean="0"/>
              <a:t>Δt</a:t>
            </a:r>
            <a:r>
              <a:rPr lang="en-US" sz="2800" dirty="0" smtClean="0"/>
              <a:t> = 0.02 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55824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163</Words>
  <Application>Microsoft Office PowerPoint</Application>
  <PresentationFormat>On-screen Show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Roller Coaster Flip w/ Conservation of Energy</vt:lpstr>
      <vt:lpstr>Things you’ll need</vt:lpstr>
      <vt:lpstr>Making your coaster</vt:lpstr>
      <vt:lpstr>Making your coaster</vt:lpstr>
      <vt:lpstr>Making your coaster</vt:lpstr>
      <vt:lpstr>Making your coaster</vt:lpstr>
      <vt:lpstr>Key Equations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Kanner, Jonah Brian. (GSFC-4290)[OAK RIDGE ASSOCIATE</dc:creator>
  <cp:lastModifiedBy>Kanner, Jonah Brian. (GSFC-4290)[OAK RIDGE ASSOCIATE</cp:lastModifiedBy>
  <cp:revision>7</cp:revision>
  <dcterms:created xsi:type="dcterms:W3CDTF">2012-07-12T15:40:57Z</dcterms:created>
  <dcterms:modified xsi:type="dcterms:W3CDTF">2012-07-12T18:04:11Z</dcterms:modified>
</cp:coreProperties>
</file>