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73" r:id="rId2"/>
    <p:sldId id="493" r:id="rId3"/>
    <p:sldId id="485" r:id="rId4"/>
    <p:sldId id="450" r:id="rId5"/>
    <p:sldId id="458" r:id="rId6"/>
    <p:sldId id="495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ley Thron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B8"/>
    <a:srgbClr val="B4FCFF"/>
    <a:srgbClr val="BED2FF"/>
    <a:srgbClr val="CDF9FF"/>
    <a:srgbClr val="E5FFE8"/>
    <a:srgbClr val="CBFEA8"/>
    <a:srgbClr val="F7FED0"/>
    <a:srgbClr val="FFFFA3"/>
    <a:srgbClr val="FF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1" autoAdjust="0"/>
    <p:restoredTop sz="95356" autoAdjust="0"/>
  </p:normalViewPr>
  <p:slideViewPr>
    <p:cSldViewPr>
      <p:cViewPr varScale="1">
        <p:scale>
          <a:sx n="106" d="100"/>
          <a:sy n="106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55767295172465"/>
          <c:y val="0.0171153076204457"/>
          <c:w val="0.937479105624509"/>
          <c:h val="0.9318710796743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Sheet1!$P$83:$T$83</c:f>
              <c:numCache>
                <c:formatCode>0.00</c:formatCode>
                <c:ptCount val="5"/>
                <c:pt idx="0">
                  <c:v>4.6</c:v>
                </c:pt>
                <c:pt idx="1">
                  <c:v>1.0</c:v>
                </c:pt>
                <c:pt idx="2">
                  <c:v>3.433333333333334</c:v>
                </c:pt>
                <c:pt idx="3">
                  <c:v>2.1</c:v>
                </c:pt>
                <c:pt idx="4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0.56114</cdr:x>
      <cdr:y>0.23116</cdr:y>
    </cdr:from>
    <cdr:to>
      <cdr:x>0.7316</cdr:x>
      <cdr:y>0.44349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10118" y="9954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0.2029</cdr:x>
      <cdr:y>0.20588</cdr:y>
    </cdr:from>
    <cdr:to>
      <cdr:x>0.44626</cdr:x>
      <cdr:y>0.41821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066800" y="1066800"/>
          <a:ext cx="1279538" cy="1100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Supporting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Disciplines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bg1"/>
              </a:solidFill>
            </a:rPr>
            <a:t>5.4</a:t>
          </a:r>
          <a:endParaRPr lang="en-US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0.08696</cdr:x>
      <cdr:y>0.32353</cdr:y>
    </cdr:from>
    <cdr:to>
      <cdr:x>0.85665</cdr:x>
      <cdr:y>0.93292</cdr:y>
    </cdr:to>
    <cdr:grpSp>
      <cdr:nvGrpSpPr>
        <cdr:cNvPr id="10" name="Group 9"/>
        <cdr:cNvGrpSpPr/>
      </cdr:nvGrpSpPr>
      <cdr:grpSpPr>
        <a:xfrm xmlns:a="http://schemas.openxmlformats.org/drawingml/2006/main">
          <a:off x="388616" y="1454526"/>
          <a:ext cx="3439672" cy="2739696"/>
          <a:chOff x="466449" y="1393262"/>
          <a:chExt cx="4128850" cy="2624347"/>
        </a:xfrm>
      </cdr:grpSpPr>
      <cdr:sp macro="" textlink="">
        <cdr:nvSpPr>
          <cdr:cNvPr id="4" name="TextBox 1"/>
          <cdr:cNvSpPr txBox="1"/>
        </cdr:nvSpPr>
        <cdr:spPr>
          <a:xfrm xmlns:a="http://schemas.openxmlformats.org/drawingml/2006/main" rot="1967711">
            <a:off x="3680899" y="2679431"/>
            <a:ext cx="914400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Thermal</a:t>
            </a:r>
          </a:p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1.0</a:t>
            </a:r>
          </a:p>
          <a:p xmlns:a="http://schemas.openxmlformats.org/drawingml/2006/main">
            <a:endParaRPr lang="en-US" sz="1600" dirty="0">
              <a:solidFill>
                <a:schemeClr val="bg1"/>
              </a:solidFill>
            </a:endParaRPr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2254550" y="3103209"/>
            <a:ext cx="914400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Optical</a:t>
            </a:r>
          </a:p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3.4</a:t>
            </a:r>
          </a:p>
        </cdr:txBody>
      </cdr:sp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466449" y="2216570"/>
            <a:ext cx="1305431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Integrated</a:t>
            </a:r>
          </a:p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Modelling</a:t>
            </a:r>
          </a:p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2.1</a:t>
            </a:r>
          </a:p>
        </cdr:txBody>
      </cdr:sp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187472" y="1393262"/>
            <a:ext cx="1220930" cy="91440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Mechanical</a:t>
            </a:r>
          </a:p>
          <a:p xmlns:a="http://schemas.openxmlformats.org/drawingml/2006/main">
            <a:pPr algn="ctr"/>
            <a:r>
              <a:rPr lang="en-US" sz="1800" b="1" dirty="0">
                <a:solidFill>
                  <a:schemeClr val="bg1"/>
                </a:solidFill>
              </a:rPr>
              <a:t>4.6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FA830-DD1D-4702-836F-B96FF3073582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D612D-AE9E-4DF6-B031-4CB0DE74B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D41F-F9D9-4346-8375-437D9ABC5047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ADEB-E9E0-4864-8CF3-CE75069069F4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1DB6-7DEB-4ED1-A151-9EADAF55EEC5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A064-40DB-4539-92B0-AEADD59F5E7D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44E7-C3CD-4A24-B148-7BDA7846D5A9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9601-CECB-476B-BA18-524453E7BAEF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58B-252C-4359-B55C-33C397B90950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E379-5548-4B50-A1D7-4623FE1E9714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CCF8-C2AE-4125-8836-1B89ACAE9AC0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082E-2B05-4905-8B3E-D59294D9114A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00A3-2659-470C-BB0C-A583A915024B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B576-AD5A-4763-A726-04417E3A5956}" type="datetime1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07D9-B2C4-4915-902F-69E08B2DC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447800" y="5105400"/>
            <a:ext cx="64008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2" descr="C:\Users\lfeinberg.HST\AppData\Local\Microsoft\Windows\Temporary Internet Files\Content.Outlook\O0OSNVP0\ATLAST_Deployed RevA25_Textured AL Shield 2014-05-23B 80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14400" y="-76200"/>
            <a:ext cx="7772400" cy="2971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/>
            <a:endParaRPr lang="en-US" sz="4400" b="1" dirty="0" smtClean="0">
              <a:solidFill>
                <a:prstClr val="white"/>
              </a:solidFill>
            </a:endParaRPr>
          </a:p>
          <a:p>
            <a:pPr algn="ctr"/>
            <a:endParaRPr lang="en-US" sz="44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3300" b="1" dirty="0" smtClean="0">
                <a:solidFill>
                  <a:prstClr val="white"/>
                </a:solidFill>
              </a:rPr>
              <a:t>Estimated Two</a:t>
            </a:r>
            <a:r>
              <a:rPr lang="en-US" sz="3300" b="1" dirty="0" smtClean="0">
                <a:solidFill>
                  <a:prstClr val="white"/>
                </a:solidFill>
              </a:rPr>
              <a:t>-Year FTE </a:t>
            </a:r>
            <a:r>
              <a:rPr lang="en-US" sz="3300" b="1" dirty="0" smtClean="0">
                <a:solidFill>
                  <a:prstClr val="white"/>
                </a:solidFill>
              </a:rPr>
              <a:t>Requirements </a:t>
            </a:r>
            <a:endParaRPr lang="en-US" sz="33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3300" b="1" dirty="0" smtClean="0">
                <a:solidFill>
                  <a:prstClr val="white"/>
                </a:solidFill>
              </a:rPr>
              <a:t>To Support the  STDT Studies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4800600"/>
            <a:ext cx="7772400" cy="14700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March 2015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38007D9-B2C4-4915-902F-69E08B2DC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1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Preparing for </a:t>
            </a:r>
            <a:r>
              <a:rPr lang="en-US" sz="2800" dirty="0"/>
              <a:t>the 2020 Decadal Survey </a:t>
            </a:r>
            <a:br>
              <a:rPr lang="en-US" sz="2800" dirty="0"/>
            </a:br>
            <a:r>
              <a:rPr lang="en-US" sz="2000" dirty="0" smtClean="0"/>
              <a:t>Supporting SMD’s STDT Assessment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09600"/>
            <a:ext cx="8686800" cy="472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90"/>
                </a:solidFill>
              </a:rPr>
              <a:t>HQ has documented and initiated a plan for Science and Technology Definition Teams (STDTs) to conduct mission concept studies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90"/>
                </a:solidFill>
              </a:rPr>
              <a:t>The STDTs will be charged with the following tasks: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Define </a:t>
            </a:r>
            <a:r>
              <a:rPr lang="en-US" sz="1600" dirty="0">
                <a:solidFill>
                  <a:srgbClr val="000090"/>
                </a:solidFill>
              </a:rPr>
              <a:t>science </a:t>
            </a:r>
            <a:r>
              <a:rPr lang="en-US" sz="1600" dirty="0" smtClean="0">
                <a:solidFill>
                  <a:srgbClr val="000090"/>
                </a:solidFill>
              </a:rPr>
              <a:t>objectives for </a:t>
            </a:r>
            <a:r>
              <a:rPr lang="en-US" sz="1600" dirty="0">
                <a:solidFill>
                  <a:srgbClr val="000090"/>
                </a:solidFill>
              </a:rPr>
              <a:t>the mission concept</a:t>
            </a:r>
            <a:endParaRPr lang="en-US" sz="1600" dirty="0" smtClean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Develop a design reference </a:t>
            </a:r>
            <a:r>
              <a:rPr lang="en-US" sz="1600" dirty="0" smtClean="0">
                <a:solidFill>
                  <a:srgbClr val="000090"/>
                </a:solidFill>
              </a:rPr>
              <a:t>mission, including a “straw man” </a:t>
            </a:r>
            <a:r>
              <a:rPr lang="en-US" sz="1600" dirty="0">
                <a:solidFill>
                  <a:srgbClr val="000090"/>
                </a:solidFill>
              </a:rPr>
              <a:t>payload </a:t>
            </a:r>
            <a:endParaRPr lang="en-US" sz="1600" dirty="0" smtClean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Identify </a:t>
            </a:r>
            <a:r>
              <a:rPr lang="en-US" sz="1600" dirty="0">
                <a:solidFill>
                  <a:srgbClr val="000090"/>
                </a:solidFill>
              </a:rPr>
              <a:t>the technology development requirements </a:t>
            </a:r>
            <a:endParaRPr lang="en-US" sz="1600" dirty="0" smtClean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Identify a mission cost-box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90"/>
                </a:solidFill>
              </a:rPr>
              <a:t>S</a:t>
            </a:r>
            <a:r>
              <a:rPr lang="en-US" sz="1800" dirty="0" smtClean="0">
                <a:solidFill>
                  <a:srgbClr val="000090"/>
                </a:solidFill>
              </a:rPr>
              <a:t>tudy management </a:t>
            </a:r>
            <a:r>
              <a:rPr lang="en-US" sz="1800" dirty="0">
                <a:solidFill>
                  <a:srgbClr val="000090"/>
                </a:solidFill>
              </a:rPr>
              <a:t>and appropriate engineering support </a:t>
            </a:r>
            <a:r>
              <a:rPr lang="en-US" sz="1800" dirty="0" smtClean="0">
                <a:solidFill>
                  <a:srgbClr val="000090"/>
                </a:solidFill>
              </a:rPr>
              <a:t>will be provided to </a:t>
            </a:r>
            <a:r>
              <a:rPr lang="en-US" sz="1800" dirty="0">
                <a:solidFill>
                  <a:srgbClr val="000090"/>
                </a:solidFill>
              </a:rPr>
              <a:t>the </a:t>
            </a:r>
            <a:r>
              <a:rPr lang="en-US" sz="1800" dirty="0" smtClean="0">
                <a:solidFill>
                  <a:srgbClr val="000090"/>
                </a:solidFill>
              </a:rPr>
              <a:t>STDT by partnering institutions (i.e., GSFC and ATLAST partners, academia, industry)</a:t>
            </a:r>
            <a:endParaRPr lang="en-US" sz="1800" dirty="0" smtClean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Provide the necessary technical resources for the STDT to carry out its charge from HQ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90"/>
                </a:solidFill>
              </a:rPr>
              <a:t>These charts summarize estimated </a:t>
            </a:r>
            <a:r>
              <a:rPr lang="en-US" sz="1800" dirty="0" smtClean="0">
                <a:solidFill>
                  <a:srgbClr val="000090"/>
                </a:solidFill>
              </a:rPr>
              <a:t>support for the </a:t>
            </a:r>
            <a:r>
              <a:rPr lang="en-US" sz="1800" dirty="0" smtClean="0">
                <a:solidFill>
                  <a:srgbClr val="000090"/>
                </a:solidFill>
              </a:rPr>
              <a:t>STDT</a:t>
            </a:r>
            <a:endParaRPr lang="en-US" sz="1800" dirty="0" smtClean="0">
              <a:solidFill>
                <a:srgbClr val="00009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90"/>
                </a:solidFill>
              </a:rPr>
              <a:t>Charts do </a:t>
            </a:r>
            <a:r>
              <a:rPr lang="en-US" sz="1800" u="sng" dirty="0" smtClean="0">
                <a:solidFill>
                  <a:srgbClr val="000090"/>
                </a:solidFill>
              </a:rPr>
              <a:t>not</a:t>
            </a:r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 smtClean="0">
                <a:solidFill>
                  <a:srgbClr val="000090"/>
                </a:solidFill>
              </a:rPr>
              <a:t>include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technology funding (the highest priority “medium activity” in the 2010 Decadal Survey) estimated in the $10 -- $30 M range per year.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Distribution of FTEs among participating institutions</a:t>
            </a:r>
            <a:endParaRPr lang="en-US" sz="1600" dirty="0" smtClean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Study management, administrative support, etc.; may be supplied by </a:t>
            </a:r>
            <a:r>
              <a:rPr lang="en-US" sz="1600" dirty="0" smtClean="0">
                <a:solidFill>
                  <a:srgbClr val="000090"/>
                </a:solidFill>
              </a:rPr>
              <a:t>participating Center</a:t>
            </a:r>
            <a:r>
              <a:rPr lang="en-US" sz="1600" dirty="0" smtClean="0">
                <a:solidFill>
                  <a:srgbClr val="000090"/>
                </a:solidFill>
              </a:rPr>
              <a:t>(s)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B38007D9-B2C4-4915-902F-69E08B2DC8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6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7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Preparing for the 2020 Decadal Survey </a:t>
            </a:r>
            <a:br>
              <a:rPr lang="en-US" sz="2400" dirty="0"/>
            </a:br>
            <a:r>
              <a:rPr lang="en-US" sz="1800" dirty="0"/>
              <a:t>Supporting SMD’s STDT Assessment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6868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The resources identified in these charts include: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90"/>
                </a:solidFill>
              </a:rPr>
              <a:t>Engineering support to STDT analyses and products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Define a straw man payload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Identify the technology development requirements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Develop a design reference mission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Conduct a cost assessment with the possibility of iteration in order to identify a cost-effective approach.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90"/>
                </a:solidFill>
              </a:rPr>
              <a:t>Professional outreach and engagement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Report to and build support within science and engineering communities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Educate likely members of NRC review teams: SSB, CAA, 2015 Mid-Decade Review, Decadal Survey, industry/academic/international partners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TIMs with partnering institutions, </a:t>
            </a:r>
            <a:r>
              <a:rPr lang="en-US" sz="1600" dirty="0">
                <a:solidFill>
                  <a:srgbClr val="000090"/>
                </a:solidFill>
              </a:rPr>
              <a:t>visualizations, </a:t>
            </a:r>
            <a:r>
              <a:rPr lang="en-US" sz="1600" dirty="0" smtClean="0">
                <a:solidFill>
                  <a:srgbClr val="000090"/>
                </a:solidFill>
              </a:rPr>
              <a:t>graphics</a:t>
            </a:r>
            <a:endParaRPr lang="en-US" sz="1600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5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3098453"/>
              </p:ext>
            </p:extLst>
          </p:nvPr>
        </p:nvGraphicFramePr>
        <p:xfrm>
          <a:off x="4495800" y="1371600"/>
          <a:ext cx="446890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Example: Allocation of FTEs </a:t>
            </a:r>
            <a:r>
              <a:rPr lang="en-US" sz="3200" dirty="0">
                <a:solidFill>
                  <a:srgbClr val="000090"/>
                </a:solidFill>
              </a:rPr>
              <a:t>A</a:t>
            </a:r>
            <a:r>
              <a:rPr lang="en-US" sz="3200" dirty="0" smtClean="0">
                <a:solidFill>
                  <a:srgbClr val="000090"/>
                </a:solidFill>
              </a:rPr>
              <a:t>cross Skills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419600" cy="35814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Support STDT processes and products with quantitative analyses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Enable decision making and substantiation of STDT’s findings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Requires successive refinement of formulation analyses to support STDT’s charge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066800"/>
            <a:ext cx="250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Skills Mix – FTEs </a:t>
            </a:r>
            <a:r>
              <a:rPr lang="en-US" dirty="0">
                <a:solidFill>
                  <a:srgbClr val="000090"/>
                </a:solidFill>
              </a:rPr>
              <a:t>P</a:t>
            </a:r>
            <a:r>
              <a:rPr lang="en-US" dirty="0" smtClean="0">
                <a:solidFill>
                  <a:srgbClr val="000090"/>
                </a:solidFill>
              </a:rPr>
              <a:t>er year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5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Impacts of Partial Funding for FTEs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822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The resources indicated are necessary to assist the STDT in carrying out its charge from HQ.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If less resources are provided, then risks increase: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90"/>
                </a:solidFill>
              </a:rPr>
              <a:t>Incomplete or inadequate definition of payload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90"/>
                </a:solidFill>
              </a:rPr>
              <a:t>Technology </a:t>
            </a:r>
            <a:r>
              <a:rPr lang="en-US" sz="2200" dirty="0">
                <a:solidFill>
                  <a:srgbClr val="000090"/>
                </a:solidFill>
              </a:rPr>
              <a:t>development requirements </a:t>
            </a:r>
            <a:r>
              <a:rPr lang="en-US" sz="2200" dirty="0" smtClean="0">
                <a:solidFill>
                  <a:srgbClr val="000090"/>
                </a:solidFill>
              </a:rPr>
              <a:t>inadequately identified and inadequately substantiated </a:t>
            </a:r>
            <a:endParaRPr lang="en-US" sz="2200" dirty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90"/>
                </a:solidFill>
              </a:rPr>
              <a:t>D</a:t>
            </a:r>
            <a:r>
              <a:rPr lang="en-US" sz="2200" dirty="0" smtClean="0">
                <a:solidFill>
                  <a:srgbClr val="000090"/>
                </a:solidFill>
              </a:rPr>
              <a:t>esign </a:t>
            </a:r>
            <a:r>
              <a:rPr lang="en-US" sz="2200" dirty="0">
                <a:solidFill>
                  <a:srgbClr val="000090"/>
                </a:solidFill>
              </a:rPr>
              <a:t>reference </a:t>
            </a:r>
            <a:r>
              <a:rPr lang="en-US" sz="2200" dirty="0" smtClean="0">
                <a:solidFill>
                  <a:srgbClr val="000090"/>
                </a:solidFill>
              </a:rPr>
              <a:t>mission inadequately specified, and with inadequate detail to support costing effort</a:t>
            </a:r>
            <a:endParaRPr lang="en-US" sz="2200" dirty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90"/>
                </a:solidFill>
              </a:rPr>
              <a:t>Cost assessment with uncertainties so large, results are of little credibility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5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7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Preparing for the 2020 Decadal Survey </a:t>
            </a:r>
            <a:br>
              <a:rPr lang="en-US" sz="2400" dirty="0"/>
            </a:br>
            <a:r>
              <a:rPr lang="en-US" sz="1800" dirty="0"/>
              <a:t>Supporting SMD’s STDT Assessment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839200" cy="472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90"/>
                </a:solidFill>
              </a:rPr>
              <a:t>Professional outreach and engagement includes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Report to and build support within science and engineering </a:t>
            </a:r>
            <a:r>
              <a:rPr lang="en-US" sz="1600" dirty="0" smtClean="0">
                <a:solidFill>
                  <a:srgbClr val="000090"/>
                </a:solidFill>
              </a:rPr>
              <a:t>communities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000090"/>
                </a:solidFill>
              </a:rPr>
              <a:t>Conferences, workshops, </a:t>
            </a:r>
            <a:r>
              <a:rPr lang="en-US" sz="1400" smtClean="0">
                <a:solidFill>
                  <a:srgbClr val="000090"/>
                </a:solidFill>
              </a:rPr>
              <a:t>and </a:t>
            </a:r>
            <a:r>
              <a:rPr lang="en-US" sz="1400" smtClean="0">
                <a:solidFill>
                  <a:srgbClr val="000090"/>
                </a:solidFill>
              </a:rPr>
              <a:t>TIM</a:t>
            </a:r>
            <a:r>
              <a:rPr lang="en-US" sz="1400" smtClean="0">
                <a:solidFill>
                  <a:srgbClr val="000090"/>
                </a:solidFill>
              </a:rPr>
              <a:t>s</a:t>
            </a:r>
            <a:r>
              <a:rPr lang="en-US" sz="1400" dirty="0" smtClean="0">
                <a:solidFill>
                  <a:srgbClr val="000090"/>
                </a:solidFill>
              </a:rPr>
              <a:t>, including hosting workshops</a:t>
            </a:r>
            <a:endParaRPr lang="en-US" sz="1400" dirty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90"/>
                </a:solidFill>
              </a:rPr>
              <a:t>Educate likely members of NRC review teams: SSB, CAA, 2015 Mid-Decade Review, Decadal Survey, industry/academic/international </a:t>
            </a:r>
            <a:r>
              <a:rPr lang="en-US" sz="1600" dirty="0" smtClean="0">
                <a:solidFill>
                  <a:srgbClr val="000090"/>
                </a:solidFill>
              </a:rPr>
              <a:t>partners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000090"/>
                </a:solidFill>
              </a:rPr>
              <a:t>Industry and international partners offer significant opportunities for cost savings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000090"/>
                </a:solidFill>
              </a:rPr>
              <a:t>Academic and research institutes (SAO, </a:t>
            </a:r>
            <a:r>
              <a:rPr lang="en-US" sz="1400" dirty="0" err="1" smtClean="0">
                <a:solidFill>
                  <a:srgbClr val="000090"/>
                </a:solidFill>
              </a:rPr>
              <a:t>STScI</a:t>
            </a:r>
            <a:r>
              <a:rPr lang="en-US" sz="1400" dirty="0" smtClean="0">
                <a:solidFill>
                  <a:srgbClr val="000090"/>
                </a:solidFill>
              </a:rPr>
              <a:t>, NRAO, USRA . . ) are major sources of review teams</a:t>
            </a:r>
            <a:endParaRPr lang="en-US" sz="1400" dirty="0">
              <a:solidFill>
                <a:srgbClr val="0000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TIMs among partnering institutions , </a:t>
            </a:r>
            <a:r>
              <a:rPr lang="en-US" sz="1600" dirty="0">
                <a:solidFill>
                  <a:srgbClr val="000090"/>
                </a:solidFill>
              </a:rPr>
              <a:t>visualizations, </a:t>
            </a:r>
            <a:r>
              <a:rPr lang="en-US" sz="1600" dirty="0" smtClean="0">
                <a:solidFill>
                  <a:srgbClr val="000090"/>
                </a:solidFill>
              </a:rPr>
              <a:t>graphics, web development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90"/>
                </a:solidFill>
              </a:rPr>
              <a:t>WAG on outreach and engagement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Travel: four professional meetings/year for half the study team: 2 years x 8 x 4 x $1500 =  $96 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Conference registrations: 2 years x 8 persons x 2 conferences x $750 per meeting = $24 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Visualizations: 2 years x $25 K = $50 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</a:rPr>
              <a:t>Publication charges: 2 years x  $5 K = $10 K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000090"/>
                </a:solidFill>
              </a:rPr>
              <a:t>TOTAL ~  $180 K</a:t>
            </a:r>
            <a:endParaRPr lang="en-US" sz="1600" b="1" dirty="0">
              <a:solidFill>
                <a:srgbClr val="00009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D9-B2C4-4915-902F-69E08B2DC82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50953</TotalTime>
  <Words>606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Preparing for the 2020 Decadal Survey  Supporting SMD’s STDT Assessment</vt:lpstr>
      <vt:lpstr>Preparing for the 2020 Decadal Survey  Supporting SMD’s STDT Assessment</vt:lpstr>
      <vt:lpstr>Example: Allocation of FTEs Across Skills</vt:lpstr>
      <vt:lpstr>Impacts of Partial Funding for FTEs</vt:lpstr>
      <vt:lpstr>Preparing for the 2020 Decadal Survey  Supporting SMD’s STDT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Harley Thronson</cp:lastModifiedBy>
  <cp:revision>534</cp:revision>
  <dcterms:created xsi:type="dcterms:W3CDTF">2012-11-28T16:19:56Z</dcterms:created>
  <dcterms:modified xsi:type="dcterms:W3CDTF">2015-03-25T12:08:58Z</dcterms:modified>
</cp:coreProperties>
</file>