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73" r:id="rId2"/>
    <p:sldId id="474" r:id="rId3"/>
    <p:sldId id="462" r:id="rId4"/>
    <p:sldId id="476" r:id="rId5"/>
    <p:sldId id="477" r:id="rId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ley Thronson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B8"/>
    <a:srgbClr val="B4FCFF"/>
    <a:srgbClr val="BED2FF"/>
    <a:srgbClr val="CDF9FF"/>
    <a:srgbClr val="E5FFE8"/>
    <a:srgbClr val="CBFEA8"/>
    <a:srgbClr val="F7FED0"/>
    <a:srgbClr val="FFFFA3"/>
    <a:srgbClr val="FFFF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31" autoAdjust="0"/>
    <p:restoredTop sz="95356" autoAdjust="0"/>
  </p:normalViewPr>
  <p:slideViewPr>
    <p:cSldViewPr>
      <p:cViewPr varScale="1">
        <p:scale>
          <a:sx n="118" d="100"/>
          <a:sy n="118" d="100"/>
        </p:scale>
        <p:origin x="-2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FA830-DD1D-4702-836F-B96FF3073582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D612D-AE9E-4DF6-B031-4CB0DE74B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DF7F-0A91-C248-8C54-90343D648CA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D41F-F9D9-4346-8375-437D9ABC5047}" type="datetime1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7D9-B2C4-4915-902F-69E08B2DC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ADEB-E9E0-4864-8CF3-CE75069069F4}" type="datetime1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7D9-B2C4-4915-902F-69E08B2DC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1DB6-7DEB-4ED1-A151-9EADAF55EEC5}" type="datetime1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7D9-B2C4-4915-902F-69E08B2DC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5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A064-40DB-4539-92B0-AEADD59F5E7D}" type="datetime1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7D9-B2C4-4915-902F-69E08B2DC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44E7-C3CD-4A24-B148-7BDA7846D5A9}" type="datetime1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7D9-B2C4-4915-902F-69E08B2DC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9601-CECB-476B-BA18-524453E7BAEF}" type="datetime1">
              <a:rPr lang="en-US" smtClean="0"/>
              <a:pPr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7D9-B2C4-4915-902F-69E08B2DC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E58B-252C-4359-B55C-33C397B90950}" type="datetime1">
              <a:rPr lang="en-US" smtClean="0"/>
              <a:pPr/>
              <a:t>3/23/15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7D9-B2C4-4915-902F-69E08B2DC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E379-5548-4B50-A1D7-4623FE1E9714}" type="datetime1">
              <a:rPr lang="en-US" smtClean="0"/>
              <a:pPr/>
              <a:t>3/23/15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7D9-B2C4-4915-902F-69E08B2DC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CCF8-C2AE-4125-8836-1B89ACAE9AC0}" type="datetime1">
              <a:rPr lang="en-US" smtClean="0"/>
              <a:pPr/>
              <a:t>3/23/15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7D9-B2C4-4915-902F-69E08B2DC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082E-2B05-4905-8B3E-D59294D9114A}" type="datetime1">
              <a:rPr lang="en-US" smtClean="0"/>
              <a:pPr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7D9-B2C4-4915-902F-69E08B2DC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00A3-2659-470C-BB0C-A583A915024B}" type="datetime1">
              <a:rPr lang="en-US" smtClean="0"/>
              <a:pPr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7D9-B2C4-4915-902F-69E08B2DC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1B576-AD5A-4763-A726-04417E3A5956}" type="datetime1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007D9-B2C4-4915-902F-69E08B2DC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447800" y="5105400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pic>
        <p:nvPicPr>
          <p:cNvPr id="4" name="Picture 2" descr="C:\Users\lfeinberg.HST\AppData\Local\Microsoft\Windows\Temporary Internet Files\Content.Outlook\O0OSNVP0\ATLAST_Deployed RevA25_Textured AL Shield 2014-05-23B 80_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-152400"/>
            <a:ext cx="7772400" cy="2971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</a:rPr>
              <a:t>Augmenting ATLAST</a:t>
            </a:r>
            <a:endParaRPr lang="en-US" sz="4400" b="1" dirty="0" smtClean="0">
              <a:solidFill>
                <a:prstClr val="white"/>
              </a:solidFill>
            </a:endParaRPr>
          </a:p>
          <a:p>
            <a:pPr algn="ctr"/>
            <a:endParaRPr lang="en-US" sz="44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3300" b="1" dirty="0" smtClean="0">
                <a:solidFill>
                  <a:prstClr val="white"/>
                </a:solidFill>
              </a:rPr>
              <a:t>Sustaining Goddard Leadership on the Road to the 2020 Decadal Survey</a:t>
            </a:r>
            <a:endParaRPr lang="en-US" sz="3300" b="1" dirty="0" smtClean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4800600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</a:rPr>
              <a:t>March</a:t>
            </a:r>
            <a:r>
              <a:rPr lang="en-US" sz="3200" b="1" dirty="0" smtClean="0">
                <a:solidFill>
                  <a:prstClr val="white"/>
                </a:solidFill>
              </a:rPr>
              <a:t> 2015</a:t>
            </a:r>
            <a:endParaRPr lang="en-US" sz="3200" b="1" dirty="0" smtClean="0">
              <a:solidFill>
                <a:prstClr val="white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38007D9-B2C4-4915-902F-69E08B2DC8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0" y="5791200"/>
            <a:ext cx="7772400" cy="8604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/>
            <a:r>
              <a:rPr lang="en-US" sz="2400" b="1" i="1" dirty="0" smtClean="0">
                <a:solidFill>
                  <a:prstClr val="white"/>
                </a:solidFill>
              </a:rPr>
              <a:t>The will to win means nothing without the will to prepare!</a:t>
            </a:r>
          </a:p>
        </p:txBody>
      </p:sp>
    </p:spTree>
    <p:extLst>
      <p:ext uri="{BB962C8B-B14F-4D97-AF65-F5344CB8AC3E}">
        <p14:creationId xmlns:p14="http://schemas.microsoft.com/office/powerpoint/2010/main" val="409081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oplane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6159" y="4687952"/>
            <a:ext cx="1316624" cy="36933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Hubble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225" y="3488415"/>
            <a:ext cx="1316624" cy="36933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Spitzer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539" y="2765638"/>
            <a:ext cx="1316624" cy="36933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Kepler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3365" y="1503591"/>
            <a:ext cx="13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JWST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7660" y="2177444"/>
            <a:ext cx="13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TESS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1229" y="1553860"/>
            <a:ext cx="961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Arial"/>
                <a:cs typeface="Arial"/>
              </a:rPr>
              <a:t>AFTA</a:t>
            </a:r>
            <a:endParaRPr lang="en-US" sz="14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3873" y="2936513"/>
            <a:ext cx="1746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FFFF"/>
                </a:solidFill>
                <a:latin typeface="Arial"/>
                <a:cs typeface="Arial"/>
              </a:rPr>
              <a:t>New Worlds Telescope</a:t>
            </a:r>
            <a:endParaRPr lang="en-US" sz="1400" i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500" y="5756351"/>
            <a:ext cx="211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Ground-based Observatories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6" name="Picture 15" descr="2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95" y="4534387"/>
            <a:ext cx="1277937" cy="1806739"/>
          </a:xfrm>
          <a:prstGeom prst="rect">
            <a:avLst/>
          </a:prstGeom>
        </p:spPr>
      </p:pic>
      <p:pic>
        <p:nvPicPr>
          <p:cNvPr id="17" name="Picture 16" descr="20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22" y="4544885"/>
            <a:ext cx="1260267" cy="1796242"/>
          </a:xfrm>
          <a:prstGeom prst="rect">
            <a:avLst/>
          </a:prstGeom>
        </p:spPr>
      </p:pic>
      <p:pic>
        <p:nvPicPr>
          <p:cNvPr id="18" name="Picture 17" descr="AFTA.png"/>
          <p:cNvPicPr>
            <a:picLocks noChangeAspect="1"/>
          </p:cNvPicPr>
          <p:nvPr/>
        </p:nvPicPr>
        <p:blipFill>
          <a:blip r:embed="rId5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81" y="488136"/>
            <a:ext cx="899231" cy="1071425"/>
          </a:xfrm>
          <a:prstGeom prst="rect">
            <a:avLst/>
          </a:prstGeom>
        </p:spPr>
      </p:pic>
      <p:pic>
        <p:nvPicPr>
          <p:cNvPr id="19" name="Picture 18" descr="Hubbl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57" y="3429818"/>
            <a:ext cx="1586232" cy="1359628"/>
          </a:xfrm>
          <a:prstGeom prst="rect">
            <a:avLst/>
          </a:prstGeom>
        </p:spPr>
      </p:pic>
      <p:pic>
        <p:nvPicPr>
          <p:cNvPr id="20" name="Picture 19" descr="JWS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30" y="488136"/>
            <a:ext cx="1537284" cy="1139399"/>
          </a:xfrm>
          <a:prstGeom prst="rect">
            <a:avLst/>
          </a:prstGeom>
        </p:spPr>
      </p:pic>
      <p:pic>
        <p:nvPicPr>
          <p:cNvPr id="21" name="Picture 20" descr="Kepl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3316">
            <a:off x="3170713" y="2137486"/>
            <a:ext cx="1396678" cy="1147954"/>
          </a:xfrm>
          <a:prstGeom prst="rect">
            <a:avLst/>
          </a:prstGeom>
        </p:spPr>
      </p:pic>
      <p:pic>
        <p:nvPicPr>
          <p:cNvPr id="22" name="Picture 21" descr="NWT.png"/>
          <p:cNvPicPr>
            <a:picLocks noChangeAspect="1"/>
          </p:cNvPicPr>
          <p:nvPr/>
        </p:nvPicPr>
        <p:blipFill>
          <a:blip r:embed="rId9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20" y="1993764"/>
            <a:ext cx="1301016" cy="947063"/>
          </a:xfrm>
          <a:prstGeom prst="rect">
            <a:avLst/>
          </a:prstGeom>
        </p:spPr>
      </p:pic>
      <p:pic>
        <p:nvPicPr>
          <p:cNvPr id="23" name="Picture 22" descr="Spitze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33" y="2848269"/>
            <a:ext cx="1329715" cy="1100123"/>
          </a:xfrm>
          <a:prstGeom prst="rect">
            <a:avLst/>
          </a:prstGeom>
        </p:spPr>
      </p:pic>
      <p:pic>
        <p:nvPicPr>
          <p:cNvPr id="24" name="Picture 23" descr="TES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75" y="1503591"/>
            <a:ext cx="1273534" cy="9803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71226" y="4091785"/>
            <a:ext cx="11205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2F2F2"/>
                </a:solidFill>
                <a:latin typeface="Arial"/>
                <a:cs typeface="Arial"/>
              </a:rPr>
              <a:t>2001</a:t>
            </a:r>
          </a:p>
          <a:p>
            <a:r>
              <a:rPr lang="en-US" sz="1400" dirty="0" smtClean="0">
                <a:solidFill>
                  <a:srgbClr val="F2F2F2"/>
                </a:solidFill>
                <a:latin typeface="Arial"/>
                <a:cs typeface="Arial"/>
              </a:rPr>
              <a:t>Decadal</a:t>
            </a:r>
          </a:p>
          <a:p>
            <a:r>
              <a:rPr lang="en-US" sz="1400" dirty="0" smtClean="0">
                <a:solidFill>
                  <a:srgbClr val="F2F2F2"/>
                </a:solidFill>
                <a:latin typeface="Arial"/>
                <a:cs typeface="Arial"/>
              </a:rPr>
              <a:t>Survey</a:t>
            </a:r>
            <a:endParaRPr lang="en-US" sz="140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45564" y="4207241"/>
            <a:ext cx="11205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2F2F2"/>
                </a:solidFill>
                <a:latin typeface="Arial"/>
                <a:cs typeface="Arial"/>
              </a:rPr>
              <a:t>2010</a:t>
            </a:r>
          </a:p>
          <a:p>
            <a:r>
              <a:rPr lang="en-US" sz="1400" dirty="0" smtClean="0">
                <a:solidFill>
                  <a:srgbClr val="F2F2F2"/>
                </a:solidFill>
                <a:latin typeface="Arial"/>
                <a:cs typeface="Arial"/>
              </a:rPr>
              <a:t>Decadal</a:t>
            </a:r>
          </a:p>
          <a:p>
            <a:r>
              <a:rPr lang="en-US" sz="1400" dirty="0" smtClean="0">
                <a:solidFill>
                  <a:srgbClr val="F2F2F2"/>
                </a:solidFill>
                <a:latin typeface="Arial"/>
                <a:cs typeface="Arial"/>
              </a:rPr>
              <a:t>Survey</a:t>
            </a:r>
            <a:endParaRPr lang="en-US" sz="140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644" y="513236"/>
            <a:ext cx="35924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glow rad="228600">
                    <a:schemeClr val="bg1">
                      <a:alpha val="47000"/>
                    </a:schemeClr>
                  </a:glow>
                </a:effectLst>
              </a:rPr>
              <a:t>NASA’s </a:t>
            </a:r>
            <a:r>
              <a:rPr lang="en-US" sz="3200" b="1" dirty="0" err="1" smtClean="0">
                <a:effectLst>
                  <a:glow rad="228600">
                    <a:schemeClr val="bg1">
                      <a:alpha val="47000"/>
                    </a:schemeClr>
                  </a:glow>
                </a:effectLst>
              </a:rPr>
              <a:t>Exoplanet</a:t>
            </a:r>
            <a:r>
              <a:rPr lang="en-US" sz="3200" b="1" dirty="0" smtClean="0">
                <a:effectLst>
                  <a:glow rad="228600">
                    <a:schemeClr val="bg1">
                      <a:alpha val="47000"/>
                    </a:schemeClr>
                  </a:glow>
                </a:effectLst>
              </a:rPr>
              <a:t> &amp; </a:t>
            </a:r>
          </a:p>
          <a:p>
            <a:r>
              <a:rPr lang="en-US" sz="3200" b="1" dirty="0" smtClean="0">
                <a:effectLst>
                  <a:glow rad="228600">
                    <a:schemeClr val="bg1">
                      <a:alpha val="47000"/>
                    </a:schemeClr>
                  </a:glow>
                </a:effectLst>
              </a:rPr>
              <a:t>Astrophysics </a:t>
            </a:r>
          </a:p>
          <a:p>
            <a:r>
              <a:rPr lang="en-US" sz="3200" b="1" dirty="0" smtClean="0">
                <a:effectLst>
                  <a:glow rad="228600">
                    <a:schemeClr val="bg1">
                      <a:alpha val="47000"/>
                    </a:schemeClr>
                  </a:glow>
                </a:effectLst>
              </a:rPr>
              <a:t>Facilities</a:t>
            </a:r>
            <a:endParaRPr lang="en-US" sz="3200" b="1" dirty="0">
              <a:effectLst>
                <a:glow rad="228600">
                  <a:schemeClr val="bg1">
                    <a:alpha val="47000"/>
                  </a:schemeClr>
                </a:glo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79387" y="6550223"/>
            <a:ext cx="6864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2F2F2"/>
                </a:solidFill>
                <a:latin typeface="Arial"/>
                <a:cs typeface="Arial"/>
              </a:rPr>
              <a:t>Adapted from </a:t>
            </a:r>
            <a:r>
              <a:rPr lang="en-US" sz="1400" dirty="0" smtClean="0">
                <a:solidFill>
                  <a:srgbClr val="F2F2F2"/>
                </a:solidFill>
                <a:latin typeface="Arial"/>
                <a:cs typeface="Arial"/>
              </a:rPr>
              <a:t>invited Goddard Symposium talk</a:t>
            </a:r>
            <a:r>
              <a:rPr lang="en-US" sz="1400" dirty="0" smtClean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F2F2F2"/>
                </a:solidFill>
                <a:latin typeface="Arial"/>
                <a:cs typeface="Arial"/>
              </a:rPr>
              <a:t>by J. </a:t>
            </a:r>
            <a:r>
              <a:rPr lang="en-US" sz="1400" dirty="0" err="1" smtClean="0">
                <a:solidFill>
                  <a:srgbClr val="F2F2F2"/>
                </a:solidFill>
                <a:latin typeface="Arial"/>
                <a:cs typeface="Arial"/>
              </a:rPr>
              <a:t>Grunsfeld</a:t>
            </a:r>
            <a:r>
              <a:rPr lang="en-US" sz="140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F2F2F2"/>
                </a:solidFill>
                <a:latin typeface="Arial"/>
                <a:cs typeface="Arial"/>
              </a:rPr>
              <a:t>(Mar 11, 2015</a:t>
            </a:r>
            <a:r>
              <a:rPr lang="en-US" sz="1400" dirty="0" smtClean="0">
                <a:solidFill>
                  <a:srgbClr val="F2F2F2"/>
                </a:solidFill>
                <a:latin typeface="Arial"/>
                <a:cs typeface="Arial"/>
              </a:rPr>
              <a:t>)</a:t>
            </a:r>
            <a:endParaRPr lang="en-US" sz="1400" dirty="0" smtClean="0">
              <a:solidFill>
                <a:srgbClr val="F2F2F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70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152400"/>
            <a:ext cx="8229600" cy="1143000"/>
          </a:xfrm>
          <a:prstGeom prst="rect">
            <a:avLst/>
          </a:prstGeom>
          <a:solidFill>
            <a:srgbClr val="FEFFC6"/>
          </a:solidFill>
          <a:ln>
            <a:solidFill>
              <a:srgbClr val="FEFFC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8610600" cy="3886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FY2015 is a “watershed year,” with </a:t>
            </a:r>
            <a:r>
              <a:rPr lang="en-US" sz="2000" dirty="0" smtClean="0">
                <a:solidFill>
                  <a:srgbClr val="000090"/>
                </a:solidFill>
              </a:rPr>
              <a:t>major opportunities for ATLAST and its competitors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The priority science goals and 10 m-class reference design is very well-regarded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90"/>
                </a:solidFill>
              </a:rPr>
              <a:t>AURA’s </a:t>
            </a:r>
            <a:r>
              <a:rPr lang="en-US" sz="1800" i="1" dirty="0" smtClean="0">
                <a:solidFill>
                  <a:srgbClr val="000090"/>
                </a:solidFill>
              </a:rPr>
              <a:t>Beyond JWST</a:t>
            </a:r>
            <a:r>
              <a:rPr lang="en-US" sz="1800" dirty="0" smtClean="0">
                <a:solidFill>
                  <a:srgbClr val="000090"/>
                </a:solidFill>
              </a:rPr>
              <a:t> report has recommended that a mission nearly identical to ATLAST follow WFIRST/AFTA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90"/>
                </a:solidFill>
              </a:rPr>
              <a:t>Our team has been approached by candidate international and industry partners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Priority challenge for an ATLAST win is perceived technology readiness by early 2020s</a:t>
            </a:r>
            <a:endParaRPr lang="en-US" sz="2000" dirty="0" smtClean="0">
              <a:solidFill>
                <a:srgbClr val="00009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90"/>
                </a:solidFill>
              </a:rPr>
              <a:t>The </a:t>
            </a:r>
            <a:r>
              <a:rPr lang="en-US" sz="1800" dirty="0" err="1" smtClean="0">
                <a:solidFill>
                  <a:srgbClr val="000090"/>
                </a:solidFill>
              </a:rPr>
              <a:t>Exoplanet</a:t>
            </a:r>
            <a:r>
              <a:rPr lang="en-US" sz="1800" dirty="0" smtClean="0">
                <a:solidFill>
                  <a:srgbClr val="000090"/>
                </a:solidFill>
              </a:rPr>
              <a:t> Program Office is prepared to augment relevant tech funding in FY16 and SMD astrophysics is putting in an “over guide” augmentation to FY17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90"/>
                </a:solidFill>
              </a:rPr>
              <a:t>We are seeking an FY15 funding augmentation to accelerate technology development in two (of three) key areas </a:t>
            </a:r>
            <a:endParaRPr lang="en-US" sz="1800" dirty="0" smtClean="0">
              <a:solidFill>
                <a:srgbClr val="000090"/>
              </a:solidFill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0090"/>
                </a:solidFill>
              </a:rPr>
              <a:t>Assessment and design work of starlight suppression </a:t>
            </a:r>
            <a:r>
              <a:rPr lang="en-US" sz="1600" dirty="0" smtClean="0">
                <a:solidFill>
                  <a:srgbClr val="FF0000"/>
                </a:solidFill>
              </a:rPr>
              <a:t>(partially matched by JPL)</a:t>
            </a:r>
            <a:endParaRPr lang="en-US" sz="1600" dirty="0" smtClean="0">
              <a:solidFill>
                <a:srgbClr val="000090"/>
              </a:solidFill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0090"/>
                </a:solidFill>
              </a:rPr>
              <a:t>Advanced design of optical </a:t>
            </a:r>
            <a:r>
              <a:rPr lang="en-US" sz="1600" dirty="0" err="1" smtClean="0">
                <a:solidFill>
                  <a:srgbClr val="000090"/>
                </a:solidFill>
              </a:rPr>
              <a:t>wavefront</a:t>
            </a:r>
            <a:r>
              <a:rPr lang="en-US" sz="1600" dirty="0" smtClean="0">
                <a:solidFill>
                  <a:srgbClr val="000090"/>
                </a:solidFill>
              </a:rPr>
              <a:t> sensing and control</a:t>
            </a:r>
            <a:endParaRPr lang="en-US" sz="1600" dirty="0" smtClean="0">
              <a:solidFill>
                <a:srgbClr val="00009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7D9-B2C4-4915-902F-69E08B2DC82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28600"/>
            <a:ext cx="8153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Led by GSFC and including JPL, </a:t>
            </a:r>
            <a:r>
              <a:rPr lang="en-US" sz="2400" dirty="0" err="1" smtClean="0">
                <a:solidFill>
                  <a:srgbClr val="000090"/>
                </a:solidFill>
              </a:rPr>
              <a:t>STScI</a:t>
            </a:r>
            <a:r>
              <a:rPr lang="en-US" sz="2400" dirty="0" smtClean="0">
                <a:solidFill>
                  <a:srgbClr val="000090"/>
                </a:solidFill>
              </a:rPr>
              <a:t>, and MSFC, our overarching </a:t>
            </a:r>
            <a:r>
              <a:rPr lang="en-US" sz="2400" dirty="0">
                <a:solidFill>
                  <a:srgbClr val="000090"/>
                </a:solidFill>
              </a:rPr>
              <a:t>goal </a:t>
            </a:r>
            <a:r>
              <a:rPr lang="en-US" sz="2400" dirty="0" smtClean="0">
                <a:solidFill>
                  <a:srgbClr val="000090"/>
                </a:solidFill>
              </a:rPr>
              <a:t>is </a:t>
            </a:r>
            <a:r>
              <a:rPr lang="en-US" sz="2400" dirty="0">
                <a:solidFill>
                  <a:srgbClr val="000090"/>
                </a:solidFill>
              </a:rPr>
              <a:t>to win the Astrophysics </a:t>
            </a:r>
            <a:r>
              <a:rPr lang="en-US" sz="2400" dirty="0" smtClean="0">
                <a:solidFill>
                  <a:srgbClr val="000090"/>
                </a:solidFill>
              </a:rPr>
              <a:t>NRC 2020 </a:t>
            </a:r>
            <a:r>
              <a:rPr lang="en-US" sz="2400" dirty="0">
                <a:solidFill>
                  <a:srgbClr val="000090"/>
                </a:solidFill>
              </a:rPr>
              <a:t>Decadal Survey</a:t>
            </a:r>
          </a:p>
          <a:p>
            <a:pPr algn="ctr"/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6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643688"/>
            <a:ext cx="2133600" cy="214312"/>
          </a:xfrm>
        </p:spPr>
        <p:txBody>
          <a:bodyPr/>
          <a:lstStyle/>
          <a:p>
            <a:fld id="{37363CBC-90BC-8A45-9363-850FEA31CA6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01533" y="389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7755" y="3256270"/>
            <a:ext cx="8738137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Our</a:t>
            </a: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sz="2000" i="1" dirty="0">
                <a:solidFill>
                  <a:srgbClr val="000090"/>
                </a:solidFill>
                <a:latin typeface="Verdana"/>
                <a:cs typeface="Verdana"/>
              </a:rPr>
              <a:t>technology </a:t>
            </a: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must be</a:t>
            </a: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sz="2000" i="1" dirty="0">
                <a:solidFill>
                  <a:srgbClr val="000090"/>
                </a:solidFill>
                <a:latin typeface="Verdana"/>
                <a:cs typeface="Verdana"/>
              </a:rPr>
              <a:t>ready and </a:t>
            </a: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our</a:t>
            </a: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sz="2000" i="1" dirty="0">
                <a:solidFill>
                  <a:srgbClr val="000090"/>
                </a:solidFill>
                <a:latin typeface="Verdana"/>
                <a:cs typeface="Verdana"/>
              </a:rPr>
              <a:t>design </a:t>
            </a: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sufficiently detailed</a:t>
            </a: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.</a:t>
            </a:r>
            <a:endParaRPr lang="en-US" sz="2000" i="1" dirty="0" smtClean="0">
              <a:solidFill>
                <a:srgbClr val="000090"/>
              </a:solidFill>
              <a:latin typeface="Verdana"/>
              <a:cs typeface="Verdana"/>
            </a:endParaRPr>
          </a:p>
          <a:p>
            <a:pPr>
              <a:lnSpc>
                <a:spcPct val="130000"/>
              </a:lnSpc>
            </a:pP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We </a:t>
            </a: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must be seen more often, be better prepared, and in more 	places 	than our </a:t>
            </a: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competitors.</a:t>
            </a:r>
            <a:endParaRPr lang="en-US" sz="2000" i="1" dirty="0" smtClean="0">
              <a:solidFill>
                <a:srgbClr val="000090"/>
              </a:solidFill>
              <a:latin typeface="Verdana"/>
              <a:cs typeface="Verdana"/>
            </a:endParaRPr>
          </a:p>
          <a:p>
            <a:pPr>
              <a:lnSpc>
                <a:spcPct val="130000"/>
              </a:lnSpc>
            </a:pP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We must be prepared to meet with candidate industrial and 	international</a:t>
            </a: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 partners.</a:t>
            </a:r>
            <a:endParaRPr lang="en-US" sz="2000" i="1" dirty="0" smtClean="0">
              <a:solidFill>
                <a:srgbClr val="000090"/>
              </a:solidFill>
              <a:latin typeface="Verdana"/>
              <a:cs typeface="Verdana"/>
            </a:endParaRPr>
          </a:p>
          <a:p>
            <a:pPr>
              <a:lnSpc>
                <a:spcPct val="130000"/>
              </a:lnSpc>
            </a:pP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GSFC’s priorities, as well as our partners, must be unambiguous</a:t>
            </a: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.</a:t>
            </a:r>
            <a:endParaRPr lang="en-US" sz="2000" i="1" dirty="0" smtClean="0">
              <a:solidFill>
                <a:srgbClr val="000090"/>
              </a:solidFill>
              <a:latin typeface="Verdana"/>
              <a:cs typeface="Verdana"/>
            </a:endParaRPr>
          </a:p>
          <a:p>
            <a:pPr>
              <a:lnSpc>
                <a:spcPct val="130000"/>
              </a:lnSpc>
            </a:pP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Our</a:t>
            </a: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visualizations </a:t>
            </a: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must impress </a:t>
            </a: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and </a:t>
            </a: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our</a:t>
            </a: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 media presence widely 	accessed (via </a:t>
            </a:r>
            <a:r>
              <a:rPr lang="en-US" sz="2000" i="1" dirty="0" err="1" smtClean="0">
                <a:solidFill>
                  <a:srgbClr val="000090"/>
                </a:solidFill>
                <a:latin typeface="Verdana"/>
                <a:cs typeface="Verdana"/>
              </a:rPr>
              <a:t>STScI</a:t>
            </a: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).</a:t>
            </a:r>
            <a:endParaRPr lang="en-US" sz="2000" i="1" dirty="0" smtClean="0">
              <a:solidFill>
                <a:srgbClr val="000090"/>
              </a:solidFill>
              <a:latin typeface="Verdana"/>
              <a:cs typeface="Verdana"/>
            </a:endParaRPr>
          </a:p>
          <a:p>
            <a:pPr>
              <a:lnSpc>
                <a:spcPct val="130000"/>
              </a:lnSpc>
            </a:pPr>
            <a:r>
              <a:rPr lang="en-US" sz="2000" i="1" dirty="0" smtClean="0">
                <a:solidFill>
                  <a:srgbClr val="000090"/>
                </a:solidFill>
                <a:latin typeface="Verdana"/>
                <a:cs typeface="Verdana"/>
              </a:rPr>
              <a:t>           </a:t>
            </a:r>
            <a:r>
              <a:rPr lang="en-US" sz="2000" b="1" i="1" dirty="0" smtClean="0">
                <a:solidFill>
                  <a:srgbClr val="000090"/>
                </a:solidFill>
                <a:latin typeface="Verdana"/>
                <a:cs typeface="Verdana"/>
              </a:rPr>
              <a:t>Are we preparing to face </a:t>
            </a:r>
            <a:r>
              <a:rPr lang="en-US" sz="2000" b="1" i="1" dirty="0" smtClean="0">
                <a:solidFill>
                  <a:srgbClr val="000090"/>
                </a:solidFill>
                <a:latin typeface="Verdana"/>
                <a:cs typeface="Verdana"/>
              </a:rPr>
              <a:t>the </a:t>
            </a:r>
            <a:r>
              <a:rPr lang="en-US" sz="2000" b="1" i="1" dirty="0" smtClean="0">
                <a:solidFill>
                  <a:srgbClr val="000090"/>
                </a:solidFill>
                <a:latin typeface="Verdana"/>
                <a:cs typeface="Verdana"/>
              </a:rPr>
              <a:t>NRC?</a:t>
            </a:r>
            <a:r>
              <a:rPr lang="en-US" sz="2000" b="1" dirty="0" smtClean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sz="2000" b="1" i="1" dirty="0" smtClean="0">
                <a:solidFill>
                  <a:srgbClr val="000090"/>
                </a:solidFill>
                <a:latin typeface="Verdana"/>
                <a:cs typeface="Verdana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66255" y="1834499"/>
            <a:ext cx="193683" cy="601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endParaRPr lang="en-US" sz="1200" dirty="0" smtClean="0">
              <a:solidFill>
                <a:srgbClr val="000090"/>
              </a:solidFill>
              <a:latin typeface="Verdana"/>
              <a:cs typeface="Verdana"/>
            </a:endParaRPr>
          </a:p>
          <a:p>
            <a:pPr algn="ctr">
              <a:lnSpc>
                <a:spcPct val="130000"/>
              </a:lnSpc>
            </a:pPr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10" name="Picture 9" descr="Gala_Event_Celebrates_50_Years_of_the_European_Southern_Observatory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" y="457200"/>
            <a:ext cx="9144000" cy="25226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7000" y="-78833"/>
            <a:ext cx="9017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 smtClean="0">
                <a:solidFill>
                  <a:srgbClr val="800000"/>
                </a:solidFill>
                <a:latin typeface="Verdana"/>
                <a:cs typeface="Verdana"/>
              </a:rPr>
              <a:t>Facing the 2020 NRC Decadal Survey Committee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3" y="2971800"/>
            <a:ext cx="914419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 smtClean="0">
                <a:solidFill>
                  <a:srgbClr val="800000"/>
                </a:solidFill>
                <a:latin typeface="Comic Sans MS"/>
                <a:cs typeface="Comic Sans MS"/>
              </a:rPr>
              <a:t>In 2010: twenty-three professionals from twenty institutions supported by 120 colleagues in ten panels</a:t>
            </a:r>
          </a:p>
        </p:txBody>
      </p:sp>
    </p:spTree>
    <p:extLst>
      <p:ext uri="{BB962C8B-B14F-4D97-AF65-F5344CB8AC3E}">
        <p14:creationId xmlns:p14="http://schemas.microsoft.com/office/powerpoint/2010/main" val="255931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152400"/>
            <a:ext cx="8229600" cy="1143000"/>
          </a:xfrm>
          <a:prstGeom prst="rect">
            <a:avLst/>
          </a:prstGeom>
          <a:solidFill>
            <a:srgbClr val="FEFFC6"/>
          </a:solidFill>
          <a:ln>
            <a:solidFill>
              <a:srgbClr val="FEFFC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8763000" cy="4876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90"/>
                </a:solidFill>
              </a:rPr>
              <a:t>ATLAST’s scientific “killer app” is the detection of </a:t>
            </a:r>
            <a:r>
              <a:rPr lang="en-US" sz="1800" dirty="0" err="1">
                <a:solidFill>
                  <a:srgbClr val="000090"/>
                </a:solidFill>
              </a:rPr>
              <a:t>biosignatures</a:t>
            </a:r>
            <a:r>
              <a:rPr lang="en-US" sz="1800" dirty="0">
                <a:solidFill>
                  <a:srgbClr val="000090"/>
                </a:solidFill>
              </a:rPr>
              <a:t> in the spectra of </a:t>
            </a:r>
            <a:r>
              <a:rPr lang="en-US" sz="1800" dirty="0" err="1">
                <a:solidFill>
                  <a:srgbClr val="000090"/>
                </a:solidFill>
              </a:rPr>
              <a:t>exoplanets</a:t>
            </a:r>
            <a:r>
              <a:rPr lang="en-US" sz="1800" dirty="0">
                <a:solidFill>
                  <a:srgbClr val="000090"/>
                </a:solidFill>
              </a:rPr>
              <a:t> around stars in the solar neighborhood: </a:t>
            </a:r>
            <a:r>
              <a:rPr lang="en-US" sz="1800" i="1" dirty="0">
                <a:solidFill>
                  <a:srgbClr val="000090"/>
                </a:solidFill>
              </a:rPr>
              <a:t>Are we alone?</a:t>
            </a:r>
            <a:endParaRPr lang="en-US" sz="1800" dirty="0">
              <a:solidFill>
                <a:srgbClr val="00009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0090"/>
                </a:solidFill>
              </a:rPr>
              <a:t>This requires major progress in two key technologies: starlight suppression and overall systems stability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i="1" dirty="0" smtClean="0">
                <a:solidFill>
                  <a:srgbClr val="000090"/>
                </a:solidFill>
              </a:rPr>
              <a:t>Starlight suppression: </a:t>
            </a:r>
            <a:r>
              <a:rPr lang="en-US" sz="1800" dirty="0" smtClean="0">
                <a:solidFill>
                  <a:srgbClr val="000090"/>
                </a:solidFill>
              </a:rPr>
              <a:t>Matched by JPL funding, we are requesting </a:t>
            </a:r>
            <a:r>
              <a:rPr lang="en-US" sz="1800" b="1" dirty="0" smtClean="0">
                <a:solidFill>
                  <a:srgbClr val="000090"/>
                </a:solidFill>
              </a:rPr>
              <a:t>$200 K </a:t>
            </a:r>
            <a:r>
              <a:rPr lang="en-US" sz="1800" dirty="0" smtClean="0">
                <a:solidFill>
                  <a:srgbClr val="000090"/>
                </a:solidFill>
              </a:rPr>
              <a:t>in CY15 to jointly support [four] coronagraph teams to assess feasibility of their designs to suppress starlight in a large-aperture segmented observatory</a:t>
            </a:r>
            <a:endParaRPr lang="en-US" sz="1800" dirty="0" smtClean="0">
              <a:solidFill>
                <a:srgbClr val="00009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0090"/>
                </a:solidFill>
              </a:rPr>
              <a:t>Results will be submitted to Stuart </a:t>
            </a:r>
            <a:r>
              <a:rPr lang="en-US" sz="1400" dirty="0" err="1" smtClean="0">
                <a:solidFill>
                  <a:srgbClr val="000090"/>
                </a:solidFill>
              </a:rPr>
              <a:t>Shaklan</a:t>
            </a:r>
            <a:r>
              <a:rPr lang="en-US" sz="1400" dirty="0" smtClean="0">
                <a:solidFill>
                  <a:srgbClr val="000090"/>
                </a:solidFill>
              </a:rPr>
              <a:t> (JPL) for apples-to-apples comparison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0090"/>
                </a:solidFill>
              </a:rPr>
              <a:t>We are requesting </a:t>
            </a:r>
            <a:r>
              <a:rPr lang="en-US" sz="1400" b="1" dirty="0" smtClean="0">
                <a:solidFill>
                  <a:srgbClr val="000090"/>
                </a:solidFill>
              </a:rPr>
              <a:t>$100 K</a:t>
            </a:r>
            <a:r>
              <a:rPr lang="en-US" sz="1400" dirty="0" smtClean="0">
                <a:solidFill>
                  <a:srgbClr val="000090"/>
                </a:solidFill>
              </a:rPr>
              <a:t> in CY15 to fund JPL assessment of star shade option for starlight suppression </a:t>
            </a:r>
            <a:endParaRPr lang="en-US" sz="14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i="1" dirty="0" smtClean="0">
                <a:solidFill>
                  <a:srgbClr val="000090"/>
                </a:solidFill>
              </a:rPr>
              <a:t>Systems stability: </a:t>
            </a:r>
            <a:r>
              <a:rPr lang="en-US" sz="1800" dirty="0" smtClean="0">
                <a:solidFill>
                  <a:srgbClr val="000090"/>
                </a:solidFill>
              </a:rPr>
              <a:t>ATLAST requires mechanical and thermal stability beyond that which has ever been achieved, requiring exploration via sophisticated integrated modeling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0090"/>
                </a:solidFill>
              </a:rPr>
              <a:t>As the small number of GSFC integrated modelers are fully occupied, we are requesting </a:t>
            </a:r>
            <a:r>
              <a:rPr lang="en-US" sz="1400" b="1" dirty="0" smtClean="0">
                <a:solidFill>
                  <a:srgbClr val="000090"/>
                </a:solidFill>
              </a:rPr>
              <a:t>$75 K </a:t>
            </a:r>
            <a:r>
              <a:rPr lang="en-US" sz="1400" dirty="0" smtClean="0">
                <a:solidFill>
                  <a:srgbClr val="000090"/>
                </a:solidFill>
              </a:rPr>
              <a:t>for Carl </a:t>
            </a:r>
            <a:r>
              <a:rPr lang="en-US" sz="1400" dirty="0" err="1" smtClean="0">
                <a:solidFill>
                  <a:srgbClr val="000090"/>
                </a:solidFill>
              </a:rPr>
              <a:t>Blaurock</a:t>
            </a:r>
            <a:r>
              <a:rPr lang="en-US" sz="1400" dirty="0" smtClean="0">
                <a:solidFill>
                  <a:srgbClr val="000090"/>
                </a:solidFill>
              </a:rPr>
              <a:t> (Night Sky Systems, Inc.), one of the world experts, to expand his work on this activity.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90"/>
                </a:solidFill>
              </a:rPr>
              <a:t>Although our JPL, </a:t>
            </a:r>
            <a:r>
              <a:rPr lang="en-US" sz="1800" dirty="0" err="1" smtClean="0">
                <a:solidFill>
                  <a:srgbClr val="000090"/>
                </a:solidFill>
              </a:rPr>
              <a:t>STScI</a:t>
            </a:r>
            <a:r>
              <a:rPr lang="en-US" sz="1800" dirty="0" smtClean="0">
                <a:solidFill>
                  <a:srgbClr val="000090"/>
                </a:solidFill>
              </a:rPr>
              <a:t>, and MSFC partners in ATLAST have been excellent, it is essential that GSFC maintain leadership by being the “face” of the mission to the professional communities.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0090"/>
                </a:solidFill>
              </a:rPr>
              <a:t>We request continued senior Center support for professional engagement and outreach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7D9-B2C4-4915-902F-69E08B2DC82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Augmented Funding to Accelerate GSFC-led ATLAST </a:t>
            </a: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Technology Readiness and Mitigate Risk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9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48936</TotalTime>
  <Words>530</Words>
  <Application>Microsoft Macintosh PowerPoint</Application>
  <PresentationFormat>On-screen Show (4:3)</PresentationFormat>
  <Paragraphs>57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</dc:creator>
  <cp:lastModifiedBy>Harley Thronson</cp:lastModifiedBy>
  <cp:revision>504</cp:revision>
  <dcterms:created xsi:type="dcterms:W3CDTF">2012-11-28T16:19:56Z</dcterms:created>
  <dcterms:modified xsi:type="dcterms:W3CDTF">2015-03-23T20:13:14Z</dcterms:modified>
</cp:coreProperties>
</file>