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lvl1pPr defTabSz="457200">
      <a:defRPr sz="2400">
        <a:latin typeface="Calibri"/>
        <a:ea typeface="Calibri"/>
        <a:cs typeface="Calibri"/>
        <a:sym typeface="Calibri"/>
      </a:defRPr>
    </a:lvl1pPr>
    <a:lvl2pPr indent="457200" defTabSz="457200">
      <a:defRPr sz="2400">
        <a:latin typeface="Calibri"/>
        <a:ea typeface="Calibri"/>
        <a:cs typeface="Calibri"/>
        <a:sym typeface="Calibri"/>
      </a:defRPr>
    </a:lvl2pPr>
    <a:lvl3pPr indent="914400" defTabSz="457200">
      <a:defRPr sz="2400">
        <a:latin typeface="Calibri"/>
        <a:ea typeface="Calibri"/>
        <a:cs typeface="Calibri"/>
        <a:sym typeface="Calibri"/>
      </a:defRPr>
    </a:lvl3pPr>
    <a:lvl4pPr indent="1371600" defTabSz="457200">
      <a:defRPr sz="2400">
        <a:latin typeface="Calibri"/>
        <a:ea typeface="Calibri"/>
        <a:cs typeface="Calibri"/>
        <a:sym typeface="Calibri"/>
      </a:defRPr>
    </a:lvl4pPr>
    <a:lvl5pPr indent="1828800" defTabSz="457200">
      <a:defRPr sz="2400">
        <a:latin typeface="Calibri"/>
        <a:ea typeface="Calibri"/>
        <a:cs typeface="Calibri"/>
        <a:sym typeface="Calibri"/>
      </a:defRPr>
    </a:lvl5pPr>
    <a:lvl6pPr indent="2286000" defTabSz="457200">
      <a:defRPr sz="2400">
        <a:latin typeface="Calibri"/>
        <a:ea typeface="Calibri"/>
        <a:cs typeface="Calibri"/>
        <a:sym typeface="Calibri"/>
      </a:defRPr>
    </a:lvl6pPr>
    <a:lvl7pPr indent="2743200" defTabSz="457200">
      <a:defRPr sz="2400">
        <a:latin typeface="Calibri"/>
        <a:ea typeface="Calibri"/>
        <a:cs typeface="Calibri"/>
        <a:sym typeface="Calibri"/>
      </a:defRPr>
    </a:lvl7pPr>
    <a:lvl8pPr indent="3200400" defTabSz="457200">
      <a:defRPr sz="2400">
        <a:latin typeface="Calibri"/>
        <a:ea typeface="Calibri"/>
        <a:cs typeface="Calibri"/>
        <a:sym typeface="Calibri"/>
      </a:defRPr>
    </a:lvl8pPr>
    <a:lvl9pPr indent="3657600" defTabSz="457200">
      <a:defRPr sz="2400"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363001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371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810000" cy="5257800"/>
          </a:xfrm>
          <a:prstGeom prst="rect">
            <a:avLst/>
          </a:prstGeom>
        </p:spPr>
        <p:txBody>
          <a:bodyPr/>
          <a:lstStyle>
            <a:lvl2pPr marL="742950" indent="-285750"/>
            <a:lvl3pPr marL="1143000" indent="-228600"/>
            <a:lvl4pPr marL="1600200" indent="-228600"/>
            <a:lvl5pPr marL="2057400" indent="-228600"/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1179"/>
            <a:ext cx="2133600" cy="27546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indent="457200" algn="ctr" defTabSz="457200">
        <a:defRPr sz="4400">
          <a:latin typeface="Calibri"/>
          <a:ea typeface="Calibri"/>
          <a:cs typeface="Calibri"/>
          <a:sym typeface="Calibri"/>
        </a:defRPr>
      </a:lvl6pPr>
      <a:lvl7pPr indent="914400" algn="ctr" defTabSz="457200">
        <a:defRPr sz="4400">
          <a:latin typeface="Calibri"/>
          <a:ea typeface="Calibri"/>
          <a:cs typeface="Calibri"/>
          <a:sym typeface="Calibri"/>
        </a:defRPr>
      </a:lvl7pPr>
      <a:lvl8pPr indent="1371600" algn="ctr" defTabSz="457200">
        <a:defRPr sz="4400">
          <a:latin typeface="Calibri"/>
          <a:ea typeface="Calibri"/>
          <a:cs typeface="Calibri"/>
          <a:sym typeface="Calibri"/>
        </a:defRPr>
      </a:lvl8pPr>
      <a:lvl9pPr indent="1828800"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6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2.png" descr="GoddardLogoVector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975" y="227013"/>
            <a:ext cx="1858966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3.png" descr="Unknow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3925" y="227013"/>
            <a:ext cx="2170116" cy="650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4.png" descr="jpl_logo red 300x89 ALPH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6663" y="355600"/>
            <a:ext cx="1760537" cy="522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5.png" descr="Stsci_log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6013" y="119062"/>
            <a:ext cx="1389065" cy="893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6.png" descr="ATLAST-06-01_Trans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01600" y="2273150"/>
            <a:ext cx="9144000" cy="33531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38112" y="1068071"/>
            <a:ext cx="8867776" cy="523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000">
                <a:solidFill>
                  <a:srgbClr val="800000"/>
                </a:solidFill>
              </a:rPr>
              <a:t>Continuing the Legacy of the Hubble Space Telescope</a:t>
            </a:r>
            <a:endParaRPr b="1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defRPr sz="1800"/>
            </a:pPr>
            <a:r>
              <a:rPr sz="2000" b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Advanced Technology Large-Aperture Space Telescope (ATLAST)</a:t>
            </a:r>
          </a:p>
          <a:p>
            <a:pPr lvl="0" algn="ctr">
              <a:defRPr sz="1800"/>
            </a:pPr>
            <a:r>
              <a:rPr b="1">
                <a:solidFill>
                  <a:srgbClr val="000090"/>
                </a:solidFill>
                <a:latin typeface="Comic Sans MS"/>
                <a:ea typeface="Comic Sans MS"/>
                <a:cs typeface="Comic Sans MS"/>
                <a:sym typeface="Comic Sans MS"/>
              </a:rPr>
              <a:t>-AKA-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r>
              <a:rPr sz="2000" b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The Large UV/Optical/IR Observatory (LUVOIR)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140000"/>
              </a:lnSpc>
              <a:defRPr sz="1800"/>
            </a:pPr>
            <a:endParaRPr sz="2000">
              <a:solidFill>
                <a:srgbClr val="0000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140000"/>
              </a:lnSpc>
              <a:defRPr sz="1800"/>
            </a:pPr>
            <a:endParaRPr sz="2000">
              <a:solidFill>
                <a:srgbClr val="0000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140000"/>
              </a:lnSpc>
              <a:defRPr sz="1800"/>
            </a:pPr>
            <a:endParaRPr sz="2000">
              <a:solidFill>
                <a:srgbClr val="0000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140000"/>
              </a:lnSpc>
              <a:defRPr sz="1800"/>
            </a:pPr>
            <a:endParaRPr sz="2000">
              <a:solidFill>
                <a:srgbClr val="0000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140000"/>
              </a:lnSpc>
              <a:defRPr sz="1800"/>
            </a:pPr>
            <a:endParaRPr sz="2000">
              <a:solidFill>
                <a:srgbClr val="0000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140000"/>
              </a:lnSpc>
              <a:defRPr sz="1800"/>
            </a:pPr>
            <a:endParaRPr sz="2000">
              <a:solidFill>
                <a:srgbClr val="0000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endParaRPr sz="1400">
              <a:solidFill>
                <a:srgbClr val="0000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r>
              <a:rPr sz="28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The ATLAST Study Team</a:t>
            </a:r>
            <a:endParaRPr>
              <a:solidFill>
                <a:srgbClr val="0000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r>
              <a:rPr b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r>
              <a:rPr b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July 9, 2015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" y="0"/>
            <a:ext cx="9144001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600">
                <a:solidFill>
                  <a:srgbClr val="800000"/>
                </a:solidFill>
              </a:rPr>
              <a:t>ATLAST Reference Design</a:t>
            </a:r>
            <a:br>
              <a:rPr sz="3600">
                <a:solidFill>
                  <a:srgbClr val="800000"/>
                </a:solidFill>
              </a:rPr>
            </a:br>
            <a:r>
              <a:rPr sz="2800">
                <a:solidFill>
                  <a:srgbClr val="800000"/>
                </a:solidFill>
              </a:rPr>
              <a:t>Leverages Existing JWST Deployment for Large Aperture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553200" y="6218617"/>
            <a:ext cx="2133600" cy="275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10</a:t>
            </a:fld>
            <a:endParaRPr sz="1200">
              <a:solidFill>
                <a:srgbClr val="898989"/>
              </a:solidFill>
            </a:endParaRPr>
          </a:p>
        </p:txBody>
      </p:sp>
      <p:pic>
        <p:nvPicPr>
          <p:cNvPr id="142" name="image20.png" descr="ST-2020_00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540000"/>
            <a:ext cx="4457700" cy="2922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21.png" descr="image00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5200" y="1365250"/>
            <a:ext cx="1657350" cy="499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22.png" descr="image00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1112" y="2603500"/>
            <a:ext cx="2241551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-182073" y="1322387"/>
            <a:ext cx="5452573" cy="983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2009 (First ATLAST Studies)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r>
              <a:rPr sz="20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Assumed Larger EELV was Under Development</a:t>
            </a:r>
          </a:p>
          <a:p>
            <a:pPr lvl="0" algn="ctr">
              <a:defRPr sz="1800"/>
            </a:pPr>
            <a:r>
              <a:rPr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JWST-Type Wings</a:t>
            </a:r>
          </a:p>
        </p:txBody>
      </p:sp>
      <p:sp>
        <p:nvSpPr>
          <p:cNvPr id="146" name="Shape 146"/>
          <p:cNvSpPr/>
          <p:nvPr/>
        </p:nvSpPr>
        <p:spPr>
          <a:xfrm>
            <a:off x="4855363" y="1254851"/>
            <a:ext cx="3159731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Circular Geometry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r>
              <a:rPr sz="24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Delta IVH</a:t>
            </a:r>
          </a:p>
        </p:txBody>
      </p:sp>
      <p:sp>
        <p:nvSpPr>
          <p:cNvPr id="147" name="Shape 147"/>
          <p:cNvSpPr/>
          <p:nvPr/>
        </p:nvSpPr>
        <p:spPr>
          <a:xfrm>
            <a:off x="1745523" y="5602982"/>
            <a:ext cx="5652954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90"/>
                </a:solidFill>
              </a:rPr>
              <a:t>Design reference mission builds upon existing investments in JWST to manage overall cost and is scalable to larger aperture sizes.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11</a:t>
            </a:fld>
            <a:endParaRPr sz="1200">
              <a:solidFill>
                <a:srgbClr val="898989"/>
              </a:solidFill>
            </a:endParaRPr>
          </a:p>
        </p:txBody>
      </p:sp>
      <p:graphicFrame>
        <p:nvGraphicFramePr>
          <p:cNvPr id="150" name="Table 150"/>
          <p:cNvGraphicFramePr/>
          <p:nvPr/>
        </p:nvGraphicFramePr>
        <p:xfrm>
          <a:off x="85725" y="1036637"/>
          <a:ext cx="8990012" cy="521017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46238"/>
                <a:gridCol w="1716086"/>
                <a:gridCol w="2800350"/>
                <a:gridCol w="2827338"/>
              </a:tblGrid>
              <a:tr h="282575">
                <a:tc grid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Parameter</a:t>
                      </a:r>
                    </a:p>
                  </a:txBody>
                  <a:tcPr marL="23846" marR="23846" marT="23846" marB="23846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Requirement</a:t>
                      </a:r>
                    </a:p>
                  </a:txBody>
                  <a:tcPr marL="23846" marR="23846" marT="23846" marB="23846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Stretch Goal</a:t>
                      </a:r>
                    </a:p>
                  </a:txBody>
                  <a:tcPr marL="23846" marR="23846" marT="23846" marB="23846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Primary Mirror Aperture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≥ 8 meters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 meters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Telescope Temperature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273 K – 293 K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282575">
                <a:tc rowSpan="4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Wavelength Coverage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UV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 nm – 300 nm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90 nm – 300 nm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Vis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300 nm – 950 nm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NIR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950 nm – 1.8 µm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950 nm – 2.5 µm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519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MIR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Capability Under Evaluation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519113">
                <a:tc row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Image Quality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UV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0.20 arcsec </a:t>
                      </a:r>
                      <a:b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at 150 nm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519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Vis/NIR/MIR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Diffraction-limited at </a:t>
                      </a:r>
                      <a:b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500 nm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519113">
                <a:tc grid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Stray Light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Zodi-limited between </a:t>
                      </a:r>
                      <a:b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400 nm – 1.8 µm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755650">
                <a:tc grid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Wavefront Error Stability (for Exoplanet Science)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10 pm RMS uncorrected </a:t>
                      </a:r>
                      <a:b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WFE per control step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282575">
                <a:tc grid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Pointing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≤ 1 milli-arcsec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23846" marR="23846" marT="23846" marB="23846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57200" y="23812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00000"/>
                </a:solidFill>
              </a:rPr>
              <a:t>Telescope Design Parameters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19100" y="0"/>
            <a:ext cx="8483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>
                <a:solidFill>
                  <a:srgbClr val="80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00000"/>
                </a:solidFill>
              </a:rPr>
              <a:t>Managing the Perception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279400" y="914399"/>
            <a:ext cx="8699500" cy="58499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448055">
              <a:spcBef>
                <a:spcPts val="300"/>
              </a:spcBef>
              <a:buSzTx/>
              <a:buNone/>
              <a:defRPr sz="1800"/>
            </a:pPr>
            <a:r>
              <a:rPr sz="1666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The ATLAST/LUVOIR reference concept is designed to be </a:t>
            </a:r>
            <a:r>
              <a:rPr sz="1666" i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substantially</a:t>
            </a:r>
            <a:r>
              <a:rPr sz="1666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less costly than simple extrapolation from, for example, the cost of JWST.  For example . . .</a:t>
            </a:r>
          </a:p>
          <a:p>
            <a:pPr marL="0" lvl="0" indent="0" defTabSz="448055">
              <a:buSzTx/>
              <a:buNone/>
              <a:defRPr sz="1800"/>
            </a:pPr>
            <a:endParaRPr sz="1666"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8522" lvl="0" indent="-178522" defTabSz="448055">
              <a:spcBef>
                <a:spcPts val="300"/>
              </a:spcBef>
              <a:buClr>
                <a:srgbClr val="000090"/>
              </a:buClr>
              <a:defRPr sz="1800"/>
            </a:pPr>
            <a:r>
              <a:rPr sz="1666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Unlike JWST, ATLAST/LUVOIR is non-cryogenic, thus obviating complex thermal design, technologies, and I&amp;T</a:t>
            </a:r>
          </a:p>
          <a:p>
            <a:pPr marL="0" lvl="0" indent="0" defTabSz="448055">
              <a:buSzTx/>
              <a:buNone/>
              <a:defRPr sz="1800"/>
            </a:pPr>
            <a:endParaRPr sz="1666"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8522" lvl="0" indent="-178522" defTabSz="448055">
              <a:spcBef>
                <a:spcPts val="300"/>
              </a:spcBef>
              <a:buClr>
                <a:srgbClr val="000090"/>
              </a:buClr>
              <a:defRPr sz="1800"/>
            </a:pPr>
            <a:r>
              <a:rPr sz="1666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ATLAST/LUVOIR builds upon designs, personnel, ground support equipment, facilities, and experience with JWST and other segmented optical systems</a:t>
            </a:r>
          </a:p>
          <a:p>
            <a:pPr marL="0" lvl="0" indent="0" defTabSz="448055">
              <a:buSzTx/>
              <a:buNone/>
              <a:defRPr sz="1800"/>
            </a:pPr>
            <a:endParaRPr sz="1666"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8522" lvl="0" indent="-178522" defTabSz="448055">
              <a:spcBef>
                <a:spcPts val="300"/>
              </a:spcBef>
              <a:buClr>
                <a:srgbClr val="000090"/>
              </a:buClr>
              <a:defRPr sz="1800"/>
            </a:pPr>
            <a:r>
              <a:rPr sz="1666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ATLAST/LUVOIR team is identifying technology tall poles and advocating early funding of them</a:t>
            </a:r>
          </a:p>
          <a:p>
            <a:pPr marL="0" lvl="0" indent="0" defTabSz="448055">
              <a:buSzTx/>
              <a:buNone/>
              <a:defRPr sz="1800"/>
            </a:pPr>
            <a:endParaRPr sz="1666"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8522" lvl="0" indent="-178522" defTabSz="448055">
              <a:spcBef>
                <a:spcPts val="300"/>
              </a:spcBef>
              <a:buClr>
                <a:srgbClr val="000090"/>
              </a:buClr>
              <a:defRPr sz="1800"/>
            </a:pPr>
            <a:r>
              <a:rPr sz="1666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ATLAST/LUVOIR, working with senior NASA managers, have identified management strategies that have been demonstrated opportunities to manage cost and schedule growth. </a:t>
            </a:r>
          </a:p>
          <a:p>
            <a:pPr marL="336042" lvl="0" indent="-336042" defTabSz="448055">
              <a:buClr>
                <a:srgbClr val="000090"/>
              </a:buClr>
              <a:defRPr sz="1800"/>
            </a:pPr>
            <a:endParaRPr sz="1666"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8522" lvl="0" indent="-178522" defTabSz="448055">
              <a:spcBef>
                <a:spcPts val="300"/>
              </a:spcBef>
              <a:buClr>
                <a:srgbClr val="000090"/>
              </a:buClr>
              <a:defRPr sz="1800"/>
            </a:pPr>
            <a:r>
              <a:rPr sz="1666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Compatibility with multiple launch vehicles manages risk and associated costs: Delta IV Heavy, SLS (5,8.4,10m fairings), Falcon Heavy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0000"/>
                </a:solidFill>
              </a:rPr>
              <a:t>Takeaway: I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39383" y="1065944"/>
            <a:ext cx="8826501" cy="5897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4312" lvl="0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>
                <a:solidFill>
                  <a:srgbClr val="000090"/>
                </a:solidFill>
              </a:rPr>
              <a:t>Study just entering its third year with three priority elements:</a:t>
            </a:r>
          </a:p>
          <a:p>
            <a:pPr marL="620485" lvl="1" indent="-163285">
              <a:lnSpc>
                <a:spcPct val="120000"/>
              </a:lnSpc>
              <a:spcBef>
                <a:spcPts val="3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sz="1600">
                <a:solidFill>
                  <a:srgbClr val="000090"/>
                </a:solidFill>
              </a:rPr>
              <a:t>Develop an affordable large-aperture conceptual design for a broadly capable UVOIR observatory</a:t>
            </a:r>
            <a:endParaRPr sz="2800"/>
          </a:p>
          <a:p>
            <a:pPr marL="620485" lvl="1" indent="-163285">
              <a:lnSpc>
                <a:spcPct val="120000"/>
              </a:lnSpc>
              <a:spcBef>
                <a:spcPts val="3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sz="1600">
                <a:solidFill>
                  <a:srgbClr val="000090"/>
                </a:solidFill>
              </a:rPr>
              <a:t>Identify and invest in the maturation of priority technology investments to ready the design for selection in the early 2020s</a:t>
            </a:r>
            <a:endParaRPr sz="2800"/>
          </a:p>
          <a:p>
            <a:pPr marL="620485" lvl="1" indent="-163285">
              <a:lnSpc>
                <a:spcPct val="120000"/>
              </a:lnSpc>
              <a:spcBef>
                <a:spcPts val="3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sz="1600">
                <a:solidFill>
                  <a:srgbClr val="000090"/>
                </a:solidFill>
              </a:rPr>
              <a:t>Establish the most compelling science goals for a mission that will continue the heritage of HST </a:t>
            </a:r>
            <a:endParaRPr sz="2800"/>
          </a:p>
          <a:p>
            <a:pPr marL="0" lvl="1" indent="457200">
              <a:lnSpc>
                <a:spcPct val="120000"/>
              </a:lnSpc>
              <a:spcBef>
                <a:spcPts val="300"/>
              </a:spcBef>
              <a:buSzTx/>
              <a:buNone/>
              <a:defRPr sz="1800"/>
            </a:pPr>
            <a:r>
              <a:rPr sz="1600">
                <a:solidFill>
                  <a:srgbClr val="000090"/>
                </a:solidFill>
              </a:rPr>
              <a:t>   </a:t>
            </a:r>
            <a:endParaRPr sz="2000">
              <a:solidFill>
                <a:srgbClr val="000090"/>
              </a:solidFill>
            </a:endParaRPr>
          </a:p>
          <a:p>
            <a:pPr marL="214312" lvl="0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>
                <a:solidFill>
                  <a:srgbClr val="000090"/>
                </a:solidFill>
              </a:rPr>
              <a:t>Large aperture observatory continues to be recommended as high priority </a:t>
            </a:r>
          </a:p>
          <a:p>
            <a:pPr marL="620485" lvl="1" indent="-163285">
              <a:lnSpc>
                <a:spcPct val="120000"/>
              </a:lnSpc>
              <a:spcBef>
                <a:spcPts val="300"/>
              </a:spcBef>
              <a:buClr>
                <a:srgbClr val="000090"/>
              </a:buClr>
              <a:buChar char="•"/>
              <a:defRPr sz="1800"/>
            </a:pPr>
            <a:r>
              <a:rPr sz="1600" i="1">
                <a:solidFill>
                  <a:srgbClr val="000090"/>
                </a:solidFill>
              </a:rPr>
              <a:t>Enduring Quests, Daring Visions </a:t>
            </a:r>
            <a:r>
              <a:rPr sz="1600">
                <a:solidFill>
                  <a:srgbClr val="000090"/>
                </a:solidFill>
              </a:rPr>
              <a:t>(NASA 30-year astrophysics roadmap, 2014)</a:t>
            </a:r>
            <a:endParaRPr sz="2800"/>
          </a:p>
          <a:p>
            <a:pPr marL="620485" lvl="1" indent="-163285">
              <a:spcBef>
                <a:spcPts val="300"/>
              </a:spcBef>
              <a:buClr>
                <a:srgbClr val="000090"/>
              </a:buClr>
              <a:buChar char="•"/>
              <a:defRPr sz="1800"/>
            </a:pPr>
            <a:r>
              <a:rPr sz="1600">
                <a:solidFill>
                  <a:srgbClr val="000090"/>
                </a:solidFill>
              </a:rPr>
              <a:t>The Associated University for Research in Astronomy (AURA) report</a:t>
            </a:r>
            <a:endParaRPr sz="2800"/>
          </a:p>
          <a:p>
            <a:pPr marL="0" lvl="0" indent="300037">
              <a:spcBef>
                <a:spcPts val="300"/>
              </a:spcBef>
              <a:buSzTx/>
              <a:buNone/>
              <a:defRPr sz="1800"/>
            </a:pPr>
            <a:r>
              <a:rPr sz="1600">
                <a:solidFill>
                  <a:srgbClr val="000090"/>
                </a:solidFill>
              </a:rPr>
              <a:t>                    </a:t>
            </a:r>
            <a:r>
              <a:rPr sz="1600" i="1">
                <a:solidFill>
                  <a:srgbClr val="000090"/>
                </a:solidFill>
              </a:rPr>
              <a:t>From Cosmic Birth to Living Earths</a:t>
            </a:r>
            <a:r>
              <a:rPr sz="1600">
                <a:solidFill>
                  <a:srgbClr val="000090"/>
                </a:solidFill>
              </a:rPr>
              <a:t> report identified </a:t>
            </a:r>
            <a:br>
              <a:rPr sz="1600">
                <a:solidFill>
                  <a:srgbClr val="000090"/>
                </a:solidFill>
              </a:rPr>
            </a:br>
            <a:r>
              <a:rPr sz="1600">
                <a:solidFill>
                  <a:srgbClr val="000090"/>
                </a:solidFill>
              </a:rPr>
              <a:t>                    a UVOIR mission very similar to ATLAST.</a:t>
            </a:r>
            <a:endParaRPr sz="2800"/>
          </a:p>
          <a:p>
            <a:pPr marL="620485" lvl="1" indent="-163285">
              <a:lnSpc>
                <a:spcPct val="90000"/>
              </a:lnSpc>
              <a:spcBef>
                <a:spcPts val="300"/>
              </a:spcBef>
              <a:buClr>
                <a:srgbClr val="000090"/>
              </a:buClr>
              <a:buFont typeface="Symbol"/>
              <a:buChar char="⇒"/>
              <a:defRPr sz="1800"/>
            </a:pPr>
            <a:r>
              <a:rPr sz="1600" i="1">
                <a:solidFill>
                  <a:srgbClr val="000090"/>
                </a:solidFill>
              </a:rPr>
              <a:t>Killer app will be the capability to search for the spectroscopic </a:t>
            </a:r>
            <a:br>
              <a:rPr sz="1600" i="1">
                <a:solidFill>
                  <a:srgbClr val="000090"/>
                </a:solidFill>
              </a:rPr>
            </a:br>
            <a:r>
              <a:rPr sz="1600" i="1">
                <a:solidFill>
                  <a:srgbClr val="000090"/>
                </a:solidFill>
              </a:rPr>
              <a:t>signatures of biological activity in the atmospheres of  hypothetical </a:t>
            </a:r>
            <a:br>
              <a:rPr sz="1600" i="1">
                <a:solidFill>
                  <a:srgbClr val="000090"/>
                </a:solidFill>
              </a:rPr>
            </a:br>
            <a:r>
              <a:rPr sz="1600" i="1">
                <a:solidFill>
                  <a:srgbClr val="000090"/>
                </a:solidFill>
              </a:rPr>
              <a:t>Earth-like worlds in the solar neighborhood: Are We Alone? 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553200" y="6126603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13</a:t>
            </a:fld>
            <a:endParaRPr sz="1200">
              <a:solidFill>
                <a:srgbClr val="898989"/>
              </a:solidFill>
            </a:endParaRPr>
          </a:p>
        </p:txBody>
      </p:sp>
      <p:pic>
        <p:nvPicPr>
          <p:cNvPr id="159" name="image7.png" descr="BJWST Apr 20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2044" y="4304761"/>
            <a:ext cx="1764756" cy="2175458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0000"/>
                </a:solidFill>
              </a:rPr>
              <a:t>Takeaway: II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139383" y="1065944"/>
            <a:ext cx="8826501" cy="5897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4312" lvl="0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 dirty="0">
                <a:solidFill>
                  <a:srgbClr val="000090"/>
                </a:solidFill>
              </a:rPr>
              <a:t>ATLAST has identified key technologies and need for early investment</a:t>
            </a:r>
          </a:p>
          <a:p>
            <a:pPr marL="214312" lvl="0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 dirty="0">
                <a:solidFill>
                  <a:srgbClr val="000090"/>
                </a:solidFill>
              </a:rPr>
              <a:t>Significant investment in coronagraph technology already underway</a:t>
            </a:r>
          </a:p>
          <a:p>
            <a:pPr marL="214312" lvl="0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 dirty="0">
                <a:solidFill>
                  <a:srgbClr val="000090"/>
                </a:solidFill>
              </a:rPr>
              <a:t>Propose STMD investment in remaining tall-pole: ultrastable structures</a:t>
            </a:r>
          </a:p>
          <a:p>
            <a:pPr marL="671512" lvl="1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buChar char="•"/>
              <a:defRPr sz="1800"/>
            </a:pPr>
            <a:r>
              <a:rPr sz="2000" dirty="0">
                <a:solidFill>
                  <a:srgbClr val="000090"/>
                </a:solidFill>
              </a:rPr>
              <a:t>Demonstrate ultra-stable nano-composite structure</a:t>
            </a:r>
          </a:p>
          <a:p>
            <a:pPr marL="671512" lvl="1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buChar char="•"/>
              <a:defRPr sz="1800"/>
            </a:pPr>
            <a:r>
              <a:rPr sz="2000" dirty="0">
                <a:solidFill>
                  <a:srgbClr val="000090"/>
                </a:solidFill>
              </a:rPr>
              <a:t>Build interferometer capable of &lt;50 pm dynamic measurements</a:t>
            </a:r>
          </a:p>
          <a:p>
            <a:pPr marL="671512" lvl="1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buChar char="•"/>
              <a:defRPr sz="1800"/>
            </a:pPr>
            <a:r>
              <a:rPr sz="2000" dirty="0">
                <a:solidFill>
                  <a:srgbClr val="000090"/>
                </a:solidFill>
              </a:rPr>
              <a:t>Develop an ultra-stable spatial dynamics testbed for model validation including laser metrology</a:t>
            </a:r>
          </a:p>
          <a:p>
            <a:pPr marL="214312" lvl="0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 dirty="0">
                <a:solidFill>
                  <a:srgbClr val="000090"/>
                </a:solidFill>
              </a:rPr>
              <a:t>Initial investment of $</a:t>
            </a:r>
            <a:r>
              <a:rPr sz="2000" dirty="0" smtClean="0">
                <a:solidFill>
                  <a:srgbClr val="000090"/>
                </a:solidFill>
              </a:rPr>
              <a:t>900</a:t>
            </a:r>
            <a:r>
              <a:rPr lang="en-US" sz="2000" dirty="0" smtClean="0">
                <a:solidFill>
                  <a:srgbClr val="000090"/>
                </a:solidFill>
              </a:rPr>
              <a:t> k </a:t>
            </a:r>
            <a:r>
              <a:rPr sz="2000" dirty="0" smtClean="0">
                <a:solidFill>
                  <a:srgbClr val="000090"/>
                </a:solidFill>
              </a:rPr>
              <a:t>( </a:t>
            </a:r>
            <a:r>
              <a:rPr sz="2000" dirty="0">
                <a:solidFill>
                  <a:srgbClr val="000090"/>
                </a:solidFill>
              </a:rPr>
              <a:t>detailed costing is available)</a:t>
            </a:r>
          </a:p>
          <a:p>
            <a:pPr marL="214312" lvl="0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 dirty="0">
                <a:solidFill>
                  <a:srgbClr val="000090"/>
                </a:solidFill>
              </a:rPr>
              <a:t>First step would be release of an RFI by GSFC for industry interest</a:t>
            </a:r>
            <a:br>
              <a:rPr sz="2000" dirty="0">
                <a:solidFill>
                  <a:srgbClr val="000090"/>
                </a:solidFill>
              </a:rPr>
            </a:br>
            <a:r>
              <a:rPr sz="2000" dirty="0">
                <a:solidFill>
                  <a:srgbClr val="000090"/>
                </a:solidFill>
              </a:rPr>
              <a:t>- Industry would like to participate, and is the main source  of recent advances in materials for ultrastable structures</a:t>
            </a:r>
          </a:p>
          <a:p>
            <a:pPr marL="214312" lvl="0" indent="-214312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 dirty="0">
                <a:solidFill>
                  <a:srgbClr val="000090"/>
                </a:solidFill>
              </a:rPr>
              <a:t>Cross-cutting technology with applications in gravity-wave missions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6553200" y="6126603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14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266700" y="2438400"/>
            <a:ext cx="8445500" cy="842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“FLY AROUND” VIDEO HERE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15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508000" y="2298700"/>
            <a:ext cx="8445500" cy="842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10311">
              <a:defRPr sz="1800"/>
            </a:pPr>
            <a:r>
              <a:rPr sz="2484">
                <a:solidFill>
                  <a:srgbClr val="632523"/>
                </a:solidFill>
              </a:rPr>
              <a:t>BACK UP:</a:t>
            </a:r>
            <a:br>
              <a:rPr sz="2484">
                <a:solidFill>
                  <a:srgbClr val="632523"/>
                </a:solidFill>
              </a:rPr>
            </a:br>
            <a:r>
              <a:rPr sz="2484">
                <a:solidFill>
                  <a:srgbClr val="632523"/>
                </a:solidFill>
              </a:rPr>
              <a:t>TECHNOLOGY ROADMAP OVERVIEW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16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ldNum" sz="quarter" idx="4294967295"/>
          </p:nvPr>
        </p:nvSpPr>
        <p:spPr>
          <a:xfrm>
            <a:off x="6553200" y="6034589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17</a:t>
            </a:fld>
            <a:endParaRPr sz="1200">
              <a:solidFill>
                <a:srgbClr val="898989"/>
              </a:solidFill>
            </a:endParaRPr>
          </a:p>
        </p:txBody>
      </p:sp>
      <p:graphicFrame>
        <p:nvGraphicFramePr>
          <p:cNvPr id="172" name="Table 172"/>
          <p:cNvGraphicFramePr/>
          <p:nvPr/>
        </p:nvGraphicFramePr>
        <p:xfrm>
          <a:off x="1" y="-56097"/>
          <a:ext cx="9135486" cy="686714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686169"/>
                <a:gridCol w="1828800"/>
                <a:gridCol w="1828800"/>
                <a:gridCol w="685800"/>
                <a:gridCol w="889439"/>
                <a:gridCol w="1216478"/>
              </a:tblGrid>
              <a:tr h="1828800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1F497D"/>
                          </a:solidFill>
                          <a:sym typeface="Calibri"/>
                        </a:rPr>
                        <a:t>Internal Coronagraph</a:t>
                      </a:r>
                      <a:br>
                        <a:rPr sz="2800" b="1">
                          <a:solidFill>
                            <a:srgbClr val="1F497D"/>
                          </a:solidFill>
                          <a:sym typeface="Calibri"/>
                        </a:rPr>
                      </a:br>
                      <a:endParaRPr sz="2800" b="1">
                        <a:solidFill>
                          <a:srgbClr val="1F497D"/>
                        </a:solidFill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Need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Capability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Current TRL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Enabling / 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Technology, Engineering, or Manufacturing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591056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F81BD"/>
                          </a:solidFill>
                          <a:sym typeface="Calibri"/>
                        </a:rPr>
                        <a:t>Segmented Aperture, High-Contrast, Broadband Coronagraph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F81BD"/>
                          </a:solidFill>
                          <a:sym typeface="Calibri"/>
                        </a:rPr>
                        <a:t>(Includes all Wavefront Sensing &amp; Control Development)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1x10</a:t>
                      </a:r>
                      <a:r>
                        <a:rPr sz="1200" b="1" i="1" baseline="30000">
                          <a:sym typeface="Calibri"/>
                        </a:rPr>
                        <a:t>-10</a:t>
                      </a:r>
                      <a:r>
                        <a:rPr sz="1200" b="1" i="1">
                          <a:sym typeface="Calibri"/>
                        </a:rPr>
                        <a:t> raw contrast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IWA 2</a:t>
                      </a:r>
                      <a:r>
                        <a:rPr sz="1200">
                          <a:latin typeface="Symbol"/>
                          <a:ea typeface="Symbol"/>
                          <a:cs typeface="Symbol"/>
                          <a:sym typeface="Symbol"/>
                        </a:rPr>
                        <a:t>λ</a:t>
                      </a:r>
                      <a:r>
                        <a:rPr sz="1200" b="1" i="1">
                          <a:sym typeface="Calibri"/>
                        </a:rPr>
                        <a:t>/D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OWA 64</a:t>
                      </a:r>
                      <a:r>
                        <a:rPr sz="1200">
                          <a:latin typeface="Symbol"/>
                          <a:ea typeface="Symbol"/>
                          <a:cs typeface="Symbol"/>
                          <a:sym typeface="Symbol"/>
                        </a:rPr>
                        <a:t>λ</a:t>
                      </a:r>
                      <a:r>
                        <a:rPr sz="1200" b="1" i="1">
                          <a:sym typeface="Calibri"/>
                        </a:rPr>
                        <a:t>/D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400 nm – 1.0 µm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200 nm – 1.8 µm (goal)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Segmented Pupil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1.3x10</a:t>
                      </a:r>
                      <a:r>
                        <a:rPr sz="1200" b="1" i="1" baseline="30000">
                          <a:sym typeface="Calibri"/>
                        </a:rPr>
                        <a:t>-9</a:t>
                      </a:r>
                      <a:r>
                        <a:rPr sz="1200" b="1" i="1">
                          <a:sym typeface="Calibri"/>
                        </a:rPr>
                        <a:t> between 3-16</a:t>
                      </a:r>
                      <a:r>
                        <a:rPr sz="1200">
                          <a:latin typeface="Symbol"/>
                          <a:ea typeface="Symbol"/>
                          <a:cs typeface="Symbol"/>
                          <a:sym typeface="Symbol"/>
                        </a:rPr>
                        <a:t>λ</a:t>
                      </a:r>
                      <a:r>
                        <a:rPr sz="1200" b="1" i="1">
                          <a:sym typeface="Calibri"/>
                        </a:rPr>
                        <a:t>/D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720 nm – 880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Unobscured</a:t>
                      </a:r>
                    </a:p>
                    <a:p>
                      <a:pPr lvl="0" algn="l">
                        <a:defRPr sz="1800" b="0" i="0"/>
                      </a:pPr>
                      <a:endParaRPr sz="1200" b="1" i="1">
                        <a:sym typeface="Calibri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5.7x10</a:t>
                      </a:r>
                      <a:r>
                        <a:rPr sz="1200" b="1" i="1" baseline="30000">
                          <a:sym typeface="Calibri"/>
                        </a:rPr>
                        <a:t>-9</a:t>
                      </a:r>
                      <a:r>
                        <a:rPr sz="1200" b="1" i="1">
                          <a:sym typeface="Calibri"/>
                        </a:rPr>
                        <a:t> between 1.5-2.5</a:t>
                      </a:r>
                      <a:r>
                        <a:rPr sz="1200">
                          <a:latin typeface="Symbol"/>
                          <a:ea typeface="Symbol"/>
                          <a:cs typeface="Symbol"/>
                          <a:sym typeface="Symbol"/>
                        </a:rPr>
                        <a:t>λ</a:t>
                      </a:r>
                      <a:r>
                        <a:rPr sz="1200" b="1" i="1">
                          <a:sym typeface="Calibri"/>
                        </a:rPr>
                        <a:t>/D monochromatic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Segmented DM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7955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C0504D"/>
                          </a:solidFill>
                          <a:sym typeface="Calibri"/>
                        </a:rPr>
                        <a:t>Deformable Mirrors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128x128 continuous DM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Electronics/harnesses, etc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Environmentally robust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64x64 continuous DM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Wire-dense, single point failure harnesses, etc.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Engineering, Manufacturing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80467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77933C"/>
                          </a:solidFill>
                          <a:sym typeface="Calibri"/>
                        </a:rPr>
                        <a:t>Autonomous Onboard Computation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Closed-loop control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Rad-hard, low power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Human-in-the-loop (JWST)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Ground-based desktop CPUs/GPUs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42416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8064A2"/>
                          </a:solidFill>
                          <a:sym typeface="Calibri"/>
                        </a:rPr>
                        <a:t>Image Processing &amp; Spectra 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8064A2"/>
                          </a:solidFill>
                          <a:sym typeface="Calibri"/>
                        </a:rPr>
                        <a:t>Extraction Algorithms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8064A2"/>
                          </a:solidFill>
                          <a:sym typeface="Calibri"/>
                        </a:rPr>
                        <a:t>(Including PSF Calibration)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Factor of 50-100x improvement in PSF calibration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25x demonstrated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30x goal for WFIRST-AFTA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Engineering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80467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BACC6"/>
                          </a:solidFill>
                          <a:sym typeface="Calibri"/>
                        </a:rPr>
                        <a:t>High-Contrast Integral Field Spectrometer Instrument Development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sldNum" sz="quarter" idx="4294967295"/>
          </p:nvPr>
        </p:nvSpPr>
        <p:spPr>
          <a:xfrm>
            <a:off x="6553200" y="6034589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18</a:t>
            </a:fld>
            <a:endParaRPr sz="1200">
              <a:solidFill>
                <a:srgbClr val="898989"/>
              </a:solidFill>
            </a:endParaRPr>
          </a:p>
        </p:txBody>
      </p:sp>
      <p:graphicFrame>
        <p:nvGraphicFramePr>
          <p:cNvPr id="175" name="Table 175"/>
          <p:cNvGraphicFramePr/>
          <p:nvPr/>
        </p:nvGraphicFramePr>
        <p:xfrm>
          <a:off x="1" y="1"/>
          <a:ext cx="9135486" cy="685310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686169"/>
                <a:gridCol w="1828800"/>
                <a:gridCol w="1828800"/>
                <a:gridCol w="685800"/>
                <a:gridCol w="844430"/>
                <a:gridCol w="1261487"/>
              </a:tblGrid>
              <a:tr h="1828800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1F497D"/>
                          </a:solidFill>
                          <a:sym typeface="Calibri"/>
                        </a:rPr>
                        <a:t>Starshade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Need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Capability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Current TRL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Enabling / 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Technology, Engineering, or Manufacturing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5607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F81BD"/>
                          </a:solidFill>
                          <a:sym typeface="Calibri"/>
                        </a:rPr>
                        <a:t>Starshade Edge Scatter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Edge radius ≤ 1 µm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Reflectivity &lt; 10%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Edge radius &gt; 10 µm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5607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C0504D"/>
                          </a:solidFill>
                          <a:sym typeface="Calibri"/>
                        </a:rPr>
                        <a:t>Formation Flight &amp; Guidance, Navigation &amp; Control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Lateral sensing err ≤ 20cm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Control peak-to-peak 1 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Engineering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5607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77933C"/>
                          </a:solidFill>
                          <a:sym typeface="Calibri"/>
                        </a:rPr>
                        <a:t>Petal &amp; Truss Construction &amp; Deployment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Demonstration of petal &amp; truss construction and deployment for ATLAST-sized starshade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Petal prototype for 40-m class starshade meets fabrication tols.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12-m Astromesh deployment on ground to tols. with 4 petals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Engineering, Manufacturing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5607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8064A2"/>
                          </a:solidFill>
                          <a:sym typeface="Calibri"/>
                        </a:rPr>
                        <a:t>Starshade Contrast Performance &amp; Model Validation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Contrast validation with flight-like Fresnel numbers (≤ 50)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Model validation of contrast performance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Experimental contrasts at Fresnel number of </a:t>
                      </a:r>
                      <a:r>
                        <a:rPr sz="1200">
                          <a:latin typeface="Symbol"/>
                          <a:ea typeface="Symbol"/>
                          <a:cs typeface="Symbol"/>
                          <a:sym typeface="Symbol"/>
                        </a:rPr>
                        <a:t>∼</a:t>
                      </a:r>
                      <a:r>
                        <a:rPr sz="1200">
                          <a:sym typeface="Calibri"/>
                        </a:rPr>
                        <a:t>500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Models not yet correlated to 10</a:t>
                      </a:r>
                      <a:r>
                        <a:rPr sz="1200" baseline="30000">
                          <a:sym typeface="Calibri"/>
                        </a:rPr>
                        <a:t>-10</a:t>
                      </a:r>
                      <a:r>
                        <a:rPr sz="1200">
                          <a:sym typeface="Calibri"/>
                        </a:rPr>
                        <a:t> level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TBD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sldNum" sz="quarter" idx="4294967295"/>
          </p:nvPr>
        </p:nvSpPr>
        <p:spPr>
          <a:xfrm>
            <a:off x="6553200" y="6034589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19</a:t>
            </a:fld>
            <a:endParaRPr sz="1200">
              <a:solidFill>
                <a:srgbClr val="898989"/>
              </a:solidFill>
            </a:endParaRPr>
          </a:p>
        </p:txBody>
      </p:sp>
      <p:graphicFrame>
        <p:nvGraphicFramePr>
          <p:cNvPr id="178" name="Table 178"/>
          <p:cNvGraphicFramePr/>
          <p:nvPr/>
        </p:nvGraphicFramePr>
        <p:xfrm>
          <a:off x="1" y="0"/>
          <a:ext cx="9135485" cy="6867145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686169"/>
                <a:gridCol w="1828800"/>
                <a:gridCol w="1828800"/>
                <a:gridCol w="685800"/>
                <a:gridCol w="913399"/>
                <a:gridCol w="1192517"/>
              </a:tblGrid>
              <a:tr h="1828800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1F497D"/>
                          </a:solidFill>
                          <a:sym typeface="Calibri"/>
                        </a:rPr>
                        <a:t>Ultra-Stable, Large Aperture</a:t>
                      </a:r>
                    </a:p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1F497D"/>
                          </a:solidFill>
                          <a:sym typeface="Calibri"/>
                        </a:rPr>
                        <a:t>Telescopes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Need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Capability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Current TRL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Enabling / 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Technology, Engineering, or Manufacturing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07669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F81BD"/>
                          </a:solidFill>
                          <a:sym typeface="Calibri"/>
                        </a:rPr>
                        <a:t>Thermal Control System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10 nm/K stability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0.01 mK control accuracy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100 nm/K stability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 mK control accuracy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07669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C0504D"/>
                          </a:solidFill>
                          <a:sym typeface="Calibri"/>
                        </a:rPr>
                        <a:t>Stable Structures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Low CTE, micro-lurch characteristics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CTE TBD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Experience mico-lurch at interfaces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07669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77933C"/>
                          </a:solidFill>
                          <a:sym typeface="Calibri"/>
                        </a:rPr>
                        <a:t>Mirrors (Surface Figure, Areal Density, Cost, Production Rate)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&lt; 7 nm RMS figure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&lt;36 kg/m</a:t>
                      </a:r>
                      <a:r>
                        <a:rPr sz="1200" b="1" i="1" baseline="30000">
                          <a:sym typeface="Calibri"/>
                        </a:rPr>
                        <a:t>2</a:t>
                      </a:r>
                      <a:r>
                        <a:rPr sz="1200" b="1" i="1">
                          <a:sym typeface="Calibri"/>
                        </a:rPr>
                        <a:t> (Delta IV)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&lt;$1M/m</a:t>
                      </a:r>
                      <a:r>
                        <a:rPr sz="1200" b="1" i="1" baseline="30000">
                          <a:sym typeface="Calibri"/>
                        </a:rPr>
                        <a:t>2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30-50 m</a:t>
                      </a:r>
                      <a:r>
                        <a:rPr sz="1200" b="1" i="1" baseline="30000">
                          <a:sym typeface="Calibri"/>
                        </a:rPr>
                        <a:t>2</a:t>
                      </a:r>
                      <a:r>
                        <a:rPr sz="1200" b="1" i="1">
                          <a:sym typeface="Calibri"/>
                        </a:rPr>
                        <a:t>/year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latin typeface="Symbol"/>
                          <a:ea typeface="Symbol"/>
                          <a:cs typeface="Symbol"/>
                          <a:sym typeface="Symbol"/>
                        </a:rPr>
                        <a:t>∼ </a:t>
                      </a:r>
                      <a:r>
                        <a:rPr sz="1200" b="1" i="1">
                          <a:sym typeface="Calibri"/>
                        </a:rPr>
                        <a:t>7 nm RMS (HST, ULE)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70 kg/m</a:t>
                      </a:r>
                      <a:r>
                        <a:rPr sz="1200" b="1" i="1" baseline="30000">
                          <a:sym typeface="Calibri"/>
                        </a:rPr>
                        <a:t>2</a:t>
                      </a:r>
                      <a:r>
                        <a:rPr sz="1200" b="1" i="1">
                          <a:sym typeface="Calibri"/>
                        </a:rPr>
                        <a:t> (JWST)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$6 M/m</a:t>
                      </a:r>
                      <a:r>
                        <a:rPr sz="1200" b="1" i="1" baseline="30000">
                          <a:sym typeface="Calibri"/>
                        </a:rPr>
                        <a:t>2</a:t>
                      </a:r>
                      <a:r>
                        <a:rPr sz="1200" b="1" i="1">
                          <a:sym typeface="Calibri"/>
                        </a:rPr>
                        <a:t> (JWST)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4 m</a:t>
                      </a:r>
                      <a:r>
                        <a:rPr sz="1200" b="1" i="1" baseline="30000">
                          <a:sym typeface="Calibri"/>
                        </a:rPr>
                        <a:t>2</a:t>
                      </a:r>
                      <a:r>
                        <a:rPr sz="1200" b="1" i="1">
                          <a:sym typeface="Calibri"/>
                        </a:rPr>
                        <a:t>/year (JWST)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Engineering, Manufacturing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07669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8064A2"/>
                          </a:solidFill>
                          <a:sym typeface="Calibri"/>
                        </a:rPr>
                        <a:t>Disturbance Isolation &amp; Damping Systems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140 dB isolation &gt; 40 Hz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80 dB &gt; 40 Hz (JWST passive)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Disturbance Free Payload at TRL 5 with 70 dB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07669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BACC6"/>
                          </a:solidFill>
                          <a:sym typeface="Calibri"/>
                        </a:rPr>
                        <a:t>Metrology &amp; Actuators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 pm accuracy (metrology)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 pm accuracy (actuators)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1 nm accuracy (metrology)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5 nm accuracy (actuators)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49250" y="-12700"/>
            <a:ext cx="8445500" cy="842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6325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32523"/>
                </a:solidFill>
              </a:rPr>
              <a:t>CONCEPT OVERVIEW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27000" y="1155113"/>
            <a:ext cx="9017000" cy="58226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92879" lvl="0" indent="-192879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A four-institution design study of a 10-m class UVOIR observatory</a:t>
            </a:r>
          </a:p>
          <a:p>
            <a:pPr marL="711200" lvl="1" indent="-254000">
              <a:lnSpc>
                <a:spcPct val="120000"/>
              </a:lnSpc>
              <a:spcBef>
                <a:spcPts val="300"/>
              </a:spcBef>
              <a:buClr>
                <a:srgbClr val="531B93"/>
              </a:buClr>
              <a:buSzPct val="80000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Detailed conceptual engineering design studies traceable to science goals</a:t>
            </a:r>
          </a:p>
          <a:p>
            <a:pPr marL="711200" lvl="1" indent="-254000">
              <a:lnSpc>
                <a:spcPct val="120000"/>
              </a:lnSpc>
              <a:spcBef>
                <a:spcPts val="300"/>
              </a:spcBef>
              <a:buClr>
                <a:srgbClr val="531B93"/>
              </a:buClr>
              <a:buSzPct val="80000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Identification of technology priorities and requirements</a:t>
            </a:r>
          </a:p>
          <a:p>
            <a:pPr marL="711200" lvl="1" indent="-254000">
              <a:lnSpc>
                <a:spcPct val="120000"/>
              </a:lnSpc>
              <a:spcBef>
                <a:spcPts val="300"/>
              </a:spcBef>
              <a:buClr>
                <a:srgbClr val="531B93"/>
              </a:buClr>
              <a:buSzPct val="80000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Room temperature telescope avoids complex cryogenic design and I&amp;T </a:t>
            </a:r>
          </a:p>
          <a:p>
            <a:pPr marL="711200" lvl="1" indent="-254000">
              <a:lnSpc>
                <a:spcPct val="120000"/>
              </a:lnSpc>
              <a:spcBef>
                <a:spcPts val="300"/>
              </a:spcBef>
              <a:buClr>
                <a:srgbClr val="531B93"/>
              </a:buClr>
              <a:buSzPct val="80000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Serviceable and upgradable, also allows ready access during I&amp;T</a:t>
            </a:r>
          </a:p>
          <a:p>
            <a:pPr marL="0" lvl="0" indent="0">
              <a:lnSpc>
                <a:spcPct val="120000"/>
              </a:lnSpc>
              <a:spcBef>
                <a:spcPts val="400"/>
              </a:spcBef>
              <a:buSzTx/>
              <a:buNone/>
              <a:defRPr sz="1800"/>
            </a:pPr>
            <a:endParaRPr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lnSpc>
                <a:spcPct val="120000"/>
              </a:lnSpc>
              <a:spcBef>
                <a:spcPts val="400"/>
              </a:spcBef>
              <a:buSzTx/>
              <a:buNone/>
              <a:defRPr sz="1800"/>
            </a:pPr>
            <a:endParaRPr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92879" lvl="0" indent="-192879">
              <a:lnSpc>
                <a:spcPct val="120000"/>
              </a:lnSpc>
              <a:spcBef>
                <a:spcPts val="400"/>
              </a:spcBef>
              <a:buClr>
                <a:srgbClr val="000090"/>
              </a:buClr>
              <a:defRPr sz="1800"/>
            </a:pPr>
            <a:r>
              <a:rPr u="sng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Better together</a:t>
            </a:r>
            <a:r>
              <a:rPr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: concept provides for </a:t>
            </a:r>
            <a:r>
              <a:rPr u="sng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both</a:t>
            </a:r>
            <a:r>
              <a:rPr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exo-earth survey/characterization and for cutting-edge general astrophysics, as recommended by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711200" lvl="1" indent="-254000">
              <a:lnSpc>
                <a:spcPct val="120000"/>
              </a:lnSpc>
              <a:spcBef>
                <a:spcPts val="300"/>
              </a:spcBef>
              <a:buClr>
                <a:srgbClr val="000090"/>
              </a:buClr>
              <a:buChar char="•"/>
              <a:defRPr sz="1800"/>
            </a:pPr>
            <a:r>
              <a:rPr sz="1600" i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Enduring Quests, Daring Visions </a:t>
            </a: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(NASA 30-Year Roadmap, 2014)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711200" lvl="1" indent="-254000">
              <a:lnSpc>
                <a:spcPct val="120000"/>
              </a:lnSpc>
              <a:spcBef>
                <a:spcPts val="300"/>
              </a:spcBef>
              <a:buClr>
                <a:srgbClr val="000090"/>
              </a:buClr>
              <a:buChar char="•"/>
              <a:defRPr sz="1800"/>
            </a:pPr>
            <a:r>
              <a:rPr sz="1600" i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From Cosmic Birth to Living Earths</a:t>
            </a: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(AURA report, 2015)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lvl="1" indent="457200">
              <a:lnSpc>
                <a:spcPct val="120000"/>
              </a:lnSpc>
              <a:spcBef>
                <a:spcPts val="300"/>
              </a:spcBef>
              <a:buSzTx/>
              <a:buNone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   			                               </a:t>
            </a:r>
            <a:r>
              <a:rPr sz="1600" i="1">
                <a:solidFill>
                  <a:srgbClr val="953735"/>
                </a:solidFill>
                <a:latin typeface="Verdana"/>
                <a:ea typeface="Verdana"/>
                <a:cs typeface="Verdana"/>
                <a:sym typeface="Verdana"/>
              </a:rPr>
              <a:t>Public release at AMNH on July 6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6553200" y="6043928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2</a:t>
            </a:fld>
            <a:endParaRPr sz="1200">
              <a:solidFill>
                <a:srgbClr val="898989"/>
              </a:solidFill>
            </a:endParaRPr>
          </a:p>
        </p:txBody>
      </p:sp>
      <p:pic>
        <p:nvPicPr>
          <p:cNvPr id="62" name="image7.png" descr="BJWST Apr 20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3993" y="4598234"/>
            <a:ext cx="1346201" cy="1536700"/>
          </a:xfrm>
          <a:prstGeom prst="rect">
            <a:avLst/>
          </a:prstGeom>
          <a:ln w="12700">
            <a:miter lim="400000"/>
          </a:ln>
          <a:effectLst>
            <a:outerShdw blurRad="76200" dist="508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63" name="Shape 63"/>
          <p:cNvSpPr/>
          <p:nvPr/>
        </p:nvSpPr>
        <p:spPr>
          <a:xfrm>
            <a:off x="6719334" y="5053886"/>
            <a:ext cx="673101" cy="2413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58ED5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sldNum" sz="quarter" idx="4294967295"/>
          </p:nvPr>
        </p:nvSpPr>
        <p:spPr>
          <a:xfrm>
            <a:off x="6553200" y="6034589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20</a:t>
            </a:fld>
            <a:endParaRPr sz="1200">
              <a:solidFill>
                <a:srgbClr val="898989"/>
              </a:solidFill>
            </a:endParaRPr>
          </a:p>
        </p:txBody>
      </p:sp>
      <p:graphicFrame>
        <p:nvGraphicFramePr>
          <p:cNvPr id="181" name="Table 181"/>
          <p:cNvGraphicFramePr/>
          <p:nvPr/>
        </p:nvGraphicFramePr>
        <p:xfrm>
          <a:off x="1" y="1"/>
          <a:ext cx="9135486" cy="684885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599734"/>
                <a:gridCol w="1915235"/>
                <a:gridCol w="1828800"/>
                <a:gridCol w="685800"/>
                <a:gridCol w="889439"/>
                <a:gridCol w="1216478"/>
              </a:tblGrid>
              <a:tr h="1828800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1F497D"/>
                          </a:solidFill>
                          <a:sym typeface="Calibri"/>
                        </a:rPr>
                        <a:t>Detectors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Need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Capability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Current TRL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Enabling / 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Technology, Engineering, or Manufacturing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673351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F81BD"/>
                          </a:solidFill>
                          <a:sym typeface="Calibri"/>
                        </a:rPr>
                        <a:t>UV Photon-Counting Detectors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F81BD"/>
                          </a:solidFill>
                          <a:sym typeface="Calibri"/>
                        </a:rPr>
                        <a:t>For Exoplanet Imaging &amp; Characterization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200 nm – 300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Read noise &lt;&lt; 1 e</a:t>
                      </a:r>
                      <a:r>
                        <a:rPr sz="1200" baseline="30000">
                          <a:latin typeface="Symbol"/>
                          <a:ea typeface="Symbol"/>
                          <a:cs typeface="Symbol"/>
                          <a:sym typeface="Symbol"/>
                        </a:rPr>
                        <a:t>−</a:t>
                      </a:r>
                      <a:r>
                        <a:rPr sz="1200" b="1" i="1">
                          <a:sym typeface="Calibri"/>
                        </a:rPr>
                        <a:t>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Dark cur. &lt; 0.001 e</a:t>
                      </a:r>
                      <a:r>
                        <a:rPr sz="1200" baseline="30000">
                          <a:latin typeface="Symbol"/>
                          <a:ea typeface="Symbol"/>
                          <a:cs typeface="Symbol"/>
                          <a:sym typeface="Symbol"/>
                        </a:rPr>
                        <a:t>−</a:t>
                      </a:r>
                      <a:r>
                        <a:rPr sz="1200" b="1" i="1">
                          <a:sym typeface="Calibri"/>
                        </a:rPr>
                        <a:t>/pix/s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Rad hard; 5 year lifetime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Visible blind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GaN-based EBCMOS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Needs lifetime tests</a:t>
                      </a:r>
                    </a:p>
                    <a:p>
                      <a:pPr lvl="0" algn="l">
                        <a:defRPr sz="1800" b="0" i="0"/>
                      </a:pPr>
                      <a:endParaRPr sz="1200" b="1" i="1">
                        <a:sym typeface="Calibri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Micro-channel plates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Not room temperature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Limited lifetime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673351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C0504D"/>
                          </a:solidFill>
                          <a:sym typeface="Calibri"/>
                        </a:rPr>
                        <a:t>Large-Format High-Sensitivity UV Detectors for General Astrophysics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100 nm – 300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(90 nm – 300 nm goal)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70% q.e.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&gt;2k x 2k format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Rad hard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Visible blind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δ-doped EMCCD: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50% q.e. (100 nm-300 nm)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1k x 1k format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Not visible blind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Not rad hard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Operation at -120 C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673351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77933C"/>
                          </a:solidFill>
                          <a:sym typeface="Calibri"/>
                        </a:rPr>
                        <a:t>Vis/NIR Photon-Counting Detectors for Exoplanet Imaging &amp; Characterization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400 nm – 1.0 µm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(1.8 µm goal)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Read noise &lt;&lt; 1 e</a:t>
                      </a:r>
                      <a:r>
                        <a:rPr sz="1200" baseline="30000">
                          <a:latin typeface="Symbol"/>
                          <a:ea typeface="Symbol"/>
                          <a:cs typeface="Symbol"/>
                          <a:sym typeface="Symbol"/>
                        </a:rPr>
                        <a:t>−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Dark cur. &lt; 0.001 e</a:t>
                      </a:r>
                      <a:r>
                        <a:rPr sz="1200" baseline="30000">
                          <a:latin typeface="Symbol"/>
                          <a:ea typeface="Symbol"/>
                          <a:cs typeface="Symbol"/>
                          <a:sym typeface="Symbol"/>
                        </a:rPr>
                        <a:t>−</a:t>
                      </a:r>
                      <a:r>
                        <a:rPr sz="1200" b="1" i="1">
                          <a:sym typeface="Calibri"/>
                        </a:rPr>
                        <a:t>/pix/s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Rad hard, 5 year lifetime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EMCCD: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Not proven rad hard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Dark cur. may not be low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Hard cutoff at 1.1 µm</a:t>
                      </a:r>
                    </a:p>
                    <a:p>
                      <a:pPr lvl="0" algn="l">
                        <a:defRPr sz="1800" b="0" i="0"/>
                      </a:pPr>
                      <a:endParaRPr sz="1200" b="1" i="1">
                        <a:sym typeface="Calibri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HgCdTe APD: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Dark cur. too high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5</a:t>
                      </a:r>
                    </a:p>
                    <a:p>
                      <a:pPr lvl="0" algn="ctr">
                        <a:defRPr sz="1800" b="0" i="0"/>
                      </a:pPr>
                      <a:endParaRPr sz="1200" b="1" i="1">
                        <a:sym typeface="Calibri"/>
                      </a:endParaRPr>
                    </a:p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ldNum" sz="quarter" idx="4294967295"/>
          </p:nvPr>
        </p:nvSpPr>
        <p:spPr>
          <a:xfrm>
            <a:off x="6553200" y="6034589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21</a:t>
            </a:fld>
            <a:endParaRPr sz="1200">
              <a:solidFill>
                <a:srgbClr val="898989"/>
              </a:solidFill>
            </a:endParaRPr>
          </a:p>
        </p:txBody>
      </p:sp>
      <p:graphicFrame>
        <p:nvGraphicFramePr>
          <p:cNvPr id="184" name="Table 184"/>
          <p:cNvGraphicFramePr/>
          <p:nvPr/>
        </p:nvGraphicFramePr>
        <p:xfrm>
          <a:off x="1" y="1"/>
          <a:ext cx="9135486" cy="685310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686169"/>
                <a:gridCol w="1828800"/>
                <a:gridCol w="1828800"/>
                <a:gridCol w="652753"/>
                <a:gridCol w="922486"/>
                <a:gridCol w="1216478"/>
              </a:tblGrid>
              <a:tr h="1828800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1F497D"/>
                          </a:solidFill>
                          <a:sym typeface="Calibri"/>
                        </a:rPr>
                        <a:t>Mirror Coatings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Need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1F497D"/>
                          </a:solidFill>
                          <a:sym typeface="Calibri"/>
                        </a:rPr>
                        <a:t>Capability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Current TRL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Enabling / 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1F497D"/>
                          </a:solidFill>
                          <a:sym typeface="Calibri"/>
                        </a:rPr>
                        <a:t>Technology, Engineering, or Manufacturing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5607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4F81BD"/>
                          </a:solidFill>
                          <a:sym typeface="Calibri"/>
                        </a:rPr>
                        <a:t>UV Coating Reflectivity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&gt;70% 90 nm – 120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&gt;90% 120 nm – 300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&gt;90% 300 nm – 3.0 µm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&lt;50% 90 nm – 120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80% 120 nm – 300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&gt;90% 300 nm – 3.0 µm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2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3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Enabling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Enhancing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Technology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5607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C0504D"/>
                          </a:solidFill>
                          <a:sym typeface="Calibri"/>
                        </a:rPr>
                        <a:t>UV Coating Uniformity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&lt; 1% at </a:t>
                      </a:r>
                      <a:r>
                        <a:rPr sz="1200">
                          <a:latin typeface="Symbol"/>
                          <a:ea typeface="Symbol"/>
                          <a:cs typeface="Symbol"/>
                          <a:sym typeface="Symbol"/>
                        </a:rPr>
                        <a:t>λ </a:t>
                      </a:r>
                      <a:r>
                        <a:rPr sz="1200">
                          <a:sym typeface="Calibri"/>
                        </a:rPr>
                        <a:t>≥ 90 nm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TBD 90 nm – 120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&gt; 2% 120 nm – 250 nm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1-2% 300 nm – 3.0 µm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2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2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Engineering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5607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olidFill>
                            <a:srgbClr val="77933C"/>
                          </a:solidFill>
                          <a:sym typeface="Calibri"/>
                        </a:rPr>
                        <a:t>UV Coating Polarization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&lt; 1% at </a:t>
                      </a:r>
                      <a:r>
                        <a:rPr sz="1200">
                          <a:latin typeface="Symbol"/>
                          <a:ea typeface="Symbol"/>
                          <a:cs typeface="Symbol"/>
                          <a:sym typeface="Symbol"/>
                        </a:rPr>
                        <a:t>λ </a:t>
                      </a:r>
                      <a:r>
                        <a:rPr sz="1200" b="1" i="1">
                          <a:sym typeface="Calibri"/>
                        </a:rPr>
                        <a:t>≥ 90 nm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Not yet assessed; needs study.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Enhancing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 b="1" i="1">
                          <a:sym typeface="Calibri"/>
                        </a:rPr>
                        <a:t>Engineering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5607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>
                          <a:solidFill>
                            <a:srgbClr val="8064A2"/>
                          </a:solidFill>
                          <a:sym typeface="Calibri"/>
                        </a:rPr>
                        <a:t>Coating Environmental Durability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Easy to use, reliable automated FUV characterization is needed for testing and cross verification.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200">
                          <a:sym typeface="Calibri"/>
                        </a:rPr>
                        <a:t>Stable performance over a year have been made, though performance below 200 nm is low.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Enabling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200">
                          <a:sym typeface="Calibri"/>
                        </a:rPr>
                        <a:t>Engineering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2.png" descr="GoddardLogoVector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662" y="184150"/>
            <a:ext cx="1484313" cy="62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3.png" descr="Unknow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8662" y="209550"/>
            <a:ext cx="1714503" cy="51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4.png" descr="jpl_logo red 300x89 ALPH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2525" y="287338"/>
            <a:ext cx="1433513" cy="42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5.png" descr="Stsci_log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4713" y="119062"/>
            <a:ext cx="1119190" cy="72072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01600" y="819150"/>
            <a:ext cx="8867775" cy="78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b="1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The Advanced Technology Large-Aperture </a:t>
            </a:r>
            <a:r>
              <a:rPr lang="en-US" b="1" smtClean="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Space </a:t>
            </a:r>
            <a:r>
              <a:rPr b="1" smtClean="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Telescope </a:t>
            </a:r>
            <a:r>
              <a:rPr b="1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(ATLAST)</a:t>
            </a:r>
            <a:endParaRPr sz="1400" b="1">
              <a:solidFill>
                <a:srgbClr val="8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0000"/>
              </a:lnSpc>
              <a:defRPr sz="1800"/>
            </a:pPr>
            <a:r>
              <a:rPr sz="1400" b="1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The Next Great Leap In Astrophysics</a:t>
            </a:r>
          </a:p>
        </p:txBody>
      </p:sp>
      <p:sp>
        <p:nvSpPr>
          <p:cNvPr id="70" name="Shape 70"/>
          <p:cNvSpPr/>
          <p:nvPr/>
        </p:nvSpPr>
        <p:spPr>
          <a:xfrm>
            <a:off x="5614589" y="1486754"/>
            <a:ext cx="3304682" cy="1616887"/>
          </a:xfrm>
          <a:prstGeom prst="roundRect">
            <a:avLst>
              <a:gd name="adj" fmla="val 5658"/>
            </a:avLst>
          </a:prstGeom>
          <a:solidFill>
            <a:srgbClr val="800000">
              <a:alpha val="82000"/>
            </a:srgbClr>
          </a:solidFill>
          <a:ln w="12700">
            <a:solidFill/>
            <a:miter lim="400000"/>
          </a:ln>
          <a:effectLst>
            <a:outerShdw blurRad="50800" dist="50799" dir="2100006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71" name="image8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18916" y="1977047"/>
            <a:ext cx="1212853" cy="1003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9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11258" y="1977047"/>
            <a:ext cx="752453" cy="835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10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43201" y="1977047"/>
            <a:ext cx="812931" cy="82153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5801419" y="1502140"/>
            <a:ext cx="3060703" cy="35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257" tIns="10257" rIns="10257" bIns="10257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100" b="1">
                <a:solidFill>
                  <a:srgbClr val="FFFFFF"/>
                </a:solidFill>
              </a:rPr>
              <a:t>Breakthrough in UVOIR Resolution and Sensitivity throughout the Universe</a:t>
            </a:r>
          </a:p>
        </p:txBody>
      </p:sp>
      <p:sp>
        <p:nvSpPr>
          <p:cNvPr id="75" name="Shape 75"/>
          <p:cNvSpPr/>
          <p:nvPr/>
        </p:nvSpPr>
        <p:spPr>
          <a:xfrm>
            <a:off x="5627525" y="3160092"/>
            <a:ext cx="3304681" cy="1796264"/>
          </a:xfrm>
          <a:prstGeom prst="roundRect">
            <a:avLst>
              <a:gd name="adj" fmla="val 5180"/>
            </a:avLst>
          </a:prstGeom>
          <a:solidFill>
            <a:srgbClr val="800000">
              <a:alpha val="82000"/>
            </a:srgbClr>
          </a:solidFill>
          <a:ln w="12700">
            <a:solidFill/>
            <a:miter lim="400000"/>
          </a:ln>
          <a:effectLst>
            <a:outerShdw blurRad="50800" dist="50800" dir="2100006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5627525" y="5006456"/>
            <a:ext cx="3304681" cy="1713808"/>
          </a:xfrm>
          <a:prstGeom prst="roundRect">
            <a:avLst>
              <a:gd name="adj" fmla="val 5234"/>
            </a:avLst>
          </a:prstGeom>
          <a:solidFill>
            <a:srgbClr val="800000">
              <a:alpha val="82000"/>
            </a:srgbClr>
          </a:solidFill>
          <a:ln w="12700">
            <a:solidFill/>
            <a:miter lim="400000"/>
          </a:ln>
          <a:effectLst>
            <a:outerShdw blurRad="101600" dist="101599" dir="2100006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88805" y="4135435"/>
            <a:ext cx="4870501" cy="2593473"/>
          </a:xfrm>
          <a:prstGeom prst="roundRect">
            <a:avLst>
              <a:gd name="adj" fmla="val 4337"/>
            </a:avLst>
          </a:prstGeom>
          <a:solidFill>
            <a:srgbClr val="800000">
              <a:alpha val="82000"/>
            </a:srgbClr>
          </a:solidFill>
          <a:ln w="12700">
            <a:solidFill/>
            <a:miter lim="400000"/>
          </a:ln>
          <a:effectLst>
            <a:outerShdw blurRad="101600" dist="101599" dir="2100006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78" name="image1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00350" y="3579447"/>
            <a:ext cx="2359028" cy="131127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5881358" y="3212445"/>
            <a:ext cx="2771145" cy="35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257" tIns="10257" rIns="10257" bIns="10257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100" b="1">
                <a:solidFill>
                  <a:srgbClr val="FFFFFF"/>
                </a:solidFill>
              </a:rPr>
              <a:t>Resolve 100 pc Star-Forming Regions Everywhere in the Universe</a:t>
            </a:r>
          </a:p>
        </p:txBody>
      </p:sp>
      <p:pic>
        <p:nvPicPr>
          <p:cNvPr id="80" name="image1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558657" y="5390817"/>
            <a:ext cx="1546228" cy="1273177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5753000" y="5006456"/>
            <a:ext cx="3157540" cy="35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257" tIns="10257" rIns="10257" bIns="10257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100" b="1">
                <a:solidFill>
                  <a:srgbClr val="FFFFFF"/>
                </a:solidFill>
              </a:rPr>
              <a:t>Tracing the History of Star Formation in all Types of Galaxies up to 10 Mpc</a:t>
            </a:r>
          </a:p>
        </p:txBody>
      </p:sp>
      <p:pic>
        <p:nvPicPr>
          <p:cNvPr id="82" name="image13.png"/>
          <p:cNvPicPr/>
          <p:nvPr/>
        </p:nvPicPr>
        <p:blipFill>
          <a:blip r:embed="rId11">
            <a:extLst/>
          </a:blip>
          <a:srcRect l="25960" r="9132"/>
          <a:stretch>
            <a:fillRect/>
          </a:stretch>
        </p:blipFill>
        <p:spPr>
          <a:xfrm>
            <a:off x="2359142" y="4710145"/>
            <a:ext cx="2727040" cy="19813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06355" y="4235239"/>
            <a:ext cx="4371815" cy="401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257" tIns="10257" rIns="10257" bIns="10257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Identification of Habitable Zone Planets and detection of Biosignatures</a:t>
            </a:r>
          </a:p>
        </p:txBody>
      </p:sp>
      <p:sp>
        <p:nvSpPr>
          <p:cNvPr id="84" name="Shape 84"/>
          <p:cNvSpPr/>
          <p:nvPr/>
        </p:nvSpPr>
        <p:spPr>
          <a:xfrm>
            <a:off x="342898" y="1486754"/>
            <a:ext cx="3028554" cy="23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257" tIns="10257" rIns="10257" bIns="10257">
            <a:spAutoFit/>
          </a:bodyPr>
          <a:lstStyle>
            <a:lvl1pPr>
              <a:defRPr sz="1400" b="1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800000"/>
                </a:solidFill>
              </a:rPr>
              <a:t>The ATLAST Reference Design</a:t>
            </a:r>
          </a:p>
        </p:txBody>
      </p:sp>
      <p:sp>
        <p:nvSpPr>
          <p:cNvPr id="85" name="Shape 85"/>
          <p:cNvSpPr/>
          <p:nvPr/>
        </p:nvSpPr>
        <p:spPr>
          <a:xfrm>
            <a:off x="393700" y="1716943"/>
            <a:ext cx="5181600" cy="1442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257" tIns="10257" rIns="10257" bIns="10257">
            <a:sp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375E"/>
                </a:solidFill>
              </a:rPr>
              <a:t>This ATLAST reference design is a 9.2-m observatory under assessment as a candidate for selection by the 2020 Decadal Survey. It is designed to be a powerful general-purpose non-cryogenic observatory operating from 0.1 μm to 1.8+ μm and able to search for biomarkers in the spectra of candidate exoEarths in the Solar neighborhood.</a:t>
            </a:r>
            <a:endParaRPr sz="1400">
              <a:solidFill>
                <a:srgbClr val="17375E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86" name="image6.png" descr="ATLAST-06-01_Trans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36235" y="2852733"/>
            <a:ext cx="3575893" cy="1311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14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20700" y="4791235"/>
            <a:ext cx="1696704" cy="1696704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6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Engineering </a:t>
            </a:r>
            <a:r>
              <a:rPr sz="32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Progress: I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139383" y="1065944"/>
            <a:ext cx="8826501" cy="5897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sz="2200" dirty="0">
                <a:solidFill>
                  <a:srgbClr val="000090"/>
                </a:solidFill>
              </a:rPr>
              <a:t>Starlight suppression via coronagraph</a:t>
            </a:r>
          </a:p>
          <a:p>
            <a:pPr marL="419098" lvl="0" indent="-419098"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200" dirty="0">
                <a:solidFill>
                  <a:srgbClr val="000090"/>
                </a:solidFill>
              </a:rPr>
              <a:t>Coronagraph</a:t>
            </a:r>
          </a:p>
          <a:p>
            <a:pPr marL="74294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Multiple concepts for segmented mirror </a:t>
            </a:r>
            <a:br>
              <a:rPr dirty="0">
                <a:solidFill>
                  <a:srgbClr val="000090"/>
                </a:solidFill>
              </a:rPr>
            </a:br>
            <a:r>
              <a:rPr dirty="0">
                <a:solidFill>
                  <a:srgbClr val="000090"/>
                </a:solidFill>
              </a:rPr>
              <a:t>coronagraphs in early development stages </a:t>
            </a:r>
            <a:br>
              <a:rPr dirty="0">
                <a:solidFill>
                  <a:srgbClr val="000090"/>
                </a:solidFill>
              </a:rPr>
            </a:br>
            <a:r>
              <a:rPr dirty="0">
                <a:solidFill>
                  <a:srgbClr val="000090"/>
                </a:solidFill>
              </a:rPr>
              <a:t>(e.g. Guyon, Pueyo and Lyon)</a:t>
            </a:r>
          </a:p>
          <a:p>
            <a:pPr marL="74294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11993"/>
                </a:solidFill>
              </a:rPr>
              <a:t>Phase-Occulted Nuller could </a:t>
            </a:r>
            <a:r>
              <a:rPr dirty="0">
                <a:solidFill>
                  <a:srgbClr val="000090"/>
                </a:solidFill>
              </a:rPr>
              <a:t>reduce requirements on system dynamic stability since it interferes telescope pupil against itself via rotational shearing</a:t>
            </a:r>
          </a:p>
          <a:p>
            <a:pPr marL="74294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Starshade could be employed in </a:t>
            </a:r>
            <a:r>
              <a:rPr lang="en-US" dirty="0" smtClean="0">
                <a:solidFill>
                  <a:srgbClr val="000090"/>
                </a:solidFill>
              </a:rPr>
              <a:t>second</a:t>
            </a:r>
            <a:r>
              <a:rPr dirty="0" smtClean="0">
                <a:solidFill>
                  <a:srgbClr val="000090"/>
                </a:solidFill>
              </a:rPr>
              <a:t> </a:t>
            </a:r>
            <a:r>
              <a:rPr dirty="0">
                <a:solidFill>
                  <a:srgbClr val="000090"/>
                </a:solidFill>
              </a:rPr>
              <a:t>generation for spectroscopic followup</a:t>
            </a:r>
          </a:p>
          <a:p>
            <a:pPr marL="821870" lvl="1" indent="-342900">
              <a:spcBef>
                <a:spcPts val="400"/>
              </a:spcBef>
              <a:buClr>
                <a:srgbClr val="000090"/>
              </a:buClr>
              <a:defRPr sz="1800"/>
            </a:pPr>
            <a:endParaRPr sz="2200" dirty="0">
              <a:solidFill>
                <a:srgbClr val="000090"/>
              </a:solidFill>
            </a:endParaRPr>
          </a:p>
          <a:p>
            <a:pPr marL="0" lvl="0" indent="38100">
              <a:spcBef>
                <a:spcPts val="400"/>
              </a:spcBef>
              <a:buSzTx/>
              <a:buNone/>
              <a:defRPr sz="1800"/>
            </a:pPr>
            <a:r>
              <a:rPr sz="2200" dirty="0">
                <a:solidFill>
                  <a:srgbClr val="000090"/>
                </a:solidFill>
              </a:rPr>
              <a:t>Interface Development:</a:t>
            </a:r>
          </a:p>
          <a:p>
            <a:pPr marL="419098" lvl="0" indent="-419098"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200" dirty="0">
                <a:solidFill>
                  <a:srgbClr val="000090"/>
                </a:solidFill>
              </a:rPr>
              <a:t>Bounding Instrument Interfaces</a:t>
            </a:r>
          </a:p>
          <a:p>
            <a:pPr marL="78376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Initiating study of observatory constraints on instrument complement</a:t>
            </a:r>
          </a:p>
          <a:p>
            <a:pPr marL="78376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Mass, power, thermal, physical volume, max data rate and volume, etc.</a:t>
            </a:r>
          </a:p>
          <a:p>
            <a:pPr marL="78376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endParaRPr dirty="0">
              <a:solidFill>
                <a:srgbClr val="000090"/>
              </a:solidFill>
            </a:endParaRPr>
          </a:p>
          <a:p>
            <a:pPr marL="419098" lvl="0" indent="-419098"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200" dirty="0">
                <a:solidFill>
                  <a:srgbClr val="000090"/>
                </a:solidFill>
              </a:rPr>
              <a:t>SLS and ATLAST Synergy</a:t>
            </a:r>
          </a:p>
          <a:p>
            <a:pPr marL="78376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Engineer-to-engineer conceptual interface development meetings ongoing</a:t>
            </a:r>
          </a:p>
          <a:p>
            <a:pPr marL="78376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Meetings held in December 2014 and May 2015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6553200" y="6126603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4</a:t>
            </a:fld>
            <a:endParaRPr sz="1200">
              <a:solidFill>
                <a:srgbClr val="898989"/>
              </a:solidFill>
            </a:endParaRPr>
          </a:p>
        </p:txBody>
      </p:sp>
      <p:pic>
        <p:nvPicPr>
          <p:cNvPr id="92" name="cv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9358" y="1097392"/>
            <a:ext cx="1758906" cy="1495597"/>
          </a:xfrm>
          <a:prstGeom prst="rect">
            <a:avLst/>
          </a:prstGeom>
          <a:ln w="12700">
            <a:solidFill/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0000"/>
                </a:solidFill>
              </a:rPr>
              <a:t>Engineering Progress: II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204176" y="1065944"/>
            <a:ext cx="5954254" cy="5897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899" lvl="0" indent="-342899">
              <a:spcBef>
                <a:spcPts val="400"/>
              </a:spcBef>
              <a:buClr>
                <a:srgbClr val="000090"/>
              </a:buClr>
              <a:defRPr sz="1800"/>
            </a:pPr>
            <a:endParaRPr sz="2200" dirty="0">
              <a:solidFill>
                <a:srgbClr val="000090"/>
              </a:solidFill>
            </a:endParaRPr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sz="2200" dirty="0">
                <a:solidFill>
                  <a:srgbClr val="000090"/>
                </a:solidFill>
              </a:rPr>
              <a:t>Dynamic Stability</a:t>
            </a:r>
          </a:p>
          <a:p>
            <a:pPr marL="380998" lvl="0" indent="-380998"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 dirty="0">
                <a:solidFill>
                  <a:srgbClr val="000090"/>
                </a:solidFill>
              </a:rPr>
              <a:t>Bounding analysis via integrated modeling indicates feasibility for achieving </a:t>
            </a:r>
            <a:r>
              <a:rPr sz="2000" dirty="0" smtClean="0">
                <a:solidFill>
                  <a:srgbClr val="000090"/>
                </a:solidFill>
              </a:rPr>
              <a:t>10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sz="2000" dirty="0" smtClean="0">
                <a:solidFill>
                  <a:srgbClr val="000090"/>
                </a:solidFill>
              </a:rPr>
              <a:t>pm </a:t>
            </a:r>
            <a:r>
              <a:rPr sz="2000" dirty="0">
                <a:solidFill>
                  <a:srgbClr val="000090"/>
                </a:solidFill>
              </a:rPr>
              <a:t>over a reasonable band pass of reaction wheel speeds with a state of the art non-contact isolation system</a:t>
            </a:r>
          </a:p>
          <a:p>
            <a:pPr marL="342899" lvl="0" indent="-342899">
              <a:spcBef>
                <a:spcPts val="400"/>
              </a:spcBef>
              <a:buClr>
                <a:srgbClr val="000090"/>
              </a:buClr>
              <a:defRPr sz="1800"/>
            </a:pPr>
            <a:endParaRPr sz="2200" dirty="0">
              <a:solidFill>
                <a:srgbClr val="000090"/>
              </a:solidFill>
            </a:endParaRPr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sz="2200" dirty="0">
                <a:solidFill>
                  <a:srgbClr val="000090"/>
                </a:solidFill>
              </a:rPr>
              <a:t>Thermal Stability</a:t>
            </a:r>
          </a:p>
          <a:p>
            <a:pPr marL="397328" lvl="0" indent="-381000">
              <a:spcBef>
                <a:spcPts val="400"/>
              </a:spcBef>
              <a:buClr>
                <a:srgbClr val="000090"/>
              </a:buClr>
              <a:defRPr sz="1800"/>
            </a:pPr>
            <a:r>
              <a:rPr sz="2000" dirty="0">
                <a:solidFill>
                  <a:srgbClr val="000090"/>
                </a:solidFill>
              </a:rPr>
              <a:t>Goal of &lt;5 pm analytically demonstrated with </a:t>
            </a:r>
            <a:br>
              <a:rPr sz="2000" dirty="0">
                <a:solidFill>
                  <a:srgbClr val="000090"/>
                </a:solidFill>
              </a:rPr>
            </a:br>
            <a:r>
              <a:rPr sz="2000" dirty="0">
                <a:solidFill>
                  <a:srgbClr val="000090"/>
                </a:solidFill>
              </a:rPr>
              <a:t>1 mK control from rear-side radiative heater plate without taking advantage of time variation</a:t>
            </a:r>
          </a:p>
          <a:p>
            <a:pPr marL="821870" lvl="1" indent="-342900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Analysis based on realizable ULE or SIC mirrors leveraging existing mirrors and real radial CTE data 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6553200" y="6126603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5</a:t>
            </a:fld>
            <a:endParaRPr sz="1200">
              <a:solidFill>
                <a:srgbClr val="898989"/>
              </a:solidFill>
            </a:endParaRPr>
          </a:p>
        </p:txBody>
      </p:sp>
      <p:grpSp>
        <p:nvGrpSpPr>
          <p:cNvPr id="99" name="Group 99"/>
          <p:cNvGrpSpPr/>
          <p:nvPr/>
        </p:nvGrpSpPr>
        <p:grpSpPr>
          <a:xfrm>
            <a:off x="6644282" y="4779469"/>
            <a:ext cx="2134010" cy="1720504"/>
            <a:chOff x="0" y="0"/>
            <a:chExt cx="2134008" cy="1720502"/>
          </a:xfrm>
        </p:grpSpPr>
        <p:pic>
          <p:nvPicPr>
            <p:cNvPr id="97" name="image15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33601" cy="9796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50800" dir="2700000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8" name="Shape 98"/>
            <p:cNvSpPr/>
            <p:nvPr/>
          </p:nvSpPr>
          <p:spPr>
            <a:xfrm>
              <a:off x="65693" y="1149002"/>
              <a:ext cx="2068316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 i="1">
                  <a:solidFill>
                    <a:srgbClr val="8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200" i="1">
                  <a:solidFill>
                    <a:srgbClr val="800000"/>
                  </a:solidFill>
                </a:rPr>
                <a:t>MMSD Lightweight ULE Segment Substrate (GSFC/MSFC)</a:t>
              </a:r>
            </a:p>
          </p:txBody>
        </p:sp>
      </p:grpSp>
      <p:pic>
        <p:nvPicPr>
          <p:cNvPr id="100" name="image16.png" descr="image00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1126" y="1370012"/>
            <a:ext cx="3307112" cy="2452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0000"/>
                </a:solidFill>
              </a:rPr>
              <a:t>Key Technical Tall Poles: I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139383" y="1065944"/>
            <a:ext cx="8826501" cy="5897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74072" lvl="0" indent="-374072">
              <a:spcBef>
                <a:spcPts val="400"/>
              </a:spcBef>
              <a:defRPr sz="1800"/>
            </a:pPr>
            <a:r>
              <a:rPr dirty="0">
                <a:solidFill>
                  <a:srgbClr val="000090"/>
                </a:solidFill>
              </a:rPr>
              <a:t>Starlight suppression requires contrast at 10</a:t>
            </a:r>
            <a:r>
              <a:rPr baseline="31999" dirty="0">
                <a:solidFill>
                  <a:srgbClr val="000090"/>
                </a:solidFill>
              </a:rPr>
              <a:t>-10</a:t>
            </a:r>
            <a:r>
              <a:rPr dirty="0">
                <a:solidFill>
                  <a:srgbClr val="000090"/>
                </a:solidFill>
              </a:rPr>
              <a:t>.</a:t>
            </a:r>
            <a:r>
              <a:rPr baseline="31999" dirty="0">
                <a:solidFill>
                  <a:srgbClr val="000090"/>
                </a:solidFill>
              </a:rPr>
              <a:t> </a:t>
            </a:r>
            <a:r>
              <a:rPr dirty="0">
                <a:solidFill>
                  <a:srgbClr val="000090"/>
                </a:solidFill>
              </a:rPr>
              <a:t>Key contributors are: </a:t>
            </a:r>
          </a:p>
          <a:p>
            <a:pPr marL="742949" lvl="1" indent="-342899">
              <a:spcBef>
                <a:spcPts val="400"/>
              </a:spcBef>
              <a:buClr>
                <a:srgbClr val="000090"/>
              </a:buClr>
              <a:buFont typeface="Arial"/>
              <a:buChar char="•"/>
              <a:defRPr sz="1800"/>
            </a:pPr>
            <a:r>
              <a:rPr dirty="0">
                <a:solidFill>
                  <a:srgbClr val="000090"/>
                </a:solidFill>
              </a:rPr>
              <a:t>Coronagraph: Significant ongoing investment in starlight suppression via STMD, WFIRST and SAT programs. </a:t>
            </a:r>
          </a:p>
          <a:p>
            <a:pPr marL="742949" lvl="1" indent="-342899">
              <a:spcBef>
                <a:spcPts val="400"/>
              </a:spcBef>
              <a:buClr>
                <a:srgbClr val="000090"/>
              </a:buClr>
              <a:buFont typeface="Arial"/>
              <a:buChar char="•"/>
              <a:defRPr sz="1800"/>
            </a:pPr>
            <a:r>
              <a:rPr dirty="0">
                <a:solidFill>
                  <a:srgbClr val="000090"/>
                </a:solidFill>
              </a:rPr>
              <a:t>Telescope: Primary mirror thermal stability and backplane structure</a:t>
            </a:r>
          </a:p>
          <a:p>
            <a:pPr marL="1257299" lvl="2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Mirror segments:  &lt;5 pm analytically demonstrated with 1 mK control</a:t>
            </a:r>
          </a:p>
          <a:p>
            <a:pPr marL="1257299" lvl="2" indent="-342899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Telescope support structure</a:t>
            </a:r>
          </a:p>
          <a:p>
            <a:pPr lvl="3">
              <a:spcBef>
                <a:spcPts val="400"/>
              </a:spcBef>
              <a:buClr>
                <a:srgbClr val="000090"/>
              </a:buClr>
              <a:buFont typeface="Arial"/>
              <a:buChar char="•"/>
              <a:defRPr sz="1800"/>
            </a:pPr>
            <a:r>
              <a:rPr dirty="0">
                <a:solidFill>
                  <a:srgbClr val="000090"/>
                </a:solidFill>
              </a:rPr>
              <a:t>Slow instabilities can be actively controlled, </a:t>
            </a:r>
            <a:r>
              <a:rPr lang="en-US" dirty="0" smtClean="0">
                <a:solidFill>
                  <a:srgbClr val="000090"/>
                </a:solidFill>
              </a:rPr>
              <a:t>although</a:t>
            </a:r>
            <a:r>
              <a:rPr dirty="0" smtClean="0">
                <a:solidFill>
                  <a:srgbClr val="000090"/>
                </a:solidFill>
              </a:rPr>
              <a:t> </a:t>
            </a:r>
            <a:r>
              <a:rPr dirty="0">
                <a:solidFill>
                  <a:srgbClr val="000090"/>
                </a:solidFill>
              </a:rPr>
              <a:t>high-speed motions have to be  isolated</a:t>
            </a:r>
          </a:p>
          <a:p>
            <a:pPr lvl="3">
              <a:spcBef>
                <a:spcPts val="400"/>
              </a:spcBef>
              <a:buClr>
                <a:srgbClr val="000090"/>
              </a:buClr>
              <a:buFont typeface="Arial"/>
              <a:buChar char="•"/>
              <a:defRPr sz="1800"/>
            </a:pPr>
            <a:r>
              <a:rPr dirty="0">
                <a:solidFill>
                  <a:srgbClr val="000090"/>
                </a:solidFill>
              </a:rPr>
              <a:t>Ultra stable, low-mass structures require  technology investment</a:t>
            </a:r>
          </a:p>
          <a:p>
            <a:pPr lvl="3">
              <a:spcBef>
                <a:spcPts val="400"/>
              </a:spcBef>
              <a:buClr>
                <a:srgbClr val="000090"/>
              </a:buClr>
              <a:buFont typeface="Arial"/>
              <a:buChar char="•"/>
              <a:defRPr sz="1800"/>
            </a:pPr>
            <a:r>
              <a:rPr dirty="0">
                <a:solidFill>
                  <a:srgbClr val="000090"/>
                </a:solidFill>
              </a:rPr>
              <a:t>Complements investments being made in starlight suppression and isolation systems</a:t>
            </a:r>
          </a:p>
          <a:p>
            <a:pPr marL="342899" lvl="0" indent="-342899">
              <a:spcBef>
                <a:spcPts val="400"/>
              </a:spcBef>
              <a:buClr>
                <a:srgbClr val="000090"/>
              </a:buClr>
              <a:buFont typeface="Courier New"/>
              <a:defRPr sz="1800"/>
            </a:pPr>
            <a:r>
              <a:rPr dirty="0">
                <a:solidFill>
                  <a:srgbClr val="000090"/>
                </a:solidFill>
              </a:rPr>
              <a:t>Ultra stable low-mass structures</a:t>
            </a:r>
          </a:p>
          <a:p>
            <a:pPr marL="74294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•"/>
              <a:defRPr sz="1800"/>
            </a:pPr>
            <a:r>
              <a:rPr dirty="0">
                <a:solidFill>
                  <a:srgbClr val="000090"/>
                </a:solidFill>
              </a:rPr>
              <a:t>Design of ~zero CTE composite structures has to address three issues:</a:t>
            </a:r>
          </a:p>
          <a:p>
            <a:pPr lvl="2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Temporal instability:</a:t>
            </a:r>
          </a:p>
          <a:p>
            <a:pPr lvl="2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Single events (micro-lurches): occurs whenever stress state changes</a:t>
            </a:r>
          </a:p>
          <a:p>
            <a:pPr lvl="2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Moisture desorption: </a:t>
            </a:r>
          </a:p>
          <a:p>
            <a:pPr marL="742949" lvl="1" indent="-342899">
              <a:spcBef>
                <a:spcPts val="400"/>
              </a:spcBef>
              <a:buClr>
                <a:srgbClr val="000090"/>
              </a:buClr>
              <a:buFont typeface="Courier New"/>
              <a:buChar char="•"/>
              <a:defRPr sz="1800"/>
            </a:pPr>
            <a:r>
              <a:rPr dirty="0">
                <a:solidFill>
                  <a:srgbClr val="000090"/>
                </a:solidFill>
              </a:rPr>
              <a:t>Solution is to mature nano-particle composite technology</a:t>
            </a:r>
          </a:p>
          <a:p>
            <a:pPr lvl="2">
              <a:spcBef>
                <a:spcPts val="400"/>
              </a:spcBef>
              <a:buClr>
                <a:srgbClr val="000090"/>
              </a:buClr>
              <a:buFont typeface="Courier New"/>
              <a:buChar char="o"/>
              <a:defRPr sz="1800"/>
            </a:pPr>
            <a:r>
              <a:rPr dirty="0">
                <a:solidFill>
                  <a:srgbClr val="000090"/>
                </a:solidFill>
              </a:rPr>
              <a:t>Material is already in commercial use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553200" y="6126603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6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0000"/>
                </a:solidFill>
              </a:rPr>
              <a:t>Key Technical Tall Poles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139383" y="1065944"/>
            <a:ext cx="8826501" cy="58975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74072" lvl="0" indent="-374072">
              <a:spcBef>
                <a:spcPts val="400"/>
              </a:spcBef>
              <a:defRPr sz="1800"/>
            </a:pPr>
            <a:r>
              <a:rPr dirty="0">
                <a:solidFill>
                  <a:srgbClr val="011993"/>
                </a:solidFill>
              </a:rPr>
              <a:t>New technology composite structures will have to be tested to pm levels</a:t>
            </a:r>
          </a:p>
          <a:p>
            <a:pPr marL="1014969" lvl="1" indent="-374072">
              <a:spcBef>
                <a:spcPts val="400"/>
              </a:spcBef>
              <a:buChar char="•"/>
              <a:defRPr sz="1800"/>
            </a:pPr>
            <a:r>
              <a:rPr dirty="0">
                <a:solidFill>
                  <a:srgbClr val="011993"/>
                </a:solidFill>
              </a:rPr>
              <a:t>Requires new metrology approach and sub scale testbed </a:t>
            </a:r>
          </a:p>
          <a:p>
            <a:pPr marL="1014969" lvl="1" indent="-374072">
              <a:spcBef>
                <a:spcPts val="400"/>
              </a:spcBef>
              <a:buChar char="•"/>
              <a:defRPr sz="1800"/>
            </a:pPr>
            <a:r>
              <a:rPr dirty="0">
                <a:solidFill>
                  <a:srgbClr val="011993"/>
                </a:solidFill>
              </a:rPr>
              <a:t>Build upon dynamic testing at nm level on JWST mirror segments</a:t>
            </a:r>
          </a:p>
          <a:p>
            <a:pPr marL="374072" lvl="0" indent="-374072">
              <a:spcBef>
                <a:spcPts val="400"/>
              </a:spcBef>
              <a:defRPr sz="1800"/>
            </a:pPr>
            <a:r>
              <a:rPr dirty="0">
                <a:solidFill>
                  <a:srgbClr val="011993"/>
                </a:solidFill>
              </a:rPr>
              <a:t>ATLAST has assembled </a:t>
            </a:r>
            <a:r>
              <a:rPr lang="en-US" dirty="0" smtClean="0">
                <a:solidFill>
                  <a:srgbClr val="011993"/>
                </a:solidFill>
              </a:rPr>
              <a:t>a </a:t>
            </a:r>
            <a:r>
              <a:rPr dirty="0" smtClean="0">
                <a:solidFill>
                  <a:srgbClr val="011993"/>
                </a:solidFill>
              </a:rPr>
              <a:t>telescope </a:t>
            </a:r>
            <a:r>
              <a:rPr dirty="0">
                <a:solidFill>
                  <a:srgbClr val="011993"/>
                </a:solidFill>
              </a:rPr>
              <a:t>structures team </a:t>
            </a:r>
          </a:p>
          <a:p>
            <a:pPr marL="1014969" lvl="1" indent="-374072">
              <a:spcBef>
                <a:spcPts val="400"/>
              </a:spcBef>
              <a:buChar char="•"/>
              <a:defRPr sz="1800"/>
            </a:pPr>
            <a:r>
              <a:rPr dirty="0">
                <a:solidFill>
                  <a:srgbClr val="011993"/>
                </a:solidFill>
              </a:rPr>
              <a:t>Ball Aerospace, </a:t>
            </a:r>
            <a:r>
              <a:rPr dirty="0" smtClean="0">
                <a:solidFill>
                  <a:srgbClr val="011993"/>
                </a:solidFill>
              </a:rPr>
              <a:t>Orbital</a:t>
            </a:r>
            <a:r>
              <a:rPr lang="en-US" dirty="0" smtClean="0">
                <a:solidFill>
                  <a:srgbClr val="011993"/>
                </a:solidFill>
              </a:rPr>
              <a:t> </a:t>
            </a:r>
            <a:r>
              <a:rPr dirty="0" smtClean="0">
                <a:solidFill>
                  <a:srgbClr val="011993"/>
                </a:solidFill>
              </a:rPr>
              <a:t>ATK</a:t>
            </a:r>
            <a:r>
              <a:rPr dirty="0">
                <a:solidFill>
                  <a:srgbClr val="011993"/>
                </a:solidFill>
              </a:rPr>
              <a:t>, GSFC, JPL &amp; MSFC</a:t>
            </a:r>
          </a:p>
          <a:p>
            <a:pPr marL="374072" lvl="0" indent="-374072">
              <a:spcBef>
                <a:spcPts val="400"/>
              </a:spcBef>
              <a:defRPr sz="1800"/>
            </a:pPr>
            <a:r>
              <a:rPr dirty="0">
                <a:solidFill>
                  <a:srgbClr val="011993"/>
                </a:solidFill>
              </a:rPr>
              <a:t>Development Goals:</a:t>
            </a:r>
          </a:p>
          <a:p>
            <a:pPr marL="1014969" lvl="1" indent="-374072">
              <a:spcBef>
                <a:spcPts val="400"/>
              </a:spcBef>
              <a:buChar char="•"/>
              <a:defRPr sz="1800"/>
            </a:pPr>
            <a:r>
              <a:rPr dirty="0">
                <a:solidFill>
                  <a:srgbClr val="011993"/>
                </a:solidFill>
              </a:rPr>
              <a:t>Demonstrate an ultra-stable nano-composite structure and the associated actuator and hexapod mount needed for a segmented telescope with picometer class dynamic stability</a:t>
            </a:r>
          </a:p>
          <a:p>
            <a:pPr marL="1014969" lvl="1" indent="-374072">
              <a:spcBef>
                <a:spcPts val="400"/>
              </a:spcBef>
              <a:buChar char="•"/>
              <a:defRPr sz="1800"/>
            </a:pPr>
            <a:r>
              <a:rPr dirty="0">
                <a:solidFill>
                  <a:srgbClr val="011993"/>
                </a:solidFill>
              </a:rPr>
              <a:t>Build a breakthrough </a:t>
            </a:r>
            <a:r>
              <a:rPr dirty="0" smtClean="0">
                <a:solidFill>
                  <a:srgbClr val="011993"/>
                </a:solidFill>
              </a:rPr>
              <a:t>high</a:t>
            </a:r>
            <a:r>
              <a:rPr lang="en-US" dirty="0" smtClean="0">
                <a:solidFill>
                  <a:srgbClr val="011993"/>
                </a:solidFill>
              </a:rPr>
              <a:t>-</a:t>
            </a:r>
            <a:r>
              <a:rPr dirty="0" smtClean="0">
                <a:solidFill>
                  <a:srgbClr val="011993"/>
                </a:solidFill>
              </a:rPr>
              <a:t>speed </a:t>
            </a:r>
            <a:r>
              <a:rPr dirty="0">
                <a:solidFill>
                  <a:srgbClr val="011993"/>
                </a:solidFill>
              </a:rPr>
              <a:t>speckle interferometer capable of &lt;50 </a:t>
            </a:r>
            <a:r>
              <a:rPr dirty="0" smtClean="0">
                <a:solidFill>
                  <a:srgbClr val="011993"/>
                </a:solidFill>
              </a:rPr>
              <a:t>picometer</a:t>
            </a:r>
            <a:r>
              <a:rPr lang="en-US" dirty="0" smtClean="0">
                <a:solidFill>
                  <a:srgbClr val="011993"/>
                </a:solidFill>
              </a:rPr>
              <a:t>-</a:t>
            </a:r>
            <a:r>
              <a:rPr dirty="0" smtClean="0">
                <a:solidFill>
                  <a:srgbClr val="011993"/>
                </a:solidFill>
              </a:rPr>
              <a:t>class </a:t>
            </a:r>
            <a:r>
              <a:rPr dirty="0">
                <a:solidFill>
                  <a:srgbClr val="011993"/>
                </a:solidFill>
              </a:rPr>
              <a:t>spatial dynamic measurements of an ultra-stable composite structure and mirror system along with a laser metrology system for measuring motions</a:t>
            </a:r>
          </a:p>
          <a:p>
            <a:pPr marL="1014969" lvl="1" indent="-374072">
              <a:spcBef>
                <a:spcPts val="400"/>
              </a:spcBef>
              <a:buChar char="•"/>
              <a:defRPr sz="1800"/>
            </a:pPr>
            <a:r>
              <a:rPr dirty="0">
                <a:solidFill>
                  <a:srgbClr val="011993"/>
                </a:solidFill>
              </a:rPr>
              <a:t>Develop an ultra-stable spatial dynamics testbed for model validation to the picometer level that will bound and characterize the picometer scale non-linearities</a:t>
            </a:r>
          </a:p>
          <a:p>
            <a:pPr marL="374072" lvl="0" indent="-374072">
              <a:spcBef>
                <a:spcPts val="400"/>
              </a:spcBef>
              <a:defRPr sz="1800"/>
            </a:pPr>
            <a:r>
              <a:rPr dirty="0">
                <a:solidFill>
                  <a:srgbClr val="011993"/>
                </a:solidFill>
              </a:rPr>
              <a:t>Ultrastable structures have cross-cutting applications</a:t>
            </a:r>
          </a:p>
          <a:p>
            <a:pPr marL="1014969" lvl="1" indent="-374072">
              <a:spcBef>
                <a:spcPts val="400"/>
              </a:spcBef>
              <a:buChar char="•"/>
              <a:defRPr sz="1800"/>
            </a:pPr>
            <a:r>
              <a:rPr dirty="0">
                <a:solidFill>
                  <a:srgbClr val="011993"/>
                </a:solidFill>
              </a:rPr>
              <a:t>Other astrophysics </a:t>
            </a:r>
            <a:r>
              <a:rPr dirty="0" smtClean="0">
                <a:solidFill>
                  <a:srgbClr val="011993"/>
                </a:solidFill>
              </a:rPr>
              <a:t>missions</a:t>
            </a:r>
            <a:r>
              <a:rPr lang="en-US" dirty="0" smtClean="0">
                <a:solidFill>
                  <a:srgbClr val="011993"/>
                </a:solidFill>
              </a:rPr>
              <a:t>:</a:t>
            </a:r>
            <a:r>
              <a:rPr dirty="0" smtClean="0">
                <a:solidFill>
                  <a:srgbClr val="011993"/>
                </a:solidFill>
              </a:rPr>
              <a:t> </a:t>
            </a:r>
            <a:r>
              <a:rPr dirty="0">
                <a:solidFill>
                  <a:srgbClr val="011993"/>
                </a:solidFill>
              </a:rPr>
              <a:t>e.g</a:t>
            </a:r>
            <a:r>
              <a:rPr dirty="0" smtClean="0">
                <a:solidFill>
                  <a:srgbClr val="011993"/>
                </a:solidFill>
              </a:rPr>
              <a:t>.</a:t>
            </a:r>
            <a:r>
              <a:rPr lang="en-US" dirty="0" smtClean="0">
                <a:solidFill>
                  <a:srgbClr val="011993"/>
                </a:solidFill>
              </a:rPr>
              <a:t>,</a:t>
            </a:r>
            <a:r>
              <a:rPr dirty="0" smtClean="0">
                <a:solidFill>
                  <a:srgbClr val="011993"/>
                </a:solidFill>
              </a:rPr>
              <a:t> </a:t>
            </a:r>
            <a:r>
              <a:rPr lang="en-US" dirty="0" smtClean="0">
                <a:solidFill>
                  <a:srgbClr val="011993"/>
                </a:solidFill>
              </a:rPr>
              <a:t>g</a:t>
            </a:r>
            <a:r>
              <a:rPr dirty="0" smtClean="0">
                <a:solidFill>
                  <a:srgbClr val="011993"/>
                </a:solidFill>
              </a:rPr>
              <a:t>ravity </a:t>
            </a:r>
            <a:r>
              <a:rPr lang="en-US" dirty="0">
                <a:solidFill>
                  <a:srgbClr val="011993"/>
                </a:solidFill>
              </a:rPr>
              <a:t>w</a:t>
            </a:r>
            <a:r>
              <a:rPr dirty="0" smtClean="0">
                <a:solidFill>
                  <a:srgbClr val="011993"/>
                </a:solidFill>
              </a:rPr>
              <a:t>ave </a:t>
            </a:r>
            <a:r>
              <a:rPr dirty="0">
                <a:solidFill>
                  <a:srgbClr val="011993"/>
                </a:solidFill>
              </a:rPr>
              <a:t>detection</a:t>
            </a:r>
          </a:p>
          <a:p>
            <a:pPr marL="1014969" lvl="1" indent="-374072">
              <a:spcBef>
                <a:spcPts val="400"/>
              </a:spcBef>
              <a:buChar char="•"/>
              <a:defRPr sz="1800"/>
            </a:pPr>
            <a:r>
              <a:rPr dirty="0">
                <a:solidFill>
                  <a:srgbClr val="011993"/>
                </a:solidFill>
              </a:rPr>
              <a:t>Optical communications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6553200" y="6126603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7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2"/>
          <p:cNvGrpSpPr/>
          <p:nvPr/>
        </p:nvGrpSpPr>
        <p:grpSpPr>
          <a:xfrm>
            <a:off x="-64" y="895595"/>
            <a:ext cx="9179259" cy="5976659"/>
            <a:chOff x="0" y="-1"/>
            <a:chExt cx="9179258" cy="5976658"/>
          </a:xfrm>
        </p:grpSpPr>
        <p:sp>
          <p:nvSpPr>
            <p:cNvPr id="110" name="Shape 110"/>
            <p:cNvSpPr/>
            <p:nvPr/>
          </p:nvSpPr>
          <p:spPr>
            <a:xfrm>
              <a:off x="-1" y="-2"/>
              <a:ext cx="9179259" cy="59766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-1" y="2854977"/>
              <a:ext cx="9179259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W</a:t>
              </a:r>
            </a:p>
          </p:txBody>
        </p:sp>
      </p:grpSp>
      <p:pic>
        <p:nvPicPr>
          <p:cNvPr id="113" name="image17.png" descr="image00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94680"/>
            <a:ext cx="8683498" cy="483739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51423" y="-127000"/>
            <a:ext cx="885287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>
                <a:solidFill>
                  <a:srgbClr val="80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00000"/>
                </a:solidFill>
              </a:rPr>
              <a:t>ATLAST 9.2 m Scalable Architecture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6604000" y="6034589"/>
            <a:ext cx="2133600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8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05085" y="956017"/>
            <a:ext cx="3097115" cy="49530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50800" dist="50799" dir="2100006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36 JWST-Size Segments</a:t>
            </a:r>
          </a:p>
          <a:p>
            <a:pPr lvl="0">
              <a:defRPr sz="1800"/>
            </a:pPr>
            <a:r>
              <a:rPr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(Glass or SiC, Heater Plates)</a:t>
            </a:r>
          </a:p>
        </p:txBody>
      </p:sp>
      <p:sp>
        <p:nvSpPr>
          <p:cNvPr id="117" name="Shape 117"/>
          <p:cNvSpPr/>
          <p:nvPr/>
        </p:nvSpPr>
        <p:spPr>
          <a:xfrm>
            <a:off x="3431968" y="1389412"/>
            <a:ext cx="632964" cy="1471896"/>
          </a:xfrm>
          <a:prstGeom prst="line">
            <a:avLst/>
          </a:prstGeom>
          <a:ln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 flipH="1">
            <a:off x="4530819" y="1448298"/>
            <a:ext cx="941434" cy="347453"/>
          </a:xfrm>
          <a:prstGeom prst="line">
            <a:avLst/>
          </a:prstGeom>
          <a:ln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 flipH="1" flipV="1">
            <a:off x="4443045" y="3692768"/>
            <a:ext cx="574349" cy="2133490"/>
          </a:xfrm>
          <a:prstGeom prst="line">
            <a:avLst/>
          </a:prstGeom>
          <a:ln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5492689" y="1176365"/>
            <a:ext cx="3017044" cy="492126"/>
          </a:xfrm>
          <a:prstGeom prst="rect">
            <a:avLst/>
          </a:prstGeom>
          <a:solidFill>
            <a:srgbClr val="FFFFFF"/>
          </a:solidFill>
          <a:ln>
            <a:solidFill/>
          </a:ln>
          <a:effectLst>
            <a:outerShdw blurRad="50800" dist="50799" dir="2100006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Actively controlled SM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6-dof control metrology to SI</a:t>
            </a:r>
          </a:p>
        </p:txBody>
      </p:sp>
      <p:sp>
        <p:nvSpPr>
          <p:cNvPr id="121" name="Shape 121"/>
          <p:cNvSpPr/>
          <p:nvPr/>
        </p:nvSpPr>
        <p:spPr>
          <a:xfrm flipH="1" flipV="1">
            <a:off x="4522080" y="3685626"/>
            <a:ext cx="348521" cy="394985"/>
          </a:xfrm>
          <a:prstGeom prst="line">
            <a:avLst/>
          </a:prstGeom>
          <a:ln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293347" y="1918494"/>
            <a:ext cx="3673391" cy="740411"/>
          </a:xfrm>
          <a:prstGeom prst="rect">
            <a:avLst/>
          </a:prstGeom>
          <a:solidFill>
            <a:srgbClr val="FFFFFF"/>
          </a:solidFill>
          <a:ln w="16510">
            <a:solidFill/>
          </a:ln>
          <a:effectLst>
            <a:outerShdw blurRad="50800" dist="50800" dir="21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7500" lvl="0" indent="-254000">
              <a:buClr>
                <a:srgbClr val="000090"/>
              </a:buClr>
              <a:buSzPct val="80000"/>
              <a:buFont typeface="Arial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Telescope Isolated from SC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7500" lvl="0" indent="-254000">
              <a:buClr>
                <a:srgbClr val="000090"/>
              </a:buClr>
              <a:buSzPct val="80000"/>
              <a:buFont typeface="Arial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6-DOF magnetic isolation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7500" lvl="0" indent="-254000">
              <a:buClr>
                <a:srgbClr val="000090"/>
              </a:buClr>
              <a:buSzPct val="80000"/>
              <a:buFont typeface="Arial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Signal &amp; Power fully isolated</a:t>
            </a:r>
          </a:p>
        </p:txBody>
      </p:sp>
      <p:sp>
        <p:nvSpPr>
          <p:cNvPr id="123" name="Shape 123"/>
          <p:cNvSpPr/>
          <p:nvPr/>
        </p:nvSpPr>
        <p:spPr>
          <a:xfrm>
            <a:off x="3657599" y="2886501"/>
            <a:ext cx="715109" cy="126329"/>
          </a:xfrm>
          <a:prstGeom prst="line">
            <a:avLst/>
          </a:prstGeom>
          <a:ln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970121" y="1814179"/>
            <a:ext cx="1622625" cy="250826"/>
          </a:xfrm>
          <a:prstGeom prst="rect">
            <a:avLst/>
          </a:prstGeom>
          <a:solidFill>
            <a:srgbClr val="FFFFFF"/>
          </a:solidFill>
          <a:ln>
            <a:solidFill/>
          </a:ln>
          <a:effectLst>
            <a:outerShdw blurRad="50800" dist="50799" dir="2100006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0090"/>
                </a:solidFill>
              </a:rPr>
              <a:t>Deployed Baffle</a:t>
            </a:r>
          </a:p>
        </p:txBody>
      </p:sp>
      <p:sp>
        <p:nvSpPr>
          <p:cNvPr id="125" name="Shape 125"/>
          <p:cNvSpPr/>
          <p:nvPr/>
        </p:nvSpPr>
        <p:spPr>
          <a:xfrm flipV="1">
            <a:off x="3786554" y="3493476"/>
            <a:ext cx="410309" cy="140678"/>
          </a:xfrm>
          <a:prstGeom prst="line">
            <a:avLst/>
          </a:prstGeom>
          <a:ln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03032" y="2406325"/>
            <a:ext cx="3085409" cy="499111"/>
          </a:xfrm>
          <a:prstGeom prst="rect">
            <a:avLst/>
          </a:prstGeom>
          <a:solidFill>
            <a:srgbClr val="FFFFFF"/>
          </a:solidFill>
          <a:ln w="16510">
            <a:solidFill/>
          </a:ln>
          <a:effectLst>
            <a:outerShdw blurRad="50800" dist="50800" dir="21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Serviceable Instruments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are externally accessible</a:t>
            </a:r>
          </a:p>
        </p:txBody>
      </p:sp>
      <p:sp>
        <p:nvSpPr>
          <p:cNvPr id="127" name="Shape 127"/>
          <p:cNvSpPr/>
          <p:nvPr/>
        </p:nvSpPr>
        <p:spPr>
          <a:xfrm>
            <a:off x="38099" y="5669343"/>
            <a:ext cx="4475064" cy="740411"/>
          </a:xfrm>
          <a:prstGeom prst="rect">
            <a:avLst/>
          </a:prstGeom>
          <a:solidFill>
            <a:srgbClr val="FFFFFF"/>
          </a:solidFill>
          <a:ln w="16510">
            <a:solidFill/>
          </a:ln>
          <a:effectLst>
            <a:outerShdw blurRad="50800" dist="50800" dir="21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7500" lvl="0" indent="-254000">
              <a:buClr>
                <a:srgbClr val="000090"/>
              </a:buClr>
              <a:buSzPct val="80000"/>
              <a:buFont typeface="Arial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3-layer sunshield,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7500" lvl="0" indent="-254000">
              <a:buClr>
                <a:srgbClr val="000090"/>
              </a:buClr>
              <a:buSzPct val="80000"/>
              <a:buFont typeface="Arial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Constant angle to sun ➡︎ stable sink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7500" lvl="0" indent="-254000">
              <a:buClr>
                <a:srgbClr val="000090"/>
              </a:buClr>
              <a:buSzPct val="80000"/>
              <a:buFont typeface="Arial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Sunshield deployed using 4 booms</a:t>
            </a:r>
          </a:p>
        </p:txBody>
      </p:sp>
      <p:sp>
        <p:nvSpPr>
          <p:cNvPr id="128" name="Shape 128"/>
          <p:cNvSpPr/>
          <p:nvPr/>
        </p:nvSpPr>
        <p:spPr>
          <a:xfrm>
            <a:off x="4707709" y="5672835"/>
            <a:ext cx="3153592" cy="733426"/>
          </a:xfrm>
          <a:prstGeom prst="rect">
            <a:avLst/>
          </a:prstGeom>
          <a:solidFill>
            <a:srgbClr val="FFFFFF"/>
          </a:solidFill>
          <a:ln>
            <a:solidFill/>
          </a:ln>
          <a:effectLst>
            <a:outerShdw blurRad="50800" dist="50799" dir="2100006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7500" lvl="0" indent="-254000">
              <a:buClr>
                <a:srgbClr val="000090"/>
              </a:buClr>
              <a:buSzPct val="80000"/>
              <a:buFont typeface="Arial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Pointing gimbal maintains </a:t>
            </a:r>
            <a:b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constant sun angle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7500" lvl="0" indent="-254000">
              <a:buClr>
                <a:srgbClr val="000090"/>
              </a:buClr>
              <a:buSzPct val="80000"/>
              <a:buFont typeface="Arial"/>
              <a:buChar char="•"/>
              <a:defRPr sz="1800"/>
            </a:pPr>
            <a:r>
              <a:rPr sz="160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Single pointing axis</a:t>
            </a:r>
          </a:p>
        </p:txBody>
      </p:sp>
      <p:sp>
        <p:nvSpPr>
          <p:cNvPr id="129" name="Shape 129"/>
          <p:cNvSpPr/>
          <p:nvPr/>
        </p:nvSpPr>
        <p:spPr>
          <a:xfrm flipV="1">
            <a:off x="4872251" y="2689884"/>
            <a:ext cx="661487" cy="1411268"/>
          </a:xfrm>
          <a:prstGeom prst="line">
            <a:avLst/>
          </a:prstGeom>
          <a:ln w="16510">
            <a:solidFill/>
          </a:ln>
          <a:effectLst>
            <a:outerShdw blurRad="12700" dist="2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H="1" flipV="1">
            <a:off x="3247290" y="2719754"/>
            <a:ext cx="527541" cy="937846"/>
          </a:xfrm>
          <a:prstGeom prst="line">
            <a:avLst/>
          </a:prstGeom>
          <a:ln w="16510">
            <a:solidFill/>
          </a:ln>
          <a:effectLst>
            <a:outerShdw blurRad="12700" dist="2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31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1532" y="2948213"/>
            <a:ext cx="895181" cy="267039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8032145" y="5562622"/>
            <a:ext cx="93558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76092"/>
                </a:solidFill>
              </a:rPr>
              <a:t>Stowed</a:t>
            </a:r>
          </a:p>
        </p:txBody>
      </p:sp>
      <p:sp>
        <p:nvSpPr>
          <p:cNvPr id="133" name="Shape 133"/>
          <p:cNvSpPr/>
          <p:nvPr/>
        </p:nvSpPr>
        <p:spPr>
          <a:xfrm flipH="1" flipV="1">
            <a:off x="3130059" y="1957754"/>
            <a:ext cx="527541" cy="937846"/>
          </a:xfrm>
          <a:prstGeom prst="line">
            <a:avLst/>
          </a:prstGeom>
          <a:ln w="16510">
            <a:solidFill/>
          </a:ln>
          <a:effectLst>
            <a:outerShdw blurRad="12700" dist="2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 flipH="1">
            <a:off x="2625968" y="1959024"/>
            <a:ext cx="504094" cy="1"/>
          </a:xfrm>
          <a:prstGeom prst="line">
            <a:avLst/>
          </a:prstGeom>
          <a:ln w="16510">
            <a:solidFill/>
          </a:ln>
          <a:effectLst>
            <a:outerShdw blurRad="12700" dist="2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600">
                <a:solidFill>
                  <a:srgbClr val="800000"/>
                </a:solidFill>
              </a:rPr>
              <a:t>ATLAST</a:t>
            </a:r>
            <a:r>
              <a:rPr sz="360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 Gimbal Deployment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457200" y="1227667"/>
            <a:ext cx="8229600" cy="45259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1" indent="0" algn="ctr">
              <a:spcBef>
                <a:spcPts val="400"/>
              </a:spcBef>
              <a:buSzTx/>
              <a:buNone/>
              <a:defRPr sz="1800"/>
            </a:pPr>
            <a:r>
              <a:rPr sz="2000"/>
              <a:t>This CAD drawing sequence depicts the rotation of the science payload from its stowed position to deployment into its science-pointing configuration.</a:t>
            </a:r>
          </a:p>
        </p:txBody>
      </p:sp>
      <p:pic>
        <p:nvPicPr>
          <p:cNvPr id="138" name="media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14992" y="2404534"/>
            <a:ext cx="6637340" cy="42060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2218</Words>
  <Application>Microsoft Macintosh PowerPoint</Application>
  <PresentationFormat>On-screen Show (4:3)</PresentationFormat>
  <Paragraphs>442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PowerPoint Presentation</vt:lpstr>
      <vt:lpstr>CONCEPT OVERVIEW</vt:lpstr>
      <vt:lpstr>PowerPoint Presentation</vt:lpstr>
      <vt:lpstr>Engineering Progress: I</vt:lpstr>
      <vt:lpstr>Engineering Progress: II</vt:lpstr>
      <vt:lpstr>Key Technical Tall Poles: I</vt:lpstr>
      <vt:lpstr>Key Technical Tall Poles </vt:lpstr>
      <vt:lpstr>ATLAST 9.2 m Scalable Architecture</vt:lpstr>
      <vt:lpstr>ATLAST Gimbal Deployment</vt:lpstr>
      <vt:lpstr>ATLAST Reference Design Leverages Existing JWST Deployment for Large Aperture</vt:lpstr>
      <vt:lpstr>Telescope Design Parameters</vt:lpstr>
      <vt:lpstr>Managing the Perception</vt:lpstr>
      <vt:lpstr>Takeaway: I</vt:lpstr>
      <vt:lpstr>Takeaway: II</vt:lpstr>
      <vt:lpstr>“FLY AROUND” VIDEO HERE</vt:lpstr>
      <vt:lpstr>BACK UP: TECHNOLOGY ROADMAP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Harley Thronson</cp:lastModifiedBy>
  <cp:revision>4</cp:revision>
  <dcterms:modified xsi:type="dcterms:W3CDTF">2015-07-10T09:45:41Z</dcterms:modified>
</cp:coreProperties>
</file>