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gif" ContentType="image/gif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6"/>
  </p:notesMasterIdLst>
  <p:handoutMasterIdLst>
    <p:handoutMasterId r:id="rId27"/>
  </p:handoutMasterIdLst>
  <p:sldIdLst>
    <p:sldId id="256" r:id="rId2"/>
    <p:sldId id="283" r:id="rId3"/>
    <p:sldId id="282" r:id="rId4"/>
    <p:sldId id="261" r:id="rId5"/>
    <p:sldId id="259" r:id="rId6"/>
    <p:sldId id="276" r:id="rId7"/>
    <p:sldId id="277" r:id="rId8"/>
    <p:sldId id="262" r:id="rId9"/>
    <p:sldId id="263" r:id="rId10"/>
    <p:sldId id="281" r:id="rId11"/>
    <p:sldId id="264" r:id="rId12"/>
    <p:sldId id="265" r:id="rId13"/>
    <p:sldId id="266" r:id="rId14"/>
    <p:sldId id="267" r:id="rId15"/>
    <p:sldId id="268" r:id="rId16"/>
    <p:sldId id="278" r:id="rId17"/>
    <p:sldId id="273" r:id="rId18"/>
    <p:sldId id="279" r:id="rId19"/>
    <p:sldId id="280" r:id="rId20"/>
    <p:sldId id="274" r:id="rId21"/>
    <p:sldId id="275" r:id="rId22"/>
    <p:sldId id="271" r:id="rId23"/>
    <p:sldId id="270" r:id="rId24"/>
    <p:sldId id="257" r:id="rId2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1FF5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 autoAdjust="0"/>
    <p:restoredTop sz="84802" autoAdjust="0"/>
  </p:normalViewPr>
  <p:slideViewPr>
    <p:cSldViewPr snapToGrid="0" snapToObjects="1">
      <p:cViewPr>
        <p:scale>
          <a:sx n="76" d="100"/>
          <a:sy n="76" d="100"/>
        </p:scale>
        <p:origin x="2680" y="61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notesMaster" Target="notesMasters/notesMaster1.xml"/><Relationship Id="rId27" Type="http://schemas.openxmlformats.org/officeDocument/2006/relationships/handoutMaster" Target="handoutMasters/handoutMaster1.xml"/><Relationship Id="rId28" Type="http://schemas.openxmlformats.org/officeDocument/2006/relationships/presProps" Target="presProps.xml"/><Relationship Id="rId29" Type="http://schemas.openxmlformats.org/officeDocument/2006/relationships/viewProps" Target="viewProps.xml"/><Relationship Id="rId30" Type="http://schemas.openxmlformats.org/officeDocument/2006/relationships/theme" Target="theme/theme1.xml"/><Relationship Id="rId3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DAF42C-F1D0-C146-B577-83928A15588D}" type="datetimeFigureOut">
              <a:rPr lang="en-US" smtClean="0"/>
              <a:t>9/20/17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EB50C9-8E36-5B45-8636-E81731C9A5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26065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9E2351-5255-484E-89B1-4C6E8FD34755}" type="datetimeFigureOut">
              <a:rPr lang="en-US" smtClean="0"/>
              <a:t>9/20/17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A985D8-0602-A643-8827-867A8D799F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543591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A985D8-0602-A643-8827-867A8D799F8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37111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smtClean="0"/>
              <a:t>Min </a:t>
            </a:r>
            <a:r>
              <a:rPr lang="en-US" dirty="0" err="1" smtClean="0"/>
              <a:t>chisq</a:t>
            </a:r>
            <a:r>
              <a:rPr lang="en-US" dirty="0" smtClean="0"/>
              <a:t>: </a:t>
            </a:r>
          </a:p>
          <a:p>
            <a:pPr marL="457200" lvl="1" indent="0">
              <a:buFontTx/>
              <a:buNone/>
            </a:pPr>
            <a:r>
              <a:rPr lang="en-US" dirty="0" smtClean="0"/>
              <a:t>1:</a:t>
            </a:r>
            <a:r>
              <a:rPr lang="en-US" baseline="0" dirty="0" smtClean="0"/>
              <a:t> best fitting orbit has chi </a:t>
            </a:r>
            <a:r>
              <a:rPr lang="en-US" baseline="0" dirty="0" err="1" smtClean="0"/>
              <a:t>sq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prob</a:t>
            </a:r>
            <a:r>
              <a:rPr lang="en-US" baseline="0" dirty="0" smtClean="0"/>
              <a:t> less than 1</a:t>
            </a:r>
          </a:p>
          <a:p>
            <a:pPr marL="457200" lvl="1" indent="0">
              <a:buFontTx/>
              <a:buNone/>
            </a:pPr>
            <a:r>
              <a:rPr lang="en-US" baseline="0" dirty="0" smtClean="0"/>
              <a:t>2: we only generate random numbers less than this max probability</a:t>
            </a:r>
          </a:p>
          <a:p>
            <a:pPr marL="457200" lvl="1" indent="0">
              <a:buFontTx/>
              <a:buNone/>
            </a:pPr>
            <a:endParaRPr lang="en-US" baseline="0" dirty="0" smtClean="0"/>
          </a:p>
          <a:p>
            <a:pPr marL="457200" lvl="1" indent="0">
              <a:buFontTx/>
              <a:buNone/>
            </a:pPr>
            <a:r>
              <a:rPr lang="en-US" baseline="0" dirty="0" smtClean="0"/>
              <a:t>- Visual for last two tricks: restrict x’s tested and probabilities possible to within box, speeds rejection sampling</a:t>
            </a:r>
            <a:endParaRPr lang="en-US" dirty="0" smtClean="0"/>
          </a:p>
          <a:p>
            <a:pPr marL="457200" lvl="1" indent="0">
              <a:buFontTx/>
              <a:buNone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A985D8-0602-A643-8827-867A8D799F8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2128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smtClean="0"/>
              <a:t>Typical situation for small orbital fraction</a:t>
            </a:r>
          </a:p>
          <a:p>
            <a:pPr marL="171450" indent="-171450">
              <a:buFontTx/>
              <a:buChar char="-"/>
            </a:pPr>
            <a:r>
              <a:rPr lang="en-US" dirty="0" smtClean="0"/>
              <a:t>Order of magnitude improvement!</a:t>
            </a:r>
          </a:p>
          <a:p>
            <a:pPr marL="171450" indent="-171450">
              <a:buFontTx/>
              <a:buChar char="-"/>
            </a:pPr>
            <a:r>
              <a:rPr lang="en-US" dirty="0" smtClean="0"/>
              <a:t>Lumpy</a:t>
            </a:r>
            <a:r>
              <a:rPr lang="en-US" baseline="0" dirty="0" smtClean="0"/>
              <a:t> MCMC posteriors sign that MCMC has not yet found full solution</a:t>
            </a:r>
          </a:p>
          <a:p>
            <a:pPr marL="171450" indent="-171450">
              <a:buFontTx/>
              <a:buChar char="-"/>
            </a:pPr>
            <a:endParaRPr lang="en-US" baseline="0" dirty="0" smtClean="0"/>
          </a:p>
          <a:p>
            <a:pPr marL="171450" indent="-171450">
              <a:buFontTx/>
              <a:buChar char="-"/>
            </a:pPr>
            <a:r>
              <a:rPr lang="en-US" baseline="0" dirty="0" smtClean="0"/>
              <a:t>(( ROXs 42B b))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A985D8-0602-A643-8827-867A8D799F8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0844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- Calculated for beta Pic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A985D8-0602-A643-8827-867A8D799F8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15847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- Why is OFTI better for smaller orbital fractions?</a:t>
            </a:r>
          </a:p>
          <a:p>
            <a:r>
              <a:rPr lang="en-US" dirty="0" smtClean="0"/>
              <a:t>- Y axis: how well distribution</a:t>
            </a:r>
            <a:r>
              <a:rPr lang="en-US" baseline="0" dirty="0" smtClean="0"/>
              <a:t> accepted so far matches underlying distribution (1 is perfect match)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A985D8-0602-A643-8827-867A8D799F8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48965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smtClean="0"/>
              <a:t>Bryan</a:t>
            </a:r>
            <a:r>
              <a:rPr lang="en-US" baseline="0" dirty="0" smtClean="0"/>
              <a:t> et al 2016, study of widely separated companions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Provided evidence against scattering </a:t>
            </a:r>
            <a:r>
              <a:rPr lang="en-US" baseline="0" dirty="0" err="1" smtClean="0"/>
              <a:t>bc</a:t>
            </a:r>
            <a:r>
              <a:rPr lang="en-US" baseline="0" dirty="0" smtClean="0"/>
              <a:t> of strong evidence against high </a:t>
            </a:r>
            <a:r>
              <a:rPr lang="en-US" baseline="0" dirty="0" err="1" smtClean="0"/>
              <a:t>ecc</a:t>
            </a:r>
            <a:r>
              <a:rPr lang="en-US" baseline="0" dirty="0" smtClean="0"/>
              <a:t> (</a:t>
            </a:r>
            <a:r>
              <a:rPr lang="en-US" baseline="0" dirty="0" err="1" smtClean="0"/>
              <a:t>indep</a:t>
            </a:r>
            <a:r>
              <a:rPr lang="en-US" baseline="0" dirty="0" smtClean="0"/>
              <a:t>. of choice of prior)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A985D8-0602-A643-8827-867A8D799F8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6161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smtClean="0"/>
              <a:t>Had</a:t>
            </a:r>
            <a:r>
              <a:rPr lang="en-US" baseline="0" dirty="0" smtClean="0"/>
              <a:t> to put one triangle plot in talk</a:t>
            </a:r>
            <a:r>
              <a:rPr lang="mr-IN" baseline="0" dirty="0" smtClean="0"/>
              <a:t>…</a:t>
            </a:r>
            <a:r>
              <a:rPr lang="en-US" baseline="0" dirty="0" smtClean="0"/>
              <a:t>.</a:t>
            </a:r>
            <a:endParaRPr lang="en-US" dirty="0" smtClean="0"/>
          </a:p>
          <a:p>
            <a:pPr marL="171450" indent="-171450">
              <a:buFontTx/>
              <a:buChar char="-"/>
            </a:pPr>
            <a:r>
              <a:rPr lang="en-US" dirty="0" smtClean="0"/>
              <a:t>7%</a:t>
            </a:r>
            <a:r>
              <a:rPr lang="en-US" baseline="0" dirty="0" smtClean="0"/>
              <a:t> orbital coverage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Brown dwarf companion discovered in 2012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A985D8-0602-A643-8827-867A8D799F8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19450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smtClean="0"/>
              <a:t>Example of one </a:t>
            </a:r>
            <a:r>
              <a:rPr lang="en-US" dirty="0" err="1" smtClean="0"/>
              <a:t>sim</a:t>
            </a:r>
            <a:r>
              <a:rPr lang="en-US" dirty="0" smtClean="0"/>
              <a:t> in a suite used to help WFIRST</a:t>
            </a:r>
            <a:r>
              <a:rPr lang="en-US" baseline="0" dirty="0" smtClean="0"/>
              <a:t> develop astrometric accuracy </a:t>
            </a:r>
            <a:r>
              <a:rPr lang="en-US" baseline="0" dirty="0" err="1" smtClean="0"/>
              <a:t>reqs</a:t>
            </a:r>
            <a:r>
              <a:rPr lang="en-US" baseline="0" dirty="0" smtClean="0"/>
              <a:t> &amp; observing strategy</a:t>
            </a:r>
            <a:endParaRPr lang="en-US" dirty="0" smtClean="0"/>
          </a:p>
          <a:p>
            <a:pPr marL="171450" indent="-171450">
              <a:buFontTx/>
              <a:buChar char="-"/>
            </a:pPr>
            <a:r>
              <a:rPr lang="en-US" dirty="0" smtClean="0"/>
              <a:t>47 Uma c, known</a:t>
            </a:r>
            <a:r>
              <a:rPr lang="en-US" baseline="0" dirty="0" smtClean="0"/>
              <a:t> RV planet, pretended to have been discovered with WFIRST</a:t>
            </a:r>
          </a:p>
          <a:p>
            <a:pPr marL="171450" indent="-171450">
              <a:buFontTx/>
              <a:buChar char="-"/>
            </a:pPr>
            <a:r>
              <a:rPr lang="en-US" dirty="0" smtClean="0"/>
              <a:t>Typically 4 well-timed observations are necessary</a:t>
            </a:r>
            <a:r>
              <a:rPr lang="en-US" baseline="0" dirty="0" smtClean="0"/>
              <a:t> to constrain orbital uncertainty, once per year is best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OFTI’s efficiency makes these </a:t>
            </a:r>
            <a:r>
              <a:rPr lang="en-US" baseline="0" dirty="0" err="1" smtClean="0"/>
              <a:t>sims</a:t>
            </a:r>
            <a:r>
              <a:rPr lang="en-US" baseline="0" dirty="0" smtClean="0"/>
              <a:t> possible: fitting hundreds of orbits in less than a day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A985D8-0602-A643-8827-867A8D799F8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65761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smtClean="0"/>
              <a:t>Another</a:t>
            </a:r>
            <a:r>
              <a:rPr lang="en-US" baseline="0" dirty="0" smtClean="0"/>
              <a:t> example of </a:t>
            </a:r>
            <a:r>
              <a:rPr lang="en-US" baseline="0" dirty="0" err="1" smtClean="0"/>
              <a:t>sims</a:t>
            </a:r>
            <a:r>
              <a:rPr lang="en-US" baseline="0" dirty="0" smtClean="0"/>
              <a:t> that are useful for space missions: re-observing known RV planet at different times in its orbit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Shape of curve: observing planet at line of nodes gives no inclination angle information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Again, OFTI’s efficiency is critical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A985D8-0602-A643-8827-867A8D799F8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92453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 emphasize OFTI usefulness</a:t>
            </a:r>
            <a:r>
              <a:rPr lang="en-US" baseline="0" dirty="0" smtClean="0"/>
              <a:t> for </a:t>
            </a:r>
            <a:r>
              <a:rPr lang="en-US" baseline="0" dirty="0" err="1" smtClean="0"/>
              <a:t>starshade</a:t>
            </a:r>
            <a:r>
              <a:rPr lang="en-US" baseline="0" dirty="0" smtClean="0"/>
              <a:t> not moving stuff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A985D8-0602-A643-8827-867A8D799F8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037247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A985D8-0602-A643-8827-867A8D799F8F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62039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-image of HR 8799, 4 planet system,</a:t>
            </a:r>
            <a:r>
              <a:rPr lang="en-US" baseline="0" dirty="0" smtClean="0"/>
              <a:t> over the course of 6 years</a:t>
            </a:r>
          </a:p>
          <a:p>
            <a:r>
              <a:rPr lang="en-US" baseline="0" dirty="0" smtClean="0"/>
              <a:t>-orbital motion of planets is apparent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A985D8-0602-A643-8827-867A8D799F8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852653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A985D8-0602-A643-8827-867A8D799F8F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9795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-</a:t>
            </a:r>
            <a:r>
              <a:rPr lang="en-US" baseline="0" dirty="0" smtClean="0"/>
              <a:t>   D</a:t>
            </a:r>
            <a:r>
              <a:rPr lang="en-US" dirty="0" smtClean="0"/>
              <a:t>irect imaging important </a:t>
            </a:r>
            <a:r>
              <a:rPr lang="en-US" dirty="0" err="1" smtClean="0"/>
              <a:t>bc</a:t>
            </a:r>
            <a:r>
              <a:rPr lang="en-US" dirty="0" smtClean="0"/>
              <a:t> probes different area of parameter space than indirect methods</a:t>
            </a:r>
          </a:p>
          <a:p>
            <a:pPr marL="171450" indent="-171450">
              <a:buFontTx/>
              <a:buChar char="-"/>
            </a:pPr>
            <a:r>
              <a:rPr lang="en-US" dirty="0" smtClean="0"/>
              <a:t>Why direct imaging gets at high-</a:t>
            </a:r>
            <a:r>
              <a:rPr lang="en-US" dirty="0" err="1" smtClean="0"/>
              <a:t>sep</a:t>
            </a:r>
            <a:r>
              <a:rPr lang="en-US" baseline="0" dirty="0" smtClean="0"/>
              <a:t> planets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Want to know whether high mass/high </a:t>
            </a:r>
            <a:r>
              <a:rPr lang="en-US" baseline="0" dirty="0" err="1" smtClean="0"/>
              <a:t>sep</a:t>
            </a:r>
            <a:r>
              <a:rPr lang="en-US" baseline="0" dirty="0" smtClean="0"/>
              <a:t> planets form like rocky planets or like stars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A985D8-0602-A643-8827-867A8D799F8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8264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smtClean="0"/>
              <a:t>orbit fitting =</a:t>
            </a:r>
            <a:r>
              <a:rPr lang="en-US" baseline="0" dirty="0" smtClean="0"/>
              <a:t> </a:t>
            </a:r>
            <a:r>
              <a:rPr lang="en-US" dirty="0" smtClean="0"/>
              <a:t>turning 2d astrometric</a:t>
            </a:r>
            <a:r>
              <a:rPr lang="en-US" baseline="0" dirty="0" smtClean="0"/>
              <a:t> errors</a:t>
            </a:r>
            <a:r>
              <a:rPr lang="en-US" dirty="0" smtClean="0"/>
              <a:t> into errors in 3d orbital model</a:t>
            </a:r>
          </a:p>
          <a:p>
            <a:pPr marL="171450" indent="-171450">
              <a:buFontTx/>
              <a:buChar char="-"/>
            </a:pPr>
            <a:r>
              <a:rPr lang="en-US" dirty="0" smtClean="0"/>
              <a:t>Example: do giant planets form in place, or are they scattered</a:t>
            </a:r>
            <a:r>
              <a:rPr lang="en-US" baseline="0" dirty="0" smtClean="0"/>
              <a:t> to their locations by inner planets? -&gt; Numerical </a:t>
            </a:r>
            <a:r>
              <a:rPr lang="en-US" baseline="0" dirty="0" err="1" smtClean="0"/>
              <a:t>sims</a:t>
            </a:r>
            <a:r>
              <a:rPr lang="en-US" baseline="0" dirty="0" smtClean="0"/>
              <a:t> show that scattering results in eccentric orbits</a:t>
            </a:r>
          </a:p>
          <a:p>
            <a:pPr marL="171450" marR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baseline="0" dirty="0" smtClean="0"/>
              <a:t>Example: </a:t>
            </a:r>
            <a:r>
              <a:rPr lang="en-US" dirty="0" err="1" smtClean="0"/>
              <a:t>sma</a:t>
            </a:r>
            <a:r>
              <a:rPr lang="en-US" dirty="0" smtClean="0"/>
              <a:t> important </a:t>
            </a:r>
            <a:r>
              <a:rPr lang="en-US" dirty="0" err="1" smtClean="0"/>
              <a:t>bc</a:t>
            </a:r>
            <a:r>
              <a:rPr lang="en-US" dirty="0" smtClean="0"/>
              <a:t> of albedo, interactions with</a:t>
            </a:r>
            <a:r>
              <a:rPr lang="en-US" baseline="0" dirty="0" smtClean="0"/>
              <a:t> dust disks</a:t>
            </a:r>
          </a:p>
          <a:p>
            <a:pPr marL="171450" marR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baseline="0" dirty="0" smtClean="0"/>
              <a:t>Example: sin(i) also interesting</a:t>
            </a:r>
            <a:endParaRPr lang="en-US" dirty="0" smtClean="0"/>
          </a:p>
          <a:p>
            <a:pPr marL="171450" indent="-171450">
              <a:buFontTx/>
              <a:buChar char="-"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A985D8-0602-A643-8827-867A8D799F8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9330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-   </a:t>
            </a:r>
            <a:r>
              <a:rPr lang="en-US" dirty="0" err="1" smtClean="0"/>
              <a:t>sma</a:t>
            </a:r>
            <a:r>
              <a:rPr lang="en-US" dirty="0" smtClean="0"/>
              <a:t> and </a:t>
            </a:r>
            <a:r>
              <a:rPr lang="en-US" dirty="0" err="1" smtClean="0"/>
              <a:t>ecc</a:t>
            </a:r>
            <a:endParaRPr lang="en-US" dirty="0" smtClean="0"/>
          </a:p>
          <a:p>
            <a:pPr marL="171450" indent="-171450">
              <a:buFontTx/>
              <a:buChar char="-"/>
            </a:pPr>
            <a:r>
              <a:rPr lang="en-US" dirty="0" smtClean="0"/>
              <a:t>3:</a:t>
            </a:r>
            <a:r>
              <a:rPr lang="en-US" baseline="0" dirty="0" smtClean="0"/>
              <a:t> phase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4-6: viewing angle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Note about why period isn’t always included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A985D8-0602-A643-8827-867A8D799F8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31899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smtClean="0"/>
              <a:t>Most rigorous</a:t>
            </a:r>
            <a:r>
              <a:rPr lang="en-US" baseline="0" dirty="0" smtClean="0"/>
              <a:t> statistical method for determining PDFs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Explain axes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Chains initialized in parameter space, chi </a:t>
            </a:r>
            <a:r>
              <a:rPr lang="en-US" baseline="0" dirty="0" err="1" smtClean="0"/>
              <a:t>sq</a:t>
            </a:r>
            <a:r>
              <a:rPr lang="en-US" baseline="0" dirty="0" smtClean="0"/>
              <a:t> probability calculated &amp; posterior updated, next point computer from previous point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Note: burn in very off from final answer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A985D8-0602-A643-8827-867A8D799F8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5515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smtClean="0"/>
              <a:t>Explain method:</a:t>
            </a:r>
            <a:r>
              <a:rPr lang="en-US" baseline="0" dirty="0" smtClean="0"/>
              <a:t> calculate chi square on a grid in parameter space, zoom in on maximum probability region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Great at finding maxima, not great at finding overall shape of PDF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A985D8-0602-A643-8827-867A8D799F8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5515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A985D8-0602-A643-8827-867A8D799F8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5515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smtClean="0"/>
              <a:t>1: what is rejection sampling</a:t>
            </a:r>
          </a:p>
          <a:p>
            <a:pPr marL="171450" indent="-171450">
              <a:buFontTx/>
              <a:buChar char="-"/>
            </a:pPr>
            <a:r>
              <a:rPr lang="en-US" dirty="0" smtClean="0"/>
              <a:t>2: OFTI is a clever</a:t>
            </a:r>
            <a:r>
              <a:rPr lang="en-US" baseline="0" dirty="0" smtClean="0"/>
              <a:t> speedup of rejection sampling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Explain method</a:t>
            </a:r>
            <a:endParaRPr lang="en-US" dirty="0" smtClean="0"/>
          </a:p>
          <a:p>
            <a:r>
              <a:rPr lang="en-US" dirty="0" smtClean="0"/>
              <a:t>-   Note: Next few slides are summary of Blunt et al 2017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A985D8-0602-A643-8827-867A8D799F8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2128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9A16F-6D04-8C4D-9DE8-83EB1DCA456D}" type="datetime1">
              <a:rPr lang="en-US" smtClean="0"/>
              <a:t>9/20/17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8EC06-7885-9543-8EAA-036F9F435C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105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A36EF-6783-5545-98D3-90B133DAD912}" type="datetime1">
              <a:rPr lang="en-US" smtClean="0"/>
              <a:t>9/20/17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8EC06-7885-9543-8EAA-036F9F435C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5984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EB659-FB1F-8D4D-A784-741A100822EB}" type="datetime1">
              <a:rPr lang="en-US" smtClean="0"/>
              <a:t>9/20/17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8EC06-7885-9543-8EAA-036F9F435C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51302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406A9-A48F-6C49-8E33-65A930108921}" type="datetime1">
              <a:rPr lang="en-US" smtClean="0"/>
              <a:t>9/20/17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8EC06-7885-9543-8EAA-036F9F435C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0836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FD506-793B-3745-A862-2B3646A7F8D7}" type="datetime1">
              <a:rPr lang="en-US" smtClean="0"/>
              <a:t>9/20/17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8EC06-7885-9543-8EAA-036F9F435C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4443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40F80-11B3-6741-9951-3DE69FF9B30F}" type="datetime1">
              <a:rPr lang="en-US" smtClean="0"/>
              <a:t>9/20/17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8EC06-7885-9543-8EAA-036F9F435C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6106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BA0ED-9151-664A-8BAB-FC23B327345F}" type="datetime1">
              <a:rPr lang="en-US" smtClean="0"/>
              <a:t>9/20/17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8EC06-7885-9543-8EAA-036F9F435C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6064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3C1C9-36AD-6A4B-81F2-0618C366222E}" type="datetime1">
              <a:rPr lang="en-US" smtClean="0"/>
              <a:t>9/20/17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8EC06-7885-9543-8EAA-036F9F435C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9366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83AE6-BBB4-B34A-92DF-72F407FE81AC}" type="datetime1">
              <a:rPr lang="en-US" smtClean="0"/>
              <a:t>9/20/17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8EC06-7885-9543-8EAA-036F9F435C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9680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B8F492-7052-BE44-8A91-DD031DDBB825}" type="datetime1">
              <a:rPr lang="en-US" smtClean="0"/>
              <a:t>9/20/17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8EC06-7885-9543-8EAA-036F9F435C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7385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05A68-E8B5-8F4F-83E3-9517630B1CF9}" type="datetime1">
              <a:rPr lang="en-US" smtClean="0"/>
              <a:t>9/20/17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8EC06-7885-9543-8EAA-036F9F435C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06790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A3D9D3-8E8E-6B4B-A9F0-378FD11D328E}" type="datetime1">
              <a:rPr lang="en-US" smtClean="0"/>
              <a:t>9/20/17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48EC06-7885-9543-8EAA-036F9F435C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79352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5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6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7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1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2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gi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5" Type="http://schemas.openxmlformats.org/officeDocument/2006/relationships/image" Target="../media/image27.png"/><Relationship Id="rId6" Type="http://schemas.openxmlformats.org/officeDocument/2006/relationships/image" Target="../media/image28.png"/><Relationship Id="rId7" Type="http://schemas.openxmlformats.org/officeDocument/2006/relationships/image" Target="../media/image29.png"/><Relationship Id="rId8" Type="http://schemas.openxmlformats.org/officeDocument/2006/relationships/image" Target="../media/image30.png"/><Relationship Id="rId9" Type="http://schemas.openxmlformats.org/officeDocument/2006/relationships/image" Target="../media/image31.png"/><Relationship Id="rId10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4" Type="http://schemas.openxmlformats.org/officeDocument/2006/relationships/image" Target="../media/image7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1.gi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2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2272424" y="378144"/>
            <a:ext cx="6569951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b="1" dirty="0" smtClean="0"/>
              <a:t>ORBITS FOR THE IMPATIENT </a:t>
            </a:r>
          </a:p>
          <a:p>
            <a:pPr algn="r"/>
            <a:endParaRPr lang="en-US" sz="4000" dirty="0" smtClean="0"/>
          </a:p>
          <a:p>
            <a:pPr algn="r"/>
            <a:r>
              <a:rPr lang="en-US" sz="2800" dirty="0" smtClean="0"/>
              <a:t>a Bayesian Rejection-sampling </a:t>
            </a:r>
          </a:p>
          <a:p>
            <a:pPr algn="r"/>
            <a:r>
              <a:rPr lang="en-US" sz="2800" dirty="0" smtClean="0"/>
              <a:t>Algorithm for Rapidly Fitting the </a:t>
            </a:r>
          </a:p>
          <a:p>
            <a:pPr algn="r"/>
            <a:r>
              <a:rPr lang="en-US" sz="2800" dirty="0" smtClean="0"/>
              <a:t>Orbits of Long-period Exoplanets</a:t>
            </a:r>
            <a:endParaRPr lang="en-US" sz="2800" dirty="0"/>
          </a:p>
        </p:txBody>
      </p:sp>
      <p:sp>
        <p:nvSpPr>
          <p:cNvPr id="15" name="TextBox 14"/>
          <p:cNvSpPr txBox="1"/>
          <p:nvPr/>
        </p:nvSpPr>
        <p:spPr>
          <a:xfrm>
            <a:off x="421652" y="3924915"/>
            <a:ext cx="7481705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>
                    <a:lumMod val="50000"/>
                  </a:schemeClr>
                </a:solidFill>
              </a:rPr>
              <a:t>SARAH BLUNT</a:t>
            </a:r>
          </a:p>
          <a:p>
            <a:endParaRPr lang="en-US" sz="2800" b="1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</a:rPr>
              <a:t>Eric Nielsen, Rob De Rosa, Quinn Konopacky, </a:t>
            </a:r>
          </a:p>
          <a:p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</a:rPr>
              <a:t>Dominic Ryan, Jason Wang, Laurent Pueyo, Julien Rameau, Christian Marois, Franck Marchis, Bruce Macintosh, </a:t>
            </a:r>
          </a:p>
          <a:p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</a:rPr>
              <a:t>James Graham, Gaspard Duchêne, &amp; Adam Schneider </a:t>
            </a: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8EC06-7885-9543-8EAA-036F9F435CE5}" type="slidenum">
              <a:rPr lang="en-US" smtClean="0"/>
              <a:t>1</a:t>
            </a:fld>
            <a:endParaRPr lang="en-US" dirty="0"/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071" y="916911"/>
            <a:ext cx="2387600" cy="2387600"/>
          </a:xfrm>
          <a:prstGeom prst="ellipse">
            <a:avLst/>
          </a:prstGeom>
        </p:spPr>
      </p:pic>
      <p:sp>
        <p:nvSpPr>
          <p:cNvPr id="45" name="Freeform 44"/>
          <p:cNvSpPr/>
          <p:nvPr/>
        </p:nvSpPr>
        <p:spPr>
          <a:xfrm>
            <a:off x="1081611" y="1760260"/>
            <a:ext cx="1510808" cy="970050"/>
          </a:xfrm>
          <a:custGeom>
            <a:avLst/>
            <a:gdLst>
              <a:gd name="connsiteX0" fmla="*/ 307080 w 1658486"/>
              <a:gd name="connsiteY0" fmla="*/ 562841 h 970050"/>
              <a:gd name="connsiteX1" fmla="*/ 23335 w 1658486"/>
              <a:gd name="connsiteY1" fmla="*/ 968140 h 970050"/>
              <a:gd name="connsiteX2" fmla="*/ 847545 w 1658486"/>
              <a:gd name="connsiteY2" fmla="*/ 684431 h 970050"/>
              <a:gd name="connsiteX3" fmla="*/ 1658243 w 1658486"/>
              <a:gd name="connsiteY3" fmla="*/ 8932 h 970050"/>
              <a:gd name="connsiteX4" fmla="*/ 766475 w 1658486"/>
              <a:gd name="connsiteY4" fmla="*/ 279132 h 970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58486" h="970050">
                <a:moveTo>
                  <a:pt x="307080" y="562841"/>
                </a:moveTo>
                <a:cubicBezTo>
                  <a:pt x="120169" y="755358"/>
                  <a:pt x="-66742" y="947875"/>
                  <a:pt x="23335" y="968140"/>
                </a:cubicBezTo>
                <a:cubicBezTo>
                  <a:pt x="113412" y="988405"/>
                  <a:pt x="575060" y="844299"/>
                  <a:pt x="847545" y="684431"/>
                </a:cubicBezTo>
                <a:cubicBezTo>
                  <a:pt x="1120030" y="524563"/>
                  <a:pt x="1671755" y="76482"/>
                  <a:pt x="1658243" y="8932"/>
                </a:cubicBezTo>
                <a:cubicBezTo>
                  <a:pt x="1644731" y="-58618"/>
                  <a:pt x="766475" y="279132"/>
                  <a:pt x="766475" y="279132"/>
                </a:cubicBezTo>
              </a:path>
            </a:pathLst>
          </a:custGeom>
          <a:ln>
            <a:solidFill>
              <a:srgbClr val="4F81BD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tx1"/>
                </a:solidFill>
                <a:prstDash val="dash"/>
              </a:ln>
            </a:endParaRP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4"/>
          <a:srcRect l="44773" t="17101" r="6080" b="10382"/>
          <a:stretch/>
        </p:blipFill>
        <p:spPr>
          <a:xfrm flipH="1">
            <a:off x="1308495" y="2240560"/>
            <a:ext cx="121697" cy="119337"/>
          </a:xfrm>
          <a:prstGeom prst="ellipse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5"/>
          <a:srcRect l="13396" t="9588" r="13043" b="13402"/>
          <a:stretch/>
        </p:blipFill>
        <p:spPr>
          <a:xfrm>
            <a:off x="1571625" y="1933221"/>
            <a:ext cx="339726" cy="339239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785370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83799" y="74094"/>
            <a:ext cx="9511598" cy="11430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Speedups &amp; Tricks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8EC06-7885-9543-8EAA-036F9F435CE5}" type="slidenum">
              <a:rPr lang="en-US" smtClean="0"/>
              <a:t>10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956590" y="2122359"/>
            <a:ext cx="7230820" cy="3108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800" dirty="0" smtClean="0">
                <a:solidFill>
                  <a:schemeClr val="bg1">
                    <a:lumMod val="50000"/>
                  </a:schemeClr>
                </a:solidFill>
              </a:rPr>
              <a:t>Vectorized array operations instead of loops</a:t>
            </a:r>
          </a:p>
          <a:p>
            <a:pPr marL="285750" indent="-285750">
              <a:buFont typeface="Arial"/>
              <a:buChar char="•"/>
            </a:pPr>
            <a:endParaRPr lang="en-US" sz="2800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sz="2800" dirty="0" smtClean="0">
                <a:solidFill>
                  <a:schemeClr val="bg1">
                    <a:lumMod val="50000"/>
                  </a:schemeClr>
                </a:solidFill>
              </a:rPr>
              <a:t>Runs in parallel</a:t>
            </a:r>
          </a:p>
          <a:p>
            <a:pPr marL="285750" indent="-285750">
              <a:buFont typeface="Arial"/>
              <a:buChar char="•"/>
            </a:pPr>
            <a:endParaRPr lang="en-US" sz="2800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sz="2800" dirty="0" smtClean="0">
                <a:solidFill>
                  <a:schemeClr val="bg1">
                    <a:lumMod val="50000"/>
                  </a:schemeClr>
                </a:solidFill>
              </a:rPr>
              <a:t>Minimum Χ</a:t>
            </a:r>
            <a:r>
              <a:rPr lang="en-US" sz="2800" baseline="30000" dirty="0" smtClean="0">
                <a:solidFill>
                  <a:schemeClr val="bg1">
                    <a:lumMod val="50000"/>
                  </a:schemeClr>
                </a:solidFill>
              </a:rPr>
              <a:t>2</a:t>
            </a:r>
            <a:r>
              <a:rPr lang="en-US" sz="2800" dirty="0" smtClean="0">
                <a:solidFill>
                  <a:schemeClr val="bg1">
                    <a:lumMod val="50000"/>
                  </a:schemeClr>
                </a:solidFill>
              </a:rPr>
              <a:t> estimation</a:t>
            </a:r>
          </a:p>
          <a:p>
            <a:endParaRPr lang="en-US" sz="2800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sz="2800" dirty="0" smtClean="0">
                <a:solidFill>
                  <a:schemeClr val="bg1">
                    <a:lumMod val="50000"/>
                  </a:schemeClr>
                </a:solidFill>
              </a:rPr>
              <a:t>Range restriction</a:t>
            </a:r>
            <a:endParaRPr lang="en-US" sz="28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" name="Picture 2" descr="Some_probability_distributio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3719" y="4032678"/>
            <a:ext cx="2744453" cy="168287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101324" y="4161188"/>
            <a:ext cx="51797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 rot="16200000">
            <a:off x="4961158" y="4256894"/>
            <a:ext cx="1062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</a:t>
            </a:r>
            <a:r>
              <a:rPr lang="en-US" dirty="0" smtClean="0"/>
              <a:t>(x) 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800016" y="5480749"/>
            <a:ext cx="6108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x</a:t>
            </a:r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 flipV="1">
            <a:off x="5914986" y="4361723"/>
            <a:ext cx="0" cy="1087932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8089175" y="4378435"/>
            <a:ext cx="0" cy="1087932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5902317" y="4361723"/>
            <a:ext cx="2186858" cy="0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76055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Validation with MCMC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8EC06-7885-9543-8EAA-036F9F435CE5}" type="slidenum">
              <a:rPr lang="en-US" smtClean="0"/>
              <a:t>11</a:t>
            </a:fld>
            <a:endParaRPr lang="en-US"/>
          </a:p>
        </p:txBody>
      </p:sp>
      <p:pic>
        <p:nvPicPr>
          <p:cNvPr id="6" name="Picture 5" descr="goi2_mcmccompare_figur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155" y="1248660"/>
            <a:ext cx="7038492" cy="5472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865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9460"/>
            <a:ext cx="8229600" cy="11430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Advantage Over MCMC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8EC06-7885-9543-8EAA-036F9F435CE5}" type="slidenum">
              <a:rPr lang="en-US" smtClean="0"/>
              <a:t>12</a:t>
            </a:fld>
            <a:endParaRPr lang="en-US"/>
          </a:p>
        </p:txBody>
      </p:sp>
      <p:pic>
        <p:nvPicPr>
          <p:cNvPr id="5" name="Picture 4" descr="roxs42b_mcmc_compare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661" y="1428750"/>
            <a:ext cx="6375400" cy="4927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846971" y="1723578"/>
            <a:ext cx="25898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OFTI: 136 mins</a:t>
            </a:r>
          </a:p>
          <a:p>
            <a:r>
              <a:rPr lang="en-US" sz="2400" dirty="0" smtClean="0"/>
              <a:t>MCMC: 10 hours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741888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252"/>
            <a:ext cx="8229600" cy="1143000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OFTI</a:t>
            </a:r>
            <a:r>
              <a:rPr lang="en-US" sz="2800" dirty="0" smtClean="0"/>
              <a:t> &gt; MCMC</a:t>
            </a:r>
            <a:r>
              <a:rPr lang="mr-IN" sz="2800" dirty="0" smtClean="0"/>
              <a:t>…</a:t>
            </a:r>
            <a:r>
              <a:rPr lang="en-US" sz="2800" dirty="0" smtClean="0"/>
              <a:t> But not Everywhere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8EC06-7885-9543-8EAA-036F9F435CE5}" type="slidenum">
              <a:rPr lang="en-US" smtClean="0"/>
              <a:t>13</a:t>
            </a:fld>
            <a:endParaRPr lang="en-US"/>
          </a:p>
        </p:txBody>
      </p:sp>
      <p:pic>
        <p:nvPicPr>
          <p:cNvPr id="5" name="Picture 4" descr="timeplot_1percent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980"/>
          <a:stretch/>
        </p:blipFill>
        <p:spPr>
          <a:xfrm>
            <a:off x="-125393" y="2072230"/>
            <a:ext cx="9269393" cy="3359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961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246"/>
            <a:ext cx="8229600" cy="1143000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OFTI</a:t>
            </a:r>
            <a:r>
              <a:rPr lang="en-US" sz="2800" dirty="0" smtClean="0"/>
              <a:t> </a:t>
            </a:r>
            <a:r>
              <a:rPr lang="en-US" sz="2800" dirty="0"/>
              <a:t>u</a:t>
            </a:r>
            <a:r>
              <a:rPr lang="en-US" sz="2800" dirty="0" smtClean="0"/>
              <a:t>ses Independent Steps, while</a:t>
            </a:r>
            <a:br>
              <a:rPr lang="en-US" sz="2800" dirty="0" smtClean="0"/>
            </a:br>
            <a:r>
              <a:rPr lang="en-US" sz="2800" dirty="0" smtClean="0"/>
              <a:t>MCMC </a:t>
            </a:r>
            <a:r>
              <a:rPr lang="en-US" sz="2800" dirty="0"/>
              <a:t>u</a:t>
            </a:r>
            <a:r>
              <a:rPr lang="en-US" sz="2800" dirty="0" smtClean="0"/>
              <a:t>ses Correlated Chains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8EC06-7885-9543-8EAA-036F9F435CE5}" type="slidenum">
              <a:rPr lang="en-US" smtClean="0"/>
              <a:t>14</a:t>
            </a:fld>
            <a:endParaRPr lang="en-US"/>
          </a:p>
        </p:txBody>
      </p:sp>
      <p:pic>
        <p:nvPicPr>
          <p:cNvPr id="5" name="Picture 4" descr="goi2_changing_median_plot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783"/>
          <a:stretch/>
        </p:blipFill>
        <p:spPr>
          <a:xfrm>
            <a:off x="106113" y="2088941"/>
            <a:ext cx="9071306" cy="2974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920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6178"/>
            <a:ext cx="8229600" cy="11430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Science with OFTI: 51 Eri b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8EC06-7885-9543-8EAA-036F9F435CE5}" type="slidenum">
              <a:rPr lang="en-US" smtClean="0"/>
              <a:t>15</a:t>
            </a:fld>
            <a:endParaRPr lang="en-US"/>
          </a:p>
        </p:txBody>
      </p:sp>
      <p:pic>
        <p:nvPicPr>
          <p:cNvPr id="5" name="Picture 4" descr="goi2_prediction_plot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25" y="1713019"/>
            <a:ext cx="9025575" cy="391282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34180" y="2701623"/>
            <a:ext cx="1052667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7" name="Right Arrow 6"/>
          <p:cNvSpPr/>
          <p:nvPr/>
        </p:nvSpPr>
        <p:spPr>
          <a:xfrm rot="5400000">
            <a:off x="2054647" y="1464259"/>
            <a:ext cx="424632" cy="270237"/>
          </a:xfrm>
          <a:prstGeom prst="rightArrow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787863" y="1074345"/>
            <a:ext cx="17544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0000FF"/>
                </a:solidFill>
              </a:rPr>
              <a:t>Dec </a:t>
            </a:r>
            <a:r>
              <a:rPr lang="mr-IN" sz="1200" dirty="0" smtClean="0">
                <a:solidFill>
                  <a:srgbClr val="0000FF"/>
                </a:solidFill>
              </a:rPr>
              <a:t>’</a:t>
            </a:r>
            <a:r>
              <a:rPr lang="en-US" sz="1200" dirty="0" smtClean="0">
                <a:solidFill>
                  <a:srgbClr val="0000FF"/>
                </a:solidFill>
              </a:rPr>
              <a:t>14   </a:t>
            </a:r>
            <a:r>
              <a:rPr lang="en-US" sz="1200" dirty="0" smtClean="0">
                <a:solidFill>
                  <a:srgbClr val="008000"/>
                </a:solidFill>
              </a:rPr>
              <a:t>Feb ‘15</a:t>
            </a:r>
            <a:endParaRPr lang="en-US" sz="1200" dirty="0">
              <a:solidFill>
                <a:srgbClr val="008000"/>
              </a:solidFill>
            </a:endParaRPr>
          </a:p>
        </p:txBody>
      </p:sp>
      <p:sp>
        <p:nvSpPr>
          <p:cNvPr id="9" name="Right Arrow 8"/>
          <p:cNvSpPr/>
          <p:nvPr/>
        </p:nvSpPr>
        <p:spPr>
          <a:xfrm rot="5400000">
            <a:off x="2308747" y="1464259"/>
            <a:ext cx="424632" cy="270237"/>
          </a:xfrm>
          <a:prstGeom prst="rightArrow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Arrow 9"/>
          <p:cNvSpPr/>
          <p:nvPr/>
        </p:nvSpPr>
        <p:spPr>
          <a:xfrm rot="5400000">
            <a:off x="6604407" y="1464259"/>
            <a:ext cx="424632" cy="270237"/>
          </a:xfrm>
          <a:prstGeom prst="rightArrow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6217767" y="1110062"/>
            <a:ext cx="17544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008000"/>
                </a:solidFill>
              </a:rPr>
              <a:t>Feb </a:t>
            </a:r>
            <a:r>
              <a:rPr lang="mr-IN" sz="1200" dirty="0" smtClean="0">
                <a:solidFill>
                  <a:srgbClr val="008000"/>
                </a:solidFill>
              </a:rPr>
              <a:t>’</a:t>
            </a:r>
            <a:r>
              <a:rPr lang="en-US" sz="1200" dirty="0" smtClean="0">
                <a:solidFill>
                  <a:srgbClr val="008000"/>
                </a:solidFill>
              </a:rPr>
              <a:t>15 </a:t>
            </a:r>
            <a:r>
              <a:rPr lang="en-US" sz="1200" dirty="0">
                <a:solidFill>
                  <a:srgbClr val="0000FF"/>
                </a:solidFill>
              </a:rPr>
              <a:t>Dec </a:t>
            </a:r>
            <a:r>
              <a:rPr lang="mr-IN" sz="1200" dirty="0">
                <a:solidFill>
                  <a:srgbClr val="0000FF"/>
                </a:solidFill>
              </a:rPr>
              <a:t>’</a:t>
            </a:r>
            <a:r>
              <a:rPr lang="en-US" sz="1200" dirty="0">
                <a:solidFill>
                  <a:srgbClr val="0000FF"/>
                </a:solidFill>
              </a:rPr>
              <a:t>14 </a:t>
            </a:r>
            <a:endParaRPr lang="en-US" sz="1200" dirty="0">
              <a:solidFill>
                <a:srgbClr val="008000"/>
              </a:solidFill>
            </a:endParaRPr>
          </a:p>
        </p:txBody>
      </p:sp>
      <p:sp>
        <p:nvSpPr>
          <p:cNvPr id="12" name="Right Arrow 11"/>
          <p:cNvSpPr/>
          <p:nvPr/>
        </p:nvSpPr>
        <p:spPr>
          <a:xfrm rot="5400000">
            <a:off x="6487822" y="1464261"/>
            <a:ext cx="424632" cy="270237"/>
          </a:xfrm>
          <a:prstGeom prst="rightArrow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558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246"/>
            <a:ext cx="8229600" cy="11430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Science with OFTI: 51 Eri b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8EC06-7885-9543-8EAA-036F9F435CE5}" type="slidenum">
              <a:rPr lang="en-US" smtClean="0"/>
              <a:t>16</a:t>
            </a:fld>
            <a:endParaRPr lang="en-US"/>
          </a:p>
        </p:txBody>
      </p:sp>
      <p:pic>
        <p:nvPicPr>
          <p:cNvPr id="3" name="Picture 2" descr="DeRosa_1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8878" y="1240796"/>
            <a:ext cx="4671471" cy="6045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623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9466"/>
            <a:ext cx="8229600" cy="11430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Science with OFTI: HD 95086 b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8EC06-7885-9543-8EAA-036F9F435CE5}" type="slidenum">
              <a:rPr lang="en-US" smtClean="0"/>
              <a:t>17</a:t>
            </a:fld>
            <a:endParaRPr lang="en-US"/>
          </a:p>
        </p:txBody>
      </p:sp>
      <p:pic>
        <p:nvPicPr>
          <p:cNvPr id="3" name="Picture 2" descr="Rameau_2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015"/>
          <a:stretch/>
        </p:blipFill>
        <p:spPr>
          <a:xfrm>
            <a:off x="1637482" y="1190821"/>
            <a:ext cx="6065367" cy="5530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950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84307" y="-76314"/>
            <a:ext cx="9908437" cy="11430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Science with OFTI: Widely Separated Companions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8EC06-7885-9543-8EAA-036F9F435CE5}" type="slidenum">
              <a:rPr lang="en-US" smtClean="0"/>
              <a:t>18</a:t>
            </a:fld>
            <a:endParaRPr lang="en-US"/>
          </a:p>
        </p:txBody>
      </p:sp>
      <p:pic>
        <p:nvPicPr>
          <p:cNvPr id="5" name="Picture 4" descr="Bryan_1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59" r="-824" b="53435"/>
          <a:stretch/>
        </p:blipFill>
        <p:spPr>
          <a:xfrm>
            <a:off x="1837990" y="1451075"/>
            <a:ext cx="5179790" cy="460262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04572" y="5623744"/>
            <a:ext cx="963682" cy="65936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877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84307" y="-42890"/>
            <a:ext cx="9908437" cy="11430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Science with OFTI: HD 984 B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8EC06-7885-9543-8EAA-036F9F435CE5}" type="slidenum">
              <a:rPr lang="en-US" smtClean="0"/>
              <a:t>19</a:t>
            </a:fld>
            <a:endParaRPr lang="en-US"/>
          </a:p>
        </p:txBody>
      </p:sp>
      <p:pic>
        <p:nvPicPr>
          <p:cNvPr id="3" name="Picture 2" descr="Johnson_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772" y="917881"/>
            <a:ext cx="5912619" cy="5940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448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8EC06-7885-9543-8EAA-036F9F435CE5}" type="slidenum">
              <a:rPr lang="en-US" smtClean="0"/>
              <a:t>2</a:t>
            </a:fld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284053" y="0"/>
            <a:ext cx="9712106" cy="1143000"/>
          </a:xfrm>
        </p:spPr>
        <p:txBody>
          <a:bodyPr>
            <a:noAutofit/>
          </a:bodyPr>
          <a:lstStyle/>
          <a:p>
            <a:r>
              <a:rPr lang="en-US" sz="2800" dirty="0" smtClean="0"/>
              <a:t>Direct Imaging Reveals Orbital Motion</a:t>
            </a:r>
            <a:endParaRPr lang="en-US" sz="2800" dirty="0"/>
          </a:p>
        </p:txBody>
      </p:sp>
      <p:pic>
        <p:nvPicPr>
          <p:cNvPr id="6" name="Picture 5" descr="BVXrHQM-Imgur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1915" y="1417638"/>
            <a:ext cx="5043507" cy="5043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702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9466"/>
            <a:ext cx="9144000" cy="11430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Simulations with OFTI: WFIRST Discoveries 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8EC06-7885-9543-8EAA-036F9F435CE5}" type="slidenum">
              <a:rPr lang="en-US" smtClean="0"/>
              <a:t>20</a:t>
            </a:fld>
            <a:endParaRPr lang="en-US"/>
          </a:p>
        </p:txBody>
      </p:sp>
      <p:pic>
        <p:nvPicPr>
          <p:cNvPr id="5" name="Picture 4" descr="wfirst_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0900" y="867525"/>
            <a:ext cx="5747895" cy="6160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950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484561" y="-26178"/>
            <a:ext cx="10113122" cy="11430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Simulations with OFTI: WFIRST Re-Observations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8EC06-7885-9543-8EAA-036F9F435CE5}" type="slidenum">
              <a:rPr lang="en-US" smtClean="0"/>
              <a:t>21</a:t>
            </a:fld>
            <a:endParaRPr lang="en-US"/>
          </a:p>
        </p:txBody>
      </p:sp>
      <p:pic>
        <p:nvPicPr>
          <p:cNvPr id="5" name="Picture 4" descr="wfirst_2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04" b="4739"/>
          <a:stretch/>
        </p:blipFill>
        <p:spPr>
          <a:xfrm>
            <a:off x="1420266" y="1091320"/>
            <a:ext cx="5840956" cy="5559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950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42890"/>
            <a:ext cx="8229600" cy="11430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Future Hacks and Science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>
            <a:normAutofit fontScale="92500" lnSpcReduction="20000"/>
          </a:bodyPr>
          <a:lstStyle/>
          <a:p>
            <a:r>
              <a:rPr lang="en-US" dirty="0">
                <a:solidFill>
                  <a:srgbClr val="7F7F7F"/>
                </a:solidFill>
              </a:rPr>
              <a:t>m</a:t>
            </a:r>
            <a:r>
              <a:rPr lang="en-US" dirty="0" smtClean="0">
                <a:solidFill>
                  <a:srgbClr val="7F7F7F"/>
                </a:solidFill>
              </a:rPr>
              <a:t>ore orbits</a:t>
            </a:r>
            <a:endParaRPr lang="en-US" dirty="0">
              <a:solidFill>
                <a:srgbClr val="7F7F7F"/>
              </a:solidFill>
            </a:endParaRPr>
          </a:p>
          <a:p>
            <a:r>
              <a:rPr lang="en-US" dirty="0">
                <a:solidFill>
                  <a:srgbClr val="7F7F7F"/>
                </a:solidFill>
              </a:rPr>
              <a:t>m</a:t>
            </a:r>
            <a:r>
              <a:rPr lang="en-US" dirty="0" smtClean="0">
                <a:solidFill>
                  <a:srgbClr val="7F7F7F"/>
                </a:solidFill>
              </a:rPr>
              <a:t>ore simulations</a:t>
            </a:r>
          </a:p>
          <a:p>
            <a:r>
              <a:rPr lang="en-US" dirty="0" smtClean="0">
                <a:solidFill>
                  <a:srgbClr val="7F7F7F"/>
                </a:solidFill>
              </a:rPr>
              <a:t>the eccentricity distribution of Brown Dwarfs</a:t>
            </a:r>
          </a:p>
          <a:p>
            <a:r>
              <a:rPr lang="en-US" dirty="0">
                <a:solidFill>
                  <a:srgbClr val="7F7F7F"/>
                </a:solidFill>
              </a:rPr>
              <a:t>a</a:t>
            </a:r>
            <a:r>
              <a:rPr lang="en-US" dirty="0" smtClean="0">
                <a:solidFill>
                  <a:srgbClr val="7F7F7F"/>
                </a:solidFill>
              </a:rPr>
              <a:t>dd systematics parameters</a:t>
            </a:r>
          </a:p>
          <a:p>
            <a:r>
              <a:rPr lang="en-US" dirty="0">
                <a:solidFill>
                  <a:srgbClr val="7F7F7F"/>
                </a:solidFill>
              </a:rPr>
              <a:t>f</a:t>
            </a:r>
            <a:r>
              <a:rPr lang="en-US" dirty="0" smtClean="0">
                <a:solidFill>
                  <a:srgbClr val="7F7F7F"/>
                </a:solidFill>
              </a:rPr>
              <a:t>it radial velocity &amp; imaging combined datasets</a:t>
            </a:r>
          </a:p>
          <a:p>
            <a:r>
              <a:rPr lang="en-US" dirty="0">
                <a:solidFill>
                  <a:srgbClr val="7F7F7F"/>
                </a:solidFill>
              </a:rPr>
              <a:t>e</a:t>
            </a:r>
            <a:r>
              <a:rPr lang="en-US" dirty="0" smtClean="0">
                <a:solidFill>
                  <a:srgbClr val="7F7F7F"/>
                </a:solidFill>
              </a:rPr>
              <a:t>xplore </a:t>
            </a:r>
            <a:r>
              <a:rPr lang="en-US" dirty="0" err="1" smtClean="0">
                <a:solidFill>
                  <a:srgbClr val="7F7F7F"/>
                </a:solidFill>
              </a:rPr>
              <a:t>Nyquist</a:t>
            </a:r>
            <a:r>
              <a:rPr lang="en-US" dirty="0">
                <a:solidFill>
                  <a:srgbClr val="7F7F7F"/>
                </a:solidFill>
              </a:rPr>
              <a:t> </a:t>
            </a:r>
            <a:r>
              <a:rPr lang="en-US" dirty="0" smtClean="0">
                <a:solidFill>
                  <a:srgbClr val="7F7F7F"/>
                </a:solidFill>
              </a:rPr>
              <a:t>sampling problems for smaller orbital periods (Eric already working on this)</a:t>
            </a:r>
          </a:p>
          <a:p>
            <a:r>
              <a:rPr lang="mr-IN" dirty="0" smtClean="0">
                <a:solidFill>
                  <a:srgbClr val="7F7F7F"/>
                </a:solidFill>
              </a:rPr>
              <a:t>…</a:t>
            </a:r>
            <a:r>
              <a:rPr lang="en-US" dirty="0" smtClean="0">
                <a:solidFill>
                  <a:srgbClr val="7F7F7F"/>
                </a:solidFill>
              </a:rPr>
              <a:t>and much much more! </a:t>
            </a:r>
          </a:p>
          <a:p>
            <a:pPr marL="0" indent="0" algn="ctr">
              <a:buNone/>
            </a:pPr>
            <a:endParaRPr lang="en-US" dirty="0" smtClean="0">
              <a:solidFill>
                <a:srgbClr val="7F7F7F"/>
              </a:solidFill>
            </a:endParaRPr>
          </a:p>
          <a:p>
            <a:pPr marL="0" indent="0" algn="ctr">
              <a:buNone/>
            </a:pPr>
            <a:r>
              <a:rPr lang="en-US" dirty="0" smtClean="0">
                <a:solidFill>
                  <a:srgbClr val="7F7F7F"/>
                </a:solidFill>
              </a:rPr>
              <a:t>What can OFTI do for you?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8EC06-7885-9543-8EAA-036F9F435CE5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3987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42890"/>
            <a:ext cx="8229600" cy="11430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References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8568"/>
            <a:ext cx="8229600" cy="4756150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u="sng" dirty="0" smtClean="0">
                <a:solidFill>
                  <a:srgbClr val="7F7F7F"/>
                </a:solidFill>
              </a:rPr>
              <a:t>Overview</a:t>
            </a:r>
            <a:r>
              <a:rPr lang="en-US" dirty="0" smtClean="0">
                <a:solidFill>
                  <a:srgbClr val="7F7F7F"/>
                </a:solidFill>
              </a:rPr>
              <a:t>:</a:t>
            </a:r>
          </a:p>
          <a:p>
            <a:r>
              <a:rPr lang="en-US" dirty="0" smtClean="0">
                <a:solidFill>
                  <a:srgbClr val="7F7F7F"/>
                </a:solidFill>
              </a:rPr>
              <a:t>AJ, Blunt et al 2017</a:t>
            </a:r>
          </a:p>
          <a:p>
            <a:pPr marL="0" indent="0">
              <a:buNone/>
            </a:pPr>
            <a:endParaRPr lang="en-US" sz="600" dirty="0" smtClean="0">
              <a:solidFill>
                <a:srgbClr val="7F7F7F"/>
              </a:solidFill>
            </a:endParaRPr>
          </a:p>
          <a:p>
            <a:pPr marL="0" indent="0">
              <a:buNone/>
            </a:pPr>
            <a:r>
              <a:rPr lang="en-US" u="sng" dirty="0" smtClean="0">
                <a:solidFill>
                  <a:srgbClr val="7F7F7F"/>
                </a:solidFill>
              </a:rPr>
              <a:t>Similar Techniques</a:t>
            </a:r>
            <a:r>
              <a:rPr lang="en-US" dirty="0" smtClean="0">
                <a:solidFill>
                  <a:srgbClr val="7F7F7F"/>
                </a:solidFill>
              </a:rPr>
              <a:t>:</a:t>
            </a:r>
          </a:p>
          <a:p>
            <a:r>
              <a:rPr lang="en-US" dirty="0" smtClean="0">
                <a:solidFill>
                  <a:srgbClr val="7F7F7F"/>
                </a:solidFill>
              </a:rPr>
              <a:t>ApJ, Konopacky et al 2016</a:t>
            </a:r>
          </a:p>
          <a:p>
            <a:r>
              <a:rPr lang="en-US" dirty="0" smtClean="0">
                <a:solidFill>
                  <a:srgbClr val="7F7F7F"/>
                </a:solidFill>
              </a:rPr>
              <a:t>ApJ, Price-</a:t>
            </a:r>
            <a:r>
              <a:rPr lang="en-US" dirty="0" err="1" smtClean="0">
                <a:solidFill>
                  <a:srgbClr val="7F7F7F"/>
                </a:solidFill>
              </a:rPr>
              <a:t>Wheelan</a:t>
            </a:r>
            <a:r>
              <a:rPr lang="en-US" dirty="0" smtClean="0">
                <a:solidFill>
                  <a:srgbClr val="7F7F7F"/>
                </a:solidFill>
              </a:rPr>
              <a:t> et al 2017</a:t>
            </a:r>
          </a:p>
          <a:p>
            <a:pPr marL="0" indent="0">
              <a:buNone/>
            </a:pPr>
            <a:endParaRPr lang="en-US" sz="500" dirty="0" smtClean="0">
              <a:solidFill>
                <a:srgbClr val="7F7F7F"/>
              </a:solidFill>
            </a:endParaRPr>
          </a:p>
          <a:p>
            <a:pPr marL="0" indent="0">
              <a:buNone/>
            </a:pPr>
            <a:r>
              <a:rPr lang="en-US" u="sng" dirty="0" smtClean="0">
                <a:solidFill>
                  <a:srgbClr val="7F7F7F"/>
                </a:solidFill>
              </a:rPr>
              <a:t>Science Papers</a:t>
            </a:r>
            <a:r>
              <a:rPr lang="en-US" dirty="0" smtClean="0">
                <a:solidFill>
                  <a:srgbClr val="7F7F7F"/>
                </a:solidFill>
              </a:rPr>
              <a:t>: </a:t>
            </a:r>
          </a:p>
          <a:p>
            <a:r>
              <a:rPr lang="en-US" dirty="0" smtClean="0">
                <a:solidFill>
                  <a:srgbClr val="7F7F7F"/>
                </a:solidFill>
              </a:rPr>
              <a:t>AJ, Nielsen </a:t>
            </a:r>
            <a:r>
              <a:rPr lang="en-US" dirty="0">
                <a:solidFill>
                  <a:srgbClr val="7F7F7F"/>
                </a:solidFill>
              </a:rPr>
              <a:t>et al </a:t>
            </a:r>
            <a:r>
              <a:rPr lang="en-US" dirty="0" smtClean="0">
                <a:solidFill>
                  <a:srgbClr val="7F7F7F"/>
                </a:solidFill>
              </a:rPr>
              <a:t>2017 (submitted)</a:t>
            </a:r>
          </a:p>
          <a:p>
            <a:r>
              <a:rPr lang="en-US" dirty="0" smtClean="0">
                <a:solidFill>
                  <a:srgbClr val="7F7F7F"/>
                </a:solidFill>
              </a:rPr>
              <a:t>AJ, Ngo et al 2017</a:t>
            </a:r>
          </a:p>
          <a:p>
            <a:r>
              <a:rPr lang="en-US" dirty="0" smtClean="0">
                <a:solidFill>
                  <a:srgbClr val="7F7F7F"/>
                </a:solidFill>
              </a:rPr>
              <a:t>AJ, Johnson-Groh et al 2017</a:t>
            </a:r>
          </a:p>
          <a:p>
            <a:r>
              <a:rPr lang="en-US" dirty="0" smtClean="0">
                <a:solidFill>
                  <a:srgbClr val="7F7F7F"/>
                </a:solidFill>
              </a:rPr>
              <a:t>ApJ, Bryan et al 2016</a:t>
            </a:r>
          </a:p>
          <a:p>
            <a:r>
              <a:rPr lang="en-US" dirty="0" smtClean="0">
                <a:solidFill>
                  <a:srgbClr val="7F7F7F"/>
                </a:solidFill>
              </a:rPr>
              <a:t>ApJL, Rameau et al 2016</a:t>
            </a:r>
          </a:p>
          <a:p>
            <a:r>
              <a:rPr lang="en-US" dirty="0" smtClean="0">
                <a:solidFill>
                  <a:srgbClr val="7F7F7F"/>
                </a:solidFill>
              </a:rPr>
              <a:t>ApJL, De Rosa et al 2015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8EC06-7885-9543-8EAA-036F9F435CE5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206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732763" cy="11430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Acknowledgments</a:t>
            </a:r>
            <a:endParaRPr lang="en-US" sz="28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8EC06-7885-9543-8EAA-036F9F435CE5}" type="slidenum">
              <a:rPr lang="en-US" smtClean="0"/>
              <a:t>24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4541" y="1897548"/>
            <a:ext cx="2267541" cy="226754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1811" y="5419824"/>
            <a:ext cx="1401893" cy="79715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92617" y="5419824"/>
            <a:ext cx="1009260" cy="79678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08984" y="5396935"/>
            <a:ext cx="819672" cy="81967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50404" y="5406492"/>
            <a:ext cx="810115" cy="81011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79303" y="5413819"/>
            <a:ext cx="802790" cy="80279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53826" y="5399661"/>
            <a:ext cx="1637164" cy="81694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0"/>
          <a:srcRect t="16211" b="17386"/>
          <a:stretch/>
        </p:blipFill>
        <p:spPr>
          <a:xfrm>
            <a:off x="137709" y="5419824"/>
            <a:ext cx="1185791" cy="787386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457201" y="1395236"/>
            <a:ext cx="5732762" cy="36317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200" dirty="0" smtClean="0"/>
              <a:t>OFTI is based on a method described in Ghez et al (2008), and was jointly developed by the authors of this talk.</a:t>
            </a:r>
          </a:p>
          <a:p>
            <a:pPr algn="just"/>
            <a:endParaRPr lang="en-US" sz="200" dirty="0"/>
          </a:p>
          <a:p>
            <a:pPr algn="just"/>
            <a:r>
              <a:rPr lang="en-US" sz="1200" dirty="0" smtClean="0"/>
              <a:t>S.B</a:t>
            </a:r>
            <a:r>
              <a:rPr lang="en-US" sz="1200" dirty="0"/>
              <a:t>. has been supported by the National Science Foundation Research Experiences for Undergraduates Program under Grant No. AST-1359346 and the Stanford Summer Research Early-Identification Program. S.B. would also like to acknowledge and thank Charles Royce and the Royce Fellowship for their support, and Jasmine </a:t>
            </a:r>
            <a:r>
              <a:rPr lang="en-US" sz="1200" dirty="0" err="1"/>
              <a:t>Garani</a:t>
            </a:r>
            <a:r>
              <a:rPr lang="en-US" sz="1200" dirty="0"/>
              <a:t> for useful discussion. Thanks to Mike Fitzgerald, </a:t>
            </a:r>
            <a:r>
              <a:rPr lang="en-US" sz="1200" dirty="0" err="1"/>
              <a:t>Anand</a:t>
            </a:r>
            <a:r>
              <a:rPr lang="en-US" sz="1200" dirty="0"/>
              <a:t> Sivaramakrishnan, Alexandra Greenbaum, Max Millar-Blanchaer, and Vanessa Bailey for helpful </a:t>
            </a:r>
            <a:r>
              <a:rPr lang="en-US" sz="1200" dirty="0" smtClean="0"/>
              <a:t>discussion. </a:t>
            </a:r>
            <a:r>
              <a:rPr lang="en-US" sz="1200" dirty="0"/>
              <a:t>Based on observations obtained at the Gemini Observatory, which is operated by the Association of Universities for Research in Astronomy, Inc., under a cooperative agreement with the National Science Foundation (NSF) on behalf of the Gemini partnership: the NSF (United States), the National Research Council (Canada), CONICYT (Chile), the Australian Research Council (Australia), </a:t>
            </a:r>
            <a:r>
              <a:rPr lang="en-US" sz="1200" dirty="0" err="1" smtClean="0"/>
              <a:t>Ministério</a:t>
            </a:r>
            <a:r>
              <a:rPr lang="en-US" sz="1200" dirty="0" smtClean="0"/>
              <a:t> </a:t>
            </a:r>
            <a:r>
              <a:rPr lang="en-US" sz="1200" dirty="0"/>
              <a:t>da </a:t>
            </a:r>
            <a:r>
              <a:rPr lang="en-US" sz="1200" dirty="0" err="1" smtClean="0"/>
              <a:t>Ciência</a:t>
            </a:r>
            <a:r>
              <a:rPr lang="en-US" sz="1200" dirty="0"/>
              <a:t>, </a:t>
            </a:r>
            <a:r>
              <a:rPr lang="en-US" sz="1200" dirty="0" err="1"/>
              <a:t>Tecnologiae</a:t>
            </a:r>
            <a:r>
              <a:rPr lang="en-US" sz="1200" dirty="0"/>
              <a:t> </a:t>
            </a:r>
            <a:r>
              <a:rPr lang="en-US" sz="1200" dirty="0" err="1"/>
              <a:t>Inovacao</a:t>
            </a:r>
            <a:r>
              <a:rPr lang="en-US" sz="1200" dirty="0"/>
              <a:t> (Brazil) and </a:t>
            </a:r>
            <a:r>
              <a:rPr lang="en-US" sz="1200" dirty="0" err="1"/>
              <a:t>Ministerio</a:t>
            </a:r>
            <a:r>
              <a:rPr lang="en-US" sz="1200" dirty="0"/>
              <a:t> de </a:t>
            </a:r>
            <a:r>
              <a:rPr lang="en-US" sz="1200" dirty="0" err="1"/>
              <a:t>Ciencia</a:t>
            </a:r>
            <a:r>
              <a:rPr lang="en-US" sz="1200" dirty="0"/>
              <a:t>, </a:t>
            </a:r>
            <a:r>
              <a:rPr lang="en-US" sz="1200" dirty="0" err="1" smtClean="0"/>
              <a:t>Tecnología</a:t>
            </a:r>
            <a:r>
              <a:rPr lang="en-US" sz="1200" dirty="0" smtClean="0"/>
              <a:t> </a:t>
            </a:r>
            <a:r>
              <a:rPr lang="en-US" sz="1200" dirty="0"/>
              <a:t>e </a:t>
            </a:r>
            <a:r>
              <a:rPr lang="en-US" sz="1200" dirty="0" err="1" smtClean="0"/>
              <a:t>Innovación</a:t>
            </a:r>
            <a:r>
              <a:rPr lang="en-US" sz="1200" dirty="0" smtClean="0"/>
              <a:t> </a:t>
            </a:r>
            <a:r>
              <a:rPr lang="en-US" sz="1200" dirty="0" err="1"/>
              <a:t>Productiva</a:t>
            </a:r>
            <a:r>
              <a:rPr lang="en-US" sz="1200" dirty="0"/>
              <a:t> (Argentina). E.L.N., S.B., B.M., F.M., and M.P. were supported by NASA grant NNX14AJ80G. R.J.D.R, D.R, J.J.W, J.R.G have been supported by NSF grant AST-1518332, National Aeronautics and Space Administration (NASA) Origins grant NNX15AC89G, and NASA </a:t>
            </a:r>
            <a:r>
              <a:rPr lang="en-US" sz="1200" dirty="0" err="1"/>
              <a:t>NExSS</a:t>
            </a:r>
            <a:r>
              <a:rPr lang="en-US" sz="1200" dirty="0"/>
              <a:t> grant NNX15AD95G. This work benefited from NASA’s Nexus for Exoplanet System Science (</a:t>
            </a:r>
            <a:r>
              <a:rPr lang="en-US" sz="1200" dirty="0" err="1"/>
              <a:t>NExSS</a:t>
            </a:r>
            <a:r>
              <a:rPr lang="en-US" sz="1200" dirty="0"/>
              <a:t>) research coordination network sponsored by NASA’s Science Mission Directorate.</a:t>
            </a:r>
          </a:p>
        </p:txBody>
      </p:sp>
    </p:spTree>
    <p:extLst>
      <p:ext uri="{BB962C8B-B14F-4D97-AF65-F5344CB8AC3E}">
        <p14:creationId xmlns:p14="http://schemas.microsoft.com/office/powerpoint/2010/main" val="3794605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84053" y="0"/>
            <a:ext cx="9712106" cy="1143000"/>
          </a:xfrm>
        </p:spPr>
        <p:txBody>
          <a:bodyPr>
            <a:noAutofit/>
          </a:bodyPr>
          <a:lstStyle/>
          <a:p>
            <a:r>
              <a:rPr lang="en-US" sz="2800" dirty="0" smtClean="0"/>
              <a:t>Direct Imaging Probes New Regions of Parameter Space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8EC06-7885-9543-8EAA-036F9F435CE5}" type="slidenum">
              <a:rPr lang="en-US" smtClean="0"/>
              <a:t>3</a:t>
            </a:fld>
            <a:endParaRPr lang="en-US"/>
          </a:p>
        </p:txBody>
      </p:sp>
      <p:pic>
        <p:nvPicPr>
          <p:cNvPr id="7" name="Picture 6" descr="Exoplanet_Meteorology (dragged)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11" t="23333" r="17450" b="39807"/>
          <a:stretch/>
        </p:blipFill>
        <p:spPr>
          <a:xfrm>
            <a:off x="389175" y="1124083"/>
            <a:ext cx="7840342" cy="556211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 rot="5400000">
            <a:off x="7028004" y="2516345"/>
            <a:ext cx="20689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7F7F7F"/>
                </a:solidFill>
              </a:rPr>
              <a:t>Abhi</a:t>
            </a:r>
            <a:r>
              <a:rPr lang="en-US" dirty="0" smtClean="0">
                <a:solidFill>
                  <a:srgbClr val="7F7F7F"/>
                </a:solidFill>
              </a:rPr>
              <a:t> Rajan</a:t>
            </a:r>
            <a:endParaRPr lang="en-US" dirty="0">
              <a:solidFill>
                <a:srgbClr val="7F7F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1019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Autofit/>
          </a:bodyPr>
          <a:lstStyle/>
          <a:p>
            <a:r>
              <a:rPr lang="en-US" sz="2800" dirty="0" smtClean="0"/>
              <a:t>Orbit Fitting Lets Us Study Planets &amp; Planet Formation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287325" y="6356350"/>
            <a:ext cx="2133600" cy="365125"/>
          </a:xfrm>
        </p:spPr>
        <p:txBody>
          <a:bodyPr/>
          <a:lstStyle/>
          <a:p>
            <a:pPr algn="l"/>
            <a:fld id="{5548EC06-7885-9543-8EAA-036F9F435CE5}" type="slidenum">
              <a:rPr lang="en-US" smtClean="0"/>
              <a:pPr algn="l"/>
              <a:t>4</a:t>
            </a:fld>
            <a:endParaRPr lang="en-US" dirty="0"/>
          </a:p>
        </p:txBody>
      </p:sp>
      <p:pic>
        <p:nvPicPr>
          <p:cNvPr id="6" name="Picture 5" descr="direct_imag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53" y="1637732"/>
            <a:ext cx="3873675" cy="365982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597515" y="1857296"/>
            <a:ext cx="2232016" cy="523220"/>
          </a:xfrm>
          <a:prstGeom prst="rect">
            <a:avLst/>
          </a:prstGeom>
          <a:noFill/>
          <a:ln>
            <a:solidFill>
              <a:srgbClr val="7F7F7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>
                    <a:lumMod val="50000"/>
                  </a:schemeClr>
                </a:solidFill>
              </a:rPr>
              <a:t>ASTROMETRY</a:t>
            </a:r>
            <a:endParaRPr lang="en-US" sz="28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" name="Right Arrow 10"/>
          <p:cNvSpPr/>
          <p:nvPr/>
        </p:nvSpPr>
        <p:spPr>
          <a:xfrm>
            <a:off x="4210669" y="1854988"/>
            <a:ext cx="818740" cy="523220"/>
          </a:xfrm>
          <a:prstGeom prst="rightArrow">
            <a:avLst>
              <a:gd name="adj1" fmla="val 43612"/>
              <a:gd name="adj2" fmla="val 50000"/>
            </a:avLst>
          </a:prstGeom>
          <a:solidFill>
            <a:srgbClr val="FFFFFF"/>
          </a:solidFill>
          <a:ln>
            <a:solidFill>
              <a:srgbClr val="7F7F7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Arrow 11"/>
          <p:cNvSpPr/>
          <p:nvPr/>
        </p:nvSpPr>
        <p:spPr>
          <a:xfrm rot="5400000">
            <a:off x="6337898" y="2599278"/>
            <a:ext cx="597693" cy="523220"/>
          </a:xfrm>
          <a:prstGeom prst="rightArrow">
            <a:avLst>
              <a:gd name="adj1" fmla="val 43612"/>
              <a:gd name="adj2" fmla="val 50000"/>
            </a:avLst>
          </a:prstGeom>
          <a:solidFill>
            <a:srgbClr val="FFFFFF"/>
          </a:solidFill>
          <a:ln>
            <a:solidFill>
              <a:srgbClr val="7F7F7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goi2_mcmccompare_figure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0373" y="3354314"/>
            <a:ext cx="4330447" cy="3367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107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Orbital Parameterization</a:t>
            </a:r>
            <a:endParaRPr lang="en-US" sz="2800" dirty="0"/>
          </a:p>
        </p:txBody>
      </p:sp>
      <p:pic>
        <p:nvPicPr>
          <p:cNvPr id="5" name="Content Placeholder 4" descr="orbit_params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345" r="-14345"/>
          <a:stretch>
            <a:fillRect/>
          </a:stretch>
        </p:blipFill>
        <p:spPr>
          <a:xfrm>
            <a:off x="1092142" y="1600200"/>
            <a:ext cx="8229600" cy="4525963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8EC06-7885-9543-8EAA-036F9F435CE5}" type="slidenum">
              <a:rPr lang="en-US" smtClean="0"/>
              <a:t>5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848626" y="3899123"/>
            <a:ext cx="155965" cy="10772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endParaRPr lang="en-US" sz="100" dirty="0"/>
          </a:p>
        </p:txBody>
      </p:sp>
      <p:sp>
        <p:nvSpPr>
          <p:cNvPr id="9" name="TextBox 8"/>
          <p:cNvSpPr txBox="1"/>
          <p:nvPr/>
        </p:nvSpPr>
        <p:spPr>
          <a:xfrm>
            <a:off x="457200" y="1387048"/>
            <a:ext cx="3452705" cy="2031325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1. semi-major axis (</a:t>
            </a:r>
            <a:r>
              <a:rPr lang="en-US" i="1" dirty="0" smtClean="0">
                <a:solidFill>
                  <a:schemeClr val="bg1">
                    <a:lumMod val="50000"/>
                  </a:schemeClr>
                </a:solidFill>
              </a:rPr>
              <a:t>a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)</a:t>
            </a:r>
          </a:p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2.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e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ccentricity (</a:t>
            </a:r>
            <a:r>
              <a:rPr lang="en-US" i="1" dirty="0" smtClean="0">
                <a:solidFill>
                  <a:schemeClr val="bg1">
                    <a:lumMod val="50000"/>
                  </a:schemeClr>
                </a:solidFill>
              </a:rPr>
              <a:t>e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)</a:t>
            </a: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3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.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e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poch of periastron passage (</a:t>
            </a:r>
            <a:r>
              <a:rPr lang="en-US" i="1" dirty="0" smtClean="0">
                <a:solidFill>
                  <a:schemeClr val="bg1">
                    <a:lumMod val="50000"/>
                  </a:schemeClr>
                </a:solidFill>
              </a:rPr>
              <a:t>T</a:t>
            </a:r>
            <a:r>
              <a:rPr lang="en-US" i="1" baseline="-25000" dirty="0" smtClean="0">
                <a:solidFill>
                  <a:schemeClr val="bg1">
                    <a:lumMod val="50000"/>
                  </a:schemeClr>
                </a:solidFill>
              </a:rPr>
              <a:t>0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)</a:t>
            </a: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4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. inclination angle (</a:t>
            </a:r>
            <a:r>
              <a:rPr lang="en-US" i="1" dirty="0" smtClean="0">
                <a:solidFill>
                  <a:schemeClr val="bg1">
                    <a:lumMod val="50000"/>
                  </a:schemeClr>
                </a:solidFill>
              </a:rPr>
              <a:t>i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)</a:t>
            </a: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5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.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p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osition angle of nodes (Ω)</a:t>
            </a: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6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.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a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rgument of periastron (ω)</a:t>
            </a:r>
          </a:p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(( 7.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period (</a:t>
            </a:r>
            <a:r>
              <a:rPr lang="en-US" i="1" dirty="0">
                <a:solidFill>
                  <a:schemeClr val="bg1">
                    <a:lumMod val="50000"/>
                  </a:schemeClr>
                </a:solidFill>
              </a:rPr>
              <a:t>P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) ))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6" name="Picture 5" descr="0503dd6ef27ab1fa1025650412771227_cartoon-earth-png-cartoon-earth-clipart_600-56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4340" y="1798578"/>
            <a:ext cx="651651" cy="608208"/>
          </a:xfrm>
          <a:prstGeom prst="rect">
            <a:avLst/>
          </a:prstGeom>
        </p:spPr>
      </p:pic>
      <p:pic>
        <p:nvPicPr>
          <p:cNvPr id="3" name="Picture 2" descr="0e67ce1811e9869cad1c1d72f47beea8_cartoon20eyes-eye-cartoon-clipart_602-505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7320" y="1998837"/>
            <a:ext cx="325958" cy="274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905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33423"/>
            <a:ext cx="9144000" cy="1353635"/>
          </a:xfrm>
        </p:spPr>
        <p:txBody>
          <a:bodyPr>
            <a:normAutofit/>
          </a:bodyPr>
          <a:lstStyle/>
          <a:p>
            <a:r>
              <a:rPr lang="en-US" sz="2800" dirty="0" smtClean="0"/>
              <a:t>Commonly Used Orbit Fitting Algorithms</a:t>
            </a:r>
            <a:endParaRPr lang="en-US" sz="2800" dirty="0">
              <a:solidFill>
                <a:srgbClr val="7F7F7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8EC06-7885-9543-8EAA-036F9F435CE5}" type="slidenum">
              <a:rPr lang="en-US" smtClean="0"/>
              <a:t>6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885576" y="1788135"/>
            <a:ext cx="74336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1. Markov Chain Monte Carlo (MCMC)</a:t>
            </a:r>
          </a:p>
        </p:txBody>
      </p:sp>
      <p:pic>
        <p:nvPicPr>
          <p:cNvPr id="7" name="Picture 6" descr="6a010534b1db25970b019aff4a7bbc970d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555" y="3106246"/>
            <a:ext cx="6500207" cy="325010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-50127" y="6560106"/>
            <a:ext cx="386971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rgbClr val="7F7F7F"/>
                </a:solidFill>
              </a:rPr>
              <a:t>** awesome gif from </a:t>
            </a:r>
            <a:r>
              <a:rPr lang="en-US" sz="1400" dirty="0" err="1" smtClean="0">
                <a:solidFill>
                  <a:srgbClr val="7F7F7F"/>
                </a:solidFill>
              </a:rPr>
              <a:t>blog.revolutionanalytics.com</a:t>
            </a:r>
            <a:endParaRPr lang="en-US" sz="1400" dirty="0">
              <a:solidFill>
                <a:srgbClr val="7F7F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6230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3"/>
            <a:ext cx="9144000" cy="1320215"/>
          </a:xfrm>
        </p:spPr>
        <p:txBody>
          <a:bodyPr>
            <a:normAutofit/>
          </a:bodyPr>
          <a:lstStyle/>
          <a:p>
            <a:r>
              <a:rPr lang="en-US" sz="2800" dirty="0" smtClean="0"/>
              <a:t>Commonly Used Orbit Fitting Algorithms</a:t>
            </a:r>
            <a:endParaRPr lang="en-US" sz="2800" dirty="0">
              <a:solidFill>
                <a:srgbClr val="7F7F7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8EC06-7885-9543-8EAA-036F9F435CE5}" type="slidenum">
              <a:rPr lang="en-US" smtClean="0"/>
              <a:t>7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885576" y="2038809"/>
            <a:ext cx="74336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(( 2. Least Squares Monte Carlo (LMSC) ))</a:t>
            </a:r>
          </a:p>
        </p:txBody>
      </p:sp>
    </p:spTree>
    <p:extLst>
      <p:ext uri="{BB962C8B-B14F-4D97-AF65-F5344CB8AC3E}">
        <p14:creationId xmlns:p14="http://schemas.microsoft.com/office/powerpoint/2010/main" val="3928626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10011"/>
            <a:ext cx="8229600" cy="3117806"/>
          </a:xfrm>
        </p:spPr>
        <p:txBody>
          <a:bodyPr>
            <a:normAutofit/>
          </a:bodyPr>
          <a:lstStyle/>
          <a:p>
            <a:r>
              <a:rPr lang="en-US" sz="2800" dirty="0" smtClean="0"/>
              <a:t>The Problem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1000" dirty="0"/>
              <a:t/>
            </a:r>
            <a:br>
              <a:rPr lang="en-US" sz="1000" dirty="0"/>
            </a:br>
            <a:r>
              <a:rPr lang="en-US" sz="2800" dirty="0" smtClean="0">
                <a:solidFill>
                  <a:srgbClr val="7F7F7F"/>
                </a:solidFill>
              </a:rPr>
              <a:t>MCMC </a:t>
            </a:r>
            <a:r>
              <a:rPr lang="en-US" sz="2800" dirty="0">
                <a:solidFill>
                  <a:srgbClr val="7F7F7F"/>
                </a:solidFill>
              </a:rPr>
              <a:t>algorithms take too long to converge when </a:t>
            </a:r>
            <a:r>
              <a:rPr lang="en-US" sz="2800" dirty="0" smtClean="0">
                <a:solidFill>
                  <a:srgbClr val="7F7F7F"/>
                </a:solidFill>
              </a:rPr>
              <a:t>accessible astrometry covers a short fraction of the total orbit.</a:t>
            </a:r>
            <a:endParaRPr lang="en-US" sz="2800" dirty="0">
              <a:solidFill>
                <a:srgbClr val="7F7F7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8EC06-7885-9543-8EAA-036F9F435CE5}" type="slidenum">
              <a:rPr lang="en-US" smtClean="0"/>
              <a:t>8</a:t>
            </a:fld>
            <a:endParaRPr lang="en-US"/>
          </a:p>
        </p:txBody>
      </p:sp>
      <p:pic>
        <p:nvPicPr>
          <p:cNvPr id="5" name="Picture 4" descr="fig03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1" t="33434" r="13165" b="38532"/>
          <a:stretch/>
        </p:blipFill>
        <p:spPr>
          <a:xfrm>
            <a:off x="142778" y="2690540"/>
            <a:ext cx="8874248" cy="4217662"/>
          </a:xfrm>
          <a:prstGeom prst="rect">
            <a:avLst/>
          </a:prstGeom>
          <a:noFill/>
          <a:effectLst/>
        </p:spPr>
      </p:pic>
      <p:sp>
        <p:nvSpPr>
          <p:cNvPr id="3" name="TextBox 2"/>
          <p:cNvSpPr txBox="1"/>
          <p:nvPr/>
        </p:nvSpPr>
        <p:spPr>
          <a:xfrm>
            <a:off x="5483824" y="5397816"/>
            <a:ext cx="207191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GPI H-band</a:t>
            </a:r>
          </a:p>
          <a:p>
            <a:r>
              <a:rPr lang="en-US" sz="1400" dirty="0" smtClean="0">
                <a:solidFill>
                  <a:srgbClr val="0000FF"/>
                </a:solidFill>
              </a:rPr>
              <a:t>GPI J-band</a:t>
            </a:r>
          </a:p>
          <a:p>
            <a:r>
              <a:rPr lang="en-US" sz="1400" dirty="0" smtClean="0">
                <a:solidFill>
                  <a:srgbClr val="008000"/>
                </a:solidFill>
              </a:rPr>
              <a:t>Keck/NIRC2</a:t>
            </a:r>
            <a:endParaRPr lang="en-US" sz="1400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8054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83799" y="191078"/>
            <a:ext cx="9511598" cy="1143000"/>
          </a:xfrm>
        </p:spPr>
        <p:txBody>
          <a:bodyPr>
            <a:normAutofit fontScale="90000"/>
          </a:bodyPr>
          <a:lstStyle/>
          <a:p>
            <a:r>
              <a:rPr lang="en-US" sz="3100" dirty="0" smtClean="0"/>
              <a:t>The Solution</a:t>
            </a:r>
            <a:br>
              <a:rPr lang="en-US" sz="3100" dirty="0" smtClean="0"/>
            </a:br>
            <a:r>
              <a:rPr lang="en-US" sz="1100" dirty="0" smtClean="0"/>
              <a:t> </a:t>
            </a:r>
            <a:r>
              <a:rPr lang="en-US" sz="4900" dirty="0" smtClean="0"/>
              <a:t/>
            </a:r>
            <a:br>
              <a:rPr lang="en-US" sz="4900" dirty="0" smtClean="0"/>
            </a:br>
            <a:r>
              <a:rPr lang="en-US" sz="3100" dirty="0" smtClean="0">
                <a:solidFill>
                  <a:schemeClr val="bg1">
                    <a:lumMod val="50000"/>
                  </a:schemeClr>
                </a:solidFill>
              </a:rPr>
              <a:t>Orbits for the Impatient (OFTI) </a:t>
            </a:r>
            <a:endParaRPr lang="en-US" sz="31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8EC06-7885-9543-8EAA-036F9F435CE5}" type="slidenum">
              <a:rPr lang="en-US" smtClean="0"/>
              <a:t>9</a:t>
            </a:fld>
            <a:endParaRPr lang="en-US"/>
          </a:p>
        </p:txBody>
      </p:sp>
      <p:pic>
        <p:nvPicPr>
          <p:cNvPr id="6" name="Picture 5" descr="ofti_process_plot (2).eps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62" t="50001" r="49102" b="-2689"/>
          <a:stretch/>
        </p:blipFill>
        <p:spPr>
          <a:xfrm>
            <a:off x="4655352" y="1511863"/>
            <a:ext cx="3795108" cy="6244973"/>
          </a:xfrm>
          <a:prstGeom prst="rect">
            <a:avLst/>
          </a:prstGeom>
        </p:spPr>
      </p:pic>
      <p:pic>
        <p:nvPicPr>
          <p:cNvPr id="7" name="Picture 6" descr="ofti_process_plot (2).eps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51" t="7624" r="51409" b="49934"/>
          <a:stretch/>
        </p:blipFill>
        <p:spPr>
          <a:xfrm>
            <a:off x="646809" y="1347988"/>
            <a:ext cx="3932941" cy="5030615"/>
          </a:xfrm>
          <a:prstGeom prst="rect">
            <a:avLst/>
          </a:prstGeom>
        </p:spPr>
      </p:pic>
      <p:pic>
        <p:nvPicPr>
          <p:cNvPr id="8" name="Picture 7" descr="ofti_process_plot (2).eps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37" t="91279" r="49102" b="-2689"/>
          <a:stretch/>
        </p:blipFill>
        <p:spPr>
          <a:xfrm>
            <a:off x="895646" y="6402120"/>
            <a:ext cx="3870710" cy="135234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788746" y="1488345"/>
            <a:ext cx="5162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1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788746" y="3915335"/>
            <a:ext cx="5162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2</a:t>
            </a:r>
            <a:endParaRPr lang="en-US" sz="4000" dirty="0" smtClean="0"/>
          </a:p>
        </p:txBody>
      </p:sp>
      <p:sp>
        <p:nvSpPr>
          <p:cNvPr id="11" name="TextBox 10"/>
          <p:cNvSpPr txBox="1"/>
          <p:nvPr/>
        </p:nvSpPr>
        <p:spPr>
          <a:xfrm>
            <a:off x="7497335" y="1464829"/>
            <a:ext cx="4762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3</a:t>
            </a:r>
            <a:endParaRPr lang="en-US" sz="4000" dirty="0" smtClean="0"/>
          </a:p>
        </p:txBody>
      </p:sp>
      <p:sp>
        <p:nvSpPr>
          <p:cNvPr id="12" name="TextBox 11"/>
          <p:cNvSpPr txBox="1"/>
          <p:nvPr/>
        </p:nvSpPr>
        <p:spPr>
          <a:xfrm>
            <a:off x="7497335" y="3915335"/>
            <a:ext cx="4762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939715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3917</TotalTime>
  <Words>1232</Words>
  <Application>Microsoft Macintosh PowerPoint</Application>
  <PresentationFormat>On-screen Show (4:3)</PresentationFormat>
  <Paragraphs>184</Paragraphs>
  <Slides>24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8" baseType="lpstr">
      <vt:lpstr>Arial</vt:lpstr>
      <vt:lpstr>Calibri</vt:lpstr>
      <vt:lpstr>Mangal</vt:lpstr>
      <vt:lpstr>Office Theme</vt:lpstr>
      <vt:lpstr>PowerPoint Presentation</vt:lpstr>
      <vt:lpstr>Direct Imaging Reveals Orbital Motion</vt:lpstr>
      <vt:lpstr>Direct Imaging Probes New Regions of Parameter Space</vt:lpstr>
      <vt:lpstr>Orbit Fitting Lets Us Study Planets &amp; Planet Formation</vt:lpstr>
      <vt:lpstr>Orbital Parameterization</vt:lpstr>
      <vt:lpstr>Commonly Used Orbit Fitting Algorithms</vt:lpstr>
      <vt:lpstr>Commonly Used Orbit Fitting Algorithms</vt:lpstr>
      <vt:lpstr>The Problem  MCMC algorithms take too long to converge when accessible astrometry covers a short fraction of the total orbit.</vt:lpstr>
      <vt:lpstr>The Solution   Orbits for the Impatient (OFTI) </vt:lpstr>
      <vt:lpstr>Speedups &amp; Tricks</vt:lpstr>
      <vt:lpstr>Validation with MCMC</vt:lpstr>
      <vt:lpstr>Advantage Over MCMC</vt:lpstr>
      <vt:lpstr>OFTI &gt; MCMC… But not Everywhere</vt:lpstr>
      <vt:lpstr>OFTI uses Independent Steps, while MCMC uses Correlated Chains</vt:lpstr>
      <vt:lpstr>Science with OFTI: 51 Eri b</vt:lpstr>
      <vt:lpstr>Science with OFTI: 51 Eri b</vt:lpstr>
      <vt:lpstr>Science with OFTI: HD 95086 b</vt:lpstr>
      <vt:lpstr>Science with OFTI: Widely Separated Companions</vt:lpstr>
      <vt:lpstr>Science with OFTI: HD 984 B</vt:lpstr>
      <vt:lpstr>Simulations with OFTI: WFIRST Discoveries </vt:lpstr>
      <vt:lpstr>Simulations with OFTI: WFIRST Re-Observations</vt:lpstr>
      <vt:lpstr>Future Hacks and Science</vt:lpstr>
      <vt:lpstr>References</vt:lpstr>
      <vt:lpstr>Acknowledgments</vt:lpstr>
    </vt:vector>
  </TitlesOfParts>
  <Company>Mamaroneck High School</Company>
  <LinksUpToDate>false</LinksUpToDate>
  <SharedDoc>false</SharedDoc>
  <HyperlinksChanged>false</HyperlinksChanged>
  <AppVersion>15.0038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Sarah Blunt</dc:creator>
  <cp:lastModifiedBy>Blunt, Sarah</cp:lastModifiedBy>
  <cp:revision>100</cp:revision>
  <dcterms:created xsi:type="dcterms:W3CDTF">2017-04-27T04:40:30Z</dcterms:created>
  <dcterms:modified xsi:type="dcterms:W3CDTF">2017-09-20T21:19:24Z</dcterms:modified>
</cp:coreProperties>
</file>