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 id="2147484357" r:id="rId3"/>
    <p:sldMasterId id="2147486039" r:id="rId4"/>
    <p:sldMasterId id="2147486238" r:id="rId5"/>
    <p:sldMasterId id="2147486379" r:id="rId6"/>
    <p:sldMasterId id="2147486433" r:id="rId7"/>
    <p:sldMasterId id="2147486463" r:id="rId8"/>
    <p:sldMasterId id="2147486489" r:id="rId9"/>
    <p:sldMasterId id="2147486518" r:id="rId10"/>
    <p:sldMasterId id="2147486545" r:id="rId11"/>
    <p:sldMasterId id="2147486557" r:id="rId12"/>
    <p:sldMasterId id="2147486569" r:id="rId13"/>
    <p:sldMasterId id="2147486761" r:id="rId14"/>
  </p:sldMasterIdLst>
  <p:notesMasterIdLst>
    <p:notesMasterId r:id="rId74"/>
  </p:notesMasterIdLst>
  <p:handoutMasterIdLst>
    <p:handoutMasterId r:id="rId75"/>
  </p:handoutMasterIdLst>
  <p:sldIdLst>
    <p:sldId id="1033" r:id="rId15"/>
    <p:sldId id="1148" r:id="rId16"/>
    <p:sldId id="1233" r:id="rId17"/>
    <p:sldId id="1230" r:id="rId18"/>
    <p:sldId id="1314" r:id="rId19"/>
    <p:sldId id="1231" r:id="rId20"/>
    <p:sldId id="1234" r:id="rId21"/>
    <p:sldId id="1154" r:id="rId22"/>
    <p:sldId id="1312" r:id="rId23"/>
    <p:sldId id="1315" r:id="rId24"/>
    <p:sldId id="1151" r:id="rId25"/>
    <p:sldId id="1235" r:id="rId26"/>
    <p:sldId id="1163" r:id="rId27"/>
    <p:sldId id="1300" r:id="rId28"/>
    <p:sldId id="1247" r:id="rId29"/>
    <p:sldId id="1256" r:id="rId30"/>
    <p:sldId id="1182" r:id="rId31"/>
    <p:sldId id="1185" r:id="rId32"/>
    <p:sldId id="1238" r:id="rId33"/>
    <p:sldId id="1168" r:id="rId34"/>
    <p:sldId id="1249" r:id="rId35"/>
    <p:sldId id="1254" r:id="rId36"/>
    <p:sldId id="1265" r:id="rId37"/>
    <p:sldId id="1264" r:id="rId38"/>
    <p:sldId id="1303" r:id="rId39"/>
    <p:sldId id="1259" r:id="rId40"/>
    <p:sldId id="1251" r:id="rId41"/>
    <p:sldId id="1319" r:id="rId42"/>
    <p:sldId id="1279" r:id="rId43"/>
    <p:sldId id="1288" r:id="rId44"/>
    <p:sldId id="1280" r:id="rId45"/>
    <p:sldId id="1282" r:id="rId46"/>
    <p:sldId id="1283" r:id="rId47"/>
    <p:sldId id="1316" r:id="rId48"/>
    <p:sldId id="1290" r:id="rId49"/>
    <p:sldId id="1252" r:id="rId50"/>
    <p:sldId id="1321" r:id="rId51"/>
    <p:sldId id="1276" r:id="rId52"/>
    <p:sldId id="1275" r:id="rId53"/>
    <p:sldId id="1304" r:id="rId54"/>
    <p:sldId id="1284" r:id="rId55"/>
    <p:sldId id="1302" r:id="rId56"/>
    <p:sldId id="1267" r:id="rId57"/>
    <p:sldId id="1293" r:id="rId58"/>
    <p:sldId id="1308" r:id="rId59"/>
    <p:sldId id="1320" r:id="rId60"/>
    <p:sldId id="1311" r:id="rId61"/>
    <p:sldId id="1322" r:id="rId62"/>
    <p:sldId id="1277" r:id="rId63"/>
    <p:sldId id="1268" r:id="rId64"/>
    <p:sldId id="1269" r:id="rId65"/>
    <p:sldId id="1209" r:id="rId66"/>
    <p:sldId id="1241" r:id="rId67"/>
    <p:sldId id="1243" r:id="rId68"/>
    <p:sldId id="1107" r:id="rId69"/>
    <p:sldId id="1108" r:id="rId70"/>
    <p:sldId id="1192" r:id="rId71"/>
    <p:sldId id="1184" r:id="rId72"/>
    <p:sldId id="1193" r:id="rId73"/>
  </p:sldIdLst>
  <p:sldSz cx="9144000" cy="6858000" type="screen4x3"/>
  <p:notesSz cx="6985000" cy="9271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69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3977"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97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959"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4947" algn="l" defTabSz="456988" rtl="0" eaLnBrk="1" latinLnBrk="0" hangingPunct="1">
      <a:defRPr sz="2400" kern="1200">
        <a:solidFill>
          <a:schemeClr val="tx1"/>
        </a:solidFill>
        <a:latin typeface="Arial" charset="0"/>
        <a:ea typeface="ＭＳ Ｐゴシック" charset="0"/>
        <a:cs typeface="ＭＳ Ｐゴシック" charset="0"/>
      </a:defRPr>
    </a:lvl6pPr>
    <a:lvl7pPr marL="2741939" algn="l" defTabSz="456988" rtl="0" eaLnBrk="1" latinLnBrk="0" hangingPunct="1">
      <a:defRPr sz="2400" kern="1200">
        <a:solidFill>
          <a:schemeClr val="tx1"/>
        </a:solidFill>
        <a:latin typeface="Arial" charset="0"/>
        <a:ea typeface="ＭＳ Ｐゴシック" charset="0"/>
        <a:cs typeface="ＭＳ Ｐゴシック" charset="0"/>
      </a:defRPr>
    </a:lvl7pPr>
    <a:lvl8pPr marL="3198924" algn="l" defTabSz="456988" rtl="0" eaLnBrk="1" latinLnBrk="0" hangingPunct="1">
      <a:defRPr sz="2400" kern="1200">
        <a:solidFill>
          <a:schemeClr val="tx1"/>
        </a:solidFill>
        <a:latin typeface="Arial" charset="0"/>
        <a:ea typeface="ＭＳ Ｐゴシック" charset="0"/>
        <a:cs typeface="ＭＳ Ｐゴシック" charset="0"/>
      </a:defRPr>
    </a:lvl8pPr>
    <a:lvl9pPr marL="3655917" algn="l" defTabSz="456988"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FFB725"/>
    <a:srgbClr val="9D4A15"/>
    <a:srgbClr val="5E331F"/>
    <a:srgbClr val="FF7831"/>
    <a:srgbClr val="30508B"/>
    <a:srgbClr val="5B839C"/>
    <a:srgbClr val="000000"/>
    <a:srgbClr val="7B74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3" autoAdjust="0"/>
    <p:restoredTop sz="91336" autoAdjust="0"/>
  </p:normalViewPr>
  <p:slideViewPr>
    <p:cSldViewPr snapToGrid="0">
      <p:cViewPr>
        <p:scale>
          <a:sx n="100" d="100"/>
          <a:sy n="100" d="100"/>
        </p:scale>
        <p:origin x="-904" y="1776"/>
      </p:cViewPr>
      <p:guideLst>
        <p:guide orient="horz" pos="2160"/>
        <p:guide pos="2880"/>
      </p:guideLst>
    </p:cSldViewPr>
  </p:slideViewPr>
  <p:outlineViewPr>
    <p:cViewPr>
      <p:scale>
        <a:sx n="66" d="100"/>
        <a:sy n="66" d="100"/>
      </p:scale>
      <p:origin x="0" y="21792"/>
    </p:cViewPr>
  </p:outlineViewPr>
  <p:notesTextViewPr>
    <p:cViewPr>
      <p:scale>
        <a:sx n="100" d="100"/>
        <a:sy n="100" d="100"/>
      </p:scale>
      <p:origin x="0" y="88"/>
    </p:cViewPr>
  </p:notesTextViewPr>
  <p:sorterViewPr>
    <p:cViewPr>
      <p:scale>
        <a:sx n="75" d="100"/>
        <a:sy n="75" d="100"/>
      </p:scale>
      <p:origin x="0" y="5864"/>
    </p:cViewPr>
  </p:sorterViewPr>
  <p:notesViewPr>
    <p:cSldViewPr snapToGrid="0">
      <p:cViewPr varScale="1">
        <p:scale>
          <a:sx n="43" d="100"/>
          <a:sy n="43" d="100"/>
        </p:scale>
        <p:origin x="-1812" y="-90"/>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80" Type="http://schemas.openxmlformats.org/officeDocument/2006/relationships/tableStyles" Target="tableStyles.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slide" Target="slides/slide59.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8D2E5B4D-791B-3D40-BBA5-6CEA042ACA6C}" type="datetimeFigureOut">
              <a:rPr lang="en-US"/>
              <a:pPr>
                <a:defRPr/>
              </a:pPr>
              <a:t>1/18/17</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76EC066F-F8A2-B144-9E0F-EE9E0A09ED46}" type="slidenum">
              <a:rPr lang="en-US"/>
              <a:pPr>
                <a:defRPr/>
              </a:pPr>
              <a:t>‹#›</a:t>
            </a:fld>
            <a:endParaRPr lang="en-US"/>
          </a:p>
        </p:txBody>
      </p:sp>
    </p:spTree>
    <p:extLst>
      <p:ext uri="{BB962C8B-B14F-4D97-AF65-F5344CB8AC3E}">
        <p14:creationId xmlns:p14="http://schemas.microsoft.com/office/powerpoint/2010/main" val="3524676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79" tIns="46440" rIns="92879" bIns="46440" numCol="1" anchor="t" anchorCtr="0" compatLnSpc="1">
            <a:prstTxWarp prst="textNoShape">
              <a:avLst/>
            </a:prstTxWarp>
          </a:bodyPr>
          <a:lstStyle>
            <a:lvl1pPr defTabSz="928688" eaLnBrk="0" hangingPunct="0">
              <a:defRPr sz="1200">
                <a:latin typeface="Times New Roman" charset="0"/>
                <a:cs typeface="+mn-cs"/>
              </a:defRPr>
            </a:lvl1pPr>
          </a:lstStyle>
          <a:p>
            <a:pPr>
              <a:defRPr/>
            </a:pPr>
            <a:endParaRPr lang="en-US"/>
          </a:p>
        </p:txBody>
      </p:sp>
      <p:sp>
        <p:nvSpPr>
          <p:cNvPr id="20483" name="Rectangle 3"/>
          <p:cNvSpPr>
            <a:spLocks noGrp="1" noChangeArrowheads="1"/>
          </p:cNvSpPr>
          <p:nvPr>
            <p:ph type="dt" idx="1"/>
          </p:nvPr>
        </p:nvSpPr>
        <p:spPr bwMode="auto">
          <a:xfrm>
            <a:off x="3957638" y="0"/>
            <a:ext cx="30273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79" tIns="46440" rIns="92879" bIns="46440" numCol="1" anchor="t" anchorCtr="0" compatLnSpc="1">
            <a:prstTxWarp prst="textNoShape">
              <a:avLst/>
            </a:prstTxWarp>
          </a:bodyPr>
          <a:lstStyle>
            <a:lvl1pPr algn="r" defTabSz="928688" eaLnBrk="0" hangingPunct="0">
              <a:defRPr sz="1200">
                <a:latin typeface="Times New Roman" charset="0"/>
                <a:cs typeface="+mn-cs"/>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31863" y="4403725"/>
            <a:ext cx="512127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79" tIns="46440" rIns="92879" bIns="464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79" tIns="46440" rIns="92879" bIns="46440" numCol="1" anchor="b" anchorCtr="0" compatLnSpc="1">
            <a:prstTxWarp prst="textNoShape">
              <a:avLst/>
            </a:prstTxWarp>
          </a:bodyPr>
          <a:lstStyle>
            <a:lvl1pPr defTabSz="928688" eaLnBrk="0" hangingPunct="0">
              <a:defRPr sz="1200">
                <a:latin typeface="Times New Roman" charset="0"/>
                <a:cs typeface="+mn-cs"/>
              </a:defRPr>
            </a:lvl1pPr>
          </a:lstStyle>
          <a:p>
            <a:pPr>
              <a:defRPr/>
            </a:pPr>
            <a:endParaRPr lang="en-US"/>
          </a:p>
        </p:txBody>
      </p:sp>
      <p:sp>
        <p:nvSpPr>
          <p:cNvPr id="20487" name="Rectangle 7"/>
          <p:cNvSpPr>
            <a:spLocks noGrp="1" noChangeArrowheads="1"/>
          </p:cNvSpPr>
          <p:nvPr>
            <p:ph type="sldNum" sz="quarter" idx="5"/>
          </p:nvPr>
        </p:nvSpPr>
        <p:spPr bwMode="auto">
          <a:xfrm>
            <a:off x="3957638" y="8807450"/>
            <a:ext cx="30273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879" tIns="46440" rIns="92879" bIns="46440" numCol="1" anchor="b" anchorCtr="0" compatLnSpc="1">
            <a:prstTxWarp prst="textNoShape">
              <a:avLst/>
            </a:prstTxWarp>
          </a:bodyPr>
          <a:lstStyle>
            <a:lvl1pPr algn="r" defTabSz="928688" eaLnBrk="0" hangingPunct="0">
              <a:defRPr sz="1200">
                <a:latin typeface="Times New Roman" charset="0"/>
                <a:cs typeface="+mn-cs"/>
              </a:defRPr>
            </a:lvl1pPr>
          </a:lstStyle>
          <a:p>
            <a:pPr>
              <a:defRPr/>
            </a:pPr>
            <a:fld id="{1F3E32F0-EF7B-8B41-BC3D-8B62210BB471}" type="slidenum">
              <a:rPr lang="en-US"/>
              <a:pPr>
                <a:defRPr/>
              </a:pPr>
              <a:t>‹#›</a:t>
            </a:fld>
            <a:endParaRPr lang="en-US"/>
          </a:p>
        </p:txBody>
      </p:sp>
    </p:spTree>
    <p:extLst>
      <p:ext uri="{BB962C8B-B14F-4D97-AF65-F5344CB8AC3E}">
        <p14:creationId xmlns:p14="http://schemas.microsoft.com/office/powerpoint/2010/main" val="1489740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6988"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3977"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097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7959"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4947" algn="l" defTabSz="456988" rtl="0" eaLnBrk="1" latinLnBrk="0" hangingPunct="1">
      <a:defRPr sz="1200" kern="1200">
        <a:solidFill>
          <a:schemeClr val="tx1"/>
        </a:solidFill>
        <a:latin typeface="+mn-lt"/>
        <a:ea typeface="+mn-ea"/>
        <a:cs typeface="+mn-cs"/>
      </a:defRPr>
    </a:lvl6pPr>
    <a:lvl7pPr marL="2741939" algn="l" defTabSz="456988" rtl="0" eaLnBrk="1" latinLnBrk="0" hangingPunct="1">
      <a:defRPr sz="1200" kern="1200">
        <a:solidFill>
          <a:schemeClr val="tx1"/>
        </a:solidFill>
        <a:latin typeface="+mn-lt"/>
        <a:ea typeface="+mn-ea"/>
        <a:cs typeface="+mn-cs"/>
      </a:defRPr>
    </a:lvl7pPr>
    <a:lvl8pPr marL="3198924" algn="l" defTabSz="456988" rtl="0" eaLnBrk="1" latinLnBrk="0" hangingPunct="1">
      <a:defRPr sz="1200" kern="1200">
        <a:solidFill>
          <a:schemeClr val="tx1"/>
        </a:solidFill>
        <a:latin typeface="+mn-lt"/>
        <a:ea typeface="+mn-ea"/>
        <a:cs typeface="+mn-cs"/>
      </a:defRPr>
    </a:lvl8pPr>
    <a:lvl9pPr marL="3655917" algn="l" defTabSz="4569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47149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12m HDST</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pPr>
                <a:defRPr/>
              </a:pPr>
              <a:t>10</a:t>
            </a:fld>
            <a:endParaRPr lang="en-US"/>
          </a:p>
        </p:txBody>
      </p:sp>
    </p:spTree>
    <p:extLst>
      <p:ext uri="{BB962C8B-B14F-4D97-AF65-F5344CB8AC3E}">
        <p14:creationId xmlns:p14="http://schemas.microsoft.com/office/powerpoint/2010/main" val="837458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smtClean="0"/>
          </a:p>
          <a:p>
            <a:r>
              <a:rPr lang="en-US" dirty="0" smtClean="0">
                <a:solidFill>
                  <a:srgbClr val="FFFFFF"/>
                </a:solidFill>
              </a:rPr>
              <a:t>Could a habitable planet exist outside this zone? Absolutely!  But how likely is it?  And would we recognize it as habitable?</a:t>
            </a:r>
          </a:p>
          <a:p>
            <a:endParaRPr lang="en-US"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pPr>
                <a:defRPr/>
              </a:pPr>
              <a:t>11</a:t>
            </a:fld>
            <a:endParaRPr lang="en-US"/>
          </a:p>
        </p:txBody>
      </p:sp>
    </p:spTree>
    <p:extLst>
      <p:ext uri="{BB962C8B-B14F-4D97-AF65-F5344CB8AC3E}">
        <p14:creationId xmlns:p14="http://schemas.microsoft.com/office/powerpoint/2010/main" val="407556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6ABF16-2289-D14D-8321-46785D3DF04A}" type="slidenum">
              <a:rPr lang="en-US">
                <a:solidFill>
                  <a:prstClr val="black"/>
                </a:solidFill>
              </a:rPr>
              <a:pPr>
                <a:defRPr/>
              </a:pPr>
              <a:t>13</a:t>
            </a:fld>
            <a:endParaRPr lang="en-US">
              <a:solidFill>
                <a:prstClr val="black"/>
              </a:solidFill>
            </a:endParaRPr>
          </a:p>
        </p:txBody>
      </p:sp>
      <p:sp>
        <p:nvSpPr>
          <p:cNvPr id="561154" name="Rectangle 2"/>
          <p:cNvSpPr>
            <a:spLocks noGrp="1" noRot="1" noChangeAspect="1" noChangeArrowheads="1" noTextEdit="1"/>
          </p:cNvSpPr>
          <p:nvPr>
            <p:ph type="sldImg"/>
          </p:nvPr>
        </p:nvSpPr>
        <p:spPr>
          <a:xfrm>
            <a:off x="1174750" y="695325"/>
            <a:ext cx="4635500" cy="3476625"/>
          </a:xfrm>
          <a:ln/>
          <a:extLst>
            <a:ext uri="{FAA26D3D-D897-4be2-8F04-BA451C77F1D7}">
              <ma14:placeholderFlag xmlns:ma14="http://schemas.microsoft.com/office/mac/drawingml/2011/main" val="1"/>
            </a:ext>
          </a:extLst>
        </p:spPr>
      </p:sp>
      <p:sp>
        <p:nvSpPr>
          <p:cNvPr id="5611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0.5</a:t>
            </a:r>
            <a:r>
              <a:rPr lang="en-US" baseline="0" dirty="0" smtClean="0"/>
              <a:t> M sol is cutoff for M dwarfs.</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457200" indent="-457200">
              <a:buAutoNum type="arabicParenR" startAt="2015"/>
            </a:pPr>
            <a:r>
              <a:rPr lang="en-US" sz="1200" dirty="0" smtClean="0"/>
              <a:t>, but are still </a:t>
            </a:r>
          </a:p>
          <a:p>
            <a:r>
              <a:rPr lang="en-US" sz="1200" dirty="0" smtClean="0"/>
              <a:t>interior to the HZ, so the process is ongoing</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pPr>
                <a:defRPr/>
              </a:pPr>
              <a:t>17</a:t>
            </a:fld>
            <a:endParaRPr lang="en-US"/>
          </a:p>
        </p:txBody>
      </p:sp>
    </p:spTree>
    <p:extLst>
      <p:ext uri="{BB962C8B-B14F-4D97-AF65-F5344CB8AC3E}">
        <p14:creationId xmlns:p14="http://schemas.microsoft.com/office/powerpoint/2010/main" val="3300163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B05E81-49BC-4F4B-907B-01514E7B82C0}" type="slidenum">
              <a:rPr lang="en-US">
                <a:solidFill>
                  <a:prstClr val="black"/>
                </a:solidFill>
              </a:rPr>
              <a:pPr>
                <a:defRPr/>
              </a:pPr>
              <a:t>18</a:t>
            </a:fld>
            <a:endParaRPr lang="en-US">
              <a:solidFill>
                <a:prstClr val="black"/>
              </a:solidFill>
            </a:endParaRPr>
          </a:p>
        </p:txBody>
      </p:sp>
      <p:sp>
        <p:nvSpPr>
          <p:cNvPr id="594946" name="Rectangle 2"/>
          <p:cNvSpPr>
            <a:spLocks noGrp="1" noRot="1" noChangeAspect="1" noChangeArrowheads="1"/>
          </p:cNvSpPr>
          <p:nvPr>
            <p:ph type="sldImg"/>
          </p:nvPr>
        </p:nvSpPr>
        <p:spPr>
          <a:xfrm>
            <a:off x="1174750" y="695325"/>
            <a:ext cx="4635500" cy="3476625"/>
          </a:xfrm>
          <a:solidFill>
            <a:srgbClr val="FFFFFF"/>
          </a:solidFill>
          <a:ln/>
          <a:extLst>
            <a:ext uri="{FAA26D3D-D897-4be2-8F04-BA451C77F1D7}">
              <ma14:placeholderFlag xmlns:ma14="http://schemas.microsoft.com/office/mac/drawingml/2011/main" val="1"/>
            </a:ext>
          </a:extLst>
        </p:spPr>
      </p:sp>
      <p:sp>
        <p:nvSpPr>
          <p:cNvPr id="594947" name="Rectangle 3"/>
          <p:cNvSpPr>
            <a:spLocks noGrp="1" noChangeArrowheads="1"/>
          </p:cNvSpPr>
          <p:nvPr>
            <p:ph type="body" idx="1"/>
          </p:nvPr>
        </p:nvSpPr>
        <p:spPr>
          <a:solidFill>
            <a:srgbClr val="FFFFFF"/>
          </a:solidFill>
          <a:ln>
            <a:solidFill>
              <a:srgbClr val="000000"/>
            </a:solidFill>
            <a:miter lim="800000"/>
            <a:headEnd/>
            <a:tailEnd/>
          </a:ln>
        </p:spPr>
        <p:txBody>
          <a:bodyPr lIns="91426" tIns="45713" rIns="91426" bIns="45713"/>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059059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A102E9-E3D7-2B4B-9513-D0FF43C9FF41}" type="slidenum">
              <a:rPr lang="en-US">
                <a:solidFill>
                  <a:prstClr val="black"/>
                </a:solidFill>
              </a:rPr>
              <a:pPr>
                <a:defRPr/>
              </a:pPr>
              <a:t>20</a:t>
            </a:fld>
            <a:endParaRPr lang="en-US">
              <a:solidFill>
                <a:prstClr val="black"/>
              </a:solidFill>
            </a:endParaRPr>
          </a:p>
        </p:txBody>
      </p:sp>
      <p:sp>
        <p:nvSpPr>
          <p:cNvPr id="561154" name="Rectangle 2"/>
          <p:cNvSpPr>
            <a:spLocks noGrp="1" noRot="1" noChangeAspect="1" noChangeArrowheads="1" noTextEdit="1"/>
          </p:cNvSpPr>
          <p:nvPr>
            <p:ph type="sldImg"/>
          </p:nvPr>
        </p:nvSpPr>
        <p:spPr>
          <a:xfrm>
            <a:off x="1174750" y="695325"/>
            <a:ext cx="4635500" cy="3476625"/>
          </a:xfrm>
          <a:ln/>
          <a:extLst>
            <a:ext uri="{FAA26D3D-D897-4be2-8F04-BA451C77F1D7}">
              <ma14:placeholderFlag xmlns:ma14="http://schemas.microsoft.com/office/mac/drawingml/2011/main" val="1"/>
            </a:ext>
          </a:extLst>
        </p:spPr>
      </p:sp>
      <p:sp>
        <p:nvSpPr>
          <p:cNvPr id="5611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used coupled models of orbital, tidal, rotation evolution.    Geophysics radiogenic model, thermal interior, tracks T and magnetic field.</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Stellar evolution model, atmospheric escape.   Galaxy evolution radial migration, role of the Galactic tide, perturbations from passing stars.  (Driscoll &amp; </a:t>
            </a:r>
            <a:r>
              <a:rPr lang="en-US" baseline="0" dirty="0" err="1" smtClean="0"/>
              <a:t>Berkovici</a:t>
            </a:r>
            <a:r>
              <a:rPr lang="en-US" baseline="0" dirty="0" smtClean="0"/>
              <a:t>, 2014; Driscoll &amp; Barnes, 2015)</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The </a:t>
            </a:r>
            <a:r>
              <a:rPr lang="en-US" sz="1200" b="0" i="0" u="none" strike="noStrike" kern="1200" baseline="0" dirty="0" err="1" smtClean="0">
                <a:solidFill>
                  <a:schemeClr val="tx1"/>
                </a:solidFill>
                <a:latin typeface="Times New Roman" charset="0"/>
                <a:ea typeface="ＭＳ Ｐゴシック" charset="0"/>
                <a:cs typeface="ＭＳ Ｐゴシック" charset="0"/>
              </a:rPr>
              <a:t>gure</a:t>
            </a:r>
            <a:r>
              <a:rPr lang="en-US" sz="1200" b="0" i="0" u="none" strike="noStrike" kern="1200" baseline="0" dirty="0" smtClean="0">
                <a:solidFill>
                  <a:schemeClr val="tx1"/>
                </a:solidFill>
                <a:latin typeface="Times New Roman" charset="0"/>
                <a:ea typeface="ＭＳ Ｐゴシック" charset="0"/>
                <a:cs typeface="ＭＳ Ｐゴシック" charset="0"/>
              </a:rPr>
              <a:t> also shows the \dry" HZ limits of Abe et al. (2011), which apply to planets</a:t>
            </a:r>
          </a:p>
          <a:p>
            <a:r>
              <a:rPr lang="en-US" sz="1200" b="0" i="0" u="none" strike="noStrike" kern="1200" baseline="0" dirty="0" smtClean="0">
                <a:solidFill>
                  <a:schemeClr val="tx1"/>
                </a:solidFill>
                <a:latin typeface="Times New Roman" charset="0"/>
                <a:ea typeface="ＭＳ Ｐゴシック" charset="0"/>
                <a:cs typeface="ＭＳ Ｐゴシック" charset="0"/>
              </a:rPr>
              <a:t>with very limited surface water (. 1% of the Earth's water inventory); these planets are</a:t>
            </a:r>
          </a:p>
          <a:p>
            <a:r>
              <a:rPr lang="en-US" sz="1200" b="0" i="0" u="none" strike="noStrike" kern="1200" baseline="0" dirty="0" err="1" smtClean="0">
                <a:solidFill>
                  <a:schemeClr val="tx1"/>
                </a:solidFill>
                <a:latin typeface="Times New Roman" charset="0"/>
                <a:ea typeface="ＭＳ Ｐゴシック" charset="0"/>
                <a:cs typeface="ＭＳ Ｐゴシック" charset="0"/>
              </a:rPr>
              <a:t>signicantly</a:t>
            </a:r>
            <a:r>
              <a:rPr lang="en-US" sz="1200" b="0" i="0" u="none" strike="noStrike" kern="1200" baseline="0" dirty="0" smtClean="0">
                <a:solidFill>
                  <a:schemeClr val="tx1"/>
                </a:solidFill>
                <a:latin typeface="Times New Roman" charset="0"/>
                <a:ea typeface="ＭＳ Ｐゴシック" charset="0"/>
                <a:cs typeface="ＭＳ Ｐゴシック" charset="0"/>
              </a:rPr>
              <a:t> more robust to an </a:t>
            </a:r>
            <a:r>
              <a:rPr lang="en-US" sz="1200" b="0" i="0" u="none" strike="noStrike" kern="1200" baseline="0" dirty="0" err="1" smtClean="0">
                <a:solidFill>
                  <a:schemeClr val="tx1"/>
                </a:solidFill>
                <a:latin typeface="Times New Roman" charset="0"/>
                <a:ea typeface="ＭＳ Ｐゴシック" charset="0"/>
                <a:cs typeface="ＭＳ Ｐゴシック" charset="0"/>
              </a:rPr>
              <a:t>instellation</a:t>
            </a:r>
            <a:r>
              <a:rPr lang="en-US" sz="1200" b="0" i="0" u="none" strike="noStrike" kern="1200" baseline="0" dirty="0" smtClean="0">
                <a:solidFill>
                  <a:schemeClr val="tx1"/>
                </a:solidFill>
                <a:latin typeface="Times New Roman" charset="0"/>
                <a:ea typeface="ＭＳ Ｐゴシック" charset="0"/>
                <a:cs typeface="ＭＳ Ｐゴシック" charset="0"/>
              </a:rPr>
              <a:t>-triggered runaway. Consequently, if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b's</a:t>
            </a:r>
          </a:p>
          <a:p>
            <a:r>
              <a:rPr lang="en-US" sz="1200" b="0" i="0" u="none" strike="noStrike" kern="1200" baseline="0" dirty="0" smtClean="0">
                <a:solidFill>
                  <a:schemeClr val="tx1"/>
                </a:solidFill>
                <a:latin typeface="Times New Roman" charset="0"/>
                <a:ea typeface="ＭＳ Ｐゴシック" charset="0"/>
                <a:cs typeface="ＭＳ Ｐゴシック" charset="0"/>
              </a:rPr>
              <a:t>initial water content was very low, it would have spent </a:t>
            </a:r>
            <a:r>
              <a:rPr lang="en-US" sz="1200" b="0" i="0" u="none" strike="noStrike" kern="1200" baseline="0" dirty="0" err="1" smtClean="0">
                <a:solidFill>
                  <a:schemeClr val="tx1"/>
                </a:solidFill>
                <a:latin typeface="Times New Roman" charset="0"/>
                <a:ea typeface="ＭＳ Ｐゴシック" charset="0"/>
                <a:cs typeface="ＭＳ Ｐゴシック" charset="0"/>
              </a:rPr>
              <a:t>signicantly</a:t>
            </a:r>
            <a:r>
              <a:rPr lang="en-US" sz="1200" b="0" i="0" u="none" strike="noStrike" kern="1200" baseline="0" dirty="0" smtClean="0">
                <a:solidFill>
                  <a:schemeClr val="tx1"/>
                </a:solidFill>
                <a:latin typeface="Times New Roman" charset="0"/>
                <a:ea typeface="ＭＳ Ｐゴシック" charset="0"/>
                <a:cs typeface="ＭＳ Ｐゴシック" charset="0"/>
              </a:rPr>
              <a:t> less time in a runaway</a:t>
            </a:r>
          </a:p>
          <a:p>
            <a:r>
              <a:rPr lang="en-US" sz="1200" b="0" i="0" u="none" strike="noStrike" kern="1200" baseline="0" dirty="0" smtClean="0">
                <a:solidFill>
                  <a:schemeClr val="tx1"/>
                </a:solidFill>
                <a:latin typeface="Times New Roman" charset="0"/>
                <a:ea typeface="ＭＳ Ｐゴシック" charset="0"/>
                <a:cs typeface="ＭＳ Ｐゴシック" charset="0"/>
              </a:rPr>
              <a:t>greenhouse. However, a dry formation scenario for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does not help its present-day</a:t>
            </a:r>
          </a:p>
          <a:p>
            <a:r>
              <a:rPr lang="en-US" sz="1200" b="0" i="0" u="none" strike="noStrike" kern="1200" baseline="0" dirty="0" smtClean="0">
                <a:solidFill>
                  <a:schemeClr val="tx1"/>
                </a:solidFill>
                <a:latin typeface="Times New Roman" charset="0"/>
                <a:ea typeface="ＭＳ Ｐゴシック" charset="0"/>
                <a:cs typeface="ＭＳ Ｐゴシック" charset="0"/>
              </a:rPr>
              <a:t>habitability. As we show in </a:t>
            </a:r>
            <a:r>
              <a:rPr lang="en-US" sz="1200" b="1" i="0" u="none" strike="noStrike" kern="1200" baseline="0" dirty="0" smtClean="0">
                <a:solidFill>
                  <a:schemeClr val="tx1"/>
                </a:solidFill>
                <a:latin typeface="Times New Roman" charset="0"/>
                <a:ea typeface="ＭＳ Ｐゴシック" charset="0"/>
                <a:cs typeface="ＭＳ Ｐゴシック" charset="0"/>
              </a:rPr>
              <a:t>x</a:t>
            </a:r>
            <a:r>
              <a:rPr lang="en-US" sz="1200" b="0" i="0" u="none" strike="noStrike" kern="1200" baseline="0" dirty="0" smtClean="0">
                <a:solidFill>
                  <a:schemeClr val="tx1"/>
                </a:solidFill>
                <a:latin typeface="Times New Roman" charset="0"/>
                <a:ea typeface="ＭＳ Ｐゴシック" charset="0"/>
                <a:cs typeface="ＭＳ Ｐゴシック" charset="0"/>
              </a:rPr>
              <a:t>4.4,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loses 1 ocean of water in . 4 </a:t>
            </a:r>
            <a:r>
              <a:rPr lang="en-US" sz="1200" b="0" i="0" u="none" strike="noStrike" kern="1200" baseline="0" dirty="0" err="1" smtClean="0">
                <a:solidFill>
                  <a:schemeClr val="tx1"/>
                </a:solidFill>
                <a:latin typeface="Times New Roman" charset="0"/>
                <a:ea typeface="ＭＳ Ｐゴシック" charset="0"/>
                <a:cs typeface="ＭＳ Ｐゴシック" charset="0"/>
              </a:rPr>
              <a:t>Myr</a:t>
            </a:r>
            <a:r>
              <a:rPr lang="en-US" sz="1200" b="0" i="0" u="none" strike="noStrike" kern="1200" baseline="0" dirty="0" smtClean="0">
                <a:solidFill>
                  <a:schemeClr val="tx1"/>
                </a:solidFill>
                <a:latin typeface="Times New Roman" charset="0"/>
                <a:ea typeface="ＭＳ Ｐゴシック" charset="0"/>
                <a:cs typeface="ＭＳ Ｐゴシック" charset="0"/>
              </a:rPr>
              <a:t>; if it formed</a:t>
            </a:r>
          </a:p>
          <a:p>
            <a:r>
              <a:rPr lang="en-US" sz="1200" b="0" i="0" u="none" strike="noStrike" kern="1200" baseline="0" dirty="0" smtClean="0">
                <a:solidFill>
                  <a:schemeClr val="tx1"/>
                </a:solidFill>
                <a:latin typeface="Times New Roman" charset="0"/>
                <a:ea typeface="ＭＳ Ｐゴシック" charset="0"/>
                <a:cs typeface="ＭＳ Ｐゴシック" charset="0"/>
              </a:rPr>
              <a:t>with less water than that, it would be completely desiccated long before entering the Abe</a:t>
            </a:r>
          </a:p>
          <a:p>
            <a:r>
              <a:rPr lang="en-US" sz="1200" b="0" i="0" u="none" strike="noStrike" kern="1200" baseline="0" dirty="0" smtClean="0">
                <a:solidFill>
                  <a:schemeClr val="tx1"/>
                </a:solidFill>
                <a:latin typeface="Times New Roman" charset="0"/>
                <a:ea typeface="ＭＳ Ｐゴシック" charset="0"/>
                <a:cs typeface="ＭＳ Ｐゴシック" charset="0"/>
              </a:rPr>
              <a:t>et al. (2011) HZ. One can envision cases in which the planet forms dry but with a protective</a:t>
            </a:r>
          </a:p>
          <a:p>
            <a:r>
              <a:rPr lang="en-US" sz="1200" b="0" i="0" u="none" strike="noStrike" kern="1200" baseline="0" dirty="0" smtClean="0">
                <a:solidFill>
                  <a:schemeClr val="tx1"/>
                </a:solidFill>
                <a:latin typeface="Times New Roman" charset="0"/>
                <a:ea typeface="ＭＳ Ｐゴシック" charset="0"/>
                <a:cs typeface="ＭＳ Ｐゴシック" charset="0"/>
              </a:rPr>
              <a:t>hydrogen envelope, or forms after </a:t>
            </a:r>
            <a:r>
              <a:rPr lang="en-US" sz="1200" b="1" i="0" u="none" strike="noStrike" kern="1200" baseline="0" dirty="0" smtClean="0">
                <a:solidFill>
                  <a:schemeClr val="tx1"/>
                </a:solidFill>
                <a:latin typeface="Times New Roman" charset="0"/>
                <a:ea typeface="ＭＳ Ｐゴシック" charset="0"/>
                <a:cs typeface="ＭＳ Ｐゴシック" charset="0"/>
              </a:rPr>
              <a:t> </a:t>
            </a:r>
            <a:r>
              <a:rPr lang="en-US" sz="1200" b="0" i="0" u="none" strike="noStrike" kern="1200" baseline="0" dirty="0" smtClean="0">
                <a:solidFill>
                  <a:schemeClr val="tx1"/>
                </a:solidFill>
                <a:latin typeface="Times New Roman" charset="0"/>
                <a:ea typeface="ＭＳ Ｐゴシック" charset="0"/>
                <a:cs typeface="ＭＳ Ｐゴシック" charset="0"/>
              </a:rPr>
              <a:t>10 </a:t>
            </a:r>
            <a:r>
              <a:rPr lang="en-US" sz="1200" b="0" i="0" u="none" strike="noStrike" kern="1200" baseline="0" dirty="0" err="1" smtClean="0">
                <a:solidFill>
                  <a:schemeClr val="tx1"/>
                </a:solidFill>
                <a:latin typeface="Times New Roman" charset="0"/>
                <a:ea typeface="ＭＳ Ｐゴシック" charset="0"/>
                <a:cs typeface="ＭＳ Ｐゴシック" charset="0"/>
              </a:rPr>
              <a:t>Myr</a:t>
            </a:r>
            <a:r>
              <a:rPr lang="en-US" sz="1200" b="0" i="0" u="none" strike="noStrike" kern="1200" baseline="0" dirty="0" smtClean="0">
                <a:solidFill>
                  <a:schemeClr val="tx1"/>
                </a:solidFill>
                <a:latin typeface="Times New Roman" charset="0"/>
                <a:ea typeface="ＭＳ Ｐゴシック" charset="0"/>
                <a:cs typeface="ＭＳ Ｐゴシック" charset="0"/>
              </a:rPr>
              <a:t>, but such scenarios are unlikely a priori and</a:t>
            </a:r>
          </a:p>
          <a:p>
            <a:r>
              <a:rPr lang="en-US" sz="1200" b="0" i="0" u="none" strike="noStrike" kern="1200" baseline="0" dirty="0" smtClean="0">
                <a:solidFill>
                  <a:schemeClr val="tx1"/>
                </a:solidFill>
                <a:latin typeface="Times New Roman" charset="0"/>
                <a:ea typeface="ＭＳ Ｐゴシック" charset="0"/>
                <a:cs typeface="ＭＳ Ｐゴシック" charset="0"/>
              </a:rPr>
              <a:t>hence we do not consider them here.</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In this scenario,  1 TO of water remains, alongside a thick 500 bar O</a:t>
            </a:r>
            <a:r>
              <a:rPr lang="en-US" sz="800" b="1" i="0" u="none" strike="noStrike" kern="1200" baseline="0" dirty="0" smtClean="0">
                <a:solidFill>
                  <a:schemeClr val="tx1"/>
                </a:solidFill>
                <a:latin typeface="Times New Roman" charset="0"/>
                <a:ea typeface="ＭＳ Ｐゴシック" charset="0"/>
                <a:cs typeface="ＭＳ Ｐゴシック" charset="0"/>
              </a:rPr>
              <a:t>2</a:t>
            </a:r>
            <a:endParaRPr lang="is-IS" sz="1200" b="0" i="0" u="none" strike="noStrike" kern="1200" baseline="0" dirty="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atmosphere. If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formed with less than ten times Earth's water content, and/or</a:t>
            </a:r>
          </a:p>
          <a:p>
            <a:r>
              <a:rPr lang="en-US" sz="1200" b="0" i="0" u="none" strike="noStrike" kern="1200" baseline="0" dirty="0" smtClean="0">
                <a:solidFill>
                  <a:schemeClr val="tx1"/>
                </a:solidFill>
                <a:latin typeface="Times New Roman" charset="0"/>
                <a:ea typeface="ＭＳ Ｐゴシック" charset="0"/>
                <a:cs typeface="ＭＳ Ｐゴシック" charset="0"/>
              </a:rPr>
              <a:t>had a persistent </a:t>
            </a:r>
            <a:r>
              <a:rPr lang="en-US" sz="1200" b="0" i="0" u="none" strike="noStrike" kern="1200" baseline="0" dirty="0" err="1" smtClean="0">
                <a:solidFill>
                  <a:schemeClr val="tx1"/>
                </a:solidFill>
                <a:latin typeface="Times New Roman" charset="0"/>
                <a:ea typeface="ＭＳ Ｐゴシック" charset="0"/>
                <a:cs typeface="ＭＳ Ｐゴシック" charset="0"/>
              </a:rPr>
              <a:t>convecting</a:t>
            </a:r>
            <a:r>
              <a:rPr lang="en-US" sz="1200" b="0" i="0" u="none" strike="noStrike" kern="1200" baseline="0" dirty="0" smtClean="0">
                <a:solidFill>
                  <a:schemeClr val="tx1"/>
                </a:solidFill>
                <a:latin typeface="Times New Roman" charset="0"/>
                <a:ea typeface="ＭＳ Ｐゴシック" charset="0"/>
                <a:cs typeface="ＭＳ Ｐゴシック" charset="0"/>
              </a:rPr>
              <a:t>, reducing magma ocean, it is likely desiccated today.</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O</a:t>
            </a:r>
            <a:r>
              <a:rPr lang="en-US" sz="1200" baseline="-25000" dirty="0" smtClean="0"/>
              <a:t>2</a:t>
            </a:r>
            <a:r>
              <a:rPr lang="en-US" sz="1200" dirty="0" smtClean="0"/>
              <a:t> buildup from photolysis of H</a:t>
            </a:r>
            <a:r>
              <a:rPr lang="en-US" sz="1200" baseline="-25000" dirty="0" smtClean="0"/>
              <a:t>2</a:t>
            </a:r>
            <a:r>
              <a:rPr lang="en-US" sz="1200" dirty="0" smtClean="0"/>
              <a:t>O can throttle further loss of H.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We x the initial water content at 3 TO and consider initial envelope mass fractions</a:t>
            </a:r>
          </a:p>
          <a:p>
            <a:r>
              <a:rPr lang="en-US" sz="1200" b="1" i="0" u="none" strike="noStrike" kern="1200" baseline="0" dirty="0" err="1" smtClean="0">
                <a:solidFill>
                  <a:schemeClr val="tx1"/>
                </a:solidFill>
                <a:latin typeface="Times New Roman" charset="0"/>
                <a:ea typeface="ＭＳ Ｐゴシック" charset="0"/>
                <a:cs typeface="ＭＳ Ｐゴシック" charset="0"/>
              </a:rPr>
              <a:t>f</a:t>
            </a:r>
            <a:r>
              <a:rPr lang="en-US" sz="1200" b="0" i="0" u="none" strike="noStrike" kern="1200" baseline="0" dirty="0" err="1" smtClean="0">
                <a:solidFill>
                  <a:schemeClr val="tx1"/>
                </a:solidFill>
                <a:latin typeface="Times New Roman" charset="0"/>
                <a:ea typeface="ＭＳ Ｐゴシック" charset="0"/>
                <a:cs typeface="ＭＳ Ｐゴシック" charset="0"/>
              </a:rPr>
              <a:t>H</a:t>
            </a:r>
            <a:r>
              <a:rPr lang="en-US" sz="1200" b="0" i="0" u="none" strike="noStrike" kern="1200" baseline="0" dirty="0" smtClean="0">
                <a:solidFill>
                  <a:schemeClr val="tx1"/>
                </a:solidFill>
                <a:latin typeface="Times New Roman" charset="0"/>
                <a:ea typeface="ＭＳ Ｐゴシック" charset="0"/>
                <a:cs typeface="ＭＳ Ｐゴシック" charset="0"/>
              </a:rPr>
              <a:t> ranging from 10􀀀4 to 10􀀀2. In all cases, the envelope evaporates completely within the</a:t>
            </a:r>
          </a:p>
          <a:p>
            <a:r>
              <a:rPr lang="en-US" sz="1200" b="0" i="0" u="none" strike="noStrike" kern="1200" baseline="0" dirty="0" err="1" smtClean="0">
                <a:solidFill>
                  <a:schemeClr val="tx1"/>
                </a:solidFill>
                <a:latin typeface="Times New Roman" charset="0"/>
                <a:ea typeface="ＭＳ Ｐゴシック" charset="0"/>
                <a:cs typeface="ＭＳ Ｐゴシック" charset="0"/>
              </a:rPr>
              <a:t>rst</a:t>
            </a:r>
            <a:r>
              <a:rPr lang="en-US" sz="1200" b="0" i="0" u="none" strike="noStrike" kern="1200" baseline="0" dirty="0" smtClean="0">
                <a:solidFill>
                  <a:schemeClr val="tx1"/>
                </a:solidFill>
                <a:latin typeface="Times New Roman" charset="0"/>
                <a:ea typeface="ＭＳ Ｐゴシック" charset="0"/>
                <a:cs typeface="ＭＳ Ｐゴシック" charset="0"/>
              </a:rPr>
              <a:t> several hundred </a:t>
            </a:r>
            <a:r>
              <a:rPr lang="en-US" sz="1200" b="0" i="0" u="none" strike="noStrike" kern="1200" baseline="0" dirty="0" err="1" smtClean="0">
                <a:solidFill>
                  <a:schemeClr val="tx1"/>
                </a:solidFill>
                <a:latin typeface="Times New Roman" charset="0"/>
                <a:ea typeface="ＭＳ Ｐゴシック" charset="0"/>
                <a:cs typeface="ＭＳ Ｐゴシック" charset="0"/>
              </a:rPr>
              <a:t>Myr</a:t>
            </a:r>
            <a:r>
              <a:rPr lang="en-US" sz="1200" b="0" i="0" u="none" strike="noStrike" kern="1200" baseline="0" dirty="0" smtClean="0">
                <a:solidFill>
                  <a:schemeClr val="tx1"/>
                </a:solidFill>
                <a:latin typeface="Times New Roman" charset="0"/>
                <a:ea typeface="ＭＳ Ｐゴシック" charset="0"/>
                <a:cs typeface="ＭＳ Ｐゴシック" charset="0"/>
              </a:rPr>
              <a:t>. For </a:t>
            </a:r>
            <a:r>
              <a:rPr lang="en-US" sz="1200" b="1" i="0" u="none" strike="noStrike" kern="1200" baseline="0" dirty="0" err="1" smtClean="0">
                <a:solidFill>
                  <a:schemeClr val="tx1"/>
                </a:solidFill>
                <a:latin typeface="Times New Roman" charset="0"/>
                <a:ea typeface="ＭＳ Ｐゴシック" charset="0"/>
                <a:cs typeface="ＭＳ Ｐゴシック" charset="0"/>
              </a:rPr>
              <a:t>f</a:t>
            </a:r>
            <a:r>
              <a:rPr lang="en-US" sz="1200" b="0" i="0" u="none" strike="noStrike" kern="1200" baseline="0" dirty="0" err="1" smtClean="0">
                <a:solidFill>
                  <a:schemeClr val="tx1"/>
                </a:solidFill>
                <a:latin typeface="Times New Roman" charset="0"/>
                <a:ea typeface="ＭＳ Ｐゴシック" charset="0"/>
                <a:cs typeface="ＭＳ Ｐゴシック" charset="0"/>
              </a:rPr>
              <a:t>H</a:t>
            </a:r>
            <a:r>
              <a:rPr lang="en-US" sz="1200" b="0" i="0" u="none" strike="noStrike" kern="1200" baseline="0" dirty="0" smtClean="0">
                <a:solidFill>
                  <a:schemeClr val="tx1"/>
                </a:solidFill>
                <a:latin typeface="Times New Roman" charset="0"/>
                <a:ea typeface="ＭＳ Ｐゴシック" charset="0"/>
                <a:cs typeface="ＭＳ Ｐゴシック" charset="0"/>
              </a:rPr>
              <a:t> . 10􀀀3, the envelope evaporates early enough such that</a:t>
            </a:r>
          </a:p>
          <a:p>
            <a:r>
              <a:rPr lang="en-US" sz="1200" b="0" i="0" u="none" strike="noStrike" kern="1200" baseline="0" dirty="0" smtClean="0">
                <a:solidFill>
                  <a:schemeClr val="tx1"/>
                </a:solidFill>
                <a:latin typeface="Times New Roman" charset="0"/>
                <a:ea typeface="ＭＳ Ｐゴシック" charset="0"/>
                <a:cs typeface="ＭＳ Ｐゴシック" charset="0"/>
              </a:rPr>
              <a:t>all the water is still lost from the planet. For </a:t>
            </a:r>
            <a:r>
              <a:rPr lang="en-US" sz="1200" b="1" i="0" u="none" strike="noStrike" kern="1200" baseline="0" dirty="0" err="1" smtClean="0">
                <a:solidFill>
                  <a:schemeClr val="tx1"/>
                </a:solidFill>
                <a:latin typeface="Times New Roman" charset="0"/>
                <a:ea typeface="ＭＳ Ｐゴシック" charset="0"/>
                <a:cs typeface="ＭＳ Ｐゴシック" charset="0"/>
              </a:rPr>
              <a:t>f</a:t>
            </a:r>
            <a:r>
              <a:rPr lang="en-US" sz="1200" b="0" i="0" u="none" strike="noStrike" kern="1200" baseline="0" dirty="0" err="1" smtClean="0">
                <a:solidFill>
                  <a:schemeClr val="tx1"/>
                </a:solidFill>
                <a:latin typeface="Times New Roman" charset="0"/>
                <a:ea typeface="ＭＳ Ｐゴシック" charset="0"/>
                <a:cs typeface="ＭＳ Ｐゴシック" charset="0"/>
              </a:rPr>
              <a:t>H</a:t>
            </a:r>
            <a:r>
              <a:rPr lang="en-US" sz="1200" b="0" i="0" u="none" strike="noStrike" kern="1200" baseline="0" dirty="0" smtClean="0">
                <a:solidFill>
                  <a:schemeClr val="tx1"/>
                </a:solidFill>
                <a:latin typeface="Times New Roman" charset="0"/>
                <a:ea typeface="ＭＳ Ｐゴシック" charset="0"/>
                <a:cs typeface="ＭＳ Ｐゴシック" charset="0"/>
              </a:rPr>
              <a:t> = 10􀀀3, only about 0.1 TO remain once the</a:t>
            </a:r>
          </a:p>
          <a:p>
            <a:r>
              <a:rPr lang="en-US" sz="1200" b="0" i="0" u="none" strike="noStrike" kern="1200" baseline="0" dirty="0" smtClean="0">
                <a:solidFill>
                  <a:schemeClr val="tx1"/>
                </a:solidFill>
                <a:latin typeface="Times New Roman" charset="0"/>
                <a:ea typeface="ＭＳ Ｐゴシック" charset="0"/>
                <a:cs typeface="ＭＳ Ｐゴシック" charset="0"/>
              </a:rPr>
              <a:t>planet enters the HZ; only for </a:t>
            </a:r>
            <a:r>
              <a:rPr lang="en-US" sz="1200" b="1" i="0" u="none" strike="noStrike" kern="1200" baseline="0" dirty="0" err="1" smtClean="0">
                <a:solidFill>
                  <a:schemeClr val="tx1"/>
                </a:solidFill>
                <a:latin typeface="Times New Roman" charset="0"/>
                <a:ea typeface="ＭＳ Ｐゴシック" charset="0"/>
                <a:cs typeface="ＭＳ Ｐゴシック" charset="0"/>
              </a:rPr>
              <a:t>f</a:t>
            </a:r>
            <a:r>
              <a:rPr lang="en-US" sz="1200" b="0" i="0" u="none" strike="noStrike" kern="1200" baseline="0" dirty="0" err="1" smtClean="0">
                <a:solidFill>
                  <a:schemeClr val="tx1"/>
                </a:solidFill>
                <a:latin typeface="Times New Roman" charset="0"/>
                <a:ea typeface="ＭＳ Ｐゴシック" charset="0"/>
                <a:cs typeface="ＭＳ Ｐゴシック" charset="0"/>
              </a:rPr>
              <a:t>H</a:t>
            </a:r>
            <a:r>
              <a:rPr lang="en-US" sz="1200" b="0" i="0" u="none" strike="noStrike" kern="1200" baseline="0" dirty="0" smtClean="0">
                <a:solidFill>
                  <a:schemeClr val="tx1"/>
                </a:solidFill>
                <a:latin typeface="Times New Roman" charset="0"/>
                <a:ea typeface="ＭＳ Ｐゴシック" charset="0"/>
                <a:cs typeface="ＭＳ Ｐゴシック" charset="0"/>
              </a:rPr>
              <a:t>  10􀀀2 does the presence of the envelope guard against</a:t>
            </a:r>
          </a:p>
          <a:p>
            <a:r>
              <a:rPr lang="en-US" sz="1200" b="0" i="0" u="none" strike="noStrike" kern="1200" baseline="0" dirty="0" smtClean="0">
                <a:solidFill>
                  <a:schemeClr val="tx1"/>
                </a:solidFill>
                <a:latin typeface="Times New Roman" charset="0"/>
                <a:ea typeface="ＭＳ Ｐゴシック" charset="0"/>
                <a:cs typeface="ＭＳ Ｐゴシック" charset="0"/>
              </a:rPr>
              <a:t>all water loss. In these calculations, we assumed </a:t>
            </a:r>
            <a:r>
              <a:rPr lang="en-US" sz="1200" b="0" i="0" u="none" strike="noStrike" kern="1200" baseline="0" dirty="0" err="1" smtClean="0">
                <a:solidFill>
                  <a:schemeClr val="tx1"/>
                </a:solidFill>
                <a:latin typeface="Times New Roman" charset="0"/>
                <a:ea typeface="ＭＳ Ｐゴシック" charset="0"/>
                <a:cs typeface="ＭＳ Ｐゴシック" charset="0"/>
              </a:rPr>
              <a:t>inecient</a:t>
            </a:r>
            <a:r>
              <a:rPr lang="en-US" sz="1200" b="0" i="0" u="none" strike="noStrike" kern="1200" baseline="0" dirty="0" smtClean="0">
                <a:solidFill>
                  <a:schemeClr val="tx1"/>
                </a:solidFill>
                <a:latin typeface="Times New Roman" charset="0"/>
                <a:ea typeface="ＭＳ Ｐゴシック" charset="0"/>
                <a:cs typeface="ＭＳ Ｐゴシック" charset="0"/>
              </a:rPr>
              <a:t> surface sinks, so the escape of</a:t>
            </a:r>
          </a:p>
          <a:p>
            <a:r>
              <a:rPr lang="en-US" sz="1200" b="0" i="0" u="none" strike="noStrike" kern="1200" baseline="0" dirty="0" smtClean="0">
                <a:solidFill>
                  <a:schemeClr val="tx1"/>
                </a:solidFill>
                <a:latin typeface="Times New Roman" charset="0"/>
                <a:ea typeface="ＭＳ Ｐゴシック" charset="0"/>
                <a:cs typeface="ＭＳ Ｐゴシック" charset="0"/>
              </a:rPr>
              <a:t>water at late times was bottlenecked by the presence of abundant O2. Planets that form</a:t>
            </a:r>
          </a:p>
          <a:p>
            <a:r>
              <a:rPr lang="en-US" sz="1200" b="0" i="0" u="none" strike="noStrike" kern="1200" baseline="0" dirty="0" smtClean="0">
                <a:solidFill>
                  <a:schemeClr val="tx1"/>
                </a:solidFill>
                <a:latin typeface="Times New Roman" charset="0"/>
                <a:ea typeface="ＭＳ Ｐゴシック" charset="0"/>
                <a:cs typeface="ＭＳ Ｐゴシック" charset="0"/>
              </a:rPr>
              <a:t>with hydrogen envelopes may have quite reducing surfaces, which could absorb most of the</a:t>
            </a:r>
          </a:p>
          <a:p>
            <a:r>
              <a:rPr lang="en-US" sz="1200" b="0" i="0" u="none" strike="noStrike" kern="1200" baseline="0" dirty="0" smtClean="0">
                <a:solidFill>
                  <a:schemeClr val="tx1"/>
                </a:solidFill>
                <a:latin typeface="Times New Roman" charset="0"/>
                <a:ea typeface="ＭＳ Ｐゴシック" charset="0"/>
                <a:cs typeface="ＭＳ Ｐゴシック" charset="0"/>
              </a:rPr>
              <a:t>O2 and lead to even higher total water loss. As before, a few tens to a few hundreds of bars</a:t>
            </a:r>
          </a:p>
          <a:p>
            <a:r>
              <a:rPr lang="en-US" sz="1200" b="0" i="0" u="none" strike="noStrike" kern="1200" baseline="0" dirty="0" smtClean="0">
                <a:solidFill>
                  <a:schemeClr val="tx1"/>
                </a:solidFill>
                <a:latin typeface="Times New Roman" charset="0"/>
                <a:ea typeface="ＭＳ Ｐゴシック" charset="0"/>
                <a:cs typeface="ＭＳ Ｐゴシック" charset="0"/>
              </a:rPr>
              <a:t>of O2 remain in the atmosphere or in the solid body at the end of the escape phase.</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Times New Roman" charset="0"/>
                <a:ea typeface="ＭＳ Ｐゴシック" charset="0"/>
                <a:cs typeface="ＭＳ Ｐゴシック" charset="0"/>
              </a:rPr>
              <a:t>Ribas</a:t>
            </a:r>
            <a:r>
              <a:rPr lang="en-US" sz="1200" kern="1200" dirty="0" smtClean="0">
                <a:solidFill>
                  <a:schemeClr val="tx1"/>
                </a:solidFill>
                <a:effectLst/>
                <a:latin typeface="Times New Roman" charset="0"/>
                <a:ea typeface="ＭＳ Ｐゴシック" charset="0"/>
                <a:cs typeface="ＭＳ Ｐゴシック" charset="0"/>
              </a:rPr>
              <a:t> companion paper suggests that orbit of </a:t>
            </a:r>
            <a:r>
              <a:rPr lang="en-US" sz="1200" kern="1200" dirty="0" err="1" smtClean="0">
                <a:solidFill>
                  <a:schemeClr val="tx1"/>
                </a:solidFill>
                <a:effectLst/>
                <a:latin typeface="Times New Roman" charset="0"/>
                <a:ea typeface="ＭＳ Ｐゴシック" charset="0"/>
                <a:cs typeface="ＭＳ Ｐゴシック" charset="0"/>
              </a:rPr>
              <a:t>Proxima</a:t>
            </a:r>
            <a:r>
              <a:rPr lang="en-US" sz="1200" kern="1200" dirty="0" smtClean="0">
                <a:solidFill>
                  <a:schemeClr val="tx1"/>
                </a:solidFill>
                <a:effectLst/>
                <a:latin typeface="Times New Roman" charset="0"/>
                <a:ea typeface="ＭＳ Ｐゴシック" charset="0"/>
                <a:cs typeface="ＭＳ Ｐゴシック" charset="0"/>
              </a:rPr>
              <a:t> b may not have time to circularize and that e &gt; 0.06 may be sufficient to capture into 3:2 spin-orbit resonance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There </a:t>
            </a:r>
            <a:r>
              <a:rPr lang="en-US" sz="1200" b="0" i="0" u="none" strike="noStrike" kern="1200" baseline="0" dirty="0" smtClean="0">
                <a:solidFill>
                  <a:schemeClr val="tx1"/>
                </a:solidFill>
                <a:latin typeface="Times New Roman" charset="0"/>
                <a:ea typeface="ＭＳ Ｐゴシック" charset="0"/>
                <a:cs typeface="ＭＳ Ｐゴシック" charset="0"/>
              </a:rPr>
              <a:t>Figure 4. Self-consistent high-O</a:t>
            </a:r>
            <a:r>
              <a:rPr lang="en-US" sz="800" b="0" i="0" u="none" strike="noStrike" kern="1200" baseline="0" dirty="0" smtClean="0">
                <a:solidFill>
                  <a:schemeClr val="tx1"/>
                </a:solidFill>
                <a:latin typeface="Times New Roman" charset="0"/>
                <a:ea typeface="ＭＳ Ｐゴシック" charset="0"/>
                <a:cs typeface="ＭＳ Ｐゴシック" charset="0"/>
              </a:rPr>
              <a:t>2 </a:t>
            </a:r>
            <a:r>
              <a:rPr lang="en-US" sz="1200" b="0" i="0" u="none" strike="noStrike" kern="1200" baseline="0" dirty="0" smtClean="0">
                <a:solidFill>
                  <a:schemeClr val="tx1"/>
                </a:solidFill>
                <a:latin typeface="Times New Roman" charset="0"/>
                <a:ea typeface="ＭＳ Ｐゴシック" charset="0"/>
                <a:cs typeface="ＭＳ Ｐゴシック" charset="0"/>
              </a:rPr>
              <a:t>(95%), post-runaway atmospheres with a surface ocean</a:t>
            </a:r>
          </a:p>
          <a:p>
            <a:r>
              <a:rPr lang="en-US" sz="1200" b="0" i="0" u="none" strike="noStrike" kern="1200" baseline="0" dirty="0" smtClean="0">
                <a:solidFill>
                  <a:schemeClr val="tx1"/>
                </a:solidFill>
                <a:latin typeface="Times New Roman" charset="0"/>
                <a:ea typeface="ＭＳ Ｐゴシック" charset="0"/>
                <a:cs typeface="ＭＳ Ｐゴシック" charset="0"/>
              </a:rPr>
              <a:t>remaining (left) and completely desiccated (right). Differences in temperature and O</a:t>
            </a:r>
            <a:r>
              <a:rPr lang="en-US" sz="800" b="0" i="0" u="none" strike="noStrike" kern="1200" baseline="0" dirty="0" smtClean="0">
                <a:solidFill>
                  <a:schemeClr val="tx1"/>
                </a:solidFill>
                <a:latin typeface="Times New Roman" charset="0"/>
                <a:ea typeface="ＭＳ Ｐゴシック" charset="0"/>
                <a:cs typeface="ＭＳ Ｐゴシック" charset="0"/>
              </a:rPr>
              <a:t>3 </a:t>
            </a:r>
            <a:r>
              <a:rPr lang="en-US" sz="1200" b="0" i="0" u="none" strike="noStrike" kern="1200" baseline="0" dirty="0" smtClean="0">
                <a:solidFill>
                  <a:schemeClr val="tx1"/>
                </a:solidFill>
                <a:latin typeface="Times New Roman" charset="0"/>
                <a:ea typeface="ＭＳ Ｐゴシック" charset="0"/>
                <a:cs typeface="ＭＳ Ｐゴシック" charset="0"/>
              </a:rPr>
              <a:t>profiles are</a:t>
            </a:r>
          </a:p>
          <a:p>
            <a:r>
              <a:rPr lang="en-US" sz="1200" b="0" i="0" u="none" strike="noStrike" kern="1200" baseline="0" dirty="0" smtClean="0">
                <a:solidFill>
                  <a:schemeClr val="tx1"/>
                </a:solidFill>
                <a:latin typeface="Times New Roman" charset="0"/>
                <a:ea typeface="ＭＳ Ｐゴシック" charset="0"/>
                <a:cs typeface="ＭＳ Ｐゴシック" charset="0"/>
              </a:rPr>
              <a:t>primarily driven by the presence or absence of water vapor.</a:t>
            </a:r>
            <a:endParaRPr lang="en-US"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water vapor also significantly impacts the O3 profile, because OH radicals from water photolysis</a:t>
            </a:r>
          </a:p>
          <a:p>
            <a:r>
              <a:rPr lang="en-US" sz="1200" b="0" i="0" u="none" strike="noStrike" kern="1200" baseline="0" dirty="0" smtClean="0">
                <a:solidFill>
                  <a:schemeClr val="tx1"/>
                </a:solidFill>
                <a:latin typeface="Times New Roman" charset="0"/>
                <a:ea typeface="ＭＳ Ｐゴシック" charset="0"/>
                <a:cs typeface="ＭＳ Ｐゴシック" charset="0"/>
              </a:rPr>
              <a:t>are efficient at O3 destruction. Thus, O3 can build up to higher levels in the desiccated atmosphere,</a:t>
            </a:r>
          </a:p>
          <a:p>
            <a:r>
              <a:rPr lang="en-US" sz="1200" b="0" i="0" u="none" strike="noStrike" kern="1200" baseline="0" dirty="0" smtClean="0">
                <a:solidFill>
                  <a:schemeClr val="tx1"/>
                </a:solidFill>
                <a:latin typeface="Times New Roman" charset="0"/>
                <a:ea typeface="ＭＳ Ｐゴシック" charset="0"/>
                <a:cs typeface="ＭＳ Ｐゴシック" charset="0"/>
              </a:rPr>
              <a:t>especially near the surface where the H2O mixing ratio would otherwise be high.</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r>
              <a:rPr lang="en-US" dirty="0" smtClean="0"/>
              <a:t>There </a:t>
            </a:r>
            <a:r>
              <a:rPr lang="en-US" sz="1200" b="0" i="0" u="none" strike="noStrike" kern="1200" baseline="0" dirty="0" smtClean="0">
                <a:solidFill>
                  <a:schemeClr val="tx1"/>
                </a:solidFill>
                <a:latin typeface="Times New Roman" charset="0"/>
                <a:ea typeface="ＭＳ Ｐゴシック" charset="0"/>
                <a:cs typeface="ＭＳ Ｐゴシック" charset="0"/>
              </a:rPr>
              <a:t>Figure 4. Self-consistent high-O</a:t>
            </a:r>
            <a:r>
              <a:rPr lang="en-US" sz="800" b="0" i="0" u="none" strike="noStrike" kern="1200" baseline="0" dirty="0" smtClean="0">
                <a:solidFill>
                  <a:schemeClr val="tx1"/>
                </a:solidFill>
                <a:latin typeface="Times New Roman" charset="0"/>
                <a:ea typeface="ＭＳ Ｐゴシック" charset="0"/>
                <a:cs typeface="ＭＳ Ｐゴシック" charset="0"/>
              </a:rPr>
              <a:t>2 </a:t>
            </a:r>
            <a:r>
              <a:rPr lang="en-US" sz="1200" b="0" i="0" u="none" strike="noStrike" kern="1200" baseline="0" dirty="0" smtClean="0">
                <a:solidFill>
                  <a:schemeClr val="tx1"/>
                </a:solidFill>
                <a:latin typeface="Times New Roman" charset="0"/>
                <a:ea typeface="ＭＳ Ｐゴシック" charset="0"/>
                <a:cs typeface="ＭＳ Ｐゴシック" charset="0"/>
              </a:rPr>
              <a:t>(95%), post-runaway atmospheres with a surface ocean</a:t>
            </a:r>
          </a:p>
          <a:p>
            <a:r>
              <a:rPr lang="en-US" sz="1200" b="0" i="0" u="none" strike="noStrike" kern="1200" baseline="0" dirty="0" smtClean="0">
                <a:solidFill>
                  <a:schemeClr val="tx1"/>
                </a:solidFill>
                <a:latin typeface="Times New Roman" charset="0"/>
                <a:ea typeface="ＭＳ Ｐゴシック" charset="0"/>
                <a:cs typeface="ＭＳ Ｐゴシック" charset="0"/>
              </a:rPr>
              <a:t>remaining (left) and completely desiccated (right). Differences in temperature and O</a:t>
            </a:r>
            <a:r>
              <a:rPr lang="en-US" sz="800" b="0" i="0" u="none" strike="noStrike" kern="1200" baseline="0" dirty="0" smtClean="0">
                <a:solidFill>
                  <a:schemeClr val="tx1"/>
                </a:solidFill>
                <a:latin typeface="Times New Roman" charset="0"/>
                <a:ea typeface="ＭＳ Ｐゴシック" charset="0"/>
                <a:cs typeface="ＭＳ Ｐゴシック" charset="0"/>
              </a:rPr>
              <a:t>3 </a:t>
            </a:r>
            <a:r>
              <a:rPr lang="en-US" sz="1200" b="0" i="0" u="none" strike="noStrike" kern="1200" baseline="0" dirty="0" smtClean="0">
                <a:solidFill>
                  <a:schemeClr val="tx1"/>
                </a:solidFill>
                <a:latin typeface="Times New Roman" charset="0"/>
                <a:ea typeface="ＭＳ Ｐゴシック" charset="0"/>
                <a:cs typeface="ＭＳ Ｐゴシック" charset="0"/>
              </a:rPr>
              <a:t>profiles are</a:t>
            </a:r>
          </a:p>
          <a:p>
            <a:r>
              <a:rPr lang="en-US" sz="1200" b="0" i="0" u="none" strike="noStrike" kern="1200" baseline="0" dirty="0" smtClean="0">
                <a:solidFill>
                  <a:schemeClr val="tx1"/>
                </a:solidFill>
                <a:latin typeface="Times New Roman" charset="0"/>
                <a:ea typeface="ＭＳ Ｐゴシック" charset="0"/>
                <a:cs typeface="ＭＳ Ｐゴシック" charset="0"/>
              </a:rPr>
              <a:t>primarily driven by the presence or absence of water vapor.</a:t>
            </a:r>
            <a:endParaRPr lang="en-US"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Times New Roman" charset="0"/>
                <a:ea typeface="ＭＳ Ｐゴシック" charset="0"/>
                <a:cs typeface="ＭＳ Ｐゴシック" charset="0"/>
              </a:rPr>
              <a:t>Atmos</a:t>
            </a:r>
            <a:r>
              <a:rPr lang="en-US" sz="1200" b="0" i="0" u="none" strike="noStrike" kern="1200" baseline="0" dirty="0" smtClean="0">
                <a:solidFill>
                  <a:schemeClr val="tx1"/>
                </a:solidFill>
                <a:latin typeface="Times New Roman" charset="0"/>
                <a:ea typeface="ＭＳ Ｐゴシック" charset="0"/>
                <a:cs typeface="ＭＳ Ｐゴシック" charset="0"/>
              </a:rPr>
              <a:t> loosely coupled to 1D SMART climate model for high CO2</a:t>
            </a:r>
          </a:p>
          <a:p>
            <a:r>
              <a:rPr lang="en-US" sz="1200" b="0" i="0" u="none" strike="noStrike" kern="1200" baseline="0" dirty="0" smtClean="0">
                <a:solidFill>
                  <a:schemeClr val="tx1"/>
                </a:solidFill>
                <a:latin typeface="Times New Roman" charset="0"/>
                <a:ea typeface="ＭＳ Ｐゴシック" charset="0"/>
                <a:cs typeface="ＭＳ Ｐゴシック" charset="0"/>
              </a:rPr>
              <a:t>1D SMART used for Venus, not </a:t>
            </a:r>
            <a:r>
              <a:rPr lang="en-US" sz="1200" b="0" i="0" u="none" strike="noStrike" kern="1200" baseline="0" dirty="0" err="1" smtClean="0">
                <a:solidFill>
                  <a:schemeClr val="tx1"/>
                </a:solidFill>
                <a:latin typeface="Times New Roman" charset="0"/>
                <a:ea typeface="ＭＳ Ｐゴシック" charset="0"/>
                <a:cs typeface="ＭＳ Ｐゴシック" charset="0"/>
              </a:rPr>
              <a:t>photochemically</a:t>
            </a:r>
            <a:r>
              <a:rPr lang="en-US" sz="1200" b="0" i="0" u="none" strike="noStrike" kern="1200" baseline="0" dirty="0" smtClean="0">
                <a:solidFill>
                  <a:schemeClr val="tx1"/>
                </a:solidFill>
                <a:latin typeface="Times New Roman" charset="0"/>
                <a:ea typeface="ＭＳ Ｐゴシック" charset="0"/>
                <a:cs typeface="ＭＳ Ｐゴシック" charset="0"/>
              </a:rPr>
              <a:t> self-consistent, but clouds condense at right altitude and participate in climate.  </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Figure 5. Temperature and gas mixing ratio profiles for a 10 bar (left panel) and 90 bar (right</a:t>
            </a:r>
          </a:p>
          <a:p>
            <a:r>
              <a:rPr lang="en-US" sz="1200" b="0" i="0" u="none" strike="noStrike" kern="1200" baseline="0" dirty="0" smtClean="0">
                <a:solidFill>
                  <a:schemeClr val="tx1"/>
                </a:solidFill>
                <a:latin typeface="Times New Roman" charset="0"/>
                <a:ea typeface="ＭＳ Ｐゴシック" charset="0"/>
                <a:cs typeface="ＭＳ Ｐゴシック" charset="0"/>
              </a:rPr>
              <a:t>panel) O2-rich and CO2-rich atmospheres with 45% CO2, 45% O2, and ~10% N2.</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Figure 7. Temperature and mass mixing ratios of desiccated CO2/O2/CO atmosphere as a function</a:t>
            </a:r>
          </a:p>
          <a:p>
            <a:r>
              <a:rPr lang="en-US" sz="1200" b="0" i="0" u="none" strike="noStrike" kern="1200" baseline="0" dirty="0" smtClean="0">
                <a:solidFill>
                  <a:schemeClr val="tx1"/>
                </a:solidFill>
                <a:latin typeface="Times New Roman" charset="0"/>
                <a:ea typeface="ＭＳ Ｐゴシック" charset="0"/>
                <a:cs typeface="ＭＳ Ｐゴシック" charset="0"/>
              </a:rPr>
              <a:t>of altitude. CO2, O2, and CO are the most abundant gases and result from photochemistry of</a:t>
            </a:r>
          </a:p>
          <a:p>
            <a:r>
              <a:rPr lang="en-US" sz="1200" b="0" i="0" u="none" strike="noStrike" kern="1200" baseline="0" dirty="0" smtClean="0">
                <a:solidFill>
                  <a:schemeClr val="tx1"/>
                </a:solidFill>
                <a:latin typeface="Times New Roman" charset="0"/>
                <a:ea typeface="ＭＳ Ｐゴシック" charset="0"/>
                <a:cs typeface="ＭＳ Ｐゴシック" charset="0"/>
              </a:rPr>
              <a:t>outgassed CO2. Only major and spectrally observable gases are shown. The temperature profile is</a:t>
            </a:r>
          </a:p>
          <a:p>
            <a:r>
              <a:rPr lang="en-US" sz="1200" b="0" i="0" u="none" strike="noStrike" kern="1200" baseline="0" dirty="0" smtClean="0">
                <a:solidFill>
                  <a:schemeClr val="tx1"/>
                </a:solidFill>
                <a:latin typeface="Times New Roman" charset="0"/>
                <a:ea typeface="ＭＳ Ｐゴシック" charset="0"/>
                <a:cs typeface="ＭＳ Ｐゴシック" charset="0"/>
              </a:rPr>
              <a:t>the result of our SMART Climate model using these mixing ratios converted to volume mixing</a:t>
            </a:r>
          </a:p>
          <a:p>
            <a:r>
              <a:rPr lang="en-US" sz="1200" b="0" i="0" u="none" strike="noStrike" kern="1200" baseline="0" dirty="0" smtClean="0">
                <a:solidFill>
                  <a:schemeClr val="tx1"/>
                </a:solidFill>
                <a:latin typeface="Times New Roman" charset="0"/>
                <a:ea typeface="ＭＳ Ｐゴシック" charset="0"/>
                <a:cs typeface="ＭＳ Ｐゴシック" charset="0"/>
              </a:rPr>
              <a:t>ratios from the molar mass mixing ratio values of </a:t>
            </a:r>
            <a:r>
              <a:rPr lang="en-US" sz="1200" b="0" i="0" u="none" strike="noStrike" kern="1200" baseline="0" dirty="0" err="1" smtClean="0">
                <a:solidFill>
                  <a:schemeClr val="tx1"/>
                </a:solidFill>
                <a:latin typeface="Times New Roman" charset="0"/>
                <a:ea typeface="ＭＳ Ｐゴシック" charset="0"/>
                <a:cs typeface="ＭＳ Ｐゴシック" charset="0"/>
              </a:rPr>
              <a:t>Gao</a:t>
            </a:r>
            <a:r>
              <a:rPr lang="en-US" sz="1200" b="0" i="0" u="none" strike="noStrike" kern="1200" baseline="0" dirty="0" smtClean="0">
                <a:solidFill>
                  <a:schemeClr val="tx1"/>
                </a:solidFill>
                <a:latin typeface="Times New Roman" charset="0"/>
                <a:ea typeface="ＭＳ Ｐゴシック" charset="0"/>
                <a:cs typeface="ＭＳ Ｐゴシック" charset="0"/>
              </a:rPr>
              <a:t> et al. (2015; case 4).</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There was only</a:t>
            </a:r>
            <a:r>
              <a:rPr lang="en-US" baseline="0" dirty="0" smtClean="0"/>
              <a:t> a </a:t>
            </a:r>
            <a:r>
              <a:rPr lang="en-US" dirty="0" smtClean="0"/>
              <a:t>1.5%</a:t>
            </a:r>
            <a:r>
              <a:rPr lang="en-US" baseline="0" dirty="0" smtClean="0"/>
              <a:t> chance of transit</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Figure 8. Self-consistent temperature and gas mixing ratio profiles for preindustrial modern Earth</a:t>
            </a:r>
          </a:p>
          <a:p>
            <a:r>
              <a:rPr lang="en-US" sz="1200" b="0" i="0" u="none" strike="noStrike" kern="1200" baseline="0" dirty="0" smtClean="0">
                <a:solidFill>
                  <a:schemeClr val="tx1"/>
                </a:solidFill>
                <a:latin typeface="Times New Roman" charset="0"/>
                <a:ea typeface="ＭＳ Ｐゴシック" charset="0"/>
                <a:cs typeface="ＭＳ Ｐゴシック" charset="0"/>
              </a:rPr>
              <a:t>orbiting the Sun (left) and a </a:t>
            </a:r>
            <a:r>
              <a:rPr lang="en-US" sz="1200" b="0" i="0" u="none" strike="noStrike" kern="1200" baseline="0" dirty="0" err="1" smtClean="0">
                <a:solidFill>
                  <a:schemeClr val="tx1"/>
                </a:solidFill>
                <a:latin typeface="Times New Roman" charset="0"/>
                <a:ea typeface="ＭＳ Ｐゴシック" charset="0"/>
                <a:cs typeface="ＭＳ Ｐゴシック" charset="0"/>
              </a:rPr>
              <a:t>photochemically</a:t>
            </a:r>
            <a:r>
              <a:rPr lang="en-US" sz="1200" b="0" i="0" u="none" strike="noStrike" kern="1200" baseline="0" dirty="0" smtClean="0">
                <a:solidFill>
                  <a:schemeClr val="tx1"/>
                </a:solidFill>
                <a:latin typeface="Times New Roman" charset="0"/>
                <a:ea typeface="ＭＳ Ｐゴシック" charset="0"/>
                <a:cs typeface="ＭＳ Ｐゴシック" charset="0"/>
              </a:rPr>
              <a:t> self-consistent Earth-like atmosphere for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endParaRPr lang="en-US" sz="1200" b="0" i="0" u="none" strike="noStrike" kern="1200" baseline="0" dirty="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Centauri b (right). The mixing ratios of trace gas species CH</a:t>
            </a:r>
            <a:r>
              <a:rPr lang="en-US" sz="800" b="0" i="0" u="none" strike="noStrike" kern="1200" baseline="0" dirty="0" smtClean="0">
                <a:solidFill>
                  <a:schemeClr val="tx1"/>
                </a:solidFill>
                <a:latin typeface="Times New Roman" charset="0"/>
                <a:ea typeface="ＭＳ Ｐゴシック" charset="0"/>
                <a:cs typeface="ＭＳ Ｐゴシック" charset="0"/>
              </a:rPr>
              <a:t>4</a:t>
            </a:r>
            <a:r>
              <a:rPr lang="en-US" sz="1200" b="0" i="0" u="none" strike="noStrike" kern="1200" baseline="0" dirty="0" smtClean="0">
                <a:solidFill>
                  <a:schemeClr val="tx1"/>
                </a:solidFill>
                <a:latin typeface="Times New Roman" charset="0"/>
                <a:ea typeface="ＭＳ Ｐゴシック" charset="0"/>
                <a:cs typeface="ＭＳ Ｐゴシック" charset="0"/>
              </a:rPr>
              <a:t>, N</a:t>
            </a:r>
            <a:r>
              <a:rPr lang="en-US" sz="800" b="0" i="0" u="none" strike="noStrike" kern="1200" baseline="0" dirty="0" smtClean="0">
                <a:solidFill>
                  <a:schemeClr val="tx1"/>
                </a:solidFill>
                <a:latin typeface="Times New Roman" charset="0"/>
                <a:ea typeface="ＭＳ Ｐゴシック" charset="0"/>
                <a:cs typeface="ＭＳ Ｐゴシック" charset="0"/>
              </a:rPr>
              <a:t>2</a:t>
            </a:r>
            <a:r>
              <a:rPr lang="en-US" sz="1200" b="0" i="0" u="none" strike="noStrike" kern="1200" baseline="0" dirty="0" smtClean="0">
                <a:solidFill>
                  <a:schemeClr val="tx1"/>
                </a:solidFill>
                <a:latin typeface="Times New Roman" charset="0"/>
                <a:ea typeface="ＭＳ Ｐゴシック" charset="0"/>
                <a:cs typeface="ＭＳ Ｐゴシック" charset="0"/>
              </a:rPr>
              <a:t>O, and CO for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Centauri</a:t>
            </a:r>
          </a:p>
          <a:p>
            <a:r>
              <a:rPr lang="en-US" sz="1200" b="0" i="0" u="none" strike="noStrike" kern="1200" baseline="0" dirty="0" smtClean="0">
                <a:solidFill>
                  <a:schemeClr val="tx1"/>
                </a:solidFill>
                <a:latin typeface="Times New Roman" charset="0"/>
                <a:ea typeface="ＭＳ Ｐゴシック" charset="0"/>
                <a:cs typeface="ＭＳ Ｐゴシック" charset="0"/>
              </a:rPr>
              <a:t>b are determined from the flux required to produce their preindustrial concentration in Earth’s</a:t>
            </a:r>
          </a:p>
          <a:p>
            <a:r>
              <a:rPr lang="en-US" sz="1200" b="0" i="0" u="none" strike="noStrike" kern="1200" baseline="0" dirty="0" smtClean="0">
                <a:solidFill>
                  <a:schemeClr val="tx1"/>
                </a:solidFill>
                <a:latin typeface="Times New Roman" charset="0"/>
                <a:ea typeface="ＭＳ Ｐゴシック" charset="0"/>
                <a:cs typeface="ＭＳ Ｐゴシック" charset="0"/>
              </a:rPr>
              <a:t>atmosphere (see Section 4.2.3.1). Given the same fluxes as Earth, CH</a:t>
            </a:r>
            <a:r>
              <a:rPr lang="en-US" sz="800" b="0" i="0" u="none" strike="noStrike" kern="1200" baseline="0" dirty="0" smtClean="0">
                <a:solidFill>
                  <a:schemeClr val="tx1"/>
                </a:solidFill>
                <a:latin typeface="Times New Roman" charset="0"/>
                <a:ea typeface="ＭＳ Ｐゴシック" charset="0"/>
                <a:cs typeface="ＭＳ Ｐゴシック" charset="0"/>
              </a:rPr>
              <a:t>4</a:t>
            </a:r>
            <a:r>
              <a:rPr lang="en-US" sz="1200" b="0" i="0" u="none" strike="noStrike" kern="1200" baseline="0" dirty="0" smtClean="0">
                <a:solidFill>
                  <a:schemeClr val="tx1"/>
                </a:solidFill>
                <a:latin typeface="Times New Roman" charset="0"/>
                <a:ea typeface="ＭＳ Ｐゴシック" charset="0"/>
                <a:cs typeface="ＭＳ Ｐゴシック" charset="0"/>
              </a:rPr>
              <a:t>, CO, and N</a:t>
            </a:r>
            <a:r>
              <a:rPr lang="en-US" sz="800" b="0" i="0" u="none" strike="noStrike" kern="1200" baseline="0" dirty="0" smtClean="0">
                <a:solidFill>
                  <a:schemeClr val="tx1"/>
                </a:solidFill>
                <a:latin typeface="Times New Roman" charset="0"/>
                <a:ea typeface="ＭＳ Ｐゴシック" charset="0"/>
                <a:cs typeface="ＭＳ Ｐゴシック" charset="0"/>
              </a:rPr>
              <a:t>2</a:t>
            </a:r>
            <a:r>
              <a:rPr lang="en-US" sz="1200" b="0" i="0" u="none" strike="noStrike" kern="1200" baseline="0" dirty="0" smtClean="0">
                <a:solidFill>
                  <a:schemeClr val="tx1"/>
                </a:solidFill>
                <a:latin typeface="Times New Roman" charset="0"/>
                <a:ea typeface="ＭＳ Ｐゴシック" charset="0"/>
                <a:cs typeface="ＭＳ Ｐゴシック" charset="0"/>
              </a:rPr>
              <a:t>O would exist</a:t>
            </a:r>
          </a:p>
          <a:p>
            <a:r>
              <a:rPr lang="en-US" sz="1200" b="0" i="0" u="none" strike="noStrike" kern="1200" baseline="0" dirty="0" smtClean="0">
                <a:solidFill>
                  <a:schemeClr val="tx1"/>
                </a:solidFill>
                <a:latin typeface="Times New Roman" charset="0"/>
                <a:ea typeface="ＭＳ Ｐゴシック" charset="0"/>
                <a:cs typeface="ＭＳ Ｐゴシック" charset="0"/>
              </a:rPr>
              <a:t>in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Centauri b’s atmosphere in much greater abundance.</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Figure 9. Gas profiles and temperature structure of the </a:t>
            </a:r>
            <a:r>
              <a:rPr lang="en-US" sz="1200" b="0" i="0" u="none" strike="noStrike" kern="1200" baseline="0" dirty="0" err="1" smtClean="0">
                <a:solidFill>
                  <a:schemeClr val="tx1"/>
                </a:solidFill>
                <a:latin typeface="Times New Roman" charset="0"/>
                <a:ea typeface="ＭＳ Ｐゴシック" charset="0"/>
                <a:cs typeface="ＭＳ Ｐゴシック" charset="0"/>
              </a:rPr>
              <a:t>Archean</a:t>
            </a:r>
            <a:r>
              <a:rPr lang="en-US" sz="1200" b="0" i="0" u="none" strike="noStrike" kern="1200" baseline="0" dirty="0" smtClean="0">
                <a:solidFill>
                  <a:schemeClr val="tx1"/>
                </a:solidFill>
                <a:latin typeface="Times New Roman" charset="0"/>
                <a:ea typeface="ＭＳ Ｐゴシック" charset="0"/>
                <a:cs typeface="ＭＳ Ｐゴシック" charset="0"/>
              </a:rPr>
              <a:t>-analog atmospheres. The</a:t>
            </a:r>
          </a:p>
          <a:p>
            <a:r>
              <a:rPr lang="en-US" sz="1200" b="0" i="0" u="none" strike="noStrike" kern="1200" baseline="0" dirty="0" smtClean="0">
                <a:solidFill>
                  <a:schemeClr val="tx1"/>
                </a:solidFill>
                <a:latin typeface="Times New Roman" charset="0"/>
                <a:ea typeface="ＭＳ Ｐゴシック" charset="0"/>
                <a:cs typeface="ＭＳ Ｐゴシック" charset="0"/>
              </a:rPr>
              <a:t>moderate temperature inversion seen in the right (3% CH</a:t>
            </a:r>
            <a:r>
              <a:rPr lang="en-US" sz="800" b="0" i="0" u="none" strike="noStrike" kern="1200" baseline="0" dirty="0" smtClean="0">
                <a:solidFill>
                  <a:schemeClr val="tx1"/>
                </a:solidFill>
                <a:latin typeface="Times New Roman" charset="0"/>
                <a:ea typeface="ＭＳ Ｐゴシック" charset="0"/>
                <a:cs typeface="ＭＳ Ｐゴシック" charset="0"/>
              </a:rPr>
              <a:t>4</a:t>
            </a:r>
            <a:r>
              <a:rPr lang="en-US" sz="1200" b="0" i="0" u="none" strike="noStrike" kern="1200" baseline="0" dirty="0" smtClean="0">
                <a:solidFill>
                  <a:schemeClr val="tx1"/>
                </a:solidFill>
                <a:latin typeface="Times New Roman" charset="0"/>
                <a:ea typeface="ＭＳ Ｐゴシック" charset="0"/>
                <a:cs typeface="ＭＳ Ｐゴシック" charset="0"/>
              </a:rPr>
              <a:t>) plot is due to UV absorption by the</a:t>
            </a:r>
          </a:p>
          <a:p>
            <a:r>
              <a:rPr lang="en-US" sz="1200" b="0" i="0" u="none" strike="noStrike" kern="1200" baseline="0" dirty="0" smtClean="0">
                <a:solidFill>
                  <a:schemeClr val="tx1"/>
                </a:solidFill>
                <a:latin typeface="Times New Roman" charset="0"/>
                <a:ea typeface="ＭＳ Ｐゴシック" charset="0"/>
                <a:cs typeface="ＭＳ Ｐゴシック" charset="0"/>
              </a:rPr>
              <a:t>haze. UV-shielding by the haze in the 3% CH</a:t>
            </a:r>
            <a:r>
              <a:rPr lang="en-US" sz="800" b="0" i="0" u="none" strike="noStrike" kern="1200" baseline="0" dirty="0" smtClean="0">
                <a:solidFill>
                  <a:schemeClr val="tx1"/>
                </a:solidFill>
                <a:latin typeface="Times New Roman" charset="0"/>
                <a:ea typeface="ＭＳ Ｐゴシック" charset="0"/>
                <a:cs typeface="ＭＳ Ｐゴシック" charset="0"/>
              </a:rPr>
              <a:t>4 </a:t>
            </a:r>
            <a:r>
              <a:rPr lang="en-US" sz="1200" b="0" i="0" u="none" strike="noStrike" kern="1200" baseline="0" dirty="0" smtClean="0">
                <a:solidFill>
                  <a:schemeClr val="tx1"/>
                </a:solidFill>
                <a:latin typeface="Times New Roman" charset="0"/>
                <a:ea typeface="ＭＳ Ｐゴシック" charset="0"/>
                <a:cs typeface="ＭＳ Ｐゴシック" charset="0"/>
              </a:rPr>
              <a:t>plot (right) prevents photolysis of gases such as</a:t>
            </a:r>
          </a:p>
          <a:p>
            <a:r>
              <a:rPr lang="en-US" sz="1200" b="0" i="0" u="none" strike="noStrike" kern="1200" baseline="0" dirty="0" smtClean="0">
                <a:solidFill>
                  <a:schemeClr val="tx1"/>
                </a:solidFill>
                <a:latin typeface="Times New Roman" charset="0"/>
                <a:ea typeface="ＭＳ Ｐゴシック" charset="0"/>
                <a:cs typeface="ＭＳ Ｐゴシック" charset="0"/>
              </a:rPr>
              <a:t>methane and ethane at higher altitudes than in the 1% CH</a:t>
            </a:r>
            <a:r>
              <a:rPr lang="en-US" sz="800" b="0" i="0" u="none" strike="noStrike" kern="1200" baseline="0" dirty="0" smtClean="0">
                <a:solidFill>
                  <a:schemeClr val="tx1"/>
                </a:solidFill>
                <a:latin typeface="Times New Roman" charset="0"/>
                <a:ea typeface="ＭＳ Ｐゴシック" charset="0"/>
                <a:cs typeface="ＭＳ Ｐゴシック" charset="0"/>
              </a:rPr>
              <a:t>4 </a:t>
            </a:r>
            <a:r>
              <a:rPr lang="en-US" sz="1200" b="0" i="0" u="none" strike="noStrike" kern="1200" baseline="0" dirty="0" smtClean="0">
                <a:solidFill>
                  <a:schemeClr val="tx1"/>
                </a:solidFill>
                <a:latin typeface="Times New Roman" charset="0"/>
                <a:ea typeface="ＭＳ Ｐゴシック" charset="0"/>
                <a:cs typeface="ＭＳ Ｐゴシック" charset="0"/>
              </a:rPr>
              <a:t>(left) plot. Note the temperature profile</a:t>
            </a:r>
          </a:p>
          <a:p>
            <a:r>
              <a:rPr lang="en-US" sz="1200" b="0" i="0" u="none" strike="noStrike" kern="1200" baseline="0" dirty="0" smtClean="0">
                <a:solidFill>
                  <a:schemeClr val="tx1"/>
                </a:solidFill>
                <a:latin typeface="Times New Roman" charset="0"/>
                <a:ea typeface="ＭＳ Ｐゴシック" charset="0"/>
                <a:cs typeface="ＭＳ Ｐゴシック" charset="0"/>
              </a:rPr>
              <a:t>becomes an </a:t>
            </a:r>
            <a:r>
              <a:rPr lang="en-US" sz="1200" b="0" i="0" u="none" strike="noStrike" kern="1200" baseline="0" dirty="0" err="1" smtClean="0">
                <a:solidFill>
                  <a:schemeClr val="tx1"/>
                </a:solidFill>
                <a:latin typeface="Times New Roman" charset="0"/>
                <a:ea typeface="ＭＳ Ｐゴシック" charset="0"/>
                <a:cs typeface="ＭＳ Ｐゴシック" charset="0"/>
              </a:rPr>
              <a:t>isoprofile</a:t>
            </a:r>
            <a:r>
              <a:rPr lang="en-US" sz="1200" b="0" i="0" u="none" strike="noStrike" kern="1200" baseline="0" dirty="0" smtClean="0">
                <a:solidFill>
                  <a:schemeClr val="tx1"/>
                </a:solidFill>
                <a:latin typeface="Times New Roman" charset="0"/>
                <a:ea typeface="ＭＳ Ｐゴシック" charset="0"/>
                <a:cs typeface="ＭＳ Ｐゴシック" charset="0"/>
              </a:rPr>
              <a:t> above the top of the climate model grid when passed into the photochemical</a:t>
            </a:r>
          </a:p>
          <a:p>
            <a:r>
              <a:rPr lang="en-US" sz="1200" b="0" i="0" u="none" strike="noStrike" kern="1200" baseline="0" dirty="0" smtClean="0">
                <a:solidFill>
                  <a:schemeClr val="tx1"/>
                </a:solidFill>
                <a:latin typeface="Times New Roman" charset="0"/>
                <a:ea typeface="ＭＳ Ｐゴシック" charset="0"/>
                <a:cs typeface="ＭＳ Ｐゴシック" charset="0"/>
              </a:rPr>
              <a:t>model</a:t>
            </a:r>
            <a:r>
              <a:rPr lang="en-US" sz="1200" b="1" i="0" u="none" strike="noStrike" kern="1200" baseline="0" dirty="0" smtClean="0">
                <a:solidFill>
                  <a:schemeClr val="tx1"/>
                </a:solidFill>
                <a:latin typeface="Times New Roman"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lvl="1" defTabSz="914265">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Question</a:t>
            </a:r>
            <a:r>
              <a:rPr lang="en-US" baseline="0" dirty="0" smtClean="0"/>
              <a:t> for </a:t>
            </a:r>
            <a:r>
              <a:rPr lang="en-US" baseline="0" dirty="0" err="1" smtClean="0"/>
              <a:t>Giada</a:t>
            </a:r>
            <a:r>
              <a:rPr lang="en-US" baseline="0" dirty="0" smtClean="0"/>
              <a:t> about cloud formation.  Any clue as to why H2SO4 forms so low?   Can we even see the clouds?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Figure </a:t>
            </a:r>
            <a:r>
              <a:rPr lang="en-US" sz="1200" b="0" i="0" u="none" strike="noStrike" kern="1200" baseline="0" dirty="0" smtClean="0">
                <a:solidFill>
                  <a:schemeClr val="tx1"/>
                </a:solidFill>
                <a:latin typeface="Times New Roman" charset="0"/>
                <a:ea typeface="ＭＳ Ｐゴシック" charset="0"/>
                <a:cs typeface="ＭＳ Ｐゴシック" charset="0"/>
              </a:rPr>
              <a:t>11. Self-consistent Earth-like planet thermal phase contrast curves (left) and the</a:t>
            </a:r>
          </a:p>
          <a:p>
            <a:r>
              <a:rPr lang="en-US" sz="1200" b="0" i="0" u="none" strike="noStrike" kern="1200" baseline="0" dirty="0" smtClean="0">
                <a:solidFill>
                  <a:schemeClr val="tx1"/>
                </a:solidFill>
                <a:latin typeface="Times New Roman" charset="0"/>
                <a:ea typeface="ＭＳ Ｐゴシック" charset="0"/>
                <a:cs typeface="ＭＳ Ｐゴシック" charset="0"/>
              </a:rPr>
              <a:t>corresponding planet-star contrast spectra at full phase (right). Colored lines and shaded regions</a:t>
            </a:r>
          </a:p>
          <a:p>
            <a:r>
              <a:rPr lang="en-US" sz="1200" b="0" i="0" u="none" strike="noStrike" kern="1200" baseline="0" dirty="0" smtClean="0">
                <a:solidFill>
                  <a:schemeClr val="tx1"/>
                </a:solidFill>
                <a:latin typeface="Times New Roman" charset="0"/>
                <a:ea typeface="ＭＳ Ｐゴシック" charset="0"/>
                <a:cs typeface="ＭＳ Ｐゴシック" charset="0"/>
              </a:rPr>
              <a:t>indicate broadband wavelength binning consistent with R = 3. On the left, solid lines show the</a:t>
            </a:r>
          </a:p>
          <a:p>
            <a:r>
              <a:rPr lang="en-US" sz="1200" b="0" i="0" u="none" strike="noStrike" kern="1200" baseline="0" dirty="0" smtClean="0">
                <a:solidFill>
                  <a:schemeClr val="tx1"/>
                </a:solidFill>
                <a:latin typeface="Times New Roman" charset="0"/>
                <a:ea typeface="ＭＳ Ｐゴシック" charset="0"/>
                <a:cs typeface="ＭＳ Ｐゴシック" charset="0"/>
              </a:rPr>
              <a:t>case with no day-night temperature contrast (no phase-dependent modulation), dashed lines show</a:t>
            </a:r>
          </a:p>
          <a:p>
            <a:r>
              <a:rPr lang="en-US" sz="1200" b="0" i="0" u="none" strike="noStrike" kern="1200" baseline="0" dirty="0" smtClean="0">
                <a:solidFill>
                  <a:schemeClr val="tx1"/>
                </a:solidFill>
                <a:latin typeface="Times New Roman" charset="0"/>
                <a:ea typeface="ＭＳ Ｐゴシック" charset="0"/>
                <a:cs typeface="ＭＳ Ｐゴシック" charset="0"/>
              </a:rPr>
              <a:t>the case with no emergent flux from the </a:t>
            </a:r>
            <a:r>
              <a:rPr lang="en-US" sz="1200" b="0" i="0" u="none" strike="noStrike" kern="1200" baseline="0" dirty="0" err="1" smtClean="0">
                <a:solidFill>
                  <a:schemeClr val="tx1"/>
                </a:solidFill>
                <a:latin typeface="Times New Roman" charset="0"/>
                <a:ea typeface="ＭＳ Ｐゴシック" charset="0"/>
                <a:cs typeface="ＭＳ Ｐゴシック" charset="0"/>
              </a:rPr>
              <a:t>nightside</a:t>
            </a:r>
            <a:r>
              <a:rPr lang="en-US" sz="1200" b="0" i="0" u="none" strike="noStrike" kern="1200" baseline="0" dirty="0" smtClean="0">
                <a:solidFill>
                  <a:schemeClr val="tx1"/>
                </a:solidFill>
                <a:latin typeface="Times New Roman" charset="0"/>
                <a:ea typeface="ＭＳ Ｐゴシック" charset="0"/>
                <a:cs typeface="ＭＳ Ｐゴシック" charset="0"/>
              </a:rPr>
              <a:t> (maximal phase-dependent modulation), and</a:t>
            </a:r>
          </a:p>
          <a:p>
            <a:r>
              <a:rPr lang="en-US" sz="1200" b="0" i="0" u="none" strike="noStrike" kern="1200" baseline="0" dirty="0" smtClean="0">
                <a:solidFill>
                  <a:schemeClr val="tx1"/>
                </a:solidFill>
                <a:latin typeface="Times New Roman" charset="0"/>
                <a:ea typeface="ＭＳ Ｐゴシック" charset="0"/>
                <a:cs typeface="ＭＳ Ｐゴシック" charset="0"/>
              </a:rPr>
              <a:t>dotted lines show an intermediate case with the </a:t>
            </a:r>
            <a:r>
              <a:rPr lang="en-US" sz="1200" b="0" i="0" u="none" strike="noStrike" kern="1200" baseline="0" dirty="0" err="1" smtClean="0">
                <a:solidFill>
                  <a:schemeClr val="tx1"/>
                </a:solidFill>
                <a:latin typeface="Times New Roman" charset="0"/>
                <a:ea typeface="ＭＳ Ｐゴシック" charset="0"/>
                <a:cs typeface="ＭＳ Ｐゴシック" charset="0"/>
              </a:rPr>
              <a:t>nightside</a:t>
            </a:r>
            <a:r>
              <a:rPr lang="en-US" sz="1200" b="0" i="0" u="none" strike="noStrike" kern="1200" baseline="0" dirty="0" smtClean="0">
                <a:solidFill>
                  <a:schemeClr val="tx1"/>
                </a:solidFill>
                <a:latin typeface="Times New Roman" charset="0"/>
                <a:ea typeface="ＭＳ Ｐゴシック" charset="0"/>
                <a:cs typeface="ＭＳ Ｐゴシック" charset="0"/>
              </a:rPr>
              <a:t> temperature 20 K less than the dayside</a:t>
            </a:r>
          </a:p>
          <a:p>
            <a:r>
              <a:rPr lang="en-US" sz="1200" b="0" i="0" u="none" strike="noStrike" kern="1200" baseline="0" dirty="0" smtClean="0">
                <a:solidFill>
                  <a:schemeClr val="tx1"/>
                </a:solidFill>
                <a:latin typeface="Times New Roman" charset="0"/>
                <a:ea typeface="ＭＳ Ｐゴシック" charset="0"/>
                <a:cs typeface="ＭＳ Ｐゴシック" charset="0"/>
              </a:rPr>
              <a:t>temperature.</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charset="0"/>
                <a:ea typeface="ＭＳ Ｐゴシック" charset="0"/>
                <a:cs typeface="ＭＳ Ｐゴシック" charset="0"/>
              </a:rPr>
              <a:t>Phase Curves: </a:t>
            </a:r>
            <a:r>
              <a:rPr lang="en-US" sz="1200" kern="1200" dirty="0" smtClean="0">
                <a:solidFill>
                  <a:schemeClr val="tx1"/>
                </a:solidFill>
                <a:effectLst/>
                <a:latin typeface="Times New Roman" charset="0"/>
                <a:ea typeface="ＭＳ Ｐゴシック" charset="0"/>
                <a:cs typeface="ＭＳ Ｐゴシック" charset="0"/>
              </a:rPr>
              <a:t>Using MIRI/JWST it should be possible (we show it for photon limited observations) to observe phase curves for </a:t>
            </a:r>
            <a:r>
              <a:rPr lang="en-US" sz="1200" kern="1200" dirty="0" err="1" smtClean="0">
                <a:solidFill>
                  <a:schemeClr val="tx1"/>
                </a:solidFill>
                <a:effectLst/>
                <a:latin typeface="Times New Roman" charset="0"/>
                <a:ea typeface="ＭＳ Ｐゴシック" charset="0"/>
                <a:cs typeface="ＭＳ Ｐゴシック" charset="0"/>
              </a:rPr>
              <a:t>Proxima</a:t>
            </a:r>
            <a:r>
              <a:rPr lang="en-US" sz="1200" kern="1200" dirty="0" smtClean="0">
                <a:solidFill>
                  <a:schemeClr val="tx1"/>
                </a:solidFill>
                <a:effectLst/>
                <a:latin typeface="Times New Roman" charset="0"/>
                <a:ea typeface="ＭＳ Ｐゴシック" charset="0"/>
                <a:cs typeface="ＭＳ Ｐゴシック" charset="0"/>
              </a:rPr>
              <a:t> Cen b between about 5-25 microns. The amplitude of the signal, however, will depend on the day-night temperature contrast. We show end-member cases where there is no flux from the </a:t>
            </a:r>
            <a:r>
              <a:rPr lang="en-US" sz="1200" kern="1200" dirty="0" err="1" smtClean="0">
                <a:solidFill>
                  <a:schemeClr val="tx1"/>
                </a:solidFill>
                <a:effectLst/>
                <a:latin typeface="Times New Roman" charset="0"/>
                <a:ea typeface="ＭＳ Ｐゴシック" charset="0"/>
                <a:cs typeface="ＭＳ Ｐゴシック" charset="0"/>
              </a:rPr>
              <a:t>nightside</a:t>
            </a:r>
            <a:r>
              <a:rPr lang="en-US" sz="1200" kern="1200" dirty="0" smtClean="0">
                <a:solidFill>
                  <a:schemeClr val="tx1"/>
                </a:solidFill>
                <a:effectLst/>
                <a:latin typeface="Times New Roman" charset="0"/>
                <a:ea typeface="ＭＳ Ｐゴシック" charset="0"/>
                <a:cs typeface="ＭＳ Ｐゴシック" charset="0"/>
              </a:rPr>
              <a:t> (extremely inefficient heat redistribution) and where there is dayside thermal flux from the </a:t>
            </a:r>
            <a:r>
              <a:rPr lang="en-US" sz="1200" kern="1200" dirty="0" err="1" smtClean="0">
                <a:solidFill>
                  <a:schemeClr val="tx1"/>
                </a:solidFill>
                <a:effectLst/>
                <a:latin typeface="Times New Roman" charset="0"/>
                <a:ea typeface="ＭＳ Ｐゴシック" charset="0"/>
                <a:cs typeface="ＭＳ Ｐゴシック" charset="0"/>
              </a:rPr>
              <a:t>nightside</a:t>
            </a:r>
            <a:r>
              <a:rPr lang="en-US" sz="1200" kern="1200" dirty="0" smtClean="0">
                <a:solidFill>
                  <a:schemeClr val="tx1"/>
                </a:solidFill>
                <a:effectLst/>
                <a:latin typeface="Times New Roman" charset="0"/>
                <a:ea typeface="ＭＳ Ｐゴシック" charset="0"/>
                <a:cs typeface="ＭＳ Ｐゴシック" charset="0"/>
              </a:rPr>
              <a:t> (extremely efficient heat redistribution). For many of these cases, 20 hour exposures at a given phase angle are sufficient to detect the planet above the stellar photon noise.</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dirty="0" smtClean="0"/>
              <a:t>37mas separation</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Figure 29. Simulated coronagraph integration times (top) and reflectance spectra (bottom) for the</a:t>
            </a:r>
          </a:p>
          <a:p>
            <a:r>
              <a:rPr lang="en-US" sz="1200" b="0" i="0" u="none" strike="noStrike" kern="1200" baseline="0" dirty="0" smtClean="0">
                <a:solidFill>
                  <a:schemeClr val="tx1"/>
                </a:solidFill>
                <a:latin typeface="Times New Roman" charset="0"/>
                <a:ea typeface="ＭＳ Ｐゴシック" charset="0"/>
                <a:cs typeface="ＭＳ Ｐゴシック" charset="0"/>
              </a:rPr>
              <a:t>“wet” 10 bar O2-rich planet using three different future telescope concepts: </a:t>
            </a:r>
            <a:r>
              <a:rPr lang="en-US" sz="1200" b="0" i="0" u="none" strike="noStrike" kern="1200" baseline="0" dirty="0" err="1" smtClean="0">
                <a:solidFill>
                  <a:schemeClr val="tx1"/>
                </a:solidFill>
                <a:latin typeface="Times New Roman" charset="0"/>
                <a:ea typeface="ＭＳ Ｐゴシック" charset="0"/>
                <a:cs typeface="ＭＳ Ｐゴシック" charset="0"/>
              </a:rPr>
              <a:t>HabEx</a:t>
            </a:r>
            <a:r>
              <a:rPr lang="en-US" sz="1200" b="0" i="0" u="none" strike="noStrike" kern="1200" baseline="0" dirty="0" smtClean="0">
                <a:solidFill>
                  <a:schemeClr val="tx1"/>
                </a:solidFill>
                <a:latin typeface="Times New Roman" charset="0"/>
                <a:ea typeface="ＭＳ Ｐゴシック" charset="0"/>
                <a:cs typeface="ＭＳ Ｐゴシック" charset="0"/>
              </a:rPr>
              <a:t> (left), LUVOIR</a:t>
            </a:r>
          </a:p>
          <a:p>
            <a:r>
              <a:rPr lang="en-US" sz="1200" b="0" i="0" u="none" strike="noStrike" kern="1200" baseline="0" dirty="0" smtClean="0">
                <a:solidFill>
                  <a:schemeClr val="tx1"/>
                </a:solidFill>
                <a:latin typeface="Times New Roman" charset="0"/>
                <a:ea typeface="ＭＳ Ｐゴシック" charset="0"/>
                <a:cs typeface="ＭＳ Ｐゴシック" charset="0"/>
              </a:rPr>
              <a:t>(middle), and a 30 m ground-based telescope (right). Dashed vertical lines are placed at</a:t>
            </a:r>
          </a:p>
          <a:p>
            <a:r>
              <a:rPr lang="en-US" sz="1200" b="0" i="0" u="none" strike="noStrike" kern="1200" baseline="0" dirty="0" smtClean="0">
                <a:solidFill>
                  <a:schemeClr val="tx1"/>
                </a:solidFill>
                <a:latin typeface="Times New Roman" charset="0"/>
                <a:ea typeface="ＭＳ Ｐゴシック" charset="0"/>
                <a:cs typeface="ＭＳ Ｐゴシック" charset="0"/>
              </a:rPr>
              <a:t>IWA = 1</a:t>
            </a:r>
            <a:r>
              <a:rPr lang="en-US" sz="1200" b="1" i="0" u="none" strike="noStrike" kern="1200" baseline="0" dirty="0" smtClean="0">
                <a:solidFill>
                  <a:schemeClr val="tx1"/>
                </a:solidFill>
                <a:latin typeface="Times New Roman" charset="0"/>
                <a:ea typeface="ＭＳ Ｐゴシック" charset="0"/>
                <a:cs typeface="ＭＳ Ｐゴシック" charset="0"/>
              </a:rPr>
              <a:t>λ</a:t>
            </a:r>
            <a:r>
              <a:rPr lang="en-US" sz="1200" b="0" i="0" u="none" strike="noStrike" kern="1200" baseline="0" dirty="0" smtClean="0">
                <a:solidFill>
                  <a:schemeClr val="tx1"/>
                </a:solidFill>
                <a:latin typeface="Times New Roman" charset="0"/>
                <a:ea typeface="ＭＳ Ｐゴシック" charset="0"/>
                <a:cs typeface="ＭＳ Ｐゴシック" charset="0"/>
              </a:rPr>
              <a:t>/D (red), 2</a:t>
            </a:r>
            <a:r>
              <a:rPr lang="en-US" sz="1200" b="1" i="0" u="none" strike="noStrike" kern="1200" baseline="0" dirty="0" smtClean="0">
                <a:solidFill>
                  <a:schemeClr val="tx1"/>
                </a:solidFill>
                <a:latin typeface="Times New Roman" charset="0"/>
                <a:ea typeface="ＭＳ Ｐゴシック" charset="0"/>
                <a:cs typeface="ＭＳ Ｐゴシック" charset="0"/>
              </a:rPr>
              <a:t>λ</a:t>
            </a:r>
            <a:r>
              <a:rPr lang="en-US" sz="1200" b="0" i="0" u="none" strike="noStrike" kern="1200" baseline="0" dirty="0" smtClean="0">
                <a:solidFill>
                  <a:schemeClr val="tx1"/>
                </a:solidFill>
                <a:latin typeface="Times New Roman" charset="0"/>
                <a:ea typeface="ＭＳ Ｐゴシック" charset="0"/>
                <a:cs typeface="ＭＳ Ｐゴシック" charset="0"/>
              </a:rPr>
              <a:t>/D (green), and 3</a:t>
            </a:r>
            <a:r>
              <a:rPr lang="en-US" sz="1200" b="1" i="0" u="none" strike="noStrike" kern="1200" baseline="0" dirty="0" smtClean="0">
                <a:solidFill>
                  <a:schemeClr val="tx1"/>
                </a:solidFill>
                <a:latin typeface="Times New Roman" charset="0"/>
                <a:ea typeface="ＭＳ Ｐゴシック" charset="0"/>
                <a:cs typeface="ＭＳ Ｐゴシック" charset="0"/>
              </a:rPr>
              <a:t>λ</a:t>
            </a:r>
            <a:r>
              <a:rPr lang="en-US" sz="1200" b="0" i="0" u="none" strike="noStrike" kern="1200" baseline="0" dirty="0" smtClean="0">
                <a:solidFill>
                  <a:schemeClr val="tx1"/>
                </a:solidFill>
                <a:latin typeface="Times New Roman" charset="0"/>
                <a:ea typeface="ＭＳ Ｐゴシック" charset="0"/>
                <a:cs typeface="ＭＳ Ｐゴシック" charset="0"/>
              </a:rPr>
              <a:t>/D (blue), to show the long-wavelength limit for the given</a:t>
            </a:r>
          </a:p>
          <a:p>
            <a:r>
              <a:rPr lang="en-US" sz="1200" b="0" i="0" u="none" strike="noStrike" kern="1200" baseline="0" dirty="0" smtClean="0">
                <a:solidFill>
                  <a:schemeClr val="tx1"/>
                </a:solidFill>
                <a:latin typeface="Times New Roman" charset="0"/>
                <a:ea typeface="ＭＳ Ｐゴシック" charset="0"/>
                <a:cs typeface="ＭＳ Ｐゴシック" charset="0"/>
              </a:rPr>
              <a:t>telescope diameter and planet-star angular separation. All spectra are shown for a spectral</a:t>
            </a:r>
          </a:p>
          <a:p>
            <a:r>
              <a:rPr lang="en-US" sz="1200" b="0" i="0" u="none" strike="noStrike" kern="1200" baseline="0" dirty="0" smtClean="0">
                <a:solidFill>
                  <a:schemeClr val="tx1"/>
                </a:solidFill>
                <a:latin typeface="Times New Roman" charset="0"/>
                <a:ea typeface="ＭＳ Ｐゴシック" charset="0"/>
                <a:cs typeface="ＭＳ Ｐゴシック" charset="0"/>
              </a:rPr>
              <a:t>resolution of R = 70. The integration times given are required to achieve S/N = 20 in each</a:t>
            </a:r>
          </a:p>
          <a:p>
            <a:r>
              <a:rPr lang="en-US" sz="1200" b="0" i="0" u="none" strike="noStrike" kern="1200" baseline="0" dirty="0" smtClean="0">
                <a:solidFill>
                  <a:schemeClr val="tx1"/>
                </a:solidFill>
                <a:latin typeface="Times New Roman" charset="0"/>
                <a:ea typeface="ＭＳ Ｐゴシック" charset="0"/>
                <a:cs typeface="ＭＳ Ｐゴシック" charset="0"/>
              </a:rPr>
              <a:t>resolution element, while the errors on each simulated observation (black) represent the estimated</a:t>
            </a:r>
          </a:p>
          <a:p>
            <a:r>
              <a:rPr lang="en-US" sz="1200" b="0" i="0" u="none" strike="noStrike" kern="1200" baseline="0" dirty="0" smtClean="0">
                <a:solidFill>
                  <a:schemeClr val="tx1"/>
                </a:solidFill>
                <a:latin typeface="Times New Roman" charset="0"/>
                <a:ea typeface="ＭＳ Ｐゴシック" charset="0"/>
                <a:cs typeface="ＭＳ Ｐゴシック" charset="0"/>
              </a:rPr>
              <a:t>1</a:t>
            </a:r>
            <a:r>
              <a:rPr lang="en-US" sz="1200" b="1" i="0" u="none" strike="noStrike" kern="1200" baseline="0" dirty="0" smtClean="0">
                <a:solidFill>
                  <a:schemeClr val="tx1"/>
                </a:solidFill>
                <a:latin typeface="Times New Roman" charset="0"/>
                <a:ea typeface="ＭＳ Ｐゴシック" charset="0"/>
                <a:cs typeface="ＭＳ Ｐゴシック" charset="0"/>
              </a:rPr>
              <a:t>σ </a:t>
            </a:r>
            <a:r>
              <a:rPr lang="en-US" sz="1200" b="0" i="0" u="none" strike="noStrike" kern="1200" baseline="0" dirty="0" smtClean="0">
                <a:solidFill>
                  <a:schemeClr val="tx1"/>
                </a:solidFill>
                <a:latin typeface="Times New Roman" charset="0"/>
                <a:ea typeface="ＭＳ Ｐゴシック" charset="0"/>
                <a:cs typeface="ＭＳ Ｐゴシック" charset="0"/>
              </a:rPr>
              <a:t>error bars for the integration time needed, per nulling bandwidth, to achieve S/N = 20 in the</a:t>
            </a:r>
          </a:p>
          <a:p>
            <a:r>
              <a:rPr lang="en-US" sz="1200" b="0" i="0" u="none" strike="noStrike" kern="1200" baseline="0" dirty="0" smtClean="0">
                <a:solidFill>
                  <a:schemeClr val="tx1"/>
                </a:solidFill>
                <a:latin typeface="Times New Roman" charset="0"/>
                <a:ea typeface="ＭＳ Ｐゴシック" charset="0"/>
                <a:cs typeface="ＭＳ Ｐゴシック" charset="0"/>
              </a:rPr>
              <a:t>resolution element at the 0.76 </a:t>
            </a:r>
            <a:r>
              <a:rPr lang="en-US" sz="1200" b="0" i="0" u="none" strike="noStrike" kern="1200" baseline="0" dirty="0" err="1" smtClean="0">
                <a:solidFill>
                  <a:schemeClr val="tx1"/>
                </a:solidFill>
                <a:latin typeface="Times New Roman" charset="0"/>
                <a:ea typeface="ＭＳ Ｐゴシック" charset="0"/>
                <a:cs typeface="ＭＳ Ｐゴシック" charset="0"/>
              </a:rPr>
              <a:t>μm</a:t>
            </a:r>
            <a:r>
              <a:rPr lang="en-US" sz="1200" b="0" i="0" u="none" strike="noStrike" kern="1200" baseline="0" dirty="0" smtClean="0">
                <a:solidFill>
                  <a:schemeClr val="tx1"/>
                </a:solidFill>
                <a:latin typeface="Times New Roman" charset="0"/>
                <a:ea typeface="ＭＳ Ｐゴシック" charset="0"/>
                <a:cs typeface="ＭＳ Ｐゴシック" charset="0"/>
              </a:rPr>
              <a:t> oxygen A-band.</a:t>
            </a:r>
          </a:p>
          <a:p>
            <a:r>
              <a:rPr lang="en-US" sz="1200" b="0" i="0" u="none" strike="noStrike" kern="1200" baseline="0" dirty="0" smtClean="0">
                <a:solidFill>
                  <a:schemeClr val="tx1"/>
                </a:solidFill>
                <a:latin typeface="Times New Roman" charset="0"/>
                <a:ea typeface="ＭＳ Ｐゴシック" charset="0"/>
                <a:cs typeface="ＭＳ Ｐゴシック" charset="0"/>
              </a:rPr>
              <a:t>Figure</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pPr>
                <a:defRPr/>
              </a:pPr>
              <a:t>44</a:t>
            </a:fld>
            <a:endParaRPr lang="en-US"/>
          </a:p>
        </p:txBody>
      </p:sp>
    </p:spTree>
    <p:extLst>
      <p:ext uri="{BB962C8B-B14F-4D97-AF65-F5344CB8AC3E}">
        <p14:creationId xmlns:p14="http://schemas.microsoft.com/office/powerpoint/2010/main" val="1351829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Figure 29. Simulated coronagraph integration times (top) and reflectance spectra (bottom) for the</a:t>
            </a:r>
          </a:p>
          <a:p>
            <a:r>
              <a:rPr lang="en-US" sz="1200" b="0" i="0" u="none" strike="noStrike" kern="1200" baseline="0" dirty="0" smtClean="0">
                <a:solidFill>
                  <a:schemeClr val="tx1"/>
                </a:solidFill>
                <a:latin typeface="Times New Roman" charset="0"/>
                <a:ea typeface="ＭＳ Ｐゴシック" charset="0"/>
                <a:cs typeface="ＭＳ Ｐゴシック" charset="0"/>
              </a:rPr>
              <a:t>“wet” 10 bar O2-rich planet using three different future telescope concepts: </a:t>
            </a:r>
            <a:r>
              <a:rPr lang="en-US" sz="1200" b="0" i="0" u="none" strike="noStrike" kern="1200" baseline="0" dirty="0" err="1" smtClean="0">
                <a:solidFill>
                  <a:schemeClr val="tx1"/>
                </a:solidFill>
                <a:latin typeface="Times New Roman" charset="0"/>
                <a:ea typeface="ＭＳ Ｐゴシック" charset="0"/>
                <a:cs typeface="ＭＳ Ｐゴシック" charset="0"/>
              </a:rPr>
              <a:t>HabEx</a:t>
            </a:r>
            <a:r>
              <a:rPr lang="en-US" sz="1200" b="0" i="0" u="none" strike="noStrike" kern="1200" baseline="0" dirty="0" smtClean="0">
                <a:solidFill>
                  <a:schemeClr val="tx1"/>
                </a:solidFill>
                <a:latin typeface="Times New Roman" charset="0"/>
                <a:ea typeface="ＭＳ Ｐゴシック" charset="0"/>
                <a:cs typeface="ＭＳ Ｐゴシック" charset="0"/>
              </a:rPr>
              <a:t> (left), LUVOIR</a:t>
            </a:r>
          </a:p>
          <a:p>
            <a:r>
              <a:rPr lang="en-US" sz="1200" b="0" i="0" u="none" strike="noStrike" kern="1200" baseline="0" dirty="0" smtClean="0">
                <a:solidFill>
                  <a:schemeClr val="tx1"/>
                </a:solidFill>
                <a:latin typeface="Times New Roman" charset="0"/>
                <a:ea typeface="ＭＳ Ｐゴシック" charset="0"/>
                <a:cs typeface="ＭＳ Ｐゴシック" charset="0"/>
              </a:rPr>
              <a:t>(middle), and a 30 m ground-based telescope (right). Dashed vertical lines are placed at</a:t>
            </a:r>
          </a:p>
          <a:p>
            <a:r>
              <a:rPr lang="en-US" sz="1200" b="0" i="0" u="none" strike="noStrike" kern="1200" baseline="0" dirty="0" smtClean="0">
                <a:solidFill>
                  <a:schemeClr val="tx1"/>
                </a:solidFill>
                <a:latin typeface="Times New Roman" charset="0"/>
                <a:ea typeface="ＭＳ Ｐゴシック" charset="0"/>
                <a:cs typeface="ＭＳ Ｐゴシック" charset="0"/>
              </a:rPr>
              <a:t>IWA = 1</a:t>
            </a:r>
            <a:r>
              <a:rPr lang="en-US" sz="1200" b="1" i="0" u="none" strike="noStrike" kern="1200" baseline="0" dirty="0" smtClean="0">
                <a:solidFill>
                  <a:schemeClr val="tx1"/>
                </a:solidFill>
                <a:latin typeface="Times New Roman" charset="0"/>
                <a:ea typeface="ＭＳ Ｐゴシック" charset="0"/>
                <a:cs typeface="ＭＳ Ｐゴシック" charset="0"/>
              </a:rPr>
              <a:t>λ</a:t>
            </a:r>
            <a:r>
              <a:rPr lang="en-US" sz="1200" b="0" i="0" u="none" strike="noStrike" kern="1200" baseline="0" dirty="0" smtClean="0">
                <a:solidFill>
                  <a:schemeClr val="tx1"/>
                </a:solidFill>
                <a:latin typeface="Times New Roman" charset="0"/>
                <a:ea typeface="ＭＳ Ｐゴシック" charset="0"/>
                <a:cs typeface="ＭＳ Ｐゴシック" charset="0"/>
              </a:rPr>
              <a:t>/D (red), 2</a:t>
            </a:r>
            <a:r>
              <a:rPr lang="en-US" sz="1200" b="1" i="0" u="none" strike="noStrike" kern="1200" baseline="0" dirty="0" smtClean="0">
                <a:solidFill>
                  <a:schemeClr val="tx1"/>
                </a:solidFill>
                <a:latin typeface="Times New Roman" charset="0"/>
                <a:ea typeface="ＭＳ Ｐゴシック" charset="0"/>
                <a:cs typeface="ＭＳ Ｐゴシック" charset="0"/>
              </a:rPr>
              <a:t>λ</a:t>
            </a:r>
            <a:r>
              <a:rPr lang="en-US" sz="1200" b="0" i="0" u="none" strike="noStrike" kern="1200" baseline="0" dirty="0" smtClean="0">
                <a:solidFill>
                  <a:schemeClr val="tx1"/>
                </a:solidFill>
                <a:latin typeface="Times New Roman" charset="0"/>
                <a:ea typeface="ＭＳ Ｐゴシック" charset="0"/>
                <a:cs typeface="ＭＳ Ｐゴシック" charset="0"/>
              </a:rPr>
              <a:t>/D (green), and 3</a:t>
            </a:r>
            <a:r>
              <a:rPr lang="en-US" sz="1200" b="1" i="0" u="none" strike="noStrike" kern="1200" baseline="0" dirty="0" smtClean="0">
                <a:solidFill>
                  <a:schemeClr val="tx1"/>
                </a:solidFill>
                <a:latin typeface="Times New Roman" charset="0"/>
                <a:ea typeface="ＭＳ Ｐゴシック" charset="0"/>
                <a:cs typeface="ＭＳ Ｐゴシック" charset="0"/>
              </a:rPr>
              <a:t>λ</a:t>
            </a:r>
            <a:r>
              <a:rPr lang="en-US" sz="1200" b="0" i="0" u="none" strike="noStrike" kern="1200" baseline="0" dirty="0" smtClean="0">
                <a:solidFill>
                  <a:schemeClr val="tx1"/>
                </a:solidFill>
                <a:latin typeface="Times New Roman" charset="0"/>
                <a:ea typeface="ＭＳ Ｐゴシック" charset="0"/>
                <a:cs typeface="ＭＳ Ｐゴシック" charset="0"/>
              </a:rPr>
              <a:t>/D (blue), to show the long-wavelength limit for the given</a:t>
            </a:r>
          </a:p>
          <a:p>
            <a:r>
              <a:rPr lang="en-US" sz="1200" b="0" i="0" u="none" strike="noStrike" kern="1200" baseline="0" dirty="0" smtClean="0">
                <a:solidFill>
                  <a:schemeClr val="tx1"/>
                </a:solidFill>
                <a:latin typeface="Times New Roman" charset="0"/>
                <a:ea typeface="ＭＳ Ｐゴシック" charset="0"/>
                <a:cs typeface="ＭＳ Ｐゴシック" charset="0"/>
              </a:rPr>
              <a:t>telescope diameter and planet-star angular separation. All spectra are shown for a spectral</a:t>
            </a:r>
          </a:p>
          <a:p>
            <a:r>
              <a:rPr lang="en-US" sz="1200" b="0" i="0" u="none" strike="noStrike" kern="1200" baseline="0" dirty="0" smtClean="0">
                <a:solidFill>
                  <a:schemeClr val="tx1"/>
                </a:solidFill>
                <a:latin typeface="Times New Roman" charset="0"/>
                <a:ea typeface="ＭＳ Ｐゴシック" charset="0"/>
                <a:cs typeface="ＭＳ Ｐゴシック" charset="0"/>
              </a:rPr>
              <a:t>resolution of R = 70. The integration times given are required to achieve S/N = 20 in each</a:t>
            </a:r>
          </a:p>
          <a:p>
            <a:r>
              <a:rPr lang="en-US" sz="1200" b="0" i="0" u="none" strike="noStrike" kern="1200" baseline="0" dirty="0" smtClean="0">
                <a:solidFill>
                  <a:schemeClr val="tx1"/>
                </a:solidFill>
                <a:latin typeface="Times New Roman" charset="0"/>
                <a:ea typeface="ＭＳ Ｐゴシック" charset="0"/>
                <a:cs typeface="ＭＳ Ｐゴシック" charset="0"/>
              </a:rPr>
              <a:t>resolution element, while the errors on each simulated observation (black) represent the estimated</a:t>
            </a:r>
          </a:p>
          <a:p>
            <a:r>
              <a:rPr lang="en-US" sz="1200" b="0" i="0" u="none" strike="noStrike" kern="1200" baseline="0" dirty="0" smtClean="0">
                <a:solidFill>
                  <a:schemeClr val="tx1"/>
                </a:solidFill>
                <a:latin typeface="Times New Roman" charset="0"/>
                <a:ea typeface="ＭＳ Ｐゴシック" charset="0"/>
                <a:cs typeface="ＭＳ Ｐゴシック" charset="0"/>
              </a:rPr>
              <a:t>1</a:t>
            </a:r>
            <a:r>
              <a:rPr lang="en-US" sz="1200" b="1" i="0" u="none" strike="noStrike" kern="1200" baseline="0" dirty="0" smtClean="0">
                <a:solidFill>
                  <a:schemeClr val="tx1"/>
                </a:solidFill>
                <a:latin typeface="Times New Roman" charset="0"/>
                <a:ea typeface="ＭＳ Ｐゴシック" charset="0"/>
                <a:cs typeface="ＭＳ Ｐゴシック" charset="0"/>
              </a:rPr>
              <a:t>σ </a:t>
            </a:r>
            <a:r>
              <a:rPr lang="en-US" sz="1200" b="0" i="0" u="none" strike="noStrike" kern="1200" baseline="0" dirty="0" smtClean="0">
                <a:solidFill>
                  <a:schemeClr val="tx1"/>
                </a:solidFill>
                <a:latin typeface="Times New Roman" charset="0"/>
                <a:ea typeface="ＭＳ Ｐゴシック" charset="0"/>
                <a:cs typeface="ＭＳ Ｐゴシック" charset="0"/>
              </a:rPr>
              <a:t>error bars for the integration time needed, per nulling bandwidth, to achieve S/N = 20 in the</a:t>
            </a:r>
          </a:p>
          <a:p>
            <a:r>
              <a:rPr lang="en-US" sz="1200" b="0" i="0" u="none" strike="noStrike" kern="1200" baseline="0" dirty="0" smtClean="0">
                <a:solidFill>
                  <a:schemeClr val="tx1"/>
                </a:solidFill>
                <a:latin typeface="Times New Roman" charset="0"/>
                <a:ea typeface="ＭＳ Ｐゴシック" charset="0"/>
                <a:cs typeface="ＭＳ Ｐゴシック" charset="0"/>
              </a:rPr>
              <a:t>resolution element at the 0.76 </a:t>
            </a:r>
            <a:r>
              <a:rPr lang="en-US" sz="1200" b="0" i="0" u="none" strike="noStrike" kern="1200" baseline="0" dirty="0" err="1" smtClean="0">
                <a:solidFill>
                  <a:schemeClr val="tx1"/>
                </a:solidFill>
                <a:latin typeface="Times New Roman" charset="0"/>
                <a:ea typeface="ＭＳ Ｐゴシック" charset="0"/>
                <a:cs typeface="ＭＳ Ｐゴシック" charset="0"/>
              </a:rPr>
              <a:t>μm</a:t>
            </a:r>
            <a:r>
              <a:rPr lang="en-US" sz="1200" b="0" i="0" u="none" strike="noStrike" kern="1200" baseline="0" dirty="0" smtClean="0">
                <a:solidFill>
                  <a:schemeClr val="tx1"/>
                </a:solidFill>
                <a:latin typeface="Times New Roman" charset="0"/>
                <a:ea typeface="ＭＳ Ｐゴシック" charset="0"/>
                <a:cs typeface="ＭＳ Ｐゴシック" charset="0"/>
              </a:rPr>
              <a:t> oxygen A-band.</a:t>
            </a:r>
          </a:p>
          <a:p>
            <a:r>
              <a:rPr lang="en-US" sz="1200" b="0" i="0" u="none" strike="noStrike" kern="1200" baseline="0" dirty="0" smtClean="0">
                <a:solidFill>
                  <a:schemeClr val="tx1"/>
                </a:solidFill>
                <a:latin typeface="Times New Roman" charset="0"/>
                <a:ea typeface="ＭＳ Ｐゴシック" charset="0"/>
                <a:cs typeface="ＭＳ Ｐゴシック" charset="0"/>
              </a:rPr>
              <a:t>Figure</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pPr>
                <a:defRPr/>
              </a:pPr>
              <a:t>45</a:t>
            </a:fld>
            <a:endParaRPr lang="en-US"/>
          </a:p>
        </p:txBody>
      </p:sp>
    </p:spTree>
    <p:extLst>
      <p:ext uri="{BB962C8B-B14F-4D97-AF65-F5344CB8AC3E}">
        <p14:creationId xmlns:p14="http://schemas.microsoft.com/office/powerpoint/2010/main" val="1351829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a:defRPr/>
            </a:pP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98772DEC-422D-7449-93E6-9CAADD9C3DFB}" type="slidenum">
              <a:rPr lang="en-US" smtClean="0">
                <a:solidFill>
                  <a:prstClr val="black"/>
                </a:solidFill>
              </a:rPr>
              <a:pPr>
                <a:defRPr/>
              </a:pPr>
              <a:t>46</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rPr>
              <a:t>M Dwarfs</a:t>
            </a:r>
            <a:r>
              <a:rPr lang="en-US" sz="1200" baseline="0" dirty="0" smtClean="0">
                <a:solidFill>
                  <a:srgbClr val="FFFFFF"/>
                </a:solidFill>
              </a:rPr>
              <a:t> comprise 70% of the Galactic populations. </a:t>
            </a:r>
            <a:r>
              <a:rPr lang="en-US" sz="1200" dirty="0" smtClean="0">
                <a:solidFill>
                  <a:srgbClr val="FFFFFF"/>
                </a:solidFill>
              </a:rPr>
              <a:t>(</a:t>
            </a:r>
            <a:r>
              <a:rPr lang="en-US" sz="1200" dirty="0" err="1" smtClean="0">
                <a:solidFill>
                  <a:srgbClr val="FFFFFF"/>
                </a:solidFill>
              </a:rPr>
              <a:t>Lammer</a:t>
            </a:r>
            <a:r>
              <a:rPr lang="en-US" sz="1200" dirty="0" smtClean="0">
                <a:solidFill>
                  <a:srgbClr val="FFFFFF"/>
                </a:solidFill>
              </a:rPr>
              <a:t> et al., 2009; </a:t>
            </a:r>
            <a:r>
              <a:rPr lang="en-US" sz="1200" dirty="0" err="1" smtClean="0">
                <a:solidFill>
                  <a:srgbClr val="FFFFFF"/>
                </a:solidFill>
              </a:rPr>
              <a:t>Ribas</a:t>
            </a:r>
            <a:r>
              <a:rPr lang="en-US" sz="1200" dirty="0" smtClean="0">
                <a:solidFill>
                  <a:srgbClr val="FFFFFF"/>
                </a:solidFill>
              </a:rPr>
              <a:t> et al., 2016)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FFFF"/>
                </a:solidFill>
              </a:rPr>
              <a:t>(Luger et al., 2015; Lopez et al., Owen &amp; </a:t>
            </a:r>
            <a:r>
              <a:rPr lang="en-US" sz="1200" dirty="0" err="1" smtClean="0">
                <a:solidFill>
                  <a:srgbClr val="FFFFFF"/>
                </a:solidFill>
              </a:rPr>
              <a:t>Mohanty</a:t>
            </a:r>
            <a:r>
              <a:rPr lang="en-US" sz="1200" dirty="0" smtClean="0">
                <a:solidFill>
                  <a:srgbClr val="FFFFFF"/>
                </a:solidFill>
              </a:rPr>
              <a:t>, 2016)</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703603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081099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This comparison confirms model predictions of Earth’s brightness made in Robinson et al., (2010) We note that the phase angle of </a:t>
            </a:r>
            <a:r>
              <a:rPr lang="en-US" sz="1200" b="0" i="0" u="none" strike="noStrike" kern="1200" baseline="0" dirty="0" err="1" smtClean="0">
                <a:solidFill>
                  <a:schemeClr val="tx1"/>
                </a:solidFill>
                <a:latin typeface="Times New Roman" charset="0"/>
                <a:ea typeface="ＭＳ Ｐゴシック" charset="0"/>
                <a:cs typeface="ＭＳ Ｐゴシック" charset="0"/>
              </a:rPr>
              <a:t>Earthlook</a:t>
            </a:r>
            <a:r>
              <a:rPr lang="en-US" sz="1200" b="0" i="0" u="none" strike="noStrike" kern="1200" baseline="0" dirty="0" smtClean="0">
                <a:solidFill>
                  <a:schemeClr val="tx1"/>
                </a:solidFill>
                <a:latin typeface="Times New Roman" charset="0"/>
                <a:ea typeface="ＭＳ Ｐゴシック" charset="0"/>
                <a:cs typeface="ＭＳ Ｐゴシック" charset="0"/>
              </a:rPr>
              <a:t> 2 (129°),</a:t>
            </a:r>
          </a:p>
          <a:p>
            <a:r>
              <a:rPr lang="en-US" sz="1200" b="0" i="0" u="none" strike="noStrike" kern="1200" baseline="0" dirty="0" smtClean="0">
                <a:solidFill>
                  <a:schemeClr val="tx1"/>
                </a:solidFill>
                <a:latin typeface="Times New Roman" charset="0"/>
                <a:ea typeface="ＭＳ Ｐゴシック" charset="0"/>
                <a:cs typeface="ＭＳ Ｐゴシック" charset="0"/>
              </a:rPr>
              <a:t>Observing an Earth-twin in an edge-on orbit around a Sun-like star at 10pc would require a telescope inner working angle of at least 77 mas. </a:t>
            </a:r>
          </a:p>
          <a:p>
            <a:r>
              <a:rPr lang="en-US" sz="1200" b="0" i="0" u="none" strike="noStrike" kern="1200" baseline="0" dirty="0" smtClean="0">
                <a:solidFill>
                  <a:schemeClr val="tx1"/>
                </a:solidFill>
                <a:latin typeface="Times New Roman" charset="0"/>
                <a:ea typeface="ＭＳ Ｐゴシック" charset="0"/>
                <a:cs typeface="ＭＳ Ｐゴシック" charset="0"/>
              </a:rPr>
              <a:t>This estimate doubles if the system is instead taken to be at 5pc.   These inner working angles are comparable to those being considered for future terrestrial exoplanet  characterization mission concepts (</a:t>
            </a:r>
            <a:r>
              <a:rPr lang="en-US" sz="1200" b="0" i="0" u="none" strike="noStrike" kern="1200" baseline="0" dirty="0" err="1" smtClean="0">
                <a:solidFill>
                  <a:schemeClr val="tx1"/>
                </a:solidFill>
                <a:latin typeface="Times New Roman" charset="0"/>
                <a:ea typeface="ＭＳ Ｐゴシック" charset="0"/>
                <a:cs typeface="ＭＳ Ｐゴシック" charset="0"/>
              </a:rPr>
              <a:t>e.g.,Brown</a:t>
            </a:r>
            <a:r>
              <a:rPr lang="en-US" sz="1200" b="0" i="0" u="none" strike="noStrike" kern="1200" baseline="0" dirty="0" smtClean="0">
                <a:solidFill>
                  <a:schemeClr val="tx1"/>
                </a:solidFill>
                <a:latin typeface="Times New Roman" charset="0"/>
                <a:ea typeface="ＭＳ Ｐゴシック" charset="0"/>
                <a:cs typeface="ＭＳ Ｐゴシック" charset="0"/>
              </a:rPr>
              <a:t> &amp; </a:t>
            </a:r>
            <a:r>
              <a:rPr lang="en-US" sz="1200" b="0" i="0" u="none" strike="noStrike" kern="1200" baseline="0" dirty="0" err="1" smtClean="0">
                <a:solidFill>
                  <a:schemeClr val="tx1"/>
                </a:solidFill>
                <a:latin typeface="Times New Roman" charset="0"/>
                <a:ea typeface="ＭＳ Ｐゴシック" charset="0"/>
                <a:cs typeface="ＭＳ Ｐゴシック" charset="0"/>
              </a:rPr>
              <a:t>Soummer</a:t>
            </a:r>
            <a:r>
              <a:rPr lang="en-US" sz="1200" b="0" i="0" u="none" strike="noStrike" kern="1200" baseline="0" dirty="0" smtClean="0">
                <a:solidFill>
                  <a:schemeClr val="tx1"/>
                </a:solidFill>
                <a:latin typeface="Times New Roman" charset="0"/>
                <a:ea typeface="ＭＳ Ｐゴシック" charset="0"/>
                <a:cs typeface="ＭＳ Ｐゴシック" charset="0"/>
              </a:rPr>
              <a:t> 2010), and so searching for glint at this phase is theoretically possible for such missions. </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For crescent phase the separation of planet and star is about 77 </a:t>
            </a:r>
            <a:r>
              <a:rPr lang="en-US" sz="1200" kern="1200" dirty="0" err="1" smtClean="0">
                <a:solidFill>
                  <a:schemeClr val="tx1"/>
                </a:solidFill>
                <a:latin typeface="Times New Roman" charset="0"/>
                <a:ea typeface="ＭＳ Ｐゴシック" charset="0"/>
                <a:cs typeface="ＭＳ Ｐゴシック" charset="0"/>
              </a:rPr>
              <a:t>milliarcseconds</a:t>
            </a:r>
            <a:r>
              <a:rPr lang="en-US" sz="1200" kern="1200" dirty="0" smtClean="0">
                <a:solidFill>
                  <a:schemeClr val="tx1"/>
                </a:solidFill>
                <a:latin typeface="Times New Roman" charset="0"/>
                <a:ea typeface="ＭＳ Ｐゴシック" charset="0"/>
                <a:cs typeface="ＭＳ Ｐゴシック" charset="0"/>
              </a:rPr>
              <a:t> or less for an Earth twin at 10pc, but in the best case scenario, 500 mas for a planet orbiting alpha </a:t>
            </a:r>
            <a:r>
              <a:rPr lang="en-US" sz="1200" kern="1200" dirty="0" err="1" smtClean="0">
                <a:solidFill>
                  <a:schemeClr val="tx1"/>
                </a:solidFill>
                <a:latin typeface="Times New Roman" charset="0"/>
                <a:ea typeface="ＭＳ Ｐゴシック" charset="0"/>
                <a:cs typeface="ＭＳ Ｐゴシック" charset="0"/>
              </a:rPr>
              <a:t>centauri</a:t>
            </a:r>
            <a:r>
              <a:rPr lang="en-US" sz="1200" kern="1200" dirty="0" smtClean="0">
                <a:solidFill>
                  <a:schemeClr val="tx1"/>
                </a:solidFill>
                <a:latin typeface="Times New Roman" charset="0"/>
                <a:ea typeface="ＭＳ Ｐゴシック" charset="0"/>
                <a:cs typeface="ＭＳ Ｐゴシック" charset="0"/>
              </a:rPr>
              <a:t> A.     To be able to discriminate things this close to their star we need both large telescopes and excellent suppression of the light from the central star.   The probe-class exoplanet missions currently under consideration (</a:t>
            </a:r>
            <a:r>
              <a:rPr lang="en-US" sz="1200" kern="1200" dirty="0" err="1" smtClean="0">
                <a:solidFill>
                  <a:schemeClr val="tx1"/>
                </a:solidFill>
                <a:latin typeface="Times New Roman" charset="0"/>
                <a:ea typeface="ＭＳ Ｐゴシック" charset="0"/>
                <a:cs typeface="ＭＳ Ｐゴシック" charset="0"/>
              </a:rPr>
              <a:t>Exo</a:t>
            </a:r>
            <a:r>
              <a:rPr lang="en-US" sz="1200" kern="1200" dirty="0" smtClean="0">
                <a:solidFill>
                  <a:schemeClr val="tx1"/>
                </a:solidFill>
                <a:latin typeface="Times New Roman" charset="0"/>
                <a:ea typeface="ＭＳ Ｐゴシック" charset="0"/>
                <a:cs typeface="ＭＳ Ｐゴシック" charset="0"/>
              </a:rPr>
              <a:t>-S and </a:t>
            </a:r>
            <a:r>
              <a:rPr lang="en-US" sz="1200" kern="1200" dirty="0" err="1" smtClean="0">
                <a:solidFill>
                  <a:schemeClr val="tx1"/>
                </a:solidFill>
                <a:latin typeface="Times New Roman" charset="0"/>
                <a:ea typeface="ＭＳ Ｐゴシック" charset="0"/>
                <a:cs typeface="ＭＳ Ｐゴシック" charset="0"/>
              </a:rPr>
              <a:t>Exo</a:t>
            </a:r>
            <a:r>
              <a:rPr lang="en-US" sz="1200" kern="1200" dirty="0" smtClean="0">
                <a:solidFill>
                  <a:schemeClr val="tx1"/>
                </a:solidFill>
                <a:latin typeface="Times New Roman" charset="0"/>
                <a:ea typeface="ＭＳ Ｐゴシック" charset="0"/>
                <a:cs typeface="ＭＳ Ｐゴシック" charset="0"/>
              </a:rPr>
              <a:t>-C) are able to discriminate star and planet if they are 115 - 170 </a:t>
            </a:r>
            <a:r>
              <a:rPr lang="en-US" sz="1200" kern="1200" dirty="0" err="1" smtClean="0">
                <a:solidFill>
                  <a:schemeClr val="tx1"/>
                </a:solidFill>
                <a:latin typeface="Times New Roman" charset="0"/>
                <a:ea typeface="ＭＳ Ｐゴシック" charset="0"/>
                <a:cs typeface="ＭＳ Ｐゴシック" charset="0"/>
              </a:rPr>
              <a:t>milliarcseconds</a:t>
            </a:r>
            <a:r>
              <a:rPr lang="en-US" sz="1200" kern="1200" dirty="0" smtClean="0">
                <a:solidFill>
                  <a:schemeClr val="tx1"/>
                </a:solidFill>
                <a:latin typeface="Times New Roman" charset="0"/>
                <a:ea typeface="ＭＳ Ｐゴシック" charset="0"/>
                <a:cs typeface="ＭＳ Ｐゴシック" charset="0"/>
              </a:rPr>
              <a:t> apart, so they might be able to take observations of an Earth twin close to crescent phase if we find one nearby. </a:t>
            </a:r>
            <a:endParaRPr lang="en-US" dirty="0" smtClean="0"/>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3733785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The </a:t>
            </a:r>
            <a:r>
              <a:rPr lang="en-US" sz="1200" b="0" i="0" u="none" strike="noStrike" kern="1200" baseline="0" dirty="0" err="1" smtClean="0">
                <a:solidFill>
                  <a:schemeClr val="tx1"/>
                </a:solidFill>
                <a:latin typeface="Times New Roman" charset="0"/>
                <a:ea typeface="ＭＳ Ｐゴシック" charset="0"/>
                <a:cs typeface="ＭＳ Ｐゴシック" charset="0"/>
              </a:rPr>
              <a:t>gure</a:t>
            </a:r>
            <a:r>
              <a:rPr lang="en-US" sz="1200" b="0" i="0" u="none" strike="noStrike" kern="1200" baseline="0" dirty="0" smtClean="0">
                <a:solidFill>
                  <a:schemeClr val="tx1"/>
                </a:solidFill>
                <a:latin typeface="Times New Roman" charset="0"/>
                <a:ea typeface="ＭＳ Ｐゴシック" charset="0"/>
                <a:cs typeface="ＭＳ Ｐゴシック" charset="0"/>
              </a:rPr>
              <a:t> also shows the \dry" HZ limits of Abe et al. (2011), which apply to planets</a:t>
            </a:r>
          </a:p>
          <a:p>
            <a:r>
              <a:rPr lang="en-US" sz="1200" b="0" i="0" u="none" strike="noStrike" kern="1200" baseline="0" dirty="0" smtClean="0">
                <a:solidFill>
                  <a:schemeClr val="tx1"/>
                </a:solidFill>
                <a:latin typeface="Times New Roman" charset="0"/>
                <a:ea typeface="ＭＳ Ｐゴシック" charset="0"/>
                <a:cs typeface="ＭＳ Ｐゴシック" charset="0"/>
              </a:rPr>
              <a:t>with very limited surface water (. 1% of the Earth's water inventory); these planets are</a:t>
            </a:r>
          </a:p>
          <a:p>
            <a:r>
              <a:rPr lang="en-US" sz="1200" b="0" i="0" u="none" strike="noStrike" kern="1200" baseline="0" dirty="0" err="1" smtClean="0">
                <a:solidFill>
                  <a:schemeClr val="tx1"/>
                </a:solidFill>
                <a:latin typeface="Times New Roman" charset="0"/>
                <a:ea typeface="ＭＳ Ｐゴシック" charset="0"/>
                <a:cs typeface="ＭＳ Ｐゴシック" charset="0"/>
              </a:rPr>
              <a:t>signicantly</a:t>
            </a:r>
            <a:r>
              <a:rPr lang="en-US" sz="1200" b="0" i="0" u="none" strike="noStrike" kern="1200" baseline="0" dirty="0" smtClean="0">
                <a:solidFill>
                  <a:schemeClr val="tx1"/>
                </a:solidFill>
                <a:latin typeface="Times New Roman" charset="0"/>
                <a:ea typeface="ＭＳ Ｐゴシック" charset="0"/>
                <a:cs typeface="ＭＳ Ｐゴシック" charset="0"/>
              </a:rPr>
              <a:t> more robust to an </a:t>
            </a:r>
            <a:r>
              <a:rPr lang="en-US" sz="1200" b="0" i="0" u="none" strike="noStrike" kern="1200" baseline="0" dirty="0" err="1" smtClean="0">
                <a:solidFill>
                  <a:schemeClr val="tx1"/>
                </a:solidFill>
                <a:latin typeface="Times New Roman" charset="0"/>
                <a:ea typeface="ＭＳ Ｐゴシック" charset="0"/>
                <a:cs typeface="ＭＳ Ｐゴシック" charset="0"/>
              </a:rPr>
              <a:t>instellation</a:t>
            </a:r>
            <a:r>
              <a:rPr lang="en-US" sz="1200" b="0" i="0" u="none" strike="noStrike" kern="1200" baseline="0" dirty="0" smtClean="0">
                <a:solidFill>
                  <a:schemeClr val="tx1"/>
                </a:solidFill>
                <a:latin typeface="Times New Roman" charset="0"/>
                <a:ea typeface="ＭＳ Ｐゴシック" charset="0"/>
                <a:cs typeface="ＭＳ Ｐゴシック" charset="0"/>
              </a:rPr>
              <a:t>-triggered runaway. Consequently, if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b's</a:t>
            </a:r>
          </a:p>
          <a:p>
            <a:r>
              <a:rPr lang="en-US" sz="1200" b="0" i="0" u="none" strike="noStrike" kern="1200" baseline="0" dirty="0" smtClean="0">
                <a:solidFill>
                  <a:schemeClr val="tx1"/>
                </a:solidFill>
                <a:latin typeface="Times New Roman" charset="0"/>
                <a:ea typeface="ＭＳ Ｐゴシック" charset="0"/>
                <a:cs typeface="ＭＳ Ｐゴシック" charset="0"/>
              </a:rPr>
              <a:t>initial water content was very low, it would have spent </a:t>
            </a:r>
            <a:r>
              <a:rPr lang="en-US" sz="1200" b="0" i="0" u="none" strike="noStrike" kern="1200" baseline="0" dirty="0" err="1" smtClean="0">
                <a:solidFill>
                  <a:schemeClr val="tx1"/>
                </a:solidFill>
                <a:latin typeface="Times New Roman" charset="0"/>
                <a:ea typeface="ＭＳ Ｐゴシック" charset="0"/>
                <a:cs typeface="ＭＳ Ｐゴシック" charset="0"/>
              </a:rPr>
              <a:t>signicantly</a:t>
            </a:r>
            <a:r>
              <a:rPr lang="en-US" sz="1200" b="0" i="0" u="none" strike="noStrike" kern="1200" baseline="0" dirty="0" smtClean="0">
                <a:solidFill>
                  <a:schemeClr val="tx1"/>
                </a:solidFill>
                <a:latin typeface="Times New Roman" charset="0"/>
                <a:ea typeface="ＭＳ Ｐゴシック" charset="0"/>
                <a:cs typeface="ＭＳ Ｐゴシック" charset="0"/>
              </a:rPr>
              <a:t> less time in a runaway</a:t>
            </a:r>
          </a:p>
          <a:p>
            <a:r>
              <a:rPr lang="en-US" sz="1200" b="0" i="0" u="none" strike="noStrike" kern="1200" baseline="0" dirty="0" smtClean="0">
                <a:solidFill>
                  <a:schemeClr val="tx1"/>
                </a:solidFill>
                <a:latin typeface="Times New Roman" charset="0"/>
                <a:ea typeface="ＭＳ Ｐゴシック" charset="0"/>
                <a:cs typeface="ＭＳ Ｐゴシック" charset="0"/>
              </a:rPr>
              <a:t>greenhouse. However, a dry formation scenario for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does not help its present-day</a:t>
            </a:r>
          </a:p>
          <a:p>
            <a:r>
              <a:rPr lang="en-US" sz="1200" b="0" i="0" u="none" strike="noStrike" kern="1200" baseline="0" dirty="0" smtClean="0">
                <a:solidFill>
                  <a:schemeClr val="tx1"/>
                </a:solidFill>
                <a:latin typeface="Times New Roman" charset="0"/>
                <a:ea typeface="ＭＳ Ｐゴシック" charset="0"/>
                <a:cs typeface="ＭＳ Ｐゴシック" charset="0"/>
              </a:rPr>
              <a:t>habitability. As we show in </a:t>
            </a:r>
            <a:r>
              <a:rPr lang="en-US" sz="1200" b="1" i="0" u="none" strike="noStrike" kern="1200" baseline="0" dirty="0" smtClean="0">
                <a:solidFill>
                  <a:schemeClr val="tx1"/>
                </a:solidFill>
                <a:latin typeface="Times New Roman" charset="0"/>
                <a:ea typeface="ＭＳ Ｐゴシック" charset="0"/>
                <a:cs typeface="ＭＳ Ｐゴシック" charset="0"/>
              </a:rPr>
              <a:t>x</a:t>
            </a:r>
            <a:r>
              <a:rPr lang="en-US" sz="1200" b="0" i="0" u="none" strike="noStrike" kern="1200" baseline="0" dirty="0" smtClean="0">
                <a:solidFill>
                  <a:schemeClr val="tx1"/>
                </a:solidFill>
                <a:latin typeface="Times New Roman" charset="0"/>
                <a:ea typeface="ＭＳ Ｐゴシック" charset="0"/>
                <a:cs typeface="ＭＳ Ｐゴシック" charset="0"/>
              </a:rPr>
              <a:t>4.4,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loses 1 ocean of water in . 4 </a:t>
            </a:r>
            <a:r>
              <a:rPr lang="en-US" sz="1200" b="0" i="0" u="none" strike="noStrike" kern="1200" baseline="0" dirty="0" err="1" smtClean="0">
                <a:solidFill>
                  <a:schemeClr val="tx1"/>
                </a:solidFill>
                <a:latin typeface="Times New Roman" charset="0"/>
                <a:ea typeface="ＭＳ Ｐゴシック" charset="0"/>
                <a:cs typeface="ＭＳ Ｐゴシック" charset="0"/>
              </a:rPr>
              <a:t>Myr</a:t>
            </a:r>
            <a:r>
              <a:rPr lang="en-US" sz="1200" b="0" i="0" u="none" strike="noStrike" kern="1200" baseline="0" dirty="0" smtClean="0">
                <a:solidFill>
                  <a:schemeClr val="tx1"/>
                </a:solidFill>
                <a:latin typeface="Times New Roman" charset="0"/>
                <a:ea typeface="ＭＳ Ｐゴシック" charset="0"/>
                <a:cs typeface="ＭＳ Ｐゴシック" charset="0"/>
              </a:rPr>
              <a:t>; if it formed</a:t>
            </a:r>
          </a:p>
          <a:p>
            <a:r>
              <a:rPr lang="en-US" sz="1200" b="0" i="0" u="none" strike="noStrike" kern="1200" baseline="0" dirty="0" smtClean="0">
                <a:solidFill>
                  <a:schemeClr val="tx1"/>
                </a:solidFill>
                <a:latin typeface="Times New Roman" charset="0"/>
                <a:ea typeface="ＭＳ Ｐゴシック" charset="0"/>
                <a:cs typeface="ＭＳ Ｐゴシック" charset="0"/>
              </a:rPr>
              <a:t>with less water than that, it would be completely desiccated long before entering the Abe</a:t>
            </a:r>
          </a:p>
          <a:p>
            <a:r>
              <a:rPr lang="en-US" sz="1200" b="0" i="0" u="none" strike="noStrike" kern="1200" baseline="0" dirty="0" smtClean="0">
                <a:solidFill>
                  <a:schemeClr val="tx1"/>
                </a:solidFill>
                <a:latin typeface="Times New Roman" charset="0"/>
                <a:ea typeface="ＭＳ Ｐゴシック" charset="0"/>
                <a:cs typeface="ＭＳ Ｐゴシック" charset="0"/>
              </a:rPr>
              <a:t>et al. (2011) HZ. One can envision cases in which the planet forms dry but with a protective</a:t>
            </a:r>
          </a:p>
          <a:p>
            <a:r>
              <a:rPr lang="en-US" sz="1200" b="0" i="0" u="none" strike="noStrike" kern="1200" baseline="0" dirty="0" smtClean="0">
                <a:solidFill>
                  <a:schemeClr val="tx1"/>
                </a:solidFill>
                <a:latin typeface="Times New Roman" charset="0"/>
                <a:ea typeface="ＭＳ Ｐゴシック" charset="0"/>
                <a:cs typeface="ＭＳ Ｐゴシック" charset="0"/>
              </a:rPr>
              <a:t>hydrogen envelope, or forms after </a:t>
            </a:r>
            <a:r>
              <a:rPr lang="en-US" sz="1200" b="1" i="0" u="none" strike="noStrike" kern="1200" baseline="0" dirty="0" smtClean="0">
                <a:solidFill>
                  <a:schemeClr val="tx1"/>
                </a:solidFill>
                <a:latin typeface="Times New Roman" charset="0"/>
                <a:ea typeface="ＭＳ Ｐゴシック" charset="0"/>
                <a:cs typeface="ＭＳ Ｐゴシック" charset="0"/>
              </a:rPr>
              <a:t> </a:t>
            </a:r>
            <a:r>
              <a:rPr lang="en-US" sz="1200" b="0" i="0" u="none" strike="noStrike" kern="1200" baseline="0" dirty="0" smtClean="0">
                <a:solidFill>
                  <a:schemeClr val="tx1"/>
                </a:solidFill>
                <a:latin typeface="Times New Roman" charset="0"/>
                <a:ea typeface="ＭＳ Ｐゴシック" charset="0"/>
                <a:cs typeface="ＭＳ Ｐゴシック" charset="0"/>
              </a:rPr>
              <a:t>10 </a:t>
            </a:r>
            <a:r>
              <a:rPr lang="en-US" sz="1200" b="0" i="0" u="none" strike="noStrike" kern="1200" baseline="0" dirty="0" err="1" smtClean="0">
                <a:solidFill>
                  <a:schemeClr val="tx1"/>
                </a:solidFill>
                <a:latin typeface="Times New Roman" charset="0"/>
                <a:ea typeface="ＭＳ Ｐゴシック" charset="0"/>
                <a:cs typeface="ＭＳ Ｐゴシック" charset="0"/>
              </a:rPr>
              <a:t>Myr</a:t>
            </a:r>
            <a:r>
              <a:rPr lang="en-US" sz="1200" b="0" i="0" u="none" strike="noStrike" kern="1200" baseline="0" dirty="0" smtClean="0">
                <a:solidFill>
                  <a:schemeClr val="tx1"/>
                </a:solidFill>
                <a:latin typeface="Times New Roman" charset="0"/>
                <a:ea typeface="ＭＳ Ｐゴシック" charset="0"/>
                <a:cs typeface="ＭＳ Ｐゴシック" charset="0"/>
              </a:rPr>
              <a:t>, but such scenarios are unlikely a priori and</a:t>
            </a:r>
          </a:p>
          <a:p>
            <a:r>
              <a:rPr lang="en-US" sz="1200" b="0" i="0" u="none" strike="noStrike" kern="1200" baseline="0" dirty="0" smtClean="0">
                <a:solidFill>
                  <a:schemeClr val="tx1"/>
                </a:solidFill>
                <a:latin typeface="Times New Roman" charset="0"/>
                <a:ea typeface="ＭＳ Ｐゴシック" charset="0"/>
                <a:cs typeface="ＭＳ Ｐゴシック" charset="0"/>
              </a:rPr>
              <a:t>hence we do not consider them here.</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There are likely degrees of habitability </a:t>
            </a:r>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50415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xfrm>
            <a:off x="1174750" y="695325"/>
            <a:ext cx="4635500" cy="3476625"/>
          </a:xfrm>
          <a:ln/>
        </p:spPr>
      </p:sp>
      <p:sp>
        <p:nvSpPr>
          <p:cNvPr id="76802"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ja-JP" sz="1200" b="1" dirty="0" smtClean="0">
                <a:solidFill>
                  <a:srgbClr val="FFFFFF"/>
                </a:solidFill>
              </a:rPr>
              <a:t>(</a:t>
            </a:r>
            <a:r>
              <a:rPr lang="en-US" altLang="ja-JP" sz="1200" b="1" i="1" dirty="0" smtClean="0">
                <a:solidFill>
                  <a:srgbClr val="FFFFFF"/>
                </a:solidFill>
              </a:rPr>
              <a:t>transiting </a:t>
            </a:r>
            <a:r>
              <a:rPr lang="en-US" altLang="ja-JP" sz="1200" b="1" dirty="0" smtClean="0">
                <a:solidFill>
                  <a:srgbClr val="FFFFFF"/>
                </a:solidFill>
              </a:rPr>
              <a:t>within 35 light years). </a:t>
            </a:r>
          </a:p>
          <a:p>
            <a:pPr>
              <a:defRPr/>
            </a:pPr>
            <a:endParaRPr lang="en-US" altLang="ja-JP" sz="1200" b="1" dirty="0" smtClean="0">
              <a:solidFill>
                <a:srgbClr val="FFFFFF"/>
              </a:solidFill>
            </a:endParaRPr>
          </a:p>
          <a:p>
            <a:pPr>
              <a:defRPr/>
            </a:pPr>
            <a:r>
              <a:rPr lang="ja-JP" altLang="en-US" dirty="0" smtClean="0"/>
              <a:t>“</a:t>
            </a:r>
            <a:r>
              <a:rPr lang="en-US" altLang="ja-JP" dirty="0" err="1"/>
              <a:t>Mdwarfs</a:t>
            </a:r>
            <a:r>
              <a:rPr lang="en-US" altLang="ja-JP" dirty="0"/>
              <a:t>: Our galaxy</a:t>
            </a:r>
            <a:r>
              <a:rPr lang="ja-JP" altLang="en-US" dirty="0"/>
              <a:t>’</a:t>
            </a:r>
            <a:r>
              <a:rPr lang="en-US" altLang="ja-JP" dirty="0"/>
              <a:t>s silent majority</a:t>
            </a:r>
            <a:r>
              <a:rPr lang="ja-JP" altLang="en-US" dirty="0" smtClean="0"/>
              <a:t>”</a:t>
            </a:r>
            <a:endParaRPr lang="en-US" altLang="ja-JP" dirty="0" smtClean="0"/>
          </a:p>
          <a:p>
            <a:pPr>
              <a:defRPr/>
            </a:pPr>
            <a:endParaRPr lang="en-US" dirty="0" smtClean="0"/>
          </a:p>
          <a:p>
            <a:pPr>
              <a:defRPr/>
            </a:pPr>
            <a:r>
              <a:rPr lang="en-US" dirty="0" smtClean="0"/>
              <a:t>260 M dwarfs within 10 pc. </a:t>
            </a:r>
          </a:p>
          <a:p>
            <a:pPr>
              <a:defRPr/>
            </a:pPr>
            <a:endParaRPr lang="en-US" dirty="0" smtClean="0"/>
          </a:p>
          <a:p>
            <a:pPr>
              <a:defRPr/>
            </a:pPr>
            <a:r>
              <a:rPr lang="en-US" sz="1200" kern="1200" dirty="0" smtClean="0">
                <a:solidFill>
                  <a:schemeClr val="tx1"/>
                </a:solidFill>
                <a:latin typeface="Times New Roman" charset="0"/>
                <a:ea typeface="ＭＳ Ｐゴシック" charset="0"/>
                <a:cs typeface="ＭＳ Ｐゴシック" charset="0"/>
              </a:rPr>
              <a:t>We present an improved estimate of the occurrence rate of small planets orbiting small stars by searching the full four-year </a:t>
            </a:r>
            <a:r>
              <a:rPr lang="en-US" sz="1200" kern="1200" dirty="0" err="1" smtClean="0">
                <a:solidFill>
                  <a:schemeClr val="tx1"/>
                </a:solidFill>
                <a:latin typeface="Times New Roman" charset="0"/>
                <a:ea typeface="ＭＳ Ｐゴシック" charset="0"/>
                <a:cs typeface="ＭＳ Ｐゴシック" charset="0"/>
              </a:rPr>
              <a:t>Kepler</a:t>
            </a:r>
            <a:r>
              <a:rPr lang="en-US" sz="1200" kern="1200" dirty="0" smtClean="0">
                <a:solidFill>
                  <a:schemeClr val="tx1"/>
                </a:solidFill>
                <a:latin typeface="Times New Roman" charset="0"/>
                <a:ea typeface="ＭＳ Ｐゴシック" charset="0"/>
                <a:cs typeface="ＭＳ Ｐゴシック" charset="0"/>
              </a:rPr>
              <a:t> data set for transiting planets using our own planet detection pipeline and conducting transit injection and recovery simulations to empirically measure the search completeness of our pipeline. We identified 156 planet candidates, including one object that was not previously identified as a </a:t>
            </a:r>
            <a:r>
              <a:rPr lang="en-US" sz="1200" kern="1200" dirty="0" err="1" smtClean="0">
                <a:solidFill>
                  <a:schemeClr val="tx1"/>
                </a:solidFill>
                <a:latin typeface="Times New Roman" charset="0"/>
                <a:ea typeface="ＭＳ Ｐゴシック" charset="0"/>
                <a:cs typeface="ＭＳ Ｐゴシック" charset="0"/>
              </a:rPr>
              <a:t>Kepler</a:t>
            </a:r>
            <a:r>
              <a:rPr lang="en-US" sz="1200" kern="1200" dirty="0" smtClean="0">
                <a:solidFill>
                  <a:schemeClr val="tx1"/>
                </a:solidFill>
                <a:latin typeface="Times New Roman" charset="0"/>
                <a:ea typeface="ＭＳ Ｐゴシック" charset="0"/>
                <a:cs typeface="ＭＳ Ｐゴシック" charset="0"/>
              </a:rPr>
              <a:t> Object of Interest. We inspected all publicly available follow-up images, observing notes, and centroid analyses, and corrected for the likelihood of false positives. We evaluated the sensitivity of our detection pipeline on a star-by-star basis by injecting 2000 transit signals into the light curve of each target star. For periods shorter than 50 days, we find 0.56 (+0.06/-0.05) Earth-size planets (1-1.5 Earth radii) and 0.46 (+0.07/-0.05) super-Earths (1.5-2 Earth radii) per M dwarf. In total, we estimate a cumulative planet occurrence rate of $2.5\pm0.2$ planets per M dwarf with radii 1-4 Earth radii and periods shorter than 200 days. Within a conservatively defined habitable zone based on the moist greenhouse inner limit and maximum greenhouse outer limit, we estimate an occurrence rate of 0.16 (+0.17/-0.07) Earth-size planets and 0.12 (+0.10/-0.05) super-Earths per M dwarf habitable zone. Adopting the broader insolation boundaries of the recent Venus and early Mars limits yields a higher estimate of 0.24 (+0.18/-0.08) Earth-size planets and 0.21 (+0.11/-0.06) super-Earths per M dwarf habitable zone. This suggests that the nearest potentially habitable non-transiting and transiting Earth-size planets are $2.6\pm0.4$ pc and 10.6 (+1.6/-1.8) pc away, respectively. If we include super-Earths, these distances diminish to $2.1\pm0.2$ pc and 8.6 (+0.7/-0.8) pc.   Dressing and Charbonneau 2015. </a:t>
            </a:r>
            <a:endParaRPr lang="en-US" dirty="0" smtClean="0"/>
          </a:p>
          <a:p>
            <a:pPr>
              <a:defRPr/>
            </a:pPr>
            <a:endParaRPr lang="en-US" dirty="0" smtClean="0"/>
          </a:p>
          <a:p>
            <a:pPr>
              <a:defRPr/>
            </a:pPr>
            <a:endParaRPr lang="en-US" dirty="0"/>
          </a:p>
        </p:txBody>
      </p:sp>
      <p:sp>
        <p:nvSpPr>
          <p:cNvPr id="76803"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00">
                <a:solidFill>
                  <a:schemeClr val="tx1"/>
                </a:solidFill>
                <a:latin typeface="Arial" charset="0"/>
                <a:ea typeface="ＭＳ Ｐゴシック" charset="0"/>
                <a:cs typeface="ＭＳ Ｐゴシック" charset="0"/>
              </a:defRPr>
            </a:lvl1pPr>
            <a:lvl2pPr marL="754689" indent="-290265" eaLnBrk="0" hangingPunct="0">
              <a:defRPr sz="500">
                <a:solidFill>
                  <a:schemeClr val="tx1"/>
                </a:solidFill>
                <a:latin typeface="Arial" charset="0"/>
                <a:ea typeface="ＭＳ Ｐゴシック" charset="0"/>
              </a:defRPr>
            </a:lvl2pPr>
            <a:lvl3pPr marL="1161059" indent="-232212" eaLnBrk="0" hangingPunct="0">
              <a:defRPr sz="500">
                <a:solidFill>
                  <a:schemeClr val="tx1"/>
                </a:solidFill>
                <a:latin typeface="Arial" charset="0"/>
                <a:ea typeface="ＭＳ Ｐゴシック" charset="0"/>
              </a:defRPr>
            </a:lvl3pPr>
            <a:lvl4pPr marL="1625483" indent="-232212" eaLnBrk="0" hangingPunct="0">
              <a:defRPr sz="500">
                <a:solidFill>
                  <a:schemeClr val="tx1"/>
                </a:solidFill>
                <a:latin typeface="Arial" charset="0"/>
                <a:ea typeface="ＭＳ Ｐゴシック" charset="0"/>
              </a:defRPr>
            </a:lvl4pPr>
            <a:lvl5pPr marL="2089907" indent="-232212" eaLnBrk="0" hangingPunct="0">
              <a:defRPr sz="500">
                <a:solidFill>
                  <a:schemeClr val="tx1"/>
                </a:solidFill>
                <a:latin typeface="Arial" charset="0"/>
                <a:ea typeface="ＭＳ Ｐゴシック" charset="0"/>
              </a:defRPr>
            </a:lvl5pPr>
            <a:lvl6pPr marL="2554331" indent="-232212" eaLnBrk="0" fontAlgn="base" hangingPunct="0">
              <a:spcBef>
                <a:spcPct val="0"/>
              </a:spcBef>
              <a:spcAft>
                <a:spcPct val="0"/>
              </a:spcAft>
              <a:defRPr sz="500">
                <a:solidFill>
                  <a:schemeClr val="tx1"/>
                </a:solidFill>
                <a:latin typeface="Arial" charset="0"/>
                <a:ea typeface="ＭＳ Ｐゴシック" charset="0"/>
              </a:defRPr>
            </a:lvl6pPr>
            <a:lvl7pPr marL="3018754" indent="-232212" eaLnBrk="0" fontAlgn="base" hangingPunct="0">
              <a:spcBef>
                <a:spcPct val="0"/>
              </a:spcBef>
              <a:spcAft>
                <a:spcPct val="0"/>
              </a:spcAft>
              <a:defRPr sz="500">
                <a:solidFill>
                  <a:schemeClr val="tx1"/>
                </a:solidFill>
                <a:latin typeface="Arial" charset="0"/>
                <a:ea typeface="ＭＳ Ｐゴシック" charset="0"/>
              </a:defRPr>
            </a:lvl7pPr>
            <a:lvl8pPr marL="3483178" indent="-232212" eaLnBrk="0" fontAlgn="base" hangingPunct="0">
              <a:spcBef>
                <a:spcPct val="0"/>
              </a:spcBef>
              <a:spcAft>
                <a:spcPct val="0"/>
              </a:spcAft>
              <a:defRPr sz="500">
                <a:solidFill>
                  <a:schemeClr val="tx1"/>
                </a:solidFill>
                <a:latin typeface="Arial" charset="0"/>
                <a:ea typeface="ＭＳ Ｐゴシック" charset="0"/>
              </a:defRPr>
            </a:lvl8pPr>
            <a:lvl9pPr marL="3947602" indent="-232212" eaLnBrk="0" fontAlgn="base" hangingPunct="0">
              <a:spcBef>
                <a:spcPct val="0"/>
              </a:spcBef>
              <a:spcAft>
                <a:spcPct val="0"/>
              </a:spcAft>
              <a:defRPr sz="500">
                <a:solidFill>
                  <a:schemeClr val="tx1"/>
                </a:solidFill>
                <a:latin typeface="Arial" charset="0"/>
                <a:ea typeface="ＭＳ Ｐゴシック" charset="0"/>
              </a:defRPr>
            </a:lvl9pPr>
          </a:lstStyle>
          <a:p>
            <a:pPr>
              <a:defRPr/>
            </a:pPr>
            <a:fld id="{087D39E4-20AF-EC49-836E-15FC17FD3FD8}" type="slidenum">
              <a:rPr lang="en-US" sz="1200">
                <a:solidFill>
                  <a:prstClr val="black"/>
                </a:solidFill>
                <a:latin typeface="Times New Roman" charset="0"/>
              </a:rPr>
              <a:pPr>
                <a:defRPr/>
              </a:pPr>
              <a:t>7</a:t>
            </a:fld>
            <a:endParaRPr lang="en-US" sz="1200">
              <a:solidFill>
                <a:prstClr val="black"/>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dirty="0" smtClean="0"/>
              <a:t>Scheduled launch Oct, 2018</a:t>
            </a:r>
          </a:p>
          <a:p>
            <a:r>
              <a:rPr lang="en-US" dirty="0" smtClean="0"/>
              <a:t>6.5 m mirror </a:t>
            </a:r>
          </a:p>
          <a:p>
            <a:r>
              <a:rPr lang="en-US" dirty="0" smtClean="0"/>
              <a:t>Transit transmission of planets</a:t>
            </a:r>
            <a:r>
              <a:rPr lang="en-US" baseline="0" dirty="0" smtClean="0"/>
              <a:t> </a:t>
            </a:r>
            <a:r>
              <a:rPr lang="en-US" dirty="0" smtClean="0"/>
              <a:t>in the HZ of M dwarf stars</a:t>
            </a:r>
          </a:p>
          <a:p>
            <a:r>
              <a:rPr lang="en-US" dirty="0" smtClean="0"/>
              <a:t>Point out refracted</a:t>
            </a:r>
            <a:r>
              <a:rPr lang="en-US" baseline="0" dirty="0" smtClean="0"/>
              <a:t> light through the Venus atmosphere.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35455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95325"/>
            <a:ext cx="4635500" cy="347662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We propose to develop a coupling interface between the SPHERE high-contrast imager and the new ESPRESSO spectrograph,</a:t>
            </a:r>
          </a:p>
          <a:p>
            <a:r>
              <a:rPr lang="en-US" sz="1200" b="0" i="0" u="none" strike="noStrike" kern="1200" baseline="0" dirty="0" smtClean="0">
                <a:solidFill>
                  <a:schemeClr val="tx1"/>
                </a:solidFill>
                <a:latin typeface="Times New Roman" charset="0"/>
                <a:ea typeface="ＭＳ Ｐゴシック" charset="0"/>
                <a:cs typeface="ＭＳ Ｐゴシック" charset="0"/>
              </a:rPr>
              <a:t>both installed at ESO VLT. The angular separation of 37 mas between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and its host star requires the use of</a:t>
            </a:r>
          </a:p>
          <a:p>
            <a:r>
              <a:rPr lang="en-US" sz="1200" b="0" i="0" u="none" strike="noStrike" kern="1200" baseline="0" dirty="0" smtClean="0">
                <a:solidFill>
                  <a:schemeClr val="tx1"/>
                </a:solidFill>
                <a:latin typeface="Times New Roman" charset="0"/>
                <a:ea typeface="ＭＳ Ｐゴシック" charset="0"/>
                <a:cs typeface="ＭＳ Ｐゴシック" charset="0"/>
              </a:rPr>
              <a:t>visible wavelengths to spatially resolve the planet on a 8.2-m telescope. At an estimated planet-to-star contrast of  10􀀀7 in reflected</a:t>
            </a:r>
          </a:p>
          <a:p>
            <a:r>
              <a:rPr lang="en-US" sz="1200" b="0" i="0" u="none" strike="noStrike" kern="1200" baseline="0" dirty="0" smtClean="0">
                <a:solidFill>
                  <a:schemeClr val="tx1"/>
                </a:solidFill>
                <a:latin typeface="Times New Roman" charset="0"/>
                <a:ea typeface="ＭＳ Ｐゴシック" charset="0"/>
                <a:cs typeface="ＭＳ Ｐゴシック" charset="0"/>
              </a:rPr>
              <a:t>light,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is extremely challenging to detect with SPHERE alone. The use of the high-contrast</a:t>
            </a:r>
            <a:r>
              <a:rPr lang="en-US" sz="1200" b="1" i="0" u="none" strike="noStrike" kern="1200" baseline="0" dirty="0" smtClean="0">
                <a:solidFill>
                  <a:schemeClr val="tx1"/>
                </a:solidFill>
                <a:latin typeface="Times New Roman" charset="0"/>
                <a:ea typeface="ＭＳ Ｐゴシック" charset="0"/>
                <a:cs typeface="ＭＳ Ｐゴシック" charset="0"/>
              </a:rPr>
              <a:t>/</a:t>
            </a:r>
            <a:r>
              <a:rPr lang="en-US" sz="1200" b="0" i="0" u="none" strike="noStrike" kern="1200" baseline="0" dirty="0" smtClean="0">
                <a:solidFill>
                  <a:schemeClr val="tx1"/>
                </a:solidFill>
                <a:latin typeface="Times New Roman" charset="0"/>
                <a:ea typeface="ＭＳ Ｐゴシック" charset="0"/>
                <a:cs typeface="ＭＳ Ｐゴシック" charset="0"/>
              </a:rPr>
              <a:t>high-resolution technique can</a:t>
            </a:r>
          </a:p>
          <a:p>
            <a:r>
              <a:rPr lang="en-US" sz="1200" b="0" i="0" u="none" strike="noStrike" kern="1200" baseline="0" dirty="0" smtClean="0">
                <a:solidFill>
                  <a:schemeClr val="tx1"/>
                </a:solidFill>
                <a:latin typeface="Times New Roman" charset="0"/>
                <a:ea typeface="ＭＳ Ｐゴシック" charset="0"/>
                <a:cs typeface="ＭＳ Ｐゴシック" charset="0"/>
              </a:rPr>
              <a:t>overcome present limitations by combining a 103-104 contrast enhancement from SPHERE to a 104 gain from ESPRESSO.</a:t>
            </a:r>
          </a:p>
          <a:p>
            <a:r>
              <a:rPr lang="en-US" sz="1200" b="0" i="0" u="none" strike="noStrike" kern="1200" baseline="0" dirty="0" smtClean="0">
                <a:solidFill>
                  <a:schemeClr val="tx1"/>
                </a:solidFill>
                <a:latin typeface="Times New Roman" charset="0"/>
                <a:ea typeface="ＭＳ Ｐゴシック" charset="0"/>
                <a:cs typeface="ＭＳ Ｐゴシック" charset="0"/>
              </a:rPr>
              <a:t>We find that significant but realistic upgrades to SPHERE and ESPRESSO would enable a 5- detection of the planet and</a:t>
            </a:r>
          </a:p>
          <a:p>
            <a:r>
              <a:rPr lang="en-US" sz="1200" b="0" i="0" u="none" strike="noStrike" kern="1200" baseline="0" dirty="0" smtClean="0">
                <a:solidFill>
                  <a:schemeClr val="tx1"/>
                </a:solidFill>
                <a:latin typeface="Times New Roman" charset="0"/>
                <a:ea typeface="ＭＳ Ｐゴシック" charset="0"/>
                <a:cs typeface="ＭＳ Ｐゴシック" charset="0"/>
              </a:rPr>
              <a:t>yield a measurement of its true mass and albedo in 20-40 nights of telescope time, assuming an Earth-like atmospheric composition.</a:t>
            </a:r>
          </a:p>
          <a:p>
            <a:r>
              <a:rPr lang="en-US" sz="1200" b="0" i="0" u="none" strike="noStrike" kern="1200" baseline="0" dirty="0" smtClean="0">
                <a:solidFill>
                  <a:schemeClr val="tx1"/>
                </a:solidFill>
                <a:latin typeface="Times New Roman" charset="0"/>
                <a:ea typeface="ＭＳ Ｐゴシック" charset="0"/>
                <a:cs typeface="ＭＳ Ｐゴシック" charset="0"/>
              </a:rPr>
              <a:t>Moreover, it will be possible to probe the O2 bands at 627, 686 and 760 nm, the water </a:t>
            </a:r>
            <a:r>
              <a:rPr lang="en-US" sz="1200" b="0" i="0" u="none" strike="noStrike" kern="1200" baseline="0" dirty="0" err="1" smtClean="0">
                <a:solidFill>
                  <a:schemeClr val="tx1"/>
                </a:solidFill>
                <a:latin typeface="Times New Roman" charset="0"/>
                <a:ea typeface="ＭＳ Ｐゴシック" charset="0"/>
                <a:cs typeface="ＭＳ Ｐゴシック" charset="0"/>
              </a:rPr>
              <a:t>vapour</a:t>
            </a:r>
            <a:r>
              <a:rPr lang="en-US" sz="1200" b="0" i="0" u="none" strike="noStrike" kern="1200" baseline="0" dirty="0" smtClean="0">
                <a:solidFill>
                  <a:schemeClr val="tx1"/>
                </a:solidFill>
                <a:latin typeface="Times New Roman" charset="0"/>
                <a:ea typeface="ＭＳ Ｐゴシック" charset="0"/>
                <a:cs typeface="ＭＳ Ｐゴシック" charset="0"/>
              </a:rPr>
              <a:t> band at 717 nm, and the methane band</a:t>
            </a:r>
          </a:p>
          <a:p>
            <a:r>
              <a:rPr lang="en-US" sz="1200" b="0" i="0" u="none" strike="noStrike" kern="1200" baseline="0" dirty="0" smtClean="0">
                <a:solidFill>
                  <a:schemeClr val="tx1"/>
                </a:solidFill>
                <a:latin typeface="Times New Roman" charset="0"/>
                <a:ea typeface="ＭＳ Ｐゴシック" charset="0"/>
                <a:cs typeface="ＭＳ Ｐゴシック" charset="0"/>
              </a:rPr>
              <a:t>at 715 nm. In particular, a 3.6- detection of O2 could be made in about 60 nights of telescope time. Those would need to be spread</a:t>
            </a:r>
          </a:p>
          <a:p>
            <a:r>
              <a:rPr lang="en-US" sz="1200" b="0" i="0" u="none" strike="noStrike" kern="1200" baseline="0" dirty="0" smtClean="0">
                <a:solidFill>
                  <a:schemeClr val="tx1"/>
                </a:solidFill>
                <a:latin typeface="Times New Roman" charset="0"/>
                <a:ea typeface="ＭＳ Ｐゴシック" charset="0"/>
                <a:cs typeface="ＭＳ Ｐゴシック" charset="0"/>
              </a:rPr>
              <a:t>over 3 years considering optimal </a:t>
            </a:r>
            <a:r>
              <a:rPr lang="en-US" sz="1200" b="0" i="0" u="none" strike="noStrike" kern="1200" baseline="0" dirty="0" err="1" smtClean="0">
                <a:solidFill>
                  <a:schemeClr val="tx1"/>
                </a:solidFill>
                <a:latin typeface="Times New Roman" charset="0"/>
                <a:ea typeface="ＭＳ Ｐゴシック" charset="0"/>
                <a:cs typeface="ＭＳ Ｐゴシック" charset="0"/>
              </a:rPr>
              <a:t>observability</a:t>
            </a:r>
            <a:r>
              <a:rPr lang="en-US" sz="1200" b="0" i="0" u="none" strike="noStrike" kern="1200" baseline="0" dirty="0" smtClean="0">
                <a:solidFill>
                  <a:schemeClr val="tx1"/>
                </a:solidFill>
                <a:latin typeface="Times New Roman" charset="0"/>
                <a:ea typeface="ＭＳ Ｐゴシック" charset="0"/>
                <a:cs typeface="ＭＳ Ｐゴシック" charset="0"/>
              </a:rPr>
              <a:t> conditions for the planet</a:t>
            </a:r>
          </a:p>
          <a:p>
            <a:endParaRPr lang="en-US" sz="1200" b="0" i="0" u="none" strike="noStrike" kern="1200" baseline="0" dirty="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Fig. 7. Simulated spectrum of </a:t>
            </a:r>
            <a:r>
              <a:rPr lang="en-US" sz="1200" b="0" i="0" u="none" strike="noStrike" kern="1200" baseline="0" dirty="0" err="1" smtClean="0">
                <a:solidFill>
                  <a:schemeClr val="tx1"/>
                </a:solidFill>
                <a:latin typeface="Times New Roman" charset="0"/>
                <a:ea typeface="ＭＳ Ｐゴシック" charset="0"/>
                <a:cs typeface="ＭＳ Ｐゴシック" charset="0"/>
              </a:rPr>
              <a:t>Proxima</a:t>
            </a:r>
            <a:r>
              <a:rPr lang="en-US" sz="1200" b="0" i="0" u="none" strike="noStrike" kern="1200" baseline="0" dirty="0" smtClean="0">
                <a:solidFill>
                  <a:schemeClr val="tx1"/>
                </a:solidFill>
                <a:latin typeface="Times New Roman" charset="0"/>
                <a:ea typeface="ＭＳ Ｐゴシック" charset="0"/>
                <a:cs typeface="ＭＳ Ｐゴシック" charset="0"/>
              </a:rPr>
              <a:t> b in the O2 bands, assuming 60 nights of observations with SPHERE</a:t>
            </a:r>
            <a:r>
              <a:rPr lang="en-US" sz="1200" b="1" i="0" u="none" strike="noStrike" kern="1200" baseline="0" dirty="0" smtClean="0">
                <a:solidFill>
                  <a:schemeClr val="tx1"/>
                </a:solidFill>
                <a:latin typeface="Times New Roman" charset="0"/>
                <a:ea typeface="ＭＳ Ｐゴシック" charset="0"/>
                <a:cs typeface="ＭＳ Ｐゴシック" charset="0"/>
              </a:rPr>
              <a:t>+</a:t>
            </a:r>
            <a:r>
              <a:rPr lang="en-US" sz="1200" b="0" i="0" u="none" strike="noStrike" kern="1200" baseline="0" dirty="0" smtClean="0">
                <a:solidFill>
                  <a:schemeClr val="tx1"/>
                </a:solidFill>
                <a:latin typeface="Times New Roman" charset="0"/>
                <a:ea typeface="ＭＳ Ｐゴシック" charset="0"/>
                <a:cs typeface="ＭＳ Ｐゴシック" charset="0"/>
              </a:rPr>
              <a:t>ESPRESSO. The flat-albedo model</a:t>
            </a:r>
          </a:p>
          <a:p>
            <a:r>
              <a:rPr lang="en-US" sz="1200" b="0" i="0" u="none" strike="noStrike" kern="1200" baseline="0" dirty="0" smtClean="0">
                <a:solidFill>
                  <a:schemeClr val="tx1"/>
                </a:solidFill>
                <a:latin typeface="Times New Roman" charset="0"/>
                <a:ea typeface="ＭＳ Ｐゴシック" charset="0"/>
                <a:cs typeface="ＭＳ Ｐゴシック" charset="0"/>
              </a:rPr>
              <a:t>comprising only the reflected stellar component and telluric absorption is shown in red, while the full model including O2 absorption from the</a:t>
            </a:r>
          </a:p>
          <a:p>
            <a:r>
              <a:rPr lang="en-US" sz="1200" b="0" i="0" u="none" strike="noStrike" kern="1200" baseline="0" dirty="0" smtClean="0">
                <a:solidFill>
                  <a:schemeClr val="tx1"/>
                </a:solidFill>
                <a:latin typeface="Times New Roman" charset="0"/>
                <a:ea typeface="ＭＳ Ｐゴシック" charset="0"/>
                <a:cs typeface="ＭＳ Ｐゴシック" charset="0"/>
              </a:rPr>
              <a:t>planet is shown in black. The top, middle, and bottom panels show portions of the O2 </a:t>
            </a:r>
            <a:endParaRPr lang="en-US" sz="1200" b="1" i="0" u="none" strike="noStrike" kern="1200" baseline="0" dirty="0" smtClean="0">
              <a:solidFill>
                <a:schemeClr val="tx1"/>
              </a:solidFill>
              <a:latin typeface="Times New Roman" charset="0"/>
              <a:ea typeface="ＭＳ Ｐゴシック" charset="0"/>
              <a:cs typeface="ＭＳ Ｐゴシック" charset="0"/>
            </a:endParaRPr>
          </a:p>
          <a:p>
            <a:r>
              <a:rPr lang="en-US" sz="1200" b="0" i="0" u="none" strike="noStrike" kern="1200" baseline="0" dirty="0" smtClean="0">
                <a:solidFill>
                  <a:schemeClr val="tx1"/>
                </a:solidFill>
                <a:latin typeface="Times New Roman" charset="0"/>
                <a:ea typeface="ＭＳ Ｐゴシック" charset="0"/>
                <a:cs typeface="ＭＳ Ｐゴシック" charset="0"/>
              </a:rPr>
              <a:t>-, B-, and A-bands, respectively. Note that the direct stellar</a:t>
            </a:r>
          </a:p>
          <a:p>
            <a:r>
              <a:rPr lang="en-US" sz="1200" b="0" i="0" u="none" strike="noStrike" kern="1200" baseline="0" dirty="0" smtClean="0">
                <a:solidFill>
                  <a:schemeClr val="tx1"/>
                </a:solidFill>
                <a:latin typeface="Times New Roman" charset="0"/>
                <a:ea typeface="ＭＳ Ｐゴシック" charset="0"/>
                <a:cs typeface="ＭＳ Ｐゴシック" charset="0"/>
              </a:rPr>
              <a:t>component, which dominates the observed spectrum, has been subtracted. The plotted model spectra are noise-free. Actual noise levels in this</a:t>
            </a:r>
          </a:p>
          <a:p>
            <a:r>
              <a:rPr lang="en-US" sz="1200" b="0" i="0" u="none" strike="noStrike" kern="1200" baseline="0" dirty="0" smtClean="0">
                <a:solidFill>
                  <a:schemeClr val="tx1"/>
                </a:solidFill>
                <a:latin typeface="Times New Roman" charset="0"/>
                <a:ea typeface="ＭＳ Ｐゴシック" charset="0"/>
                <a:cs typeface="ＭＳ Ｐゴシック" charset="0"/>
              </a:rPr>
              <a:t>simulation are at the level of 200 e-</a:t>
            </a:r>
            <a:r>
              <a:rPr lang="en-US" sz="1200" b="1" i="0" u="none" strike="noStrike" kern="1200" baseline="0" dirty="0" smtClean="0">
                <a:solidFill>
                  <a:schemeClr val="tx1"/>
                </a:solidFill>
                <a:latin typeface="Times New Roman" charset="0"/>
                <a:ea typeface="ＭＳ Ｐゴシック" charset="0"/>
                <a:cs typeface="ＭＳ Ｐゴシック" charset="0"/>
              </a:rPr>
              <a:t>/</a:t>
            </a:r>
            <a:r>
              <a:rPr lang="en-US" sz="1200" b="0" i="0" u="none" strike="noStrike" kern="1200" baseline="0" dirty="0" smtClean="0">
                <a:solidFill>
                  <a:schemeClr val="tx1"/>
                </a:solidFill>
                <a:latin typeface="Times New Roman" charset="0"/>
                <a:ea typeface="ＭＳ Ｐゴシック" charset="0"/>
                <a:cs typeface="ＭＳ Ｐゴシック" charset="0"/>
              </a:rPr>
              <a:t>pixel (for K </a:t>
            </a:r>
            <a:r>
              <a:rPr lang="en-US" sz="1200" b="1" i="0" u="none" strike="noStrike" kern="1200" baseline="0" dirty="0" smtClean="0">
                <a:solidFill>
                  <a:schemeClr val="tx1"/>
                </a:solidFill>
                <a:latin typeface="Times New Roman" charset="0"/>
                <a:ea typeface="ＭＳ Ｐゴシック" charset="0"/>
                <a:cs typeface="ＭＳ Ｐゴシック" charset="0"/>
              </a:rPr>
              <a:t>= </a:t>
            </a:r>
            <a:r>
              <a:rPr lang="en-US" sz="1200" b="0" i="0" u="none" strike="noStrike" kern="1200" baseline="0" dirty="0" smtClean="0">
                <a:solidFill>
                  <a:schemeClr val="tx1"/>
                </a:solidFill>
                <a:latin typeface="Times New Roman" charset="0"/>
                <a:ea typeface="ＭＳ Ｐゴシック" charset="0"/>
                <a:cs typeface="ＭＳ Ｐゴシック" charset="0"/>
              </a:rPr>
              <a:t>5000).</a:t>
            </a:r>
            <a:endParaRPr lang="en-US" dirty="0"/>
          </a:p>
        </p:txBody>
      </p:sp>
      <p:sp>
        <p:nvSpPr>
          <p:cNvPr id="4" name="Slide Number Placeholder 3"/>
          <p:cNvSpPr>
            <a:spLocks noGrp="1"/>
          </p:cNvSpPr>
          <p:nvPr>
            <p:ph type="sldNum" sz="quarter" idx="10"/>
          </p:nvPr>
        </p:nvSpPr>
        <p:spPr/>
        <p:txBody>
          <a:bodyPr/>
          <a:lstStyle/>
          <a:p>
            <a:pPr>
              <a:defRPr/>
            </a:pPr>
            <a:fld id="{1F3E32F0-EF7B-8B41-BC3D-8B62210BB471}" type="slidenum">
              <a:rPr lang="en-US" smtClean="0"/>
              <a:pPr>
                <a:defRPr/>
              </a:pPr>
              <a:t>9</a:t>
            </a:fld>
            <a:endParaRPr lang="en-US"/>
          </a:p>
        </p:txBody>
      </p:sp>
    </p:spTree>
    <p:extLst>
      <p:ext uri="{BB962C8B-B14F-4D97-AF65-F5344CB8AC3E}">
        <p14:creationId xmlns:p14="http://schemas.microsoft.com/office/powerpoint/2010/main" val="1343671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FF03D-C859-314B-873D-08937413B3A7}" type="slidenum">
              <a:rPr lang="en-US"/>
              <a:pPr>
                <a:defRPr/>
              </a:pPr>
              <a:t>‹#›</a:t>
            </a:fld>
            <a:endParaRPr lang="en-US"/>
          </a:p>
        </p:txBody>
      </p:sp>
    </p:spTree>
    <p:extLst>
      <p:ext uri="{BB962C8B-B14F-4D97-AF65-F5344CB8AC3E}">
        <p14:creationId xmlns:p14="http://schemas.microsoft.com/office/powerpoint/2010/main" val="346326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15BB37-F23C-A14A-8FF1-D539ACB3A587}" type="slidenum">
              <a:rPr lang="en-US"/>
              <a:pPr>
                <a:defRPr/>
              </a:pPr>
              <a:t>‹#›</a:t>
            </a:fld>
            <a:endParaRPr lang="en-US"/>
          </a:p>
        </p:txBody>
      </p:sp>
    </p:spTree>
    <p:extLst>
      <p:ext uri="{BB962C8B-B14F-4D97-AF65-F5344CB8AC3E}">
        <p14:creationId xmlns:p14="http://schemas.microsoft.com/office/powerpoint/2010/main" val="38745033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9"/>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E1A6F-B850-954A-9EA2-BA7C55F3E3C0}" type="slidenum">
              <a:rPr lang="en-US"/>
              <a:pPr>
                <a:defRPr/>
              </a:pPr>
              <a:t>‹#›</a:t>
            </a:fld>
            <a:endParaRPr lang="en-US"/>
          </a:p>
        </p:txBody>
      </p:sp>
    </p:spTree>
    <p:extLst>
      <p:ext uri="{BB962C8B-B14F-4D97-AF65-F5344CB8AC3E}">
        <p14:creationId xmlns:p14="http://schemas.microsoft.com/office/powerpoint/2010/main" val="3859200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74144F-7728-3143-B34E-143351FE127D}" type="slidenum">
              <a:rPr lang="en-US"/>
              <a:pPr>
                <a:defRPr/>
              </a:pPr>
              <a:t>‹#›</a:t>
            </a:fld>
            <a:endParaRPr lang="en-US"/>
          </a:p>
        </p:txBody>
      </p:sp>
    </p:spTree>
    <p:extLst>
      <p:ext uri="{BB962C8B-B14F-4D97-AF65-F5344CB8AC3E}">
        <p14:creationId xmlns:p14="http://schemas.microsoft.com/office/powerpoint/2010/main" val="3539273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CEAAC6-AD56-E44F-B3BD-F3866CF73E70}" type="slidenum">
              <a:rPr lang="en-US"/>
              <a:pPr>
                <a:defRPr/>
              </a:pPr>
              <a:t>‹#›</a:t>
            </a:fld>
            <a:endParaRPr lang="en-US"/>
          </a:p>
        </p:txBody>
      </p:sp>
    </p:spTree>
    <p:extLst>
      <p:ext uri="{BB962C8B-B14F-4D97-AF65-F5344CB8AC3E}">
        <p14:creationId xmlns:p14="http://schemas.microsoft.com/office/powerpoint/2010/main" val="2912278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0156E-C208-A74B-B2BD-AB9C3126586F}" type="slidenum">
              <a:rPr lang="en-US"/>
              <a:pPr>
                <a:defRPr/>
              </a:pPr>
              <a:t>‹#›</a:t>
            </a:fld>
            <a:endParaRPr lang="en-US"/>
          </a:p>
        </p:txBody>
      </p:sp>
    </p:spTree>
    <p:extLst>
      <p:ext uri="{BB962C8B-B14F-4D97-AF65-F5344CB8AC3E}">
        <p14:creationId xmlns:p14="http://schemas.microsoft.com/office/powerpoint/2010/main" val="4941561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10838-1C46-C44F-80DD-62F0F5547B8A}" type="slidenum">
              <a:rPr lang="en-US"/>
              <a:pPr>
                <a:defRPr/>
              </a:pPr>
              <a:t>‹#›</a:t>
            </a:fld>
            <a:endParaRPr lang="en-US"/>
          </a:p>
        </p:txBody>
      </p:sp>
    </p:spTree>
    <p:extLst>
      <p:ext uri="{BB962C8B-B14F-4D97-AF65-F5344CB8AC3E}">
        <p14:creationId xmlns:p14="http://schemas.microsoft.com/office/powerpoint/2010/main" val="40525743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D16771-CD9F-134A-BF61-8EC4D3197E04}" type="slidenum">
              <a:rPr lang="en-US"/>
              <a:pPr>
                <a:defRPr/>
              </a:pPr>
              <a:t>‹#›</a:t>
            </a:fld>
            <a:endParaRPr lang="en-US"/>
          </a:p>
        </p:txBody>
      </p:sp>
    </p:spTree>
    <p:extLst>
      <p:ext uri="{BB962C8B-B14F-4D97-AF65-F5344CB8AC3E}">
        <p14:creationId xmlns:p14="http://schemas.microsoft.com/office/powerpoint/2010/main" val="38059274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E80E0E-F2FB-1946-B1DB-2FCF26172CAA}" type="slidenum">
              <a:rPr lang="en-US"/>
              <a:pPr>
                <a:defRPr/>
              </a:pPr>
              <a:t>‹#›</a:t>
            </a:fld>
            <a:endParaRPr lang="en-US"/>
          </a:p>
        </p:txBody>
      </p:sp>
    </p:spTree>
    <p:extLst>
      <p:ext uri="{BB962C8B-B14F-4D97-AF65-F5344CB8AC3E}">
        <p14:creationId xmlns:p14="http://schemas.microsoft.com/office/powerpoint/2010/main" val="25109138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9416C8-2716-BF47-9548-E12380B35C1A}" type="slidenum">
              <a:rPr lang="en-US"/>
              <a:pPr>
                <a:defRPr/>
              </a:pPr>
              <a:t>‹#›</a:t>
            </a:fld>
            <a:endParaRPr lang="en-US"/>
          </a:p>
        </p:txBody>
      </p:sp>
    </p:spTree>
    <p:extLst>
      <p:ext uri="{BB962C8B-B14F-4D97-AF65-F5344CB8AC3E}">
        <p14:creationId xmlns:p14="http://schemas.microsoft.com/office/powerpoint/2010/main" val="42473607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8D92A2-3C36-B24D-9E45-7468BE76139C}" type="slidenum">
              <a:rPr lang="en-US"/>
              <a:pPr>
                <a:defRPr/>
              </a:pPr>
              <a:t>‹#›</a:t>
            </a:fld>
            <a:endParaRPr lang="en-US"/>
          </a:p>
        </p:txBody>
      </p:sp>
    </p:spTree>
    <p:extLst>
      <p:ext uri="{BB962C8B-B14F-4D97-AF65-F5344CB8AC3E}">
        <p14:creationId xmlns:p14="http://schemas.microsoft.com/office/powerpoint/2010/main" val="3975897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3B76C1-AC75-AD49-805E-C83D7E449AC4}" type="slidenum">
              <a:rPr lang="en-US"/>
              <a:pPr>
                <a:defRPr/>
              </a:pPr>
              <a:t>‹#›</a:t>
            </a:fld>
            <a:endParaRPr lang="en-US"/>
          </a:p>
        </p:txBody>
      </p:sp>
    </p:spTree>
    <p:extLst>
      <p:ext uri="{BB962C8B-B14F-4D97-AF65-F5344CB8AC3E}">
        <p14:creationId xmlns:p14="http://schemas.microsoft.com/office/powerpoint/2010/main" val="2120083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1" y="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3209F-25C1-6D40-834D-5B7C605E8320}" type="slidenum">
              <a:rPr lang="en-US"/>
              <a:pPr>
                <a:defRPr/>
              </a:pPr>
              <a:t>‹#›</a:t>
            </a:fld>
            <a:endParaRPr lang="en-US"/>
          </a:p>
        </p:txBody>
      </p:sp>
    </p:spTree>
    <p:extLst>
      <p:ext uri="{BB962C8B-B14F-4D97-AF65-F5344CB8AC3E}">
        <p14:creationId xmlns:p14="http://schemas.microsoft.com/office/powerpoint/2010/main" val="1707861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4BD15-39F1-A44B-8C1A-03AA64FD0C78}" type="slidenum">
              <a:rPr lang="en-US"/>
              <a:pPr>
                <a:defRPr/>
              </a:pPr>
              <a:t>‹#›</a:t>
            </a:fld>
            <a:endParaRPr lang="en-US"/>
          </a:p>
        </p:txBody>
      </p:sp>
    </p:spTree>
    <p:extLst>
      <p:ext uri="{BB962C8B-B14F-4D97-AF65-F5344CB8AC3E}">
        <p14:creationId xmlns:p14="http://schemas.microsoft.com/office/powerpoint/2010/main" val="28363257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D6821-921C-8740-82BA-04BC385D62F6}" type="slidenum">
              <a:rPr lang="en-US"/>
              <a:pPr>
                <a:defRPr/>
              </a:pPr>
              <a:t>‹#›</a:t>
            </a:fld>
            <a:endParaRPr lang="en-US"/>
          </a:p>
        </p:txBody>
      </p:sp>
    </p:spTree>
    <p:extLst>
      <p:ext uri="{BB962C8B-B14F-4D97-AF65-F5344CB8AC3E}">
        <p14:creationId xmlns:p14="http://schemas.microsoft.com/office/powerpoint/2010/main" val="29954266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2645C2-F306-9B46-A818-A76D1ACDE4D2}" type="slidenum">
              <a:rPr lang="en-US"/>
              <a:pPr>
                <a:defRPr/>
              </a:pPr>
              <a:t>‹#›</a:t>
            </a:fld>
            <a:endParaRPr lang="en-US"/>
          </a:p>
        </p:txBody>
      </p:sp>
    </p:spTree>
    <p:extLst>
      <p:ext uri="{BB962C8B-B14F-4D97-AF65-F5344CB8AC3E}">
        <p14:creationId xmlns:p14="http://schemas.microsoft.com/office/powerpoint/2010/main" val="22544266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9"/>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A2592-E40E-5445-B9D0-71440597166A}" type="slidenum">
              <a:rPr lang="en-US"/>
              <a:pPr>
                <a:defRPr/>
              </a:pPr>
              <a:t>‹#›</a:t>
            </a:fld>
            <a:endParaRPr lang="en-US"/>
          </a:p>
        </p:txBody>
      </p:sp>
    </p:spTree>
    <p:extLst>
      <p:ext uri="{BB962C8B-B14F-4D97-AF65-F5344CB8AC3E}">
        <p14:creationId xmlns:p14="http://schemas.microsoft.com/office/powerpoint/2010/main" val="1040489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9C73C2-736E-1740-875A-C07CB57A141C}" type="slidenum">
              <a:rPr lang="en-US"/>
              <a:pPr>
                <a:defRPr/>
              </a:pPr>
              <a:t>‹#›</a:t>
            </a:fld>
            <a:endParaRPr lang="en-US"/>
          </a:p>
        </p:txBody>
      </p:sp>
    </p:spTree>
    <p:extLst>
      <p:ext uri="{BB962C8B-B14F-4D97-AF65-F5344CB8AC3E}">
        <p14:creationId xmlns:p14="http://schemas.microsoft.com/office/powerpoint/2010/main" val="20072895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606"/>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0F4713-078B-E447-8829-40B500C574EE}" type="slidenum">
              <a:rPr lang="en-US"/>
              <a:pPr>
                <a:defRPr/>
              </a:pPr>
              <a:t>‹#›</a:t>
            </a:fld>
            <a:endParaRPr lang="en-US"/>
          </a:p>
        </p:txBody>
      </p:sp>
    </p:spTree>
    <p:extLst>
      <p:ext uri="{BB962C8B-B14F-4D97-AF65-F5344CB8AC3E}">
        <p14:creationId xmlns:p14="http://schemas.microsoft.com/office/powerpoint/2010/main" val="16387332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CFF03D-C859-314B-873D-08937413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04135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6C99D-0641-9B44-9F09-C5115AFE46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44904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CD06BB-BD29-964F-B7DC-38E2E34A24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06397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1"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6C18EB-628B-A244-B1E2-6EB78C8595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9430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0063" y="0"/>
            <a:ext cx="5562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1"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0E8AB7-4A49-2346-AF84-9D30851B4463}" type="slidenum">
              <a:rPr lang="en-US"/>
              <a:pPr>
                <a:defRPr/>
              </a:pPr>
              <a:t>‹#›</a:t>
            </a:fld>
            <a:endParaRPr lang="en-US"/>
          </a:p>
        </p:txBody>
      </p:sp>
    </p:spTree>
    <p:extLst>
      <p:ext uri="{BB962C8B-B14F-4D97-AF65-F5344CB8AC3E}">
        <p14:creationId xmlns:p14="http://schemas.microsoft.com/office/powerpoint/2010/main" val="3712485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561962-AD9D-B148-A9EF-6E4CC1B737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3822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D39258-CFD5-5D47-97A4-78EE534A87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94008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91E07-2EFC-2A44-8269-419FCC3381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39731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81C49-40EB-A84A-8627-B7A554367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9697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52943-0135-BB4A-8C10-D26C5E2D5E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03704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15BB37-F23C-A14A-8FF1-D539ACB3A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5648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1" y="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33209F-25C1-6D40-834D-5B7C605E83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217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0063" y="0"/>
            <a:ext cx="5562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1"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0E8AB7-4A49-2346-AF84-9D30851B44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2544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70063" y="0"/>
            <a:ext cx="5562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1" y="1447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1" y="35814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C3A3FAD-5FA0-1849-8D5B-40FFE86CF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05648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08FE955-CD1C-3740-A78A-3EE736A4E6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695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70063" y="0"/>
            <a:ext cx="5562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1" y="1447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1" y="35814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C3A3FAD-5FA0-1849-8D5B-40FFE86CFC98}" type="slidenum">
              <a:rPr lang="en-US"/>
              <a:pPr>
                <a:defRPr/>
              </a:pPr>
              <a:t>‹#›</a:t>
            </a:fld>
            <a:endParaRPr lang="en-US"/>
          </a:p>
        </p:txBody>
      </p:sp>
    </p:spTree>
    <p:extLst>
      <p:ext uri="{BB962C8B-B14F-4D97-AF65-F5344CB8AC3E}">
        <p14:creationId xmlns:p14="http://schemas.microsoft.com/office/powerpoint/2010/main" val="26401348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40A3F23-04FD-3440-BC45-64BB3ECB88C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38741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ACC76E4-14E4-BD48-A429-0D2ECDF9B6D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1979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E8D38D4-192E-F04E-877B-2DD555A239C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96554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B417A3C-201F-A04A-A24F-83FD0A838DA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3910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C4B9D31-0C21-D44D-9C85-1BD4800766D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63782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410DECD-0C52-C947-808D-4D89AE07FF1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65017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8D1A28C-6C6C-B54E-BB8A-2C8DC79E3DB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05826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US"/>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BDA30F2-A732-A944-BE75-4B5E176D58D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34310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62C761E-0E53-8241-A33B-426D379BE07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60940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437CB87-CF44-A24D-945F-BD46747BC5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281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9" name="Rectangle 3"/>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5"/>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Arial" charset="0"/>
              </a:defRPr>
            </a:lvl1pPr>
          </a:lstStyle>
          <a:p>
            <a:pPr>
              <a:defRPr/>
            </a:pPr>
            <a:fld id="{36A1DC06-E0FA-8846-9173-80FEF9063715}" type="slidenum">
              <a:rPr lang="en-US"/>
              <a:pPr>
                <a:defRPr/>
              </a:pPr>
              <a:t>‹#›</a:t>
            </a:fld>
            <a:endParaRPr lang="en-US"/>
          </a:p>
        </p:txBody>
      </p:sp>
    </p:spTree>
    <p:extLst>
      <p:ext uri="{BB962C8B-B14F-4D97-AF65-F5344CB8AC3E}">
        <p14:creationId xmlns:p14="http://schemas.microsoft.com/office/powerpoint/2010/main" val="806259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82402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58979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08836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99389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53729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57907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49077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09585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US"/>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75377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224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52E4F0-1ABD-8847-AB73-A7847A58C95C}" type="slidenum">
              <a:rPr lang="en-US"/>
              <a:pPr>
                <a:defRPr/>
              </a:pPr>
              <a:t>‹#›</a:t>
            </a:fld>
            <a:endParaRPr lang="en-US"/>
          </a:p>
        </p:txBody>
      </p:sp>
    </p:spTree>
    <p:extLst>
      <p:ext uri="{BB962C8B-B14F-4D97-AF65-F5344CB8AC3E}">
        <p14:creationId xmlns:p14="http://schemas.microsoft.com/office/powerpoint/2010/main" val="2833718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5938D-A9BA-D34B-AA63-DF71A8640558}"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A2FDDE2-3554-9347-A4F7-2BBFCEA5FBE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827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6AACA-B39F-414E-B271-500102D43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74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7DF12-0520-2341-A881-A38CCBB8BE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54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42A5C-96A0-334D-ACFD-B0C19DFC0C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853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14B125-8FDD-CD45-B422-C4DEBC673A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7502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9871DE-524C-E047-B4C8-B788795D1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8011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6E0107-DF44-C049-984C-3DAAC50D4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6448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11F90C-5E33-4E47-828F-FFEA06B91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5072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E5D8C0-03BC-DB42-8745-11DA34E74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8877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1C31-BCE2-AF46-A5B1-19567B745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40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A44EE1F-5550-F64F-8604-FB7740B62C56}" type="slidenum">
              <a:rPr lang="en-US"/>
              <a:pPr>
                <a:defRPr/>
              </a:pPr>
              <a:t>‹#›</a:t>
            </a:fld>
            <a:endParaRPr lang="en-US"/>
          </a:p>
        </p:txBody>
      </p:sp>
    </p:spTree>
    <p:extLst>
      <p:ext uri="{BB962C8B-B14F-4D97-AF65-F5344CB8AC3E}">
        <p14:creationId xmlns:p14="http://schemas.microsoft.com/office/powerpoint/2010/main" val="512825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D14ED8-FCAC-B641-A5E2-37449456F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3229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BAF560-B5BE-3E49-A8D5-9FD2B16A31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1797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F25E2-4055-7541-AF6D-BE00184D3730}" type="slidenum">
              <a:rPr lang="en-US"/>
              <a:pPr>
                <a:defRPr/>
              </a:pPr>
              <a:t>‹#›</a:t>
            </a:fld>
            <a:endParaRPr lang="en-US"/>
          </a:p>
        </p:txBody>
      </p:sp>
    </p:spTree>
    <p:extLst>
      <p:ext uri="{BB962C8B-B14F-4D97-AF65-F5344CB8AC3E}">
        <p14:creationId xmlns:p14="http://schemas.microsoft.com/office/powerpoint/2010/main" val="28531545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DEE95-FE62-4A46-87DF-69EFC839C56B}" type="slidenum">
              <a:rPr lang="en-US"/>
              <a:pPr>
                <a:defRPr/>
              </a:pPr>
              <a:t>‹#›</a:t>
            </a:fld>
            <a:endParaRPr lang="en-US"/>
          </a:p>
        </p:txBody>
      </p:sp>
    </p:spTree>
    <p:extLst>
      <p:ext uri="{BB962C8B-B14F-4D97-AF65-F5344CB8AC3E}">
        <p14:creationId xmlns:p14="http://schemas.microsoft.com/office/powerpoint/2010/main" val="1734438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D3108-B7F7-474A-814D-7EAF1EF816B1}" type="slidenum">
              <a:rPr lang="en-US"/>
              <a:pPr>
                <a:defRPr/>
              </a:pPr>
              <a:t>‹#›</a:t>
            </a:fld>
            <a:endParaRPr lang="en-US"/>
          </a:p>
        </p:txBody>
      </p:sp>
    </p:spTree>
    <p:extLst>
      <p:ext uri="{BB962C8B-B14F-4D97-AF65-F5344CB8AC3E}">
        <p14:creationId xmlns:p14="http://schemas.microsoft.com/office/powerpoint/2010/main" val="2570690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214034-38BE-E242-99C4-1CCC8207BD20}" type="slidenum">
              <a:rPr lang="en-US"/>
              <a:pPr>
                <a:defRPr/>
              </a:pPr>
              <a:t>‹#›</a:t>
            </a:fld>
            <a:endParaRPr lang="en-US"/>
          </a:p>
        </p:txBody>
      </p:sp>
    </p:spTree>
    <p:extLst>
      <p:ext uri="{BB962C8B-B14F-4D97-AF65-F5344CB8AC3E}">
        <p14:creationId xmlns:p14="http://schemas.microsoft.com/office/powerpoint/2010/main" val="3683479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8F0D41-E2DE-9A41-A91C-46863583AD68}" type="slidenum">
              <a:rPr lang="en-US"/>
              <a:pPr>
                <a:defRPr/>
              </a:pPr>
              <a:t>‹#›</a:t>
            </a:fld>
            <a:endParaRPr lang="en-US"/>
          </a:p>
        </p:txBody>
      </p:sp>
    </p:spTree>
    <p:extLst>
      <p:ext uri="{BB962C8B-B14F-4D97-AF65-F5344CB8AC3E}">
        <p14:creationId xmlns:p14="http://schemas.microsoft.com/office/powerpoint/2010/main" val="30856975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C5B396-2BA0-A140-AF1E-CB3D875C931C}" type="slidenum">
              <a:rPr lang="en-US"/>
              <a:pPr>
                <a:defRPr/>
              </a:pPr>
              <a:t>‹#›</a:t>
            </a:fld>
            <a:endParaRPr lang="en-US"/>
          </a:p>
        </p:txBody>
      </p:sp>
    </p:spTree>
    <p:extLst>
      <p:ext uri="{BB962C8B-B14F-4D97-AF65-F5344CB8AC3E}">
        <p14:creationId xmlns:p14="http://schemas.microsoft.com/office/powerpoint/2010/main" val="6253897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DC0B56-5705-8B41-BC60-BC83569C366E}" type="slidenum">
              <a:rPr lang="en-US"/>
              <a:pPr>
                <a:defRPr/>
              </a:pPr>
              <a:t>‹#›</a:t>
            </a:fld>
            <a:endParaRPr lang="en-US"/>
          </a:p>
        </p:txBody>
      </p:sp>
    </p:spTree>
    <p:extLst>
      <p:ext uri="{BB962C8B-B14F-4D97-AF65-F5344CB8AC3E}">
        <p14:creationId xmlns:p14="http://schemas.microsoft.com/office/powerpoint/2010/main" val="6844620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9FFE8E-33D5-6A46-ACDD-46AEAE6ED5ED}" type="slidenum">
              <a:rPr lang="en-US"/>
              <a:pPr>
                <a:defRPr/>
              </a:pPr>
              <a:t>‹#›</a:t>
            </a:fld>
            <a:endParaRPr lang="en-US"/>
          </a:p>
        </p:txBody>
      </p:sp>
    </p:spTree>
    <p:extLst>
      <p:ext uri="{BB962C8B-B14F-4D97-AF65-F5344CB8AC3E}">
        <p14:creationId xmlns:p14="http://schemas.microsoft.com/office/powerpoint/2010/main" val="4013533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72FD5AFB-CF6F-B746-9E7B-404E000B6BBC}" type="slidenum">
              <a:rPr lang="en-US"/>
              <a:pPr>
                <a:defRPr/>
              </a:pPr>
              <a:t>‹#›</a:t>
            </a:fld>
            <a:endParaRPr lang="en-US"/>
          </a:p>
        </p:txBody>
      </p:sp>
    </p:spTree>
    <p:extLst>
      <p:ext uri="{BB962C8B-B14F-4D97-AF65-F5344CB8AC3E}">
        <p14:creationId xmlns:p14="http://schemas.microsoft.com/office/powerpoint/2010/main" val="4174566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32041E-7586-C34D-8F66-AC1C7A295743}" type="slidenum">
              <a:rPr lang="en-US"/>
              <a:pPr>
                <a:defRPr/>
              </a:pPr>
              <a:t>‹#›</a:t>
            </a:fld>
            <a:endParaRPr lang="en-US"/>
          </a:p>
        </p:txBody>
      </p:sp>
    </p:spTree>
    <p:extLst>
      <p:ext uri="{BB962C8B-B14F-4D97-AF65-F5344CB8AC3E}">
        <p14:creationId xmlns:p14="http://schemas.microsoft.com/office/powerpoint/2010/main" val="5657306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AD0D47-8945-444B-9A10-42629CE1890D}" type="slidenum">
              <a:rPr lang="en-US"/>
              <a:pPr>
                <a:defRPr/>
              </a:pPr>
              <a:t>‹#›</a:t>
            </a:fld>
            <a:endParaRPr lang="en-US"/>
          </a:p>
        </p:txBody>
      </p:sp>
    </p:spTree>
    <p:extLst>
      <p:ext uri="{BB962C8B-B14F-4D97-AF65-F5344CB8AC3E}">
        <p14:creationId xmlns:p14="http://schemas.microsoft.com/office/powerpoint/2010/main" val="15607818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08145-304F-D94D-9047-B856894EEBFF}" type="slidenum">
              <a:rPr lang="en-US"/>
              <a:pPr>
                <a:defRPr/>
              </a:pPr>
              <a:t>‹#›</a:t>
            </a:fld>
            <a:endParaRPr lang="en-US"/>
          </a:p>
        </p:txBody>
      </p:sp>
    </p:spTree>
    <p:extLst>
      <p:ext uri="{BB962C8B-B14F-4D97-AF65-F5344CB8AC3E}">
        <p14:creationId xmlns:p14="http://schemas.microsoft.com/office/powerpoint/2010/main" val="30533623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9"/>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E1A6F-B850-954A-9EA2-BA7C55F3E3C0}" type="slidenum">
              <a:rPr lang="en-US"/>
              <a:pPr>
                <a:defRPr/>
              </a:pPr>
              <a:t>‹#›</a:t>
            </a:fld>
            <a:endParaRPr lang="en-US"/>
          </a:p>
        </p:txBody>
      </p:sp>
    </p:spTree>
    <p:extLst>
      <p:ext uri="{BB962C8B-B14F-4D97-AF65-F5344CB8AC3E}">
        <p14:creationId xmlns:p14="http://schemas.microsoft.com/office/powerpoint/2010/main" val="1166992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74144F-7728-3143-B34E-143351FE127D}" type="slidenum">
              <a:rPr lang="en-US"/>
              <a:pPr>
                <a:defRPr/>
              </a:pPr>
              <a:t>‹#›</a:t>
            </a:fld>
            <a:endParaRPr lang="en-US"/>
          </a:p>
        </p:txBody>
      </p:sp>
    </p:spTree>
    <p:extLst>
      <p:ext uri="{BB962C8B-B14F-4D97-AF65-F5344CB8AC3E}">
        <p14:creationId xmlns:p14="http://schemas.microsoft.com/office/powerpoint/2010/main" val="1563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52C0065E-3948-F44A-BB88-16E7BF9225DF}" type="slidenum">
              <a:rPr lang="en-US"/>
              <a:pPr>
                <a:defRPr/>
              </a:pPr>
              <a:t>‹#›</a:t>
            </a:fld>
            <a:endParaRPr lang="en-US"/>
          </a:p>
        </p:txBody>
      </p:sp>
    </p:spTree>
    <p:extLst>
      <p:ext uri="{BB962C8B-B14F-4D97-AF65-F5344CB8AC3E}">
        <p14:creationId xmlns:p14="http://schemas.microsoft.com/office/powerpoint/2010/main" val="3762151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BE145458-6643-7D4C-9B24-2D9447081E2C}" type="slidenum">
              <a:rPr lang="en-US"/>
              <a:pPr>
                <a:defRPr/>
              </a:pPr>
              <a:t>‹#›</a:t>
            </a:fld>
            <a:endParaRPr lang="en-US"/>
          </a:p>
        </p:txBody>
      </p:sp>
    </p:spTree>
    <p:extLst>
      <p:ext uri="{BB962C8B-B14F-4D97-AF65-F5344CB8AC3E}">
        <p14:creationId xmlns:p14="http://schemas.microsoft.com/office/powerpoint/2010/main" val="269663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6C99D-0641-9B44-9F09-C5115AFE4641}" type="slidenum">
              <a:rPr lang="en-US"/>
              <a:pPr>
                <a:defRPr/>
              </a:pPr>
              <a:t>‹#›</a:t>
            </a:fld>
            <a:endParaRPr lang="en-US"/>
          </a:p>
        </p:txBody>
      </p:sp>
    </p:spTree>
    <p:extLst>
      <p:ext uri="{BB962C8B-B14F-4D97-AF65-F5344CB8AC3E}">
        <p14:creationId xmlns:p14="http://schemas.microsoft.com/office/powerpoint/2010/main" val="2616016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C86BDB3-11F4-2647-A66D-39D4F74395DB}" type="slidenum">
              <a:rPr lang="en-US"/>
              <a:pPr>
                <a:defRPr/>
              </a:pPr>
              <a:t>‹#›</a:t>
            </a:fld>
            <a:endParaRPr lang="en-US"/>
          </a:p>
        </p:txBody>
      </p:sp>
    </p:spTree>
    <p:extLst>
      <p:ext uri="{BB962C8B-B14F-4D97-AF65-F5344CB8AC3E}">
        <p14:creationId xmlns:p14="http://schemas.microsoft.com/office/powerpoint/2010/main" val="3640625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B232B85-F840-2E41-B4DE-0E200A21D67B}" type="slidenum">
              <a:rPr lang="en-US"/>
              <a:pPr>
                <a:defRPr/>
              </a:pPr>
              <a:t>‹#›</a:t>
            </a:fld>
            <a:endParaRPr lang="en-US"/>
          </a:p>
        </p:txBody>
      </p:sp>
    </p:spTree>
    <p:extLst>
      <p:ext uri="{BB962C8B-B14F-4D97-AF65-F5344CB8AC3E}">
        <p14:creationId xmlns:p14="http://schemas.microsoft.com/office/powerpoint/2010/main" val="2574067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7D990B6C-531C-A941-9F2D-31A59D0B9AC7}" type="slidenum">
              <a:rPr lang="en-US"/>
              <a:pPr>
                <a:defRPr/>
              </a:pPr>
              <a:t>‹#›</a:t>
            </a:fld>
            <a:endParaRPr lang="en-US"/>
          </a:p>
        </p:txBody>
      </p:sp>
    </p:spTree>
    <p:extLst>
      <p:ext uri="{BB962C8B-B14F-4D97-AF65-F5344CB8AC3E}">
        <p14:creationId xmlns:p14="http://schemas.microsoft.com/office/powerpoint/2010/main" val="124336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D242F33-78A5-2F41-98B2-5BE0488D7409}" type="slidenum">
              <a:rPr lang="en-US"/>
              <a:pPr>
                <a:defRPr/>
              </a:pPr>
              <a:t>‹#›</a:t>
            </a:fld>
            <a:endParaRPr lang="en-US"/>
          </a:p>
        </p:txBody>
      </p:sp>
    </p:spTree>
    <p:extLst>
      <p:ext uri="{BB962C8B-B14F-4D97-AF65-F5344CB8AC3E}">
        <p14:creationId xmlns:p14="http://schemas.microsoft.com/office/powerpoint/2010/main" val="340492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5240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A432739-078D-F243-877A-1235E6F95EE0}" type="slidenum">
              <a:rPr lang="en-US"/>
              <a:pPr>
                <a:defRPr/>
              </a:pPr>
              <a:t>‹#›</a:t>
            </a:fld>
            <a:endParaRPr lang="en-US"/>
          </a:p>
        </p:txBody>
      </p:sp>
    </p:spTree>
    <p:extLst>
      <p:ext uri="{BB962C8B-B14F-4D97-AF65-F5344CB8AC3E}">
        <p14:creationId xmlns:p14="http://schemas.microsoft.com/office/powerpoint/2010/main" val="3484821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1"/>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charset="0"/>
              </a:defRPr>
            </a:lvl1pPr>
          </a:lstStyle>
          <a:p>
            <a:pPr>
              <a:defRPr/>
            </a:pPr>
            <a:endParaRPr lang="en-US"/>
          </a:p>
        </p:txBody>
      </p:sp>
      <p:sp>
        <p:nvSpPr>
          <p:cNvPr id="7" name="Footer Placeholder 6"/>
          <p:cNvSpPr>
            <a:spLocks noGrp="1"/>
          </p:cNvSpPr>
          <p:nvPr>
            <p:ph type="ftr" sz="quarter" idx="11"/>
          </p:nvPr>
        </p:nvSpPr>
        <p:spPr/>
        <p:txBody>
          <a:bodyPr/>
          <a:lstStyle>
            <a:lvl1pPr algn="l">
              <a:defRPr>
                <a:latin typeface="Arial"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a:latin typeface="Arial" charset="0"/>
              </a:defRPr>
            </a:lvl1pPr>
          </a:lstStyle>
          <a:p>
            <a:pPr>
              <a:defRPr/>
            </a:pPr>
            <a:fld id="{3FE4BD62-0B79-B24A-A7E1-95C0999CD78E}" type="slidenum">
              <a:rPr lang="en-US"/>
              <a:pPr>
                <a:defRPr/>
              </a:pPr>
              <a:t>‹#›</a:t>
            </a:fld>
            <a:endParaRPr lang="en-US"/>
          </a:p>
        </p:txBody>
      </p:sp>
    </p:spTree>
    <p:extLst>
      <p:ext uri="{BB962C8B-B14F-4D97-AF65-F5344CB8AC3E}">
        <p14:creationId xmlns:p14="http://schemas.microsoft.com/office/powerpoint/2010/main" val="2249928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18CA1FE-1824-2B42-93DC-FFBCAAA1928F}" type="slidenum">
              <a:rPr lang="en-US"/>
              <a:pPr>
                <a:defRPr/>
              </a:pPr>
              <a:t>‹#›</a:t>
            </a:fld>
            <a:endParaRPr lang="en-US"/>
          </a:p>
        </p:txBody>
      </p:sp>
    </p:spTree>
    <p:extLst>
      <p:ext uri="{BB962C8B-B14F-4D97-AF65-F5344CB8AC3E}">
        <p14:creationId xmlns:p14="http://schemas.microsoft.com/office/powerpoint/2010/main" val="259639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D27CECCD-A220-D642-AA65-332B33D37877}"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F9980D25-483D-2F49-AAE8-3FE4FD316F20}" type="slidenum">
              <a:rPr lang="en-US"/>
              <a:pPr>
                <a:defRPr/>
              </a:pPr>
              <a:t>‹#›</a:t>
            </a:fld>
            <a:endParaRPr lang="en-US"/>
          </a:p>
        </p:txBody>
      </p:sp>
    </p:spTree>
    <p:extLst>
      <p:ext uri="{BB962C8B-B14F-4D97-AF65-F5344CB8AC3E}">
        <p14:creationId xmlns:p14="http://schemas.microsoft.com/office/powerpoint/2010/main" val="848923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492C35E4-6799-6E44-A1C6-6A18DEBC94D6}"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BE9B6AAA-0139-4744-BFAD-DE39040DD3D7}" type="slidenum">
              <a:rPr lang="en-US"/>
              <a:pPr>
                <a:defRPr/>
              </a:pPr>
              <a:t>‹#›</a:t>
            </a:fld>
            <a:endParaRPr lang="en-US"/>
          </a:p>
        </p:txBody>
      </p:sp>
    </p:spTree>
    <p:extLst>
      <p:ext uri="{BB962C8B-B14F-4D97-AF65-F5344CB8AC3E}">
        <p14:creationId xmlns:p14="http://schemas.microsoft.com/office/powerpoint/2010/main" val="1588979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6A1929A2-F957-B549-82DB-B95E19D90F22}"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106DE2F9-D745-3F47-9160-50D510A0FE87}" type="slidenum">
              <a:rPr lang="en-US"/>
              <a:pPr>
                <a:defRPr/>
              </a:pPr>
              <a:t>‹#›</a:t>
            </a:fld>
            <a:endParaRPr lang="en-US"/>
          </a:p>
        </p:txBody>
      </p:sp>
    </p:spTree>
    <p:extLst>
      <p:ext uri="{BB962C8B-B14F-4D97-AF65-F5344CB8AC3E}">
        <p14:creationId xmlns:p14="http://schemas.microsoft.com/office/powerpoint/2010/main" val="205090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D06BB-BD29-964F-B7DC-38E2E34A24A8}" type="slidenum">
              <a:rPr lang="en-US"/>
              <a:pPr>
                <a:defRPr/>
              </a:pPr>
              <a:t>‹#›</a:t>
            </a:fld>
            <a:endParaRPr lang="en-US"/>
          </a:p>
        </p:txBody>
      </p:sp>
    </p:spTree>
    <p:extLst>
      <p:ext uri="{BB962C8B-B14F-4D97-AF65-F5344CB8AC3E}">
        <p14:creationId xmlns:p14="http://schemas.microsoft.com/office/powerpoint/2010/main" val="4251336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4DF568F9-236D-1D41-8176-1A1E4FC228D2}" type="datetimeFigureOut">
              <a:rPr lang="en-US"/>
              <a:pPr>
                <a:defRPr/>
              </a:pPr>
              <a:t>1/18/17</a:t>
            </a:fld>
            <a:endParaRPr lang="en-US"/>
          </a:p>
        </p:txBody>
      </p:sp>
      <p:sp>
        <p:nvSpPr>
          <p:cNvPr id="6" name="Footer Placeholder 5"/>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787F07B2-C8B9-2744-A8E5-12E9799F8CA9}" type="slidenum">
              <a:rPr lang="en-US"/>
              <a:pPr>
                <a:defRPr/>
              </a:pPr>
              <a:t>‹#›</a:t>
            </a:fld>
            <a:endParaRPr lang="en-US"/>
          </a:p>
        </p:txBody>
      </p:sp>
    </p:spTree>
    <p:extLst>
      <p:ext uri="{BB962C8B-B14F-4D97-AF65-F5344CB8AC3E}">
        <p14:creationId xmlns:p14="http://schemas.microsoft.com/office/powerpoint/2010/main" val="3399706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206CFF42-1C6D-FC4E-B1DF-FCDEB1FC2542}" type="datetimeFigureOut">
              <a:rPr lang="en-US"/>
              <a:pPr>
                <a:defRPr/>
              </a:pPr>
              <a:t>1/18/17</a:t>
            </a:fld>
            <a:endParaRPr lang="en-US"/>
          </a:p>
        </p:txBody>
      </p:sp>
      <p:sp>
        <p:nvSpPr>
          <p:cNvPr id="8" name="Footer Placeholder 7"/>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1BD81721-3DF5-6F46-8DA1-471360748495}" type="slidenum">
              <a:rPr lang="en-US"/>
              <a:pPr>
                <a:defRPr/>
              </a:pPr>
              <a:t>‹#›</a:t>
            </a:fld>
            <a:endParaRPr lang="en-US"/>
          </a:p>
        </p:txBody>
      </p:sp>
    </p:spTree>
    <p:extLst>
      <p:ext uri="{BB962C8B-B14F-4D97-AF65-F5344CB8AC3E}">
        <p14:creationId xmlns:p14="http://schemas.microsoft.com/office/powerpoint/2010/main" val="1884463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B6F77E0C-C92A-4140-96FC-03DEDB6F03EB}" type="datetimeFigureOut">
              <a:rPr lang="en-US"/>
              <a:pPr>
                <a:defRPr/>
              </a:pPr>
              <a:t>1/18/17</a:t>
            </a:fld>
            <a:endParaRPr lang="en-US"/>
          </a:p>
        </p:txBody>
      </p:sp>
      <p:sp>
        <p:nvSpPr>
          <p:cNvPr id="4" name="Footer Placeholder 3"/>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4F7A68F4-79AC-FE4F-9782-B652A837AA66}" type="slidenum">
              <a:rPr lang="en-US"/>
              <a:pPr>
                <a:defRPr/>
              </a:pPr>
              <a:t>‹#›</a:t>
            </a:fld>
            <a:endParaRPr lang="en-US"/>
          </a:p>
        </p:txBody>
      </p:sp>
    </p:spTree>
    <p:extLst>
      <p:ext uri="{BB962C8B-B14F-4D97-AF65-F5344CB8AC3E}">
        <p14:creationId xmlns:p14="http://schemas.microsoft.com/office/powerpoint/2010/main" val="255825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2AC9E626-99F2-144B-A091-F85F8E94102F}" type="datetimeFigureOut">
              <a:rPr lang="en-US"/>
              <a:pPr>
                <a:defRPr/>
              </a:pPr>
              <a:t>1/18/17</a:t>
            </a:fld>
            <a:endParaRPr lang="en-US"/>
          </a:p>
        </p:txBody>
      </p:sp>
      <p:sp>
        <p:nvSpPr>
          <p:cNvPr id="3" name="Footer Placeholder 2"/>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919AD77C-38C7-D64A-9A3C-9A8C39B554AF}" type="slidenum">
              <a:rPr lang="en-US"/>
              <a:pPr>
                <a:defRPr/>
              </a:pPr>
              <a:t>‹#›</a:t>
            </a:fld>
            <a:endParaRPr lang="en-US"/>
          </a:p>
        </p:txBody>
      </p:sp>
    </p:spTree>
    <p:extLst>
      <p:ext uri="{BB962C8B-B14F-4D97-AF65-F5344CB8AC3E}">
        <p14:creationId xmlns:p14="http://schemas.microsoft.com/office/powerpoint/2010/main" val="1221432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45FABE45-2396-1646-BC35-02FF7CAABF41}" type="datetimeFigureOut">
              <a:rPr lang="en-US"/>
              <a:pPr>
                <a:defRPr/>
              </a:pPr>
              <a:t>1/18/17</a:t>
            </a:fld>
            <a:endParaRPr lang="en-US"/>
          </a:p>
        </p:txBody>
      </p:sp>
      <p:sp>
        <p:nvSpPr>
          <p:cNvPr id="6" name="Footer Placeholder 5"/>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0689CED5-C017-4248-978E-1ADF7935773A}" type="slidenum">
              <a:rPr lang="en-US"/>
              <a:pPr>
                <a:defRPr/>
              </a:pPr>
              <a:t>‹#›</a:t>
            </a:fld>
            <a:endParaRPr lang="en-US"/>
          </a:p>
        </p:txBody>
      </p:sp>
    </p:spTree>
    <p:extLst>
      <p:ext uri="{BB962C8B-B14F-4D97-AF65-F5344CB8AC3E}">
        <p14:creationId xmlns:p14="http://schemas.microsoft.com/office/powerpoint/2010/main" val="270701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C3D7093A-7A9A-3646-B4CF-B00169EF29C8}" type="datetimeFigureOut">
              <a:rPr lang="en-US"/>
              <a:pPr>
                <a:defRPr/>
              </a:pPr>
              <a:t>1/18/17</a:t>
            </a:fld>
            <a:endParaRPr lang="en-US"/>
          </a:p>
        </p:txBody>
      </p:sp>
      <p:sp>
        <p:nvSpPr>
          <p:cNvPr id="6" name="Footer Placeholder 5"/>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10FF0DC9-658D-8D4F-9196-2C79AA678160}" type="slidenum">
              <a:rPr lang="en-US"/>
              <a:pPr>
                <a:defRPr/>
              </a:pPr>
              <a:t>‹#›</a:t>
            </a:fld>
            <a:endParaRPr lang="en-US"/>
          </a:p>
        </p:txBody>
      </p:sp>
    </p:spTree>
    <p:extLst>
      <p:ext uri="{BB962C8B-B14F-4D97-AF65-F5344CB8AC3E}">
        <p14:creationId xmlns:p14="http://schemas.microsoft.com/office/powerpoint/2010/main" val="1459985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AF3F269E-9A0D-E141-B347-29EA1E2DEA9F}"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1A0B16F0-3C87-504E-ACEB-6ACE88244946}" type="slidenum">
              <a:rPr lang="en-US"/>
              <a:pPr>
                <a:defRPr/>
              </a:pPr>
              <a:t>‹#›</a:t>
            </a:fld>
            <a:endParaRPr lang="en-US"/>
          </a:p>
        </p:txBody>
      </p:sp>
    </p:spTree>
    <p:extLst>
      <p:ext uri="{BB962C8B-B14F-4D97-AF65-F5344CB8AC3E}">
        <p14:creationId xmlns:p14="http://schemas.microsoft.com/office/powerpoint/2010/main" val="3172285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4E214C03-6DCC-D140-9D8E-5EF4CC14B8B2}"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fontAlgn="base">
              <a:spcBef>
                <a:spcPct val="0"/>
              </a:spcBef>
              <a:spcAft>
                <a:spcPct val="0"/>
              </a:spcAft>
              <a:defRPr>
                <a:ea typeface="ＭＳ Ｐゴシック" charset="0"/>
                <a:cs typeface="ＭＳ Ｐゴシック" charset="0"/>
              </a:defRPr>
            </a:lvl1pPr>
          </a:lstStyle>
          <a:p>
            <a:pPr>
              <a:defRPr/>
            </a:pPr>
            <a:fld id="{BB600AE7-B2AA-5F42-A3C8-A4C5473F8FCF}" type="slidenum">
              <a:rPr lang="en-US"/>
              <a:pPr>
                <a:defRPr/>
              </a:pPr>
              <a:t>‹#›</a:t>
            </a:fld>
            <a:endParaRPr lang="en-US"/>
          </a:p>
        </p:txBody>
      </p:sp>
    </p:spTree>
    <p:extLst>
      <p:ext uri="{BB962C8B-B14F-4D97-AF65-F5344CB8AC3E}">
        <p14:creationId xmlns:p14="http://schemas.microsoft.com/office/powerpoint/2010/main" val="310270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5240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5956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1"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C18EB-628B-A244-B1E2-6EB78C85955E}" type="slidenum">
              <a:rPr lang="en-US"/>
              <a:pPr>
                <a:defRPr/>
              </a:pPr>
              <a:t>‹#›</a:t>
            </a:fld>
            <a:endParaRPr lang="en-US"/>
          </a:p>
        </p:txBody>
      </p:sp>
    </p:spTree>
    <p:extLst>
      <p:ext uri="{BB962C8B-B14F-4D97-AF65-F5344CB8AC3E}">
        <p14:creationId xmlns:p14="http://schemas.microsoft.com/office/powerpoint/2010/main" val="713962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1510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8767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437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9166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0547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5623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endParaRPr lang="en-US"/>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3266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9840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FF736-DACE-AB49-9D0E-FD5A7400BA97}" type="datetimeFigureOut">
              <a:rPr lang="en-US" smtClean="0">
                <a:solidFill>
                  <a:prstClr val="black">
                    <a:tint val="75000"/>
                  </a:prstClr>
                </a:solidFill>
                <a:latin typeface="Calibri"/>
              </a:rPr>
              <a:pPr/>
              <a:t>1/18/17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5A2C63-178B-EC48-BEC8-3D601196D3A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0383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8" indent="0" algn="ctr">
              <a:buNone/>
              <a:defRPr>
                <a:solidFill>
                  <a:schemeClr val="tx1">
                    <a:tint val="75000"/>
                  </a:schemeClr>
                </a:solidFill>
              </a:defRPr>
            </a:lvl2pPr>
            <a:lvl3pPr marL="913977" indent="0" algn="ctr">
              <a:buNone/>
              <a:defRPr>
                <a:solidFill>
                  <a:schemeClr val="tx1">
                    <a:tint val="75000"/>
                  </a:schemeClr>
                </a:solidFill>
              </a:defRPr>
            </a:lvl3pPr>
            <a:lvl4pPr marL="1370970" indent="0" algn="ctr">
              <a:buNone/>
              <a:defRPr>
                <a:solidFill>
                  <a:schemeClr val="tx1">
                    <a:tint val="75000"/>
                  </a:schemeClr>
                </a:solidFill>
              </a:defRPr>
            </a:lvl4pPr>
            <a:lvl5pPr marL="1827959" indent="0" algn="ctr">
              <a:buNone/>
              <a:defRPr>
                <a:solidFill>
                  <a:schemeClr val="tx1">
                    <a:tint val="75000"/>
                  </a:schemeClr>
                </a:solidFill>
              </a:defRPr>
            </a:lvl5pPr>
            <a:lvl6pPr marL="2284947" indent="0" algn="ctr">
              <a:buNone/>
              <a:defRPr>
                <a:solidFill>
                  <a:schemeClr val="tx1">
                    <a:tint val="75000"/>
                  </a:schemeClr>
                </a:solidFill>
              </a:defRPr>
            </a:lvl6pPr>
            <a:lvl7pPr marL="2741939" indent="0" algn="ctr">
              <a:buNone/>
              <a:defRPr>
                <a:solidFill>
                  <a:schemeClr val="tx1">
                    <a:tint val="75000"/>
                  </a:schemeClr>
                </a:solidFill>
              </a:defRPr>
            </a:lvl7pPr>
            <a:lvl8pPr marL="3198924" indent="0" algn="ctr">
              <a:buNone/>
              <a:defRPr>
                <a:solidFill>
                  <a:schemeClr val="tx1">
                    <a:tint val="75000"/>
                  </a:schemeClr>
                </a:solidFill>
              </a:defRPr>
            </a:lvl8pPr>
            <a:lvl9pPr marL="36559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08C46873-9B4F-7C4D-8D61-AD097CD8170B}"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4B43F98C-281A-C741-8BC5-0B4DE42A0222}" type="slidenum">
              <a:rPr lang="en-US"/>
              <a:pPr>
                <a:defRPr/>
              </a:pPr>
              <a:t>‹#›</a:t>
            </a:fld>
            <a:endParaRPr lang="en-US"/>
          </a:p>
        </p:txBody>
      </p:sp>
    </p:spTree>
    <p:extLst>
      <p:ext uri="{BB962C8B-B14F-4D97-AF65-F5344CB8AC3E}">
        <p14:creationId xmlns:p14="http://schemas.microsoft.com/office/powerpoint/2010/main" val="315499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561962-AD9D-B148-A9EF-6E4CC1B73789}" type="slidenum">
              <a:rPr lang="en-US"/>
              <a:pPr>
                <a:defRPr/>
              </a:pPr>
              <a:t>‹#›</a:t>
            </a:fld>
            <a:endParaRPr lang="en-US"/>
          </a:p>
        </p:txBody>
      </p:sp>
    </p:spTree>
    <p:extLst>
      <p:ext uri="{BB962C8B-B14F-4D97-AF65-F5344CB8AC3E}">
        <p14:creationId xmlns:p14="http://schemas.microsoft.com/office/powerpoint/2010/main" val="610376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AFD66B1F-AFB7-844B-AC2E-E8CFE9359B85}"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BCFF9594-1859-A74C-80F2-AE1F752805A7}" type="slidenum">
              <a:rPr lang="en-US"/>
              <a:pPr>
                <a:defRPr/>
              </a:pPr>
              <a:t>‹#›</a:t>
            </a:fld>
            <a:endParaRPr lang="en-US"/>
          </a:p>
        </p:txBody>
      </p:sp>
    </p:spTree>
    <p:extLst>
      <p:ext uri="{BB962C8B-B14F-4D97-AF65-F5344CB8AC3E}">
        <p14:creationId xmlns:p14="http://schemas.microsoft.com/office/powerpoint/2010/main" val="1715928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6988" indent="0">
              <a:buNone/>
              <a:defRPr sz="1800">
                <a:solidFill>
                  <a:schemeClr val="tx1">
                    <a:tint val="75000"/>
                  </a:schemeClr>
                </a:solidFill>
              </a:defRPr>
            </a:lvl2pPr>
            <a:lvl3pPr marL="913977" indent="0">
              <a:buNone/>
              <a:defRPr sz="1600">
                <a:solidFill>
                  <a:schemeClr val="tx1">
                    <a:tint val="75000"/>
                  </a:schemeClr>
                </a:solidFill>
              </a:defRPr>
            </a:lvl3pPr>
            <a:lvl4pPr marL="1370970" indent="0">
              <a:buNone/>
              <a:defRPr sz="1400">
                <a:solidFill>
                  <a:schemeClr val="tx1">
                    <a:tint val="75000"/>
                  </a:schemeClr>
                </a:solidFill>
              </a:defRPr>
            </a:lvl4pPr>
            <a:lvl5pPr marL="1827959" indent="0">
              <a:buNone/>
              <a:defRPr sz="1400">
                <a:solidFill>
                  <a:schemeClr val="tx1">
                    <a:tint val="75000"/>
                  </a:schemeClr>
                </a:solidFill>
              </a:defRPr>
            </a:lvl5pPr>
            <a:lvl6pPr marL="2284947" indent="0">
              <a:buNone/>
              <a:defRPr sz="1400">
                <a:solidFill>
                  <a:schemeClr val="tx1">
                    <a:tint val="75000"/>
                  </a:schemeClr>
                </a:solidFill>
              </a:defRPr>
            </a:lvl6pPr>
            <a:lvl7pPr marL="2741939" indent="0">
              <a:buNone/>
              <a:defRPr sz="1400">
                <a:solidFill>
                  <a:schemeClr val="tx1">
                    <a:tint val="75000"/>
                  </a:schemeClr>
                </a:solidFill>
              </a:defRPr>
            </a:lvl7pPr>
            <a:lvl8pPr marL="3198924" indent="0">
              <a:buNone/>
              <a:defRPr sz="1400">
                <a:solidFill>
                  <a:schemeClr val="tx1">
                    <a:tint val="75000"/>
                  </a:schemeClr>
                </a:solidFill>
              </a:defRPr>
            </a:lvl8pPr>
            <a:lvl9pPr marL="36559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F9D5F833-CD59-7A44-832B-FEA4852E5AED}"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04406C1C-3E13-7945-B6AE-236C28C099D3}" type="slidenum">
              <a:rPr lang="en-US"/>
              <a:pPr>
                <a:defRPr/>
              </a:pPr>
              <a:t>‹#›</a:t>
            </a:fld>
            <a:endParaRPr lang="en-US"/>
          </a:p>
        </p:txBody>
      </p:sp>
    </p:spTree>
    <p:extLst>
      <p:ext uri="{BB962C8B-B14F-4D97-AF65-F5344CB8AC3E}">
        <p14:creationId xmlns:p14="http://schemas.microsoft.com/office/powerpoint/2010/main" val="2985428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3A16640C-53C1-AC40-B53F-C00E6B4B488F}" type="datetimeFigureOut">
              <a:rPr lang="en-US"/>
              <a:pPr>
                <a:defRPr/>
              </a:pPr>
              <a:t>1/18/17</a:t>
            </a:fld>
            <a:endParaRPr lang="en-US"/>
          </a:p>
        </p:txBody>
      </p:sp>
      <p:sp>
        <p:nvSpPr>
          <p:cNvPr id="6" name="Footer Placeholder 5"/>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CDE3665A-DCDB-0B46-A01D-A388BCDE4863}" type="slidenum">
              <a:rPr lang="en-US"/>
              <a:pPr>
                <a:defRPr/>
              </a:pPr>
              <a:t>‹#›</a:t>
            </a:fld>
            <a:endParaRPr lang="en-US"/>
          </a:p>
        </p:txBody>
      </p:sp>
    </p:spTree>
    <p:extLst>
      <p:ext uri="{BB962C8B-B14F-4D97-AF65-F5344CB8AC3E}">
        <p14:creationId xmlns:p14="http://schemas.microsoft.com/office/powerpoint/2010/main" val="3972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3D77B54C-0A56-024C-A241-14CB448D600D}" type="datetimeFigureOut">
              <a:rPr lang="en-US"/>
              <a:pPr>
                <a:defRPr/>
              </a:pPr>
              <a:t>1/18/17</a:t>
            </a:fld>
            <a:endParaRPr lang="en-US"/>
          </a:p>
        </p:txBody>
      </p:sp>
      <p:sp>
        <p:nvSpPr>
          <p:cNvPr id="8" name="Footer Placeholder 7"/>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B5AD8701-9259-054D-BEB3-D0F7ACC1DF19}" type="slidenum">
              <a:rPr lang="en-US"/>
              <a:pPr>
                <a:defRPr/>
              </a:pPr>
              <a:t>‹#›</a:t>
            </a:fld>
            <a:endParaRPr lang="en-US"/>
          </a:p>
        </p:txBody>
      </p:sp>
    </p:spTree>
    <p:extLst>
      <p:ext uri="{BB962C8B-B14F-4D97-AF65-F5344CB8AC3E}">
        <p14:creationId xmlns:p14="http://schemas.microsoft.com/office/powerpoint/2010/main" val="326232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81F32E64-246C-BC47-8491-F922A8DDDD17}" type="datetimeFigureOut">
              <a:rPr lang="en-US"/>
              <a:pPr>
                <a:defRPr/>
              </a:pPr>
              <a:t>1/18/17</a:t>
            </a:fld>
            <a:endParaRPr lang="en-US"/>
          </a:p>
        </p:txBody>
      </p:sp>
      <p:sp>
        <p:nvSpPr>
          <p:cNvPr id="4" name="Footer Placeholder 3"/>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9354B1B2-D208-3F4C-9B45-D352624E113C}" type="slidenum">
              <a:rPr lang="en-US"/>
              <a:pPr>
                <a:defRPr/>
              </a:pPr>
              <a:t>‹#›</a:t>
            </a:fld>
            <a:endParaRPr lang="en-US"/>
          </a:p>
        </p:txBody>
      </p:sp>
    </p:spTree>
    <p:extLst>
      <p:ext uri="{BB962C8B-B14F-4D97-AF65-F5344CB8AC3E}">
        <p14:creationId xmlns:p14="http://schemas.microsoft.com/office/powerpoint/2010/main" val="3649443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29BDF06C-04C1-E046-BB1B-C929B88B8CEC}" type="datetimeFigureOut">
              <a:rPr lang="en-US"/>
              <a:pPr>
                <a:defRPr/>
              </a:pPr>
              <a:t>1/18/17</a:t>
            </a:fld>
            <a:endParaRPr lang="en-US"/>
          </a:p>
        </p:txBody>
      </p:sp>
      <p:sp>
        <p:nvSpPr>
          <p:cNvPr id="3" name="Footer Placeholder 2"/>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A3064C81-CBB3-DC41-85E4-50FA5FD6C1CE}" type="slidenum">
              <a:rPr lang="en-US"/>
              <a:pPr>
                <a:defRPr/>
              </a:pPr>
              <a:t>‹#›</a:t>
            </a:fld>
            <a:endParaRPr lang="en-US"/>
          </a:p>
        </p:txBody>
      </p:sp>
    </p:spTree>
    <p:extLst>
      <p:ext uri="{BB962C8B-B14F-4D97-AF65-F5344CB8AC3E}">
        <p14:creationId xmlns:p14="http://schemas.microsoft.com/office/powerpoint/2010/main" val="2701221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8F1DA0F8-0D9A-E240-8F06-466D20FBECC8}" type="datetimeFigureOut">
              <a:rPr lang="en-US"/>
              <a:pPr>
                <a:defRPr/>
              </a:pPr>
              <a:t>1/18/17</a:t>
            </a:fld>
            <a:endParaRPr lang="en-US"/>
          </a:p>
        </p:txBody>
      </p:sp>
      <p:sp>
        <p:nvSpPr>
          <p:cNvPr id="6" name="Footer Placeholder 5"/>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0620792D-1CF8-0B44-8E48-84D36EE25450}" type="slidenum">
              <a:rPr lang="en-US"/>
              <a:pPr>
                <a:defRPr/>
              </a:pPr>
              <a:t>‹#›</a:t>
            </a:fld>
            <a:endParaRPr lang="en-US"/>
          </a:p>
        </p:txBody>
      </p:sp>
    </p:spTree>
    <p:extLst>
      <p:ext uri="{BB962C8B-B14F-4D97-AF65-F5344CB8AC3E}">
        <p14:creationId xmlns:p14="http://schemas.microsoft.com/office/powerpoint/2010/main" val="1761036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989C4E74-2FDA-3341-8B8D-1BDCE70AD22B}" type="datetimeFigureOut">
              <a:rPr lang="en-US"/>
              <a:pPr>
                <a:defRPr/>
              </a:pPr>
              <a:t>1/18/17</a:t>
            </a:fld>
            <a:endParaRPr lang="en-US"/>
          </a:p>
        </p:txBody>
      </p:sp>
      <p:sp>
        <p:nvSpPr>
          <p:cNvPr id="6" name="Footer Placeholder 5"/>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CD6549C0-9348-B34D-9581-BE923D43A59C}" type="slidenum">
              <a:rPr lang="en-US"/>
              <a:pPr>
                <a:defRPr/>
              </a:pPr>
              <a:t>‹#›</a:t>
            </a:fld>
            <a:endParaRPr lang="en-US"/>
          </a:p>
        </p:txBody>
      </p:sp>
    </p:spTree>
    <p:extLst>
      <p:ext uri="{BB962C8B-B14F-4D97-AF65-F5344CB8AC3E}">
        <p14:creationId xmlns:p14="http://schemas.microsoft.com/office/powerpoint/2010/main" val="2690585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1A74F5A5-6AC4-6B4D-8CB3-9F771C54FC2C}"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49AB88C6-B0DC-4E4D-8884-A38AD590B7D4}" type="slidenum">
              <a:rPr lang="en-US"/>
              <a:pPr>
                <a:defRPr/>
              </a:pPr>
              <a:t>‹#›</a:t>
            </a:fld>
            <a:endParaRPr lang="en-US"/>
          </a:p>
        </p:txBody>
      </p:sp>
    </p:spTree>
    <p:extLst>
      <p:ext uri="{BB962C8B-B14F-4D97-AF65-F5344CB8AC3E}">
        <p14:creationId xmlns:p14="http://schemas.microsoft.com/office/powerpoint/2010/main" val="1220061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3CB832B7-ED88-2A40-975B-0F309567AEF1}" type="datetimeFigureOut">
              <a:rPr lang="en-US"/>
              <a:pPr>
                <a:defRPr/>
              </a:pPr>
              <a:t>1/18/17</a:t>
            </a:fld>
            <a:endParaRPr lang="en-US"/>
          </a:p>
        </p:txBody>
      </p:sp>
      <p:sp>
        <p:nvSpPr>
          <p:cNvPr id="5" name="Footer Placeholder 4"/>
          <p:cNvSpPr>
            <a:spLocks noGrp="1"/>
          </p:cNvSpPr>
          <p:nvPr>
            <p:ph type="ftr" sz="quarter" idx="11"/>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77" eaLnBrk="0" fontAlgn="base" hangingPunct="0">
              <a:spcBef>
                <a:spcPct val="0"/>
              </a:spcBef>
              <a:spcAft>
                <a:spcPct val="0"/>
              </a:spcAft>
              <a:defRPr b="1">
                <a:ea typeface="ＭＳ Ｐゴシック" charset="0"/>
                <a:cs typeface="ＭＳ Ｐゴシック" charset="0"/>
              </a:defRPr>
            </a:lvl1pPr>
          </a:lstStyle>
          <a:p>
            <a:pPr>
              <a:defRPr/>
            </a:pPr>
            <a:fld id="{CA1337F1-C27A-CC41-8A94-A6D0159C2FAA}" type="slidenum">
              <a:rPr lang="en-US"/>
              <a:pPr>
                <a:defRPr/>
              </a:pPr>
              <a:t>‹#›</a:t>
            </a:fld>
            <a:endParaRPr lang="en-US"/>
          </a:p>
        </p:txBody>
      </p:sp>
    </p:spTree>
    <p:extLst>
      <p:ext uri="{BB962C8B-B14F-4D97-AF65-F5344CB8AC3E}">
        <p14:creationId xmlns:p14="http://schemas.microsoft.com/office/powerpoint/2010/main" val="54091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D39258-CFD5-5D47-97A4-78EE534A87EF}" type="slidenum">
              <a:rPr lang="en-US"/>
              <a:pPr>
                <a:defRPr/>
              </a:pPr>
              <a:t>‹#›</a:t>
            </a:fld>
            <a:endParaRPr lang="en-US"/>
          </a:p>
        </p:txBody>
      </p:sp>
    </p:spTree>
    <p:extLst>
      <p:ext uri="{BB962C8B-B14F-4D97-AF65-F5344CB8AC3E}">
        <p14:creationId xmlns:p14="http://schemas.microsoft.com/office/powerpoint/2010/main" val="1531428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6"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grpSp>
        <p:nvGrpSpPr>
          <p:cNvPr id="9" name="Group 8"/>
          <p:cNvGrpSpPr/>
          <p:nvPr/>
        </p:nvGrpSpPr>
        <p:grpSpPr>
          <a:xfrm>
            <a:off x="6258962" y="76221"/>
            <a:ext cx="2808867" cy="799035"/>
            <a:chOff x="6292594" y="710022"/>
            <a:chExt cx="2808867" cy="799035"/>
          </a:xfrm>
        </p:grpSpPr>
        <p:pic>
          <p:nvPicPr>
            <p:cNvPr id="10" name="Picture 9" descr="NASA insigniaCMYK.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2594" y="710022"/>
              <a:ext cx="795832" cy="658092"/>
            </a:xfrm>
            <a:prstGeom prst="rect">
              <a:avLst/>
            </a:prstGeom>
          </p:spPr>
        </p:pic>
        <p:sp>
          <p:nvSpPr>
            <p:cNvPr id="11" name="TextBox 8"/>
            <p:cNvSpPr txBox="1">
              <a:spLocks noChangeArrowheads="1"/>
            </p:cNvSpPr>
            <p:nvPr/>
          </p:nvSpPr>
          <p:spPr bwMode="auto">
            <a:xfrm>
              <a:off x="7007549" y="862726"/>
              <a:ext cx="209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000000"/>
                  </a:solidFill>
                  <a:latin typeface="HelveticaNeue LT 75 Bold"/>
                  <a:cs typeface="HelveticaNeue LT 75 Bold"/>
                </a:rPr>
                <a:t>Jet Propulsion Laboratory</a:t>
              </a:r>
            </a:p>
            <a:p>
              <a:pPr eaLnBrk="1" hangingPunct="1"/>
              <a:r>
                <a:rPr lang="en-US" sz="800" dirty="0">
                  <a:solidFill>
                    <a:srgbClr val="000000"/>
                  </a:solidFill>
                  <a:latin typeface="HelveticaNeue LT 55 Roman"/>
                  <a:cs typeface="HelveticaNeue LT 55 Roman"/>
                </a:rPr>
                <a:t>California Institute of Technology</a:t>
              </a:r>
            </a:p>
            <a:p>
              <a:pPr eaLnBrk="1" hangingPunct="1"/>
              <a:endParaRPr lang="en-US" sz="1800" dirty="0">
                <a:solidFill>
                  <a:srgbClr val="000000"/>
                </a:solidFill>
              </a:endParaRPr>
            </a:p>
          </p:txBody>
        </p:sp>
      </p:grpSp>
      <p:sp>
        <p:nvSpPr>
          <p:cNvPr id="2" name="Title 1"/>
          <p:cNvSpPr>
            <a:spLocks noGrp="1"/>
          </p:cNvSpPr>
          <p:nvPr>
            <p:ph type="ctrTitle"/>
          </p:nvPr>
        </p:nvSpPr>
        <p:spPr>
          <a:xfrm>
            <a:off x="685800" y="2130444"/>
            <a:ext cx="7772400" cy="1470025"/>
          </a:xfrm>
        </p:spPr>
        <p:txBody>
          <a:bodyPr/>
          <a:lstStyle>
            <a:lvl1pPr algn="ctr">
              <a:defRPr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524000"/>
          </a:xfrm>
        </p:spPr>
        <p:txBody>
          <a:bodyPr/>
          <a:lstStyle>
            <a:lvl1pPr marL="0" indent="0" algn="ctr" eaLnBrk="1" hangingPunct="1">
              <a:spcBef>
                <a:spcPts val="281"/>
              </a:spcBef>
              <a:buNone/>
              <a:defRPr sz="1600"/>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pPr eaLnBrk="1" hangingPunct="1">
              <a:spcBef>
                <a:spcPts val="400"/>
              </a:spcBef>
            </a:pPr>
            <a:r>
              <a:rPr lang="en-US" sz="1600" smtClean="0"/>
              <a:t>Click to edit Master subtitle style</a:t>
            </a:r>
            <a:endParaRPr lang="en-US" sz="1600" dirty="0" smtClean="0"/>
          </a:p>
        </p:txBody>
      </p:sp>
      <p:sp>
        <p:nvSpPr>
          <p:cNvPr id="5" name="Text Placeholder 4"/>
          <p:cNvSpPr>
            <a:spLocks noGrp="1"/>
          </p:cNvSpPr>
          <p:nvPr>
            <p:ph type="body" sz="quarter" idx="13" hasCustomPrompt="1"/>
          </p:nvPr>
        </p:nvSpPr>
        <p:spPr>
          <a:xfrm>
            <a:off x="3695701" y="5715000"/>
            <a:ext cx="1752600" cy="457200"/>
          </a:xfrm>
        </p:spPr>
        <p:txBody>
          <a:bodyPr/>
          <a:lstStyle>
            <a:lvl1pPr marL="0" indent="0" algn="ctr">
              <a:spcBef>
                <a:spcPts val="0"/>
              </a:spcBef>
              <a:spcAft>
                <a:spcPts val="0"/>
              </a:spcAft>
              <a:buNone/>
              <a:defRPr sz="1600"/>
            </a:lvl1pPr>
          </a:lstStyle>
          <a:p>
            <a:pPr lvl="0"/>
            <a:r>
              <a:rPr lang="en-US" dirty="0" smtClean="0"/>
              <a:t>[Date]</a:t>
            </a:r>
            <a:endParaRPr lang="en-US" dirty="0"/>
          </a:p>
        </p:txBody>
      </p:sp>
    </p:spTree>
    <p:extLst>
      <p:ext uri="{BB962C8B-B14F-4D97-AF65-F5344CB8AC3E}">
        <p14:creationId xmlns:p14="http://schemas.microsoft.com/office/powerpoint/2010/main" val="382486299"/>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lvl1pPr>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228600" y="990601"/>
            <a:ext cx="8686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6"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2479099626"/>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5"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6"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361752397"/>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lvl1pPr>
          </a:lstStyle>
          <a:p>
            <a:r>
              <a:rPr lang="en-US" smtClean="0"/>
              <a:t>Click to edit Master title style</a:t>
            </a:r>
            <a:endParaRPr lang="en-US" dirty="0"/>
          </a:p>
        </p:txBody>
      </p:sp>
      <p:sp>
        <p:nvSpPr>
          <p:cNvPr id="3" name="Content Placeholder 2"/>
          <p:cNvSpPr>
            <a:spLocks noGrp="1"/>
          </p:cNvSpPr>
          <p:nvPr>
            <p:ph sz="half" idx="1"/>
          </p:nvPr>
        </p:nvSpPr>
        <p:spPr>
          <a:xfrm>
            <a:off x="533401" y="990601"/>
            <a:ext cx="40767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990601"/>
            <a:ext cx="40767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7"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327163354"/>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639763"/>
          </a:xfrm>
        </p:spPr>
        <p:txBody>
          <a:bodyPr/>
          <a:lstStyle>
            <a:lvl1pPr>
              <a:defRPr sz="2400"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838200"/>
            <a:ext cx="4040188" cy="838200"/>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76401"/>
            <a:ext cx="4040188"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838226"/>
            <a:ext cx="4041775" cy="838199"/>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76401"/>
            <a:ext cx="4041775"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9"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3081892824"/>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lvl1pPr>
          </a:lstStyle>
          <a:p>
            <a:r>
              <a:rPr lang="en-US" smtClean="0"/>
              <a:t>Click to edit Master title style</a:t>
            </a:r>
            <a:endParaRPr lang="en-US" dirty="0"/>
          </a:p>
        </p:txBody>
      </p:sp>
      <p:sp>
        <p:nvSpPr>
          <p:cNvPr id="4"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5"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3834946516"/>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able Starting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5" name="Footer Placeholder 4"/>
          <p:cNvSpPr>
            <a:spLocks noGrp="1"/>
          </p:cNvSpPr>
          <p:nvPr>
            <p:ph type="ftr" sz="quarter" idx="12"/>
          </p:nvPr>
        </p:nvSpPr>
        <p:spPr/>
        <p:txBody>
          <a:body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
        <p:nvSpPr>
          <p:cNvPr id="6" name="Content Placeholder 10"/>
          <p:cNvSpPr>
            <a:spLocks noGrp="1"/>
          </p:cNvSpPr>
          <p:nvPr>
            <p:ph idx="1" hasCustomPrompt="1"/>
          </p:nvPr>
        </p:nvSpPr>
        <p:spPr>
          <a:xfrm>
            <a:off x="228600" y="2971800"/>
            <a:ext cx="8686800" cy="3456432"/>
          </a:xfrm>
        </p:spPr>
        <p:txBody>
          <a:bodyPr/>
          <a:lstStyle>
            <a:lvl1pPr marL="0" marR="0" indent="0" algn="l" defTabSz="913977" rtl="0" eaLnBrk="1" fontAlgn="auto" latinLnBrk="0" hangingPunct="1">
              <a:lnSpc>
                <a:spcPct val="100000"/>
              </a:lnSpc>
              <a:spcBef>
                <a:spcPts val="250"/>
              </a:spcBef>
              <a:spcAft>
                <a:spcPts val="250"/>
              </a:spcAft>
              <a:buClrTx/>
              <a:buSzTx/>
              <a:buFont typeface="Arial" pitchFamily="34" charset="0"/>
              <a:buNone/>
              <a:tabLst/>
              <a:defRPr/>
            </a:lvl1pPr>
            <a:lvl2pPr marL="456988" indent="-228493" algn="l" defTabSz="913977" rtl="0" eaLnBrk="1" latinLnBrk="0" hangingPunct="1">
              <a:lnSpc>
                <a:spcPct val="100000"/>
              </a:lnSpc>
              <a:spcBef>
                <a:spcPts val="200"/>
              </a:spcBef>
              <a:spcAft>
                <a:spcPts val="200"/>
              </a:spcAft>
              <a:buFont typeface="Arial" pitchFamily="34" charset="0"/>
              <a:buChar char="–"/>
              <a:defRPr/>
            </a:lvl2pPr>
          </a:lstStyle>
          <a:p>
            <a:pPr marL="228493" marR="0" lvl="0" indent="-228493" algn="l" defTabSz="913977" rtl="0" eaLnBrk="1" fontAlgn="auto" latinLnBrk="0" hangingPunct="1">
              <a:lnSpc>
                <a:spcPct val="100000"/>
              </a:lnSpc>
              <a:spcBef>
                <a:spcPts val="250"/>
              </a:spcBef>
              <a:spcAft>
                <a:spcPts val="250"/>
              </a:spcAft>
              <a:buClrTx/>
              <a:buSzTx/>
              <a:buFont typeface="Arial" pitchFamily="34" charset="0"/>
              <a:buChar char="•"/>
              <a:tabLst/>
              <a:defRPr/>
            </a:pPr>
            <a:r>
              <a:rPr lang="en-US" dirty="0" smtClean="0"/>
              <a:t>This is the standard Title-and-Content Layout for slides with one-line titles, starting with a Table: First-level bullet 24 </a:t>
            </a:r>
            <a:r>
              <a:rPr lang="en-US" dirty="0" err="1" smtClean="0"/>
              <a:t>pt</a:t>
            </a:r>
            <a:r>
              <a:rPr lang="en-US" dirty="0" smtClean="0"/>
              <a:t>, on single line spacing, with 2.5 </a:t>
            </a:r>
            <a:r>
              <a:rPr lang="en-US" dirty="0" err="1" smtClean="0"/>
              <a:t>pts</a:t>
            </a:r>
            <a:r>
              <a:rPr lang="en-US" dirty="0" smtClean="0"/>
              <a:t> before &amp; after</a:t>
            </a:r>
          </a:p>
          <a:p>
            <a:pPr marL="456988" lvl="1" indent="-228493" algn="l" defTabSz="913977" rtl="0" eaLnBrk="1" latinLnBrk="0" hangingPunct="1">
              <a:lnSpc>
                <a:spcPct val="100000"/>
              </a:lnSpc>
              <a:spcBef>
                <a:spcPts val="200"/>
              </a:spcBef>
              <a:spcAft>
                <a:spcPts val="200"/>
              </a:spcAft>
              <a:buFont typeface="Arial" pitchFamily="34" charset="0"/>
              <a:buChar char="–"/>
            </a:pPr>
            <a:r>
              <a:rPr lang="en-US" dirty="0" smtClean="0"/>
              <a:t>Second-level bullet 22 </a:t>
            </a:r>
            <a:r>
              <a:rPr lang="en-US" dirty="0" err="1" smtClean="0"/>
              <a:t>pt</a:t>
            </a:r>
            <a:r>
              <a:rPr lang="en-US" dirty="0" smtClean="0"/>
              <a:t>, on single line spacing, with 2 </a:t>
            </a:r>
            <a:r>
              <a:rPr lang="en-US" dirty="0" err="1" smtClean="0"/>
              <a:t>pts</a:t>
            </a:r>
            <a:r>
              <a:rPr lang="en-US" dirty="0" smtClean="0"/>
              <a:t> before &amp; after</a:t>
            </a:r>
          </a:p>
          <a:p>
            <a:pPr lvl="2"/>
            <a:r>
              <a:rPr lang="en-US" dirty="0" smtClean="0"/>
              <a:t>Third-level bullet 20 </a:t>
            </a:r>
            <a:r>
              <a:rPr lang="en-US" dirty="0" err="1" smtClean="0"/>
              <a:t>pt</a:t>
            </a:r>
            <a:r>
              <a:rPr lang="en-US" dirty="0" smtClean="0"/>
              <a:t>, on single line spacing, with 2 </a:t>
            </a:r>
            <a:r>
              <a:rPr lang="en-US" dirty="0" err="1" smtClean="0"/>
              <a:t>pts</a:t>
            </a:r>
            <a:r>
              <a:rPr lang="en-US" dirty="0" smtClean="0"/>
              <a:t> before &amp; after</a:t>
            </a:r>
          </a:p>
          <a:p>
            <a:pPr lvl="3"/>
            <a:r>
              <a:rPr lang="en-US" dirty="0" smtClean="0"/>
              <a:t>Fourth-level bullet (rarely used—not easily legible on screen) 19 </a:t>
            </a:r>
            <a:r>
              <a:rPr lang="en-US" dirty="0" err="1" smtClean="0"/>
              <a:t>pt</a:t>
            </a:r>
            <a:r>
              <a:rPr lang="en-US" dirty="0" smtClean="0"/>
              <a:t>, on single line spacing, with 1.5 </a:t>
            </a:r>
            <a:r>
              <a:rPr lang="en-US" dirty="0" err="1" smtClean="0"/>
              <a:t>pts</a:t>
            </a:r>
            <a:r>
              <a:rPr lang="en-US" dirty="0" smtClean="0"/>
              <a:t> before &amp; after</a:t>
            </a:r>
          </a:p>
          <a:p>
            <a:pPr lvl="4"/>
            <a:r>
              <a:rPr lang="en-US" dirty="0" smtClean="0"/>
              <a:t>Fifth-level bullet (very rarely used) 18-pt, on single line spacing, with 1 </a:t>
            </a:r>
            <a:r>
              <a:rPr lang="en-US" dirty="0" err="1" smtClean="0"/>
              <a:t>pt</a:t>
            </a:r>
            <a:r>
              <a:rPr lang="en-US" dirty="0" smtClean="0"/>
              <a:t> before &amp; after</a:t>
            </a:r>
          </a:p>
          <a:p>
            <a:endParaRPr lang="en-US" dirty="0"/>
          </a:p>
        </p:txBody>
      </p:sp>
    </p:spTree>
    <p:extLst>
      <p:ext uri="{BB962C8B-B14F-4D97-AF65-F5344CB8AC3E}">
        <p14:creationId xmlns:p14="http://schemas.microsoft.com/office/powerpoint/2010/main" val="1317067912"/>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7"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941042135"/>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3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748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7"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4204581604"/>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6"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316478984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091E07-2EFC-2A44-8269-419FCC33813F}" type="slidenum">
              <a:rPr lang="en-US"/>
              <a:pPr>
                <a:defRPr/>
              </a:pPr>
              <a:t>‹#›</a:t>
            </a:fld>
            <a:endParaRPr lang="en-US"/>
          </a:p>
        </p:txBody>
      </p:sp>
    </p:spTree>
    <p:extLst>
      <p:ext uri="{BB962C8B-B14F-4D97-AF65-F5344CB8AC3E}">
        <p14:creationId xmlns:p14="http://schemas.microsoft.com/office/powerpoint/2010/main" val="3909716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1"/>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1"/>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sldNum" sz="quarter" idx="11"/>
          </p:nvPr>
        </p:nvSpPr>
        <p:spPr>
          <a:ln/>
        </p:spPr>
        <p:txBody>
          <a:bodyPr/>
          <a:lstStyle>
            <a:lvl1pPr>
              <a:defRPr/>
            </a:lvl1p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6" name="Rectangle 11"/>
          <p:cNvSpPr>
            <a:spLocks noGrp="1" noChangeArrowheads="1"/>
          </p:cNvSpPr>
          <p:nvPr>
            <p:ph type="ftr" sz="quarter" idx="12"/>
          </p:nvPr>
        </p:nvSpPr>
        <p:spPr>
          <a:ln/>
        </p:spPr>
        <p:txBody>
          <a:bodyPr/>
          <a:lstStyle>
            <a:lvl1pPr>
              <a:defRPr/>
            </a:lvl1p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269096727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66067FEF-5467-47EF-989C-A389AA1AA895}" type="slidenum">
              <a:rPr lang="en-US" smtClean="0">
                <a:solidFill>
                  <a:srgbClr val="FFFFFF">
                    <a:lumMod val="50000"/>
                  </a:srgbClr>
                </a:solidFill>
              </a:rPr>
              <a:pPr/>
              <a:t>‹#›</a:t>
            </a:fld>
            <a:endParaRPr lang="en-US">
              <a:solidFill>
                <a:srgbClr val="FFFFFF">
                  <a:lumMod val="50000"/>
                </a:srgbClr>
              </a:solidFill>
            </a:endParaRPr>
          </a:p>
        </p:txBody>
      </p:sp>
      <p:sp>
        <p:nvSpPr>
          <p:cNvPr id="5" name="Footer Placeholder 4"/>
          <p:cNvSpPr>
            <a:spLocks noGrp="1"/>
          </p:cNvSpPr>
          <p:nvPr>
            <p:ph type="ftr" sz="quarter" idx="12"/>
          </p:nvPr>
        </p:nvSpPr>
        <p:spPr/>
        <p:txBody>
          <a:bodyPr/>
          <a:lstStyle/>
          <a:p>
            <a:r>
              <a:rPr lang="en-US" smtClean="0">
                <a:solidFill>
                  <a:srgbClr val="FFFFFF">
                    <a:lumMod val="50000"/>
                  </a:srgbClr>
                </a:solidFill>
              </a:rPr>
              <a:t>The technical data in this document is controlled under the U.S. Export Regulations, release to foreign persons may require an export authorization.</a:t>
            </a:r>
            <a:endParaRPr lang="en-US">
              <a:solidFill>
                <a:srgbClr val="FFFFFF">
                  <a:lumMod val="50000"/>
                </a:srgbClr>
              </a:solidFill>
            </a:endParaRPr>
          </a:p>
        </p:txBody>
      </p:sp>
    </p:spTree>
    <p:extLst>
      <p:ext uri="{BB962C8B-B14F-4D97-AF65-F5344CB8AC3E}">
        <p14:creationId xmlns:p14="http://schemas.microsoft.com/office/powerpoint/2010/main" val="12894899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BB792-E3D0-FE46-84B8-F3A6A15B0810}" type="slidenum">
              <a:rPr lang="en-US"/>
              <a:pPr>
                <a:defRPr/>
              </a:pPr>
              <a:t>‹#›</a:t>
            </a:fld>
            <a:endParaRPr lang="en-US"/>
          </a:p>
        </p:txBody>
      </p:sp>
    </p:spTree>
    <p:extLst>
      <p:ext uri="{BB962C8B-B14F-4D97-AF65-F5344CB8AC3E}">
        <p14:creationId xmlns:p14="http://schemas.microsoft.com/office/powerpoint/2010/main" val="35089508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29C713-DE04-284A-B160-9BA54B8695BD}" type="slidenum">
              <a:rPr lang="en-US"/>
              <a:pPr>
                <a:defRPr/>
              </a:pPr>
              <a:t>‹#›</a:t>
            </a:fld>
            <a:endParaRPr lang="en-US"/>
          </a:p>
        </p:txBody>
      </p:sp>
    </p:spTree>
    <p:extLst>
      <p:ext uri="{BB962C8B-B14F-4D97-AF65-F5344CB8AC3E}">
        <p14:creationId xmlns:p14="http://schemas.microsoft.com/office/powerpoint/2010/main" val="3237595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ACA4F5-8F8C-6948-BAED-EF8693EC2B37}" type="slidenum">
              <a:rPr lang="en-US"/>
              <a:pPr>
                <a:defRPr/>
              </a:pPr>
              <a:t>‹#›</a:t>
            </a:fld>
            <a:endParaRPr lang="en-US"/>
          </a:p>
        </p:txBody>
      </p:sp>
    </p:spTree>
    <p:extLst>
      <p:ext uri="{BB962C8B-B14F-4D97-AF65-F5344CB8AC3E}">
        <p14:creationId xmlns:p14="http://schemas.microsoft.com/office/powerpoint/2010/main" val="4216056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4DE370-0073-BA40-98C9-ADE93514E360}" type="slidenum">
              <a:rPr lang="en-US"/>
              <a:pPr>
                <a:defRPr/>
              </a:pPr>
              <a:t>‹#›</a:t>
            </a:fld>
            <a:endParaRPr lang="en-US"/>
          </a:p>
        </p:txBody>
      </p:sp>
    </p:spTree>
    <p:extLst>
      <p:ext uri="{BB962C8B-B14F-4D97-AF65-F5344CB8AC3E}">
        <p14:creationId xmlns:p14="http://schemas.microsoft.com/office/powerpoint/2010/main" val="195169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B73AA4-B23A-3443-8817-81A03B399C36}" type="slidenum">
              <a:rPr lang="en-US"/>
              <a:pPr>
                <a:defRPr/>
              </a:pPr>
              <a:t>‹#›</a:t>
            </a:fld>
            <a:endParaRPr lang="en-US"/>
          </a:p>
        </p:txBody>
      </p:sp>
    </p:spTree>
    <p:extLst>
      <p:ext uri="{BB962C8B-B14F-4D97-AF65-F5344CB8AC3E}">
        <p14:creationId xmlns:p14="http://schemas.microsoft.com/office/powerpoint/2010/main" val="3014788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66B57-CFD7-A344-8396-D192AA0FCFAF}" type="slidenum">
              <a:rPr lang="en-US"/>
              <a:pPr>
                <a:defRPr/>
              </a:pPr>
              <a:t>‹#›</a:t>
            </a:fld>
            <a:endParaRPr lang="en-US"/>
          </a:p>
        </p:txBody>
      </p:sp>
    </p:spTree>
    <p:extLst>
      <p:ext uri="{BB962C8B-B14F-4D97-AF65-F5344CB8AC3E}">
        <p14:creationId xmlns:p14="http://schemas.microsoft.com/office/powerpoint/2010/main" val="3923092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F0E475-6E26-E444-9E45-85141AABFAD9}" type="slidenum">
              <a:rPr lang="en-US"/>
              <a:pPr>
                <a:defRPr/>
              </a:pPr>
              <a:t>‹#›</a:t>
            </a:fld>
            <a:endParaRPr lang="en-US"/>
          </a:p>
        </p:txBody>
      </p:sp>
    </p:spTree>
    <p:extLst>
      <p:ext uri="{BB962C8B-B14F-4D97-AF65-F5344CB8AC3E}">
        <p14:creationId xmlns:p14="http://schemas.microsoft.com/office/powerpoint/2010/main" val="3451875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214B45-DBBA-5C42-B2C4-F3C4CD29D1D0}" type="slidenum">
              <a:rPr lang="en-US"/>
              <a:pPr>
                <a:defRPr/>
              </a:pPr>
              <a:t>‹#›</a:t>
            </a:fld>
            <a:endParaRPr lang="en-US"/>
          </a:p>
        </p:txBody>
      </p:sp>
    </p:spTree>
    <p:extLst>
      <p:ext uri="{BB962C8B-B14F-4D97-AF65-F5344CB8AC3E}">
        <p14:creationId xmlns:p14="http://schemas.microsoft.com/office/powerpoint/2010/main" val="98319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81C49-40EB-A84A-8627-B7A554367DDC}" type="slidenum">
              <a:rPr lang="en-US"/>
              <a:pPr>
                <a:defRPr/>
              </a:pPr>
              <a:t>‹#›</a:t>
            </a:fld>
            <a:endParaRPr lang="en-US"/>
          </a:p>
        </p:txBody>
      </p:sp>
    </p:spTree>
    <p:extLst>
      <p:ext uri="{BB962C8B-B14F-4D97-AF65-F5344CB8AC3E}">
        <p14:creationId xmlns:p14="http://schemas.microsoft.com/office/powerpoint/2010/main" val="10061251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357080-3497-104F-B296-EB4BA8F102A4}" type="slidenum">
              <a:rPr lang="en-US"/>
              <a:pPr>
                <a:defRPr/>
              </a:pPr>
              <a:t>‹#›</a:t>
            </a:fld>
            <a:endParaRPr lang="en-US"/>
          </a:p>
        </p:txBody>
      </p:sp>
    </p:spTree>
    <p:extLst>
      <p:ext uri="{BB962C8B-B14F-4D97-AF65-F5344CB8AC3E}">
        <p14:creationId xmlns:p14="http://schemas.microsoft.com/office/powerpoint/2010/main" val="1086528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F8C6B1-9FC8-7942-B292-9C7E8CC83CBD}" type="slidenum">
              <a:rPr lang="en-US"/>
              <a:pPr>
                <a:defRPr/>
              </a:pPr>
              <a:t>‹#›</a:t>
            </a:fld>
            <a:endParaRPr lang="en-US"/>
          </a:p>
        </p:txBody>
      </p:sp>
    </p:spTree>
    <p:extLst>
      <p:ext uri="{BB962C8B-B14F-4D97-AF65-F5344CB8AC3E}">
        <p14:creationId xmlns:p14="http://schemas.microsoft.com/office/powerpoint/2010/main" val="947328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1FE44-49AC-8D40-8EC5-F5955184213A}" type="slidenum">
              <a:rPr lang="en-US"/>
              <a:pPr>
                <a:defRPr/>
              </a:pPr>
              <a:t>‹#›</a:t>
            </a:fld>
            <a:endParaRPr lang="en-US"/>
          </a:p>
        </p:txBody>
      </p:sp>
    </p:spTree>
    <p:extLst>
      <p:ext uri="{BB962C8B-B14F-4D97-AF65-F5344CB8AC3E}">
        <p14:creationId xmlns:p14="http://schemas.microsoft.com/office/powerpoint/2010/main" val="41139969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2130AED-D945-064F-AB14-E15FA00BC094}" type="slidenum">
              <a:rPr lang="en-US"/>
              <a:pPr>
                <a:defRPr/>
              </a:pPr>
              <a:t>‹#›</a:t>
            </a:fld>
            <a:endParaRPr lang="en-US"/>
          </a:p>
        </p:txBody>
      </p:sp>
    </p:spTree>
    <p:extLst>
      <p:ext uri="{BB962C8B-B14F-4D97-AF65-F5344CB8AC3E}">
        <p14:creationId xmlns:p14="http://schemas.microsoft.com/office/powerpoint/2010/main" val="2431548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98FB0-57EF-F546-BF76-C5992D686A00}" type="slidenum">
              <a:rPr lang="en-US"/>
              <a:pPr>
                <a:defRPr/>
              </a:pPr>
              <a:t>‹#›</a:t>
            </a:fld>
            <a:endParaRPr lang="en-US"/>
          </a:p>
        </p:txBody>
      </p:sp>
    </p:spTree>
    <p:extLst>
      <p:ext uri="{BB962C8B-B14F-4D97-AF65-F5344CB8AC3E}">
        <p14:creationId xmlns:p14="http://schemas.microsoft.com/office/powerpoint/2010/main" val="161478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8B1F1A0-CD12-5A4C-A631-A340863A7F4B}" type="slidenum">
              <a:rPr lang="en-US"/>
              <a:pPr>
                <a:defRPr/>
              </a:pPr>
              <a:t>‹#›</a:t>
            </a:fld>
            <a:endParaRPr lang="en-US"/>
          </a:p>
        </p:txBody>
      </p:sp>
    </p:spTree>
    <p:extLst>
      <p:ext uri="{BB962C8B-B14F-4D97-AF65-F5344CB8AC3E}">
        <p14:creationId xmlns:p14="http://schemas.microsoft.com/office/powerpoint/2010/main" val="41773276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606"/>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F8F30-DB8D-3347-9433-90F24E1A6327}" type="slidenum">
              <a:rPr lang="en-US"/>
              <a:pPr>
                <a:defRPr/>
              </a:pPr>
              <a:t>‹#›</a:t>
            </a:fld>
            <a:endParaRPr lang="en-US"/>
          </a:p>
        </p:txBody>
      </p:sp>
    </p:spTree>
    <p:extLst>
      <p:ext uri="{BB962C8B-B14F-4D97-AF65-F5344CB8AC3E}">
        <p14:creationId xmlns:p14="http://schemas.microsoft.com/office/powerpoint/2010/main" val="1033644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9"/>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AC60C0-8175-954A-9304-E3B6C9F623F5}" type="slidenum">
              <a:rPr lang="en-US"/>
              <a:pPr>
                <a:defRPr/>
              </a:pPr>
              <a:t>‹#›</a:t>
            </a:fld>
            <a:endParaRPr lang="en-US"/>
          </a:p>
        </p:txBody>
      </p:sp>
    </p:spTree>
    <p:extLst>
      <p:ext uri="{BB962C8B-B14F-4D97-AF65-F5344CB8AC3E}">
        <p14:creationId xmlns:p14="http://schemas.microsoft.com/office/powerpoint/2010/main" val="30065209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6D6C87-5577-1F44-8725-6867977BD7DA}" type="slidenum">
              <a:rPr lang="en-US"/>
              <a:pPr>
                <a:defRPr/>
              </a:pPr>
              <a:t>‹#›</a:t>
            </a:fld>
            <a:endParaRPr lang="en-US"/>
          </a:p>
        </p:txBody>
      </p:sp>
    </p:spTree>
    <p:extLst>
      <p:ext uri="{BB962C8B-B14F-4D97-AF65-F5344CB8AC3E}">
        <p14:creationId xmlns:p14="http://schemas.microsoft.com/office/powerpoint/2010/main" val="6030794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8" indent="0" algn="ctr">
              <a:buNone/>
              <a:defRPr/>
            </a:lvl2pPr>
            <a:lvl3pPr marL="913977" indent="0" algn="ctr">
              <a:buNone/>
              <a:defRPr/>
            </a:lvl3pPr>
            <a:lvl4pPr marL="1370970" indent="0" algn="ctr">
              <a:buNone/>
              <a:defRPr/>
            </a:lvl4pPr>
            <a:lvl5pPr marL="1827959" indent="0" algn="ctr">
              <a:buNone/>
              <a:defRPr/>
            </a:lvl5pPr>
            <a:lvl6pPr marL="2284947" indent="0" algn="ctr">
              <a:buNone/>
              <a:defRPr/>
            </a:lvl6pPr>
            <a:lvl7pPr marL="2741939" indent="0" algn="ctr">
              <a:buNone/>
              <a:defRPr/>
            </a:lvl7pPr>
            <a:lvl8pPr marL="3198924" indent="0" algn="ctr">
              <a:buNone/>
              <a:defRPr/>
            </a:lvl8pPr>
            <a:lvl9pPr marL="365591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F25E2-4055-7541-AF6D-BE00184D3730}" type="slidenum">
              <a:rPr lang="en-US"/>
              <a:pPr>
                <a:defRPr/>
              </a:pPr>
              <a:t>‹#›</a:t>
            </a:fld>
            <a:endParaRPr lang="en-US"/>
          </a:p>
        </p:txBody>
      </p:sp>
    </p:spTree>
    <p:extLst>
      <p:ext uri="{BB962C8B-B14F-4D97-AF65-F5344CB8AC3E}">
        <p14:creationId xmlns:p14="http://schemas.microsoft.com/office/powerpoint/2010/main" val="219945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552943-0135-BB4A-8C10-D26C5E2D5EB7}" type="slidenum">
              <a:rPr lang="en-US"/>
              <a:pPr>
                <a:defRPr/>
              </a:pPr>
              <a:t>‹#›</a:t>
            </a:fld>
            <a:endParaRPr lang="en-US"/>
          </a:p>
        </p:txBody>
      </p:sp>
    </p:spTree>
    <p:extLst>
      <p:ext uri="{BB962C8B-B14F-4D97-AF65-F5344CB8AC3E}">
        <p14:creationId xmlns:p14="http://schemas.microsoft.com/office/powerpoint/2010/main" val="13321469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DEE95-FE62-4A46-87DF-69EFC839C56B}" type="slidenum">
              <a:rPr lang="en-US"/>
              <a:pPr>
                <a:defRPr/>
              </a:pPr>
              <a:t>‹#›</a:t>
            </a:fld>
            <a:endParaRPr lang="en-US"/>
          </a:p>
        </p:txBody>
      </p:sp>
    </p:spTree>
    <p:extLst>
      <p:ext uri="{BB962C8B-B14F-4D97-AF65-F5344CB8AC3E}">
        <p14:creationId xmlns:p14="http://schemas.microsoft.com/office/powerpoint/2010/main" val="906734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88" indent="0">
              <a:buNone/>
              <a:defRPr sz="1800"/>
            </a:lvl2pPr>
            <a:lvl3pPr marL="913977" indent="0">
              <a:buNone/>
              <a:defRPr sz="1600"/>
            </a:lvl3pPr>
            <a:lvl4pPr marL="1370970" indent="0">
              <a:buNone/>
              <a:defRPr sz="1400"/>
            </a:lvl4pPr>
            <a:lvl5pPr marL="1827959" indent="0">
              <a:buNone/>
              <a:defRPr sz="1400"/>
            </a:lvl5pPr>
            <a:lvl6pPr marL="2284947" indent="0">
              <a:buNone/>
              <a:defRPr sz="1400"/>
            </a:lvl6pPr>
            <a:lvl7pPr marL="2741939" indent="0">
              <a:buNone/>
              <a:defRPr sz="1400"/>
            </a:lvl7pPr>
            <a:lvl8pPr marL="3198924" indent="0">
              <a:buNone/>
              <a:defRPr sz="1400"/>
            </a:lvl8pPr>
            <a:lvl9pPr marL="365591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D3108-B7F7-474A-814D-7EAF1EF816B1}" type="slidenum">
              <a:rPr lang="en-US"/>
              <a:pPr>
                <a:defRPr/>
              </a:pPr>
              <a:t>‹#›</a:t>
            </a:fld>
            <a:endParaRPr lang="en-US"/>
          </a:p>
        </p:txBody>
      </p:sp>
    </p:spTree>
    <p:extLst>
      <p:ext uri="{BB962C8B-B14F-4D97-AF65-F5344CB8AC3E}">
        <p14:creationId xmlns:p14="http://schemas.microsoft.com/office/powerpoint/2010/main" val="1943554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214034-38BE-E242-99C4-1CCC8207BD20}" type="slidenum">
              <a:rPr lang="en-US"/>
              <a:pPr>
                <a:defRPr/>
              </a:pPr>
              <a:t>‹#›</a:t>
            </a:fld>
            <a:endParaRPr lang="en-US"/>
          </a:p>
        </p:txBody>
      </p:sp>
    </p:spTree>
    <p:extLst>
      <p:ext uri="{BB962C8B-B14F-4D97-AF65-F5344CB8AC3E}">
        <p14:creationId xmlns:p14="http://schemas.microsoft.com/office/powerpoint/2010/main" val="42812765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6988" indent="0">
              <a:buNone/>
              <a:defRPr sz="2000" b="1"/>
            </a:lvl2pPr>
            <a:lvl3pPr marL="913977" indent="0">
              <a:buNone/>
              <a:defRPr sz="1800" b="1"/>
            </a:lvl3pPr>
            <a:lvl4pPr marL="1370970" indent="0">
              <a:buNone/>
              <a:defRPr sz="1600" b="1"/>
            </a:lvl4pPr>
            <a:lvl5pPr marL="1827959" indent="0">
              <a:buNone/>
              <a:defRPr sz="1600" b="1"/>
            </a:lvl5pPr>
            <a:lvl6pPr marL="2284947" indent="0">
              <a:buNone/>
              <a:defRPr sz="1600" b="1"/>
            </a:lvl6pPr>
            <a:lvl7pPr marL="2741939" indent="0">
              <a:buNone/>
              <a:defRPr sz="1600" b="1"/>
            </a:lvl7pPr>
            <a:lvl8pPr marL="3198924" indent="0">
              <a:buNone/>
              <a:defRPr sz="1600" b="1"/>
            </a:lvl8pPr>
            <a:lvl9pPr marL="36559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8F0D41-E2DE-9A41-A91C-46863583AD68}" type="slidenum">
              <a:rPr lang="en-US"/>
              <a:pPr>
                <a:defRPr/>
              </a:pPr>
              <a:t>‹#›</a:t>
            </a:fld>
            <a:endParaRPr lang="en-US"/>
          </a:p>
        </p:txBody>
      </p:sp>
    </p:spTree>
    <p:extLst>
      <p:ext uri="{BB962C8B-B14F-4D97-AF65-F5344CB8AC3E}">
        <p14:creationId xmlns:p14="http://schemas.microsoft.com/office/powerpoint/2010/main" val="29731184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C5B396-2BA0-A140-AF1E-CB3D875C931C}" type="slidenum">
              <a:rPr lang="en-US"/>
              <a:pPr>
                <a:defRPr/>
              </a:pPr>
              <a:t>‹#›</a:t>
            </a:fld>
            <a:endParaRPr lang="en-US"/>
          </a:p>
        </p:txBody>
      </p:sp>
    </p:spTree>
    <p:extLst>
      <p:ext uri="{BB962C8B-B14F-4D97-AF65-F5344CB8AC3E}">
        <p14:creationId xmlns:p14="http://schemas.microsoft.com/office/powerpoint/2010/main" val="542056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DC0B56-5705-8B41-BC60-BC83569C366E}" type="slidenum">
              <a:rPr lang="en-US"/>
              <a:pPr>
                <a:defRPr/>
              </a:pPr>
              <a:t>‹#›</a:t>
            </a:fld>
            <a:endParaRPr lang="en-US"/>
          </a:p>
        </p:txBody>
      </p:sp>
    </p:spTree>
    <p:extLst>
      <p:ext uri="{BB962C8B-B14F-4D97-AF65-F5344CB8AC3E}">
        <p14:creationId xmlns:p14="http://schemas.microsoft.com/office/powerpoint/2010/main" val="27336466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9FFE8E-33D5-6A46-ACDD-46AEAE6ED5ED}" type="slidenum">
              <a:rPr lang="en-US"/>
              <a:pPr>
                <a:defRPr/>
              </a:pPr>
              <a:t>‹#›</a:t>
            </a:fld>
            <a:endParaRPr lang="en-US"/>
          </a:p>
        </p:txBody>
      </p:sp>
    </p:spTree>
    <p:extLst>
      <p:ext uri="{BB962C8B-B14F-4D97-AF65-F5344CB8AC3E}">
        <p14:creationId xmlns:p14="http://schemas.microsoft.com/office/powerpoint/2010/main" val="32894411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8" indent="0">
              <a:buNone/>
              <a:defRPr sz="2800"/>
            </a:lvl2pPr>
            <a:lvl3pPr marL="913977" indent="0">
              <a:buNone/>
              <a:defRPr sz="2400"/>
            </a:lvl3pPr>
            <a:lvl4pPr marL="1370970" indent="0">
              <a:buNone/>
              <a:defRPr sz="2000"/>
            </a:lvl4pPr>
            <a:lvl5pPr marL="1827959" indent="0">
              <a:buNone/>
              <a:defRPr sz="2000"/>
            </a:lvl5pPr>
            <a:lvl6pPr marL="2284947" indent="0">
              <a:buNone/>
              <a:defRPr sz="2000"/>
            </a:lvl6pPr>
            <a:lvl7pPr marL="2741939" indent="0">
              <a:buNone/>
              <a:defRPr sz="2000"/>
            </a:lvl7pPr>
            <a:lvl8pPr marL="3198924" indent="0">
              <a:buNone/>
              <a:defRPr sz="2000"/>
            </a:lvl8pPr>
            <a:lvl9pPr marL="3655917" indent="0">
              <a:buNone/>
              <a:defRPr sz="2000"/>
            </a:lvl9pPr>
          </a:lstStyle>
          <a:p>
            <a:pPr lvl="0"/>
            <a:endParaRPr lang="en-US" noProof="0" smtClean="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6988" indent="0">
              <a:buNone/>
              <a:defRPr sz="1200"/>
            </a:lvl2pPr>
            <a:lvl3pPr marL="913977" indent="0">
              <a:buNone/>
              <a:defRPr sz="1000"/>
            </a:lvl3pPr>
            <a:lvl4pPr marL="1370970" indent="0">
              <a:buNone/>
              <a:defRPr sz="900"/>
            </a:lvl4pPr>
            <a:lvl5pPr marL="1827959" indent="0">
              <a:buNone/>
              <a:defRPr sz="900"/>
            </a:lvl5pPr>
            <a:lvl6pPr marL="2284947" indent="0">
              <a:buNone/>
              <a:defRPr sz="900"/>
            </a:lvl6pPr>
            <a:lvl7pPr marL="2741939" indent="0">
              <a:buNone/>
              <a:defRPr sz="900"/>
            </a:lvl7pPr>
            <a:lvl8pPr marL="3198924" indent="0">
              <a:buNone/>
              <a:defRPr sz="900"/>
            </a:lvl8pPr>
            <a:lvl9pPr marL="365591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32041E-7586-C34D-8F66-AC1C7A295743}" type="slidenum">
              <a:rPr lang="en-US"/>
              <a:pPr>
                <a:defRPr/>
              </a:pPr>
              <a:t>‹#›</a:t>
            </a:fld>
            <a:endParaRPr lang="en-US"/>
          </a:p>
        </p:txBody>
      </p:sp>
    </p:spTree>
    <p:extLst>
      <p:ext uri="{BB962C8B-B14F-4D97-AF65-F5344CB8AC3E}">
        <p14:creationId xmlns:p14="http://schemas.microsoft.com/office/powerpoint/2010/main" val="551306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AD0D47-8945-444B-9A10-42629CE1890D}" type="slidenum">
              <a:rPr lang="en-US"/>
              <a:pPr>
                <a:defRPr/>
              </a:pPr>
              <a:t>‹#›</a:t>
            </a:fld>
            <a:endParaRPr lang="en-US"/>
          </a:p>
        </p:txBody>
      </p:sp>
    </p:spTree>
    <p:extLst>
      <p:ext uri="{BB962C8B-B14F-4D97-AF65-F5344CB8AC3E}">
        <p14:creationId xmlns:p14="http://schemas.microsoft.com/office/powerpoint/2010/main" val="3707614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08145-304F-D94D-9047-B856894EEBFF}" type="slidenum">
              <a:rPr lang="en-US"/>
              <a:pPr>
                <a:defRPr/>
              </a:pPr>
              <a:t>‹#›</a:t>
            </a:fld>
            <a:endParaRPr lang="en-US"/>
          </a:p>
        </p:txBody>
      </p:sp>
    </p:spTree>
    <p:extLst>
      <p:ext uri="{BB962C8B-B14F-4D97-AF65-F5344CB8AC3E}">
        <p14:creationId xmlns:p14="http://schemas.microsoft.com/office/powerpoint/2010/main" val="24380972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slideLayout" Target="../slideLayouts/slideLayout127.xml"/><Relationship Id="rId13" Type="http://schemas.openxmlformats.org/officeDocument/2006/relationships/slideLayout" Target="../slideLayouts/slideLayout128.xml"/><Relationship Id="rId14" Type="http://schemas.openxmlformats.org/officeDocument/2006/relationships/theme" Target="../theme/theme10.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1.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2.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3.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slideLayout" Target="../slideLayouts/slideLayout173.xml"/><Relationship Id="rId13" Type="http://schemas.openxmlformats.org/officeDocument/2006/relationships/slideLayout" Target="../slideLayouts/slideLayout174.xml"/><Relationship Id="rId14" Type="http://schemas.openxmlformats.org/officeDocument/2006/relationships/theme" Target="../theme/theme14.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slideLayout" Target="../slideLayouts/slideLayout87.xml"/><Relationship Id="rId17" Type="http://schemas.openxmlformats.org/officeDocument/2006/relationships/slideLayout" Target="../slideLayouts/slideLayout88.xml"/><Relationship Id="rId18"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slideLayout" Target="../slideLayouts/slideLayout101.xml"/><Relationship Id="rId14" Type="http://schemas.openxmlformats.org/officeDocument/2006/relationships/theme" Target="../theme/theme8.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slideLayout" Target="../slideLayouts/slideLayout115.xml"/><Relationship Id="rId15" Type="http://schemas.openxmlformats.org/officeDocument/2006/relationships/theme" Target="../theme/theme9.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1" y="3"/>
            <a:ext cx="72898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0" y="1447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eaLnBrk="0" hangingPunct="0">
              <a:defRPr sz="1400">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eaLnBrk="0" hangingPunct="0">
              <a:defRPr sz="1400">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eaLnBrk="0" hangingPunct="0">
              <a:defRPr sz="1400">
                <a:latin typeface="Times New Roman" charset="0"/>
                <a:cs typeface="+mn-cs"/>
              </a:defRPr>
            </a:lvl1pPr>
          </a:lstStyle>
          <a:p>
            <a:pPr>
              <a:defRPr/>
            </a:pPr>
            <a:fld id="{63B28644-96CE-344D-8B74-E34DBEDFAD3A}" type="slidenum">
              <a:rPr lang="en-US"/>
              <a:pPr>
                <a:defRPr/>
              </a:pPr>
              <a:t>‹#›</a:t>
            </a:fld>
            <a:endParaRPr lang="en-US"/>
          </a:p>
        </p:txBody>
      </p:sp>
      <p:cxnSp>
        <p:nvCxnSpPr>
          <p:cNvPr id="8" name="Straight Connector 7"/>
          <p:cNvCxnSpPr/>
          <p:nvPr userDrawn="1"/>
        </p:nvCxnSpPr>
        <p:spPr bwMode="auto">
          <a:xfrm>
            <a:off x="88900" y="876300"/>
            <a:ext cx="89408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 bg1="dk1" tx1="lt1" bg2="dk2" tx2="lt2" accent1="accent1" accent2="accent2" accent3="accent3" accent4="accent4" accent5="accent5" accent6="accent6" hlink="hlink" folHlink="folHlink"/>
  <p:sldLayoutIdLst>
    <p:sldLayoutId id="2147485785" r:id="rId1"/>
    <p:sldLayoutId id="2147485786" r:id="rId2"/>
    <p:sldLayoutId id="2147485787" r:id="rId3"/>
    <p:sldLayoutId id="2147485788" r:id="rId4"/>
    <p:sldLayoutId id="2147485789" r:id="rId5"/>
    <p:sldLayoutId id="2147485790" r:id="rId6"/>
    <p:sldLayoutId id="2147485791" r:id="rId7"/>
    <p:sldLayoutId id="2147485792" r:id="rId8"/>
    <p:sldLayoutId id="2147485793" r:id="rId9"/>
    <p:sldLayoutId id="2147485794" r:id="rId10"/>
    <p:sldLayoutId id="2147485795" r:id="rId11"/>
    <p:sldLayoutId id="2147485796" r:id="rId12"/>
    <p:sldLayoutId id="2147485797" r:id="rId13"/>
  </p:sldLayoutIdLst>
  <p:txStyles>
    <p:titleStyle>
      <a:lvl1pPr algn="l" rtl="0" eaLnBrk="0" fontAlgn="base" hangingPunct="0">
        <a:spcBef>
          <a:spcPct val="0"/>
        </a:spcBef>
        <a:spcAft>
          <a:spcPct val="0"/>
        </a:spcAft>
        <a:defRPr sz="3200">
          <a:solidFill>
            <a:schemeClr val="tx2"/>
          </a:solidFill>
          <a:latin typeface="Arial"/>
          <a:ea typeface="+mj-ea"/>
          <a:cs typeface="Arial"/>
        </a:defRPr>
      </a:lvl1pPr>
      <a:lvl2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5pPr>
      <a:lvl6pPr marL="456988" algn="ctr" rtl="0" eaLnBrk="0" fontAlgn="base" hangingPunct="0">
        <a:spcBef>
          <a:spcPct val="0"/>
        </a:spcBef>
        <a:spcAft>
          <a:spcPct val="0"/>
        </a:spcAft>
        <a:defRPr sz="3200">
          <a:solidFill>
            <a:schemeClr val="tx2"/>
          </a:solidFill>
          <a:latin typeface="Arial Black" charset="0"/>
          <a:ea typeface="ＭＳ Ｐゴシック" charset="0"/>
        </a:defRPr>
      </a:lvl6pPr>
      <a:lvl7pPr marL="913977" algn="ctr" rtl="0" eaLnBrk="0" fontAlgn="base" hangingPunct="0">
        <a:spcBef>
          <a:spcPct val="0"/>
        </a:spcBef>
        <a:spcAft>
          <a:spcPct val="0"/>
        </a:spcAft>
        <a:defRPr sz="3200">
          <a:solidFill>
            <a:schemeClr val="tx2"/>
          </a:solidFill>
          <a:latin typeface="Arial Black" charset="0"/>
          <a:ea typeface="ＭＳ Ｐゴシック" charset="0"/>
        </a:defRPr>
      </a:lvl7pPr>
      <a:lvl8pPr marL="1370970" algn="ctr" rtl="0" eaLnBrk="0" fontAlgn="base" hangingPunct="0">
        <a:spcBef>
          <a:spcPct val="0"/>
        </a:spcBef>
        <a:spcAft>
          <a:spcPct val="0"/>
        </a:spcAft>
        <a:defRPr sz="3200">
          <a:solidFill>
            <a:schemeClr val="tx2"/>
          </a:solidFill>
          <a:latin typeface="Arial Black" charset="0"/>
          <a:ea typeface="ＭＳ Ｐゴシック" charset="0"/>
        </a:defRPr>
      </a:lvl8pPr>
      <a:lvl9pPr marL="1827959" algn="ctr" rtl="0" eaLnBrk="0" fontAlgn="base" hangingPunct="0">
        <a:spcBef>
          <a:spcPct val="0"/>
        </a:spcBef>
        <a:spcAft>
          <a:spcPct val="0"/>
        </a:spcAft>
        <a:defRPr sz="3200">
          <a:solidFill>
            <a:schemeClr val="tx2"/>
          </a:solidFill>
          <a:latin typeface="Arial Black" charset="0"/>
          <a:ea typeface="ＭＳ Ｐゴシック" charset="0"/>
        </a:defRPr>
      </a:lvl9pPr>
    </p:titleStyle>
    <p:bodyStyle>
      <a:lvl1pPr marL="342744" indent="-342744" algn="l" rtl="0" eaLnBrk="0" fontAlgn="base" hangingPunct="0">
        <a:spcBef>
          <a:spcPct val="20000"/>
        </a:spcBef>
        <a:spcAft>
          <a:spcPct val="0"/>
        </a:spcAft>
        <a:buChar char="•"/>
        <a:defRPr sz="2400">
          <a:solidFill>
            <a:schemeClr val="tx1"/>
          </a:solidFill>
          <a:latin typeface="Arial"/>
          <a:ea typeface="+mn-ea"/>
          <a:cs typeface="Arial"/>
        </a:defRPr>
      </a:lvl1pPr>
      <a:lvl2pPr marL="742608" indent="-285618" algn="l" rtl="0" eaLnBrk="0" fontAlgn="base" hangingPunct="0">
        <a:spcBef>
          <a:spcPct val="20000"/>
        </a:spcBef>
        <a:spcAft>
          <a:spcPct val="0"/>
        </a:spcAft>
        <a:buChar char="–"/>
        <a:defRPr sz="2000">
          <a:solidFill>
            <a:schemeClr val="tx1"/>
          </a:solidFill>
          <a:latin typeface="Arial"/>
          <a:ea typeface="+mn-ea"/>
          <a:cs typeface="Arial"/>
        </a:defRPr>
      </a:lvl2pPr>
      <a:lvl3pPr marL="1142471" indent="-228493" algn="l" rtl="0" eaLnBrk="0" fontAlgn="base" hangingPunct="0">
        <a:spcBef>
          <a:spcPct val="20000"/>
        </a:spcBef>
        <a:spcAft>
          <a:spcPct val="0"/>
        </a:spcAft>
        <a:buChar char="•"/>
        <a:defRPr sz="2400">
          <a:solidFill>
            <a:schemeClr val="tx1"/>
          </a:solidFill>
          <a:latin typeface="+mn-lt"/>
          <a:ea typeface="+mn-ea"/>
        </a:defRPr>
      </a:lvl3pPr>
      <a:lvl4pPr marL="1599462" indent="-228493" algn="l" rtl="0" eaLnBrk="0" fontAlgn="base" hangingPunct="0">
        <a:spcBef>
          <a:spcPct val="20000"/>
        </a:spcBef>
        <a:spcAft>
          <a:spcPct val="0"/>
        </a:spcAft>
        <a:buChar char="–"/>
        <a:defRPr sz="2000">
          <a:solidFill>
            <a:schemeClr val="tx1"/>
          </a:solidFill>
          <a:latin typeface="+mn-lt"/>
          <a:ea typeface="+mn-ea"/>
        </a:defRPr>
      </a:lvl4pPr>
      <a:lvl5pPr marL="2056455" indent="-228493" algn="l" rtl="0" eaLnBrk="0" fontAlgn="base" hangingPunct="0">
        <a:spcBef>
          <a:spcPct val="20000"/>
        </a:spcBef>
        <a:spcAft>
          <a:spcPct val="0"/>
        </a:spcAft>
        <a:buChar char="»"/>
        <a:defRPr sz="2000">
          <a:solidFill>
            <a:schemeClr val="tx1"/>
          </a:solidFill>
          <a:latin typeface="+mn-lt"/>
          <a:ea typeface="+mn-ea"/>
        </a:defRPr>
      </a:lvl5pPr>
      <a:lvl6pPr marL="2513445" indent="-228493" algn="l" rtl="0" eaLnBrk="0" fontAlgn="base" hangingPunct="0">
        <a:spcBef>
          <a:spcPct val="20000"/>
        </a:spcBef>
        <a:spcAft>
          <a:spcPct val="0"/>
        </a:spcAft>
        <a:buChar char="»"/>
        <a:defRPr sz="2000">
          <a:solidFill>
            <a:schemeClr val="tx1"/>
          </a:solidFill>
          <a:latin typeface="+mn-lt"/>
          <a:ea typeface="+mn-ea"/>
        </a:defRPr>
      </a:lvl6pPr>
      <a:lvl7pPr marL="2970432" indent="-228493" algn="l" rtl="0" eaLnBrk="0" fontAlgn="base" hangingPunct="0">
        <a:spcBef>
          <a:spcPct val="20000"/>
        </a:spcBef>
        <a:spcAft>
          <a:spcPct val="0"/>
        </a:spcAft>
        <a:buChar char="»"/>
        <a:defRPr sz="2000">
          <a:solidFill>
            <a:schemeClr val="tx1"/>
          </a:solidFill>
          <a:latin typeface="+mn-lt"/>
          <a:ea typeface="+mn-ea"/>
        </a:defRPr>
      </a:lvl7pPr>
      <a:lvl8pPr marL="3427423" indent="-228493" algn="l" rtl="0" eaLnBrk="0" fontAlgn="base" hangingPunct="0">
        <a:spcBef>
          <a:spcPct val="20000"/>
        </a:spcBef>
        <a:spcAft>
          <a:spcPct val="0"/>
        </a:spcAft>
        <a:buChar char="»"/>
        <a:defRPr sz="2000">
          <a:solidFill>
            <a:schemeClr val="tx1"/>
          </a:solidFill>
          <a:latin typeface="+mn-lt"/>
          <a:ea typeface="+mn-ea"/>
        </a:defRPr>
      </a:lvl8pPr>
      <a:lvl9pPr marL="3884410" indent="-228493"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1" y="3"/>
            <a:ext cx="72898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0" y="1447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eaLnBrk="0" hangingPunct="0">
              <a:defRPr sz="1400">
                <a:latin typeface="Times New Roman" charset="0"/>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eaLnBrk="0" hangingPunct="0">
              <a:defRPr sz="1400">
                <a:latin typeface="Times New Roman" charset="0"/>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eaLnBrk="0" hangingPunct="0">
              <a:defRPr sz="1400">
                <a:latin typeface="Times New Roman" charset="0"/>
                <a:cs typeface="+mn-cs"/>
              </a:defRPr>
            </a:lvl1pPr>
          </a:lstStyle>
          <a:p>
            <a:pPr>
              <a:defRPr/>
            </a:pPr>
            <a:fld id="{63B28644-96CE-344D-8B74-E34DBEDFAD3A}" type="slidenum">
              <a:rPr lang="en-US">
                <a:solidFill>
                  <a:srgbClr val="FFFFFF"/>
                </a:solidFill>
              </a:rPr>
              <a:pPr>
                <a:defRPr/>
              </a:pPr>
              <a:t>‹#›</a:t>
            </a:fld>
            <a:endParaRPr lang="en-US">
              <a:solidFill>
                <a:srgbClr val="FFFFFF"/>
              </a:solidFill>
            </a:endParaRPr>
          </a:p>
        </p:txBody>
      </p:sp>
      <p:cxnSp>
        <p:nvCxnSpPr>
          <p:cNvPr id="8" name="Straight Connector 7"/>
          <p:cNvCxnSpPr/>
          <p:nvPr userDrawn="1"/>
        </p:nvCxnSpPr>
        <p:spPr bwMode="auto">
          <a:xfrm flipV="1">
            <a:off x="0" y="778933"/>
            <a:ext cx="9144000" cy="33867"/>
          </a:xfrm>
          <a:prstGeom prst="line">
            <a:avLst/>
          </a:prstGeom>
          <a:solidFill>
            <a:schemeClr val="accent1"/>
          </a:solidFill>
          <a:ln w="38100" cap="flat" cmpd="sng" algn="ctr">
            <a:solidFill>
              <a:schemeClr val="tx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28557897"/>
      </p:ext>
    </p:extLst>
  </p:cSld>
  <p:clrMap bg1="dk1" tx1="lt1" bg2="dk2" tx2="lt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 id="2147486530" r:id="rId12"/>
    <p:sldLayoutId id="2147486531" r:id="rId13"/>
  </p:sldLayoutIdLst>
  <p:txStyles>
    <p:titleStyle>
      <a:lvl1pPr algn="l" rtl="0" eaLnBrk="0" fontAlgn="base" hangingPunct="0">
        <a:spcBef>
          <a:spcPct val="0"/>
        </a:spcBef>
        <a:spcAft>
          <a:spcPct val="0"/>
        </a:spcAft>
        <a:defRPr sz="3200">
          <a:solidFill>
            <a:schemeClr val="tx2"/>
          </a:solidFill>
          <a:latin typeface="Arial"/>
          <a:ea typeface="+mj-ea"/>
          <a:cs typeface="Arial"/>
        </a:defRPr>
      </a:lvl1pPr>
      <a:lvl2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Black" charset="0"/>
          <a:ea typeface="ＭＳ Ｐゴシック" charset="0"/>
          <a:cs typeface="ＭＳ Ｐゴシック" charset="0"/>
        </a:defRPr>
      </a:lvl5pPr>
      <a:lvl6pPr marL="456988" algn="ctr" rtl="0" eaLnBrk="0" fontAlgn="base" hangingPunct="0">
        <a:spcBef>
          <a:spcPct val="0"/>
        </a:spcBef>
        <a:spcAft>
          <a:spcPct val="0"/>
        </a:spcAft>
        <a:defRPr sz="3200">
          <a:solidFill>
            <a:schemeClr val="tx2"/>
          </a:solidFill>
          <a:latin typeface="Arial Black" charset="0"/>
          <a:ea typeface="ＭＳ Ｐゴシック" charset="0"/>
        </a:defRPr>
      </a:lvl6pPr>
      <a:lvl7pPr marL="913977" algn="ctr" rtl="0" eaLnBrk="0" fontAlgn="base" hangingPunct="0">
        <a:spcBef>
          <a:spcPct val="0"/>
        </a:spcBef>
        <a:spcAft>
          <a:spcPct val="0"/>
        </a:spcAft>
        <a:defRPr sz="3200">
          <a:solidFill>
            <a:schemeClr val="tx2"/>
          </a:solidFill>
          <a:latin typeface="Arial Black" charset="0"/>
          <a:ea typeface="ＭＳ Ｐゴシック" charset="0"/>
        </a:defRPr>
      </a:lvl7pPr>
      <a:lvl8pPr marL="1370970" algn="ctr" rtl="0" eaLnBrk="0" fontAlgn="base" hangingPunct="0">
        <a:spcBef>
          <a:spcPct val="0"/>
        </a:spcBef>
        <a:spcAft>
          <a:spcPct val="0"/>
        </a:spcAft>
        <a:defRPr sz="3200">
          <a:solidFill>
            <a:schemeClr val="tx2"/>
          </a:solidFill>
          <a:latin typeface="Arial Black" charset="0"/>
          <a:ea typeface="ＭＳ Ｐゴシック" charset="0"/>
        </a:defRPr>
      </a:lvl8pPr>
      <a:lvl9pPr marL="1827959" algn="ctr" rtl="0" eaLnBrk="0" fontAlgn="base" hangingPunct="0">
        <a:spcBef>
          <a:spcPct val="0"/>
        </a:spcBef>
        <a:spcAft>
          <a:spcPct val="0"/>
        </a:spcAft>
        <a:defRPr sz="3200">
          <a:solidFill>
            <a:schemeClr val="tx2"/>
          </a:solidFill>
          <a:latin typeface="Arial Black" charset="0"/>
          <a:ea typeface="ＭＳ Ｐゴシック" charset="0"/>
        </a:defRPr>
      </a:lvl9pPr>
    </p:titleStyle>
    <p:bodyStyle>
      <a:lvl1pPr marL="342744" indent="-342744" algn="l" rtl="0" eaLnBrk="0" fontAlgn="base" hangingPunct="0">
        <a:spcBef>
          <a:spcPct val="20000"/>
        </a:spcBef>
        <a:spcAft>
          <a:spcPct val="0"/>
        </a:spcAft>
        <a:buChar char="•"/>
        <a:defRPr sz="2400">
          <a:solidFill>
            <a:schemeClr val="tx1"/>
          </a:solidFill>
          <a:latin typeface="Arial"/>
          <a:ea typeface="+mn-ea"/>
          <a:cs typeface="Arial"/>
        </a:defRPr>
      </a:lvl1pPr>
      <a:lvl2pPr marL="742608" indent="-285618" algn="l" rtl="0" eaLnBrk="0" fontAlgn="base" hangingPunct="0">
        <a:spcBef>
          <a:spcPct val="20000"/>
        </a:spcBef>
        <a:spcAft>
          <a:spcPct val="0"/>
        </a:spcAft>
        <a:buChar char="–"/>
        <a:defRPr sz="2000">
          <a:solidFill>
            <a:schemeClr val="tx1"/>
          </a:solidFill>
          <a:latin typeface="Arial"/>
          <a:ea typeface="+mn-ea"/>
          <a:cs typeface="Arial"/>
        </a:defRPr>
      </a:lvl2pPr>
      <a:lvl3pPr marL="1142471" indent="-228493" algn="l" rtl="0" eaLnBrk="0" fontAlgn="base" hangingPunct="0">
        <a:spcBef>
          <a:spcPct val="20000"/>
        </a:spcBef>
        <a:spcAft>
          <a:spcPct val="0"/>
        </a:spcAft>
        <a:buChar char="•"/>
        <a:defRPr sz="2400">
          <a:solidFill>
            <a:schemeClr val="tx1"/>
          </a:solidFill>
          <a:latin typeface="+mn-lt"/>
          <a:ea typeface="+mn-ea"/>
        </a:defRPr>
      </a:lvl3pPr>
      <a:lvl4pPr marL="1599462" indent="-228493" algn="l" rtl="0" eaLnBrk="0" fontAlgn="base" hangingPunct="0">
        <a:spcBef>
          <a:spcPct val="20000"/>
        </a:spcBef>
        <a:spcAft>
          <a:spcPct val="0"/>
        </a:spcAft>
        <a:buChar char="–"/>
        <a:defRPr sz="2000">
          <a:solidFill>
            <a:schemeClr val="tx1"/>
          </a:solidFill>
          <a:latin typeface="+mn-lt"/>
          <a:ea typeface="+mn-ea"/>
        </a:defRPr>
      </a:lvl4pPr>
      <a:lvl5pPr marL="2056455" indent="-228493" algn="l" rtl="0" eaLnBrk="0" fontAlgn="base" hangingPunct="0">
        <a:spcBef>
          <a:spcPct val="20000"/>
        </a:spcBef>
        <a:spcAft>
          <a:spcPct val="0"/>
        </a:spcAft>
        <a:buChar char="»"/>
        <a:defRPr sz="2000">
          <a:solidFill>
            <a:schemeClr val="tx1"/>
          </a:solidFill>
          <a:latin typeface="+mn-lt"/>
          <a:ea typeface="+mn-ea"/>
        </a:defRPr>
      </a:lvl5pPr>
      <a:lvl6pPr marL="2513445" indent="-228493" algn="l" rtl="0" eaLnBrk="0" fontAlgn="base" hangingPunct="0">
        <a:spcBef>
          <a:spcPct val="20000"/>
        </a:spcBef>
        <a:spcAft>
          <a:spcPct val="0"/>
        </a:spcAft>
        <a:buChar char="»"/>
        <a:defRPr sz="2000">
          <a:solidFill>
            <a:schemeClr val="tx1"/>
          </a:solidFill>
          <a:latin typeface="+mn-lt"/>
          <a:ea typeface="+mn-ea"/>
        </a:defRPr>
      </a:lvl6pPr>
      <a:lvl7pPr marL="2970432" indent="-228493" algn="l" rtl="0" eaLnBrk="0" fontAlgn="base" hangingPunct="0">
        <a:spcBef>
          <a:spcPct val="20000"/>
        </a:spcBef>
        <a:spcAft>
          <a:spcPct val="0"/>
        </a:spcAft>
        <a:buChar char="»"/>
        <a:defRPr sz="2000">
          <a:solidFill>
            <a:schemeClr val="tx1"/>
          </a:solidFill>
          <a:latin typeface="+mn-lt"/>
          <a:ea typeface="+mn-ea"/>
        </a:defRPr>
      </a:lvl7pPr>
      <a:lvl8pPr marL="3427423" indent="-228493" algn="l" rtl="0" eaLnBrk="0" fontAlgn="base" hangingPunct="0">
        <a:spcBef>
          <a:spcPct val="20000"/>
        </a:spcBef>
        <a:spcAft>
          <a:spcPct val="0"/>
        </a:spcAft>
        <a:buChar char="»"/>
        <a:defRPr sz="2000">
          <a:solidFill>
            <a:schemeClr val="tx1"/>
          </a:solidFill>
          <a:latin typeface="+mn-lt"/>
          <a:ea typeface="+mn-ea"/>
        </a:defRPr>
      </a:lvl8pPr>
      <a:lvl9pPr marL="3884410" indent="-228493"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97" tIns="45699" rIns="91397" bIns="4569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pPr>
              <a:defRPr/>
            </a:pPr>
            <a:fld id="{63B28644-96CE-344D-8B74-E34DBEDFAD3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662542"/>
      </p:ext>
    </p:extLst>
  </p:cSld>
  <p:clrMap bg1="lt1" tx1="dk1" bg2="lt2" tx2="dk2" accent1="accent1" accent2="accent2" accent3="accent3" accent4="accent4" accent5="accent5" accent6="accent6" hlink="hlink" folHlink="folHlink"/>
  <p:sldLayoutIdLst>
    <p:sldLayoutId id="2147486546" r:id="rId1"/>
    <p:sldLayoutId id="2147486547" r:id="rId2"/>
    <p:sldLayoutId id="2147486548" r:id="rId3"/>
    <p:sldLayoutId id="2147486549" r:id="rId4"/>
    <p:sldLayoutId id="2147486550" r:id="rId5"/>
    <p:sldLayoutId id="2147486551" r:id="rId6"/>
    <p:sldLayoutId id="2147486552" r:id="rId7"/>
    <p:sldLayoutId id="2147486553" r:id="rId8"/>
    <p:sldLayoutId id="2147486554" r:id="rId9"/>
    <p:sldLayoutId id="2147486555" r:id="rId10"/>
    <p:sldLayoutId id="2147486556" r:id="rId11"/>
  </p:sldLayoutIdLst>
  <p:txStyles>
    <p:titleStyle>
      <a:lvl1pPr algn="ctr" defTabSz="456988"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456988" rtl="0" eaLnBrk="1" latinLnBrk="0" hangingPunct="1">
        <a:spcBef>
          <a:spcPct val="20000"/>
        </a:spcBef>
        <a:buFont typeface="Arial"/>
        <a:buChar char="•"/>
        <a:defRPr sz="3200" kern="1200">
          <a:solidFill>
            <a:schemeClr val="tx1"/>
          </a:solidFill>
          <a:latin typeface="+mn-lt"/>
          <a:ea typeface="+mn-ea"/>
          <a:cs typeface="+mn-cs"/>
        </a:defRPr>
      </a:lvl1pPr>
      <a:lvl2pPr marL="742608" indent="-285618" algn="l" defTabSz="456988" rtl="0" eaLnBrk="1" latinLnBrk="0" hangingPunct="1">
        <a:spcBef>
          <a:spcPct val="20000"/>
        </a:spcBef>
        <a:buFont typeface="Arial"/>
        <a:buChar char="–"/>
        <a:defRPr sz="2800" kern="1200">
          <a:solidFill>
            <a:schemeClr val="tx1"/>
          </a:solidFill>
          <a:latin typeface="+mn-lt"/>
          <a:ea typeface="+mn-ea"/>
          <a:cs typeface="+mn-cs"/>
        </a:defRPr>
      </a:lvl2pPr>
      <a:lvl3pPr marL="1142471" indent="-228493" algn="l" defTabSz="456988" rtl="0" eaLnBrk="1" latinLnBrk="0" hangingPunct="1">
        <a:spcBef>
          <a:spcPct val="20000"/>
        </a:spcBef>
        <a:buFont typeface="Arial"/>
        <a:buChar char="•"/>
        <a:defRPr sz="2400" kern="1200">
          <a:solidFill>
            <a:schemeClr val="tx1"/>
          </a:solidFill>
          <a:latin typeface="+mn-lt"/>
          <a:ea typeface="+mn-ea"/>
          <a:cs typeface="+mn-cs"/>
        </a:defRPr>
      </a:lvl3pPr>
      <a:lvl4pPr marL="1599462" indent="-228493" algn="l" defTabSz="456988" rtl="0" eaLnBrk="1" latinLnBrk="0" hangingPunct="1">
        <a:spcBef>
          <a:spcPct val="20000"/>
        </a:spcBef>
        <a:buFont typeface="Arial"/>
        <a:buChar char="–"/>
        <a:defRPr sz="2000" kern="1200">
          <a:solidFill>
            <a:schemeClr val="tx1"/>
          </a:solidFill>
          <a:latin typeface="+mn-lt"/>
          <a:ea typeface="+mn-ea"/>
          <a:cs typeface="+mn-cs"/>
        </a:defRPr>
      </a:lvl4pPr>
      <a:lvl5pPr marL="2056455" indent="-228493" algn="l" defTabSz="456988" rtl="0" eaLnBrk="1" latinLnBrk="0" hangingPunct="1">
        <a:spcBef>
          <a:spcPct val="20000"/>
        </a:spcBef>
        <a:buFont typeface="Arial"/>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97" tIns="45699" rIns="91397" bIns="4569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pPr defTabSz="456988" fontAlgn="auto">
              <a:spcBef>
                <a:spcPts val="0"/>
              </a:spcBef>
              <a:spcAft>
                <a:spcPts val="0"/>
              </a:spcAft>
            </a:pPr>
            <a:fld id="{06B5938D-A9BA-D34B-AA63-DF71A8640558}" type="datetimeFigureOut">
              <a:rPr lang="en-US" smtClean="0">
                <a:solidFill>
                  <a:prstClr val="black">
                    <a:tint val="75000"/>
                  </a:prstClr>
                </a:solidFill>
                <a:latin typeface="Calibri"/>
              </a:rPr>
              <a:pPr defTabSz="456988" fontAlgn="auto">
                <a:spcBef>
                  <a:spcPts val="0"/>
                </a:spcBef>
                <a:spcAft>
                  <a:spcPts val="0"/>
                </a:spcAft>
              </a:pPr>
              <a:t>1/18/17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pPr defTabSz="456988"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pPr defTabSz="456988" fontAlgn="auto">
              <a:spcBef>
                <a:spcPts val="0"/>
              </a:spcBef>
              <a:spcAft>
                <a:spcPts val="0"/>
              </a:spcAft>
            </a:pPr>
            <a:fld id="{AA2FDDE2-3554-9347-A4F7-2BBFCEA5FBE7}" type="slidenum">
              <a:rPr lang="en-US" smtClean="0">
                <a:solidFill>
                  <a:prstClr val="black">
                    <a:tint val="75000"/>
                  </a:prstClr>
                </a:solidFill>
                <a:latin typeface="Calibri"/>
              </a:rPr>
              <a:pPr defTabSz="456988"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9414047"/>
      </p:ext>
    </p:extLst>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Lst>
  <p:txStyles>
    <p:titleStyle>
      <a:lvl1pPr algn="ctr" defTabSz="456988"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456988" rtl="0" eaLnBrk="1" latinLnBrk="0" hangingPunct="1">
        <a:spcBef>
          <a:spcPct val="20000"/>
        </a:spcBef>
        <a:buFont typeface="Arial"/>
        <a:buChar char="•"/>
        <a:defRPr sz="3200" kern="1200">
          <a:solidFill>
            <a:schemeClr val="tx1"/>
          </a:solidFill>
          <a:latin typeface="+mn-lt"/>
          <a:ea typeface="+mn-ea"/>
          <a:cs typeface="+mn-cs"/>
        </a:defRPr>
      </a:lvl1pPr>
      <a:lvl2pPr marL="742608" indent="-285618" algn="l" defTabSz="456988" rtl="0" eaLnBrk="1" latinLnBrk="0" hangingPunct="1">
        <a:spcBef>
          <a:spcPct val="20000"/>
        </a:spcBef>
        <a:buFont typeface="Arial"/>
        <a:buChar char="–"/>
        <a:defRPr sz="2800" kern="1200">
          <a:solidFill>
            <a:schemeClr val="tx1"/>
          </a:solidFill>
          <a:latin typeface="+mn-lt"/>
          <a:ea typeface="+mn-ea"/>
          <a:cs typeface="+mn-cs"/>
        </a:defRPr>
      </a:lvl2pPr>
      <a:lvl3pPr marL="1142471" indent="-228493" algn="l" defTabSz="456988" rtl="0" eaLnBrk="1" latinLnBrk="0" hangingPunct="1">
        <a:spcBef>
          <a:spcPct val="20000"/>
        </a:spcBef>
        <a:buFont typeface="Arial"/>
        <a:buChar char="•"/>
        <a:defRPr sz="2400" kern="1200">
          <a:solidFill>
            <a:schemeClr val="tx1"/>
          </a:solidFill>
          <a:latin typeface="+mn-lt"/>
          <a:ea typeface="+mn-ea"/>
          <a:cs typeface="+mn-cs"/>
        </a:defRPr>
      </a:lvl3pPr>
      <a:lvl4pPr marL="1599462" indent="-228493" algn="l" defTabSz="456988" rtl="0" eaLnBrk="1" latinLnBrk="0" hangingPunct="1">
        <a:spcBef>
          <a:spcPct val="20000"/>
        </a:spcBef>
        <a:buFont typeface="Arial"/>
        <a:buChar char="–"/>
        <a:defRPr sz="2000" kern="1200">
          <a:solidFill>
            <a:schemeClr val="tx1"/>
          </a:solidFill>
          <a:latin typeface="+mn-lt"/>
          <a:ea typeface="+mn-ea"/>
          <a:cs typeface="+mn-cs"/>
        </a:defRPr>
      </a:lvl4pPr>
      <a:lvl5pPr marL="2056455" indent="-228493" algn="l" defTabSz="456988" rtl="0" eaLnBrk="1" latinLnBrk="0" hangingPunct="1">
        <a:spcBef>
          <a:spcPct val="20000"/>
        </a:spcBef>
        <a:buFont typeface="Arial"/>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6"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defRPr sz="1400">
                <a:cs typeface="Arial" charset="0"/>
              </a:defRPr>
            </a:lvl1pPr>
          </a:lstStyle>
          <a:p>
            <a:pPr>
              <a:defRPr/>
            </a:pPr>
            <a:endParaRPr lang="en-US">
              <a:solidFill>
                <a:srgbClr val="000000"/>
              </a:solidFill>
            </a:endParaRPr>
          </a:p>
        </p:txBody>
      </p:sp>
      <p:sp>
        <p:nvSpPr>
          <p:cNvPr id="115717" name="Rectangle 5"/>
          <p:cNvSpPr>
            <a:spLocks noGrp="1" noChangeArrowheads="1"/>
          </p:cNvSpPr>
          <p:nvPr>
            <p:ph type="ftr" sz="quarter" idx="3"/>
          </p:nvPr>
        </p:nvSpPr>
        <p:spPr bwMode="auto">
          <a:xfrm>
            <a:off x="3124201"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a:defRPr sz="1400">
                <a:cs typeface="Arial" charset="0"/>
              </a:defRPr>
            </a:lvl1pPr>
          </a:lstStyle>
          <a:p>
            <a:pPr>
              <a:defRPr/>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a:defRPr sz="1400">
                <a:cs typeface="Arial" charset="0"/>
              </a:defRPr>
            </a:lvl1pPr>
          </a:lstStyle>
          <a:p>
            <a:pPr>
              <a:defRPr/>
            </a:pPr>
            <a:fld id="{2D6D6E85-A9ED-324B-95D2-F61ECE13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806232"/>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8" algn="ctr" rtl="0" fontAlgn="base">
        <a:spcBef>
          <a:spcPct val="0"/>
        </a:spcBef>
        <a:spcAft>
          <a:spcPct val="0"/>
        </a:spcAft>
        <a:defRPr sz="4400">
          <a:solidFill>
            <a:schemeClr val="tx2"/>
          </a:solidFill>
          <a:latin typeface="Arial" charset="0"/>
          <a:ea typeface="ＭＳ Ｐゴシック" charset="0"/>
          <a:cs typeface="Arial" charset="0"/>
        </a:defRPr>
      </a:lvl6pPr>
      <a:lvl7pPr marL="913977" algn="ctr" rtl="0" fontAlgn="base">
        <a:spcBef>
          <a:spcPct val="0"/>
        </a:spcBef>
        <a:spcAft>
          <a:spcPct val="0"/>
        </a:spcAft>
        <a:defRPr sz="4400">
          <a:solidFill>
            <a:schemeClr val="tx2"/>
          </a:solidFill>
          <a:latin typeface="Arial" charset="0"/>
          <a:ea typeface="ＭＳ Ｐゴシック" charset="0"/>
          <a:cs typeface="Arial" charset="0"/>
        </a:defRPr>
      </a:lvl7pPr>
      <a:lvl8pPr marL="1370970" algn="ctr" rtl="0" fontAlgn="base">
        <a:spcBef>
          <a:spcPct val="0"/>
        </a:spcBef>
        <a:spcAft>
          <a:spcPct val="0"/>
        </a:spcAft>
        <a:defRPr sz="4400">
          <a:solidFill>
            <a:schemeClr val="tx2"/>
          </a:solidFill>
          <a:latin typeface="Arial" charset="0"/>
          <a:ea typeface="ＭＳ Ｐゴシック" charset="0"/>
          <a:cs typeface="Arial" charset="0"/>
        </a:defRPr>
      </a:lvl8pPr>
      <a:lvl9pPr marL="1827959"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ea typeface="Arial" charset="0"/>
          <a:cs typeface="+mn-cs"/>
        </a:defRPr>
      </a:lvl2pPr>
      <a:lvl3pPr marL="1142471" indent="-228493" algn="l" rtl="0" eaLnBrk="0" fontAlgn="base" hangingPunct="0">
        <a:spcBef>
          <a:spcPct val="20000"/>
        </a:spcBef>
        <a:spcAft>
          <a:spcPct val="0"/>
        </a:spcAft>
        <a:buChar char="•"/>
        <a:defRPr sz="2400">
          <a:solidFill>
            <a:schemeClr val="tx1"/>
          </a:solidFill>
          <a:latin typeface="+mn-lt"/>
          <a:ea typeface="Arial" charset="0"/>
          <a:cs typeface="+mn-cs"/>
        </a:defRPr>
      </a:lvl3pPr>
      <a:lvl4pPr marL="1599462" indent="-228493" algn="l" rtl="0" eaLnBrk="0" fontAlgn="base" hangingPunct="0">
        <a:spcBef>
          <a:spcPct val="20000"/>
        </a:spcBef>
        <a:spcAft>
          <a:spcPct val="0"/>
        </a:spcAft>
        <a:buChar char="–"/>
        <a:defRPr sz="2000">
          <a:solidFill>
            <a:schemeClr val="tx1"/>
          </a:solidFill>
          <a:latin typeface="+mn-lt"/>
          <a:ea typeface="Arial" charset="0"/>
          <a:cs typeface="+mn-cs"/>
        </a:defRPr>
      </a:lvl4pPr>
      <a:lvl5pPr marL="2056455" indent="-228493" algn="l" rtl="0" eaLnBrk="0" fontAlgn="base" hangingPunct="0">
        <a:spcBef>
          <a:spcPct val="20000"/>
        </a:spcBef>
        <a:spcAft>
          <a:spcPct val="0"/>
        </a:spcAft>
        <a:buChar char="»"/>
        <a:defRPr sz="2000">
          <a:solidFill>
            <a:schemeClr val="tx1"/>
          </a:solidFill>
          <a:latin typeface="+mn-lt"/>
          <a:ea typeface="Arial" charset="0"/>
          <a:cs typeface="+mn-cs"/>
        </a:defRPr>
      </a:lvl5pPr>
      <a:lvl6pPr marL="2513445" indent="-228493" algn="l" rtl="0" fontAlgn="base">
        <a:spcBef>
          <a:spcPct val="20000"/>
        </a:spcBef>
        <a:spcAft>
          <a:spcPct val="0"/>
        </a:spcAft>
        <a:buChar char="»"/>
        <a:defRPr sz="2000">
          <a:solidFill>
            <a:schemeClr val="tx1"/>
          </a:solidFill>
          <a:latin typeface="+mn-lt"/>
          <a:ea typeface="Arial" charset="0"/>
          <a:cs typeface="+mn-cs"/>
        </a:defRPr>
      </a:lvl6pPr>
      <a:lvl7pPr marL="2970432" indent="-228493" algn="l" rtl="0" fontAlgn="base">
        <a:spcBef>
          <a:spcPct val="20000"/>
        </a:spcBef>
        <a:spcAft>
          <a:spcPct val="0"/>
        </a:spcAft>
        <a:buChar char="»"/>
        <a:defRPr sz="2000">
          <a:solidFill>
            <a:schemeClr val="tx1"/>
          </a:solidFill>
          <a:latin typeface="+mn-lt"/>
          <a:ea typeface="Arial" charset="0"/>
          <a:cs typeface="+mn-cs"/>
        </a:defRPr>
      </a:lvl7pPr>
      <a:lvl8pPr marL="3427423" indent="-228493" algn="l" rtl="0" fontAlgn="base">
        <a:spcBef>
          <a:spcPct val="20000"/>
        </a:spcBef>
        <a:spcAft>
          <a:spcPct val="0"/>
        </a:spcAft>
        <a:buChar char="»"/>
        <a:defRPr sz="2000">
          <a:solidFill>
            <a:schemeClr val="tx1"/>
          </a:solidFill>
          <a:latin typeface="+mn-lt"/>
          <a:ea typeface="Arial" charset="0"/>
          <a:cs typeface="+mn-cs"/>
        </a:defRPr>
      </a:lvl8pPr>
      <a:lvl9pPr marL="3884410" indent="-22849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6"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defRPr sz="1400">
                <a:solidFill>
                  <a:srgbClr val="000000"/>
                </a:solidFill>
                <a:cs typeface="Arial" charset="0"/>
              </a:defRPr>
            </a:lvl1pPr>
          </a:lstStyle>
          <a:p>
            <a:pPr>
              <a:defRPr/>
            </a:pPr>
            <a:endParaRPr lang="en-US"/>
          </a:p>
        </p:txBody>
      </p:sp>
      <p:sp>
        <p:nvSpPr>
          <p:cNvPr id="115717" name="Rectangle 5"/>
          <p:cNvSpPr>
            <a:spLocks noGrp="1" noChangeArrowheads="1"/>
          </p:cNvSpPr>
          <p:nvPr>
            <p:ph type="ftr" sz="quarter" idx="3"/>
          </p:nvPr>
        </p:nvSpPr>
        <p:spPr bwMode="auto">
          <a:xfrm>
            <a:off x="3124201"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a:defRPr sz="1400">
                <a:solidFill>
                  <a:srgbClr val="000000"/>
                </a:solidFill>
                <a:cs typeface="Arial" charset="0"/>
              </a:defRPr>
            </a:lvl1pPr>
          </a:lstStyle>
          <a:p>
            <a:pPr>
              <a:defRPr/>
            </a:pPr>
            <a:endParaRPr lang="en-US"/>
          </a:p>
        </p:txBody>
      </p:sp>
      <p:sp>
        <p:nvSpPr>
          <p:cNvPr id="115718"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a:defRPr sz="1400">
                <a:solidFill>
                  <a:srgbClr val="000000"/>
                </a:solidFill>
                <a:cs typeface="Arial" charset="0"/>
              </a:defRPr>
            </a:lvl1pPr>
          </a:lstStyle>
          <a:p>
            <a:pPr>
              <a:defRPr/>
            </a:pPr>
            <a:fld id="{DED4E49F-7DBD-7245-9A58-276EDA2353DA}" type="slidenum">
              <a:rPr lang="en-US"/>
              <a:pPr>
                <a:defRPr/>
              </a:pPr>
              <a:t>‹#›</a:t>
            </a:fld>
            <a:endParaRPr lang="en-US"/>
          </a:p>
        </p:txBody>
      </p:sp>
    </p:spTree>
    <p:extLst>
      <p:ext uri="{BB962C8B-B14F-4D97-AF65-F5344CB8AC3E}">
        <p14:creationId xmlns:p14="http://schemas.microsoft.com/office/powerpoint/2010/main" val="1594634839"/>
      </p:ext>
    </p:extLst>
  </p:cSld>
  <p:clrMap bg1="lt1" tx1="dk1" bg2="lt2" tx2="dk2" accent1="accent1" accent2="accent2" accent3="accent3" accent4="accent4" accent5="accent5" accent6="accent6" hlink="hlink" folHlink="folHlink"/>
  <p:sldLayoutIdLst>
    <p:sldLayoutId id="2147486762" r:id="rId1"/>
    <p:sldLayoutId id="2147486763" r:id="rId2"/>
    <p:sldLayoutId id="2147486764" r:id="rId3"/>
    <p:sldLayoutId id="2147486765" r:id="rId4"/>
    <p:sldLayoutId id="2147486766" r:id="rId5"/>
    <p:sldLayoutId id="2147486767" r:id="rId6"/>
    <p:sldLayoutId id="2147486768" r:id="rId7"/>
    <p:sldLayoutId id="2147486769" r:id="rId8"/>
    <p:sldLayoutId id="2147486770" r:id="rId9"/>
    <p:sldLayoutId id="2147486771" r:id="rId10"/>
    <p:sldLayoutId id="2147486772" r:id="rId11"/>
    <p:sldLayoutId id="2147486773" r:id="rId12"/>
    <p:sldLayoutId id="214748677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8" algn="ctr" rtl="0" fontAlgn="base">
        <a:spcBef>
          <a:spcPct val="0"/>
        </a:spcBef>
        <a:spcAft>
          <a:spcPct val="0"/>
        </a:spcAft>
        <a:defRPr sz="4400">
          <a:solidFill>
            <a:schemeClr val="tx2"/>
          </a:solidFill>
          <a:latin typeface="Arial" charset="0"/>
          <a:ea typeface="ＭＳ Ｐゴシック" charset="0"/>
          <a:cs typeface="Arial" charset="0"/>
        </a:defRPr>
      </a:lvl6pPr>
      <a:lvl7pPr marL="913977" algn="ctr" rtl="0" fontAlgn="base">
        <a:spcBef>
          <a:spcPct val="0"/>
        </a:spcBef>
        <a:spcAft>
          <a:spcPct val="0"/>
        </a:spcAft>
        <a:defRPr sz="4400">
          <a:solidFill>
            <a:schemeClr val="tx2"/>
          </a:solidFill>
          <a:latin typeface="Arial" charset="0"/>
          <a:ea typeface="ＭＳ Ｐゴシック" charset="0"/>
          <a:cs typeface="Arial" charset="0"/>
        </a:defRPr>
      </a:lvl7pPr>
      <a:lvl8pPr marL="1370970" algn="ctr" rtl="0" fontAlgn="base">
        <a:spcBef>
          <a:spcPct val="0"/>
        </a:spcBef>
        <a:spcAft>
          <a:spcPct val="0"/>
        </a:spcAft>
        <a:defRPr sz="4400">
          <a:solidFill>
            <a:schemeClr val="tx2"/>
          </a:solidFill>
          <a:latin typeface="Arial" charset="0"/>
          <a:ea typeface="ＭＳ Ｐゴシック" charset="0"/>
          <a:cs typeface="Arial" charset="0"/>
        </a:defRPr>
      </a:lvl8pPr>
      <a:lvl9pPr marL="1827959"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ea typeface="Arial" charset="0"/>
          <a:cs typeface="+mn-cs"/>
        </a:defRPr>
      </a:lvl2pPr>
      <a:lvl3pPr marL="1142471" indent="-228493" algn="l" rtl="0" eaLnBrk="0" fontAlgn="base" hangingPunct="0">
        <a:spcBef>
          <a:spcPct val="20000"/>
        </a:spcBef>
        <a:spcAft>
          <a:spcPct val="0"/>
        </a:spcAft>
        <a:buChar char="•"/>
        <a:defRPr sz="2400">
          <a:solidFill>
            <a:schemeClr val="tx1"/>
          </a:solidFill>
          <a:latin typeface="+mn-lt"/>
          <a:ea typeface="Arial" charset="0"/>
          <a:cs typeface="+mn-cs"/>
        </a:defRPr>
      </a:lvl3pPr>
      <a:lvl4pPr marL="1599462" indent="-228493" algn="l" rtl="0" eaLnBrk="0" fontAlgn="base" hangingPunct="0">
        <a:spcBef>
          <a:spcPct val="20000"/>
        </a:spcBef>
        <a:spcAft>
          <a:spcPct val="0"/>
        </a:spcAft>
        <a:buChar char="–"/>
        <a:defRPr sz="2000">
          <a:solidFill>
            <a:schemeClr val="tx1"/>
          </a:solidFill>
          <a:latin typeface="+mn-lt"/>
          <a:ea typeface="Arial" charset="0"/>
          <a:cs typeface="+mn-cs"/>
        </a:defRPr>
      </a:lvl4pPr>
      <a:lvl5pPr marL="2056455" indent="-228493" algn="l" rtl="0" eaLnBrk="0" fontAlgn="base" hangingPunct="0">
        <a:spcBef>
          <a:spcPct val="20000"/>
        </a:spcBef>
        <a:spcAft>
          <a:spcPct val="0"/>
        </a:spcAft>
        <a:buChar char="»"/>
        <a:defRPr sz="2000">
          <a:solidFill>
            <a:schemeClr val="tx1"/>
          </a:solidFill>
          <a:latin typeface="+mn-lt"/>
          <a:ea typeface="Arial" charset="0"/>
          <a:cs typeface="+mn-cs"/>
        </a:defRPr>
      </a:lvl5pPr>
      <a:lvl6pPr marL="2513445" indent="-228493" algn="l" rtl="0" fontAlgn="base">
        <a:spcBef>
          <a:spcPct val="20000"/>
        </a:spcBef>
        <a:spcAft>
          <a:spcPct val="0"/>
        </a:spcAft>
        <a:buChar char="»"/>
        <a:defRPr sz="2000">
          <a:solidFill>
            <a:schemeClr val="tx1"/>
          </a:solidFill>
          <a:latin typeface="+mn-lt"/>
          <a:ea typeface="Arial" charset="0"/>
          <a:cs typeface="+mn-cs"/>
        </a:defRPr>
      </a:lvl6pPr>
      <a:lvl7pPr marL="2970432" indent="-228493" algn="l" rtl="0" fontAlgn="base">
        <a:spcBef>
          <a:spcPct val="20000"/>
        </a:spcBef>
        <a:spcAft>
          <a:spcPct val="0"/>
        </a:spcAft>
        <a:buChar char="»"/>
        <a:defRPr sz="2000">
          <a:solidFill>
            <a:schemeClr val="tx1"/>
          </a:solidFill>
          <a:latin typeface="+mn-lt"/>
          <a:ea typeface="Arial" charset="0"/>
          <a:cs typeface="+mn-cs"/>
        </a:defRPr>
      </a:lvl7pPr>
      <a:lvl8pPr marL="3427423" indent="-228493" algn="l" rtl="0" fontAlgn="base">
        <a:spcBef>
          <a:spcPct val="20000"/>
        </a:spcBef>
        <a:spcAft>
          <a:spcPct val="0"/>
        </a:spcAft>
        <a:buChar char="»"/>
        <a:defRPr sz="2000">
          <a:solidFill>
            <a:schemeClr val="tx1"/>
          </a:solidFill>
          <a:latin typeface="+mn-lt"/>
          <a:ea typeface="Arial" charset="0"/>
          <a:cs typeface="+mn-cs"/>
        </a:defRPr>
      </a:lvl8pPr>
      <a:lvl9pPr marL="3884410" indent="-22849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5240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l" eaLnBrk="0" hangingPunct="0">
              <a:defRPr sz="1400">
                <a:solidFill>
                  <a:srgbClr val="000000"/>
                </a:solidFill>
                <a:latin typeface="Times New Roman" charset="0"/>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eaLnBrk="0" hangingPunct="0">
              <a:defRPr sz="1400">
                <a:solidFill>
                  <a:srgbClr val="000000"/>
                </a:solidFill>
                <a:latin typeface="Times New Roman" charset="0"/>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eaLnBrk="0" hangingPunct="0">
              <a:defRPr sz="1400">
                <a:solidFill>
                  <a:srgbClr val="000000"/>
                </a:solidFill>
                <a:latin typeface="Times New Roman" charset="0"/>
                <a:cs typeface="Arial"/>
              </a:defRPr>
            </a:lvl1pPr>
          </a:lstStyle>
          <a:p>
            <a:pPr>
              <a:defRPr/>
            </a:pPr>
            <a:fld id="{151A3166-B227-8C44-AA2C-A0A85BF992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 id="2147485867" r:id="rId12"/>
    <p:sldLayoutId id="2147485868" r:id="rId13"/>
  </p:sldLayoutIdLst>
  <p:txStyles>
    <p:titleStyle>
      <a:lvl1pPr algn="ctr" rtl="0" eaLnBrk="0" fontAlgn="base" hangingPunct="0">
        <a:spcBef>
          <a:spcPct val="0"/>
        </a:spcBef>
        <a:spcAft>
          <a:spcPct val="0"/>
        </a:spcAft>
        <a:defRPr sz="4400">
          <a:solidFill>
            <a:srgbClr val="FFC738"/>
          </a:solidFill>
          <a:latin typeface="+mj-lt"/>
          <a:ea typeface="+mj-ea"/>
          <a:cs typeface="+mj-cs"/>
        </a:defRPr>
      </a:lvl1pPr>
      <a:lvl2pPr algn="ctr" rtl="0" eaLnBrk="0" fontAlgn="base" hangingPunct="0">
        <a:spcBef>
          <a:spcPct val="0"/>
        </a:spcBef>
        <a:spcAft>
          <a:spcPct val="0"/>
        </a:spcAft>
        <a:defRPr sz="4400">
          <a:solidFill>
            <a:srgbClr val="FFC738"/>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C738"/>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C738"/>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C738"/>
          </a:solidFill>
          <a:latin typeface="Arial" charset="0"/>
          <a:ea typeface="ＭＳ Ｐゴシック" charset="0"/>
          <a:cs typeface="Arial" charset="0"/>
        </a:defRPr>
      </a:lvl5pPr>
      <a:lvl6pPr marL="456988" algn="ctr" rtl="0" eaLnBrk="0" fontAlgn="base" hangingPunct="0">
        <a:spcBef>
          <a:spcPct val="0"/>
        </a:spcBef>
        <a:spcAft>
          <a:spcPct val="0"/>
        </a:spcAft>
        <a:defRPr sz="4400">
          <a:solidFill>
            <a:srgbClr val="FFC738"/>
          </a:solidFill>
          <a:latin typeface="Arial" charset="0"/>
          <a:ea typeface="ＭＳ Ｐゴシック" charset="0"/>
          <a:cs typeface="Arial" charset="0"/>
        </a:defRPr>
      </a:lvl6pPr>
      <a:lvl7pPr marL="913977" algn="ctr" rtl="0" eaLnBrk="0" fontAlgn="base" hangingPunct="0">
        <a:spcBef>
          <a:spcPct val="0"/>
        </a:spcBef>
        <a:spcAft>
          <a:spcPct val="0"/>
        </a:spcAft>
        <a:defRPr sz="4400">
          <a:solidFill>
            <a:srgbClr val="FFC738"/>
          </a:solidFill>
          <a:latin typeface="Arial" charset="0"/>
          <a:ea typeface="ＭＳ Ｐゴシック" charset="0"/>
          <a:cs typeface="Arial" charset="0"/>
        </a:defRPr>
      </a:lvl7pPr>
      <a:lvl8pPr marL="1370970" algn="ctr" rtl="0" eaLnBrk="0" fontAlgn="base" hangingPunct="0">
        <a:spcBef>
          <a:spcPct val="0"/>
        </a:spcBef>
        <a:spcAft>
          <a:spcPct val="0"/>
        </a:spcAft>
        <a:defRPr sz="4400">
          <a:solidFill>
            <a:srgbClr val="FFC738"/>
          </a:solidFill>
          <a:latin typeface="Arial" charset="0"/>
          <a:ea typeface="ＭＳ Ｐゴシック" charset="0"/>
          <a:cs typeface="Arial" charset="0"/>
        </a:defRPr>
      </a:lvl8pPr>
      <a:lvl9pPr marL="1827959" algn="ctr" rtl="0" eaLnBrk="0" fontAlgn="base" hangingPunct="0">
        <a:spcBef>
          <a:spcPct val="0"/>
        </a:spcBef>
        <a:spcAft>
          <a:spcPct val="0"/>
        </a:spcAft>
        <a:defRPr sz="4400">
          <a:solidFill>
            <a:srgbClr val="FFC738"/>
          </a:solidFill>
          <a:latin typeface="Arial" charset="0"/>
          <a:ea typeface="ＭＳ Ｐゴシック" charset="0"/>
          <a:cs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ea typeface="Arial" charset="0"/>
          <a:cs typeface="+mn-cs"/>
        </a:defRPr>
      </a:lvl2pPr>
      <a:lvl3pPr marL="1142471" indent="-228493" algn="l" rtl="0" eaLnBrk="0" fontAlgn="base" hangingPunct="0">
        <a:spcBef>
          <a:spcPct val="20000"/>
        </a:spcBef>
        <a:spcAft>
          <a:spcPct val="0"/>
        </a:spcAft>
        <a:buChar char="•"/>
        <a:defRPr sz="2400">
          <a:solidFill>
            <a:schemeClr val="tx1"/>
          </a:solidFill>
          <a:latin typeface="+mn-lt"/>
          <a:ea typeface="Arial" charset="0"/>
          <a:cs typeface="+mn-cs"/>
        </a:defRPr>
      </a:lvl3pPr>
      <a:lvl4pPr marL="1599462" indent="-228493" algn="l" rtl="0" eaLnBrk="0" fontAlgn="base" hangingPunct="0">
        <a:spcBef>
          <a:spcPct val="20000"/>
        </a:spcBef>
        <a:spcAft>
          <a:spcPct val="0"/>
        </a:spcAft>
        <a:buChar char="–"/>
        <a:defRPr sz="2000">
          <a:solidFill>
            <a:schemeClr val="tx1"/>
          </a:solidFill>
          <a:latin typeface="+mn-lt"/>
          <a:ea typeface="Arial" charset="0"/>
          <a:cs typeface="+mn-cs"/>
        </a:defRPr>
      </a:lvl4pPr>
      <a:lvl5pPr marL="2056455" indent="-228493" algn="l" rtl="0" eaLnBrk="0" fontAlgn="base" hangingPunct="0">
        <a:spcBef>
          <a:spcPct val="20000"/>
        </a:spcBef>
        <a:spcAft>
          <a:spcPct val="0"/>
        </a:spcAft>
        <a:buChar char="»"/>
        <a:defRPr sz="2000">
          <a:solidFill>
            <a:schemeClr val="tx1"/>
          </a:solidFill>
          <a:latin typeface="+mn-lt"/>
          <a:ea typeface="Arial" charset="0"/>
          <a:cs typeface="+mn-cs"/>
        </a:defRPr>
      </a:lvl5pPr>
      <a:lvl6pPr marL="2513445" indent="-228493" algn="l" rtl="0" eaLnBrk="0" fontAlgn="base" hangingPunct="0">
        <a:spcBef>
          <a:spcPct val="20000"/>
        </a:spcBef>
        <a:spcAft>
          <a:spcPct val="0"/>
        </a:spcAft>
        <a:buChar char="»"/>
        <a:defRPr sz="2000">
          <a:solidFill>
            <a:schemeClr val="tx1"/>
          </a:solidFill>
          <a:latin typeface="+mn-lt"/>
          <a:ea typeface="Arial" charset="0"/>
          <a:cs typeface="+mn-cs"/>
        </a:defRPr>
      </a:lvl6pPr>
      <a:lvl7pPr marL="2970432" indent="-228493" algn="l" rtl="0" eaLnBrk="0" fontAlgn="base" hangingPunct="0">
        <a:spcBef>
          <a:spcPct val="20000"/>
        </a:spcBef>
        <a:spcAft>
          <a:spcPct val="0"/>
        </a:spcAft>
        <a:buChar char="»"/>
        <a:defRPr sz="2000">
          <a:solidFill>
            <a:schemeClr val="tx1"/>
          </a:solidFill>
          <a:latin typeface="+mn-lt"/>
          <a:ea typeface="Arial" charset="0"/>
          <a:cs typeface="+mn-cs"/>
        </a:defRPr>
      </a:lvl7pPr>
      <a:lvl8pPr marL="3427423" indent="-228493" algn="l" rtl="0" eaLnBrk="0" fontAlgn="base" hangingPunct="0">
        <a:spcBef>
          <a:spcPct val="20000"/>
        </a:spcBef>
        <a:spcAft>
          <a:spcPct val="0"/>
        </a:spcAft>
        <a:buChar char="»"/>
        <a:defRPr sz="2000">
          <a:solidFill>
            <a:schemeClr val="tx1"/>
          </a:solidFill>
          <a:latin typeface="+mn-lt"/>
          <a:ea typeface="Arial" charset="0"/>
          <a:cs typeface="+mn-cs"/>
        </a:defRPr>
      </a:lvl8pPr>
      <a:lvl9pPr marL="3884410" indent="-228493"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97" tIns="45699" rIns="91397" bIns="45699" rtlCol="0" anchor="ctr"/>
          <a:lstStyle>
            <a:lvl1pPr algn="l" defTabSz="456988" fontAlgn="auto">
              <a:spcBef>
                <a:spcPts val="0"/>
              </a:spcBef>
              <a:spcAft>
                <a:spcPts val="0"/>
              </a:spcAft>
              <a:defRPr sz="1200">
                <a:solidFill>
                  <a:prstClr val="black">
                    <a:tint val="75000"/>
                  </a:prstClr>
                </a:solidFill>
                <a:latin typeface="Calibri"/>
                <a:ea typeface="+mn-ea"/>
                <a:cs typeface="+mn-cs"/>
              </a:defRPr>
            </a:lvl1pPr>
          </a:lstStyle>
          <a:p>
            <a:pPr>
              <a:defRPr/>
            </a:pPr>
            <a:fld id="{C07EA59E-BE29-5B49-816D-66BAB5BE9D57}" type="datetimeFigureOut">
              <a:rPr lang="en-US"/>
              <a:pPr>
                <a:defRPr/>
              </a:pPr>
              <a:t>1/18/17</a:t>
            </a:fld>
            <a:endParaRPr lang="en-US"/>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397" tIns="45699" rIns="91397" bIns="45699" rtlCol="0" anchor="ctr"/>
          <a:lstStyle>
            <a:lvl1pPr algn="ctr" defTabSz="456988"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97" tIns="45699" rIns="91397" bIns="45699" rtlCol="0" anchor="ctr"/>
          <a:lstStyle>
            <a:lvl1pPr algn="r" defTabSz="456988" fontAlgn="auto">
              <a:spcBef>
                <a:spcPts val="0"/>
              </a:spcBef>
              <a:spcAft>
                <a:spcPts val="0"/>
              </a:spcAft>
              <a:defRPr sz="1200">
                <a:solidFill>
                  <a:prstClr val="black">
                    <a:tint val="75000"/>
                  </a:prstClr>
                </a:solidFill>
                <a:latin typeface="Calibri"/>
                <a:ea typeface="+mn-ea"/>
                <a:cs typeface="+mn-cs"/>
              </a:defRPr>
            </a:lvl1pPr>
          </a:lstStyle>
          <a:p>
            <a:pPr>
              <a:defRPr/>
            </a:pPr>
            <a:fld id="{0369DF59-85AD-0F49-842E-FA487CBDFF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ctr" defTabSz="456988"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88"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977"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970"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959"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44" indent="-342744" algn="l" defTabSz="456988"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08" indent="-285618" algn="l" defTabSz="45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471" indent="-228493" algn="l" defTabSz="456988"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462" indent="-228493" algn="l" defTabSz="45698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455" indent="-228493" algn="l" defTabSz="45698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97" tIns="45699" rIns="91397" bIns="4569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9"/>
            <a:ext cx="8229600" cy="4525963"/>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397" tIns="45699" rIns="91397" bIns="45699" rtlCol="0" anchor="ctr"/>
          <a:lstStyle>
            <a:lvl1pPr algn="l">
              <a:defRPr sz="1200">
                <a:solidFill>
                  <a:schemeClr val="tx1">
                    <a:tint val="75000"/>
                  </a:schemeClr>
                </a:solidFill>
              </a:defRPr>
            </a:lvl1pPr>
          </a:lstStyle>
          <a:p>
            <a:pPr defTabSz="456988" fontAlgn="auto">
              <a:spcBef>
                <a:spcPts val="0"/>
              </a:spcBef>
              <a:spcAft>
                <a:spcPts val="0"/>
              </a:spcAft>
            </a:pPr>
            <a:fld id="{C54FF736-DACE-AB49-9D0E-FD5A7400BA97}" type="datetimeFigureOut">
              <a:rPr lang="en-US" smtClean="0">
                <a:solidFill>
                  <a:prstClr val="black">
                    <a:tint val="75000"/>
                  </a:prstClr>
                </a:solidFill>
                <a:latin typeface="Calibri"/>
                <a:ea typeface="+mn-ea"/>
                <a:cs typeface="+mn-cs"/>
              </a:rPr>
              <a:pPr defTabSz="456988" fontAlgn="auto">
                <a:spcBef>
                  <a:spcPts val="0"/>
                </a:spcBef>
                <a:spcAft>
                  <a:spcPts val="0"/>
                </a:spcAft>
              </a:pPr>
              <a:t>1/18/17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397" tIns="45699" rIns="91397" bIns="45699" rtlCol="0" anchor="ctr"/>
          <a:lstStyle>
            <a:lvl1pPr algn="ctr">
              <a:defRPr sz="1200">
                <a:solidFill>
                  <a:schemeClr val="tx1">
                    <a:tint val="75000"/>
                  </a:schemeClr>
                </a:solidFill>
              </a:defRPr>
            </a:lvl1pPr>
          </a:lstStyle>
          <a:p>
            <a:pPr defTabSz="456988"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97" tIns="45699" rIns="91397" bIns="45699" rtlCol="0" anchor="ctr"/>
          <a:lstStyle>
            <a:lvl1pPr algn="r">
              <a:defRPr sz="1200">
                <a:solidFill>
                  <a:schemeClr val="tx1">
                    <a:tint val="75000"/>
                  </a:schemeClr>
                </a:solidFill>
              </a:defRPr>
            </a:lvl1pPr>
          </a:lstStyle>
          <a:p>
            <a:pPr defTabSz="456988" fontAlgn="auto">
              <a:spcBef>
                <a:spcPts val="0"/>
              </a:spcBef>
              <a:spcAft>
                <a:spcPts val="0"/>
              </a:spcAft>
            </a:pPr>
            <a:fld id="{AF5A2C63-178B-EC48-BEC8-3D601196D3AA}" type="slidenum">
              <a:rPr lang="en-US" smtClean="0">
                <a:solidFill>
                  <a:prstClr val="black">
                    <a:tint val="75000"/>
                  </a:prstClr>
                </a:solidFill>
                <a:latin typeface="Calibri"/>
                <a:ea typeface="+mn-ea"/>
                <a:cs typeface="+mn-cs"/>
              </a:rPr>
              <a:pPr defTabSz="456988"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75653178"/>
      </p:ext>
    </p:extLst>
  </p:cSld>
  <p:clrMap bg1="lt1" tx1="dk1" bg2="lt2" tx2="dk2" accent1="accent1" accent2="accent2" accent3="accent3" accent4="accent4" accent5="accent5" accent6="accent6" hlink="hlink" folHlink="folHlink"/>
  <p:sldLayoutIdLst>
    <p:sldLayoutId id="2147486040" r:id="rId1"/>
    <p:sldLayoutId id="2147486041" r:id="rId2"/>
    <p:sldLayoutId id="2147486042" r:id="rId3"/>
    <p:sldLayoutId id="2147486043" r:id="rId4"/>
    <p:sldLayoutId id="2147486044" r:id="rId5"/>
    <p:sldLayoutId id="2147486045" r:id="rId6"/>
    <p:sldLayoutId id="2147486046" r:id="rId7"/>
    <p:sldLayoutId id="2147486047" r:id="rId8"/>
    <p:sldLayoutId id="2147486048" r:id="rId9"/>
    <p:sldLayoutId id="2147486049" r:id="rId10"/>
    <p:sldLayoutId id="2147486050" r:id="rId11"/>
  </p:sldLayoutIdLst>
  <p:txStyles>
    <p:titleStyle>
      <a:lvl1pPr algn="ctr" defTabSz="456988" rtl="0" eaLnBrk="1" latinLnBrk="0" hangingPunct="1">
        <a:spcBef>
          <a:spcPct val="0"/>
        </a:spcBef>
        <a:buNone/>
        <a:defRPr sz="4400" kern="1200">
          <a:solidFill>
            <a:schemeClr val="tx1"/>
          </a:solidFill>
          <a:latin typeface="+mj-lt"/>
          <a:ea typeface="+mj-ea"/>
          <a:cs typeface="+mj-cs"/>
        </a:defRPr>
      </a:lvl1pPr>
    </p:titleStyle>
    <p:bodyStyle>
      <a:lvl1pPr marL="342744" indent="-342744" algn="l" defTabSz="456988" rtl="0" eaLnBrk="1" latinLnBrk="0" hangingPunct="1">
        <a:spcBef>
          <a:spcPct val="20000"/>
        </a:spcBef>
        <a:buFont typeface="Arial"/>
        <a:buChar char="•"/>
        <a:defRPr sz="3200" kern="1200">
          <a:solidFill>
            <a:schemeClr val="tx1"/>
          </a:solidFill>
          <a:latin typeface="+mn-lt"/>
          <a:ea typeface="+mn-ea"/>
          <a:cs typeface="+mn-cs"/>
        </a:defRPr>
      </a:lvl1pPr>
      <a:lvl2pPr marL="742608" indent="-285618" algn="l" defTabSz="456988" rtl="0" eaLnBrk="1" latinLnBrk="0" hangingPunct="1">
        <a:spcBef>
          <a:spcPct val="20000"/>
        </a:spcBef>
        <a:buFont typeface="Arial"/>
        <a:buChar char="–"/>
        <a:defRPr sz="2800" kern="1200">
          <a:solidFill>
            <a:schemeClr val="tx1"/>
          </a:solidFill>
          <a:latin typeface="+mn-lt"/>
          <a:ea typeface="+mn-ea"/>
          <a:cs typeface="+mn-cs"/>
        </a:defRPr>
      </a:lvl2pPr>
      <a:lvl3pPr marL="1142471" indent="-228493" algn="l" defTabSz="456988" rtl="0" eaLnBrk="1" latinLnBrk="0" hangingPunct="1">
        <a:spcBef>
          <a:spcPct val="20000"/>
        </a:spcBef>
        <a:buFont typeface="Arial"/>
        <a:buChar char="•"/>
        <a:defRPr sz="2400" kern="1200">
          <a:solidFill>
            <a:schemeClr val="tx1"/>
          </a:solidFill>
          <a:latin typeface="+mn-lt"/>
          <a:ea typeface="+mn-ea"/>
          <a:cs typeface="+mn-cs"/>
        </a:defRPr>
      </a:lvl3pPr>
      <a:lvl4pPr marL="1599462" indent="-228493" algn="l" defTabSz="456988" rtl="0" eaLnBrk="1" latinLnBrk="0" hangingPunct="1">
        <a:spcBef>
          <a:spcPct val="20000"/>
        </a:spcBef>
        <a:buFont typeface="Arial"/>
        <a:buChar char="–"/>
        <a:defRPr sz="2000" kern="1200">
          <a:solidFill>
            <a:schemeClr val="tx1"/>
          </a:solidFill>
          <a:latin typeface="+mn-lt"/>
          <a:ea typeface="+mn-ea"/>
          <a:cs typeface="+mn-cs"/>
        </a:defRPr>
      </a:lvl4pPr>
      <a:lvl5pPr marL="2056455" indent="-228493" algn="l" defTabSz="456988" rtl="0" eaLnBrk="1" latinLnBrk="0" hangingPunct="1">
        <a:spcBef>
          <a:spcPct val="20000"/>
        </a:spcBef>
        <a:buFont typeface="Arial"/>
        <a:buChar char="»"/>
        <a:defRPr sz="2000" kern="1200">
          <a:solidFill>
            <a:schemeClr val="tx1"/>
          </a:solidFill>
          <a:latin typeface="+mn-lt"/>
          <a:ea typeface="+mn-ea"/>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0274"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310275" name="Text Placeholder 2"/>
          <p:cNvSpPr>
            <a:spLocks noGrp="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97" tIns="45699" rIns="91397" bIns="45699" rtlCol="0" anchor="ctr"/>
          <a:lstStyle>
            <a:lvl1pPr algn="l" defTabSz="456988" eaLnBrk="1" fontAlgn="auto" hangingPunct="1">
              <a:spcBef>
                <a:spcPts val="0"/>
              </a:spcBef>
              <a:spcAft>
                <a:spcPts val="0"/>
              </a:spcAft>
              <a:defRPr sz="1200" b="0">
                <a:solidFill>
                  <a:prstClr val="black">
                    <a:tint val="75000"/>
                  </a:prstClr>
                </a:solidFill>
                <a:latin typeface="Calibri"/>
                <a:ea typeface="+mn-ea"/>
                <a:cs typeface="+mn-cs"/>
              </a:defRPr>
            </a:lvl1pPr>
          </a:lstStyle>
          <a:p>
            <a:pPr>
              <a:defRPr/>
            </a:pPr>
            <a:fld id="{E825CE07-B00A-904E-AFC3-25319F457BFB}" type="datetimeFigureOut">
              <a:rPr lang="en-US"/>
              <a:pPr>
                <a:defRPr/>
              </a:pPr>
              <a:t>1/18/17</a:t>
            </a:fld>
            <a:endParaRPr lang="en-US"/>
          </a:p>
        </p:txBody>
      </p:sp>
      <p:sp>
        <p:nvSpPr>
          <p:cNvPr id="5" name="Footer Placeholder 4"/>
          <p:cNvSpPr>
            <a:spLocks noGrp="1"/>
          </p:cNvSpPr>
          <p:nvPr>
            <p:ph type="ftr" sz="quarter" idx="3"/>
          </p:nvPr>
        </p:nvSpPr>
        <p:spPr>
          <a:xfrm>
            <a:off x="3124201" y="6356360"/>
            <a:ext cx="2895600" cy="365125"/>
          </a:xfrm>
          <a:prstGeom prst="rect">
            <a:avLst/>
          </a:prstGeom>
        </p:spPr>
        <p:txBody>
          <a:bodyPr vert="horz" lIns="91397" tIns="45699" rIns="91397" bIns="45699" rtlCol="0" anchor="ctr"/>
          <a:lstStyle>
            <a:lvl1pPr algn="ctr" defTabSz="456988" eaLnBrk="1" fontAlgn="auto" hangingPunct="1">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97" tIns="45699" rIns="91397" bIns="45699" rtlCol="0" anchor="ctr"/>
          <a:lstStyle>
            <a:lvl1pPr algn="r" defTabSz="456988" eaLnBrk="1" fontAlgn="auto" hangingPunct="1">
              <a:spcBef>
                <a:spcPts val="0"/>
              </a:spcBef>
              <a:spcAft>
                <a:spcPts val="0"/>
              </a:spcAft>
              <a:defRPr sz="1200" b="0">
                <a:solidFill>
                  <a:prstClr val="black">
                    <a:tint val="75000"/>
                  </a:prstClr>
                </a:solidFill>
                <a:latin typeface="Calibri"/>
                <a:ea typeface="+mn-ea"/>
                <a:cs typeface="+mn-cs"/>
              </a:defRPr>
            </a:lvl1pPr>
          </a:lstStyle>
          <a:p>
            <a:pPr>
              <a:defRPr/>
            </a:pPr>
            <a:fld id="{2A37A004-CE33-1642-9753-765EC0650DB9}" type="slidenum">
              <a:rPr lang="en-US"/>
              <a:pPr>
                <a:defRPr/>
              </a:pPr>
              <a:t>‹#›</a:t>
            </a:fld>
            <a:endParaRPr lang="en-US"/>
          </a:p>
        </p:txBody>
      </p:sp>
    </p:spTree>
    <p:extLst>
      <p:ext uri="{BB962C8B-B14F-4D97-AF65-F5344CB8AC3E}">
        <p14:creationId xmlns:p14="http://schemas.microsoft.com/office/powerpoint/2010/main" val="378488644"/>
      </p:ext>
    </p:extLst>
  </p:cSld>
  <p:clrMap bg1="lt1" tx1="dk1" bg2="lt2" tx2="dk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Lst>
  <p:txStyles>
    <p:titleStyle>
      <a:lvl1pPr algn="ctr" defTabSz="456988"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88"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88"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977"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970"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959" algn="ctr" defTabSz="456988"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44" indent="-342744" algn="l" defTabSz="456988"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08" indent="-285618" algn="l" defTabSz="45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471" indent="-228493" algn="l" defTabSz="456988"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462" indent="-228493" algn="l" defTabSz="45698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455" indent="-228493" algn="l" defTabSz="456988"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445" indent="-228493" algn="l" defTabSz="456988" rtl="0" eaLnBrk="1" latinLnBrk="0" hangingPunct="1">
        <a:spcBef>
          <a:spcPct val="20000"/>
        </a:spcBef>
        <a:buFont typeface="Arial"/>
        <a:buChar char="•"/>
        <a:defRPr sz="2000" kern="1200">
          <a:solidFill>
            <a:schemeClr val="tx1"/>
          </a:solidFill>
          <a:latin typeface="+mn-lt"/>
          <a:ea typeface="+mn-ea"/>
          <a:cs typeface="+mn-cs"/>
        </a:defRPr>
      </a:lvl6pPr>
      <a:lvl7pPr marL="2970432" indent="-228493" algn="l" defTabSz="456988" rtl="0" eaLnBrk="1" latinLnBrk="0" hangingPunct="1">
        <a:spcBef>
          <a:spcPct val="20000"/>
        </a:spcBef>
        <a:buFont typeface="Arial"/>
        <a:buChar char="•"/>
        <a:defRPr sz="2000" kern="1200">
          <a:solidFill>
            <a:schemeClr val="tx1"/>
          </a:solidFill>
          <a:latin typeface="+mn-lt"/>
          <a:ea typeface="+mn-ea"/>
          <a:cs typeface="+mn-cs"/>
        </a:defRPr>
      </a:lvl7pPr>
      <a:lvl8pPr marL="3427423" indent="-228493" algn="l" defTabSz="456988" rtl="0" eaLnBrk="1" latinLnBrk="0" hangingPunct="1">
        <a:spcBef>
          <a:spcPct val="20000"/>
        </a:spcBef>
        <a:buFont typeface="Arial"/>
        <a:buChar char="•"/>
        <a:defRPr sz="2000" kern="1200">
          <a:solidFill>
            <a:schemeClr val="tx1"/>
          </a:solidFill>
          <a:latin typeface="+mn-lt"/>
          <a:ea typeface="+mn-ea"/>
          <a:cs typeface="+mn-cs"/>
        </a:defRPr>
      </a:lvl8pPr>
      <a:lvl9pPr marL="3884410" indent="-228493" algn="l" defTabSz="4569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
            <a:ext cx="9144000" cy="762000"/>
          </a:xfrm>
          <a:prstGeom prst="rect">
            <a:avLst/>
          </a:prstGeom>
          <a:noFill/>
          <a:ln w="9525">
            <a:noFill/>
            <a:miter lim="800000"/>
            <a:headEnd/>
            <a:tailEnd/>
          </a:ln>
        </p:spPr>
        <p:txBody>
          <a:bodyPr vert="horz" wrap="square" lIns="91397" tIns="45699" rIns="91397" bIns="45699"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57200" y="990601"/>
            <a:ext cx="8305800" cy="5562600"/>
          </a:xfrm>
          <a:prstGeom prst="rect">
            <a:avLst/>
          </a:prstGeom>
          <a:noFill/>
          <a:ln w="9525">
            <a:noFill/>
            <a:miter lim="800000"/>
            <a:headEnd/>
            <a:tailEnd/>
          </a:ln>
        </p:spPr>
        <p:txBody>
          <a:bodyPr vert="horz" wrap="square" lIns="91397" tIns="45699" rIns="91397" bIns="45699" numCol="1" anchor="t" anchorCtr="0" compatLnSpc="1">
            <a:prstTxWarp prst="textNoShape">
              <a:avLst/>
            </a:prstTxWarp>
          </a:bodyPr>
          <a:lstStyle/>
          <a:p>
            <a:pPr lvl="0"/>
            <a:r>
              <a:rPr lang="en-US" dirty="0" smtClean="0"/>
              <a:t>First-level bullet 24 </a:t>
            </a:r>
            <a:r>
              <a:rPr lang="en-US" dirty="0" err="1" smtClean="0"/>
              <a:t>pt</a:t>
            </a:r>
            <a:r>
              <a:rPr lang="en-US" dirty="0" smtClean="0"/>
              <a:t>, on single line spacing, with 2.5 </a:t>
            </a:r>
            <a:r>
              <a:rPr lang="en-US" dirty="0" err="1" smtClean="0"/>
              <a:t>pts</a:t>
            </a:r>
            <a:r>
              <a:rPr lang="en-US" dirty="0" smtClean="0"/>
              <a:t> before &amp; after</a:t>
            </a:r>
          </a:p>
          <a:p>
            <a:pPr lvl="1"/>
            <a:r>
              <a:rPr lang="en-US" dirty="0" smtClean="0"/>
              <a:t>Second-level bullet 22 </a:t>
            </a:r>
            <a:r>
              <a:rPr lang="en-US" dirty="0" err="1" smtClean="0"/>
              <a:t>pt</a:t>
            </a:r>
            <a:r>
              <a:rPr lang="en-US" dirty="0" smtClean="0"/>
              <a:t>, on single line spacing, with 2.5 </a:t>
            </a:r>
            <a:r>
              <a:rPr lang="en-US" dirty="0" err="1" smtClean="0"/>
              <a:t>pts</a:t>
            </a:r>
            <a:r>
              <a:rPr lang="en-US" dirty="0" smtClean="0"/>
              <a:t> before &amp; after</a:t>
            </a:r>
          </a:p>
          <a:p>
            <a:pPr lvl="2"/>
            <a:r>
              <a:rPr lang="en-US" dirty="0" smtClean="0"/>
              <a:t>Third-level bullet 20 </a:t>
            </a:r>
            <a:r>
              <a:rPr lang="en-US" dirty="0" err="1" smtClean="0"/>
              <a:t>pt</a:t>
            </a:r>
            <a:r>
              <a:rPr lang="en-US" dirty="0" smtClean="0"/>
              <a:t>, on single line spacing, with 2.5 </a:t>
            </a:r>
            <a:r>
              <a:rPr lang="en-US" dirty="0" err="1" smtClean="0"/>
              <a:t>pts</a:t>
            </a:r>
            <a:r>
              <a:rPr lang="en-US" dirty="0" smtClean="0"/>
              <a:t> before &amp; after</a:t>
            </a:r>
          </a:p>
          <a:p>
            <a:pPr lvl="3"/>
            <a:r>
              <a:rPr lang="en-US" dirty="0" smtClean="0"/>
              <a:t>Fourth-level bullet 18 </a:t>
            </a:r>
            <a:r>
              <a:rPr lang="en-US" dirty="0" err="1" smtClean="0"/>
              <a:t>pt</a:t>
            </a:r>
            <a:r>
              <a:rPr lang="en-US" dirty="0" smtClean="0"/>
              <a:t>, on single line spacing, with 2 </a:t>
            </a:r>
            <a:r>
              <a:rPr lang="en-US" dirty="0" err="1" smtClean="0"/>
              <a:t>pts</a:t>
            </a:r>
            <a:r>
              <a:rPr lang="en-US" dirty="0" smtClean="0"/>
              <a:t> before &amp; after</a:t>
            </a:r>
          </a:p>
          <a:p>
            <a:pPr lvl="4"/>
            <a:r>
              <a:rPr lang="en-US" dirty="0" smtClean="0"/>
              <a:t>Fifth-level bullet 16-pt, on single line spacing, with 2 </a:t>
            </a:r>
            <a:r>
              <a:rPr lang="en-US" dirty="0" err="1" smtClean="0"/>
              <a:t>pts</a:t>
            </a:r>
            <a:r>
              <a:rPr lang="en-US" dirty="0" smtClean="0"/>
              <a:t> before &amp; after </a:t>
            </a:r>
          </a:p>
        </p:txBody>
      </p:sp>
      <p:sp>
        <p:nvSpPr>
          <p:cNvPr id="256005" name="Rectangle 5"/>
          <p:cNvSpPr>
            <a:spLocks noGrp="1" noChangeArrowheads="1"/>
          </p:cNvSpPr>
          <p:nvPr>
            <p:ph type="sldNum" sz="quarter" idx="4"/>
          </p:nvPr>
        </p:nvSpPr>
        <p:spPr bwMode="auto">
          <a:xfrm>
            <a:off x="8610600" y="6629400"/>
            <a:ext cx="533400" cy="228600"/>
          </a:xfrm>
          <a:prstGeom prst="rect">
            <a:avLst/>
          </a:prstGeom>
          <a:noFill/>
          <a:ln w="12700" algn="ctr">
            <a:noFill/>
            <a:miter lim="800000"/>
            <a:headEnd/>
            <a:tailEnd/>
          </a:ln>
          <a:effectLst/>
        </p:spPr>
        <p:txBody>
          <a:bodyPr vert="horz" wrap="square" lIns="91397" tIns="45699" rIns="91397" bIns="45699" numCol="1" anchor="t" anchorCtr="0" compatLnSpc="1">
            <a:prstTxWarp prst="textNoShape">
              <a:avLst/>
            </a:prstTxWarp>
          </a:bodyPr>
          <a:lstStyle>
            <a:lvl1pPr algn="r">
              <a:lnSpc>
                <a:spcPts val="900"/>
              </a:lnSpc>
              <a:defRPr sz="900">
                <a:solidFill>
                  <a:schemeClr val="bg1">
                    <a:lumMod val="50000"/>
                  </a:schemeClr>
                </a:solidFill>
                <a:latin typeface="Arial Narrow" pitchFamily="34" charset="0"/>
                <a:cs typeface="Arial Narrow" pitchFamily="34" charset="0"/>
              </a:defRPr>
            </a:lvl1pPr>
          </a:lstStyle>
          <a:p>
            <a:pPr fontAlgn="auto">
              <a:spcBef>
                <a:spcPts val="0"/>
              </a:spcBef>
              <a:spcAft>
                <a:spcPts val="0"/>
              </a:spcAft>
            </a:pPr>
            <a:fld id="{66067FEF-5467-47EF-989C-A389AA1AA895}" type="slidenum">
              <a:rPr lang="en-US" smtClean="0">
                <a:solidFill>
                  <a:srgbClr val="FFFFFF">
                    <a:lumMod val="50000"/>
                  </a:srgbClr>
                </a:solidFill>
                <a:ea typeface="+mn-ea"/>
              </a:rPr>
              <a:pPr fontAlgn="auto">
                <a:spcBef>
                  <a:spcPts val="0"/>
                </a:spcBef>
                <a:spcAft>
                  <a:spcPts val="0"/>
                </a:spcAft>
              </a:pPr>
              <a:t>‹#›</a:t>
            </a:fld>
            <a:endParaRPr lang="en-US">
              <a:solidFill>
                <a:srgbClr val="FFFFFF">
                  <a:lumMod val="50000"/>
                </a:srgbClr>
              </a:solidFill>
              <a:ea typeface="+mn-ea"/>
            </a:endParaRPr>
          </a:p>
        </p:txBody>
      </p:sp>
      <p:pic>
        <p:nvPicPr>
          <p:cNvPr id="1034" name="Picture 10" descr="Untitled-1 copy"/>
          <p:cNvPicPr>
            <a:picLocks noChangeAspect="1" noChangeArrowheads="1"/>
          </p:cNvPicPr>
          <p:nvPr/>
        </p:nvPicPr>
        <p:blipFill>
          <a:blip r:embed="rId14" cstate="print"/>
          <a:srcRect/>
          <a:stretch>
            <a:fillRect/>
          </a:stretch>
        </p:blipFill>
        <p:spPr bwMode="auto">
          <a:xfrm>
            <a:off x="0" y="762017"/>
            <a:ext cx="9144000" cy="107951"/>
          </a:xfrm>
          <a:prstGeom prst="rect">
            <a:avLst/>
          </a:prstGeom>
          <a:noFill/>
          <a:ln w="9525">
            <a:noFill/>
            <a:miter lim="800000"/>
            <a:headEnd/>
            <a:tailEnd/>
          </a:ln>
        </p:spPr>
      </p:pic>
      <p:sp>
        <p:nvSpPr>
          <p:cNvPr id="256011" name="Rectangle 11"/>
          <p:cNvSpPr>
            <a:spLocks noGrp="1" noChangeArrowheads="1"/>
          </p:cNvSpPr>
          <p:nvPr>
            <p:ph type="ftr" sz="quarter" idx="3"/>
          </p:nvPr>
        </p:nvSpPr>
        <p:spPr bwMode="auto">
          <a:xfrm>
            <a:off x="914400" y="6629400"/>
            <a:ext cx="7315200" cy="228600"/>
          </a:xfrm>
          <a:prstGeom prst="rect">
            <a:avLst/>
          </a:prstGeom>
          <a:noFill/>
          <a:ln w="9525">
            <a:noFill/>
            <a:miter lim="800000"/>
            <a:headEnd/>
            <a:tailEnd/>
          </a:ln>
          <a:effectLst/>
        </p:spPr>
        <p:txBody>
          <a:bodyPr vert="horz" wrap="square" lIns="91397" tIns="45699" rIns="91397" bIns="45699" numCol="1" anchor="t" anchorCtr="0" compatLnSpc="1">
            <a:prstTxWarp prst="textNoShape">
              <a:avLst/>
            </a:prstTxWarp>
          </a:bodyPr>
          <a:lstStyle>
            <a:lvl1pPr algn="ctr" eaLnBrk="1" hangingPunct="1">
              <a:lnSpc>
                <a:spcPts val="900"/>
              </a:lnSpc>
              <a:defRPr sz="900" i="1">
                <a:solidFill>
                  <a:schemeClr val="bg1">
                    <a:lumMod val="50000"/>
                  </a:schemeClr>
                </a:solidFill>
                <a:latin typeface="Arial Narrow" pitchFamily="34" charset="0"/>
                <a:cs typeface="Arial" pitchFamily="34" charset="0"/>
              </a:defRPr>
            </a:lvl1pPr>
          </a:lstStyle>
          <a:p>
            <a:pPr fontAlgn="auto">
              <a:spcBef>
                <a:spcPts val="0"/>
              </a:spcBef>
              <a:spcAft>
                <a:spcPts val="0"/>
              </a:spcAft>
            </a:pPr>
            <a:r>
              <a:rPr lang="en-US" smtClean="0">
                <a:solidFill>
                  <a:srgbClr val="FFFFFF">
                    <a:lumMod val="50000"/>
                  </a:srgbClr>
                </a:solidFill>
                <a:ea typeface="+mn-ea"/>
              </a:rPr>
              <a:t>The technical data in this document is controlled under the U.S. Export Regulations, release to foreign persons may require an export authorization.</a:t>
            </a:r>
            <a:endParaRPr lang="en-US">
              <a:solidFill>
                <a:srgbClr val="FFFFFF">
                  <a:lumMod val="50000"/>
                </a:srgbClr>
              </a:solidFill>
              <a:ea typeface="+mn-ea"/>
            </a:endParaRPr>
          </a:p>
        </p:txBody>
      </p:sp>
      <p:pic>
        <p:nvPicPr>
          <p:cNvPr id="1032" name="Picture 8"/>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8382285" y="39207"/>
            <a:ext cx="609032" cy="609032"/>
          </a:xfrm>
          <a:prstGeom prst="rect">
            <a:avLst/>
          </a:prstGeom>
          <a:noFill/>
          <a:ln w="9525">
            <a:noFill/>
            <a:miter lim="800000"/>
            <a:headEnd/>
            <a:tailEnd/>
          </a:ln>
        </p:spPr>
      </p:pic>
      <p:sp>
        <p:nvSpPr>
          <p:cNvPr id="14" name="Text Box 7"/>
          <p:cNvSpPr txBox="1">
            <a:spLocks noChangeArrowheads="1"/>
          </p:cNvSpPr>
          <p:nvPr/>
        </p:nvSpPr>
        <p:spPr bwMode="auto">
          <a:xfrm>
            <a:off x="7307580" y="646584"/>
            <a:ext cx="1836420" cy="230790"/>
          </a:xfrm>
          <a:prstGeom prst="rect">
            <a:avLst/>
          </a:prstGeom>
          <a:noFill/>
          <a:ln w="9525">
            <a:noFill/>
            <a:miter lim="800000"/>
            <a:headEnd/>
            <a:tailEnd/>
          </a:ln>
          <a:effectLst/>
        </p:spPr>
        <p:txBody>
          <a:bodyPr wrap="square" lIns="91397" tIns="45699" rIns="91397" bIns="45699">
            <a:spAutoFit/>
          </a:bodyPr>
          <a:lstStyle/>
          <a:p>
            <a:pPr algn="r" eaLnBrk="0" hangingPunct="0">
              <a:spcBef>
                <a:spcPct val="50000"/>
              </a:spcBef>
              <a:defRPr/>
            </a:pPr>
            <a:r>
              <a:rPr lang="en-US" sz="900" dirty="0">
                <a:solidFill>
                  <a:srgbClr val="333399"/>
                </a:solidFill>
                <a:latin typeface="Calibri" pitchFamily="34" charset="0"/>
                <a:ea typeface="+mn-ea"/>
                <a:cs typeface="Arial" charset="0"/>
              </a:rPr>
              <a:t>ExoPlanet Exploration Program</a:t>
            </a:r>
            <a:endParaRPr lang="en-US" sz="300" i="1" dirty="0">
              <a:solidFill>
                <a:srgbClr val="333399"/>
              </a:solidFill>
              <a:latin typeface="Calibri" pitchFamily="34" charset="0"/>
              <a:ea typeface="+mn-ea"/>
              <a:cs typeface="Arial" charset="0"/>
            </a:endParaRPr>
          </a:p>
        </p:txBody>
      </p:sp>
    </p:spTree>
    <p:extLst>
      <p:ext uri="{BB962C8B-B14F-4D97-AF65-F5344CB8AC3E}">
        <p14:creationId xmlns:p14="http://schemas.microsoft.com/office/powerpoint/2010/main" val="3591965481"/>
      </p:ext>
    </p:extLst>
  </p:cSld>
  <p:clrMap bg1="lt1" tx1="dk1" bg2="lt2" tx2="dk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 id="2147486391" r:id="rId12"/>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3200">
          <a:solidFill>
            <a:srgbClr val="790015"/>
          </a:solidFill>
          <a:latin typeface="Calibri" pitchFamily="34" charset="0"/>
          <a:ea typeface="+mj-ea"/>
          <a:cs typeface="+mj-cs"/>
        </a:defRPr>
      </a:lvl1pPr>
      <a:lvl2pPr algn="r" rtl="0" eaLnBrk="1" fontAlgn="base" hangingPunct="1">
        <a:spcBef>
          <a:spcPct val="0"/>
        </a:spcBef>
        <a:spcAft>
          <a:spcPct val="0"/>
        </a:spcAft>
        <a:defRPr sz="3600">
          <a:solidFill>
            <a:srgbClr val="790015"/>
          </a:solidFill>
          <a:latin typeface="Calibri" pitchFamily="34" charset="0"/>
        </a:defRPr>
      </a:lvl2pPr>
      <a:lvl3pPr algn="r" rtl="0" eaLnBrk="1" fontAlgn="base" hangingPunct="1">
        <a:spcBef>
          <a:spcPct val="0"/>
        </a:spcBef>
        <a:spcAft>
          <a:spcPct val="0"/>
        </a:spcAft>
        <a:defRPr sz="3600">
          <a:solidFill>
            <a:srgbClr val="790015"/>
          </a:solidFill>
          <a:latin typeface="Calibri" pitchFamily="34" charset="0"/>
        </a:defRPr>
      </a:lvl3pPr>
      <a:lvl4pPr algn="r" rtl="0" eaLnBrk="1" fontAlgn="base" hangingPunct="1">
        <a:spcBef>
          <a:spcPct val="0"/>
        </a:spcBef>
        <a:spcAft>
          <a:spcPct val="0"/>
        </a:spcAft>
        <a:defRPr sz="3600">
          <a:solidFill>
            <a:srgbClr val="790015"/>
          </a:solidFill>
          <a:latin typeface="Calibri" pitchFamily="34" charset="0"/>
        </a:defRPr>
      </a:lvl4pPr>
      <a:lvl5pPr algn="r" rtl="0" eaLnBrk="1" fontAlgn="base" hangingPunct="1">
        <a:spcBef>
          <a:spcPct val="0"/>
        </a:spcBef>
        <a:spcAft>
          <a:spcPct val="0"/>
        </a:spcAft>
        <a:defRPr sz="3600">
          <a:solidFill>
            <a:srgbClr val="790015"/>
          </a:solidFill>
          <a:latin typeface="Calibri" pitchFamily="34" charset="0"/>
        </a:defRPr>
      </a:lvl5pPr>
      <a:lvl6pPr marL="456988" algn="r" rtl="0" eaLnBrk="1" fontAlgn="base" hangingPunct="1">
        <a:spcBef>
          <a:spcPct val="0"/>
        </a:spcBef>
        <a:spcAft>
          <a:spcPct val="0"/>
        </a:spcAft>
        <a:defRPr sz="3200">
          <a:solidFill>
            <a:srgbClr val="790015"/>
          </a:solidFill>
          <a:latin typeface="Garamond" pitchFamily="18" charset="0"/>
        </a:defRPr>
      </a:lvl6pPr>
      <a:lvl7pPr marL="913977" algn="r" rtl="0" eaLnBrk="1" fontAlgn="base" hangingPunct="1">
        <a:spcBef>
          <a:spcPct val="0"/>
        </a:spcBef>
        <a:spcAft>
          <a:spcPct val="0"/>
        </a:spcAft>
        <a:defRPr sz="3200">
          <a:solidFill>
            <a:srgbClr val="790015"/>
          </a:solidFill>
          <a:latin typeface="Garamond" pitchFamily="18" charset="0"/>
        </a:defRPr>
      </a:lvl7pPr>
      <a:lvl8pPr marL="1370970" algn="r" rtl="0" eaLnBrk="1" fontAlgn="base" hangingPunct="1">
        <a:spcBef>
          <a:spcPct val="0"/>
        </a:spcBef>
        <a:spcAft>
          <a:spcPct val="0"/>
        </a:spcAft>
        <a:defRPr sz="3200">
          <a:solidFill>
            <a:srgbClr val="790015"/>
          </a:solidFill>
          <a:latin typeface="Garamond" pitchFamily="18" charset="0"/>
        </a:defRPr>
      </a:lvl8pPr>
      <a:lvl9pPr marL="1827959" algn="r" rtl="0" eaLnBrk="1" fontAlgn="base" hangingPunct="1">
        <a:spcBef>
          <a:spcPct val="0"/>
        </a:spcBef>
        <a:spcAft>
          <a:spcPct val="0"/>
        </a:spcAft>
        <a:defRPr sz="3200">
          <a:solidFill>
            <a:srgbClr val="790015"/>
          </a:solidFill>
          <a:latin typeface="Garamond" pitchFamily="18" charset="0"/>
        </a:defRPr>
      </a:lvl9pPr>
    </p:titleStyle>
    <p:bodyStyle>
      <a:lvl1pPr marL="228493" indent="-228493" algn="l" rtl="0" eaLnBrk="1" fontAlgn="base" hangingPunct="1">
        <a:spcBef>
          <a:spcPts val="250"/>
        </a:spcBef>
        <a:spcAft>
          <a:spcPts val="250"/>
        </a:spcAft>
        <a:buChar char="•"/>
        <a:defRPr sz="2400">
          <a:solidFill>
            <a:srgbClr val="333399"/>
          </a:solidFill>
          <a:latin typeface="Calibri" pitchFamily="34" charset="0"/>
          <a:ea typeface="+mn-ea"/>
          <a:cs typeface="Calibri" pitchFamily="34" charset="0"/>
        </a:defRPr>
      </a:lvl1pPr>
      <a:lvl2pPr marL="456988" indent="-228493" algn="l" rtl="0" eaLnBrk="1" fontAlgn="base" hangingPunct="1">
        <a:spcBef>
          <a:spcPts val="250"/>
        </a:spcBef>
        <a:spcAft>
          <a:spcPts val="250"/>
        </a:spcAft>
        <a:buChar char="–"/>
        <a:defRPr sz="2200">
          <a:solidFill>
            <a:srgbClr val="333399"/>
          </a:solidFill>
          <a:latin typeface="Calibri" pitchFamily="34" charset="0"/>
          <a:cs typeface="Calibri" pitchFamily="34" charset="0"/>
        </a:defRPr>
      </a:lvl2pPr>
      <a:lvl3pPr marL="685485" indent="-228493" algn="l" rtl="0" eaLnBrk="1" fontAlgn="base" hangingPunct="1">
        <a:spcBef>
          <a:spcPts val="250"/>
        </a:spcBef>
        <a:spcAft>
          <a:spcPts val="250"/>
        </a:spcAft>
        <a:buChar char="•"/>
        <a:defRPr sz="2000">
          <a:solidFill>
            <a:srgbClr val="333399"/>
          </a:solidFill>
          <a:latin typeface="Calibri" pitchFamily="34" charset="0"/>
          <a:cs typeface="Calibri" pitchFamily="34" charset="0"/>
        </a:defRPr>
      </a:lvl3pPr>
      <a:lvl4pPr marL="913977" indent="-228493" algn="l" rtl="0" eaLnBrk="1" fontAlgn="base" hangingPunct="1">
        <a:spcBef>
          <a:spcPts val="200"/>
        </a:spcBef>
        <a:spcAft>
          <a:spcPts val="200"/>
        </a:spcAft>
        <a:buChar char="–"/>
        <a:defRPr>
          <a:solidFill>
            <a:srgbClr val="333399"/>
          </a:solidFill>
          <a:latin typeface="Calibri" pitchFamily="34" charset="0"/>
          <a:cs typeface="Calibri" pitchFamily="34" charset="0"/>
        </a:defRPr>
      </a:lvl4pPr>
      <a:lvl5pPr marL="1142471" indent="-228493" algn="l" rtl="0" eaLnBrk="1" fontAlgn="base" hangingPunct="1">
        <a:spcBef>
          <a:spcPts val="200"/>
        </a:spcBef>
        <a:spcAft>
          <a:spcPts val="200"/>
        </a:spcAft>
        <a:buChar char="»"/>
        <a:defRPr sz="1600">
          <a:solidFill>
            <a:srgbClr val="333399"/>
          </a:solidFill>
          <a:latin typeface="Calibri" pitchFamily="34" charset="0"/>
          <a:cs typeface="Calibri" pitchFamily="34" charset="0"/>
        </a:defRPr>
      </a:lvl5pPr>
      <a:lvl6pPr marL="2513445" indent="-228493" algn="l" rtl="0" eaLnBrk="1" fontAlgn="base" hangingPunct="1">
        <a:spcBef>
          <a:spcPct val="20000"/>
        </a:spcBef>
        <a:spcAft>
          <a:spcPct val="0"/>
        </a:spcAft>
        <a:buChar char="»"/>
        <a:defRPr sz="1600">
          <a:solidFill>
            <a:srgbClr val="333399"/>
          </a:solidFill>
          <a:latin typeface="+mn-lt"/>
        </a:defRPr>
      </a:lvl6pPr>
      <a:lvl7pPr marL="2970432" indent="-228493" algn="l" rtl="0" eaLnBrk="1" fontAlgn="base" hangingPunct="1">
        <a:spcBef>
          <a:spcPct val="20000"/>
        </a:spcBef>
        <a:spcAft>
          <a:spcPct val="0"/>
        </a:spcAft>
        <a:buChar char="»"/>
        <a:defRPr sz="1600">
          <a:solidFill>
            <a:srgbClr val="333399"/>
          </a:solidFill>
          <a:latin typeface="+mn-lt"/>
        </a:defRPr>
      </a:lvl7pPr>
      <a:lvl8pPr marL="3427423" indent="-228493" algn="l" rtl="0" eaLnBrk="1" fontAlgn="base" hangingPunct="1">
        <a:spcBef>
          <a:spcPct val="20000"/>
        </a:spcBef>
        <a:spcAft>
          <a:spcPct val="0"/>
        </a:spcAft>
        <a:buChar char="»"/>
        <a:defRPr sz="1600">
          <a:solidFill>
            <a:srgbClr val="333399"/>
          </a:solidFill>
          <a:latin typeface="+mn-lt"/>
        </a:defRPr>
      </a:lvl8pPr>
      <a:lvl9pPr marL="3884410" indent="-228493" algn="l" rtl="0" eaLnBrk="1" fontAlgn="base" hangingPunct="1">
        <a:spcBef>
          <a:spcPct val="20000"/>
        </a:spcBef>
        <a:spcAft>
          <a:spcPct val="0"/>
        </a:spcAft>
        <a:buChar char="»"/>
        <a:defRPr sz="1600">
          <a:solidFill>
            <a:srgbClr val="333399"/>
          </a:solidFill>
          <a:latin typeface="+mn-lt"/>
        </a:defRPr>
      </a:lvl9pPr>
    </p:bodyStyle>
    <p:otherStyle>
      <a:defPPr>
        <a:defRPr lang="en-US"/>
      </a:defPPr>
      <a:lvl1pPr marL="0" algn="l" defTabSz="913977" rtl="0" eaLnBrk="1" latinLnBrk="0" hangingPunct="1">
        <a:defRPr sz="1800" kern="1200">
          <a:solidFill>
            <a:schemeClr val="tx1"/>
          </a:solidFill>
          <a:latin typeface="+mn-lt"/>
          <a:ea typeface="+mn-ea"/>
          <a:cs typeface="+mn-cs"/>
        </a:defRPr>
      </a:lvl1pPr>
      <a:lvl2pPr marL="456988" algn="l" defTabSz="913977" rtl="0" eaLnBrk="1" latinLnBrk="0" hangingPunct="1">
        <a:defRPr sz="1800" kern="1200">
          <a:solidFill>
            <a:schemeClr val="tx1"/>
          </a:solidFill>
          <a:latin typeface="+mn-lt"/>
          <a:ea typeface="+mn-ea"/>
          <a:cs typeface="+mn-cs"/>
        </a:defRPr>
      </a:lvl2pPr>
      <a:lvl3pPr marL="913977" algn="l" defTabSz="913977" rtl="0" eaLnBrk="1" latinLnBrk="0" hangingPunct="1">
        <a:defRPr sz="1800" kern="1200">
          <a:solidFill>
            <a:schemeClr val="tx1"/>
          </a:solidFill>
          <a:latin typeface="+mn-lt"/>
          <a:ea typeface="+mn-ea"/>
          <a:cs typeface="+mn-cs"/>
        </a:defRPr>
      </a:lvl3pPr>
      <a:lvl4pPr marL="1370970" algn="l" defTabSz="913977" rtl="0" eaLnBrk="1" latinLnBrk="0" hangingPunct="1">
        <a:defRPr sz="1800" kern="1200">
          <a:solidFill>
            <a:schemeClr val="tx1"/>
          </a:solidFill>
          <a:latin typeface="+mn-lt"/>
          <a:ea typeface="+mn-ea"/>
          <a:cs typeface="+mn-cs"/>
        </a:defRPr>
      </a:lvl4pPr>
      <a:lvl5pPr marL="1827959" algn="l" defTabSz="913977" rtl="0" eaLnBrk="1" latinLnBrk="0" hangingPunct="1">
        <a:defRPr sz="1800" kern="1200">
          <a:solidFill>
            <a:schemeClr val="tx1"/>
          </a:solidFill>
          <a:latin typeface="+mn-lt"/>
          <a:ea typeface="+mn-ea"/>
          <a:cs typeface="+mn-cs"/>
        </a:defRPr>
      </a:lvl5pPr>
      <a:lvl6pPr marL="2284947" algn="l" defTabSz="913977" rtl="0" eaLnBrk="1" latinLnBrk="0" hangingPunct="1">
        <a:defRPr sz="1800" kern="1200">
          <a:solidFill>
            <a:schemeClr val="tx1"/>
          </a:solidFill>
          <a:latin typeface="+mn-lt"/>
          <a:ea typeface="+mn-ea"/>
          <a:cs typeface="+mn-cs"/>
        </a:defRPr>
      </a:lvl6pPr>
      <a:lvl7pPr marL="2741939" algn="l" defTabSz="913977" rtl="0" eaLnBrk="1" latinLnBrk="0" hangingPunct="1">
        <a:defRPr sz="1800" kern="1200">
          <a:solidFill>
            <a:schemeClr val="tx1"/>
          </a:solidFill>
          <a:latin typeface="+mn-lt"/>
          <a:ea typeface="+mn-ea"/>
          <a:cs typeface="+mn-cs"/>
        </a:defRPr>
      </a:lvl7pPr>
      <a:lvl8pPr marL="3198924" algn="l" defTabSz="913977" rtl="0" eaLnBrk="1" latinLnBrk="0" hangingPunct="1">
        <a:defRPr sz="1800" kern="1200">
          <a:solidFill>
            <a:schemeClr val="tx1"/>
          </a:solidFill>
          <a:latin typeface="+mn-lt"/>
          <a:ea typeface="+mn-ea"/>
          <a:cs typeface="+mn-cs"/>
        </a:defRPr>
      </a:lvl8pPr>
      <a:lvl9pPr marL="3655917" algn="l" defTabSz="9139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6"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defRPr sz="1400">
                <a:solidFill>
                  <a:srgbClr val="000000"/>
                </a:solidFill>
                <a:cs typeface="Arial" charset="0"/>
              </a:defRPr>
            </a:lvl1pPr>
          </a:lstStyle>
          <a:p>
            <a:pPr>
              <a:defRPr/>
            </a:pPr>
            <a:endParaRPr lang="en-US"/>
          </a:p>
        </p:txBody>
      </p:sp>
      <p:sp>
        <p:nvSpPr>
          <p:cNvPr id="115717" name="Rectangle 5"/>
          <p:cNvSpPr>
            <a:spLocks noGrp="1" noChangeArrowheads="1"/>
          </p:cNvSpPr>
          <p:nvPr>
            <p:ph type="ftr" sz="quarter" idx="3"/>
          </p:nvPr>
        </p:nvSpPr>
        <p:spPr bwMode="auto">
          <a:xfrm>
            <a:off x="3124201"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a:defRPr sz="1400">
                <a:solidFill>
                  <a:srgbClr val="000000"/>
                </a:solidFill>
                <a:cs typeface="Arial" charset="0"/>
              </a:defRPr>
            </a:lvl1pPr>
          </a:lstStyle>
          <a:p>
            <a:pPr>
              <a:defRPr/>
            </a:pPr>
            <a:endParaRPr lang="en-US"/>
          </a:p>
        </p:txBody>
      </p:sp>
      <p:sp>
        <p:nvSpPr>
          <p:cNvPr id="115718"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a:defRPr sz="1400">
                <a:solidFill>
                  <a:srgbClr val="000000"/>
                </a:solidFill>
                <a:cs typeface="Arial" charset="0"/>
              </a:defRPr>
            </a:lvl1pPr>
          </a:lstStyle>
          <a:p>
            <a:pPr>
              <a:defRPr/>
            </a:pPr>
            <a:fld id="{674FDBA7-21E0-A047-9DEC-6FA280437482}" type="slidenum">
              <a:rPr lang="en-US"/>
              <a:pPr>
                <a:defRPr/>
              </a:pPr>
              <a:t>‹#›</a:t>
            </a:fld>
            <a:endParaRPr lang="en-US"/>
          </a:p>
        </p:txBody>
      </p:sp>
    </p:spTree>
    <p:extLst>
      <p:ext uri="{BB962C8B-B14F-4D97-AF65-F5344CB8AC3E}">
        <p14:creationId xmlns:p14="http://schemas.microsoft.com/office/powerpoint/2010/main" val="3021012484"/>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 id="2147486445" r:id="rId12"/>
    <p:sldLayoutId id="2147486446" r:id="rId13"/>
    <p:sldLayoutId id="2147486447" r:id="rId14"/>
    <p:sldLayoutId id="2147486448" r:id="rId15"/>
    <p:sldLayoutId id="2147486449" r:id="rId16"/>
    <p:sldLayoutId id="2147486450"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8" algn="ctr" rtl="0" fontAlgn="base">
        <a:spcBef>
          <a:spcPct val="0"/>
        </a:spcBef>
        <a:spcAft>
          <a:spcPct val="0"/>
        </a:spcAft>
        <a:defRPr sz="4400">
          <a:solidFill>
            <a:schemeClr val="tx2"/>
          </a:solidFill>
          <a:latin typeface="Arial" charset="0"/>
          <a:ea typeface="ＭＳ Ｐゴシック" charset="0"/>
          <a:cs typeface="Arial" charset="0"/>
        </a:defRPr>
      </a:lvl6pPr>
      <a:lvl7pPr marL="913977" algn="ctr" rtl="0" fontAlgn="base">
        <a:spcBef>
          <a:spcPct val="0"/>
        </a:spcBef>
        <a:spcAft>
          <a:spcPct val="0"/>
        </a:spcAft>
        <a:defRPr sz="4400">
          <a:solidFill>
            <a:schemeClr val="tx2"/>
          </a:solidFill>
          <a:latin typeface="Arial" charset="0"/>
          <a:ea typeface="ＭＳ Ｐゴシック" charset="0"/>
          <a:cs typeface="Arial" charset="0"/>
        </a:defRPr>
      </a:lvl7pPr>
      <a:lvl8pPr marL="1370970" algn="ctr" rtl="0" fontAlgn="base">
        <a:spcBef>
          <a:spcPct val="0"/>
        </a:spcBef>
        <a:spcAft>
          <a:spcPct val="0"/>
        </a:spcAft>
        <a:defRPr sz="4400">
          <a:solidFill>
            <a:schemeClr val="tx2"/>
          </a:solidFill>
          <a:latin typeface="Arial" charset="0"/>
          <a:ea typeface="ＭＳ Ｐゴシック" charset="0"/>
          <a:cs typeface="Arial" charset="0"/>
        </a:defRPr>
      </a:lvl8pPr>
      <a:lvl9pPr marL="1827959"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ea typeface="Arial" charset="0"/>
          <a:cs typeface="+mn-cs"/>
        </a:defRPr>
      </a:lvl2pPr>
      <a:lvl3pPr marL="1142471" indent="-228493" algn="l" rtl="0" eaLnBrk="0" fontAlgn="base" hangingPunct="0">
        <a:spcBef>
          <a:spcPct val="20000"/>
        </a:spcBef>
        <a:spcAft>
          <a:spcPct val="0"/>
        </a:spcAft>
        <a:buChar char="•"/>
        <a:defRPr sz="2400">
          <a:solidFill>
            <a:schemeClr val="tx1"/>
          </a:solidFill>
          <a:latin typeface="+mn-lt"/>
          <a:ea typeface="Arial" charset="0"/>
          <a:cs typeface="+mn-cs"/>
        </a:defRPr>
      </a:lvl3pPr>
      <a:lvl4pPr marL="1599462" indent="-228493" algn="l" rtl="0" eaLnBrk="0" fontAlgn="base" hangingPunct="0">
        <a:spcBef>
          <a:spcPct val="20000"/>
        </a:spcBef>
        <a:spcAft>
          <a:spcPct val="0"/>
        </a:spcAft>
        <a:buChar char="–"/>
        <a:defRPr sz="2000">
          <a:solidFill>
            <a:schemeClr val="tx1"/>
          </a:solidFill>
          <a:latin typeface="+mn-lt"/>
          <a:ea typeface="Arial" charset="0"/>
          <a:cs typeface="+mn-cs"/>
        </a:defRPr>
      </a:lvl4pPr>
      <a:lvl5pPr marL="2056455" indent="-228493" algn="l" rtl="0" eaLnBrk="0" fontAlgn="base" hangingPunct="0">
        <a:spcBef>
          <a:spcPct val="20000"/>
        </a:spcBef>
        <a:spcAft>
          <a:spcPct val="0"/>
        </a:spcAft>
        <a:buChar char="»"/>
        <a:defRPr sz="2000">
          <a:solidFill>
            <a:schemeClr val="tx1"/>
          </a:solidFill>
          <a:latin typeface="+mn-lt"/>
          <a:ea typeface="Arial" charset="0"/>
          <a:cs typeface="+mn-cs"/>
        </a:defRPr>
      </a:lvl5pPr>
      <a:lvl6pPr marL="2513445" indent="-228493" algn="l" rtl="0" fontAlgn="base">
        <a:spcBef>
          <a:spcPct val="20000"/>
        </a:spcBef>
        <a:spcAft>
          <a:spcPct val="0"/>
        </a:spcAft>
        <a:buChar char="»"/>
        <a:defRPr sz="2000">
          <a:solidFill>
            <a:schemeClr val="tx1"/>
          </a:solidFill>
          <a:latin typeface="+mn-lt"/>
          <a:ea typeface="Arial" charset="0"/>
          <a:cs typeface="+mn-cs"/>
        </a:defRPr>
      </a:lvl6pPr>
      <a:lvl7pPr marL="2970432" indent="-228493" algn="l" rtl="0" fontAlgn="base">
        <a:spcBef>
          <a:spcPct val="20000"/>
        </a:spcBef>
        <a:spcAft>
          <a:spcPct val="0"/>
        </a:spcAft>
        <a:buChar char="»"/>
        <a:defRPr sz="2000">
          <a:solidFill>
            <a:schemeClr val="tx1"/>
          </a:solidFill>
          <a:latin typeface="+mn-lt"/>
          <a:ea typeface="Arial" charset="0"/>
          <a:cs typeface="+mn-cs"/>
        </a:defRPr>
      </a:lvl7pPr>
      <a:lvl8pPr marL="3427423" indent="-228493" algn="l" rtl="0" fontAlgn="base">
        <a:spcBef>
          <a:spcPct val="20000"/>
        </a:spcBef>
        <a:spcAft>
          <a:spcPct val="0"/>
        </a:spcAft>
        <a:buChar char="»"/>
        <a:defRPr sz="2000">
          <a:solidFill>
            <a:schemeClr val="tx1"/>
          </a:solidFill>
          <a:latin typeface="+mn-lt"/>
          <a:ea typeface="Arial" charset="0"/>
          <a:cs typeface="+mn-cs"/>
        </a:defRPr>
      </a:lvl8pPr>
      <a:lvl9pPr marL="3884410" indent="-22849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6"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defRPr sz="1400">
                <a:solidFill>
                  <a:srgbClr val="000000"/>
                </a:solidFill>
                <a:cs typeface="Arial" charset="0"/>
              </a:defRPr>
            </a:lvl1pPr>
          </a:lstStyle>
          <a:p>
            <a:pPr>
              <a:defRPr/>
            </a:pPr>
            <a:endParaRPr lang="en-US"/>
          </a:p>
        </p:txBody>
      </p:sp>
      <p:sp>
        <p:nvSpPr>
          <p:cNvPr id="115717" name="Rectangle 5"/>
          <p:cNvSpPr>
            <a:spLocks noGrp="1" noChangeArrowheads="1"/>
          </p:cNvSpPr>
          <p:nvPr>
            <p:ph type="ftr" sz="quarter" idx="3"/>
          </p:nvPr>
        </p:nvSpPr>
        <p:spPr bwMode="auto">
          <a:xfrm>
            <a:off x="3124201"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ctr">
              <a:defRPr sz="1400">
                <a:solidFill>
                  <a:srgbClr val="000000"/>
                </a:solidFill>
                <a:cs typeface="Arial" charset="0"/>
              </a:defRPr>
            </a:lvl1pPr>
          </a:lstStyle>
          <a:p>
            <a:pPr>
              <a:defRPr/>
            </a:pPr>
            <a:endParaRPr lang="en-US"/>
          </a:p>
        </p:txBody>
      </p:sp>
      <p:sp>
        <p:nvSpPr>
          <p:cNvPr id="115718"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algn="r">
              <a:defRPr sz="1400">
                <a:solidFill>
                  <a:srgbClr val="000000"/>
                </a:solidFill>
                <a:cs typeface="Arial" charset="0"/>
              </a:defRPr>
            </a:lvl1pPr>
          </a:lstStyle>
          <a:p>
            <a:pPr>
              <a:defRPr/>
            </a:pPr>
            <a:fld id="{DED4E49F-7DBD-7245-9A58-276EDA2353DA}" type="slidenum">
              <a:rPr lang="en-US"/>
              <a:pPr>
                <a:defRPr/>
              </a:pPr>
              <a:t>‹#›</a:t>
            </a:fld>
            <a:endParaRPr lang="en-US"/>
          </a:p>
        </p:txBody>
      </p:sp>
    </p:spTree>
    <p:extLst>
      <p:ext uri="{BB962C8B-B14F-4D97-AF65-F5344CB8AC3E}">
        <p14:creationId xmlns:p14="http://schemas.microsoft.com/office/powerpoint/2010/main" val="14686600"/>
      </p:ext>
    </p:extLst>
  </p:cSld>
  <p:clrMap bg1="lt1" tx1="dk1" bg2="lt2" tx2="dk2" accent1="accent1" accent2="accent2" accent3="accent3" accent4="accent4" accent5="accent5" accent6="accent6" hlink="hlink" folHlink="folHlink"/>
  <p:sldLayoutIdLst>
    <p:sldLayoutId id="2147486464" r:id="rId1"/>
    <p:sldLayoutId id="2147486465" r:id="rId2"/>
    <p:sldLayoutId id="2147486466" r:id="rId3"/>
    <p:sldLayoutId id="2147486467" r:id="rId4"/>
    <p:sldLayoutId id="2147486468" r:id="rId5"/>
    <p:sldLayoutId id="2147486469" r:id="rId6"/>
    <p:sldLayoutId id="2147486470" r:id="rId7"/>
    <p:sldLayoutId id="2147486471" r:id="rId8"/>
    <p:sldLayoutId id="2147486472" r:id="rId9"/>
    <p:sldLayoutId id="2147486473" r:id="rId10"/>
    <p:sldLayoutId id="2147486474" r:id="rId11"/>
    <p:sldLayoutId id="2147486475" r:id="rId12"/>
    <p:sldLayoutId id="214748647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8" algn="ctr" rtl="0" fontAlgn="base">
        <a:spcBef>
          <a:spcPct val="0"/>
        </a:spcBef>
        <a:spcAft>
          <a:spcPct val="0"/>
        </a:spcAft>
        <a:defRPr sz="4400">
          <a:solidFill>
            <a:schemeClr val="tx2"/>
          </a:solidFill>
          <a:latin typeface="Arial" charset="0"/>
          <a:ea typeface="ＭＳ Ｐゴシック" charset="0"/>
          <a:cs typeface="Arial" charset="0"/>
        </a:defRPr>
      </a:lvl6pPr>
      <a:lvl7pPr marL="913977" algn="ctr" rtl="0" fontAlgn="base">
        <a:spcBef>
          <a:spcPct val="0"/>
        </a:spcBef>
        <a:spcAft>
          <a:spcPct val="0"/>
        </a:spcAft>
        <a:defRPr sz="4400">
          <a:solidFill>
            <a:schemeClr val="tx2"/>
          </a:solidFill>
          <a:latin typeface="Arial" charset="0"/>
          <a:ea typeface="ＭＳ Ｐゴシック" charset="0"/>
          <a:cs typeface="Arial" charset="0"/>
        </a:defRPr>
      </a:lvl7pPr>
      <a:lvl8pPr marL="1370970" algn="ctr" rtl="0" fontAlgn="base">
        <a:spcBef>
          <a:spcPct val="0"/>
        </a:spcBef>
        <a:spcAft>
          <a:spcPct val="0"/>
        </a:spcAft>
        <a:defRPr sz="4400">
          <a:solidFill>
            <a:schemeClr val="tx2"/>
          </a:solidFill>
          <a:latin typeface="Arial" charset="0"/>
          <a:ea typeface="ＭＳ Ｐゴシック" charset="0"/>
          <a:cs typeface="Arial" charset="0"/>
        </a:defRPr>
      </a:lvl8pPr>
      <a:lvl9pPr marL="1827959"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ea typeface="Arial" charset="0"/>
          <a:cs typeface="+mn-cs"/>
        </a:defRPr>
      </a:lvl2pPr>
      <a:lvl3pPr marL="1142471" indent="-228493" algn="l" rtl="0" eaLnBrk="0" fontAlgn="base" hangingPunct="0">
        <a:spcBef>
          <a:spcPct val="20000"/>
        </a:spcBef>
        <a:spcAft>
          <a:spcPct val="0"/>
        </a:spcAft>
        <a:buChar char="•"/>
        <a:defRPr sz="2400">
          <a:solidFill>
            <a:schemeClr val="tx1"/>
          </a:solidFill>
          <a:latin typeface="+mn-lt"/>
          <a:ea typeface="Arial" charset="0"/>
          <a:cs typeface="+mn-cs"/>
        </a:defRPr>
      </a:lvl3pPr>
      <a:lvl4pPr marL="1599462" indent="-228493" algn="l" rtl="0" eaLnBrk="0" fontAlgn="base" hangingPunct="0">
        <a:spcBef>
          <a:spcPct val="20000"/>
        </a:spcBef>
        <a:spcAft>
          <a:spcPct val="0"/>
        </a:spcAft>
        <a:buChar char="–"/>
        <a:defRPr sz="2000">
          <a:solidFill>
            <a:schemeClr val="tx1"/>
          </a:solidFill>
          <a:latin typeface="+mn-lt"/>
          <a:ea typeface="Arial" charset="0"/>
          <a:cs typeface="+mn-cs"/>
        </a:defRPr>
      </a:lvl4pPr>
      <a:lvl5pPr marL="2056455" indent="-228493" algn="l" rtl="0" eaLnBrk="0" fontAlgn="base" hangingPunct="0">
        <a:spcBef>
          <a:spcPct val="20000"/>
        </a:spcBef>
        <a:spcAft>
          <a:spcPct val="0"/>
        </a:spcAft>
        <a:buChar char="»"/>
        <a:defRPr sz="2000">
          <a:solidFill>
            <a:schemeClr val="tx1"/>
          </a:solidFill>
          <a:latin typeface="+mn-lt"/>
          <a:ea typeface="Arial" charset="0"/>
          <a:cs typeface="+mn-cs"/>
        </a:defRPr>
      </a:lvl5pPr>
      <a:lvl6pPr marL="2513445" indent="-228493" algn="l" rtl="0" fontAlgn="base">
        <a:spcBef>
          <a:spcPct val="20000"/>
        </a:spcBef>
        <a:spcAft>
          <a:spcPct val="0"/>
        </a:spcAft>
        <a:buChar char="»"/>
        <a:defRPr sz="2000">
          <a:solidFill>
            <a:schemeClr val="tx1"/>
          </a:solidFill>
          <a:latin typeface="+mn-lt"/>
          <a:ea typeface="Arial" charset="0"/>
          <a:cs typeface="+mn-cs"/>
        </a:defRPr>
      </a:lvl6pPr>
      <a:lvl7pPr marL="2970432" indent="-228493" algn="l" rtl="0" fontAlgn="base">
        <a:spcBef>
          <a:spcPct val="20000"/>
        </a:spcBef>
        <a:spcAft>
          <a:spcPct val="0"/>
        </a:spcAft>
        <a:buChar char="»"/>
        <a:defRPr sz="2000">
          <a:solidFill>
            <a:schemeClr val="tx1"/>
          </a:solidFill>
          <a:latin typeface="+mn-lt"/>
          <a:ea typeface="Arial" charset="0"/>
          <a:cs typeface="+mn-cs"/>
        </a:defRPr>
      </a:lvl7pPr>
      <a:lvl8pPr marL="3427423" indent="-228493" algn="l" rtl="0" fontAlgn="base">
        <a:spcBef>
          <a:spcPct val="20000"/>
        </a:spcBef>
        <a:spcAft>
          <a:spcPct val="0"/>
        </a:spcAft>
        <a:buChar char="»"/>
        <a:defRPr sz="2000">
          <a:solidFill>
            <a:schemeClr val="tx1"/>
          </a:solidFill>
          <a:latin typeface="+mn-lt"/>
          <a:ea typeface="Arial" charset="0"/>
          <a:cs typeface="+mn-cs"/>
        </a:defRPr>
      </a:lvl8pPr>
      <a:lvl9pPr marL="3884410" indent="-22849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p>
            <a:pPr lvl="0"/>
            <a:r>
              <a:rPr lang="en-US"/>
              <a:t>Click to edit Master title style</a:t>
            </a:r>
          </a:p>
        </p:txBody>
      </p:sp>
      <p:sp>
        <p:nvSpPr>
          <p:cNvPr id="156675" name="Rectangle 3"/>
          <p:cNvSpPr>
            <a:spLocks noGrp="1" noChangeArrowheads="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6" name="Rectangle 4"/>
          <p:cNvSpPr>
            <a:spLocks noGrp="1" noChangeArrowheads="1"/>
          </p:cNvSpPr>
          <p:nvPr>
            <p:ph type="dt" sz="half" idx="2"/>
          </p:nvPr>
        </p:nvSpPr>
        <p:spPr bwMode="auto">
          <a:xfrm>
            <a:off x="457200" y="6245225"/>
            <a:ext cx="2133600" cy="476251"/>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defRPr sz="1400">
                <a:solidFill>
                  <a:srgbClr val="000000"/>
                </a:solidFill>
                <a:ea typeface="ＭＳ Ｐゴシック" charset="0"/>
                <a:cs typeface="Arial" charset="0"/>
              </a:defRPr>
            </a:lvl1pPr>
          </a:lstStyle>
          <a:p>
            <a:pPr>
              <a:defRPr/>
            </a:pPr>
            <a:endParaRPr lang="en-US"/>
          </a:p>
        </p:txBody>
      </p:sp>
      <p:sp>
        <p:nvSpPr>
          <p:cNvPr id="115717" name="Rectangle 5"/>
          <p:cNvSpPr>
            <a:spLocks noGrp="1" noChangeArrowheads="1"/>
          </p:cNvSpPr>
          <p:nvPr>
            <p:ph type="ftr" sz="quarter" idx="3"/>
          </p:nvPr>
        </p:nvSpPr>
        <p:spPr bwMode="auto">
          <a:xfrm>
            <a:off x="3124201" y="6245225"/>
            <a:ext cx="2895600" cy="476251"/>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lgn="ctr">
              <a:defRPr sz="1400">
                <a:solidFill>
                  <a:srgbClr val="000000"/>
                </a:solidFill>
                <a:ea typeface="ＭＳ Ｐゴシック" charset="0"/>
                <a:cs typeface="Arial" charset="0"/>
              </a:defRPr>
            </a:lvl1pPr>
          </a:lstStyle>
          <a:p>
            <a:pPr>
              <a:defRPr/>
            </a:pPr>
            <a:endParaRPr lang="en-US"/>
          </a:p>
        </p:txBody>
      </p:sp>
      <p:sp>
        <p:nvSpPr>
          <p:cNvPr id="115718" name="Rectangle 6"/>
          <p:cNvSpPr>
            <a:spLocks noGrp="1" noChangeArrowheads="1"/>
          </p:cNvSpPr>
          <p:nvPr>
            <p:ph type="sldNum" sz="quarter" idx="4"/>
          </p:nvPr>
        </p:nvSpPr>
        <p:spPr bwMode="auto">
          <a:xfrm>
            <a:off x="6553200" y="6245225"/>
            <a:ext cx="2133600" cy="476251"/>
          </a:xfrm>
          <a:prstGeom prst="rect">
            <a:avLst/>
          </a:prstGeom>
          <a:noFill/>
          <a:ln>
            <a:noFill/>
          </a:ln>
          <a:effectLst/>
          <a:extLst/>
        </p:spPr>
        <p:txBody>
          <a:bodyPr vert="horz" wrap="square" lIns="91397" tIns="45699" rIns="91397" bIns="45699" numCol="1" anchor="t" anchorCtr="0" compatLnSpc="1">
            <a:prstTxWarp prst="textNoShape">
              <a:avLst/>
            </a:prstTxWarp>
          </a:bodyPr>
          <a:lstStyle>
            <a:lvl1pPr algn="r">
              <a:defRPr sz="1400">
                <a:solidFill>
                  <a:srgbClr val="000000"/>
                </a:solidFill>
              </a:defRPr>
            </a:lvl1pPr>
          </a:lstStyle>
          <a:p>
            <a:pPr>
              <a:defRPr/>
            </a:pPr>
            <a:fld id="{AB783479-9E90-9943-A0AD-A4AC37417764}" type="slidenum">
              <a:rPr lang="en-US"/>
              <a:pPr>
                <a:defRPr/>
              </a:pPr>
              <a:t>‹#›</a:t>
            </a:fld>
            <a:endParaRPr lang="en-US"/>
          </a:p>
        </p:txBody>
      </p:sp>
    </p:spTree>
    <p:extLst>
      <p:ext uri="{BB962C8B-B14F-4D97-AF65-F5344CB8AC3E}">
        <p14:creationId xmlns:p14="http://schemas.microsoft.com/office/powerpoint/2010/main" val="4000646815"/>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 id="2147486501" r:id="rId12"/>
    <p:sldLayoutId id="2147486502" r:id="rId13"/>
    <p:sldLayoutId id="21474865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88" algn="ctr" rtl="0" fontAlgn="base">
        <a:spcBef>
          <a:spcPct val="0"/>
        </a:spcBef>
        <a:spcAft>
          <a:spcPct val="0"/>
        </a:spcAft>
        <a:defRPr sz="4400">
          <a:solidFill>
            <a:schemeClr val="tx2"/>
          </a:solidFill>
          <a:latin typeface="Arial" charset="0"/>
          <a:ea typeface="ＭＳ Ｐゴシック" charset="0"/>
          <a:cs typeface="Arial" charset="0"/>
        </a:defRPr>
      </a:lvl6pPr>
      <a:lvl7pPr marL="913977" algn="ctr" rtl="0" fontAlgn="base">
        <a:spcBef>
          <a:spcPct val="0"/>
        </a:spcBef>
        <a:spcAft>
          <a:spcPct val="0"/>
        </a:spcAft>
        <a:defRPr sz="4400">
          <a:solidFill>
            <a:schemeClr val="tx2"/>
          </a:solidFill>
          <a:latin typeface="Arial" charset="0"/>
          <a:ea typeface="ＭＳ Ｐゴシック" charset="0"/>
          <a:cs typeface="Arial" charset="0"/>
        </a:defRPr>
      </a:lvl7pPr>
      <a:lvl8pPr marL="1370970" algn="ctr" rtl="0" fontAlgn="base">
        <a:spcBef>
          <a:spcPct val="0"/>
        </a:spcBef>
        <a:spcAft>
          <a:spcPct val="0"/>
        </a:spcAft>
        <a:defRPr sz="4400">
          <a:solidFill>
            <a:schemeClr val="tx2"/>
          </a:solidFill>
          <a:latin typeface="Arial" charset="0"/>
          <a:ea typeface="ＭＳ Ｐゴシック" charset="0"/>
          <a:cs typeface="Arial" charset="0"/>
        </a:defRPr>
      </a:lvl8pPr>
      <a:lvl9pPr marL="1827959"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44" indent="-342744" algn="l" rtl="0" eaLnBrk="0" fontAlgn="base" hangingPunct="0">
        <a:spcBef>
          <a:spcPct val="20000"/>
        </a:spcBef>
        <a:spcAft>
          <a:spcPct val="0"/>
        </a:spcAft>
        <a:buChar char="•"/>
        <a:defRPr sz="3200">
          <a:solidFill>
            <a:schemeClr val="tx1"/>
          </a:solidFill>
          <a:latin typeface="+mn-lt"/>
          <a:ea typeface="+mn-ea"/>
          <a:cs typeface="+mn-cs"/>
        </a:defRPr>
      </a:lvl1pPr>
      <a:lvl2pPr marL="742608" indent="-285618" algn="l" rtl="0" eaLnBrk="0" fontAlgn="base" hangingPunct="0">
        <a:spcBef>
          <a:spcPct val="20000"/>
        </a:spcBef>
        <a:spcAft>
          <a:spcPct val="0"/>
        </a:spcAft>
        <a:buChar char="–"/>
        <a:defRPr sz="2800">
          <a:solidFill>
            <a:schemeClr val="tx1"/>
          </a:solidFill>
          <a:latin typeface="+mn-lt"/>
          <a:ea typeface="Arial" charset="0"/>
          <a:cs typeface="+mn-cs"/>
        </a:defRPr>
      </a:lvl2pPr>
      <a:lvl3pPr marL="1142471" indent="-228493" algn="l" rtl="0" eaLnBrk="0" fontAlgn="base" hangingPunct="0">
        <a:spcBef>
          <a:spcPct val="20000"/>
        </a:spcBef>
        <a:spcAft>
          <a:spcPct val="0"/>
        </a:spcAft>
        <a:buChar char="•"/>
        <a:defRPr sz="2400">
          <a:solidFill>
            <a:schemeClr val="tx1"/>
          </a:solidFill>
          <a:latin typeface="+mn-lt"/>
          <a:ea typeface="Arial" charset="0"/>
          <a:cs typeface="+mn-cs"/>
        </a:defRPr>
      </a:lvl3pPr>
      <a:lvl4pPr marL="1599462" indent="-228493" algn="l" rtl="0" eaLnBrk="0" fontAlgn="base" hangingPunct="0">
        <a:spcBef>
          <a:spcPct val="20000"/>
        </a:spcBef>
        <a:spcAft>
          <a:spcPct val="0"/>
        </a:spcAft>
        <a:buChar char="–"/>
        <a:defRPr sz="2000">
          <a:solidFill>
            <a:schemeClr val="tx1"/>
          </a:solidFill>
          <a:latin typeface="+mn-lt"/>
          <a:ea typeface="Arial" charset="0"/>
          <a:cs typeface="+mn-cs"/>
        </a:defRPr>
      </a:lvl4pPr>
      <a:lvl5pPr marL="2056455" indent="-228493" algn="l" rtl="0" eaLnBrk="0" fontAlgn="base" hangingPunct="0">
        <a:spcBef>
          <a:spcPct val="20000"/>
        </a:spcBef>
        <a:spcAft>
          <a:spcPct val="0"/>
        </a:spcAft>
        <a:buChar char="»"/>
        <a:defRPr sz="2000">
          <a:solidFill>
            <a:schemeClr val="tx1"/>
          </a:solidFill>
          <a:latin typeface="+mn-lt"/>
          <a:ea typeface="Arial" charset="0"/>
          <a:cs typeface="+mn-cs"/>
        </a:defRPr>
      </a:lvl5pPr>
      <a:lvl6pPr marL="2513445" indent="-228493" algn="l" rtl="0" fontAlgn="base">
        <a:spcBef>
          <a:spcPct val="20000"/>
        </a:spcBef>
        <a:spcAft>
          <a:spcPct val="0"/>
        </a:spcAft>
        <a:buChar char="»"/>
        <a:defRPr sz="2000">
          <a:solidFill>
            <a:schemeClr val="tx1"/>
          </a:solidFill>
          <a:latin typeface="+mn-lt"/>
          <a:ea typeface="Arial" charset="0"/>
          <a:cs typeface="+mn-cs"/>
        </a:defRPr>
      </a:lvl6pPr>
      <a:lvl7pPr marL="2970432" indent="-228493" algn="l" rtl="0" fontAlgn="base">
        <a:spcBef>
          <a:spcPct val="20000"/>
        </a:spcBef>
        <a:spcAft>
          <a:spcPct val="0"/>
        </a:spcAft>
        <a:buChar char="»"/>
        <a:defRPr sz="2000">
          <a:solidFill>
            <a:schemeClr val="tx1"/>
          </a:solidFill>
          <a:latin typeface="+mn-lt"/>
          <a:ea typeface="Arial" charset="0"/>
          <a:cs typeface="+mn-cs"/>
        </a:defRPr>
      </a:lvl7pPr>
      <a:lvl8pPr marL="3427423" indent="-228493" algn="l" rtl="0" fontAlgn="base">
        <a:spcBef>
          <a:spcPct val="20000"/>
        </a:spcBef>
        <a:spcAft>
          <a:spcPct val="0"/>
        </a:spcAft>
        <a:buChar char="»"/>
        <a:defRPr sz="2000">
          <a:solidFill>
            <a:schemeClr val="tx1"/>
          </a:solidFill>
          <a:latin typeface="+mn-lt"/>
          <a:ea typeface="Arial" charset="0"/>
          <a:cs typeface="+mn-cs"/>
        </a:defRPr>
      </a:lvl8pPr>
      <a:lvl9pPr marL="3884410" indent="-22849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88" rtl="0" eaLnBrk="1" latinLnBrk="0" hangingPunct="1">
        <a:defRPr sz="1800" kern="1200">
          <a:solidFill>
            <a:schemeClr val="tx1"/>
          </a:solidFill>
          <a:latin typeface="+mn-lt"/>
          <a:ea typeface="+mn-ea"/>
          <a:cs typeface="+mn-cs"/>
        </a:defRPr>
      </a:lvl1pPr>
      <a:lvl2pPr marL="456988" algn="l" defTabSz="456988" rtl="0" eaLnBrk="1" latinLnBrk="0" hangingPunct="1">
        <a:defRPr sz="1800" kern="1200">
          <a:solidFill>
            <a:schemeClr val="tx1"/>
          </a:solidFill>
          <a:latin typeface="+mn-lt"/>
          <a:ea typeface="+mn-ea"/>
          <a:cs typeface="+mn-cs"/>
        </a:defRPr>
      </a:lvl2pPr>
      <a:lvl3pPr marL="913977" algn="l" defTabSz="456988" rtl="0" eaLnBrk="1" latinLnBrk="0" hangingPunct="1">
        <a:defRPr sz="1800" kern="1200">
          <a:solidFill>
            <a:schemeClr val="tx1"/>
          </a:solidFill>
          <a:latin typeface="+mn-lt"/>
          <a:ea typeface="+mn-ea"/>
          <a:cs typeface="+mn-cs"/>
        </a:defRPr>
      </a:lvl3pPr>
      <a:lvl4pPr marL="1370970" algn="l" defTabSz="456988" rtl="0" eaLnBrk="1" latinLnBrk="0" hangingPunct="1">
        <a:defRPr sz="1800" kern="1200">
          <a:solidFill>
            <a:schemeClr val="tx1"/>
          </a:solidFill>
          <a:latin typeface="+mn-lt"/>
          <a:ea typeface="+mn-ea"/>
          <a:cs typeface="+mn-cs"/>
        </a:defRPr>
      </a:lvl4pPr>
      <a:lvl5pPr marL="1827959" algn="l" defTabSz="456988" rtl="0" eaLnBrk="1" latinLnBrk="0" hangingPunct="1">
        <a:defRPr sz="1800" kern="1200">
          <a:solidFill>
            <a:schemeClr val="tx1"/>
          </a:solidFill>
          <a:latin typeface="+mn-lt"/>
          <a:ea typeface="+mn-ea"/>
          <a:cs typeface="+mn-cs"/>
        </a:defRPr>
      </a:lvl5pPr>
      <a:lvl6pPr marL="2284947" algn="l" defTabSz="456988" rtl="0" eaLnBrk="1" latinLnBrk="0" hangingPunct="1">
        <a:defRPr sz="1800" kern="1200">
          <a:solidFill>
            <a:schemeClr val="tx1"/>
          </a:solidFill>
          <a:latin typeface="+mn-lt"/>
          <a:ea typeface="+mn-ea"/>
          <a:cs typeface="+mn-cs"/>
        </a:defRPr>
      </a:lvl6pPr>
      <a:lvl7pPr marL="2741939" algn="l" defTabSz="456988" rtl="0" eaLnBrk="1" latinLnBrk="0" hangingPunct="1">
        <a:defRPr sz="1800" kern="1200">
          <a:solidFill>
            <a:schemeClr val="tx1"/>
          </a:solidFill>
          <a:latin typeface="+mn-lt"/>
          <a:ea typeface="+mn-ea"/>
          <a:cs typeface="+mn-cs"/>
        </a:defRPr>
      </a:lvl7pPr>
      <a:lvl8pPr marL="3198924" algn="l" defTabSz="456988" rtl="0" eaLnBrk="1" latinLnBrk="0" hangingPunct="1">
        <a:defRPr sz="1800" kern="1200">
          <a:solidFill>
            <a:schemeClr val="tx1"/>
          </a:solidFill>
          <a:latin typeface="+mn-lt"/>
          <a:ea typeface="+mn-ea"/>
          <a:cs typeface="+mn-cs"/>
        </a:defRPr>
      </a:lvl8pPr>
      <a:lvl9pPr marL="3655917" algn="l" defTabSz="4569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3.xml"/><Relationship Id="rId3" Type="http://schemas.openxmlformats.org/officeDocument/2006/relationships/image" Target="../media/image2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3.png"/><Relationship Id="rId1" Type="http://schemas.openxmlformats.org/officeDocument/2006/relationships/slideLayout" Target="../slideLayouts/slideLayout8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3.xml"/><Relationship Id="rId3"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28.xml"/><Relationship Id="rId3" Type="http://schemas.openxmlformats.org/officeDocument/2006/relationships/image" Target="../media/image34.tiff"/></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emf"/><Relationship Id="rId1" Type="http://schemas.openxmlformats.org/officeDocument/2006/relationships/slideLayout" Target="../slideLayouts/slideLayout11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0.xml"/><Relationship Id="rId3" Type="http://schemas.openxmlformats.org/officeDocument/2006/relationships/image" Target="../media/image3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1.xml"/><Relationship Id="rId3"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2.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117.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tiff"/><Relationship Id="rId1" Type="http://schemas.openxmlformats.org/officeDocument/2006/relationships/slideLayout" Target="../slideLayouts/slideLayout11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emf"/><Relationship Id="rId1" Type="http://schemas.openxmlformats.org/officeDocument/2006/relationships/slideLayout" Target="../slideLayouts/slideLayout11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8.xml"/><Relationship Id="rId3" Type="http://schemas.openxmlformats.org/officeDocument/2006/relationships/image" Target="../media/image45.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46.jpg"/><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1.xml"/><Relationship Id="rId3" Type="http://schemas.openxmlformats.org/officeDocument/2006/relationships/image" Target="../media/image50.tiff"/></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1.wdp"/><Relationship Id="rId5"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3.xml"/><Relationship Id="rId3" Type="http://schemas.openxmlformats.org/officeDocument/2006/relationships/image" Target="../media/image5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5.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image" Target="../media/image57.png"/><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59.png"/><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2.wdp"/><Relationship Id="rId1" Type="http://schemas.openxmlformats.org/officeDocument/2006/relationships/slideLayout" Target="../slideLayouts/slideLayout50.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23.png"/><Relationship Id="rId1" Type="http://schemas.openxmlformats.org/officeDocument/2006/relationships/slideLayout" Target="../slideLayouts/slideLayout44.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3.png"/><Relationship Id="rId1" Type="http://schemas.openxmlformats.org/officeDocument/2006/relationships/slideLayout" Target="../slideLayouts/slideLayout90.xml"/><Relationship Id="rId2"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65.emf"/><Relationship Id="rId3"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7.png"/><Relationship Id="rId1" Type="http://schemas.openxmlformats.org/officeDocument/2006/relationships/slideLayout" Target="../slideLayouts/slideLayout90.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7.xml"/><Relationship Id="rId3"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14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6" name="Title 5"/>
          <p:cNvSpPr>
            <a:spLocks noGrp="1"/>
          </p:cNvSpPr>
          <p:nvPr>
            <p:ph type="title"/>
          </p:nvPr>
        </p:nvSpPr>
        <p:spPr>
          <a:xfrm>
            <a:off x="287867" y="186269"/>
            <a:ext cx="8229600" cy="1143000"/>
          </a:xfrm>
        </p:spPr>
        <p:txBody>
          <a:bodyPr/>
          <a:lstStyle/>
          <a:p>
            <a:pPr algn="l"/>
            <a:r>
              <a:rPr lang="en-US" sz="3600" dirty="0" err="1">
                <a:solidFill>
                  <a:srgbClr val="FFFFFF"/>
                </a:solidFill>
              </a:rPr>
              <a:t>Proxima</a:t>
            </a:r>
            <a:r>
              <a:rPr lang="en-US" sz="3600" dirty="0">
                <a:solidFill>
                  <a:srgbClr val="FFFFFF"/>
                </a:solidFill>
              </a:rPr>
              <a:t> Centauri b: A World of Possibilities</a:t>
            </a:r>
          </a:p>
        </p:txBody>
      </p:sp>
      <p:grpSp>
        <p:nvGrpSpPr>
          <p:cNvPr id="9" name="Group 8"/>
          <p:cNvGrpSpPr/>
          <p:nvPr/>
        </p:nvGrpSpPr>
        <p:grpSpPr>
          <a:xfrm>
            <a:off x="175184" y="4019043"/>
            <a:ext cx="8189913" cy="1969769"/>
            <a:chOff x="835556" y="4103687"/>
            <a:chExt cx="8189913" cy="1969768"/>
          </a:xfrm>
        </p:grpSpPr>
        <p:pic>
          <p:nvPicPr>
            <p:cNvPr id="10" name="Picture 10" descr="vpl_w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3131" y="4169829"/>
              <a:ext cx="820738"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835556" y="4103687"/>
              <a:ext cx="8189913" cy="19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977" fontAlgn="auto">
                <a:spcBef>
                  <a:spcPts val="0"/>
                </a:spcBef>
                <a:spcAft>
                  <a:spcPts val="0"/>
                </a:spcAft>
                <a:defRPr/>
              </a:pPr>
              <a:r>
                <a:rPr lang="en-US" sz="1800" kern="0" dirty="0">
                  <a:solidFill>
                    <a:srgbClr val="9D4A15"/>
                  </a:solidFill>
                  <a:cs typeface="Arial" charset="0"/>
                </a:rPr>
                <a:t>               </a:t>
              </a:r>
              <a:r>
                <a:rPr lang="en-US" kern="0" dirty="0" smtClean="0">
                  <a:solidFill>
                    <a:srgbClr val="FFFFFF">
                      <a:lumMod val="95000"/>
                    </a:srgbClr>
                  </a:solidFill>
                  <a:cs typeface="Arial" charset="0"/>
                </a:rPr>
                <a:t>Victoria Meadows (University of Washington/NAI)</a:t>
              </a:r>
              <a:endParaRPr lang="en-US" sz="3200" kern="0" dirty="0">
                <a:solidFill>
                  <a:srgbClr val="FFFFFF">
                    <a:lumMod val="95000"/>
                  </a:srgbClr>
                </a:solidFill>
                <a:cs typeface="Arial" charset="0"/>
              </a:endParaRPr>
            </a:p>
            <a:p>
              <a:pPr fontAlgn="auto">
                <a:spcBef>
                  <a:spcPts val="0"/>
                </a:spcBef>
                <a:spcAft>
                  <a:spcPts val="0"/>
                </a:spcAft>
                <a:defRPr/>
              </a:pPr>
              <a:r>
                <a:rPr lang="en-US" sz="2800" kern="0" dirty="0">
                  <a:solidFill>
                    <a:srgbClr val="FFFFFF">
                      <a:lumMod val="95000"/>
                    </a:srgbClr>
                  </a:solidFill>
                  <a:cs typeface="Arial" charset="0"/>
                </a:rPr>
                <a:t>          </a:t>
              </a:r>
              <a:r>
                <a:rPr lang="en-US" sz="1800" kern="0" dirty="0">
                  <a:solidFill>
                    <a:srgbClr val="FFFFFF">
                      <a:lumMod val="95000"/>
                    </a:srgbClr>
                  </a:solidFill>
                  <a:cs typeface="Arial" charset="0"/>
                </a:rPr>
                <a:t>Rory Barnes, </a:t>
              </a:r>
              <a:r>
                <a:rPr lang="en-US" sz="1800" kern="0" dirty="0" err="1">
                  <a:solidFill>
                    <a:srgbClr val="FFFFFF">
                      <a:lumMod val="95000"/>
                    </a:srgbClr>
                  </a:solidFill>
                  <a:cs typeface="Arial" charset="0"/>
                </a:rPr>
                <a:t>Giada</a:t>
              </a:r>
              <a:r>
                <a:rPr lang="en-US" sz="1800" kern="0" dirty="0">
                  <a:solidFill>
                    <a:srgbClr val="FFFFFF">
                      <a:lumMod val="95000"/>
                    </a:srgbClr>
                  </a:solidFill>
                  <a:cs typeface="Arial" charset="0"/>
                </a:rPr>
                <a:t> </a:t>
              </a:r>
              <a:r>
                <a:rPr lang="en-US" sz="1800" kern="0" dirty="0" err="1">
                  <a:solidFill>
                    <a:srgbClr val="FFFFFF">
                      <a:lumMod val="95000"/>
                    </a:srgbClr>
                  </a:solidFill>
                  <a:cs typeface="Arial" charset="0"/>
                </a:rPr>
                <a:t>Arney</a:t>
              </a:r>
              <a:r>
                <a:rPr lang="en-US" sz="1800" kern="0" dirty="0">
                  <a:solidFill>
                    <a:srgbClr val="FFFFFF">
                      <a:lumMod val="95000"/>
                    </a:srgbClr>
                  </a:solidFill>
                  <a:cs typeface="Arial" charset="0"/>
                </a:rPr>
                <a:t>, Russell </a:t>
              </a:r>
              <a:r>
                <a:rPr lang="en-US" sz="1800" kern="0" dirty="0" err="1">
                  <a:solidFill>
                    <a:srgbClr val="FFFFFF">
                      <a:lumMod val="95000"/>
                    </a:srgbClr>
                  </a:solidFill>
                  <a:cs typeface="Arial" charset="0"/>
                </a:rPr>
                <a:t>Deitrick</a:t>
              </a:r>
              <a:r>
                <a:rPr lang="en-US" sz="1800" kern="0" dirty="0">
                  <a:solidFill>
                    <a:srgbClr val="FFFFFF">
                      <a:lumMod val="95000"/>
                    </a:srgbClr>
                  </a:solidFill>
                  <a:cs typeface="Arial" charset="0"/>
                </a:rPr>
                <a:t>, Peter Driscoll,  David Fleming, Benjamin </a:t>
              </a:r>
              <a:r>
                <a:rPr lang="en-US" sz="1800" kern="0" dirty="0" err="1">
                  <a:solidFill>
                    <a:srgbClr val="FFFFFF">
                      <a:lumMod val="95000"/>
                    </a:srgbClr>
                  </a:solidFill>
                  <a:cs typeface="Arial" charset="0"/>
                </a:rPr>
                <a:t>Guyer</a:t>
              </a:r>
              <a:r>
                <a:rPr lang="en-US" sz="1800" kern="0" dirty="0">
                  <a:solidFill>
                    <a:srgbClr val="FFFFFF">
                      <a:lumMod val="95000"/>
                    </a:srgbClr>
                  </a:solidFill>
                  <a:cs typeface="Arial" charset="0"/>
                </a:rPr>
                <a:t>, Andrew </a:t>
              </a:r>
              <a:r>
                <a:rPr lang="en-US" sz="1800" kern="0" dirty="0" err="1">
                  <a:solidFill>
                    <a:srgbClr val="FFFFFF">
                      <a:lumMod val="95000"/>
                    </a:srgbClr>
                  </a:solidFill>
                  <a:cs typeface="Arial" charset="0"/>
                </a:rPr>
                <a:t>Lincowski</a:t>
              </a:r>
              <a:r>
                <a:rPr lang="en-US" sz="1800" kern="0" dirty="0">
                  <a:solidFill>
                    <a:srgbClr val="FFFFFF">
                      <a:lumMod val="95000"/>
                    </a:srgbClr>
                  </a:solidFill>
                  <a:cs typeface="Arial" charset="0"/>
                </a:rPr>
                <a:t>, Rodrigo Luger, Jacob </a:t>
              </a:r>
              <a:r>
                <a:rPr lang="en-US" sz="1800" kern="0" dirty="0" err="1">
                  <a:solidFill>
                    <a:srgbClr val="FFFFFF">
                      <a:lumMod val="95000"/>
                    </a:srgbClr>
                  </a:solidFill>
                  <a:cs typeface="Arial" charset="0"/>
                </a:rPr>
                <a:t>Lustig-Yaeger</a:t>
              </a:r>
              <a:r>
                <a:rPr lang="en-US" sz="1800" kern="0" dirty="0">
                  <a:solidFill>
                    <a:srgbClr val="FFFFFF">
                      <a:lumMod val="95000"/>
                    </a:srgbClr>
                  </a:solidFill>
                  <a:cs typeface="Arial" charset="0"/>
                </a:rPr>
                <a:t>, Diego McDonald, Tom Quinn, Ty Robinson, Eddie </a:t>
              </a:r>
              <a:r>
                <a:rPr lang="en-US" sz="1800" kern="0" dirty="0" err="1">
                  <a:solidFill>
                    <a:srgbClr val="FFFFFF">
                      <a:lumMod val="95000"/>
                    </a:srgbClr>
                  </a:solidFill>
                  <a:cs typeface="Arial" charset="0"/>
                </a:rPr>
                <a:t>Schwieterman</a:t>
              </a:r>
              <a:r>
                <a:rPr lang="en-US" sz="1800" kern="0" dirty="0">
                  <a:solidFill>
                    <a:srgbClr val="FFFFFF">
                      <a:lumMod val="95000"/>
                    </a:srgbClr>
                  </a:solidFill>
                  <a:cs typeface="Arial" charset="0"/>
                </a:rPr>
                <a:t>, Shawn </a:t>
              </a:r>
              <a:r>
                <a:rPr lang="en-US" sz="1800" kern="0" dirty="0" err="1">
                  <a:solidFill>
                    <a:srgbClr val="FFFFFF">
                      <a:lumMod val="95000"/>
                    </a:srgbClr>
                  </a:solidFill>
                  <a:cs typeface="Arial" charset="0"/>
                </a:rPr>
                <a:t>Domagal</a:t>
              </a:r>
              <a:r>
                <a:rPr lang="en-US" sz="1800" kern="0" dirty="0">
                  <a:solidFill>
                    <a:srgbClr val="FFFFFF">
                      <a:lumMod val="95000"/>
                    </a:srgbClr>
                  </a:solidFill>
                  <a:cs typeface="Arial" charset="0"/>
                </a:rPr>
                <a:t>-Goldman, David Crisp</a:t>
              </a:r>
            </a:p>
            <a:p>
              <a:pPr defTabSz="913977" fontAlgn="auto">
                <a:spcBef>
                  <a:spcPts val="0"/>
                </a:spcBef>
                <a:spcAft>
                  <a:spcPts val="0"/>
                </a:spcAft>
                <a:defRPr/>
              </a:pPr>
              <a:r>
                <a:rPr lang="en-US" sz="1600" kern="0" dirty="0">
                  <a:solidFill>
                    <a:srgbClr val="FFFFFF">
                      <a:lumMod val="95000"/>
                    </a:srgbClr>
                  </a:solidFill>
                  <a:cs typeface="Arial" charset="0"/>
                </a:rPr>
                <a:t>               </a:t>
              </a:r>
              <a:endParaRPr lang="en-US" sz="1200" kern="0" dirty="0">
                <a:solidFill>
                  <a:srgbClr val="FFFFFF">
                    <a:lumMod val="95000"/>
                  </a:srgbClr>
                </a:solidFill>
                <a:cs typeface="Arial" charset="0"/>
              </a:endParaRPr>
            </a:p>
          </p:txBody>
        </p:sp>
      </p:grpSp>
      <p:sp>
        <p:nvSpPr>
          <p:cNvPr id="8" name="TextBox 7"/>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solidFill>
                  <a:srgbClr val="7B74A6"/>
                </a:solidFill>
              </a:rPr>
              <a:t>Credit: </a:t>
            </a:r>
            <a:r>
              <a:rPr lang="en-US" sz="1600" dirty="0" err="1">
                <a:solidFill>
                  <a:srgbClr val="7B74A6"/>
                </a:solidFill>
              </a:rPr>
              <a:t>Kornmesser</a:t>
            </a:r>
            <a:r>
              <a:rPr lang="en-US" sz="1600" dirty="0">
                <a:solidFill>
                  <a:srgbClr val="7B74A6"/>
                </a:solidFill>
              </a:rPr>
              <a:t>, ESO</a:t>
            </a:r>
          </a:p>
        </p:txBody>
      </p:sp>
    </p:spTree>
    <p:extLst>
      <p:ext uri="{BB962C8B-B14F-4D97-AF65-F5344CB8AC3E}">
        <p14:creationId xmlns:p14="http://schemas.microsoft.com/office/powerpoint/2010/main" val="610949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24" y="25417"/>
            <a:ext cx="8864599" cy="736599"/>
          </a:xfrm>
        </p:spPr>
        <p:txBody>
          <a:bodyPr/>
          <a:lstStyle/>
          <a:p>
            <a:r>
              <a:rPr lang="en-US" dirty="0" smtClean="0">
                <a:solidFill>
                  <a:schemeClr val="tx1"/>
                </a:solidFill>
              </a:rPr>
              <a:t>LUVOIR may also observe M dwarf planets</a:t>
            </a:r>
            <a:endParaRPr lang="en-US" dirty="0">
              <a:solidFill>
                <a:schemeClr val="tx1"/>
              </a:solidFill>
            </a:endParaRPr>
          </a:p>
        </p:txBody>
      </p:sp>
      <p:pic>
        <p:nvPicPr>
          <p:cNvPr id="4" name="Content Placeholder 3" descr="Screen Shot 2017-01-17 at 9.55.06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13" r="302"/>
          <a:stretch/>
        </p:blipFill>
        <p:spPr>
          <a:xfrm>
            <a:off x="598099" y="828563"/>
            <a:ext cx="7860125" cy="5965940"/>
          </a:xfrm>
        </p:spPr>
      </p:pic>
      <p:sp>
        <p:nvSpPr>
          <p:cNvPr id="5" name="TextBox 4"/>
          <p:cNvSpPr txBox="1"/>
          <p:nvPr/>
        </p:nvSpPr>
        <p:spPr>
          <a:xfrm>
            <a:off x="5338470" y="6524840"/>
            <a:ext cx="3158938" cy="307777"/>
          </a:xfrm>
          <a:prstGeom prst="rect">
            <a:avLst/>
          </a:prstGeom>
          <a:noFill/>
        </p:spPr>
        <p:txBody>
          <a:bodyPr wrap="none" rtlCol="0">
            <a:spAutoFit/>
          </a:bodyPr>
          <a:lstStyle/>
          <a:p>
            <a:r>
              <a:rPr lang="en-US" sz="1400" dirty="0" err="1" smtClean="0">
                <a:solidFill>
                  <a:schemeClr val="bg1"/>
                </a:solidFill>
              </a:rPr>
              <a:t>Seager</a:t>
            </a:r>
            <a:r>
              <a:rPr lang="en-US" sz="1400" dirty="0" smtClean="0">
                <a:solidFill>
                  <a:schemeClr val="bg1"/>
                </a:solidFill>
              </a:rPr>
              <a:t> et al., 2016; Stark et al., 2015</a:t>
            </a:r>
            <a:endParaRPr lang="en-US" sz="1400" dirty="0">
              <a:solidFill>
                <a:schemeClr val="bg1"/>
              </a:solidFill>
            </a:endParaRPr>
          </a:p>
        </p:txBody>
      </p:sp>
      <p:sp>
        <p:nvSpPr>
          <p:cNvPr id="3" name="TextBox 2"/>
          <p:cNvSpPr txBox="1"/>
          <p:nvPr/>
        </p:nvSpPr>
        <p:spPr>
          <a:xfrm>
            <a:off x="3810000" y="1282706"/>
            <a:ext cx="4365298" cy="830997"/>
          </a:xfrm>
          <a:prstGeom prst="rect">
            <a:avLst/>
          </a:prstGeom>
          <a:noFill/>
        </p:spPr>
        <p:txBody>
          <a:bodyPr wrap="none" rtlCol="0">
            <a:spAutoFit/>
          </a:bodyPr>
          <a:lstStyle/>
          <a:p>
            <a:r>
              <a:rPr lang="en-US" dirty="0" smtClean="0">
                <a:solidFill>
                  <a:schemeClr val="bg1"/>
                </a:solidFill>
              </a:rPr>
              <a:t>Not as many as the G dwarfs, </a:t>
            </a:r>
          </a:p>
          <a:p>
            <a:r>
              <a:rPr lang="en-US" dirty="0" smtClean="0">
                <a:solidFill>
                  <a:schemeClr val="bg1"/>
                </a:solidFill>
              </a:rPr>
              <a:t>but not an insignificant amount</a:t>
            </a:r>
            <a:endParaRPr lang="en-US" dirty="0">
              <a:solidFill>
                <a:schemeClr val="bg1"/>
              </a:solidFill>
            </a:endParaRPr>
          </a:p>
        </p:txBody>
      </p:sp>
      <p:sp>
        <p:nvSpPr>
          <p:cNvPr id="7" name="TextBox 6"/>
          <p:cNvSpPr txBox="1"/>
          <p:nvPr/>
        </p:nvSpPr>
        <p:spPr>
          <a:xfrm>
            <a:off x="2400300" y="1409706"/>
            <a:ext cx="653494" cy="307777"/>
          </a:xfrm>
          <a:prstGeom prst="rect">
            <a:avLst/>
          </a:prstGeom>
          <a:noFill/>
        </p:spPr>
        <p:txBody>
          <a:bodyPr wrap="none" rtlCol="0">
            <a:spAutoFit/>
          </a:bodyPr>
          <a:lstStyle/>
          <a:p>
            <a:r>
              <a:rPr lang="en-US" sz="1400" dirty="0" smtClean="0">
                <a:solidFill>
                  <a:srgbClr val="000000"/>
                </a:solidFill>
              </a:rPr>
              <a:t>(12m)</a:t>
            </a:r>
            <a:endParaRPr lang="en-US" sz="1400" dirty="0">
              <a:solidFill>
                <a:srgbClr val="000000"/>
              </a:solidFill>
            </a:endParaRPr>
          </a:p>
        </p:txBody>
      </p:sp>
    </p:spTree>
    <p:extLst>
      <p:ext uri="{BB962C8B-B14F-4D97-AF65-F5344CB8AC3E}">
        <p14:creationId xmlns:p14="http://schemas.microsoft.com/office/powerpoint/2010/main" val="84451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Z_2752015_riv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82135"/>
            <a:ext cx="10396250" cy="5356516"/>
          </a:xfrm>
          <a:prstGeom prst="rect">
            <a:avLst/>
          </a:prstGeom>
        </p:spPr>
      </p:pic>
      <p:sp>
        <p:nvSpPr>
          <p:cNvPr id="7" name="Title 6"/>
          <p:cNvSpPr>
            <a:spLocks noGrp="1"/>
          </p:cNvSpPr>
          <p:nvPr>
            <p:ph type="title"/>
          </p:nvPr>
        </p:nvSpPr>
        <p:spPr>
          <a:xfrm>
            <a:off x="88900" y="177809"/>
            <a:ext cx="8902700" cy="770467"/>
          </a:xfrm>
        </p:spPr>
        <p:txBody>
          <a:bodyPr>
            <a:normAutofit/>
          </a:bodyPr>
          <a:lstStyle/>
          <a:p>
            <a:pPr algn="l"/>
            <a:r>
              <a:rPr lang="en-US" sz="3200" dirty="0">
                <a:solidFill>
                  <a:schemeClr val="bg1"/>
                </a:solidFill>
                <a:latin typeface="Arial"/>
                <a:cs typeface="Arial"/>
              </a:rPr>
              <a:t>The Surface Liquid Water Habitable Zone</a:t>
            </a:r>
          </a:p>
        </p:txBody>
      </p:sp>
      <p:cxnSp>
        <p:nvCxnSpPr>
          <p:cNvPr id="6" name="Straight Connector 5"/>
          <p:cNvCxnSpPr/>
          <p:nvPr/>
        </p:nvCxnSpPr>
        <p:spPr bwMode="auto">
          <a:xfrm>
            <a:off x="88900" y="952500"/>
            <a:ext cx="894080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1"/>
          <p:cNvSpPr txBox="1">
            <a:spLocks noChangeArrowheads="1"/>
          </p:cNvSpPr>
          <p:nvPr/>
        </p:nvSpPr>
        <p:spPr bwMode="auto">
          <a:xfrm>
            <a:off x="1913471" y="4114818"/>
            <a:ext cx="6983090" cy="147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9" rIns="91397" bIns="45699">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0" hangingPunct="0"/>
            <a:r>
              <a:rPr lang="en-US" sz="1800" dirty="0">
                <a:solidFill>
                  <a:prstClr val="white"/>
                </a:solidFill>
              </a:rPr>
              <a:t>“That region around a star in which an Earth-like planet </a:t>
            </a:r>
          </a:p>
          <a:p>
            <a:pPr eaLnBrk="0" hangingPunct="0"/>
            <a:r>
              <a:rPr lang="en-US" sz="1800" dirty="0">
                <a:solidFill>
                  <a:prstClr val="white"/>
                </a:solidFill>
              </a:rPr>
              <a:t>can maintain liquid water on its surface” (</a:t>
            </a:r>
            <a:r>
              <a:rPr lang="en-US" sz="1800" dirty="0" err="1">
                <a:solidFill>
                  <a:prstClr val="white"/>
                </a:solidFill>
              </a:rPr>
              <a:t>Kasting</a:t>
            </a:r>
            <a:r>
              <a:rPr lang="en-US" sz="1800" dirty="0">
                <a:solidFill>
                  <a:prstClr val="white"/>
                </a:solidFill>
              </a:rPr>
              <a:t> et al., 1993). </a:t>
            </a:r>
          </a:p>
          <a:p>
            <a:pPr eaLnBrk="0" hangingPunct="0"/>
            <a:endParaRPr lang="en-US" sz="1800" dirty="0">
              <a:solidFill>
                <a:prstClr val="white"/>
              </a:solidFill>
            </a:endParaRPr>
          </a:p>
          <a:p>
            <a:pPr eaLnBrk="0" hangingPunct="0"/>
            <a:r>
              <a:rPr lang="en-US" sz="1800" dirty="0">
                <a:solidFill>
                  <a:prstClr val="white"/>
                </a:solidFill>
              </a:rPr>
              <a:t>Translation: That region around a star where life’s </a:t>
            </a:r>
          </a:p>
          <a:p>
            <a:pPr eaLnBrk="0" hangingPunct="0"/>
            <a:r>
              <a:rPr lang="en-US" sz="1800" dirty="0">
                <a:solidFill>
                  <a:prstClr val="white"/>
                </a:solidFill>
              </a:rPr>
              <a:t>requirements are </a:t>
            </a:r>
            <a:r>
              <a:rPr lang="en-US" sz="1800" i="1" dirty="0">
                <a:solidFill>
                  <a:prstClr val="white"/>
                </a:solidFill>
              </a:rPr>
              <a:t>most likely to be met,</a:t>
            </a:r>
            <a:r>
              <a:rPr lang="en-US" sz="1800" dirty="0">
                <a:solidFill>
                  <a:prstClr val="white"/>
                </a:solidFill>
              </a:rPr>
              <a:t> </a:t>
            </a:r>
            <a:r>
              <a:rPr lang="en-US" sz="1800" u="sng" dirty="0">
                <a:solidFill>
                  <a:prstClr val="white"/>
                </a:solidFill>
              </a:rPr>
              <a:t>and</a:t>
            </a:r>
            <a:r>
              <a:rPr lang="en-US" sz="1800" dirty="0">
                <a:solidFill>
                  <a:prstClr val="white"/>
                </a:solidFill>
              </a:rPr>
              <a:t> be detectable </a:t>
            </a:r>
          </a:p>
        </p:txBody>
      </p:sp>
      <p:sp>
        <p:nvSpPr>
          <p:cNvPr id="3" name="TextBox 2"/>
          <p:cNvSpPr txBox="1"/>
          <p:nvPr/>
        </p:nvSpPr>
        <p:spPr>
          <a:xfrm>
            <a:off x="3454419" y="4402668"/>
            <a:ext cx="184579" cy="461622"/>
          </a:xfrm>
          <a:prstGeom prst="rect">
            <a:avLst/>
          </a:prstGeom>
          <a:noFill/>
        </p:spPr>
        <p:txBody>
          <a:bodyPr wrap="none" lIns="91397" tIns="45699" rIns="91397" bIns="45699" rtlCol="0">
            <a:spAutoFit/>
          </a:bodyPr>
          <a:lstStyle/>
          <a:p>
            <a:endParaRPr lang="en-US" dirty="0"/>
          </a:p>
        </p:txBody>
      </p:sp>
      <p:sp>
        <p:nvSpPr>
          <p:cNvPr id="8" name="TextBox 1"/>
          <p:cNvSpPr txBox="1">
            <a:spLocks noChangeArrowheads="1"/>
          </p:cNvSpPr>
          <p:nvPr/>
        </p:nvSpPr>
        <p:spPr bwMode="auto">
          <a:xfrm>
            <a:off x="114314" y="6282282"/>
            <a:ext cx="5237545" cy="58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9" rIns="91397" bIns="45699">
            <a:spAutoFit/>
          </a:bodyPr>
          <a:lstStyle>
            <a:lvl1pPr eaLnBrk="0" hangingPunct="0">
              <a:defRPr sz="500">
                <a:solidFill>
                  <a:schemeClr val="tx1"/>
                </a:solidFill>
                <a:latin typeface="Arial" charset="0"/>
                <a:ea typeface="ＭＳ Ｐゴシック" charset="0"/>
                <a:cs typeface="ＭＳ Ｐゴシック" charset="0"/>
              </a:defRPr>
            </a:lvl1pPr>
            <a:lvl2pPr marL="742950" indent="-285750" eaLnBrk="0" hangingPunct="0">
              <a:defRPr sz="500">
                <a:solidFill>
                  <a:schemeClr val="tx1"/>
                </a:solidFill>
                <a:latin typeface="Arial" charset="0"/>
                <a:ea typeface="ＭＳ Ｐゴシック" charset="0"/>
              </a:defRPr>
            </a:lvl2pPr>
            <a:lvl3pPr marL="1143000" indent="-228600" eaLnBrk="0" hangingPunct="0">
              <a:defRPr sz="500">
                <a:solidFill>
                  <a:schemeClr val="tx1"/>
                </a:solidFill>
                <a:latin typeface="Arial" charset="0"/>
                <a:ea typeface="ＭＳ Ｐゴシック" charset="0"/>
              </a:defRPr>
            </a:lvl3pPr>
            <a:lvl4pPr marL="1600200" indent="-228600" eaLnBrk="0" hangingPunct="0">
              <a:defRPr sz="500">
                <a:solidFill>
                  <a:schemeClr val="tx1"/>
                </a:solidFill>
                <a:latin typeface="Arial" charset="0"/>
                <a:ea typeface="ＭＳ Ｐゴシック" charset="0"/>
              </a:defRPr>
            </a:lvl4pPr>
            <a:lvl5pPr marL="2057400" indent="-228600" eaLnBrk="0" hangingPunct="0">
              <a:defRPr sz="500">
                <a:solidFill>
                  <a:schemeClr val="tx1"/>
                </a:solidFill>
                <a:latin typeface="Arial" charset="0"/>
                <a:ea typeface="ＭＳ Ｐゴシック" charset="0"/>
              </a:defRPr>
            </a:lvl5pPr>
            <a:lvl6pPr marL="2514600" indent="-228600" eaLnBrk="0" fontAlgn="base" hangingPunct="0">
              <a:spcBef>
                <a:spcPct val="0"/>
              </a:spcBef>
              <a:spcAft>
                <a:spcPct val="0"/>
              </a:spcAft>
              <a:defRPr sz="500">
                <a:solidFill>
                  <a:schemeClr val="tx1"/>
                </a:solidFill>
                <a:latin typeface="Arial" charset="0"/>
                <a:ea typeface="ＭＳ Ｐゴシック" charset="0"/>
              </a:defRPr>
            </a:lvl6pPr>
            <a:lvl7pPr marL="2971800" indent="-228600" eaLnBrk="0" fontAlgn="base" hangingPunct="0">
              <a:spcBef>
                <a:spcPct val="0"/>
              </a:spcBef>
              <a:spcAft>
                <a:spcPct val="0"/>
              </a:spcAft>
              <a:defRPr sz="500">
                <a:solidFill>
                  <a:schemeClr val="tx1"/>
                </a:solidFill>
                <a:latin typeface="Arial" charset="0"/>
                <a:ea typeface="ＭＳ Ｐゴシック" charset="0"/>
              </a:defRPr>
            </a:lvl7pPr>
            <a:lvl8pPr marL="3429000" indent="-228600" eaLnBrk="0" fontAlgn="base" hangingPunct="0">
              <a:spcBef>
                <a:spcPct val="0"/>
              </a:spcBef>
              <a:spcAft>
                <a:spcPct val="0"/>
              </a:spcAft>
              <a:defRPr sz="500">
                <a:solidFill>
                  <a:schemeClr val="tx1"/>
                </a:solidFill>
                <a:latin typeface="Arial" charset="0"/>
                <a:ea typeface="ＭＳ Ｐゴシック" charset="0"/>
              </a:defRPr>
            </a:lvl8pPr>
            <a:lvl9pPr marL="3886200" indent="-228600" eaLnBrk="0" fontAlgn="base" hangingPunct="0">
              <a:spcBef>
                <a:spcPct val="0"/>
              </a:spcBef>
              <a:spcAft>
                <a:spcPct val="0"/>
              </a:spcAft>
              <a:defRPr sz="500">
                <a:solidFill>
                  <a:schemeClr val="tx1"/>
                </a:solidFill>
                <a:latin typeface="Arial" charset="0"/>
                <a:ea typeface="ＭＳ Ｐゴシック" charset="0"/>
              </a:defRPr>
            </a:lvl9pPr>
          </a:lstStyle>
          <a:p>
            <a:pPr eaLnBrk="1" hangingPunct="1"/>
            <a:r>
              <a:rPr lang="en-US" sz="1600" dirty="0" err="1">
                <a:solidFill>
                  <a:srgbClr val="E6E6E6"/>
                </a:solidFill>
              </a:rPr>
              <a:t>Kopparapu</a:t>
            </a:r>
            <a:r>
              <a:rPr lang="en-US" sz="1600" dirty="0">
                <a:solidFill>
                  <a:srgbClr val="E6E6E6"/>
                </a:solidFill>
              </a:rPr>
              <a:t> et al., (2013)</a:t>
            </a:r>
          </a:p>
          <a:p>
            <a:pPr eaLnBrk="1" hangingPunct="1"/>
            <a:r>
              <a:rPr lang="en-US" sz="1600" dirty="0">
                <a:solidFill>
                  <a:srgbClr val="E6E6E6"/>
                </a:solidFill>
              </a:rPr>
              <a:t>http://</a:t>
            </a:r>
            <a:r>
              <a:rPr lang="en-US" sz="1600" dirty="0" err="1">
                <a:solidFill>
                  <a:srgbClr val="E6E6E6"/>
                </a:solidFill>
              </a:rPr>
              <a:t>depts.washington.edu</a:t>
            </a:r>
            <a:r>
              <a:rPr lang="en-US" sz="1600" dirty="0">
                <a:solidFill>
                  <a:srgbClr val="E6E6E6"/>
                </a:solidFill>
              </a:rPr>
              <a:t>/</a:t>
            </a:r>
            <a:r>
              <a:rPr lang="en-US" sz="1600" dirty="0" err="1">
                <a:solidFill>
                  <a:srgbClr val="E6E6E6"/>
                </a:solidFill>
              </a:rPr>
              <a:t>naivpl</a:t>
            </a:r>
            <a:r>
              <a:rPr lang="en-US" sz="1600" dirty="0">
                <a:solidFill>
                  <a:srgbClr val="E6E6E6"/>
                </a:solidFill>
              </a:rPr>
              <a:t>/content/</a:t>
            </a:r>
            <a:r>
              <a:rPr lang="en-US" sz="1600" dirty="0" err="1">
                <a:solidFill>
                  <a:srgbClr val="E6E6E6"/>
                </a:solidFill>
              </a:rPr>
              <a:t>hz</a:t>
            </a:r>
            <a:r>
              <a:rPr lang="en-US" sz="1600" dirty="0">
                <a:solidFill>
                  <a:srgbClr val="E6E6E6"/>
                </a:solidFill>
              </a:rPr>
              <a:t>-calculator</a:t>
            </a:r>
          </a:p>
        </p:txBody>
      </p:sp>
    </p:spTree>
    <p:extLst>
      <p:ext uri="{BB962C8B-B14F-4D97-AF65-F5344CB8AC3E}">
        <p14:creationId xmlns:p14="http://schemas.microsoft.com/office/powerpoint/2010/main" val="23113072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PAH_chart1.0.jpg"/>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640"/>
          <a:stretch/>
        </p:blipFill>
        <p:spPr>
          <a:xfrm>
            <a:off x="180172" y="836404"/>
            <a:ext cx="8659028" cy="6072405"/>
          </a:xfrm>
        </p:spPr>
      </p:pic>
      <p:sp>
        <p:nvSpPr>
          <p:cNvPr id="2" name="TextBox 1"/>
          <p:cNvSpPr txBox="1"/>
          <p:nvPr/>
        </p:nvSpPr>
        <p:spPr>
          <a:xfrm>
            <a:off x="50820" y="101614"/>
            <a:ext cx="9177867" cy="400067"/>
          </a:xfrm>
          <a:prstGeom prst="rect">
            <a:avLst/>
          </a:prstGeom>
          <a:noFill/>
        </p:spPr>
        <p:txBody>
          <a:bodyPr wrap="square" lIns="91397" tIns="45699" rIns="91397" bIns="45699" rtlCol="0">
            <a:spAutoFit/>
          </a:bodyPr>
          <a:lstStyle/>
          <a:p>
            <a:r>
              <a:rPr lang="en-US" sz="2000" dirty="0">
                <a:solidFill>
                  <a:srgbClr val="FFFFFF"/>
                </a:solidFill>
              </a:rPr>
              <a:t>Star/planet/planetary system interactions and evolution can all affect habitability </a:t>
            </a:r>
          </a:p>
        </p:txBody>
      </p:sp>
      <p:sp>
        <p:nvSpPr>
          <p:cNvPr id="3" name="TextBox 2"/>
          <p:cNvSpPr txBox="1"/>
          <p:nvPr/>
        </p:nvSpPr>
        <p:spPr>
          <a:xfrm>
            <a:off x="214385" y="6426200"/>
            <a:ext cx="6107862" cy="338554"/>
          </a:xfrm>
          <a:prstGeom prst="rect">
            <a:avLst/>
          </a:prstGeom>
          <a:noFill/>
        </p:spPr>
        <p:txBody>
          <a:bodyPr wrap="none" rtlCol="0">
            <a:spAutoFit/>
          </a:bodyPr>
          <a:lstStyle/>
          <a:p>
            <a:r>
              <a:rPr lang="en-US" sz="1600" dirty="0" smtClean="0">
                <a:solidFill>
                  <a:schemeClr val="bg1"/>
                </a:solidFill>
              </a:rPr>
              <a:t>The VPL used </a:t>
            </a:r>
            <a:r>
              <a:rPr lang="en-US" sz="1600" dirty="0" err="1" smtClean="0">
                <a:solidFill>
                  <a:schemeClr val="bg1"/>
                </a:solidFill>
              </a:rPr>
              <a:t>Proxima</a:t>
            </a:r>
            <a:r>
              <a:rPr lang="en-US" sz="1600" dirty="0" smtClean="0">
                <a:solidFill>
                  <a:schemeClr val="bg1"/>
                </a:solidFill>
              </a:rPr>
              <a:t> Cen b to explore a large fraction of these!</a:t>
            </a:r>
            <a:endParaRPr lang="en-US" sz="1600" dirty="0">
              <a:solidFill>
                <a:schemeClr val="bg1"/>
              </a:solidFill>
            </a:endParaRPr>
          </a:p>
        </p:txBody>
      </p:sp>
    </p:spTree>
    <p:extLst>
      <p:ext uri="{BB962C8B-B14F-4D97-AF65-F5344CB8AC3E}">
        <p14:creationId xmlns:p14="http://schemas.microsoft.com/office/powerpoint/2010/main" val="1241502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9026" name="Group 2"/>
          <p:cNvGrpSpPr>
            <a:grpSpLocks/>
          </p:cNvGrpSpPr>
          <p:nvPr/>
        </p:nvGrpSpPr>
        <p:grpSpPr bwMode="auto">
          <a:xfrm>
            <a:off x="0" y="609601"/>
            <a:ext cx="2851150" cy="5443539"/>
            <a:chOff x="487" y="384"/>
            <a:chExt cx="1796" cy="3429"/>
          </a:xfrm>
        </p:grpSpPr>
        <p:pic>
          <p:nvPicPr>
            <p:cNvPr id="546819" name="Picture 3" descr="sole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330" y="1201"/>
              <a:ext cx="3429" cy="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546820" name="Rectangle 4"/>
            <p:cNvSpPr>
              <a:spLocks noChangeArrowheads="1"/>
            </p:cNvSpPr>
            <p:nvPr/>
          </p:nvSpPr>
          <p:spPr bwMode="auto">
            <a:xfrm>
              <a:off x="1392" y="768"/>
              <a:ext cx="864" cy="12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charset="0"/>
              </a:endParaRPr>
            </a:p>
          </p:txBody>
        </p:sp>
      </p:grpSp>
      <p:sp>
        <p:nvSpPr>
          <p:cNvPr id="546822" name="Rectangle 6"/>
          <p:cNvSpPr>
            <a:spLocks noGrp="1" noChangeArrowheads="1"/>
          </p:cNvSpPr>
          <p:nvPr>
            <p:ph type="body" sz="half" idx="2"/>
          </p:nvPr>
        </p:nvSpPr>
        <p:spPr>
          <a:xfrm>
            <a:off x="2912004" y="1083222"/>
            <a:ext cx="5681662" cy="4614863"/>
          </a:xfrm>
        </p:spPr>
        <p:txBody>
          <a:bodyPr/>
          <a:lstStyle/>
          <a:p>
            <a:pPr eaLnBrk="1" hangingPunct="1">
              <a:defRPr/>
            </a:pPr>
            <a:r>
              <a:rPr lang="en-US" sz="2400" dirty="0">
                <a:solidFill>
                  <a:schemeClr val="bg1"/>
                </a:solidFill>
              </a:rPr>
              <a:t>Spectrum of starlight</a:t>
            </a:r>
          </a:p>
          <a:p>
            <a:pPr lvl="1" eaLnBrk="1" hangingPunct="1">
              <a:defRPr/>
            </a:pPr>
            <a:r>
              <a:rPr lang="en-US" sz="2000" dirty="0">
                <a:solidFill>
                  <a:schemeClr val="bg1"/>
                </a:solidFill>
              </a:rPr>
              <a:t>Affects climate via changes to atmospheric/surface </a:t>
            </a:r>
            <a:r>
              <a:rPr lang="en-US" sz="2000" dirty="0" smtClean="0">
                <a:solidFill>
                  <a:schemeClr val="bg1"/>
                </a:solidFill>
              </a:rPr>
              <a:t>absorption</a:t>
            </a:r>
          </a:p>
          <a:p>
            <a:pPr marL="456990" lvl="1" indent="0" eaLnBrk="1" hangingPunct="1">
              <a:buNone/>
              <a:defRPr/>
            </a:pPr>
            <a:endParaRPr lang="en-US" sz="2000" dirty="0">
              <a:solidFill>
                <a:schemeClr val="bg1"/>
              </a:solidFill>
            </a:endParaRPr>
          </a:p>
          <a:p>
            <a:pPr eaLnBrk="1" hangingPunct="1">
              <a:defRPr/>
            </a:pPr>
            <a:r>
              <a:rPr lang="en-US" sz="2400" dirty="0">
                <a:solidFill>
                  <a:schemeClr val="bg1"/>
                </a:solidFill>
              </a:rPr>
              <a:t>Stellar </a:t>
            </a:r>
            <a:r>
              <a:rPr lang="en-US" sz="2400" dirty="0" smtClean="0">
                <a:solidFill>
                  <a:schemeClr val="bg1"/>
                </a:solidFill>
              </a:rPr>
              <a:t>Activity </a:t>
            </a:r>
            <a:endParaRPr lang="en-US" sz="2400" dirty="0">
              <a:solidFill>
                <a:schemeClr val="bg1"/>
              </a:solidFill>
            </a:endParaRPr>
          </a:p>
          <a:p>
            <a:pPr lvl="1" eaLnBrk="1" hangingPunct="1">
              <a:defRPr/>
            </a:pPr>
            <a:r>
              <a:rPr lang="en-US" sz="2000" dirty="0">
                <a:solidFill>
                  <a:schemeClr val="bg1"/>
                </a:solidFill>
              </a:rPr>
              <a:t>Photochemistry </a:t>
            </a:r>
            <a:endParaRPr lang="en-US" sz="2000" dirty="0" smtClean="0">
              <a:solidFill>
                <a:schemeClr val="bg1"/>
              </a:solidFill>
            </a:endParaRPr>
          </a:p>
          <a:p>
            <a:pPr lvl="1" eaLnBrk="1" hangingPunct="1">
              <a:defRPr/>
            </a:pPr>
            <a:r>
              <a:rPr lang="en-US" sz="2000" dirty="0" smtClean="0">
                <a:solidFill>
                  <a:schemeClr val="bg1"/>
                </a:solidFill>
              </a:rPr>
              <a:t>Surface </a:t>
            </a:r>
            <a:r>
              <a:rPr lang="en-US" sz="2000" dirty="0">
                <a:solidFill>
                  <a:schemeClr val="bg1"/>
                </a:solidFill>
              </a:rPr>
              <a:t>UV </a:t>
            </a:r>
            <a:r>
              <a:rPr lang="en-US" sz="2000" dirty="0" smtClean="0">
                <a:solidFill>
                  <a:schemeClr val="bg1"/>
                </a:solidFill>
              </a:rPr>
              <a:t>fluxes</a:t>
            </a:r>
          </a:p>
          <a:p>
            <a:pPr lvl="1" eaLnBrk="1" hangingPunct="1">
              <a:defRPr/>
            </a:pPr>
            <a:endParaRPr lang="en-US" sz="2000" dirty="0">
              <a:solidFill>
                <a:schemeClr val="bg1"/>
              </a:solidFill>
            </a:endParaRPr>
          </a:p>
          <a:p>
            <a:pPr eaLnBrk="1" hangingPunct="1">
              <a:defRPr/>
            </a:pPr>
            <a:r>
              <a:rPr lang="en-US" sz="2400" dirty="0">
                <a:solidFill>
                  <a:schemeClr val="bg1"/>
                </a:solidFill>
              </a:rPr>
              <a:t>Stellar Evolution</a:t>
            </a:r>
          </a:p>
          <a:p>
            <a:pPr lvl="1" eaLnBrk="1" hangingPunct="1">
              <a:defRPr/>
            </a:pPr>
            <a:r>
              <a:rPr lang="en-US" sz="2000" dirty="0">
                <a:solidFill>
                  <a:schemeClr val="bg1"/>
                </a:solidFill>
              </a:rPr>
              <a:t>Extended Pre-Main </a:t>
            </a:r>
            <a:r>
              <a:rPr lang="en-US" sz="2000" dirty="0" smtClean="0">
                <a:solidFill>
                  <a:schemeClr val="bg1"/>
                </a:solidFill>
              </a:rPr>
              <a:t>Sequence</a:t>
            </a:r>
            <a:endParaRPr lang="en-US" sz="2000" dirty="0">
              <a:solidFill>
                <a:schemeClr val="bg1"/>
              </a:solidFill>
            </a:endParaRPr>
          </a:p>
          <a:p>
            <a:pPr marL="0" indent="0" eaLnBrk="1" hangingPunct="1">
              <a:buNone/>
              <a:defRPr/>
            </a:pPr>
            <a:endParaRPr lang="en-US" dirty="0" smtClean="0">
              <a:solidFill>
                <a:schemeClr val="bg1"/>
              </a:solidFill>
            </a:endParaRPr>
          </a:p>
          <a:p>
            <a:pPr lvl="1" eaLnBrk="1" hangingPunct="1">
              <a:defRPr/>
            </a:pPr>
            <a:endParaRPr lang="en-US" sz="2000" dirty="0">
              <a:solidFill>
                <a:schemeClr val="bg1"/>
              </a:solidFill>
            </a:endParaRPr>
          </a:p>
          <a:p>
            <a:pPr eaLnBrk="1" hangingPunct="1">
              <a:defRPr/>
            </a:pPr>
            <a:endParaRPr lang="en-US" sz="2400" i="1" dirty="0">
              <a:solidFill>
                <a:schemeClr val="bg1"/>
              </a:solidFill>
            </a:endParaRPr>
          </a:p>
        </p:txBody>
      </p:sp>
      <p:grpSp>
        <p:nvGrpSpPr>
          <p:cNvPr id="129028" name="Group 7"/>
          <p:cNvGrpSpPr>
            <a:grpSpLocks/>
          </p:cNvGrpSpPr>
          <p:nvPr/>
        </p:nvGrpSpPr>
        <p:grpSpPr bwMode="auto">
          <a:xfrm>
            <a:off x="0" y="609601"/>
            <a:ext cx="2851150" cy="5443539"/>
            <a:chOff x="487" y="384"/>
            <a:chExt cx="1796" cy="3429"/>
          </a:xfrm>
        </p:grpSpPr>
        <p:pic>
          <p:nvPicPr>
            <p:cNvPr id="546824" name="Picture 8" descr="soletal"/>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rot="5400000">
              <a:off x="-330" y="1201"/>
              <a:ext cx="3429" cy="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546825" name="Rectangle 9"/>
            <p:cNvSpPr>
              <a:spLocks noChangeArrowheads="1"/>
            </p:cNvSpPr>
            <p:nvPr/>
          </p:nvSpPr>
          <p:spPr bwMode="auto">
            <a:xfrm>
              <a:off x="1392" y="768"/>
              <a:ext cx="864" cy="12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charset="0"/>
              </a:endParaRPr>
            </a:p>
          </p:txBody>
        </p:sp>
      </p:grpSp>
      <p:grpSp>
        <p:nvGrpSpPr>
          <p:cNvPr id="129029" name="Group 10"/>
          <p:cNvGrpSpPr>
            <a:grpSpLocks/>
          </p:cNvGrpSpPr>
          <p:nvPr/>
        </p:nvGrpSpPr>
        <p:grpSpPr bwMode="auto">
          <a:xfrm>
            <a:off x="0" y="609601"/>
            <a:ext cx="2851150" cy="5443539"/>
            <a:chOff x="487" y="384"/>
            <a:chExt cx="1796" cy="3429"/>
          </a:xfrm>
        </p:grpSpPr>
        <p:pic>
          <p:nvPicPr>
            <p:cNvPr id="546827" name="Picture 11" descr="soletal"/>
            <p:cNvPicPr>
              <a:picLocks noChangeAspect="1" noChangeArrowheads="1"/>
            </p:cNvPicPr>
            <p:nvPr/>
          </p:nvPicPr>
          <p:blipFill>
            <a:blip r:embed="rId3">
              <a:lum bright="12000" contrast="42000"/>
              <a:extLst>
                <a:ext uri="{28A0092B-C50C-407E-A947-70E740481C1C}">
                  <a14:useLocalDpi xmlns:a14="http://schemas.microsoft.com/office/drawing/2010/main"/>
                </a:ext>
              </a:extLst>
            </a:blip>
            <a:srcRect/>
            <a:stretch>
              <a:fillRect/>
            </a:stretch>
          </p:blipFill>
          <p:spPr bwMode="auto">
            <a:xfrm rot="5400000">
              <a:off x="-330" y="1201"/>
              <a:ext cx="3429" cy="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546828" name="Rectangle 12"/>
            <p:cNvSpPr>
              <a:spLocks noChangeArrowheads="1"/>
            </p:cNvSpPr>
            <p:nvPr/>
          </p:nvSpPr>
          <p:spPr bwMode="auto">
            <a:xfrm>
              <a:off x="1392" y="768"/>
              <a:ext cx="864" cy="12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charset="0"/>
              </a:endParaRPr>
            </a:p>
          </p:txBody>
        </p:sp>
      </p:grpSp>
      <p:sp>
        <p:nvSpPr>
          <p:cNvPr id="13" name="Rectangle 5"/>
          <p:cNvSpPr txBox="1">
            <a:spLocks noChangeArrowheads="1"/>
          </p:cNvSpPr>
          <p:nvPr/>
        </p:nvSpPr>
        <p:spPr bwMode="auto">
          <a:xfrm>
            <a:off x="135487" y="17"/>
            <a:ext cx="8905875"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3600" dirty="0">
                <a:solidFill>
                  <a:srgbClr val="FFFFFF"/>
                </a:solidFill>
                <a:latin typeface="Arial"/>
                <a:ea typeface="ＭＳ Ｐゴシック"/>
                <a:cs typeface="Arial"/>
              </a:rPr>
              <a:t>M Dwarf Planets: Radiative Effects</a:t>
            </a:r>
            <a:endParaRPr lang="en-US" sz="3600" dirty="0">
              <a:solidFill>
                <a:srgbClr val="000000"/>
              </a:solidFill>
              <a:latin typeface="Arial"/>
              <a:ea typeface="ＭＳ Ｐゴシック"/>
              <a:cs typeface="Arial"/>
            </a:endParaRPr>
          </a:p>
        </p:txBody>
      </p:sp>
      <p:cxnSp>
        <p:nvCxnSpPr>
          <p:cNvPr id="15" name="Straight Connector 14"/>
          <p:cNvCxnSpPr/>
          <p:nvPr/>
        </p:nvCxnSpPr>
        <p:spPr bwMode="auto">
          <a:xfrm>
            <a:off x="105836" y="855135"/>
            <a:ext cx="8940800" cy="0"/>
          </a:xfrm>
          <a:prstGeom prst="line">
            <a:avLst/>
          </a:prstGeom>
          <a:solidFill>
            <a:schemeClr val="accent1"/>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504938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1066" y="5723465"/>
            <a:ext cx="8449734" cy="1049867"/>
          </a:xfrm>
        </p:spPr>
        <p:txBody>
          <a:bodyPr/>
          <a:lstStyle/>
          <a:p>
            <a:r>
              <a:rPr lang="en-US" sz="1600" dirty="0" smtClean="0"/>
              <a:t>Lower stellar T produces more radiation at longer wavelengths </a:t>
            </a:r>
            <a:r>
              <a:rPr lang="mr-IN" sz="1600" dirty="0" smtClean="0"/>
              <a:t>–</a:t>
            </a:r>
            <a:r>
              <a:rPr lang="en-US" sz="1600" dirty="0" smtClean="0"/>
              <a:t> affects climate</a:t>
            </a:r>
          </a:p>
          <a:p>
            <a:r>
              <a:rPr lang="en-US" sz="1600" dirty="0" smtClean="0"/>
              <a:t>Higher activity produces more UV radiation </a:t>
            </a:r>
            <a:r>
              <a:rPr lang="mr-IN" sz="1600" dirty="0" smtClean="0"/>
              <a:t>–</a:t>
            </a:r>
            <a:r>
              <a:rPr lang="en-US" sz="1600" dirty="0" smtClean="0"/>
              <a:t> affects photochemistry</a:t>
            </a:r>
          </a:p>
          <a:p>
            <a:r>
              <a:rPr lang="en-US" sz="1600" i="1" dirty="0" err="1" smtClean="0"/>
              <a:t>Proxima</a:t>
            </a:r>
            <a:r>
              <a:rPr lang="en-US" sz="1600" i="1" dirty="0" smtClean="0"/>
              <a:t> Cen spectrum available for download </a:t>
            </a:r>
            <a:r>
              <a:rPr lang="en-US" sz="1600" i="1" dirty="0"/>
              <a:t>at https://</a:t>
            </a:r>
            <a:r>
              <a:rPr lang="en-US" sz="1600" i="1" dirty="0" err="1"/>
              <a:t>depts.washington.edu</a:t>
            </a:r>
            <a:r>
              <a:rPr lang="en-US" sz="1600" i="1" dirty="0"/>
              <a:t>/</a:t>
            </a:r>
            <a:r>
              <a:rPr lang="en-US" sz="1600" i="1" dirty="0" err="1"/>
              <a:t>naivpl</a:t>
            </a:r>
            <a:r>
              <a:rPr lang="en-US" sz="1600" i="1" dirty="0" smtClean="0"/>
              <a:t>/</a:t>
            </a:r>
            <a:endParaRPr lang="en-US" sz="1800" i="1" dirty="0" smtClean="0"/>
          </a:p>
        </p:txBody>
      </p:sp>
      <p:sp>
        <p:nvSpPr>
          <p:cNvPr id="2" name="TextBox 1"/>
          <p:cNvSpPr txBox="1"/>
          <p:nvPr/>
        </p:nvSpPr>
        <p:spPr>
          <a:xfrm>
            <a:off x="220140" y="135467"/>
            <a:ext cx="5612047" cy="523178"/>
          </a:xfrm>
          <a:prstGeom prst="rect">
            <a:avLst/>
          </a:prstGeom>
          <a:noFill/>
        </p:spPr>
        <p:txBody>
          <a:bodyPr wrap="none" lIns="91397" tIns="45699" rIns="91397" bIns="45699" rtlCol="0">
            <a:spAutoFit/>
          </a:bodyPr>
          <a:lstStyle/>
          <a:p>
            <a:r>
              <a:rPr lang="en-US" sz="2800" dirty="0" smtClean="0">
                <a:solidFill>
                  <a:srgbClr val="FFFFFF"/>
                </a:solidFill>
              </a:rPr>
              <a:t>M dwarf </a:t>
            </a:r>
            <a:r>
              <a:rPr lang="en-US" sz="2800" dirty="0" err="1" smtClean="0">
                <a:solidFill>
                  <a:srgbClr val="FFFFFF"/>
                </a:solidFill>
              </a:rPr>
              <a:t>vs</a:t>
            </a:r>
            <a:r>
              <a:rPr lang="en-US" sz="2800" dirty="0" smtClean="0">
                <a:solidFill>
                  <a:srgbClr val="FFFFFF"/>
                </a:solidFill>
              </a:rPr>
              <a:t> G dwarf stellar spectra</a:t>
            </a:r>
            <a:endParaRPr lang="en-US" sz="2800" dirty="0">
              <a:solidFill>
                <a:srgbClr val="FFFFFF"/>
              </a:solidFill>
            </a:endParaRPr>
          </a:p>
        </p:txBody>
      </p:sp>
      <p:pic>
        <p:nvPicPr>
          <p:cNvPr id="5" name="Content Placeholder 4" descr="MeadowsFig1.eps"/>
          <p:cNvPicPr>
            <a:picLocks noChangeAspect="1"/>
          </p:cNvPicPr>
          <p:nvPr/>
        </p:nvPicPr>
        <p:blipFill rotWithShape="1">
          <a:blip r:embed="rId3">
            <a:extLst>
              <a:ext uri="{28A0092B-C50C-407E-A947-70E740481C1C}">
                <a14:useLocalDpi xmlns:a14="http://schemas.microsoft.com/office/drawing/2010/main" val="0"/>
              </a:ext>
            </a:extLst>
          </a:blip>
          <a:srcRect t="-653" b="-3533"/>
          <a:stretch/>
        </p:blipFill>
        <p:spPr bwMode="auto">
          <a:xfrm>
            <a:off x="1316944" y="823825"/>
            <a:ext cx="6404656" cy="4773283"/>
          </a:xfrm>
          <a:prstGeom prst="rect">
            <a:avLst/>
          </a:prstGeom>
          <a:solidFill>
            <a:srgbClr val="FFFFFF"/>
          </a:solidFill>
          <a:ln>
            <a:noFill/>
          </a:ln>
          <a:effectLst/>
          <a:extLst>
            <a:ext uri="{FAA26D3D-D897-4be2-8F04-BA451C77F1D7}">
              <ma14:placeholderFlag xmlns:ma14="http://schemas.microsoft.com/office/mac/drawingml/2011/main" val="1"/>
            </a:ext>
          </a:extLst>
        </p:spPr>
      </p:pic>
      <p:sp>
        <p:nvSpPr>
          <p:cNvPr id="3" name="TextBox 2"/>
          <p:cNvSpPr txBox="1"/>
          <p:nvPr/>
        </p:nvSpPr>
        <p:spPr>
          <a:xfrm>
            <a:off x="1371600" y="5321318"/>
            <a:ext cx="3416320" cy="276999"/>
          </a:xfrm>
          <a:prstGeom prst="rect">
            <a:avLst/>
          </a:prstGeom>
          <a:noFill/>
        </p:spPr>
        <p:txBody>
          <a:bodyPr wrap="none" rtlCol="0">
            <a:spAutoFit/>
          </a:bodyPr>
          <a:lstStyle/>
          <a:p>
            <a:r>
              <a:rPr lang="en-US" sz="1200" dirty="0" err="1" smtClean="0">
                <a:solidFill>
                  <a:schemeClr val="bg1"/>
                </a:solidFill>
              </a:rPr>
              <a:t>Lincowski</a:t>
            </a:r>
            <a:r>
              <a:rPr lang="en-US" sz="1200" dirty="0" smtClean="0">
                <a:solidFill>
                  <a:schemeClr val="bg1"/>
                </a:solidFill>
              </a:rPr>
              <a:t>, </a:t>
            </a:r>
            <a:r>
              <a:rPr lang="en-US" sz="1200" dirty="0" err="1" smtClean="0">
                <a:solidFill>
                  <a:schemeClr val="bg1"/>
                </a:solidFill>
              </a:rPr>
              <a:t>Arney</a:t>
            </a:r>
            <a:r>
              <a:rPr lang="en-US" sz="1200" dirty="0" smtClean="0">
                <a:solidFill>
                  <a:schemeClr val="bg1"/>
                </a:solidFill>
              </a:rPr>
              <a:t>, </a:t>
            </a:r>
            <a:r>
              <a:rPr lang="en-US" sz="1200" dirty="0" err="1" smtClean="0">
                <a:solidFill>
                  <a:schemeClr val="bg1"/>
                </a:solidFill>
              </a:rPr>
              <a:t>Schwieterman</a:t>
            </a:r>
            <a:r>
              <a:rPr lang="en-US" sz="1200" dirty="0" smtClean="0">
                <a:solidFill>
                  <a:schemeClr val="bg1"/>
                </a:solidFill>
              </a:rPr>
              <a:t>, </a:t>
            </a:r>
            <a:r>
              <a:rPr lang="en-US" sz="1200" dirty="0" err="1" smtClean="0">
                <a:solidFill>
                  <a:schemeClr val="bg1"/>
                </a:solidFill>
              </a:rPr>
              <a:t>Lustig-Yaeger</a:t>
            </a:r>
            <a:endParaRPr lang="en-US" sz="1200" dirty="0">
              <a:solidFill>
                <a:schemeClr val="bg1"/>
              </a:solidFill>
            </a:endParaRPr>
          </a:p>
        </p:txBody>
      </p:sp>
      <p:sp>
        <p:nvSpPr>
          <p:cNvPr id="6" name="TextBox 5"/>
          <p:cNvSpPr txBox="1"/>
          <p:nvPr/>
        </p:nvSpPr>
        <p:spPr>
          <a:xfrm>
            <a:off x="5575309" y="5321318"/>
            <a:ext cx="2126529" cy="276999"/>
          </a:xfrm>
          <a:prstGeom prst="rect">
            <a:avLst/>
          </a:prstGeom>
          <a:noFill/>
        </p:spPr>
        <p:txBody>
          <a:bodyPr wrap="none" rtlCol="0">
            <a:spAutoFit/>
          </a:bodyPr>
          <a:lstStyle/>
          <a:p>
            <a:r>
              <a:rPr lang="en-US" sz="1200" dirty="0" smtClean="0">
                <a:solidFill>
                  <a:srgbClr val="000000"/>
                </a:solidFill>
              </a:rPr>
              <a:t>Meadows, </a:t>
            </a:r>
            <a:r>
              <a:rPr lang="en-US" sz="1200" dirty="0" err="1" smtClean="0">
                <a:solidFill>
                  <a:srgbClr val="000000"/>
                </a:solidFill>
              </a:rPr>
              <a:t>Arney</a:t>
            </a:r>
            <a:r>
              <a:rPr lang="en-US" sz="1200" dirty="0" smtClean="0">
                <a:solidFill>
                  <a:srgbClr val="000000"/>
                </a:solidFill>
              </a:rPr>
              <a:t> et al., 2016</a:t>
            </a:r>
            <a:endParaRPr lang="en-US" sz="1200" dirty="0">
              <a:solidFill>
                <a:srgbClr val="000000"/>
              </a:solidFill>
            </a:endParaRPr>
          </a:p>
        </p:txBody>
      </p:sp>
    </p:spTree>
    <p:extLst>
      <p:ext uri="{BB962C8B-B14F-4D97-AF65-F5344CB8AC3E}">
        <p14:creationId xmlns:p14="http://schemas.microsoft.com/office/powerpoint/2010/main" val="2397631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47" y="135467"/>
            <a:ext cx="6943491" cy="523178"/>
          </a:xfrm>
          <a:prstGeom prst="rect">
            <a:avLst/>
          </a:prstGeom>
          <a:noFill/>
        </p:spPr>
        <p:txBody>
          <a:bodyPr wrap="none" lIns="91397" tIns="45699" rIns="91397" bIns="45699" rtlCol="0">
            <a:spAutoFit/>
          </a:bodyPr>
          <a:lstStyle/>
          <a:p>
            <a:r>
              <a:rPr lang="en-US" sz="2800" dirty="0">
                <a:solidFill>
                  <a:srgbClr val="FFFFFF"/>
                </a:solidFill>
              </a:rPr>
              <a:t>Stellar Spectrum Affects Position in the HZ</a:t>
            </a:r>
          </a:p>
        </p:txBody>
      </p:sp>
      <p:pic>
        <p:nvPicPr>
          <p:cNvPr id="5" name="Content Placeholder 4" descr="HZ_proximaCen_Harman.jpg"/>
          <p:cNvPicPr>
            <a:picLocks noGrp="1" noChangeAspect="1"/>
          </p:cNvPicPr>
          <p:nvPr>
            <p:ph idx="1"/>
          </p:nvPr>
        </p:nvPicPr>
        <p:blipFill>
          <a:blip r:embed="rId3">
            <a:extLst>
              <a:ext uri="{28A0092B-C50C-407E-A947-70E740481C1C}">
                <a14:useLocalDpi xmlns:a14="http://schemas.microsoft.com/office/drawing/2010/main" val="0"/>
              </a:ext>
            </a:extLst>
          </a:blip>
          <a:srcRect l="-4348" r="-4348"/>
          <a:stretch>
            <a:fillRect/>
          </a:stretch>
        </p:blipFill>
        <p:spPr>
          <a:xfrm>
            <a:off x="1" y="841196"/>
            <a:ext cx="9144000" cy="4840941"/>
          </a:xfrm>
        </p:spPr>
      </p:pic>
    </p:spTree>
    <p:extLst>
      <p:ext uri="{BB962C8B-B14F-4D97-AF65-F5344CB8AC3E}">
        <p14:creationId xmlns:p14="http://schemas.microsoft.com/office/powerpoint/2010/main" val="21755752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199" y="5435614"/>
            <a:ext cx="8449734" cy="982135"/>
          </a:xfrm>
        </p:spPr>
        <p:txBody>
          <a:bodyPr/>
          <a:lstStyle/>
          <a:p>
            <a:r>
              <a:rPr lang="en-US" sz="1800" dirty="0"/>
              <a:t>Late K and and all M dwarfs undergo a significant super-luminous phase as they contract down on to the main sequence.</a:t>
            </a:r>
          </a:p>
          <a:p>
            <a:r>
              <a:rPr lang="en-US" sz="1800" dirty="0"/>
              <a:t>Any planet that forms in what will become the main sequence habitable zone of these stars can be subjected to very high levels of radiation for up to a </a:t>
            </a:r>
            <a:r>
              <a:rPr lang="en-US" sz="1800" dirty="0" err="1"/>
              <a:t>Gyr</a:t>
            </a:r>
            <a:r>
              <a:rPr lang="en-US" sz="1800" dirty="0"/>
              <a:t>.  </a:t>
            </a:r>
          </a:p>
        </p:txBody>
      </p:sp>
      <p:sp>
        <p:nvSpPr>
          <p:cNvPr id="2" name="TextBox 1"/>
          <p:cNvSpPr txBox="1"/>
          <p:nvPr/>
        </p:nvSpPr>
        <p:spPr>
          <a:xfrm>
            <a:off x="220135" y="135467"/>
            <a:ext cx="7190704" cy="523178"/>
          </a:xfrm>
          <a:prstGeom prst="rect">
            <a:avLst/>
          </a:prstGeom>
          <a:noFill/>
        </p:spPr>
        <p:txBody>
          <a:bodyPr wrap="none" lIns="91397" tIns="45699" rIns="91397" bIns="45699" rtlCol="0">
            <a:spAutoFit/>
          </a:bodyPr>
          <a:lstStyle/>
          <a:p>
            <a:r>
              <a:rPr lang="en-US" sz="2800" dirty="0">
                <a:solidFill>
                  <a:srgbClr val="FFFFFF"/>
                </a:solidFill>
              </a:rPr>
              <a:t>Pre-Main Sequence Super Luminous Phase</a:t>
            </a:r>
          </a:p>
        </p:txBody>
      </p:sp>
      <p:pic>
        <p:nvPicPr>
          <p:cNvPr id="3" name="Picture 2" descr="Screen Shot 2016-11-20 at 8.54.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33" y="903645"/>
            <a:ext cx="5740400" cy="4455755"/>
          </a:xfrm>
          <a:prstGeom prst="rect">
            <a:avLst/>
          </a:prstGeom>
        </p:spPr>
      </p:pic>
      <p:sp>
        <p:nvSpPr>
          <p:cNvPr id="5" name="TextBox 4"/>
          <p:cNvSpPr txBox="1"/>
          <p:nvPr/>
        </p:nvSpPr>
        <p:spPr>
          <a:xfrm>
            <a:off x="5329978" y="5058611"/>
            <a:ext cx="2180819" cy="338512"/>
          </a:xfrm>
          <a:prstGeom prst="rect">
            <a:avLst/>
          </a:prstGeom>
          <a:noFill/>
        </p:spPr>
        <p:txBody>
          <a:bodyPr wrap="none" lIns="91397" tIns="45699" rIns="91397" bIns="45699" rtlCol="0">
            <a:spAutoFit/>
          </a:bodyPr>
          <a:lstStyle/>
          <a:p>
            <a:r>
              <a:rPr lang="en-US" sz="1600" dirty="0">
                <a:solidFill>
                  <a:schemeClr val="bg1"/>
                </a:solidFill>
              </a:rPr>
              <a:t>Luger &amp; Barnes, 2015</a:t>
            </a:r>
          </a:p>
        </p:txBody>
      </p:sp>
      <p:sp>
        <p:nvSpPr>
          <p:cNvPr id="8" name="TextBox 7"/>
          <p:cNvSpPr txBox="1"/>
          <p:nvPr/>
        </p:nvSpPr>
        <p:spPr>
          <a:xfrm>
            <a:off x="7535335" y="1117632"/>
            <a:ext cx="1727200" cy="923287"/>
          </a:xfrm>
          <a:prstGeom prst="rect">
            <a:avLst/>
          </a:prstGeom>
          <a:noFill/>
        </p:spPr>
        <p:txBody>
          <a:bodyPr wrap="square" lIns="91397" tIns="45699" rIns="91397" bIns="45699" rtlCol="0">
            <a:spAutoFit/>
          </a:bodyPr>
          <a:lstStyle/>
          <a:p>
            <a:r>
              <a:rPr lang="en-US" sz="1800" dirty="0"/>
              <a:t>Numbers are stellar mass in solar masses</a:t>
            </a:r>
          </a:p>
        </p:txBody>
      </p:sp>
      <p:sp>
        <p:nvSpPr>
          <p:cNvPr id="9" name="TextBox 8"/>
          <p:cNvSpPr txBox="1"/>
          <p:nvPr/>
        </p:nvSpPr>
        <p:spPr>
          <a:xfrm>
            <a:off x="135488" y="931359"/>
            <a:ext cx="1439333" cy="1815839"/>
          </a:xfrm>
          <a:prstGeom prst="rect">
            <a:avLst/>
          </a:prstGeom>
          <a:noFill/>
        </p:spPr>
        <p:txBody>
          <a:bodyPr wrap="square" lIns="91397" tIns="45699" rIns="91397" bIns="45699" rtlCol="0">
            <a:spAutoFit/>
          </a:bodyPr>
          <a:lstStyle/>
          <a:p>
            <a:r>
              <a:rPr lang="en-US" sz="1600" dirty="0"/>
              <a:t>Line shows the evolution of the inner edge of the HZ as a function of time</a:t>
            </a:r>
          </a:p>
        </p:txBody>
      </p:sp>
    </p:spTree>
    <p:extLst>
      <p:ext uri="{BB962C8B-B14F-4D97-AF65-F5344CB8AC3E}">
        <p14:creationId xmlns:p14="http://schemas.microsoft.com/office/powerpoint/2010/main" val="35357954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54" name="Picture 5" descr="MIR_1ME_10TO_10MYR_RG_HZG1.pdf"/>
          <p:cNvSpPr>
            <a:spLocks noChangeAspect="1"/>
          </p:cNvSpPr>
          <p:nvPr/>
        </p:nvSpPr>
        <p:spPr bwMode="auto">
          <a:xfrm>
            <a:off x="4503848" y="3601000"/>
            <a:ext cx="4640152" cy="3257000"/>
          </a:xfrm>
          <a:prstGeom prst="rect">
            <a:avLst/>
          </a:prstGeom>
          <a:noFill/>
          <a:ln>
            <a:noFill/>
          </a:ln>
          <a:extLst>
            <a:ext uri="{909E8E84-426E-40dd-AFC4-6F175D3DCCD1}">
              <a14:hiddenFill xmlns:a14="http://schemas.microsoft.com/office/drawing/2010/main">
                <a:solidFill>
                  <a:srgbClr val="FFFFFF">
                    <a:alpha val="2196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lstStyle/>
          <a:p>
            <a:pPr eaLnBrk="0" hangingPunct="0"/>
            <a:endParaRPr lang="en-US" b="1" smtClean="0">
              <a:solidFill>
                <a:prstClr val="black"/>
              </a:solidFill>
            </a:endParaRPr>
          </a:p>
        </p:txBody>
      </p:sp>
      <p:grpSp>
        <p:nvGrpSpPr>
          <p:cNvPr id="475144" name="Group 18"/>
          <p:cNvGrpSpPr>
            <a:grpSpLocks/>
          </p:cNvGrpSpPr>
          <p:nvPr/>
        </p:nvGrpSpPr>
        <p:grpSpPr bwMode="auto">
          <a:xfrm>
            <a:off x="941916" y="3505740"/>
            <a:ext cx="8202082" cy="3344333"/>
            <a:chOff x="941160" y="3514525"/>
            <a:chExt cx="8202840" cy="3343475"/>
          </a:xfrm>
        </p:grpSpPr>
        <p:sp>
          <p:nvSpPr>
            <p:cNvPr id="475146" name="Picture 19" descr="MIR_1ME_10TO_10MYR_RG_HZG1.pdf"/>
            <p:cNvSpPr>
              <a:spLocks noChangeAspect="1"/>
            </p:cNvSpPr>
            <p:nvPr/>
          </p:nvSpPr>
          <p:spPr bwMode="auto">
            <a:xfrm>
              <a:off x="4503420" y="3600450"/>
              <a:ext cx="464058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b="1" smtClean="0">
                <a:solidFill>
                  <a:prstClr val="black"/>
                </a:solidFill>
              </a:endParaRPr>
            </a:p>
          </p:txBody>
        </p:sp>
        <p:sp>
          <p:nvSpPr>
            <p:cNvPr id="21" name="TextBox 20"/>
            <p:cNvSpPr txBox="1"/>
            <p:nvPr/>
          </p:nvSpPr>
          <p:spPr>
            <a:xfrm>
              <a:off x="941160" y="3514525"/>
              <a:ext cx="2532898" cy="523086"/>
            </a:xfrm>
            <a:prstGeom prst="rect">
              <a:avLst/>
            </a:prstGeom>
            <a:noFill/>
          </p:spPr>
          <p:txBody>
            <a:bodyPr wrap="none">
              <a:spAutoFit/>
            </a:bodyPr>
            <a:lstStyle/>
            <a:p>
              <a:pPr defTabSz="456988" fontAlgn="auto">
                <a:spcBef>
                  <a:spcPts val="0"/>
                </a:spcBef>
                <a:spcAft>
                  <a:spcPts val="0"/>
                </a:spcAft>
                <a:defRPr/>
              </a:pPr>
              <a:r>
                <a:rPr lang="en-US" sz="2800" b="1" dirty="0">
                  <a:solidFill>
                    <a:prstClr val="black"/>
                  </a:solidFill>
                  <a:latin typeface="Calibri"/>
                </a:rPr>
                <a:t>Atmospheric O</a:t>
              </a:r>
              <a:r>
                <a:rPr lang="en-US" sz="2800" b="1" baseline="-25000" dirty="0">
                  <a:solidFill>
                    <a:prstClr val="black"/>
                  </a:solidFill>
                  <a:latin typeface="Calibri"/>
                </a:rPr>
                <a:t>2</a:t>
              </a:r>
              <a:endParaRPr lang="en-US" sz="2800" b="1" dirty="0">
                <a:solidFill>
                  <a:prstClr val="black"/>
                </a:solidFill>
                <a:latin typeface="Calibri"/>
              </a:endParaRPr>
            </a:p>
          </p:txBody>
        </p:sp>
      </p:grpSp>
      <p:sp>
        <p:nvSpPr>
          <p:cNvPr id="2" name="TextBox 1"/>
          <p:cNvSpPr txBox="1"/>
          <p:nvPr/>
        </p:nvSpPr>
        <p:spPr>
          <a:xfrm>
            <a:off x="2" y="135467"/>
            <a:ext cx="7349960" cy="523178"/>
          </a:xfrm>
          <a:prstGeom prst="rect">
            <a:avLst/>
          </a:prstGeom>
          <a:noFill/>
        </p:spPr>
        <p:txBody>
          <a:bodyPr wrap="none" lIns="91397" tIns="45699" rIns="91397" bIns="45699" rtlCol="0">
            <a:spAutoFit/>
          </a:bodyPr>
          <a:lstStyle/>
          <a:p>
            <a:r>
              <a:rPr lang="en-US" sz="2800" dirty="0">
                <a:solidFill>
                  <a:prstClr val="black"/>
                </a:solidFill>
              </a:rPr>
              <a:t>Stellar Evolution, Water Loss and O</a:t>
            </a:r>
            <a:r>
              <a:rPr lang="en-US" sz="2800" baseline="-25000" dirty="0">
                <a:solidFill>
                  <a:prstClr val="black"/>
                </a:solidFill>
              </a:rPr>
              <a:t>2</a:t>
            </a:r>
            <a:r>
              <a:rPr lang="en-US" sz="2800" dirty="0">
                <a:solidFill>
                  <a:prstClr val="black"/>
                </a:solidFill>
              </a:rPr>
              <a:t> buildup. </a:t>
            </a:r>
            <a:endParaRPr lang="en-US" sz="2800" baseline="-25000" dirty="0">
              <a:solidFill>
                <a:prstClr val="black"/>
              </a:solidFill>
            </a:endParaRPr>
          </a:p>
        </p:txBody>
      </p:sp>
      <p:pic>
        <p:nvPicPr>
          <p:cNvPr id="30" name="Picture 29" descr="Screen Shot 2014-10-25 at 10.46.2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77224" y="67741"/>
            <a:ext cx="1029991" cy="698499"/>
          </a:xfrm>
          <a:prstGeom prst="rect">
            <a:avLst/>
          </a:prstGeom>
        </p:spPr>
      </p:pic>
      <p:cxnSp>
        <p:nvCxnSpPr>
          <p:cNvPr id="31" name="Straight Connector 30"/>
          <p:cNvCxnSpPr/>
          <p:nvPr/>
        </p:nvCxnSpPr>
        <p:spPr bwMode="auto">
          <a:xfrm>
            <a:off x="105836" y="804336"/>
            <a:ext cx="89408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728146" y="4165600"/>
            <a:ext cx="7755467" cy="707844"/>
          </a:xfrm>
          <a:prstGeom prst="rect">
            <a:avLst/>
          </a:prstGeom>
          <a:noFill/>
        </p:spPr>
        <p:txBody>
          <a:bodyPr wrap="square" lIns="91397" tIns="45699" rIns="91397" bIns="45699" rtlCol="0">
            <a:spAutoFit/>
          </a:bodyPr>
          <a:lstStyle/>
          <a:p>
            <a:pPr algn="just" defTabSz="456988" fontAlgn="auto">
              <a:spcBef>
                <a:spcPts val="0"/>
              </a:spcBef>
              <a:spcAft>
                <a:spcPts val="0"/>
              </a:spcAft>
              <a:defRPr/>
            </a:pPr>
            <a:r>
              <a:rPr lang="en-US" sz="2000" dirty="0">
                <a:solidFill>
                  <a:prstClr val="black"/>
                </a:solidFill>
                <a:latin typeface="Calibri"/>
              </a:rPr>
              <a:t>During the Pre-MS of M dwarfs terrestrial planets can lose several </a:t>
            </a:r>
          </a:p>
          <a:p>
            <a:pPr algn="just" defTabSz="456988" fontAlgn="auto">
              <a:spcBef>
                <a:spcPts val="0"/>
              </a:spcBef>
              <a:spcAft>
                <a:spcPts val="0"/>
              </a:spcAft>
              <a:defRPr/>
            </a:pPr>
            <a:r>
              <a:rPr lang="en-US" sz="2000" dirty="0">
                <a:solidFill>
                  <a:prstClr val="black"/>
                </a:solidFill>
                <a:latin typeface="Calibri"/>
              </a:rPr>
              <a:t>Earth oceans of water via hydrodynamic escape (Luger &amp; Barnes, 2015) </a:t>
            </a:r>
          </a:p>
        </p:txBody>
      </p:sp>
      <p:pic>
        <p:nvPicPr>
          <p:cNvPr id="4" name="Picture 3" descr="GJ1132b_artists_impressi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012993"/>
            <a:ext cx="2573866" cy="1845011"/>
          </a:xfrm>
          <a:prstGeom prst="rect">
            <a:avLst/>
          </a:prstGeom>
        </p:spPr>
      </p:pic>
      <p:sp>
        <p:nvSpPr>
          <p:cNvPr id="5" name="TextBox 4"/>
          <p:cNvSpPr txBox="1"/>
          <p:nvPr/>
        </p:nvSpPr>
        <p:spPr>
          <a:xfrm>
            <a:off x="5537211" y="1507068"/>
            <a:ext cx="1410876" cy="461622"/>
          </a:xfrm>
          <a:prstGeom prst="rect">
            <a:avLst/>
          </a:prstGeom>
          <a:noFill/>
        </p:spPr>
        <p:txBody>
          <a:bodyPr wrap="none" lIns="91397" tIns="45699" rIns="91397" bIns="45699" rtlCol="0">
            <a:spAutoFit/>
          </a:bodyPr>
          <a:lstStyle/>
          <a:p>
            <a:r>
              <a:rPr lang="en-US" dirty="0" smtClean="0">
                <a:solidFill>
                  <a:srgbClr val="FFFFFF"/>
                </a:solidFill>
              </a:rPr>
              <a:t>GJ1132b</a:t>
            </a:r>
            <a:endParaRPr lang="en-US" dirty="0">
              <a:solidFill>
                <a:srgbClr val="FFFFFF"/>
              </a:solidFill>
            </a:endParaRPr>
          </a:p>
        </p:txBody>
      </p:sp>
      <p:sp>
        <p:nvSpPr>
          <p:cNvPr id="16" name="TextBox 15"/>
          <p:cNvSpPr txBox="1"/>
          <p:nvPr/>
        </p:nvSpPr>
        <p:spPr bwMode="auto">
          <a:xfrm>
            <a:off x="792692" y="3636423"/>
            <a:ext cx="2655834" cy="523178"/>
          </a:xfrm>
          <a:prstGeom prst="rect">
            <a:avLst/>
          </a:prstGeom>
          <a:noFill/>
        </p:spPr>
        <p:txBody>
          <a:bodyPr wrap="none" lIns="91397" tIns="45699" rIns="91397" bIns="45699">
            <a:spAutoFit/>
          </a:bodyPr>
          <a:lstStyle/>
          <a:p>
            <a:pPr defTabSz="456988" fontAlgn="auto">
              <a:spcBef>
                <a:spcPts val="0"/>
              </a:spcBef>
              <a:spcAft>
                <a:spcPts val="0"/>
              </a:spcAft>
              <a:defRPr/>
            </a:pPr>
            <a:r>
              <a:rPr lang="en-US" sz="2800" b="1" dirty="0">
                <a:solidFill>
                  <a:prstClr val="black"/>
                </a:solidFill>
                <a:latin typeface="Calibri"/>
              </a:rPr>
              <a:t>Total Water Lost</a:t>
            </a:r>
          </a:p>
        </p:txBody>
      </p:sp>
      <p:pic>
        <p:nvPicPr>
          <p:cNvPr id="6" name="Picture 5" descr="Screen Shot 2016-11-20 at 9.11.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25517"/>
            <a:ext cx="9144000" cy="3286567"/>
          </a:xfrm>
          <a:prstGeom prst="rect">
            <a:avLst/>
          </a:prstGeom>
        </p:spPr>
      </p:pic>
      <p:sp>
        <p:nvSpPr>
          <p:cNvPr id="7" name="TextBox 6"/>
          <p:cNvSpPr txBox="1"/>
          <p:nvPr/>
        </p:nvSpPr>
        <p:spPr>
          <a:xfrm>
            <a:off x="2722042" y="5266270"/>
            <a:ext cx="6391406" cy="1200286"/>
          </a:xfrm>
          <a:prstGeom prst="rect">
            <a:avLst/>
          </a:prstGeom>
          <a:noFill/>
        </p:spPr>
        <p:txBody>
          <a:bodyPr wrap="none" lIns="91397" tIns="45699" rIns="91397" bIns="45699" rtlCol="0">
            <a:spAutoFit/>
          </a:bodyPr>
          <a:lstStyle/>
          <a:p>
            <a:r>
              <a:rPr lang="en-US" sz="1800" dirty="0"/>
              <a:t>Hot Earths such as GJ1132b (Berta-Thompson et al.</a:t>
            </a:r>
            <a:r>
              <a:rPr lang="en-US" sz="1800" dirty="0" smtClean="0"/>
              <a:t>,2015)</a:t>
            </a:r>
          </a:p>
          <a:p>
            <a:r>
              <a:rPr lang="en-US" sz="1800" dirty="0" smtClean="0"/>
              <a:t>may </a:t>
            </a:r>
            <a:r>
              <a:rPr lang="en-US" sz="1800" dirty="0"/>
              <a:t>undergo a similar process (Schaeffer et al.</a:t>
            </a:r>
            <a:r>
              <a:rPr lang="en-US" sz="1800" dirty="0" smtClean="0"/>
              <a:t>, 2016). </a:t>
            </a:r>
            <a:r>
              <a:rPr lang="en-US" sz="1800" dirty="0"/>
              <a:t>They </a:t>
            </a:r>
            <a:endParaRPr lang="en-US" sz="1800" dirty="0" smtClean="0"/>
          </a:p>
          <a:p>
            <a:r>
              <a:rPr lang="en-US" sz="1800" dirty="0" smtClean="0"/>
              <a:t>will </a:t>
            </a:r>
            <a:r>
              <a:rPr lang="en-US" sz="1800" dirty="0"/>
              <a:t>be </a:t>
            </a:r>
            <a:r>
              <a:rPr lang="en-US" sz="1800" dirty="0" smtClean="0"/>
              <a:t>excellent </a:t>
            </a:r>
            <a:r>
              <a:rPr lang="en-US" sz="1800" dirty="0"/>
              <a:t>initial tests of the </a:t>
            </a:r>
            <a:r>
              <a:rPr lang="en-US" sz="1800" dirty="0" smtClean="0"/>
              <a:t>abiotic production </a:t>
            </a:r>
            <a:r>
              <a:rPr lang="en-US" sz="1800" dirty="0"/>
              <a:t>of O</a:t>
            </a:r>
            <a:r>
              <a:rPr lang="en-US" sz="1800" baseline="-25000" dirty="0"/>
              <a:t>2</a:t>
            </a:r>
            <a:r>
              <a:rPr lang="en-US" sz="1800" dirty="0"/>
              <a:t>, </a:t>
            </a:r>
            <a:endParaRPr lang="en-US" sz="1800" dirty="0" smtClean="0"/>
          </a:p>
          <a:p>
            <a:r>
              <a:rPr lang="en-US" sz="1800" dirty="0" smtClean="0"/>
              <a:t>and </a:t>
            </a:r>
            <a:r>
              <a:rPr lang="en-US" sz="1800" dirty="0"/>
              <a:t>the planet’s ability to sequester </a:t>
            </a:r>
            <a:r>
              <a:rPr lang="en-US" sz="1800" dirty="0" smtClean="0"/>
              <a:t>it.</a:t>
            </a:r>
            <a:endParaRPr lang="en-US" sz="1800" dirty="0"/>
          </a:p>
        </p:txBody>
      </p:sp>
      <p:sp>
        <p:nvSpPr>
          <p:cNvPr id="18" name="TextBox 17"/>
          <p:cNvSpPr txBox="1"/>
          <p:nvPr/>
        </p:nvSpPr>
        <p:spPr bwMode="auto">
          <a:xfrm>
            <a:off x="5158317" y="3175531"/>
            <a:ext cx="2532578" cy="523178"/>
          </a:xfrm>
          <a:prstGeom prst="rect">
            <a:avLst/>
          </a:prstGeom>
          <a:noFill/>
        </p:spPr>
        <p:txBody>
          <a:bodyPr wrap="none" lIns="91397" tIns="45699" rIns="91397" bIns="45699">
            <a:spAutoFit/>
          </a:bodyPr>
          <a:lstStyle/>
          <a:p>
            <a:pPr defTabSz="456988" fontAlgn="auto">
              <a:spcBef>
                <a:spcPts val="0"/>
              </a:spcBef>
              <a:spcAft>
                <a:spcPts val="0"/>
              </a:spcAft>
              <a:defRPr/>
            </a:pPr>
            <a:r>
              <a:rPr lang="en-US" sz="2800" b="1" dirty="0">
                <a:solidFill>
                  <a:prstClr val="black"/>
                </a:solidFill>
                <a:latin typeface="Calibri"/>
              </a:rPr>
              <a:t>Atmospheric O</a:t>
            </a:r>
            <a:r>
              <a:rPr lang="en-US" sz="2800" b="1" baseline="-25000" dirty="0">
                <a:solidFill>
                  <a:prstClr val="black"/>
                </a:solidFill>
                <a:latin typeface="Calibri"/>
              </a:rPr>
              <a:t>2</a:t>
            </a:r>
            <a:endParaRPr lang="en-US" sz="2800" b="1" dirty="0">
              <a:solidFill>
                <a:prstClr val="black"/>
              </a:solidFill>
              <a:latin typeface="Calibri"/>
            </a:endParaRPr>
          </a:p>
        </p:txBody>
      </p:sp>
      <p:sp>
        <p:nvSpPr>
          <p:cNvPr id="19" name="TextBox 18"/>
          <p:cNvSpPr txBox="1"/>
          <p:nvPr/>
        </p:nvSpPr>
        <p:spPr bwMode="auto">
          <a:xfrm>
            <a:off x="1068919" y="3213629"/>
            <a:ext cx="1832667" cy="523178"/>
          </a:xfrm>
          <a:prstGeom prst="rect">
            <a:avLst/>
          </a:prstGeom>
          <a:noFill/>
        </p:spPr>
        <p:txBody>
          <a:bodyPr wrap="none" lIns="91397" tIns="45699" rIns="91397" bIns="45699">
            <a:spAutoFit/>
          </a:bodyPr>
          <a:lstStyle/>
          <a:p>
            <a:pPr defTabSz="456988" fontAlgn="auto">
              <a:spcBef>
                <a:spcPts val="0"/>
              </a:spcBef>
              <a:spcAft>
                <a:spcPts val="0"/>
              </a:spcAft>
              <a:defRPr/>
            </a:pPr>
            <a:r>
              <a:rPr lang="en-US" sz="2800" b="1" dirty="0">
                <a:solidFill>
                  <a:prstClr val="black"/>
                </a:solidFill>
                <a:latin typeface="Calibri"/>
              </a:rPr>
              <a:t>Water Loss</a:t>
            </a:r>
          </a:p>
        </p:txBody>
      </p:sp>
      <p:cxnSp>
        <p:nvCxnSpPr>
          <p:cNvPr id="17" name="Straight Connector 16"/>
          <p:cNvCxnSpPr/>
          <p:nvPr/>
        </p:nvCxnSpPr>
        <p:spPr>
          <a:xfrm>
            <a:off x="825500" y="3187700"/>
            <a:ext cx="3086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105400" y="3187700"/>
            <a:ext cx="308610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270000" y="2844800"/>
            <a:ext cx="1940856" cy="338554"/>
          </a:xfrm>
          <a:prstGeom prst="rect">
            <a:avLst/>
          </a:prstGeom>
          <a:noFill/>
        </p:spPr>
        <p:txBody>
          <a:bodyPr wrap="none" rtlCol="0">
            <a:spAutoFit/>
          </a:bodyPr>
          <a:lstStyle/>
          <a:p>
            <a:r>
              <a:rPr lang="en-US" sz="1600" dirty="0" err="1" smtClean="0"/>
              <a:t>Proxima</a:t>
            </a:r>
            <a:r>
              <a:rPr lang="en-US" sz="1600" dirty="0" smtClean="0"/>
              <a:t> Centauri b</a:t>
            </a:r>
            <a:endParaRPr lang="en-US" sz="1600" dirty="0"/>
          </a:p>
        </p:txBody>
      </p:sp>
      <p:sp>
        <p:nvSpPr>
          <p:cNvPr id="22" name="TextBox 21"/>
          <p:cNvSpPr txBox="1"/>
          <p:nvPr/>
        </p:nvSpPr>
        <p:spPr>
          <a:xfrm>
            <a:off x="5664200" y="2844800"/>
            <a:ext cx="1940856" cy="338554"/>
          </a:xfrm>
          <a:prstGeom prst="rect">
            <a:avLst/>
          </a:prstGeom>
          <a:noFill/>
        </p:spPr>
        <p:txBody>
          <a:bodyPr wrap="none" rtlCol="0">
            <a:spAutoFit/>
          </a:bodyPr>
          <a:lstStyle/>
          <a:p>
            <a:r>
              <a:rPr lang="en-US" sz="1600" dirty="0" err="1" smtClean="0"/>
              <a:t>Proxima</a:t>
            </a:r>
            <a:r>
              <a:rPr lang="en-US" sz="1600" dirty="0" smtClean="0"/>
              <a:t> Centauri b</a:t>
            </a:r>
            <a:endParaRPr lang="en-US" sz="1600" dirty="0"/>
          </a:p>
        </p:txBody>
      </p:sp>
    </p:spTree>
    <p:extLst>
      <p:ext uri="{BB962C8B-B14F-4D97-AF65-F5344CB8AC3E}">
        <p14:creationId xmlns:p14="http://schemas.microsoft.com/office/powerpoint/2010/main" val="25648775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CH4_FGK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33464"/>
            <a:ext cx="4414838"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4" name="Picture 3" descr="N2O_FGK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13300" y="781051"/>
            <a:ext cx="4344988"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4" descr="CH3CL_FGKM"/>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14888" y="3838602"/>
            <a:ext cx="4329112"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26" name="Rectangle 6"/>
          <p:cNvSpPr>
            <a:spLocks noGrp="1" noChangeArrowheads="1"/>
          </p:cNvSpPr>
          <p:nvPr>
            <p:ph type="title"/>
          </p:nvPr>
        </p:nvSpPr>
        <p:spPr>
          <a:xfrm>
            <a:off x="118537" y="50808"/>
            <a:ext cx="7768169" cy="698493"/>
          </a:xfrm>
        </p:spPr>
        <p:txBody>
          <a:bodyPr/>
          <a:lstStyle/>
          <a:p>
            <a:pPr algn="l" eaLnBrk="1" hangingPunct="1">
              <a:defRPr/>
            </a:pPr>
            <a:r>
              <a:rPr lang="en-US" sz="2800" dirty="0" smtClean="0">
                <a:solidFill>
                  <a:schemeClr val="tx1"/>
                </a:solidFill>
              </a:rPr>
              <a:t>M Dwarfs May Enhance </a:t>
            </a:r>
            <a:r>
              <a:rPr lang="en-US" sz="2800" dirty="0" err="1" smtClean="0">
                <a:solidFill>
                  <a:schemeClr val="tx1"/>
                </a:solidFill>
              </a:rPr>
              <a:t>Biosignature</a:t>
            </a:r>
            <a:r>
              <a:rPr lang="en-US" sz="2800" dirty="0" smtClean="0">
                <a:solidFill>
                  <a:schemeClr val="tx1"/>
                </a:solidFill>
              </a:rPr>
              <a:t> Gases</a:t>
            </a:r>
            <a:endParaRPr lang="en-US" dirty="0" smtClean="0">
              <a:solidFill>
                <a:schemeClr val="tx1"/>
              </a:solidFill>
            </a:endParaRPr>
          </a:p>
        </p:txBody>
      </p:sp>
      <p:sp>
        <p:nvSpPr>
          <p:cNvPr id="593927" name="Text Box 7"/>
          <p:cNvSpPr txBox="1">
            <a:spLocks noChangeArrowheads="1"/>
          </p:cNvSpPr>
          <p:nvPr/>
        </p:nvSpPr>
        <p:spPr bwMode="auto">
          <a:xfrm>
            <a:off x="1684338" y="2703538"/>
            <a:ext cx="25019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gn="ctr">
              <a:spcBef>
                <a:spcPct val="50000"/>
              </a:spcBef>
              <a:defRPr/>
            </a:pPr>
            <a:r>
              <a:rPr lang="en-US" sz="1400">
                <a:solidFill>
                  <a:srgbClr val="808080"/>
                </a:solidFill>
                <a:cs typeface="Arial" charset="0"/>
              </a:rPr>
              <a:t>f</a:t>
            </a:r>
            <a:r>
              <a:rPr lang="en-US" sz="1400" baseline="-25000">
                <a:solidFill>
                  <a:srgbClr val="808080"/>
                </a:solidFill>
                <a:cs typeface="Arial" charset="0"/>
              </a:rPr>
              <a:t>s</a:t>
            </a:r>
            <a:r>
              <a:rPr lang="en-US" sz="1400">
                <a:solidFill>
                  <a:srgbClr val="808080"/>
                </a:solidFill>
                <a:cs typeface="Arial" charset="0"/>
              </a:rPr>
              <a:t> = 9.5 x 10</a:t>
            </a:r>
            <a:r>
              <a:rPr lang="en-US" sz="1400" baseline="30000">
                <a:solidFill>
                  <a:srgbClr val="808080"/>
                </a:solidFill>
                <a:cs typeface="Arial" charset="0"/>
              </a:rPr>
              <a:t>14</a:t>
            </a:r>
            <a:r>
              <a:rPr lang="en-US" sz="1400">
                <a:solidFill>
                  <a:srgbClr val="808080"/>
                </a:solidFill>
                <a:cs typeface="Arial" charset="0"/>
              </a:rPr>
              <a:t> g/yr, </a:t>
            </a:r>
          </a:p>
          <a:p>
            <a:pPr algn="ctr">
              <a:spcBef>
                <a:spcPct val="50000"/>
              </a:spcBef>
              <a:defRPr/>
            </a:pPr>
            <a:r>
              <a:rPr lang="en-US" sz="1400">
                <a:solidFill>
                  <a:srgbClr val="808080"/>
                </a:solidFill>
                <a:cs typeface="Arial" charset="0"/>
              </a:rPr>
              <a:t>except M5V</a:t>
            </a:r>
          </a:p>
        </p:txBody>
      </p:sp>
      <p:sp>
        <p:nvSpPr>
          <p:cNvPr id="593928" name="Text Box 8"/>
          <p:cNvSpPr txBox="1">
            <a:spLocks noChangeArrowheads="1"/>
          </p:cNvSpPr>
          <p:nvPr/>
        </p:nvSpPr>
        <p:spPr bwMode="auto">
          <a:xfrm>
            <a:off x="6284913" y="4824413"/>
            <a:ext cx="22796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spcBef>
                <a:spcPct val="50000"/>
              </a:spcBef>
              <a:defRPr/>
            </a:pPr>
            <a:r>
              <a:rPr lang="en-US" sz="1400">
                <a:solidFill>
                  <a:srgbClr val="808080"/>
                </a:solidFill>
                <a:cs typeface="Arial" charset="0"/>
              </a:rPr>
              <a:t>f</a:t>
            </a:r>
            <a:r>
              <a:rPr lang="en-US" sz="1400" baseline="-25000">
                <a:solidFill>
                  <a:srgbClr val="808080"/>
                </a:solidFill>
                <a:cs typeface="Arial" charset="0"/>
              </a:rPr>
              <a:t>s</a:t>
            </a:r>
            <a:r>
              <a:rPr lang="en-US" sz="1400">
                <a:solidFill>
                  <a:srgbClr val="808080"/>
                </a:solidFill>
                <a:cs typeface="Arial" charset="0"/>
              </a:rPr>
              <a:t> = 1.3 x 10</a:t>
            </a:r>
            <a:r>
              <a:rPr lang="en-US" sz="1400" baseline="30000">
                <a:solidFill>
                  <a:srgbClr val="808080"/>
                </a:solidFill>
                <a:cs typeface="Arial" charset="0"/>
              </a:rPr>
              <a:t>13</a:t>
            </a:r>
            <a:r>
              <a:rPr lang="en-US" sz="1400">
                <a:solidFill>
                  <a:srgbClr val="808080"/>
                </a:solidFill>
                <a:cs typeface="Arial" charset="0"/>
              </a:rPr>
              <a:t> g/yr</a:t>
            </a:r>
          </a:p>
        </p:txBody>
      </p:sp>
      <p:sp>
        <p:nvSpPr>
          <p:cNvPr id="593929" name="Text Box 9"/>
          <p:cNvSpPr txBox="1">
            <a:spLocks noChangeArrowheads="1"/>
          </p:cNvSpPr>
          <p:nvPr/>
        </p:nvSpPr>
        <p:spPr bwMode="auto">
          <a:xfrm>
            <a:off x="7059614" y="2162176"/>
            <a:ext cx="192881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1">
            <a:spAutoFit/>
          </a:bodyPr>
          <a:lstStyle/>
          <a:p>
            <a:pPr algn="ctr">
              <a:spcBef>
                <a:spcPct val="50000"/>
              </a:spcBef>
              <a:defRPr/>
            </a:pPr>
            <a:r>
              <a:rPr lang="en-US" sz="1400">
                <a:solidFill>
                  <a:srgbClr val="808080"/>
                </a:solidFill>
                <a:cs typeface="Arial" charset="0"/>
              </a:rPr>
              <a:t>f</a:t>
            </a:r>
            <a:r>
              <a:rPr lang="en-US" sz="1400" baseline="-25000">
                <a:solidFill>
                  <a:srgbClr val="808080"/>
                </a:solidFill>
                <a:cs typeface="Arial" charset="0"/>
              </a:rPr>
              <a:t>s</a:t>
            </a:r>
            <a:r>
              <a:rPr lang="en-US" sz="1400">
                <a:solidFill>
                  <a:srgbClr val="808080"/>
                </a:solidFill>
                <a:cs typeface="Arial" charset="0"/>
              </a:rPr>
              <a:t> = 7.3 x 10</a:t>
            </a:r>
            <a:r>
              <a:rPr lang="en-US" sz="1400" baseline="30000">
                <a:solidFill>
                  <a:srgbClr val="808080"/>
                </a:solidFill>
                <a:cs typeface="Arial" charset="0"/>
              </a:rPr>
              <a:t>12</a:t>
            </a:r>
            <a:r>
              <a:rPr lang="en-US" sz="1400">
                <a:solidFill>
                  <a:srgbClr val="808080"/>
                </a:solidFill>
                <a:cs typeface="Arial" charset="0"/>
              </a:rPr>
              <a:t> g/yr</a:t>
            </a:r>
          </a:p>
        </p:txBody>
      </p:sp>
      <p:sp>
        <p:nvSpPr>
          <p:cNvPr id="593930" name="Text Box 10"/>
          <p:cNvSpPr txBox="1">
            <a:spLocks noChangeArrowheads="1"/>
          </p:cNvSpPr>
          <p:nvPr/>
        </p:nvSpPr>
        <p:spPr bwMode="auto">
          <a:xfrm>
            <a:off x="2322521" y="2190751"/>
            <a:ext cx="815975" cy="46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7" tIns="45699" rIns="91397" bIns="45699" anchorCtr="1">
            <a:spAutoFit/>
          </a:bodyPr>
          <a:lstStyle/>
          <a:p>
            <a:pPr algn="ctr">
              <a:spcBef>
                <a:spcPct val="50000"/>
              </a:spcBef>
              <a:defRPr/>
            </a:pPr>
            <a:r>
              <a:rPr lang="en-US">
                <a:solidFill>
                  <a:srgbClr val="808080"/>
                </a:solidFill>
                <a:cs typeface="Arial" charset="0"/>
              </a:rPr>
              <a:t>CH</a:t>
            </a:r>
            <a:r>
              <a:rPr lang="en-US" baseline="-25000">
                <a:solidFill>
                  <a:srgbClr val="808080"/>
                </a:solidFill>
                <a:cs typeface="Arial" charset="0"/>
              </a:rPr>
              <a:t>4</a:t>
            </a:r>
          </a:p>
        </p:txBody>
      </p:sp>
      <p:sp>
        <p:nvSpPr>
          <p:cNvPr id="593931" name="Text Box 11"/>
          <p:cNvSpPr txBox="1">
            <a:spLocks noChangeArrowheads="1"/>
          </p:cNvSpPr>
          <p:nvPr/>
        </p:nvSpPr>
        <p:spPr bwMode="auto">
          <a:xfrm>
            <a:off x="7191386" y="1736725"/>
            <a:ext cx="815975" cy="46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7" tIns="45699" rIns="91397" bIns="45699" anchorCtr="1">
            <a:spAutoFit/>
          </a:bodyPr>
          <a:lstStyle/>
          <a:p>
            <a:pPr algn="ctr">
              <a:spcBef>
                <a:spcPct val="50000"/>
              </a:spcBef>
              <a:defRPr/>
            </a:pPr>
            <a:r>
              <a:rPr lang="en-US">
                <a:solidFill>
                  <a:srgbClr val="808080"/>
                </a:solidFill>
                <a:cs typeface="Arial" charset="0"/>
              </a:rPr>
              <a:t>N</a:t>
            </a:r>
            <a:r>
              <a:rPr lang="en-US" baseline="-25000">
                <a:solidFill>
                  <a:srgbClr val="808080"/>
                </a:solidFill>
                <a:cs typeface="Arial" charset="0"/>
              </a:rPr>
              <a:t>2</a:t>
            </a:r>
            <a:r>
              <a:rPr lang="en-US">
                <a:solidFill>
                  <a:srgbClr val="808080"/>
                </a:solidFill>
                <a:cs typeface="Arial" charset="0"/>
              </a:rPr>
              <a:t>O</a:t>
            </a:r>
          </a:p>
        </p:txBody>
      </p:sp>
      <p:sp>
        <p:nvSpPr>
          <p:cNvPr id="593932" name="Text Box 12"/>
          <p:cNvSpPr txBox="1">
            <a:spLocks noChangeArrowheads="1"/>
          </p:cNvSpPr>
          <p:nvPr/>
        </p:nvSpPr>
        <p:spPr bwMode="auto">
          <a:xfrm>
            <a:off x="6537352" y="4360863"/>
            <a:ext cx="1152525" cy="46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7" tIns="45699" rIns="91397" bIns="45699" anchorCtr="1">
            <a:spAutoFit/>
          </a:bodyPr>
          <a:lstStyle/>
          <a:p>
            <a:pPr algn="ctr">
              <a:spcBef>
                <a:spcPct val="50000"/>
              </a:spcBef>
              <a:defRPr/>
            </a:pPr>
            <a:r>
              <a:rPr lang="en-US">
                <a:solidFill>
                  <a:srgbClr val="808080"/>
                </a:solidFill>
                <a:cs typeface="Arial" charset="0"/>
              </a:rPr>
              <a:t>CH</a:t>
            </a:r>
            <a:r>
              <a:rPr lang="en-US" baseline="-25000">
                <a:solidFill>
                  <a:srgbClr val="808080"/>
                </a:solidFill>
                <a:cs typeface="Arial" charset="0"/>
              </a:rPr>
              <a:t>3</a:t>
            </a:r>
            <a:r>
              <a:rPr lang="en-US">
                <a:solidFill>
                  <a:srgbClr val="808080"/>
                </a:solidFill>
                <a:cs typeface="Arial" charset="0"/>
              </a:rPr>
              <a:t>Cl</a:t>
            </a:r>
          </a:p>
        </p:txBody>
      </p:sp>
      <p:sp>
        <p:nvSpPr>
          <p:cNvPr id="593933" name="Text Box 13"/>
          <p:cNvSpPr txBox="1">
            <a:spLocks noChangeArrowheads="1"/>
          </p:cNvSpPr>
          <p:nvPr/>
        </p:nvSpPr>
        <p:spPr bwMode="auto">
          <a:xfrm rot="16200000">
            <a:off x="3362440" y="1915132"/>
            <a:ext cx="2488996" cy="33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7" tIns="45699" rIns="91397" bIns="45699">
            <a:spAutoFit/>
          </a:bodyPr>
          <a:lstStyle/>
          <a:p>
            <a:pPr eaLnBrk="0" hangingPunct="0">
              <a:defRPr/>
            </a:pPr>
            <a:r>
              <a:rPr lang="en-US" sz="1600" dirty="0">
                <a:solidFill>
                  <a:srgbClr val="000000">
                    <a:lumMod val="65000"/>
                    <a:lumOff val="35000"/>
                  </a:srgbClr>
                </a:solidFill>
                <a:cs typeface="Arial" charset="0"/>
              </a:rPr>
              <a:t>Segura et al., 2003, 2005</a:t>
            </a:r>
          </a:p>
        </p:txBody>
      </p:sp>
      <p:sp>
        <p:nvSpPr>
          <p:cNvPr id="593934" name="Rectangle 14"/>
          <p:cNvSpPr>
            <a:spLocks noGrp="1" noChangeArrowheads="1"/>
          </p:cNvSpPr>
          <p:nvPr>
            <p:ph type="body" sz="half" idx="1"/>
          </p:nvPr>
        </p:nvSpPr>
        <p:spPr>
          <a:xfrm>
            <a:off x="254000" y="3860802"/>
            <a:ext cx="4787900" cy="3238500"/>
          </a:xfrm>
        </p:spPr>
        <p:txBody>
          <a:bodyPr/>
          <a:lstStyle/>
          <a:p>
            <a:pPr marL="0" indent="0" eaLnBrk="1" hangingPunct="1">
              <a:defRPr/>
            </a:pPr>
            <a:r>
              <a:rPr lang="en-US" sz="1800" dirty="0"/>
              <a:t>Earth-like planets around cooler stars show enhanced </a:t>
            </a:r>
            <a:r>
              <a:rPr lang="en-US" sz="1800" dirty="0" err="1"/>
              <a:t>biosignature</a:t>
            </a:r>
            <a:r>
              <a:rPr lang="en-US" sz="1800" dirty="0"/>
              <a:t> abundances (Segura et al., 2003, 2005)</a:t>
            </a:r>
          </a:p>
          <a:p>
            <a:pPr lvl="1" eaLnBrk="1" hangingPunct="1">
              <a:defRPr/>
            </a:pPr>
            <a:r>
              <a:rPr lang="en-US" sz="1600" dirty="0"/>
              <a:t>M stars less effective at O</a:t>
            </a:r>
            <a:r>
              <a:rPr lang="en-US" sz="1600" baseline="-25000" dirty="0"/>
              <a:t>3</a:t>
            </a:r>
            <a:r>
              <a:rPr lang="en-US" sz="1600" dirty="0"/>
              <a:t> photolysis</a:t>
            </a:r>
          </a:p>
          <a:p>
            <a:pPr marL="0" indent="0" eaLnBrk="1" hangingPunct="1">
              <a:defRPr/>
            </a:pPr>
            <a:r>
              <a:rPr lang="en-US" sz="1800" dirty="0"/>
              <a:t>Enhancements in </a:t>
            </a:r>
            <a:r>
              <a:rPr lang="en-US" sz="1800" dirty="0" err="1"/>
              <a:t>biosignatures</a:t>
            </a:r>
            <a:r>
              <a:rPr lang="en-US" sz="1800" dirty="0"/>
              <a:t>, (including are </a:t>
            </a:r>
            <a:r>
              <a:rPr lang="en-US" sz="1800" i="1" dirty="0"/>
              <a:t>also</a:t>
            </a:r>
            <a:r>
              <a:rPr lang="en-US" sz="1800" dirty="0"/>
              <a:t> seen towards the outer edge of its habitable zone (Grenfell et al., 2006, 2007)</a:t>
            </a:r>
          </a:p>
          <a:p>
            <a:pPr marL="0" indent="0" eaLnBrk="1" hangingPunct="1">
              <a:defRPr/>
            </a:pPr>
            <a:endParaRPr lang="en-US" sz="1800" dirty="0"/>
          </a:p>
          <a:p>
            <a:pPr marL="0" indent="0" eaLnBrk="1" hangingPunct="1">
              <a:defRPr/>
            </a:pPr>
            <a:r>
              <a:rPr lang="en-US" sz="1800" dirty="0"/>
              <a:t>False positives for O</a:t>
            </a:r>
            <a:r>
              <a:rPr lang="en-US" sz="1800" baseline="-25000" dirty="0"/>
              <a:t>2</a:t>
            </a:r>
            <a:r>
              <a:rPr lang="en-US" sz="1800" dirty="0"/>
              <a:t> can be generated depending on stellar spectrum. </a:t>
            </a:r>
          </a:p>
        </p:txBody>
      </p:sp>
      <p:sp>
        <p:nvSpPr>
          <p:cNvPr id="593935" name="Line 15"/>
          <p:cNvSpPr>
            <a:spLocks noChangeShapeType="1"/>
          </p:cNvSpPr>
          <p:nvPr/>
        </p:nvSpPr>
        <p:spPr bwMode="auto">
          <a:xfrm>
            <a:off x="3111500" y="3759200"/>
            <a:ext cx="469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7" tIns="45699" rIns="91397" bIns="45699"/>
          <a:lstStyle/>
          <a:p>
            <a:pPr>
              <a:defRPr/>
            </a:pPr>
            <a:endParaRPr lang="en-US" sz="1800">
              <a:solidFill>
                <a:srgbClr val="000000"/>
              </a:solidFill>
              <a:cs typeface="Arial" charset="0"/>
            </a:endParaRPr>
          </a:p>
        </p:txBody>
      </p:sp>
      <p:sp>
        <p:nvSpPr>
          <p:cNvPr id="593936" name="Text Box 16"/>
          <p:cNvSpPr txBox="1">
            <a:spLocks noChangeArrowheads="1"/>
          </p:cNvSpPr>
          <p:nvPr/>
        </p:nvSpPr>
        <p:spPr bwMode="auto">
          <a:xfrm>
            <a:off x="3590936" y="3541732"/>
            <a:ext cx="749037" cy="36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7" tIns="45699" rIns="91397" bIns="45699">
            <a:spAutoFit/>
          </a:bodyPr>
          <a:lstStyle/>
          <a:p>
            <a:pPr eaLnBrk="0" hangingPunct="0">
              <a:defRPr/>
            </a:pPr>
            <a:r>
              <a:rPr lang="en-US" sz="1800" b="1" dirty="0">
                <a:solidFill>
                  <a:srgbClr val="000000"/>
                </a:solidFill>
                <a:cs typeface="Arial" charset="0"/>
              </a:rPr>
              <a:t>more</a:t>
            </a:r>
          </a:p>
        </p:txBody>
      </p:sp>
      <p:pic>
        <p:nvPicPr>
          <p:cNvPr id="19" name="Picture 18" descr="Screen Shot 2014-10-25 at 10.46.25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24800" y="3"/>
            <a:ext cx="1104900" cy="749300"/>
          </a:xfrm>
          <a:prstGeom prst="rect">
            <a:avLst/>
          </a:prstGeom>
        </p:spPr>
      </p:pic>
      <p:cxnSp>
        <p:nvCxnSpPr>
          <p:cNvPr id="20" name="Straight Connector 19"/>
          <p:cNvCxnSpPr/>
          <p:nvPr/>
        </p:nvCxnSpPr>
        <p:spPr bwMode="auto">
          <a:xfrm>
            <a:off x="88900" y="787400"/>
            <a:ext cx="8940800" cy="0"/>
          </a:xfrm>
          <a:prstGeom prst="line">
            <a:avLst/>
          </a:prstGeom>
          <a:solidFill>
            <a:schemeClr val="accent1"/>
          </a:solidFill>
          <a:ln w="285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105836" y="753537"/>
            <a:ext cx="89408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2022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63500" y="55035"/>
            <a:ext cx="8686756" cy="830954"/>
          </a:xfrm>
          <a:prstGeom prst="rect">
            <a:avLst/>
          </a:prstGeom>
          <a:noFill/>
        </p:spPr>
        <p:txBody>
          <a:bodyPr wrap="none" lIns="91397" tIns="45699" rIns="91397" bIns="45699" rtlCol="0">
            <a:spAutoFit/>
          </a:bodyPr>
          <a:lstStyle/>
          <a:p>
            <a:r>
              <a:rPr lang="en-US" dirty="0" smtClean="0">
                <a:solidFill>
                  <a:srgbClr val="FFFFFF"/>
                </a:solidFill>
              </a:rPr>
              <a:t>Several mechanisms may produce </a:t>
            </a:r>
            <a:r>
              <a:rPr lang="en-US" dirty="0" err="1" smtClean="0">
                <a:solidFill>
                  <a:srgbClr val="FFFFFF"/>
                </a:solidFill>
              </a:rPr>
              <a:t>biosignature</a:t>
            </a:r>
            <a:r>
              <a:rPr lang="en-US" dirty="0" smtClean="0">
                <a:solidFill>
                  <a:srgbClr val="FFFFFF"/>
                </a:solidFill>
              </a:rPr>
              <a:t> false positives</a:t>
            </a:r>
          </a:p>
          <a:p>
            <a:r>
              <a:rPr lang="en-US" dirty="0">
                <a:solidFill>
                  <a:srgbClr val="FFFFFF"/>
                </a:solidFill>
              </a:rPr>
              <a:t>f</a:t>
            </a:r>
            <a:r>
              <a:rPr lang="en-US" dirty="0" smtClean="0">
                <a:solidFill>
                  <a:srgbClr val="FFFFFF"/>
                </a:solidFill>
              </a:rPr>
              <a:t>or planets orbiting M dwarfs</a:t>
            </a:r>
            <a:endParaRPr lang="en-US" dirty="0">
              <a:solidFill>
                <a:srgbClr val="FFFFFF"/>
              </a:solidFill>
            </a:endParaRPr>
          </a:p>
        </p:txBody>
      </p:sp>
      <p:sp>
        <p:nvSpPr>
          <p:cNvPr id="6" name="TextBox 5"/>
          <p:cNvSpPr txBox="1"/>
          <p:nvPr/>
        </p:nvSpPr>
        <p:spPr>
          <a:xfrm>
            <a:off x="6762893" y="6361677"/>
            <a:ext cx="2260293" cy="307734"/>
          </a:xfrm>
          <a:prstGeom prst="rect">
            <a:avLst/>
          </a:prstGeom>
          <a:noFill/>
        </p:spPr>
        <p:txBody>
          <a:bodyPr wrap="none" lIns="91397" tIns="45699" rIns="91397" bIns="45699" rtlCol="0">
            <a:spAutoFit/>
          </a:bodyPr>
          <a:lstStyle/>
          <a:p>
            <a:r>
              <a:rPr lang="en-US" sz="1400" dirty="0">
                <a:solidFill>
                  <a:srgbClr val="FFFFFF"/>
                </a:solidFill>
              </a:rPr>
              <a:t>Meadows, 2016, in review</a:t>
            </a:r>
          </a:p>
        </p:txBody>
      </p:sp>
      <p:cxnSp>
        <p:nvCxnSpPr>
          <p:cNvPr id="8" name="Straight Connector 7"/>
          <p:cNvCxnSpPr/>
          <p:nvPr/>
        </p:nvCxnSpPr>
        <p:spPr bwMode="auto">
          <a:xfrm>
            <a:off x="0" y="939800"/>
            <a:ext cx="9144000" cy="0"/>
          </a:xfrm>
          <a:prstGeom prst="line">
            <a:avLst/>
          </a:prstGeom>
          <a:solidFill>
            <a:schemeClr val="accent1"/>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flipV="1">
            <a:off x="5511800" y="1917700"/>
            <a:ext cx="25400" cy="25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2" y="6400800"/>
            <a:ext cx="3351912" cy="261568"/>
          </a:xfrm>
          <a:prstGeom prst="rect">
            <a:avLst/>
          </a:prstGeom>
          <a:noFill/>
        </p:spPr>
        <p:txBody>
          <a:bodyPr wrap="none" lIns="91397" tIns="45699" rIns="91397" bIns="45699" rtlCol="0">
            <a:spAutoFit/>
          </a:bodyPr>
          <a:lstStyle/>
          <a:p>
            <a:r>
              <a:rPr lang="en-US" sz="1100" dirty="0">
                <a:solidFill>
                  <a:srgbClr val="FFFFFF"/>
                </a:solidFill>
              </a:rPr>
              <a:t>Figure Credit: </a:t>
            </a:r>
            <a:r>
              <a:rPr lang="en-US" sz="1100" dirty="0" err="1">
                <a:solidFill>
                  <a:srgbClr val="FFFFFF"/>
                </a:solidFill>
              </a:rPr>
              <a:t>Hasler</a:t>
            </a:r>
            <a:r>
              <a:rPr lang="en-US" sz="1100" dirty="0">
                <a:solidFill>
                  <a:srgbClr val="FFFFFF"/>
                </a:solidFill>
              </a:rPr>
              <a:t>/Meadows/</a:t>
            </a:r>
            <a:r>
              <a:rPr lang="en-US" sz="1100" dirty="0" err="1">
                <a:solidFill>
                  <a:srgbClr val="FFFFFF"/>
                </a:solidFill>
              </a:rPr>
              <a:t>Domagal</a:t>
            </a:r>
            <a:r>
              <a:rPr lang="en-US" sz="1100" dirty="0">
                <a:solidFill>
                  <a:srgbClr val="FFFFFF"/>
                </a:solidFill>
              </a:rPr>
              <a:t>-Goldman</a:t>
            </a:r>
          </a:p>
        </p:txBody>
      </p:sp>
      <p:pic>
        <p:nvPicPr>
          <p:cNvPr id="9" name="Content Placeholder 8" descr="Molecules_3.2_long.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743" t="3876" r="780" b="3876"/>
          <a:stretch/>
        </p:blipFill>
        <p:spPr>
          <a:xfrm>
            <a:off x="0" y="992522"/>
            <a:ext cx="9144000" cy="5159057"/>
          </a:xfrm>
        </p:spPr>
      </p:pic>
    </p:spTree>
    <p:extLst>
      <p:ext uri="{BB962C8B-B14F-4D97-AF65-F5344CB8AC3E}">
        <p14:creationId xmlns:p14="http://schemas.microsoft.com/office/powerpoint/2010/main" val="16669269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pha,_Beta_and_Proxima_Centauri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661"/>
            <a:ext cx="9144000" cy="6129339"/>
          </a:xfrm>
          <a:prstGeom prst="rect">
            <a:avLst/>
          </a:prstGeom>
        </p:spPr>
      </p:pic>
      <p:cxnSp>
        <p:nvCxnSpPr>
          <p:cNvPr id="7" name="Straight Connector 6"/>
          <p:cNvCxnSpPr/>
          <p:nvPr/>
        </p:nvCxnSpPr>
        <p:spPr bwMode="auto">
          <a:xfrm>
            <a:off x="0" y="745073"/>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p:cNvSpPr txBox="1"/>
          <p:nvPr/>
        </p:nvSpPr>
        <p:spPr>
          <a:xfrm>
            <a:off x="220144" y="135467"/>
            <a:ext cx="2958450"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Centauri</a:t>
            </a:r>
          </a:p>
        </p:txBody>
      </p:sp>
      <p:sp>
        <p:nvSpPr>
          <p:cNvPr id="4" name="Content Placeholder 3"/>
          <p:cNvSpPr>
            <a:spLocks noGrp="1"/>
          </p:cNvSpPr>
          <p:nvPr>
            <p:ph idx="1"/>
          </p:nvPr>
        </p:nvSpPr>
        <p:spPr>
          <a:xfrm>
            <a:off x="338667" y="1134537"/>
            <a:ext cx="8449734" cy="1710267"/>
          </a:xfrm>
        </p:spPr>
        <p:txBody>
          <a:bodyPr/>
          <a:lstStyle/>
          <a:p>
            <a:pPr marL="0" indent="0">
              <a:buNone/>
            </a:pPr>
            <a:r>
              <a:rPr lang="en-US" sz="2000" dirty="0" err="1"/>
              <a:t>Proxima</a:t>
            </a:r>
            <a:r>
              <a:rPr lang="en-US" sz="2000" dirty="0"/>
              <a:t> Centauri is Our Sun’s nearest neighbor</a:t>
            </a:r>
          </a:p>
          <a:p>
            <a:pPr marL="399863" lvl="1" indent="0">
              <a:buNone/>
            </a:pPr>
            <a:r>
              <a:rPr lang="en-US" sz="1600" dirty="0"/>
              <a:t>M5.5V star that is 4.24 </a:t>
            </a:r>
            <a:r>
              <a:rPr lang="en-US" sz="1600" dirty="0" err="1"/>
              <a:t>l.y</a:t>
            </a:r>
            <a:r>
              <a:rPr lang="en-US" sz="1600" dirty="0"/>
              <a:t>. (1.3pc) distant. </a:t>
            </a:r>
          </a:p>
          <a:p>
            <a:pPr marL="0" indent="0">
              <a:buNone/>
            </a:pPr>
            <a:r>
              <a:rPr lang="en-US" sz="2000" dirty="0"/>
              <a:t>It is likely part of the α Centauri system</a:t>
            </a:r>
          </a:p>
          <a:p>
            <a:pPr marL="399863" lvl="1" indent="0">
              <a:buNone/>
            </a:pPr>
            <a:r>
              <a:rPr lang="en-US" sz="1600" dirty="0"/>
              <a:t>Similar motion through the Galaxy </a:t>
            </a:r>
          </a:p>
          <a:p>
            <a:pPr marL="0" indent="0">
              <a:buNone/>
            </a:pPr>
            <a:endParaRPr lang="en-US" dirty="0" smtClean="0"/>
          </a:p>
        </p:txBody>
      </p:sp>
      <p:sp>
        <p:nvSpPr>
          <p:cNvPr id="5" name="Left Arrow 4"/>
          <p:cNvSpPr/>
          <p:nvPr/>
        </p:nvSpPr>
        <p:spPr bwMode="auto">
          <a:xfrm>
            <a:off x="3911601" y="4284137"/>
            <a:ext cx="707474" cy="399963"/>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397" tIns="45699" rIns="91397" bIns="45699" numCol="1" spcCol="0" rtlCol="0" anchor="t" anchorCtr="0" compatLnSpc="1">
            <a:prstTxWarp prst="textNoShape">
              <a:avLst/>
            </a:prstTxWarp>
          </a:bodyPr>
          <a:lstStyle/>
          <a:p>
            <a:pPr defTabSz="913977" eaLnBrk="0" hangingPunct="0"/>
            <a:endParaRPr lang="en-US" sz="300" b="1">
              <a:solidFill>
                <a:srgbClr val="5F5F5F"/>
              </a:solidFill>
            </a:endParaRPr>
          </a:p>
        </p:txBody>
      </p:sp>
      <p:sp>
        <p:nvSpPr>
          <p:cNvPr id="8" name="TextBox 7"/>
          <p:cNvSpPr txBox="1"/>
          <p:nvPr/>
        </p:nvSpPr>
        <p:spPr>
          <a:xfrm>
            <a:off x="4826004" y="4013203"/>
            <a:ext cx="3630557" cy="1200286"/>
          </a:xfrm>
          <a:prstGeom prst="rect">
            <a:avLst/>
          </a:prstGeom>
          <a:noFill/>
        </p:spPr>
        <p:txBody>
          <a:bodyPr wrap="none" lIns="91397" tIns="45699" rIns="91397" bIns="45699" rtlCol="0">
            <a:spAutoFit/>
          </a:bodyPr>
          <a:lstStyle/>
          <a:p>
            <a:r>
              <a:rPr lang="en-US" sz="1800" i="1" dirty="0" err="1"/>
              <a:t>Proxima</a:t>
            </a:r>
            <a:r>
              <a:rPr lang="en-US" sz="1800" i="1" dirty="0"/>
              <a:t> Cen</a:t>
            </a:r>
          </a:p>
          <a:p>
            <a:r>
              <a:rPr lang="en-US" sz="1800" dirty="0"/>
              <a:t>0.12 M</a:t>
            </a:r>
            <a:r>
              <a:rPr lang="en-US" sz="1800" baseline="-25000" dirty="0">
                <a:latin typeface="Wingdings"/>
                <a:ea typeface="Wingdings"/>
                <a:cs typeface="Wingdings"/>
                <a:sym typeface="Wingdings"/>
              </a:rPr>
              <a:t></a:t>
            </a:r>
            <a:r>
              <a:rPr lang="en-US" sz="1800" baseline="-25000" dirty="0">
                <a:sym typeface="Wingdings"/>
              </a:rPr>
              <a:t>,</a:t>
            </a:r>
            <a:r>
              <a:rPr lang="en-US" sz="1800" dirty="0">
                <a:sym typeface="Wingdings"/>
              </a:rPr>
              <a:t> </a:t>
            </a:r>
            <a:r>
              <a:rPr lang="en-US" sz="1800" dirty="0">
                <a:latin typeface="Arial"/>
                <a:ea typeface="Wingdings"/>
                <a:cs typeface="Arial"/>
                <a:sym typeface="Wingdings"/>
              </a:rPr>
              <a:t>0.14 R</a:t>
            </a:r>
            <a:r>
              <a:rPr lang="en-US" sz="1800" baseline="-25000" dirty="0">
                <a:latin typeface="Wingdings"/>
                <a:ea typeface="Wingdings"/>
                <a:cs typeface="Wingdings"/>
                <a:sym typeface="Wingdings"/>
              </a:rPr>
              <a:t></a:t>
            </a:r>
          </a:p>
          <a:p>
            <a:r>
              <a:rPr lang="en-US" sz="1800" dirty="0">
                <a:latin typeface="Arial"/>
                <a:ea typeface="Wingdings"/>
                <a:cs typeface="Arial"/>
                <a:sym typeface="Wingdings"/>
              </a:rPr>
              <a:t>0.0017 L</a:t>
            </a:r>
            <a:r>
              <a:rPr lang="en-US" sz="1800" baseline="-25000" dirty="0">
                <a:latin typeface="Wingdings"/>
                <a:ea typeface="Wingdings"/>
                <a:cs typeface="Wingdings"/>
                <a:sym typeface="Wingdings"/>
              </a:rPr>
              <a:t> </a:t>
            </a:r>
            <a:r>
              <a:rPr lang="en-US" sz="1800" dirty="0">
                <a:latin typeface="Arial"/>
                <a:ea typeface="Wingdings"/>
                <a:cs typeface="Arial"/>
                <a:sym typeface="Wingdings"/>
              </a:rPr>
              <a:t>(</a:t>
            </a:r>
            <a:r>
              <a:rPr lang="en-US" sz="1800" dirty="0" err="1">
                <a:latin typeface="Arial"/>
                <a:ea typeface="Wingdings"/>
                <a:cs typeface="Arial"/>
                <a:sym typeface="Wingdings"/>
              </a:rPr>
              <a:t>Boyajian</a:t>
            </a:r>
            <a:r>
              <a:rPr lang="en-US" sz="1800" dirty="0">
                <a:latin typeface="Arial"/>
                <a:ea typeface="Wingdings"/>
                <a:cs typeface="Arial"/>
                <a:sym typeface="Wingdings"/>
              </a:rPr>
              <a:t> et al., 2012) </a:t>
            </a:r>
          </a:p>
          <a:p>
            <a:r>
              <a:rPr lang="en-US" sz="1800" dirty="0">
                <a:latin typeface="Arial"/>
                <a:ea typeface="Wingdings"/>
                <a:cs typeface="Arial"/>
                <a:sym typeface="Wingdings"/>
              </a:rPr>
              <a:t>~5 </a:t>
            </a:r>
            <a:r>
              <a:rPr lang="en-US" sz="1800" dirty="0" err="1">
                <a:latin typeface="Arial"/>
                <a:ea typeface="Wingdings"/>
                <a:cs typeface="Arial"/>
                <a:sym typeface="Wingdings"/>
              </a:rPr>
              <a:t>Gyrs</a:t>
            </a:r>
            <a:endParaRPr lang="en-US" sz="1800" dirty="0">
              <a:latin typeface="Arial"/>
              <a:ea typeface="Wingdings"/>
              <a:cs typeface="Arial"/>
              <a:sym typeface="Wingding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45476"/>
            <a:ext cx="3474762" cy="2912533"/>
          </a:xfrm>
          <a:prstGeom prst="rect">
            <a:avLst/>
          </a:prstGeom>
        </p:spPr>
      </p:pic>
    </p:spTree>
    <p:extLst>
      <p:ext uri="{BB962C8B-B14F-4D97-AF65-F5344CB8AC3E}">
        <p14:creationId xmlns:p14="http://schemas.microsoft.com/office/powerpoint/2010/main" val="3091885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609601"/>
            <a:ext cx="2851150" cy="5443539"/>
            <a:chOff x="487" y="384"/>
            <a:chExt cx="1796" cy="3429"/>
          </a:xfrm>
        </p:grpSpPr>
        <p:pic>
          <p:nvPicPr>
            <p:cNvPr id="546819" name="Picture 3" descr="solet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330" y="1201"/>
              <a:ext cx="3429" cy="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546820" name="Rectangle 4"/>
            <p:cNvSpPr>
              <a:spLocks noChangeArrowheads="1"/>
            </p:cNvSpPr>
            <p:nvPr/>
          </p:nvSpPr>
          <p:spPr bwMode="auto">
            <a:xfrm>
              <a:off x="1392" y="768"/>
              <a:ext cx="864" cy="12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charset="0"/>
              </a:endParaRPr>
            </a:p>
          </p:txBody>
        </p:sp>
      </p:grpSp>
      <p:sp>
        <p:nvSpPr>
          <p:cNvPr id="546822" name="Rectangle 6"/>
          <p:cNvSpPr>
            <a:spLocks noGrp="1" noChangeArrowheads="1"/>
          </p:cNvSpPr>
          <p:nvPr>
            <p:ph type="body" sz="half" idx="2"/>
          </p:nvPr>
        </p:nvSpPr>
        <p:spPr>
          <a:xfrm>
            <a:off x="3081338" y="1032405"/>
            <a:ext cx="5910262" cy="4775728"/>
          </a:xfrm>
        </p:spPr>
        <p:txBody>
          <a:bodyPr/>
          <a:lstStyle/>
          <a:p>
            <a:pPr marL="0" indent="0" eaLnBrk="1" hangingPunct="1">
              <a:buNone/>
              <a:defRPr/>
            </a:pPr>
            <a:endParaRPr lang="en-US" sz="2400" dirty="0">
              <a:solidFill>
                <a:schemeClr val="bg1"/>
              </a:solidFill>
            </a:endParaRPr>
          </a:p>
          <a:p>
            <a:pPr eaLnBrk="1" hangingPunct="1">
              <a:defRPr/>
            </a:pPr>
            <a:r>
              <a:rPr lang="en-US" sz="2400" dirty="0">
                <a:solidFill>
                  <a:schemeClr val="bg1"/>
                </a:solidFill>
              </a:rPr>
              <a:t>Orbital Evolution </a:t>
            </a:r>
            <a:endParaRPr lang="en-US" sz="2000" dirty="0">
              <a:solidFill>
                <a:schemeClr val="bg1"/>
              </a:solidFill>
            </a:endParaRPr>
          </a:p>
          <a:p>
            <a:pPr lvl="1" eaLnBrk="1" hangingPunct="1">
              <a:defRPr/>
            </a:pPr>
            <a:r>
              <a:rPr lang="en-US" sz="2000" dirty="0">
                <a:solidFill>
                  <a:schemeClr val="bg1"/>
                </a:solidFill>
              </a:rPr>
              <a:t>Tidal </a:t>
            </a:r>
            <a:r>
              <a:rPr lang="en-US" sz="2000" dirty="0" smtClean="0">
                <a:solidFill>
                  <a:schemeClr val="bg1"/>
                </a:solidFill>
              </a:rPr>
              <a:t>Locking  </a:t>
            </a:r>
            <a:endParaRPr lang="en-US" sz="2000" dirty="0">
              <a:solidFill>
                <a:schemeClr val="bg1"/>
              </a:solidFill>
            </a:endParaRPr>
          </a:p>
          <a:p>
            <a:pPr lvl="1" eaLnBrk="1" hangingPunct="1">
              <a:defRPr/>
            </a:pPr>
            <a:r>
              <a:rPr lang="en-US" sz="2000" dirty="0">
                <a:solidFill>
                  <a:schemeClr val="bg1"/>
                </a:solidFill>
              </a:rPr>
              <a:t>Circularization</a:t>
            </a:r>
          </a:p>
          <a:p>
            <a:pPr lvl="1" eaLnBrk="1" hangingPunct="1">
              <a:defRPr/>
            </a:pPr>
            <a:r>
              <a:rPr lang="en-US" sz="2000" dirty="0">
                <a:solidFill>
                  <a:schemeClr val="bg1"/>
                </a:solidFill>
              </a:rPr>
              <a:t>Climate effects</a:t>
            </a:r>
          </a:p>
          <a:p>
            <a:pPr lvl="1" eaLnBrk="1" hangingPunct="1">
              <a:defRPr/>
            </a:pPr>
            <a:endParaRPr lang="en-US" sz="2000" dirty="0">
              <a:solidFill>
                <a:schemeClr val="bg1"/>
              </a:solidFill>
            </a:endParaRPr>
          </a:p>
          <a:p>
            <a:pPr eaLnBrk="1" hangingPunct="1">
              <a:defRPr/>
            </a:pPr>
            <a:r>
              <a:rPr lang="en-US" sz="2400" dirty="0">
                <a:solidFill>
                  <a:schemeClr val="bg1"/>
                </a:solidFill>
              </a:rPr>
              <a:t>Tidal Effects</a:t>
            </a:r>
          </a:p>
          <a:p>
            <a:pPr lvl="1" eaLnBrk="1" hangingPunct="1">
              <a:defRPr/>
            </a:pPr>
            <a:r>
              <a:rPr lang="en-US" sz="2000" dirty="0">
                <a:solidFill>
                  <a:schemeClr val="bg1"/>
                </a:solidFill>
              </a:rPr>
              <a:t>Tidal </a:t>
            </a:r>
            <a:r>
              <a:rPr lang="en-US" sz="2000" dirty="0" smtClean="0">
                <a:solidFill>
                  <a:schemeClr val="bg1"/>
                </a:solidFill>
              </a:rPr>
              <a:t>Venuses </a:t>
            </a:r>
          </a:p>
          <a:p>
            <a:pPr lvl="1" eaLnBrk="1" hangingPunct="1">
              <a:defRPr/>
            </a:pPr>
            <a:r>
              <a:rPr lang="en-US" sz="2000" dirty="0" smtClean="0">
                <a:solidFill>
                  <a:schemeClr val="bg1"/>
                </a:solidFill>
              </a:rPr>
              <a:t>Loss </a:t>
            </a:r>
            <a:r>
              <a:rPr lang="en-US" sz="2000" dirty="0">
                <a:solidFill>
                  <a:schemeClr val="bg1"/>
                </a:solidFill>
              </a:rPr>
              <a:t>of magnetic </a:t>
            </a:r>
            <a:r>
              <a:rPr lang="en-US" sz="2000" dirty="0" smtClean="0">
                <a:solidFill>
                  <a:schemeClr val="bg1"/>
                </a:solidFill>
              </a:rPr>
              <a:t>field</a:t>
            </a:r>
            <a:endParaRPr lang="en-US" sz="2000" dirty="0">
              <a:solidFill>
                <a:schemeClr val="bg1"/>
              </a:solidFill>
            </a:endParaRPr>
          </a:p>
          <a:p>
            <a:pPr eaLnBrk="1" hangingPunct="1">
              <a:defRPr/>
            </a:pPr>
            <a:endParaRPr lang="en-US" sz="2400" i="1" dirty="0">
              <a:solidFill>
                <a:schemeClr val="bg1"/>
              </a:solidFill>
            </a:endParaRPr>
          </a:p>
        </p:txBody>
      </p:sp>
      <p:grpSp>
        <p:nvGrpSpPr>
          <p:cNvPr id="546823" name="Group 7"/>
          <p:cNvGrpSpPr>
            <a:grpSpLocks/>
          </p:cNvGrpSpPr>
          <p:nvPr/>
        </p:nvGrpSpPr>
        <p:grpSpPr bwMode="auto">
          <a:xfrm>
            <a:off x="0" y="609601"/>
            <a:ext cx="2851150" cy="5443539"/>
            <a:chOff x="487" y="384"/>
            <a:chExt cx="1796" cy="3429"/>
          </a:xfrm>
        </p:grpSpPr>
        <p:pic>
          <p:nvPicPr>
            <p:cNvPr id="546824" name="Picture 8" descr="soletal"/>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rot="5400000">
              <a:off x="-330" y="1201"/>
              <a:ext cx="3429" cy="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546825" name="Rectangle 9"/>
            <p:cNvSpPr>
              <a:spLocks noChangeArrowheads="1"/>
            </p:cNvSpPr>
            <p:nvPr/>
          </p:nvSpPr>
          <p:spPr bwMode="auto">
            <a:xfrm>
              <a:off x="1392" y="768"/>
              <a:ext cx="864" cy="12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charset="0"/>
              </a:endParaRPr>
            </a:p>
          </p:txBody>
        </p:sp>
      </p:grpSp>
      <p:grpSp>
        <p:nvGrpSpPr>
          <p:cNvPr id="546826" name="Group 10"/>
          <p:cNvGrpSpPr>
            <a:grpSpLocks/>
          </p:cNvGrpSpPr>
          <p:nvPr/>
        </p:nvGrpSpPr>
        <p:grpSpPr bwMode="auto">
          <a:xfrm>
            <a:off x="0" y="609601"/>
            <a:ext cx="2851150" cy="5443539"/>
            <a:chOff x="487" y="384"/>
            <a:chExt cx="1796" cy="3429"/>
          </a:xfrm>
        </p:grpSpPr>
        <p:pic>
          <p:nvPicPr>
            <p:cNvPr id="546827" name="Picture 11" descr="soletal"/>
            <p:cNvPicPr>
              <a:picLocks noChangeAspect="1" noChangeArrowheads="1"/>
            </p:cNvPicPr>
            <p:nvPr/>
          </p:nvPicPr>
          <p:blipFill>
            <a:blip r:embed="rId3">
              <a:lum bright="12000" contrast="42000"/>
              <a:extLst>
                <a:ext uri="{28A0092B-C50C-407E-A947-70E740481C1C}">
                  <a14:useLocalDpi xmlns:a14="http://schemas.microsoft.com/office/drawing/2010/main"/>
                </a:ext>
              </a:extLst>
            </a:blip>
            <a:srcRect/>
            <a:stretch>
              <a:fillRect/>
            </a:stretch>
          </p:blipFill>
          <p:spPr bwMode="auto">
            <a:xfrm rot="5400000">
              <a:off x="-330" y="1201"/>
              <a:ext cx="3429" cy="1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546828" name="Rectangle 12"/>
            <p:cNvSpPr>
              <a:spLocks noChangeArrowheads="1"/>
            </p:cNvSpPr>
            <p:nvPr/>
          </p:nvSpPr>
          <p:spPr bwMode="auto">
            <a:xfrm>
              <a:off x="1392" y="768"/>
              <a:ext cx="864" cy="12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charset="0"/>
              </a:endParaRPr>
            </a:p>
          </p:txBody>
        </p:sp>
      </p:grpSp>
      <p:sp>
        <p:nvSpPr>
          <p:cNvPr id="546821" name="Rectangle 5"/>
          <p:cNvSpPr>
            <a:spLocks noGrp="1" noChangeArrowheads="1"/>
          </p:cNvSpPr>
          <p:nvPr>
            <p:ph type="title"/>
          </p:nvPr>
        </p:nvSpPr>
        <p:spPr>
          <a:xfrm>
            <a:off x="135487" y="17"/>
            <a:ext cx="8905875" cy="982663"/>
          </a:xfrm>
        </p:spPr>
        <p:txBody>
          <a:bodyPr/>
          <a:lstStyle/>
          <a:p>
            <a:pPr algn="l" eaLnBrk="1" hangingPunct="1">
              <a:defRPr/>
            </a:pPr>
            <a:r>
              <a:rPr lang="en-US" sz="3600" dirty="0">
                <a:solidFill>
                  <a:schemeClr val="bg1"/>
                </a:solidFill>
              </a:rPr>
              <a:t>M Dwarf Planets: Gravitational Effects</a:t>
            </a:r>
            <a:endParaRPr lang="en-US" sz="3600" dirty="0"/>
          </a:p>
        </p:txBody>
      </p:sp>
      <p:cxnSp>
        <p:nvCxnSpPr>
          <p:cNvPr id="13" name="Straight Connector 12"/>
          <p:cNvCxnSpPr/>
          <p:nvPr/>
        </p:nvCxnSpPr>
        <p:spPr bwMode="auto">
          <a:xfrm>
            <a:off x="105836" y="855135"/>
            <a:ext cx="8940800" cy="0"/>
          </a:xfrm>
          <a:prstGeom prst="line">
            <a:avLst/>
          </a:prstGeom>
          <a:solidFill>
            <a:schemeClr val="accent1"/>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74339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50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500"/>
                                  </p:stCondLst>
                                  <p:childTnLst>
                                    <p:set>
                                      <p:cBhvr>
                                        <p:cTn id="9" dur="1" fill="hold">
                                          <p:stCondLst>
                                            <p:cond delay="0"/>
                                          </p:stCondLst>
                                        </p:cTn>
                                        <p:tgtEl>
                                          <p:spTgt spid="546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4" name="Content Placeholder 3"/>
          <p:cNvSpPr>
            <a:spLocks noGrp="1"/>
          </p:cNvSpPr>
          <p:nvPr>
            <p:ph idx="1"/>
          </p:nvPr>
        </p:nvSpPr>
        <p:spPr>
          <a:xfrm>
            <a:off x="338667" y="1151468"/>
            <a:ext cx="8449734" cy="4360333"/>
          </a:xfrm>
        </p:spPr>
        <p:txBody>
          <a:bodyPr/>
          <a:lstStyle/>
          <a:p>
            <a:endParaRPr lang="en-US" dirty="0" smtClean="0"/>
          </a:p>
          <a:p>
            <a:pPr marL="0" indent="0">
              <a:buNone/>
            </a:pPr>
            <a:endParaRPr lang="en-US" dirty="0"/>
          </a:p>
        </p:txBody>
      </p:sp>
      <p:sp>
        <p:nvSpPr>
          <p:cNvPr id="2" name="TextBox 1"/>
          <p:cNvSpPr txBox="1"/>
          <p:nvPr/>
        </p:nvSpPr>
        <p:spPr>
          <a:xfrm>
            <a:off x="220159" y="135467"/>
            <a:ext cx="7396013"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Centauri b: Things We Considered...</a:t>
            </a:r>
          </a:p>
        </p:txBody>
      </p:sp>
      <p:cxnSp>
        <p:nvCxnSpPr>
          <p:cNvPr id="7" name="Straight Connector 6"/>
          <p:cNvCxnSpPr/>
          <p:nvPr/>
        </p:nvCxnSpPr>
        <p:spPr bwMode="auto">
          <a:xfrm>
            <a:off x="0" y="863601"/>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t>Credit: </a:t>
            </a:r>
            <a:r>
              <a:rPr lang="en-US" sz="1600" dirty="0" err="1"/>
              <a:t>Kornmesser</a:t>
            </a:r>
            <a:r>
              <a:rPr lang="en-US" sz="1600" dirty="0"/>
              <a:t>, ESO</a:t>
            </a:r>
          </a:p>
        </p:txBody>
      </p:sp>
      <p:sp>
        <p:nvSpPr>
          <p:cNvPr id="9" name="Shape 220"/>
          <p:cNvSpPr/>
          <p:nvPr/>
        </p:nvSpPr>
        <p:spPr>
          <a:xfrm>
            <a:off x="869157" y="2043108"/>
            <a:ext cx="2906204" cy="345763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699" tIns="35699" rIns="35699" bIns="35699" anchor="ctr">
            <a:spAutoFit/>
          </a:bodyPr>
          <a:lstStyle/>
          <a:p>
            <a:pPr marL="295944" indent="-295944">
              <a:buSzPct val="75000"/>
              <a:buFontTx/>
              <a:buChar char="•"/>
            </a:pPr>
            <a:r>
              <a:rPr lang="en-US" sz="2000" dirty="0"/>
              <a:t>Galactic Migration</a:t>
            </a:r>
          </a:p>
          <a:p>
            <a:pPr marL="295944" indent="-295944">
              <a:buSzPct val="75000"/>
              <a:buFontTx/>
              <a:buChar char="•"/>
            </a:pPr>
            <a:endParaRPr lang="en-US" sz="2000" dirty="0" smtClean="0"/>
          </a:p>
          <a:p>
            <a:pPr marL="295944" indent="-295944">
              <a:buSzPct val="75000"/>
              <a:buFontTx/>
              <a:buChar char="•"/>
            </a:pPr>
            <a:r>
              <a:rPr lang="en-US" sz="2000" dirty="0" smtClean="0"/>
              <a:t>Star’s </a:t>
            </a:r>
            <a:r>
              <a:rPr lang="en-US" sz="2000" dirty="0"/>
              <a:t>early brightness</a:t>
            </a:r>
          </a:p>
          <a:p>
            <a:pPr marL="295944" indent="-295944">
              <a:buSzPct val="75000"/>
              <a:buChar char="•"/>
            </a:pPr>
            <a:endParaRPr lang="en-US" sz="2000" dirty="0" smtClean="0"/>
          </a:p>
          <a:p>
            <a:pPr marL="295944" indent="-295944">
              <a:buSzPct val="75000"/>
              <a:buChar char="•"/>
            </a:pPr>
            <a:r>
              <a:rPr sz="2000" dirty="0" smtClean="0"/>
              <a:t>Flares</a:t>
            </a:r>
            <a:r>
              <a:rPr sz="2000" dirty="0"/>
              <a:t>/Atm. </a:t>
            </a:r>
            <a:r>
              <a:rPr lang="en-US" sz="2000" dirty="0" smtClean="0"/>
              <a:t>L</a:t>
            </a:r>
            <a:r>
              <a:rPr sz="2000" dirty="0" smtClean="0"/>
              <a:t>oss</a:t>
            </a:r>
            <a:endParaRPr sz="2000" dirty="0"/>
          </a:p>
          <a:p>
            <a:pPr algn="l"/>
            <a:endParaRPr sz="2000" dirty="0"/>
          </a:p>
          <a:p>
            <a:pPr marL="295944" indent="-295944">
              <a:buSzPct val="75000"/>
              <a:buChar char="•"/>
            </a:pPr>
            <a:r>
              <a:rPr sz="2000" dirty="0"/>
              <a:t>Tidal </a:t>
            </a:r>
            <a:r>
              <a:rPr sz="2000" dirty="0" smtClean="0"/>
              <a:t>Heating</a:t>
            </a:r>
            <a:endParaRPr lang="en-US" sz="2000" dirty="0"/>
          </a:p>
          <a:p>
            <a:pPr marL="295944" indent="-295944">
              <a:buSzPct val="75000"/>
              <a:buChar char="•"/>
            </a:pPr>
            <a:endParaRPr lang="en-US" sz="2000" dirty="0"/>
          </a:p>
          <a:p>
            <a:pPr marL="295944" indent="-295944">
              <a:buSzPct val="75000"/>
              <a:buChar char="•"/>
            </a:pPr>
            <a:r>
              <a:rPr lang="en-US" sz="2000" dirty="0" smtClean="0"/>
              <a:t>Composition</a:t>
            </a:r>
            <a:endParaRPr sz="2000" dirty="0"/>
          </a:p>
          <a:p>
            <a:pPr algn="l"/>
            <a:endParaRPr sz="2000" dirty="0"/>
          </a:p>
          <a:p>
            <a:pPr marL="295944" indent="-295944">
              <a:buSzPct val="75000"/>
              <a:buChar char="•"/>
            </a:pPr>
            <a:r>
              <a:rPr sz="2000" dirty="0"/>
              <a:t>Magnetic Shielding</a:t>
            </a:r>
          </a:p>
        </p:txBody>
      </p:sp>
      <p:sp>
        <p:nvSpPr>
          <p:cNvPr id="11" name="Shape 221"/>
          <p:cNvSpPr/>
          <p:nvPr/>
        </p:nvSpPr>
        <p:spPr>
          <a:xfrm>
            <a:off x="4977922" y="2090014"/>
            <a:ext cx="2585604" cy="3765414"/>
          </a:xfrm>
          <a:prstGeom prst="rect">
            <a:avLst/>
          </a:prstGeom>
          <a:ln w="12700">
            <a:miter lim="400000"/>
          </a:ln>
          <a:effectLst>
            <a:outerShdw blurRad="63500" dist="25400" dir="5400000" rotWithShape="0">
              <a:srgbClr val="000000"/>
            </a:outerShdw>
          </a:effectLst>
          <a:extLst>
            <a:ext uri="{C572A759-6A51-4108-AA02-DFA0A04FC94B}">
              <ma14:wrappingTextBoxFlag xmlns:ma14="http://schemas.microsoft.com/office/mac/drawingml/2011/main" val="1"/>
            </a:ext>
          </a:extLst>
        </p:spPr>
        <p:txBody>
          <a:bodyPr wrap="none" lIns="35699" tIns="35699" rIns="35699" bIns="35699" anchor="ctr">
            <a:spAutoFit/>
          </a:bodyPr>
          <a:lstStyle/>
          <a:p>
            <a:pPr marL="295944" indent="-295944">
              <a:buSzPct val="75000"/>
              <a:buFontTx/>
              <a:buChar char="•"/>
            </a:pPr>
            <a:r>
              <a:rPr lang="en-US" sz="2000" dirty="0"/>
              <a:t>Tidal Locking</a:t>
            </a:r>
          </a:p>
          <a:p>
            <a:pPr marL="295944" indent="-295944">
              <a:buSzPct val="75000"/>
              <a:buChar char="•"/>
            </a:pPr>
            <a:endParaRPr lang="en-US" sz="2000" dirty="0" smtClean="0"/>
          </a:p>
          <a:p>
            <a:pPr marL="295944" indent="-295944">
              <a:buSzPct val="75000"/>
              <a:buChar char="•"/>
            </a:pPr>
            <a:r>
              <a:rPr sz="2000" dirty="0" smtClean="0"/>
              <a:t>Tidal </a:t>
            </a:r>
            <a:r>
              <a:rPr sz="2000" dirty="0"/>
              <a:t>Circularization</a:t>
            </a:r>
          </a:p>
          <a:p>
            <a:pPr marL="295944" indent="-295944">
              <a:buSzPct val="75000"/>
              <a:buChar char="•"/>
            </a:pPr>
            <a:endParaRPr lang="en-US" sz="2000" dirty="0"/>
          </a:p>
          <a:p>
            <a:pPr marL="295944" indent="-295944">
              <a:buSzPct val="75000"/>
              <a:buChar char="•"/>
            </a:pPr>
            <a:r>
              <a:rPr sz="2000" dirty="0" smtClean="0"/>
              <a:t>Tilt </a:t>
            </a:r>
            <a:r>
              <a:rPr sz="2000" dirty="0"/>
              <a:t>Erosion</a:t>
            </a:r>
          </a:p>
          <a:p>
            <a:pPr marL="295944" indent="-295944">
              <a:buSzPct val="75000"/>
              <a:buChar char="•"/>
            </a:pPr>
            <a:endParaRPr sz="2000" dirty="0"/>
          </a:p>
          <a:p>
            <a:pPr marL="295944" indent="-295944">
              <a:buSzPct val="75000"/>
              <a:buChar char="•"/>
            </a:pPr>
            <a:r>
              <a:rPr sz="2000" dirty="0"/>
              <a:t>Orbital Instabilities</a:t>
            </a:r>
          </a:p>
          <a:p>
            <a:pPr marL="295944" indent="-295944">
              <a:buSzPct val="75000"/>
              <a:buChar char="•"/>
            </a:pPr>
            <a:endParaRPr sz="2000" dirty="0"/>
          </a:p>
          <a:p>
            <a:pPr marL="295944" indent="-295944">
              <a:buSzPct val="75000"/>
              <a:buChar char="•"/>
            </a:pPr>
            <a:r>
              <a:rPr lang="en-US" sz="2000" dirty="0"/>
              <a:t>Orbital Oscillations</a:t>
            </a:r>
          </a:p>
          <a:p>
            <a:pPr marL="295944" indent="-295944">
              <a:buSzPct val="75000"/>
              <a:buChar char="•"/>
            </a:pPr>
            <a:endParaRPr sz="2000" dirty="0"/>
          </a:p>
          <a:p>
            <a:pPr algn="l"/>
            <a:endParaRPr sz="2000" dirty="0"/>
          </a:p>
          <a:p>
            <a:pPr>
              <a:buSzPct val="75000"/>
            </a:pPr>
            <a:endParaRPr sz="2000" dirty="0"/>
          </a:p>
        </p:txBody>
      </p:sp>
      <p:sp>
        <p:nvSpPr>
          <p:cNvPr id="12" name="TextBox 11"/>
          <p:cNvSpPr txBox="1"/>
          <p:nvPr/>
        </p:nvSpPr>
        <p:spPr>
          <a:xfrm>
            <a:off x="558800" y="5854700"/>
            <a:ext cx="8229600" cy="707844"/>
          </a:xfrm>
          <a:prstGeom prst="rect">
            <a:avLst/>
          </a:prstGeom>
          <a:noFill/>
        </p:spPr>
        <p:txBody>
          <a:bodyPr wrap="square" lIns="91397" tIns="45699" rIns="91397" bIns="45699" rtlCol="0">
            <a:spAutoFit/>
          </a:bodyPr>
          <a:lstStyle/>
          <a:p>
            <a:r>
              <a:rPr lang="en-US" sz="2000" dirty="0" smtClean="0"/>
              <a:t>We examined all of these, including interactions between multiple processes, in Barnes et al., 2016. </a:t>
            </a:r>
            <a:endParaRPr lang="en-US" sz="2000" dirty="0"/>
          </a:p>
        </p:txBody>
      </p:sp>
      <p:sp>
        <p:nvSpPr>
          <p:cNvPr id="5" name="Oval 4"/>
          <p:cNvSpPr/>
          <p:nvPr/>
        </p:nvSpPr>
        <p:spPr bwMode="auto">
          <a:xfrm>
            <a:off x="736600" y="2451103"/>
            <a:ext cx="3403600" cy="9017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a:ln>
                <a:noFill/>
              </a:ln>
              <a:solidFill>
                <a:srgbClr val="5F5F5F"/>
              </a:solidFill>
              <a:effectLst/>
              <a:latin typeface="Arial" charset="0"/>
              <a:ea typeface="ＭＳ Ｐゴシック" charset="0"/>
            </a:endParaRPr>
          </a:p>
        </p:txBody>
      </p:sp>
      <p:sp>
        <p:nvSpPr>
          <p:cNvPr id="13" name="TextBox 12"/>
          <p:cNvSpPr txBox="1"/>
          <p:nvPr/>
        </p:nvSpPr>
        <p:spPr>
          <a:xfrm>
            <a:off x="215900" y="901724"/>
            <a:ext cx="8597900" cy="923287"/>
          </a:xfrm>
          <a:prstGeom prst="rect">
            <a:avLst/>
          </a:prstGeom>
          <a:noFill/>
        </p:spPr>
        <p:txBody>
          <a:bodyPr wrap="square" lIns="91397" tIns="45699" rIns="91397" bIns="45699" rtlCol="0">
            <a:spAutoFit/>
          </a:bodyPr>
          <a:lstStyle/>
          <a:p>
            <a:r>
              <a:rPr lang="en-US" sz="1800" dirty="0" smtClean="0"/>
              <a:t>We used coupled models of planetary and Galactic orbital, tidal and rotational evolution, along with models of thermal interior evolution, and radiogenic models.  We also used coupled stellar evolution and atmospheric escape models</a:t>
            </a:r>
            <a:endParaRPr lang="en-US" sz="1800" dirty="0"/>
          </a:p>
        </p:txBody>
      </p:sp>
    </p:spTree>
    <p:extLst>
      <p:ext uri="{BB962C8B-B14F-4D97-AF65-F5344CB8AC3E}">
        <p14:creationId xmlns:p14="http://schemas.microsoft.com/office/powerpoint/2010/main" val="650532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00" y="5803900"/>
            <a:ext cx="8928100" cy="1447800"/>
          </a:xfrm>
        </p:spPr>
        <p:txBody>
          <a:bodyPr/>
          <a:lstStyle/>
          <a:p>
            <a:pPr marL="0" indent="0">
              <a:buNone/>
            </a:pPr>
            <a:r>
              <a:rPr lang="en-US" sz="1800" dirty="0"/>
              <a:t>The star’s likely luminosity evolution suggests that if </a:t>
            </a:r>
            <a:r>
              <a:rPr lang="en-US" sz="1800" dirty="0" err="1"/>
              <a:t>Proxima</a:t>
            </a:r>
            <a:r>
              <a:rPr lang="en-US" sz="1800" dirty="0"/>
              <a:t> Cen b had formed at its current position, then the habitable zone would not have moved in towards the star to encompass the planet until abut </a:t>
            </a:r>
            <a:r>
              <a:rPr lang="en-US" sz="1800" dirty="0" smtClean="0"/>
              <a:t>160 </a:t>
            </a:r>
            <a:r>
              <a:rPr lang="en-US" sz="1800" dirty="0" err="1"/>
              <a:t>Myrs</a:t>
            </a:r>
            <a:r>
              <a:rPr lang="en-US" sz="1800" dirty="0"/>
              <a:t> after formation. </a:t>
            </a:r>
          </a:p>
          <a:p>
            <a:pPr marL="0" indent="0">
              <a:buNone/>
            </a:pPr>
            <a:endParaRPr lang="en-US" dirty="0" smtClean="0"/>
          </a:p>
        </p:txBody>
      </p:sp>
      <p:sp>
        <p:nvSpPr>
          <p:cNvPr id="2" name="TextBox 1"/>
          <p:cNvSpPr txBox="1"/>
          <p:nvPr/>
        </p:nvSpPr>
        <p:spPr>
          <a:xfrm>
            <a:off x="220145" y="135467"/>
            <a:ext cx="7768762"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 b </a:t>
            </a:r>
            <a:r>
              <a:rPr lang="en-US" sz="2800" dirty="0" smtClean="0">
                <a:solidFill>
                  <a:srgbClr val="FFFFFF"/>
                </a:solidFill>
              </a:rPr>
              <a:t>and Stellar Luminosity Evolution</a:t>
            </a:r>
            <a:endParaRPr lang="en-US" sz="2800" dirty="0">
              <a:solidFill>
                <a:srgbClr val="FFFFFF"/>
              </a:solidFill>
            </a:endParaRPr>
          </a:p>
        </p:txBody>
      </p:sp>
      <p:pic>
        <p:nvPicPr>
          <p:cNvPr id="3" name="Picture 2" descr="Screen Shot 2016-11-20 at 7.0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950" y="842445"/>
            <a:ext cx="5748850" cy="4887947"/>
          </a:xfrm>
          <a:prstGeom prst="rect">
            <a:avLst/>
          </a:prstGeom>
        </p:spPr>
      </p:pic>
      <p:sp>
        <p:nvSpPr>
          <p:cNvPr id="7" name="TextBox 6"/>
          <p:cNvSpPr txBox="1"/>
          <p:nvPr/>
        </p:nvSpPr>
        <p:spPr>
          <a:xfrm>
            <a:off x="5156200" y="5359400"/>
            <a:ext cx="2122396" cy="369332"/>
          </a:xfrm>
          <a:prstGeom prst="rect">
            <a:avLst/>
          </a:prstGeom>
          <a:noFill/>
        </p:spPr>
        <p:txBody>
          <a:bodyPr wrap="none" rtlCol="0">
            <a:spAutoFit/>
          </a:bodyPr>
          <a:lstStyle/>
          <a:p>
            <a:r>
              <a:rPr lang="en-US" sz="1800" dirty="0" smtClean="0">
                <a:solidFill>
                  <a:schemeClr val="bg1"/>
                </a:solidFill>
              </a:rPr>
              <a:t>Barnes et al., 2016</a:t>
            </a:r>
            <a:endParaRPr lang="en-US" sz="1800" dirty="0">
              <a:solidFill>
                <a:schemeClr val="bg1"/>
              </a:solidFill>
            </a:endParaRPr>
          </a:p>
        </p:txBody>
      </p:sp>
    </p:spTree>
    <p:extLst>
      <p:ext uri="{BB962C8B-B14F-4D97-AF65-F5344CB8AC3E}">
        <p14:creationId xmlns:p14="http://schemas.microsoft.com/office/powerpoint/2010/main" val="634379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0266" y="5583765"/>
            <a:ext cx="8449734" cy="1049867"/>
          </a:xfrm>
        </p:spPr>
        <p:txBody>
          <a:bodyPr/>
          <a:lstStyle/>
          <a:p>
            <a:pPr marL="0" indent="0">
              <a:lnSpc>
                <a:spcPct val="80000"/>
              </a:lnSpc>
              <a:buNone/>
            </a:pPr>
            <a:r>
              <a:rPr lang="en-US" sz="1800" dirty="0" smtClean="0"/>
              <a:t>Only </a:t>
            </a:r>
            <a:r>
              <a:rPr lang="en-US" sz="1800" dirty="0"/>
              <a:t>one of the modeled scenarios </a:t>
            </a:r>
            <a:r>
              <a:rPr lang="en-US" sz="1800" dirty="0" smtClean="0"/>
              <a:t>(initial 10 oceans of H</a:t>
            </a:r>
            <a:r>
              <a:rPr lang="en-US" sz="1800" baseline="-25000" dirty="0" smtClean="0"/>
              <a:t>2</a:t>
            </a:r>
            <a:r>
              <a:rPr lang="en-US" sz="1800" dirty="0" smtClean="0"/>
              <a:t>O, </a:t>
            </a:r>
            <a:r>
              <a:rPr lang="en-US" sz="1800" dirty="0"/>
              <a:t>no O</a:t>
            </a:r>
            <a:r>
              <a:rPr lang="en-US" sz="1800" baseline="-25000" dirty="0"/>
              <a:t>2</a:t>
            </a:r>
            <a:r>
              <a:rPr lang="en-US" sz="1800" dirty="0"/>
              <a:t> sink) produced a planet that was NOT desiccated in the first </a:t>
            </a:r>
            <a:r>
              <a:rPr lang="en-US" sz="1800" dirty="0" smtClean="0"/>
              <a:t>160 </a:t>
            </a:r>
            <a:r>
              <a:rPr lang="en-US" sz="1800" dirty="0" err="1"/>
              <a:t>Myrs</a:t>
            </a:r>
            <a:r>
              <a:rPr lang="en-US" sz="2000" dirty="0" smtClean="0"/>
              <a:t>.</a:t>
            </a:r>
          </a:p>
          <a:p>
            <a:pPr marL="0" indent="0">
              <a:lnSpc>
                <a:spcPct val="80000"/>
              </a:lnSpc>
              <a:buNone/>
            </a:pPr>
            <a:r>
              <a:rPr lang="en-US" sz="1800" i="1" dirty="0" smtClean="0"/>
              <a:t>If </a:t>
            </a:r>
            <a:r>
              <a:rPr lang="en-US" sz="1800" i="1" dirty="0" err="1" smtClean="0"/>
              <a:t>Proxima</a:t>
            </a:r>
            <a:r>
              <a:rPr lang="en-US" sz="1800" i="1" dirty="0" smtClean="0"/>
              <a:t> Cen b formed at it current location, it is likely desiccated</a:t>
            </a:r>
          </a:p>
          <a:p>
            <a:pPr marL="0" indent="0">
              <a:lnSpc>
                <a:spcPct val="80000"/>
              </a:lnSpc>
              <a:buNone/>
            </a:pPr>
            <a:r>
              <a:rPr lang="en-US" sz="1800" dirty="0" smtClean="0"/>
              <a:t>(</a:t>
            </a:r>
            <a:r>
              <a:rPr lang="en-US" sz="1800" dirty="0" err="1" smtClean="0"/>
              <a:t>c.f</a:t>
            </a:r>
            <a:r>
              <a:rPr lang="en-US" sz="1800" dirty="0" smtClean="0"/>
              <a:t> </a:t>
            </a:r>
            <a:r>
              <a:rPr lang="en-US" sz="1800" dirty="0" err="1" smtClean="0"/>
              <a:t>Ribas</a:t>
            </a:r>
            <a:r>
              <a:rPr lang="en-US" sz="1800" dirty="0" smtClean="0"/>
              <a:t> et al., 2016 who used a significantly lower XUV flux and find that </a:t>
            </a:r>
            <a:r>
              <a:rPr lang="en-US" sz="1800" dirty="0" err="1" smtClean="0"/>
              <a:t>Proxima</a:t>
            </a:r>
            <a:r>
              <a:rPr lang="en-US" sz="1800" dirty="0" smtClean="0"/>
              <a:t> Cen b lost less than an ocean of water). </a:t>
            </a:r>
            <a:endParaRPr lang="en-US" sz="1800" dirty="0"/>
          </a:p>
        </p:txBody>
      </p:sp>
      <p:sp>
        <p:nvSpPr>
          <p:cNvPr id="2" name="TextBox 1"/>
          <p:cNvSpPr txBox="1"/>
          <p:nvPr/>
        </p:nvSpPr>
        <p:spPr>
          <a:xfrm>
            <a:off x="220135" y="135467"/>
            <a:ext cx="5279624" cy="523178"/>
          </a:xfrm>
          <a:prstGeom prst="rect">
            <a:avLst/>
          </a:prstGeom>
          <a:noFill/>
        </p:spPr>
        <p:txBody>
          <a:bodyPr wrap="none" lIns="91397" tIns="45699" rIns="91397" bIns="45699" rtlCol="0">
            <a:spAutoFit/>
          </a:bodyPr>
          <a:lstStyle/>
          <a:p>
            <a:r>
              <a:rPr lang="en-US" sz="2800" dirty="0">
                <a:solidFill>
                  <a:srgbClr val="FFFFFF"/>
                </a:solidFill>
              </a:rPr>
              <a:t>Water Loss from </a:t>
            </a:r>
            <a:r>
              <a:rPr lang="en-US" sz="2800" dirty="0" err="1">
                <a:solidFill>
                  <a:srgbClr val="FFFFFF"/>
                </a:solidFill>
              </a:rPr>
              <a:t>Proxima</a:t>
            </a:r>
            <a:r>
              <a:rPr lang="en-US" sz="2800" dirty="0">
                <a:solidFill>
                  <a:srgbClr val="FFFFFF"/>
                </a:solidFill>
              </a:rPr>
              <a:t> Cen b</a:t>
            </a:r>
          </a:p>
        </p:txBody>
      </p:sp>
      <p:pic>
        <p:nvPicPr>
          <p:cNvPr id="3" name="Picture 2" descr="Screen Shot 2016-11-20 at 9.16.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1" y="825503"/>
            <a:ext cx="7366000" cy="4685372"/>
          </a:xfrm>
          <a:prstGeom prst="rect">
            <a:avLst/>
          </a:prstGeom>
        </p:spPr>
      </p:pic>
      <p:sp>
        <p:nvSpPr>
          <p:cNvPr id="6" name="Shape 247"/>
          <p:cNvSpPr/>
          <p:nvPr/>
        </p:nvSpPr>
        <p:spPr>
          <a:xfrm>
            <a:off x="1491061" y="2527317"/>
            <a:ext cx="2128440" cy="709217"/>
          </a:xfrm>
          <a:prstGeom prst="ellipse">
            <a:avLst/>
          </a:prstGeom>
          <a:ln w="50800">
            <a:solidFill>
              <a:srgbClr val="971817"/>
            </a:solidFill>
            <a:miter lim="400000"/>
          </a:ln>
        </p:spPr>
        <p:txBody>
          <a:bodyPr lIns="35697" tIns="35697" rIns="35697" bIns="35697" anchor="ctr"/>
          <a:lstStyle/>
          <a:p>
            <a:pPr marL="0" marR="0" lvl="0" indent="0" algn="ctr" defTabSz="410541" eaLnBrk="1" fontAlgn="auto" latinLnBrk="0" hangingPunct="0">
              <a:lnSpc>
                <a:spcPct val="100000"/>
              </a:lnSpc>
              <a:spcBef>
                <a:spcPts val="0"/>
              </a:spcBef>
              <a:spcAft>
                <a:spcPts val="0"/>
              </a:spcAft>
              <a:buClrTx/>
              <a:buSzTx/>
              <a:buFontTx/>
              <a:buNone/>
              <a:tabLst/>
              <a:defRPr sz="2600"/>
            </a:pPr>
            <a:endParaRPr kumimoji="0" sz="18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7" name="Shape 248"/>
          <p:cNvSpPr/>
          <p:nvPr/>
        </p:nvSpPr>
        <p:spPr>
          <a:xfrm>
            <a:off x="3209314" y="3041664"/>
            <a:ext cx="1680186" cy="379868"/>
          </a:xfrm>
          <a:prstGeom prst="rect">
            <a:avLst/>
          </a:prstGeom>
          <a:ln w="12700">
            <a:miter lim="400000"/>
          </a:ln>
          <a:extLst>
            <a:ext uri="{C572A759-6A51-4108-AA02-DFA0A04FC94B}">
              <ma14:wrappingTextBoxFlag xmlns:ma14="http://schemas.microsoft.com/office/mac/drawingml/2011/main" val="1"/>
            </a:ext>
          </a:extLst>
        </p:spPr>
        <p:txBody>
          <a:bodyPr wrap="square" lIns="35697" tIns="35697" rIns="35697" bIns="35697" anchor="ctr">
            <a:spAutoFit/>
          </a:bodyPr>
          <a:lstStyle>
            <a:lvl1pPr>
              <a:defRPr sz="3200">
                <a:solidFill>
                  <a:schemeClr val="accent5"/>
                </a:solidFill>
              </a:defRPr>
            </a:lvl1pPr>
          </a:lstStyle>
          <a:p>
            <a:pPr algn="ctr" defTabSz="410541" fontAlgn="auto" hangingPunct="0">
              <a:spcBef>
                <a:spcPts val="0"/>
              </a:spcBef>
              <a:spcAft>
                <a:spcPts val="0"/>
              </a:spcAft>
            </a:pPr>
            <a:r>
              <a:rPr sz="2000" b="1" kern="0" dirty="0">
                <a:solidFill>
                  <a:srgbClr val="971817"/>
                </a:solidFill>
                <a:latin typeface="Helvetica Light"/>
                <a:ea typeface="Helvetica Light"/>
                <a:cs typeface="Helvetica Light"/>
                <a:sym typeface="Helvetica Light"/>
              </a:rPr>
              <a:t>Water </a:t>
            </a:r>
            <a:r>
              <a:rPr sz="2000" b="1" kern="0" dirty="0" smtClean="0">
                <a:solidFill>
                  <a:srgbClr val="971817"/>
                </a:solidFill>
                <a:latin typeface="Helvetica Light"/>
                <a:ea typeface="Helvetica Light"/>
                <a:cs typeface="Helvetica Light"/>
                <a:sym typeface="Helvetica Light"/>
              </a:rPr>
              <a:t>lost</a:t>
            </a:r>
            <a:endParaRPr sz="2000" b="1" kern="0" dirty="0">
              <a:solidFill>
                <a:srgbClr val="971817"/>
              </a:solidFill>
              <a:latin typeface="Helvetica Light"/>
              <a:ea typeface="Helvetica Light"/>
              <a:cs typeface="Helvetica Light"/>
              <a:sym typeface="Helvetica Light"/>
            </a:endParaRPr>
          </a:p>
        </p:txBody>
      </p:sp>
      <p:sp>
        <p:nvSpPr>
          <p:cNvPr id="8" name="Shape 249"/>
          <p:cNvSpPr/>
          <p:nvPr/>
        </p:nvSpPr>
        <p:spPr>
          <a:xfrm>
            <a:off x="3954887" y="3454418"/>
            <a:ext cx="540939" cy="1500919"/>
          </a:xfrm>
          <a:prstGeom prst="ellipse">
            <a:avLst/>
          </a:prstGeom>
          <a:ln w="50800">
            <a:solidFill>
              <a:schemeClr val="accent1"/>
            </a:solidFill>
            <a:miter lim="400000"/>
          </a:ln>
        </p:spPr>
        <p:txBody>
          <a:bodyPr lIns="35697" tIns="35697" rIns="35697" bIns="35697" anchor="ctr"/>
          <a:lstStyle/>
          <a:p>
            <a:pPr algn="ctr" defTabSz="410541" fontAlgn="auto" hangingPunct="0">
              <a:spcBef>
                <a:spcPts val="0"/>
              </a:spcBef>
              <a:spcAft>
                <a:spcPts val="0"/>
              </a:spcAft>
              <a:defRPr sz="2600"/>
            </a:pPr>
            <a:endParaRPr sz="1800" kern="0">
              <a:solidFill>
                <a:srgbClr val="FFFFFF"/>
              </a:solidFill>
              <a:latin typeface="Helvetica Light"/>
              <a:ea typeface="Helvetica Light"/>
              <a:cs typeface="Helvetica Light"/>
              <a:sym typeface="Helvetica Light"/>
            </a:endParaRPr>
          </a:p>
        </p:txBody>
      </p:sp>
      <p:sp>
        <p:nvSpPr>
          <p:cNvPr id="9" name="Shape 250"/>
          <p:cNvSpPr/>
          <p:nvPr/>
        </p:nvSpPr>
        <p:spPr>
          <a:xfrm>
            <a:off x="4647279" y="4693216"/>
            <a:ext cx="1508382" cy="379868"/>
          </a:xfrm>
          <a:prstGeom prst="rect">
            <a:avLst/>
          </a:prstGeom>
          <a:ln w="12700">
            <a:miter lim="400000"/>
          </a:ln>
          <a:extLst>
            <a:ext uri="{C572A759-6A51-4108-AA02-DFA0A04FC94B}">
              <ma14:wrappingTextBoxFlag xmlns:ma14="http://schemas.microsoft.com/office/mac/drawingml/2011/main" val="1"/>
            </a:ext>
          </a:extLst>
        </p:spPr>
        <p:txBody>
          <a:bodyPr wrap="none" lIns="35697" tIns="35697" rIns="35697" bIns="35697" anchor="ctr">
            <a:spAutoFit/>
          </a:bodyPr>
          <a:lstStyle>
            <a:lvl1pPr>
              <a:defRPr sz="3200">
                <a:solidFill>
                  <a:schemeClr val="accent1"/>
                </a:solidFill>
              </a:defRPr>
            </a:lvl1pPr>
          </a:lstStyle>
          <a:p>
            <a:pPr algn="ctr" defTabSz="410541" fontAlgn="auto" hangingPunct="0">
              <a:spcBef>
                <a:spcPts val="0"/>
              </a:spcBef>
              <a:spcAft>
                <a:spcPts val="0"/>
              </a:spcAft>
            </a:pPr>
            <a:r>
              <a:rPr sz="2000" b="1" kern="0" dirty="0" smtClean="0">
                <a:solidFill>
                  <a:srgbClr val="0065C1"/>
                </a:solidFill>
                <a:latin typeface="Helvetica Light"/>
                <a:ea typeface="Helvetica Light"/>
                <a:cs typeface="Helvetica Light"/>
                <a:sym typeface="Helvetica Light"/>
              </a:rPr>
              <a:t>O</a:t>
            </a:r>
            <a:r>
              <a:rPr lang="en-US" sz="2000" b="1" kern="0" baseline="-25000" dirty="0" smtClean="0">
                <a:solidFill>
                  <a:srgbClr val="0065C1"/>
                </a:solidFill>
                <a:latin typeface="Helvetica Light"/>
                <a:ea typeface="Helvetica Light"/>
                <a:cs typeface="Helvetica Light"/>
                <a:sym typeface="Helvetica Light"/>
              </a:rPr>
              <a:t>2</a:t>
            </a:r>
            <a:r>
              <a:rPr sz="2000" b="1" kern="0" dirty="0" smtClean="0">
                <a:solidFill>
                  <a:srgbClr val="0065C1"/>
                </a:solidFill>
                <a:latin typeface="Helvetica Light"/>
                <a:ea typeface="Helvetica Light"/>
                <a:cs typeface="Helvetica Light"/>
                <a:sym typeface="Helvetica Light"/>
              </a:rPr>
              <a:t> </a:t>
            </a:r>
            <a:r>
              <a:rPr sz="2000" b="1" kern="0" dirty="0">
                <a:solidFill>
                  <a:srgbClr val="0065C1"/>
                </a:solidFill>
                <a:latin typeface="Helvetica Light"/>
                <a:ea typeface="Helvetica Light"/>
                <a:cs typeface="Helvetica Light"/>
                <a:sym typeface="Helvetica Light"/>
              </a:rPr>
              <a:t>builds </a:t>
            </a:r>
            <a:r>
              <a:rPr sz="2000" b="1" kern="0" dirty="0" smtClean="0">
                <a:solidFill>
                  <a:srgbClr val="0065C1"/>
                </a:solidFill>
                <a:latin typeface="Helvetica Light"/>
                <a:ea typeface="Helvetica Light"/>
                <a:cs typeface="Helvetica Light"/>
                <a:sym typeface="Helvetica Light"/>
              </a:rPr>
              <a:t>u</a:t>
            </a:r>
            <a:r>
              <a:rPr lang="en-US" sz="2000" b="1" kern="0" dirty="0" smtClean="0">
                <a:solidFill>
                  <a:srgbClr val="0065C1"/>
                </a:solidFill>
                <a:latin typeface="Helvetica Light"/>
                <a:ea typeface="Helvetica Light"/>
                <a:cs typeface="Helvetica Light"/>
                <a:sym typeface="Helvetica Light"/>
              </a:rPr>
              <a:t>p</a:t>
            </a:r>
            <a:endParaRPr sz="2000" b="1" kern="0" dirty="0">
              <a:solidFill>
                <a:srgbClr val="0065C1"/>
              </a:solidFill>
              <a:latin typeface="Helvetica Light"/>
              <a:ea typeface="Helvetica Light"/>
              <a:cs typeface="Helvetica Light"/>
              <a:sym typeface="Helvetica Light"/>
            </a:endParaRPr>
          </a:p>
        </p:txBody>
      </p:sp>
      <p:sp>
        <p:nvSpPr>
          <p:cNvPr id="10" name="TextBox 9"/>
          <p:cNvSpPr txBox="1"/>
          <p:nvPr/>
        </p:nvSpPr>
        <p:spPr>
          <a:xfrm>
            <a:off x="6172200" y="5168900"/>
            <a:ext cx="2122396" cy="369332"/>
          </a:xfrm>
          <a:prstGeom prst="rect">
            <a:avLst/>
          </a:prstGeom>
          <a:noFill/>
        </p:spPr>
        <p:txBody>
          <a:bodyPr wrap="none" rtlCol="0">
            <a:spAutoFit/>
          </a:bodyPr>
          <a:lstStyle/>
          <a:p>
            <a:r>
              <a:rPr lang="en-US" sz="1800" dirty="0" smtClean="0">
                <a:solidFill>
                  <a:schemeClr val="bg1"/>
                </a:solidFill>
              </a:rPr>
              <a:t>Barnes et al., 2016</a:t>
            </a:r>
            <a:endParaRPr lang="en-US" sz="1800" dirty="0">
              <a:solidFill>
                <a:schemeClr val="bg1"/>
              </a:solidFill>
            </a:endParaRPr>
          </a:p>
        </p:txBody>
      </p:sp>
      <p:sp>
        <p:nvSpPr>
          <p:cNvPr id="5" name="TextBox 4"/>
          <p:cNvSpPr txBox="1"/>
          <p:nvPr/>
        </p:nvSpPr>
        <p:spPr>
          <a:xfrm>
            <a:off x="1079500" y="850900"/>
            <a:ext cx="3837872" cy="369332"/>
          </a:xfrm>
          <a:prstGeom prst="rect">
            <a:avLst/>
          </a:prstGeom>
          <a:noFill/>
        </p:spPr>
        <p:txBody>
          <a:bodyPr wrap="none" rtlCol="0">
            <a:spAutoFit/>
          </a:bodyPr>
          <a:lstStyle/>
          <a:p>
            <a:r>
              <a:rPr lang="en-US" sz="1800" dirty="0" smtClean="0">
                <a:solidFill>
                  <a:srgbClr val="000000"/>
                </a:solidFill>
              </a:rPr>
              <a:t>Abundant water but no H</a:t>
            </a:r>
            <a:r>
              <a:rPr lang="en-US" sz="1800" baseline="-25000" dirty="0" smtClean="0">
                <a:solidFill>
                  <a:srgbClr val="000000"/>
                </a:solidFill>
              </a:rPr>
              <a:t>2</a:t>
            </a:r>
            <a:r>
              <a:rPr lang="en-US" sz="1800" dirty="0" smtClean="0">
                <a:solidFill>
                  <a:srgbClr val="000000"/>
                </a:solidFill>
              </a:rPr>
              <a:t> envelope</a:t>
            </a:r>
            <a:endParaRPr lang="en-US" sz="1800" dirty="0">
              <a:solidFill>
                <a:srgbClr val="000000"/>
              </a:solidFill>
            </a:endParaRPr>
          </a:p>
        </p:txBody>
      </p:sp>
      <p:sp>
        <p:nvSpPr>
          <p:cNvPr id="11" name="TextBox 10"/>
          <p:cNvSpPr txBox="1"/>
          <p:nvPr/>
        </p:nvSpPr>
        <p:spPr>
          <a:xfrm>
            <a:off x="990600" y="5181600"/>
            <a:ext cx="4724070" cy="338554"/>
          </a:xfrm>
          <a:prstGeom prst="rect">
            <a:avLst/>
          </a:prstGeom>
          <a:noFill/>
        </p:spPr>
        <p:txBody>
          <a:bodyPr wrap="none" rtlCol="0">
            <a:spAutoFit/>
          </a:bodyPr>
          <a:lstStyle/>
          <a:p>
            <a:r>
              <a:rPr lang="en-US" sz="1600" dirty="0" smtClean="0">
                <a:solidFill>
                  <a:schemeClr val="bg1"/>
                </a:solidFill>
              </a:rPr>
              <a:t>Coupled stellar and atmospheric evolution models</a:t>
            </a:r>
            <a:endParaRPr lang="en-US" sz="1600" dirty="0">
              <a:solidFill>
                <a:schemeClr val="bg1"/>
              </a:solidFill>
            </a:endParaRPr>
          </a:p>
        </p:txBody>
      </p:sp>
    </p:spTree>
    <p:extLst>
      <p:ext uri="{BB962C8B-B14F-4D97-AF65-F5344CB8AC3E}">
        <p14:creationId xmlns:p14="http://schemas.microsoft.com/office/powerpoint/2010/main" val="19766507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bEvapCores.jpg"/>
          <p:cNvPicPr>
            <a:picLocks noChangeAspect="1"/>
          </p:cNvPicPr>
          <p:nvPr/>
        </p:nvPicPr>
        <p:blipFill>
          <a:blip r:embed="rId3">
            <a:extLst/>
          </a:blip>
          <a:stretch>
            <a:fillRect/>
          </a:stretch>
        </p:blipFill>
        <p:spPr>
          <a:xfrm>
            <a:off x="0" y="762001"/>
            <a:ext cx="9203552" cy="6096000"/>
          </a:xfrm>
          <a:prstGeom prst="rect">
            <a:avLst/>
          </a:prstGeom>
          <a:ln w="12700">
            <a:miter lim="400000"/>
          </a:ln>
        </p:spPr>
      </p:pic>
      <p:sp>
        <p:nvSpPr>
          <p:cNvPr id="4" name="Content Placeholder 3"/>
          <p:cNvSpPr>
            <a:spLocks noGrp="1"/>
          </p:cNvSpPr>
          <p:nvPr>
            <p:ph idx="1"/>
          </p:nvPr>
        </p:nvSpPr>
        <p:spPr>
          <a:xfrm>
            <a:off x="148166" y="846664"/>
            <a:ext cx="8754534" cy="1045637"/>
          </a:xfrm>
        </p:spPr>
        <p:txBody>
          <a:bodyPr/>
          <a:lstStyle/>
          <a:p>
            <a:r>
              <a:rPr lang="en-US" sz="2000" dirty="0" smtClean="0"/>
              <a:t>If </a:t>
            </a:r>
            <a:r>
              <a:rPr lang="en-US" sz="2000" dirty="0" err="1" smtClean="0"/>
              <a:t>Proxima</a:t>
            </a:r>
            <a:r>
              <a:rPr lang="en-US" sz="2000" dirty="0" smtClean="0"/>
              <a:t> Centauri b forms with a significant primordial H</a:t>
            </a:r>
            <a:r>
              <a:rPr lang="en-US" sz="2000" baseline="-25000" dirty="0" smtClean="0"/>
              <a:t>2 </a:t>
            </a:r>
            <a:r>
              <a:rPr lang="en-US" sz="2000" dirty="0" smtClean="0"/>
              <a:t>envelope</a:t>
            </a:r>
          </a:p>
          <a:p>
            <a:pPr lvl="1"/>
            <a:r>
              <a:rPr lang="en-US" sz="1600" dirty="0" smtClean="0"/>
              <a:t> whether in situ, or </a:t>
            </a:r>
          </a:p>
          <a:p>
            <a:pPr lvl="1"/>
            <a:r>
              <a:rPr lang="en-US" sz="1600" dirty="0" smtClean="0"/>
              <a:t>as the result of inward migration of a more H</a:t>
            </a:r>
            <a:r>
              <a:rPr lang="en-US" sz="1600" baseline="-25000" dirty="0" smtClean="0"/>
              <a:t>2</a:t>
            </a:r>
            <a:r>
              <a:rPr lang="en-US" sz="1600" dirty="0" smtClean="0"/>
              <a:t>-rich body</a:t>
            </a:r>
          </a:p>
          <a:p>
            <a:r>
              <a:rPr lang="en-US" sz="2000" dirty="0" smtClean="0"/>
              <a:t>the H</a:t>
            </a:r>
            <a:r>
              <a:rPr lang="en-US" sz="2000" baseline="-25000" dirty="0" smtClean="0"/>
              <a:t>2</a:t>
            </a:r>
            <a:r>
              <a:rPr lang="en-US" sz="2000" dirty="0" smtClean="0"/>
              <a:t> envelope could act as a sacrificial shield to protect the planet from total water loss, producing a Habitable Evaporated Core.</a:t>
            </a:r>
          </a:p>
          <a:p>
            <a:endParaRPr lang="en-US" sz="2000"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endParaRPr lang="en-US" dirty="0" smtClean="0"/>
          </a:p>
          <a:p>
            <a:r>
              <a:rPr lang="en-US" sz="2000" dirty="0" smtClean="0"/>
              <a:t>This may be one of the few ways that </a:t>
            </a:r>
            <a:r>
              <a:rPr lang="en-US" sz="2000" dirty="0" err="1" smtClean="0"/>
              <a:t>Proxima</a:t>
            </a:r>
            <a:r>
              <a:rPr lang="en-US" sz="2000" dirty="0" smtClean="0"/>
              <a:t> Cen b could be habitable.    </a:t>
            </a:r>
          </a:p>
          <a:p>
            <a:pPr marL="0" indent="0">
              <a:buNone/>
            </a:pPr>
            <a:endParaRPr lang="en-US" sz="2000" dirty="0" smtClean="0"/>
          </a:p>
        </p:txBody>
      </p:sp>
      <p:sp>
        <p:nvSpPr>
          <p:cNvPr id="2" name="TextBox 1"/>
          <p:cNvSpPr txBox="1"/>
          <p:nvPr/>
        </p:nvSpPr>
        <p:spPr>
          <a:xfrm>
            <a:off x="220136" y="135467"/>
            <a:ext cx="4795074" cy="523178"/>
          </a:xfrm>
          <a:prstGeom prst="rect">
            <a:avLst/>
          </a:prstGeom>
          <a:noFill/>
        </p:spPr>
        <p:txBody>
          <a:bodyPr wrap="none" lIns="91397" tIns="45699" rIns="91397" bIns="45699" rtlCol="0">
            <a:spAutoFit/>
          </a:bodyPr>
          <a:lstStyle/>
          <a:p>
            <a:r>
              <a:rPr lang="en-US" sz="2800" dirty="0" smtClean="0">
                <a:solidFill>
                  <a:srgbClr val="FFFFFF"/>
                </a:solidFill>
              </a:rPr>
              <a:t>H</a:t>
            </a:r>
            <a:r>
              <a:rPr lang="en-US" sz="2800" baseline="-25000" dirty="0" smtClean="0">
                <a:solidFill>
                  <a:srgbClr val="FFFFFF"/>
                </a:solidFill>
              </a:rPr>
              <a:t>2</a:t>
            </a:r>
            <a:r>
              <a:rPr lang="en-US" sz="2800" dirty="0" smtClean="0">
                <a:solidFill>
                  <a:srgbClr val="FFFFFF"/>
                </a:solidFill>
              </a:rPr>
              <a:t> Envelope as Water Shield </a:t>
            </a:r>
            <a:endParaRPr lang="en-US" sz="2800" dirty="0">
              <a:solidFill>
                <a:srgbClr val="FFFFFF"/>
              </a:solidFill>
            </a:endParaRPr>
          </a:p>
        </p:txBody>
      </p:sp>
      <p:cxnSp>
        <p:nvCxnSpPr>
          <p:cNvPr id="8" name="Straight Connector 7"/>
          <p:cNvCxnSpPr/>
          <p:nvPr/>
        </p:nvCxnSpPr>
        <p:spPr bwMode="auto">
          <a:xfrm>
            <a:off x="-50800" y="749303"/>
            <a:ext cx="9194800" cy="127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a:off x="6962987" y="6457889"/>
            <a:ext cx="2181031" cy="400110"/>
          </a:xfrm>
          <a:prstGeom prst="rect">
            <a:avLst/>
          </a:prstGeom>
          <a:noFill/>
        </p:spPr>
        <p:txBody>
          <a:bodyPr wrap="none" rtlCol="0">
            <a:spAutoFit/>
          </a:bodyPr>
          <a:lstStyle/>
          <a:p>
            <a:r>
              <a:rPr lang="en-US" sz="2000" dirty="0" smtClean="0"/>
              <a:t>Luger et al., 2015</a:t>
            </a:r>
            <a:endParaRPr lang="en-US" sz="2000" dirty="0"/>
          </a:p>
        </p:txBody>
      </p:sp>
    </p:spTree>
    <p:extLst>
      <p:ext uri="{BB962C8B-B14F-4D97-AF65-F5344CB8AC3E}">
        <p14:creationId xmlns:p14="http://schemas.microsoft.com/office/powerpoint/2010/main" val="19766507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7000" y="5778517"/>
            <a:ext cx="8813800" cy="994831"/>
          </a:xfrm>
        </p:spPr>
        <p:txBody>
          <a:bodyPr/>
          <a:lstStyle/>
          <a:p>
            <a:r>
              <a:rPr lang="en-US" sz="2000" dirty="0" smtClean="0"/>
              <a:t>Too little H</a:t>
            </a:r>
            <a:r>
              <a:rPr lang="en-US" sz="2000" baseline="-25000" dirty="0" smtClean="0"/>
              <a:t>2</a:t>
            </a:r>
            <a:r>
              <a:rPr lang="en-US" sz="2000" dirty="0" smtClean="0"/>
              <a:t>, and all water is lost.</a:t>
            </a:r>
          </a:p>
          <a:p>
            <a:r>
              <a:rPr lang="en-US" sz="2000" dirty="0" smtClean="0"/>
              <a:t>Too much (&gt;1% or a larger mass planet), and the H</a:t>
            </a:r>
            <a:r>
              <a:rPr lang="en-US" sz="2000" baseline="-25000" dirty="0" smtClean="0"/>
              <a:t>2</a:t>
            </a:r>
            <a:r>
              <a:rPr lang="en-US" sz="2000" dirty="0" smtClean="0"/>
              <a:t> envelope is not lost, likely rendering the planet uninhabitable (c.f. Owen &amp; </a:t>
            </a:r>
            <a:r>
              <a:rPr lang="en-US" sz="2000" dirty="0" err="1" smtClean="0"/>
              <a:t>Mohanty</a:t>
            </a:r>
            <a:r>
              <a:rPr lang="en-US" sz="2000" dirty="0" smtClean="0"/>
              <a:t>, 2016). </a:t>
            </a:r>
          </a:p>
          <a:p>
            <a:pPr marL="0" indent="0">
              <a:buNone/>
            </a:pPr>
            <a:endParaRPr lang="en-US" sz="2000" dirty="0" smtClean="0"/>
          </a:p>
        </p:txBody>
      </p:sp>
      <p:sp>
        <p:nvSpPr>
          <p:cNvPr id="2" name="TextBox 1"/>
          <p:cNvSpPr txBox="1"/>
          <p:nvPr/>
        </p:nvSpPr>
        <p:spPr>
          <a:xfrm>
            <a:off x="220135" y="135467"/>
            <a:ext cx="3691206" cy="523178"/>
          </a:xfrm>
          <a:prstGeom prst="rect">
            <a:avLst/>
          </a:prstGeom>
          <a:noFill/>
        </p:spPr>
        <p:txBody>
          <a:bodyPr wrap="none" lIns="91397" tIns="45699" rIns="91397" bIns="45699" rtlCol="0">
            <a:spAutoFit/>
          </a:bodyPr>
          <a:lstStyle/>
          <a:p>
            <a:r>
              <a:rPr lang="en-US" sz="2800" dirty="0" smtClean="0">
                <a:solidFill>
                  <a:srgbClr val="FFFFFF"/>
                </a:solidFill>
              </a:rPr>
              <a:t>Loss of a H</a:t>
            </a:r>
            <a:r>
              <a:rPr lang="en-US" sz="2800" baseline="-25000" dirty="0" smtClean="0">
                <a:solidFill>
                  <a:srgbClr val="FFFFFF"/>
                </a:solidFill>
              </a:rPr>
              <a:t>2</a:t>
            </a:r>
            <a:r>
              <a:rPr lang="en-US" sz="2800" dirty="0" smtClean="0">
                <a:solidFill>
                  <a:srgbClr val="FFFFFF"/>
                </a:solidFill>
              </a:rPr>
              <a:t> envelope</a:t>
            </a:r>
            <a:endParaRPr lang="en-US" sz="2800" dirty="0">
              <a:solidFill>
                <a:srgbClr val="FFFFFF"/>
              </a:solidFill>
            </a:endParaRPr>
          </a:p>
        </p:txBody>
      </p:sp>
      <p:pic>
        <p:nvPicPr>
          <p:cNvPr id="3" name="Picture 2" descr="Screen Shot 2016-11-20 at 9.16.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623"/>
            <a:ext cx="9359900" cy="5046391"/>
          </a:xfrm>
          <a:prstGeom prst="rect">
            <a:avLst/>
          </a:prstGeom>
        </p:spPr>
      </p:pic>
      <p:cxnSp>
        <p:nvCxnSpPr>
          <p:cNvPr id="5" name="Straight Connector 4"/>
          <p:cNvCxnSpPr/>
          <p:nvPr/>
        </p:nvCxnSpPr>
        <p:spPr bwMode="auto">
          <a:xfrm>
            <a:off x="-50800" y="749303"/>
            <a:ext cx="9194800" cy="127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Shape 247"/>
          <p:cNvSpPr/>
          <p:nvPr/>
        </p:nvSpPr>
        <p:spPr>
          <a:xfrm>
            <a:off x="1325961" y="2717817"/>
            <a:ext cx="2128440" cy="709217"/>
          </a:xfrm>
          <a:prstGeom prst="ellipse">
            <a:avLst/>
          </a:prstGeom>
          <a:ln w="50800">
            <a:solidFill>
              <a:srgbClr val="971817"/>
            </a:solidFill>
            <a:miter lim="400000"/>
          </a:ln>
        </p:spPr>
        <p:txBody>
          <a:bodyPr lIns="35697" tIns="35697" rIns="35697" bIns="35697" anchor="ctr"/>
          <a:lstStyle/>
          <a:p>
            <a:pPr marL="0" marR="0" lvl="0" indent="0" algn="ctr" defTabSz="410541" eaLnBrk="1" fontAlgn="auto" latinLnBrk="0" hangingPunct="0">
              <a:lnSpc>
                <a:spcPct val="100000"/>
              </a:lnSpc>
              <a:spcBef>
                <a:spcPts val="0"/>
              </a:spcBef>
              <a:spcAft>
                <a:spcPts val="0"/>
              </a:spcAft>
              <a:buClrTx/>
              <a:buSzTx/>
              <a:buFontTx/>
              <a:buNone/>
              <a:tabLst/>
              <a:defRPr sz="2600"/>
            </a:pPr>
            <a:endParaRPr kumimoji="0" sz="18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7" name="Shape 248"/>
          <p:cNvSpPr/>
          <p:nvPr/>
        </p:nvSpPr>
        <p:spPr>
          <a:xfrm>
            <a:off x="3133114" y="3181364"/>
            <a:ext cx="1680186" cy="379868"/>
          </a:xfrm>
          <a:prstGeom prst="rect">
            <a:avLst/>
          </a:prstGeom>
          <a:ln w="12700">
            <a:miter lim="400000"/>
          </a:ln>
          <a:extLst>
            <a:ext uri="{C572A759-6A51-4108-AA02-DFA0A04FC94B}">
              <ma14:wrappingTextBoxFlag xmlns:ma14="http://schemas.microsoft.com/office/mac/drawingml/2011/main" val="1"/>
            </a:ext>
          </a:extLst>
        </p:spPr>
        <p:txBody>
          <a:bodyPr wrap="square" lIns="35697" tIns="35697" rIns="35697" bIns="35697" anchor="ctr">
            <a:spAutoFit/>
          </a:bodyPr>
          <a:lstStyle>
            <a:lvl1pPr>
              <a:defRPr sz="3200">
                <a:solidFill>
                  <a:schemeClr val="accent5"/>
                </a:solidFill>
              </a:defRPr>
            </a:lvl1pPr>
          </a:lstStyle>
          <a:p>
            <a:pPr algn="ctr" defTabSz="410541" fontAlgn="auto" hangingPunct="0">
              <a:spcBef>
                <a:spcPts val="0"/>
              </a:spcBef>
              <a:spcAft>
                <a:spcPts val="0"/>
              </a:spcAft>
            </a:pPr>
            <a:r>
              <a:rPr lang="en-US" sz="2000" b="1" kern="0" dirty="0" smtClean="0">
                <a:solidFill>
                  <a:srgbClr val="971817"/>
                </a:solidFill>
                <a:latin typeface="Helvetica Light"/>
                <a:ea typeface="Helvetica Light"/>
                <a:cs typeface="Helvetica Light"/>
                <a:sym typeface="Helvetica Light"/>
              </a:rPr>
              <a:t>H</a:t>
            </a:r>
            <a:r>
              <a:rPr lang="en-US" sz="2000" b="1" kern="0" baseline="-25000" dirty="0" smtClean="0">
                <a:solidFill>
                  <a:srgbClr val="971817"/>
                </a:solidFill>
                <a:latin typeface="Helvetica Light"/>
                <a:ea typeface="Helvetica Light"/>
                <a:cs typeface="Helvetica Light"/>
                <a:sym typeface="Helvetica Light"/>
              </a:rPr>
              <a:t>2</a:t>
            </a:r>
            <a:r>
              <a:rPr lang="en-US" sz="2000" b="1" kern="0" dirty="0" smtClean="0">
                <a:solidFill>
                  <a:srgbClr val="971817"/>
                </a:solidFill>
                <a:latin typeface="Helvetica Light"/>
                <a:ea typeface="Helvetica Light"/>
                <a:cs typeface="Helvetica Light"/>
                <a:sym typeface="Helvetica Light"/>
              </a:rPr>
              <a:t> removed</a:t>
            </a:r>
            <a:endParaRPr sz="2000" b="1" kern="0" dirty="0">
              <a:solidFill>
                <a:srgbClr val="971817"/>
              </a:solidFill>
              <a:latin typeface="Helvetica Light"/>
              <a:ea typeface="Helvetica Light"/>
              <a:cs typeface="Helvetica Light"/>
              <a:sym typeface="Helvetica Light"/>
            </a:endParaRPr>
          </a:p>
        </p:txBody>
      </p:sp>
      <p:sp>
        <p:nvSpPr>
          <p:cNvPr id="8" name="Connector 7"/>
          <p:cNvSpPr/>
          <p:nvPr/>
        </p:nvSpPr>
        <p:spPr bwMode="auto">
          <a:xfrm>
            <a:off x="6896100" y="1092203"/>
            <a:ext cx="863600" cy="1257300"/>
          </a:xfrm>
          <a:prstGeom prst="flowChartConnector">
            <a:avLst/>
          </a:prstGeom>
          <a:noFill/>
          <a:ln w="381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1" i="0" u="none" strike="noStrike" cap="none" normalizeH="0" baseline="0">
              <a:ln>
                <a:noFill/>
              </a:ln>
              <a:solidFill>
                <a:srgbClr val="5F5F5F"/>
              </a:solidFill>
              <a:effectLst/>
              <a:latin typeface="Arial" charset="0"/>
              <a:ea typeface="ＭＳ Ｐゴシック" charset="0"/>
            </a:endParaRPr>
          </a:p>
        </p:txBody>
      </p:sp>
      <p:sp>
        <p:nvSpPr>
          <p:cNvPr id="9" name="Shape 250"/>
          <p:cNvSpPr/>
          <p:nvPr/>
        </p:nvSpPr>
        <p:spPr>
          <a:xfrm>
            <a:off x="7580060" y="934016"/>
            <a:ext cx="1563940" cy="379868"/>
          </a:xfrm>
          <a:prstGeom prst="rect">
            <a:avLst/>
          </a:prstGeom>
          <a:ln w="12700">
            <a:miter lim="400000"/>
          </a:ln>
          <a:extLst>
            <a:ext uri="{C572A759-6A51-4108-AA02-DFA0A04FC94B}">
              <ma14:wrappingTextBoxFlag xmlns:ma14="http://schemas.microsoft.com/office/mac/drawingml/2011/main" val="1"/>
            </a:ext>
          </a:extLst>
        </p:spPr>
        <p:txBody>
          <a:bodyPr wrap="none" lIns="35697" tIns="35697" rIns="35697" bIns="35697" anchor="ctr">
            <a:spAutoFit/>
          </a:bodyPr>
          <a:lstStyle>
            <a:lvl1pPr>
              <a:defRPr sz="3200">
                <a:solidFill>
                  <a:schemeClr val="accent1"/>
                </a:solidFill>
              </a:defRPr>
            </a:lvl1pPr>
          </a:lstStyle>
          <a:p>
            <a:pPr algn="ctr" defTabSz="410541" fontAlgn="auto" hangingPunct="0">
              <a:spcBef>
                <a:spcPts val="0"/>
              </a:spcBef>
              <a:spcAft>
                <a:spcPts val="0"/>
              </a:spcAft>
            </a:pPr>
            <a:r>
              <a:rPr lang="en-US" sz="2000" b="1" kern="0" dirty="0" smtClean="0">
                <a:solidFill>
                  <a:srgbClr val="0065C1"/>
                </a:solidFill>
                <a:latin typeface="Helvetica Light"/>
                <a:ea typeface="Helvetica Light"/>
                <a:cs typeface="Helvetica Light"/>
                <a:sym typeface="Helvetica Light"/>
              </a:rPr>
              <a:t>H</a:t>
            </a:r>
            <a:r>
              <a:rPr lang="en-US" sz="2000" b="1" kern="0" baseline="-25000" dirty="0" smtClean="0">
                <a:solidFill>
                  <a:srgbClr val="0065C1"/>
                </a:solidFill>
                <a:latin typeface="Helvetica Light"/>
                <a:ea typeface="Helvetica Light"/>
                <a:cs typeface="Helvetica Light"/>
                <a:sym typeface="Helvetica Light"/>
              </a:rPr>
              <a:t>2</a:t>
            </a:r>
            <a:r>
              <a:rPr lang="en-US" sz="2000" b="1" kern="0" dirty="0" smtClean="0">
                <a:solidFill>
                  <a:srgbClr val="0065C1"/>
                </a:solidFill>
                <a:latin typeface="Helvetica Light"/>
                <a:ea typeface="Helvetica Light"/>
                <a:cs typeface="Helvetica Light"/>
                <a:sym typeface="Helvetica Light"/>
              </a:rPr>
              <a:t>O</a:t>
            </a:r>
            <a:r>
              <a:rPr sz="2000" b="1" kern="0" dirty="0" smtClean="0">
                <a:solidFill>
                  <a:srgbClr val="0065C1"/>
                </a:solidFill>
                <a:latin typeface="Helvetica Light"/>
                <a:ea typeface="Helvetica Light"/>
                <a:cs typeface="Helvetica Light"/>
                <a:sym typeface="Helvetica Light"/>
              </a:rPr>
              <a:t> </a:t>
            </a:r>
            <a:r>
              <a:rPr lang="en-US" sz="2000" b="1" kern="0" dirty="0" smtClean="0">
                <a:solidFill>
                  <a:srgbClr val="0065C1"/>
                </a:solidFill>
                <a:latin typeface="Helvetica Light"/>
                <a:ea typeface="Helvetica Light"/>
                <a:cs typeface="Helvetica Light"/>
                <a:sym typeface="Helvetica Light"/>
              </a:rPr>
              <a:t>retained</a:t>
            </a:r>
            <a:endParaRPr sz="2000" b="1" kern="0" dirty="0">
              <a:solidFill>
                <a:srgbClr val="0065C1"/>
              </a:solidFill>
              <a:latin typeface="Helvetica Light"/>
              <a:ea typeface="Helvetica Light"/>
              <a:cs typeface="Helvetica Light"/>
              <a:sym typeface="Helvetica Light"/>
            </a:endParaRPr>
          </a:p>
        </p:txBody>
      </p:sp>
      <p:sp>
        <p:nvSpPr>
          <p:cNvPr id="10" name="Shape 249"/>
          <p:cNvSpPr/>
          <p:nvPr/>
        </p:nvSpPr>
        <p:spPr>
          <a:xfrm>
            <a:off x="3408776" y="4775201"/>
            <a:ext cx="540939" cy="700819"/>
          </a:xfrm>
          <a:prstGeom prst="ellipse">
            <a:avLst/>
          </a:prstGeom>
          <a:ln w="50800">
            <a:solidFill>
              <a:schemeClr val="accent1"/>
            </a:solidFill>
            <a:miter lim="400000"/>
          </a:ln>
        </p:spPr>
        <p:txBody>
          <a:bodyPr lIns="35697" tIns="35697" rIns="35697" bIns="35697" anchor="ctr"/>
          <a:lstStyle/>
          <a:p>
            <a:pPr algn="ctr" defTabSz="410541" fontAlgn="auto" hangingPunct="0">
              <a:spcBef>
                <a:spcPts val="0"/>
              </a:spcBef>
              <a:spcAft>
                <a:spcPts val="0"/>
              </a:spcAft>
              <a:defRPr sz="2600"/>
            </a:pPr>
            <a:endParaRPr sz="1800" kern="0">
              <a:solidFill>
                <a:srgbClr val="FFFFFF"/>
              </a:solidFill>
              <a:latin typeface="Helvetica Light"/>
              <a:ea typeface="Helvetica Light"/>
              <a:cs typeface="Helvetica Light"/>
              <a:sym typeface="Helvetica Light"/>
            </a:endParaRPr>
          </a:p>
        </p:txBody>
      </p:sp>
      <p:sp>
        <p:nvSpPr>
          <p:cNvPr id="11" name="Shape 266"/>
          <p:cNvSpPr/>
          <p:nvPr/>
        </p:nvSpPr>
        <p:spPr>
          <a:xfrm>
            <a:off x="3351454" y="5397850"/>
            <a:ext cx="1957146" cy="410682"/>
          </a:xfrm>
          <a:prstGeom prst="rect">
            <a:avLst/>
          </a:prstGeom>
          <a:ln w="12700">
            <a:miter lim="400000"/>
          </a:ln>
          <a:extLst>
            <a:ext uri="{C572A759-6A51-4108-AA02-DFA0A04FC94B}">
              <ma14:wrappingTextBoxFlag xmlns:ma14="http://schemas.microsoft.com/office/mac/drawingml/2011/main" val="1"/>
            </a:ext>
          </a:extLst>
        </p:spPr>
        <p:txBody>
          <a:bodyPr wrap="square" lIns="35715" tIns="35715" rIns="35715" bIns="35715" anchor="ctr">
            <a:spAutoFit/>
          </a:bodyPr>
          <a:lstStyle/>
          <a:p>
            <a:pPr algn="ctr" defTabSz="410730" fontAlgn="auto" hangingPunct="0">
              <a:spcBef>
                <a:spcPts val="0"/>
              </a:spcBef>
              <a:spcAft>
                <a:spcPts val="0"/>
              </a:spcAft>
              <a:defRPr sz="3200">
                <a:solidFill>
                  <a:srgbClr val="BC8027">
                    <a:hueOff val="102361"/>
                    <a:satOff val="14118"/>
                    <a:lumOff val="10675"/>
                  </a:srgbClr>
                </a:solidFill>
              </a:defRPr>
            </a:pPr>
            <a:r>
              <a:rPr sz="2200" kern="0" dirty="0">
                <a:solidFill>
                  <a:schemeClr val="accent1">
                    <a:lumMod val="75000"/>
                  </a:schemeClr>
                </a:solidFill>
                <a:latin typeface="Helvetica Light"/>
                <a:ea typeface="Helvetica Light"/>
                <a:cs typeface="Helvetica Light"/>
                <a:sym typeface="Helvetica Light"/>
              </a:rPr>
              <a:t>No </a:t>
            </a:r>
            <a:r>
              <a:rPr sz="2200" kern="0" dirty="0" smtClean="0">
                <a:solidFill>
                  <a:schemeClr val="accent1">
                    <a:lumMod val="75000"/>
                  </a:schemeClr>
                </a:solidFill>
                <a:latin typeface="Helvetica Light"/>
                <a:ea typeface="Helvetica Light"/>
                <a:cs typeface="Helvetica Light"/>
                <a:sym typeface="Helvetica Light"/>
              </a:rPr>
              <a:t>abiotic</a:t>
            </a:r>
            <a:r>
              <a:rPr lang="en-US" sz="2200" kern="0" dirty="0" smtClean="0">
                <a:solidFill>
                  <a:schemeClr val="accent1">
                    <a:lumMod val="75000"/>
                  </a:schemeClr>
                </a:solidFill>
                <a:latin typeface="Helvetica Light"/>
                <a:ea typeface="Helvetica Light"/>
                <a:cs typeface="Helvetica Light"/>
                <a:sym typeface="Helvetica Light"/>
              </a:rPr>
              <a:t> O</a:t>
            </a:r>
            <a:r>
              <a:rPr lang="en-US" sz="2200" kern="0" baseline="-25000" dirty="0" smtClean="0">
                <a:solidFill>
                  <a:schemeClr val="accent1">
                    <a:lumMod val="75000"/>
                  </a:schemeClr>
                </a:solidFill>
                <a:latin typeface="Helvetica Light"/>
                <a:ea typeface="Helvetica Light"/>
                <a:cs typeface="Helvetica Light"/>
                <a:sym typeface="Helvetica Light"/>
              </a:rPr>
              <a:t>2</a:t>
            </a:r>
            <a:endParaRPr sz="2200" kern="0" baseline="-25000" dirty="0">
              <a:solidFill>
                <a:schemeClr val="accent1">
                  <a:lumMod val="75000"/>
                </a:schemeClr>
              </a:solidFill>
              <a:latin typeface="Helvetica Light"/>
              <a:ea typeface="Helvetica Light"/>
              <a:cs typeface="Helvetica Light"/>
              <a:sym typeface="Helvetica Light"/>
            </a:endParaRPr>
          </a:p>
        </p:txBody>
      </p:sp>
      <p:sp>
        <p:nvSpPr>
          <p:cNvPr id="12" name="TextBox 11"/>
          <p:cNvSpPr txBox="1"/>
          <p:nvPr/>
        </p:nvSpPr>
        <p:spPr>
          <a:xfrm>
            <a:off x="6934200" y="5448300"/>
            <a:ext cx="2122396" cy="369332"/>
          </a:xfrm>
          <a:prstGeom prst="rect">
            <a:avLst/>
          </a:prstGeom>
          <a:noFill/>
        </p:spPr>
        <p:txBody>
          <a:bodyPr wrap="none" rtlCol="0">
            <a:spAutoFit/>
          </a:bodyPr>
          <a:lstStyle/>
          <a:p>
            <a:r>
              <a:rPr lang="en-US" sz="1800" dirty="0" smtClean="0">
                <a:solidFill>
                  <a:schemeClr val="bg1"/>
                </a:solidFill>
              </a:rPr>
              <a:t>Barnes et al., 2016</a:t>
            </a:r>
            <a:endParaRPr lang="en-US" sz="1800" dirty="0">
              <a:solidFill>
                <a:schemeClr val="bg1"/>
              </a:solidFill>
            </a:endParaRPr>
          </a:p>
        </p:txBody>
      </p:sp>
    </p:spTree>
    <p:extLst>
      <p:ext uri="{BB962C8B-B14F-4D97-AF65-F5344CB8AC3E}">
        <p14:creationId xmlns:p14="http://schemas.microsoft.com/office/powerpoint/2010/main" val="41266157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3200" y="5626117"/>
            <a:ext cx="8686800" cy="1020231"/>
          </a:xfrm>
        </p:spPr>
        <p:txBody>
          <a:bodyPr/>
          <a:lstStyle/>
          <a:p>
            <a:pPr marL="0" indent="0">
              <a:buNone/>
            </a:pPr>
            <a:r>
              <a:rPr lang="en-US" sz="1800" dirty="0" smtClean="0"/>
              <a:t>Depending on H</a:t>
            </a:r>
            <a:r>
              <a:rPr lang="en-US" sz="1800" baseline="-25000" dirty="0" smtClean="0"/>
              <a:t>2</a:t>
            </a:r>
            <a:r>
              <a:rPr lang="en-US" sz="1800" dirty="0" smtClean="0"/>
              <a:t> envelope fraction, planet mass, and initial water inventory, planets could be habitable/uninhabitable, and have high abiotic O</a:t>
            </a:r>
            <a:r>
              <a:rPr lang="en-US" sz="1800" baseline="-25000" dirty="0" smtClean="0"/>
              <a:t>2</a:t>
            </a:r>
            <a:r>
              <a:rPr lang="en-US" sz="1800" dirty="0" smtClean="0"/>
              <a:t>, or not. </a:t>
            </a:r>
          </a:p>
          <a:p>
            <a:pPr marL="0" indent="0">
              <a:buNone/>
            </a:pPr>
            <a:r>
              <a:rPr lang="en-US" sz="1800" dirty="0" smtClean="0"/>
              <a:t>An exact mass for </a:t>
            </a:r>
            <a:r>
              <a:rPr lang="en-US" sz="1800" dirty="0" err="1" smtClean="0"/>
              <a:t>Proxima</a:t>
            </a:r>
            <a:r>
              <a:rPr lang="en-US" sz="1800" dirty="0" smtClean="0"/>
              <a:t> Cen b could help inform the atmospheric escape history. </a:t>
            </a:r>
          </a:p>
        </p:txBody>
      </p:sp>
      <p:sp>
        <p:nvSpPr>
          <p:cNvPr id="2" name="TextBox 1"/>
          <p:cNvSpPr txBox="1"/>
          <p:nvPr/>
        </p:nvSpPr>
        <p:spPr>
          <a:xfrm>
            <a:off x="220135" y="135467"/>
            <a:ext cx="5833136" cy="523178"/>
          </a:xfrm>
          <a:prstGeom prst="rect">
            <a:avLst/>
          </a:prstGeom>
          <a:noFill/>
        </p:spPr>
        <p:txBody>
          <a:bodyPr wrap="none" lIns="91397" tIns="45699" rIns="91397" bIns="45699" rtlCol="0">
            <a:spAutoFit/>
          </a:bodyPr>
          <a:lstStyle/>
          <a:p>
            <a:r>
              <a:rPr lang="en-US" sz="2800" dirty="0" smtClean="0">
                <a:solidFill>
                  <a:srgbClr val="FFFFFF"/>
                </a:solidFill>
              </a:rPr>
              <a:t>Several evolved </a:t>
            </a:r>
            <a:r>
              <a:rPr lang="en-US" sz="2800" dirty="0">
                <a:solidFill>
                  <a:srgbClr val="FFFFFF"/>
                </a:solidFill>
              </a:rPr>
              <a:t>s</a:t>
            </a:r>
            <a:r>
              <a:rPr lang="en-US" sz="2800" dirty="0" smtClean="0">
                <a:solidFill>
                  <a:srgbClr val="FFFFFF"/>
                </a:solidFill>
              </a:rPr>
              <a:t>tates are possible</a:t>
            </a:r>
            <a:endParaRPr lang="en-US" sz="2800" dirty="0">
              <a:solidFill>
                <a:srgbClr val="FFFFFF"/>
              </a:solidFill>
            </a:endParaRPr>
          </a:p>
        </p:txBody>
      </p:sp>
      <p:pic>
        <p:nvPicPr>
          <p:cNvPr id="3" name="Picture 2" descr="Screen Shot 2016-11-20 at 9.1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718"/>
            <a:ext cx="9144000" cy="4793143"/>
          </a:xfrm>
          <a:prstGeom prst="rect">
            <a:avLst/>
          </a:prstGeom>
        </p:spPr>
      </p:pic>
      <p:sp>
        <p:nvSpPr>
          <p:cNvPr id="5" name="TextBox 4"/>
          <p:cNvSpPr txBox="1"/>
          <p:nvPr/>
        </p:nvSpPr>
        <p:spPr>
          <a:xfrm>
            <a:off x="6946900" y="5181600"/>
            <a:ext cx="2122396" cy="369332"/>
          </a:xfrm>
          <a:prstGeom prst="rect">
            <a:avLst/>
          </a:prstGeom>
          <a:noFill/>
        </p:spPr>
        <p:txBody>
          <a:bodyPr wrap="none" rtlCol="0">
            <a:spAutoFit/>
          </a:bodyPr>
          <a:lstStyle/>
          <a:p>
            <a:r>
              <a:rPr lang="en-US" sz="1800" dirty="0" smtClean="0">
                <a:solidFill>
                  <a:schemeClr val="bg1"/>
                </a:solidFill>
              </a:rPr>
              <a:t>Barnes et al., 2016</a:t>
            </a:r>
            <a:endParaRPr lang="en-US" sz="1800" dirty="0">
              <a:solidFill>
                <a:schemeClr val="bg1"/>
              </a:solidFill>
            </a:endParaRPr>
          </a:p>
        </p:txBody>
      </p:sp>
    </p:spTree>
    <p:extLst>
      <p:ext uri="{BB962C8B-B14F-4D97-AF65-F5344CB8AC3E}">
        <p14:creationId xmlns:p14="http://schemas.microsoft.com/office/powerpoint/2010/main" val="31504191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4" name="Content Placeholder 3"/>
          <p:cNvSpPr>
            <a:spLocks noGrp="1"/>
          </p:cNvSpPr>
          <p:nvPr>
            <p:ph idx="1"/>
          </p:nvPr>
        </p:nvSpPr>
        <p:spPr>
          <a:xfrm>
            <a:off x="338667" y="1151468"/>
            <a:ext cx="8449734" cy="4360333"/>
          </a:xfrm>
        </p:spPr>
        <p:txBody>
          <a:bodyPr/>
          <a:lstStyle/>
          <a:p>
            <a:pPr marL="0" indent="0">
              <a:buNone/>
            </a:pPr>
            <a:endParaRPr lang="en-US" dirty="0" smtClean="0"/>
          </a:p>
          <a:p>
            <a:r>
              <a:rPr lang="en-US" sz="1800" dirty="0" smtClean="0"/>
              <a:t>To simulate the current composition and climate of the evolutionary states described in the previous section we used coupled 1-D climate</a:t>
            </a:r>
            <a:r>
              <a:rPr lang="en-US" sz="1800" dirty="0"/>
              <a:t>-photochemical </a:t>
            </a:r>
            <a:r>
              <a:rPr lang="en-US" sz="1800" dirty="0" smtClean="0"/>
              <a:t>models (</a:t>
            </a:r>
            <a:r>
              <a:rPr lang="en-US" sz="1800" i="1" dirty="0" err="1" smtClean="0"/>
              <a:t>Atmos</a:t>
            </a:r>
            <a:r>
              <a:rPr lang="en-US" sz="1800" dirty="0" smtClean="0"/>
              <a:t>) and climate</a:t>
            </a:r>
            <a:r>
              <a:rPr lang="en-US" sz="1800" dirty="0"/>
              <a:t>-</a:t>
            </a:r>
            <a:r>
              <a:rPr lang="en-US" sz="1800" dirty="0" smtClean="0"/>
              <a:t>condensation models (VPL Climate). </a:t>
            </a:r>
          </a:p>
          <a:p>
            <a:pPr lvl="1"/>
            <a:r>
              <a:rPr lang="en-US" sz="1400" dirty="0" smtClean="0"/>
              <a:t>This allows us to model a diversity of planetary states.  </a:t>
            </a:r>
          </a:p>
          <a:p>
            <a:endParaRPr lang="en-US" sz="1800" dirty="0" smtClean="0"/>
          </a:p>
          <a:p>
            <a:endParaRPr lang="en-US" sz="1800" dirty="0" smtClean="0"/>
          </a:p>
          <a:p>
            <a:r>
              <a:rPr lang="en-US" sz="1800" dirty="0" smtClean="0"/>
              <a:t>Complementary studies using 3-D GCMs for synchronously rotating and 3:2 spin-orbit resonance were performed by </a:t>
            </a:r>
            <a:r>
              <a:rPr lang="en-US" sz="1800" dirty="0" err="1" smtClean="0"/>
              <a:t>Turbet</a:t>
            </a:r>
            <a:r>
              <a:rPr lang="en-US" sz="1800" dirty="0" smtClean="0"/>
              <a:t> et al., 2016.</a:t>
            </a:r>
          </a:p>
          <a:p>
            <a:pPr lvl="1"/>
            <a:r>
              <a:rPr lang="en-US" sz="1400" dirty="0" smtClean="0"/>
              <a:t>They argue that the planet may not have had time to circularize. </a:t>
            </a:r>
          </a:p>
          <a:p>
            <a:pPr lvl="1"/>
            <a:r>
              <a:rPr lang="en-US" sz="1400" dirty="0" smtClean="0"/>
              <a:t>Undetected planetary companions may keep the eccentricity high enough to avoid synchronous rotation. </a:t>
            </a:r>
          </a:p>
          <a:p>
            <a:pPr marL="0" indent="0">
              <a:buNone/>
            </a:pPr>
            <a:endParaRPr lang="en-US" sz="1800" dirty="0" smtClean="0"/>
          </a:p>
          <a:p>
            <a:pPr marL="0" indent="0">
              <a:buNone/>
            </a:pPr>
            <a:r>
              <a:rPr lang="en-US" sz="1800" dirty="0" smtClean="0"/>
              <a:t> </a:t>
            </a:r>
          </a:p>
          <a:p>
            <a:pPr marL="0" indent="0">
              <a:buNone/>
            </a:pPr>
            <a:endParaRPr lang="en-US" dirty="0"/>
          </a:p>
        </p:txBody>
      </p:sp>
      <p:sp>
        <p:nvSpPr>
          <p:cNvPr id="2" name="TextBox 1"/>
          <p:cNvSpPr txBox="1"/>
          <p:nvPr/>
        </p:nvSpPr>
        <p:spPr>
          <a:xfrm>
            <a:off x="220139" y="135467"/>
            <a:ext cx="7848010"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Centauri </a:t>
            </a:r>
            <a:r>
              <a:rPr lang="en-US" sz="2800" dirty="0" smtClean="0">
                <a:solidFill>
                  <a:srgbClr val="FFFFFF"/>
                </a:solidFill>
              </a:rPr>
              <a:t>b: Current Atmospheric States</a:t>
            </a:r>
            <a:endParaRPr lang="en-US" sz="2800" dirty="0">
              <a:solidFill>
                <a:srgbClr val="FFFFFF"/>
              </a:solidFill>
            </a:endParaRPr>
          </a:p>
        </p:txBody>
      </p:sp>
      <p:cxnSp>
        <p:nvCxnSpPr>
          <p:cNvPr id="7" name="Straight Connector 6"/>
          <p:cNvCxnSpPr/>
          <p:nvPr/>
        </p:nvCxnSpPr>
        <p:spPr bwMode="auto">
          <a:xfrm>
            <a:off x="0" y="863601"/>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t>Credit: </a:t>
            </a:r>
            <a:r>
              <a:rPr lang="en-US" sz="1600" dirty="0" err="1"/>
              <a:t>Kornmesser</a:t>
            </a:r>
            <a:r>
              <a:rPr lang="en-US" sz="1600" dirty="0"/>
              <a:t>, ESO</a:t>
            </a:r>
          </a:p>
        </p:txBody>
      </p:sp>
    </p:spTree>
    <p:extLst>
      <p:ext uri="{BB962C8B-B14F-4D97-AF65-F5344CB8AC3E}">
        <p14:creationId xmlns:p14="http://schemas.microsoft.com/office/powerpoint/2010/main" val="22281694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24" y="1"/>
            <a:ext cx="8788399" cy="825499"/>
          </a:xfrm>
        </p:spPr>
        <p:txBody>
          <a:bodyPr/>
          <a:lstStyle/>
          <a:p>
            <a:r>
              <a:rPr lang="en-US" dirty="0" smtClean="0">
                <a:solidFill>
                  <a:schemeClr val="tx1"/>
                </a:solidFill>
              </a:rPr>
              <a:t>1D and 3D Climate Model Comparisons</a:t>
            </a:r>
            <a:endParaRPr lang="en-US" dirty="0">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07823251"/>
              </p:ext>
            </p:extLst>
          </p:nvPr>
        </p:nvGraphicFramePr>
        <p:xfrm>
          <a:off x="152399" y="885528"/>
          <a:ext cx="8864600" cy="5378605"/>
        </p:xfrm>
        <a:graphic>
          <a:graphicData uri="http://schemas.openxmlformats.org/drawingml/2006/table">
            <a:tbl>
              <a:tblPr firstRow="1" bandRow="1">
                <a:tableStyleId>{073A0DAA-6AF3-43AB-8588-CEC1D06C72B9}</a:tableStyleId>
              </a:tblPr>
              <a:tblGrid>
                <a:gridCol w="1901471"/>
                <a:gridCol w="950735"/>
                <a:gridCol w="1633658"/>
                <a:gridCol w="1714001"/>
                <a:gridCol w="2664735"/>
              </a:tblGrid>
              <a:tr h="553284">
                <a:tc>
                  <a:txBody>
                    <a:bodyPr/>
                    <a:lstStyle/>
                    <a:p>
                      <a:r>
                        <a:rPr lang="en-US" sz="1900" dirty="0" smtClean="0">
                          <a:latin typeface="Arial"/>
                          <a:cs typeface="Arial"/>
                        </a:rPr>
                        <a:t>Atmosphere</a:t>
                      </a:r>
                      <a:endParaRPr lang="en-US" sz="1900" dirty="0">
                        <a:latin typeface="Arial"/>
                        <a:cs typeface="Arial"/>
                      </a:endParaRPr>
                    </a:p>
                  </a:txBody>
                  <a:tcPr/>
                </a:tc>
                <a:tc>
                  <a:txBody>
                    <a:bodyPr/>
                    <a:lstStyle/>
                    <a:p>
                      <a:r>
                        <a:rPr lang="en-US" sz="1900" dirty="0" smtClean="0">
                          <a:latin typeface="Arial"/>
                          <a:cs typeface="Arial"/>
                        </a:rPr>
                        <a:t>VPL</a:t>
                      </a:r>
                      <a:endParaRPr lang="en-US" sz="1900" dirty="0">
                        <a:latin typeface="Arial"/>
                        <a:cs typeface="Arial"/>
                      </a:endParaRPr>
                    </a:p>
                  </a:txBody>
                  <a:tcPr/>
                </a:tc>
                <a:tc>
                  <a:txBody>
                    <a:bodyPr/>
                    <a:lstStyle/>
                    <a:p>
                      <a:r>
                        <a:rPr lang="en-US" sz="1900" dirty="0" smtClean="0">
                          <a:latin typeface="Arial"/>
                          <a:cs typeface="Arial"/>
                        </a:rPr>
                        <a:t>Model</a:t>
                      </a:r>
                      <a:endParaRPr lang="en-US" sz="1900" dirty="0">
                        <a:latin typeface="Arial"/>
                        <a:cs typeface="Arial"/>
                      </a:endParaRPr>
                    </a:p>
                  </a:txBody>
                  <a:tcPr/>
                </a:tc>
                <a:tc>
                  <a:txBody>
                    <a:bodyPr/>
                    <a:lstStyle/>
                    <a:p>
                      <a:r>
                        <a:rPr lang="en-US" sz="1900" dirty="0" smtClean="0">
                          <a:latin typeface="Arial"/>
                          <a:cs typeface="Arial"/>
                        </a:rPr>
                        <a:t>Comparison</a:t>
                      </a:r>
                      <a:endParaRPr lang="en-US" sz="1900" dirty="0">
                        <a:latin typeface="Arial"/>
                        <a:cs typeface="Arial"/>
                      </a:endParaRPr>
                    </a:p>
                  </a:txBody>
                  <a:tcPr/>
                </a:tc>
                <a:tc>
                  <a:txBody>
                    <a:bodyPr/>
                    <a:lstStyle/>
                    <a:p>
                      <a:r>
                        <a:rPr lang="en-US" sz="1900" dirty="0" smtClean="0">
                          <a:latin typeface="Arial"/>
                          <a:cs typeface="Arial"/>
                        </a:rPr>
                        <a:t>Reference</a:t>
                      </a:r>
                      <a:endParaRPr lang="en-US" sz="1900" dirty="0">
                        <a:latin typeface="Arial"/>
                        <a:cs typeface="Arial"/>
                      </a:endParaRPr>
                    </a:p>
                  </a:txBody>
                  <a:tcPr/>
                </a:tc>
              </a:tr>
              <a:tr h="960120">
                <a:tc>
                  <a:txBody>
                    <a:bodyPr/>
                    <a:lstStyle/>
                    <a:p>
                      <a:r>
                        <a:rPr lang="en-US" sz="1900" dirty="0" smtClean="0">
                          <a:latin typeface="Arial"/>
                          <a:cs typeface="Arial"/>
                        </a:rPr>
                        <a:t>1 bar CO</a:t>
                      </a:r>
                      <a:r>
                        <a:rPr lang="en-US" sz="1900" baseline="-25000" dirty="0" smtClean="0">
                          <a:latin typeface="Arial"/>
                          <a:cs typeface="Arial"/>
                        </a:rPr>
                        <a:t>2</a:t>
                      </a:r>
                      <a:endParaRPr lang="en-US" sz="1900" baseline="-25000" dirty="0">
                        <a:latin typeface="Arial"/>
                        <a:cs typeface="Arial"/>
                      </a:endParaRPr>
                    </a:p>
                  </a:txBody>
                  <a:tcPr/>
                </a:tc>
                <a:tc>
                  <a:txBody>
                    <a:bodyPr/>
                    <a:lstStyle/>
                    <a:p>
                      <a:r>
                        <a:rPr lang="en-US" sz="1900" dirty="0" smtClean="0">
                          <a:latin typeface="Arial"/>
                          <a:cs typeface="Arial"/>
                        </a:rPr>
                        <a:t>271 K </a:t>
                      </a:r>
                      <a:endParaRPr lang="en-US" sz="1900" dirty="0">
                        <a:latin typeface="Arial"/>
                        <a:cs typeface="Arial"/>
                      </a:endParaRPr>
                    </a:p>
                  </a:txBody>
                  <a:tcPr/>
                </a:tc>
                <a:tc>
                  <a:txBody>
                    <a:bodyPr/>
                    <a:lstStyle/>
                    <a:p>
                      <a:r>
                        <a:rPr lang="en-US" sz="1900" dirty="0" smtClean="0">
                          <a:latin typeface="Arial"/>
                          <a:cs typeface="Arial"/>
                        </a:rPr>
                        <a:t>VPL Climate</a:t>
                      </a:r>
                    </a:p>
                    <a:p>
                      <a:r>
                        <a:rPr lang="en-US" sz="1900" dirty="0" smtClean="0">
                          <a:latin typeface="Arial"/>
                          <a:cs typeface="Arial"/>
                        </a:rPr>
                        <a:t>Meadows</a:t>
                      </a:r>
                      <a:r>
                        <a:rPr lang="en-US" sz="1900" baseline="0" dirty="0" smtClean="0">
                          <a:latin typeface="Arial"/>
                          <a:cs typeface="Arial"/>
                        </a:rPr>
                        <a:t> et al., 2016</a:t>
                      </a:r>
                      <a:endParaRPr lang="en-US" sz="1900" dirty="0">
                        <a:latin typeface="Arial"/>
                        <a:cs typeface="Arial"/>
                      </a:endParaRPr>
                    </a:p>
                  </a:txBody>
                  <a:tcPr/>
                </a:tc>
                <a:tc>
                  <a:txBody>
                    <a:bodyPr/>
                    <a:lstStyle/>
                    <a:p>
                      <a:r>
                        <a:rPr lang="en-US" sz="1900" dirty="0" smtClean="0">
                          <a:latin typeface="Arial"/>
                          <a:cs typeface="Arial"/>
                        </a:rPr>
                        <a:t>266K (3:2)</a:t>
                      </a:r>
                    </a:p>
                    <a:p>
                      <a:r>
                        <a:rPr lang="en-US" sz="1900" dirty="0" smtClean="0">
                          <a:latin typeface="Arial"/>
                          <a:cs typeface="Arial"/>
                        </a:rPr>
                        <a:t>247K (synch)</a:t>
                      </a:r>
                    </a:p>
                    <a:p>
                      <a:endParaRPr lang="en-US" sz="1900" dirty="0">
                        <a:latin typeface="Arial"/>
                        <a:cs typeface="Arial"/>
                      </a:endParaRPr>
                    </a:p>
                  </a:txBody>
                  <a:tcPr/>
                </a:tc>
                <a:tc>
                  <a:txBody>
                    <a:bodyPr/>
                    <a:lstStyle/>
                    <a:p>
                      <a:r>
                        <a:rPr lang="en-US" sz="1900" dirty="0" err="1" smtClean="0">
                          <a:latin typeface="Arial"/>
                          <a:cs typeface="Arial"/>
                        </a:rPr>
                        <a:t>Turbet</a:t>
                      </a:r>
                      <a:r>
                        <a:rPr lang="en-US" sz="1900" dirty="0" smtClean="0">
                          <a:latin typeface="Arial"/>
                          <a:cs typeface="Arial"/>
                        </a:rPr>
                        <a:t> et al.,</a:t>
                      </a:r>
                      <a:r>
                        <a:rPr lang="en-US" sz="1900" baseline="0" dirty="0" smtClean="0">
                          <a:latin typeface="Arial"/>
                          <a:cs typeface="Arial"/>
                        </a:rPr>
                        <a:t> </a:t>
                      </a:r>
                      <a:r>
                        <a:rPr lang="en-US" sz="1900" dirty="0" smtClean="0">
                          <a:latin typeface="Arial"/>
                          <a:cs typeface="Arial"/>
                        </a:rPr>
                        <a:t>2016 </a:t>
                      </a:r>
                      <a:endParaRPr lang="en-US" sz="1900" dirty="0">
                        <a:latin typeface="Arial"/>
                        <a:cs typeface="Arial"/>
                      </a:endParaRPr>
                    </a:p>
                  </a:txBody>
                  <a:tcPr/>
                </a:tc>
              </a:tr>
              <a:tr h="801961">
                <a:tc>
                  <a:txBody>
                    <a:bodyPr/>
                    <a:lstStyle/>
                    <a:p>
                      <a:r>
                        <a:rPr lang="en-US" sz="1900" dirty="0" smtClean="0">
                          <a:latin typeface="Arial"/>
                          <a:cs typeface="Arial"/>
                        </a:rPr>
                        <a:t>4 bar CO</a:t>
                      </a:r>
                      <a:r>
                        <a:rPr lang="en-US" sz="1900" baseline="-25000" dirty="0" smtClean="0">
                          <a:latin typeface="Arial"/>
                          <a:cs typeface="Arial"/>
                        </a:rPr>
                        <a:t>2</a:t>
                      </a:r>
                    </a:p>
                  </a:txBody>
                  <a:tcPr/>
                </a:tc>
                <a:tc>
                  <a:txBody>
                    <a:bodyPr/>
                    <a:lstStyle/>
                    <a:p>
                      <a:r>
                        <a:rPr lang="en-US" sz="1900" dirty="0" smtClean="0">
                          <a:latin typeface="Arial"/>
                          <a:cs typeface="Arial"/>
                        </a:rPr>
                        <a:t>306K</a:t>
                      </a:r>
                      <a:endParaRPr lang="en-US" sz="1900" dirty="0">
                        <a:latin typeface="Arial"/>
                        <a:cs typeface="Arial"/>
                      </a:endParaRPr>
                    </a:p>
                  </a:txBody>
                  <a:tcPr/>
                </a:tc>
                <a:tc>
                  <a:txBody>
                    <a:bodyPr/>
                    <a:lstStyle/>
                    <a:p>
                      <a:r>
                        <a:rPr lang="en-US" sz="1900" dirty="0" smtClean="0">
                          <a:latin typeface="Arial"/>
                          <a:cs typeface="Arial"/>
                        </a:rPr>
                        <a:t>VPL Climate</a:t>
                      </a:r>
                      <a:endParaRPr lang="en-US" sz="1900" dirty="0">
                        <a:latin typeface="Arial"/>
                        <a:cs typeface="Arial"/>
                      </a:endParaRPr>
                    </a:p>
                  </a:txBody>
                  <a:tcPr/>
                </a:tc>
                <a:tc>
                  <a:txBody>
                    <a:bodyPr/>
                    <a:lstStyle/>
                    <a:p>
                      <a:r>
                        <a:rPr lang="en-US" sz="1900" dirty="0" smtClean="0">
                          <a:latin typeface="Arial"/>
                          <a:cs typeface="Arial"/>
                        </a:rPr>
                        <a:t>305K (3:2)</a:t>
                      </a:r>
                    </a:p>
                    <a:p>
                      <a:r>
                        <a:rPr lang="en-US" sz="1900" dirty="0" smtClean="0">
                          <a:latin typeface="Arial"/>
                          <a:cs typeface="Arial"/>
                        </a:rPr>
                        <a:t>289K (synch)</a:t>
                      </a:r>
                      <a:endParaRPr lang="en-US" sz="1900" dirty="0">
                        <a:latin typeface="Arial"/>
                        <a:cs typeface="Arial"/>
                      </a:endParaRPr>
                    </a:p>
                  </a:txBody>
                  <a:tcPr/>
                </a:tc>
                <a:tc>
                  <a:txBody>
                    <a:bodyPr/>
                    <a:lstStyle/>
                    <a:p>
                      <a:r>
                        <a:rPr lang="en-US" sz="1900" dirty="0" err="1" smtClean="0">
                          <a:latin typeface="Arial"/>
                          <a:cs typeface="Arial"/>
                        </a:rPr>
                        <a:t>Turbet</a:t>
                      </a:r>
                      <a:r>
                        <a:rPr lang="en-US" sz="1900" dirty="0" smtClean="0">
                          <a:latin typeface="Arial"/>
                          <a:cs typeface="Arial"/>
                        </a:rPr>
                        <a:t> et al., 2016</a:t>
                      </a:r>
                      <a:endParaRPr lang="en-US" sz="1900" dirty="0">
                        <a:latin typeface="Arial"/>
                        <a:cs typeface="Arial"/>
                      </a:endParaRPr>
                    </a:p>
                  </a:txBody>
                  <a:tcPr/>
                </a:tc>
              </a:tr>
              <a:tr h="670560">
                <a:tc>
                  <a:txBody>
                    <a:bodyPr/>
                    <a:lstStyle/>
                    <a:p>
                      <a:r>
                        <a:rPr lang="en-US" sz="1900" dirty="0" smtClean="0">
                          <a:latin typeface="Arial"/>
                          <a:cs typeface="Arial"/>
                        </a:rPr>
                        <a:t>6 bar CO</a:t>
                      </a:r>
                      <a:r>
                        <a:rPr lang="en-US" sz="1900" baseline="-25000" dirty="0" smtClean="0">
                          <a:latin typeface="Arial"/>
                          <a:cs typeface="Arial"/>
                        </a:rPr>
                        <a:t>2</a:t>
                      </a:r>
                      <a:r>
                        <a:rPr lang="en-US" sz="1900" baseline="0" dirty="0" smtClean="0">
                          <a:latin typeface="Arial"/>
                          <a:cs typeface="Arial"/>
                        </a:rPr>
                        <a:t> </a:t>
                      </a:r>
                      <a:endParaRPr lang="en-US" sz="1900" dirty="0">
                        <a:latin typeface="Arial"/>
                        <a:cs typeface="Arial"/>
                      </a:endParaRPr>
                    </a:p>
                  </a:txBody>
                  <a:tcPr/>
                </a:tc>
                <a:tc>
                  <a:txBody>
                    <a:bodyPr/>
                    <a:lstStyle/>
                    <a:p>
                      <a:r>
                        <a:rPr lang="en-US" sz="1900" dirty="0" smtClean="0">
                          <a:latin typeface="Arial"/>
                          <a:cs typeface="Arial"/>
                        </a:rPr>
                        <a:t>320K</a:t>
                      </a:r>
                      <a:endParaRPr lang="en-US" sz="1900" dirty="0">
                        <a:latin typeface="Arial"/>
                        <a:cs typeface="Arial"/>
                      </a:endParaRPr>
                    </a:p>
                  </a:txBody>
                  <a:tcPr/>
                </a:tc>
                <a:tc>
                  <a:txBody>
                    <a:bodyPr/>
                    <a:lstStyle/>
                    <a:p>
                      <a:r>
                        <a:rPr lang="en-US" sz="1900" dirty="0" smtClean="0">
                          <a:latin typeface="Arial"/>
                          <a:cs typeface="Arial"/>
                        </a:rPr>
                        <a:t>VPL Climate</a:t>
                      </a:r>
                      <a:endParaRPr lang="en-US" sz="1900" dirty="0">
                        <a:latin typeface="Arial"/>
                        <a:cs typeface="Arial"/>
                      </a:endParaRPr>
                    </a:p>
                  </a:txBody>
                  <a:tcPr/>
                </a:tc>
                <a:tc>
                  <a:txBody>
                    <a:bodyPr/>
                    <a:lstStyle/>
                    <a:p>
                      <a:r>
                        <a:rPr lang="en-US" sz="1900" dirty="0" smtClean="0">
                          <a:latin typeface="Arial"/>
                          <a:cs typeface="Arial"/>
                        </a:rPr>
                        <a:t>324K (3:2)</a:t>
                      </a:r>
                    </a:p>
                    <a:p>
                      <a:r>
                        <a:rPr lang="en-US" sz="1900" dirty="0" smtClean="0">
                          <a:latin typeface="Arial"/>
                          <a:cs typeface="Arial"/>
                        </a:rPr>
                        <a:t>309K (synch)</a:t>
                      </a:r>
                    </a:p>
                  </a:txBody>
                  <a:tcPr/>
                </a:tc>
                <a:tc>
                  <a:txBody>
                    <a:bodyPr/>
                    <a:lstStyle/>
                    <a:p>
                      <a:r>
                        <a:rPr lang="en-US" sz="1900" dirty="0" err="1" smtClean="0">
                          <a:latin typeface="Arial"/>
                          <a:cs typeface="Arial"/>
                        </a:rPr>
                        <a:t>Turbet</a:t>
                      </a:r>
                      <a:r>
                        <a:rPr lang="en-US" sz="1900" dirty="0" smtClean="0">
                          <a:latin typeface="Arial"/>
                          <a:cs typeface="Arial"/>
                        </a:rPr>
                        <a:t> et al., 2016</a:t>
                      </a:r>
                      <a:endParaRPr lang="en-US" sz="1900" dirty="0">
                        <a:latin typeface="Arial"/>
                        <a:cs typeface="Arial"/>
                      </a:endParaRPr>
                    </a:p>
                  </a:txBody>
                  <a:tcPr/>
                </a:tc>
              </a:tr>
              <a:tr h="670560">
                <a:tc>
                  <a:txBody>
                    <a:bodyPr/>
                    <a:lstStyle/>
                    <a:p>
                      <a:r>
                        <a:rPr lang="en-US" sz="1900" dirty="0" smtClean="0">
                          <a:latin typeface="Arial"/>
                          <a:cs typeface="Arial"/>
                        </a:rPr>
                        <a:t>1 bar N</a:t>
                      </a:r>
                      <a:r>
                        <a:rPr lang="en-US" sz="1900" baseline="-25000" dirty="0" smtClean="0">
                          <a:latin typeface="Arial"/>
                          <a:cs typeface="Arial"/>
                        </a:rPr>
                        <a:t>2</a:t>
                      </a:r>
                      <a:r>
                        <a:rPr lang="en-US" sz="1900" dirty="0" smtClean="0">
                          <a:latin typeface="Arial"/>
                          <a:cs typeface="Arial"/>
                        </a:rPr>
                        <a:t>, 376</a:t>
                      </a:r>
                      <a:r>
                        <a:rPr lang="en-US" sz="1900" baseline="0" dirty="0" smtClean="0">
                          <a:latin typeface="Arial"/>
                          <a:cs typeface="Arial"/>
                        </a:rPr>
                        <a:t>ppm CO</a:t>
                      </a:r>
                      <a:r>
                        <a:rPr lang="en-US" sz="1900" baseline="-25000" dirty="0" smtClean="0">
                          <a:latin typeface="Arial"/>
                          <a:cs typeface="Arial"/>
                        </a:rPr>
                        <a:t>2</a:t>
                      </a:r>
                      <a:endParaRPr lang="en-US" sz="1900" baseline="-25000" dirty="0">
                        <a:latin typeface="Arial"/>
                        <a:cs typeface="Arial"/>
                      </a:endParaRPr>
                    </a:p>
                  </a:txBody>
                  <a:tcPr/>
                </a:tc>
                <a:tc>
                  <a:txBody>
                    <a:bodyPr/>
                    <a:lstStyle/>
                    <a:p>
                      <a:r>
                        <a:rPr lang="en-US" sz="1900" dirty="0" smtClean="0">
                          <a:latin typeface="Arial"/>
                          <a:cs typeface="Arial"/>
                        </a:rPr>
                        <a:t>247K </a:t>
                      </a:r>
                      <a:endParaRPr lang="en-US" sz="1900" dirty="0">
                        <a:latin typeface="Arial"/>
                        <a:cs typeface="Arial"/>
                      </a:endParaRPr>
                    </a:p>
                  </a:txBody>
                  <a:tcPr/>
                </a:tc>
                <a:tc>
                  <a:txBody>
                    <a:bodyPr/>
                    <a:lstStyle/>
                    <a:p>
                      <a:r>
                        <a:rPr lang="en-US" sz="1900" dirty="0" smtClean="0">
                          <a:latin typeface="Arial"/>
                          <a:cs typeface="Arial"/>
                        </a:rPr>
                        <a:t>VPL</a:t>
                      </a:r>
                      <a:r>
                        <a:rPr lang="en-US" sz="1900" baseline="0" dirty="0" smtClean="0">
                          <a:latin typeface="Arial"/>
                          <a:cs typeface="Arial"/>
                        </a:rPr>
                        <a:t> Climate</a:t>
                      </a:r>
                      <a:endParaRPr lang="en-US" sz="1900" dirty="0">
                        <a:latin typeface="Arial"/>
                        <a:cs typeface="Arial"/>
                      </a:endParaRPr>
                    </a:p>
                  </a:txBody>
                  <a:tcPr/>
                </a:tc>
                <a:tc>
                  <a:txBody>
                    <a:bodyPr/>
                    <a:lstStyle/>
                    <a:p>
                      <a:r>
                        <a:rPr lang="en-US" sz="1900" dirty="0" smtClean="0">
                          <a:latin typeface="Arial"/>
                          <a:cs typeface="Arial"/>
                        </a:rPr>
                        <a:t>238K (3:2)</a:t>
                      </a:r>
                    </a:p>
                    <a:p>
                      <a:r>
                        <a:rPr lang="en-US" sz="1900" dirty="0" smtClean="0">
                          <a:latin typeface="Arial"/>
                          <a:cs typeface="Arial"/>
                        </a:rPr>
                        <a:t>220K (synch)</a:t>
                      </a:r>
                      <a:endParaRPr lang="en-US" sz="1900" dirty="0">
                        <a:latin typeface="Arial"/>
                        <a:cs typeface="Arial"/>
                      </a:endParaRPr>
                    </a:p>
                  </a:txBody>
                  <a:tcPr/>
                </a:tc>
                <a:tc>
                  <a:txBody>
                    <a:bodyPr/>
                    <a:lstStyle/>
                    <a:p>
                      <a:r>
                        <a:rPr lang="en-US" sz="1900" dirty="0" err="1" smtClean="0">
                          <a:latin typeface="Arial"/>
                          <a:cs typeface="Arial"/>
                        </a:rPr>
                        <a:t>Turbet</a:t>
                      </a:r>
                      <a:r>
                        <a:rPr lang="en-US" sz="1900" dirty="0" smtClean="0">
                          <a:latin typeface="Arial"/>
                          <a:cs typeface="Arial"/>
                        </a:rPr>
                        <a:t> et al., 2016</a:t>
                      </a:r>
                      <a:endParaRPr lang="en-US" sz="1900" dirty="0">
                        <a:latin typeface="Arial"/>
                        <a:cs typeface="Arial"/>
                      </a:endParaRPr>
                    </a:p>
                  </a:txBody>
                  <a:tcPr/>
                </a:tc>
              </a:tr>
              <a:tr h="960120">
                <a:tc>
                  <a:txBody>
                    <a:bodyPr/>
                    <a:lstStyle/>
                    <a:p>
                      <a:r>
                        <a:rPr lang="en-US" sz="1900" dirty="0" smtClean="0">
                          <a:latin typeface="Arial"/>
                          <a:cs typeface="Arial"/>
                        </a:rPr>
                        <a:t>2% CO</a:t>
                      </a:r>
                      <a:r>
                        <a:rPr lang="en-US" sz="1900" baseline="-25000" dirty="0" smtClean="0">
                          <a:latin typeface="Arial"/>
                          <a:cs typeface="Arial"/>
                        </a:rPr>
                        <a:t>2</a:t>
                      </a:r>
                      <a:r>
                        <a:rPr lang="en-US" sz="1900" dirty="0" smtClean="0">
                          <a:latin typeface="Arial"/>
                          <a:cs typeface="Arial"/>
                        </a:rPr>
                        <a:t>,</a:t>
                      </a:r>
                      <a:r>
                        <a:rPr lang="en-US" sz="1900" baseline="0" dirty="0" smtClean="0">
                          <a:latin typeface="Arial"/>
                          <a:cs typeface="Arial"/>
                        </a:rPr>
                        <a:t> 0.02% CH</a:t>
                      </a:r>
                      <a:r>
                        <a:rPr lang="en-US" sz="1900" baseline="-25000" dirty="0" smtClean="0">
                          <a:latin typeface="Arial"/>
                          <a:cs typeface="Arial"/>
                        </a:rPr>
                        <a:t>4</a:t>
                      </a:r>
                      <a:r>
                        <a:rPr lang="en-US" sz="1900" baseline="0" dirty="0" smtClean="0">
                          <a:latin typeface="Arial"/>
                          <a:cs typeface="Arial"/>
                        </a:rPr>
                        <a:t>, water</a:t>
                      </a:r>
                      <a:endParaRPr lang="en-US" sz="1900" dirty="0">
                        <a:latin typeface="Arial"/>
                        <a:cs typeface="Arial"/>
                      </a:endParaRPr>
                    </a:p>
                  </a:txBody>
                  <a:tcPr/>
                </a:tc>
                <a:tc>
                  <a:txBody>
                    <a:bodyPr/>
                    <a:lstStyle/>
                    <a:p>
                      <a:r>
                        <a:rPr lang="en-US" sz="1900" dirty="0" smtClean="0">
                          <a:latin typeface="Arial"/>
                          <a:cs typeface="Arial"/>
                        </a:rPr>
                        <a:t>282K </a:t>
                      </a:r>
                      <a:endParaRPr lang="en-US" sz="1900" dirty="0">
                        <a:latin typeface="Arial"/>
                        <a:cs typeface="Arial"/>
                      </a:endParaRPr>
                    </a:p>
                  </a:txBody>
                  <a:tcPr/>
                </a:tc>
                <a:tc>
                  <a:txBody>
                    <a:bodyPr/>
                    <a:lstStyle/>
                    <a:p>
                      <a:r>
                        <a:rPr lang="en-US" sz="1900" i="1" dirty="0" err="1" smtClean="0">
                          <a:latin typeface="Arial"/>
                          <a:cs typeface="Arial"/>
                        </a:rPr>
                        <a:t>Atmos</a:t>
                      </a:r>
                      <a:endParaRPr lang="en-US" sz="1900" i="1" dirty="0" smtClean="0">
                        <a:latin typeface="Arial"/>
                        <a:cs typeface="Arial"/>
                      </a:endParaRPr>
                    </a:p>
                    <a:p>
                      <a:r>
                        <a:rPr lang="en-US" sz="1900" dirty="0" err="1" smtClean="0">
                          <a:latin typeface="Arial"/>
                          <a:cs typeface="Arial"/>
                        </a:rPr>
                        <a:t>Arney</a:t>
                      </a:r>
                      <a:r>
                        <a:rPr lang="en-US" sz="1900" dirty="0" smtClean="0">
                          <a:latin typeface="Arial"/>
                          <a:cs typeface="Arial"/>
                        </a:rPr>
                        <a:t> et al., 2016. </a:t>
                      </a:r>
                      <a:endParaRPr lang="en-US" sz="1900" dirty="0">
                        <a:latin typeface="Arial"/>
                        <a:cs typeface="Arial"/>
                      </a:endParaRPr>
                    </a:p>
                  </a:txBody>
                  <a:tcPr/>
                </a:tc>
                <a:tc>
                  <a:txBody>
                    <a:bodyPr/>
                    <a:lstStyle/>
                    <a:p>
                      <a:r>
                        <a:rPr lang="en-US" sz="1900" dirty="0" smtClean="0">
                          <a:latin typeface="Arial"/>
                          <a:cs typeface="Arial"/>
                        </a:rPr>
                        <a:t>287K</a:t>
                      </a:r>
                      <a:endParaRPr lang="en-US" sz="1900" dirty="0">
                        <a:latin typeface="Arial"/>
                        <a:cs typeface="Arial"/>
                      </a:endParaRPr>
                    </a:p>
                  </a:txBody>
                  <a:tcPr/>
                </a:tc>
                <a:tc>
                  <a:txBody>
                    <a:bodyPr/>
                    <a:lstStyle/>
                    <a:p>
                      <a:r>
                        <a:rPr lang="en-US" sz="1900" dirty="0" err="1" smtClean="0">
                          <a:latin typeface="Arial"/>
                          <a:cs typeface="Arial"/>
                        </a:rPr>
                        <a:t>Charnay</a:t>
                      </a:r>
                      <a:r>
                        <a:rPr lang="en-US" sz="1900" baseline="0" dirty="0" smtClean="0">
                          <a:latin typeface="Arial"/>
                          <a:cs typeface="Arial"/>
                        </a:rPr>
                        <a:t> et al., 2013</a:t>
                      </a:r>
                      <a:endParaRPr lang="en-US" sz="1900" dirty="0">
                        <a:latin typeface="Arial"/>
                        <a:cs typeface="Arial"/>
                      </a:endParaRPr>
                    </a:p>
                  </a:txBody>
                  <a:tcPr/>
                </a:tc>
              </a:tr>
              <a:tr h="381000">
                <a:tc>
                  <a:txBody>
                    <a:bodyPr/>
                    <a:lstStyle/>
                    <a:p>
                      <a:r>
                        <a:rPr lang="en-US" sz="1900" dirty="0" smtClean="0">
                          <a:latin typeface="Arial"/>
                          <a:cs typeface="Arial"/>
                        </a:rPr>
                        <a:t>6% CO</a:t>
                      </a:r>
                      <a:r>
                        <a:rPr lang="en-US" sz="1900" baseline="-25000" dirty="0" smtClean="0">
                          <a:latin typeface="Arial"/>
                          <a:cs typeface="Arial"/>
                        </a:rPr>
                        <a:t>2</a:t>
                      </a:r>
                      <a:r>
                        <a:rPr lang="en-US" sz="1900" dirty="0" smtClean="0">
                          <a:latin typeface="Arial"/>
                          <a:cs typeface="Arial"/>
                        </a:rPr>
                        <a:t>, water</a:t>
                      </a:r>
                      <a:endParaRPr lang="en-US" sz="1900" dirty="0">
                        <a:latin typeface="Arial"/>
                        <a:cs typeface="Arial"/>
                      </a:endParaRPr>
                    </a:p>
                  </a:txBody>
                  <a:tcPr/>
                </a:tc>
                <a:tc>
                  <a:txBody>
                    <a:bodyPr/>
                    <a:lstStyle/>
                    <a:p>
                      <a:r>
                        <a:rPr lang="en-US" sz="1900" dirty="0" smtClean="0">
                          <a:latin typeface="Arial"/>
                          <a:cs typeface="Arial"/>
                        </a:rPr>
                        <a:t>286K</a:t>
                      </a:r>
                      <a:endParaRPr lang="en-US" sz="1900" dirty="0">
                        <a:latin typeface="Arial"/>
                        <a:cs typeface="Arial"/>
                      </a:endParaRPr>
                    </a:p>
                  </a:txBody>
                  <a:tcPr/>
                </a:tc>
                <a:tc>
                  <a:txBody>
                    <a:bodyPr/>
                    <a:lstStyle/>
                    <a:p>
                      <a:r>
                        <a:rPr lang="en-US" sz="1900" i="1" dirty="0" err="1" smtClean="0">
                          <a:latin typeface="Arial"/>
                          <a:cs typeface="Arial"/>
                        </a:rPr>
                        <a:t>Atmos</a:t>
                      </a:r>
                      <a:endParaRPr lang="en-US" sz="1900" i="1" dirty="0">
                        <a:latin typeface="Arial"/>
                        <a:cs typeface="Arial"/>
                      </a:endParaRPr>
                    </a:p>
                  </a:txBody>
                  <a:tcPr/>
                </a:tc>
                <a:tc>
                  <a:txBody>
                    <a:bodyPr/>
                    <a:lstStyle/>
                    <a:p>
                      <a:r>
                        <a:rPr lang="en-US" sz="1900" dirty="0" smtClean="0">
                          <a:latin typeface="Arial"/>
                          <a:cs typeface="Arial"/>
                        </a:rPr>
                        <a:t>288K</a:t>
                      </a:r>
                      <a:endParaRPr lang="en-US" sz="1900" dirty="0">
                        <a:latin typeface="Arial"/>
                        <a:cs typeface="Arial"/>
                      </a:endParaRPr>
                    </a:p>
                  </a:txBody>
                  <a:tcPr/>
                </a:tc>
                <a:tc>
                  <a:txBody>
                    <a:bodyPr/>
                    <a:lstStyle/>
                    <a:p>
                      <a:r>
                        <a:rPr lang="en-US" sz="1900" dirty="0" smtClean="0">
                          <a:latin typeface="Arial"/>
                          <a:cs typeface="Arial"/>
                        </a:rPr>
                        <a:t>Wolf and </a:t>
                      </a:r>
                      <a:r>
                        <a:rPr lang="en-US" sz="1900" dirty="0" err="1" smtClean="0">
                          <a:latin typeface="Arial"/>
                          <a:cs typeface="Arial"/>
                        </a:rPr>
                        <a:t>Toon</a:t>
                      </a:r>
                      <a:r>
                        <a:rPr lang="en-US" sz="1900" dirty="0" smtClean="0">
                          <a:latin typeface="Arial"/>
                          <a:cs typeface="Arial"/>
                        </a:rPr>
                        <a:t>.,</a:t>
                      </a:r>
                      <a:r>
                        <a:rPr lang="en-US" sz="1900" baseline="0" dirty="0" smtClean="0">
                          <a:latin typeface="Arial"/>
                          <a:cs typeface="Arial"/>
                        </a:rPr>
                        <a:t> </a:t>
                      </a:r>
                      <a:r>
                        <a:rPr lang="en-US" sz="1900" dirty="0" smtClean="0">
                          <a:latin typeface="Arial"/>
                          <a:cs typeface="Arial"/>
                        </a:rPr>
                        <a:t>2013 </a:t>
                      </a:r>
                      <a:endParaRPr lang="en-US" sz="1900" dirty="0">
                        <a:latin typeface="Arial"/>
                        <a:cs typeface="Arial"/>
                      </a:endParaRPr>
                    </a:p>
                  </a:txBody>
                  <a:tcPr/>
                </a:tc>
              </a:tr>
              <a:tr h="381000">
                <a:tc>
                  <a:txBody>
                    <a:bodyPr/>
                    <a:lstStyle/>
                    <a:p>
                      <a:endParaRPr lang="en-US" sz="1900">
                        <a:latin typeface="Arial"/>
                        <a:cs typeface="Arial"/>
                      </a:endParaRPr>
                    </a:p>
                  </a:txBody>
                  <a:tcPr/>
                </a:tc>
                <a:tc>
                  <a:txBody>
                    <a:bodyPr/>
                    <a:lstStyle/>
                    <a:p>
                      <a:endParaRPr lang="en-US" sz="1900" dirty="0">
                        <a:latin typeface="Arial"/>
                        <a:cs typeface="Arial"/>
                      </a:endParaRPr>
                    </a:p>
                  </a:txBody>
                  <a:tcPr/>
                </a:tc>
                <a:tc>
                  <a:txBody>
                    <a:bodyPr/>
                    <a:lstStyle/>
                    <a:p>
                      <a:endParaRPr lang="en-US" sz="1900" dirty="0">
                        <a:latin typeface="Arial"/>
                        <a:cs typeface="Arial"/>
                      </a:endParaRPr>
                    </a:p>
                  </a:txBody>
                  <a:tcPr/>
                </a:tc>
                <a:tc>
                  <a:txBody>
                    <a:bodyPr/>
                    <a:lstStyle/>
                    <a:p>
                      <a:endParaRPr lang="en-US" sz="1900">
                        <a:latin typeface="Arial"/>
                        <a:cs typeface="Arial"/>
                      </a:endParaRPr>
                    </a:p>
                  </a:txBody>
                  <a:tcPr/>
                </a:tc>
                <a:tc>
                  <a:txBody>
                    <a:bodyPr/>
                    <a:lstStyle/>
                    <a:p>
                      <a:endParaRPr lang="en-US" sz="1900" dirty="0">
                        <a:latin typeface="Arial"/>
                        <a:cs typeface="Arial"/>
                      </a:endParaRPr>
                    </a:p>
                  </a:txBody>
                  <a:tcPr/>
                </a:tc>
              </a:tr>
            </a:tbl>
          </a:graphicData>
        </a:graphic>
      </p:graphicFrame>
      <p:sp>
        <p:nvSpPr>
          <p:cNvPr id="3" name="Rectangle 2"/>
          <p:cNvSpPr/>
          <p:nvPr/>
        </p:nvSpPr>
        <p:spPr>
          <a:xfrm>
            <a:off x="0" y="6238277"/>
            <a:ext cx="9042400" cy="646331"/>
          </a:xfrm>
          <a:prstGeom prst="rect">
            <a:avLst/>
          </a:prstGeom>
        </p:spPr>
        <p:txBody>
          <a:bodyPr wrap="square">
            <a:spAutoFit/>
          </a:bodyPr>
          <a:lstStyle/>
          <a:p>
            <a:r>
              <a:rPr lang="en-US" sz="1800" dirty="0"/>
              <a:t>For the 3:2 spin-orbit resonance cases our 1-D models agree with </a:t>
            </a:r>
            <a:r>
              <a:rPr lang="en-US" sz="1800" dirty="0" smtClean="0"/>
              <a:t>the 3-D GCM </a:t>
            </a:r>
            <a:r>
              <a:rPr lang="en-US" sz="1800" dirty="0"/>
              <a:t>results to within ~10K.</a:t>
            </a:r>
          </a:p>
        </p:txBody>
      </p:sp>
    </p:spTree>
    <p:extLst>
      <p:ext uri="{BB962C8B-B14F-4D97-AF65-F5344CB8AC3E}">
        <p14:creationId xmlns:p14="http://schemas.microsoft.com/office/powerpoint/2010/main" val="1001418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466" y="846690"/>
            <a:ext cx="8348134" cy="5300137"/>
          </a:xfrm>
        </p:spPr>
        <p:txBody>
          <a:bodyPr/>
          <a:lstStyle/>
          <a:p>
            <a:r>
              <a:rPr lang="en-US" sz="1800" dirty="0"/>
              <a:t>O</a:t>
            </a:r>
            <a:r>
              <a:rPr lang="en-US" sz="1800" baseline="-25000" dirty="0"/>
              <a:t>2</a:t>
            </a:r>
            <a:r>
              <a:rPr lang="en-US" sz="1800" dirty="0"/>
              <a:t>-dominated (formed in situ</a:t>
            </a:r>
            <a:r>
              <a:rPr lang="en-US" sz="1800" dirty="0" smtClean="0"/>
              <a:t>, ocean </a:t>
            </a:r>
            <a:r>
              <a:rPr lang="en-US" sz="1800" dirty="0"/>
              <a:t>loss) </a:t>
            </a:r>
          </a:p>
          <a:p>
            <a:pPr lvl="1"/>
            <a:r>
              <a:rPr lang="en-US" sz="1600" dirty="0"/>
              <a:t>10 bar O</a:t>
            </a:r>
            <a:r>
              <a:rPr lang="en-US" sz="1600" baseline="-25000" dirty="0"/>
              <a:t>2</a:t>
            </a:r>
            <a:r>
              <a:rPr lang="en-US" sz="1600" dirty="0"/>
              <a:t>-dominated with 0.5% CO</a:t>
            </a:r>
            <a:r>
              <a:rPr lang="en-US" sz="1600" baseline="-25000" dirty="0"/>
              <a:t>2</a:t>
            </a:r>
            <a:r>
              <a:rPr lang="en-US" sz="1600" dirty="0"/>
              <a:t>, </a:t>
            </a:r>
            <a:r>
              <a:rPr lang="en-US" sz="1600" dirty="0" smtClean="0"/>
              <a:t>desiccated</a:t>
            </a:r>
            <a:endParaRPr lang="en-US" sz="1600" dirty="0"/>
          </a:p>
          <a:p>
            <a:pPr lvl="1"/>
            <a:r>
              <a:rPr lang="en-US" sz="1600" dirty="0"/>
              <a:t>10 bar O</a:t>
            </a:r>
            <a:r>
              <a:rPr lang="en-US" sz="1600" baseline="-25000" dirty="0"/>
              <a:t>2</a:t>
            </a:r>
            <a:r>
              <a:rPr lang="en-US" sz="1600" dirty="0"/>
              <a:t>-dominated with 0.5% CO</a:t>
            </a:r>
            <a:r>
              <a:rPr lang="en-US" sz="1600" baseline="-25000" dirty="0"/>
              <a:t>2</a:t>
            </a:r>
            <a:r>
              <a:rPr lang="en-US" sz="1600" dirty="0"/>
              <a:t>, water remaining</a:t>
            </a:r>
          </a:p>
          <a:p>
            <a:pPr lvl="1"/>
            <a:endParaRPr lang="en-US" sz="1600" dirty="0"/>
          </a:p>
          <a:p>
            <a:r>
              <a:rPr lang="en-US" sz="1800" dirty="0"/>
              <a:t> CO</a:t>
            </a:r>
            <a:r>
              <a:rPr lang="en-US" sz="1800" baseline="-25000" dirty="0"/>
              <a:t>2</a:t>
            </a:r>
            <a:r>
              <a:rPr lang="en-US" sz="1800" dirty="0"/>
              <a:t>/O</a:t>
            </a:r>
            <a:r>
              <a:rPr lang="en-US" sz="1800" baseline="-25000" dirty="0"/>
              <a:t>2</a:t>
            </a:r>
            <a:r>
              <a:rPr lang="en-US" sz="1800" dirty="0"/>
              <a:t>-dominated (post ocean loss, CO</a:t>
            </a:r>
            <a:r>
              <a:rPr lang="en-US" sz="1800" baseline="-25000" dirty="0"/>
              <a:t>2 </a:t>
            </a:r>
            <a:r>
              <a:rPr lang="en-US" sz="1800" dirty="0" smtClean="0"/>
              <a:t>outgassed)</a:t>
            </a:r>
            <a:endParaRPr lang="en-US" sz="1800" dirty="0"/>
          </a:p>
          <a:p>
            <a:pPr lvl="1"/>
            <a:r>
              <a:rPr lang="en-US" sz="1600" dirty="0"/>
              <a:t>90, 10 bar atmospheres 45% CO</a:t>
            </a:r>
            <a:r>
              <a:rPr lang="en-US" sz="1600" baseline="-25000" dirty="0"/>
              <a:t>2</a:t>
            </a:r>
            <a:r>
              <a:rPr lang="en-US" sz="1600" dirty="0"/>
              <a:t>, 45% O</a:t>
            </a:r>
            <a:r>
              <a:rPr lang="en-US" sz="1600" baseline="-25000" dirty="0"/>
              <a:t>2</a:t>
            </a:r>
            <a:r>
              <a:rPr lang="en-US" sz="1600" dirty="0"/>
              <a:t>, </a:t>
            </a:r>
            <a:r>
              <a:rPr lang="en-US" sz="1600" dirty="0" smtClean="0"/>
              <a:t>desiccated.</a:t>
            </a:r>
            <a:endParaRPr lang="en-US" sz="1600" dirty="0"/>
          </a:p>
          <a:p>
            <a:pPr lvl="1"/>
            <a:r>
              <a:rPr lang="en-US" sz="1600" dirty="0"/>
              <a:t>1 bar desiccated atmosphere with CO</a:t>
            </a:r>
            <a:r>
              <a:rPr lang="en-US" sz="1600" baseline="-25000" dirty="0"/>
              <a:t>2</a:t>
            </a:r>
            <a:r>
              <a:rPr lang="en-US" sz="1600" dirty="0"/>
              <a:t>/O</a:t>
            </a:r>
            <a:r>
              <a:rPr lang="en-US" sz="1600" baseline="-25000" dirty="0"/>
              <a:t>2</a:t>
            </a:r>
            <a:r>
              <a:rPr lang="en-US" sz="1600" dirty="0"/>
              <a:t>/CO</a:t>
            </a:r>
          </a:p>
          <a:p>
            <a:pPr lvl="1"/>
            <a:endParaRPr lang="en-US" sz="1600" dirty="0"/>
          </a:p>
          <a:p>
            <a:r>
              <a:rPr lang="en-US" sz="1800" dirty="0"/>
              <a:t>CO</a:t>
            </a:r>
            <a:r>
              <a:rPr lang="en-US" sz="1800" baseline="-25000" dirty="0"/>
              <a:t>2</a:t>
            </a:r>
            <a:r>
              <a:rPr lang="en-US" sz="1800" dirty="0"/>
              <a:t>-dominated atmospheres (post ocean loss, O</a:t>
            </a:r>
            <a:r>
              <a:rPr lang="en-US" sz="1800" baseline="-25000" dirty="0"/>
              <a:t>2</a:t>
            </a:r>
            <a:r>
              <a:rPr lang="en-US" sz="1800" dirty="0"/>
              <a:t> </a:t>
            </a:r>
            <a:r>
              <a:rPr lang="en-US" sz="1800" dirty="0" smtClean="0"/>
              <a:t>lost/sequestered</a:t>
            </a:r>
            <a:r>
              <a:rPr lang="en-US" sz="1800" dirty="0"/>
              <a:t>)</a:t>
            </a:r>
          </a:p>
          <a:p>
            <a:pPr lvl="1"/>
            <a:r>
              <a:rPr lang="en-US" sz="1600" dirty="0"/>
              <a:t>Venus-like 90, and 10 bar CO</a:t>
            </a:r>
            <a:r>
              <a:rPr lang="en-US" sz="1600" baseline="-25000" dirty="0"/>
              <a:t>2</a:t>
            </a:r>
            <a:r>
              <a:rPr lang="en-US" sz="1600" dirty="0"/>
              <a:t> atmosphere, 20 ppm water, self-consistent H</a:t>
            </a:r>
            <a:r>
              <a:rPr lang="en-US" sz="1600" baseline="-25000" dirty="0"/>
              <a:t>2</a:t>
            </a:r>
            <a:r>
              <a:rPr lang="en-US" sz="1600" dirty="0"/>
              <a:t>SO</a:t>
            </a:r>
            <a:r>
              <a:rPr lang="en-US" sz="1600" baseline="-25000" dirty="0"/>
              <a:t>4</a:t>
            </a:r>
            <a:r>
              <a:rPr lang="en-US" sz="1600" dirty="0"/>
              <a:t> cloud formation. </a:t>
            </a:r>
          </a:p>
          <a:p>
            <a:pPr lvl="1"/>
            <a:endParaRPr lang="en-US" sz="1600" dirty="0"/>
          </a:p>
          <a:p>
            <a:r>
              <a:rPr lang="en-US" sz="1800" dirty="0"/>
              <a:t>N</a:t>
            </a:r>
            <a:r>
              <a:rPr lang="en-US" sz="1800" baseline="-25000" dirty="0"/>
              <a:t>2</a:t>
            </a:r>
            <a:r>
              <a:rPr lang="en-US" sz="1800" dirty="0"/>
              <a:t>/O</a:t>
            </a:r>
            <a:r>
              <a:rPr lang="en-US" sz="1800" baseline="-25000" dirty="0"/>
              <a:t>2</a:t>
            </a:r>
            <a:r>
              <a:rPr lang="en-US" sz="1800" dirty="0"/>
              <a:t>-dominated Earth-like (HEC, or planet-planet orbital evolution)</a:t>
            </a:r>
          </a:p>
          <a:p>
            <a:pPr lvl="1"/>
            <a:r>
              <a:rPr lang="en-US" sz="1600" dirty="0" err="1"/>
              <a:t>photochemically</a:t>
            </a:r>
            <a:r>
              <a:rPr lang="en-US" sz="1600" dirty="0"/>
              <a:t> self-consistent with stellar UV</a:t>
            </a:r>
          </a:p>
          <a:p>
            <a:pPr lvl="1"/>
            <a:endParaRPr lang="en-US" sz="1600" dirty="0"/>
          </a:p>
          <a:p>
            <a:r>
              <a:rPr lang="en-US" sz="1800" dirty="0"/>
              <a:t>N</a:t>
            </a:r>
            <a:r>
              <a:rPr lang="en-US" sz="1800" baseline="-25000" dirty="0"/>
              <a:t>2</a:t>
            </a:r>
            <a:r>
              <a:rPr lang="en-US" sz="1800" dirty="0"/>
              <a:t>/CO</a:t>
            </a:r>
            <a:r>
              <a:rPr lang="en-US" sz="1800" baseline="-25000" dirty="0"/>
              <a:t>2</a:t>
            </a:r>
            <a:r>
              <a:rPr lang="en-US" sz="1800" dirty="0"/>
              <a:t>/CH</a:t>
            </a:r>
            <a:r>
              <a:rPr lang="en-US" sz="1800" baseline="-25000" dirty="0"/>
              <a:t>4</a:t>
            </a:r>
            <a:r>
              <a:rPr lang="en-US" sz="1800" dirty="0"/>
              <a:t> anoxic early Earth-like (HEC, or orbital evolution)</a:t>
            </a:r>
          </a:p>
          <a:p>
            <a:pPr lvl="1"/>
            <a:r>
              <a:rPr lang="en-US" sz="1600" dirty="0"/>
              <a:t>Self consistent formation of hydrocarbon haze</a:t>
            </a:r>
            <a:r>
              <a:rPr lang="en-US" sz="1600" dirty="0" smtClean="0"/>
              <a:t>.</a:t>
            </a:r>
          </a:p>
          <a:p>
            <a:pPr marL="456990" lvl="1" indent="0">
              <a:buNone/>
            </a:pPr>
            <a:endParaRPr lang="en-US" sz="1600" dirty="0"/>
          </a:p>
          <a:p>
            <a:pPr marL="456990" lvl="1" indent="0">
              <a:buNone/>
            </a:pPr>
            <a:r>
              <a:rPr lang="en-US" sz="1800" dirty="0" smtClean="0"/>
              <a:t>*representative, not complete! </a:t>
            </a:r>
          </a:p>
          <a:p>
            <a:pPr lvl="1"/>
            <a:endParaRPr lang="en-US" dirty="0" smtClean="0"/>
          </a:p>
          <a:p>
            <a:pPr lvl="1"/>
            <a:endParaRPr lang="en-US" dirty="0" smtClean="0"/>
          </a:p>
          <a:p>
            <a:endParaRPr lang="en-US" dirty="0" smtClean="0"/>
          </a:p>
          <a:p>
            <a:pPr marL="0" indent="0">
              <a:buNone/>
            </a:pPr>
            <a:endParaRPr lang="en-US" dirty="0" smtClean="0"/>
          </a:p>
        </p:txBody>
      </p:sp>
      <p:sp>
        <p:nvSpPr>
          <p:cNvPr id="2" name="TextBox 1"/>
          <p:cNvSpPr txBox="1"/>
          <p:nvPr/>
        </p:nvSpPr>
        <p:spPr>
          <a:xfrm>
            <a:off x="220135" y="135467"/>
            <a:ext cx="8135474" cy="523178"/>
          </a:xfrm>
          <a:prstGeom prst="rect">
            <a:avLst/>
          </a:prstGeom>
          <a:noFill/>
        </p:spPr>
        <p:txBody>
          <a:bodyPr wrap="none" lIns="91397" tIns="45699" rIns="91397" bIns="45699" rtlCol="0">
            <a:spAutoFit/>
          </a:bodyPr>
          <a:lstStyle/>
          <a:p>
            <a:r>
              <a:rPr lang="en-US" sz="2800" dirty="0">
                <a:solidFill>
                  <a:srgbClr val="FFFFFF"/>
                </a:solidFill>
              </a:rPr>
              <a:t>Summary of Evolutionary End States </a:t>
            </a:r>
            <a:r>
              <a:rPr lang="en-US" sz="2800" dirty="0" smtClean="0">
                <a:solidFill>
                  <a:srgbClr val="FFFFFF"/>
                </a:solidFill>
              </a:rPr>
              <a:t>Considered*</a:t>
            </a:r>
            <a:endParaRPr lang="en-US" sz="2800" dirty="0">
              <a:solidFill>
                <a:srgbClr val="FFFFFF"/>
              </a:solidFill>
            </a:endParaRPr>
          </a:p>
        </p:txBody>
      </p:sp>
      <p:sp>
        <p:nvSpPr>
          <p:cNvPr id="3" name="TextBox 2"/>
          <p:cNvSpPr txBox="1"/>
          <p:nvPr/>
        </p:nvSpPr>
        <p:spPr>
          <a:xfrm>
            <a:off x="6046540" y="6488668"/>
            <a:ext cx="3097460" cy="369332"/>
          </a:xfrm>
          <a:prstGeom prst="rect">
            <a:avLst/>
          </a:prstGeom>
          <a:noFill/>
        </p:spPr>
        <p:txBody>
          <a:bodyPr wrap="none" rtlCol="0">
            <a:spAutoFit/>
          </a:bodyPr>
          <a:lstStyle/>
          <a:p>
            <a:r>
              <a:rPr lang="en-US" sz="1800" dirty="0" smtClean="0"/>
              <a:t>Meadows, </a:t>
            </a:r>
            <a:r>
              <a:rPr lang="en-US" sz="1800" dirty="0" err="1" smtClean="0"/>
              <a:t>Arney</a:t>
            </a:r>
            <a:r>
              <a:rPr lang="en-US" sz="1800" dirty="0" smtClean="0"/>
              <a:t> et al., 2016</a:t>
            </a:r>
            <a:endParaRPr lang="en-US" sz="1800" dirty="0"/>
          </a:p>
        </p:txBody>
      </p:sp>
    </p:spTree>
    <p:extLst>
      <p:ext uri="{BB962C8B-B14F-4D97-AF65-F5344CB8AC3E}">
        <p14:creationId xmlns:p14="http://schemas.microsoft.com/office/powerpoint/2010/main" val="3863517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pha,_Beta_and_Proxima_Centauri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661"/>
            <a:ext cx="9144000" cy="6129339"/>
          </a:xfrm>
          <a:prstGeom prst="rect">
            <a:avLst/>
          </a:prstGeom>
        </p:spPr>
      </p:pic>
      <p:cxnSp>
        <p:nvCxnSpPr>
          <p:cNvPr id="7" name="Straight Connector 6"/>
          <p:cNvCxnSpPr/>
          <p:nvPr/>
        </p:nvCxnSpPr>
        <p:spPr bwMode="auto">
          <a:xfrm>
            <a:off x="0" y="745073"/>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p:cNvSpPr txBox="1"/>
          <p:nvPr/>
        </p:nvSpPr>
        <p:spPr>
          <a:xfrm>
            <a:off x="220139" y="135467"/>
            <a:ext cx="3257911"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Centauri b </a:t>
            </a:r>
          </a:p>
        </p:txBody>
      </p:sp>
      <p:sp>
        <p:nvSpPr>
          <p:cNvPr id="4" name="Content Placeholder 3"/>
          <p:cNvSpPr>
            <a:spLocks noGrp="1"/>
          </p:cNvSpPr>
          <p:nvPr>
            <p:ph idx="1"/>
          </p:nvPr>
        </p:nvSpPr>
        <p:spPr>
          <a:xfrm>
            <a:off x="321733" y="982137"/>
            <a:ext cx="8449734" cy="1710267"/>
          </a:xfrm>
        </p:spPr>
        <p:txBody>
          <a:bodyPr/>
          <a:lstStyle/>
          <a:p>
            <a:pPr marL="0" indent="0">
              <a:buNone/>
            </a:pPr>
            <a:r>
              <a:rPr lang="en-US" sz="2000" dirty="0" err="1"/>
              <a:t>Proxima</a:t>
            </a:r>
            <a:r>
              <a:rPr lang="en-US" sz="2000" dirty="0"/>
              <a:t> Centauri b was discovered by </a:t>
            </a:r>
            <a:r>
              <a:rPr lang="en-US" sz="2000" dirty="0" err="1"/>
              <a:t>Anglada-Escude</a:t>
            </a:r>
            <a:r>
              <a:rPr lang="en-US" sz="2000" dirty="0"/>
              <a:t> et al</a:t>
            </a:r>
            <a:r>
              <a:rPr lang="en-US" sz="2000" dirty="0" smtClean="0"/>
              <a:t>.</a:t>
            </a:r>
            <a:r>
              <a:rPr lang="en-US" sz="2000" dirty="0"/>
              <a:t> </a:t>
            </a:r>
            <a:r>
              <a:rPr lang="en-US" sz="2000" dirty="0" smtClean="0"/>
              <a:t>(</a:t>
            </a:r>
            <a:r>
              <a:rPr lang="en-US" sz="2000" dirty="0"/>
              <a:t>2016) using the radial velocity </a:t>
            </a:r>
            <a:r>
              <a:rPr lang="en-US" sz="2000" dirty="0" smtClean="0"/>
              <a:t>method, and announced on Aug 24</a:t>
            </a:r>
            <a:r>
              <a:rPr lang="en-US" sz="2000" baseline="30000" dirty="0" smtClean="0"/>
              <a:t>th</a:t>
            </a:r>
            <a:r>
              <a:rPr lang="en-US" sz="2000" dirty="0" smtClean="0"/>
              <a:t>, 2016. </a:t>
            </a:r>
            <a:endParaRPr lang="en-US" sz="1600" dirty="0"/>
          </a:p>
          <a:p>
            <a:pPr marL="399863" lvl="1" indent="0">
              <a:buNone/>
            </a:pPr>
            <a:r>
              <a:rPr lang="en-US" sz="1200" dirty="0"/>
              <a:t> </a:t>
            </a:r>
            <a:endParaRPr lang="en-US" sz="1200" dirty="0" smtClean="0"/>
          </a:p>
          <a:p>
            <a:pPr marL="399863" lvl="1" indent="0">
              <a:buNone/>
            </a:pPr>
            <a:r>
              <a:rPr lang="en-US" sz="1600" i="1" dirty="0" smtClean="0"/>
              <a:t>Minimum</a:t>
            </a:r>
            <a:r>
              <a:rPr lang="en-US" sz="1600" dirty="0" smtClean="0"/>
              <a:t> </a:t>
            </a:r>
            <a:r>
              <a:rPr lang="en-US" sz="1600" dirty="0"/>
              <a:t>mass of 1.3 </a:t>
            </a:r>
            <a:r>
              <a:rPr lang="en-US" sz="1600" dirty="0" err="1"/>
              <a:t>M</a:t>
            </a:r>
            <a:r>
              <a:rPr lang="en-US" sz="1600" baseline="-25000" dirty="0" err="1"/>
              <a:t>Earth</a:t>
            </a:r>
            <a:r>
              <a:rPr lang="en-US" sz="1600" dirty="0"/>
              <a:t>, orbital period of 11.2 days, a=0.0485 AU, e &lt; 0.35 </a:t>
            </a:r>
          </a:p>
          <a:p>
            <a:pPr marL="399863" lvl="1" indent="0">
              <a:buNone/>
            </a:pPr>
            <a:r>
              <a:rPr lang="en-US" sz="1600" dirty="0"/>
              <a:t>No conclusive evidence that </a:t>
            </a:r>
            <a:r>
              <a:rPr lang="en-US" sz="1600" dirty="0" err="1"/>
              <a:t>Proxima</a:t>
            </a:r>
            <a:r>
              <a:rPr lang="en-US" sz="1600" dirty="0"/>
              <a:t> Cen b transits its star (Kipping et al., 2016) </a:t>
            </a:r>
          </a:p>
          <a:p>
            <a:pPr marL="0" indent="0">
              <a:buNone/>
            </a:pPr>
            <a:endParaRPr lang="en-US" dirty="0" smtClean="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34" y="2641675"/>
            <a:ext cx="4682066" cy="379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9601" y="2647953"/>
            <a:ext cx="2895578" cy="3763211"/>
          </a:xfrm>
          <a:prstGeom prst="rect">
            <a:avLst/>
          </a:prstGeom>
        </p:spPr>
      </p:pic>
      <p:sp>
        <p:nvSpPr>
          <p:cNvPr id="6" name="TextBox 5"/>
          <p:cNvSpPr txBox="1"/>
          <p:nvPr/>
        </p:nvSpPr>
        <p:spPr>
          <a:xfrm>
            <a:off x="5690110" y="6424041"/>
            <a:ext cx="3419940" cy="400067"/>
          </a:xfrm>
          <a:prstGeom prst="rect">
            <a:avLst/>
          </a:prstGeom>
          <a:noFill/>
        </p:spPr>
        <p:txBody>
          <a:bodyPr wrap="none" lIns="91397" tIns="45699" rIns="91397" bIns="45699" rtlCol="0">
            <a:spAutoFit/>
          </a:bodyPr>
          <a:lstStyle/>
          <a:p>
            <a:r>
              <a:rPr lang="en-US" sz="2000" dirty="0" err="1"/>
              <a:t>Anglada-Escudé</a:t>
            </a:r>
            <a:r>
              <a:rPr lang="en-US" sz="2000" dirty="0"/>
              <a:t> et al., 2016</a:t>
            </a:r>
          </a:p>
        </p:txBody>
      </p:sp>
    </p:spTree>
    <p:extLst>
      <p:ext uri="{BB962C8B-B14F-4D97-AF65-F5344CB8AC3E}">
        <p14:creationId xmlns:p14="http://schemas.microsoft.com/office/powerpoint/2010/main" val="41204578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0266" y="5300133"/>
            <a:ext cx="8449734" cy="1049867"/>
          </a:xfrm>
        </p:spPr>
        <p:txBody>
          <a:bodyPr/>
          <a:lstStyle/>
          <a:p>
            <a:r>
              <a:rPr lang="en-US" sz="1800" dirty="0"/>
              <a:t>Self-consistent “ocean-remaining” and “desiccated” cases</a:t>
            </a:r>
          </a:p>
          <a:p>
            <a:r>
              <a:rPr lang="en-US" sz="1800" dirty="0"/>
              <a:t>Lack of water </a:t>
            </a:r>
            <a:r>
              <a:rPr lang="en-US" sz="1800" dirty="0" smtClean="0"/>
              <a:t>(OH radicals) affected </a:t>
            </a:r>
            <a:r>
              <a:rPr lang="en-US" sz="1800" dirty="0"/>
              <a:t>CO, O</a:t>
            </a:r>
            <a:r>
              <a:rPr lang="en-US" sz="1800" baseline="-25000" dirty="0"/>
              <a:t>3</a:t>
            </a:r>
            <a:r>
              <a:rPr lang="en-US" sz="1800" dirty="0"/>
              <a:t> profiles and surface temperature</a:t>
            </a:r>
          </a:p>
          <a:p>
            <a:r>
              <a:rPr lang="en-US" sz="1800" dirty="0" err="1"/>
              <a:t>Tsurf</a:t>
            </a:r>
            <a:r>
              <a:rPr lang="en-US" sz="1800" dirty="0"/>
              <a:t> = 320K and water present for ocean remaining (habitable?)</a:t>
            </a:r>
          </a:p>
          <a:p>
            <a:r>
              <a:rPr lang="en-US" sz="1800" dirty="0" err="1"/>
              <a:t>Tsurf</a:t>
            </a:r>
            <a:r>
              <a:rPr lang="en-US" sz="1800" dirty="0"/>
              <a:t> = 257K and desiccated (cold and dry - not habitable) </a:t>
            </a:r>
          </a:p>
          <a:p>
            <a:endParaRPr lang="en-US" sz="2000" dirty="0"/>
          </a:p>
          <a:p>
            <a:pPr marL="0" indent="0">
              <a:buNone/>
            </a:pPr>
            <a:endParaRPr lang="en-US" dirty="0" smtClean="0"/>
          </a:p>
        </p:txBody>
      </p:sp>
      <p:sp>
        <p:nvSpPr>
          <p:cNvPr id="2" name="TextBox 1"/>
          <p:cNvSpPr txBox="1"/>
          <p:nvPr/>
        </p:nvSpPr>
        <p:spPr>
          <a:xfrm>
            <a:off x="220134" y="135467"/>
            <a:ext cx="5088048" cy="523178"/>
          </a:xfrm>
          <a:prstGeom prst="rect">
            <a:avLst/>
          </a:prstGeom>
          <a:noFill/>
        </p:spPr>
        <p:txBody>
          <a:bodyPr wrap="none" lIns="91397" tIns="45699" rIns="91397" bIns="45699" rtlCol="0">
            <a:spAutoFit/>
          </a:bodyPr>
          <a:lstStyle/>
          <a:p>
            <a:r>
              <a:rPr lang="en-US" sz="2800" dirty="0">
                <a:solidFill>
                  <a:srgbClr val="FFFFFF"/>
                </a:solidFill>
              </a:rPr>
              <a:t>O</a:t>
            </a:r>
            <a:r>
              <a:rPr lang="en-US" sz="2800" baseline="-25000" dirty="0">
                <a:solidFill>
                  <a:srgbClr val="FFFFFF"/>
                </a:solidFill>
              </a:rPr>
              <a:t>2</a:t>
            </a:r>
            <a:r>
              <a:rPr lang="en-US" sz="2800" dirty="0">
                <a:solidFill>
                  <a:srgbClr val="FFFFFF"/>
                </a:solidFill>
              </a:rPr>
              <a:t>-dominated, post ocean loss </a:t>
            </a:r>
          </a:p>
        </p:txBody>
      </p:sp>
      <p:pic>
        <p:nvPicPr>
          <p:cNvPr id="3" name="Picture 2" descr="MeadowsFig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949" y="859368"/>
            <a:ext cx="6282267" cy="4432488"/>
          </a:xfrm>
          <a:prstGeom prst="rect">
            <a:avLst/>
          </a:prstGeom>
        </p:spPr>
      </p:pic>
      <p:sp>
        <p:nvSpPr>
          <p:cNvPr id="5" name="TextBox 4"/>
          <p:cNvSpPr txBox="1"/>
          <p:nvPr/>
        </p:nvSpPr>
        <p:spPr>
          <a:xfrm>
            <a:off x="5283225" y="1701800"/>
            <a:ext cx="1132755" cy="738664"/>
          </a:xfrm>
          <a:prstGeom prst="rect">
            <a:avLst/>
          </a:prstGeom>
          <a:noFill/>
        </p:spPr>
        <p:txBody>
          <a:bodyPr wrap="none" rtlCol="0">
            <a:spAutoFit/>
          </a:bodyPr>
          <a:lstStyle/>
          <a:p>
            <a:r>
              <a:rPr lang="en-US" sz="1400" dirty="0" smtClean="0">
                <a:solidFill>
                  <a:schemeClr val="bg1"/>
                </a:solidFill>
              </a:rPr>
              <a:t>O</a:t>
            </a:r>
            <a:r>
              <a:rPr lang="en-US" sz="1400" baseline="-25000" dirty="0" smtClean="0">
                <a:solidFill>
                  <a:schemeClr val="bg1"/>
                </a:solidFill>
              </a:rPr>
              <a:t>3</a:t>
            </a:r>
            <a:r>
              <a:rPr lang="en-US" sz="1400" dirty="0" smtClean="0">
                <a:solidFill>
                  <a:schemeClr val="bg1"/>
                </a:solidFill>
              </a:rPr>
              <a:t> higher in </a:t>
            </a:r>
          </a:p>
          <a:p>
            <a:r>
              <a:rPr lang="en-US" sz="1400" dirty="0" smtClean="0">
                <a:solidFill>
                  <a:schemeClr val="bg1"/>
                </a:solidFill>
              </a:rPr>
              <a:t>desiccated </a:t>
            </a:r>
          </a:p>
          <a:p>
            <a:r>
              <a:rPr lang="en-US" sz="1400" dirty="0" smtClean="0">
                <a:solidFill>
                  <a:schemeClr val="bg1"/>
                </a:solidFill>
              </a:rPr>
              <a:t>atmosphere</a:t>
            </a:r>
            <a:endParaRPr lang="en-US" sz="1400" dirty="0">
              <a:solidFill>
                <a:schemeClr val="bg1"/>
              </a:solidFill>
            </a:endParaRPr>
          </a:p>
        </p:txBody>
      </p:sp>
      <p:sp>
        <p:nvSpPr>
          <p:cNvPr id="6" name="TextBox 5"/>
          <p:cNvSpPr txBox="1"/>
          <p:nvPr/>
        </p:nvSpPr>
        <p:spPr>
          <a:xfrm>
            <a:off x="1587526" y="5029217"/>
            <a:ext cx="2379903" cy="276999"/>
          </a:xfrm>
          <a:prstGeom prst="rect">
            <a:avLst/>
          </a:prstGeom>
          <a:noFill/>
        </p:spPr>
        <p:txBody>
          <a:bodyPr wrap="none" rtlCol="0">
            <a:spAutoFit/>
          </a:bodyPr>
          <a:lstStyle/>
          <a:p>
            <a:r>
              <a:rPr lang="en-US" sz="1200" dirty="0" err="1" smtClean="0">
                <a:solidFill>
                  <a:srgbClr val="000000"/>
                </a:solidFill>
              </a:rPr>
              <a:t>Schwieterman</a:t>
            </a:r>
            <a:r>
              <a:rPr lang="en-US" sz="1200" dirty="0" smtClean="0">
                <a:solidFill>
                  <a:srgbClr val="000000"/>
                </a:solidFill>
              </a:rPr>
              <a:t>, </a:t>
            </a:r>
            <a:r>
              <a:rPr lang="en-US" sz="1200" dirty="0" err="1" smtClean="0">
                <a:solidFill>
                  <a:srgbClr val="000000"/>
                </a:solidFill>
              </a:rPr>
              <a:t>Arney</a:t>
            </a:r>
            <a:r>
              <a:rPr lang="en-US" sz="1200" dirty="0" smtClean="0">
                <a:solidFill>
                  <a:srgbClr val="000000"/>
                </a:solidFill>
              </a:rPr>
              <a:t>, </a:t>
            </a:r>
            <a:r>
              <a:rPr lang="en-US" sz="1200" dirty="0" err="1" smtClean="0">
                <a:solidFill>
                  <a:srgbClr val="000000"/>
                </a:solidFill>
              </a:rPr>
              <a:t>Lincowski</a:t>
            </a:r>
            <a:endParaRPr lang="en-US" sz="1200" dirty="0">
              <a:solidFill>
                <a:srgbClr val="000000"/>
              </a:solidFill>
            </a:endParaRPr>
          </a:p>
        </p:txBody>
      </p:sp>
    </p:spTree>
    <p:extLst>
      <p:ext uri="{BB962C8B-B14F-4D97-AF65-F5344CB8AC3E}">
        <p14:creationId xmlns:p14="http://schemas.microsoft.com/office/powerpoint/2010/main" val="13113290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35" y="135467"/>
            <a:ext cx="7500684" cy="523178"/>
          </a:xfrm>
          <a:prstGeom prst="rect">
            <a:avLst/>
          </a:prstGeom>
          <a:noFill/>
        </p:spPr>
        <p:txBody>
          <a:bodyPr wrap="none" lIns="91397" tIns="45699" rIns="91397" bIns="45699" rtlCol="0">
            <a:spAutoFit/>
          </a:bodyPr>
          <a:lstStyle/>
          <a:p>
            <a:r>
              <a:rPr lang="en-US" sz="2800" dirty="0">
                <a:solidFill>
                  <a:srgbClr val="FFFFFF"/>
                </a:solidFill>
              </a:rPr>
              <a:t>CO</a:t>
            </a:r>
            <a:r>
              <a:rPr lang="en-US" sz="2800" baseline="-25000" dirty="0">
                <a:solidFill>
                  <a:srgbClr val="FFFFFF"/>
                </a:solidFill>
              </a:rPr>
              <a:t>2</a:t>
            </a:r>
            <a:r>
              <a:rPr lang="en-US" sz="2800" dirty="0">
                <a:solidFill>
                  <a:srgbClr val="FFFFFF"/>
                </a:solidFill>
              </a:rPr>
              <a:t>/O</a:t>
            </a:r>
            <a:r>
              <a:rPr lang="en-US" sz="2800" baseline="-25000" dirty="0">
                <a:solidFill>
                  <a:srgbClr val="FFFFFF"/>
                </a:solidFill>
              </a:rPr>
              <a:t>2</a:t>
            </a:r>
            <a:r>
              <a:rPr lang="en-US" sz="2800" dirty="0">
                <a:solidFill>
                  <a:srgbClr val="FFFFFF"/>
                </a:solidFill>
              </a:rPr>
              <a:t> </a:t>
            </a:r>
            <a:r>
              <a:rPr lang="en-US" sz="2800" dirty="0" smtClean="0">
                <a:solidFill>
                  <a:srgbClr val="FFFFFF"/>
                </a:solidFill>
              </a:rPr>
              <a:t>and CO</a:t>
            </a:r>
            <a:r>
              <a:rPr lang="en-US" sz="2800" baseline="-25000" dirty="0" smtClean="0">
                <a:solidFill>
                  <a:srgbClr val="FFFFFF"/>
                </a:solidFill>
              </a:rPr>
              <a:t>2</a:t>
            </a:r>
            <a:r>
              <a:rPr lang="mr-IN" sz="2800" dirty="0" smtClean="0">
                <a:solidFill>
                  <a:srgbClr val="FFFFFF"/>
                </a:solidFill>
              </a:rPr>
              <a:t>–</a:t>
            </a:r>
            <a:r>
              <a:rPr lang="en-US" sz="2800" dirty="0" smtClean="0">
                <a:solidFill>
                  <a:srgbClr val="FFFFFF"/>
                </a:solidFill>
              </a:rPr>
              <a:t> </a:t>
            </a:r>
            <a:r>
              <a:rPr lang="en-US" sz="2800" dirty="0">
                <a:solidFill>
                  <a:srgbClr val="FFFFFF"/>
                </a:solidFill>
              </a:rPr>
              <a:t>dominated, post ocean loss </a:t>
            </a:r>
          </a:p>
        </p:txBody>
      </p:sp>
      <p:pic>
        <p:nvPicPr>
          <p:cNvPr id="3" name="Picture 2" descr="MeadowsFig5.tiff"/>
          <p:cNvPicPr>
            <a:picLocks noChangeAspect="1"/>
          </p:cNvPicPr>
          <p:nvPr/>
        </p:nvPicPr>
        <p:blipFill rotWithShape="1">
          <a:blip r:embed="rId3">
            <a:extLst>
              <a:ext uri="{28A0092B-C50C-407E-A947-70E740481C1C}">
                <a14:useLocalDpi xmlns:a14="http://schemas.microsoft.com/office/drawing/2010/main" val="0"/>
              </a:ext>
            </a:extLst>
          </a:blip>
          <a:srcRect l="49383"/>
          <a:stretch/>
        </p:blipFill>
        <p:spPr>
          <a:xfrm>
            <a:off x="1410641" y="1219200"/>
            <a:ext cx="2873492" cy="3784600"/>
          </a:xfrm>
          <a:prstGeom prst="rect">
            <a:avLst/>
          </a:prstGeom>
        </p:spPr>
      </p:pic>
      <p:sp>
        <p:nvSpPr>
          <p:cNvPr id="6" name="Content Placeholder 3"/>
          <p:cNvSpPr txBox="1">
            <a:spLocks/>
          </p:cNvSpPr>
          <p:nvPr/>
        </p:nvSpPr>
        <p:spPr bwMode="auto">
          <a:xfrm>
            <a:off x="423332" y="5147733"/>
            <a:ext cx="8449734" cy="104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0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r>
              <a:rPr lang="en-US" sz="1600" dirty="0"/>
              <a:t>10 and 90 bar 45% CO</a:t>
            </a:r>
            <a:r>
              <a:rPr lang="en-US" sz="1600" baseline="-25000" dirty="0"/>
              <a:t>2</a:t>
            </a:r>
            <a:r>
              <a:rPr lang="en-US" sz="1600" dirty="0"/>
              <a:t>, 45% O</a:t>
            </a:r>
            <a:r>
              <a:rPr lang="en-US" sz="1600" baseline="-25000" dirty="0"/>
              <a:t>2</a:t>
            </a:r>
            <a:r>
              <a:rPr lang="en-US" sz="1600" dirty="0"/>
              <a:t> and ~ 10% N</a:t>
            </a:r>
            <a:r>
              <a:rPr lang="en-US" sz="1600" baseline="-25000" dirty="0"/>
              <a:t>2</a:t>
            </a:r>
            <a:r>
              <a:rPr lang="en-US" sz="1600" dirty="0"/>
              <a:t> atmosphere</a:t>
            </a:r>
          </a:p>
          <a:p>
            <a:r>
              <a:rPr lang="en-US" sz="1600" dirty="0"/>
              <a:t>1-bar desiccated CO</a:t>
            </a:r>
            <a:r>
              <a:rPr lang="en-US" sz="1600" baseline="-25000" dirty="0"/>
              <a:t>2</a:t>
            </a:r>
            <a:r>
              <a:rPr lang="en-US" sz="1600" dirty="0"/>
              <a:t>/O</a:t>
            </a:r>
            <a:r>
              <a:rPr lang="en-US" sz="1600" baseline="-25000" dirty="0"/>
              <a:t>2</a:t>
            </a:r>
            <a:r>
              <a:rPr lang="en-US" sz="1600" dirty="0"/>
              <a:t>/CO atmosphere (</a:t>
            </a:r>
            <a:r>
              <a:rPr lang="en-US" sz="1600" dirty="0" err="1"/>
              <a:t>Gao</a:t>
            </a:r>
            <a:r>
              <a:rPr lang="en-US" sz="1600" dirty="0"/>
              <a:t> et al., 2016)</a:t>
            </a:r>
          </a:p>
          <a:p>
            <a:r>
              <a:rPr lang="en-US" sz="1600" dirty="0"/>
              <a:t>90 bar </a:t>
            </a:r>
            <a:r>
              <a:rPr lang="en-US" sz="1600" dirty="0" err="1"/>
              <a:t>Tsurf</a:t>
            </a:r>
            <a:r>
              <a:rPr lang="en-US" sz="1600" dirty="0"/>
              <a:t> = 383K, 10 bar </a:t>
            </a:r>
            <a:r>
              <a:rPr lang="en-US" sz="1600" dirty="0" err="1"/>
              <a:t>Tsurf</a:t>
            </a:r>
            <a:r>
              <a:rPr lang="en-US" sz="1600" dirty="0"/>
              <a:t>=342K (</a:t>
            </a:r>
            <a:r>
              <a:rPr lang="en-US" sz="1600" dirty="0" err="1"/>
              <a:t>dessicated</a:t>
            </a:r>
            <a:r>
              <a:rPr lang="en-US" sz="1600" dirty="0"/>
              <a:t> </a:t>
            </a:r>
            <a:r>
              <a:rPr lang="mr-IN" sz="1600" dirty="0"/>
              <a:t>–</a:t>
            </a:r>
            <a:r>
              <a:rPr lang="en-US" sz="1600" dirty="0"/>
              <a:t> not habitable)</a:t>
            </a:r>
          </a:p>
          <a:p>
            <a:r>
              <a:rPr lang="en-US" sz="1600" dirty="0"/>
              <a:t>1 bar </a:t>
            </a:r>
            <a:r>
              <a:rPr lang="en-US" sz="1600" dirty="0" err="1"/>
              <a:t>Tsurf</a:t>
            </a:r>
            <a:r>
              <a:rPr lang="en-US" sz="1600" dirty="0"/>
              <a:t> = 297K (nice!) but desiccated (not nice</a:t>
            </a:r>
            <a:r>
              <a:rPr lang="en-US" sz="1600" dirty="0" smtClean="0"/>
              <a:t>)</a:t>
            </a:r>
          </a:p>
          <a:p>
            <a:r>
              <a:rPr lang="en-US" sz="1600" dirty="0" smtClean="0"/>
              <a:t>10 and 90 bar Venus-like (96% CO</a:t>
            </a:r>
            <a:r>
              <a:rPr lang="en-US" sz="1600" baseline="-25000" dirty="0" smtClean="0"/>
              <a:t>2</a:t>
            </a:r>
            <a:r>
              <a:rPr lang="en-US" sz="1600" dirty="0" smtClean="0"/>
              <a:t>, 20ppm H</a:t>
            </a:r>
            <a:r>
              <a:rPr lang="en-US" sz="1600" baseline="-25000" dirty="0" smtClean="0"/>
              <a:t>2</a:t>
            </a:r>
            <a:r>
              <a:rPr lang="en-US" sz="1600" dirty="0" smtClean="0"/>
              <a:t>O) </a:t>
            </a:r>
            <a:r>
              <a:rPr lang="en-US" sz="1600" dirty="0" err="1" smtClean="0"/>
              <a:t>Tsurf</a:t>
            </a:r>
            <a:r>
              <a:rPr lang="en-US" sz="1600" dirty="0" smtClean="0"/>
              <a:t> = 428-568K (not habitable!) </a:t>
            </a:r>
            <a:endParaRPr lang="en-US" sz="1600" dirty="0"/>
          </a:p>
          <a:p>
            <a:endParaRPr lang="en-US" sz="2000" dirty="0"/>
          </a:p>
          <a:p>
            <a:pPr marL="0" indent="0">
              <a:buNone/>
            </a:pPr>
            <a:endParaRPr lang="en-US" dirty="0" smtClean="0"/>
          </a:p>
        </p:txBody>
      </p:sp>
      <p:sp>
        <p:nvSpPr>
          <p:cNvPr id="8" name="TextBox 7"/>
          <p:cNvSpPr txBox="1"/>
          <p:nvPr/>
        </p:nvSpPr>
        <p:spPr>
          <a:xfrm>
            <a:off x="1405480" y="948267"/>
            <a:ext cx="2844799" cy="338512"/>
          </a:xfrm>
          <a:prstGeom prst="rect">
            <a:avLst/>
          </a:prstGeom>
          <a:solidFill>
            <a:schemeClr val="tx1"/>
          </a:solidFill>
        </p:spPr>
        <p:txBody>
          <a:bodyPr wrap="square" lIns="91397" tIns="45699" rIns="91397" bIns="45699" rtlCol="0">
            <a:spAutoFit/>
          </a:bodyPr>
          <a:lstStyle/>
          <a:p>
            <a:pPr algn="ctr"/>
            <a:r>
              <a:rPr lang="en-US" sz="1600" dirty="0">
                <a:solidFill>
                  <a:srgbClr val="000000"/>
                </a:solidFill>
              </a:rPr>
              <a:t>90 bar 45% CO</a:t>
            </a:r>
            <a:r>
              <a:rPr lang="en-US" sz="1600" baseline="-25000" dirty="0">
                <a:solidFill>
                  <a:srgbClr val="000000"/>
                </a:solidFill>
              </a:rPr>
              <a:t>2</a:t>
            </a:r>
            <a:r>
              <a:rPr lang="en-US" sz="1600" dirty="0">
                <a:solidFill>
                  <a:srgbClr val="000000"/>
                </a:solidFill>
              </a:rPr>
              <a:t>/45% O</a:t>
            </a:r>
            <a:r>
              <a:rPr lang="en-US" sz="1600" baseline="-25000" dirty="0">
                <a:solidFill>
                  <a:srgbClr val="000000"/>
                </a:solidFill>
              </a:rPr>
              <a:t>2</a:t>
            </a:r>
          </a:p>
        </p:txBody>
      </p:sp>
      <p:pic>
        <p:nvPicPr>
          <p:cNvPr id="9" name="Picture 8" descr="MeadowsFig7_revisedAP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0" y="952503"/>
            <a:ext cx="2893786" cy="4051300"/>
          </a:xfrm>
          <a:prstGeom prst="rect">
            <a:avLst/>
          </a:prstGeom>
        </p:spPr>
      </p:pic>
      <p:sp>
        <p:nvSpPr>
          <p:cNvPr id="7" name="TextBox 6"/>
          <p:cNvSpPr txBox="1"/>
          <p:nvPr/>
        </p:nvSpPr>
        <p:spPr>
          <a:xfrm>
            <a:off x="1447800" y="4749818"/>
            <a:ext cx="2391325" cy="276999"/>
          </a:xfrm>
          <a:prstGeom prst="rect">
            <a:avLst/>
          </a:prstGeom>
          <a:noFill/>
        </p:spPr>
        <p:txBody>
          <a:bodyPr wrap="none" rtlCol="0">
            <a:spAutoFit/>
          </a:bodyPr>
          <a:lstStyle/>
          <a:p>
            <a:r>
              <a:rPr lang="en-US" sz="1200" dirty="0" err="1" smtClean="0">
                <a:solidFill>
                  <a:srgbClr val="000000"/>
                </a:solidFill>
              </a:rPr>
              <a:t>Schwieterman</a:t>
            </a:r>
            <a:r>
              <a:rPr lang="en-US" sz="1200" dirty="0" smtClean="0">
                <a:solidFill>
                  <a:srgbClr val="000000"/>
                </a:solidFill>
              </a:rPr>
              <a:t>, </a:t>
            </a:r>
            <a:r>
              <a:rPr lang="en-US" sz="1200" dirty="0" err="1" smtClean="0">
                <a:solidFill>
                  <a:srgbClr val="000000"/>
                </a:solidFill>
              </a:rPr>
              <a:t>Lincowski</a:t>
            </a:r>
            <a:r>
              <a:rPr lang="en-US" sz="1200" dirty="0" smtClean="0">
                <a:solidFill>
                  <a:srgbClr val="000000"/>
                </a:solidFill>
              </a:rPr>
              <a:t>, </a:t>
            </a:r>
            <a:r>
              <a:rPr lang="en-US" sz="1200" dirty="0" err="1" smtClean="0">
                <a:solidFill>
                  <a:srgbClr val="000000"/>
                </a:solidFill>
              </a:rPr>
              <a:t>Arney</a:t>
            </a:r>
            <a:endParaRPr lang="en-US" sz="1200" dirty="0">
              <a:solidFill>
                <a:srgbClr val="000000"/>
              </a:solidFill>
            </a:endParaRPr>
          </a:p>
        </p:txBody>
      </p:sp>
    </p:spTree>
    <p:extLst>
      <p:ext uri="{BB962C8B-B14F-4D97-AF65-F5344CB8AC3E}">
        <p14:creationId xmlns:p14="http://schemas.microsoft.com/office/powerpoint/2010/main" val="5961966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44" y="135467"/>
            <a:ext cx="6877158" cy="523178"/>
          </a:xfrm>
          <a:prstGeom prst="rect">
            <a:avLst/>
          </a:prstGeom>
          <a:noFill/>
        </p:spPr>
        <p:txBody>
          <a:bodyPr wrap="none" lIns="91397" tIns="45699" rIns="91397" bIns="45699" rtlCol="0">
            <a:spAutoFit/>
          </a:bodyPr>
          <a:lstStyle/>
          <a:p>
            <a:r>
              <a:rPr lang="en-US" sz="2800" dirty="0">
                <a:solidFill>
                  <a:srgbClr val="FFFFFF"/>
                </a:solidFill>
              </a:rPr>
              <a:t>N</a:t>
            </a:r>
            <a:r>
              <a:rPr lang="en-US" sz="2800" baseline="-25000" dirty="0">
                <a:solidFill>
                  <a:srgbClr val="FFFFFF"/>
                </a:solidFill>
              </a:rPr>
              <a:t>2</a:t>
            </a:r>
            <a:r>
              <a:rPr lang="en-US" sz="2800" dirty="0">
                <a:solidFill>
                  <a:srgbClr val="FFFFFF"/>
                </a:solidFill>
              </a:rPr>
              <a:t>/O</a:t>
            </a:r>
            <a:r>
              <a:rPr lang="en-US" sz="2800" baseline="-25000" dirty="0">
                <a:solidFill>
                  <a:srgbClr val="FFFFFF"/>
                </a:solidFill>
              </a:rPr>
              <a:t>2</a:t>
            </a:r>
            <a:r>
              <a:rPr lang="en-US" sz="2800" dirty="0">
                <a:solidFill>
                  <a:srgbClr val="FFFFFF"/>
                </a:solidFill>
              </a:rPr>
              <a:t>-dominated, HEC or orbital evolution</a:t>
            </a:r>
          </a:p>
        </p:txBody>
      </p:sp>
      <p:pic>
        <p:nvPicPr>
          <p:cNvPr id="3" name="Picture 2" descr="MeadowsFig8.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759" y="867837"/>
            <a:ext cx="6383867" cy="4447427"/>
          </a:xfrm>
          <a:prstGeom prst="rect">
            <a:avLst/>
          </a:prstGeom>
        </p:spPr>
      </p:pic>
      <p:sp>
        <p:nvSpPr>
          <p:cNvPr id="6" name="Content Placeholder 3"/>
          <p:cNvSpPr txBox="1">
            <a:spLocks/>
          </p:cNvSpPr>
          <p:nvPr/>
        </p:nvSpPr>
        <p:spPr bwMode="auto">
          <a:xfrm>
            <a:off x="423332" y="5367878"/>
            <a:ext cx="8720668" cy="101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0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r>
              <a:rPr lang="en-US" sz="2000" dirty="0"/>
              <a:t>1-bar N</a:t>
            </a:r>
            <a:r>
              <a:rPr lang="en-US" sz="2000" baseline="-25000" dirty="0"/>
              <a:t>2</a:t>
            </a:r>
            <a:r>
              <a:rPr lang="en-US" sz="2000" dirty="0"/>
              <a:t>/O</a:t>
            </a:r>
            <a:r>
              <a:rPr lang="en-US" sz="2000" baseline="-25000" dirty="0"/>
              <a:t>2</a:t>
            </a:r>
            <a:r>
              <a:rPr lang="en-US" sz="2000" dirty="0"/>
              <a:t> atmosphere with trace gases determined self-consistently with the star’s UV flux Earth’s pre-industrial surface fluxes.</a:t>
            </a:r>
          </a:p>
          <a:p>
            <a:r>
              <a:rPr lang="en-US" sz="2000" dirty="0"/>
              <a:t>CH</a:t>
            </a:r>
            <a:r>
              <a:rPr lang="en-US" sz="2000" baseline="-25000" dirty="0"/>
              <a:t>4</a:t>
            </a:r>
            <a:r>
              <a:rPr lang="en-US" sz="2000" dirty="0"/>
              <a:t>,</a:t>
            </a:r>
            <a:r>
              <a:rPr lang="en-US" sz="2000" dirty="0" smtClean="0"/>
              <a:t>N</a:t>
            </a:r>
            <a:r>
              <a:rPr lang="en-US" sz="2000" baseline="-25000" dirty="0" smtClean="0"/>
              <a:t>2</a:t>
            </a:r>
            <a:r>
              <a:rPr lang="en-US" sz="2000" dirty="0" smtClean="0"/>
              <a:t>O </a:t>
            </a:r>
            <a:r>
              <a:rPr lang="en-US" sz="2000" dirty="0"/>
              <a:t>are </a:t>
            </a:r>
            <a:r>
              <a:rPr lang="en-US" sz="2000" dirty="0" err="1"/>
              <a:t>photochemically</a:t>
            </a:r>
            <a:r>
              <a:rPr lang="en-US" sz="2000" dirty="0"/>
              <a:t> enhanced around </a:t>
            </a:r>
            <a:r>
              <a:rPr lang="en-US" sz="2000" dirty="0" err="1"/>
              <a:t>Proxima</a:t>
            </a:r>
            <a:r>
              <a:rPr lang="en-US" sz="2000" dirty="0"/>
              <a:t> Cen b </a:t>
            </a:r>
          </a:p>
          <a:p>
            <a:r>
              <a:rPr lang="en-US" sz="2000" dirty="0"/>
              <a:t>With 5% CO</a:t>
            </a:r>
            <a:r>
              <a:rPr lang="en-US" sz="2000" baseline="-25000" dirty="0"/>
              <a:t>2</a:t>
            </a:r>
            <a:r>
              <a:rPr lang="en-US" sz="2000" dirty="0"/>
              <a:t>, </a:t>
            </a:r>
            <a:r>
              <a:rPr lang="en-US" sz="2000" dirty="0" err="1"/>
              <a:t>Tsurf</a:t>
            </a:r>
            <a:r>
              <a:rPr lang="en-US" sz="2000" dirty="0"/>
              <a:t> = 283K, water present  (habitable)</a:t>
            </a:r>
          </a:p>
          <a:p>
            <a:pPr marL="0" indent="0">
              <a:buNone/>
            </a:pPr>
            <a:endParaRPr lang="en-US" dirty="0" smtClean="0"/>
          </a:p>
        </p:txBody>
      </p:sp>
      <p:sp>
        <p:nvSpPr>
          <p:cNvPr id="8" name="TextBox 7"/>
          <p:cNvSpPr txBox="1"/>
          <p:nvPr/>
        </p:nvSpPr>
        <p:spPr>
          <a:xfrm>
            <a:off x="1358908" y="5041918"/>
            <a:ext cx="2379903" cy="276999"/>
          </a:xfrm>
          <a:prstGeom prst="rect">
            <a:avLst/>
          </a:prstGeom>
          <a:noFill/>
        </p:spPr>
        <p:txBody>
          <a:bodyPr wrap="none" rtlCol="0">
            <a:spAutoFit/>
          </a:bodyPr>
          <a:lstStyle/>
          <a:p>
            <a:r>
              <a:rPr lang="en-US" sz="1200" dirty="0" err="1" smtClean="0">
                <a:solidFill>
                  <a:srgbClr val="000000"/>
                </a:solidFill>
              </a:rPr>
              <a:t>Schwieterman</a:t>
            </a:r>
            <a:r>
              <a:rPr lang="en-US" sz="1200" dirty="0" smtClean="0">
                <a:solidFill>
                  <a:srgbClr val="000000"/>
                </a:solidFill>
              </a:rPr>
              <a:t>, </a:t>
            </a:r>
            <a:r>
              <a:rPr lang="en-US" sz="1200" dirty="0" err="1" smtClean="0">
                <a:solidFill>
                  <a:srgbClr val="000000"/>
                </a:solidFill>
              </a:rPr>
              <a:t>Arney</a:t>
            </a:r>
            <a:r>
              <a:rPr lang="en-US" sz="1200" dirty="0" smtClean="0">
                <a:solidFill>
                  <a:srgbClr val="000000"/>
                </a:solidFill>
              </a:rPr>
              <a:t>, </a:t>
            </a:r>
            <a:r>
              <a:rPr lang="en-US" sz="1200" dirty="0" err="1" smtClean="0">
                <a:solidFill>
                  <a:srgbClr val="000000"/>
                </a:solidFill>
              </a:rPr>
              <a:t>Lincowski</a:t>
            </a:r>
            <a:endParaRPr lang="en-US" sz="1200" dirty="0">
              <a:solidFill>
                <a:srgbClr val="000000"/>
              </a:solidFill>
            </a:endParaRPr>
          </a:p>
        </p:txBody>
      </p:sp>
    </p:spTree>
    <p:extLst>
      <p:ext uri="{BB962C8B-B14F-4D97-AF65-F5344CB8AC3E}">
        <p14:creationId xmlns:p14="http://schemas.microsoft.com/office/powerpoint/2010/main" val="5961966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34" y="135467"/>
            <a:ext cx="7905092" cy="461622"/>
          </a:xfrm>
          <a:prstGeom prst="rect">
            <a:avLst/>
          </a:prstGeom>
          <a:noFill/>
        </p:spPr>
        <p:txBody>
          <a:bodyPr wrap="none" lIns="91397" tIns="45699" rIns="91397" bIns="45699" rtlCol="0">
            <a:spAutoFit/>
          </a:bodyPr>
          <a:lstStyle/>
          <a:p>
            <a:r>
              <a:rPr lang="en-US" dirty="0">
                <a:solidFill>
                  <a:srgbClr val="FFFFFF"/>
                </a:solidFill>
              </a:rPr>
              <a:t>N</a:t>
            </a:r>
            <a:r>
              <a:rPr lang="en-US" baseline="-25000" dirty="0">
                <a:solidFill>
                  <a:srgbClr val="FFFFFF"/>
                </a:solidFill>
              </a:rPr>
              <a:t>2</a:t>
            </a:r>
            <a:r>
              <a:rPr lang="en-US" dirty="0">
                <a:solidFill>
                  <a:srgbClr val="FFFFFF"/>
                </a:solidFill>
              </a:rPr>
              <a:t>/CO</a:t>
            </a:r>
            <a:r>
              <a:rPr lang="en-US" baseline="-25000" dirty="0">
                <a:solidFill>
                  <a:srgbClr val="FFFFFF"/>
                </a:solidFill>
              </a:rPr>
              <a:t>2</a:t>
            </a:r>
            <a:r>
              <a:rPr lang="en-US" dirty="0">
                <a:solidFill>
                  <a:srgbClr val="FFFFFF"/>
                </a:solidFill>
              </a:rPr>
              <a:t> </a:t>
            </a:r>
            <a:r>
              <a:rPr lang="en-US" dirty="0" smtClean="0">
                <a:solidFill>
                  <a:srgbClr val="FFFFFF"/>
                </a:solidFill>
              </a:rPr>
              <a:t>dominated (early Earth), </a:t>
            </a:r>
            <a:r>
              <a:rPr lang="en-US" dirty="0">
                <a:solidFill>
                  <a:srgbClr val="FFFFFF"/>
                </a:solidFill>
              </a:rPr>
              <a:t>HEC or orbital evolution</a:t>
            </a:r>
          </a:p>
        </p:txBody>
      </p:sp>
      <p:pic>
        <p:nvPicPr>
          <p:cNvPr id="3" name="Picture 2" descr="MeadowsFig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26" y="827621"/>
            <a:ext cx="6874931" cy="4296832"/>
          </a:xfrm>
          <a:prstGeom prst="rect">
            <a:avLst/>
          </a:prstGeom>
        </p:spPr>
      </p:pic>
      <p:sp>
        <p:nvSpPr>
          <p:cNvPr id="6" name="Content Placeholder 3"/>
          <p:cNvSpPr txBox="1">
            <a:spLocks/>
          </p:cNvSpPr>
          <p:nvPr/>
        </p:nvSpPr>
        <p:spPr bwMode="auto">
          <a:xfrm>
            <a:off x="152398" y="5126586"/>
            <a:ext cx="8720668" cy="101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0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r>
              <a:rPr lang="en-US" sz="1600" dirty="0"/>
              <a:t>1-bar N</a:t>
            </a:r>
            <a:r>
              <a:rPr lang="en-US" sz="1600" baseline="-25000" dirty="0"/>
              <a:t>2</a:t>
            </a:r>
            <a:r>
              <a:rPr lang="en-US" sz="1600" dirty="0"/>
              <a:t>-dominated atmosphere with 5% CO</a:t>
            </a:r>
            <a:r>
              <a:rPr lang="en-US" sz="1600" baseline="-25000" dirty="0"/>
              <a:t>2</a:t>
            </a:r>
            <a:r>
              <a:rPr lang="en-US" sz="1600" dirty="0"/>
              <a:t> and either 1% or 3% CH</a:t>
            </a:r>
            <a:r>
              <a:rPr lang="en-US" sz="1600" baseline="-25000" dirty="0"/>
              <a:t>4</a:t>
            </a:r>
            <a:r>
              <a:rPr lang="en-US" sz="1600" dirty="0"/>
              <a:t>.</a:t>
            </a:r>
          </a:p>
          <a:p>
            <a:r>
              <a:rPr lang="en-US" sz="1600" dirty="0"/>
              <a:t>The larger CH</a:t>
            </a:r>
            <a:r>
              <a:rPr lang="en-US" sz="1600" baseline="-25000" dirty="0"/>
              <a:t>4</a:t>
            </a:r>
            <a:r>
              <a:rPr lang="en-US" sz="1600" dirty="0"/>
              <a:t> </a:t>
            </a:r>
            <a:r>
              <a:rPr lang="en-US" sz="1600" dirty="0" smtClean="0"/>
              <a:t>abundance produces </a:t>
            </a:r>
            <a:r>
              <a:rPr lang="en-US" sz="1600" dirty="0"/>
              <a:t>a hydrocarbon haze.</a:t>
            </a:r>
          </a:p>
          <a:p>
            <a:r>
              <a:rPr lang="en-US" sz="1600" dirty="0"/>
              <a:t>Haze-free 1% CH</a:t>
            </a:r>
            <a:r>
              <a:rPr lang="en-US" sz="1600" baseline="-25000" dirty="0"/>
              <a:t>4</a:t>
            </a:r>
            <a:r>
              <a:rPr lang="en-US" sz="1600" dirty="0"/>
              <a:t>, </a:t>
            </a:r>
            <a:r>
              <a:rPr lang="en-US" sz="1600" dirty="0" err="1"/>
              <a:t>Tsurf</a:t>
            </a:r>
            <a:r>
              <a:rPr lang="en-US" sz="1600" dirty="0"/>
              <a:t> = 289K  (habitable)</a:t>
            </a:r>
          </a:p>
          <a:p>
            <a:r>
              <a:rPr lang="en-US" sz="1600" dirty="0"/>
              <a:t>Hazy 3% CH4, </a:t>
            </a:r>
            <a:r>
              <a:rPr lang="en-US" sz="1600" dirty="0" err="1"/>
              <a:t>Tsurf</a:t>
            </a:r>
            <a:r>
              <a:rPr lang="en-US" sz="1600" dirty="0"/>
              <a:t>= 285K (habitable) Haze has little effect for M </a:t>
            </a:r>
            <a:r>
              <a:rPr lang="en-US" sz="1600" dirty="0" smtClean="0"/>
              <a:t>dwarfs</a:t>
            </a:r>
          </a:p>
          <a:p>
            <a:r>
              <a:rPr lang="en-US" sz="1600" dirty="0" smtClean="0"/>
              <a:t>Haze as a possible </a:t>
            </a:r>
            <a:r>
              <a:rPr lang="en-US" sz="1600" dirty="0" err="1" smtClean="0"/>
              <a:t>biosignature</a:t>
            </a:r>
            <a:r>
              <a:rPr lang="en-US" sz="1600" dirty="0" smtClean="0"/>
              <a:t> (</a:t>
            </a:r>
            <a:r>
              <a:rPr lang="en-US" sz="1600" dirty="0" err="1" smtClean="0"/>
              <a:t>Arney</a:t>
            </a:r>
            <a:r>
              <a:rPr lang="en-US" sz="1600" dirty="0" smtClean="0"/>
              <a:t> et al., 2016b; Guzman-</a:t>
            </a:r>
            <a:r>
              <a:rPr lang="en-US" sz="1600" dirty="0" err="1" smtClean="0"/>
              <a:t>Marmolejo</a:t>
            </a:r>
            <a:r>
              <a:rPr lang="en-US" sz="1600" dirty="0" smtClean="0"/>
              <a:t> et al., 2013) </a:t>
            </a:r>
            <a:endParaRPr lang="en-US" sz="1600" dirty="0"/>
          </a:p>
          <a:p>
            <a:pPr marL="0" indent="0">
              <a:buNone/>
            </a:pPr>
            <a:endParaRPr lang="en-US" dirty="0" smtClean="0"/>
          </a:p>
        </p:txBody>
      </p:sp>
      <p:sp>
        <p:nvSpPr>
          <p:cNvPr id="7" name="Rectangle 6"/>
          <p:cNvSpPr/>
          <p:nvPr/>
        </p:nvSpPr>
        <p:spPr bwMode="auto">
          <a:xfrm>
            <a:off x="5245100" y="2425700"/>
            <a:ext cx="2159000" cy="838200"/>
          </a:xfrm>
          <a:prstGeom prst="rect">
            <a:avLst/>
          </a:prstGeom>
          <a:solidFill>
            <a:srgbClr val="FF6600">
              <a:alpha val="33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5F5F5F"/>
                </a:solidFill>
                <a:effectLst/>
                <a:latin typeface="Arial" charset="0"/>
                <a:ea typeface="ＭＳ Ｐゴシック" charset="0"/>
              </a:rPr>
              <a:t>Hydrocarbon haze </a:t>
            </a:r>
            <a:endParaRPr kumimoji="0" lang="en-US" sz="1000" b="1" i="0" u="none" strike="noStrike" cap="none" normalizeH="0" baseline="0" dirty="0">
              <a:ln>
                <a:noFill/>
              </a:ln>
              <a:solidFill>
                <a:srgbClr val="5F5F5F"/>
              </a:solidFill>
              <a:effectLst/>
              <a:latin typeface="Arial" charset="0"/>
              <a:ea typeface="ＭＳ Ｐゴシック" charset="0"/>
            </a:endParaRPr>
          </a:p>
        </p:txBody>
      </p:sp>
      <p:sp>
        <p:nvSpPr>
          <p:cNvPr id="8" name="TextBox 7"/>
          <p:cNvSpPr txBox="1"/>
          <p:nvPr/>
        </p:nvSpPr>
        <p:spPr>
          <a:xfrm>
            <a:off x="1003300" y="4902218"/>
            <a:ext cx="2422658" cy="276999"/>
          </a:xfrm>
          <a:prstGeom prst="rect">
            <a:avLst/>
          </a:prstGeom>
          <a:noFill/>
        </p:spPr>
        <p:txBody>
          <a:bodyPr wrap="none" rtlCol="0">
            <a:spAutoFit/>
          </a:bodyPr>
          <a:lstStyle/>
          <a:p>
            <a:r>
              <a:rPr lang="en-US" sz="1200" dirty="0" smtClean="0">
                <a:solidFill>
                  <a:srgbClr val="000000"/>
                </a:solidFill>
              </a:rPr>
              <a:t> </a:t>
            </a:r>
            <a:r>
              <a:rPr lang="en-US" sz="1200" dirty="0" err="1" smtClean="0">
                <a:solidFill>
                  <a:srgbClr val="000000"/>
                </a:solidFill>
              </a:rPr>
              <a:t>Arney</a:t>
            </a:r>
            <a:r>
              <a:rPr lang="en-US" sz="1200" dirty="0" smtClean="0">
                <a:solidFill>
                  <a:srgbClr val="000000"/>
                </a:solidFill>
              </a:rPr>
              <a:t>, </a:t>
            </a:r>
            <a:r>
              <a:rPr lang="en-US" sz="1200" dirty="0" err="1" smtClean="0">
                <a:solidFill>
                  <a:srgbClr val="000000"/>
                </a:solidFill>
              </a:rPr>
              <a:t>Lincowski</a:t>
            </a:r>
            <a:r>
              <a:rPr lang="en-US" sz="1200" dirty="0" smtClean="0">
                <a:solidFill>
                  <a:srgbClr val="000000"/>
                </a:solidFill>
              </a:rPr>
              <a:t>, </a:t>
            </a:r>
            <a:r>
              <a:rPr lang="en-US" sz="1200" dirty="0" err="1" smtClean="0">
                <a:solidFill>
                  <a:srgbClr val="000000"/>
                </a:solidFill>
              </a:rPr>
              <a:t>Schwieterman</a:t>
            </a:r>
            <a:endParaRPr lang="en-US" sz="1200" dirty="0">
              <a:solidFill>
                <a:srgbClr val="000000"/>
              </a:solidFill>
            </a:endParaRPr>
          </a:p>
        </p:txBody>
      </p:sp>
    </p:spTree>
    <p:extLst>
      <p:ext uri="{BB962C8B-B14F-4D97-AF65-F5344CB8AC3E}">
        <p14:creationId xmlns:p14="http://schemas.microsoft.com/office/powerpoint/2010/main" val="5961966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9067800" cy="774699"/>
          </a:xfrm>
        </p:spPr>
        <p:txBody>
          <a:bodyPr/>
          <a:lstStyle/>
          <a:p>
            <a:r>
              <a:rPr lang="en-US" dirty="0" err="1">
                <a:solidFill>
                  <a:srgbClr val="FFFFFF"/>
                </a:solidFill>
              </a:rPr>
              <a:t>Proxima</a:t>
            </a:r>
            <a:r>
              <a:rPr lang="en-US" dirty="0">
                <a:solidFill>
                  <a:srgbClr val="FFFFFF"/>
                </a:solidFill>
              </a:rPr>
              <a:t> Cen b: A World of Climate Possibilities</a:t>
            </a:r>
          </a:p>
        </p:txBody>
      </p:sp>
      <p:graphicFrame>
        <p:nvGraphicFramePr>
          <p:cNvPr id="5" name="Table 4"/>
          <p:cNvGraphicFramePr>
            <a:graphicFrameLocks noGrp="1"/>
          </p:cNvGraphicFramePr>
          <p:nvPr>
            <p:extLst>
              <p:ext uri="{D42A27DB-BD31-4B8C-83A1-F6EECF244321}">
                <p14:modId xmlns:p14="http://schemas.microsoft.com/office/powerpoint/2010/main" val="907002156"/>
              </p:ext>
            </p:extLst>
          </p:nvPr>
        </p:nvGraphicFramePr>
        <p:xfrm>
          <a:off x="0" y="948397"/>
          <a:ext cx="9144000" cy="4334802"/>
        </p:xfrm>
        <a:graphic>
          <a:graphicData uri="http://schemas.openxmlformats.org/drawingml/2006/table">
            <a:tbl>
              <a:tblPr firstRow="1" bandRow="1">
                <a:tableStyleId>{073A0DAA-6AF3-43AB-8588-CEC1D06C72B9}</a:tableStyleId>
              </a:tblPr>
              <a:tblGrid>
                <a:gridCol w="2679700"/>
                <a:gridCol w="977900"/>
                <a:gridCol w="937135"/>
                <a:gridCol w="3613902"/>
                <a:gridCol w="935363"/>
              </a:tblGrid>
              <a:tr h="323231">
                <a:tc>
                  <a:txBody>
                    <a:bodyPr/>
                    <a:lstStyle/>
                    <a:p>
                      <a:r>
                        <a:rPr lang="en-US" sz="1500" dirty="0" smtClean="0">
                          <a:latin typeface="Arial"/>
                          <a:cs typeface="Arial"/>
                        </a:rPr>
                        <a:t>Case</a:t>
                      </a:r>
                      <a:endParaRPr lang="en-US" sz="1500" dirty="0">
                        <a:latin typeface="Arial"/>
                        <a:cs typeface="Arial"/>
                      </a:endParaRPr>
                    </a:p>
                  </a:txBody>
                  <a:tcPr marT="34291" marB="34291"/>
                </a:tc>
                <a:tc>
                  <a:txBody>
                    <a:bodyPr/>
                    <a:lstStyle/>
                    <a:p>
                      <a:r>
                        <a:rPr lang="en-US" sz="1500" dirty="0" err="1" smtClean="0">
                          <a:latin typeface="Arial"/>
                          <a:cs typeface="Arial"/>
                        </a:rPr>
                        <a:t>Tsurf</a:t>
                      </a:r>
                      <a:endParaRPr lang="en-US" sz="1500" dirty="0">
                        <a:latin typeface="Arial"/>
                        <a:cs typeface="Arial"/>
                      </a:endParaRPr>
                    </a:p>
                  </a:txBody>
                  <a:tcPr marT="34291" marB="34291"/>
                </a:tc>
                <a:tc>
                  <a:txBody>
                    <a:bodyPr/>
                    <a:lstStyle/>
                    <a:p>
                      <a:r>
                        <a:rPr lang="en-US" sz="1500" baseline="0" dirty="0" smtClean="0">
                          <a:latin typeface="Arial"/>
                          <a:cs typeface="Arial"/>
                        </a:rPr>
                        <a:t>H</a:t>
                      </a:r>
                      <a:r>
                        <a:rPr lang="en-US" sz="1500" baseline="-25000" dirty="0" smtClean="0">
                          <a:latin typeface="Arial"/>
                          <a:cs typeface="Arial"/>
                        </a:rPr>
                        <a:t>2</a:t>
                      </a:r>
                      <a:r>
                        <a:rPr lang="en-US" sz="1500" baseline="0" dirty="0" smtClean="0">
                          <a:latin typeface="Arial"/>
                          <a:cs typeface="Arial"/>
                        </a:rPr>
                        <a:t>O?</a:t>
                      </a:r>
                      <a:endParaRPr lang="en-US" sz="1500" dirty="0">
                        <a:latin typeface="Arial"/>
                        <a:cs typeface="Arial"/>
                      </a:endParaRPr>
                    </a:p>
                  </a:txBody>
                  <a:tcPr marT="34291" marB="34291"/>
                </a:tc>
                <a:tc>
                  <a:txBody>
                    <a:bodyPr/>
                    <a:lstStyle/>
                    <a:p>
                      <a:r>
                        <a:rPr lang="en-US" sz="1500" dirty="0" smtClean="0">
                          <a:latin typeface="Arial"/>
                          <a:cs typeface="Arial"/>
                        </a:rPr>
                        <a:t>Notes</a:t>
                      </a:r>
                      <a:endParaRPr lang="en-US" sz="1500" dirty="0">
                        <a:latin typeface="Arial"/>
                        <a:cs typeface="Arial"/>
                      </a:endParaRPr>
                    </a:p>
                  </a:txBody>
                  <a:tcPr marT="34291" marB="34291"/>
                </a:tc>
                <a:tc>
                  <a:txBody>
                    <a:bodyPr/>
                    <a:lstStyle/>
                    <a:p>
                      <a:r>
                        <a:rPr lang="en-US" sz="1500" dirty="0" err="1" smtClean="0">
                          <a:latin typeface="Arial"/>
                          <a:cs typeface="Arial"/>
                        </a:rPr>
                        <a:t>Hab</a:t>
                      </a:r>
                      <a:r>
                        <a:rPr lang="en-US" sz="1500" dirty="0" smtClean="0">
                          <a:latin typeface="Arial"/>
                          <a:cs typeface="Arial"/>
                        </a:rPr>
                        <a:t>?</a:t>
                      </a:r>
                      <a:endParaRPr lang="en-US" sz="1500" dirty="0">
                        <a:latin typeface="Arial"/>
                        <a:cs typeface="Arial"/>
                      </a:endParaRPr>
                    </a:p>
                  </a:txBody>
                  <a:tcPr marT="34291" marB="34291"/>
                </a:tc>
              </a:tr>
              <a:tr h="567837">
                <a:tc>
                  <a:txBody>
                    <a:bodyPr/>
                    <a:lstStyle/>
                    <a:p>
                      <a:r>
                        <a:rPr lang="en-US" sz="1500" dirty="0" smtClean="0">
                          <a:latin typeface="Arial"/>
                          <a:cs typeface="Arial"/>
                        </a:rPr>
                        <a:t>N</a:t>
                      </a:r>
                      <a:r>
                        <a:rPr lang="en-US" sz="1500" baseline="-25000" dirty="0" smtClean="0">
                          <a:latin typeface="Arial"/>
                          <a:cs typeface="Arial"/>
                        </a:rPr>
                        <a:t>2</a:t>
                      </a:r>
                      <a:r>
                        <a:rPr lang="en-US" sz="1500" dirty="0" smtClean="0">
                          <a:latin typeface="Arial"/>
                          <a:cs typeface="Arial"/>
                        </a:rPr>
                        <a:t>/O</a:t>
                      </a:r>
                      <a:r>
                        <a:rPr lang="en-US" sz="1500" baseline="-25000" dirty="0" smtClean="0">
                          <a:latin typeface="Arial"/>
                          <a:cs typeface="Arial"/>
                        </a:rPr>
                        <a:t>2</a:t>
                      </a:r>
                      <a:r>
                        <a:rPr lang="en-US" sz="1500" dirty="0" smtClean="0">
                          <a:latin typeface="Arial"/>
                          <a:cs typeface="Arial"/>
                        </a:rPr>
                        <a:t>-rich,</a:t>
                      </a:r>
                      <a:r>
                        <a:rPr lang="en-US" sz="1500" baseline="0" dirty="0" smtClean="0">
                          <a:latin typeface="Arial"/>
                          <a:cs typeface="Arial"/>
                        </a:rPr>
                        <a:t> Modern </a:t>
                      </a:r>
                      <a:r>
                        <a:rPr lang="en-US" sz="1500" dirty="0" smtClean="0">
                          <a:latin typeface="Arial"/>
                          <a:cs typeface="Arial"/>
                        </a:rPr>
                        <a:t>Earth-like, 1 bar, H</a:t>
                      </a:r>
                      <a:r>
                        <a:rPr lang="en-US" sz="1500" baseline="-25000" dirty="0" smtClean="0">
                          <a:latin typeface="Arial"/>
                          <a:cs typeface="Arial"/>
                        </a:rPr>
                        <a:t>2</a:t>
                      </a:r>
                      <a:r>
                        <a:rPr lang="en-US" sz="1500" dirty="0" smtClean="0">
                          <a:latin typeface="Arial"/>
                          <a:cs typeface="Arial"/>
                        </a:rPr>
                        <a:t>O</a:t>
                      </a:r>
                      <a:r>
                        <a:rPr lang="en-US" sz="1500" baseline="0" dirty="0" smtClean="0">
                          <a:latin typeface="Arial"/>
                          <a:cs typeface="Arial"/>
                        </a:rPr>
                        <a:t> cloud. </a:t>
                      </a:r>
                      <a:endParaRPr lang="en-US" sz="1500" dirty="0">
                        <a:latin typeface="Arial"/>
                        <a:cs typeface="Arial"/>
                      </a:endParaRPr>
                    </a:p>
                  </a:txBody>
                  <a:tcPr marT="34291" marB="34291"/>
                </a:tc>
                <a:tc>
                  <a:txBody>
                    <a:bodyPr/>
                    <a:lstStyle/>
                    <a:p>
                      <a:r>
                        <a:rPr lang="en-US" sz="1500" dirty="0" smtClean="0">
                          <a:latin typeface="Arial"/>
                          <a:cs typeface="Arial"/>
                        </a:rPr>
                        <a:t>283K</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00664D"/>
                          </a:solidFill>
                          <a:latin typeface="Zapf Dingbats"/>
                          <a:ea typeface="Zapf Dingbats"/>
                          <a:cs typeface="Zapf Dingbats"/>
                          <a:sym typeface="Zapf Dingbats"/>
                        </a:rPr>
                        <a:t>✔</a:t>
                      </a:r>
                      <a:endParaRPr lang="en-US" sz="1500" dirty="0" smtClean="0">
                        <a:solidFill>
                          <a:srgbClr val="00664D"/>
                        </a:solidFill>
                        <a:latin typeface="Arial"/>
                        <a:cs typeface="Arial"/>
                      </a:endParaRPr>
                    </a:p>
                  </a:txBody>
                  <a:tcPr marT="34291" marB="34291"/>
                </a:tc>
                <a:tc>
                  <a:txBody>
                    <a:bodyPr/>
                    <a:lstStyle/>
                    <a:p>
                      <a:r>
                        <a:rPr lang="en-US" sz="1500" dirty="0" smtClean="0">
                          <a:latin typeface="Arial"/>
                          <a:cs typeface="Arial"/>
                        </a:rPr>
                        <a:t>5% CO</a:t>
                      </a:r>
                      <a:r>
                        <a:rPr lang="en-US" sz="1500" baseline="-25000" dirty="0" smtClean="0">
                          <a:latin typeface="Arial"/>
                          <a:cs typeface="Arial"/>
                        </a:rPr>
                        <a:t>2</a:t>
                      </a:r>
                      <a:r>
                        <a:rPr lang="en-US" sz="1500" dirty="0" smtClean="0">
                          <a:latin typeface="Arial"/>
                          <a:cs typeface="Arial"/>
                        </a:rPr>
                        <a:t>, self-consistent w/star,</a:t>
                      </a:r>
                      <a:r>
                        <a:rPr lang="en-US" sz="1500" baseline="0" dirty="0" smtClean="0">
                          <a:latin typeface="Arial"/>
                          <a:cs typeface="Arial"/>
                        </a:rPr>
                        <a:t> </a:t>
                      </a:r>
                    </a:p>
                    <a:p>
                      <a:r>
                        <a:rPr lang="en-US" sz="1500" dirty="0" smtClean="0">
                          <a:latin typeface="Arial"/>
                          <a:cs typeface="Arial"/>
                        </a:rPr>
                        <a:t>HEC or orbital evolution</a:t>
                      </a:r>
                      <a:endParaRPr lang="en-US" sz="1500" dirty="0">
                        <a:latin typeface="Arial"/>
                        <a:cs typeface="Arial"/>
                      </a:endParaRPr>
                    </a:p>
                  </a:txBody>
                  <a:tcPr marT="34291" marB="34291"/>
                </a:tc>
                <a:tc>
                  <a:txBody>
                    <a:bodyPr/>
                    <a:lstStyle/>
                    <a:p>
                      <a:r>
                        <a:rPr lang="en-US" sz="1500" dirty="0" smtClean="0">
                          <a:solidFill>
                            <a:schemeClr val="accent1">
                              <a:lumMod val="50000"/>
                            </a:schemeClr>
                          </a:solidFill>
                          <a:latin typeface="Zapf Dingbats"/>
                          <a:ea typeface="Zapf Dingbats"/>
                          <a:cs typeface="Zapf Dingbats"/>
                          <a:sym typeface="Zapf Dingbats"/>
                        </a:rPr>
                        <a:t>✔</a:t>
                      </a:r>
                      <a:endParaRPr lang="en-US" sz="1500" dirty="0">
                        <a:solidFill>
                          <a:schemeClr val="accent1">
                            <a:lumMod val="50000"/>
                          </a:schemeClr>
                        </a:solidFill>
                        <a:latin typeface="Arial"/>
                        <a:cs typeface="Arial"/>
                      </a:endParaRPr>
                    </a:p>
                  </a:txBody>
                  <a:tcPr marT="34291" marB="34291"/>
                </a:tc>
              </a:tr>
              <a:tr h="577015">
                <a:tc>
                  <a:txBody>
                    <a:bodyPr/>
                    <a:lstStyle/>
                    <a:p>
                      <a:r>
                        <a:rPr lang="en-US" sz="1500" dirty="0" smtClean="0">
                          <a:latin typeface="Arial"/>
                          <a:cs typeface="Arial"/>
                        </a:rPr>
                        <a:t>N</a:t>
                      </a:r>
                      <a:r>
                        <a:rPr lang="en-US" sz="1500" baseline="-25000" dirty="0" smtClean="0">
                          <a:latin typeface="Arial"/>
                          <a:cs typeface="Arial"/>
                        </a:rPr>
                        <a:t>2</a:t>
                      </a:r>
                      <a:r>
                        <a:rPr lang="en-US" sz="1500" dirty="0" smtClean="0">
                          <a:latin typeface="Arial"/>
                          <a:cs typeface="Arial"/>
                        </a:rPr>
                        <a:t>/CO</a:t>
                      </a:r>
                      <a:r>
                        <a:rPr lang="en-US" sz="1500" baseline="-25000" dirty="0" smtClean="0">
                          <a:latin typeface="Arial"/>
                          <a:cs typeface="Arial"/>
                        </a:rPr>
                        <a:t>2</a:t>
                      </a:r>
                      <a:r>
                        <a:rPr lang="en-US" sz="1500" dirty="0" smtClean="0">
                          <a:latin typeface="Arial"/>
                          <a:cs typeface="Arial"/>
                        </a:rPr>
                        <a:t>/CH</a:t>
                      </a:r>
                      <a:r>
                        <a:rPr lang="en-US" sz="1500" baseline="-25000" dirty="0" smtClean="0">
                          <a:latin typeface="Arial"/>
                          <a:cs typeface="Arial"/>
                        </a:rPr>
                        <a:t>4</a:t>
                      </a:r>
                      <a:r>
                        <a:rPr lang="en-US" sz="1500" dirty="0" smtClean="0">
                          <a:latin typeface="Arial"/>
                          <a:cs typeface="Arial"/>
                        </a:rPr>
                        <a:t> </a:t>
                      </a:r>
                      <a:r>
                        <a:rPr lang="en-US" sz="1500" dirty="0" err="1" smtClean="0">
                          <a:latin typeface="Arial"/>
                          <a:cs typeface="Arial"/>
                        </a:rPr>
                        <a:t>Archean</a:t>
                      </a:r>
                      <a:r>
                        <a:rPr lang="en-US" sz="1500" dirty="0" smtClean="0">
                          <a:latin typeface="Arial"/>
                          <a:cs typeface="Arial"/>
                        </a:rPr>
                        <a:t> Earth-like</a:t>
                      </a:r>
                      <a:r>
                        <a:rPr lang="en-US" sz="1500" baseline="0" dirty="0" smtClean="0">
                          <a:latin typeface="Arial"/>
                          <a:cs typeface="Arial"/>
                        </a:rPr>
                        <a:t>, </a:t>
                      </a:r>
                      <a:r>
                        <a:rPr lang="en-US" sz="1500" dirty="0" smtClean="0">
                          <a:latin typeface="Arial"/>
                          <a:cs typeface="Arial"/>
                        </a:rPr>
                        <a:t>haze</a:t>
                      </a:r>
                      <a:r>
                        <a:rPr lang="en-US" sz="1500" baseline="0" dirty="0" smtClean="0">
                          <a:latin typeface="Arial"/>
                          <a:cs typeface="Arial"/>
                        </a:rPr>
                        <a:t>,1 bar</a:t>
                      </a:r>
                      <a:endParaRPr lang="en-US" sz="1500" dirty="0">
                        <a:latin typeface="Arial"/>
                        <a:cs typeface="Arial"/>
                      </a:endParaRPr>
                    </a:p>
                  </a:txBody>
                  <a:tcPr marT="34291" marB="34291"/>
                </a:tc>
                <a:tc>
                  <a:txBody>
                    <a:bodyPr/>
                    <a:lstStyle/>
                    <a:p>
                      <a:r>
                        <a:rPr lang="en-US" sz="1500" dirty="0" smtClean="0">
                          <a:latin typeface="Arial"/>
                          <a:cs typeface="Arial"/>
                        </a:rPr>
                        <a:t>289K</a:t>
                      </a:r>
                    </a:p>
                    <a:p>
                      <a:r>
                        <a:rPr lang="en-US" sz="1500" dirty="0" smtClean="0">
                          <a:latin typeface="Arial"/>
                          <a:cs typeface="Arial"/>
                        </a:rPr>
                        <a:t>285K</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00664D"/>
                          </a:solidFill>
                          <a:latin typeface="Zapf Dingbats"/>
                          <a:ea typeface="Zapf Dingbats"/>
                          <a:cs typeface="Zapf Dingbats"/>
                          <a:sym typeface="Zapf Dingbats"/>
                        </a:rPr>
                        <a:t>✔</a:t>
                      </a:r>
                      <a:endParaRPr lang="en-US" sz="1500" dirty="0" smtClean="0">
                        <a:solidFill>
                          <a:srgbClr val="00664D"/>
                        </a:solidFill>
                        <a:latin typeface="Arial"/>
                        <a:cs typeface="Arial"/>
                      </a:endParaRPr>
                    </a:p>
                  </a:txBody>
                  <a:tcPr marT="34291" marB="34291"/>
                </a:tc>
                <a:tc>
                  <a:txBody>
                    <a:bodyPr/>
                    <a:lstStyle/>
                    <a:p>
                      <a:r>
                        <a:rPr lang="en-US" sz="1500" dirty="0" smtClean="0">
                          <a:latin typeface="Arial"/>
                          <a:cs typeface="Arial"/>
                        </a:rPr>
                        <a:t>5% CO</a:t>
                      </a:r>
                      <a:r>
                        <a:rPr lang="en-US" sz="1500" baseline="-25000" dirty="0" smtClean="0">
                          <a:latin typeface="Arial"/>
                          <a:cs typeface="Arial"/>
                        </a:rPr>
                        <a:t>2</a:t>
                      </a:r>
                      <a:r>
                        <a:rPr lang="en-US" sz="1500" dirty="0" smtClean="0">
                          <a:latin typeface="Arial"/>
                          <a:cs typeface="Arial"/>
                        </a:rPr>
                        <a:t>,</a:t>
                      </a:r>
                      <a:r>
                        <a:rPr lang="en-US" sz="1500" baseline="0" dirty="0" smtClean="0">
                          <a:latin typeface="Arial"/>
                          <a:cs typeface="Arial"/>
                        </a:rPr>
                        <a:t> 1% CH</a:t>
                      </a:r>
                      <a:r>
                        <a:rPr lang="en-US" sz="1500" baseline="-25000" dirty="0" smtClean="0">
                          <a:latin typeface="Arial"/>
                          <a:cs typeface="Arial"/>
                        </a:rPr>
                        <a:t>4</a:t>
                      </a:r>
                      <a:r>
                        <a:rPr lang="en-US" sz="1500" baseline="0" dirty="0" smtClean="0">
                          <a:latin typeface="Arial"/>
                          <a:cs typeface="Arial"/>
                        </a:rPr>
                        <a:t> - 3% CH</a:t>
                      </a:r>
                      <a:r>
                        <a:rPr lang="en-US" sz="1500" baseline="-25000" dirty="0" smtClean="0">
                          <a:latin typeface="Arial"/>
                          <a:cs typeface="Arial"/>
                        </a:rPr>
                        <a:t>4</a:t>
                      </a:r>
                      <a:r>
                        <a:rPr lang="en-US" sz="1500" baseline="0" dirty="0" smtClean="0">
                          <a:latin typeface="Arial"/>
                          <a:cs typeface="Arial"/>
                        </a:rPr>
                        <a:t> for haze, HEC or orbital evolution</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00664D"/>
                          </a:solidFill>
                          <a:latin typeface="Zapf Dingbats"/>
                          <a:ea typeface="Zapf Dingbats"/>
                          <a:cs typeface="Zapf Dingbats"/>
                          <a:sym typeface="Zapf Dingbats"/>
                        </a:rPr>
                        <a:t>✔</a:t>
                      </a:r>
                      <a:endParaRPr lang="en-US" sz="1500" dirty="0" smtClean="0">
                        <a:solidFill>
                          <a:srgbClr val="00664D"/>
                        </a:solidFill>
                        <a:latin typeface="Arial"/>
                        <a:cs typeface="Arial"/>
                      </a:endParaRPr>
                    </a:p>
                  </a:txBody>
                  <a:tcPr marT="34291" marB="34291"/>
                </a:tc>
              </a:tr>
              <a:tr h="577015">
                <a:tc>
                  <a:txBody>
                    <a:bodyPr/>
                    <a:lstStyle/>
                    <a:p>
                      <a:r>
                        <a:rPr lang="en-US" sz="1500" dirty="0" smtClean="0">
                          <a:latin typeface="Arial"/>
                          <a:cs typeface="Arial"/>
                        </a:rPr>
                        <a:t>O</a:t>
                      </a:r>
                      <a:r>
                        <a:rPr lang="en-US" sz="1500" baseline="-25000" dirty="0" smtClean="0">
                          <a:latin typeface="Arial"/>
                          <a:cs typeface="Arial"/>
                        </a:rPr>
                        <a:t>2</a:t>
                      </a:r>
                      <a:r>
                        <a:rPr lang="en-US" sz="1500" baseline="0" dirty="0" smtClean="0">
                          <a:latin typeface="Arial"/>
                          <a:cs typeface="Arial"/>
                        </a:rPr>
                        <a:t>-rich, H</a:t>
                      </a:r>
                      <a:r>
                        <a:rPr lang="en-US" sz="1500" baseline="-25000" dirty="0" smtClean="0">
                          <a:latin typeface="Arial"/>
                          <a:cs typeface="Arial"/>
                        </a:rPr>
                        <a:t>2</a:t>
                      </a:r>
                      <a:r>
                        <a:rPr lang="en-US" sz="1500" baseline="0" dirty="0" smtClean="0">
                          <a:latin typeface="Arial"/>
                          <a:cs typeface="Arial"/>
                        </a:rPr>
                        <a:t>O-remains, </a:t>
                      </a:r>
                    </a:p>
                    <a:p>
                      <a:r>
                        <a:rPr lang="en-US" sz="1500" baseline="0" dirty="0" smtClean="0">
                          <a:latin typeface="Arial"/>
                          <a:cs typeface="Arial"/>
                        </a:rPr>
                        <a:t>10 bar</a:t>
                      </a:r>
                      <a:endParaRPr lang="en-US" sz="1500" dirty="0">
                        <a:latin typeface="Arial"/>
                        <a:cs typeface="Arial"/>
                      </a:endParaRPr>
                    </a:p>
                  </a:txBody>
                  <a:tcPr marT="34291" marB="34291"/>
                </a:tc>
                <a:tc>
                  <a:txBody>
                    <a:bodyPr/>
                    <a:lstStyle/>
                    <a:p>
                      <a:r>
                        <a:rPr lang="en-US" sz="1500" dirty="0" smtClean="0">
                          <a:latin typeface="Arial"/>
                          <a:cs typeface="Arial"/>
                        </a:rPr>
                        <a:t>320K</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00664D"/>
                          </a:solidFill>
                          <a:latin typeface="Zapf Dingbats"/>
                          <a:ea typeface="Zapf Dingbats"/>
                          <a:cs typeface="Zapf Dingbats"/>
                          <a:sym typeface="Zapf Dingbats"/>
                        </a:rPr>
                        <a:t>✔</a:t>
                      </a:r>
                      <a:endParaRPr lang="en-US" sz="1500" dirty="0" smtClean="0">
                        <a:solidFill>
                          <a:srgbClr val="00664D"/>
                        </a:solidFill>
                        <a:latin typeface="Arial"/>
                        <a:cs typeface="Arial"/>
                      </a:endParaRPr>
                    </a:p>
                  </a:txBody>
                  <a:tcPr marT="34291" marB="34291"/>
                </a:tc>
                <a:tc>
                  <a:txBody>
                    <a:bodyPr/>
                    <a:lstStyle/>
                    <a:p>
                      <a:r>
                        <a:rPr lang="en-US" sz="1500" dirty="0" smtClean="0">
                          <a:latin typeface="Arial"/>
                          <a:cs typeface="Arial"/>
                        </a:rPr>
                        <a:t>0.5%</a:t>
                      </a:r>
                      <a:r>
                        <a:rPr lang="en-US" sz="1500" baseline="0" dirty="0" smtClean="0">
                          <a:latin typeface="Arial"/>
                          <a:cs typeface="Arial"/>
                        </a:rPr>
                        <a:t> CO</a:t>
                      </a:r>
                      <a:r>
                        <a:rPr lang="en-US" sz="1500" baseline="-25000" dirty="0" smtClean="0">
                          <a:latin typeface="Arial"/>
                          <a:cs typeface="Arial"/>
                        </a:rPr>
                        <a:t>2</a:t>
                      </a:r>
                      <a:r>
                        <a:rPr lang="en-US" sz="1500" baseline="0" dirty="0" smtClean="0">
                          <a:latin typeface="Arial"/>
                          <a:cs typeface="Arial"/>
                        </a:rPr>
                        <a:t>, incomplete ocean loss. O</a:t>
                      </a:r>
                      <a:r>
                        <a:rPr lang="en-US" sz="1500" baseline="-25000" dirty="0" smtClean="0">
                          <a:latin typeface="Arial"/>
                          <a:cs typeface="Arial"/>
                        </a:rPr>
                        <a:t>2</a:t>
                      </a:r>
                      <a:r>
                        <a:rPr lang="en-US" sz="1500" baseline="0" dirty="0" smtClean="0">
                          <a:latin typeface="Arial"/>
                          <a:cs typeface="Arial"/>
                        </a:rPr>
                        <a:t> may hamper life’s origin</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00664D"/>
                          </a:solidFill>
                          <a:latin typeface="Zapf Dingbats"/>
                          <a:ea typeface="Zapf Dingbats"/>
                          <a:cs typeface="Zapf Dingbats"/>
                          <a:sym typeface="Zapf Dingbats"/>
                        </a:rPr>
                        <a:t>✔</a:t>
                      </a:r>
                      <a:r>
                        <a:rPr lang="en-US" sz="1500" dirty="0" smtClean="0">
                          <a:solidFill>
                            <a:srgbClr val="00664D"/>
                          </a:solidFill>
                          <a:latin typeface="Arial"/>
                          <a:cs typeface="Arial"/>
                        </a:rPr>
                        <a:t>?</a:t>
                      </a:r>
                    </a:p>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latin typeface="Zapf Dingbats"/>
                          <a:ea typeface="Zapf Dingbats"/>
                          <a:cs typeface="Zapf Dingbats"/>
                          <a:sym typeface="Zapf Dingbats"/>
                        </a:rPr>
                        <a:t> </a:t>
                      </a:r>
                      <a:endParaRPr lang="en-US" sz="1500" dirty="0" smtClean="0">
                        <a:latin typeface="Arial"/>
                        <a:cs typeface="Arial"/>
                      </a:endParaRPr>
                    </a:p>
                  </a:txBody>
                  <a:tcPr marT="34291" marB="34291"/>
                </a:tc>
              </a:tr>
              <a:tr h="567837">
                <a:tc>
                  <a:txBody>
                    <a:bodyPr/>
                    <a:lstStyle/>
                    <a:p>
                      <a:r>
                        <a:rPr lang="en-US" sz="1500" dirty="0" smtClean="0">
                          <a:latin typeface="Arial"/>
                          <a:cs typeface="Arial"/>
                        </a:rPr>
                        <a:t>CO</a:t>
                      </a:r>
                      <a:r>
                        <a:rPr lang="en-US" sz="1500" baseline="-25000" dirty="0" smtClean="0">
                          <a:latin typeface="Arial"/>
                          <a:cs typeface="Arial"/>
                        </a:rPr>
                        <a:t>2</a:t>
                      </a:r>
                      <a:r>
                        <a:rPr lang="en-US" sz="1500" dirty="0" smtClean="0">
                          <a:latin typeface="Arial"/>
                          <a:cs typeface="Arial"/>
                        </a:rPr>
                        <a:t>/CO/O</a:t>
                      </a:r>
                      <a:r>
                        <a:rPr lang="en-US" sz="1500" baseline="-25000" dirty="0" smtClean="0">
                          <a:latin typeface="Arial"/>
                          <a:cs typeface="Arial"/>
                        </a:rPr>
                        <a:t>2</a:t>
                      </a:r>
                      <a:r>
                        <a:rPr lang="en-US" sz="1500" baseline="0" dirty="0" smtClean="0">
                          <a:latin typeface="Arial"/>
                          <a:cs typeface="Arial"/>
                        </a:rPr>
                        <a:t>, no-H</a:t>
                      </a:r>
                      <a:r>
                        <a:rPr lang="en-US" sz="1500" baseline="-25000" dirty="0" smtClean="0">
                          <a:latin typeface="Arial"/>
                          <a:cs typeface="Arial"/>
                        </a:rPr>
                        <a:t>2</a:t>
                      </a:r>
                      <a:r>
                        <a:rPr lang="en-US" sz="1500" baseline="0" dirty="0" smtClean="0">
                          <a:latin typeface="Arial"/>
                          <a:cs typeface="Arial"/>
                        </a:rPr>
                        <a:t>O </a:t>
                      </a:r>
                    </a:p>
                    <a:p>
                      <a:r>
                        <a:rPr lang="en-US" sz="1500" baseline="0" dirty="0" smtClean="0">
                          <a:latin typeface="Arial"/>
                          <a:cs typeface="Arial"/>
                        </a:rPr>
                        <a:t>1 bar</a:t>
                      </a:r>
                      <a:endParaRPr lang="en-US" sz="1500" baseline="-25000" dirty="0">
                        <a:latin typeface="Arial"/>
                        <a:cs typeface="Arial"/>
                      </a:endParaRPr>
                    </a:p>
                  </a:txBody>
                  <a:tcPr marT="34291" marB="34291"/>
                </a:tc>
                <a:tc>
                  <a:txBody>
                    <a:bodyPr/>
                    <a:lstStyle/>
                    <a:p>
                      <a:r>
                        <a:rPr lang="en-US" sz="1500" dirty="0" smtClean="0">
                          <a:latin typeface="Arial"/>
                          <a:cs typeface="Arial"/>
                        </a:rPr>
                        <a:t>298K </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FF0000"/>
                          </a:solidFill>
                          <a:latin typeface="Zapf Dingbats"/>
                          <a:ea typeface="Zapf Dingbats"/>
                          <a:cs typeface="Zapf Dingbats"/>
                          <a:sym typeface="Zapf Dingbats"/>
                        </a:rPr>
                        <a:t>✗</a:t>
                      </a:r>
                      <a:endParaRPr lang="en-US" sz="1500" dirty="0" smtClean="0">
                        <a:solidFill>
                          <a:srgbClr val="FF0000"/>
                        </a:solidFill>
                        <a:latin typeface="Arial"/>
                        <a:cs typeface="Arial"/>
                      </a:endParaRPr>
                    </a:p>
                  </a:txBody>
                  <a:tcPr marT="34291" marB="34291"/>
                </a:tc>
                <a:tc>
                  <a:txBody>
                    <a:bodyPr/>
                    <a:lstStyle/>
                    <a:p>
                      <a:r>
                        <a:rPr lang="en-US" sz="1500" dirty="0" smtClean="0">
                          <a:latin typeface="Arial"/>
                          <a:cs typeface="Arial"/>
                        </a:rPr>
                        <a:t>Stable mix if H</a:t>
                      </a:r>
                      <a:r>
                        <a:rPr lang="en-US" sz="1500" baseline="0" dirty="0" smtClean="0">
                          <a:latin typeface="Arial"/>
                          <a:cs typeface="Arial"/>
                        </a:rPr>
                        <a:t> &lt; 1ppm. </a:t>
                      </a:r>
                      <a:r>
                        <a:rPr lang="en-US" sz="1500" dirty="0" smtClean="0">
                          <a:latin typeface="Arial"/>
                          <a:cs typeface="Arial"/>
                        </a:rPr>
                        <a:t>CO</a:t>
                      </a:r>
                      <a:r>
                        <a:rPr lang="en-US" sz="1500" baseline="-25000" dirty="0" smtClean="0">
                          <a:latin typeface="Arial"/>
                          <a:cs typeface="Arial"/>
                        </a:rPr>
                        <a:t>2</a:t>
                      </a:r>
                      <a:r>
                        <a:rPr lang="en-US" sz="1500" baseline="0" dirty="0" smtClean="0">
                          <a:latin typeface="Arial"/>
                          <a:cs typeface="Arial"/>
                        </a:rPr>
                        <a:t> recombination if H</a:t>
                      </a:r>
                      <a:r>
                        <a:rPr lang="en-US" sz="1500" baseline="-25000" dirty="0" smtClean="0">
                          <a:latin typeface="Arial"/>
                          <a:cs typeface="Arial"/>
                        </a:rPr>
                        <a:t>2</a:t>
                      </a:r>
                      <a:r>
                        <a:rPr lang="en-US" sz="1500" baseline="0" dirty="0" smtClean="0">
                          <a:latin typeface="Arial"/>
                          <a:cs typeface="Arial"/>
                        </a:rPr>
                        <a:t>O/catalysts. </a:t>
                      </a:r>
                      <a:endParaRPr lang="en-US" sz="1500" dirty="0">
                        <a:latin typeface="Arial"/>
                        <a:cs typeface="Arial"/>
                      </a:endParaRPr>
                    </a:p>
                  </a:txBody>
                  <a:tcPr marT="34291" marB="34291"/>
                </a:tc>
                <a:tc>
                  <a:txBody>
                    <a:bodyPr/>
                    <a:lstStyle/>
                    <a:p>
                      <a:r>
                        <a:rPr lang="en-US" sz="1500" dirty="0" smtClean="0">
                          <a:solidFill>
                            <a:srgbClr val="FF0000"/>
                          </a:solidFill>
                          <a:latin typeface="Zapf Dingbats"/>
                          <a:ea typeface="Zapf Dingbats"/>
                          <a:cs typeface="Zapf Dingbats"/>
                          <a:sym typeface="Zapf Dingbats"/>
                        </a:rPr>
                        <a:t>✗</a:t>
                      </a:r>
                      <a:endParaRPr lang="en-US" sz="1500" dirty="0">
                        <a:solidFill>
                          <a:srgbClr val="FF0000"/>
                        </a:solidFill>
                        <a:latin typeface="Arial"/>
                        <a:cs typeface="Arial"/>
                      </a:endParaRPr>
                    </a:p>
                  </a:txBody>
                  <a:tcPr marT="34291" marB="34291"/>
                </a:tc>
              </a:tr>
              <a:tr h="567837">
                <a:tc>
                  <a:txBody>
                    <a:bodyPr/>
                    <a:lstStyle/>
                    <a:p>
                      <a:r>
                        <a:rPr lang="en-US" sz="1500" dirty="0" smtClean="0">
                          <a:latin typeface="Arial"/>
                          <a:cs typeface="Arial"/>
                        </a:rPr>
                        <a:t>O</a:t>
                      </a:r>
                      <a:r>
                        <a:rPr lang="en-US" sz="1500" baseline="-25000" dirty="0" smtClean="0">
                          <a:latin typeface="Arial"/>
                          <a:cs typeface="Arial"/>
                        </a:rPr>
                        <a:t>2</a:t>
                      </a:r>
                      <a:r>
                        <a:rPr lang="en-US" sz="1500" dirty="0" smtClean="0">
                          <a:latin typeface="Arial"/>
                          <a:cs typeface="Arial"/>
                        </a:rPr>
                        <a:t>-rich,</a:t>
                      </a:r>
                      <a:r>
                        <a:rPr lang="en-US" sz="1500" baseline="0" dirty="0" smtClean="0">
                          <a:latin typeface="Arial"/>
                          <a:cs typeface="Arial"/>
                        </a:rPr>
                        <a:t> H</a:t>
                      </a:r>
                      <a:r>
                        <a:rPr lang="en-US" sz="1500" baseline="-25000" dirty="0" smtClean="0">
                          <a:latin typeface="Arial"/>
                          <a:cs typeface="Arial"/>
                        </a:rPr>
                        <a:t>2</a:t>
                      </a:r>
                      <a:r>
                        <a:rPr lang="en-US" sz="1500" baseline="0" dirty="0" smtClean="0">
                          <a:latin typeface="Arial"/>
                          <a:cs typeface="Arial"/>
                        </a:rPr>
                        <a:t>O lost</a:t>
                      </a:r>
                    </a:p>
                    <a:p>
                      <a:r>
                        <a:rPr lang="en-US" sz="1500" baseline="0" dirty="0" smtClean="0">
                          <a:latin typeface="Arial"/>
                          <a:cs typeface="Arial"/>
                        </a:rPr>
                        <a:t>10 bar</a:t>
                      </a:r>
                      <a:endParaRPr lang="en-US" sz="1500" dirty="0">
                        <a:latin typeface="Arial"/>
                        <a:cs typeface="Arial"/>
                      </a:endParaRPr>
                    </a:p>
                  </a:txBody>
                  <a:tcPr marT="34291" marB="34291"/>
                </a:tc>
                <a:tc>
                  <a:txBody>
                    <a:bodyPr/>
                    <a:lstStyle/>
                    <a:p>
                      <a:r>
                        <a:rPr lang="en-US" sz="1500" dirty="0" smtClean="0">
                          <a:solidFill>
                            <a:schemeClr val="accent2"/>
                          </a:solidFill>
                          <a:latin typeface="Arial"/>
                          <a:cs typeface="Arial"/>
                        </a:rPr>
                        <a:t>257K</a:t>
                      </a:r>
                      <a:endParaRPr lang="en-US" sz="1500" dirty="0">
                        <a:solidFill>
                          <a:schemeClr val="accent2"/>
                        </a:solidFill>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FF0000"/>
                          </a:solidFill>
                          <a:latin typeface="Zapf Dingbats"/>
                          <a:ea typeface="Zapf Dingbats"/>
                          <a:cs typeface="Zapf Dingbats"/>
                          <a:sym typeface="Zapf Dingbats"/>
                        </a:rPr>
                        <a:t>✗</a:t>
                      </a:r>
                      <a:endParaRPr lang="en-US" sz="1500" dirty="0" smtClean="0">
                        <a:solidFill>
                          <a:srgbClr val="FF0000"/>
                        </a:solidFill>
                        <a:latin typeface="Arial"/>
                        <a:cs typeface="Arial"/>
                      </a:endParaRPr>
                    </a:p>
                    <a:p>
                      <a:endParaRPr lang="en-US" sz="1500" dirty="0">
                        <a:latin typeface="Arial"/>
                        <a:cs typeface="Arial"/>
                      </a:endParaRPr>
                    </a:p>
                  </a:txBody>
                  <a:tcPr marT="34291" marB="34291"/>
                </a:tc>
                <a:tc>
                  <a:txBody>
                    <a:bodyPr/>
                    <a:lstStyle/>
                    <a:p>
                      <a:r>
                        <a:rPr lang="en-US" sz="1500" dirty="0" smtClean="0">
                          <a:latin typeface="Arial"/>
                          <a:cs typeface="Arial"/>
                        </a:rPr>
                        <a:t>0.5% CO</a:t>
                      </a:r>
                      <a:r>
                        <a:rPr lang="en-US" sz="1500" baseline="-25000" dirty="0" smtClean="0">
                          <a:latin typeface="Arial"/>
                          <a:cs typeface="Arial"/>
                        </a:rPr>
                        <a:t>2</a:t>
                      </a:r>
                      <a:r>
                        <a:rPr lang="en-US" sz="1500" baseline="0" dirty="0" smtClean="0">
                          <a:latin typeface="Arial"/>
                          <a:cs typeface="Arial"/>
                        </a:rPr>
                        <a:t>, ocean loss, some O</a:t>
                      </a:r>
                      <a:r>
                        <a:rPr lang="en-US" sz="1500" baseline="-25000" dirty="0" smtClean="0">
                          <a:latin typeface="Arial"/>
                          <a:cs typeface="Arial"/>
                        </a:rPr>
                        <a:t>2</a:t>
                      </a:r>
                      <a:r>
                        <a:rPr lang="en-US" sz="1500" baseline="0" dirty="0" smtClean="0">
                          <a:latin typeface="Arial"/>
                          <a:cs typeface="Arial"/>
                        </a:rPr>
                        <a:t> sequestration </a:t>
                      </a:r>
                      <a:endParaRPr lang="en-US" sz="1500" dirty="0">
                        <a:latin typeface="Arial"/>
                        <a:cs typeface="Arial"/>
                      </a:endParaRPr>
                    </a:p>
                  </a:txBody>
                  <a:tcPr marT="34291" marB="34291"/>
                </a:tc>
                <a:tc>
                  <a:txBody>
                    <a:bodyPr/>
                    <a:lstStyle/>
                    <a:p>
                      <a:r>
                        <a:rPr lang="en-US" sz="1500" dirty="0" smtClean="0">
                          <a:solidFill>
                            <a:srgbClr val="FF0000"/>
                          </a:solidFill>
                          <a:latin typeface="Zapf Dingbats"/>
                          <a:ea typeface="Zapf Dingbats"/>
                          <a:cs typeface="Zapf Dingbats"/>
                          <a:sym typeface="Zapf Dingbats"/>
                        </a:rPr>
                        <a:t>✗</a:t>
                      </a:r>
                      <a:endParaRPr lang="en-US" sz="1500" dirty="0">
                        <a:solidFill>
                          <a:srgbClr val="FF0000"/>
                        </a:solidFill>
                        <a:latin typeface="Arial"/>
                        <a:cs typeface="Arial"/>
                      </a:endParaRPr>
                    </a:p>
                  </a:txBody>
                  <a:tcPr marT="34291" marB="34291"/>
                </a:tc>
              </a:tr>
              <a:tr h="577015">
                <a:tc>
                  <a:txBody>
                    <a:bodyPr/>
                    <a:lstStyle/>
                    <a:p>
                      <a:r>
                        <a:rPr lang="en-US" sz="1500" dirty="0" smtClean="0">
                          <a:latin typeface="Arial"/>
                          <a:cs typeface="Arial"/>
                        </a:rPr>
                        <a:t>O</a:t>
                      </a:r>
                      <a:r>
                        <a:rPr lang="en-US" sz="1500" baseline="-25000" dirty="0" smtClean="0">
                          <a:latin typeface="Arial"/>
                          <a:cs typeface="Arial"/>
                        </a:rPr>
                        <a:t>2</a:t>
                      </a:r>
                      <a:r>
                        <a:rPr lang="en-US" sz="1500" dirty="0" smtClean="0">
                          <a:latin typeface="Arial"/>
                          <a:cs typeface="Arial"/>
                        </a:rPr>
                        <a:t>/CO</a:t>
                      </a:r>
                      <a:r>
                        <a:rPr lang="en-US" sz="1500" baseline="-25000" dirty="0" smtClean="0">
                          <a:latin typeface="Arial"/>
                          <a:cs typeface="Arial"/>
                        </a:rPr>
                        <a:t>2</a:t>
                      </a:r>
                      <a:r>
                        <a:rPr lang="en-US" sz="1500" dirty="0" smtClean="0">
                          <a:latin typeface="Arial"/>
                          <a:cs typeface="Arial"/>
                        </a:rPr>
                        <a:t>-rich, H</a:t>
                      </a:r>
                      <a:r>
                        <a:rPr lang="en-US" sz="1500" baseline="-25000" dirty="0" smtClean="0">
                          <a:latin typeface="Arial"/>
                          <a:cs typeface="Arial"/>
                        </a:rPr>
                        <a:t>2</a:t>
                      </a:r>
                      <a:r>
                        <a:rPr lang="en-US" sz="1500" dirty="0" smtClean="0">
                          <a:latin typeface="Arial"/>
                          <a:cs typeface="Arial"/>
                        </a:rPr>
                        <a:t>O lost</a:t>
                      </a:r>
                    </a:p>
                    <a:p>
                      <a:r>
                        <a:rPr lang="en-US" sz="1500" baseline="0" dirty="0" smtClean="0">
                          <a:latin typeface="Arial"/>
                          <a:cs typeface="Arial"/>
                        </a:rPr>
                        <a:t>10 and 90 bar</a:t>
                      </a:r>
                      <a:endParaRPr lang="en-US" sz="1500" dirty="0">
                        <a:latin typeface="Arial"/>
                        <a:cs typeface="Arial"/>
                      </a:endParaRPr>
                    </a:p>
                  </a:txBody>
                  <a:tcPr marT="34291" marB="34291"/>
                </a:tc>
                <a:tc>
                  <a:txBody>
                    <a:bodyPr/>
                    <a:lstStyle/>
                    <a:p>
                      <a:r>
                        <a:rPr lang="en-US" sz="1500" dirty="0" smtClean="0">
                          <a:latin typeface="Arial"/>
                          <a:cs typeface="Arial"/>
                        </a:rPr>
                        <a:t>342K</a:t>
                      </a:r>
                    </a:p>
                    <a:p>
                      <a:r>
                        <a:rPr lang="en-US" sz="1500" dirty="0" smtClean="0">
                          <a:latin typeface="Arial"/>
                          <a:cs typeface="Arial"/>
                        </a:rPr>
                        <a:t>383K</a:t>
                      </a:r>
                      <a:r>
                        <a:rPr lang="en-US" sz="1500" baseline="0" dirty="0" smtClean="0">
                          <a:latin typeface="Arial"/>
                          <a:cs typeface="Arial"/>
                        </a:rPr>
                        <a:t> </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FF0000"/>
                          </a:solidFill>
                          <a:latin typeface="Zapf Dingbats"/>
                          <a:ea typeface="Zapf Dingbats"/>
                          <a:cs typeface="Zapf Dingbats"/>
                          <a:sym typeface="Zapf Dingbats"/>
                        </a:rPr>
                        <a:t>✗</a:t>
                      </a:r>
                      <a:endParaRPr lang="en-US" sz="1500" dirty="0" smtClean="0">
                        <a:solidFill>
                          <a:srgbClr val="FF0000"/>
                        </a:solidFill>
                        <a:latin typeface="Arial"/>
                        <a:cs typeface="Arial"/>
                      </a:endParaRPr>
                    </a:p>
                    <a:p>
                      <a:endParaRPr lang="en-US" sz="1500" dirty="0">
                        <a:latin typeface="Arial"/>
                        <a:cs typeface="Arial"/>
                      </a:endParaRPr>
                    </a:p>
                  </a:txBody>
                  <a:tcPr marT="34291" marB="34291"/>
                </a:tc>
                <a:tc>
                  <a:txBody>
                    <a:bodyPr/>
                    <a:lstStyle/>
                    <a:p>
                      <a:r>
                        <a:rPr lang="en-US" sz="1500" dirty="0" smtClean="0">
                          <a:latin typeface="Arial"/>
                          <a:cs typeface="Arial"/>
                        </a:rPr>
                        <a:t>Ocean</a:t>
                      </a:r>
                      <a:r>
                        <a:rPr lang="en-US" sz="1500" baseline="0" dirty="0" smtClean="0">
                          <a:latin typeface="Arial"/>
                          <a:cs typeface="Arial"/>
                        </a:rPr>
                        <a:t> loss, outgassing of CO</a:t>
                      </a:r>
                      <a:r>
                        <a:rPr lang="en-US" sz="1500" baseline="-25000" dirty="0" smtClean="0">
                          <a:latin typeface="Arial"/>
                          <a:cs typeface="Arial"/>
                        </a:rPr>
                        <a:t>2</a:t>
                      </a:r>
                      <a:r>
                        <a:rPr lang="en-US" sz="1500" baseline="0" dirty="0" smtClean="0">
                          <a:latin typeface="Arial"/>
                          <a:cs typeface="Arial"/>
                        </a:rPr>
                        <a:t>, some O</a:t>
                      </a:r>
                      <a:r>
                        <a:rPr lang="en-US" sz="1500" baseline="-25000" dirty="0" smtClean="0">
                          <a:latin typeface="Arial"/>
                          <a:cs typeface="Arial"/>
                        </a:rPr>
                        <a:t>2 </a:t>
                      </a:r>
                      <a:r>
                        <a:rPr lang="en-US" sz="1500" baseline="0" dirty="0" smtClean="0">
                          <a:latin typeface="Arial"/>
                          <a:cs typeface="Arial"/>
                        </a:rPr>
                        <a:t>sequestration</a:t>
                      </a:r>
                      <a:endParaRPr lang="en-US" sz="1500" dirty="0">
                        <a:latin typeface="Arial"/>
                        <a:cs typeface="Arial"/>
                      </a:endParaRPr>
                    </a:p>
                  </a:txBody>
                  <a:tcPr marT="34291" marB="34291"/>
                </a:tc>
                <a:tc>
                  <a:txBody>
                    <a:bodyPr/>
                    <a:lstStyle/>
                    <a:p>
                      <a:r>
                        <a:rPr lang="en-US" sz="1500" dirty="0" smtClean="0">
                          <a:solidFill>
                            <a:srgbClr val="FF0000"/>
                          </a:solidFill>
                          <a:latin typeface="Zapf Dingbats"/>
                          <a:ea typeface="Zapf Dingbats"/>
                          <a:cs typeface="Zapf Dingbats"/>
                          <a:sym typeface="Zapf Dingbats"/>
                        </a:rPr>
                        <a:t>✗</a:t>
                      </a:r>
                      <a:endParaRPr lang="en-US" sz="1500" dirty="0">
                        <a:solidFill>
                          <a:srgbClr val="FF0000"/>
                        </a:solidFill>
                        <a:latin typeface="Arial"/>
                        <a:cs typeface="Arial"/>
                      </a:endParaRPr>
                    </a:p>
                  </a:txBody>
                  <a:tcPr marT="34291" marB="34291"/>
                </a:tc>
              </a:tr>
              <a:tr h="577015">
                <a:tc>
                  <a:txBody>
                    <a:bodyPr/>
                    <a:lstStyle/>
                    <a:p>
                      <a:r>
                        <a:rPr lang="en-US" sz="1500" dirty="0" smtClean="0">
                          <a:latin typeface="Arial"/>
                          <a:cs typeface="Arial"/>
                        </a:rPr>
                        <a:t>CO</a:t>
                      </a:r>
                      <a:r>
                        <a:rPr lang="en-US" sz="1500" baseline="-25000" dirty="0" smtClean="0">
                          <a:latin typeface="Arial"/>
                          <a:cs typeface="Arial"/>
                        </a:rPr>
                        <a:t>2</a:t>
                      </a:r>
                      <a:r>
                        <a:rPr lang="en-US" sz="1500" dirty="0" smtClean="0">
                          <a:latin typeface="Arial"/>
                          <a:cs typeface="Arial"/>
                        </a:rPr>
                        <a:t>-rich,20 ppm H</a:t>
                      </a:r>
                      <a:r>
                        <a:rPr lang="en-US" sz="1500" baseline="-25000" dirty="0" smtClean="0">
                          <a:latin typeface="Arial"/>
                          <a:cs typeface="Arial"/>
                        </a:rPr>
                        <a:t>2</a:t>
                      </a:r>
                      <a:r>
                        <a:rPr lang="en-US" sz="1500" dirty="0" smtClean="0">
                          <a:latin typeface="Arial"/>
                          <a:cs typeface="Arial"/>
                        </a:rPr>
                        <a:t>O</a:t>
                      </a:r>
                      <a:r>
                        <a:rPr lang="en-US" sz="1500" baseline="0" dirty="0" smtClean="0">
                          <a:latin typeface="Arial"/>
                          <a:cs typeface="Arial"/>
                        </a:rPr>
                        <a:t> </a:t>
                      </a:r>
                    </a:p>
                    <a:p>
                      <a:r>
                        <a:rPr lang="en-US" sz="1500" baseline="0" dirty="0" smtClean="0">
                          <a:latin typeface="Arial"/>
                          <a:cs typeface="Arial"/>
                        </a:rPr>
                        <a:t>10 and 90 bar </a:t>
                      </a:r>
                      <a:endParaRPr lang="en-US" sz="1500" dirty="0">
                        <a:latin typeface="Arial"/>
                        <a:cs typeface="Arial"/>
                      </a:endParaRPr>
                    </a:p>
                  </a:txBody>
                  <a:tcPr marT="34291" marB="34291"/>
                </a:tc>
                <a:tc>
                  <a:txBody>
                    <a:bodyPr/>
                    <a:lstStyle/>
                    <a:p>
                      <a:r>
                        <a:rPr lang="en-US" sz="1500" dirty="0" smtClean="0">
                          <a:latin typeface="Arial"/>
                          <a:cs typeface="Arial"/>
                        </a:rPr>
                        <a:t>428K</a:t>
                      </a:r>
                    </a:p>
                    <a:p>
                      <a:r>
                        <a:rPr lang="en-US" sz="1500" dirty="0" smtClean="0">
                          <a:solidFill>
                            <a:srgbClr val="FF0000"/>
                          </a:solidFill>
                          <a:latin typeface="Arial"/>
                          <a:cs typeface="Arial"/>
                        </a:rPr>
                        <a:t>567K</a:t>
                      </a:r>
                      <a:r>
                        <a:rPr lang="en-US" sz="1500" dirty="0" smtClean="0">
                          <a:latin typeface="Arial"/>
                          <a:cs typeface="Arial"/>
                        </a:rPr>
                        <a:t> </a:t>
                      </a:r>
                      <a:endParaRPr lang="en-US" sz="1500" dirty="0">
                        <a:latin typeface="Arial"/>
                        <a:cs typeface="Arial"/>
                      </a:endParaRPr>
                    </a:p>
                  </a:txBody>
                  <a:tcPr marT="34291" marB="34291"/>
                </a:tc>
                <a:tc>
                  <a:txBody>
                    <a:bodyPr/>
                    <a:lstStyle/>
                    <a:p>
                      <a:pPr marL="0" marR="0" indent="0" algn="l" defTabSz="456988" rtl="0" eaLnBrk="1" fontAlgn="auto" latinLnBrk="0" hangingPunct="1">
                        <a:lnSpc>
                          <a:spcPct val="100000"/>
                        </a:lnSpc>
                        <a:spcBef>
                          <a:spcPts val="0"/>
                        </a:spcBef>
                        <a:spcAft>
                          <a:spcPts val="0"/>
                        </a:spcAft>
                        <a:buClrTx/>
                        <a:buSzTx/>
                        <a:buFontTx/>
                        <a:buNone/>
                        <a:tabLst/>
                        <a:defRPr/>
                      </a:pPr>
                      <a:r>
                        <a:rPr lang="en-US" sz="1500" dirty="0" smtClean="0">
                          <a:solidFill>
                            <a:srgbClr val="FF0000"/>
                          </a:solidFill>
                          <a:latin typeface="Zapf Dingbats"/>
                          <a:ea typeface="Zapf Dingbats"/>
                          <a:cs typeface="Zapf Dingbats"/>
                          <a:sym typeface="Zapf Dingbats"/>
                        </a:rPr>
                        <a:t>✗</a:t>
                      </a:r>
                      <a:endParaRPr lang="en-US" sz="1500" dirty="0" smtClean="0">
                        <a:solidFill>
                          <a:srgbClr val="FF0000"/>
                        </a:solidFill>
                        <a:latin typeface="Arial"/>
                        <a:cs typeface="Arial"/>
                      </a:endParaRPr>
                    </a:p>
                    <a:p>
                      <a:endParaRPr lang="en-US" sz="1500" dirty="0">
                        <a:latin typeface="Arial"/>
                        <a:cs typeface="Arial"/>
                      </a:endParaRPr>
                    </a:p>
                  </a:txBody>
                  <a:tcPr marT="34291" marB="34291"/>
                </a:tc>
                <a:tc>
                  <a:txBody>
                    <a:bodyPr/>
                    <a:lstStyle/>
                    <a:p>
                      <a:r>
                        <a:rPr lang="en-US" sz="1500" dirty="0" smtClean="0">
                          <a:latin typeface="Arial"/>
                          <a:cs typeface="Arial"/>
                        </a:rPr>
                        <a:t>Ocean loss, </a:t>
                      </a:r>
                      <a:r>
                        <a:rPr lang="en-US" sz="1500" baseline="0" dirty="0" smtClean="0">
                          <a:latin typeface="Arial"/>
                          <a:cs typeface="Arial"/>
                        </a:rPr>
                        <a:t>outgassed CO</a:t>
                      </a:r>
                      <a:r>
                        <a:rPr lang="en-US" sz="1500" baseline="-25000" dirty="0" smtClean="0">
                          <a:latin typeface="Arial"/>
                          <a:cs typeface="Arial"/>
                        </a:rPr>
                        <a:t>2</a:t>
                      </a:r>
                      <a:r>
                        <a:rPr lang="en-US" sz="1500" baseline="0" dirty="0" smtClean="0">
                          <a:latin typeface="Arial"/>
                          <a:cs typeface="Arial"/>
                        </a:rPr>
                        <a:t>, </a:t>
                      </a:r>
                      <a:r>
                        <a:rPr lang="en-US" sz="1500" dirty="0" smtClean="0">
                          <a:latin typeface="Arial"/>
                          <a:cs typeface="Arial"/>
                        </a:rPr>
                        <a:t>all </a:t>
                      </a:r>
                      <a:r>
                        <a:rPr lang="en-US" sz="1500" baseline="0" dirty="0" smtClean="0">
                          <a:latin typeface="Arial"/>
                          <a:cs typeface="Arial"/>
                        </a:rPr>
                        <a:t> O</a:t>
                      </a:r>
                      <a:r>
                        <a:rPr lang="en-US" sz="1500" baseline="-25000" dirty="0" smtClean="0">
                          <a:latin typeface="Arial"/>
                          <a:cs typeface="Arial"/>
                        </a:rPr>
                        <a:t>2 </a:t>
                      </a:r>
                      <a:r>
                        <a:rPr lang="en-US" sz="1500" dirty="0" smtClean="0">
                          <a:latin typeface="Arial"/>
                          <a:cs typeface="Arial"/>
                        </a:rPr>
                        <a:t>sequestered</a:t>
                      </a:r>
                      <a:r>
                        <a:rPr lang="en-US" sz="1500" baseline="0" dirty="0" smtClean="0">
                          <a:latin typeface="Arial"/>
                          <a:cs typeface="Arial"/>
                        </a:rPr>
                        <a:t>, Venus-like </a:t>
                      </a:r>
                      <a:endParaRPr lang="en-US" sz="1500" dirty="0">
                        <a:latin typeface="Arial"/>
                        <a:cs typeface="Arial"/>
                      </a:endParaRPr>
                    </a:p>
                  </a:txBody>
                  <a:tcPr marT="34291" marB="34291"/>
                </a:tc>
                <a:tc>
                  <a:txBody>
                    <a:bodyPr/>
                    <a:lstStyle/>
                    <a:p>
                      <a:r>
                        <a:rPr lang="en-US" sz="1500" dirty="0" smtClean="0">
                          <a:solidFill>
                            <a:srgbClr val="FF0000"/>
                          </a:solidFill>
                          <a:latin typeface="Zapf Dingbats"/>
                          <a:ea typeface="Zapf Dingbats"/>
                          <a:cs typeface="Zapf Dingbats"/>
                          <a:sym typeface="Zapf Dingbats"/>
                        </a:rPr>
                        <a:t>✗</a:t>
                      </a:r>
                      <a:endParaRPr lang="en-US" sz="1500" dirty="0">
                        <a:solidFill>
                          <a:srgbClr val="FF0000"/>
                        </a:solidFill>
                        <a:latin typeface="Arial"/>
                        <a:cs typeface="Arial"/>
                      </a:endParaRPr>
                    </a:p>
                  </a:txBody>
                  <a:tcPr marT="34291" marB="34291"/>
                </a:tc>
              </a:tr>
            </a:tbl>
          </a:graphicData>
        </a:graphic>
      </p:graphicFrame>
      <p:sp>
        <p:nvSpPr>
          <p:cNvPr id="6" name="TextBox 5"/>
          <p:cNvSpPr txBox="1"/>
          <p:nvPr/>
        </p:nvSpPr>
        <p:spPr>
          <a:xfrm>
            <a:off x="0" y="5576648"/>
            <a:ext cx="9144000" cy="707886"/>
          </a:xfrm>
          <a:prstGeom prst="rect">
            <a:avLst/>
          </a:prstGeom>
          <a:noFill/>
        </p:spPr>
        <p:txBody>
          <a:bodyPr wrap="square" rtlCol="0">
            <a:spAutoFit/>
          </a:bodyPr>
          <a:lstStyle/>
          <a:p>
            <a:r>
              <a:rPr lang="en-US" sz="2000" dirty="0" smtClean="0">
                <a:latin typeface="Arial"/>
                <a:cs typeface="Arial"/>
              </a:rPr>
              <a:t>Although it sits squarely in the habitable zone, depending on the evolutionary path taken, </a:t>
            </a:r>
            <a:r>
              <a:rPr lang="en-US" sz="2000" dirty="0" err="1" smtClean="0">
                <a:latin typeface="Arial"/>
                <a:cs typeface="Arial"/>
              </a:rPr>
              <a:t>Proxima</a:t>
            </a:r>
            <a:r>
              <a:rPr lang="en-US" sz="2000" dirty="0" smtClean="0">
                <a:latin typeface="Arial"/>
                <a:cs typeface="Arial"/>
              </a:rPr>
              <a:t> Cen b may or may not be habitable. </a:t>
            </a:r>
            <a:endParaRPr lang="en-US" sz="2000" dirty="0">
              <a:latin typeface="Arial"/>
              <a:cs typeface="Arial"/>
            </a:endParaRPr>
          </a:p>
        </p:txBody>
      </p:sp>
    </p:spTree>
    <p:extLst>
      <p:ext uri="{BB962C8B-B14F-4D97-AF65-F5344CB8AC3E}">
        <p14:creationId xmlns:p14="http://schemas.microsoft.com/office/powerpoint/2010/main" val="179337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4" name="Content Placeholder 3"/>
          <p:cNvSpPr>
            <a:spLocks noGrp="1"/>
          </p:cNvSpPr>
          <p:nvPr>
            <p:ph idx="1"/>
          </p:nvPr>
        </p:nvSpPr>
        <p:spPr>
          <a:xfrm>
            <a:off x="338667" y="1151468"/>
            <a:ext cx="8449734" cy="4360333"/>
          </a:xfrm>
        </p:spPr>
        <p:txBody>
          <a:bodyPr/>
          <a:lstStyle/>
          <a:p>
            <a:pPr marL="0" indent="0">
              <a:buNone/>
            </a:pPr>
            <a:endParaRPr lang="en-US" dirty="0"/>
          </a:p>
          <a:p>
            <a:r>
              <a:rPr lang="en-US" dirty="0" smtClean="0"/>
              <a:t>Clearly terrestrial planet evolution, and the resulting atmosphere, matters to a planet’s habitability.  </a:t>
            </a:r>
          </a:p>
          <a:p>
            <a:endParaRPr lang="en-US" dirty="0"/>
          </a:p>
          <a:p>
            <a:r>
              <a:rPr lang="en-US" dirty="0" smtClean="0"/>
              <a:t>Will observations allow us to recognize these different planetary states and the likely evolutionary path taken by the planet? </a:t>
            </a:r>
          </a:p>
          <a:p>
            <a:endParaRPr lang="en-US" dirty="0" smtClean="0"/>
          </a:p>
          <a:p>
            <a:pPr marL="0" indent="0">
              <a:buNone/>
            </a:pPr>
            <a:endParaRPr lang="en-US" dirty="0"/>
          </a:p>
        </p:txBody>
      </p:sp>
      <p:sp>
        <p:nvSpPr>
          <p:cNvPr id="2" name="TextBox 1"/>
          <p:cNvSpPr txBox="1"/>
          <p:nvPr/>
        </p:nvSpPr>
        <p:spPr>
          <a:xfrm>
            <a:off x="220135" y="135467"/>
            <a:ext cx="5473186" cy="523178"/>
          </a:xfrm>
          <a:prstGeom prst="rect">
            <a:avLst/>
          </a:prstGeom>
          <a:noFill/>
        </p:spPr>
        <p:txBody>
          <a:bodyPr wrap="none" lIns="91397" tIns="45699" rIns="91397" bIns="45699" rtlCol="0">
            <a:spAutoFit/>
          </a:bodyPr>
          <a:lstStyle/>
          <a:p>
            <a:r>
              <a:rPr lang="en-US" sz="2800" dirty="0">
                <a:solidFill>
                  <a:srgbClr val="FFFFFF"/>
                </a:solidFill>
              </a:rPr>
              <a:t>What do we take away from this?</a:t>
            </a:r>
          </a:p>
        </p:txBody>
      </p:sp>
      <p:cxnSp>
        <p:nvCxnSpPr>
          <p:cNvPr id="7" name="Straight Connector 6"/>
          <p:cNvCxnSpPr/>
          <p:nvPr/>
        </p:nvCxnSpPr>
        <p:spPr bwMode="auto">
          <a:xfrm>
            <a:off x="0" y="863601"/>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t>Credit: </a:t>
            </a:r>
            <a:r>
              <a:rPr lang="en-US" sz="1600" dirty="0" err="1"/>
              <a:t>Kornmesser</a:t>
            </a:r>
            <a:r>
              <a:rPr lang="en-US" sz="1600" dirty="0"/>
              <a:t>, ESO</a:t>
            </a:r>
          </a:p>
        </p:txBody>
      </p:sp>
    </p:spTree>
    <p:extLst>
      <p:ext uri="{BB962C8B-B14F-4D97-AF65-F5344CB8AC3E}">
        <p14:creationId xmlns:p14="http://schemas.microsoft.com/office/powerpoint/2010/main" val="27959792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4" name="Content Placeholder 3"/>
          <p:cNvSpPr>
            <a:spLocks noGrp="1"/>
          </p:cNvSpPr>
          <p:nvPr>
            <p:ph idx="1"/>
          </p:nvPr>
        </p:nvSpPr>
        <p:spPr>
          <a:xfrm>
            <a:off x="338667" y="1151468"/>
            <a:ext cx="8449734" cy="4360333"/>
          </a:xfrm>
        </p:spPr>
        <p:txBody>
          <a:bodyPr/>
          <a:lstStyle/>
          <a:p>
            <a:r>
              <a:rPr lang="en-US" dirty="0" smtClean="0"/>
              <a:t>Observational Discriminants</a:t>
            </a:r>
          </a:p>
          <a:p>
            <a:endParaRPr lang="en-US" dirty="0"/>
          </a:p>
          <a:p>
            <a:endParaRPr lang="en-US" dirty="0" smtClean="0"/>
          </a:p>
          <a:p>
            <a:endParaRPr lang="en-US" dirty="0"/>
          </a:p>
          <a:p>
            <a:endParaRPr lang="en-US" dirty="0" smtClean="0"/>
          </a:p>
          <a:p>
            <a:r>
              <a:rPr lang="en-US" dirty="0" smtClean="0"/>
              <a:t>To simulate thermal phase curves and spectra we used radiative transfer models and instrument simulator models for JWST and coronagraphs. </a:t>
            </a:r>
          </a:p>
          <a:p>
            <a:endParaRPr lang="en-US" dirty="0" smtClean="0"/>
          </a:p>
          <a:p>
            <a:pPr marL="0" indent="0">
              <a:buNone/>
            </a:pPr>
            <a:endParaRPr lang="en-US" dirty="0"/>
          </a:p>
        </p:txBody>
      </p:sp>
      <p:sp>
        <p:nvSpPr>
          <p:cNvPr id="2" name="TextBox 1"/>
          <p:cNvSpPr txBox="1"/>
          <p:nvPr/>
        </p:nvSpPr>
        <p:spPr>
          <a:xfrm>
            <a:off x="220139" y="135467"/>
            <a:ext cx="3257911"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Centauri b</a:t>
            </a:r>
          </a:p>
        </p:txBody>
      </p:sp>
      <p:cxnSp>
        <p:nvCxnSpPr>
          <p:cNvPr id="7" name="Straight Connector 6"/>
          <p:cNvCxnSpPr/>
          <p:nvPr/>
        </p:nvCxnSpPr>
        <p:spPr bwMode="auto">
          <a:xfrm>
            <a:off x="0" y="863601"/>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t>Credit: </a:t>
            </a:r>
            <a:r>
              <a:rPr lang="en-US" sz="1600" dirty="0" err="1"/>
              <a:t>Kornmesser</a:t>
            </a:r>
            <a:r>
              <a:rPr lang="en-US" sz="1600" dirty="0"/>
              <a:t>, ESO</a:t>
            </a:r>
          </a:p>
        </p:txBody>
      </p:sp>
    </p:spTree>
    <p:extLst>
      <p:ext uri="{BB962C8B-B14F-4D97-AF65-F5344CB8AC3E}">
        <p14:creationId xmlns:p14="http://schemas.microsoft.com/office/powerpoint/2010/main" val="10209105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5" y="197997"/>
            <a:ext cx="9177025" cy="461622"/>
          </a:xfrm>
          <a:prstGeom prst="rect">
            <a:avLst/>
          </a:prstGeom>
          <a:noFill/>
        </p:spPr>
        <p:txBody>
          <a:bodyPr wrap="none" lIns="91397" tIns="45699" rIns="91397" bIns="45699" rtlCol="0">
            <a:spAutoFit/>
          </a:bodyPr>
          <a:lstStyle/>
          <a:p>
            <a:r>
              <a:rPr lang="en-US" dirty="0" smtClean="0">
                <a:solidFill>
                  <a:srgbClr val="FFFFFF"/>
                </a:solidFill>
              </a:rPr>
              <a:t>O</a:t>
            </a:r>
            <a:r>
              <a:rPr lang="en-US" baseline="-25000" dirty="0" smtClean="0">
                <a:solidFill>
                  <a:srgbClr val="FFFFFF"/>
                </a:solidFill>
              </a:rPr>
              <a:t>4</a:t>
            </a:r>
            <a:r>
              <a:rPr lang="en-US" dirty="0" smtClean="0">
                <a:solidFill>
                  <a:srgbClr val="FFFFFF"/>
                </a:solidFill>
              </a:rPr>
              <a:t> Discriminates Ocean Runaway </a:t>
            </a:r>
            <a:r>
              <a:rPr lang="en-US" dirty="0" err="1" smtClean="0">
                <a:solidFill>
                  <a:srgbClr val="FFFFFF"/>
                </a:solidFill>
              </a:rPr>
              <a:t>vs</a:t>
            </a:r>
            <a:r>
              <a:rPr lang="en-US" dirty="0" smtClean="0">
                <a:solidFill>
                  <a:srgbClr val="FFFFFF"/>
                </a:solidFill>
              </a:rPr>
              <a:t> Inhabited Earth-Like Planets </a:t>
            </a:r>
            <a:endParaRPr lang="en-US" dirty="0">
              <a:solidFill>
                <a:srgbClr val="FFFFFF"/>
              </a:solidFill>
            </a:endParaRPr>
          </a:p>
        </p:txBody>
      </p:sp>
      <p:sp>
        <p:nvSpPr>
          <p:cNvPr id="5" name="Content Placeholder 4"/>
          <p:cNvSpPr>
            <a:spLocks noGrp="1"/>
          </p:cNvSpPr>
          <p:nvPr>
            <p:ph idx="1"/>
          </p:nvPr>
        </p:nvSpPr>
        <p:spPr>
          <a:xfrm>
            <a:off x="6409268" y="876297"/>
            <a:ext cx="2696632" cy="2667003"/>
          </a:xfrm>
        </p:spPr>
        <p:txBody>
          <a:bodyPr/>
          <a:lstStyle/>
          <a:p>
            <a:pPr marL="0" indent="0">
              <a:buNone/>
            </a:pPr>
            <a:r>
              <a:rPr lang="en-US" sz="2000" u="sng" dirty="0" smtClean="0"/>
              <a:t>O</a:t>
            </a:r>
            <a:r>
              <a:rPr lang="en-US" sz="2000" u="sng" baseline="-25000" dirty="0" smtClean="0"/>
              <a:t>2</a:t>
            </a:r>
            <a:r>
              <a:rPr lang="en-US" sz="2000" u="sng" dirty="0" smtClean="0"/>
              <a:t>-rich, ocean lost</a:t>
            </a:r>
          </a:p>
          <a:p>
            <a:pPr marL="0" indent="0">
              <a:buNone/>
            </a:pPr>
            <a:r>
              <a:rPr lang="en-US" sz="1600" dirty="0" smtClean="0"/>
              <a:t>Strong O</a:t>
            </a:r>
            <a:r>
              <a:rPr lang="en-US" sz="1600" baseline="-25000" dirty="0" smtClean="0"/>
              <a:t>2 </a:t>
            </a:r>
            <a:r>
              <a:rPr lang="en-US" sz="1600" dirty="0" smtClean="0"/>
              <a:t>and O</a:t>
            </a:r>
            <a:r>
              <a:rPr lang="en-US" sz="1600" baseline="-25000" dirty="0" smtClean="0"/>
              <a:t>3</a:t>
            </a:r>
            <a:r>
              <a:rPr lang="en-US" sz="1600" dirty="0" smtClean="0"/>
              <a:t> </a:t>
            </a:r>
          </a:p>
          <a:p>
            <a:pPr marL="0" indent="0">
              <a:buNone/>
            </a:pPr>
            <a:r>
              <a:rPr lang="en-US" sz="1600" dirty="0" smtClean="0"/>
              <a:t>O</a:t>
            </a:r>
            <a:r>
              <a:rPr lang="en-US" sz="1600" baseline="-25000" dirty="0" smtClean="0"/>
              <a:t>4</a:t>
            </a:r>
            <a:r>
              <a:rPr lang="en-US" sz="1600" dirty="0" smtClean="0"/>
              <a:t> CIA (0.35 - 1.3μm)</a:t>
            </a:r>
          </a:p>
          <a:p>
            <a:pPr marL="0" indent="0">
              <a:buNone/>
            </a:pPr>
            <a:r>
              <a:rPr lang="en-US" sz="1600" dirty="0" smtClean="0"/>
              <a:t>H</a:t>
            </a:r>
            <a:r>
              <a:rPr lang="en-US" sz="1600" baseline="-25000" dirty="0" smtClean="0"/>
              <a:t>2</a:t>
            </a:r>
            <a:r>
              <a:rPr lang="en-US" sz="1600" dirty="0" smtClean="0"/>
              <a:t>O weak or missing</a:t>
            </a:r>
          </a:p>
          <a:p>
            <a:pPr marL="0" indent="0">
              <a:buNone/>
            </a:pPr>
            <a:r>
              <a:rPr lang="en-US" sz="1600" dirty="0" smtClean="0">
                <a:sym typeface="Wingdings"/>
              </a:rPr>
              <a:t>CO</a:t>
            </a:r>
            <a:r>
              <a:rPr lang="en-US" sz="1600" baseline="-25000" dirty="0" smtClean="0"/>
              <a:t>2</a:t>
            </a:r>
            <a:r>
              <a:rPr lang="en-US" sz="1600" dirty="0" smtClean="0"/>
              <a:t> present</a:t>
            </a:r>
            <a:endParaRPr lang="en-US" sz="1600" dirty="0"/>
          </a:p>
        </p:txBody>
      </p:sp>
      <p:pic>
        <p:nvPicPr>
          <p:cNvPr id="7" name="Picture 6" descr="MeadowsFig15.tiff"/>
          <p:cNvPicPr>
            <a:picLocks noChangeAspect="1"/>
          </p:cNvPicPr>
          <p:nvPr/>
        </p:nvPicPr>
        <p:blipFill rotWithShape="1">
          <a:blip r:embed="rId3">
            <a:extLst>
              <a:ext uri="{28A0092B-C50C-407E-A947-70E740481C1C}">
                <a14:useLocalDpi xmlns:a14="http://schemas.microsoft.com/office/drawing/2010/main" val="0"/>
              </a:ext>
            </a:extLst>
          </a:blip>
          <a:srcRect t="49573"/>
          <a:stretch/>
        </p:blipFill>
        <p:spPr>
          <a:xfrm>
            <a:off x="-1" y="812800"/>
            <a:ext cx="6380135" cy="3217333"/>
          </a:xfrm>
          <a:prstGeom prst="rect">
            <a:avLst/>
          </a:prstGeom>
        </p:spPr>
      </p:pic>
      <p:sp>
        <p:nvSpPr>
          <p:cNvPr id="4" name="TextBox 3"/>
          <p:cNvSpPr txBox="1"/>
          <p:nvPr/>
        </p:nvSpPr>
        <p:spPr>
          <a:xfrm>
            <a:off x="677342" y="4114800"/>
            <a:ext cx="2599258" cy="2308282"/>
          </a:xfrm>
          <a:prstGeom prst="rect">
            <a:avLst/>
          </a:prstGeom>
          <a:noFill/>
        </p:spPr>
        <p:txBody>
          <a:bodyPr wrap="square" lIns="91397" tIns="45699" rIns="91397" bIns="45699" rtlCol="0">
            <a:spAutoFit/>
          </a:bodyPr>
          <a:lstStyle/>
          <a:p>
            <a:r>
              <a:rPr lang="en-US" dirty="0" smtClean="0"/>
              <a:t>Direct imaging</a:t>
            </a:r>
          </a:p>
          <a:p>
            <a:endParaRPr lang="en-US" dirty="0"/>
          </a:p>
          <a:p>
            <a:endParaRPr lang="en-US" dirty="0" smtClean="0"/>
          </a:p>
          <a:p>
            <a:endParaRPr lang="en-US" dirty="0"/>
          </a:p>
          <a:p>
            <a:endParaRPr lang="en-US" dirty="0" smtClean="0"/>
          </a:p>
          <a:p>
            <a:pPr algn="r"/>
            <a:r>
              <a:rPr lang="en-US" dirty="0" smtClean="0"/>
              <a:t>Transmission</a:t>
            </a:r>
            <a:endParaRPr lang="en-US" dirty="0"/>
          </a:p>
        </p:txBody>
      </p:sp>
      <p:sp>
        <p:nvSpPr>
          <p:cNvPr id="8" name="TextBox 7"/>
          <p:cNvSpPr txBox="1"/>
          <p:nvPr/>
        </p:nvSpPr>
        <p:spPr>
          <a:xfrm>
            <a:off x="7072915" y="6283553"/>
            <a:ext cx="1964620" cy="430845"/>
          </a:xfrm>
          <a:prstGeom prst="rect">
            <a:avLst/>
          </a:prstGeom>
          <a:noFill/>
        </p:spPr>
        <p:txBody>
          <a:bodyPr wrap="none" lIns="91397" tIns="45699" rIns="91397" bIns="45699" rtlCol="0">
            <a:spAutoFit/>
          </a:bodyPr>
          <a:lstStyle/>
          <a:p>
            <a:r>
              <a:rPr lang="en-US" sz="1100" dirty="0" err="1"/>
              <a:t>Schwieterman</a:t>
            </a:r>
            <a:r>
              <a:rPr lang="en-US" sz="1100" dirty="0"/>
              <a:t> et al., 2016: </a:t>
            </a:r>
          </a:p>
          <a:p>
            <a:r>
              <a:rPr lang="en-US" sz="1100" dirty="0" smtClean="0"/>
              <a:t>Meadows, </a:t>
            </a:r>
            <a:r>
              <a:rPr lang="en-US" sz="1100" dirty="0" err="1" smtClean="0"/>
              <a:t>Arney</a:t>
            </a:r>
            <a:r>
              <a:rPr lang="en-US" sz="1100" dirty="0" smtClean="0"/>
              <a:t> </a:t>
            </a:r>
            <a:r>
              <a:rPr lang="en-US" sz="1100" dirty="0"/>
              <a:t>et al., 2016</a:t>
            </a:r>
          </a:p>
        </p:txBody>
      </p:sp>
      <p:pic>
        <p:nvPicPr>
          <p:cNvPr id="9" name="Picture 8" descr="MeadowsFig19.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 y="3667950"/>
            <a:ext cx="6380125" cy="3190063"/>
          </a:xfrm>
          <a:prstGeom prst="rect">
            <a:avLst/>
          </a:prstGeom>
        </p:spPr>
      </p:pic>
      <p:sp>
        <p:nvSpPr>
          <p:cNvPr id="3" name="TextBox 2"/>
          <p:cNvSpPr txBox="1"/>
          <p:nvPr/>
        </p:nvSpPr>
        <p:spPr>
          <a:xfrm>
            <a:off x="3604296" y="1489044"/>
            <a:ext cx="1698043" cy="307777"/>
          </a:xfrm>
          <a:prstGeom prst="rect">
            <a:avLst/>
          </a:prstGeom>
          <a:noFill/>
        </p:spPr>
        <p:txBody>
          <a:bodyPr wrap="none" rtlCol="0">
            <a:spAutoFit/>
          </a:bodyPr>
          <a:lstStyle/>
          <a:p>
            <a:r>
              <a:rPr lang="en-US" sz="1400" dirty="0" smtClean="0">
                <a:solidFill>
                  <a:srgbClr val="000000"/>
                </a:solidFill>
              </a:rPr>
              <a:t>O</a:t>
            </a:r>
            <a:r>
              <a:rPr lang="en-US" sz="1400" baseline="-25000" dirty="0" smtClean="0">
                <a:solidFill>
                  <a:srgbClr val="000000"/>
                </a:solidFill>
              </a:rPr>
              <a:t>2</a:t>
            </a:r>
            <a:r>
              <a:rPr lang="en-US" sz="1400" dirty="0" smtClean="0">
                <a:solidFill>
                  <a:srgbClr val="000000"/>
                </a:solidFill>
              </a:rPr>
              <a:t>-rich, ocean loss </a:t>
            </a:r>
            <a:endParaRPr lang="en-US" sz="1400" dirty="0">
              <a:solidFill>
                <a:srgbClr val="000000"/>
              </a:solidFill>
            </a:endParaRPr>
          </a:p>
        </p:txBody>
      </p:sp>
      <p:sp>
        <p:nvSpPr>
          <p:cNvPr id="10" name="TextBox 9"/>
          <p:cNvSpPr txBox="1"/>
          <p:nvPr/>
        </p:nvSpPr>
        <p:spPr>
          <a:xfrm>
            <a:off x="3516354" y="4030133"/>
            <a:ext cx="2339102" cy="523220"/>
          </a:xfrm>
          <a:prstGeom prst="rect">
            <a:avLst/>
          </a:prstGeom>
          <a:noFill/>
        </p:spPr>
        <p:txBody>
          <a:bodyPr wrap="none" rtlCol="0">
            <a:spAutoFit/>
          </a:bodyPr>
          <a:lstStyle/>
          <a:p>
            <a:r>
              <a:rPr lang="en-US" sz="1400" dirty="0" smtClean="0">
                <a:solidFill>
                  <a:srgbClr val="000000"/>
                </a:solidFill>
              </a:rPr>
              <a:t>Earth-like, </a:t>
            </a:r>
            <a:r>
              <a:rPr lang="en-US" sz="1400" dirty="0" err="1" smtClean="0">
                <a:solidFill>
                  <a:srgbClr val="000000"/>
                </a:solidFill>
              </a:rPr>
              <a:t>photochemically</a:t>
            </a:r>
            <a:r>
              <a:rPr lang="en-US" sz="1400" dirty="0" smtClean="0">
                <a:solidFill>
                  <a:srgbClr val="000000"/>
                </a:solidFill>
              </a:rPr>
              <a:t> </a:t>
            </a:r>
          </a:p>
          <a:p>
            <a:r>
              <a:rPr lang="en-US" sz="1400" dirty="0" smtClean="0">
                <a:solidFill>
                  <a:srgbClr val="000000"/>
                </a:solidFill>
              </a:rPr>
              <a:t>self-consistent with M5.5V </a:t>
            </a:r>
            <a:endParaRPr lang="en-US" sz="1400" dirty="0">
              <a:solidFill>
                <a:srgbClr val="000000"/>
              </a:solidFill>
            </a:endParaRPr>
          </a:p>
        </p:txBody>
      </p:sp>
      <p:sp>
        <p:nvSpPr>
          <p:cNvPr id="11" name="Content Placeholder 4"/>
          <p:cNvSpPr txBox="1">
            <a:spLocks/>
          </p:cNvSpPr>
          <p:nvPr/>
        </p:nvSpPr>
        <p:spPr bwMode="auto">
          <a:xfrm>
            <a:off x="6447368" y="3660141"/>
            <a:ext cx="2696632" cy="266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marL="342744" indent="-342744" algn="l" rtl="0" eaLnBrk="0" fontAlgn="base" hangingPunct="0">
              <a:spcBef>
                <a:spcPct val="20000"/>
              </a:spcBef>
              <a:spcAft>
                <a:spcPct val="0"/>
              </a:spcAft>
              <a:buChar char="•"/>
              <a:defRPr sz="2400">
                <a:solidFill>
                  <a:schemeClr val="tx1"/>
                </a:solidFill>
                <a:latin typeface="Arial"/>
                <a:ea typeface="+mn-ea"/>
                <a:cs typeface="Arial"/>
              </a:defRPr>
            </a:lvl1pPr>
            <a:lvl2pPr marL="742608" indent="-285618" algn="l" rtl="0" eaLnBrk="0" fontAlgn="base" hangingPunct="0">
              <a:spcBef>
                <a:spcPct val="20000"/>
              </a:spcBef>
              <a:spcAft>
                <a:spcPct val="0"/>
              </a:spcAft>
              <a:buChar char="–"/>
              <a:defRPr sz="2000">
                <a:solidFill>
                  <a:schemeClr val="tx1"/>
                </a:solidFill>
                <a:latin typeface="Arial"/>
                <a:ea typeface="+mn-ea"/>
                <a:cs typeface="Arial"/>
              </a:defRPr>
            </a:lvl2pPr>
            <a:lvl3pPr marL="1142471" indent="-228493" algn="l" rtl="0" eaLnBrk="0" fontAlgn="base" hangingPunct="0">
              <a:spcBef>
                <a:spcPct val="20000"/>
              </a:spcBef>
              <a:spcAft>
                <a:spcPct val="0"/>
              </a:spcAft>
              <a:buChar char="•"/>
              <a:defRPr sz="2400">
                <a:solidFill>
                  <a:schemeClr val="tx1"/>
                </a:solidFill>
                <a:latin typeface="+mn-lt"/>
                <a:ea typeface="+mn-ea"/>
              </a:defRPr>
            </a:lvl3pPr>
            <a:lvl4pPr marL="1599462" indent="-228493" algn="l" rtl="0" eaLnBrk="0" fontAlgn="base" hangingPunct="0">
              <a:spcBef>
                <a:spcPct val="20000"/>
              </a:spcBef>
              <a:spcAft>
                <a:spcPct val="0"/>
              </a:spcAft>
              <a:buChar char="–"/>
              <a:defRPr sz="2000">
                <a:solidFill>
                  <a:schemeClr val="tx1"/>
                </a:solidFill>
                <a:latin typeface="+mn-lt"/>
                <a:ea typeface="+mn-ea"/>
              </a:defRPr>
            </a:lvl4pPr>
            <a:lvl5pPr marL="2056455" indent="-228493" algn="l" rtl="0" eaLnBrk="0" fontAlgn="base" hangingPunct="0">
              <a:spcBef>
                <a:spcPct val="20000"/>
              </a:spcBef>
              <a:spcAft>
                <a:spcPct val="0"/>
              </a:spcAft>
              <a:buChar char="»"/>
              <a:defRPr sz="2000">
                <a:solidFill>
                  <a:schemeClr val="tx1"/>
                </a:solidFill>
                <a:latin typeface="+mn-lt"/>
                <a:ea typeface="+mn-ea"/>
              </a:defRPr>
            </a:lvl5pPr>
            <a:lvl6pPr marL="2513445" indent="-228493" algn="l" rtl="0" eaLnBrk="0" fontAlgn="base" hangingPunct="0">
              <a:spcBef>
                <a:spcPct val="20000"/>
              </a:spcBef>
              <a:spcAft>
                <a:spcPct val="0"/>
              </a:spcAft>
              <a:buChar char="»"/>
              <a:defRPr sz="2000">
                <a:solidFill>
                  <a:schemeClr val="tx1"/>
                </a:solidFill>
                <a:latin typeface="+mn-lt"/>
                <a:ea typeface="+mn-ea"/>
              </a:defRPr>
            </a:lvl6pPr>
            <a:lvl7pPr marL="2970432" indent="-228493" algn="l" rtl="0" eaLnBrk="0" fontAlgn="base" hangingPunct="0">
              <a:spcBef>
                <a:spcPct val="20000"/>
              </a:spcBef>
              <a:spcAft>
                <a:spcPct val="0"/>
              </a:spcAft>
              <a:buChar char="»"/>
              <a:defRPr sz="2000">
                <a:solidFill>
                  <a:schemeClr val="tx1"/>
                </a:solidFill>
                <a:latin typeface="+mn-lt"/>
                <a:ea typeface="+mn-ea"/>
              </a:defRPr>
            </a:lvl7pPr>
            <a:lvl8pPr marL="3427423" indent="-228493" algn="l" rtl="0" eaLnBrk="0" fontAlgn="base" hangingPunct="0">
              <a:spcBef>
                <a:spcPct val="20000"/>
              </a:spcBef>
              <a:spcAft>
                <a:spcPct val="0"/>
              </a:spcAft>
              <a:buChar char="»"/>
              <a:defRPr sz="2000">
                <a:solidFill>
                  <a:schemeClr val="tx1"/>
                </a:solidFill>
                <a:latin typeface="+mn-lt"/>
                <a:ea typeface="+mn-ea"/>
              </a:defRPr>
            </a:lvl8pPr>
            <a:lvl9pPr marL="3884410" indent="-228493"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pPr>
            <a:r>
              <a:rPr lang="en-US" sz="2000" u="sng" dirty="0" smtClean="0"/>
              <a:t>Earth-like Biosphere</a:t>
            </a:r>
          </a:p>
          <a:p>
            <a:pPr marL="0" indent="0">
              <a:buFontTx/>
              <a:buNone/>
            </a:pPr>
            <a:r>
              <a:rPr lang="en-US" sz="1600" dirty="0" smtClean="0"/>
              <a:t>Strong O</a:t>
            </a:r>
            <a:r>
              <a:rPr lang="en-US" sz="1600" baseline="-25000" dirty="0" smtClean="0"/>
              <a:t>2</a:t>
            </a:r>
            <a:r>
              <a:rPr lang="en-US" sz="1600" dirty="0" smtClean="0"/>
              <a:t> and O</a:t>
            </a:r>
            <a:r>
              <a:rPr lang="en-US" sz="1600" baseline="-25000" dirty="0" smtClean="0"/>
              <a:t>3</a:t>
            </a:r>
          </a:p>
          <a:p>
            <a:pPr marL="0" indent="0">
              <a:buFontTx/>
              <a:buNone/>
            </a:pPr>
            <a:r>
              <a:rPr lang="en-US" sz="1600" dirty="0" smtClean="0">
                <a:solidFill>
                  <a:srgbClr val="FF6600"/>
                </a:solidFill>
              </a:rPr>
              <a:t>No O</a:t>
            </a:r>
            <a:r>
              <a:rPr lang="en-US" sz="1600" baseline="-25000" dirty="0" smtClean="0">
                <a:solidFill>
                  <a:srgbClr val="FF6600"/>
                </a:solidFill>
              </a:rPr>
              <a:t>4</a:t>
            </a:r>
            <a:r>
              <a:rPr lang="en-US" sz="1600" dirty="0" smtClean="0">
                <a:solidFill>
                  <a:srgbClr val="FF6600"/>
                </a:solidFill>
              </a:rPr>
              <a:t> CIA </a:t>
            </a:r>
          </a:p>
          <a:p>
            <a:pPr marL="0" indent="0">
              <a:buFontTx/>
              <a:buNone/>
            </a:pPr>
            <a:r>
              <a:rPr lang="en-US" sz="1600" dirty="0" smtClean="0">
                <a:solidFill>
                  <a:srgbClr val="FF6600"/>
                </a:solidFill>
              </a:rPr>
              <a:t>Strong H</a:t>
            </a:r>
            <a:r>
              <a:rPr lang="en-US" sz="1600" baseline="-25000" dirty="0" smtClean="0">
                <a:solidFill>
                  <a:srgbClr val="FF6600"/>
                </a:solidFill>
              </a:rPr>
              <a:t>2</a:t>
            </a:r>
            <a:r>
              <a:rPr lang="en-US" sz="1600" dirty="0" smtClean="0">
                <a:solidFill>
                  <a:srgbClr val="FF6600"/>
                </a:solidFill>
              </a:rPr>
              <a:t>O</a:t>
            </a:r>
          </a:p>
          <a:p>
            <a:pPr marL="0" indent="0">
              <a:buFontTx/>
              <a:buNone/>
            </a:pPr>
            <a:r>
              <a:rPr lang="en-US" sz="1600" dirty="0" smtClean="0">
                <a:solidFill>
                  <a:srgbClr val="FF6600"/>
                </a:solidFill>
              </a:rPr>
              <a:t>Strong CH</a:t>
            </a:r>
            <a:r>
              <a:rPr lang="en-US" sz="1600" baseline="-25000" dirty="0" smtClean="0">
                <a:solidFill>
                  <a:srgbClr val="FF6600"/>
                </a:solidFill>
              </a:rPr>
              <a:t>4</a:t>
            </a:r>
          </a:p>
          <a:p>
            <a:pPr marL="0" indent="0">
              <a:buNone/>
            </a:pPr>
            <a:r>
              <a:rPr lang="en-US" sz="1600" dirty="0" smtClean="0">
                <a:sym typeface="Wingdings"/>
              </a:rPr>
              <a:t>CO</a:t>
            </a:r>
            <a:r>
              <a:rPr lang="en-US" sz="1600" baseline="-25000" dirty="0" smtClean="0"/>
              <a:t>2</a:t>
            </a:r>
            <a:r>
              <a:rPr lang="en-US" sz="1600" dirty="0" smtClean="0"/>
              <a:t> present</a:t>
            </a:r>
            <a:endParaRPr lang="en-US" sz="1600" dirty="0"/>
          </a:p>
        </p:txBody>
      </p:sp>
    </p:spTree>
    <p:extLst>
      <p:ext uri="{BB962C8B-B14F-4D97-AF65-F5344CB8AC3E}">
        <p14:creationId xmlns:p14="http://schemas.microsoft.com/office/powerpoint/2010/main" val="40475374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64327" y="867839"/>
            <a:ext cx="2679681" cy="2865964"/>
          </a:xfrm>
        </p:spPr>
        <p:txBody>
          <a:bodyPr/>
          <a:lstStyle/>
          <a:p>
            <a:pPr marL="0" indent="0">
              <a:buNone/>
            </a:pPr>
            <a:r>
              <a:rPr lang="en-US" sz="2000" dirty="0" smtClean="0"/>
              <a:t>Lack of H</a:t>
            </a:r>
            <a:r>
              <a:rPr lang="en-US" sz="2000" baseline="-25000" dirty="0" smtClean="0"/>
              <a:t>2</a:t>
            </a:r>
            <a:r>
              <a:rPr lang="en-US" sz="2000" dirty="0" smtClean="0"/>
              <a:t>O indicates that the </a:t>
            </a:r>
            <a:r>
              <a:rPr lang="en-US" sz="2000" dirty="0"/>
              <a:t>O</a:t>
            </a:r>
            <a:r>
              <a:rPr lang="en-US" sz="2000" baseline="-25000" dirty="0"/>
              <a:t>2</a:t>
            </a:r>
            <a:r>
              <a:rPr lang="en-US" sz="2000" dirty="0"/>
              <a:t> </a:t>
            </a:r>
            <a:r>
              <a:rPr lang="en-US" sz="2000" dirty="0" smtClean="0"/>
              <a:t>is </a:t>
            </a:r>
            <a:r>
              <a:rPr lang="en-US" sz="2000" dirty="0"/>
              <a:t>more likely to have an abiotic source</a:t>
            </a:r>
          </a:p>
          <a:p>
            <a:pPr marL="0" indent="0">
              <a:buNone/>
            </a:pPr>
            <a:r>
              <a:rPr lang="en-US" sz="2000" dirty="0"/>
              <a:t>(</a:t>
            </a:r>
            <a:r>
              <a:rPr lang="en-US" sz="2000" dirty="0" err="1"/>
              <a:t>Gao</a:t>
            </a:r>
            <a:r>
              <a:rPr lang="en-US" sz="2000" dirty="0"/>
              <a:t> et al., 2016; </a:t>
            </a:r>
            <a:r>
              <a:rPr lang="en-US" sz="2000" dirty="0" err="1"/>
              <a:t>Schwieterman</a:t>
            </a:r>
            <a:r>
              <a:rPr lang="en-US" sz="2000" dirty="0"/>
              <a:t> et al., 2016)  </a:t>
            </a:r>
          </a:p>
        </p:txBody>
      </p:sp>
      <p:sp>
        <p:nvSpPr>
          <p:cNvPr id="2" name="TextBox 1"/>
          <p:cNvSpPr txBox="1"/>
          <p:nvPr/>
        </p:nvSpPr>
        <p:spPr>
          <a:xfrm>
            <a:off x="220148" y="135468"/>
            <a:ext cx="7187348" cy="461622"/>
          </a:xfrm>
          <a:prstGeom prst="rect">
            <a:avLst/>
          </a:prstGeom>
          <a:noFill/>
        </p:spPr>
        <p:txBody>
          <a:bodyPr wrap="none" lIns="91397" tIns="45699" rIns="91397" bIns="45699" rtlCol="0">
            <a:spAutoFit/>
          </a:bodyPr>
          <a:lstStyle/>
          <a:p>
            <a:r>
              <a:rPr lang="en-US" dirty="0" smtClean="0">
                <a:solidFill>
                  <a:srgbClr val="FFFFFF"/>
                </a:solidFill>
              </a:rPr>
              <a:t>Desiccated O</a:t>
            </a:r>
            <a:r>
              <a:rPr lang="en-US" baseline="-25000" dirty="0" smtClean="0">
                <a:solidFill>
                  <a:srgbClr val="FFFFFF"/>
                </a:solidFill>
              </a:rPr>
              <a:t>2</a:t>
            </a:r>
            <a:r>
              <a:rPr lang="en-US" dirty="0" smtClean="0">
                <a:solidFill>
                  <a:srgbClr val="FFFFFF"/>
                </a:solidFill>
              </a:rPr>
              <a:t>/CO</a:t>
            </a:r>
            <a:r>
              <a:rPr lang="en-US" baseline="-25000" dirty="0" smtClean="0">
                <a:solidFill>
                  <a:srgbClr val="FFFFFF"/>
                </a:solidFill>
              </a:rPr>
              <a:t>2</a:t>
            </a:r>
            <a:r>
              <a:rPr lang="en-US" dirty="0" smtClean="0">
                <a:solidFill>
                  <a:srgbClr val="FFFFFF"/>
                </a:solidFill>
              </a:rPr>
              <a:t> </a:t>
            </a:r>
            <a:r>
              <a:rPr lang="en-US" dirty="0">
                <a:solidFill>
                  <a:srgbClr val="FFFFFF"/>
                </a:solidFill>
              </a:rPr>
              <a:t>A</a:t>
            </a:r>
            <a:r>
              <a:rPr lang="en-US" dirty="0" smtClean="0">
                <a:solidFill>
                  <a:srgbClr val="FFFFFF"/>
                </a:solidFill>
              </a:rPr>
              <a:t>tmospheres and </a:t>
            </a:r>
            <a:r>
              <a:rPr lang="en-US" dirty="0" err="1" smtClean="0">
                <a:solidFill>
                  <a:srgbClr val="FFFFFF"/>
                </a:solidFill>
              </a:rPr>
              <a:t>Archean</a:t>
            </a:r>
            <a:r>
              <a:rPr lang="en-US" dirty="0" smtClean="0">
                <a:solidFill>
                  <a:srgbClr val="FFFFFF"/>
                </a:solidFill>
              </a:rPr>
              <a:t>-type </a:t>
            </a:r>
            <a:endParaRPr lang="en-US" dirty="0">
              <a:solidFill>
                <a:srgbClr val="FFFFFF"/>
              </a:solidFill>
            </a:endParaRPr>
          </a:p>
        </p:txBody>
      </p:sp>
      <p:pic>
        <p:nvPicPr>
          <p:cNvPr id="6" name="Picture 5" descr="MeadowsFig18_revisedAPL.eps"/>
          <p:cNvPicPr>
            <a:picLocks noChangeAspect="1"/>
          </p:cNvPicPr>
          <p:nvPr/>
        </p:nvPicPr>
        <p:blipFill rotWithShape="1">
          <a:blip r:embed="rId3">
            <a:extLst>
              <a:ext uri="{28A0092B-C50C-407E-A947-70E740481C1C}">
                <a14:useLocalDpi xmlns:a14="http://schemas.microsoft.com/office/drawing/2010/main" val="0"/>
              </a:ext>
            </a:extLst>
          </a:blip>
          <a:srcRect t="10649" b="8102"/>
          <a:stretch/>
        </p:blipFill>
        <p:spPr>
          <a:xfrm>
            <a:off x="0" y="827883"/>
            <a:ext cx="6438900" cy="3138964"/>
          </a:xfrm>
          <a:prstGeom prst="rect">
            <a:avLst/>
          </a:prstGeom>
        </p:spPr>
      </p:pic>
      <p:pic>
        <p:nvPicPr>
          <p:cNvPr id="5" name="Picture 4" descr="MeadowsFig21.tiff"/>
          <p:cNvPicPr>
            <a:picLocks noChangeAspect="1"/>
          </p:cNvPicPr>
          <p:nvPr/>
        </p:nvPicPr>
        <p:blipFill rotWithShape="1">
          <a:blip r:embed="rId4">
            <a:extLst>
              <a:ext uri="{28A0092B-C50C-407E-A947-70E740481C1C}">
                <a14:useLocalDpi xmlns:a14="http://schemas.microsoft.com/office/drawing/2010/main" val="0"/>
              </a:ext>
            </a:extLst>
          </a:blip>
          <a:srcRect l="4027" r="4445"/>
          <a:stretch/>
        </p:blipFill>
        <p:spPr>
          <a:xfrm>
            <a:off x="8" y="3949703"/>
            <a:ext cx="6431959" cy="2810932"/>
          </a:xfrm>
          <a:prstGeom prst="rect">
            <a:avLst/>
          </a:prstGeom>
        </p:spPr>
      </p:pic>
      <p:sp>
        <p:nvSpPr>
          <p:cNvPr id="7" name="Content Placeholder 3"/>
          <p:cNvSpPr txBox="1">
            <a:spLocks/>
          </p:cNvSpPr>
          <p:nvPr/>
        </p:nvSpPr>
        <p:spPr bwMode="auto">
          <a:xfrm>
            <a:off x="6464327" y="3890439"/>
            <a:ext cx="2679681" cy="286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marL="342744" indent="-342744" algn="l" rtl="0" eaLnBrk="0" fontAlgn="base" hangingPunct="0">
              <a:spcBef>
                <a:spcPct val="20000"/>
              </a:spcBef>
              <a:spcAft>
                <a:spcPct val="0"/>
              </a:spcAft>
              <a:buChar char="•"/>
              <a:defRPr sz="2400">
                <a:solidFill>
                  <a:schemeClr val="tx1"/>
                </a:solidFill>
                <a:latin typeface="Arial"/>
                <a:ea typeface="+mn-ea"/>
                <a:cs typeface="Arial"/>
              </a:defRPr>
            </a:lvl1pPr>
            <a:lvl2pPr marL="742608" indent="-285618" algn="l" rtl="0" eaLnBrk="0" fontAlgn="base" hangingPunct="0">
              <a:spcBef>
                <a:spcPct val="20000"/>
              </a:spcBef>
              <a:spcAft>
                <a:spcPct val="0"/>
              </a:spcAft>
              <a:buChar char="–"/>
              <a:defRPr sz="2000">
                <a:solidFill>
                  <a:schemeClr val="tx1"/>
                </a:solidFill>
                <a:latin typeface="Arial"/>
                <a:ea typeface="+mn-ea"/>
                <a:cs typeface="Arial"/>
              </a:defRPr>
            </a:lvl2pPr>
            <a:lvl3pPr marL="1142471" indent="-228493" algn="l" rtl="0" eaLnBrk="0" fontAlgn="base" hangingPunct="0">
              <a:spcBef>
                <a:spcPct val="20000"/>
              </a:spcBef>
              <a:spcAft>
                <a:spcPct val="0"/>
              </a:spcAft>
              <a:buChar char="•"/>
              <a:defRPr sz="2400">
                <a:solidFill>
                  <a:schemeClr val="tx1"/>
                </a:solidFill>
                <a:latin typeface="+mn-lt"/>
                <a:ea typeface="+mn-ea"/>
              </a:defRPr>
            </a:lvl3pPr>
            <a:lvl4pPr marL="1599462" indent="-228493" algn="l" rtl="0" eaLnBrk="0" fontAlgn="base" hangingPunct="0">
              <a:spcBef>
                <a:spcPct val="20000"/>
              </a:spcBef>
              <a:spcAft>
                <a:spcPct val="0"/>
              </a:spcAft>
              <a:buChar char="–"/>
              <a:defRPr sz="2000">
                <a:solidFill>
                  <a:schemeClr val="tx1"/>
                </a:solidFill>
                <a:latin typeface="+mn-lt"/>
                <a:ea typeface="+mn-ea"/>
              </a:defRPr>
            </a:lvl4pPr>
            <a:lvl5pPr marL="2056455" indent="-228493" algn="l" rtl="0" eaLnBrk="0" fontAlgn="base" hangingPunct="0">
              <a:spcBef>
                <a:spcPct val="20000"/>
              </a:spcBef>
              <a:spcAft>
                <a:spcPct val="0"/>
              </a:spcAft>
              <a:buChar char="»"/>
              <a:defRPr sz="2000">
                <a:solidFill>
                  <a:schemeClr val="tx1"/>
                </a:solidFill>
                <a:latin typeface="+mn-lt"/>
                <a:ea typeface="+mn-ea"/>
              </a:defRPr>
            </a:lvl5pPr>
            <a:lvl6pPr marL="2513445" indent="-228493" algn="l" rtl="0" eaLnBrk="0" fontAlgn="base" hangingPunct="0">
              <a:spcBef>
                <a:spcPct val="20000"/>
              </a:spcBef>
              <a:spcAft>
                <a:spcPct val="0"/>
              </a:spcAft>
              <a:buChar char="»"/>
              <a:defRPr sz="2000">
                <a:solidFill>
                  <a:schemeClr val="tx1"/>
                </a:solidFill>
                <a:latin typeface="+mn-lt"/>
                <a:ea typeface="+mn-ea"/>
              </a:defRPr>
            </a:lvl6pPr>
            <a:lvl7pPr marL="2970432" indent="-228493" algn="l" rtl="0" eaLnBrk="0" fontAlgn="base" hangingPunct="0">
              <a:spcBef>
                <a:spcPct val="20000"/>
              </a:spcBef>
              <a:spcAft>
                <a:spcPct val="0"/>
              </a:spcAft>
              <a:buChar char="»"/>
              <a:defRPr sz="2000">
                <a:solidFill>
                  <a:schemeClr val="tx1"/>
                </a:solidFill>
                <a:latin typeface="+mn-lt"/>
                <a:ea typeface="+mn-ea"/>
              </a:defRPr>
            </a:lvl7pPr>
            <a:lvl8pPr marL="3427423" indent="-228493" algn="l" rtl="0" eaLnBrk="0" fontAlgn="base" hangingPunct="0">
              <a:spcBef>
                <a:spcPct val="20000"/>
              </a:spcBef>
              <a:spcAft>
                <a:spcPct val="0"/>
              </a:spcAft>
              <a:buChar char="»"/>
              <a:defRPr sz="2000">
                <a:solidFill>
                  <a:schemeClr val="tx1"/>
                </a:solidFill>
                <a:latin typeface="+mn-lt"/>
                <a:ea typeface="+mn-ea"/>
              </a:defRPr>
            </a:lvl8pPr>
            <a:lvl9pPr marL="3884410" indent="-228493"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pPr>
            <a:r>
              <a:rPr lang="en-US" sz="2000" dirty="0" smtClean="0"/>
              <a:t>Early Earth shows strong CO</a:t>
            </a:r>
            <a:r>
              <a:rPr lang="en-US" sz="2000" baseline="-25000" dirty="0" smtClean="0"/>
              <a:t>2</a:t>
            </a:r>
            <a:r>
              <a:rPr lang="en-US" sz="2000" dirty="0" smtClean="0"/>
              <a:t>, CH</a:t>
            </a:r>
            <a:r>
              <a:rPr lang="en-US" sz="1800" dirty="0" smtClean="0"/>
              <a:t>4</a:t>
            </a:r>
            <a:r>
              <a:rPr lang="en-US" sz="2000" dirty="0" smtClean="0"/>
              <a:t> and haze absorption. </a:t>
            </a:r>
          </a:p>
          <a:p>
            <a:pPr marL="0" indent="0">
              <a:buFontTx/>
              <a:buNone/>
            </a:pPr>
            <a:r>
              <a:rPr lang="en-US" sz="2000" dirty="0" smtClean="0"/>
              <a:t>(</a:t>
            </a:r>
            <a:r>
              <a:rPr lang="en-US" sz="2000" dirty="0" err="1" smtClean="0"/>
              <a:t>Arney</a:t>
            </a:r>
            <a:r>
              <a:rPr lang="en-US" sz="2000" dirty="0" smtClean="0"/>
              <a:t> et al., 2016)  </a:t>
            </a:r>
            <a:endParaRPr lang="en-US" sz="2000" dirty="0"/>
          </a:p>
        </p:txBody>
      </p:sp>
    </p:spTree>
    <p:extLst>
      <p:ext uri="{BB962C8B-B14F-4D97-AF65-F5344CB8AC3E}">
        <p14:creationId xmlns:p14="http://schemas.microsoft.com/office/powerpoint/2010/main" val="37308932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6399" y="6079069"/>
            <a:ext cx="8449734" cy="1049867"/>
          </a:xfrm>
        </p:spPr>
        <p:txBody>
          <a:bodyPr/>
          <a:lstStyle/>
          <a:p>
            <a:endParaRPr lang="en-US" dirty="0" smtClean="0"/>
          </a:p>
          <a:p>
            <a:pPr marL="0" indent="0">
              <a:buNone/>
            </a:pPr>
            <a:endParaRPr lang="en-US" dirty="0" smtClean="0"/>
          </a:p>
        </p:txBody>
      </p:sp>
      <p:sp>
        <p:nvSpPr>
          <p:cNvPr id="2" name="TextBox 1"/>
          <p:cNvSpPr txBox="1"/>
          <p:nvPr/>
        </p:nvSpPr>
        <p:spPr>
          <a:xfrm>
            <a:off x="220135" y="135467"/>
            <a:ext cx="8873272" cy="523178"/>
          </a:xfrm>
          <a:prstGeom prst="rect">
            <a:avLst/>
          </a:prstGeom>
          <a:noFill/>
        </p:spPr>
        <p:txBody>
          <a:bodyPr wrap="none" lIns="91397" tIns="45699" rIns="91397" bIns="45699" rtlCol="0">
            <a:spAutoFit/>
          </a:bodyPr>
          <a:lstStyle/>
          <a:p>
            <a:r>
              <a:rPr lang="en-US" sz="2800" dirty="0">
                <a:solidFill>
                  <a:srgbClr val="FFFFFF"/>
                </a:solidFill>
              </a:rPr>
              <a:t>Venus-like planet shows strong CO</a:t>
            </a:r>
            <a:r>
              <a:rPr lang="en-US" sz="2800" baseline="-25000" dirty="0">
                <a:solidFill>
                  <a:srgbClr val="FFFFFF"/>
                </a:solidFill>
              </a:rPr>
              <a:t>2</a:t>
            </a:r>
            <a:r>
              <a:rPr lang="en-US" sz="2800" dirty="0">
                <a:solidFill>
                  <a:srgbClr val="FFFFFF"/>
                </a:solidFill>
              </a:rPr>
              <a:t>, and possibly H</a:t>
            </a:r>
            <a:r>
              <a:rPr lang="en-US" sz="2800" baseline="-25000" dirty="0">
                <a:solidFill>
                  <a:srgbClr val="FFFFFF"/>
                </a:solidFill>
              </a:rPr>
              <a:t>2</a:t>
            </a:r>
            <a:r>
              <a:rPr lang="en-US" sz="2800" dirty="0">
                <a:solidFill>
                  <a:srgbClr val="FFFFFF"/>
                </a:solidFill>
              </a:rPr>
              <a:t>O</a:t>
            </a:r>
          </a:p>
        </p:txBody>
      </p:sp>
      <p:pic>
        <p:nvPicPr>
          <p:cNvPr id="3" name="Picture 2" descr="MeadowsFig17.tiff"/>
          <p:cNvPicPr>
            <a:picLocks noChangeAspect="1"/>
          </p:cNvPicPr>
          <p:nvPr/>
        </p:nvPicPr>
        <p:blipFill rotWithShape="1">
          <a:blip r:embed="rId3">
            <a:extLst>
              <a:ext uri="{28A0092B-C50C-407E-A947-70E740481C1C}">
                <a14:useLocalDpi xmlns:a14="http://schemas.microsoft.com/office/drawing/2010/main" val="0"/>
              </a:ext>
            </a:extLst>
          </a:blip>
          <a:srcRect b="50296"/>
          <a:stretch/>
        </p:blipFill>
        <p:spPr>
          <a:xfrm>
            <a:off x="1236167" y="842451"/>
            <a:ext cx="6688667" cy="2493433"/>
          </a:xfrm>
          <a:prstGeom prst="rect">
            <a:avLst/>
          </a:prstGeom>
        </p:spPr>
      </p:pic>
      <p:pic>
        <p:nvPicPr>
          <p:cNvPr id="5" name="Picture 4" descr="MeadowsFig6.eps"/>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226473" y="3318959"/>
            <a:ext cx="6698347" cy="2930527"/>
          </a:xfrm>
          <a:prstGeom prst="rect">
            <a:avLst/>
          </a:prstGeom>
          <a:solidFill>
            <a:schemeClr val="tx1"/>
          </a:solidFill>
        </p:spPr>
      </p:pic>
      <p:sp>
        <p:nvSpPr>
          <p:cNvPr id="6" name="TextBox 5"/>
          <p:cNvSpPr txBox="1"/>
          <p:nvPr/>
        </p:nvSpPr>
        <p:spPr>
          <a:xfrm>
            <a:off x="1231906" y="6286500"/>
            <a:ext cx="7011355" cy="369332"/>
          </a:xfrm>
          <a:prstGeom prst="rect">
            <a:avLst/>
          </a:prstGeom>
          <a:noFill/>
        </p:spPr>
        <p:txBody>
          <a:bodyPr wrap="none" rtlCol="0">
            <a:spAutoFit/>
          </a:bodyPr>
          <a:lstStyle/>
          <a:p>
            <a:r>
              <a:rPr lang="en-US" sz="1800" dirty="0" smtClean="0"/>
              <a:t>Model validated by predicting altitude of Venus cloud base at 48km</a:t>
            </a:r>
            <a:endParaRPr lang="en-US" sz="1800" dirty="0"/>
          </a:p>
        </p:txBody>
      </p:sp>
    </p:spTree>
    <p:extLst>
      <p:ext uri="{BB962C8B-B14F-4D97-AF65-F5344CB8AC3E}">
        <p14:creationId xmlns:p14="http://schemas.microsoft.com/office/powerpoint/2010/main" val="37308932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36" y="135467"/>
            <a:ext cx="7688987"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 b orbits within the </a:t>
            </a:r>
            <a:r>
              <a:rPr lang="en-US" sz="2800" dirty="0" smtClean="0">
                <a:solidFill>
                  <a:srgbClr val="FFFFFF"/>
                </a:solidFill>
              </a:rPr>
              <a:t>Habitable </a:t>
            </a:r>
            <a:r>
              <a:rPr lang="en-US" sz="2800" dirty="0">
                <a:solidFill>
                  <a:srgbClr val="FFFFFF"/>
                </a:solidFill>
              </a:rPr>
              <a:t>Zone</a:t>
            </a:r>
          </a:p>
        </p:txBody>
      </p:sp>
      <p:pic>
        <p:nvPicPr>
          <p:cNvPr id="5" name="Content Placeholder 4" descr="HZ_proximaCen_Harman.jpg"/>
          <p:cNvPicPr>
            <a:picLocks noGrp="1" noChangeAspect="1"/>
          </p:cNvPicPr>
          <p:nvPr>
            <p:ph idx="1"/>
          </p:nvPr>
        </p:nvPicPr>
        <p:blipFill>
          <a:blip r:embed="rId3">
            <a:extLst>
              <a:ext uri="{28A0092B-C50C-407E-A947-70E740481C1C}">
                <a14:useLocalDpi xmlns:a14="http://schemas.microsoft.com/office/drawing/2010/main" val="0"/>
              </a:ext>
            </a:extLst>
          </a:blip>
          <a:srcRect l="-4348" r="-4348"/>
          <a:stretch>
            <a:fillRect/>
          </a:stretch>
        </p:blipFill>
        <p:spPr>
          <a:xfrm>
            <a:off x="1" y="841196"/>
            <a:ext cx="9144000" cy="4840941"/>
          </a:xfrm>
        </p:spPr>
      </p:pic>
      <p:sp>
        <p:nvSpPr>
          <p:cNvPr id="9" name="Left Arrow 8"/>
          <p:cNvSpPr/>
          <p:nvPr/>
        </p:nvSpPr>
        <p:spPr bwMode="auto">
          <a:xfrm rot="18467903">
            <a:off x="7075818" y="4248327"/>
            <a:ext cx="536656" cy="318074"/>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397" tIns="45699" rIns="91397" bIns="45699" numCol="1" spcCol="0" rtlCol="0" anchor="t" anchorCtr="0" compatLnSpc="1">
            <a:prstTxWarp prst="textNoShape">
              <a:avLst/>
            </a:prstTxWarp>
          </a:bodyPr>
          <a:lstStyle/>
          <a:p>
            <a:pPr defTabSz="913977" eaLnBrk="0" hangingPunct="0"/>
            <a:endParaRPr lang="en-US" sz="300" b="1">
              <a:solidFill>
                <a:srgbClr val="5F5F5F"/>
              </a:solidFill>
            </a:endParaRPr>
          </a:p>
        </p:txBody>
      </p:sp>
      <p:sp>
        <p:nvSpPr>
          <p:cNvPr id="10" name="TextBox 9"/>
          <p:cNvSpPr txBox="1"/>
          <p:nvPr/>
        </p:nvSpPr>
        <p:spPr>
          <a:xfrm>
            <a:off x="728151" y="6011351"/>
            <a:ext cx="7797465" cy="400067"/>
          </a:xfrm>
          <a:prstGeom prst="rect">
            <a:avLst/>
          </a:prstGeom>
          <a:noFill/>
        </p:spPr>
        <p:txBody>
          <a:bodyPr wrap="none" lIns="91397" tIns="45699" rIns="91397" bIns="45699" rtlCol="0">
            <a:spAutoFit/>
          </a:bodyPr>
          <a:lstStyle/>
          <a:p>
            <a:r>
              <a:rPr lang="en-US" sz="2000" dirty="0" err="1"/>
              <a:t>Proxima</a:t>
            </a:r>
            <a:r>
              <a:rPr lang="en-US" sz="2000" dirty="0"/>
              <a:t> Cen b receives 65% of the </a:t>
            </a:r>
            <a:r>
              <a:rPr lang="en-US" sz="2000" dirty="0" smtClean="0"/>
              <a:t>sunlight </a:t>
            </a:r>
            <a:r>
              <a:rPr lang="en-US" sz="2000" dirty="0"/>
              <a:t>that the Earth receives</a:t>
            </a:r>
          </a:p>
        </p:txBody>
      </p:sp>
    </p:spTree>
    <p:extLst>
      <p:ext uri="{BB962C8B-B14F-4D97-AF65-F5344CB8AC3E}">
        <p14:creationId xmlns:p14="http://schemas.microsoft.com/office/powerpoint/2010/main" val="3541375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4" name="Content Placeholder 3"/>
          <p:cNvSpPr>
            <a:spLocks noGrp="1"/>
          </p:cNvSpPr>
          <p:nvPr>
            <p:ph idx="1"/>
          </p:nvPr>
        </p:nvSpPr>
        <p:spPr>
          <a:xfrm>
            <a:off x="338667" y="1151468"/>
            <a:ext cx="8449734" cy="4360333"/>
          </a:xfrm>
        </p:spPr>
        <p:txBody>
          <a:bodyPr/>
          <a:lstStyle/>
          <a:p>
            <a:r>
              <a:rPr lang="en-US" dirty="0" smtClean="0"/>
              <a:t>Observations and Observational Capabilities</a:t>
            </a:r>
          </a:p>
          <a:p>
            <a:endParaRPr lang="en-US" dirty="0"/>
          </a:p>
          <a:p>
            <a:endParaRPr lang="en-US" dirty="0" smtClean="0"/>
          </a:p>
          <a:p>
            <a:endParaRPr lang="en-US" dirty="0"/>
          </a:p>
          <a:p>
            <a:endParaRPr lang="en-US" dirty="0" smtClean="0"/>
          </a:p>
          <a:p>
            <a:endParaRPr lang="en-US" dirty="0" smtClean="0"/>
          </a:p>
          <a:p>
            <a:pPr marL="0" indent="0">
              <a:buNone/>
            </a:pPr>
            <a:endParaRPr lang="en-US" dirty="0"/>
          </a:p>
        </p:txBody>
      </p:sp>
      <p:sp>
        <p:nvSpPr>
          <p:cNvPr id="2" name="TextBox 1"/>
          <p:cNvSpPr txBox="1"/>
          <p:nvPr/>
        </p:nvSpPr>
        <p:spPr>
          <a:xfrm>
            <a:off x="220139" y="135467"/>
            <a:ext cx="3257911"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Centauri b</a:t>
            </a:r>
          </a:p>
        </p:txBody>
      </p:sp>
      <p:cxnSp>
        <p:nvCxnSpPr>
          <p:cNvPr id="7" name="Straight Connector 6"/>
          <p:cNvCxnSpPr/>
          <p:nvPr/>
        </p:nvCxnSpPr>
        <p:spPr bwMode="auto">
          <a:xfrm>
            <a:off x="0" y="863601"/>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t>Credit: </a:t>
            </a:r>
            <a:r>
              <a:rPr lang="en-US" sz="1600" dirty="0" err="1"/>
              <a:t>Kornmesser</a:t>
            </a:r>
            <a:r>
              <a:rPr lang="en-US" sz="1600" dirty="0"/>
              <a:t>, ESO</a:t>
            </a:r>
          </a:p>
        </p:txBody>
      </p:sp>
    </p:spTree>
    <p:extLst>
      <p:ext uri="{BB962C8B-B14F-4D97-AF65-F5344CB8AC3E}">
        <p14:creationId xmlns:p14="http://schemas.microsoft.com/office/powerpoint/2010/main" val="41550985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0266" y="4821764"/>
            <a:ext cx="8449734" cy="1049867"/>
          </a:xfrm>
        </p:spPr>
        <p:txBody>
          <a:bodyPr/>
          <a:lstStyle/>
          <a:p>
            <a:r>
              <a:rPr lang="en-US" sz="1600" dirty="0"/>
              <a:t>At </a:t>
            </a:r>
            <a:r>
              <a:rPr lang="en-US" sz="1600" dirty="0" err="1"/>
              <a:t>λ</a:t>
            </a:r>
            <a:r>
              <a:rPr lang="en-US" sz="1600" dirty="0"/>
              <a:t> &gt; 7μm, 20 hour exposures with JWST at two phase angles could detect the planet and search for day-night temperature differences, revealing atmospheric heat transport.</a:t>
            </a:r>
          </a:p>
          <a:p>
            <a:r>
              <a:rPr lang="en-US" sz="1600" dirty="0"/>
              <a:t>	                         </a:t>
            </a:r>
            <a:r>
              <a:rPr lang="en-US" sz="1200" dirty="0"/>
              <a:t>(Meadows et al., 2016; see also </a:t>
            </a:r>
            <a:r>
              <a:rPr lang="en-US" sz="1200" dirty="0" err="1"/>
              <a:t>Turbet</a:t>
            </a:r>
            <a:r>
              <a:rPr lang="en-US" sz="1200" dirty="0"/>
              <a:t> et al., 2016, </a:t>
            </a:r>
            <a:r>
              <a:rPr lang="en-US" sz="1200" dirty="0" err="1"/>
              <a:t>Kreidberg</a:t>
            </a:r>
            <a:r>
              <a:rPr lang="en-US" sz="1200" dirty="0"/>
              <a:t> &amp; Loeb, 2016)</a:t>
            </a:r>
            <a:endParaRPr lang="en-US" sz="1100" dirty="0"/>
          </a:p>
          <a:p>
            <a:endParaRPr lang="en-US" sz="1600" dirty="0"/>
          </a:p>
          <a:p>
            <a:r>
              <a:rPr lang="en-US" sz="1600" dirty="0"/>
              <a:t>Detection of ocean glint </a:t>
            </a:r>
            <a:r>
              <a:rPr lang="en-US" sz="1600"/>
              <a:t>is </a:t>
            </a:r>
            <a:r>
              <a:rPr lang="en-US" sz="1600" smtClean="0"/>
              <a:t>highly unlikely </a:t>
            </a:r>
            <a:r>
              <a:rPr lang="en-US" sz="1600" dirty="0"/>
              <a:t>with JWST, but may be within the reach of larger aperture telescopes</a:t>
            </a:r>
            <a:r>
              <a:rPr lang="en-US" sz="1800" dirty="0"/>
              <a:t>. </a:t>
            </a:r>
            <a:endParaRPr lang="en-US" sz="1800" dirty="0" smtClean="0"/>
          </a:p>
          <a:p>
            <a:pPr lvl="1"/>
            <a:r>
              <a:rPr lang="en-US" sz="1400" dirty="0" smtClean="0"/>
              <a:t>2λ/D needed for LUVOIR to do glint, 3λ/D for ground-based telescopes (Meadows et al.,2017). </a:t>
            </a:r>
            <a:endParaRPr lang="en-US" sz="1800" dirty="0"/>
          </a:p>
          <a:p>
            <a:pPr marL="0" indent="0">
              <a:buNone/>
            </a:pPr>
            <a:endParaRPr lang="en-US" sz="1600" dirty="0"/>
          </a:p>
        </p:txBody>
      </p:sp>
      <p:sp>
        <p:nvSpPr>
          <p:cNvPr id="2" name="TextBox 1"/>
          <p:cNvSpPr txBox="1"/>
          <p:nvPr/>
        </p:nvSpPr>
        <p:spPr>
          <a:xfrm>
            <a:off x="220159" y="135467"/>
            <a:ext cx="7980383"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 b  - Detecting Day/Night with JWST</a:t>
            </a:r>
          </a:p>
        </p:txBody>
      </p:sp>
      <p:pic>
        <p:nvPicPr>
          <p:cNvPr id="3" name="Picture 2" descr="MeadowsFig1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33"/>
            <a:ext cx="9144000" cy="3683619"/>
          </a:xfrm>
          <a:prstGeom prst="rect">
            <a:avLst/>
          </a:prstGeom>
        </p:spPr>
      </p:pic>
      <p:sp>
        <p:nvSpPr>
          <p:cNvPr id="5" name="TextBox 4"/>
          <p:cNvSpPr txBox="1"/>
          <p:nvPr/>
        </p:nvSpPr>
        <p:spPr>
          <a:xfrm>
            <a:off x="6502404" y="1536703"/>
            <a:ext cx="1895083" cy="646288"/>
          </a:xfrm>
          <a:prstGeom prst="rect">
            <a:avLst/>
          </a:prstGeom>
          <a:noFill/>
        </p:spPr>
        <p:txBody>
          <a:bodyPr wrap="none" lIns="91397" tIns="45699" rIns="91397" bIns="45699" rtlCol="0">
            <a:spAutoFit/>
          </a:bodyPr>
          <a:lstStyle/>
          <a:p>
            <a:r>
              <a:rPr lang="en-US" sz="1200" dirty="0">
                <a:solidFill>
                  <a:schemeClr val="bg1"/>
                </a:solidFill>
              </a:rPr>
              <a:t>Planet-star contrast most</a:t>
            </a:r>
          </a:p>
          <a:p>
            <a:r>
              <a:rPr lang="en-US" sz="1200" dirty="0">
                <a:solidFill>
                  <a:schemeClr val="bg1"/>
                </a:solidFill>
              </a:rPr>
              <a:t>favorable at wavelengths</a:t>
            </a:r>
          </a:p>
          <a:p>
            <a:r>
              <a:rPr lang="en-US" sz="1200" dirty="0">
                <a:solidFill>
                  <a:schemeClr val="bg1"/>
                </a:solidFill>
              </a:rPr>
              <a:t>longer than 20 microns.  </a:t>
            </a:r>
          </a:p>
        </p:txBody>
      </p:sp>
      <p:sp>
        <p:nvSpPr>
          <p:cNvPr id="7" name="TextBox 6"/>
          <p:cNvSpPr txBox="1"/>
          <p:nvPr/>
        </p:nvSpPr>
        <p:spPr>
          <a:xfrm>
            <a:off x="1295414" y="3149600"/>
            <a:ext cx="1548797" cy="261568"/>
          </a:xfrm>
          <a:prstGeom prst="rect">
            <a:avLst/>
          </a:prstGeom>
          <a:noFill/>
        </p:spPr>
        <p:txBody>
          <a:bodyPr wrap="none" lIns="91397" tIns="45699" rIns="91397" bIns="45699" rtlCol="0">
            <a:spAutoFit/>
          </a:bodyPr>
          <a:lstStyle/>
          <a:p>
            <a:r>
              <a:rPr lang="en-US" sz="1100" dirty="0">
                <a:solidFill>
                  <a:srgbClr val="000000"/>
                </a:solidFill>
              </a:rPr>
              <a:t>No flux from </a:t>
            </a:r>
            <a:r>
              <a:rPr lang="en-US" sz="1100" dirty="0" err="1">
                <a:solidFill>
                  <a:srgbClr val="000000"/>
                </a:solidFill>
              </a:rPr>
              <a:t>nightside</a:t>
            </a:r>
            <a:endParaRPr lang="en-US" sz="1100" dirty="0">
              <a:solidFill>
                <a:srgbClr val="000000"/>
              </a:solidFill>
            </a:endParaRPr>
          </a:p>
        </p:txBody>
      </p:sp>
      <p:sp>
        <p:nvSpPr>
          <p:cNvPr id="8" name="TextBox 7"/>
          <p:cNvSpPr txBox="1"/>
          <p:nvPr/>
        </p:nvSpPr>
        <p:spPr>
          <a:xfrm>
            <a:off x="2984528" y="2705103"/>
            <a:ext cx="1486255" cy="261568"/>
          </a:xfrm>
          <a:prstGeom prst="rect">
            <a:avLst/>
          </a:prstGeom>
          <a:noFill/>
        </p:spPr>
        <p:txBody>
          <a:bodyPr wrap="none" lIns="91397" tIns="45699" rIns="91397" bIns="45699" rtlCol="0">
            <a:spAutoFit/>
          </a:bodyPr>
          <a:lstStyle/>
          <a:p>
            <a:r>
              <a:rPr lang="en-US" sz="1100" dirty="0" err="1">
                <a:solidFill>
                  <a:srgbClr val="000000"/>
                </a:solidFill>
              </a:rPr>
              <a:t>Nightside</a:t>
            </a:r>
            <a:r>
              <a:rPr lang="en-US" sz="1100" dirty="0">
                <a:solidFill>
                  <a:srgbClr val="000000"/>
                </a:solidFill>
              </a:rPr>
              <a:t> 20K cooler</a:t>
            </a:r>
          </a:p>
        </p:txBody>
      </p:sp>
      <p:sp>
        <p:nvSpPr>
          <p:cNvPr id="9" name="TextBox 8"/>
          <p:cNvSpPr txBox="1"/>
          <p:nvPr/>
        </p:nvSpPr>
        <p:spPr>
          <a:xfrm>
            <a:off x="850911" y="2298726"/>
            <a:ext cx="1672053" cy="246179"/>
          </a:xfrm>
          <a:prstGeom prst="rect">
            <a:avLst/>
          </a:prstGeom>
          <a:noFill/>
        </p:spPr>
        <p:txBody>
          <a:bodyPr wrap="none" lIns="91397" tIns="45699" rIns="91397" bIns="45699" rtlCol="0">
            <a:spAutoFit/>
          </a:bodyPr>
          <a:lstStyle/>
          <a:p>
            <a:r>
              <a:rPr lang="en-US" sz="1000" dirty="0">
                <a:solidFill>
                  <a:srgbClr val="000000"/>
                </a:solidFill>
              </a:rPr>
              <a:t>No temperature difference</a:t>
            </a:r>
          </a:p>
        </p:txBody>
      </p:sp>
      <p:sp>
        <p:nvSpPr>
          <p:cNvPr id="11" name="TextBox 10"/>
          <p:cNvSpPr txBox="1"/>
          <p:nvPr/>
        </p:nvSpPr>
        <p:spPr>
          <a:xfrm>
            <a:off x="584219" y="1041400"/>
            <a:ext cx="1747307" cy="338512"/>
          </a:xfrm>
          <a:prstGeom prst="rect">
            <a:avLst/>
          </a:prstGeom>
          <a:noFill/>
        </p:spPr>
        <p:txBody>
          <a:bodyPr wrap="none" lIns="91397" tIns="45699" rIns="91397" bIns="45699" rtlCol="0">
            <a:spAutoFit/>
          </a:bodyPr>
          <a:lstStyle/>
          <a:p>
            <a:r>
              <a:rPr lang="en-US" sz="1600" dirty="0">
                <a:solidFill>
                  <a:srgbClr val="000000"/>
                </a:solidFill>
              </a:rPr>
              <a:t>Venus-like planet</a:t>
            </a:r>
          </a:p>
        </p:txBody>
      </p:sp>
    </p:spTree>
    <p:extLst>
      <p:ext uri="{BB962C8B-B14F-4D97-AF65-F5344CB8AC3E}">
        <p14:creationId xmlns:p14="http://schemas.microsoft.com/office/powerpoint/2010/main" val="42224002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1740"/>
            <a:ext cx="9144000" cy="7939743"/>
          </a:xfrm>
          <a:prstGeom prst="rect">
            <a:avLst/>
          </a:prstGeom>
        </p:spPr>
      </p:pic>
      <p:sp>
        <p:nvSpPr>
          <p:cNvPr id="6" name="TextBox 5"/>
          <p:cNvSpPr txBox="1"/>
          <p:nvPr/>
        </p:nvSpPr>
        <p:spPr>
          <a:xfrm>
            <a:off x="165100" y="139699"/>
            <a:ext cx="8978900" cy="584776"/>
          </a:xfrm>
          <a:prstGeom prst="rect">
            <a:avLst/>
          </a:prstGeom>
          <a:noFill/>
        </p:spPr>
        <p:txBody>
          <a:bodyPr wrap="square" rtlCol="0">
            <a:spAutoFit/>
          </a:bodyPr>
          <a:lstStyle/>
          <a:p>
            <a:r>
              <a:rPr lang="en-US" sz="3200" dirty="0" err="1" smtClean="0"/>
              <a:t>Exo</a:t>
            </a:r>
            <a:r>
              <a:rPr lang="en-US" sz="3200" dirty="0" smtClean="0"/>
              <a:t>-aurorae may reveal a planetary atmosphere</a:t>
            </a:r>
            <a:endParaRPr lang="en-US" sz="3200" dirty="0"/>
          </a:p>
        </p:txBody>
      </p:sp>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108201" y="976749"/>
            <a:ext cx="4734772" cy="3946283"/>
          </a:xfrm>
          <a:prstGeom prst="rect">
            <a:avLst/>
          </a:prstGeom>
        </p:spPr>
      </p:pic>
      <p:sp>
        <p:nvSpPr>
          <p:cNvPr id="7" name="TextBox 6"/>
          <p:cNvSpPr txBox="1"/>
          <p:nvPr/>
        </p:nvSpPr>
        <p:spPr>
          <a:xfrm>
            <a:off x="546111" y="5156199"/>
            <a:ext cx="8127999" cy="1292662"/>
          </a:xfrm>
          <a:prstGeom prst="rect">
            <a:avLst/>
          </a:prstGeom>
          <a:solidFill>
            <a:schemeClr val="tx1"/>
          </a:solidFill>
        </p:spPr>
        <p:txBody>
          <a:bodyPr wrap="square" rtlCol="0">
            <a:spAutoFit/>
          </a:bodyPr>
          <a:lstStyle/>
          <a:p>
            <a:r>
              <a:rPr lang="en-US" sz="2600" dirty="0" smtClean="0">
                <a:solidFill>
                  <a:schemeClr val="bg1"/>
                </a:solidFill>
              </a:rPr>
              <a:t>Detect in 40 hours with ground-based 30 meter telescope if it achieves a coronagraph design contrast of 10</a:t>
            </a:r>
            <a:r>
              <a:rPr lang="en-US" sz="2600" baseline="30000" dirty="0" smtClean="0">
                <a:solidFill>
                  <a:schemeClr val="bg1"/>
                </a:solidFill>
              </a:rPr>
              <a:t>-7</a:t>
            </a:r>
            <a:r>
              <a:rPr lang="en-US" sz="2600" dirty="0" smtClean="0">
                <a:solidFill>
                  <a:schemeClr val="bg1"/>
                </a:solidFill>
              </a:rPr>
              <a:t> and negligible instrumental noise</a:t>
            </a:r>
            <a:endParaRPr lang="en-US" sz="2600" dirty="0">
              <a:solidFill>
                <a:schemeClr val="bg1"/>
              </a:solidFill>
            </a:endParaRPr>
          </a:p>
        </p:txBody>
      </p:sp>
      <p:sp>
        <p:nvSpPr>
          <p:cNvPr id="2" name="TextBox 1"/>
          <p:cNvSpPr txBox="1"/>
          <p:nvPr/>
        </p:nvSpPr>
        <p:spPr>
          <a:xfrm>
            <a:off x="3365500" y="1778000"/>
            <a:ext cx="1199868" cy="584776"/>
          </a:xfrm>
          <a:prstGeom prst="rect">
            <a:avLst/>
          </a:prstGeom>
          <a:noFill/>
        </p:spPr>
        <p:txBody>
          <a:bodyPr wrap="none" rtlCol="0">
            <a:spAutoFit/>
          </a:bodyPr>
          <a:lstStyle/>
          <a:p>
            <a:r>
              <a:rPr lang="en-US" sz="1600" dirty="0" smtClean="0">
                <a:solidFill>
                  <a:schemeClr val="bg1"/>
                </a:solidFill>
              </a:rPr>
              <a:t>Oxygen </a:t>
            </a:r>
          </a:p>
          <a:p>
            <a:r>
              <a:rPr lang="en-US" sz="1600" dirty="0" smtClean="0">
                <a:solidFill>
                  <a:schemeClr val="bg1"/>
                </a:solidFill>
              </a:rPr>
              <a:t>Green Line</a:t>
            </a:r>
            <a:endParaRPr lang="en-US" sz="1600" dirty="0">
              <a:solidFill>
                <a:schemeClr val="bg1"/>
              </a:solidFill>
            </a:endParaRPr>
          </a:p>
        </p:txBody>
      </p:sp>
      <p:cxnSp>
        <p:nvCxnSpPr>
          <p:cNvPr id="8" name="Straight Connector 7"/>
          <p:cNvCxnSpPr/>
          <p:nvPr/>
        </p:nvCxnSpPr>
        <p:spPr bwMode="auto">
          <a:xfrm>
            <a:off x="-50800" y="749303"/>
            <a:ext cx="9194800" cy="127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4983895" y="6488668"/>
            <a:ext cx="4160113" cy="369332"/>
          </a:xfrm>
          <a:prstGeom prst="rect">
            <a:avLst/>
          </a:prstGeom>
          <a:noFill/>
        </p:spPr>
        <p:txBody>
          <a:bodyPr wrap="none" rtlCol="0">
            <a:spAutoFit/>
          </a:bodyPr>
          <a:lstStyle/>
          <a:p>
            <a:r>
              <a:rPr lang="en-US" sz="1800" dirty="0" smtClean="0"/>
              <a:t>Luger, </a:t>
            </a:r>
            <a:r>
              <a:rPr lang="en-US" sz="1800" dirty="0" err="1" smtClean="0"/>
              <a:t>Lustig-Yaeger</a:t>
            </a:r>
            <a:r>
              <a:rPr lang="en-US" sz="1800" dirty="0" smtClean="0"/>
              <a:t>, et al (2016) </a:t>
            </a:r>
            <a:r>
              <a:rPr lang="en-US" sz="1800" dirty="0" err="1" smtClean="0"/>
              <a:t>arxiv</a:t>
            </a:r>
            <a:endParaRPr lang="en-US" sz="1800" dirty="0"/>
          </a:p>
        </p:txBody>
      </p:sp>
    </p:spTree>
    <p:extLst>
      <p:ext uri="{BB962C8B-B14F-4D97-AF65-F5344CB8AC3E}">
        <p14:creationId xmlns:p14="http://schemas.microsoft.com/office/powerpoint/2010/main" val="281507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2166" y="5947850"/>
            <a:ext cx="8449734" cy="910167"/>
          </a:xfrm>
        </p:spPr>
        <p:txBody>
          <a:bodyPr/>
          <a:lstStyle/>
          <a:p>
            <a:r>
              <a:rPr lang="en-US" sz="1600" dirty="0" smtClean="0"/>
              <a:t>O</a:t>
            </a:r>
            <a:r>
              <a:rPr lang="en-US" sz="1600" baseline="-25000" dirty="0" smtClean="0"/>
              <a:t>4 </a:t>
            </a:r>
            <a:r>
              <a:rPr lang="en-US" sz="1600" dirty="0" smtClean="0"/>
              <a:t>at 0.35-0.65, 1.-6-1.27, O</a:t>
            </a:r>
            <a:r>
              <a:rPr lang="en-US" sz="1600" baseline="-25000" dirty="0" smtClean="0"/>
              <a:t>3</a:t>
            </a:r>
            <a:r>
              <a:rPr lang="en-US" sz="1600" dirty="0" smtClean="0"/>
              <a:t> at 0.5-0.7, O</a:t>
            </a:r>
            <a:r>
              <a:rPr lang="en-US" sz="1600" baseline="-25000" dirty="0" smtClean="0"/>
              <a:t>2</a:t>
            </a:r>
            <a:r>
              <a:rPr lang="en-US" sz="1600" dirty="0" smtClean="0"/>
              <a:t> at 0.76um, H</a:t>
            </a:r>
            <a:r>
              <a:rPr lang="en-US" sz="1600" baseline="-25000" dirty="0" smtClean="0"/>
              <a:t>2</a:t>
            </a:r>
            <a:r>
              <a:rPr lang="en-US" sz="1600" dirty="0" smtClean="0"/>
              <a:t>O at 0.94um, CO</a:t>
            </a:r>
            <a:r>
              <a:rPr lang="en-US" sz="1600" baseline="-25000" dirty="0" smtClean="0"/>
              <a:t>2</a:t>
            </a:r>
            <a:r>
              <a:rPr lang="en-US" sz="1600" dirty="0" smtClean="0"/>
              <a:t> </a:t>
            </a:r>
            <a:r>
              <a:rPr lang="en-US" sz="1600" dirty="0"/>
              <a:t>at </a:t>
            </a:r>
            <a:r>
              <a:rPr lang="en-US" sz="1600" dirty="0" smtClean="0"/>
              <a:t>1.6um </a:t>
            </a:r>
            <a:r>
              <a:rPr lang="en-US" sz="1600" dirty="0"/>
              <a:t>CO at </a:t>
            </a:r>
            <a:r>
              <a:rPr lang="en-US" sz="1600" dirty="0" smtClean="0"/>
              <a:t>2.3um</a:t>
            </a:r>
          </a:p>
          <a:p>
            <a:r>
              <a:rPr lang="en-US" sz="1600" dirty="0" smtClean="0"/>
              <a:t>Need large aperture, </a:t>
            </a:r>
            <a:r>
              <a:rPr lang="en-US" sz="1600" dirty="0" err="1" smtClean="0"/>
              <a:t>starshade</a:t>
            </a:r>
            <a:r>
              <a:rPr lang="en-US" sz="1600" dirty="0" smtClean="0"/>
              <a:t>, or both. </a:t>
            </a:r>
          </a:p>
          <a:p>
            <a:endParaRPr lang="en-US" sz="1600" dirty="0" smtClean="0"/>
          </a:p>
          <a:p>
            <a:pPr marL="0" indent="0">
              <a:buNone/>
            </a:pPr>
            <a:endParaRPr lang="en-US" dirty="0" smtClean="0"/>
          </a:p>
        </p:txBody>
      </p:sp>
      <p:sp>
        <p:nvSpPr>
          <p:cNvPr id="2" name="TextBox 1"/>
          <p:cNvSpPr txBox="1"/>
          <p:nvPr/>
        </p:nvSpPr>
        <p:spPr>
          <a:xfrm>
            <a:off x="220148" y="135467"/>
            <a:ext cx="7588524" cy="523178"/>
          </a:xfrm>
          <a:prstGeom prst="rect">
            <a:avLst/>
          </a:prstGeom>
          <a:noFill/>
        </p:spPr>
        <p:txBody>
          <a:bodyPr wrap="none" lIns="91397" tIns="45699" rIns="91397" bIns="45699" rtlCol="0">
            <a:spAutoFit/>
          </a:bodyPr>
          <a:lstStyle/>
          <a:p>
            <a:r>
              <a:rPr lang="en-US" sz="2800" dirty="0" smtClean="0">
                <a:solidFill>
                  <a:srgbClr val="FFFFFF"/>
                </a:solidFill>
              </a:rPr>
              <a:t>Direct Imaging Observations of </a:t>
            </a:r>
            <a:r>
              <a:rPr lang="en-US" sz="2800" dirty="0" err="1" smtClean="0">
                <a:solidFill>
                  <a:srgbClr val="FFFFFF"/>
                </a:solidFill>
              </a:rPr>
              <a:t>Proxima</a:t>
            </a:r>
            <a:r>
              <a:rPr lang="en-US" sz="2800" dirty="0" smtClean="0">
                <a:solidFill>
                  <a:srgbClr val="FFFFFF"/>
                </a:solidFill>
              </a:rPr>
              <a:t> Cen b</a:t>
            </a:r>
            <a:endParaRPr lang="en-US" sz="2800" dirty="0">
              <a:solidFill>
                <a:srgbClr val="FFFFFF"/>
              </a:solidFill>
            </a:endParaRPr>
          </a:p>
        </p:txBody>
      </p:sp>
      <p:pic>
        <p:nvPicPr>
          <p:cNvPr id="5" name="Picture 4" descr="Screen Shot 2016-11-20 at 9.37.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786869"/>
            <a:ext cx="7340600" cy="5119555"/>
          </a:xfrm>
          <a:prstGeom prst="rect">
            <a:avLst/>
          </a:prstGeom>
        </p:spPr>
      </p:pic>
    </p:spTree>
    <p:extLst>
      <p:ext uri="{BB962C8B-B14F-4D97-AF65-F5344CB8AC3E}">
        <p14:creationId xmlns:p14="http://schemas.microsoft.com/office/powerpoint/2010/main" val="23581642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24" y="1"/>
            <a:ext cx="8496299" cy="800099"/>
          </a:xfrm>
        </p:spPr>
        <p:txBody>
          <a:bodyPr/>
          <a:lstStyle/>
          <a:p>
            <a:r>
              <a:rPr lang="en-US" dirty="0" smtClean="0">
                <a:solidFill>
                  <a:srgbClr val="FFFFFF"/>
                </a:solidFill>
              </a:rPr>
              <a:t>Space-based Direct Imaging Spectroscopy</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pic>
        <p:nvPicPr>
          <p:cNvPr id="6" name="Content Placeholder 17" descr="fig30_dryO2_20hrs.png"/>
          <p:cNvPicPr>
            <a:picLocks noChangeAspect="1"/>
          </p:cNvPicPr>
          <p:nvPr/>
        </p:nvPicPr>
        <p:blipFill rotWithShape="1">
          <a:blip r:embed="rId3">
            <a:extLst>
              <a:ext uri="{28A0092B-C50C-407E-A947-70E740481C1C}">
                <a14:useLocalDpi xmlns:a14="http://schemas.microsoft.com/office/drawing/2010/main" val="0"/>
              </a:ext>
            </a:extLst>
          </a:blip>
          <a:srcRect l="261" r="32758"/>
          <a:stretch/>
        </p:blipFill>
        <p:spPr bwMode="auto">
          <a:xfrm>
            <a:off x="889342" y="918413"/>
            <a:ext cx="7352958" cy="537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7" name="TextBox 6"/>
          <p:cNvSpPr txBox="1"/>
          <p:nvPr/>
        </p:nvSpPr>
        <p:spPr>
          <a:xfrm>
            <a:off x="252246" y="6401523"/>
            <a:ext cx="8185354" cy="338554"/>
          </a:xfrm>
          <a:prstGeom prst="rect">
            <a:avLst/>
          </a:prstGeom>
          <a:noFill/>
        </p:spPr>
        <p:txBody>
          <a:bodyPr wrap="none" rtlCol="0">
            <a:spAutoFit/>
          </a:bodyPr>
          <a:lstStyle/>
          <a:p>
            <a:r>
              <a:rPr lang="en-US" sz="1600" dirty="0" smtClean="0"/>
              <a:t>The LUVOIR (</a:t>
            </a:r>
            <a:r>
              <a:rPr lang="en-US" sz="1600" dirty="0"/>
              <a:t>16m) </a:t>
            </a:r>
            <a:r>
              <a:rPr lang="en-US" sz="1600" dirty="0" smtClean="0"/>
              <a:t>simulation shows a </a:t>
            </a:r>
            <a:r>
              <a:rPr lang="en-US" sz="1600" dirty="0"/>
              <a:t>S/</a:t>
            </a:r>
            <a:r>
              <a:rPr lang="en-US" sz="1600" dirty="0" smtClean="0"/>
              <a:t>N</a:t>
            </a:r>
            <a:r>
              <a:rPr lang="en-US" sz="1600" dirty="0"/>
              <a:t>~</a:t>
            </a:r>
            <a:r>
              <a:rPr lang="en-US" sz="1600" dirty="0" smtClean="0"/>
              <a:t>8 </a:t>
            </a:r>
            <a:r>
              <a:rPr lang="en-US" sz="1600" dirty="0"/>
              <a:t>at the oxygen A-band in a </a:t>
            </a:r>
            <a:r>
              <a:rPr lang="en-US" sz="1600" dirty="0" smtClean="0"/>
              <a:t>20 </a:t>
            </a:r>
            <a:r>
              <a:rPr lang="en-US" sz="1600" dirty="0" err="1" smtClean="0"/>
              <a:t>hr</a:t>
            </a:r>
            <a:r>
              <a:rPr lang="en-US" sz="1600" dirty="0" smtClean="0"/>
              <a:t> exposure </a:t>
            </a:r>
            <a:endParaRPr lang="en-US" sz="1600" dirty="0"/>
          </a:p>
        </p:txBody>
      </p:sp>
      <p:sp>
        <p:nvSpPr>
          <p:cNvPr id="12" name="TextBox 11"/>
          <p:cNvSpPr txBox="1"/>
          <p:nvPr/>
        </p:nvSpPr>
        <p:spPr>
          <a:xfrm>
            <a:off x="919500" y="849053"/>
            <a:ext cx="7259300" cy="307777"/>
          </a:xfrm>
          <a:prstGeom prst="rect">
            <a:avLst/>
          </a:prstGeom>
          <a:solidFill>
            <a:schemeClr val="tx1"/>
          </a:solidFill>
        </p:spPr>
        <p:txBody>
          <a:bodyPr wrap="square" rtlCol="0">
            <a:spAutoFit/>
          </a:bodyPr>
          <a:lstStyle/>
          <a:p>
            <a:r>
              <a:rPr lang="en-US" sz="1400" dirty="0" smtClean="0">
                <a:solidFill>
                  <a:srgbClr val="000000"/>
                </a:solidFill>
              </a:rPr>
              <a:t>        </a:t>
            </a:r>
            <a:r>
              <a:rPr lang="en-US" sz="1400" dirty="0" err="1" smtClean="0">
                <a:solidFill>
                  <a:srgbClr val="000000"/>
                </a:solidFill>
              </a:rPr>
              <a:t>HabEx</a:t>
            </a:r>
            <a:r>
              <a:rPr lang="en-US" sz="1400" dirty="0" smtClean="0">
                <a:solidFill>
                  <a:srgbClr val="000000"/>
                </a:solidFill>
              </a:rPr>
              <a:t> 6.5m                                                       LUVOIR 16m</a:t>
            </a:r>
            <a:endParaRPr lang="en-US" sz="1400" dirty="0">
              <a:solidFill>
                <a:srgbClr val="000000"/>
              </a:solidFill>
            </a:endParaRPr>
          </a:p>
        </p:txBody>
      </p:sp>
      <p:sp>
        <p:nvSpPr>
          <p:cNvPr id="4" name="TextBox 3"/>
          <p:cNvSpPr txBox="1"/>
          <p:nvPr/>
        </p:nvSpPr>
        <p:spPr>
          <a:xfrm>
            <a:off x="6032508" y="4203700"/>
            <a:ext cx="479259" cy="400110"/>
          </a:xfrm>
          <a:prstGeom prst="rect">
            <a:avLst/>
          </a:prstGeom>
          <a:noFill/>
        </p:spPr>
        <p:txBody>
          <a:bodyPr wrap="none" rtlCol="0">
            <a:spAutoFit/>
          </a:bodyPr>
          <a:lstStyle/>
          <a:p>
            <a:r>
              <a:rPr lang="en-US" sz="2000" dirty="0" smtClean="0">
                <a:solidFill>
                  <a:srgbClr val="000000"/>
                </a:solidFill>
              </a:rPr>
              <a:t>O</a:t>
            </a:r>
            <a:r>
              <a:rPr lang="en-US" sz="2000" baseline="-25000" dirty="0" smtClean="0">
                <a:solidFill>
                  <a:srgbClr val="000000"/>
                </a:solidFill>
              </a:rPr>
              <a:t>4</a:t>
            </a:r>
            <a:endParaRPr lang="en-US" sz="2000" baseline="-25000" dirty="0">
              <a:solidFill>
                <a:srgbClr val="000000"/>
              </a:solidFill>
            </a:endParaRPr>
          </a:p>
        </p:txBody>
      </p:sp>
      <p:sp>
        <p:nvSpPr>
          <p:cNvPr id="8" name="TextBox 7"/>
          <p:cNvSpPr txBox="1"/>
          <p:nvPr/>
        </p:nvSpPr>
        <p:spPr>
          <a:xfrm>
            <a:off x="5181608" y="4279900"/>
            <a:ext cx="479259" cy="400110"/>
          </a:xfrm>
          <a:prstGeom prst="rect">
            <a:avLst/>
          </a:prstGeom>
          <a:noFill/>
        </p:spPr>
        <p:txBody>
          <a:bodyPr wrap="none" rtlCol="0">
            <a:spAutoFit/>
          </a:bodyPr>
          <a:lstStyle/>
          <a:p>
            <a:r>
              <a:rPr lang="en-US" sz="2000" dirty="0" smtClean="0">
                <a:solidFill>
                  <a:srgbClr val="000000"/>
                </a:solidFill>
              </a:rPr>
              <a:t>O</a:t>
            </a:r>
            <a:r>
              <a:rPr lang="en-US" sz="2000" baseline="-25000" dirty="0" smtClean="0">
                <a:solidFill>
                  <a:srgbClr val="000000"/>
                </a:solidFill>
              </a:rPr>
              <a:t>4</a:t>
            </a:r>
            <a:endParaRPr lang="en-US" sz="2000" baseline="-25000" dirty="0">
              <a:solidFill>
                <a:srgbClr val="000000"/>
              </a:solidFill>
            </a:endParaRPr>
          </a:p>
        </p:txBody>
      </p:sp>
      <p:sp>
        <p:nvSpPr>
          <p:cNvPr id="9" name="TextBox 8"/>
          <p:cNvSpPr txBox="1"/>
          <p:nvPr/>
        </p:nvSpPr>
        <p:spPr>
          <a:xfrm>
            <a:off x="1854201" y="3746500"/>
            <a:ext cx="479259" cy="400110"/>
          </a:xfrm>
          <a:prstGeom prst="rect">
            <a:avLst/>
          </a:prstGeom>
          <a:noFill/>
        </p:spPr>
        <p:txBody>
          <a:bodyPr wrap="none" rtlCol="0">
            <a:spAutoFit/>
          </a:bodyPr>
          <a:lstStyle/>
          <a:p>
            <a:r>
              <a:rPr lang="en-US" sz="2000" dirty="0" smtClean="0">
                <a:solidFill>
                  <a:srgbClr val="000000"/>
                </a:solidFill>
              </a:rPr>
              <a:t>O</a:t>
            </a:r>
            <a:r>
              <a:rPr lang="en-US" sz="2000" baseline="-25000" dirty="0" smtClean="0">
                <a:solidFill>
                  <a:srgbClr val="000000"/>
                </a:solidFill>
              </a:rPr>
              <a:t>4</a:t>
            </a:r>
            <a:endParaRPr lang="en-US" sz="2000" baseline="-25000" dirty="0">
              <a:solidFill>
                <a:srgbClr val="000000"/>
              </a:solidFill>
            </a:endParaRPr>
          </a:p>
        </p:txBody>
      </p:sp>
      <p:sp>
        <p:nvSpPr>
          <p:cNvPr id="10" name="TextBox 9"/>
          <p:cNvSpPr txBox="1"/>
          <p:nvPr/>
        </p:nvSpPr>
        <p:spPr>
          <a:xfrm>
            <a:off x="5435608" y="4127500"/>
            <a:ext cx="479259" cy="400110"/>
          </a:xfrm>
          <a:prstGeom prst="rect">
            <a:avLst/>
          </a:prstGeom>
          <a:noFill/>
        </p:spPr>
        <p:txBody>
          <a:bodyPr wrap="none" rtlCol="0">
            <a:spAutoFit/>
          </a:bodyPr>
          <a:lstStyle/>
          <a:p>
            <a:r>
              <a:rPr lang="en-US" sz="2000" dirty="0" smtClean="0">
                <a:solidFill>
                  <a:srgbClr val="000000"/>
                </a:solidFill>
              </a:rPr>
              <a:t>O</a:t>
            </a:r>
            <a:r>
              <a:rPr lang="en-US" sz="2000" baseline="-25000" dirty="0" smtClean="0">
                <a:solidFill>
                  <a:srgbClr val="000000"/>
                </a:solidFill>
              </a:rPr>
              <a:t>2</a:t>
            </a:r>
            <a:endParaRPr lang="en-US" sz="2000" baseline="-25000" dirty="0">
              <a:solidFill>
                <a:srgbClr val="000000"/>
              </a:solidFill>
            </a:endParaRPr>
          </a:p>
        </p:txBody>
      </p:sp>
      <p:sp>
        <p:nvSpPr>
          <p:cNvPr id="11" name="TextBox 10"/>
          <p:cNvSpPr txBox="1"/>
          <p:nvPr/>
        </p:nvSpPr>
        <p:spPr>
          <a:xfrm>
            <a:off x="3238508" y="4152900"/>
            <a:ext cx="479259" cy="400110"/>
          </a:xfrm>
          <a:prstGeom prst="rect">
            <a:avLst/>
          </a:prstGeom>
          <a:noFill/>
        </p:spPr>
        <p:txBody>
          <a:bodyPr wrap="none" rtlCol="0">
            <a:spAutoFit/>
          </a:bodyPr>
          <a:lstStyle/>
          <a:p>
            <a:r>
              <a:rPr lang="en-US" sz="2000" dirty="0" smtClean="0">
                <a:solidFill>
                  <a:srgbClr val="000000"/>
                </a:solidFill>
              </a:rPr>
              <a:t>O</a:t>
            </a:r>
            <a:r>
              <a:rPr lang="en-US" sz="2000" baseline="-25000" dirty="0" smtClean="0">
                <a:solidFill>
                  <a:srgbClr val="000000"/>
                </a:solidFill>
              </a:rPr>
              <a:t>2</a:t>
            </a:r>
            <a:endParaRPr lang="en-US" sz="2000" baseline="-25000" dirty="0">
              <a:solidFill>
                <a:srgbClr val="000000"/>
              </a:solidFill>
            </a:endParaRPr>
          </a:p>
        </p:txBody>
      </p:sp>
      <p:sp>
        <p:nvSpPr>
          <p:cNvPr id="5" name="TextBox 4"/>
          <p:cNvSpPr txBox="1"/>
          <p:nvPr/>
        </p:nvSpPr>
        <p:spPr>
          <a:xfrm>
            <a:off x="6616700" y="4038600"/>
            <a:ext cx="1502084" cy="523220"/>
          </a:xfrm>
          <a:prstGeom prst="rect">
            <a:avLst/>
          </a:prstGeom>
          <a:noFill/>
        </p:spPr>
        <p:txBody>
          <a:bodyPr wrap="none" rtlCol="0">
            <a:spAutoFit/>
          </a:bodyPr>
          <a:lstStyle/>
          <a:p>
            <a:r>
              <a:rPr lang="en-US" sz="1400" dirty="0" smtClean="0">
                <a:solidFill>
                  <a:srgbClr val="000000"/>
                </a:solidFill>
              </a:rPr>
              <a:t>M dwarfs are </a:t>
            </a:r>
          </a:p>
          <a:p>
            <a:r>
              <a:rPr lang="en-US" sz="1400" dirty="0" smtClean="0">
                <a:solidFill>
                  <a:srgbClr val="000000"/>
                </a:solidFill>
              </a:rPr>
              <a:t>brighter out here</a:t>
            </a:r>
            <a:endParaRPr lang="en-US" sz="1400" dirty="0">
              <a:solidFill>
                <a:srgbClr val="000000"/>
              </a:solidFill>
            </a:endParaRPr>
          </a:p>
        </p:txBody>
      </p:sp>
    </p:spTree>
    <p:extLst>
      <p:ext uri="{BB962C8B-B14F-4D97-AF65-F5344CB8AC3E}">
        <p14:creationId xmlns:p14="http://schemas.microsoft.com/office/powerpoint/2010/main" val="2522265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Direct Imaging of Early-Earth-Type</a:t>
            </a:r>
            <a:endParaRPr lang="en-US" dirty="0">
              <a:solidFill>
                <a:srgbClr val="FFFFFF"/>
              </a:solidFill>
            </a:endParaRPr>
          </a:p>
        </p:txBody>
      </p:sp>
      <p:pic>
        <p:nvPicPr>
          <p:cNvPr id="8" name="Content Placeholder 7" descr="MeadowsFig30.tiff"/>
          <p:cNvPicPr>
            <a:picLocks noGrp="1" noChangeAspect="1"/>
          </p:cNvPicPr>
          <p:nvPr>
            <p:ph idx="1"/>
          </p:nvPr>
        </p:nvPicPr>
        <p:blipFill rotWithShape="1">
          <a:blip r:embed="rId3">
            <a:extLst>
              <a:ext uri="{28A0092B-C50C-407E-A947-70E740481C1C}">
                <a14:useLocalDpi xmlns:a14="http://schemas.microsoft.com/office/drawing/2010/main" val="0"/>
              </a:ext>
            </a:extLst>
          </a:blip>
          <a:srcRect t="-2941" r="33235" b="-2941"/>
          <a:stretch/>
        </p:blipFill>
        <p:spPr>
          <a:xfrm>
            <a:off x="1079500" y="672080"/>
            <a:ext cx="7073900" cy="5609221"/>
          </a:xfrm>
        </p:spPr>
      </p:pic>
      <p:sp>
        <p:nvSpPr>
          <p:cNvPr id="3" name="TextBox 2"/>
          <p:cNvSpPr txBox="1"/>
          <p:nvPr/>
        </p:nvSpPr>
        <p:spPr>
          <a:xfrm>
            <a:off x="88908" y="6155041"/>
            <a:ext cx="8186857" cy="646331"/>
          </a:xfrm>
          <a:prstGeom prst="rect">
            <a:avLst/>
          </a:prstGeom>
          <a:noFill/>
        </p:spPr>
        <p:txBody>
          <a:bodyPr wrap="none" rtlCol="0">
            <a:spAutoFit/>
          </a:bodyPr>
          <a:lstStyle/>
          <a:p>
            <a:pPr marL="342900" indent="-342900">
              <a:buFont typeface="Arial"/>
              <a:buChar char="•"/>
            </a:pPr>
            <a:r>
              <a:rPr lang="en-US" sz="1800" dirty="0" smtClean="0"/>
              <a:t>Haze feature difficult to observe due to low stellar flux</a:t>
            </a:r>
          </a:p>
          <a:p>
            <a:pPr marL="342900" indent="-342900">
              <a:buFont typeface="Arial"/>
              <a:buChar char="•"/>
            </a:pPr>
            <a:r>
              <a:rPr lang="en-US" sz="1800" dirty="0" smtClean="0"/>
              <a:t>Low stellar flux </a:t>
            </a:r>
            <a:r>
              <a:rPr lang="en-US" sz="1800" i="1" dirty="0" smtClean="0"/>
              <a:t>and</a:t>
            </a:r>
            <a:r>
              <a:rPr lang="en-US" sz="1800" dirty="0" smtClean="0"/>
              <a:t> small HZ separation conspire against small telescopes! </a:t>
            </a:r>
            <a:endParaRPr lang="en-US" sz="1800" dirty="0"/>
          </a:p>
        </p:txBody>
      </p:sp>
    </p:spTree>
    <p:extLst>
      <p:ext uri="{BB962C8B-B14F-4D97-AF65-F5344CB8AC3E}">
        <p14:creationId xmlns:p14="http://schemas.microsoft.com/office/powerpoint/2010/main" val="1418477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Kepler186f_ArtistConcept-sm.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16487" r="-125"/>
          <a:stretch/>
        </p:blipFill>
        <p:spPr bwMode="auto">
          <a:xfrm>
            <a:off x="7" y="16"/>
            <a:ext cx="10210801" cy="687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2" name="Title 1"/>
          <p:cNvSpPr>
            <a:spLocks noGrp="1"/>
          </p:cNvSpPr>
          <p:nvPr>
            <p:ph type="title"/>
          </p:nvPr>
        </p:nvSpPr>
        <p:spPr>
          <a:xfrm>
            <a:off x="169333" y="-84668"/>
            <a:ext cx="6891338" cy="896939"/>
          </a:xfrm>
        </p:spPr>
        <p:txBody>
          <a:bodyPr/>
          <a:lstStyle/>
          <a:p>
            <a:pPr>
              <a:defRPr/>
            </a:pPr>
            <a:r>
              <a:rPr lang="en-US" dirty="0" err="1" smtClean="0">
                <a:solidFill>
                  <a:schemeClr val="tx1"/>
                </a:solidFill>
                <a:latin typeface="Arial"/>
                <a:cs typeface="Arial"/>
              </a:rPr>
              <a:t>Proxima</a:t>
            </a:r>
            <a:r>
              <a:rPr lang="en-US" dirty="0" smtClean="0">
                <a:solidFill>
                  <a:schemeClr val="tx1"/>
                </a:solidFill>
                <a:latin typeface="Arial"/>
                <a:cs typeface="Arial"/>
              </a:rPr>
              <a:t> Centauri b</a:t>
            </a:r>
            <a:endParaRPr lang="en-US" dirty="0">
              <a:solidFill>
                <a:schemeClr val="tx1"/>
              </a:solidFill>
              <a:latin typeface="Arial"/>
              <a:cs typeface="Arial"/>
            </a:endParaRPr>
          </a:p>
        </p:txBody>
      </p:sp>
      <p:sp>
        <p:nvSpPr>
          <p:cNvPr id="3" name="Content Placeholder 2"/>
          <p:cNvSpPr>
            <a:spLocks noGrp="1"/>
          </p:cNvSpPr>
          <p:nvPr>
            <p:ph idx="1"/>
          </p:nvPr>
        </p:nvSpPr>
        <p:spPr>
          <a:xfrm>
            <a:off x="405895" y="444500"/>
            <a:ext cx="8331729" cy="5638800"/>
          </a:xfrm>
        </p:spPr>
        <p:txBody>
          <a:bodyPr/>
          <a:lstStyle/>
          <a:p>
            <a:pPr lvl="1">
              <a:buFont typeface="Wingdings" charset="2"/>
              <a:buChar char="²"/>
              <a:defRPr/>
            </a:pPr>
            <a:endParaRPr lang="en-US" dirty="0">
              <a:solidFill>
                <a:schemeClr val="tx1">
                  <a:lumMod val="95000"/>
                </a:schemeClr>
              </a:solidFill>
            </a:endParaRPr>
          </a:p>
          <a:p>
            <a:pPr lvl="1">
              <a:buFont typeface="Wingdings" charset="2"/>
              <a:buChar char=""/>
              <a:defRPr/>
            </a:pPr>
            <a:endParaRPr lang="en-US" sz="1400" dirty="0" smtClean="0">
              <a:solidFill>
                <a:schemeClr val="tx1">
                  <a:lumMod val="95000"/>
                </a:schemeClr>
              </a:solidFill>
            </a:endParaRPr>
          </a:p>
          <a:p>
            <a:pPr lvl="1">
              <a:buFont typeface="Wingdings" charset="2"/>
              <a:buChar char=""/>
              <a:defRPr/>
            </a:pPr>
            <a:endParaRPr lang="en-US" sz="1400" dirty="0">
              <a:solidFill>
                <a:schemeClr val="tx1">
                  <a:lumMod val="95000"/>
                </a:schemeClr>
              </a:solidFill>
            </a:endParaRPr>
          </a:p>
          <a:p>
            <a:pPr lvl="1">
              <a:buFont typeface="Wingdings" charset="2"/>
              <a:buChar char=""/>
              <a:defRPr/>
            </a:pPr>
            <a:r>
              <a:rPr lang="en-US" sz="1400" dirty="0" smtClean="0">
                <a:solidFill>
                  <a:schemeClr val="tx1">
                    <a:lumMod val="95000"/>
                  </a:schemeClr>
                </a:solidFill>
              </a:rPr>
              <a:t>If the planet formed at its current location, it was </a:t>
            </a:r>
            <a:r>
              <a:rPr lang="en-US" sz="1400" i="1" dirty="0" smtClean="0">
                <a:solidFill>
                  <a:schemeClr val="tx1">
                    <a:lumMod val="95000"/>
                  </a:schemeClr>
                </a:solidFill>
              </a:rPr>
              <a:t>likely</a:t>
            </a:r>
            <a:r>
              <a:rPr lang="en-US" sz="1400" dirty="0" smtClean="0">
                <a:solidFill>
                  <a:schemeClr val="tx1">
                    <a:lumMod val="95000"/>
                  </a:schemeClr>
                </a:solidFill>
              </a:rPr>
              <a:t> desiccated by the Pre-MS</a:t>
            </a:r>
          </a:p>
          <a:p>
            <a:pPr lvl="1">
              <a:buFont typeface="Wingdings" charset="2"/>
              <a:buChar char=""/>
              <a:defRPr/>
            </a:pPr>
            <a:endParaRPr lang="en-US" sz="1400" dirty="0" smtClean="0">
              <a:solidFill>
                <a:schemeClr val="tx1">
                  <a:lumMod val="95000"/>
                </a:schemeClr>
              </a:solidFill>
            </a:endParaRPr>
          </a:p>
          <a:p>
            <a:pPr lvl="1">
              <a:buFont typeface="Wingdings" charset="2"/>
              <a:buChar char=""/>
              <a:defRPr/>
            </a:pPr>
            <a:r>
              <a:rPr lang="en-US" sz="1400" dirty="0" smtClean="0">
                <a:solidFill>
                  <a:schemeClr val="tx1">
                    <a:lumMod val="95000"/>
                  </a:schemeClr>
                </a:solidFill>
              </a:rPr>
              <a:t>Migration or 1% H</a:t>
            </a:r>
            <a:r>
              <a:rPr lang="en-US" sz="1400" baseline="-25000" dirty="0" smtClean="0">
                <a:solidFill>
                  <a:schemeClr val="tx1">
                    <a:lumMod val="95000"/>
                  </a:schemeClr>
                </a:solidFill>
              </a:rPr>
              <a:t>2</a:t>
            </a:r>
            <a:r>
              <a:rPr lang="en-US" sz="1400" dirty="0" smtClean="0">
                <a:solidFill>
                  <a:schemeClr val="tx1">
                    <a:lumMod val="95000"/>
                  </a:schemeClr>
                </a:solidFill>
              </a:rPr>
              <a:t> envelope</a:t>
            </a:r>
            <a:r>
              <a:rPr lang="en-US" sz="1400" dirty="0">
                <a:solidFill>
                  <a:schemeClr val="tx1">
                    <a:lumMod val="95000"/>
                  </a:schemeClr>
                </a:solidFill>
              </a:rPr>
              <a:t> </a:t>
            </a:r>
            <a:r>
              <a:rPr lang="en-US" sz="1400" dirty="0" smtClean="0">
                <a:solidFill>
                  <a:schemeClr val="tx1">
                    <a:lumMod val="95000"/>
                  </a:schemeClr>
                </a:solidFill>
              </a:rPr>
              <a:t>may have preserved H</a:t>
            </a:r>
            <a:r>
              <a:rPr lang="en-US" sz="1400" baseline="-25000" dirty="0" smtClean="0">
                <a:solidFill>
                  <a:schemeClr val="tx1">
                    <a:lumMod val="95000"/>
                  </a:schemeClr>
                </a:solidFill>
              </a:rPr>
              <a:t>2</a:t>
            </a:r>
            <a:r>
              <a:rPr lang="en-US" sz="1400" dirty="0" smtClean="0">
                <a:solidFill>
                  <a:schemeClr val="tx1">
                    <a:lumMod val="95000"/>
                  </a:schemeClr>
                </a:solidFill>
              </a:rPr>
              <a:t>O </a:t>
            </a:r>
          </a:p>
          <a:p>
            <a:pPr lvl="1">
              <a:buFont typeface="Wingdings" charset="2"/>
              <a:buChar char=""/>
              <a:defRPr/>
            </a:pPr>
            <a:endParaRPr lang="en-US" sz="1400" dirty="0" smtClean="0">
              <a:solidFill>
                <a:schemeClr val="tx1">
                  <a:lumMod val="95000"/>
                </a:schemeClr>
              </a:solidFill>
            </a:endParaRPr>
          </a:p>
          <a:p>
            <a:pPr lvl="1">
              <a:buFont typeface="Wingdings" charset="2"/>
              <a:buChar char=""/>
              <a:defRPr/>
            </a:pPr>
            <a:r>
              <a:rPr lang="en-US" sz="1400" dirty="0">
                <a:solidFill>
                  <a:schemeClr val="tx1">
                    <a:lumMod val="95000"/>
                  </a:schemeClr>
                </a:solidFill>
              </a:rPr>
              <a:t>A</a:t>
            </a:r>
            <a:r>
              <a:rPr lang="en-US" sz="1400" dirty="0" smtClean="0">
                <a:solidFill>
                  <a:schemeClr val="tx1">
                    <a:lumMod val="95000"/>
                  </a:schemeClr>
                </a:solidFill>
              </a:rPr>
              <a:t>tmospheres could be O</a:t>
            </a:r>
            <a:r>
              <a:rPr lang="en-US" sz="1400" baseline="-25000" dirty="0" smtClean="0">
                <a:solidFill>
                  <a:schemeClr val="tx1">
                    <a:lumMod val="95000"/>
                  </a:schemeClr>
                </a:solidFill>
              </a:rPr>
              <a:t>2</a:t>
            </a:r>
            <a:r>
              <a:rPr lang="en-US" sz="1400" dirty="0" smtClean="0">
                <a:solidFill>
                  <a:schemeClr val="tx1">
                    <a:lumMod val="95000"/>
                  </a:schemeClr>
                </a:solidFill>
              </a:rPr>
              <a:t>-rich initially, becoming more CO</a:t>
            </a:r>
            <a:r>
              <a:rPr lang="en-US" sz="1400" baseline="-25000" dirty="0" smtClean="0">
                <a:solidFill>
                  <a:schemeClr val="tx1">
                    <a:lumMod val="95000"/>
                  </a:schemeClr>
                </a:solidFill>
              </a:rPr>
              <a:t>2</a:t>
            </a:r>
            <a:r>
              <a:rPr lang="en-US" sz="1400" dirty="0" smtClean="0">
                <a:solidFill>
                  <a:schemeClr val="tx1">
                    <a:lumMod val="95000"/>
                  </a:schemeClr>
                </a:solidFill>
              </a:rPr>
              <a:t>-rich as O</a:t>
            </a:r>
            <a:r>
              <a:rPr lang="en-US" sz="1400" baseline="-25000" dirty="0" smtClean="0">
                <a:solidFill>
                  <a:schemeClr val="tx1">
                    <a:lumMod val="95000"/>
                  </a:schemeClr>
                </a:solidFill>
              </a:rPr>
              <a:t>2</a:t>
            </a:r>
            <a:r>
              <a:rPr lang="en-US" sz="1400" dirty="0" smtClean="0">
                <a:solidFill>
                  <a:schemeClr val="tx1">
                    <a:lumMod val="95000"/>
                  </a:schemeClr>
                </a:solidFill>
              </a:rPr>
              <a:t> is sequestered and CO</a:t>
            </a:r>
            <a:r>
              <a:rPr lang="en-US" sz="1400" baseline="-25000" dirty="0" smtClean="0">
                <a:solidFill>
                  <a:schemeClr val="tx1">
                    <a:lumMod val="95000"/>
                  </a:schemeClr>
                </a:solidFill>
              </a:rPr>
              <a:t>2</a:t>
            </a:r>
            <a:r>
              <a:rPr lang="en-US" sz="1400" dirty="0" smtClean="0">
                <a:solidFill>
                  <a:schemeClr val="tx1">
                    <a:lumMod val="95000"/>
                  </a:schemeClr>
                </a:solidFill>
              </a:rPr>
              <a:t> is outgassed. </a:t>
            </a:r>
            <a:r>
              <a:rPr lang="en-US" sz="1400" dirty="0">
                <a:solidFill>
                  <a:schemeClr val="tx1">
                    <a:lumMod val="95000"/>
                  </a:schemeClr>
                </a:solidFill>
              </a:rPr>
              <a:t> </a:t>
            </a:r>
            <a:r>
              <a:rPr lang="en-US" sz="1400" dirty="0" smtClean="0">
                <a:solidFill>
                  <a:schemeClr val="tx1">
                    <a:lumMod val="95000"/>
                  </a:schemeClr>
                </a:solidFill>
              </a:rPr>
              <a:t>Water may or may not have been retained.</a:t>
            </a:r>
          </a:p>
          <a:p>
            <a:pPr lvl="1">
              <a:buFont typeface="Wingdings" charset="2"/>
              <a:buChar char=""/>
              <a:defRPr/>
            </a:pPr>
            <a:endParaRPr lang="en-US" sz="1400" dirty="0" smtClean="0">
              <a:solidFill>
                <a:schemeClr val="tx1">
                  <a:lumMod val="95000"/>
                </a:schemeClr>
              </a:solidFill>
            </a:endParaRPr>
          </a:p>
          <a:p>
            <a:pPr lvl="1">
              <a:buFont typeface="Wingdings" charset="2"/>
              <a:buChar char=""/>
              <a:defRPr/>
            </a:pPr>
            <a:r>
              <a:rPr lang="en-US" sz="1400" dirty="0">
                <a:solidFill>
                  <a:schemeClr val="tx1">
                    <a:lumMod val="95000"/>
                  </a:schemeClr>
                </a:solidFill>
              </a:rPr>
              <a:t>M</a:t>
            </a:r>
            <a:r>
              <a:rPr lang="en-US" sz="1400" dirty="0" smtClean="0">
                <a:solidFill>
                  <a:schemeClr val="tx1">
                    <a:lumMod val="95000"/>
                  </a:schemeClr>
                </a:solidFill>
              </a:rPr>
              <a:t>odels suggest that several of these environments could be habitable (Earth-like, early Earth-like and O</a:t>
            </a:r>
            <a:r>
              <a:rPr lang="en-US" sz="1400" baseline="-25000" dirty="0" smtClean="0">
                <a:solidFill>
                  <a:schemeClr val="tx1">
                    <a:lumMod val="95000"/>
                  </a:schemeClr>
                </a:solidFill>
              </a:rPr>
              <a:t>2</a:t>
            </a:r>
            <a:r>
              <a:rPr lang="en-US" sz="1400" dirty="0" smtClean="0">
                <a:solidFill>
                  <a:schemeClr val="tx1">
                    <a:lumMod val="95000"/>
                  </a:schemeClr>
                </a:solidFill>
              </a:rPr>
              <a:t>-rich with water) but many are not, due to early desiccation or higher levels of CO</a:t>
            </a:r>
            <a:r>
              <a:rPr lang="en-US" sz="1400" baseline="-25000" dirty="0" smtClean="0">
                <a:solidFill>
                  <a:schemeClr val="tx1">
                    <a:lumMod val="95000"/>
                  </a:schemeClr>
                </a:solidFill>
              </a:rPr>
              <a:t>2</a:t>
            </a:r>
          </a:p>
          <a:p>
            <a:pPr lvl="1">
              <a:buFont typeface="Wingdings" charset="2"/>
              <a:buChar char=""/>
              <a:defRPr/>
            </a:pPr>
            <a:endParaRPr lang="en-US" sz="1400" baseline="-25000" dirty="0" smtClean="0">
              <a:solidFill>
                <a:schemeClr val="tx1">
                  <a:lumMod val="95000"/>
                </a:schemeClr>
              </a:solidFill>
            </a:endParaRPr>
          </a:p>
          <a:p>
            <a:pPr lvl="1">
              <a:buFont typeface="Wingdings" charset="2"/>
              <a:buChar char=""/>
              <a:defRPr/>
            </a:pPr>
            <a:r>
              <a:rPr lang="en-US" sz="1400" dirty="0" smtClean="0">
                <a:solidFill>
                  <a:schemeClr val="tx1">
                    <a:lumMod val="95000"/>
                  </a:schemeClr>
                </a:solidFill>
              </a:rPr>
              <a:t>Thermal phase curves </a:t>
            </a:r>
            <a:r>
              <a:rPr lang="en-US" sz="1400" dirty="0" err="1" smtClean="0">
                <a:solidFill>
                  <a:schemeClr val="tx1">
                    <a:lumMod val="95000"/>
                  </a:schemeClr>
                </a:solidFill>
              </a:rPr>
              <a:t>longward</a:t>
            </a:r>
            <a:r>
              <a:rPr lang="en-US" sz="1400" dirty="0" smtClean="0">
                <a:solidFill>
                  <a:schemeClr val="tx1">
                    <a:lumMod val="95000"/>
                  </a:schemeClr>
                </a:solidFill>
              </a:rPr>
              <a:t> of 7μm could be accessible with JWST, and may reveal the effects of an atmosphere.  Ocean glint is not possible for this target with JWST.   </a:t>
            </a:r>
          </a:p>
          <a:p>
            <a:pPr lvl="1">
              <a:buFont typeface="Wingdings" charset="2"/>
              <a:buChar char=""/>
              <a:defRPr/>
            </a:pPr>
            <a:endParaRPr lang="en-US" sz="1400" dirty="0">
              <a:solidFill>
                <a:schemeClr val="tx1">
                  <a:lumMod val="95000"/>
                </a:schemeClr>
              </a:solidFill>
            </a:endParaRPr>
          </a:p>
          <a:p>
            <a:pPr lvl="1">
              <a:buFont typeface="Wingdings" charset="2"/>
              <a:buChar char=""/>
              <a:defRPr/>
            </a:pPr>
            <a:r>
              <a:rPr lang="en-US" sz="1400" dirty="0" smtClean="0">
                <a:solidFill>
                  <a:schemeClr val="tx1">
                    <a:lumMod val="95000"/>
                  </a:schemeClr>
                </a:solidFill>
              </a:rPr>
              <a:t>Observational discriminants including O</a:t>
            </a:r>
            <a:r>
              <a:rPr lang="en-US" sz="1400" baseline="-25000" dirty="0" smtClean="0">
                <a:solidFill>
                  <a:schemeClr val="tx1">
                    <a:lumMod val="95000"/>
                  </a:schemeClr>
                </a:solidFill>
              </a:rPr>
              <a:t>4</a:t>
            </a:r>
            <a:r>
              <a:rPr lang="en-US" sz="1400" dirty="0" smtClean="0">
                <a:solidFill>
                  <a:schemeClr val="tx1">
                    <a:lumMod val="95000"/>
                  </a:schemeClr>
                </a:solidFill>
              </a:rPr>
              <a:t>, O</a:t>
            </a:r>
            <a:r>
              <a:rPr lang="en-US" sz="1400" baseline="-25000" dirty="0" smtClean="0">
                <a:solidFill>
                  <a:schemeClr val="tx1">
                    <a:lumMod val="95000"/>
                  </a:schemeClr>
                </a:solidFill>
              </a:rPr>
              <a:t>3</a:t>
            </a:r>
            <a:r>
              <a:rPr lang="en-US" sz="1400" dirty="0" smtClean="0">
                <a:solidFill>
                  <a:schemeClr val="tx1">
                    <a:lumMod val="95000"/>
                  </a:schemeClr>
                </a:solidFill>
              </a:rPr>
              <a:t>, O</a:t>
            </a:r>
            <a:r>
              <a:rPr lang="en-US" sz="1400" baseline="-25000" dirty="0" smtClean="0">
                <a:solidFill>
                  <a:schemeClr val="tx1">
                    <a:lumMod val="95000"/>
                  </a:schemeClr>
                </a:solidFill>
              </a:rPr>
              <a:t>2</a:t>
            </a:r>
            <a:r>
              <a:rPr lang="en-US" sz="1400" dirty="0" smtClean="0">
                <a:solidFill>
                  <a:schemeClr val="tx1">
                    <a:lumMod val="95000"/>
                  </a:schemeClr>
                </a:solidFill>
              </a:rPr>
              <a:t>, CO</a:t>
            </a:r>
            <a:r>
              <a:rPr lang="en-US" sz="1400" baseline="-25000" dirty="0" smtClean="0">
                <a:solidFill>
                  <a:schemeClr val="tx1">
                    <a:lumMod val="95000"/>
                  </a:schemeClr>
                </a:solidFill>
              </a:rPr>
              <a:t>2</a:t>
            </a:r>
            <a:r>
              <a:rPr lang="en-US" sz="1400" dirty="0" smtClean="0">
                <a:solidFill>
                  <a:schemeClr val="tx1">
                    <a:lumMod val="95000"/>
                  </a:schemeClr>
                </a:solidFill>
              </a:rPr>
              <a:t>, CO, CH</a:t>
            </a:r>
            <a:r>
              <a:rPr lang="en-US" sz="1400" baseline="-25000" dirty="0" smtClean="0">
                <a:solidFill>
                  <a:schemeClr val="tx1">
                    <a:lumMod val="95000"/>
                  </a:schemeClr>
                </a:solidFill>
              </a:rPr>
              <a:t>4</a:t>
            </a:r>
            <a:r>
              <a:rPr lang="en-US" sz="1400" dirty="0">
                <a:solidFill>
                  <a:schemeClr val="tx1">
                    <a:lumMod val="95000"/>
                  </a:schemeClr>
                </a:solidFill>
              </a:rPr>
              <a:t>,</a:t>
            </a:r>
            <a:r>
              <a:rPr lang="en-US" sz="1400" dirty="0" smtClean="0">
                <a:solidFill>
                  <a:schemeClr val="tx1">
                    <a:lumMod val="95000"/>
                  </a:schemeClr>
                </a:solidFill>
              </a:rPr>
              <a:t> H</a:t>
            </a:r>
            <a:r>
              <a:rPr lang="en-US" sz="1400" baseline="-25000" dirty="0" smtClean="0">
                <a:solidFill>
                  <a:schemeClr val="tx1">
                    <a:lumMod val="95000"/>
                  </a:schemeClr>
                </a:solidFill>
              </a:rPr>
              <a:t>2</a:t>
            </a:r>
            <a:r>
              <a:rPr lang="en-US" sz="1400" dirty="0" smtClean="0">
                <a:solidFill>
                  <a:schemeClr val="tx1">
                    <a:lumMod val="95000"/>
                  </a:schemeClr>
                </a:solidFill>
              </a:rPr>
              <a:t>O and organic haze may be accessible to future direct imaging telescopes in space and on the ground. </a:t>
            </a:r>
          </a:p>
          <a:p>
            <a:pPr marL="456990" lvl="1" indent="0">
              <a:buNone/>
              <a:defRPr/>
            </a:pPr>
            <a:endParaRPr lang="en-US" sz="1400" dirty="0">
              <a:solidFill>
                <a:schemeClr val="tx1">
                  <a:lumMod val="95000"/>
                </a:schemeClr>
              </a:solidFill>
            </a:endParaRPr>
          </a:p>
          <a:p>
            <a:pPr marL="456990" lvl="1" indent="0" algn="r">
              <a:buNone/>
              <a:defRPr/>
            </a:pPr>
            <a:r>
              <a:rPr lang="en-US" sz="1400" dirty="0" smtClean="0">
                <a:solidFill>
                  <a:schemeClr val="tx1">
                    <a:lumMod val="95000"/>
                  </a:schemeClr>
                </a:solidFill>
              </a:rPr>
              <a:t>Barnes et al., 2016; Meadows et al., 2016. </a:t>
            </a:r>
          </a:p>
          <a:p>
            <a:pPr lvl="1">
              <a:buFont typeface="Wingdings" charset="2"/>
              <a:buChar char="²"/>
              <a:defRPr/>
            </a:pPr>
            <a:endParaRPr lang="en-US" sz="1600" dirty="0">
              <a:solidFill>
                <a:schemeClr val="tx1">
                  <a:lumMod val="95000"/>
                </a:schemeClr>
              </a:solidFill>
            </a:endParaRPr>
          </a:p>
        </p:txBody>
      </p:sp>
      <p:pic>
        <p:nvPicPr>
          <p:cNvPr id="4" name="Picture 3" descr="vpl_FNL_wt.ep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2564" y="3"/>
            <a:ext cx="1016001" cy="775276"/>
          </a:xfrm>
          <a:prstGeom prst="rect">
            <a:avLst/>
          </a:prstGeom>
        </p:spPr>
      </p:pic>
    </p:spTree>
    <p:extLst>
      <p:ext uri="{BB962C8B-B14F-4D97-AF65-F5344CB8AC3E}">
        <p14:creationId xmlns:p14="http://schemas.microsoft.com/office/powerpoint/2010/main" val="22567432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Questions?</a:t>
            </a:r>
            <a:endParaRPr lang="en-US" dirty="0">
              <a:solidFill>
                <a:srgbClr val="FFFFFF"/>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13549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pic>
        <p:nvPicPr>
          <p:cNvPr id="5" name="Content Placeholder 4" descr="Screen Shot 2017-01-03 at 3.51.41 PM.png"/>
          <p:cNvPicPr>
            <a:picLocks noGrp="1" noChangeAspect="1"/>
          </p:cNvPicPr>
          <p:nvPr>
            <p:ph idx="1"/>
          </p:nvPr>
        </p:nvPicPr>
        <p:blipFill>
          <a:blip r:embed="rId2">
            <a:extLst>
              <a:ext uri="{28A0092B-C50C-407E-A947-70E740481C1C}">
                <a14:useLocalDpi xmlns:a14="http://schemas.microsoft.com/office/drawing/2010/main" val="0"/>
              </a:ext>
            </a:extLst>
          </a:blip>
          <a:srcRect l="-25782" r="-25782"/>
          <a:stretch>
            <a:fillRect/>
          </a:stretch>
        </p:blipFill>
        <p:spPr>
          <a:xfrm>
            <a:off x="-312616" y="1055077"/>
            <a:ext cx="9990449" cy="5289061"/>
          </a:xfrm>
        </p:spPr>
      </p:pic>
      <p:sp>
        <p:nvSpPr>
          <p:cNvPr id="6" name="TextBox 5"/>
          <p:cNvSpPr txBox="1"/>
          <p:nvPr/>
        </p:nvSpPr>
        <p:spPr>
          <a:xfrm>
            <a:off x="6056932" y="6281524"/>
            <a:ext cx="3008923" cy="338554"/>
          </a:xfrm>
          <a:prstGeom prst="rect">
            <a:avLst/>
          </a:prstGeom>
          <a:noFill/>
        </p:spPr>
        <p:txBody>
          <a:bodyPr wrap="square" rtlCol="0">
            <a:spAutoFit/>
          </a:bodyPr>
          <a:lstStyle/>
          <a:p>
            <a:pPr defTabSz="457200" fontAlgn="auto">
              <a:spcBef>
                <a:spcPts val="0"/>
              </a:spcBef>
              <a:spcAft>
                <a:spcPts val="0"/>
              </a:spcAft>
            </a:pPr>
            <a:r>
              <a:rPr lang="en-US" sz="1600" dirty="0" err="1" smtClean="0">
                <a:solidFill>
                  <a:srgbClr val="FFFFFF"/>
                </a:solidFill>
                <a:latin typeface="Arial"/>
                <a:ea typeface="ＭＳ Ｐゴシック"/>
                <a:cs typeface="Arial"/>
              </a:rPr>
              <a:t>Turbet</a:t>
            </a:r>
            <a:r>
              <a:rPr lang="en-US" sz="1600" dirty="0" smtClean="0">
                <a:solidFill>
                  <a:srgbClr val="FFFFFF"/>
                </a:solidFill>
                <a:latin typeface="Arial"/>
                <a:ea typeface="ＭＳ Ｐゴシック"/>
                <a:cs typeface="Arial"/>
              </a:rPr>
              <a:t> et al., 2016</a:t>
            </a:r>
            <a:endParaRPr lang="en-US" sz="1600"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34753819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40266" y="5537197"/>
            <a:ext cx="8449734" cy="1049867"/>
          </a:xfrm>
        </p:spPr>
        <p:txBody>
          <a:bodyPr/>
          <a:lstStyle/>
          <a:p>
            <a:r>
              <a:rPr lang="en-US" sz="2000" dirty="0"/>
              <a:t>CH</a:t>
            </a:r>
            <a:r>
              <a:rPr lang="en-US" sz="2000" baseline="-25000" dirty="0"/>
              <a:t>4</a:t>
            </a:r>
            <a:r>
              <a:rPr lang="en-US" sz="2000" dirty="0"/>
              <a:t> has a longer lifetime in the planet’s atmosphere under M dwarf UV irradiation, and so has higher abundance for the same surface flux.</a:t>
            </a:r>
          </a:p>
          <a:p>
            <a:pPr marL="0" indent="0">
              <a:buNone/>
            </a:pPr>
            <a:endParaRPr lang="en-US" dirty="0" smtClean="0"/>
          </a:p>
        </p:txBody>
      </p:sp>
      <p:sp>
        <p:nvSpPr>
          <p:cNvPr id="2" name="TextBox 1"/>
          <p:cNvSpPr txBox="1"/>
          <p:nvPr/>
        </p:nvSpPr>
        <p:spPr>
          <a:xfrm>
            <a:off x="220134" y="135467"/>
            <a:ext cx="7268374" cy="523178"/>
          </a:xfrm>
          <a:prstGeom prst="rect">
            <a:avLst/>
          </a:prstGeom>
          <a:noFill/>
        </p:spPr>
        <p:txBody>
          <a:bodyPr wrap="none" lIns="91397" tIns="45699" rIns="91397" bIns="45699" rtlCol="0">
            <a:spAutoFit/>
          </a:bodyPr>
          <a:lstStyle/>
          <a:p>
            <a:r>
              <a:rPr lang="en-US" sz="2800" dirty="0">
                <a:solidFill>
                  <a:srgbClr val="FFFFFF"/>
                </a:solidFill>
              </a:rPr>
              <a:t>Photochemistry matters</a:t>
            </a:r>
            <a:r>
              <a:rPr lang="en-US" sz="2800" dirty="0" smtClean="0">
                <a:solidFill>
                  <a:srgbClr val="FFFFFF"/>
                </a:solidFill>
              </a:rPr>
              <a:t>!  Stellar UV matters! </a:t>
            </a:r>
            <a:endParaRPr lang="en-US" sz="2800" dirty="0">
              <a:solidFill>
                <a:srgbClr val="FFFFFF"/>
              </a:solidFill>
            </a:endParaRPr>
          </a:p>
        </p:txBody>
      </p:sp>
      <p:pic>
        <p:nvPicPr>
          <p:cNvPr id="3" name="Picture 2" descr="MeadowsFig2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7" y="821286"/>
            <a:ext cx="9093198" cy="4546599"/>
          </a:xfrm>
          <a:prstGeom prst="rect">
            <a:avLst/>
          </a:prstGeom>
        </p:spPr>
      </p:pic>
    </p:spTree>
    <p:extLst>
      <p:ext uri="{BB962C8B-B14F-4D97-AF65-F5344CB8AC3E}">
        <p14:creationId xmlns:p14="http://schemas.microsoft.com/office/powerpoint/2010/main" val="37308932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761566" y="1126081"/>
            <a:ext cx="3293534" cy="2937935"/>
          </a:xfrm>
        </p:spPr>
        <p:txBody>
          <a:bodyPr/>
          <a:lstStyle/>
          <a:p>
            <a:pPr marL="0" indent="0">
              <a:buNone/>
            </a:pPr>
            <a:r>
              <a:rPr lang="en-US" sz="1800" dirty="0"/>
              <a:t>The star’s likely luminosity evolution suggests that if </a:t>
            </a:r>
            <a:r>
              <a:rPr lang="en-US" sz="1800" dirty="0" err="1"/>
              <a:t>Proxima</a:t>
            </a:r>
            <a:r>
              <a:rPr lang="en-US" sz="1800" dirty="0"/>
              <a:t> Cen b had formed at its current position, then the habitable zone would not have moved in towards the star to encompass the planet until abut </a:t>
            </a:r>
            <a:r>
              <a:rPr lang="en-US" sz="1800" dirty="0" smtClean="0"/>
              <a:t>160 </a:t>
            </a:r>
            <a:r>
              <a:rPr lang="en-US" sz="1800" dirty="0" err="1"/>
              <a:t>Myrs</a:t>
            </a:r>
            <a:r>
              <a:rPr lang="en-US" sz="1800" dirty="0"/>
              <a:t> after formation. </a:t>
            </a:r>
          </a:p>
          <a:p>
            <a:pPr marL="0" indent="0">
              <a:buNone/>
            </a:pPr>
            <a:endParaRPr lang="en-US" dirty="0" smtClean="0"/>
          </a:p>
        </p:txBody>
      </p:sp>
      <p:sp>
        <p:nvSpPr>
          <p:cNvPr id="2" name="TextBox 1"/>
          <p:cNvSpPr txBox="1"/>
          <p:nvPr/>
        </p:nvSpPr>
        <p:spPr>
          <a:xfrm>
            <a:off x="220145" y="135467"/>
            <a:ext cx="8607182"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Cen b was not always in the Habitable Zone</a:t>
            </a:r>
          </a:p>
        </p:txBody>
      </p:sp>
      <p:pic>
        <p:nvPicPr>
          <p:cNvPr id="3" name="Picture 2" descr="Screen Shot 2016-11-20 at 7.0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4" y="1134550"/>
            <a:ext cx="5456921" cy="4639735"/>
          </a:xfrm>
          <a:prstGeom prst="rect">
            <a:avLst/>
          </a:prstGeom>
        </p:spPr>
      </p:pic>
      <p:sp>
        <p:nvSpPr>
          <p:cNvPr id="7" name="TextBox 6"/>
          <p:cNvSpPr txBox="1"/>
          <p:nvPr/>
        </p:nvSpPr>
        <p:spPr>
          <a:xfrm>
            <a:off x="3403600" y="5422900"/>
            <a:ext cx="2122396" cy="369332"/>
          </a:xfrm>
          <a:prstGeom prst="rect">
            <a:avLst/>
          </a:prstGeom>
          <a:noFill/>
        </p:spPr>
        <p:txBody>
          <a:bodyPr wrap="none" rtlCol="0">
            <a:spAutoFit/>
          </a:bodyPr>
          <a:lstStyle/>
          <a:p>
            <a:r>
              <a:rPr lang="en-US" sz="1800" dirty="0" smtClean="0">
                <a:solidFill>
                  <a:schemeClr val="bg1"/>
                </a:solidFill>
              </a:rPr>
              <a:t>Barnes et al., 2016</a:t>
            </a:r>
            <a:endParaRPr lang="en-US" sz="1800" dirty="0">
              <a:solidFill>
                <a:schemeClr val="bg1"/>
              </a:solidFill>
            </a:endParaRPr>
          </a:p>
        </p:txBody>
      </p:sp>
    </p:spTree>
    <p:extLst>
      <p:ext uri="{BB962C8B-B14F-4D97-AF65-F5344CB8AC3E}">
        <p14:creationId xmlns:p14="http://schemas.microsoft.com/office/powerpoint/2010/main" val="4168512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53" y="135467"/>
            <a:ext cx="6544969" cy="523178"/>
          </a:xfrm>
          <a:prstGeom prst="rect">
            <a:avLst/>
          </a:prstGeom>
          <a:noFill/>
        </p:spPr>
        <p:txBody>
          <a:bodyPr wrap="none" lIns="91397" tIns="45699" rIns="91397" bIns="45699" rtlCol="0">
            <a:spAutoFit/>
          </a:bodyPr>
          <a:lstStyle/>
          <a:p>
            <a:r>
              <a:rPr lang="en-US" sz="2800" dirty="0" err="1" smtClean="0">
                <a:solidFill>
                  <a:srgbClr val="FFFFFF"/>
                </a:solidFill>
              </a:rPr>
              <a:t>Proxima</a:t>
            </a:r>
            <a:r>
              <a:rPr lang="en-US" sz="2800" dirty="0" smtClean="0">
                <a:solidFill>
                  <a:srgbClr val="FFFFFF"/>
                </a:solidFill>
              </a:rPr>
              <a:t> Cen b:  The Pale Lavender Dot</a:t>
            </a:r>
            <a:endParaRPr lang="en-US" sz="2800" dirty="0">
              <a:solidFill>
                <a:srgbClr val="FFFFFF"/>
              </a:solidFill>
            </a:endParaRPr>
          </a:p>
        </p:txBody>
      </p:sp>
      <p:pic>
        <p:nvPicPr>
          <p:cNvPr id="3" name="Picture 2" descr="Screen Shot 2016-11-20 at 9.38.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71334"/>
            <a:ext cx="5524500" cy="5719983"/>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7572593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1066" y="5723465"/>
            <a:ext cx="8449734" cy="1049867"/>
          </a:xfrm>
        </p:spPr>
        <p:txBody>
          <a:bodyPr/>
          <a:lstStyle/>
          <a:p>
            <a:r>
              <a:rPr lang="en-US" dirty="0" smtClean="0"/>
              <a:t>Habitability is a measure of an environment’s potential to support life.  </a:t>
            </a:r>
          </a:p>
          <a:p>
            <a:pPr marL="0" indent="0">
              <a:buNone/>
            </a:pPr>
            <a:endParaRPr lang="en-US" dirty="0" smtClean="0"/>
          </a:p>
        </p:txBody>
      </p:sp>
      <p:sp>
        <p:nvSpPr>
          <p:cNvPr id="2" name="TextBox 1"/>
          <p:cNvSpPr txBox="1"/>
          <p:nvPr/>
        </p:nvSpPr>
        <p:spPr>
          <a:xfrm>
            <a:off x="220147" y="135467"/>
            <a:ext cx="1501471" cy="523178"/>
          </a:xfrm>
          <a:prstGeom prst="rect">
            <a:avLst/>
          </a:prstGeom>
          <a:noFill/>
        </p:spPr>
        <p:txBody>
          <a:bodyPr wrap="none" lIns="91397" tIns="45699" rIns="91397" bIns="45699" rtlCol="0">
            <a:spAutoFit/>
          </a:bodyPr>
          <a:lstStyle/>
          <a:p>
            <a:r>
              <a:rPr lang="en-US" sz="2800" dirty="0" err="1">
                <a:solidFill>
                  <a:srgbClr val="FFFFFF"/>
                </a:solidFill>
              </a:rPr>
              <a:t>Proxima</a:t>
            </a:r>
            <a:r>
              <a:rPr lang="en-US" sz="2800" dirty="0">
                <a:solidFill>
                  <a:srgbClr val="FFFFFF"/>
                </a:solidFill>
              </a:rPr>
              <a:t> </a:t>
            </a:r>
          </a:p>
        </p:txBody>
      </p:sp>
      <p:pic>
        <p:nvPicPr>
          <p:cNvPr id="3" name="Picture 2" descr="Screen Shot 2016-11-20 at 9.41.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26" y="0"/>
            <a:ext cx="7062107" cy="6858000"/>
          </a:xfrm>
          <a:prstGeom prst="rect">
            <a:avLst/>
          </a:prstGeom>
        </p:spPr>
      </p:pic>
    </p:spTree>
    <p:extLst>
      <p:ext uri="{BB962C8B-B14F-4D97-AF65-F5344CB8AC3E}">
        <p14:creationId xmlns:p14="http://schemas.microsoft.com/office/powerpoint/2010/main" val="27572593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32" y="-135464"/>
            <a:ext cx="9025467" cy="1015999"/>
          </a:xfrm>
        </p:spPr>
        <p:txBody>
          <a:bodyPr/>
          <a:lstStyle/>
          <a:p>
            <a:pPr algn="l"/>
            <a:r>
              <a:rPr lang="en-US" sz="3200" dirty="0">
                <a:solidFill>
                  <a:srgbClr val="FFFFFF"/>
                </a:solidFill>
              </a:rPr>
              <a:t>The High Definition Space Telescope Concept </a:t>
            </a:r>
          </a:p>
        </p:txBody>
      </p:sp>
      <p:pic>
        <p:nvPicPr>
          <p:cNvPr id="4" name="Content Placeholder 3" descr="Screen Shot 2016-03-27 at 3.42.22 PM.png"/>
          <p:cNvPicPr>
            <a:picLocks noGrp="1" noChangeAspect="1"/>
          </p:cNvPicPr>
          <p:nvPr>
            <p:ph idx="1"/>
          </p:nvPr>
        </p:nvPicPr>
        <p:blipFill>
          <a:blip r:embed="rId2" cstate="print">
            <a:extLst>
              <a:ext uri="{28A0092B-C50C-407E-A947-70E740481C1C}">
                <a14:useLocalDpi xmlns:a14="http://schemas.microsoft.com/office/drawing/2010/main"/>
              </a:ext>
            </a:extLst>
          </a:blip>
          <a:srcRect t="-3505" b="-3505"/>
          <a:stretch>
            <a:fillRect/>
          </a:stretch>
        </p:blipFill>
        <p:spPr>
          <a:xfrm>
            <a:off x="-16969" y="1845730"/>
            <a:ext cx="9194837" cy="5056807"/>
          </a:xfrm>
        </p:spPr>
      </p:pic>
      <p:cxnSp>
        <p:nvCxnSpPr>
          <p:cNvPr id="6" name="Straight Connector 5"/>
          <p:cNvCxnSpPr/>
          <p:nvPr/>
        </p:nvCxnSpPr>
        <p:spPr bwMode="auto">
          <a:xfrm>
            <a:off x="0" y="863601"/>
            <a:ext cx="9144000" cy="33867"/>
          </a:xfrm>
          <a:prstGeom prst="line">
            <a:avLst/>
          </a:prstGeom>
          <a:solidFill>
            <a:srgbClr val="00CC99"/>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6464062" y="6457906"/>
            <a:ext cx="2679879" cy="400067"/>
          </a:xfrm>
          <a:prstGeom prst="rect">
            <a:avLst/>
          </a:prstGeom>
          <a:noFill/>
        </p:spPr>
        <p:txBody>
          <a:bodyPr wrap="none" lIns="91397" tIns="45699" rIns="91397" bIns="45699" rtlCol="0">
            <a:spAutoFit/>
          </a:bodyPr>
          <a:lstStyle/>
          <a:p>
            <a:r>
              <a:rPr lang="en-US" sz="2000" dirty="0" err="1">
                <a:solidFill>
                  <a:srgbClr val="FFFFFF"/>
                </a:solidFill>
              </a:rPr>
              <a:t>Dalcanton</a:t>
            </a:r>
            <a:r>
              <a:rPr lang="en-US" sz="2000" dirty="0">
                <a:solidFill>
                  <a:srgbClr val="FFFFFF"/>
                </a:solidFill>
              </a:rPr>
              <a:t> et al., 2015</a:t>
            </a:r>
          </a:p>
        </p:txBody>
      </p:sp>
      <p:sp>
        <p:nvSpPr>
          <p:cNvPr id="8" name="TextBox 7"/>
          <p:cNvSpPr txBox="1"/>
          <p:nvPr/>
        </p:nvSpPr>
        <p:spPr>
          <a:xfrm>
            <a:off x="7349071" y="3911600"/>
            <a:ext cx="954321" cy="461622"/>
          </a:xfrm>
          <a:prstGeom prst="rect">
            <a:avLst/>
          </a:prstGeom>
          <a:noFill/>
        </p:spPr>
        <p:txBody>
          <a:bodyPr wrap="none" lIns="91397" tIns="45699" rIns="91397" bIns="45699" rtlCol="0">
            <a:spAutoFit/>
          </a:bodyPr>
          <a:lstStyle/>
          <a:p>
            <a:r>
              <a:rPr lang="en-US" dirty="0" smtClean="0">
                <a:solidFill>
                  <a:srgbClr val="FFFFFF"/>
                </a:solidFill>
              </a:rPr>
              <a:t>6.5 m</a:t>
            </a:r>
            <a:endParaRPr lang="en-US" dirty="0">
              <a:solidFill>
                <a:srgbClr val="FFFFFF"/>
              </a:solidFill>
            </a:endParaRPr>
          </a:p>
        </p:txBody>
      </p:sp>
      <p:sp>
        <p:nvSpPr>
          <p:cNvPr id="9" name="TextBox 8"/>
          <p:cNvSpPr txBox="1"/>
          <p:nvPr/>
        </p:nvSpPr>
        <p:spPr>
          <a:xfrm>
            <a:off x="1761091" y="2963335"/>
            <a:ext cx="868811" cy="461622"/>
          </a:xfrm>
          <a:prstGeom prst="rect">
            <a:avLst/>
          </a:prstGeom>
          <a:noFill/>
        </p:spPr>
        <p:txBody>
          <a:bodyPr wrap="none" lIns="91397" tIns="45699" rIns="91397" bIns="45699" rtlCol="0">
            <a:spAutoFit/>
          </a:bodyPr>
          <a:lstStyle/>
          <a:p>
            <a:r>
              <a:rPr lang="en-US" dirty="0" smtClean="0">
                <a:solidFill>
                  <a:srgbClr val="FFFFFF"/>
                </a:solidFill>
              </a:rPr>
              <a:t>12 m</a:t>
            </a:r>
            <a:endParaRPr lang="en-US" dirty="0">
              <a:solidFill>
                <a:srgbClr val="FFFFFF"/>
              </a:solidFill>
            </a:endParaRPr>
          </a:p>
        </p:txBody>
      </p:sp>
      <p:sp>
        <p:nvSpPr>
          <p:cNvPr id="10" name="TextBox 9"/>
          <p:cNvSpPr txBox="1"/>
          <p:nvPr/>
        </p:nvSpPr>
        <p:spPr>
          <a:xfrm>
            <a:off x="3979358" y="5994401"/>
            <a:ext cx="954321" cy="461622"/>
          </a:xfrm>
          <a:prstGeom prst="rect">
            <a:avLst/>
          </a:prstGeom>
          <a:noFill/>
        </p:spPr>
        <p:txBody>
          <a:bodyPr wrap="none" lIns="91397" tIns="45699" rIns="91397" bIns="45699" rtlCol="0">
            <a:spAutoFit/>
          </a:bodyPr>
          <a:lstStyle/>
          <a:p>
            <a:r>
              <a:rPr lang="en-US" dirty="0" smtClean="0">
                <a:solidFill>
                  <a:srgbClr val="FFFFFF"/>
                </a:solidFill>
              </a:rPr>
              <a:t>2.4 m</a:t>
            </a:r>
            <a:endParaRPr lang="en-US" dirty="0">
              <a:solidFill>
                <a:srgbClr val="FFFFFF"/>
              </a:solidFill>
            </a:endParaRPr>
          </a:p>
        </p:txBody>
      </p:sp>
      <p:pic>
        <p:nvPicPr>
          <p:cNvPr id="11" name="Screen Shot 2016-02-29 at 11.40.32 AM.png"/>
          <p:cNvPicPr>
            <a:picLocks noChangeAspect="1"/>
          </p:cNvPicPr>
          <p:nvPr/>
        </p:nvPicPr>
        <p:blipFill>
          <a:blip r:embed="rId3">
            <a:extLst/>
          </a:blip>
          <a:stretch>
            <a:fillRect/>
          </a:stretch>
        </p:blipFill>
        <p:spPr>
          <a:xfrm>
            <a:off x="4518855" y="914412"/>
            <a:ext cx="4625169" cy="4487333"/>
          </a:xfrm>
          <a:prstGeom prst="rect">
            <a:avLst/>
          </a:prstGeom>
          <a:ln w="12700">
            <a:miter lim="400000"/>
          </a:ln>
        </p:spPr>
      </p:pic>
      <p:sp>
        <p:nvSpPr>
          <p:cNvPr id="12" name="TextBox 11"/>
          <p:cNvSpPr txBox="1"/>
          <p:nvPr/>
        </p:nvSpPr>
        <p:spPr>
          <a:xfrm>
            <a:off x="26" y="897470"/>
            <a:ext cx="4483157" cy="1200286"/>
          </a:xfrm>
          <a:prstGeom prst="rect">
            <a:avLst/>
          </a:prstGeom>
          <a:noFill/>
        </p:spPr>
        <p:txBody>
          <a:bodyPr wrap="none" lIns="91397" tIns="45699" rIns="91397" bIns="45699" rtlCol="0">
            <a:spAutoFit/>
          </a:bodyPr>
          <a:lstStyle/>
          <a:p>
            <a:r>
              <a:rPr lang="en-US" sz="1800" dirty="0">
                <a:solidFill>
                  <a:srgbClr val="FFFFFF"/>
                </a:solidFill>
              </a:rPr>
              <a:t>Will be able to directly image tens of </a:t>
            </a:r>
          </a:p>
          <a:p>
            <a:r>
              <a:rPr lang="en-US" sz="1800" dirty="0">
                <a:solidFill>
                  <a:srgbClr val="FFFFFF"/>
                </a:solidFill>
              </a:rPr>
              <a:t>Earth-sized planets in the Habitable Zone.</a:t>
            </a:r>
          </a:p>
          <a:p>
            <a:r>
              <a:rPr lang="en-US" sz="1800" dirty="0" err="1">
                <a:solidFill>
                  <a:srgbClr val="FFFFFF"/>
                </a:solidFill>
              </a:rPr>
              <a:t>HabEx</a:t>
            </a:r>
            <a:r>
              <a:rPr lang="en-US" sz="1800" dirty="0">
                <a:solidFill>
                  <a:srgbClr val="FFFFFF"/>
                </a:solidFill>
              </a:rPr>
              <a:t> a smaller but exoplanet dedicated </a:t>
            </a:r>
          </a:p>
          <a:p>
            <a:r>
              <a:rPr lang="en-US" sz="1800" dirty="0">
                <a:solidFill>
                  <a:srgbClr val="FFFFFF"/>
                </a:solidFill>
              </a:rPr>
              <a:t>telescope also under consideration</a:t>
            </a:r>
          </a:p>
        </p:txBody>
      </p:sp>
      <p:sp>
        <p:nvSpPr>
          <p:cNvPr id="13" name="Shape 188"/>
          <p:cNvSpPr/>
          <p:nvPr/>
        </p:nvSpPr>
        <p:spPr>
          <a:xfrm>
            <a:off x="8273497" y="7924442"/>
            <a:ext cx="3184336" cy="610381"/>
          </a:xfrm>
          <a:prstGeom prst="rect">
            <a:avLst/>
          </a:prstGeom>
          <a:ln w="12700">
            <a:miter lim="400000"/>
          </a:ln>
          <a:extLst>
            <a:ext uri="{C572A759-6A51-4108-AA02-DFA0A04FC94B}">
              <ma14:wrappingTextBoxFlag xmlns:ma14="http://schemas.microsoft.com/office/mac/drawingml/2011/main" val="1"/>
            </a:ext>
          </a:extLst>
        </p:spPr>
        <p:txBody>
          <a:bodyPr wrap="none" lIns="50779" tIns="50779" rIns="50779" bIns="50779" anchor="ctr">
            <a:spAutoFit/>
          </a:bodyPr>
          <a:lstStyle>
            <a:lvl1pPr>
              <a:defRPr sz="3300"/>
            </a:lvl1pPr>
          </a:lstStyle>
          <a:p>
            <a:r>
              <a:rPr dirty="0"/>
              <a:t>Stark et al. 2015</a:t>
            </a:r>
          </a:p>
        </p:txBody>
      </p:sp>
      <p:sp>
        <p:nvSpPr>
          <p:cNvPr id="14" name="Shape 188"/>
          <p:cNvSpPr/>
          <p:nvPr/>
        </p:nvSpPr>
        <p:spPr>
          <a:xfrm>
            <a:off x="8425895" y="8076840"/>
            <a:ext cx="3184336" cy="610381"/>
          </a:xfrm>
          <a:prstGeom prst="rect">
            <a:avLst/>
          </a:prstGeom>
          <a:ln w="12700">
            <a:miter lim="400000"/>
          </a:ln>
          <a:extLst>
            <a:ext uri="{C572A759-6A51-4108-AA02-DFA0A04FC94B}">
              <ma14:wrappingTextBoxFlag xmlns:ma14="http://schemas.microsoft.com/office/mac/drawingml/2011/main" val="1"/>
            </a:ext>
          </a:extLst>
        </p:spPr>
        <p:txBody>
          <a:bodyPr wrap="none" lIns="50779" tIns="50779" rIns="50779" bIns="50779" anchor="ctr">
            <a:spAutoFit/>
          </a:bodyPr>
          <a:lstStyle>
            <a:lvl1pPr>
              <a:defRPr sz="3300"/>
            </a:lvl1pPr>
          </a:lstStyle>
          <a:p>
            <a:r>
              <a:rPr dirty="0"/>
              <a:t>Stark et al. 2015</a:t>
            </a:r>
          </a:p>
        </p:txBody>
      </p:sp>
      <p:sp>
        <p:nvSpPr>
          <p:cNvPr id="15" name="TextBox 14"/>
          <p:cNvSpPr txBox="1"/>
          <p:nvPr/>
        </p:nvSpPr>
        <p:spPr>
          <a:xfrm>
            <a:off x="7298277" y="4453475"/>
            <a:ext cx="1541884" cy="307734"/>
          </a:xfrm>
          <a:prstGeom prst="rect">
            <a:avLst/>
          </a:prstGeom>
          <a:noFill/>
        </p:spPr>
        <p:txBody>
          <a:bodyPr wrap="none" lIns="91397" tIns="45699" rIns="91397" bIns="45699" rtlCol="0">
            <a:spAutoFit/>
          </a:bodyPr>
          <a:lstStyle/>
          <a:p>
            <a:r>
              <a:rPr lang="en-US" sz="1400" dirty="0"/>
              <a:t>Stark et al., 2015</a:t>
            </a:r>
          </a:p>
        </p:txBody>
      </p:sp>
      <p:cxnSp>
        <p:nvCxnSpPr>
          <p:cNvPr id="17" name="Straight Connector 16"/>
          <p:cNvCxnSpPr/>
          <p:nvPr/>
        </p:nvCxnSpPr>
        <p:spPr bwMode="auto">
          <a:xfrm flipH="1">
            <a:off x="7230533" y="3403609"/>
            <a:ext cx="16934" cy="14562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5384800" y="3420535"/>
            <a:ext cx="18288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25504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9-05 at 5.05.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00" y="3194734"/>
            <a:ext cx="7200900" cy="3625183"/>
          </a:xfrm>
          <a:prstGeom prst="rect">
            <a:avLst/>
          </a:prstGeom>
        </p:spPr>
      </p:pic>
      <p:sp>
        <p:nvSpPr>
          <p:cNvPr id="2" name="Title 1"/>
          <p:cNvSpPr>
            <a:spLocks noGrp="1"/>
          </p:cNvSpPr>
          <p:nvPr>
            <p:ph type="title"/>
          </p:nvPr>
        </p:nvSpPr>
        <p:spPr/>
        <p:txBody>
          <a:bodyPr/>
          <a:lstStyle/>
          <a:p>
            <a:endParaRPr lang="en-US"/>
          </a:p>
        </p:txBody>
      </p:sp>
      <p:pic>
        <p:nvPicPr>
          <p:cNvPr id="4" name="Content Placeholder 3" descr="Screen Shot 2016-09-05 at 5.04.55 PM.png"/>
          <p:cNvPicPr>
            <a:picLocks noGrp="1" noChangeAspect="1"/>
          </p:cNvPicPr>
          <p:nvPr>
            <p:ph idx="1"/>
          </p:nvPr>
        </p:nvPicPr>
        <p:blipFill>
          <a:blip r:embed="rId3">
            <a:extLst>
              <a:ext uri="{28A0092B-C50C-407E-A947-70E740481C1C}">
                <a14:useLocalDpi xmlns:a14="http://schemas.microsoft.com/office/drawing/2010/main" val="0"/>
              </a:ext>
            </a:extLst>
          </a:blip>
          <a:srcRect t="-7491" b="-7491"/>
          <a:stretch>
            <a:fillRect/>
          </a:stretch>
        </p:blipFill>
        <p:spPr>
          <a:xfrm>
            <a:off x="1079501" y="23"/>
            <a:ext cx="6781800" cy="3729729"/>
          </a:xfrm>
        </p:spPr>
      </p:pic>
      <p:sp>
        <p:nvSpPr>
          <p:cNvPr id="9" name="TextBox 8"/>
          <p:cNvSpPr txBox="1"/>
          <p:nvPr/>
        </p:nvSpPr>
        <p:spPr>
          <a:xfrm>
            <a:off x="12701" y="-25400"/>
            <a:ext cx="5543618" cy="338512"/>
          </a:xfrm>
          <a:prstGeom prst="rect">
            <a:avLst/>
          </a:prstGeom>
          <a:noFill/>
        </p:spPr>
        <p:txBody>
          <a:bodyPr wrap="none" lIns="91397" tIns="45699" rIns="91397" bIns="45699" rtlCol="0">
            <a:spAutoFit/>
          </a:bodyPr>
          <a:lstStyle/>
          <a:p>
            <a:r>
              <a:rPr lang="en-US" sz="1600" b="1" dirty="0" err="1">
                <a:solidFill>
                  <a:srgbClr val="000000"/>
                </a:solidFill>
              </a:rPr>
              <a:t>Proxima</a:t>
            </a:r>
            <a:r>
              <a:rPr lang="en-US" sz="1600" b="1" dirty="0">
                <a:solidFill>
                  <a:srgbClr val="000000"/>
                </a:solidFill>
              </a:rPr>
              <a:t> Cen b simulated environments - Transmission</a:t>
            </a:r>
          </a:p>
        </p:txBody>
      </p:sp>
      <p:sp>
        <p:nvSpPr>
          <p:cNvPr id="10" name="TextBox 9"/>
          <p:cNvSpPr txBox="1"/>
          <p:nvPr/>
        </p:nvSpPr>
        <p:spPr>
          <a:xfrm>
            <a:off x="1968523" y="3987803"/>
            <a:ext cx="1093857" cy="276956"/>
          </a:xfrm>
          <a:prstGeom prst="rect">
            <a:avLst/>
          </a:prstGeom>
          <a:noFill/>
        </p:spPr>
        <p:txBody>
          <a:bodyPr wrap="none" lIns="91397" tIns="45699" rIns="91397" bIns="45699" rtlCol="0">
            <a:spAutoFit/>
          </a:bodyPr>
          <a:lstStyle/>
          <a:p>
            <a:r>
              <a:rPr lang="en-US" sz="1200" dirty="0">
                <a:solidFill>
                  <a:srgbClr val="000000"/>
                </a:solidFill>
              </a:rPr>
              <a:t>Transmission</a:t>
            </a:r>
          </a:p>
        </p:txBody>
      </p:sp>
      <p:sp>
        <p:nvSpPr>
          <p:cNvPr id="11" name="TextBox 10"/>
          <p:cNvSpPr txBox="1"/>
          <p:nvPr/>
        </p:nvSpPr>
        <p:spPr>
          <a:xfrm>
            <a:off x="3073405" y="596901"/>
            <a:ext cx="1093857" cy="276956"/>
          </a:xfrm>
          <a:prstGeom prst="rect">
            <a:avLst/>
          </a:prstGeom>
          <a:noFill/>
        </p:spPr>
        <p:txBody>
          <a:bodyPr wrap="none" lIns="91397" tIns="45699" rIns="91397" bIns="45699" rtlCol="0">
            <a:spAutoFit/>
          </a:bodyPr>
          <a:lstStyle/>
          <a:p>
            <a:r>
              <a:rPr lang="en-US" sz="1200" dirty="0">
                <a:solidFill>
                  <a:srgbClr val="000000"/>
                </a:solidFill>
              </a:rPr>
              <a:t>Transmission</a:t>
            </a:r>
          </a:p>
        </p:txBody>
      </p:sp>
      <p:sp>
        <p:nvSpPr>
          <p:cNvPr id="12" name="TextBox 11"/>
          <p:cNvSpPr txBox="1"/>
          <p:nvPr/>
        </p:nvSpPr>
        <p:spPr>
          <a:xfrm>
            <a:off x="25" y="6608347"/>
            <a:ext cx="6078771" cy="276956"/>
          </a:xfrm>
          <a:prstGeom prst="rect">
            <a:avLst/>
          </a:prstGeom>
          <a:noFill/>
        </p:spPr>
        <p:txBody>
          <a:bodyPr wrap="none" lIns="91397" tIns="45699" rIns="91397" bIns="45699" rtlCol="0">
            <a:spAutoFit/>
          </a:bodyPr>
          <a:lstStyle/>
          <a:p>
            <a:r>
              <a:rPr lang="en-US" sz="1200" dirty="0">
                <a:solidFill>
                  <a:srgbClr val="000000"/>
                </a:solidFill>
              </a:rPr>
              <a:t>Segura et al., 2005; </a:t>
            </a:r>
            <a:r>
              <a:rPr lang="en-US" sz="1200" dirty="0" err="1">
                <a:solidFill>
                  <a:srgbClr val="000000"/>
                </a:solidFill>
              </a:rPr>
              <a:t>Gao</a:t>
            </a:r>
            <a:r>
              <a:rPr lang="en-US" sz="1200" dirty="0">
                <a:solidFill>
                  <a:srgbClr val="000000"/>
                </a:solidFill>
              </a:rPr>
              <a:t> et al., 2015; </a:t>
            </a:r>
            <a:r>
              <a:rPr lang="en-US" sz="1200" dirty="0" err="1">
                <a:solidFill>
                  <a:srgbClr val="000000"/>
                </a:solidFill>
              </a:rPr>
              <a:t>Schwieterman</a:t>
            </a:r>
            <a:r>
              <a:rPr lang="en-US" sz="1200" dirty="0">
                <a:solidFill>
                  <a:srgbClr val="000000"/>
                </a:solidFill>
              </a:rPr>
              <a:t> et al., 2016: Meadows et al., 2016</a:t>
            </a:r>
          </a:p>
        </p:txBody>
      </p:sp>
    </p:spTree>
    <p:extLst>
      <p:ext uri="{BB962C8B-B14F-4D97-AF65-F5344CB8AC3E}">
        <p14:creationId xmlns:p14="http://schemas.microsoft.com/office/powerpoint/2010/main" val="4836669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3" descr="Kepler186f_ArtistConcept-sm.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6972" r="-1195"/>
          <a:stretch/>
        </p:blipFill>
        <p:spPr bwMode="auto">
          <a:xfrm>
            <a:off x="-389064" y="846676"/>
            <a:ext cx="10057995" cy="601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3" name="Content Placeholder 2"/>
          <p:cNvSpPr>
            <a:spLocks noGrp="1"/>
          </p:cNvSpPr>
          <p:nvPr>
            <p:ph idx="1"/>
          </p:nvPr>
        </p:nvSpPr>
        <p:spPr>
          <a:xfrm>
            <a:off x="423333" y="939813"/>
            <a:ext cx="8229600" cy="4525963"/>
          </a:xfrm>
        </p:spPr>
        <p:txBody>
          <a:bodyPr/>
          <a:lstStyle/>
          <a:p>
            <a:pPr marL="0" indent="0">
              <a:buNone/>
            </a:pPr>
            <a:r>
              <a:rPr lang="en-US" sz="2000" dirty="0">
                <a:solidFill>
                  <a:srgbClr val="FFFFFF"/>
                </a:solidFill>
              </a:rPr>
              <a:t>This is a very rich area with many avenues to explore: </a:t>
            </a:r>
          </a:p>
          <a:p>
            <a:r>
              <a:rPr lang="en-US" sz="2000" dirty="0">
                <a:solidFill>
                  <a:srgbClr val="FFFFFF"/>
                </a:solidFill>
              </a:rPr>
              <a:t>How common are potentially habitable planets orbiting M dwarfs? </a:t>
            </a:r>
          </a:p>
          <a:p>
            <a:r>
              <a:rPr lang="en-US" sz="2000" dirty="0">
                <a:solidFill>
                  <a:srgbClr val="FFFFFF"/>
                </a:solidFill>
              </a:rPr>
              <a:t>How do parent stars of terrestrial planets shape habitability over long timescales? </a:t>
            </a:r>
          </a:p>
          <a:p>
            <a:r>
              <a:rPr lang="en-US" sz="2000" dirty="0">
                <a:solidFill>
                  <a:srgbClr val="FFFFFF"/>
                </a:solidFill>
              </a:rPr>
              <a:t>Can M dwarf HZ terrestrial planets produce, keep, and if necessary, get rid of  atmospheres? </a:t>
            </a:r>
          </a:p>
          <a:p>
            <a:r>
              <a:rPr lang="en-US" sz="2000" dirty="0">
                <a:solidFill>
                  <a:srgbClr val="FFFFFF"/>
                </a:solidFill>
              </a:rPr>
              <a:t>What is the nature of the delivery, cycling and loss of H</a:t>
            </a:r>
            <a:r>
              <a:rPr lang="en-US" sz="2000" baseline="-25000" dirty="0">
                <a:solidFill>
                  <a:srgbClr val="FFFFFF"/>
                </a:solidFill>
              </a:rPr>
              <a:t>2</a:t>
            </a:r>
            <a:r>
              <a:rPr lang="en-US" sz="2000" dirty="0">
                <a:solidFill>
                  <a:srgbClr val="FFFFFF"/>
                </a:solidFill>
              </a:rPr>
              <a:t>O and N</a:t>
            </a:r>
            <a:r>
              <a:rPr lang="en-US" sz="2000" baseline="-25000" dirty="0">
                <a:solidFill>
                  <a:srgbClr val="FFFFFF"/>
                </a:solidFill>
              </a:rPr>
              <a:t>2</a:t>
            </a:r>
            <a:r>
              <a:rPr lang="en-US" sz="2000" dirty="0">
                <a:solidFill>
                  <a:srgbClr val="FFFFFF"/>
                </a:solidFill>
              </a:rPr>
              <a:t> for terrestrial planets?</a:t>
            </a:r>
          </a:p>
          <a:p>
            <a:r>
              <a:rPr lang="en-US" sz="2000" dirty="0">
                <a:solidFill>
                  <a:srgbClr val="FFFFFF"/>
                </a:solidFill>
              </a:rPr>
              <a:t>What role does the planetary magnetic field play, if any, in retention of an atmosphere and protection from surface radiation and particles? </a:t>
            </a:r>
          </a:p>
          <a:p>
            <a:r>
              <a:rPr lang="en-US" sz="2000" dirty="0">
                <a:solidFill>
                  <a:srgbClr val="FFFFFF"/>
                </a:solidFill>
              </a:rPr>
              <a:t>What is the effect of synchronous rotation and clouds on M dwarf planet habitability?</a:t>
            </a:r>
          </a:p>
          <a:p>
            <a:endParaRPr lang="en-US" sz="2000" dirty="0">
              <a:solidFill>
                <a:srgbClr val="FFFFFF"/>
              </a:solidFill>
            </a:endParaRPr>
          </a:p>
          <a:p>
            <a:r>
              <a:rPr lang="en-US" sz="2000" dirty="0">
                <a:solidFill>
                  <a:srgbClr val="FFFFFF"/>
                </a:solidFill>
              </a:rPr>
              <a:t>How do we identify the best M dwarf planets for spectroscopic follow-up?</a:t>
            </a:r>
          </a:p>
          <a:p>
            <a:r>
              <a:rPr lang="en-US" sz="2000" dirty="0">
                <a:solidFill>
                  <a:srgbClr val="FFFFFF"/>
                </a:solidFill>
              </a:rPr>
              <a:t>How do we detect signs of habitability on M dwarf planets?  </a:t>
            </a:r>
          </a:p>
        </p:txBody>
      </p:sp>
      <p:sp>
        <p:nvSpPr>
          <p:cNvPr id="7" name="TextBox 1"/>
          <p:cNvSpPr txBox="1">
            <a:spLocks noChangeArrowheads="1"/>
          </p:cNvSpPr>
          <p:nvPr/>
        </p:nvSpPr>
        <p:spPr bwMode="auto">
          <a:xfrm>
            <a:off x="134940" y="185739"/>
            <a:ext cx="8499706" cy="5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9" rIns="91397" bIns="45699">
            <a:spAutoFit/>
          </a:bodyPr>
          <a:lstStyle>
            <a:lvl1pPr eaLnBrk="0" hangingPunct="0">
              <a:defRPr sz="500">
                <a:solidFill>
                  <a:schemeClr val="tx1"/>
                </a:solidFill>
                <a:latin typeface="Arial" charset="0"/>
                <a:ea typeface="ＭＳ Ｐゴシック" charset="0"/>
                <a:cs typeface="ＭＳ Ｐゴシック" charset="0"/>
              </a:defRPr>
            </a:lvl1pPr>
            <a:lvl2pPr marL="742950" indent="-285750" eaLnBrk="0" hangingPunct="0">
              <a:defRPr sz="500">
                <a:solidFill>
                  <a:schemeClr val="tx1"/>
                </a:solidFill>
                <a:latin typeface="Arial" charset="0"/>
                <a:ea typeface="ＭＳ Ｐゴシック" charset="0"/>
              </a:defRPr>
            </a:lvl2pPr>
            <a:lvl3pPr marL="1143000" indent="-228600" eaLnBrk="0" hangingPunct="0">
              <a:defRPr sz="500">
                <a:solidFill>
                  <a:schemeClr val="tx1"/>
                </a:solidFill>
                <a:latin typeface="Arial" charset="0"/>
                <a:ea typeface="ＭＳ Ｐゴシック" charset="0"/>
              </a:defRPr>
            </a:lvl3pPr>
            <a:lvl4pPr marL="1600200" indent="-228600" eaLnBrk="0" hangingPunct="0">
              <a:defRPr sz="500">
                <a:solidFill>
                  <a:schemeClr val="tx1"/>
                </a:solidFill>
                <a:latin typeface="Arial" charset="0"/>
                <a:ea typeface="ＭＳ Ｐゴシック" charset="0"/>
              </a:defRPr>
            </a:lvl4pPr>
            <a:lvl5pPr marL="2057400" indent="-228600" eaLnBrk="0" hangingPunct="0">
              <a:defRPr sz="500">
                <a:solidFill>
                  <a:schemeClr val="tx1"/>
                </a:solidFill>
                <a:latin typeface="Arial" charset="0"/>
                <a:ea typeface="ＭＳ Ｐゴシック" charset="0"/>
              </a:defRPr>
            </a:lvl5pPr>
            <a:lvl6pPr marL="2514600" indent="-228600" eaLnBrk="0" fontAlgn="base" hangingPunct="0">
              <a:spcBef>
                <a:spcPct val="0"/>
              </a:spcBef>
              <a:spcAft>
                <a:spcPct val="0"/>
              </a:spcAft>
              <a:defRPr sz="500">
                <a:solidFill>
                  <a:schemeClr val="tx1"/>
                </a:solidFill>
                <a:latin typeface="Arial" charset="0"/>
                <a:ea typeface="ＭＳ Ｐゴシック" charset="0"/>
              </a:defRPr>
            </a:lvl6pPr>
            <a:lvl7pPr marL="2971800" indent="-228600" eaLnBrk="0" fontAlgn="base" hangingPunct="0">
              <a:spcBef>
                <a:spcPct val="0"/>
              </a:spcBef>
              <a:spcAft>
                <a:spcPct val="0"/>
              </a:spcAft>
              <a:defRPr sz="500">
                <a:solidFill>
                  <a:schemeClr val="tx1"/>
                </a:solidFill>
                <a:latin typeface="Arial" charset="0"/>
                <a:ea typeface="ＭＳ Ｐゴシック" charset="0"/>
              </a:defRPr>
            </a:lvl7pPr>
            <a:lvl8pPr marL="3429000" indent="-228600" eaLnBrk="0" fontAlgn="base" hangingPunct="0">
              <a:spcBef>
                <a:spcPct val="0"/>
              </a:spcBef>
              <a:spcAft>
                <a:spcPct val="0"/>
              </a:spcAft>
              <a:defRPr sz="500">
                <a:solidFill>
                  <a:schemeClr val="tx1"/>
                </a:solidFill>
                <a:latin typeface="Arial" charset="0"/>
                <a:ea typeface="ＭＳ Ｐゴシック" charset="0"/>
              </a:defRPr>
            </a:lvl8pPr>
            <a:lvl9pPr marL="3886200" indent="-228600" eaLnBrk="0" fontAlgn="base" hangingPunct="0">
              <a:spcBef>
                <a:spcPct val="0"/>
              </a:spcBef>
              <a:spcAft>
                <a:spcPct val="0"/>
              </a:spcAft>
              <a:defRPr sz="500">
                <a:solidFill>
                  <a:schemeClr val="tx1"/>
                </a:solidFill>
                <a:latin typeface="Arial" charset="0"/>
                <a:ea typeface="ＭＳ Ｐゴシック" charset="0"/>
              </a:defRPr>
            </a:lvl9pPr>
          </a:lstStyle>
          <a:p>
            <a:pPr eaLnBrk="1" hangingPunct="1"/>
            <a:r>
              <a:rPr lang="en-US" sz="2800" dirty="0">
                <a:solidFill>
                  <a:prstClr val="white"/>
                </a:solidFill>
              </a:rPr>
              <a:t>Are Terrestrial Planets Orbiting M Dwarfs Habitable? </a:t>
            </a:r>
          </a:p>
        </p:txBody>
      </p:sp>
      <p:cxnSp>
        <p:nvCxnSpPr>
          <p:cNvPr id="6" name="Straight Connector 5"/>
          <p:cNvCxnSpPr/>
          <p:nvPr/>
        </p:nvCxnSpPr>
        <p:spPr bwMode="auto">
          <a:xfrm>
            <a:off x="88900" y="787400"/>
            <a:ext cx="8940800" cy="0"/>
          </a:xfrm>
          <a:prstGeom prst="line">
            <a:avLst/>
          </a:prstGeom>
          <a:solidFill>
            <a:schemeClr val="accent1"/>
          </a:solidFill>
          <a:ln w="285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4921493" y="6489701"/>
            <a:ext cx="4076269" cy="276956"/>
          </a:xfrm>
          <a:prstGeom prst="rect">
            <a:avLst/>
          </a:prstGeom>
          <a:noFill/>
        </p:spPr>
        <p:txBody>
          <a:bodyPr wrap="none" lIns="91397" tIns="45699" rIns="91397" bIns="45699" rtlCol="0">
            <a:spAutoFit/>
          </a:bodyPr>
          <a:lstStyle/>
          <a:p>
            <a:r>
              <a:rPr lang="en-US" sz="1200" dirty="0">
                <a:solidFill>
                  <a:prstClr val="white"/>
                </a:solidFill>
              </a:rPr>
              <a:t>Meadows, </a:t>
            </a:r>
            <a:r>
              <a:rPr lang="en-US" sz="1200" dirty="0" err="1">
                <a:solidFill>
                  <a:prstClr val="white"/>
                </a:solidFill>
              </a:rPr>
              <a:t>Kavli</a:t>
            </a:r>
            <a:r>
              <a:rPr lang="en-US" sz="1200" dirty="0">
                <a:solidFill>
                  <a:prstClr val="white"/>
                </a:solidFill>
              </a:rPr>
              <a:t> </a:t>
            </a:r>
            <a:r>
              <a:rPr lang="en-US" sz="1200" dirty="0" err="1">
                <a:solidFill>
                  <a:prstClr val="white"/>
                </a:solidFill>
              </a:rPr>
              <a:t>ExoFrontiers</a:t>
            </a:r>
            <a:r>
              <a:rPr lang="en-US" sz="1200" dirty="0">
                <a:solidFill>
                  <a:prstClr val="white"/>
                </a:solidFill>
              </a:rPr>
              <a:t> Symposium, Sep 5-6, 2016 </a:t>
            </a:r>
          </a:p>
        </p:txBody>
      </p:sp>
    </p:spTree>
    <p:extLst>
      <p:ext uri="{BB962C8B-B14F-4D97-AF65-F5344CB8AC3E}">
        <p14:creationId xmlns:p14="http://schemas.microsoft.com/office/powerpoint/2010/main" val="1330577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LCROSS_Earthlooks1-3_image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08667" y="1011767"/>
            <a:ext cx="5858932" cy="5856008"/>
          </a:xfrm>
          <a:prstGeom prst="rect">
            <a:avLst/>
          </a:prstGeom>
        </p:spPr>
      </p:pic>
      <p:sp>
        <p:nvSpPr>
          <p:cNvPr id="6" name="Title 6"/>
          <p:cNvSpPr txBox="1">
            <a:spLocks/>
          </p:cNvSpPr>
          <p:nvPr/>
        </p:nvSpPr>
        <p:spPr>
          <a:xfrm>
            <a:off x="131233" y="-33866"/>
            <a:ext cx="8229600" cy="927100"/>
          </a:xfrm>
          <a:prstGeom prst="rect">
            <a:avLst/>
          </a:prstGeom>
        </p:spPr>
        <p:txBody>
          <a:bodyPr vert="horz" lIns="91397" tIns="45699" rIns="91397" bIns="4569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prstClr val="white">
                    <a:lumMod val="95000"/>
                  </a:prstClr>
                </a:solidFill>
                <a:latin typeface="Arial"/>
                <a:cs typeface="Arial"/>
              </a:rPr>
              <a:t>LCROSS Observations of Earth Glint</a:t>
            </a:r>
          </a:p>
        </p:txBody>
      </p:sp>
      <p:sp>
        <p:nvSpPr>
          <p:cNvPr id="3" name="TextBox 2"/>
          <p:cNvSpPr txBox="1"/>
          <p:nvPr/>
        </p:nvSpPr>
        <p:spPr>
          <a:xfrm>
            <a:off x="169368" y="5651300"/>
            <a:ext cx="4030133" cy="923287"/>
          </a:xfrm>
          <a:prstGeom prst="rect">
            <a:avLst/>
          </a:prstGeom>
          <a:noFill/>
        </p:spPr>
        <p:txBody>
          <a:bodyPr wrap="square" lIns="91397" tIns="45699" rIns="91397" bIns="45699" rtlCol="0">
            <a:spAutoFit/>
          </a:bodyPr>
          <a:lstStyle/>
          <a:p>
            <a:r>
              <a:rPr lang="en-US" sz="1800" dirty="0">
                <a:solidFill>
                  <a:prstClr val="white">
                    <a:lumMod val="85000"/>
                  </a:prstClr>
                </a:solidFill>
              </a:rPr>
              <a:t>Images of the Earth taken with the LCROSS NIR2 camera (0.9-1.7μm) and MIR1 camera (6-10μm)</a:t>
            </a:r>
            <a:endParaRPr lang="en-US" sz="1800" dirty="0">
              <a:solidFill>
                <a:srgbClr val="595959"/>
              </a:solidFill>
            </a:endParaRPr>
          </a:p>
        </p:txBody>
      </p:sp>
      <p:sp>
        <p:nvSpPr>
          <p:cNvPr id="8" name="TextBox 7"/>
          <p:cNvSpPr txBox="1"/>
          <p:nvPr/>
        </p:nvSpPr>
        <p:spPr>
          <a:xfrm>
            <a:off x="6231494" y="6265350"/>
            <a:ext cx="2760135" cy="400067"/>
          </a:xfrm>
          <a:prstGeom prst="rect">
            <a:avLst/>
          </a:prstGeom>
          <a:noFill/>
        </p:spPr>
        <p:txBody>
          <a:bodyPr wrap="square" lIns="91397" tIns="45699" rIns="91397" bIns="45699" rtlCol="0">
            <a:spAutoFit/>
          </a:bodyPr>
          <a:lstStyle/>
          <a:p>
            <a:r>
              <a:rPr lang="en-US" sz="2000" dirty="0">
                <a:solidFill>
                  <a:srgbClr val="F2F2F2"/>
                </a:solidFill>
              </a:rPr>
              <a:t>Robinson et al., 2014</a:t>
            </a:r>
          </a:p>
        </p:txBody>
      </p:sp>
      <p:sp>
        <p:nvSpPr>
          <p:cNvPr id="10" name="Oval 9"/>
          <p:cNvSpPr/>
          <p:nvPr/>
        </p:nvSpPr>
        <p:spPr>
          <a:xfrm>
            <a:off x="1659467" y="3048008"/>
            <a:ext cx="1794935" cy="179493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lIns="91397" tIns="45699" rIns="91397" bIns="45699" rtlCol="0" anchor="ctr"/>
          <a:lstStyle/>
          <a:p>
            <a:pPr algn="ctr"/>
            <a:endParaRPr lang="en-US">
              <a:solidFill>
                <a:prstClr val="white"/>
              </a:solidFill>
              <a:latin typeface="Calibri"/>
            </a:endParaRPr>
          </a:p>
        </p:txBody>
      </p:sp>
      <p:cxnSp>
        <p:nvCxnSpPr>
          <p:cNvPr id="9" name="Straight Connector 8"/>
          <p:cNvCxnSpPr/>
          <p:nvPr/>
        </p:nvCxnSpPr>
        <p:spPr bwMode="auto">
          <a:xfrm>
            <a:off x="88900" y="787400"/>
            <a:ext cx="89408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28168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ase_comp_wlcros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200" y="857553"/>
            <a:ext cx="7772400" cy="5551715"/>
          </a:xfrm>
          <a:prstGeom prst="rect">
            <a:avLst/>
          </a:prstGeom>
        </p:spPr>
      </p:pic>
      <p:cxnSp>
        <p:nvCxnSpPr>
          <p:cNvPr id="3" name="Straight Connector 2"/>
          <p:cNvCxnSpPr/>
          <p:nvPr/>
        </p:nvCxnSpPr>
        <p:spPr bwMode="auto">
          <a:xfrm>
            <a:off x="88900" y="787400"/>
            <a:ext cx="8940800" cy="0"/>
          </a:xfrm>
          <a:prstGeom prst="line">
            <a:avLst/>
          </a:prstGeom>
          <a:solidFill>
            <a:schemeClr val="accent1"/>
          </a:solidFill>
          <a:ln w="9525" cap="flat" cmpd="sng" algn="ctr">
            <a:solidFill>
              <a:schemeClr val="tx1">
                <a:lumMod val="9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5655735" y="5278754"/>
            <a:ext cx="2366216" cy="369289"/>
          </a:xfrm>
          <a:prstGeom prst="rect">
            <a:avLst/>
          </a:prstGeom>
          <a:noFill/>
        </p:spPr>
        <p:txBody>
          <a:bodyPr wrap="none" lIns="91397" tIns="45699" rIns="91397" bIns="45699" rtlCol="0">
            <a:spAutoFit/>
          </a:bodyPr>
          <a:lstStyle/>
          <a:p>
            <a:r>
              <a:rPr lang="en-US" sz="1800" dirty="0">
                <a:solidFill>
                  <a:prstClr val="black"/>
                </a:solidFill>
              </a:rPr>
              <a:t>Robinson et al., 2014</a:t>
            </a:r>
          </a:p>
        </p:txBody>
      </p:sp>
      <p:sp>
        <p:nvSpPr>
          <p:cNvPr id="5" name="Title 6"/>
          <p:cNvSpPr txBox="1">
            <a:spLocks/>
          </p:cNvSpPr>
          <p:nvPr/>
        </p:nvSpPr>
        <p:spPr>
          <a:xfrm>
            <a:off x="63501" y="3"/>
            <a:ext cx="8229600" cy="927100"/>
          </a:xfrm>
          <a:prstGeom prst="rect">
            <a:avLst/>
          </a:prstGeom>
        </p:spPr>
        <p:txBody>
          <a:bodyPr vert="horz" lIns="91397" tIns="45699" rIns="91397" bIns="45699"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prstClr val="white">
                    <a:lumMod val="50000"/>
                  </a:prstClr>
                </a:solidFill>
                <a:latin typeface="Arial"/>
                <a:cs typeface="Arial"/>
              </a:rPr>
              <a:t>LCROSS Data Confirm VPL Glint Predictions</a:t>
            </a:r>
          </a:p>
        </p:txBody>
      </p:sp>
      <p:sp>
        <p:nvSpPr>
          <p:cNvPr id="6" name="TextBox 5"/>
          <p:cNvSpPr txBox="1"/>
          <p:nvPr/>
        </p:nvSpPr>
        <p:spPr>
          <a:xfrm>
            <a:off x="3708398" y="2506166"/>
            <a:ext cx="3115734" cy="923287"/>
          </a:xfrm>
          <a:prstGeom prst="rect">
            <a:avLst/>
          </a:prstGeom>
          <a:noFill/>
        </p:spPr>
        <p:txBody>
          <a:bodyPr wrap="square" lIns="91397" tIns="45699" rIns="91397" bIns="45699" rtlCol="0">
            <a:spAutoFit/>
          </a:bodyPr>
          <a:lstStyle/>
          <a:p>
            <a:r>
              <a:rPr lang="en-US" sz="1800" dirty="0">
                <a:solidFill>
                  <a:prstClr val="black"/>
                </a:solidFill>
              </a:rPr>
              <a:t>This phase (129°) would require 77mas separation</a:t>
            </a:r>
          </a:p>
          <a:p>
            <a:r>
              <a:rPr lang="en-US" sz="1800" dirty="0">
                <a:solidFill>
                  <a:prstClr val="black"/>
                </a:solidFill>
              </a:rPr>
              <a:t>for an Earth twin at 10pc</a:t>
            </a:r>
          </a:p>
        </p:txBody>
      </p:sp>
      <p:pic>
        <p:nvPicPr>
          <p:cNvPr id="7" name="Picture 6" descr="Screen Shot 2014-10-25 at 10.46.25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92560" y="67741"/>
            <a:ext cx="1029991" cy="698499"/>
          </a:xfrm>
          <a:prstGeom prst="rect">
            <a:avLst/>
          </a:prstGeom>
        </p:spPr>
      </p:pic>
      <p:cxnSp>
        <p:nvCxnSpPr>
          <p:cNvPr id="9" name="Straight Connector 8"/>
          <p:cNvCxnSpPr/>
          <p:nvPr/>
        </p:nvCxnSpPr>
        <p:spPr>
          <a:xfrm>
            <a:off x="6858001" y="1202268"/>
            <a:ext cx="16933" cy="4588933"/>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8558" y="6396336"/>
            <a:ext cx="9025467" cy="461622"/>
          </a:xfrm>
          <a:prstGeom prst="rect">
            <a:avLst/>
          </a:prstGeom>
          <a:noFill/>
        </p:spPr>
        <p:txBody>
          <a:bodyPr wrap="square" lIns="91397" tIns="45699" rIns="91397" bIns="45699" rtlCol="0">
            <a:spAutoFit/>
          </a:bodyPr>
          <a:lstStyle/>
          <a:p>
            <a:r>
              <a:rPr lang="en-US" sz="1200" dirty="0"/>
              <a:t>Earthshine data provided by </a:t>
            </a:r>
            <a:r>
              <a:rPr lang="en-US" sz="1200" dirty="0" err="1"/>
              <a:t>Enric</a:t>
            </a:r>
            <a:r>
              <a:rPr lang="en-US" sz="1200" dirty="0"/>
              <a:t> </a:t>
            </a:r>
            <a:r>
              <a:rPr lang="en-US" sz="1200" dirty="0" err="1"/>
              <a:t>Pallé</a:t>
            </a:r>
            <a:r>
              <a:rPr lang="en-US" sz="1200" dirty="0"/>
              <a:t> (</a:t>
            </a:r>
            <a:r>
              <a:rPr lang="en-US" sz="1200" dirty="0" err="1"/>
              <a:t>Pallé</a:t>
            </a:r>
            <a:r>
              <a:rPr lang="en-US" sz="1200" dirty="0"/>
              <a:t> et al., 2003);, EPOXI data provided by Tim </a:t>
            </a:r>
            <a:r>
              <a:rPr lang="en-US" sz="1200" dirty="0" err="1"/>
              <a:t>Livengood</a:t>
            </a:r>
            <a:r>
              <a:rPr lang="en-US" sz="1200" dirty="0"/>
              <a:t> (</a:t>
            </a:r>
            <a:r>
              <a:rPr lang="en-US" sz="1200" dirty="0" err="1"/>
              <a:t>Livengood</a:t>
            </a:r>
            <a:r>
              <a:rPr lang="en-US" sz="1200" dirty="0"/>
              <a:t> et al.2013; LCROSS data provided by Kimberley </a:t>
            </a:r>
            <a:r>
              <a:rPr lang="en-US" sz="1200" dirty="0" err="1"/>
              <a:t>Ennico</a:t>
            </a:r>
            <a:r>
              <a:rPr lang="en-US" sz="1200" dirty="0"/>
              <a:t> (Robinson et al., 2014). </a:t>
            </a:r>
          </a:p>
        </p:txBody>
      </p:sp>
    </p:spTree>
    <p:extLst>
      <p:ext uri="{BB962C8B-B14F-4D97-AF65-F5344CB8AC3E}">
        <p14:creationId xmlns:p14="http://schemas.microsoft.com/office/powerpoint/2010/main" val="40704015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3-24 at 5.40.57 PM.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425" r="-1124"/>
          <a:stretch/>
        </p:blipFill>
        <p:spPr>
          <a:xfrm>
            <a:off x="728150" y="863608"/>
            <a:ext cx="3641091" cy="5347229"/>
          </a:xfrm>
        </p:spPr>
      </p:pic>
      <p:pic>
        <p:nvPicPr>
          <p:cNvPr id="5" name="Content Placeholder 3" descr="Screen Shot 2016-03-24 at 5.40.27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4639759" y="884020"/>
            <a:ext cx="3572933" cy="526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7" name="TextBox 6"/>
          <p:cNvSpPr txBox="1"/>
          <p:nvPr/>
        </p:nvSpPr>
        <p:spPr>
          <a:xfrm>
            <a:off x="5400843" y="6396336"/>
            <a:ext cx="3743095" cy="461622"/>
          </a:xfrm>
          <a:prstGeom prst="rect">
            <a:avLst/>
          </a:prstGeom>
          <a:noFill/>
        </p:spPr>
        <p:txBody>
          <a:bodyPr wrap="none" lIns="91397" tIns="45699" rIns="91397" bIns="45699" rtlCol="0">
            <a:spAutoFit/>
          </a:bodyPr>
          <a:lstStyle/>
          <a:p>
            <a:r>
              <a:rPr lang="en-US" dirty="0" err="1" smtClean="0"/>
              <a:t>Schwieterman</a:t>
            </a:r>
            <a:r>
              <a:rPr lang="en-US" dirty="0" smtClean="0"/>
              <a:t> et al., 2016</a:t>
            </a:r>
            <a:endParaRPr lang="en-US" dirty="0"/>
          </a:p>
        </p:txBody>
      </p:sp>
      <p:sp>
        <p:nvSpPr>
          <p:cNvPr id="8" name="Title 1"/>
          <p:cNvSpPr txBox="1">
            <a:spLocks/>
          </p:cNvSpPr>
          <p:nvPr/>
        </p:nvSpPr>
        <p:spPr bwMode="auto">
          <a:xfrm>
            <a:off x="134938" y="-67732"/>
            <a:ext cx="8229600" cy="96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nchor="ctr"/>
          <a:lstStyle>
            <a:lvl1pPr defTabSz="457200" eaLnBrk="0" hangingPunct="0">
              <a:defRPr sz="500">
                <a:solidFill>
                  <a:schemeClr val="tx1"/>
                </a:solidFill>
                <a:latin typeface="Arial" charset="0"/>
                <a:ea typeface="ＭＳ Ｐゴシック" charset="0"/>
                <a:cs typeface="ＭＳ Ｐゴシック" charset="0"/>
              </a:defRPr>
            </a:lvl1pPr>
            <a:lvl2pPr marL="742950" indent="-285750" defTabSz="457200" eaLnBrk="0" hangingPunct="0">
              <a:defRPr sz="500">
                <a:solidFill>
                  <a:schemeClr val="tx1"/>
                </a:solidFill>
                <a:latin typeface="Arial" charset="0"/>
                <a:ea typeface="ＭＳ Ｐゴシック" charset="0"/>
              </a:defRPr>
            </a:lvl2pPr>
            <a:lvl3pPr marL="1143000" indent="-228600" defTabSz="457200" eaLnBrk="0" hangingPunct="0">
              <a:defRPr sz="500">
                <a:solidFill>
                  <a:schemeClr val="tx1"/>
                </a:solidFill>
                <a:latin typeface="Arial" charset="0"/>
                <a:ea typeface="ＭＳ Ｐゴシック" charset="0"/>
              </a:defRPr>
            </a:lvl3pPr>
            <a:lvl4pPr marL="1600200" indent="-228600" defTabSz="457200" eaLnBrk="0" hangingPunct="0">
              <a:defRPr sz="500">
                <a:solidFill>
                  <a:schemeClr val="tx1"/>
                </a:solidFill>
                <a:latin typeface="Arial" charset="0"/>
                <a:ea typeface="ＭＳ Ｐゴシック" charset="0"/>
              </a:defRPr>
            </a:lvl4pPr>
            <a:lvl5pPr marL="2057400" indent="-228600" defTabSz="457200" eaLnBrk="0" hangingPunct="0">
              <a:defRPr sz="500">
                <a:solidFill>
                  <a:schemeClr val="tx1"/>
                </a:solidFill>
                <a:latin typeface="Arial" charset="0"/>
                <a:ea typeface="ＭＳ Ｐゴシック" charset="0"/>
              </a:defRPr>
            </a:lvl5pPr>
            <a:lvl6pPr marL="2514600" indent="-228600" eaLnBrk="0" fontAlgn="base" hangingPunct="0">
              <a:spcBef>
                <a:spcPct val="0"/>
              </a:spcBef>
              <a:spcAft>
                <a:spcPct val="0"/>
              </a:spcAft>
              <a:defRPr sz="500">
                <a:solidFill>
                  <a:schemeClr val="tx1"/>
                </a:solidFill>
                <a:latin typeface="Arial" charset="0"/>
                <a:ea typeface="ＭＳ Ｐゴシック" charset="0"/>
              </a:defRPr>
            </a:lvl6pPr>
            <a:lvl7pPr marL="2971800" indent="-228600" eaLnBrk="0" fontAlgn="base" hangingPunct="0">
              <a:spcBef>
                <a:spcPct val="0"/>
              </a:spcBef>
              <a:spcAft>
                <a:spcPct val="0"/>
              </a:spcAft>
              <a:defRPr sz="500">
                <a:solidFill>
                  <a:schemeClr val="tx1"/>
                </a:solidFill>
                <a:latin typeface="Arial" charset="0"/>
                <a:ea typeface="ＭＳ Ｐゴシック" charset="0"/>
              </a:defRPr>
            </a:lvl7pPr>
            <a:lvl8pPr marL="3429000" indent="-228600" eaLnBrk="0" fontAlgn="base" hangingPunct="0">
              <a:spcBef>
                <a:spcPct val="0"/>
              </a:spcBef>
              <a:spcAft>
                <a:spcPct val="0"/>
              </a:spcAft>
              <a:defRPr sz="500">
                <a:solidFill>
                  <a:schemeClr val="tx1"/>
                </a:solidFill>
                <a:latin typeface="Arial" charset="0"/>
                <a:ea typeface="ＭＳ Ｐゴシック" charset="0"/>
              </a:defRPr>
            </a:lvl8pPr>
            <a:lvl9pPr marL="3886200" indent="-228600" eaLnBrk="0" fontAlgn="base" hangingPunct="0">
              <a:spcBef>
                <a:spcPct val="0"/>
              </a:spcBef>
              <a:spcAft>
                <a:spcPct val="0"/>
              </a:spcAft>
              <a:defRPr sz="500">
                <a:solidFill>
                  <a:schemeClr val="tx1"/>
                </a:solidFill>
                <a:latin typeface="Arial" charset="0"/>
                <a:ea typeface="ＭＳ Ｐゴシック" charset="0"/>
              </a:defRPr>
            </a:lvl9pPr>
          </a:lstStyle>
          <a:p>
            <a:pPr eaLnBrk="1" hangingPunct="1"/>
            <a:r>
              <a:rPr lang="en-US" sz="2800" dirty="0">
                <a:solidFill>
                  <a:srgbClr val="000000"/>
                </a:solidFill>
                <a:cs typeface="Arial" charset="0"/>
              </a:rPr>
              <a:t>Massive O</a:t>
            </a:r>
            <a:r>
              <a:rPr lang="en-US" sz="2800" baseline="-25000" dirty="0">
                <a:solidFill>
                  <a:srgbClr val="000000"/>
                </a:solidFill>
                <a:cs typeface="Arial" charset="0"/>
              </a:rPr>
              <a:t>2</a:t>
            </a:r>
            <a:r>
              <a:rPr lang="en-US" sz="2800" dirty="0">
                <a:solidFill>
                  <a:srgbClr val="000000"/>
                </a:solidFill>
                <a:cs typeface="Arial" charset="0"/>
              </a:rPr>
              <a:t> atmospheres will likely have O</a:t>
            </a:r>
            <a:r>
              <a:rPr lang="en-US" sz="2800" baseline="-25000" dirty="0">
                <a:solidFill>
                  <a:srgbClr val="000000"/>
                </a:solidFill>
                <a:cs typeface="Arial" charset="0"/>
              </a:rPr>
              <a:t>4</a:t>
            </a:r>
            <a:r>
              <a:rPr lang="en-US" sz="2800" dirty="0">
                <a:solidFill>
                  <a:srgbClr val="000000"/>
                </a:solidFill>
                <a:cs typeface="Arial" charset="0"/>
              </a:rPr>
              <a:t> </a:t>
            </a:r>
            <a:endParaRPr lang="en-US" sz="2800" baseline="-25000" dirty="0">
              <a:solidFill>
                <a:srgbClr val="000000"/>
              </a:solidFill>
              <a:cs typeface="Arial" charset="0"/>
            </a:endParaRPr>
          </a:p>
        </p:txBody>
      </p:sp>
      <p:cxnSp>
        <p:nvCxnSpPr>
          <p:cNvPr id="9" name="Straight Connector 8"/>
          <p:cNvCxnSpPr/>
          <p:nvPr/>
        </p:nvCxnSpPr>
        <p:spPr bwMode="auto">
          <a:xfrm>
            <a:off x="139702" y="787403"/>
            <a:ext cx="89408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0" name="Picture 11" descr="Screen Shot 2014-10-25 at 10.46.25 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24800" y="3"/>
            <a:ext cx="1104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6291" y="6299218"/>
            <a:ext cx="4697909" cy="400067"/>
          </a:xfrm>
          <a:prstGeom prst="rect">
            <a:avLst/>
          </a:prstGeom>
          <a:noFill/>
        </p:spPr>
        <p:txBody>
          <a:bodyPr wrap="none" lIns="91397" tIns="45699" rIns="91397" bIns="45699" rtlCol="0">
            <a:spAutoFit/>
          </a:bodyPr>
          <a:lstStyle/>
          <a:p>
            <a:r>
              <a:rPr lang="en-US" sz="2000" dirty="0"/>
              <a:t>JWST transmission simulations (65 </a:t>
            </a:r>
            <a:r>
              <a:rPr lang="en-US" sz="2000" dirty="0" err="1"/>
              <a:t>hrs</a:t>
            </a:r>
            <a:r>
              <a:rPr lang="en-US" sz="2000" dirty="0"/>
              <a:t>) </a:t>
            </a:r>
          </a:p>
        </p:txBody>
      </p:sp>
      <p:sp>
        <p:nvSpPr>
          <p:cNvPr id="12" name="TextBox 11"/>
          <p:cNvSpPr txBox="1"/>
          <p:nvPr/>
        </p:nvSpPr>
        <p:spPr>
          <a:xfrm flipH="1">
            <a:off x="6519343" y="1083736"/>
            <a:ext cx="1083733" cy="461622"/>
          </a:xfrm>
          <a:prstGeom prst="rect">
            <a:avLst/>
          </a:prstGeom>
          <a:noFill/>
        </p:spPr>
        <p:txBody>
          <a:bodyPr wrap="square" lIns="91397" tIns="45699" rIns="91397" bIns="45699" rtlCol="0">
            <a:spAutoFit/>
          </a:bodyPr>
          <a:lstStyle/>
          <a:p>
            <a:r>
              <a:rPr lang="en-US" dirty="0" smtClean="0"/>
              <a:t>Earth</a:t>
            </a:r>
            <a:endParaRPr lang="en-US" dirty="0"/>
          </a:p>
        </p:txBody>
      </p:sp>
    </p:spTree>
    <p:extLst>
      <p:ext uri="{BB962C8B-B14F-4D97-AF65-F5344CB8AC3E}">
        <p14:creationId xmlns:p14="http://schemas.microsoft.com/office/powerpoint/2010/main" val="33268635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9333" y="-186267"/>
            <a:ext cx="8229600" cy="1143000"/>
          </a:xfrm>
        </p:spPr>
        <p:txBody>
          <a:bodyPr/>
          <a:lstStyle/>
          <a:p>
            <a:pPr algn="l"/>
            <a:r>
              <a:rPr lang="en-US" sz="3200" dirty="0"/>
              <a:t>Modern Earth orbiting an M5V</a:t>
            </a:r>
          </a:p>
        </p:txBody>
      </p:sp>
      <p:pic>
        <p:nvPicPr>
          <p:cNvPr id="10" name="Content Placeholder 9" descr="ModernEarth_M5_transmission_nice.pdf"/>
          <p:cNvPicPr>
            <a:picLocks noGrp="1" noChangeAspect="1"/>
          </p:cNvPicPr>
          <p:nvPr>
            <p:ph idx="1"/>
          </p:nvPr>
        </p:nvPicPr>
        <p:blipFill>
          <a:blip r:embed="rId2" cstate="print">
            <a:extLst>
              <a:ext uri="{28A0092B-C50C-407E-A947-70E740481C1C}">
                <a14:useLocalDpi xmlns:a14="http://schemas.microsoft.com/office/drawing/2010/main"/>
              </a:ext>
            </a:extLst>
          </a:blip>
          <a:srcRect t="-9996" b="-9996"/>
          <a:stretch>
            <a:fillRect/>
          </a:stretch>
        </p:blipFill>
        <p:spPr>
          <a:xfrm>
            <a:off x="203230" y="313296"/>
            <a:ext cx="8852135" cy="4868333"/>
          </a:xfrm>
        </p:spPr>
      </p:pic>
      <p:cxnSp>
        <p:nvCxnSpPr>
          <p:cNvPr id="11" name="Straight Connector 10"/>
          <p:cNvCxnSpPr/>
          <p:nvPr/>
        </p:nvCxnSpPr>
        <p:spPr bwMode="auto">
          <a:xfrm>
            <a:off x="105836" y="753537"/>
            <a:ext cx="89408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203228" y="4842932"/>
            <a:ext cx="8795109" cy="461622"/>
          </a:xfrm>
          <a:prstGeom prst="rect">
            <a:avLst/>
          </a:prstGeom>
          <a:noFill/>
        </p:spPr>
        <p:txBody>
          <a:bodyPr wrap="none" lIns="91397" tIns="45699" rIns="91397" bIns="45699" rtlCol="0">
            <a:spAutoFit/>
          </a:bodyPr>
          <a:lstStyle/>
          <a:p>
            <a:r>
              <a:rPr lang="en-US" dirty="0" smtClean="0">
                <a:solidFill>
                  <a:srgbClr val="000000"/>
                </a:solidFill>
              </a:rPr>
              <a:t>Features at 2-30 ppm.   Water vapor seen at the few ppm level. </a:t>
            </a:r>
            <a:endParaRPr lang="en-US" dirty="0">
              <a:solidFill>
                <a:srgbClr val="000000"/>
              </a:solidFill>
            </a:endParaRPr>
          </a:p>
        </p:txBody>
      </p:sp>
      <p:sp>
        <p:nvSpPr>
          <p:cNvPr id="13" name="TextBox 12"/>
          <p:cNvSpPr txBox="1"/>
          <p:nvPr/>
        </p:nvSpPr>
        <p:spPr>
          <a:xfrm>
            <a:off x="287876" y="5384800"/>
            <a:ext cx="8447658" cy="1200286"/>
          </a:xfrm>
          <a:prstGeom prst="rect">
            <a:avLst/>
          </a:prstGeom>
          <a:noFill/>
        </p:spPr>
        <p:txBody>
          <a:bodyPr wrap="none" lIns="91397" tIns="45699" rIns="91397" bIns="45699" rtlCol="0">
            <a:spAutoFit/>
          </a:bodyPr>
          <a:lstStyle/>
          <a:p>
            <a:r>
              <a:rPr lang="en-US" sz="1800" dirty="0">
                <a:solidFill>
                  <a:srgbClr val="000000"/>
                </a:solidFill>
              </a:rPr>
              <a:t>Transmission model (includes refraction) from </a:t>
            </a:r>
            <a:r>
              <a:rPr lang="en-US" sz="1800" dirty="0" err="1">
                <a:solidFill>
                  <a:srgbClr val="000000"/>
                </a:solidFill>
              </a:rPr>
              <a:t>Misra</a:t>
            </a:r>
            <a:r>
              <a:rPr lang="en-US" sz="1800" dirty="0">
                <a:solidFill>
                  <a:srgbClr val="000000"/>
                </a:solidFill>
              </a:rPr>
              <a:t> et al., (2014)</a:t>
            </a:r>
          </a:p>
          <a:p>
            <a:endParaRPr lang="en-US" sz="1800" dirty="0">
              <a:solidFill>
                <a:srgbClr val="000000"/>
              </a:solidFill>
            </a:endParaRPr>
          </a:p>
          <a:p>
            <a:r>
              <a:rPr lang="en-US" sz="1800" dirty="0">
                <a:solidFill>
                  <a:srgbClr val="000000"/>
                </a:solidFill>
              </a:rPr>
              <a:t>Model is cloud-free, however continuum corresponds to 8km above the planetary</a:t>
            </a:r>
          </a:p>
          <a:p>
            <a:r>
              <a:rPr lang="en-US" sz="1800" dirty="0">
                <a:solidFill>
                  <a:srgbClr val="000000"/>
                </a:solidFill>
              </a:rPr>
              <a:t>surface, likely above any actual cloud deck.  </a:t>
            </a:r>
          </a:p>
        </p:txBody>
      </p:sp>
      <p:pic>
        <p:nvPicPr>
          <p:cNvPr id="7" name="Picture 11" descr="Screen Shot 2014-10-25 at 10.46.25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24800" y="3"/>
            <a:ext cx="1104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14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3-24 at 5.40.27 PM.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7686" r="-17686" b="49435"/>
          <a:stretch/>
        </p:blipFill>
        <p:spPr>
          <a:xfrm>
            <a:off x="-158675" y="770456"/>
            <a:ext cx="9590551" cy="2667021"/>
          </a:xfrm>
        </p:spPr>
      </p:pic>
      <p:sp>
        <p:nvSpPr>
          <p:cNvPr id="5" name="TextBox 4"/>
          <p:cNvSpPr txBox="1"/>
          <p:nvPr/>
        </p:nvSpPr>
        <p:spPr>
          <a:xfrm>
            <a:off x="4926687" y="5956086"/>
            <a:ext cx="2853466" cy="369289"/>
          </a:xfrm>
          <a:prstGeom prst="rect">
            <a:avLst/>
          </a:prstGeom>
          <a:noFill/>
        </p:spPr>
        <p:txBody>
          <a:bodyPr wrap="none" lIns="91397" tIns="45699" rIns="91397" bIns="45699" rtlCol="0">
            <a:spAutoFit/>
          </a:bodyPr>
          <a:lstStyle/>
          <a:p>
            <a:r>
              <a:rPr lang="en-US" sz="1800" dirty="0" err="1"/>
              <a:t>Schwieterman</a:t>
            </a:r>
            <a:r>
              <a:rPr lang="en-US" sz="1800" dirty="0"/>
              <a:t> et al., 2016</a:t>
            </a:r>
          </a:p>
        </p:txBody>
      </p:sp>
      <p:pic>
        <p:nvPicPr>
          <p:cNvPr id="6" name="Picture 11" descr="Screen Shot 2014-10-25 at 10.46.25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24800" y="3"/>
            <a:ext cx="1104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a:off x="139702" y="787403"/>
            <a:ext cx="89408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itle 1"/>
          <p:cNvSpPr txBox="1">
            <a:spLocks/>
          </p:cNvSpPr>
          <p:nvPr/>
        </p:nvSpPr>
        <p:spPr bwMode="auto">
          <a:xfrm>
            <a:off x="50273" y="-33864"/>
            <a:ext cx="8229600" cy="96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nchor="ctr"/>
          <a:lstStyle>
            <a:lvl1pPr defTabSz="457200" eaLnBrk="0" hangingPunct="0">
              <a:defRPr sz="500">
                <a:solidFill>
                  <a:schemeClr val="tx1"/>
                </a:solidFill>
                <a:latin typeface="Arial" charset="0"/>
                <a:ea typeface="ＭＳ Ｐゴシック" charset="0"/>
                <a:cs typeface="ＭＳ Ｐゴシック" charset="0"/>
              </a:defRPr>
            </a:lvl1pPr>
            <a:lvl2pPr marL="742950" indent="-285750" defTabSz="457200" eaLnBrk="0" hangingPunct="0">
              <a:defRPr sz="500">
                <a:solidFill>
                  <a:schemeClr val="tx1"/>
                </a:solidFill>
                <a:latin typeface="Arial" charset="0"/>
                <a:ea typeface="ＭＳ Ｐゴシック" charset="0"/>
              </a:defRPr>
            </a:lvl2pPr>
            <a:lvl3pPr marL="1143000" indent="-228600" defTabSz="457200" eaLnBrk="0" hangingPunct="0">
              <a:defRPr sz="500">
                <a:solidFill>
                  <a:schemeClr val="tx1"/>
                </a:solidFill>
                <a:latin typeface="Arial" charset="0"/>
                <a:ea typeface="ＭＳ Ｐゴシック" charset="0"/>
              </a:defRPr>
            </a:lvl3pPr>
            <a:lvl4pPr marL="1600200" indent="-228600" defTabSz="457200" eaLnBrk="0" hangingPunct="0">
              <a:defRPr sz="500">
                <a:solidFill>
                  <a:schemeClr val="tx1"/>
                </a:solidFill>
                <a:latin typeface="Arial" charset="0"/>
                <a:ea typeface="ＭＳ Ｐゴシック" charset="0"/>
              </a:defRPr>
            </a:lvl4pPr>
            <a:lvl5pPr marL="2057400" indent="-228600" defTabSz="457200" eaLnBrk="0" hangingPunct="0">
              <a:defRPr sz="500">
                <a:solidFill>
                  <a:schemeClr val="tx1"/>
                </a:solidFill>
                <a:latin typeface="Arial" charset="0"/>
                <a:ea typeface="ＭＳ Ｐゴシック" charset="0"/>
              </a:defRPr>
            </a:lvl5pPr>
            <a:lvl6pPr marL="2514600" indent="-228600" eaLnBrk="0" fontAlgn="base" hangingPunct="0">
              <a:spcBef>
                <a:spcPct val="0"/>
              </a:spcBef>
              <a:spcAft>
                <a:spcPct val="0"/>
              </a:spcAft>
              <a:defRPr sz="500">
                <a:solidFill>
                  <a:schemeClr val="tx1"/>
                </a:solidFill>
                <a:latin typeface="Arial" charset="0"/>
                <a:ea typeface="ＭＳ Ｐゴシック" charset="0"/>
              </a:defRPr>
            </a:lvl6pPr>
            <a:lvl7pPr marL="2971800" indent="-228600" eaLnBrk="0" fontAlgn="base" hangingPunct="0">
              <a:spcBef>
                <a:spcPct val="0"/>
              </a:spcBef>
              <a:spcAft>
                <a:spcPct val="0"/>
              </a:spcAft>
              <a:defRPr sz="500">
                <a:solidFill>
                  <a:schemeClr val="tx1"/>
                </a:solidFill>
                <a:latin typeface="Arial" charset="0"/>
                <a:ea typeface="ＭＳ Ｐゴシック" charset="0"/>
              </a:defRPr>
            </a:lvl7pPr>
            <a:lvl8pPr marL="3429000" indent="-228600" eaLnBrk="0" fontAlgn="base" hangingPunct="0">
              <a:spcBef>
                <a:spcPct val="0"/>
              </a:spcBef>
              <a:spcAft>
                <a:spcPct val="0"/>
              </a:spcAft>
              <a:defRPr sz="500">
                <a:solidFill>
                  <a:schemeClr val="tx1"/>
                </a:solidFill>
                <a:latin typeface="Arial" charset="0"/>
                <a:ea typeface="ＭＳ Ｐゴシック" charset="0"/>
              </a:defRPr>
            </a:lvl8pPr>
            <a:lvl9pPr marL="3886200" indent="-228600" eaLnBrk="0" fontAlgn="base" hangingPunct="0">
              <a:spcBef>
                <a:spcPct val="0"/>
              </a:spcBef>
              <a:spcAft>
                <a:spcPct val="0"/>
              </a:spcAft>
              <a:defRPr sz="500">
                <a:solidFill>
                  <a:schemeClr val="tx1"/>
                </a:solidFill>
                <a:latin typeface="Arial" charset="0"/>
                <a:ea typeface="ＭＳ Ｐゴシック" charset="0"/>
              </a:defRPr>
            </a:lvl9pPr>
          </a:lstStyle>
          <a:p>
            <a:pPr eaLnBrk="1" hangingPunct="1"/>
            <a:r>
              <a:rPr lang="en-US" sz="2800" dirty="0">
                <a:solidFill>
                  <a:srgbClr val="000000"/>
                </a:solidFill>
                <a:cs typeface="Arial" charset="0"/>
              </a:rPr>
              <a:t>CO and O</a:t>
            </a:r>
            <a:r>
              <a:rPr lang="en-US" sz="2800" baseline="-25000" dirty="0">
                <a:solidFill>
                  <a:srgbClr val="000000"/>
                </a:solidFill>
                <a:cs typeface="Arial" charset="0"/>
              </a:rPr>
              <a:t>4</a:t>
            </a:r>
            <a:r>
              <a:rPr lang="en-US" sz="2800" dirty="0">
                <a:solidFill>
                  <a:srgbClr val="000000"/>
                </a:solidFill>
                <a:cs typeface="Arial" charset="0"/>
              </a:rPr>
              <a:t> may help identify abiotic O</a:t>
            </a:r>
            <a:r>
              <a:rPr lang="en-US" sz="2800" baseline="-25000" dirty="0">
                <a:solidFill>
                  <a:srgbClr val="000000"/>
                </a:solidFill>
                <a:cs typeface="Arial" charset="0"/>
              </a:rPr>
              <a:t>2</a:t>
            </a:r>
            <a:r>
              <a:rPr lang="en-US" sz="2800" dirty="0">
                <a:solidFill>
                  <a:srgbClr val="000000"/>
                </a:solidFill>
                <a:cs typeface="Arial" charset="0"/>
              </a:rPr>
              <a:t> generation</a:t>
            </a:r>
            <a:endParaRPr lang="en-US" sz="2800" baseline="-25000" dirty="0">
              <a:solidFill>
                <a:srgbClr val="000000"/>
              </a:solidFill>
              <a:cs typeface="Arial" charset="0"/>
            </a:endParaRPr>
          </a:p>
        </p:txBody>
      </p:sp>
      <p:sp>
        <p:nvSpPr>
          <p:cNvPr id="9" name="TextBox 8"/>
          <p:cNvSpPr txBox="1"/>
          <p:nvPr/>
        </p:nvSpPr>
        <p:spPr>
          <a:xfrm>
            <a:off x="5096933" y="4036441"/>
            <a:ext cx="2997200" cy="1323397"/>
          </a:xfrm>
          <a:prstGeom prst="rect">
            <a:avLst/>
          </a:prstGeom>
          <a:noFill/>
        </p:spPr>
        <p:txBody>
          <a:bodyPr wrap="square" lIns="91397" tIns="45699" rIns="91397" bIns="45699" rtlCol="0">
            <a:spAutoFit/>
          </a:bodyPr>
          <a:lstStyle/>
          <a:p>
            <a:r>
              <a:rPr lang="en-US" sz="2000" b="1" dirty="0"/>
              <a:t>The CO and O</a:t>
            </a:r>
            <a:r>
              <a:rPr lang="en-US" sz="2000" b="1" baseline="-25000" dirty="0"/>
              <a:t>4</a:t>
            </a:r>
            <a:r>
              <a:rPr lang="en-US" sz="2000" b="1" dirty="0"/>
              <a:t>  absorption is stronger </a:t>
            </a:r>
            <a:r>
              <a:rPr lang="en-US" sz="2000" b="1" i="1" dirty="0"/>
              <a:t>and more detectable </a:t>
            </a:r>
            <a:r>
              <a:rPr lang="en-US" sz="2000" b="1" dirty="0"/>
              <a:t>than the abiotic O</a:t>
            </a:r>
            <a:r>
              <a:rPr lang="en-US" sz="2000" b="1" baseline="-25000" dirty="0"/>
              <a:t>2</a:t>
            </a:r>
          </a:p>
        </p:txBody>
      </p:sp>
      <p:pic>
        <p:nvPicPr>
          <p:cNvPr id="2" name="Picture 1" descr="Screen Shot 2016-03-30 at 3.10.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322" y="3403617"/>
            <a:ext cx="3492499" cy="2698751"/>
          </a:xfrm>
          <a:prstGeom prst="rect">
            <a:avLst/>
          </a:prstGeom>
        </p:spPr>
      </p:pic>
      <p:sp>
        <p:nvSpPr>
          <p:cNvPr id="3" name="TextBox 2"/>
          <p:cNvSpPr txBox="1"/>
          <p:nvPr/>
        </p:nvSpPr>
        <p:spPr>
          <a:xfrm>
            <a:off x="5181609" y="948285"/>
            <a:ext cx="736300" cy="369289"/>
          </a:xfrm>
          <a:prstGeom prst="rect">
            <a:avLst/>
          </a:prstGeom>
          <a:noFill/>
        </p:spPr>
        <p:txBody>
          <a:bodyPr wrap="none" lIns="91397" tIns="45699" rIns="91397" bIns="45699" rtlCol="0">
            <a:spAutoFit/>
          </a:bodyPr>
          <a:lstStyle/>
          <a:p>
            <a:r>
              <a:rPr lang="en-US" sz="1800" dirty="0"/>
              <a:t>Earth</a:t>
            </a:r>
          </a:p>
        </p:txBody>
      </p:sp>
      <p:sp>
        <p:nvSpPr>
          <p:cNvPr id="10" name="TextBox 9"/>
          <p:cNvSpPr txBox="1"/>
          <p:nvPr/>
        </p:nvSpPr>
        <p:spPr>
          <a:xfrm>
            <a:off x="1659492" y="897485"/>
            <a:ext cx="1942309" cy="369289"/>
          </a:xfrm>
          <a:prstGeom prst="rect">
            <a:avLst/>
          </a:prstGeom>
          <a:noFill/>
        </p:spPr>
        <p:txBody>
          <a:bodyPr wrap="none" lIns="91397" tIns="45699" rIns="91397" bIns="45699" rtlCol="0">
            <a:spAutoFit/>
          </a:bodyPr>
          <a:lstStyle/>
          <a:p>
            <a:r>
              <a:rPr lang="en-US" sz="1800" dirty="0"/>
              <a:t>Photolytic source</a:t>
            </a:r>
          </a:p>
        </p:txBody>
      </p:sp>
      <p:sp>
        <p:nvSpPr>
          <p:cNvPr id="11" name="TextBox 10"/>
          <p:cNvSpPr txBox="1"/>
          <p:nvPr/>
        </p:nvSpPr>
        <p:spPr>
          <a:xfrm>
            <a:off x="1794934" y="5283218"/>
            <a:ext cx="2314344" cy="369289"/>
          </a:xfrm>
          <a:prstGeom prst="rect">
            <a:avLst/>
          </a:prstGeom>
          <a:noFill/>
        </p:spPr>
        <p:txBody>
          <a:bodyPr wrap="none" lIns="91397" tIns="45699" rIns="91397" bIns="45699" rtlCol="0">
            <a:spAutoFit/>
          </a:bodyPr>
          <a:lstStyle/>
          <a:p>
            <a:r>
              <a:rPr lang="en-US" sz="1800" dirty="0"/>
              <a:t>Atmospheric Escape</a:t>
            </a:r>
          </a:p>
        </p:txBody>
      </p:sp>
    </p:spTree>
    <p:extLst>
      <p:ext uri="{BB962C8B-B14F-4D97-AF65-F5344CB8AC3E}">
        <p14:creationId xmlns:p14="http://schemas.microsoft.com/office/powerpoint/2010/main" val="2131935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oxima Cen B Kornmesser Impression.png"/>
          <p:cNvPicPr>
            <a:picLocks noChangeAspect="1"/>
          </p:cNvPicPr>
          <p:nvPr/>
        </p:nvPicPr>
        <p:blipFill rotWithShape="1">
          <a:blip r:embed="rId3">
            <a:extLst>
              <a:ext uri="{28A0092B-C50C-407E-A947-70E740481C1C}">
                <a14:useLocalDpi xmlns:a14="http://schemas.microsoft.com/office/drawing/2010/main" val="0"/>
              </a:ext>
            </a:extLst>
          </a:blip>
          <a:srcRect l="7613" t="4063" r="6526"/>
          <a:stretch/>
        </p:blipFill>
        <p:spPr>
          <a:xfrm>
            <a:off x="-396869" y="-79383"/>
            <a:ext cx="9593333" cy="6961920"/>
          </a:xfrm>
          <a:prstGeom prst="rect">
            <a:avLst/>
          </a:prstGeom>
        </p:spPr>
      </p:pic>
      <p:sp>
        <p:nvSpPr>
          <p:cNvPr id="4" name="Content Placeholder 3"/>
          <p:cNvSpPr>
            <a:spLocks noGrp="1"/>
          </p:cNvSpPr>
          <p:nvPr>
            <p:ph idx="1"/>
          </p:nvPr>
        </p:nvSpPr>
        <p:spPr>
          <a:xfrm>
            <a:off x="26" y="1003301"/>
            <a:ext cx="9029699" cy="4305299"/>
          </a:xfrm>
        </p:spPr>
        <p:txBody>
          <a:bodyPr/>
          <a:lstStyle/>
          <a:p>
            <a:r>
              <a:rPr lang="en-US" dirty="0" smtClean="0"/>
              <a:t>A very nearby potentially habitable planet orbiting an M dwarf, the most common type of star in the Galaxy</a:t>
            </a:r>
          </a:p>
          <a:p>
            <a:pPr lvl="1"/>
            <a:r>
              <a:rPr lang="en-US" dirty="0" smtClean="0"/>
              <a:t>Proximity means relatively large star-planet separation (for M dwarf)</a:t>
            </a:r>
          </a:p>
          <a:p>
            <a:pPr lvl="1"/>
            <a:r>
              <a:rPr lang="en-US" dirty="0" smtClean="0"/>
              <a:t>Relatively bright (for a late-type M dwarf!)</a:t>
            </a:r>
          </a:p>
          <a:p>
            <a:pPr lvl="1"/>
            <a:endParaRPr lang="en-US" dirty="0" smtClean="0"/>
          </a:p>
          <a:p>
            <a:pPr lvl="1"/>
            <a:r>
              <a:rPr lang="en-US" dirty="0" smtClean="0"/>
              <a:t>Oh, and we could go there!! </a:t>
            </a:r>
          </a:p>
          <a:p>
            <a:pPr marL="0" indent="0">
              <a:buNone/>
            </a:pPr>
            <a:endParaRPr lang="en-US" dirty="0"/>
          </a:p>
          <a:p>
            <a:r>
              <a:rPr lang="en-US" dirty="0" smtClean="0"/>
              <a:t>Contributes to two key areas of exoplanet research</a:t>
            </a:r>
          </a:p>
          <a:p>
            <a:pPr lvl="1"/>
            <a:r>
              <a:rPr lang="en-US" dirty="0" smtClean="0"/>
              <a:t>Comparative Planetology:  Understand </a:t>
            </a:r>
            <a:r>
              <a:rPr lang="en-US" dirty="0"/>
              <a:t>the evolution of terrestrial </a:t>
            </a:r>
            <a:r>
              <a:rPr lang="en-US" dirty="0" smtClean="0"/>
              <a:t>planets.  </a:t>
            </a:r>
            <a:endParaRPr lang="en-US" dirty="0"/>
          </a:p>
          <a:p>
            <a:pPr lvl="1"/>
            <a:r>
              <a:rPr lang="en-US" dirty="0" smtClean="0"/>
              <a:t>Astrobiology:  </a:t>
            </a:r>
            <a:r>
              <a:rPr lang="en-US" dirty="0"/>
              <a:t>U</a:t>
            </a:r>
            <a:r>
              <a:rPr lang="en-US" dirty="0" smtClean="0"/>
              <a:t>nderstand the distribution of life in the Universe. </a:t>
            </a:r>
          </a:p>
          <a:p>
            <a:endParaRPr lang="en-US" dirty="0" smtClean="0"/>
          </a:p>
          <a:p>
            <a:endParaRPr lang="en-US" dirty="0" smtClean="0"/>
          </a:p>
        </p:txBody>
      </p:sp>
      <p:sp>
        <p:nvSpPr>
          <p:cNvPr id="2" name="TextBox 1"/>
          <p:cNvSpPr txBox="1"/>
          <p:nvPr/>
        </p:nvSpPr>
        <p:spPr>
          <a:xfrm>
            <a:off x="220135" y="135467"/>
            <a:ext cx="5713036" cy="523178"/>
          </a:xfrm>
          <a:prstGeom prst="rect">
            <a:avLst/>
          </a:prstGeom>
          <a:noFill/>
        </p:spPr>
        <p:txBody>
          <a:bodyPr wrap="none" lIns="91397" tIns="45699" rIns="91397" bIns="45699" rtlCol="0">
            <a:spAutoFit/>
          </a:bodyPr>
          <a:lstStyle/>
          <a:p>
            <a:r>
              <a:rPr lang="en-US" sz="2800" dirty="0">
                <a:solidFill>
                  <a:srgbClr val="FFFFFF"/>
                </a:solidFill>
              </a:rPr>
              <a:t>The Significance of </a:t>
            </a:r>
            <a:r>
              <a:rPr lang="en-US" sz="2800" dirty="0" err="1">
                <a:solidFill>
                  <a:srgbClr val="FFFFFF"/>
                </a:solidFill>
              </a:rPr>
              <a:t>Proxima</a:t>
            </a:r>
            <a:r>
              <a:rPr lang="en-US" sz="2800" dirty="0">
                <a:solidFill>
                  <a:srgbClr val="FFFFFF"/>
                </a:solidFill>
              </a:rPr>
              <a:t> Cen b</a:t>
            </a:r>
          </a:p>
        </p:txBody>
      </p:sp>
      <p:cxnSp>
        <p:nvCxnSpPr>
          <p:cNvPr id="7" name="Straight Connector 6"/>
          <p:cNvCxnSpPr/>
          <p:nvPr/>
        </p:nvCxnSpPr>
        <p:spPr bwMode="auto">
          <a:xfrm>
            <a:off x="0" y="863601"/>
            <a:ext cx="9144000" cy="33867"/>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6671733" y="6485467"/>
            <a:ext cx="2487994" cy="338512"/>
          </a:xfrm>
          <a:prstGeom prst="rect">
            <a:avLst/>
          </a:prstGeom>
          <a:noFill/>
        </p:spPr>
        <p:txBody>
          <a:bodyPr wrap="none" lIns="91397" tIns="45699" rIns="91397" bIns="45699" rtlCol="0">
            <a:spAutoFit/>
          </a:bodyPr>
          <a:lstStyle/>
          <a:p>
            <a:r>
              <a:rPr lang="en-US" sz="1600" dirty="0"/>
              <a:t>Credit: </a:t>
            </a:r>
            <a:r>
              <a:rPr lang="en-US" sz="1600" dirty="0" err="1"/>
              <a:t>Kornmesser</a:t>
            </a:r>
            <a:r>
              <a:rPr lang="en-US" sz="1600" dirty="0"/>
              <a:t>, ESO</a:t>
            </a:r>
          </a:p>
        </p:txBody>
      </p:sp>
    </p:spTree>
    <p:extLst>
      <p:ext uri="{BB962C8B-B14F-4D97-AF65-F5344CB8AC3E}">
        <p14:creationId xmlns:p14="http://schemas.microsoft.com/office/powerpoint/2010/main" val="16590623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2" name="TextBox 8"/>
          <p:cNvSpPr txBox="1">
            <a:spLocks noChangeArrowheads="1"/>
          </p:cNvSpPr>
          <p:nvPr/>
        </p:nvSpPr>
        <p:spPr bwMode="auto">
          <a:xfrm>
            <a:off x="5596469" y="6381777"/>
            <a:ext cx="3645078" cy="3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9" rIns="91397" bIns="456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i="1" dirty="0">
                <a:solidFill>
                  <a:srgbClr val="FFFFFF"/>
                </a:solidFill>
              </a:rPr>
              <a:t>Image</a:t>
            </a:r>
            <a:r>
              <a:rPr lang="en-US" sz="1500" dirty="0">
                <a:solidFill>
                  <a:srgbClr val="FFFFFF"/>
                </a:solidFill>
              </a:rPr>
              <a:t>: Riedel, Henry, &amp; RECONS group </a:t>
            </a:r>
          </a:p>
        </p:txBody>
      </p:sp>
      <p:sp>
        <p:nvSpPr>
          <p:cNvPr id="194563" name="TextBox 9"/>
          <p:cNvSpPr txBox="1">
            <a:spLocks noChangeArrowheads="1"/>
          </p:cNvSpPr>
          <p:nvPr/>
        </p:nvSpPr>
        <p:spPr bwMode="auto">
          <a:xfrm>
            <a:off x="135502" y="914405"/>
            <a:ext cx="4030133" cy="540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7" tIns="45699" rIns="91397" bIns="456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dirty="0">
                <a:solidFill>
                  <a:srgbClr val="FFFFFF"/>
                </a:solidFill>
              </a:rPr>
              <a:t>M dwarf stars comprise 75% of the stars in our Galaxy </a:t>
            </a:r>
          </a:p>
          <a:p>
            <a:pPr eaLnBrk="1" hangingPunct="1"/>
            <a:endParaRPr lang="en-US" altLang="ja-JP" sz="2000" dirty="0">
              <a:solidFill>
                <a:srgbClr val="FFFFFF"/>
              </a:solidFill>
            </a:endParaRPr>
          </a:p>
          <a:p>
            <a:pPr eaLnBrk="1" hangingPunct="1"/>
            <a:r>
              <a:rPr lang="en-US" altLang="ja-JP" sz="2000" dirty="0">
                <a:solidFill>
                  <a:srgbClr val="FFFFFF"/>
                </a:solidFill>
              </a:rPr>
              <a:t>260 of them are within 10pc </a:t>
            </a:r>
          </a:p>
          <a:p>
            <a:pPr eaLnBrk="1" hangingPunct="1"/>
            <a:endParaRPr lang="en-US" altLang="ja-JP" sz="2000" dirty="0">
              <a:solidFill>
                <a:srgbClr val="FFFFFF"/>
              </a:solidFill>
            </a:endParaRPr>
          </a:p>
          <a:p>
            <a:pPr eaLnBrk="1" hangingPunct="1"/>
            <a:r>
              <a:rPr lang="en-US" altLang="ja-JP" sz="2000" dirty="0">
                <a:solidFill>
                  <a:srgbClr val="FFFFFF"/>
                </a:solidFill>
              </a:rPr>
              <a:t>For these stars, the HZ terrestrial planet occurrence rate may be as high as 0.8 per star </a:t>
            </a:r>
            <a:r>
              <a:rPr lang="en-US" altLang="ja-JP" sz="1800" b="1" i="1" dirty="0">
                <a:solidFill>
                  <a:srgbClr val="FFFFFF"/>
                </a:solidFill>
              </a:rPr>
              <a:t>(</a:t>
            </a:r>
            <a:r>
              <a:rPr lang="en-US" altLang="ja-JP" sz="1800" b="1" i="1" dirty="0" err="1">
                <a:solidFill>
                  <a:srgbClr val="FFFFFF"/>
                </a:solidFill>
              </a:rPr>
              <a:t>Morton&amp;Swift</a:t>
            </a:r>
            <a:r>
              <a:rPr lang="en-US" altLang="ja-JP" sz="1800" b="1" i="1" dirty="0">
                <a:solidFill>
                  <a:srgbClr val="FFFFFF"/>
                </a:solidFill>
              </a:rPr>
              <a:t>, 2014)</a:t>
            </a:r>
            <a:endParaRPr lang="en-US" altLang="ja-JP" sz="2000" dirty="0">
              <a:solidFill>
                <a:srgbClr val="FFFFFF"/>
              </a:solidFill>
            </a:endParaRPr>
          </a:p>
          <a:p>
            <a:pPr eaLnBrk="1" hangingPunct="1"/>
            <a:endParaRPr lang="en-US" altLang="ja-JP" sz="2000" dirty="0">
              <a:solidFill>
                <a:srgbClr val="FFFFFF"/>
              </a:solidFill>
            </a:endParaRPr>
          </a:p>
          <a:p>
            <a:pPr eaLnBrk="1" hangingPunct="1"/>
            <a:r>
              <a:rPr lang="en-US" altLang="ja-JP" sz="2000" dirty="0">
                <a:solidFill>
                  <a:srgbClr val="FFFFFF"/>
                </a:solidFill>
              </a:rPr>
              <a:t>Even a more conservative estimate of 0.24 HZ terrestrials per M dwarf predicts that the nearest HZ terrestrial is </a:t>
            </a:r>
            <a:r>
              <a:rPr lang="en-US" altLang="ja-JP" sz="2000" b="1" dirty="0">
                <a:solidFill>
                  <a:srgbClr val="FFFFFF"/>
                </a:solidFill>
              </a:rPr>
              <a:t>within 2.6pc (</a:t>
            </a:r>
            <a:r>
              <a:rPr lang="en-US" altLang="ja-JP" sz="2000" b="1" dirty="0">
                <a:solidFill>
                  <a:srgbClr val="FFFFFF"/>
                </a:solidFill>
                <a:latin typeface="Zapf Dingbats"/>
                <a:ea typeface="Zapf Dingbats"/>
                <a:cs typeface="Zapf Dingbats"/>
                <a:sym typeface="Zapf Dingbats"/>
              </a:rPr>
              <a:t>✔</a:t>
            </a:r>
            <a:r>
              <a:rPr lang="en-US" altLang="ja-JP" sz="2000" b="1" dirty="0">
                <a:solidFill>
                  <a:srgbClr val="FFFFFF"/>
                </a:solidFill>
                <a:sym typeface="Zapf Dingbats"/>
              </a:rPr>
              <a:t>)</a:t>
            </a:r>
            <a:r>
              <a:rPr lang="en-US" altLang="ja-JP" sz="2000" b="1" dirty="0">
                <a:solidFill>
                  <a:srgbClr val="FFFFFF"/>
                </a:solidFill>
              </a:rPr>
              <a:t>, and the nearest transiting one is within 10.6pc </a:t>
            </a:r>
            <a:r>
              <a:rPr lang="en-US" altLang="ja-JP" sz="2000" b="1" dirty="0">
                <a:solidFill>
                  <a:srgbClr val="6EB8EA"/>
                </a:solidFill>
              </a:rPr>
              <a:t> </a:t>
            </a:r>
          </a:p>
          <a:p>
            <a:pPr eaLnBrk="1" hangingPunct="1"/>
            <a:r>
              <a:rPr lang="en-US" altLang="ja-JP" sz="2000" b="1" i="1" dirty="0">
                <a:solidFill>
                  <a:srgbClr val="FFFFFF"/>
                </a:solidFill>
              </a:rPr>
              <a:t>(</a:t>
            </a:r>
            <a:r>
              <a:rPr lang="en-US" sz="1800" b="1" i="1" dirty="0">
                <a:solidFill>
                  <a:srgbClr val="FFFFFF"/>
                </a:solidFill>
              </a:rPr>
              <a:t>Dressing and Charbonneau,  2015)</a:t>
            </a:r>
          </a:p>
          <a:p>
            <a:pPr eaLnBrk="1" hangingPunct="1"/>
            <a:endParaRPr lang="en-US" sz="500" dirty="0">
              <a:solidFill>
                <a:srgbClr val="000000"/>
              </a:solidFill>
            </a:endParaRPr>
          </a:p>
        </p:txBody>
      </p:sp>
      <p:pic>
        <p:nvPicPr>
          <p:cNvPr id="194564" name="Picture 11" descr="10pc2010_pub.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2702" y="989038"/>
            <a:ext cx="52197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8" y="-80957"/>
            <a:ext cx="9008533" cy="978428"/>
          </a:xfrm>
        </p:spPr>
        <p:txBody>
          <a:bodyPr/>
          <a:lstStyle/>
          <a:p>
            <a:pPr algn="l"/>
            <a:r>
              <a:rPr lang="en-US" sz="2800" dirty="0">
                <a:solidFill>
                  <a:schemeClr val="bg1"/>
                </a:solidFill>
              </a:rPr>
              <a:t> M Dwarf Habitable Planets May Be The Most Common</a:t>
            </a:r>
          </a:p>
        </p:txBody>
      </p:sp>
      <p:cxnSp>
        <p:nvCxnSpPr>
          <p:cNvPr id="8" name="Straight Connector 7"/>
          <p:cNvCxnSpPr/>
          <p:nvPr/>
        </p:nvCxnSpPr>
        <p:spPr bwMode="auto">
          <a:xfrm>
            <a:off x="0" y="846669"/>
            <a:ext cx="9144000" cy="33867"/>
          </a:xfrm>
          <a:prstGeom prst="line">
            <a:avLst/>
          </a:prstGeom>
          <a:solidFill>
            <a:srgbClr val="00CC99"/>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811529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295" y="1476865"/>
            <a:ext cx="5594003" cy="4475203"/>
          </a:xfrm>
          <a:prstGeom prst="rect">
            <a:avLst/>
          </a:prstGeom>
        </p:spPr>
      </p:pic>
      <p:sp>
        <p:nvSpPr>
          <p:cNvPr id="3" name="TextBox 2"/>
          <p:cNvSpPr txBox="1"/>
          <p:nvPr/>
        </p:nvSpPr>
        <p:spPr>
          <a:xfrm>
            <a:off x="50809" y="76380"/>
            <a:ext cx="8705524" cy="584723"/>
          </a:xfrm>
          <a:prstGeom prst="rect">
            <a:avLst/>
          </a:prstGeom>
          <a:noFill/>
        </p:spPr>
        <p:txBody>
          <a:bodyPr wrap="none" lIns="91388" tIns="45694" rIns="91388" bIns="45694" rtlCol="0">
            <a:spAutoFit/>
          </a:bodyPr>
          <a:lstStyle/>
          <a:p>
            <a:pPr defTabSz="456988" fontAlgn="auto">
              <a:spcBef>
                <a:spcPts val="0"/>
              </a:spcBef>
              <a:spcAft>
                <a:spcPts val="0"/>
              </a:spcAft>
            </a:pPr>
            <a:r>
              <a:rPr lang="en-US" sz="3200" dirty="0">
                <a:solidFill>
                  <a:srgbClr val="FFFFFF"/>
                </a:solidFill>
                <a:latin typeface="Calibri"/>
              </a:rPr>
              <a:t>M Dwarf Planets Will Be The First Searched For Life </a:t>
            </a:r>
          </a:p>
        </p:txBody>
      </p:sp>
      <p:pic>
        <p:nvPicPr>
          <p:cNvPr id="4"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07367" y="1184782"/>
            <a:ext cx="1882942" cy="141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cxnSp>
        <p:nvCxnSpPr>
          <p:cNvPr id="7" name="Straight Connector 6"/>
          <p:cNvCxnSpPr/>
          <p:nvPr/>
        </p:nvCxnSpPr>
        <p:spPr bwMode="auto">
          <a:xfrm>
            <a:off x="88900" y="787400"/>
            <a:ext cx="89408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5892800" y="1460501"/>
            <a:ext cx="3251200" cy="3908720"/>
          </a:xfrm>
          <a:prstGeom prst="rect">
            <a:avLst/>
          </a:prstGeom>
          <a:noFill/>
        </p:spPr>
        <p:txBody>
          <a:bodyPr wrap="square" lIns="91397" tIns="45699" rIns="91397" bIns="45699" rtlCol="0">
            <a:spAutoFit/>
          </a:bodyPr>
          <a:lstStyle/>
          <a:p>
            <a:r>
              <a:rPr lang="en-US" sz="2000" dirty="0">
                <a:solidFill>
                  <a:schemeClr val="bg1"/>
                </a:solidFill>
              </a:rPr>
              <a:t>M dwarf planets are prime targets for transmission spectroscopy with JWST</a:t>
            </a:r>
          </a:p>
          <a:p>
            <a:pPr marL="342744" indent="-342744">
              <a:buFont typeface="Arial"/>
              <a:buChar char="•"/>
            </a:pPr>
            <a:r>
              <a:rPr lang="en-US" sz="2000" dirty="0">
                <a:solidFill>
                  <a:schemeClr val="bg1"/>
                </a:solidFill>
              </a:rPr>
              <a:t>Star/planet size ratio</a:t>
            </a:r>
          </a:p>
          <a:p>
            <a:pPr marL="342744" indent="-342744">
              <a:buFont typeface="Arial"/>
              <a:buChar char="•"/>
            </a:pPr>
            <a:r>
              <a:rPr lang="en-US" sz="2000" dirty="0">
                <a:solidFill>
                  <a:schemeClr val="bg1"/>
                </a:solidFill>
              </a:rPr>
              <a:t>proximity of the HZ</a:t>
            </a:r>
          </a:p>
          <a:p>
            <a:endParaRPr lang="en-US" dirty="0">
              <a:solidFill>
                <a:schemeClr val="bg1"/>
              </a:solidFill>
            </a:endParaRPr>
          </a:p>
          <a:p>
            <a:r>
              <a:rPr lang="en-US" sz="2000" dirty="0">
                <a:solidFill>
                  <a:schemeClr val="bg1"/>
                </a:solidFill>
              </a:rPr>
              <a:t>Still challenging though!  JWST </a:t>
            </a:r>
            <a:r>
              <a:rPr lang="en-US" sz="2000" dirty="0">
                <a:solidFill>
                  <a:prstClr val="white"/>
                </a:solidFill>
              </a:rPr>
              <a:t>may obtain spectra of 1-3 M dwarf HZ terrestrials (Cowan et al., 2015). </a:t>
            </a:r>
          </a:p>
          <a:p>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0309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1" y="0"/>
            <a:ext cx="9067799" cy="762000"/>
          </a:xfrm>
        </p:spPr>
        <p:txBody>
          <a:bodyPr/>
          <a:lstStyle/>
          <a:p>
            <a:r>
              <a:rPr lang="en-US" sz="2800" dirty="0" smtClean="0">
                <a:solidFill>
                  <a:schemeClr val="tx1"/>
                </a:solidFill>
              </a:rPr>
              <a:t>Possible Near-Term Ground-Based Observations</a:t>
            </a:r>
            <a:endParaRPr lang="en-US" sz="2800" dirty="0">
              <a:solidFill>
                <a:schemeClr val="tx1"/>
              </a:solidFill>
            </a:endParaRPr>
          </a:p>
        </p:txBody>
      </p:sp>
      <p:pic>
        <p:nvPicPr>
          <p:cNvPr id="4" name="Picture 3" descr="Screen Shot 2016-11-22 at 12.34.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1084436"/>
            <a:ext cx="4432300" cy="3385965"/>
          </a:xfrm>
          <a:prstGeom prst="rect">
            <a:avLst/>
          </a:prstGeom>
        </p:spPr>
      </p:pic>
      <p:sp>
        <p:nvSpPr>
          <p:cNvPr id="6" name="TextBox 5"/>
          <p:cNvSpPr txBox="1"/>
          <p:nvPr/>
        </p:nvSpPr>
        <p:spPr>
          <a:xfrm>
            <a:off x="2501926" y="4089400"/>
            <a:ext cx="1929885" cy="369332"/>
          </a:xfrm>
          <a:prstGeom prst="rect">
            <a:avLst/>
          </a:prstGeom>
          <a:noFill/>
        </p:spPr>
        <p:txBody>
          <a:bodyPr wrap="none" rtlCol="0">
            <a:spAutoFit/>
          </a:bodyPr>
          <a:lstStyle/>
          <a:p>
            <a:r>
              <a:rPr lang="en-US" sz="1800" dirty="0" err="1" smtClean="0"/>
              <a:t>Lovis</a:t>
            </a:r>
            <a:r>
              <a:rPr lang="en-US" sz="1800" dirty="0" smtClean="0"/>
              <a:t> et al., 2016</a:t>
            </a:r>
            <a:endParaRPr lang="en-US" sz="1800" dirty="0"/>
          </a:p>
        </p:txBody>
      </p:sp>
      <p:grpSp>
        <p:nvGrpSpPr>
          <p:cNvPr id="10" name="Group 9"/>
          <p:cNvGrpSpPr/>
          <p:nvPr/>
        </p:nvGrpSpPr>
        <p:grpSpPr>
          <a:xfrm>
            <a:off x="266719" y="1882790"/>
            <a:ext cx="4052277" cy="1952625"/>
            <a:chOff x="-22469" y="638175"/>
            <a:chExt cx="4623777" cy="2352840"/>
          </a:xfrm>
        </p:grpSpPr>
        <p:pic>
          <p:nvPicPr>
            <p:cNvPr id="11" name="Picture 10" descr="Screen Shot 2016-11-22 at 12.34.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9" y="638175"/>
              <a:ext cx="4623777" cy="2352840"/>
            </a:xfrm>
            <a:prstGeom prst="rect">
              <a:avLst/>
            </a:prstGeom>
          </p:spPr>
        </p:pic>
        <p:cxnSp>
          <p:nvCxnSpPr>
            <p:cNvPr id="12" name="Straight Connector 11"/>
            <p:cNvCxnSpPr>
              <a:stCxn id="11" idx="0"/>
            </p:cNvCxnSpPr>
            <p:nvPr/>
          </p:nvCxnSpPr>
          <p:spPr bwMode="auto">
            <a:xfrm flipH="1">
              <a:off x="2286000" y="638175"/>
              <a:ext cx="3420" cy="2352840"/>
            </a:xfrm>
            <a:prstGeom prst="line">
              <a:avLst/>
            </a:prstGeom>
            <a:solidFill>
              <a:schemeClr val="accent1"/>
            </a:solidFill>
            <a:ln w="571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V="1">
              <a:off x="2289420" y="664773"/>
              <a:ext cx="2311888" cy="1"/>
            </a:xfrm>
            <a:prstGeom prst="line">
              <a:avLst/>
            </a:prstGeom>
            <a:solidFill>
              <a:schemeClr val="accent1"/>
            </a:solidFill>
            <a:ln w="571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315548" y="787888"/>
              <a:ext cx="3489445" cy="630461"/>
            </a:xfrm>
            <a:prstGeom prst="rect">
              <a:avLst/>
            </a:prstGeom>
            <a:noFill/>
          </p:spPr>
          <p:txBody>
            <a:bodyPr wrap="none" rtlCol="0">
              <a:spAutoFit/>
            </a:bodyPr>
            <a:lstStyle/>
            <a:p>
              <a:r>
                <a:rPr lang="en-US" sz="1400" dirty="0" smtClean="0"/>
                <a:t>VLT/SPHERE nulling demonstration</a:t>
              </a:r>
            </a:p>
            <a:p>
              <a:r>
                <a:rPr lang="en-US" sz="1400" dirty="0" smtClean="0"/>
                <a:t>with fiber feed position</a:t>
              </a:r>
              <a:endParaRPr lang="en-US" sz="1400" dirty="0"/>
            </a:p>
          </p:txBody>
        </p:sp>
      </p:grpSp>
      <p:sp>
        <p:nvSpPr>
          <p:cNvPr id="15" name="Content Placeholder 2"/>
          <p:cNvSpPr txBox="1">
            <a:spLocks/>
          </p:cNvSpPr>
          <p:nvPr/>
        </p:nvSpPr>
        <p:spPr bwMode="auto">
          <a:xfrm>
            <a:off x="195737" y="4586893"/>
            <a:ext cx="8770485" cy="133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397" tIns="45699" rIns="91397" bIns="45699" numCol="1" anchor="t" anchorCtr="0" compatLnSpc="1">
            <a:prstTxWarp prst="textNoShape">
              <a:avLst/>
            </a:prstTxWarp>
          </a:bodyPr>
          <a:lstStyle>
            <a:lvl1pPr marL="342744" indent="-342744" algn="l" rtl="0" eaLnBrk="0" fontAlgn="base" hangingPunct="0">
              <a:spcBef>
                <a:spcPct val="20000"/>
              </a:spcBef>
              <a:spcAft>
                <a:spcPct val="0"/>
              </a:spcAft>
              <a:buChar char="•"/>
              <a:defRPr sz="2400">
                <a:solidFill>
                  <a:schemeClr val="tx1"/>
                </a:solidFill>
                <a:latin typeface="Arial"/>
                <a:ea typeface="+mn-ea"/>
                <a:cs typeface="Arial"/>
              </a:defRPr>
            </a:lvl1pPr>
            <a:lvl2pPr marL="742608" indent="-285618" algn="l" rtl="0" eaLnBrk="0" fontAlgn="base" hangingPunct="0">
              <a:spcBef>
                <a:spcPct val="20000"/>
              </a:spcBef>
              <a:spcAft>
                <a:spcPct val="0"/>
              </a:spcAft>
              <a:buChar char="–"/>
              <a:defRPr sz="2000">
                <a:solidFill>
                  <a:schemeClr val="tx1"/>
                </a:solidFill>
                <a:latin typeface="Arial"/>
                <a:ea typeface="+mn-ea"/>
                <a:cs typeface="Arial"/>
              </a:defRPr>
            </a:lvl2pPr>
            <a:lvl3pPr marL="1142471" indent="-228493" algn="l" rtl="0" eaLnBrk="0" fontAlgn="base" hangingPunct="0">
              <a:spcBef>
                <a:spcPct val="20000"/>
              </a:spcBef>
              <a:spcAft>
                <a:spcPct val="0"/>
              </a:spcAft>
              <a:buChar char="•"/>
              <a:defRPr sz="2400">
                <a:solidFill>
                  <a:schemeClr val="tx1"/>
                </a:solidFill>
                <a:latin typeface="+mn-lt"/>
                <a:ea typeface="+mn-ea"/>
              </a:defRPr>
            </a:lvl3pPr>
            <a:lvl4pPr marL="1599462" indent="-228493" algn="l" rtl="0" eaLnBrk="0" fontAlgn="base" hangingPunct="0">
              <a:spcBef>
                <a:spcPct val="20000"/>
              </a:spcBef>
              <a:spcAft>
                <a:spcPct val="0"/>
              </a:spcAft>
              <a:buChar char="–"/>
              <a:defRPr sz="2000">
                <a:solidFill>
                  <a:schemeClr val="tx1"/>
                </a:solidFill>
                <a:latin typeface="+mn-lt"/>
                <a:ea typeface="+mn-ea"/>
              </a:defRPr>
            </a:lvl4pPr>
            <a:lvl5pPr marL="2056455" indent="-228493" algn="l" rtl="0" eaLnBrk="0" fontAlgn="base" hangingPunct="0">
              <a:spcBef>
                <a:spcPct val="20000"/>
              </a:spcBef>
              <a:spcAft>
                <a:spcPct val="0"/>
              </a:spcAft>
              <a:buChar char="»"/>
              <a:defRPr sz="2000">
                <a:solidFill>
                  <a:schemeClr val="tx1"/>
                </a:solidFill>
                <a:latin typeface="+mn-lt"/>
                <a:ea typeface="+mn-ea"/>
              </a:defRPr>
            </a:lvl5pPr>
            <a:lvl6pPr marL="2513445" indent="-228493" algn="l" rtl="0" eaLnBrk="0" fontAlgn="base" hangingPunct="0">
              <a:spcBef>
                <a:spcPct val="20000"/>
              </a:spcBef>
              <a:spcAft>
                <a:spcPct val="0"/>
              </a:spcAft>
              <a:buChar char="»"/>
              <a:defRPr sz="2000">
                <a:solidFill>
                  <a:schemeClr val="tx1"/>
                </a:solidFill>
                <a:latin typeface="+mn-lt"/>
                <a:ea typeface="+mn-ea"/>
              </a:defRPr>
            </a:lvl6pPr>
            <a:lvl7pPr marL="2970432" indent="-228493" algn="l" rtl="0" eaLnBrk="0" fontAlgn="base" hangingPunct="0">
              <a:spcBef>
                <a:spcPct val="20000"/>
              </a:spcBef>
              <a:spcAft>
                <a:spcPct val="0"/>
              </a:spcAft>
              <a:buChar char="»"/>
              <a:defRPr sz="2000">
                <a:solidFill>
                  <a:schemeClr val="tx1"/>
                </a:solidFill>
                <a:latin typeface="+mn-lt"/>
                <a:ea typeface="+mn-ea"/>
              </a:defRPr>
            </a:lvl7pPr>
            <a:lvl8pPr marL="3427423" indent="-228493" algn="l" rtl="0" eaLnBrk="0" fontAlgn="base" hangingPunct="0">
              <a:spcBef>
                <a:spcPct val="20000"/>
              </a:spcBef>
              <a:spcAft>
                <a:spcPct val="0"/>
              </a:spcAft>
              <a:buChar char="»"/>
              <a:defRPr sz="2000">
                <a:solidFill>
                  <a:schemeClr val="tx1"/>
                </a:solidFill>
                <a:latin typeface="+mn-lt"/>
                <a:ea typeface="+mn-ea"/>
              </a:defRPr>
            </a:lvl8pPr>
            <a:lvl9pPr marL="3884410" indent="-228493" algn="l" rtl="0" eaLnBrk="0" fontAlgn="base" hangingPunct="0">
              <a:spcBef>
                <a:spcPct val="20000"/>
              </a:spcBef>
              <a:spcAft>
                <a:spcPct val="0"/>
              </a:spcAft>
              <a:buChar char="»"/>
              <a:defRPr sz="2000">
                <a:solidFill>
                  <a:schemeClr val="tx1"/>
                </a:solidFill>
                <a:latin typeface="+mn-lt"/>
                <a:ea typeface="+mn-ea"/>
              </a:defRPr>
            </a:lvl9pPr>
          </a:lstStyle>
          <a:p>
            <a:r>
              <a:rPr lang="en-US" sz="1600" dirty="0" smtClean="0"/>
              <a:t>Ground-based telescopes could use direct imaging, ultra-high resolutions spectroscopy, or both to observe M dwarf planets (e.g. </a:t>
            </a:r>
            <a:r>
              <a:rPr lang="en-US" sz="1600" dirty="0" err="1" smtClean="0"/>
              <a:t>Snellen</a:t>
            </a:r>
            <a:r>
              <a:rPr lang="en-US" sz="1600" dirty="0" smtClean="0"/>
              <a:t> et al., 2013; 2014; </a:t>
            </a:r>
            <a:r>
              <a:rPr lang="en-US" sz="1600" dirty="0" err="1" smtClean="0"/>
              <a:t>Quanz</a:t>
            </a:r>
            <a:r>
              <a:rPr lang="en-US" sz="1600" dirty="0" smtClean="0"/>
              <a:t> et al., 2014)</a:t>
            </a:r>
          </a:p>
          <a:p>
            <a:r>
              <a:rPr lang="en-US" sz="1600" dirty="0" smtClean="0"/>
              <a:t>Proposed upgrades to the high-contrast imager SPHERE and the new ESPRESSO high-resolution spectrograph on the ESO VLT may provide “early” results.     </a:t>
            </a:r>
          </a:p>
          <a:p>
            <a:r>
              <a:rPr lang="en-US" sz="1600" dirty="0" smtClean="0"/>
              <a:t>Planet detection and mass determination, visible O</a:t>
            </a:r>
            <a:r>
              <a:rPr lang="en-US" sz="1600" baseline="-25000" dirty="0" smtClean="0"/>
              <a:t>2, </a:t>
            </a:r>
            <a:r>
              <a:rPr lang="en-US" sz="1600" dirty="0" smtClean="0"/>
              <a:t>CH</a:t>
            </a:r>
            <a:r>
              <a:rPr lang="en-US" sz="1600" baseline="-25000" dirty="0" smtClean="0"/>
              <a:t>4</a:t>
            </a:r>
            <a:r>
              <a:rPr lang="en-US" sz="1600" dirty="0" smtClean="0"/>
              <a:t> bands.</a:t>
            </a:r>
          </a:p>
          <a:p>
            <a:r>
              <a:rPr lang="en-US" sz="1600" dirty="0" smtClean="0"/>
              <a:t>3-σ O</a:t>
            </a:r>
            <a:r>
              <a:rPr lang="en-US" sz="1600" baseline="-25000" dirty="0" smtClean="0"/>
              <a:t>2</a:t>
            </a:r>
            <a:r>
              <a:rPr lang="en-US" sz="1600" dirty="0" smtClean="0"/>
              <a:t> detection in 60 nights of telescope time, spread over 3 years (</a:t>
            </a:r>
            <a:r>
              <a:rPr lang="en-US" sz="1600" dirty="0" err="1" smtClean="0"/>
              <a:t>Lovis</a:t>
            </a:r>
            <a:r>
              <a:rPr lang="en-US" sz="1600" dirty="0" smtClean="0"/>
              <a:t> et al., 2016).  </a:t>
            </a:r>
          </a:p>
          <a:p>
            <a:r>
              <a:rPr lang="en-US" sz="1600" dirty="0" smtClean="0"/>
              <a:t>Ground-based and space-based observations could be combined (</a:t>
            </a:r>
            <a:r>
              <a:rPr lang="en-US" sz="1600" dirty="0" err="1" smtClean="0"/>
              <a:t>Brogi</a:t>
            </a:r>
            <a:r>
              <a:rPr lang="en-US" sz="1600" dirty="0" smtClean="0"/>
              <a:t> et al., 2016). </a:t>
            </a:r>
          </a:p>
          <a:p>
            <a:pPr marL="0" indent="0">
              <a:buFontTx/>
              <a:buNone/>
            </a:pPr>
            <a:r>
              <a:rPr lang="en-US" sz="1600" dirty="0" smtClean="0"/>
              <a:t> </a:t>
            </a:r>
            <a:endParaRPr lang="en-US" sz="1600" dirty="0"/>
          </a:p>
        </p:txBody>
      </p:sp>
      <p:sp>
        <p:nvSpPr>
          <p:cNvPr id="16" name="TextBox 15"/>
          <p:cNvSpPr txBox="1"/>
          <p:nvPr/>
        </p:nvSpPr>
        <p:spPr>
          <a:xfrm>
            <a:off x="7188200" y="3327400"/>
            <a:ext cx="673100" cy="369332"/>
          </a:xfrm>
          <a:prstGeom prst="rect">
            <a:avLst/>
          </a:prstGeom>
          <a:noFill/>
        </p:spPr>
        <p:txBody>
          <a:bodyPr wrap="square" rtlCol="0">
            <a:spAutoFit/>
          </a:bodyPr>
          <a:lstStyle/>
          <a:p>
            <a:r>
              <a:rPr lang="en-US" sz="1800" dirty="0" smtClean="0">
                <a:solidFill>
                  <a:schemeClr val="bg1"/>
                </a:solidFill>
              </a:rPr>
              <a:t>O</a:t>
            </a:r>
            <a:r>
              <a:rPr lang="en-US" sz="1800" baseline="-25000" dirty="0" smtClean="0">
                <a:solidFill>
                  <a:schemeClr val="bg1"/>
                </a:solidFill>
              </a:rPr>
              <a:t>2</a:t>
            </a:r>
            <a:endParaRPr lang="en-US" sz="1800" baseline="-25000" dirty="0">
              <a:solidFill>
                <a:schemeClr val="bg1"/>
              </a:solidFill>
            </a:endParaRPr>
          </a:p>
        </p:txBody>
      </p:sp>
    </p:spTree>
    <p:extLst>
      <p:ext uri="{BB962C8B-B14F-4D97-AF65-F5344CB8AC3E}">
        <p14:creationId xmlns:p14="http://schemas.microsoft.com/office/powerpoint/2010/main" val="10454329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Black"/>
        <a:ea typeface="ＭＳ Ｐゴシック"/>
        <a:cs typeface=""/>
      </a:majorFont>
      <a:minorFont>
        <a:latin typeface="Stone Sans ITC TT-Sem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1" i="0" u="none" strike="noStrike" cap="none" normalizeH="0" baseline="0">
            <a:ln>
              <a:noFill/>
            </a:ln>
            <a:solidFill>
              <a:srgbClr val="5F5F5F"/>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1" i="0" u="none" strike="noStrike" cap="none" normalizeH="0" baseline="0">
            <a:ln>
              <a:noFill/>
            </a:ln>
            <a:solidFill>
              <a:srgbClr val="5F5F5F"/>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Black"/>
        <a:ea typeface="ＭＳ Ｐゴシック"/>
        <a:cs typeface=""/>
      </a:majorFont>
      <a:minorFont>
        <a:latin typeface="Stone Sans ITC TT-Sem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1" i="0" u="none" strike="noStrike" cap="none" normalizeH="0" baseline="0">
            <a:ln>
              <a:noFill/>
            </a:ln>
            <a:solidFill>
              <a:srgbClr val="5F5F5F"/>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1" i="0" u="none" strike="noStrike" cap="none" normalizeH="0" baseline="0">
            <a:ln>
              <a:noFill/>
            </a:ln>
            <a:solidFill>
              <a:srgbClr val="5F5F5F"/>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xEP template_print">
  <a:themeElements>
    <a:clrScheme name="NP template_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P template_print">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NP template_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P template_pr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P template_pr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P template_pr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P template_pr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P template_pr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P template_pr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P template_pr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P template_pr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P template_pr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P template_pr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P template_pr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97971</TotalTime>
  <Words>7081</Words>
  <Application>Microsoft Macintosh PowerPoint</Application>
  <PresentationFormat>On-screen Show (4:3)</PresentationFormat>
  <Paragraphs>742</Paragraphs>
  <Slides>59</Slides>
  <Notes>48</Notes>
  <HiddenSlides>0</HiddenSlides>
  <MMClips>0</MMClips>
  <ScaleCrop>false</ScaleCrop>
  <HeadingPairs>
    <vt:vector size="4" baseType="variant">
      <vt:variant>
        <vt:lpstr>Theme</vt:lpstr>
      </vt:variant>
      <vt:variant>
        <vt:i4>14</vt:i4>
      </vt:variant>
      <vt:variant>
        <vt:lpstr>Slide Titles</vt:lpstr>
      </vt:variant>
      <vt:variant>
        <vt:i4>59</vt:i4>
      </vt:variant>
    </vt:vector>
  </HeadingPairs>
  <TitlesOfParts>
    <vt:vector size="73" baseType="lpstr">
      <vt:lpstr>Blank Presentation</vt:lpstr>
      <vt:lpstr>2_Blank Presentation</vt:lpstr>
      <vt:lpstr>Office Theme</vt:lpstr>
      <vt:lpstr>9_Office Theme</vt:lpstr>
      <vt:lpstr>4_Office Theme</vt:lpstr>
      <vt:lpstr>ExEP template_print</vt:lpstr>
      <vt:lpstr>3_Default Design</vt:lpstr>
      <vt:lpstr>5_Default Design</vt:lpstr>
      <vt:lpstr>6_Default Design</vt:lpstr>
      <vt:lpstr>8_Blank Presentation</vt:lpstr>
      <vt:lpstr>5_Office Theme</vt:lpstr>
      <vt:lpstr>1_Office Theme</vt:lpstr>
      <vt:lpstr>4_Default Design</vt:lpstr>
      <vt:lpstr>7_Default Design</vt:lpstr>
      <vt:lpstr>Proxima Centauri b: A World of Possibilities</vt:lpstr>
      <vt:lpstr>PowerPoint Presentation</vt:lpstr>
      <vt:lpstr>PowerPoint Presentation</vt:lpstr>
      <vt:lpstr>PowerPoint Presentation</vt:lpstr>
      <vt:lpstr>PowerPoint Presentation</vt:lpstr>
      <vt:lpstr>PowerPoint Presentation</vt:lpstr>
      <vt:lpstr> M Dwarf Habitable Planets May Be The Most Common</vt:lpstr>
      <vt:lpstr>PowerPoint Presentation</vt:lpstr>
      <vt:lpstr>Possible Near-Term Ground-Based Observations</vt:lpstr>
      <vt:lpstr>LUVOIR may also observe M dwarf planets</vt:lpstr>
      <vt:lpstr>The Surface Liquid Water Habitable Zone</vt:lpstr>
      <vt:lpstr>PowerPoint Presentation</vt:lpstr>
      <vt:lpstr>PowerPoint Presentation</vt:lpstr>
      <vt:lpstr>PowerPoint Presentation</vt:lpstr>
      <vt:lpstr>PowerPoint Presentation</vt:lpstr>
      <vt:lpstr>PowerPoint Presentation</vt:lpstr>
      <vt:lpstr>PowerPoint Presentation</vt:lpstr>
      <vt:lpstr>M Dwarfs May Enhance Biosignature Gases</vt:lpstr>
      <vt:lpstr>PowerPoint Presentation</vt:lpstr>
      <vt:lpstr>M Dwarf Planets: Gravitational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1D and 3D Climate Model Comparisons</vt:lpstr>
      <vt:lpstr>PowerPoint Presentation</vt:lpstr>
      <vt:lpstr>PowerPoint Presentation</vt:lpstr>
      <vt:lpstr>PowerPoint Presentation</vt:lpstr>
      <vt:lpstr>PowerPoint Presentation</vt:lpstr>
      <vt:lpstr>PowerPoint Presentation</vt:lpstr>
      <vt:lpstr>Proxima Cen b: A World of Climate Possibilities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Space-based Direct Imaging Spectroscopy</vt:lpstr>
      <vt:lpstr>Direct Imaging of Early-Earth-Type</vt:lpstr>
      <vt:lpstr>Proxima Centauri b</vt:lpstr>
      <vt:lpstr>Questions?</vt:lpstr>
      <vt:lpstr>Backup Slides</vt:lpstr>
      <vt:lpstr>PowerPoint Presentation</vt:lpstr>
      <vt:lpstr>PowerPoint Presentation</vt:lpstr>
      <vt:lpstr>PowerPoint Presentation</vt:lpstr>
      <vt:lpstr>The High Definition Space Telescope Concept </vt:lpstr>
      <vt:lpstr>PowerPoint Presentation</vt:lpstr>
      <vt:lpstr>PowerPoint Presentation</vt:lpstr>
      <vt:lpstr>PowerPoint Presentation</vt:lpstr>
      <vt:lpstr>PowerPoint Presentation</vt:lpstr>
      <vt:lpstr>PowerPoint Presentation</vt:lpstr>
      <vt:lpstr>Modern Earth orbiting an M5V</vt:lpstr>
      <vt:lpstr>PowerPoint Presentation</vt:lpstr>
    </vt:vector>
  </TitlesOfParts>
  <Manager/>
  <Company>Caltech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Astronomical Detection of Biosignatures From Extrasolar Planets</dc:title>
  <dc:subject/>
  <dc:creator>Vikki Meadows</dc:creator>
  <cp:keywords/>
  <dc:description/>
  <cp:lastModifiedBy>Victoria Meadows</cp:lastModifiedBy>
  <cp:revision>1882</cp:revision>
  <cp:lastPrinted>2013-02-25T17:07:37Z</cp:lastPrinted>
  <dcterms:created xsi:type="dcterms:W3CDTF">2001-04-06T22:36:32Z</dcterms:created>
  <dcterms:modified xsi:type="dcterms:W3CDTF">2017-01-18T09:07:04Z</dcterms:modified>
  <cp:category/>
</cp:coreProperties>
</file>