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678" r:id="rId2"/>
    <p:sldId id="533" r:id="rId3"/>
    <p:sldId id="495" r:id="rId4"/>
    <p:sldId id="553" r:id="rId5"/>
    <p:sldId id="421" r:id="rId6"/>
    <p:sldId id="707" r:id="rId7"/>
    <p:sldId id="430" r:id="rId8"/>
    <p:sldId id="447" r:id="rId9"/>
    <p:sldId id="591" r:id="rId10"/>
    <p:sldId id="490" r:id="rId11"/>
    <p:sldId id="673" r:id="rId12"/>
    <p:sldId id="674" r:id="rId13"/>
    <p:sldId id="675" r:id="rId14"/>
    <p:sldId id="676" r:id="rId15"/>
    <p:sldId id="677" r:id="rId16"/>
    <p:sldId id="440" r:id="rId17"/>
    <p:sldId id="592" r:id="rId18"/>
    <p:sldId id="289" r:id="rId19"/>
    <p:sldId id="653" r:id="rId20"/>
    <p:sldId id="656" r:id="rId21"/>
    <p:sldId id="770" r:id="rId22"/>
    <p:sldId id="771" r:id="rId23"/>
    <p:sldId id="590" r:id="rId24"/>
    <p:sldId id="307" r:id="rId25"/>
    <p:sldId id="308" r:id="rId26"/>
    <p:sldId id="309" r:id="rId27"/>
    <p:sldId id="310" r:id="rId28"/>
    <p:sldId id="311" r:id="rId29"/>
    <p:sldId id="312" r:id="rId30"/>
    <p:sldId id="313" r:id="rId31"/>
    <p:sldId id="314" r:id="rId32"/>
    <p:sldId id="554" r:id="rId33"/>
    <p:sldId id="557" r:id="rId34"/>
    <p:sldId id="558" r:id="rId35"/>
    <p:sldId id="658" r:id="rId36"/>
    <p:sldId id="657" r:id="rId37"/>
    <p:sldId id="572" r:id="rId38"/>
    <p:sldId id="453" r:id="rId39"/>
    <p:sldId id="365" r:id="rId40"/>
    <p:sldId id="679" r:id="rId41"/>
    <p:sldId id="680" r:id="rId42"/>
    <p:sldId id="681" r:id="rId43"/>
    <p:sldId id="682" r:id="rId44"/>
    <p:sldId id="683" r:id="rId45"/>
    <p:sldId id="768" r:id="rId46"/>
    <p:sldId id="769" r:id="rId47"/>
    <p:sldId id="765" r:id="rId48"/>
    <p:sldId id="766" r:id="rId49"/>
    <p:sldId id="689" r:id="rId50"/>
    <p:sldId id="690" r:id="rId51"/>
    <p:sldId id="691" r:id="rId52"/>
    <p:sldId id="694" r:id="rId53"/>
    <p:sldId id="695" r:id="rId54"/>
    <p:sldId id="752" r:id="rId55"/>
    <p:sldId id="753" r:id="rId56"/>
    <p:sldId id="754" r:id="rId57"/>
    <p:sldId id="755" r:id="rId58"/>
    <p:sldId id="696" r:id="rId59"/>
    <p:sldId id="718" r:id="rId60"/>
    <p:sldId id="719" r:id="rId61"/>
    <p:sldId id="697" r:id="rId62"/>
    <p:sldId id="698" r:id="rId63"/>
    <p:sldId id="699" r:id="rId64"/>
    <p:sldId id="700" r:id="rId65"/>
    <p:sldId id="701" r:id="rId66"/>
    <p:sldId id="702" r:id="rId67"/>
    <p:sldId id="709" r:id="rId68"/>
    <p:sldId id="704" r:id="rId69"/>
    <p:sldId id="621" r:id="rId70"/>
    <p:sldId id="622" r:id="rId71"/>
    <p:sldId id="624" r:id="rId72"/>
    <p:sldId id="756" r:id="rId73"/>
    <p:sldId id="758" r:id="rId74"/>
    <p:sldId id="734" r:id="rId75"/>
    <p:sldId id="735" r:id="rId76"/>
    <p:sldId id="732" r:id="rId77"/>
    <p:sldId id="736" r:id="rId78"/>
    <p:sldId id="737" r:id="rId79"/>
    <p:sldId id="738" r:id="rId80"/>
    <p:sldId id="739" r:id="rId81"/>
    <p:sldId id="740" r:id="rId82"/>
    <p:sldId id="741" r:id="rId83"/>
    <p:sldId id="742" r:id="rId84"/>
    <p:sldId id="747" r:id="rId85"/>
    <p:sldId id="626" r:id="rId86"/>
    <p:sldId id="628" r:id="rId87"/>
    <p:sldId id="630" r:id="rId88"/>
    <p:sldId id="631" r:id="rId89"/>
    <p:sldId id="634" r:id="rId90"/>
    <p:sldId id="636" r:id="rId91"/>
    <p:sldId id="641" r:id="rId92"/>
    <p:sldId id="787" r:id="rId93"/>
    <p:sldId id="623" r:id="rId94"/>
    <p:sldId id="723" r:id="rId95"/>
    <p:sldId id="724" r:id="rId96"/>
    <p:sldId id="725" r:id="rId97"/>
    <p:sldId id="726" r:id="rId98"/>
    <p:sldId id="728" r:id="rId99"/>
    <p:sldId id="652" r:id="rId100"/>
    <p:sldId id="727" r:id="rId101"/>
    <p:sldId id="730" r:id="rId102"/>
    <p:sldId id="330" r:id="rId103"/>
    <p:sldId id="788" r:id="rId104"/>
    <p:sldId id="789" r:id="rId105"/>
    <p:sldId id="774" r:id="rId106"/>
    <p:sldId id="776" r:id="rId107"/>
    <p:sldId id="669" r:id="rId108"/>
    <p:sldId id="708" r:id="rId109"/>
    <p:sldId id="729"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urtney Dressi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FFCC66"/>
    <a:srgbClr val="FCCEEE"/>
    <a:srgbClr val="FD78D2"/>
    <a:srgbClr val="FF66FF"/>
    <a:srgbClr val="F5D0B3"/>
    <a:srgbClr val="CCFFFF"/>
    <a:srgbClr val="66FFFF"/>
    <a:srgbClr val="66FF66"/>
    <a:srgbClr val="00FF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43" autoAdjust="0"/>
    <p:restoredTop sz="91796" autoAdjust="0"/>
  </p:normalViewPr>
  <p:slideViewPr>
    <p:cSldViewPr snapToGrid="0" snapToObjects="1">
      <p:cViewPr varScale="1">
        <p:scale>
          <a:sx n="160" d="100"/>
          <a:sy n="160" d="100"/>
        </p:scale>
        <p:origin x="184" y="800"/>
      </p:cViewPr>
      <p:guideLst>
        <p:guide orient="horz" pos="2160"/>
        <p:guide pos="2880"/>
      </p:guideLst>
    </p:cSldViewPr>
  </p:slideViewPr>
  <p:outlineViewPr>
    <p:cViewPr>
      <p:scale>
        <a:sx n="33" d="100"/>
        <a:sy n="33" d="100"/>
      </p:scale>
      <p:origin x="0" y="9104"/>
    </p:cViewPr>
  </p:outlineViewPr>
  <p:notesTextViewPr>
    <p:cViewPr>
      <p:scale>
        <a:sx n="100" d="100"/>
        <a:sy n="100" d="100"/>
      </p:scale>
      <p:origin x="0" y="0"/>
    </p:cViewPr>
  </p:notesTextViewPr>
  <p:sorterViewPr>
    <p:cViewPr>
      <p:scale>
        <a:sx n="89" d="100"/>
        <a:sy n="89" d="100"/>
      </p:scale>
      <p:origin x="0" y="10176"/>
    </p:cViewPr>
  </p:sorterViewPr>
  <p:notesViewPr>
    <p:cSldViewPr snapToGrid="0" snapToObjects="1">
      <p:cViewPr varScale="1">
        <p:scale>
          <a:sx n="89" d="100"/>
          <a:sy n="89" d="100"/>
        </p:scale>
        <p:origin x="-248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commentAuthors" Target="commentAuthors.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0.21170003350645"/>
          <c:y val="0.112540506645707"/>
          <c:w val="0.659933405930642"/>
          <c:h val="0.886914432589868"/>
        </c:manualLayout>
      </c:layout>
      <c:pieChart>
        <c:varyColors val="1"/>
        <c:ser>
          <c:idx val="0"/>
          <c:order val="0"/>
          <c:tx>
            <c:strRef>
              <c:f>Sheet1!$B$1</c:f>
              <c:strCache>
                <c:ptCount val="1"/>
                <c:pt idx="0">
                  <c:v>Sales</c:v>
                </c:pt>
              </c:strCache>
            </c:strRef>
          </c:tx>
          <c:spPr>
            <a:ln>
              <a:solidFill>
                <a:srgbClr val="3366FF"/>
              </a:solidFill>
            </a:ln>
          </c:spPr>
          <c:dPt>
            <c:idx val="0"/>
            <c:bubble3D val="0"/>
            <c:spPr>
              <a:solidFill>
                <a:srgbClr val="FF0000"/>
              </a:solidFill>
              <a:ln>
                <a:solidFill>
                  <a:srgbClr val="FF0000"/>
                </a:solidFill>
              </a:ln>
            </c:spPr>
          </c:dPt>
          <c:dPt>
            <c:idx val="1"/>
            <c:bubble3D val="0"/>
            <c:spPr>
              <a:solidFill>
                <a:srgbClr val="0000FF"/>
              </a:solidFill>
              <a:ln>
                <a:solidFill>
                  <a:srgbClr val="3366FF"/>
                </a:solidFill>
              </a:ln>
            </c:spPr>
          </c:dPt>
          <c:dPt>
            <c:idx val="2"/>
            <c:bubble3D val="0"/>
            <c:spPr>
              <a:solidFill>
                <a:schemeClr val="bg1">
                  <a:lumMod val="65000"/>
                  <a:lumOff val="35000"/>
                </a:schemeClr>
              </a:solidFill>
              <a:ln>
                <a:solidFill>
                  <a:schemeClr val="tx1">
                    <a:lumMod val="50000"/>
                  </a:schemeClr>
                </a:solidFill>
              </a:ln>
            </c:spPr>
          </c:dPt>
          <c:dLbls>
            <c:dLbl>
              <c:idx val="0"/>
              <c:layout>
                <c:manualLayout>
                  <c:x val="-0.213989222091919"/>
                  <c:y val="-0.0754821911480255"/>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237212263360697"/>
                  <c:y val="-0.16067678346978"/>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4528466521472"/>
                  <c:y val="0.216842246280781"/>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sz="3000">
                    <a:solidFill>
                      <a:schemeClr val="tx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Sheet1!$A$2:$A$4</c:f>
              <c:strCache>
                <c:ptCount val="3"/>
                <c:pt idx="0">
                  <c:v>Cool Dwarfs</c:v>
                </c:pt>
                <c:pt idx="1">
                  <c:v>Hot Dwarfs</c:v>
                </c:pt>
                <c:pt idx="2">
                  <c:v>Giants</c:v>
                </c:pt>
              </c:strCache>
            </c:strRef>
          </c:cat>
          <c:val>
            <c:numRef>
              <c:f>Sheet1!$B$2:$B$4</c:f>
              <c:numCache>
                <c:formatCode>General</c:formatCode>
                <c:ptCount val="3"/>
                <c:pt idx="0">
                  <c:v>74.0</c:v>
                </c:pt>
                <c:pt idx="1">
                  <c:v>49.0</c:v>
                </c:pt>
                <c:pt idx="2">
                  <c:v>23.0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barChart>
        <c:barDir val="bar"/>
        <c:grouping val="clustered"/>
        <c:varyColors val="1"/>
        <c:ser>
          <c:idx val="0"/>
          <c:order val="0"/>
          <c:tx>
            <c:strRef>
              <c:f>Sheet1!$B$1</c:f>
              <c:strCache>
                <c:ptCount val="1"/>
                <c:pt idx="0">
                  <c:v>Series 1</c:v>
                </c:pt>
              </c:strCache>
            </c:strRef>
          </c:tx>
          <c:spPr>
            <a:solidFill>
              <a:srgbClr val="FF0000"/>
            </a:solidFill>
          </c:spPr>
          <c:invertIfNegative val="0"/>
          <c:dPt>
            <c:idx val="0"/>
            <c:invertIfNegative val="0"/>
            <c:bubble3D val="0"/>
            <c:spPr>
              <a:solidFill>
                <a:srgbClr val="1FF063"/>
              </a:solidFill>
            </c:spPr>
          </c:dPt>
          <c:dPt>
            <c:idx val="1"/>
            <c:invertIfNegative val="0"/>
            <c:bubble3D val="0"/>
            <c:spPr>
              <a:solidFill>
                <a:srgbClr val="1FF5FF"/>
              </a:solidFill>
            </c:spPr>
          </c:dPt>
          <c:dPt>
            <c:idx val="2"/>
            <c:invertIfNegative val="0"/>
            <c:bubble3D val="0"/>
            <c:spPr>
              <a:solidFill>
                <a:srgbClr val="1B78FF"/>
              </a:solidFill>
            </c:spPr>
          </c:dPt>
          <c:dPt>
            <c:idx val="3"/>
            <c:invertIfNegative val="0"/>
            <c:bubble3D val="0"/>
            <c:spPr>
              <a:solidFill>
                <a:srgbClr val="0000FF"/>
              </a:solidFill>
            </c:spPr>
          </c:dPt>
          <c:dPt>
            <c:idx val="4"/>
            <c:invertIfNegative val="0"/>
            <c:bubble3D val="0"/>
            <c:spPr>
              <a:solidFill>
                <a:srgbClr val="5640C2"/>
              </a:solidFill>
            </c:spPr>
          </c:dPt>
          <c:dPt>
            <c:idx val="5"/>
            <c:invertIfNegative val="0"/>
            <c:bubble3D val="0"/>
            <c:spPr>
              <a:solidFill>
                <a:srgbClr val="7C00EA"/>
              </a:solidFill>
            </c:spPr>
          </c:dPt>
          <c:dPt>
            <c:idx val="6"/>
            <c:invertIfNegative val="0"/>
            <c:bubble3D val="0"/>
            <c:spPr>
              <a:solidFill>
                <a:srgbClr val="E700EA"/>
              </a:solidFill>
            </c:spPr>
          </c:dPt>
          <c:cat>
            <c:strRef>
              <c:f>Sheet1!$A$2:$A$8</c:f>
              <c:strCache>
                <c:ptCount val="7"/>
                <c:pt idx="0">
                  <c:v>Mini-Earths</c:v>
                </c:pt>
                <c:pt idx="1">
                  <c:v>Earths</c:v>
                </c:pt>
                <c:pt idx="2">
                  <c:v>Super-Earths</c:v>
                </c:pt>
                <c:pt idx="3">
                  <c:v>Mini-Neptune</c:v>
                </c:pt>
                <c:pt idx="4">
                  <c:v>Neptunes</c:v>
                </c:pt>
                <c:pt idx="5">
                  <c:v>Jupiters</c:v>
                </c:pt>
                <c:pt idx="6">
                  <c:v>Super-Jupiters</c:v>
                </c:pt>
              </c:strCache>
            </c:strRef>
          </c:cat>
          <c:val>
            <c:numRef>
              <c:f>Sheet1!$B$2:$B$8</c:f>
              <c:numCache>
                <c:formatCode>General</c:formatCode>
                <c:ptCount val="7"/>
                <c:pt idx="0">
                  <c:v>11.0</c:v>
                </c:pt>
                <c:pt idx="1">
                  <c:v>18.0</c:v>
                </c:pt>
                <c:pt idx="2">
                  <c:v>16.0</c:v>
                </c:pt>
                <c:pt idx="3">
                  <c:v>18.0</c:v>
                </c:pt>
                <c:pt idx="4">
                  <c:v>6.0</c:v>
                </c:pt>
                <c:pt idx="5">
                  <c:v>4.0</c:v>
                </c:pt>
                <c:pt idx="6">
                  <c:v>1.0</c:v>
                </c:pt>
              </c:numCache>
            </c:numRef>
          </c:val>
        </c:ser>
        <c:dLbls>
          <c:showLegendKey val="0"/>
          <c:showVal val="0"/>
          <c:showCatName val="0"/>
          <c:showSerName val="0"/>
          <c:showPercent val="0"/>
          <c:showBubbleSize val="0"/>
        </c:dLbls>
        <c:gapWidth val="150"/>
        <c:axId val="-218526496"/>
        <c:axId val="-218524176"/>
      </c:barChart>
      <c:catAx>
        <c:axId val="-218526496"/>
        <c:scaling>
          <c:orientation val="minMax"/>
        </c:scaling>
        <c:delete val="0"/>
        <c:axPos val="l"/>
        <c:numFmt formatCode="General" sourceLinked="0"/>
        <c:majorTickMark val="out"/>
        <c:minorTickMark val="none"/>
        <c:tickLblPos val="nextTo"/>
        <c:txPr>
          <a:bodyPr/>
          <a:lstStyle/>
          <a:p>
            <a:pPr>
              <a:defRPr sz="2500"/>
            </a:pPr>
            <a:endParaRPr lang="en-US"/>
          </a:p>
        </c:txPr>
        <c:crossAx val="-218524176"/>
        <c:crosses val="autoZero"/>
        <c:auto val="1"/>
        <c:lblAlgn val="ctr"/>
        <c:lblOffset val="100"/>
        <c:noMultiLvlLbl val="0"/>
      </c:catAx>
      <c:valAx>
        <c:axId val="-218524176"/>
        <c:scaling>
          <c:orientation val="minMax"/>
        </c:scaling>
        <c:delete val="0"/>
        <c:axPos val="b"/>
        <c:majorGridlines/>
        <c:numFmt formatCode="General" sourceLinked="1"/>
        <c:majorTickMark val="out"/>
        <c:minorTickMark val="none"/>
        <c:tickLblPos val="nextTo"/>
        <c:txPr>
          <a:bodyPr/>
          <a:lstStyle/>
          <a:p>
            <a:pPr>
              <a:defRPr sz="2500"/>
            </a:pPr>
            <a:endParaRPr lang="en-US"/>
          </a:p>
        </c:txPr>
        <c:crossAx val="-218526496"/>
        <c:crosses val="autoZero"/>
        <c:crossBetween val="between"/>
      </c:valAx>
      <c:spPr>
        <a:solidFill>
          <a:schemeClr val="bg1"/>
        </a:solidFill>
      </c:spPr>
    </c:plotArea>
    <c:plotVisOnly val="1"/>
    <c:dispBlanksAs val="gap"/>
    <c:showDLblsOverMax val="0"/>
  </c:chart>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4947008319918"/>
          <c:y val="0.0115358863889135"/>
          <c:w val="0.394427493660874"/>
          <c:h val="0.949486084920003"/>
        </c:manualLayout>
      </c:layout>
      <c:pieChart>
        <c:varyColors val="1"/>
        <c:ser>
          <c:idx val="0"/>
          <c:order val="0"/>
          <c:tx>
            <c:strRef>
              <c:f>Sheet1!$B$1</c:f>
              <c:strCache>
                <c:ptCount val="1"/>
                <c:pt idx="0">
                  <c:v>Sales</c:v>
                </c:pt>
              </c:strCache>
            </c:strRef>
          </c:tx>
          <c:spPr>
            <a:gradFill flip="none" rotWithShape="1">
              <a:gsLst>
                <a:gs pos="0">
                  <a:srgbClr val="0000FF"/>
                </a:gs>
                <a:gs pos="100000">
                  <a:schemeClr val="accent5">
                    <a:lumMod val="75000"/>
                  </a:schemeClr>
                </a:gs>
              </a:gsLst>
              <a:path path="circle">
                <a:fillToRect l="100000" t="100000"/>
              </a:path>
              <a:tileRect r="-100000" b="-100000"/>
            </a:gradFill>
          </c:spPr>
          <c:dPt>
            <c:idx val="0"/>
            <c:bubble3D val="0"/>
            <c:spPr>
              <a:gradFill flip="none" rotWithShape="1">
                <a:gsLst>
                  <a:gs pos="0">
                    <a:srgbClr val="FF0000"/>
                  </a:gs>
                  <a:gs pos="100000">
                    <a:schemeClr val="accent6">
                      <a:lumMod val="75000"/>
                    </a:schemeClr>
                  </a:gs>
                </a:gsLst>
                <a:path path="circle">
                  <a:fillToRect l="100000" t="100000"/>
                </a:path>
                <a:tileRect r="-100000" b="-100000"/>
              </a:gradFill>
            </c:spPr>
          </c:dPt>
          <c:dLbls>
            <c:dLbl>
              <c:idx val="0"/>
              <c:layout>
                <c:manualLayout>
                  <c:x val="-0.112008575098924"/>
                  <c:y val="0.214776590401794"/>
                </c:manualLayout>
              </c:layout>
              <c:spPr/>
              <c:txPr>
                <a:bodyPr/>
                <a:lstStyle/>
                <a:p>
                  <a:pPr>
                    <a:defRPr sz="2500" b="1"/>
                  </a:pPr>
                  <a:endParaRPr lang="en-US"/>
                </a:p>
              </c:txPr>
              <c:showLegendKey val="0"/>
              <c:showVal val="1"/>
              <c:showCatName val="0"/>
              <c:showSerName val="0"/>
              <c:showPercent val="1"/>
              <c:showBubbleSize val="0"/>
              <c:separator>
</c:separator>
              <c:extLst>
                <c:ext xmlns:c15="http://schemas.microsoft.com/office/drawing/2012/chart" uri="{CE6537A1-D6FC-4f65-9D91-7224C49458BB}"/>
              </c:extLst>
            </c:dLbl>
            <c:dLbl>
              <c:idx val="1"/>
              <c:layout>
                <c:manualLayout>
                  <c:x val="0.149168533931474"/>
                  <c:y val="-0.215097932023128"/>
                </c:manualLayout>
              </c:layout>
              <c:spPr/>
              <c:txPr>
                <a:bodyPr/>
                <a:lstStyle/>
                <a:p>
                  <a:pPr>
                    <a:defRPr sz="2500" b="1"/>
                  </a:pPr>
                  <a:endParaRPr lang="en-US"/>
                </a:p>
              </c:txPr>
              <c:showLegendKey val="0"/>
              <c:showVal val="1"/>
              <c:showCatName val="0"/>
              <c:showSerName val="0"/>
              <c:showPercent val="1"/>
              <c:showBubbleSize val="0"/>
              <c:separator>
</c:separator>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1"/>
            <c:showBubbleSize val="0"/>
            <c:separator>
</c:separator>
            <c:showLeaderLines val="1"/>
            <c:extLst>
              <c:ext xmlns:c15="http://schemas.microsoft.com/office/drawing/2012/chart" uri="{CE6537A1-D6FC-4f65-9D91-7224C49458BB}"/>
            </c:extLst>
          </c:dLbls>
          <c:cat>
            <c:strRef>
              <c:f>Sheet1!$A$2:$A$3</c:f>
              <c:strCache>
                <c:ptCount val="2"/>
                <c:pt idx="0">
                  <c:v>Low-mass Dwarf</c:v>
                </c:pt>
                <c:pt idx="1">
                  <c:v>Not Low-mass Dwarf</c:v>
                </c:pt>
              </c:strCache>
            </c:strRef>
          </c:cat>
          <c:val>
            <c:numRef>
              <c:f>Sheet1!$B$2:$B$3</c:f>
              <c:numCache>
                <c:formatCode>General</c:formatCode>
                <c:ptCount val="2"/>
                <c:pt idx="0">
                  <c:v>48358.0</c:v>
                </c:pt>
                <c:pt idx="1">
                  <c:v>117761.0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21096907901807"/>
          <c:y val="0.39642566868228"/>
          <c:w val="0.392225615426595"/>
          <c:h val="0.38240643608468"/>
        </c:manualLayout>
      </c:layout>
      <c:overlay val="0"/>
      <c:txPr>
        <a:bodyPr/>
        <a:lstStyle/>
        <a:p>
          <a:pPr>
            <a:defRPr sz="25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D05FAAFF-075C-E749-9AC2-243D0A5E92BF}" srcId="{DC2B6227-6A44-2A43-AAC0-9ECF9F202FBD}" destId="{23B96029-E82B-CD48-9819-EFB85AB6AA7D}" srcOrd="6" destOrd="0" parTransId="{D8B0F331-E1DC-794D-BE14-7D843A6DD010}" sibTransId="{249A687F-7657-1944-BBB7-E829BE817D97}"/>
    <dgm:cxn modelId="{F8C63160-137B-4C40-B36B-408C5FD4A892}" srcId="{DC2B6227-6A44-2A43-AAC0-9ECF9F202FBD}" destId="{56D9DA5B-B872-1642-ADC4-EFC0B3072EC0}" srcOrd="1" destOrd="0" parTransId="{A0AE3239-495D-254A-80F8-55F83714E777}" sibTransId="{50CF9852-E89D-BA4F-B0BF-7FA7E8A453D5}"/>
    <dgm:cxn modelId="{A02E5BAB-317D-6B49-8AD7-0E9886018F7D}" type="presOf" srcId="{ED7D624B-FAB8-F84D-A0C7-E2E423ECE542}" destId="{5F80712D-8104-1947-85A8-68953F8DE6BE}" srcOrd="0" destOrd="0" presId="urn:microsoft.com/office/officeart/2005/8/layout/process4"/>
    <dgm:cxn modelId="{4345255A-3DE2-814C-BB6E-E2F73E9E1AB6}" type="presOf" srcId="{DC2B6227-6A44-2A43-AAC0-9ECF9F202FBD}" destId="{B1DF72D6-E631-8944-8E54-AA2A6B5E2E69}" srcOrd="0" destOrd="0" presId="urn:microsoft.com/office/officeart/2005/8/layout/process4"/>
    <dgm:cxn modelId="{42210C06-65A4-3C48-9804-93553EFC3C1C}" type="presOf" srcId="{8B970EF8-F2D4-C247-A23F-87B85F317B91}" destId="{24C66E8E-C040-934C-BF3B-DD04A712CCE5}" srcOrd="0" destOrd="0" presId="urn:microsoft.com/office/officeart/2005/8/layout/process4"/>
    <dgm:cxn modelId="{568EB099-EC56-454F-B3AF-10314B33ECED}" srcId="{DC2B6227-6A44-2A43-AAC0-9ECF9F202FBD}" destId="{BC1DE83C-BDC5-DD43-8D4B-1E8C646DB816}" srcOrd="2" destOrd="0" parTransId="{8C52AB91-CB21-B843-9DB5-513AE287879A}" sibTransId="{BD6EBF46-F887-684C-9B1E-BEF9E668C3BB}"/>
    <dgm:cxn modelId="{41BA56E9-C144-F944-A552-191F4EE19630}" type="presOf" srcId="{23B96029-E82B-CD48-9819-EFB85AB6AA7D}" destId="{C2BD91E8-6039-414B-9E3D-3E56EC854462}" srcOrd="0" destOrd="0" presId="urn:microsoft.com/office/officeart/2005/8/layout/process4"/>
    <dgm:cxn modelId="{DF69CB4D-87C7-5441-96AE-885136DE92EE}" srcId="{DC2B6227-6A44-2A43-AAC0-9ECF9F202FBD}" destId="{CF3FEEE8-7F12-B94B-A226-CE2F166E34DD}" srcOrd="0" destOrd="0" parTransId="{AB1F6543-102F-834E-B2BF-4E14C5D4E572}" sibTransId="{26960AF5-802C-F24D-833A-9711C8A54489}"/>
    <dgm:cxn modelId="{F4CB565E-9A01-5F4F-9739-54A071B5E8D4}" type="presOf" srcId="{C36A51DD-8CC9-7443-ADFF-EC4C6D171DFA}" destId="{648C61E6-09A7-F241-81AE-A30A890345C4}" srcOrd="0" destOrd="0" presId="urn:microsoft.com/office/officeart/2005/8/layout/process4"/>
    <dgm:cxn modelId="{3551B290-E735-1E4A-B886-B21D34AD5C55}" srcId="{DC2B6227-6A44-2A43-AAC0-9ECF9F202FBD}" destId="{8B970EF8-F2D4-C247-A23F-87B85F317B91}" srcOrd="3" destOrd="0" parTransId="{4838800E-BC1B-B440-8030-A9D5458B40A3}" sibTransId="{4BDFC467-4992-6543-97C2-5E19D1E1F566}"/>
    <dgm:cxn modelId="{3B437E68-192E-9C40-ABD0-AF4CE1398E66}" type="presOf" srcId="{CF3FEEE8-7F12-B94B-A226-CE2F166E34DD}" destId="{535A11A3-7FD5-E442-BA88-D76B1CA76EBF}" srcOrd="0" destOrd="0" presId="urn:microsoft.com/office/officeart/2005/8/layout/process4"/>
    <dgm:cxn modelId="{F2156D7F-4330-8E41-90BC-4C16B088FCB8}" type="presOf" srcId="{56D9DA5B-B872-1642-ADC4-EFC0B3072EC0}" destId="{72DA17AB-5EFD-824D-9040-663828E263C3}" srcOrd="0" destOrd="0" presId="urn:microsoft.com/office/officeart/2005/8/layout/process4"/>
    <dgm:cxn modelId="{8CEB5657-A49D-814E-84FE-453C2F6553A2}" srcId="{DC2B6227-6A44-2A43-AAC0-9ECF9F202FBD}" destId="{C36A51DD-8CC9-7443-ADFF-EC4C6D171DFA}" srcOrd="5" destOrd="0" parTransId="{E40E38DB-F76F-9A49-AFD7-1365295607DF}" sibTransId="{FCD9ABA3-D39A-9C4C-9172-1D396622CAC8}"/>
    <dgm:cxn modelId="{FA1DFB3B-5D9A-3C43-B8DF-AC9C872E3324}" srcId="{DC2B6227-6A44-2A43-AAC0-9ECF9F202FBD}" destId="{ED7D624B-FAB8-F84D-A0C7-E2E423ECE542}" srcOrd="4" destOrd="0" parTransId="{8C1E40B1-2955-B44F-B529-59FFED12E65B}" sibTransId="{554791B3-5726-924B-AA63-D8548B6D1B63}"/>
    <dgm:cxn modelId="{6C700801-6D6C-0E4B-A4F3-B1D3AE08FA9F}" type="presOf" srcId="{BC1DE83C-BDC5-DD43-8D4B-1E8C646DB816}" destId="{BB9CD6D7-49F0-9F4C-A7A2-285267318967}" srcOrd="0" destOrd="0" presId="urn:microsoft.com/office/officeart/2005/8/layout/process4"/>
    <dgm:cxn modelId="{682A90C5-242F-024F-85EB-6CD6CE956211}" type="presParOf" srcId="{B1DF72D6-E631-8944-8E54-AA2A6B5E2E69}" destId="{1F34CADF-DC62-654F-A5D0-F24976FBDEBB}" srcOrd="0" destOrd="0" presId="urn:microsoft.com/office/officeart/2005/8/layout/process4"/>
    <dgm:cxn modelId="{BA444599-9019-B244-A15F-BB1A0B002147}" type="presParOf" srcId="{1F34CADF-DC62-654F-A5D0-F24976FBDEBB}" destId="{C2BD91E8-6039-414B-9E3D-3E56EC854462}" srcOrd="0" destOrd="0" presId="urn:microsoft.com/office/officeart/2005/8/layout/process4"/>
    <dgm:cxn modelId="{109DC6EC-756D-7645-AA32-BACD720B4AF7}" type="presParOf" srcId="{B1DF72D6-E631-8944-8E54-AA2A6B5E2E69}" destId="{CFE9AEBA-F357-2041-86EF-C152B704638D}" srcOrd="1" destOrd="0" presId="urn:microsoft.com/office/officeart/2005/8/layout/process4"/>
    <dgm:cxn modelId="{5CD67F21-FCA9-F241-91E6-4CF1077BFFAC}" type="presParOf" srcId="{B1DF72D6-E631-8944-8E54-AA2A6B5E2E69}" destId="{7FF2EA21-C50E-874D-B9F5-0CE0C1B71466}" srcOrd="2" destOrd="0" presId="urn:microsoft.com/office/officeart/2005/8/layout/process4"/>
    <dgm:cxn modelId="{D3D16CCF-B5B7-BB47-9580-659AC3F91111}" type="presParOf" srcId="{7FF2EA21-C50E-874D-B9F5-0CE0C1B71466}" destId="{648C61E6-09A7-F241-81AE-A30A890345C4}" srcOrd="0" destOrd="0" presId="urn:microsoft.com/office/officeart/2005/8/layout/process4"/>
    <dgm:cxn modelId="{5876ED9A-EDDD-D545-A653-02A3378343CF}" type="presParOf" srcId="{B1DF72D6-E631-8944-8E54-AA2A6B5E2E69}" destId="{5DF0E0D0-C617-594D-85AB-4A1D07B844C8}" srcOrd="3" destOrd="0" presId="urn:microsoft.com/office/officeart/2005/8/layout/process4"/>
    <dgm:cxn modelId="{9A4F6D2C-BE39-6C48-B524-56C382424F89}" type="presParOf" srcId="{B1DF72D6-E631-8944-8E54-AA2A6B5E2E69}" destId="{621B327C-094F-C14E-A30F-979DB01A08A1}" srcOrd="4" destOrd="0" presId="urn:microsoft.com/office/officeart/2005/8/layout/process4"/>
    <dgm:cxn modelId="{0203D2C2-9917-874C-A250-B0651CF19F49}" type="presParOf" srcId="{621B327C-094F-C14E-A30F-979DB01A08A1}" destId="{5F80712D-8104-1947-85A8-68953F8DE6BE}" srcOrd="0" destOrd="0" presId="urn:microsoft.com/office/officeart/2005/8/layout/process4"/>
    <dgm:cxn modelId="{7959E8D3-50F3-D848-AE94-8A8AA502EC80}" type="presParOf" srcId="{B1DF72D6-E631-8944-8E54-AA2A6B5E2E69}" destId="{603276DE-0881-3444-AF6C-48642F49F109}" srcOrd="5" destOrd="0" presId="urn:microsoft.com/office/officeart/2005/8/layout/process4"/>
    <dgm:cxn modelId="{908E26FD-B5D9-8A43-808F-528E8AB88D13}" type="presParOf" srcId="{B1DF72D6-E631-8944-8E54-AA2A6B5E2E69}" destId="{39502413-420F-B841-A95C-E04FCA84100F}" srcOrd="6" destOrd="0" presId="urn:microsoft.com/office/officeart/2005/8/layout/process4"/>
    <dgm:cxn modelId="{6B3D78C5-3DE1-D446-ADC8-999B075E1D59}" type="presParOf" srcId="{39502413-420F-B841-A95C-E04FCA84100F}" destId="{24C66E8E-C040-934C-BF3B-DD04A712CCE5}" srcOrd="0" destOrd="0" presId="urn:microsoft.com/office/officeart/2005/8/layout/process4"/>
    <dgm:cxn modelId="{ABEDCB02-3CAC-D34D-ACA6-E1A83E80CB67}" type="presParOf" srcId="{B1DF72D6-E631-8944-8E54-AA2A6B5E2E69}" destId="{2CDCD20F-921A-6D42-88A8-5D0B5D6E7EDC}" srcOrd="7" destOrd="0" presId="urn:microsoft.com/office/officeart/2005/8/layout/process4"/>
    <dgm:cxn modelId="{EE696D22-EABE-1447-8266-735FF2506013}" type="presParOf" srcId="{B1DF72D6-E631-8944-8E54-AA2A6B5E2E69}" destId="{EA00779C-E989-6843-90BA-0FDD77EF0BDC}" srcOrd="8" destOrd="0" presId="urn:microsoft.com/office/officeart/2005/8/layout/process4"/>
    <dgm:cxn modelId="{F90EE7B5-608E-6E42-875A-789274AC4B13}" type="presParOf" srcId="{EA00779C-E989-6843-90BA-0FDD77EF0BDC}" destId="{BB9CD6D7-49F0-9F4C-A7A2-285267318967}" srcOrd="0" destOrd="0" presId="urn:microsoft.com/office/officeart/2005/8/layout/process4"/>
    <dgm:cxn modelId="{BF3B1A6C-7A21-2B40-95D0-F0979A10E530}" type="presParOf" srcId="{B1DF72D6-E631-8944-8E54-AA2A6B5E2E69}" destId="{4CAEA9F4-F498-DE4C-A075-806944481EE5}" srcOrd="9" destOrd="0" presId="urn:microsoft.com/office/officeart/2005/8/layout/process4"/>
    <dgm:cxn modelId="{9CFBF39C-1D5F-4542-BDDF-A5D3EBE66EB8}" type="presParOf" srcId="{B1DF72D6-E631-8944-8E54-AA2A6B5E2E69}" destId="{555A87DA-E964-5245-8D31-5B458C7BBCC3}" srcOrd="10" destOrd="0" presId="urn:microsoft.com/office/officeart/2005/8/layout/process4"/>
    <dgm:cxn modelId="{1204BE75-FBD6-9C40-9A1D-04986216ED25}" type="presParOf" srcId="{555A87DA-E964-5245-8D31-5B458C7BBCC3}" destId="{72DA17AB-5EFD-824D-9040-663828E263C3}" srcOrd="0" destOrd="0" presId="urn:microsoft.com/office/officeart/2005/8/layout/process4"/>
    <dgm:cxn modelId="{3E30581B-F4F3-4944-9755-3763A952CA5F}" type="presParOf" srcId="{B1DF72D6-E631-8944-8E54-AA2A6B5E2E69}" destId="{18B7E946-6C3A-4446-8BF0-77635D2B7EEC}" srcOrd="11" destOrd="0" presId="urn:microsoft.com/office/officeart/2005/8/layout/process4"/>
    <dgm:cxn modelId="{5C405FA0-2631-534F-915D-CCBF4B3EE1AC}" type="presParOf" srcId="{B1DF72D6-E631-8944-8E54-AA2A6B5E2E69}" destId="{11C494BB-3CB7-774B-BB91-3FED2228784F}" srcOrd="12" destOrd="0" presId="urn:microsoft.com/office/officeart/2005/8/layout/process4"/>
    <dgm:cxn modelId="{1862E6D9-14E0-9144-A604-211B5EB4DFAC}"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D05FAAFF-075C-E749-9AC2-243D0A5E92BF}" srcId="{DC2B6227-6A44-2A43-AAC0-9ECF9F202FBD}" destId="{23B96029-E82B-CD48-9819-EFB85AB6AA7D}" srcOrd="6" destOrd="0" parTransId="{D8B0F331-E1DC-794D-BE14-7D843A6DD010}" sibTransId="{249A687F-7657-1944-BBB7-E829BE817D97}"/>
    <dgm:cxn modelId="{F8C63160-137B-4C40-B36B-408C5FD4A892}" srcId="{DC2B6227-6A44-2A43-AAC0-9ECF9F202FBD}" destId="{56D9DA5B-B872-1642-ADC4-EFC0B3072EC0}" srcOrd="1" destOrd="0" parTransId="{A0AE3239-495D-254A-80F8-55F83714E777}" sibTransId="{50CF9852-E89D-BA4F-B0BF-7FA7E8A453D5}"/>
    <dgm:cxn modelId="{6DAEF44F-1EEF-F943-AD97-3575E20EC99C}" type="presOf" srcId="{CF3FEEE8-7F12-B94B-A226-CE2F166E34DD}" destId="{535A11A3-7FD5-E442-BA88-D76B1CA76EBF}" srcOrd="0" destOrd="0" presId="urn:microsoft.com/office/officeart/2005/8/layout/process4"/>
    <dgm:cxn modelId="{86CAA387-0D7E-8042-B9D4-E4FE6D7641BF}" type="presOf" srcId="{56D9DA5B-B872-1642-ADC4-EFC0B3072EC0}" destId="{72DA17AB-5EFD-824D-9040-663828E263C3}" srcOrd="0" destOrd="0" presId="urn:microsoft.com/office/officeart/2005/8/layout/process4"/>
    <dgm:cxn modelId="{D3995871-1614-864A-A0BB-7D1709AB22EE}" type="presOf" srcId="{DC2B6227-6A44-2A43-AAC0-9ECF9F202FBD}" destId="{B1DF72D6-E631-8944-8E54-AA2A6B5E2E69}" srcOrd="0" destOrd="0" presId="urn:microsoft.com/office/officeart/2005/8/layout/process4"/>
    <dgm:cxn modelId="{93AA61EF-1ACA-5845-95D6-CA62A28FF2AE}" type="presOf" srcId="{ED7D624B-FAB8-F84D-A0C7-E2E423ECE542}" destId="{5F80712D-8104-1947-85A8-68953F8DE6BE}" srcOrd="0" destOrd="0" presId="urn:microsoft.com/office/officeart/2005/8/layout/process4"/>
    <dgm:cxn modelId="{568EB099-EC56-454F-B3AF-10314B33ECED}" srcId="{DC2B6227-6A44-2A43-AAC0-9ECF9F202FBD}" destId="{BC1DE83C-BDC5-DD43-8D4B-1E8C646DB816}" srcOrd="2" destOrd="0" parTransId="{8C52AB91-CB21-B843-9DB5-513AE287879A}" sibTransId="{BD6EBF46-F887-684C-9B1E-BEF9E668C3BB}"/>
    <dgm:cxn modelId="{DF69CB4D-87C7-5441-96AE-885136DE92EE}" srcId="{DC2B6227-6A44-2A43-AAC0-9ECF9F202FBD}" destId="{CF3FEEE8-7F12-B94B-A226-CE2F166E34DD}" srcOrd="0" destOrd="0" parTransId="{AB1F6543-102F-834E-B2BF-4E14C5D4E572}" sibTransId="{26960AF5-802C-F24D-833A-9711C8A54489}"/>
    <dgm:cxn modelId="{3551B290-E735-1E4A-B886-B21D34AD5C55}" srcId="{DC2B6227-6A44-2A43-AAC0-9ECF9F202FBD}" destId="{8B970EF8-F2D4-C247-A23F-87B85F317B91}" srcOrd="3" destOrd="0" parTransId="{4838800E-BC1B-B440-8030-A9D5458B40A3}" sibTransId="{4BDFC467-4992-6543-97C2-5E19D1E1F566}"/>
    <dgm:cxn modelId="{4F67E1E6-ABF1-3543-8DFF-BF1C8E536B5E}" type="presOf" srcId="{8B970EF8-F2D4-C247-A23F-87B85F317B91}" destId="{24C66E8E-C040-934C-BF3B-DD04A712CCE5}" srcOrd="0" destOrd="0" presId="urn:microsoft.com/office/officeart/2005/8/layout/process4"/>
    <dgm:cxn modelId="{8CEB5657-A49D-814E-84FE-453C2F6553A2}" srcId="{DC2B6227-6A44-2A43-AAC0-9ECF9F202FBD}" destId="{C36A51DD-8CC9-7443-ADFF-EC4C6D171DFA}" srcOrd="5" destOrd="0" parTransId="{E40E38DB-F76F-9A49-AFD7-1365295607DF}" sibTransId="{FCD9ABA3-D39A-9C4C-9172-1D396622CAC8}"/>
    <dgm:cxn modelId="{F426C0C7-9524-D740-B19B-2E50ACCE4DCC}" type="presOf" srcId="{C36A51DD-8CC9-7443-ADFF-EC4C6D171DFA}" destId="{648C61E6-09A7-F241-81AE-A30A890345C4}" srcOrd="0" destOrd="0" presId="urn:microsoft.com/office/officeart/2005/8/layout/process4"/>
    <dgm:cxn modelId="{AC701C20-1D70-3440-8803-9108336DFF52}" type="presOf" srcId="{23B96029-E82B-CD48-9819-EFB85AB6AA7D}" destId="{C2BD91E8-6039-414B-9E3D-3E56EC854462}" srcOrd="0" destOrd="0" presId="urn:microsoft.com/office/officeart/2005/8/layout/process4"/>
    <dgm:cxn modelId="{9C0B3E4B-4DCD-8741-B1AD-A9B4E11CE2B8}" type="presOf" srcId="{BC1DE83C-BDC5-DD43-8D4B-1E8C646DB816}" destId="{BB9CD6D7-49F0-9F4C-A7A2-285267318967}" srcOrd="0" destOrd="0" presId="urn:microsoft.com/office/officeart/2005/8/layout/process4"/>
    <dgm:cxn modelId="{FA1DFB3B-5D9A-3C43-B8DF-AC9C872E3324}" srcId="{DC2B6227-6A44-2A43-AAC0-9ECF9F202FBD}" destId="{ED7D624B-FAB8-F84D-A0C7-E2E423ECE542}" srcOrd="4" destOrd="0" parTransId="{8C1E40B1-2955-B44F-B529-59FFED12E65B}" sibTransId="{554791B3-5726-924B-AA63-D8548B6D1B63}"/>
    <dgm:cxn modelId="{3C5C9C1D-F637-3A4F-855A-50FC1740BD6D}" type="presParOf" srcId="{B1DF72D6-E631-8944-8E54-AA2A6B5E2E69}" destId="{1F34CADF-DC62-654F-A5D0-F24976FBDEBB}" srcOrd="0" destOrd="0" presId="urn:microsoft.com/office/officeart/2005/8/layout/process4"/>
    <dgm:cxn modelId="{B58EE459-F7F7-CC44-A6BF-80C3F03CD5C1}" type="presParOf" srcId="{1F34CADF-DC62-654F-A5D0-F24976FBDEBB}" destId="{C2BD91E8-6039-414B-9E3D-3E56EC854462}" srcOrd="0" destOrd="0" presId="urn:microsoft.com/office/officeart/2005/8/layout/process4"/>
    <dgm:cxn modelId="{0D2EEB70-A12F-C945-9A0B-B8B12B350F09}" type="presParOf" srcId="{B1DF72D6-E631-8944-8E54-AA2A6B5E2E69}" destId="{CFE9AEBA-F357-2041-86EF-C152B704638D}" srcOrd="1" destOrd="0" presId="urn:microsoft.com/office/officeart/2005/8/layout/process4"/>
    <dgm:cxn modelId="{8B77102A-7E43-814A-B8F2-EE3232091454}" type="presParOf" srcId="{B1DF72D6-E631-8944-8E54-AA2A6B5E2E69}" destId="{7FF2EA21-C50E-874D-B9F5-0CE0C1B71466}" srcOrd="2" destOrd="0" presId="urn:microsoft.com/office/officeart/2005/8/layout/process4"/>
    <dgm:cxn modelId="{B2B7DB67-79A8-9944-A36D-B50DBD71BC65}" type="presParOf" srcId="{7FF2EA21-C50E-874D-B9F5-0CE0C1B71466}" destId="{648C61E6-09A7-F241-81AE-A30A890345C4}" srcOrd="0" destOrd="0" presId="urn:microsoft.com/office/officeart/2005/8/layout/process4"/>
    <dgm:cxn modelId="{CA8EB905-459A-CD43-9D94-EEF4CA7B0A2B}" type="presParOf" srcId="{B1DF72D6-E631-8944-8E54-AA2A6B5E2E69}" destId="{5DF0E0D0-C617-594D-85AB-4A1D07B844C8}" srcOrd="3" destOrd="0" presId="urn:microsoft.com/office/officeart/2005/8/layout/process4"/>
    <dgm:cxn modelId="{BFC6B8D6-735A-5A4D-83FE-ED3257D39B9E}" type="presParOf" srcId="{B1DF72D6-E631-8944-8E54-AA2A6B5E2E69}" destId="{621B327C-094F-C14E-A30F-979DB01A08A1}" srcOrd="4" destOrd="0" presId="urn:microsoft.com/office/officeart/2005/8/layout/process4"/>
    <dgm:cxn modelId="{6E0B885E-64A7-9743-9F58-FFFC9ACCB9E2}" type="presParOf" srcId="{621B327C-094F-C14E-A30F-979DB01A08A1}" destId="{5F80712D-8104-1947-85A8-68953F8DE6BE}" srcOrd="0" destOrd="0" presId="urn:microsoft.com/office/officeart/2005/8/layout/process4"/>
    <dgm:cxn modelId="{336A1962-3205-3348-BAFA-855E88BACC4D}" type="presParOf" srcId="{B1DF72D6-E631-8944-8E54-AA2A6B5E2E69}" destId="{603276DE-0881-3444-AF6C-48642F49F109}" srcOrd="5" destOrd="0" presId="urn:microsoft.com/office/officeart/2005/8/layout/process4"/>
    <dgm:cxn modelId="{CA04FCDF-CB5A-6547-951C-A16B8681FA84}" type="presParOf" srcId="{B1DF72D6-E631-8944-8E54-AA2A6B5E2E69}" destId="{39502413-420F-B841-A95C-E04FCA84100F}" srcOrd="6" destOrd="0" presId="urn:microsoft.com/office/officeart/2005/8/layout/process4"/>
    <dgm:cxn modelId="{01B2746C-FE7E-8742-93DF-78F3BA536362}" type="presParOf" srcId="{39502413-420F-B841-A95C-E04FCA84100F}" destId="{24C66E8E-C040-934C-BF3B-DD04A712CCE5}" srcOrd="0" destOrd="0" presId="urn:microsoft.com/office/officeart/2005/8/layout/process4"/>
    <dgm:cxn modelId="{4AC1BCE3-EAFC-E241-81CD-8588C028C8A1}" type="presParOf" srcId="{B1DF72D6-E631-8944-8E54-AA2A6B5E2E69}" destId="{2CDCD20F-921A-6D42-88A8-5D0B5D6E7EDC}" srcOrd="7" destOrd="0" presId="urn:microsoft.com/office/officeart/2005/8/layout/process4"/>
    <dgm:cxn modelId="{50EE9F4B-9A1A-2E40-9C46-CE17EF5C8D66}" type="presParOf" srcId="{B1DF72D6-E631-8944-8E54-AA2A6B5E2E69}" destId="{EA00779C-E989-6843-90BA-0FDD77EF0BDC}" srcOrd="8" destOrd="0" presId="urn:microsoft.com/office/officeart/2005/8/layout/process4"/>
    <dgm:cxn modelId="{F5A756CE-0930-0142-9E5B-17419C066B69}" type="presParOf" srcId="{EA00779C-E989-6843-90BA-0FDD77EF0BDC}" destId="{BB9CD6D7-49F0-9F4C-A7A2-285267318967}" srcOrd="0" destOrd="0" presId="urn:microsoft.com/office/officeart/2005/8/layout/process4"/>
    <dgm:cxn modelId="{09F76592-63D4-9343-95A9-CF9151161A24}" type="presParOf" srcId="{B1DF72D6-E631-8944-8E54-AA2A6B5E2E69}" destId="{4CAEA9F4-F498-DE4C-A075-806944481EE5}" srcOrd="9" destOrd="0" presId="urn:microsoft.com/office/officeart/2005/8/layout/process4"/>
    <dgm:cxn modelId="{A1900EDC-4BE0-D04F-9E3E-01F0C4ACBFA7}" type="presParOf" srcId="{B1DF72D6-E631-8944-8E54-AA2A6B5E2E69}" destId="{555A87DA-E964-5245-8D31-5B458C7BBCC3}" srcOrd="10" destOrd="0" presId="urn:microsoft.com/office/officeart/2005/8/layout/process4"/>
    <dgm:cxn modelId="{CED38724-0306-3E48-A89E-909F0EAD3496}" type="presParOf" srcId="{555A87DA-E964-5245-8D31-5B458C7BBCC3}" destId="{72DA17AB-5EFD-824D-9040-663828E263C3}" srcOrd="0" destOrd="0" presId="urn:microsoft.com/office/officeart/2005/8/layout/process4"/>
    <dgm:cxn modelId="{01749D5B-5CAA-1B44-B7B6-40F906520A3D}" type="presParOf" srcId="{B1DF72D6-E631-8944-8E54-AA2A6B5E2E69}" destId="{18B7E946-6C3A-4446-8BF0-77635D2B7EEC}" srcOrd="11" destOrd="0" presId="urn:microsoft.com/office/officeart/2005/8/layout/process4"/>
    <dgm:cxn modelId="{4672DEAB-FAD6-B14C-AEB5-8D5E39D58D8A}" type="presParOf" srcId="{B1DF72D6-E631-8944-8E54-AA2A6B5E2E69}" destId="{11C494BB-3CB7-774B-BB91-3FED2228784F}" srcOrd="12" destOrd="0" presId="urn:microsoft.com/office/officeart/2005/8/layout/process4"/>
    <dgm:cxn modelId="{5B624CF0-C2D2-E64E-9604-513B7AFF2269}"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11E4B037-0A65-6D41-B039-9AF2385199AC}" type="presOf" srcId="{CF3FEEE8-7F12-B94B-A226-CE2F166E34DD}" destId="{535A11A3-7FD5-E442-BA88-D76B1CA76EBF}" srcOrd="0" destOrd="0" presId="urn:microsoft.com/office/officeart/2005/8/layout/process4"/>
    <dgm:cxn modelId="{D05FAAFF-075C-E749-9AC2-243D0A5E92BF}" srcId="{DC2B6227-6A44-2A43-AAC0-9ECF9F202FBD}" destId="{23B96029-E82B-CD48-9819-EFB85AB6AA7D}" srcOrd="6" destOrd="0" parTransId="{D8B0F331-E1DC-794D-BE14-7D843A6DD010}" sibTransId="{249A687F-7657-1944-BBB7-E829BE817D97}"/>
    <dgm:cxn modelId="{F8C63160-137B-4C40-B36B-408C5FD4A892}" srcId="{DC2B6227-6A44-2A43-AAC0-9ECF9F202FBD}" destId="{56D9DA5B-B872-1642-ADC4-EFC0B3072EC0}" srcOrd="1" destOrd="0" parTransId="{A0AE3239-495D-254A-80F8-55F83714E777}" sibTransId="{50CF9852-E89D-BA4F-B0BF-7FA7E8A453D5}"/>
    <dgm:cxn modelId="{02FEED2F-6552-8D47-A496-EDE83372F614}" type="presOf" srcId="{ED7D624B-FAB8-F84D-A0C7-E2E423ECE542}" destId="{5F80712D-8104-1947-85A8-68953F8DE6BE}" srcOrd="0" destOrd="0" presId="urn:microsoft.com/office/officeart/2005/8/layout/process4"/>
    <dgm:cxn modelId="{5A368D1C-8648-B44D-A720-5A01C4AB4FA5}" type="presOf" srcId="{8B970EF8-F2D4-C247-A23F-87B85F317B91}" destId="{24C66E8E-C040-934C-BF3B-DD04A712CCE5}" srcOrd="0" destOrd="0" presId="urn:microsoft.com/office/officeart/2005/8/layout/process4"/>
    <dgm:cxn modelId="{7B0696FA-6C7E-4A49-8D2A-0A229DF0C5D4}" type="presOf" srcId="{DC2B6227-6A44-2A43-AAC0-9ECF9F202FBD}" destId="{B1DF72D6-E631-8944-8E54-AA2A6B5E2E69}" srcOrd="0" destOrd="0" presId="urn:microsoft.com/office/officeart/2005/8/layout/process4"/>
    <dgm:cxn modelId="{0BD88620-5131-B04A-BE07-81374D2FEA96}" type="presOf" srcId="{23B96029-E82B-CD48-9819-EFB85AB6AA7D}" destId="{C2BD91E8-6039-414B-9E3D-3E56EC854462}" srcOrd="0" destOrd="0" presId="urn:microsoft.com/office/officeart/2005/8/layout/process4"/>
    <dgm:cxn modelId="{568EB099-EC56-454F-B3AF-10314B33ECED}" srcId="{DC2B6227-6A44-2A43-AAC0-9ECF9F202FBD}" destId="{BC1DE83C-BDC5-DD43-8D4B-1E8C646DB816}" srcOrd="2" destOrd="0" parTransId="{8C52AB91-CB21-B843-9DB5-513AE287879A}" sibTransId="{BD6EBF46-F887-684C-9B1E-BEF9E668C3BB}"/>
    <dgm:cxn modelId="{DF69CB4D-87C7-5441-96AE-885136DE92EE}" srcId="{DC2B6227-6A44-2A43-AAC0-9ECF9F202FBD}" destId="{CF3FEEE8-7F12-B94B-A226-CE2F166E34DD}" srcOrd="0" destOrd="0" parTransId="{AB1F6543-102F-834E-B2BF-4E14C5D4E572}" sibTransId="{26960AF5-802C-F24D-833A-9711C8A54489}"/>
    <dgm:cxn modelId="{701DE89B-52F5-AD44-9B07-5CCB44523416}" type="presOf" srcId="{56D9DA5B-B872-1642-ADC4-EFC0B3072EC0}" destId="{72DA17AB-5EFD-824D-9040-663828E263C3}" srcOrd="0" destOrd="0" presId="urn:microsoft.com/office/officeart/2005/8/layout/process4"/>
    <dgm:cxn modelId="{3551B290-E735-1E4A-B886-B21D34AD5C55}" srcId="{DC2B6227-6A44-2A43-AAC0-9ECF9F202FBD}" destId="{8B970EF8-F2D4-C247-A23F-87B85F317B91}" srcOrd="3" destOrd="0" parTransId="{4838800E-BC1B-B440-8030-A9D5458B40A3}" sibTransId="{4BDFC467-4992-6543-97C2-5E19D1E1F566}"/>
    <dgm:cxn modelId="{5510E520-6BAB-4B46-A897-899588BD74B2}" type="presOf" srcId="{BC1DE83C-BDC5-DD43-8D4B-1E8C646DB816}" destId="{BB9CD6D7-49F0-9F4C-A7A2-285267318967}" srcOrd="0" destOrd="0" presId="urn:microsoft.com/office/officeart/2005/8/layout/process4"/>
    <dgm:cxn modelId="{0BEB7F7B-51F2-5347-B727-431D2C63932F}" type="presOf" srcId="{C36A51DD-8CC9-7443-ADFF-EC4C6D171DFA}" destId="{648C61E6-09A7-F241-81AE-A30A890345C4}" srcOrd="0" destOrd="0" presId="urn:microsoft.com/office/officeart/2005/8/layout/process4"/>
    <dgm:cxn modelId="{8CEB5657-A49D-814E-84FE-453C2F6553A2}" srcId="{DC2B6227-6A44-2A43-AAC0-9ECF9F202FBD}" destId="{C36A51DD-8CC9-7443-ADFF-EC4C6D171DFA}" srcOrd="5" destOrd="0" parTransId="{E40E38DB-F76F-9A49-AFD7-1365295607DF}" sibTransId="{FCD9ABA3-D39A-9C4C-9172-1D396622CAC8}"/>
    <dgm:cxn modelId="{FA1DFB3B-5D9A-3C43-B8DF-AC9C872E3324}" srcId="{DC2B6227-6A44-2A43-AAC0-9ECF9F202FBD}" destId="{ED7D624B-FAB8-F84D-A0C7-E2E423ECE542}" srcOrd="4" destOrd="0" parTransId="{8C1E40B1-2955-B44F-B529-59FFED12E65B}" sibTransId="{554791B3-5726-924B-AA63-D8548B6D1B63}"/>
    <dgm:cxn modelId="{611B4557-740E-1646-8362-3819D3C3CC1D}" type="presParOf" srcId="{B1DF72D6-E631-8944-8E54-AA2A6B5E2E69}" destId="{1F34CADF-DC62-654F-A5D0-F24976FBDEBB}" srcOrd="0" destOrd="0" presId="urn:microsoft.com/office/officeart/2005/8/layout/process4"/>
    <dgm:cxn modelId="{6544CF6C-3D6C-454D-AD52-75AC2CE75851}" type="presParOf" srcId="{1F34CADF-DC62-654F-A5D0-F24976FBDEBB}" destId="{C2BD91E8-6039-414B-9E3D-3E56EC854462}" srcOrd="0" destOrd="0" presId="urn:microsoft.com/office/officeart/2005/8/layout/process4"/>
    <dgm:cxn modelId="{75F57D6B-93D2-704E-80F0-695E59849CDF}" type="presParOf" srcId="{B1DF72D6-E631-8944-8E54-AA2A6B5E2E69}" destId="{CFE9AEBA-F357-2041-86EF-C152B704638D}" srcOrd="1" destOrd="0" presId="urn:microsoft.com/office/officeart/2005/8/layout/process4"/>
    <dgm:cxn modelId="{424AE00C-2637-5648-883B-86C217EC35D0}" type="presParOf" srcId="{B1DF72D6-E631-8944-8E54-AA2A6B5E2E69}" destId="{7FF2EA21-C50E-874D-B9F5-0CE0C1B71466}" srcOrd="2" destOrd="0" presId="urn:microsoft.com/office/officeart/2005/8/layout/process4"/>
    <dgm:cxn modelId="{7DEA5AFB-DE02-B645-B9F2-71263C79FF90}" type="presParOf" srcId="{7FF2EA21-C50E-874D-B9F5-0CE0C1B71466}" destId="{648C61E6-09A7-F241-81AE-A30A890345C4}" srcOrd="0" destOrd="0" presId="urn:microsoft.com/office/officeart/2005/8/layout/process4"/>
    <dgm:cxn modelId="{8C43754B-BFA7-7C47-9079-5621ED261622}" type="presParOf" srcId="{B1DF72D6-E631-8944-8E54-AA2A6B5E2E69}" destId="{5DF0E0D0-C617-594D-85AB-4A1D07B844C8}" srcOrd="3" destOrd="0" presId="urn:microsoft.com/office/officeart/2005/8/layout/process4"/>
    <dgm:cxn modelId="{FD6EAC11-6A7A-B346-9F9E-7CDDCC98C6FC}" type="presParOf" srcId="{B1DF72D6-E631-8944-8E54-AA2A6B5E2E69}" destId="{621B327C-094F-C14E-A30F-979DB01A08A1}" srcOrd="4" destOrd="0" presId="urn:microsoft.com/office/officeart/2005/8/layout/process4"/>
    <dgm:cxn modelId="{8B159A9A-929C-9244-A9F0-E729A1CBFF8B}" type="presParOf" srcId="{621B327C-094F-C14E-A30F-979DB01A08A1}" destId="{5F80712D-8104-1947-85A8-68953F8DE6BE}" srcOrd="0" destOrd="0" presId="urn:microsoft.com/office/officeart/2005/8/layout/process4"/>
    <dgm:cxn modelId="{B20EC74B-F173-3443-B055-81B032CDCE5B}" type="presParOf" srcId="{B1DF72D6-E631-8944-8E54-AA2A6B5E2E69}" destId="{603276DE-0881-3444-AF6C-48642F49F109}" srcOrd="5" destOrd="0" presId="urn:microsoft.com/office/officeart/2005/8/layout/process4"/>
    <dgm:cxn modelId="{F237CDB7-671B-FB46-BBC7-E02B1B4A20B8}" type="presParOf" srcId="{B1DF72D6-E631-8944-8E54-AA2A6B5E2E69}" destId="{39502413-420F-B841-A95C-E04FCA84100F}" srcOrd="6" destOrd="0" presId="urn:microsoft.com/office/officeart/2005/8/layout/process4"/>
    <dgm:cxn modelId="{D4345414-DB85-5342-A324-98B98635F844}" type="presParOf" srcId="{39502413-420F-B841-A95C-E04FCA84100F}" destId="{24C66E8E-C040-934C-BF3B-DD04A712CCE5}" srcOrd="0" destOrd="0" presId="urn:microsoft.com/office/officeart/2005/8/layout/process4"/>
    <dgm:cxn modelId="{32669053-2734-8A43-AF8E-10FC1CC9F350}" type="presParOf" srcId="{B1DF72D6-E631-8944-8E54-AA2A6B5E2E69}" destId="{2CDCD20F-921A-6D42-88A8-5D0B5D6E7EDC}" srcOrd="7" destOrd="0" presId="urn:microsoft.com/office/officeart/2005/8/layout/process4"/>
    <dgm:cxn modelId="{C8BA73E7-FEED-3848-96D1-0FB973133371}" type="presParOf" srcId="{B1DF72D6-E631-8944-8E54-AA2A6B5E2E69}" destId="{EA00779C-E989-6843-90BA-0FDD77EF0BDC}" srcOrd="8" destOrd="0" presId="urn:microsoft.com/office/officeart/2005/8/layout/process4"/>
    <dgm:cxn modelId="{61742505-D91A-7F41-ACC1-9AA328365842}" type="presParOf" srcId="{EA00779C-E989-6843-90BA-0FDD77EF0BDC}" destId="{BB9CD6D7-49F0-9F4C-A7A2-285267318967}" srcOrd="0" destOrd="0" presId="urn:microsoft.com/office/officeart/2005/8/layout/process4"/>
    <dgm:cxn modelId="{AAD28445-F89F-AB42-8B86-6BF0C448A545}" type="presParOf" srcId="{B1DF72D6-E631-8944-8E54-AA2A6B5E2E69}" destId="{4CAEA9F4-F498-DE4C-A075-806944481EE5}" srcOrd="9" destOrd="0" presId="urn:microsoft.com/office/officeart/2005/8/layout/process4"/>
    <dgm:cxn modelId="{137345EF-4342-1649-8A3F-A79A68717514}" type="presParOf" srcId="{B1DF72D6-E631-8944-8E54-AA2A6B5E2E69}" destId="{555A87DA-E964-5245-8D31-5B458C7BBCC3}" srcOrd="10" destOrd="0" presId="urn:microsoft.com/office/officeart/2005/8/layout/process4"/>
    <dgm:cxn modelId="{138BE71D-DD05-FC4E-8925-F04862C8D8D3}" type="presParOf" srcId="{555A87DA-E964-5245-8D31-5B458C7BBCC3}" destId="{72DA17AB-5EFD-824D-9040-663828E263C3}" srcOrd="0" destOrd="0" presId="urn:microsoft.com/office/officeart/2005/8/layout/process4"/>
    <dgm:cxn modelId="{D7F95D7E-B92B-7846-80A9-7BA8610450A9}" type="presParOf" srcId="{B1DF72D6-E631-8944-8E54-AA2A6B5E2E69}" destId="{18B7E946-6C3A-4446-8BF0-77635D2B7EEC}" srcOrd="11" destOrd="0" presId="urn:microsoft.com/office/officeart/2005/8/layout/process4"/>
    <dgm:cxn modelId="{6B68BE47-2CFE-4241-BBB6-806C85BC7880}" type="presParOf" srcId="{B1DF72D6-E631-8944-8E54-AA2A6B5E2E69}" destId="{11C494BB-3CB7-774B-BB91-3FED2228784F}" srcOrd="12" destOrd="0" presId="urn:microsoft.com/office/officeart/2005/8/layout/process4"/>
    <dgm:cxn modelId="{0E7862EC-D3D3-2A4C-9DE5-B77FFEBD8A45}"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568EB099-EC56-454F-B3AF-10314B33ECED}" srcId="{DC2B6227-6A44-2A43-AAC0-9ECF9F202FBD}" destId="{BC1DE83C-BDC5-DD43-8D4B-1E8C646DB816}" srcOrd="2" destOrd="0" parTransId="{8C52AB91-CB21-B843-9DB5-513AE287879A}" sibTransId="{BD6EBF46-F887-684C-9B1E-BEF9E668C3BB}"/>
    <dgm:cxn modelId="{FA1DFB3B-5D9A-3C43-B8DF-AC9C872E3324}" srcId="{DC2B6227-6A44-2A43-AAC0-9ECF9F202FBD}" destId="{ED7D624B-FAB8-F84D-A0C7-E2E423ECE542}" srcOrd="4" destOrd="0" parTransId="{8C1E40B1-2955-B44F-B529-59FFED12E65B}" sibTransId="{554791B3-5726-924B-AA63-D8548B6D1B63}"/>
    <dgm:cxn modelId="{D05FAAFF-075C-E749-9AC2-243D0A5E92BF}" srcId="{DC2B6227-6A44-2A43-AAC0-9ECF9F202FBD}" destId="{23B96029-E82B-CD48-9819-EFB85AB6AA7D}" srcOrd="6" destOrd="0" parTransId="{D8B0F331-E1DC-794D-BE14-7D843A6DD010}" sibTransId="{249A687F-7657-1944-BBB7-E829BE817D97}"/>
    <dgm:cxn modelId="{DF69CB4D-87C7-5441-96AE-885136DE92EE}" srcId="{DC2B6227-6A44-2A43-AAC0-9ECF9F202FBD}" destId="{CF3FEEE8-7F12-B94B-A226-CE2F166E34DD}" srcOrd="0" destOrd="0" parTransId="{AB1F6543-102F-834E-B2BF-4E14C5D4E572}" sibTransId="{26960AF5-802C-F24D-833A-9711C8A54489}"/>
    <dgm:cxn modelId="{3551B290-E735-1E4A-B886-B21D34AD5C55}" srcId="{DC2B6227-6A44-2A43-AAC0-9ECF9F202FBD}" destId="{8B970EF8-F2D4-C247-A23F-87B85F317B91}" srcOrd="3" destOrd="0" parTransId="{4838800E-BC1B-B440-8030-A9D5458B40A3}" sibTransId="{4BDFC467-4992-6543-97C2-5E19D1E1F566}"/>
    <dgm:cxn modelId="{3CA1A165-C4F9-7B43-AFBD-D57C9C3B8D5F}" type="presOf" srcId="{ED7D624B-FAB8-F84D-A0C7-E2E423ECE542}" destId="{5F80712D-8104-1947-85A8-68953F8DE6BE}" srcOrd="0" destOrd="0" presId="urn:microsoft.com/office/officeart/2005/8/layout/process4"/>
    <dgm:cxn modelId="{241C896B-D69F-E541-BBB2-28D3C1087458}" type="presOf" srcId="{CF3FEEE8-7F12-B94B-A226-CE2F166E34DD}" destId="{535A11A3-7FD5-E442-BA88-D76B1CA76EBF}" srcOrd="0" destOrd="0" presId="urn:microsoft.com/office/officeart/2005/8/layout/process4"/>
    <dgm:cxn modelId="{D07DF460-B0D9-1347-AA0E-E9FE1A23A60C}" type="presOf" srcId="{BC1DE83C-BDC5-DD43-8D4B-1E8C646DB816}" destId="{BB9CD6D7-49F0-9F4C-A7A2-285267318967}" srcOrd="0" destOrd="0" presId="urn:microsoft.com/office/officeart/2005/8/layout/process4"/>
    <dgm:cxn modelId="{E032F2A9-B5A2-8542-B810-20D9C39FF6A3}" type="presOf" srcId="{23B96029-E82B-CD48-9819-EFB85AB6AA7D}" destId="{C2BD91E8-6039-414B-9E3D-3E56EC854462}" srcOrd="0" destOrd="0" presId="urn:microsoft.com/office/officeart/2005/8/layout/process4"/>
    <dgm:cxn modelId="{8CEB5657-A49D-814E-84FE-453C2F6553A2}" srcId="{DC2B6227-6A44-2A43-AAC0-9ECF9F202FBD}" destId="{C36A51DD-8CC9-7443-ADFF-EC4C6D171DFA}" srcOrd="5" destOrd="0" parTransId="{E40E38DB-F76F-9A49-AFD7-1365295607DF}" sibTransId="{FCD9ABA3-D39A-9C4C-9172-1D396622CAC8}"/>
    <dgm:cxn modelId="{96031C9C-E2EF-484B-ABF0-A8D51055AD37}" type="presOf" srcId="{C36A51DD-8CC9-7443-ADFF-EC4C6D171DFA}" destId="{648C61E6-09A7-F241-81AE-A30A890345C4}" srcOrd="0" destOrd="0" presId="urn:microsoft.com/office/officeart/2005/8/layout/process4"/>
    <dgm:cxn modelId="{C49DD3EF-CE7F-744B-B43E-80B78616E250}" type="presOf" srcId="{56D9DA5B-B872-1642-ADC4-EFC0B3072EC0}" destId="{72DA17AB-5EFD-824D-9040-663828E263C3}" srcOrd="0" destOrd="0" presId="urn:microsoft.com/office/officeart/2005/8/layout/process4"/>
    <dgm:cxn modelId="{6382D4CE-3779-3945-BD89-5FFEED71FC93}" type="presOf" srcId="{DC2B6227-6A44-2A43-AAC0-9ECF9F202FBD}" destId="{B1DF72D6-E631-8944-8E54-AA2A6B5E2E69}" srcOrd="0" destOrd="0" presId="urn:microsoft.com/office/officeart/2005/8/layout/process4"/>
    <dgm:cxn modelId="{32785C99-0FCE-CE4F-ACBE-346DD08D6537}" type="presOf" srcId="{8B970EF8-F2D4-C247-A23F-87B85F317B91}" destId="{24C66E8E-C040-934C-BF3B-DD04A712CCE5}" srcOrd="0" destOrd="0" presId="urn:microsoft.com/office/officeart/2005/8/layout/process4"/>
    <dgm:cxn modelId="{F8C63160-137B-4C40-B36B-408C5FD4A892}" srcId="{DC2B6227-6A44-2A43-AAC0-9ECF9F202FBD}" destId="{56D9DA5B-B872-1642-ADC4-EFC0B3072EC0}" srcOrd="1" destOrd="0" parTransId="{A0AE3239-495D-254A-80F8-55F83714E777}" sibTransId="{50CF9852-E89D-BA4F-B0BF-7FA7E8A453D5}"/>
    <dgm:cxn modelId="{B4815A7C-9A17-8A4A-880F-76B4C5D42F1A}" type="presParOf" srcId="{B1DF72D6-E631-8944-8E54-AA2A6B5E2E69}" destId="{1F34CADF-DC62-654F-A5D0-F24976FBDEBB}" srcOrd="0" destOrd="0" presId="urn:microsoft.com/office/officeart/2005/8/layout/process4"/>
    <dgm:cxn modelId="{DC4119E2-E1BE-414E-9E37-D652B1EC86EC}" type="presParOf" srcId="{1F34CADF-DC62-654F-A5D0-F24976FBDEBB}" destId="{C2BD91E8-6039-414B-9E3D-3E56EC854462}" srcOrd="0" destOrd="0" presId="urn:microsoft.com/office/officeart/2005/8/layout/process4"/>
    <dgm:cxn modelId="{B0B33AF8-6DB8-4A48-8B9D-F9808CDA98C9}" type="presParOf" srcId="{B1DF72D6-E631-8944-8E54-AA2A6B5E2E69}" destId="{CFE9AEBA-F357-2041-86EF-C152B704638D}" srcOrd="1" destOrd="0" presId="urn:microsoft.com/office/officeart/2005/8/layout/process4"/>
    <dgm:cxn modelId="{7DD9AE5D-4841-5D41-8451-9CC393F2F66A}" type="presParOf" srcId="{B1DF72D6-E631-8944-8E54-AA2A6B5E2E69}" destId="{7FF2EA21-C50E-874D-B9F5-0CE0C1B71466}" srcOrd="2" destOrd="0" presId="urn:microsoft.com/office/officeart/2005/8/layout/process4"/>
    <dgm:cxn modelId="{834F9CCA-C626-644B-950D-9C50155D0612}" type="presParOf" srcId="{7FF2EA21-C50E-874D-B9F5-0CE0C1B71466}" destId="{648C61E6-09A7-F241-81AE-A30A890345C4}" srcOrd="0" destOrd="0" presId="urn:microsoft.com/office/officeart/2005/8/layout/process4"/>
    <dgm:cxn modelId="{3DE3215F-179E-EA44-B79D-49403E8932F0}" type="presParOf" srcId="{B1DF72D6-E631-8944-8E54-AA2A6B5E2E69}" destId="{5DF0E0D0-C617-594D-85AB-4A1D07B844C8}" srcOrd="3" destOrd="0" presId="urn:microsoft.com/office/officeart/2005/8/layout/process4"/>
    <dgm:cxn modelId="{1BF0E4E2-4F92-4C4C-9AD8-71E2A08467A5}" type="presParOf" srcId="{B1DF72D6-E631-8944-8E54-AA2A6B5E2E69}" destId="{621B327C-094F-C14E-A30F-979DB01A08A1}" srcOrd="4" destOrd="0" presId="urn:microsoft.com/office/officeart/2005/8/layout/process4"/>
    <dgm:cxn modelId="{AD120CDC-F08E-8749-9E02-D1FEF92EB96B}" type="presParOf" srcId="{621B327C-094F-C14E-A30F-979DB01A08A1}" destId="{5F80712D-8104-1947-85A8-68953F8DE6BE}" srcOrd="0" destOrd="0" presId="urn:microsoft.com/office/officeart/2005/8/layout/process4"/>
    <dgm:cxn modelId="{6FD290A8-5402-824F-B6CB-1F2D4F63D71F}" type="presParOf" srcId="{B1DF72D6-E631-8944-8E54-AA2A6B5E2E69}" destId="{603276DE-0881-3444-AF6C-48642F49F109}" srcOrd="5" destOrd="0" presId="urn:microsoft.com/office/officeart/2005/8/layout/process4"/>
    <dgm:cxn modelId="{9F165A93-622E-5046-9E80-FE4922F0027E}" type="presParOf" srcId="{B1DF72D6-E631-8944-8E54-AA2A6B5E2E69}" destId="{39502413-420F-B841-A95C-E04FCA84100F}" srcOrd="6" destOrd="0" presId="urn:microsoft.com/office/officeart/2005/8/layout/process4"/>
    <dgm:cxn modelId="{260AB665-57E8-0442-AE72-F6CAA71F0DB4}" type="presParOf" srcId="{39502413-420F-B841-A95C-E04FCA84100F}" destId="{24C66E8E-C040-934C-BF3B-DD04A712CCE5}" srcOrd="0" destOrd="0" presId="urn:microsoft.com/office/officeart/2005/8/layout/process4"/>
    <dgm:cxn modelId="{C04F3EBA-7A41-1B49-9245-22A19FDC45E8}" type="presParOf" srcId="{B1DF72D6-E631-8944-8E54-AA2A6B5E2E69}" destId="{2CDCD20F-921A-6D42-88A8-5D0B5D6E7EDC}" srcOrd="7" destOrd="0" presId="urn:microsoft.com/office/officeart/2005/8/layout/process4"/>
    <dgm:cxn modelId="{97906132-8457-0D47-9398-8ABD0018115D}" type="presParOf" srcId="{B1DF72D6-E631-8944-8E54-AA2A6B5E2E69}" destId="{EA00779C-E989-6843-90BA-0FDD77EF0BDC}" srcOrd="8" destOrd="0" presId="urn:microsoft.com/office/officeart/2005/8/layout/process4"/>
    <dgm:cxn modelId="{13ECD7FF-60E5-C845-B7B3-D6E93319DCD6}" type="presParOf" srcId="{EA00779C-E989-6843-90BA-0FDD77EF0BDC}" destId="{BB9CD6D7-49F0-9F4C-A7A2-285267318967}" srcOrd="0" destOrd="0" presId="urn:microsoft.com/office/officeart/2005/8/layout/process4"/>
    <dgm:cxn modelId="{DCDAF539-3E14-C544-977B-6208B6BF50BA}" type="presParOf" srcId="{B1DF72D6-E631-8944-8E54-AA2A6B5E2E69}" destId="{4CAEA9F4-F498-DE4C-A075-806944481EE5}" srcOrd="9" destOrd="0" presId="urn:microsoft.com/office/officeart/2005/8/layout/process4"/>
    <dgm:cxn modelId="{804E4E41-A22F-F546-99E7-B3190E5EB334}" type="presParOf" srcId="{B1DF72D6-E631-8944-8E54-AA2A6B5E2E69}" destId="{555A87DA-E964-5245-8D31-5B458C7BBCC3}" srcOrd="10" destOrd="0" presId="urn:microsoft.com/office/officeart/2005/8/layout/process4"/>
    <dgm:cxn modelId="{632DB4A3-6DD6-D741-A795-161811DD3AFC}" type="presParOf" srcId="{555A87DA-E964-5245-8D31-5B458C7BBCC3}" destId="{72DA17AB-5EFD-824D-9040-663828E263C3}" srcOrd="0" destOrd="0" presId="urn:microsoft.com/office/officeart/2005/8/layout/process4"/>
    <dgm:cxn modelId="{D57CE815-744A-8944-AC2A-B32AE592B0EF}" type="presParOf" srcId="{B1DF72D6-E631-8944-8E54-AA2A6B5E2E69}" destId="{18B7E946-6C3A-4446-8BF0-77635D2B7EEC}" srcOrd="11" destOrd="0" presId="urn:microsoft.com/office/officeart/2005/8/layout/process4"/>
    <dgm:cxn modelId="{8360F86E-A975-F84B-9582-CAB243A8D220}" type="presParOf" srcId="{B1DF72D6-E631-8944-8E54-AA2A6B5E2E69}" destId="{11C494BB-3CB7-774B-BB91-3FED2228784F}" srcOrd="12" destOrd="0" presId="urn:microsoft.com/office/officeart/2005/8/layout/process4"/>
    <dgm:cxn modelId="{2C433085-B2F6-6C48-9B23-87ED8CB84583}"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568EB099-EC56-454F-B3AF-10314B33ECED}" srcId="{DC2B6227-6A44-2A43-AAC0-9ECF9F202FBD}" destId="{BC1DE83C-BDC5-DD43-8D4B-1E8C646DB816}" srcOrd="2" destOrd="0" parTransId="{8C52AB91-CB21-B843-9DB5-513AE287879A}" sibTransId="{BD6EBF46-F887-684C-9B1E-BEF9E668C3BB}"/>
    <dgm:cxn modelId="{FA1DFB3B-5D9A-3C43-B8DF-AC9C872E3324}" srcId="{DC2B6227-6A44-2A43-AAC0-9ECF9F202FBD}" destId="{ED7D624B-FAB8-F84D-A0C7-E2E423ECE542}" srcOrd="4" destOrd="0" parTransId="{8C1E40B1-2955-B44F-B529-59FFED12E65B}" sibTransId="{554791B3-5726-924B-AA63-D8548B6D1B63}"/>
    <dgm:cxn modelId="{D05FAAFF-075C-E749-9AC2-243D0A5E92BF}" srcId="{DC2B6227-6A44-2A43-AAC0-9ECF9F202FBD}" destId="{23B96029-E82B-CD48-9819-EFB85AB6AA7D}" srcOrd="6" destOrd="0" parTransId="{D8B0F331-E1DC-794D-BE14-7D843A6DD010}" sibTransId="{249A687F-7657-1944-BBB7-E829BE817D97}"/>
    <dgm:cxn modelId="{DF69CB4D-87C7-5441-96AE-885136DE92EE}" srcId="{DC2B6227-6A44-2A43-AAC0-9ECF9F202FBD}" destId="{CF3FEEE8-7F12-B94B-A226-CE2F166E34DD}" srcOrd="0" destOrd="0" parTransId="{AB1F6543-102F-834E-B2BF-4E14C5D4E572}" sibTransId="{26960AF5-802C-F24D-833A-9711C8A54489}"/>
    <dgm:cxn modelId="{3551B290-E735-1E4A-B886-B21D34AD5C55}" srcId="{DC2B6227-6A44-2A43-AAC0-9ECF9F202FBD}" destId="{8B970EF8-F2D4-C247-A23F-87B85F317B91}" srcOrd="3" destOrd="0" parTransId="{4838800E-BC1B-B440-8030-A9D5458B40A3}" sibTransId="{4BDFC467-4992-6543-97C2-5E19D1E1F566}"/>
    <dgm:cxn modelId="{4ADDAB18-1F6B-304D-8C1D-BF3E59370A7E}" type="presOf" srcId="{ED7D624B-FAB8-F84D-A0C7-E2E423ECE542}" destId="{5F80712D-8104-1947-85A8-68953F8DE6BE}" srcOrd="0" destOrd="0" presId="urn:microsoft.com/office/officeart/2005/8/layout/process4"/>
    <dgm:cxn modelId="{95AB63E9-CAE7-F044-88A1-0ACB8782022E}" type="presOf" srcId="{56D9DA5B-B872-1642-ADC4-EFC0B3072EC0}" destId="{72DA17AB-5EFD-824D-9040-663828E263C3}" srcOrd="0" destOrd="0" presId="urn:microsoft.com/office/officeart/2005/8/layout/process4"/>
    <dgm:cxn modelId="{25DB1DC2-EC71-AC40-B362-49578EE808A0}" type="presOf" srcId="{8B970EF8-F2D4-C247-A23F-87B85F317B91}" destId="{24C66E8E-C040-934C-BF3B-DD04A712CCE5}" srcOrd="0" destOrd="0" presId="urn:microsoft.com/office/officeart/2005/8/layout/process4"/>
    <dgm:cxn modelId="{8CEB5657-A49D-814E-84FE-453C2F6553A2}" srcId="{DC2B6227-6A44-2A43-AAC0-9ECF9F202FBD}" destId="{C36A51DD-8CC9-7443-ADFF-EC4C6D171DFA}" srcOrd="5" destOrd="0" parTransId="{E40E38DB-F76F-9A49-AFD7-1365295607DF}" sibTransId="{FCD9ABA3-D39A-9C4C-9172-1D396622CAC8}"/>
    <dgm:cxn modelId="{B768C017-A07D-7741-B6F8-705E5E4D424D}" type="presOf" srcId="{CF3FEEE8-7F12-B94B-A226-CE2F166E34DD}" destId="{535A11A3-7FD5-E442-BA88-D76B1CA76EBF}" srcOrd="0" destOrd="0" presId="urn:microsoft.com/office/officeart/2005/8/layout/process4"/>
    <dgm:cxn modelId="{F93F3193-9FBC-694C-87B9-3DC16EFB6FF9}" type="presOf" srcId="{23B96029-E82B-CD48-9819-EFB85AB6AA7D}" destId="{C2BD91E8-6039-414B-9E3D-3E56EC854462}" srcOrd="0" destOrd="0" presId="urn:microsoft.com/office/officeart/2005/8/layout/process4"/>
    <dgm:cxn modelId="{BB659922-A3FE-404F-A4B6-2AFEC81D056C}" type="presOf" srcId="{DC2B6227-6A44-2A43-AAC0-9ECF9F202FBD}" destId="{B1DF72D6-E631-8944-8E54-AA2A6B5E2E69}" srcOrd="0" destOrd="0" presId="urn:microsoft.com/office/officeart/2005/8/layout/process4"/>
    <dgm:cxn modelId="{243AEDC3-55C9-654C-B444-15F74177693E}" type="presOf" srcId="{C36A51DD-8CC9-7443-ADFF-EC4C6D171DFA}" destId="{648C61E6-09A7-F241-81AE-A30A890345C4}" srcOrd="0" destOrd="0" presId="urn:microsoft.com/office/officeart/2005/8/layout/process4"/>
    <dgm:cxn modelId="{F8C63160-137B-4C40-B36B-408C5FD4A892}" srcId="{DC2B6227-6A44-2A43-AAC0-9ECF9F202FBD}" destId="{56D9DA5B-B872-1642-ADC4-EFC0B3072EC0}" srcOrd="1" destOrd="0" parTransId="{A0AE3239-495D-254A-80F8-55F83714E777}" sibTransId="{50CF9852-E89D-BA4F-B0BF-7FA7E8A453D5}"/>
    <dgm:cxn modelId="{E6F08724-6B4E-2040-BFC7-5EA7D00BC1AB}" type="presOf" srcId="{BC1DE83C-BDC5-DD43-8D4B-1E8C646DB816}" destId="{BB9CD6D7-49F0-9F4C-A7A2-285267318967}" srcOrd="0" destOrd="0" presId="urn:microsoft.com/office/officeart/2005/8/layout/process4"/>
    <dgm:cxn modelId="{2C366A9A-758E-464E-8FC8-8CA51B0E22EC}" type="presParOf" srcId="{B1DF72D6-E631-8944-8E54-AA2A6B5E2E69}" destId="{1F34CADF-DC62-654F-A5D0-F24976FBDEBB}" srcOrd="0" destOrd="0" presId="urn:microsoft.com/office/officeart/2005/8/layout/process4"/>
    <dgm:cxn modelId="{4D7405EE-BA47-BD4D-92B7-BCAFA2167E14}" type="presParOf" srcId="{1F34CADF-DC62-654F-A5D0-F24976FBDEBB}" destId="{C2BD91E8-6039-414B-9E3D-3E56EC854462}" srcOrd="0" destOrd="0" presId="urn:microsoft.com/office/officeart/2005/8/layout/process4"/>
    <dgm:cxn modelId="{33A400B1-7D75-134A-B66B-5745F5D958AB}" type="presParOf" srcId="{B1DF72D6-E631-8944-8E54-AA2A6B5E2E69}" destId="{CFE9AEBA-F357-2041-86EF-C152B704638D}" srcOrd="1" destOrd="0" presId="urn:microsoft.com/office/officeart/2005/8/layout/process4"/>
    <dgm:cxn modelId="{F0F57644-50D6-EF4D-858F-435DBF763C5C}" type="presParOf" srcId="{B1DF72D6-E631-8944-8E54-AA2A6B5E2E69}" destId="{7FF2EA21-C50E-874D-B9F5-0CE0C1B71466}" srcOrd="2" destOrd="0" presId="urn:microsoft.com/office/officeart/2005/8/layout/process4"/>
    <dgm:cxn modelId="{3479949F-F4EF-7A4F-9690-5B3A89ACC8DB}" type="presParOf" srcId="{7FF2EA21-C50E-874D-B9F5-0CE0C1B71466}" destId="{648C61E6-09A7-F241-81AE-A30A890345C4}" srcOrd="0" destOrd="0" presId="urn:microsoft.com/office/officeart/2005/8/layout/process4"/>
    <dgm:cxn modelId="{A3AEA6FF-A2A8-824F-867B-26782ABDB6CF}" type="presParOf" srcId="{B1DF72D6-E631-8944-8E54-AA2A6B5E2E69}" destId="{5DF0E0D0-C617-594D-85AB-4A1D07B844C8}" srcOrd="3" destOrd="0" presId="urn:microsoft.com/office/officeart/2005/8/layout/process4"/>
    <dgm:cxn modelId="{9D4BCE0A-E800-5642-9518-6D16B8FDDE82}" type="presParOf" srcId="{B1DF72D6-E631-8944-8E54-AA2A6B5E2E69}" destId="{621B327C-094F-C14E-A30F-979DB01A08A1}" srcOrd="4" destOrd="0" presId="urn:microsoft.com/office/officeart/2005/8/layout/process4"/>
    <dgm:cxn modelId="{F9BA65E5-37CF-DE4F-8FE0-AD3260CBC811}" type="presParOf" srcId="{621B327C-094F-C14E-A30F-979DB01A08A1}" destId="{5F80712D-8104-1947-85A8-68953F8DE6BE}" srcOrd="0" destOrd="0" presId="urn:microsoft.com/office/officeart/2005/8/layout/process4"/>
    <dgm:cxn modelId="{67419F80-3D87-A641-9DCF-CB5F03AAD81A}" type="presParOf" srcId="{B1DF72D6-E631-8944-8E54-AA2A6B5E2E69}" destId="{603276DE-0881-3444-AF6C-48642F49F109}" srcOrd="5" destOrd="0" presId="urn:microsoft.com/office/officeart/2005/8/layout/process4"/>
    <dgm:cxn modelId="{27D4452C-DAC0-5E45-B48E-9CB7EB1BCC65}" type="presParOf" srcId="{B1DF72D6-E631-8944-8E54-AA2A6B5E2E69}" destId="{39502413-420F-B841-A95C-E04FCA84100F}" srcOrd="6" destOrd="0" presId="urn:microsoft.com/office/officeart/2005/8/layout/process4"/>
    <dgm:cxn modelId="{B98014AA-45AE-1048-9885-38E8922DA7BE}" type="presParOf" srcId="{39502413-420F-B841-A95C-E04FCA84100F}" destId="{24C66E8E-C040-934C-BF3B-DD04A712CCE5}" srcOrd="0" destOrd="0" presId="urn:microsoft.com/office/officeart/2005/8/layout/process4"/>
    <dgm:cxn modelId="{720BE3C8-15BD-1446-9CE8-E8DF3FF60C41}" type="presParOf" srcId="{B1DF72D6-E631-8944-8E54-AA2A6B5E2E69}" destId="{2CDCD20F-921A-6D42-88A8-5D0B5D6E7EDC}" srcOrd="7" destOrd="0" presId="urn:microsoft.com/office/officeart/2005/8/layout/process4"/>
    <dgm:cxn modelId="{ACB208D5-0767-CB4B-89B6-C6CCC127C84D}" type="presParOf" srcId="{B1DF72D6-E631-8944-8E54-AA2A6B5E2E69}" destId="{EA00779C-E989-6843-90BA-0FDD77EF0BDC}" srcOrd="8" destOrd="0" presId="urn:microsoft.com/office/officeart/2005/8/layout/process4"/>
    <dgm:cxn modelId="{5906D7B8-000B-2347-8A39-DAA195C3E252}" type="presParOf" srcId="{EA00779C-E989-6843-90BA-0FDD77EF0BDC}" destId="{BB9CD6D7-49F0-9F4C-A7A2-285267318967}" srcOrd="0" destOrd="0" presId="urn:microsoft.com/office/officeart/2005/8/layout/process4"/>
    <dgm:cxn modelId="{579107BB-6C82-D542-B1EA-FC6EC2919AC2}" type="presParOf" srcId="{B1DF72D6-E631-8944-8E54-AA2A6B5E2E69}" destId="{4CAEA9F4-F498-DE4C-A075-806944481EE5}" srcOrd="9" destOrd="0" presId="urn:microsoft.com/office/officeart/2005/8/layout/process4"/>
    <dgm:cxn modelId="{09C7DFFA-B288-A24D-83B3-E45F491CC40F}" type="presParOf" srcId="{B1DF72D6-E631-8944-8E54-AA2A6B5E2E69}" destId="{555A87DA-E964-5245-8D31-5B458C7BBCC3}" srcOrd="10" destOrd="0" presId="urn:microsoft.com/office/officeart/2005/8/layout/process4"/>
    <dgm:cxn modelId="{8E7EA385-1AB5-3B4B-8498-342CAC2FCEB9}" type="presParOf" srcId="{555A87DA-E964-5245-8D31-5B458C7BBCC3}" destId="{72DA17AB-5EFD-824D-9040-663828E263C3}" srcOrd="0" destOrd="0" presId="urn:microsoft.com/office/officeart/2005/8/layout/process4"/>
    <dgm:cxn modelId="{ED1C61E3-EADA-304D-8E81-E9791010253E}" type="presParOf" srcId="{B1DF72D6-E631-8944-8E54-AA2A6B5E2E69}" destId="{18B7E946-6C3A-4446-8BF0-77635D2B7EEC}" srcOrd="11" destOrd="0" presId="urn:microsoft.com/office/officeart/2005/8/layout/process4"/>
    <dgm:cxn modelId="{5FF5E109-E3C0-F940-8EED-9E60EBFADD1F}" type="presParOf" srcId="{B1DF72D6-E631-8944-8E54-AA2A6B5E2E69}" destId="{11C494BB-3CB7-774B-BB91-3FED2228784F}" srcOrd="12" destOrd="0" presId="urn:microsoft.com/office/officeart/2005/8/layout/process4"/>
    <dgm:cxn modelId="{9116191F-9778-CC41-A8B2-92F0EB30B0D0}"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D3950448-5708-D041-869D-663FF0699D75}" type="presOf" srcId="{56D9DA5B-B872-1642-ADC4-EFC0B3072EC0}" destId="{72DA17AB-5EFD-824D-9040-663828E263C3}" srcOrd="0" destOrd="0" presId="urn:microsoft.com/office/officeart/2005/8/layout/process4"/>
    <dgm:cxn modelId="{31B56050-F086-6B49-B444-632307DF4BDC}" type="presOf" srcId="{DC2B6227-6A44-2A43-AAC0-9ECF9F202FBD}" destId="{B1DF72D6-E631-8944-8E54-AA2A6B5E2E69}" srcOrd="0" destOrd="0" presId="urn:microsoft.com/office/officeart/2005/8/layout/process4"/>
    <dgm:cxn modelId="{D05FAAFF-075C-E749-9AC2-243D0A5E92BF}" srcId="{DC2B6227-6A44-2A43-AAC0-9ECF9F202FBD}" destId="{23B96029-E82B-CD48-9819-EFB85AB6AA7D}" srcOrd="6" destOrd="0" parTransId="{D8B0F331-E1DC-794D-BE14-7D843A6DD010}" sibTransId="{249A687F-7657-1944-BBB7-E829BE817D97}"/>
    <dgm:cxn modelId="{F8C63160-137B-4C40-B36B-408C5FD4A892}" srcId="{DC2B6227-6A44-2A43-AAC0-9ECF9F202FBD}" destId="{56D9DA5B-B872-1642-ADC4-EFC0B3072EC0}" srcOrd="1" destOrd="0" parTransId="{A0AE3239-495D-254A-80F8-55F83714E777}" sibTransId="{50CF9852-E89D-BA4F-B0BF-7FA7E8A453D5}"/>
    <dgm:cxn modelId="{41647DFC-50D8-2241-8949-A9A300D1C5BB}" type="presOf" srcId="{ED7D624B-FAB8-F84D-A0C7-E2E423ECE542}" destId="{5F80712D-8104-1947-85A8-68953F8DE6BE}" srcOrd="0" destOrd="0" presId="urn:microsoft.com/office/officeart/2005/8/layout/process4"/>
    <dgm:cxn modelId="{907550B4-1A49-8F47-BA6C-201DEEC2CF3B}" type="presOf" srcId="{BC1DE83C-BDC5-DD43-8D4B-1E8C646DB816}" destId="{BB9CD6D7-49F0-9F4C-A7A2-285267318967}" srcOrd="0" destOrd="0" presId="urn:microsoft.com/office/officeart/2005/8/layout/process4"/>
    <dgm:cxn modelId="{7226EF3B-B5A0-A041-82F6-1FF694A65F19}" type="presOf" srcId="{CF3FEEE8-7F12-B94B-A226-CE2F166E34DD}" destId="{535A11A3-7FD5-E442-BA88-D76B1CA76EBF}" srcOrd="0" destOrd="0" presId="urn:microsoft.com/office/officeart/2005/8/layout/process4"/>
    <dgm:cxn modelId="{568EB099-EC56-454F-B3AF-10314B33ECED}" srcId="{DC2B6227-6A44-2A43-AAC0-9ECF9F202FBD}" destId="{BC1DE83C-BDC5-DD43-8D4B-1E8C646DB816}" srcOrd="2" destOrd="0" parTransId="{8C52AB91-CB21-B843-9DB5-513AE287879A}" sibTransId="{BD6EBF46-F887-684C-9B1E-BEF9E668C3BB}"/>
    <dgm:cxn modelId="{DF69CB4D-87C7-5441-96AE-885136DE92EE}" srcId="{DC2B6227-6A44-2A43-AAC0-9ECF9F202FBD}" destId="{CF3FEEE8-7F12-B94B-A226-CE2F166E34DD}" srcOrd="0" destOrd="0" parTransId="{AB1F6543-102F-834E-B2BF-4E14C5D4E572}" sibTransId="{26960AF5-802C-F24D-833A-9711C8A54489}"/>
    <dgm:cxn modelId="{936D3132-C3DB-2248-AA34-F5E6E83A8F14}" type="presOf" srcId="{8B970EF8-F2D4-C247-A23F-87B85F317B91}" destId="{24C66E8E-C040-934C-BF3B-DD04A712CCE5}" srcOrd="0" destOrd="0" presId="urn:microsoft.com/office/officeart/2005/8/layout/process4"/>
    <dgm:cxn modelId="{A24FA201-A298-4F4D-B460-EF8C4765D1D1}" type="presOf" srcId="{23B96029-E82B-CD48-9819-EFB85AB6AA7D}" destId="{C2BD91E8-6039-414B-9E3D-3E56EC854462}" srcOrd="0" destOrd="0" presId="urn:microsoft.com/office/officeart/2005/8/layout/process4"/>
    <dgm:cxn modelId="{3551B290-E735-1E4A-B886-B21D34AD5C55}" srcId="{DC2B6227-6A44-2A43-AAC0-9ECF9F202FBD}" destId="{8B970EF8-F2D4-C247-A23F-87B85F317B91}" srcOrd="3" destOrd="0" parTransId="{4838800E-BC1B-B440-8030-A9D5458B40A3}" sibTransId="{4BDFC467-4992-6543-97C2-5E19D1E1F566}"/>
    <dgm:cxn modelId="{8CEB5657-A49D-814E-84FE-453C2F6553A2}" srcId="{DC2B6227-6A44-2A43-AAC0-9ECF9F202FBD}" destId="{C36A51DD-8CC9-7443-ADFF-EC4C6D171DFA}" srcOrd="5" destOrd="0" parTransId="{E40E38DB-F76F-9A49-AFD7-1365295607DF}" sibTransId="{FCD9ABA3-D39A-9C4C-9172-1D396622CAC8}"/>
    <dgm:cxn modelId="{FA1DFB3B-5D9A-3C43-B8DF-AC9C872E3324}" srcId="{DC2B6227-6A44-2A43-AAC0-9ECF9F202FBD}" destId="{ED7D624B-FAB8-F84D-A0C7-E2E423ECE542}" srcOrd="4" destOrd="0" parTransId="{8C1E40B1-2955-B44F-B529-59FFED12E65B}" sibTransId="{554791B3-5726-924B-AA63-D8548B6D1B63}"/>
    <dgm:cxn modelId="{173DB1CF-ED6B-064C-82F2-81E92B688770}" type="presOf" srcId="{C36A51DD-8CC9-7443-ADFF-EC4C6D171DFA}" destId="{648C61E6-09A7-F241-81AE-A30A890345C4}" srcOrd="0" destOrd="0" presId="urn:microsoft.com/office/officeart/2005/8/layout/process4"/>
    <dgm:cxn modelId="{A1745585-8F21-6542-B368-7F69CE0EE7D7}" type="presParOf" srcId="{B1DF72D6-E631-8944-8E54-AA2A6B5E2E69}" destId="{1F34CADF-DC62-654F-A5D0-F24976FBDEBB}" srcOrd="0" destOrd="0" presId="urn:microsoft.com/office/officeart/2005/8/layout/process4"/>
    <dgm:cxn modelId="{82E049D2-9846-CD4F-AFF6-2FA24B6D7742}" type="presParOf" srcId="{1F34CADF-DC62-654F-A5D0-F24976FBDEBB}" destId="{C2BD91E8-6039-414B-9E3D-3E56EC854462}" srcOrd="0" destOrd="0" presId="urn:microsoft.com/office/officeart/2005/8/layout/process4"/>
    <dgm:cxn modelId="{896DD5B6-98BB-4E4E-94F0-21284A4102B5}" type="presParOf" srcId="{B1DF72D6-E631-8944-8E54-AA2A6B5E2E69}" destId="{CFE9AEBA-F357-2041-86EF-C152B704638D}" srcOrd="1" destOrd="0" presId="urn:microsoft.com/office/officeart/2005/8/layout/process4"/>
    <dgm:cxn modelId="{736DD0BC-1398-C043-9606-765D2E3846BF}" type="presParOf" srcId="{B1DF72D6-E631-8944-8E54-AA2A6B5E2E69}" destId="{7FF2EA21-C50E-874D-B9F5-0CE0C1B71466}" srcOrd="2" destOrd="0" presId="urn:microsoft.com/office/officeart/2005/8/layout/process4"/>
    <dgm:cxn modelId="{4E3E0FE8-DABF-1A44-912E-53EF79FB11EC}" type="presParOf" srcId="{7FF2EA21-C50E-874D-B9F5-0CE0C1B71466}" destId="{648C61E6-09A7-F241-81AE-A30A890345C4}" srcOrd="0" destOrd="0" presId="urn:microsoft.com/office/officeart/2005/8/layout/process4"/>
    <dgm:cxn modelId="{39339700-4B64-404D-A819-9D46B4526238}" type="presParOf" srcId="{B1DF72D6-E631-8944-8E54-AA2A6B5E2E69}" destId="{5DF0E0D0-C617-594D-85AB-4A1D07B844C8}" srcOrd="3" destOrd="0" presId="urn:microsoft.com/office/officeart/2005/8/layout/process4"/>
    <dgm:cxn modelId="{DE60D4C5-2E50-2C41-9D5E-928493FA19E9}" type="presParOf" srcId="{B1DF72D6-E631-8944-8E54-AA2A6B5E2E69}" destId="{621B327C-094F-C14E-A30F-979DB01A08A1}" srcOrd="4" destOrd="0" presId="urn:microsoft.com/office/officeart/2005/8/layout/process4"/>
    <dgm:cxn modelId="{865644DD-24EA-0646-9C13-F65407905880}" type="presParOf" srcId="{621B327C-094F-C14E-A30F-979DB01A08A1}" destId="{5F80712D-8104-1947-85A8-68953F8DE6BE}" srcOrd="0" destOrd="0" presId="urn:microsoft.com/office/officeart/2005/8/layout/process4"/>
    <dgm:cxn modelId="{C5FB1660-2CD2-CF49-B917-3C24B4BD34CF}" type="presParOf" srcId="{B1DF72D6-E631-8944-8E54-AA2A6B5E2E69}" destId="{603276DE-0881-3444-AF6C-48642F49F109}" srcOrd="5" destOrd="0" presId="urn:microsoft.com/office/officeart/2005/8/layout/process4"/>
    <dgm:cxn modelId="{BD06DF87-DCCE-734B-88B2-120368E949E3}" type="presParOf" srcId="{B1DF72D6-E631-8944-8E54-AA2A6B5E2E69}" destId="{39502413-420F-B841-A95C-E04FCA84100F}" srcOrd="6" destOrd="0" presId="urn:microsoft.com/office/officeart/2005/8/layout/process4"/>
    <dgm:cxn modelId="{0EA0F0B3-7594-F34A-A704-F122FB12FA20}" type="presParOf" srcId="{39502413-420F-B841-A95C-E04FCA84100F}" destId="{24C66E8E-C040-934C-BF3B-DD04A712CCE5}" srcOrd="0" destOrd="0" presId="urn:microsoft.com/office/officeart/2005/8/layout/process4"/>
    <dgm:cxn modelId="{5E0B4B27-0F76-F643-8E30-B7421EB3266F}" type="presParOf" srcId="{B1DF72D6-E631-8944-8E54-AA2A6B5E2E69}" destId="{2CDCD20F-921A-6D42-88A8-5D0B5D6E7EDC}" srcOrd="7" destOrd="0" presId="urn:microsoft.com/office/officeart/2005/8/layout/process4"/>
    <dgm:cxn modelId="{E65174FB-1729-2C4F-92F9-36B4679FD402}" type="presParOf" srcId="{B1DF72D6-E631-8944-8E54-AA2A6B5E2E69}" destId="{EA00779C-E989-6843-90BA-0FDD77EF0BDC}" srcOrd="8" destOrd="0" presId="urn:microsoft.com/office/officeart/2005/8/layout/process4"/>
    <dgm:cxn modelId="{8C80F48C-890E-A243-8A24-2888D4379F66}" type="presParOf" srcId="{EA00779C-E989-6843-90BA-0FDD77EF0BDC}" destId="{BB9CD6D7-49F0-9F4C-A7A2-285267318967}" srcOrd="0" destOrd="0" presId="urn:microsoft.com/office/officeart/2005/8/layout/process4"/>
    <dgm:cxn modelId="{6BEDBE98-64E7-5D45-A91A-E60713226EE8}" type="presParOf" srcId="{B1DF72D6-E631-8944-8E54-AA2A6B5E2E69}" destId="{4CAEA9F4-F498-DE4C-A075-806944481EE5}" srcOrd="9" destOrd="0" presId="urn:microsoft.com/office/officeart/2005/8/layout/process4"/>
    <dgm:cxn modelId="{B928757D-A420-7942-A034-D39D0F8FED08}" type="presParOf" srcId="{B1DF72D6-E631-8944-8E54-AA2A6B5E2E69}" destId="{555A87DA-E964-5245-8D31-5B458C7BBCC3}" srcOrd="10" destOrd="0" presId="urn:microsoft.com/office/officeart/2005/8/layout/process4"/>
    <dgm:cxn modelId="{FF83EB51-C1A1-5442-95DA-1AD85FB19BFE}" type="presParOf" srcId="{555A87DA-E964-5245-8D31-5B458C7BBCC3}" destId="{72DA17AB-5EFD-824D-9040-663828E263C3}" srcOrd="0" destOrd="0" presId="urn:microsoft.com/office/officeart/2005/8/layout/process4"/>
    <dgm:cxn modelId="{B33DD1C7-F349-7A40-A0E3-59871CCA5378}" type="presParOf" srcId="{B1DF72D6-E631-8944-8E54-AA2A6B5E2E69}" destId="{18B7E946-6C3A-4446-8BF0-77635D2B7EEC}" srcOrd="11" destOrd="0" presId="urn:microsoft.com/office/officeart/2005/8/layout/process4"/>
    <dgm:cxn modelId="{5ADDD3C1-61B6-F04E-93CB-943A6F6D2EC7}" type="presParOf" srcId="{B1DF72D6-E631-8944-8E54-AA2A6B5E2E69}" destId="{11C494BB-3CB7-774B-BB91-3FED2228784F}" srcOrd="12" destOrd="0" presId="urn:microsoft.com/office/officeart/2005/8/layout/process4"/>
    <dgm:cxn modelId="{BE94273E-66F4-2447-B66A-349C67318995}"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0B53C921-892F-714D-A833-8F7023F3643A}" type="presOf" srcId="{56D9DA5B-B872-1642-ADC4-EFC0B3072EC0}" destId="{72DA17AB-5EFD-824D-9040-663828E263C3}" srcOrd="0" destOrd="0" presId="urn:microsoft.com/office/officeart/2005/8/layout/process4"/>
    <dgm:cxn modelId="{568EB099-EC56-454F-B3AF-10314B33ECED}" srcId="{DC2B6227-6A44-2A43-AAC0-9ECF9F202FBD}" destId="{BC1DE83C-BDC5-DD43-8D4B-1E8C646DB816}" srcOrd="2" destOrd="0" parTransId="{8C52AB91-CB21-B843-9DB5-513AE287879A}" sibTransId="{BD6EBF46-F887-684C-9B1E-BEF9E668C3BB}"/>
    <dgm:cxn modelId="{FA1DFB3B-5D9A-3C43-B8DF-AC9C872E3324}" srcId="{DC2B6227-6A44-2A43-AAC0-9ECF9F202FBD}" destId="{ED7D624B-FAB8-F84D-A0C7-E2E423ECE542}" srcOrd="4" destOrd="0" parTransId="{8C1E40B1-2955-B44F-B529-59FFED12E65B}" sibTransId="{554791B3-5726-924B-AA63-D8548B6D1B63}"/>
    <dgm:cxn modelId="{D05FAAFF-075C-E749-9AC2-243D0A5E92BF}" srcId="{DC2B6227-6A44-2A43-AAC0-9ECF9F202FBD}" destId="{23B96029-E82B-CD48-9819-EFB85AB6AA7D}" srcOrd="6" destOrd="0" parTransId="{D8B0F331-E1DC-794D-BE14-7D843A6DD010}" sibTransId="{249A687F-7657-1944-BBB7-E829BE817D97}"/>
    <dgm:cxn modelId="{DF69CB4D-87C7-5441-96AE-885136DE92EE}" srcId="{DC2B6227-6A44-2A43-AAC0-9ECF9F202FBD}" destId="{CF3FEEE8-7F12-B94B-A226-CE2F166E34DD}" srcOrd="0" destOrd="0" parTransId="{AB1F6543-102F-834E-B2BF-4E14C5D4E572}" sibTransId="{26960AF5-802C-F24D-833A-9711C8A54489}"/>
    <dgm:cxn modelId="{5E8BA0CC-B2A3-5D42-B13A-BF3D75B7A562}" type="presOf" srcId="{BC1DE83C-BDC5-DD43-8D4B-1E8C646DB816}" destId="{BB9CD6D7-49F0-9F4C-A7A2-285267318967}" srcOrd="0" destOrd="0" presId="urn:microsoft.com/office/officeart/2005/8/layout/process4"/>
    <dgm:cxn modelId="{7A745CF5-3309-454C-AB8A-10C5E2B26C17}" type="presOf" srcId="{CF3FEEE8-7F12-B94B-A226-CE2F166E34DD}" destId="{535A11A3-7FD5-E442-BA88-D76B1CA76EBF}" srcOrd="0" destOrd="0" presId="urn:microsoft.com/office/officeart/2005/8/layout/process4"/>
    <dgm:cxn modelId="{93DF9949-5477-ED4A-8D82-5EB957BA7374}" type="presOf" srcId="{DC2B6227-6A44-2A43-AAC0-9ECF9F202FBD}" destId="{B1DF72D6-E631-8944-8E54-AA2A6B5E2E69}" srcOrd="0" destOrd="0" presId="urn:microsoft.com/office/officeart/2005/8/layout/process4"/>
    <dgm:cxn modelId="{3551B290-E735-1E4A-B886-B21D34AD5C55}" srcId="{DC2B6227-6A44-2A43-AAC0-9ECF9F202FBD}" destId="{8B970EF8-F2D4-C247-A23F-87B85F317B91}" srcOrd="3" destOrd="0" parTransId="{4838800E-BC1B-B440-8030-A9D5458B40A3}" sibTransId="{4BDFC467-4992-6543-97C2-5E19D1E1F566}"/>
    <dgm:cxn modelId="{8CEB5657-A49D-814E-84FE-453C2F6553A2}" srcId="{DC2B6227-6A44-2A43-AAC0-9ECF9F202FBD}" destId="{C36A51DD-8CC9-7443-ADFF-EC4C6D171DFA}" srcOrd="5" destOrd="0" parTransId="{E40E38DB-F76F-9A49-AFD7-1365295607DF}" sibTransId="{FCD9ABA3-D39A-9C4C-9172-1D396622CAC8}"/>
    <dgm:cxn modelId="{CCB42D3F-9940-1E4F-AB2D-B74E51754CE2}" type="presOf" srcId="{23B96029-E82B-CD48-9819-EFB85AB6AA7D}" destId="{C2BD91E8-6039-414B-9E3D-3E56EC854462}" srcOrd="0" destOrd="0" presId="urn:microsoft.com/office/officeart/2005/8/layout/process4"/>
    <dgm:cxn modelId="{A6C1FB21-C923-0E47-A003-ECAC0E226FFE}" type="presOf" srcId="{C36A51DD-8CC9-7443-ADFF-EC4C6D171DFA}" destId="{648C61E6-09A7-F241-81AE-A30A890345C4}" srcOrd="0" destOrd="0" presId="urn:microsoft.com/office/officeart/2005/8/layout/process4"/>
    <dgm:cxn modelId="{BBECCB22-46CD-E845-A613-BE9ED961A42F}" type="presOf" srcId="{ED7D624B-FAB8-F84D-A0C7-E2E423ECE542}" destId="{5F80712D-8104-1947-85A8-68953F8DE6BE}" srcOrd="0" destOrd="0" presId="urn:microsoft.com/office/officeart/2005/8/layout/process4"/>
    <dgm:cxn modelId="{367C922F-83B4-FF42-A2C6-CBBA435BB351}" type="presOf" srcId="{8B970EF8-F2D4-C247-A23F-87B85F317B91}" destId="{24C66E8E-C040-934C-BF3B-DD04A712CCE5}" srcOrd="0" destOrd="0" presId="urn:microsoft.com/office/officeart/2005/8/layout/process4"/>
    <dgm:cxn modelId="{F8C63160-137B-4C40-B36B-408C5FD4A892}" srcId="{DC2B6227-6A44-2A43-AAC0-9ECF9F202FBD}" destId="{56D9DA5B-B872-1642-ADC4-EFC0B3072EC0}" srcOrd="1" destOrd="0" parTransId="{A0AE3239-495D-254A-80F8-55F83714E777}" sibTransId="{50CF9852-E89D-BA4F-B0BF-7FA7E8A453D5}"/>
    <dgm:cxn modelId="{D51A8E5E-DE54-B241-85DB-BD2053E79447}" type="presParOf" srcId="{B1DF72D6-E631-8944-8E54-AA2A6B5E2E69}" destId="{1F34CADF-DC62-654F-A5D0-F24976FBDEBB}" srcOrd="0" destOrd="0" presId="urn:microsoft.com/office/officeart/2005/8/layout/process4"/>
    <dgm:cxn modelId="{6198EEB4-EFD8-B745-9D55-C4B269BE3B11}" type="presParOf" srcId="{1F34CADF-DC62-654F-A5D0-F24976FBDEBB}" destId="{C2BD91E8-6039-414B-9E3D-3E56EC854462}" srcOrd="0" destOrd="0" presId="urn:microsoft.com/office/officeart/2005/8/layout/process4"/>
    <dgm:cxn modelId="{E0892127-D632-3942-A1F0-CBE361B58D38}" type="presParOf" srcId="{B1DF72D6-E631-8944-8E54-AA2A6B5E2E69}" destId="{CFE9AEBA-F357-2041-86EF-C152B704638D}" srcOrd="1" destOrd="0" presId="urn:microsoft.com/office/officeart/2005/8/layout/process4"/>
    <dgm:cxn modelId="{52ADAC3C-9B49-4044-89FD-5C13EDB97A66}" type="presParOf" srcId="{B1DF72D6-E631-8944-8E54-AA2A6B5E2E69}" destId="{7FF2EA21-C50E-874D-B9F5-0CE0C1B71466}" srcOrd="2" destOrd="0" presId="urn:microsoft.com/office/officeart/2005/8/layout/process4"/>
    <dgm:cxn modelId="{897CA53A-0C6C-7149-80AD-E9022EF321A8}" type="presParOf" srcId="{7FF2EA21-C50E-874D-B9F5-0CE0C1B71466}" destId="{648C61E6-09A7-F241-81AE-A30A890345C4}" srcOrd="0" destOrd="0" presId="urn:microsoft.com/office/officeart/2005/8/layout/process4"/>
    <dgm:cxn modelId="{F5AF1108-D16A-2E49-A58A-71DF687A0B79}" type="presParOf" srcId="{B1DF72D6-E631-8944-8E54-AA2A6B5E2E69}" destId="{5DF0E0D0-C617-594D-85AB-4A1D07B844C8}" srcOrd="3" destOrd="0" presId="urn:microsoft.com/office/officeart/2005/8/layout/process4"/>
    <dgm:cxn modelId="{372A7F52-4C27-5644-B37F-2382AB36DF74}" type="presParOf" srcId="{B1DF72D6-E631-8944-8E54-AA2A6B5E2E69}" destId="{621B327C-094F-C14E-A30F-979DB01A08A1}" srcOrd="4" destOrd="0" presId="urn:microsoft.com/office/officeart/2005/8/layout/process4"/>
    <dgm:cxn modelId="{9E50D2A3-E325-2940-9C8C-C34905921E7F}" type="presParOf" srcId="{621B327C-094F-C14E-A30F-979DB01A08A1}" destId="{5F80712D-8104-1947-85A8-68953F8DE6BE}" srcOrd="0" destOrd="0" presId="urn:microsoft.com/office/officeart/2005/8/layout/process4"/>
    <dgm:cxn modelId="{B56F5173-E5B9-9F48-85B1-D24526CADD2C}" type="presParOf" srcId="{B1DF72D6-E631-8944-8E54-AA2A6B5E2E69}" destId="{603276DE-0881-3444-AF6C-48642F49F109}" srcOrd="5" destOrd="0" presId="urn:microsoft.com/office/officeart/2005/8/layout/process4"/>
    <dgm:cxn modelId="{CA797431-0750-9046-9951-417A9F6B6D83}" type="presParOf" srcId="{B1DF72D6-E631-8944-8E54-AA2A6B5E2E69}" destId="{39502413-420F-B841-A95C-E04FCA84100F}" srcOrd="6" destOrd="0" presId="urn:microsoft.com/office/officeart/2005/8/layout/process4"/>
    <dgm:cxn modelId="{5FB40DE6-535B-2045-B202-50FD74BF2D11}" type="presParOf" srcId="{39502413-420F-B841-A95C-E04FCA84100F}" destId="{24C66E8E-C040-934C-BF3B-DD04A712CCE5}" srcOrd="0" destOrd="0" presId="urn:microsoft.com/office/officeart/2005/8/layout/process4"/>
    <dgm:cxn modelId="{8F82EEC8-8214-3944-B82D-7FA1D271473B}" type="presParOf" srcId="{B1DF72D6-E631-8944-8E54-AA2A6B5E2E69}" destId="{2CDCD20F-921A-6D42-88A8-5D0B5D6E7EDC}" srcOrd="7" destOrd="0" presId="urn:microsoft.com/office/officeart/2005/8/layout/process4"/>
    <dgm:cxn modelId="{E9AE98A7-45EA-2B4A-AD2A-02B3A83774E1}" type="presParOf" srcId="{B1DF72D6-E631-8944-8E54-AA2A6B5E2E69}" destId="{EA00779C-E989-6843-90BA-0FDD77EF0BDC}" srcOrd="8" destOrd="0" presId="urn:microsoft.com/office/officeart/2005/8/layout/process4"/>
    <dgm:cxn modelId="{D69DACD2-B273-D047-B761-C542F568065E}" type="presParOf" srcId="{EA00779C-E989-6843-90BA-0FDD77EF0BDC}" destId="{BB9CD6D7-49F0-9F4C-A7A2-285267318967}" srcOrd="0" destOrd="0" presId="urn:microsoft.com/office/officeart/2005/8/layout/process4"/>
    <dgm:cxn modelId="{EBF7E0A6-70FE-DE4F-A7CB-16CD7075027F}" type="presParOf" srcId="{B1DF72D6-E631-8944-8E54-AA2A6B5E2E69}" destId="{4CAEA9F4-F498-DE4C-A075-806944481EE5}" srcOrd="9" destOrd="0" presId="urn:microsoft.com/office/officeart/2005/8/layout/process4"/>
    <dgm:cxn modelId="{17EE325A-05F0-7343-AA51-5756A9CFA2C2}" type="presParOf" srcId="{B1DF72D6-E631-8944-8E54-AA2A6B5E2E69}" destId="{555A87DA-E964-5245-8D31-5B458C7BBCC3}" srcOrd="10" destOrd="0" presId="urn:microsoft.com/office/officeart/2005/8/layout/process4"/>
    <dgm:cxn modelId="{0A7F7B1A-D770-B54B-BFB7-ED45D6004BEE}" type="presParOf" srcId="{555A87DA-E964-5245-8D31-5B458C7BBCC3}" destId="{72DA17AB-5EFD-824D-9040-663828E263C3}" srcOrd="0" destOrd="0" presId="urn:microsoft.com/office/officeart/2005/8/layout/process4"/>
    <dgm:cxn modelId="{3F233089-C919-354C-BAC8-FCA4006EDBA7}" type="presParOf" srcId="{B1DF72D6-E631-8944-8E54-AA2A6B5E2E69}" destId="{18B7E946-6C3A-4446-8BF0-77635D2B7EEC}" srcOrd="11" destOrd="0" presId="urn:microsoft.com/office/officeart/2005/8/layout/process4"/>
    <dgm:cxn modelId="{CDF7F681-58C6-9D47-86F3-C938FD0233FB}" type="presParOf" srcId="{B1DF72D6-E631-8944-8E54-AA2A6B5E2E69}" destId="{11C494BB-3CB7-774B-BB91-3FED2228784F}" srcOrd="12" destOrd="0" presId="urn:microsoft.com/office/officeart/2005/8/layout/process4"/>
    <dgm:cxn modelId="{F2ED9369-1E0F-C74D-9885-63BC2B4C5E9E}"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B35ACD6B-1993-1D47-A05F-720A5008AFA4}" type="presOf" srcId="{DC2B6227-6A44-2A43-AAC0-9ECF9F202FBD}" destId="{B1DF72D6-E631-8944-8E54-AA2A6B5E2E69}" srcOrd="0" destOrd="0" presId="urn:microsoft.com/office/officeart/2005/8/layout/process4"/>
    <dgm:cxn modelId="{47DA868F-B518-AF4C-AE57-D21F19C16558}" type="presOf" srcId="{BC1DE83C-BDC5-DD43-8D4B-1E8C646DB816}" destId="{BB9CD6D7-49F0-9F4C-A7A2-285267318967}" srcOrd="0" destOrd="0" presId="urn:microsoft.com/office/officeart/2005/8/layout/process4"/>
    <dgm:cxn modelId="{D05FAAFF-075C-E749-9AC2-243D0A5E92BF}" srcId="{DC2B6227-6A44-2A43-AAC0-9ECF9F202FBD}" destId="{23B96029-E82B-CD48-9819-EFB85AB6AA7D}" srcOrd="6" destOrd="0" parTransId="{D8B0F331-E1DC-794D-BE14-7D843A6DD010}" sibTransId="{249A687F-7657-1944-BBB7-E829BE817D97}"/>
    <dgm:cxn modelId="{F8C63160-137B-4C40-B36B-408C5FD4A892}" srcId="{DC2B6227-6A44-2A43-AAC0-9ECF9F202FBD}" destId="{56D9DA5B-B872-1642-ADC4-EFC0B3072EC0}" srcOrd="1" destOrd="0" parTransId="{A0AE3239-495D-254A-80F8-55F83714E777}" sibTransId="{50CF9852-E89D-BA4F-B0BF-7FA7E8A453D5}"/>
    <dgm:cxn modelId="{93D01C6F-EF71-7B4F-9D70-6C2111E66FE7}" type="presOf" srcId="{C36A51DD-8CC9-7443-ADFF-EC4C6D171DFA}" destId="{648C61E6-09A7-F241-81AE-A30A890345C4}" srcOrd="0" destOrd="0" presId="urn:microsoft.com/office/officeart/2005/8/layout/process4"/>
    <dgm:cxn modelId="{7675E104-5B4B-A940-BD9F-3535568FC6A9}" type="presOf" srcId="{CF3FEEE8-7F12-B94B-A226-CE2F166E34DD}" destId="{535A11A3-7FD5-E442-BA88-D76B1CA76EBF}" srcOrd="0" destOrd="0" presId="urn:microsoft.com/office/officeart/2005/8/layout/process4"/>
    <dgm:cxn modelId="{568EB099-EC56-454F-B3AF-10314B33ECED}" srcId="{DC2B6227-6A44-2A43-AAC0-9ECF9F202FBD}" destId="{BC1DE83C-BDC5-DD43-8D4B-1E8C646DB816}" srcOrd="2" destOrd="0" parTransId="{8C52AB91-CB21-B843-9DB5-513AE287879A}" sibTransId="{BD6EBF46-F887-684C-9B1E-BEF9E668C3BB}"/>
    <dgm:cxn modelId="{329B2509-E9EF-6F4E-B62C-95F32EC2A852}" type="presOf" srcId="{8B970EF8-F2D4-C247-A23F-87B85F317B91}" destId="{24C66E8E-C040-934C-BF3B-DD04A712CCE5}" srcOrd="0" destOrd="0" presId="urn:microsoft.com/office/officeart/2005/8/layout/process4"/>
    <dgm:cxn modelId="{DF69CB4D-87C7-5441-96AE-885136DE92EE}" srcId="{DC2B6227-6A44-2A43-AAC0-9ECF9F202FBD}" destId="{CF3FEEE8-7F12-B94B-A226-CE2F166E34DD}" srcOrd="0" destOrd="0" parTransId="{AB1F6543-102F-834E-B2BF-4E14C5D4E572}" sibTransId="{26960AF5-802C-F24D-833A-9711C8A54489}"/>
    <dgm:cxn modelId="{D9F33680-F2EE-DD48-BFA0-6EBE541162FF}" type="presOf" srcId="{ED7D624B-FAB8-F84D-A0C7-E2E423ECE542}" destId="{5F80712D-8104-1947-85A8-68953F8DE6BE}" srcOrd="0" destOrd="0" presId="urn:microsoft.com/office/officeart/2005/8/layout/process4"/>
    <dgm:cxn modelId="{BDF775BC-4A97-764D-9CD4-10447565F28E}" type="presOf" srcId="{23B96029-E82B-CD48-9819-EFB85AB6AA7D}" destId="{C2BD91E8-6039-414B-9E3D-3E56EC854462}" srcOrd="0" destOrd="0" presId="urn:microsoft.com/office/officeart/2005/8/layout/process4"/>
    <dgm:cxn modelId="{3551B290-E735-1E4A-B886-B21D34AD5C55}" srcId="{DC2B6227-6A44-2A43-AAC0-9ECF9F202FBD}" destId="{8B970EF8-F2D4-C247-A23F-87B85F317B91}" srcOrd="3" destOrd="0" parTransId="{4838800E-BC1B-B440-8030-A9D5458B40A3}" sibTransId="{4BDFC467-4992-6543-97C2-5E19D1E1F566}"/>
    <dgm:cxn modelId="{8CEB5657-A49D-814E-84FE-453C2F6553A2}" srcId="{DC2B6227-6A44-2A43-AAC0-9ECF9F202FBD}" destId="{C36A51DD-8CC9-7443-ADFF-EC4C6D171DFA}" srcOrd="5" destOrd="0" parTransId="{E40E38DB-F76F-9A49-AFD7-1365295607DF}" sibTransId="{FCD9ABA3-D39A-9C4C-9172-1D396622CAC8}"/>
    <dgm:cxn modelId="{BCBA4BAD-EEFB-A540-95BF-D273E1D460B6}" type="presOf" srcId="{56D9DA5B-B872-1642-ADC4-EFC0B3072EC0}" destId="{72DA17AB-5EFD-824D-9040-663828E263C3}" srcOrd="0" destOrd="0" presId="urn:microsoft.com/office/officeart/2005/8/layout/process4"/>
    <dgm:cxn modelId="{FA1DFB3B-5D9A-3C43-B8DF-AC9C872E3324}" srcId="{DC2B6227-6A44-2A43-AAC0-9ECF9F202FBD}" destId="{ED7D624B-FAB8-F84D-A0C7-E2E423ECE542}" srcOrd="4" destOrd="0" parTransId="{8C1E40B1-2955-B44F-B529-59FFED12E65B}" sibTransId="{554791B3-5726-924B-AA63-D8548B6D1B63}"/>
    <dgm:cxn modelId="{B6B373A0-1EA6-A943-BBF9-9D3CF216A86D}" type="presParOf" srcId="{B1DF72D6-E631-8944-8E54-AA2A6B5E2E69}" destId="{1F34CADF-DC62-654F-A5D0-F24976FBDEBB}" srcOrd="0" destOrd="0" presId="urn:microsoft.com/office/officeart/2005/8/layout/process4"/>
    <dgm:cxn modelId="{ADF598B4-DE02-9745-81C1-D03113DA38F4}" type="presParOf" srcId="{1F34CADF-DC62-654F-A5D0-F24976FBDEBB}" destId="{C2BD91E8-6039-414B-9E3D-3E56EC854462}" srcOrd="0" destOrd="0" presId="urn:microsoft.com/office/officeart/2005/8/layout/process4"/>
    <dgm:cxn modelId="{52ECF33C-9EE9-DD47-A351-5B5FB4F22D93}" type="presParOf" srcId="{B1DF72D6-E631-8944-8E54-AA2A6B5E2E69}" destId="{CFE9AEBA-F357-2041-86EF-C152B704638D}" srcOrd="1" destOrd="0" presId="urn:microsoft.com/office/officeart/2005/8/layout/process4"/>
    <dgm:cxn modelId="{DF2E753A-D8DF-0B40-A666-1C4A46AFF1AB}" type="presParOf" srcId="{B1DF72D6-E631-8944-8E54-AA2A6B5E2E69}" destId="{7FF2EA21-C50E-874D-B9F5-0CE0C1B71466}" srcOrd="2" destOrd="0" presId="urn:microsoft.com/office/officeart/2005/8/layout/process4"/>
    <dgm:cxn modelId="{F7466FDF-875E-F440-BFFE-1E084B3D653C}" type="presParOf" srcId="{7FF2EA21-C50E-874D-B9F5-0CE0C1B71466}" destId="{648C61E6-09A7-F241-81AE-A30A890345C4}" srcOrd="0" destOrd="0" presId="urn:microsoft.com/office/officeart/2005/8/layout/process4"/>
    <dgm:cxn modelId="{96C3F23B-E5B1-1642-88A0-5CE746A7C458}" type="presParOf" srcId="{B1DF72D6-E631-8944-8E54-AA2A6B5E2E69}" destId="{5DF0E0D0-C617-594D-85AB-4A1D07B844C8}" srcOrd="3" destOrd="0" presId="urn:microsoft.com/office/officeart/2005/8/layout/process4"/>
    <dgm:cxn modelId="{DEAE7FBE-242A-844A-AC5D-D2F2467C1FFE}" type="presParOf" srcId="{B1DF72D6-E631-8944-8E54-AA2A6B5E2E69}" destId="{621B327C-094F-C14E-A30F-979DB01A08A1}" srcOrd="4" destOrd="0" presId="urn:microsoft.com/office/officeart/2005/8/layout/process4"/>
    <dgm:cxn modelId="{CF4B91A6-CDB5-7245-BC5F-D997363D6C67}" type="presParOf" srcId="{621B327C-094F-C14E-A30F-979DB01A08A1}" destId="{5F80712D-8104-1947-85A8-68953F8DE6BE}" srcOrd="0" destOrd="0" presId="urn:microsoft.com/office/officeart/2005/8/layout/process4"/>
    <dgm:cxn modelId="{E9A229EB-9008-C24A-9B3C-A99DB93979BA}" type="presParOf" srcId="{B1DF72D6-E631-8944-8E54-AA2A6B5E2E69}" destId="{603276DE-0881-3444-AF6C-48642F49F109}" srcOrd="5" destOrd="0" presId="urn:microsoft.com/office/officeart/2005/8/layout/process4"/>
    <dgm:cxn modelId="{EA4A8961-A6DF-EE4A-AAF7-BC98AFCBF349}" type="presParOf" srcId="{B1DF72D6-E631-8944-8E54-AA2A6B5E2E69}" destId="{39502413-420F-B841-A95C-E04FCA84100F}" srcOrd="6" destOrd="0" presId="urn:microsoft.com/office/officeart/2005/8/layout/process4"/>
    <dgm:cxn modelId="{A0D131D5-2A1B-724C-996B-16BB25716DA3}" type="presParOf" srcId="{39502413-420F-B841-A95C-E04FCA84100F}" destId="{24C66E8E-C040-934C-BF3B-DD04A712CCE5}" srcOrd="0" destOrd="0" presId="urn:microsoft.com/office/officeart/2005/8/layout/process4"/>
    <dgm:cxn modelId="{D5CC1FA0-7520-AB4B-BCDD-4D9A7195B729}" type="presParOf" srcId="{B1DF72D6-E631-8944-8E54-AA2A6B5E2E69}" destId="{2CDCD20F-921A-6D42-88A8-5D0B5D6E7EDC}" srcOrd="7" destOrd="0" presId="urn:microsoft.com/office/officeart/2005/8/layout/process4"/>
    <dgm:cxn modelId="{A370D2E9-2CE8-4841-9B0F-C0E7E9EEE699}" type="presParOf" srcId="{B1DF72D6-E631-8944-8E54-AA2A6B5E2E69}" destId="{EA00779C-E989-6843-90BA-0FDD77EF0BDC}" srcOrd="8" destOrd="0" presId="urn:microsoft.com/office/officeart/2005/8/layout/process4"/>
    <dgm:cxn modelId="{A1BC1BFC-F4E0-4F48-8B2B-780FDCBBCCB9}" type="presParOf" srcId="{EA00779C-E989-6843-90BA-0FDD77EF0BDC}" destId="{BB9CD6D7-49F0-9F4C-A7A2-285267318967}" srcOrd="0" destOrd="0" presId="urn:microsoft.com/office/officeart/2005/8/layout/process4"/>
    <dgm:cxn modelId="{869D2112-F4F9-1A4F-84DE-1AE007B83C93}" type="presParOf" srcId="{B1DF72D6-E631-8944-8E54-AA2A6B5E2E69}" destId="{4CAEA9F4-F498-DE4C-A075-806944481EE5}" srcOrd="9" destOrd="0" presId="urn:microsoft.com/office/officeart/2005/8/layout/process4"/>
    <dgm:cxn modelId="{CB1AA88C-0A2D-674D-AFA7-FE9BB0804631}" type="presParOf" srcId="{B1DF72D6-E631-8944-8E54-AA2A6B5E2E69}" destId="{555A87DA-E964-5245-8D31-5B458C7BBCC3}" srcOrd="10" destOrd="0" presId="urn:microsoft.com/office/officeart/2005/8/layout/process4"/>
    <dgm:cxn modelId="{D92108B5-8DE5-464A-857F-7C8AE357D614}" type="presParOf" srcId="{555A87DA-E964-5245-8D31-5B458C7BBCC3}" destId="{72DA17AB-5EFD-824D-9040-663828E263C3}" srcOrd="0" destOrd="0" presId="urn:microsoft.com/office/officeart/2005/8/layout/process4"/>
    <dgm:cxn modelId="{472A96EF-1C1A-9D40-B552-11AE46208321}" type="presParOf" srcId="{B1DF72D6-E631-8944-8E54-AA2A6B5E2E69}" destId="{18B7E946-6C3A-4446-8BF0-77635D2B7EEC}" srcOrd="11" destOrd="0" presId="urn:microsoft.com/office/officeart/2005/8/layout/process4"/>
    <dgm:cxn modelId="{499B4D95-D41A-9945-A8F9-3C96504A3A7F}" type="presParOf" srcId="{B1DF72D6-E631-8944-8E54-AA2A6B5E2E69}" destId="{11C494BB-3CB7-774B-BB91-3FED2228784F}" srcOrd="12" destOrd="0" presId="urn:microsoft.com/office/officeart/2005/8/layout/process4"/>
    <dgm:cxn modelId="{511E9AD2-A41F-BF42-8D16-D3CC71C6D81D}"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C2B6227-6A44-2A43-AAC0-9ECF9F202FBD}" type="doc">
      <dgm:prSet loTypeId="urn:microsoft.com/office/officeart/2005/8/layout/process4" loCatId="" qsTypeId="urn:microsoft.com/office/officeart/2005/8/quickstyle/simple4" qsCatId="simple" csTypeId="urn:microsoft.com/office/officeart/2005/8/colors/colorful3" csCatId="colorful" phldr="1"/>
      <dgm:spPr/>
      <dgm:t>
        <a:bodyPr/>
        <a:lstStyle/>
        <a:p>
          <a:endParaRPr lang="en-US"/>
        </a:p>
      </dgm:t>
    </dgm:pt>
    <dgm:pt modelId="{CF3FEEE8-7F12-B94B-A226-CE2F166E34DD}">
      <dgm:prSet phldrT="[Text]" custT="1"/>
      <dgm:spPr/>
      <dgm:t>
        <a:bodyPr/>
        <a:lstStyle/>
        <a:p>
          <a:r>
            <a:rPr lang="en-US" sz="3000" b="1" dirty="0" smtClean="0"/>
            <a:t>Constrain planet frequencies</a:t>
          </a:r>
          <a:endParaRPr lang="en-US" sz="3000" b="1" dirty="0"/>
        </a:p>
      </dgm:t>
    </dgm:pt>
    <dgm:pt modelId="{AB1F6543-102F-834E-B2BF-4E14C5D4E572}" type="parTrans" cxnId="{DF69CB4D-87C7-5441-96AE-885136DE92EE}">
      <dgm:prSet/>
      <dgm:spPr/>
      <dgm:t>
        <a:bodyPr/>
        <a:lstStyle/>
        <a:p>
          <a:endParaRPr lang="en-US"/>
        </a:p>
      </dgm:t>
    </dgm:pt>
    <dgm:pt modelId="{26960AF5-802C-F24D-833A-9711C8A54489}" type="sibTrans" cxnId="{DF69CB4D-87C7-5441-96AE-885136DE92EE}">
      <dgm:prSet/>
      <dgm:spPr/>
      <dgm:t>
        <a:bodyPr/>
        <a:lstStyle/>
        <a:p>
          <a:endParaRPr lang="en-US"/>
        </a:p>
      </dgm:t>
    </dgm:pt>
    <dgm:pt modelId="{56D9DA5B-B872-1642-ADC4-EFC0B3072EC0}">
      <dgm:prSet custT="1"/>
      <dgm:spPr/>
      <dgm:t>
        <a:bodyPr lIns="91440" rIns="91440"/>
        <a:lstStyle/>
        <a:p>
          <a:r>
            <a:rPr lang="en-US" sz="3000" b="1" dirty="0" smtClean="0"/>
            <a:t>Figure out which sizes of planets are rocky</a:t>
          </a:r>
        </a:p>
      </dgm:t>
    </dgm:pt>
    <dgm:pt modelId="{A0AE3239-495D-254A-80F8-55F83714E777}" type="parTrans" cxnId="{F8C63160-137B-4C40-B36B-408C5FD4A892}">
      <dgm:prSet/>
      <dgm:spPr/>
      <dgm:t>
        <a:bodyPr/>
        <a:lstStyle/>
        <a:p>
          <a:endParaRPr lang="en-US"/>
        </a:p>
      </dgm:t>
    </dgm:pt>
    <dgm:pt modelId="{50CF9852-E89D-BA4F-B0BF-7FA7E8A453D5}" type="sibTrans" cxnId="{F8C63160-137B-4C40-B36B-408C5FD4A892}">
      <dgm:prSet/>
      <dgm:spPr/>
      <dgm:t>
        <a:bodyPr/>
        <a:lstStyle/>
        <a:p>
          <a:endParaRPr lang="en-US"/>
        </a:p>
      </dgm:t>
    </dgm:pt>
    <dgm:pt modelId="{BC1DE83C-BDC5-DD43-8D4B-1E8C646DB816}">
      <dgm:prSet custT="1"/>
      <dgm:spPr/>
      <dgm:t>
        <a:bodyPr/>
        <a:lstStyle/>
        <a:p>
          <a:r>
            <a:rPr lang="en-US" sz="3000" b="1" dirty="0" smtClean="0"/>
            <a:t>Find cool potentially habitable planets</a:t>
          </a:r>
        </a:p>
      </dgm:t>
    </dgm:pt>
    <dgm:pt modelId="{8C52AB91-CB21-B843-9DB5-513AE287879A}" type="parTrans" cxnId="{568EB099-EC56-454F-B3AF-10314B33ECED}">
      <dgm:prSet/>
      <dgm:spPr/>
      <dgm:t>
        <a:bodyPr/>
        <a:lstStyle/>
        <a:p>
          <a:endParaRPr lang="en-US"/>
        </a:p>
      </dgm:t>
    </dgm:pt>
    <dgm:pt modelId="{BD6EBF46-F887-684C-9B1E-BEF9E668C3BB}" type="sibTrans" cxnId="{568EB099-EC56-454F-B3AF-10314B33ECED}">
      <dgm:prSet/>
      <dgm:spPr/>
      <dgm:t>
        <a:bodyPr/>
        <a:lstStyle/>
        <a:p>
          <a:endParaRPr lang="en-US"/>
        </a:p>
      </dgm:t>
    </dgm:pt>
    <dgm:pt modelId="{8B970EF8-F2D4-C247-A23F-87B85F317B91}">
      <dgm:prSet custT="1"/>
      <dgm:spPr/>
      <dgm:t>
        <a:bodyPr/>
        <a:lstStyle/>
        <a:p>
          <a:r>
            <a:rPr lang="en-US" sz="3000" b="1" dirty="0" smtClean="0"/>
            <a:t>Measure masses to identify rocky worlds</a:t>
          </a:r>
        </a:p>
      </dgm:t>
    </dgm:pt>
    <dgm:pt modelId="{4838800E-BC1B-B440-8030-A9D5458B40A3}" type="parTrans" cxnId="{3551B290-E735-1E4A-B886-B21D34AD5C55}">
      <dgm:prSet/>
      <dgm:spPr/>
      <dgm:t>
        <a:bodyPr/>
        <a:lstStyle/>
        <a:p>
          <a:endParaRPr lang="en-US"/>
        </a:p>
      </dgm:t>
    </dgm:pt>
    <dgm:pt modelId="{4BDFC467-4992-6543-97C2-5E19D1E1F566}" type="sibTrans" cxnId="{3551B290-E735-1E4A-B886-B21D34AD5C55}">
      <dgm:prSet/>
      <dgm:spPr/>
      <dgm:t>
        <a:bodyPr/>
        <a:lstStyle/>
        <a:p>
          <a:endParaRPr lang="en-US"/>
        </a:p>
      </dgm:t>
    </dgm:pt>
    <dgm:pt modelId="{ED7D624B-FAB8-F84D-A0C7-E2E423ECE542}">
      <dgm:prSet custT="1"/>
      <dgm:spPr/>
      <dgm:t>
        <a:bodyPr/>
        <a:lstStyle/>
        <a:p>
          <a:r>
            <a:rPr lang="en-US" sz="3000" b="1" dirty="0" smtClean="0"/>
            <a:t>Determine atmospheric compositions</a:t>
          </a:r>
        </a:p>
      </dgm:t>
    </dgm:pt>
    <dgm:pt modelId="{8C1E40B1-2955-B44F-B529-59FFED12E65B}" type="parTrans" cxnId="{FA1DFB3B-5D9A-3C43-B8DF-AC9C872E3324}">
      <dgm:prSet/>
      <dgm:spPr/>
      <dgm:t>
        <a:bodyPr/>
        <a:lstStyle/>
        <a:p>
          <a:endParaRPr lang="en-US"/>
        </a:p>
      </dgm:t>
    </dgm:pt>
    <dgm:pt modelId="{554791B3-5726-924B-AA63-D8548B6D1B63}" type="sibTrans" cxnId="{FA1DFB3B-5D9A-3C43-B8DF-AC9C872E3324}">
      <dgm:prSet/>
      <dgm:spPr/>
      <dgm:t>
        <a:bodyPr/>
        <a:lstStyle/>
        <a:p>
          <a:endParaRPr lang="en-US"/>
        </a:p>
      </dgm:t>
    </dgm:pt>
    <dgm:pt modelId="{C36A51DD-8CC9-7443-ADFF-EC4C6D171DFA}">
      <dgm:prSet custT="1"/>
      <dgm:spPr/>
      <dgm:t>
        <a:bodyPr/>
        <a:lstStyle/>
        <a:p>
          <a:r>
            <a:rPr lang="en-US" sz="3000" b="1" dirty="0" smtClean="0"/>
            <a:t>Search for </a:t>
          </a:r>
          <a:r>
            <a:rPr lang="en-US" sz="3000" b="1" dirty="0" err="1" smtClean="0"/>
            <a:t>biosignatures</a:t>
          </a:r>
          <a:endParaRPr lang="en-US" sz="3000" b="1" dirty="0" smtClean="0"/>
        </a:p>
      </dgm:t>
    </dgm:pt>
    <dgm:pt modelId="{E40E38DB-F76F-9A49-AFD7-1365295607DF}" type="parTrans" cxnId="{8CEB5657-A49D-814E-84FE-453C2F6553A2}">
      <dgm:prSet/>
      <dgm:spPr/>
      <dgm:t>
        <a:bodyPr/>
        <a:lstStyle/>
        <a:p>
          <a:endParaRPr lang="en-US"/>
        </a:p>
      </dgm:t>
    </dgm:pt>
    <dgm:pt modelId="{FCD9ABA3-D39A-9C4C-9172-1D396622CAC8}" type="sibTrans" cxnId="{8CEB5657-A49D-814E-84FE-453C2F6553A2}">
      <dgm:prSet/>
      <dgm:spPr/>
      <dgm:t>
        <a:bodyPr/>
        <a:lstStyle/>
        <a:p>
          <a:endParaRPr lang="en-US"/>
        </a:p>
      </dgm:t>
    </dgm:pt>
    <dgm:pt modelId="{23B96029-E82B-CD48-9819-EFB85AB6AA7D}">
      <dgm:prSet custT="1"/>
      <dgm:spPr/>
      <dgm:t>
        <a:bodyPr/>
        <a:lstStyle/>
        <a:p>
          <a:r>
            <a:rPr lang="en-US" sz="3000" b="1" dirty="0" smtClean="0"/>
            <a:t>Perform detailed characterization</a:t>
          </a:r>
        </a:p>
      </dgm:t>
    </dgm:pt>
    <dgm:pt modelId="{D8B0F331-E1DC-794D-BE14-7D843A6DD010}" type="parTrans" cxnId="{D05FAAFF-075C-E749-9AC2-243D0A5E92BF}">
      <dgm:prSet/>
      <dgm:spPr/>
      <dgm:t>
        <a:bodyPr/>
        <a:lstStyle/>
        <a:p>
          <a:endParaRPr lang="en-US"/>
        </a:p>
      </dgm:t>
    </dgm:pt>
    <dgm:pt modelId="{249A687F-7657-1944-BBB7-E829BE817D97}" type="sibTrans" cxnId="{D05FAAFF-075C-E749-9AC2-243D0A5E92BF}">
      <dgm:prSet/>
      <dgm:spPr/>
      <dgm:t>
        <a:bodyPr/>
        <a:lstStyle/>
        <a:p>
          <a:endParaRPr lang="en-US"/>
        </a:p>
      </dgm:t>
    </dgm:pt>
    <dgm:pt modelId="{B1DF72D6-E631-8944-8E54-AA2A6B5E2E69}" type="pres">
      <dgm:prSet presAssocID="{DC2B6227-6A44-2A43-AAC0-9ECF9F202FBD}" presName="Name0" presStyleCnt="0">
        <dgm:presLayoutVars>
          <dgm:dir/>
          <dgm:animLvl val="lvl"/>
          <dgm:resizeHandles val="exact"/>
        </dgm:presLayoutVars>
      </dgm:prSet>
      <dgm:spPr/>
      <dgm:t>
        <a:bodyPr/>
        <a:lstStyle/>
        <a:p>
          <a:endParaRPr lang="en-US"/>
        </a:p>
      </dgm:t>
    </dgm:pt>
    <dgm:pt modelId="{1F34CADF-DC62-654F-A5D0-F24976FBDEBB}" type="pres">
      <dgm:prSet presAssocID="{23B96029-E82B-CD48-9819-EFB85AB6AA7D}" presName="boxAndChildren" presStyleCnt="0"/>
      <dgm:spPr/>
    </dgm:pt>
    <dgm:pt modelId="{C2BD91E8-6039-414B-9E3D-3E56EC854462}" type="pres">
      <dgm:prSet presAssocID="{23B96029-E82B-CD48-9819-EFB85AB6AA7D}" presName="parentTextBox" presStyleLbl="node1" presStyleIdx="0" presStyleCnt="7"/>
      <dgm:spPr/>
      <dgm:t>
        <a:bodyPr/>
        <a:lstStyle/>
        <a:p>
          <a:endParaRPr lang="en-US"/>
        </a:p>
      </dgm:t>
    </dgm:pt>
    <dgm:pt modelId="{CFE9AEBA-F357-2041-86EF-C152B704638D}" type="pres">
      <dgm:prSet presAssocID="{FCD9ABA3-D39A-9C4C-9172-1D396622CAC8}" presName="sp" presStyleCnt="0"/>
      <dgm:spPr/>
    </dgm:pt>
    <dgm:pt modelId="{7FF2EA21-C50E-874D-B9F5-0CE0C1B71466}" type="pres">
      <dgm:prSet presAssocID="{C36A51DD-8CC9-7443-ADFF-EC4C6D171DFA}" presName="arrowAndChildren" presStyleCnt="0"/>
      <dgm:spPr/>
    </dgm:pt>
    <dgm:pt modelId="{648C61E6-09A7-F241-81AE-A30A890345C4}" type="pres">
      <dgm:prSet presAssocID="{C36A51DD-8CC9-7443-ADFF-EC4C6D171DFA}" presName="parentTextArrow" presStyleLbl="node1" presStyleIdx="1" presStyleCnt="7"/>
      <dgm:spPr/>
      <dgm:t>
        <a:bodyPr/>
        <a:lstStyle/>
        <a:p>
          <a:endParaRPr lang="en-US"/>
        </a:p>
      </dgm:t>
    </dgm:pt>
    <dgm:pt modelId="{5DF0E0D0-C617-594D-85AB-4A1D07B844C8}" type="pres">
      <dgm:prSet presAssocID="{554791B3-5726-924B-AA63-D8548B6D1B63}" presName="sp" presStyleCnt="0"/>
      <dgm:spPr/>
    </dgm:pt>
    <dgm:pt modelId="{621B327C-094F-C14E-A30F-979DB01A08A1}" type="pres">
      <dgm:prSet presAssocID="{ED7D624B-FAB8-F84D-A0C7-E2E423ECE542}" presName="arrowAndChildren" presStyleCnt="0"/>
      <dgm:spPr/>
    </dgm:pt>
    <dgm:pt modelId="{5F80712D-8104-1947-85A8-68953F8DE6BE}" type="pres">
      <dgm:prSet presAssocID="{ED7D624B-FAB8-F84D-A0C7-E2E423ECE542}" presName="parentTextArrow" presStyleLbl="node1" presStyleIdx="2" presStyleCnt="7"/>
      <dgm:spPr/>
      <dgm:t>
        <a:bodyPr/>
        <a:lstStyle/>
        <a:p>
          <a:endParaRPr lang="en-US"/>
        </a:p>
      </dgm:t>
    </dgm:pt>
    <dgm:pt modelId="{603276DE-0881-3444-AF6C-48642F49F109}" type="pres">
      <dgm:prSet presAssocID="{4BDFC467-4992-6543-97C2-5E19D1E1F566}" presName="sp" presStyleCnt="0"/>
      <dgm:spPr/>
    </dgm:pt>
    <dgm:pt modelId="{39502413-420F-B841-A95C-E04FCA84100F}" type="pres">
      <dgm:prSet presAssocID="{8B970EF8-F2D4-C247-A23F-87B85F317B91}" presName="arrowAndChildren" presStyleCnt="0"/>
      <dgm:spPr/>
    </dgm:pt>
    <dgm:pt modelId="{24C66E8E-C040-934C-BF3B-DD04A712CCE5}" type="pres">
      <dgm:prSet presAssocID="{8B970EF8-F2D4-C247-A23F-87B85F317B91}" presName="parentTextArrow" presStyleLbl="node1" presStyleIdx="3" presStyleCnt="7"/>
      <dgm:spPr/>
      <dgm:t>
        <a:bodyPr/>
        <a:lstStyle/>
        <a:p>
          <a:endParaRPr lang="en-US"/>
        </a:p>
      </dgm:t>
    </dgm:pt>
    <dgm:pt modelId="{2CDCD20F-921A-6D42-88A8-5D0B5D6E7EDC}" type="pres">
      <dgm:prSet presAssocID="{BD6EBF46-F887-684C-9B1E-BEF9E668C3BB}" presName="sp" presStyleCnt="0"/>
      <dgm:spPr/>
    </dgm:pt>
    <dgm:pt modelId="{EA00779C-E989-6843-90BA-0FDD77EF0BDC}" type="pres">
      <dgm:prSet presAssocID="{BC1DE83C-BDC5-DD43-8D4B-1E8C646DB816}" presName="arrowAndChildren" presStyleCnt="0"/>
      <dgm:spPr/>
    </dgm:pt>
    <dgm:pt modelId="{BB9CD6D7-49F0-9F4C-A7A2-285267318967}" type="pres">
      <dgm:prSet presAssocID="{BC1DE83C-BDC5-DD43-8D4B-1E8C646DB816}" presName="parentTextArrow" presStyleLbl="node1" presStyleIdx="4" presStyleCnt="7"/>
      <dgm:spPr/>
      <dgm:t>
        <a:bodyPr/>
        <a:lstStyle/>
        <a:p>
          <a:endParaRPr lang="en-US"/>
        </a:p>
      </dgm:t>
    </dgm:pt>
    <dgm:pt modelId="{4CAEA9F4-F498-DE4C-A075-806944481EE5}" type="pres">
      <dgm:prSet presAssocID="{50CF9852-E89D-BA4F-B0BF-7FA7E8A453D5}" presName="sp" presStyleCnt="0"/>
      <dgm:spPr/>
    </dgm:pt>
    <dgm:pt modelId="{555A87DA-E964-5245-8D31-5B458C7BBCC3}" type="pres">
      <dgm:prSet presAssocID="{56D9DA5B-B872-1642-ADC4-EFC0B3072EC0}" presName="arrowAndChildren" presStyleCnt="0"/>
      <dgm:spPr/>
    </dgm:pt>
    <dgm:pt modelId="{72DA17AB-5EFD-824D-9040-663828E263C3}" type="pres">
      <dgm:prSet presAssocID="{56D9DA5B-B872-1642-ADC4-EFC0B3072EC0}" presName="parentTextArrow" presStyleLbl="node1" presStyleIdx="5" presStyleCnt="7"/>
      <dgm:spPr/>
      <dgm:t>
        <a:bodyPr/>
        <a:lstStyle/>
        <a:p>
          <a:endParaRPr lang="en-US"/>
        </a:p>
      </dgm:t>
    </dgm:pt>
    <dgm:pt modelId="{18B7E946-6C3A-4446-8BF0-77635D2B7EEC}" type="pres">
      <dgm:prSet presAssocID="{26960AF5-802C-F24D-833A-9711C8A54489}" presName="sp" presStyleCnt="0"/>
      <dgm:spPr/>
    </dgm:pt>
    <dgm:pt modelId="{11C494BB-3CB7-774B-BB91-3FED2228784F}" type="pres">
      <dgm:prSet presAssocID="{CF3FEEE8-7F12-B94B-A226-CE2F166E34DD}" presName="arrowAndChildren" presStyleCnt="0"/>
      <dgm:spPr/>
    </dgm:pt>
    <dgm:pt modelId="{535A11A3-7FD5-E442-BA88-D76B1CA76EBF}" type="pres">
      <dgm:prSet presAssocID="{CF3FEEE8-7F12-B94B-A226-CE2F166E34DD}" presName="parentTextArrow" presStyleLbl="node1" presStyleIdx="6" presStyleCnt="7"/>
      <dgm:spPr/>
      <dgm:t>
        <a:bodyPr/>
        <a:lstStyle/>
        <a:p>
          <a:endParaRPr lang="en-US"/>
        </a:p>
      </dgm:t>
    </dgm:pt>
  </dgm:ptLst>
  <dgm:cxnLst>
    <dgm:cxn modelId="{568EB099-EC56-454F-B3AF-10314B33ECED}" srcId="{DC2B6227-6A44-2A43-AAC0-9ECF9F202FBD}" destId="{BC1DE83C-BDC5-DD43-8D4B-1E8C646DB816}" srcOrd="2" destOrd="0" parTransId="{8C52AB91-CB21-B843-9DB5-513AE287879A}" sibTransId="{BD6EBF46-F887-684C-9B1E-BEF9E668C3BB}"/>
    <dgm:cxn modelId="{FA1DFB3B-5D9A-3C43-B8DF-AC9C872E3324}" srcId="{DC2B6227-6A44-2A43-AAC0-9ECF9F202FBD}" destId="{ED7D624B-FAB8-F84D-A0C7-E2E423ECE542}" srcOrd="4" destOrd="0" parTransId="{8C1E40B1-2955-B44F-B529-59FFED12E65B}" sibTransId="{554791B3-5726-924B-AA63-D8548B6D1B63}"/>
    <dgm:cxn modelId="{D05FAAFF-075C-E749-9AC2-243D0A5E92BF}" srcId="{DC2B6227-6A44-2A43-AAC0-9ECF9F202FBD}" destId="{23B96029-E82B-CD48-9819-EFB85AB6AA7D}" srcOrd="6" destOrd="0" parTransId="{D8B0F331-E1DC-794D-BE14-7D843A6DD010}" sibTransId="{249A687F-7657-1944-BBB7-E829BE817D97}"/>
    <dgm:cxn modelId="{DF69CB4D-87C7-5441-96AE-885136DE92EE}" srcId="{DC2B6227-6A44-2A43-AAC0-9ECF9F202FBD}" destId="{CF3FEEE8-7F12-B94B-A226-CE2F166E34DD}" srcOrd="0" destOrd="0" parTransId="{AB1F6543-102F-834E-B2BF-4E14C5D4E572}" sibTransId="{26960AF5-802C-F24D-833A-9711C8A54489}"/>
    <dgm:cxn modelId="{89649E57-C93C-904B-B6F7-5E77BD3C6692}" type="presOf" srcId="{23B96029-E82B-CD48-9819-EFB85AB6AA7D}" destId="{C2BD91E8-6039-414B-9E3D-3E56EC854462}" srcOrd="0" destOrd="0" presId="urn:microsoft.com/office/officeart/2005/8/layout/process4"/>
    <dgm:cxn modelId="{2DFCD189-E21A-6E41-A6D7-2F9FF11CC1B8}" type="presOf" srcId="{56D9DA5B-B872-1642-ADC4-EFC0B3072EC0}" destId="{72DA17AB-5EFD-824D-9040-663828E263C3}" srcOrd="0" destOrd="0" presId="urn:microsoft.com/office/officeart/2005/8/layout/process4"/>
    <dgm:cxn modelId="{DCDAFF4D-1373-9648-B1F4-3EFF57D3DF3D}" type="presOf" srcId="{8B970EF8-F2D4-C247-A23F-87B85F317B91}" destId="{24C66E8E-C040-934C-BF3B-DD04A712CCE5}" srcOrd="0" destOrd="0" presId="urn:microsoft.com/office/officeart/2005/8/layout/process4"/>
    <dgm:cxn modelId="{3551B290-E735-1E4A-B886-B21D34AD5C55}" srcId="{DC2B6227-6A44-2A43-AAC0-9ECF9F202FBD}" destId="{8B970EF8-F2D4-C247-A23F-87B85F317B91}" srcOrd="3" destOrd="0" parTransId="{4838800E-BC1B-B440-8030-A9D5458B40A3}" sibTransId="{4BDFC467-4992-6543-97C2-5E19D1E1F566}"/>
    <dgm:cxn modelId="{8C99BCA2-14CF-2C44-95F0-0FF5EB574B00}" type="presOf" srcId="{ED7D624B-FAB8-F84D-A0C7-E2E423ECE542}" destId="{5F80712D-8104-1947-85A8-68953F8DE6BE}" srcOrd="0" destOrd="0" presId="urn:microsoft.com/office/officeart/2005/8/layout/process4"/>
    <dgm:cxn modelId="{880827B4-18D6-4747-BDD7-01678000830C}" type="presOf" srcId="{C36A51DD-8CC9-7443-ADFF-EC4C6D171DFA}" destId="{648C61E6-09A7-F241-81AE-A30A890345C4}" srcOrd="0" destOrd="0" presId="urn:microsoft.com/office/officeart/2005/8/layout/process4"/>
    <dgm:cxn modelId="{70EADF78-8797-3B4E-9F34-7E6D53A2951D}" type="presOf" srcId="{BC1DE83C-BDC5-DD43-8D4B-1E8C646DB816}" destId="{BB9CD6D7-49F0-9F4C-A7A2-285267318967}" srcOrd="0" destOrd="0" presId="urn:microsoft.com/office/officeart/2005/8/layout/process4"/>
    <dgm:cxn modelId="{8CEB5657-A49D-814E-84FE-453C2F6553A2}" srcId="{DC2B6227-6A44-2A43-AAC0-9ECF9F202FBD}" destId="{C36A51DD-8CC9-7443-ADFF-EC4C6D171DFA}" srcOrd="5" destOrd="0" parTransId="{E40E38DB-F76F-9A49-AFD7-1365295607DF}" sibTransId="{FCD9ABA3-D39A-9C4C-9172-1D396622CAC8}"/>
    <dgm:cxn modelId="{72007833-7E6D-6045-9468-357FF31AE2C5}" type="presOf" srcId="{CF3FEEE8-7F12-B94B-A226-CE2F166E34DD}" destId="{535A11A3-7FD5-E442-BA88-D76B1CA76EBF}" srcOrd="0" destOrd="0" presId="urn:microsoft.com/office/officeart/2005/8/layout/process4"/>
    <dgm:cxn modelId="{9A3BAEE0-411D-A24D-AC16-3376495A3BEF}" type="presOf" srcId="{DC2B6227-6A44-2A43-AAC0-9ECF9F202FBD}" destId="{B1DF72D6-E631-8944-8E54-AA2A6B5E2E69}" srcOrd="0" destOrd="0" presId="urn:microsoft.com/office/officeart/2005/8/layout/process4"/>
    <dgm:cxn modelId="{F8C63160-137B-4C40-B36B-408C5FD4A892}" srcId="{DC2B6227-6A44-2A43-AAC0-9ECF9F202FBD}" destId="{56D9DA5B-B872-1642-ADC4-EFC0B3072EC0}" srcOrd="1" destOrd="0" parTransId="{A0AE3239-495D-254A-80F8-55F83714E777}" sibTransId="{50CF9852-E89D-BA4F-B0BF-7FA7E8A453D5}"/>
    <dgm:cxn modelId="{D2E88FEE-ED26-4641-A1C5-5E47102AA8D1}" type="presParOf" srcId="{B1DF72D6-E631-8944-8E54-AA2A6B5E2E69}" destId="{1F34CADF-DC62-654F-A5D0-F24976FBDEBB}" srcOrd="0" destOrd="0" presId="urn:microsoft.com/office/officeart/2005/8/layout/process4"/>
    <dgm:cxn modelId="{4F6EF7F6-CE3E-0246-BFB4-080145D9B286}" type="presParOf" srcId="{1F34CADF-DC62-654F-A5D0-F24976FBDEBB}" destId="{C2BD91E8-6039-414B-9E3D-3E56EC854462}" srcOrd="0" destOrd="0" presId="urn:microsoft.com/office/officeart/2005/8/layout/process4"/>
    <dgm:cxn modelId="{7D68E5DF-4822-7E43-93A0-E9665DBC4D94}" type="presParOf" srcId="{B1DF72D6-E631-8944-8E54-AA2A6B5E2E69}" destId="{CFE9AEBA-F357-2041-86EF-C152B704638D}" srcOrd="1" destOrd="0" presId="urn:microsoft.com/office/officeart/2005/8/layout/process4"/>
    <dgm:cxn modelId="{363F9886-AA5A-0248-AED9-8F8FD7115D86}" type="presParOf" srcId="{B1DF72D6-E631-8944-8E54-AA2A6B5E2E69}" destId="{7FF2EA21-C50E-874D-B9F5-0CE0C1B71466}" srcOrd="2" destOrd="0" presId="urn:microsoft.com/office/officeart/2005/8/layout/process4"/>
    <dgm:cxn modelId="{601A9A12-49E3-5D47-AF38-418BC7E1FBD6}" type="presParOf" srcId="{7FF2EA21-C50E-874D-B9F5-0CE0C1B71466}" destId="{648C61E6-09A7-F241-81AE-A30A890345C4}" srcOrd="0" destOrd="0" presId="urn:microsoft.com/office/officeart/2005/8/layout/process4"/>
    <dgm:cxn modelId="{A7041059-EFE4-AE4F-B82A-06E0AA3D3B1A}" type="presParOf" srcId="{B1DF72D6-E631-8944-8E54-AA2A6B5E2E69}" destId="{5DF0E0D0-C617-594D-85AB-4A1D07B844C8}" srcOrd="3" destOrd="0" presId="urn:microsoft.com/office/officeart/2005/8/layout/process4"/>
    <dgm:cxn modelId="{EF02C6AD-5820-A54C-8E9E-53F09055B03E}" type="presParOf" srcId="{B1DF72D6-E631-8944-8E54-AA2A6B5E2E69}" destId="{621B327C-094F-C14E-A30F-979DB01A08A1}" srcOrd="4" destOrd="0" presId="urn:microsoft.com/office/officeart/2005/8/layout/process4"/>
    <dgm:cxn modelId="{0137FE0D-44E7-534C-9477-C2B458281DB9}" type="presParOf" srcId="{621B327C-094F-C14E-A30F-979DB01A08A1}" destId="{5F80712D-8104-1947-85A8-68953F8DE6BE}" srcOrd="0" destOrd="0" presId="urn:microsoft.com/office/officeart/2005/8/layout/process4"/>
    <dgm:cxn modelId="{248C9B77-9306-5D45-B556-2AC2064B0015}" type="presParOf" srcId="{B1DF72D6-E631-8944-8E54-AA2A6B5E2E69}" destId="{603276DE-0881-3444-AF6C-48642F49F109}" srcOrd="5" destOrd="0" presId="urn:microsoft.com/office/officeart/2005/8/layout/process4"/>
    <dgm:cxn modelId="{0FEA744C-AAF5-CC48-84A6-FFAFB7B0E4B0}" type="presParOf" srcId="{B1DF72D6-E631-8944-8E54-AA2A6B5E2E69}" destId="{39502413-420F-B841-A95C-E04FCA84100F}" srcOrd="6" destOrd="0" presId="urn:microsoft.com/office/officeart/2005/8/layout/process4"/>
    <dgm:cxn modelId="{34310810-78DF-E54D-AB24-021EA647B3E8}" type="presParOf" srcId="{39502413-420F-B841-A95C-E04FCA84100F}" destId="{24C66E8E-C040-934C-BF3B-DD04A712CCE5}" srcOrd="0" destOrd="0" presId="urn:microsoft.com/office/officeart/2005/8/layout/process4"/>
    <dgm:cxn modelId="{4B592FD0-5F2A-054D-96D9-41D9E31E62DF}" type="presParOf" srcId="{B1DF72D6-E631-8944-8E54-AA2A6B5E2E69}" destId="{2CDCD20F-921A-6D42-88A8-5D0B5D6E7EDC}" srcOrd="7" destOrd="0" presId="urn:microsoft.com/office/officeart/2005/8/layout/process4"/>
    <dgm:cxn modelId="{A6993D30-1CC0-974F-A767-3E1AF6187313}" type="presParOf" srcId="{B1DF72D6-E631-8944-8E54-AA2A6B5E2E69}" destId="{EA00779C-E989-6843-90BA-0FDD77EF0BDC}" srcOrd="8" destOrd="0" presId="urn:microsoft.com/office/officeart/2005/8/layout/process4"/>
    <dgm:cxn modelId="{C055418C-752E-F94C-B444-627B364875FD}" type="presParOf" srcId="{EA00779C-E989-6843-90BA-0FDD77EF0BDC}" destId="{BB9CD6D7-49F0-9F4C-A7A2-285267318967}" srcOrd="0" destOrd="0" presId="urn:microsoft.com/office/officeart/2005/8/layout/process4"/>
    <dgm:cxn modelId="{A31E779B-5EB2-A04C-80C1-486DC30A2114}" type="presParOf" srcId="{B1DF72D6-E631-8944-8E54-AA2A6B5E2E69}" destId="{4CAEA9F4-F498-DE4C-A075-806944481EE5}" srcOrd="9" destOrd="0" presId="urn:microsoft.com/office/officeart/2005/8/layout/process4"/>
    <dgm:cxn modelId="{27DEC194-EF59-D443-9C87-148C2AB5A3DF}" type="presParOf" srcId="{B1DF72D6-E631-8944-8E54-AA2A6B5E2E69}" destId="{555A87DA-E964-5245-8D31-5B458C7BBCC3}" srcOrd="10" destOrd="0" presId="urn:microsoft.com/office/officeart/2005/8/layout/process4"/>
    <dgm:cxn modelId="{E8A74243-D0F2-F14E-95D2-FFA73892C2EB}" type="presParOf" srcId="{555A87DA-E964-5245-8D31-5B458C7BBCC3}" destId="{72DA17AB-5EFD-824D-9040-663828E263C3}" srcOrd="0" destOrd="0" presId="urn:microsoft.com/office/officeart/2005/8/layout/process4"/>
    <dgm:cxn modelId="{5EF843F6-28D2-F042-BB4B-ACC12851725A}" type="presParOf" srcId="{B1DF72D6-E631-8944-8E54-AA2A6B5E2E69}" destId="{18B7E946-6C3A-4446-8BF0-77635D2B7EEC}" srcOrd="11" destOrd="0" presId="urn:microsoft.com/office/officeart/2005/8/layout/process4"/>
    <dgm:cxn modelId="{83F945D4-95D1-6340-975E-4088D3A6B1BE}" type="presParOf" srcId="{B1DF72D6-E631-8944-8E54-AA2A6B5E2E69}" destId="{11C494BB-3CB7-774B-BB91-3FED2228784F}" srcOrd="12" destOrd="0" presId="urn:microsoft.com/office/officeart/2005/8/layout/process4"/>
    <dgm:cxn modelId="{15F64726-C01A-9841-8F90-5BB19C07420C}" type="presParOf" srcId="{11C494BB-3CB7-774B-BB91-3FED2228784F}" destId="{535A11A3-7FD5-E442-BA88-D76B1CA76EB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D91E8-6039-414B-9E3D-3E56EC854462}">
      <dsp:nvSpPr>
        <dsp:cNvPr id="0" name=""/>
        <dsp:cNvSpPr/>
      </dsp:nvSpPr>
      <dsp:spPr>
        <a:xfrm>
          <a:off x="0" y="5226053"/>
          <a:ext cx="7074974" cy="571884"/>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Perform detailed characterization</a:t>
          </a:r>
        </a:p>
      </dsp:txBody>
      <dsp:txXfrm>
        <a:off x="0" y="5226053"/>
        <a:ext cx="7074974" cy="571884"/>
      </dsp:txXfrm>
    </dsp:sp>
    <dsp:sp modelId="{648C61E6-09A7-F241-81AE-A30A890345C4}">
      <dsp:nvSpPr>
        <dsp:cNvPr id="0" name=""/>
        <dsp:cNvSpPr/>
      </dsp:nvSpPr>
      <dsp:spPr>
        <a:xfrm rot="10800000">
          <a:off x="0" y="4355073"/>
          <a:ext cx="7074974" cy="879557"/>
        </a:xfrm>
        <a:prstGeom prst="upArrowCallout">
          <a:avLst/>
        </a:prstGeom>
        <a:gradFill rotWithShape="0">
          <a:gsLst>
            <a:gs pos="0">
              <a:schemeClr val="accent3">
                <a:hueOff val="1875044"/>
                <a:satOff val="-2813"/>
                <a:lumOff val="-458"/>
                <a:alphaOff val="0"/>
                <a:shade val="51000"/>
                <a:satMod val="130000"/>
              </a:schemeClr>
            </a:gs>
            <a:gs pos="80000">
              <a:schemeClr val="accent3">
                <a:hueOff val="1875044"/>
                <a:satOff val="-2813"/>
                <a:lumOff val="-458"/>
                <a:alphaOff val="0"/>
                <a:shade val="93000"/>
                <a:satMod val="130000"/>
              </a:schemeClr>
            </a:gs>
            <a:gs pos="100000">
              <a:schemeClr val="accent3">
                <a:hueOff val="1875044"/>
                <a:satOff val="-2813"/>
                <a:lumOff val="-45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Search for </a:t>
          </a:r>
          <a:r>
            <a:rPr lang="en-US" sz="3000" b="1" kern="1200" dirty="0" err="1" smtClean="0"/>
            <a:t>biosignatures</a:t>
          </a:r>
          <a:endParaRPr lang="en-US" sz="3000" b="1" kern="1200" dirty="0" smtClean="0"/>
        </a:p>
      </dsp:txBody>
      <dsp:txXfrm rot="10800000">
        <a:off x="0" y="4355073"/>
        <a:ext cx="7074974" cy="571510"/>
      </dsp:txXfrm>
    </dsp:sp>
    <dsp:sp modelId="{5F80712D-8104-1947-85A8-68953F8DE6BE}">
      <dsp:nvSpPr>
        <dsp:cNvPr id="0" name=""/>
        <dsp:cNvSpPr/>
      </dsp:nvSpPr>
      <dsp:spPr>
        <a:xfrm rot="10800000">
          <a:off x="0" y="3484094"/>
          <a:ext cx="7074974" cy="879557"/>
        </a:xfrm>
        <a:prstGeom prst="upArrowCallout">
          <a:avLst/>
        </a:prstGeom>
        <a:gradFill rotWithShape="0">
          <a:gsLst>
            <a:gs pos="0">
              <a:schemeClr val="accent3">
                <a:hueOff val="3750089"/>
                <a:satOff val="-5627"/>
                <a:lumOff val="-915"/>
                <a:alphaOff val="0"/>
                <a:shade val="51000"/>
                <a:satMod val="130000"/>
              </a:schemeClr>
            </a:gs>
            <a:gs pos="80000">
              <a:schemeClr val="accent3">
                <a:hueOff val="3750089"/>
                <a:satOff val="-5627"/>
                <a:lumOff val="-915"/>
                <a:alphaOff val="0"/>
                <a:shade val="93000"/>
                <a:satMod val="130000"/>
              </a:schemeClr>
            </a:gs>
            <a:gs pos="100000">
              <a:schemeClr val="accent3">
                <a:hueOff val="3750089"/>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Determine atmospheric compositions</a:t>
          </a:r>
        </a:p>
      </dsp:txBody>
      <dsp:txXfrm rot="10800000">
        <a:off x="0" y="3484094"/>
        <a:ext cx="7074974" cy="571510"/>
      </dsp:txXfrm>
    </dsp:sp>
    <dsp:sp modelId="{24C66E8E-C040-934C-BF3B-DD04A712CCE5}">
      <dsp:nvSpPr>
        <dsp:cNvPr id="0" name=""/>
        <dsp:cNvSpPr/>
      </dsp:nvSpPr>
      <dsp:spPr>
        <a:xfrm rot="10800000">
          <a:off x="0" y="2613114"/>
          <a:ext cx="7074974" cy="879557"/>
        </a:xfrm>
        <a:prstGeom prst="upArrowCallout">
          <a:avLst/>
        </a:prstGeom>
        <a:gradFill rotWithShape="0">
          <a:gsLst>
            <a:gs pos="0">
              <a:schemeClr val="accent3">
                <a:hueOff val="5625133"/>
                <a:satOff val="-8440"/>
                <a:lumOff val="-1373"/>
                <a:alphaOff val="0"/>
                <a:shade val="51000"/>
                <a:satMod val="130000"/>
              </a:schemeClr>
            </a:gs>
            <a:gs pos="80000">
              <a:schemeClr val="accent3">
                <a:hueOff val="5625133"/>
                <a:satOff val="-8440"/>
                <a:lumOff val="-1373"/>
                <a:alphaOff val="0"/>
                <a:shade val="93000"/>
                <a:satMod val="130000"/>
              </a:schemeClr>
            </a:gs>
            <a:gs pos="100000">
              <a:schemeClr val="accent3">
                <a:hueOff val="5625133"/>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Measure masses to identify rocky worlds</a:t>
          </a:r>
        </a:p>
      </dsp:txBody>
      <dsp:txXfrm rot="10800000">
        <a:off x="0" y="2613114"/>
        <a:ext cx="7074974" cy="571510"/>
      </dsp:txXfrm>
    </dsp:sp>
    <dsp:sp modelId="{BB9CD6D7-49F0-9F4C-A7A2-285267318967}">
      <dsp:nvSpPr>
        <dsp:cNvPr id="0" name=""/>
        <dsp:cNvSpPr/>
      </dsp:nvSpPr>
      <dsp:spPr>
        <a:xfrm rot="10800000">
          <a:off x="0" y="1742134"/>
          <a:ext cx="7074974" cy="879557"/>
        </a:xfrm>
        <a:prstGeom prst="upArrowCallout">
          <a:avLst/>
        </a:prstGeom>
        <a:gradFill rotWithShape="0">
          <a:gsLst>
            <a:gs pos="0">
              <a:schemeClr val="accent3">
                <a:hueOff val="7500177"/>
                <a:satOff val="-11253"/>
                <a:lumOff val="-1830"/>
                <a:alphaOff val="0"/>
                <a:shade val="51000"/>
                <a:satMod val="130000"/>
              </a:schemeClr>
            </a:gs>
            <a:gs pos="80000">
              <a:schemeClr val="accent3">
                <a:hueOff val="7500177"/>
                <a:satOff val="-11253"/>
                <a:lumOff val="-1830"/>
                <a:alphaOff val="0"/>
                <a:shade val="93000"/>
                <a:satMod val="130000"/>
              </a:schemeClr>
            </a:gs>
            <a:gs pos="100000">
              <a:schemeClr val="accent3">
                <a:hueOff val="7500177"/>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Find cool potentially habitable planets</a:t>
          </a:r>
        </a:p>
      </dsp:txBody>
      <dsp:txXfrm rot="10800000">
        <a:off x="0" y="1742134"/>
        <a:ext cx="7074974" cy="571510"/>
      </dsp:txXfrm>
    </dsp:sp>
    <dsp:sp modelId="{72DA17AB-5EFD-824D-9040-663828E263C3}">
      <dsp:nvSpPr>
        <dsp:cNvPr id="0" name=""/>
        <dsp:cNvSpPr/>
      </dsp:nvSpPr>
      <dsp:spPr>
        <a:xfrm rot="10800000">
          <a:off x="0" y="871155"/>
          <a:ext cx="7074974" cy="879557"/>
        </a:xfrm>
        <a:prstGeom prst="upArrowCallout">
          <a:avLst/>
        </a:prstGeom>
        <a:gradFill rotWithShape="0">
          <a:gsLst>
            <a:gs pos="0">
              <a:schemeClr val="accent3">
                <a:hueOff val="9375221"/>
                <a:satOff val="-14067"/>
                <a:lumOff val="-2288"/>
                <a:alphaOff val="0"/>
                <a:shade val="51000"/>
                <a:satMod val="130000"/>
              </a:schemeClr>
            </a:gs>
            <a:gs pos="80000">
              <a:schemeClr val="accent3">
                <a:hueOff val="9375221"/>
                <a:satOff val="-14067"/>
                <a:lumOff val="-2288"/>
                <a:alphaOff val="0"/>
                <a:shade val="93000"/>
                <a:satMod val="130000"/>
              </a:schemeClr>
            </a:gs>
            <a:gs pos="100000">
              <a:schemeClr val="accent3">
                <a:hueOff val="9375221"/>
                <a:satOff val="-14067"/>
                <a:lumOff val="-228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213360" rIns="91440" bIns="213360" numCol="1" spcCol="1270" anchor="ctr" anchorCtr="0">
          <a:noAutofit/>
        </a:bodyPr>
        <a:lstStyle/>
        <a:p>
          <a:pPr lvl="0" algn="ctr" defTabSz="1333500">
            <a:lnSpc>
              <a:spcPct val="90000"/>
            </a:lnSpc>
            <a:spcBef>
              <a:spcPct val="0"/>
            </a:spcBef>
            <a:spcAft>
              <a:spcPct val="35000"/>
            </a:spcAft>
          </a:pPr>
          <a:r>
            <a:rPr lang="en-US" sz="3000" b="1" kern="1200" dirty="0" smtClean="0"/>
            <a:t>Figure out which sizes of planets are rocky</a:t>
          </a:r>
        </a:p>
      </dsp:txBody>
      <dsp:txXfrm rot="10800000">
        <a:off x="0" y="871155"/>
        <a:ext cx="7074974" cy="571510"/>
      </dsp:txXfrm>
    </dsp:sp>
    <dsp:sp modelId="{535A11A3-7FD5-E442-BA88-D76B1CA76EBF}">
      <dsp:nvSpPr>
        <dsp:cNvPr id="0" name=""/>
        <dsp:cNvSpPr/>
      </dsp:nvSpPr>
      <dsp:spPr>
        <a:xfrm rot="10800000">
          <a:off x="0" y="175"/>
          <a:ext cx="7074974" cy="879557"/>
        </a:xfrm>
        <a:prstGeom prst="upArrowCallout">
          <a:avLst/>
        </a:prstGeom>
        <a:gradFill rotWithShape="0">
          <a:gsLst>
            <a:gs pos="0">
              <a:schemeClr val="accent3">
                <a:hueOff val="11250266"/>
                <a:satOff val="-16880"/>
                <a:lumOff val="-2745"/>
                <a:alphaOff val="0"/>
                <a:shade val="51000"/>
                <a:satMod val="130000"/>
              </a:schemeClr>
            </a:gs>
            <a:gs pos="80000">
              <a:schemeClr val="accent3">
                <a:hueOff val="11250266"/>
                <a:satOff val="-16880"/>
                <a:lumOff val="-2745"/>
                <a:alphaOff val="0"/>
                <a:shade val="93000"/>
                <a:satMod val="130000"/>
              </a:schemeClr>
            </a:gs>
            <a:gs pos="100000">
              <a:schemeClr val="accent3">
                <a:hueOff val="11250266"/>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Constrain planet frequencies</a:t>
          </a:r>
          <a:endParaRPr lang="en-US" sz="3000" b="1" kern="1200" dirty="0"/>
        </a:p>
      </dsp:txBody>
      <dsp:txXfrm rot="10800000">
        <a:off x="0" y="175"/>
        <a:ext cx="7074974" cy="57151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9F211-0E60-814A-A8E8-75AB41641CE7}" type="datetimeFigureOut">
              <a:rPr lang="en-US" smtClean="0"/>
              <a:t>11/30/16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1BEFC2-1DB1-1845-86B8-DA3972AAB11A}" type="slidenum">
              <a:rPr lang="en-US" smtClean="0"/>
              <a:t>‹#›</a:t>
            </a:fld>
            <a:endParaRPr lang="en-US"/>
          </a:p>
        </p:txBody>
      </p:sp>
    </p:spTree>
    <p:extLst>
      <p:ext uri="{BB962C8B-B14F-4D97-AF65-F5344CB8AC3E}">
        <p14:creationId xmlns:p14="http://schemas.microsoft.com/office/powerpoint/2010/main" val="40000845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1</a:t>
            </a:fld>
            <a:endParaRPr lang="en-US"/>
          </a:p>
        </p:txBody>
      </p:sp>
    </p:spTree>
    <p:extLst>
      <p:ext uri="{BB962C8B-B14F-4D97-AF65-F5344CB8AC3E}">
        <p14:creationId xmlns:p14="http://schemas.microsoft.com/office/powerpoint/2010/main" val="177376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1091 new</a:t>
            </a:r>
          </a:p>
          <a:p>
            <a:r>
              <a:rPr lang="en-US" dirty="0" smtClean="0"/>
              <a:t>1790 host stars</a:t>
            </a:r>
            <a:endParaRPr lang="en-US" dirty="0"/>
          </a:p>
        </p:txBody>
      </p:sp>
      <p:sp>
        <p:nvSpPr>
          <p:cNvPr id="4" name="Slide Number Placeholder 3"/>
          <p:cNvSpPr>
            <a:spLocks noGrp="1"/>
          </p:cNvSpPr>
          <p:nvPr>
            <p:ph type="sldNum" sz="quarter" idx="10"/>
          </p:nvPr>
        </p:nvSpPr>
        <p:spPr/>
        <p:txBody>
          <a:bodyPr/>
          <a:lstStyle/>
          <a:p>
            <a:fld id="{22366008-26FC-AE49-9497-C5602E8601D6}" type="slidenum">
              <a:rPr lang="en-US" smtClean="0"/>
              <a:t>14</a:t>
            </a:fld>
            <a:endParaRPr lang="en-US" dirty="0"/>
          </a:p>
        </p:txBody>
      </p:sp>
    </p:spTree>
    <p:extLst>
      <p:ext uri="{BB962C8B-B14F-4D97-AF65-F5344CB8AC3E}">
        <p14:creationId xmlns:p14="http://schemas.microsoft.com/office/powerpoint/2010/main" val="393759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16</a:t>
            </a:fld>
            <a:endParaRPr lang="en-US"/>
          </a:p>
        </p:txBody>
      </p:sp>
    </p:spTree>
    <p:extLst>
      <p:ext uri="{BB962C8B-B14F-4D97-AF65-F5344CB8AC3E}">
        <p14:creationId xmlns:p14="http://schemas.microsoft.com/office/powerpoint/2010/main" val="3471675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17</a:t>
            </a:fld>
            <a:endParaRPr lang="en-US"/>
          </a:p>
        </p:txBody>
      </p:sp>
    </p:spTree>
    <p:extLst>
      <p:ext uri="{BB962C8B-B14F-4D97-AF65-F5344CB8AC3E}">
        <p14:creationId xmlns:p14="http://schemas.microsoft.com/office/powerpoint/2010/main" val="367534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Earth</a:t>
            </a:r>
            <a:r>
              <a:rPr lang="en-US" baseline="0" dirty="0" smtClean="0"/>
              <a:t> photo: Apollo 17</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19</a:t>
            </a:fld>
            <a:endParaRPr lang="en-US"/>
          </a:p>
        </p:txBody>
      </p:sp>
    </p:spTree>
    <p:extLst>
      <p:ext uri="{BB962C8B-B14F-4D97-AF65-F5344CB8AC3E}">
        <p14:creationId xmlns:p14="http://schemas.microsoft.com/office/powerpoint/2010/main" val="273135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Levy</a:t>
            </a:r>
            <a:r>
              <a:rPr lang="en-US" baseline="0" dirty="0" smtClean="0"/>
              <a:t> spectrograph at APF?</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23</a:t>
            </a:fld>
            <a:endParaRPr lang="en-US"/>
          </a:p>
        </p:txBody>
      </p:sp>
    </p:spTree>
    <p:extLst>
      <p:ext uri="{BB962C8B-B14F-4D97-AF65-F5344CB8AC3E}">
        <p14:creationId xmlns:p14="http://schemas.microsoft.com/office/powerpoint/2010/main" val="3360708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that</a:t>
            </a:r>
            <a:r>
              <a:rPr lang="en-US" baseline="0" dirty="0" smtClean="0"/>
              <a:t> small errors on planet properties require small errors on stellar properties.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29</a:t>
            </a:fld>
            <a:endParaRPr lang="en-US"/>
          </a:p>
        </p:txBody>
      </p:sp>
    </p:spTree>
    <p:extLst>
      <p:ext uri="{BB962C8B-B14F-4D97-AF65-F5344CB8AC3E}">
        <p14:creationId xmlns:p14="http://schemas.microsoft.com/office/powerpoint/2010/main" val="486311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30</a:t>
            </a:fld>
            <a:endParaRPr lang="en-US"/>
          </a:p>
        </p:txBody>
      </p:sp>
    </p:spTree>
    <p:extLst>
      <p:ext uri="{BB962C8B-B14F-4D97-AF65-F5344CB8AC3E}">
        <p14:creationId xmlns:p14="http://schemas.microsoft.com/office/powerpoint/2010/main" val="106496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Earth</a:t>
            </a:r>
            <a:r>
              <a:rPr lang="en-US" baseline="0" dirty="0" smtClean="0"/>
              <a:t> photo: Apollo 17</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38</a:t>
            </a:fld>
            <a:endParaRPr lang="en-US"/>
          </a:p>
        </p:txBody>
      </p:sp>
    </p:spTree>
    <p:extLst>
      <p:ext uri="{BB962C8B-B14F-4D97-AF65-F5344CB8AC3E}">
        <p14:creationId xmlns:p14="http://schemas.microsoft.com/office/powerpoint/2010/main" val="2731359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39</a:t>
            </a:fld>
            <a:endParaRPr lang="en-US"/>
          </a:p>
        </p:txBody>
      </p:sp>
    </p:spTree>
    <p:extLst>
      <p:ext uri="{BB962C8B-B14F-4D97-AF65-F5344CB8AC3E}">
        <p14:creationId xmlns:p14="http://schemas.microsoft.com/office/powerpoint/2010/main" val="4217861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Venus/Mars</a:t>
            </a:r>
            <a:r>
              <a:rPr lang="en-US" baseline="0" dirty="0" smtClean="0"/>
              <a:t> HZ, Earth-size non-transiting: 2.6 +/- 0.4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Venus/Mars</a:t>
            </a:r>
            <a:r>
              <a:rPr lang="en-US" baseline="0" dirty="0" smtClean="0"/>
              <a:t> HZ, Earth-size transiting: 10.6 +1.6/-1.8</a:t>
            </a:r>
          </a:p>
          <a:p>
            <a:r>
              <a:rPr lang="en-US" dirty="0" smtClean="0"/>
              <a:t>Venus/Mars</a:t>
            </a:r>
            <a:r>
              <a:rPr lang="en-US" baseline="0" dirty="0" smtClean="0"/>
              <a:t> HZ, 1-2 </a:t>
            </a:r>
            <a:r>
              <a:rPr lang="en-US" baseline="0" dirty="0" err="1" smtClean="0"/>
              <a:t>Rearth</a:t>
            </a:r>
            <a:r>
              <a:rPr lang="en-US" baseline="0" dirty="0" smtClean="0"/>
              <a:t> non-transiting: 2.1 +/- 0.2</a:t>
            </a:r>
          </a:p>
          <a:p>
            <a:r>
              <a:rPr lang="en-US" dirty="0" smtClean="0"/>
              <a:t>Venus/Mars</a:t>
            </a:r>
            <a:r>
              <a:rPr lang="en-US" baseline="0" dirty="0" smtClean="0"/>
              <a:t> HZ, 1-2 </a:t>
            </a:r>
            <a:r>
              <a:rPr lang="en-US" baseline="0" dirty="0" err="1" smtClean="0"/>
              <a:t>Rearth</a:t>
            </a:r>
            <a:r>
              <a:rPr lang="en-US" baseline="0" dirty="0" smtClean="0"/>
              <a:t> transiting: 8.6 +0.7/-0.8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r>
              <a:rPr lang="en-US" dirty="0" smtClean="0"/>
              <a:t>Within 5 pc: 46</a:t>
            </a:r>
            <a:r>
              <a:rPr lang="en-US" baseline="0" dirty="0" smtClean="0"/>
              <a:t> red dwarfs, 10 more massive stars, 14 brown dwarfs, 4 white dwarfs</a:t>
            </a:r>
          </a:p>
          <a:p>
            <a:r>
              <a:rPr lang="en-US" baseline="0" dirty="0" err="1" smtClean="0"/>
              <a:t>Proxima</a:t>
            </a:r>
            <a:r>
              <a:rPr lang="en-US" baseline="0" dirty="0" smtClean="0"/>
              <a:t>: M5.5, 4.2 LY = 1.3 pc</a:t>
            </a:r>
          </a:p>
          <a:p>
            <a:r>
              <a:rPr lang="en-US" baseline="0" dirty="0" smtClean="0"/>
              <a:t>Barnard’s Star: M4.0, 5.96 LY = 1.8 pc</a:t>
            </a:r>
          </a:p>
          <a:p>
            <a:r>
              <a:rPr lang="en-US" dirty="0" smtClean="0"/>
              <a:t>Wolf 359</a:t>
            </a:r>
            <a:r>
              <a:rPr lang="en-US" baseline="0" dirty="0" smtClean="0"/>
              <a:t>: M6.0, 7.7825 LY = 2.4 pc</a:t>
            </a:r>
          </a:p>
          <a:p>
            <a:r>
              <a:rPr lang="en-US" baseline="0" dirty="0" err="1" smtClean="0"/>
              <a:t>Lalande</a:t>
            </a:r>
            <a:r>
              <a:rPr lang="en-US" baseline="0" dirty="0" smtClean="0"/>
              <a:t> 21185: M2.0, 8.29 LY = 2.5 pc</a:t>
            </a:r>
          </a:p>
          <a:p>
            <a:r>
              <a:rPr lang="en-US" baseline="0" dirty="0" err="1" smtClean="0"/>
              <a:t>Luyten</a:t>
            </a:r>
            <a:r>
              <a:rPr lang="en-US" baseline="0" dirty="0" smtClean="0"/>
              <a:t> 726-8: M5.5/M6 binary, 8.73 LY = 2.7 pc</a:t>
            </a:r>
          </a:p>
          <a:p>
            <a:r>
              <a:rPr lang="en-US" baseline="0" dirty="0" smtClean="0"/>
              <a:t>Ross 154: M3.5, 9.68 LY = 3.0 pc</a:t>
            </a:r>
          </a:p>
          <a:p>
            <a:r>
              <a:rPr lang="en-US" baseline="0" dirty="0" smtClean="0"/>
              <a:t>Ross 248: M5.5, 10.32 LY = 3.2 pc</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40</a:t>
            </a:fld>
            <a:endParaRPr lang="en-US"/>
          </a:p>
        </p:txBody>
      </p:sp>
    </p:spTree>
    <p:extLst>
      <p:ext uri="{BB962C8B-B14F-4D97-AF65-F5344CB8AC3E}">
        <p14:creationId xmlns:p14="http://schemas.microsoft.com/office/powerpoint/2010/main" val="286320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3</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Venus/Mars</a:t>
            </a:r>
            <a:r>
              <a:rPr lang="en-US" baseline="0" dirty="0" smtClean="0"/>
              <a:t> HZ, Earth-size non-transiting: 2.6 +/- 0.4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Venus/Mars</a:t>
            </a:r>
            <a:r>
              <a:rPr lang="en-US" baseline="0" dirty="0" smtClean="0"/>
              <a:t> HZ, Earth-size transiting: 10.6 +1.6/-1.8</a:t>
            </a:r>
          </a:p>
          <a:p>
            <a:r>
              <a:rPr lang="en-US" dirty="0" smtClean="0"/>
              <a:t>Venus/Mars</a:t>
            </a:r>
            <a:r>
              <a:rPr lang="en-US" baseline="0" dirty="0" smtClean="0"/>
              <a:t> HZ, 1-2 </a:t>
            </a:r>
            <a:r>
              <a:rPr lang="en-US" baseline="0" dirty="0" err="1" smtClean="0"/>
              <a:t>Rearth</a:t>
            </a:r>
            <a:r>
              <a:rPr lang="en-US" baseline="0" dirty="0" smtClean="0"/>
              <a:t> non-transiting: 2.1 +/- 0.2</a:t>
            </a:r>
          </a:p>
          <a:p>
            <a:r>
              <a:rPr lang="en-US" dirty="0" smtClean="0"/>
              <a:t>Venus/Mars</a:t>
            </a:r>
            <a:r>
              <a:rPr lang="en-US" baseline="0" dirty="0" smtClean="0"/>
              <a:t> HZ, 1-2 </a:t>
            </a:r>
            <a:r>
              <a:rPr lang="en-US" baseline="0" dirty="0" err="1" smtClean="0"/>
              <a:t>Rearth</a:t>
            </a:r>
            <a:r>
              <a:rPr lang="en-US" baseline="0" dirty="0" smtClean="0"/>
              <a:t> transiting: 8.6 +0.7/-0.8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r>
              <a:rPr lang="en-US" dirty="0" smtClean="0"/>
              <a:t>Within 5 pc: 46</a:t>
            </a:r>
            <a:r>
              <a:rPr lang="en-US" baseline="0" dirty="0" smtClean="0"/>
              <a:t> red dwarfs, 10 more massive stars, 14 brown dwarfs, 4 white dwarfs</a:t>
            </a:r>
          </a:p>
          <a:p>
            <a:r>
              <a:rPr lang="en-US" baseline="0" dirty="0" err="1" smtClean="0"/>
              <a:t>Proxima</a:t>
            </a:r>
            <a:r>
              <a:rPr lang="en-US" baseline="0" dirty="0" smtClean="0"/>
              <a:t>: M5.5, 4.2 LY = 1.3 pc</a:t>
            </a:r>
          </a:p>
          <a:p>
            <a:r>
              <a:rPr lang="en-US" baseline="0" dirty="0" smtClean="0"/>
              <a:t>Barnard’s Star: M4.0, 5.96 LY = 1.8 pc</a:t>
            </a:r>
          </a:p>
          <a:p>
            <a:r>
              <a:rPr lang="en-US" dirty="0" smtClean="0"/>
              <a:t>Wolf 359</a:t>
            </a:r>
            <a:r>
              <a:rPr lang="en-US" baseline="0" dirty="0" smtClean="0"/>
              <a:t>: M6.0, 7.7825 LY = 2.4 pc</a:t>
            </a:r>
          </a:p>
          <a:p>
            <a:r>
              <a:rPr lang="en-US" baseline="0" dirty="0" err="1" smtClean="0"/>
              <a:t>Lalande</a:t>
            </a:r>
            <a:r>
              <a:rPr lang="en-US" baseline="0" dirty="0" smtClean="0"/>
              <a:t> 21185: M2.0, 8.29 LY = 2.5 pc</a:t>
            </a:r>
          </a:p>
          <a:p>
            <a:r>
              <a:rPr lang="en-US" baseline="0" dirty="0" err="1" smtClean="0"/>
              <a:t>Luyten</a:t>
            </a:r>
            <a:r>
              <a:rPr lang="en-US" baseline="0" dirty="0" smtClean="0"/>
              <a:t> 726-8: M5.5/M6 binary, 8.73 LY = 2.7 pc</a:t>
            </a:r>
          </a:p>
          <a:p>
            <a:r>
              <a:rPr lang="en-US" baseline="0" dirty="0" smtClean="0"/>
              <a:t>Ross 154: M3.5, 9.68 LY = 3.0 pc</a:t>
            </a:r>
          </a:p>
          <a:p>
            <a:r>
              <a:rPr lang="en-US" baseline="0" dirty="0" smtClean="0"/>
              <a:t>Ross 248: M5.5, 10.32 LY = 3.2 pc</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41</a:t>
            </a:fld>
            <a:endParaRPr lang="en-US"/>
          </a:p>
        </p:txBody>
      </p:sp>
    </p:spTree>
    <p:extLst>
      <p:ext uri="{BB962C8B-B14F-4D97-AF65-F5344CB8AC3E}">
        <p14:creationId xmlns:p14="http://schemas.microsoft.com/office/powerpoint/2010/main" val="2863204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Venus/Mars</a:t>
            </a:r>
            <a:r>
              <a:rPr lang="en-US" baseline="0" dirty="0" smtClean="0"/>
              <a:t> HZ, Earth-size non-transiting: 2.6 +/- 0.4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Venus/Mars</a:t>
            </a:r>
            <a:r>
              <a:rPr lang="en-US" baseline="0" dirty="0" smtClean="0"/>
              <a:t> HZ, Earth-size transiting: 10.6 +1.6/-1.8</a:t>
            </a:r>
          </a:p>
          <a:p>
            <a:r>
              <a:rPr lang="en-US" dirty="0" smtClean="0"/>
              <a:t>Venus/Mars</a:t>
            </a:r>
            <a:r>
              <a:rPr lang="en-US" baseline="0" dirty="0" smtClean="0"/>
              <a:t> HZ, 1-2 </a:t>
            </a:r>
            <a:r>
              <a:rPr lang="en-US" baseline="0" dirty="0" err="1" smtClean="0"/>
              <a:t>Rearth</a:t>
            </a:r>
            <a:r>
              <a:rPr lang="en-US" baseline="0" dirty="0" smtClean="0"/>
              <a:t> non-transiting: 2.1 +/- 0.2</a:t>
            </a:r>
          </a:p>
          <a:p>
            <a:r>
              <a:rPr lang="en-US" dirty="0" smtClean="0"/>
              <a:t>Venus/Mars</a:t>
            </a:r>
            <a:r>
              <a:rPr lang="en-US" baseline="0" dirty="0" smtClean="0"/>
              <a:t> HZ, 1-2 </a:t>
            </a:r>
            <a:r>
              <a:rPr lang="en-US" baseline="0" dirty="0" err="1" smtClean="0"/>
              <a:t>Rearth</a:t>
            </a:r>
            <a:r>
              <a:rPr lang="en-US" baseline="0" dirty="0" smtClean="0"/>
              <a:t> transiting: 8.6 +0.7/-0.8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r>
              <a:rPr lang="en-US" dirty="0" smtClean="0"/>
              <a:t>Within 5 pc: 46</a:t>
            </a:r>
            <a:r>
              <a:rPr lang="en-US" baseline="0" dirty="0" smtClean="0"/>
              <a:t> red dwarfs, 10 more massive stars, 14 brown dwarfs, 4 white dwarfs</a:t>
            </a:r>
          </a:p>
          <a:p>
            <a:r>
              <a:rPr lang="en-US" baseline="0" dirty="0" err="1" smtClean="0"/>
              <a:t>Proxima</a:t>
            </a:r>
            <a:r>
              <a:rPr lang="en-US" baseline="0" dirty="0" smtClean="0"/>
              <a:t>: M5.5, 4.2 LY = 1.3 pc</a:t>
            </a:r>
          </a:p>
          <a:p>
            <a:r>
              <a:rPr lang="en-US" baseline="0" dirty="0" smtClean="0"/>
              <a:t>Barnard’s Star: M4.0, 5.96 LY = 1.8 pc</a:t>
            </a:r>
          </a:p>
          <a:p>
            <a:r>
              <a:rPr lang="en-US" dirty="0" smtClean="0"/>
              <a:t>Wolf 359</a:t>
            </a:r>
            <a:r>
              <a:rPr lang="en-US" baseline="0" dirty="0" smtClean="0"/>
              <a:t>: M6.0, 7.7825 LY = 2.4 pc</a:t>
            </a:r>
          </a:p>
          <a:p>
            <a:r>
              <a:rPr lang="en-US" baseline="0" dirty="0" err="1" smtClean="0"/>
              <a:t>Lalande</a:t>
            </a:r>
            <a:r>
              <a:rPr lang="en-US" baseline="0" dirty="0" smtClean="0"/>
              <a:t> 21185: M2.0, 8.29 LY = 2.5 pc</a:t>
            </a:r>
          </a:p>
          <a:p>
            <a:r>
              <a:rPr lang="en-US" baseline="0" dirty="0" err="1" smtClean="0"/>
              <a:t>Luyten</a:t>
            </a:r>
            <a:r>
              <a:rPr lang="en-US" baseline="0" dirty="0" smtClean="0"/>
              <a:t> 726-8: M5.5/M6 binary, 8.73 LY = 2.7 pc</a:t>
            </a:r>
          </a:p>
          <a:p>
            <a:r>
              <a:rPr lang="en-US" baseline="0" dirty="0" smtClean="0"/>
              <a:t>Ross 154: M3.5, 9.68 LY = 3.0 pc</a:t>
            </a:r>
          </a:p>
          <a:p>
            <a:r>
              <a:rPr lang="en-US" baseline="0" dirty="0" smtClean="0"/>
              <a:t>Ross 248: M5.5, 10.32 LY = 3.2 pc</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42</a:t>
            </a:fld>
            <a:endParaRPr lang="en-US"/>
          </a:p>
        </p:txBody>
      </p:sp>
    </p:spTree>
    <p:extLst>
      <p:ext uri="{BB962C8B-B14F-4D97-AF65-F5344CB8AC3E}">
        <p14:creationId xmlns:p14="http://schemas.microsoft.com/office/powerpoint/2010/main" val="2863204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Venus/Mars</a:t>
            </a:r>
            <a:r>
              <a:rPr lang="en-US" baseline="0" dirty="0" smtClean="0"/>
              <a:t> HZ, Earth-size non-transiting: 2.6 +/- 0.4</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Venus/Mars</a:t>
            </a:r>
            <a:r>
              <a:rPr lang="en-US" baseline="0" dirty="0" smtClean="0"/>
              <a:t> HZ, Earth-size transiting: 10.6 +1.6/-1.8</a:t>
            </a:r>
          </a:p>
          <a:p>
            <a:r>
              <a:rPr lang="en-US" dirty="0" smtClean="0"/>
              <a:t>Venus/Mars</a:t>
            </a:r>
            <a:r>
              <a:rPr lang="en-US" baseline="0" dirty="0" smtClean="0"/>
              <a:t> HZ, 1-2 </a:t>
            </a:r>
            <a:r>
              <a:rPr lang="en-US" baseline="0" dirty="0" err="1" smtClean="0"/>
              <a:t>Rearth</a:t>
            </a:r>
            <a:r>
              <a:rPr lang="en-US" baseline="0" dirty="0" smtClean="0"/>
              <a:t> non-transiting: 2.1 +/- 0.2</a:t>
            </a:r>
          </a:p>
          <a:p>
            <a:r>
              <a:rPr lang="en-US" dirty="0" smtClean="0"/>
              <a:t>Venus/Mars</a:t>
            </a:r>
            <a:r>
              <a:rPr lang="en-US" baseline="0" dirty="0" smtClean="0"/>
              <a:t> HZ, 1-2 </a:t>
            </a:r>
            <a:r>
              <a:rPr lang="en-US" baseline="0" dirty="0" err="1" smtClean="0"/>
              <a:t>Rearth</a:t>
            </a:r>
            <a:r>
              <a:rPr lang="en-US" baseline="0" dirty="0" smtClean="0"/>
              <a:t> transiting: 8.6 +0.7/-0.8</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r>
              <a:rPr lang="en-US" dirty="0" smtClean="0"/>
              <a:t>Within 5 pc: 46</a:t>
            </a:r>
            <a:r>
              <a:rPr lang="en-US" baseline="0" dirty="0" smtClean="0"/>
              <a:t> red dwarfs, 10 more massive stars, 14 brown dwarfs, 4 white dwarfs</a:t>
            </a:r>
          </a:p>
          <a:p>
            <a:r>
              <a:rPr lang="en-US" baseline="0" dirty="0" err="1" smtClean="0"/>
              <a:t>Proxima</a:t>
            </a:r>
            <a:r>
              <a:rPr lang="en-US" baseline="0" dirty="0" smtClean="0"/>
              <a:t>: M5.5, 4.2 LY = 1.3 pc</a:t>
            </a:r>
          </a:p>
          <a:p>
            <a:r>
              <a:rPr lang="en-US" baseline="0" dirty="0" smtClean="0"/>
              <a:t>Barnard’s Star: M4.0, 5.96 LY = 1.8 pc</a:t>
            </a:r>
          </a:p>
          <a:p>
            <a:r>
              <a:rPr lang="en-US" dirty="0" smtClean="0"/>
              <a:t>Wolf 359</a:t>
            </a:r>
            <a:r>
              <a:rPr lang="en-US" baseline="0" dirty="0" smtClean="0"/>
              <a:t>: M6.0, 7.7825 LY = 2.4 pc</a:t>
            </a:r>
          </a:p>
          <a:p>
            <a:r>
              <a:rPr lang="en-US" baseline="0" dirty="0" err="1" smtClean="0"/>
              <a:t>Lalande</a:t>
            </a:r>
            <a:r>
              <a:rPr lang="en-US" baseline="0" dirty="0" smtClean="0"/>
              <a:t> 21185: M2.0, 8.29 LY = 2.5 pc</a:t>
            </a:r>
          </a:p>
          <a:p>
            <a:r>
              <a:rPr lang="en-US" baseline="0" dirty="0" err="1" smtClean="0"/>
              <a:t>Luyten</a:t>
            </a:r>
            <a:r>
              <a:rPr lang="en-US" baseline="0" dirty="0" smtClean="0"/>
              <a:t> 726-8: M5.5/M6 binary, 8.73 LY = 2.7 pc</a:t>
            </a:r>
          </a:p>
          <a:p>
            <a:r>
              <a:rPr lang="en-US" baseline="0" dirty="0" smtClean="0"/>
              <a:t>Ross 154: M3.5, 9.68 LY = 3.0 pc</a:t>
            </a:r>
          </a:p>
          <a:p>
            <a:r>
              <a:rPr lang="en-US" baseline="0" dirty="0" smtClean="0"/>
              <a:t>Ross 248: M5.5, 10.32 LY = 3.2 pc</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43</a:t>
            </a:fld>
            <a:endParaRPr lang="en-US"/>
          </a:p>
        </p:txBody>
      </p:sp>
    </p:spTree>
    <p:extLst>
      <p:ext uri="{BB962C8B-B14F-4D97-AF65-F5344CB8AC3E}">
        <p14:creationId xmlns:p14="http://schemas.microsoft.com/office/powerpoint/2010/main" val="2863204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49</a:t>
            </a:fld>
            <a:endParaRPr lang="en-US" dirty="0"/>
          </a:p>
        </p:txBody>
      </p:sp>
    </p:spTree>
    <p:extLst>
      <p:ext uri="{BB962C8B-B14F-4D97-AF65-F5344CB8AC3E}">
        <p14:creationId xmlns:p14="http://schemas.microsoft.com/office/powerpoint/2010/main" val="3781705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53</a:t>
            </a:fld>
            <a:endParaRPr lang="en-US"/>
          </a:p>
        </p:txBody>
      </p:sp>
    </p:spTree>
    <p:extLst>
      <p:ext uri="{BB962C8B-B14F-4D97-AF65-F5344CB8AC3E}">
        <p14:creationId xmlns:p14="http://schemas.microsoft.com/office/powerpoint/2010/main" val="1676732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Solid Line: Mann et</a:t>
            </a:r>
            <a:r>
              <a:rPr lang="en-US" baseline="0" dirty="0" smtClean="0"/>
              <a:t> al. 2015</a:t>
            </a:r>
          </a:p>
          <a:p>
            <a:r>
              <a:rPr lang="en-US" baseline="0" dirty="0" smtClean="0"/>
              <a:t>Dashed Line: Mann et al. 2013</a:t>
            </a:r>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56</a:t>
            </a:fld>
            <a:endParaRPr lang="en-US"/>
          </a:p>
        </p:txBody>
      </p:sp>
    </p:spTree>
    <p:extLst>
      <p:ext uri="{BB962C8B-B14F-4D97-AF65-F5344CB8AC3E}">
        <p14:creationId xmlns:p14="http://schemas.microsoft.com/office/powerpoint/2010/main" val="449082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58</a:t>
            </a:fld>
            <a:endParaRPr lang="en-US"/>
          </a:p>
        </p:txBody>
      </p:sp>
    </p:spTree>
    <p:extLst>
      <p:ext uri="{BB962C8B-B14F-4D97-AF65-F5344CB8AC3E}">
        <p14:creationId xmlns:p14="http://schemas.microsoft.com/office/powerpoint/2010/main" val="24449866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Quoted</a:t>
            </a:r>
            <a:r>
              <a:rPr lang="en-US" baseline="0" dirty="0" smtClean="0"/>
              <a:t> increases don’t include the 4 stars previously classified as giants.</a:t>
            </a:r>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59</a:t>
            </a:fld>
            <a:endParaRPr lang="en-US"/>
          </a:p>
        </p:txBody>
      </p:sp>
    </p:spTree>
    <p:extLst>
      <p:ext uri="{BB962C8B-B14F-4D97-AF65-F5344CB8AC3E}">
        <p14:creationId xmlns:p14="http://schemas.microsoft.com/office/powerpoint/2010/main" val="3317385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Quoted</a:t>
            </a:r>
            <a:r>
              <a:rPr lang="en-US" baseline="0" dirty="0" smtClean="0"/>
              <a:t> increases don’t include the 4 stars previously classified as giants.</a:t>
            </a:r>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60</a:t>
            </a:fld>
            <a:endParaRPr lang="en-US"/>
          </a:p>
        </p:txBody>
      </p:sp>
    </p:spTree>
    <p:extLst>
      <p:ext uri="{BB962C8B-B14F-4D97-AF65-F5344CB8AC3E}">
        <p14:creationId xmlns:p14="http://schemas.microsoft.com/office/powerpoint/2010/main" val="3317385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63</a:t>
            </a:fld>
            <a:endParaRPr lang="en-US"/>
          </a:p>
        </p:txBody>
      </p:sp>
    </p:spTree>
    <p:extLst>
      <p:ext uri="{BB962C8B-B14F-4D97-AF65-F5344CB8AC3E}">
        <p14:creationId xmlns:p14="http://schemas.microsoft.com/office/powerpoint/2010/main" val="230639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(4/2/15 14:53) -----</a:t>
            </a:r>
          </a:p>
          <a:p>
            <a:r>
              <a:rPr lang="en-US" dirty="0"/>
              <a:t>physical example of 12.5 m/</a:t>
            </a:r>
            <a:r>
              <a:rPr lang="en-US" dirty="0" smtClean="0"/>
              <a:t>s (driving speed in residential neighborhood)</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5</a:t>
            </a:fld>
            <a:endParaRPr lang="en-US"/>
          </a:p>
        </p:txBody>
      </p:sp>
    </p:spTree>
    <p:extLst>
      <p:ext uri="{BB962C8B-B14F-4D97-AF65-F5344CB8AC3E}">
        <p14:creationId xmlns:p14="http://schemas.microsoft.com/office/powerpoint/2010/main" val="15950865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64</a:t>
            </a:fld>
            <a:endParaRPr lang="en-US"/>
          </a:p>
        </p:txBody>
      </p:sp>
    </p:spTree>
    <p:extLst>
      <p:ext uri="{BB962C8B-B14F-4D97-AF65-F5344CB8AC3E}">
        <p14:creationId xmlns:p14="http://schemas.microsoft.com/office/powerpoint/2010/main" val="230639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Excludes False Positives</a:t>
            </a:r>
            <a:endParaRPr lang="en-US" dirty="0"/>
          </a:p>
        </p:txBody>
      </p:sp>
      <p:sp>
        <p:nvSpPr>
          <p:cNvPr id="4" name="Slide Number Placeholder 3"/>
          <p:cNvSpPr>
            <a:spLocks noGrp="1"/>
          </p:cNvSpPr>
          <p:nvPr>
            <p:ph type="sldNum" sz="quarter" idx="10"/>
          </p:nvPr>
        </p:nvSpPr>
        <p:spPr/>
        <p:txBody>
          <a:bodyPr/>
          <a:lstStyle/>
          <a:p>
            <a:fld id="{9B6CA3C7-B43E-604C-B237-A4622325436F}" type="slidenum">
              <a:rPr lang="en-US" smtClean="0"/>
              <a:t>65</a:t>
            </a:fld>
            <a:endParaRPr lang="en-US"/>
          </a:p>
        </p:txBody>
      </p:sp>
    </p:spTree>
    <p:extLst>
      <p:ext uri="{BB962C8B-B14F-4D97-AF65-F5344CB8AC3E}">
        <p14:creationId xmlns:p14="http://schemas.microsoft.com/office/powerpoint/2010/main" val="1969888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“not low-mass dwarf” sample likely contains some M dwarfs. </a:t>
            </a:r>
          </a:p>
          <a:p>
            <a:r>
              <a:rPr lang="en-US" baseline="0" dirty="0" smtClean="0"/>
              <a:t>Correcting for that factor, the breakdown is 96000 (58%) non-low-mass dwarfs and 70119 (42%) low-mass dwarfs. </a:t>
            </a:r>
          </a:p>
          <a:p>
            <a:r>
              <a:rPr lang="en-US" baseline="0" dirty="0" smtClean="0"/>
              <a:t>166119 stars total</a:t>
            </a:r>
            <a:endParaRPr lang="en-US" dirty="0"/>
          </a:p>
        </p:txBody>
      </p:sp>
      <p:sp>
        <p:nvSpPr>
          <p:cNvPr id="4" name="Slide Number Placeholder 3"/>
          <p:cNvSpPr>
            <a:spLocks noGrp="1"/>
          </p:cNvSpPr>
          <p:nvPr>
            <p:ph type="sldNum" sz="quarter" idx="10"/>
          </p:nvPr>
        </p:nvSpPr>
        <p:spPr/>
        <p:txBody>
          <a:bodyPr/>
          <a:lstStyle/>
          <a:p>
            <a:fld id="{EC275262-6150-804D-9733-2EC6911146A1}" type="slidenum">
              <a:rPr lang="en-US" smtClean="0"/>
              <a:t>66</a:t>
            </a:fld>
            <a:endParaRPr lang="en-US"/>
          </a:p>
        </p:txBody>
      </p:sp>
    </p:spTree>
    <p:extLst>
      <p:ext uri="{BB962C8B-B14F-4D97-AF65-F5344CB8AC3E}">
        <p14:creationId xmlns:p14="http://schemas.microsoft.com/office/powerpoint/2010/main" val="3054194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Roughly 2/3 of the “Earth-Neptune” category are Super-Earths</a:t>
            </a:r>
          </a:p>
          <a:p>
            <a:r>
              <a:rPr lang="en-US" dirty="0" smtClean="0"/>
              <a:t>Kepler</a:t>
            </a:r>
            <a:r>
              <a:rPr lang="en-US" baseline="0" dirty="0" smtClean="0"/>
              <a:t> M dwarfs host roughly 2 with P &lt; 50 days. Low completeness in K2 sample?</a:t>
            </a:r>
            <a:endParaRPr lang="en-US" dirty="0"/>
          </a:p>
        </p:txBody>
      </p:sp>
      <p:sp>
        <p:nvSpPr>
          <p:cNvPr id="4" name="Slide Number Placeholder 3"/>
          <p:cNvSpPr>
            <a:spLocks noGrp="1"/>
          </p:cNvSpPr>
          <p:nvPr>
            <p:ph type="sldNum" sz="quarter" idx="10"/>
          </p:nvPr>
        </p:nvSpPr>
        <p:spPr/>
        <p:txBody>
          <a:bodyPr/>
          <a:lstStyle/>
          <a:p>
            <a:fld id="{EC275262-6150-804D-9733-2EC6911146A1}" type="slidenum">
              <a:rPr lang="en-US" smtClean="0"/>
              <a:t>68</a:t>
            </a:fld>
            <a:endParaRPr lang="en-US"/>
          </a:p>
        </p:txBody>
      </p:sp>
    </p:spTree>
    <p:extLst>
      <p:ext uri="{BB962C8B-B14F-4D97-AF65-F5344CB8AC3E}">
        <p14:creationId xmlns:p14="http://schemas.microsoft.com/office/powerpoint/2010/main" val="77205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r>
              <a:t>TESS is a NASA Explorer mission launching in 2017 to find hundreds of nearby small transiting planets.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endParaRPr/>
          </a:p>
        </p:txBody>
      </p:sp>
      <p:sp>
        <p:nvSpPr>
          <p:cNvPr id="106" name="Shape 106"/>
          <p:cNvSpPr>
            <a:spLocks noGrp="1"/>
          </p:cNvSpPr>
          <p:nvPr>
            <p:ph type="body" sz="quarter" idx="1"/>
          </p:nvPr>
        </p:nvSpPr>
        <p:spPr>
          <a:prstGeom prst="rect">
            <a:avLst/>
          </a:prstGeom>
        </p:spPr>
        <p:txBody>
          <a:bodyPr/>
          <a:lstStyle/>
          <a:p>
            <a:r>
              <a:t>TESS is a NASA Explorer mission launching in 2017 to find hundreds of nearby small transiting planets.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r>
              <a:t>So, we’re in this unusual situation: we’re soon going to have a 6.5m telescope in space than can study the atmospheres of small planets transiting nearby small stars, but besides a few targets, we don’t know where to point it.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To solve this problem, TESS will be our finder scope.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These CCDs sit behind small 10cm refractive telescopes. There is no denying each of these has 100X less collecting area than Kepler. However, each of these cameras has a very wide 24x24 degree field of view.</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The ground-based wide-field survey folks kind of know what this means, but for the rest of you, let me show you. This is what 1x1 degree patch of TESS data will look like.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20 WD</a:t>
            </a:r>
          </a:p>
          <a:p>
            <a:pPr lvl="1"/>
            <a:r>
              <a:rPr lang="en-US" dirty="0" smtClean="0"/>
              <a:t>4 A</a:t>
            </a:r>
          </a:p>
          <a:p>
            <a:pPr lvl="1"/>
            <a:r>
              <a:rPr lang="en-US" dirty="0" smtClean="0"/>
              <a:t>6 F</a:t>
            </a:r>
          </a:p>
          <a:p>
            <a:pPr lvl="1"/>
            <a:r>
              <a:rPr lang="en-US" dirty="0" smtClean="0"/>
              <a:t>20 G</a:t>
            </a:r>
          </a:p>
          <a:p>
            <a:pPr lvl="1"/>
            <a:r>
              <a:rPr lang="en-US" dirty="0" smtClean="0"/>
              <a:t>44 K</a:t>
            </a:r>
          </a:p>
          <a:p>
            <a:pPr lvl="1"/>
            <a:r>
              <a:rPr lang="en-US" dirty="0" smtClean="0"/>
              <a:t>248 M</a:t>
            </a:r>
          </a:p>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7</a:t>
            </a:fld>
            <a:endParaRPr lang="en-US"/>
          </a:p>
        </p:txBody>
      </p:sp>
    </p:spTree>
    <p:extLst>
      <p:ext uri="{BB962C8B-B14F-4D97-AF65-F5344CB8AC3E}">
        <p14:creationId xmlns:p14="http://schemas.microsoft.com/office/powerpoint/2010/main" val="1319348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r>
              <a:t>It’s just a tiny fraction of the area spanned by a single CCD.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r>
              <a:t>And there are four CCDs per TESS camera. So for a sense of scale…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…the constellation Orion fits entirely within one TESS camera field of view.</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TESS has four cameras, which ride on a space craft just a little bit bigger than I am.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The cameras are arranged into a contiguous 24x96 degree rectangle. With this giant field of view, we can map most of a hemisphere with month-long stares at 13 observational sectors.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We plan to do so for both hemispheres over the course of the two year main mission, covering 90% of the sky. These fields overlap at the ecliptic poles, which are in the JWST continuous viewing zone. This maximizes sensitivity to longer period planets, including M dwarf habitable zone planets, in exactly the position on the sky where we’ll want them most.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pPr>
              <a:defRPr sz="1800"/>
            </a:pPr>
            <a:r>
              <a:t>So, to conclude, I want to return to the animation I showed at the start of my talk, but now include our expectation for the planets we’ll find with TESS, based on what we know about their statistics from Kepler. As I zoom out, you see the huge cloud of TESS planets appearing. </a:t>
            </a:r>
          </a:p>
          <a:p>
            <a:pPr>
              <a:defRPr sz="1800"/>
            </a:pPr>
            <a:endParaRPr/>
          </a:p>
          <a:p>
            <a:pPr>
              <a:defRPr sz="1800"/>
            </a:pPr>
            <a:r>
              <a:t>We expect to find 1200 planets within 100pc; </a:t>
            </a:r>
          </a:p>
          <a:p>
            <a:pPr>
              <a:defRPr sz="1800"/>
            </a:pPr>
            <a:r>
              <a:t>450 of those between 1 and 2 Earth radii</a:t>
            </a:r>
          </a:p>
          <a:p>
            <a:pPr>
              <a:defRPr sz="1800"/>
            </a:pPr>
            <a:r>
              <a:t>700 between 2 and 4 Earth radii.</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that we’ll need imaging for</a:t>
            </a:r>
            <a:r>
              <a:rPr lang="en-US" baseline="0" dirty="0" smtClean="0"/>
              <a:t> non-transiting planets. </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91</a:t>
            </a:fld>
            <a:endParaRPr lang="en-US"/>
          </a:p>
        </p:txBody>
      </p:sp>
    </p:spTree>
    <p:extLst>
      <p:ext uri="{BB962C8B-B14F-4D97-AF65-F5344CB8AC3E}">
        <p14:creationId xmlns:p14="http://schemas.microsoft.com/office/powerpoint/2010/main" val="51199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C63A29-13DE-6B42-ABA9-540D91861363}" type="slidenum">
              <a:rPr lang="en-US" smtClean="0"/>
              <a:t>92</a:t>
            </a:fld>
            <a:endParaRPr lang="en-US"/>
          </a:p>
        </p:txBody>
      </p:sp>
    </p:spTree>
    <p:extLst>
      <p:ext uri="{BB962C8B-B14F-4D97-AF65-F5344CB8AC3E}">
        <p14:creationId xmlns:p14="http://schemas.microsoft.com/office/powerpoint/2010/main" val="4028029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94</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20 WD</a:t>
            </a:r>
          </a:p>
          <a:p>
            <a:pPr lvl="1"/>
            <a:r>
              <a:rPr lang="en-US" dirty="0" smtClean="0"/>
              <a:t>4 A</a:t>
            </a:r>
          </a:p>
          <a:p>
            <a:pPr lvl="1"/>
            <a:r>
              <a:rPr lang="en-US" dirty="0" smtClean="0"/>
              <a:t>6 F</a:t>
            </a:r>
          </a:p>
          <a:p>
            <a:pPr lvl="1"/>
            <a:r>
              <a:rPr lang="en-US" dirty="0" smtClean="0"/>
              <a:t>20 G</a:t>
            </a:r>
          </a:p>
          <a:p>
            <a:pPr lvl="1"/>
            <a:r>
              <a:rPr lang="en-US" dirty="0" smtClean="0"/>
              <a:t>44 K</a:t>
            </a:r>
          </a:p>
          <a:p>
            <a:pPr lvl="1"/>
            <a:r>
              <a:rPr lang="en-US" dirty="0" smtClean="0"/>
              <a:t>248 M</a:t>
            </a:r>
          </a:p>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8</a:t>
            </a:fld>
            <a:endParaRPr lang="en-US"/>
          </a:p>
        </p:txBody>
      </p:sp>
    </p:spTree>
    <p:extLst>
      <p:ext uri="{BB962C8B-B14F-4D97-AF65-F5344CB8AC3E}">
        <p14:creationId xmlns:p14="http://schemas.microsoft.com/office/powerpoint/2010/main" val="131934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95</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96</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97</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98</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100</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1: ESO/M. </a:t>
            </a:r>
            <a:r>
              <a:rPr lang="en-US" dirty="0" err="1" smtClean="0"/>
              <a:t>Kornmesser</a:t>
            </a:r>
            <a:endParaRPr lang="en-US" dirty="0" smtClean="0"/>
          </a:p>
          <a:p>
            <a:r>
              <a:rPr lang="en-US" dirty="0" smtClean="0"/>
              <a:t>Image 2: image from UCL webpage</a:t>
            </a:r>
            <a:r>
              <a:rPr lang="en-US" baseline="0" dirty="0" smtClean="0"/>
              <a:t> at </a:t>
            </a:r>
            <a:r>
              <a:rPr lang="en-US" dirty="0" smtClean="0"/>
              <a:t>https://</a:t>
            </a:r>
            <a:r>
              <a:rPr lang="en-US" dirty="0" err="1" smtClean="0"/>
              <a:t>www.ucl.ac.uk</a:t>
            </a:r>
            <a:r>
              <a:rPr lang="en-US" dirty="0" smtClean="0"/>
              <a:t>/cps/</a:t>
            </a:r>
            <a:r>
              <a:rPr lang="en-US" dirty="0" err="1" smtClean="0"/>
              <a:t>researchthemes</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101</a:t>
            </a:fld>
            <a:endParaRPr lang="en-US"/>
          </a:p>
        </p:txBody>
      </p:sp>
    </p:spTree>
    <p:extLst>
      <p:ext uri="{BB962C8B-B14F-4D97-AF65-F5344CB8AC3E}">
        <p14:creationId xmlns:p14="http://schemas.microsoft.com/office/powerpoint/2010/main" val="36557710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Optimistic </a:t>
            </a:r>
            <a:r>
              <a:rPr lang="en-US" baseline="0" dirty="0" smtClean="0"/>
              <a:t>estimate that IWA = 2 </a:t>
            </a:r>
            <a:r>
              <a:rPr lang="en-US" baseline="0" dirty="0" err="1" smtClean="0"/>
              <a:t>lamda</a:t>
            </a:r>
            <a:r>
              <a:rPr lang="en-US" baseline="0" dirty="0" smtClean="0"/>
              <a:t>/D.</a:t>
            </a:r>
          </a:p>
          <a:p>
            <a:r>
              <a:rPr lang="en-US" baseline="0" dirty="0" smtClean="0"/>
              <a:t>Planets from Sullivan et al. 2015. </a:t>
            </a:r>
          </a:p>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103</a:t>
            </a:fld>
            <a:endParaRPr lang="en-US"/>
          </a:p>
        </p:txBody>
      </p:sp>
    </p:spTree>
    <p:extLst>
      <p:ext uri="{BB962C8B-B14F-4D97-AF65-F5344CB8AC3E}">
        <p14:creationId xmlns:p14="http://schemas.microsoft.com/office/powerpoint/2010/main" val="556420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Assumed IWA = 2 </a:t>
            </a:r>
            <a:r>
              <a:rPr lang="en-US" dirty="0" err="1" smtClean="0"/>
              <a:t>lamda</a:t>
            </a:r>
            <a:r>
              <a:rPr lang="en-US" dirty="0" smtClean="0"/>
              <a:t>/D</a:t>
            </a:r>
          </a:p>
          <a:p>
            <a:r>
              <a:rPr lang="en-US" dirty="0" smtClean="0"/>
              <a:t>Assumes</a:t>
            </a:r>
            <a:r>
              <a:rPr lang="en-US" baseline="0" dirty="0" smtClean="0"/>
              <a:t> all nearby M dwarfs have planets at inner edge of HZ</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104</a:t>
            </a:fld>
            <a:endParaRPr lang="en-US"/>
          </a:p>
        </p:txBody>
      </p:sp>
    </p:spTree>
    <p:extLst>
      <p:ext uri="{BB962C8B-B14F-4D97-AF65-F5344CB8AC3E}">
        <p14:creationId xmlns:p14="http://schemas.microsoft.com/office/powerpoint/2010/main" val="24862261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Figure </a:t>
            </a:r>
            <a:r>
              <a:rPr lang="en-US" dirty="0"/>
              <a:t>modified from the 2013 NASA Astrophysics Roadmap</a:t>
            </a:r>
            <a:r>
              <a:rPr lang="en-US" dirty="0" smtClean="0"/>
              <a:t>.</a:t>
            </a:r>
          </a:p>
          <a:p>
            <a:pPr>
              <a:defRPr/>
            </a:pPr>
            <a:endParaRPr lang="en-US" baseline="0" dirty="0"/>
          </a:p>
          <a:p>
            <a:pPr>
              <a:defRPr/>
            </a:pPr>
            <a:r>
              <a:rPr lang="en-US" dirty="0" smtClean="0"/>
              <a:t>Another important science focus for LUVOIR is solar system science (not captured in the 2013 Astrophysics Roadmap, of course).</a:t>
            </a:r>
            <a:endParaRPr lang="en-US" baseline="0" dirty="0" smtClean="0"/>
          </a:p>
          <a:p>
            <a:endParaRPr lang="en-US" b="1" u="sng" dirty="0"/>
          </a:p>
        </p:txBody>
      </p:sp>
      <p:sp>
        <p:nvSpPr>
          <p:cNvPr id="4" name="Slide Number Placeholder 3"/>
          <p:cNvSpPr>
            <a:spLocks noGrp="1"/>
          </p:cNvSpPr>
          <p:nvPr>
            <p:ph type="sldNum" sz="quarter" idx="10"/>
          </p:nvPr>
        </p:nvSpPr>
        <p:spPr/>
        <p:txBody>
          <a:bodyPr/>
          <a:lstStyle/>
          <a:p>
            <a:fld id="{F88C48D4-8910-FB44-9F88-3907E2286F2C}" type="slidenum">
              <a:rPr lang="en-US" smtClean="0">
                <a:solidFill>
                  <a:prstClr val="black"/>
                </a:solidFill>
                <a:latin typeface="Calibri"/>
              </a:rPr>
              <a:pPr/>
              <a:t>105</a:t>
            </a:fld>
            <a:endParaRPr lang="en-US">
              <a:solidFill>
                <a:prstClr val="black"/>
              </a:solidFill>
              <a:latin typeface="Calibri"/>
            </a:endParaRPr>
          </a:p>
        </p:txBody>
      </p:sp>
    </p:spTree>
    <p:extLst>
      <p:ext uri="{BB962C8B-B14F-4D97-AF65-F5344CB8AC3E}">
        <p14:creationId xmlns:p14="http://schemas.microsoft.com/office/powerpoint/2010/main" val="3951879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893594E-312D-2F46-B8F0-956AAFC3FF34}" type="slidenum">
              <a:rPr lang="en-US" sz="1200">
                <a:latin typeface="Helvetica" charset="0"/>
              </a:rPr>
              <a:pPr/>
              <a:t>106</a:t>
            </a:fld>
            <a:endParaRPr lang="en-US" sz="1200" dirty="0">
              <a:latin typeface="Helvetica" charset="0"/>
            </a:endParaRPr>
          </a:p>
        </p:txBody>
      </p:sp>
      <p:sp>
        <p:nvSpPr>
          <p:cNvPr id="10242" name="Slide Image Placeholder 8"/>
          <p:cNvSpPr>
            <a:spLocks noGrp="1" noRot="1" noChangeAspect="1"/>
          </p:cNvSpPr>
          <p:nvPr>
            <p:ph type="sldImg"/>
          </p:nvPr>
        </p:nvSpPr>
        <p:spPr>
          <a:ln/>
        </p:spPr>
      </p:sp>
      <p:sp>
        <p:nvSpPr>
          <p:cNvPr id="10243" name="Notes Placeholder 9"/>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ea typeface="ＭＳ Ｐゴシック" charset="0"/>
                <a:cs typeface="ＭＳ Ｐゴシック" charset="0"/>
              </a:rPr>
              <a:t>So how would we find life on a terrestrial planet in the habitable zone of a nearby star?  We will look for “disequilibrium chemistry” in its atmosphere, meaning the presence of gasses that shouldn’t exist together for any appreciable length of time.  They would have to be replenished by some active process, possibly life.</a:t>
            </a:r>
          </a:p>
          <a:p>
            <a:pPr>
              <a:lnSpc>
                <a:spcPct val="100000"/>
              </a:lnSpc>
            </a:pPr>
            <a:r>
              <a:rPr lang="en-US" dirty="0" smtClean="0">
                <a:ea typeface="ＭＳ Ｐゴシック" charset="0"/>
                <a:cs typeface="ＭＳ Ｐゴシック" charset="0"/>
              </a:rPr>
              <a:t>This “Earthshine” spectrum shows what I mean.  It is light reflected from the Earth, then reflected from the un-illuminated part of the Moon, and then back to a small telescope on the Earth.  The light is then separated out by wavelength or color.  This is a high-quality version of what we might someday get for an Earth-like planet around a nearby star. </a:t>
            </a:r>
            <a:r>
              <a:rPr lang="en-US" b="1" dirty="0">
                <a:ea typeface="ＭＳ Ｐゴシック" charset="0"/>
                <a:cs typeface="ＭＳ Ｐゴシック" charset="0"/>
              </a:rPr>
              <a:t>CLICK</a:t>
            </a:r>
            <a:endParaRPr lang="en-US" dirty="0">
              <a:ea typeface="ＭＳ Ｐゴシック" charset="0"/>
              <a:cs typeface="ＭＳ Ｐゴシック" charset="0"/>
            </a:endParaRPr>
          </a:p>
          <a:p>
            <a:pPr>
              <a:lnSpc>
                <a:spcPct val="100000"/>
              </a:lnSpc>
            </a:pPr>
            <a:r>
              <a:rPr lang="en-US" dirty="0" smtClean="0">
                <a:ea typeface="ＭＳ Ｐゴシック" charset="0"/>
                <a:cs typeface="ＭＳ Ｐゴシック" charset="0"/>
              </a:rPr>
              <a:t>What we see is mostly the Earth’s atmosphere.  The rise in brightness on the far left at short wavelengths is literally our blue sky. This narrow dip is caused by absorption of sunlight by O_2, which comes from plant photosynthesis.  </a:t>
            </a:r>
            <a:r>
              <a:rPr lang="en-US" b="1" dirty="0" smtClean="0">
                <a:ea typeface="ＭＳ Ｐゴシック" charset="0"/>
                <a:cs typeface="ＭＳ Ｐゴシック" charset="0"/>
              </a:rPr>
              <a:t>CLICK</a:t>
            </a:r>
          </a:p>
          <a:p>
            <a:pPr>
              <a:lnSpc>
                <a:spcPct val="100000"/>
              </a:lnSpc>
            </a:pPr>
            <a:r>
              <a:rPr lang="en-US" dirty="0" smtClean="0">
                <a:ea typeface="ＭＳ Ｐゴシック" charset="0"/>
                <a:cs typeface="ＭＳ Ｐゴシック" charset="0"/>
              </a:rPr>
              <a:t>Here are strong features of water vapor, which we astronomers take as the likely signpost of a “habitable” planet with liquid water on its surface. </a:t>
            </a:r>
            <a:r>
              <a:rPr lang="en-US" b="1" dirty="0" smtClean="0">
                <a:ea typeface="ＭＳ Ｐゴシック" charset="0"/>
                <a:cs typeface="ＭＳ Ｐゴシック" charset="0"/>
              </a:rPr>
              <a:t>CLICK</a:t>
            </a:r>
          </a:p>
          <a:p>
            <a:pPr>
              <a:lnSpc>
                <a:spcPct val="100000"/>
              </a:lnSpc>
            </a:pPr>
            <a:r>
              <a:rPr lang="en-US" dirty="0" smtClean="0">
                <a:ea typeface="ＭＳ Ｐゴシック" charset="0"/>
                <a:cs typeface="ＭＳ Ｐゴシック" charset="0"/>
              </a:rPr>
              <a:t>And here is part of a methane feature, which comes from bacteria living in the digestive tracts of our livestock and in swamps. So as you can, see the Earth’s atmosphere is full of biosignatures.</a:t>
            </a:r>
            <a:r>
              <a:rPr lang="en-US" b="1" dirty="0">
                <a:ea typeface="ＭＳ Ｐゴシック" charset="0"/>
                <a:cs typeface="ＭＳ Ｐゴシック" charset="0"/>
                <a:sym typeface="Wingdings 3" charset="0"/>
              </a:rPr>
              <a:t> </a:t>
            </a:r>
            <a:r>
              <a:rPr lang="en-US" b="1" dirty="0" smtClean="0">
                <a:ea typeface="ＭＳ Ｐゴシック" charset="0"/>
                <a:cs typeface="ＭＳ Ｐゴシック" charset="0"/>
                <a:sym typeface="Wingdings 3" charset="0"/>
              </a:rPr>
              <a:t>CLICK</a:t>
            </a:r>
            <a:endParaRPr lang="en-US" dirty="0">
              <a:ea typeface="ＭＳ Ｐゴシック" charset="0"/>
              <a:cs typeface="ＭＳ Ｐゴシック" charset="0"/>
            </a:endParaRPr>
          </a:p>
        </p:txBody>
      </p:sp>
      <p:sp>
        <p:nvSpPr>
          <p:cNvPr id="10245"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0C5E9B-2DC9-454C-BD80-F78442434CD7}" type="datetime4">
              <a:rPr lang="en-US" sz="1200" smtClean="0">
                <a:latin typeface="Helvetica" charset="0"/>
              </a:rPr>
              <a:t>November 30, 2016</a:t>
            </a:fld>
            <a:endParaRPr lang="en-US" sz="1200" dirty="0">
              <a:latin typeface="Helvetic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20 WD</a:t>
            </a:r>
          </a:p>
          <a:p>
            <a:pPr lvl="1"/>
            <a:r>
              <a:rPr lang="en-US" dirty="0" smtClean="0"/>
              <a:t>4 A</a:t>
            </a:r>
          </a:p>
          <a:p>
            <a:pPr lvl="1"/>
            <a:r>
              <a:rPr lang="en-US" dirty="0" smtClean="0"/>
              <a:t>6 F</a:t>
            </a:r>
          </a:p>
          <a:p>
            <a:pPr lvl="1"/>
            <a:r>
              <a:rPr lang="en-US" dirty="0" smtClean="0"/>
              <a:t>20 G</a:t>
            </a:r>
          </a:p>
          <a:p>
            <a:pPr lvl="1"/>
            <a:r>
              <a:rPr lang="en-US" dirty="0" smtClean="0"/>
              <a:t>44 K</a:t>
            </a:r>
          </a:p>
          <a:p>
            <a:pPr lvl="1"/>
            <a:r>
              <a:rPr lang="en-US" dirty="0" smtClean="0"/>
              <a:t>248 M</a:t>
            </a:r>
          </a:p>
          <a:p>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9</a:t>
            </a:fld>
            <a:endParaRPr lang="en-US"/>
          </a:p>
        </p:txBody>
      </p:sp>
    </p:spTree>
    <p:extLst>
      <p:ext uri="{BB962C8B-B14F-4D97-AF65-F5344CB8AC3E}">
        <p14:creationId xmlns:p14="http://schemas.microsoft.com/office/powerpoint/2010/main" val="1319348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EPOXI</a:t>
            </a:r>
            <a:r>
              <a:rPr lang="en-US" baseline="0" dirty="0" smtClean="0"/>
              <a:t> data. 2 principle </a:t>
            </a:r>
            <a:r>
              <a:rPr lang="en-US" baseline="0" dirty="0" err="1" smtClean="0"/>
              <a:t>eigencolors</a:t>
            </a:r>
            <a:r>
              <a:rPr lang="en-US" baseline="0" dirty="0" smtClean="0"/>
              <a:t> (cloud-free oceans &amp; continents). Based on two 1-day observations of the full disk of Earth.</a:t>
            </a:r>
            <a:endParaRPr lang="en-US" dirty="0"/>
          </a:p>
        </p:txBody>
      </p:sp>
      <p:sp>
        <p:nvSpPr>
          <p:cNvPr id="4" name="Slide Number Placeholder 3"/>
          <p:cNvSpPr>
            <a:spLocks noGrp="1"/>
          </p:cNvSpPr>
          <p:nvPr>
            <p:ph type="sldNum" sz="quarter" idx="10"/>
          </p:nvPr>
        </p:nvSpPr>
        <p:spPr/>
        <p:txBody>
          <a:bodyPr/>
          <a:lstStyle/>
          <a:p>
            <a:fld id="{361BEFC2-1DB1-1845-86B8-DA3972AAB11A}" type="slidenum">
              <a:rPr lang="en-US" smtClean="0"/>
              <a:t>107</a:t>
            </a:fld>
            <a:endParaRPr lang="en-US"/>
          </a:p>
        </p:txBody>
      </p:sp>
    </p:spTree>
    <p:extLst>
      <p:ext uri="{BB962C8B-B14F-4D97-AF65-F5344CB8AC3E}">
        <p14:creationId xmlns:p14="http://schemas.microsoft.com/office/powerpoint/2010/main" val="4263295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66008-26FC-AE49-9497-C5602E8601D6}" type="slidenum">
              <a:rPr lang="en-US" smtClean="0"/>
              <a:t>11</a:t>
            </a:fld>
            <a:endParaRPr lang="en-US" dirty="0"/>
          </a:p>
        </p:txBody>
      </p:sp>
    </p:spTree>
    <p:extLst>
      <p:ext uri="{BB962C8B-B14F-4D97-AF65-F5344CB8AC3E}">
        <p14:creationId xmlns:p14="http://schemas.microsoft.com/office/powerpoint/2010/main" val="368274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66008-26FC-AE49-9497-C5602E8601D6}" type="slidenum">
              <a:rPr lang="en-US" smtClean="0"/>
              <a:t>12</a:t>
            </a:fld>
            <a:endParaRPr lang="en-US" dirty="0"/>
          </a:p>
        </p:txBody>
      </p:sp>
    </p:spTree>
    <p:extLst>
      <p:ext uri="{BB962C8B-B14F-4D97-AF65-F5344CB8AC3E}">
        <p14:creationId xmlns:p14="http://schemas.microsoft.com/office/powerpoint/2010/main" val="368274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366008-26FC-AE49-9497-C5602E8601D6}" type="slidenum">
              <a:rPr lang="en-US" smtClean="0"/>
              <a:t>13</a:t>
            </a:fld>
            <a:endParaRPr lang="en-US" dirty="0"/>
          </a:p>
        </p:txBody>
      </p:sp>
    </p:spTree>
    <p:extLst>
      <p:ext uri="{BB962C8B-B14F-4D97-AF65-F5344CB8AC3E}">
        <p14:creationId xmlns:p14="http://schemas.microsoft.com/office/powerpoint/2010/main" val="395175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11/30/16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emf"/><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0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3.png"/></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jpe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image" Target="../media/image18.png"/><Relationship Id="rId3" Type="http://schemas.microsoft.com/office/2007/relationships/hdphoto" Target="../media/hdphoto2.wdp"/><Relationship Id="rId4" Type="http://schemas.openxmlformats.org/officeDocument/2006/relationships/image" Target="../media/image19.png"/><Relationship Id="rId5" Type="http://schemas.microsoft.com/office/2007/relationships/hdphoto" Target="../media/hdphoto3.wdp"/><Relationship Id="rId6" Type="http://schemas.openxmlformats.org/officeDocument/2006/relationships/image" Target="../media/image20.png"/><Relationship Id="rId7" Type="http://schemas.microsoft.com/office/2007/relationships/hdphoto" Target="../media/hdphoto4.wdp"/><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43.png"/><Relationship Id="rId5"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microsoft.com/office/2007/relationships/hdphoto" Target="../media/hdphoto1.wdp"/><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0.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3.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4.emf"/></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2.jpe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72.jpe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1.ti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8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tiff"/><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11" Type="http://schemas.openxmlformats.org/officeDocument/2006/relationships/hyperlink" Target="https://youtu.be/mpViVEO-ymc" TargetMode="External"/><Relationship Id="rId12"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diagramData" Target="../diagrams/data3.xml"/><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72.jpe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s>
</file>

<file path=ppt/slides/_rels/slide86.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hyperlink" Target="https://youtu.be/mpViVEO-ymc" TargetMode="External"/><Relationship Id="rId3" Type="http://schemas.openxmlformats.org/officeDocument/2006/relationships/image" Target="../media/image88.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72.jpeg"/><Relationship Id="rId10" Type="http://schemas.openxmlformats.org/officeDocument/2006/relationships/image" Target="../media/image73.png"/></Relationships>
</file>

<file path=ppt/slides/_rels/slide87.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hyperlink" Target="https://youtu.be/mpViVEO-ymc" TargetMode="External"/><Relationship Id="rId4" Type="http://schemas.openxmlformats.org/officeDocument/2006/relationships/image" Target="../media/image88.png"/><Relationship Id="rId5" Type="http://schemas.openxmlformats.org/officeDocument/2006/relationships/diagramData" Target="../diagrams/data5.xml"/><Relationship Id="rId6" Type="http://schemas.openxmlformats.org/officeDocument/2006/relationships/diagramLayout" Target="../diagrams/layout5.xml"/><Relationship Id="rId7" Type="http://schemas.openxmlformats.org/officeDocument/2006/relationships/diagramQuickStyle" Target="../diagrams/quickStyle5.xml"/><Relationship Id="rId8" Type="http://schemas.openxmlformats.org/officeDocument/2006/relationships/diagramColors" Target="../diagrams/colors5.xml"/><Relationship Id="rId9" Type="http://schemas.microsoft.com/office/2007/relationships/diagramDrawing" Target="../diagrams/drawing5.xml"/><Relationship Id="rId10" Type="http://schemas.openxmlformats.org/officeDocument/2006/relationships/image" Target="../media/image72.jpeg"/></Relationships>
</file>

<file path=ppt/slides/_rels/slide88.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hyperlink" Target="https://youtu.be/mpViVEO-ymc" TargetMode="External"/><Relationship Id="rId4" Type="http://schemas.openxmlformats.org/officeDocument/2006/relationships/image" Target="../media/image88.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0" Type="http://schemas.openxmlformats.org/officeDocument/2006/relationships/image" Target="../media/image72.jpeg"/></Relationships>
</file>

<file path=ppt/slides/_rels/slide89.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hyperlink" Target="https://youtu.be/mpViVEO-ymc" TargetMode="External"/><Relationship Id="rId4" Type="http://schemas.openxmlformats.org/officeDocument/2006/relationships/image" Target="../media/image88.png"/><Relationship Id="rId5" Type="http://schemas.openxmlformats.org/officeDocument/2006/relationships/diagramData" Target="../diagrams/data7.xml"/><Relationship Id="rId6" Type="http://schemas.openxmlformats.org/officeDocument/2006/relationships/diagramLayout" Target="../diagrams/layout7.xml"/><Relationship Id="rId7" Type="http://schemas.openxmlformats.org/officeDocument/2006/relationships/diagramQuickStyle" Target="../diagrams/quickStyle7.xml"/><Relationship Id="rId8" Type="http://schemas.openxmlformats.org/officeDocument/2006/relationships/diagramColors" Target="../diagrams/colors7.xml"/><Relationship Id="rId9" Type="http://schemas.microsoft.com/office/2007/relationships/diagramDrawing" Target="../diagrams/drawing7.xml"/><Relationship Id="rId10" Type="http://schemas.openxmlformats.org/officeDocument/2006/relationships/image" Target="../media/image7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hyperlink" Target="https://youtu.be/mpViVEO-ymc" TargetMode="External"/><Relationship Id="rId4" Type="http://schemas.openxmlformats.org/officeDocument/2006/relationships/image" Target="../media/image88.png"/><Relationship Id="rId5" Type="http://schemas.openxmlformats.org/officeDocument/2006/relationships/diagramData" Target="../diagrams/data8.xml"/><Relationship Id="rId6" Type="http://schemas.openxmlformats.org/officeDocument/2006/relationships/diagramLayout" Target="../diagrams/layout8.xml"/><Relationship Id="rId7" Type="http://schemas.openxmlformats.org/officeDocument/2006/relationships/diagramQuickStyle" Target="../diagrams/quickStyle8.xml"/><Relationship Id="rId8" Type="http://schemas.openxmlformats.org/officeDocument/2006/relationships/diagramColors" Target="../diagrams/colors8.xml"/><Relationship Id="rId9" Type="http://schemas.microsoft.com/office/2007/relationships/diagramDrawing" Target="../diagrams/drawing8.xml"/><Relationship Id="rId10" Type="http://schemas.openxmlformats.org/officeDocument/2006/relationships/image" Target="../media/image7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0.pn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hyperlink" Target="https://youtu.be/mpViVEO-ymc" TargetMode="External"/><Relationship Id="rId13" Type="http://schemas.openxmlformats.org/officeDocument/2006/relationships/image" Target="../media/image93.png"/><Relationship Id="rId14" Type="http://schemas.openxmlformats.org/officeDocument/2006/relationships/image" Target="../media/image94.png"/><Relationship Id="rId15"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image" Target="../media/image72.jpeg"/><Relationship Id="rId9" Type="http://schemas.openxmlformats.org/officeDocument/2006/relationships/image" Target="../media/image73.png"/><Relationship Id="rId10" Type="http://schemas.openxmlformats.org/officeDocument/2006/relationships/image" Target="../media/image74.pn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emf"/><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4871"/>
            <a:ext cx="9144000" cy="2250793"/>
          </a:xfrm>
        </p:spPr>
        <p:txBody>
          <a:bodyPr>
            <a:noAutofit/>
          </a:bodyPr>
          <a:lstStyle/>
          <a:p>
            <a:r>
              <a:rPr lang="en-US" sz="3500" b="1" dirty="0" smtClean="0">
                <a:gradFill flip="none" rotWithShape="1">
                  <a:gsLst>
                    <a:gs pos="0">
                      <a:srgbClr val="0080FF"/>
                    </a:gs>
                    <a:gs pos="100000">
                      <a:srgbClr val="CCFF66"/>
                    </a:gs>
                  </a:gsLst>
                  <a:lin ang="1800000" scaled="0"/>
                  <a:tileRect/>
                </a:gradFill>
              </a:rPr>
              <a:t>From Red Dwarfs to Pale Blue Dots</a:t>
            </a:r>
            <a:r>
              <a:rPr lang="en-US" sz="3500" b="1" smtClean="0">
                <a:gradFill flip="none" rotWithShape="1">
                  <a:gsLst>
                    <a:gs pos="0">
                      <a:srgbClr val="0080FF"/>
                    </a:gs>
                    <a:gs pos="100000">
                      <a:srgbClr val="CCFF66"/>
                    </a:gs>
                  </a:gsLst>
                  <a:lin ang="1800000" scaled="0"/>
                  <a:tileRect/>
                </a:gradFill>
              </a:rPr>
              <a:t>: </a:t>
            </a:r>
            <a:br>
              <a:rPr lang="en-US" sz="3500" b="1" smtClean="0">
                <a:gradFill flip="none" rotWithShape="1">
                  <a:gsLst>
                    <a:gs pos="0">
                      <a:srgbClr val="0080FF"/>
                    </a:gs>
                    <a:gs pos="100000">
                      <a:srgbClr val="CCFF66"/>
                    </a:gs>
                  </a:gsLst>
                  <a:lin ang="1800000" scaled="0"/>
                  <a:tileRect/>
                </a:gradFill>
              </a:rPr>
            </a:br>
            <a:r>
              <a:rPr lang="en-US" sz="3500" b="1" smtClean="0">
                <a:gradFill flip="none" rotWithShape="1">
                  <a:gsLst>
                    <a:gs pos="0">
                      <a:srgbClr val="0080FF"/>
                    </a:gs>
                    <a:gs pos="100000">
                      <a:srgbClr val="CCFF66"/>
                    </a:gs>
                  </a:gsLst>
                  <a:lin ang="1800000" scaled="0"/>
                  <a:tileRect/>
                </a:gradFill>
              </a:rPr>
              <a:t>Searching </a:t>
            </a:r>
            <a:r>
              <a:rPr lang="en-US" sz="3500" b="1" dirty="0" smtClean="0">
                <a:gradFill flip="none" rotWithShape="1">
                  <a:gsLst>
                    <a:gs pos="0">
                      <a:srgbClr val="0080FF"/>
                    </a:gs>
                    <a:gs pos="100000">
                      <a:srgbClr val="CCFF66"/>
                    </a:gs>
                  </a:gsLst>
                  <a:lin ang="1800000" scaled="0"/>
                  <a:tileRect/>
                </a:gradFill>
              </a:rPr>
              <a:t>for Potentially Habitable Planets in the Galaxy with Kepler, K2, TESS, &amp; Beyond </a:t>
            </a:r>
            <a:endParaRPr lang="en-US" sz="3500" b="1" dirty="0">
              <a:gradFill flip="none" rotWithShape="1">
                <a:gsLst>
                  <a:gs pos="0">
                    <a:srgbClr val="0080FF"/>
                  </a:gs>
                  <a:gs pos="100000">
                    <a:srgbClr val="CCFF66"/>
                  </a:gs>
                </a:gsLst>
                <a:lin ang="1800000" scaled="0"/>
                <a:tileRect/>
              </a:gradFill>
            </a:endParaRPr>
          </a:p>
        </p:txBody>
      </p:sp>
      <p:sp>
        <p:nvSpPr>
          <p:cNvPr id="8" name="Subtitle 2"/>
          <p:cNvSpPr>
            <a:spLocks noGrp="1"/>
          </p:cNvSpPr>
          <p:nvPr>
            <p:ph type="subTitle" idx="1"/>
          </p:nvPr>
        </p:nvSpPr>
        <p:spPr>
          <a:xfrm>
            <a:off x="802777" y="3198712"/>
            <a:ext cx="7538447" cy="1970867"/>
          </a:xfrm>
        </p:spPr>
        <p:txBody>
          <a:bodyPr>
            <a:normAutofit/>
          </a:bodyPr>
          <a:lstStyle/>
          <a:p>
            <a:r>
              <a:rPr lang="en-US" sz="4000" b="1" dirty="0" smtClean="0">
                <a:solidFill>
                  <a:srgbClr val="97DAFF"/>
                </a:solidFill>
              </a:rPr>
              <a:t>Courtney Dressing</a:t>
            </a:r>
          </a:p>
          <a:p>
            <a:r>
              <a:rPr lang="en-US" sz="2300" dirty="0" smtClean="0">
                <a:solidFill>
                  <a:srgbClr val="A3FFA0"/>
                </a:solidFill>
              </a:rPr>
              <a:t>NASA Sagan Fellow at Caltech</a:t>
            </a:r>
          </a:p>
          <a:p>
            <a:r>
              <a:rPr lang="en-US" sz="2300" dirty="0" smtClean="0">
                <a:solidFill>
                  <a:srgbClr val="A3FFA0"/>
                </a:solidFill>
              </a:rPr>
              <a:t>LUVOIR Seminar</a:t>
            </a:r>
          </a:p>
          <a:p>
            <a:r>
              <a:rPr lang="en-US" sz="1800" dirty="0" smtClean="0">
                <a:solidFill>
                  <a:srgbClr val="A3FFA0"/>
                </a:solidFill>
              </a:rPr>
              <a:t>November 30, 2016</a:t>
            </a:r>
            <a:endParaRPr lang="en-US" sz="1800" dirty="0">
              <a:solidFill>
                <a:srgbClr val="A3FFA0"/>
              </a:solidFill>
            </a:endParaRPr>
          </a:p>
        </p:txBody>
      </p:sp>
      <p:sp>
        <p:nvSpPr>
          <p:cNvPr id="5" name="Rectangle 4"/>
          <p:cNvSpPr/>
          <p:nvPr/>
        </p:nvSpPr>
        <p:spPr>
          <a:xfrm>
            <a:off x="0" y="5378521"/>
            <a:ext cx="9144000" cy="1015663"/>
          </a:xfrm>
          <a:prstGeom prst="rect">
            <a:avLst/>
          </a:prstGeom>
        </p:spPr>
        <p:txBody>
          <a:bodyPr wrap="square">
            <a:spAutoFit/>
          </a:bodyPr>
          <a:lstStyle/>
          <a:p>
            <a:pPr algn="ctr"/>
            <a:r>
              <a:rPr lang="en-US" sz="2000" b="1" dirty="0" smtClean="0">
                <a:solidFill>
                  <a:srgbClr val="FFFF9D"/>
                </a:solidFill>
              </a:rPr>
              <a:t>Collaborators:</a:t>
            </a:r>
            <a:r>
              <a:rPr lang="en-US" sz="2000" dirty="0" smtClean="0">
                <a:solidFill>
                  <a:srgbClr val="FFFF9D"/>
                </a:solidFill>
              </a:rPr>
              <a:t> Elisabeth Newton, Josh </a:t>
            </a:r>
            <a:r>
              <a:rPr lang="en-US" sz="2000" dirty="0" err="1" smtClean="0">
                <a:solidFill>
                  <a:srgbClr val="FFFF9D"/>
                </a:solidFill>
              </a:rPr>
              <a:t>Schlieder</a:t>
            </a:r>
            <a:r>
              <a:rPr lang="en-US" sz="2000" dirty="0" smtClean="0">
                <a:solidFill>
                  <a:srgbClr val="FFFF9D"/>
                </a:solidFill>
              </a:rPr>
              <a:t>, </a:t>
            </a:r>
          </a:p>
          <a:p>
            <a:pPr algn="ctr"/>
            <a:r>
              <a:rPr lang="en-US" sz="2000" dirty="0" smtClean="0">
                <a:solidFill>
                  <a:srgbClr val="FFFF9D"/>
                </a:solidFill>
              </a:rPr>
              <a:t>Andrew </a:t>
            </a:r>
            <a:r>
              <a:rPr lang="en-US" sz="2000" dirty="0" err="1">
                <a:solidFill>
                  <a:srgbClr val="FFFF9D"/>
                </a:solidFill>
              </a:rPr>
              <a:t>Vanderburg</a:t>
            </a:r>
            <a:r>
              <a:rPr lang="en-US" sz="2000" dirty="0" smtClean="0">
                <a:solidFill>
                  <a:srgbClr val="FFFF9D"/>
                </a:solidFill>
              </a:rPr>
              <a:t>, Ian </a:t>
            </a:r>
            <a:r>
              <a:rPr lang="en-US" sz="2000" dirty="0" err="1" smtClean="0">
                <a:solidFill>
                  <a:srgbClr val="FFFF9D"/>
                </a:solidFill>
              </a:rPr>
              <a:t>Crossfield</a:t>
            </a:r>
            <a:r>
              <a:rPr lang="en-US" sz="2000" dirty="0" smtClean="0">
                <a:solidFill>
                  <a:srgbClr val="FFFF9D"/>
                </a:solidFill>
              </a:rPr>
              <a:t>, Arturo Martinez, Heather Knutson, </a:t>
            </a:r>
          </a:p>
          <a:p>
            <a:pPr algn="ctr"/>
            <a:r>
              <a:rPr lang="en-US" sz="2000" dirty="0">
                <a:solidFill>
                  <a:srgbClr val="FFFF9D"/>
                </a:solidFill>
              </a:rPr>
              <a:t>David Charbonneau, the </a:t>
            </a:r>
            <a:r>
              <a:rPr lang="en-US" sz="2000" dirty="0" smtClean="0">
                <a:solidFill>
                  <a:srgbClr val="FFFF9D"/>
                </a:solidFill>
              </a:rPr>
              <a:t>K2 California Consortium, </a:t>
            </a:r>
            <a:r>
              <a:rPr lang="en-US" sz="2000" dirty="0">
                <a:solidFill>
                  <a:srgbClr val="FFFF9D"/>
                </a:solidFill>
              </a:rPr>
              <a:t>&amp; </a:t>
            </a:r>
            <a:r>
              <a:rPr lang="en-US" sz="2000" dirty="0" smtClean="0">
                <a:solidFill>
                  <a:srgbClr val="FFFF9D"/>
                </a:solidFill>
              </a:rPr>
              <a:t>the HARPS</a:t>
            </a:r>
            <a:r>
              <a:rPr lang="en-US" sz="2000" dirty="0">
                <a:solidFill>
                  <a:srgbClr val="FFFF9D"/>
                </a:solidFill>
              </a:rPr>
              <a:t>-N </a:t>
            </a:r>
            <a:r>
              <a:rPr lang="en-US" sz="2000" dirty="0" smtClean="0">
                <a:solidFill>
                  <a:srgbClr val="FFFF9D"/>
                </a:solidFill>
              </a:rPr>
              <a:t>Consortium</a:t>
            </a:r>
            <a:endParaRPr lang="en-US" sz="2000" dirty="0">
              <a:solidFill>
                <a:srgbClr val="FFFF9D"/>
              </a:solidFill>
            </a:endParaRPr>
          </a:p>
        </p:txBody>
      </p:sp>
      <p:sp>
        <p:nvSpPr>
          <p:cNvPr id="10" name="Rectangle 9"/>
          <p:cNvSpPr/>
          <p:nvPr/>
        </p:nvSpPr>
        <p:spPr>
          <a:xfrm>
            <a:off x="50801" y="-38100"/>
            <a:ext cx="9144000" cy="707886"/>
          </a:xfrm>
          <a:prstGeom prst="rect">
            <a:avLst/>
          </a:prstGeom>
          <a:noFill/>
        </p:spPr>
        <p:txBody>
          <a:bodyPr wrap="square">
            <a:spAutoFit/>
          </a:bodyPr>
          <a:lstStyle/>
          <a:p>
            <a:pPr algn="ctr"/>
            <a:r>
              <a:rPr lang="en-US" sz="2000" b="1" dirty="0" smtClean="0">
                <a:solidFill>
                  <a:schemeClr val="tx1">
                    <a:lumMod val="75000"/>
                  </a:schemeClr>
                </a:solidFill>
              </a:rPr>
              <a:t>We thank the IRTF TAC &amp; the Caltech TAC for enabling these follow-up observations and the K2 Guest Observer Office for supporting our numerous K2 proposals. </a:t>
            </a:r>
            <a:endParaRPr lang="en-US" sz="2000" b="1" dirty="0">
              <a:solidFill>
                <a:schemeClr val="tx1">
                  <a:lumMod val="75000"/>
                </a:schemeClr>
              </a:solidFill>
            </a:endParaRPr>
          </a:p>
        </p:txBody>
      </p:sp>
    </p:spTree>
    <p:extLst>
      <p:ext uri="{BB962C8B-B14F-4D97-AF65-F5344CB8AC3E}">
        <p14:creationId xmlns:p14="http://schemas.microsoft.com/office/powerpoint/2010/main" val="489727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mbergA1600-full.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381273" y="1748118"/>
            <a:ext cx="5518584" cy="4128950"/>
          </a:xfrm>
          <a:prstGeom prst="rect">
            <a:avLst/>
          </a:prstGeom>
        </p:spPr>
      </p:pic>
      <p:sp>
        <p:nvSpPr>
          <p:cNvPr id="2" name="Title 1"/>
          <p:cNvSpPr>
            <a:spLocks noGrp="1"/>
          </p:cNvSpPr>
          <p:nvPr>
            <p:ph type="title"/>
          </p:nvPr>
        </p:nvSpPr>
        <p:spPr/>
        <p:txBody>
          <a:bodyPr/>
          <a:lstStyle/>
          <a:p>
            <a:r>
              <a:rPr lang="en-US" dirty="0" smtClean="0"/>
              <a:t>The </a:t>
            </a:r>
            <a:r>
              <a:rPr lang="en-US" i="1" dirty="0" smtClean="0"/>
              <a:t>Kepler </a:t>
            </a:r>
            <a:r>
              <a:rPr lang="en-US" dirty="0" smtClean="0"/>
              <a:t>Mission: 2009 - 2013</a:t>
            </a:r>
            <a:endParaRPr lang="en-US" dirty="0"/>
          </a:p>
        </p:txBody>
      </p:sp>
      <p:pic>
        <p:nvPicPr>
          <p:cNvPr id="7" name="Picture 6" descr="Kepler2008Dec-cmykOnBlk-fu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363" y="1210235"/>
            <a:ext cx="2849824" cy="5062188"/>
          </a:xfrm>
          <a:prstGeom prst="rect">
            <a:avLst/>
          </a:prstGeom>
        </p:spPr>
      </p:pic>
      <p:sp>
        <p:nvSpPr>
          <p:cNvPr id="6" name="Text Box 4"/>
          <p:cNvSpPr txBox="1">
            <a:spLocks noChangeArrowheads="1"/>
          </p:cNvSpPr>
          <p:nvPr/>
        </p:nvSpPr>
        <p:spPr bwMode="auto">
          <a:xfrm>
            <a:off x="5410200" y="6571675"/>
            <a:ext cx="3733800" cy="276999"/>
          </a:xfrm>
          <a:prstGeom prst="rect">
            <a:avLst/>
          </a:prstGeom>
          <a:noFill/>
          <a:ln w="9525">
            <a:noFill/>
            <a:miter lim="800000"/>
            <a:headEnd/>
            <a:tailEnd/>
          </a:ln>
        </p:spPr>
        <p:txBody>
          <a:bodyPr wrap="square" lIns="0" tIns="0" rIns="0" bIns="0">
            <a:spAutoFit/>
          </a:bodyPr>
          <a:lstStyle/>
          <a:p>
            <a:pPr algn="r" defTabSz="828578">
              <a:tabLst>
                <a:tab pos="657148" algn="l"/>
                <a:tab pos="1312710" algn="l"/>
                <a:tab pos="1969858" algn="l"/>
                <a:tab pos="2627006" algn="l"/>
                <a:tab pos="3282566" algn="l"/>
                <a:tab pos="3939714" algn="l"/>
                <a:tab pos="4595276" algn="l"/>
                <a:tab pos="5252424" algn="l"/>
                <a:tab pos="5909572" algn="l"/>
              </a:tabLst>
            </a:pPr>
            <a:r>
              <a:rPr lang="en-GB" dirty="0">
                <a:solidFill>
                  <a:schemeClr val="tx1">
                    <a:lumMod val="75000"/>
                  </a:schemeClr>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Tree>
    <p:extLst>
      <p:ext uri="{BB962C8B-B14F-4D97-AF65-F5344CB8AC3E}">
        <p14:creationId xmlns:p14="http://schemas.microsoft.com/office/powerpoint/2010/main" val="4237101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0900"/>
            <a:ext cx="8229600" cy="1143000"/>
          </a:xfrm>
        </p:spPr>
        <p:txBody>
          <a:bodyPr/>
          <a:lstStyle/>
          <a:p>
            <a:r>
              <a:rPr lang="en-US" dirty="0"/>
              <a:t>Big Picture Summary</a:t>
            </a:r>
          </a:p>
        </p:txBody>
      </p:sp>
      <p:sp>
        <p:nvSpPr>
          <p:cNvPr id="9" name="Content Placeholder 6"/>
          <p:cNvSpPr txBox="1">
            <a:spLocks/>
          </p:cNvSpPr>
          <p:nvPr/>
        </p:nvSpPr>
        <p:spPr>
          <a:xfrm>
            <a:off x="3721094" y="5011542"/>
            <a:ext cx="5422905"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smtClean="0">
                <a:solidFill>
                  <a:schemeClr val="accent2">
                    <a:lumMod val="60000"/>
                    <a:lumOff val="40000"/>
                  </a:schemeClr>
                </a:solidFill>
              </a:rPr>
              <a:t>Planet detection </a:t>
            </a:r>
            <a:r>
              <a:rPr lang="en-US" sz="2800" dirty="0" smtClean="0">
                <a:solidFill>
                  <a:srgbClr val="D0B7B6"/>
                </a:solidFill>
              </a:rPr>
              <a:t>with </a:t>
            </a:r>
            <a:r>
              <a:rPr lang="en-US" sz="2800" b="1" dirty="0" smtClean="0">
                <a:solidFill>
                  <a:schemeClr val="accent2">
                    <a:lumMod val="60000"/>
                    <a:lumOff val="40000"/>
                  </a:schemeClr>
                </a:solidFill>
              </a:rPr>
              <a:t>K2 + TESS</a:t>
            </a:r>
          </a:p>
          <a:p>
            <a:r>
              <a:rPr lang="en-US" sz="2800" b="1" dirty="0" smtClean="0">
                <a:solidFill>
                  <a:schemeClr val="accent2">
                    <a:lumMod val="60000"/>
                    <a:lumOff val="40000"/>
                  </a:schemeClr>
                </a:solidFill>
              </a:rPr>
              <a:t>Follow-up </a:t>
            </a:r>
            <a:r>
              <a:rPr lang="en-US" sz="2800" dirty="0" smtClean="0">
                <a:solidFill>
                  <a:srgbClr val="D0B7B6"/>
                </a:solidFill>
              </a:rPr>
              <a:t>with </a:t>
            </a:r>
            <a:r>
              <a:rPr lang="en-US" sz="2800" b="1" dirty="0">
                <a:solidFill>
                  <a:schemeClr val="accent2">
                    <a:lumMod val="60000"/>
                    <a:lumOff val="40000"/>
                  </a:schemeClr>
                </a:solidFill>
              </a:rPr>
              <a:t>JWST + </a:t>
            </a:r>
            <a:r>
              <a:rPr lang="en-US" sz="2800" b="1" dirty="0" smtClean="0">
                <a:solidFill>
                  <a:schemeClr val="accent2">
                    <a:lumMod val="60000"/>
                    <a:lumOff val="40000"/>
                  </a:schemeClr>
                </a:solidFill>
              </a:rPr>
              <a:t>ELTs</a:t>
            </a:r>
          </a:p>
          <a:p>
            <a:r>
              <a:rPr lang="en-US" sz="2800" b="1" dirty="0" smtClean="0">
                <a:solidFill>
                  <a:schemeClr val="accent2">
                    <a:lumMod val="60000"/>
                    <a:lumOff val="40000"/>
                  </a:schemeClr>
                </a:solidFill>
              </a:rPr>
              <a:t>Biosignatures </a:t>
            </a:r>
            <a:r>
              <a:rPr lang="en-US" sz="2800" dirty="0" smtClean="0">
                <a:solidFill>
                  <a:srgbClr val="D0B7B6"/>
                </a:solidFill>
              </a:rPr>
              <a:t>with </a:t>
            </a:r>
            <a:r>
              <a:rPr lang="en-US" sz="2800" b="1" dirty="0" smtClean="0">
                <a:solidFill>
                  <a:schemeClr val="accent2">
                    <a:lumMod val="60000"/>
                    <a:lumOff val="40000"/>
                  </a:schemeClr>
                </a:solidFill>
              </a:rPr>
              <a:t>LUVOIR?</a:t>
            </a:r>
          </a:p>
        </p:txBody>
      </p:sp>
      <p:sp>
        <p:nvSpPr>
          <p:cNvPr id="11" name="Content Placeholder 6"/>
          <p:cNvSpPr txBox="1">
            <a:spLocks/>
          </p:cNvSpPr>
          <p:nvPr/>
        </p:nvSpPr>
        <p:spPr>
          <a:xfrm>
            <a:off x="3392706" y="3023492"/>
            <a:ext cx="5751294" cy="171092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B2CED5"/>
                </a:solidFill>
              </a:rPr>
              <a:t>Highly-irradiated small planets have </a:t>
            </a:r>
            <a:r>
              <a:rPr lang="en-US" sz="2800" b="1" dirty="0">
                <a:solidFill>
                  <a:schemeClr val="accent5">
                    <a:lumMod val="60000"/>
                    <a:lumOff val="40000"/>
                  </a:schemeClr>
                </a:solidFill>
              </a:rPr>
              <a:t>Earth-like compositions</a:t>
            </a:r>
          </a:p>
          <a:p>
            <a:r>
              <a:rPr lang="en-US" sz="2800" b="1" dirty="0">
                <a:solidFill>
                  <a:schemeClr val="accent5">
                    <a:lumMod val="60000"/>
                    <a:lumOff val="40000"/>
                  </a:schemeClr>
                </a:solidFill>
              </a:rPr>
              <a:t>Larger planets </a:t>
            </a:r>
            <a:r>
              <a:rPr lang="en-US" sz="2800" dirty="0">
                <a:solidFill>
                  <a:srgbClr val="B2CED5"/>
                </a:solidFill>
              </a:rPr>
              <a:t>require </a:t>
            </a:r>
            <a:r>
              <a:rPr lang="en-US" sz="2800" b="1" dirty="0">
                <a:solidFill>
                  <a:schemeClr val="accent5">
                    <a:lumMod val="60000"/>
                    <a:lumOff val="40000"/>
                  </a:schemeClr>
                </a:solidFill>
              </a:rPr>
              <a:t>volatiles</a:t>
            </a:r>
            <a:endParaRPr lang="en-US" sz="2800" dirty="0">
              <a:solidFill>
                <a:schemeClr val="accent5">
                  <a:lumMod val="60000"/>
                  <a:lumOff val="40000"/>
                </a:schemeClr>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50" y="3024948"/>
            <a:ext cx="2601395" cy="1737360"/>
          </a:xfrm>
          <a:prstGeom prst="roundRect">
            <a:avLst>
              <a:gd name="adj" fmla="val 8594"/>
            </a:avLst>
          </a:prstGeom>
          <a:solidFill>
            <a:srgbClr val="FFFFFF">
              <a:shade val="85000"/>
            </a:srgbClr>
          </a:solidFill>
          <a:ln w="38100" cmpd="sng">
            <a:solidFill>
              <a:schemeClr val="accent5">
                <a:lumMod val="75000"/>
              </a:schemeClr>
            </a:solidFill>
          </a:ln>
          <a:effec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3112" y="5029857"/>
            <a:ext cx="2616786" cy="1737360"/>
          </a:xfrm>
          <a:prstGeom prst="roundRect">
            <a:avLst>
              <a:gd name="adj" fmla="val 8594"/>
            </a:avLst>
          </a:prstGeom>
          <a:solidFill>
            <a:srgbClr val="FFFFFF">
              <a:shade val="85000"/>
            </a:srgbClr>
          </a:solidFill>
          <a:ln w="38100" cmpd="sng">
            <a:solidFill>
              <a:schemeClr val="accent2">
                <a:lumMod val="75000"/>
              </a:schemeClr>
            </a:solidFill>
          </a:ln>
          <a:effec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231" y="1045828"/>
            <a:ext cx="2606040" cy="1737360"/>
          </a:xfrm>
          <a:prstGeom prst="roundRect">
            <a:avLst>
              <a:gd name="adj" fmla="val 8594"/>
            </a:avLst>
          </a:prstGeom>
          <a:solidFill>
            <a:srgbClr val="FFFFFF">
              <a:shade val="85000"/>
            </a:srgbClr>
          </a:solidFill>
          <a:ln w="38100" cmpd="sng">
            <a:solidFill>
              <a:schemeClr val="accent6">
                <a:lumMod val="75000"/>
              </a:schemeClr>
            </a:solidFill>
          </a:ln>
          <a:effectLst/>
        </p:spPr>
      </p:pic>
      <p:sp>
        <p:nvSpPr>
          <p:cNvPr id="56" name="Rectangle 55"/>
          <p:cNvSpPr/>
          <p:nvPr/>
        </p:nvSpPr>
        <p:spPr>
          <a:xfrm>
            <a:off x="138658" y="1933989"/>
            <a:ext cx="509650" cy="861774"/>
          </a:xfrm>
          <a:prstGeom prst="rect">
            <a:avLst/>
          </a:prstGeom>
        </p:spPr>
        <p:txBody>
          <a:bodyPr wrap="none">
            <a:spAutoFit/>
          </a:bodyPr>
          <a:lstStyle/>
          <a:p>
            <a:r>
              <a:rPr lang="en-US" sz="5000" b="1" dirty="0" smtClean="0">
                <a:ln w="12700" cmpd="sng">
                  <a:solidFill>
                    <a:srgbClr val="000000"/>
                  </a:solidFill>
                </a:ln>
                <a:solidFill>
                  <a:schemeClr val="accent6">
                    <a:lumMod val="75000"/>
                  </a:schemeClr>
                </a:solidFill>
              </a:rPr>
              <a:t>1</a:t>
            </a:r>
            <a:endParaRPr lang="en-US" sz="5000" dirty="0">
              <a:ln w="12700" cmpd="sng">
                <a:solidFill>
                  <a:srgbClr val="000000"/>
                </a:solidFill>
              </a:ln>
              <a:solidFill>
                <a:schemeClr val="accent6">
                  <a:lumMod val="75000"/>
                </a:schemeClr>
              </a:solidFill>
            </a:endParaRPr>
          </a:p>
        </p:txBody>
      </p:sp>
      <p:sp>
        <p:nvSpPr>
          <p:cNvPr id="57" name="Rectangle 56"/>
          <p:cNvSpPr/>
          <p:nvPr/>
        </p:nvSpPr>
        <p:spPr>
          <a:xfrm>
            <a:off x="516264" y="3927276"/>
            <a:ext cx="509650" cy="861774"/>
          </a:xfrm>
          <a:prstGeom prst="rect">
            <a:avLst/>
          </a:prstGeom>
        </p:spPr>
        <p:txBody>
          <a:bodyPr wrap="none">
            <a:spAutoFit/>
          </a:bodyPr>
          <a:lstStyle/>
          <a:p>
            <a:r>
              <a:rPr lang="en-US" sz="5000" b="1" dirty="0">
                <a:ln w="12700" cmpd="sng">
                  <a:solidFill>
                    <a:srgbClr val="000000"/>
                  </a:solidFill>
                </a:ln>
                <a:solidFill>
                  <a:schemeClr val="accent5">
                    <a:lumMod val="75000"/>
                  </a:schemeClr>
                </a:solidFill>
              </a:rPr>
              <a:t>2</a:t>
            </a:r>
            <a:endParaRPr lang="en-US" sz="5000" dirty="0">
              <a:ln w="12700" cmpd="sng">
                <a:solidFill>
                  <a:srgbClr val="000000"/>
                </a:solidFill>
              </a:ln>
              <a:solidFill>
                <a:schemeClr val="accent5">
                  <a:lumMod val="75000"/>
                </a:schemeClr>
              </a:solidFill>
            </a:endParaRPr>
          </a:p>
        </p:txBody>
      </p:sp>
      <p:sp>
        <p:nvSpPr>
          <p:cNvPr id="58" name="Rectangle 57"/>
          <p:cNvSpPr/>
          <p:nvPr/>
        </p:nvSpPr>
        <p:spPr>
          <a:xfrm>
            <a:off x="934573" y="5918018"/>
            <a:ext cx="509650" cy="861774"/>
          </a:xfrm>
          <a:prstGeom prst="rect">
            <a:avLst/>
          </a:prstGeom>
        </p:spPr>
        <p:txBody>
          <a:bodyPr wrap="none">
            <a:spAutoFit/>
          </a:bodyPr>
          <a:lstStyle/>
          <a:p>
            <a:r>
              <a:rPr lang="en-US" sz="5000" b="1" dirty="0" smtClean="0">
                <a:ln w="12700" cmpd="sng">
                  <a:solidFill>
                    <a:schemeClr val="bg1"/>
                  </a:solidFill>
                </a:ln>
                <a:solidFill>
                  <a:schemeClr val="accent2">
                    <a:lumMod val="75000"/>
                  </a:schemeClr>
                </a:solidFill>
              </a:rPr>
              <a:t>3</a:t>
            </a:r>
            <a:endParaRPr lang="en-US" sz="5000" dirty="0">
              <a:ln w="12700" cmpd="sng">
                <a:solidFill>
                  <a:schemeClr val="bg1"/>
                </a:solidFill>
              </a:ln>
              <a:solidFill>
                <a:schemeClr val="accent2">
                  <a:lumMod val="75000"/>
                </a:schemeClr>
              </a:solidFill>
            </a:endParaRP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
        <p:nvSpPr>
          <p:cNvPr id="15" name="Content Placeholder 6"/>
          <p:cNvSpPr txBox="1">
            <a:spLocks/>
          </p:cNvSpPr>
          <p:nvPr/>
        </p:nvSpPr>
        <p:spPr>
          <a:xfrm>
            <a:off x="3019383" y="1050336"/>
            <a:ext cx="6124616" cy="1698486"/>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solidFill>
                  <a:schemeClr val="accent6">
                    <a:lumMod val="60000"/>
                    <a:lumOff val="40000"/>
                  </a:schemeClr>
                </a:solidFill>
              </a:rPr>
              <a:t>2.5 small planets </a:t>
            </a:r>
            <a:r>
              <a:rPr lang="en-US" sz="2800" dirty="0">
                <a:solidFill>
                  <a:srgbClr val="F9DEC8"/>
                </a:solidFill>
              </a:rPr>
              <a:t>per M dwarf</a:t>
            </a:r>
          </a:p>
          <a:p>
            <a:r>
              <a:rPr lang="en-US" sz="2800" b="1" dirty="0">
                <a:solidFill>
                  <a:schemeClr val="accent6">
                    <a:lumMod val="60000"/>
                    <a:lumOff val="40000"/>
                  </a:schemeClr>
                </a:solidFill>
              </a:rPr>
              <a:t>0.25 Earth-like planets </a:t>
            </a:r>
            <a:r>
              <a:rPr lang="en-US" sz="2800" dirty="0">
                <a:solidFill>
                  <a:srgbClr val="F9DEC8"/>
                </a:solidFill>
              </a:rPr>
              <a:t>per M dwarf</a:t>
            </a:r>
            <a:endParaRPr lang="en-US" sz="2800" b="1" dirty="0">
              <a:solidFill>
                <a:schemeClr val="accent6">
                  <a:lumMod val="60000"/>
                  <a:lumOff val="40000"/>
                </a:schemeClr>
              </a:solidFill>
            </a:endParaRPr>
          </a:p>
        </p:txBody>
      </p:sp>
    </p:spTree>
    <p:extLst>
      <p:ext uri="{BB962C8B-B14F-4D97-AF65-F5344CB8AC3E}">
        <p14:creationId xmlns:p14="http://schemas.microsoft.com/office/powerpoint/2010/main" val="414736723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339" y="4476704"/>
            <a:ext cx="2722646" cy="1953831"/>
          </a:xfrm>
          <a:prstGeom prst="rect">
            <a:avLst/>
          </a:prstGeom>
        </p:spPr>
      </p:pic>
      <p:sp>
        <p:nvSpPr>
          <p:cNvPr id="36" name="Rounded Rectangle 35"/>
          <p:cNvSpPr/>
          <p:nvPr/>
        </p:nvSpPr>
        <p:spPr>
          <a:xfrm>
            <a:off x="148363" y="4449813"/>
            <a:ext cx="2802887" cy="1996022"/>
          </a:xfrm>
          <a:prstGeom prst="roundRect">
            <a:avLst/>
          </a:prstGeom>
          <a:solidFill>
            <a:schemeClr val="tx1">
              <a:lumMod val="65000"/>
              <a:alpha val="10000"/>
            </a:schemeClr>
          </a:solidFill>
          <a:ln w="57150" cmpd="sng">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F81BD"/>
              </a:solidFill>
            </a:endParaRPr>
          </a:p>
        </p:txBody>
      </p:sp>
      <p:pic>
        <p:nvPicPr>
          <p:cNvPr id="40" name="Picture 39" descr="newton_mann_rs_teff_step7.pd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5529" y="2752358"/>
            <a:ext cx="2179765" cy="1453177"/>
          </a:xfrm>
          <a:prstGeom prst="round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t="-3" b="-3"/>
          <a:stretch/>
        </p:blipFill>
        <p:spPr>
          <a:xfrm>
            <a:off x="629424" y="1611336"/>
            <a:ext cx="1354029" cy="874533"/>
          </a:xfrm>
          <a:prstGeom prst="round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363" y="1611336"/>
            <a:ext cx="1000113" cy="874533"/>
          </a:xfrm>
          <a:prstGeom prst="rect">
            <a:avLst/>
          </a:prstGeom>
        </p:spPr>
      </p:pic>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529" y="675498"/>
            <a:ext cx="1837924" cy="1043918"/>
          </a:xfrm>
          <a:prstGeom prst="rect">
            <a:avLst/>
          </a:prstGeom>
        </p:spPr>
      </p:pic>
      <p:sp>
        <p:nvSpPr>
          <p:cNvPr id="6" name="Title 5"/>
          <p:cNvSpPr>
            <a:spLocks noGrp="1"/>
          </p:cNvSpPr>
          <p:nvPr>
            <p:ph type="title"/>
          </p:nvPr>
        </p:nvSpPr>
        <p:spPr>
          <a:xfrm>
            <a:off x="457200" y="-150900"/>
            <a:ext cx="8229600" cy="1143000"/>
          </a:xfrm>
        </p:spPr>
        <p:txBody>
          <a:bodyPr/>
          <a:lstStyle/>
          <a:p>
            <a:r>
              <a:rPr lang="en-US" dirty="0" smtClean="0"/>
              <a:t>K2 Highlights</a:t>
            </a:r>
            <a:endParaRPr lang="en-US" dirty="0"/>
          </a:p>
        </p:txBody>
      </p:sp>
      <p:sp>
        <p:nvSpPr>
          <p:cNvPr id="9" name="Content Placeholder 6"/>
          <p:cNvSpPr txBox="1">
            <a:spLocks/>
          </p:cNvSpPr>
          <p:nvPr/>
        </p:nvSpPr>
        <p:spPr>
          <a:xfrm>
            <a:off x="3026605" y="4507303"/>
            <a:ext cx="6119790"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FFFF66"/>
                </a:solidFill>
              </a:rPr>
              <a:t>63 planets </a:t>
            </a:r>
            <a:r>
              <a:rPr lang="en-US" sz="2400" dirty="0" smtClean="0">
                <a:solidFill>
                  <a:srgbClr val="FFFFC1"/>
                </a:solidFill>
              </a:rPr>
              <a:t>are </a:t>
            </a:r>
            <a:r>
              <a:rPr lang="en-US" sz="2400" b="1" dirty="0" smtClean="0">
                <a:solidFill>
                  <a:srgbClr val="FFFF66"/>
                </a:solidFill>
              </a:rPr>
              <a:t>smaller than Neptune</a:t>
            </a:r>
          </a:p>
          <a:p>
            <a:r>
              <a:rPr lang="en-US" sz="2400" b="1" dirty="0" smtClean="0">
                <a:solidFill>
                  <a:srgbClr val="FFFF66"/>
                </a:solidFill>
              </a:rPr>
              <a:t>3 planets </a:t>
            </a:r>
            <a:r>
              <a:rPr lang="en-US" sz="2400" dirty="0" smtClean="0">
                <a:solidFill>
                  <a:srgbClr val="FFFFC1"/>
                </a:solidFill>
              </a:rPr>
              <a:t>are </a:t>
            </a:r>
            <a:r>
              <a:rPr lang="en-US" sz="2400" b="1" dirty="0" smtClean="0">
                <a:solidFill>
                  <a:srgbClr val="FFFF66"/>
                </a:solidFill>
              </a:rPr>
              <a:t>in or near </a:t>
            </a:r>
            <a:r>
              <a:rPr lang="en-US" sz="2400" dirty="0" smtClean="0">
                <a:solidFill>
                  <a:srgbClr val="FFFFC1"/>
                </a:solidFill>
              </a:rPr>
              <a:t>the </a:t>
            </a:r>
            <a:r>
              <a:rPr lang="en-US" sz="2400" b="1" dirty="0" smtClean="0">
                <a:solidFill>
                  <a:srgbClr val="FFFF66"/>
                </a:solidFill>
              </a:rPr>
              <a:t>habitable zone</a:t>
            </a:r>
          </a:p>
          <a:p>
            <a:r>
              <a:rPr lang="en-US" sz="2400" b="1" dirty="0" smtClean="0">
                <a:solidFill>
                  <a:srgbClr val="FFFF66"/>
                </a:solidFill>
              </a:rPr>
              <a:t>Red dwarfs </a:t>
            </a:r>
            <a:r>
              <a:rPr lang="en-US" sz="2400" dirty="0" smtClean="0">
                <a:solidFill>
                  <a:srgbClr val="FFFFC1"/>
                </a:solidFill>
              </a:rPr>
              <a:t>have lots of </a:t>
            </a:r>
            <a:r>
              <a:rPr lang="en-US" sz="2400" b="1" dirty="0" smtClean="0">
                <a:solidFill>
                  <a:srgbClr val="FFFF66"/>
                </a:solidFill>
              </a:rPr>
              <a:t>small planets!</a:t>
            </a:r>
            <a:endParaRPr lang="en-US" sz="2400" b="1" dirty="0">
              <a:solidFill>
                <a:srgbClr val="FFFF66"/>
              </a:solidFill>
            </a:endParaRPr>
          </a:p>
        </p:txBody>
      </p:sp>
      <p:sp>
        <p:nvSpPr>
          <p:cNvPr id="10" name="Content Placeholder 6"/>
          <p:cNvSpPr txBox="1">
            <a:spLocks/>
          </p:cNvSpPr>
          <p:nvPr/>
        </p:nvSpPr>
        <p:spPr>
          <a:xfrm>
            <a:off x="2107816" y="716028"/>
            <a:ext cx="6994144" cy="1763727"/>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C8FFC4"/>
                </a:solidFill>
              </a:rPr>
              <a:t>We’ve acquired</a:t>
            </a:r>
            <a:r>
              <a:rPr lang="en-US" sz="2400" dirty="0" smtClean="0">
                <a:solidFill>
                  <a:srgbClr val="A9FFA6"/>
                </a:solidFill>
              </a:rPr>
              <a:t> </a:t>
            </a:r>
            <a:r>
              <a:rPr lang="en-US" sz="2400" b="1" dirty="0" smtClean="0">
                <a:solidFill>
                  <a:srgbClr val="66FF66"/>
                </a:solidFill>
              </a:rPr>
              <a:t>NIR spectroscopy of 144 possible low-mass stars</a:t>
            </a:r>
            <a:r>
              <a:rPr lang="en-US" sz="2400" dirty="0" smtClean="0">
                <a:solidFill>
                  <a:srgbClr val="66FF66"/>
                </a:solidFill>
              </a:rPr>
              <a:t> </a:t>
            </a:r>
            <a:r>
              <a:rPr lang="en-US" sz="2400" dirty="0" smtClean="0">
                <a:solidFill>
                  <a:srgbClr val="C8FFC4"/>
                </a:solidFill>
              </a:rPr>
              <a:t>hosting K2 planet candidates</a:t>
            </a:r>
          </a:p>
          <a:p>
            <a:r>
              <a:rPr lang="en-US" sz="2400" b="1" dirty="0" smtClean="0">
                <a:solidFill>
                  <a:srgbClr val="66FF66"/>
                </a:solidFill>
              </a:rPr>
              <a:t>53%</a:t>
            </a:r>
            <a:r>
              <a:rPr lang="en-US" sz="2400" dirty="0" smtClean="0">
                <a:solidFill>
                  <a:srgbClr val="C8FFC4"/>
                </a:solidFill>
              </a:rPr>
              <a:t> </a:t>
            </a:r>
            <a:r>
              <a:rPr lang="en-US" sz="2400" dirty="0">
                <a:solidFill>
                  <a:srgbClr val="C8FFC4"/>
                </a:solidFill>
              </a:rPr>
              <a:t>of our targets are </a:t>
            </a:r>
            <a:r>
              <a:rPr lang="en-US" sz="2400" dirty="0" smtClean="0">
                <a:solidFill>
                  <a:srgbClr val="C8FFC4"/>
                </a:solidFill>
              </a:rPr>
              <a:t>actually </a:t>
            </a:r>
            <a:r>
              <a:rPr lang="en-US" sz="2400" b="1" dirty="0" smtClean="0">
                <a:solidFill>
                  <a:srgbClr val="66FF66"/>
                </a:solidFill>
              </a:rPr>
              <a:t>low-mass dwarfs</a:t>
            </a:r>
            <a:endParaRPr lang="en-US" sz="2400" b="1" dirty="0">
              <a:solidFill>
                <a:srgbClr val="A9FFA6"/>
              </a:solidFill>
            </a:endParaRPr>
          </a:p>
        </p:txBody>
      </p:sp>
      <p:sp>
        <p:nvSpPr>
          <p:cNvPr id="11" name="Content Placeholder 6"/>
          <p:cNvSpPr txBox="1">
            <a:spLocks/>
          </p:cNvSpPr>
          <p:nvPr/>
        </p:nvSpPr>
        <p:spPr>
          <a:xfrm>
            <a:off x="2486142" y="2605586"/>
            <a:ext cx="6772324" cy="167194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C1FFFF"/>
                </a:solidFill>
              </a:rPr>
              <a:t>Classified stars using </a:t>
            </a:r>
            <a:r>
              <a:rPr lang="en-US" sz="2400" b="1" dirty="0" smtClean="0">
                <a:solidFill>
                  <a:srgbClr val="66FFFF"/>
                </a:solidFill>
              </a:rPr>
              <a:t>empirical relations </a:t>
            </a:r>
            <a:r>
              <a:rPr lang="en-US" sz="2400" dirty="0" smtClean="0">
                <a:solidFill>
                  <a:srgbClr val="C1FFFF"/>
                </a:solidFill>
              </a:rPr>
              <a:t>based on </a:t>
            </a:r>
            <a:r>
              <a:rPr lang="en-US" sz="2400" b="1" dirty="0" smtClean="0">
                <a:solidFill>
                  <a:srgbClr val="66FFFF"/>
                </a:solidFill>
              </a:rPr>
              <a:t>interferometry </a:t>
            </a:r>
            <a:r>
              <a:rPr lang="en-US" sz="2400" dirty="0" smtClean="0">
                <a:solidFill>
                  <a:srgbClr val="C1FFFF"/>
                </a:solidFill>
              </a:rPr>
              <a:t>(Newton+ 2015, Mann+ 2013) </a:t>
            </a:r>
          </a:p>
          <a:p>
            <a:r>
              <a:rPr lang="en-US" sz="2400" dirty="0" smtClean="0">
                <a:solidFill>
                  <a:srgbClr val="C1FFFF"/>
                </a:solidFill>
              </a:rPr>
              <a:t>Our </a:t>
            </a:r>
            <a:r>
              <a:rPr lang="en-US" sz="2400" b="1" dirty="0" smtClean="0">
                <a:solidFill>
                  <a:srgbClr val="66FFFF"/>
                </a:solidFill>
              </a:rPr>
              <a:t>revised stellar radii </a:t>
            </a:r>
            <a:r>
              <a:rPr lang="en-US" sz="2400" dirty="0" smtClean="0">
                <a:solidFill>
                  <a:srgbClr val="C1FFFF"/>
                </a:solidFill>
              </a:rPr>
              <a:t>are </a:t>
            </a:r>
            <a:r>
              <a:rPr lang="en-US" sz="2400" b="1" dirty="0" smtClean="0">
                <a:solidFill>
                  <a:srgbClr val="66FFFF"/>
                </a:solidFill>
              </a:rPr>
              <a:t>6-39% larger</a:t>
            </a: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
        <p:nvSpPr>
          <p:cNvPr id="5" name="Rectangle 4"/>
          <p:cNvSpPr/>
          <p:nvPr/>
        </p:nvSpPr>
        <p:spPr>
          <a:xfrm>
            <a:off x="92728" y="-2165987"/>
            <a:ext cx="2015087" cy="2015087"/>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a:off x="60862" y="2232402"/>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24" name="Right Triangle 23"/>
          <p:cNvSpPr/>
          <p:nvPr/>
        </p:nvSpPr>
        <p:spPr>
          <a:xfrm rot="16200000">
            <a:off x="1692358" y="2257724"/>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25" name="Right Triangle 24"/>
          <p:cNvSpPr/>
          <p:nvPr/>
        </p:nvSpPr>
        <p:spPr>
          <a:xfrm rot="10115295">
            <a:off x="1667539" y="616512"/>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26" name="Right Triangle 25"/>
          <p:cNvSpPr/>
          <p:nvPr/>
        </p:nvSpPr>
        <p:spPr>
          <a:xfrm rot="5688623">
            <a:off x="89431" y="611493"/>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8" name="Rounded Rectangle 7"/>
          <p:cNvSpPr/>
          <p:nvPr/>
        </p:nvSpPr>
        <p:spPr>
          <a:xfrm>
            <a:off x="148363" y="675498"/>
            <a:ext cx="1806649" cy="1810371"/>
          </a:xfrm>
          <a:prstGeom prst="roundRect">
            <a:avLst/>
          </a:prstGeom>
          <a:noFill/>
          <a:ln w="57150" cmpd="sng">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145529" y="2752358"/>
            <a:ext cx="2179765" cy="1453177"/>
          </a:xfrm>
          <a:prstGeom prst="roundRect">
            <a:avLst/>
          </a:prstGeom>
          <a:noFill/>
          <a:ln w="5715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F81BD"/>
              </a:solidFill>
            </a:endParaRPr>
          </a:p>
        </p:txBody>
      </p:sp>
      <p:sp>
        <p:nvSpPr>
          <p:cNvPr id="23" name="Rectangle 22"/>
          <p:cNvSpPr/>
          <p:nvPr/>
        </p:nvSpPr>
        <p:spPr>
          <a:xfrm>
            <a:off x="3144986" y="6207308"/>
            <a:ext cx="5876171" cy="477054"/>
          </a:xfrm>
          <a:prstGeom prst="rect">
            <a:avLst/>
          </a:prstGeom>
        </p:spPr>
        <p:txBody>
          <a:bodyPr wrap="none">
            <a:spAutoFit/>
          </a:bodyPr>
          <a:lstStyle/>
          <a:p>
            <a:r>
              <a:rPr lang="en-US" sz="2500" b="1" i="1" dirty="0">
                <a:solidFill>
                  <a:srgbClr val="FD95F2"/>
                </a:solidFill>
              </a:rPr>
              <a:t>K2 planets are great for follow-up </a:t>
            </a:r>
            <a:r>
              <a:rPr lang="en-US" sz="2500" b="1" i="1" dirty="0" smtClean="0">
                <a:solidFill>
                  <a:srgbClr val="FD95F2"/>
                </a:solidFill>
              </a:rPr>
              <a:t>studies!</a:t>
            </a:r>
            <a:endParaRPr lang="en-US" sz="2500" b="1" i="1" dirty="0">
              <a:solidFill>
                <a:srgbClr val="FD95F2"/>
              </a:solidFill>
            </a:endParaRPr>
          </a:p>
        </p:txBody>
      </p:sp>
    </p:spTree>
    <p:extLst>
      <p:ext uri="{BB962C8B-B14F-4D97-AF65-F5344CB8AC3E}">
        <p14:creationId xmlns:p14="http://schemas.microsoft.com/office/powerpoint/2010/main" val="205493450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Additional Slides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98339679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25500"/>
            <a:ext cx="9144000" cy="5205351"/>
          </a:xfrm>
          <a:prstGeom prst="rect">
            <a:avLst/>
          </a:prstGeom>
        </p:spPr>
      </p:pic>
      <p:sp>
        <p:nvSpPr>
          <p:cNvPr id="5" name="Title 5"/>
          <p:cNvSpPr>
            <a:spLocks noGrp="1"/>
          </p:cNvSpPr>
          <p:nvPr>
            <p:ph type="title"/>
          </p:nvPr>
        </p:nvSpPr>
        <p:spPr>
          <a:xfrm>
            <a:off x="0" y="-111157"/>
            <a:ext cx="9144000" cy="1143000"/>
          </a:xfrm>
        </p:spPr>
        <p:txBody>
          <a:bodyPr>
            <a:normAutofit fontScale="90000"/>
          </a:bodyPr>
          <a:lstStyle/>
          <a:p>
            <a:r>
              <a:rPr lang="en-US" dirty="0" smtClean="0"/>
              <a:t>Most TESS Planets will be Inside the IWA </a:t>
            </a:r>
            <a:endParaRPr lang="en-US" dirty="0"/>
          </a:p>
        </p:txBody>
      </p:sp>
      <p:sp>
        <p:nvSpPr>
          <p:cNvPr id="7" name="TextBox 6"/>
          <p:cNvSpPr txBox="1"/>
          <p:nvPr/>
        </p:nvSpPr>
        <p:spPr>
          <a:xfrm>
            <a:off x="4537322" y="6104825"/>
            <a:ext cx="4557358" cy="646331"/>
          </a:xfrm>
          <a:prstGeom prst="rect">
            <a:avLst/>
          </a:prstGeom>
          <a:noFill/>
        </p:spPr>
        <p:txBody>
          <a:bodyPr wrap="square" rtlCol="0">
            <a:spAutoFit/>
          </a:bodyPr>
          <a:lstStyle/>
          <a:p>
            <a:pPr algn="r"/>
            <a:r>
              <a:rPr lang="en-US" dirty="0" smtClean="0">
                <a:solidFill>
                  <a:schemeClr val="tx1">
                    <a:lumMod val="75000"/>
                  </a:schemeClr>
                </a:solidFill>
              </a:rPr>
              <a:t>Figure 2.1.1 from the Habitability Science Case</a:t>
            </a:r>
          </a:p>
          <a:p>
            <a:pPr algn="r"/>
            <a:r>
              <a:rPr lang="en-US" dirty="0" smtClean="0">
                <a:solidFill>
                  <a:schemeClr val="tx1">
                    <a:lumMod val="75000"/>
                  </a:schemeClr>
                </a:solidFill>
              </a:rPr>
              <a:t>Simulated Planets from Sullivan et al. (2015)</a:t>
            </a:r>
            <a:endParaRPr lang="en-US" dirty="0">
              <a:solidFill>
                <a:schemeClr val="tx1">
                  <a:lumMod val="75000"/>
                </a:schemeClr>
              </a:solidFill>
            </a:endParaRPr>
          </a:p>
        </p:txBody>
      </p:sp>
      <p:sp>
        <p:nvSpPr>
          <p:cNvPr id="8" name="TextBox 7"/>
          <p:cNvSpPr txBox="1"/>
          <p:nvPr/>
        </p:nvSpPr>
        <p:spPr>
          <a:xfrm>
            <a:off x="1085012" y="4869682"/>
            <a:ext cx="3440966" cy="369332"/>
          </a:xfrm>
          <a:prstGeom prst="rect">
            <a:avLst/>
          </a:prstGeom>
          <a:noFill/>
        </p:spPr>
        <p:txBody>
          <a:bodyPr wrap="none" rtlCol="0">
            <a:spAutoFit/>
          </a:bodyPr>
          <a:lstStyle/>
          <a:p>
            <a:r>
              <a:rPr lang="en-US" dirty="0" smtClean="0">
                <a:solidFill>
                  <a:schemeClr val="bg1"/>
                </a:solidFill>
              </a:rPr>
              <a:t>Simulated Planets with </a:t>
            </a:r>
            <a:r>
              <a:rPr lang="en-US" dirty="0" err="1" smtClean="0">
                <a:solidFill>
                  <a:schemeClr val="bg1"/>
                </a:solidFill>
              </a:rPr>
              <a:t>R</a:t>
            </a:r>
            <a:r>
              <a:rPr lang="en-US" baseline="-25000" dirty="0" err="1" smtClean="0">
                <a:solidFill>
                  <a:schemeClr val="bg1"/>
                </a:solidFill>
              </a:rPr>
              <a:t>p</a:t>
            </a:r>
            <a:r>
              <a:rPr lang="en-US" dirty="0" smtClean="0">
                <a:solidFill>
                  <a:schemeClr val="bg1"/>
                </a:solidFill>
              </a:rPr>
              <a:t> &lt; 2 </a:t>
            </a:r>
            <a:r>
              <a:rPr lang="en-US" dirty="0" err="1" smtClean="0">
                <a:solidFill>
                  <a:schemeClr val="bg1"/>
                </a:solidFill>
              </a:rPr>
              <a:t>R</a:t>
            </a:r>
            <a:r>
              <a:rPr lang="en-US" baseline="-25000" dirty="0" err="1" smtClean="0">
                <a:solidFill>
                  <a:schemeClr val="bg1"/>
                </a:solidFill>
              </a:rPr>
              <a:t>Earth</a:t>
            </a:r>
            <a:endParaRPr lang="en-US" baseline="-25000" dirty="0">
              <a:solidFill>
                <a:schemeClr val="bg1"/>
              </a:solidFill>
            </a:endParaRPr>
          </a:p>
        </p:txBody>
      </p:sp>
    </p:spTree>
    <p:extLst>
      <p:ext uri="{BB962C8B-B14F-4D97-AF65-F5344CB8AC3E}">
        <p14:creationId xmlns:p14="http://schemas.microsoft.com/office/powerpoint/2010/main" val="32295844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69206"/>
            <a:ext cx="8229600" cy="1143000"/>
          </a:xfrm>
        </p:spPr>
        <p:txBody>
          <a:bodyPr>
            <a:normAutofit fontScale="90000"/>
          </a:bodyPr>
          <a:lstStyle/>
          <a:p>
            <a:r>
              <a:rPr lang="en-US" dirty="0" smtClean="0"/>
              <a:t>Some M Dwarf HZs will be Accessible</a:t>
            </a:r>
            <a:endParaRPr lang="en-US" dirty="0"/>
          </a:p>
        </p:txBody>
      </p:sp>
      <p:pic>
        <p:nvPicPr>
          <p:cNvPr id="4" name="Picture 3"/>
          <p:cNvPicPr>
            <a:picLocks noChangeAspect="1"/>
          </p:cNvPicPr>
          <p:nvPr/>
        </p:nvPicPr>
        <p:blipFill>
          <a:blip r:embed="rId3"/>
          <a:stretch>
            <a:fillRect/>
          </a:stretch>
        </p:blipFill>
        <p:spPr>
          <a:xfrm>
            <a:off x="0" y="787400"/>
            <a:ext cx="9144000" cy="5276506"/>
          </a:xfrm>
          <a:prstGeom prst="rect">
            <a:avLst/>
          </a:prstGeom>
        </p:spPr>
      </p:pic>
      <p:sp>
        <p:nvSpPr>
          <p:cNvPr id="6" name="TextBox 5"/>
          <p:cNvSpPr txBox="1"/>
          <p:nvPr/>
        </p:nvSpPr>
        <p:spPr>
          <a:xfrm>
            <a:off x="4537322" y="6104825"/>
            <a:ext cx="4557358" cy="646331"/>
          </a:xfrm>
          <a:prstGeom prst="rect">
            <a:avLst/>
          </a:prstGeom>
          <a:noFill/>
        </p:spPr>
        <p:txBody>
          <a:bodyPr wrap="square" rtlCol="0">
            <a:spAutoFit/>
          </a:bodyPr>
          <a:lstStyle/>
          <a:p>
            <a:pPr algn="r"/>
            <a:r>
              <a:rPr lang="en-US" dirty="0" smtClean="0">
                <a:solidFill>
                  <a:schemeClr val="tx1">
                    <a:lumMod val="75000"/>
                  </a:schemeClr>
                </a:solidFill>
              </a:rPr>
              <a:t>Figure 2.1.2 from the Habitability Science Case</a:t>
            </a:r>
          </a:p>
          <a:p>
            <a:pPr algn="r"/>
            <a:r>
              <a:rPr lang="en-US" dirty="0" smtClean="0">
                <a:solidFill>
                  <a:schemeClr val="tx1">
                    <a:lumMod val="75000"/>
                  </a:schemeClr>
                </a:solidFill>
              </a:rPr>
              <a:t>Stars from </a:t>
            </a:r>
            <a:r>
              <a:rPr lang="en-US" dirty="0" err="1" smtClean="0">
                <a:solidFill>
                  <a:schemeClr val="tx1">
                    <a:lumMod val="75000"/>
                  </a:schemeClr>
                </a:solidFill>
              </a:rPr>
              <a:t>Dittmann</a:t>
            </a:r>
            <a:r>
              <a:rPr lang="en-US" dirty="0" smtClean="0">
                <a:solidFill>
                  <a:schemeClr val="tx1">
                    <a:lumMod val="75000"/>
                  </a:schemeClr>
                </a:solidFill>
              </a:rPr>
              <a:t> et al. (2015)</a:t>
            </a:r>
            <a:endParaRPr lang="en-US" dirty="0">
              <a:solidFill>
                <a:schemeClr val="tx1">
                  <a:lumMod val="75000"/>
                </a:schemeClr>
              </a:solidFill>
            </a:endParaRPr>
          </a:p>
        </p:txBody>
      </p:sp>
      <p:sp>
        <p:nvSpPr>
          <p:cNvPr id="7" name="TextBox 6"/>
          <p:cNvSpPr txBox="1"/>
          <p:nvPr/>
        </p:nvSpPr>
        <p:spPr>
          <a:xfrm>
            <a:off x="1085012" y="4869682"/>
            <a:ext cx="3440966" cy="369332"/>
          </a:xfrm>
          <a:prstGeom prst="rect">
            <a:avLst/>
          </a:prstGeom>
          <a:noFill/>
        </p:spPr>
        <p:txBody>
          <a:bodyPr wrap="none" rtlCol="0">
            <a:spAutoFit/>
          </a:bodyPr>
          <a:lstStyle/>
          <a:p>
            <a:r>
              <a:rPr lang="en-US" dirty="0" smtClean="0">
                <a:solidFill>
                  <a:schemeClr val="bg1"/>
                </a:solidFill>
              </a:rPr>
              <a:t>Simulated Planets with </a:t>
            </a:r>
            <a:r>
              <a:rPr lang="en-US" dirty="0" err="1" smtClean="0">
                <a:solidFill>
                  <a:schemeClr val="bg1"/>
                </a:solidFill>
              </a:rPr>
              <a:t>R</a:t>
            </a:r>
            <a:r>
              <a:rPr lang="en-US" baseline="-25000" dirty="0" err="1" smtClean="0">
                <a:solidFill>
                  <a:schemeClr val="bg1"/>
                </a:solidFill>
              </a:rPr>
              <a:t>p</a:t>
            </a:r>
            <a:r>
              <a:rPr lang="en-US" dirty="0" smtClean="0">
                <a:solidFill>
                  <a:schemeClr val="bg1"/>
                </a:solidFill>
              </a:rPr>
              <a:t> &lt; 2 </a:t>
            </a:r>
            <a:r>
              <a:rPr lang="en-US" dirty="0" err="1" smtClean="0">
                <a:solidFill>
                  <a:schemeClr val="bg1"/>
                </a:solidFill>
              </a:rPr>
              <a:t>R</a:t>
            </a:r>
            <a:r>
              <a:rPr lang="en-US" baseline="-25000" dirty="0" err="1" smtClean="0">
                <a:solidFill>
                  <a:schemeClr val="bg1"/>
                </a:solidFill>
              </a:rPr>
              <a:t>Earth</a:t>
            </a:r>
            <a:endParaRPr lang="en-US" baseline="-25000" dirty="0">
              <a:solidFill>
                <a:schemeClr val="bg1"/>
              </a:solidFill>
            </a:endParaRPr>
          </a:p>
        </p:txBody>
      </p:sp>
    </p:spTree>
    <p:extLst>
      <p:ext uri="{BB962C8B-B14F-4D97-AF65-F5344CB8AC3E}">
        <p14:creationId xmlns:p14="http://schemas.microsoft.com/office/powerpoint/2010/main" val="41484867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Exoplanet science goals in Roadmap</a:t>
            </a:r>
            <a:endParaRPr lang="en-US" dirty="0"/>
          </a:p>
        </p:txBody>
      </p:sp>
      <p:pic>
        <p:nvPicPr>
          <p:cNvPr id="5" name="Picture 4" descr="exo_roadmap.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594" y="1084038"/>
            <a:ext cx="8451017" cy="5280074"/>
          </a:xfrm>
          <a:prstGeom prst="rect">
            <a:avLst/>
          </a:prstGeom>
          <a:ln>
            <a:noFill/>
          </a:ln>
        </p:spPr>
      </p:pic>
      <p:sp>
        <p:nvSpPr>
          <p:cNvPr id="13" name="Rounded Rectangle 12"/>
          <p:cNvSpPr/>
          <p:nvPr/>
        </p:nvSpPr>
        <p:spPr>
          <a:xfrm>
            <a:off x="3986386" y="2984429"/>
            <a:ext cx="4484055" cy="813139"/>
          </a:xfrm>
          <a:prstGeom prst="roundRect">
            <a:avLst/>
          </a:prstGeom>
          <a:solidFill>
            <a:srgbClr val="DBFFD4"/>
          </a:solidFill>
          <a:ln>
            <a:solidFill>
              <a:srgbClr val="A7D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8700"/>
                </a:solidFill>
                <a:latin typeface="Arial"/>
              </a:rPr>
              <a:t>Study the atmospheres of a broad range of exoplanets</a:t>
            </a:r>
          </a:p>
        </p:txBody>
      </p:sp>
      <p:sp>
        <p:nvSpPr>
          <p:cNvPr id="14" name="Rounded Rectangle 13"/>
          <p:cNvSpPr/>
          <p:nvPr/>
        </p:nvSpPr>
        <p:spPr>
          <a:xfrm>
            <a:off x="4291526" y="3879920"/>
            <a:ext cx="4484055" cy="813139"/>
          </a:xfrm>
          <a:prstGeom prst="roundRect">
            <a:avLst/>
          </a:prstGeom>
          <a:solidFill>
            <a:srgbClr val="DBFFD4"/>
          </a:solidFill>
          <a:ln>
            <a:solidFill>
              <a:srgbClr val="A7D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8700"/>
                </a:solidFill>
                <a:latin typeface="Arial"/>
              </a:rPr>
              <a:t>Search for signs of habitable environments</a:t>
            </a:r>
          </a:p>
        </p:txBody>
      </p:sp>
      <p:sp>
        <p:nvSpPr>
          <p:cNvPr id="15" name="Rounded Rectangle 14"/>
          <p:cNvSpPr/>
          <p:nvPr/>
        </p:nvSpPr>
        <p:spPr>
          <a:xfrm>
            <a:off x="4615058" y="4775411"/>
            <a:ext cx="1817801" cy="148024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b="1" dirty="0">
                <a:solidFill>
                  <a:srgbClr val="0000FF"/>
                </a:solidFill>
                <a:latin typeface="Arial"/>
              </a:rPr>
              <a:t>LUVOIR</a:t>
            </a:r>
          </a:p>
          <a:p>
            <a:pPr algn="ctr"/>
            <a:r>
              <a:rPr lang="en-US" sz="2400" b="1" dirty="0">
                <a:solidFill>
                  <a:srgbClr val="0000FF"/>
                </a:solidFill>
                <a:latin typeface="Arial"/>
              </a:rPr>
              <a:t>Surveyor</a:t>
            </a:r>
          </a:p>
        </p:txBody>
      </p:sp>
      <p:sp>
        <p:nvSpPr>
          <p:cNvPr id="3" name="Slide Number Placeholder 2"/>
          <p:cNvSpPr>
            <a:spLocks noGrp="1"/>
          </p:cNvSpPr>
          <p:nvPr>
            <p:ph type="sldNum" sz="quarter" idx="12"/>
          </p:nvPr>
        </p:nvSpPr>
        <p:spPr/>
        <p:txBody>
          <a:bodyPr/>
          <a:lstStyle/>
          <a:p>
            <a:fld id="{5FCC8C5F-4C79-8D40-8F2C-DBFCA3A3B5FA}" type="slidenum">
              <a:rPr lang="en-US" smtClean="0">
                <a:solidFill>
                  <a:prstClr val="white"/>
                </a:solidFill>
                <a:latin typeface="Arial"/>
              </a:rPr>
              <a:pPr/>
              <a:t>105</a:t>
            </a:fld>
            <a:endParaRPr lang="en-US">
              <a:solidFill>
                <a:prstClr val="white"/>
              </a:solidFill>
              <a:latin typeface="Arial"/>
            </a:endParaRPr>
          </a:p>
        </p:txBody>
      </p:sp>
    </p:spTree>
    <p:extLst>
      <p:ext uri="{BB962C8B-B14F-4D97-AF65-F5344CB8AC3E}">
        <p14:creationId xmlns:p14="http://schemas.microsoft.com/office/powerpoint/2010/main" val="107316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0942" y="916099"/>
            <a:ext cx="9461990" cy="5715000"/>
            <a:chOff x="573992" y="916099"/>
            <a:chExt cx="9461990" cy="5715000"/>
          </a:xfrm>
        </p:grpSpPr>
        <p:grpSp>
          <p:nvGrpSpPr>
            <p:cNvPr id="77" name="Group 76"/>
            <p:cNvGrpSpPr/>
            <p:nvPr/>
          </p:nvGrpSpPr>
          <p:grpSpPr>
            <a:xfrm>
              <a:off x="573992" y="916099"/>
              <a:ext cx="7996016" cy="5715000"/>
              <a:chOff x="573992" y="916099"/>
              <a:chExt cx="7996016" cy="5715000"/>
            </a:xfrm>
          </p:grpSpPr>
          <p:grpSp>
            <p:nvGrpSpPr>
              <p:cNvPr id="76" name="Group 75"/>
              <p:cNvGrpSpPr/>
              <p:nvPr/>
            </p:nvGrpSpPr>
            <p:grpSpPr>
              <a:xfrm>
                <a:off x="573992" y="916099"/>
                <a:ext cx="7996016" cy="5715000"/>
                <a:chOff x="573992" y="916099"/>
                <a:chExt cx="7996016" cy="5715000"/>
              </a:xfrm>
            </p:grpSpPr>
            <p:pic>
              <p:nvPicPr>
                <p:cNvPr id="5" name="Picture 4" descr="earthshine.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3992" y="916099"/>
                  <a:ext cx="7996016" cy="5715000"/>
                </a:xfrm>
                <a:prstGeom prst="rect">
                  <a:avLst/>
                </a:prstGeom>
              </p:spPr>
            </p:pic>
            <p:sp>
              <p:nvSpPr>
                <p:cNvPr id="74" name="TextBox 73"/>
                <p:cNvSpPr txBox="1"/>
                <p:nvPr/>
              </p:nvSpPr>
              <p:spPr>
                <a:xfrm>
                  <a:off x="6424324" y="1298831"/>
                  <a:ext cx="1863853" cy="461665"/>
                </a:xfrm>
                <a:prstGeom prst="rect">
                  <a:avLst/>
                </a:prstGeom>
                <a:solidFill>
                  <a:schemeClr val="tx1"/>
                </a:solidFill>
                <a:ln>
                  <a:solidFill>
                    <a:schemeClr val="tx1"/>
                  </a:solidFill>
                </a:ln>
              </p:spPr>
              <p:txBody>
                <a:bodyPr wrap="square" rtlCol="0">
                  <a:spAutoFit/>
                </a:bodyPr>
                <a:lstStyle/>
                <a:p>
                  <a:endParaRPr lang="en-US" dirty="0">
                    <a:latin typeface="Helvetica"/>
                  </a:endParaRPr>
                </a:p>
              </p:txBody>
            </p:sp>
          </p:grpSp>
          <p:pic>
            <p:nvPicPr>
              <p:cNvPr id="6" name="Picture 5" descr="moon_earthshin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94006" y="1089809"/>
                <a:ext cx="1600200" cy="1341373"/>
              </a:xfrm>
              <a:prstGeom prst="rect">
                <a:avLst/>
              </a:prstGeom>
            </p:spPr>
          </p:pic>
        </p:grpSp>
        <p:sp>
          <p:nvSpPr>
            <p:cNvPr id="2" name="Rectangle 1"/>
            <p:cNvSpPr/>
            <p:nvPr/>
          </p:nvSpPr>
          <p:spPr>
            <a:xfrm>
              <a:off x="7465511" y="2032358"/>
              <a:ext cx="2570471" cy="369332"/>
            </a:xfrm>
            <a:prstGeom prst="rect">
              <a:avLst/>
            </a:prstGeom>
            <a:scene3d>
              <a:camera prst="orthographicFront">
                <a:rot lat="0" lon="0" rev="16200000"/>
              </a:camera>
              <a:lightRig rig="threePt" dir="t"/>
            </a:scene3d>
          </p:spPr>
          <p:txBody>
            <a:bodyPr wrap="square">
              <a:spAutoFit/>
            </a:bodyPr>
            <a:lstStyle/>
            <a:p>
              <a:r>
                <a:rPr lang="en-US" sz="1800" dirty="0" smtClean="0">
                  <a:latin typeface="Helvetica"/>
                </a:rPr>
                <a:t>Turnbull et al. (2006)</a:t>
              </a:r>
              <a:endParaRPr lang="en-US" sz="1800" dirty="0">
                <a:latin typeface="Helvetica"/>
              </a:endParaRPr>
            </a:p>
          </p:txBody>
        </p:sp>
      </p:grpSp>
      <p:sp>
        <p:nvSpPr>
          <p:cNvPr id="9217" name="Title 1"/>
          <p:cNvSpPr>
            <a:spLocks noGrp="1"/>
          </p:cNvSpPr>
          <p:nvPr>
            <p:ph type="title"/>
          </p:nvPr>
        </p:nvSpPr>
        <p:spPr>
          <a:xfrm>
            <a:off x="241029" y="0"/>
            <a:ext cx="8679134" cy="788009"/>
          </a:xfrm>
        </p:spPr>
        <p:txBody>
          <a:bodyPr/>
          <a:lstStyle/>
          <a:p>
            <a:pPr>
              <a:lnSpc>
                <a:spcPct val="120000"/>
              </a:lnSpc>
              <a:spcAft>
                <a:spcPts val="1800"/>
              </a:spcAft>
            </a:pPr>
            <a:r>
              <a:rPr lang="en-US" sz="3800" dirty="0" smtClean="0">
                <a:latin typeface="Helvetica" charset="0"/>
                <a:ea typeface="ＭＳ Ｐゴシック" charset="0"/>
                <a:cs typeface="ＭＳ Ｐゴシック" charset="0"/>
              </a:rPr>
              <a:t>How do we </a:t>
            </a:r>
            <a:r>
              <a:rPr lang="en-US" sz="3800" dirty="0" smtClean="0">
                <a:solidFill>
                  <a:schemeClr val="accent1"/>
                </a:solidFill>
                <a:latin typeface="Helvetica" charset="0"/>
                <a:ea typeface="ＭＳ Ｐゴシック" charset="0"/>
                <a:cs typeface="ＭＳ Ｐゴシック" charset="0"/>
              </a:rPr>
              <a:t>detect</a:t>
            </a:r>
            <a:r>
              <a:rPr lang="en-US" sz="3800" dirty="0" smtClean="0">
                <a:solidFill>
                  <a:schemeClr val="accent5"/>
                </a:solidFill>
                <a:latin typeface="Helvetica" charset="0"/>
                <a:ea typeface="ＭＳ Ｐゴシック" charset="0"/>
                <a:cs typeface="ＭＳ Ｐゴシック" charset="0"/>
              </a:rPr>
              <a:t> </a:t>
            </a:r>
            <a:r>
              <a:rPr lang="en-US" sz="3800" dirty="0" smtClean="0">
                <a:solidFill>
                  <a:schemeClr val="accent1"/>
                </a:solidFill>
                <a:latin typeface="Helvetica" charset="0"/>
                <a:ea typeface="ＭＳ Ｐゴシック" charset="0"/>
                <a:cs typeface="ＭＳ Ｐゴシック" charset="0"/>
              </a:rPr>
              <a:t>life </a:t>
            </a:r>
            <a:r>
              <a:rPr lang="en-US" sz="3800" dirty="0" smtClean="0">
                <a:latin typeface="Helvetica" charset="0"/>
                <a:ea typeface="ＭＳ Ｐゴシック" charset="0"/>
                <a:cs typeface="ＭＳ Ｐゴシック" charset="0"/>
              </a:rPr>
              <a:t>on an exoplanet? </a:t>
            </a:r>
            <a:endParaRPr lang="en-US" sz="3800" dirty="0">
              <a:latin typeface="Helvetica" charset="0"/>
              <a:ea typeface="ＭＳ Ｐゴシック" charset="0"/>
              <a:cs typeface="ＭＳ Ｐゴシック" charset="0"/>
            </a:endParaRPr>
          </a:p>
        </p:txBody>
      </p:sp>
      <p:grpSp>
        <p:nvGrpSpPr>
          <p:cNvPr id="78" name="Group 77"/>
          <p:cNvGrpSpPr/>
          <p:nvPr/>
        </p:nvGrpSpPr>
        <p:grpSpPr>
          <a:xfrm>
            <a:off x="1189904" y="1687267"/>
            <a:ext cx="2215315" cy="4389122"/>
            <a:chOff x="1232954" y="1687267"/>
            <a:chExt cx="2215315" cy="4389122"/>
          </a:xfrm>
        </p:grpSpPr>
        <p:pic>
          <p:nvPicPr>
            <p:cNvPr id="9219" name="Picture 9218" descr="harris-walnut_tre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2954" y="4704789"/>
              <a:ext cx="2215315" cy="1371600"/>
            </a:xfrm>
            <a:prstGeom prst="rect">
              <a:avLst/>
            </a:prstGeom>
          </p:spPr>
        </p:pic>
        <p:cxnSp>
          <p:nvCxnSpPr>
            <p:cNvPr id="9" name="Straight Arrow Connector 8"/>
            <p:cNvCxnSpPr/>
            <p:nvPr/>
          </p:nvCxnSpPr>
          <p:spPr bwMode="auto">
            <a:xfrm flipH="1">
              <a:off x="1464714" y="1687267"/>
              <a:ext cx="454240" cy="3264664"/>
            </a:xfrm>
            <a:prstGeom prst="straightConnector1">
              <a:avLst/>
            </a:prstGeom>
            <a:solidFill>
              <a:schemeClr val="accent1"/>
            </a:solidFill>
            <a:ln w="50800" cap="flat" cmpd="sng" algn="ctr">
              <a:solidFill>
                <a:srgbClr val="66CCFF"/>
              </a:solidFill>
              <a:prstDash val="solid"/>
              <a:round/>
              <a:headEnd type="none" w="med" len="med"/>
              <a:tailEnd type="arrow"/>
            </a:ln>
            <a:effectLst>
              <a:outerShdw blurRad="50800" dist="38100" dir="2700000" algn="tl" rotWithShape="0">
                <a:srgbClr val="000000">
                  <a:alpha val="43000"/>
                </a:srgbClr>
              </a:outerShdw>
            </a:effectLst>
          </p:spPr>
        </p:cxnSp>
        <p:cxnSp>
          <p:nvCxnSpPr>
            <p:cNvPr id="66" name="Straight Arrow Connector 65"/>
            <p:cNvCxnSpPr/>
            <p:nvPr/>
          </p:nvCxnSpPr>
          <p:spPr bwMode="auto">
            <a:xfrm flipH="1">
              <a:off x="2493714" y="2975895"/>
              <a:ext cx="825056" cy="2206426"/>
            </a:xfrm>
            <a:prstGeom prst="straightConnector1">
              <a:avLst/>
            </a:prstGeom>
            <a:solidFill>
              <a:schemeClr val="accent1"/>
            </a:solidFill>
            <a:ln w="50800" cap="flat" cmpd="sng" algn="ctr">
              <a:solidFill>
                <a:srgbClr val="66FF66"/>
              </a:solidFill>
              <a:prstDash val="solid"/>
              <a:round/>
              <a:headEnd type="none" w="med" len="med"/>
              <a:tailEnd type="arrow"/>
            </a:ln>
            <a:effectLst>
              <a:outerShdw blurRad="50800" dist="38100" dir="2700000" algn="tl" rotWithShape="0">
                <a:srgbClr val="000000">
                  <a:alpha val="43000"/>
                </a:srgbClr>
              </a:outerShdw>
            </a:effectLst>
          </p:spPr>
        </p:cxnSp>
      </p:grpSp>
      <p:grpSp>
        <p:nvGrpSpPr>
          <p:cNvPr id="79" name="Group 78"/>
          <p:cNvGrpSpPr/>
          <p:nvPr/>
        </p:nvGrpSpPr>
        <p:grpSpPr>
          <a:xfrm>
            <a:off x="3646543" y="4385041"/>
            <a:ext cx="2373189" cy="1691348"/>
            <a:chOff x="3689593" y="4385041"/>
            <a:chExt cx="2373189" cy="1691348"/>
          </a:xfrm>
        </p:grpSpPr>
        <p:pic>
          <p:nvPicPr>
            <p:cNvPr id="9256" name="Picture 9255" descr="ocean1.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89593" y="4704789"/>
              <a:ext cx="1828800" cy="1371600"/>
            </a:xfrm>
            <a:prstGeom prst="rect">
              <a:avLst/>
            </a:prstGeom>
          </p:spPr>
        </p:pic>
        <p:cxnSp>
          <p:nvCxnSpPr>
            <p:cNvPr id="89" name="Straight Arrow Connector 88"/>
            <p:cNvCxnSpPr/>
            <p:nvPr/>
          </p:nvCxnSpPr>
          <p:spPr bwMode="auto">
            <a:xfrm flipH="1">
              <a:off x="4347774" y="4385041"/>
              <a:ext cx="1715008" cy="723114"/>
            </a:xfrm>
            <a:prstGeom prst="straightConnector1">
              <a:avLst/>
            </a:prstGeom>
            <a:solidFill>
              <a:schemeClr val="accent1"/>
            </a:solidFill>
            <a:ln w="50800" cap="flat" cmpd="sng" algn="ctr">
              <a:solidFill>
                <a:srgbClr val="0062C2"/>
              </a:solidFill>
              <a:prstDash val="solid"/>
              <a:round/>
              <a:headEnd type="none" w="med" len="med"/>
              <a:tailEnd type="arrow"/>
            </a:ln>
            <a:effectLst>
              <a:outerShdw blurRad="50800" dist="38100" dir="2700000" algn="tl" rotWithShape="0">
                <a:srgbClr val="000000">
                  <a:alpha val="43000"/>
                </a:srgbClr>
              </a:outerShdw>
            </a:effectLst>
          </p:spPr>
        </p:cxnSp>
      </p:grpSp>
      <p:sp>
        <p:nvSpPr>
          <p:cNvPr id="4" name="Slide Number Placeholder 3"/>
          <p:cNvSpPr>
            <a:spLocks noGrp="1"/>
          </p:cNvSpPr>
          <p:nvPr>
            <p:ph type="sldNum" sz="quarter" idx="12"/>
          </p:nvPr>
        </p:nvSpPr>
        <p:spPr/>
        <p:txBody>
          <a:bodyPr/>
          <a:lstStyle/>
          <a:p>
            <a:fld id="{5FCC8C5F-4C79-8D40-8F2C-DBFCA3A3B5FA}" type="slidenum">
              <a:rPr lang="en-US" smtClean="0">
                <a:solidFill>
                  <a:prstClr val="white"/>
                </a:solidFill>
                <a:latin typeface="Arial"/>
              </a:rPr>
              <a:pPr/>
              <a:t>106</a:t>
            </a:fld>
            <a:endParaRPr lang="en-US">
              <a:solidFill>
                <a:prstClr val="white"/>
              </a:solidFill>
              <a:latin typeface="Arial"/>
            </a:endParaRPr>
          </a:p>
        </p:txBody>
      </p:sp>
      <p:grpSp>
        <p:nvGrpSpPr>
          <p:cNvPr id="11" name="Group 10"/>
          <p:cNvGrpSpPr/>
          <p:nvPr/>
        </p:nvGrpSpPr>
        <p:grpSpPr>
          <a:xfrm>
            <a:off x="6663081" y="3754633"/>
            <a:ext cx="1488822" cy="2321756"/>
            <a:chOff x="6663081" y="3754633"/>
            <a:chExt cx="1488822" cy="2321756"/>
          </a:xfrm>
        </p:grpSpPr>
        <p:pic>
          <p:nvPicPr>
            <p:cNvPr id="7" name="Picture 6" descr="cow.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63081" y="4704789"/>
              <a:ext cx="1460643" cy="1371600"/>
            </a:xfrm>
            <a:prstGeom prst="rect">
              <a:avLst/>
            </a:prstGeom>
          </p:spPr>
        </p:pic>
        <p:cxnSp>
          <p:nvCxnSpPr>
            <p:cNvPr id="102" name="Straight Arrow Connector 101"/>
            <p:cNvCxnSpPr/>
            <p:nvPr/>
          </p:nvCxnSpPr>
          <p:spPr bwMode="auto">
            <a:xfrm flipH="1">
              <a:off x="7892143" y="3754633"/>
              <a:ext cx="259760" cy="1197298"/>
            </a:xfrm>
            <a:prstGeom prst="straightConnector1">
              <a:avLst/>
            </a:prstGeom>
            <a:solidFill>
              <a:schemeClr val="accent1"/>
            </a:solidFill>
            <a:ln w="50800" cap="flat" cmpd="sng" algn="ctr">
              <a:solidFill>
                <a:schemeClr val="accent4">
                  <a:lumMod val="75000"/>
                </a:schemeClr>
              </a:solidFill>
              <a:prstDash val="solid"/>
              <a:round/>
              <a:headEnd type="none" w="med" len="med"/>
              <a:tailEnd type="arrow"/>
            </a:ln>
            <a:effectLst>
              <a:outerShdw blurRad="50800" dist="38100" dir="2700000" algn="tl" rotWithShape="0">
                <a:srgbClr val="000000">
                  <a:alpha val="43000"/>
                </a:srgbClr>
              </a:outerShdw>
            </a:effectLst>
          </p:spPr>
        </p:cxnSp>
      </p:grpSp>
    </p:spTree>
    <p:extLst>
      <p:ext uri="{BB962C8B-B14F-4D97-AF65-F5344CB8AC3E}">
        <p14:creationId xmlns:p14="http://schemas.microsoft.com/office/powerpoint/2010/main" val="262282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10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10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27"/>
            <a:ext cx="9144000" cy="1143000"/>
          </a:xfrm>
        </p:spPr>
        <p:txBody>
          <a:bodyPr>
            <a:normAutofit fontScale="90000"/>
          </a:bodyPr>
          <a:lstStyle/>
          <a:p>
            <a:r>
              <a:rPr lang="en-US" dirty="0" smtClean="0"/>
              <a:t>Observations with Large Space Telescopes Could Generate Coarse Surface Maps</a:t>
            </a:r>
            <a:endParaRPr lang="en-US" dirty="0"/>
          </a:p>
        </p:txBody>
      </p:sp>
      <p:pic>
        <p:nvPicPr>
          <p:cNvPr id="4" name="Picture 3"/>
          <p:cNvPicPr>
            <a:picLocks noChangeAspect="1"/>
          </p:cNvPicPr>
          <p:nvPr/>
        </p:nvPicPr>
        <p:blipFill>
          <a:blip r:embed="rId3"/>
          <a:stretch>
            <a:fillRect/>
          </a:stretch>
        </p:blipFill>
        <p:spPr>
          <a:xfrm>
            <a:off x="673785" y="1170571"/>
            <a:ext cx="7796430" cy="5326612"/>
          </a:xfrm>
          <a:prstGeom prst="rect">
            <a:avLst/>
          </a:prstGeom>
        </p:spPr>
      </p:pic>
      <p:sp>
        <p:nvSpPr>
          <p:cNvPr id="6" name="TextBox 5"/>
          <p:cNvSpPr txBox="1"/>
          <p:nvPr/>
        </p:nvSpPr>
        <p:spPr>
          <a:xfrm>
            <a:off x="1339073" y="6413638"/>
            <a:ext cx="7804928" cy="369332"/>
          </a:xfrm>
          <a:prstGeom prst="rect">
            <a:avLst/>
          </a:prstGeom>
          <a:noFill/>
        </p:spPr>
        <p:txBody>
          <a:bodyPr wrap="square" rtlCol="0">
            <a:spAutoFit/>
          </a:bodyPr>
          <a:lstStyle/>
          <a:p>
            <a:pPr algn="r"/>
            <a:r>
              <a:rPr lang="en-US" dirty="0" smtClean="0"/>
              <a:t>Cowan et al. 2009, ApJ, 700, 915</a:t>
            </a:r>
          </a:p>
        </p:txBody>
      </p:sp>
    </p:spTree>
    <p:extLst>
      <p:ext uri="{BB962C8B-B14F-4D97-AF65-F5344CB8AC3E}">
        <p14:creationId xmlns:p14="http://schemas.microsoft.com/office/powerpoint/2010/main" val="32313609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4402" y="1168462"/>
            <a:ext cx="5486400" cy="5486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5920525" y="1345805"/>
            <a:ext cx="3182112" cy="3182112"/>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5" name="Oval 14"/>
          <p:cNvSpPr/>
          <p:nvPr/>
        </p:nvSpPr>
        <p:spPr>
          <a:xfrm>
            <a:off x="6851288" y="5126130"/>
            <a:ext cx="1097280" cy="10972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 name="Rectangle 2"/>
          <p:cNvSpPr/>
          <p:nvPr/>
        </p:nvSpPr>
        <p:spPr>
          <a:xfrm>
            <a:off x="-299875" y="-114995"/>
            <a:ext cx="9655554" cy="7061200"/>
          </a:xfrm>
          <a:prstGeom prst="rect">
            <a:avLst/>
          </a:prstGeom>
          <a:solidFill>
            <a:schemeClr val="bg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638"/>
            <a:ext cx="8229600" cy="1143000"/>
          </a:xfrm>
        </p:spPr>
        <p:txBody>
          <a:bodyPr/>
          <a:lstStyle/>
          <a:p>
            <a:r>
              <a:rPr lang="en-US" dirty="0" smtClean="0"/>
              <a:t>The M Dwarf Advantage</a:t>
            </a:r>
            <a:endParaRPr lang="en-US" dirty="0"/>
          </a:p>
        </p:txBody>
      </p:sp>
      <p:graphicFrame>
        <p:nvGraphicFramePr>
          <p:cNvPr id="19" name="Table 18"/>
          <p:cNvGraphicFramePr>
            <a:graphicFrameLocks noGrp="1"/>
          </p:cNvGraphicFramePr>
          <p:nvPr>
            <p:extLst>
              <p:ext uri="{D42A27DB-BD31-4B8C-83A1-F6EECF244321}">
                <p14:modId xmlns:p14="http://schemas.microsoft.com/office/powerpoint/2010/main" val="1717042381"/>
              </p:ext>
            </p:extLst>
          </p:nvPr>
        </p:nvGraphicFramePr>
        <p:xfrm>
          <a:off x="0" y="2164048"/>
          <a:ext cx="9102637" cy="3478980"/>
        </p:xfrm>
        <a:graphic>
          <a:graphicData uri="http://schemas.openxmlformats.org/drawingml/2006/table">
            <a:tbl>
              <a:tblPr firstRow="1" bandRow="1">
                <a:tableStyleId>{073A0DAA-6AF3-43AB-8588-CEC1D06C72B9}</a:tableStyleId>
              </a:tblPr>
              <a:tblGrid>
                <a:gridCol w="4186494"/>
                <a:gridCol w="976848"/>
                <a:gridCol w="1854438"/>
                <a:gridCol w="2084857"/>
              </a:tblGrid>
              <a:tr h="678052">
                <a:tc>
                  <a:txBody>
                    <a:bodyPr/>
                    <a:lstStyle/>
                    <a:p>
                      <a:pPr algn="ctr"/>
                      <a:r>
                        <a:rPr lang="en-US" sz="3200" i="1" dirty="0" smtClean="0">
                          <a:solidFill>
                            <a:schemeClr val="tx1"/>
                          </a:solidFill>
                        </a:rPr>
                        <a:t>Detectability of      Earth-like</a:t>
                      </a:r>
                      <a:r>
                        <a:rPr lang="en-US" sz="3200" i="1" baseline="0" dirty="0" smtClean="0">
                          <a:solidFill>
                            <a:schemeClr val="tx1"/>
                          </a:solidFill>
                        </a:rPr>
                        <a:t> planet</a:t>
                      </a:r>
                      <a:endParaRPr lang="en-US" sz="3200" i="1"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3200" dirty="0" smtClean="0">
                        <a:solidFill>
                          <a:schemeClr val="tx1"/>
                        </a:solidFill>
                      </a:endParaRPr>
                    </a:p>
                    <a:p>
                      <a:pPr algn="ctr"/>
                      <a:r>
                        <a:rPr lang="en-US" sz="3200" dirty="0" smtClean="0">
                          <a:solidFill>
                            <a:schemeClr val="tx1"/>
                          </a:solidFill>
                        </a:rPr>
                        <a:t>Sun</a:t>
                      </a:r>
                      <a:endParaRPr lang="en-US" sz="3200"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i="1" dirty="0" smtClean="0">
                          <a:solidFill>
                            <a:schemeClr val="tx1"/>
                          </a:solidFill>
                        </a:rPr>
                        <a:t>Kepler</a:t>
                      </a:r>
                    </a:p>
                    <a:p>
                      <a:pPr algn="ctr"/>
                      <a:r>
                        <a:rPr lang="en-US" sz="3200" dirty="0" smtClean="0">
                          <a:solidFill>
                            <a:schemeClr val="tx1"/>
                          </a:solidFill>
                        </a:rPr>
                        <a:t>M dwarf</a:t>
                      </a:r>
                      <a:endParaRPr lang="en-US" sz="3200"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smtClean="0">
                          <a:solidFill>
                            <a:schemeClr val="tx1"/>
                          </a:solidFill>
                        </a:rPr>
                        <a:t>Typical  </a:t>
                      </a:r>
                    </a:p>
                    <a:p>
                      <a:pPr algn="ctr"/>
                      <a:r>
                        <a:rPr lang="en-US" sz="3200" dirty="0" smtClean="0">
                          <a:solidFill>
                            <a:schemeClr val="tx1"/>
                          </a:solidFill>
                        </a:rPr>
                        <a:t>M dwarf</a:t>
                      </a:r>
                      <a:endParaRPr lang="en-US" sz="3200"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4820">
                <a:tc>
                  <a:txBody>
                    <a:bodyPr/>
                    <a:lstStyle/>
                    <a:p>
                      <a:r>
                        <a:rPr lang="en-US" sz="3200" b="1" dirty="0" smtClean="0">
                          <a:solidFill>
                            <a:schemeClr val="tx1"/>
                          </a:solidFill>
                        </a:rPr>
                        <a:t>Orbital Period (days)</a:t>
                      </a:r>
                      <a:endParaRPr lang="en-US" sz="3200" b="1"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FF66"/>
                          </a:solidFill>
                        </a:rPr>
                        <a:t>365</a:t>
                      </a:r>
                      <a:endParaRPr lang="en-US" sz="3200" dirty="0">
                        <a:solidFill>
                          <a:srgbClr val="FFFF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8000"/>
                          </a:solidFill>
                        </a:rPr>
                        <a:t>80</a:t>
                      </a:r>
                      <a:endParaRPr lang="en-US" sz="3200" dirty="0">
                        <a:solidFill>
                          <a:srgbClr val="FF8000"/>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6666"/>
                          </a:solidFill>
                        </a:rPr>
                        <a:t>17</a:t>
                      </a:r>
                      <a:endParaRPr lang="en-US" sz="3200" dirty="0">
                        <a:solidFill>
                          <a:srgbClr val="FF66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39711">
                <a:tc>
                  <a:txBody>
                    <a:bodyPr/>
                    <a:lstStyle/>
                    <a:p>
                      <a:r>
                        <a:rPr lang="en-US" sz="3200" b="1" dirty="0" smtClean="0">
                          <a:solidFill>
                            <a:schemeClr val="tx1"/>
                          </a:solidFill>
                        </a:rPr>
                        <a:t>Transit</a:t>
                      </a:r>
                      <a:r>
                        <a:rPr lang="en-US" sz="3200" b="1" baseline="0" dirty="0" smtClean="0">
                          <a:solidFill>
                            <a:schemeClr val="tx1"/>
                          </a:solidFill>
                        </a:rPr>
                        <a:t> Probability (%)</a:t>
                      </a:r>
                      <a:endParaRPr lang="en-US" sz="3200" b="1"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FF66"/>
                          </a:solidFill>
                        </a:rPr>
                        <a:t>0.46</a:t>
                      </a:r>
                      <a:endParaRPr lang="en-US" sz="3200" dirty="0">
                        <a:solidFill>
                          <a:srgbClr val="FFFF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8000"/>
                          </a:solidFill>
                        </a:rPr>
                        <a:t>0.89</a:t>
                      </a:r>
                      <a:endParaRPr lang="en-US" sz="3200" dirty="0">
                        <a:solidFill>
                          <a:srgbClr val="FF8000"/>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6666"/>
                          </a:solidFill>
                        </a:rPr>
                        <a:t>1.41</a:t>
                      </a:r>
                      <a:endParaRPr lang="en-US" sz="3200" dirty="0">
                        <a:solidFill>
                          <a:srgbClr val="FF66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39711">
                <a:tc>
                  <a:txBody>
                    <a:bodyPr/>
                    <a:lstStyle/>
                    <a:p>
                      <a:r>
                        <a:rPr lang="en-US" sz="3200" b="1" dirty="0" smtClean="0">
                          <a:solidFill>
                            <a:schemeClr val="tx1"/>
                          </a:solidFill>
                        </a:rPr>
                        <a:t>Transit</a:t>
                      </a:r>
                      <a:r>
                        <a:rPr lang="en-US" sz="3200" b="1" baseline="0" dirty="0" smtClean="0">
                          <a:solidFill>
                            <a:schemeClr val="tx1"/>
                          </a:solidFill>
                        </a:rPr>
                        <a:t> Depth (ppm)</a:t>
                      </a:r>
                      <a:endParaRPr lang="en-US" sz="3200" b="1"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FF66"/>
                          </a:solidFill>
                        </a:rPr>
                        <a:t>84</a:t>
                      </a:r>
                      <a:endParaRPr lang="en-US" sz="3200" dirty="0">
                        <a:solidFill>
                          <a:srgbClr val="FFFF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8000"/>
                          </a:solidFill>
                        </a:rPr>
                        <a:t>250</a:t>
                      </a:r>
                      <a:endParaRPr lang="en-US" sz="3200" dirty="0">
                        <a:solidFill>
                          <a:srgbClr val="FF8000"/>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6666"/>
                          </a:solidFill>
                        </a:rPr>
                        <a:t>1890</a:t>
                      </a:r>
                      <a:endParaRPr lang="en-US" sz="3200" dirty="0">
                        <a:solidFill>
                          <a:srgbClr val="FF66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39711">
                <a:tc>
                  <a:txBody>
                    <a:bodyPr/>
                    <a:lstStyle/>
                    <a:p>
                      <a:r>
                        <a:rPr lang="en-US" sz="3200" b="1" dirty="0" smtClean="0">
                          <a:solidFill>
                            <a:schemeClr val="tx1"/>
                          </a:solidFill>
                        </a:rPr>
                        <a:t>Doppler Wobble</a:t>
                      </a:r>
                      <a:r>
                        <a:rPr lang="en-US" sz="3200" b="1" baseline="0" dirty="0" smtClean="0">
                          <a:solidFill>
                            <a:schemeClr val="tx1"/>
                          </a:solidFill>
                        </a:rPr>
                        <a:t> (cm/s)</a:t>
                      </a:r>
                      <a:endParaRPr lang="en-US" sz="3200" b="1" dirty="0">
                        <a:solidFill>
                          <a:schemeClr val="tx1"/>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FF66"/>
                          </a:solidFill>
                        </a:rPr>
                        <a:t>9</a:t>
                      </a:r>
                      <a:endParaRPr lang="en-US" sz="3200" dirty="0">
                        <a:solidFill>
                          <a:srgbClr val="FFFF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8000"/>
                          </a:solidFill>
                        </a:rPr>
                        <a:t>21</a:t>
                      </a:r>
                      <a:endParaRPr lang="en-US" sz="3200" dirty="0">
                        <a:solidFill>
                          <a:srgbClr val="FF8000"/>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3200" dirty="0" smtClean="0">
                          <a:solidFill>
                            <a:srgbClr val="FF6666"/>
                          </a:solidFill>
                        </a:rPr>
                        <a:t>85</a:t>
                      </a:r>
                      <a:endParaRPr lang="en-US" sz="3200" dirty="0">
                        <a:solidFill>
                          <a:srgbClr val="FF6666"/>
                        </a:solidFill>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27741541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05000"/>
            <a:ext cx="9144000" cy="3044952"/>
          </a:xfrm>
          <a:prstGeom prst="rect">
            <a:avLst/>
          </a:prstGeom>
        </p:spPr>
      </p:pic>
      <p:sp>
        <p:nvSpPr>
          <p:cNvPr id="3" name="Title 1"/>
          <p:cNvSpPr>
            <a:spLocks noGrp="1"/>
          </p:cNvSpPr>
          <p:nvPr>
            <p:ph type="title"/>
          </p:nvPr>
        </p:nvSpPr>
        <p:spPr>
          <a:xfrm>
            <a:off x="0" y="274638"/>
            <a:ext cx="9144000" cy="1143000"/>
          </a:xfrm>
        </p:spPr>
        <p:txBody>
          <a:bodyPr>
            <a:normAutofit fontScale="90000"/>
          </a:bodyPr>
          <a:lstStyle/>
          <a:p>
            <a:r>
              <a:rPr lang="en-US" dirty="0" smtClean="0"/>
              <a:t>Spectroscopic investigations could expose potentially habitable worlds</a:t>
            </a:r>
            <a:endParaRPr lang="en-US" dirty="0"/>
          </a:p>
        </p:txBody>
      </p:sp>
    </p:spTree>
    <p:extLst>
      <p:ext uri="{BB962C8B-B14F-4D97-AF65-F5344CB8AC3E}">
        <p14:creationId xmlns:p14="http://schemas.microsoft.com/office/powerpoint/2010/main" val="3781564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02858" y="1362293"/>
            <a:ext cx="4813905" cy="4813905"/>
          </a:xfrm>
          <a:prstGeom prst="rect">
            <a:avLst/>
          </a:prstGeom>
        </p:spPr>
      </p:pic>
      <p:sp>
        <p:nvSpPr>
          <p:cNvPr id="6" name="Title 1"/>
          <p:cNvSpPr txBox="1">
            <a:spLocks/>
          </p:cNvSpPr>
          <p:nvPr/>
        </p:nvSpPr>
        <p:spPr>
          <a:xfrm>
            <a:off x="0" y="214163"/>
            <a:ext cx="9144000" cy="1143000"/>
          </a:xfrm>
          <a:prstGeom prst="rect">
            <a:avLst/>
          </a:prstGeom>
        </p:spPr>
        <p:txBody>
          <a:bodyPr vert="horz" lIns="91429" tIns="45714" rIns="91429" bIns="4571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i="1" dirty="0" smtClean="0"/>
              <a:t>Kepler</a:t>
            </a:r>
            <a:r>
              <a:rPr lang="en-US" sz="3600" dirty="0" smtClean="0"/>
              <a:t> Looked for Planets Orbiting These Stars</a:t>
            </a:r>
            <a:endParaRPr lang="en-US" sz="3600" dirty="0"/>
          </a:p>
        </p:txBody>
      </p:sp>
      <p:sp>
        <p:nvSpPr>
          <p:cNvPr id="8"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481">
              <a:tabLst>
                <a:tab pos="657071" algn="l"/>
                <a:tab pos="1312556" algn="l"/>
                <a:tab pos="1969628" algn="l"/>
                <a:tab pos="2626699" algn="l"/>
                <a:tab pos="3282182" algn="l"/>
                <a:tab pos="3939253" algn="l"/>
                <a:tab pos="4594739" algn="l"/>
                <a:tab pos="5251810" algn="l"/>
                <a:tab pos="5908881" algn="l"/>
              </a:tabLst>
            </a:pPr>
            <a:r>
              <a:rPr lang="en-GB" dirty="0">
                <a:solidFill>
                  <a:srgbClr val="BFBFBF"/>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Tree>
    <p:extLst>
      <p:ext uri="{BB962C8B-B14F-4D97-AF65-F5344CB8AC3E}">
        <p14:creationId xmlns:p14="http://schemas.microsoft.com/office/powerpoint/2010/main" val="21212359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AllCandidates_3Releases-Jun10.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508494" y="1398579"/>
            <a:ext cx="2635506" cy="769441"/>
          </a:xfrm>
          <a:prstGeom prst="rect">
            <a:avLst/>
          </a:prstGeom>
          <a:noFill/>
        </p:spPr>
        <p:txBody>
          <a:bodyPr wrap="square" lIns="91429" tIns="45714" rIns="91429" bIns="45714" rtlCol="0">
            <a:spAutoFit/>
          </a:bodyPr>
          <a:lstStyle/>
          <a:p>
            <a:pPr algn="r"/>
            <a:r>
              <a:rPr lang="en-US" sz="4400" b="1" spc="300" dirty="0">
                <a:ln w="12700" cmpd="sng">
                  <a:solidFill>
                    <a:schemeClr val="tx1"/>
                  </a:solidFill>
                  <a:prstDash val="solid"/>
                  <a:miter lim="800000"/>
                </a:ln>
                <a:solidFill>
                  <a:srgbClr val="0080FF"/>
                </a:solidFill>
                <a:latin typeface="Helvetica"/>
              </a:rPr>
              <a:t>312</a:t>
            </a:r>
          </a:p>
        </p:txBody>
      </p:sp>
      <p:sp>
        <p:nvSpPr>
          <p:cNvPr id="6"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481">
              <a:tabLst>
                <a:tab pos="657071" algn="l"/>
                <a:tab pos="1312556" algn="l"/>
                <a:tab pos="1969628" algn="l"/>
                <a:tab pos="2626699" algn="l"/>
                <a:tab pos="3282182" algn="l"/>
                <a:tab pos="3939253" algn="l"/>
                <a:tab pos="4594739" algn="l"/>
                <a:tab pos="5251810" algn="l"/>
                <a:tab pos="5908881" algn="l"/>
              </a:tabLst>
            </a:pPr>
            <a:r>
              <a:rPr lang="en-GB" dirty="0">
                <a:solidFill>
                  <a:srgbClr val="BFBFBF"/>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Tree>
    <p:extLst>
      <p:ext uri="{BB962C8B-B14F-4D97-AF65-F5344CB8AC3E}">
        <p14:creationId xmlns:p14="http://schemas.microsoft.com/office/powerpoint/2010/main" val="31732200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llCandidates_3Releases-Feb11.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916952" y="1398579"/>
            <a:ext cx="2227048" cy="769441"/>
          </a:xfrm>
          <a:prstGeom prst="rect">
            <a:avLst/>
          </a:prstGeom>
          <a:noFill/>
        </p:spPr>
        <p:txBody>
          <a:bodyPr wrap="square" lIns="91429" tIns="45714" rIns="91429" bIns="45714" rtlCol="0">
            <a:spAutoFit/>
          </a:bodyPr>
          <a:lstStyle/>
          <a:p>
            <a:pPr algn="r"/>
            <a:r>
              <a:rPr lang="en-US" sz="4400" b="1" spc="300" dirty="0">
                <a:ln w="12700" cmpd="sng">
                  <a:solidFill>
                    <a:schemeClr val="tx1"/>
                  </a:solidFill>
                  <a:prstDash val="solid"/>
                  <a:miter lim="800000"/>
                </a:ln>
                <a:solidFill>
                  <a:srgbClr val="FF0000"/>
                </a:solidFill>
                <a:latin typeface="Helvetica"/>
              </a:rPr>
              <a:t>1235</a:t>
            </a:r>
          </a:p>
        </p:txBody>
      </p:sp>
      <p:sp>
        <p:nvSpPr>
          <p:cNvPr id="6"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481">
              <a:tabLst>
                <a:tab pos="657071" algn="l"/>
                <a:tab pos="1312556" algn="l"/>
                <a:tab pos="1969628" algn="l"/>
                <a:tab pos="2626699" algn="l"/>
                <a:tab pos="3282182" algn="l"/>
                <a:tab pos="3939253" algn="l"/>
                <a:tab pos="4594739" algn="l"/>
                <a:tab pos="5251810" algn="l"/>
                <a:tab pos="5908881" algn="l"/>
              </a:tabLst>
            </a:pPr>
            <a:r>
              <a:rPr lang="en-GB" dirty="0">
                <a:solidFill>
                  <a:srgbClr val="BFBFBF"/>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Tree>
    <p:extLst>
      <p:ext uri="{BB962C8B-B14F-4D97-AF65-F5344CB8AC3E}">
        <p14:creationId xmlns:p14="http://schemas.microsoft.com/office/powerpoint/2010/main" val="1417982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AllCandidates_3Releases-Feb1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916952" y="1398579"/>
            <a:ext cx="2227048" cy="769441"/>
          </a:xfrm>
          <a:prstGeom prst="rect">
            <a:avLst/>
          </a:prstGeom>
          <a:noFill/>
        </p:spPr>
        <p:txBody>
          <a:bodyPr wrap="square" lIns="91429" tIns="45714" rIns="91429" bIns="45714" rtlCol="0">
            <a:spAutoFit/>
          </a:bodyPr>
          <a:lstStyle/>
          <a:p>
            <a:pPr algn="r"/>
            <a:r>
              <a:rPr lang="en-US" sz="4400" b="1" spc="300" dirty="0">
                <a:ln w="12700" cmpd="sng">
                  <a:solidFill>
                    <a:schemeClr val="tx1"/>
                  </a:solidFill>
                  <a:prstDash val="solid"/>
                  <a:miter lim="800000"/>
                </a:ln>
                <a:solidFill>
                  <a:srgbClr val="FFFF00"/>
                </a:solidFill>
                <a:latin typeface="Helvetica"/>
              </a:rPr>
              <a:t>2321</a:t>
            </a:r>
          </a:p>
        </p:txBody>
      </p:sp>
      <p:sp>
        <p:nvSpPr>
          <p:cNvPr id="6"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481">
              <a:tabLst>
                <a:tab pos="657071" algn="l"/>
                <a:tab pos="1312556" algn="l"/>
                <a:tab pos="1969628" algn="l"/>
                <a:tab pos="2626699" algn="l"/>
                <a:tab pos="3282182" algn="l"/>
                <a:tab pos="3939253" algn="l"/>
                <a:tab pos="4594739" algn="l"/>
                <a:tab pos="5251810" algn="l"/>
                <a:tab pos="5908881" algn="l"/>
              </a:tabLst>
            </a:pPr>
            <a:r>
              <a:rPr lang="en-GB" dirty="0">
                <a:solidFill>
                  <a:srgbClr val="BFBFBF"/>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Tree>
    <p:extLst>
      <p:ext uri="{BB962C8B-B14F-4D97-AF65-F5344CB8AC3E}">
        <p14:creationId xmlns:p14="http://schemas.microsoft.com/office/powerpoint/2010/main" val="3990950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_kois_jan201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6916952" y="1398579"/>
            <a:ext cx="2227048" cy="769441"/>
          </a:xfrm>
          <a:prstGeom prst="rect">
            <a:avLst/>
          </a:prstGeom>
          <a:noFill/>
        </p:spPr>
        <p:txBody>
          <a:bodyPr wrap="square" lIns="91429" tIns="45714" rIns="91429" bIns="45714" rtlCol="0">
            <a:spAutoFit/>
          </a:bodyPr>
          <a:lstStyle/>
          <a:p>
            <a:pPr algn="r"/>
            <a:r>
              <a:rPr lang="en-US" sz="4400" b="1" spc="300" dirty="0">
                <a:ln w="12700" cmpd="sng">
                  <a:solidFill>
                    <a:schemeClr val="tx1"/>
                  </a:solidFill>
                  <a:prstDash val="solid"/>
                  <a:miter lim="800000"/>
                </a:ln>
                <a:solidFill>
                  <a:srgbClr val="90D661"/>
                </a:solidFill>
                <a:latin typeface="Helvetica"/>
              </a:rPr>
              <a:t>2740</a:t>
            </a:r>
          </a:p>
        </p:txBody>
      </p:sp>
      <p:sp>
        <p:nvSpPr>
          <p:cNvPr id="6"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481">
              <a:tabLst>
                <a:tab pos="657071" algn="l"/>
                <a:tab pos="1312556" algn="l"/>
                <a:tab pos="1969628" algn="l"/>
                <a:tab pos="2626699" algn="l"/>
                <a:tab pos="3282182" algn="l"/>
                <a:tab pos="3939253" algn="l"/>
                <a:tab pos="4594739" algn="l"/>
                <a:tab pos="5251810" algn="l"/>
                <a:tab pos="5908881" algn="l"/>
              </a:tabLst>
            </a:pPr>
            <a:r>
              <a:rPr lang="en-GB" dirty="0">
                <a:solidFill>
                  <a:srgbClr val="BFBFBF"/>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
        <p:nvSpPr>
          <p:cNvPr id="7" name="Rectangle 6"/>
          <p:cNvSpPr/>
          <p:nvPr/>
        </p:nvSpPr>
        <p:spPr>
          <a:xfrm>
            <a:off x="-245327" y="5630365"/>
            <a:ext cx="4329375" cy="121831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ctr" defTabSz="457200">
              <a:defRPr/>
            </a:pPr>
            <a:r>
              <a:rPr lang="en-US" sz="5500" b="1" dirty="0" smtClean="0">
                <a:ln w="28575">
                  <a:solidFill>
                    <a:srgbClr val="800000"/>
                  </a:solidFill>
                </a:ln>
                <a:gradFill flip="none" rotWithShape="1">
                  <a:gsLst>
                    <a:gs pos="100000">
                      <a:srgbClr val="FF0000"/>
                    </a:gs>
                    <a:gs pos="0">
                      <a:srgbClr val="FF0000"/>
                    </a:gs>
                    <a:gs pos="53000">
                      <a:srgbClr val="FFFF00"/>
                    </a:gs>
                    <a:gs pos="76000">
                      <a:srgbClr val="FF6600"/>
                    </a:gs>
                    <a:gs pos="33000">
                      <a:srgbClr val="FF6600"/>
                    </a:gs>
                  </a:gsLst>
                  <a:lin ang="19560000" scaled="0"/>
                  <a:tileRect/>
                </a:gradFill>
              </a:rPr>
              <a:t>Total Today: 4696!</a:t>
            </a:r>
          </a:p>
        </p:txBody>
      </p:sp>
    </p:spTree>
    <p:extLst>
      <p:ext uri="{BB962C8B-B14F-4D97-AF65-F5344CB8AC3E}">
        <p14:creationId xmlns:p14="http://schemas.microsoft.com/office/powerpoint/2010/main" val="3720794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qual 8"/>
          <p:cNvSpPr/>
          <p:nvPr/>
        </p:nvSpPr>
        <p:spPr>
          <a:xfrm>
            <a:off x="3682387" y="3185886"/>
            <a:ext cx="713619" cy="486228"/>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cxnSp>
        <p:nvCxnSpPr>
          <p:cNvPr id="10" name="Straight Connector 9"/>
          <p:cNvCxnSpPr/>
          <p:nvPr/>
        </p:nvCxnSpPr>
        <p:spPr>
          <a:xfrm>
            <a:off x="4691792" y="3429000"/>
            <a:ext cx="3739325" cy="0"/>
          </a:xfrm>
          <a:prstGeom prst="line">
            <a:avLst/>
          </a:prstGeom>
          <a:ln w="76200" cmpd="sng">
            <a:solidFill>
              <a:srgbClr val="FFFFFF"/>
            </a:solidFill>
          </a:ln>
        </p:spPr>
        <p:style>
          <a:lnRef idx="1">
            <a:schemeClr val="accent6"/>
          </a:lnRef>
          <a:fillRef idx="0">
            <a:schemeClr val="accent6"/>
          </a:fillRef>
          <a:effectRef idx="0">
            <a:schemeClr val="accent6"/>
          </a:effectRef>
          <a:fontRef idx="minor">
            <a:schemeClr val="tx1"/>
          </a:fontRef>
        </p:style>
      </p:cxnSp>
      <p:sp>
        <p:nvSpPr>
          <p:cNvPr id="3" name="TextBox 2"/>
          <p:cNvSpPr txBox="1"/>
          <p:nvPr/>
        </p:nvSpPr>
        <p:spPr>
          <a:xfrm>
            <a:off x="223420" y="2113255"/>
            <a:ext cx="3480629" cy="2631490"/>
          </a:xfrm>
          <a:prstGeom prst="rect">
            <a:avLst/>
          </a:prstGeom>
          <a:noFill/>
        </p:spPr>
        <p:txBody>
          <a:bodyPr wrap="square" rtlCol="0">
            <a:spAutoFit/>
          </a:bodyPr>
          <a:lstStyle/>
          <a:p>
            <a:pPr algn="ctr"/>
            <a:r>
              <a:rPr lang="en-US" sz="5500" b="1" i="1" dirty="0" smtClean="0"/>
              <a:t>Planet Occurrence Rate</a:t>
            </a:r>
            <a:endParaRPr lang="en-US" sz="5500" b="1" i="1" dirty="0"/>
          </a:p>
        </p:txBody>
      </p:sp>
      <p:sp>
        <p:nvSpPr>
          <p:cNvPr id="13" name="TextBox 12"/>
          <p:cNvSpPr txBox="1"/>
          <p:nvPr/>
        </p:nvSpPr>
        <p:spPr>
          <a:xfrm>
            <a:off x="4378476" y="2668217"/>
            <a:ext cx="4434114" cy="630942"/>
          </a:xfrm>
          <a:prstGeom prst="rect">
            <a:avLst/>
          </a:prstGeom>
          <a:noFill/>
        </p:spPr>
        <p:txBody>
          <a:bodyPr wrap="square" rtlCol="0">
            <a:spAutoFit/>
          </a:bodyPr>
          <a:lstStyle/>
          <a:p>
            <a:pPr algn="ctr"/>
            <a:r>
              <a:rPr lang="en-US" sz="3500" b="1" dirty="0">
                <a:solidFill>
                  <a:srgbClr val="66CCFF"/>
                </a:solidFill>
              </a:rPr>
              <a:t>Number of Planets </a:t>
            </a:r>
          </a:p>
        </p:txBody>
      </p:sp>
      <p:sp>
        <p:nvSpPr>
          <p:cNvPr id="15" name="TextBox 14"/>
          <p:cNvSpPr txBox="1"/>
          <p:nvPr/>
        </p:nvSpPr>
        <p:spPr>
          <a:xfrm>
            <a:off x="4378476" y="3462493"/>
            <a:ext cx="4434114" cy="1169551"/>
          </a:xfrm>
          <a:prstGeom prst="rect">
            <a:avLst/>
          </a:prstGeom>
          <a:noFill/>
        </p:spPr>
        <p:txBody>
          <a:bodyPr wrap="square" rtlCol="0">
            <a:spAutoFit/>
          </a:bodyPr>
          <a:lstStyle/>
          <a:p>
            <a:pPr algn="ctr"/>
            <a:r>
              <a:rPr lang="en-US" sz="3500" b="1" dirty="0" smtClean="0">
                <a:solidFill>
                  <a:srgbClr val="CC66FF"/>
                </a:solidFill>
              </a:rPr>
              <a:t>Number of Stars “Searched”</a:t>
            </a:r>
            <a:endParaRPr lang="en-US" sz="3500" b="1" dirty="0">
              <a:solidFill>
                <a:srgbClr val="CC66FF"/>
              </a:solidFill>
            </a:endParaRPr>
          </a:p>
        </p:txBody>
      </p:sp>
      <p:cxnSp>
        <p:nvCxnSpPr>
          <p:cNvPr id="17" name="Straight Arrow Connector 16"/>
          <p:cNvCxnSpPr/>
          <p:nvPr/>
        </p:nvCxnSpPr>
        <p:spPr>
          <a:xfrm>
            <a:off x="1822627" y="1467272"/>
            <a:ext cx="2869165" cy="1236891"/>
          </a:xfrm>
          <a:prstGeom prst="straightConnector1">
            <a:avLst/>
          </a:prstGeom>
          <a:ln w="57150" cmpd="sng">
            <a:solidFill>
              <a:srgbClr val="66CCFF"/>
            </a:solidFill>
            <a:tailEnd type="arrow"/>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4691792" y="2704164"/>
            <a:ext cx="3739325" cy="586876"/>
          </a:xfrm>
          <a:prstGeom prst="roundRect">
            <a:avLst/>
          </a:prstGeom>
          <a:noFill/>
          <a:ln w="57150" cmpd="sng">
            <a:solidFill>
              <a:srgbClr val="66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79960" y="990218"/>
            <a:ext cx="8384080" cy="477054"/>
          </a:xfrm>
          <a:prstGeom prst="rect">
            <a:avLst/>
          </a:prstGeom>
          <a:noFill/>
        </p:spPr>
        <p:txBody>
          <a:bodyPr wrap="square" rtlCol="0">
            <a:spAutoFit/>
          </a:bodyPr>
          <a:lstStyle/>
          <a:p>
            <a:pPr algn="ctr"/>
            <a:r>
              <a:rPr lang="en-US" sz="2500" dirty="0" smtClean="0">
                <a:solidFill>
                  <a:srgbClr val="BFBFBF"/>
                </a:solidFill>
              </a:rPr>
              <a:t># of </a:t>
            </a:r>
            <a:r>
              <a:rPr lang="en-US" sz="2500" b="1" dirty="0" smtClean="0">
                <a:solidFill>
                  <a:srgbClr val="66CCFF"/>
                </a:solidFill>
              </a:rPr>
              <a:t>Planets</a:t>
            </a:r>
            <a:r>
              <a:rPr lang="en-US" sz="2500" dirty="0" smtClean="0">
                <a:solidFill>
                  <a:srgbClr val="66CCFF"/>
                </a:solidFill>
              </a:rPr>
              <a:t> </a:t>
            </a:r>
            <a:r>
              <a:rPr lang="en-US" sz="2500" dirty="0" smtClean="0">
                <a:solidFill>
                  <a:srgbClr val="BFBFBF"/>
                </a:solidFill>
              </a:rPr>
              <a:t>= # of </a:t>
            </a:r>
            <a:r>
              <a:rPr lang="en-US" sz="2500" b="1" dirty="0" smtClean="0">
                <a:solidFill>
                  <a:srgbClr val="FFFF66"/>
                </a:solidFill>
              </a:rPr>
              <a:t>Planet Candidates</a:t>
            </a:r>
            <a:r>
              <a:rPr lang="en-US" sz="2500" dirty="0" smtClean="0">
                <a:solidFill>
                  <a:srgbClr val="BFBFBF"/>
                </a:solidFill>
              </a:rPr>
              <a:t> – #</a:t>
            </a:r>
            <a:r>
              <a:rPr lang="en-US" sz="2500" dirty="0">
                <a:solidFill>
                  <a:srgbClr val="BFBFBF"/>
                </a:solidFill>
              </a:rPr>
              <a:t> </a:t>
            </a:r>
            <a:r>
              <a:rPr lang="en-US" sz="2500" dirty="0" smtClean="0">
                <a:solidFill>
                  <a:srgbClr val="BFBFBF"/>
                </a:solidFill>
              </a:rPr>
              <a:t>of </a:t>
            </a:r>
            <a:r>
              <a:rPr lang="en-US" sz="2500" b="1" dirty="0" smtClean="0">
                <a:solidFill>
                  <a:srgbClr val="FF6666"/>
                </a:solidFill>
              </a:rPr>
              <a:t>False Positives </a:t>
            </a:r>
            <a:endParaRPr lang="en-US" sz="2500" b="1" dirty="0">
              <a:solidFill>
                <a:srgbClr val="FF6666"/>
              </a:solidFill>
            </a:endParaRPr>
          </a:p>
        </p:txBody>
      </p:sp>
      <p:cxnSp>
        <p:nvCxnSpPr>
          <p:cNvPr id="22" name="Straight Arrow Connector 21"/>
          <p:cNvCxnSpPr/>
          <p:nvPr/>
        </p:nvCxnSpPr>
        <p:spPr>
          <a:xfrm flipV="1">
            <a:off x="2869167" y="4690835"/>
            <a:ext cx="2033820" cy="929610"/>
          </a:xfrm>
          <a:prstGeom prst="straightConnector1">
            <a:avLst/>
          </a:prstGeom>
          <a:ln w="57150" cmpd="sng">
            <a:solidFill>
              <a:srgbClr val="CC66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91163" y="5526375"/>
            <a:ext cx="8761674" cy="477054"/>
          </a:xfrm>
          <a:prstGeom prst="rect">
            <a:avLst/>
          </a:prstGeom>
          <a:noFill/>
        </p:spPr>
        <p:txBody>
          <a:bodyPr wrap="square" rtlCol="0">
            <a:spAutoFit/>
          </a:bodyPr>
          <a:lstStyle/>
          <a:p>
            <a:pPr algn="ctr"/>
            <a:r>
              <a:rPr lang="en-US" sz="2500" b="1" dirty="0" smtClean="0">
                <a:solidFill>
                  <a:srgbClr val="CC66FF"/>
                </a:solidFill>
              </a:rPr>
              <a:t>Transit</a:t>
            </a:r>
            <a:r>
              <a:rPr lang="en-US" sz="2500" dirty="0" smtClean="0">
                <a:solidFill>
                  <a:srgbClr val="CC66FF"/>
                </a:solidFill>
              </a:rPr>
              <a:t> </a:t>
            </a:r>
            <a:r>
              <a:rPr lang="en-US" sz="2500" b="1" dirty="0" smtClean="0">
                <a:solidFill>
                  <a:srgbClr val="CC66FF"/>
                </a:solidFill>
              </a:rPr>
              <a:t>detectability</a:t>
            </a:r>
            <a:r>
              <a:rPr lang="en-US" sz="2500" dirty="0" smtClean="0">
                <a:solidFill>
                  <a:srgbClr val="CC66FF"/>
                </a:solidFill>
              </a:rPr>
              <a:t> </a:t>
            </a:r>
            <a:r>
              <a:rPr lang="en-US" sz="2500" dirty="0" smtClean="0">
                <a:solidFill>
                  <a:srgbClr val="BFBFBF"/>
                </a:solidFill>
              </a:rPr>
              <a:t>depends on </a:t>
            </a:r>
            <a:r>
              <a:rPr lang="en-US" sz="2500" b="1" dirty="0" smtClean="0">
                <a:solidFill>
                  <a:srgbClr val="66FF66"/>
                </a:solidFill>
              </a:rPr>
              <a:t>stellar</a:t>
            </a:r>
            <a:r>
              <a:rPr lang="en-US" sz="2500" dirty="0" smtClean="0">
                <a:solidFill>
                  <a:srgbClr val="66FF66"/>
                </a:solidFill>
              </a:rPr>
              <a:t> </a:t>
            </a:r>
            <a:r>
              <a:rPr lang="en-US" sz="2500" dirty="0" smtClean="0">
                <a:solidFill>
                  <a:srgbClr val="BFBFBF"/>
                </a:solidFill>
              </a:rPr>
              <a:t>and </a:t>
            </a:r>
            <a:r>
              <a:rPr lang="en-US" sz="2500" b="1" dirty="0" smtClean="0">
                <a:solidFill>
                  <a:srgbClr val="FFCC66"/>
                </a:solidFill>
              </a:rPr>
              <a:t>planetary</a:t>
            </a:r>
            <a:r>
              <a:rPr lang="en-US" sz="2500" dirty="0" smtClean="0">
                <a:solidFill>
                  <a:srgbClr val="FFCC66"/>
                </a:solidFill>
              </a:rPr>
              <a:t> </a:t>
            </a:r>
            <a:r>
              <a:rPr lang="en-US" sz="2500" dirty="0" smtClean="0">
                <a:solidFill>
                  <a:srgbClr val="BFBFBF"/>
                </a:solidFill>
              </a:rPr>
              <a:t>properties</a:t>
            </a:r>
            <a:endParaRPr lang="en-US" sz="2500" b="1" dirty="0">
              <a:solidFill>
                <a:srgbClr val="FF6666"/>
              </a:solidFill>
            </a:endParaRPr>
          </a:p>
        </p:txBody>
      </p:sp>
      <p:sp>
        <p:nvSpPr>
          <p:cNvPr id="27" name="Rounded Rectangle 26"/>
          <p:cNvSpPr/>
          <p:nvPr/>
        </p:nvSpPr>
        <p:spPr>
          <a:xfrm>
            <a:off x="4691793" y="3564562"/>
            <a:ext cx="3739324" cy="1055724"/>
          </a:xfrm>
          <a:prstGeom prst="roundRect">
            <a:avLst/>
          </a:prstGeom>
          <a:noFill/>
          <a:ln w="57150" cmpd="sng">
            <a:solidFill>
              <a:srgbClr val="CC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8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3" grpId="0"/>
      <p:bldP spid="15" grpId="0"/>
      <p:bldP spid="20" grpId="0" animBg="1"/>
      <p:bldP spid="21" grpId="0"/>
      <p:bldP spid="26" grpId="0"/>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74638"/>
            <a:ext cx="9144001" cy="1143000"/>
          </a:xfrm>
        </p:spPr>
        <p:txBody>
          <a:bodyPr>
            <a:normAutofit/>
          </a:bodyPr>
          <a:lstStyle/>
          <a:p>
            <a:r>
              <a:rPr lang="en-US" dirty="0" smtClean="0"/>
              <a:t>Smaller Planets Are More Prevalent</a:t>
            </a:r>
            <a:endParaRPr lang="en-US" dirty="0"/>
          </a:p>
        </p:txBody>
      </p:sp>
      <p:pic>
        <p:nvPicPr>
          <p:cNvPr id="5" name="Picture 4" descr="occc.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271016"/>
            <a:ext cx="7314713" cy="5230020"/>
          </a:xfrm>
          <a:prstGeom prst="rect">
            <a:avLst/>
          </a:prstGeom>
        </p:spPr>
      </p:pic>
      <p:sp>
        <p:nvSpPr>
          <p:cNvPr id="6" name="TextBox 5"/>
          <p:cNvSpPr txBox="1"/>
          <p:nvPr/>
        </p:nvSpPr>
        <p:spPr>
          <a:xfrm>
            <a:off x="2130666" y="6493477"/>
            <a:ext cx="7013335" cy="369332"/>
          </a:xfrm>
          <a:prstGeom prst="rect">
            <a:avLst/>
          </a:prstGeom>
          <a:noFill/>
        </p:spPr>
        <p:txBody>
          <a:bodyPr wrap="square" rtlCol="0">
            <a:spAutoFit/>
          </a:bodyPr>
          <a:lstStyle/>
          <a:p>
            <a:pPr algn="r"/>
            <a:r>
              <a:rPr lang="en-US" dirty="0" smtClean="0">
                <a:solidFill>
                  <a:srgbClr val="7DDD7D"/>
                </a:solidFill>
              </a:rPr>
              <a:t>Dressing &amp; Charbonneau 2015, ApJ, 807, 45</a:t>
            </a:r>
            <a:endParaRPr lang="en-US" dirty="0">
              <a:solidFill>
                <a:srgbClr val="7DDD7D"/>
              </a:solidFill>
            </a:endParaRPr>
          </a:p>
        </p:txBody>
      </p:sp>
      <p:sp>
        <p:nvSpPr>
          <p:cNvPr id="2" name="Rectangle 1"/>
          <p:cNvSpPr/>
          <p:nvPr/>
        </p:nvSpPr>
        <p:spPr>
          <a:xfrm>
            <a:off x="5570013" y="4412617"/>
            <a:ext cx="653817" cy="591017"/>
          </a:xfrm>
          <a:prstGeom prst="rect">
            <a:avLst/>
          </a:prstGeom>
          <a:solidFill>
            <a:srgbClr val="DCF5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b="1" dirty="0" smtClean="0">
                <a:solidFill>
                  <a:schemeClr val="bg1"/>
                </a:solidFill>
              </a:rPr>
              <a:t>16</a:t>
            </a:r>
            <a:endParaRPr lang="en-US" sz="2900" b="1" dirty="0">
              <a:solidFill>
                <a:schemeClr val="bg1"/>
              </a:solidFill>
            </a:endParaRPr>
          </a:p>
        </p:txBody>
      </p:sp>
      <p:sp>
        <p:nvSpPr>
          <p:cNvPr id="3" name="TextBox 2"/>
          <p:cNvSpPr txBox="1"/>
          <p:nvPr/>
        </p:nvSpPr>
        <p:spPr>
          <a:xfrm>
            <a:off x="-2602692" y="2678440"/>
            <a:ext cx="184666" cy="369332"/>
          </a:xfrm>
          <a:prstGeom prst="rect">
            <a:avLst/>
          </a:prstGeom>
          <a:noFill/>
        </p:spPr>
        <p:txBody>
          <a:bodyPr wrap="none" rtlCol="0">
            <a:spAutoFit/>
          </a:bodyPr>
          <a:lstStyle/>
          <a:p>
            <a:endParaRPr lang="en-US" dirty="0"/>
          </a:p>
        </p:txBody>
      </p:sp>
      <p:sp>
        <p:nvSpPr>
          <p:cNvPr id="9" name="Rectangle 8"/>
          <p:cNvSpPr/>
          <p:nvPr/>
        </p:nvSpPr>
        <p:spPr>
          <a:xfrm>
            <a:off x="1722556" y="2200872"/>
            <a:ext cx="661819" cy="57201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b="1" dirty="0" smtClean="0">
                <a:solidFill>
                  <a:schemeClr val="tx1"/>
                </a:solidFill>
              </a:rPr>
              <a:t>0.0</a:t>
            </a:r>
            <a:endParaRPr lang="en-US" sz="2900" b="1" dirty="0">
              <a:solidFill>
                <a:schemeClr val="tx1"/>
              </a:solidFill>
            </a:endParaRPr>
          </a:p>
        </p:txBody>
      </p:sp>
      <p:sp>
        <p:nvSpPr>
          <p:cNvPr id="10" name="Rectangle 9"/>
          <p:cNvSpPr/>
          <p:nvPr/>
        </p:nvSpPr>
        <p:spPr>
          <a:xfrm>
            <a:off x="4916196" y="2747732"/>
            <a:ext cx="653817" cy="591017"/>
          </a:xfrm>
          <a:prstGeom prst="rect">
            <a:avLst/>
          </a:prstGeom>
          <a:solidFill>
            <a:srgbClr val="64C1E4"/>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b="1" dirty="0" smtClean="0">
                <a:solidFill>
                  <a:schemeClr val="bg1"/>
                </a:solidFill>
              </a:rPr>
              <a:t>3.8</a:t>
            </a:r>
          </a:p>
        </p:txBody>
      </p:sp>
      <p:sp>
        <p:nvSpPr>
          <p:cNvPr id="11" name="Rectangle 10"/>
          <p:cNvSpPr/>
          <p:nvPr/>
        </p:nvSpPr>
        <p:spPr>
          <a:xfrm>
            <a:off x="7476229" y="4412617"/>
            <a:ext cx="653817" cy="591017"/>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b="1" dirty="0" smtClean="0">
                <a:solidFill>
                  <a:schemeClr val="bg1"/>
                </a:solidFill>
              </a:rPr>
              <a:t>19</a:t>
            </a:r>
            <a:endParaRPr lang="en-US" sz="2900" b="1" dirty="0">
              <a:solidFill>
                <a:schemeClr val="bg1"/>
              </a:solidFill>
            </a:endParaRPr>
          </a:p>
        </p:txBody>
      </p:sp>
      <p:sp>
        <p:nvSpPr>
          <p:cNvPr id="12" name="Rectangle 11"/>
          <p:cNvSpPr/>
          <p:nvPr/>
        </p:nvSpPr>
        <p:spPr>
          <a:xfrm>
            <a:off x="2361672" y="3856201"/>
            <a:ext cx="653817" cy="591017"/>
          </a:xfrm>
          <a:prstGeom prst="rect">
            <a:avLst/>
          </a:prstGeom>
          <a:solidFill>
            <a:srgbClr val="1648E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Calibri"/>
                <a:cs typeface="Calibri"/>
              </a:rPr>
              <a:t>0.3</a:t>
            </a:r>
          </a:p>
        </p:txBody>
      </p:sp>
      <p:sp>
        <p:nvSpPr>
          <p:cNvPr id="13" name="Rectangle 12"/>
          <p:cNvSpPr/>
          <p:nvPr/>
        </p:nvSpPr>
        <p:spPr>
          <a:xfrm>
            <a:off x="3660377" y="4953334"/>
            <a:ext cx="653817" cy="591017"/>
          </a:xfrm>
          <a:prstGeom prst="rect">
            <a:avLst/>
          </a:prstGeom>
          <a:solidFill>
            <a:srgbClr val="8FC8DE"/>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900" b="1" dirty="0" smtClean="0">
                <a:solidFill>
                  <a:schemeClr val="bg1"/>
                </a:solidFill>
              </a:rPr>
              <a:t>5.5</a:t>
            </a:r>
          </a:p>
        </p:txBody>
      </p:sp>
    </p:spTree>
    <p:extLst>
      <p:ext uri="{BB962C8B-B14F-4D97-AF65-F5344CB8AC3E}">
        <p14:creationId xmlns:p14="http://schemas.microsoft.com/office/powerpoint/2010/main" val="7725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a:bodyPr>
          <a:lstStyle/>
          <a:p>
            <a:r>
              <a:rPr lang="en-US" sz="3800" dirty="0" smtClean="0"/>
              <a:t>Planets Orbiting Low-Mass Stars are Common</a:t>
            </a:r>
            <a:endParaRPr lang="en-US" sz="3800" dirty="0"/>
          </a:p>
        </p:txBody>
      </p:sp>
      <p:sp>
        <p:nvSpPr>
          <p:cNvPr id="6" name="TextBox 5"/>
          <p:cNvSpPr txBox="1"/>
          <p:nvPr/>
        </p:nvSpPr>
        <p:spPr>
          <a:xfrm>
            <a:off x="2130666" y="6493477"/>
            <a:ext cx="7013335" cy="369332"/>
          </a:xfrm>
          <a:prstGeom prst="rect">
            <a:avLst/>
          </a:prstGeom>
          <a:noFill/>
        </p:spPr>
        <p:txBody>
          <a:bodyPr wrap="square" rtlCol="0">
            <a:spAutoFit/>
          </a:bodyPr>
          <a:lstStyle/>
          <a:p>
            <a:pPr algn="r"/>
            <a:r>
              <a:rPr lang="en-US" dirty="0" smtClean="0">
                <a:solidFill>
                  <a:srgbClr val="7DDD7D"/>
                </a:solidFill>
              </a:rPr>
              <a:t>Dressing &amp; Charbonneau 2015, ApJ, 807, 45</a:t>
            </a:r>
            <a:endParaRPr lang="en-US" dirty="0">
              <a:solidFill>
                <a:srgbClr val="7DDD7D"/>
              </a:solidFill>
            </a:endParaRPr>
          </a:p>
        </p:txBody>
      </p:sp>
      <p:pic>
        <p:nvPicPr>
          <p:cNvPr id="10" name="Picture 9" descr="occc.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1271016"/>
            <a:ext cx="7314713" cy="5230020"/>
          </a:xfrm>
          <a:prstGeom prst="rect">
            <a:avLst/>
          </a:prstGeom>
        </p:spPr>
      </p:pic>
      <p:sp>
        <p:nvSpPr>
          <p:cNvPr id="8" name="Rectangle 7"/>
          <p:cNvSpPr/>
          <p:nvPr/>
        </p:nvSpPr>
        <p:spPr>
          <a:xfrm>
            <a:off x="1760273" y="1646154"/>
            <a:ext cx="6374712" cy="3383780"/>
          </a:xfrm>
          <a:prstGeom prst="rect">
            <a:avLst/>
          </a:prstGeom>
          <a:noFill/>
          <a:ln w="127000" cmpd="sng">
            <a:gradFill flip="none" rotWithShape="1">
              <a:gsLst>
                <a:gs pos="1000">
                  <a:srgbClr val="FF0000"/>
                </a:gs>
                <a:gs pos="100000">
                  <a:srgbClr val="FFFF00"/>
                </a:gs>
              </a:gsLst>
              <a:lin ang="189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000" b="1" i="1" dirty="0">
                <a:ln>
                  <a:solidFill>
                    <a:schemeClr val="bg1"/>
                  </a:solidFill>
                </a:ln>
                <a:solidFill>
                  <a:srgbClr val="FF0000"/>
                </a:solidFill>
                <a:latin typeface="Arial Rounded MT Bold"/>
                <a:cs typeface="Arial Rounded MT Bold"/>
              </a:rPr>
              <a:t>TOTAL:</a:t>
            </a:r>
            <a:r>
              <a:rPr lang="en-US" sz="5000" b="1" i="1" dirty="0">
                <a:ln>
                  <a:solidFill>
                    <a:schemeClr val="bg1"/>
                  </a:solidFill>
                </a:ln>
                <a:solidFill>
                  <a:srgbClr val="FFFFFF"/>
                </a:solidFill>
                <a:latin typeface="Arial Rounded MT Bold"/>
                <a:cs typeface="Arial Rounded MT Bold"/>
              </a:rPr>
              <a:t> </a:t>
            </a:r>
            <a:endParaRPr lang="en-US" sz="5000" b="1" i="1" dirty="0" smtClean="0">
              <a:ln>
                <a:solidFill>
                  <a:schemeClr val="bg1"/>
                </a:solidFill>
              </a:ln>
              <a:solidFill>
                <a:srgbClr val="FFFFFF"/>
              </a:solidFill>
              <a:latin typeface="Arial Rounded MT Bold"/>
              <a:cs typeface="Arial Rounded MT Bold"/>
            </a:endParaRPr>
          </a:p>
          <a:p>
            <a:pPr algn="ctr"/>
            <a:r>
              <a:rPr lang="en-US" sz="8000" b="1" dirty="0" smtClean="0">
                <a:ln>
                  <a:solidFill>
                    <a:schemeClr val="bg1"/>
                  </a:solidFill>
                </a:ln>
                <a:solidFill>
                  <a:srgbClr val="FF6600"/>
                </a:solidFill>
                <a:latin typeface="Arial Rounded MT Bold"/>
                <a:cs typeface="Arial Rounded MT Bold"/>
              </a:rPr>
              <a:t>2.5</a:t>
            </a:r>
            <a:r>
              <a:rPr lang="en-US" sz="4000" b="1" dirty="0" smtClean="0">
                <a:ln>
                  <a:solidFill>
                    <a:schemeClr val="bg1"/>
                  </a:solidFill>
                </a:ln>
                <a:solidFill>
                  <a:srgbClr val="FF6600"/>
                </a:solidFill>
                <a:latin typeface="Arial Rounded MT Bold"/>
                <a:cs typeface="Arial Rounded MT Bold"/>
              </a:rPr>
              <a:t> </a:t>
            </a:r>
            <a:r>
              <a:rPr lang="en-US" sz="4000" b="1" dirty="0">
                <a:ln>
                  <a:solidFill>
                    <a:schemeClr val="bg1"/>
                  </a:solidFill>
                </a:ln>
                <a:solidFill>
                  <a:srgbClr val="FF6600"/>
                </a:solidFill>
                <a:latin typeface="Arial Rounded MT Bold"/>
                <a:cs typeface="Arial Rounded MT Bold"/>
              </a:rPr>
              <a:t>± 0.2 </a:t>
            </a:r>
            <a:endParaRPr lang="en-US" sz="4000" b="1" dirty="0" smtClean="0">
              <a:ln>
                <a:solidFill>
                  <a:schemeClr val="bg1"/>
                </a:solidFill>
              </a:ln>
              <a:solidFill>
                <a:srgbClr val="FF6600"/>
              </a:solidFill>
              <a:latin typeface="Arial Rounded MT Bold"/>
              <a:cs typeface="Arial Rounded MT Bold"/>
            </a:endParaRPr>
          </a:p>
          <a:p>
            <a:pPr algn="ctr"/>
            <a:r>
              <a:rPr lang="en-US" sz="4000" b="1" dirty="0" smtClean="0">
                <a:ln>
                  <a:solidFill>
                    <a:schemeClr val="bg1"/>
                  </a:solidFill>
                </a:ln>
                <a:solidFill>
                  <a:srgbClr val="FFFF00"/>
                </a:solidFill>
                <a:latin typeface="Arial Rounded MT Bold"/>
                <a:cs typeface="Arial Rounded MT Bold"/>
              </a:rPr>
              <a:t>Planets </a:t>
            </a:r>
            <a:r>
              <a:rPr lang="en-US" sz="4000" b="1" dirty="0">
                <a:ln>
                  <a:solidFill>
                    <a:schemeClr val="bg1"/>
                  </a:solidFill>
                </a:ln>
                <a:solidFill>
                  <a:srgbClr val="FFFF00"/>
                </a:solidFill>
                <a:latin typeface="Arial Rounded MT Bold"/>
                <a:cs typeface="Arial Rounded MT Bold"/>
              </a:rPr>
              <a:t>per M dwarf </a:t>
            </a:r>
          </a:p>
          <a:p>
            <a:pPr algn="ctr"/>
            <a:r>
              <a:rPr lang="en-US" sz="2000" b="1" dirty="0">
                <a:ln>
                  <a:solidFill>
                    <a:schemeClr val="bg1"/>
                  </a:solidFill>
                </a:ln>
                <a:solidFill>
                  <a:srgbClr val="FFFFFF"/>
                </a:solidFill>
                <a:latin typeface="Arial Rounded MT Bold"/>
                <a:cs typeface="Arial Rounded MT Bold"/>
              </a:rPr>
              <a:t>with</a:t>
            </a:r>
            <a:r>
              <a:rPr lang="en-US" sz="3200" b="1" dirty="0">
                <a:ln>
                  <a:solidFill>
                    <a:schemeClr val="bg1"/>
                  </a:solidFill>
                </a:ln>
                <a:solidFill>
                  <a:srgbClr val="FFFFFF"/>
                </a:solidFill>
                <a:latin typeface="Arial Rounded MT Bold"/>
                <a:cs typeface="Arial Rounded MT Bold"/>
              </a:rPr>
              <a:t> P&lt;200 days, R</a:t>
            </a:r>
            <a:r>
              <a:rPr lang="en-US" sz="3200" b="1" baseline="-25000" dirty="0">
                <a:ln>
                  <a:solidFill>
                    <a:schemeClr val="bg1"/>
                  </a:solidFill>
                </a:ln>
                <a:solidFill>
                  <a:srgbClr val="FFFFFF"/>
                </a:solidFill>
                <a:latin typeface="Arial Rounded MT Bold"/>
                <a:cs typeface="Arial Rounded MT Bold"/>
              </a:rPr>
              <a:t>P</a:t>
            </a:r>
            <a:r>
              <a:rPr lang="en-US" sz="3200" b="1" dirty="0">
                <a:ln>
                  <a:solidFill>
                    <a:schemeClr val="bg1"/>
                  </a:solidFill>
                </a:ln>
                <a:solidFill>
                  <a:srgbClr val="FFFFFF"/>
                </a:solidFill>
                <a:latin typeface="Arial Rounded MT Bold"/>
                <a:cs typeface="Arial Rounded MT Bold"/>
              </a:rPr>
              <a:t> = 1-4 </a:t>
            </a:r>
            <a:r>
              <a:rPr lang="en-US" sz="3200" b="1" dirty="0" err="1">
                <a:ln>
                  <a:solidFill>
                    <a:schemeClr val="bg1"/>
                  </a:solidFill>
                </a:ln>
                <a:solidFill>
                  <a:srgbClr val="FFFFFF"/>
                </a:solidFill>
                <a:latin typeface="Arial Rounded MT Bold"/>
                <a:cs typeface="Arial Rounded MT Bold"/>
              </a:rPr>
              <a:t>REarth</a:t>
            </a:r>
            <a:endParaRPr lang="en-US" sz="3200" b="1" dirty="0">
              <a:ln>
                <a:solidFill>
                  <a:schemeClr val="bg1"/>
                </a:solidFill>
              </a:ln>
              <a:solidFill>
                <a:srgbClr val="FFFFFF"/>
              </a:solidFill>
              <a:latin typeface="Arial Rounded MT Bold"/>
              <a:cs typeface="Arial Rounded MT Bold"/>
            </a:endParaRPr>
          </a:p>
        </p:txBody>
      </p:sp>
    </p:spTree>
    <p:extLst>
      <p:ext uri="{BB962C8B-B14F-4D97-AF65-F5344CB8AC3E}">
        <p14:creationId xmlns:p14="http://schemas.microsoft.com/office/powerpoint/2010/main" val="32750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478" y="987044"/>
            <a:ext cx="5867045" cy="5870956"/>
          </a:xfrm>
          <a:prstGeom prst="rect">
            <a:avLst/>
          </a:prstGeom>
        </p:spPr>
      </p:pic>
      <p:sp>
        <p:nvSpPr>
          <p:cNvPr id="2" name="Title 1"/>
          <p:cNvSpPr>
            <a:spLocks noGrp="1"/>
          </p:cNvSpPr>
          <p:nvPr>
            <p:ph type="title"/>
          </p:nvPr>
        </p:nvSpPr>
        <p:spPr/>
        <p:txBody>
          <a:bodyPr/>
          <a:lstStyle/>
          <a:p>
            <a:r>
              <a:rPr lang="en-US" dirty="0"/>
              <a:t>Are any of these planets habitable?</a:t>
            </a:r>
          </a:p>
        </p:txBody>
      </p:sp>
      <p:sp>
        <p:nvSpPr>
          <p:cNvPr id="5" name="TextBox 4"/>
          <p:cNvSpPr txBox="1"/>
          <p:nvPr/>
        </p:nvSpPr>
        <p:spPr>
          <a:xfrm>
            <a:off x="457200" y="1566674"/>
            <a:ext cx="2121782" cy="477054"/>
          </a:xfrm>
          <a:prstGeom prst="rect">
            <a:avLst/>
          </a:prstGeom>
          <a:noFill/>
        </p:spPr>
        <p:txBody>
          <a:bodyPr wrap="square" rtlCol="0">
            <a:spAutoFit/>
          </a:bodyPr>
          <a:lstStyle/>
          <a:p>
            <a:r>
              <a:rPr lang="en-US" sz="2500" b="1" dirty="0" smtClean="0">
                <a:solidFill>
                  <a:schemeClr val="accent6">
                    <a:lumMod val="60000"/>
                    <a:lumOff val="40000"/>
                  </a:schemeClr>
                </a:solidFill>
              </a:rPr>
              <a:t>Rocky Surface</a:t>
            </a:r>
            <a:endParaRPr lang="en-US" sz="2500" b="1" dirty="0">
              <a:solidFill>
                <a:schemeClr val="accent6">
                  <a:lumMod val="60000"/>
                  <a:lumOff val="40000"/>
                </a:schemeClr>
              </a:solidFill>
            </a:endParaRPr>
          </a:p>
        </p:txBody>
      </p:sp>
      <p:sp>
        <p:nvSpPr>
          <p:cNvPr id="12" name="TextBox 11"/>
          <p:cNvSpPr txBox="1"/>
          <p:nvPr/>
        </p:nvSpPr>
        <p:spPr>
          <a:xfrm>
            <a:off x="4889982" y="6581001"/>
            <a:ext cx="4254018" cy="276999"/>
          </a:xfrm>
          <a:prstGeom prst="rect">
            <a:avLst/>
          </a:prstGeom>
          <a:noFill/>
        </p:spPr>
        <p:txBody>
          <a:bodyPr wrap="square" rtlCol="0">
            <a:spAutoFit/>
          </a:bodyPr>
          <a:lstStyle/>
          <a:p>
            <a:pPr algn="r"/>
            <a:r>
              <a:rPr lang="en-US" sz="1200" dirty="0" smtClean="0">
                <a:solidFill>
                  <a:schemeClr val="tx1">
                    <a:lumMod val="65000"/>
                  </a:schemeClr>
                </a:solidFill>
              </a:rPr>
              <a:t>Image credit: NASA/Apollo 17 </a:t>
            </a:r>
            <a:endParaRPr lang="en-US" sz="1200" dirty="0">
              <a:solidFill>
                <a:schemeClr val="tx1">
                  <a:lumMod val="65000"/>
                </a:schemeClr>
              </a:solidFill>
            </a:endParaRPr>
          </a:p>
        </p:txBody>
      </p:sp>
      <p:cxnSp>
        <p:nvCxnSpPr>
          <p:cNvPr id="14" name="Straight Arrow Connector 13"/>
          <p:cNvCxnSpPr/>
          <p:nvPr/>
        </p:nvCxnSpPr>
        <p:spPr>
          <a:xfrm>
            <a:off x="1733928" y="2043728"/>
            <a:ext cx="988644" cy="359519"/>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899637" y="1571252"/>
            <a:ext cx="2244363" cy="477054"/>
          </a:xfrm>
          <a:prstGeom prst="rect">
            <a:avLst/>
          </a:prstGeom>
          <a:noFill/>
        </p:spPr>
        <p:txBody>
          <a:bodyPr wrap="square" rtlCol="0">
            <a:spAutoFit/>
          </a:bodyPr>
          <a:lstStyle/>
          <a:p>
            <a:r>
              <a:rPr lang="en-US" sz="2500" b="1" dirty="0" smtClean="0">
                <a:solidFill>
                  <a:srgbClr val="4F9DFF"/>
                </a:solidFill>
              </a:rPr>
              <a:t>Liquid Water</a:t>
            </a:r>
            <a:endParaRPr lang="en-US" sz="2500" b="1" dirty="0">
              <a:solidFill>
                <a:srgbClr val="4F9DFF"/>
              </a:solidFill>
            </a:endParaRPr>
          </a:p>
        </p:txBody>
      </p:sp>
      <p:cxnSp>
        <p:nvCxnSpPr>
          <p:cNvPr id="13" name="Straight Arrow Connector 12"/>
          <p:cNvCxnSpPr/>
          <p:nvPr/>
        </p:nvCxnSpPr>
        <p:spPr>
          <a:xfrm flipH="1">
            <a:off x="6426183" y="2048306"/>
            <a:ext cx="1178766" cy="1092647"/>
          </a:xfrm>
          <a:prstGeom prst="straightConnector1">
            <a:avLst/>
          </a:prstGeom>
          <a:ln w="38100" cmpd="sng">
            <a:solidFill>
              <a:srgbClr val="4F9DFF"/>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2757287"/>
            <a:ext cx="1985526" cy="1246495"/>
          </a:xfrm>
          <a:prstGeom prst="rect">
            <a:avLst/>
          </a:prstGeom>
          <a:noFill/>
        </p:spPr>
        <p:txBody>
          <a:bodyPr wrap="square" rtlCol="0">
            <a:spAutoFit/>
          </a:bodyPr>
          <a:lstStyle/>
          <a:p>
            <a:pPr algn="ctr"/>
            <a:r>
              <a:rPr lang="en-US" sz="2500" i="1" dirty="0" smtClean="0">
                <a:solidFill>
                  <a:schemeClr val="accent6">
                    <a:lumMod val="60000"/>
                    <a:lumOff val="40000"/>
                  </a:schemeClr>
                </a:solidFill>
              </a:rPr>
              <a:t>How large can a rocky planet be?</a:t>
            </a:r>
            <a:endParaRPr lang="en-US" sz="2500" i="1" dirty="0">
              <a:solidFill>
                <a:schemeClr val="accent6">
                  <a:lumMod val="60000"/>
                  <a:lumOff val="40000"/>
                </a:schemeClr>
              </a:solidFill>
            </a:endParaRPr>
          </a:p>
        </p:txBody>
      </p:sp>
    </p:spTree>
    <p:extLst>
      <p:ext uri="{BB962C8B-B14F-4D97-AF65-F5344CB8AC3E}">
        <p14:creationId xmlns:p14="http://schemas.microsoft.com/office/powerpoint/2010/main" val="213342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8478" y="987044"/>
            <a:ext cx="5867045" cy="5870956"/>
          </a:xfrm>
          <a:prstGeom prst="rect">
            <a:avLst/>
          </a:prstGeom>
        </p:spPr>
      </p:pic>
      <p:sp>
        <p:nvSpPr>
          <p:cNvPr id="2" name="Title 1"/>
          <p:cNvSpPr>
            <a:spLocks noGrp="1"/>
          </p:cNvSpPr>
          <p:nvPr>
            <p:ph type="title"/>
          </p:nvPr>
        </p:nvSpPr>
        <p:spPr/>
        <p:txBody>
          <a:bodyPr/>
          <a:lstStyle/>
          <a:p>
            <a:r>
              <a:rPr lang="en-US" dirty="0" smtClean="0"/>
              <a:t>The Big Question: </a:t>
            </a:r>
            <a:r>
              <a:rPr lang="en-US" b="1" i="1" dirty="0" smtClean="0"/>
              <a:t>Are we alone?</a:t>
            </a:r>
            <a:endParaRPr lang="en-US" dirty="0"/>
          </a:p>
        </p:txBody>
      </p:sp>
    </p:spTree>
    <p:extLst>
      <p:ext uri="{BB962C8B-B14F-4D97-AF65-F5344CB8AC3E}">
        <p14:creationId xmlns:p14="http://schemas.microsoft.com/office/powerpoint/2010/main" val="58158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email">
            <a:extLst>
              <a:ext uri="{BEBA8EAE-BF5A-486C-A8C5-ECC9F3942E4B}">
                <a14:imgProps xmlns:a14="http://schemas.microsoft.com/office/drawing/2010/main">
                  <a14:imgLayer r:embed="rId3">
                    <a14:imgEffect>
                      <a14:backgroundRemoval t="0" b="98429" l="143" r="100000">
                        <a14:backgroundMark x1="44714" y1="11571" x2="44714" y2="11571"/>
                      </a14:backgroundRemoval>
                    </a14:imgEffect>
                  </a14:imgLayer>
                </a14:imgProps>
              </a:ext>
              <a:ext uri="{28A0092B-C50C-407E-A947-70E740481C1C}">
                <a14:useLocalDpi xmlns:a14="http://schemas.microsoft.com/office/drawing/2010/main"/>
              </a:ext>
            </a:extLst>
          </a:blip>
          <a:stretch>
            <a:fillRect/>
          </a:stretch>
        </p:blipFill>
        <p:spPr>
          <a:xfrm>
            <a:off x="7397748" y="5133717"/>
            <a:ext cx="1755631" cy="1755631"/>
          </a:xfrm>
          <a:prstGeom prst="rect">
            <a:avLst/>
          </a:prstGeom>
        </p:spPr>
      </p:pic>
      <p:sp>
        <p:nvSpPr>
          <p:cNvPr id="2" name="Title 1"/>
          <p:cNvSpPr>
            <a:spLocks noGrp="1"/>
          </p:cNvSpPr>
          <p:nvPr>
            <p:ph type="title"/>
          </p:nvPr>
        </p:nvSpPr>
        <p:spPr>
          <a:xfrm>
            <a:off x="0" y="62964"/>
            <a:ext cx="9144000" cy="1143000"/>
          </a:xfrm>
        </p:spPr>
        <p:txBody>
          <a:bodyPr>
            <a:normAutofit fontScale="90000"/>
          </a:bodyPr>
          <a:lstStyle/>
          <a:p>
            <a:r>
              <a:rPr lang="en-US" dirty="0" smtClean="0"/>
              <a:t>Our Solar System has Two Types of Planets</a:t>
            </a:r>
            <a:endParaRPr lang="en-US" dirty="0">
              <a:solidFill>
                <a:srgbClr val="FFCC66"/>
              </a:solidFill>
            </a:endParaRPr>
          </a:p>
        </p:txBody>
      </p:sp>
      <p:sp>
        <p:nvSpPr>
          <p:cNvPr id="8" name="TextBox 7"/>
          <p:cNvSpPr txBox="1"/>
          <p:nvPr/>
        </p:nvSpPr>
        <p:spPr>
          <a:xfrm>
            <a:off x="10502120" y="4001655"/>
            <a:ext cx="184666" cy="369332"/>
          </a:xfrm>
          <a:prstGeom prst="rect">
            <a:avLst/>
          </a:prstGeom>
          <a:noFill/>
        </p:spPr>
        <p:txBody>
          <a:bodyPr wrap="none" rtlCol="0">
            <a:spAutoFit/>
          </a:bodyPr>
          <a:lstStyle/>
          <a:p>
            <a:endParaRPr lang="en-US" dirty="0"/>
          </a:p>
        </p:txBody>
      </p:sp>
      <p:sp>
        <p:nvSpPr>
          <p:cNvPr id="11" name="TextBox 10"/>
          <p:cNvSpPr txBox="1"/>
          <p:nvPr/>
        </p:nvSpPr>
        <p:spPr>
          <a:xfrm>
            <a:off x="-409700" y="3963481"/>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4" cstate="email">
            <a:extLst>
              <a:ext uri="{BEBA8EAE-BF5A-486C-A8C5-ECC9F3942E4B}">
                <a14:imgProps xmlns:a14="http://schemas.microsoft.com/office/drawing/2010/main">
                  <a14:imgLayer r:embed="rId5">
                    <a14:imgEffect>
                      <a14:backgroundRemoval t="2660" b="99681" l="0" r="100000"/>
                    </a14:imgEffect>
                  </a14:imgLayer>
                </a14:imgProps>
              </a:ext>
              <a:ext uri="{28A0092B-C50C-407E-A947-70E740481C1C}">
                <a14:useLocalDpi xmlns:a14="http://schemas.microsoft.com/office/drawing/2010/main"/>
              </a:ext>
            </a:extLst>
          </a:blip>
          <a:stretch>
            <a:fillRect/>
          </a:stretch>
        </p:blipFill>
        <p:spPr>
          <a:xfrm>
            <a:off x="5291216" y="851952"/>
            <a:ext cx="3852784" cy="3852784"/>
          </a:xfrm>
          <a:prstGeom prst="rect">
            <a:avLst/>
          </a:prstGeom>
        </p:spPr>
      </p:pic>
      <p:pic>
        <p:nvPicPr>
          <p:cNvPr id="12" name="Picture 11"/>
          <p:cNvPicPr>
            <a:picLocks noChangeAspect="1"/>
          </p:cNvPicPr>
          <p:nvPr/>
        </p:nvPicPr>
        <p:blipFill>
          <a:blip r:embed="rId6" cstate="email">
            <a:extLst>
              <a:ext uri="{BEBA8EAE-BF5A-486C-A8C5-ECC9F3942E4B}">
                <a14:imgProps xmlns:a14="http://schemas.microsoft.com/office/drawing/2010/main">
                  <a14:imgLayer r:embed="rId7">
                    <a14:imgEffect>
                      <a14:backgroundRemoval t="1163" b="100000" l="0" r="99675"/>
                    </a14:imgEffect>
                  </a14:imgLayer>
                </a14:imgProps>
              </a:ext>
              <a:ext uri="{28A0092B-C50C-407E-A947-70E740481C1C}">
                <a14:useLocalDpi xmlns:a14="http://schemas.microsoft.com/office/drawing/2010/main"/>
              </a:ext>
            </a:extLst>
          </a:blip>
          <a:stretch>
            <a:fillRect/>
          </a:stretch>
        </p:blipFill>
        <p:spPr>
          <a:xfrm>
            <a:off x="4414482" y="3406029"/>
            <a:ext cx="4981956" cy="3483319"/>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7653" y="2655175"/>
            <a:ext cx="754942" cy="762293"/>
          </a:xfrm>
          <a:prstGeom prst="rect">
            <a:avLst/>
          </a:prstGeom>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9514" y="1704326"/>
            <a:ext cx="703081" cy="703081"/>
          </a:xfrm>
          <a:prstGeom prst="rect">
            <a:avLst/>
          </a:prstGeom>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7056" y="3406507"/>
            <a:ext cx="759954" cy="759954"/>
          </a:xfrm>
          <a:prstGeom prst="rect">
            <a:avLst/>
          </a:prstGeom>
        </p:spPr>
      </p:pic>
      <p:pic>
        <p:nvPicPr>
          <p:cNvPr id="21" name="Pictur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6154" y="2055867"/>
            <a:ext cx="481498" cy="478154"/>
          </a:xfrm>
          <a:prstGeom prst="rect">
            <a:avLst/>
          </a:prstGeom>
        </p:spPr>
      </p:pic>
      <p:pic>
        <p:nvPicPr>
          <p:cNvPr id="15" name="Picture 14"/>
          <p:cNvPicPr>
            <a:picLocks noChangeAspect="1"/>
          </p:cNvPicPr>
          <p:nvPr/>
        </p:nvPicPr>
        <p:blipFill>
          <a:blip r:embed="rId12" cstate="email">
            <a:extLst>
              <a:ext uri="{BEBA8EAE-BF5A-486C-A8C5-ECC9F3942E4B}">
                <a14:imgProps xmlns:a14="http://schemas.microsoft.com/office/drawing/2010/main">
                  <a14:imgLayer r:embed="rId13">
                    <a14:imgEffect>
                      <a14:backgroundRemoval t="4625" b="97375" l="250" r="100000"/>
                    </a14:imgEffect>
                  </a14:imgLayer>
                </a14:imgProps>
              </a:ext>
              <a:ext uri="{28A0092B-C50C-407E-A947-70E740481C1C}">
                <a14:useLocalDpi xmlns:a14="http://schemas.microsoft.com/office/drawing/2010/main"/>
              </a:ext>
            </a:extLst>
          </a:blip>
          <a:stretch>
            <a:fillRect/>
          </a:stretch>
        </p:blipFill>
        <p:spPr>
          <a:xfrm>
            <a:off x="6667236" y="2933537"/>
            <a:ext cx="1771199" cy="1771199"/>
          </a:xfrm>
          <a:prstGeom prst="rect">
            <a:avLst/>
          </a:prstGeom>
        </p:spPr>
      </p:pic>
      <p:sp>
        <p:nvSpPr>
          <p:cNvPr id="22" name="Title 1"/>
          <p:cNvSpPr txBox="1">
            <a:spLocks/>
          </p:cNvSpPr>
          <p:nvPr/>
        </p:nvSpPr>
        <p:spPr>
          <a:xfrm>
            <a:off x="0" y="6306041"/>
            <a:ext cx="9144000" cy="54955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i="1" dirty="0" smtClean="0">
                <a:solidFill>
                  <a:schemeClr val="tx1">
                    <a:lumMod val="75000"/>
                  </a:schemeClr>
                </a:solidFill>
              </a:rPr>
              <a:t>Not to scale</a:t>
            </a:r>
            <a:endParaRPr lang="en-US" sz="2000" i="1" dirty="0">
              <a:solidFill>
                <a:schemeClr val="tx1">
                  <a:lumMod val="75000"/>
                </a:schemeClr>
              </a:solidFill>
            </a:endParaRPr>
          </a:p>
        </p:txBody>
      </p:sp>
    </p:spTree>
    <p:extLst>
      <p:ext uri="{BB962C8B-B14F-4D97-AF65-F5344CB8AC3E}">
        <p14:creationId xmlns:p14="http://schemas.microsoft.com/office/powerpoint/2010/main" val="277722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9304"/>
          </a:xfrm>
        </p:spPr>
        <p:txBody>
          <a:bodyPr>
            <a:noAutofit/>
          </a:bodyPr>
          <a:lstStyle/>
          <a:p>
            <a:r>
              <a:rPr lang="en-US" sz="3800" dirty="0" smtClean="0"/>
              <a:t>Planets 2-4x Larger than Earth are Common</a:t>
            </a:r>
            <a:endParaRPr lang="en-US" sz="3800"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1092" y="920702"/>
            <a:ext cx="5991881" cy="5567965"/>
          </a:xfrm>
          <a:prstGeom prst="rect">
            <a:avLst/>
          </a:prstGeom>
        </p:spPr>
      </p:pic>
      <p:sp>
        <p:nvSpPr>
          <p:cNvPr id="7" name="TextBox 6"/>
          <p:cNvSpPr txBox="1"/>
          <p:nvPr/>
        </p:nvSpPr>
        <p:spPr>
          <a:xfrm rot="16200000">
            <a:off x="-853461" y="3091810"/>
            <a:ext cx="4896212" cy="553998"/>
          </a:xfrm>
          <a:prstGeom prst="rect">
            <a:avLst/>
          </a:prstGeom>
          <a:noFill/>
        </p:spPr>
        <p:txBody>
          <a:bodyPr wrap="square" rtlCol="0">
            <a:spAutoFit/>
          </a:bodyPr>
          <a:lstStyle/>
          <a:p>
            <a:pPr algn="ctr"/>
            <a:r>
              <a:rPr lang="en-US" sz="3000" dirty="0" smtClean="0"/>
              <a:t>Number of Planets per Star</a:t>
            </a:r>
            <a:endParaRPr lang="en-US" sz="3000" dirty="0"/>
          </a:p>
        </p:txBody>
      </p:sp>
      <p:sp>
        <p:nvSpPr>
          <p:cNvPr id="9" name="TextBox 8"/>
          <p:cNvSpPr txBox="1"/>
          <p:nvPr/>
        </p:nvSpPr>
        <p:spPr>
          <a:xfrm>
            <a:off x="3338285" y="6488668"/>
            <a:ext cx="5805715" cy="369332"/>
          </a:xfrm>
          <a:prstGeom prst="rect">
            <a:avLst/>
          </a:prstGeom>
          <a:noFill/>
        </p:spPr>
        <p:txBody>
          <a:bodyPr wrap="square" rtlCol="0">
            <a:spAutoFit/>
          </a:bodyPr>
          <a:lstStyle/>
          <a:p>
            <a:pPr algn="r"/>
            <a:r>
              <a:rPr lang="en-US" dirty="0" smtClean="0">
                <a:solidFill>
                  <a:schemeClr val="tx1">
                    <a:lumMod val="75000"/>
                  </a:schemeClr>
                </a:solidFill>
              </a:rPr>
              <a:t>Howard 2013, Science, 340, 572 </a:t>
            </a:r>
            <a:endParaRPr lang="en-US" dirty="0">
              <a:solidFill>
                <a:schemeClr val="tx1">
                  <a:lumMod val="75000"/>
                </a:schemeClr>
              </a:solidFill>
            </a:endParaRPr>
          </a:p>
        </p:txBody>
      </p:sp>
    </p:spTree>
    <p:extLst>
      <p:ext uri="{BB962C8B-B14F-4D97-AF65-F5344CB8AC3E}">
        <p14:creationId xmlns:p14="http://schemas.microsoft.com/office/powerpoint/2010/main" val="1592520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1092" y="920702"/>
            <a:ext cx="5991881" cy="5567965"/>
          </a:xfrm>
          <a:prstGeom prst="rect">
            <a:avLst/>
          </a:prstGeom>
        </p:spPr>
      </p:pic>
      <p:sp>
        <p:nvSpPr>
          <p:cNvPr id="4" name="Rectangle 3"/>
          <p:cNvSpPr/>
          <p:nvPr/>
        </p:nvSpPr>
        <p:spPr>
          <a:xfrm>
            <a:off x="3025912" y="3290957"/>
            <a:ext cx="629574" cy="2548044"/>
          </a:xfrm>
          <a:prstGeom prst="rect">
            <a:avLst/>
          </a:prstGeom>
          <a:gradFill flip="none" rotWithShape="1">
            <a:gsLst>
              <a:gs pos="0">
                <a:srgbClr val="FF6600"/>
              </a:gs>
              <a:gs pos="100000">
                <a:srgbClr val="FFFF00"/>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839304"/>
          </a:xfrm>
        </p:spPr>
        <p:txBody>
          <a:bodyPr>
            <a:noAutofit/>
          </a:bodyPr>
          <a:lstStyle/>
          <a:p>
            <a:r>
              <a:rPr lang="en-US" sz="3800" dirty="0" smtClean="0"/>
              <a:t>Planets 2-4x Larger than Earth are Common</a:t>
            </a:r>
            <a:endParaRPr lang="en-US" sz="3800" dirty="0"/>
          </a:p>
        </p:txBody>
      </p:sp>
      <p:sp>
        <p:nvSpPr>
          <p:cNvPr id="9" name="TextBox 8"/>
          <p:cNvSpPr txBox="1"/>
          <p:nvPr/>
        </p:nvSpPr>
        <p:spPr>
          <a:xfrm>
            <a:off x="3338285" y="6488668"/>
            <a:ext cx="5805715" cy="369332"/>
          </a:xfrm>
          <a:prstGeom prst="rect">
            <a:avLst/>
          </a:prstGeom>
          <a:noFill/>
        </p:spPr>
        <p:txBody>
          <a:bodyPr wrap="square" rtlCol="0">
            <a:spAutoFit/>
          </a:bodyPr>
          <a:lstStyle/>
          <a:p>
            <a:pPr algn="r"/>
            <a:r>
              <a:rPr lang="en-US" dirty="0" smtClean="0">
                <a:solidFill>
                  <a:schemeClr val="tx1">
                    <a:lumMod val="75000"/>
                  </a:schemeClr>
                </a:solidFill>
              </a:rPr>
              <a:t>Howard 2013, Science, 340, 572 </a:t>
            </a:r>
            <a:endParaRPr lang="en-US" dirty="0">
              <a:solidFill>
                <a:schemeClr val="tx1">
                  <a:lumMod val="75000"/>
                </a:schemeClr>
              </a:solidFill>
            </a:endParaRPr>
          </a:p>
        </p:txBody>
      </p:sp>
      <p:sp>
        <p:nvSpPr>
          <p:cNvPr id="12" name="Rectangle 11"/>
          <p:cNvSpPr/>
          <p:nvPr/>
        </p:nvSpPr>
        <p:spPr>
          <a:xfrm>
            <a:off x="3600270" y="3047999"/>
            <a:ext cx="546057" cy="2791002"/>
          </a:xfrm>
          <a:prstGeom prst="rect">
            <a:avLst/>
          </a:prstGeom>
          <a:gradFill flip="none" rotWithShape="1">
            <a:gsLst>
              <a:gs pos="0">
                <a:srgbClr val="FF6600"/>
              </a:gs>
              <a:gs pos="100000">
                <a:srgbClr val="FFFF00"/>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ectangle 12"/>
          <p:cNvSpPr/>
          <p:nvPr/>
        </p:nvSpPr>
        <p:spPr>
          <a:xfrm>
            <a:off x="4146327" y="5135217"/>
            <a:ext cx="566928" cy="703784"/>
          </a:xfrm>
          <a:prstGeom prst="rect">
            <a:avLst/>
          </a:prstGeom>
          <a:gradFill flip="none" rotWithShape="1">
            <a:gsLst>
              <a:gs pos="0">
                <a:srgbClr val="FF6600"/>
              </a:gs>
              <a:gs pos="100000">
                <a:srgbClr val="FFFF00"/>
              </a:gs>
            </a:gsLst>
            <a:lin ang="16200000" scaled="0"/>
            <a:tileRect/>
          </a:gra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a:off x="3206655" y="3592232"/>
            <a:ext cx="1016599" cy="2246769"/>
          </a:xfrm>
          <a:prstGeom prst="rect">
            <a:avLst/>
          </a:prstGeom>
          <a:noFill/>
        </p:spPr>
        <p:txBody>
          <a:bodyPr wrap="none" rtlCol="0">
            <a:spAutoFit/>
          </a:bodyPr>
          <a:lstStyle/>
          <a:p>
            <a:r>
              <a:rPr lang="en-US" sz="14000" b="1" dirty="0" smtClean="0">
                <a:solidFill>
                  <a:schemeClr val="bg1"/>
                </a:solidFill>
              </a:rPr>
              <a:t>?</a:t>
            </a:r>
            <a:endParaRPr lang="en-US" sz="14000" b="1" dirty="0">
              <a:solidFill>
                <a:schemeClr val="bg1"/>
              </a:solidFill>
            </a:endParaRPr>
          </a:p>
        </p:txBody>
      </p:sp>
      <p:sp>
        <p:nvSpPr>
          <p:cNvPr id="14" name="TextBox 13"/>
          <p:cNvSpPr txBox="1"/>
          <p:nvPr/>
        </p:nvSpPr>
        <p:spPr>
          <a:xfrm rot="16200000">
            <a:off x="-853461" y="3091810"/>
            <a:ext cx="4896212" cy="553998"/>
          </a:xfrm>
          <a:prstGeom prst="rect">
            <a:avLst/>
          </a:prstGeom>
          <a:noFill/>
        </p:spPr>
        <p:txBody>
          <a:bodyPr wrap="square" rtlCol="0">
            <a:spAutoFit/>
          </a:bodyPr>
          <a:lstStyle/>
          <a:p>
            <a:pPr algn="ctr"/>
            <a:r>
              <a:rPr lang="en-US" sz="3000" dirty="0" smtClean="0"/>
              <a:t>Number of Planets per Star</a:t>
            </a:r>
            <a:endParaRPr lang="en-US" sz="3000" dirty="0"/>
          </a:p>
        </p:txBody>
      </p:sp>
    </p:spTree>
    <p:extLst>
      <p:ext uri="{BB962C8B-B14F-4D97-AF65-F5344CB8AC3E}">
        <p14:creationId xmlns:p14="http://schemas.microsoft.com/office/powerpoint/2010/main" val="3031235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6"/>
            <a:ext cx="9256964" cy="1143000"/>
          </a:xfrm>
        </p:spPr>
        <p:txBody>
          <a:bodyPr>
            <a:normAutofit fontScale="90000"/>
          </a:bodyPr>
          <a:lstStyle/>
          <a:p>
            <a:r>
              <a:rPr lang="en-US" dirty="0" smtClean="0"/>
              <a:t>RV Observations of Transiting Planets Constrain the Densities of Small Worlds</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170495"/>
            <a:ext cx="4343400" cy="3058230"/>
          </a:xfrm>
          <a:prstGeom prst="rect">
            <a:avLst/>
          </a:prstGeom>
        </p:spPr>
      </p:pic>
      <p:pic>
        <p:nvPicPr>
          <p:cNvPr id="7" name="Content Placeholder 3"/>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368839" y="4732261"/>
            <a:ext cx="4712239" cy="2139696"/>
          </a:xfrm>
        </p:spPr>
      </p:pic>
      <p:sp>
        <p:nvSpPr>
          <p:cNvPr id="8" name="TextBox 7"/>
          <p:cNvSpPr txBox="1"/>
          <p:nvPr/>
        </p:nvSpPr>
        <p:spPr>
          <a:xfrm>
            <a:off x="-2" y="4196676"/>
            <a:ext cx="4343402" cy="553998"/>
          </a:xfrm>
          <a:prstGeom prst="rect">
            <a:avLst/>
          </a:prstGeom>
          <a:noFill/>
        </p:spPr>
        <p:txBody>
          <a:bodyPr wrap="square" rtlCol="0">
            <a:spAutoFit/>
          </a:bodyPr>
          <a:lstStyle/>
          <a:p>
            <a:pPr algn="ctr"/>
            <a:r>
              <a:rPr lang="en-US" sz="3000" dirty="0" smtClean="0">
                <a:solidFill>
                  <a:srgbClr val="FFFFFF"/>
                </a:solidFill>
              </a:rPr>
              <a:t>HARPS-N at TNG</a:t>
            </a:r>
            <a:endParaRPr lang="en-US" sz="3000" dirty="0">
              <a:solidFill>
                <a:srgbClr val="FFFFFF"/>
              </a:solidFill>
            </a:endParaRPr>
          </a:p>
        </p:txBody>
      </p:sp>
      <p:sp>
        <p:nvSpPr>
          <p:cNvPr id="10" name="TextBox 9"/>
          <p:cNvSpPr txBox="1"/>
          <p:nvPr/>
        </p:nvSpPr>
        <p:spPr>
          <a:xfrm>
            <a:off x="4796538" y="4187026"/>
            <a:ext cx="4347461" cy="553998"/>
          </a:xfrm>
          <a:prstGeom prst="rect">
            <a:avLst/>
          </a:prstGeom>
          <a:noFill/>
        </p:spPr>
        <p:txBody>
          <a:bodyPr wrap="square" rtlCol="0">
            <a:spAutoFit/>
          </a:bodyPr>
          <a:lstStyle/>
          <a:p>
            <a:pPr algn="ctr"/>
            <a:r>
              <a:rPr lang="en-US" sz="3000" dirty="0" smtClean="0">
                <a:solidFill>
                  <a:srgbClr val="FFFFFF"/>
                </a:solidFill>
              </a:rPr>
              <a:t>HIRES at Keck</a:t>
            </a:r>
            <a:endParaRPr lang="en-US" sz="3000" dirty="0">
              <a:solidFill>
                <a:srgbClr val="FFFFFF"/>
              </a:solidFill>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96539" y="1168853"/>
            <a:ext cx="4347461" cy="3059871"/>
          </a:xfrm>
          <a:prstGeom prst="rect">
            <a:avLst/>
          </a:prstGeom>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00601" y="4727399"/>
            <a:ext cx="4343400" cy="2137379"/>
          </a:xfrm>
          <a:prstGeom prst="rect">
            <a:avLst/>
          </a:prstGeom>
        </p:spPr>
      </p:pic>
    </p:spTree>
    <p:extLst>
      <p:ext uri="{BB962C8B-B14F-4D97-AF65-F5344CB8AC3E}">
        <p14:creationId xmlns:p14="http://schemas.microsoft.com/office/powerpoint/2010/main" val="161893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rplot_step1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3" name="TextBox 2"/>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Tree>
    <p:extLst>
      <p:ext uri="{BB962C8B-B14F-4D97-AF65-F5344CB8AC3E}">
        <p14:creationId xmlns:p14="http://schemas.microsoft.com/office/powerpoint/2010/main" val="1119959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2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6" name="TextBox 5"/>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2860842" cy="369332"/>
          </a:xfrm>
          <a:prstGeom prst="rect">
            <a:avLst/>
          </a:prstGeom>
          <a:noFill/>
        </p:spPr>
        <p:txBody>
          <a:bodyPr wrap="square" rtlCol="0">
            <a:spAutoFit/>
          </a:bodyPr>
          <a:lstStyle/>
          <a:p>
            <a:r>
              <a:rPr lang="en-US" dirty="0" smtClean="0">
                <a:solidFill>
                  <a:srgbClr val="FF6FCF"/>
                </a:solidFill>
              </a:rPr>
              <a:t>Carter+ 2012  </a:t>
            </a:r>
          </a:p>
        </p:txBody>
      </p:sp>
    </p:spTree>
    <p:extLst>
      <p:ext uri="{BB962C8B-B14F-4D97-AF65-F5344CB8AC3E}">
        <p14:creationId xmlns:p14="http://schemas.microsoft.com/office/powerpoint/2010/main" val="4241562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3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5" name="TextBox 4"/>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8" name="TextBox 7"/>
          <p:cNvSpPr txBox="1"/>
          <p:nvPr/>
        </p:nvSpPr>
        <p:spPr>
          <a:xfrm>
            <a:off x="0" y="0"/>
            <a:ext cx="9144000" cy="369332"/>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a:t>
            </a:r>
            <a:r>
              <a:rPr lang="en-US" dirty="0">
                <a:solidFill>
                  <a:srgbClr val="9FA1F9"/>
                </a:solidFill>
              </a:rPr>
              <a:t>+ 2014, Haywood+ 2014, </a:t>
            </a:r>
            <a:endParaRPr lang="en-US" dirty="0" smtClean="0">
              <a:solidFill>
                <a:srgbClr val="958BF9"/>
              </a:solidFill>
            </a:endParaRPr>
          </a:p>
        </p:txBody>
      </p:sp>
    </p:spTree>
    <p:extLst>
      <p:ext uri="{BB962C8B-B14F-4D97-AF65-F5344CB8AC3E}">
        <p14:creationId xmlns:p14="http://schemas.microsoft.com/office/powerpoint/2010/main" val="1976327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4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5" name="TextBox 4"/>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369332"/>
          </a:xfrm>
          <a:prstGeom prst="rect">
            <a:avLst/>
          </a:prstGeom>
          <a:noFill/>
        </p:spPr>
        <p:txBody>
          <a:bodyPr wrap="square" rtlCol="0">
            <a:spAutoFit/>
          </a:bodyPr>
          <a:lstStyle/>
          <a:p>
            <a:r>
              <a:rPr lang="en-US" dirty="0" smtClean="0">
                <a:solidFill>
                  <a:srgbClr val="FF6FCF"/>
                </a:solidFill>
              </a:rPr>
              <a:t>Carter+ 2012, </a:t>
            </a:r>
            <a:r>
              <a:rPr lang="en-US" dirty="0">
                <a:solidFill>
                  <a:srgbClr val="9FA1F9"/>
                </a:solidFill>
              </a:rPr>
              <a:t>Barros+ 2014, Haywood+ 2014, </a:t>
            </a:r>
            <a:r>
              <a:rPr lang="en-US" dirty="0" err="1" smtClean="0">
                <a:solidFill>
                  <a:srgbClr val="429D94"/>
                </a:solidFill>
              </a:rPr>
              <a:t>Pepe</a:t>
            </a:r>
            <a:r>
              <a:rPr lang="en-US" dirty="0" smtClean="0">
                <a:solidFill>
                  <a:srgbClr val="429D94"/>
                </a:solidFill>
              </a:rPr>
              <a:t>+ 2014, Howard+ 2014</a:t>
            </a:r>
          </a:p>
        </p:txBody>
      </p:sp>
    </p:spTree>
    <p:extLst>
      <p:ext uri="{BB962C8B-B14F-4D97-AF65-F5344CB8AC3E}">
        <p14:creationId xmlns:p14="http://schemas.microsoft.com/office/powerpoint/2010/main" val="684225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5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369332"/>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p:txBody>
      </p:sp>
    </p:spTree>
    <p:extLst>
      <p:ext uri="{BB962C8B-B14F-4D97-AF65-F5344CB8AC3E}">
        <p14:creationId xmlns:p14="http://schemas.microsoft.com/office/powerpoint/2010/main" val="9652556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6_dar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369332"/>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p:txBody>
      </p:sp>
    </p:spTree>
    <p:extLst>
      <p:ext uri="{BB962C8B-B14F-4D97-AF65-F5344CB8AC3E}">
        <p14:creationId xmlns:p14="http://schemas.microsoft.com/office/powerpoint/2010/main" val="396091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0900"/>
            <a:ext cx="8229600" cy="1143000"/>
          </a:xfrm>
        </p:spPr>
        <p:txBody>
          <a:bodyPr/>
          <a:lstStyle/>
          <a:p>
            <a:r>
              <a:rPr lang="en-US" dirty="0" smtClean="0"/>
              <a:t>Questions Addressed Today</a:t>
            </a:r>
            <a:endParaRPr lang="en-US" dirty="0"/>
          </a:p>
        </p:txBody>
      </p:sp>
      <p:sp>
        <p:nvSpPr>
          <p:cNvPr id="9" name="Content Placeholder 6"/>
          <p:cNvSpPr txBox="1">
            <a:spLocks/>
          </p:cNvSpPr>
          <p:nvPr/>
        </p:nvSpPr>
        <p:spPr>
          <a:xfrm>
            <a:off x="3706328" y="4834326"/>
            <a:ext cx="5346513"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2">
                    <a:lumMod val="60000"/>
                    <a:lumOff val="40000"/>
                  </a:schemeClr>
                </a:solidFill>
              </a:rPr>
              <a:t>How can we </a:t>
            </a:r>
            <a:r>
              <a:rPr lang="en-US" sz="6000" b="1" dirty="0" smtClean="0">
                <a:solidFill>
                  <a:schemeClr val="accent2">
                    <a:lumMod val="60000"/>
                    <a:lumOff val="40000"/>
                  </a:schemeClr>
                </a:solidFill>
              </a:rPr>
              <a:t>identify </a:t>
            </a:r>
            <a:r>
              <a:rPr lang="en-US" sz="3000" b="1" i="1" dirty="0" smtClean="0">
                <a:solidFill>
                  <a:schemeClr val="accent2">
                    <a:lumMod val="60000"/>
                    <a:lumOff val="40000"/>
                  </a:schemeClr>
                </a:solidFill>
              </a:rPr>
              <a:t>potentially habitable planets</a:t>
            </a:r>
            <a:endParaRPr lang="en-US" sz="3000" dirty="0" smtClean="0">
              <a:solidFill>
                <a:schemeClr val="accent2">
                  <a:lumMod val="60000"/>
                  <a:lumOff val="40000"/>
                </a:schemeClr>
              </a:solidFill>
            </a:endParaRPr>
          </a:p>
        </p:txBody>
      </p:sp>
      <p:sp>
        <p:nvSpPr>
          <p:cNvPr id="10" name="Content Placeholder 6"/>
          <p:cNvSpPr txBox="1">
            <a:spLocks/>
          </p:cNvSpPr>
          <p:nvPr/>
        </p:nvSpPr>
        <p:spPr>
          <a:xfrm>
            <a:off x="3019383" y="858352"/>
            <a:ext cx="6124616" cy="1698486"/>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6">
                    <a:lumMod val="60000"/>
                    <a:lumOff val="40000"/>
                  </a:schemeClr>
                </a:solidFill>
              </a:rPr>
              <a:t>How</a:t>
            </a:r>
            <a:r>
              <a:rPr lang="en-US" sz="5000" b="1" dirty="0" smtClean="0">
                <a:solidFill>
                  <a:schemeClr val="accent6">
                    <a:lumMod val="60000"/>
                    <a:lumOff val="40000"/>
                  </a:schemeClr>
                </a:solidFill>
              </a:rPr>
              <a:t> </a:t>
            </a:r>
            <a:r>
              <a:rPr lang="en-US" sz="6000" b="1" dirty="0">
                <a:solidFill>
                  <a:schemeClr val="accent6">
                    <a:lumMod val="60000"/>
                    <a:lumOff val="40000"/>
                  </a:schemeClr>
                </a:solidFill>
              </a:rPr>
              <a:t>common</a:t>
            </a:r>
            <a:r>
              <a:rPr lang="en-US" sz="5000" b="1" dirty="0">
                <a:solidFill>
                  <a:schemeClr val="accent6">
                    <a:lumMod val="60000"/>
                    <a:lumOff val="40000"/>
                  </a:schemeClr>
                </a:solidFill>
              </a:rPr>
              <a:t> </a:t>
            </a:r>
            <a:r>
              <a:rPr lang="en-US" sz="3000" dirty="0" smtClean="0">
                <a:solidFill>
                  <a:schemeClr val="accent6">
                    <a:lumMod val="60000"/>
                    <a:lumOff val="40000"/>
                  </a:schemeClr>
                </a:solidFill>
              </a:rPr>
              <a:t>are </a:t>
            </a:r>
          </a:p>
          <a:p>
            <a:pPr marL="0" indent="0">
              <a:buNone/>
            </a:pPr>
            <a:r>
              <a:rPr lang="en-US" sz="3000" b="1" i="1" dirty="0" smtClean="0">
                <a:solidFill>
                  <a:schemeClr val="accent6">
                    <a:lumMod val="60000"/>
                    <a:lumOff val="40000"/>
                  </a:schemeClr>
                </a:solidFill>
              </a:rPr>
              <a:t>planets orbiting low-mass stars</a:t>
            </a:r>
            <a:endParaRPr lang="en-US" sz="3000" dirty="0" smtClean="0">
              <a:solidFill>
                <a:schemeClr val="accent6">
                  <a:lumMod val="60000"/>
                  <a:lumOff val="40000"/>
                </a:schemeClr>
              </a:solidFill>
            </a:endParaRPr>
          </a:p>
        </p:txBody>
      </p:sp>
      <p:sp>
        <p:nvSpPr>
          <p:cNvPr id="11" name="Content Placeholder 6"/>
          <p:cNvSpPr txBox="1">
            <a:spLocks/>
          </p:cNvSpPr>
          <p:nvPr/>
        </p:nvSpPr>
        <p:spPr>
          <a:xfrm>
            <a:off x="3392706" y="2816740"/>
            <a:ext cx="5751294" cy="171092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5">
                    <a:lumMod val="60000"/>
                    <a:lumOff val="40000"/>
                  </a:schemeClr>
                </a:solidFill>
              </a:rPr>
              <a:t>How</a:t>
            </a:r>
            <a:r>
              <a:rPr lang="en-US" sz="4500" b="1" dirty="0" smtClean="0">
                <a:solidFill>
                  <a:schemeClr val="accent5">
                    <a:lumMod val="60000"/>
                    <a:lumOff val="40000"/>
                  </a:schemeClr>
                </a:solidFill>
              </a:rPr>
              <a:t> </a:t>
            </a:r>
            <a:r>
              <a:rPr lang="en-US" sz="6000" b="1" dirty="0" smtClean="0">
                <a:solidFill>
                  <a:schemeClr val="accent5">
                    <a:lumMod val="60000"/>
                    <a:lumOff val="40000"/>
                  </a:schemeClr>
                </a:solidFill>
              </a:rPr>
              <a:t>diverse</a:t>
            </a:r>
            <a:r>
              <a:rPr lang="en-US" sz="4500" b="1" dirty="0" smtClean="0">
                <a:solidFill>
                  <a:schemeClr val="accent5">
                    <a:lumMod val="60000"/>
                    <a:lumOff val="40000"/>
                  </a:schemeClr>
                </a:solidFill>
              </a:rPr>
              <a:t> </a:t>
            </a:r>
            <a:r>
              <a:rPr lang="en-US" sz="3000" dirty="0" smtClean="0">
                <a:solidFill>
                  <a:schemeClr val="accent5">
                    <a:lumMod val="60000"/>
                    <a:lumOff val="40000"/>
                  </a:schemeClr>
                </a:solidFill>
              </a:rPr>
              <a:t>are the </a:t>
            </a:r>
            <a:r>
              <a:rPr lang="en-US" sz="3000" b="1" i="1" dirty="0" smtClean="0">
                <a:solidFill>
                  <a:schemeClr val="accent5">
                    <a:lumMod val="60000"/>
                    <a:lumOff val="40000"/>
                  </a:schemeClr>
                </a:solidFill>
              </a:rPr>
              <a:t>compositions of small planets</a:t>
            </a:r>
            <a:endParaRPr lang="en-US" sz="3000" dirty="0" smtClean="0">
              <a:solidFill>
                <a:schemeClr val="accent5">
                  <a:lumMod val="60000"/>
                  <a:lumOff val="40000"/>
                </a:schemeClr>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50" y="3024948"/>
            <a:ext cx="2601395" cy="1737360"/>
          </a:xfrm>
          <a:prstGeom prst="roundRect">
            <a:avLst>
              <a:gd name="adj" fmla="val 8594"/>
            </a:avLst>
          </a:prstGeom>
          <a:solidFill>
            <a:srgbClr val="FFFFFF">
              <a:shade val="85000"/>
            </a:srgbClr>
          </a:solidFill>
          <a:ln w="38100" cmpd="sng">
            <a:solidFill>
              <a:schemeClr val="accent5">
                <a:lumMod val="75000"/>
              </a:schemeClr>
            </a:solidFill>
          </a:ln>
          <a:effec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3112" y="5029857"/>
            <a:ext cx="2616786" cy="1737360"/>
          </a:xfrm>
          <a:prstGeom prst="roundRect">
            <a:avLst>
              <a:gd name="adj" fmla="val 8594"/>
            </a:avLst>
          </a:prstGeom>
          <a:solidFill>
            <a:srgbClr val="FFFFFF">
              <a:shade val="85000"/>
            </a:srgbClr>
          </a:solidFill>
          <a:ln w="38100" cmpd="sng">
            <a:solidFill>
              <a:schemeClr val="accent2">
                <a:lumMod val="75000"/>
              </a:schemeClr>
            </a:solidFill>
          </a:ln>
          <a:effec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231" y="1045828"/>
            <a:ext cx="2606040" cy="1737360"/>
          </a:xfrm>
          <a:prstGeom prst="roundRect">
            <a:avLst>
              <a:gd name="adj" fmla="val 8594"/>
            </a:avLst>
          </a:prstGeom>
          <a:solidFill>
            <a:srgbClr val="FFFFFF">
              <a:shade val="85000"/>
            </a:srgbClr>
          </a:solidFill>
          <a:ln w="38100" cmpd="sng">
            <a:solidFill>
              <a:schemeClr val="accent6">
                <a:lumMod val="75000"/>
              </a:schemeClr>
            </a:solidFill>
          </a:ln>
          <a:effectLst/>
        </p:spPr>
      </p:pic>
      <p:sp>
        <p:nvSpPr>
          <p:cNvPr id="31" name="Rectangle 30"/>
          <p:cNvSpPr/>
          <p:nvPr/>
        </p:nvSpPr>
        <p:spPr>
          <a:xfrm>
            <a:off x="8259578" y="894928"/>
            <a:ext cx="838328" cy="1785104"/>
          </a:xfrm>
          <a:prstGeom prst="rect">
            <a:avLst/>
          </a:prstGeom>
        </p:spPr>
        <p:txBody>
          <a:bodyPr wrap="none">
            <a:spAutoFit/>
          </a:bodyPr>
          <a:lstStyle/>
          <a:p>
            <a:r>
              <a:rPr lang="en-US" sz="11000" b="1" dirty="0" smtClean="0">
                <a:solidFill>
                  <a:schemeClr val="accent6">
                    <a:lumMod val="60000"/>
                    <a:lumOff val="40000"/>
                  </a:schemeClr>
                </a:solidFill>
              </a:rPr>
              <a:t>?</a:t>
            </a:r>
            <a:endParaRPr lang="en-US" sz="11000" dirty="0"/>
          </a:p>
        </p:txBody>
      </p:sp>
      <p:sp>
        <p:nvSpPr>
          <p:cNvPr id="32" name="Rectangle 31"/>
          <p:cNvSpPr/>
          <p:nvPr/>
        </p:nvSpPr>
        <p:spPr>
          <a:xfrm>
            <a:off x="8259578" y="2932900"/>
            <a:ext cx="838328" cy="1785104"/>
          </a:xfrm>
          <a:prstGeom prst="rect">
            <a:avLst/>
          </a:prstGeom>
        </p:spPr>
        <p:txBody>
          <a:bodyPr wrap="none">
            <a:spAutoFit/>
          </a:bodyPr>
          <a:lstStyle/>
          <a:p>
            <a:r>
              <a:rPr lang="en-US" sz="11000" b="1" dirty="0" smtClean="0">
                <a:solidFill>
                  <a:schemeClr val="accent5">
                    <a:lumMod val="60000"/>
                    <a:lumOff val="40000"/>
                  </a:schemeClr>
                </a:solidFill>
              </a:rPr>
              <a:t>?</a:t>
            </a:r>
            <a:endParaRPr lang="en-US" sz="11000" dirty="0">
              <a:solidFill>
                <a:schemeClr val="accent5">
                  <a:lumMod val="60000"/>
                  <a:lumOff val="40000"/>
                </a:schemeClr>
              </a:solidFill>
            </a:endParaRPr>
          </a:p>
        </p:txBody>
      </p:sp>
      <p:sp>
        <p:nvSpPr>
          <p:cNvPr id="33" name="Rectangle 32"/>
          <p:cNvSpPr/>
          <p:nvPr/>
        </p:nvSpPr>
        <p:spPr>
          <a:xfrm>
            <a:off x="8259578" y="4840886"/>
            <a:ext cx="838328" cy="1785104"/>
          </a:xfrm>
          <a:prstGeom prst="rect">
            <a:avLst/>
          </a:prstGeom>
        </p:spPr>
        <p:txBody>
          <a:bodyPr wrap="none">
            <a:spAutoFit/>
          </a:bodyPr>
          <a:lstStyle/>
          <a:p>
            <a:r>
              <a:rPr lang="en-US" sz="11000" b="1" dirty="0" smtClean="0">
                <a:solidFill>
                  <a:schemeClr val="accent2">
                    <a:lumMod val="60000"/>
                    <a:lumOff val="40000"/>
                  </a:schemeClr>
                </a:solidFill>
              </a:rPr>
              <a:t>?</a:t>
            </a:r>
            <a:endParaRPr lang="en-US" sz="11000" dirty="0">
              <a:solidFill>
                <a:schemeClr val="accent2">
                  <a:lumMod val="60000"/>
                  <a:lumOff val="40000"/>
                </a:schemeClr>
              </a:solidFill>
            </a:endParaRPr>
          </a:p>
        </p:txBody>
      </p:sp>
      <p:sp>
        <p:nvSpPr>
          <p:cNvPr id="56" name="Rectangle 55"/>
          <p:cNvSpPr/>
          <p:nvPr/>
        </p:nvSpPr>
        <p:spPr>
          <a:xfrm>
            <a:off x="138658" y="1933989"/>
            <a:ext cx="509650" cy="861774"/>
          </a:xfrm>
          <a:prstGeom prst="rect">
            <a:avLst/>
          </a:prstGeom>
        </p:spPr>
        <p:txBody>
          <a:bodyPr wrap="none">
            <a:spAutoFit/>
          </a:bodyPr>
          <a:lstStyle/>
          <a:p>
            <a:r>
              <a:rPr lang="en-US" sz="5000" b="1" dirty="0" smtClean="0">
                <a:ln w="12700" cmpd="sng">
                  <a:solidFill>
                    <a:srgbClr val="000000"/>
                  </a:solidFill>
                </a:ln>
                <a:solidFill>
                  <a:schemeClr val="accent6">
                    <a:lumMod val="75000"/>
                  </a:schemeClr>
                </a:solidFill>
              </a:rPr>
              <a:t>1</a:t>
            </a:r>
            <a:endParaRPr lang="en-US" sz="5000" dirty="0">
              <a:ln w="12700" cmpd="sng">
                <a:solidFill>
                  <a:srgbClr val="000000"/>
                </a:solidFill>
              </a:ln>
              <a:solidFill>
                <a:schemeClr val="accent6">
                  <a:lumMod val="75000"/>
                </a:schemeClr>
              </a:solidFill>
            </a:endParaRPr>
          </a:p>
        </p:txBody>
      </p:sp>
      <p:sp>
        <p:nvSpPr>
          <p:cNvPr id="57" name="Rectangle 56"/>
          <p:cNvSpPr/>
          <p:nvPr/>
        </p:nvSpPr>
        <p:spPr>
          <a:xfrm>
            <a:off x="516264" y="3927276"/>
            <a:ext cx="509650" cy="861774"/>
          </a:xfrm>
          <a:prstGeom prst="rect">
            <a:avLst/>
          </a:prstGeom>
        </p:spPr>
        <p:txBody>
          <a:bodyPr wrap="none">
            <a:spAutoFit/>
          </a:bodyPr>
          <a:lstStyle/>
          <a:p>
            <a:r>
              <a:rPr lang="en-US" sz="5000" b="1" dirty="0">
                <a:ln w="12700" cmpd="sng">
                  <a:solidFill>
                    <a:srgbClr val="000000"/>
                  </a:solidFill>
                </a:ln>
                <a:solidFill>
                  <a:schemeClr val="accent5">
                    <a:lumMod val="75000"/>
                  </a:schemeClr>
                </a:solidFill>
              </a:rPr>
              <a:t>2</a:t>
            </a:r>
            <a:endParaRPr lang="en-US" sz="5000" dirty="0">
              <a:ln w="12700" cmpd="sng">
                <a:solidFill>
                  <a:srgbClr val="000000"/>
                </a:solidFill>
              </a:ln>
              <a:solidFill>
                <a:schemeClr val="accent5">
                  <a:lumMod val="75000"/>
                </a:schemeClr>
              </a:solidFill>
            </a:endParaRPr>
          </a:p>
        </p:txBody>
      </p:sp>
      <p:sp>
        <p:nvSpPr>
          <p:cNvPr id="58" name="Rectangle 57"/>
          <p:cNvSpPr/>
          <p:nvPr/>
        </p:nvSpPr>
        <p:spPr>
          <a:xfrm>
            <a:off x="934573" y="5918018"/>
            <a:ext cx="509650" cy="861774"/>
          </a:xfrm>
          <a:prstGeom prst="rect">
            <a:avLst/>
          </a:prstGeom>
        </p:spPr>
        <p:txBody>
          <a:bodyPr wrap="none">
            <a:spAutoFit/>
          </a:bodyPr>
          <a:lstStyle/>
          <a:p>
            <a:r>
              <a:rPr lang="en-US" sz="5000" b="1" dirty="0" smtClean="0">
                <a:ln w="12700" cmpd="sng">
                  <a:solidFill>
                    <a:schemeClr val="bg1"/>
                  </a:solidFill>
                </a:ln>
                <a:solidFill>
                  <a:schemeClr val="accent2">
                    <a:lumMod val="75000"/>
                  </a:schemeClr>
                </a:solidFill>
              </a:rPr>
              <a:t>3</a:t>
            </a:r>
            <a:endParaRPr lang="en-US" sz="5000" dirty="0">
              <a:ln w="12700" cmpd="sng">
                <a:solidFill>
                  <a:schemeClr val="bg1"/>
                </a:solidFill>
              </a:ln>
              <a:solidFill>
                <a:schemeClr val="accent2">
                  <a:lumMod val="75000"/>
                </a:schemeClr>
              </a:solidFill>
            </a:endParaRP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906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1" grpId="0"/>
      <p:bldP spid="32" grpId="0"/>
      <p:bldP spid="33" grpId="0"/>
      <p:bldP spid="56" grpId="0"/>
      <p:bldP spid="57" grpId="0"/>
      <p:bldP spid="5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7_dark.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369332"/>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p:txBody>
      </p:sp>
    </p:spTree>
    <p:extLst>
      <p:ext uri="{BB962C8B-B14F-4D97-AF65-F5344CB8AC3E}">
        <p14:creationId xmlns:p14="http://schemas.microsoft.com/office/powerpoint/2010/main" val="309218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8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646331"/>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a:p>
            <a:r>
              <a:rPr lang="en-US" dirty="0" smtClean="0">
                <a:solidFill>
                  <a:srgbClr val="C2984A"/>
                </a:solidFill>
              </a:rPr>
              <a:t>Charbonneau+ 2009,  </a:t>
            </a:r>
            <a:r>
              <a:rPr lang="en-US" dirty="0" err="1" smtClean="0">
                <a:solidFill>
                  <a:srgbClr val="7CB33B"/>
                </a:solidFill>
              </a:rPr>
              <a:t>Dragomir</a:t>
            </a:r>
            <a:r>
              <a:rPr lang="en-US" dirty="0" smtClean="0">
                <a:solidFill>
                  <a:srgbClr val="7CB33B"/>
                </a:solidFill>
              </a:rPr>
              <a:t>+ 2013, </a:t>
            </a:r>
            <a:r>
              <a:rPr lang="en-US" dirty="0" err="1" smtClean="0">
                <a:solidFill>
                  <a:srgbClr val="7C94F4"/>
                </a:solidFill>
              </a:rPr>
              <a:t>Vanderburg</a:t>
            </a:r>
            <a:r>
              <a:rPr lang="en-US" dirty="0" smtClean="0">
                <a:solidFill>
                  <a:srgbClr val="7C94F4"/>
                </a:solidFill>
              </a:rPr>
              <a:t>+ 2014, </a:t>
            </a:r>
            <a:r>
              <a:rPr lang="en-US" dirty="0" err="1" smtClean="0">
                <a:solidFill>
                  <a:srgbClr val="E9724C"/>
                </a:solidFill>
              </a:rPr>
              <a:t>Gillon</a:t>
            </a:r>
            <a:r>
              <a:rPr lang="en-US" dirty="0" smtClean="0">
                <a:solidFill>
                  <a:srgbClr val="E9724C"/>
                </a:solidFill>
              </a:rPr>
              <a:t>+ 2012, Nelson+ 2014</a:t>
            </a:r>
          </a:p>
        </p:txBody>
      </p:sp>
    </p:spTree>
    <p:extLst>
      <p:ext uri="{BB962C8B-B14F-4D97-AF65-F5344CB8AC3E}">
        <p14:creationId xmlns:p14="http://schemas.microsoft.com/office/powerpoint/2010/main" val="40622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8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646331"/>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a:p>
            <a:r>
              <a:rPr lang="en-US" dirty="0" smtClean="0">
                <a:solidFill>
                  <a:srgbClr val="C2984A"/>
                </a:solidFill>
              </a:rPr>
              <a:t>Charbonneau+ 2009,  </a:t>
            </a:r>
            <a:r>
              <a:rPr lang="en-US" dirty="0" err="1" smtClean="0">
                <a:solidFill>
                  <a:srgbClr val="7CB33B"/>
                </a:solidFill>
              </a:rPr>
              <a:t>Dragomir</a:t>
            </a:r>
            <a:r>
              <a:rPr lang="en-US" dirty="0" smtClean="0">
                <a:solidFill>
                  <a:srgbClr val="7CB33B"/>
                </a:solidFill>
              </a:rPr>
              <a:t>+ 2013, </a:t>
            </a:r>
            <a:r>
              <a:rPr lang="en-US" dirty="0" err="1" smtClean="0">
                <a:solidFill>
                  <a:srgbClr val="7C94F4"/>
                </a:solidFill>
              </a:rPr>
              <a:t>Vanderburg</a:t>
            </a:r>
            <a:r>
              <a:rPr lang="en-US" dirty="0" smtClean="0">
                <a:solidFill>
                  <a:srgbClr val="7C94F4"/>
                </a:solidFill>
              </a:rPr>
              <a:t>+ 2014, </a:t>
            </a:r>
            <a:r>
              <a:rPr lang="en-US" dirty="0" err="1" smtClean="0">
                <a:solidFill>
                  <a:srgbClr val="E9724C"/>
                </a:solidFill>
              </a:rPr>
              <a:t>Gillon</a:t>
            </a:r>
            <a:r>
              <a:rPr lang="en-US" dirty="0" smtClean="0">
                <a:solidFill>
                  <a:srgbClr val="E9724C"/>
                </a:solidFill>
              </a:rPr>
              <a:t>+ 2012, Nelson+ 2014</a:t>
            </a:r>
          </a:p>
        </p:txBody>
      </p:sp>
      <p:grpSp>
        <p:nvGrpSpPr>
          <p:cNvPr id="24" name="Group 23"/>
          <p:cNvGrpSpPr/>
          <p:nvPr/>
        </p:nvGrpSpPr>
        <p:grpSpPr>
          <a:xfrm>
            <a:off x="4136381" y="3578821"/>
            <a:ext cx="1517455" cy="560185"/>
            <a:chOff x="4136381" y="3578821"/>
            <a:chExt cx="1517455" cy="560185"/>
          </a:xfrm>
        </p:grpSpPr>
        <p:cxnSp>
          <p:nvCxnSpPr>
            <p:cNvPr id="6" name="Straight Connector 5"/>
            <p:cNvCxnSpPr/>
            <p:nvPr/>
          </p:nvCxnSpPr>
          <p:spPr>
            <a:xfrm>
              <a:off x="5366664" y="3702957"/>
              <a:ext cx="0" cy="415636"/>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154860" y="3912714"/>
              <a:ext cx="417896"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343338" y="3688474"/>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152738" y="3888210"/>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66514" y="3885418"/>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44630" y="4139006"/>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sp>
          <p:nvSpPr>
            <p:cNvPr id="22" name="Connector 21"/>
            <p:cNvSpPr/>
            <p:nvPr/>
          </p:nvSpPr>
          <p:spPr>
            <a:xfrm>
              <a:off x="5311800" y="3860838"/>
              <a:ext cx="109728" cy="109728"/>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TextBox 22"/>
            <p:cNvSpPr txBox="1"/>
            <p:nvPr/>
          </p:nvSpPr>
          <p:spPr>
            <a:xfrm>
              <a:off x="4136381" y="3578821"/>
              <a:ext cx="1517455" cy="369332"/>
            </a:xfrm>
            <a:prstGeom prst="rect">
              <a:avLst/>
            </a:prstGeom>
            <a:noFill/>
          </p:spPr>
          <p:txBody>
            <a:bodyPr wrap="square" rtlCol="0">
              <a:spAutoFit/>
            </a:bodyPr>
            <a:lstStyle/>
            <a:p>
              <a:r>
                <a:rPr lang="en-US" dirty="0" smtClean="0">
                  <a:solidFill>
                    <a:schemeClr val="accent6"/>
                  </a:solidFill>
                </a:rPr>
                <a:t>HD219134b</a:t>
              </a:r>
              <a:endParaRPr lang="en-US" dirty="0">
                <a:solidFill>
                  <a:schemeClr val="accent6"/>
                </a:solidFill>
              </a:endParaRPr>
            </a:p>
          </p:txBody>
        </p:sp>
      </p:grpSp>
    </p:spTree>
    <p:extLst>
      <p:ext uri="{BB962C8B-B14F-4D97-AF65-F5344CB8AC3E}">
        <p14:creationId xmlns:p14="http://schemas.microsoft.com/office/powerpoint/2010/main" val="9791316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8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646331"/>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a:p>
            <a:r>
              <a:rPr lang="en-US" dirty="0" smtClean="0">
                <a:solidFill>
                  <a:srgbClr val="C2984A"/>
                </a:solidFill>
              </a:rPr>
              <a:t>Charbonneau+ 2009,  </a:t>
            </a:r>
            <a:r>
              <a:rPr lang="en-US" dirty="0" err="1" smtClean="0">
                <a:solidFill>
                  <a:srgbClr val="7CB33B"/>
                </a:solidFill>
              </a:rPr>
              <a:t>Dragomir</a:t>
            </a:r>
            <a:r>
              <a:rPr lang="en-US" dirty="0" smtClean="0">
                <a:solidFill>
                  <a:srgbClr val="7CB33B"/>
                </a:solidFill>
              </a:rPr>
              <a:t>+ 2013, </a:t>
            </a:r>
            <a:r>
              <a:rPr lang="en-US" dirty="0" err="1" smtClean="0">
                <a:solidFill>
                  <a:srgbClr val="7C94F4"/>
                </a:solidFill>
              </a:rPr>
              <a:t>Vanderburg</a:t>
            </a:r>
            <a:r>
              <a:rPr lang="en-US" dirty="0" smtClean="0">
                <a:solidFill>
                  <a:srgbClr val="7C94F4"/>
                </a:solidFill>
              </a:rPr>
              <a:t>+ 2014, </a:t>
            </a:r>
            <a:r>
              <a:rPr lang="en-US" dirty="0" err="1" smtClean="0">
                <a:solidFill>
                  <a:srgbClr val="E9724C"/>
                </a:solidFill>
              </a:rPr>
              <a:t>Gillon</a:t>
            </a:r>
            <a:r>
              <a:rPr lang="en-US" dirty="0" smtClean="0">
                <a:solidFill>
                  <a:srgbClr val="E9724C"/>
                </a:solidFill>
              </a:rPr>
              <a:t>+ 2012, Nelson+ 2014</a:t>
            </a:r>
          </a:p>
        </p:txBody>
      </p:sp>
      <p:grpSp>
        <p:nvGrpSpPr>
          <p:cNvPr id="24" name="Group 23"/>
          <p:cNvGrpSpPr/>
          <p:nvPr/>
        </p:nvGrpSpPr>
        <p:grpSpPr>
          <a:xfrm>
            <a:off x="4136381" y="3578821"/>
            <a:ext cx="1517455" cy="560185"/>
            <a:chOff x="4136381" y="3578821"/>
            <a:chExt cx="1517455" cy="560185"/>
          </a:xfrm>
        </p:grpSpPr>
        <p:cxnSp>
          <p:nvCxnSpPr>
            <p:cNvPr id="6" name="Straight Connector 5"/>
            <p:cNvCxnSpPr/>
            <p:nvPr/>
          </p:nvCxnSpPr>
          <p:spPr>
            <a:xfrm>
              <a:off x="5366664" y="3702957"/>
              <a:ext cx="0" cy="415636"/>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154860" y="3912714"/>
              <a:ext cx="417896"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343338" y="3688474"/>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152738" y="3888210"/>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566514" y="3885418"/>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44630" y="4139006"/>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sp>
          <p:nvSpPr>
            <p:cNvPr id="22" name="Connector 21"/>
            <p:cNvSpPr/>
            <p:nvPr/>
          </p:nvSpPr>
          <p:spPr>
            <a:xfrm>
              <a:off x="5311800" y="3860838"/>
              <a:ext cx="109728" cy="109728"/>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3" name="TextBox 22"/>
            <p:cNvSpPr txBox="1"/>
            <p:nvPr/>
          </p:nvSpPr>
          <p:spPr>
            <a:xfrm>
              <a:off x="4136381" y="3578821"/>
              <a:ext cx="1517455" cy="369332"/>
            </a:xfrm>
            <a:prstGeom prst="rect">
              <a:avLst/>
            </a:prstGeom>
            <a:noFill/>
          </p:spPr>
          <p:txBody>
            <a:bodyPr wrap="square" rtlCol="0">
              <a:spAutoFit/>
            </a:bodyPr>
            <a:lstStyle/>
            <a:p>
              <a:r>
                <a:rPr lang="en-US" dirty="0" smtClean="0">
                  <a:solidFill>
                    <a:schemeClr val="accent6"/>
                  </a:solidFill>
                </a:rPr>
                <a:t>HD219134b</a:t>
              </a:r>
              <a:endParaRPr lang="en-US" dirty="0">
                <a:solidFill>
                  <a:schemeClr val="accent6"/>
                </a:solidFill>
              </a:endParaRPr>
            </a:p>
          </p:txBody>
        </p:sp>
      </p:grpSp>
    </p:spTree>
    <p:extLst>
      <p:ext uri="{BB962C8B-B14F-4D97-AF65-F5344CB8AC3E}">
        <p14:creationId xmlns:p14="http://schemas.microsoft.com/office/powerpoint/2010/main" val="1888481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8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30" name="TextBox 29"/>
          <p:cNvSpPr txBox="1"/>
          <p:nvPr/>
        </p:nvSpPr>
        <p:spPr>
          <a:xfrm>
            <a:off x="5472498" y="1891257"/>
            <a:ext cx="881581" cy="369332"/>
          </a:xfrm>
          <a:prstGeom prst="rect">
            <a:avLst/>
          </a:prstGeom>
          <a:noFill/>
        </p:spPr>
        <p:txBody>
          <a:bodyPr wrap="square" rtlCol="0">
            <a:spAutoFit/>
          </a:bodyPr>
          <a:lstStyle/>
          <a:p>
            <a:r>
              <a:rPr lang="en-US" dirty="0" smtClean="0">
                <a:solidFill>
                  <a:srgbClr val="D84BC1"/>
                </a:solidFill>
              </a:rPr>
              <a:t>K454b</a:t>
            </a:r>
            <a:endParaRPr lang="en-US" dirty="0">
              <a:solidFill>
                <a:srgbClr val="D84BC1"/>
              </a:solidFill>
            </a:endParaRPr>
          </a:p>
        </p:txBody>
      </p:sp>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646331"/>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a:p>
            <a:r>
              <a:rPr lang="en-US" dirty="0" smtClean="0">
                <a:solidFill>
                  <a:srgbClr val="C2984A"/>
                </a:solidFill>
              </a:rPr>
              <a:t>Charbonneau+ 2009,  </a:t>
            </a:r>
            <a:r>
              <a:rPr lang="en-US" dirty="0" err="1" smtClean="0">
                <a:solidFill>
                  <a:srgbClr val="7CB33B"/>
                </a:solidFill>
              </a:rPr>
              <a:t>Dragomir</a:t>
            </a:r>
            <a:r>
              <a:rPr lang="en-US" dirty="0" smtClean="0">
                <a:solidFill>
                  <a:srgbClr val="7CB33B"/>
                </a:solidFill>
              </a:rPr>
              <a:t>+ 2013, </a:t>
            </a:r>
            <a:r>
              <a:rPr lang="en-US" dirty="0" err="1" smtClean="0">
                <a:solidFill>
                  <a:srgbClr val="7C94F4"/>
                </a:solidFill>
              </a:rPr>
              <a:t>Vanderburg</a:t>
            </a:r>
            <a:r>
              <a:rPr lang="en-US" dirty="0" smtClean="0">
                <a:solidFill>
                  <a:srgbClr val="7C94F4"/>
                </a:solidFill>
              </a:rPr>
              <a:t>+ 2014, </a:t>
            </a:r>
            <a:r>
              <a:rPr lang="en-US" dirty="0" err="1" smtClean="0">
                <a:solidFill>
                  <a:srgbClr val="E9724C"/>
                </a:solidFill>
              </a:rPr>
              <a:t>Gillon</a:t>
            </a:r>
            <a:r>
              <a:rPr lang="en-US" dirty="0" smtClean="0">
                <a:solidFill>
                  <a:srgbClr val="E9724C"/>
                </a:solidFill>
              </a:rPr>
              <a:t>+ 2012, Nelson+ 2014</a:t>
            </a:r>
          </a:p>
        </p:txBody>
      </p:sp>
      <p:cxnSp>
        <p:nvCxnSpPr>
          <p:cNvPr id="18" name="Straight Connector 17"/>
          <p:cNvCxnSpPr/>
          <p:nvPr/>
        </p:nvCxnSpPr>
        <p:spPr>
          <a:xfrm>
            <a:off x="6220591" y="1583436"/>
            <a:ext cx="0" cy="671398"/>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07440" y="1919304"/>
            <a:ext cx="927577"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197731" y="1583674"/>
            <a:ext cx="45720"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712821" y="1891063"/>
            <a:ext cx="0" cy="4572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35690" y="1893175"/>
            <a:ext cx="0" cy="4572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03112" y="2272415"/>
            <a:ext cx="45720"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sp>
        <p:nvSpPr>
          <p:cNvPr id="29" name="Connector 28"/>
          <p:cNvSpPr/>
          <p:nvPr/>
        </p:nvSpPr>
        <p:spPr>
          <a:xfrm>
            <a:off x="6171109" y="1862222"/>
            <a:ext cx="109728" cy="109728"/>
          </a:xfrm>
          <a:prstGeom prst="flowChartConnector">
            <a:avLst/>
          </a:prstGeom>
          <a:solidFill>
            <a:srgbClr val="D84BC1"/>
          </a:solidFill>
          <a:ln>
            <a:solidFill>
              <a:srgbClr val="D84BC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2" name="Group 31"/>
          <p:cNvGrpSpPr/>
          <p:nvPr/>
        </p:nvGrpSpPr>
        <p:grpSpPr>
          <a:xfrm>
            <a:off x="4136381" y="3578821"/>
            <a:ext cx="1517455" cy="560185"/>
            <a:chOff x="4136381" y="3578821"/>
            <a:chExt cx="1517455" cy="560185"/>
          </a:xfrm>
        </p:grpSpPr>
        <p:cxnSp>
          <p:nvCxnSpPr>
            <p:cNvPr id="33" name="Straight Connector 32"/>
            <p:cNvCxnSpPr/>
            <p:nvPr/>
          </p:nvCxnSpPr>
          <p:spPr>
            <a:xfrm>
              <a:off x="5366664" y="3702957"/>
              <a:ext cx="0" cy="415636"/>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154860" y="3912714"/>
              <a:ext cx="417896"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343338" y="3688474"/>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152738" y="3888210"/>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566514" y="3885418"/>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344630" y="4139006"/>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sp>
          <p:nvSpPr>
            <p:cNvPr id="39" name="Connector 38"/>
            <p:cNvSpPr/>
            <p:nvPr/>
          </p:nvSpPr>
          <p:spPr>
            <a:xfrm>
              <a:off x="5311800" y="3860838"/>
              <a:ext cx="109728" cy="109728"/>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TextBox 39"/>
            <p:cNvSpPr txBox="1"/>
            <p:nvPr/>
          </p:nvSpPr>
          <p:spPr>
            <a:xfrm>
              <a:off x="4136381" y="3578821"/>
              <a:ext cx="1517455" cy="369332"/>
            </a:xfrm>
            <a:prstGeom prst="rect">
              <a:avLst/>
            </a:prstGeom>
            <a:noFill/>
          </p:spPr>
          <p:txBody>
            <a:bodyPr wrap="square" rtlCol="0">
              <a:spAutoFit/>
            </a:bodyPr>
            <a:lstStyle/>
            <a:p>
              <a:r>
                <a:rPr lang="en-US" dirty="0" smtClean="0">
                  <a:solidFill>
                    <a:schemeClr val="accent6"/>
                  </a:solidFill>
                </a:rPr>
                <a:t>HD219134b</a:t>
              </a:r>
              <a:endParaRPr lang="en-US" dirty="0">
                <a:solidFill>
                  <a:schemeClr val="accent6"/>
                </a:solidFill>
              </a:endParaRPr>
            </a:p>
          </p:txBody>
        </p:sp>
      </p:grpSp>
    </p:spTree>
    <p:extLst>
      <p:ext uri="{BB962C8B-B14F-4D97-AF65-F5344CB8AC3E}">
        <p14:creationId xmlns:p14="http://schemas.microsoft.com/office/powerpoint/2010/main" val="2431594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8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30" name="TextBox 29"/>
          <p:cNvSpPr txBox="1"/>
          <p:nvPr/>
        </p:nvSpPr>
        <p:spPr>
          <a:xfrm>
            <a:off x="5472498" y="1891257"/>
            <a:ext cx="881581" cy="369332"/>
          </a:xfrm>
          <a:prstGeom prst="rect">
            <a:avLst/>
          </a:prstGeom>
          <a:noFill/>
        </p:spPr>
        <p:txBody>
          <a:bodyPr wrap="square" rtlCol="0">
            <a:spAutoFit/>
          </a:bodyPr>
          <a:lstStyle/>
          <a:p>
            <a:r>
              <a:rPr lang="en-US" dirty="0" smtClean="0">
                <a:solidFill>
                  <a:srgbClr val="D84BC1"/>
                </a:solidFill>
              </a:rPr>
              <a:t>K454b</a:t>
            </a:r>
            <a:endParaRPr lang="en-US" dirty="0">
              <a:solidFill>
                <a:srgbClr val="D84BC1"/>
              </a:solidFill>
            </a:endParaRPr>
          </a:p>
        </p:txBody>
      </p:sp>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646331"/>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a:p>
            <a:r>
              <a:rPr lang="en-US" dirty="0" smtClean="0">
                <a:solidFill>
                  <a:srgbClr val="C2984A"/>
                </a:solidFill>
              </a:rPr>
              <a:t>Charbonneau+ 2009,  </a:t>
            </a:r>
            <a:r>
              <a:rPr lang="en-US" dirty="0" err="1" smtClean="0">
                <a:solidFill>
                  <a:srgbClr val="7CB33B"/>
                </a:solidFill>
              </a:rPr>
              <a:t>Dragomir</a:t>
            </a:r>
            <a:r>
              <a:rPr lang="en-US" dirty="0" smtClean="0">
                <a:solidFill>
                  <a:srgbClr val="7CB33B"/>
                </a:solidFill>
              </a:rPr>
              <a:t>+ 2013, </a:t>
            </a:r>
            <a:r>
              <a:rPr lang="en-US" dirty="0" err="1" smtClean="0">
                <a:solidFill>
                  <a:srgbClr val="7C94F4"/>
                </a:solidFill>
              </a:rPr>
              <a:t>Vanderburg</a:t>
            </a:r>
            <a:r>
              <a:rPr lang="en-US" dirty="0" smtClean="0">
                <a:solidFill>
                  <a:srgbClr val="7C94F4"/>
                </a:solidFill>
              </a:rPr>
              <a:t>+ 2014, </a:t>
            </a:r>
            <a:r>
              <a:rPr lang="en-US" dirty="0" err="1" smtClean="0">
                <a:solidFill>
                  <a:srgbClr val="E9724C"/>
                </a:solidFill>
              </a:rPr>
              <a:t>Gillon</a:t>
            </a:r>
            <a:r>
              <a:rPr lang="en-US" dirty="0" smtClean="0">
                <a:solidFill>
                  <a:srgbClr val="E9724C"/>
                </a:solidFill>
              </a:rPr>
              <a:t>+ 2012, Nelson+ 2014</a:t>
            </a:r>
          </a:p>
        </p:txBody>
      </p:sp>
      <p:cxnSp>
        <p:nvCxnSpPr>
          <p:cNvPr id="18" name="Straight Connector 17"/>
          <p:cNvCxnSpPr/>
          <p:nvPr/>
        </p:nvCxnSpPr>
        <p:spPr>
          <a:xfrm>
            <a:off x="6220591" y="1583436"/>
            <a:ext cx="0" cy="671398"/>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07440" y="1919304"/>
            <a:ext cx="927577"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197731" y="1583674"/>
            <a:ext cx="45720"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712821" y="1891063"/>
            <a:ext cx="0" cy="4572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35690" y="1893175"/>
            <a:ext cx="0" cy="4572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03112" y="2272415"/>
            <a:ext cx="45720"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sp>
        <p:nvSpPr>
          <p:cNvPr id="29" name="Connector 28"/>
          <p:cNvSpPr/>
          <p:nvPr/>
        </p:nvSpPr>
        <p:spPr>
          <a:xfrm>
            <a:off x="6171109" y="1862222"/>
            <a:ext cx="109728" cy="109728"/>
          </a:xfrm>
          <a:prstGeom prst="flowChartConnector">
            <a:avLst/>
          </a:prstGeom>
          <a:solidFill>
            <a:srgbClr val="D84BC1"/>
          </a:solidFill>
          <a:ln>
            <a:solidFill>
              <a:srgbClr val="D84BC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2" name="Group 31"/>
          <p:cNvGrpSpPr/>
          <p:nvPr/>
        </p:nvGrpSpPr>
        <p:grpSpPr>
          <a:xfrm>
            <a:off x="4136381" y="3578821"/>
            <a:ext cx="1517455" cy="560185"/>
            <a:chOff x="4136381" y="3578821"/>
            <a:chExt cx="1517455" cy="560185"/>
          </a:xfrm>
        </p:grpSpPr>
        <p:cxnSp>
          <p:nvCxnSpPr>
            <p:cNvPr id="33" name="Straight Connector 32"/>
            <p:cNvCxnSpPr/>
            <p:nvPr/>
          </p:nvCxnSpPr>
          <p:spPr>
            <a:xfrm>
              <a:off x="5366664" y="3702957"/>
              <a:ext cx="0" cy="415636"/>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154860" y="3912714"/>
              <a:ext cx="417896"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343338" y="3688474"/>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152738" y="3888210"/>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566514" y="3885418"/>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344630" y="4139006"/>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sp>
          <p:nvSpPr>
            <p:cNvPr id="39" name="Connector 38"/>
            <p:cNvSpPr/>
            <p:nvPr/>
          </p:nvSpPr>
          <p:spPr>
            <a:xfrm>
              <a:off x="5311800" y="3860838"/>
              <a:ext cx="109728" cy="109728"/>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TextBox 39"/>
            <p:cNvSpPr txBox="1"/>
            <p:nvPr/>
          </p:nvSpPr>
          <p:spPr>
            <a:xfrm>
              <a:off x="4136381" y="3578821"/>
              <a:ext cx="1517455" cy="369332"/>
            </a:xfrm>
            <a:prstGeom prst="rect">
              <a:avLst/>
            </a:prstGeom>
            <a:noFill/>
          </p:spPr>
          <p:txBody>
            <a:bodyPr wrap="square" rtlCol="0">
              <a:spAutoFit/>
            </a:bodyPr>
            <a:lstStyle/>
            <a:p>
              <a:r>
                <a:rPr lang="en-US" dirty="0" smtClean="0">
                  <a:solidFill>
                    <a:schemeClr val="accent6"/>
                  </a:solidFill>
                </a:rPr>
                <a:t>HD219134b</a:t>
              </a:r>
              <a:endParaRPr lang="en-US" dirty="0">
                <a:solidFill>
                  <a:schemeClr val="accent6"/>
                </a:solidFill>
              </a:endParaRPr>
            </a:p>
          </p:txBody>
        </p:sp>
      </p:grpSp>
      <p:sp>
        <p:nvSpPr>
          <p:cNvPr id="23" name="Rectangle 22"/>
          <p:cNvSpPr/>
          <p:nvPr/>
        </p:nvSpPr>
        <p:spPr>
          <a:xfrm rot="900000">
            <a:off x="984009" y="2545228"/>
            <a:ext cx="7766664" cy="62282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ctr" defTabSz="457200">
              <a:defRPr/>
            </a:pPr>
            <a:r>
              <a:rPr lang="en-US" sz="4700" b="1" dirty="0" smtClean="0">
                <a:ln w="28575">
                  <a:solidFill>
                    <a:srgbClr val="800000"/>
                  </a:solidFill>
                </a:ln>
                <a:gradFill flip="none" rotWithShape="1">
                  <a:gsLst>
                    <a:gs pos="100000">
                      <a:srgbClr val="FF0000"/>
                    </a:gs>
                    <a:gs pos="0">
                      <a:srgbClr val="FF0000"/>
                    </a:gs>
                    <a:gs pos="53000">
                      <a:srgbClr val="FFFF00"/>
                    </a:gs>
                    <a:gs pos="76000">
                      <a:srgbClr val="FF6600"/>
                    </a:gs>
                    <a:gs pos="33000">
                      <a:srgbClr val="FF6600"/>
                    </a:gs>
                  </a:gsLst>
                  <a:lin ang="19560000" scaled="0"/>
                  <a:tileRect/>
                </a:gradFill>
              </a:rPr>
              <a:t>Caveat: These planets are hot!</a:t>
            </a:r>
          </a:p>
        </p:txBody>
      </p:sp>
      <p:sp>
        <p:nvSpPr>
          <p:cNvPr id="24" name="TextBox 23"/>
          <p:cNvSpPr txBox="1"/>
          <p:nvPr/>
        </p:nvSpPr>
        <p:spPr>
          <a:xfrm>
            <a:off x="-56695" y="6348201"/>
            <a:ext cx="4717286" cy="523220"/>
          </a:xfrm>
          <a:prstGeom prst="rect">
            <a:avLst/>
          </a:prstGeom>
          <a:noFill/>
        </p:spPr>
        <p:txBody>
          <a:bodyPr wrap="square" rtlCol="0">
            <a:spAutoFit/>
          </a:bodyPr>
          <a:lstStyle/>
          <a:p>
            <a:r>
              <a:rPr lang="en-US" sz="1400" dirty="0" smtClean="0">
                <a:solidFill>
                  <a:srgbClr val="FFFF81"/>
                </a:solidFill>
              </a:rPr>
              <a:t>For cooler planets, see Weiss et al. 2013; </a:t>
            </a:r>
          </a:p>
          <a:p>
            <a:r>
              <a:rPr lang="en-US" sz="1400" dirty="0" smtClean="0">
                <a:solidFill>
                  <a:srgbClr val="FFFF81"/>
                </a:solidFill>
              </a:rPr>
              <a:t>Weiss &amp; Marcy 2014; Rogers 2015; Wolfgang &amp; Lopez 2015</a:t>
            </a:r>
            <a:endParaRPr lang="en-US" sz="1400" dirty="0">
              <a:solidFill>
                <a:srgbClr val="FFFF81"/>
              </a:solidFill>
            </a:endParaRPr>
          </a:p>
        </p:txBody>
      </p:sp>
    </p:spTree>
    <p:extLst>
      <p:ext uri="{BB962C8B-B14F-4D97-AF65-F5344CB8AC3E}">
        <p14:creationId xmlns:p14="http://schemas.microsoft.com/office/powerpoint/2010/main" val="219615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90500"/>
            <a:ext cx="9144000" cy="6477000"/>
          </a:xfrm>
          <a:prstGeom prst="rect">
            <a:avLst/>
          </a:prstGeom>
        </p:spPr>
      </p:pic>
    </p:spTree>
    <p:extLst>
      <p:ext uri="{BB962C8B-B14F-4D97-AF65-F5344CB8AC3E}">
        <p14:creationId xmlns:p14="http://schemas.microsoft.com/office/powerpoint/2010/main" val="38805634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plot_step8_dark.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26571"/>
            <a:ext cx="8686800" cy="6204858"/>
          </a:xfrm>
          <a:prstGeom prst="rect">
            <a:avLst/>
          </a:prstGeom>
        </p:spPr>
      </p:pic>
      <p:sp>
        <p:nvSpPr>
          <p:cNvPr id="30" name="TextBox 29"/>
          <p:cNvSpPr txBox="1"/>
          <p:nvPr/>
        </p:nvSpPr>
        <p:spPr>
          <a:xfrm>
            <a:off x="5472498" y="1891257"/>
            <a:ext cx="881581" cy="369332"/>
          </a:xfrm>
          <a:prstGeom prst="rect">
            <a:avLst/>
          </a:prstGeom>
          <a:noFill/>
        </p:spPr>
        <p:txBody>
          <a:bodyPr wrap="square" rtlCol="0">
            <a:spAutoFit/>
          </a:bodyPr>
          <a:lstStyle/>
          <a:p>
            <a:r>
              <a:rPr lang="en-US" dirty="0" smtClean="0">
                <a:solidFill>
                  <a:srgbClr val="D84BC1"/>
                </a:solidFill>
              </a:rPr>
              <a:t>K454b</a:t>
            </a:r>
            <a:endParaRPr lang="en-US" dirty="0">
              <a:solidFill>
                <a:srgbClr val="D84BC1"/>
              </a:solidFill>
            </a:endParaRPr>
          </a:p>
        </p:txBody>
      </p:sp>
      <p:sp>
        <p:nvSpPr>
          <p:cNvPr id="4" name="TextBox 3"/>
          <p:cNvSpPr txBox="1"/>
          <p:nvPr/>
        </p:nvSpPr>
        <p:spPr>
          <a:xfrm>
            <a:off x="3338285" y="6488668"/>
            <a:ext cx="5805715" cy="369332"/>
          </a:xfrm>
          <a:prstGeom prst="rect">
            <a:avLst/>
          </a:prstGeom>
          <a:noFill/>
        </p:spPr>
        <p:txBody>
          <a:bodyPr wrap="square" rtlCol="0">
            <a:spAutoFit/>
          </a:bodyPr>
          <a:lstStyle/>
          <a:p>
            <a:pPr algn="r"/>
            <a:r>
              <a:rPr lang="en-US" dirty="0" smtClean="0">
                <a:solidFill>
                  <a:srgbClr val="71C7E2"/>
                </a:solidFill>
              </a:rPr>
              <a:t>Dressing et al. 2015, ApJ, 800, 135</a:t>
            </a:r>
            <a:endParaRPr lang="en-US" dirty="0">
              <a:solidFill>
                <a:srgbClr val="71C7E2"/>
              </a:solidFill>
            </a:endParaRPr>
          </a:p>
        </p:txBody>
      </p:sp>
      <p:sp>
        <p:nvSpPr>
          <p:cNvPr id="7" name="TextBox 6"/>
          <p:cNvSpPr txBox="1"/>
          <p:nvPr/>
        </p:nvSpPr>
        <p:spPr>
          <a:xfrm>
            <a:off x="0" y="0"/>
            <a:ext cx="9144000" cy="646331"/>
          </a:xfrm>
          <a:prstGeom prst="rect">
            <a:avLst/>
          </a:prstGeom>
          <a:noFill/>
        </p:spPr>
        <p:txBody>
          <a:bodyPr wrap="square" rtlCol="0">
            <a:spAutoFit/>
          </a:bodyPr>
          <a:lstStyle/>
          <a:p>
            <a:r>
              <a:rPr lang="en-US" dirty="0" smtClean="0">
                <a:solidFill>
                  <a:srgbClr val="FF6FCF"/>
                </a:solidFill>
              </a:rPr>
              <a:t>Carter+ 2012, </a:t>
            </a:r>
            <a:r>
              <a:rPr lang="en-US" dirty="0" smtClean="0">
                <a:solidFill>
                  <a:srgbClr val="9FA1F9"/>
                </a:solidFill>
              </a:rPr>
              <a:t>Barros+ 2014, Haywood+ 2014, </a:t>
            </a:r>
            <a:r>
              <a:rPr lang="en-US" dirty="0" err="1" smtClean="0">
                <a:solidFill>
                  <a:srgbClr val="429D94"/>
                </a:solidFill>
              </a:rPr>
              <a:t>Pepe</a:t>
            </a:r>
            <a:r>
              <a:rPr lang="en-US" dirty="0" smtClean="0">
                <a:solidFill>
                  <a:srgbClr val="429D94"/>
                </a:solidFill>
              </a:rPr>
              <a:t>+ 2014, Howard+ 2014, </a:t>
            </a:r>
            <a:r>
              <a:rPr lang="en-US" dirty="0" err="1" smtClean="0">
                <a:solidFill>
                  <a:srgbClr val="AE66FF"/>
                </a:solidFill>
              </a:rPr>
              <a:t>Dumusque</a:t>
            </a:r>
            <a:r>
              <a:rPr lang="en-US" dirty="0" smtClean="0">
                <a:solidFill>
                  <a:srgbClr val="AE66FF"/>
                </a:solidFill>
              </a:rPr>
              <a:t>+ 2014</a:t>
            </a:r>
          </a:p>
          <a:p>
            <a:r>
              <a:rPr lang="en-US" dirty="0" smtClean="0">
                <a:solidFill>
                  <a:srgbClr val="C2984A"/>
                </a:solidFill>
              </a:rPr>
              <a:t>Charbonneau+ 2009,  </a:t>
            </a:r>
            <a:r>
              <a:rPr lang="en-US" dirty="0" err="1" smtClean="0">
                <a:solidFill>
                  <a:srgbClr val="7CB33B"/>
                </a:solidFill>
              </a:rPr>
              <a:t>Dragomir</a:t>
            </a:r>
            <a:r>
              <a:rPr lang="en-US" dirty="0" smtClean="0">
                <a:solidFill>
                  <a:srgbClr val="7CB33B"/>
                </a:solidFill>
              </a:rPr>
              <a:t>+ 2013, </a:t>
            </a:r>
            <a:r>
              <a:rPr lang="en-US" dirty="0" err="1" smtClean="0">
                <a:solidFill>
                  <a:srgbClr val="7C94F4"/>
                </a:solidFill>
              </a:rPr>
              <a:t>Vanderburg</a:t>
            </a:r>
            <a:r>
              <a:rPr lang="en-US" dirty="0" smtClean="0">
                <a:solidFill>
                  <a:srgbClr val="7C94F4"/>
                </a:solidFill>
              </a:rPr>
              <a:t>+ 2014, </a:t>
            </a:r>
            <a:r>
              <a:rPr lang="en-US" dirty="0" err="1" smtClean="0">
                <a:solidFill>
                  <a:srgbClr val="E9724C"/>
                </a:solidFill>
              </a:rPr>
              <a:t>Gillon</a:t>
            </a:r>
            <a:r>
              <a:rPr lang="en-US" dirty="0" smtClean="0">
                <a:solidFill>
                  <a:srgbClr val="E9724C"/>
                </a:solidFill>
              </a:rPr>
              <a:t>+ 2012, Nelson+ 2014</a:t>
            </a:r>
          </a:p>
        </p:txBody>
      </p:sp>
      <p:cxnSp>
        <p:nvCxnSpPr>
          <p:cNvPr id="18" name="Straight Connector 17"/>
          <p:cNvCxnSpPr/>
          <p:nvPr/>
        </p:nvCxnSpPr>
        <p:spPr>
          <a:xfrm>
            <a:off x="6220591" y="1583436"/>
            <a:ext cx="0" cy="671398"/>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707440" y="1919304"/>
            <a:ext cx="927577"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197731" y="1583674"/>
            <a:ext cx="45720"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712821" y="1891063"/>
            <a:ext cx="0" cy="4572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635690" y="1893175"/>
            <a:ext cx="0" cy="4572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03112" y="2272415"/>
            <a:ext cx="45720" cy="0"/>
          </a:xfrm>
          <a:prstGeom prst="line">
            <a:avLst/>
          </a:prstGeom>
          <a:ln w="38100" cap="sq" cmpd="sng">
            <a:solidFill>
              <a:srgbClr val="D84BC1"/>
            </a:solidFill>
            <a:round/>
          </a:ln>
        </p:spPr>
        <p:style>
          <a:lnRef idx="2">
            <a:schemeClr val="accent1"/>
          </a:lnRef>
          <a:fillRef idx="0">
            <a:schemeClr val="accent1"/>
          </a:fillRef>
          <a:effectRef idx="1">
            <a:schemeClr val="accent1"/>
          </a:effectRef>
          <a:fontRef idx="minor">
            <a:schemeClr val="tx1"/>
          </a:fontRef>
        </p:style>
      </p:cxnSp>
      <p:sp>
        <p:nvSpPr>
          <p:cNvPr id="29" name="Connector 28"/>
          <p:cNvSpPr/>
          <p:nvPr/>
        </p:nvSpPr>
        <p:spPr>
          <a:xfrm>
            <a:off x="6171109" y="1862222"/>
            <a:ext cx="109728" cy="109728"/>
          </a:xfrm>
          <a:prstGeom prst="flowChartConnector">
            <a:avLst/>
          </a:prstGeom>
          <a:solidFill>
            <a:srgbClr val="D84BC1"/>
          </a:solidFill>
          <a:ln>
            <a:solidFill>
              <a:srgbClr val="D84BC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2" name="Group 31"/>
          <p:cNvGrpSpPr/>
          <p:nvPr/>
        </p:nvGrpSpPr>
        <p:grpSpPr>
          <a:xfrm>
            <a:off x="4136381" y="3578821"/>
            <a:ext cx="1517455" cy="560185"/>
            <a:chOff x="4136381" y="3578821"/>
            <a:chExt cx="1517455" cy="560185"/>
          </a:xfrm>
        </p:grpSpPr>
        <p:cxnSp>
          <p:nvCxnSpPr>
            <p:cNvPr id="33" name="Straight Connector 32"/>
            <p:cNvCxnSpPr/>
            <p:nvPr/>
          </p:nvCxnSpPr>
          <p:spPr>
            <a:xfrm>
              <a:off x="5366664" y="3702957"/>
              <a:ext cx="0" cy="415636"/>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154860" y="3912714"/>
              <a:ext cx="417896"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343338" y="3688474"/>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152738" y="3888210"/>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566514" y="3885418"/>
              <a:ext cx="0" cy="4572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344630" y="4139006"/>
              <a:ext cx="45720" cy="0"/>
            </a:xfrm>
            <a:prstGeom prst="line">
              <a:avLst/>
            </a:prstGeom>
            <a:ln w="38100" cap="sq" cmpd="sng">
              <a:solidFill>
                <a:schemeClr val="accent6">
                  <a:lumMod val="75000"/>
                </a:schemeClr>
              </a:solidFill>
              <a:round/>
            </a:ln>
          </p:spPr>
          <p:style>
            <a:lnRef idx="2">
              <a:schemeClr val="accent1"/>
            </a:lnRef>
            <a:fillRef idx="0">
              <a:schemeClr val="accent1"/>
            </a:fillRef>
            <a:effectRef idx="1">
              <a:schemeClr val="accent1"/>
            </a:effectRef>
            <a:fontRef idx="minor">
              <a:schemeClr val="tx1"/>
            </a:fontRef>
          </p:style>
        </p:cxnSp>
        <p:sp>
          <p:nvSpPr>
            <p:cNvPr id="39" name="Connector 38"/>
            <p:cNvSpPr/>
            <p:nvPr/>
          </p:nvSpPr>
          <p:spPr>
            <a:xfrm>
              <a:off x="5311800" y="3860838"/>
              <a:ext cx="109728" cy="109728"/>
            </a:xfrm>
            <a:prstGeom prst="flowChartConnector">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0" name="TextBox 39"/>
            <p:cNvSpPr txBox="1"/>
            <p:nvPr/>
          </p:nvSpPr>
          <p:spPr>
            <a:xfrm>
              <a:off x="4136381" y="3578821"/>
              <a:ext cx="1517455" cy="369332"/>
            </a:xfrm>
            <a:prstGeom prst="rect">
              <a:avLst/>
            </a:prstGeom>
            <a:noFill/>
          </p:spPr>
          <p:txBody>
            <a:bodyPr wrap="square" rtlCol="0">
              <a:spAutoFit/>
            </a:bodyPr>
            <a:lstStyle/>
            <a:p>
              <a:r>
                <a:rPr lang="en-US" dirty="0" smtClean="0">
                  <a:solidFill>
                    <a:schemeClr val="accent6"/>
                  </a:solidFill>
                </a:rPr>
                <a:t>HD219134b</a:t>
              </a:r>
              <a:endParaRPr lang="en-US" dirty="0">
                <a:solidFill>
                  <a:schemeClr val="accent6"/>
                </a:solidFill>
              </a:endParaRPr>
            </a:p>
          </p:txBody>
        </p:sp>
      </p:grpSp>
      <p:sp>
        <p:nvSpPr>
          <p:cNvPr id="3" name="TextBox 2"/>
          <p:cNvSpPr txBox="1"/>
          <p:nvPr/>
        </p:nvSpPr>
        <p:spPr>
          <a:xfrm>
            <a:off x="1402793" y="1565872"/>
            <a:ext cx="3543217" cy="2369880"/>
          </a:xfrm>
          <a:prstGeom prst="rect">
            <a:avLst/>
          </a:prstGeom>
          <a:noFill/>
        </p:spPr>
        <p:txBody>
          <a:bodyPr wrap="square" rtlCol="0">
            <a:spAutoFit/>
          </a:bodyPr>
          <a:lstStyle/>
          <a:p>
            <a:r>
              <a:rPr lang="en-US" sz="3000" b="1" dirty="0" smtClean="0"/>
              <a:t>Also see:</a:t>
            </a:r>
          </a:p>
          <a:p>
            <a:r>
              <a:rPr lang="en-US" sz="2000" dirty="0" smtClean="0"/>
              <a:t>Weiss + Marcy 2014</a:t>
            </a:r>
          </a:p>
          <a:p>
            <a:r>
              <a:rPr lang="en-US" sz="2000" dirty="0" smtClean="0"/>
              <a:t>Rogers 2015</a:t>
            </a:r>
          </a:p>
          <a:p>
            <a:r>
              <a:rPr lang="en-US" sz="2000" dirty="0" smtClean="0"/>
              <a:t>Wolfgang + Lopez 2015</a:t>
            </a:r>
          </a:p>
          <a:p>
            <a:r>
              <a:rPr lang="en-US" sz="2000" dirty="0" smtClean="0"/>
              <a:t>Chen + Kipping 2016 </a:t>
            </a:r>
          </a:p>
          <a:p>
            <a:r>
              <a:rPr lang="en-US" sz="2000" dirty="0" smtClean="0"/>
              <a:t>Dorn+ 2016a, b</a:t>
            </a:r>
          </a:p>
          <a:p>
            <a:endParaRPr lang="en-US" dirty="0"/>
          </a:p>
        </p:txBody>
      </p:sp>
    </p:spTree>
    <p:extLst>
      <p:ext uri="{BB962C8B-B14F-4D97-AF65-F5344CB8AC3E}">
        <p14:creationId xmlns:p14="http://schemas.microsoft.com/office/powerpoint/2010/main" val="59904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478" y="987044"/>
            <a:ext cx="5867045" cy="5870956"/>
          </a:xfrm>
          <a:prstGeom prst="rect">
            <a:avLst/>
          </a:prstGeom>
        </p:spPr>
      </p:pic>
      <p:sp>
        <p:nvSpPr>
          <p:cNvPr id="2" name="Title 1"/>
          <p:cNvSpPr>
            <a:spLocks noGrp="1"/>
          </p:cNvSpPr>
          <p:nvPr>
            <p:ph type="title"/>
          </p:nvPr>
        </p:nvSpPr>
        <p:spPr/>
        <p:txBody>
          <a:bodyPr/>
          <a:lstStyle/>
          <a:p>
            <a:r>
              <a:rPr lang="en-US" dirty="0"/>
              <a:t>Are any of these planets habitable?</a:t>
            </a:r>
          </a:p>
        </p:txBody>
      </p:sp>
      <p:sp>
        <p:nvSpPr>
          <p:cNvPr id="5" name="TextBox 4"/>
          <p:cNvSpPr txBox="1"/>
          <p:nvPr/>
        </p:nvSpPr>
        <p:spPr>
          <a:xfrm>
            <a:off x="457200" y="1566674"/>
            <a:ext cx="2121782" cy="477054"/>
          </a:xfrm>
          <a:prstGeom prst="rect">
            <a:avLst/>
          </a:prstGeom>
          <a:noFill/>
        </p:spPr>
        <p:txBody>
          <a:bodyPr wrap="square" rtlCol="0">
            <a:spAutoFit/>
          </a:bodyPr>
          <a:lstStyle/>
          <a:p>
            <a:r>
              <a:rPr lang="en-US" sz="2500" b="1" dirty="0" smtClean="0">
                <a:solidFill>
                  <a:schemeClr val="accent6">
                    <a:lumMod val="60000"/>
                    <a:lumOff val="40000"/>
                  </a:schemeClr>
                </a:solidFill>
              </a:rPr>
              <a:t>Rocky Surface</a:t>
            </a:r>
            <a:endParaRPr lang="en-US" sz="2500" b="1" dirty="0">
              <a:solidFill>
                <a:schemeClr val="accent6">
                  <a:lumMod val="60000"/>
                  <a:lumOff val="40000"/>
                </a:schemeClr>
              </a:solidFill>
            </a:endParaRPr>
          </a:p>
        </p:txBody>
      </p:sp>
      <p:sp>
        <p:nvSpPr>
          <p:cNvPr id="6" name="TextBox 5"/>
          <p:cNvSpPr txBox="1"/>
          <p:nvPr/>
        </p:nvSpPr>
        <p:spPr>
          <a:xfrm>
            <a:off x="6899637" y="1571252"/>
            <a:ext cx="2244363" cy="477054"/>
          </a:xfrm>
          <a:prstGeom prst="rect">
            <a:avLst/>
          </a:prstGeom>
          <a:noFill/>
        </p:spPr>
        <p:txBody>
          <a:bodyPr wrap="square" rtlCol="0">
            <a:spAutoFit/>
          </a:bodyPr>
          <a:lstStyle/>
          <a:p>
            <a:r>
              <a:rPr lang="en-US" sz="2500" b="1" dirty="0" smtClean="0">
                <a:solidFill>
                  <a:srgbClr val="4F9DFF"/>
                </a:solidFill>
              </a:rPr>
              <a:t>Liquid Water</a:t>
            </a:r>
            <a:endParaRPr lang="en-US" sz="2500" b="1" dirty="0">
              <a:solidFill>
                <a:srgbClr val="4F9DFF"/>
              </a:solidFill>
            </a:endParaRPr>
          </a:p>
        </p:txBody>
      </p:sp>
      <p:sp>
        <p:nvSpPr>
          <p:cNvPr id="12" name="TextBox 11"/>
          <p:cNvSpPr txBox="1"/>
          <p:nvPr/>
        </p:nvSpPr>
        <p:spPr>
          <a:xfrm>
            <a:off x="4889982" y="6581001"/>
            <a:ext cx="4254018" cy="276999"/>
          </a:xfrm>
          <a:prstGeom prst="rect">
            <a:avLst/>
          </a:prstGeom>
          <a:noFill/>
        </p:spPr>
        <p:txBody>
          <a:bodyPr wrap="square" rtlCol="0">
            <a:spAutoFit/>
          </a:bodyPr>
          <a:lstStyle/>
          <a:p>
            <a:pPr algn="r"/>
            <a:r>
              <a:rPr lang="en-US" sz="1200" dirty="0" smtClean="0">
                <a:solidFill>
                  <a:schemeClr val="tx1">
                    <a:lumMod val="65000"/>
                  </a:schemeClr>
                </a:solidFill>
              </a:rPr>
              <a:t>Image credit: NASA/Apollo 17 </a:t>
            </a:r>
            <a:endParaRPr lang="en-US" sz="1200" dirty="0">
              <a:solidFill>
                <a:schemeClr val="tx1">
                  <a:lumMod val="65000"/>
                </a:schemeClr>
              </a:solidFill>
            </a:endParaRPr>
          </a:p>
        </p:txBody>
      </p:sp>
      <p:cxnSp>
        <p:nvCxnSpPr>
          <p:cNvPr id="14" name="Straight Arrow Connector 13"/>
          <p:cNvCxnSpPr/>
          <p:nvPr/>
        </p:nvCxnSpPr>
        <p:spPr>
          <a:xfrm>
            <a:off x="1733928" y="2043728"/>
            <a:ext cx="988644" cy="359519"/>
          </a:xfrm>
          <a:prstGeom prst="straightConnector1">
            <a:avLst/>
          </a:prstGeom>
          <a:ln w="38100" cmpd="sng">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426183" y="2048306"/>
            <a:ext cx="1178766" cy="1092647"/>
          </a:xfrm>
          <a:prstGeom prst="straightConnector1">
            <a:avLst/>
          </a:prstGeom>
          <a:ln w="38100" cmpd="sng">
            <a:solidFill>
              <a:srgbClr val="4F9D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2312" y="4114017"/>
            <a:ext cx="2351776" cy="2400657"/>
          </a:xfrm>
          <a:prstGeom prst="rect">
            <a:avLst/>
          </a:prstGeom>
          <a:noFill/>
        </p:spPr>
        <p:txBody>
          <a:bodyPr wrap="square" rtlCol="0">
            <a:spAutoFit/>
          </a:bodyPr>
          <a:lstStyle/>
          <a:p>
            <a:pPr algn="ctr"/>
            <a:r>
              <a:rPr lang="en-US" sz="3000" dirty="0" smtClean="0">
                <a:solidFill>
                  <a:srgbClr val="FFFF00"/>
                </a:solidFill>
              </a:rPr>
              <a:t>Look for planets </a:t>
            </a:r>
            <a:r>
              <a:rPr lang="en-US" sz="3000" b="1" dirty="0" smtClean="0">
                <a:solidFill>
                  <a:srgbClr val="FFFF66"/>
                </a:solidFill>
              </a:rPr>
              <a:t>smaller than </a:t>
            </a:r>
          </a:p>
          <a:p>
            <a:pPr algn="ctr"/>
            <a:r>
              <a:rPr lang="en-US" sz="3000" b="1" dirty="0" smtClean="0">
                <a:solidFill>
                  <a:srgbClr val="FFFF66"/>
                </a:solidFill>
              </a:rPr>
              <a:t>1.7 Earth Radii</a:t>
            </a:r>
            <a:endParaRPr lang="en-US" sz="3000" b="1" dirty="0">
              <a:solidFill>
                <a:srgbClr val="FFFF66"/>
              </a:solidFill>
            </a:endParaRPr>
          </a:p>
        </p:txBody>
      </p:sp>
      <p:sp>
        <p:nvSpPr>
          <p:cNvPr id="23" name="TextBox 22"/>
          <p:cNvSpPr txBox="1"/>
          <p:nvPr/>
        </p:nvSpPr>
        <p:spPr>
          <a:xfrm>
            <a:off x="7166712" y="2633121"/>
            <a:ext cx="1916448" cy="2400657"/>
          </a:xfrm>
          <a:prstGeom prst="rect">
            <a:avLst/>
          </a:prstGeom>
          <a:noFill/>
        </p:spPr>
        <p:txBody>
          <a:bodyPr wrap="square" rtlCol="0">
            <a:spAutoFit/>
          </a:bodyPr>
          <a:lstStyle/>
          <a:p>
            <a:pPr algn="ctr"/>
            <a:r>
              <a:rPr lang="en-US" sz="3000" dirty="0" smtClean="0">
                <a:solidFill>
                  <a:srgbClr val="4F9DFF"/>
                </a:solidFill>
              </a:rPr>
              <a:t>Look for planets with </a:t>
            </a:r>
            <a:r>
              <a:rPr lang="en-US" sz="3000" b="1" dirty="0" smtClean="0">
                <a:solidFill>
                  <a:srgbClr val="66CCFF"/>
                </a:solidFill>
              </a:rPr>
              <a:t>temperate</a:t>
            </a:r>
            <a:r>
              <a:rPr lang="en-US" sz="3000" b="1" dirty="0" smtClean="0">
                <a:solidFill>
                  <a:srgbClr val="4F9DFF"/>
                </a:solidFill>
              </a:rPr>
              <a:t> </a:t>
            </a:r>
            <a:r>
              <a:rPr lang="en-US" sz="3000" b="1" dirty="0" smtClean="0">
                <a:solidFill>
                  <a:srgbClr val="66CCFF"/>
                </a:solidFill>
              </a:rPr>
              <a:t>climates</a:t>
            </a:r>
            <a:endParaRPr lang="en-US" sz="3000" b="1" dirty="0">
              <a:solidFill>
                <a:srgbClr val="66CCFF"/>
              </a:solidFill>
            </a:endParaRPr>
          </a:p>
        </p:txBody>
      </p:sp>
      <p:sp>
        <p:nvSpPr>
          <p:cNvPr id="13" name="TextBox 12"/>
          <p:cNvSpPr txBox="1"/>
          <p:nvPr/>
        </p:nvSpPr>
        <p:spPr>
          <a:xfrm>
            <a:off x="152400" y="2785128"/>
            <a:ext cx="1916448" cy="1323439"/>
          </a:xfrm>
          <a:prstGeom prst="rect">
            <a:avLst/>
          </a:prstGeom>
          <a:noFill/>
        </p:spPr>
        <p:txBody>
          <a:bodyPr wrap="square" rtlCol="0">
            <a:spAutoFit/>
          </a:bodyPr>
          <a:lstStyle/>
          <a:p>
            <a:pPr algn="ctr"/>
            <a:r>
              <a:rPr lang="en-US" sz="2000" i="1" dirty="0" smtClean="0">
                <a:solidFill>
                  <a:schemeClr val="accent6">
                    <a:lumMod val="60000"/>
                    <a:lumOff val="40000"/>
                  </a:schemeClr>
                </a:solidFill>
              </a:rPr>
              <a:t>Is there an upper limit on the size of a rocky planet?</a:t>
            </a:r>
            <a:endParaRPr lang="en-US" sz="2000" i="1" dirty="0">
              <a:solidFill>
                <a:schemeClr val="accent6">
                  <a:lumMod val="60000"/>
                  <a:lumOff val="40000"/>
                </a:schemeClr>
              </a:solidFill>
            </a:endParaRPr>
          </a:p>
        </p:txBody>
      </p:sp>
    </p:spTree>
    <p:extLst>
      <p:ext uri="{BB962C8B-B14F-4D97-AF65-F5344CB8AC3E}">
        <p14:creationId xmlns:p14="http://schemas.microsoft.com/office/powerpoint/2010/main" val="9461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4714" y="840596"/>
            <a:ext cx="10532064" cy="6523777"/>
          </a:xfrm>
          <a:prstGeom prst="rect">
            <a:avLst/>
          </a:prstGeom>
        </p:spPr>
      </p:pic>
      <p:sp>
        <p:nvSpPr>
          <p:cNvPr id="4" name="TextBox 3"/>
          <p:cNvSpPr txBox="1"/>
          <p:nvPr/>
        </p:nvSpPr>
        <p:spPr>
          <a:xfrm>
            <a:off x="4292487" y="2313502"/>
            <a:ext cx="2973536" cy="477054"/>
          </a:xfrm>
          <a:prstGeom prst="rect">
            <a:avLst/>
          </a:prstGeom>
          <a:noFill/>
        </p:spPr>
        <p:txBody>
          <a:bodyPr wrap="square" rtlCol="0">
            <a:spAutoFit/>
          </a:bodyPr>
          <a:lstStyle/>
          <a:p>
            <a:r>
              <a:rPr lang="en-US" sz="2500" b="1" dirty="0" smtClean="0">
                <a:solidFill>
                  <a:srgbClr val="FFFF66"/>
                </a:solidFill>
              </a:rPr>
              <a:t>One orbit = 365 days</a:t>
            </a:r>
            <a:endParaRPr lang="en-US" sz="2500" b="1" dirty="0">
              <a:solidFill>
                <a:srgbClr val="FFFF66"/>
              </a:solidFill>
            </a:endParaRPr>
          </a:p>
        </p:txBody>
      </p:sp>
      <p:sp>
        <p:nvSpPr>
          <p:cNvPr id="5" name="TextBox 4"/>
          <p:cNvSpPr txBox="1"/>
          <p:nvPr/>
        </p:nvSpPr>
        <p:spPr>
          <a:xfrm>
            <a:off x="1602445" y="5322613"/>
            <a:ext cx="5521193" cy="477054"/>
          </a:xfrm>
          <a:prstGeom prst="rect">
            <a:avLst/>
          </a:prstGeom>
          <a:noFill/>
        </p:spPr>
        <p:txBody>
          <a:bodyPr wrap="square" rtlCol="0">
            <a:spAutoFit/>
          </a:bodyPr>
          <a:lstStyle/>
          <a:p>
            <a:r>
              <a:rPr lang="en-US" sz="2500" b="1" dirty="0" smtClean="0">
                <a:solidFill>
                  <a:srgbClr val="FF0000"/>
                </a:solidFill>
              </a:rPr>
              <a:t>17 days</a:t>
            </a:r>
            <a:endParaRPr lang="en-US" sz="2500" b="1" dirty="0">
              <a:solidFill>
                <a:srgbClr val="FF0000"/>
              </a:solidFill>
            </a:endParaRPr>
          </a:p>
        </p:txBody>
      </p:sp>
      <p:sp>
        <p:nvSpPr>
          <p:cNvPr id="6" name="TextBox 5"/>
          <p:cNvSpPr txBox="1"/>
          <p:nvPr/>
        </p:nvSpPr>
        <p:spPr>
          <a:xfrm>
            <a:off x="2274641" y="4236864"/>
            <a:ext cx="5399515" cy="477054"/>
          </a:xfrm>
          <a:prstGeom prst="rect">
            <a:avLst/>
          </a:prstGeom>
          <a:noFill/>
        </p:spPr>
        <p:txBody>
          <a:bodyPr wrap="square" rtlCol="0">
            <a:spAutoFit/>
          </a:bodyPr>
          <a:lstStyle/>
          <a:p>
            <a:r>
              <a:rPr lang="en-US" sz="2500" b="1" dirty="0" smtClean="0">
                <a:solidFill>
                  <a:schemeClr val="accent6"/>
                </a:solidFill>
              </a:rPr>
              <a:t>80 days</a:t>
            </a:r>
            <a:endParaRPr lang="en-US" sz="2500" b="1" dirty="0">
              <a:solidFill>
                <a:schemeClr val="accent6"/>
              </a:solidFill>
            </a:endParaRPr>
          </a:p>
        </p:txBody>
      </p:sp>
      <p:sp>
        <p:nvSpPr>
          <p:cNvPr id="7" name="Rounded Rectangle 6"/>
          <p:cNvSpPr/>
          <p:nvPr/>
        </p:nvSpPr>
        <p:spPr>
          <a:xfrm>
            <a:off x="3457222" y="4517724"/>
            <a:ext cx="4346222" cy="1281943"/>
          </a:xfrm>
          <a:prstGeom prst="roundRect">
            <a:avLst/>
          </a:prstGeom>
          <a:solidFill>
            <a:srgbClr val="FFFFFF">
              <a:alpha val="69000"/>
            </a:srgbClr>
          </a:solidFill>
          <a:ln>
            <a:solidFill>
              <a:schemeClr val="bg1"/>
            </a:solidFill>
          </a:ln>
        </p:spPr>
        <p:style>
          <a:lnRef idx="1">
            <a:schemeClr val="accent4"/>
          </a:lnRef>
          <a:fillRef idx="3">
            <a:schemeClr val="accent4"/>
          </a:fillRef>
          <a:effectRef idx="2">
            <a:schemeClr val="accent4"/>
          </a:effectRef>
          <a:fontRef idx="minor">
            <a:schemeClr val="lt1"/>
          </a:fontRef>
        </p:style>
        <p:txBody>
          <a:bodyPr rtlCol="0" anchor="ctr" anchorCtr="0"/>
          <a:lstStyle/>
          <a:p>
            <a:pPr algn="ctr"/>
            <a:r>
              <a:rPr lang="en-US" sz="3000" b="1" dirty="0" smtClean="0">
                <a:solidFill>
                  <a:srgbClr val="008000"/>
                </a:solidFill>
              </a:rPr>
              <a:t>0.24 Earth-size planets </a:t>
            </a:r>
          </a:p>
          <a:p>
            <a:pPr algn="ctr"/>
            <a:r>
              <a:rPr lang="en-US" sz="3000" b="1" dirty="0" smtClean="0">
                <a:solidFill>
                  <a:srgbClr val="008000"/>
                </a:solidFill>
              </a:rPr>
              <a:t>per broad M dwarf HZ</a:t>
            </a:r>
          </a:p>
          <a:p>
            <a:pPr algn="ctr"/>
            <a:r>
              <a:rPr lang="en-US" sz="2000" dirty="0" smtClean="0">
                <a:solidFill>
                  <a:schemeClr val="bg1"/>
                </a:solidFill>
              </a:rPr>
              <a:t>Dressing &amp; Charbonneau 2015</a:t>
            </a:r>
            <a:r>
              <a:rPr lang="en-US" sz="2000" dirty="0">
                <a:solidFill>
                  <a:schemeClr val="bg1"/>
                </a:solidFill>
              </a:rPr>
              <a:t>, 807, </a:t>
            </a:r>
            <a:r>
              <a:rPr lang="en-US" sz="2000" dirty="0" smtClean="0">
                <a:solidFill>
                  <a:schemeClr val="bg1"/>
                </a:solidFill>
              </a:rPr>
              <a:t>45</a:t>
            </a:r>
            <a:endParaRPr lang="en-US" sz="2000" dirty="0">
              <a:solidFill>
                <a:schemeClr val="bg1"/>
              </a:solidFill>
            </a:endParaRPr>
          </a:p>
        </p:txBody>
      </p:sp>
      <p:sp>
        <p:nvSpPr>
          <p:cNvPr id="8" name="Rectangle 7"/>
          <p:cNvSpPr/>
          <p:nvPr/>
        </p:nvSpPr>
        <p:spPr>
          <a:xfrm>
            <a:off x="1725571" y="4353271"/>
            <a:ext cx="549070" cy="293615"/>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2274642" y="4703331"/>
            <a:ext cx="1182580" cy="483587"/>
          </a:xfrm>
          <a:prstGeom prst="straightConnector1">
            <a:avLst/>
          </a:prstGeom>
          <a:ln w="571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443"/>
            <a:ext cx="8229600" cy="1143000"/>
          </a:xfrm>
        </p:spPr>
        <p:txBody>
          <a:bodyPr>
            <a:normAutofit fontScale="90000"/>
          </a:bodyPr>
          <a:lstStyle/>
          <a:p>
            <a:r>
              <a:rPr lang="en-US" dirty="0" smtClean="0"/>
              <a:t>Likely Locations of Habitable Worlds</a:t>
            </a:r>
            <a:endParaRPr lang="en-US" dirty="0"/>
          </a:p>
        </p:txBody>
      </p:sp>
      <p:sp>
        <p:nvSpPr>
          <p:cNvPr id="16" name="TextBox 15"/>
          <p:cNvSpPr txBox="1"/>
          <p:nvPr/>
        </p:nvSpPr>
        <p:spPr>
          <a:xfrm>
            <a:off x="5562811" y="6503923"/>
            <a:ext cx="3491089" cy="369332"/>
          </a:xfrm>
          <a:prstGeom prst="rect">
            <a:avLst/>
          </a:prstGeom>
          <a:noFill/>
        </p:spPr>
        <p:txBody>
          <a:bodyPr wrap="square" rtlCol="0">
            <a:spAutoFit/>
          </a:bodyPr>
          <a:lstStyle/>
          <a:p>
            <a:pPr algn="r"/>
            <a:r>
              <a:rPr lang="en-US" dirty="0" smtClean="0"/>
              <a:t>HZ Figure: PHL @ UPR Arecibo</a:t>
            </a:r>
            <a:endParaRPr lang="en-US" dirty="0"/>
          </a:p>
        </p:txBody>
      </p:sp>
    </p:spTree>
    <p:extLst>
      <p:ext uri="{BB962C8B-B14F-4D97-AF65-F5344CB8AC3E}">
        <p14:creationId xmlns:p14="http://schemas.microsoft.com/office/powerpoint/2010/main" val="339571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889982" y="6581001"/>
            <a:ext cx="4254018" cy="276999"/>
          </a:xfrm>
          <a:prstGeom prst="rect">
            <a:avLst/>
          </a:prstGeom>
          <a:noFill/>
        </p:spPr>
        <p:txBody>
          <a:bodyPr wrap="square" rtlCol="0">
            <a:spAutoFit/>
          </a:bodyPr>
          <a:lstStyle/>
          <a:p>
            <a:pPr algn="r"/>
            <a:r>
              <a:rPr lang="en-US" sz="1200" dirty="0" smtClean="0">
                <a:solidFill>
                  <a:schemeClr val="tx1">
                    <a:lumMod val="65000"/>
                  </a:schemeClr>
                </a:solidFill>
              </a:rPr>
              <a:t>Image credit: NASA/SDO, Scientific American</a:t>
            </a:r>
            <a:endParaRPr lang="en-US" sz="1200" dirty="0">
              <a:solidFill>
                <a:schemeClr val="tx1">
                  <a:lumMod val="65000"/>
                </a:schemeClr>
              </a:solidFill>
            </a:endParaRPr>
          </a:p>
        </p:txBody>
      </p:sp>
      <p:sp>
        <p:nvSpPr>
          <p:cNvPr id="36" name="TextBox 35"/>
          <p:cNvSpPr txBox="1"/>
          <p:nvPr/>
        </p:nvSpPr>
        <p:spPr>
          <a:xfrm>
            <a:off x="11980" y="35946"/>
            <a:ext cx="4015054" cy="2554545"/>
          </a:xfrm>
          <a:prstGeom prst="rect">
            <a:avLst/>
          </a:prstGeom>
          <a:noFill/>
        </p:spPr>
        <p:txBody>
          <a:bodyPr wrap="square" rtlCol="0">
            <a:spAutoFit/>
          </a:bodyPr>
          <a:lstStyle/>
          <a:p>
            <a:pPr algn="ctr"/>
            <a:r>
              <a:rPr lang="en-US" sz="4000" b="1" i="1" dirty="0" smtClean="0"/>
              <a:t>Transit Observations Reveal </a:t>
            </a:r>
          </a:p>
          <a:p>
            <a:pPr algn="ctr"/>
            <a:r>
              <a:rPr lang="en-US" sz="4000" b="1" i="1" dirty="0" smtClean="0">
                <a:sym typeface="Wingdings"/>
              </a:rPr>
              <a:t>Planet Sizes</a:t>
            </a:r>
            <a:endParaRPr lang="en-US" sz="4000" b="1" i="1" dirty="0"/>
          </a:p>
        </p:txBody>
      </p:sp>
      <p:pic>
        <p:nvPicPr>
          <p:cNvPr id="3" name="sdo_venus_trans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80" y="2445985"/>
            <a:ext cx="4363747" cy="4363747"/>
          </a:xfrm>
          <a:prstGeom prst="rect">
            <a:avLst/>
          </a:prstGeom>
        </p:spPr>
      </p:pic>
      <p:sp>
        <p:nvSpPr>
          <p:cNvPr id="18" name="TextBox 17"/>
          <p:cNvSpPr txBox="1"/>
          <p:nvPr/>
        </p:nvSpPr>
        <p:spPr>
          <a:xfrm>
            <a:off x="4710981" y="35946"/>
            <a:ext cx="4015054" cy="2554545"/>
          </a:xfrm>
          <a:prstGeom prst="rect">
            <a:avLst/>
          </a:prstGeom>
          <a:noFill/>
        </p:spPr>
        <p:txBody>
          <a:bodyPr wrap="square" rtlCol="0">
            <a:spAutoFit/>
          </a:bodyPr>
          <a:lstStyle/>
          <a:p>
            <a:pPr algn="ctr"/>
            <a:r>
              <a:rPr lang="en-US" sz="4000" b="1" i="1" dirty="0" smtClean="0"/>
              <a:t>Radial Velocity Observations Reveal </a:t>
            </a:r>
          </a:p>
          <a:p>
            <a:pPr algn="ctr"/>
            <a:r>
              <a:rPr lang="en-US" sz="4000" b="1" i="1" dirty="0" smtClean="0">
                <a:sym typeface="Wingdings"/>
              </a:rPr>
              <a:t>Planet Masses</a:t>
            </a:r>
            <a:endParaRPr lang="en-US" sz="4000" b="1" i="1" dirty="0"/>
          </a:p>
        </p:txBody>
      </p:sp>
      <p:pic>
        <p:nvPicPr>
          <p:cNvPr id="21" name="Picture 20"/>
          <p:cNvPicPr>
            <a:picLocks noChangeAspect="1"/>
          </p:cNvPicPr>
          <p:nvPr/>
        </p:nvPicPr>
        <p:blipFill>
          <a:blip r:embed="rId5"/>
          <a:stretch>
            <a:fillRect/>
          </a:stretch>
        </p:blipFill>
        <p:spPr>
          <a:xfrm>
            <a:off x="4760869" y="2590491"/>
            <a:ext cx="4014510" cy="4014510"/>
          </a:xfrm>
          <a:prstGeom prst="ellipse">
            <a:avLst/>
          </a:prstGeom>
        </p:spPr>
      </p:pic>
    </p:spTree>
    <p:extLst>
      <p:ext uri="{BB962C8B-B14F-4D97-AF65-F5344CB8AC3E}">
        <p14:creationId xmlns:p14="http://schemas.microsoft.com/office/powerpoint/2010/main" val="55263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666" fill="hold"/>
                                        <p:tgtEl>
                                          <p:spTgt spid="3"/>
                                        </p:tgtEl>
                                      </p:cBhvr>
                                    </p:cmd>
                                  </p:childTnLst>
                                </p:cTn>
                              </p:par>
                              <p:par>
                                <p:cTn id="10" presetID="1"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36"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778" y="0"/>
            <a:ext cx="10287000" cy="6858000"/>
          </a:xfrm>
          <a:prstGeom prst="rect">
            <a:avLst/>
          </a:prstGeom>
        </p:spPr>
      </p:pic>
      <p:sp>
        <p:nvSpPr>
          <p:cNvPr id="14" name="Cube 13"/>
          <p:cNvSpPr/>
          <p:nvPr/>
        </p:nvSpPr>
        <p:spPr>
          <a:xfrm>
            <a:off x="3719025"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2141402"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2638" y="3019778"/>
            <a:ext cx="4788692" cy="1175569"/>
          </a:xfrm>
          <a:prstGeom prst="rect">
            <a:avLst/>
          </a:prstGeom>
          <a:solidFill>
            <a:srgbClr val="255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07299" y="3104444"/>
            <a:ext cx="4612593" cy="987773"/>
          </a:xfrm>
          <a:prstGeom prst="round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9078" y="3063777"/>
            <a:ext cx="4640814" cy="1169551"/>
          </a:xfrm>
          <a:prstGeom prst="rect">
            <a:avLst/>
          </a:prstGeom>
          <a:noFill/>
        </p:spPr>
        <p:txBody>
          <a:bodyPr wrap="square" rtlCol="0">
            <a:spAutoFit/>
          </a:bodyPr>
          <a:lstStyle/>
          <a:p>
            <a:r>
              <a:rPr lang="en-US" sz="3000" dirty="0" smtClean="0"/>
              <a:t>Nearest HZ Earth</a:t>
            </a:r>
            <a:r>
              <a:rPr lang="en-US" sz="3000" dirty="0"/>
              <a:t> </a:t>
            </a:r>
            <a:r>
              <a:rPr lang="en-US" sz="3000" dirty="0" smtClean="0"/>
              <a:t>        2.6 pc</a:t>
            </a:r>
          </a:p>
          <a:p>
            <a:r>
              <a:rPr lang="en-US" sz="3000" dirty="0" smtClean="0"/>
              <a:t>Transiting HZ Earth       11 pc</a:t>
            </a:r>
          </a:p>
          <a:p>
            <a:pPr algn="ctr"/>
            <a:endParaRPr lang="en-US" sz="1000" dirty="0" smtClean="0"/>
          </a:p>
        </p:txBody>
      </p:sp>
    </p:spTree>
    <p:extLst>
      <p:ext uri="{BB962C8B-B14F-4D97-AF65-F5344CB8AC3E}">
        <p14:creationId xmlns:p14="http://schemas.microsoft.com/office/powerpoint/2010/main" val="394985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7" grpId="0" animBg="1"/>
      <p:bldP spid="8"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778" y="0"/>
            <a:ext cx="10287000" cy="6858000"/>
          </a:xfrm>
          <a:prstGeom prst="rect">
            <a:avLst/>
          </a:prstGeom>
        </p:spPr>
      </p:pic>
      <p:sp>
        <p:nvSpPr>
          <p:cNvPr id="14" name="Cube 13"/>
          <p:cNvSpPr/>
          <p:nvPr/>
        </p:nvSpPr>
        <p:spPr>
          <a:xfrm>
            <a:off x="3719025"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2141402"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2638" y="3019778"/>
            <a:ext cx="4788692" cy="1175569"/>
          </a:xfrm>
          <a:prstGeom prst="rect">
            <a:avLst/>
          </a:prstGeom>
          <a:solidFill>
            <a:srgbClr val="255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07299" y="3104444"/>
            <a:ext cx="4612593" cy="987773"/>
          </a:xfrm>
          <a:prstGeom prst="round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9078" y="3063777"/>
            <a:ext cx="4640814" cy="1169551"/>
          </a:xfrm>
          <a:prstGeom prst="rect">
            <a:avLst/>
          </a:prstGeom>
          <a:noFill/>
        </p:spPr>
        <p:txBody>
          <a:bodyPr wrap="square" rtlCol="0">
            <a:spAutoFit/>
          </a:bodyPr>
          <a:lstStyle/>
          <a:p>
            <a:r>
              <a:rPr lang="en-US" sz="3000" dirty="0" smtClean="0"/>
              <a:t>Nearest HZ Earth</a:t>
            </a:r>
            <a:r>
              <a:rPr lang="en-US" sz="3000" dirty="0"/>
              <a:t> </a:t>
            </a:r>
            <a:r>
              <a:rPr lang="en-US" sz="3000" dirty="0" smtClean="0"/>
              <a:t>        2.6 pc</a:t>
            </a:r>
          </a:p>
          <a:p>
            <a:r>
              <a:rPr lang="en-US" sz="3000" dirty="0" smtClean="0"/>
              <a:t>Transiting HZ Earth       11 pc</a:t>
            </a:r>
          </a:p>
          <a:p>
            <a:pPr algn="ctr"/>
            <a:endParaRPr lang="en-US" sz="1000" dirty="0" smtClean="0"/>
          </a:p>
        </p:txBody>
      </p:sp>
      <p:sp>
        <p:nvSpPr>
          <p:cNvPr id="15" name="TextBox 14"/>
          <p:cNvSpPr txBox="1"/>
          <p:nvPr/>
        </p:nvSpPr>
        <p:spPr>
          <a:xfrm>
            <a:off x="0" y="695158"/>
            <a:ext cx="9144000" cy="938719"/>
          </a:xfrm>
          <a:prstGeom prst="rect">
            <a:avLst/>
          </a:prstGeom>
          <a:noFill/>
        </p:spPr>
        <p:txBody>
          <a:bodyPr wrap="square" rtlCol="0">
            <a:spAutoFit/>
          </a:bodyPr>
          <a:lstStyle/>
          <a:p>
            <a:pPr algn="ctr"/>
            <a:r>
              <a:rPr lang="en-US" sz="5500" b="1" i="1" dirty="0" smtClean="0"/>
              <a:t>How did these estimates fare?</a:t>
            </a:r>
            <a:endParaRPr lang="en-US" sz="5500" b="1" i="1" dirty="0"/>
          </a:p>
        </p:txBody>
      </p:sp>
    </p:spTree>
    <p:extLst>
      <p:ext uri="{BB962C8B-B14F-4D97-AF65-F5344CB8AC3E}">
        <p14:creationId xmlns:p14="http://schemas.microsoft.com/office/powerpoint/2010/main" val="606481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778" y="0"/>
            <a:ext cx="10287000" cy="6858000"/>
          </a:xfrm>
          <a:prstGeom prst="rect">
            <a:avLst/>
          </a:prstGeom>
        </p:spPr>
      </p:pic>
      <p:sp>
        <p:nvSpPr>
          <p:cNvPr id="14" name="Cube 13"/>
          <p:cNvSpPr/>
          <p:nvPr/>
        </p:nvSpPr>
        <p:spPr>
          <a:xfrm>
            <a:off x="3719025"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2141402"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2638" y="3019778"/>
            <a:ext cx="4788692" cy="1175569"/>
          </a:xfrm>
          <a:prstGeom prst="rect">
            <a:avLst/>
          </a:prstGeom>
          <a:solidFill>
            <a:srgbClr val="255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07299" y="3104444"/>
            <a:ext cx="4612593" cy="987773"/>
          </a:xfrm>
          <a:prstGeom prst="round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9078" y="3063777"/>
            <a:ext cx="4640814" cy="1169551"/>
          </a:xfrm>
          <a:prstGeom prst="rect">
            <a:avLst/>
          </a:prstGeom>
          <a:noFill/>
        </p:spPr>
        <p:txBody>
          <a:bodyPr wrap="square" rtlCol="0">
            <a:spAutoFit/>
          </a:bodyPr>
          <a:lstStyle/>
          <a:p>
            <a:r>
              <a:rPr lang="en-US" sz="3000" dirty="0" smtClean="0"/>
              <a:t>Nearest HZ Earth</a:t>
            </a:r>
            <a:r>
              <a:rPr lang="en-US" sz="3000" dirty="0"/>
              <a:t> </a:t>
            </a:r>
            <a:r>
              <a:rPr lang="en-US" sz="3000" dirty="0" smtClean="0"/>
              <a:t>        2.6 pc</a:t>
            </a:r>
          </a:p>
          <a:p>
            <a:r>
              <a:rPr lang="en-US" sz="3000" dirty="0" smtClean="0"/>
              <a:t>TRAPPIST</a:t>
            </a:r>
            <a:r>
              <a:rPr lang="en-US" sz="3000" dirty="0"/>
              <a:t>-1 </a:t>
            </a:r>
            <a:r>
              <a:rPr lang="en-US" sz="3000" dirty="0" smtClean="0"/>
              <a:t>System      12 </a:t>
            </a:r>
            <a:r>
              <a:rPr lang="en-US" sz="3000" dirty="0"/>
              <a:t>pc</a:t>
            </a:r>
          </a:p>
          <a:p>
            <a:pPr algn="ctr"/>
            <a:endParaRPr lang="en-US" sz="1000" dirty="0" smtClean="0"/>
          </a:p>
        </p:txBody>
      </p:sp>
      <p:sp>
        <p:nvSpPr>
          <p:cNvPr id="15" name="TextBox 14"/>
          <p:cNvSpPr txBox="1"/>
          <p:nvPr/>
        </p:nvSpPr>
        <p:spPr>
          <a:xfrm>
            <a:off x="0" y="695158"/>
            <a:ext cx="9144000" cy="938719"/>
          </a:xfrm>
          <a:prstGeom prst="rect">
            <a:avLst/>
          </a:prstGeom>
          <a:noFill/>
        </p:spPr>
        <p:txBody>
          <a:bodyPr wrap="square" rtlCol="0">
            <a:spAutoFit/>
          </a:bodyPr>
          <a:lstStyle/>
          <a:p>
            <a:pPr algn="ctr"/>
            <a:r>
              <a:rPr lang="en-US" sz="5500" b="1" i="1" dirty="0" smtClean="0"/>
              <a:t>How did these estimates fare?</a:t>
            </a:r>
            <a:endParaRPr lang="en-US" sz="5500" b="1" i="1" dirty="0"/>
          </a:p>
        </p:txBody>
      </p:sp>
      <p:sp>
        <p:nvSpPr>
          <p:cNvPr id="10" name="TextBox 9"/>
          <p:cNvSpPr txBox="1"/>
          <p:nvPr/>
        </p:nvSpPr>
        <p:spPr>
          <a:xfrm>
            <a:off x="6027807" y="5995660"/>
            <a:ext cx="3116193" cy="369332"/>
          </a:xfrm>
          <a:prstGeom prst="rect">
            <a:avLst/>
          </a:prstGeom>
          <a:noFill/>
        </p:spPr>
        <p:txBody>
          <a:bodyPr wrap="square" rtlCol="0">
            <a:spAutoFit/>
          </a:bodyPr>
          <a:lstStyle/>
          <a:p>
            <a:pPr algn="r"/>
            <a:r>
              <a:rPr lang="en-US" dirty="0" err="1" smtClean="0"/>
              <a:t>Gillon</a:t>
            </a:r>
            <a:r>
              <a:rPr lang="en-US" dirty="0" smtClean="0"/>
              <a:t> et al. 2016, Nature </a:t>
            </a:r>
            <a:endParaRPr lang="en-US" dirty="0"/>
          </a:p>
        </p:txBody>
      </p:sp>
    </p:spTree>
    <p:extLst>
      <p:ext uri="{BB962C8B-B14F-4D97-AF65-F5344CB8AC3E}">
        <p14:creationId xmlns:p14="http://schemas.microsoft.com/office/powerpoint/2010/main" val="23608094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778" y="0"/>
            <a:ext cx="10287000" cy="6858000"/>
          </a:xfrm>
          <a:prstGeom prst="rect">
            <a:avLst/>
          </a:prstGeom>
        </p:spPr>
      </p:pic>
      <p:sp>
        <p:nvSpPr>
          <p:cNvPr id="14" name="Cube 13"/>
          <p:cNvSpPr/>
          <p:nvPr/>
        </p:nvSpPr>
        <p:spPr>
          <a:xfrm>
            <a:off x="3719025"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be 8"/>
          <p:cNvSpPr/>
          <p:nvPr/>
        </p:nvSpPr>
        <p:spPr>
          <a:xfrm>
            <a:off x="2141402" y="3767667"/>
            <a:ext cx="252257" cy="2227993"/>
          </a:xfrm>
          <a:prstGeom prst="cube">
            <a:avLst/>
          </a:prstGeom>
          <a:solidFill>
            <a:srgbClr val="6C5D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22638" y="3019778"/>
            <a:ext cx="4788692" cy="1175569"/>
          </a:xfrm>
          <a:prstGeom prst="rect">
            <a:avLst/>
          </a:prstGeom>
          <a:solidFill>
            <a:srgbClr val="255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707299" y="3104444"/>
            <a:ext cx="4612593" cy="987773"/>
          </a:xfrm>
          <a:prstGeom prst="round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79078" y="3063777"/>
            <a:ext cx="4640814" cy="1169551"/>
          </a:xfrm>
          <a:prstGeom prst="rect">
            <a:avLst/>
          </a:prstGeom>
          <a:noFill/>
        </p:spPr>
        <p:txBody>
          <a:bodyPr wrap="square" rtlCol="0">
            <a:spAutoFit/>
          </a:bodyPr>
          <a:lstStyle/>
          <a:p>
            <a:r>
              <a:rPr lang="en-US" sz="3000" dirty="0" err="1" smtClean="0"/>
              <a:t>Proxima</a:t>
            </a:r>
            <a:r>
              <a:rPr lang="en-US" sz="3000" dirty="0" smtClean="0"/>
              <a:t> Centauri b     1.3 pc</a:t>
            </a:r>
          </a:p>
          <a:p>
            <a:r>
              <a:rPr lang="en-US" sz="3000" dirty="0" smtClean="0"/>
              <a:t>TRAPPIST-1 System </a:t>
            </a:r>
            <a:r>
              <a:rPr lang="en-US" sz="3000" dirty="0"/>
              <a:t> </a:t>
            </a:r>
            <a:r>
              <a:rPr lang="en-US" sz="3000" dirty="0" smtClean="0"/>
              <a:t>    12 pc</a:t>
            </a:r>
          </a:p>
          <a:p>
            <a:pPr algn="ctr"/>
            <a:endParaRPr lang="en-US" sz="1000" dirty="0" smtClean="0"/>
          </a:p>
        </p:txBody>
      </p:sp>
      <p:sp>
        <p:nvSpPr>
          <p:cNvPr id="10" name="TextBox 9"/>
          <p:cNvSpPr txBox="1"/>
          <p:nvPr/>
        </p:nvSpPr>
        <p:spPr>
          <a:xfrm>
            <a:off x="0" y="695158"/>
            <a:ext cx="9144000" cy="938719"/>
          </a:xfrm>
          <a:prstGeom prst="rect">
            <a:avLst/>
          </a:prstGeom>
          <a:noFill/>
        </p:spPr>
        <p:txBody>
          <a:bodyPr wrap="square" rtlCol="0">
            <a:spAutoFit/>
          </a:bodyPr>
          <a:lstStyle/>
          <a:p>
            <a:pPr algn="ctr"/>
            <a:r>
              <a:rPr lang="en-US" sz="5500" b="1" i="1" dirty="0" smtClean="0"/>
              <a:t>How did these estimates fare?</a:t>
            </a:r>
            <a:endParaRPr lang="en-US" sz="5500" b="1" i="1" dirty="0"/>
          </a:p>
        </p:txBody>
      </p:sp>
      <p:sp>
        <p:nvSpPr>
          <p:cNvPr id="12" name="TextBox 11"/>
          <p:cNvSpPr txBox="1"/>
          <p:nvPr/>
        </p:nvSpPr>
        <p:spPr>
          <a:xfrm>
            <a:off x="4425519" y="5995660"/>
            <a:ext cx="4718481" cy="923330"/>
          </a:xfrm>
          <a:prstGeom prst="rect">
            <a:avLst/>
          </a:prstGeom>
          <a:noFill/>
        </p:spPr>
        <p:txBody>
          <a:bodyPr wrap="square" rtlCol="0">
            <a:spAutoFit/>
          </a:bodyPr>
          <a:lstStyle/>
          <a:p>
            <a:pPr algn="r"/>
            <a:r>
              <a:rPr lang="en-US" dirty="0" err="1" smtClean="0"/>
              <a:t>Gillon</a:t>
            </a:r>
            <a:r>
              <a:rPr lang="en-US" dirty="0" smtClean="0"/>
              <a:t> et al. 2016, Nature</a:t>
            </a:r>
          </a:p>
          <a:p>
            <a:pPr algn="r"/>
            <a:r>
              <a:rPr lang="en-US" dirty="0" err="1"/>
              <a:t>Anglada-</a:t>
            </a:r>
            <a:r>
              <a:rPr lang="en-US" dirty="0" err="1" smtClean="0"/>
              <a:t>Escudé</a:t>
            </a:r>
            <a:r>
              <a:rPr lang="en-US" dirty="0" smtClean="0"/>
              <a:t> et al. 2016, Nature</a:t>
            </a:r>
            <a:endParaRPr lang="en-US" dirty="0"/>
          </a:p>
          <a:p>
            <a:pPr algn="r"/>
            <a:r>
              <a:rPr lang="en-US" dirty="0" smtClean="0"/>
              <a:t> </a:t>
            </a:r>
            <a:endParaRPr lang="en-US" dirty="0"/>
          </a:p>
        </p:txBody>
      </p:sp>
    </p:spTree>
    <p:extLst>
      <p:ext uri="{BB962C8B-B14F-4D97-AF65-F5344CB8AC3E}">
        <p14:creationId xmlns:p14="http://schemas.microsoft.com/office/powerpoint/2010/main" val="163584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66" y="126778"/>
            <a:ext cx="9102784" cy="6834200"/>
          </a:xfrm>
          <a:prstGeom prst="rect">
            <a:avLst/>
          </a:prstGeom>
        </p:spPr>
      </p:pic>
      <p:sp>
        <p:nvSpPr>
          <p:cNvPr id="2" name="Title 1"/>
          <p:cNvSpPr>
            <a:spLocks noGrp="1"/>
          </p:cNvSpPr>
          <p:nvPr>
            <p:ph type="ctrTitle"/>
          </p:nvPr>
        </p:nvSpPr>
        <p:spPr>
          <a:xfrm>
            <a:off x="0" y="11074"/>
            <a:ext cx="9144000" cy="755852"/>
          </a:xfrm>
        </p:spPr>
        <p:txBody>
          <a:bodyPr>
            <a:noAutofit/>
          </a:bodyPr>
          <a:lstStyle/>
          <a:p>
            <a:r>
              <a:rPr lang="en-US" sz="2800" dirty="0" smtClean="0"/>
              <a:t>Do our other neighbors host potentially habitable planets?</a:t>
            </a:r>
            <a:endParaRPr lang="en-US" sz="2800" dirty="0"/>
          </a:p>
        </p:txBody>
      </p:sp>
      <p:sp>
        <p:nvSpPr>
          <p:cNvPr id="5" name="TextBox 4"/>
          <p:cNvSpPr txBox="1"/>
          <p:nvPr/>
        </p:nvSpPr>
        <p:spPr>
          <a:xfrm>
            <a:off x="20608" y="6519864"/>
            <a:ext cx="1542088" cy="375780"/>
          </a:xfrm>
          <a:prstGeom prst="rect">
            <a:avLst/>
          </a:prstGeom>
          <a:noFill/>
        </p:spPr>
        <p:txBody>
          <a:bodyPr wrap="square" rtlCol="0">
            <a:spAutoFit/>
          </a:bodyPr>
          <a:lstStyle/>
          <a:p>
            <a:r>
              <a:rPr lang="en-US" dirty="0" smtClean="0"/>
              <a:t>Credit: ESO</a:t>
            </a:r>
            <a:endParaRPr lang="en-US" dirty="0"/>
          </a:p>
        </p:txBody>
      </p:sp>
    </p:spTree>
    <p:extLst>
      <p:ext uri="{BB962C8B-B14F-4D97-AF65-F5344CB8AC3E}">
        <p14:creationId xmlns:p14="http://schemas.microsoft.com/office/powerpoint/2010/main" val="3177119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mbergA1600-full.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381274" y="1748118"/>
            <a:ext cx="5518584" cy="4128950"/>
          </a:xfrm>
          <a:prstGeom prst="rect">
            <a:avLst/>
          </a:prstGeom>
        </p:spPr>
      </p:pic>
      <p:sp>
        <p:nvSpPr>
          <p:cNvPr id="2" name="Title 1"/>
          <p:cNvSpPr>
            <a:spLocks noGrp="1"/>
          </p:cNvSpPr>
          <p:nvPr>
            <p:ph type="title"/>
          </p:nvPr>
        </p:nvSpPr>
        <p:spPr>
          <a:xfrm>
            <a:off x="0" y="199512"/>
            <a:ext cx="9144000" cy="897696"/>
          </a:xfrm>
        </p:spPr>
        <p:txBody>
          <a:bodyPr>
            <a:normAutofit/>
          </a:bodyPr>
          <a:lstStyle/>
          <a:p>
            <a:r>
              <a:rPr lang="en-US" sz="4800" b="1" dirty="0">
                <a:solidFill>
                  <a:schemeClr val="bg1"/>
                </a:solidFill>
              </a:rPr>
              <a:t>The </a:t>
            </a:r>
            <a:r>
              <a:rPr lang="en-US" sz="4800" b="1" i="1" dirty="0">
                <a:solidFill>
                  <a:schemeClr val="bg1"/>
                </a:solidFill>
              </a:rPr>
              <a:t>Kepler </a:t>
            </a:r>
            <a:r>
              <a:rPr lang="en-US" sz="4800" b="1" dirty="0">
                <a:solidFill>
                  <a:schemeClr val="bg1"/>
                </a:solidFill>
              </a:rPr>
              <a:t>Mission: 2009 - 2013</a:t>
            </a:r>
          </a:p>
        </p:txBody>
      </p:sp>
      <p:pic>
        <p:nvPicPr>
          <p:cNvPr id="7" name="Picture 6" descr="Kepler2008Dec-cmykOnBlk-fu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363" y="1210235"/>
            <a:ext cx="2849824" cy="5062188"/>
          </a:xfrm>
          <a:prstGeom prst="rect">
            <a:avLst/>
          </a:prstGeom>
        </p:spPr>
      </p:pic>
      <p:sp>
        <p:nvSpPr>
          <p:cNvPr id="6"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536">
              <a:tabLst>
                <a:tab pos="657114" algn="l"/>
                <a:tab pos="1312643" algn="l"/>
                <a:tab pos="1969757" algn="l"/>
                <a:tab pos="2626872" algn="l"/>
                <a:tab pos="3282398" algn="l"/>
                <a:tab pos="3939512" algn="l"/>
                <a:tab pos="4595041" algn="l"/>
                <a:tab pos="5252155" algn="l"/>
                <a:tab pos="5909269" algn="l"/>
              </a:tabLst>
            </a:pPr>
            <a:r>
              <a:rPr lang="en-GB" dirty="0">
                <a:solidFill>
                  <a:schemeClr val="tx1">
                    <a:lumMod val="75000"/>
                  </a:schemeClr>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spTree>
    <p:extLst>
      <p:ext uri="{BB962C8B-B14F-4D97-AF65-F5344CB8AC3E}">
        <p14:creationId xmlns:p14="http://schemas.microsoft.com/office/powerpoint/2010/main" val="1632304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mbergA1600-full.jpe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381274" y="1748118"/>
            <a:ext cx="5518584" cy="4128950"/>
          </a:xfrm>
          <a:prstGeom prst="rect">
            <a:avLst/>
          </a:prstGeom>
        </p:spPr>
      </p:pic>
      <p:sp>
        <p:nvSpPr>
          <p:cNvPr id="2" name="Title 1"/>
          <p:cNvSpPr>
            <a:spLocks noGrp="1"/>
          </p:cNvSpPr>
          <p:nvPr>
            <p:ph type="title"/>
          </p:nvPr>
        </p:nvSpPr>
        <p:spPr>
          <a:xfrm>
            <a:off x="0" y="199512"/>
            <a:ext cx="9144000" cy="897696"/>
          </a:xfrm>
        </p:spPr>
        <p:txBody>
          <a:bodyPr>
            <a:normAutofit/>
          </a:bodyPr>
          <a:lstStyle/>
          <a:p>
            <a:r>
              <a:rPr lang="en-US" sz="4800" b="1" dirty="0">
                <a:solidFill>
                  <a:schemeClr val="bg1"/>
                </a:solidFill>
              </a:rPr>
              <a:t>The </a:t>
            </a:r>
            <a:r>
              <a:rPr lang="en-US" sz="4800" b="1" i="1" dirty="0">
                <a:solidFill>
                  <a:schemeClr val="bg1"/>
                </a:solidFill>
              </a:rPr>
              <a:t>Kepler </a:t>
            </a:r>
            <a:r>
              <a:rPr lang="en-US" sz="4800" b="1" dirty="0">
                <a:solidFill>
                  <a:schemeClr val="bg1"/>
                </a:solidFill>
              </a:rPr>
              <a:t>Mission: 2009 - 2013</a:t>
            </a:r>
          </a:p>
        </p:txBody>
      </p:sp>
      <p:pic>
        <p:nvPicPr>
          <p:cNvPr id="7" name="Picture 6" descr="Kepler2008Dec-cmykOnBlk-ful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363" y="1210235"/>
            <a:ext cx="2849824" cy="5062188"/>
          </a:xfrm>
          <a:prstGeom prst="rect">
            <a:avLst/>
          </a:prstGeom>
        </p:spPr>
      </p:pic>
      <p:sp>
        <p:nvSpPr>
          <p:cNvPr id="6" name="Text Box 4"/>
          <p:cNvSpPr txBox="1">
            <a:spLocks noChangeArrowheads="1"/>
          </p:cNvSpPr>
          <p:nvPr/>
        </p:nvSpPr>
        <p:spPr bwMode="auto">
          <a:xfrm>
            <a:off x="5410200" y="6571676"/>
            <a:ext cx="3733800" cy="276999"/>
          </a:xfrm>
          <a:prstGeom prst="rect">
            <a:avLst/>
          </a:prstGeom>
          <a:noFill/>
          <a:ln w="9525">
            <a:noFill/>
            <a:miter lim="800000"/>
            <a:headEnd/>
            <a:tailEnd/>
          </a:ln>
        </p:spPr>
        <p:txBody>
          <a:bodyPr wrap="square" lIns="0" tIns="0" rIns="0" bIns="0">
            <a:spAutoFit/>
          </a:bodyPr>
          <a:lstStyle/>
          <a:p>
            <a:pPr algn="r" defTabSz="828536">
              <a:tabLst>
                <a:tab pos="657114" algn="l"/>
                <a:tab pos="1312643" algn="l"/>
                <a:tab pos="1969757" algn="l"/>
                <a:tab pos="2626872" algn="l"/>
                <a:tab pos="3282398" algn="l"/>
                <a:tab pos="3939512" algn="l"/>
                <a:tab pos="4595041" algn="l"/>
                <a:tab pos="5252155" algn="l"/>
                <a:tab pos="5909269" algn="l"/>
              </a:tabLst>
            </a:pPr>
            <a:r>
              <a:rPr lang="en-GB" dirty="0">
                <a:solidFill>
                  <a:schemeClr val="tx1">
                    <a:lumMod val="75000"/>
                  </a:schemeClr>
                </a:solidFill>
              </a:rPr>
              <a:t>Credit: </a:t>
            </a:r>
            <a:r>
              <a:rPr lang="en-US" dirty="0">
                <a:solidFill>
                  <a:srgbClr val="BFBFBF"/>
                </a:solidFill>
              </a:rPr>
              <a:t>NASA/</a:t>
            </a:r>
            <a:r>
              <a:rPr lang="en-US" i="1" dirty="0">
                <a:solidFill>
                  <a:srgbClr val="BFBFBF"/>
                </a:solidFill>
              </a:rPr>
              <a:t>Kepler</a:t>
            </a:r>
            <a:r>
              <a:rPr lang="en-US" dirty="0">
                <a:solidFill>
                  <a:srgbClr val="BFBFBF"/>
                </a:solidFill>
              </a:rPr>
              <a:t> mission</a:t>
            </a:r>
            <a:endParaRPr lang="en-GB" dirty="0">
              <a:solidFill>
                <a:srgbClr val="BFBFBF"/>
              </a:solidFill>
            </a:endParaRPr>
          </a:p>
        </p:txBody>
      </p:sp>
      <p:pic>
        <p:nvPicPr>
          <p:cNvPr id="3" name="Picture 2" descr="reactionwheel-300x235.jpg"/>
          <p:cNvPicPr>
            <a:picLocks noChangeAspect="1"/>
          </p:cNvPicPr>
          <p:nvPr/>
        </p:nvPicPr>
        <p:blipFill>
          <a:blip r:embed="rId4">
            <a:extLst>
              <a:ext uri="{BEBA8EAE-BF5A-486C-A8C5-ECC9F3942E4B}">
                <a14:imgProps xmlns:a14="http://schemas.microsoft.com/office/drawing/2010/main">
                  <a14:imgLayer r:embed="rId5">
                    <a14:imgEffect>
                      <a14:backgroundRemoval t="9787" b="94894" l="10000" r="90000"/>
                    </a14:imgEffect>
                  </a14:imgLayer>
                </a14:imgProps>
              </a:ext>
              <a:ext uri="{28A0092B-C50C-407E-A947-70E740481C1C}">
                <a14:useLocalDpi xmlns:a14="http://schemas.microsoft.com/office/drawing/2010/main"/>
              </a:ext>
            </a:extLst>
          </a:blip>
          <a:stretch>
            <a:fillRect/>
          </a:stretch>
        </p:blipFill>
        <p:spPr>
          <a:xfrm>
            <a:off x="1849089" y="952616"/>
            <a:ext cx="5722600" cy="4482703"/>
          </a:xfrm>
          <a:prstGeom prst="rect">
            <a:avLst/>
          </a:prstGeom>
        </p:spPr>
      </p:pic>
    </p:spTree>
    <p:extLst>
      <p:ext uri="{BB962C8B-B14F-4D97-AF65-F5344CB8AC3E}">
        <p14:creationId xmlns:p14="http://schemas.microsoft.com/office/powerpoint/2010/main" val="5759568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style.rotation</p:attrName>
                                        </p:attrNameLst>
                                      </p:cBhvr>
                                      <p:tavLst>
                                        <p:tav tm="0">
                                          <p:val>
                                            <p:fltVal val="720"/>
                                          </p:val>
                                        </p:tav>
                                        <p:tav tm="100000">
                                          <p:val>
                                            <p:fltVal val="0"/>
                                          </p:val>
                                        </p:tav>
                                      </p:tavLst>
                                    </p:anim>
                                    <p:anim calcmode="lin" valueType="num">
                                      <p:cBhvr>
                                        <p:cTn id="9" dur="2000" fill="hold"/>
                                        <p:tgtEl>
                                          <p:spTgt spid="3"/>
                                        </p:tgtEl>
                                        <p:attrNameLst>
                                          <p:attrName>ppt_h</p:attrName>
                                        </p:attrNameLst>
                                      </p:cBhvr>
                                      <p:tavLst>
                                        <p:tav tm="0">
                                          <p:val>
                                            <p:fltVal val="0"/>
                                          </p:val>
                                        </p:tav>
                                        <p:tav tm="100000">
                                          <p:val>
                                            <p:strVal val="#ppt_h"/>
                                          </p:val>
                                        </p:tav>
                                      </p:tavLst>
                                    </p:anim>
                                    <p:anim calcmode="lin" valueType="num">
                                      <p:cBhvr>
                                        <p:cTn id="10" dur="2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04221" y="6574433"/>
            <a:ext cx="4206650" cy="234197"/>
          </a:xfrm>
          <a:prstGeom prst="rect">
            <a:avLst/>
          </a:prstGeom>
        </p:spPr>
        <p:txBody>
          <a:bodyPr wrap="none" lIns="64291" tIns="32146" rIns="64291" bIns="32146">
            <a:spAutoFit/>
          </a:bodyPr>
          <a:lstStyle/>
          <a:p>
            <a:r>
              <a:rPr lang="en-US" sz="1100" dirty="0">
                <a:latin typeface="Helvetica"/>
                <a:cs typeface="Helvetica"/>
              </a:rPr>
              <a:t>http://</a:t>
            </a:r>
            <a:r>
              <a:rPr lang="en-US" sz="1100" dirty="0" err="1">
                <a:latin typeface="Helvetica"/>
                <a:cs typeface="Helvetica"/>
              </a:rPr>
              <a:t>www.nasa.gov</a:t>
            </a:r>
            <a:r>
              <a:rPr lang="en-US" sz="1100" dirty="0">
                <a:latin typeface="Helvetica"/>
                <a:cs typeface="Helvetica"/>
              </a:rPr>
              <a:t>/</a:t>
            </a:r>
            <a:r>
              <a:rPr lang="en-US" sz="1100" dirty="0" err="1">
                <a:latin typeface="Helvetica"/>
                <a:cs typeface="Helvetica"/>
              </a:rPr>
              <a:t>kepler</a:t>
            </a:r>
            <a:r>
              <a:rPr lang="en-US" sz="1100" dirty="0">
                <a:latin typeface="Helvetica"/>
                <a:cs typeface="Helvetica"/>
              </a:rPr>
              <a:t>/keplers-second-light-how-k2-will-work</a:t>
            </a:r>
          </a:p>
        </p:txBody>
      </p:sp>
      <p:pic>
        <p:nvPicPr>
          <p:cNvPr id="5" name="Picture 4" descr="k2_explained_25nov_story.jpg"/>
          <p:cNvPicPr>
            <a:picLocks noChangeAspect="1"/>
          </p:cNvPicPr>
          <p:nvPr/>
        </p:nvPicPr>
        <p:blipFill rotWithShape="1">
          <a:blip r:embed="rId2" cstate="email">
            <a:extLst>
              <a:ext uri="{28A0092B-C50C-407E-A947-70E740481C1C}">
                <a14:useLocalDpi xmlns:a14="http://schemas.microsoft.com/office/drawing/2010/main"/>
              </a:ext>
            </a:extLst>
          </a:blip>
          <a:srcRect r="-17"/>
          <a:stretch/>
        </p:blipFill>
        <p:spPr>
          <a:xfrm>
            <a:off x="986102" y="667203"/>
            <a:ext cx="7171797" cy="5933057"/>
          </a:xfrm>
          <a:prstGeom prst="rect">
            <a:avLst/>
          </a:prstGeom>
        </p:spPr>
      </p:pic>
      <p:sp>
        <p:nvSpPr>
          <p:cNvPr id="9" name="Rectangle 8"/>
          <p:cNvSpPr/>
          <p:nvPr/>
        </p:nvSpPr>
        <p:spPr>
          <a:xfrm>
            <a:off x="1842121" y="605008"/>
            <a:ext cx="1811845" cy="333742"/>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hangingPunct="0"/>
            <a:endParaRPr lang="en-US" sz="1700" dirty="0">
              <a:solidFill>
                <a:schemeClr val="bg1"/>
              </a:solidFill>
              <a:sym typeface="Helvetica Light"/>
            </a:endParaRPr>
          </a:p>
        </p:txBody>
      </p:sp>
      <p:sp>
        <p:nvSpPr>
          <p:cNvPr id="3" name="Rectangle 2"/>
          <p:cNvSpPr/>
          <p:nvPr/>
        </p:nvSpPr>
        <p:spPr>
          <a:xfrm>
            <a:off x="815136" y="0"/>
            <a:ext cx="2409560" cy="3136348"/>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88300" y="667257"/>
            <a:ext cx="1030753" cy="98287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71879"/>
          </a:xfrm>
        </p:spPr>
        <p:txBody>
          <a:bodyPr>
            <a:normAutofit/>
          </a:bodyPr>
          <a:lstStyle/>
          <a:p>
            <a:r>
              <a:rPr lang="en-US" sz="3500" dirty="0"/>
              <a:t>Each K2 Campaign Lasts Roughly 80 Days</a:t>
            </a:r>
          </a:p>
        </p:txBody>
      </p:sp>
      <p:sp>
        <p:nvSpPr>
          <p:cNvPr id="11" name="Rectangle 10"/>
          <p:cNvSpPr/>
          <p:nvPr/>
        </p:nvSpPr>
        <p:spPr>
          <a:xfrm>
            <a:off x="470579" y="6040782"/>
            <a:ext cx="4200811" cy="81721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5837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45" y="1904224"/>
            <a:ext cx="9057235" cy="3789984"/>
          </a:xfrm>
          <a:prstGeom prst="rect">
            <a:avLst/>
          </a:prstGeom>
        </p:spPr>
      </p:pic>
      <p:sp>
        <p:nvSpPr>
          <p:cNvPr id="6" name="TextBox 5"/>
          <p:cNvSpPr txBox="1"/>
          <p:nvPr/>
        </p:nvSpPr>
        <p:spPr>
          <a:xfrm>
            <a:off x="71474" y="357205"/>
            <a:ext cx="8985761" cy="937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321457" hangingPunct="0"/>
            <a:r>
              <a:rPr lang="en-US" sz="5600" dirty="0">
                <a:latin typeface="Calibri"/>
                <a:ea typeface="Avenir Book"/>
                <a:cs typeface="Calibri"/>
                <a:sym typeface="Avenir Book"/>
              </a:rPr>
              <a:t>Where is K2 Looking?</a:t>
            </a:r>
          </a:p>
        </p:txBody>
      </p:sp>
      <p:sp>
        <p:nvSpPr>
          <p:cNvPr id="13" name="Rectangle 12"/>
          <p:cNvSpPr/>
          <p:nvPr/>
        </p:nvSpPr>
        <p:spPr>
          <a:xfrm>
            <a:off x="608874" y="4804435"/>
            <a:ext cx="2204080" cy="281327"/>
          </a:xfrm>
          <a:prstGeom prst="rect">
            <a:avLst/>
          </a:prstGeom>
        </p:spPr>
        <p:txBody>
          <a:bodyPr wrap="none" lIns="64291" tIns="32146" rIns="64291" bIns="32146">
            <a:spAutoFit/>
          </a:bodyPr>
          <a:lstStyle/>
          <a:p>
            <a:r>
              <a:rPr lang="en-US" sz="1400" b="1" dirty="0">
                <a:solidFill>
                  <a:schemeClr val="bg1"/>
                </a:solidFill>
                <a:latin typeface="Helvetica"/>
                <a:cs typeface="Helvetica"/>
              </a:rPr>
              <a:t>Image Credit: F. </a:t>
            </a:r>
            <a:r>
              <a:rPr lang="en-US" sz="1400" b="1" dirty="0" err="1">
                <a:solidFill>
                  <a:schemeClr val="bg1"/>
                </a:solidFill>
                <a:latin typeface="Helvetica"/>
                <a:cs typeface="Helvetica"/>
              </a:rPr>
              <a:t>Mullally</a:t>
            </a:r>
            <a:endParaRPr lang="en-US" sz="1400" b="1" dirty="0">
              <a:solidFill>
                <a:schemeClr val="bg1"/>
              </a:solidFill>
              <a:latin typeface="Helvetica"/>
              <a:cs typeface="Helvetica"/>
            </a:endParaRPr>
          </a:p>
        </p:txBody>
      </p:sp>
    </p:spTree>
    <p:extLst>
      <p:ext uri="{BB962C8B-B14F-4D97-AF65-F5344CB8AC3E}">
        <p14:creationId xmlns:p14="http://schemas.microsoft.com/office/powerpoint/2010/main" val="1608538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76999" y="1653143"/>
            <a:ext cx="4367002" cy="3854279"/>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653143"/>
            <a:ext cx="9144000" cy="3854279"/>
          </a:xfrm>
          <a:prstGeom prst="rect">
            <a:avLst/>
          </a:prstGeom>
        </p:spPr>
      </p:pic>
      <p:sp>
        <p:nvSpPr>
          <p:cNvPr id="2" name="Title 1"/>
          <p:cNvSpPr>
            <a:spLocks noGrp="1"/>
          </p:cNvSpPr>
          <p:nvPr>
            <p:ph type="title"/>
          </p:nvPr>
        </p:nvSpPr>
        <p:spPr/>
        <p:txBody>
          <a:bodyPr/>
          <a:lstStyle/>
          <a:p>
            <a:r>
              <a:rPr lang="en-US" dirty="0" smtClean="0"/>
              <a:t>K2 is Observing Many Small Stars</a:t>
            </a:r>
            <a:endParaRPr lang="en-US" dirty="0"/>
          </a:p>
        </p:txBody>
      </p:sp>
      <p:sp>
        <p:nvSpPr>
          <p:cNvPr id="6" name="TextBox 5"/>
          <p:cNvSpPr txBox="1"/>
          <p:nvPr/>
        </p:nvSpPr>
        <p:spPr>
          <a:xfrm>
            <a:off x="2108956" y="6484425"/>
            <a:ext cx="7013335" cy="369332"/>
          </a:xfrm>
          <a:prstGeom prst="rect">
            <a:avLst/>
          </a:prstGeom>
          <a:noFill/>
        </p:spPr>
        <p:txBody>
          <a:bodyPr wrap="square" rtlCol="0">
            <a:spAutoFit/>
          </a:bodyPr>
          <a:lstStyle/>
          <a:p>
            <a:pPr algn="r"/>
            <a:r>
              <a:rPr lang="en-US" dirty="0" smtClean="0">
                <a:solidFill>
                  <a:schemeClr val="tx1">
                    <a:lumMod val="75000"/>
                  </a:schemeClr>
                </a:solidFill>
              </a:rPr>
              <a:t>Huber et al. 2016, </a:t>
            </a:r>
            <a:r>
              <a:rPr lang="en-US" dirty="0" err="1" smtClean="0">
                <a:solidFill>
                  <a:schemeClr val="tx1">
                    <a:lumMod val="75000"/>
                  </a:schemeClr>
                </a:solidFill>
              </a:rPr>
              <a:t>ApJS</a:t>
            </a:r>
            <a:r>
              <a:rPr lang="en-US" dirty="0" smtClean="0">
                <a:solidFill>
                  <a:schemeClr val="tx1">
                    <a:lumMod val="75000"/>
                  </a:schemeClr>
                </a:solidFill>
              </a:rPr>
              <a:t>, 224, 2 </a:t>
            </a:r>
            <a:endParaRPr lang="en-US" dirty="0">
              <a:solidFill>
                <a:schemeClr val="tx1">
                  <a:lumMod val="75000"/>
                </a:schemeClr>
              </a:solidFill>
            </a:endParaRPr>
          </a:p>
        </p:txBody>
      </p:sp>
      <p:sp>
        <p:nvSpPr>
          <p:cNvPr id="8" name="Rectangle 7"/>
          <p:cNvSpPr/>
          <p:nvPr/>
        </p:nvSpPr>
        <p:spPr>
          <a:xfrm>
            <a:off x="2451957" y="5832630"/>
            <a:ext cx="6692044" cy="553998"/>
          </a:xfrm>
          <a:prstGeom prst="rect">
            <a:avLst/>
          </a:prstGeom>
        </p:spPr>
        <p:txBody>
          <a:bodyPr wrap="none">
            <a:spAutoFit/>
          </a:bodyPr>
          <a:lstStyle/>
          <a:p>
            <a:r>
              <a:rPr lang="en-US" sz="3000" dirty="0" smtClean="0">
                <a:solidFill>
                  <a:srgbClr val="C3FFFF"/>
                </a:solidFill>
              </a:rPr>
              <a:t>of selected K2 targets are K and M dwarfs </a:t>
            </a:r>
            <a:endParaRPr lang="en-US" sz="3000" dirty="0">
              <a:solidFill>
                <a:srgbClr val="C3FFFF"/>
              </a:solidFill>
            </a:endParaRPr>
          </a:p>
        </p:txBody>
      </p:sp>
      <p:sp>
        <p:nvSpPr>
          <p:cNvPr id="9" name="Rectangle 8"/>
          <p:cNvSpPr/>
          <p:nvPr/>
        </p:nvSpPr>
        <p:spPr>
          <a:xfrm>
            <a:off x="168204" y="5233776"/>
            <a:ext cx="2419477" cy="1631216"/>
          </a:xfrm>
          <a:prstGeom prst="rect">
            <a:avLst/>
          </a:prstGeom>
        </p:spPr>
        <p:txBody>
          <a:bodyPr wrap="none">
            <a:spAutoFit/>
          </a:bodyPr>
          <a:lstStyle/>
          <a:p>
            <a:r>
              <a:rPr lang="en-US" sz="10000" b="1" dirty="0">
                <a:solidFill>
                  <a:srgbClr val="66FFFF"/>
                </a:solidFill>
              </a:rPr>
              <a:t>41% </a:t>
            </a:r>
          </a:p>
        </p:txBody>
      </p:sp>
      <p:sp>
        <p:nvSpPr>
          <p:cNvPr id="16" name="TextBox 15"/>
          <p:cNvSpPr txBox="1"/>
          <p:nvPr/>
        </p:nvSpPr>
        <p:spPr>
          <a:xfrm>
            <a:off x="1042865" y="4264305"/>
            <a:ext cx="947690" cy="553998"/>
          </a:xfrm>
          <a:prstGeom prst="rect">
            <a:avLst/>
          </a:prstGeom>
          <a:solidFill>
            <a:schemeClr val="tx1"/>
          </a:solidFill>
        </p:spPr>
        <p:txBody>
          <a:bodyPr wrap="square" rtlCol="0">
            <a:spAutoFit/>
          </a:bodyPr>
          <a:lstStyle/>
          <a:p>
            <a:r>
              <a:rPr lang="en-US" sz="3000" b="1" dirty="0" smtClean="0">
                <a:solidFill>
                  <a:schemeClr val="bg1"/>
                </a:solidFill>
              </a:rPr>
              <a:t>K2</a:t>
            </a:r>
            <a:endParaRPr lang="en-US" sz="3000" b="1" dirty="0">
              <a:solidFill>
                <a:schemeClr val="bg1"/>
              </a:solidFill>
            </a:endParaRPr>
          </a:p>
        </p:txBody>
      </p:sp>
      <p:sp>
        <p:nvSpPr>
          <p:cNvPr id="17" name="TextBox 16"/>
          <p:cNvSpPr txBox="1"/>
          <p:nvPr/>
        </p:nvSpPr>
        <p:spPr>
          <a:xfrm>
            <a:off x="5391959" y="4264305"/>
            <a:ext cx="1739897" cy="553998"/>
          </a:xfrm>
          <a:prstGeom prst="rect">
            <a:avLst/>
          </a:prstGeom>
          <a:solidFill>
            <a:schemeClr val="tx1"/>
          </a:solidFill>
        </p:spPr>
        <p:txBody>
          <a:bodyPr wrap="square" rtlCol="0">
            <a:spAutoFit/>
          </a:bodyPr>
          <a:lstStyle/>
          <a:p>
            <a:r>
              <a:rPr lang="en-US" sz="3000" b="1" i="1" dirty="0" smtClean="0">
                <a:solidFill>
                  <a:schemeClr val="bg1"/>
                </a:solidFill>
              </a:rPr>
              <a:t>Kepler</a:t>
            </a:r>
            <a:endParaRPr lang="en-US" sz="3000" b="1" i="1" dirty="0">
              <a:solidFill>
                <a:schemeClr val="bg1"/>
              </a:solidFill>
            </a:endParaRPr>
          </a:p>
        </p:txBody>
      </p:sp>
      <p:sp>
        <p:nvSpPr>
          <p:cNvPr id="18" name="Oval 17"/>
          <p:cNvSpPr/>
          <p:nvPr/>
        </p:nvSpPr>
        <p:spPr>
          <a:xfrm rot="2724707">
            <a:off x="3166241" y="3970453"/>
            <a:ext cx="1497420" cy="712263"/>
          </a:xfrm>
          <a:prstGeom prst="ellipse">
            <a:avLst/>
          </a:prstGeom>
          <a:noFill/>
          <a:ln w="76200" cmpd="sng">
            <a:solidFill>
              <a:srgbClr val="66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5057" y="1653143"/>
            <a:ext cx="452871" cy="3854279"/>
          </a:xfrm>
          <a:prstGeom prst="rect">
            <a:avLst/>
          </a:prstGeom>
        </p:spPr>
      </p:pic>
    </p:spTree>
    <p:extLst>
      <p:ext uri="{BB962C8B-B14F-4D97-AF65-F5344CB8AC3E}">
        <p14:creationId xmlns:p14="http://schemas.microsoft.com/office/powerpoint/2010/main" val="404319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3205021351"/>
              </p:ext>
            </p:extLst>
          </p:nvPr>
        </p:nvGraphicFramePr>
        <p:xfrm>
          <a:off x="247104" y="4249738"/>
          <a:ext cx="8649792" cy="2309686"/>
        </p:xfrm>
        <a:graphic>
          <a:graphicData uri="http://schemas.openxmlformats.org/drawingml/2006/table">
            <a:tbl>
              <a:tblPr firstRow="1" bandRow="1">
                <a:tableStyleId>{125E5076-3810-47DD-B79F-674D7AD40C01}</a:tableStyleId>
              </a:tblPr>
              <a:tblGrid>
                <a:gridCol w="2825750"/>
                <a:gridCol w="2753784"/>
                <a:gridCol w="3070258"/>
              </a:tblGrid>
              <a:tr h="6028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500" b="1" i="0" dirty="0" smtClean="0">
                        <a:solidFill>
                          <a:schemeClr val="tx1"/>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dirty="0" smtClean="0">
                          <a:solidFill>
                            <a:srgbClr val="FFCC66"/>
                          </a:solidFill>
                        </a:rPr>
                        <a:t>Jupiter-Sun</a:t>
                      </a:r>
                      <a:r>
                        <a:rPr lang="en-US" sz="2500" baseline="0" dirty="0" smtClean="0">
                          <a:solidFill>
                            <a:srgbClr val="FFCC66"/>
                          </a:solidFill>
                        </a:rPr>
                        <a:t> System</a:t>
                      </a:r>
                      <a:endParaRPr lang="en-US" sz="2500" dirty="0">
                        <a:solidFill>
                          <a:srgbClr val="FFCC66"/>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500" dirty="0" smtClean="0">
                          <a:solidFill>
                            <a:srgbClr val="66CCFF"/>
                          </a:solidFill>
                        </a:rPr>
                        <a:t>Earth-Sun</a:t>
                      </a:r>
                      <a:r>
                        <a:rPr lang="en-US" sz="2500" baseline="0" dirty="0" smtClean="0">
                          <a:solidFill>
                            <a:srgbClr val="66CCFF"/>
                          </a:solidFill>
                        </a:rPr>
                        <a:t> System</a:t>
                      </a:r>
                      <a:endParaRPr lang="en-US" sz="2500" dirty="0">
                        <a:solidFill>
                          <a:srgbClr val="66CCFF"/>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85083">
                <a:tc>
                  <a:txBody>
                    <a:bodyPr/>
                    <a:lstStyle/>
                    <a:p>
                      <a:pPr algn="ctr"/>
                      <a:r>
                        <a:rPr lang="en-US" sz="2500" b="1" dirty="0" smtClean="0"/>
                        <a:t>Transit Depth</a:t>
                      </a:r>
                    </a:p>
                    <a:p>
                      <a:pPr algn="ctr"/>
                      <a:r>
                        <a:rPr lang="en-US" sz="2500" b="1" dirty="0" smtClean="0"/>
                        <a:t> (Light Curve Dip)</a:t>
                      </a:r>
                      <a:endParaRPr lang="en-US" sz="25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lumOff val="25000"/>
                      </a:schemeClr>
                    </a:solidFill>
                  </a:tcPr>
                </a:tc>
                <a:tc>
                  <a:txBody>
                    <a:bodyPr/>
                    <a:lstStyle/>
                    <a:p>
                      <a:pPr algn="ctr"/>
                      <a:r>
                        <a:rPr lang="en-US" sz="2800" b="1" u="none" strike="noStrike" kern="1200" baseline="0" dirty="0" smtClean="0">
                          <a:solidFill>
                            <a:srgbClr val="FFCC66"/>
                          </a:solidFill>
                        </a:rPr>
                        <a:t> 1%</a:t>
                      </a:r>
                      <a:endParaRPr lang="en-US" sz="2800" b="1" dirty="0">
                        <a:solidFill>
                          <a:srgbClr val="FFCC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lumOff val="25000"/>
                      </a:schemeClr>
                    </a:solidFill>
                  </a:tcPr>
                </a:tc>
                <a:tc>
                  <a:txBody>
                    <a:bodyPr/>
                    <a:lstStyle/>
                    <a:p>
                      <a:pPr algn="ctr"/>
                      <a:r>
                        <a:rPr lang="en-US" sz="2800" b="1" dirty="0" smtClean="0">
                          <a:solidFill>
                            <a:srgbClr val="66CCFF"/>
                          </a:solidFill>
                        </a:rPr>
                        <a:t>0.0084%</a:t>
                      </a:r>
                      <a:endParaRPr lang="en-US" sz="2800" b="1" dirty="0">
                        <a:solidFill>
                          <a:srgbClr val="66CC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lumOff val="25000"/>
                      </a:schemeClr>
                    </a:solidFill>
                  </a:tcPr>
                </a:tc>
              </a:tr>
              <a:tr h="785083">
                <a:tc>
                  <a:txBody>
                    <a:bodyPr/>
                    <a:lstStyle/>
                    <a:p>
                      <a:pPr algn="ctr"/>
                      <a:r>
                        <a:rPr lang="en-US" sz="2500" b="1" dirty="0" smtClean="0"/>
                        <a:t>RV</a:t>
                      </a:r>
                      <a:r>
                        <a:rPr lang="en-US" sz="2500" b="1" baseline="0" dirty="0" smtClean="0"/>
                        <a:t> </a:t>
                      </a:r>
                      <a:r>
                        <a:rPr lang="en-US" sz="2500" b="1" baseline="0" dirty="0" err="1" smtClean="0"/>
                        <a:t>Semiamplitude</a:t>
                      </a:r>
                      <a:r>
                        <a:rPr lang="en-US" sz="2500" b="1" baseline="0" dirty="0" smtClean="0"/>
                        <a:t> (Doppler Wobble)</a:t>
                      </a:r>
                      <a:endParaRPr lang="en-US" sz="25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lumOff val="15000"/>
                      </a:schemeClr>
                    </a:solidFill>
                  </a:tcPr>
                </a:tc>
                <a:tc>
                  <a:txBody>
                    <a:bodyPr/>
                    <a:lstStyle/>
                    <a:p>
                      <a:pPr algn="ctr"/>
                      <a:r>
                        <a:rPr lang="en-US" sz="2800" b="1" dirty="0" smtClean="0">
                          <a:solidFill>
                            <a:srgbClr val="FFCC66"/>
                          </a:solidFill>
                        </a:rPr>
                        <a:t>12.5 m/s</a:t>
                      </a:r>
                      <a:endParaRPr lang="en-US" sz="2800" b="1" dirty="0">
                        <a:solidFill>
                          <a:srgbClr val="FFCC66"/>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lumOff val="15000"/>
                      </a:schemeClr>
                    </a:solidFill>
                  </a:tcPr>
                </a:tc>
                <a:tc>
                  <a:txBody>
                    <a:bodyPr/>
                    <a:lstStyle/>
                    <a:p>
                      <a:pPr algn="ctr"/>
                      <a:r>
                        <a:rPr lang="en-US" sz="2800" b="1" dirty="0" smtClean="0">
                          <a:solidFill>
                            <a:srgbClr val="66CCFF"/>
                          </a:solidFill>
                        </a:rPr>
                        <a:t>0.09</a:t>
                      </a:r>
                      <a:r>
                        <a:rPr lang="en-US" sz="2800" b="1" baseline="0" dirty="0" smtClean="0">
                          <a:solidFill>
                            <a:srgbClr val="66CCFF"/>
                          </a:solidFill>
                        </a:rPr>
                        <a:t> m/s</a:t>
                      </a:r>
                      <a:endParaRPr lang="en-US" sz="2800" b="1" dirty="0">
                        <a:solidFill>
                          <a:srgbClr val="66CCFF"/>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lumOff val="15000"/>
                      </a:schemeClr>
                    </a:solidFill>
                  </a:tcPr>
                </a:tc>
              </a:tr>
            </a:tbl>
          </a:graphicData>
        </a:graphic>
      </p:graphicFrame>
      <p:sp>
        <p:nvSpPr>
          <p:cNvPr id="32" name="Rectangle 31"/>
          <p:cNvSpPr/>
          <p:nvPr/>
        </p:nvSpPr>
        <p:spPr>
          <a:xfrm>
            <a:off x="5837505" y="5690324"/>
            <a:ext cx="3306495" cy="11676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40" name="Rectangle 39"/>
          <p:cNvSpPr/>
          <p:nvPr/>
        </p:nvSpPr>
        <p:spPr>
          <a:xfrm>
            <a:off x="2918753" y="4437369"/>
            <a:ext cx="3040876" cy="4271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38" name="Rectangle 37"/>
          <p:cNvSpPr/>
          <p:nvPr/>
        </p:nvSpPr>
        <p:spPr>
          <a:xfrm>
            <a:off x="213715" y="5671194"/>
            <a:ext cx="5703168" cy="11676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37" name="Rectangle 36"/>
          <p:cNvSpPr/>
          <p:nvPr/>
        </p:nvSpPr>
        <p:spPr>
          <a:xfrm>
            <a:off x="134336" y="4774499"/>
            <a:ext cx="5703168" cy="9158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4" name="Picture 3"/>
          <p:cNvPicPr>
            <a:picLocks noChangeAspect="1"/>
          </p:cNvPicPr>
          <p:nvPr/>
        </p:nvPicPr>
        <p:blipFill>
          <a:blip r:embed="rId3"/>
          <a:stretch>
            <a:fillRect/>
          </a:stretch>
        </p:blipFill>
        <p:spPr>
          <a:xfrm flipH="1">
            <a:off x="0" y="1087438"/>
            <a:ext cx="9144000" cy="2985541"/>
          </a:xfrm>
          <a:prstGeom prst="rect">
            <a:avLst/>
          </a:prstGeom>
        </p:spPr>
      </p:pic>
      <p:cxnSp>
        <p:nvCxnSpPr>
          <p:cNvPr id="10" name="Straight Arrow Connector 9"/>
          <p:cNvCxnSpPr/>
          <p:nvPr/>
        </p:nvCxnSpPr>
        <p:spPr>
          <a:xfrm flipV="1">
            <a:off x="4775029" y="3528978"/>
            <a:ext cx="647256" cy="908392"/>
          </a:xfrm>
          <a:prstGeom prst="straightConnector1">
            <a:avLst/>
          </a:prstGeom>
          <a:ln w="57150" cmpd="sng">
            <a:solidFill>
              <a:srgbClr val="FFCC66"/>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083164" y="2794000"/>
            <a:ext cx="369784" cy="1643370"/>
          </a:xfrm>
          <a:prstGeom prst="straightConnector1">
            <a:avLst/>
          </a:prstGeom>
          <a:ln w="57150" cmpd="sng">
            <a:solidFill>
              <a:srgbClr val="66CCFF"/>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How detectable are these signals?</a:t>
            </a:r>
            <a:endParaRPr lang="en-US" dirty="0"/>
          </a:p>
        </p:txBody>
      </p:sp>
      <p:sp>
        <p:nvSpPr>
          <p:cNvPr id="44" name="TextBox 43"/>
          <p:cNvSpPr txBox="1"/>
          <p:nvPr/>
        </p:nvSpPr>
        <p:spPr>
          <a:xfrm>
            <a:off x="-1160174" y="5885700"/>
            <a:ext cx="184666" cy="369332"/>
          </a:xfrm>
          <a:prstGeom prst="rect">
            <a:avLst/>
          </a:prstGeom>
          <a:noFill/>
        </p:spPr>
        <p:txBody>
          <a:bodyPr wrap="none" rtlCol="0">
            <a:spAutoFit/>
          </a:bodyPr>
          <a:lstStyle/>
          <a:p>
            <a:endParaRPr lang="en-US" dirty="0"/>
          </a:p>
        </p:txBody>
      </p:sp>
      <p:sp>
        <p:nvSpPr>
          <p:cNvPr id="49" name="TextBox 48"/>
          <p:cNvSpPr txBox="1"/>
          <p:nvPr/>
        </p:nvSpPr>
        <p:spPr>
          <a:xfrm>
            <a:off x="134336" y="6300873"/>
            <a:ext cx="184666" cy="369332"/>
          </a:xfrm>
          <a:prstGeom prst="rect">
            <a:avLst/>
          </a:prstGeom>
          <a:noFill/>
        </p:spPr>
        <p:txBody>
          <a:bodyPr wrap="none" rtlCol="0">
            <a:spAutoFit/>
          </a:bodyPr>
          <a:lstStyle/>
          <a:p>
            <a:endParaRPr lang="en-US" b="1" dirty="0"/>
          </a:p>
        </p:txBody>
      </p:sp>
      <p:sp>
        <p:nvSpPr>
          <p:cNvPr id="35" name="Rectangle 34"/>
          <p:cNvSpPr/>
          <p:nvPr/>
        </p:nvSpPr>
        <p:spPr>
          <a:xfrm>
            <a:off x="5837505" y="4522648"/>
            <a:ext cx="3306495" cy="116767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pic>
        <p:nvPicPr>
          <p:cNvPr id="6" name="Picture 5"/>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959629" y="5501768"/>
            <a:ext cx="1007885" cy="1057656"/>
          </a:xfrm>
          <a:prstGeom prst="rect">
            <a:avLst/>
          </a:prstGeom>
        </p:spPr>
      </p:pic>
      <p:pic>
        <p:nvPicPr>
          <p:cNvPr id="16" name="Picture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71386" y="5902194"/>
            <a:ext cx="959139" cy="797357"/>
          </a:xfrm>
          <a:prstGeom prst="rect">
            <a:avLst/>
          </a:prstGeom>
        </p:spPr>
      </p:pic>
    </p:spTree>
    <p:extLst>
      <p:ext uri="{BB962C8B-B14F-4D97-AF65-F5344CB8AC3E}">
        <p14:creationId xmlns:p14="http://schemas.microsoft.com/office/powerpoint/2010/main" val="30231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38" grpId="0" animBg="1"/>
      <p:bldP spid="37" grpId="0" animBg="1"/>
      <p:bldP spid="3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811"/>
            <a:ext cx="9256964" cy="1143000"/>
          </a:xfrm>
        </p:spPr>
        <p:txBody>
          <a:bodyPr>
            <a:normAutofit fontScale="90000"/>
          </a:bodyPr>
          <a:lstStyle/>
          <a:p>
            <a:r>
              <a:rPr lang="en-US" dirty="0" smtClean="0"/>
              <a:t>Near-Infrared Spectroscopy </a:t>
            </a:r>
            <a:br>
              <a:rPr lang="en-US" dirty="0" smtClean="0"/>
            </a:br>
            <a:r>
              <a:rPr lang="en-US" dirty="0" smtClean="0"/>
              <a:t>Enables Host Star Characterization</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6431" y="1292646"/>
            <a:ext cx="4251960" cy="274623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432306222"/>
              </p:ext>
            </p:extLst>
          </p:nvPr>
        </p:nvGraphicFramePr>
        <p:xfrm>
          <a:off x="196431" y="4038880"/>
          <a:ext cx="8751138" cy="2287402"/>
        </p:xfrm>
        <a:graphic>
          <a:graphicData uri="http://schemas.openxmlformats.org/drawingml/2006/table">
            <a:tbl>
              <a:tblPr firstRow="1" bandRow="1">
                <a:tableStyleId>{073A0DAA-6AF3-43AB-8588-CEC1D06C72B9}</a:tableStyleId>
              </a:tblPr>
              <a:tblGrid>
                <a:gridCol w="2984707"/>
                <a:gridCol w="2619036"/>
                <a:gridCol w="3147395"/>
              </a:tblGrid>
              <a:tr h="0">
                <a:tc>
                  <a:txBody>
                    <a:bodyPr/>
                    <a:lstStyle/>
                    <a:p>
                      <a:pPr algn="ctr"/>
                      <a:r>
                        <a:rPr lang="en-US" sz="2200" dirty="0" smtClean="0">
                          <a:solidFill>
                            <a:srgbClr val="A5E0FF"/>
                          </a:solidFill>
                        </a:rPr>
                        <a:t>IRTF/</a:t>
                      </a:r>
                      <a:r>
                        <a:rPr lang="en-US" sz="2200" dirty="0" err="1" smtClean="0">
                          <a:solidFill>
                            <a:srgbClr val="A5E0FF"/>
                          </a:solidFill>
                        </a:rPr>
                        <a:t>SpeX</a:t>
                      </a:r>
                      <a:endParaRPr lang="en-US" sz="2200" dirty="0">
                        <a:solidFill>
                          <a:srgbClr val="A5E0FF"/>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smtClean="0">
                          <a:solidFill>
                            <a:srgbClr val="A6FFA4"/>
                          </a:solidFill>
                        </a:rPr>
                        <a:t>Palomar 200”/</a:t>
                      </a:r>
                      <a:r>
                        <a:rPr lang="en-US" sz="2200" dirty="0" err="1" smtClean="0">
                          <a:solidFill>
                            <a:srgbClr val="A6FFA4"/>
                          </a:solidFill>
                        </a:rPr>
                        <a:t>TripleSpec</a:t>
                      </a:r>
                      <a:endParaRPr lang="en-US" sz="2200" dirty="0">
                        <a:solidFill>
                          <a:srgbClr val="A6FFA4"/>
                        </a:solidFil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b="1" dirty="0" smtClean="0"/>
                        <a:t>21</a:t>
                      </a:r>
                      <a:r>
                        <a:rPr lang="en-US" dirty="0" smtClean="0"/>
                        <a:t> </a:t>
                      </a:r>
                      <a:r>
                        <a:rPr lang="en-US" sz="1200" dirty="0" smtClean="0"/>
                        <a:t>(mostly partial)</a:t>
                      </a:r>
                      <a:endParaRPr lang="en-US" sz="1200" dirty="0"/>
                    </a:p>
                  </a:txBody>
                  <a:tcPr>
                    <a:lnR w="12700" cmpd="sng">
                      <a:noFill/>
                    </a:lnR>
                    <a:lnT w="12700" cap="flat" cmpd="sng" algn="ctr">
                      <a:noFill/>
                      <a:prstDash val="solid"/>
                      <a:round/>
                      <a:headEnd type="none" w="med" len="med"/>
                      <a:tailEnd type="none" w="med" len="med"/>
                    </a:lnT>
                    <a:solidFill>
                      <a:srgbClr val="A5E0FF"/>
                    </a:solidFill>
                  </a:tcPr>
                </a:tc>
                <a:tc>
                  <a:txBody>
                    <a:bodyPr/>
                    <a:lstStyle/>
                    <a:p>
                      <a:pPr algn="ctr"/>
                      <a:r>
                        <a:rPr lang="en-US" dirty="0" smtClean="0">
                          <a:solidFill>
                            <a:schemeClr val="tx1">
                              <a:lumMod val="75000"/>
                            </a:schemeClr>
                          </a:solidFill>
                        </a:rPr>
                        <a:t>Nights Observed</a:t>
                      </a:r>
                      <a:endParaRPr lang="en-US" dirty="0">
                        <a:solidFill>
                          <a:schemeClr val="tx1">
                            <a:lumMod val="75000"/>
                          </a:schemeClr>
                        </a:solidFill>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000000"/>
                    </a:solidFill>
                  </a:tcPr>
                </a:tc>
                <a:tc>
                  <a:txBody>
                    <a:bodyPr/>
                    <a:lstStyle/>
                    <a:p>
                      <a:pPr algn="ctr"/>
                      <a:r>
                        <a:rPr lang="en-US" b="1" dirty="0" smtClean="0"/>
                        <a:t>7</a:t>
                      </a:r>
                      <a:r>
                        <a:rPr lang="en-US" dirty="0" smtClean="0"/>
                        <a:t> </a:t>
                      </a:r>
                      <a:r>
                        <a:rPr lang="en-US" sz="1200" dirty="0" smtClean="0"/>
                        <a:t>(5 clear, 2 bad weather)</a:t>
                      </a:r>
                      <a:endParaRPr lang="en-US" sz="1200" dirty="0">
                        <a:solidFill>
                          <a:srgbClr val="7F7F7F"/>
                        </a:solidFill>
                      </a:endParaRPr>
                    </a:p>
                  </a:txBody>
                  <a:tcPr>
                    <a:lnL w="12700" cmpd="sng">
                      <a:noFill/>
                    </a:lnL>
                    <a:lnT w="12700" cap="flat" cmpd="sng" algn="ctr">
                      <a:noFill/>
                      <a:prstDash val="solid"/>
                      <a:round/>
                      <a:headEnd type="none" w="med" len="med"/>
                      <a:tailEnd type="none" w="med" len="med"/>
                    </a:lnT>
                    <a:solidFill>
                      <a:srgbClr val="A6FFA4"/>
                    </a:solidFill>
                  </a:tcPr>
                </a:tc>
              </a:tr>
              <a:tr h="370840">
                <a:tc>
                  <a:txBody>
                    <a:bodyPr/>
                    <a:lstStyle/>
                    <a:p>
                      <a:pPr algn="ctr"/>
                      <a:r>
                        <a:rPr lang="en-US" b="1" dirty="0" smtClean="0"/>
                        <a:t>1 partial</a:t>
                      </a:r>
                      <a:endParaRPr lang="en-US" dirty="0"/>
                    </a:p>
                  </a:txBody>
                  <a:tcPr>
                    <a:lnR w="12700" cmpd="sng">
                      <a:noFill/>
                    </a:lnR>
                    <a:solidFill>
                      <a:srgbClr val="A5E0FF"/>
                    </a:solidFill>
                  </a:tcPr>
                </a:tc>
                <a:tc>
                  <a:txBody>
                    <a:bodyPr/>
                    <a:lstStyle/>
                    <a:p>
                      <a:pPr algn="ctr"/>
                      <a:r>
                        <a:rPr lang="en-US" dirty="0" smtClean="0">
                          <a:solidFill>
                            <a:schemeClr val="tx1">
                              <a:lumMod val="75000"/>
                            </a:schemeClr>
                          </a:solidFill>
                        </a:rPr>
                        <a:t>Upcoming</a:t>
                      </a:r>
                      <a:r>
                        <a:rPr lang="en-US" baseline="0" dirty="0" smtClean="0">
                          <a:solidFill>
                            <a:schemeClr val="tx1">
                              <a:lumMod val="75000"/>
                            </a:schemeClr>
                          </a:solidFill>
                        </a:rPr>
                        <a:t> Nights</a:t>
                      </a:r>
                      <a:endParaRPr lang="en-US" dirty="0">
                        <a:solidFill>
                          <a:schemeClr val="tx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00"/>
                    </a:solidFill>
                  </a:tcPr>
                </a:tc>
                <a:tc>
                  <a:txBody>
                    <a:bodyPr/>
                    <a:lstStyle/>
                    <a:p>
                      <a:pPr algn="ctr"/>
                      <a:r>
                        <a:rPr lang="en-US" b="0" i="1" dirty="0" smtClean="0"/>
                        <a:t> </a:t>
                      </a:r>
                      <a:r>
                        <a:rPr lang="en-US" b="1" i="0" dirty="0" smtClean="0"/>
                        <a:t>2 full</a:t>
                      </a:r>
                      <a:endParaRPr lang="en-US" b="0" i="0" dirty="0"/>
                    </a:p>
                  </a:txBody>
                  <a:tcPr>
                    <a:lnL w="12700" cmpd="sng">
                      <a:noFill/>
                    </a:lnL>
                    <a:solidFill>
                      <a:srgbClr val="A6FFA4"/>
                    </a:solidFill>
                  </a:tcPr>
                </a:tc>
              </a:tr>
              <a:tr h="370840">
                <a:tc>
                  <a:txBody>
                    <a:bodyPr/>
                    <a:lstStyle/>
                    <a:p>
                      <a:pPr algn="ctr"/>
                      <a:r>
                        <a:rPr lang="en-US" dirty="0" smtClean="0"/>
                        <a:t>0.7 – 2.55 microns </a:t>
                      </a:r>
                      <a:r>
                        <a:rPr lang="en-US" sz="1200" dirty="0" smtClean="0"/>
                        <a:t>(SXD mode)</a:t>
                      </a:r>
                      <a:endParaRPr lang="en-US" sz="1200" dirty="0"/>
                    </a:p>
                  </a:txBody>
                  <a:tcPr>
                    <a:lnR w="12700" cmpd="sng">
                      <a:noFill/>
                    </a:lnR>
                    <a:solidFill>
                      <a:srgbClr val="D1EFFF"/>
                    </a:solidFill>
                  </a:tcPr>
                </a:tc>
                <a:tc>
                  <a:txBody>
                    <a:bodyPr/>
                    <a:lstStyle/>
                    <a:p>
                      <a:pPr algn="ctr"/>
                      <a:r>
                        <a:rPr lang="en-US" dirty="0" smtClean="0">
                          <a:solidFill>
                            <a:schemeClr val="tx1">
                              <a:lumMod val="75000"/>
                            </a:schemeClr>
                          </a:solidFill>
                        </a:rPr>
                        <a:t>Wavelength Coverage</a:t>
                      </a:r>
                      <a:endParaRPr lang="en-US" dirty="0">
                        <a:solidFill>
                          <a:schemeClr val="tx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00"/>
                    </a:solidFill>
                  </a:tcPr>
                </a:tc>
                <a:tc>
                  <a:txBody>
                    <a:bodyPr/>
                    <a:lstStyle/>
                    <a:p>
                      <a:pPr algn="ctr"/>
                      <a:r>
                        <a:rPr lang="en-US" dirty="0" smtClean="0"/>
                        <a:t>1.0 – 2.4 microns</a:t>
                      </a:r>
                      <a:endParaRPr lang="en-US" dirty="0"/>
                    </a:p>
                  </a:txBody>
                  <a:tcPr>
                    <a:lnL w="12700" cmpd="sng">
                      <a:noFill/>
                    </a:lnL>
                    <a:solidFill>
                      <a:srgbClr val="D2FFD0"/>
                    </a:solidFill>
                  </a:tcPr>
                </a:tc>
              </a:tr>
              <a:tr h="370840">
                <a:tc>
                  <a:txBody>
                    <a:bodyPr/>
                    <a:lstStyle/>
                    <a:p>
                      <a:pPr algn="ctr"/>
                      <a:r>
                        <a:rPr lang="en-US" dirty="0" smtClean="0"/>
                        <a:t>2000 </a:t>
                      </a:r>
                      <a:r>
                        <a:rPr lang="en-US" sz="1200" dirty="0" smtClean="0"/>
                        <a:t>(SXD</a:t>
                      </a:r>
                      <a:r>
                        <a:rPr lang="en-US" sz="1200" baseline="0" dirty="0" smtClean="0"/>
                        <a:t> mode with 0.3x15” slit)</a:t>
                      </a:r>
                      <a:endParaRPr lang="en-US" sz="1200" dirty="0"/>
                    </a:p>
                  </a:txBody>
                  <a:tcPr>
                    <a:lnR w="12700" cmpd="sng">
                      <a:noFill/>
                    </a:lnR>
                    <a:solidFill>
                      <a:srgbClr val="A5E0FF"/>
                    </a:solidFill>
                  </a:tcPr>
                </a:tc>
                <a:tc>
                  <a:txBody>
                    <a:bodyPr/>
                    <a:lstStyle/>
                    <a:p>
                      <a:pPr algn="ctr"/>
                      <a:r>
                        <a:rPr lang="en-US" dirty="0" smtClean="0">
                          <a:solidFill>
                            <a:schemeClr val="tx1">
                              <a:lumMod val="75000"/>
                            </a:schemeClr>
                          </a:solidFill>
                        </a:rPr>
                        <a:t>Spectral</a:t>
                      </a:r>
                      <a:r>
                        <a:rPr lang="en-US" baseline="0" dirty="0" smtClean="0">
                          <a:solidFill>
                            <a:schemeClr val="tx1">
                              <a:lumMod val="75000"/>
                            </a:schemeClr>
                          </a:solidFill>
                        </a:rPr>
                        <a:t> R</a:t>
                      </a:r>
                      <a:r>
                        <a:rPr lang="en-US" dirty="0" smtClean="0">
                          <a:solidFill>
                            <a:schemeClr val="tx1">
                              <a:lumMod val="75000"/>
                            </a:schemeClr>
                          </a:solidFill>
                        </a:rPr>
                        <a:t>esolution</a:t>
                      </a:r>
                      <a:endParaRPr lang="en-US" dirty="0">
                        <a:solidFill>
                          <a:schemeClr val="tx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00"/>
                    </a:solidFill>
                  </a:tcPr>
                </a:tc>
                <a:tc>
                  <a:txBody>
                    <a:bodyPr/>
                    <a:lstStyle/>
                    <a:p>
                      <a:pPr algn="ctr"/>
                      <a:r>
                        <a:rPr lang="en-US" dirty="0" smtClean="0"/>
                        <a:t>2500 – 2700</a:t>
                      </a:r>
                      <a:r>
                        <a:rPr lang="en-US" sz="1200" baseline="0" dirty="0" smtClean="0"/>
                        <a:t> (1x30” slit)</a:t>
                      </a:r>
                      <a:endParaRPr lang="en-US" sz="1200" dirty="0"/>
                    </a:p>
                  </a:txBody>
                  <a:tcPr>
                    <a:lnL w="12700" cmpd="sng">
                      <a:noFill/>
                    </a:lnL>
                    <a:solidFill>
                      <a:srgbClr val="A6FFA4"/>
                    </a:solidFill>
                  </a:tcPr>
                </a:tc>
              </a:tr>
              <a:tr h="377322">
                <a:tc>
                  <a:txBody>
                    <a:bodyPr/>
                    <a:lstStyle/>
                    <a:p>
                      <a:pPr algn="ctr"/>
                      <a:r>
                        <a:rPr lang="en-US" sz="1800" dirty="0" smtClean="0"/>
                        <a:t>3.0 meters</a:t>
                      </a:r>
                      <a:endParaRPr lang="en-US" sz="1800" dirty="0"/>
                    </a:p>
                  </a:txBody>
                  <a:tcPr>
                    <a:lnR w="12700" cmpd="sng">
                      <a:noFill/>
                    </a:lnR>
                    <a:solidFill>
                      <a:srgbClr val="D1EFFF"/>
                    </a:solidFill>
                  </a:tcPr>
                </a:tc>
                <a:tc>
                  <a:txBody>
                    <a:bodyPr/>
                    <a:lstStyle/>
                    <a:p>
                      <a:pPr algn="ctr"/>
                      <a:r>
                        <a:rPr lang="en-US" dirty="0" smtClean="0">
                          <a:solidFill>
                            <a:schemeClr val="tx1">
                              <a:lumMod val="75000"/>
                            </a:schemeClr>
                          </a:solidFill>
                        </a:rPr>
                        <a:t>Telescope Aperture</a:t>
                      </a:r>
                      <a:endParaRPr lang="en-US" dirty="0">
                        <a:solidFill>
                          <a:schemeClr val="tx1">
                            <a:lumMod val="7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00"/>
                    </a:solidFill>
                  </a:tcPr>
                </a:tc>
                <a:tc>
                  <a:txBody>
                    <a:bodyPr/>
                    <a:lstStyle/>
                    <a:p>
                      <a:pPr algn="ctr"/>
                      <a:r>
                        <a:rPr lang="en-US" sz="1800" dirty="0" smtClean="0"/>
                        <a:t>200” = 5.1 meters</a:t>
                      </a:r>
                      <a:endParaRPr lang="en-US" sz="1800" dirty="0"/>
                    </a:p>
                  </a:txBody>
                  <a:tcPr>
                    <a:lnL w="12700" cmpd="sng">
                      <a:noFill/>
                    </a:lnL>
                    <a:solidFill>
                      <a:srgbClr val="D2FFD0"/>
                    </a:solidFill>
                  </a:tcPr>
                </a:tc>
              </a:tr>
            </a:tbl>
          </a:graphicData>
        </a:graphic>
      </p:graphicFrame>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95609" y="1292646"/>
            <a:ext cx="4251960" cy="2746234"/>
          </a:xfrm>
          <a:prstGeom prst="rect">
            <a:avLst/>
          </a:prstGeom>
        </p:spPr>
      </p:pic>
      <p:sp>
        <p:nvSpPr>
          <p:cNvPr id="3" name="TextBox 2"/>
          <p:cNvSpPr txBox="1"/>
          <p:nvPr/>
        </p:nvSpPr>
        <p:spPr>
          <a:xfrm>
            <a:off x="-1479228" y="471738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262691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Concentrate on Bright Targets</a:t>
            </a:r>
            <a:endParaRPr lang="en-US" dirty="0"/>
          </a:p>
        </p:txBody>
      </p:sp>
      <p:pic>
        <p:nvPicPr>
          <p:cNvPr id="9" name="Picture 8" descr="kepmag_kmag_distribution.pdf"/>
          <p:cNvPicPr>
            <a:picLocks noChangeAspect="1"/>
          </p:cNvPicPr>
          <p:nvPr/>
        </p:nvPicPr>
        <p:blipFill rotWithShape="1">
          <a:blip r:embed="rId2" cstate="email">
            <a:extLst>
              <a:ext uri="{28A0092B-C50C-407E-A947-70E740481C1C}">
                <a14:useLocalDpi xmlns:a14="http://schemas.microsoft.com/office/drawing/2010/main"/>
              </a:ext>
            </a:extLst>
          </a:blip>
          <a:srcRect t="3162" b="5188"/>
          <a:stretch/>
        </p:blipFill>
        <p:spPr>
          <a:xfrm>
            <a:off x="287140" y="1246462"/>
            <a:ext cx="8569721" cy="5236074"/>
          </a:xfrm>
          <a:prstGeom prst="rect">
            <a:avLst/>
          </a:prstGeom>
        </p:spPr>
      </p:pic>
      <p:sp>
        <p:nvSpPr>
          <p:cNvPr id="13" name="TextBox 12"/>
          <p:cNvSpPr txBox="1"/>
          <p:nvPr/>
        </p:nvSpPr>
        <p:spPr>
          <a:xfrm>
            <a:off x="5612605" y="1964353"/>
            <a:ext cx="2886063" cy="1015663"/>
          </a:xfrm>
          <a:prstGeom prst="rect">
            <a:avLst/>
          </a:prstGeom>
          <a:noFill/>
        </p:spPr>
        <p:txBody>
          <a:bodyPr wrap="square" rtlCol="0">
            <a:spAutoFit/>
          </a:bodyPr>
          <a:lstStyle/>
          <a:p>
            <a:pPr algn="ctr"/>
            <a:r>
              <a:rPr lang="en-US" sz="3000" b="1" dirty="0" smtClean="0">
                <a:solidFill>
                  <a:srgbClr val="0000FF"/>
                </a:solidFill>
              </a:rPr>
              <a:t>Median </a:t>
            </a:r>
          </a:p>
          <a:p>
            <a:pPr algn="ctr"/>
            <a:r>
              <a:rPr lang="en-US" sz="3000" b="1" dirty="0" err="1" smtClean="0">
                <a:solidFill>
                  <a:srgbClr val="0000FF"/>
                </a:solidFill>
              </a:rPr>
              <a:t>KepMag</a:t>
            </a:r>
            <a:r>
              <a:rPr lang="en-US" sz="3000" b="1" dirty="0" smtClean="0">
                <a:solidFill>
                  <a:srgbClr val="0000FF"/>
                </a:solidFill>
              </a:rPr>
              <a:t> = 13.5</a:t>
            </a:r>
            <a:endParaRPr lang="en-US" sz="3000" b="1" dirty="0">
              <a:solidFill>
                <a:srgbClr val="0000FF"/>
              </a:solidFill>
            </a:endParaRPr>
          </a:p>
        </p:txBody>
      </p:sp>
      <p:sp>
        <p:nvSpPr>
          <p:cNvPr id="23" name="TextBox 22"/>
          <p:cNvSpPr txBox="1"/>
          <p:nvPr/>
        </p:nvSpPr>
        <p:spPr>
          <a:xfrm>
            <a:off x="1845587" y="2644665"/>
            <a:ext cx="2508427" cy="1015663"/>
          </a:xfrm>
          <a:prstGeom prst="rect">
            <a:avLst/>
          </a:prstGeom>
          <a:noFill/>
        </p:spPr>
        <p:txBody>
          <a:bodyPr wrap="square" rtlCol="0">
            <a:spAutoFit/>
          </a:bodyPr>
          <a:lstStyle/>
          <a:p>
            <a:pPr algn="ctr"/>
            <a:r>
              <a:rPr lang="en-US" sz="3000" b="1" dirty="0" smtClean="0">
                <a:solidFill>
                  <a:srgbClr val="FF0000"/>
                </a:solidFill>
              </a:rPr>
              <a:t>Median </a:t>
            </a:r>
          </a:p>
          <a:p>
            <a:pPr algn="ctr"/>
            <a:r>
              <a:rPr lang="en-US" sz="3000" b="1" dirty="0" err="1" smtClean="0">
                <a:solidFill>
                  <a:srgbClr val="FF0000"/>
                </a:solidFill>
              </a:rPr>
              <a:t>Kmag</a:t>
            </a:r>
            <a:r>
              <a:rPr lang="en-US" sz="3000" b="1" dirty="0" smtClean="0">
                <a:solidFill>
                  <a:srgbClr val="FF0000"/>
                </a:solidFill>
              </a:rPr>
              <a:t> = 10.9</a:t>
            </a:r>
            <a:endParaRPr lang="en-US" sz="3000" b="1" dirty="0">
              <a:solidFill>
                <a:srgbClr val="FF0000"/>
              </a:solidFill>
            </a:endParaRPr>
          </a:p>
        </p:txBody>
      </p:sp>
      <p:sp>
        <p:nvSpPr>
          <p:cNvPr id="8" name="TextBox 7"/>
          <p:cNvSpPr txBox="1"/>
          <p:nvPr/>
        </p:nvSpPr>
        <p:spPr>
          <a:xfrm>
            <a:off x="4043578" y="6482536"/>
            <a:ext cx="5100423" cy="369332"/>
          </a:xfrm>
          <a:prstGeom prst="rect">
            <a:avLst/>
          </a:prstGeom>
          <a:noFill/>
        </p:spPr>
        <p:txBody>
          <a:bodyPr wrap="square" rtlCol="0">
            <a:spAutoFit/>
          </a:bodyPr>
          <a:lstStyle/>
          <a:p>
            <a:pPr algn="r"/>
            <a:r>
              <a:rPr lang="en-US" dirty="0" smtClean="0">
                <a:solidFill>
                  <a:schemeClr val="tx1">
                    <a:lumMod val="75000"/>
                  </a:schemeClr>
                </a:solidFill>
              </a:rPr>
              <a:t>Dressing et al. 2016a, accepted to ApJ</a:t>
            </a:r>
          </a:p>
        </p:txBody>
      </p:sp>
    </p:spTree>
    <p:extLst>
      <p:ext uri="{BB962C8B-B14F-4D97-AF65-F5344CB8AC3E}">
        <p14:creationId xmlns:p14="http://schemas.microsoft.com/office/powerpoint/2010/main" val="11290243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547104071"/>
              </p:ext>
            </p:extLst>
          </p:nvPr>
        </p:nvGraphicFramePr>
        <p:xfrm>
          <a:off x="1147017" y="1120641"/>
          <a:ext cx="7162800" cy="532968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dirty="0" smtClean="0"/>
              <a:t>Only 51% of our targets are actually Low-mass Dwarfs</a:t>
            </a:r>
            <a:endParaRPr lang="en-US" dirty="0"/>
          </a:p>
        </p:txBody>
      </p:sp>
    </p:spTree>
    <p:extLst>
      <p:ext uri="{BB962C8B-B14F-4D97-AF65-F5344CB8AC3E}">
        <p14:creationId xmlns:p14="http://schemas.microsoft.com/office/powerpoint/2010/main" val="42746846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616" y="1012691"/>
            <a:ext cx="8204768" cy="5469845"/>
          </a:xfrm>
          <a:prstGeom prst="rect">
            <a:avLst/>
          </a:prstGeom>
        </p:spPr>
      </p:pic>
      <p:sp>
        <p:nvSpPr>
          <p:cNvPr id="2" name="Title 1"/>
          <p:cNvSpPr>
            <a:spLocks noGrp="1"/>
          </p:cNvSpPr>
          <p:nvPr>
            <p:ph type="title"/>
          </p:nvPr>
        </p:nvSpPr>
        <p:spPr>
          <a:xfrm>
            <a:off x="0" y="16237"/>
            <a:ext cx="9144000" cy="1143000"/>
          </a:xfrm>
        </p:spPr>
        <p:txBody>
          <a:bodyPr>
            <a:noAutofit/>
          </a:bodyPr>
          <a:lstStyle/>
          <a:p>
            <a:r>
              <a:rPr lang="en-US" sz="3600" dirty="0" smtClean="0"/>
              <a:t>The Cool Dwarf Sample Extends from K3 – M4</a:t>
            </a:r>
            <a:endParaRPr lang="en-US" sz="3600" dirty="0"/>
          </a:p>
        </p:txBody>
      </p:sp>
      <p:sp>
        <p:nvSpPr>
          <p:cNvPr id="6" name="TextBox 5"/>
          <p:cNvSpPr txBox="1"/>
          <p:nvPr/>
        </p:nvSpPr>
        <p:spPr>
          <a:xfrm>
            <a:off x="1534974" y="1537452"/>
            <a:ext cx="2322171" cy="1800493"/>
          </a:xfrm>
          <a:prstGeom prst="rect">
            <a:avLst/>
          </a:prstGeom>
          <a:noFill/>
        </p:spPr>
        <p:txBody>
          <a:bodyPr wrap="square" rtlCol="0">
            <a:spAutoFit/>
          </a:bodyPr>
          <a:lstStyle/>
          <a:p>
            <a:pPr algn="ctr"/>
            <a:r>
              <a:rPr lang="en-US" sz="3700" i="1" dirty="0" smtClean="0">
                <a:solidFill>
                  <a:schemeClr val="bg1"/>
                </a:solidFill>
              </a:rPr>
              <a:t>How big are these stars?</a:t>
            </a:r>
            <a:endParaRPr lang="en-US" sz="3700" i="1" dirty="0">
              <a:solidFill>
                <a:schemeClr val="bg1"/>
              </a:solidFill>
            </a:endParaRPr>
          </a:p>
        </p:txBody>
      </p:sp>
      <p:sp>
        <p:nvSpPr>
          <p:cNvPr id="8" name="TextBox 7"/>
          <p:cNvSpPr txBox="1"/>
          <p:nvPr/>
        </p:nvSpPr>
        <p:spPr>
          <a:xfrm>
            <a:off x="4043578" y="6482536"/>
            <a:ext cx="5100423" cy="369332"/>
          </a:xfrm>
          <a:prstGeom prst="rect">
            <a:avLst/>
          </a:prstGeom>
          <a:noFill/>
        </p:spPr>
        <p:txBody>
          <a:bodyPr wrap="square" rtlCol="0">
            <a:spAutoFit/>
          </a:bodyPr>
          <a:lstStyle/>
          <a:p>
            <a:pPr algn="r"/>
            <a:r>
              <a:rPr lang="en-US" dirty="0" smtClean="0">
                <a:solidFill>
                  <a:schemeClr val="tx1">
                    <a:lumMod val="75000"/>
                  </a:schemeClr>
                </a:solidFill>
              </a:rPr>
              <a:t>Dressing et al. 2016a, accepted to ApJ</a:t>
            </a:r>
          </a:p>
        </p:txBody>
      </p:sp>
    </p:spTree>
    <p:extLst>
      <p:ext uri="{BB962C8B-B14F-4D97-AF65-F5344CB8AC3E}">
        <p14:creationId xmlns:p14="http://schemas.microsoft.com/office/powerpoint/2010/main" val="8896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016"/>
            <a:ext cx="8229600" cy="1143000"/>
          </a:xfrm>
        </p:spPr>
        <p:txBody>
          <a:bodyPr>
            <a:normAutofit fontScale="90000"/>
          </a:bodyPr>
          <a:lstStyle/>
          <a:p>
            <a:r>
              <a:rPr lang="en-US" dirty="0" smtClean="0"/>
              <a:t>Stellar Models Underestimate the Radii of Low-Mass Stars</a:t>
            </a:r>
            <a:endParaRPr lang="en-US" dirty="0"/>
          </a:p>
        </p:txBody>
      </p:sp>
      <p:pic>
        <p:nvPicPr>
          <p:cNvPr id="4" name="Picture 3" descr="Screen Shot 2016-07-03 at 5.56.30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5203" y="1326932"/>
            <a:ext cx="7188082" cy="5137032"/>
          </a:xfrm>
          <a:prstGeom prst="rect">
            <a:avLst/>
          </a:prstGeom>
        </p:spPr>
      </p:pic>
      <p:sp>
        <p:nvSpPr>
          <p:cNvPr id="5" name="TextBox 4"/>
          <p:cNvSpPr txBox="1"/>
          <p:nvPr/>
        </p:nvSpPr>
        <p:spPr>
          <a:xfrm>
            <a:off x="5494498" y="6461071"/>
            <a:ext cx="3649501" cy="369332"/>
          </a:xfrm>
          <a:prstGeom prst="rect">
            <a:avLst/>
          </a:prstGeom>
          <a:noFill/>
        </p:spPr>
        <p:txBody>
          <a:bodyPr wrap="square" rtlCol="0">
            <a:spAutoFit/>
          </a:bodyPr>
          <a:lstStyle/>
          <a:p>
            <a:pPr algn="r"/>
            <a:r>
              <a:rPr lang="en-US" dirty="0" err="1" smtClean="0">
                <a:solidFill>
                  <a:srgbClr val="BFBFBF"/>
                </a:solidFill>
              </a:rPr>
              <a:t>Boyajian</a:t>
            </a:r>
            <a:r>
              <a:rPr lang="en-US" dirty="0">
                <a:solidFill>
                  <a:srgbClr val="BFBFBF"/>
                </a:solidFill>
              </a:rPr>
              <a:t> </a:t>
            </a:r>
            <a:r>
              <a:rPr lang="en-US" dirty="0" smtClean="0">
                <a:solidFill>
                  <a:srgbClr val="BFBFBF"/>
                </a:solidFill>
              </a:rPr>
              <a:t>et al. 2012, ApJ, 757, 112 </a:t>
            </a:r>
          </a:p>
        </p:txBody>
      </p:sp>
    </p:spTree>
    <p:extLst>
      <p:ext uri="{BB962C8B-B14F-4D97-AF65-F5344CB8AC3E}">
        <p14:creationId xmlns:p14="http://schemas.microsoft.com/office/powerpoint/2010/main" val="40903382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52"/>
            <a:ext cx="8229600" cy="1143000"/>
          </a:xfrm>
        </p:spPr>
        <p:txBody>
          <a:bodyPr>
            <a:noAutofit/>
          </a:bodyPr>
          <a:lstStyle/>
          <a:p>
            <a:r>
              <a:rPr lang="en-US" sz="3600" dirty="0" smtClean="0"/>
              <a:t>Estimate </a:t>
            </a:r>
            <a:r>
              <a:rPr lang="en-US" sz="3600" b="1" dirty="0">
                <a:solidFill>
                  <a:srgbClr val="FFFFBD"/>
                </a:solidFill>
              </a:rPr>
              <a:t>Stellar </a:t>
            </a:r>
            <a:r>
              <a:rPr lang="en-US" sz="3600" b="1" dirty="0" smtClean="0">
                <a:solidFill>
                  <a:srgbClr val="FFFFBD"/>
                </a:solidFill>
              </a:rPr>
              <a:t>Effective Temperatures </a:t>
            </a:r>
            <a:r>
              <a:rPr lang="en-US" sz="3600" dirty="0" smtClean="0"/>
              <a:t>using </a:t>
            </a:r>
            <a:r>
              <a:rPr lang="en-US" sz="3600" dirty="0"/>
              <a:t>Features in J, H, &amp; K </a:t>
            </a:r>
            <a:r>
              <a:rPr lang="en-US" sz="3600" dirty="0" smtClean="0"/>
              <a:t>Bands</a:t>
            </a:r>
            <a:endParaRPr lang="en-US" sz="3600"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311" y="1047296"/>
            <a:ext cx="7935517" cy="5538500"/>
          </a:xfrm>
          <a:prstGeom prst="rect">
            <a:avLst/>
          </a:prstGeom>
        </p:spPr>
      </p:pic>
      <p:sp>
        <p:nvSpPr>
          <p:cNvPr id="8" name="TextBox 7"/>
          <p:cNvSpPr txBox="1"/>
          <p:nvPr/>
        </p:nvSpPr>
        <p:spPr>
          <a:xfrm>
            <a:off x="2130666" y="6516993"/>
            <a:ext cx="7013335" cy="369332"/>
          </a:xfrm>
          <a:prstGeom prst="rect">
            <a:avLst/>
          </a:prstGeom>
          <a:noFill/>
        </p:spPr>
        <p:txBody>
          <a:bodyPr wrap="square" rtlCol="0">
            <a:spAutoFit/>
          </a:bodyPr>
          <a:lstStyle/>
          <a:p>
            <a:pPr algn="r"/>
            <a:r>
              <a:rPr lang="en-US" dirty="0" smtClean="0">
                <a:solidFill>
                  <a:schemeClr val="tx1">
                    <a:lumMod val="75000"/>
                  </a:schemeClr>
                </a:solidFill>
              </a:rPr>
              <a:t>Mann et al. 2013, ApJ, 779, 118 </a:t>
            </a:r>
            <a:endParaRPr lang="en-US" dirty="0">
              <a:solidFill>
                <a:schemeClr val="tx1">
                  <a:lumMod val="75000"/>
                </a:schemeClr>
              </a:solidFill>
            </a:endParaRPr>
          </a:p>
        </p:txBody>
      </p:sp>
    </p:spTree>
    <p:extLst>
      <p:ext uri="{BB962C8B-B14F-4D97-AF65-F5344CB8AC3E}">
        <p14:creationId xmlns:p14="http://schemas.microsoft.com/office/powerpoint/2010/main" val="2141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80725" y="1206951"/>
            <a:ext cx="7350720" cy="5197380"/>
          </a:xfrm>
          <a:prstGeom prst="rect">
            <a:avLst/>
          </a:prstGeom>
        </p:spPr>
      </p:pic>
      <p:sp>
        <p:nvSpPr>
          <p:cNvPr id="9" name="TextBox 8"/>
          <p:cNvSpPr txBox="1"/>
          <p:nvPr/>
        </p:nvSpPr>
        <p:spPr>
          <a:xfrm rot="16200000">
            <a:off x="5551869" y="3661854"/>
            <a:ext cx="5367008" cy="457200"/>
          </a:xfrm>
          <a:prstGeom prst="rect">
            <a:avLst/>
          </a:prstGeom>
          <a:solidFill>
            <a:schemeClr val="tx1"/>
          </a:solidFill>
        </p:spPr>
        <p:txBody>
          <a:bodyPr wrap="square" rtlCol="0">
            <a:spAutoFit/>
          </a:bodyPr>
          <a:lstStyle/>
          <a:p>
            <a:pPr algn="ctr"/>
            <a:endParaRPr lang="en-US" sz="1000" dirty="0">
              <a:solidFill>
                <a:schemeClr val="bg1"/>
              </a:solidFill>
              <a:latin typeface="Helvetica"/>
              <a:cs typeface="Helvetica"/>
            </a:endParaRPr>
          </a:p>
        </p:txBody>
      </p:sp>
      <p:sp>
        <p:nvSpPr>
          <p:cNvPr id="2" name="Title 1"/>
          <p:cNvSpPr>
            <a:spLocks noGrp="1"/>
          </p:cNvSpPr>
          <p:nvPr>
            <p:ph type="title"/>
          </p:nvPr>
        </p:nvSpPr>
        <p:spPr>
          <a:xfrm>
            <a:off x="0" y="0"/>
            <a:ext cx="9144000" cy="1143000"/>
          </a:xfrm>
        </p:spPr>
        <p:txBody>
          <a:bodyPr>
            <a:noAutofit/>
          </a:bodyPr>
          <a:lstStyle/>
          <a:p>
            <a:r>
              <a:rPr lang="en-US" sz="4000" dirty="0" smtClean="0"/>
              <a:t>Estimate </a:t>
            </a:r>
            <a:r>
              <a:rPr lang="en-US" sz="4000" b="1" dirty="0" smtClean="0">
                <a:solidFill>
                  <a:srgbClr val="81EF7E"/>
                </a:solidFill>
              </a:rPr>
              <a:t>Stellar Radii </a:t>
            </a:r>
            <a:r>
              <a:rPr lang="en-US" sz="4000" dirty="0" smtClean="0"/>
              <a:t>from </a:t>
            </a:r>
            <a:br>
              <a:rPr lang="en-US" sz="4000" dirty="0" smtClean="0"/>
            </a:br>
            <a:r>
              <a:rPr lang="en-US" sz="4000" dirty="0" smtClean="0"/>
              <a:t>Effective Temperatures &amp; Metallicities</a:t>
            </a:r>
            <a:endParaRPr lang="en-US" sz="4000" dirty="0"/>
          </a:p>
        </p:txBody>
      </p:sp>
      <p:sp>
        <p:nvSpPr>
          <p:cNvPr id="5" name="TextBox 4"/>
          <p:cNvSpPr txBox="1"/>
          <p:nvPr/>
        </p:nvSpPr>
        <p:spPr>
          <a:xfrm>
            <a:off x="2130666" y="6516993"/>
            <a:ext cx="7013335" cy="369332"/>
          </a:xfrm>
          <a:prstGeom prst="rect">
            <a:avLst/>
          </a:prstGeom>
          <a:noFill/>
        </p:spPr>
        <p:txBody>
          <a:bodyPr wrap="square" rtlCol="0">
            <a:spAutoFit/>
          </a:bodyPr>
          <a:lstStyle/>
          <a:p>
            <a:pPr algn="r"/>
            <a:r>
              <a:rPr lang="en-US" dirty="0" smtClean="0">
                <a:solidFill>
                  <a:schemeClr val="tx1">
                    <a:lumMod val="75000"/>
                  </a:schemeClr>
                </a:solidFill>
              </a:rPr>
              <a:t>Mann et al. 2015, ApJ, 804, 64</a:t>
            </a:r>
            <a:endParaRPr lang="en-US" dirty="0">
              <a:solidFill>
                <a:schemeClr val="tx1">
                  <a:lumMod val="75000"/>
                </a:schemeClr>
              </a:solidFill>
            </a:endParaRPr>
          </a:p>
        </p:txBody>
      </p:sp>
      <p:sp>
        <p:nvSpPr>
          <p:cNvPr id="6" name="TextBox 5"/>
          <p:cNvSpPr txBox="1"/>
          <p:nvPr/>
        </p:nvSpPr>
        <p:spPr>
          <a:xfrm rot="16200000">
            <a:off x="-1340966" y="3528642"/>
            <a:ext cx="5197382" cy="553998"/>
          </a:xfrm>
          <a:prstGeom prst="rect">
            <a:avLst/>
          </a:prstGeom>
          <a:solidFill>
            <a:schemeClr val="tx1"/>
          </a:solidFill>
        </p:spPr>
        <p:txBody>
          <a:bodyPr wrap="square" rtlCol="0">
            <a:spAutoFit/>
          </a:bodyPr>
          <a:lstStyle/>
          <a:p>
            <a:pPr algn="ctr"/>
            <a:r>
              <a:rPr lang="en-US" sz="3000" dirty="0" smtClean="0">
                <a:solidFill>
                  <a:schemeClr val="bg1"/>
                </a:solidFill>
                <a:latin typeface="Helvetica"/>
                <a:cs typeface="Helvetica"/>
              </a:rPr>
              <a:t>Radius (Solar Radii)</a:t>
            </a:r>
            <a:endParaRPr lang="en-US" sz="3000" dirty="0">
              <a:solidFill>
                <a:schemeClr val="bg1"/>
              </a:solidFill>
              <a:latin typeface="Helvetica"/>
              <a:cs typeface="Helvetica"/>
            </a:endParaRPr>
          </a:p>
        </p:txBody>
      </p:sp>
      <p:sp>
        <p:nvSpPr>
          <p:cNvPr id="7" name="TextBox 6"/>
          <p:cNvSpPr txBox="1"/>
          <p:nvPr/>
        </p:nvSpPr>
        <p:spPr>
          <a:xfrm>
            <a:off x="980725" y="6019961"/>
            <a:ext cx="7350720" cy="553998"/>
          </a:xfrm>
          <a:prstGeom prst="rect">
            <a:avLst/>
          </a:prstGeom>
          <a:solidFill>
            <a:schemeClr val="tx1"/>
          </a:solidFill>
        </p:spPr>
        <p:txBody>
          <a:bodyPr wrap="square" rtlCol="0">
            <a:spAutoFit/>
          </a:bodyPr>
          <a:lstStyle/>
          <a:p>
            <a:pPr algn="ctr"/>
            <a:r>
              <a:rPr lang="en-US" sz="3000" dirty="0" smtClean="0">
                <a:solidFill>
                  <a:schemeClr val="bg1"/>
                </a:solidFill>
                <a:latin typeface="Helvetica"/>
                <a:cs typeface="Helvetica"/>
              </a:rPr>
              <a:t>Stellar Effective Temperature (K)</a:t>
            </a:r>
            <a:endParaRPr lang="en-US" sz="3000" dirty="0">
              <a:solidFill>
                <a:schemeClr val="bg1"/>
              </a:solidFill>
              <a:latin typeface="Helvetica"/>
              <a:cs typeface="Helvetica"/>
            </a:endParaRPr>
          </a:p>
        </p:txBody>
      </p:sp>
      <p:sp>
        <p:nvSpPr>
          <p:cNvPr id="8" name="TextBox 7"/>
          <p:cNvSpPr txBox="1"/>
          <p:nvPr/>
        </p:nvSpPr>
        <p:spPr>
          <a:xfrm rot="16200000">
            <a:off x="5852141" y="3199826"/>
            <a:ext cx="4539747" cy="553998"/>
          </a:xfrm>
          <a:prstGeom prst="rect">
            <a:avLst/>
          </a:prstGeom>
          <a:noFill/>
        </p:spPr>
        <p:txBody>
          <a:bodyPr wrap="square" rtlCol="0">
            <a:spAutoFit/>
          </a:bodyPr>
          <a:lstStyle/>
          <a:p>
            <a:pPr algn="ctr"/>
            <a:r>
              <a:rPr lang="en-US" sz="3000" dirty="0" smtClean="0">
                <a:solidFill>
                  <a:schemeClr val="bg1"/>
                </a:solidFill>
                <a:latin typeface="Helvetica"/>
                <a:cs typeface="Helvetica"/>
              </a:rPr>
              <a:t>[Fe/H]</a:t>
            </a:r>
            <a:endParaRPr lang="en-US" sz="3000" dirty="0">
              <a:solidFill>
                <a:schemeClr val="bg1"/>
              </a:solidFill>
              <a:latin typeface="Helvetica"/>
              <a:cs typeface="Helvetica"/>
            </a:endParaRPr>
          </a:p>
        </p:txBody>
      </p:sp>
    </p:spTree>
    <p:extLst>
      <p:ext uri="{BB962C8B-B14F-4D97-AF65-F5344CB8AC3E}">
        <p14:creationId xmlns:p14="http://schemas.microsoft.com/office/powerpoint/2010/main" val="16939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000" b="1" i="1" dirty="0" smtClean="0">
                <a:solidFill>
                  <a:srgbClr val="66CCFF"/>
                </a:solidFill>
              </a:rPr>
              <a:t>Alternate Approach: </a:t>
            </a:r>
            <a:r>
              <a:rPr lang="en-US" sz="3000" dirty="0"/>
              <a:t>Directly Estimate </a:t>
            </a:r>
            <a:r>
              <a:rPr lang="en-US" sz="3000" b="1" dirty="0" smtClean="0">
                <a:solidFill>
                  <a:srgbClr val="FFFF9D"/>
                </a:solidFill>
              </a:rPr>
              <a:t>Temperatures,</a:t>
            </a:r>
            <a:r>
              <a:rPr lang="en-US" sz="3000" dirty="0" smtClean="0"/>
              <a:t> </a:t>
            </a:r>
            <a:r>
              <a:rPr lang="en-US" sz="3000" b="1" dirty="0" smtClean="0">
                <a:solidFill>
                  <a:srgbClr val="A3FFA0"/>
                </a:solidFill>
              </a:rPr>
              <a:t>Luminosities,</a:t>
            </a:r>
            <a:r>
              <a:rPr lang="en-US" sz="3000" dirty="0" smtClean="0"/>
              <a:t> and </a:t>
            </a:r>
            <a:r>
              <a:rPr lang="en-US" sz="3000" b="1" dirty="0">
                <a:solidFill>
                  <a:srgbClr val="FD848A"/>
                </a:solidFill>
              </a:rPr>
              <a:t>Radii</a:t>
            </a:r>
            <a:r>
              <a:rPr lang="en-US" sz="3000" dirty="0">
                <a:solidFill>
                  <a:srgbClr val="FD848A"/>
                </a:solidFill>
              </a:rPr>
              <a:t> </a:t>
            </a:r>
            <a:r>
              <a:rPr lang="en-US" sz="3000" dirty="0"/>
              <a:t>Using H-Band Features</a:t>
            </a:r>
          </a:p>
        </p:txBody>
      </p:sp>
      <p:pic>
        <p:nvPicPr>
          <p:cNvPr id="4" name="Picture 3"/>
          <p:cNvPicPr>
            <a:picLocks noChangeAspect="1"/>
          </p:cNvPicPr>
          <p:nvPr/>
        </p:nvPicPr>
        <p:blipFill>
          <a:blip r:embed="rId2"/>
          <a:stretch>
            <a:fillRect/>
          </a:stretch>
        </p:blipFill>
        <p:spPr>
          <a:xfrm>
            <a:off x="664072" y="1417638"/>
            <a:ext cx="7815857" cy="5176471"/>
          </a:xfrm>
          <a:prstGeom prst="rect">
            <a:avLst/>
          </a:prstGeom>
        </p:spPr>
      </p:pic>
      <p:sp>
        <p:nvSpPr>
          <p:cNvPr id="5" name="TextBox 4"/>
          <p:cNvSpPr txBox="1"/>
          <p:nvPr/>
        </p:nvSpPr>
        <p:spPr>
          <a:xfrm>
            <a:off x="2130666" y="6516993"/>
            <a:ext cx="7013335" cy="369332"/>
          </a:xfrm>
          <a:prstGeom prst="rect">
            <a:avLst/>
          </a:prstGeom>
          <a:noFill/>
        </p:spPr>
        <p:txBody>
          <a:bodyPr wrap="square" rtlCol="0">
            <a:spAutoFit/>
          </a:bodyPr>
          <a:lstStyle/>
          <a:p>
            <a:pPr algn="r"/>
            <a:r>
              <a:rPr lang="en-US" dirty="0" smtClean="0">
                <a:solidFill>
                  <a:schemeClr val="tx1">
                    <a:lumMod val="75000"/>
                  </a:schemeClr>
                </a:solidFill>
              </a:rPr>
              <a:t>Newton et al. 2015, ApJ, 800, 85</a:t>
            </a:r>
            <a:endParaRPr lang="en-US" dirty="0">
              <a:solidFill>
                <a:schemeClr val="tx1">
                  <a:lumMod val="75000"/>
                </a:schemeClr>
              </a:solidFill>
            </a:endParaRPr>
          </a:p>
        </p:txBody>
      </p:sp>
    </p:spTree>
    <p:extLst>
      <p:ext uri="{BB962C8B-B14F-4D97-AF65-F5344CB8AC3E}">
        <p14:creationId xmlns:p14="http://schemas.microsoft.com/office/powerpoint/2010/main" val="28741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12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63478" y="3722624"/>
            <a:ext cx="5486400" cy="2743200"/>
          </a:xfrm>
          <a:prstGeom prst="rect">
            <a:avLst/>
          </a:prstGeom>
        </p:spPr>
      </p:pic>
      <p:pic>
        <p:nvPicPr>
          <p:cNvPr id="2" name="Picture 1" descr="12a.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3478" y="1129832"/>
            <a:ext cx="5486400" cy="2743200"/>
          </a:xfrm>
          <a:prstGeom prst="rect">
            <a:avLst/>
          </a:prstGeom>
        </p:spPr>
      </p:pic>
      <p:sp>
        <p:nvSpPr>
          <p:cNvPr id="8" name="TextBox 7"/>
          <p:cNvSpPr txBox="1"/>
          <p:nvPr/>
        </p:nvSpPr>
        <p:spPr>
          <a:xfrm>
            <a:off x="2651713" y="1303034"/>
            <a:ext cx="2553958" cy="769441"/>
          </a:xfrm>
          <a:prstGeom prst="rect">
            <a:avLst/>
          </a:prstGeom>
          <a:noFill/>
        </p:spPr>
        <p:txBody>
          <a:bodyPr wrap="square" rtlCol="0">
            <a:spAutoFit/>
          </a:bodyPr>
          <a:lstStyle/>
          <a:p>
            <a:r>
              <a:rPr lang="en-US" sz="2200" b="1" dirty="0" smtClean="0">
                <a:solidFill>
                  <a:schemeClr val="accent6">
                    <a:lumMod val="75000"/>
                  </a:schemeClr>
                </a:solidFill>
              </a:rPr>
              <a:t>Median : 0.56 </a:t>
            </a:r>
            <a:r>
              <a:rPr lang="en-US" sz="2200" b="1" dirty="0" err="1" smtClean="0">
                <a:solidFill>
                  <a:schemeClr val="accent6">
                    <a:lumMod val="75000"/>
                  </a:schemeClr>
                </a:solidFill>
              </a:rPr>
              <a:t>R</a:t>
            </a:r>
            <a:r>
              <a:rPr lang="en-US" sz="2200" b="1" baseline="-25000" dirty="0" err="1" smtClean="0">
                <a:solidFill>
                  <a:schemeClr val="accent6">
                    <a:lumMod val="75000"/>
                  </a:schemeClr>
                </a:solidFill>
              </a:rPr>
              <a:t>Sun</a:t>
            </a:r>
            <a:endParaRPr lang="en-US" sz="2200" b="1" baseline="-25000" dirty="0" smtClean="0">
              <a:solidFill>
                <a:schemeClr val="accent6">
                  <a:lumMod val="75000"/>
                </a:schemeClr>
              </a:solidFill>
            </a:endParaRPr>
          </a:p>
          <a:p>
            <a:endParaRPr lang="en-US" sz="2200" b="1" dirty="0">
              <a:solidFill>
                <a:schemeClr val="accent6">
                  <a:lumMod val="75000"/>
                </a:schemeClr>
              </a:solidFill>
            </a:endParaRPr>
          </a:p>
        </p:txBody>
      </p:sp>
      <p:sp>
        <p:nvSpPr>
          <p:cNvPr id="9" name="Title 1"/>
          <p:cNvSpPr>
            <a:spLocks noGrp="1"/>
          </p:cNvSpPr>
          <p:nvPr>
            <p:ph type="title"/>
          </p:nvPr>
        </p:nvSpPr>
        <p:spPr>
          <a:xfrm>
            <a:off x="0" y="-97306"/>
            <a:ext cx="9144000" cy="1143000"/>
          </a:xfrm>
        </p:spPr>
        <p:txBody>
          <a:bodyPr>
            <a:noAutofit/>
          </a:bodyPr>
          <a:lstStyle/>
          <a:p>
            <a:r>
              <a:rPr lang="en-US" sz="3500" dirty="0" smtClean="0"/>
              <a:t>Our Typical Cool Dwarfs are Roughly 0.6 </a:t>
            </a:r>
            <a:r>
              <a:rPr lang="en-US" sz="3500" dirty="0" err="1" smtClean="0"/>
              <a:t>R</a:t>
            </a:r>
            <a:r>
              <a:rPr lang="en-US" sz="3500" baseline="-25000" dirty="0" err="1" smtClean="0"/>
              <a:t>Sun</a:t>
            </a:r>
            <a:endParaRPr lang="en-US" sz="3500" baseline="-25000" dirty="0"/>
          </a:p>
        </p:txBody>
      </p:sp>
      <p:sp>
        <p:nvSpPr>
          <p:cNvPr id="7" name="TextBox 6"/>
          <p:cNvSpPr txBox="1"/>
          <p:nvPr/>
        </p:nvSpPr>
        <p:spPr>
          <a:xfrm>
            <a:off x="2651713" y="3972409"/>
            <a:ext cx="2051600" cy="430887"/>
          </a:xfrm>
          <a:prstGeom prst="rect">
            <a:avLst/>
          </a:prstGeom>
          <a:noFill/>
        </p:spPr>
        <p:txBody>
          <a:bodyPr wrap="square" rtlCol="0">
            <a:spAutoFit/>
          </a:bodyPr>
          <a:lstStyle/>
          <a:p>
            <a:r>
              <a:rPr lang="en-US" sz="2200" b="1" dirty="0" smtClean="0">
                <a:solidFill>
                  <a:srgbClr val="FB009A"/>
                </a:solidFill>
              </a:rPr>
              <a:t>Median : 3884K</a:t>
            </a:r>
            <a:endParaRPr lang="en-US" sz="2200" b="1" dirty="0">
              <a:solidFill>
                <a:srgbClr val="FB009A"/>
              </a:solidFill>
            </a:endParaRPr>
          </a:p>
        </p:txBody>
      </p:sp>
      <p:sp>
        <p:nvSpPr>
          <p:cNvPr id="10" name="TextBox 9"/>
          <p:cNvSpPr txBox="1"/>
          <p:nvPr/>
        </p:nvSpPr>
        <p:spPr>
          <a:xfrm>
            <a:off x="4043578" y="6482536"/>
            <a:ext cx="5100423" cy="369332"/>
          </a:xfrm>
          <a:prstGeom prst="rect">
            <a:avLst/>
          </a:prstGeom>
          <a:noFill/>
        </p:spPr>
        <p:txBody>
          <a:bodyPr wrap="square" rtlCol="0">
            <a:spAutoFit/>
          </a:bodyPr>
          <a:lstStyle/>
          <a:p>
            <a:pPr algn="r"/>
            <a:r>
              <a:rPr lang="en-US" dirty="0" smtClean="0">
                <a:solidFill>
                  <a:schemeClr val="tx1">
                    <a:lumMod val="75000"/>
                  </a:schemeClr>
                </a:solidFill>
              </a:rPr>
              <a:t>Dressing et al. 2016a, accepted to ApJ</a:t>
            </a:r>
          </a:p>
        </p:txBody>
      </p:sp>
    </p:spTree>
    <p:extLst>
      <p:ext uri="{BB962C8B-B14F-4D97-AF65-F5344CB8AC3E}">
        <p14:creationId xmlns:p14="http://schemas.microsoft.com/office/powerpoint/2010/main" val="1655356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076"/>
            <a:ext cx="9143999" cy="1671577"/>
          </a:xfrm>
        </p:spPr>
        <p:txBody>
          <a:bodyPr>
            <a:noAutofit/>
          </a:bodyPr>
          <a:lstStyle/>
          <a:p>
            <a:r>
              <a:rPr lang="en-US" sz="4000" dirty="0" smtClean="0"/>
              <a:t>Most stars are larger than previously estimated </a:t>
            </a:r>
            <a:r>
              <a:rPr lang="en-US" sz="2500" dirty="0" smtClean="0"/>
              <a:t>(ΔR</a:t>
            </a:r>
            <a:r>
              <a:rPr lang="en-US" sz="2500" baseline="-25000" dirty="0" smtClean="0"/>
              <a:t>*</a:t>
            </a:r>
            <a:r>
              <a:rPr lang="en-US" sz="2500" dirty="0" smtClean="0"/>
              <a:t> = +0.13R</a:t>
            </a:r>
            <a:r>
              <a:rPr lang="en-US" sz="2500" baseline="-25000" dirty="0" smtClean="0"/>
              <a:t>Sun </a:t>
            </a:r>
            <a:r>
              <a:rPr lang="en-US" sz="2500" dirty="0"/>
              <a:t> </a:t>
            </a:r>
            <a:r>
              <a:rPr lang="en-US" sz="2500" dirty="0" smtClean="0"/>
              <a:t>= 34%)</a:t>
            </a:r>
            <a:endParaRPr lang="en-US" sz="2500" b="1" baseline="-25000" dirty="0">
              <a:solidFill>
                <a:srgbClr val="FFFF9D"/>
              </a:solidFill>
            </a:endParaRPr>
          </a:p>
        </p:txBody>
      </p:sp>
      <p:pic>
        <p:nvPicPr>
          <p:cNvPr id="7" name="Picture 6" descr="stellar_changes_epic_step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371600"/>
            <a:ext cx="7315200" cy="4876800"/>
          </a:xfrm>
          <a:prstGeom prst="rect">
            <a:avLst/>
          </a:prstGeom>
        </p:spPr>
      </p:pic>
      <p:sp>
        <p:nvSpPr>
          <p:cNvPr id="5" name="TextBox 4"/>
          <p:cNvSpPr txBox="1"/>
          <p:nvPr/>
        </p:nvSpPr>
        <p:spPr>
          <a:xfrm>
            <a:off x="4043578" y="6482536"/>
            <a:ext cx="5100423" cy="369332"/>
          </a:xfrm>
          <a:prstGeom prst="rect">
            <a:avLst/>
          </a:prstGeom>
          <a:noFill/>
        </p:spPr>
        <p:txBody>
          <a:bodyPr wrap="square" rtlCol="0">
            <a:spAutoFit/>
          </a:bodyPr>
          <a:lstStyle/>
          <a:p>
            <a:pPr algn="r"/>
            <a:r>
              <a:rPr lang="en-US" dirty="0" smtClean="0">
                <a:solidFill>
                  <a:schemeClr val="tx1">
                    <a:lumMod val="75000"/>
                  </a:schemeClr>
                </a:solidFill>
              </a:rPr>
              <a:t>Dressing et al. 2016a, accepted to ApJ</a:t>
            </a:r>
          </a:p>
        </p:txBody>
      </p:sp>
    </p:spTree>
    <p:extLst>
      <p:ext uri="{BB962C8B-B14F-4D97-AF65-F5344CB8AC3E}">
        <p14:creationId xmlns:p14="http://schemas.microsoft.com/office/powerpoint/2010/main" val="2582299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38889" y="1194342"/>
            <a:ext cx="5486400" cy="54864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114371" y="1739596"/>
            <a:ext cx="795528" cy="79552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8889" y="2868101"/>
            <a:ext cx="5486399" cy="1323439"/>
          </a:xfrm>
          <a:prstGeom prst="rect">
            <a:avLst/>
          </a:prstGeom>
          <a:noFill/>
        </p:spPr>
        <p:txBody>
          <a:bodyPr wrap="square" rtlCol="0">
            <a:spAutoFit/>
          </a:bodyPr>
          <a:lstStyle/>
          <a:p>
            <a:pPr algn="ctr"/>
            <a:r>
              <a:rPr lang="en-US" sz="8000" b="1" dirty="0" smtClean="0">
                <a:solidFill>
                  <a:schemeClr val="bg1"/>
                </a:solidFill>
              </a:rPr>
              <a:t>The Sun</a:t>
            </a:r>
            <a:endParaRPr lang="en-US" sz="8000" b="1" dirty="0">
              <a:solidFill>
                <a:schemeClr val="bg1"/>
              </a:solidFill>
            </a:endParaRPr>
          </a:p>
        </p:txBody>
      </p:sp>
      <p:sp>
        <p:nvSpPr>
          <p:cNvPr id="12" name="TextBox 11"/>
          <p:cNvSpPr txBox="1"/>
          <p:nvPr/>
        </p:nvSpPr>
        <p:spPr>
          <a:xfrm>
            <a:off x="238890" y="4170247"/>
            <a:ext cx="5486399" cy="1938992"/>
          </a:xfrm>
          <a:prstGeom prst="rect">
            <a:avLst/>
          </a:prstGeom>
          <a:noFill/>
        </p:spPr>
        <p:txBody>
          <a:bodyPr wrap="square" rtlCol="0">
            <a:spAutoFit/>
          </a:bodyPr>
          <a:lstStyle/>
          <a:p>
            <a:pPr algn="ctr"/>
            <a:r>
              <a:rPr lang="en-US" sz="3000" b="1" dirty="0" smtClean="0">
                <a:solidFill>
                  <a:schemeClr val="bg1"/>
                </a:solidFill>
              </a:rPr>
              <a:t>1 Solar Radius</a:t>
            </a:r>
          </a:p>
          <a:p>
            <a:pPr algn="ctr"/>
            <a:r>
              <a:rPr lang="en-US" sz="3000" b="1" dirty="0" smtClean="0">
                <a:solidFill>
                  <a:schemeClr val="bg1"/>
                </a:solidFill>
              </a:rPr>
              <a:t>1 Solar Mass</a:t>
            </a:r>
          </a:p>
          <a:p>
            <a:pPr algn="ctr"/>
            <a:r>
              <a:rPr lang="en-US" sz="3000" b="1" dirty="0">
                <a:solidFill>
                  <a:schemeClr val="bg1"/>
                </a:solidFill>
              </a:rPr>
              <a:t>5777 Kelvin</a:t>
            </a:r>
          </a:p>
          <a:p>
            <a:pPr algn="ctr"/>
            <a:endParaRPr lang="en-US" sz="3000" b="1" dirty="0">
              <a:solidFill>
                <a:schemeClr val="bg1"/>
              </a:solidFill>
            </a:endParaRPr>
          </a:p>
        </p:txBody>
      </p:sp>
      <p:sp>
        <p:nvSpPr>
          <p:cNvPr id="13" name="TextBox 12"/>
          <p:cNvSpPr txBox="1"/>
          <p:nvPr/>
        </p:nvSpPr>
        <p:spPr>
          <a:xfrm>
            <a:off x="5725289" y="2454876"/>
            <a:ext cx="3348279" cy="1938992"/>
          </a:xfrm>
          <a:prstGeom prst="rect">
            <a:avLst/>
          </a:prstGeom>
          <a:noFill/>
        </p:spPr>
        <p:txBody>
          <a:bodyPr wrap="square" rtlCol="0">
            <a:spAutoFit/>
          </a:bodyPr>
          <a:lstStyle/>
          <a:p>
            <a:pPr algn="ctr"/>
            <a:r>
              <a:rPr lang="en-US" sz="3000" b="1" dirty="0" smtClean="0"/>
              <a:t>14% Solar Radius</a:t>
            </a:r>
          </a:p>
          <a:p>
            <a:pPr algn="ctr"/>
            <a:r>
              <a:rPr lang="en-US" sz="3000" b="1" dirty="0" smtClean="0"/>
              <a:t>12% Solar Mass</a:t>
            </a:r>
          </a:p>
          <a:p>
            <a:pPr algn="ctr"/>
            <a:r>
              <a:rPr lang="en-US" sz="3000" b="1" dirty="0" smtClean="0"/>
              <a:t>3042 Kelvin</a:t>
            </a:r>
            <a:endParaRPr lang="en-US" sz="3000" b="1" dirty="0"/>
          </a:p>
          <a:p>
            <a:pPr algn="ctr"/>
            <a:endParaRPr lang="en-US" sz="3000" b="1" dirty="0"/>
          </a:p>
        </p:txBody>
      </p:sp>
      <p:sp>
        <p:nvSpPr>
          <p:cNvPr id="15" name="TextBox 14"/>
          <p:cNvSpPr txBox="1"/>
          <p:nvPr/>
        </p:nvSpPr>
        <p:spPr>
          <a:xfrm>
            <a:off x="5725289" y="108380"/>
            <a:ext cx="3315725" cy="1631216"/>
          </a:xfrm>
          <a:prstGeom prst="rect">
            <a:avLst/>
          </a:prstGeom>
          <a:noFill/>
        </p:spPr>
        <p:txBody>
          <a:bodyPr wrap="square" rtlCol="0">
            <a:spAutoFit/>
          </a:bodyPr>
          <a:lstStyle/>
          <a:p>
            <a:pPr algn="ctr"/>
            <a:r>
              <a:rPr lang="en-US" sz="5000" b="1" dirty="0" err="1" smtClean="0">
                <a:solidFill>
                  <a:srgbClr val="FFFFFF"/>
                </a:solidFill>
              </a:rPr>
              <a:t>Proxima</a:t>
            </a:r>
            <a:r>
              <a:rPr lang="en-US" sz="5000" b="1" dirty="0" smtClean="0">
                <a:solidFill>
                  <a:srgbClr val="FFFFFF"/>
                </a:solidFill>
              </a:rPr>
              <a:t> Centauri</a:t>
            </a:r>
            <a:endParaRPr lang="en-US" sz="5000" b="1" dirty="0">
              <a:solidFill>
                <a:srgbClr val="FFFFFF"/>
              </a:solidFill>
            </a:endParaRPr>
          </a:p>
        </p:txBody>
      </p:sp>
      <p:sp>
        <p:nvSpPr>
          <p:cNvPr id="8" name="Oval 7"/>
          <p:cNvSpPr/>
          <p:nvPr/>
        </p:nvSpPr>
        <p:spPr>
          <a:xfrm>
            <a:off x="6400800" y="4114800"/>
            <a:ext cx="2743200" cy="2743200"/>
          </a:xfrm>
          <a:prstGeom prst="ellipse">
            <a:avLst/>
          </a:prstGeom>
          <a:solidFill>
            <a:srgbClr val="FD9408"/>
          </a:solidFill>
          <a:ln>
            <a:solidFill>
              <a:srgbClr val="FD940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400800" y="4429641"/>
            <a:ext cx="2743200" cy="1631216"/>
          </a:xfrm>
          <a:prstGeom prst="rect">
            <a:avLst/>
          </a:prstGeom>
          <a:noFill/>
        </p:spPr>
        <p:txBody>
          <a:bodyPr wrap="square" rtlCol="0">
            <a:spAutoFit/>
          </a:bodyPr>
          <a:lstStyle/>
          <a:p>
            <a:pPr algn="ctr"/>
            <a:r>
              <a:rPr lang="en-US" sz="5000" b="1" dirty="0" smtClean="0">
                <a:solidFill>
                  <a:schemeClr val="bg1"/>
                </a:solidFill>
              </a:rPr>
              <a:t>Early </a:t>
            </a:r>
          </a:p>
          <a:p>
            <a:pPr algn="ctr"/>
            <a:r>
              <a:rPr lang="en-US" sz="5000" b="1" dirty="0" smtClean="0">
                <a:solidFill>
                  <a:schemeClr val="bg1"/>
                </a:solidFill>
              </a:rPr>
              <a:t>M Dwarf</a:t>
            </a:r>
            <a:endParaRPr lang="en-US" sz="5000" b="1" dirty="0">
              <a:solidFill>
                <a:schemeClr val="bg1"/>
              </a:solidFill>
            </a:endParaRPr>
          </a:p>
        </p:txBody>
      </p:sp>
    </p:spTree>
    <p:extLst>
      <p:ext uri="{BB962C8B-B14F-4D97-AF65-F5344CB8AC3E}">
        <p14:creationId xmlns:p14="http://schemas.microsoft.com/office/powerpoint/2010/main" val="14714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5" grpId="0"/>
      <p:bldP spid="8" grpId="0" animBg="1"/>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3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4400" y="1363440"/>
            <a:ext cx="7327440" cy="4884960"/>
          </a:xfrm>
          <a:prstGeom prst="rect">
            <a:avLst/>
          </a:prstGeom>
        </p:spPr>
      </p:pic>
      <p:sp>
        <p:nvSpPr>
          <p:cNvPr id="2" name="Title 1"/>
          <p:cNvSpPr>
            <a:spLocks noGrp="1"/>
          </p:cNvSpPr>
          <p:nvPr>
            <p:ph type="title"/>
          </p:nvPr>
        </p:nvSpPr>
        <p:spPr>
          <a:xfrm>
            <a:off x="0" y="-285076"/>
            <a:ext cx="9143999" cy="1671577"/>
          </a:xfrm>
        </p:spPr>
        <p:txBody>
          <a:bodyPr>
            <a:noAutofit/>
          </a:bodyPr>
          <a:lstStyle/>
          <a:p>
            <a:r>
              <a:rPr lang="en-US" sz="4000" dirty="0" smtClean="0"/>
              <a:t>Most stars are larger than previously estimated </a:t>
            </a:r>
            <a:r>
              <a:rPr lang="en-US" sz="2500" dirty="0" smtClean="0"/>
              <a:t>(ΔR</a:t>
            </a:r>
            <a:r>
              <a:rPr lang="en-US" sz="2500" baseline="-25000" dirty="0" smtClean="0"/>
              <a:t>*</a:t>
            </a:r>
            <a:r>
              <a:rPr lang="en-US" sz="2500" dirty="0" smtClean="0"/>
              <a:t> = +0.13R</a:t>
            </a:r>
            <a:r>
              <a:rPr lang="en-US" sz="2500" baseline="-25000" dirty="0" smtClean="0"/>
              <a:t>Sun </a:t>
            </a:r>
            <a:r>
              <a:rPr lang="en-US" sz="2500" dirty="0"/>
              <a:t> </a:t>
            </a:r>
            <a:r>
              <a:rPr lang="en-US" sz="2500" dirty="0" smtClean="0"/>
              <a:t>= 39%)</a:t>
            </a:r>
            <a:endParaRPr lang="en-US" sz="2500" b="1" baseline="-25000" dirty="0">
              <a:solidFill>
                <a:srgbClr val="FFFF9D"/>
              </a:solidFill>
            </a:endParaRPr>
          </a:p>
        </p:txBody>
      </p:sp>
      <p:sp>
        <p:nvSpPr>
          <p:cNvPr id="5" name="TextBox 4"/>
          <p:cNvSpPr txBox="1"/>
          <p:nvPr/>
        </p:nvSpPr>
        <p:spPr>
          <a:xfrm>
            <a:off x="4043578" y="6482536"/>
            <a:ext cx="5100423" cy="369332"/>
          </a:xfrm>
          <a:prstGeom prst="rect">
            <a:avLst/>
          </a:prstGeom>
          <a:noFill/>
        </p:spPr>
        <p:txBody>
          <a:bodyPr wrap="square" rtlCol="0">
            <a:spAutoFit/>
          </a:bodyPr>
          <a:lstStyle/>
          <a:p>
            <a:pPr algn="r"/>
            <a:r>
              <a:rPr lang="en-US" dirty="0" smtClean="0">
                <a:solidFill>
                  <a:schemeClr val="tx1">
                    <a:lumMod val="75000"/>
                  </a:schemeClr>
                </a:solidFill>
              </a:rPr>
              <a:t>Dressing et al. 2016a, accepted to ApJ</a:t>
            </a:r>
          </a:p>
        </p:txBody>
      </p:sp>
    </p:spTree>
    <p:extLst>
      <p:ext uri="{BB962C8B-B14F-4D97-AF65-F5344CB8AC3E}">
        <p14:creationId xmlns:p14="http://schemas.microsoft.com/office/powerpoint/2010/main" val="37450037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rstar_per_koi_prov.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67375"/>
            <a:ext cx="9144000" cy="4572000"/>
          </a:xfrm>
          <a:prstGeom prst="rect">
            <a:avLst/>
          </a:prstGeom>
        </p:spPr>
      </p:pic>
      <p:sp>
        <p:nvSpPr>
          <p:cNvPr id="2" name="Title 1"/>
          <p:cNvSpPr>
            <a:spLocks noGrp="1"/>
          </p:cNvSpPr>
          <p:nvPr>
            <p:ph type="title"/>
          </p:nvPr>
        </p:nvSpPr>
        <p:spPr>
          <a:xfrm>
            <a:off x="0" y="80269"/>
            <a:ext cx="9144000" cy="1143000"/>
          </a:xfrm>
        </p:spPr>
        <p:txBody>
          <a:bodyPr>
            <a:noAutofit/>
          </a:bodyPr>
          <a:lstStyle/>
          <a:p>
            <a:pPr>
              <a:tabLst>
                <a:tab pos="1373188" algn="l"/>
              </a:tabLst>
            </a:pPr>
            <a:r>
              <a:rPr lang="en-US" sz="3800" dirty="0" smtClean="0"/>
              <a:t>We Use the Revised Stellar Radii to Update the Radii of the Associated Planet Candidates</a:t>
            </a:r>
            <a:endParaRPr lang="en-US" sz="3800" dirty="0"/>
          </a:p>
        </p:txBody>
      </p:sp>
      <p:sp>
        <p:nvSpPr>
          <p:cNvPr id="4" name="TextBox 3"/>
          <p:cNvSpPr txBox="1"/>
          <p:nvPr/>
        </p:nvSpPr>
        <p:spPr>
          <a:xfrm>
            <a:off x="0" y="5942544"/>
            <a:ext cx="9144000" cy="830997"/>
          </a:xfrm>
          <a:prstGeom prst="rect">
            <a:avLst/>
          </a:prstGeom>
          <a:noFill/>
        </p:spPr>
        <p:txBody>
          <a:bodyPr wrap="square" rtlCol="0">
            <a:spAutoFit/>
          </a:bodyPr>
          <a:lstStyle/>
          <a:p>
            <a:pPr algn="ctr"/>
            <a:r>
              <a:rPr lang="en-US" sz="1600" dirty="0" smtClean="0"/>
              <a:t>Published planets from </a:t>
            </a:r>
            <a:r>
              <a:rPr lang="en-US" sz="1600" dirty="0" smtClean="0">
                <a:solidFill>
                  <a:srgbClr val="4CFF8E"/>
                </a:solidFill>
              </a:rPr>
              <a:t>Adams+ 2016, AJ accepted, arXiv:1603.06488; </a:t>
            </a:r>
          </a:p>
          <a:p>
            <a:pPr algn="ctr"/>
            <a:r>
              <a:rPr lang="en-US" sz="1600" dirty="0" smtClean="0">
                <a:solidFill>
                  <a:schemeClr val="tx1">
                    <a:lumMod val="50000"/>
                  </a:schemeClr>
                </a:solidFill>
              </a:rPr>
              <a:t>Barros+ 2016, A&amp;A accepted, arXiv:1607.02339, </a:t>
            </a:r>
            <a:r>
              <a:rPr lang="en-US" sz="1600" dirty="0" err="1" smtClean="0">
                <a:solidFill>
                  <a:srgbClr val="F0934E"/>
                </a:solidFill>
              </a:rPr>
              <a:t>Crossfield</a:t>
            </a:r>
            <a:r>
              <a:rPr lang="en-US" sz="1600" dirty="0" smtClean="0">
                <a:solidFill>
                  <a:srgbClr val="F0934E"/>
                </a:solidFill>
              </a:rPr>
              <a:t>+ 2016, ApJ accepted, arXiv:1607.05263; </a:t>
            </a:r>
          </a:p>
          <a:p>
            <a:pPr algn="ctr"/>
            <a:r>
              <a:rPr lang="en-US" sz="1600" dirty="0" err="1" smtClean="0">
                <a:solidFill>
                  <a:schemeClr val="tx1">
                    <a:lumMod val="85000"/>
                  </a:schemeClr>
                </a:solidFill>
              </a:rPr>
              <a:t>Montet</a:t>
            </a:r>
            <a:r>
              <a:rPr lang="en-US" sz="1600" dirty="0" smtClean="0">
                <a:solidFill>
                  <a:schemeClr val="tx1">
                    <a:lumMod val="85000"/>
                  </a:schemeClr>
                </a:solidFill>
              </a:rPr>
              <a:t>+ 2015, 809, 25; </a:t>
            </a:r>
            <a:r>
              <a:rPr lang="en-US" sz="1600" dirty="0" smtClean="0">
                <a:solidFill>
                  <a:srgbClr val="FD9FE0"/>
                </a:solidFill>
              </a:rPr>
              <a:t>Pope+ 2016, MNRAS accepted, arXiv:1606.01264; </a:t>
            </a:r>
            <a:r>
              <a:rPr lang="en-US" sz="1600" dirty="0" err="1" smtClean="0">
                <a:solidFill>
                  <a:srgbClr val="A2DBFF"/>
                </a:solidFill>
              </a:rPr>
              <a:t>Vanderburg</a:t>
            </a:r>
            <a:r>
              <a:rPr lang="en-US" sz="1600" dirty="0" smtClean="0">
                <a:solidFill>
                  <a:srgbClr val="A2DBFF"/>
                </a:solidFill>
              </a:rPr>
              <a:t>+ 2016, </a:t>
            </a:r>
            <a:r>
              <a:rPr lang="en-US" sz="1600" dirty="0" err="1" smtClean="0">
                <a:solidFill>
                  <a:srgbClr val="A2DBFF"/>
                </a:solidFill>
              </a:rPr>
              <a:t>ApJS</a:t>
            </a:r>
            <a:r>
              <a:rPr lang="en-US" sz="1600" dirty="0" smtClean="0">
                <a:solidFill>
                  <a:srgbClr val="A2DBFF"/>
                </a:solidFill>
              </a:rPr>
              <a:t>, 222, 14    </a:t>
            </a:r>
            <a:endParaRPr lang="en-US" sz="1600" dirty="0">
              <a:solidFill>
                <a:srgbClr val="A2DBFF"/>
              </a:solidFill>
            </a:endParaRPr>
          </a:p>
        </p:txBody>
      </p:sp>
      <p:sp>
        <p:nvSpPr>
          <p:cNvPr id="5" name="TextBox 4"/>
          <p:cNvSpPr txBox="1"/>
          <p:nvPr/>
        </p:nvSpPr>
        <p:spPr>
          <a:xfrm>
            <a:off x="5617005" y="5570043"/>
            <a:ext cx="3526996" cy="369332"/>
          </a:xfrm>
          <a:prstGeom prst="rect">
            <a:avLst/>
          </a:prstGeom>
          <a:noFill/>
        </p:spPr>
        <p:txBody>
          <a:bodyPr wrap="square" rtlCol="0">
            <a:spAutoFit/>
          </a:bodyPr>
          <a:lstStyle/>
          <a:p>
            <a:pPr algn="r"/>
            <a:r>
              <a:rPr lang="en-US" dirty="0" smtClean="0">
                <a:solidFill>
                  <a:schemeClr val="bg1"/>
                </a:solidFill>
              </a:rPr>
              <a:t>Dressing et al. 2016b (in prep)</a:t>
            </a:r>
          </a:p>
        </p:txBody>
      </p:sp>
    </p:spTree>
    <p:extLst>
      <p:ext uri="{BB962C8B-B14F-4D97-AF65-F5344CB8AC3E}">
        <p14:creationId xmlns:p14="http://schemas.microsoft.com/office/powerpoint/2010/main" val="27920593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of our Planets are Small</a:t>
            </a:r>
            <a:endParaRPr lang="en-US" dirty="0"/>
          </a:p>
        </p:txBody>
      </p:sp>
      <p:graphicFrame>
        <p:nvGraphicFramePr>
          <p:cNvPr id="4" name="Chart 3"/>
          <p:cNvGraphicFramePr/>
          <p:nvPr>
            <p:extLst>
              <p:ext uri="{D42A27DB-BD31-4B8C-83A1-F6EECF244321}">
                <p14:modId xmlns:p14="http://schemas.microsoft.com/office/powerpoint/2010/main" val="224994111"/>
              </p:ext>
            </p:extLst>
          </p:nvPr>
        </p:nvGraphicFramePr>
        <p:xfrm>
          <a:off x="1031569" y="1215588"/>
          <a:ext cx="6989882" cy="512085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198021" y="6482536"/>
            <a:ext cx="3945980" cy="369332"/>
          </a:xfrm>
          <a:prstGeom prst="rect">
            <a:avLst/>
          </a:prstGeom>
          <a:noFill/>
        </p:spPr>
        <p:txBody>
          <a:bodyPr wrap="square" rtlCol="0">
            <a:spAutoFit/>
          </a:bodyPr>
          <a:lstStyle/>
          <a:p>
            <a:pPr algn="r"/>
            <a:r>
              <a:rPr lang="en-US" dirty="0" smtClean="0">
                <a:solidFill>
                  <a:schemeClr val="tx1">
                    <a:lumMod val="75000"/>
                  </a:schemeClr>
                </a:solidFill>
              </a:rPr>
              <a:t>Dressing et al. 2016b (in prep)</a:t>
            </a:r>
          </a:p>
        </p:txBody>
      </p:sp>
    </p:spTree>
    <p:extLst>
      <p:ext uri="{BB962C8B-B14F-4D97-AF65-F5344CB8AC3E}">
        <p14:creationId xmlns:p14="http://schemas.microsoft.com/office/powerpoint/2010/main" val="42918043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Our K2 Planet Sample Is Similar to the </a:t>
            </a:r>
            <a:r>
              <a:rPr lang="en-US" i="1" dirty="0" smtClean="0"/>
              <a:t>Kepler</a:t>
            </a:r>
            <a:r>
              <a:rPr lang="en-US" dirty="0" smtClean="0"/>
              <a:t> Planet Sample</a:t>
            </a:r>
            <a:r>
              <a:rPr lang="is-IS" dirty="0" smtClean="0"/>
              <a:t>…</a:t>
            </a:r>
            <a:r>
              <a:rPr lang="en-US" dirty="0" smtClean="0"/>
              <a:t> </a:t>
            </a:r>
            <a:endParaRPr lang="en-US" dirty="0"/>
          </a:p>
        </p:txBody>
      </p:sp>
      <p:sp>
        <p:nvSpPr>
          <p:cNvPr id="4" name="TextBox 3"/>
          <p:cNvSpPr txBox="1"/>
          <p:nvPr/>
        </p:nvSpPr>
        <p:spPr>
          <a:xfrm>
            <a:off x="0" y="6510465"/>
            <a:ext cx="5727756" cy="369332"/>
          </a:xfrm>
          <a:prstGeom prst="rect">
            <a:avLst/>
          </a:prstGeom>
          <a:noFill/>
        </p:spPr>
        <p:txBody>
          <a:bodyPr wrap="square" rtlCol="0">
            <a:spAutoFit/>
          </a:bodyPr>
          <a:lstStyle/>
          <a:p>
            <a:r>
              <a:rPr lang="en-US" dirty="0" smtClean="0"/>
              <a:t>Kepler Candidates &amp; Planets: NASA Exoplanet Archive</a:t>
            </a:r>
            <a:endParaRPr lang="en-US" dirty="0"/>
          </a:p>
        </p:txBody>
      </p:sp>
      <p:sp>
        <p:nvSpPr>
          <p:cNvPr id="5" name="TextBox 4"/>
          <p:cNvSpPr txBox="1"/>
          <p:nvPr/>
        </p:nvSpPr>
        <p:spPr>
          <a:xfrm>
            <a:off x="5198021" y="6482536"/>
            <a:ext cx="3945980" cy="369332"/>
          </a:xfrm>
          <a:prstGeom prst="rect">
            <a:avLst/>
          </a:prstGeom>
          <a:noFill/>
        </p:spPr>
        <p:txBody>
          <a:bodyPr wrap="square" rtlCol="0">
            <a:spAutoFit/>
          </a:bodyPr>
          <a:lstStyle/>
          <a:p>
            <a:pPr algn="r"/>
            <a:r>
              <a:rPr lang="en-US" dirty="0" smtClean="0">
                <a:solidFill>
                  <a:schemeClr val="tx1">
                    <a:lumMod val="75000"/>
                  </a:schemeClr>
                </a:solidFill>
              </a:rPr>
              <a:t>Dressing et al. 2016b (in prep)</a:t>
            </a:r>
          </a:p>
        </p:txBody>
      </p:sp>
      <p:pic>
        <p:nvPicPr>
          <p:cNvPr id="3" name="Picture 2" descr="planets_rp_per.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3364" y="1217327"/>
            <a:ext cx="6858000" cy="5274325"/>
          </a:xfrm>
          <a:prstGeom prst="rect">
            <a:avLst/>
          </a:prstGeom>
        </p:spPr>
      </p:pic>
    </p:spTree>
    <p:extLst>
      <p:ext uri="{BB962C8B-B14F-4D97-AF65-F5344CB8AC3E}">
        <p14:creationId xmlns:p14="http://schemas.microsoft.com/office/powerpoint/2010/main" val="2399305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is-IS" dirty="0" smtClean="0"/>
              <a:t>…</a:t>
            </a:r>
            <a:r>
              <a:rPr lang="en-US" dirty="0" smtClean="0"/>
              <a:t>but the K2 planets generally orbit brighter stars</a:t>
            </a:r>
            <a:endParaRPr lang="en-US" dirty="0"/>
          </a:p>
        </p:txBody>
      </p:sp>
      <p:sp>
        <p:nvSpPr>
          <p:cNvPr id="4" name="TextBox 3"/>
          <p:cNvSpPr txBox="1"/>
          <p:nvPr/>
        </p:nvSpPr>
        <p:spPr>
          <a:xfrm>
            <a:off x="0" y="6510465"/>
            <a:ext cx="5727756" cy="369332"/>
          </a:xfrm>
          <a:prstGeom prst="rect">
            <a:avLst/>
          </a:prstGeom>
          <a:noFill/>
        </p:spPr>
        <p:txBody>
          <a:bodyPr wrap="square" rtlCol="0">
            <a:spAutoFit/>
          </a:bodyPr>
          <a:lstStyle/>
          <a:p>
            <a:r>
              <a:rPr lang="en-US" dirty="0" smtClean="0"/>
              <a:t>Kepler Candidates &amp; Planets: NASA Exoplanet Archive</a:t>
            </a:r>
            <a:endParaRPr lang="en-US" dirty="0"/>
          </a:p>
        </p:txBody>
      </p:sp>
      <p:sp>
        <p:nvSpPr>
          <p:cNvPr id="8" name="TextBox 7"/>
          <p:cNvSpPr txBox="1"/>
          <p:nvPr/>
        </p:nvSpPr>
        <p:spPr>
          <a:xfrm>
            <a:off x="5407513" y="6482536"/>
            <a:ext cx="3736488" cy="369332"/>
          </a:xfrm>
          <a:prstGeom prst="rect">
            <a:avLst/>
          </a:prstGeom>
          <a:noFill/>
        </p:spPr>
        <p:txBody>
          <a:bodyPr wrap="square" rtlCol="0">
            <a:spAutoFit/>
          </a:bodyPr>
          <a:lstStyle/>
          <a:p>
            <a:pPr algn="r"/>
            <a:r>
              <a:rPr lang="en-US" dirty="0" smtClean="0">
                <a:solidFill>
                  <a:schemeClr val="tx1">
                    <a:lumMod val="75000"/>
                  </a:schemeClr>
                </a:solidFill>
              </a:rPr>
              <a:t>Dressing et al. 2016b (in prep)</a:t>
            </a:r>
          </a:p>
        </p:txBody>
      </p:sp>
      <p:pic>
        <p:nvPicPr>
          <p:cNvPr id="5" name="Picture 4" descr="planets_rp_KepMa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0" y="1199697"/>
            <a:ext cx="6858000" cy="5310768"/>
          </a:xfrm>
          <a:prstGeom prst="rect">
            <a:avLst/>
          </a:prstGeom>
        </p:spPr>
      </p:pic>
    </p:spTree>
    <p:extLst>
      <p:ext uri="{BB962C8B-B14F-4D97-AF65-F5344CB8AC3E}">
        <p14:creationId xmlns:p14="http://schemas.microsoft.com/office/powerpoint/2010/main" val="12142587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31"/>
            <a:ext cx="9144000" cy="1143000"/>
          </a:xfrm>
        </p:spPr>
        <p:txBody>
          <a:bodyPr>
            <a:noAutofit/>
          </a:bodyPr>
          <a:lstStyle/>
          <a:p>
            <a:r>
              <a:rPr lang="en-US" sz="3400" dirty="0" smtClean="0"/>
              <a:t>Our Smaller Planets Tend to Orbit Cooler Stars (consistent with expected detection bias)</a:t>
            </a:r>
            <a:endParaRPr lang="en-US" sz="3400" dirty="0"/>
          </a:p>
        </p:txBody>
      </p:sp>
      <p:sp>
        <p:nvSpPr>
          <p:cNvPr id="4" name="TextBox 3"/>
          <p:cNvSpPr txBox="1"/>
          <p:nvPr/>
        </p:nvSpPr>
        <p:spPr>
          <a:xfrm>
            <a:off x="5512259" y="6482536"/>
            <a:ext cx="3631742" cy="369332"/>
          </a:xfrm>
          <a:prstGeom prst="rect">
            <a:avLst/>
          </a:prstGeom>
          <a:noFill/>
        </p:spPr>
        <p:txBody>
          <a:bodyPr wrap="square" rtlCol="0">
            <a:spAutoFit/>
          </a:bodyPr>
          <a:lstStyle/>
          <a:p>
            <a:pPr algn="r"/>
            <a:r>
              <a:rPr lang="en-US" dirty="0" smtClean="0">
                <a:solidFill>
                  <a:schemeClr val="tx1">
                    <a:lumMod val="75000"/>
                  </a:schemeClr>
                </a:solidFill>
              </a:rPr>
              <a:t>Dressing et al. 2016b (in prep)</a:t>
            </a:r>
          </a:p>
        </p:txBody>
      </p:sp>
      <p:pic>
        <p:nvPicPr>
          <p:cNvPr id="5" name="Picture 4" descr="candidates_planets_rp_per.pdf"/>
          <p:cNvPicPr>
            <a:picLocks noChangeAspect="1"/>
          </p:cNvPicPr>
          <p:nvPr/>
        </p:nvPicPr>
        <p:blipFill rotWithShape="1">
          <a:blip r:embed="rId3" cstate="email">
            <a:extLst>
              <a:ext uri="{28A0092B-C50C-407E-A947-70E740481C1C}">
                <a14:useLocalDpi xmlns:a14="http://schemas.microsoft.com/office/drawing/2010/main"/>
              </a:ext>
            </a:extLst>
          </a:blip>
          <a:srcRect b="2431"/>
          <a:stretch/>
        </p:blipFill>
        <p:spPr>
          <a:xfrm>
            <a:off x="1143000" y="1129536"/>
            <a:ext cx="6858000" cy="5353000"/>
          </a:xfrm>
          <a:prstGeom prst="rect">
            <a:avLst/>
          </a:prstGeom>
        </p:spPr>
      </p:pic>
    </p:spTree>
    <p:extLst>
      <p:ext uri="{BB962C8B-B14F-4D97-AF65-F5344CB8AC3E}">
        <p14:creationId xmlns:p14="http://schemas.microsoft.com/office/powerpoint/2010/main" val="4073860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444303954"/>
              </p:ext>
            </p:extLst>
          </p:nvPr>
        </p:nvGraphicFramePr>
        <p:xfrm>
          <a:off x="293236" y="3705611"/>
          <a:ext cx="7798394" cy="323954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2758"/>
            <a:ext cx="9144000" cy="1143000"/>
          </a:xfrm>
        </p:spPr>
        <p:txBody>
          <a:bodyPr>
            <a:normAutofit fontScale="90000"/>
          </a:bodyPr>
          <a:lstStyle/>
          <a:p>
            <a:r>
              <a:rPr lang="en-US" b="1" i="1" dirty="0" smtClean="0"/>
              <a:t>Spectra are Expensive! </a:t>
            </a:r>
            <a:br>
              <a:rPr lang="en-US" b="1" i="1" dirty="0" smtClean="0"/>
            </a:br>
            <a:r>
              <a:rPr lang="en-US" sz="3900" dirty="0" smtClean="0"/>
              <a:t>How can we classify the full K2 M dwarf sample?</a:t>
            </a:r>
            <a:endParaRPr lang="en-US" sz="3900" dirty="0"/>
          </a:p>
        </p:txBody>
      </p:sp>
      <p:sp>
        <p:nvSpPr>
          <p:cNvPr id="3" name="Content Placeholder 2"/>
          <p:cNvSpPr>
            <a:spLocks noGrp="1"/>
          </p:cNvSpPr>
          <p:nvPr>
            <p:ph idx="1"/>
          </p:nvPr>
        </p:nvSpPr>
        <p:spPr>
          <a:xfrm>
            <a:off x="457200" y="1600200"/>
            <a:ext cx="6403664" cy="4525963"/>
          </a:xfrm>
        </p:spPr>
        <p:txBody>
          <a:bodyPr/>
          <a:lstStyle/>
          <a:p>
            <a:r>
              <a:rPr lang="en-US" dirty="0" smtClean="0"/>
              <a:t>Trained random forest using </a:t>
            </a:r>
            <a:r>
              <a:rPr lang="en-US" dirty="0" err="1" smtClean="0"/>
              <a:t>spectroscopically</a:t>
            </a:r>
            <a:r>
              <a:rPr lang="en-US" dirty="0" smtClean="0"/>
              <a:t>-classified stars</a:t>
            </a:r>
          </a:p>
          <a:p>
            <a:r>
              <a:rPr lang="en-US" dirty="0" smtClean="0"/>
              <a:t>Reported probabilities that individual targets are M dwarfs</a:t>
            </a:r>
            <a:endParaRPr lang="en-US" dirty="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95397" y="1232424"/>
            <a:ext cx="1969961" cy="2602094"/>
          </a:xfrm>
          <a:prstGeom prst="rect">
            <a:avLst/>
          </a:prstGeom>
        </p:spPr>
      </p:pic>
      <p:sp>
        <p:nvSpPr>
          <p:cNvPr id="5" name="TextBox 4"/>
          <p:cNvSpPr txBox="1"/>
          <p:nvPr/>
        </p:nvSpPr>
        <p:spPr>
          <a:xfrm>
            <a:off x="6585907" y="3808331"/>
            <a:ext cx="2382974" cy="1077218"/>
          </a:xfrm>
          <a:prstGeom prst="rect">
            <a:avLst/>
          </a:prstGeom>
          <a:noFill/>
        </p:spPr>
        <p:txBody>
          <a:bodyPr wrap="square" rtlCol="0">
            <a:spAutoFit/>
          </a:bodyPr>
          <a:lstStyle/>
          <a:p>
            <a:pPr algn="ctr"/>
            <a:r>
              <a:rPr lang="en-US" sz="2800" b="1" dirty="0" err="1" smtClean="0"/>
              <a:t>Girish</a:t>
            </a:r>
            <a:r>
              <a:rPr lang="en-US" sz="2800" b="1" dirty="0" smtClean="0"/>
              <a:t> </a:t>
            </a:r>
            <a:r>
              <a:rPr lang="en-US" sz="2800" b="1" dirty="0" err="1" smtClean="0"/>
              <a:t>Duvvuri</a:t>
            </a:r>
            <a:r>
              <a:rPr lang="en-US" sz="2800" b="1" dirty="0" smtClean="0"/>
              <a:t> </a:t>
            </a:r>
          </a:p>
          <a:p>
            <a:pPr algn="ctr"/>
            <a:r>
              <a:rPr lang="en-US" dirty="0"/>
              <a:t>Senior at Wesleyan</a:t>
            </a:r>
          </a:p>
          <a:p>
            <a:pPr algn="ctr"/>
            <a:r>
              <a:rPr lang="en-US" dirty="0" smtClean="0"/>
              <a:t>Caltech SURF 2016</a:t>
            </a:r>
          </a:p>
        </p:txBody>
      </p:sp>
    </p:spTree>
    <p:extLst>
      <p:ext uri="{BB962C8B-B14F-4D97-AF65-F5344CB8AC3E}">
        <p14:creationId xmlns:p14="http://schemas.microsoft.com/office/powerpoint/2010/main" val="302749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build="p"/>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51"/>
            <a:ext cx="8229600" cy="1143000"/>
          </a:xfrm>
        </p:spPr>
        <p:txBody>
          <a:bodyPr>
            <a:normAutofit fontScale="90000"/>
          </a:bodyPr>
          <a:lstStyle/>
          <a:p>
            <a:r>
              <a:rPr lang="en-US" dirty="0" err="1" smtClean="0"/>
              <a:t>Girish</a:t>
            </a:r>
            <a:r>
              <a:rPr lang="en-US" dirty="0" smtClean="0"/>
              <a:t> Estimated K2’s Sensitivity to Planetary Systems Orbiting M Dwarfs</a:t>
            </a:r>
            <a:endParaRPr lang="en-US" dirty="0"/>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04327" y="25851"/>
            <a:ext cx="1039673" cy="1373289"/>
          </a:xfrm>
          <a:prstGeom prst="rect">
            <a:avLst/>
          </a:prstGeom>
        </p:spPr>
      </p:pic>
      <p:sp>
        <p:nvSpPr>
          <p:cNvPr id="8" name="TextBox 7"/>
          <p:cNvSpPr txBox="1"/>
          <p:nvPr/>
        </p:nvSpPr>
        <p:spPr>
          <a:xfrm>
            <a:off x="8104327" y="1075975"/>
            <a:ext cx="1039673" cy="323165"/>
          </a:xfrm>
          <a:prstGeom prst="rect">
            <a:avLst/>
          </a:prstGeom>
          <a:noFill/>
        </p:spPr>
        <p:txBody>
          <a:bodyPr wrap="square" rtlCol="0">
            <a:spAutoFit/>
          </a:bodyPr>
          <a:lstStyle/>
          <a:p>
            <a:r>
              <a:rPr lang="en-US" sz="1500" b="1" dirty="0" smtClean="0"/>
              <a:t>G. </a:t>
            </a:r>
            <a:r>
              <a:rPr lang="en-US" sz="1500" b="1" dirty="0" err="1" smtClean="0"/>
              <a:t>Duvvuri</a:t>
            </a:r>
            <a:endParaRPr lang="en-US" sz="1500" b="1"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8983" y="1284524"/>
            <a:ext cx="7306035" cy="5481818"/>
          </a:xfrm>
          <a:prstGeom prst="rect">
            <a:avLst/>
          </a:prstGeom>
        </p:spPr>
      </p:pic>
      <p:sp>
        <p:nvSpPr>
          <p:cNvPr id="3" name="Rectangle 2"/>
          <p:cNvSpPr/>
          <p:nvPr/>
        </p:nvSpPr>
        <p:spPr>
          <a:xfrm>
            <a:off x="706354" y="6134694"/>
            <a:ext cx="7450624" cy="64959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solidFill>
                <a:schemeClr val="bg1"/>
              </a:solidFill>
            </a:endParaRPr>
          </a:p>
        </p:txBody>
      </p:sp>
      <p:sp>
        <p:nvSpPr>
          <p:cNvPr id="9" name="Rectangle 8"/>
          <p:cNvSpPr/>
          <p:nvPr/>
        </p:nvSpPr>
        <p:spPr>
          <a:xfrm rot="16200000">
            <a:off x="-1477769" y="3519114"/>
            <a:ext cx="5420015" cy="107443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solidFill>
                <a:schemeClr val="bg1"/>
              </a:solidFill>
            </a:endParaRPr>
          </a:p>
        </p:txBody>
      </p:sp>
      <p:sp>
        <p:nvSpPr>
          <p:cNvPr id="10" name="Rectangle 9"/>
          <p:cNvSpPr/>
          <p:nvPr/>
        </p:nvSpPr>
        <p:spPr>
          <a:xfrm>
            <a:off x="918983" y="1544675"/>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000" dirty="0" smtClean="0">
                <a:solidFill>
                  <a:schemeClr val="bg1"/>
                </a:solidFill>
              </a:rPr>
              <a:t>100</a:t>
            </a:r>
            <a:endParaRPr lang="en-US" sz="3000" dirty="0">
              <a:solidFill>
                <a:schemeClr val="bg1"/>
              </a:solidFill>
            </a:endParaRPr>
          </a:p>
        </p:txBody>
      </p:sp>
      <p:sp>
        <p:nvSpPr>
          <p:cNvPr id="11" name="Rectangle 10"/>
          <p:cNvSpPr/>
          <p:nvPr/>
        </p:nvSpPr>
        <p:spPr>
          <a:xfrm>
            <a:off x="1769455" y="6418564"/>
            <a:ext cx="5136383"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rPr>
              <a:t>Orbital Period (Days)</a:t>
            </a:r>
            <a:endParaRPr lang="en-US" sz="3000" dirty="0">
              <a:solidFill>
                <a:schemeClr val="bg1"/>
              </a:solidFill>
            </a:endParaRPr>
          </a:p>
        </p:txBody>
      </p:sp>
      <p:sp>
        <p:nvSpPr>
          <p:cNvPr id="12" name="Rectangle 11"/>
          <p:cNvSpPr/>
          <p:nvPr/>
        </p:nvSpPr>
        <p:spPr>
          <a:xfrm rot="16200000">
            <a:off x="-1686557" y="3769931"/>
            <a:ext cx="5136383"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rPr>
              <a:t>Planet Radius (Earth Radii)</a:t>
            </a:r>
            <a:endParaRPr lang="en-US" sz="3000" dirty="0">
              <a:solidFill>
                <a:schemeClr val="bg1"/>
              </a:solidFill>
            </a:endParaRPr>
          </a:p>
        </p:txBody>
      </p:sp>
      <p:sp>
        <p:nvSpPr>
          <p:cNvPr id="13" name="Rectangle 12"/>
          <p:cNvSpPr/>
          <p:nvPr/>
        </p:nvSpPr>
        <p:spPr>
          <a:xfrm>
            <a:off x="918983" y="2989860"/>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000" dirty="0" smtClean="0">
                <a:solidFill>
                  <a:schemeClr val="bg1"/>
                </a:solidFill>
              </a:rPr>
              <a:t>10</a:t>
            </a:r>
            <a:endParaRPr lang="en-US" sz="3000" dirty="0">
              <a:solidFill>
                <a:schemeClr val="bg1"/>
              </a:solidFill>
            </a:endParaRPr>
          </a:p>
        </p:txBody>
      </p:sp>
      <p:sp>
        <p:nvSpPr>
          <p:cNvPr id="14" name="Rectangle 13"/>
          <p:cNvSpPr/>
          <p:nvPr/>
        </p:nvSpPr>
        <p:spPr>
          <a:xfrm>
            <a:off x="918983" y="4469067"/>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000" dirty="0" smtClean="0">
                <a:solidFill>
                  <a:schemeClr val="bg1"/>
                </a:solidFill>
              </a:rPr>
              <a:t>1</a:t>
            </a:r>
            <a:endParaRPr lang="en-US" sz="3000" dirty="0">
              <a:solidFill>
                <a:schemeClr val="bg1"/>
              </a:solidFill>
            </a:endParaRPr>
          </a:p>
        </p:txBody>
      </p:sp>
      <p:sp>
        <p:nvSpPr>
          <p:cNvPr id="15" name="Rectangle 14"/>
          <p:cNvSpPr/>
          <p:nvPr/>
        </p:nvSpPr>
        <p:spPr>
          <a:xfrm>
            <a:off x="918983" y="5823532"/>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000" dirty="0" smtClean="0">
                <a:solidFill>
                  <a:schemeClr val="bg1"/>
                </a:solidFill>
              </a:rPr>
              <a:t>0.1</a:t>
            </a:r>
            <a:endParaRPr lang="en-US" sz="3000" dirty="0">
              <a:solidFill>
                <a:schemeClr val="bg1"/>
              </a:solidFill>
            </a:endParaRPr>
          </a:p>
        </p:txBody>
      </p:sp>
      <p:sp>
        <p:nvSpPr>
          <p:cNvPr id="16" name="Rectangle 15"/>
          <p:cNvSpPr/>
          <p:nvPr/>
        </p:nvSpPr>
        <p:spPr>
          <a:xfrm>
            <a:off x="1230819" y="6134693"/>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000" dirty="0" smtClean="0">
                <a:solidFill>
                  <a:schemeClr val="bg1"/>
                </a:solidFill>
              </a:rPr>
              <a:t>0.1</a:t>
            </a:r>
            <a:endParaRPr lang="en-US" sz="3000" dirty="0">
              <a:solidFill>
                <a:schemeClr val="bg1"/>
              </a:solidFill>
            </a:endParaRPr>
          </a:p>
        </p:txBody>
      </p:sp>
      <p:sp>
        <p:nvSpPr>
          <p:cNvPr id="17" name="Rectangle 16"/>
          <p:cNvSpPr/>
          <p:nvPr/>
        </p:nvSpPr>
        <p:spPr>
          <a:xfrm>
            <a:off x="3038805" y="6113094"/>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rPr>
              <a:t>1</a:t>
            </a:r>
            <a:endParaRPr lang="en-US" sz="3000" dirty="0">
              <a:solidFill>
                <a:schemeClr val="bg1"/>
              </a:solidFill>
            </a:endParaRPr>
          </a:p>
        </p:txBody>
      </p:sp>
      <p:sp>
        <p:nvSpPr>
          <p:cNvPr id="18" name="Rectangle 17"/>
          <p:cNvSpPr/>
          <p:nvPr/>
        </p:nvSpPr>
        <p:spPr>
          <a:xfrm>
            <a:off x="4812772" y="6118069"/>
            <a:ext cx="850472" cy="2891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solidFill>
                  <a:schemeClr val="bg1"/>
                </a:solidFill>
              </a:rPr>
              <a:t>10</a:t>
            </a:r>
            <a:endParaRPr lang="en-US" sz="3000" dirty="0">
              <a:solidFill>
                <a:schemeClr val="bg1"/>
              </a:solidFill>
            </a:endParaRPr>
          </a:p>
        </p:txBody>
      </p:sp>
      <p:sp>
        <p:nvSpPr>
          <p:cNvPr id="20" name="Rectangle 19"/>
          <p:cNvSpPr/>
          <p:nvPr/>
        </p:nvSpPr>
        <p:spPr>
          <a:xfrm rot="16200000">
            <a:off x="5432270" y="3651638"/>
            <a:ext cx="4792243" cy="4460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chemeClr val="bg1"/>
                </a:solidFill>
              </a:rPr>
              <a:t>Detectable Fraction of Transiting Planets</a:t>
            </a:r>
            <a:endParaRPr lang="en-US" sz="2200" dirty="0">
              <a:solidFill>
                <a:schemeClr val="bg1"/>
              </a:solidFill>
            </a:endParaRPr>
          </a:p>
        </p:txBody>
      </p:sp>
      <p:sp>
        <p:nvSpPr>
          <p:cNvPr id="21" name="Rectangle 20"/>
          <p:cNvSpPr/>
          <p:nvPr/>
        </p:nvSpPr>
        <p:spPr>
          <a:xfrm>
            <a:off x="695018" y="1301533"/>
            <a:ext cx="7450624" cy="2431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solidFill>
                <a:schemeClr val="bg1"/>
              </a:solidFill>
            </a:endParaRPr>
          </a:p>
        </p:txBody>
      </p:sp>
      <p:sp>
        <p:nvSpPr>
          <p:cNvPr id="22" name="Rectangle 21"/>
          <p:cNvSpPr/>
          <p:nvPr/>
        </p:nvSpPr>
        <p:spPr>
          <a:xfrm>
            <a:off x="1769455" y="1456338"/>
            <a:ext cx="4941509" cy="24314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dirty="0">
              <a:solidFill>
                <a:schemeClr val="bg1"/>
              </a:solidFill>
            </a:endParaRPr>
          </a:p>
        </p:txBody>
      </p:sp>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1255" y="4411342"/>
            <a:ext cx="467270" cy="467270"/>
          </a:xfrm>
          <a:prstGeom prst="rect">
            <a:avLst/>
          </a:prstGeom>
        </p:spPr>
      </p:pic>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7350" y="3440542"/>
            <a:ext cx="685800" cy="685800"/>
          </a:xfrm>
          <a:prstGeom prst="rect">
            <a:avLst/>
          </a:prstGeom>
        </p:spPr>
      </p:pic>
      <p:pic>
        <p:nvPicPr>
          <p:cNvPr id="25" name="Picture 24"/>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99200" l="0" r="100000"/>
                    </a14:imgEffect>
                  </a14:imgLayer>
                </a14:imgProps>
              </a:ext>
              <a:ext uri="{28A0092B-C50C-407E-A947-70E740481C1C}">
                <a14:useLocalDpi xmlns:a14="http://schemas.microsoft.com/office/drawing/2010/main"/>
              </a:ext>
            </a:extLst>
          </a:blip>
          <a:srcRect/>
          <a:stretch/>
        </p:blipFill>
        <p:spPr>
          <a:xfrm flipH="1">
            <a:off x="6449406" y="2830224"/>
            <a:ext cx="569295" cy="587228"/>
          </a:xfrm>
          <a:prstGeom prst="rect">
            <a:avLst/>
          </a:prstGeom>
        </p:spPr>
      </p:pic>
    </p:spTree>
    <p:extLst>
      <p:ext uri="{BB962C8B-B14F-4D97-AF65-F5344CB8AC3E}">
        <p14:creationId xmlns:p14="http://schemas.microsoft.com/office/powerpoint/2010/main" val="22293872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75" y="156494"/>
            <a:ext cx="7871765" cy="1143000"/>
          </a:xfrm>
        </p:spPr>
        <p:txBody>
          <a:bodyPr>
            <a:normAutofit fontScale="90000"/>
          </a:bodyPr>
          <a:lstStyle/>
          <a:p>
            <a:r>
              <a:rPr lang="en-US" dirty="0" smtClean="0"/>
              <a:t>Typical K2 M dwarfs host 1.2 small planets with periods &lt; 50 days</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04327" y="25851"/>
            <a:ext cx="1039673" cy="1373289"/>
          </a:xfrm>
          <a:prstGeom prst="rect">
            <a:avLst/>
          </a:prstGeom>
        </p:spPr>
      </p:pic>
      <p:sp>
        <p:nvSpPr>
          <p:cNvPr id="5" name="TextBox 4"/>
          <p:cNvSpPr txBox="1"/>
          <p:nvPr/>
        </p:nvSpPr>
        <p:spPr>
          <a:xfrm>
            <a:off x="8104327" y="1075975"/>
            <a:ext cx="1039673" cy="323165"/>
          </a:xfrm>
          <a:prstGeom prst="rect">
            <a:avLst/>
          </a:prstGeom>
          <a:noFill/>
        </p:spPr>
        <p:txBody>
          <a:bodyPr wrap="square" rtlCol="0">
            <a:spAutoFit/>
          </a:bodyPr>
          <a:lstStyle/>
          <a:p>
            <a:r>
              <a:rPr lang="en-US" sz="1500" b="1" dirty="0" smtClean="0"/>
              <a:t>G. </a:t>
            </a:r>
            <a:r>
              <a:rPr lang="en-US" sz="1500" b="1" dirty="0" err="1" smtClean="0"/>
              <a:t>Duvvuri</a:t>
            </a:r>
            <a:endParaRPr lang="en-US" sz="1500" b="1" dirty="0"/>
          </a:p>
        </p:txBody>
      </p:sp>
      <p:graphicFrame>
        <p:nvGraphicFramePr>
          <p:cNvPr id="6" name="Table 5"/>
          <p:cNvGraphicFramePr>
            <a:graphicFrameLocks noGrp="1"/>
          </p:cNvGraphicFramePr>
          <p:nvPr>
            <p:extLst>
              <p:ext uri="{D42A27DB-BD31-4B8C-83A1-F6EECF244321}">
                <p14:modId xmlns:p14="http://schemas.microsoft.com/office/powerpoint/2010/main" val="1955562289"/>
              </p:ext>
            </p:extLst>
          </p:nvPr>
        </p:nvGraphicFramePr>
        <p:xfrm>
          <a:off x="458884" y="2152149"/>
          <a:ext cx="8282001" cy="3730069"/>
        </p:xfrm>
        <a:graphic>
          <a:graphicData uri="http://schemas.openxmlformats.org/drawingml/2006/table">
            <a:tbl>
              <a:tblPr firstRow="1" bandRow="1">
                <a:tableStyleId>{8FD4443E-F989-4FC4-A0C8-D5A2AF1F390B}</a:tableStyleId>
              </a:tblPr>
              <a:tblGrid>
                <a:gridCol w="3556903"/>
                <a:gridCol w="2171585"/>
                <a:gridCol w="2553513"/>
              </a:tblGrid>
              <a:tr h="1362286">
                <a:tc>
                  <a:txBody>
                    <a:bodyPr/>
                    <a:lstStyle/>
                    <a:p>
                      <a:r>
                        <a:rPr lang="en-US" sz="3500" dirty="0" smtClean="0"/>
                        <a:t>Size Range:</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3500" baseline="0" dirty="0" smtClean="0"/>
                        <a:t>Period</a:t>
                      </a:r>
                    </a:p>
                    <a:p>
                      <a:pPr algn="ctr"/>
                      <a:r>
                        <a:rPr lang="en-US" sz="3500" baseline="0" dirty="0" smtClean="0"/>
                        <a:t>  &lt; 10 Days</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3500" dirty="0" smtClean="0"/>
                        <a:t>Period</a:t>
                      </a:r>
                      <a:r>
                        <a:rPr lang="en-US" sz="3500" baseline="0" dirty="0" smtClean="0"/>
                        <a:t> </a:t>
                      </a:r>
                    </a:p>
                    <a:p>
                      <a:pPr algn="ctr"/>
                      <a:r>
                        <a:rPr lang="en-US" sz="3500" baseline="0" dirty="0" smtClean="0"/>
                        <a:t>10 – 50 Days</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789261">
                <a:tc>
                  <a:txBody>
                    <a:bodyPr/>
                    <a:lstStyle/>
                    <a:p>
                      <a:r>
                        <a:rPr lang="en-US" sz="3500" dirty="0" smtClean="0"/>
                        <a:t>Smaller than Earth</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500" dirty="0" smtClean="0"/>
                        <a:t>0.21</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500" dirty="0" smtClean="0"/>
                        <a:t>0.07</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789261">
                <a:tc>
                  <a:txBody>
                    <a:bodyPr/>
                    <a:lstStyle/>
                    <a:p>
                      <a:r>
                        <a:rPr lang="en-US" sz="3500" dirty="0" smtClean="0"/>
                        <a:t>Earth – Neptune</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500" dirty="0" smtClean="0"/>
                        <a:t>0.35</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500" dirty="0" smtClean="0"/>
                        <a:t>0.45</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789261">
                <a:tc>
                  <a:txBody>
                    <a:bodyPr/>
                    <a:lstStyle/>
                    <a:p>
                      <a:r>
                        <a:rPr lang="en-US" sz="3500" dirty="0" smtClean="0"/>
                        <a:t>Neptune - Jupiter</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500" dirty="0" smtClean="0"/>
                        <a:t>0.07</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r>
                        <a:rPr lang="en-US" sz="3500" dirty="0" smtClean="0"/>
                        <a:t>0.07</a:t>
                      </a:r>
                      <a:endParaRPr lang="en-US" sz="35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9487970" y="-311303"/>
          <a:ext cx="859147" cy="365760"/>
        </p:xfrm>
        <a:graphic>
          <a:graphicData uri="http://schemas.openxmlformats.org/drawingml/2006/table">
            <a:tbl>
              <a:tblPr/>
              <a:tblGrid>
                <a:gridCol w="859147"/>
              </a:tblGrid>
              <a:tr h="249042">
                <a:tc>
                  <a:txBody>
                    <a:bodyPr/>
                    <a:lstStyle/>
                    <a:p>
                      <a:endParaRPr lang="en-US" dirty="0"/>
                    </a:p>
                  </a:txBody>
                  <a:tcP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tcPr>
                </a:tc>
              </a:tr>
            </a:tbl>
          </a:graphicData>
        </a:graphic>
      </p:graphicFrame>
    </p:spTree>
    <p:extLst>
      <p:ext uri="{BB962C8B-B14F-4D97-AF65-F5344CB8AC3E}">
        <p14:creationId xmlns:p14="http://schemas.microsoft.com/office/powerpoint/2010/main" val="7915792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6699" y="1398212"/>
            <a:ext cx="5450602" cy="5454235"/>
          </a:xfrm>
          <a:prstGeom prst="rect">
            <a:avLst/>
          </a:prstGeom>
        </p:spPr>
      </p:pic>
      <p:sp>
        <p:nvSpPr>
          <p:cNvPr id="2" name="Title 1"/>
          <p:cNvSpPr>
            <a:spLocks noGrp="1"/>
          </p:cNvSpPr>
          <p:nvPr>
            <p:ph type="title"/>
          </p:nvPr>
        </p:nvSpPr>
        <p:spPr>
          <a:xfrm>
            <a:off x="0" y="30911"/>
            <a:ext cx="9144000" cy="1534065"/>
          </a:xfrm>
        </p:spPr>
        <p:txBody>
          <a:bodyPr>
            <a:normAutofit fontScale="90000"/>
          </a:bodyPr>
          <a:lstStyle/>
          <a:p>
            <a:r>
              <a:rPr lang="en-US" i="1" dirty="0" smtClean="0"/>
              <a:t>Looking toward the future: </a:t>
            </a:r>
            <a:r>
              <a:rPr lang="en-US" dirty="0" smtClean="0"/>
              <a:t/>
            </a:r>
            <a:br>
              <a:rPr lang="en-US" dirty="0" smtClean="0"/>
            </a:br>
            <a:r>
              <a:rPr lang="en-US" sz="3300" b="1" dirty="0" smtClean="0"/>
              <a:t>A Pathway for the Discovery &amp; Characterization of Potentially Habitable Worlds</a:t>
            </a:r>
            <a:endParaRPr lang="en-US" sz="3300" b="1" dirty="0"/>
          </a:p>
        </p:txBody>
      </p:sp>
    </p:spTree>
    <p:extLst>
      <p:ext uri="{BB962C8B-B14F-4D97-AF65-F5344CB8AC3E}">
        <p14:creationId xmlns:p14="http://schemas.microsoft.com/office/powerpoint/2010/main" val="75435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3948"/>
            <a:ext cx="8229600" cy="1143000"/>
          </a:xfrm>
        </p:spPr>
        <p:txBody>
          <a:bodyPr/>
          <a:lstStyle/>
          <a:p>
            <a:r>
              <a:rPr lang="en-US" dirty="0" smtClean="0"/>
              <a:t>Most Stars are M Dwarfs</a:t>
            </a:r>
            <a:endParaRPr lang="en-US" dirty="0"/>
          </a:p>
        </p:txBody>
      </p:sp>
      <p:sp>
        <p:nvSpPr>
          <p:cNvPr id="4" name="Oval 3"/>
          <p:cNvSpPr/>
          <p:nvPr/>
        </p:nvSpPr>
        <p:spPr>
          <a:xfrm>
            <a:off x="6701829" y="3999848"/>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97668" y="4165000"/>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588365" y="453585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591275" y="343441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903076" y="251394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0" name="Oval 29"/>
          <p:cNvSpPr/>
          <p:nvPr/>
        </p:nvSpPr>
        <p:spPr>
          <a:xfrm>
            <a:off x="6559370" y="491229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Oval 30"/>
          <p:cNvSpPr/>
          <p:nvPr/>
        </p:nvSpPr>
        <p:spPr>
          <a:xfrm>
            <a:off x="4817292" y="411928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2" name="Oval 31"/>
          <p:cNvSpPr/>
          <p:nvPr/>
        </p:nvSpPr>
        <p:spPr>
          <a:xfrm>
            <a:off x="3747129" y="489669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3" name="Oval 32"/>
          <p:cNvSpPr/>
          <p:nvPr/>
        </p:nvSpPr>
        <p:spPr>
          <a:xfrm>
            <a:off x="732860" y="394457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Oval 33"/>
          <p:cNvSpPr/>
          <p:nvPr/>
        </p:nvSpPr>
        <p:spPr>
          <a:xfrm>
            <a:off x="8690960" y="964916"/>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5" name="Oval 34"/>
          <p:cNvSpPr/>
          <p:nvPr/>
        </p:nvSpPr>
        <p:spPr>
          <a:xfrm>
            <a:off x="5654958" y="12248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6" name="Oval 35"/>
          <p:cNvSpPr/>
          <p:nvPr/>
        </p:nvSpPr>
        <p:spPr>
          <a:xfrm>
            <a:off x="8723724" y="480756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7" name="Oval 36"/>
          <p:cNvSpPr/>
          <p:nvPr/>
        </p:nvSpPr>
        <p:spPr>
          <a:xfrm>
            <a:off x="6405509" y="661872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8" name="Oval 37"/>
          <p:cNvSpPr/>
          <p:nvPr/>
        </p:nvSpPr>
        <p:spPr>
          <a:xfrm>
            <a:off x="8313748" y="21643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9" name="Oval 38"/>
          <p:cNvSpPr/>
          <p:nvPr/>
        </p:nvSpPr>
        <p:spPr>
          <a:xfrm>
            <a:off x="3614278" y="43406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0" name="Oval 39"/>
          <p:cNvSpPr/>
          <p:nvPr/>
        </p:nvSpPr>
        <p:spPr>
          <a:xfrm>
            <a:off x="4171504" y="642605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1" name="Oval 40"/>
          <p:cNvSpPr/>
          <p:nvPr/>
        </p:nvSpPr>
        <p:spPr>
          <a:xfrm>
            <a:off x="909148" y="86518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2" name="Oval 41"/>
          <p:cNvSpPr/>
          <p:nvPr/>
        </p:nvSpPr>
        <p:spPr>
          <a:xfrm>
            <a:off x="5677818" y="44341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Oval 42"/>
          <p:cNvSpPr/>
          <p:nvPr/>
        </p:nvSpPr>
        <p:spPr>
          <a:xfrm>
            <a:off x="1634800" y="367191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4" name="Oval 43"/>
          <p:cNvSpPr/>
          <p:nvPr/>
        </p:nvSpPr>
        <p:spPr>
          <a:xfrm>
            <a:off x="1594948" y="1453471"/>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Oval 44"/>
          <p:cNvSpPr/>
          <p:nvPr/>
        </p:nvSpPr>
        <p:spPr>
          <a:xfrm>
            <a:off x="4102202" y="265592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6" name="Oval 45"/>
          <p:cNvSpPr/>
          <p:nvPr/>
        </p:nvSpPr>
        <p:spPr>
          <a:xfrm>
            <a:off x="8290888" y="617303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Oval 46"/>
          <p:cNvSpPr/>
          <p:nvPr/>
        </p:nvSpPr>
        <p:spPr>
          <a:xfrm>
            <a:off x="3253701" y="81946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8" name="Oval 47"/>
          <p:cNvSpPr/>
          <p:nvPr/>
        </p:nvSpPr>
        <p:spPr>
          <a:xfrm>
            <a:off x="4464434" y="494241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9" name="Oval 48"/>
          <p:cNvSpPr/>
          <p:nvPr/>
        </p:nvSpPr>
        <p:spPr>
          <a:xfrm>
            <a:off x="5771245" y="32244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0" name="Oval 49"/>
          <p:cNvSpPr/>
          <p:nvPr/>
        </p:nvSpPr>
        <p:spPr>
          <a:xfrm>
            <a:off x="1168493" y="580691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1" name="Oval 50"/>
          <p:cNvSpPr/>
          <p:nvPr/>
        </p:nvSpPr>
        <p:spPr>
          <a:xfrm>
            <a:off x="5542645" y="540453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2" name="Oval 51"/>
          <p:cNvSpPr/>
          <p:nvPr/>
        </p:nvSpPr>
        <p:spPr>
          <a:xfrm>
            <a:off x="6451820" y="164745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3" name="Oval 52"/>
          <p:cNvSpPr/>
          <p:nvPr/>
        </p:nvSpPr>
        <p:spPr>
          <a:xfrm>
            <a:off x="2796501" y="431776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p:cNvSpPr/>
          <p:nvPr/>
        </p:nvSpPr>
        <p:spPr>
          <a:xfrm>
            <a:off x="1043928" y="28811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5" name="Oval 54"/>
          <p:cNvSpPr/>
          <p:nvPr/>
        </p:nvSpPr>
        <p:spPr>
          <a:xfrm>
            <a:off x="5542645" y="259866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6" name="Oval 55"/>
          <p:cNvSpPr/>
          <p:nvPr/>
        </p:nvSpPr>
        <p:spPr>
          <a:xfrm>
            <a:off x="8236540" y="116015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7" name="Oval 56"/>
          <p:cNvSpPr/>
          <p:nvPr/>
        </p:nvSpPr>
        <p:spPr>
          <a:xfrm>
            <a:off x="2118349" y="518940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8" name="Oval 57"/>
          <p:cNvSpPr/>
          <p:nvPr/>
        </p:nvSpPr>
        <p:spPr>
          <a:xfrm>
            <a:off x="8735524" y="367571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9" name="Oval 58"/>
          <p:cNvSpPr/>
          <p:nvPr/>
        </p:nvSpPr>
        <p:spPr>
          <a:xfrm>
            <a:off x="2682201" y="595931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0" name="Oval 59"/>
          <p:cNvSpPr/>
          <p:nvPr/>
        </p:nvSpPr>
        <p:spPr>
          <a:xfrm>
            <a:off x="909148" y="678067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1" name="Oval 60"/>
          <p:cNvSpPr/>
          <p:nvPr/>
        </p:nvSpPr>
        <p:spPr>
          <a:xfrm>
            <a:off x="3747129" y="638033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2" name="Oval 61"/>
          <p:cNvSpPr/>
          <p:nvPr/>
        </p:nvSpPr>
        <p:spPr>
          <a:xfrm>
            <a:off x="4638669" y="146544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3" name="Oval 62"/>
          <p:cNvSpPr/>
          <p:nvPr/>
        </p:nvSpPr>
        <p:spPr>
          <a:xfrm>
            <a:off x="8173922" y="453796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4" name="Oval 63"/>
          <p:cNvSpPr/>
          <p:nvPr/>
        </p:nvSpPr>
        <p:spPr>
          <a:xfrm>
            <a:off x="2072629" y="98538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5" name="Oval 64"/>
          <p:cNvSpPr/>
          <p:nvPr/>
        </p:nvSpPr>
        <p:spPr>
          <a:xfrm>
            <a:off x="4510154" y="108394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6" name="Oval 65"/>
          <p:cNvSpPr/>
          <p:nvPr/>
        </p:nvSpPr>
        <p:spPr>
          <a:xfrm>
            <a:off x="2682201" y="661872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7" name="Oval 66"/>
          <p:cNvSpPr/>
          <p:nvPr/>
        </p:nvSpPr>
        <p:spPr>
          <a:xfrm>
            <a:off x="3250335" y="568930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8" name="Oval 67"/>
          <p:cNvSpPr/>
          <p:nvPr/>
        </p:nvSpPr>
        <p:spPr>
          <a:xfrm>
            <a:off x="6279691" y="360551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9" name="Oval 68"/>
          <p:cNvSpPr/>
          <p:nvPr/>
        </p:nvSpPr>
        <p:spPr>
          <a:xfrm>
            <a:off x="8050569" y="266318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p:cNvSpPr/>
          <p:nvPr/>
        </p:nvSpPr>
        <p:spPr>
          <a:xfrm>
            <a:off x="176314" y="188782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1" name="Oval 70"/>
          <p:cNvSpPr/>
          <p:nvPr/>
        </p:nvSpPr>
        <p:spPr>
          <a:xfrm>
            <a:off x="6913261" y="12968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2" name="Oval 71"/>
          <p:cNvSpPr/>
          <p:nvPr/>
        </p:nvSpPr>
        <p:spPr>
          <a:xfrm>
            <a:off x="1801789" y="476184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3" name="Oval 72"/>
          <p:cNvSpPr/>
          <p:nvPr/>
        </p:nvSpPr>
        <p:spPr>
          <a:xfrm>
            <a:off x="8359468" y="112957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p:cNvSpPr/>
          <p:nvPr/>
        </p:nvSpPr>
        <p:spPr>
          <a:xfrm>
            <a:off x="5964018" y="153943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5" name="Oval 74"/>
          <p:cNvSpPr/>
          <p:nvPr/>
        </p:nvSpPr>
        <p:spPr>
          <a:xfrm>
            <a:off x="4794432" y="436348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6" name="Oval 75"/>
          <p:cNvSpPr/>
          <p:nvPr/>
        </p:nvSpPr>
        <p:spPr>
          <a:xfrm>
            <a:off x="7172341" y="618029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7" name="Oval 76"/>
          <p:cNvSpPr/>
          <p:nvPr/>
        </p:nvSpPr>
        <p:spPr>
          <a:xfrm>
            <a:off x="1059141" y="54459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9" name="Oval 78"/>
          <p:cNvSpPr/>
          <p:nvPr/>
        </p:nvSpPr>
        <p:spPr>
          <a:xfrm>
            <a:off x="300424" y="1406185"/>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3468552" y="5008734"/>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695915" y="192088"/>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539201" y="5673625"/>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090093" y="1563688"/>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098674" y="1599548"/>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359765" y="5541949"/>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110701" y="52400"/>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1847509" y="416500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747129" y="4005152"/>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6268" y="300158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072135" y="196276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082001" y="469451"/>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673965" y="733057"/>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746231" y="588854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695915" y="1937385"/>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8233093" y="120512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92166" y="5770549"/>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796501" y="3449085"/>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322140" y="585263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8219642" y="384744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40468" y="38742"/>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850521" y="143307"/>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641474" y="29072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902565" y="354264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8002921" y="275480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8229600" y="524303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268349" y="51761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5426889" y="13769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7843" y="643584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3564249" y="151295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510154" y="343441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073023" y="494241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5250931" y="21123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701270" y="51761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400104" y="19651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7843" y="827756"/>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2613621" y="10420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6701829" y="158515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394488" y="347406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899121" y="1208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7218061" y="7011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1744941" y="114719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6405509" y="395266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00424" y="25986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7583821" y="252602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8263668" y="640807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1107792" y="618029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5115675" y="500652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1580855" y="204309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8723724" y="3961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3194852" y="3743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6656035" y="607830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6907213" y="796706"/>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2706375" y="422632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6405509" y="25719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5298555" y="32244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7479069" y="518940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2682201" y="17985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217224" y="25986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244009" y="640069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8735524" y="596885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549980" y="508449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481749" y="40290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034344" y="103110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109286" y="411414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1847509" y="342263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8290888" y="46704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372994" y="60905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8540844" y="204309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3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4"/>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9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9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9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9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97"/>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9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0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0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2"/>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3"/>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4"/>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05"/>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2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0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0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08"/>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109"/>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110"/>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111"/>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13"/>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14"/>
                                        </p:tgtEl>
                                        <p:attrNameLst>
                                          <p:attrName>style.visibility</p:attrName>
                                        </p:attrNameLst>
                                      </p:cBhvr>
                                      <p:to>
                                        <p:strVal val="visible"/>
                                      </p:to>
                                    </p:set>
                                  </p:childTnLst>
                                </p:cTn>
                              </p:par>
                              <p:par>
                                <p:cTn id="191" presetID="1" presetClass="entr" presetSubtype="0" fill="hold" grpId="0" nodeType="withEffect">
                                  <p:stCondLst>
                                    <p:cond delay="0"/>
                                  </p:stCondLst>
                                  <p:childTnLst>
                                    <p:set>
                                      <p:cBhvr>
                                        <p:cTn id="192" dur="1" fill="hold">
                                          <p:stCondLst>
                                            <p:cond delay="0"/>
                                          </p:stCondLst>
                                        </p:cTn>
                                        <p:tgtEl>
                                          <p:spTgt spid="115"/>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16"/>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17"/>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18"/>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119"/>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20"/>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21"/>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22"/>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123"/>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124"/>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25"/>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126"/>
                                        </p:tgtEl>
                                        <p:attrNameLst>
                                          <p:attrName>style.visibility</p:attrName>
                                        </p:attrNameLst>
                                      </p:cBhvr>
                                      <p:to>
                                        <p:strVal val="visible"/>
                                      </p:to>
                                    </p:set>
                                  </p:childTnLst>
                                </p:cTn>
                              </p:par>
                              <p:par>
                                <p:cTn id="215" presetID="1" presetClass="entr" presetSubtype="0" fill="hold" grpId="0" nodeType="withEffect">
                                  <p:stCondLst>
                                    <p:cond delay="0"/>
                                  </p:stCondLst>
                                  <p:childTnLst>
                                    <p:set>
                                      <p:cBhvr>
                                        <p:cTn id="216" dur="1" fill="hold">
                                          <p:stCondLst>
                                            <p:cond delay="0"/>
                                          </p:stCondLst>
                                        </p:cTn>
                                        <p:tgtEl>
                                          <p:spTgt spid="127"/>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28"/>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129"/>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130"/>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131"/>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32"/>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133"/>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134"/>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35"/>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36"/>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37"/>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38"/>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39"/>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140"/>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141"/>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142"/>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143"/>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144"/>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145"/>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46"/>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147"/>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3" grpId="0" animBg="1"/>
      <p:bldP spid="24" grpId="0" animBg="1"/>
      <p:bldP spid="27"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graphicFrame>
        <p:nvGraphicFramePr>
          <p:cNvPr id="4" name="Diagram 3"/>
          <p:cNvGraphicFramePr/>
          <p:nvPr>
            <p:extLst>
              <p:ext uri="{D42A27DB-BD31-4B8C-83A1-F6EECF244321}">
                <p14:modId xmlns:p14="http://schemas.microsoft.com/office/powerpoint/2010/main" val="177608750"/>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Kepler2008Dec-cmykOnBlk-full.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sp>
        <p:nvSpPr>
          <p:cNvPr id="17" name="Left Brace 16"/>
          <p:cNvSpPr/>
          <p:nvPr/>
        </p:nvSpPr>
        <p:spPr>
          <a:xfrm rot="10800000">
            <a:off x="8136352" y="2679954"/>
            <a:ext cx="227629" cy="4113079"/>
          </a:xfrm>
          <a:prstGeom prst="leftBrace">
            <a:avLst/>
          </a:prstGeom>
          <a:ln w="76200" cmpd="sng">
            <a:gradFill flip="none" rotWithShape="1">
              <a:gsLst>
                <a:gs pos="0">
                  <a:schemeClr val="bg1">
                    <a:lumMod val="50000"/>
                    <a:lumOff val="50000"/>
                  </a:schemeClr>
                </a:gs>
                <a:gs pos="100000">
                  <a:schemeClr val="bg1">
                    <a:lumMod val="75000"/>
                    <a:lumOff val="25000"/>
                  </a:schemeClr>
                </a:gs>
                <a:gs pos="50000">
                  <a:schemeClr val="tx1"/>
                </a:gs>
              </a:gsLst>
              <a:lin ang="162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8152142" y="4372069"/>
            <a:ext cx="1069315" cy="769441"/>
          </a:xfrm>
          <a:prstGeom prst="rect">
            <a:avLst/>
          </a:prstGeom>
          <a:noFill/>
        </p:spPr>
        <p:txBody>
          <a:bodyPr wrap="square" rtlCol="0">
            <a:spAutoFit/>
          </a:bodyPr>
          <a:lstStyle/>
          <a:p>
            <a:pPr algn="ctr"/>
            <a:r>
              <a:rPr lang="en-US" sz="2200" b="1" dirty="0" smtClean="0">
                <a:ln>
                  <a:solidFill>
                    <a:schemeClr val="tx1">
                      <a:lumMod val="50000"/>
                    </a:schemeClr>
                  </a:solidFill>
                </a:ln>
              </a:rPr>
              <a:t>Up </a:t>
            </a:r>
          </a:p>
          <a:p>
            <a:pPr algn="ctr"/>
            <a:r>
              <a:rPr lang="en-US" sz="2200" b="1" dirty="0" smtClean="0">
                <a:ln>
                  <a:solidFill>
                    <a:schemeClr val="tx1">
                      <a:lumMod val="50000"/>
                    </a:schemeClr>
                  </a:solidFill>
                </a:ln>
              </a:rPr>
              <a:t>Next!</a:t>
            </a:r>
            <a:endParaRPr lang="en-US" sz="2200" b="1" dirty="0">
              <a:ln>
                <a:solidFill>
                  <a:schemeClr val="tx1">
                    <a:lumMod val="50000"/>
                  </a:schemeClr>
                </a:solidFill>
              </a:ln>
            </a:endParaRPr>
          </a:p>
        </p:txBody>
      </p:sp>
    </p:spTree>
    <p:extLst>
      <p:ext uri="{BB962C8B-B14F-4D97-AF65-F5344CB8AC3E}">
        <p14:creationId xmlns:p14="http://schemas.microsoft.com/office/powerpoint/2010/main" val="275586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535A11A3-7FD5-E442-BA88-D76B1CA76EB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2DA17AB-5EFD-824D-9040-663828E263C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BB9CD6D7-49F0-9F4C-A7A2-285267318967}"/>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24C66E8E-C040-934C-BF3B-DD04A712CCE5}"/>
                                            </p:graphic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graphicEl>
                                              <a:dgm id="{5F80712D-8104-1947-85A8-68953F8DE6BE}"/>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648C61E6-09A7-F241-81AE-A30A890345C4}"/>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graphicEl>
                                              <a:dgm id="{C2BD91E8-6039-414B-9E3D-3E56EC854462}"/>
                                            </p:graphic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4" grpId="0">
        <p:bldSub>
          <a:bldDgm bld="one"/>
        </p:bldSub>
      </p:bldGraphic>
      <p:bldP spid="10" grpId="0"/>
      <p:bldP spid="13" grpId="0"/>
      <p:bldP spid="14" grpId="0"/>
      <p:bldP spid="17" grpId="0" animBg="1"/>
      <p:bldP spid="19"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graphicFrame>
        <p:nvGraphicFramePr>
          <p:cNvPr id="4" name="Diagram 3"/>
          <p:cNvGraphicFramePr/>
          <p:nvPr>
            <p:extLst>
              <p:ext uri="{D42A27DB-BD31-4B8C-83A1-F6EECF244321}">
                <p14:modId xmlns:p14="http://schemas.microsoft.com/office/powerpoint/2010/main" val="3551159779"/>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Kepler2008Dec-cmykOnBlk-full.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sp>
        <p:nvSpPr>
          <p:cNvPr id="18" name="Rectangle 17"/>
          <p:cNvSpPr/>
          <p:nvPr/>
        </p:nvSpPr>
        <p:spPr>
          <a:xfrm>
            <a:off x="46667" y="939851"/>
            <a:ext cx="9093204" cy="1762003"/>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6667" y="2647109"/>
            <a:ext cx="910872" cy="7664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50333" y="3273666"/>
            <a:ext cx="7813648" cy="3508420"/>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270765" y="321974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177031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TESS10_small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95326" y="934258"/>
            <a:ext cx="7201620" cy="4989485"/>
          </a:xfrm>
          <a:prstGeom prst="rect">
            <a:avLst/>
          </a:prstGeom>
          <a:ln w="12700">
            <a:miter lim="400000"/>
          </a:ln>
        </p:spPr>
      </p:pic>
      <p:sp>
        <p:nvSpPr>
          <p:cNvPr id="99" name="Shape 99"/>
          <p:cNvSpPr/>
          <p:nvPr/>
        </p:nvSpPr>
        <p:spPr>
          <a:xfrm>
            <a:off x="6113784" y="2092692"/>
            <a:ext cx="2942187" cy="97558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lgn="ctr" defTabSz="410751">
              <a:lnSpc>
                <a:spcPct val="50000"/>
              </a:lnSpc>
              <a:spcBef>
                <a:spcPts val="1195"/>
              </a:spcBef>
              <a:defRPr sz="4500">
                <a:solidFill>
                  <a:srgbClr val="FFFFFF"/>
                </a:solidFill>
                <a:latin typeface="Avenir Medium"/>
                <a:ea typeface="Avenir Medium"/>
                <a:cs typeface="Avenir Medium"/>
                <a:sym typeface="Avenir Medium"/>
              </a:defRPr>
            </a:pPr>
            <a:r>
              <a:t>Explorer </a:t>
            </a:r>
          </a:p>
          <a:p>
            <a:pPr algn="ctr" defTabSz="410751">
              <a:lnSpc>
                <a:spcPct val="50000"/>
              </a:lnSpc>
              <a:spcBef>
                <a:spcPts val="1195"/>
              </a:spcBef>
              <a:defRPr sz="4500">
                <a:solidFill>
                  <a:srgbClr val="FFFFFF"/>
                </a:solidFill>
                <a:latin typeface="Avenir Medium"/>
                <a:ea typeface="Avenir Medium"/>
                <a:cs typeface="Avenir Medium"/>
                <a:sym typeface="Avenir Medium"/>
              </a:defRPr>
            </a:pPr>
            <a:r>
              <a:t>Mission</a:t>
            </a:r>
          </a:p>
        </p:txBody>
      </p:sp>
      <p:sp>
        <p:nvSpPr>
          <p:cNvPr id="101" name="Shape 101"/>
          <p:cNvSpPr/>
          <p:nvPr/>
        </p:nvSpPr>
        <p:spPr>
          <a:xfrm>
            <a:off x="4982286" y="3420047"/>
            <a:ext cx="3673982" cy="248946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spAutoFit/>
          </a:bodyPr>
          <a:lstStyle/>
          <a:p>
            <a:pPr algn="ctr" defTabSz="410751">
              <a:lnSpc>
                <a:spcPct val="90000"/>
              </a:lnSpc>
              <a:defRPr sz="2900">
                <a:solidFill>
                  <a:srgbClr val="FFFFFF"/>
                </a:solidFill>
                <a:latin typeface="Avenir Book Oblique"/>
                <a:ea typeface="Avenir Book Oblique"/>
                <a:cs typeface="Avenir Book Oblique"/>
                <a:sym typeface="Avenir Book Oblique"/>
              </a:defRPr>
            </a:pPr>
            <a:r>
              <a:rPr dirty="0"/>
              <a:t>launch in </a:t>
            </a:r>
            <a:r>
              <a:rPr dirty="0">
                <a:latin typeface="Avenir Heavy Oblique"/>
                <a:ea typeface="Avenir Heavy Oblique"/>
                <a:cs typeface="Avenir Heavy Oblique"/>
                <a:sym typeface="Avenir Heavy Oblique"/>
              </a:rPr>
              <a:t>2017</a:t>
            </a:r>
            <a:r>
              <a:rPr dirty="0"/>
              <a:t>,</a:t>
            </a:r>
          </a:p>
          <a:p>
            <a:pPr algn="ctr" defTabSz="410751">
              <a:lnSpc>
                <a:spcPct val="90000"/>
              </a:lnSpc>
              <a:defRPr sz="2900">
                <a:solidFill>
                  <a:srgbClr val="FFFFFF"/>
                </a:solidFill>
                <a:latin typeface="Avenir Book Oblique"/>
                <a:ea typeface="Avenir Book Oblique"/>
                <a:cs typeface="Avenir Book Oblique"/>
                <a:sym typeface="Avenir Book Oblique"/>
              </a:defRPr>
            </a:pPr>
            <a:r>
              <a:rPr dirty="0"/>
              <a:t>to find hundreds of </a:t>
            </a:r>
          </a:p>
          <a:p>
            <a:pPr algn="ctr" defTabSz="410751">
              <a:lnSpc>
                <a:spcPct val="90000"/>
              </a:lnSpc>
              <a:defRPr sz="2900">
                <a:solidFill>
                  <a:srgbClr val="FFFFFF"/>
                </a:solidFill>
                <a:latin typeface="Avenir Book Oblique"/>
                <a:ea typeface="Avenir Book Oblique"/>
                <a:cs typeface="Avenir Book Oblique"/>
                <a:sym typeface="Avenir Book Oblique"/>
              </a:defRPr>
            </a:pPr>
            <a:r>
              <a:rPr dirty="0"/>
              <a:t>nearby small exoplanets amenable to detailed characterization</a:t>
            </a:r>
          </a:p>
        </p:txBody>
      </p:sp>
      <p:sp>
        <p:nvSpPr>
          <p:cNvPr id="102" name="Shape 102"/>
          <p:cNvSpPr/>
          <p:nvPr/>
        </p:nvSpPr>
        <p:spPr>
          <a:xfrm>
            <a:off x="5710606" y="6398866"/>
            <a:ext cx="3402467" cy="4414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ctr" defTabSz="410751">
              <a:defRPr sz="2400">
                <a:solidFill>
                  <a:srgbClr val="FFFFFF"/>
                </a:solidFill>
              </a:defRPr>
            </a:pPr>
            <a:r>
              <a:t>Ricker et al., </a:t>
            </a:r>
            <a:r>
              <a:rPr>
                <a:latin typeface="Avenir Book Oblique"/>
                <a:ea typeface="Avenir Book Oblique"/>
                <a:cs typeface="Avenir Book Oblique"/>
                <a:sym typeface="Avenir Book Oblique"/>
              </a:rPr>
              <a:t>JATIS</a:t>
            </a:r>
            <a:r>
              <a:t>, (2014)</a:t>
            </a:r>
          </a:p>
        </p:txBody>
      </p:sp>
      <p:pic>
        <p:nvPicPr>
          <p:cNvPr id="103" name="pasted-image.pdf"/>
          <p:cNvPicPr>
            <a:picLocks noChangeAspect="1"/>
          </p:cNvPicPr>
          <p:nvPr/>
        </p:nvPicPr>
        <p:blipFill>
          <a:blip r:embed="rId4">
            <a:extLst/>
          </a:blip>
          <a:stretch>
            <a:fillRect/>
          </a:stretch>
        </p:blipFill>
        <p:spPr>
          <a:xfrm>
            <a:off x="4623955" y="1770424"/>
            <a:ext cx="1817800" cy="1501974"/>
          </a:xfrm>
          <a:prstGeom prst="rect">
            <a:avLst/>
          </a:prstGeom>
          <a:ln w="12700">
            <a:miter lim="400000"/>
          </a:ln>
        </p:spPr>
      </p:pic>
      <p:sp>
        <p:nvSpPr>
          <p:cNvPr id="9" name="Shape 87"/>
          <p:cNvSpPr/>
          <p:nvPr/>
        </p:nvSpPr>
        <p:spPr>
          <a:xfrm>
            <a:off x="2019" y="-2027"/>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dirty="0">
                <a:solidFill>
                  <a:srgbClr val="D9D9D9"/>
                </a:solidFill>
              </a:rPr>
              <a:t>TESS Slides from </a:t>
            </a:r>
            <a:r>
              <a:rPr sz="1800" dirty="0">
                <a:solidFill>
                  <a:srgbClr val="D9D9D9"/>
                </a:solidFill>
              </a:rPr>
              <a:t>Zach Berta-Thompson</a:t>
            </a:r>
          </a:p>
        </p:txBody>
      </p:sp>
      <p:sp>
        <p:nvSpPr>
          <p:cNvPr id="10" name="Shape 100"/>
          <p:cNvSpPr/>
          <p:nvPr/>
        </p:nvSpPr>
        <p:spPr>
          <a:xfrm>
            <a:off x="4267446" y="-195675"/>
            <a:ext cx="4876554" cy="2072679"/>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584200">
              <a:defRPr sz="15800">
                <a:solidFill>
                  <a:srgbClr val="FFFFFF"/>
                </a:solidFill>
                <a:latin typeface="Avenir Black"/>
                <a:ea typeface="Avenir Black"/>
                <a:cs typeface="Avenir Black"/>
                <a:sym typeface="Avenir Black"/>
              </a:defRPr>
            </a:lvl1pPr>
          </a:lstStyle>
          <a:p>
            <a:pPr algn="ctr"/>
            <a:r>
              <a:rPr sz="13000" dirty="0"/>
              <a:t>TESS</a:t>
            </a:r>
          </a:p>
        </p:txBody>
      </p:sp>
    </p:spTree>
    <p:extLst>
      <p:ext uri="{BB962C8B-B14F-4D97-AF65-F5344CB8AC3E}">
        <p14:creationId xmlns:p14="http://schemas.microsoft.com/office/powerpoint/2010/main" val="146199115"/>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TESS10_small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95326" y="934258"/>
            <a:ext cx="7201620" cy="4989485"/>
          </a:xfrm>
          <a:prstGeom prst="rect">
            <a:avLst/>
          </a:prstGeom>
          <a:ln w="12700">
            <a:miter lim="400000"/>
          </a:ln>
        </p:spPr>
      </p:pic>
      <p:sp>
        <p:nvSpPr>
          <p:cNvPr id="100" name="Shape 100"/>
          <p:cNvSpPr/>
          <p:nvPr/>
        </p:nvSpPr>
        <p:spPr>
          <a:xfrm>
            <a:off x="4267446" y="-195675"/>
            <a:ext cx="4876554" cy="2072679"/>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defTabSz="584200">
              <a:defRPr sz="15800">
                <a:solidFill>
                  <a:srgbClr val="FFFFFF"/>
                </a:solidFill>
                <a:latin typeface="Avenir Black"/>
                <a:ea typeface="Avenir Black"/>
                <a:cs typeface="Avenir Black"/>
                <a:sym typeface="Avenir Black"/>
              </a:defRPr>
            </a:lvl1pPr>
          </a:lstStyle>
          <a:p>
            <a:pPr algn="ctr"/>
            <a:r>
              <a:rPr sz="13000" dirty="0"/>
              <a:t>TESS</a:t>
            </a:r>
          </a:p>
        </p:txBody>
      </p:sp>
      <p:sp>
        <p:nvSpPr>
          <p:cNvPr id="102" name="Shape 102"/>
          <p:cNvSpPr/>
          <p:nvPr/>
        </p:nvSpPr>
        <p:spPr>
          <a:xfrm>
            <a:off x="5710606" y="6398866"/>
            <a:ext cx="3402467" cy="44146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ctr" defTabSz="410751">
              <a:defRPr sz="2400">
                <a:solidFill>
                  <a:srgbClr val="FFFFFF"/>
                </a:solidFill>
              </a:defRPr>
            </a:pPr>
            <a:r>
              <a:t>Ricker et al., </a:t>
            </a:r>
            <a:r>
              <a:rPr>
                <a:latin typeface="Avenir Book Oblique"/>
                <a:ea typeface="Avenir Book Oblique"/>
                <a:cs typeface="Avenir Book Oblique"/>
                <a:sym typeface="Avenir Book Oblique"/>
              </a:rPr>
              <a:t>JATIS</a:t>
            </a:r>
            <a:r>
              <a:t>, (2014)</a:t>
            </a:r>
          </a:p>
        </p:txBody>
      </p:sp>
      <p:sp>
        <p:nvSpPr>
          <p:cNvPr id="9" name="Shape 87"/>
          <p:cNvSpPr/>
          <p:nvPr/>
        </p:nvSpPr>
        <p:spPr>
          <a:xfrm>
            <a:off x="2019" y="-2027"/>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dirty="0">
                <a:solidFill>
                  <a:srgbClr val="D9D9D9"/>
                </a:solidFill>
              </a:rPr>
              <a:t>TESS Slides from </a:t>
            </a:r>
            <a:r>
              <a:rPr sz="1800" dirty="0">
                <a:solidFill>
                  <a:srgbClr val="D9D9D9"/>
                </a:solidFill>
              </a:rPr>
              <a:t>Zach Berta-Thompson</a:t>
            </a:r>
          </a:p>
        </p:txBody>
      </p:sp>
      <p:sp>
        <p:nvSpPr>
          <p:cNvPr id="10" name="Shape 108"/>
          <p:cNvSpPr/>
          <p:nvPr/>
        </p:nvSpPr>
        <p:spPr>
          <a:xfrm>
            <a:off x="4267446" y="1802419"/>
            <a:ext cx="4791540" cy="4631072"/>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p>
            <a:pPr algn="ctr" defTabSz="410751">
              <a:lnSpc>
                <a:spcPct val="50000"/>
              </a:lnSpc>
              <a:spcBef>
                <a:spcPts val="1195"/>
              </a:spcBef>
              <a:defRPr sz="2800">
                <a:solidFill>
                  <a:srgbClr val="FFFFFF"/>
                </a:solidFill>
                <a:latin typeface="Avenir Black"/>
                <a:ea typeface="Avenir Black"/>
                <a:cs typeface="Avenir Black"/>
                <a:sym typeface="Avenir Black"/>
              </a:defRPr>
            </a:pPr>
            <a:r>
              <a:rPr sz="2500" dirty="0"/>
              <a:t>George Ricker (P.I.)</a:t>
            </a:r>
          </a:p>
          <a:p>
            <a:pPr algn="ctr" defTabSz="410751">
              <a:lnSpc>
                <a:spcPct val="50000"/>
              </a:lnSpc>
              <a:spcBef>
                <a:spcPts val="1195"/>
              </a:spcBef>
              <a:defRPr sz="2800">
                <a:solidFill>
                  <a:srgbClr val="FFFFFF"/>
                </a:solidFill>
                <a:latin typeface="Avenir Medium"/>
                <a:ea typeface="Avenir Medium"/>
                <a:cs typeface="Avenir Medium"/>
                <a:sym typeface="Avenir Medium"/>
              </a:defRPr>
            </a:pPr>
            <a:r>
              <a:rPr sz="2000" dirty="0"/>
              <a:t>Roland Vanderspek (Deputy P. I.)</a:t>
            </a:r>
          </a:p>
          <a:p>
            <a:pPr algn="ctr" defTabSz="410751">
              <a:lnSpc>
                <a:spcPct val="50000"/>
              </a:lnSpc>
              <a:spcBef>
                <a:spcPts val="1195"/>
              </a:spcBef>
              <a:defRPr sz="2800">
                <a:solidFill>
                  <a:srgbClr val="FFFFFF"/>
                </a:solidFill>
                <a:latin typeface="Avenir Black"/>
                <a:ea typeface="Avenir Black"/>
                <a:cs typeface="Avenir Black"/>
                <a:sym typeface="Avenir Black"/>
              </a:defRPr>
            </a:pPr>
            <a:r>
              <a:rPr sz="2000" dirty="0"/>
              <a:t>Massachusetts Institute of Technology</a:t>
            </a:r>
          </a:p>
          <a:p>
            <a:pPr algn="ctr" defTabSz="410751">
              <a:lnSpc>
                <a:spcPct val="50000"/>
              </a:lnSpc>
              <a:spcBef>
                <a:spcPts val="1195"/>
              </a:spcBef>
              <a:defRPr sz="2800">
                <a:solidFill>
                  <a:srgbClr val="FFFFFF"/>
                </a:solidFill>
                <a:latin typeface="Avenir Medium"/>
                <a:ea typeface="Avenir Medium"/>
                <a:cs typeface="Avenir Medium"/>
                <a:sym typeface="Avenir Medium"/>
              </a:defRPr>
            </a:pPr>
            <a:endParaRPr sz="1000" dirty="0"/>
          </a:p>
          <a:p>
            <a:pPr algn="ctr" defTabSz="410751">
              <a:lnSpc>
                <a:spcPct val="50000"/>
              </a:lnSpc>
              <a:spcBef>
                <a:spcPts val="1195"/>
              </a:spcBef>
              <a:defRPr sz="2800">
                <a:solidFill>
                  <a:srgbClr val="FFFFFF"/>
                </a:solidFill>
                <a:latin typeface="Avenir Medium"/>
                <a:ea typeface="Avenir Medium"/>
                <a:cs typeface="Avenir Medium"/>
                <a:sym typeface="Avenir Medium"/>
              </a:defRPr>
            </a:pPr>
            <a:r>
              <a:rPr sz="2000" dirty="0"/>
              <a:t>science center shared between </a:t>
            </a:r>
          </a:p>
          <a:p>
            <a:pPr algn="ctr" defTabSz="410751">
              <a:lnSpc>
                <a:spcPct val="50000"/>
              </a:lnSpc>
              <a:spcBef>
                <a:spcPts val="1195"/>
              </a:spcBef>
              <a:defRPr sz="2800">
                <a:solidFill>
                  <a:srgbClr val="FFFFFF"/>
                </a:solidFill>
                <a:latin typeface="Avenir Black"/>
                <a:ea typeface="Avenir Black"/>
                <a:cs typeface="Avenir Black"/>
                <a:sym typeface="Avenir Black"/>
              </a:defRPr>
            </a:pPr>
            <a:r>
              <a:rPr sz="2000" dirty="0"/>
              <a:t>MIT + Harvard/Smithsonian CfA</a:t>
            </a:r>
          </a:p>
          <a:p>
            <a:pPr algn="ctr" defTabSz="410751">
              <a:lnSpc>
                <a:spcPct val="60000"/>
              </a:lnSpc>
              <a:spcBef>
                <a:spcPts val="1195"/>
              </a:spcBef>
              <a:defRPr sz="2800">
                <a:solidFill>
                  <a:srgbClr val="FFFFFF"/>
                </a:solidFill>
                <a:latin typeface="Avenir Medium"/>
                <a:ea typeface="Avenir Medium"/>
                <a:cs typeface="Avenir Medium"/>
                <a:sym typeface="Avenir Medium"/>
              </a:defRPr>
            </a:pPr>
            <a:endParaRPr sz="1000" dirty="0"/>
          </a:p>
          <a:p>
            <a:pPr algn="ctr" defTabSz="410751">
              <a:defRPr sz="2200">
                <a:solidFill>
                  <a:srgbClr val="FFFFFF"/>
                </a:solidFill>
                <a:latin typeface="Avenir Black"/>
                <a:ea typeface="Avenir Black"/>
                <a:cs typeface="Avenir Black"/>
                <a:sym typeface="Avenir Black"/>
              </a:defRPr>
            </a:pPr>
            <a:r>
              <a:rPr dirty="0"/>
              <a:t>collaboration including:</a:t>
            </a:r>
          </a:p>
          <a:p>
            <a:pPr algn="ctr" defTabSz="410751">
              <a:defRPr sz="2000">
                <a:solidFill>
                  <a:srgbClr val="FFFFFF"/>
                </a:solidFill>
                <a:latin typeface="Avenir Medium"/>
                <a:ea typeface="Avenir Medium"/>
                <a:cs typeface="Avenir Medium"/>
                <a:sym typeface="Avenir Medium"/>
              </a:defRPr>
            </a:pPr>
            <a:r>
              <a:rPr dirty="0"/>
              <a:t>NASA Goddard, NASA Ames, MIT Lincoln Lab, Orbital Sciences, STScI, SAO, MPIA-Germany, Las Cumbres Observatory, Geneva Observatory, OHP-France, University of Florida, Aarhus University-Denmark, Harvard College Observatory, Vanderbilt </a:t>
            </a:r>
            <a:r>
              <a:rPr dirty="0" smtClean="0"/>
              <a:t>University</a:t>
            </a:r>
            <a:endParaRPr dirty="0"/>
          </a:p>
        </p:txBody>
      </p:sp>
    </p:spTree>
    <p:extLst>
      <p:ext uri="{BB962C8B-B14F-4D97-AF65-F5344CB8AC3E}">
        <p14:creationId xmlns:p14="http://schemas.microsoft.com/office/powerpoint/2010/main" val="488223416"/>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jwstbyitself.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812359">
            <a:off x="-1010263" y="58549"/>
            <a:ext cx="11735976" cy="8950975"/>
          </a:xfrm>
          <a:prstGeom prst="rect">
            <a:avLst/>
          </a:prstGeom>
          <a:ln w="12700">
            <a:miter lim="400000"/>
          </a:ln>
        </p:spPr>
      </p:pic>
      <p:sp>
        <p:nvSpPr>
          <p:cNvPr id="150" name="Shape 150"/>
          <p:cNvSpPr/>
          <p:nvPr/>
        </p:nvSpPr>
        <p:spPr>
          <a:xfrm>
            <a:off x="4271024" y="66985"/>
            <a:ext cx="487297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500">
                <a:solidFill>
                  <a:srgbClr val="EDBCFE"/>
                </a:solidFill>
                <a:latin typeface="Avenir Heavy"/>
                <a:ea typeface="Avenir Heavy"/>
                <a:cs typeface="Avenir Heavy"/>
                <a:sym typeface="Avenir Heavy"/>
              </a:defRPr>
            </a:lvl1pPr>
          </a:lstStyle>
          <a:p>
            <a:r>
              <a:rPr sz="3000" dirty="0"/>
              <a:t>Where do we point JWST?</a:t>
            </a:r>
          </a:p>
        </p:txBody>
      </p:sp>
      <p:sp>
        <p:nvSpPr>
          <p:cNvPr id="4" name="Shape 87"/>
          <p:cNvSpPr/>
          <p:nvPr/>
        </p:nvSpPr>
        <p:spPr>
          <a:xfrm>
            <a:off x="2019" y="-2027"/>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dirty="0">
                <a:solidFill>
                  <a:schemeClr val="bg1">
                    <a:lumMod val="85000"/>
                  </a:schemeClr>
                </a:solidFill>
              </a:rPr>
              <a:t>TESS Slides from </a:t>
            </a:r>
            <a:r>
              <a:rPr sz="1800" dirty="0">
                <a:solidFill>
                  <a:schemeClr val="bg1">
                    <a:lumMod val="85000"/>
                  </a:schemeClr>
                </a:solidFill>
              </a:rPr>
              <a:t>Zach Berta-Thompson</a:t>
            </a:r>
          </a:p>
        </p:txBody>
      </p:sp>
      <p:sp>
        <p:nvSpPr>
          <p:cNvPr id="5"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tx1">
                    <a:lumMod val="85000"/>
                    <a:lumOff val="15000"/>
                  </a:schemeClr>
                </a:solidFill>
              </a:rPr>
              <a:t>TESS </a:t>
            </a:r>
            <a:r>
              <a:rPr lang="en-US" sz="1800" b="1" dirty="0" smtClean="0">
                <a:solidFill>
                  <a:schemeClr val="tx1">
                    <a:lumMod val="85000"/>
                    <a:lumOff val="15000"/>
                  </a:schemeClr>
                </a:solidFill>
              </a:rPr>
              <a:t>Slide </a:t>
            </a:r>
            <a:r>
              <a:rPr lang="en-US" sz="1800" b="1" dirty="0">
                <a:solidFill>
                  <a:schemeClr val="tx1">
                    <a:lumMod val="85000"/>
                    <a:lumOff val="15000"/>
                  </a:schemeClr>
                </a:solidFill>
              </a:rPr>
              <a:t>from </a:t>
            </a:r>
            <a:r>
              <a:rPr sz="1800" b="1" dirty="0">
                <a:solidFill>
                  <a:schemeClr val="tx1">
                    <a:lumMod val="85000"/>
                    <a:lumOff val="15000"/>
                  </a:schemeClr>
                </a:solidFill>
              </a:rPr>
              <a:t>Zach Berta-Thompson</a:t>
            </a:r>
          </a:p>
        </p:txBody>
      </p:sp>
    </p:spTree>
    <p:extLst>
      <p:ext uri="{BB962C8B-B14F-4D97-AF65-F5344CB8AC3E}">
        <p14:creationId xmlns:p14="http://schemas.microsoft.com/office/powerpoint/2010/main" val="2797668317"/>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jwstwithtes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812359">
            <a:off x="-1010263" y="58549"/>
            <a:ext cx="11735976" cy="8950975"/>
          </a:xfrm>
          <a:prstGeom prst="rect">
            <a:avLst/>
          </a:prstGeom>
          <a:ln w="12700">
            <a:miter lim="400000"/>
          </a:ln>
        </p:spPr>
      </p:pic>
      <p:sp>
        <p:nvSpPr>
          <p:cNvPr id="155" name="Shape 155"/>
          <p:cNvSpPr/>
          <p:nvPr/>
        </p:nvSpPr>
        <p:spPr>
          <a:xfrm>
            <a:off x="7621732" y="5018574"/>
            <a:ext cx="1279487" cy="1607167"/>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lgn="ctr">
              <a:lnSpc>
                <a:spcPct val="70000"/>
              </a:lnSpc>
              <a:defRPr sz="3500">
                <a:solidFill>
                  <a:srgbClr val="EDBCFE"/>
                </a:solidFill>
              </a:defRPr>
            </a:pPr>
            <a:r>
              <a:rPr>
                <a:latin typeface="Avenir Heavy"/>
                <a:ea typeface="Avenir Heavy"/>
                <a:cs typeface="Avenir Heavy"/>
                <a:sym typeface="Avenir Heavy"/>
              </a:rPr>
              <a:t>TESS</a:t>
            </a:r>
            <a:r>
              <a:t> </a:t>
            </a:r>
          </a:p>
          <a:p>
            <a:pPr algn="ctr">
              <a:lnSpc>
                <a:spcPct val="70000"/>
              </a:lnSpc>
              <a:defRPr sz="3500">
                <a:solidFill>
                  <a:srgbClr val="EDBCFE"/>
                </a:solidFill>
              </a:defRPr>
            </a:pPr>
            <a:r>
              <a:t>is our </a:t>
            </a:r>
          </a:p>
          <a:p>
            <a:pPr algn="ctr">
              <a:lnSpc>
                <a:spcPct val="70000"/>
              </a:lnSpc>
              <a:defRPr sz="3500">
                <a:solidFill>
                  <a:srgbClr val="EDBCFE"/>
                </a:solidFill>
              </a:defRPr>
            </a:pPr>
            <a:r>
              <a:t>finder</a:t>
            </a:r>
          </a:p>
          <a:p>
            <a:pPr algn="ctr">
              <a:lnSpc>
                <a:spcPct val="70000"/>
              </a:lnSpc>
              <a:defRPr sz="3500">
                <a:solidFill>
                  <a:srgbClr val="EDBCFE"/>
                </a:solidFill>
              </a:defRPr>
            </a:pPr>
            <a:r>
              <a:t>scope!</a:t>
            </a:r>
          </a:p>
        </p:txBody>
      </p:sp>
      <p:sp>
        <p:nvSpPr>
          <p:cNvPr id="5" name="Shape 87"/>
          <p:cNvSpPr/>
          <p:nvPr/>
        </p:nvSpPr>
        <p:spPr>
          <a:xfrm>
            <a:off x="2019" y="-2027"/>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dirty="0">
                <a:solidFill>
                  <a:schemeClr val="bg1">
                    <a:lumMod val="85000"/>
                  </a:schemeClr>
                </a:solidFill>
              </a:rPr>
              <a:t>TESS Slides from </a:t>
            </a:r>
            <a:r>
              <a:rPr sz="1800" dirty="0">
                <a:solidFill>
                  <a:schemeClr val="bg1">
                    <a:lumMod val="85000"/>
                  </a:schemeClr>
                </a:solidFill>
              </a:rPr>
              <a:t>Zach Berta-Thompson</a:t>
            </a:r>
          </a:p>
        </p:txBody>
      </p:sp>
      <p:sp>
        <p:nvSpPr>
          <p:cNvPr id="6"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tx1">
                    <a:lumMod val="85000"/>
                    <a:lumOff val="15000"/>
                  </a:schemeClr>
                </a:solidFill>
              </a:rPr>
              <a:t>TESS </a:t>
            </a:r>
            <a:r>
              <a:rPr lang="en-US" sz="1800" b="1" dirty="0" smtClean="0">
                <a:solidFill>
                  <a:schemeClr val="tx1">
                    <a:lumMod val="85000"/>
                    <a:lumOff val="15000"/>
                  </a:schemeClr>
                </a:solidFill>
              </a:rPr>
              <a:t>Slide </a:t>
            </a:r>
            <a:r>
              <a:rPr lang="en-US" sz="1800" b="1" dirty="0">
                <a:solidFill>
                  <a:schemeClr val="tx1">
                    <a:lumMod val="85000"/>
                    <a:lumOff val="15000"/>
                  </a:schemeClr>
                </a:solidFill>
              </a:rPr>
              <a:t>from </a:t>
            </a:r>
            <a:r>
              <a:rPr sz="1800" b="1" dirty="0">
                <a:solidFill>
                  <a:schemeClr val="tx1">
                    <a:lumMod val="85000"/>
                    <a:lumOff val="15000"/>
                  </a:schemeClr>
                </a:solidFill>
              </a:rPr>
              <a:t>Zach Berta-Thompson</a:t>
            </a:r>
          </a:p>
        </p:txBody>
      </p:sp>
      <p:sp>
        <p:nvSpPr>
          <p:cNvPr id="7" name="Shape 150"/>
          <p:cNvSpPr/>
          <p:nvPr/>
        </p:nvSpPr>
        <p:spPr>
          <a:xfrm>
            <a:off x="4271024" y="66985"/>
            <a:ext cx="4872976" cy="5337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sz="3500">
                <a:solidFill>
                  <a:srgbClr val="EDBCFE"/>
                </a:solidFill>
                <a:latin typeface="Avenir Heavy"/>
                <a:ea typeface="Avenir Heavy"/>
                <a:cs typeface="Avenir Heavy"/>
                <a:sym typeface="Avenir Heavy"/>
              </a:defRPr>
            </a:lvl1pPr>
          </a:lstStyle>
          <a:p>
            <a:r>
              <a:rPr sz="3000" dirty="0"/>
              <a:t>Where do we point JWST?</a:t>
            </a:r>
          </a:p>
        </p:txBody>
      </p:sp>
    </p:spTree>
    <p:extLst>
      <p:ext uri="{BB962C8B-B14F-4D97-AF65-F5344CB8AC3E}">
        <p14:creationId xmlns:p14="http://schemas.microsoft.com/office/powerpoint/2010/main" val="2198451254"/>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Group 195"/>
          <p:cNvGrpSpPr/>
          <p:nvPr/>
        </p:nvGrpSpPr>
        <p:grpSpPr>
          <a:xfrm>
            <a:off x="326873" y="570881"/>
            <a:ext cx="9089778" cy="4259747"/>
            <a:chOff x="526757" y="803904"/>
            <a:chExt cx="12927683" cy="6058307"/>
          </a:xfrm>
        </p:grpSpPr>
        <p:pic>
          <p:nvPicPr>
            <p:cNvPr id="188" name="image1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996903" flipH="1">
              <a:off x="526757" y="1515755"/>
              <a:ext cx="11382588" cy="5346456"/>
            </a:xfrm>
            <a:prstGeom prst="rect">
              <a:avLst/>
            </a:prstGeom>
            <a:ln w="12700" cap="flat">
              <a:noFill/>
              <a:round/>
            </a:ln>
            <a:effectLst/>
          </p:spPr>
        </p:pic>
        <p:sp>
          <p:nvSpPr>
            <p:cNvPr id="189" name="Shape 189"/>
            <p:cNvSpPr/>
            <p:nvPr/>
          </p:nvSpPr>
          <p:spPr>
            <a:xfrm>
              <a:off x="11250330" y="2302227"/>
              <a:ext cx="2204110" cy="89355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647700">
                <a:buFont typeface="Arial Narrow"/>
                <a:defRPr sz="2400" b="1">
                  <a:uFill>
                    <a:solidFill>
                      <a:srgbClr val="000000"/>
                    </a:solidFill>
                  </a:uFill>
                  <a:latin typeface="Arial Narrow"/>
                  <a:ea typeface="Arial Narrow"/>
                  <a:cs typeface="Arial Narrow"/>
                  <a:sym typeface="Arial Narrow"/>
                </a:defRPr>
              </a:lvl1pPr>
            </a:lstStyle>
            <a:p>
              <a:pPr>
                <a:defRPr b="0">
                  <a:latin typeface="Calibri"/>
                  <a:ea typeface="Calibri"/>
                  <a:cs typeface="Calibri"/>
                  <a:sym typeface="Calibri"/>
                </a:defRPr>
              </a:pPr>
              <a:r>
                <a:rPr b="1" dirty="0">
                  <a:latin typeface="Arial Narrow"/>
                  <a:ea typeface="Arial Narrow"/>
                  <a:cs typeface="Arial Narrow"/>
                  <a:sym typeface="Arial Narrow"/>
                </a:rPr>
                <a:t>Detector Assembly</a:t>
              </a:r>
            </a:p>
          </p:txBody>
        </p:sp>
        <p:sp>
          <p:nvSpPr>
            <p:cNvPr id="190" name="Shape 190"/>
            <p:cNvSpPr/>
            <p:nvPr/>
          </p:nvSpPr>
          <p:spPr>
            <a:xfrm flipH="1">
              <a:off x="11394283" y="2650889"/>
              <a:ext cx="183565" cy="645116"/>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defTabSz="455398">
                <a:defRPr sz="1600">
                  <a:latin typeface="Helvetica"/>
                  <a:ea typeface="Helvetica"/>
                  <a:cs typeface="Helvetica"/>
                  <a:sym typeface="Helvetica"/>
                </a:defRPr>
              </a:pPr>
              <a:endParaRPr/>
            </a:p>
          </p:txBody>
        </p:sp>
        <p:sp>
          <p:nvSpPr>
            <p:cNvPr id="191" name="Shape 191"/>
            <p:cNvSpPr/>
            <p:nvPr/>
          </p:nvSpPr>
          <p:spPr>
            <a:xfrm>
              <a:off x="9988965" y="1012401"/>
              <a:ext cx="1950936" cy="89355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647700">
                <a:buFont typeface="Arial Narrow"/>
                <a:defRPr sz="2400" b="1">
                  <a:uFill>
                    <a:solidFill>
                      <a:srgbClr val="000000"/>
                    </a:solidFill>
                  </a:uFill>
                  <a:latin typeface="Arial Narrow"/>
                  <a:ea typeface="Arial Narrow"/>
                  <a:cs typeface="Arial Narrow"/>
                  <a:sym typeface="Arial Narrow"/>
                </a:defRPr>
              </a:lvl1pPr>
            </a:lstStyle>
            <a:p>
              <a:pPr>
                <a:defRPr b="0">
                  <a:latin typeface="Calibri"/>
                  <a:ea typeface="Calibri"/>
                  <a:cs typeface="Calibri"/>
                  <a:sym typeface="Calibri"/>
                </a:defRPr>
              </a:pPr>
              <a:r>
                <a:rPr b="1">
                  <a:latin typeface="Arial Narrow"/>
                  <a:ea typeface="Arial Narrow"/>
                  <a:cs typeface="Arial Narrow"/>
                  <a:sym typeface="Arial Narrow"/>
                </a:rPr>
                <a:t>Lens Assembly</a:t>
              </a:r>
            </a:p>
          </p:txBody>
        </p:sp>
        <p:sp>
          <p:nvSpPr>
            <p:cNvPr id="192" name="Shape 192"/>
            <p:cNvSpPr/>
            <p:nvPr/>
          </p:nvSpPr>
          <p:spPr>
            <a:xfrm flipH="1">
              <a:off x="9107106" y="1533941"/>
              <a:ext cx="807347" cy="1023844"/>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defTabSz="455398">
                <a:defRPr sz="1600">
                  <a:latin typeface="Helvetica"/>
                  <a:ea typeface="Helvetica"/>
                  <a:cs typeface="Helvetica"/>
                  <a:sym typeface="Helvetica"/>
                </a:defRPr>
              </a:pPr>
              <a:endParaRPr/>
            </a:p>
          </p:txBody>
        </p:sp>
        <p:sp>
          <p:nvSpPr>
            <p:cNvPr id="193" name="Shape 193"/>
            <p:cNvSpPr/>
            <p:nvPr/>
          </p:nvSpPr>
          <p:spPr>
            <a:xfrm>
              <a:off x="7442599" y="803904"/>
              <a:ext cx="1414801" cy="89355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647700">
                <a:buFont typeface="Arial Narrow"/>
                <a:defRPr sz="2400" b="1">
                  <a:uFill>
                    <a:solidFill>
                      <a:srgbClr val="000000"/>
                    </a:solidFill>
                  </a:uFill>
                  <a:latin typeface="Arial Narrow"/>
                  <a:ea typeface="Arial Narrow"/>
                  <a:cs typeface="Arial Narrow"/>
                  <a:sym typeface="Arial Narrow"/>
                </a:defRPr>
              </a:lvl1pPr>
            </a:lstStyle>
            <a:p>
              <a:pPr>
                <a:defRPr b="0">
                  <a:latin typeface="Calibri"/>
                  <a:ea typeface="Calibri"/>
                  <a:cs typeface="Calibri"/>
                  <a:sym typeface="Calibri"/>
                </a:defRPr>
              </a:pPr>
              <a:r>
                <a:rPr b="1">
                  <a:latin typeface="Arial Narrow"/>
                  <a:ea typeface="Arial Narrow"/>
                  <a:cs typeface="Arial Narrow"/>
                  <a:sym typeface="Arial Narrow"/>
                </a:rPr>
                <a:t>Lens Hood</a:t>
              </a:r>
            </a:p>
          </p:txBody>
        </p:sp>
        <p:sp>
          <p:nvSpPr>
            <p:cNvPr id="194" name="Shape 194"/>
            <p:cNvSpPr/>
            <p:nvPr/>
          </p:nvSpPr>
          <p:spPr>
            <a:xfrm flipH="1">
              <a:off x="6275981" y="1265874"/>
              <a:ext cx="1092218" cy="505752"/>
            </a:xfrm>
            <a:prstGeom prst="line">
              <a:avLst/>
            </a:prstGeom>
            <a:noFill/>
            <a:ln w="19050" cap="flat">
              <a:solidFill>
                <a:srgbClr val="000000"/>
              </a:solidFill>
              <a:prstDash val="solid"/>
              <a:round/>
              <a:tailEnd type="triangle" w="med" len="med"/>
            </a:ln>
            <a:effectLst/>
          </p:spPr>
          <p:txBody>
            <a:bodyPr wrap="square" lIns="0" tIns="0" rIns="0" bIns="0" numCol="1" anchor="t">
              <a:noAutofit/>
            </a:bodyPr>
            <a:lstStyle/>
            <a:p>
              <a:pPr defTabSz="455398">
                <a:defRPr sz="1600">
                  <a:latin typeface="Helvetica"/>
                  <a:ea typeface="Helvetica"/>
                  <a:cs typeface="Helvetica"/>
                  <a:sym typeface="Helvetica"/>
                </a:defRPr>
              </a:pPr>
              <a:endParaRPr/>
            </a:p>
          </p:txBody>
        </p:sp>
      </p:grpSp>
      <p:sp>
        <p:nvSpPr>
          <p:cNvPr id="196" name="Shape 196"/>
          <p:cNvSpPr/>
          <p:nvPr/>
        </p:nvSpPr>
        <p:spPr>
          <a:xfrm>
            <a:off x="765472" y="3975410"/>
            <a:ext cx="7864880" cy="231890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p>
            <a:pPr algn="ctr" defTabSz="410751">
              <a:defRPr sz="7300"/>
            </a:pPr>
            <a:r>
              <a:t>10.5 cm diameter, </a:t>
            </a:r>
          </a:p>
          <a:p>
            <a:pPr algn="ctr" defTabSz="410751">
              <a:defRPr sz="7300"/>
            </a:pPr>
            <a:r>
              <a:t>24°x24° field of view</a:t>
            </a:r>
          </a:p>
        </p:txBody>
      </p:sp>
      <p:sp>
        <p:nvSpPr>
          <p:cNvPr id="197" name="Shape 197"/>
          <p:cNvSpPr/>
          <p:nvPr/>
        </p:nvSpPr>
        <p:spPr>
          <a:xfrm>
            <a:off x="4895557" y="6513263"/>
            <a:ext cx="4188255"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r" defTabSz="584200">
              <a:defRPr sz="1800">
                <a:solidFill>
                  <a:srgbClr val="53585F"/>
                </a:solidFill>
                <a:latin typeface="Avenir Book Oblique"/>
                <a:ea typeface="Avenir Book Oblique"/>
                <a:cs typeface="Avenir Book Oblique"/>
                <a:sym typeface="Avenir Book Oblique"/>
              </a:defRPr>
            </a:lvl1pPr>
          </a:lstStyle>
          <a:p>
            <a:r>
              <a:rPr dirty="0">
                <a:solidFill>
                  <a:schemeClr val="tx1">
                    <a:lumMod val="85000"/>
                  </a:schemeClr>
                </a:solidFill>
              </a:rPr>
              <a:t>Ricker et al. (2014), Sullivan et al. (2015)</a:t>
            </a:r>
          </a:p>
        </p:txBody>
      </p:sp>
      <p:sp>
        <p:nvSpPr>
          <p:cNvPr id="12"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tx1">
                    <a:lumMod val="85000"/>
                    <a:lumOff val="15000"/>
                  </a:schemeClr>
                </a:solidFill>
              </a:rPr>
              <a:t>TESS </a:t>
            </a:r>
            <a:r>
              <a:rPr lang="en-US" sz="1800" b="1" dirty="0" smtClean="0">
                <a:solidFill>
                  <a:schemeClr val="tx1">
                    <a:lumMod val="85000"/>
                    <a:lumOff val="15000"/>
                  </a:schemeClr>
                </a:solidFill>
              </a:rPr>
              <a:t>Slide </a:t>
            </a:r>
            <a:r>
              <a:rPr lang="en-US" sz="1800" b="1" dirty="0">
                <a:solidFill>
                  <a:schemeClr val="tx1">
                    <a:lumMod val="85000"/>
                    <a:lumOff val="15000"/>
                  </a:schemeClr>
                </a:solidFill>
              </a:rPr>
              <a:t>from </a:t>
            </a:r>
            <a:r>
              <a:rPr sz="1800" b="1" dirty="0">
                <a:solidFill>
                  <a:schemeClr val="tx1">
                    <a:lumMod val="85000"/>
                    <a:lumOff val="15000"/>
                  </a:schemeClr>
                </a:solidFill>
              </a:rPr>
              <a:t>Zach Berta-Thompson</a:t>
            </a:r>
          </a:p>
        </p:txBody>
      </p:sp>
    </p:spTree>
    <p:extLst>
      <p:ext uri="{BB962C8B-B14F-4D97-AF65-F5344CB8AC3E}">
        <p14:creationId xmlns:p14="http://schemas.microsoft.com/office/powerpoint/2010/main" val="546337093"/>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asted-image.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4487" y="702267"/>
            <a:ext cx="4778745" cy="4756875"/>
          </a:xfrm>
          <a:prstGeom prst="rect">
            <a:avLst/>
          </a:prstGeom>
          <a:ln w="12700">
            <a:miter lim="400000"/>
          </a:ln>
        </p:spPr>
      </p:pic>
      <p:sp>
        <p:nvSpPr>
          <p:cNvPr id="202" name="Shape 202"/>
          <p:cNvSpPr/>
          <p:nvPr/>
        </p:nvSpPr>
        <p:spPr>
          <a:xfrm>
            <a:off x="2222804" y="5858712"/>
            <a:ext cx="4723175" cy="1"/>
          </a:xfrm>
          <a:prstGeom prst="line">
            <a:avLst/>
          </a:prstGeom>
          <a:ln w="127000">
            <a:solidFill>
              <a:schemeClr val="accent2">
                <a:hueOff val="-2473792"/>
                <a:satOff val="-50209"/>
                <a:lumOff val="23543"/>
                <a:alpha val="75000"/>
              </a:schemeClr>
            </a:solidFill>
            <a:miter lim="400000"/>
            <a:headEnd type="triangle" len="sm"/>
            <a:tailEnd type="triangle" len="sm"/>
          </a:ln>
        </p:spPr>
        <p:txBody>
          <a:bodyPr lIns="35717" tIns="35717" rIns="35717" bIns="35717" anchor="ctr"/>
          <a:lstStyle/>
          <a:p>
            <a:pPr>
              <a:defRPr>
                <a:latin typeface="Helvetica"/>
                <a:ea typeface="Helvetica"/>
                <a:cs typeface="Helvetica"/>
                <a:sym typeface="Helvetica"/>
              </a:defRPr>
            </a:pPr>
            <a:endParaRPr/>
          </a:p>
        </p:txBody>
      </p:sp>
      <p:sp>
        <p:nvSpPr>
          <p:cNvPr id="203" name="Shape 203"/>
          <p:cNvSpPr/>
          <p:nvPr/>
        </p:nvSpPr>
        <p:spPr>
          <a:xfrm>
            <a:off x="4266348" y="5775801"/>
            <a:ext cx="636088" cy="87235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lvl1pPr algn="ctr" defTabSz="584200">
              <a:defRPr sz="5200">
                <a:solidFill>
                  <a:schemeClr val="accent2">
                    <a:hueOff val="-2473792"/>
                    <a:satOff val="-50209"/>
                    <a:lumOff val="23543"/>
                  </a:schemeClr>
                </a:solidFill>
              </a:defRPr>
            </a:lvl1pPr>
          </a:lstStyle>
          <a:p>
            <a:r>
              <a:t>1°</a:t>
            </a:r>
          </a:p>
        </p:txBody>
      </p:sp>
      <p:sp>
        <p:nvSpPr>
          <p:cNvPr id="204" name="Shape 204"/>
          <p:cNvSpPr/>
          <p:nvPr/>
        </p:nvSpPr>
        <p:spPr>
          <a:xfrm>
            <a:off x="2203529" y="690946"/>
            <a:ext cx="4736943" cy="4736943"/>
          </a:xfrm>
          <a:prstGeom prst="rect">
            <a:avLst/>
          </a:prstGeom>
          <a:ln w="127000">
            <a:solidFill>
              <a:schemeClr val="accent2">
                <a:hueOff val="-2473792"/>
                <a:satOff val="-50209"/>
                <a:lumOff val="23543"/>
              </a:schemeClr>
            </a:solidFill>
            <a:miter lim="400000"/>
          </a:ln>
        </p:spPr>
        <p:txBody>
          <a:bodyPr lIns="35717" tIns="35717" rIns="35717" bIns="35717" anchor="ctr"/>
          <a:lstStyle/>
          <a:p>
            <a:pPr algn="ctr" defTabSz="410751">
              <a:defRPr sz="2400">
                <a:latin typeface="+mn-lt"/>
                <a:ea typeface="+mn-ea"/>
                <a:cs typeface="+mn-cs"/>
                <a:sym typeface="Helvetica Light"/>
              </a:defRPr>
            </a:pPr>
            <a:endParaRPr/>
          </a:p>
        </p:txBody>
      </p:sp>
      <p:sp>
        <p:nvSpPr>
          <p:cNvPr id="205" name="Shape 205"/>
          <p:cNvSpPr/>
          <p:nvPr/>
        </p:nvSpPr>
        <p:spPr>
          <a:xfrm rot="16200000">
            <a:off x="5569980" y="3232649"/>
            <a:ext cx="6845211" cy="37990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marL="57799" marR="57799" defTabSz="1295400">
              <a:defRPr sz="2000">
                <a:solidFill>
                  <a:srgbClr val="A6AAA9"/>
                </a:solidFill>
                <a:uFill>
                  <a:solidFill>
                    <a:srgbClr val="000000"/>
                  </a:solidFill>
                </a:uFill>
                <a:latin typeface="Avenir Book Oblique"/>
                <a:ea typeface="Avenir Book Oblique"/>
                <a:cs typeface="Avenir Book Oblique"/>
                <a:sym typeface="Avenir Book Oblique"/>
              </a:defRPr>
            </a:lvl1pPr>
          </a:lstStyle>
          <a:p>
            <a:r>
              <a:rPr dirty="0"/>
              <a:t>simulated images by Zach Berta-Thompson</a:t>
            </a:r>
          </a:p>
        </p:txBody>
      </p:sp>
      <p:sp>
        <p:nvSpPr>
          <p:cNvPr id="7" name="Shape 87"/>
          <p:cNvSpPr/>
          <p:nvPr/>
        </p:nvSpPr>
        <p:spPr>
          <a:xfrm>
            <a:off x="2019" y="-2027"/>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dirty="0">
                <a:solidFill>
                  <a:schemeClr val="bg1">
                    <a:lumMod val="85000"/>
                  </a:schemeClr>
                </a:solidFill>
              </a:rPr>
              <a:t>TESS Slides from </a:t>
            </a:r>
            <a:r>
              <a:rPr sz="1800" dirty="0">
                <a:solidFill>
                  <a:schemeClr val="bg1">
                    <a:lumMod val="85000"/>
                  </a:schemeClr>
                </a:solidFill>
              </a:rPr>
              <a:t>Zach Berta-Thompson</a:t>
            </a:r>
          </a:p>
        </p:txBody>
      </p:sp>
    </p:spTree>
    <p:extLst>
      <p:ext uri="{BB962C8B-B14F-4D97-AF65-F5344CB8AC3E}">
        <p14:creationId xmlns:p14="http://schemas.microsoft.com/office/powerpoint/2010/main" val="1875882947"/>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asted-image-smal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170602" y="286527"/>
            <a:ext cx="6313305" cy="6293630"/>
          </a:xfrm>
          <a:prstGeom prst="rect">
            <a:avLst/>
          </a:prstGeom>
          <a:ln w="12700">
            <a:miter lim="400000"/>
          </a:ln>
        </p:spPr>
      </p:pic>
      <p:sp>
        <p:nvSpPr>
          <p:cNvPr id="210" name="Shape 210"/>
          <p:cNvSpPr/>
          <p:nvPr/>
        </p:nvSpPr>
        <p:spPr>
          <a:xfrm flipV="1">
            <a:off x="1828725" y="277844"/>
            <a:ext cx="1" cy="6289611"/>
          </a:xfrm>
          <a:prstGeom prst="line">
            <a:avLst/>
          </a:prstGeom>
          <a:ln w="127000">
            <a:solidFill>
              <a:schemeClr val="accent1">
                <a:satOff val="-3355"/>
                <a:lumOff val="26614"/>
                <a:alpha val="75000"/>
              </a:schemeClr>
            </a:solidFill>
            <a:miter lim="400000"/>
            <a:headEnd type="triangle" len="sm"/>
            <a:tailEnd type="triangle" len="sm"/>
          </a:ln>
        </p:spPr>
        <p:txBody>
          <a:bodyPr lIns="35717" tIns="35717" rIns="35717" bIns="35717" anchor="ctr"/>
          <a:lstStyle/>
          <a:p>
            <a:pPr>
              <a:defRPr>
                <a:latin typeface="Helvetica"/>
                <a:ea typeface="Helvetica"/>
                <a:cs typeface="Helvetica"/>
                <a:sym typeface="Helvetica"/>
              </a:defRPr>
            </a:pPr>
            <a:endParaRPr/>
          </a:p>
        </p:txBody>
      </p:sp>
      <p:sp>
        <p:nvSpPr>
          <p:cNvPr id="211" name="Shape 211"/>
          <p:cNvSpPr/>
          <p:nvPr/>
        </p:nvSpPr>
        <p:spPr>
          <a:xfrm rot="16200000">
            <a:off x="-247341" y="2716773"/>
            <a:ext cx="2648495" cy="141175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p>
            <a:pPr algn="ctr" defTabSz="410751">
              <a:lnSpc>
                <a:spcPct val="70000"/>
              </a:lnSpc>
              <a:defRPr sz="5200">
                <a:solidFill>
                  <a:schemeClr val="accent1">
                    <a:satOff val="-3355"/>
                    <a:lumOff val="26614"/>
                  </a:schemeClr>
                </a:solidFill>
              </a:defRPr>
            </a:pPr>
            <a:r>
              <a:t>one CCD:</a:t>
            </a:r>
          </a:p>
          <a:p>
            <a:pPr algn="ctr" defTabSz="410751">
              <a:lnSpc>
                <a:spcPct val="70000"/>
              </a:lnSpc>
              <a:defRPr sz="5200">
                <a:solidFill>
                  <a:schemeClr val="accent1">
                    <a:satOff val="-3355"/>
                    <a:lumOff val="26614"/>
                  </a:schemeClr>
                </a:solidFill>
                <a:latin typeface="Avenir Heavy"/>
                <a:ea typeface="Avenir Heavy"/>
                <a:cs typeface="Avenir Heavy"/>
                <a:sym typeface="Avenir Heavy"/>
              </a:defRPr>
            </a:pPr>
            <a:r>
              <a:t>12°</a:t>
            </a:r>
          </a:p>
        </p:txBody>
      </p:sp>
      <p:sp>
        <p:nvSpPr>
          <p:cNvPr id="212" name="Shape 212"/>
          <p:cNvSpPr/>
          <p:nvPr/>
        </p:nvSpPr>
        <p:spPr>
          <a:xfrm>
            <a:off x="7829133" y="415961"/>
            <a:ext cx="520780" cy="520780"/>
          </a:xfrm>
          <a:prstGeom prst="rect">
            <a:avLst/>
          </a:prstGeom>
          <a:ln w="63500">
            <a:solidFill>
              <a:schemeClr val="accent2">
                <a:hueOff val="-2473792"/>
                <a:satOff val="-50209"/>
                <a:lumOff val="23543"/>
              </a:schemeClr>
            </a:solidFill>
            <a:miter lim="400000"/>
          </a:ln>
        </p:spPr>
        <p:txBody>
          <a:bodyPr lIns="35717" tIns="35717" rIns="35717" bIns="35717" anchor="ctr"/>
          <a:lstStyle/>
          <a:p>
            <a:pPr algn="ctr" defTabSz="410751">
              <a:defRPr sz="2400">
                <a:latin typeface="+mn-lt"/>
                <a:ea typeface="+mn-ea"/>
                <a:cs typeface="+mn-cs"/>
                <a:sym typeface="Helvetica Light"/>
              </a:defRPr>
            </a:pPr>
            <a:endParaRPr/>
          </a:p>
        </p:txBody>
      </p:sp>
      <p:sp>
        <p:nvSpPr>
          <p:cNvPr id="213" name="Shape 213"/>
          <p:cNvSpPr/>
          <p:nvPr/>
        </p:nvSpPr>
        <p:spPr>
          <a:xfrm>
            <a:off x="2184657" y="291343"/>
            <a:ext cx="6285182" cy="6275315"/>
          </a:xfrm>
          <a:prstGeom prst="rect">
            <a:avLst/>
          </a:prstGeom>
          <a:ln w="63500">
            <a:solidFill>
              <a:schemeClr val="accent1"/>
            </a:solidFill>
            <a:miter lim="400000"/>
          </a:ln>
        </p:spPr>
        <p:txBody>
          <a:bodyPr lIns="35717" tIns="35717" rIns="35717" bIns="35717" anchor="ctr"/>
          <a:lstStyle/>
          <a:p>
            <a:pPr algn="ctr" defTabSz="410751">
              <a:defRPr sz="2400">
                <a:latin typeface="+mn-lt"/>
                <a:ea typeface="+mn-ea"/>
                <a:cs typeface="+mn-cs"/>
                <a:sym typeface="Helvetica Light"/>
              </a:defRPr>
            </a:pPr>
            <a:endParaRPr/>
          </a:p>
        </p:txBody>
      </p:sp>
      <p:sp>
        <p:nvSpPr>
          <p:cNvPr id="214" name="Shape 214"/>
          <p:cNvSpPr/>
          <p:nvPr/>
        </p:nvSpPr>
        <p:spPr>
          <a:xfrm rot="16200000">
            <a:off x="5569980" y="3232649"/>
            <a:ext cx="6845211" cy="37990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marL="57799" marR="57799" defTabSz="1295400">
              <a:defRPr sz="2000">
                <a:solidFill>
                  <a:srgbClr val="A6AAA9"/>
                </a:solidFill>
                <a:uFill>
                  <a:solidFill>
                    <a:srgbClr val="000000"/>
                  </a:solidFill>
                </a:uFill>
                <a:latin typeface="Avenir Book Oblique"/>
                <a:ea typeface="Avenir Book Oblique"/>
                <a:cs typeface="Avenir Book Oblique"/>
                <a:sym typeface="Avenir Book Oblique"/>
              </a:defRPr>
            </a:lvl1pPr>
          </a:lstStyle>
          <a:p>
            <a:r>
              <a:rPr dirty="0"/>
              <a:t>simulated images by Zach Berta-Thompson</a:t>
            </a:r>
          </a:p>
        </p:txBody>
      </p:sp>
      <p:sp>
        <p:nvSpPr>
          <p:cNvPr id="8"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dirty="0">
                <a:solidFill>
                  <a:schemeClr val="bg1">
                    <a:lumMod val="85000"/>
                  </a:schemeClr>
                </a:solidFill>
              </a:rPr>
              <a:t>TESS Slides from </a:t>
            </a:r>
            <a:r>
              <a:rPr sz="1800" dirty="0">
                <a:solidFill>
                  <a:schemeClr val="bg1">
                    <a:lumMod val="85000"/>
                  </a:schemeClr>
                </a:solidFill>
              </a:rPr>
              <a:t>Zach Berta-Thompson</a:t>
            </a:r>
          </a:p>
        </p:txBody>
      </p:sp>
    </p:spTree>
    <p:extLst>
      <p:ext uri="{BB962C8B-B14F-4D97-AF65-F5344CB8AC3E}">
        <p14:creationId xmlns:p14="http://schemas.microsoft.com/office/powerpoint/2010/main" val="3195588643"/>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asted-image-smal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7035" y="541369"/>
            <a:ext cx="6132449" cy="6132450"/>
          </a:xfrm>
          <a:prstGeom prst="rect">
            <a:avLst/>
          </a:prstGeom>
          <a:ln w="12700">
            <a:miter lim="400000"/>
          </a:ln>
        </p:spPr>
      </p:pic>
      <p:sp>
        <p:nvSpPr>
          <p:cNvPr id="219" name="Shape 219"/>
          <p:cNvSpPr/>
          <p:nvPr/>
        </p:nvSpPr>
        <p:spPr>
          <a:xfrm flipV="1">
            <a:off x="1241568" y="575122"/>
            <a:ext cx="1" cy="6064943"/>
          </a:xfrm>
          <a:prstGeom prst="line">
            <a:avLst/>
          </a:prstGeom>
          <a:ln w="127000">
            <a:solidFill>
              <a:srgbClr val="A6AAA9"/>
            </a:solidFill>
            <a:miter lim="400000"/>
            <a:headEnd type="triangle" len="sm"/>
            <a:tailEnd type="triangle" len="sm"/>
          </a:ln>
        </p:spPr>
        <p:txBody>
          <a:bodyPr lIns="35717" tIns="35717" rIns="35717" bIns="35717" anchor="ctr"/>
          <a:lstStyle/>
          <a:p>
            <a:pPr>
              <a:defRPr>
                <a:latin typeface="Helvetica"/>
                <a:ea typeface="Helvetica"/>
                <a:cs typeface="Helvetica"/>
                <a:sym typeface="Helvetica"/>
              </a:defRPr>
            </a:pPr>
            <a:endParaRPr/>
          </a:p>
        </p:txBody>
      </p:sp>
      <p:sp>
        <p:nvSpPr>
          <p:cNvPr id="220" name="Shape 220"/>
          <p:cNvSpPr/>
          <p:nvPr/>
        </p:nvSpPr>
        <p:spPr>
          <a:xfrm rot="16200000">
            <a:off x="364483" y="3092853"/>
            <a:ext cx="1128410" cy="6722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lnSpc>
                <a:spcPct val="70000"/>
              </a:lnSpc>
              <a:defRPr sz="5200">
                <a:solidFill>
                  <a:srgbClr val="A6AAA9"/>
                </a:solidFill>
                <a:latin typeface="Avenir Heavy"/>
                <a:ea typeface="Avenir Heavy"/>
                <a:cs typeface="Avenir Heavy"/>
                <a:sym typeface="Avenir Heavy"/>
              </a:defRPr>
            </a:lvl1pPr>
          </a:lstStyle>
          <a:p>
            <a:r>
              <a:t>24°</a:t>
            </a:r>
          </a:p>
        </p:txBody>
      </p:sp>
      <p:sp>
        <p:nvSpPr>
          <p:cNvPr id="221" name="Shape 221"/>
          <p:cNvSpPr/>
          <p:nvPr/>
        </p:nvSpPr>
        <p:spPr>
          <a:xfrm>
            <a:off x="252077" y="-65786"/>
            <a:ext cx="7022363" cy="703074"/>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4100">
                <a:solidFill>
                  <a:srgbClr val="A6AAA9"/>
                </a:solidFill>
                <a:latin typeface="Avenir Heavy"/>
                <a:ea typeface="Avenir Heavy"/>
                <a:cs typeface="Avenir Heavy"/>
                <a:sym typeface="Avenir Heavy"/>
              </a:defRPr>
            </a:pPr>
            <a:r>
              <a:t>FOV from one TESS camera</a:t>
            </a:r>
            <a:r>
              <a:rPr>
                <a:latin typeface="Avenir Book"/>
                <a:ea typeface="Avenir Book"/>
                <a:cs typeface="Avenir Book"/>
                <a:sym typeface="Avenir Book"/>
              </a:rPr>
              <a:t>:</a:t>
            </a:r>
          </a:p>
        </p:txBody>
      </p:sp>
      <p:grpSp>
        <p:nvGrpSpPr>
          <p:cNvPr id="224" name="Group 224"/>
          <p:cNvGrpSpPr/>
          <p:nvPr/>
        </p:nvGrpSpPr>
        <p:grpSpPr>
          <a:xfrm>
            <a:off x="1526094" y="3703712"/>
            <a:ext cx="2952973" cy="2976951"/>
            <a:chOff x="0" y="0"/>
            <a:chExt cx="4199783" cy="4233884"/>
          </a:xfrm>
        </p:grpSpPr>
        <p:sp>
          <p:nvSpPr>
            <p:cNvPr id="222" name="Shape 222"/>
            <p:cNvSpPr/>
            <p:nvPr/>
          </p:nvSpPr>
          <p:spPr>
            <a:xfrm>
              <a:off x="3927871" y="91582"/>
              <a:ext cx="181856" cy="181856"/>
            </a:xfrm>
            <a:prstGeom prst="rect">
              <a:avLst/>
            </a:prstGeom>
            <a:noFill/>
            <a:ln w="63500" cap="flat">
              <a:solidFill>
                <a:schemeClr val="accent2">
                  <a:hueOff val="-2473792"/>
                  <a:satOff val="-50209"/>
                  <a:lumOff val="23543"/>
                </a:schemeClr>
              </a:solidFill>
              <a:prstDash val="solid"/>
              <a:miter lim="400000"/>
            </a:ln>
            <a:effectLst/>
          </p:spPr>
          <p:txBody>
            <a:bodyPr wrap="square" lIns="50800" tIns="50800" rIns="50800" bIns="50800" numCol="1" anchor="ctr">
              <a:noAutofit/>
            </a:bodyPr>
            <a:lstStyle/>
            <a:p>
              <a:pPr algn="ctr" defTabSz="410751">
                <a:defRPr sz="2400">
                  <a:latin typeface="+mn-lt"/>
                  <a:ea typeface="+mn-ea"/>
                  <a:cs typeface="+mn-cs"/>
                  <a:sym typeface="Helvetica Light"/>
                </a:defRPr>
              </a:pPr>
              <a:endParaRPr/>
            </a:p>
          </p:txBody>
        </p:sp>
        <p:sp>
          <p:nvSpPr>
            <p:cNvPr id="223" name="Shape 223"/>
            <p:cNvSpPr/>
            <p:nvPr/>
          </p:nvSpPr>
          <p:spPr>
            <a:xfrm>
              <a:off x="0" y="0"/>
              <a:ext cx="4199784" cy="4233885"/>
            </a:xfrm>
            <a:prstGeom prst="rect">
              <a:avLst/>
            </a:prstGeom>
            <a:noFill/>
            <a:ln w="63500" cap="flat">
              <a:solidFill>
                <a:schemeClr val="accent1">
                  <a:satOff val="-3355"/>
                  <a:lumOff val="26614"/>
                </a:schemeClr>
              </a:solidFill>
              <a:prstDash val="solid"/>
              <a:miter lim="400000"/>
            </a:ln>
            <a:effectLst/>
          </p:spPr>
          <p:txBody>
            <a:bodyPr wrap="square" lIns="50800" tIns="50800" rIns="50800" bIns="50800" numCol="1" anchor="ctr">
              <a:noAutofit/>
            </a:bodyPr>
            <a:lstStyle/>
            <a:p>
              <a:pPr algn="ctr" defTabSz="410751">
                <a:defRPr sz="2400">
                  <a:latin typeface="+mn-lt"/>
                  <a:ea typeface="+mn-ea"/>
                  <a:cs typeface="+mn-cs"/>
                  <a:sym typeface="Helvetica Light"/>
                </a:defRPr>
              </a:pPr>
              <a:endParaRPr/>
            </a:p>
          </p:txBody>
        </p:sp>
      </p:grpSp>
      <p:sp>
        <p:nvSpPr>
          <p:cNvPr id="225" name="Shape 225"/>
          <p:cNvSpPr/>
          <p:nvPr/>
        </p:nvSpPr>
        <p:spPr>
          <a:xfrm rot="16200000">
            <a:off x="5569980" y="3232649"/>
            <a:ext cx="6845211" cy="37990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marL="57799" marR="57799" defTabSz="1295400">
              <a:defRPr sz="2000">
                <a:solidFill>
                  <a:srgbClr val="A6AAA9"/>
                </a:solidFill>
                <a:uFill>
                  <a:solidFill>
                    <a:srgbClr val="000000"/>
                  </a:solidFill>
                </a:uFill>
                <a:latin typeface="Avenir Book Oblique"/>
                <a:ea typeface="Avenir Book Oblique"/>
                <a:cs typeface="Avenir Book Oblique"/>
                <a:sym typeface="Avenir Book Oblique"/>
              </a:defRPr>
            </a:lvl1pPr>
          </a:lstStyle>
          <a:p>
            <a:r>
              <a:rPr dirty="0"/>
              <a:t>simulated images by Zach Berta-Thompson</a:t>
            </a:r>
          </a:p>
        </p:txBody>
      </p:sp>
      <p:sp>
        <p:nvSpPr>
          <p:cNvPr id="10" name="Shape 87"/>
          <p:cNvSpPr/>
          <p:nvPr/>
        </p:nvSpPr>
        <p:spPr>
          <a:xfrm>
            <a:off x="6299880" y="0"/>
            <a:ext cx="2848975" cy="52913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r"/>
            <a:r>
              <a:rPr lang="en-US" sz="1800" dirty="0">
                <a:solidFill>
                  <a:schemeClr val="bg1">
                    <a:lumMod val="85000"/>
                  </a:schemeClr>
                </a:solidFill>
              </a:rPr>
              <a:t>TESS Slides from</a:t>
            </a:r>
          </a:p>
          <a:p>
            <a:pPr algn="r"/>
            <a:r>
              <a:rPr lang="en-US" sz="1800" dirty="0">
                <a:solidFill>
                  <a:schemeClr val="bg1">
                    <a:lumMod val="85000"/>
                  </a:schemeClr>
                </a:solidFill>
              </a:rPr>
              <a:t> </a:t>
            </a:r>
            <a:r>
              <a:rPr sz="1800" dirty="0">
                <a:solidFill>
                  <a:schemeClr val="bg1">
                    <a:lumMod val="85000"/>
                  </a:schemeClr>
                </a:solidFill>
              </a:rPr>
              <a:t>Zach Berta-Thompson</a:t>
            </a:r>
          </a:p>
        </p:txBody>
      </p:sp>
    </p:spTree>
    <p:extLst>
      <p:ext uri="{BB962C8B-B14F-4D97-AF65-F5344CB8AC3E}">
        <p14:creationId xmlns:p14="http://schemas.microsoft.com/office/powerpoint/2010/main" val="337790277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3948"/>
            <a:ext cx="8229600" cy="1143000"/>
          </a:xfrm>
        </p:spPr>
        <p:txBody>
          <a:bodyPr/>
          <a:lstStyle/>
          <a:p>
            <a:r>
              <a:rPr lang="en-US" dirty="0" smtClean="0"/>
              <a:t>Most Stars are M Dwarfs</a:t>
            </a:r>
            <a:endParaRPr lang="en-US" dirty="0"/>
          </a:p>
        </p:txBody>
      </p:sp>
      <p:sp>
        <p:nvSpPr>
          <p:cNvPr id="4" name="Oval 3"/>
          <p:cNvSpPr/>
          <p:nvPr/>
        </p:nvSpPr>
        <p:spPr>
          <a:xfrm>
            <a:off x="6701829" y="3999848"/>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97668" y="4165000"/>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588365" y="453585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591275" y="343441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903076" y="251394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0" name="Oval 29"/>
          <p:cNvSpPr/>
          <p:nvPr/>
        </p:nvSpPr>
        <p:spPr>
          <a:xfrm>
            <a:off x="6559370" y="491229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Oval 30"/>
          <p:cNvSpPr/>
          <p:nvPr/>
        </p:nvSpPr>
        <p:spPr>
          <a:xfrm>
            <a:off x="4817292" y="411928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2" name="Oval 31"/>
          <p:cNvSpPr/>
          <p:nvPr/>
        </p:nvSpPr>
        <p:spPr>
          <a:xfrm>
            <a:off x="3747129" y="489669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3" name="Oval 32"/>
          <p:cNvSpPr/>
          <p:nvPr/>
        </p:nvSpPr>
        <p:spPr>
          <a:xfrm>
            <a:off x="732860" y="394457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Oval 33"/>
          <p:cNvSpPr/>
          <p:nvPr/>
        </p:nvSpPr>
        <p:spPr>
          <a:xfrm>
            <a:off x="8690960" y="964916"/>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5" name="Oval 34"/>
          <p:cNvSpPr/>
          <p:nvPr/>
        </p:nvSpPr>
        <p:spPr>
          <a:xfrm>
            <a:off x="5654958" y="12248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6" name="Oval 35"/>
          <p:cNvSpPr/>
          <p:nvPr/>
        </p:nvSpPr>
        <p:spPr>
          <a:xfrm>
            <a:off x="8723724" y="480756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7" name="Oval 36"/>
          <p:cNvSpPr/>
          <p:nvPr/>
        </p:nvSpPr>
        <p:spPr>
          <a:xfrm>
            <a:off x="6405509" y="661872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8" name="Oval 37"/>
          <p:cNvSpPr/>
          <p:nvPr/>
        </p:nvSpPr>
        <p:spPr>
          <a:xfrm>
            <a:off x="8313748" y="21643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9" name="Oval 38"/>
          <p:cNvSpPr/>
          <p:nvPr/>
        </p:nvSpPr>
        <p:spPr>
          <a:xfrm>
            <a:off x="3614278" y="43406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0" name="Oval 39"/>
          <p:cNvSpPr/>
          <p:nvPr/>
        </p:nvSpPr>
        <p:spPr>
          <a:xfrm>
            <a:off x="4171504" y="642605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1" name="Oval 40"/>
          <p:cNvSpPr/>
          <p:nvPr/>
        </p:nvSpPr>
        <p:spPr>
          <a:xfrm>
            <a:off x="909148" y="86518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2" name="Oval 41"/>
          <p:cNvSpPr/>
          <p:nvPr/>
        </p:nvSpPr>
        <p:spPr>
          <a:xfrm>
            <a:off x="5677818" y="44341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Oval 42"/>
          <p:cNvSpPr/>
          <p:nvPr/>
        </p:nvSpPr>
        <p:spPr>
          <a:xfrm>
            <a:off x="1634800" y="367191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4" name="Oval 43"/>
          <p:cNvSpPr/>
          <p:nvPr/>
        </p:nvSpPr>
        <p:spPr>
          <a:xfrm>
            <a:off x="1594948" y="1453471"/>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Oval 44"/>
          <p:cNvSpPr/>
          <p:nvPr/>
        </p:nvSpPr>
        <p:spPr>
          <a:xfrm>
            <a:off x="4102202" y="265592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6" name="Oval 45"/>
          <p:cNvSpPr/>
          <p:nvPr/>
        </p:nvSpPr>
        <p:spPr>
          <a:xfrm>
            <a:off x="8290888" y="617303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Oval 46"/>
          <p:cNvSpPr/>
          <p:nvPr/>
        </p:nvSpPr>
        <p:spPr>
          <a:xfrm>
            <a:off x="3253701" y="81946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8" name="Oval 47"/>
          <p:cNvSpPr/>
          <p:nvPr/>
        </p:nvSpPr>
        <p:spPr>
          <a:xfrm>
            <a:off x="4464434" y="494241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9" name="Oval 48"/>
          <p:cNvSpPr/>
          <p:nvPr/>
        </p:nvSpPr>
        <p:spPr>
          <a:xfrm>
            <a:off x="5771245" y="32244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0" name="Oval 49"/>
          <p:cNvSpPr/>
          <p:nvPr/>
        </p:nvSpPr>
        <p:spPr>
          <a:xfrm>
            <a:off x="1168493" y="580691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1" name="Oval 50"/>
          <p:cNvSpPr/>
          <p:nvPr/>
        </p:nvSpPr>
        <p:spPr>
          <a:xfrm>
            <a:off x="5542645" y="540453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2" name="Oval 51"/>
          <p:cNvSpPr/>
          <p:nvPr/>
        </p:nvSpPr>
        <p:spPr>
          <a:xfrm>
            <a:off x="6451820" y="164745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3" name="Oval 52"/>
          <p:cNvSpPr/>
          <p:nvPr/>
        </p:nvSpPr>
        <p:spPr>
          <a:xfrm>
            <a:off x="2796501" y="431776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p:cNvSpPr/>
          <p:nvPr/>
        </p:nvSpPr>
        <p:spPr>
          <a:xfrm>
            <a:off x="1043928" y="28811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5" name="Oval 54"/>
          <p:cNvSpPr/>
          <p:nvPr/>
        </p:nvSpPr>
        <p:spPr>
          <a:xfrm>
            <a:off x="5542645" y="259866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6" name="Oval 55"/>
          <p:cNvSpPr/>
          <p:nvPr/>
        </p:nvSpPr>
        <p:spPr>
          <a:xfrm>
            <a:off x="8236540" y="116015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7" name="Oval 56"/>
          <p:cNvSpPr/>
          <p:nvPr/>
        </p:nvSpPr>
        <p:spPr>
          <a:xfrm>
            <a:off x="2118349" y="518940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8" name="Oval 57"/>
          <p:cNvSpPr/>
          <p:nvPr/>
        </p:nvSpPr>
        <p:spPr>
          <a:xfrm>
            <a:off x="8735524" y="367571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9" name="Oval 58"/>
          <p:cNvSpPr/>
          <p:nvPr/>
        </p:nvSpPr>
        <p:spPr>
          <a:xfrm>
            <a:off x="2682201" y="595931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0" name="Oval 59"/>
          <p:cNvSpPr/>
          <p:nvPr/>
        </p:nvSpPr>
        <p:spPr>
          <a:xfrm>
            <a:off x="909148" y="678067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1" name="Oval 60"/>
          <p:cNvSpPr/>
          <p:nvPr/>
        </p:nvSpPr>
        <p:spPr>
          <a:xfrm>
            <a:off x="3747129" y="638033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2" name="Oval 61"/>
          <p:cNvSpPr/>
          <p:nvPr/>
        </p:nvSpPr>
        <p:spPr>
          <a:xfrm>
            <a:off x="4638669" y="146544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3" name="Oval 62"/>
          <p:cNvSpPr/>
          <p:nvPr/>
        </p:nvSpPr>
        <p:spPr>
          <a:xfrm>
            <a:off x="8173922" y="453796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4" name="Oval 63"/>
          <p:cNvSpPr/>
          <p:nvPr/>
        </p:nvSpPr>
        <p:spPr>
          <a:xfrm>
            <a:off x="2072629" y="98538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5" name="Oval 64"/>
          <p:cNvSpPr/>
          <p:nvPr/>
        </p:nvSpPr>
        <p:spPr>
          <a:xfrm>
            <a:off x="4510154" y="108394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6" name="Oval 65"/>
          <p:cNvSpPr/>
          <p:nvPr/>
        </p:nvSpPr>
        <p:spPr>
          <a:xfrm>
            <a:off x="2682201" y="661872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7" name="Oval 66"/>
          <p:cNvSpPr/>
          <p:nvPr/>
        </p:nvSpPr>
        <p:spPr>
          <a:xfrm>
            <a:off x="3250335" y="568930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8" name="Oval 67"/>
          <p:cNvSpPr/>
          <p:nvPr/>
        </p:nvSpPr>
        <p:spPr>
          <a:xfrm>
            <a:off x="6279691" y="360551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9" name="Oval 68"/>
          <p:cNvSpPr/>
          <p:nvPr/>
        </p:nvSpPr>
        <p:spPr>
          <a:xfrm>
            <a:off x="8050569" y="266318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p:cNvSpPr/>
          <p:nvPr/>
        </p:nvSpPr>
        <p:spPr>
          <a:xfrm>
            <a:off x="176314" y="188782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1" name="Oval 70"/>
          <p:cNvSpPr/>
          <p:nvPr/>
        </p:nvSpPr>
        <p:spPr>
          <a:xfrm>
            <a:off x="6913261" y="12968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2" name="Oval 71"/>
          <p:cNvSpPr/>
          <p:nvPr/>
        </p:nvSpPr>
        <p:spPr>
          <a:xfrm>
            <a:off x="1801789" y="476184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3" name="Oval 72"/>
          <p:cNvSpPr/>
          <p:nvPr/>
        </p:nvSpPr>
        <p:spPr>
          <a:xfrm>
            <a:off x="8359468" y="112957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p:cNvSpPr/>
          <p:nvPr/>
        </p:nvSpPr>
        <p:spPr>
          <a:xfrm>
            <a:off x="5964018" y="153943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5" name="Oval 74"/>
          <p:cNvSpPr/>
          <p:nvPr/>
        </p:nvSpPr>
        <p:spPr>
          <a:xfrm>
            <a:off x="4794432" y="436348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6" name="Oval 75"/>
          <p:cNvSpPr/>
          <p:nvPr/>
        </p:nvSpPr>
        <p:spPr>
          <a:xfrm>
            <a:off x="7172341" y="618029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7" name="Oval 76"/>
          <p:cNvSpPr/>
          <p:nvPr/>
        </p:nvSpPr>
        <p:spPr>
          <a:xfrm>
            <a:off x="1059141" y="54459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9" name="Oval 78"/>
          <p:cNvSpPr/>
          <p:nvPr/>
        </p:nvSpPr>
        <p:spPr>
          <a:xfrm>
            <a:off x="300424" y="1406185"/>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3468552" y="5008734"/>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695915" y="192088"/>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539201" y="5673625"/>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090093" y="1563688"/>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098674" y="1599548"/>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359765" y="5541949"/>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110701" y="52400"/>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1847509" y="416500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747129" y="4005152"/>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6268" y="300158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072135" y="196276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082001" y="469451"/>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673965" y="733057"/>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746231" y="588854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695915" y="1937385"/>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8233093" y="120512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92166" y="5770549"/>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796501" y="3449085"/>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322140" y="585263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8219642" y="384744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40468" y="38742"/>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850521" y="143307"/>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641474" y="29072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902565" y="354264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8002921" y="275480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8229600" y="524303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268349" y="51761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5426889" y="13769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7843" y="643584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3564249" y="151295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510154" y="343441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073023" y="494241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5250931" y="21123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701270" y="51761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400104" y="19651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7843" y="827756"/>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2613621" y="10420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6701829" y="158515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394488" y="347406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899121" y="1208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7218061" y="7011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1744941" y="114719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6405509" y="395266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00424" y="25986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7583821" y="252602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8263668" y="640807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1107792" y="618029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5115675" y="500652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1580855" y="204309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8723724" y="3961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3194852" y="3743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6656035" y="607830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6907213" y="796706"/>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2706375" y="422632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6405509" y="25719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5298555" y="32244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7479069" y="518940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2682201" y="17985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217224" y="25986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244009" y="640069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8735524" y="596885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549980" y="508449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481749" y="40290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034344" y="103110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109286" y="411414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1847509" y="342263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8290888" y="46704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372994" y="60905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8540844" y="204309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6841708" y="2573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9" name="Oval 158"/>
          <p:cNvSpPr/>
          <p:nvPr/>
        </p:nvSpPr>
        <p:spPr>
          <a:xfrm>
            <a:off x="634828" y="112957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0" name="Oval 159"/>
          <p:cNvSpPr/>
          <p:nvPr/>
        </p:nvSpPr>
        <p:spPr>
          <a:xfrm>
            <a:off x="8643001" y="47083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1" name="Oval 160"/>
          <p:cNvSpPr/>
          <p:nvPr/>
        </p:nvSpPr>
        <p:spPr>
          <a:xfrm>
            <a:off x="7750068" y="273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2" name="Oval 161"/>
          <p:cNvSpPr/>
          <p:nvPr/>
        </p:nvSpPr>
        <p:spPr>
          <a:xfrm>
            <a:off x="6838915" y="20473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3" name="Oval 162"/>
          <p:cNvSpPr/>
          <p:nvPr/>
        </p:nvSpPr>
        <p:spPr>
          <a:xfrm>
            <a:off x="472423" y="317367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4" name="Oval 163"/>
          <p:cNvSpPr/>
          <p:nvPr/>
        </p:nvSpPr>
        <p:spPr>
          <a:xfrm>
            <a:off x="5984995" y="408745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5" name="Oval 164"/>
          <p:cNvSpPr/>
          <p:nvPr/>
        </p:nvSpPr>
        <p:spPr>
          <a:xfrm>
            <a:off x="7035181" y="353855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 name="Oval 165"/>
          <p:cNvSpPr/>
          <p:nvPr/>
        </p:nvSpPr>
        <p:spPr>
          <a:xfrm>
            <a:off x="6349956" y="49353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7" name="Oval 166"/>
          <p:cNvSpPr/>
          <p:nvPr/>
        </p:nvSpPr>
        <p:spPr>
          <a:xfrm>
            <a:off x="7949581" y="41977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8" name="Oval 167"/>
          <p:cNvSpPr/>
          <p:nvPr/>
        </p:nvSpPr>
        <p:spPr>
          <a:xfrm>
            <a:off x="6750268" y="34968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9" name="Oval 168"/>
          <p:cNvSpPr/>
          <p:nvPr/>
        </p:nvSpPr>
        <p:spPr>
          <a:xfrm>
            <a:off x="3455557" y="27320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0" name="Oval 169"/>
          <p:cNvSpPr/>
          <p:nvPr/>
        </p:nvSpPr>
        <p:spPr>
          <a:xfrm>
            <a:off x="6838743" y="25655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1" name="Oval 170"/>
          <p:cNvSpPr/>
          <p:nvPr/>
        </p:nvSpPr>
        <p:spPr>
          <a:xfrm>
            <a:off x="5681406" y="415135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2" name="Oval 171"/>
          <p:cNvSpPr/>
          <p:nvPr/>
        </p:nvSpPr>
        <p:spPr>
          <a:xfrm>
            <a:off x="5766115" y="264862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3" name="Oval 172"/>
          <p:cNvSpPr/>
          <p:nvPr/>
        </p:nvSpPr>
        <p:spPr>
          <a:xfrm>
            <a:off x="1423910" y="56049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4" name="Oval 173"/>
          <p:cNvSpPr/>
          <p:nvPr/>
        </p:nvSpPr>
        <p:spPr>
          <a:xfrm>
            <a:off x="6493282" y="355718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5" name="Oval 174"/>
          <p:cNvSpPr/>
          <p:nvPr/>
        </p:nvSpPr>
        <p:spPr>
          <a:xfrm>
            <a:off x="65206" y="212975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6" name="Oval 175"/>
          <p:cNvSpPr/>
          <p:nvPr/>
        </p:nvSpPr>
        <p:spPr>
          <a:xfrm>
            <a:off x="7296189" y="655993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7" name="Oval 176"/>
          <p:cNvSpPr/>
          <p:nvPr/>
        </p:nvSpPr>
        <p:spPr>
          <a:xfrm>
            <a:off x="7899602" y="65984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8" name="Oval 177"/>
          <p:cNvSpPr/>
          <p:nvPr/>
        </p:nvSpPr>
        <p:spPr>
          <a:xfrm>
            <a:off x="7905772" y="143635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9" name="Oval 178"/>
          <p:cNvSpPr/>
          <p:nvPr/>
        </p:nvSpPr>
        <p:spPr>
          <a:xfrm>
            <a:off x="6689347" y="37390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0" name="Oval 179"/>
          <p:cNvSpPr/>
          <p:nvPr/>
        </p:nvSpPr>
        <p:spPr>
          <a:xfrm>
            <a:off x="2231392" y="19841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1" name="Oval 180"/>
          <p:cNvSpPr/>
          <p:nvPr/>
        </p:nvSpPr>
        <p:spPr>
          <a:xfrm>
            <a:off x="6585826" y="187132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2" name="Oval 181"/>
          <p:cNvSpPr/>
          <p:nvPr/>
        </p:nvSpPr>
        <p:spPr>
          <a:xfrm>
            <a:off x="6930355" y="33375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3" name="Oval 182"/>
          <p:cNvSpPr/>
          <p:nvPr/>
        </p:nvSpPr>
        <p:spPr>
          <a:xfrm>
            <a:off x="3530960" y="34490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4" name="Oval 183"/>
          <p:cNvSpPr/>
          <p:nvPr/>
        </p:nvSpPr>
        <p:spPr>
          <a:xfrm>
            <a:off x="1183468" y="256448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5" name="Oval 184"/>
          <p:cNvSpPr/>
          <p:nvPr/>
        </p:nvSpPr>
        <p:spPr>
          <a:xfrm>
            <a:off x="4724400" y="490440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6" name="Oval 185"/>
          <p:cNvSpPr/>
          <p:nvPr/>
        </p:nvSpPr>
        <p:spPr>
          <a:xfrm>
            <a:off x="4793303" y="463609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7" name="Oval 186"/>
          <p:cNvSpPr/>
          <p:nvPr/>
        </p:nvSpPr>
        <p:spPr>
          <a:xfrm>
            <a:off x="8763703" y="50316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8" name="Oval 187"/>
          <p:cNvSpPr/>
          <p:nvPr/>
        </p:nvSpPr>
        <p:spPr>
          <a:xfrm>
            <a:off x="1631523" y="17356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9" name="Oval 188"/>
          <p:cNvSpPr/>
          <p:nvPr/>
        </p:nvSpPr>
        <p:spPr>
          <a:xfrm>
            <a:off x="5632098" y="34740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0" name="Oval 189"/>
          <p:cNvSpPr/>
          <p:nvPr/>
        </p:nvSpPr>
        <p:spPr>
          <a:xfrm>
            <a:off x="3609969" y="12436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1" name="Oval 190"/>
          <p:cNvSpPr/>
          <p:nvPr/>
        </p:nvSpPr>
        <p:spPr>
          <a:xfrm>
            <a:off x="1897983" y="7110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2" name="Oval 191"/>
          <p:cNvSpPr/>
          <p:nvPr/>
        </p:nvSpPr>
        <p:spPr>
          <a:xfrm>
            <a:off x="1525278" y="25529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3" name="Oval 192"/>
          <p:cNvSpPr/>
          <p:nvPr/>
        </p:nvSpPr>
        <p:spPr>
          <a:xfrm>
            <a:off x="1949828" y="389885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4" name="Oval 193"/>
          <p:cNvSpPr/>
          <p:nvPr/>
        </p:nvSpPr>
        <p:spPr>
          <a:xfrm>
            <a:off x="2185119" y="531118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5" name="Oval 194"/>
          <p:cNvSpPr/>
          <p:nvPr/>
        </p:nvSpPr>
        <p:spPr>
          <a:xfrm>
            <a:off x="2586768" y="48517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6" name="Oval 195"/>
          <p:cNvSpPr/>
          <p:nvPr/>
        </p:nvSpPr>
        <p:spPr>
          <a:xfrm>
            <a:off x="2776164" y="50514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7" name="Oval 196"/>
          <p:cNvSpPr/>
          <p:nvPr/>
        </p:nvSpPr>
        <p:spPr>
          <a:xfrm>
            <a:off x="2002239" y="66049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8" name="Oval 197"/>
          <p:cNvSpPr/>
          <p:nvPr/>
        </p:nvSpPr>
        <p:spPr>
          <a:xfrm>
            <a:off x="5892081" y="12937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9" name="Oval 198"/>
          <p:cNvSpPr/>
          <p:nvPr/>
        </p:nvSpPr>
        <p:spPr>
          <a:xfrm>
            <a:off x="8815164" y="8939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0" name="Oval 199"/>
          <p:cNvSpPr/>
          <p:nvPr/>
        </p:nvSpPr>
        <p:spPr>
          <a:xfrm>
            <a:off x="8873173" y="23866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1" name="Oval 200"/>
          <p:cNvSpPr/>
          <p:nvPr/>
        </p:nvSpPr>
        <p:spPr>
          <a:xfrm>
            <a:off x="3132022" y="4694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2" name="Oval 201"/>
          <p:cNvSpPr/>
          <p:nvPr/>
        </p:nvSpPr>
        <p:spPr>
          <a:xfrm>
            <a:off x="7366300" y="60469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3" name="Oval 202"/>
          <p:cNvSpPr/>
          <p:nvPr/>
        </p:nvSpPr>
        <p:spPr>
          <a:xfrm>
            <a:off x="824300" y="27284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4" name="Oval 203"/>
          <p:cNvSpPr/>
          <p:nvPr/>
        </p:nvSpPr>
        <p:spPr>
          <a:xfrm>
            <a:off x="4082971" y="34335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5" name="Oval 204"/>
          <p:cNvSpPr/>
          <p:nvPr/>
        </p:nvSpPr>
        <p:spPr>
          <a:xfrm>
            <a:off x="7962220" y="98538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6" name="Oval 205"/>
          <p:cNvSpPr/>
          <p:nvPr/>
        </p:nvSpPr>
        <p:spPr>
          <a:xfrm>
            <a:off x="3559416" y="9308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7" name="Oval 206"/>
          <p:cNvSpPr/>
          <p:nvPr/>
        </p:nvSpPr>
        <p:spPr>
          <a:xfrm>
            <a:off x="4540171" y="38907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8" name="Oval 207"/>
          <p:cNvSpPr/>
          <p:nvPr/>
        </p:nvSpPr>
        <p:spPr>
          <a:xfrm>
            <a:off x="4994122" y="225468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9" name="Oval 208"/>
          <p:cNvSpPr/>
          <p:nvPr/>
        </p:nvSpPr>
        <p:spPr>
          <a:xfrm>
            <a:off x="7569125" y="40319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0" name="Oval 209"/>
          <p:cNvSpPr/>
          <p:nvPr/>
        </p:nvSpPr>
        <p:spPr>
          <a:xfrm>
            <a:off x="5405390" y="6735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1" name="Oval 210"/>
          <p:cNvSpPr/>
          <p:nvPr/>
        </p:nvSpPr>
        <p:spPr>
          <a:xfrm>
            <a:off x="6991521" y="51855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2" name="Oval 211"/>
          <p:cNvSpPr/>
          <p:nvPr/>
        </p:nvSpPr>
        <p:spPr>
          <a:xfrm>
            <a:off x="3942904" y="27897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3" name="Oval 212"/>
          <p:cNvSpPr/>
          <p:nvPr/>
        </p:nvSpPr>
        <p:spPr>
          <a:xfrm>
            <a:off x="1443424" y="294513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4" name="Oval 213"/>
          <p:cNvSpPr/>
          <p:nvPr/>
        </p:nvSpPr>
        <p:spPr>
          <a:xfrm>
            <a:off x="1149590" y="38252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5" name="Oval 214"/>
          <p:cNvSpPr/>
          <p:nvPr/>
        </p:nvSpPr>
        <p:spPr>
          <a:xfrm>
            <a:off x="825377" y="38626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6" name="Oval 215"/>
          <p:cNvSpPr/>
          <p:nvPr/>
        </p:nvSpPr>
        <p:spPr>
          <a:xfrm>
            <a:off x="6335602" y="624737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7" name="Oval 216"/>
          <p:cNvSpPr/>
          <p:nvPr/>
        </p:nvSpPr>
        <p:spPr>
          <a:xfrm>
            <a:off x="3559416" y="488453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8" name="Oval 217"/>
          <p:cNvSpPr/>
          <p:nvPr/>
        </p:nvSpPr>
        <p:spPr>
          <a:xfrm>
            <a:off x="5401704" y="17905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9" name="Oval 218"/>
          <p:cNvSpPr/>
          <p:nvPr/>
        </p:nvSpPr>
        <p:spPr>
          <a:xfrm>
            <a:off x="5554104" y="19665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0" name="Oval 219"/>
          <p:cNvSpPr/>
          <p:nvPr/>
        </p:nvSpPr>
        <p:spPr>
          <a:xfrm>
            <a:off x="3638437" y="5515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1" name="Oval 220"/>
          <p:cNvSpPr/>
          <p:nvPr/>
        </p:nvSpPr>
        <p:spPr>
          <a:xfrm>
            <a:off x="108976" y="13195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2" name="Oval 221"/>
          <p:cNvSpPr/>
          <p:nvPr/>
        </p:nvSpPr>
        <p:spPr>
          <a:xfrm>
            <a:off x="3067455" y="14429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3" name="Oval 222"/>
          <p:cNvSpPr/>
          <p:nvPr/>
        </p:nvSpPr>
        <p:spPr>
          <a:xfrm>
            <a:off x="1897983" y="249622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4" name="Oval 223"/>
          <p:cNvSpPr/>
          <p:nvPr/>
        </p:nvSpPr>
        <p:spPr>
          <a:xfrm>
            <a:off x="3682011" y="388923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5" name="Oval 224"/>
          <p:cNvSpPr/>
          <p:nvPr/>
        </p:nvSpPr>
        <p:spPr>
          <a:xfrm>
            <a:off x="5877281" y="532203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6" name="Oval 225"/>
          <p:cNvSpPr/>
          <p:nvPr/>
        </p:nvSpPr>
        <p:spPr>
          <a:xfrm>
            <a:off x="2268603" y="13851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7" name="Oval 226"/>
          <p:cNvSpPr/>
          <p:nvPr/>
        </p:nvSpPr>
        <p:spPr>
          <a:xfrm>
            <a:off x="4280809" y="64440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8" name="Oval 227"/>
          <p:cNvSpPr/>
          <p:nvPr/>
        </p:nvSpPr>
        <p:spPr>
          <a:xfrm>
            <a:off x="8906604" y="47953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9" name="Oval 228"/>
          <p:cNvSpPr/>
          <p:nvPr/>
        </p:nvSpPr>
        <p:spPr>
          <a:xfrm>
            <a:off x="2769677" y="15527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0" name="Oval 229"/>
          <p:cNvSpPr/>
          <p:nvPr/>
        </p:nvSpPr>
        <p:spPr>
          <a:xfrm>
            <a:off x="3165291" y="165718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1" name="Oval 230"/>
          <p:cNvSpPr/>
          <p:nvPr/>
        </p:nvSpPr>
        <p:spPr>
          <a:xfrm>
            <a:off x="7677646" y="318312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2" name="Oval 231"/>
          <p:cNvSpPr/>
          <p:nvPr/>
        </p:nvSpPr>
        <p:spPr>
          <a:xfrm>
            <a:off x="5276412" y="547513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3" name="Oval 232"/>
          <p:cNvSpPr/>
          <p:nvPr/>
        </p:nvSpPr>
        <p:spPr>
          <a:xfrm>
            <a:off x="1390309" y="50316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4" name="Oval 233"/>
          <p:cNvSpPr/>
          <p:nvPr/>
        </p:nvSpPr>
        <p:spPr>
          <a:xfrm>
            <a:off x="710981" y="55360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5" name="Oval 234"/>
          <p:cNvSpPr/>
          <p:nvPr/>
        </p:nvSpPr>
        <p:spPr>
          <a:xfrm>
            <a:off x="2322832" y="491229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6" name="Oval 235"/>
          <p:cNvSpPr/>
          <p:nvPr/>
        </p:nvSpPr>
        <p:spPr>
          <a:xfrm>
            <a:off x="2276559" y="654605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7" name="Oval 236"/>
          <p:cNvSpPr/>
          <p:nvPr/>
        </p:nvSpPr>
        <p:spPr>
          <a:xfrm>
            <a:off x="3069039" y="538139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8" name="Oval 237"/>
          <p:cNvSpPr/>
          <p:nvPr/>
        </p:nvSpPr>
        <p:spPr>
          <a:xfrm>
            <a:off x="5779783" y="4032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9" name="Oval 238"/>
          <p:cNvSpPr/>
          <p:nvPr/>
        </p:nvSpPr>
        <p:spPr>
          <a:xfrm>
            <a:off x="6179572" y="14645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0" name="Oval 239"/>
          <p:cNvSpPr/>
          <p:nvPr/>
        </p:nvSpPr>
        <p:spPr>
          <a:xfrm>
            <a:off x="6566732" y="131229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1" name="Oval 240"/>
          <p:cNvSpPr/>
          <p:nvPr/>
        </p:nvSpPr>
        <p:spPr>
          <a:xfrm>
            <a:off x="8918404" y="6788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2" name="Oval 241"/>
          <p:cNvSpPr/>
          <p:nvPr/>
        </p:nvSpPr>
        <p:spPr>
          <a:xfrm>
            <a:off x="7677646" y="112966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3" name="Oval 242"/>
          <p:cNvSpPr/>
          <p:nvPr/>
        </p:nvSpPr>
        <p:spPr>
          <a:xfrm>
            <a:off x="3864891" y="23461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4" name="Oval 243"/>
          <p:cNvSpPr/>
          <p:nvPr/>
        </p:nvSpPr>
        <p:spPr>
          <a:xfrm>
            <a:off x="4014781" y="37095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5" name="Oval 244"/>
          <p:cNvSpPr/>
          <p:nvPr/>
        </p:nvSpPr>
        <p:spPr>
          <a:xfrm>
            <a:off x="1367538" y="27440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6" name="Oval 245"/>
          <p:cNvSpPr/>
          <p:nvPr/>
        </p:nvSpPr>
        <p:spPr>
          <a:xfrm>
            <a:off x="8565208" y="252157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7" name="Oval 246"/>
          <p:cNvSpPr/>
          <p:nvPr/>
        </p:nvSpPr>
        <p:spPr>
          <a:xfrm>
            <a:off x="574744" y="8025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8" name="Oval 247"/>
          <p:cNvSpPr/>
          <p:nvPr/>
        </p:nvSpPr>
        <p:spPr>
          <a:xfrm>
            <a:off x="3321555" y="138834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9" name="Oval 248"/>
          <p:cNvSpPr/>
          <p:nvPr/>
        </p:nvSpPr>
        <p:spPr>
          <a:xfrm>
            <a:off x="4860555" y="4394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0" name="Oval 249"/>
          <p:cNvSpPr/>
          <p:nvPr/>
        </p:nvSpPr>
        <p:spPr>
          <a:xfrm>
            <a:off x="4079600" y="66049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1" name="Oval 250"/>
          <p:cNvSpPr/>
          <p:nvPr/>
        </p:nvSpPr>
        <p:spPr>
          <a:xfrm>
            <a:off x="91696" y="157122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2" name="Oval 251"/>
          <p:cNvSpPr/>
          <p:nvPr/>
        </p:nvSpPr>
        <p:spPr>
          <a:xfrm>
            <a:off x="5021198" y="58408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3" name="Oval 252"/>
          <p:cNvSpPr/>
          <p:nvPr/>
        </p:nvSpPr>
        <p:spPr>
          <a:xfrm>
            <a:off x="6564595" y="58461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4" name="Oval 253"/>
          <p:cNvSpPr/>
          <p:nvPr/>
        </p:nvSpPr>
        <p:spPr>
          <a:xfrm>
            <a:off x="3224811" y="430311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5" name="Oval 254"/>
          <p:cNvSpPr/>
          <p:nvPr/>
        </p:nvSpPr>
        <p:spPr>
          <a:xfrm>
            <a:off x="2303661" y="26204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6" name="Oval 255"/>
          <p:cNvSpPr/>
          <p:nvPr/>
        </p:nvSpPr>
        <p:spPr>
          <a:xfrm>
            <a:off x="6037331" y="65730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7" name="Oval 256"/>
          <p:cNvSpPr/>
          <p:nvPr/>
        </p:nvSpPr>
        <p:spPr>
          <a:xfrm>
            <a:off x="7942456" y="477513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8" name="Oval 257"/>
          <p:cNvSpPr/>
          <p:nvPr/>
        </p:nvSpPr>
        <p:spPr>
          <a:xfrm>
            <a:off x="7722892" y="29257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9" name="Oval 258"/>
          <p:cNvSpPr/>
          <p:nvPr/>
        </p:nvSpPr>
        <p:spPr>
          <a:xfrm>
            <a:off x="5723735" y="172470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0" name="Oval 259"/>
          <p:cNvSpPr/>
          <p:nvPr/>
        </p:nvSpPr>
        <p:spPr>
          <a:xfrm>
            <a:off x="1875347" y="164420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1" name="Oval 260"/>
          <p:cNvSpPr/>
          <p:nvPr/>
        </p:nvSpPr>
        <p:spPr>
          <a:xfrm>
            <a:off x="7455853" y="303657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2" name="Oval 261"/>
          <p:cNvSpPr/>
          <p:nvPr/>
        </p:nvSpPr>
        <p:spPr>
          <a:xfrm>
            <a:off x="8002921" y="227597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3" name="Oval 262"/>
          <p:cNvSpPr/>
          <p:nvPr/>
        </p:nvSpPr>
        <p:spPr>
          <a:xfrm>
            <a:off x="91696" y="243985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4" name="Oval 263"/>
          <p:cNvSpPr/>
          <p:nvPr/>
        </p:nvSpPr>
        <p:spPr>
          <a:xfrm>
            <a:off x="2377272" y="36416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5" name="Oval 264"/>
          <p:cNvSpPr/>
          <p:nvPr/>
        </p:nvSpPr>
        <p:spPr>
          <a:xfrm>
            <a:off x="8502837" y="61667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6" name="Oval 265"/>
          <p:cNvSpPr/>
          <p:nvPr/>
        </p:nvSpPr>
        <p:spPr>
          <a:xfrm>
            <a:off x="3792849" y="35135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7" name="Oval 266"/>
          <p:cNvSpPr/>
          <p:nvPr/>
        </p:nvSpPr>
        <p:spPr>
          <a:xfrm>
            <a:off x="1884150" y="27469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8" name="Oval 267"/>
          <p:cNvSpPr/>
          <p:nvPr/>
        </p:nvSpPr>
        <p:spPr>
          <a:xfrm>
            <a:off x="7126621" y="554041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9" name="Oval 268"/>
          <p:cNvSpPr/>
          <p:nvPr/>
        </p:nvSpPr>
        <p:spPr>
          <a:xfrm>
            <a:off x="4695944" y="28125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0" name="Oval 269"/>
          <p:cNvSpPr/>
          <p:nvPr/>
        </p:nvSpPr>
        <p:spPr>
          <a:xfrm>
            <a:off x="86397" y="488255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1" name="Oval 270"/>
          <p:cNvSpPr/>
          <p:nvPr/>
        </p:nvSpPr>
        <p:spPr>
          <a:xfrm>
            <a:off x="176314" y="38461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2" name="Oval 271"/>
          <p:cNvSpPr/>
          <p:nvPr/>
        </p:nvSpPr>
        <p:spPr>
          <a:xfrm>
            <a:off x="5700678" y="65835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3" name="Oval 272"/>
          <p:cNvSpPr/>
          <p:nvPr/>
        </p:nvSpPr>
        <p:spPr>
          <a:xfrm>
            <a:off x="156646" y="525718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4" name="Oval 273"/>
          <p:cNvSpPr/>
          <p:nvPr/>
        </p:nvSpPr>
        <p:spPr>
          <a:xfrm>
            <a:off x="7035181" y="642208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5" name="Oval 274"/>
          <p:cNvSpPr/>
          <p:nvPr/>
        </p:nvSpPr>
        <p:spPr>
          <a:xfrm>
            <a:off x="122096" y="56318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6" name="Oval 275"/>
          <p:cNvSpPr/>
          <p:nvPr/>
        </p:nvSpPr>
        <p:spPr>
          <a:xfrm>
            <a:off x="1628715" y="444632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7" name="Oval 276"/>
          <p:cNvSpPr/>
          <p:nvPr/>
        </p:nvSpPr>
        <p:spPr>
          <a:xfrm>
            <a:off x="4459609" y="663511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8" name="Oval 277"/>
          <p:cNvSpPr/>
          <p:nvPr/>
        </p:nvSpPr>
        <p:spPr>
          <a:xfrm>
            <a:off x="7533740" y="135709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9" name="Oval 278"/>
          <p:cNvSpPr/>
          <p:nvPr/>
        </p:nvSpPr>
        <p:spPr>
          <a:xfrm>
            <a:off x="6913261" y="23628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0" name="Oval 279"/>
          <p:cNvSpPr/>
          <p:nvPr/>
        </p:nvSpPr>
        <p:spPr>
          <a:xfrm>
            <a:off x="6074287" y="172273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1" name="Oval 280"/>
          <p:cNvSpPr/>
          <p:nvPr/>
        </p:nvSpPr>
        <p:spPr>
          <a:xfrm>
            <a:off x="6309535" y="180131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2" name="Oval 281"/>
          <p:cNvSpPr/>
          <p:nvPr/>
        </p:nvSpPr>
        <p:spPr>
          <a:xfrm>
            <a:off x="8033896" y="348093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3" name="Oval 282"/>
          <p:cNvSpPr/>
          <p:nvPr/>
        </p:nvSpPr>
        <p:spPr>
          <a:xfrm>
            <a:off x="1728086" y="49219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4" name="Oval 283"/>
          <p:cNvSpPr/>
          <p:nvPr/>
        </p:nvSpPr>
        <p:spPr>
          <a:xfrm>
            <a:off x="156646" y="45705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5" name="Oval 284"/>
          <p:cNvSpPr/>
          <p:nvPr/>
        </p:nvSpPr>
        <p:spPr>
          <a:xfrm>
            <a:off x="1089648" y="120587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6" name="Oval 285"/>
          <p:cNvSpPr/>
          <p:nvPr/>
        </p:nvSpPr>
        <p:spPr>
          <a:xfrm>
            <a:off x="4265177" y="38626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7" name="Oval 286"/>
          <p:cNvSpPr/>
          <p:nvPr/>
        </p:nvSpPr>
        <p:spPr>
          <a:xfrm>
            <a:off x="3467302" y="63444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8" name="Oval 287"/>
          <p:cNvSpPr/>
          <p:nvPr/>
        </p:nvSpPr>
        <p:spPr>
          <a:xfrm>
            <a:off x="4800491" y="24351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9" name="Oval 288"/>
          <p:cNvSpPr/>
          <p:nvPr/>
        </p:nvSpPr>
        <p:spPr>
          <a:xfrm>
            <a:off x="5069171" y="268166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0" name="Oval 289"/>
          <p:cNvSpPr/>
          <p:nvPr/>
        </p:nvSpPr>
        <p:spPr>
          <a:xfrm>
            <a:off x="5398332" y="270445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1" name="Oval 290"/>
          <p:cNvSpPr/>
          <p:nvPr/>
        </p:nvSpPr>
        <p:spPr>
          <a:xfrm>
            <a:off x="2357758" y="103437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2" name="Oval 291"/>
          <p:cNvSpPr/>
          <p:nvPr/>
        </p:nvSpPr>
        <p:spPr>
          <a:xfrm>
            <a:off x="4551049" y="413554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3" name="Oval 292"/>
          <p:cNvSpPr/>
          <p:nvPr/>
        </p:nvSpPr>
        <p:spPr>
          <a:xfrm>
            <a:off x="2827222" y="468035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4" name="Oval 293"/>
          <p:cNvSpPr/>
          <p:nvPr/>
        </p:nvSpPr>
        <p:spPr>
          <a:xfrm>
            <a:off x="2468712" y="54827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5" name="Oval 294"/>
          <p:cNvSpPr/>
          <p:nvPr/>
        </p:nvSpPr>
        <p:spPr>
          <a:xfrm>
            <a:off x="3132022" y="47039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6" name="Oval 295"/>
          <p:cNvSpPr/>
          <p:nvPr/>
        </p:nvSpPr>
        <p:spPr>
          <a:xfrm>
            <a:off x="4491544" y="462230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7" name="Oval 296"/>
          <p:cNvSpPr/>
          <p:nvPr/>
        </p:nvSpPr>
        <p:spPr>
          <a:xfrm>
            <a:off x="1447761" y="65489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8" name="Oval 297"/>
          <p:cNvSpPr/>
          <p:nvPr/>
        </p:nvSpPr>
        <p:spPr>
          <a:xfrm>
            <a:off x="8002921" y="389068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9" name="Oval 298"/>
          <p:cNvSpPr/>
          <p:nvPr/>
        </p:nvSpPr>
        <p:spPr>
          <a:xfrm>
            <a:off x="1327397" y="136203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0" name="Oval 299"/>
          <p:cNvSpPr/>
          <p:nvPr/>
        </p:nvSpPr>
        <p:spPr>
          <a:xfrm>
            <a:off x="7841508" y="55942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1" name="Oval 300"/>
          <p:cNvSpPr/>
          <p:nvPr/>
        </p:nvSpPr>
        <p:spPr>
          <a:xfrm>
            <a:off x="4520112" y="6788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2" name="Oval 301"/>
          <p:cNvSpPr/>
          <p:nvPr/>
        </p:nvSpPr>
        <p:spPr>
          <a:xfrm>
            <a:off x="7366300" y="278202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3" name="Oval 302"/>
          <p:cNvSpPr/>
          <p:nvPr/>
        </p:nvSpPr>
        <p:spPr>
          <a:xfrm>
            <a:off x="6989461" y="58678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4" name="Oval 303"/>
          <p:cNvSpPr/>
          <p:nvPr/>
        </p:nvSpPr>
        <p:spPr>
          <a:xfrm>
            <a:off x="4769115" y="653672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5" name="Oval 304"/>
          <p:cNvSpPr/>
          <p:nvPr/>
        </p:nvSpPr>
        <p:spPr>
          <a:xfrm>
            <a:off x="3644446" y="46409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6" name="Oval 305"/>
          <p:cNvSpPr/>
          <p:nvPr/>
        </p:nvSpPr>
        <p:spPr>
          <a:xfrm>
            <a:off x="8145170" y="59135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7" name="Oval 306"/>
          <p:cNvSpPr/>
          <p:nvPr/>
        </p:nvSpPr>
        <p:spPr>
          <a:xfrm>
            <a:off x="8723724" y="65835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8" name="Oval 307"/>
          <p:cNvSpPr/>
          <p:nvPr/>
        </p:nvSpPr>
        <p:spPr>
          <a:xfrm>
            <a:off x="7296189" y="37331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9" name="Oval 308"/>
          <p:cNvSpPr/>
          <p:nvPr/>
        </p:nvSpPr>
        <p:spPr>
          <a:xfrm>
            <a:off x="594295" y="293205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0" name="Oval 309"/>
          <p:cNvSpPr/>
          <p:nvPr/>
        </p:nvSpPr>
        <p:spPr>
          <a:xfrm>
            <a:off x="336137" y="12258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1" name="Oval 310"/>
          <p:cNvSpPr/>
          <p:nvPr/>
        </p:nvSpPr>
        <p:spPr>
          <a:xfrm>
            <a:off x="6314069" y="57232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2" name="Oval 311"/>
          <p:cNvSpPr/>
          <p:nvPr/>
        </p:nvSpPr>
        <p:spPr>
          <a:xfrm>
            <a:off x="5918298" y="34490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3" name="Oval 312"/>
          <p:cNvSpPr/>
          <p:nvPr/>
        </p:nvSpPr>
        <p:spPr>
          <a:xfrm>
            <a:off x="549980" y="65902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4" name="Oval 313"/>
          <p:cNvSpPr/>
          <p:nvPr/>
        </p:nvSpPr>
        <p:spPr>
          <a:xfrm>
            <a:off x="1022497" y="51177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5" name="Oval 314"/>
          <p:cNvSpPr/>
          <p:nvPr/>
        </p:nvSpPr>
        <p:spPr>
          <a:xfrm>
            <a:off x="2318642" y="390237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6" name="Oval 315"/>
          <p:cNvSpPr/>
          <p:nvPr/>
        </p:nvSpPr>
        <p:spPr>
          <a:xfrm>
            <a:off x="2794045" y="535321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7" name="Oval 316"/>
          <p:cNvSpPr/>
          <p:nvPr/>
        </p:nvSpPr>
        <p:spPr>
          <a:xfrm>
            <a:off x="1518390" y="47161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8" name="Oval 317"/>
          <p:cNvSpPr/>
          <p:nvPr/>
        </p:nvSpPr>
        <p:spPr>
          <a:xfrm>
            <a:off x="5188371" y="273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9" name="Oval 318"/>
          <p:cNvSpPr/>
          <p:nvPr/>
        </p:nvSpPr>
        <p:spPr>
          <a:xfrm>
            <a:off x="6729039" y="3743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0" name="Oval 319"/>
          <p:cNvSpPr/>
          <p:nvPr/>
        </p:nvSpPr>
        <p:spPr>
          <a:xfrm>
            <a:off x="8918404" y="180958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1" name="Oval 320"/>
          <p:cNvSpPr/>
          <p:nvPr/>
        </p:nvSpPr>
        <p:spPr>
          <a:xfrm>
            <a:off x="7218061" y="141334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2" name="Oval 321"/>
          <p:cNvSpPr/>
          <p:nvPr/>
        </p:nvSpPr>
        <p:spPr>
          <a:xfrm>
            <a:off x="7410078" y="10557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3" name="Oval 322"/>
          <p:cNvSpPr/>
          <p:nvPr/>
        </p:nvSpPr>
        <p:spPr>
          <a:xfrm>
            <a:off x="120168" y="289705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4" name="Oval 323"/>
          <p:cNvSpPr/>
          <p:nvPr/>
        </p:nvSpPr>
        <p:spPr>
          <a:xfrm>
            <a:off x="2659341" y="27302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5" name="Oval 324"/>
          <p:cNvSpPr/>
          <p:nvPr/>
        </p:nvSpPr>
        <p:spPr>
          <a:xfrm>
            <a:off x="2453601" y="157985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6" name="Oval 325"/>
          <p:cNvSpPr/>
          <p:nvPr/>
        </p:nvSpPr>
        <p:spPr>
          <a:xfrm>
            <a:off x="303048" y="50087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7" name="Oval 326"/>
          <p:cNvSpPr/>
          <p:nvPr/>
        </p:nvSpPr>
        <p:spPr>
          <a:xfrm>
            <a:off x="5785841" y="37780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8" name="Oval 327"/>
          <p:cNvSpPr/>
          <p:nvPr/>
        </p:nvSpPr>
        <p:spPr>
          <a:xfrm>
            <a:off x="6867541" y="134491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9" name="Oval 328"/>
          <p:cNvSpPr/>
          <p:nvPr/>
        </p:nvSpPr>
        <p:spPr>
          <a:xfrm>
            <a:off x="8873173" y="36210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0" name="Oval 329"/>
          <p:cNvSpPr/>
          <p:nvPr/>
        </p:nvSpPr>
        <p:spPr>
          <a:xfrm>
            <a:off x="5371251" y="431776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1" name="Oval 330"/>
          <p:cNvSpPr/>
          <p:nvPr/>
        </p:nvSpPr>
        <p:spPr>
          <a:xfrm>
            <a:off x="8282260" y="364242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2" name="Oval 331"/>
          <p:cNvSpPr/>
          <p:nvPr/>
        </p:nvSpPr>
        <p:spPr>
          <a:xfrm>
            <a:off x="6933148" y="377117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3" name="Oval 332"/>
          <p:cNvSpPr/>
          <p:nvPr/>
        </p:nvSpPr>
        <p:spPr>
          <a:xfrm>
            <a:off x="84874" y="324482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4" name="Oval 333"/>
          <p:cNvSpPr/>
          <p:nvPr/>
        </p:nvSpPr>
        <p:spPr>
          <a:xfrm>
            <a:off x="3039179" y="27072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5" name="Oval 334"/>
          <p:cNvSpPr/>
          <p:nvPr/>
        </p:nvSpPr>
        <p:spPr>
          <a:xfrm>
            <a:off x="4989016" y="61517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6" name="Oval 335"/>
          <p:cNvSpPr/>
          <p:nvPr/>
        </p:nvSpPr>
        <p:spPr>
          <a:xfrm>
            <a:off x="6747303" y="55829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7" name="Oval 336"/>
          <p:cNvSpPr/>
          <p:nvPr/>
        </p:nvSpPr>
        <p:spPr>
          <a:xfrm>
            <a:off x="3435474" y="45494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8" name="Oval 337"/>
          <p:cNvSpPr/>
          <p:nvPr/>
        </p:nvSpPr>
        <p:spPr>
          <a:xfrm>
            <a:off x="1692467" y="376169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9" name="Oval 338"/>
          <p:cNvSpPr/>
          <p:nvPr/>
        </p:nvSpPr>
        <p:spPr>
          <a:xfrm>
            <a:off x="4102202" y="2877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0" name="Oval 339"/>
          <p:cNvSpPr/>
          <p:nvPr/>
        </p:nvSpPr>
        <p:spPr>
          <a:xfrm>
            <a:off x="8815164" y="27682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1" name="Oval 340"/>
          <p:cNvSpPr/>
          <p:nvPr/>
        </p:nvSpPr>
        <p:spPr>
          <a:xfrm>
            <a:off x="7722892" y="39457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2" name="Oval 341"/>
          <p:cNvSpPr/>
          <p:nvPr/>
        </p:nvSpPr>
        <p:spPr>
          <a:xfrm>
            <a:off x="7181533" y="25139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3" name="Oval 342"/>
          <p:cNvSpPr/>
          <p:nvPr/>
        </p:nvSpPr>
        <p:spPr>
          <a:xfrm>
            <a:off x="1332470" y="367973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4" name="Oval 343"/>
          <p:cNvSpPr/>
          <p:nvPr/>
        </p:nvSpPr>
        <p:spPr>
          <a:xfrm>
            <a:off x="1799671" y="3159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5" name="Oval 344"/>
          <p:cNvSpPr/>
          <p:nvPr/>
        </p:nvSpPr>
        <p:spPr>
          <a:xfrm>
            <a:off x="5024235" y="178369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6" name="Oval 345"/>
          <p:cNvSpPr/>
          <p:nvPr/>
        </p:nvSpPr>
        <p:spPr>
          <a:xfrm>
            <a:off x="6099802" y="43427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7" name="Oval 346"/>
          <p:cNvSpPr/>
          <p:nvPr/>
        </p:nvSpPr>
        <p:spPr>
          <a:xfrm>
            <a:off x="5269170" y="45705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8" name="Oval 347"/>
          <p:cNvSpPr/>
          <p:nvPr/>
        </p:nvSpPr>
        <p:spPr>
          <a:xfrm>
            <a:off x="2537446" y="250755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9" name="Oval 348"/>
          <p:cNvSpPr/>
          <p:nvPr/>
        </p:nvSpPr>
        <p:spPr>
          <a:xfrm>
            <a:off x="1919847" y="19056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0" name="Oval 349"/>
          <p:cNvSpPr/>
          <p:nvPr/>
        </p:nvSpPr>
        <p:spPr>
          <a:xfrm>
            <a:off x="2224104" y="176353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1" name="Oval 350"/>
          <p:cNvSpPr/>
          <p:nvPr/>
        </p:nvSpPr>
        <p:spPr>
          <a:xfrm>
            <a:off x="1458978" y="33652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2" name="Oval 351"/>
          <p:cNvSpPr/>
          <p:nvPr/>
        </p:nvSpPr>
        <p:spPr>
          <a:xfrm>
            <a:off x="7272973" y="34221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3" name="Oval 352"/>
          <p:cNvSpPr/>
          <p:nvPr/>
        </p:nvSpPr>
        <p:spPr>
          <a:xfrm>
            <a:off x="2590761" y="39821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4" name="Oval 353"/>
          <p:cNvSpPr/>
          <p:nvPr/>
        </p:nvSpPr>
        <p:spPr>
          <a:xfrm>
            <a:off x="6747303" y="66374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5" name="Oval 354"/>
          <p:cNvSpPr/>
          <p:nvPr/>
        </p:nvSpPr>
        <p:spPr>
          <a:xfrm>
            <a:off x="3364117" y="65730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6" name="Oval 355"/>
          <p:cNvSpPr/>
          <p:nvPr/>
        </p:nvSpPr>
        <p:spPr>
          <a:xfrm>
            <a:off x="4955730" y="55637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7" name="Oval 356"/>
          <p:cNvSpPr/>
          <p:nvPr/>
        </p:nvSpPr>
        <p:spPr>
          <a:xfrm>
            <a:off x="7899602" y="51283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8" name="Oval 357"/>
          <p:cNvSpPr/>
          <p:nvPr/>
        </p:nvSpPr>
        <p:spPr>
          <a:xfrm>
            <a:off x="7658628" y="74792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9" name="Oval 358"/>
          <p:cNvSpPr/>
          <p:nvPr/>
        </p:nvSpPr>
        <p:spPr>
          <a:xfrm>
            <a:off x="5489772" y="7702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0" name="Oval 359"/>
          <p:cNvSpPr/>
          <p:nvPr/>
        </p:nvSpPr>
        <p:spPr>
          <a:xfrm>
            <a:off x="8082482" y="184006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1" name="Oval 360"/>
          <p:cNvSpPr/>
          <p:nvPr/>
        </p:nvSpPr>
        <p:spPr>
          <a:xfrm>
            <a:off x="8259218" y="24780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2" name="Oval 361"/>
          <p:cNvSpPr/>
          <p:nvPr/>
        </p:nvSpPr>
        <p:spPr>
          <a:xfrm>
            <a:off x="6531487" y="217993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3" name="Oval 362"/>
          <p:cNvSpPr/>
          <p:nvPr/>
        </p:nvSpPr>
        <p:spPr>
          <a:xfrm>
            <a:off x="3807977" y="191480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4" name="Oval 363"/>
          <p:cNvSpPr/>
          <p:nvPr/>
        </p:nvSpPr>
        <p:spPr>
          <a:xfrm>
            <a:off x="3773451" y="652728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5" name="Oval 364"/>
          <p:cNvSpPr/>
          <p:nvPr/>
        </p:nvSpPr>
        <p:spPr>
          <a:xfrm>
            <a:off x="4265177" y="38626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6" name="Oval 365"/>
          <p:cNvSpPr/>
          <p:nvPr/>
        </p:nvSpPr>
        <p:spPr>
          <a:xfrm>
            <a:off x="6402946" y="44250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7" name="Oval 366"/>
          <p:cNvSpPr/>
          <p:nvPr/>
        </p:nvSpPr>
        <p:spPr>
          <a:xfrm>
            <a:off x="4784474" y="53181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8" name="Oval 367"/>
          <p:cNvSpPr/>
          <p:nvPr/>
        </p:nvSpPr>
        <p:spPr>
          <a:xfrm>
            <a:off x="1342398" y="53821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9" name="Oval 368"/>
          <p:cNvSpPr/>
          <p:nvPr/>
        </p:nvSpPr>
        <p:spPr>
          <a:xfrm>
            <a:off x="8942441" y="52216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0" name="Oval 369"/>
          <p:cNvSpPr/>
          <p:nvPr/>
        </p:nvSpPr>
        <p:spPr>
          <a:xfrm>
            <a:off x="2449198" y="51759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1" name="Oval 370"/>
          <p:cNvSpPr/>
          <p:nvPr/>
        </p:nvSpPr>
        <p:spPr>
          <a:xfrm>
            <a:off x="7004701" y="5053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2" name="Oval 371"/>
          <p:cNvSpPr/>
          <p:nvPr/>
        </p:nvSpPr>
        <p:spPr>
          <a:xfrm>
            <a:off x="3884289" y="625447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3" name="Oval 372"/>
          <p:cNvSpPr/>
          <p:nvPr/>
        </p:nvSpPr>
        <p:spPr>
          <a:xfrm>
            <a:off x="2560152" y="34060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4" name="Oval 373"/>
          <p:cNvSpPr/>
          <p:nvPr/>
        </p:nvSpPr>
        <p:spPr>
          <a:xfrm>
            <a:off x="413603" y="550301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5" name="Oval 374"/>
          <p:cNvSpPr/>
          <p:nvPr/>
        </p:nvSpPr>
        <p:spPr>
          <a:xfrm>
            <a:off x="2750781" y="562403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6" name="Oval 375"/>
          <p:cNvSpPr/>
          <p:nvPr/>
        </p:nvSpPr>
        <p:spPr>
          <a:xfrm>
            <a:off x="1053983" y="550642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7" name="Oval 376"/>
          <p:cNvSpPr/>
          <p:nvPr/>
        </p:nvSpPr>
        <p:spPr>
          <a:xfrm>
            <a:off x="4576078" y="510017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8" name="Oval 377"/>
          <p:cNvSpPr/>
          <p:nvPr/>
        </p:nvSpPr>
        <p:spPr>
          <a:xfrm>
            <a:off x="3207981" y="112957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9" name="Oval 378"/>
          <p:cNvSpPr/>
          <p:nvPr/>
        </p:nvSpPr>
        <p:spPr>
          <a:xfrm>
            <a:off x="4863012" y="18528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0" name="Oval 379"/>
          <p:cNvSpPr/>
          <p:nvPr/>
        </p:nvSpPr>
        <p:spPr>
          <a:xfrm>
            <a:off x="3997257" y="146899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1" name="Oval 380"/>
          <p:cNvSpPr/>
          <p:nvPr/>
        </p:nvSpPr>
        <p:spPr>
          <a:xfrm>
            <a:off x="1320628" y="273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2" name="Oval 381"/>
          <p:cNvSpPr/>
          <p:nvPr/>
        </p:nvSpPr>
        <p:spPr>
          <a:xfrm>
            <a:off x="6041110" y="267680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3" name="Oval 382"/>
          <p:cNvSpPr/>
          <p:nvPr/>
        </p:nvSpPr>
        <p:spPr>
          <a:xfrm>
            <a:off x="2607759" y="22569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4" name="Oval 383"/>
          <p:cNvSpPr/>
          <p:nvPr/>
        </p:nvSpPr>
        <p:spPr>
          <a:xfrm>
            <a:off x="3458594" y="41141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5" name="Oval 384"/>
          <p:cNvSpPr/>
          <p:nvPr/>
        </p:nvSpPr>
        <p:spPr>
          <a:xfrm>
            <a:off x="8091480" y="625128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6" name="Oval 385"/>
          <p:cNvSpPr/>
          <p:nvPr/>
        </p:nvSpPr>
        <p:spPr>
          <a:xfrm>
            <a:off x="8874221" y="44791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7" name="Oval 386"/>
          <p:cNvSpPr/>
          <p:nvPr/>
        </p:nvSpPr>
        <p:spPr>
          <a:xfrm>
            <a:off x="4147922" y="47762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8" name="Oval 387"/>
          <p:cNvSpPr/>
          <p:nvPr/>
        </p:nvSpPr>
        <p:spPr>
          <a:xfrm>
            <a:off x="157889" y="35655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9" name="Oval 388"/>
          <p:cNvSpPr/>
          <p:nvPr/>
        </p:nvSpPr>
        <p:spPr>
          <a:xfrm>
            <a:off x="3026514" y="86303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0" name="Oval 389"/>
          <p:cNvSpPr/>
          <p:nvPr/>
        </p:nvSpPr>
        <p:spPr>
          <a:xfrm>
            <a:off x="2110701" y="23064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1" name="Oval 390"/>
          <p:cNvSpPr/>
          <p:nvPr/>
        </p:nvSpPr>
        <p:spPr>
          <a:xfrm>
            <a:off x="6188251" y="380017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2" name="Oval 391"/>
          <p:cNvSpPr/>
          <p:nvPr/>
        </p:nvSpPr>
        <p:spPr>
          <a:xfrm>
            <a:off x="5045892" y="477513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3" name="Oval 392"/>
          <p:cNvSpPr/>
          <p:nvPr/>
        </p:nvSpPr>
        <p:spPr>
          <a:xfrm>
            <a:off x="65206" y="60602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4" name="Oval 393"/>
          <p:cNvSpPr/>
          <p:nvPr/>
        </p:nvSpPr>
        <p:spPr>
          <a:xfrm>
            <a:off x="1274908" y="59135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5" name="Oval 394"/>
          <p:cNvSpPr/>
          <p:nvPr/>
        </p:nvSpPr>
        <p:spPr>
          <a:xfrm>
            <a:off x="2794045" y="535321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6" name="Oval 395"/>
          <p:cNvSpPr/>
          <p:nvPr/>
        </p:nvSpPr>
        <p:spPr>
          <a:xfrm>
            <a:off x="2504644" y="60815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7" name="Oval 396"/>
          <p:cNvSpPr/>
          <p:nvPr/>
        </p:nvSpPr>
        <p:spPr>
          <a:xfrm>
            <a:off x="3098845" y="565801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9" name="Oval 398"/>
          <p:cNvSpPr/>
          <p:nvPr/>
        </p:nvSpPr>
        <p:spPr>
          <a:xfrm>
            <a:off x="4935852" y="149919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0" name="Oval 399"/>
          <p:cNvSpPr/>
          <p:nvPr/>
        </p:nvSpPr>
        <p:spPr>
          <a:xfrm>
            <a:off x="2357758" y="22100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1" name="Oval 400"/>
          <p:cNvSpPr/>
          <p:nvPr/>
        </p:nvSpPr>
        <p:spPr>
          <a:xfrm>
            <a:off x="3752002" y="25491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2" name="Oval 401"/>
          <p:cNvSpPr/>
          <p:nvPr/>
        </p:nvSpPr>
        <p:spPr>
          <a:xfrm>
            <a:off x="8859722" y="314549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3" name="Oval 402"/>
          <p:cNvSpPr/>
          <p:nvPr/>
        </p:nvSpPr>
        <p:spPr>
          <a:xfrm>
            <a:off x="4634984" y="57852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4" name="Oval 403"/>
          <p:cNvSpPr/>
          <p:nvPr/>
        </p:nvSpPr>
        <p:spPr>
          <a:xfrm>
            <a:off x="5033921" y="431842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5" name="Oval 404"/>
          <p:cNvSpPr/>
          <p:nvPr/>
        </p:nvSpPr>
        <p:spPr>
          <a:xfrm>
            <a:off x="1919847" y="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0455519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asted-image-smal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7035" y="541369"/>
            <a:ext cx="6132449" cy="6132450"/>
          </a:xfrm>
          <a:prstGeom prst="rect">
            <a:avLst/>
          </a:prstGeom>
          <a:ln w="12700">
            <a:miter lim="400000"/>
          </a:ln>
        </p:spPr>
      </p:pic>
      <p:pic>
        <p:nvPicPr>
          <p:cNvPr id="230" name="pasted-image.tiff"/>
          <p:cNvPicPr>
            <a:picLocks noChangeAspect="1"/>
          </p:cNvPicPr>
          <p:nvPr/>
        </p:nvPicPr>
        <p:blipFill>
          <a:blip r:embed="rId4" cstate="email">
            <a:alphaModFix amt="64999"/>
            <a:extLst>
              <a:ext uri="{28A0092B-C50C-407E-A947-70E740481C1C}">
                <a14:useLocalDpi xmlns:a14="http://schemas.microsoft.com/office/drawing/2010/main"/>
              </a:ext>
            </a:extLst>
          </a:blip>
          <a:srcRect/>
          <a:stretch>
            <a:fillRect/>
          </a:stretch>
        </p:blipFill>
        <p:spPr>
          <a:xfrm>
            <a:off x="1490762" y="534674"/>
            <a:ext cx="6162477" cy="6135635"/>
          </a:xfrm>
          <a:prstGeom prst="rect">
            <a:avLst/>
          </a:prstGeom>
          <a:ln w="12700">
            <a:miter lim="400000"/>
          </a:ln>
        </p:spPr>
      </p:pic>
      <p:sp>
        <p:nvSpPr>
          <p:cNvPr id="231" name="Shape 231"/>
          <p:cNvSpPr/>
          <p:nvPr/>
        </p:nvSpPr>
        <p:spPr>
          <a:xfrm rot="16200000">
            <a:off x="5074470" y="3057842"/>
            <a:ext cx="6828859" cy="581602"/>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defTabSz="584200">
              <a:defRPr sz="2300">
                <a:solidFill>
                  <a:schemeClr val="accent1">
                    <a:satOff val="-3355"/>
                    <a:lumOff val="26614"/>
                  </a:schemeClr>
                </a:solidFill>
                <a:latin typeface="Avenir Book Oblique"/>
                <a:ea typeface="Avenir Book Oblique"/>
                <a:cs typeface="Avenir Book Oblique"/>
                <a:sym typeface="Avenir Book Oblique"/>
              </a:defRPr>
            </a:lvl1pPr>
          </a:lstStyle>
          <a:p>
            <a:r>
              <a:rPr dirty="0"/>
              <a:t>constellations by H. A. Rey</a:t>
            </a:r>
          </a:p>
        </p:txBody>
      </p:sp>
      <p:sp>
        <p:nvSpPr>
          <p:cNvPr id="232" name="Shape 232"/>
          <p:cNvSpPr/>
          <p:nvPr/>
        </p:nvSpPr>
        <p:spPr>
          <a:xfrm flipV="1">
            <a:off x="1241568" y="575122"/>
            <a:ext cx="1" cy="6064943"/>
          </a:xfrm>
          <a:prstGeom prst="line">
            <a:avLst/>
          </a:prstGeom>
          <a:ln w="127000">
            <a:solidFill>
              <a:schemeClr val="accent1">
                <a:satOff val="-3355"/>
                <a:lumOff val="26614"/>
              </a:schemeClr>
            </a:solidFill>
            <a:miter lim="400000"/>
            <a:headEnd type="triangle" len="sm"/>
            <a:tailEnd type="triangle" len="sm"/>
          </a:ln>
        </p:spPr>
        <p:txBody>
          <a:bodyPr lIns="35717" tIns="35717" rIns="35717" bIns="35717" anchor="ctr"/>
          <a:lstStyle/>
          <a:p>
            <a:pPr>
              <a:defRPr>
                <a:latin typeface="Helvetica"/>
                <a:ea typeface="Helvetica"/>
                <a:cs typeface="Helvetica"/>
                <a:sym typeface="Helvetica"/>
              </a:defRPr>
            </a:pPr>
            <a:endParaRPr/>
          </a:p>
        </p:txBody>
      </p:sp>
      <p:sp>
        <p:nvSpPr>
          <p:cNvPr id="233" name="Shape 233"/>
          <p:cNvSpPr/>
          <p:nvPr/>
        </p:nvSpPr>
        <p:spPr>
          <a:xfrm rot="16200000">
            <a:off x="364483" y="3092853"/>
            <a:ext cx="1128410" cy="67229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ctr" defTabSz="584200">
              <a:lnSpc>
                <a:spcPct val="70000"/>
              </a:lnSpc>
              <a:defRPr sz="5200">
                <a:solidFill>
                  <a:schemeClr val="accent1">
                    <a:satOff val="-3355"/>
                    <a:lumOff val="26614"/>
                  </a:schemeClr>
                </a:solidFill>
                <a:latin typeface="Avenir Heavy"/>
                <a:ea typeface="Avenir Heavy"/>
                <a:cs typeface="Avenir Heavy"/>
                <a:sym typeface="Avenir Heavy"/>
              </a:defRPr>
            </a:lvl1pPr>
          </a:lstStyle>
          <a:p>
            <a:r>
              <a:t>24°</a:t>
            </a:r>
          </a:p>
        </p:txBody>
      </p:sp>
      <p:sp>
        <p:nvSpPr>
          <p:cNvPr id="234" name="Shape 234"/>
          <p:cNvSpPr/>
          <p:nvPr/>
        </p:nvSpPr>
        <p:spPr>
          <a:xfrm>
            <a:off x="252077" y="-65786"/>
            <a:ext cx="7022363" cy="703074"/>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4100">
                <a:solidFill>
                  <a:srgbClr val="A6AAA9"/>
                </a:solidFill>
                <a:latin typeface="Avenir Heavy"/>
                <a:ea typeface="Avenir Heavy"/>
                <a:cs typeface="Avenir Heavy"/>
                <a:sym typeface="Avenir Heavy"/>
              </a:defRPr>
            </a:pPr>
            <a:r>
              <a:t>FOV from one TESS camera</a:t>
            </a:r>
            <a:r>
              <a:rPr>
                <a:latin typeface="Avenir Book"/>
                <a:ea typeface="Avenir Book"/>
                <a:cs typeface="Avenir Book"/>
                <a:sym typeface="Avenir Book"/>
              </a:rPr>
              <a:t>:</a:t>
            </a:r>
          </a:p>
        </p:txBody>
      </p:sp>
      <p:sp>
        <p:nvSpPr>
          <p:cNvPr id="9" name="Shape 87"/>
          <p:cNvSpPr/>
          <p:nvPr/>
        </p:nvSpPr>
        <p:spPr>
          <a:xfrm>
            <a:off x="6299880" y="0"/>
            <a:ext cx="2848975" cy="529136"/>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r"/>
            <a:r>
              <a:rPr lang="en-US" sz="1800" dirty="0">
                <a:solidFill>
                  <a:schemeClr val="bg1">
                    <a:lumMod val="85000"/>
                  </a:schemeClr>
                </a:solidFill>
              </a:rPr>
              <a:t>TESS Slides from</a:t>
            </a:r>
          </a:p>
          <a:p>
            <a:pPr algn="r"/>
            <a:r>
              <a:rPr lang="en-US" sz="1800" dirty="0">
                <a:solidFill>
                  <a:schemeClr val="bg1">
                    <a:lumMod val="85000"/>
                  </a:schemeClr>
                </a:solidFill>
              </a:rPr>
              <a:t> </a:t>
            </a:r>
            <a:r>
              <a:rPr sz="1800" dirty="0">
                <a:solidFill>
                  <a:schemeClr val="bg1">
                    <a:lumMod val="85000"/>
                  </a:schemeClr>
                </a:solidFill>
              </a:rPr>
              <a:t>Zach Berta-Thompson</a:t>
            </a:r>
          </a:p>
        </p:txBody>
      </p:sp>
      <p:sp>
        <p:nvSpPr>
          <p:cNvPr id="10" name="Shape 225"/>
          <p:cNvSpPr/>
          <p:nvPr/>
        </p:nvSpPr>
        <p:spPr>
          <a:xfrm rot="16200000">
            <a:off x="5569980" y="3232649"/>
            <a:ext cx="6845211" cy="379908"/>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marL="57799" marR="57799" defTabSz="1295400">
              <a:defRPr sz="2000">
                <a:solidFill>
                  <a:srgbClr val="A6AAA9"/>
                </a:solidFill>
                <a:uFill>
                  <a:solidFill>
                    <a:srgbClr val="000000"/>
                  </a:solidFill>
                </a:uFill>
                <a:latin typeface="Avenir Book Oblique"/>
                <a:ea typeface="Avenir Book Oblique"/>
                <a:cs typeface="Avenir Book Oblique"/>
                <a:sym typeface="Avenir Book Oblique"/>
              </a:defRPr>
            </a:lvl1pPr>
          </a:lstStyle>
          <a:p>
            <a:r>
              <a:rPr lang="en-US" dirty="0" smtClean="0"/>
              <a:t>Slide </a:t>
            </a:r>
            <a:r>
              <a:rPr dirty="0" smtClean="0"/>
              <a:t>by </a:t>
            </a:r>
            <a:r>
              <a:rPr dirty="0"/>
              <a:t>Zach Berta-Thompson</a:t>
            </a:r>
          </a:p>
        </p:txBody>
      </p:sp>
    </p:spTree>
    <p:extLst>
      <p:ext uri="{BB962C8B-B14F-4D97-AF65-F5344CB8AC3E}">
        <p14:creationId xmlns:p14="http://schemas.microsoft.com/office/powerpoint/2010/main" val="1124989788"/>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asted-image.pdf"/>
          <p:cNvPicPr>
            <a:picLocks noChangeAspect="1"/>
          </p:cNvPicPr>
          <p:nvPr/>
        </p:nvPicPr>
        <p:blipFill>
          <a:blip r:embed="rId3">
            <a:extLst/>
          </a:blip>
          <a:stretch>
            <a:fillRect/>
          </a:stretch>
        </p:blipFill>
        <p:spPr>
          <a:xfrm>
            <a:off x="0" y="-276502"/>
            <a:ext cx="9144001" cy="7258859"/>
          </a:xfrm>
          <a:prstGeom prst="rect">
            <a:avLst/>
          </a:prstGeom>
          <a:ln w="12700">
            <a:miter lim="400000"/>
          </a:ln>
        </p:spPr>
      </p:pic>
      <p:sp>
        <p:nvSpPr>
          <p:cNvPr id="239" name="Shape 239"/>
          <p:cNvSpPr/>
          <p:nvPr/>
        </p:nvSpPr>
        <p:spPr>
          <a:xfrm>
            <a:off x="46317" y="1370483"/>
            <a:ext cx="3531331" cy="107240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b">
            <a:spAutoFit/>
          </a:bodyPr>
          <a:lstStyle>
            <a:lvl1pPr algn="ctr" defTabSz="584200">
              <a:defRPr sz="7300"/>
            </a:lvl1pPr>
          </a:lstStyle>
          <a:p>
            <a:r>
              <a:rPr sz="6500" dirty="0"/>
              <a:t>4 cameras</a:t>
            </a:r>
          </a:p>
        </p:txBody>
      </p:sp>
      <p:sp>
        <p:nvSpPr>
          <p:cNvPr id="240" name="Shape 240"/>
          <p:cNvSpPr/>
          <p:nvPr/>
        </p:nvSpPr>
        <p:spPr>
          <a:xfrm>
            <a:off x="4895557" y="6513263"/>
            <a:ext cx="4188255"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r" defTabSz="584200">
              <a:defRPr sz="1800">
                <a:solidFill>
                  <a:srgbClr val="53585F"/>
                </a:solidFill>
                <a:latin typeface="Avenir Book Oblique"/>
                <a:ea typeface="Avenir Book Oblique"/>
                <a:cs typeface="Avenir Book Oblique"/>
                <a:sym typeface="Avenir Book Oblique"/>
              </a:defRPr>
            </a:lvl1pPr>
          </a:lstStyle>
          <a:p>
            <a:r>
              <a:rPr dirty="0">
                <a:solidFill>
                  <a:srgbClr val="D9D9D9"/>
                </a:solidFill>
              </a:rPr>
              <a:t>Ricker et al. (2014), Sullivan et al. (2015)</a:t>
            </a:r>
          </a:p>
        </p:txBody>
      </p:sp>
      <p:sp>
        <p:nvSpPr>
          <p:cNvPr id="5"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tx1">
                    <a:lumMod val="85000"/>
                    <a:lumOff val="15000"/>
                  </a:schemeClr>
                </a:solidFill>
              </a:rPr>
              <a:t>TESS Slides from </a:t>
            </a:r>
            <a:r>
              <a:rPr sz="1800" b="1" dirty="0">
                <a:solidFill>
                  <a:schemeClr val="tx1">
                    <a:lumMod val="85000"/>
                    <a:lumOff val="15000"/>
                  </a:schemeClr>
                </a:solidFill>
              </a:rPr>
              <a:t>Zach Berta-Thompson</a:t>
            </a:r>
          </a:p>
        </p:txBody>
      </p:sp>
    </p:spTree>
    <p:extLst>
      <p:ext uri="{BB962C8B-B14F-4D97-AF65-F5344CB8AC3E}">
        <p14:creationId xmlns:p14="http://schemas.microsoft.com/office/powerpoint/2010/main" val="710287272"/>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 name="Figure7.pdf"/>
          <p:cNvPicPr>
            <a:picLocks noChangeAspect="1"/>
          </p:cNvPicPr>
          <p:nvPr/>
        </p:nvPicPr>
        <p:blipFill>
          <a:blip r:embed="rId3">
            <a:extLst/>
          </a:blip>
          <a:stretch>
            <a:fillRect/>
          </a:stretch>
        </p:blipFill>
        <p:spPr>
          <a:xfrm>
            <a:off x="129728" y="57687"/>
            <a:ext cx="16182304" cy="6742627"/>
          </a:xfrm>
          <a:prstGeom prst="rect">
            <a:avLst/>
          </a:prstGeom>
          <a:ln w="12700">
            <a:miter lim="400000"/>
          </a:ln>
        </p:spPr>
      </p:pic>
      <p:sp>
        <p:nvSpPr>
          <p:cNvPr id="245" name="Shape 245"/>
          <p:cNvSpPr/>
          <p:nvPr/>
        </p:nvSpPr>
        <p:spPr>
          <a:xfrm>
            <a:off x="4895557" y="6513263"/>
            <a:ext cx="4188255"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r" defTabSz="584200">
              <a:defRPr sz="1800">
                <a:solidFill>
                  <a:srgbClr val="53585F"/>
                </a:solidFill>
                <a:latin typeface="Avenir Book Oblique"/>
                <a:ea typeface="Avenir Book Oblique"/>
                <a:cs typeface="Avenir Book Oblique"/>
                <a:sym typeface="Avenir Book Oblique"/>
              </a:defRPr>
            </a:lvl1pPr>
          </a:lstStyle>
          <a:p>
            <a:r>
              <a:rPr dirty="0">
                <a:solidFill>
                  <a:srgbClr val="7F7F7F"/>
                </a:solidFill>
              </a:rPr>
              <a:t>Ricker et al. (2014), Sullivan et al. (2015)</a:t>
            </a:r>
          </a:p>
        </p:txBody>
      </p:sp>
      <p:sp>
        <p:nvSpPr>
          <p:cNvPr id="4"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tx1">
                    <a:lumMod val="85000"/>
                    <a:lumOff val="15000"/>
                  </a:schemeClr>
                </a:solidFill>
              </a:rPr>
              <a:t>TESS Slides from </a:t>
            </a:r>
            <a:r>
              <a:rPr sz="1800" b="1" dirty="0">
                <a:solidFill>
                  <a:schemeClr val="tx1">
                    <a:lumMod val="85000"/>
                    <a:lumOff val="15000"/>
                  </a:schemeClr>
                </a:solidFill>
              </a:rPr>
              <a:t>Zach Berta-Thompson</a:t>
            </a:r>
          </a:p>
        </p:txBody>
      </p:sp>
      <p:sp>
        <p:nvSpPr>
          <p:cNvPr id="5" name="Shape 87"/>
          <p:cNvSpPr/>
          <p:nvPr/>
        </p:nvSpPr>
        <p:spPr>
          <a:xfrm>
            <a:off x="154419" y="101441"/>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bg1"/>
                </a:solidFill>
              </a:rPr>
              <a:t>TESS Slides from </a:t>
            </a:r>
            <a:r>
              <a:rPr sz="1800" b="1" dirty="0">
                <a:solidFill>
                  <a:schemeClr val="bg1"/>
                </a:solidFill>
              </a:rPr>
              <a:t>Zach Berta-Thompson</a:t>
            </a:r>
          </a:p>
        </p:txBody>
      </p:sp>
    </p:spTree>
    <p:extLst>
      <p:ext uri="{BB962C8B-B14F-4D97-AF65-F5344CB8AC3E}">
        <p14:creationId xmlns:p14="http://schemas.microsoft.com/office/powerpoint/2010/main" val="1797618238"/>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 name="Shape 249"/>
          <p:cNvSpPr/>
          <p:nvPr/>
        </p:nvSpPr>
        <p:spPr>
          <a:xfrm>
            <a:off x="4895557" y="6513263"/>
            <a:ext cx="4188255" cy="349131"/>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r" defTabSz="584200">
              <a:defRPr sz="1800">
                <a:solidFill>
                  <a:srgbClr val="53585F"/>
                </a:solidFill>
                <a:latin typeface="Avenir Book Oblique"/>
                <a:ea typeface="Avenir Book Oblique"/>
                <a:cs typeface="Avenir Book Oblique"/>
                <a:sym typeface="Avenir Book Oblique"/>
              </a:defRPr>
            </a:lvl1pPr>
          </a:lstStyle>
          <a:p>
            <a:r>
              <a:rPr dirty="0">
                <a:solidFill>
                  <a:schemeClr val="bg1">
                    <a:lumMod val="50000"/>
                    <a:lumOff val="50000"/>
                  </a:schemeClr>
                </a:solidFill>
              </a:rPr>
              <a:t>Ricker et al. (2014), Sullivan et al. (2015)</a:t>
            </a:r>
          </a:p>
        </p:txBody>
      </p:sp>
      <p:pic>
        <p:nvPicPr>
          <p:cNvPr id="250" name="pasted-image.pdf"/>
          <p:cNvPicPr>
            <a:picLocks noChangeAspect="1"/>
          </p:cNvPicPr>
          <p:nvPr/>
        </p:nvPicPr>
        <p:blipFill>
          <a:blip r:embed="rId3">
            <a:extLst/>
          </a:blip>
          <a:stretch>
            <a:fillRect/>
          </a:stretch>
        </p:blipFill>
        <p:spPr>
          <a:xfrm>
            <a:off x="902362" y="555491"/>
            <a:ext cx="7485187" cy="6062804"/>
          </a:xfrm>
          <a:prstGeom prst="rect">
            <a:avLst/>
          </a:prstGeom>
          <a:solidFill>
            <a:schemeClr val="tx1"/>
          </a:solidFill>
          <a:ln w="12700">
            <a:miter lim="400000"/>
          </a:ln>
        </p:spPr>
      </p:pic>
      <p:sp>
        <p:nvSpPr>
          <p:cNvPr id="251" name="Shape 251"/>
          <p:cNvSpPr/>
          <p:nvPr/>
        </p:nvSpPr>
        <p:spPr>
          <a:xfrm rot="1878999">
            <a:off x="4720479" y="365523"/>
            <a:ext cx="2583002" cy="595352"/>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a:defRPr sz="3400">
                <a:latin typeface="Avenir Heavy"/>
                <a:ea typeface="Avenir Heavy"/>
                <a:cs typeface="Avenir Heavy"/>
                <a:sym typeface="Avenir Heavy"/>
              </a:defRPr>
            </a:pPr>
            <a:r>
              <a:rPr dirty="0">
                <a:solidFill>
                  <a:srgbClr val="000000"/>
                </a:solidFill>
                <a:latin typeface="Avenir Heavy Oblique"/>
                <a:ea typeface="Avenir Heavy Oblique"/>
                <a:cs typeface="Avenir Heavy Oblique"/>
                <a:sym typeface="Avenir Heavy Oblique"/>
              </a:rPr>
              <a:t>ecliptic</a:t>
            </a:r>
            <a:r>
              <a:rPr dirty="0">
                <a:solidFill>
                  <a:srgbClr val="000000"/>
                </a:solidFill>
              </a:rPr>
              <a:t> pole</a:t>
            </a:r>
          </a:p>
        </p:txBody>
      </p:sp>
      <p:sp>
        <p:nvSpPr>
          <p:cNvPr id="252" name="Shape 252"/>
          <p:cNvSpPr/>
          <p:nvPr/>
        </p:nvSpPr>
        <p:spPr>
          <a:xfrm flipH="1">
            <a:off x="5060157" y="754998"/>
            <a:ext cx="676403" cy="1024987"/>
          </a:xfrm>
          <a:prstGeom prst="line">
            <a:avLst/>
          </a:prstGeom>
          <a:ln w="127000">
            <a:solidFill>
              <a:srgbClr val="000000"/>
            </a:solidFill>
            <a:miter lim="400000"/>
            <a:tailEnd type="triangle"/>
          </a:ln>
        </p:spPr>
        <p:txBody>
          <a:bodyPr lIns="35717" tIns="35717" rIns="35717" bIns="35717" anchor="ctr"/>
          <a:lstStyle/>
          <a:p>
            <a:pPr algn="ctr" defTabSz="410751">
              <a:defRPr sz="2400">
                <a:solidFill>
                  <a:srgbClr val="FFFFFF"/>
                </a:solidFill>
                <a:latin typeface="+mn-lt"/>
                <a:ea typeface="+mn-ea"/>
                <a:cs typeface="+mn-cs"/>
                <a:sym typeface="Helvetica Light"/>
              </a:defRPr>
            </a:pPr>
            <a:endParaRPr>
              <a:solidFill>
                <a:schemeClr val="bg1"/>
              </a:solidFill>
            </a:endParaRPr>
          </a:p>
        </p:txBody>
      </p:sp>
      <p:sp>
        <p:nvSpPr>
          <p:cNvPr id="6" name="Shape 87"/>
          <p:cNvSpPr/>
          <p:nvPr/>
        </p:nvSpPr>
        <p:spPr>
          <a:xfrm>
            <a:off x="2019" y="-50959"/>
            <a:ext cx="5649523" cy="33591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b"/>
          <a:lstStyle>
            <a:lvl1pPr algn="ctr" defTabSz="584200">
              <a:defRPr sz="6000">
                <a:solidFill>
                  <a:srgbClr val="0B0C11"/>
                </a:solidFill>
              </a:defRPr>
            </a:lvl1pPr>
          </a:lstStyle>
          <a:p>
            <a:pPr algn="l"/>
            <a:r>
              <a:rPr lang="en-US" sz="1800" b="1" dirty="0">
                <a:solidFill>
                  <a:schemeClr val="bg1"/>
                </a:solidFill>
              </a:rPr>
              <a:t>TESS Slides from </a:t>
            </a:r>
            <a:r>
              <a:rPr sz="1800" b="1" dirty="0">
                <a:solidFill>
                  <a:schemeClr val="bg1"/>
                </a:solidFill>
              </a:rPr>
              <a:t>Zach Berta-Thompson</a:t>
            </a:r>
          </a:p>
        </p:txBody>
      </p:sp>
    </p:spTree>
    <p:extLst>
      <p:ext uri="{BB962C8B-B14F-4D97-AF65-F5344CB8AC3E}">
        <p14:creationId xmlns:p14="http://schemas.microsoft.com/office/powerpoint/2010/main" val="612083900"/>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5365" y="2761694"/>
            <a:ext cx="4648289" cy="861774"/>
          </a:xfrm>
          <a:prstGeom prst="rect">
            <a:avLst/>
          </a:prstGeom>
          <a:noFill/>
        </p:spPr>
        <p:txBody>
          <a:bodyPr wrap="square" rtlCol="0">
            <a:spAutoFit/>
          </a:bodyPr>
          <a:lstStyle/>
          <a:p>
            <a:r>
              <a:rPr lang="en-US" sz="5000" dirty="0" smtClean="0"/>
              <a:t>Play TESS Movie</a:t>
            </a:r>
            <a:endParaRPr lang="en-US" sz="5000" dirty="0"/>
          </a:p>
        </p:txBody>
      </p:sp>
    </p:spTree>
    <p:extLst>
      <p:ext uri="{BB962C8B-B14F-4D97-AF65-F5344CB8AC3E}">
        <p14:creationId xmlns:p14="http://schemas.microsoft.com/office/powerpoint/2010/main" val="3947842786"/>
      </p:ext>
    </p:extLst>
  </p:cSld>
  <p:clrMapOvr>
    <a:masterClrMapping/>
  </p:clrMapOvr>
  <p:transition spd="slow"/>
  <p:timing>
    <p:tnLst>
      <p:par>
        <p:cTn id="1" dur="indefinite" restart="never" fill="hold"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90439378"/>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Rectangle 20"/>
          <p:cNvSpPr/>
          <p:nvPr/>
        </p:nvSpPr>
        <p:spPr>
          <a:xfrm>
            <a:off x="550333" y="3273666"/>
            <a:ext cx="7813648" cy="3508420"/>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46667" y="2647109"/>
            <a:ext cx="910872" cy="7664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pic>
        <p:nvPicPr>
          <p:cNvPr id="6" name="Picture 5" descr="Kepler2008Dec-cmykOnBlk-full.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pic>
        <p:nvPicPr>
          <p:cNvPr id="15" name="Picture 14">
            <a:hlinkClick r:id="rId11"/>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6667" y="2647109"/>
            <a:ext cx="910872" cy="676527"/>
          </a:xfrm>
          <a:prstGeom prst="rect">
            <a:avLst/>
          </a:prstGeom>
        </p:spPr>
      </p:pic>
      <p:sp>
        <p:nvSpPr>
          <p:cNvPr id="17" name="Rectangle 16"/>
          <p:cNvSpPr/>
          <p:nvPr/>
        </p:nvSpPr>
        <p:spPr>
          <a:xfrm>
            <a:off x="46667" y="939851"/>
            <a:ext cx="9093204" cy="1762003"/>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91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2"/>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667" y="2647109"/>
            <a:ext cx="910872" cy="676527"/>
          </a:xfrm>
          <a:prstGeom prst="rect">
            <a:avLst/>
          </a:prstGeom>
        </p:spPr>
      </p:pic>
      <p:graphicFrame>
        <p:nvGraphicFramePr>
          <p:cNvPr id="4" name="Diagram 3"/>
          <p:cNvGraphicFramePr/>
          <p:nvPr>
            <p:extLst>
              <p:ext uri="{D42A27DB-BD31-4B8C-83A1-F6EECF244321}">
                <p14:modId xmlns:p14="http://schemas.microsoft.com/office/powerpoint/2010/main" val="2230680519"/>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angle 20"/>
          <p:cNvSpPr/>
          <p:nvPr/>
        </p:nvSpPr>
        <p:spPr>
          <a:xfrm>
            <a:off x="550333" y="4149562"/>
            <a:ext cx="7813648" cy="2708438"/>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pic>
        <p:nvPicPr>
          <p:cNvPr id="6" name="Picture 5" descr="Kepler2008Dec-cmykOnBlk-full.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2"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sp>
        <p:nvSpPr>
          <p:cNvPr id="17" name="Rectangle 16"/>
          <p:cNvSpPr/>
          <p:nvPr/>
        </p:nvSpPr>
        <p:spPr>
          <a:xfrm>
            <a:off x="46667" y="939851"/>
            <a:ext cx="9093204" cy="2640378"/>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71779" y="3492639"/>
            <a:ext cx="910872" cy="766410"/>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9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re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1515" y="3584326"/>
            <a:ext cx="788355" cy="565236"/>
          </a:xfrm>
          <a:prstGeom prst="rect">
            <a:avLst/>
          </a:prstGeom>
        </p:spPr>
      </p:pic>
      <p:pic>
        <p:nvPicPr>
          <p:cNvPr id="15" name="Picture 14">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7" y="2647109"/>
            <a:ext cx="910872" cy="676527"/>
          </a:xfrm>
          <a:prstGeom prst="rect">
            <a:avLst/>
          </a:prstGeom>
        </p:spPr>
      </p:pic>
      <p:graphicFrame>
        <p:nvGraphicFramePr>
          <p:cNvPr id="4" name="Diagram 3"/>
          <p:cNvGraphicFramePr/>
          <p:nvPr>
            <p:extLst>
              <p:ext uri="{D42A27DB-BD31-4B8C-83A1-F6EECF244321}">
                <p14:modId xmlns:p14="http://schemas.microsoft.com/office/powerpoint/2010/main" val="2755690249"/>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ectangle 20"/>
          <p:cNvSpPr/>
          <p:nvPr/>
        </p:nvSpPr>
        <p:spPr>
          <a:xfrm>
            <a:off x="550333" y="4149562"/>
            <a:ext cx="7813648" cy="2708438"/>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pic>
        <p:nvPicPr>
          <p:cNvPr id="6" name="Picture 5" descr="Kepler2008Dec-cmykOnBlk-full.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pic>
        <p:nvPicPr>
          <p:cNvPr id="18" name="Picture 1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081" y="3873858"/>
            <a:ext cx="503666" cy="275704"/>
          </a:xfrm>
          <a:prstGeom prst="rect">
            <a:avLst/>
          </a:prstGeom>
        </p:spPr>
      </p:pic>
      <p:pic>
        <p:nvPicPr>
          <p:cNvPr id="19" name="Picture 1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081" y="3575301"/>
            <a:ext cx="910872" cy="287973"/>
          </a:xfrm>
          <a:prstGeom prst="rect">
            <a:avLst/>
          </a:prstGeom>
        </p:spPr>
      </p:pic>
      <p:pic>
        <p:nvPicPr>
          <p:cNvPr id="20" name="Picture 19"/>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45747" y="3873858"/>
            <a:ext cx="411792" cy="275704"/>
          </a:xfrm>
          <a:prstGeom prst="rect">
            <a:avLst/>
          </a:prstGeom>
        </p:spPr>
      </p:pic>
      <p:sp>
        <p:nvSpPr>
          <p:cNvPr id="17" name="Rectangle 16"/>
          <p:cNvSpPr/>
          <p:nvPr/>
        </p:nvSpPr>
        <p:spPr>
          <a:xfrm>
            <a:off x="46667" y="939851"/>
            <a:ext cx="9093204" cy="2640378"/>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30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imgre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1515" y="3584326"/>
            <a:ext cx="788355" cy="565236"/>
          </a:xfrm>
          <a:prstGeom prst="rect">
            <a:avLst/>
          </a:prstGeom>
        </p:spPr>
      </p:pic>
      <p:pic>
        <p:nvPicPr>
          <p:cNvPr id="15" name="Picture 14">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7" y="2647109"/>
            <a:ext cx="910872" cy="676527"/>
          </a:xfrm>
          <a:prstGeom prst="rect">
            <a:avLst/>
          </a:prstGeom>
        </p:spPr>
      </p:pic>
      <p:graphicFrame>
        <p:nvGraphicFramePr>
          <p:cNvPr id="4" name="Diagram 3"/>
          <p:cNvGraphicFramePr/>
          <p:nvPr>
            <p:extLst>
              <p:ext uri="{D42A27DB-BD31-4B8C-83A1-F6EECF244321}">
                <p14:modId xmlns:p14="http://schemas.microsoft.com/office/powerpoint/2010/main" val="2623133053"/>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ectangle 20"/>
          <p:cNvSpPr/>
          <p:nvPr/>
        </p:nvSpPr>
        <p:spPr>
          <a:xfrm>
            <a:off x="550333" y="4992613"/>
            <a:ext cx="7813648" cy="1865387"/>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pic>
        <p:nvPicPr>
          <p:cNvPr id="6" name="Picture 5" descr="Kepler2008Dec-cmykOnBlk-full.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pic>
        <p:nvPicPr>
          <p:cNvPr id="18" name="Picture 1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081" y="3873858"/>
            <a:ext cx="503666" cy="275704"/>
          </a:xfrm>
          <a:prstGeom prst="rect">
            <a:avLst/>
          </a:prstGeom>
        </p:spPr>
      </p:pic>
      <p:pic>
        <p:nvPicPr>
          <p:cNvPr id="19" name="Picture 1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081" y="3575301"/>
            <a:ext cx="910872" cy="287973"/>
          </a:xfrm>
          <a:prstGeom prst="rect">
            <a:avLst/>
          </a:prstGeom>
        </p:spPr>
      </p:pic>
      <p:pic>
        <p:nvPicPr>
          <p:cNvPr id="20" name="Picture 19"/>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45747" y="3873858"/>
            <a:ext cx="411792" cy="275704"/>
          </a:xfrm>
          <a:prstGeom prst="rect">
            <a:avLst/>
          </a:prstGeom>
        </p:spPr>
      </p:pic>
      <p:sp>
        <p:nvSpPr>
          <p:cNvPr id="17" name="Rectangle 16"/>
          <p:cNvSpPr/>
          <p:nvPr/>
        </p:nvSpPr>
        <p:spPr>
          <a:xfrm>
            <a:off x="0" y="842852"/>
            <a:ext cx="9093204" cy="3483429"/>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9763008" y="4749865"/>
            <a:ext cx="184666" cy="369332"/>
          </a:xfrm>
          <a:prstGeom prst="rect">
            <a:avLst/>
          </a:prstGeom>
          <a:noFill/>
        </p:spPr>
        <p:txBody>
          <a:bodyPr wrap="none" rtlCol="0">
            <a:spAutoFit/>
          </a:bodyPr>
          <a:lstStyle/>
          <a:p>
            <a:endParaRPr lang="en-US" dirty="0"/>
          </a:p>
        </p:txBody>
      </p:sp>
      <p:sp>
        <p:nvSpPr>
          <p:cNvPr id="22" name="Right Arrow 21"/>
          <p:cNvSpPr/>
          <p:nvPr/>
        </p:nvSpPr>
        <p:spPr>
          <a:xfrm>
            <a:off x="60907" y="4377498"/>
            <a:ext cx="910872" cy="766410"/>
          </a:xfrm>
          <a:prstGeom prst="rightArrow">
            <a:avLst/>
          </a:prstGeom>
          <a:solidFill>
            <a:srgbClr val="00FF80"/>
          </a:solidFill>
          <a:ln>
            <a:solidFill>
              <a:srgbClr val="00FF8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5777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mgre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1515" y="3584326"/>
            <a:ext cx="788355" cy="565236"/>
          </a:xfrm>
          <a:prstGeom prst="rect">
            <a:avLst/>
          </a:prstGeom>
        </p:spPr>
      </p:pic>
      <p:pic>
        <p:nvPicPr>
          <p:cNvPr id="15" name="Picture 14">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7" y="2647109"/>
            <a:ext cx="910872" cy="676527"/>
          </a:xfrm>
          <a:prstGeom prst="rect">
            <a:avLst/>
          </a:prstGeom>
        </p:spPr>
      </p:pic>
      <p:graphicFrame>
        <p:nvGraphicFramePr>
          <p:cNvPr id="4" name="Diagram 3"/>
          <p:cNvGraphicFramePr/>
          <p:nvPr>
            <p:extLst>
              <p:ext uri="{D42A27DB-BD31-4B8C-83A1-F6EECF244321}">
                <p14:modId xmlns:p14="http://schemas.microsoft.com/office/powerpoint/2010/main" val="3516901527"/>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ectangle 20"/>
          <p:cNvSpPr/>
          <p:nvPr/>
        </p:nvSpPr>
        <p:spPr>
          <a:xfrm>
            <a:off x="550333" y="5890408"/>
            <a:ext cx="7813648" cy="967592"/>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pic>
        <p:nvPicPr>
          <p:cNvPr id="6" name="Picture 5" descr="Kepler2008Dec-cmykOnBlk-full.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pic>
        <p:nvPicPr>
          <p:cNvPr id="18" name="Picture 1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081" y="3873858"/>
            <a:ext cx="503666" cy="275704"/>
          </a:xfrm>
          <a:prstGeom prst="rect">
            <a:avLst/>
          </a:prstGeom>
        </p:spPr>
      </p:pic>
      <p:pic>
        <p:nvPicPr>
          <p:cNvPr id="19" name="Picture 1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081" y="3575301"/>
            <a:ext cx="910872" cy="287973"/>
          </a:xfrm>
          <a:prstGeom prst="rect">
            <a:avLst/>
          </a:prstGeom>
        </p:spPr>
      </p:pic>
      <p:pic>
        <p:nvPicPr>
          <p:cNvPr id="20" name="Picture 19"/>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45747" y="3873858"/>
            <a:ext cx="411792" cy="275704"/>
          </a:xfrm>
          <a:prstGeom prst="rect">
            <a:avLst/>
          </a:prstGeom>
        </p:spPr>
      </p:pic>
      <p:sp>
        <p:nvSpPr>
          <p:cNvPr id="17" name="Rectangle 16"/>
          <p:cNvSpPr/>
          <p:nvPr/>
        </p:nvSpPr>
        <p:spPr>
          <a:xfrm>
            <a:off x="46666" y="939850"/>
            <a:ext cx="9143943" cy="3421667"/>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88198" y="5242446"/>
            <a:ext cx="910872" cy="766410"/>
          </a:xfrm>
          <a:prstGeom prst="rightArrow">
            <a:avLst/>
          </a:prstGeom>
          <a:solidFill>
            <a:srgbClr val="66FF66"/>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2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3948"/>
            <a:ext cx="8229600" cy="1143000"/>
          </a:xfrm>
        </p:spPr>
        <p:txBody>
          <a:bodyPr/>
          <a:lstStyle/>
          <a:p>
            <a:r>
              <a:rPr lang="en-US" dirty="0" smtClean="0"/>
              <a:t>Most Stars are M Dwarfs</a:t>
            </a:r>
            <a:endParaRPr lang="en-US" dirty="0"/>
          </a:p>
        </p:txBody>
      </p:sp>
      <p:sp>
        <p:nvSpPr>
          <p:cNvPr id="4" name="Oval 3"/>
          <p:cNvSpPr/>
          <p:nvPr/>
        </p:nvSpPr>
        <p:spPr>
          <a:xfrm>
            <a:off x="6701829" y="3999848"/>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97668" y="4165000"/>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588365" y="453585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591275" y="343441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903076" y="251394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0" name="Oval 29"/>
          <p:cNvSpPr/>
          <p:nvPr/>
        </p:nvSpPr>
        <p:spPr>
          <a:xfrm>
            <a:off x="6559370" y="491229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Oval 30"/>
          <p:cNvSpPr/>
          <p:nvPr/>
        </p:nvSpPr>
        <p:spPr>
          <a:xfrm>
            <a:off x="4817292" y="411928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2" name="Oval 31"/>
          <p:cNvSpPr/>
          <p:nvPr/>
        </p:nvSpPr>
        <p:spPr>
          <a:xfrm>
            <a:off x="3747129" y="489669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3" name="Oval 32"/>
          <p:cNvSpPr/>
          <p:nvPr/>
        </p:nvSpPr>
        <p:spPr>
          <a:xfrm>
            <a:off x="732860" y="394457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Oval 33"/>
          <p:cNvSpPr/>
          <p:nvPr/>
        </p:nvSpPr>
        <p:spPr>
          <a:xfrm>
            <a:off x="8690960" y="964916"/>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5" name="Oval 34"/>
          <p:cNvSpPr/>
          <p:nvPr/>
        </p:nvSpPr>
        <p:spPr>
          <a:xfrm>
            <a:off x="5654958" y="12248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6" name="Oval 35"/>
          <p:cNvSpPr/>
          <p:nvPr/>
        </p:nvSpPr>
        <p:spPr>
          <a:xfrm>
            <a:off x="8723724" y="480756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7" name="Oval 36"/>
          <p:cNvSpPr/>
          <p:nvPr/>
        </p:nvSpPr>
        <p:spPr>
          <a:xfrm>
            <a:off x="6405509" y="661872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8" name="Oval 37"/>
          <p:cNvSpPr/>
          <p:nvPr/>
        </p:nvSpPr>
        <p:spPr>
          <a:xfrm>
            <a:off x="8313748" y="21643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9" name="Oval 38"/>
          <p:cNvSpPr/>
          <p:nvPr/>
        </p:nvSpPr>
        <p:spPr>
          <a:xfrm>
            <a:off x="3614278" y="43406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0" name="Oval 39"/>
          <p:cNvSpPr/>
          <p:nvPr/>
        </p:nvSpPr>
        <p:spPr>
          <a:xfrm>
            <a:off x="4171504" y="642605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1" name="Oval 40"/>
          <p:cNvSpPr/>
          <p:nvPr/>
        </p:nvSpPr>
        <p:spPr>
          <a:xfrm>
            <a:off x="909148" y="86518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2" name="Oval 41"/>
          <p:cNvSpPr/>
          <p:nvPr/>
        </p:nvSpPr>
        <p:spPr>
          <a:xfrm>
            <a:off x="5677818" y="44341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3" name="Oval 42"/>
          <p:cNvSpPr/>
          <p:nvPr/>
        </p:nvSpPr>
        <p:spPr>
          <a:xfrm>
            <a:off x="1634800" y="367191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4" name="Oval 43"/>
          <p:cNvSpPr/>
          <p:nvPr/>
        </p:nvSpPr>
        <p:spPr>
          <a:xfrm>
            <a:off x="1594948" y="1453471"/>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5" name="Oval 44"/>
          <p:cNvSpPr/>
          <p:nvPr/>
        </p:nvSpPr>
        <p:spPr>
          <a:xfrm>
            <a:off x="4102202" y="265592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6" name="Oval 45"/>
          <p:cNvSpPr/>
          <p:nvPr/>
        </p:nvSpPr>
        <p:spPr>
          <a:xfrm>
            <a:off x="8290888" y="617303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7" name="Oval 46"/>
          <p:cNvSpPr/>
          <p:nvPr/>
        </p:nvSpPr>
        <p:spPr>
          <a:xfrm>
            <a:off x="3253701" y="81946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8" name="Oval 47"/>
          <p:cNvSpPr/>
          <p:nvPr/>
        </p:nvSpPr>
        <p:spPr>
          <a:xfrm>
            <a:off x="4464434" y="494241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49" name="Oval 48"/>
          <p:cNvSpPr/>
          <p:nvPr/>
        </p:nvSpPr>
        <p:spPr>
          <a:xfrm>
            <a:off x="5771245" y="32244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0" name="Oval 49"/>
          <p:cNvSpPr/>
          <p:nvPr/>
        </p:nvSpPr>
        <p:spPr>
          <a:xfrm>
            <a:off x="1168493" y="580691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1" name="Oval 50"/>
          <p:cNvSpPr/>
          <p:nvPr/>
        </p:nvSpPr>
        <p:spPr>
          <a:xfrm>
            <a:off x="5542645" y="540453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2" name="Oval 51"/>
          <p:cNvSpPr/>
          <p:nvPr/>
        </p:nvSpPr>
        <p:spPr>
          <a:xfrm>
            <a:off x="6451820" y="164745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3" name="Oval 52"/>
          <p:cNvSpPr/>
          <p:nvPr/>
        </p:nvSpPr>
        <p:spPr>
          <a:xfrm>
            <a:off x="2796501" y="431776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4" name="Oval 53"/>
          <p:cNvSpPr/>
          <p:nvPr/>
        </p:nvSpPr>
        <p:spPr>
          <a:xfrm>
            <a:off x="1043928" y="288118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5" name="Oval 54"/>
          <p:cNvSpPr/>
          <p:nvPr/>
        </p:nvSpPr>
        <p:spPr>
          <a:xfrm>
            <a:off x="5542645" y="259866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6" name="Oval 55"/>
          <p:cNvSpPr/>
          <p:nvPr/>
        </p:nvSpPr>
        <p:spPr>
          <a:xfrm>
            <a:off x="8236540" y="116015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7" name="Oval 56"/>
          <p:cNvSpPr/>
          <p:nvPr/>
        </p:nvSpPr>
        <p:spPr>
          <a:xfrm>
            <a:off x="2118349" y="518940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8" name="Oval 57"/>
          <p:cNvSpPr/>
          <p:nvPr/>
        </p:nvSpPr>
        <p:spPr>
          <a:xfrm>
            <a:off x="8735524" y="367571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9" name="Oval 58"/>
          <p:cNvSpPr/>
          <p:nvPr/>
        </p:nvSpPr>
        <p:spPr>
          <a:xfrm>
            <a:off x="2682201" y="595931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0" name="Oval 59"/>
          <p:cNvSpPr/>
          <p:nvPr/>
        </p:nvSpPr>
        <p:spPr>
          <a:xfrm>
            <a:off x="909148" y="678067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1" name="Oval 60"/>
          <p:cNvSpPr/>
          <p:nvPr/>
        </p:nvSpPr>
        <p:spPr>
          <a:xfrm>
            <a:off x="3747129" y="6380334"/>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2" name="Oval 61"/>
          <p:cNvSpPr/>
          <p:nvPr/>
        </p:nvSpPr>
        <p:spPr>
          <a:xfrm>
            <a:off x="4638669" y="146544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3" name="Oval 62"/>
          <p:cNvSpPr/>
          <p:nvPr/>
        </p:nvSpPr>
        <p:spPr>
          <a:xfrm>
            <a:off x="8173922" y="453796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4" name="Oval 63"/>
          <p:cNvSpPr/>
          <p:nvPr/>
        </p:nvSpPr>
        <p:spPr>
          <a:xfrm>
            <a:off x="2072629" y="985382"/>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5" name="Oval 64"/>
          <p:cNvSpPr/>
          <p:nvPr/>
        </p:nvSpPr>
        <p:spPr>
          <a:xfrm>
            <a:off x="4510154" y="108394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6" name="Oval 65"/>
          <p:cNvSpPr/>
          <p:nvPr/>
        </p:nvSpPr>
        <p:spPr>
          <a:xfrm>
            <a:off x="2682201" y="6618729"/>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7" name="Oval 66"/>
          <p:cNvSpPr/>
          <p:nvPr/>
        </p:nvSpPr>
        <p:spPr>
          <a:xfrm>
            <a:off x="3250335" y="568930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8" name="Oval 67"/>
          <p:cNvSpPr/>
          <p:nvPr/>
        </p:nvSpPr>
        <p:spPr>
          <a:xfrm>
            <a:off x="6279691" y="360551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69" name="Oval 68"/>
          <p:cNvSpPr/>
          <p:nvPr/>
        </p:nvSpPr>
        <p:spPr>
          <a:xfrm>
            <a:off x="8050569" y="266318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0" name="Oval 69"/>
          <p:cNvSpPr/>
          <p:nvPr/>
        </p:nvSpPr>
        <p:spPr>
          <a:xfrm>
            <a:off x="176314" y="188782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1" name="Oval 70"/>
          <p:cNvSpPr/>
          <p:nvPr/>
        </p:nvSpPr>
        <p:spPr>
          <a:xfrm>
            <a:off x="6913261" y="129682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2" name="Oval 71"/>
          <p:cNvSpPr/>
          <p:nvPr/>
        </p:nvSpPr>
        <p:spPr>
          <a:xfrm>
            <a:off x="1801789" y="476184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3" name="Oval 72"/>
          <p:cNvSpPr/>
          <p:nvPr/>
        </p:nvSpPr>
        <p:spPr>
          <a:xfrm>
            <a:off x="8359468" y="1129578"/>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4" name="Oval 73"/>
          <p:cNvSpPr/>
          <p:nvPr/>
        </p:nvSpPr>
        <p:spPr>
          <a:xfrm>
            <a:off x="5964018" y="1539437"/>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5" name="Oval 74"/>
          <p:cNvSpPr/>
          <p:nvPr/>
        </p:nvSpPr>
        <p:spPr>
          <a:xfrm>
            <a:off x="4794432" y="4363485"/>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6" name="Oval 75"/>
          <p:cNvSpPr/>
          <p:nvPr/>
        </p:nvSpPr>
        <p:spPr>
          <a:xfrm>
            <a:off x="7172341" y="6180290"/>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7" name="Oval 76"/>
          <p:cNvSpPr/>
          <p:nvPr/>
        </p:nvSpPr>
        <p:spPr>
          <a:xfrm>
            <a:off x="1059141" y="544593"/>
            <a:ext cx="45720" cy="45720"/>
          </a:xfrm>
          <a:prstGeom prst="ellipse">
            <a:avLst/>
          </a:prstGeom>
          <a:solidFill>
            <a:schemeClr val="bg2">
              <a:lumMod val="40000"/>
              <a:lumOff val="60000"/>
            </a:schemeClr>
          </a:solidFill>
          <a:ln>
            <a:solidFill>
              <a:schemeClr val="bg2">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9" name="Oval 78"/>
          <p:cNvSpPr/>
          <p:nvPr/>
        </p:nvSpPr>
        <p:spPr>
          <a:xfrm>
            <a:off x="300424" y="1406185"/>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3468552" y="5008734"/>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5695915" y="192088"/>
            <a:ext cx="1143000" cy="11430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539201" y="5673625"/>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7090093" y="1563688"/>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098674" y="1599548"/>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359765" y="5541949"/>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2110701" y="52400"/>
            <a:ext cx="914400" cy="914400"/>
          </a:xfrm>
          <a:prstGeom prst="ellipse">
            <a:avLst/>
          </a:prstGeom>
          <a:solidFill>
            <a:srgbClr val="FFFAA7"/>
          </a:solidFill>
          <a:ln>
            <a:solidFill>
              <a:srgbClr val="FFFAA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1847509" y="416500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747129" y="4005152"/>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726268" y="300158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072135" y="196276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082001" y="469451"/>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673965" y="733057"/>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746231" y="588854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5695915" y="1937385"/>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8233093" y="120512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292166" y="5770549"/>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2796501" y="3449085"/>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7322140" y="585263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8219642" y="384744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40468" y="38742"/>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850521" y="143307"/>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641474" y="290724"/>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4902565" y="354264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8002921" y="2754808"/>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8229600" y="5243030"/>
            <a:ext cx="731520" cy="73152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268349" y="51761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5426889" y="13769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7843" y="643584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3564249" y="151295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510154" y="343441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073023" y="494241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5250931" y="21123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701270" y="51761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4400104" y="19651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7843" y="827756"/>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2613621" y="10420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6701829" y="158515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a:off x="394488" y="347406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899121" y="1208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7218061" y="7011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1744941" y="1147191"/>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6405509" y="395266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300424" y="25986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7583821" y="252602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8263668" y="640807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1107792" y="618029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p:cNvSpPr/>
          <p:nvPr/>
        </p:nvSpPr>
        <p:spPr>
          <a:xfrm>
            <a:off x="5115675" y="500652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1580855" y="204309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8723724" y="3961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3194852" y="3743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6656035" y="6078300"/>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6907213" y="796706"/>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2706375" y="422632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6405509" y="257192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5298555" y="32244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7479069" y="518940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2682201" y="17985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217224" y="2598665"/>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5244009" y="640069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8735524" y="596885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549980" y="5084494"/>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1481749" y="40290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034344" y="1031102"/>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109286" y="411414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1847509" y="3422637"/>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8290888" y="4670408"/>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372994" y="609058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8540844" y="2043099"/>
            <a:ext cx="365760" cy="365760"/>
          </a:xfrm>
          <a:prstGeom prst="ellipse">
            <a:avLst/>
          </a:prstGeom>
          <a:solidFill>
            <a:srgbClr val="EF9748"/>
          </a:solidFill>
          <a:ln>
            <a:solidFill>
              <a:srgbClr val="EF97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 name="Oval 157"/>
          <p:cNvSpPr/>
          <p:nvPr/>
        </p:nvSpPr>
        <p:spPr>
          <a:xfrm>
            <a:off x="6841708" y="2573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9" name="Oval 158"/>
          <p:cNvSpPr/>
          <p:nvPr/>
        </p:nvSpPr>
        <p:spPr>
          <a:xfrm>
            <a:off x="634828" y="112957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0" name="Oval 159"/>
          <p:cNvSpPr/>
          <p:nvPr/>
        </p:nvSpPr>
        <p:spPr>
          <a:xfrm>
            <a:off x="8643001" y="47083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1" name="Oval 160"/>
          <p:cNvSpPr/>
          <p:nvPr/>
        </p:nvSpPr>
        <p:spPr>
          <a:xfrm>
            <a:off x="7750068" y="273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2" name="Oval 161"/>
          <p:cNvSpPr/>
          <p:nvPr/>
        </p:nvSpPr>
        <p:spPr>
          <a:xfrm>
            <a:off x="6838915" y="20473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3" name="Oval 162"/>
          <p:cNvSpPr/>
          <p:nvPr/>
        </p:nvSpPr>
        <p:spPr>
          <a:xfrm>
            <a:off x="472423" y="317367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4" name="Oval 163"/>
          <p:cNvSpPr/>
          <p:nvPr/>
        </p:nvSpPr>
        <p:spPr>
          <a:xfrm>
            <a:off x="5984995" y="408745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5" name="Oval 164"/>
          <p:cNvSpPr/>
          <p:nvPr/>
        </p:nvSpPr>
        <p:spPr>
          <a:xfrm>
            <a:off x="7035181" y="353855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6" name="Oval 165"/>
          <p:cNvSpPr/>
          <p:nvPr/>
        </p:nvSpPr>
        <p:spPr>
          <a:xfrm>
            <a:off x="6349956" y="49353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7" name="Oval 166"/>
          <p:cNvSpPr/>
          <p:nvPr/>
        </p:nvSpPr>
        <p:spPr>
          <a:xfrm>
            <a:off x="7949581" y="41977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8" name="Oval 167"/>
          <p:cNvSpPr/>
          <p:nvPr/>
        </p:nvSpPr>
        <p:spPr>
          <a:xfrm>
            <a:off x="6750268" y="34968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9" name="Oval 168"/>
          <p:cNvSpPr/>
          <p:nvPr/>
        </p:nvSpPr>
        <p:spPr>
          <a:xfrm>
            <a:off x="3455557" y="27320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0" name="Oval 169"/>
          <p:cNvSpPr/>
          <p:nvPr/>
        </p:nvSpPr>
        <p:spPr>
          <a:xfrm>
            <a:off x="6838743" y="25655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1" name="Oval 170"/>
          <p:cNvSpPr/>
          <p:nvPr/>
        </p:nvSpPr>
        <p:spPr>
          <a:xfrm>
            <a:off x="5681406" y="415135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2" name="Oval 171"/>
          <p:cNvSpPr/>
          <p:nvPr/>
        </p:nvSpPr>
        <p:spPr>
          <a:xfrm>
            <a:off x="5766115" y="264862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3" name="Oval 172"/>
          <p:cNvSpPr/>
          <p:nvPr/>
        </p:nvSpPr>
        <p:spPr>
          <a:xfrm>
            <a:off x="1423910" y="56049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4" name="Oval 173"/>
          <p:cNvSpPr/>
          <p:nvPr/>
        </p:nvSpPr>
        <p:spPr>
          <a:xfrm>
            <a:off x="6493282" y="355718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5" name="Oval 174"/>
          <p:cNvSpPr/>
          <p:nvPr/>
        </p:nvSpPr>
        <p:spPr>
          <a:xfrm>
            <a:off x="65206" y="212975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6" name="Oval 175"/>
          <p:cNvSpPr/>
          <p:nvPr/>
        </p:nvSpPr>
        <p:spPr>
          <a:xfrm>
            <a:off x="7296189" y="655993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7" name="Oval 176"/>
          <p:cNvSpPr/>
          <p:nvPr/>
        </p:nvSpPr>
        <p:spPr>
          <a:xfrm>
            <a:off x="7899602" y="65984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8" name="Oval 177"/>
          <p:cNvSpPr/>
          <p:nvPr/>
        </p:nvSpPr>
        <p:spPr>
          <a:xfrm>
            <a:off x="7905772" y="143635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79" name="Oval 178"/>
          <p:cNvSpPr/>
          <p:nvPr/>
        </p:nvSpPr>
        <p:spPr>
          <a:xfrm>
            <a:off x="6689347" y="37390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0" name="Oval 179"/>
          <p:cNvSpPr/>
          <p:nvPr/>
        </p:nvSpPr>
        <p:spPr>
          <a:xfrm>
            <a:off x="2231392" y="19841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1" name="Oval 180"/>
          <p:cNvSpPr/>
          <p:nvPr/>
        </p:nvSpPr>
        <p:spPr>
          <a:xfrm>
            <a:off x="6585826" y="187132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2" name="Oval 181"/>
          <p:cNvSpPr/>
          <p:nvPr/>
        </p:nvSpPr>
        <p:spPr>
          <a:xfrm>
            <a:off x="6930355" y="33375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3" name="Oval 182"/>
          <p:cNvSpPr/>
          <p:nvPr/>
        </p:nvSpPr>
        <p:spPr>
          <a:xfrm>
            <a:off x="3530960" y="34490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4" name="Oval 183"/>
          <p:cNvSpPr/>
          <p:nvPr/>
        </p:nvSpPr>
        <p:spPr>
          <a:xfrm>
            <a:off x="1183468" y="256448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5" name="Oval 184"/>
          <p:cNvSpPr/>
          <p:nvPr/>
        </p:nvSpPr>
        <p:spPr>
          <a:xfrm>
            <a:off x="4724400" y="490440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6" name="Oval 185"/>
          <p:cNvSpPr/>
          <p:nvPr/>
        </p:nvSpPr>
        <p:spPr>
          <a:xfrm>
            <a:off x="4793303" y="463609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7" name="Oval 186"/>
          <p:cNvSpPr/>
          <p:nvPr/>
        </p:nvSpPr>
        <p:spPr>
          <a:xfrm>
            <a:off x="8763703" y="50316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8" name="Oval 187"/>
          <p:cNvSpPr/>
          <p:nvPr/>
        </p:nvSpPr>
        <p:spPr>
          <a:xfrm>
            <a:off x="1631523" y="17356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89" name="Oval 188"/>
          <p:cNvSpPr/>
          <p:nvPr/>
        </p:nvSpPr>
        <p:spPr>
          <a:xfrm>
            <a:off x="5632098" y="34740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0" name="Oval 189"/>
          <p:cNvSpPr/>
          <p:nvPr/>
        </p:nvSpPr>
        <p:spPr>
          <a:xfrm>
            <a:off x="3609969" y="12436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1" name="Oval 190"/>
          <p:cNvSpPr/>
          <p:nvPr/>
        </p:nvSpPr>
        <p:spPr>
          <a:xfrm>
            <a:off x="1897983" y="7110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2" name="Oval 191"/>
          <p:cNvSpPr/>
          <p:nvPr/>
        </p:nvSpPr>
        <p:spPr>
          <a:xfrm>
            <a:off x="1525278" y="25529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3" name="Oval 192"/>
          <p:cNvSpPr/>
          <p:nvPr/>
        </p:nvSpPr>
        <p:spPr>
          <a:xfrm>
            <a:off x="1949828" y="389885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4" name="Oval 193"/>
          <p:cNvSpPr/>
          <p:nvPr/>
        </p:nvSpPr>
        <p:spPr>
          <a:xfrm>
            <a:off x="2185119" y="531118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5" name="Oval 194"/>
          <p:cNvSpPr/>
          <p:nvPr/>
        </p:nvSpPr>
        <p:spPr>
          <a:xfrm>
            <a:off x="2586768" y="48517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6" name="Oval 195"/>
          <p:cNvSpPr/>
          <p:nvPr/>
        </p:nvSpPr>
        <p:spPr>
          <a:xfrm>
            <a:off x="2776164" y="50514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7" name="Oval 196"/>
          <p:cNvSpPr/>
          <p:nvPr/>
        </p:nvSpPr>
        <p:spPr>
          <a:xfrm>
            <a:off x="2002239" y="66049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8" name="Oval 197"/>
          <p:cNvSpPr/>
          <p:nvPr/>
        </p:nvSpPr>
        <p:spPr>
          <a:xfrm>
            <a:off x="5892081" y="12937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99" name="Oval 198"/>
          <p:cNvSpPr/>
          <p:nvPr/>
        </p:nvSpPr>
        <p:spPr>
          <a:xfrm>
            <a:off x="8815164" y="8939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0" name="Oval 199"/>
          <p:cNvSpPr/>
          <p:nvPr/>
        </p:nvSpPr>
        <p:spPr>
          <a:xfrm>
            <a:off x="8873173" y="23866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1" name="Oval 200"/>
          <p:cNvSpPr/>
          <p:nvPr/>
        </p:nvSpPr>
        <p:spPr>
          <a:xfrm>
            <a:off x="3132022" y="4694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2" name="Oval 201"/>
          <p:cNvSpPr/>
          <p:nvPr/>
        </p:nvSpPr>
        <p:spPr>
          <a:xfrm>
            <a:off x="7366300" y="60469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3" name="Oval 202"/>
          <p:cNvSpPr/>
          <p:nvPr/>
        </p:nvSpPr>
        <p:spPr>
          <a:xfrm>
            <a:off x="824300" y="27284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4" name="Oval 203"/>
          <p:cNvSpPr/>
          <p:nvPr/>
        </p:nvSpPr>
        <p:spPr>
          <a:xfrm>
            <a:off x="4082971" y="34335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5" name="Oval 204"/>
          <p:cNvSpPr/>
          <p:nvPr/>
        </p:nvSpPr>
        <p:spPr>
          <a:xfrm>
            <a:off x="7962220" y="98538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6" name="Oval 205"/>
          <p:cNvSpPr/>
          <p:nvPr/>
        </p:nvSpPr>
        <p:spPr>
          <a:xfrm>
            <a:off x="3559416" y="9308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7" name="Oval 206"/>
          <p:cNvSpPr/>
          <p:nvPr/>
        </p:nvSpPr>
        <p:spPr>
          <a:xfrm>
            <a:off x="4540171" y="38907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8" name="Oval 207"/>
          <p:cNvSpPr/>
          <p:nvPr/>
        </p:nvSpPr>
        <p:spPr>
          <a:xfrm>
            <a:off x="4994122" y="225468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9" name="Oval 208"/>
          <p:cNvSpPr/>
          <p:nvPr/>
        </p:nvSpPr>
        <p:spPr>
          <a:xfrm>
            <a:off x="7569125" y="40319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0" name="Oval 209"/>
          <p:cNvSpPr/>
          <p:nvPr/>
        </p:nvSpPr>
        <p:spPr>
          <a:xfrm>
            <a:off x="5405390" y="6735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1" name="Oval 210"/>
          <p:cNvSpPr/>
          <p:nvPr/>
        </p:nvSpPr>
        <p:spPr>
          <a:xfrm>
            <a:off x="6991521" y="51855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2" name="Oval 211"/>
          <p:cNvSpPr/>
          <p:nvPr/>
        </p:nvSpPr>
        <p:spPr>
          <a:xfrm>
            <a:off x="3942904" y="27897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3" name="Oval 212"/>
          <p:cNvSpPr/>
          <p:nvPr/>
        </p:nvSpPr>
        <p:spPr>
          <a:xfrm>
            <a:off x="1443424" y="294513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4" name="Oval 213"/>
          <p:cNvSpPr/>
          <p:nvPr/>
        </p:nvSpPr>
        <p:spPr>
          <a:xfrm>
            <a:off x="1149590" y="38252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5" name="Oval 214"/>
          <p:cNvSpPr/>
          <p:nvPr/>
        </p:nvSpPr>
        <p:spPr>
          <a:xfrm>
            <a:off x="825377" y="38626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6" name="Oval 215"/>
          <p:cNvSpPr/>
          <p:nvPr/>
        </p:nvSpPr>
        <p:spPr>
          <a:xfrm>
            <a:off x="6335602" y="624737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7" name="Oval 216"/>
          <p:cNvSpPr/>
          <p:nvPr/>
        </p:nvSpPr>
        <p:spPr>
          <a:xfrm>
            <a:off x="3559416" y="488453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8" name="Oval 217"/>
          <p:cNvSpPr/>
          <p:nvPr/>
        </p:nvSpPr>
        <p:spPr>
          <a:xfrm>
            <a:off x="5401704" y="17905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9" name="Oval 218"/>
          <p:cNvSpPr/>
          <p:nvPr/>
        </p:nvSpPr>
        <p:spPr>
          <a:xfrm>
            <a:off x="5554104" y="19665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0" name="Oval 219"/>
          <p:cNvSpPr/>
          <p:nvPr/>
        </p:nvSpPr>
        <p:spPr>
          <a:xfrm>
            <a:off x="3638437" y="5515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1" name="Oval 220"/>
          <p:cNvSpPr/>
          <p:nvPr/>
        </p:nvSpPr>
        <p:spPr>
          <a:xfrm>
            <a:off x="108976" y="13195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2" name="Oval 221"/>
          <p:cNvSpPr/>
          <p:nvPr/>
        </p:nvSpPr>
        <p:spPr>
          <a:xfrm>
            <a:off x="3067455" y="14429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3" name="Oval 222"/>
          <p:cNvSpPr/>
          <p:nvPr/>
        </p:nvSpPr>
        <p:spPr>
          <a:xfrm>
            <a:off x="1897983" y="249622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4" name="Oval 223"/>
          <p:cNvSpPr/>
          <p:nvPr/>
        </p:nvSpPr>
        <p:spPr>
          <a:xfrm>
            <a:off x="3682011" y="388923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5" name="Oval 224"/>
          <p:cNvSpPr/>
          <p:nvPr/>
        </p:nvSpPr>
        <p:spPr>
          <a:xfrm>
            <a:off x="5877281" y="532203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6" name="Oval 225"/>
          <p:cNvSpPr/>
          <p:nvPr/>
        </p:nvSpPr>
        <p:spPr>
          <a:xfrm>
            <a:off x="2268603" y="13851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7" name="Oval 226"/>
          <p:cNvSpPr/>
          <p:nvPr/>
        </p:nvSpPr>
        <p:spPr>
          <a:xfrm>
            <a:off x="4280809" y="64440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8" name="Oval 227"/>
          <p:cNvSpPr/>
          <p:nvPr/>
        </p:nvSpPr>
        <p:spPr>
          <a:xfrm>
            <a:off x="8906604" y="47953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9" name="Oval 228"/>
          <p:cNvSpPr/>
          <p:nvPr/>
        </p:nvSpPr>
        <p:spPr>
          <a:xfrm>
            <a:off x="2769677" y="155276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0" name="Oval 229"/>
          <p:cNvSpPr/>
          <p:nvPr/>
        </p:nvSpPr>
        <p:spPr>
          <a:xfrm>
            <a:off x="3165291" y="165718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1" name="Oval 230"/>
          <p:cNvSpPr/>
          <p:nvPr/>
        </p:nvSpPr>
        <p:spPr>
          <a:xfrm>
            <a:off x="7677646" y="318312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2" name="Oval 231"/>
          <p:cNvSpPr/>
          <p:nvPr/>
        </p:nvSpPr>
        <p:spPr>
          <a:xfrm>
            <a:off x="5276412" y="547513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3" name="Oval 232"/>
          <p:cNvSpPr/>
          <p:nvPr/>
        </p:nvSpPr>
        <p:spPr>
          <a:xfrm>
            <a:off x="1390309" y="50316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4" name="Oval 233"/>
          <p:cNvSpPr/>
          <p:nvPr/>
        </p:nvSpPr>
        <p:spPr>
          <a:xfrm>
            <a:off x="710981" y="55360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5" name="Oval 234"/>
          <p:cNvSpPr/>
          <p:nvPr/>
        </p:nvSpPr>
        <p:spPr>
          <a:xfrm>
            <a:off x="2322832" y="491229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6" name="Oval 235"/>
          <p:cNvSpPr/>
          <p:nvPr/>
        </p:nvSpPr>
        <p:spPr>
          <a:xfrm>
            <a:off x="2276559" y="654605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7" name="Oval 236"/>
          <p:cNvSpPr/>
          <p:nvPr/>
        </p:nvSpPr>
        <p:spPr>
          <a:xfrm>
            <a:off x="3069039" y="538139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8" name="Oval 237"/>
          <p:cNvSpPr/>
          <p:nvPr/>
        </p:nvSpPr>
        <p:spPr>
          <a:xfrm>
            <a:off x="5779783" y="4032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9" name="Oval 238"/>
          <p:cNvSpPr/>
          <p:nvPr/>
        </p:nvSpPr>
        <p:spPr>
          <a:xfrm>
            <a:off x="6179572" y="14645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0" name="Oval 239"/>
          <p:cNvSpPr/>
          <p:nvPr/>
        </p:nvSpPr>
        <p:spPr>
          <a:xfrm>
            <a:off x="6566732" y="131229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1" name="Oval 240"/>
          <p:cNvSpPr/>
          <p:nvPr/>
        </p:nvSpPr>
        <p:spPr>
          <a:xfrm>
            <a:off x="8918404" y="6788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2" name="Oval 241"/>
          <p:cNvSpPr/>
          <p:nvPr/>
        </p:nvSpPr>
        <p:spPr>
          <a:xfrm>
            <a:off x="7677646" y="112966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3" name="Oval 242"/>
          <p:cNvSpPr/>
          <p:nvPr/>
        </p:nvSpPr>
        <p:spPr>
          <a:xfrm>
            <a:off x="3864891" y="23461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4" name="Oval 243"/>
          <p:cNvSpPr/>
          <p:nvPr/>
        </p:nvSpPr>
        <p:spPr>
          <a:xfrm>
            <a:off x="4014781" y="37095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5" name="Oval 244"/>
          <p:cNvSpPr/>
          <p:nvPr/>
        </p:nvSpPr>
        <p:spPr>
          <a:xfrm>
            <a:off x="1367538" y="27440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6" name="Oval 245"/>
          <p:cNvSpPr/>
          <p:nvPr/>
        </p:nvSpPr>
        <p:spPr>
          <a:xfrm>
            <a:off x="8565208" y="252157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7" name="Oval 246"/>
          <p:cNvSpPr/>
          <p:nvPr/>
        </p:nvSpPr>
        <p:spPr>
          <a:xfrm>
            <a:off x="574744" y="8025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8" name="Oval 247"/>
          <p:cNvSpPr/>
          <p:nvPr/>
        </p:nvSpPr>
        <p:spPr>
          <a:xfrm>
            <a:off x="3321555" y="138834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9" name="Oval 248"/>
          <p:cNvSpPr/>
          <p:nvPr/>
        </p:nvSpPr>
        <p:spPr>
          <a:xfrm>
            <a:off x="4860555" y="4394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0" name="Oval 249"/>
          <p:cNvSpPr/>
          <p:nvPr/>
        </p:nvSpPr>
        <p:spPr>
          <a:xfrm>
            <a:off x="4079600" y="660496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1" name="Oval 250"/>
          <p:cNvSpPr/>
          <p:nvPr/>
        </p:nvSpPr>
        <p:spPr>
          <a:xfrm>
            <a:off x="91696" y="157122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2" name="Oval 251"/>
          <p:cNvSpPr/>
          <p:nvPr/>
        </p:nvSpPr>
        <p:spPr>
          <a:xfrm>
            <a:off x="5021198" y="58408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3" name="Oval 252"/>
          <p:cNvSpPr/>
          <p:nvPr/>
        </p:nvSpPr>
        <p:spPr>
          <a:xfrm>
            <a:off x="6564595" y="58461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4" name="Oval 253"/>
          <p:cNvSpPr/>
          <p:nvPr/>
        </p:nvSpPr>
        <p:spPr>
          <a:xfrm>
            <a:off x="3224811" y="430311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5" name="Oval 254"/>
          <p:cNvSpPr/>
          <p:nvPr/>
        </p:nvSpPr>
        <p:spPr>
          <a:xfrm>
            <a:off x="2303661" y="262044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6" name="Oval 255"/>
          <p:cNvSpPr/>
          <p:nvPr/>
        </p:nvSpPr>
        <p:spPr>
          <a:xfrm>
            <a:off x="6037331" y="65730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7" name="Oval 256"/>
          <p:cNvSpPr/>
          <p:nvPr/>
        </p:nvSpPr>
        <p:spPr>
          <a:xfrm>
            <a:off x="7942456" y="477513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8" name="Oval 257"/>
          <p:cNvSpPr/>
          <p:nvPr/>
        </p:nvSpPr>
        <p:spPr>
          <a:xfrm>
            <a:off x="7722892" y="29257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59" name="Oval 258"/>
          <p:cNvSpPr/>
          <p:nvPr/>
        </p:nvSpPr>
        <p:spPr>
          <a:xfrm>
            <a:off x="5723735" y="172470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0" name="Oval 259"/>
          <p:cNvSpPr/>
          <p:nvPr/>
        </p:nvSpPr>
        <p:spPr>
          <a:xfrm>
            <a:off x="1875347" y="164420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1" name="Oval 260"/>
          <p:cNvSpPr/>
          <p:nvPr/>
        </p:nvSpPr>
        <p:spPr>
          <a:xfrm>
            <a:off x="7455853" y="303657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2" name="Oval 261"/>
          <p:cNvSpPr/>
          <p:nvPr/>
        </p:nvSpPr>
        <p:spPr>
          <a:xfrm>
            <a:off x="8002921" y="227597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3" name="Oval 262"/>
          <p:cNvSpPr/>
          <p:nvPr/>
        </p:nvSpPr>
        <p:spPr>
          <a:xfrm>
            <a:off x="91696" y="243985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4" name="Oval 263"/>
          <p:cNvSpPr/>
          <p:nvPr/>
        </p:nvSpPr>
        <p:spPr>
          <a:xfrm>
            <a:off x="2377272" y="36416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5" name="Oval 264"/>
          <p:cNvSpPr/>
          <p:nvPr/>
        </p:nvSpPr>
        <p:spPr>
          <a:xfrm>
            <a:off x="8502837" y="61667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6" name="Oval 265"/>
          <p:cNvSpPr/>
          <p:nvPr/>
        </p:nvSpPr>
        <p:spPr>
          <a:xfrm>
            <a:off x="3792849" y="35135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7" name="Oval 266"/>
          <p:cNvSpPr/>
          <p:nvPr/>
        </p:nvSpPr>
        <p:spPr>
          <a:xfrm>
            <a:off x="1884150" y="27469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8" name="Oval 267"/>
          <p:cNvSpPr/>
          <p:nvPr/>
        </p:nvSpPr>
        <p:spPr>
          <a:xfrm>
            <a:off x="7126621" y="554041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9" name="Oval 268"/>
          <p:cNvSpPr/>
          <p:nvPr/>
        </p:nvSpPr>
        <p:spPr>
          <a:xfrm>
            <a:off x="4695944" y="28125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0" name="Oval 269"/>
          <p:cNvSpPr/>
          <p:nvPr/>
        </p:nvSpPr>
        <p:spPr>
          <a:xfrm>
            <a:off x="86397" y="488255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1" name="Oval 270"/>
          <p:cNvSpPr/>
          <p:nvPr/>
        </p:nvSpPr>
        <p:spPr>
          <a:xfrm>
            <a:off x="176314" y="38461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2" name="Oval 271"/>
          <p:cNvSpPr/>
          <p:nvPr/>
        </p:nvSpPr>
        <p:spPr>
          <a:xfrm>
            <a:off x="5700678" y="65835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3" name="Oval 272"/>
          <p:cNvSpPr/>
          <p:nvPr/>
        </p:nvSpPr>
        <p:spPr>
          <a:xfrm>
            <a:off x="156646" y="525718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4" name="Oval 273"/>
          <p:cNvSpPr/>
          <p:nvPr/>
        </p:nvSpPr>
        <p:spPr>
          <a:xfrm>
            <a:off x="7035181" y="642208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5" name="Oval 274"/>
          <p:cNvSpPr/>
          <p:nvPr/>
        </p:nvSpPr>
        <p:spPr>
          <a:xfrm>
            <a:off x="122096" y="56318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6" name="Oval 275"/>
          <p:cNvSpPr/>
          <p:nvPr/>
        </p:nvSpPr>
        <p:spPr>
          <a:xfrm>
            <a:off x="1628715" y="444632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7" name="Oval 276"/>
          <p:cNvSpPr/>
          <p:nvPr/>
        </p:nvSpPr>
        <p:spPr>
          <a:xfrm>
            <a:off x="4459609" y="663511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8" name="Oval 277"/>
          <p:cNvSpPr/>
          <p:nvPr/>
        </p:nvSpPr>
        <p:spPr>
          <a:xfrm>
            <a:off x="7533740" y="135709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79" name="Oval 278"/>
          <p:cNvSpPr/>
          <p:nvPr/>
        </p:nvSpPr>
        <p:spPr>
          <a:xfrm>
            <a:off x="6913261" y="23628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0" name="Oval 279"/>
          <p:cNvSpPr/>
          <p:nvPr/>
        </p:nvSpPr>
        <p:spPr>
          <a:xfrm>
            <a:off x="6074287" y="172273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1" name="Oval 280"/>
          <p:cNvSpPr/>
          <p:nvPr/>
        </p:nvSpPr>
        <p:spPr>
          <a:xfrm>
            <a:off x="6309535" y="180131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2" name="Oval 281"/>
          <p:cNvSpPr/>
          <p:nvPr/>
        </p:nvSpPr>
        <p:spPr>
          <a:xfrm>
            <a:off x="8033896" y="348093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3" name="Oval 282"/>
          <p:cNvSpPr/>
          <p:nvPr/>
        </p:nvSpPr>
        <p:spPr>
          <a:xfrm>
            <a:off x="1728086" y="49219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4" name="Oval 283"/>
          <p:cNvSpPr/>
          <p:nvPr/>
        </p:nvSpPr>
        <p:spPr>
          <a:xfrm>
            <a:off x="156646" y="45705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5" name="Oval 284"/>
          <p:cNvSpPr/>
          <p:nvPr/>
        </p:nvSpPr>
        <p:spPr>
          <a:xfrm>
            <a:off x="1089648" y="120587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6" name="Oval 285"/>
          <p:cNvSpPr/>
          <p:nvPr/>
        </p:nvSpPr>
        <p:spPr>
          <a:xfrm>
            <a:off x="4265177" y="38626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7" name="Oval 286"/>
          <p:cNvSpPr/>
          <p:nvPr/>
        </p:nvSpPr>
        <p:spPr>
          <a:xfrm>
            <a:off x="3467302" y="63444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8" name="Oval 287"/>
          <p:cNvSpPr/>
          <p:nvPr/>
        </p:nvSpPr>
        <p:spPr>
          <a:xfrm>
            <a:off x="4800491" y="24351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89" name="Oval 288"/>
          <p:cNvSpPr/>
          <p:nvPr/>
        </p:nvSpPr>
        <p:spPr>
          <a:xfrm>
            <a:off x="5069171" y="268166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0" name="Oval 289"/>
          <p:cNvSpPr/>
          <p:nvPr/>
        </p:nvSpPr>
        <p:spPr>
          <a:xfrm>
            <a:off x="5398332" y="270445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1" name="Oval 290"/>
          <p:cNvSpPr/>
          <p:nvPr/>
        </p:nvSpPr>
        <p:spPr>
          <a:xfrm>
            <a:off x="2357758" y="103437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2" name="Oval 291"/>
          <p:cNvSpPr/>
          <p:nvPr/>
        </p:nvSpPr>
        <p:spPr>
          <a:xfrm>
            <a:off x="4551049" y="413554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3" name="Oval 292"/>
          <p:cNvSpPr/>
          <p:nvPr/>
        </p:nvSpPr>
        <p:spPr>
          <a:xfrm>
            <a:off x="2827222" y="468035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4" name="Oval 293"/>
          <p:cNvSpPr/>
          <p:nvPr/>
        </p:nvSpPr>
        <p:spPr>
          <a:xfrm>
            <a:off x="2468712" y="54827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5" name="Oval 294"/>
          <p:cNvSpPr/>
          <p:nvPr/>
        </p:nvSpPr>
        <p:spPr>
          <a:xfrm>
            <a:off x="3132022" y="47039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6" name="Oval 295"/>
          <p:cNvSpPr/>
          <p:nvPr/>
        </p:nvSpPr>
        <p:spPr>
          <a:xfrm>
            <a:off x="4491544" y="462230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7" name="Oval 296"/>
          <p:cNvSpPr/>
          <p:nvPr/>
        </p:nvSpPr>
        <p:spPr>
          <a:xfrm>
            <a:off x="1447761" y="65489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8" name="Oval 297"/>
          <p:cNvSpPr/>
          <p:nvPr/>
        </p:nvSpPr>
        <p:spPr>
          <a:xfrm>
            <a:off x="8002921" y="389068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99" name="Oval 298"/>
          <p:cNvSpPr/>
          <p:nvPr/>
        </p:nvSpPr>
        <p:spPr>
          <a:xfrm>
            <a:off x="1327397" y="136203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0" name="Oval 299"/>
          <p:cNvSpPr/>
          <p:nvPr/>
        </p:nvSpPr>
        <p:spPr>
          <a:xfrm>
            <a:off x="7841508" y="559429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1" name="Oval 300"/>
          <p:cNvSpPr/>
          <p:nvPr/>
        </p:nvSpPr>
        <p:spPr>
          <a:xfrm>
            <a:off x="4520112" y="6788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2" name="Oval 301"/>
          <p:cNvSpPr/>
          <p:nvPr/>
        </p:nvSpPr>
        <p:spPr>
          <a:xfrm>
            <a:off x="7366300" y="278202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3" name="Oval 302"/>
          <p:cNvSpPr/>
          <p:nvPr/>
        </p:nvSpPr>
        <p:spPr>
          <a:xfrm>
            <a:off x="6989461" y="58678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4" name="Oval 303"/>
          <p:cNvSpPr/>
          <p:nvPr/>
        </p:nvSpPr>
        <p:spPr>
          <a:xfrm>
            <a:off x="4769115" y="653672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5" name="Oval 304"/>
          <p:cNvSpPr/>
          <p:nvPr/>
        </p:nvSpPr>
        <p:spPr>
          <a:xfrm>
            <a:off x="3644446" y="46409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6" name="Oval 305"/>
          <p:cNvSpPr/>
          <p:nvPr/>
        </p:nvSpPr>
        <p:spPr>
          <a:xfrm>
            <a:off x="8145170" y="59135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7" name="Oval 306"/>
          <p:cNvSpPr/>
          <p:nvPr/>
        </p:nvSpPr>
        <p:spPr>
          <a:xfrm>
            <a:off x="8723724" y="65835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8" name="Oval 307"/>
          <p:cNvSpPr/>
          <p:nvPr/>
        </p:nvSpPr>
        <p:spPr>
          <a:xfrm>
            <a:off x="7296189" y="37331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09" name="Oval 308"/>
          <p:cNvSpPr/>
          <p:nvPr/>
        </p:nvSpPr>
        <p:spPr>
          <a:xfrm>
            <a:off x="594295" y="293205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0" name="Oval 309"/>
          <p:cNvSpPr/>
          <p:nvPr/>
        </p:nvSpPr>
        <p:spPr>
          <a:xfrm>
            <a:off x="336137" y="12258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1" name="Oval 310"/>
          <p:cNvSpPr/>
          <p:nvPr/>
        </p:nvSpPr>
        <p:spPr>
          <a:xfrm>
            <a:off x="6314069" y="57232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2" name="Oval 311"/>
          <p:cNvSpPr/>
          <p:nvPr/>
        </p:nvSpPr>
        <p:spPr>
          <a:xfrm>
            <a:off x="5918298" y="34490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3" name="Oval 312"/>
          <p:cNvSpPr/>
          <p:nvPr/>
        </p:nvSpPr>
        <p:spPr>
          <a:xfrm>
            <a:off x="549980" y="65902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4" name="Oval 313"/>
          <p:cNvSpPr/>
          <p:nvPr/>
        </p:nvSpPr>
        <p:spPr>
          <a:xfrm>
            <a:off x="1022497" y="51177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5" name="Oval 314"/>
          <p:cNvSpPr/>
          <p:nvPr/>
        </p:nvSpPr>
        <p:spPr>
          <a:xfrm>
            <a:off x="2318642" y="390237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6" name="Oval 315"/>
          <p:cNvSpPr/>
          <p:nvPr/>
        </p:nvSpPr>
        <p:spPr>
          <a:xfrm>
            <a:off x="2794045" y="535321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7" name="Oval 316"/>
          <p:cNvSpPr/>
          <p:nvPr/>
        </p:nvSpPr>
        <p:spPr>
          <a:xfrm>
            <a:off x="1518390" y="471612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8" name="Oval 317"/>
          <p:cNvSpPr/>
          <p:nvPr/>
        </p:nvSpPr>
        <p:spPr>
          <a:xfrm>
            <a:off x="5188371" y="273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9" name="Oval 318"/>
          <p:cNvSpPr/>
          <p:nvPr/>
        </p:nvSpPr>
        <p:spPr>
          <a:xfrm>
            <a:off x="6729039" y="3743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0" name="Oval 319"/>
          <p:cNvSpPr/>
          <p:nvPr/>
        </p:nvSpPr>
        <p:spPr>
          <a:xfrm>
            <a:off x="8918404" y="180958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1" name="Oval 320"/>
          <p:cNvSpPr/>
          <p:nvPr/>
        </p:nvSpPr>
        <p:spPr>
          <a:xfrm>
            <a:off x="7218061" y="141334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2" name="Oval 321"/>
          <p:cNvSpPr/>
          <p:nvPr/>
        </p:nvSpPr>
        <p:spPr>
          <a:xfrm>
            <a:off x="7410078" y="10557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3" name="Oval 322"/>
          <p:cNvSpPr/>
          <p:nvPr/>
        </p:nvSpPr>
        <p:spPr>
          <a:xfrm>
            <a:off x="120168" y="289705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4" name="Oval 323"/>
          <p:cNvSpPr/>
          <p:nvPr/>
        </p:nvSpPr>
        <p:spPr>
          <a:xfrm>
            <a:off x="2659341" y="27302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5" name="Oval 324"/>
          <p:cNvSpPr/>
          <p:nvPr/>
        </p:nvSpPr>
        <p:spPr>
          <a:xfrm>
            <a:off x="2453601" y="157985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6" name="Oval 325"/>
          <p:cNvSpPr/>
          <p:nvPr/>
        </p:nvSpPr>
        <p:spPr>
          <a:xfrm>
            <a:off x="303048" y="50087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7" name="Oval 326"/>
          <p:cNvSpPr/>
          <p:nvPr/>
        </p:nvSpPr>
        <p:spPr>
          <a:xfrm>
            <a:off x="5785841" y="37780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8" name="Oval 327"/>
          <p:cNvSpPr/>
          <p:nvPr/>
        </p:nvSpPr>
        <p:spPr>
          <a:xfrm>
            <a:off x="6867541" y="134491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29" name="Oval 328"/>
          <p:cNvSpPr/>
          <p:nvPr/>
        </p:nvSpPr>
        <p:spPr>
          <a:xfrm>
            <a:off x="8873173" y="36210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0" name="Oval 329"/>
          <p:cNvSpPr/>
          <p:nvPr/>
        </p:nvSpPr>
        <p:spPr>
          <a:xfrm>
            <a:off x="5371251" y="431776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1" name="Oval 330"/>
          <p:cNvSpPr/>
          <p:nvPr/>
        </p:nvSpPr>
        <p:spPr>
          <a:xfrm>
            <a:off x="8282260" y="364242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2" name="Oval 331"/>
          <p:cNvSpPr/>
          <p:nvPr/>
        </p:nvSpPr>
        <p:spPr>
          <a:xfrm>
            <a:off x="6933148" y="377117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3" name="Oval 332"/>
          <p:cNvSpPr/>
          <p:nvPr/>
        </p:nvSpPr>
        <p:spPr>
          <a:xfrm>
            <a:off x="84874" y="324482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4" name="Oval 333"/>
          <p:cNvSpPr/>
          <p:nvPr/>
        </p:nvSpPr>
        <p:spPr>
          <a:xfrm>
            <a:off x="3039179" y="27072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5" name="Oval 334"/>
          <p:cNvSpPr/>
          <p:nvPr/>
        </p:nvSpPr>
        <p:spPr>
          <a:xfrm>
            <a:off x="4989016" y="61517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6" name="Oval 335"/>
          <p:cNvSpPr/>
          <p:nvPr/>
        </p:nvSpPr>
        <p:spPr>
          <a:xfrm>
            <a:off x="6747303" y="558299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7" name="Oval 336"/>
          <p:cNvSpPr/>
          <p:nvPr/>
        </p:nvSpPr>
        <p:spPr>
          <a:xfrm>
            <a:off x="3435474" y="45494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8" name="Oval 337"/>
          <p:cNvSpPr/>
          <p:nvPr/>
        </p:nvSpPr>
        <p:spPr>
          <a:xfrm>
            <a:off x="1692467" y="376169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9" name="Oval 338"/>
          <p:cNvSpPr/>
          <p:nvPr/>
        </p:nvSpPr>
        <p:spPr>
          <a:xfrm>
            <a:off x="4102202" y="2877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0" name="Oval 339"/>
          <p:cNvSpPr/>
          <p:nvPr/>
        </p:nvSpPr>
        <p:spPr>
          <a:xfrm>
            <a:off x="8815164" y="27682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1" name="Oval 340"/>
          <p:cNvSpPr/>
          <p:nvPr/>
        </p:nvSpPr>
        <p:spPr>
          <a:xfrm>
            <a:off x="7722892" y="39457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2" name="Oval 341"/>
          <p:cNvSpPr/>
          <p:nvPr/>
        </p:nvSpPr>
        <p:spPr>
          <a:xfrm>
            <a:off x="7181533" y="25139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3" name="Oval 342"/>
          <p:cNvSpPr/>
          <p:nvPr/>
        </p:nvSpPr>
        <p:spPr>
          <a:xfrm>
            <a:off x="1332470" y="367973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4" name="Oval 343"/>
          <p:cNvSpPr/>
          <p:nvPr/>
        </p:nvSpPr>
        <p:spPr>
          <a:xfrm>
            <a:off x="1799671" y="3159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5" name="Oval 344"/>
          <p:cNvSpPr/>
          <p:nvPr/>
        </p:nvSpPr>
        <p:spPr>
          <a:xfrm>
            <a:off x="5024235" y="178369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6" name="Oval 345"/>
          <p:cNvSpPr/>
          <p:nvPr/>
        </p:nvSpPr>
        <p:spPr>
          <a:xfrm>
            <a:off x="6099802" y="43427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7" name="Oval 346"/>
          <p:cNvSpPr/>
          <p:nvPr/>
        </p:nvSpPr>
        <p:spPr>
          <a:xfrm>
            <a:off x="5269170" y="45705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8" name="Oval 347"/>
          <p:cNvSpPr/>
          <p:nvPr/>
        </p:nvSpPr>
        <p:spPr>
          <a:xfrm>
            <a:off x="2537446" y="250755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9" name="Oval 348"/>
          <p:cNvSpPr/>
          <p:nvPr/>
        </p:nvSpPr>
        <p:spPr>
          <a:xfrm>
            <a:off x="1919847" y="190561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0" name="Oval 349"/>
          <p:cNvSpPr/>
          <p:nvPr/>
        </p:nvSpPr>
        <p:spPr>
          <a:xfrm>
            <a:off x="2224104" y="176353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1" name="Oval 350"/>
          <p:cNvSpPr/>
          <p:nvPr/>
        </p:nvSpPr>
        <p:spPr>
          <a:xfrm>
            <a:off x="1458978" y="33652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2" name="Oval 351"/>
          <p:cNvSpPr/>
          <p:nvPr/>
        </p:nvSpPr>
        <p:spPr>
          <a:xfrm>
            <a:off x="7272973" y="34221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3" name="Oval 352"/>
          <p:cNvSpPr/>
          <p:nvPr/>
        </p:nvSpPr>
        <p:spPr>
          <a:xfrm>
            <a:off x="2590761" y="398212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4" name="Oval 353"/>
          <p:cNvSpPr/>
          <p:nvPr/>
        </p:nvSpPr>
        <p:spPr>
          <a:xfrm>
            <a:off x="6747303" y="66374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5" name="Oval 354"/>
          <p:cNvSpPr/>
          <p:nvPr/>
        </p:nvSpPr>
        <p:spPr>
          <a:xfrm>
            <a:off x="3364117" y="65730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6" name="Oval 355"/>
          <p:cNvSpPr/>
          <p:nvPr/>
        </p:nvSpPr>
        <p:spPr>
          <a:xfrm>
            <a:off x="4955730" y="556370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7" name="Oval 356"/>
          <p:cNvSpPr/>
          <p:nvPr/>
        </p:nvSpPr>
        <p:spPr>
          <a:xfrm>
            <a:off x="7899602" y="51283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8" name="Oval 357"/>
          <p:cNvSpPr/>
          <p:nvPr/>
        </p:nvSpPr>
        <p:spPr>
          <a:xfrm>
            <a:off x="7658628" y="74792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59" name="Oval 358"/>
          <p:cNvSpPr/>
          <p:nvPr/>
        </p:nvSpPr>
        <p:spPr>
          <a:xfrm>
            <a:off x="5489772" y="77026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0" name="Oval 359"/>
          <p:cNvSpPr/>
          <p:nvPr/>
        </p:nvSpPr>
        <p:spPr>
          <a:xfrm>
            <a:off x="8082482" y="184006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1" name="Oval 360"/>
          <p:cNvSpPr/>
          <p:nvPr/>
        </p:nvSpPr>
        <p:spPr>
          <a:xfrm>
            <a:off x="8259218" y="247808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2" name="Oval 361"/>
          <p:cNvSpPr/>
          <p:nvPr/>
        </p:nvSpPr>
        <p:spPr>
          <a:xfrm>
            <a:off x="6531487" y="217993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3" name="Oval 362"/>
          <p:cNvSpPr/>
          <p:nvPr/>
        </p:nvSpPr>
        <p:spPr>
          <a:xfrm>
            <a:off x="3807977" y="191480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4" name="Oval 363"/>
          <p:cNvSpPr/>
          <p:nvPr/>
        </p:nvSpPr>
        <p:spPr>
          <a:xfrm>
            <a:off x="3773451" y="652728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5" name="Oval 364"/>
          <p:cNvSpPr/>
          <p:nvPr/>
        </p:nvSpPr>
        <p:spPr>
          <a:xfrm>
            <a:off x="4265177" y="386261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6" name="Oval 365"/>
          <p:cNvSpPr/>
          <p:nvPr/>
        </p:nvSpPr>
        <p:spPr>
          <a:xfrm>
            <a:off x="6402946" y="44250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7" name="Oval 366"/>
          <p:cNvSpPr/>
          <p:nvPr/>
        </p:nvSpPr>
        <p:spPr>
          <a:xfrm>
            <a:off x="4784474" y="531814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8" name="Oval 367"/>
          <p:cNvSpPr/>
          <p:nvPr/>
        </p:nvSpPr>
        <p:spPr>
          <a:xfrm>
            <a:off x="1342398" y="53821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69" name="Oval 368"/>
          <p:cNvSpPr/>
          <p:nvPr/>
        </p:nvSpPr>
        <p:spPr>
          <a:xfrm>
            <a:off x="8942441" y="522165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0" name="Oval 369"/>
          <p:cNvSpPr/>
          <p:nvPr/>
        </p:nvSpPr>
        <p:spPr>
          <a:xfrm>
            <a:off x="2449198" y="517593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1" name="Oval 370"/>
          <p:cNvSpPr/>
          <p:nvPr/>
        </p:nvSpPr>
        <p:spPr>
          <a:xfrm>
            <a:off x="7004701" y="50532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2" name="Oval 371"/>
          <p:cNvSpPr/>
          <p:nvPr/>
        </p:nvSpPr>
        <p:spPr>
          <a:xfrm>
            <a:off x="3884289" y="625447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3" name="Oval 372"/>
          <p:cNvSpPr/>
          <p:nvPr/>
        </p:nvSpPr>
        <p:spPr>
          <a:xfrm>
            <a:off x="2560152" y="34060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4" name="Oval 373"/>
          <p:cNvSpPr/>
          <p:nvPr/>
        </p:nvSpPr>
        <p:spPr>
          <a:xfrm>
            <a:off x="413603" y="550301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5" name="Oval 374"/>
          <p:cNvSpPr/>
          <p:nvPr/>
        </p:nvSpPr>
        <p:spPr>
          <a:xfrm>
            <a:off x="2750781" y="562403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6" name="Oval 375"/>
          <p:cNvSpPr/>
          <p:nvPr/>
        </p:nvSpPr>
        <p:spPr>
          <a:xfrm>
            <a:off x="1053983" y="550642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7" name="Oval 376"/>
          <p:cNvSpPr/>
          <p:nvPr/>
        </p:nvSpPr>
        <p:spPr>
          <a:xfrm>
            <a:off x="4576078" y="510017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8" name="Oval 377"/>
          <p:cNvSpPr/>
          <p:nvPr/>
        </p:nvSpPr>
        <p:spPr>
          <a:xfrm>
            <a:off x="3207981" y="112957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9" name="Oval 378"/>
          <p:cNvSpPr/>
          <p:nvPr/>
        </p:nvSpPr>
        <p:spPr>
          <a:xfrm>
            <a:off x="4863012" y="18528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0" name="Oval 379"/>
          <p:cNvSpPr/>
          <p:nvPr/>
        </p:nvSpPr>
        <p:spPr>
          <a:xfrm>
            <a:off x="3997257" y="1468999"/>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1" name="Oval 380"/>
          <p:cNvSpPr/>
          <p:nvPr/>
        </p:nvSpPr>
        <p:spPr>
          <a:xfrm>
            <a:off x="1320628" y="2737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2" name="Oval 381"/>
          <p:cNvSpPr/>
          <p:nvPr/>
        </p:nvSpPr>
        <p:spPr>
          <a:xfrm>
            <a:off x="6041110" y="267680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3" name="Oval 382"/>
          <p:cNvSpPr/>
          <p:nvPr/>
        </p:nvSpPr>
        <p:spPr>
          <a:xfrm>
            <a:off x="2607759" y="225697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4" name="Oval 383"/>
          <p:cNvSpPr/>
          <p:nvPr/>
        </p:nvSpPr>
        <p:spPr>
          <a:xfrm>
            <a:off x="3458594" y="411414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5" name="Oval 384"/>
          <p:cNvSpPr/>
          <p:nvPr/>
        </p:nvSpPr>
        <p:spPr>
          <a:xfrm>
            <a:off x="8091480" y="625128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6" name="Oval 385"/>
          <p:cNvSpPr/>
          <p:nvPr/>
        </p:nvSpPr>
        <p:spPr>
          <a:xfrm>
            <a:off x="8874221" y="4479102"/>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7" name="Oval 386"/>
          <p:cNvSpPr/>
          <p:nvPr/>
        </p:nvSpPr>
        <p:spPr>
          <a:xfrm>
            <a:off x="4147922" y="477620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8" name="Oval 387"/>
          <p:cNvSpPr/>
          <p:nvPr/>
        </p:nvSpPr>
        <p:spPr>
          <a:xfrm>
            <a:off x="157889" y="356550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9" name="Oval 388"/>
          <p:cNvSpPr/>
          <p:nvPr/>
        </p:nvSpPr>
        <p:spPr>
          <a:xfrm>
            <a:off x="3026514" y="86303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0" name="Oval 389"/>
          <p:cNvSpPr/>
          <p:nvPr/>
        </p:nvSpPr>
        <p:spPr>
          <a:xfrm>
            <a:off x="2110701" y="230645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1" name="Oval 390"/>
          <p:cNvSpPr/>
          <p:nvPr/>
        </p:nvSpPr>
        <p:spPr>
          <a:xfrm>
            <a:off x="6188251" y="380017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2" name="Oval 391"/>
          <p:cNvSpPr/>
          <p:nvPr/>
        </p:nvSpPr>
        <p:spPr>
          <a:xfrm>
            <a:off x="5045892" y="477513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3" name="Oval 392"/>
          <p:cNvSpPr/>
          <p:nvPr/>
        </p:nvSpPr>
        <p:spPr>
          <a:xfrm>
            <a:off x="65206" y="6060294"/>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4" name="Oval 393"/>
          <p:cNvSpPr/>
          <p:nvPr/>
        </p:nvSpPr>
        <p:spPr>
          <a:xfrm>
            <a:off x="1274908" y="591359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5" name="Oval 394"/>
          <p:cNvSpPr/>
          <p:nvPr/>
        </p:nvSpPr>
        <p:spPr>
          <a:xfrm>
            <a:off x="2794045" y="535321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6" name="Oval 395"/>
          <p:cNvSpPr/>
          <p:nvPr/>
        </p:nvSpPr>
        <p:spPr>
          <a:xfrm>
            <a:off x="2504644" y="6081593"/>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7" name="Oval 396"/>
          <p:cNvSpPr/>
          <p:nvPr/>
        </p:nvSpPr>
        <p:spPr>
          <a:xfrm>
            <a:off x="3098845" y="5658016"/>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9" name="Oval 398"/>
          <p:cNvSpPr/>
          <p:nvPr/>
        </p:nvSpPr>
        <p:spPr>
          <a:xfrm>
            <a:off x="4935852" y="149919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0" name="Oval 399"/>
          <p:cNvSpPr/>
          <p:nvPr/>
        </p:nvSpPr>
        <p:spPr>
          <a:xfrm>
            <a:off x="2357758" y="221004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1" name="Oval 400"/>
          <p:cNvSpPr/>
          <p:nvPr/>
        </p:nvSpPr>
        <p:spPr>
          <a:xfrm>
            <a:off x="3752002" y="2549185"/>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2" name="Oval 401"/>
          <p:cNvSpPr/>
          <p:nvPr/>
        </p:nvSpPr>
        <p:spPr>
          <a:xfrm>
            <a:off x="8859722" y="3145491"/>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3" name="Oval 402"/>
          <p:cNvSpPr/>
          <p:nvPr/>
        </p:nvSpPr>
        <p:spPr>
          <a:xfrm>
            <a:off x="4634984" y="5785268"/>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4" name="Oval 403"/>
          <p:cNvSpPr/>
          <p:nvPr/>
        </p:nvSpPr>
        <p:spPr>
          <a:xfrm>
            <a:off x="5033921" y="4318427"/>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5" name="Oval 404"/>
          <p:cNvSpPr/>
          <p:nvPr/>
        </p:nvSpPr>
        <p:spPr>
          <a:xfrm>
            <a:off x="1919847" y="0"/>
            <a:ext cx="182880" cy="182880"/>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5" name="Rectangle 4"/>
          <p:cNvSpPr/>
          <p:nvPr/>
        </p:nvSpPr>
        <p:spPr>
          <a:xfrm>
            <a:off x="0" y="3803948"/>
            <a:ext cx="9143999" cy="2794494"/>
          </a:xfrm>
          <a:prstGeom prst="rect">
            <a:avLst/>
          </a:prstGeom>
          <a:solidFill>
            <a:schemeClr val="tx1">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0363" y="3585790"/>
            <a:ext cx="9352474" cy="2862322"/>
          </a:xfrm>
          <a:prstGeom prst="rect">
            <a:avLst/>
          </a:prstGeom>
          <a:noFill/>
        </p:spPr>
        <p:txBody>
          <a:bodyPr wrap="square" rtlCol="0">
            <a:spAutoFit/>
          </a:bodyPr>
          <a:lstStyle/>
          <a:p>
            <a:pPr algn="ctr"/>
            <a:r>
              <a:rPr lang="en-US" sz="9000" b="1" dirty="0" smtClean="0">
                <a:ln w="12700">
                  <a:solidFill>
                    <a:srgbClr val="000000"/>
                  </a:solidFill>
                </a:ln>
                <a:solidFill>
                  <a:srgbClr val="000000"/>
                </a:solidFill>
              </a:rPr>
              <a:t>How many planets orbit these stars?</a:t>
            </a:r>
            <a:endParaRPr lang="en-US" sz="9000" b="1" dirty="0">
              <a:ln w="12700">
                <a:solidFill>
                  <a:srgbClr val="000000"/>
                </a:solidFill>
              </a:ln>
              <a:solidFill>
                <a:srgbClr val="000000"/>
              </a:solidFill>
            </a:endParaRPr>
          </a:p>
        </p:txBody>
      </p:sp>
    </p:spTree>
    <p:extLst>
      <p:ext uri="{BB962C8B-B14F-4D97-AF65-F5344CB8AC3E}">
        <p14:creationId xmlns:p14="http://schemas.microsoft.com/office/powerpoint/2010/main" val="41577883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imgre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1515" y="3584326"/>
            <a:ext cx="788355" cy="565236"/>
          </a:xfrm>
          <a:prstGeom prst="rect">
            <a:avLst/>
          </a:prstGeom>
        </p:spPr>
      </p:pic>
      <p:pic>
        <p:nvPicPr>
          <p:cNvPr id="15" name="Picture 14">
            <a:hlinkClick r:id="rId3"/>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67" y="2647109"/>
            <a:ext cx="910872" cy="676527"/>
          </a:xfrm>
          <a:prstGeom prst="rect">
            <a:avLst/>
          </a:prstGeom>
        </p:spPr>
      </p:pic>
      <p:graphicFrame>
        <p:nvGraphicFramePr>
          <p:cNvPr id="4" name="Diagram 3"/>
          <p:cNvGraphicFramePr/>
          <p:nvPr>
            <p:extLst>
              <p:ext uri="{D42A27DB-BD31-4B8C-83A1-F6EECF244321}">
                <p14:modId xmlns:p14="http://schemas.microsoft.com/office/powerpoint/2010/main" val="2557127738"/>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pic>
        <p:nvPicPr>
          <p:cNvPr id="6" name="Picture 5" descr="Kepler2008Dec-cmykOnBlk-full.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pic>
        <p:nvPicPr>
          <p:cNvPr id="18" name="Picture 1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081" y="3873858"/>
            <a:ext cx="503666" cy="275704"/>
          </a:xfrm>
          <a:prstGeom prst="rect">
            <a:avLst/>
          </a:prstGeom>
        </p:spPr>
      </p:pic>
      <p:pic>
        <p:nvPicPr>
          <p:cNvPr id="19" name="Picture 1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081" y="3575301"/>
            <a:ext cx="910872" cy="287973"/>
          </a:xfrm>
          <a:prstGeom prst="rect">
            <a:avLst/>
          </a:prstGeom>
        </p:spPr>
      </p:pic>
      <p:pic>
        <p:nvPicPr>
          <p:cNvPr id="20" name="Picture 19"/>
          <p:cNvPicPr>
            <a:picLocks noChangeAspect="1"/>
          </p:cNvPicPr>
          <p:nvPr/>
        </p:nvPicPr>
        <p:blipFill rotWithShape="1">
          <a:blip r:embed="rId13" cstate="email">
            <a:extLst>
              <a:ext uri="{28A0092B-C50C-407E-A947-70E740481C1C}">
                <a14:useLocalDpi xmlns:a14="http://schemas.microsoft.com/office/drawing/2010/main"/>
              </a:ext>
            </a:extLst>
          </a:blip>
          <a:srcRect l="-1903"/>
          <a:stretch/>
        </p:blipFill>
        <p:spPr>
          <a:xfrm>
            <a:off x="545747" y="3873858"/>
            <a:ext cx="411792" cy="275704"/>
          </a:xfrm>
          <a:prstGeom prst="rect">
            <a:avLst/>
          </a:prstGeom>
        </p:spPr>
      </p:pic>
      <p:sp>
        <p:nvSpPr>
          <p:cNvPr id="17" name="Rectangle 16"/>
          <p:cNvSpPr/>
          <p:nvPr/>
        </p:nvSpPr>
        <p:spPr>
          <a:xfrm>
            <a:off x="46666" y="939849"/>
            <a:ext cx="9301979" cy="3519403"/>
          </a:xfrm>
          <a:prstGeom prst="rect">
            <a:avLst/>
          </a:prstGeom>
          <a:solidFill>
            <a:schemeClr val="bg1">
              <a:alpha val="6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a:off x="88198" y="6091590"/>
            <a:ext cx="910872" cy="766410"/>
          </a:xfrm>
          <a:prstGeom prst="right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98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Transits, Eclipses, and Phase Curves of Exoplanets Reveal Atmospheric Properties</a:t>
            </a:r>
            <a:endParaRPr lang="en-US" dirty="0"/>
          </a:p>
        </p:txBody>
      </p:sp>
      <p:pic>
        <p:nvPicPr>
          <p:cNvPr id="4" name="Picture 3"/>
          <p:cNvPicPr>
            <a:picLocks noChangeAspect="1"/>
          </p:cNvPicPr>
          <p:nvPr/>
        </p:nvPicPr>
        <p:blipFill>
          <a:blip r:embed="rId3"/>
          <a:stretch>
            <a:fillRect/>
          </a:stretch>
        </p:blipFill>
        <p:spPr>
          <a:xfrm>
            <a:off x="401446" y="1795876"/>
            <a:ext cx="8341108" cy="4115497"/>
          </a:xfrm>
          <a:prstGeom prst="rect">
            <a:avLst/>
          </a:prstGeom>
        </p:spPr>
      </p:pic>
      <p:sp>
        <p:nvSpPr>
          <p:cNvPr id="7" name="TextBox 6"/>
          <p:cNvSpPr txBox="1"/>
          <p:nvPr/>
        </p:nvSpPr>
        <p:spPr>
          <a:xfrm>
            <a:off x="1339073" y="6413638"/>
            <a:ext cx="7804928" cy="369332"/>
          </a:xfrm>
          <a:prstGeom prst="rect">
            <a:avLst/>
          </a:prstGeom>
          <a:noFill/>
        </p:spPr>
        <p:txBody>
          <a:bodyPr wrap="square" rtlCol="0">
            <a:spAutoFit/>
          </a:bodyPr>
          <a:lstStyle/>
          <a:p>
            <a:pPr algn="r"/>
            <a:r>
              <a:rPr lang="en-US" dirty="0" smtClean="0"/>
              <a:t>Cowan et al. 2015, PASP, 127, 311</a:t>
            </a:r>
          </a:p>
        </p:txBody>
      </p:sp>
    </p:spTree>
    <p:extLst>
      <p:ext uri="{BB962C8B-B14F-4D97-AF65-F5344CB8AC3E}">
        <p14:creationId xmlns:p14="http://schemas.microsoft.com/office/powerpoint/2010/main" val="9910445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s-2006-55-a-xlarge_web.jpg"/>
          <p:cNvPicPr>
            <a:picLocks noChangeAspect="1"/>
          </p:cNvPicPr>
          <p:nvPr/>
        </p:nvPicPr>
        <p:blipFill rotWithShape="1">
          <a:blip r:embed="rId3" cstate="email">
            <a:alphaModFix amt="30000"/>
            <a:extLst>
              <a:ext uri="{28A0092B-C50C-407E-A947-70E740481C1C}">
                <a14:useLocalDpi xmlns:a14="http://schemas.microsoft.com/office/drawing/2010/main"/>
              </a:ext>
            </a:extLst>
          </a:blip>
          <a:srcRect/>
          <a:stretch/>
        </p:blipFill>
        <p:spPr>
          <a:xfrm>
            <a:off x="0" y="0"/>
            <a:ext cx="9144000" cy="6856413"/>
          </a:xfrm>
          <a:prstGeom prst="rect">
            <a:avLst/>
          </a:prstGeom>
        </p:spPr>
      </p:pic>
      <p:sp>
        <p:nvSpPr>
          <p:cNvPr id="3" name="Title 2"/>
          <p:cNvSpPr>
            <a:spLocks noGrp="1"/>
          </p:cNvSpPr>
          <p:nvPr>
            <p:ph type="title"/>
          </p:nvPr>
        </p:nvSpPr>
        <p:spPr>
          <a:xfrm>
            <a:off x="0" y="0"/>
            <a:ext cx="8914536" cy="1143000"/>
          </a:xfrm>
        </p:spPr>
        <p:txBody>
          <a:bodyPr>
            <a:normAutofit fontScale="90000"/>
          </a:bodyPr>
          <a:lstStyle/>
          <a:p>
            <a:r>
              <a:rPr lang="en-US" dirty="0" smtClean="0">
                <a:ea typeface="Myriad Pro Bold Condensed" charset="0"/>
                <a:cs typeface="Myriad Pro Bold Condensed" charset="0"/>
              </a:rPr>
              <a:t>LUVOIR will Assess Planetary Habitability</a:t>
            </a:r>
            <a:endParaRPr lang="en-US" dirty="0"/>
          </a:p>
        </p:txBody>
      </p:sp>
      <p:pic>
        <p:nvPicPr>
          <p:cNvPr id="12" name="Picture 11" descr="ATLAST-06-01_Tran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3200" y="1620871"/>
            <a:ext cx="14630400" cy="5364958"/>
          </a:xfrm>
          <a:prstGeom prst="rect">
            <a:avLst/>
          </a:prstGeom>
        </p:spPr>
      </p:pic>
      <p:grpSp>
        <p:nvGrpSpPr>
          <p:cNvPr id="9" name="Group 8"/>
          <p:cNvGrpSpPr/>
          <p:nvPr/>
        </p:nvGrpSpPr>
        <p:grpSpPr>
          <a:xfrm>
            <a:off x="800043" y="2640508"/>
            <a:ext cx="1880468" cy="1219208"/>
            <a:chOff x="800043" y="1508517"/>
            <a:chExt cx="1880468" cy="1219208"/>
          </a:xfrm>
        </p:grpSpPr>
        <p:sp>
          <p:nvSpPr>
            <p:cNvPr id="10" name="Oval 9"/>
            <p:cNvSpPr>
              <a:spLocks noChangeAspect="1"/>
            </p:cNvSpPr>
            <p:nvPr/>
          </p:nvSpPr>
          <p:spPr bwMode="auto">
            <a:xfrm>
              <a:off x="1568827" y="2384825"/>
              <a:ext cx="342900" cy="342900"/>
            </a:xfrm>
            <a:prstGeom prst="ellipse">
              <a:avLst/>
            </a:prstGeom>
            <a:solidFill>
              <a:schemeClr val="accent4">
                <a:lumMod val="20000"/>
                <a:lumOff val="80000"/>
              </a:schemeClr>
            </a:solidFill>
            <a:ln w="9525" cap="flat" cmpd="sng" algn="ctr">
              <a:solidFill>
                <a:schemeClr val="accent4">
                  <a:lumMod val="20000"/>
                  <a:lumOff val="80000"/>
                </a:schemeClr>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8000"/>
                </a:solidFill>
                <a:latin typeface="Arial" charset="0"/>
              </a:endParaRPr>
            </a:p>
          </p:txBody>
        </p:sp>
        <p:sp>
          <p:nvSpPr>
            <p:cNvPr id="11" name="TextBox 10"/>
            <p:cNvSpPr txBox="1"/>
            <p:nvPr/>
          </p:nvSpPr>
          <p:spPr>
            <a:xfrm>
              <a:off x="800043" y="1508517"/>
              <a:ext cx="1880468" cy="707886"/>
            </a:xfrm>
            <a:prstGeom prst="rect">
              <a:avLst/>
            </a:prstGeom>
            <a:noFill/>
          </p:spPr>
          <p:txBody>
            <a:bodyPr wrap="none" rtlCol="0">
              <a:spAutoFit/>
            </a:bodyPr>
            <a:lstStyle/>
            <a:p>
              <a:pPr algn="ctr"/>
              <a:r>
                <a:rPr lang="en-US" sz="2000" b="1" dirty="0">
                  <a:solidFill>
                    <a:srgbClr val="FFCC66">
                      <a:lumMod val="20000"/>
                      <a:lumOff val="80000"/>
                    </a:srgbClr>
                  </a:solidFill>
                  <a:effectLst>
                    <a:outerShdw blurRad="50800" dist="38100" dir="2700000" algn="tl" rotWithShape="0">
                      <a:prstClr val="black">
                        <a:alpha val="40000"/>
                      </a:prstClr>
                    </a:outerShdw>
                  </a:effectLst>
                  <a:latin typeface="Arial"/>
                </a:rPr>
                <a:t>Hubble mirror</a:t>
              </a:r>
            </a:p>
            <a:p>
              <a:pPr algn="ctr"/>
              <a:r>
                <a:rPr lang="en-US" sz="2000" b="1" dirty="0">
                  <a:solidFill>
                    <a:srgbClr val="FFCC66">
                      <a:lumMod val="20000"/>
                      <a:lumOff val="80000"/>
                    </a:srgbClr>
                  </a:solidFill>
                  <a:effectLst>
                    <a:outerShdw blurRad="50800" dist="38100" dir="2700000" algn="tl" rotWithShape="0">
                      <a:prstClr val="black">
                        <a:alpha val="40000"/>
                      </a:prstClr>
                    </a:outerShdw>
                  </a:effectLst>
                  <a:latin typeface="Arial"/>
                </a:rPr>
                <a:t>2.4 meters</a:t>
              </a:r>
            </a:p>
          </p:txBody>
        </p:sp>
      </p:grpSp>
      <p:grpSp>
        <p:nvGrpSpPr>
          <p:cNvPr id="6" name="Group 5"/>
          <p:cNvGrpSpPr/>
          <p:nvPr/>
        </p:nvGrpSpPr>
        <p:grpSpPr>
          <a:xfrm>
            <a:off x="3608995" y="1331101"/>
            <a:ext cx="2286000" cy="858810"/>
            <a:chOff x="4047138" y="904513"/>
            <a:chExt cx="2286000" cy="858810"/>
          </a:xfrm>
        </p:grpSpPr>
        <p:cxnSp>
          <p:nvCxnSpPr>
            <p:cNvPr id="7" name="Straight Arrow Connector 6"/>
            <p:cNvCxnSpPr/>
            <p:nvPr/>
          </p:nvCxnSpPr>
          <p:spPr bwMode="auto">
            <a:xfrm>
              <a:off x="4047138" y="1763323"/>
              <a:ext cx="2286000" cy="0"/>
            </a:xfrm>
            <a:prstGeom prst="straightConnector1">
              <a:avLst/>
            </a:prstGeom>
            <a:solidFill>
              <a:schemeClr val="accent1"/>
            </a:solidFill>
            <a:ln w="38100" cap="flat" cmpd="sng" algn="ctr">
              <a:solidFill>
                <a:schemeClr val="accent2"/>
              </a:solidFill>
              <a:prstDash val="solid"/>
              <a:round/>
              <a:headEnd type="arrow" w="med" len="med"/>
              <a:tailEnd type="arrow"/>
            </a:ln>
            <a:effectLst>
              <a:outerShdw blurRad="50800" dist="38100" dir="2700000" algn="tl" rotWithShape="0">
                <a:srgbClr val="000000">
                  <a:alpha val="43000"/>
                </a:srgbClr>
              </a:outerShdw>
            </a:effectLst>
          </p:spPr>
        </p:cxnSp>
        <p:sp>
          <p:nvSpPr>
            <p:cNvPr id="8" name="TextBox 7"/>
            <p:cNvSpPr txBox="1"/>
            <p:nvPr/>
          </p:nvSpPr>
          <p:spPr>
            <a:xfrm>
              <a:off x="4498933" y="904513"/>
              <a:ext cx="1382410" cy="707886"/>
            </a:xfrm>
            <a:prstGeom prst="rect">
              <a:avLst/>
            </a:prstGeom>
            <a:noFill/>
          </p:spPr>
          <p:txBody>
            <a:bodyPr wrap="none" rtlCol="0">
              <a:spAutoFit/>
            </a:bodyPr>
            <a:lstStyle/>
            <a:p>
              <a:pPr algn="ctr"/>
              <a:r>
                <a:rPr lang="en-US" sz="2000" b="1" dirty="0" smtClean="0">
                  <a:solidFill>
                    <a:srgbClr val="64FFFF"/>
                  </a:solidFill>
                  <a:effectLst>
                    <a:outerShdw blurRad="50800" dist="38100" dir="2700000" algn="tl" rotWithShape="0">
                      <a:prstClr val="black">
                        <a:alpha val="40000"/>
                      </a:prstClr>
                    </a:outerShdw>
                  </a:effectLst>
                  <a:latin typeface="Arial"/>
                </a:rPr>
                <a:t>LUVOIR</a:t>
              </a:r>
              <a:endParaRPr lang="en-US" sz="2000" b="1" dirty="0">
                <a:solidFill>
                  <a:srgbClr val="64FFFF"/>
                </a:solidFill>
                <a:effectLst>
                  <a:outerShdw blurRad="50800" dist="38100" dir="2700000" algn="tl" rotWithShape="0">
                    <a:prstClr val="black">
                      <a:alpha val="40000"/>
                    </a:prstClr>
                  </a:outerShdw>
                </a:effectLst>
                <a:latin typeface="Arial"/>
              </a:endParaRPr>
            </a:p>
            <a:p>
              <a:pPr algn="ctr"/>
              <a:r>
                <a:rPr lang="en-US" sz="2000" b="1" dirty="0" smtClean="0">
                  <a:solidFill>
                    <a:srgbClr val="64FFFF"/>
                  </a:solidFill>
                  <a:effectLst>
                    <a:outerShdw blurRad="50800" dist="38100" dir="2700000" algn="tl" rotWithShape="0">
                      <a:prstClr val="black">
                        <a:alpha val="40000"/>
                      </a:prstClr>
                    </a:outerShdw>
                  </a:effectLst>
                  <a:latin typeface="Arial"/>
                </a:rPr>
                <a:t>16 meters</a:t>
              </a:r>
              <a:endParaRPr lang="en-US" sz="2000" b="1" dirty="0">
                <a:solidFill>
                  <a:srgbClr val="64FFFF"/>
                </a:solidFill>
                <a:effectLst>
                  <a:outerShdw blurRad="50800" dist="38100" dir="2700000" algn="tl" rotWithShape="0">
                    <a:prstClr val="black">
                      <a:alpha val="40000"/>
                    </a:prstClr>
                  </a:outerShdw>
                </a:effectLst>
                <a:latin typeface="Arial"/>
              </a:endParaRPr>
            </a:p>
          </p:txBody>
        </p:sp>
      </p:grpSp>
      <p:sp>
        <p:nvSpPr>
          <p:cNvPr id="2" name="TextBox 1"/>
          <p:cNvSpPr txBox="1"/>
          <p:nvPr/>
        </p:nvSpPr>
        <p:spPr>
          <a:xfrm>
            <a:off x="34873" y="6464355"/>
            <a:ext cx="5408327" cy="369332"/>
          </a:xfrm>
          <a:prstGeom prst="rect">
            <a:avLst/>
          </a:prstGeom>
          <a:noFill/>
        </p:spPr>
        <p:txBody>
          <a:bodyPr wrap="square" rtlCol="0">
            <a:spAutoFit/>
          </a:bodyPr>
          <a:lstStyle/>
          <a:p>
            <a:r>
              <a:rPr lang="en-US" i="1" dirty="0" smtClean="0"/>
              <a:t>This is one possible architecture for LUVOIR</a:t>
            </a:r>
            <a:endParaRPr lang="en-US" i="1" dirty="0"/>
          </a:p>
        </p:txBody>
      </p:sp>
    </p:spTree>
    <p:extLst>
      <p:ext uri="{BB962C8B-B14F-4D97-AF65-F5344CB8AC3E}">
        <p14:creationId xmlns:p14="http://schemas.microsoft.com/office/powerpoint/2010/main" val="17246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mgre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1515" y="3584326"/>
            <a:ext cx="788355" cy="565236"/>
          </a:xfrm>
          <a:prstGeom prst="rect">
            <a:avLst/>
          </a:prstGeom>
        </p:spPr>
      </p:pic>
      <p:sp>
        <p:nvSpPr>
          <p:cNvPr id="11" name="TextBox 10"/>
          <p:cNvSpPr txBox="1"/>
          <p:nvPr/>
        </p:nvSpPr>
        <p:spPr>
          <a:xfrm>
            <a:off x="8103808" y="1811310"/>
            <a:ext cx="1086801" cy="553998"/>
          </a:xfrm>
          <a:prstGeom prst="rect">
            <a:avLst/>
          </a:prstGeom>
          <a:noFill/>
        </p:spPr>
        <p:txBody>
          <a:bodyPr wrap="square" rtlCol="0">
            <a:spAutoFit/>
          </a:bodyPr>
          <a:lstStyle/>
          <a:p>
            <a:pPr algn="r"/>
            <a:r>
              <a:rPr lang="en-US" sz="1500" b="1" dirty="0" smtClean="0"/>
              <a:t>for hot planets</a:t>
            </a:r>
            <a:endParaRPr lang="en-US" sz="1500" b="1" dirty="0"/>
          </a:p>
        </p:txBody>
      </p:sp>
      <p:sp>
        <p:nvSpPr>
          <p:cNvPr id="2" name="Title 1"/>
          <p:cNvSpPr>
            <a:spLocks noGrp="1"/>
          </p:cNvSpPr>
          <p:nvPr>
            <p:ph type="title"/>
          </p:nvPr>
        </p:nvSpPr>
        <p:spPr>
          <a:xfrm>
            <a:off x="457200" y="5255"/>
            <a:ext cx="8229600" cy="905509"/>
          </a:xfrm>
        </p:spPr>
        <p:txBody>
          <a:bodyPr/>
          <a:lstStyle/>
          <a:p>
            <a:r>
              <a:rPr lang="en-US" dirty="0" smtClean="0"/>
              <a:t>Pathway to Earth 2.0</a:t>
            </a:r>
            <a:endParaRPr lang="en-US" dirty="0"/>
          </a:p>
        </p:txBody>
      </p:sp>
      <p:graphicFrame>
        <p:nvGraphicFramePr>
          <p:cNvPr id="4" name="Diagram 3"/>
          <p:cNvGraphicFramePr/>
          <p:nvPr>
            <p:extLst>
              <p:ext uri="{D42A27DB-BD31-4B8C-83A1-F6EECF244321}">
                <p14:modId xmlns:p14="http://schemas.microsoft.com/office/powerpoint/2010/main" val="3854122631"/>
              </p:ext>
            </p:extLst>
          </p:nvPr>
        </p:nvGraphicFramePr>
        <p:xfrm>
          <a:off x="1034513" y="962075"/>
          <a:ext cx="7074974" cy="5798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Kepler2008Dec-cmykOnBlk-full.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3600000">
            <a:off x="264106" y="879477"/>
            <a:ext cx="508714" cy="903637"/>
          </a:xfrm>
          <a:prstGeom prst="rect">
            <a:avLst/>
          </a:prstGeom>
        </p:spPr>
      </p:pic>
      <p:pic>
        <p:nvPicPr>
          <p:cNvPr id="5" name="Picture 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667" y="2134038"/>
            <a:ext cx="503666" cy="275704"/>
          </a:xfrm>
          <a:prstGeom prst="rect">
            <a:avLst/>
          </a:prstGeom>
        </p:spPr>
      </p:pic>
      <p:pic>
        <p:nvPicPr>
          <p:cNvPr id="7" name="Picture 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667" y="1835481"/>
            <a:ext cx="910872" cy="287973"/>
          </a:xfrm>
          <a:prstGeom prst="rect">
            <a:avLst/>
          </a:prstGeom>
        </p:spPr>
      </p:pic>
      <p:pic>
        <p:nvPicPr>
          <p:cNvPr id="8" name="Picture 7"/>
          <p:cNvPicPr>
            <a:picLocks noChangeAspect="1"/>
          </p:cNvPicPr>
          <p:nvPr/>
        </p:nvPicPr>
        <p:blipFill rotWithShape="1">
          <a:blip r:embed="rId11" cstate="email">
            <a:extLst>
              <a:ext uri="{28A0092B-C50C-407E-A947-70E740481C1C}">
                <a14:useLocalDpi xmlns:a14="http://schemas.microsoft.com/office/drawing/2010/main"/>
              </a:ext>
            </a:extLst>
          </a:blip>
          <a:srcRect l="-1903"/>
          <a:stretch/>
        </p:blipFill>
        <p:spPr>
          <a:xfrm>
            <a:off x="550333" y="2134038"/>
            <a:ext cx="411792" cy="275704"/>
          </a:xfrm>
          <a:prstGeom prst="rect">
            <a:avLst/>
          </a:prstGeom>
        </p:spPr>
      </p:pic>
      <p:sp>
        <p:nvSpPr>
          <p:cNvPr id="10" name="TextBox 9"/>
          <p:cNvSpPr txBox="1"/>
          <p:nvPr/>
        </p:nvSpPr>
        <p:spPr>
          <a:xfrm>
            <a:off x="8062879" y="1791083"/>
            <a:ext cx="623921"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3" name="TextBox 12"/>
          <p:cNvSpPr txBox="1"/>
          <p:nvPr/>
        </p:nvSpPr>
        <p:spPr>
          <a:xfrm>
            <a:off x="8057200" y="950424"/>
            <a:ext cx="577313" cy="630942"/>
          </a:xfrm>
          <a:prstGeom prst="rect">
            <a:avLst/>
          </a:prstGeom>
          <a:noFill/>
        </p:spPr>
        <p:txBody>
          <a:bodyPr wrap="square" rtlCol="0">
            <a:spAutoFit/>
          </a:bodyPr>
          <a:lstStyle/>
          <a:p>
            <a:r>
              <a:rPr lang="en-US" sz="3500" dirty="0" smtClean="0">
                <a:latin typeface="Zapf Dingbats"/>
                <a:ea typeface="Zapf Dingbats"/>
                <a:cs typeface="Zapf Dingbats"/>
                <a:sym typeface="Zapf Dingbats"/>
              </a:rPr>
              <a:t>✔</a:t>
            </a:r>
            <a:endParaRPr lang="en-US" sz="3500" dirty="0"/>
          </a:p>
        </p:txBody>
      </p:sp>
      <p:sp>
        <p:nvSpPr>
          <p:cNvPr id="14" name="TextBox 13"/>
          <p:cNvSpPr txBox="1"/>
          <p:nvPr/>
        </p:nvSpPr>
        <p:spPr>
          <a:xfrm>
            <a:off x="5511453" y="2293166"/>
            <a:ext cx="3628418" cy="353943"/>
          </a:xfrm>
          <a:prstGeom prst="rect">
            <a:avLst/>
          </a:prstGeom>
          <a:noFill/>
        </p:spPr>
        <p:txBody>
          <a:bodyPr wrap="square" rtlCol="0">
            <a:spAutoFit/>
          </a:bodyPr>
          <a:lstStyle/>
          <a:p>
            <a:pPr algn="r"/>
            <a:r>
              <a:rPr lang="en-US" sz="1700" b="1" i="1" dirty="0" smtClean="0"/>
              <a:t>(Work in progress for cool planets)</a:t>
            </a:r>
            <a:endParaRPr lang="en-US" sz="1700" b="1" i="1" dirty="0"/>
          </a:p>
        </p:txBody>
      </p:sp>
      <p:pic>
        <p:nvPicPr>
          <p:cNvPr id="12" name="Picture 11">
            <a:hlinkClick r:id="rId12"/>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667" y="2647110"/>
            <a:ext cx="845867" cy="628246"/>
          </a:xfrm>
          <a:prstGeom prst="rect">
            <a:avLst/>
          </a:prstGeom>
        </p:spPr>
      </p:pic>
      <p:pic>
        <p:nvPicPr>
          <p:cNvPr id="15" name="Picture 1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6667" y="3884950"/>
            <a:ext cx="503666" cy="275704"/>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667" y="3586393"/>
            <a:ext cx="910872" cy="287973"/>
          </a:xfrm>
          <a:prstGeom prst="rect">
            <a:avLst/>
          </a:prstGeom>
        </p:spPr>
      </p:pic>
      <p:pic>
        <p:nvPicPr>
          <p:cNvPr id="17" name="Picture 16"/>
          <p:cNvPicPr>
            <a:picLocks noChangeAspect="1"/>
          </p:cNvPicPr>
          <p:nvPr/>
        </p:nvPicPr>
        <p:blipFill rotWithShape="1">
          <a:blip r:embed="rId11" cstate="email">
            <a:extLst>
              <a:ext uri="{28A0092B-C50C-407E-A947-70E740481C1C}">
                <a14:useLocalDpi xmlns:a14="http://schemas.microsoft.com/office/drawing/2010/main"/>
              </a:ext>
            </a:extLst>
          </a:blip>
          <a:srcRect l="-1903"/>
          <a:stretch/>
        </p:blipFill>
        <p:spPr>
          <a:xfrm>
            <a:off x="550333" y="3884950"/>
            <a:ext cx="411792" cy="275704"/>
          </a:xfrm>
          <a:prstGeom prst="rect">
            <a:avLst/>
          </a:prstGeom>
        </p:spPr>
      </p:pic>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4034" y="4361517"/>
            <a:ext cx="977978" cy="782383"/>
          </a:xfrm>
          <a:prstGeom prst="rect">
            <a:avLst/>
          </a:prstGeom>
        </p:spPr>
      </p:pic>
      <p:pic>
        <p:nvPicPr>
          <p:cNvPr id="24" name="Picture 2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7430" y="6201194"/>
            <a:ext cx="911055" cy="512468"/>
          </a:xfrm>
          <a:prstGeom prst="rect">
            <a:avLst/>
          </a:prstGeom>
        </p:spPr>
      </p:pic>
      <p:pic>
        <p:nvPicPr>
          <p:cNvPr id="20" name="Picture 1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070" y="5379604"/>
            <a:ext cx="911055" cy="512468"/>
          </a:xfrm>
          <a:prstGeom prst="rect">
            <a:avLst/>
          </a:prstGeom>
        </p:spPr>
      </p:pic>
    </p:spTree>
    <p:extLst>
      <p:ext uri="{BB962C8B-B14F-4D97-AF65-F5344CB8AC3E}">
        <p14:creationId xmlns:p14="http://schemas.microsoft.com/office/powerpoint/2010/main" val="10321953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0900"/>
            <a:ext cx="8229600" cy="1143000"/>
          </a:xfrm>
        </p:spPr>
        <p:txBody>
          <a:bodyPr/>
          <a:lstStyle/>
          <a:p>
            <a:r>
              <a:rPr lang="en-US" dirty="0" smtClean="0"/>
              <a:t>Big Picture Summary</a:t>
            </a:r>
            <a:endParaRPr lang="en-US" dirty="0"/>
          </a:p>
        </p:txBody>
      </p:sp>
      <p:sp>
        <p:nvSpPr>
          <p:cNvPr id="9" name="Content Placeholder 6"/>
          <p:cNvSpPr txBox="1">
            <a:spLocks/>
          </p:cNvSpPr>
          <p:nvPr/>
        </p:nvSpPr>
        <p:spPr>
          <a:xfrm>
            <a:off x="3706328" y="4834326"/>
            <a:ext cx="5346513"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2">
                    <a:lumMod val="60000"/>
                    <a:lumOff val="40000"/>
                  </a:schemeClr>
                </a:solidFill>
              </a:rPr>
              <a:t>How can we </a:t>
            </a:r>
            <a:r>
              <a:rPr lang="en-US" sz="6000" b="1" dirty="0" smtClean="0">
                <a:solidFill>
                  <a:schemeClr val="accent2">
                    <a:lumMod val="60000"/>
                    <a:lumOff val="40000"/>
                  </a:schemeClr>
                </a:solidFill>
              </a:rPr>
              <a:t>identify </a:t>
            </a:r>
            <a:r>
              <a:rPr lang="en-US" sz="3000" b="1" i="1" dirty="0" smtClean="0">
                <a:solidFill>
                  <a:schemeClr val="accent2">
                    <a:lumMod val="60000"/>
                    <a:lumOff val="40000"/>
                  </a:schemeClr>
                </a:solidFill>
              </a:rPr>
              <a:t>potentially habitable planets</a:t>
            </a:r>
            <a:endParaRPr lang="en-US" sz="3000" dirty="0" smtClean="0">
              <a:solidFill>
                <a:schemeClr val="accent2">
                  <a:lumMod val="60000"/>
                  <a:lumOff val="40000"/>
                </a:schemeClr>
              </a:solidFill>
            </a:endParaRPr>
          </a:p>
        </p:txBody>
      </p:sp>
      <p:sp>
        <p:nvSpPr>
          <p:cNvPr id="10" name="Content Placeholder 6"/>
          <p:cNvSpPr txBox="1">
            <a:spLocks/>
          </p:cNvSpPr>
          <p:nvPr/>
        </p:nvSpPr>
        <p:spPr>
          <a:xfrm>
            <a:off x="3019383" y="858352"/>
            <a:ext cx="6124616" cy="1698486"/>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6">
                    <a:lumMod val="60000"/>
                    <a:lumOff val="40000"/>
                  </a:schemeClr>
                </a:solidFill>
              </a:rPr>
              <a:t>How</a:t>
            </a:r>
            <a:r>
              <a:rPr lang="en-US" sz="5000" b="1" dirty="0" smtClean="0">
                <a:solidFill>
                  <a:schemeClr val="accent6">
                    <a:lumMod val="60000"/>
                    <a:lumOff val="40000"/>
                  </a:schemeClr>
                </a:solidFill>
              </a:rPr>
              <a:t> </a:t>
            </a:r>
            <a:r>
              <a:rPr lang="en-US" sz="6000" b="1" dirty="0">
                <a:solidFill>
                  <a:schemeClr val="accent6">
                    <a:lumMod val="60000"/>
                    <a:lumOff val="40000"/>
                  </a:schemeClr>
                </a:solidFill>
              </a:rPr>
              <a:t>common</a:t>
            </a:r>
            <a:r>
              <a:rPr lang="en-US" sz="5000" b="1" dirty="0">
                <a:solidFill>
                  <a:schemeClr val="accent6">
                    <a:lumMod val="60000"/>
                    <a:lumOff val="40000"/>
                  </a:schemeClr>
                </a:solidFill>
              </a:rPr>
              <a:t> </a:t>
            </a:r>
            <a:r>
              <a:rPr lang="en-US" sz="3000" dirty="0" smtClean="0">
                <a:solidFill>
                  <a:schemeClr val="accent6">
                    <a:lumMod val="60000"/>
                    <a:lumOff val="40000"/>
                  </a:schemeClr>
                </a:solidFill>
              </a:rPr>
              <a:t>are </a:t>
            </a:r>
          </a:p>
          <a:p>
            <a:pPr marL="0" indent="0">
              <a:buNone/>
            </a:pPr>
            <a:r>
              <a:rPr lang="en-US" sz="3000" b="1" i="1" dirty="0" smtClean="0">
                <a:solidFill>
                  <a:schemeClr val="accent6">
                    <a:lumMod val="60000"/>
                    <a:lumOff val="40000"/>
                  </a:schemeClr>
                </a:solidFill>
              </a:rPr>
              <a:t>planets orbiting low-mass stars</a:t>
            </a:r>
            <a:endParaRPr lang="en-US" sz="3000" dirty="0" smtClean="0">
              <a:solidFill>
                <a:schemeClr val="accent6">
                  <a:lumMod val="60000"/>
                  <a:lumOff val="40000"/>
                </a:schemeClr>
              </a:solidFill>
            </a:endParaRPr>
          </a:p>
        </p:txBody>
      </p:sp>
      <p:sp>
        <p:nvSpPr>
          <p:cNvPr id="11" name="Content Placeholder 6"/>
          <p:cNvSpPr txBox="1">
            <a:spLocks/>
          </p:cNvSpPr>
          <p:nvPr/>
        </p:nvSpPr>
        <p:spPr>
          <a:xfrm>
            <a:off x="3392706" y="2816740"/>
            <a:ext cx="5751294" cy="171092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5">
                    <a:lumMod val="60000"/>
                    <a:lumOff val="40000"/>
                  </a:schemeClr>
                </a:solidFill>
              </a:rPr>
              <a:t>How</a:t>
            </a:r>
            <a:r>
              <a:rPr lang="en-US" sz="4500" b="1" dirty="0" smtClean="0">
                <a:solidFill>
                  <a:schemeClr val="accent5">
                    <a:lumMod val="60000"/>
                    <a:lumOff val="40000"/>
                  </a:schemeClr>
                </a:solidFill>
              </a:rPr>
              <a:t> </a:t>
            </a:r>
            <a:r>
              <a:rPr lang="en-US" sz="6000" b="1" dirty="0" smtClean="0">
                <a:solidFill>
                  <a:schemeClr val="accent5">
                    <a:lumMod val="60000"/>
                    <a:lumOff val="40000"/>
                  </a:schemeClr>
                </a:solidFill>
              </a:rPr>
              <a:t>diverse</a:t>
            </a:r>
            <a:r>
              <a:rPr lang="en-US" sz="4500" b="1" dirty="0" smtClean="0">
                <a:solidFill>
                  <a:schemeClr val="accent5">
                    <a:lumMod val="60000"/>
                    <a:lumOff val="40000"/>
                  </a:schemeClr>
                </a:solidFill>
              </a:rPr>
              <a:t> </a:t>
            </a:r>
            <a:r>
              <a:rPr lang="en-US" sz="3000" dirty="0" smtClean="0">
                <a:solidFill>
                  <a:schemeClr val="accent5">
                    <a:lumMod val="60000"/>
                    <a:lumOff val="40000"/>
                  </a:schemeClr>
                </a:solidFill>
              </a:rPr>
              <a:t>are the </a:t>
            </a:r>
            <a:r>
              <a:rPr lang="en-US" sz="3000" b="1" i="1" dirty="0" smtClean="0">
                <a:solidFill>
                  <a:schemeClr val="accent5">
                    <a:lumMod val="60000"/>
                    <a:lumOff val="40000"/>
                  </a:schemeClr>
                </a:solidFill>
              </a:rPr>
              <a:t>compositions of small planets</a:t>
            </a:r>
            <a:endParaRPr lang="en-US" sz="3000" dirty="0" smtClean="0">
              <a:solidFill>
                <a:schemeClr val="accent5">
                  <a:lumMod val="60000"/>
                  <a:lumOff val="40000"/>
                </a:schemeClr>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50" y="3024948"/>
            <a:ext cx="2601395" cy="1737360"/>
          </a:xfrm>
          <a:prstGeom prst="roundRect">
            <a:avLst>
              <a:gd name="adj" fmla="val 8594"/>
            </a:avLst>
          </a:prstGeom>
          <a:solidFill>
            <a:srgbClr val="FFFFFF">
              <a:shade val="85000"/>
            </a:srgbClr>
          </a:solidFill>
          <a:ln w="38100" cmpd="sng">
            <a:solidFill>
              <a:schemeClr val="accent5">
                <a:lumMod val="75000"/>
              </a:schemeClr>
            </a:solidFill>
          </a:ln>
          <a:effec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3112" y="5029857"/>
            <a:ext cx="2616786" cy="1737360"/>
          </a:xfrm>
          <a:prstGeom prst="roundRect">
            <a:avLst>
              <a:gd name="adj" fmla="val 8594"/>
            </a:avLst>
          </a:prstGeom>
          <a:solidFill>
            <a:srgbClr val="FFFFFF">
              <a:shade val="85000"/>
            </a:srgbClr>
          </a:solidFill>
          <a:ln w="38100" cmpd="sng">
            <a:solidFill>
              <a:schemeClr val="accent2">
                <a:lumMod val="75000"/>
              </a:schemeClr>
            </a:solidFill>
          </a:ln>
          <a:effec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231" y="1045828"/>
            <a:ext cx="2606040" cy="1737360"/>
          </a:xfrm>
          <a:prstGeom prst="roundRect">
            <a:avLst>
              <a:gd name="adj" fmla="val 8594"/>
            </a:avLst>
          </a:prstGeom>
          <a:solidFill>
            <a:srgbClr val="FFFFFF">
              <a:shade val="85000"/>
            </a:srgbClr>
          </a:solidFill>
          <a:ln w="38100" cmpd="sng">
            <a:solidFill>
              <a:schemeClr val="accent6">
                <a:lumMod val="75000"/>
              </a:schemeClr>
            </a:solidFill>
          </a:ln>
          <a:effectLst/>
        </p:spPr>
      </p:pic>
      <p:sp>
        <p:nvSpPr>
          <p:cNvPr id="31" name="Rectangle 30"/>
          <p:cNvSpPr/>
          <p:nvPr/>
        </p:nvSpPr>
        <p:spPr>
          <a:xfrm>
            <a:off x="8259578" y="894928"/>
            <a:ext cx="838328" cy="1785104"/>
          </a:xfrm>
          <a:prstGeom prst="rect">
            <a:avLst/>
          </a:prstGeom>
        </p:spPr>
        <p:txBody>
          <a:bodyPr wrap="none">
            <a:spAutoFit/>
          </a:bodyPr>
          <a:lstStyle/>
          <a:p>
            <a:r>
              <a:rPr lang="en-US" sz="11000" b="1" dirty="0" smtClean="0">
                <a:solidFill>
                  <a:schemeClr val="accent6">
                    <a:lumMod val="60000"/>
                    <a:lumOff val="40000"/>
                  </a:schemeClr>
                </a:solidFill>
              </a:rPr>
              <a:t>?</a:t>
            </a:r>
            <a:endParaRPr lang="en-US" sz="11000" dirty="0"/>
          </a:p>
        </p:txBody>
      </p:sp>
      <p:sp>
        <p:nvSpPr>
          <p:cNvPr id="32" name="Rectangle 31"/>
          <p:cNvSpPr/>
          <p:nvPr/>
        </p:nvSpPr>
        <p:spPr>
          <a:xfrm>
            <a:off x="8259578" y="2932900"/>
            <a:ext cx="838328" cy="1785104"/>
          </a:xfrm>
          <a:prstGeom prst="rect">
            <a:avLst/>
          </a:prstGeom>
        </p:spPr>
        <p:txBody>
          <a:bodyPr wrap="none">
            <a:spAutoFit/>
          </a:bodyPr>
          <a:lstStyle/>
          <a:p>
            <a:r>
              <a:rPr lang="en-US" sz="11000" b="1" dirty="0" smtClean="0">
                <a:solidFill>
                  <a:schemeClr val="accent5">
                    <a:lumMod val="60000"/>
                    <a:lumOff val="40000"/>
                  </a:schemeClr>
                </a:solidFill>
              </a:rPr>
              <a:t>?</a:t>
            </a:r>
            <a:endParaRPr lang="en-US" sz="11000" dirty="0">
              <a:solidFill>
                <a:schemeClr val="accent5">
                  <a:lumMod val="60000"/>
                  <a:lumOff val="40000"/>
                </a:schemeClr>
              </a:solidFill>
            </a:endParaRPr>
          </a:p>
        </p:txBody>
      </p:sp>
      <p:sp>
        <p:nvSpPr>
          <p:cNvPr id="33" name="Rectangle 32"/>
          <p:cNvSpPr/>
          <p:nvPr/>
        </p:nvSpPr>
        <p:spPr>
          <a:xfrm>
            <a:off x="8259578" y="4840886"/>
            <a:ext cx="838328" cy="1785104"/>
          </a:xfrm>
          <a:prstGeom prst="rect">
            <a:avLst/>
          </a:prstGeom>
        </p:spPr>
        <p:txBody>
          <a:bodyPr wrap="none">
            <a:spAutoFit/>
          </a:bodyPr>
          <a:lstStyle/>
          <a:p>
            <a:r>
              <a:rPr lang="en-US" sz="11000" b="1" dirty="0" smtClean="0">
                <a:solidFill>
                  <a:schemeClr val="accent2">
                    <a:lumMod val="60000"/>
                    <a:lumOff val="40000"/>
                  </a:schemeClr>
                </a:solidFill>
              </a:rPr>
              <a:t>?</a:t>
            </a:r>
            <a:endParaRPr lang="en-US" sz="11000" dirty="0">
              <a:solidFill>
                <a:schemeClr val="accent2">
                  <a:lumMod val="60000"/>
                  <a:lumOff val="40000"/>
                </a:schemeClr>
              </a:solidFill>
            </a:endParaRPr>
          </a:p>
        </p:txBody>
      </p:sp>
      <p:sp>
        <p:nvSpPr>
          <p:cNvPr id="56" name="Rectangle 55"/>
          <p:cNvSpPr/>
          <p:nvPr/>
        </p:nvSpPr>
        <p:spPr>
          <a:xfrm>
            <a:off x="138658" y="1933989"/>
            <a:ext cx="509650" cy="861774"/>
          </a:xfrm>
          <a:prstGeom prst="rect">
            <a:avLst/>
          </a:prstGeom>
        </p:spPr>
        <p:txBody>
          <a:bodyPr wrap="none">
            <a:spAutoFit/>
          </a:bodyPr>
          <a:lstStyle/>
          <a:p>
            <a:r>
              <a:rPr lang="en-US" sz="5000" b="1" dirty="0" smtClean="0">
                <a:ln w="12700" cmpd="sng">
                  <a:solidFill>
                    <a:srgbClr val="000000"/>
                  </a:solidFill>
                </a:ln>
                <a:solidFill>
                  <a:schemeClr val="accent6">
                    <a:lumMod val="75000"/>
                  </a:schemeClr>
                </a:solidFill>
              </a:rPr>
              <a:t>1</a:t>
            </a:r>
            <a:endParaRPr lang="en-US" sz="5000" dirty="0">
              <a:ln w="12700" cmpd="sng">
                <a:solidFill>
                  <a:srgbClr val="000000"/>
                </a:solidFill>
              </a:ln>
              <a:solidFill>
                <a:schemeClr val="accent6">
                  <a:lumMod val="75000"/>
                </a:schemeClr>
              </a:solidFill>
            </a:endParaRPr>
          </a:p>
        </p:txBody>
      </p:sp>
      <p:sp>
        <p:nvSpPr>
          <p:cNvPr id="57" name="Rectangle 56"/>
          <p:cNvSpPr/>
          <p:nvPr/>
        </p:nvSpPr>
        <p:spPr>
          <a:xfrm>
            <a:off x="516264" y="3927276"/>
            <a:ext cx="509650" cy="861774"/>
          </a:xfrm>
          <a:prstGeom prst="rect">
            <a:avLst/>
          </a:prstGeom>
        </p:spPr>
        <p:txBody>
          <a:bodyPr wrap="none">
            <a:spAutoFit/>
          </a:bodyPr>
          <a:lstStyle/>
          <a:p>
            <a:r>
              <a:rPr lang="en-US" sz="5000" b="1" dirty="0">
                <a:ln w="12700" cmpd="sng">
                  <a:solidFill>
                    <a:srgbClr val="000000"/>
                  </a:solidFill>
                </a:ln>
                <a:solidFill>
                  <a:schemeClr val="accent5">
                    <a:lumMod val="75000"/>
                  </a:schemeClr>
                </a:solidFill>
              </a:rPr>
              <a:t>2</a:t>
            </a:r>
            <a:endParaRPr lang="en-US" sz="5000" dirty="0">
              <a:ln w="12700" cmpd="sng">
                <a:solidFill>
                  <a:srgbClr val="000000"/>
                </a:solidFill>
              </a:ln>
              <a:solidFill>
                <a:schemeClr val="accent5">
                  <a:lumMod val="75000"/>
                </a:schemeClr>
              </a:solidFill>
            </a:endParaRPr>
          </a:p>
        </p:txBody>
      </p:sp>
      <p:sp>
        <p:nvSpPr>
          <p:cNvPr id="58" name="Rectangle 57"/>
          <p:cNvSpPr/>
          <p:nvPr/>
        </p:nvSpPr>
        <p:spPr>
          <a:xfrm>
            <a:off x="934573" y="5918018"/>
            <a:ext cx="509650" cy="861774"/>
          </a:xfrm>
          <a:prstGeom prst="rect">
            <a:avLst/>
          </a:prstGeom>
        </p:spPr>
        <p:txBody>
          <a:bodyPr wrap="none">
            <a:spAutoFit/>
          </a:bodyPr>
          <a:lstStyle/>
          <a:p>
            <a:r>
              <a:rPr lang="en-US" sz="5000" b="1" dirty="0" smtClean="0">
                <a:ln w="12700" cmpd="sng">
                  <a:solidFill>
                    <a:schemeClr val="bg1"/>
                  </a:solidFill>
                </a:ln>
                <a:solidFill>
                  <a:schemeClr val="accent2">
                    <a:lumMod val="75000"/>
                  </a:schemeClr>
                </a:solidFill>
              </a:rPr>
              <a:t>3</a:t>
            </a:r>
            <a:endParaRPr lang="en-US" sz="5000" dirty="0">
              <a:ln w="12700" cmpd="sng">
                <a:solidFill>
                  <a:schemeClr val="bg1"/>
                </a:solidFill>
              </a:ln>
              <a:solidFill>
                <a:schemeClr val="accent2">
                  <a:lumMod val="75000"/>
                </a:schemeClr>
              </a:solidFill>
            </a:endParaRP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8137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31" grpId="0"/>
      <p:bldP spid="32" grpId="0"/>
      <p:bldP spid="33" grpId="0"/>
      <p:bldP spid="56" grpId="0"/>
      <p:bldP spid="57" grpId="0"/>
      <p:bldP spid="5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0900"/>
            <a:ext cx="8229600" cy="1143000"/>
          </a:xfrm>
        </p:spPr>
        <p:txBody>
          <a:bodyPr/>
          <a:lstStyle/>
          <a:p>
            <a:r>
              <a:rPr lang="en-US" dirty="0"/>
              <a:t>Big Picture Summary</a:t>
            </a:r>
          </a:p>
        </p:txBody>
      </p:sp>
      <p:sp>
        <p:nvSpPr>
          <p:cNvPr id="9" name="Content Placeholder 6"/>
          <p:cNvSpPr txBox="1">
            <a:spLocks/>
          </p:cNvSpPr>
          <p:nvPr/>
        </p:nvSpPr>
        <p:spPr>
          <a:xfrm>
            <a:off x="3706328" y="4834326"/>
            <a:ext cx="5346513"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2">
                    <a:lumMod val="60000"/>
                    <a:lumOff val="40000"/>
                  </a:schemeClr>
                </a:solidFill>
              </a:rPr>
              <a:t>How can we </a:t>
            </a:r>
            <a:r>
              <a:rPr lang="en-US" sz="6000" b="1" dirty="0" smtClean="0">
                <a:solidFill>
                  <a:schemeClr val="accent2">
                    <a:lumMod val="60000"/>
                    <a:lumOff val="40000"/>
                  </a:schemeClr>
                </a:solidFill>
              </a:rPr>
              <a:t>identify </a:t>
            </a:r>
            <a:r>
              <a:rPr lang="en-US" sz="3000" b="1" i="1" dirty="0" smtClean="0">
                <a:solidFill>
                  <a:schemeClr val="accent2">
                    <a:lumMod val="60000"/>
                    <a:lumOff val="40000"/>
                  </a:schemeClr>
                </a:solidFill>
              </a:rPr>
              <a:t>potentially habitable planets</a:t>
            </a:r>
            <a:endParaRPr lang="en-US" sz="3000" dirty="0" smtClean="0">
              <a:solidFill>
                <a:schemeClr val="accent2">
                  <a:lumMod val="60000"/>
                  <a:lumOff val="40000"/>
                </a:schemeClr>
              </a:solidFill>
            </a:endParaRPr>
          </a:p>
        </p:txBody>
      </p:sp>
      <p:sp>
        <p:nvSpPr>
          <p:cNvPr id="10" name="Content Placeholder 6"/>
          <p:cNvSpPr txBox="1">
            <a:spLocks/>
          </p:cNvSpPr>
          <p:nvPr/>
        </p:nvSpPr>
        <p:spPr>
          <a:xfrm>
            <a:off x="3019383" y="1050336"/>
            <a:ext cx="6124616" cy="1698486"/>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solidFill>
                  <a:schemeClr val="accent6">
                    <a:lumMod val="60000"/>
                    <a:lumOff val="40000"/>
                  </a:schemeClr>
                </a:solidFill>
              </a:rPr>
              <a:t>2.5 small planets </a:t>
            </a:r>
            <a:r>
              <a:rPr lang="en-US" sz="2800" dirty="0">
                <a:solidFill>
                  <a:srgbClr val="F9DEC8"/>
                </a:solidFill>
              </a:rPr>
              <a:t>per M dwarf</a:t>
            </a:r>
          </a:p>
          <a:p>
            <a:r>
              <a:rPr lang="en-US" sz="2800" b="1" dirty="0">
                <a:solidFill>
                  <a:schemeClr val="accent6">
                    <a:lumMod val="60000"/>
                    <a:lumOff val="40000"/>
                  </a:schemeClr>
                </a:solidFill>
              </a:rPr>
              <a:t>0.25 Earth-like planets </a:t>
            </a:r>
            <a:r>
              <a:rPr lang="en-US" sz="2800" dirty="0">
                <a:solidFill>
                  <a:srgbClr val="F9DEC8"/>
                </a:solidFill>
              </a:rPr>
              <a:t>per M dwarf</a:t>
            </a:r>
            <a:endParaRPr lang="en-US" sz="2800" b="1" dirty="0">
              <a:solidFill>
                <a:schemeClr val="accent6">
                  <a:lumMod val="60000"/>
                  <a:lumOff val="40000"/>
                </a:schemeClr>
              </a:solidFill>
            </a:endParaRPr>
          </a:p>
        </p:txBody>
      </p:sp>
      <p:sp>
        <p:nvSpPr>
          <p:cNvPr id="11" name="Content Placeholder 6"/>
          <p:cNvSpPr txBox="1">
            <a:spLocks/>
          </p:cNvSpPr>
          <p:nvPr/>
        </p:nvSpPr>
        <p:spPr>
          <a:xfrm>
            <a:off x="3392706" y="2816740"/>
            <a:ext cx="5751294" cy="171092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5">
                    <a:lumMod val="60000"/>
                    <a:lumOff val="40000"/>
                  </a:schemeClr>
                </a:solidFill>
              </a:rPr>
              <a:t>How</a:t>
            </a:r>
            <a:r>
              <a:rPr lang="en-US" sz="4500" b="1" dirty="0" smtClean="0">
                <a:solidFill>
                  <a:schemeClr val="accent5">
                    <a:lumMod val="60000"/>
                    <a:lumOff val="40000"/>
                  </a:schemeClr>
                </a:solidFill>
              </a:rPr>
              <a:t> </a:t>
            </a:r>
            <a:r>
              <a:rPr lang="en-US" sz="6000" b="1" dirty="0" smtClean="0">
                <a:solidFill>
                  <a:schemeClr val="accent5">
                    <a:lumMod val="60000"/>
                    <a:lumOff val="40000"/>
                  </a:schemeClr>
                </a:solidFill>
              </a:rPr>
              <a:t>diverse</a:t>
            </a:r>
            <a:r>
              <a:rPr lang="en-US" sz="4500" b="1" dirty="0" smtClean="0">
                <a:solidFill>
                  <a:schemeClr val="accent5">
                    <a:lumMod val="60000"/>
                    <a:lumOff val="40000"/>
                  </a:schemeClr>
                </a:solidFill>
              </a:rPr>
              <a:t> </a:t>
            </a:r>
            <a:r>
              <a:rPr lang="en-US" sz="3000" dirty="0" smtClean="0">
                <a:solidFill>
                  <a:schemeClr val="accent5">
                    <a:lumMod val="60000"/>
                    <a:lumOff val="40000"/>
                  </a:schemeClr>
                </a:solidFill>
              </a:rPr>
              <a:t>are the </a:t>
            </a:r>
            <a:r>
              <a:rPr lang="en-US" sz="3000" b="1" i="1" dirty="0" smtClean="0">
                <a:solidFill>
                  <a:schemeClr val="accent5">
                    <a:lumMod val="60000"/>
                    <a:lumOff val="40000"/>
                  </a:schemeClr>
                </a:solidFill>
              </a:rPr>
              <a:t>compositions of small planets</a:t>
            </a:r>
            <a:endParaRPr lang="en-US" sz="3000" dirty="0" smtClean="0">
              <a:solidFill>
                <a:schemeClr val="accent5">
                  <a:lumMod val="60000"/>
                  <a:lumOff val="40000"/>
                </a:schemeClr>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50" y="3024948"/>
            <a:ext cx="2601395" cy="1737360"/>
          </a:xfrm>
          <a:prstGeom prst="roundRect">
            <a:avLst>
              <a:gd name="adj" fmla="val 8594"/>
            </a:avLst>
          </a:prstGeom>
          <a:solidFill>
            <a:srgbClr val="FFFFFF">
              <a:shade val="85000"/>
            </a:srgbClr>
          </a:solidFill>
          <a:ln w="38100" cmpd="sng">
            <a:solidFill>
              <a:schemeClr val="accent5">
                <a:lumMod val="75000"/>
              </a:schemeClr>
            </a:solidFill>
          </a:ln>
          <a:effec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3112" y="5029857"/>
            <a:ext cx="2616786" cy="1737360"/>
          </a:xfrm>
          <a:prstGeom prst="roundRect">
            <a:avLst>
              <a:gd name="adj" fmla="val 8594"/>
            </a:avLst>
          </a:prstGeom>
          <a:solidFill>
            <a:srgbClr val="FFFFFF">
              <a:shade val="85000"/>
            </a:srgbClr>
          </a:solidFill>
          <a:ln w="38100" cmpd="sng">
            <a:solidFill>
              <a:schemeClr val="accent2">
                <a:lumMod val="75000"/>
              </a:schemeClr>
            </a:solidFill>
          </a:ln>
          <a:effec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231" y="1045828"/>
            <a:ext cx="2606040" cy="1737360"/>
          </a:xfrm>
          <a:prstGeom prst="roundRect">
            <a:avLst>
              <a:gd name="adj" fmla="val 8594"/>
            </a:avLst>
          </a:prstGeom>
          <a:solidFill>
            <a:srgbClr val="FFFFFF">
              <a:shade val="85000"/>
            </a:srgbClr>
          </a:solidFill>
          <a:ln w="38100" cmpd="sng">
            <a:solidFill>
              <a:schemeClr val="accent6">
                <a:lumMod val="75000"/>
              </a:schemeClr>
            </a:solidFill>
          </a:ln>
          <a:effectLst/>
        </p:spPr>
      </p:pic>
      <p:sp>
        <p:nvSpPr>
          <p:cNvPr id="32" name="Rectangle 31"/>
          <p:cNvSpPr/>
          <p:nvPr/>
        </p:nvSpPr>
        <p:spPr>
          <a:xfrm>
            <a:off x="8259578" y="2932900"/>
            <a:ext cx="838328" cy="1785104"/>
          </a:xfrm>
          <a:prstGeom prst="rect">
            <a:avLst/>
          </a:prstGeom>
        </p:spPr>
        <p:txBody>
          <a:bodyPr wrap="none">
            <a:spAutoFit/>
          </a:bodyPr>
          <a:lstStyle/>
          <a:p>
            <a:r>
              <a:rPr lang="en-US" sz="11000" b="1" dirty="0" smtClean="0">
                <a:solidFill>
                  <a:schemeClr val="accent5">
                    <a:lumMod val="60000"/>
                    <a:lumOff val="40000"/>
                  </a:schemeClr>
                </a:solidFill>
              </a:rPr>
              <a:t>?</a:t>
            </a:r>
            <a:endParaRPr lang="en-US" sz="11000" dirty="0">
              <a:solidFill>
                <a:schemeClr val="accent5">
                  <a:lumMod val="60000"/>
                  <a:lumOff val="40000"/>
                </a:schemeClr>
              </a:solidFill>
            </a:endParaRPr>
          </a:p>
        </p:txBody>
      </p:sp>
      <p:sp>
        <p:nvSpPr>
          <p:cNvPr id="33" name="Rectangle 32"/>
          <p:cNvSpPr/>
          <p:nvPr/>
        </p:nvSpPr>
        <p:spPr>
          <a:xfrm>
            <a:off x="8259578" y="4840886"/>
            <a:ext cx="838328" cy="1785104"/>
          </a:xfrm>
          <a:prstGeom prst="rect">
            <a:avLst/>
          </a:prstGeom>
        </p:spPr>
        <p:txBody>
          <a:bodyPr wrap="none">
            <a:spAutoFit/>
          </a:bodyPr>
          <a:lstStyle/>
          <a:p>
            <a:r>
              <a:rPr lang="en-US" sz="11000" b="1" dirty="0" smtClean="0">
                <a:solidFill>
                  <a:schemeClr val="accent2">
                    <a:lumMod val="60000"/>
                    <a:lumOff val="40000"/>
                  </a:schemeClr>
                </a:solidFill>
              </a:rPr>
              <a:t>?</a:t>
            </a:r>
            <a:endParaRPr lang="en-US" sz="11000" dirty="0">
              <a:solidFill>
                <a:schemeClr val="accent2">
                  <a:lumMod val="60000"/>
                  <a:lumOff val="40000"/>
                </a:schemeClr>
              </a:solidFill>
            </a:endParaRPr>
          </a:p>
        </p:txBody>
      </p:sp>
      <p:sp>
        <p:nvSpPr>
          <p:cNvPr id="56" name="Rectangle 55"/>
          <p:cNvSpPr/>
          <p:nvPr/>
        </p:nvSpPr>
        <p:spPr>
          <a:xfrm>
            <a:off x="138658" y="1933989"/>
            <a:ext cx="509650" cy="861774"/>
          </a:xfrm>
          <a:prstGeom prst="rect">
            <a:avLst/>
          </a:prstGeom>
        </p:spPr>
        <p:txBody>
          <a:bodyPr wrap="none">
            <a:spAutoFit/>
          </a:bodyPr>
          <a:lstStyle/>
          <a:p>
            <a:r>
              <a:rPr lang="en-US" sz="5000" b="1" dirty="0" smtClean="0">
                <a:ln w="12700" cmpd="sng">
                  <a:solidFill>
                    <a:srgbClr val="000000"/>
                  </a:solidFill>
                </a:ln>
                <a:solidFill>
                  <a:schemeClr val="accent6">
                    <a:lumMod val="75000"/>
                  </a:schemeClr>
                </a:solidFill>
              </a:rPr>
              <a:t>1</a:t>
            </a:r>
            <a:endParaRPr lang="en-US" sz="5000" dirty="0">
              <a:ln w="12700" cmpd="sng">
                <a:solidFill>
                  <a:srgbClr val="000000"/>
                </a:solidFill>
              </a:ln>
              <a:solidFill>
                <a:schemeClr val="accent6">
                  <a:lumMod val="75000"/>
                </a:schemeClr>
              </a:solidFill>
            </a:endParaRPr>
          </a:p>
        </p:txBody>
      </p:sp>
      <p:sp>
        <p:nvSpPr>
          <p:cNvPr id="57" name="Rectangle 56"/>
          <p:cNvSpPr/>
          <p:nvPr/>
        </p:nvSpPr>
        <p:spPr>
          <a:xfrm>
            <a:off x="516264" y="3927276"/>
            <a:ext cx="509650" cy="861774"/>
          </a:xfrm>
          <a:prstGeom prst="rect">
            <a:avLst/>
          </a:prstGeom>
        </p:spPr>
        <p:txBody>
          <a:bodyPr wrap="none">
            <a:spAutoFit/>
          </a:bodyPr>
          <a:lstStyle/>
          <a:p>
            <a:r>
              <a:rPr lang="en-US" sz="5000" b="1" dirty="0">
                <a:ln w="12700" cmpd="sng">
                  <a:solidFill>
                    <a:srgbClr val="000000"/>
                  </a:solidFill>
                </a:ln>
                <a:solidFill>
                  <a:schemeClr val="accent5">
                    <a:lumMod val="75000"/>
                  </a:schemeClr>
                </a:solidFill>
              </a:rPr>
              <a:t>2</a:t>
            </a:r>
            <a:endParaRPr lang="en-US" sz="5000" dirty="0">
              <a:ln w="12700" cmpd="sng">
                <a:solidFill>
                  <a:srgbClr val="000000"/>
                </a:solidFill>
              </a:ln>
              <a:solidFill>
                <a:schemeClr val="accent5">
                  <a:lumMod val="75000"/>
                </a:schemeClr>
              </a:solidFill>
            </a:endParaRPr>
          </a:p>
        </p:txBody>
      </p:sp>
      <p:sp>
        <p:nvSpPr>
          <p:cNvPr id="58" name="Rectangle 57"/>
          <p:cNvSpPr/>
          <p:nvPr/>
        </p:nvSpPr>
        <p:spPr>
          <a:xfrm>
            <a:off x="934573" y="5918018"/>
            <a:ext cx="509650" cy="861774"/>
          </a:xfrm>
          <a:prstGeom prst="rect">
            <a:avLst/>
          </a:prstGeom>
        </p:spPr>
        <p:txBody>
          <a:bodyPr wrap="none">
            <a:spAutoFit/>
          </a:bodyPr>
          <a:lstStyle/>
          <a:p>
            <a:r>
              <a:rPr lang="en-US" sz="5000" b="1" dirty="0" smtClean="0">
                <a:ln w="12700" cmpd="sng">
                  <a:solidFill>
                    <a:schemeClr val="bg1"/>
                  </a:solidFill>
                </a:ln>
                <a:solidFill>
                  <a:schemeClr val="accent2">
                    <a:lumMod val="75000"/>
                  </a:schemeClr>
                </a:solidFill>
              </a:rPr>
              <a:t>3</a:t>
            </a:r>
            <a:endParaRPr lang="en-US" sz="5000" dirty="0">
              <a:ln w="12700" cmpd="sng">
                <a:solidFill>
                  <a:schemeClr val="bg1"/>
                </a:solidFill>
              </a:ln>
              <a:solidFill>
                <a:schemeClr val="accent2">
                  <a:lumMod val="75000"/>
                </a:schemeClr>
              </a:solidFill>
            </a:endParaRP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
        <p:nvSpPr>
          <p:cNvPr id="2" name="TextBox 1"/>
          <p:cNvSpPr txBox="1"/>
          <p:nvPr/>
        </p:nvSpPr>
        <p:spPr>
          <a:xfrm>
            <a:off x="8077138" y="13586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976239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0900"/>
            <a:ext cx="8229600" cy="1143000"/>
          </a:xfrm>
        </p:spPr>
        <p:txBody>
          <a:bodyPr/>
          <a:lstStyle/>
          <a:p>
            <a:r>
              <a:rPr lang="en-US" dirty="0"/>
              <a:t>Big Picture Summary</a:t>
            </a:r>
          </a:p>
        </p:txBody>
      </p:sp>
      <p:sp>
        <p:nvSpPr>
          <p:cNvPr id="9" name="Content Placeholder 6"/>
          <p:cNvSpPr txBox="1">
            <a:spLocks/>
          </p:cNvSpPr>
          <p:nvPr/>
        </p:nvSpPr>
        <p:spPr>
          <a:xfrm>
            <a:off x="3706328" y="4834326"/>
            <a:ext cx="5346513"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000" dirty="0" smtClean="0">
                <a:solidFill>
                  <a:schemeClr val="accent2">
                    <a:lumMod val="60000"/>
                    <a:lumOff val="40000"/>
                  </a:schemeClr>
                </a:solidFill>
              </a:rPr>
              <a:t>How can we </a:t>
            </a:r>
            <a:r>
              <a:rPr lang="en-US" sz="6000" b="1" dirty="0" smtClean="0">
                <a:solidFill>
                  <a:schemeClr val="accent2">
                    <a:lumMod val="60000"/>
                    <a:lumOff val="40000"/>
                  </a:schemeClr>
                </a:solidFill>
              </a:rPr>
              <a:t>identify </a:t>
            </a:r>
            <a:r>
              <a:rPr lang="en-US" sz="3000" b="1" i="1" dirty="0" smtClean="0">
                <a:solidFill>
                  <a:schemeClr val="accent2">
                    <a:lumMod val="60000"/>
                    <a:lumOff val="40000"/>
                  </a:schemeClr>
                </a:solidFill>
              </a:rPr>
              <a:t>potentially habitable planets</a:t>
            </a:r>
            <a:endParaRPr lang="en-US" sz="3000" dirty="0" smtClean="0">
              <a:solidFill>
                <a:schemeClr val="accent2">
                  <a:lumMod val="60000"/>
                  <a:lumOff val="40000"/>
                </a:schemeClr>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50" y="3024948"/>
            <a:ext cx="2601395" cy="1737360"/>
          </a:xfrm>
          <a:prstGeom prst="roundRect">
            <a:avLst>
              <a:gd name="adj" fmla="val 8594"/>
            </a:avLst>
          </a:prstGeom>
          <a:solidFill>
            <a:srgbClr val="FFFFFF">
              <a:shade val="85000"/>
            </a:srgbClr>
          </a:solidFill>
          <a:ln w="38100" cmpd="sng">
            <a:solidFill>
              <a:schemeClr val="accent5">
                <a:lumMod val="75000"/>
              </a:schemeClr>
            </a:solidFill>
          </a:ln>
          <a:effec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3112" y="5029857"/>
            <a:ext cx="2616786" cy="1737360"/>
          </a:xfrm>
          <a:prstGeom prst="roundRect">
            <a:avLst>
              <a:gd name="adj" fmla="val 8594"/>
            </a:avLst>
          </a:prstGeom>
          <a:solidFill>
            <a:srgbClr val="FFFFFF">
              <a:shade val="85000"/>
            </a:srgbClr>
          </a:solidFill>
          <a:ln w="38100" cmpd="sng">
            <a:solidFill>
              <a:schemeClr val="accent2">
                <a:lumMod val="75000"/>
              </a:schemeClr>
            </a:solidFill>
          </a:ln>
          <a:effec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231" y="1045828"/>
            <a:ext cx="2606040" cy="1737360"/>
          </a:xfrm>
          <a:prstGeom prst="roundRect">
            <a:avLst>
              <a:gd name="adj" fmla="val 8594"/>
            </a:avLst>
          </a:prstGeom>
          <a:solidFill>
            <a:srgbClr val="FFFFFF">
              <a:shade val="85000"/>
            </a:srgbClr>
          </a:solidFill>
          <a:ln w="38100" cmpd="sng">
            <a:solidFill>
              <a:schemeClr val="accent6">
                <a:lumMod val="75000"/>
              </a:schemeClr>
            </a:solidFill>
          </a:ln>
          <a:effectLst/>
        </p:spPr>
      </p:pic>
      <p:sp>
        <p:nvSpPr>
          <p:cNvPr id="33" name="Rectangle 32"/>
          <p:cNvSpPr/>
          <p:nvPr/>
        </p:nvSpPr>
        <p:spPr>
          <a:xfrm>
            <a:off x="8259578" y="4840886"/>
            <a:ext cx="838328" cy="1785104"/>
          </a:xfrm>
          <a:prstGeom prst="rect">
            <a:avLst/>
          </a:prstGeom>
        </p:spPr>
        <p:txBody>
          <a:bodyPr wrap="none">
            <a:spAutoFit/>
          </a:bodyPr>
          <a:lstStyle/>
          <a:p>
            <a:r>
              <a:rPr lang="en-US" sz="11000" b="1" dirty="0" smtClean="0">
                <a:solidFill>
                  <a:schemeClr val="accent2">
                    <a:lumMod val="60000"/>
                    <a:lumOff val="40000"/>
                  </a:schemeClr>
                </a:solidFill>
              </a:rPr>
              <a:t>?</a:t>
            </a:r>
            <a:endParaRPr lang="en-US" sz="11000" dirty="0">
              <a:solidFill>
                <a:schemeClr val="accent2">
                  <a:lumMod val="60000"/>
                  <a:lumOff val="40000"/>
                </a:schemeClr>
              </a:solidFill>
            </a:endParaRPr>
          </a:p>
        </p:txBody>
      </p:sp>
      <p:sp>
        <p:nvSpPr>
          <p:cNvPr id="56" name="Rectangle 55"/>
          <p:cNvSpPr/>
          <p:nvPr/>
        </p:nvSpPr>
        <p:spPr>
          <a:xfrm>
            <a:off x="138658" y="1933989"/>
            <a:ext cx="509650" cy="861774"/>
          </a:xfrm>
          <a:prstGeom prst="rect">
            <a:avLst/>
          </a:prstGeom>
        </p:spPr>
        <p:txBody>
          <a:bodyPr wrap="none">
            <a:spAutoFit/>
          </a:bodyPr>
          <a:lstStyle/>
          <a:p>
            <a:r>
              <a:rPr lang="en-US" sz="5000" b="1" dirty="0" smtClean="0">
                <a:ln w="12700" cmpd="sng">
                  <a:solidFill>
                    <a:srgbClr val="000000"/>
                  </a:solidFill>
                </a:ln>
                <a:solidFill>
                  <a:schemeClr val="accent6">
                    <a:lumMod val="75000"/>
                  </a:schemeClr>
                </a:solidFill>
              </a:rPr>
              <a:t>1</a:t>
            </a:r>
            <a:endParaRPr lang="en-US" sz="5000" dirty="0">
              <a:ln w="12700" cmpd="sng">
                <a:solidFill>
                  <a:srgbClr val="000000"/>
                </a:solidFill>
              </a:ln>
              <a:solidFill>
                <a:schemeClr val="accent6">
                  <a:lumMod val="75000"/>
                </a:schemeClr>
              </a:solidFill>
            </a:endParaRPr>
          </a:p>
        </p:txBody>
      </p:sp>
      <p:sp>
        <p:nvSpPr>
          <p:cNvPr id="57" name="Rectangle 56"/>
          <p:cNvSpPr/>
          <p:nvPr/>
        </p:nvSpPr>
        <p:spPr>
          <a:xfrm>
            <a:off x="516264" y="3927276"/>
            <a:ext cx="509650" cy="861774"/>
          </a:xfrm>
          <a:prstGeom prst="rect">
            <a:avLst/>
          </a:prstGeom>
        </p:spPr>
        <p:txBody>
          <a:bodyPr wrap="none">
            <a:spAutoFit/>
          </a:bodyPr>
          <a:lstStyle/>
          <a:p>
            <a:r>
              <a:rPr lang="en-US" sz="5000" b="1" dirty="0">
                <a:ln w="12700" cmpd="sng">
                  <a:solidFill>
                    <a:srgbClr val="000000"/>
                  </a:solidFill>
                </a:ln>
                <a:solidFill>
                  <a:schemeClr val="accent5">
                    <a:lumMod val="75000"/>
                  </a:schemeClr>
                </a:solidFill>
              </a:rPr>
              <a:t>2</a:t>
            </a:r>
            <a:endParaRPr lang="en-US" sz="5000" dirty="0">
              <a:ln w="12700" cmpd="sng">
                <a:solidFill>
                  <a:srgbClr val="000000"/>
                </a:solidFill>
              </a:ln>
              <a:solidFill>
                <a:schemeClr val="accent5">
                  <a:lumMod val="75000"/>
                </a:schemeClr>
              </a:solidFill>
            </a:endParaRPr>
          </a:p>
        </p:txBody>
      </p:sp>
      <p:sp>
        <p:nvSpPr>
          <p:cNvPr id="58" name="Rectangle 57"/>
          <p:cNvSpPr/>
          <p:nvPr/>
        </p:nvSpPr>
        <p:spPr>
          <a:xfrm>
            <a:off x="934573" y="5918018"/>
            <a:ext cx="509650" cy="861774"/>
          </a:xfrm>
          <a:prstGeom prst="rect">
            <a:avLst/>
          </a:prstGeom>
        </p:spPr>
        <p:txBody>
          <a:bodyPr wrap="none">
            <a:spAutoFit/>
          </a:bodyPr>
          <a:lstStyle/>
          <a:p>
            <a:r>
              <a:rPr lang="en-US" sz="5000" b="1" dirty="0" smtClean="0">
                <a:ln w="12700" cmpd="sng">
                  <a:solidFill>
                    <a:schemeClr val="bg1"/>
                  </a:solidFill>
                </a:ln>
                <a:solidFill>
                  <a:schemeClr val="accent2">
                    <a:lumMod val="75000"/>
                  </a:schemeClr>
                </a:solidFill>
              </a:rPr>
              <a:t>3</a:t>
            </a:r>
            <a:endParaRPr lang="en-US" sz="5000" dirty="0">
              <a:ln w="12700" cmpd="sng">
                <a:solidFill>
                  <a:schemeClr val="bg1"/>
                </a:solidFill>
              </a:ln>
              <a:solidFill>
                <a:schemeClr val="accent2">
                  <a:lumMod val="75000"/>
                </a:schemeClr>
              </a:solidFill>
            </a:endParaRP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
        <p:nvSpPr>
          <p:cNvPr id="15" name="Content Placeholder 6"/>
          <p:cNvSpPr txBox="1">
            <a:spLocks/>
          </p:cNvSpPr>
          <p:nvPr/>
        </p:nvSpPr>
        <p:spPr>
          <a:xfrm>
            <a:off x="3019383" y="1050336"/>
            <a:ext cx="6124616" cy="1698486"/>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solidFill>
                  <a:schemeClr val="accent6">
                    <a:lumMod val="60000"/>
                    <a:lumOff val="40000"/>
                  </a:schemeClr>
                </a:solidFill>
              </a:rPr>
              <a:t>2.5 small planets </a:t>
            </a:r>
            <a:r>
              <a:rPr lang="en-US" sz="2800" dirty="0">
                <a:solidFill>
                  <a:srgbClr val="F9DEC8"/>
                </a:solidFill>
              </a:rPr>
              <a:t>per M dwarf</a:t>
            </a:r>
          </a:p>
          <a:p>
            <a:r>
              <a:rPr lang="en-US" sz="2800" b="1" dirty="0">
                <a:solidFill>
                  <a:schemeClr val="accent6">
                    <a:lumMod val="60000"/>
                    <a:lumOff val="40000"/>
                  </a:schemeClr>
                </a:solidFill>
              </a:rPr>
              <a:t>0.25 Earth-like planets </a:t>
            </a:r>
            <a:r>
              <a:rPr lang="en-US" sz="2800" dirty="0">
                <a:solidFill>
                  <a:srgbClr val="F9DEC8"/>
                </a:solidFill>
              </a:rPr>
              <a:t>per M dwarf</a:t>
            </a:r>
            <a:endParaRPr lang="en-US" sz="2800" b="1" dirty="0">
              <a:solidFill>
                <a:schemeClr val="accent6">
                  <a:lumMod val="60000"/>
                  <a:lumOff val="40000"/>
                </a:schemeClr>
              </a:solidFill>
            </a:endParaRPr>
          </a:p>
        </p:txBody>
      </p:sp>
      <p:sp>
        <p:nvSpPr>
          <p:cNvPr id="18" name="Content Placeholder 6"/>
          <p:cNvSpPr txBox="1">
            <a:spLocks/>
          </p:cNvSpPr>
          <p:nvPr/>
        </p:nvSpPr>
        <p:spPr>
          <a:xfrm>
            <a:off x="3392706" y="3023492"/>
            <a:ext cx="5751294" cy="171092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B2CED5"/>
                </a:solidFill>
              </a:rPr>
              <a:t>Highly-irradiated small planets have </a:t>
            </a:r>
            <a:r>
              <a:rPr lang="en-US" sz="2800" b="1" dirty="0">
                <a:solidFill>
                  <a:schemeClr val="accent5">
                    <a:lumMod val="60000"/>
                    <a:lumOff val="40000"/>
                  </a:schemeClr>
                </a:solidFill>
              </a:rPr>
              <a:t>Earth-like compositions</a:t>
            </a:r>
          </a:p>
          <a:p>
            <a:r>
              <a:rPr lang="en-US" sz="2800" b="1" dirty="0">
                <a:solidFill>
                  <a:schemeClr val="accent5">
                    <a:lumMod val="60000"/>
                    <a:lumOff val="40000"/>
                  </a:schemeClr>
                </a:solidFill>
              </a:rPr>
              <a:t>Larger planets </a:t>
            </a:r>
            <a:r>
              <a:rPr lang="en-US" sz="2800" dirty="0">
                <a:solidFill>
                  <a:srgbClr val="B2CED5"/>
                </a:solidFill>
              </a:rPr>
              <a:t>require </a:t>
            </a:r>
            <a:r>
              <a:rPr lang="en-US" sz="2800" b="1" dirty="0">
                <a:solidFill>
                  <a:schemeClr val="accent5">
                    <a:lumMod val="60000"/>
                    <a:lumOff val="40000"/>
                  </a:schemeClr>
                </a:solidFill>
              </a:rPr>
              <a:t>volatiles</a:t>
            </a:r>
            <a:endParaRPr lang="en-US" sz="2800" dirty="0">
              <a:solidFill>
                <a:schemeClr val="accent5">
                  <a:lumMod val="60000"/>
                  <a:lumOff val="40000"/>
                </a:schemeClr>
              </a:solidFill>
            </a:endParaRPr>
          </a:p>
        </p:txBody>
      </p:sp>
    </p:spTree>
    <p:extLst>
      <p:ext uri="{BB962C8B-B14F-4D97-AF65-F5344CB8AC3E}">
        <p14:creationId xmlns:p14="http://schemas.microsoft.com/office/powerpoint/2010/main" val="12448330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0900"/>
            <a:ext cx="8229600" cy="1143000"/>
          </a:xfrm>
        </p:spPr>
        <p:txBody>
          <a:bodyPr/>
          <a:lstStyle/>
          <a:p>
            <a:r>
              <a:rPr lang="en-US" dirty="0"/>
              <a:t>Big Picture Summary</a:t>
            </a:r>
          </a:p>
        </p:txBody>
      </p:sp>
      <p:sp>
        <p:nvSpPr>
          <p:cNvPr id="9" name="Content Placeholder 6"/>
          <p:cNvSpPr txBox="1">
            <a:spLocks/>
          </p:cNvSpPr>
          <p:nvPr/>
        </p:nvSpPr>
        <p:spPr>
          <a:xfrm>
            <a:off x="3721094" y="5011542"/>
            <a:ext cx="5422905"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smtClean="0">
                <a:solidFill>
                  <a:schemeClr val="accent2">
                    <a:lumMod val="60000"/>
                    <a:lumOff val="40000"/>
                  </a:schemeClr>
                </a:solidFill>
              </a:rPr>
              <a:t>Planet detection </a:t>
            </a:r>
            <a:r>
              <a:rPr lang="en-US" sz="2800" dirty="0" smtClean="0">
                <a:solidFill>
                  <a:srgbClr val="D0B7B6"/>
                </a:solidFill>
              </a:rPr>
              <a:t>with </a:t>
            </a:r>
            <a:r>
              <a:rPr lang="en-US" sz="2800" b="1" dirty="0" smtClean="0">
                <a:solidFill>
                  <a:schemeClr val="accent2">
                    <a:lumMod val="60000"/>
                    <a:lumOff val="40000"/>
                  </a:schemeClr>
                </a:solidFill>
              </a:rPr>
              <a:t>K2 + TESS</a:t>
            </a:r>
          </a:p>
          <a:p>
            <a:r>
              <a:rPr lang="en-US" sz="2800" b="1" dirty="0" smtClean="0">
                <a:solidFill>
                  <a:schemeClr val="accent2">
                    <a:lumMod val="60000"/>
                    <a:lumOff val="40000"/>
                  </a:schemeClr>
                </a:solidFill>
              </a:rPr>
              <a:t>Follow-up </a:t>
            </a:r>
            <a:r>
              <a:rPr lang="en-US" sz="2800" dirty="0" smtClean="0">
                <a:solidFill>
                  <a:srgbClr val="D0B7B6"/>
                </a:solidFill>
              </a:rPr>
              <a:t>with </a:t>
            </a:r>
            <a:r>
              <a:rPr lang="en-US" sz="2800" b="1" dirty="0">
                <a:solidFill>
                  <a:schemeClr val="accent2">
                    <a:lumMod val="60000"/>
                    <a:lumOff val="40000"/>
                  </a:schemeClr>
                </a:solidFill>
              </a:rPr>
              <a:t>JWST + </a:t>
            </a:r>
            <a:r>
              <a:rPr lang="en-US" sz="2800" b="1" dirty="0" smtClean="0">
                <a:solidFill>
                  <a:schemeClr val="accent2">
                    <a:lumMod val="60000"/>
                    <a:lumOff val="40000"/>
                  </a:schemeClr>
                </a:solidFill>
              </a:rPr>
              <a:t>ELTs</a:t>
            </a:r>
          </a:p>
          <a:p>
            <a:r>
              <a:rPr lang="en-US" sz="2800" b="1" dirty="0" smtClean="0">
                <a:solidFill>
                  <a:schemeClr val="accent2">
                    <a:lumMod val="60000"/>
                    <a:lumOff val="40000"/>
                  </a:schemeClr>
                </a:solidFill>
              </a:rPr>
              <a:t>Biosignatures </a:t>
            </a:r>
            <a:r>
              <a:rPr lang="en-US" sz="2800" dirty="0" smtClean="0">
                <a:solidFill>
                  <a:srgbClr val="D0B7B6"/>
                </a:solidFill>
              </a:rPr>
              <a:t>with </a:t>
            </a:r>
            <a:r>
              <a:rPr lang="en-US" sz="2800" b="1" dirty="0" smtClean="0">
                <a:solidFill>
                  <a:schemeClr val="accent2">
                    <a:lumMod val="60000"/>
                    <a:lumOff val="40000"/>
                  </a:schemeClr>
                </a:solidFill>
              </a:rPr>
              <a:t>LUVOIR?</a:t>
            </a:r>
          </a:p>
        </p:txBody>
      </p:sp>
      <p:sp>
        <p:nvSpPr>
          <p:cNvPr id="11" name="Content Placeholder 6"/>
          <p:cNvSpPr txBox="1">
            <a:spLocks/>
          </p:cNvSpPr>
          <p:nvPr/>
        </p:nvSpPr>
        <p:spPr>
          <a:xfrm>
            <a:off x="3392706" y="3023492"/>
            <a:ext cx="5751294" cy="171092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rgbClr val="B2CED5"/>
                </a:solidFill>
              </a:rPr>
              <a:t>Highly-irradiated small planets have </a:t>
            </a:r>
            <a:r>
              <a:rPr lang="en-US" sz="2800" b="1" dirty="0">
                <a:solidFill>
                  <a:schemeClr val="accent5">
                    <a:lumMod val="60000"/>
                    <a:lumOff val="40000"/>
                  </a:schemeClr>
                </a:solidFill>
              </a:rPr>
              <a:t>Earth-like compositions</a:t>
            </a:r>
          </a:p>
          <a:p>
            <a:r>
              <a:rPr lang="en-US" sz="2800" b="1" dirty="0">
                <a:solidFill>
                  <a:schemeClr val="accent5">
                    <a:lumMod val="60000"/>
                    <a:lumOff val="40000"/>
                  </a:schemeClr>
                </a:solidFill>
              </a:rPr>
              <a:t>Larger planets </a:t>
            </a:r>
            <a:r>
              <a:rPr lang="en-US" sz="2800" dirty="0">
                <a:solidFill>
                  <a:srgbClr val="B2CED5"/>
                </a:solidFill>
              </a:rPr>
              <a:t>require </a:t>
            </a:r>
            <a:r>
              <a:rPr lang="en-US" sz="2800" b="1" dirty="0">
                <a:solidFill>
                  <a:schemeClr val="accent5">
                    <a:lumMod val="60000"/>
                    <a:lumOff val="40000"/>
                  </a:schemeClr>
                </a:solidFill>
              </a:rPr>
              <a:t>volatiles</a:t>
            </a:r>
            <a:endParaRPr lang="en-US" sz="2800" dirty="0">
              <a:solidFill>
                <a:schemeClr val="accent5">
                  <a:lumMod val="60000"/>
                  <a:lumOff val="40000"/>
                </a:schemeClr>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650" y="3024948"/>
            <a:ext cx="2601395" cy="1737360"/>
          </a:xfrm>
          <a:prstGeom prst="roundRect">
            <a:avLst>
              <a:gd name="adj" fmla="val 8594"/>
            </a:avLst>
          </a:prstGeom>
          <a:solidFill>
            <a:srgbClr val="FFFFFF">
              <a:shade val="85000"/>
            </a:srgbClr>
          </a:solidFill>
          <a:ln w="38100" cmpd="sng">
            <a:solidFill>
              <a:schemeClr val="accent5">
                <a:lumMod val="75000"/>
              </a:schemeClr>
            </a:solidFill>
          </a:ln>
          <a:effectLst/>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3112" y="5029857"/>
            <a:ext cx="2616786" cy="1737360"/>
          </a:xfrm>
          <a:prstGeom prst="roundRect">
            <a:avLst>
              <a:gd name="adj" fmla="val 8594"/>
            </a:avLst>
          </a:prstGeom>
          <a:solidFill>
            <a:srgbClr val="FFFFFF">
              <a:shade val="85000"/>
            </a:srgbClr>
          </a:solidFill>
          <a:ln w="38100" cmpd="sng">
            <a:solidFill>
              <a:schemeClr val="accent2">
                <a:lumMod val="75000"/>
              </a:schemeClr>
            </a:solidFill>
          </a:ln>
          <a:effectLst/>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1231" y="1045828"/>
            <a:ext cx="2606040" cy="1737360"/>
          </a:xfrm>
          <a:prstGeom prst="roundRect">
            <a:avLst>
              <a:gd name="adj" fmla="val 8594"/>
            </a:avLst>
          </a:prstGeom>
          <a:solidFill>
            <a:srgbClr val="FFFFFF">
              <a:shade val="85000"/>
            </a:srgbClr>
          </a:solidFill>
          <a:ln w="38100" cmpd="sng">
            <a:solidFill>
              <a:schemeClr val="accent6">
                <a:lumMod val="75000"/>
              </a:schemeClr>
            </a:solidFill>
          </a:ln>
          <a:effectLst/>
        </p:spPr>
      </p:pic>
      <p:sp>
        <p:nvSpPr>
          <p:cNvPr id="56" name="Rectangle 55"/>
          <p:cNvSpPr/>
          <p:nvPr/>
        </p:nvSpPr>
        <p:spPr>
          <a:xfrm>
            <a:off x="138658" y="1933989"/>
            <a:ext cx="509650" cy="861774"/>
          </a:xfrm>
          <a:prstGeom prst="rect">
            <a:avLst/>
          </a:prstGeom>
        </p:spPr>
        <p:txBody>
          <a:bodyPr wrap="none">
            <a:spAutoFit/>
          </a:bodyPr>
          <a:lstStyle/>
          <a:p>
            <a:r>
              <a:rPr lang="en-US" sz="5000" b="1" dirty="0" smtClean="0">
                <a:ln w="12700" cmpd="sng">
                  <a:solidFill>
                    <a:srgbClr val="000000"/>
                  </a:solidFill>
                </a:ln>
                <a:solidFill>
                  <a:schemeClr val="accent6">
                    <a:lumMod val="75000"/>
                  </a:schemeClr>
                </a:solidFill>
              </a:rPr>
              <a:t>1</a:t>
            </a:r>
            <a:endParaRPr lang="en-US" sz="5000" dirty="0">
              <a:ln w="12700" cmpd="sng">
                <a:solidFill>
                  <a:srgbClr val="000000"/>
                </a:solidFill>
              </a:ln>
              <a:solidFill>
                <a:schemeClr val="accent6">
                  <a:lumMod val="75000"/>
                </a:schemeClr>
              </a:solidFill>
            </a:endParaRPr>
          </a:p>
        </p:txBody>
      </p:sp>
      <p:sp>
        <p:nvSpPr>
          <p:cNvPr id="57" name="Rectangle 56"/>
          <p:cNvSpPr/>
          <p:nvPr/>
        </p:nvSpPr>
        <p:spPr>
          <a:xfrm>
            <a:off x="516264" y="3927276"/>
            <a:ext cx="509650" cy="861774"/>
          </a:xfrm>
          <a:prstGeom prst="rect">
            <a:avLst/>
          </a:prstGeom>
        </p:spPr>
        <p:txBody>
          <a:bodyPr wrap="none">
            <a:spAutoFit/>
          </a:bodyPr>
          <a:lstStyle/>
          <a:p>
            <a:r>
              <a:rPr lang="en-US" sz="5000" b="1" dirty="0">
                <a:ln w="12700" cmpd="sng">
                  <a:solidFill>
                    <a:srgbClr val="000000"/>
                  </a:solidFill>
                </a:ln>
                <a:solidFill>
                  <a:schemeClr val="accent5">
                    <a:lumMod val="75000"/>
                  </a:schemeClr>
                </a:solidFill>
              </a:rPr>
              <a:t>2</a:t>
            </a:r>
            <a:endParaRPr lang="en-US" sz="5000" dirty="0">
              <a:ln w="12700" cmpd="sng">
                <a:solidFill>
                  <a:srgbClr val="000000"/>
                </a:solidFill>
              </a:ln>
              <a:solidFill>
                <a:schemeClr val="accent5">
                  <a:lumMod val="75000"/>
                </a:schemeClr>
              </a:solidFill>
            </a:endParaRPr>
          </a:p>
        </p:txBody>
      </p:sp>
      <p:sp>
        <p:nvSpPr>
          <p:cNvPr id="58" name="Rectangle 57"/>
          <p:cNvSpPr/>
          <p:nvPr/>
        </p:nvSpPr>
        <p:spPr>
          <a:xfrm>
            <a:off x="934573" y="5918018"/>
            <a:ext cx="509650" cy="861774"/>
          </a:xfrm>
          <a:prstGeom prst="rect">
            <a:avLst/>
          </a:prstGeom>
        </p:spPr>
        <p:txBody>
          <a:bodyPr wrap="none">
            <a:spAutoFit/>
          </a:bodyPr>
          <a:lstStyle/>
          <a:p>
            <a:r>
              <a:rPr lang="en-US" sz="5000" b="1" dirty="0" smtClean="0">
                <a:ln w="12700" cmpd="sng">
                  <a:solidFill>
                    <a:schemeClr val="bg1"/>
                  </a:solidFill>
                </a:ln>
                <a:solidFill>
                  <a:schemeClr val="accent2">
                    <a:lumMod val="75000"/>
                  </a:schemeClr>
                </a:solidFill>
              </a:rPr>
              <a:t>3</a:t>
            </a:r>
            <a:endParaRPr lang="en-US" sz="5000" dirty="0">
              <a:ln w="12700" cmpd="sng">
                <a:solidFill>
                  <a:schemeClr val="bg1"/>
                </a:solidFill>
              </a:ln>
              <a:solidFill>
                <a:schemeClr val="accent2">
                  <a:lumMod val="75000"/>
                </a:schemeClr>
              </a:solidFill>
            </a:endParaRP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
        <p:nvSpPr>
          <p:cNvPr id="15" name="Content Placeholder 6"/>
          <p:cNvSpPr txBox="1">
            <a:spLocks/>
          </p:cNvSpPr>
          <p:nvPr/>
        </p:nvSpPr>
        <p:spPr>
          <a:xfrm>
            <a:off x="3019383" y="1050336"/>
            <a:ext cx="6124616" cy="1698486"/>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a:solidFill>
                  <a:schemeClr val="accent6">
                    <a:lumMod val="60000"/>
                    <a:lumOff val="40000"/>
                  </a:schemeClr>
                </a:solidFill>
              </a:rPr>
              <a:t>2.5 small planets </a:t>
            </a:r>
            <a:r>
              <a:rPr lang="en-US" sz="2800" dirty="0">
                <a:solidFill>
                  <a:srgbClr val="F9DEC8"/>
                </a:solidFill>
              </a:rPr>
              <a:t>per M dwarf</a:t>
            </a:r>
          </a:p>
          <a:p>
            <a:r>
              <a:rPr lang="en-US" sz="2800" b="1" dirty="0">
                <a:solidFill>
                  <a:schemeClr val="accent6">
                    <a:lumMod val="60000"/>
                    <a:lumOff val="40000"/>
                  </a:schemeClr>
                </a:solidFill>
              </a:rPr>
              <a:t>0.25 Earth-like planets </a:t>
            </a:r>
            <a:r>
              <a:rPr lang="en-US" sz="2800" dirty="0">
                <a:solidFill>
                  <a:srgbClr val="F9DEC8"/>
                </a:solidFill>
              </a:rPr>
              <a:t>per M dwarf</a:t>
            </a:r>
            <a:endParaRPr lang="en-US" sz="2800" b="1" dirty="0">
              <a:solidFill>
                <a:schemeClr val="accent6">
                  <a:lumMod val="60000"/>
                  <a:lumOff val="40000"/>
                </a:schemeClr>
              </a:solidFill>
            </a:endParaRPr>
          </a:p>
        </p:txBody>
      </p:sp>
    </p:spTree>
    <p:extLst>
      <p:ext uri="{BB962C8B-B14F-4D97-AF65-F5344CB8AC3E}">
        <p14:creationId xmlns:p14="http://schemas.microsoft.com/office/powerpoint/2010/main" val="6966207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339" y="4476704"/>
            <a:ext cx="2722646" cy="1953831"/>
          </a:xfrm>
          <a:prstGeom prst="rect">
            <a:avLst/>
          </a:prstGeom>
        </p:spPr>
      </p:pic>
      <p:sp>
        <p:nvSpPr>
          <p:cNvPr id="36" name="Rounded Rectangle 35"/>
          <p:cNvSpPr/>
          <p:nvPr/>
        </p:nvSpPr>
        <p:spPr>
          <a:xfrm>
            <a:off x="148363" y="4449813"/>
            <a:ext cx="2802887" cy="1996022"/>
          </a:xfrm>
          <a:prstGeom prst="roundRect">
            <a:avLst/>
          </a:prstGeom>
          <a:solidFill>
            <a:schemeClr val="tx1">
              <a:lumMod val="65000"/>
              <a:alpha val="10000"/>
            </a:schemeClr>
          </a:solidFill>
          <a:ln w="57150" cmpd="sng">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F81BD"/>
              </a:solidFill>
            </a:endParaRPr>
          </a:p>
        </p:txBody>
      </p:sp>
      <p:pic>
        <p:nvPicPr>
          <p:cNvPr id="40" name="Picture 39" descr="newton_mann_rs_teff_step7.pd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5529" y="2752358"/>
            <a:ext cx="2179765" cy="1453177"/>
          </a:xfrm>
          <a:prstGeom prst="round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t="-3" b="-3"/>
          <a:stretch/>
        </p:blipFill>
        <p:spPr>
          <a:xfrm>
            <a:off x="629424" y="1611336"/>
            <a:ext cx="1354029" cy="874533"/>
          </a:xfrm>
          <a:prstGeom prst="round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8363" y="1611336"/>
            <a:ext cx="1000113" cy="874533"/>
          </a:xfrm>
          <a:prstGeom prst="rect">
            <a:avLst/>
          </a:prstGeom>
        </p:spPr>
      </p:pic>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5529" y="675498"/>
            <a:ext cx="1837924" cy="1043918"/>
          </a:xfrm>
          <a:prstGeom prst="rect">
            <a:avLst/>
          </a:prstGeom>
        </p:spPr>
      </p:pic>
      <p:sp>
        <p:nvSpPr>
          <p:cNvPr id="6" name="Title 5"/>
          <p:cNvSpPr>
            <a:spLocks noGrp="1"/>
          </p:cNvSpPr>
          <p:nvPr>
            <p:ph type="title"/>
          </p:nvPr>
        </p:nvSpPr>
        <p:spPr>
          <a:xfrm>
            <a:off x="457200" y="-150900"/>
            <a:ext cx="8229600" cy="1143000"/>
          </a:xfrm>
        </p:spPr>
        <p:txBody>
          <a:bodyPr/>
          <a:lstStyle/>
          <a:p>
            <a:r>
              <a:rPr lang="en-US" dirty="0" smtClean="0"/>
              <a:t>K2 Highlights</a:t>
            </a:r>
            <a:endParaRPr lang="en-US" dirty="0"/>
          </a:p>
        </p:txBody>
      </p:sp>
      <p:sp>
        <p:nvSpPr>
          <p:cNvPr id="9" name="Content Placeholder 6"/>
          <p:cNvSpPr txBox="1">
            <a:spLocks/>
          </p:cNvSpPr>
          <p:nvPr/>
        </p:nvSpPr>
        <p:spPr>
          <a:xfrm>
            <a:off x="3026605" y="4507303"/>
            <a:ext cx="6119790" cy="1634788"/>
          </a:xfrm>
          <a:prstGeom prst="rect">
            <a:avLst/>
          </a:prstGeom>
        </p:spPr>
        <p:txBody>
          <a:bodyPr vert="horz" lIns="91440" tIns="45720" rIns="91440" bIns="45720" rtlCol="0" anchor="ctr"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FFFF66"/>
                </a:solidFill>
              </a:rPr>
              <a:t>63 planets </a:t>
            </a:r>
            <a:r>
              <a:rPr lang="en-US" sz="2400" dirty="0" smtClean="0">
                <a:solidFill>
                  <a:srgbClr val="FFFFC1"/>
                </a:solidFill>
              </a:rPr>
              <a:t>are </a:t>
            </a:r>
            <a:r>
              <a:rPr lang="en-US" sz="2400" b="1" dirty="0" smtClean="0">
                <a:solidFill>
                  <a:srgbClr val="FFFF66"/>
                </a:solidFill>
              </a:rPr>
              <a:t>smaller than Neptune</a:t>
            </a:r>
          </a:p>
          <a:p>
            <a:r>
              <a:rPr lang="en-US" sz="2400" b="1" dirty="0" smtClean="0">
                <a:solidFill>
                  <a:srgbClr val="FFFF66"/>
                </a:solidFill>
              </a:rPr>
              <a:t>3 planets </a:t>
            </a:r>
            <a:r>
              <a:rPr lang="en-US" sz="2400" dirty="0" smtClean="0">
                <a:solidFill>
                  <a:srgbClr val="FFFFC1"/>
                </a:solidFill>
              </a:rPr>
              <a:t>are </a:t>
            </a:r>
            <a:r>
              <a:rPr lang="en-US" sz="2400" b="1" dirty="0" smtClean="0">
                <a:solidFill>
                  <a:srgbClr val="FFFF66"/>
                </a:solidFill>
              </a:rPr>
              <a:t>in or near </a:t>
            </a:r>
            <a:r>
              <a:rPr lang="en-US" sz="2400" dirty="0" smtClean="0">
                <a:solidFill>
                  <a:srgbClr val="FFFFC1"/>
                </a:solidFill>
              </a:rPr>
              <a:t>the </a:t>
            </a:r>
            <a:r>
              <a:rPr lang="en-US" sz="2400" b="1" dirty="0" smtClean="0">
                <a:solidFill>
                  <a:srgbClr val="FFFF66"/>
                </a:solidFill>
              </a:rPr>
              <a:t>habitable zone</a:t>
            </a:r>
          </a:p>
          <a:p>
            <a:r>
              <a:rPr lang="en-US" sz="2400" b="1" dirty="0" smtClean="0">
                <a:solidFill>
                  <a:srgbClr val="FFFF66"/>
                </a:solidFill>
              </a:rPr>
              <a:t>Red dwarfs </a:t>
            </a:r>
            <a:r>
              <a:rPr lang="en-US" sz="2400" dirty="0" smtClean="0">
                <a:solidFill>
                  <a:srgbClr val="FFFFC1"/>
                </a:solidFill>
              </a:rPr>
              <a:t>have lots of </a:t>
            </a:r>
            <a:r>
              <a:rPr lang="en-US" sz="2400" b="1" dirty="0" smtClean="0">
                <a:solidFill>
                  <a:srgbClr val="FFFF66"/>
                </a:solidFill>
              </a:rPr>
              <a:t>small planets!</a:t>
            </a:r>
            <a:endParaRPr lang="en-US" sz="2400" b="1" dirty="0">
              <a:solidFill>
                <a:srgbClr val="FFFF66"/>
              </a:solidFill>
            </a:endParaRPr>
          </a:p>
        </p:txBody>
      </p:sp>
      <p:sp>
        <p:nvSpPr>
          <p:cNvPr id="10" name="Content Placeholder 6"/>
          <p:cNvSpPr txBox="1">
            <a:spLocks/>
          </p:cNvSpPr>
          <p:nvPr/>
        </p:nvSpPr>
        <p:spPr>
          <a:xfrm>
            <a:off x="2107816" y="716028"/>
            <a:ext cx="6994144" cy="1763727"/>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C8FFC4"/>
                </a:solidFill>
              </a:rPr>
              <a:t>We’ve acquired</a:t>
            </a:r>
            <a:r>
              <a:rPr lang="en-US" sz="2400" dirty="0" smtClean="0">
                <a:solidFill>
                  <a:srgbClr val="A9FFA6"/>
                </a:solidFill>
              </a:rPr>
              <a:t> </a:t>
            </a:r>
            <a:r>
              <a:rPr lang="en-US" sz="2400" b="1" dirty="0" smtClean="0">
                <a:solidFill>
                  <a:srgbClr val="66FF66"/>
                </a:solidFill>
              </a:rPr>
              <a:t>NIR spectroscopy of 144 possible low-mass stars</a:t>
            </a:r>
            <a:r>
              <a:rPr lang="en-US" sz="2400" dirty="0" smtClean="0">
                <a:solidFill>
                  <a:srgbClr val="66FF66"/>
                </a:solidFill>
              </a:rPr>
              <a:t> </a:t>
            </a:r>
            <a:r>
              <a:rPr lang="en-US" sz="2400" dirty="0" smtClean="0">
                <a:solidFill>
                  <a:srgbClr val="C8FFC4"/>
                </a:solidFill>
              </a:rPr>
              <a:t>hosting K2 planet candidates</a:t>
            </a:r>
          </a:p>
          <a:p>
            <a:r>
              <a:rPr lang="en-US" sz="2400" b="1" dirty="0" smtClean="0">
                <a:solidFill>
                  <a:srgbClr val="66FF66"/>
                </a:solidFill>
              </a:rPr>
              <a:t>51%</a:t>
            </a:r>
            <a:r>
              <a:rPr lang="en-US" sz="2400" dirty="0" smtClean="0">
                <a:solidFill>
                  <a:srgbClr val="C8FFC4"/>
                </a:solidFill>
              </a:rPr>
              <a:t> </a:t>
            </a:r>
            <a:r>
              <a:rPr lang="en-US" sz="2400" dirty="0">
                <a:solidFill>
                  <a:srgbClr val="C8FFC4"/>
                </a:solidFill>
              </a:rPr>
              <a:t>of our targets are </a:t>
            </a:r>
            <a:r>
              <a:rPr lang="en-US" sz="2400" dirty="0" smtClean="0">
                <a:solidFill>
                  <a:srgbClr val="C8FFC4"/>
                </a:solidFill>
              </a:rPr>
              <a:t>actually </a:t>
            </a:r>
            <a:r>
              <a:rPr lang="en-US" sz="2400" b="1" dirty="0" smtClean="0">
                <a:solidFill>
                  <a:srgbClr val="66FF66"/>
                </a:solidFill>
              </a:rPr>
              <a:t>low-mass dwarfs</a:t>
            </a:r>
            <a:endParaRPr lang="en-US" sz="2400" b="1" dirty="0">
              <a:solidFill>
                <a:srgbClr val="A9FFA6"/>
              </a:solidFill>
            </a:endParaRPr>
          </a:p>
        </p:txBody>
      </p:sp>
      <p:sp>
        <p:nvSpPr>
          <p:cNvPr id="11" name="Content Placeholder 6"/>
          <p:cNvSpPr txBox="1">
            <a:spLocks/>
          </p:cNvSpPr>
          <p:nvPr/>
        </p:nvSpPr>
        <p:spPr>
          <a:xfrm>
            <a:off x="2486142" y="2605586"/>
            <a:ext cx="6772324" cy="1671949"/>
          </a:xfrm>
          <a:prstGeom prst="rect">
            <a:avLst/>
          </a:prstGeom>
        </p:spPr>
        <p:txBody>
          <a:bodyPr vert="horz" lIns="91440" tIns="45720" rIns="91440" bIns="45720" rtlCol="0" anchor="ctr" anchorCtr="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C1FFFF"/>
                </a:solidFill>
              </a:rPr>
              <a:t>Classified stars using </a:t>
            </a:r>
            <a:r>
              <a:rPr lang="en-US" sz="2400" b="1" dirty="0" smtClean="0">
                <a:solidFill>
                  <a:srgbClr val="66FFFF"/>
                </a:solidFill>
              </a:rPr>
              <a:t>empirical relations </a:t>
            </a:r>
            <a:r>
              <a:rPr lang="en-US" sz="2400" dirty="0" smtClean="0">
                <a:solidFill>
                  <a:srgbClr val="C1FFFF"/>
                </a:solidFill>
              </a:rPr>
              <a:t>based on </a:t>
            </a:r>
            <a:r>
              <a:rPr lang="en-US" sz="2400" b="1" dirty="0" smtClean="0">
                <a:solidFill>
                  <a:srgbClr val="66FFFF"/>
                </a:solidFill>
              </a:rPr>
              <a:t>interferometry </a:t>
            </a:r>
            <a:r>
              <a:rPr lang="en-US" sz="2400" dirty="0" smtClean="0">
                <a:solidFill>
                  <a:srgbClr val="C1FFFF"/>
                </a:solidFill>
              </a:rPr>
              <a:t>(Newton+ 2015, Mann+ 2013) </a:t>
            </a:r>
          </a:p>
          <a:p>
            <a:r>
              <a:rPr lang="en-US" sz="2400" dirty="0" smtClean="0">
                <a:solidFill>
                  <a:srgbClr val="C1FFFF"/>
                </a:solidFill>
              </a:rPr>
              <a:t>Our </a:t>
            </a:r>
            <a:r>
              <a:rPr lang="en-US" sz="2400" b="1" dirty="0" smtClean="0">
                <a:solidFill>
                  <a:srgbClr val="66FFFF"/>
                </a:solidFill>
              </a:rPr>
              <a:t>revised stellar radii </a:t>
            </a:r>
            <a:r>
              <a:rPr lang="en-US" sz="2400" dirty="0" smtClean="0">
                <a:solidFill>
                  <a:srgbClr val="C1FFFF"/>
                </a:solidFill>
              </a:rPr>
              <a:t>are </a:t>
            </a:r>
            <a:r>
              <a:rPr lang="en-US" sz="2400" b="1" dirty="0" smtClean="0">
                <a:solidFill>
                  <a:srgbClr val="66FFFF"/>
                </a:solidFill>
              </a:rPr>
              <a:t>6-39% larger</a:t>
            </a:r>
          </a:p>
        </p:txBody>
      </p:sp>
      <p:sp>
        <p:nvSpPr>
          <p:cNvPr id="59" name="TextBox 58"/>
          <p:cNvSpPr txBox="1"/>
          <p:nvPr/>
        </p:nvSpPr>
        <p:spPr>
          <a:xfrm>
            <a:off x="-628670" y="4791012"/>
            <a:ext cx="184666" cy="369332"/>
          </a:xfrm>
          <a:prstGeom prst="rect">
            <a:avLst/>
          </a:prstGeom>
          <a:noFill/>
        </p:spPr>
        <p:txBody>
          <a:bodyPr wrap="none" rtlCol="0">
            <a:spAutoFit/>
          </a:bodyPr>
          <a:lstStyle/>
          <a:p>
            <a:endParaRPr lang="en-US" dirty="0"/>
          </a:p>
        </p:txBody>
      </p:sp>
      <p:sp>
        <p:nvSpPr>
          <p:cNvPr id="5" name="Rectangle 4"/>
          <p:cNvSpPr/>
          <p:nvPr/>
        </p:nvSpPr>
        <p:spPr>
          <a:xfrm>
            <a:off x="92728" y="-2165987"/>
            <a:ext cx="2015087" cy="2015087"/>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Triangle 14"/>
          <p:cNvSpPr/>
          <p:nvPr/>
        </p:nvSpPr>
        <p:spPr>
          <a:xfrm>
            <a:off x="60862" y="2232402"/>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24" name="Right Triangle 23"/>
          <p:cNvSpPr/>
          <p:nvPr/>
        </p:nvSpPr>
        <p:spPr>
          <a:xfrm rot="16200000">
            <a:off x="1692358" y="2257724"/>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25" name="Right Triangle 24"/>
          <p:cNvSpPr/>
          <p:nvPr/>
        </p:nvSpPr>
        <p:spPr>
          <a:xfrm rot="10115295">
            <a:off x="1667539" y="616512"/>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26" name="Right Triangle 25"/>
          <p:cNvSpPr/>
          <p:nvPr/>
        </p:nvSpPr>
        <p:spPr>
          <a:xfrm rot="5688623">
            <a:off x="89431" y="611493"/>
            <a:ext cx="320842" cy="320842"/>
          </a:xfrm>
          <a:prstGeom prst="r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6C2FF"/>
              </a:solidFill>
            </a:endParaRPr>
          </a:p>
        </p:txBody>
      </p:sp>
      <p:sp>
        <p:nvSpPr>
          <p:cNvPr id="8" name="Rounded Rectangle 7"/>
          <p:cNvSpPr/>
          <p:nvPr/>
        </p:nvSpPr>
        <p:spPr>
          <a:xfrm>
            <a:off x="148363" y="675498"/>
            <a:ext cx="1806649" cy="1810371"/>
          </a:xfrm>
          <a:prstGeom prst="roundRect">
            <a:avLst/>
          </a:prstGeom>
          <a:noFill/>
          <a:ln w="57150" cmpd="sng">
            <a:solidFill>
              <a:srgbClr val="66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145529" y="2752358"/>
            <a:ext cx="2179765" cy="1453177"/>
          </a:xfrm>
          <a:prstGeom prst="roundRect">
            <a:avLst/>
          </a:prstGeom>
          <a:noFill/>
          <a:ln w="5715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F81BD"/>
              </a:solidFill>
            </a:endParaRPr>
          </a:p>
        </p:txBody>
      </p:sp>
      <p:sp>
        <p:nvSpPr>
          <p:cNvPr id="23" name="Rectangle 22"/>
          <p:cNvSpPr/>
          <p:nvPr/>
        </p:nvSpPr>
        <p:spPr>
          <a:xfrm>
            <a:off x="3144986" y="6207308"/>
            <a:ext cx="5876171" cy="477054"/>
          </a:xfrm>
          <a:prstGeom prst="rect">
            <a:avLst/>
          </a:prstGeom>
        </p:spPr>
        <p:txBody>
          <a:bodyPr wrap="none">
            <a:spAutoFit/>
          </a:bodyPr>
          <a:lstStyle/>
          <a:p>
            <a:r>
              <a:rPr lang="en-US" sz="2500" b="1" i="1" dirty="0">
                <a:solidFill>
                  <a:srgbClr val="FD95F2"/>
                </a:solidFill>
              </a:rPr>
              <a:t>K2 planets are great for follow-up </a:t>
            </a:r>
            <a:r>
              <a:rPr lang="en-US" sz="2500" b="1" i="1" dirty="0" smtClean="0">
                <a:solidFill>
                  <a:srgbClr val="FD95F2"/>
                </a:solidFill>
              </a:rPr>
              <a:t>studies!</a:t>
            </a:r>
            <a:endParaRPr lang="en-US" sz="2500" b="1" i="1" dirty="0">
              <a:solidFill>
                <a:srgbClr val="FD95F2"/>
              </a:solidFill>
            </a:endParaRPr>
          </a:p>
        </p:txBody>
      </p:sp>
    </p:spTree>
    <p:extLst>
      <p:ext uri="{BB962C8B-B14F-4D97-AF65-F5344CB8AC3E}">
        <p14:creationId xmlns:p14="http://schemas.microsoft.com/office/powerpoint/2010/main" val="2812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0" grpId="0"/>
      <p:bldP spid="11" grpId="0"/>
      <p:bldP spid="15" grpId="0" animBg="1"/>
      <p:bldP spid="24" grpId="0" animBg="1"/>
      <p:bldP spid="25" grpId="0" animBg="1"/>
      <p:bldP spid="26" grpId="0" animBg="1"/>
      <p:bldP spid="8" grpId="0" animBg="1"/>
      <p:bldP spid="3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Acknowledgements</a:t>
            </a:r>
            <a:endParaRPr lang="en-US" dirty="0"/>
          </a:p>
        </p:txBody>
      </p:sp>
      <p:sp>
        <p:nvSpPr>
          <p:cNvPr id="3" name="Content Placeholder 2"/>
          <p:cNvSpPr>
            <a:spLocks noGrp="1"/>
          </p:cNvSpPr>
          <p:nvPr>
            <p:ph idx="1"/>
          </p:nvPr>
        </p:nvSpPr>
        <p:spPr>
          <a:xfrm>
            <a:off x="298298" y="944864"/>
            <a:ext cx="8547404" cy="5181300"/>
          </a:xfrm>
        </p:spPr>
        <p:txBody>
          <a:bodyPr>
            <a:normAutofit lnSpcReduction="10000"/>
          </a:bodyPr>
          <a:lstStyle/>
          <a:p>
            <a:pPr marL="0" indent="0">
              <a:buNone/>
            </a:pPr>
            <a:r>
              <a:rPr lang="en-US" sz="3000" b="1" dirty="0">
                <a:solidFill>
                  <a:srgbClr val="66FFFF"/>
                </a:solidFill>
              </a:rPr>
              <a:t>HARPS-N Consortium:  </a:t>
            </a:r>
            <a:r>
              <a:rPr lang="en-US" sz="2000" dirty="0">
                <a:solidFill>
                  <a:srgbClr val="CCFFFF"/>
                </a:solidFill>
              </a:rPr>
              <a:t>Francesco </a:t>
            </a:r>
            <a:r>
              <a:rPr lang="en-US" sz="2000" dirty="0" err="1">
                <a:solidFill>
                  <a:srgbClr val="CCFFFF"/>
                </a:solidFill>
              </a:rPr>
              <a:t>Pepe</a:t>
            </a:r>
            <a:r>
              <a:rPr lang="en-US" sz="2000" dirty="0">
                <a:solidFill>
                  <a:srgbClr val="CCFFFF"/>
                </a:solidFill>
              </a:rPr>
              <a:t>, Andrew Collier Cameron, </a:t>
            </a:r>
            <a:r>
              <a:rPr lang="en-US" sz="2000" dirty="0" err="1">
                <a:solidFill>
                  <a:srgbClr val="CCFFFF"/>
                </a:solidFill>
              </a:rPr>
              <a:t>Stephane</a:t>
            </a:r>
            <a:r>
              <a:rPr lang="en-US" sz="2000" dirty="0">
                <a:solidFill>
                  <a:srgbClr val="CCFFFF"/>
                </a:solidFill>
              </a:rPr>
              <a:t> </a:t>
            </a:r>
            <a:r>
              <a:rPr lang="en-US" sz="2000" dirty="0" err="1">
                <a:solidFill>
                  <a:srgbClr val="CCFFFF"/>
                </a:solidFill>
              </a:rPr>
              <a:t>Udry</a:t>
            </a:r>
            <a:r>
              <a:rPr lang="en-US" sz="2000" dirty="0">
                <a:solidFill>
                  <a:srgbClr val="CCFFFF"/>
                </a:solidFill>
              </a:rPr>
              <a:t>, David Latham, Emilio Molinari, David Charbonneau, Lars </a:t>
            </a:r>
            <a:r>
              <a:rPr lang="en-US" sz="2000" dirty="0" err="1">
                <a:solidFill>
                  <a:srgbClr val="CCFFFF"/>
                </a:solidFill>
              </a:rPr>
              <a:t>Buchhave</a:t>
            </a:r>
            <a:r>
              <a:rPr lang="en-US" sz="2000" dirty="0">
                <a:solidFill>
                  <a:srgbClr val="CCFFFF"/>
                </a:solidFill>
              </a:rPr>
              <a:t>, Xavier </a:t>
            </a:r>
            <a:r>
              <a:rPr lang="en-US" sz="2000" dirty="0" err="1">
                <a:solidFill>
                  <a:srgbClr val="CCFFFF"/>
                </a:solidFill>
              </a:rPr>
              <a:t>Dumusque</a:t>
            </a:r>
            <a:r>
              <a:rPr lang="en-US" sz="2000" dirty="0">
                <a:solidFill>
                  <a:srgbClr val="CCFFFF"/>
                </a:solidFill>
              </a:rPr>
              <a:t>, Sara </a:t>
            </a:r>
            <a:r>
              <a:rPr lang="en-US" sz="2000" dirty="0" err="1">
                <a:solidFill>
                  <a:srgbClr val="CCFFFF"/>
                </a:solidFill>
              </a:rPr>
              <a:t>Gettel</a:t>
            </a:r>
            <a:r>
              <a:rPr lang="en-US" sz="2000" dirty="0">
                <a:solidFill>
                  <a:srgbClr val="CCFFFF"/>
                </a:solidFill>
              </a:rPr>
              <a:t>, </a:t>
            </a:r>
            <a:r>
              <a:rPr lang="en-US" sz="2000" dirty="0" err="1">
                <a:solidFill>
                  <a:srgbClr val="CCFFFF"/>
                </a:solidFill>
              </a:rPr>
              <a:t>Raphelle</a:t>
            </a:r>
            <a:r>
              <a:rPr lang="en-US" sz="2000" dirty="0">
                <a:solidFill>
                  <a:srgbClr val="CCFFFF"/>
                </a:solidFill>
              </a:rPr>
              <a:t> Haywood, John Asher Johnson, Mercedes Lopez-Morales, David Phillips, Andrew </a:t>
            </a:r>
            <a:r>
              <a:rPr lang="en-US" sz="2000" dirty="0" err="1">
                <a:solidFill>
                  <a:srgbClr val="CCFFFF"/>
                </a:solidFill>
              </a:rPr>
              <a:t>Vanderburg</a:t>
            </a:r>
            <a:r>
              <a:rPr lang="en-US" sz="2000" dirty="0">
                <a:solidFill>
                  <a:srgbClr val="CCFFFF"/>
                </a:solidFill>
              </a:rPr>
              <a:t>, Laura </a:t>
            </a:r>
            <a:r>
              <a:rPr lang="en-US" sz="2000" dirty="0" err="1">
                <a:solidFill>
                  <a:srgbClr val="CCFFFF"/>
                </a:solidFill>
              </a:rPr>
              <a:t>Affer</a:t>
            </a:r>
            <a:r>
              <a:rPr lang="en-US" sz="2000" dirty="0">
                <a:solidFill>
                  <a:srgbClr val="CCFFFF"/>
                </a:solidFill>
              </a:rPr>
              <a:t>, Aldo </a:t>
            </a:r>
            <a:r>
              <a:rPr lang="en-US" sz="2000" dirty="0" err="1">
                <a:solidFill>
                  <a:srgbClr val="CCFFFF"/>
                </a:solidFill>
              </a:rPr>
              <a:t>Bonomo</a:t>
            </a:r>
            <a:r>
              <a:rPr lang="en-US" sz="2000" dirty="0">
                <a:solidFill>
                  <a:srgbClr val="CCFFFF"/>
                </a:solidFill>
              </a:rPr>
              <a:t>, Rosario </a:t>
            </a:r>
            <a:r>
              <a:rPr lang="en-US" sz="2000" dirty="0" err="1">
                <a:solidFill>
                  <a:srgbClr val="CCFFFF"/>
                </a:solidFill>
              </a:rPr>
              <a:t>Consentino</a:t>
            </a:r>
            <a:r>
              <a:rPr lang="en-US" sz="2000" dirty="0">
                <a:solidFill>
                  <a:srgbClr val="CCFFFF"/>
                </a:solidFill>
              </a:rPr>
              <a:t>, Pedro </a:t>
            </a:r>
            <a:r>
              <a:rPr lang="en-US" sz="2000" dirty="0" err="1">
                <a:solidFill>
                  <a:srgbClr val="CCFFFF"/>
                </a:solidFill>
              </a:rPr>
              <a:t>Figueira</a:t>
            </a:r>
            <a:r>
              <a:rPr lang="en-US" sz="2000" dirty="0">
                <a:solidFill>
                  <a:srgbClr val="CCFFFF"/>
                </a:solidFill>
              </a:rPr>
              <a:t>, Aldo </a:t>
            </a:r>
            <a:r>
              <a:rPr lang="en-US" sz="2000" dirty="0" err="1">
                <a:solidFill>
                  <a:srgbClr val="CCFFFF"/>
                </a:solidFill>
              </a:rPr>
              <a:t>Fieorenzano</a:t>
            </a:r>
            <a:r>
              <a:rPr lang="en-US" sz="2000" dirty="0">
                <a:solidFill>
                  <a:srgbClr val="CCFFFF"/>
                </a:solidFill>
              </a:rPr>
              <a:t>, </a:t>
            </a:r>
            <a:r>
              <a:rPr lang="en-US" sz="2000" dirty="0" err="1">
                <a:solidFill>
                  <a:srgbClr val="CCFFFF"/>
                </a:solidFill>
              </a:rPr>
              <a:t>Avet</a:t>
            </a:r>
            <a:r>
              <a:rPr lang="en-US" sz="2000" dirty="0">
                <a:solidFill>
                  <a:srgbClr val="CCFFFF"/>
                </a:solidFill>
              </a:rPr>
              <a:t> </a:t>
            </a:r>
            <a:r>
              <a:rPr lang="en-US" sz="2000" dirty="0" err="1">
                <a:solidFill>
                  <a:srgbClr val="CCFFFF"/>
                </a:solidFill>
              </a:rPr>
              <a:t>Harutyunyan</a:t>
            </a:r>
            <a:r>
              <a:rPr lang="en-US" sz="2000" dirty="0">
                <a:solidFill>
                  <a:srgbClr val="CCFFFF"/>
                </a:solidFill>
              </a:rPr>
              <a:t>, Eric Lopez, Christophe </a:t>
            </a:r>
            <a:r>
              <a:rPr lang="en-US" sz="2000" dirty="0" err="1">
                <a:solidFill>
                  <a:srgbClr val="CCFFFF"/>
                </a:solidFill>
              </a:rPr>
              <a:t>Lovis</a:t>
            </a:r>
            <a:r>
              <a:rPr lang="en-US" sz="2000" dirty="0">
                <a:solidFill>
                  <a:srgbClr val="CCFFFF"/>
                </a:solidFill>
              </a:rPr>
              <a:t>, Luca </a:t>
            </a:r>
            <a:r>
              <a:rPr lang="en-US" sz="2000" dirty="0" err="1">
                <a:solidFill>
                  <a:srgbClr val="CCFFFF"/>
                </a:solidFill>
              </a:rPr>
              <a:t>Malavolta</a:t>
            </a:r>
            <a:r>
              <a:rPr lang="en-US" sz="2000" dirty="0">
                <a:solidFill>
                  <a:srgbClr val="CCFFFF"/>
                </a:solidFill>
              </a:rPr>
              <a:t>, Michel Mayor, </a:t>
            </a:r>
            <a:r>
              <a:rPr lang="en-US" sz="2000" dirty="0" err="1">
                <a:solidFill>
                  <a:srgbClr val="CCFFFF"/>
                </a:solidFill>
              </a:rPr>
              <a:t>Giusi</a:t>
            </a:r>
            <a:r>
              <a:rPr lang="en-US" sz="2000" dirty="0">
                <a:solidFill>
                  <a:srgbClr val="CCFFFF"/>
                </a:solidFill>
              </a:rPr>
              <a:t> </a:t>
            </a:r>
            <a:r>
              <a:rPr lang="en-US" sz="2000" dirty="0" err="1">
                <a:solidFill>
                  <a:srgbClr val="CCFFFF"/>
                </a:solidFill>
              </a:rPr>
              <a:t>Micela</a:t>
            </a:r>
            <a:r>
              <a:rPr lang="en-US" sz="2000" dirty="0">
                <a:solidFill>
                  <a:srgbClr val="CCFFFF"/>
                </a:solidFill>
              </a:rPr>
              <a:t>, </a:t>
            </a:r>
            <a:r>
              <a:rPr lang="en-US" sz="2000" dirty="0" err="1">
                <a:solidFill>
                  <a:srgbClr val="CCFFFF"/>
                </a:solidFill>
              </a:rPr>
              <a:t>Annelies</a:t>
            </a:r>
            <a:r>
              <a:rPr lang="en-US" sz="2000" dirty="0">
                <a:solidFill>
                  <a:srgbClr val="CCFFFF"/>
                </a:solidFill>
              </a:rPr>
              <a:t> </a:t>
            </a:r>
            <a:r>
              <a:rPr lang="en-US" sz="2000" dirty="0" err="1">
                <a:solidFill>
                  <a:srgbClr val="CCFFFF"/>
                </a:solidFill>
              </a:rPr>
              <a:t>Mortier</a:t>
            </a:r>
            <a:r>
              <a:rPr lang="en-US" sz="2000" dirty="0">
                <a:solidFill>
                  <a:srgbClr val="CCFFFF"/>
                </a:solidFill>
              </a:rPr>
              <a:t>, </a:t>
            </a:r>
            <a:r>
              <a:rPr lang="en-US" sz="2000" dirty="0" err="1">
                <a:solidFill>
                  <a:srgbClr val="CCFFFF"/>
                </a:solidFill>
              </a:rPr>
              <a:t>Fatemeh</a:t>
            </a:r>
            <a:r>
              <a:rPr lang="en-US" sz="2000" dirty="0">
                <a:solidFill>
                  <a:srgbClr val="CCFFFF"/>
                </a:solidFill>
              </a:rPr>
              <a:t> </a:t>
            </a:r>
            <a:r>
              <a:rPr lang="en-US" sz="2000" dirty="0" err="1">
                <a:solidFill>
                  <a:srgbClr val="CCFFFF"/>
                </a:solidFill>
              </a:rPr>
              <a:t>Motalebi</a:t>
            </a:r>
            <a:r>
              <a:rPr lang="en-US" sz="2000" dirty="0">
                <a:solidFill>
                  <a:srgbClr val="CCFFFF"/>
                </a:solidFill>
              </a:rPr>
              <a:t>, Valerio </a:t>
            </a:r>
            <a:r>
              <a:rPr lang="en-US" sz="2000" dirty="0" err="1">
                <a:solidFill>
                  <a:srgbClr val="CCFFFF"/>
                </a:solidFill>
              </a:rPr>
              <a:t>Nascimbeni</a:t>
            </a:r>
            <a:r>
              <a:rPr lang="en-US" sz="2000" dirty="0">
                <a:solidFill>
                  <a:srgbClr val="CCFFFF"/>
                </a:solidFill>
              </a:rPr>
              <a:t>, </a:t>
            </a:r>
            <a:r>
              <a:rPr lang="en-US" sz="2000" dirty="0" err="1">
                <a:solidFill>
                  <a:srgbClr val="CCFFFF"/>
                </a:solidFill>
              </a:rPr>
              <a:t>Giampaolo</a:t>
            </a:r>
            <a:r>
              <a:rPr lang="en-US" sz="2000" dirty="0">
                <a:solidFill>
                  <a:srgbClr val="CCFFFF"/>
                </a:solidFill>
              </a:rPr>
              <a:t>, </a:t>
            </a:r>
            <a:r>
              <a:rPr lang="en-US" sz="2000" dirty="0" err="1">
                <a:solidFill>
                  <a:srgbClr val="CCFFFF"/>
                </a:solidFill>
              </a:rPr>
              <a:t>Piotto</a:t>
            </a:r>
            <a:r>
              <a:rPr lang="en-US" sz="2000" dirty="0">
                <a:solidFill>
                  <a:srgbClr val="CCFFFF"/>
                </a:solidFill>
              </a:rPr>
              <a:t>, Don </a:t>
            </a:r>
            <a:r>
              <a:rPr lang="en-US" sz="2000" dirty="0" err="1">
                <a:solidFill>
                  <a:srgbClr val="CCFFFF"/>
                </a:solidFill>
              </a:rPr>
              <a:t>Pollacco</a:t>
            </a:r>
            <a:r>
              <a:rPr lang="en-US" sz="2000" dirty="0">
                <a:solidFill>
                  <a:srgbClr val="CCFFFF"/>
                </a:solidFill>
              </a:rPr>
              <a:t>, Didier </a:t>
            </a:r>
            <a:r>
              <a:rPr lang="en-US" sz="2000" dirty="0" err="1">
                <a:solidFill>
                  <a:srgbClr val="CCFFFF"/>
                </a:solidFill>
              </a:rPr>
              <a:t>Queloz</a:t>
            </a:r>
            <a:r>
              <a:rPr lang="en-US" sz="2000" dirty="0">
                <a:solidFill>
                  <a:srgbClr val="CCFFFF"/>
                </a:solidFill>
              </a:rPr>
              <a:t>, Ken Rice, </a:t>
            </a:r>
            <a:r>
              <a:rPr lang="en-US" sz="2000" dirty="0" err="1">
                <a:solidFill>
                  <a:srgbClr val="CCFFFF"/>
                </a:solidFill>
              </a:rPr>
              <a:t>Dimitar</a:t>
            </a:r>
            <a:r>
              <a:rPr lang="en-US" sz="2000" dirty="0">
                <a:solidFill>
                  <a:srgbClr val="CCFFFF"/>
                </a:solidFill>
              </a:rPr>
              <a:t> </a:t>
            </a:r>
            <a:r>
              <a:rPr lang="en-US" sz="2000" dirty="0" err="1">
                <a:solidFill>
                  <a:srgbClr val="CCFFFF"/>
                </a:solidFill>
              </a:rPr>
              <a:t>Sasselov</a:t>
            </a:r>
            <a:r>
              <a:rPr lang="en-US" sz="2000" dirty="0">
                <a:solidFill>
                  <a:srgbClr val="CCFFFF"/>
                </a:solidFill>
              </a:rPr>
              <a:t>, Damien </a:t>
            </a:r>
            <a:r>
              <a:rPr lang="en-US" sz="2000" dirty="0" err="1">
                <a:solidFill>
                  <a:srgbClr val="CCFFFF"/>
                </a:solidFill>
              </a:rPr>
              <a:t>Segransan</a:t>
            </a:r>
            <a:r>
              <a:rPr lang="en-US" sz="2000" dirty="0">
                <a:solidFill>
                  <a:srgbClr val="CCFFFF"/>
                </a:solidFill>
              </a:rPr>
              <a:t>, Alessandro </a:t>
            </a:r>
            <a:r>
              <a:rPr lang="en-US" sz="2000" dirty="0" err="1">
                <a:solidFill>
                  <a:srgbClr val="CCFFFF"/>
                </a:solidFill>
              </a:rPr>
              <a:t>Sozzetti</a:t>
            </a:r>
            <a:r>
              <a:rPr lang="en-US" sz="2000" dirty="0">
                <a:solidFill>
                  <a:srgbClr val="CCFFFF"/>
                </a:solidFill>
              </a:rPr>
              <a:t>, Andrew </a:t>
            </a:r>
            <a:r>
              <a:rPr lang="en-US" sz="2000" dirty="0" err="1">
                <a:solidFill>
                  <a:srgbClr val="CCFFFF"/>
                </a:solidFill>
              </a:rPr>
              <a:t>Szentgyorgyi</a:t>
            </a:r>
            <a:r>
              <a:rPr lang="en-US" sz="2000" dirty="0">
                <a:solidFill>
                  <a:srgbClr val="CCFFFF"/>
                </a:solidFill>
              </a:rPr>
              <a:t>, Chris </a:t>
            </a:r>
            <a:r>
              <a:rPr lang="en-US" sz="2000" dirty="0" smtClean="0">
                <a:solidFill>
                  <a:srgbClr val="CCFFFF"/>
                </a:solidFill>
              </a:rPr>
              <a:t>Watson</a:t>
            </a:r>
            <a:endParaRPr lang="en-US" sz="2000" dirty="0">
              <a:solidFill>
                <a:srgbClr val="CCFFFF"/>
              </a:solidFill>
            </a:endParaRPr>
          </a:p>
          <a:p>
            <a:pPr marL="0" indent="0">
              <a:buNone/>
            </a:pPr>
            <a:r>
              <a:rPr lang="en-US" sz="3000" b="1" dirty="0" smtClean="0">
                <a:solidFill>
                  <a:schemeClr val="accent6"/>
                </a:solidFill>
              </a:rPr>
              <a:t>K2 California Consortium (K2C2): </a:t>
            </a:r>
            <a:r>
              <a:rPr lang="en-US" sz="2000" dirty="0" smtClean="0">
                <a:solidFill>
                  <a:srgbClr val="F5D0B3"/>
                </a:solidFill>
              </a:rPr>
              <a:t>Kimberly </a:t>
            </a:r>
            <a:r>
              <a:rPr lang="en-US" sz="2000" dirty="0" err="1" smtClean="0">
                <a:solidFill>
                  <a:srgbClr val="F5D0B3"/>
                </a:solidFill>
              </a:rPr>
              <a:t>Aller</a:t>
            </a:r>
            <a:r>
              <a:rPr lang="en-US" sz="2000" dirty="0" smtClean="0">
                <a:solidFill>
                  <a:srgbClr val="F5D0B3"/>
                </a:solidFill>
              </a:rPr>
              <a:t>, Christoph Baranec, Chas </a:t>
            </a:r>
            <a:r>
              <a:rPr lang="en-US" sz="2000" dirty="0" err="1" smtClean="0">
                <a:solidFill>
                  <a:srgbClr val="F5D0B3"/>
                </a:solidFill>
              </a:rPr>
              <a:t>Beichman</a:t>
            </a:r>
            <a:r>
              <a:rPr lang="en-US" sz="2000" dirty="0" smtClean="0">
                <a:solidFill>
                  <a:srgbClr val="F5D0B3"/>
                </a:solidFill>
              </a:rPr>
              <a:t>, </a:t>
            </a:r>
            <a:r>
              <a:rPr lang="en-US" sz="2000" dirty="0" err="1" smtClean="0">
                <a:solidFill>
                  <a:srgbClr val="F5D0B3"/>
                </a:solidFill>
              </a:rPr>
              <a:t>Bjoern</a:t>
            </a:r>
            <a:r>
              <a:rPr lang="en-US" sz="2000" dirty="0" smtClean="0">
                <a:solidFill>
                  <a:srgbClr val="F5D0B3"/>
                </a:solidFill>
              </a:rPr>
              <a:t> </a:t>
            </a:r>
            <a:r>
              <a:rPr lang="en-US" sz="2000" dirty="0" err="1" smtClean="0">
                <a:solidFill>
                  <a:srgbClr val="F5D0B3"/>
                </a:solidFill>
              </a:rPr>
              <a:t>Benneke</a:t>
            </a:r>
            <a:r>
              <a:rPr lang="en-US" sz="2000" dirty="0" smtClean="0">
                <a:solidFill>
                  <a:srgbClr val="F5D0B3"/>
                </a:solidFill>
              </a:rPr>
              <a:t>, Jessie Christiansen,</a:t>
            </a:r>
            <a:r>
              <a:rPr lang="en-US" sz="2000" dirty="0">
                <a:solidFill>
                  <a:srgbClr val="F5D0B3"/>
                </a:solidFill>
              </a:rPr>
              <a:t> </a:t>
            </a:r>
            <a:r>
              <a:rPr lang="en-US" sz="2000" dirty="0" smtClean="0">
                <a:solidFill>
                  <a:srgbClr val="F5D0B3"/>
                </a:solidFill>
              </a:rPr>
              <a:t>David Ciardi, Justin </a:t>
            </a:r>
            <a:r>
              <a:rPr lang="en-US" sz="2000" dirty="0" err="1" smtClean="0">
                <a:solidFill>
                  <a:srgbClr val="F5D0B3"/>
                </a:solidFill>
              </a:rPr>
              <a:t>Crepp</a:t>
            </a:r>
            <a:r>
              <a:rPr lang="en-US" sz="2000" dirty="0" smtClean="0">
                <a:solidFill>
                  <a:srgbClr val="F5D0B3"/>
                </a:solidFill>
              </a:rPr>
              <a:t>, Ian </a:t>
            </a:r>
            <a:r>
              <a:rPr lang="en-US" sz="2000" dirty="0" err="1">
                <a:solidFill>
                  <a:srgbClr val="F5D0B3"/>
                </a:solidFill>
              </a:rPr>
              <a:t>Crossfield</a:t>
            </a:r>
            <a:r>
              <a:rPr lang="en-US" sz="2000" dirty="0">
                <a:solidFill>
                  <a:srgbClr val="F5D0B3"/>
                </a:solidFill>
              </a:rPr>
              <a:t>, </a:t>
            </a:r>
            <a:r>
              <a:rPr lang="en-US" sz="2000" dirty="0" smtClean="0">
                <a:solidFill>
                  <a:srgbClr val="F5D0B3"/>
                </a:solidFill>
              </a:rPr>
              <a:t> Trevor David, BJ Fulton, Brad Hansen, Thomas Henning, Lynne Hillenbrand, Andrew Howard, Howard Isaacson, Heather Knutson, Sebastian </a:t>
            </a:r>
            <a:r>
              <a:rPr lang="en-US" sz="2000" dirty="0" err="1" smtClean="0">
                <a:solidFill>
                  <a:srgbClr val="F5D0B3"/>
                </a:solidFill>
              </a:rPr>
              <a:t>Lepine</a:t>
            </a:r>
            <a:r>
              <a:rPr lang="en-US" sz="2000" dirty="0" smtClean="0">
                <a:solidFill>
                  <a:srgbClr val="F5D0B3"/>
                </a:solidFill>
              </a:rPr>
              <a:t>, Michael Liu, John Livingston, Arturo Martinez, Erik Petigura, Evan </a:t>
            </a:r>
            <a:r>
              <a:rPr lang="en-US" sz="2000" dirty="0" err="1" smtClean="0">
                <a:solidFill>
                  <a:srgbClr val="F5D0B3"/>
                </a:solidFill>
              </a:rPr>
              <a:t>Sinukoff</a:t>
            </a:r>
            <a:r>
              <a:rPr lang="en-US" sz="2000" dirty="0" smtClean="0">
                <a:solidFill>
                  <a:srgbClr val="F5D0B3"/>
                </a:solidFill>
              </a:rPr>
              <a:t>, Josh </a:t>
            </a:r>
            <a:r>
              <a:rPr lang="en-US" sz="2000" dirty="0" err="1" smtClean="0">
                <a:solidFill>
                  <a:srgbClr val="F5D0B3"/>
                </a:solidFill>
              </a:rPr>
              <a:t>Schlieder</a:t>
            </a:r>
            <a:r>
              <a:rPr lang="en-US" sz="2000" dirty="0" smtClean="0">
                <a:solidFill>
                  <a:srgbClr val="F5D0B3"/>
                </a:solidFill>
              </a:rPr>
              <a:t>, Michael Werner</a:t>
            </a:r>
          </a:p>
          <a:p>
            <a:pPr marL="0" indent="0">
              <a:buNone/>
            </a:pPr>
            <a:r>
              <a:rPr lang="en-US" sz="3000" b="1" dirty="0" smtClean="0">
                <a:solidFill>
                  <a:srgbClr val="FD78D2"/>
                </a:solidFill>
              </a:rPr>
              <a:t>TESS </a:t>
            </a:r>
            <a:r>
              <a:rPr lang="en-US" sz="3000" b="1" dirty="0" err="1" smtClean="0">
                <a:solidFill>
                  <a:srgbClr val="FD78D2"/>
                </a:solidFill>
              </a:rPr>
              <a:t>Minjas</a:t>
            </a:r>
            <a:r>
              <a:rPr lang="en-US" sz="3000" b="1" dirty="0" smtClean="0">
                <a:solidFill>
                  <a:srgbClr val="FD78D2"/>
                </a:solidFill>
              </a:rPr>
              <a:t>: </a:t>
            </a:r>
            <a:r>
              <a:rPr lang="en-US" sz="2000" dirty="0" smtClean="0">
                <a:solidFill>
                  <a:srgbClr val="FCCEEE"/>
                </a:solidFill>
              </a:rPr>
              <a:t>Phil Muirhead, Andrew Mann, Barbara Rojas</a:t>
            </a:r>
            <a:r>
              <a:rPr lang="en-US" sz="2000" dirty="0">
                <a:solidFill>
                  <a:srgbClr val="FCCEEE"/>
                </a:solidFill>
              </a:rPr>
              <a:t> </a:t>
            </a:r>
            <a:r>
              <a:rPr lang="en-US" sz="2000" dirty="0" smtClean="0">
                <a:solidFill>
                  <a:srgbClr val="FCCEEE"/>
                </a:solidFill>
              </a:rPr>
              <a:t>Ayala</a:t>
            </a:r>
          </a:p>
        </p:txBody>
      </p:sp>
      <p:sp>
        <p:nvSpPr>
          <p:cNvPr id="4" name="Rectangle 3"/>
          <p:cNvSpPr/>
          <p:nvPr/>
        </p:nvSpPr>
        <p:spPr>
          <a:xfrm>
            <a:off x="0" y="6211669"/>
            <a:ext cx="9144000" cy="630942"/>
          </a:xfrm>
          <a:prstGeom prst="rect">
            <a:avLst/>
          </a:prstGeom>
        </p:spPr>
        <p:txBody>
          <a:bodyPr wrap="square">
            <a:spAutoFit/>
          </a:bodyPr>
          <a:lstStyle/>
          <a:p>
            <a:pPr algn="ctr"/>
            <a:r>
              <a:rPr lang="en-US" sz="1750" dirty="0" smtClean="0">
                <a:solidFill>
                  <a:schemeClr val="tx1">
                    <a:lumMod val="75000"/>
                  </a:schemeClr>
                </a:solidFill>
              </a:rPr>
              <a:t>Current funding </a:t>
            </a:r>
            <a:r>
              <a:rPr lang="en-US" sz="1750" dirty="0">
                <a:solidFill>
                  <a:schemeClr val="tx1">
                    <a:lumMod val="75000"/>
                  </a:schemeClr>
                </a:solidFill>
              </a:rPr>
              <a:t>provided by </a:t>
            </a:r>
            <a:r>
              <a:rPr lang="en-US" sz="1750" dirty="0" smtClean="0">
                <a:solidFill>
                  <a:schemeClr val="tx1">
                    <a:lumMod val="75000"/>
                  </a:schemeClr>
                </a:solidFill>
              </a:rPr>
              <a:t>the NASA Sagan Fellowship Program</a:t>
            </a:r>
          </a:p>
          <a:p>
            <a:pPr algn="ctr"/>
            <a:r>
              <a:rPr lang="en-US" sz="1750" dirty="0" smtClean="0">
                <a:solidFill>
                  <a:schemeClr val="tx1">
                    <a:lumMod val="75000"/>
                  </a:schemeClr>
                </a:solidFill>
              </a:rPr>
              <a:t>Ground-based telescope time from Caltech TAC &amp; IRTF TAC. K2 funding &amp; targets from NASA. </a:t>
            </a:r>
            <a:endParaRPr lang="en-US" sz="1750" dirty="0">
              <a:solidFill>
                <a:schemeClr val="tx1">
                  <a:lumMod val="75000"/>
                </a:schemeClr>
              </a:solidFill>
            </a:endParaRPr>
          </a:p>
        </p:txBody>
      </p:sp>
    </p:spTree>
    <p:extLst>
      <p:ext uri="{BB962C8B-B14F-4D97-AF65-F5344CB8AC3E}">
        <p14:creationId xmlns:p14="http://schemas.microsoft.com/office/powerpoint/2010/main" val="160302019"/>
      </p:ext>
    </p:extLst>
  </p:cSld>
  <p:clrMapOvr>
    <a:masterClrMapping/>
  </p:clrMapOvr>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7704</TotalTime>
  <Words>5073</Words>
  <Application>Microsoft Macintosh PowerPoint</Application>
  <PresentationFormat>On-screen Show (4:3)</PresentationFormat>
  <Paragraphs>788</Paragraphs>
  <Slides>109</Slides>
  <Notes>60</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109</vt:i4>
      </vt:variant>
    </vt:vector>
  </HeadingPairs>
  <TitlesOfParts>
    <vt:vector size="127" baseType="lpstr">
      <vt:lpstr>Arial</vt:lpstr>
      <vt:lpstr>Arial Narrow</vt:lpstr>
      <vt:lpstr>Arial Rounded MT Bold</vt:lpstr>
      <vt:lpstr>Avenir Black</vt:lpstr>
      <vt:lpstr>Avenir Book</vt:lpstr>
      <vt:lpstr>Avenir Book Oblique</vt:lpstr>
      <vt:lpstr>Avenir Heavy</vt:lpstr>
      <vt:lpstr>Avenir Heavy Oblique</vt:lpstr>
      <vt:lpstr>Avenir Medium</vt:lpstr>
      <vt:lpstr>Calibri</vt:lpstr>
      <vt:lpstr>Helvetica</vt:lpstr>
      <vt:lpstr>Helvetica Light</vt:lpstr>
      <vt:lpstr>ＭＳ Ｐゴシック</vt:lpstr>
      <vt:lpstr>Myriad Pro Bold Condensed</vt:lpstr>
      <vt:lpstr>Wingdings</vt:lpstr>
      <vt:lpstr>Wingdings 3</vt:lpstr>
      <vt:lpstr>Zapf Dingbats</vt:lpstr>
      <vt:lpstr> Black </vt:lpstr>
      <vt:lpstr>From Red Dwarfs to Pale Blue Dots:  Searching for Potentially Habitable Planets in the Galaxy with Kepler, K2, TESS, &amp; Beyond </vt:lpstr>
      <vt:lpstr>The Big Question: Are we alone?</vt:lpstr>
      <vt:lpstr>Questions Addressed Today</vt:lpstr>
      <vt:lpstr>PowerPoint Presentation</vt:lpstr>
      <vt:lpstr>How detectable are these signals?</vt:lpstr>
      <vt:lpstr>PowerPoint Presentation</vt:lpstr>
      <vt:lpstr>Most Stars are M Dwarfs</vt:lpstr>
      <vt:lpstr>Most Stars are M Dwarfs</vt:lpstr>
      <vt:lpstr>Most Stars are M Dwarfs</vt:lpstr>
      <vt:lpstr>The Kepler Mission: 2009 - 2013</vt:lpstr>
      <vt:lpstr>PowerPoint Presentation</vt:lpstr>
      <vt:lpstr>PowerPoint Presentation</vt:lpstr>
      <vt:lpstr>PowerPoint Presentation</vt:lpstr>
      <vt:lpstr>PowerPoint Presentation</vt:lpstr>
      <vt:lpstr>PowerPoint Presentation</vt:lpstr>
      <vt:lpstr>PowerPoint Presentation</vt:lpstr>
      <vt:lpstr>Smaller Planets Are More Prevalent</vt:lpstr>
      <vt:lpstr>Planets Orbiting Low-Mass Stars are Common</vt:lpstr>
      <vt:lpstr>Are any of these planets habitable?</vt:lpstr>
      <vt:lpstr>Our Solar System has Two Types of Planets</vt:lpstr>
      <vt:lpstr>Planets 2-4x Larger than Earth are Common</vt:lpstr>
      <vt:lpstr>Planets 2-4x Larger than Earth are Common</vt:lpstr>
      <vt:lpstr>RV Observations of Transiting Planets Constrain the Densities of Small Worlds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any of these planets habitable?</vt:lpstr>
      <vt:lpstr>Likely Locations of Habitable Worlds</vt:lpstr>
      <vt:lpstr>PowerPoint Presentation</vt:lpstr>
      <vt:lpstr>PowerPoint Presentation</vt:lpstr>
      <vt:lpstr>PowerPoint Presentation</vt:lpstr>
      <vt:lpstr>PowerPoint Presentation</vt:lpstr>
      <vt:lpstr>Do our other neighbors host potentially habitable planets?</vt:lpstr>
      <vt:lpstr>The Kepler Mission: 2009 - 2013</vt:lpstr>
      <vt:lpstr>The Kepler Mission: 2009 - 2013</vt:lpstr>
      <vt:lpstr>Each K2 Campaign Lasts Roughly 80 Days</vt:lpstr>
      <vt:lpstr>PowerPoint Presentation</vt:lpstr>
      <vt:lpstr>K2 is Observing Many Small Stars</vt:lpstr>
      <vt:lpstr>Near-Infrared Spectroscopy  Enables Host Star Characterization</vt:lpstr>
      <vt:lpstr>We Concentrate on Bright Targets</vt:lpstr>
      <vt:lpstr>Only 51% of our targets are actually Low-mass Dwarfs</vt:lpstr>
      <vt:lpstr>The Cool Dwarf Sample Extends from K3 – M4</vt:lpstr>
      <vt:lpstr>Stellar Models Underestimate the Radii of Low-Mass Stars</vt:lpstr>
      <vt:lpstr>Estimate Stellar Effective Temperatures using Features in J, H, &amp; K Bands</vt:lpstr>
      <vt:lpstr>Estimate Stellar Radii from  Effective Temperatures &amp; Metallicities</vt:lpstr>
      <vt:lpstr>Alternate Approach: Directly Estimate Temperatures, Luminosities, and Radii Using H-Band Features</vt:lpstr>
      <vt:lpstr>Our Typical Cool Dwarfs are Roughly 0.6 RSun</vt:lpstr>
      <vt:lpstr>Most stars are larger than previously estimated (ΔR* = +0.13RSun  = 34%)</vt:lpstr>
      <vt:lpstr>Most stars are larger than previously estimated (ΔR* = +0.13RSun  = 39%)</vt:lpstr>
      <vt:lpstr>We Use the Revised Stellar Radii to Update the Radii of the Associated Planet Candidates</vt:lpstr>
      <vt:lpstr>Most of our Planets are Small</vt:lpstr>
      <vt:lpstr>Our K2 Planet Sample Is Similar to the Kepler Planet Sample… </vt:lpstr>
      <vt:lpstr>…but the K2 planets generally orbit brighter stars</vt:lpstr>
      <vt:lpstr>Our Smaller Planets Tend to Orbit Cooler Stars (consistent with expected detection bias)</vt:lpstr>
      <vt:lpstr>Spectra are Expensive!  How can we classify the full K2 M dwarf sample?</vt:lpstr>
      <vt:lpstr>Girish Estimated K2’s Sensitivity to Planetary Systems Orbiting M Dwarfs</vt:lpstr>
      <vt:lpstr>Typical K2 M dwarfs host 1.2 small planets with periods &lt; 50 days</vt:lpstr>
      <vt:lpstr>Looking toward the future:  A Pathway for the Discovery &amp; Characterization of Potentially Habitable Worlds</vt:lpstr>
      <vt:lpstr>Pathway to Earth 2.0</vt:lpstr>
      <vt:lpstr>Pathway to Earth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 to Earth 2.0</vt:lpstr>
      <vt:lpstr>Pathway to Earth 2.0</vt:lpstr>
      <vt:lpstr>Pathway to Earth 2.0</vt:lpstr>
      <vt:lpstr>Pathway to Earth 2.0</vt:lpstr>
      <vt:lpstr>Pathway to Earth 2.0</vt:lpstr>
      <vt:lpstr>Pathway to Earth 2.0</vt:lpstr>
      <vt:lpstr>Transits, Eclipses, and Phase Curves of Exoplanets Reveal Atmospheric Properties</vt:lpstr>
      <vt:lpstr>LUVOIR will Assess Planetary Habitability</vt:lpstr>
      <vt:lpstr>Pathway to Earth 2.0</vt:lpstr>
      <vt:lpstr>Big Picture Summary</vt:lpstr>
      <vt:lpstr>Big Picture Summary</vt:lpstr>
      <vt:lpstr>Big Picture Summary</vt:lpstr>
      <vt:lpstr>Big Picture Summary</vt:lpstr>
      <vt:lpstr>K2 Highlights</vt:lpstr>
      <vt:lpstr>Acknowledgements</vt:lpstr>
      <vt:lpstr>Big Picture Summary</vt:lpstr>
      <vt:lpstr>K2 Highlights</vt:lpstr>
      <vt:lpstr>Additional Slides</vt:lpstr>
      <vt:lpstr>Most TESS Planets will be Inside the IWA </vt:lpstr>
      <vt:lpstr>Some M Dwarf HZs will be Accessible</vt:lpstr>
      <vt:lpstr>Exoplanet science goals in Roadmap</vt:lpstr>
      <vt:lpstr>How do we detect life on an exoplanet? </vt:lpstr>
      <vt:lpstr>Observations with Large Space Telescopes Could Generate Coarse Surface Maps</vt:lpstr>
      <vt:lpstr>The M Dwarf Advantage</vt:lpstr>
      <vt:lpstr>Spectroscopic investigations could expose potentially habitable worlds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Talk</dc:title>
  <dc:creator>Courtney Dressing</dc:creator>
  <cp:lastModifiedBy>Microsoft Office User</cp:lastModifiedBy>
  <cp:revision>876</cp:revision>
  <dcterms:created xsi:type="dcterms:W3CDTF">2015-03-14T17:36:01Z</dcterms:created>
  <dcterms:modified xsi:type="dcterms:W3CDTF">2016-11-30T19:21:05Z</dcterms:modified>
</cp:coreProperties>
</file>