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77"/>
  </p:notesMasterIdLst>
  <p:handoutMasterIdLst>
    <p:handoutMasterId r:id="rId78"/>
  </p:handoutMasterIdLst>
  <p:sldIdLst>
    <p:sldId id="773" r:id="rId7"/>
    <p:sldId id="795" r:id="rId8"/>
    <p:sldId id="796" r:id="rId9"/>
    <p:sldId id="729" r:id="rId10"/>
    <p:sldId id="716" r:id="rId11"/>
    <p:sldId id="734" r:id="rId12"/>
    <p:sldId id="792" r:id="rId13"/>
    <p:sldId id="762" r:id="rId14"/>
    <p:sldId id="794" r:id="rId15"/>
    <p:sldId id="797" r:id="rId16"/>
    <p:sldId id="789" r:id="rId17"/>
    <p:sldId id="774" r:id="rId18"/>
    <p:sldId id="798" r:id="rId19"/>
    <p:sldId id="788" r:id="rId20"/>
    <p:sldId id="739" r:id="rId21"/>
    <p:sldId id="708" r:id="rId22"/>
    <p:sldId id="807" r:id="rId23"/>
    <p:sldId id="760" r:id="rId24"/>
    <p:sldId id="767" r:id="rId25"/>
    <p:sldId id="803" r:id="rId26"/>
    <p:sldId id="786" r:id="rId27"/>
    <p:sldId id="779" r:id="rId28"/>
    <p:sldId id="780" r:id="rId29"/>
    <p:sldId id="781" r:id="rId30"/>
    <p:sldId id="783" r:id="rId31"/>
    <p:sldId id="844" r:id="rId32"/>
    <p:sldId id="806" r:id="rId33"/>
    <p:sldId id="800" r:id="rId34"/>
    <p:sldId id="822" r:id="rId35"/>
    <p:sldId id="835" r:id="rId36"/>
    <p:sldId id="725" r:id="rId37"/>
    <p:sldId id="836" r:id="rId38"/>
    <p:sldId id="837" r:id="rId39"/>
    <p:sldId id="839" r:id="rId40"/>
    <p:sldId id="757" r:id="rId41"/>
    <p:sldId id="843" r:id="rId42"/>
    <p:sldId id="842" r:id="rId43"/>
    <p:sldId id="828" r:id="rId44"/>
    <p:sldId id="824" r:id="rId45"/>
    <p:sldId id="848" r:id="rId46"/>
    <p:sldId id="825" r:id="rId47"/>
    <p:sldId id="845" r:id="rId48"/>
    <p:sldId id="847" r:id="rId49"/>
    <p:sldId id="846" r:id="rId50"/>
    <p:sldId id="829" r:id="rId51"/>
    <p:sldId id="834" r:id="rId52"/>
    <p:sldId id="830" r:id="rId53"/>
    <p:sldId id="832" r:id="rId54"/>
    <p:sldId id="787" r:id="rId55"/>
    <p:sldId id="745" r:id="rId56"/>
    <p:sldId id="791" r:id="rId57"/>
    <p:sldId id="730" r:id="rId58"/>
    <p:sldId id="790" r:id="rId59"/>
    <p:sldId id="748" r:id="rId60"/>
    <p:sldId id="717" r:id="rId61"/>
    <p:sldId id="723" r:id="rId62"/>
    <p:sldId id="753" r:id="rId63"/>
    <p:sldId id="793" r:id="rId64"/>
    <p:sldId id="758" r:id="rId65"/>
    <p:sldId id="759" r:id="rId66"/>
    <p:sldId id="804" r:id="rId67"/>
    <p:sldId id="747" r:id="rId68"/>
    <p:sldId id="754" r:id="rId69"/>
    <p:sldId id="755" r:id="rId70"/>
    <p:sldId id="826" r:id="rId71"/>
    <p:sldId id="782" r:id="rId72"/>
    <p:sldId id="809" r:id="rId73"/>
    <p:sldId id="811" r:id="rId74"/>
    <p:sldId id="841" r:id="rId75"/>
    <p:sldId id="838" r:id="rId76"/>
  </p:sldIdLst>
  <p:sldSz cx="9144000" cy="6858000" type="screen4x3"/>
  <p:notesSz cx="6997700" cy="9271000"/>
  <p:custDataLst>
    <p:tags r:id="rId7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  <a:srgbClr val="FFFF99"/>
    <a:srgbClr val="0000FF"/>
    <a:srgbClr val="0000CC"/>
    <a:srgbClr val="009E73"/>
    <a:srgbClr val="FFFF66"/>
    <a:srgbClr val="D55E00"/>
    <a:srgbClr val="C80000"/>
    <a:srgbClr val="D6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2" autoAdjust="0"/>
    <p:restoredTop sz="91358" autoAdjust="0"/>
  </p:normalViewPr>
  <p:slideViewPr>
    <p:cSldViewPr>
      <p:cViewPr varScale="1">
        <p:scale>
          <a:sx n="152" d="100"/>
          <a:sy n="152" d="100"/>
        </p:scale>
        <p:origin x="73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172" y="-7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4F99F93E-A19B-40FB-AAE3-5681D1680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5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028830B8-407D-48E4-A110-6D6605FF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1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68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Nearly ideal </a:t>
            </a:r>
            <a:r>
              <a:rPr lang="en-US" dirty="0" err="1" smtClean="0"/>
              <a:t>quadrupole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strong GW emission</a:t>
            </a:r>
          </a:p>
          <a:p>
            <a:r>
              <a:rPr lang="en-US" dirty="0" smtClean="0">
                <a:sym typeface="Wingdings" pitchFamily="2" charset="2"/>
              </a:rPr>
              <a:t>Emits</a:t>
            </a:r>
            <a:r>
              <a:rPr lang="en-US" baseline="0" dirty="0" smtClean="0">
                <a:sym typeface="Wingdings" pitchFamily="2" charset="2"/>
              </a:rPr>
              <a:t> a few percent of rest mass in late </a:t>
            </a:r>
            <a:r>
              <a:rPr lang="en-US" baseline="0" dirty="0" err="1" smtClean="0">
                <a:sym typeface="Wingdings" pitchFamily="2" charset="2"/>
              </a:rPr>
              <a:t>inspiral</a:t>
            </a:r>
            <a:r>
              <a:rPr lang="en-US" baseline="0" dirty="0" smtClean="0">
                <a:sym typeface="Wingdings" pitchFamily="2" charset="2"/>
              </a:rPr>
              <a:t> and merger</a:t>
            </a:r>
          </a:p>
          <a:p>
            <a:r>
              <a:rPr lang="en-US" baseline="0" dirty="0" smtClean="0">
                <a:sym typeface="Wingdings" pitchFamily="2" charset="2"/>
              </a:rPr>
              <a:t>Audio clip</a:t>
            </a:r>
          </a:p>
          <a:p>
            <a:r>
              <a:rPr lang="en-US" baseline="0" dirty="0" smtClean="0">
                <a:sym typeface="Wingdings" pitchFamily="2" charset="2"/>
              </a:rPr>
              <a:t>What happens next?  Heavy neutron star, OR collapse to a black hole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1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1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Emitted</a:t>
            </a:r>
            <a:r>
              <a:rPr lang="en-US" baseline="0" dirty="0" smtClean="0"/>
              <a:t> by time-changing </a:t>
            </a:r>
            <a:r>
              <a:rPr lang="en-US" baseline="0" dirty="0" err="1" smtClean="0"/>
              <a:t>quadrupole</a:t>
            </a:r>
            <a:r>
              <a:rPr lang="en-US" baseline="0" dirty="0" smtClean="0"/>
              <a:t> (or higher </a:t>
            </a:r>
            <a:r>
              <a:rPr lang="en-US" baseline="0" dirty="0" err="1" smtClean="0"/>
              <a:t>multipole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12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other binary pulsars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2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9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96F2D0-FEB5-4AB5-BBC1-43B63372130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3263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342" y="4402847"/>
            <a:ext cx="5598446" cy="41716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531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8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830B8-407D-48E4-A110-6D6605FF3BB5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1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AD1C4-2A18-46BD-A6A5-BF0526E404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64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220E-C7D2-43F7-8197-971D708D56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061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7000"/>
            <a:ext cx="2055813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8212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7CB1-FAA6-4EB1-A7AA-4A58D75F1C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00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FFFF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9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ck Arc 7"/>
          <p:cNvSpPr/>
          <p:nvPr userDrawn="1"/>
        </p:nvSpPr>
        <p:spPr>
          <a:xfrm>
            <a:off x="-2705100" y="-2701724"/>
            <a:ext cx="5410200" cy="5410200"/>
          </a:xfrm>
          <a:prstGeom prst="blockArc">
            <a:avLst>
              <a:gd name="adj1" fmla="val 1955"/>
              <a:gd name="adj2" fmla="val 5394860"/>
              <a:gd name="adj3" fmla="val 1376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324600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324600"/>
            <a:ext cx="2133600" cy="365125"/>
          </a:xfrm>
        </p:spPr>
        <p:txBody>
          <a:bodyPr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C90575E8-9CA9-4AE2-BCF2-0C4EFDD447A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11982" r="2641" b="2963"/>
          <a:stretch/>
        </p:blipFill>
        <p:spPr>
          <a:xfrm>
            <a:off x="0" y="1688"/>
            <a:ext cx="1371600" cy="1093687"/>
          </a:xfrm>
          <a:prstGeom prst="rect">
            <a:avLst/>
          </a:prstGeom>
        </p:spPr>
      </p:pic>
      <p:sp>
        <p:nvSpPr>
          <p:cNvPr id="10" name="Block Arc 9"/>
          <p:cNvSpPr/>
          <p:nvPr userDrawn="1"/>
        </p:nvSpPr>
        <p:spPr>
          <a:xfrm>
            <a:off x="-1908376" y="-1524000"/>
            <a:ext cx="3965776" cy="3048000"/>
          </a:xfrm>
          <a:prstGeom prst="blockArc">
            <a:avLst>
              <a:gd name="adj1" fmla="val 1955"/>
              <a:gd name="adj2" fmla="val 5358514"/>
              <a:gd name="adj3" fmla="val 22405"/>
            </a:avLst>
          </a:prstGeom>
          <a:gradFill flip="none" rotWithShape="1">
            <a:gsLst>
              <a:gs pos="42000">
                <a:schemeClr val="tx1">
                  <a:alpha val="0"/>
                </a:schemeClr>
              </a:gs>
              <a:gs pos="0">
                <a:schemeClr val="accent1">
                  <a:tint val="66000"/>
                  <a:satMod val="160000"/>
                  <a:alpha val="0"/>
                </a:schemeClr>
              </a:gs>
              <a:gs pos="71000">
                <a:schemeClr val="tx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948" y="274638"/>
            <a:ext cx="6778851" cy="639762"/>
          </a:xfrm>
        </p:spPr>
        <p:txBody>
          <a:bodyPr lIns="0" tIns="0" rIns="0" bIns="0">
            <a:normAutofit/>
          </a:bodyPr>
          <a:lstStyle>
            <a:lvl1pPr algn="l">
              <a:defRPr sz="3200" u="sng">
                <a:solidFill>
                  <a:srgbClr val="FFFF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376"/>
            <a:ext cx="8229600" cy="5030788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2600">
                <a:solidFill>
                  <a:schemeClr val="bg1">
                    <a:lumMod val="95000"/>
                  </a:schemeClr>
                </a:solidFill>
              </a:defRPr>
            </a:lvl1pPr>
            <a:lvl2pPr marL="461963" indent="-285750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200">
                <a:solidFill>
                  <a:srgbClr val="E6E69A"/>
                </a:solidFill>
              </a:defRPr>
            </a:lvl2pPr>
            <a:lvl3pPr marL="687388" indent="-228600">
              <a:lnSpc>
                <a:spcPct val="90000"/>
              </a:lnSpc>
              <a:spcBef>
                <a:spcPts val="400"/>
              </a:spcBef>
              <a:buFont typeface="Calibri" pitchFamily="34" charset="0"/>
              <a:buChar char="◦"/>
              <a:defRPr sz="2000">
                <a:solidFill>
                  <a:srgbClr val="8BC5FF"/>
                </a:solidFill>
              </a:defRPr>
            </a:lvl3pPr>
            <a:lvl4pPr marL="1144588" indent="-228600">
              <a:defRPr/>
            </a:lvl4pPr>
            <a:lvl5pPr marL="1601788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99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50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12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65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58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6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 sz="3600" b="0">
                <a:solidFill>
                  <a:srgbClr val="FFFF66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968375" indent="-228600">
              <a:buClr>
                <a:srgbClr val="D60000"/>
              </a:buCl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LIGO-G0900080-v3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  <a:endParaRPr lang="en-US" sz="7200" dirty="0">
              <a:solidFill>
                <a:srgbClr val="3C3C3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21" y="416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36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18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AD1C4-2A18-46BD-A6A5-BF0526E40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53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 sz="3600" b="0">
                <a:solidFill>
                  <a:srgbClr val="FFFF6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(((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07720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</a:p>
        </p:txBody>
      </p:sp>
    </p:spTree>
    <p:extLst>
      <p:ext uri="{BB962C8B-B14F-4D97-AF65-F5344CB8AC3E}">
        <p14:creationId xmlns:p14="http://schemas.microsoft.com/office/powerpoint/2010/main" val="866645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921BA-B05D-4554-83E1-87F9B62112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0"/>
            <a:ext cx="40370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0370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D1F0-0A6D-4726-8AA5-9F09989A7B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82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1DA22-9488-4ADB-A7A8-1551E03E68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813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2BFA-1BB6-427C-9B3C-2DC5A73A4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181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EF0F-EED9-47F1-BF54-49648565A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636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921BA-B05D-4554-83E1-87F9B6211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23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FD64-5F95-44B0-98DD-72D44B4DA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6841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F7FCD-2349-4113-A2B7-5E1858E90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1989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220E-C7D2-43F7-8197-971D708D5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0474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7000"/>
            <a:ext cx="2055813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8212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7CB1-FAA6-4EB1-A7AA-4A58D75F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858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AD1C4-2A18-46BD-A6A5-BF0526E40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9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>
                <a:solidFill>
                  <a:srgbClr val="FFFF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  <a:endParaRPr lang="en-US" sz="7200" dirty="0">
              <a:solidFill>
                <a:srgbClr val="3C3C3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21" y="416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921BA-B05D-4554-83E1-87F9B62112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69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0"/>
            <a:ext cx="40370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0370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D1F0-0A6D-4726-8AA5-9F09989A7B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18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1DA22-9488-4ADB-A7A8-1551E03E68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0534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2BFA-1BB6-427C-9B3C-2DC5A73A4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645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0"/>
            <a:ext cx="40370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0370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D1F0-0A6D-4726-8AA5-9F09989A7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950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EF0F-EED9-47F1-BF54-49648565A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880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FD64-5F95-44B0-98DD-72D44B4DA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553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F7FCD-2349-4113-A2B7-5E1858E90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9670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220E-C7D2-43F7-8197-971D708D5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037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7000"/>
            <a:ext cx="2055813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8212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7CB1-FAA6-4EB1-A7AA-4A58D75F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349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AD1C4-2A18-46BD-A6A5-BF0526E40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58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  <a:endParaRPr lang="en-US" sz="7200" dirty="0">
              <a:solidFill>
                <a:srgbClr val="3C3C3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21" y="416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7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921BA-B05D-4554-83E1-87F9B62112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04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0"/>
            <a:ext cx="40370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0370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D1F0-0A6D-4726-8AA5-9F09989A7B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176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1DA22-9488-4ADB-A7A8-1551E03E68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9367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1DA22-9488-4ADB-A7A8-1551E03E6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5932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2BFA-1BB6-427C-9B3C-2DC5A73A4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8857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EF0F-EED9-47F1-BF54-49648565A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9883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FD64-5F95-44B0-98DD-72D44B4DA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9022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F7FCD-2349-4113-A2B7-5E1858E90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700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220E-C7D2-43F7-8197-971D708D5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8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7000"/>
            <a:ext cx="2055813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8212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7CB1-FAA6-4EB1-A7AA-4A58D75F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8758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AD1C4-2A18-46BD-A6A5-BF0526E404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8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7000"/>
            <a:ext cx="7315200" cy="711200"/>
          </a:xfrm>
        </p:spPr>
        <p:txBody>
          <a:bodyPr/>
          <a:lstStyle>
            <a:lvl1pPr>
              <a:defRPr sz="3200" b="0">
                <a:solidFill>
                  <a:srgbClr val="FFFF66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35ECC-5A5C-4ECB-AA82-3709BFA556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-228600"/>
            <a:ext cx="106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3C3C3C"/>
                </a:solidFill>
                <a:latin typeface="Calibri" pitchFamily="34" charset="0"/>
                <a:cs typeface="Calibri" pitchFamily="34" charset="0"/>
              </a:rPr>
              <a:t>)))</a:t>
            </a:r>
            <a:endParaRPr lang="en-US" sz="7200" dirty="0">
              <a:solidFill>
                <a:srgbClr val="3C3C3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121" y="416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9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921BA-B05D-4554-83E1-87F9B62112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17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95400"/>
            <a:ext cx="4037012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95400"/>
            <a:ext cx="4037013" cy="5102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8D1F0-0A6D-4726-8AA5-9F09989A7B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90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2BFA-1BB6-427C-9B3C-2DC5A73A4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930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1DA22-9488-4ADB-A7A8-1551E03E68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9123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2BFA-1BB6-427C-9B3C-2DC5A73A4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2685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EF0F-EED9-47F1-BF54-49648565A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6164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FD64-5F95-44B0-98DD-72D44B4DA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5378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F7FCD-2349-4113-A2B7-5E1858E90E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393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220E-C7D2-43F7-8197-971D708D5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4709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27000"/>
            <a:ext cx="2055813" cy="6270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27000"/>
            <a:ext cx="6018212" cy="6270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7CB1-FAA6-4EB1-A7AA-4A58D75F1C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18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EF0F-EED9-47F1-BF54-49648565A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84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DFD64-5F95-44B0-98DD-72D44B4DA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09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Howard University, 11 March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LIGO-G0900080-v3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F7FCD-2349-4113-A2B7-5E1858E90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45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859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629400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/>
              <a:t>Howard University, 11 March 2009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626225"/>
            <a:ext cx="2741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/>
              <a:t>LIGO-G0900080-v3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2EBEB5A7-ED87-4BC4-A021-376E1AE3DF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200" b="0">
          <a:solidFill>
            <a:srgbClr val="FFFF66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tx1"/>
            </a:gs>
            <a:gs pos="0">
              <a:schemeClr val="tx1"/>
            </a:gs>
            <a:gs pos="82000">
              <a:schemeClr val="tx1">
                <a:lumMod val="85000"/>
                <a:lumOff val="15000"/>
              </a:schemeClr>
            </a:gs>
            <a:gs pos="87000">
              <a:schemeClr val="tx1"/>
            </a:gs>
            <a:gs pos="92000">
              <a:schemeClr val="tx1">
                <a:lumMod val="85000"/>
                <a:lumOff val="15000"/>
              </a:schemeClr>
            </a:gs>
            <a:gs pos="65000">
              <a:schemeClr val="tx1">
                <a:lumMod val="95000"/>
                <a:lumOff val="5000"/>
              </a:schemeClr>
            </a:gs>
            <a:gs pos="72000">
              <a:schemeClr val="tx1">
                <a:lumMod val="85000"/>
                <a:lumOff val="15000"/>
              </a:schemeClr>
            </a:gs>
            <a:gs pos="97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Howard University, 11 March 2009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LIGO-G0900080-v3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0575E8-9CA9-4AE2-BCF2-0C4EFDD447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629400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626225"/>
            <a:ext cx="2741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2EBEB5A7-ED87-4BC4-A021-376E1AE3DF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rgbClr val="FFFF66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629400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626225"/>
            <a:ext cx="2741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2EBEB5A7-ED87-4BC4-A021-376E1AE3DF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629400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626225"/>
            <a:ext cx="2741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2EBEB5A7-ED87-4BC4-A021-376E1AE3DF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1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27000"/>
            <a:ext cx="533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How Can We Study the Universe with </a:t>
            </a:r>
            <a:r>
              <a:rPr lang="en-US" dirty="0" err="1" smtClean="0"/>
              <a:t>Grav</a:t>
            </a:r>
            <a:r>
              <a:rPr lang="en-US" dirty="0" smtClean="0"/>
              <a:t> Waves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629400"/>
            <a:ext cx="35052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Howard University, 11 March 2009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98813" y="6626225"/>
            <a:ext cx="2741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LIGO-G0900080-v3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20574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2EBEB5A7-ED87-4BC4-A021-376E1AE3DF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fontAlgn="base">
        <a:spcBef>
          <a:spcPct val="3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915988" indent="-15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68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.jpeg"/><Relationship Id="rId5" Type="http://schemas.openxmlformats.org/officeDocument/2006/relationships/image" Target="../media/image700.png"/><Relationship Id="rId10" Type="http://schemas.openxmlformats.org/officeDocument/2006/relationships/image" Target="../media/image112.jpeg"/><Relationship Id="rId4" Type="http://schemas.openxmlformats.org/officeDocument/2006/relationships/image" Target="../media/image109.jpeg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gi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jpe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62.jpeg"/><Relationship Id="rId66" Type="http://schemas.openxmlformats.org/officeDocument/2006/relationships/image" Target="../media/image70.png"/><Relationship Id="rId74" Type="http://schemas.openxmlformats.org/officeDocument/2006/relationships/image" Target="../media/image78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6" Type="http://schemas.openxmlformats.org/officeDocument/2006/relationships/image" Target="../media/image151.png"/><Relationship Id="rId11" Type="http://schemas.openxmlformats.org/officeDocument/2006/relationships/image" Target="../media/image156.gif"/><Relationship Id="rId5" Type="http://schemas.openxmlformats.org/officeDocument/2006/relationships/image" Target="../media/image149.png"/><Relationship Id="rId10" Type="http://schemas.openxmlformats.org/officeDocument/2006/relationships/image" Target="../media/image155.jpeg"/><Relationship Id="rId4" Type="http://schemas.openxmlformats.org/officeDocument/2006/relationships/image" Target="../media/image148.png"/><Relationship Id="rId9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8.png"/><Relationship Id="rId4" Type="http://schemas.openxmlformats.org/officeDocument/2006/relationships/image" Target="../media/image87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7" Type="http://schemas.openxmlformats.org/officeDocument/2006/relationships/image" Target="../media/image220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165.gif"/><Relationship Id="rId4" Type="http://schemas.openxmlformats.org/officeDocument/2006/relationships/image" Target="../media/image1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audio" Target="../media/audio1.wav"/><Relationship Id="rId4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1.gif"/><Relationship Id="rId4" Type="http://schemas.openxmlformats.org/officeDocument/2006/relationships/image" Target="../media/image2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13" Type="http://schemas.openxmlformats.org/officeDocument/2006/relationships/image" Target="../media/image186.png"/><Relationship Id="rId3" Type="http://schemas.openxmlformats.org/officeDocument/2006/relationships/image" Target="../media/image179.png"/><Relationship Id="rId7" Type="http://schemas.openxmlformats.org/officeDocument/2006/relationships/image" Target="../media/image181.jpeg"/><Relationship Id="rId12" Type="http://schemas.openxmlformats.org/officeDocument/2006/relationships/image" Target="../media/image152.png"/><Relationship Id="rId2" Type="http://schemas.openxmlformats.org/officeDocument/2006/relationships/image" Target="../media/image178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185.png"/><Relationship Id="rId5" Type="http://schemas.openxmlformats.org/officeDocument/2006/relationships/image" Target="../media/image180.png"/><Relationship Id="rId15" Type="http://schemas.openxmlformats.org/officeDocument/2006/relationships/image" Target="../media/image187.png"/><Relationship Id="rId10" Type="http://schemas.openxmlformats.org/officeDocument/2006/relationships/image" Target="../media/image184.jpeg"/><Relationship Id="rId4" Type="http://schemas.microsoft.com/office/2007/relationships/hdphoto" Target="../media/hdphoto2.wdp"/><Relationship Id="rId9" Type="http://schemas.openxmlformats.org/officeDocument/2006/relationships/image" Target="../media/image183.jpe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1"/>
            </a:gs>
            <a:gs pos="0">
              <a:schemeClr val="tx1"/>
            </a:gs>
            <a:gs pos="32000">
              <a:schemeClr val="tx1">
                <a:lumMod val="85000"/>
                <a:lumOff val="15000"/>
              </a:schemeClr>
            </a:gs>
            <a:gs pos="37000">
              <a:schemeClr val="tx1"/>
            </a:gs>
            <a:gs pos="42000">
              <a:schemeClr val="tx1">
                <a:lumMod val="85000"/>
                <a:lumOff val="15000"/>
              </a:schemeClr>
            </a:gs>
            <a:gs pos="15000">
              <a:schemeClr val="tx1">
                <a:lumMod val="95000"/>
                <a:lumOff val="5000"/>
              </a:schemeClr>
            </a:gs>
            <a:gs pos="22000">
              <a:schemeClr val="tx1">
                <a:lumMod val="85000"/>
                <a:lumOff val="15000"/>
              </a:schemeClr>
            </a:gs>
            <a:gs pos="47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069975"/>
            <a:ext cx="8153400" cy="16170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On the Hunt for Counterparts </a:t>
            </a:r>
            <a:br>
              <a:rPr lang="en-US" sz="4400" dirty="0" smtClean="0"/>
            </a:br>
            <a:r>
              <a:rPr lang="en-US" sz="4400" dirty="0" smtClean="0"/>
              <a:t>to Gravitational-Wave Events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68003"/>
            <a:ext cx="7772400" cy="2494597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Peter Shawhan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U. of Maryland / Joint Space-Science Institute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4" b="45614"/>
          <a:stretch/>
        </p:blipFill>
        <p:spPr>
          <a:xfrm>
            <a:off x="6781801" y="4495801"/>
            <a:ext cx="2362199" cy="23621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4953000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LUVOIR Seminar</a:t>
            </a:r>
            <a:br>
              <a:rPr lang="en-US" sz="20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</a:br>
            <a:r>
              <a:rPr lang="en-US" sz="2000" dirty="0" smtClean="0">
                <a:solidFill>
                  <a:prstClr val="white">
                    <a:lumMod val="75000"/>
                  </a:prstClr>
                </a:solidFill>
                <a:latin typeface="Calibri"/>
              </a:rPr>
              <a:t>December 7, 2016</a:t>
            </a:r>
            <a:endParaRPr lang="en-US" sz="200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 smtClean="0">
                <a:solidFill>
                  <a:srgbClr val="009A46"/>
                </a:solidFill>
              </a:rPr>
              <a:t>GOES-8 image produced by M</a:t>
            </a:r>
            <a:r>
              <a:rPr lang="en-US" sz="1000" dirty="0">
                <a:solidFill>
                  <a:srgbClr val="009A46"/>
                </a:solidFill>
              </a:rPr>
              <a:t>. </a:t>
            </a:r>
            <a:r>
              <a:rPr lang="en-US" sz="1000" dirty="0" err="1">
                <a:solidFill>
                  <a:srgbClr val="009A46"/>
                </a:solidFill>
              </a:rPr>
              <a:t>Jentoft-Nilsen</a:t>
            </a:r>
            <a:r>
              <a:rPr lang="en-US" sz="1000" dirty="0">
                <a:solidFill>
                  <a:srgbClr val="009A46"/>
                </a:solidFill>
              </a:rPr>
              <a:t>, F. </a:t>
            </a:r>
            <a:r>
              <a:rPr lang="en-US" sz="1000" dirty="0" err="1">
                <a:solidFill>
                  <a:srgbClr val="009A46"/>
                </a:solidFill>
              </a:rPr>
              <a:t>Hasler</a:t>
            </a:r>
            <a:r>
              <a:rPr lang="en-US" sz="1000" dirty="0">
                <a:solidFill>
                  <a:srgbClr val="009A46"/>
                </a:solidFill>
              </a:rPr>
              <a:t>, D. </a:t>
            </a:r>
            <a:r>
              <a:rPr lang="en-US" sz="1000" dirty="0" err="1">
                <a:solidFill>
                  <a:srgbClr val="009A46"/>
                </a:solidFill>
              </a:rPr>
              <a:t>Chesters</a:t>
            </a:r>
            <a:r>
              <a:rPr lang="en-US" sz="1000" dirty="0">
                <a:solidFill>
                  <a:srgbClr val="009A46"/>
                </a:solidFill>
              </a:rPr>
              <a:t> (NASA/Goddard) and T. Nielsen (Univ. of Hawaii</a:t>
            </a:r>
            <a:r>
              <a:rPr lang="en-US" sz="1000" dirty="0" smtClean="0">
                <a:solidFill>
                  <a:srgbClr val="009A46"/>
                </a:solidFill>
              </a:rPr>
              <a:t>)</a:t>
            </a:r>
            <a:endParaRPr lang="en-US" sz="1000" dirty="0">
              <a:solidFill>
                <a:srgbClr val="009A4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642556"/>
            <a:ext cx="5562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800" dirty="0" smtClean="0">
                <a:latin typeface="Calibri"/>
              </a:rPr>
              <a:t>LIGO-G1600320-v10</a:t>
            </a:r>
            <a:endParaRPr lang="en-US" sz="800" dirty="0">
              <a:latin typeface="Calibri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67000" y="4038599"/>
            <a:ext cx="3810000" cy="6858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8" descr="webglobel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72" y="4059072"/>
            <a:ext cx="665328" cy="66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sc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20" y="4160839"/>
            <a:ext cx="868680" cy="4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virgo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4191000"/>
            <a:ext cx="1691640" cy="3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7200" y="6324601"/>
            <a:ext cx="1752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LIGO-G1602298-v1</a:t>
            </a: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5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A long-awaited confirmation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86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33400" y="1752600"/>
            <a:ext cx="2133600" cy="1577975"/>
            <a:chOff x="0" y="0"/>
            <a:chExt cx="816" cy="605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816" cy="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3" name="Picture 22" descr="Einstein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9" t="3667" r="15079" b="43993"/>
            <a:stretch>
              <a:fillRect/>
            </a:stretch>
          </p:blipFill>
          <p:spPr bwMode="auto">
            <a:xfrm>
              <a:off x="0" y="0"/>
              <a:ext cx="628" cy="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Gravitational Waves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77EC8-01B8-4993-AB75-55111DFCEF81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2083" name="Rectangle 3"/>
          <p:cNvSpPr>
            <a:spLocks noChangeArrowheads="1"/>
          </p:cNvSpPr>
          <p:nvPr/>
        </p:nvSpPr>
        <p:spPr bwMode="auto">
          <a:xfrm>
            <a:off x="457200" y="1219200"/>
            <a:ext cx="8458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FF"/>
                </a:solidFill>
              </a:rPr>
              <a:t>Predicted to exist by Einstein’s </a:t>
            </a:r>
            <a:r>
              <a:rPr lang="en-US" i="1" dirty="0" smtClean="0">
                <a:solidFill>
                  <a:srgbClr val="0000FF"/>
                </a:solidFill>
              </a:rPr>
              <a:t>general theory of relativity</a:t>
            </a:r>
            <a:endParaRPr lang="en-US" i="1" dirty="0">
              <a:solidFill>
                <a:srgbClr val="0000FF"/>
              </a:solidFill>
            </a:endParaRPr>
          </a:p>
          <a:p>
            <a:pPr marL="1828800">
              <a:spcBef>
                <a:spcPts val="9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… which says that gravity is really an effect of “curvature” in the geometry of space-time, caused by the presence of any object with mass</a:t>
            </a:r>
          </a:p>
          <a:p>
            <a:pPr marL="2292350" indent="-463550">
              <a:spcBef>
                <a:spcPts val="18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Encoded in the </a:t>
            </a:r>
            <a:r>
              <a:rPr lang="en-US" sz="2000" i="1" dirty="0" smtClean="0">
                <a:solidFill>
                  <a:srgbClr val="000000"/>
                </a:solidFill>
              </a:rPr>
              <a:t>Einstein </a:t>
            </a:r>
            <a:r>
              <a:rPr lang="en-US" sz="2000" i="1" dirty="0">
                <a:solidFill>
                  <a:srgbClr val="000000"/>
                </a:solidFill>
              </a:rPr>
              <a:t>field </a:t>
            </a:r>
            <a:r>
              <a:rPr lang="en-US" sz="2000" i="1" dirty="0" smtClean="0">
                <a:solidFill>
                  <a:srgbClr val="000000"/>
                </a:solidFill>
              </a:rPr>
              <a:t>equations</a:t>
            </a:r>
          </a:p>
          <a:p>
            <a:pPr marL="463550" indent="-463550">
              <a:spcBef>
                <a:spcPts val="3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Solutions describe the regular (static) gravitational field,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but also </a:t>
            </a:r>
            <a:r>
              <a:rPr lang="en-US" sz="2000" dirty="0" smtClean="0">
                <a:solidFill>
                  <a:srgbClr val="C00000"/>
                </a:solidFill>
              </a:rPr>
              <a:t>wave solutions </a:t>
            </a:r>
            <a:r>
              <a:rPr lang="en-US" sz="2000" dirty="0" smtClean="0"/>
              <a:t>which </a:t>
            </a:r>
            <a:r>
              <a:rPr lang="en-US" sz="2000" dirty="0" smtClean="0">
                <a:solidFill>
                  <a:srgbClr val="000000"/>
                </a:solidFill>
              </a:rPr>
              <a:t>travel at the speed of light</a:t>
            </a:r>
            <a:endParaRPr lang="en-US" sz="2000" dirty="0">
              <a:solidFill>
                <a:srgbClr val="000000"/>
              </a:solidFill>
            </a:endParaRPr>
          </a:p>
          <a:p>
            <a:pPr marL="463550" indent="-463550">
              <a:spcBef>
                <a:spcPts val="6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These waves are perturbations of</a:t>
            </a:r>
            <a:r>
              <a:rPr lang="en-US" sz="2000" dirty="0" smtClean="0"/>
              <a:t> </a:t>
            </a:r>
            <a:r>
              <a:rPr lang="en-US" sz="2000" dirty="0"/>
              <a:t>the </a:t>
            </a:r>
            <a:r>
              <a:rPr lang="en-US" sz="2000" i="1" dirty="0" err="1" smtClean="0">
                <a:solidFill>
                  <a:srgbClr val="C00000"/>
                </a:solidFill>
              </a:rPr>
              <a:t>spacetime</a:t>
            </a:r>
            <a:r>
              <a:rPr lang="en-US" sz="2000" i="1" dirty="0" smtClean="0">
                <a:solidFill>
                  <a:srgbClr val="C00000"/>
                </a:solidFill>
              </a:rPr>
              <a:t> metric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—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the </a:t>
            </a:r>
            <a:r>
              <a:rPr lang="en-US" sz="2000" dirty="0">
                <a:solidFill>
                  <a:srgbClr val="C00000"/>
                </a:solidFill>
              </a:rPr>
              <a:t>effective distance between points in </a:t>
            </a:r>
            <a:r>
              <a:rPr lang="en-US" sz="2000" dirty="0" smtClean="0">
                <a:solidFill>
                  <a:srgbClr val="C00000"/>
                </a:solidFill>
              </a:rPr>
              <a:t>space and time</a:t>
            </a:r>
            <a:endParaRPr lang="en-US" sz="2000" i="1" dirty="0">
              <a:solidFill>
                <a:srgbClr val="C00000"/>
              </a:solidFill>
            </a:endParaRPr>
          </a:p>
          <a:p>
            <a:pPr marL="342900" lvl="0" indent="-342900">
              <a:spcBef>
                <a:spcPts val="2400"/>
              </a:spcBef>
              <a:buFont typeface="Wingdings" panose="05000000000000000000" pitchFamily="2" charset="2"/>
              <a:buChar char="è"/>
            </a:pPr>
            <a:r>
              <a:rPr lang="en-US" sz="25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The geometry of space-time </a:t>
            </a:r>
            <a:r>
              <a:rPr lang="en-US" sz="2500" b="1" dirty="0">
                <a:solidFill>
                  <a:srgbClr val="0000FF"/>
                </a:solidFill>
                <a:sym typeface="Wingdings" panose="05000000000000000000" pitchFamily="2" charset="2"/>
              </a:rPr>
              <a:t>is dynamic, not fixed</a:t>
            </a:r>
            <a:r>
              <a:rPr lang="en-US" sz="25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!</a:t>
            </a:r>
          </a:p>
          <a:p>
            <a:pPr lvl="0">
              <a:spcBef>
                <a:spcPts val="120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It alternately </a:t>
            </a:r>
            <a:r>
              <a:rPr lang="en-US" sz="2000" b="1" i="1" dirty="0">
                <a:solidFill>
                  <a:srgbClr val="3333CC"/>
                </a:solidFill>
              </a:rPr>
              <a:t>s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>
                <a:solidFill>
                  <a:srgbClr val="3333CC"/>
                </a:solidFill>
              </a:rPr>
              <a:t>t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>
                <a:solidFill>
                  <a:srgbClr val="3333CC"/>
                </a:solidFill>
              </a:rPr>
              <a:t>r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>
                <a:solidFill>
                  <a:srgbClr val="3333CC"/>
                </a:solidFill>
              </a:rPr>
              <a:t>e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>
                <a:solidFill>
                  <a:srgbClr val="3333CC"/>
                </a:solidFill>
              </a:rPr>
              <a:t>t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>
                <a:solidFill>
                  <a:srgbClr val="3333CC"/>
                </a:solidFill>
              </a:rPr>
              <a:t>c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 smtClean="0">
                <a:solidFill>
                  <a:srgbClr val="3333CC"/>
                </a:solidFill>
              </a:rPr>
              <a:t>h</a:t>
            </a:r>
            <a:r>
              <a:rPr lang="en-US" sz="800" b="1" i="1" dirty="0">
                <a:solidFill>
                  <a:srgbClr val="3333CC"/>
                </a:solidFill>
              </a:rPr>
              <a:t> </a:t>
            </a:r>
            <a:r>
              <a:rPr lang="en-US" sz="2000" b="1" i="1" dirty="0" smtClean="0">
                <a:solidFill>
                  <a:srgbClr val="3333CC"/>
                </a:solidFill>
              </a:rPr>
              <a:t>e</a:t>
            </a:r>
            <a:r>
              <a:rPr lang="en-US" sz="800" b="1" i="1" dirty="0" smtClean="0">
                <a:solidFill>
                  <a:srgbClr val="3333CC"/>
                </a:solidFill>
              </a:rPr>
              <a:t> </a:t>
            </a:r>
            <a:r>
              <a:rPr lang="en-US" sz="2000" b="1" i="1" dirty="0" smtClean="0">
                <a:solidFill>
                  <a:srgbClr val="3333CC"/>
                </a:solidFill>
              </a:rPr>
              <a:t>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and </a:t>
            </a:r>
            <a:r>
              <a:rPr lang="en-US" sz="2000" b="1" i="1" dirty="0" smtClean="0">
                <a:solidFill>
                  <a:srgbClr val="3333CC"/>
                </a:solidFill>
                <a:latin typeface="Arial Narrow" pitchFamily="34" charset="0"/>
              </a:rPr>
              <a:t>shrinks</a:t>
            </a:r>
            <a:r>
              <a:rPr lang="en-US" sz="2000" b="1" i="1" dirty="0" smtClean="0">
                <a:solidFill>
                  <a:srgbClr val="3333CC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w</a:t>
            </a:r>
            <a:r>
              <a:rPr lang="en-US" sz="2000" b="1" dirty="0" smtClean="0">
                <a:solidFill>
                  <a:srgbClr val="000000"/>
                </a:solidFill>
              </a:rPr>
              <a:t>ith a characteristic </a:t>
            </a:r>
            <a:r>
              <a:rPr lang="en-US" sz="2000" b="1" i="1" dirty="0" smtClean="0">
                <a:solidFill>
                  <a:srgbClr val="000000"/>
                </a:solidFill>
              </a:rPr>
              <a:t>strain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3657600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latin typeface="+mn-lt"/>
                <a:cs typeface="Times New Roman" panose="02020603050405020304" pitchFamily="18" charset="0"/>
              </a:rPr>
              <a:t>g</a:t>
            </a:r>
            <a:r>
              <a:rPr lang="el-GR" sz="6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μν</a:t>
            </a:r>
            <a:endParaRPr lang="en-US" sz="6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375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uiExpand="1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in Motion</a:t>
            </a:r>
            <a:endParaRPr lang="en-US" dirty="0"/>
          </a:p>
        </p:txBody>
      </p:sp>
      <p:pic>
        <p:nvPicPr>
          <p:cNvPr id="5" name="Gravitational wav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57325"/>
            <a:ext cx="8223250" cy="4625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22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Gravitational Wave Polarizations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77EC8-01B8-4993-AB75-55111DFCEF81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02084" name="Group 4"/>
          <p:cNvGrpSpPr>
            <a:grpSpLocks/>
          </p:cNvGrpSpPr>
          <p:nvPr/>
        </p:nvGrpSpPr>
        <p:grpSpPr bwMode="auto">
          <a:xfrm>
            <a:off x="990600" y="1320800"/>
            <a:ext cx="4451350" cy="2336800"/>
            <a:chOff x="624" y="2608"/>
            <a:chExt cx="2804" cy="1472"/>
          </a:xfrm>
        </p:grpSpPr>
        <p:pic>
          <p:nvPicPr>
            <p:cNvPr id="302085" name="Picture 5" descr="hplus10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608"/>
              <a:ext cx="912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2086" name="Picture 6" descr="hcross10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608"/>
              <a:ext cx="912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2087" name="Text Box 7"/>
            <p:cNvSpPr txBox="1">
              <a:spLocks noChangeArrowheads="1"/>
            </p:cNvSpPr>
            <p:nvPr/>
          </p:nvSpPr>
          <p:spPr bwMode="auto">
            <a:xfrm>
              <a:off x="624" y="3552"/>
              <a:ext cx="1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B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</a:rPr>
                <a:t>“Plus” polarization</a:t>
              </a:r>
            </a:p>
          </p:txBody>
        </p:sp>
        <p:grpSp>
          <p:nvGrpSpPr>
            <p:cNvPr id="302088" name="Group 8"/>
            <p:cNvGrpSpPr>
              <a:grpSpLocks/>
            </p:cNvGrpSpPr>
            <p:nvPr/>
          </p:nvGrpSpPr>
          <p:grpSpPr bwMode="auto">
            <a:xfrm>
              <a:off x="1122" y="3792"/>
              <a:ext cx="288" cy="288"/>
              <a:chOff x="912" y="3120"/>
              <a:chExt cx="288" cy="288"/>
            </a:xfrm>
          </p:grpSpPr>
          <p:sp>
            <p:nvSpPr>
              <p:cNvPr id="302089" name="Line 9"/>
              <p:cNvSpPr>
                <a:spLocks noChangeShapeType="1"/>
              </p:cNvSpPr>
              <p:nvPr/>
            </p:nvSpPr>
            <p:spPr bwMode="auto">
              <a:xfrm>
                <a:off x="1056" y="3120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090" name="Line 10"/>
              <p:cNvSpPr>
                <a:spLocks noChangeShapeType="1"/>
              </p:cNvSpPr>
              <p:nvPr/>
            </p:nvSpPr>
            <p:spPr bwMode="auto">
              <a:xfrm>
                <a:off x="912" y="3264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2091" name="Text Box 11"/>
            <p:cNvSpPr txBox="1">
              <a:spLocks noChangeArrowheads="1"/>
            </p:cNvSpPr>
            <p:nvPr/>
          </p:nvSpPr>
          <p:spPr bwMode="auto">
            <a:xfrm>
              <a:off x="2016" y="3552"/>
              <a:ext cx="1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B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</a:rPr>
                <a:t>“Cross” polarization</a:t>
              </a:r>
            </a:p>
          </p:txBody>
        </p:sp>
        <p:grpSp>
          <p:nvGrpSpPr>
            <p:cNvPr id="302092" name="Group 12"/>
            <p:cNvGrpSpPr>
              <a:grpSpLocks/>
            </p:cNvGrpSpPr>
            <p:nvPr/>
          </p:nvGrpSpPr>
          <p:grpSpPr bwMode="auto">
            <a:xfrm>
              <a:off x="2622" y="3840"/>
              <a:ext cx="192" cy="192"/>
              <a:chOff x="2832" y="3168"/>
              <a:chExt cx="192" cy="192"/>
            </a:xfrm>
          </p:grpSpPr>
          <p:sp>
            <p:nvSpPr>
              <p:cNvPr id="302093" name="Line 13"/>
              <p:cNvSpPr>
                <a:spLocks noChangeShapeType="1"/>
              </p:cNvSpPr>
              <p:nvPr/>
            </p:nvSpPr>
            <p:spPr bwMode="auto">
              <a:xfrm>
                <a:off x="2832" y="3168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094" name="Line 14"/>
              <p:cNvSpPr>
                <a:spLocks noChangeShapeType="1"/>
              </p:cNvSpPr>
              <p:nvPr/>
            </p:nvSpPr>
            <p:spPr bwMode="auto">
              <a:xfrm flipV="1">
                <a:off x="2832" y="3168"/>
                <a:ext cx="192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02095" name="Group 15"/>
          <p:cNvGrpSpPr>
            <a:grpSpLocks/>
          </p:cNvGrpSpPr>
          <p:nvPr/>
        </p:nvGrpSpPr>
        <p:grpSpPr bwMode="auto">
          <a:xfrm>
            <a:off x="5562600" y="1295400"/>
            <a:ext cx="2819400" cy="2286000"/>
            <a:chOff x="3504" y="2592"/>
            <a:chExt cx="1776" cy="1440"/>
          </a:xfrm>
        </p:grpSpPr>
        <p:pic>
          <p:nvPicPr>
            <p:cNvPr id="302096" name="Picture 16" descr="hrot1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592"/>
              <a:ext cx="912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2097" name="Text Box 17"/>
            <p:cNvSpPr txBox="1">
              <a:spLocks noChangeArrowheads="1"/>
            </p:cNvSpPr>
            <p:nvPr/>
          </p:nvSpPr>
          <p:spPr bwMode="auto">
            <a:xfrm>
              <a:off x="3504" y="3552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B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</a:rPr>
                <a:t>Circular polarization</a:t>
              </a:r>
            </a:p>
          </p:txBody>
        </p:sp>
        <p:sp>
          <p:nvSpPr>
            <p:cNvPr id="302098" name="Arc 18"/>
            <p:cNvSpPr>
              <a:spLocks/>
            </p:cNvSpPr>
            <p:nvPr/>
          </p:nvSpPr>
          <p:spPr bwMode="auto">
            <a:xfrm>
              <a:off x="4110" y="3840"/>
              <a:ext cx="192" cy="19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8827 w 43200"/>
                <a:gd name="T3" fmla="*/ 4182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719"/>
                    <a:pt x="3278" y="8250"/>
                    <a:pt x="8826" y="4181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4719"/>
                    <a:pt x="3278" y="8250"/>
                    <a:pt x="8826" y="418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B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2099" name="Text Box 19"/>
            <p:cNvSpPr txBox="1">
              <a:spLocks noChangeArrowheads="1"/>
            </p:cNvSpPr>
            <p:nvPr/>
          </p:nvSpPr>
          <p:spPr bwMode="auto">
            <a:xfrm>
              <a:off x="4848" y="2832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B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</a:rPr>
                <a:t>…</a:t>
              </a:r>
            </a:p>
          </p:txBody>
        </p:sp>
      </p:grp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57200" y="8839200"/>
            <a:ext cx="8226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b="1"/>
              <a:t>A broad antenna pattern</a:t>
            </a:r>
            <a:br>
              <a:rPr lang="en-US" sz="2000" b="1"/>
            </a:br>
            <a:r>
              <a:rPr lang="en-US" sz="2000" b="1">
                <a:sym typeface="Symbol" pitchFamily="18" charset="2"/>
              </a:rPr>
              <a:t> </a:t>
            </a:r>
            <a:r>
              <a:rPr lang="en-US" sz="2000" b="1">
                <a:solidFill>
                  <a:srgbClr val="CC0000"/>
                </a:solidFill>
              </a:rPr>
              <a:t>More like a radio receiver than a telescope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5613" y="3733800"/>
            <a:ext cx="8383587" cy="3124200"/>
            <a:chOff x="455613" y="3733800"/>
            <a:chExt cx="8226425" cy="3124200"/>
          </a:xfrm>
        </p:grpSpPr>
        <p:sp>
          <p:nvSpPr>
            <p:cNvPr id="20" name="Rectangle 3"/>
            <p:cNvSpPr txBox="1">
              <a:spLocks noChangeArrowheads="1"/>
            </p:cNvSpPr>
            <p:nvPr/>
          </p:nvSpPr>
          <p:spPr bwMode="auto">
            <a:xfrm>
              <a:off x="455613" y="3733800"/>
              <a:ext cx="8226425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3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/>
                </a:defRPr>
              </a:lvl2pPr>
              <a:lvl3pPr marL="968375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D60000"/>
                </a:buClr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kern="0" dirty="0" smtClean="0"/>
                <a:t>Directional sensitivity of detector depends on polarization of waves</a:t>
              </a:r>
              <a:endParaRPr lang="en-US" kern="0" dirty="0"/>
            </a:p>
          </p:txBody>
        </p:sp>
        <p:pic>
          <p:nvPicPr>
            <p:cNvPr id="22" name="Picture 5" descr="forPeterhPlushCros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37" t="5534" r="1839" b="2766"/>
            <a:stretch/>
          </p:blipFill>
          <p:spPr bwMode="auto">
            <a:xfrm>
              <a:off x="838199" y="4114800"/>
              <a:ext cx="2286001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 descr="forPeterhPlushCross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13" t="5534" r="41563" b="2766"/>
            <a:stretch/>
          </p:blipFill>
          <p:spPr bwMode="auto">
            <a:xfrm>
              <a:off x="3074174" y="4114800"/>
              <a:ext cx="2286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44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15" y="1143000"/>
            <a:ext cx="492654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Earlier Evidence for Gravitational Radiation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15D3F-FAF4-47C6-AE83-0FA2385CA6CE}" type="slidenum">
              <a:rPr lang="en-US"/>
              <a:pPr/>
              <a:t>14</a:t>
            </a:fld>
            <a:endParaRPr lang="en-US"/>
          </a:p>
        </p:txBody>
      </p:sp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379413" y="3203575"/>
            <a:ext cx="3506787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75000"/>
              </a:spcBef>
            </a:pPr>
            <a:r>
              <a:rPr lang="en-US" sz="2000" dirty="0" smtClean="0"/>
              <a:t>Arecibo radio telescope </a:t>
            </a:r>
            <a:r>
              <a:rPr lang="en-US" sz="2000" dirty="0"/>
              <a:t>observations of </a:t>
            </a: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C00000"/>
                </a:solidFill>
              </a:rPr>
              <a:t>binary </a:t>
            </a:r>
            <a:r>
              <a:rPr lang="en-US" sz="2000" dirty="0">
                <a:solidFill>
                  <a:srgbClr val="C00000"/>
                </a:solidFill>
              </a:rPr>
              <a:t>pulsar</a:t>
            </a:r>
            <a:r>
              <a:rPr lang="en-US" sz="2000" dirty="0"/>
              <a:t> B1913+16 </a:t>
            </a:r>
            <a:r>
              <a:rPr lang="en-US" sz="2000" dirty="0" smtClean="0"/>
              <a:t>give us the masses (</a:t>
            </a:r>
            <a:r>
              <a:rPr lang="en-US" sz="2000" dirty="0"/>
              <a:t>1.44 and 1.39 M</a:t>
            </a:r>
            <a:r>
              <a:rPr lang="en-US" sz="2000" baseline="-25000" dirty="0">
                <a:sym typeface="Wingdings" pitchFamily="2" charset="2"/>
              </a:rPr>
              <a:t></a:t>
            </a:r>
            <a:r>
              <a:rPr lang="en-US" sz="2000" dirty="0"/>
              <a:t>) and orbital parameters</a:t>
            </a:r>
          </a:p>
          <a:p>
            <a:pPr>
              <a:spcBef>
                <a:spcPct val="75000"/>
              </a:spcBef>
            </a:pPr>
            <a:r>
              <a:rPr lang="en-US" sz="2000" dirty="0" smtClean="0"/>
              <a:t>This </a:t>
            </a:r>
            <a:r>
              <a:rPr lang="en-US" sz="2000" dirty="0" smtClean="0">
                <a:solidFill>
                  <a:srgbClr val="CC0000"/>
                </a:solidFill>
              </a:rPr>
              <a:t>binary neutron star</a:t>
            </a:r>
            <a:r>
              <a:rPr lang="en-US" sz="2000" dirty="0" smtClean="0"/>
              <a:t> system is changing, </a:t>
            </a:r>
            <a:r>
              <a:rPr lang="en-US" sz="2000" dirty="0"/>
              <a:t>just as general relativity </a:t>
            </a:r>
            <a:r>
              <a:rPr lang="en-US" sz="2000" dirty="0" smtClean="0"/>
              <a:t>predicts!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olidFill>
                  <a:srgbClr val="0000FF"/>
                </a:solidFill>
              </a:rPr>
              <a:t>Very </a:t>
            </a:r>
            <a:r>
              <a:rPr lang="en-US" sz="2000" dirty="0">
                <a:solidFill>
                  <a:srgbClr val="0000FF"/>
                </a:solidFill>
              </a:rPr>
              <a:t>strong </a:t>
            </a:r>
            <a:r>
              <a:rPr lang="en-US" sz="2000" u="sng" dirty="0">
                <a:solidFill>
                  <a:srgbClr val="0000FF"/>
                </a:solidFill>
              </a:rPr>
              <a:t>indirect</a:t>
            </a:r>
            <a:r>
              <a:rPr lang="en-US" sz="2000" dirty="0">
                <a:solidFill>
                  <a:srgbClr val="0000FF"/>
                </a:solidFill>
              </a:rPr>
              <a:t> evidence for gravitational radiation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199" y="5439186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Weisberg, Nice &amp; Taylor, </a:t>
            </a:r>
            <a:br>
              <a:rPr lang="en-US" sz="1400" dirty="0" smtClean="0">
                <a:solidFill>
                  <a:srgbClr val="00B050"/>
                </a:solidFill>
              </a:rPr>
            </a:br>
            <a:r>
              <a:rPr lang="en-US" sz="1400" dirty="0" smtClean="0">
                <a:solidFill>
                  <a:srgbClr val="00B050"/>
                </a:solidFill>
              </a:rPr>
              <a:t>Astrophysical Journal 722, 1030 (2010)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 b="21671"/>
          <a:stretch/>
        </p:blipFill>
        <p:spPr>
          <a:xfrm>
            <a:off x="-10886" y="914400"/>
            <a:ext cx="3880499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877415">
            <a:off x="4687403" y="1570230"/>
            <a:ext cx="69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Very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854465">
            <a:off x="5243126" y="1917216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gradual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605631">
            <a:off x="6053311" y="2467277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decay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3226746">
            <a:off x="6523567" y="316047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o</a:t>
            </a:r>
            <a:r>
              <a:rPr lang="en-US" sz="2000" dirty="0" smtClean="0">
                <a:solidFill>
                  <a:srgbClr val="0000FF"/>
                </a:solidFill>
              </a:rPr>
              <a:t>f  orbit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22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Joe Weber’s Fearless Idea!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143000"/>
            <a:ext cx="3729038" cy="1486039"/>
          </a:xfrm>
        </p:spPr>
        <p:txBody>
          <a:bodyPr/>
          <a:lstStyle/>
          <a:p>
            <a:r>
              <a:rPr lang="en-US" sz="1800" b="0" dirty="0" smtClean="0"/>
              <a:t>LIGO and other gravitational wave detectors have built on Weber’s pioneering efforts using </a:t>
            </a:r>
            <a:br>
              <a:rPr lang="en-US" sz="1800" b="0" dirty="0" smtClean="0"/>
            </a:br>
            <a:r>
              <a:rPr lang="en-US" sz="1800" b="0" dirty="0" smtClean="0"/>
              <a:t>resonant “bar” detectors, </a:t>
            </a:r>
            <a:br>
              <a:rPr lang="en-US" sz="1800" b="0" dirty="0" smtClean="0"/>
            </a:br>
            <a:r>
              <a:rPr lang="en-US" sz="1800" b="0" dirty="0" smtClean="0"/>
              <a:t>first constructed on the </a:t>
            </a:r>
            <a:br>
              <a:rPr lang="en-US" sz="1800" b="0" dirty="0" smtClean="0"/>
            </a:br>
            <a:r>
              <a:rPr lang="en-US" sz="1800" b="0" dirty="0" smtClean="0"/>
              <a:t>UMD campus in the 1960s </a:t>
            </a:r>
            <a:br>
              <a:rPr lang="en-US" sz="1800" b="0" dirty="0" smtClean="0"/>
            </a:br>
            <a:endParaRPr lang="en-US" sz="1400" b="0" dirty="0">
              <a:solidFill>
                <a:srgbClr val="009A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5556" r="7171" b="5556"/>
          <a:stretch/>
        </p:blipFill>
        <p:spPr>
          <a:xfrm>
            <a:off x="289560" y="914400"/>
            <a:ext cx="4511040" cy="5638800"/>
          </a:xfrm>
          <a:prstGeom prst="rect">
            <a:avLst/>
          </a:prstGeom>
        </p:spPr>
      </p:pic>
      <p:pic>
        <p:nvPicPr>
          <p:cNvPr id="6" name="Picture 8" descr="webglobe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2" y="1798794"/>
            <a:ext cx="1062038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rot="16200000">
            <a:off x="-2327597" y="3983995"/>
            <a:ext cx="5029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Special Collections and University Archives, University of Maryland Libraries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86362" y="3657600"/>
            <a:ext cx="3729038" cy="2869071"/>
            <a:chOff x="5186362" y="3657600"/>
            <a:chExt cx="3729038" cy="28690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878" y="3657600"/>
              <a:ext cx="3449160" cy="2225265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5186362" y="5867400"/>
              <a:ext cx="3729038" cy="659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5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3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+mn-lt"/>
                </a:defRPr>
              </a:lvl2pPr>
              <a:lvl3pPr marL="915988" indent="-1588" algn="l" rtl="0" fontAlgn="base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 b="0" i="1" kern="0" dirty="0" smtClean="0"/>
                <a:t>Weber bar on permanent display at LIGO Hanford Observatory</a:t>
              </a:r>
              <a:endParaRPr lang="en-US" sz="1200" b="0" i="1" kern="0" dirty="0">
                <a:solidFill>
                  <a:srgbClr val="009A4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8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Wide Spectrum of Gravitational Waves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9794" y="990600"/>
                <a:ext cx="2286000" cy="5559425"/>
              </a:xfrm>
            </p:spPr>
            <p:txBody>
              <a:bodyPr lIns="45720" rIns="45720"/>
              <a:lstStyle/>
              <a:p>
                <a:pPr algn="ctr">
                  <a:spcAft>
                    <a:spcPts val="1200"/>
                  </a:spcAft>
                  <a:tabLst>
                    <a:tab pos="2286000" algn="l"/>
                    <a:tab pos="4572000" algn="l"/>
                    <a:tab pos="6743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sz="2400" dirty="0" smtClean="0">
                  <a:solidFill>
                    <a:srgbClr val="C00000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dirty="0" smtClean="0">
                    <a:solidFill>
                      <a:srgbClr val="0000CC"/>
                    </a:solidFill>
                  </a:rPr>
                  <a:t>Primordial GWs</a:t>
                </a:r>
                <a:br>
                  <a:rPr lang="en-US" sz="1600" dirty="0" smtClean="0">
                    <a:solidFill>
                      <a:srgbClr val="0000CC"/>
                    </a:solidFill>
                  </a:rPr>
                </a:br>
                <a:r>
                  <a:rPr lang="en-US" sz="1600" dirty="0" smtClean="0">
                    <a:solidFill>
                      <a:srgbClr val="0000CC"/>
                    </a:solidFill>
                  </a:rPr>
                  <a:t>from inflation era</a:t>
                </a:r>
                <a:endParaRPr lang="en-US" sz="1600" dirty="0">
                  <a:solidFill>
                    <a:srgbClr val="0000CC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 smtClean="0"/>
              </a:p>
              <a:p>
                <a:pPr algn="ctr">
                  <a:spcBef>
                    <a:spcPts val="21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dirty="0" smtClean="0"/>
                  <a:t>B-mode</a:t>
                </a:r>
                <a:r>
                  <a:rPr lang="en-US" sz="1600" b="0" dirty="0"/>
                  <a:t> </a:t>
                </a:r>
                <a:r>
                  <a:rPr lang="en-US" sz="1600" b="0" dirty="0" smtClean="0"/>
                  <a:t>polarization patterns in cosmic microwave background</a:t>
                </a: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dirty="0"/>
              </a:p>
              <a:p>
                <a:pPr algn="ctr">
                  <a:spcBef>
                    <a:spcPts val="18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dirty="0" smtClean="0"/>
                  <a:t>Planck, BICEP/Keck,</a:t>
                </a:r>
                <a:br>
                  <a:rPr lang="en-US" sz="1600" b="0" dirty="0" smtClean="0"/>
                </a:br>
                <a:r>
                  <a:rPr lang="en-US" sz="1600" b="0" dirty="0" smtClean="0"/>
                  <a:t>ABS, POLARBEAR,</a:t>
                </a:r>
                <a:br>
                  <a:rPr lang="en-US" sz="1600" b="0" dirty="0" smtClean="0"/>
                </a:br>
                <a:r>
                  <a:rPr lang="en-US" sz="1600" b="0" dirty="0" err="1" smtClean="0"/>
                  <a:t>SPTpol</a:t>
                </a:r>
                <a:r>
                  <a:rPr lang="en-US" sz="1600" b="0" dirty="0" smtClean="0"/>
                  <a:t>, SPIDER, …</a:t>
                </a:r>
                <a:endParaRPr lang="en-US" sz="16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794" y="990600"/>
                <a:ext cx="2286000" cy="5559425"/>
              </a:xfrm>
              <a:blipFill rotWithShape="0">
                <a:blip r:embed="rId3"/>
                <a:stretch>
                  <a:fillRect l="-533" r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1" y="3957404"/>
            <a:ext cx="1936433" cy="144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6621" y="5379888"/>
            <a:ext cx="685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BICEP2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2808516" y="990600"/>
                <a:ext cx="2054677" cy="525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3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915988" indent="-1588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Aft>
                    <a:spcPts val="1200"/>
                  </a:spcAft>
                  <a:tabLst>
                    <a:tab pos="2286000" algn="l"/>
                    <a:tab pos="4572000" algn="l"/>
                    <a:tab pos="6743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sz="2400" kern="0" dirty="0" smtClean="0">
                  <a:solidFill>
                    <a:srgbClr val="C00000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/>
                </a:r>
                <a:br>
                  <a:rPr lang="en-US" sz="1600" b="0" kern="0" dirty="0" smtClean="0"/>
                </a:br>
                <a:r>
                  <a:rPr lang="en-US" sz="1600" b="0" kern="0" dirty="0" smtClean="0">
                    <a:solidFill>
                      <a:srgbClr val="0000CC"/>
                    </a:solidFill>
                  </a:rPr>
                  <a:t>Supermassive BHs</a:t>
                </a:r>
                <a:endParaRPr lang="en-US" sz="1600" b="0" kern="0" dirty="0">
                  <a:solidFill>
                    <a:srgbClr val="0000CC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>
                    <a:solidFill>
                      <a:srgbClr val="0000CC"/>
                    </a:solidFill>
                  </a:rPr>
                  <a:t>Cosmic strings?</a:t>
                </a:r>
                <a:endParaRPr lang="en-US" sz="1600" b="0" kern="0" dirty="0">
                  <a:solidFill>
                    <a:srgbClr val="0000CC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>Pulsar Timing Array (PTA) campaigns</a:t>
                </a: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/>
              </a:p>
              <a:p>
                <a:pPr algn="ctr">
                  <a:spcBef>
                    <a:spcPts val="21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err="1" smtClean="0"/>
                  <a:t>NANOGrav</a:t>
                </a:r>
                <a:r>
                  <a:rPr lang="en-US" sz="1600" b="0" kern="0" dirty="0" smtClean="0"/>
                  <a:t>, European PTA, Parkes PTA</a:t>
                </a:r>
                <a:endParaRPr lang="en-US" sz="1600" b="0" kern="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8516" y="990600"/>
                <a:ext cx="2054677" cy="5254625"/>
              </a:xfrm>
              <a:prstGeom prst="rect">
                <a:avLst/>
              </a:prstGeom>
              <a:blipFill rotWithShape="0">
                <a:blip r:embed="rId5"/>
                <a:stretch>
                  <a:fillRect r="-2671" b="-42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7"/>
          <a:stretch/>
        </p:blipFill>
        <p:spPr>
          <a:xfrm>
            <a:off x="2826657" y="3952408"/>
            <a:ext cx="2052196" cy="145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4936670" y="990600"/>
                <a:ext cx="2054677" cy="525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3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915988" indent="-1588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Aft>
                    <a:spcPts val="1200"/>
                  </a:spcAft>
                  <a:tabLst>
                    <a:tab pos="2286000" algn="l"/>
                    <a:tab pos="4572000" algn="l"/>
                    <a:tab pos="6743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sz="2400" kern="0" dirty="0" smtClean="0">
                  <a:solidFill>
                    <a:srgbClr val="C00000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/>
                </a:r>
                <a:br>
                  <a:rPr lang="en-US" sz="1600" b="0" kern="0" dirty="0" smtClean="0"/>
                </a:br>
                <a:r>
                  <a:rPr lang="en-US" sz="1600" b="0" kern="0" dirty="0" smtClean="0">
                    <a:solidFill>
                      <a:srgbClr val="0000CC"/>
                    </a:solidFill>
                  </a:rPr>
                  <a:t>Massive BHs, extreme mass ratios</a:t>
                </a:r>
                <a:endParaRPr lang="en-US" sz="1600" b="0" kern="0" dirty="0">
                  <a:solidFill>
                    <a:srgbClr val="0000CC"/>
                  </a:solidFill>
                </a:endParaRPr>
              </a:p>
              <a:p>
                <a:pPr algn="ctr">
                  <a:spcBef>
                    <a:spcPts val="12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kern="0" dirty="0" smtClean="0">
                    <a:solidFill>
                      <a:srgbClr val="0000CC"/>
                    </a:solidFill>
                  </a:rPr>
                  <a:t>Ultra-compact Galactic binaries</a:t>
                </a: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spcBef>
                    <a:spcPts val="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>Interferometry between spacecraft</a:t>
                </a: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spcBef>
                    <a:spcPts val="21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err="1" smtClean="0"/>
                  <a:t>eLISA</a:t>
                </a:r>
                <a:r>
                  <a:rPr lang="en-US" sz="1600" b="0" kern="0" dirty="0" smtClean="0"/>
                  <a:t>, DECIGO</a:t>
                </a:r>
                <a:endParaRPr lang="en-US" sz="1600" b="0" kern="0" dirty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6670" y="990600"/>
                <a:ext cx="2054677" cy="5254625"/>
              </a:xfrm>
              <a:prstGeom prst="rect">
                <a:avLst/>
              </a:prstGeom>
              <a:blipFill rotWithShape="0">
                <a:blip r:embed="rId7"/>
                <a:stretch>
                  <a:fillRect l="-2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5" b="11915"/>
          <a:stretch/>
        </p:blipFill>
        <p:spPr>
          <a:xfrm>
            <a:off x="4998906" y="3957404"/>
            <a:ext cx="1943093" cy="14456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71887" y="5384884"/>
            <a:ext cx="152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AEI/MM/</a:t>
            </a:r>
            <a:r>
              <a:rPr lang="en-US" sz="1050" dirty="0" err="1" smtClean="0">
                <a:solidFill>
                  <a:schemeClr val="bg1">
                    <a:lumMod val="65000"/>
                  </a:schemeClr>
                </a:solidFill>
              </a:rPr>
              <a:t>exozet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7097" y="5379888"/>
            <a:ext cx="13854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David Champion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6991347" y="990600"/>
                <a:ext cx="2076453" cy="525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45720" tIns="45720" rIns="4572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3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915988" indent="-1588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Aft>
                    <a:spcPts val="1200"/>
                  </a:spcAft>
                  <a:tabLst>
                    <a:tab pos="2286000" algn="l"/>
                    <a:tab pos="4572000" algn="l"/>
                    <a:tab pos="67437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1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sz="240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lang="en-US" sz="2400" kern="0" dirty="0" smtClean="0">
                  <a:solidFill>
                    <a:srgbClr val="C00000"/>
                  </a:solidFill>
                </a:endParaRP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/>
                </a:r>
                <a:br>
                  <a:rPr lang="en-US" sz="1600" b="0" kern="0" dirty="0" smtClean="0"/>
                </a:br>
                <a:r>
                  <a:rPr lang="en-US" sz="1600" b="0" kern="0" dirty="0" smtClean="0">
                    <a:solidFill>
                      <a:srgbClr val="0000CC"/>
                    </a:solidFill>
                  </a:rPr>
                  <a:t>Neutron stars, </a:t>
                </a:r>
                <a:br>
                  <a:rPr lang="en-US" sz="1600" b="0" kern="0" dirty="0" smtClean="0">
                    <a:solidFill>
                      <a:srgbClr val="0000CC"/>
                    </a:solidFill>
                  </a:rPr>
                </a:br>
                <a:r>
                  <a:rPr lang="en-US" sz="1600" b="0" kern="0" dirty="0" smtClean="0">
                    <a:solidFill>
                      <a:srgbClr val="0000CC"/>
                    </a:solidFill>
                  </a:rPr>
                  <a:t>stellar-mass BHs</a:t>
                </a:r>
                <a:endParaRPr lang="en-US" sz="1600" b="0" kern="0" dirty="0">
                  <a:solidFill>
                    <a:srgbClr val="0000CC"/>
                  </a:solidFill>
                </a:endParaRPr>
              </a:p>
              <a:p>
                <a:pPr algn="ctr">
                  <a:spcBef>
                    <a:spcPts val="12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kern="0" dirty="0" smtClean="0">
                    <a:solidFill>
                      <a:srgbClr val="0000CC"/>
                    </a:solidFill>
                  </a:rPr>
                  <a:t>Spinning NSs</a:t>
                </a:r>
              </a:p>
              <a:p>
                <a:pPr algn="ctr">
                  <a:spcBef>
                    <a:spcPts val="2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kern="0" dirty="0" smtClean="0">
                    <a:solidFill>
                      <a:srgbClr val="0000CC"/>
                    </a:solidFill>
                  </a:rPr>
                  <a:t>Stellar core collapse</a:t>
                </a:r>
              </a:p>
              <a:p>
                <a:pPr algn="ctr">
                  <a:spcBef>
                    <a:spcPts val="2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>
                    <a:solidFill>
                      <a:srgbClr val="0000CC"/>
                    </a:solidFill>
                  </a:rPr>
                  <a:t>Cosmic strings?</a:t>
                </a:r>
              </a:p>
              <a:p>
                <a:pPr algn="ctr">
                  <a:spcBef>
                    <a:spcPts val="8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>Ground-based interferometry</a:t>
                </a:r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 smtClean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/>
              </a:p>
              <a:p>
                <a:pPr algn="ctr">
                  <a:tabLst>
                    <a:tab pos="2286000" algn="l"/>
                    <a:tab pos="4572000" algn="l"/>
                    <a:tab pos="6743700" algn="l"/>
                  </a:tabLst>
                </a:pPr>
                <a:endParaRPr lang="en-US" sz="1600" b="0" kern="0" dirty="0"/>
              </a:p>
              <a:p>
                <a:pPr algn="ctr">
                  <a:spcBef>
                    <a:spcPts val="2100"/>
                  </a:spcBef>
                  <a:tabLst>
                    <a:tab pos="2286000" algn="l"/>
                    <a:tab pos="4572000" algn="l"/>
                    <a:tab pos="6743700" algn="l"/>
                  </a:tabLst>
                </a:pPr>
                <a:r>
                  <a:rPr lang="en-US" sz="1600" b="0" kern="0" dirty="0" smtClean="0"/>
                  <a:t>LIGO, GEO 600, Virgo, KAGRA</a:t>
                </a:r>
                <a:endParaRPr lang="en-US" sz="1600" b="0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91347" y="990600"/>
                <a:ext cx="2076453" cy="5254625"/>
              </a:xfrm>
              <a:prstGeom prst="rect">
                <a:avLst/>
              </a:prstGeom>
              <a:blipFill rotWithShape="0">
                <a:blip r:embed="rId9"/>
                <a:stretch>
                  <a:fillRect l="-3226" r="-2933" b="-5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805795" y="1524000"/>
            <a:ext cx="6109605" cy="933510"/>
          </a:xfrm>
          <a:prstGeom prst="rect">
            <a:avLst/>
          </a:prstGeom>
          <a:noFill/>
          <a:ln w="12700">
            <a:solidFill>
              <a:srgbClr val="0000CC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dirty="0" smtClean="0">
                <a:solidFill>
                  <a:srgbClr val="0000CC"/>
                </a:solidFill>
                <a:latin typeface="+mn-lt"/>
              </a:rPr>
              <a:t>Gravitational </a:t>
            </a:r>
            <a:r>
              <a:rPr lang="en-US" sz="1800" b="1" i="1" dirty="0">
                <a:solidFill>
                  <a:srgbClr val="0000CC"/>
                </a:solidFill>
                <a:latin typeface="+mn-lt"/>
              </a:rPr>
              <a:t>r</a:t>
            </a:r>
            <a:r>
              <a:rPr lang="en-US" sz="1800" b="1" i="1" dirty="0" smtClean="0">
                <a:solidFill>
                  <a:srgbClr val="0000CC"/>
                </a:solidFill>
                <a:latin typeface="+mn-lt"/>
              </a:rPr>
              <a:t>adiation driven Binary </a:t>
            </a:r>
            <a:r>
              <a:rPr lang="en-US" sz="1800" b="1" i="1" dirty="0" err="1" smtClean="0">
                <a:solidFill>
                  <a:srgbClr val="0000CC"/>
                </a:solidFill>
                <a:latin typeface="+mn-lt"/>
              </a:rPr>
              <a:t>Inspiral</a:t>
            </a:r>
            <a:r>
              <a:rPr lang="en-US" sz="1800" b="1" i="1" dirty="0" smtClean="0">
                <a:solidFill>
                  <a:srgbClr val="0000CC"/>
                </a:solidFill>
                <a:latin typeface="+mn-lt"/>
              </a:rPr>
              <a:t> + Merger</a:t>
            </a:r>
            <a:endParaRPr lang="en-US" sz="1800" b="1" i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482199" y="2068604"/>
            <a:ext cx="163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Likely sources</a:t>
            </a:r>
            <a:endParaRPr lang="en-US" sz="2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19574" y="4108978"/>
            <a:ext cx="190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Detection method</a:t>
            </a:r>
            <a:endParaRPr lang="en-US" sz="18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42101" y="5816883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Projects</a:t>
            </a:r>
            <a:endParaRPr lang="en-US" sz="18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7" descr="lho_aerial_mo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1160" r="24166" b="1412"/>
          <a:stretch/>
        </p:blipFill>
        <p:spPr bwMode="auto">
          <a:xfrm>
            <a:off x="7070270" y="3962400"/>
            <a:ext cx="1940375" cy="14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43800" y="5384884"/>
            <a:ext cx="152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smtClean="0">
                <a:solidFill>
                  <a:schemeClr val="bg1">
                    <a:lumMod val="65000"/>
                  </a:schemeClr>
                </a:solidFill>
              </a:rPr>
              <a:t>LIGO Laboratory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53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But what exactly did we detect?  </a:t>
            </a:r>
            <a:b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And what is significant about it?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44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0" dirty="0" smtClean="0">
                <a:latin typeface="Calibri" panose="020F0502020204030204" pitchFamily="34" charset="0"/>
              </a:rPr>
              <a:t>Exploring the Properties of GW150914</a:t>
            </a:r>
            <a:endParaRPr lang="en-US" sz="34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parameter estimation: 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djust physical parameters of waveform model to see what fits the data from both detectors well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 Get ranges of likely (“credible”) parameter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8" b="14865"/>
          <a:stretch/>
        </p:blipFill>
        <p:spPr>
          <a:xfrm>
            <a:off x="446261" y="1795783"/>
            <a:ext cx="7935739" cy="3763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5562600"/>
            <a:ext cx="3800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Illustration by N. Cornish and T. </a:t>
            </a:r>
            <a:r>
              <a:rPr lang="en-US" sz="1400" i="1" dirty="0" err="1" smtClean="0"/>
              <a:t>Littenberg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02607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Properties of GW150914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13" y="1143000"/>
                <a:ext cx="8459787" cy="5254625"/>
              </a:xfrm>
            </p:spPr>
            <p:txBody>
              <a:bodyPr/>
              <a:lstStyle/>
              <a:p>
                <a:r>
                  <a:rPr lang="en-US" dirty="0" smtClean="0"/>
                  <a:t>Use waveform models which include black hole spin, </a:t>
                </a:r>
                <a:br>
                  <a:rPr lang="en-US" dirty="0" smtClean="0"/>
                </a:br>
                <a:r>
                  <a:rPr lang="en-US" dirty="0" smtClean="0"/>
                  <a:t>but no orbital precession</a:t>
                </a:r>
              </a:p>
              <a:p>
                <a:pPr>
                  <a:tabLst>
                    <a:tab pos="4572000" algn="l"/>
                  </a:tabLst>
                </a:pPr>
                <a:r>
                  <a:rPr lang="en-US" b="0" dirty="0" smtClean="0"/>
                  <a:t>	Final BH mass: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62±4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>
                  <a:tabLst>
                    <a:tab pos="4572000" algn="l"/>
                  </a:tabLst>
                </a:pPr>
                <a:r>
                  <a:rPr lang="en-US" b="0" dirty="0"/>
                  <a:t>	</a:t>
                </a:r>
                <a:r>
                  <a:rPr lang="en-US" b="0" dirty="0" smtClean="0"/>
                  <a:t>Energy radiated: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3.0±0.5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 smtClean="0"/>
              </a:p>
              <a:p>
                <a:pPr>
                  <a:tabLst>
                    <a:tab pos="4572000" algn="l"/>
                  </a:tabLst>
                </a:pPr>
                <a:r>
                  <a:rPr lang="en-US" b="0" dirty="0" smtClean="0"/>
                  <a:t>	     </a:t>
                </a:r>
                <a:r>
                  <a:rPr lang="en-US" sz="1800" b="0" dirty="0" smtClean="0"/>
                  <a:t>Peak power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∼200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b="0" dirty="0" smtClean="0"/>
                  <a:t> !</a:t>
                </a:r>
              </a:p>
              <a:p>
                <a:pPr>
                  <a:spcBef>
                    <a:spcPts val="1800"/>
                  </a:spcBef>
                  <a:tabLst>
                    <a:tab pos="4572000" algn="l"/>
                  </a:tabLst>
                </a:pPr>
                <a:r>
                  <a:rPr lang="en-US" b="0" dirty="0"/>
                  <a:t>	</a:t>
                </a:r>
                <a:r>
                  <a:rPr lang="en-US" b="0" dirty="0" smtClean="0">
                    <a:solidFill>
                      <a:srgbClr val="C00000"/>
                    </a:solidFill>
                  </a:rPr>
                  <a:t>Luminosity distance</a:t>
                </a:r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	</a:t>
                </a:r>
                <a:r>
                  <a:rPr lang="en-US" sz="1800" b="0" dirty="0" smtClean="0"/>
                  <a:t>(from absolute amplitude of signal):</a:t>
                </a:r>
                <a:r>
                  <a:rPr lang="en-US" b="0" dirty="0"/>
                  <a:t/>
                </a:r>
                <a:br>
                  <a:rPr lang="en-US" b="0" dirty="0"/>
                </a:br>
                <a:r>
                  <a:rPr lang="en-US" b="0" dirty="0"/>
                  <a:t>	</a:t>
                </a:r>
                <a:r>
                  <a:rPr lang="en-US" b="0" dirty="0" smtClean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41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−180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+160</m:t>
                        </m:r>
                      </m:sup>
                    </m:sSub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Mpc</m:t>
                    </m:r>
                  </m:oMath>
                </a14:m>
                <a:r>
                  <a:rPr lang="en-US" b="0" dirty="0" smtClean="0">
                    <a:solidFill>
                      <a:srgbClr val="C00000"/>
                    </a:solidFill>
                  </a:rPr>
                  <a:t>  </a:t>
                </a:r>
              </a:p>
              <a:p>
                <a:pPr>
                  <a:spcBef>
                    <a:spcPts val="600"/>
                  </a:spcBef>
                  <a:tabLst>
                    <a:tab pos="4572000" algn="l"/>
                  </a:tabLst>
                </a:pPr>
                <a:r>
                  <a:rPr lang="en-US" b="0" dirty="0" smtClean="0">
                    <a:solidFill>
                      <a:srgbClr val="C00000"/>
                    </a:solidFill>
                  </a:rPr>
                  <a:t>	   </a:t>
                </a:r>
                <a:r>
                  <a:rPr lang="en-US" sz="1800" b="0" dirty="0" smtClean="0"/>
                  <a:t>(~1.3 billion light-years!)</a:t>
                </a:r>
              </a:p>
              <a:p>
                <a:pPr>
                  <a:spcBef>
                    <a:spcPts val="1800"/>
                  </a:spcBef>
                  <a:tabLst>
                    <a:tab pos="4572000" algn="l"/>
                  </a:tabLst>
                </a:pPr>
                <a:r>
                  <a:rPr lang="en-US" b="0" dirty="0"/>
                  <a:t>	</a:t>
                </a:r>
                <a:r>
                  <a:rPr lang="en-US" b="0" dirty="0" smtClean="0">
                    <a:sym typeface="Wingdings" panose="05000000000000000000" pitchFamily="2" charset="2"/>
                  </a:rPr>
                  <a:t> </a:t>
                </a:r>
                <a:r>
                  <a:rPr lang="en-US" b="0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Redshift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𝑧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≈0.09</m:t>
                    </m:r>
                  </m:oMath>
                </a14:m>
                <a:endParaRPr lang="en-US" b="0" dirty="0" smtClean="0">
                  <a:solidFill>
                    <a:srgbClr val="C00000"/>
                  </a:solidFill>
                </a:endParaRPr>
              </a:p>
              <a:p>
                <a:pPr>
                  <a:tabLst>
                    <a:tab pos="4572000" algn="l"/>
                  </a:tabLst>
                </a:pPr>
                <a:r>
                  <a:rPr lang="en-US" b="0" dirty="0"/>
                  <a:t>	</a:t>
                </a:r>
                <a:r>
                  <a:rPr lang="en-US" sz="1800" b="0" dirty="0" smtClean="0"/>
                  <a:t>Frequency shift of signal is taken</a:t>
                </a:r>
                <a:br>
                  <a:rPr lang="en-US" sz="1800" b="0" dirty="0" smtClean="0"/>
                </a:br>
                <a:r>
                  <a:rPr lang="en-US" sz="1800" b="0" dirty="0" smtClean="0"/>
                  <a:t>	into account when inferring</a:t>
                </a:r>
                <a:r>
                  <a:rPr lang="en-US" sz="1800" b="0" dirty="0"/>
                  <a:t> </a:t>
                </a:r>
                <a:r>
                  <a:rPr lang="en-US" sz="1800" b="0" dirty="0" smtClean="0"/>
                  <a:t>masses</a:t>
                </a:r>
                <a:endParaRPr lang="en-US" sz="1800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13" y="1143000"/>
                <a:ext cx="8459787" cy="5254625"/>
              </a:xfrm>
              <a:blipFill rotWithShape="0">
                <a:blip r:embed="rId2"/>
                <a:stretch>
                  <a:fillRect l="-793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54407"/>
            <a:ext cx="3810000" cy="36915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6096000"/>
            <a:ext cx="39310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PRL 116, 241102</a:t>
            </a:r>
          </a:p>
          <a:p>
            <a:pPr lvl="0">
              <a:spcBef>
                <a:spcPct val="50000"/>
              </a:spcBef>
            </a:pPr>
            <a:r>
              <a:rPr lang="en-US" sz="1000" kern="0" dirty="0" smtClean="0">
                <a:solidFill>
                  <a:srgbClr val="009A46"/>
                </a:solidFill>
                <a:latin typeface="Arial"/>
              </a:rPr>
              <a:t>Reanalysis with fully </a:t>
            </a:r>
            <a:r>
              <a:rPr lang="en-US" sz="1000" kern="0" dirty="0" err="1" smtClean="0">
                <a:solidFill>
                  <a:srgbClr val="009A46"/>
                </a:solidFill>
                <a:latin typeface="Arial"/>
              </a:rPr>
              <a:t>precessing</a:t>
            </a:r>
            <a:r>
              <a:rPr lang="en-US" sz="1000" kern="0" dirty="0" smtClean="0">
                <a:solidFill>
                  <a:srgbClr val="009A46"/>
                </a:solidFill>
                <a:latin typeface="Arial"/>
              </a:rPr>
              <a:t> waveform model (PRX 6, 041014) is consistent, with slightly smaller errors</a:t>
            </a:r>
            <a:endParaRPr lang="en-US" sz="1000" kern="0" dirty="0">
              <a:solidFill>
                <a:srgbClr val="009A46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00400" y="3276600"/>
                <a:ext cx="1447800" cy="137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36 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+5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2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2200" dirty="0" smtClean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and</a:t>
                </a:r>
                <a:r>
                  <a:rPr lang="en-US" sz="22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29 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+4</m:t>
                        </m:r>
                      </m:sup>
                    </m:sSubSup>
                    <m:r>
                      <a:rPr lang="en-US" sz="2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276600"/>
                <a:ext cx="1447800" cy="13752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4800600" y="1831975"/>
            <a:ext cx="0" cy="502602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 rot="419227">
            <a:off x="4042161" y="4942019"/>
            <a:ext cx="4101981" cy="1749180"/>
          </a:xfrm>
          <a:custGeom>
            <a:avLst/>
            <a:gdLst>
              <a:gd name="connsiteX0" fmla="*/ 4101981 w 4101981"/>
              <a:gd name="connsiteY0" fmla="*/ 897308 h 1749180"/>
              <a:gd name="connsiteX1" fmla="*/ 3777241 w 4101981"/>
              <a:gd name="connsiteY1" fmla="*/ 1452785 h 1749180"/>
              <a:gd name="connsiteX2" fmla="*/ 3102123 w 4101981"/>
              <a:gd name="connsiteY2" fmla="*/ 1726250 h 1749180"/>
              <a:gd name="connsiteX3" fmla="*/ 2093719 w 4101981"/>
              <a:gd name="connsiteY3" fmla="*/ 1683521 h 1749180"/>
              <a:gd name="connsiteX4" fmla="*/ 1153682 w 4101981"/>
              <a:gd name="connsiteY4" fmla="*/ 1281869 h 1749180"/>
              <a:gd name="connsiteX5" fmla="*/ 418744 w 4101981"/>
              <a:gd name="connsiteY5" fmla="*/ 606751 h 1749180"/>
              <a:gd name="connsiteX6" fmla="*/ 0 w 4101981"/>
              <a:gd name="connsiteY6" fmla="*/ 0 h 174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1981" h="1749180">
                <a:moveTo>
                  <a:pt x="4101981" y="897308"/>
                </a:moveTo>
                <a:cubicBezTo>
                  <a:pt x="4022932" y="1105968"/>
                  <a:pt x="3943884" y="1314628"/>
                  <a:pt x="3777241" y="1452785"/>
                </a:cubicBezTo>
                <a:cubicBezTo>
                  <a:pt x="3610598" y="1590942"/>
                  <a:pt x="3382710" y="1687794"/>
                  <a:pt x="3102123" y="1726250"/>
                </a:cubicBezTo>
                <a:cubicBezTo>
                  <a:pt x="2821536" y="1764706"/>
                  <a:pt x="2418459" y="1757584"/>
                  <a:pt x="2093719" y="1683521"/>
                </a:cubicBezTo>
                <a:cubicBezTo>
                  <a:pt x="1768979" y="1609458"/>
                  <a:pt x="1432844" y="1461331"/>
                  <a:pt x="1153682" y="1281869"/>
                </a:cubicBezTo>
                <a:cubicBezTo>
                  <a:pt x="874520" y="1102407"/>
                  <a:pt x="611024" y="820396"/>
                  <a:pt x="418744" y="606751"/>
                </a:cubicBezTo>
                <a:cubicBezTo>
                  <a:pt x="226464" y="393106"/>
                  <a:pt x="113232" y="196553"/>
                  <a:pt x="0" y="0"/>
                </a:cubicBez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905000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Arial"/>
              </a:rPr>
              <a:t>Masses: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98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NEWS FLASH:</a:t>
            </a:r>
            <a:b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We detected gravitational waves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Properties of GW150914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spin of the final black hole is inferred to be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𝟔𝟕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𝟎𝟕</m:t>
                        </m:r>
                      </m:sub>
                      <m:sup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𝟎𝟓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b="0" dirty="0" smtClean="0"/>
                  <a:t>(as a fraction of the maximum spin allowed by GR,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b="0" dirty="0" smtClean="0"/>
                  <a:t>)</a:t>
                </a:r>
              </a:p>
              <a:p>
                <a:r>
                  <a:rPr lang="en-US" dirty="0" smtClean="0"/>
                  <a:t>We don’t find evidence for </a:t>
                </a:r>
                <a:br>
                  <a:rPr lang="en-US" dirty="0" smtClean="0"/>
                </a:br>
                <a:r>
                  <a:rPr lang="en-US" dirty="0" smtClean="0"/>
                  <a:t>spin of the initial component </a:t>
                </a:r>
                <a:br>
                  <a:rPr lang="en-US" dirty="0" smtClean="0"/>
                </a:br>
                <a:r>
                  <a:rPr lang="en-US" dirty="0" smtClean="0"/>
                  <a:t>black holes </a:t>
                </a:r>
                <a:r>
                  <a:rPr lang="en-US" sz="1800" b="0" dirty="0" smtClean="0"/>
                  <a:t>(and only weak limits)</a:t>
                </a:r>
                <a:endParaRPr lang="en-US" b="0" dirty="0" smtClean="0"/>
              </a:p>
              <a:p>
                <a:pPr lvl="1"/>
                <a:r>
                  <a:rPr lang="en-US" dirty="0" smtClean="0"/>
                  <a:t>From parameters that </a:t>
                </a:r>
                <a:br>
                  <a:rPr lang="en-US" dirty="0" smtClean="0"/>
                </a:br>
                <a:r>
                  <a:rPr lang="en-US" dirty="0" smtClean="0"/>
                  <a:t>influence the waveform: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num>
                      <m:den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affects how the signal “chirps”</a:t>
                </a:r>
              </a:p>
              <a:p>
                <a:pPr lvl="1"/>
                <a:r>
                  <a:rPr lang="en-US" dirty="0" smtClean="0"/>
                  <a:t/>
                </a:r>
                <a:br>
                  <a:rPr lang="en-US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dirty="0" smtClean="0"/>
                  <a:t> quantifies the expected </a:t>
                </a:r>
                <a:br>
                  <a:rPr lang="en-US" dirty="0" smtClean="0"/>
                </a:br>
                <a:r>
                  <a:rPr lang="en-US" dirty="0" smtClean="0"/>
                  <a:t>precession of the orbital plane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pinMeasurem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42" y="2068635"/>
            <a:ext cx="4612758" cy="4339683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762000" y="6172200"/>
            <a:ext cx="373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PRL 116, 241102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367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But wait, there’s more!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06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The Boxing Day Event 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13" y="1143000"/>
                <a:ext cx="8307387" cy="5559425"/>
              </a:xfrm>
            </p:spPr>
            <p:txBody>
              <a:bodyPr/>
              <a:lstStyle/>
              <a:p>
                <a:r>
                  <a:rPr lang="en-US" dirty="0" smtClean="0"/>
                  <a:t>Analysis of the complete O1 run data revealed </a:t>
                </a:r>
                <a:r>
                  <a:rPr lang="en-US" dirty="0"/>
                  <a:t>one additional significant binary black hole coalescence signal, </a:t>
                </a:r>
                <a:r>
                  <a:rPr lang="en-US" dirty="0" smtClean="0">
                    <a:solidFill>
                      <a:srgbClr val="D55E00"/>
                    </a:solidFill>
                  </a:rPr>
                  <a:t>GW151226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lvl="1"/>
                <a:r>
                  <a:rPr lang="en-US" dirty="0" smtClean="0"/>
                  <a:t>Weaker than GW150914, but still detected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 smtClean="0"/>
                  <a:t> significance</a:t>
                </a:r>
              </a:p>
              <a:p>
                <a:pPr lvl="1"/>
                <a:r>
                  <a:rPr lang="en-US" sz="1600" dirty="0" smtClean="0">
                    <a:solidFill>
                      <a:srgbClr val="009E73"/>
                    </a:solidFill>
                  </a:rPr>
                  <a:t>And there’s also a marginally significant candidate, LVT151012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13" y="1143000"/>
                <a:ext cx="8307387" cy="5559425"/>
              </a:xfrm>
              <a:blipFill rotWithShape="0">
                <a:blip r:embed="rId2"/>
                <a:stretch>
                  <a:fillRect l="-807" t="-549" b="-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899758"/>
            <a:ext cx="5257800" cy="39676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67962" y="3446510"/>
            <a:ext cx="835180" cy="504011"/>
            <a:chOff x="2967962" y="3446510"/>
            <a:chExt cx="835180" cy="504011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985395" y="3446510"/>
              <a:ext cx="149809" cy="312720"/>
            </a:xfrm>
            <a:prstGeom prst="straightConnector1">
              <a:avLst/>
            </a:prstGeom>
            <a:ln w="19050">
              <a:solidFill>
                <a:srgbClr val="009E73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67962" y="3704300"/>
              <a:ext cx="8351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9E73"/>
                  </a:solidFill>
                </a:rPr>
                <a:t>LVT151012</a:t>
              </a:r>
              <a:endParaRPr lang="en-US" sz="1000" dirty="0">
                <a:solidFill>
                  <a:srgbClr val="009E73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64674" y="3903377"/>
            <a:ext cx="1144347" cy="2210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2B2"/>
                </a:solidFill>
              </a:rPr>
              <a:t>GW150914</a:t>
            </a:r>
            <a:endParaRPr lang="en-US" sz="1400" b="1" dirty="0">
              <a:solidFill>
                <a:srgbClr val="0072B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2836" y="3903377"/>
            <a:ext cx="1144347" cy="2210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55E00"/>
                </a:solidFill>
              </a:rPr>
              <a:t>GW151226</a:t>
            </a:r>
            <a:endParaRPr lang="en-US" sz="1400" b="1" dirty="0">
              <a:solidFill>
                <a:srgbClr val="D55E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56316" y="3479622"/>
            <a:ext cx="29603" cy="436766"/>
          </a:xfrm>
          <a:prstGeom prst="straightConnector1">
            <a:avLst/>
          </a:prstGeom>
          <a:ln w="19050">
            <a:solidFill>
              <a:srgbClr val="D55E00"/>
            </a:solidFill>
            <a:headEnd type="triangle" w="med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23219" y="2133600"/>
            <a:ext cx="200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Data set: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Sept 12 to Jan 9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74859" y="4800600"/>
            <a:ext cx="16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/>
            </a:r>
            <a:br>
              <a:rPr lang="en-US" sz="1400" kern="0" dirty="0" smtClean="0">
                <a:solidFill>
                  <a:srgbClr val="009A46"/>
                </a:solidFill>
                <a:latin typeface="Arial"/>
              </a:rPr>
            </a:b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PRL 116, 241103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619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Not so visible in the data… 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77" y="2362200"/>
            <a:ext cx="2962123" cy="31176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43000"/>
            <a:ext cx="8307387" cy="5254625"/>
          </a:xfrm>
        </p:spPr>
        <p:txBody>
          <a:bodyPr/>
          <a:lstStyle/>
          <a:p>
            <a:r>
              <a:rPr lang="en-US" dirty="0" smtClean="0"/>
              <a:t>Another signal consistent with GR, but qualitatively different</a:t>
            </a:r>
          </a:p>
          <a:p>
            <a:pPr lvl="1"/>
            <a:r>
              <a:rPr lang="en-US" dirty="0" smtClean="0"/>
              <a:t>Longer duration,</a:t>
            </a:r>
            <a:br>
              <a:rPr lang="en-US" dirty="0" smtClean="0"/>
            </a:br>
            <a:r>
              <a:rPr lang="en-US" dirty="0" smtClean="0"/>
              <a:t>lower amplitude,</a:t>
            </a:r>
            <a:br>
              <a:rPr lang="en-US" dirty="0" smtClean="0"/>
            </a:br>
            <a:r>
              <a:rPr lang="en-US" dirty="0" smtClean="0"/>
              <a:t>more “cycles” in band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Matched filtering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was essential for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detecting GW151226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52600"/>
            <a:ext cx="5552923" cy="4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13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Properties of GW151226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13" y="1143000"/>
                <a:ext cx="8307387" cy="5254625"/>
              </a:xfrm>
            </p:spPr>
            <p:txBody>
              <a:bodyPr/>
              <a:lstStyle/>
              <a:p>
                <a:r>
                  <a:rPr lang="en-US" dirty="0" smtClean="0"/>
                  <a:t>GW151226 </a:t>
                </a:r>
                <a:r>
                  <a:rPr lang="en-US" dirty="0"/>
                  <a:t>has lower </a:t>
                </a:r>
                <a:r>
                  <a:rPr lang="en-US" dirty="0" smtClean="0"/>
                  <a:t>mass than GW150914</a:t>
                </a:r>
              </a:p>
              <a:p>
                <a:pPr marL="342900" lvl="1">
                  <a:spcBef>
                    <a:spcPts val="1200"/>
                  </a:spcBef>
                  <a:tabLst>
                    <a:tab pos="6975475" algn="l"/>
                  </a:tabLst>
                </a:pPr>
                <a:r>
                  <a:rPr lang="en-US" sz="2000" kern="1200" dirty="0" smtClean="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Initial masses: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lang="en-US" sz="200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14.2</m:t>
                        </m:r>
                        <m:r>
                          <a:rPr lang="en-US" sz="20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−3.7</m:t>
                        </m:r>
                      </m:sub>
                      <m:sup>
                        <m:r>
                          <a:rPr lang="en-US" sz="20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+8.3</m:t>
                        </m:r>
                      </m:sup>
                    </m:sSubSup>
                    <m:r>
                      <a:rPr lang="en-US" sz="2000" i="1" kern="1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 smtClean="0">
                    <a:solidFill>
                      <a:srgbClr val="C00000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 </a:t>
                </a:r>
                <a:r>
                  <a:rPr lang="en-US" sz="2000" kern="1200" dirty="0" smtClean="0">
                    <a:solidFill>
                      <a:srgbClr val="0000FF"/>
                    </a:solidFill>
                    <a:latin typeface="Calibri" panose="020F0502020204030204" pitchFamily="34" charset="0"/>
                    <a:ea typeface="+mn-ea"/>
                    <a:cs typeface="+mn-cs"/>
                  </a:rPr>
                  <a:t>and  </a:t>
                </a: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7.5</m:t>
                    </m:r>
                    <m:r>
                      <a:rPr lang="en-US" sz="2000" i="1" kern="12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±2.3 </m:t>
                    </m:r>
                    <m:sSub>
                      <m:sSubPr>
                        <m:ctrlPr>
                          <a:rPr lang="en-US" sz="200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⨀</m:t>
                        </m:r>
                      </m:sub>
                    </m:sSub>
                  </m:oMath>
                </a14:m>
                <a:endParaRPr lang="en-US" sz="2000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  <a:p>
                <a:pPr marL="342900" lvl="0">
                  <a:spcBef>
                    <a:spcPct val="0"/>
                  </a:spcBef>
                  <a:tabLst>
                    <a:tab pos="6975475" algn="l"/>
                  </a:tabLst>
                </a:pPr>
                <a:r>
                  <a:rPr lang="en-US" b="0" kern="1200" dirty="0">
                    <a:solidFill>
                      <a:srgbClr val="000000"/>
                    </a:solidFill>
                    <a:latin typeface="Arial" charset="0"/>
                  </a:rPr>
                  <a:t>Final BH mass: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20.8</m:t>
                        </m:r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−1.7</m:t>
                        </m:r>
                      </m:sub>
                      <m:sup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+6.1</m:t>
                        </m:r>
                      </m:sup>
                    </m:sSubSup>
                    <m:r>
                      <a:rPr lang="en-US" b="0" i="1" kern="12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b="0" kern="12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marL="342900" lvl="0">
                  <a:spcBef>
                    <a:spcPct val="0"/>
                  </a:spcBef>
                  <a:tabLst>
                    <a:tab pos="6975475" algn="l"/>
                  </a:tabLst>
                </a:pPr>
                <a:r>
                  <a:rPr lang="en-US" b="0" kern="1200" dirty="0">
                    <a:solidFill>
                      <a:srgbClr val="000000"/>
                    </a:solidFill>
                    <a:latin typeface="Arial" charset="0"/>
                  </a:rPr>
                  <a:t>Energy radiated: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1.0</m:t>
                        </m:r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−0.2</m:t>
                        </m:r>
                      </m:sub>
                      <m:sup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+0.1</m:t>
                        </m:r>
                      </m:sup>
                    </m:sSubSup>
                    <m:r>
                      <a:rPr lang="en-US" b="0" i="1" kern="12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kern="1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b="0" kern="12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marL="342900" lvl="0">
                  <a:spcBef>
                    <a:spcPts val="1800"/>
                  </a:spcBef>
                </a:pPr>
                <a:r>
                  <a:rPr lang="en-US" b="0" kern="1200" dirty="0">
                    <a:solidFill>
                      <a:srgbClr val="000000"/>
                    </a:solidFill>
                    <a:latin typeface="Arial" charset="0"/>
                  </a:rPr>
                  <a:t>Luminosity distance:   </a:t>
                </a:r>
                <a14:m>
                  <m:oMath xmlns:m="http://schemas.openxmlformats.org/officeDocument/2006/math">
                    <m:r>
                      <a:rPr lang="en-US" b="0" i="1" kern="12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44</m:t>
                    </m:r>
                    <m:sSubSup>
                      <m:sSubSupPr>
                        <m:ctrlP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kern="120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−190</m:t>
                        </m:r>
                      </m:sub>
                      <m:sup>
                        <m:r>
                          <a:rPr lang="en-US" b="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+180</m:t>
                        </m:r>
                      </m:sup>
                    </m:sSubSup>
                    <m:r>
                      <a:rPr lang="en-US" b="0" i="1" kern="12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kern="12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Mpc</m:t>
                    </m:r>
                  </m:oMath>
                </a14:m>
                <a:endParaRPr lang="en-US" b="0" kern="1200" dirty="0">
                  <a:solidFill>
                    <a:srgbClr val="C00000"/>
                  </a:solidFill>
                  <a:latin typeface="Arial" charset="0"/>
                </a:endParaRPr>
              </a:p>
              <a:p>
                <a:pPr>
                  <a:spcBef>
                    <a:spcPts val="2400"/>
                  </a:spcBef>
                </a:pPr>
                <a:r>
                  <a:rPr lang="en-US" dirty="0" smtClean="0"/>
                  <a:t>… and </a:t>
                </a:r>
                <a:r>
                  <a:rPr lang="en-US" dirty="0"/>
                  <a:t>nonzero spin </a:t>
                </a:r>
                <a:r>
                  <a:rPr lang="en-US" dirty="0" smtClean="0"/>
                  <a:t>!</a:t>
                </a:r>
              </a:p>
              <a:p>
                <a:pPr lvl="0">
                  <a:spcBef>
                    <a:spcPts val="1800"/>
                  </a:spcBef>
                </a:pPr>
                <a:endParaRPr lang="en-US" sz="1800" b="0" kern="1200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lvl="0">
                  <a:spcBef>
                    <a:spcPts val="1800"/>
                  </a:spcBef>
                </a:pPr>
                <a:endParaRPr lang="en-US" sz="1800" b="0" kern="12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marL="2914650" lvl="0">
                  <a:spcBef>
                    <a:spcPts val="1800"/>
                  </a:spcBef>
                </a:pPr>
                <a:r>
                  <a:rPr lang="en-US" sz="1800" b="0" kern="1200" dirty="0" smtClean="0">
                    <a:solidFill>
                      <a:srgbClr val="000000"/>
                    </a:solidFill>
                    <a:latin typeface="Arial" charset="0"/>
                  </a:rPr>
                  <a:t>Effective </a:t>
                </a: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signed spin combination </a:t>
                </a:r>
                <a:r>
                  <a:rPr lang="en-US" sz="1800" b="0" kern="1200" dirty="0" smtClean="0">
                    <a:solidFill>
                      <a:srgbClr val="000000"/>
                    </a:solidFill>
                    <a:latin typeface="Arial" charset="0"/>
                  </a:rPr>
                  <a:t>definitely </a:t>
                </a: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positive </a:t>
                </a:r>
                <a:b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</a:br>
                <a14:m>
                  <m:oMath xmlns:m="http://schemas.openxmlformats.org/officeDocument/2006/math">
                    <m:r>
                      <a:rPr lang="en-US" sz="1800" b="0" i="1" kern="1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1800" b="0" kern="1200" dirty="0">
                    <a:solidFill>
                      <a:srgbClr val="C00000"/>
                    </a:solidFill>
                    <a:latin typeface="Arial" charset="0"/>
                  </a:rPr>
                  <a:t>at least one of the initial BHs </a:t>
                </a:r>
                <a:r>
                  <a:rPr lang="en-US" sz="1800" b="0" kern="1200" dirty="0" smtClean="0">
                    <a:solidFill>
                      <a:srgbClr val="C00000"/>
                    </a:solidFill>
                    <a:latin typeface="Arial" charset="0"/>
                  </a:rPr>
                  <a:t>had </a:t>
                </a:r>
                <a:r>
                  <a:rPr lang="en-US" sz="1800" b="0" kern="1200" dirty="0">
                    <a:solidFill>
                      <a:srgbClr val="C00000"/>
                    </a:solidFill>
                    <a:latin typeface="Arial" charset="0"/>
                  </a:rPr>
                  <a:t>nonzero spin</a:t>
                </a: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/>
                </a:r>
                <a:b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(we </a:t>
                </a:r>
                <a:r>
                  <a:rPr lang="en-US" sz="1800" b="0" kern="1200" dirty="0" smtClean="0">
                    <a:solidFill>
                      <a:srgbClr val="000000"/>
                    </a:solidFill>
                    <a:latin typeface="Arial" charset="0"/>
                  </a:rPr>
                  <a:t>can’t </a:t>
                </a: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tell how the spin is </a:t>
                </a:r>
                <a:r>
                  <a:rPr lang="en-US" sz="1800" b="0" kern="1200" dirty="0" smtClean="0">
                    <a:solidFill>
                      <a:srgbClr val="000000"/>
                    </a:solidFill>
                    <a:latin typeface="Arial" charset="0"/>
                  </a:rPr>
                  <a:t>divided up </a:t>
                </a: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between</a:t>
                </a:r>
                <a:b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</a:br>
                <a:r>
                  <a:rPr lang="en-US" sz="1800" b="0" kern="1200" dirty="0">
                    <a:solidFill>
                      <a:srgbClr val="000000"/>
                    </a:solidFill>
                    <a:latin typeface="Arial" charset="0"/>
                  </a:rPr>
                  <a:t>them due to waveform degeneracy)</a:t>
                </a:r>
                <a:endParaRPr lang="en-US" sz="1800" b="0" kern="1200" dirty="0">
                  <a:solidFill>
                    <a:srgbClr val="0000FF"/>
                  </a:solidFill>
                  <a:latin typeface="Arial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13" y="1143000"/>
                <a:ext cx="8307387" cy="5254625"/>
              </a:xfrm>
              <a:blipFill rotWithShape="0">
                <a:blip r:embed="rId2"/>
                <a:stretch>
                  <a:fillRect l="-807" t="-581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116987"/>
            <a:ext cx="3234440" cy="3103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10000"/>
            <a:ext cx="2995758" cy="282561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969693" y="7535003"/>
            <a:ext cx="457200" cy="533402"/>
          </a:xfrm>
          <a:prstGeom prst="straightConnector1">
            <a:avLst/>
          </a:prstGeom>
          <a:ln w="38100">
            <a:solidFill>
              <a:srgbClr val="D55E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46208" y="5021248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095090" y="4371362"/>
            <a:ext cx="26266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PRL 116, 241103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129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Comparison of Black Hole Masses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5613" y="1143000"/>
            <a:ext cx="82264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 smtClean="0"/>
              <a:t>GW150914 is </a:t>
            </a:r>
            <a:r>
              <a:rPr lang="en-US" i="1" kern="0" dirty="0" smtClean="0">
                <a:solidFill>
                  <a:srgbClr val="C00000"/>
                </a:solidFill>
              </a:rPr>
              <a:t>heavy!</a:t>
            </a:r>
            <a:r>
              <a:rPr lang="en-US" kern="0" dirty="0" smtClean="0"/>
              <a:t>  That has implications for how it was formed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6" b="4473"/>
          <a:stretch/>
        </p:blipFill>
        <p:spPr>
          <a:xfrm>
            <a:off x="685800" y="1600200"/>
            <a:ext cx="7656580" cy="4797426"/>
          </a:xfrm>
        </p:spPr>
      </p:pic>
    </p:spTree>
    <p:extLst>
      <p:ext uri="{BB962C8B-B14F-4D97-AF65-F5344CB8AC3E}">
        <p14:creationId xmlns:p14="http://schemas.microsoft.com/office/powerpoint/2010/main" val="448143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Testing GR as the Theory of Gravity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6175"/>
                <a:ext cx="8226425" cy="5254625"/>
              </a:xfrm>
            </p:spPr>
            <p:txBody>
              <a:bodyPr/>
              <a:lstStyle/>
              <a:p>
                <a:r>
                  <a:rPr lang="en-US" dirty="0" smtClean="0"/>
                  <a:t>Check consistency of </a:t>
                </a:r>
                <a:br>
                  <a:rPr lang="en-US" dirty="0" smtClean="0"/>
                </a:br>
                <a:r>
                  <a:rPr lang="en-US" dirty="0" err="1" smtClean="0"/>
                  <a:t>inspiral</a:t>
                </a:r>
                <a:r>
                  <a:rPr lang="en-US" dirty="0" smtClean="0"/>
                  <a:t> / merger / </a:t>
                </a:r>
                <a:r>
                  <a:rPr lang="en-US" dirty="0" err="1" smtClean="0"/>
                  <a:t>ringdown</a:t>
                </a:r>
                <a:endParaRPr lang="en-US" dirty="0" smtClean="0"/>
              </a:p>
              <a:p>
                <a:pPr>
                  <a:spcBef>
                    <a:spcPts val="2400"/>
                  </a:spcBef>
                </a:pPr>
                <a:r>
                  <a:rPr lang="en-US" dirty="0" smtClean="0"/>
                  <a:t>Allow deviations from GR in</a:t>
                </a:r>
                <a:br>
                  <a:rPr lang="en-US" dirty="0" smtClean="0"/>
                </a:br>
                <a:r>
                  <a:rPr lang="en-US" dirty="0" smtClean="0"/>
                  <a:t>the post-Newtonian parameters </a:t>
                </a:r>
                <a:br>
                  <a:rPr lang="en-US" dirty="0" smtClean="0"/>
                </a:br>
                <a:r>
                  <a:rPr lang="en-US" dirty="0" smtClean="0"/>
                  <a:t>of the “chirp”</a:t>
                </a:r>
              </a:p>
              <a:p>
                <a:pPr lvl="1"/>
                <a:r>
                  <a:rPr lang="en-US" dirty="0" smtClean="0"/>
                  <a:t>GW151226, with more cycles, </a:t>
                </a:r>
                <a:br>
                  <a:rPr lang="en-US" dirty="0" smtClean="0"/>
                </a:br>
                <a:r>
                  <a:rPr lang="en-US" dirty="0" smtClean="0"/>
                  <a:t>permits more stringent tests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 smtClean="0"/>
                  <a:t>Allow for a massive graviton</a:t>
                </a:r>
              </a:p>
              <a:p>
                <a:pPr lvl="1"/>
                <a:r>
                  <a:rPr lang="en-US" dirty="0" smtClean="0"/>
                  <a:t>Would distort waveform due to dispersion</a:t>
                </a:r>
              </a:p>
              <a:p>
                <a:pPr lvl="1"/>
                <a:r>
                  <a:rPr lang="en-US" dirty="0" smtClean="0"/>
                  <a:t>We can place a limit on graviton </a:t>
                </a:r>
                <a:br>
                  <a:rPr lang="en-US" dirty="0" smtClean="0"/>
                </a:br>
                <a:r>
                  <a:rPr lang="en-US" dirty="0" smtClean="0"/>
                  <a:t>Compton wavelength: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dirty="0" smtClean="0"/>
                  <a:t> km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&lt;1.2×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−22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6175"/>
                <a:ext cx="8226425" cy="5254625"/>
              </a:xfrm>
              <a:blipFill rotWithShape="0">
                <a:blip r:embed="rId2"/>
                <a:stretch>
                  <a:fillRect l="-741" t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62000" y="6093023"/>
            <a:ext cx="373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PRL 116, 221101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202938"/>
            <a:ext cx="3238641" cy="25158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66998"/>
            <a:ext cx="4133850" cy="2950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3730823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PRX 6, 041015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2892623"/>
            <a:ext cx="1066800" cy="6125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10636" y="5317278"/>
            <a:ext cx="812380" cy="1077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37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Multi-messenger astronomy</a:t>
            </a:r>
            <a:b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and the hunt for counterparts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62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Gravitational Waves: A Unique Messenger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scillating </a:t>
            </a:r>
            <a:r>
              <a:rPr lang="en-US" dirty="0" err="1" smtClean="0"/>
              <a:t>spacetime</a:t>
            </a:r>
            <a:r>
              <a:rPr lang="en-US" dirty="0" smtClean="0"/>
              <a:t> distortions from massive objects in motion</a:t>
            </a:r>
          </a:p>
          <a:p>
            <a:pPr lvl="1"/>
            <a:r>
              <a:rPr lang="en-US" dirty="0" smtClean="0"/>
              <a:t>Caused by rapid motion or flow of mass or energy,</a:t>
            </a:r>
            <a:br>
              <a:rPr lang="en-US" dirty="0" smtClean="0"/>
            </a:br>
            <a:r>
              <a:rPr lang="en-US" dirty="0" smtClean="0"/>
              <a:t>in particular from a time-varying quadrupole moment</a:t>
            </a:r>
          </a:p>
          <a:p>
            <a:pPr lvl="1"/>
            <a:r>
              <a:rPr lang="en-US" dirty="0" smtClean="0"/>
              <a:t>Direction-dependent polarization content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	  GW </a:t>
            </a:r>
            <a:r>
              <a:rPr lang="en-US" dirty="0"/>
              <a:t>emissions are only weakly beamed, and</a:t>
            </a:r>
            <a:br>
              <a:rPr lang="en-US" dirty="0"/>
            </a:br>
            <a:r>
              <a:rPr lang="en-US" dirty="0"/>
              <a:t>	  GW detectors are only weakly directional</a:t>
            </a:r>
          </a:p>
          <a:p>
            <a:pPr marL="1604963" lvl="2" indent="-285750">
              <a:buFont typeface="Wingdings"/>
              <a:buChar char="è"/>
            </a:pPr>
            <a:r>
              <a:rPr lang="en-US" sz="1800" dirty="0">
                <a:sym typeface="Wingdings" pitchFamily="2" charset="2"/>
              </a:rPr>
              <a:t>Monitor the whole sky for sources with all </a:t>
            </a:r>
            <a:r>
              <a:rPr lang="en-US" sz="1800" dirty="0" smtClean="0">
                <a:sym typeface="Wingdings" pitchFamily="2" charset="2"/>
              </a:rPr>
              <a:t>orientations</a:t>
            </a:r>
            <a:endParaRPr lang="en-US" sz="1800" dirty="0">
              <a:sym typeface="Wingdings" pitchFamily="2" charset="2"/>
            </a:endParaRPr>
          </a:p>
          <a:p>
            <a:pPr marL="1604963" lvl="2" indent="-285750">
              <a:buFont typeface="Wingdings"/>
              <a:buChar char="è"/>
            </a:pPr>
            <a:r>
              <a:rPr lang="en-US" sz="1800" dirty="0">
                <a:sym typeface="Wingdings" pitchFamily="2" charset="2"/>
              </a:rPr>
              <a:t>Not dependent on being within the cone of a jet</a:t>
            </a:r>
          </a:p>
          <a:p>
            <a:pPr marL="1314450"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GWs come directly from the central </a:t>
            </a:r>
            <a:r>
              <a:rPr lang="en-US" dirty="0" smtClean="0">
                <a:sym typeface="Wingdings" pitchFamily="2" charset="2"/>
              </a:rPr>
              <a:t>engine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of astrophysical objects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Not </a:t>
            </a:r>
            <a:r>
              <a:rPr lang="en-US" dirty="0" smtClean="0">
                <a:sym typeface="Wingdings" pitchFamily="2" charset="2"/>
              </a:rPr>
              <a:t>significantly attenuated </a:t>
            </a:r>
            <a:r>
              <a:rPr lang="en-US" dirty="0">
                <a:sym typeface="Wingdings" pitchFamily="2" charset="2"/>
              </a:rPr>
              <a:t>or scattered by material</a:t>
            </a:r>
          </a:p>
          <a:p>
            <a:pPr marL="747713" lvl="2" indent="-285750">
              <a:buClr>
                <a:srgbClr val="0000FF"/>
              </a:buClr>
              <a:buFont typeface="Wingdings"/>
              <a:buChar char="è"/>
            </a:pP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Complements photon </a:t>
            </a:r>
            <a:r>
              <a:rPr lang="en-US" sz="1800" dirty="0" smtClean="0">
                <a:solidFill>
                  <a:srgbClr val="0000FF"/>
                </a:solidFill>
                <a:sym typeface="Wingdings" pitchFamily="2" charset="2"/>
              </a:rPr>
              <a:t>(&amp; neutrino?) diagnostics 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sz="1800" dirty="0" smtClean="0">
                <a:solidFill>
                  <a:srgbClr val="0000FF"/>
                </a:solidFill>
                <a:sym typeface="Wingdings" pitchFamily="2" charset="2"/>
              </a:rPr>
              <a:t/>
            </a:r>
            <a:br>
              <a:rPr lang="en-US" sz="1800" dirty="0" smtClean="0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800" dirty="0" smtClean="0">
                <a:solidFill>
                  <a:srgbClr val="0000FF"/>
                </a:solidFill>
                <a:sym typeface="Wingdings" pitchFamily="2" charset="2"/>
              </a:rPr>
              <a:t>photosphere, outflows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, </a:t>
            </a:r>
            <a:r>
              <a:rPr lang="en-US" sz="1800" dirty="0" err="1">
                <a:solidFill>
                  <a:srgbClr val="0000FF"/>
                </a:solidFill>
                <a:sym typeface="Wingdings" pitchFamily="2" charset="2"/>
              </a:rPr>
              <a:t>circumburst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 medium</a:t>
            </a:r>
            <a:r>
              <a:rPr lang="en-US" sz="1800" dirty="0" smtClean="0">
                <a:solidFill>
                  <a:srgbClr val="0000FF"/>
                </a:solidFill>
                <a:sym typeface="Wingdings" pitchFamily="2" charset="2"/>
              </a:rPr>
              <a:t>, …</a:t>
            </a:r>
            <a:endParaRPr lang="en-US" sz="1800" dirty="0">
              <a:solidFill>
                <a:srgbClr val="0000FF"/>
              </a:solidFill>
              <a:sym typeface="Wingdings" pitchFamily="2" charset="2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1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b="10193"/>
          <a:stretch>
            <a:fillRect/>
          </a:stretch>
        </p:blipFill>
        <p:spPr bwMode="auto">
          <a:xfrm>
            <a:off x="6717367" y="4706592"/>
            <a:ext cx="1438368" cy="14815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6512"/>
            <a:ext cx="1356209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6200000">
            <a:off x="7459311" y="5340057"/>
            <a:ext cx="16145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9A46"/>
                </a:solidFill>
              </a:rPr>
              <a:t>Bill Saxton, NRAO/AUI/NSF</a:t>
            </a:r>
          </a:p>
        </p:txBody>
      </p:sp>
      <p:pic>
        <p:nvPicPr>
          <p:cNvPr id="20" name="Picture 4" descr="orbit_8"/>
          <p:cNvPicPr>
            <a:picLocks noChangeAspect="1" noChangeArrowheads="1" noCrop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51" y="16002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97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</a:rPr>
              <a:t>Motivation from Energetics</a:t>
            </a:r>
            <a:endParaRPr lang="en-US" b="0" dirty="0"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any GW event detected by LIGO/Virgo, the energy emitted in GWs is enormous</a:t>
            </a:r>
          </a:p>
          <a:p>
            <a:pPr lvl="1"/>
            <a:r>
              <a:rPr lang="en-US" dirty="0" smtClean="0"/>
              <a:t>e.g. for GW150914: ~5e54 erg in a fraction of a second!</a:t>
            </a:r>
          </a:p>
          <a:p>
            <a:r>
              <a:rPr lang="en-US" dirty="0" smtClean="0"/>
              <a:t>One can imagine many ways for some of that energy to be reprocessed, directly or indirectly, into electromagnetic emission that can be detected by astronomers as a transient “counterpart”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Our general philosophy is that it is worth looking for counterparts over as many EM bands and timescales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85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/>
          <p:nvPr/>
        </p:nvPicPr>
        <p:blipFill>
          <a:blip r:embed="rId2"/>
          <a:stretch>
            <a:fillRect/>
          </a:stretch>
        </p:blipFill>
        <p:spPr>
          <a:xfrm>
            <a:off x="32655" y="5391067"/>
            <a:ext cx="1529566" cy="677267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3"/>
          <a:stretch>
            <a:fillRect/>
          </a:stretch>
        </p:blipFill>
        <p:spPr>
          <a:xfrm>
            <a:off x="4428688" y="2808048"/>
            <a:ext cx="912384" cy="678573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4"/>
          <a:stretch>
            <a:fillRect/>
          </a:stretch>
        </p:blipFill>
        <p:spPr>
          <a:xfrm>
            <a:off x="5311029" y="912744"/>
            <a:ext cx="2382191" cy="70502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5"/>
          <a:stretch>
            <a:fillRect/>
          </a:stretch>
        </p:blipFill>
        <p:spPr>
          <a:xfrm>
            <a:off x="7032607" y="1475719"/>
            <a:ext cx="1781337" cy="912384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/>
          <p:nvPr/>
        </p:nvPicPr>
        <p:blipFill>
          <a:blip r:embed="rId6"/>
          <a:stretch>
            <a:fillRect/>
          </a:stretch>
        </p:blipFill>
        <p:spPr>
          <a:xfrm>
            <a:off x="3068928" y="3152232"/>
            <a:ext cx="663552" cy="580608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/>
          <p:nvPr/>
        </p:nvPicPr>
        <p:blipFill>
          <a:blip r:embed="rId7"/>
          <a:stretch>
            <a:fillRect/>
          </a:stretch>
        </p:blipFill>
        <p:spPr>
          <a:xfrm>
            <a:off x="1922734" y="1161577"/>
            <a:ext cx="1866240" cy="263853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/>
          <p:nvPr/>
        </p:nvPicPr>
        <p:blipFill>
          <a:blip r:embed="rId8"/>
          <a:stretch>
            <a:fillRect/>
          </a:stretch>
        </p:blipFill>
        <p:spPr>
          <a:xfrm>
            <a:off x="746496" y="1852232"/>
            <a:ext cx="912384" cy="746496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9"/>
          <a:stretch>
            <a:fillRect/>
          </a:stretch>
        </p:blipFill>
        <p:spPr>
          <a:xfrm>
            <a:off x="7165840" y="6070294"/>
            <a:ext cx="1741824" cy="303039"/>
          </a:xfrm>
          <a:prstGeom prst="rect">
            <a:avLst/>
          </a:prstGeom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10"/>
          <a:stretch>
            <a:fillRect/>
          </a:stretch>
        </p:blipFill>
        <p:spPr>
          <a:xfrm>
            <a:off x="1783296" y="5939673"/>
            <a:ext cx="1451520" cy="414720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11"/>
          <a:stretch>
            <a:fillRect/>
          </a:stretch>
        </p:blipFill>
        <p:spPr>
          <a:xfrm>
            <a:off x="4769281" y="3733167"/>
            <a:ext cx="1278774" cy="636448"/>
          </a:xfrm>
          <a:prstGeom prst="rect">
            <a:avLst/>
          </a:prstGeom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12"/>
          <a:stretch>
            <a:fillRect/>
          </a:stretch>
        </p:blipFill>
        <p:spPr>
          <a:xfrm>
            <a:off x="5305804" y="6221160"/>
            <a:ext cx="1127908" cy="556117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13"/>
          <a:stretch>
            <a:fillRect/>
          </a:stretch>
        </p:blipFill>
        <p:spPr>
          <a:xfrm>
            <a:off x="176991" y="6387048"/>
            <a:ext cx="1552424" cy="427782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14"/>
          <a:stretch>
            <a:fillRect/>
          </a:stretch>
        </p:blipFill>
        <p:spPr>
          <a:xfrm>
            <a:off x="8211457" y="4087148"/>
            <a:ext cx="894097" cy="753027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15"/>
          <a:stretch>
            <a:fillRect/>
          </a:stretch>
        </p:blipFill>
        <p:spPr>
          <a:xfrm>
            <a:off x="2073600" y="6387048"/>
            <a:ext cx="1907712" cy="414720"/>
          </a:xfrm>
          <a:prstGeom prst="rect">
            <a:avLst/>
          </a:prstGeom>
          <a:ln>
            <a:noFill/>
          </a:ln>
        </p:spPr>
      </p:pic>
      <p:pic>
        <p:nvPicPr>
          <p:cNvPr id="56" name="Picture 55"/>
          <p:cNvPicPr/>
          <p:nvPr/>
        </p:nvPicPr>
        <p:blipFill>
          <a:blip r:embed="rId16"/>
          <a:stretch>
            <a:fillRect/>
          </a:stretch>
        </p:blipFill>
        <p:spPr>
          <a:xfrm>
            <a:off x="6519921" y="6271449"/>
            <a:ext cx="2518363" cy="489500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/>
          <p:nvPr/>
        </p:nvPicPr>
        <p:blipFill>
          <a:blip r:embed="rId17"/>
          <a:stretch>
            <a:fillRect/>
          </a:stretch>
        </p:blipFill>
        <p:spPr>
          <a:xfrm>
            <a:off x="3296534" y="5969716"/>
            <a:ext cx="1400905" cy="414720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/>
          <p:nvPr/>
        </p:nvPicPr>
        <p:blipFill>
          <a:blip r:embed="rId18"/>
          <a:stretch>
            <a:fillRect/>
          </a:stretch>
        </p:blipFill>
        <p:spPr>
          <a:xfrm>
            <a:off x="2289777" y="2115759"/>
            <a:ext cx="712535" cy="787641"/>
          </a:xfrm>
          <a:prstGeom prst="rect">
            <a:avLst/>
          </a:prstGeom>
          <a:ln>
            <a:noFill/>
          </a:ln>
        </p:spPr>
      </p:pic>
      <p:pic>
        <p:nvPicPr>
          <p:cNvPr id="59" name="Picture 58"/>
          <p:cNvPicPr/>
          <p:nvPr/>
        </p:nvPicPr>
        <p:blipFill>
          <a:blip r:embed="rId19"/>
          <a:stretch>
            <a:fillRect/>
          </a:stretch>
        </p:blipFill>
        <p:spPr>
          <a:xfrm>
            <a:off x="1741824" y="2150047"/>
            <a:ext cx="465009" cy="587466"/>
          </a:xfrm>
          <a:prstGeom prst="rect">
            <a:avLst/>
          </a:prstGeom>
          <a:ln>
            <a:noFill/>
          </a:ln>
        </p:spPr>
      </p:pic>
      <p:pic>
        <p:nvPicPr>
          <p:cNvPr id="60" name="Picture 59"/>
          <p:cNvPicPr/>
          <p:nvPr/>
        </p:nvPicPr>
        <p:blipFill>
          <a:blip r:embed="rId20"/>
          <a:stretch>
            <a:fillRect/>
          </a:stretch>
        </p:blipFill>
        <p:spPr>
          <a:xfrm>
            <a:off x="3232204" y="2073960"/>
            <a:ext cx="663552" cy="438885"/>
          </a:xfrm>
          <a:prstGeom prst="rect">
            <a:avLst/>
          </a:prstGeom>
          <a:ln>
            <a:noFill/>
          </a:ln>
        </p:spPr>
      </p:pic>
      <p:pic>
        <p:nvPicPr>
          <p:cNvPr id="61" name="Picture 60"/>
          <p:cNvPicPr/>
          <p:nvPr/>
        </p:nvPicPr>
        <p:blipFill>
          <a:blip r:embed="rId21"/>
          <a:stretch>
            <a:fillRect/>
          </a:stretch>
        </p:blipFill>
        <p:spPr>
          <a:xfrm>
            <a:off x="4144588" y="1945626"/>
            <a:ext cx="580608" cy="663552"/>
          </a:xfrm>
          <a:prstGeom prst="rect">
            <a:avLst/>
          </a:prstGeom>
          <a:ln>
            <a:noFill/>
          </a:ln>
        </p:spPr>
      </p:pic>
      <p:pic>
        <p:nvPicPr>
          <p:cNvPr id="62" name="Picture 61"/>
          <p:cNvPicPr/>
          <p:nvPr/>
        </p:nvPicPr>
        <p:blipFill>
          <a:blip r:embed="rId22"/>
          <a:stretch>
            <a:fillRect/>
          </a:stretch>
        </p:blipFill>
        <p:spPr>
          <a:xfrm>
            <a:off x="8313994" y="2796618"/>
            <a:ext cx="829440" cy="746496"/>
          </a:xfrm>
          <a:prstGeom prst="rect">
            <a:avLst/>
          </a:prstGeom>
          <a:ln>
            <a:noFill/>
          </a:ln>
        </p:spPr>
      </p:pic>
      <p:pic>
        <p:nvPicPr>
          <p:cNvPr id="63" name="Picture 62"/>
          <p:cNvPicPr/>
          <p:nvPr/>
        </p:nvPicPr>
        <p:blipFill>
          <a:blip r:embed="rId23"/>
          <a:stretch>
            <a:fillRect/>
          </a:stretch>
        </p:blipFill>
        <p:spPr>
          <a:xfrm>
            <a:off x="2985984" y="1510660"/>
            <a:ext cx="995328" cy="434966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24"/>
          <a:stretch>
            <a:fillRect/>
          </a:stretch>
        </p:blipFill>
        <p:spPr>
          <a:xfrm>
            <a:off x="6933009" y="5570018"/>
            <a:ext cx="2210425" cy="464029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25"/>
          <a:stretch>
            <a:fillRect/>
          </a:stretch>
        </p:blipFill>
        <p:spPr>
          <a:xfrm>
            <a:off x="2206833" y="3466375"/>
            <a:ext cx="674002" cy="497664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26"/>
          <a:stretch>
            <a:fillRect/>
          </a:stretch>
        </p:blipFill>
        <p:spPr>
          <a:xfrm>
            <a:off x="4064256" y="1539396"/>
            <a:ext cx="1866240" cy="406230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27"/>
          <a:stretch>
            <a:fillRect/>
          </a:stretch>
        </p:blipFill>
        <p:spPr>
          <a:xfrm>
            <a:off x="2488321" y="4728168"/>
            <a:ext cx="700452" cy="806908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28"/>
          <a:stretch>
            <a:fillRect/>
          </a:stretch>
        </p:blipFill>
        <p:spPr>
          <a:xfrm>
            <a:off x="2073600" y="2936056"/>
            <a:ext cx="829440" cy="414720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29"/>
          <a:stretch>
            <a:fillRect/>
          </a:stretch>
        </p:blipFill>
        <p:spPr>
          <a:xfrm>
            <a:off x="1741824" y="4727515"/>
            <a:ext cx="675308" cy="663552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30"/>
          <a:stretch>
            <a:fillRect/>
          </a:stretch>
        </p:blipFill>
        <p:spPr>
          <a:xfrm>
            <a:off x="82944" y="4819929"/>
            <a:ext cx="663552" cy="654735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31"/>
          <a:stretch>
            <a:fillRect/>
          </a:stretch>
        </p:blipFill>
        <p:spPr>
          <a:xfrm>
            <a:off x="90129" y="4044370"/>
            <a:ext cx="739312" cy="751721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2"/>
          <a:stretch>
            <a:fillRect/>
          </a:stretch>
        </p:blipFill>
        <p:spPr>
          <a:xfrm>
            <a:off x="5806080" y="2041305"/>
            <a:ext cx="1437805" cy="41472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33"/>
          <a:stretch>
            <a:fillRect/>
          </a:stretch>
        </p:blipFill>
        <p:spPr>
          <a:xfrm>
            <a:off x="5856369" y="2621914"/>
            <a:ext cx="758905" cy="742577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34"/>
          <a:stretch>
            <a:fillRect/>
          </a:stretch>
        </p:blipFill>
        <p:spPr>
          <a:xfrm>
            <a:off x="2405376" y="5581447"/>
            <a:ext cx="1568099" cy="307938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35"/>
          <a:stretch>
            <a:fillRect/>
          </a:stretch>
        </p:blipFill>
        <p:spPr>
          <a:xfrm>
            <a:off x="2985984" y="2571624"/>
            <a:ext cx="748782" cy="479704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6"/>
          <a:stretch>
            <a:fillRect/>
          </a:stretch>
        </p:blipFill>
        <p:spPr>
          <a:xfrm>
            <a:off x="3018640" y="3848440"/>
            <a:ext cx="829440" cy="663552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7"/>
          <a:stretch>
            <a:fillRect/>
          </a:stretch>
        </p:blipFill>
        <p:spPr>
          <a:xfrm>
            <a:off x="7553783" y="4105435"/>
            <a:ext cx="557096" cy="537177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38"/>
          <a:stretch>
            <a:fillRect/>
          </a:stretch>
        </p:blipFill>
        <p:spPr>
          <a:xfrm>
            <a:off x="5020398" y="4511991"/>
            <a:ext cx="1730721" cy="326878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39"/>
          <a:stretch>
            <a:fillRect/>
          </a:stretch>
        </p:blipFill>
        <p:spPr>
          <a:xfrm>
            <a:off x="4911330" y="4838869"/>
            <a:ext cx="1492992" cy="497664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0"/>
          <a:stretch>
            <a:fillRect/>
          </a:stretch>
        </p:blipFill>
        <p:spPr>
          <a:xfrm>
            <a:off x="3882041" y="1071448"/>
            <a:ext cx="1584100" cy="500603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41"/>
          <a:stretch>
            <a:fillRect/>
          </a:stretch>
        </p:blipFill>
        <p:spPr>
          <a:xfrm>
            <a:off x="5074606" y="2755146"/>
            <a:ext cx="559382" cy="405903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42"/>
          <a:stretch>
            <a:fillRect/>
          </a:stretch>
        </p:blipFill>
        <p:spPr>
          <a:xfrm>
            <a:off x="29717" y="1703651"/>
            <a:ext cx="799724" cy="663552"/>
          </a:xfrm>
          <a:prstGeom prst="rect">
            <a:avLst/>
          </a:prstGeom>
          <a:ln>
            <a:noFill/>
          </a:ln>
        </p:spPr>
      </p:pic>
      <p:pic>
        <p:nvPicPr>
          <p:cNvPr id="84" name="Picture 83"/>
          <p:cNvPicPr/>
          <p:nvPr/>
        </p:nvPicPr>
        <p:blipFill>
          <a:blip r:embed="rId43"/>
          <a:stretch>
            <a:fillRect/>
          </a:stretch>
        </p:blipFill>
        <p:spPr>
          <a:xfrm>
            <a:off x="82944" y="1040099"/>
            <a:ext cx="995328" cy="663552"/>
          </a:xfrm>
          <a:prstGeom prst="rect">
            <a:avLst/>
          </a:prstGeom>
          <a:ln>
            <a:noFill/>
          </a:ln>
        </p:spPr>
      </p:pic>
      <p:pic>
        <p:nvPicPr>
          <p:cNvPr id="85" name="Picture 84"/>
          <p:cNvPicPr/>
          <p:nvPr/>
        </p:nvPicPr>
        <p:blipFill>
          <a:blip r:embed="rId44"/>
          <a:stretch>
            <a:fillRect/>
          </a:stretch>
        </p:blipFill>
        <p:spPr>
          <a:xfrm>
            <a:off x="6866392" y="3955222"/>
            <a:ext cx="622080" cy="622080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45"/>
          <a:stretch>
            <a:fillRect/>
          </a:stretch>
        </p:blipFill>
        <p:spPr>
          <a:xfrm>
            <a:off x="59106" y="3250198"/>
            <a:ext cx="521502" cy="648531"/>
          </a:xfrm>
          <a:prstGeom prst="rect">
            <a:avLst/>
          </a:prstGeom>
          <a:ln>
            <a:noFill/>
          </a:ln>
        </p:spPr>
      </p:pic>
      <p:pic>
        <p:nvPicPr>
          <p:cNvPr id="87" name="Picture 86"/>
          <p:cNvPicPr/>
          <p:nvPr/>
        </p:nvPicPr>
        <p:blipFill>
          <a:blip r:embed="rId46"/>
          <a:stretch>
            <a:fillRect/>
          </a:stretch>
        </p:blipFill>
        <p:spPr>
          <a:xfrm>
            <a:off x="6875862" y="4622366"/>
            <a:ext cx="555137" cy="575057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47"/>
          <a:stretch>
            <a:fillRect/>
          </a:stretch>
        </p:blipFill>
        <p:spPr>
          <a:xfrm>
            <a:off x="4846020" y="1945626"/>
            <a:ext cx="912384" cy="708943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48"/>
          <a:stretch>
            <a:fillRect/>
          </a:stretch>
        </p:blipFill>
        <p:spPr>
          <a:xfrm>
            <a:off x="5988296" y="1576296"/>
            <a:ext cx="1280734" cy="373248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49"/>
          <a:stretch>
            <a:fillRect/>
          </a:stretch>
        </p:blipFill>
        <p:spPr>
          <a:xfrm>
            <a:off x="937529" y="4316061"/>
            <a:ext cx="1912610" cy="465009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50"/>
          <a:stretch>
            <a:fillRect/>
          </a:stretch>
        </p:blipFill>
        <p:spPr>
          <a:xfrm>
            <a:off x="97966" y="2601341"/>
            <a:ext cx="1477971" cy="666491"/>
          </a:xfrm>
          <a:prstGeom prst="rect">
            <a:avLst/>
          </a:prstGeom>
          <a:ln>
            <a:noFill/>
          </a:ln>
        </p:spPr>
      </p:pic>
      <p:pic>
        <p:nvPicPr>
          <p:cNvPr id="92" name="Picture 91"/>
          <p:cNvPicPr/>
          <p:nvPr/>
        </p:nvPicPr>
        <p:blipFill>
          <a:blip r:embed="rId51"/>
          <a:stretch>
            <a:fillRect/>
          </a:stretch>
        </p:blipFill>
        <p:spPr>
          <a:xfrm>
            <a:off x="4744462" y="5539975"/>
            <a:ext cx="1775459" cy="580608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52"/>
          <a:stretch>
            <a:fillRect/>
          </a:stretch>
        </p:blipFill>
        <p:spPr>
          <a:xfrm>
            <a:off x="3300127" y="4677879"/>
            <a:ext cx="776539" cy="793193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53"/>
          <a:stretch>
            <a:fillRect/>
          </a:stretch>
        </p:blipFill>
        <p:spPr>
          <a:xfrm>
            <a:off x="3898368" y="3503928"/>
            <a:ext cx="912384" cy="708943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4"/>
          <a:stretch>
            <a:fillRect/>
          </a:stretch>
        </p:blipFill>
        <p:spPr>
          <a:xfrm>
            <a:off x="1774479" y="3898729"/>
            <a:ext cx="1254610" cy="633509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55"/>
          <a:stretch>
            <a:fillRect/>
          </a:stretch>
        </p:blipFill>
        <p:spPr>
          <a:xfrm>
            <a:off x="3865713" y="2672202"/>
            <a:ext cx="605426" cy="706330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56"/>
          <a:stretch>
            <a:fillRect/>
          </a:stretch>
        </p:blipFill>
        <p:spPr>
          <a:xfrm>
            <a:off x="7403895" y="1010710"/>
            <a:ext cx="1604346" cy="797765"/>
          </a:xfrm>
          <a:prstGeom prst="rect">
            <a:avLst/>
          </a:prstGeom>
          <a:ln>
            <a:noFill/>
          </a:ln>
        </p:spPr>
      </p:pic>
      <p:pic>
        <p:nvPicPr>
          <p:cNvPr id="98" name="Picture 97"/>
          <p:cNvPicPr/>
          <p:nvPr/>
        </p:nvPicPr>
        <p:blipFill>
          <a:blip r:embed="rId57"/>
          <a:stretch>
            <a:fillRect/>
          </a:stretch>
        </p:blipFill>
        <p:spPr>
          <a:xfrm>
            <a:off x="8313994" y="2110207"/>
            <a:ext cx="746496" cy="731475"/>
          </a:xfrm>
          <a:prstGeom prst="rect">
            <a:avLst/>
          </a:prstGeom>
          <a:ln>
            <a:noFill/>
          </a:ln>
        </p:spPr>
      </p:pic>
      <p:pic>
        <p:nvPicPr>
          <p:cNvPr id="99" name="Picture 98"/>
          <p:cNvPicPr/>
          <p:nvPr/>
        </p:nvPicPr>
        <p:blipFill>
          <a:blip r:embed="rId58"/>
          <a:stretch>
            <a:fillRect/>
          </a:stretch>
        </p:blipFill>
        <p:spPr>
          <a:xfrm>
            <a:off x="1492992" y="5398251"/>
            <a:ext cx="576363" cy="491133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59"/>
          <a:stretch>
            <a:fillRect/>
          </a:stretch>
        </p:blipFill>
        <p:spPr>
          <a:xfrm>
            <a:off x="794173" y="4792826"/>
            <a:ext cx="987491" cy="551218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60"/>
          <a:stretch>
            <a:fillRect/>
          </a:stretch>
        </p:blipFill>
        <p:spPr>
          <a:xfrm>
            <a:off x="6019972" y="3397146"/>
            <a:ext cx="1294122" cy="537830"/>
          </a:xfrm>
          <a:prstGeom prst="rect">
            <a:avLst/>
          </a:prstGeom>
          <a:ln>
            <a:noFill/>
          </a:ln>
        </p:spPr>
      </p:pic>
      <p:pic>
        <p:nvPicPr>
          <p:cNvPr id="102" name="Picture 101"/>
          <p:cNvPicPr/>
          <p:nvPr/>
        </p:nvPicPr>
        <p:blipFill>
          <a:blip r:embed="rId61"/>
          <a:stretch>
            <a:fillRect/>
          </a:stretch>
        </p:blipFill>
        <p:spPr>
          <a:xfrm>
            <a:off x="7399650" y="2174538"/>
            <a:ext cx="815725" cy="503868"/>
          </a:xfrm>
          <a:prstGeom prst="rect">
            <a:avLst/>
          </a:prstGeom>
          <a:ln>
            <a:noFill/>
          </a:ln>
        </p:spPr>
      </p:pic>
      <p:pic>
        <p:nvPicPr>
          <p:cNvPr id="103" name="Picture 102"/>
          <p:cNvPicPr/>
          <p:nvPr/>
        </p:nvPicPr>
        <p:blipFill>
          <a:blip r:embed="rId62"/>
          <a:stretch>
            <a:fillRect/>
          </a:stretch>
        </p:blipFill>
        <p:spPr>
          <a:xfrm>
            <a:off x="626979" y="3110760"/>
            <a:ext cx="1280734" cy="456192"/>
          </a:xfrm>
          <a:prstGeom prst="rect">
            <a:avLst/>
          </a:prstGeom>
          <a:ln>
            <a:noFill/>
          </a:ln>
        </p:spPr>
      </p:pic>
      <p:pic>
        <p:nvPicPr>
          <p:cNvPr id="104" name="Picture 103"/>
          <p:cNvPicPr/>
          <p:nvPr/>
        </p:nvPicPr>
        <p:blipFill>
          <a:blip r:embed="rId63"/>
          <a:stretch>
            <a:fillRect/>
          </a:stretch>
        </p:blipFill>
        <p:spPr>
          <a:xfrm>
            <a:off x="6650542" y="2538969"/>
            <a:ext cx="746496" cy="735067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64"/>
          <a:stretch>
            <a:fillRect/>
          </a:stretch>
        </p:blipFill>
        <p:spPr>
          <a:xfrm>
            <a:off x="7414672" y="2645751"/>
            <a:ext cx="912384" cy="574404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65"/>
          <a:stretch>
            <a:fillRect/>
          </a:stretch>
        </p:blipFill>
        <p:spPr>
          <a:xfrm>
            <a:off x="748456" y="3721085"/>
            <a:ext cx="1340166" cy="325898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66"/>
          <a:stretch>
            <a:fillRect/>
          </a:stretch>
        </p:blipFill>
        <p:spPr>
          <a:xfrm>
            <a:off x="497664" y="6004984"/>
            <a:ext cx="847074" cy="382065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67"/>
          <a:stretch>
            <a:fillRect/>
          </a:stretch>
        </p:blipFill>
        <p:spPr>
          <a:xfrm>
            <a:off x="8312034" y="4896669"/>
            <a:ext cx="685104" cy="661919"/>
          </a:xfrm>
          <a:prstGeom prst="rect">
            <a:avLst/>
          </a:prstGeom>
          <a:ln>
            <a:noFill/>
          </a:ln>
        </p:spPr>
      </p:pic>
      <p:pic>
        <p:nvPicPr>
          <p:cNvPr id="109" name="Picture 108"/>
          <p:cNvPicPr/>
          <p:nvPr/>
        </p:nvPicPr>
        <p:blipFill>
          <a:blip r:embed="rId68"/>
          <a:stretch>
            <a:fillRect/>
          </a:stretch>
        </p:blipFill>
        <p:spPr>
          <a:xfrm>
            <a:off x="7474104" y="4774865"/>
            <a:ext cx="737353" cy="737353"/>
          </a:xfrm>
          <a:prstGeom prst="rect">
            <a:avLst/>
          </a:prstGeom>
          <a:ln>
            <a:noFill/>
          </a:ln>
        </p:spPr>
      </p:pic>
      <p:pic>
        <p:nvPicPr>
          <p:cNvPr id="110" name="Picture 109"/>
          <p:cNvPicPr/>
          <p:nvPr/>
        </p:nvPicPr>
        <p:blipFill>
          <a:blip r:embed="rId69"/>
          <a:stretch>
            <a:fillRect/>
          </a:stretch>
        </p:blipFill>
        <p:spPr>
          <a:xfrm>
            <a:off x="4230144" y="5276121"/>
            <a:ext cx="1645165" cy="267119"/>
          </a:xfrm>
          <a:prstGeom prst="rect">
            <a:avLst/>
          </a:prstGeom>
          <a:ln>
            <a:noFill/>
          </a:ln>
        </p:spPr>
      </p:pic>
      <p:pic>
        <p:nvPicPr>
          <p:cNvPr id="111" name="Picture 110"/>
          <p:cNvPicPr/>
          <p:nvPr/>
        </p:nvPicPr>
        <p:blipFill>
          <a:blip r:embed="rId70"/>
          <a:stretch>
            <a:fillRect/>
          </a:stretch>
        </p:blipFill>
        <p:spPr>
          <a:xfrm>
            <a:off x="6335747" y="5013574"/>
            <a:ext cx="664205" cy="659633"/>
          </a:xfrm>
          <a:prstGeom prst="rect">
            <a:avLst/>
          </a:prstGeom>
          <a:ln>
            <a:noFill/>
          </a:ln>
        </p:spPr>
      </p:pic>
      <p:pic>
        <p:nvPicPr>
          <p:cNvPr id="112" name="Picture 111"/>
          <p:cNvPicPr/>
          <p:nvPr/>
        </p:nvPicPr>
        <p:blipFill>
          <a:blip r:embed="rId71"/>
          <a:stretch>
            <a:fillRect/>
          </a:stretch>
        </p:blipFill>
        <p:spPr>
          <a:xfrm>
            <a:off x="5424015" y="4114579"/>
            <a:ext cx="1363678" cy="364758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72"/>
          <a:stretch>
            <a:fillRect/>
          </a:stretch>
        </p:blipFill>
        <p:spPr>
          <a:xfrm>
            <a:off x="7630848" y="3617241"/>
            <a:ext cx="1446622" cy="429415"/>
          </a:xfrm>
          <a:prstGeom prst="rect">
            <a:avLst/>
          </a:prstGeom>
          <a:ln>
            <a:noFill/>
          </a:ln>
        </p:spPr>
      </p:pic>
      <p:pic>
        <p:nvPicPr>
          <p:cNvPr id="114" name="Picture 113"/>
          <p:cNvPicPr/>
          <p:nvPr/>
        </p:nvPicPr>
        <p:blipFill>
          <a:blip r:embed="rId73"/>
          <a:stretch>
            <a:fillRect/>
          </a:stretch>
        </p:blipFill>
        <p:spPr>
          <a:xfrm>
            <a:off x="7133185" y="3294609"/>
            <a:ext cx="1179176" cy="248505"/>
          </a:xfrm>
          <a:prstGeom prst="rect">
            <a:avLst/>
          </a:prstGeom>
          <a:ln>
            <a:noFill/>
          </a:ln>
        </p:spPr>
      </p:pic>
      <p:pic>
        <p:nvPicPr>
          <p:cNvPr id="115" name="Picture 114"/>
          <p:cNvPicPr/>
          <p:nvPr/>
        </p:nvPicPr>
        <p:blipFill>
          <a:blip r:embed="rId74"/>
          <a:stretch>
            <a:fillRect/>
          </a:stretch>
        </p:blipFill>
        <p:spPr>
          <a:xfrm>
            <a:off x="1709169" y="1493352"/>
            <a:ext cx="1114846" cy="541422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75"/>
          <a:stretch>
            <a:fillRect/>
          </a:stretch>
        </p:blipFill>
        <p:spPr>
          <a:xfrm>
            <a:off x="4109321" y="4313448"/>
            <a:ext cx="842502" cy="846421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76"/>
          <a:stretch>
            <a:fillRect/>
          </a:stretch>
        </p:blipFill>
        <p:spPr>
          <a:xfrm>
            <a:off x="3931024" y="6170871"/>
            <a:ext cx="1385230" cy="722005"/>
          </a:xfrm>
          <a:prstGeom prst="rect">
            <a:avLst/>
          </a:prstGeom>
          <a:ln>
            <a:noFill/>
          </a:ln>
        </p:spPr>
      </p:pic>
      <p:pic>
        <p:nvPicPr>
          <p:cNvPr id="118" name="Picture 117"/>
          <p:cNvPicPr/>
          <p:nvPr/>
        </p:nvPicPr>
        <p:blipFill>
          <a:blip r:embed="rId77"/>
          <a:stretch>
            <a:fillRect/>
          </a:stretch>
        </p:blipFill>
        <p:spPr>
          <a:xfrm>
            <a:off x="5109873" y="3051654"/>
            <a:ext cx="967245" cy="794826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711200"/>
          </a:xfrm>
        </p:spPr>
        <p:txBody>
          <a:bodyPr/>
          <a:lstStyle/>
          <a:p>
            <a:r>
              <a:rPr lang="en-US" dirty="0" smtClean="0"/>
              <a:t>We = the LIGO Scientific Collaboration</a:t>
            </a:r>
            <a:endParaRPr lang="en-US" dirty="0"/>
          </a:p>
        </p:txBody>
      </p:sp>
      <p:sp>
        <p:nvSpPr>
          <p:cNvPr id="120" name="Title 1"/>
          <p:cNvSpPr txBox="1">
            <a:spLocks/>
          </p:cNvSpPr>
          <p:nvPr/>
        </p:nvSpPr>
        <p:spPr bwMode="auto">
          <a:xfrm>
            <a:off x="914400" y="304800"/>
            <a:ext cx="73152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FFFF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t</a:t>
            </a:r>
            <a:r>
              <a:rPr lang="en-US" sz="3200" kern="0" dirty="0" smtClean="0"/>
              <a:t>ogether with the Virgo Collaboration</a:t>
            </a:r>
            <a:endParaRPr lang="en-US" sz="3200" kern="0" dirty="0"/>
          </a:p>
        </p:txBody>
      </p:sp>
      <p:pic>
        <p:nvPicPr>
          <p:cNvPr id="119" name="Picture 8" descr="webglobelg"/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7" y="1087272"/>
            <a:ext cx="665328" cy="66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243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Outline of the “EM Follow-up” Project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85800" y="1650247"/>
            <a:ext cx="3797299" cy="1835429"/>
            <a:chOff x="495300" y="1423737"/>
            <a:chExt cx="8089900" cy="391026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" r="6111" b="2500"/>
            <a:stretch/>
          </p:blipFill>
          <p:spPr>
            <a:xfrm>
              <a:off x="495300" y="1423737"/>
              <a:ext cx="8089900" cy="3910263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>
              <a:off x="4343400" y="2438400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7" name="Oval 86"/>
            <p:cNvSpPr/>
            <p:nvPr/>
          </p:nvSpPr>
          <p:spPr>
            <a:xfrm>
              <a:off x="4320682" y="2184678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8" name="Oval 87"/>
            <p:cNvSpPr/>
            <p:nvPr/>
          </p:nvSpPr>
          <p:spPr>
            <a:xfrm>
              <a:off x="6096000" y="3048000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Oval 88"/>
            <p:cNvSpPr/>
            <p:nvPr/>
          </p:nvSpPr>
          <p:spPr>
            <a:xfrm>
              <a:off x="7512817" y="2625969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Oval 89"/>
            <p:cNvSpPr/>
            <p:nvPr/>
          </p:nvSpPr>
          <p:spPr>
            <a:xfrm>
              <a:off x="1730829" y="2815213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Oval 90"/>
            <p:cNvSpPr/>
            <p:nvPr/>
          </p:nvSpPr>
          <p:spPr>
            <a:xfrm>
              <a:off x="1253532" y="2337916"/>
              <a:ext cx="100263" cy="100263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9600" y="1812563"/>
              <a:ext cx="2339359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Hanford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11300" y="2857499"/>
              <a:ext cx="262854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 Livingston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31149" y="1712989"/>
              <a:ext cx="1633268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 600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038601" y="2438399"/>
              <a:ext cx="124252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Virgo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567051" y="3106197"/>
              <a:ext cx="19082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LIGO-India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135014" y="2117361"/>
              <a:ext cx="1392562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KAGRA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Can 6"/>
          <p:cNvSpPr/>
          <p:nvPr/>
        </p:nvSpPr>
        <p:spPr>
          <a:xfrm>
            <a:off x="742950" y="3973345"/>
            <a:ext cx="786019" cy="1134414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GW data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3299" y="3820947"/>
            <a:ext cx="1981200" cy="72389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Analyze data, identify triggers,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infer sky position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4734" y="4773445"/>
            <a:ext cx="1969765" cy="33431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Estimate background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n 9"/>
          <p:cNvSpPr/>
          <p:nvPr/>
        </p:nvSpPr>
        <p:spPr>
          <a:xfrm>
            <a:off x="4763880" y="3773320"/>
            <a:ext cx="938419" cy="914400"/>
          </a:xfrm>
          <a:prstGeom prst="ca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Trigger database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11899" y="4460662"/>
            <a:ext cx="2015960" cy="873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Select event candidates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5119" y="3442772"/>
            <a:ext cx="2025232" cy="530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Validate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(data quality, etc.)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124599" y="2999601"/>
            <a:ext cx="1460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Transfer data</a:t>
            </a:r>
            <a:endParaRPr lang="en-US" sz="16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2643673"/>
            <a:ext cx="1389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Send info</a:t>
            </a:r>
            <a:b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 observers</a:t>
            </a:r>
            <a:endParaRPr lang="en-US" sz="1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>
            <a:stCxn id="7" idx="4"/>
            <a:endCxn id="8" idx="1"/>
          </p:cNvCxnSpPr>
          <p:nvPr/>
        </p:nvCxnSpPr>
        <p:spPr>
          <a:xfrm flipV="1">
            <a:off x="1528969" y="4182896"/>
            <a:ext cx="744330" cy="3576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4"/>
            <a:endCxn id="9" idx="1"/>
          </p:cNvCxnSpPr>
          <p:nvPr/>
        </p:nvCxnSpPr>
        <p:spPr>
          <a:xfrm>
            <a:off x="1528969" y="4540552"/>
            <a:ext cx="755765" cy="4000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  <a:endCxn id="10" idx="2"/>
          </p:cNvCxnSpPr>
          <p:nvPr/>
        </p:nvCxnSpPr>
        <p:spPr>
          <a:xfrm>
            <a:off x="4254499" y="4182896"/>
            <a:ext cx="509381" cy="476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>
            <a:off x="4254499" y="4940602"/>
            <a:ext cx="2057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02299" y="4380773"/>
            <a:ext cx="612820" cy="2182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0"/>
            <a:endCxn id="12" idx="2"/>
          </p:cNvCxnSpPr>
          <p:nvPr/>
        </p:nvCxnSpPr>
        <p:spPr>
          <a:xfrm flipV="1">
            <a:off x="7319879" y="3973345"/>
            <a:ext cx="7856" cy="4873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015999" y="2189871"/>
            <a:ext cx="53146" cy="174537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149349" y="2439973"/>
            <a:ext cx="121092" cy="149527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235074" y="2154070"/>
            <a:ext cx="1190625" cy="178117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330324" y="2268370"/>
            <a:ext cx="1104901" cy="169545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473199" y="2545735"/>
            <a:ext cx="1742866" cy="144666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97024" y="2326920"/>
            <a:ext cx="2312941" cy="172262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821393" y="2191956"/>
            <a:ext cx="722407" cy="518164"/>
            <a:chOff x="5742480" y="1197747"/>
            <a:chExt cx="1000562" cy="717677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2" name="Can 81"/>
            <p:cNvSpPr/>
            <p:nvPr/>
          </p:nvSpPr>
          <p:spPr>
            <a:xfrm rot="13919855">
              <a:off x="6069884" y="870343"/>
              <a:ext cx="345754" cy="1000562"/>
            </a:xfrm>
            <a:prstGeom prst="can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>
              <a:off x="6019800" y="1280477"/>
              <a:ext cx="304800" cy="634947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019800" y="1280478"/>
              <a:ext cx="286385" cy="286385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7620000" y="2451038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7758204" y="2451038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755541" y="2459996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20573" y="2452171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917702" y="2528371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8055906" y="2528371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8053243" y="2537329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8275" y="2529504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848600" y="2299771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986804" y="2299771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984141" y="2308729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49173" y="2300904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153400" y="2375971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8291604" y="2375971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8288941" y="2384929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8253973" y="2377104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374902" y="2528371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8513106" y="2528371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8510443" y="2537329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8475475" y="2529504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451102" y="2299771"/>
            <a:ext cx="138204" cy="14344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8589306" y="2299771"/>
            <a:ext cx="97494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8586643" y="2308729"/>
            <a:ext cx="48747" cy="14344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551675" y="2300904"/>
            <a:ext cx="34968" cy="14230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 rot="20930107">
            <a:off x="5716459" y="1494786"/>
            <a:ext cx="831103" cy="997914"/>
            <a:chOff x="6477000" y="1564877"/>
            <a:chExt cx="831103" cy="99791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7" name="Oval 66"/>
            <p:cNvSpPr/>
            <p:nvPr/>
          </p:nvSpPr>
          <p:spPr>
            <a:xfrm>
              <a:off x="6540103" y="1564877"/>
              <a:ext cx="695787" cy="206081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477000" y="2132467"/>
              <a:ext cx="831102" cy="286883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10206" y="2419350"/>
              <a:ext cx="553472" cy="143441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endCxn id="67" idx="2"/>
            </p:cNvCxnSpPr>
            <p:nvPr/>
          </p:nvCxnSpPr>
          <p:spPr>
            <a:xfrm flipV="1">
              <a:off x="6477000" y="1667918"/>
              <a:ext cx="63103" cy="464550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6477000" y="1766888"/>
              <a:ext cx="252413" cy="346122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8" idx="0"/>
            </p:cNvCxnSpPr>
            <p:nvPr/>
          </p:nvCxnSpPr>
          <p:spPr>
            <a:xfrm flipH="1" flipV="1">
              <a:off x="6724652" y="1762126"/>
              <a:ext cx="167899" cy="370341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8" idx="0"/>
            </p:cNvCxnSpPr>
            <p:nvPr/>
          </p:nvCxnSpPr>
          <p:spPr>
            <a:xfrm flipV="1">
              <a:off x="6892551" y="1771650"/>
              <a:ext cx="151187" cy="360817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 flipV="1">
              <a:off x="7034213" y="1766888"/>
              <a:ext cx="273890" cy="365582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67" idx="6"/>
            </p:cNvCxnSpPr>
            <p:nvPr/>
          </p:nvCxnSpPr>
          <p:spPr>
            <a:xfrm flipH="1" flipV="1">
              <a:off x="7235890" y="1667918"/>
              <a:ext cx="72212" cy="464550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6813335" y="1676117"/>
              <a:ext cx="150215" cy="62348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>
              <a:stCxn id="67" idx="1"/>
            </p:cNvCxnSpPr>
            <p:nvPr/>
          </p:nvCxnSpPr>
          <p:spPr>
            <a:xfrm>
              <a:off x="6641999" y="1595057"/>
              <a:ext cx="175180" cy="81343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67" idx="3"/>
            </p:cNvCxnSpPr>
            <p:nvPr/>
          </p:nvCxnSpPr>
          <p:spPr>
            <a:xfrm flipV="1">
              <a:off x="6641999" y="1738993"/>
              <a:ext cx="175180" cy="1785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endCxn id="67" idx="5"/>
            </p:cNvCxnSpPr>
            <p:nvPr/>
          </p:nvCxnSpPr>
          <p:spPr>
            <a:xfrm>
              <a:off x="6964136" y="1736271"/>
              <a:ext cx="169858" cy="4507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67" idx="7"/>
            </p:cNvCxnSpPr>
            <p:nvPr/>
          </p:nvCxnSpPr>
          <p:spPr>
            <a:xfrm flipV="1">
              <a:off x="6966857" y="1595057"/>
              <a:ext cx="167137" cy="81343"/>
            </a:xfrm>
            <a:prstGeom prst="line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/>
            <p:cNvSpPr/>
            <p:nvPr/>
          </p:nvSpPr>
          <p:spPr>
            <a:xfrm>
              <a:off x="6796299" y="2224747"/>
              <a:ext cx="181286" cy="181286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779820" y="1446149"/>
            <a:ext cx="754580" cy="625022"/>
            <a:chOff x="7821574" y="1037019"/>
            <a:chExt cx="754580" cy="625022"/>
          </a:xfrm>
        </p:grpSpPr>
        <p:sp>
          <p:nvSpPr>
            <p:cNvPr id="60" name="Can 59"/>
            <p:cNvSpPr/>
            <p:nvPr/>
          </p:nvSpPr>
          <p:spPr>
            <a:xfrm>
              <a:off x="8058922" y="1372010"/>
              <a:ext cx="169676" cy="290031"/>
            </a:xfrm>
            <a:prstGeom prst="ca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/>
            <p:cNvSpPr/>
            <p:nvPr/>
          </p:nvSpPr>
          <p:spPr>
            <a:xfrm rot="1294178">
              <a:off x="7821574" y="1065683"/>
              <a:ext cx="754580" cy="413324"/>
            </a:xfrm>
            <a:prstGeom prst="chord">
              <a:avLst>
                <a:gd name="adj1" fmla="val 854544"/>
                <a:gd name="adj2" fmla="val 9842649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280826">
              <a:off x="7841502" y="1246573"/>
              <a:ext cx="678702" cy="1723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7944335" y="1042455"/>
              <a:ext cx="312378" cy="142774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2" idx="4"/>
            </p:cNvCxnSpPr>
            <p:nvPr/>
          </p:nvCxnSpPr>
          <p:spPr>
            <a:xfrm flipV="1">
              <a:off x="8149669" y="1042455"/>
              <a:ext cx="123924" cy="370566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7"/>
            </p:cNvCxnSpPr>
            <p:nvPr/>
          </p:nvCxnSpPr>
          <p:spPr>
            <a:xfrm flipH="1" flipV="1">
              <a:off x="8273593" y="1042455"/>
              <a:ext cx="152805" cy="321413"/>
            </a:xfrm>
            <a:prstGeom prst="lin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 rot="1295017">
              <a:off x="8224696" y="1037019"/>
              <a:ext cx="97795" cy="698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18" y="1295400"/>
            <a:ext cx="810228" cy="579313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H="1" flipV="1">
            <a:off x="6608537" y="2737921"/>
            <a:ext cx="391848" cy="70485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2" idx="0"/>
          </p:cNvCxnSpPr>
          <p:nvPr/>
        </p:nvCxnSpPr>
        <p:spPr>
          <a:xfrm flipH="1" flipV="1">
            <a:off x="7283807" y="2864694"/>
            <a:ext cx="43928" cy="57807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6941295" y="2809435"/>
            <a:ext cx="247380" cy="6333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496756" y="2809435"/>
            <a:ext cx="123244" cy="6333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650722" y="2817072"/>
            <a:ext cx="298451" cy="62570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 rot="16200000">
            <a:off x="7207251" y="4463250"/>
            <a:ext cx="36134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Swift: NASA E/PO, Sonoma State U.,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Aurore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100" dirty="0" err="1" smtClean="0">
                <a:solidFill>
                  <a:schemeClr val="bg1">
                    <a:lumMod val="65000"/>
                  </a:schemeClr>
                </a:solidFill>
              </a:rPr>
              <a:t>Simonnet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66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152400"/>
            <a:ext cx="8229311" cy="685800"/>
          </a:xfrm>
          <a:ln/>
        </p:spPr>
        <p:txBody>
          <a:bodyPr tIns="35203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sz="3600" b="0" dirty="0">
                <a:latin typeface="Calibri" panose="020F0502020204030204" pitchFamily="34" charset="0"/>
              </a:rPr>
              <a:t>Searches for GW </a:t>
            </a:r>
            <a:r>
              <a:rPr lang="en-US" altLang="en-US" sz="3600" b="0" dirty="0" smtClean="0">
                <a:latin typeface="Calibri" panose="020F0502020204030204" pitchFamily="34" charset="0"/>
              </a:rPr>
              <a:t>Transient </a:t>
            </a:r>
            <a:r>
              <a:rPr lang="en-US" altLang="en-US" sz="3600" b="0" dirty="0">
                <a:latin typeface="Calibri" panose="020F0502020204030204" pitchFamily="34" charset="0"/>
              </a:rPr>
              <a:t>S</a:t>
            </a:r>
            <a:r>
              <a:rPr lang="en-US" altLang="en-US" sz="3600" b="0" dirty="0" smtClean="0">
                <a:latin typeface="Calibri" panose="020F0502020204030204" pitchFamily="34" charset="0"/>
              </a:rPr>
              <a:t>ources</a:t>
            </a:r>
            <a:endParaRPr lang="en-US" altLang="en-US" sz="3600" b="0" dirty="0"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b="8598"/>
          <a:stretch>
            <a:fillRect/>
          </a:stretch>
        </p:blipFill>
        <p:spPr bwMode="auto">
          <a:xfrm>
            <a:off x="1790484" y="1188748"/>
            <a:ext cx="1813531" cy="157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577" b="85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0" y="1190187"/>
            <a:ext cx="1575856" cy="15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t="45653"/>
          <a:stretch>
            <a:fillRect/>
          </a:stretch>
        </p:blipFill>
        <p:spPr bwMode="auto">
          <a:xfrm>
            <a:off x="1489430" y="3141637"/>
            <a:ext cx="2105943" cy="164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705" t="456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3" y="3143076"/>
            <a:ext cx="1588821" cy="15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2299" y="1167154"/>
            <a:ext cx="5185633" cy="3633446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Compact Binary Coalescence (CBC)</a:t>
            </a:r>
          </a:p>
          <a:p>
            <a:pPr>
              <a:spcBef>
                <a:spcPts val="544"/>
              </a:spcBef>
            </a:pPr>
            <a:r>
              <a:rPr lang="en-US" sz="2200" dirty="0"/>
              <a:t>Known waveform </a:t>
            </a:r>
            <a:r>
              <a:rPr lang="en-US" sz="2200" dirty="0">
                <a:sym typeface="Wingdings" panose="05000000000000000000" pitchFamily="2" charset="2"/>
              </a:rPr>
              <a:t>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Matched filtering</a:t>
            </a:r>
          </a:p>
          <a:p>
            <a:pPr>
              <a:spcBef>
                <a:spcPts val="544"/>
              </a:spcBef>
            </a:pPr>
            <a:r>
              <a:rPr lang="en-US" sz="1800" dirty="0"/>
              <a:t>Templates for a range of component masses</a:t>
            </a:r>
            <a:br>
              <a:rPr lang="en-US" sz="1800" dirty="0"/>
            </a:br>
            <a:r>
              <a:rPr lang="en-US" sz="1800" dirty="0"/>
              <a:t>(spin affects waveforms too, but not so important for initial detection)</a:t>
            </a:r>
          </a:p>
          <a:p>
            <a:endParaRPr lang="en-US" sz="1800" dirty="0"/>
          </a:p>
          <a:p>
            <a:r>
              <a:rPr lang="en-US" sz="2200" dirty="0" err="1">
                <a:solidFill>
                  <a:srgbClr val="0000FF"/>
                </a:solidFill>
              </a:rPr>
              <a:t>Unmodelled</a:t>
            </a:r>
            <a:r>
              <a:rPr lang="en-US" sz="2200" dirty="0">
                <a:solidFill>
                  <a:srgbClr val="0000FF"/>
                </a:solidFill>
              </a:rPr>
              <a:t> GW </a:t>
            </a:r>
            <a:r>
              <a:rPr lang="en-US" sz="2200" dirty="0" smtClean="0">
                <a:solidFill>
                  <a:srgbClr val="0000FF"/>
                </a:solidFill>
              </a:rPr>
              <a:t>Burst</a:t>
            </a:r>
            <a:r>
              <a:rPr lang="en-US" sz="2200" dirty="0"/>
              <a:t> </a:t>
            </a:r>
            <a:r>
              <a:rPr lang="en-US" sz="2200" dirty="0" smtClean="0"/>
              <a:t>   </a:t>
            </a:r>
            <a:r>
              <a:rPr lang="en-US" sz="1800" dirty="0" smtClean="0"/>
              <a:t>(&lt; </a:t>
            </a:r>
            <a:r>
              <a:rPr lang="en-US" sz="1800" dirty="0"/>
              <a:t>~1 sec duration</a:t>
            </a:r>
            <a:r>
              <a:rPr lang="en-US" sz="1800" dirty="0" smtClean="0"/>
              <a:t>)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e.g. from stellar core collapse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spcBef>
                <a:spcPts val="544"/>
              </a:spcBef>
            </a:pPr>
            <a:r>
              <a:rPr lang="en-US" sz="2200" dirty="0"/>
              <a:t>Arbitrary waveform </a:t>
            </a:r>
            <a:r>
              <a:rPr lang="en-US" sz="2200" dirty="0"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Excess power</a:t>
            </a:r>
          </a:p>
          <a:p>
            <a:pPr>
              <a:spcBef>
                <a:spcPts val="544"/>
              </a:spcBef>
            </a:pPr>
            <a:r>
              <a:rPr lang="en-US" sz="1800" dirty="0">
                <a:sym typeface="Wingdings" panose="05000000000000000000" pitchFamily="2" charset="2"/>
              </a:rPr>
              <a:t>Require coherent signals in detectors,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using direction-dependent antenna response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057400" cy="301625"/>
          </a:xfrm>
        </p:spPr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4998968"/>
            <a:ext cx="8226425" cy="1706632"/>
          </a:xfrm>
        </p:spPr>
        <p:txBody>
          <a:bodyPr/>
          <a:lstStyle/>
          <a:p>
            <a:pPr marL="414726" indent="-30240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/>
              <a:t>Low-latency searches run continuously as data is collected</a:t>
            </a:r>
          </a:p>
          <a:p>
            <a:pPr marL="871926" lvl="1" indent="-30240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/>
              <a:t>Whenever two or more detectors are operating normally</a:t>
            </a:r>
          </a:p>
          <a:p>
            <a:pPr marL="871926" lvl="1" indent="-30240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</a:tabLst>
            </a:pPr>
            <a:r>
              <a:rPr lang="en-US" altLang="en-US" dirty="0" smtClean="0"/>
              <a:t>With coherent analysis, identify </a:t>
            </a:r>
            <a:r>
              <a:rPr lang="en-US" altLang="en-US" dirty="0"/>
              <a:t>event candidates and generate preliminary sky position probability maps within a few minutes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061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Goals of the EM Follow-up Project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66800"/>
            <a:ext cx="8459787" cy="5486400"/>
          </a:xfrm>
        </p:spPr>
        <p:txBody>
          <a:bodyPr/>
          <a:lstStyle/>
          <a:p>
            <a:r>
              <a:rPr lang="en-US" dirty="0" smtClean="0">
                <a:solidFill>
                  <a:srgbClr val="0000CC"/>
                </a:solidFill>
              </a:rPr>
              <a:t>Identify GW event candidates as quickly as possible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With basic event parameters and an estimate of confidence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Provide rapid alerts to other observers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Allow quick correlation with other transient survey events or candidates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Trigger follow-up observations (prompt and/or delayed)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olidFill>
                  <a:srgbClr val="0000CC"/>
                </a:solidFill>
              </a:rPr>
              <a:t>What this can enable:</a:t>
            </a:r>
          </a:p>
          <a:p>
            <a:pPr marL="577850" lvl="1" indent="-331788">
              <a:spcBef>
                <a:spcPts val="400"/>
              </a:spcBef>
            </a:pPr>
            <a:r>
              <a:rPr lang="en-US" dirty="0" smtClean="0">
                <a:solidFill>
                  <a:srgbClr val="009A46"/>
                </a:solidFill>
                <a:sym typeface="Wingdings" panose="05000000000000000000" pitchFamily="2" charset="2"/>
              </a:rPr>
              <a:t>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smtClean="0"/>
              <a:t>Pick out interesting (strong or marginal) events from GW and other surveys</a:t>
            </a:r>
          </a:p>
          <a:p>
            <a:pPr marL="577850" lvl="1" indent="-331788">
              <a:spcBef>
                <a:spcPts val="400"/>
              </a:spcBef>
            </a:pPr>
            <a:r>
              <a:rPr lang="en-US" dirty="0">
                <a:solidFill>
                  <a:srgbClr val="009A46"/>
                </a:solidFill>
                <a:sym typeface="Wingdings" panose="05000000000000000000" pitchFamily="2" charset="2"/>
              </a:rPr>
              <a:t>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/>
              <a:t>Prioritize follow-up observing resources</a:t>
            </a:r>
          </a:p>
          <a:p>
            <a:pPr marL="577850" lvl="1" indent="-331788">
              <a:spcBef>
                <a:spcPts val="400"/>
              </a:spcBef>
            </a:pPr>
            <a:r>
              <a:rPr lang="en-US" dirty="0">
                <a:solidFill>
                  <a:srgbClr val="009A46"/>
                </a:solidFill>
                <a:sym typeface="Wingdings" panose="05000000000000000000" pitchFamily="2" charset="2"/>
              </a:rPr>
              <a:t>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/>
              <a:t>Maybe catch a counterpart that would have been missed, </a:t>
            </a:r>
            <a:br>
              <a:rPr lang="en-US" dirty="0" smtClean="0"/>
            </a:br>
            <a:r>
              <a:rPr lang="en-US" dirty="0" smtClean="0"/>
              <a:t>or detected only later</a:t>
            </a:r>
          </a:p>
          <a:p>
            <a:pPr marL="577850" lvl="1" indent="-331788">
              <a:spcBef>
                <a:spcPts val="400"/>
              </a:spcBef>
            </a:pPr>
            <a:r>
              <a:rPr lang="en-US" dirty="0">
                <a:solidFill>
                  <a:srgbClr val="009A46"/>
                </a:solidFill>
                <a:sym typeface="Wingdings" panose="05000000000000000000" pitchFamily="2" charset="2"/>
              </a:rPr>
              <a:t>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/>
              <a:t>Identify host galaxy </a:t>
            </a:r>
            <a:r>
              <a:rPr lang="en-US" dirty="0" smtClean="0">
                <a:sym typeface="Wingdings" panose="05000000000000000000" pitchFamily="2" charset="2"/>
              </a:rPr>
              <a:t> provide astronomical </a:t>
            </a:r>
            <a:r>
              <a:rPr lang="en-US" dirty="0" smtClean="0"/>
              <a:t>context</a:t>
            </a:r>
          </a:p>
          <a:p>
            <a:pPr marL="577850" lvl="1" indent="-331788">
              <a:spcBef>
                <a:spcPts val="400"/>
              </a:spcBef>
            </a:pPr>
            <a:r>
              <a:rPr lang="en-US" dirty="0">
                <a:solidFill>
                  <a:srgbClr val="009A46"/>
                </a:solidFill>
                <a:sym typeface="Wingdings" panose="05000000000000000000" pitchFamily="2" charset="2"/>
              </a:rPr>
              <a:t>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/>
              <a:t>Obtain multi-wavelength (and multi-messenger!) data for remarkable events</a:t>
            </a:r>
          </a:p>
          <a:p>
            <a:r>
              <a:rPr lang="en-US" dirty="0">
                <a:solidFill>
                  <a:srgbClr val="C00000"/>
                </a:solidFill>
              </a:rPr>
              <a:t>Challenge:  GW reconstructed sky regions are large !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With just the two LIGO detectors: typically a few hundred square degrees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With </a:t>
            </a:r>
            <a:r>
              <a:rPr lang="en-US" dirty="0" err="1"/>
              <a:t>LIGO+Virgo</a:t>
            </a:r>
            <a:r>
              <a:rPr lang="en-US" dirty="0"/>
              <a:t>: typically tens of square degrees</a:t>
            </a:r>
          </a:p>
          <a:p>
            <a:pPr marL="795338" lvl="1" indent="-331788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5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Partnerships for Follow-up Observing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Confident </a:t>
            </a:r>
            <a:r>
              <a:rPr lang="en-US" b="0" dirty="0"/>
              <a:t>detection of first few GW signals </a:t>
            </a:r>
            <a:r>
              <a:rPr lang="en-US" b="0" dirty="0" smtClean="0"/>
              <a:t>requires </a:t>
            </a:r>
            <a:r>
              <a:rPr lang="en-US" b="0" dirty="0"/>
              <a:t>time and care—need to avoid misinformation / rumors / media circus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dirty="0" smtClean="0">
                <a:solidFill>
                  <a:srgbClr val="0000FF"/>
                </a:solidFill>
              </a:rPr>
              <a:t>Established a standard MOU </a:t>
            </a:r>
            <a:r>
              <a:rPr lang="en-US" dirty="0" smtClean="0"/>
              <a:t>framework to share information promptly while maintaining confidentiality for event candidates</a:t>
            </a:r>
          </a:p>
          <a:p>
            <a:r>
              <a:rPr lang="en-US" dirty="0" smtClean="0"/>
              <a:t>LIGO &amp; Virgo have signed MOUs with </a:t>
            </a:r>
            <a:r>
              <a:rPr lang="en-US" dirty="0">
                <a:solidFill>
                  <a:srgbClr val="0000FF"/>
                </a:solidFill>
              </a:rPr>
              <a:t>&gt;</a:t>
            </a:r>
            <a:r>
              <a:rPr lang="en-US" dirty="0" smtClean="0">
                <a:solidFill>
                  <a:srgbClr val="0000FF"/>
                </a:solidFill>
              </a:rPr>
              <a:t>80</a:t>
            </a:r>
            <a:r>
              <a:rPr lang="en-US" dirty="0" smtClean="0"/>
              <a:t> groups so far</a:t>
            </a:r>
          </a:p>
          <a:p>
            <a:pPr lvl="1"/>
            <a:r>
              <a:rPr lang="en-US" dirty="0" smtClean="0"/>
              <a:t>Broad spectrum of transient astronomy researchers and instruments</a:t>
            </a:r>
          </a:p>
          <a:p>
            <a:pPr lvl="1"/>
            <a:r>
              <a:rPr lang="en-US" dirty="0" smtClean="0"/>
              <a:t>Optical, Radio, X-ray, gamma-ray, VHE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Set up to distribute GCN “notices” and “circulars” to partners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Encourage free communication among all “inside the bubble”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for multi-wavelength follow-up</a:t>
            </a:r>
          </a:p>
          <a:p>
            <a:pPr algn="ctr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Once GW detections become routine (≥4 published), there will be prompt public alerts of </a:t>
            </a:r>
            <a:r>
              <a:rPr lang="en-US" i="1" dirty="0">
                <a:solidFill>
                  <a:srgbClr val="C00000"/>
                </a:solidFill>
              </a:rPr>
              <a:t>high-confidence</a:t>
            </a:r>
            <a:r>
              <a:rPr lang="en-US" dirty="0">
                <a:solidFill>
                  <a:srgbClr val="C00000"/>
                </a:solidFill>
              </a:rPr>
              <a:t> detections</a:t>
            </a:r>
          </a:p>
          <a:p>
            <a:pPr algn="ctr"/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2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835" y="1676400"/>
            <a:ext cx="4917965" cy="4754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Response by Observers During O1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66800"/>
            <a:ext cx="8377238" cy="5254625"/>
          </a:xfrm>
        </p:spPr>
        <p:txBody>
          <a:bodyPr/>
          <a:lstStyle/>
          <a:p>
            <a:r>
              <a:rPr lang="en-US" dirty="0" smtClean="0"/>
              <a:t>About half of those with observing capability during O1 responded to at least one of the 3 alerts during the run</a:t>
            </a:r>
          </a:p>
          <a:p>
            <a:pPr marL="0" lvl="1"/>
            <a:r>
              <a:rPr lang="en-US" i="1" dirty="0"/>
              <a:t>F</a:t>
            </a:r>
            <a:r>
              <a:rPr lang="en-US" i="1" dirty="0" smtClean="0"/>
              <a:t>or GW150914:</a:t>
            </a:r>
          </a:p>
          <a:p>
            <a:pPr marL="346075" lvl="1">
              <a:spcBef>
                <a:spcPts val="600"/>
              </a:spcBef>
            </a:pPr>
            <a:r>
              <a:rPr lang="en-US" dirty="0" smtClean="0"/>
              <a:t>Covered most of </a:t>
            </a:r>
            <a:r>
              <a:rPr lang="en-US" dirty="0" err="1" smtClean="0"/>
              <a:t>skymap</a:t>
            </a:r>
            <a:r>
              <a:rPr lang="en-US" dirty="0" smtClean="0"/>
              <a:t> area</a:t>
            </a:r>
            <a:br>
              <a:rPr lang="en-US" dirty="0" smtClean="0"/>
            </a:br>
            <a:r>
              <a:rPr lang="en-US" dirty="0" smtClean="0"/>
              <a:t>at a wide range of wavelengths</a:t>
            </a:r>
            <a:br>
              <a:rPr lang="en-US" dirty="0" smtClean="0"/>
            </a:br>
            <a:r>
              <a:rPr lang="en-US" dirty="0" smtClean="0"/>
              <a:t>starting within a few hours</a:t>
            </a:r>
          </a:p>
          <a:p>
            <a:pPr marL="346075" lvl="1">
              <a:spcBef>
                <a:spcPts val="600"/>
              </a:spcBef>
            </a:pPr>
            <a:r>
              <a:rPr lang="en-US" dirty="0" smtClean="0"/>
              <a:t>~50 GCN Circulars, ~12 papers</a:t>
            </a:r>
          </a:p>
          <a:p>
            <a:pPr marL="0" lvl="1">
              <a:spcBef>
                <a:spcPts val="18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Also strong response </a:t>
            </a:r>
            <a:r>
              <a:rPr lang="en-US" i="1" dirty="0">
                <a:solidFill>
                  <a:srgbClr val="000000"/>
                </a:solidFill>
              </a:rPr>
              <a:t>for </a:t>
            </a:r>
            <a:r>
              <a:rPr lang="en-US" i="1" dirty="0" smtClean="0">
                <a:solidFill>
                  <a:srgbClr val="000000"/>
                </a:solidFill>
              </a:rPr>
              <a:t>GW151226</a:t>
            </a:r>
            <a:endParaRPr lang="en-US" i="1" dirty="0">
              <a:solidFill>
                <a:srgbClr val="000000"/>
              </a:solidFill>
            </a:endParaRPr>
          </a:p>
          <a:p>
            <a:pPr marL="346075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4572484"/>
            <a:ext cx="3503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009A46"/>
                </a:solidFill>
              </a:rPr>
              <a:t>Figures from Abbott++, </a:t>
            </a:r>
            <a:r>
              <a:rPr lang="en-US" sz="1400" i="1" dirty="0" err="1" smtClean="0">
                <a:solidFill>
                  <a:srgbClr val="009A46"/>
                </a:solidFill>
              </a:rPr>
              <a:t>ApJL</a:t>
            </a:r>
            <a:r>
              <a:rPr lang="en-US" sz="1400" i="1" dirty="0" smtClean="0">
                <a:solidFill>
                  <a:srgbClr val="009A46"/>
                </a:solidFill>
              </a:rPr>
              <a:t> 826, L13</a:t>
            </a:r>
            <a:endParaRPr lang="en-US" sz="1400" i="1" dirty="0">
              <a:solidFill>
                <a:srgbClr val="009A4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2" y="4939608"/>
            <a:ext cx="5637048" cy="176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0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 Possible Gamma-ray Counterpart?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2468">
            <a:off x="6421403" y="1390082"/>
            <a:ext cx="2365979" cy="7527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90600"/>
            <a:ext cx="8226425" cy="5559425"/>
          </a:xfrm>
        </p:spPr>
        <p:txBody>
          <a:bodyPr/>
          <a:lstStyle/>
          <a:p>
            <a:r>
              <a:rPr lang="en-US" dirty="0" smtClean="0"/>
              <a:t>A weak signal was detected by the Gamma-ray Burst Monitor (GBM) on board the Fermi satellite about</a:t>
            </a:r>
            <a:br>
              <a:rPr lang="en-US" dirty="0" smtClean="0"/>
            </a:br>
            <a:r>
              <a:rPr lang="en-US" dirty="0" smtClean="0"/>
              <a:t>0.4 second after the time of GW150914</a:t>
            </a:r>
          </a:p>
          <a:p>
            <a:r>
              <a:rPr lang="en-US" sz="1800" b="0" dirty="0">
                <a:solidFill>
                  <a:srgbClr val="009A46"/>
                </a:solidFill>
              </a:rPr>
              <a:t>Connaughton et al., </a:t>
            </a:r>
            <a:r>
              <a:rPr lang="en-US" sz="1800" b="0" dirty="0" err="1" smtClean="0">
                <a:solidFill>
                  <a:srgbClr val="009A46"/>
                </a:solidFill>
              </a:rPr>
              <a:t>ApJL</a:t>
            </a:r>
            <a:r>
              <a:rPr lang="en-US" sz="1800" b="0" dirty="0" smtClean="0">
                <a:solidFill>
                  <a:srgbClr val="009A46"/>
                </a:solidFill>
              </a:rPr>
              <a:t> 826, 13</a:t>
            </a:r>
          </a:p>
          <a:p>
            <a:endParaRPr lang="en-US" b="0" dirty="0">
              <a:solidFill>
                <a:srgbClr val="009A46"/>
              </a:solidFill>
            </a:endParaRPr>
          </a:p>
          <a:p>
            <a:endParaRPr lang="en-US" b="0" dirty="0" smtClean="0">
              <a:solidFill>
                <a:srgbClr val="009A46"/>
              </a:solidFill>
            </a:endParaRPr>
          </a:p>
          <a:p>
            <a:endParaRPr lang="en-US" b="0" dirty="0">
              <a:solidFill>
                <a:srgbClr val="009A46"/>
              </a:solidFill>
            </a:endParaRPr>
          </a:p>
          <a:p>
            <a:endParaRPr lang="en-US" b="0" dirty="0" smtClean="0">
              <a:solidFill>
                <a:srgbClr val="009A46"/>
              </a:solidFill>
            </a:endParaRPr>
          </a:p>
          <a:p>
            <a:endParaRPr lang="en-US" b="0" dirty="0">
              <a:solidFill>
                <a:srgbClr val="009A46"/>
              </a:solidFill>
            </a:endParaRPr>
          </a:p>
          <a:p>
            <a:endParaRPr lang="en-US" b="0" dirty="0" smtClean="0">
              <a:solidFill>
                <a:srgbClr val="009A46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Post-trials false alarm </a:t>
            </a:r>
            <a:r>
              <a:rPr lang="en-US" dirty="0" err="1" smtClean="0"/>
              <a:t>prob</a:t>
            </a:r>
            <a:r>
              <a:rPr lang="en-US" dirty="0" smtClean="0"/>
              <a:t> ~ 0.0022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249834" y="2372961"/>
            <a:ext cx="36359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Fermi: NASA E/PO, Sonoma State U., Aurore </a:t>
            </a:r>
            <a:r>
              <a:rPr lang="en-US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Simonnet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60137"/>
            <a:ext cx="3629767" cy="3196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87" y="2547997"/>
            <a:ext cx="5105400" cy="33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0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GBM Transient Localization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43000"/>
            <a:ext cx="8226425" cy="5559425"/>
          </a:xfrm>
        </p:spPr>
        <p:txBody>
          <a:bodyPr/>
          <a:lstStyle/>
          <a:p>
            <a:r>
              <a:rPr lang="en-US" dirty="0" smtClean="0"/>
              <a:t>High-probability GBM region is consistent with LIGO region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ear the limb of the Earth from GBM’s viewpoint</a:t>
            </a:r>
          </a:p>
          <a:p>
            <a:pPr lvl="1"/>
            <a:r>
              <a:rPr lang="en-US" dirty="0" smtClean="0"/>
              <a:t>But doesn’t match any known type of terrestrial signal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real counterpart, or just a chance coincidence?</a:t>
            </a:r>
          </a:p>
          <a:p>
            <a:pPr lvl="1"/>
            <a:r>
              <a:rPr lang="en-US" dirty="0" smtClean="0"/>
              <a:t>Inconclusive – we’ll have to wait for more comparable events!</a:t>
            </a:r>
          </a:p>
          <a:p>
            <a:pPr lvl="1"/>
            <a:r>
              <a:rPr lang="en-US" dirty="0" smtClean="0"/>
              <a:t>No GBM signal seen for GW151226 – but that had lower energy and LIGO </a:t>
            </a:r>
            <a:r>
              <a:rPr lang="en-US" dirty="0" err="1" smtClean="0"/>
              <a:t>skymap</a:t>
            </a:r>
            <a:r>
              <a:rPr lang="en-US" dirty="0" smtClean="0"/>
              <a:t> region was partly occulted by Earth </a:t>
            </a:r>
            <a:r>
              <a:rPr lang="en-US" sz="1600" dirty="0" smtClean="0">
                <a:solidFill>
                  <a:srgbClr val="009A46"/>
                </a:solidFill>
              </a:rPr>
              <a:t>(</a:t>
            </a:r>
            <a:r>
              <a:rPr lang="en-US" sz="1600" dirty="0" err="1" smtClean="0">
                <a:solidFill>
                  <a:srgbClr val="009A46"/>
                </a:solidFill>
              </a:rPr>
              <a:t>Racusin</a:t>
            </a:r>
            <a:r>
              <a:rPr lang="en-US" sz="1600" dirty="0" smtClean="0">
                <a:solidFill>
                  <a:srgbClr val="009A46"/>
                </a:solidFill>
              </a:rPr>
              <a:t> </a:t>
            </a:r>
            <a:r>
              <a:rPr lang="en-US" sz="1600" dirty="0">
                <a:solidFill>
                  <a:srgbClr val="009A46"/>
                </a:solidFill>
              </a:rPr>
              <a:t>et al., </a:t>
            </a:r>
            <a:r>
              <a:rPr lang="en-US" sz="1600" dirty="0" smtClean="0">
                <a:solidFill>
                  <a:srgbClr val="009A46"/>
                </a:solidFill>
              </a:rPr>
              <a:t>arXiv:1606.04901)</a:t>
            </a:r>
            <a:endParaRPr lang="en-US" dirty="0">
              <a:solidFill>
                <a:srgbClr val="009A46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09800"/>
            <a:ext cx="5410200" cy="283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17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sz="3200" b="0" dirty="0" smtClean="0">
                <a:latin typeface="Calibri" panose="020F0502020204030204" pitchFamily="34" charset="0"/>
              </a:rPr>
              <a:t>Can a binary black hole merger produce </a:t>
            </a:r>
            <a:br>
              <a:rPr lang="en-US" sz="3200" b="0" dirty="0" smtClean="0">
                <a:latin typeface="Calibri" panose="020F0502020204030204" pitchFamily="34" charset="0"/>
              </a:rPr>
            </a:br>
            <a:r>
              <a:rPr lang="en-US" sz="3200" b="0" dirty="0" smtClean="0">
                <a:latin typeface="Calibri" panose="020F0502020204030204" pitchFamily="34" charset="0"/>
              </a:rPr>
              <a:t>a detectable EM transient? 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66800"/>
            <a:ext cx="8459787" cy="5486400"/>
          </a:xfrm>
        </p:spPr>
        <p:txBody>
          <a:bodyPr/>
          <a:lstStyle/>
          <a:p>
            <a:r>
              <a:rPr lang="en-US" sz="1800" b="0" dirty="0" smtClean="0"/>
              <a:t>We don’t expect a stellar-mass binary black hole system to have enough matter around for the final BH to accrete and form a relativistic jet </a:t>
            </a:r>
            <a:r>
              <a:rPr lang="en-US" sz="1200" b="0" i="1" dirty="0">
                <a:solidFill>
                  <a:srgbClr val="009A46"/>
                </a:solidFill>
              </a:rPr>
              <a:t>[</a:t>
            </a:r>
            <a:r>
              <a:rPr lang="en-US" sz="1200" b="0" i="1" dirty="0" smtClean="0">
                <a:solidFill>
                  <a:srgbClr val="009A46"/>
                </a:solidFill>
              </a:rPr>
              <a:t>e.g., </a:t>
            </a:r>
            <a:r>
              <a:rPr lang="en-US" sz="1200" b="0" i="1" dirty="0" err="1" smtClean="0">
                <a:solidFill>
                  <a:srgbClr val="009A46"/>
                </a:solidFill>
              </a:rPr>
              <a:t>Lyutikov</a:t>
            </a:r>
            <a:r>
              <a:rPr lang="en-US" sz="1200" b="0" i="1" dirty="0">
                <a:solidFill>
                  <a:srgbClr val="009A46"/>
                </a:solidFill>
              </a:rPr>
              <a:t>, </a:t>
            </a:r>
            <a:r>
              <a:rPr lang="en-US" sz="1200" b="0" i="1" dirty="0" smtClean="0">
                <a:solidFill>
                  <a:srgbClr val="009A46"/>
                </a:solidFill>
              </a:rPr>
              <a:t>arXiv:1602.07352</a:t>
            </a:r>
            <a:r>
              <a:rPr lang="en-US" sz="1200" b="0" i="1" dirty="0">
                <a:solidFill>
                  <a:srgbClr val="009A46"/>
                </a:solidFill>
              </a:rPr>
              <a:t>]</a:t>
            </a:r>
            <a:r>
              <a:rPr lang="en-US" sz="1800" b="0" dirty="0" smtClean="0"/>
              <a:t> — or can it?  </a:t>
            </a:r>
            <a:r>
              <a:rPr lang="en-US" sz="1800" dirty="0" smtClean="0"/>
              <a:t>Various models have been proposed:</a:t>
            </a:r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Single star</a:t>
            </a:r>
            <a:r>
              <a:rPr lang="en-US" sz="1600" dirty="0" smtClean="0"/>
              <a:t>: collapse of a </a:t>
            </a:r>
            <a:r>
              <a:rPr lang="en-US" sz="1600" i="1" dirty="0" smtClean="0"/>
              <a:t>very</a:t>
            </a:r>
            <a:r>
              <a:rPr lang="en-US" sz="1600" dirty="0" smtClean="0"/>
              <a:t> massive, rapidly rotating stellar core, which fissions into a pair of black holes which then merge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[Fryer+ 2001;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Reisswig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+ 2013; Loeb 2016,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ApJL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819]</a:t>
            </a:r>
            <a:r>
              <a:rPr lang="en-US" sz="1600" dirty="0" smtClean="0"/>
              <a:t>; but see </a:t>
            </a:r>
            <a:r>
              <a:rPr lang="en-US" sz="1400" dirty="0" err="1" smtClean="0">
                <a:solidFill>
                  <a:srgbClr val="00B050"/>
                </a:solidFill>
              </a:rPr>
              <a:t>Woosley</a:t>
            </a:r>
            <a:r>
              <a:rPr lang="en-US" sz="1400" dirty="0">
                <a:solidFill>
                  <a:srgbClr val="00B050"/>
                </a:solidFill>
              </a:rPr>
              <a:t>, </a:t>
            </a:r>
            <a:r>
              <a:rPr lang="en-US" sz="1400" dirty="0" smtClean="0">
                <a:solidFill>
                  <a:srgbClr val="00B050"/>
                </a:solidFill>
              </a:rPr>
              <a:t>arXiv:1603.00511v2</a:t>
            </a:r>
            <a:r>
              <a:rPr lang="en-US" sz="1600" dirty="0" smtClean="0"/>
              <a:t> for modeling that does not support this idea</a:t>
            </a:r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>
                <a:solidFill>
                  <a:srgbClr val="0000FF"/>
                </a:solidFill>
              </a:rPr>
              <a:t>Instant </a:t>
            </a:r>
            <a:r>
              <a:rPr lang="en-US" sz="1600" b="1" dirty="0" smtClean="0">
                <a:solidFill>
                  <a:srgbClr val="0000FF"/>
                </a:solidFill>
              </a:rPr>
              <a:t>BBH</a:t>
            </a:r>
            <a:r>
              <a:rPr lang="en-US" sz="1600" dirty="0" smtClean="0"/>
              <a:t>: </a:t>
            </a:r>
            <a:r>
              <a:rPr lang="en-US" sz="1600" dirty="0"/>
              <a:t>massive star-BH binary triggers collapse of star to BH, then immediate </a:t>
            </a:r>
            <a:r>
              <a:rPr lang="en-US" sz="1600" dirty="0" err="1"/>
              <a:t>inspiral</a:t>
            </a:r>
            <a:r>
              <a:rPr lang="en-US" sz="1600" dirty="0"/>
              <a:t> and merger; final BH can be kicked into </a:t>
            </a:r>
            <a:r>
              <a:rPr lang="en-US" sz="1600" dirty="0" err="1"/>
              <a:t>circumbinary</a:t>
            </a:r>
            <a:r>
              <a:rPr lang="en-US" sz="1600" dirty="0"/>
              <a:t> disk and accrete from </a:t>
            </a:r>
            <a:r>
              <a:rPr lang="en-US" sz="1600" dirty="0" smtClean="0"/>
              <a:t>it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Janiuk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+ 2013, A&amp;A 560; arXiv:1604.07132]</a:t>
            </a:r>
            <a:endParaRPr lang="en-US" sz="1600" dirty="0"/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BBH with fossil disk</a:t>
            </a:r>
            <a:r>
              <a:rPr lang="en-US" sz="1600" dirty="0" smtClean="0"/>
              <a:t>: activates and accretes long-lived cool disk</a:t>
            </a:r>
            <a: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Perna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+ 2016,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ApJL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821</a:t>
            </a:r>
            <a:r>
              <a:rPr lang="it-IT" sz="1200" i="1" dirty="0">
                <a:solidFill>
                  <a:srgbClr val="009A46"/>
                </a:solidFill>
                <a:ea typeface="+mn-ea"/>
                <a:cs typeface="+mn-cs"/>
              </a:rPr>
              <a:t>]</a:t>
            </a:r>
            <a:endParaRPr lang="en-US" sz="1600" dirty="0" smtClean="0"/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BBH embedded in AGN disk</a:t>
            </a:r>
            <a:r>
              <a:rPr lang="en-US" sz="1600" dirty="0" smtClean="0"/>
              <a:t>: binary merger assisted by gas drag and/or 3-body interactions in AGN disk, which provides material to accrete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Bartos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+, arXiv:1602.03831; Stone+ 2016, MNRAS]</a:t>
            </a:r>
            <a:endParaRPr lang="en-US" sz="1600" i="1" dirty="0"/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Third body</a:t>
            </a:r>
            <a:r>
              <a:rPr lang="en-US" sz="1600" dirty="0" smtClean="0"/>
              <a:t>: tidal disruption of a star in a hierarchical triple with the BBH at time of merger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Seto&amp;Muto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2011, cited in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Murase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+ 2016,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ApJL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822]</a:t>
            </a:r>
            <a:endParaRPr lang="en-US" sz="1600" dirty="0" smtClean="0"/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Charged BHs</a:t>
            </a:r>
            <a:r>
              <a:rPr lang="en-US" sz="1600" dirty="0" smtClean="0"/>
              <a:t>: Merging BHs with electric (or magnetic monopole!) charge could produce a detectable EM transient</a:t>
            </a:r>
            <a:r>
              <a:rPr lang="en-US" sz="16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[Zhang 2016,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ApJL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827; </a:t>
            </a:r>
            <a:r>
              <a:rPr lang="en-US" sz="1200" i="1" dirty="0" err="1">
                <a:solidFill>
                  <a:srgbClr val="009A46"/>
                </a:solidFill>
                <a:ea typeface="+mn-ea"/>
                <a:cs typeface="+mn-cs"/>
              </a:rPr>
              <a:t>Liebling&amp;Palenzuela</a:t>
            </a:r>
            <a:r>
              <a:rPr lang="en-US" sz="1200" i="1" dirty="0">
                <a:solidFill>
                  <a:srgbClr val="009A46"/>
                </a:solidFill>
                <a:ea typeface="+mn-ea"/>
                <a:cs typeface="+mn-cs"/>
              </a:rPr>
              <a:t> 2016, PRD 84]</a:t>
            </a:r>
            <a:endParaRPr lang="en-US" sz="1600" dirty="0" smtClean="0"/>
          </a:p>
          <a:p>
            <a:pPr marL="228600" lvl="1" indent="-228600">
              <a:spcBef>
                <a:spcPts val="800"/>
              </a:spcBef>
            </a:pPr>
            <a:r>
              <a:rPr lang="en-US" sz="1600" b="1" dirty="0" smtClean="0">
                <a:solidFill>
                  <a:srgbClr val="0000FF"/>
                </a:solidFill>
              </a:rPr>
              <a:t>Magnetic reconnection</a:t>
            </a:r>
            <a:r>
              <a:rPr lang="en-US" sz="1600" dirty="0" smtClean="0"/>
              <a:t> </a:t>
            </a:r>
            <a:r>
              <a:rPr lang="en-US" sz="1200" i="1" dirty="0" smtClean="0">
                <a:solidFill>
                  <a:srgbClr val="009A46"/>
                </a:solidFill>
              </a:rPr>
              <a:t>[</a:t>
            </a:r>
            <a:r>
              <a:rPr lang="en-US" sz="1200" i="1" dirty="0" err="1" smtClean="0">
                <a:solidFill>
                  <a:srgbClr val="009A46"/>
                </a:solidFill>
              </a:rPr>
              <a:t>Fraschetti</a:t>
            </a:r>
            <a:r>
              <a:rPr lang="en-US" sz="1200" i="1" dirty="0">
                <a:solidFill>
                  <a:srgbClr val="009A46"/>
                </a:solidFill>
              </a:rPr>
              <a:t>, </a:t>
            </a:r>
            <a:r>
              <a:rPr lang="en-US" sz="1200" i="1" dirty="0" smtClean="0">
                <a:solidFill>
                  <a:srgbClr val="009A46"/>
                </a:solidFill>
              </a:rPr>
              <a:t>arXiv:1603.01950</a:t>
            </a:r>
            <a:r>
              <a:rPr lang="en-US" sz="1200" i="1" dirty="0">
                <a:solidFill>
                  <a:srgbClr val="009A46"/>
                </a:solidFill>
              </a:rPr>
              <a:t>]</a:t>
            </a:r>
            <a:endParaRPr lang="en-US" sz="1600" i="1" dirty="0" smtClean="0">
              <a:solidFill>
                <a:srgbClr val="009A46"/>
              </a:solidFill>
            </a:endParaRPr>
          </a:p>
          <a:p>
            <a:r>
              <a:rPr lang="en-US" sz="1600" dirty="0" smtClean="0"/>
              <a:t>Also models for high-energy neutrino and ultra-high energy cosmic ray emission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1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The special promise of </a:t>
            </a:r>
            <a:b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neutron star binary mergers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65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" panose="020F0502020204030204" pitchFamily="34" charset="0"/>
              </a:rPr>
              <a:t>Short Gamma-ray Bursts = Mergers?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13" y="2514600"/>
                <a:ext cx="8662075" cy="3883025"/>
              </a:xfrm>
            </p:spPr>
            <p:txBody>
              <a:bodyPr/>
              <a:lstStyle/>
              <a:p>
                <a:r>
                  <a:rPr lang="en-US" dirty="0" smtClean="0"/>
                  <a:t>Compact binary mergers are thought to cause most short GRBs</a:t>
                </a:r>
              </a:p>
              <a:p>
                <a:pPr lvl="1"/>
                <a:r>
                  <a:rPr lang="en-US" dirty="0" smtClean="0"/>
                  <a:t>Strong evidence from host galaxy types and typical offsets</a:t>
                </a:r>
                <a:br>
                  <a:rPr lang="en-US" dirty="0" smtClean="0"/>
                </a:br>
                <a:r>
                  <a:rPr lang="en-US" sz="1600" dirty="0" smtClean="0">
                    <a:solidFill>
                      <a:srgbClr val="009A46"/>
                    </a:solidFill>
                  </a:rPr>
                  <a:t>[Fong &amp; Berger, </a:t>
                </a:r>
                <a:r>
                  <a:rPr lang="en-US" sz="1600" dirty="0" err="1" smtClean="0">
                    <a:solidFill>
                      <a:srgbClr val="009A46"/>
                    </a:solidFill>
                  </a:rPr>
                  <a:t>ApJ</a:t>
                </a:r>
                <a:r>
                  <a:rPr lang="en-US" sz="1600" dirty="0" smtClean="0">
                    <a:solidFill>
                      <a:srgbClr val="009A46"/>
                    </a:solidFill>
                  </a:rPr>
                  <a:t> 776, 18]</a:t>
                </a:r>
                <a:endParaRPr lang="en-US" dirty="0" smtClean="0">
                  <a:solidFill>
                    <a:srgbClr val="009A46"/>
                  </a:solidFill>
                </a:endParaRPr>
              </a:p>
              <a:p>
                <a:pPr lvl="1"/>
                <a:r>
                  <a:rPr lang="en-US" dirty="0" smtClean="0"/>
                  <a:t>Could be NS-NS or NS-BH, with post-merger accretion producing a jet</a:t>
                </a:r>
                <a:endParaRPr lang="en-US" dirty="0"/>
              </a:p>
              <a:p>
                <a:r>
                  <a:rPr lang="en-US" dirty="0" smtClean="0"/>
                  <a:t>Beamed gamma-ray emission </a:t>
                </a:r>
                <a:r>
                  <a:rPr lang="en-US" dirty="0" smtClean="0">
                    <a:sym typeface="Wingdings" panose="05000000000000000000" pitchFamily="2" charset="2"/>
                  </a:rPr>
                  <a:t> many more mergers than GRBs</a:t>
                </a:r>
                <a:endParaRPr lang="en-US" dirty="0" smtClean="0"/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Some opening angles measured, e.g.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16±10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°</m:t>
                    </m:r>
                  </m:oMath>
                </a14:m>
                <a:r>
                  <a:rPr lang="en-US" dirty="0" smtClean="0">
                    <a:sym typeface="Wingdings" panose="05000000000000000000" pitchFamily="2" charset="2"/>
                  </a:rPr>
                  <a:t> </a:t>
                </a:r>
                <a:r>
                  <a:rPr lang="en-US" sz="1600" dirty="0" smtClean="0">
                    <a:solidFill>
                      <a:srgbClr val="009A46"/>
                    </a:solidFill>
                    <a:sym typeface="Wingdings" panose="05000000000000000000" pitchFamily="2" charset="2"/>
                  </a:rPr>
                  <a:t>[Fong+ 2016, </a:t>
                </a:r>
                <a:r>
                  <a:rPr lang="en-US" sz="1600" dirty="0" err="1" smtClean="0">
                    <a:solidFill>
                      <a:srgbClr val="009A46"/>
                    </a:solidFill>
                    <a:sym typeface="Wingdings" panose="05000000000000000000" pitchFamily="2" charset="2"/>
                  </a:rPr>
                  <a:t>ApJ</a:t>
                </a:r>
                <a:r>
                  <a:rPr lang="en-US" sz="1600" dirty="0">
                    <a:solidFill>
                      <a:srgbClr val="009A46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600" dirty="0" smtClean="0">
                    <a:solidFill>
                      <a:srgbClr val="009A46"/>
                    </a:solidFill>
                    <a:sym typeface="Wingdings" panose="05000000000000000000" pitchFamily="2" charset="2"/>
                  </a:rPr>
                  <a:t>815, 102]</a:t>
                </a:r>
                <a:endParaRPr lang="en-US" dirty="0" smtClean="0">
                  <a:solidFill>
                    <a:srgbClr val="009A46"/>
                  </a:solidFill>
                  <a:sym typeface="Wingdings" panose="05000000000000000000" pitchFamily="2" charset="2"/>
                </a:endParaRP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Exciting possibility to confirm the merger-GRB association!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But are we stuck with the beaming limitation for the EM emission?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13" y="2514600"/>
                <a:ext cx="8662075" cy="3883025"/>
              </a:xfrm>
              <a:blipFill rotWithShape="0">
                <a:blip r:embed="rId2"/>
                <a:stretch>
                  <a:fillRect l="-774" t="-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599"/>
            <a:ext cx="6150217" cy="144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31997"/>
            <a:ext cx="137719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553200" y="1752600"/>
            <a:ext cx="609600" cy="0"/>
          </a:xfrm>
          <a:prstGeom prst="straightConnector1">
            <a:avLst/>
          </a:prstGeom>
          <a:ln w="57150">
            <a:solidFill>
              <a:srgbClr val="00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8348246" y="1329155"/>
            <a:ext cx="11079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dirty="0">
                <a:solidFill>
                  <a:srgbClr val="009A46"/>
                </a:solidFill>
              </a:rPr>
              <a:t>P.J.T. </a:t>
            </a:r>
            <a:r>
              <a:rPr lang="en-US" altLang="en-US" sz="1100" dirty="0" smtClean="0">
                <a:solidFill>
                  <a:srgbClr val="009A46"/>
                </a:solidFill>
              </a:rPr>
              <a:t>Leonard</a:t>
            </a:r>
          </a:p>
          <a:p>
            <a:pPr algn="r"/>
            <a:r>
              <a:rPr lang="en-US" altLang="en-US" sz="1100" dirty="0" smtClean="0">
                <a:solidFill>
                  <a:srgbClr val="009A46"/>
                </a:solidFill>
              </a:rPr>
              <a:t>(NASA/GSFC</a:t>
            </a:r>
            <a:r>
              <a:rPr lang="en-US" altLang="en-US" sz="1100" dirty="0">
                <a:solidFill>
                  <a:srgbClr val="009A46"/>
                </a:solidFill>
              </a:rPr>
              <a:t>)</a:t>
            </a:r>
            <a:endParaRPr lang="en-US" sz="1100" dirty="0">
              <a:solidFill>
                <a:srgbClr val="009A4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6246110" y="1183900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sz="1100" dirty="0" smtClean="0">
                <a:solidFill>
                  <a:srgbClr val="009A46"/>
                </a:solidFill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2802157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… using the LIGO* Observatories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16100" b="14634"/>
          <a:stretch/>
        </p:blipFill>
        <p:spPr>
          <a:xfrm>
            <a:off x="3883884" y="1752600"/>
            <a:ext cx="5260116" cy="51054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990600"/>
            <a:ext cx="5869022" cy="3429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574245"/>
            <a:ext cx="3133725" cy="21313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6250645"/>
            <a:ext cx="457200" cy="37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062" y="27051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LIGO Hanford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7883" y="6014392"/>
            <a:ext cx="2272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LIGO Livingston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3601" y="1009269"/>
            <a:ext cx="31703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Calibri" panose="020F0502020204030204" pitchFamily="34" charset="0"/>
              </a:rPr>
              <a:t>* LIGO = Laser Interferometer Gravitational-wave Observatory</a:t>
            </a:r>
            <a:endParaRPr 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7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Tidal Disruption of Neutron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6099175"/>
            <a:ext cx="8226425" cy="377825"/>
          </a:xfrm>
        </p:spPr>
        <p:txBody>
          <a:bodyPr/>
          <a:lstStyle/>
          <a:p>
            <a:r>
              <a:rPr lang="en-US" sz="1800" b="0" dirty="0" smtClean="0">
                <a:solidFill>
                  <a:srgbClr val="009A46"/>
                </a:solidFill>
              </a:rPr>
              <a:t>Price/</a:t>
            </a:r>
            <a:r>
              <a:rPr lang="en-US" sz="1800" b="0" dirty="0" err="1" smtClean="0">
                <a:solidFill>
                  <a:srgbClr val="009A46"/>
                </a:solidFill>
              </a:rPr>
              <a:t>Rosswog</a:t>
            </a:r>
            <a:r>
              <a:rPr lang="en-US" sz="1800" b="0" dirty="0" smtClean="0">
                <a:solidFill>
                  <a:srgbClr val="009A46"/>
                </a:solidFill>
              </a:rPr>
              <a:t>/Press</a:t>
            </a:r>
            <a:endParaRPr lang="en-US" sz="1800" b="0" dirty="0">
              <a:solidFill>
                <a:srgbClr val="009A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772400" cy="51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5062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Other Signatures of Neutron Star Mergers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990600"/>
            <a:ext cx="8383587" cy="5254625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X-ray afterglow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May be detectable if gamma-ray emission is missed, or if off-axis</a:t>
            </a:r>
          </a:p>
          <a:p>
            <a:pPr lvl="1"/>
            <a:r>
              <a:rPr lang="en-US" dirty="0" smtClean="0">
                <a:solidFill>
                  <a:srgbClr val="0000CC"/>
                </a:solidFill>
                <a:sym typeface="Wingdings" panose="05000000000000000000" pitchFamily="2" charset="2"/>
              </a:rPr>
              <a:t> We’re proposing to put a wide-field X-ray imager into orbit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Kilonova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b="0" dirty="0" smtClean="0">
                <a:sym typeface="Wingdings" panose="05000000000000000000" pitchFamily="2" charset="2"/>
              </a:rPr>
              <a:t>(aka “</a:t>
            </a:r>
            <a:r>
              <a:rPr lang="en-US" b="0" dirty="0" err="1" smtClean="0">
                <a:sym typeface="Wingdings" panose="05000000000000000000" pitchFamily="2" charset="2"/>
              </a:rPr>
              <a:t>macronova</a:t>
            </a:r>
            <a:r>
              <a:rPr lang="en-US" b="0" dirty="0" smtClean="0">
                <a:sym typeface="Wingdings" panose="05000000000000000000" pitchFamily="2" charset="2"/>
              </a:rPr>
              <a:t>”)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IR/Visible/UV (?) emission powered by radioactive decay of r-process elements produced in neutron-rich ejecta </a:t>
            </a:r>
            <a:r>
              <a:rPr lang="en-US" sz="1600" dirty="0" smtClean="0">
                <a:solidFill>
                  <a:srgbClr val="009A46"/>
                </a:solidFill>
                <a:sym typeface="Wingdings" panose="05000000000000000000" pitchFamily="2" charset="2"/>
              </a:rPr>
              <a:t>[e.g., Barnes &amp; Kasen, </a:t>
            </a:r>
            <a:r>
              <a:rPr lang="en-US" sz="1600" dirty="0" err="1" smtClean="0">
                <a:solidFill>
                  <a:srgbClr val="009A46"/>
                </a:solidFill>
                <a:sym typeface="Wingdings" panose="05000000000000000000" pitchFamily="2" charset="2"/>
              </a:rPr>
              <a:t>ApJ</a:t>
            </a:r>
            <a:r>
              <a:rPr lang="en-US" sz="1600" dirty="0" smtClean="0">
                <a:solidFill>
                  <a:srgbClr val="009A46"/>
                </a:solidFill>
                <a:sym typeface="Wingdings" panose="05000000000000000000" pitchFamily="2" charset="2"/>
              </a:rPr>
              <a:t> 775, 18]</a:t>
            </a:r>
            <a:endParaRPr lang="en-US" dirty="0" smtClean="0">
              <a:solidFill>
                <a:srgbClr val="009A46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olidFill>
                  <a:srgbClr val="0000CC"/>
                </a:solidFill>
                <a:sym typeface="Wingdings" panose="05000000000000000000" pitchFamily="2" charset="2"/>
              </a:rPr>
              <a:t>Roughly isotropic</a:t>
            </a:r>
            <a:r>
              <a:rPr lang="en-US" dirty="0" smtClean="0">
                <a:sym typeface="Wingdings" panose="05000000000000000000" pitchFamily="2" charset="2"/>
              </a:rPr>
              <a:t>, though varies due to geometric effects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Already seen </a:t>
            </a:r>
            <a:r>
              <a:rPr lang="en-US" dirty="0">
                <a:sym typeface="Wingdings" panose="05000000000000000000" pitchFamily="2" charset="2"/>
              </a:rPr>
              <a:t>for GRB 130603B?  </a:t>
            </a:r>
            <a:r>
              <a:rPr lang="da-DK" sz="1600" dirty="0">
                <a:solidFill>
                  <a:srgbClr val="009A46"/>
                </a:solidFill>
                <a:sym typeface="Wingdings" panose="05000000000000000000" pitchFamily="2" charset="2"/>
              </a:rPr>
              <a:t>[Berger et al., ApJ 765, 121; Tanvir et al., Nature 500, 547</a:t>
            </a:r>
            <a:r>
              <a:rPr lang="da-DK" sz="1600" dirty="0" smtClean="0">
                <a:solidFill>
                  <a:srgbClr val="009A46"/>
                </a:solidFill>
                <a:sym typeface="Wingdings" panose="05000000000000000000" pitchFamily="2" charset="2"/>
              </a:rPr>
              <a:t>]</a:t>
            </a:r>
            <a:r>
              <a:rPr lang="da-DK" sz="1600" dirty="0" smtClean="0">
                <a:sym typeface="Wingdings" panose="05000000000000000000" pitchFamily="2" charset="2"/>
              </a:rPr>
              <a:t>  and possibly one or two other past GRBs</a:t>
            </a:r>
            <a:endParaRPr lang="da-DK" sz="1600" dirty="0">
              <a:sym typeface="Wingdings" panose="05000000000000000000" pitchFamily="2" charset="2"/>
            </a:endParaRPr>
          </a:p>
          <a:p>
            <a:r>
              <a:rPr lang="en-US" dirty="0" smtClean="0"/>
              <a:t>Radio transients</a:t>
            </a:r>
          </a:p>
          <a:p>
            <a:pPr lvl="1"/>
            <a:r>
              <a:rPr lang="en-US" dirty="0" smtClean="0"/>
              <a:t>Pulsar-like emission from transfer of energy to magnetic field </a:t>
            </a:r>
            <a:r>
              <a:rPr lang="en-US" sz="1600" dirty="0" smtClean="0">
                <a:solidFill>
                  <a:srgbClr val="009A46"/>
                </a:solidFill>
              </a:rPr>
              <a:t>[</a:t>
            </a:r>
            <a:r>
              <a:rPr lang="en-US" sz="1600" dirty="0" err="1" smtClean="0">
                <a:solidFill>
                  <a:srgbClr val="009A46"/>
                </a:solidFill>
              </a:rPr>
              <a:t>Pshirkov&amp;Postnov</a:t>
            </a:r>
            <a:r>
              <a:rPr lang="en-US" sz="1600" dirty="0" smtClean="0">
                <a:solidFill>
                  <a:srgbClr val="009A46"/>
                </a:solidFill>
              </a:rPr>
              <a:t>, 2010</a:t>
            </a:r>
            <a:r>
              <a:rPr lang="en-US" sz="1600" dirty="0">
                <a:solidFill>
                  <a:srgbClr val="009A46"/>
                </a:solidFill>
              </a:rPr>
              <a:t>]</a:t>
            </a:r>
            <a:r>
              <a:rPr lang="en-US" dirty="0" smtClean="0"/>
              <a:t> or MHD conversion </a:t>
            </a:r>
            <a:r>
              <a:rPr lang="en-US" sz="1600" dirty="0" smtClean="0">
                <a:solidFill>
                  <a:srgbClr val="009A46"/>
                </a:solidFill>
              </a:rPr>
              <a:t>[</a:t>
            </a:r>
            <a:r>
              <a:rPr lang="en-US" sz="1600" dirty="0" err="1" smtClean="0">
                <a:solidFill>
                  <a:srgbClr val="009A46"/>
                </a:solidFill>
              </a:rPr>
              <a:t>Moortgat&amp;Kuijpers</a:t>
            </a:r>
            <a:r>
              <a:rPr lang="en-US" sz="1600" dirty="0" smtClean="0">
                <a:solidFill>
                  <a:srgbClr val="009A46"/>
                </a:solidFill>
              </a:rPr>
              <a:t> 2004</a:t>
            </a:r>
            <a:r>
              <a:rPr lang="en-US" sz="1600" dirty="0">
                <a:solidFill>
                  <a:srgbClr val="009A46"/>
                </a:solidFill>
              </a:rPr>
              <a:t>]</a:t>
            </a:r>
            <a:endParaRPr lang="en-US" dirty="0" smtClean="0">
              <a:solidFill>
                <a:srgbClr val="009A46"/>
              </a:solidFill>
            </a:endParaRPr>
          </a:p>
          <a:p>
            <a:r>
              <a:rPr lang="en-US" dirty="0" smtClean="0"/>
              <a:t>Late-time radio afterglow</a:t>
            </a:r>
          </a:p>
          <a:p>
            <a:pPr lvl="1"/>
            <a:r>
              <a:rPr lang="en-US" dirty="0"/>
              <a:t>Synchrotron radiation </a:t>
            </a:r>
            <a:r>
              <a:rPr lang="en-US" sz="1600" dirty="0" smtClean="0">
                <a:solidFill>
                  <a:srgbClr val="009A46"/>
                </a:solidFill>
              </a:rPr>
              <a:t>[</a:t>
            </a:r>
            <a:r>
              <a:rPr lang="en-US" sz="1600" dirty="0" err="1" smtClean="0">
                <a:solidFill>
                  <a:srgbClr val="009A46"/>
                </a:solidFill>
              </a:rPr>
              <a:t>Nakar&amp;Piran</a:t>
            </a:r>
            <a:r>
              <a:rPr lang="en-US" sz="1600" dirty="0" smtClean="0">
                <a:solidFill>
                  <a:srgbClr val="009A46"/>
                </a:solidFill>
              </a:rPr>
              <a:t> 2011, Nature; </a:t>
            </a:r>
            <a:r>
              <a:rPr lang="en-US" sz="1600" dirty="0" err="1">
                <a:solidFill>
                  <a:srgbClr val="009A46"/>
                </a:solidFill>
              </a:rPr>
              <a:t>Hotokezaka</a:t>
            </a:r>
            <a:r>
              <a:rPr lang="en-US" sz="1600" dirty="0" smtClean="0">
                <a:solidFill>
                  <a:srgbClr val="009A46"/>
                </a:solidFill>
              </a:rPr>
              <a:t>+, arXiv:1605.09395</a:t>
            </a:r>
            <a:r>
              <a:rPr lang="en-US" sz="1600" dirty="0">
                <a:solidFill>
                  <a:srgbClr val="009A46"/>
                </a:solidFill>
              </a:rPr>
              <a:t>]</a:t>
            </a:r>
            <a:endParaRPr lang="en-US" dirty="0">
              <a:solidFill>
                <a:srgbClr val="009A46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11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Kilonova</a:t>
            </a:r>
            <a:r>
              <a:rPr lang="en-US" dirty="0" smtClean="0"/>
              <a:t> Promise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0000FF"/>
                </a:solidFill>
              </a:rPr>
              <a:t>Great reference: Brian Metzger’s “</a:t>
            </a:r>
            <a:r>
              <a:rPr lang="en-US" sz="1800" dirty="0" err="1" smtClean="0">
                <a:solidFill>
                  <a:srgbClr val="0000FF"/>
                </a:solidFill>
              </a:rPr>
              <a:t>Kilonova</a:t>
            </a:r>
            <a:r>
              <a:rPr lang="en-US" sz="1800" dirty="0" smtClean="0">
                <a:solidFill>
                  <a:srgbClr val="0000FF"/>
                </a:solidFill>
              </a:rPr>
              <a:t> Handbook”, arXiv:1610.09381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Expected signature is unclear due to complicated astrophysics!</a:t>
            </a:r>
          </a:p>
          <a:p>
            <a:r>
              <a:rPr lang="en-US" dirty="0" smtClean="0"/>
              <a:t>Different remnant scenarios</a:t>
            </a:r>
          </a:p>
          <a:p>
            <a:pPr lvl="1"/>
            <a:r>
              <a:rPr lang="en-US" dirty="0" smtClean="0"/>
              <a:t>Direct collapse to black hole (with some amount of spin)</a:t>
            </a:r>
          </a:p>
          <a:p>
            <a:pPr lvl="1"/>
            <a:r>
              <a:rPr lang="en-US" dirty="0" err="1" smtClean="0"/>
              <a:t>Hypermassive</a:t>
            </a:r>
            <a:r>
              <a:rPr lang="en-US" dirty="0" smtClean="0"/>
              <a:t> neutron star collapsing to black hole after a delay</a:t>
            </a:r>
          </a:p>
          <a:p>
            <a:pPr lvl="1"/>
            <a:r>
              <a:rPr lang="en-US" dirty="0" smtClean="0"/>
              <a:t>Stable, magnetized heavy neutron star</a:t>
            </a:r>
          </a:p>
          <a:p>
            <a:r>
              <a:rPr lang="en-US" dirty="0" smtClean="0"/>
              <a:t>Different types of ejecta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EM emission signatures</a:t>
            </a:r>
          </a:p>
          <a:p>
            <a:pPr lvl="1"/>
            <a:r>
              <a:rPr lang="en-US" dirty="0" smtClean="0"/>
              <a:t>Dynamical ejection of tidally disrupted mass (lanthanide-dense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IR)</a:t>
            </a:r>
          </a:p>
          <a:p>
            <a:pPr lvl="1"/>
            <a:r>
              <a:rPr lang="en-US" dirty="0"/>
              <a:t>Decay of free neutrons in surface layer (faster heating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UV)</a:t>
            </a:r>
          </a:p>
          <a:p>
            <a:pPr lvl="1"/>
            <a:r>
              <a:rPr lang="en-US" dirty="0" smtClean="0"/>
              <a:t>Wind from remnant accretion disk (lanthanide-free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visible)</a:t>
            </a:r>
          </a:p>
          <a:p>
            <a:r>
              <a:rPr lang="en-US" dirty="0" smtClean="0"/>
              <a:t>Uncertain ejecta mass and opacity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brightness &amp; time scales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ikely faint, requiring 8+ meter scopes, especial as GW detectors improve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 A</a:t>
            </a:r>
            <a:r>
              <a:rPr lang="en-US" dirty="0" smtClean="0"/>
              <a:t>n opportunity for LUVOIR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2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Dependence on Progenitor &amp; Remnant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5943600"/>
            <a:ext cx="8226425" cy="454025"/>
          </a:xfrm>
        </p:spPr>
        <p:txBody>
          <a:bodyPr/>
          <a:lstStyle/>
          <a:p>
            <a:r>
              <a:rPr lang="en-US" sz="1800" b="0" dirty="0" smtClean="0">
                <a:solidFill>
                  <a:srgbClr val="009A46"/>
                </a:solidFill>
              </a:rPr>
              <a:t>Kasen, </a:t>
            </a:r>
            <a:r>
              <a:rPr lang="en-US" sz="1800" b="0" dirty="0" err="1" smtClean="0">
                <a:solidFill>
                  <a:srgbClr val="009A46"/>
                </a:solidFill>
              </a:rPr>
              <a:t>Fernández</a:t>
            </a:r>
            <a:r>
              <a:rPr lang="en-US" sz="1800" b="0" dirty="0" smtClean="0">
                <a:solidFill>
                  <a:srgbClr val="009A46"/>
                </a:solidFill>
              </a:rPr>
              <a:t> &amp; Metzger, MNRAS 450, 1777</a:t>
            </a:r>
            <a:endParaRPr lang="en-US" sz="1800" b="0" dirty="0">
              <a:solidFill>
                <a:srgbClr val="009A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199"/>
            <a:ext cx="7010400" cy="45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0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000" dirty="0" smtClean="0"/>
              <a:t>Colors and Light Curves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These are AB magnitudes for a </a:t>
            </a:r>
            <a:br>
              <a:rPr lang="en-US" b="0" dirty="0"/>
            </a:br>
            <a:r>
              <a:rPr lang="en-US" b="0" dirty="0"/>
              <a:t>source at </a:t>
            </a:r>
            <a:r>
              <a:rPr lang="en-US" dirty="0">
                <a:solidFill>
                  <a:srgbClr val="0000FF"/>
                </a:solidFill>
              </a:rPr>
              <a:t>200 </a:t>
            </a:r>
            <a:r>
              <a:rPr lang="en-US" dirty="0" err="1">
                <a:solidFill>
                  <a:srgbClr val="0000FF"/>
                </a:solidFill>
              </a:rPr>
              <a:t>Mpc</a:t>
            </a:r>
            <a:endParaRPr lang="en-US" dirty="0">
              <a:solidFill>
                <a:srgbClr val="0000FF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/>
              <a:t>Dynamical ejecta:</a:t>
            </a:r>
          </a:p>
          <a:p>
            <a:pPr lvl="1"/>
            <a:r>
              <a:rPr lang="en-US" dirty="0" smtClean="0"/>
              <a:t>IR, peaking after several days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Thermal pulse from decay of</a:t>
            </a:r>
            <a:br>
              <a:rPr lang="en-US" dirty="0" smtClean="0"/>
            </a:br>
            <a:r>
              <a:rPr lang="en-US" dirty="0" smtClean="0"/>
              <a:t>free neutrons:</a:t>
            </a:r>
          </a:p>
          <a:p>
            <a:pPr lvl="1"/>
            <a:r>
              <a:rPr lang="en-US" dirty="0" smtClean="0"/>
              <a:t>UV, peaking in ~1 hour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Wind from remnant accretion </a:t>
            </a:r>
            <a:r>
              <a:rPr lang="en-US" dirty="0" smtClean="0"/>
              <a:t>disk:</a:t>
            </a:r>
          </a:p>
          <a:p>
            <a:pPr lvl="1"/>
            <a:r>
              <a:rPr lang="en-US" dirty="0" smtClean="0"/>
              <a:t>Visible/IR, peaking in ~1 day</a:t>
            </a:r>
          </a:p>
          <a:p>
            <a:endParaRPr lang="en-US" dirty="0"/>
          </a:p>
          <a:p>
            <a:r>
              <a:rPr lang="en-US" b="0" dirty="0" smtClean="0">
                <a:solidFill>
                  <a:srgbClr val="009A46"/>
                </a:solidFill>
              </a:rPr>
              <a:t>From Metzger, arXiv:1610.09381</a:t>
            </a:r>
            <a:endParaRPr lang="en-US" b="0" dirty="0">
              <a:solidFill>
                <a:srgbClr val="009A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308" y="304800"/>
            <a:ext cx="411589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0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Looking ahead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83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BA1F7-6894-4D9A-9088-F49AAD380C59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libri" panose="020F0502020204030204" pitchFamily="34" charset="0"/>
              </a:rPr>
              <a:t>Advanced GW Detector Network</a:t>
            </a:r>
            <a:r>
              <a:rPr lang="en-US" b="0" dirty="0">
                <a:latin typeface="Calibri" panose="020F0502020204030204" pitchFamily="34" charset="0"/>
              </a:rPr>
              <a:t>:</a:t>
            </a:r>
            <a:r>
              <a:rPr lang="en-US" b="0" dirty="0" smtClean="0">
                <a:latin typeface="Calibri" panose="020F0502020204030204" pitchFamily="34" charset="0"/>
              </a:rPr>
              <a:t> </a:t>
            </a:r>
            <a:br>
              <a:rPr lang="en-US" b="0" dirty="0" smtClean="0">
                <a:latin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</a:rPr>
              <a:t>Under Construction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Operating</a:t>
            </a:r>
            <a:endParaRPr lang="en-US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0" y="1117263"/>
            <a:ext cx="9144000" cy="5181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8469" name="Picture 5" descr="WorldMapX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976"/>
            <a:ext cx="9144000" cy="45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8470" name="Group 6"/>
          <p:cNvGrpSpPr>
            <a:grpSpLocks/>
          </p:cNvGrpSpPr>
          <p:nvPr/>
        </p:nvGrpSpPr>
        <p:grpSpPr bwMode="auto">
          <a:xfrm>
            <a:off x="4191004" y="1448034"/>
            <a:ext cx="1371030" cy="964629"/>
            <a:chOff x="4233" y="883"/>
            <a:chExt cx="1201" cy="845"/>
          </a:xfrm>
        </p:grpSpPr>
        <p:pic>
          <p:nvPicPr>
            <p:cNvPr id="31847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" y="912"/>
              <a:ext cx="1103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8472" name="Text Box 8"/>
            <p:cNvSpPr txBox="1">
              <a:spLocks noChangeArrowheads="1"/>
            </p:cNvSpPr>
            <p:nvPr/>
          </p:nvSpPr>
          <p:spPr bwMode="auto">
            <a:xfrm>
              <a:off x="4430" y="883"/>
              <a:ext cx="100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i="1" dirty="0" smtClean="0">
                  <a:solidFill>
                    <a:srgbClr val="000000"/>
                  </a:solidFill>
                  <a:ea typeface="ＭＳ Ｐゴシック" pitchFamily="50" charset="-128"/>
                  <a:cs typeface="Arial" charset="0"/>
                </a:rPr>
                <a:t>GEO-HF</a:t>
              </a:r>
              <a:endParaRPr lang="en-US" sz="1600" b="1" i="1" dirty="0">
                <a:solidFill>
                  <a:srgbClr val="000000"/>
                </a:solidFill>
                <a:ea typeface="ＭＳ Ｐゴシック" pitchFamily="50" charset="-128"/>
                <a:cs typeface="Arial" charset="0"/>
              </a:endParaRPr>
            </a:p>
          </p:txBody>
        </p:sp>
      </p:grpSp>
      <p:pic>
        <p:nvPicPr>
          <p:cNvPr id="3184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7" y="4425613"/>
            <a:ext cx="2398713" cy="151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3316287" y="4438313"/>
            <a:ext cx="7659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Virgo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318479" name="Line 15"/>
          <p:cNvSpPr>
            <a:spLocks noChangeShapeType="1"/>
          </p:cNvSpPr>
          <p:nvPr/>
        </p:nvSpPr>
        <p:spPr bwMode="auto">
          <a:xfrm>
            <a:off x="4681538" y="2406313"/>
            <a:ext cx="119062" cy="387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8480" name="Line 16"/>
          <p:cNvSpPr>
            <a:spLocks noChangeShapeType="1"/>
          </p:cNvSpPr>
          <p:nvPr/>
        </p:nvSpPr>
        <p:spPr bwMode="auto">
          <a:xfrm flipV="1">
            <a:off x="1143000" y="3250863"/>
            <a:ext cx="11430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8481" name="Line 17"/>
          <p:cNvSpPr>
            <a:spLocks noChangeShapeType="1"/>
          </p:cNvSpPr>
          <p:nvPr/>
        </p:nvSpPr>
        <p:spPr bwMode="auto">
          <a:xfrm>
            <a:off x="1387475" y="2472988"/>
            <a:ext cx="19685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848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193838"/>
            <a:ext cx="1885950" cy="1571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319314" y="4241463"/>
            <a:ext cx="2009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LIGO Livingston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pic>
        <p:nvPicPr>
          <p:cNvPr id="318484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6776"/>
            <a:ext cx="2105025" cy="1431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85" name="Rectangle 21"/>
          <p:cNvSpPr>
            <a:spLocks noChangeArrowheads="1"/>
          </p:cNvSpPr>
          <p:nvPr/>
        </p:nvSpPr>
        <p:spPr bwMode="auto">
          <a:xfrm>
            <a:off x="352425" y="2119531"/>
            <a:ext cx="2049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LIGO Hanford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318489" name="Text Box 25"/>
          <p:cNvSpPr txBox="1">
            <a:spLocks noChangeArrowheads="1"/>
          </p:cNvSpPr>
          <p:nvPr/>
        </p:nvSpPr>
        <p:spPr bwMode="auto">
          <a:xfrm>
            <a:off x="795057" y="2667000"/>
            <a:ext cx="6527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</a:t>
            </a:r>
            <a:r>
              <a:rPr lang="en-US" sz="1600" b="1" dirty="0" smtClean="0">
                <a:solidFill>
                  <a:srgbClr val="FFFFFF"/>
                </a:solidFill>
              </a:rPr>
              <a:t>km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18490" name="Text Box 26"/>
          <p:cNvSpPr txBox="1">
            <a:spLocks noChangeArrowheads="1"/>
          </p:cNvSpPr>
          <p:nvPr/>
        </p:nvSpPr>
        <p:spPr bwMode="auto">
          <a:xfrm>
            <a:off x="2247900" y="31746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318491" name="Text Box 27"/>
          <p:cNvSpPr txBox="1">
            <a:spLocks noChangeArrowheads="1"/>
          </p:cNvSpPr>
          <p:nvPr/>
        </p:nvSpPr>
        <p:spPr bwMode="auto">
          <a:xfrm>
            <a:off x="4802188" y="2412663"/>
            <a:ext cx="760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600 m</a:t>
            </a:r>
          </a:p>
        </p:txBody>
      </p:sp>
      <p:sp>
        <p:nvSpPr>
          <p:cNvPr id="318492" name="Text Box 28"/>
          <p:cNvSpPr txBox="1">
            <a:spLocks noChangeArrowheads="1"/>
          </p:cNvSpPr>
          <p:nvPr/>
        </p:nvSpPr>
        <p:spPr bwMode="auto">
          <a:xfrm>
            <a:off x="4191000" y="28698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sp>
        <p:nvSpPr>
          <p:cNvPr id="318477" name="Line 13"/>
          <p:cNvSpPr>
            <a:spLocks noChangeShapeType="1"/>
          </p:cNvSpPr>
          <p:nvPr/>
        </p:nvSpPr>
        <p:spPr bwMode="auto">
          <a:xfrm flipV="1">
            <a:off x="4384675" y="2946063"/>
            <a:ext cx="492125" cy="14446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3" name="Picture 1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94" y="1041062"/>
            <a:ext cx="1594619" cy="1539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8077200" y="2599988"/>
            <a:ext cx="82754" cy="49847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8153400" y="29143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485488"/>
            <a:ext cx="1435012" cy="1010312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6057900" y="357788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199" y="1026776"/>
            <a:ext cx="121920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1003891"/>
            <a:ext cx="1143001" cy="521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5487" y="5037892"/>
            <a:ext cx="31099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 smtClean="0">
                <a:solidFill>
                  <a:srgbClr val="FFFFFF"/>
                </a:solidFill>
              </a:rPr>
              <a:t>3 separate collaborations working together</a:t>
            </a:r>
            <a:endParaRPr lang="en-US" sz="1900" i="1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7057" y="1290935"/>
            <a:ext cx="7750743" cy="3666530"/>
            <a:chOff x="1317057" y="1290935"/>
            <a:chExt cx="7750743" cy="3666530"/>
          </a:xfrm>
        </p:grpSpPr>
        <p:sp>
          <p:nvSpPr>
            <p:cNvPr id="5" name="TextBox 4"/>
            <p:cNvSpPr txBox="1"/>
            <p:nvPr/>
          </p:nvSpPr>
          <p:spPr>
            <a:xfrm>
              <a:off x="1447800" y="1290935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2015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17057" y="44958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2015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67200" y="4421088"/>
              <a:ext cx="138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2017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55355" y="1626513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C000"/>
                  </a:solidFill>
                </a:rPr>
                <a:t>2011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39086" y="3388250"/>
              <a:ext cx="1495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~2024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803355" y="1381780"/>
              <a:ext cx="126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~2019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046244" y="394679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>
                <a:solidFill>
                  <a:srgbClr val="FFC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Operating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709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Observing Run History and Outlook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66800"/>
            <a:ext cx="8226425" cy="780191"/>
          </a:xfrm>
        </p:spPr>
        <p:txBody>
          <a:bodyPr/>
          <a:lstStyle/>
          <a:p>
            <a:r>
              <a:rPr lang="en-US" b="0" dirty="0" smtClean="0"/>
              <a:t>The LIGO detectors resumed observing operations in 2015 after the Advanced LIGO upgrade project – and Virgo will join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303212" y="3218821"/>
            <a:ext cx="74612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-381000" y="2533021"/>
            <a:ext cx="9525000" cy="609600"/>
            <a:chOff x="288" y="1008"/>
            <a:chExt cx="6000" cy="384"/>
          </a:xfrm>
        </p:grpSpPr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88" y="1248"/>
              <a:ext cx="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8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3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5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6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7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7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8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9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00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108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15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2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12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3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14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15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15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16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7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8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187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94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2016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20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21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22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23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23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24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25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25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26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27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280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288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295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30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30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31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32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33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33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34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35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36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367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3744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381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38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39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40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41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41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42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43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43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44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45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460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468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475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48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48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49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50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51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51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52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53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54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547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72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1584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>
              <a:off x="244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331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4176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504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Line 76"/>
            <p:cNvSpPr>
              <a:spLocks noChangeShapeType="1"/>
            </p:cNvSpPr>
            <p:nvPr/>
          </p:nvSpPr>
          <p:spPr bwMode="auto">
            <a:xfrm>
              <a:off x="554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Line 77"/>
            <p:cNvSpPr>
              <a:spLocks noChangeShapeType="1"/>
            </p:cNvSpPr>
            <p:nvPr/>
          </p:nvSpPr>
          <p:spPr bwMode="auto">
            <a:xfrm>
              <a:off x="561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Line 78"/>
            <p:cNvSpPr>
              <a:spLocks noChangeShapeType="1"/>
            </p:cNvSpPr>
            <p:nvPr/>
          </p:nvSpPr>
          <p:spPr bwMode="auto">
            <a:xfrm>
              <a:off x="56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Line 79"/>
            <p:cNvSpPr>
              <a:spLocks noChangeShapeType="1"/>
            </p:cNvSpPr>
            <p:nvPr/>
          </p:nvSpPr>
          <p:spPr bwMode="auto">
            <a:xfrm>
              <a:off x="57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Line 80"/>
            <p:cNvSpPr>
              <a:spLocks noChangeShapeType="1"/>
            </p:cNvSpPr>
            <p:nvPr/>
          </p:nvSpPr>
          <p:spPr bwMode="auto">
            <a:xfrm>
              <a:off x="58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Line 81"/>
            <p:cNvSpPr>
              <a:spLocks noChangeShapeType="1"/>
            </p:cNvSpPr>
            <p:nvPr/>
          </p:nvSpPr>
          <p:spPr bwMode="auto">
            <a:xfrm>
              <a:off x="5904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Line 80"/>
            <p:cNvSpPr>
              <a:spLocks noChangeShapeType="1"/>
            </p:cNvSpPr>
            <p:nvPr/>
          </p:nvSpPr>
          <p:spPr bwMode="auto">
            <a:xfrm>
              <a:off x="5967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9" name="Line 76"/>
            <p:cNvSpPr>
              <a:spLocks noChangeShapeType="1"/>
            </p:cNvSpPr>
            <p:nvPr/>
          </p:nvSpPr>
          <p:spPr bwMode="auto">
            <a:xfrm>
              <a:off x="604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0" name="Line 77"/>
            <p:cNvSpPr>
              <a:spLocks noChangeShapeType="1"/>
            </p:cNvSpPr>
            <p:nvPr/>
          </p:nvSpPr>
          <p:spPr bwMode="auto">
            <a:xfrm>
              <a:off x="611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Line 78"/>
            <p:cNvSpPr>
              <a:spLocks noChangeShapeType="1"/>
            </p:cNvSpPr>
            <p:nvPr/>
          </p:nvSpPr>
          <p:spPr bwMode="auto">
            <a:xfrm>
              <a:off x="61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1" name="Group 88"/>
          <p:cNvGrpSpPr>
            <a:grpSpLocks/>
          </p:cNvGrpSpPr>
          <p:nvPr/>
        </p:nvGrpSpPr>
        <p:grpSpPr bwMode="auto">
          <a:xfrm>
            <a:off x="-381000" y="2304421"/>
            <a:ext cx="8153400" cy="539750"/>
            <a:chOff x="288" y="864"/>
            <a:chExt cx="5136" cy="340"/>
          </a:xfrm>
        </p:grpSpPr>
        <p:sp>
          <p:nvSpPr>
            <p:cNvPr id="92" name="Text Box 89"/>
            <p:cNvSpPr txBox="1">
              <a:spLocks noChangeArrowheads="1"/>
            </p:cNvSpPr>
            <p:nvPr/>
          </p:nvSpPr>
          <p:spPr bwMode="auto">
            <a:xfrm>
              <a:off x="28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’05</a:t>
              </a:r>
            </a:p>
          </p:txBody>
        </p:sp>
        <p:sp>
          <p:nvSpPr>
            <p:cNvPr id="93" name="Text Box 90"/>
            <p:cNvSpPr txBox="1">
              <a:spLocks noChangeArrowheads="1"/>
            </p:cNvSpPr>
            <p:nvPr/>
          </p:nvSpPr>
          <p:spPr bwMode="auto">
            <a:xfrm>
              <a:off x="72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’06</a:t>
              </a:r>
            </a:p>
          </p:txBody>
        </p:sp>
        <p:sp>
          <p:nvSpPr>
            <p:cNvPr id="94" name="Text Box 91"/>
            <p:cNvSpPr txBox="1">
              <a:spLocks noChangeArrowheads="1"/>
            </p:cNvSpPr>
            <p:nvPr/>
          </p:nvSpPr>
          <p:spPr bwMode="auto">
            <a:xfrm>
              <a:off x="1152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’07</a:t>
              </a:r>
            </a:p>
          </p:txBody>
        </p:sp>
        <p:sp>
          <p:nvSpPr>
            <p:cNvPr id="95" name="Text Box 92"/>
            <p:cNvSpPr txBox="1">
              <a:spLocks noChangeArrowheads="1"/>
            </p:cNvSpPr>
            <p:nvPr/>
          </p:nvSpPr>
          <p:spPr bwMode="auto">
            <a:xfrm>
              <a:off x="1584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’08</a:t>
              </a:r>
            </a:p>
          </p:txBody>
        </p:sp>
        <p:sp>
          <p:nvSpPr>
            <p:cNvPr id="96" name="Text Box 93"/>
            <p:cNvSpPr txBox="1">
              <a:spLocks noChangeArrowheads="1"/>
            </p:cNvSpPr>
            <p:nvPr/>
          </p:nvSpPr>
          <p:spPr bwMode="auto">
            <a:xfrm>
              <a:off x="2016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’09</a:t>
              </a:r>
            </a:p>
          </p:txBody>
        </p:sp>
        <p:sp>
          <p:nvSpPr>
            <p:cNvPr id="97" name="Text Box 94"/>
            <p:cNvSpPr txBox="1">
              <a:spLocks noChangeArrowheads="1"/>
            </p:cNvSpPr>
            <p:nvPr/>
          </p:nvSpPr>
          <p:spPr bwMode="auto">
            <a:xfrm>
              <a:off x="244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’10</a:t>
              </a:r>
            </a:p>
          </p:txBody>
        </p:sp>
        <p:sp>
          <p:nvSpPr>
            <p:cNvPr id="98" name="Text Box 95"/>
            <p:cNvSpPr txBox="1">
              <a:spLocks noChangeArrowheads="1"/>
            </p:cNvSpPr>
            <p:nvPr/>
          </p:nvSpPr>
          <p:spPr bwMode="auto">
            <a:xfrm>
              <a:off x="288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’11</a:t>
              </a:r>
            </a:p>
          </p:txBody>
        </p:sp>
        <p:sp>
          <p:nvSpPr>
            <p:cNvPr id="99" name="Text Box 96"/>
            <p:cNvSpPr txBox="1">
              <a:spLocks noChangeArrowheads="1"/>
            </p:cNvSpPr>
            <p:nvPr/>
          </p:nvSpPr>
          <p:spPr bwMode="auto">
            <a:xfrm>
              <a:off x="3312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’12</a:t>
              </a:r>
            </a:p>
          </p:txBody>
        </p:sp>
        <p:sp>
          <p:nvSpPr>
            <p:cNvPr id="100" name="Text Box 97"/>
            <p:cNvSpPr txBox="1">
              <a:spLocks noChangeArrowheads="1"/>
            </p:cNvSpPr>
            <p:nvPr/>
          </p:nvSpPr>
          <p:spPr bwMode="auto">
            <a:xfrm>
              <a:off x="3744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’13</a:t>
              </a:r>
            </a:p>
          </p:txBody>
        </p:sp>
        <p:sp>
          <p:nvSpPr>
            <p:cNvPr id="101" name="Text Box 98"/>
            <p:cNvSpPr txBox="1">
              <a:spLocks noChangeArrowheads="1"/>
            </p:cNvSpPr>
            <p:nvPr/>
          </p:nvSpPr>
          <p:spPr bwMode="auto">
            <a:xfrm>
              <a:off x="4176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rgbClr val="CCCCFF"/>
                  </a:solidFill>
                </a:rPr>
                <a:t>’14</a:t>
              </a:r>
            </a:p>
          </p:txBody>
        </p:sp>
        <p:sp>
          <p:nvSpPr>
            <p:cNvPr id="102" name="Text Box 99"/>
            <p:cNvSpPr txBox="1">
              <a:spLocks noChangeArrowheads="1"/>
            </p:cNvSpPr>
            <p:nvPr/>
          </p:nvSpPr>
          <p:spPr bwMode="auto">
            <a:xfrm>
              <a:off x="460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 dirty="0">
                  <a:solidFill>
                    <a:srgbClr val="CCCCFF"/>
                  </a:solidFill>
                </a:rPr>
                <a:t>’15</a:t>
              </a:r>
            </a:p>
          </p:txBody>
        </p:sp>
        <p:sp>
          <p:nvSpPr>
            <p:cNvPr id="103" name="Text Box 100"/>
            <p:cNvSpPr txBox="1">
              <a:spLocks noChangeArrowheads="1"/>
            </p:cNvSpPr>
            <p:nvPr/>
          </p:nvSpPr>
          <p:spPr bwMode="auto">
            <a:xfrm>
              <a:off x="504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 dirty="0">
                  <a:solidFill>
                    <a:srgbClr val="CCCCFF"/>
                  </a:solidFill>
                </a:rPr>
                <a:t>’16</a:t>
              </a:r>
            </a:p>
          </p:txBody>
        </p:sp>
      </p:grpSp>
      <p:sp>
        <p:nvSpPr>
          <p:cNvPr id="104" name="Text Box 101"/>
          <p:cNvSpPr txBox="1">
            <a:spLocks noChangeArrowheads="1"/>
          </p:cNvSpPr>
          <p:nvPr/>
        </p:nvSpPr>
        <p:spPr bwMode="auto">
          <a:xfrm>
            <a:off x="-533400" y="3676021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>
                <a:solidFill>
                  <a:srgbClr val="000000"/>
                </a:solidFill>
              </a:rPr>
              <a:t>S4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105" name="Rectangle 102"/>
          <p:cNvSpPr>
            <a:spLocks noChangeArrowheads="1"/>
          </p:cNvSpPr>
          <p:nvPr/>
        </p:nvSpPr>
        <p:spPr bwMode="auto">
          <a:xfrm>
            <a:off x="180975" y="3218821"/>
            <a:ext cx="1343025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" name="Text Box 105"/>
          <p:cNvSpPr txBox="1">
            <a:spLocks noChangeArrowheads="1"/>
          </p:cNvSpPr>
          <p:nvPr/>
        </p:nvSpPr>
        <p:spPr bwMode="auto">
          <a:xfrm>
            <a:off x="609600" y="3676021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0000"/>
                </a:solidFill>
              </a:rPr>
              <a:t>S5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2743200" y="3218821"/>
            <a:ext cx="819150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" name="Text Box 117"/>
          <p:cNvSpPr txBox="1">
            <a:spLocks noChangeArrowheads="1"/>
          </p:cNvSpPr>
          <p:nvPr/>
        </p:nvSpPr>
        <p:spPr bwMode="auto">
          <a:xfrm>
            <a:off x="2895600" y="3676021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000000"/>
                </a:solidFill>
              </a:rPr>
              <a:t>S6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16" name="Rectangle 132" descr="Wide upward diagonal"/>
          <p:cNvSpPr>
            <a:spLocks noChangeArrowheads="1"/>
          </p:cNvSpPr>
          <p:nvPr/>
        </p:nvSpPr>
        <p:spPr bwMode="auto">
          <a:xfrm>
            <a:off x="1831975" y="3218821"/>
            <a:ext cx="796925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" name="Text Box 133"/>
          <p:cNvSpPr txBox="1">
            <a:spLocks noChangeArrowheads="1"/>
          </p:cNvSpPr>
          <p:nvPr/>
        </p:nvSpPr>
        <p:spPr bwMode="auto">
          <a:xfrm>
            <a:off x="1676400" y="3752221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 err="1">
                <a:solidFill>
                  <a:srgbClr val="000000"/>
                </a:solidFill>
              </a:rPr>
              <a:t>AstroWatch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957354" y="3218821"/>
            <a:ext cx="221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rgbClr val="009A46"/>
                </a:solidFill>
                <a:latin typeface="Calibri" panose="020F0502020204030204" pitchFamily="34" charset="0"/>
              </a:rPr>
              <a:t>Installation &amp; commissioning</a:t>
            </a:r>
            <a:endParaRPr lang="en-US" sz="2000" i="1" dirty="0">
              <a:solidFill>
                <a:srgbClr val="009A46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Text Box 105"/>
          <p:cNvSpPr txBox="1">
            <a:spLocks noChangeArrowheads="1"/>
          </p:cNvSpPr>
          <p:nvPr/>
        </p:nvSpPr>
        <p:spPr bwMode="auto">
          <a:xfrm>
            <a:off x="69851" y="1836298"/>
            <a:ext cx="19113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0000FF"/>
                </a:solidFill>
              </a:rPr>
              <a:t>Initial LIGO</a:t>
            </a:r>
            <a:endParaRPr lang="en-US" altLang="en-US" sz="1600" dirty="0">
              <a:solidFill>
                <a:srgbClr val="0000FF"/>
              </a:solidFill>
            </a:endParaRPr>
          </a:p>
        </p:txBody>
      </p:sp>
      <p:sp>
        <p:nvSpPr>
          <p:cNvPr id="132" name="Text Box 105"/>
          <p:cNvSpPr txBox="1">
            <a:spLocks noChangeArrowheads="1"/>
          </p:cNvSpPr>
          <p:nvPr/>
        </p:nvSpPr>
        <p:spPr bwMode="auto">
          <a:xfrm>
            <a:off x="5972172" y="1836298"/>
            <a:ext cx="2409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0000FF"/>
                </a:solidFill>
              </a:rPr>
              <a:t>Advanced LIGO</a:t>
            </a:r>
            <a:endParaRPr lang="en-US" altLang="en-US" sz="1600" dirty="0">
              <a:solidFill>
                <a:srgbClr val="0000FF"/>
              </a:solidFill>
            </a:endParaRPr>
          </a:p>
        </p:txBody>
      </p:sp>
      <p:sp>
        <p:nvSpPr>
          <p:cNvPr id="133" name="Text Box 105"/>
          <p:cNvSpPr txBox="1">
            <a:spLocks noChangeArrowheads="1"/>
          </p:cNvSpPr>
          <p:nvPr/>
        </p:nvSpPr>
        <p:spPr bwMode="auto">
          <a:xfrm>
            <a:off x="2209800" y="1885890"/>
            <a:ext cx="19962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>
                <a:solidFill>
                  <a:srgbClr val="0000FF"/>
                </a:solidFill>
              </a:rPr>
              <a:t>Enhanced LIGO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sp>
        <p:nvSpPr>
          <p:cNvPr id="136" name="Rectangle 102"/>
          <p:cNvSpPr>
            <a:spLocks noChangeArrowheads="1"/>
          </p:cNvSpPr>
          <p:nvPr/>
        </p:nvSpPr>
        <p:spPr bwMode="auto">
          <a:xfrm>
            <a:off x="1257504" y="4380087"/>
            <a:ext cx="266496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7" name="Rectangle 102"/>
          <p:cNvSpPr>
            <a:spLocks noChangeArrowheads="1"/>
          </p:cNvSpPr>
          <p:nvPr/>
        </p:nvSpPr>
        <p:spPr bwMode="auto">
          <a:xfrm>
            <a:off x="2743199" y="4380087"/>
            <a:ext cx="308875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8" name="Rectangle 102"/>
          <p:cNvSpPr>
            <a:spLocks noChangeArrowheads="1"/>
          </p:cNvSpPr>
          <p:nvPr/>
        </p:nvSpPr>
        <p:spPr bwMode="auto">
          <a:xfrm>
            <a:off x="3253475" y="4380087"/>
            <a:ext cx="308875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" name="Rectangle 102"/>
          <p:cNvSpPr>
            <a:spLocks noChangeArrowheads="1"/>
          </p:cNvSpPr>
          <p:nvPr/>
        </p:nvSpPr>
        <p:spPr bwMode="auto">
          <a:xfrm>
            <a:off x="4006510" y="4380087"/>
            <a:ext cx="199567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0" name="Rectangle 102"/>
          <p:cNvSpPr>
            <a:spLocks noChangeArrowheads="1"/>
          </p:cNvSpPr>
          <p:nvPr/>
        </p:nvSpPr>
        <p:spPr bwMode="auto">
          <a:xfrm>
            <a:off x="7980680" y="4362668"/>
            <a:ext cx="136419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1" name="Text Box 117"/>
          <p:cNvSpPr txBox="1">
            <a:spLocks noChangeArrowheads="1"/>
          </p:cNvSpPr>
          <p:nvPr/>
        </p:nvSpPr>
        <p:spPr bwMode="auto">
          <a:xfrm>
            <a:off x="1066800" y="4038600"/>
            <a:ext cx="83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 dirty="0" smtClean="0">
                <a:solidFill>
                  <a:srgbClr val="000000"/>
                </a:solidFill>
              </a:rPr>
              <a:t>VSR1</a:t>
            </a:r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142" name="Text Box 117"/>
          <p:cNvSpPr txBox="1">
            <a:spLocks noChangeArrowheads="1"/>
          </p:cNvSpPr>
          <p:nvPr/>
        </p:nvSpPr>
        <p:spPr bwMode="auto">
          <a:xfrm>
            <a:off x="2533140" y="4038600"/>
            <a:ext cx="11244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 dirty="0" smtClean="0">
                <a:solidFill>
                  <a:srgbClr val="000000"/>
                </a:solidFill>
              </a:rPr>
              <a:t>VSR2 + 3</a:t>
            </a:r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143" name="Text Box 117"/>
          <p:cNvSpPr txBox="1">
            <a:spLocks noChangeArrowheads="1"/>
          </p:cNvSpPr>
          <p:nvPr/>
        </p:nvSpPr>
        <p:spPr bwMode="auto">
          <a:xfrm>
            <a:off x="3743070" y="4038600"/>
            <a:ext cx="6765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 dirty="0" smtClean="0">
                <a:solidFill>
                  <a:srgbClr val="000000"/>
                </a:solidFill>
              </a:rPr>
              <a:t>VSR4</a:t>
            </a:r>
            <a:endParaRPr lang="en-US" altLang="en-US" sz="1100" dirty="0">
              <a:solidFill>
                <a:srgbClr val="00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024154" y="4287109"/>
            <a:ext cx="221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 smtClean="0">
                <a:solidFill>
                  <a:srgbClr val="009A46"/>
                </a:solidFill>
                <a:latin typeface="Calibri" panose="020F0502020204030204" pitchFamily="34" charset="0"/>
              </a:rPr>
              <a:t>Installation &amp; commissioning</a:t>
            </a:r>
            <a:endParaRPr lang="en-US" sz="2000" i="1" dirty="0">
              <a:solidFill>
                <a:srgbClr val="009A46"/>
              </a:solidFill>
              <a:latin typeface="Calibri" panose="020F0502020204030204" pitchFamily="34" charset="0"/>
            </a:endParaRPr>
          </a:p>
        </p:txBody>
      </p:sp>
      <p:sp>
        <p:nvSpPr>
          <p:cNvPr id="146" name="Text Box 105"/>
          <p:cNvSpPr txBox="1">
            <a:spLocks noChangeArrowheads="1"/>
          </p:cNvSpPr>
          <p:nvPr/>
        </p:nvSpPr>
        <p:spPr bwMode="auto">
          <a:xfrm>
            <a:off x="6505572" y="4950023"/>
            <a:ext cx="2409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7030A0"/>
                </a:solidFill>
              </a:rPr>
              <a:t>Advanced Virgo</a:t>
            </a:r>
            <a:endParaRPr lang="en-US" altLang="en-US" sz="1600" dirty="0">
              <a:solidFill>
                <a:srgbClr val="7030A0"/>
              </a:solidFill>
            </a:endParaRPr>
          </a:p>
        </p:txBody>
      </p:sp>
      <p:sp>
        <p:nvSpPr>
          <p:cNvPr id="147" name="Text Box 105"/>
          <p:cNvSpPr txBox="1">
            <a:spLocks noChangeArrowheads="1"/>
          </p:cNvSpPr>
          <p:nvPr/>
        </p:nvSpPr>
        <p:spPr bwMode="auto">
          <a:xfrm>
            <a:off x="762000" y="4950023"/>
            <a:ext cx="1800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7030A0"/>
                </a:solidFill>
              </a:rPr>
              <a:t>Initial Virgo</a:t>
            </a:r>
            <a:endParaRPr lang="en-US" altLang="en-US" sz="1600" dirty="0">
              <a:solidFill>
                <a:srgbClr val="7030A0"/>
              </a:solidFill>
            </a:endParaRPr>
          </a:p>
        </p:txBody>
      </p:sp>
      <p:sp>
        <p:nvSpPr>
          <p:cNvPr id="149" name="Text Box 105"/>
          <p:cNvSpPr txBox="1">
            <a:spLocks noChangeArrowheads="1"/>
          </p:cNvSpPr>
          <p:nvPr/>
        </p:nvSpPr>
        <p:spPr bwMode="auto">
          <a:xfrm>
            <a:off x="2895599" y="4950023"/>
            <a:ext cx="16478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7030A0"/>
                </a:solidFill>
              </a:rPr>
              <a:t>Virgo+</a:t>
            </a:r>
            <a:endParaRPr lang="en-US" altLang="en-US" sz="1600" dirty="0">
              <a:solidFill>
                <a:srgbClr val="7030A0"/>
              </a:solidFill>
            </a:endParaRPr>
          </a:p>
        </p:txBody>
      </p:sp>
      <p:sp>
        <p:nvSpPr>
          <p:cNvPr id="156" name="Text Box 100"/>
          <p:cNvSpPr txBox="1">
            <a:spLocks noChangeArrowheads="1"/>
          </p:cNvSpPr>
          <p:nvPr/>
        </p:nvSpPr>
        <p:spPr bwMode="auto">
          <a:xfrm>
            <a:off x="7848600" y="2304421"/>
            <a:ext cx="609600" cy="5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en-US" altLang="en-US" sz="2800" b="1" i="1" dirty="0" smtClean="0">
                <a:solidFill>
                  <a:srgbClr val="CCCCFF"/>
                </a:solidFill>
              </a:rPr>
              <a:t>’17</a:t>
            </a:r>
            <a:endParaRPr lang="en-US" altLang="en-US" sz="2800" b="1" i="1" dirty="0">
              <a:solidFill>
                <a:srgbClr val="CCCCFF"/>
              </a:solidFill>
            </a:endParaRPr>
          </a:p>
        </p:txBody>
      </p:sp>
      <p:sp>
        <p:nvSpPr>
          <p:cNvPr id="157" name="Rectangle 108"/>
          <p:cNvSpPr>
            <a:spLocks noChangeArrowheads="1"/>
          </p:cNvSpPr>
          <p:nvPr/>
        </p:nvSpPr>
        <p:spPr bwMode="auto">
          <a:xfrm>
            <a:off x="8469862" y="3218821"/>
            <a:ext cx="511490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9" name="Text Box 123"/>
          <p:cNvSpPr txBox="1">
            <a:spLocks noChangeArrowheads="1"/>
          </p:cNvSpPr>
          <p:nvPr/>
        </p:nvSpPr>
        <p:spPr bwMode="auto">
          <a:xfrm>
            <a:off x="8458200" y="3790890"/>
            <a:ext cx="5055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>
                <a:solidFill>
                  <a:srgbClr val="000000"/>
                </a:solidFill>
              </a:rPr>
              <a:t>O3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0" name="Text Box 123"/>
          <p:cNvSpPr txBox="1">
            <a:spLocks noChangeArrowheads="1"/>
          </p:cNvSpPr>
          <p:nvPr/>
        </p:nvSpPr>
        <p:spPr bwMode="auto">
          <a:xfrm>
            <a:off x="6950676" y="4067889"/>
            <a:ext cx="21171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200" i="1" dirty="0" smtClean="0">
                <a:solidFill>
                  <a:srgbClr val="000000"/>
                </a:solidFill>
              </a:rPr>
              <a:t>(future schedule approx.)</a:t>
            </a:r>
            <a:endParaRPr lang="en-US" altLang="en-US" sz="1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3581" y="6400800"/>
            <a:ext cx="728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808080">
                    <a:lumMod val="75000"/>
                  </a:srgbClr>
                </a:solidFill>
              </a:rPr>
              <a:t>See Abbott et al., Liv. Rev. Rel. 19</a:t>
            </a:r>
            <a:r>
              <a:rPr lang="en-US" sz="1200" dirty="0">
                <a:solidFill>
                  <a:srgbClr val="808080">
                    <a:lumMod val="75000"/>
                  </a:srgbClr>
                </a:solidFill>
              </a:rPr>
              <a:t>, </a:t>
            </a:r>
            <a:r>
              <a:rPr lang="en-US" sz="1200" dirty="0" smtClean="0">
                <a:solidFill>
                  <a:srgbClr val="808080">
                    <a:lumMod val="75000"/>
                  </a:srgbClr>
                </a:solidFill>
              </a:rPr>
              <a:t>1: http</a:t>
            </a:r>
            <a:r>
              <a:rPr lang="en-US" sz="1200" dirty="0">
                <a:solidFill>
                  <a:srgbClr val="808080">
                    <a:lumMod val="75000"/>
                  </a:srgbClr>
                </a:solidFill>
              </a:rPr>
              <a:t>://relativity.livingreviews.org/Articles/lrr-2016-1</a:t>
            </a:r>
            <a:r>
              <a:rPr lang="en-US" sz="1200" dirty="0" smtClean="0">
                <a:solidFill>
                  <a:srgbClr val="808080">
                    <a:lumMod val="75000"/>
                  </a:srgbClr>
                </a:solidFill>
              </a:rPr>
              <a:t>/</a:t>
            </a:r>
            <a:endParaRPr lang="en-US" sz="1200" dirty="0">
              <a:solidFill>
                <a:srgbClr val="808080">
                  <a:lumMod val="75000"/>
                </a:srgbClr>
              </a:solidFill>
            </a:endParaRPr>
          </a:p>
        </p:txBody>
      </p:sp>
      <p:sp>
        <p:nvSpPr>
          <p:cNvPr id="144" name="Rectangle 108"/>
          <p:cNvSpPr>
            <a:spLocks noChangeArrowheads="1"/>
          </p:cNvSpPr>
          <p:nvPr/>
        </p:nvSpPr>
        <p:spPr bwMode="auto">
          <a:xfrm>
            <a:off x="6973503" y="3218180"/>
            <a:ext cx="228600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8" name="Rectangle 134" descr="Wide upward diagonal"/>
          <p:cNvSpPr>
            <a:spLocks noChangeArrowheads="1"/>
          </p:cNvSpPr>
          <p:nvPr/>
        </p:nvSpPr>
        <p:spPr bwMode="auto">
          <a:xfrm>
            <a:off x="6918807" y="3218180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1" name="Rectangle 108"/>
          <p:cNvSpPr>
            <a:spLocks noChangeArrowheads="1"/>
          </p:cNvSpPr>
          <p:nvPr/>
        </p:nvSpPr>
        <p:spPr bwMode="auto">
          <a:xfrm>
            <a:off x="7778231" y="3218180"/>
            <a:ext cx="337163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2" name="Rectangle 134" descr="Wide upward diagonal"/>
          <p:cNvSpPr>
            <a:spLocks noChangeArrowheads="1"/>
          </p:cNvSpPr>
          <p:nvPr/>
        </p:nvSpPr>
        <p:spPr bwMode="auto">
          <a:xfrm>
            <a:off x="6761357" y="3218180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3" name="Rectangle 134" descr="Wide upward diagonal"/>
          <p:cNvSpPr>
            <a:spLocks noChangeArrowheads="1"/>
          </p:cNvSpPr>
          <p:nvPr/>
        </p:nvSpPr>
        <p:spPr bwMode="auto">
          <a:xfrm>
            <a:off x="6421120" y="3218180"/>
            <a:ext cx="45719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4" name="Rectangle 134" descr="Wide upward diagonal"/>
          <p:cNvSpPr>
            <a:spLocks noChangeArrowheads="1"/>
          </p:cNvSpPr>
          <p:nvPr/>
        </p:nvSpPr>
        <p:spPr bwMode="auto">
          <a:xfrm>
            <a:off x="7515368" y="3218180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5" name="Rectangle 164" descr="Wide upward diagonal"/>
          <p:cNvSpPr>
            <a:spLocks noChangeArrowheads="1"/>
          </p:cNvSpPr>
          <p:nvPr/>
        </p:nvSpPr>
        <p:spPr bwMode="auto">
          <a:xfrm>
            <a:off x="7715851" y="3218180"/>
            <a:ext cx="66709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6" name="Text Box 123"/>
          <p:cNvSpPr txBox="1">
            <a:spLocks noChangeArrowheads="1"/>
          </p:cNvSpPr>
          <p:nvPr/>
        </p:nvSpPr>
        <p:spPr bwMode="auto">
          <a:xfrm>
            <a:off x="7685952" y="3733800"/>
            <a:ext cx="5055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>
                <a:solidFill>
                  <a:srgbClr val="000000"/>
                </a:solidFill>
              </a:rPr>
              <a:t>O2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7" name="Text Box 123"/>
          <p:cNvSpPr txBox="1">
            <a:spLocks noChangeArrowheads="1"/>
          </p:cNvSpPr>
          <p:nvPr/>
        </p:nvSpPr>
        <p:spPr bwMode="auto">
          <a:xfrm>
            <a:off x="6812422" y="3676021"/>
            <a:ext cx="5055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>
                <a:solidFill>
                  <a:srgbClr val="000000"/>
                </a:solidFill>
              </a:rPr>
              <a:t>O1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8" name="Rectangle 102"/>
          <p:cNvSpPr>
            <a:spLocks noChangeArrowheads="1"/>
          </p:cNvSpPr>
          <p:nvPr/>
        </p:nvSpPr>
        <p:spPr bwMode="auto">
          <a:xfrm>
            <a:off x="8469862" y="4362668"/>
            <a:ext cx="511490" cy="457200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2" name="Text Box 100"/>
          <p:cNvSpPr txBox="1">
            <a:spLocks noChangeArrowheads="1"/>
          </p:cNvSpPr>
          <p:nvPr/>
        </p:nvSpPr>
        <p:spPr bwMode="auto">
          <a:xfrm>
            <a:off x="8534400" y="2304421"/>
            <a:ext cx="609600" cy="5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en-US" altLang="en-US" sz="2800" b="1" i="1" dirty="0" smtClean="0">
                <a:solidFill>
                  <a:srgbClr val="CCCCFF"/>
                </a:solidFill>
              </a:rPr>
              <a:t>’18</a:t>
            </a:r>
            <a:endParaRPr lang="en-US" altLang="en-US" sz="2800" b="1" i="1" dirty="0">
              <a:solidFill>
                <a:srgbClr val="CCCCFF"/>
              </a:solidFill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7048500" y="5739825"/>
            <a:ext cx="2019300" cy="584775"/>
            <a:chOff x="7048500" y="5739825"/>
            <a:chExt cx="2019300" cy="58477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7317970" y="5739825"/>
              <a:ext cx="174983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 Box 105"/>
            <p:cNvSpPr txBox="1">
              <a:spLocks noChangeArrowheads="1"/>
            </p:cNvSpPr>
            <p:nvPr/>
          </p:nvSpPr>
          <p:spPr bwMode="auto">
            <a:xfrm>
              <a:off x="7048500" y="5739825"/>
              <a:ext cx="183832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3152" rIns="0">
              <a:spAutoFit/>
            </a:bodyPr>
            <a:lstStyle>
              <a:lvl1pPr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95288" algn="l"/>
                  <a:tab pos="1146175" algn="l"/>
                  <a:tab pos="1201738" algn="l"/>
                  <a:tab pos="2116138" algn="l"/>
                  <a:tab pos="3889375" algn="l"/>
                  <a:tab pos="59499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altLang="en-US" sz="1600" b="1" i="1" dirty="0" smtClean="0">
                  <a:solidFill>
                    <a:srgbClr val="FF0000"/>
                  </a:solidFill>
                </a:rPr>
                <a:t>KAGRA ~2019</a:t>
              </a:r>
            </a:p>
            <a:p>
              <a:pPr algn="r">
                <a:spcBef>
                  <a:spcPts val="0"/>
                </a:spcBef>
              </a:pPr>
              <a:r>
                <a:rPr lang="en-US" altLang="en-US" sz="1600" b="1" i="1" dirty="0" smtClean="0">
                  <a:solidFill>
                    <a:srgbClr val="FF0000"/>
                  </a:solidFill>
                </a:rPr>
                <a:t>LIGO-India ~2024</a:t>
              </a:r>
              <a:endParaRPr lang="en-US" altLang="en-US" sz="11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4" name="Text Box 105"/>
          <p:cNvSpPr txBox="1">
            <a:spLocks noChangeArrowheads="1"/>
          </p:cNvSpPr>
          <p:nvPr/>
        </p:nvSpPr>
        <p:spPr bwMode="auto">
          <a:xfrm>
            <a:off x="304801" y="5486400"/>
            <a:ext cx="66293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altLang="en-US" sz="1600" b="1" i="1" dirty="0" smtClean="0">
                <a:solidFill>
                  <a:srgbClr val="FFC000"/>
                </a:solidFill>
              </a:rPr>
              <a:t>Meanwhile, GEO has run more-or-less continuously to demonstrate advanced technologies and to maintain “</a:t>
            </a:r>
            <a:r>
              <a:rPr lang="en-US" altLang="en-US" sz="1600" b="1" i="1" dirty="0" err="1" smtClean="0">
                <a:solidFill>
                  <a:srgbClr val="FFC000"/>
                </a:solidFill>
              </a:rPr>
              <a:t>AstroWatch</a:t>
            </a:r>
            <a:r>
              <a:rPr lang="en-US" altLang="en-US" sz="1600" b="1" i="1" dirty="0" smtClean="0">
                <a:solidFill>
                  <a:srgbClr val="FFC000"/>
                </a:solidFill>
              </a:rPr>
              <a:t>” vigil</a:t>
            </a:r>
          </a:p>
        </p:txBody>
      </p:sp>
    </p:spTree>
    <p:extLst>
      <p:ext uri="{BB962C8B-B14F-4D97-AF65-F5344CB8AC3E}">
        <p14:creationId xmlns:p14="http://schemas.microsoft.com/office/powerpoint/2010/main" val="2868631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How will the GW detector network improve? 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66800"/>
            <a:ext cx="8226425" cy="5254625"/>
          </a:xfrm>
        </p:spPr>
        <p:txBody>
          <a:bodyPr/>
          <a:lstStyle/>
          <a:p>
            <a:r>
              <a:rPr lang="en-US" dirty="0" smtClean="0"/>
              <a:t>Sensitivity </a:t>
            </a:r>
            <a:r>
              <a:rPr lang="en-US" dirty="0" smtClean="0">
                <a:sym typeface="Wingdings" panose="05000000000000000000" pitchFamily="2" charset="2"/>
              </a:rPr>
              <a:t> Distance reach</a:t>
            </a:r>
          </a:p>
          <a:p>
            <a:pPr lvl="1">
              <a:spcBef>
                <a:spcPts val="400"/>
              </a:spcBef>
            </a:pPr>
            <a:r>
              <a:rPr lang="en-US" dirty="0" smtClean="0">
                <a:sym typeface="Wingdings" panose="05000000000000000000" pitchFamily="2" charset="2"/>
              </a:rPr>
              <a:t>O1 amplitude noise level was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~3 times above Advanced LIGO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design; commissioning continues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ym typeface="Wingdings" panose="05000000000000000000" pitchFamily="2" charset="2"/>
              </a:rPr>
              <a:t>Virgo will likely begin with modest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sensitivity, and improve over time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ym typeface="Wingdings" panose="05000000000000000000" pitchFamily="2" charset="2"/>
              </a:rPr>
              <a:t>Further incremental upgrades and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new facilities are being studied</a:t>
            </a:r>
          </a:p>
          <a:p>
            <a:pPr>
              <a:spcBef>
                <a:spcPts val="1800"/>
              </a:spcBef>
            </a:pPr>
            <a:r>
              <a:rPr lang="en-US" dirty="0" smtClean="0">
                <a:sym typeface="Wingdings" panose="05000000000000000000" pitchFamily="2" charset="2"/>
              </a:rPr>
              <a:t>More detectors  Better localization</a:t>
            </a:r>
          </a:p>
          <a:p>
            <a:pPr lvl="1"/>
            <a:r>
              <a:rPr lang="en-US" dirty="0" smtClean="0"/>
              <a:t>Varies event-by-event</a:t>
            </a:r>
          </a:p>
          <a:p>
            <a:pPr lvl="1"/>
            <a:r>
              <a:rPr lang="en-US" dirty="0" smtClean="0"/>
              <a:t>	  One example: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648200" y="936160"/>
            <a:ext cx="3777736" cy="2845033"/>
            <a:chOff x="914400" y="1012359"/>
            <a:chExt cx="7555472" cy="56900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1012359"/>
              <a:ext cx="7555472" cy="56900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583016" y="5919933"/>
              <a:ext cx="288893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LIGO-G1501223-v3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8" t="24292" r="14624" b="12888"/>
            <a:stretch/>
          </p:blipFill>
          <p:spPr>
            <a:xfrm>
              <a:off x="2513937" y="1431235"/>
              <a:ext cx="5669280" cy="378482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096000" y="5083639"/>
              <a:ext cx="911066" cy="615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1" dirty="0" smtClean="0">
                  <a:solidFill>
                    <a:srgbClr val="0000FF"/>
                  </a:solidFill>
                </a:rPr>
                <a:t>O1</a:t>
              </a:r>
              <a:endParaRPr lang="en-US" b="1" i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75822" y="4214418"/>
            <a:ext cx="5852442" cy="2560320"/>
            <a:chOff x="1647661" y="4114800"/>
            <a:chExt cx="5852442" cy="25603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34" b="20834"/>
            <a:stretch/>
          </p:blipFill>
          <p:spPr>
            <a:xfrm>
              <a:off x="1647661" y="4114800"/>
              <a:ext cx="5852442" cy="25603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00600" y="4572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</a:rPr>
                <a:t>HL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76313" y="4221480"/>
            <a:ext cx="5852442" cy="2560320"/>
            <a:chOff x="1646135" y="4121862"/>
            <a:chExt cx="5852442" cy="25603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01" b="20669"/>
            <a:stretch/>
          </p:blipFill>
          <p:spPr>
            <a:xfrm>
              <a:off x="1646135" y="4121862"/>
              <a:ext cx="5852442" cy="256032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00600" y="4572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</a:rPr>
                <a:t>HLV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77158" y="4214418"/>
            <a:ext cx="5852442" cy="2560320"/>
            <a:chOff x="1648997" y="4114800"/>
            <a:chExt cx="5852442" cy="25603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37" b="20832"/>
            <a:stretch/>
          </p:blipFill>
          <p:spPr>
            <a:xfrm>
              <a:off x="1648997" y="4114800"/>
              <a:ext cx="5852442" cy="256032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800600" y="4572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</a:rPr>
                <a:t>HLVK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061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1"/>
            </a:gs>
            <a:gs pos="0">
              <a:schemeClr val="tx1"/>
            </a:gs>
            <a:gs pos="32000">
              <a:schemeClr val="tx1">
                <a:lumMod val="85000"/>
                <a:lumOff val="15000"/>
              </a:schemeClr>
            </a:gs>
            <a:gs pos="37000">
              <a:schemeClr val="tx1"/>
            </a:gs>
            <a:gs pos="42000">
              <a:schemeClr val="tx1">
                <a:lumMod val="85000"/>
                <a:lumOff val="15000"/>
              </a:schemeClr>
            </a:gs>
            <a:gs pos="15000">
              <a:schemeClr val="tx1">
                <a:lumMod val="95000"/>
                <a:lumOff val="5000"/>
              </a:schemeClr>
            </a:gs>
            <a:gs pos="22000">
              <a:schemeClr val="tx1">
                <a:lumMod val="85000"/>
                <a:lumOff val="15000"/>
              </a:schemeClr>
            </a:gs>
            <a:gs pos="47000">
              <a:schemeClr val="tx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"/>
            <a:ext cx="8153400" cy="838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Summary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4" b="45614"/>
          <a:stretch/>
        </p:blipFill>
        <p:spPr>
          <a:xfrm>
            <a:off x="6781801" y="4495801"/>
            <a:ext cx="2362199" cy="236219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5613" y="1066800"/>
            <a:ext cx="8226425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400"/>
              </a:spcBef>
            </a:pPr>
            <a:r>
              <a:rPr lang="en-US" sz="22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We’re already testing the predictions of GR in various ways and learning about the astrophysical source population</a:t>
            </a:r>
          </a:p>
          <a:p>
            <a:pPr algn="l">
              <a:spcBef>
                <a:spcPts val="1800"/>
              </a:spcBef>
            </a:pPr>
            <a:r>
              <a:rPr lang="en-US" sz="2200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We have a full-scale EM follow-up program in place to try to catch and identify any counterpart</a:t>
            </a:r>
          </a:p>
          <a:p>
            <a:pPr algn="l">
              <a:spcBef>
                <a:spcPts val="1800"/>
              </a:spcBef>
            </a:pPr>
            <a:r>
              <a:rPr lang="en-US" sz="22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The GW detector network will grow and improve over the next several years</a:t>
            </a:r>
          </a:p>
          <a:p>
            <a:pPr algn="l">
              <a:spcBef>
                <a:spcPts val="1800"/>
              </a:spcBef>
              <a:spcAft>
                <a:spcPts val="0"/>
              </a:spcAft>
            </a:pPr>
            <a:r>
              <a:rPr lang="en-US" sz="22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What will we detect next?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More binary black hole mergers!  What can we learn from them?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Binary neutron star mergers?  How else will we see them?</a:t>
            </a:r>
            <a:endParaRPr lang="en-US" sz="20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Other gravitational-wave sources?</a:t>
            </a:r>
          </a:p>
          <a:p>
            <a:pPr algn="l">
              <a:spcBef>
                <a:spcPts val="18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Opportunities for multi-messenger astronomy</a:t>
            </a:r>
            <a:endParaRPr lang="en-US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prstClr val="white">
                  <a:lumMod val="9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7972426" y="1193622"/>
            <a:ext cx="1140774" cy="29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… after the </a:t>
            </a:r>
            <a:r>
              <a:rPr lang="en-US" sz="3600" b="0" i="1" dirty="0" smtClean="0">
                <a:latin typeface="Calibri" panose="020F0502020204030204" pitchFamily="34" charset="0"/>
              </a:rPr>
              <a:t>Advanced LIGO</a:t>
            </a:r>
            <a:r>
              <a:rPr lang="en-US" sz="3600" b="0" dirty="0" smtClean="0">
                <a:latin typeface="Calibri" panose="020F0502020204030204" pitchFamily="34" charset="0"/>
              </a:rPr>
              <a:t> Upgrade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1028" descr="IFO_SYSdi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r="2902" b="5216"/>
          <a:stretch/>
        </p:blipFill>
        <p:spPr bwMode="auto">
          <a:xfrm>
            <a:off x="228600" y="996287"/>
            <a:ext cx="7990764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114800"/>
            <a:ext cx="3963987" cy="2362200"/>
          </a:xfrm>
        </p:spPr>
        <p:txBody>
          <a:bodyPr/>
          <a:lstStyle/>
          <a:p>
            <a:pPr lvl="1">
              <a:spcBef>
                <a:spcPts val="300"/>
              </a:spcBef>
            </a:pPr>
            <a:r>
              <a:rPr lang="en-US" dirty="0" smtClean="0"/>
              <a:t>Higher-power laser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Larger mirrors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Higher finesse arm cavities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Stable recycling cavities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Signal recycling mirror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Output mode cleaner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more 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8213" y="1752600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28975" y="5326743"/>
            <a:ext cx="983796" cy="24538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12813" y="1362517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04800" y="1091860"/>
            <a:ext cx="3352800" cy="903014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0" dirty="0" smtClean="0">
                <a:solidFill>
                  <a:srgbClr val="0000FF"/>
                </a:solidFill>
              </a:rPr>
              <a:t>Comprehensive upgrade of </a:t>
            </a:r>
            <a:br>
              <a:rPr lang="en-US" b="0" dirty="0" smtClean="0">
                <a:solidFill>
                  <a:srgbClr val="0000FF"/>
                </a:solidFill>
              </a:rPr>
            </a:br>
            <a:r>
              <a:rPr lang="en-US" b="0" dirty="0" smtClean="0">
                <a:solidFill>
                  <a:srgbClr val="0000FF"/>
                </a:solidFill>
              </a:rPr>
              <a:t>Initial LIGO instrumentation in same vacuum system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1" y="1066800"/>
            <a:ext cx="3603170" cy="769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stCxn id="3" idx="0"/>
          </p:cNvCxnSpPr>
          <p:nvPr/>
        </p:nvCxnSpPr>
        <p:spPr>
          <a:xfrm flipH="1" flipV="1">
            <a:off x="1143002" y="3581400"/>
            <a:ext cx="1143792" cy="5334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343275" y="4814888"/>
            <a:ext cx="1243013" cy="42862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71813" y="5903232"/>
            <a:ext cx="1500187" cy="24039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-880019" y="4994820"/>
            <a:ext cx="267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Improvements</a:t>
            </a:r>
            <a:endParaRPr lang="en-US" b="1" u="sng" dirty="0">
              <a:solidFill>
                <a:srgbClr val="000000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5312"/>
            <a:ext cx="1703388" cy="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8" r="9476"/>
          <a:stretch/>
        </p:blipFill>
        <p:spPr bwMode="auto">
          <a:xfrm>
            <a:off x="5562600" y="1600200"/>
            <a:ext cx="2333626" cy="16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791200" y="4619484"/>
            <a:ext cx="3124200" cy="641794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 marL="915988" indent="-1588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0" dirty="0" smtClean="0">
                <a:solidFill>
                  <a:srgbClr val="0000FF"/>
                </a:solidFill>
              </a:rPr>
              <a:t>First observing run (O1) began in September 2015</a:t>
            </a:r>
            <a:endParaRPr lang="en-US" b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70200"/>
            <a:ext cx="7620000" cy="711200"/>
          </a:xfrm>
        </p:spPr>
        <p:txBody>
          <a:bodyPr/>
          <a:lstStyle/>
          <a:p>
            <a:r>
              <a:rPr lang="en-US" sz="4000" b="0" dirty="0" smtClean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Backup slides</a:t>
            </a:r>
            <a:endParaRPr lang="en-US" sz="4000" b="0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7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44E7-8D2A-419C-948A-D4358A4CF2AE}" type="slidenum">
              <a:rPr lang="en-US"/>
              <a:pPr/>
              <a:t>51</a:t>
            </a:fld>
            <a:endParaRPr 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Antenna Pattern of </a:t>
            </a:r>
            <a:r>
              <a:rPr lang="en-US" sz="3200" dirty="0" smtClean="0"/>
              <a:t>a Laser </a:t>
            </a:r>
            <a:r>
              <a:rPr lang="en-US" sz="3200" dirty="0"/>
              <a:t>Interferometer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295400"/>
            <a:ext cx="8226425" cy="381000"/>
          </a:xfrm>
        </p:spPr>
        <p:txBody>
          <a:bodyPr/>
          <a:lstStyle/>
          <a:p>
            <a:r>
              <a:rPr lang="en-US"/>
              <a:t>Directional sensitivity depends on polarization of waves</a:t>
            </a:r>
          </a:p>
        </p:txBody>
      </p:sp>
      <p:pic>
        <p:nvPicPr>
          <p:cNvPr id="152580" name="Picture 4" descr="forPeterhR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r="7201"/>
          <a:stretch>
            <a:fillRect/>
          </a:stretch>
        </p:blipFill>
        <p:spPr bwMode="auto">
          <a:xfrm>
            <a:off x="6049963" y="2252663"/>
            <a:ext cx="25860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 descr="forPeterhPlush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t="5534" r="2879" b="2766"/>
          <a:stretch>
            <a:fillRect/>
          </a:stretch>
        </p:blipFill>
        <p:spPr bwMode="auto">
          <a:xfrm>
            <a:off x="457200" y="2286000"/>
            <a:ext cx="5029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914400" y="1828800"/>
            <a:ext cx="188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“</a:t>
            </a:r>
            <a:r>
              <a:rPr lang="en-US">
                <a:sym typeface="Symbol" pitchFamily="18" charset="2"/>
              </a:rPr>
              <a:t></a:t>
            </a:r>
            <a:r>
              <a:rPr lang="en-US" sz="2000">
                <a:sym typeface="Symbol" pitchFamily="18" charset="2"/>
              </a:rPr>
              <a:t>” polarization</a:t>
            </a:r>
            <a:endParaRPr lang="en-US" sz="2000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3352800" y="1828800"/>
            <a:ext cx="188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“</a:t>
            </a:r>
            <a:r>
              <a:rPr lang="en-US">
                <a:sym typeface="Symbol" pitchFamily="18" charset="2"/>
              </a:rPr>
              <a:t></a:t>
            </a:r>
            <a:r>
              <a:rPr lang="en-US" sz="2000"/>
              <a:t>” polarization</a:t>
            </a: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6400800" y="1905000"/>
            <a:ext cx="192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RMS sensitivity</a:t>
            </a: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457200" y="5562600"/>
            <a:ext cx="8226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2000" b="1"/>
              <a:t>A broad antenna pattern</a:t>
            </a:r>
            <a:br>
              <a:rPr lang="en-US" sz="2000" b="1"/>
            </a:br>
            <a:r>
              <a:rPr lang="en-US" sz="2000" b="1">
                <a:sym typeface="Symbol" pitchFamily="18" charset="2"/>
              </a:rPr>
              <a:t> </a:t>
            </a:r>
            <a:r>
              <a:rPr lang="en-US" sz="2000" b="1">
                <a:solidFill>
                  <a:srgbClr val="CC0000"/>
                </a:solidFill>
              </a:rPr>
              <a:t>More like a radio receiver than a telescope</a:t>
            </a:r>
          </a:p>
        </p:txBody>
      </p:sp>
    </p:spTree>
    <p:extLst>
      <p:ext uri="{BB962C8B-B14F-4D97-AF65-F5344CB8AC3E}">
        <p14:creationId xmlns:p14="http://schemas.microsoft.com/office/powerpoint/2010/main" val="2784823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Gravitational </a:t>
            </a:r>
            <a:r>
              <a:rPr lang="en-US" altLang="en-US" dirty="0" smtClean="0"/>
              <a:t>Wave Strain</a:t>
            </a:r>
            <a:endParaRPr lang="en-US" alt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66728-4318-4BD4-8052-9503DCDF451D}" type="slidenum">
              <a:rPr lang="en-US" altLang="en-US"/>
              <a:pPr/>
              <a:t>52</a:t>
            </a:fld>
            <a:endParaRPr lang="en-US" altLang="en-US"/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457200" y="1431925"/>
            <a:ext cx="2819400" cy="2514600"/>
            <a:chOff x="288" y="816"/>
            <a:chExt cx="1776" cy="1584"/>
          </a:xfrm>
        </p:grpSpPr>
        <p:pic>
          <p:nvPicPr>
            <p:cNvPr id="274436" name="Picture 4" descr="orbit_8"/>
            <p:cNvPicPr>
              <a:picLocks noChangeAspect="1" noChangeArrowheads="1" noCrop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680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37" name="Text Box 5"/>
            <p:cNvSpPr txBox="1">
              <a:spLocks noChangeArrowheads="1"/>
            </p:cNvSpPr>
            <p:nvPr/>
          </p:nvSpPr>
          <p:spPr bwMode="auto">
            <a:xfrm>
              <a:off x="288" y="816"/>
              <a:ext cx="177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dirty="0"/>
                <a:t>Two </a:t>
              </a:r>
              <a:r>
                <a:rPr lang="en-US" altLang="en-US" sz="2000" dirty="0">
                  <a:solidFill>
                    <a:srgbClr val="C00000"/>
                  </a:solidFill>
                </a:rPr>
                <a:t>massive, compact objects</a:t>
              </a:r>
              <a:r>
                <a:rPr lang="en-US" altLang="en-US" sz="2000" dirty="0"/>
                <a:t> in a tight orbit</a:t>
              </a:r>
            </a:p>
          </p:txBody>
        </p:sp>
      </p:grpSp>
      <p:grpSp>
        <p:nvGrpSpPr>
          <p:cNvPr id="274438" name="Group 6"/>
          <p:cNvGrpSpPr>
            <a:grpSpLocks/>
          </p:cNvGrpSpPr>
          <p:nvPr/>
        </p:nvGrpSpPr>
        <p:grpSpPr bwMode="auto">
          <a:xfrm>
            <a:off x="2971800" y="1736725"/>
            <a:ext cx="4092575" cy="2217738"/>
            <a:chOff x="1831" y="1003"/>
            <a:chExt cx="2578" cy="1397"/>
          </a:xfrm>
        </p:grpSpPr>
        <p:pic>
          <p:nvPicPr>
            <p:cNvPr id="274439" name="Picture 7" descr="hplus_8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680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40" name="Text Box 8"/>
            <p:cNvSpPr txBox="1">
              <a:spLocks noChangeArrowheads="1"/>
            </p:cNvSpPr>
            <p:nvPr/>
          </p:nvSpPr>
          <p:spPr bwMode="auto">
            <a:xfrm>
              <a:off x="1831" y="1003"/>
              <a:ext cx="257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/>
                <a:t>deform space (and any object in it) with a frequency which is twice the orbital frequency</a:t>
              </a:r>
            </a:p>
          </p:txBody>
        </p:sp>
      </p:grpSp>
      <p:grpSp>
        <p:nvGrpSpPr>
          <p:cNvPr id="274441" name="Group 9"/>
          <p:cNvGrpSpPr>
            <a:grpSpLocks/>
          </p:cNvGrpSpPr>
          <p:nvPr/>
        </p:nvGrpSpPr>
        <p:grpSpPr bwMode="auto">
          <a:xfrm>
            <a:off x="838200" y="4175126"/>
            <a:ext cx="4419600" cy="1624013"/>
            <a:chOff x="480" y="2544"/>
            <a:chExt cx="2784" cy="1023"/>
          </a:xfrm>
        </p:grpSpPr>
        <p:pic>
          <p:nvPicPr>
            <p:cNvPr id="274442" name="Picture 10" descr="hplus_8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2544"/>
              <a:ext cx="363" cy="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44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80" y="3082"/>
                  <a:ext cx="2784" cy="4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en-US" sz="2000" dirty="0" smtClean="0"/>
                    <a:t>The stretching is described by a </a:t>
                  </a:r>
                  <a:r>
                    <a:rPr lang="en-US" altLang="en-US" sz="2000" dirty="0">
                      <a:solidFill>
                        <a:srgbClr val="CC0000"/>
                      </a:solidFill>
                    </a:rPr>
                    <a:t>dimensionless strain</a:t>
                  </a:r>
                  <a:r>
                    <a:rPr lang="en-US" altLang="en-US" sz="2000" dirty="0" smtClean="0">
                      <a:solidFill>
                        <a:srgbClr val="CC000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alt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en-US" b="0" i="0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en-US" b="0" i="1" smtClean="0">
                          <a:solidFill>
                            <a:srgbClr val="CC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endParaRPr lang="en-US" altLang="en-US" sz="2000" dirty="0">
                    <a:solidFill>
                      <a:srgbClr val="CC0000"/>
                    </a:solidFill>
                  </a:endParaRPr>
                </a:p>
              </p:txBody>
            </p:sp>
          </mc:Choice>
          <mc:Fallback xmlns="">
            <p:sp>
              <p:nvSpPr>
                <p:cNvPr id="274443" name="Text 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0" y="3082"/>
                  <a:ext cx="2784" cy="48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517" t="-3175" b="-12698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4444" name="Group 12"/>
          <p:cNvGrpSpPr>
            <a:grpSpLocks/>
          </p:cNvGrpSpPr>
          <p:nvPr/>
        </p:nvGrpSpPr>
        <p:grpSpPr bwMode="auto">
          <a:xfrm>
            <a:off x="5181600" y="2803525"/>
            <a:ext cx="3429000" cy="2986088"/>
            <a:chOff x="3264" y="1680"/>
            <a:chExt cx="2160" cy="1881"/>
          </a:xfrm>
        </p:grpSpPr>
        <p:pic>
          <p:nvPicPr>
            <p:cNvPr id="274445" name="Picture 13" descr="hplus_8b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1680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44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264" y="3082"/>
                  <a:ext cx="2160" cy="4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en-US" altLang="en-US" sz="2000" dirty="0" smtClean="0"/>
                    <a:t> is </a:t>
                  </a:r>
                  <a:r>
                    <a:rPr lang="en-US" altLang="en-US" sz="2000" dirty="0"/>
                    <a:t>inversely proportional to the distance from the source</a:t>
                  </a:r>
                </a:p>
              </p:txBody>
            </p:sp>
          </mc:Choice>
          <mc:Fallback xmlns="">
            <p:sp>
              <p:nvSpPr>
                <p:cNvPr id="274446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64" y="3082"/>
                  <a:ext cx="2160" cy="4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776" r="-2309" b="-1360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391886" y="40634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(Neutron stars or black holes)</a:t>
            </a:r>
            <a:endParaRPr 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524000" y="6019800"/>
                <a:ext cx="6172200" cy="495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FF"/>
                    </a:solidFill>
                    <a:latin typeface="+mn-lt"/>
                  </a:rPr>
                  <a:t>Challenge: only expect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FF"/>
                    </a:solidFill>
                    <a:latin typeface="+mn-lt"/>
                  </a:rPr>
                  <a:t> at Earth!</a:t>
                </a:r>
                <a:endParaRPr lang="en-US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019800"/>
                <a:ext cx="6172200" cy="495713"/>
              </a:xfrm>
              <a:prstGeom prst="rect">
                <a:avLst/>
              </a:prstGeom>
              <a:blipFill rotWithShape="0">
                <a:blip r:embed="rId7"/>
                <a:stretch>
                  <a:fillRect t="-2469" b="-2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68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F61E-D772-43EE-BB9D-D7C6FC72117A}" type="slidenum">
              <a:rPr lang="en-US"/>
              <a:pPr/>
              <a:t>53</a:t>
            </a:fld>
            <a:endParaRPr lang="en-US"/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Fate of B1913+16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143000"/>
            <a:ext cx="8383587" cy="5254625"/>
          </a:xfrm>
        </p:spPr>
        <p:txBody>
          <a:bodyPr/>
          <a:lstStyle/>
          <a:p>
            <a:r>
              <a:rPr lang="en-US" b="0" dirty="0"/>
              <a:t>Gravitational waves carry away energy and angular momentum</a:t>
            </a:r>
          </a:p>
          <a:p>
            <a:r>
              <a:rPr lang="en-US" b="0" dirty="0"/>
              <a:t>Orbit will continue to </a:t>
            </a:r>
            <a:r>
              <a:rPr lang="en-US" b="0" dirty="0" smtClean="0"/>
              <a:t>decay—</a:t>
            </a:r>
            <a:r>
              <a:rPr lang="en-US" b="0" dirty="0" smtClean="0">
                <a:solidFill>
                  <a:srgbClr val="0000FF"/>
                </a:solidFill>
              </a:rPr>
              <a:t>“</a:t>
            </a:r>
            <a:r>
              <a:rPr lang="en-US" b="0" dirty="0" err="1" smtClean="0">
                <a:solidFill>
                  <a:srgbClr val="0000FF"/>
                </a:solidFill>
              </a:rPr>
              <a:t>inspiral</a:t>
            </a:r>
            <a:r>
              <a:rPr lang="en-US" b="0" dirty="0" smtClean="0">
                <a:solidFill>
                  <a:srgbClr val="0000FF"/>
                </a:solidFill>
              </a:rPr>
              <a:t>”</a:t>
            </a:r>
            <a:r>
              <a:rPr lang="en-US" b="0" dirty="0" smtClean="0"/>
              <a:t>—over </a:t>
            </a:r>
            <a:r>
              <a:rPr lang="en-US" b="0" dirty="0"/>
              <a:t>the next ~300 million years, until…</a:t>
            </a:r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r>
              <a:rPr lang="en-US" b="0" dirty="0" smtClean="0"/>
              <a:t>The neutron stars will merge !</a:t>
            </a:r>
          </a:p>
          <a:p>
            <a:pPr lvl="1"/>
            <a:r>
              <a:rPr lang="en-US" dirty="0" smtClean="0"/>
              <a:t>And probably collapse to form a black hole</a:t>
            </a:r>
          </a:p>
          <a:p>
            <a:pPr lvl="1"/>
            <a:r>
              <a:rPr lang="en-US" dirty="0" smtClean="0"/>
              <a:t>Final </a:t>
            </a:r>
            <a:r>
              <a:rPr lang="en-US" dirty="0"/>
              <a:t>~</a:t>
            </a:r>
            <a:r>
              <a:rPr lang="en-US" dirty="0" smtClean="0"/>
              <a:t>minute will be in audio frequency band</a:t>
            </a:r>
          </a:p>
        </p:txBody>
      </p:sp>
      <p:pic>
        <p:nvPicPr>
          <p:cNvPr id="272388" name="Picture 4" descr="ligochirp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2" t="29932" r="6050" b="21379"/>
          <a:stretch>
            <a:fillRect/>
          </a:stretch>
        </p:blipFill>
        <p:spPr bwMode="auto">
          <a:xfrm>
            <a:off x="1352550" y="2362200"/>
            <a:ext cx="6724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862013" y="2984500"/>
            <a:ext cx="869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b="1" i="1">
                <a:latin typeface="Times New Roman" pitchFamily="18" charset="0"/>
              </a:rPr>
              <a:t>h(t)   </a:t>
            </a:r>
          </a:p>
        </p:txBody>
      </p:sp>
      <p:sp>
        <p:nvSpPr>
          <p:cNvPr id="2" name="Action Button: Sound 1">
            <a:hlinkClick r:id="" action="ppaction://noaction" highlightClick="1">
              <a:snd r:embed="rId5" name="inspiral_ns_ns.wav"/>
            </a:hlinkClick>
          </p:cNvPr>
          <p:cNvSpPr/>
          <p:nvPr/>
        </p:nvSpPr>
        <p:spPr>
          <a:xfrm>
            <a:off x="5823858" y="5442858"/>
            <a:ext cx="272142" cy="272142"/>
          </a:xfrm>
          <a:prstGeom prst="actionButtonSound">
            <a:avLst/>
          </a:prstGeom>
          <a:solidFill>
            <a:srgbClr val="FFCCCC"/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Advanced LIGO Optical Layout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1028" descr="IFO_SYS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 r="2902" b="5216"/>
          <a:stretch/>
        </p:blipFill>
        <p:spPr bwMode="auto">
          <a:xfrm>
            <a:off x="228600" y="996287"/>
            <a:ext cx="7990764" cy="560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114800"/>
            <a:ext cx="3963987" cy="2362200"/>
          </a:xfrm>
        </p:spPr>
        <p:txBody>
          <a:bodyPr/>
          <a:lstStyle/>
          <a:p>
            <a:pPr lvl="1">
              <a:spcBef>
                <a:spcPts val="300"/>
              </a:spcBef>
            </a:pPr>
            <a:r>
              <a:rPr lang="en-US" dirty="0" smtClean="0"/>
              <a:t>Higher-power laser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Larger mirrors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Higher finesse arm cavities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Stable recycling cavities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Signal recycling mirror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Output mode cleaner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more 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18213" y="1752600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28975" y="5326743"/>
            <a:ext cx="983796" cy="245382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12813" y="1362517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1" y="1066800"/>
            <a:ext cx="3603170" cy="769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stCxn id="3" idx="0"/>
          </p:cNvCxnSpPr>
          <p:nvPr/>
        </p:nvCxnSpPr>
        <p:spPr>
          <a:xfrm flipH="1" flipV="1">
            <a:off x="1143002" y="3581400"/>
            <a:ext cx="1143792" cy="5334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343275" y="4814888"/>
            <a:ext cx="1243013" cy="428624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071813" y="5903232"/>
            <a:ext cx="1500187" cy="24039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-880019" y="4994820"/>
            <a:ext cx="267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0000"/>
                </a:solidFill>
              </a:rPr>
              <a:t>Improvements</a:t>
            </a:r>
            <a:endParaRPr lang="en-US" b="1" u="sng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5943600" y="4343400"/>
                <a:ext cx="2885364" cy="1207814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5000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3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915988" indent="-1588" algn="l" rtl="0" fontAlgn="base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90000"/>
                  </a:lnSpc>
                </a:pPr>
                <a:r>
                  <a:rPr lang="en-US" b="0" dirty="0" smtClean="0">
                    <a:solidFill>
                      <a:srgbClr val="0000FF"/>
                    </a:solidFill>
                  </a:rPr>
                  <a:t>Goal of the upgrade: </a:t>
                </a:r>
                <a:br>
                  <a:rPr lang="en-US" b="0" dirty="0" smtClean="0">
                    <a:solidFill>
                      <a:srgbClr val="0000FF"/>
                    </a:solidFill>
                  </a:rPr>
                </a:br>
                <a:r>
                  <a:rPr lang="en-US" b="0" dirty="0" smtClean="0">
                    <a:solidFill>
                      <a:srgbClr val="0000FF"/>
                    </a:solidFill>
                  </a:rPr>
                  <a:t>10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0" dirty="0" smtClean="0">
                    <a:solidFill>
                      <a:srgbClr val="0000FF"/>
                    </a:solidFill>
                  </a:rPr>
                  <a:t> lower noise </a:t>
                </a:r>
                <a:r>
                  <a:rPr lang="en-US" b="0" dirty="0" smtClean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 1000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</m:oMath>
                </a14:m>
                <a:r>
                  <a:rPr lang="en-US" b="0" dirty="0" smtClean="0">
                    <a:solidFill>
                      <a:srgbClr val="0000FF"/>
                    </a:solidFill>
                  </a:rPr>
                  <a:t> more volume of space searched</a:t>
                </a:r>
                <a:endParaRPr lang="en-US" b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3600" y="4343400"/>
                <a:ext cx="2885364" cy="1207814"/>
              </a:xfrm>
              <a:prstGeom prst="rect">
                <a:avLst/>
              </a:prstGeom>
              <a:blipFill rotWithShape="0">
                <a:blip r:embed="rId4"/>
                <a:stretch>
                  <a:fillRect l="-1895" t="-4500" b="-7000"/>
                </a:stretch>
              </a:blipFill>
              <a:ln w="127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" descr="hplus1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063" y="1799230"/>
            <a:ext cx="1899313" cy="18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65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Advanced LIGO Installation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went pretty smoothly at both LIGO observatories</a:t>
            </a:r>
          </a:p>
          <a:p>
            <a:pPr marL="3375025" lvl="1"/>
            <a:r>
              <a:rPr lang="en-US" dirty="0" smtClean="0"/>
              <a:t>Achieved full interferometer lock in 2014, first at LIGO Livingston, then at LIGO Hanford</a:t>
            </a:r>
          </a:p>
          <a:p>
            <a:pPr marL="3375025" lvl="1"/>
            <a:r>
              <a:rPr lang="en-US" dirty="0" smtClean="0"/>
              <a:t>Commissioning: lots of work, lots of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 descr="itm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676400"/>
            <a:ext cx="3428999" cy="457200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0" y="2667000"/>
            <a:ext cx="5167993" cy="343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90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LIGO GW Strain Sensitivity for O1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12359"/>
            <a:ext cx="7555472" cy="5690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3015" y="6016823"/>
            <a:ext cx="288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LIGO-G1501223-v3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t="24292" r="14624" b="12888"/>
          <a:stretch/>
        </p:blipFill>
        <p:spPr>
          <a:xfrm>
            <a:off x="2513937" y="1431235"/>
            <a:ext cx="5669280" cy="37848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5505069"/>
            <a:ext cx="5257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FF"/>
                </a:solidFill>
              </a:rPr>
              <a:t>R</a:t>
            </a:r>
            <a:r>
              <a:rPr lang="en-US" sz="1800" dirty="0" smtClean="0">
                <a:solidFill>
                  <a:srgbClr val="0000FF"/>
                </a:solidFill>
              </a:rPr>
              <a:t>ange </a:t>
            </a:r>
            <a:r>
              <a:rPr lang="en-US" sz="1800" dirty="0">
                <a:solidFill>
                  <a:srgbClr val="0000FF"/>
                </a:solidFill>
              </a:rPr>
              <a:t>~</a:t>
            </a:r>
            <a:r>
              <a:rPr lang="en-US" sz="1800" dirty="0" smtClean="0">
                <a:solidFill>
                  <a:srgbClr val="0000FF"/>
                </a:solidFill>
              </a:rPr>
              <a:t> 70 </a:t>
            </a:r>
            <a:r>
              <a:rPr lang="en-US" sz="1800" dirty="0" err="1" smtClean="0">
                <a:solidFill>
                  <a:srgbClr val="0000FF"/>
                </a:solidFill>
              </a:rPr>
              <a:t>Mpc</a:t>
            </a:r>
            <a:r>
              <a:rPr lang="en-US" sz="1800" dirty="0" smtClean="0">
                <a:solidFill>
                  <a:srgbClr val="0000FF"/>
                </a:solidFill>
              </a:rPr>
              <a:t> for binary neutron star </a:t>
            </a:r>
            <a:r>
              <a:rPr lang="en-US" sz="1800" dirty="0" err="1" smtClean="0">
                <a:solidFill>
                  <a:srgbClr val="0000FF"/>
                </a:solidFill>
              </a:rPr>
              <a:t>inspiral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averaged over orbital inclination &amp; sky position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2055" y="5326938"/>
            <a:ext cx="609600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2399" y="5029200"/>
                <a:ext cx="1289887" cy="129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−23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rgbClr val="C00000"/>
                    </a:solidFill>
                  </a:rPr>
                  <a:t> amplitude spectral density!</a:t>
                </a:r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5029200"/>
                <a:ext cx="1289887" cy="1291572"/>
              </a:xfrm>
              <a:prstGeom prst="rect">
                <a:avLst/>
              </a:prstGeom>
              <a:blipFill rotWithShape="0">
                <a:blip r:embed="rId4"/>
                <a:stretch>
                  <a:fillRect l="-377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791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LIGO Detector Noise Components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7772400" cy="49514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963808"/>
            <a:ext cx="435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9A46"/>
                </a:solidFill>
              </a:rPr>
              <a:t>From Abbott et al., arXiv:1602.03838</a:t>
            </a:r>
            <a:endParaRPr lang="en-US" sz="2000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46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Could it be an instrumental noise artifact? 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13" y="1143000"/>
                <a:ext cx="8307387" cy="5254625"/>
              </a:xfrm>
            </p:spPr>
            <p:txBody>
              <a:bodyPr/>
              <a:lstStyle/>
              <a:p>
                <a:r>
                  <a:rPr lang="en-US" dirty="0" smtClean="0"/>
                  <a:t>Would have to have been (nearly) coincident at the two sites</a:t>
                </a:r>
              </a:p>
              <a:p>
                <a:r>
                  <a:rPr lang="en-US" dirty="0" smtClean="0"/>
                  <a:t>We checked for possible </a:t>
                </a:r>
                <a:r>
                  <a:rPr lang="en-US" i="1" dirty="0" smtClean="0"/>
                  <a:t>correlated</a:t>
                </a:r>
                <a:r>
                  <a:rPr lang="en-US" dirty="0" smtClean="0"/>
                  <a:t> noise in the detectors</a:t>
                </a:r>
              </a:p>
              <a:p>
                <a:pPr lvl="1"/>
                <a:r>
                  <a:rPr lang="en-US" dirty="0" smtClean="0"/>
                  <a:t>No significant signals found in magnetometers, etc.</a:t>
                </a:r>
              </a:p>
              <a:p>
                <a:r>
                  <a:rPr lang="en-US" dirty="0" smtClean="0"/>
                  <a:t>There are also uncorrelated “glitches” in the data</a:t>
                </a:r>
              </a:p>
              <a:p>
                <a:pPr lvl="1"/>
                <a:r>
                  <a:rPr lang="en-US" dirty="0" smtClean="0"/>
                  <a:t>Some can be rejected with data quality cuts on monitoring channels</a:t>
                </a:r>
              </a:p>
              <a:p>
                <a:pPr lvl="1"/>
                <a:r>
                  <a:rPr lang="en-US" dirty="0" smtClean="0"/>
                  <a:t>Still have “blip transients” with unknown origin,</a:t>
                </a:r>
                <a:br>
                  <a:rPr lang="en-US" dirty="0" smtClean="0"/>
                </a:br>
                <a:r>
                  <a:rPr lang="en-US" dirty="0" smtClean="0"/>
                  <a:t>though they don’t look much like “The Event”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We can estimate the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background</a:t>
                </a:r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(from random false coincidences)</a:t>
                </a:r>
                <a:br>
                  <a:rPr lang="en-US" dirty="0" smtClean="0"/>
                </a:br>
                <a:r>
                  <a:rPr lang="en-US" dirty="0" smtClean="0"/>
                  <a:t>by analyzing time-shifted data</a:t>
                </a:r>
                <a:endParaRPr lang="en-US" b="0" dirty="0" smtClean="0"/>
              </a:p>
              <a:p>
                <a:pPr marL="342900" indent="-342900">
                  <a:buFont typeface="Wingdings" panose="05000000000000000000" pitchFamily="2" charset="2"/>
                  <a:buChar char="è"/>
                </a:pP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We calculated that we would need </a:t>
                </a:r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16 days of data </a:t>
                </a: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</a:t>
                </a:r>
                <a:r>
                  <a:rPr lang="en-US" b="0" dirty="0" err="1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livetime</a:t>
                </a: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) </a:t>
                </a:r>
                <a:b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</a:b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to check for background </a:t>
                </a:r>
                <a:r>
                  <a:rPr lang="en-US" b="0" dirty="0" smtClean="0">
                    <a:sym typeface="Wingdings" panose="05000000000000000000" pitchFamily="2" charset="2"/>
                  </a:rPr>
                  <a:t>similar to</a:t>
                </a: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the </a:t>
                </a:r>
                <a:r>
                  <a:rPr lang="en-US" b="0" dirty="0" err="1" smtClean="0">
                    <a:sym typeface="Wingdings" panose="05000000000000000000" pitchFamily="2" charset="2"/>
                  </a:rPr>
                  <a:t>The</a:t>
                </a:r>
                <a:r>
                  <a:rPr lang="en-US" b="0" dirty="0" smtClean="0">
                    <a:sym typeface="Wingdings" panose="05000000000000000000" pitchFamily="2" charset="2"/>
                  </a:rPr>
                  <a:t> Event</a:t>
                </a:r>
                <a:r>
                  <a:rPr lang="en-US" b="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at the “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𝝈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” level</a:t>
                </a:r>
                <a:endParaRPr lang="en-US" b="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13" y="1143000"/>
                <a:ext cx="8307387" cy="5254625"/>
              </a:xfrm>
              <a:blipFill rotWithShape="0">
                <a:blip r:embed="rId2"/>
                <a:stretch>
                  <a:fillRect l="-807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89" y="3124200"/>
            <a:ext cx="2913311" cy="22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58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Final Analysis – Generic Transient Search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21" y="1143000"/>
            <a:ext cx="6543608" cy="5254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022" y="1066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Data set: Sept 12 to Oct 20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21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GW150914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946836"/>
            <a:ext cx="8763000" cy="2758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60836"/>
            <a:ext cx="8153400" cy="2695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204183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Signal arrived 7 </a:t>
            </a:r>
            <a:r>
              <a:rPr lang="en-US" sz="1600" b="1" i="1" dirty="0" err="1" smtClean="0"/>
              <a:t>ms</a:t>
            </a:r>
            <a:r>
              <a:rPr lang="en-US" sz="1600" b="1" i="1" dirty="0" smtClean="0"/>
              <a:t> earlier at L1</a:t>
            </a:r>
            <a:endParaRPr lang="en-US" sz="1600" b="1" i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697763" y="2673341"/>
            <a:ext cx="180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Bandpass filtered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9144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</a:rPr>
              <a:t>Arrived a couple of days </a:t>
            </a:r>
            <a:r>
              <a:rPr lang="en-US" sz="2000" i="1" dirty="0" smtClean="0">
                <a:solidFill>
                  <a:srgbClr val="0000FF"/>
                </a:solidFill>
              </a:rPr>
              <a:t>before</a:t>
            </a:r>
            <a:r>
              <a:rPr lang="en-US" sz="2000" dirty="0" smtClean="0">
                <a:solidFill>
                  <a:srgbClr val="0000FF"/>
                </a:solidFill>
              </a:rPr>
              <a:t> the official start of the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first Advanced LIGO observing run (O1) !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03975"/>
            <a:ext cx="2057400" cy="301625"/>
          </a:xfrm>
        </p:spPr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37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Final Analysis – Binary Coalescence Search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6" y="1143000"/>
            <a:ext cx="6525039" cy="5254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022" y="1066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Data set: Sept 12 to Oct 20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51083" y="2948638"/>
            <a:ext cx="835180" cy="504011"/>
            <a:chOff x="2743200" y="2924989"/>
            <a:chExt cx="835180" cy="504011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760633" y="2924989"/>
              <a:ext cx="149809" cy="312720"/>
            </a:xfrm>
            <a:prstGeom prst="straightConnector1">
              <a:avLst/>
            </a:prstGeom>
            <a:ln w="19050">
              <a:solidFill>
                <a:srgbClr val="009E73"/>
              </a:solidFill>
              <a:headEnd type="triangle" w="med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743200" y="3182779"/>
              <a:ext cx="8351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009E73"/>
                  </a:solidFill>
                </a:rPr>
                <a:t>LVT151012</a:t>
              </a:r>
              <a:endParaRPr lang="en-US" sz="1000" dirty="0">
                <a:solidFill>
                  <a:srgbClr val="009E7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326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LIGO/Virgo Papers About GW150914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03975"/>
            <a:ext cx="2057400" cy="301625"/>
          </a:xfrm>
        </p:spPr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190505"/>
            <a:ext cx="3352800" cy="762000"/>
          </a:xfrm>
          <a:prstGeom prst="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PRL 116, 061102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495800" y="1190505"/>
            <a:ext cx="43434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Properties of GW150914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4495800" y="1723905"/>
            <a:ext cx="43434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Tests of GR with GW150914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4495800" y="2257305"/>
            <a:ext cx="4343400" cy="533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dirty="0" smtClean="0"/>
              <a:t>Rate of BBH mergers inferred from data including GW150914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4495800" y="2943105"/>
            <a:ext cx="4343400" cy="381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Astrophysical implications of GW150914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838200" y="4372085"/>
            <a:ext cx="2438400" cy="381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LIGO detectors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609600" y="4832957"/>
            <a:ext cx="2666999" cy="381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Calibration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314899" y="5293829"/>
            <a:ext cx="2961701" cy="51848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dirty="0" smtClean="0"/>
              <a:t>Characterization of transient noise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4495800" y="3505200"/>
            <a:ext cx="4343400" cy="3238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Implications for stochastic GW background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4495800" y="3962400"/>
            <a:ext cx="4343400" cy="5334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High-energy neutrino follow-up search of GW150914 with ANTARES and </a:t>
            </a:r>
            <a:r>
              <a:rPr lang="en-US" sz="1600" dirty="0" err="1" smtClean="0"/>
              <a:t>IceCube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498554" y="4648200"/>
            <a:ext cx="4343400" cy="32385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Broadband EM follow-up of GW150914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1676399" y="2714505"/>
            <a:ext cx="1981201" cy="4971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dirty="0" smtClean="0"/>
              <a:t>Generic transient analysis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1219200" y="3382288"/>
            <a:ext cx="2438400" cy="5122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800" dirty="0" smtClean="0"/>
              <a:t>Compact binary coalescence analysis</a:t>
            </a:r>
            <a:endParaRPr lang="en-US" sz="1800" dirty="0"/>
          </a:p>
        </p:txBody>
      </p:sp>
      <p:cxnSp>
        <p:nvCxnSpPr>
          <p:cNvPr id="19" name="Straight Arrow Connector 18"/>
          <p:cNvCxnSpPr>
            <a:stCxn id="5" idx="3"/>
            <a:endCxn id="6" idx="1"/>
          </p:cNvCxnSpPr>
          <p:nvPr/>
        </p:nvCxnSpPr>
        <p:spPr>
          <a:xfrm flipV="1">
            <a:off x="3657600" y="1381005"/>
            <a:ext cx="838200" cy="1905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3"/>
            <a:endCxn id="7" idx="1"/>
          </p:cNvCxnSpPr>
          <p:nvPr/>
        </p:nvCxnSpPr>
        <p:spPr>
          <a:xfrm>
            <a:off x="3657600" y="1571505"/>
            <a:ext cx="838200" cy="3429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  <a:endCxn id="8" idx="1"/>
          </p:cNvCxnSpPr>
          <p:nvPr/>
        </p:nvCxnSpPr>
        <p:spPr>
          <a:xfrm>
            <a:off x="3657600" y="1571505"/>
            <a:ext cx="838200" cy="9525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  <a:endCxn id="9" idx="1"/>
          </p:cNvCxnSpPr>
          <p:nvPr/>
        </p:nvCxnSpPr>
        <p:spPr>
          <a:xfrm>
            <a:off x="3657600" y="1571505"/>
            <a:ext cx="838200" cy="15621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3"/>
            <a:endCxn id="13" idx="1"/>
          </p:cNvCxnSpPr>
          <p:nvPr/>
        </p:nvCxnSpPr>
        <p:spPr>
          <a:xfrm>
            <a:off x="3657600" y="1571505"/>
            <a:ext cx="838200" cy="209562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3"/>
            <a:endCxn id="14" idx="1"/>
          </p:cNvCxnSpPr>
          <p:nvPr/>
        </p:nvCxnSpPr>
        <p:spPr>
          <a:xfrm>
            <a:off x="3657600" y="1571505"/>
            <a:ext cx="838200" cy="2657595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3"/>
            <a:endCxn id="15" idx="1"/>
          </p:cNvCxnSpPr>
          <p:nvPr/>
        </p:nvCxnSpPr>
        <p:spPr>
          <a:xfrm>
            <a:off x="3657600" y="1571505"/>
            <a:ext cx="840954" cy="323862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5" idx="2"/>
          </p:cNvCxnSpPr>
          <p:nvPr/>
        </p:nvCxnSpPr>
        <p:spPr>
          <a:xfrm flipV="1">
            <a:off x="1965591" y="1952505"/>
            <a:ext cx="15609" cy="752475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371600" y="1952505"/>
            <a:ext cx="7804" cy="1440226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940794" y="1952505"/>
            <a:ext cx="0" cy="241958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77768" y="1962948"/>
            <a:ext cx="0" cy="28595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03264" y="1966391"/>
            <a:ext cx="0" cy="3313552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657600" y="671453"/>
            <a:ext cx="5184354" cy="5729347"/>
            <a:chOff x="3657600" y="671453"/>
            <a:chExt cx="5184354" cy="5729347"/>
          </a:xfrm>
        </p:grpSpPr>
        <p:sp>
          <p:nvSpPr>
            <p:cNvPr id="34" name="Rectangle 33"/>
            <p:cNvSpPr/>
            <p:nvPr/>
          </p:nvSpPr>
          <p:spPr>
            <a:xfrm>
              <a:off x="4498554" y="5248155"/>
              <a:ext cx="4343400" cy="54292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Directly comparing GW150914 with numerical solutions of Einstein's </a:t>
              </a:r>
              <a:r>
                <a:rPr lang="en-US" sz="1600" dirty="0" smtClean="0"/>
                <a:t>equations</a:t>
              </a:r>
              <a:endParaRPr lang="en-US" sz="16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98554" y="5914905"/>
              <a:ext cx="4343400" cy="48589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Improved analysis of GW150914 using a </a:t>
              </a:r>
              <a:br>
                <a:rPr lang="en-US" sz="1600" dirty="0" smtClean="0"/>
              </a:br>
              <a:r>
                <a:rPr lang="en-US" sz="1600" dirty="0" smtClean="0"/>
                <a:t>fully spin-</a:t>
              </a:r>
              <a:r>
                <a:rPr lang="en-US" sz="1600" dirty="0" err="1" smtClean="0"/>
                <a:t>precessing</a:t>
              </a:r>
              <a:r>
                <a:rPr lang="en-US" sz="1600" dirty="0" smtClean="0"/>
                <a:t> waveform model</a:t>
              </a:r>
              <a:endParaRPr lang="en-US" sz="16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95800" y="671453"/>
              <a:ext cx="4343400" cy="381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</a:t>
              </a:r>
              <a:r>
                <a:rPr lang="en-US" sz="1600" dirty="0" smtClean="0"/>
                <a:t>asic physics of the BBH merger GW150914</a:t>
              </a:r>
              <a:endParaRPr lang="en-US" sz="1600" dirty="0"/>
            </a:p>
          </p:txBody>
        </p:sp>
        <p:cxnSp>
          <p:nvCxnSpPr>
            <p:cNvPr id="41" name="Straight Arrow Connector 40"/>
            <p:cNvCxnSpPr>
              <a:stCxn id="5" idx="3"/>
              <a:endCxn id="40" idx="1"/>
            </p:cNvCxnSpPr>
            <p:nvPr/>
          </p:nvCxnSpPr>
          <p:spPr>
            <a:xfrm flipV="1">
              <a:off x="3657600" y="861953"/>
              <a:ext cx="838200" cy="7095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1069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Could it be a blind </a:t>
            </a:r>
            <a:r>
              <a:rPr lang="en-US" sz="3600" b="0" dirty="0">
                <a:latin typeface="Calibri" panose="020F0502020204030204" pitchFamily="34" charset="0"/>
              </a:rPr>
              <a:t>i</a:t>
            </a:r>
            <a:r>
              <a:rPr lang="en-US" sz="3600" b="0" dirty="0" smtClean="0">
                <a:latin typeface="Calibri" panose="020F0502020204030204" pitchFamily="34" charset="0"/>
              </a:rPr>
              <a:t>njection?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LIGO and Virgo have done blind injections in the past</a:t>
            </a:r>
          </a:p>
          <a:p>
            <a:pPr lvl="1"/>
            <a:r>
              <a:rPr lang="en-US" dirty="0" smtClean="0"/>
              <a:t>A few people authorized to secretly insert a signal into the detectors</a:t>
            </a:r>
          </a:p>
          <a:p>
            <a:pPr lvl="1"/>
            <a:r>
              <a:rPr lang="en-US" dirty="0" smtClean="0"/>
              <a:t>Truly end-to-end test of the detectors, data analysis, and interpretation</a:t>
            </a:r>
          </a:p>
          <a:p>
            <a:pPr lvl="1"/>
            <a:r>
              <a:rPr lang="en-US" dirty="0" smtClean="0"/>
              <a:t>Including the “Equinox event” in Sept 2007 and “Big Dog” in Sept 2010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 blind injection exercise was authorized for O1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But it had not started as of September 14 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630170"/>
            <a:ext cx="6477000" cy="20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1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Effect of Data Quality Cuts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3" y="1139825"/>
            <a:ext cx="8383587" cy="45223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963808"/>
            <a:ext cx="435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9A46"/>
                </a:solidFill>
              </a:rPr>
              <a:t>From Abbott et al., arXiv:1602.03844</a:t>
            </a:r>
            <a:endParaRPr lang="en-US" sz="2000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 Closer Look at a “Blip Transient”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03175"/>
            <a:ext cx="8820150" cy="3245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4876800"/>
            <a:ext cx="435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9A46"/>
                </a:solidFill>
              </a:rPr>
              <a:t>From Abbott et al., arXiv:1602.03844</a:t>
            </a:r>
            <a:endParaRPr lang="en-US" sz="2000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5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Searches with GWs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066800"/>
            <a:ext cx="8459787" cy="5254625"/>
          </a:xfrm>
        </p:spPr>
        <p:txBody>
          <a:bodyPr/>
          <a:lstStyle/>
          <a:p>
            <a:r>
              <a:rPr lang="en-US" dirty="0" smtClean="0"/>
              <a:t>LIGO/Virgo have done many </a:t>
            </a:r>
            <a:r>
              <a:rPr lang="en-US" i="1" dirty="0" smtClean="0">
                <a:solidFill>
                  <a:srgbClr val="0000FF"/>
                </a:solidFill>
              </a:rPr>
              <a:t>externally triggered</a:t>
            </a:r>
            <a:r>
              <a:rPr lang="en-US" dirty="0" smtClean="0"/>
              <a:t> GW searches</a:t>
            </a:r>
          </a:p>
          <a:p>
            <a:pPr marL="571500" lvl="2">
              <a:spcBef>
                <a:spcPts val="0"/>
              </a:spcBef>
            </a:pPr>
            <a:r>
              <a:rPr lang="en-US" dirty="0" smtClean="0"/>
              <a:t>(deep analysis of GW data around the time and/or sky position of reported EM event)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and have collaborated on </a:t>
            </a:r>
            <a:r>
              <a:rPr lang="en-US" i="1" dirty="0" smtClean="0">
                <a:solidFill>
                  <a:srgbClr val="0000FF"/>
                </a:solidFill>
              </a:rPr>
              <a:t>joint</a:t>
            </a:r>
            <a:r>
              <a:rPr lang="en-US" dirty="0" smtClean="0"/>
              <a:t> searches</a:t>
            </a:r>
          </a:p>
          <a:p>
            <a:pPr marL="571500" lvl="2">
              <a:spcBef>
                <a:spcPts val="0"/>
              </a:spcBef>
            </a:pPr>
            <a:r>
              <a:rPr lang="en-US" dirty="0" smtClean="0"/>
              <a:t>(compare sets of candidate events)</a:t>
            </a:r>
          </a:p>
          <a:p>
            <a:pPr lvl="0">
              <a:spcBef>
                <a:spcPts val="1200"/>
              </a:spcBef>
            </a:pPr>
            <a:r>
              <a:rPr lang="en-US" dirty="0" smtClean="0">
                <a:solidFill>
                  <a:srgbClr val="000000"/>
                </a:solidFill>
              </a:rPr>
              <a:t>Over two dozen papers…</a:t>
            </a:r>
            <a:endParaRPr lang="en-US" dirty="0">
              <a:solidFill>
                <a:srgbClr val="000000"/>
              </a:solidFill>
            </a:endParaRP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GRBs                           – using 	</a:t>
            </a:r>
            <a:r>
              <a:rPr lang="en-US" dirty="0" smtClean="0">
                <a:solidFill>
                  <a:srgbClr val="C00000"/>
                </a:solidFill>
              </a:rPr>
              <a:t>public</a:t>
            </a:r>
            <a:r>
              <a:rPr lang="en-US" dirty="0" smtClean="0"/>
              <a:t> (GCN) and 	</a:t>
            </a:r>
            <a:r>
              <a:rPr lang="en-US" dirty="0" smtClean="0">
                <a:solidFill>
                  <a:srgbClr val="C00000"/>
                </a:solidFill>
              </a:rPr>
              <a:t>private</a:t>
            </a:r>
            <a:r>
              <a:rPr lang="en-US" dirty="0" smtClean="0"/>
              <a:t> info</a:t>
            </a: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/>
              <a:t>Known pulsars	</a:t>
            </a:r>
            <a:r>
              <a:rPr lang="en-US" dirty="0">
                <a:solidFill>
                  <a:srgbClr val="C00000"/>
                </a:solidFill>
              </a:rPr>
              <a:t>public</a:t>
            </a: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private</a:t>
            </a: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SGR/</a:t>
            </a:r>
            <a:r>
              <a:rPr lang="en-US" dirty="0" err="1" smtClean="0"/>
              <a:t>magnetar</a:t>
            </a:r>
            <a:r>
              <a:rPr lang="en-US" dirty="0" smtClean="0"/>
              <a:t> flares </a:t>
            </a:r>
            <a:r>
              <a:rPr lang="en-US" dirty="0"/>
              <a:t>	</a:t>
            </a:r>
            <a:r>
              <a:rPr lang="en-US" dirty="0" smtClean="0">
                <a:solidFill>
                  <a:srgbClr val="C00000"/>
                </a:solidFill>
              </a:rPr>
              <a:t>public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>
                <a:solidFill>
                  <a:srgbClr val="C00000"/>
                </a:solidFill>
              </a:rPr>
              <a:t>private</a:t>
            </a:r>
            <a:endParaRPr lang="en-US" dirty="0" smtClean="0"/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Pulsar glitch (Vela)		</a:t>
            </a:r>
            <a:r>
              <a:rPr lang="en-US" dirty="0" smtClean="0">
                <a:solidFill>
                  <a:srgbClr val="C00000"/>
                </a:solidFill>
              </a:rPr>
              <a:t>private</a:t>
            </a: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High-energy neutrinos		</a:t>
            </a:r>
            <a:r>
              <a:rPr lang="en-US" dirty="0" smtClean="0">
                <a:solidFill>
                  <a:srgbClr val="C00000"/>
                </a:solidFill>
              </a:rPr>
              <a:t>private</a:t>
            </a: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Radio transients		</a:t>
            </a:r>
            <a:r>
              <a:rPr lang="en-US" dirty="0" smtClean="0">
                <a:solidFill>
                  <a:srgbClr val="C00000"/>
                </a:solidFill>
              </a:rPr>
              <a:t>private</a:t>
            </a:r>
          </a:p>
          <a:p>
            <a:pPr marL="1144588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Supernovae	</a:t>
            </a:r>
            <a:r>
              <a:rPr lang="en-US" dirty="0" smtClean="0">
                <a:solidFill>
                  <a:srgbClr val="C00000"/>
                </a:solidFill>
              </a:rPr>
              <a:t>public</a:t>
            </a:r>
            <a:r>
              <a:rPr lang="en-US" dirty="0"/>
              <a:t> </a:t>
            </a:r>
            <a:r>
              <a:rPr lang="en-US" dirty="0" smtClean="0"/>
              <a:t>(CBET, etc.)</a:t>
            </a:r>
            <a:endParaRPr lang="en-US" dirty="0" smtClean="0">
              <a:solidFill>
                <a:srgbClr val="C00000"/>
              </a:solidFill>
            </a:endParaRPr>
          </a:p>
          <a:p>
            <a:pPr marL="1141413" lvl="1">
              <a:spcBef>
                <a:spcPts val="500"/>
              </a:spcBef>
              <a:tabLst>
                <a:tab pos="4341813" algn="l"/>
                <a:tab pos="6229350" algn="l"/>
              </a:tabLst>
            </a:pPr>
            <a:r>
              <a:rPr lang="en-US" dirty="0" smtClean="0"/>
              <a:t>Offline follow-up with satellite  	</a:t>
            </a:r>
            <a:r>
              <a:rPr lang="en-US" dirty="0" smtClean="0">
                <a:solidFill>
                  <a:srgbClr val="C00000"/>
                </a:solidFill>
              </a:rPr>
              <a:t>public</a:t>
            </a:r>
            <a:r>
              <a:rPr lang="en-US" dirty="0" smtClean="0"/>
              <a:t> </a:t>
            </a:r>
            <a:r>
              <a:rPr lang="el-GR" sz="2000" dirty="0" smtClean="0">
                <a:latin typeface="Garamond" panose="02020404030301010803" pitchFamily="18" charset="0"/>
              </a:rPr>
              <a:t>γ</a:t>
            </a:r>
            <a:r>
              <a:rPr lang="en-US" dirty="0" smtClean="0"/>
              <a:t>/X-ray data </a:t>
            </a:r>
            <a:r>
              <a:rPr lang="en-US" sz="1500" dirty="0" smtClean="0"/>
              <a:t>[methods paper only]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Also initiated an </a:t>
            </a:r>
            <a:r>
              <a:rPr lang="en-US" i="1" dirty="0" smtClean="0">
                <a:solidFill>
                  <a:srgbClr val="0000FF"/>
                </a:solidFill>
              </a:rPr>
              <a:t>EM follow-up program</a:t>
            </a:r>
            <a:r>
              <a:rPr lang="en-US" dirty="0" smtClean="0"/>
              <a:t>, distributing GW event candidates to observers to enable them to search for counterparts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800" y="2788828"/>
            <a:ext cx="990600" cy="2643445"/>
            <a:chOff x="685800" y="1787519"/>
            <a:chExt cx="990600" cy="2643445"/>
          </a:xfrm>
        </p:grpSpPr>
        <p:sp>
          <p:nvSpPr>
            <p:cNvPr id="5" name="TextBox 4"/>
            <p:cNvSpPr txBox="1"/>
            <p:nvPr/>
          </p:nvSpPr>
          <p:spPr>
            <a:xfrm>
              <a:off x="685800" y="178751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CBC, Burst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5800" y="311733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Burst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213724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CW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  <p:sp>
          <p:nvSpPr>
            <p:cNvPr id="8" name="Left Brace 7"/>
            <p:cNvSpPr/>
            <p:nvPr/>
          </p:nvSpPr>
          <p:spPr>
            <a:xfrm>
              <a:off x="1447800" y="2492333"/>
              <a:ext cx="202406" cy="1555730"/>
            </a:xfrm>
            <a:prstGeom prst="leftBrac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800" y="415396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B0F0"/>
                  </a:solidFill>
                </a:rPr>
                <a:t>CBC</a:t>
              </a:r>
              <a:endParaRPr lang="en-US" sz="1200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2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Starting to see the population…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43000"/>
            <a:ext cx="8307387" cy="5254625"/>
          </a:xfrm>
        </p:spPr>
        <p:txBody>
          <a:bodyPr/>
          <a:lstStyle/>
          <a:p>
            <a:pPr lvl="1"/>
            <a:r>
              <a:rPr lang="en-US" dirty="0" smtClean="0"/>
              <a:t>We </a:t>
            </a:r>
            <a:r>
              <a:rPr lang="en-US" dirty="0"/>
              <a:t>include LVT151012 here because it is </a:t>
            </a:r>
            <a:r>
              <a:rPr lang="en-US" i="1" dirty="0" smtClean="0"/>
              <a:t>probably</a:t>
            </a:r>
            <a:r>
              <a:rPr lang="en-US" dirty="0" smtClean="0"/>
              <a:t> </a:t>
            </a:r>
            <a:r>
              <a:rPr lang="en-US" dirty="0"/>
              <a:t>a real signal;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</a:t>
            </a:r>
            <a:r>
              <a:rPr lang="en-US" dirty="0"/>
              <a:t>analysis estimates </a:t>
            </a:r>
            <a:r>
              <a:rPr lang="en-US" dirty="0" smtClean="0"/>
              <a:t>~87% </a:t>
            </a:r>
            <a:r>
              <a:rPr lang="en-US" dirty="0"/>
              <a:t>chance of it being </a:t>
            </a:r>
            <a:r>
              <a:rPr lang="en-US" dirty="0" smtClean="0"/>
              <a:t>real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1861744"/>
            <a:ext cx="6934200" cy="46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08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solidFill>
                  <a:srgbClr val="FFFF66"/>
                </a:solidFill>
                <a:latin typeface="Calibri" panose="020F0502020204030204" pitchFamily="34" charset="0"/>
              </a:rPr>
              <a:t>Astrophysical Implications</a:t>
            </a:r>
            <a:endParaRPr lang="en-US" sz="3600" b="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GW150914 proves that there are black hole binaries out there, orbiting closely enough to merge, and </a:t>
                </a:r>
                <a:r>
                  <a:rPr lang="en-US" i="1" dirty="0" smtClean="0">
                    <a:solidFill>
                      <a:srgbClr val="C00000"/>
                    </a:solidFill>
                  </a:rPr>
                  <a:t>heavy !</a:t>
                </a:r>
              </a:p>
              <a:p>
                <a:pPr lvl="1"/>
                <a:r>
                  <a:rPr lang="en-US" dirty="0" smtClean="0"/>
                  <a:t>For comparison, reliable BH masses in X-ray binaries are typically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~10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We presume that each of our BHs formed directly from a star</a:t>
                </a:r>
              </a:p>
              <a:p>
                <a:pPr marL="742950" lvl="1" indent="-285750">
                  <a:buFont typeface="Wingdings" panose="05000000000000000000" pitchFamily="2" charset="2"/>
                  <a:buChar char="è"/>
                </a:pPr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Low metallicity is </a:t>
                </a:r>
                <a:b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</a:br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required to get </a:t>
                </a:r>
                <a:b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</a:br>
                <a:r>
                  <a:rPr lang="en-US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such large masses</a:t>
                </a:r>
              </a:p>
              <a:p>
                <a:pPr lvl="1"/>
                <a:r>
                  <a:rPr lang="en-US" dirty="0" smtClean="0">
                    <a:sym typeface="Wingdings" panose="05000000000000000000" pitchFamily="2" charset="2"/>
                  </a:rPr>
                  <a:t>Otherwise, strong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stellar winds limit</a:t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r>
                  <a:rPr lang="en-US" dirty="0" smtClean="0">
                    <a:sym typeface="Wingdings" panose="05000000000000000000" pitchFamily="2" charset="2"/>
                  </a:rPr>
                  <a:t>the final BH mass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5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6172200"/>
            <a:ext cx="373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Abbott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err="1" smtClean="0">
                <a:solidFill>
                  <a:srgbClr val="009A46"/>
                </a:solidFill>
                <a:latin typeface="Arial"/>
              </a:rPr>
              <a:t>ApJL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 818, L22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743200"/>
            <a:ext cx="4343400" cy="33948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6248399" y="4189511"/>
            <a:ext cx="27432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kern="0" dirty="0" err="1" smtClean="0">
                <a:solidFill>
                  <a:srgbClr val="009A46"/>
                </a:solidFill>
                <a:latin typeface="Arial"/>
              </a:rPr>
              <a:t>Spera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 et </a:t>
            </a:r>
            <a:r>
              <a:rPr lang="en-US" sz="1400" kern="0" dirty="0">
                <a:solidFill>
                  <a:srgbClr val="009A46"/>
                </a:solidFill>
                <a:latin typeface="Arial"/>
              </a:rPr>
              <a:t>al., </a:t>
            </a:r>
            <a:r>
              <a:rPr lang="en-US" sz="1400" kern="0" dirty="0" smtClean="0">
                <a:solidFill>
                  <a:srgbClr val="009A46"/>
                </a:solidFill>
                <a:latin typeface="Arial"/>
              </a:rPr>
              <a:t>MNRAS 451, 4086</a:t>
            </a:r>
            <a:endParaRPr lang="en-US" sz="1400" kern="0" dirty="0">
              <a:solidFill>
                <a:srgbClr val="009A4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717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solidFill>
                  <a:srgbClr val="FFFF66"/>
                </a:solidFill>
                <a:latin typeface="Calibri" panose="020F0502020204030204" pitchFamily="34" charset="0"/>
              </a:rPr>
              <a:t>Astrophysical Implications</a:t>
            </a:r>
            <a:endParaRPr lang="en-US" sz="3600" b="0" dirty="0">
              <a:solidFill>
                <a:srgbClr val="FFFF6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can’t tell </a:t>
            </a:r>
            <a:r>
              <a:rPr lang="en-US" i="1" dirty="0" smtClean="0"/>
              <a:t>when</a:t>
            </a:r>
            <a:r>
              <a:rPr lang="en-US" dirty="0" smtClean="0"/>
              <a:t> the binary was formed</a:t>
            </a:r>
          </a:p>
          <a:p>
            <a:pPr lvl="1"/>
            <a:r>
              <a:rPr lang="en-US" dirty="0" smtClean="0"/>
              <a:t>The merger may have followed billions of years of gradual </a:t>
            </a:r>
            <a:r>
              <a:rPr lang="en-US" dirty="0" err="1" smtClean="0"/>
              <a:t>inspiral</a:t>
            </a:r>
            <a:endParaRPr lang="en-US" dirty="0" smtClean="0"/>
          </a:p>
          <a:p>
            <a:r>
              <a:rPr lang="en-US" dirty="0" smtClean="0"/>
              <a:t>Different formation pathways have been considered:</a:t>
            </a:r>
          </a:p>
          <a:p>
            <a:pPr marL="342900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A massive binary star system with sequential core-collapses</a:t>
            </a:r>
          </a:p>
          <a:p>
            <a:pPr marL="342900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Chemically homogeneous evolution of a pair of massive stars in close orbit</a:t>
            </a:r>
          </a:p>
          <a:p>
            <a:pPr marL="342900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/>
              <a:t>Dynamical formation of </a:t>
            </a:r>
            <a:r>
              <a:rPr lang="en-US" sz="1800" b="0" dirty="0" smtClean="0"/>
              <a:t>binary </a:t>
            </a:r>
            <a:r>
              <a:rPr lang="en-US" sz="1800" b="0" dirty="0"/>
              <a:t>from two BHs in a dense star </a:t>
            </a:r>
            <a:r>
              <a:rPr lang="en-US" sz="1800" b="0" dirty="0" smtClean="0"/>
              <a:t>cluster</a:t>
            </a:r>
          </a:p>
          <a:p>
            <a:pPr marL="342900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/>
              <a:t>Or, from a population of primordial black holes?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96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The First Alert – September 16, 2015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600200"/>
            <a:ext cx="8226425" cy="4953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300" b="0" dirty="0"/>
              <a:t>/////////////////////////////////////////////////////////////////////////////</a:t>
            </a:r>
          </a:p>
          <a:p>
            <a:pPr>
              <a:spcBef>
                <a:spcPts val="0"/>
              </a:spcBef>
            </a:pPr>
            <a:r>
              <a:rPr lang="en-US" sz="1300" b="0" dirty="0"/>
              <a:t>TITLE:   GCN CIRCULAR</a:t>
            </a:r>
          </a:p>
          <a:p>
            <a:pPr>
              <a:spcBef>
                <a:spcPts val="0"/>
              </a:spcBef>
            </a:pPr>
            <a:r>
              <a:rPr lang="en-US" sz="1300" b="0" dirty="0"/>
              <a:t>NUMBER:  18330</a:t>
            </a:r>
          </a:p>
          <a:p>
            <a:pPr>
              <a:spcBef>
                <a:spcPts val="0"/>
              </a:spcBef>
            </a:pPr>
            <a:r>
              <a:rPr lang="en-US" sz="1300" b="0" dirty="0"/>
              <a:t>SUBJECT: LIGO/Virgo G184098: Burst candidate in LIGO engineering run data</a:t>
            </a:r>
          </a:p>
          <a:p>
            <a:pPr>
              <a:spcBef>
                <a:spcPts val="0"/>
              </a:spcBef>
            </a:pPr>
            <a:r>
              <a:rPr lang="en-US" sz="1300" b="0" dirty="0" smtClean="0"/>
              <a:t>DATE:    15/09/20 00:53:16 GMT</a:t>
            </a:r>
          </a:p>
          <a:p>
            <a:pPr>
              <a:spcBef>
                <a:spcPts val="0"/>
              </a:spcBef>
            </a:pPr>
            <a:r>
              <a:rPr lang="en-US" sz="1300" b="0" dirty="0" smtClean="0"/>
              <a:t>FROM:    Leo Singer at NASA/GSFC  &lt;leo.p.singer@nasa.gov&gt;</a:t>
            </a:r>
          </a:p>
          <a:p>
            <a:pPr>
              <a:spcBef>
                <a:spcPts val="0"/>
              </a:spcBef>
            </a:pPr>
            <a:endParaRPr lang="en-US" sz="1300" b="0" dirty="0"/>
          </a:p>
          <a:p>
            <a:pPr>
              <a:spcBef>
                <a:spcPts val="0"/>
              </a:spcBef>
            </a:pPr>
            <a:r>
              <a:rPr lang="en-US" sz="1300" b="0" dirty="0"/>
              <a:t>Dear colleagues,</a:t>
            </a:r>
          </a:p>
          <a:p>
            <a:pPr>
              <a:spcBef>
                <a:spcPts val="0"/>
              </a:spcBef>
            </a:pPr>
            <a:endParaRPr lang="en-US" sz="1300" b="0" dirty="0"/>
          </a:p>
          <a:p>
            <a:pPr>
              <a:spcBef>
                <a:spcPts val="0"/>
              </a:spcBef>
            </a:pPr>
            <a:r>
              <a:rPr lang="en-US" sz="1300" b="0" dirty="0"/>
              <a:t>We would like to bring to your attention a trigger identified by </a:t>
            </a:r>
            <a:r>
              <a:rPr lang="en-US" sz="1300" b="0" dirty="0" smtClean="0"/>
              <a:t>the online </a:t>
            </a:r>
            <a:r>
              <a:rPr lang="en-US" sz="1300" b="0" dirty="0"/>
              <a:t>Burst analysis during the ongoing Engineering Run 8 (ER8</a:t>
            </a:r>
            <a:r>
              <a:rPr lang="en-US" sz="1300" b="0" dirty="0" smtClean="0"/>
              <a:t>). Normally</a:t>
            </a:r>
            <a:r>
              <a:rPr lang="en-US" sz="1300" b="0" dirty="0"/>
              <a:t>, we would send this in the form of a private GCN Circular, </a:t>
            </a:r>
            <a:r>
              <a:rPr lang="en-US" sz="1300" b="0" dirty="0" smtClean="0"/>
              <a:t>but the </a:t>
            </a:r>
            <a:r>
              <a:rPr lang="en-US" sz="1300" b="0" dirty="0"/>
              <a:t>LIGO/Virgo GCN Circular list is not ready yet.</a:t>
            </a:r>
          </a:p>
          <a:p>
            <a:pPr>
              <a:spcBef>
                <a:spcPts val="0"/>
              </a:spcBef>
            </a:pPr>
            <a:endParaRPr lang="en-US" sz="1300" b="0" dirty="0"/>
          </a:p>
          <a:p>
            <a:pPr>
              <a:spcBef>
                <a:spcPts val="0"/>
              </a:spcBef>
            </a:pPr>
            <a:r>
              <a:rPr lang="en-US" sz="1300" b="0" dirty="0"/>
              <a:t>The LIGO Scientific Collaboration and Virgo report that the </a:t>
            </a:r>
            <a:r>
              <a:rPr lang="en-US" sz="1300" b="0" dirty="0" err="1"/>
              <a:t>cWB</a:t>
            </a:r>
            <a:r>
              <a:rPr lang="en-US" sz="1300" b="0" dirty="0"/>
              <a:t> </a:t>
            </a:r>
            <a:r>
              <a:rPr lang="en-US" sz="1300" b="0" dirty="0" err="1" smtClean="0"/>
              <a:t>unmodeled</a:t>
            </a:r>
            <a:r>
              <a:rPr lang="en-US" sz="1300" b="0" dirty="0" smtClean="0"/>
              <a:t> burst </a:t>
            </a:r>
            <a:r>
              <a:rPr lang="en-US" sz="1300" b="0" dirty="0"/>
              <a:t>analysis identified candidate G184098 during real-time processing </a:t>
            </a:r>
            <a:r>
              <a:rPr lang="en-US" sz="1300" b="0" dirty="0" smtClean="0"/>
              <a:t>of data </a:t>
            </a:r>
            <a:r>
              <a:rPr lang="en-US" sz="1300" b="0" dirty="0"/>
              <a:t>from LIGO Hanford Observatory (H1) and LIGO Livingston </a:t>
            </a:r>
            <a:r>
              <a:rPr lang="en-US" sz="1300" b="0" dirty="0" smtClean="0"/>
              <a:t>Observatory (L1</a:t>
            </a:r>
            <a:r>
              <a:rPr lang="en-US" sz="1300" b="0" dirty="0"/>
              <a:t>) at 2015-09-14 09:50:45 UTC (GPS time: 1126259462.3910). Alerts </a:t>
            </a:r>
            <a:r>
              <a:rPr lang="en-US" sz="1300" b="0" dirty="0" smtClean="0"/>
              <a:t>were not </a:t>
            </a:r>
            <a:r>
              <a:rPr lang="en-US" sz="1300" b="0" dirty="0"/>
              <a:t>sent in real-time because the candidate occurred in ER8 data; </a:t>
            </a:r>
            <a:r>
              <a:rPr lang="en-US" sz="1300" b="0" dirty="0" smtClean="0"/>
              <a:t>however, we </a:t>
            </a:r>
            <a:r>
              <a:rPr lang="en-US" sz="1300" b="0" dirty="0"/>
              <a:t>have now sent GCN notices through our normal channel.</a:t>
            </a:r>
          </a:p>
          <a:p>
            <a:pPr>
              <a:spcBef>
                <a:spcPts val="0"/>
              </a:spcBef>
            </a:pPr>
            <a:endParaRPr lang="en-US" sz="1300" b="0" dirty="0"/>
          </a:p>
          <a:p>
            <a:pPr>
              <a:spcBef>
                <a:spcPts val="0"/>
              </a:spcBef>
            </a:pPr>
            <a:r>
              <a:rPr lang="en-US" sz="1300" b="0" dirty="0"/>
              <a:t>G184098 is an </a:t>
            </a:r>
            <a:r>
              <a:rPr lang="en-US" sz="1300" b="0" dirty="0" err="1"/>
              <a:t>unvetted</a:t>
            </a:r>
            <a:r>
              <a:rPr lang="en-US" sz="1300" b="0" dirty="0"/>
              <a:t> event of interest, as the false alarm rate (</a:t>
            </a:r>
            <a:r>
              <a:rPr lang="en-US" sz="1300" b="0" dirty="0" smtClean="0"/>
              <a:t>FAR) determined </a:t>
            </a:r>
            <a:r>
              <a:rPr lang="en-US" sz="1300" b="0" dirty="0"/>
              <a:t>by the online analysis would have passed our stated </a:t>
            </a:r>
            <a:r>
              <a:rPr lang="en-US" sz="1300" b="0" dirty="0" smtClean="0"/>
              <a:t>alert threshold </a:t>
            </a:r>
            <a:r>
              <a:rPr lang="en-US" sz="1300" b="0" dirty="0"/>
              <a:t>of ~1/month. The event's properties can be found at this URL:</a:t>
            </a:r>
          </a:p>
          <a:p>
            <a:pPr>
              <a:spcBef>
                <a:spcPts val="0"/>
              </a:spcBef>
            </a:pPr>
            <a:r>
              <a:rPr lang="en-US" sz="1300" b="0" dirty="0" smtClean="0"/>
              <a:t>https</a:t>
            </a:r>
            <a:r>
              <a:rPr lang="en-US" sz="1300" b="0" dirty="0"/>
              <a:t>://gracedb.ligo.org/events/G184098</a:t>
            </a:r>
          </a:p>
          <a:p>
            <a:pPr>
              <a:spcBef>
                <a:spcPts val="0"/>
              </a:spcBef>
            </a:pPr>
            <a:r>
              <a:rPr lang="en-US" sz="1300" b="0" dirty="0" smtClean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960021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We weren’t really ready, but scrambled to package the event information, update software and send GCN notices and a “circular” out to our observing partners…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61722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Now archived publicly at  http</a:t>
            </a:r>
            <a:r>
              <a:rPr lang="en-US" sz="1600" dirty="0">
                <a:solidFill>
                  <a:srgbClr val="0000FF"/>
                </a:solidFill>
              </a:rPr>
              <a:t>://gcn.gsfc.nasa.gov/other/G184098.gcn3</a:t>
            </a:r>
          </a:p>
        </p:txBody>
      </p:sp>
    </p:spTree>
    <p:extLst>
      <p:ext uri="{BB962C8B-B14F-4D97-AF65-F5344CB8AC3E}">
        <p14:creationId xmlns:p14="http://schemas.microsoft.com/office/powerpoint/2010/main" val="29967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Looks just like a binary black hole merger!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332"/>
          <a:stretch/>
        </p:blipFill>
        <p:spPr bwMode="auto">
          <a:xfrm>
            <a:off x="504518" y="900535"/>
            <a:ext cx="4274408" cy="310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022975"/>
            <a:ext cx="8072438" cy="454025"/>
          </a:xfrm>
        </p:spPr>
        <p:txBody>
          <a:bodyPr/>
          <a:lstStyle/>
          <a:p>
            <a:r>
              <a:rPr lang="en-US" dirty="0" smtClean="0"/>
              <a:t>Matches well to BBH template when filtered the same way</a:t>
            </a:r>
            <a:endParaRPr lang="en-US" dirty="0"/>
          </a:p>
        </p:txBody>
      </p:sp>
      <p:pic>
        <p:nvPicPr>
          <p:cNvPr id="9" name="Warped_Spacetime_Horizons_Short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933" y="1191267"/>
            <a:ext cx="4630877" cy="26048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594" y="2348335"/>
            <a:ext cx="7752938" cy="3671465"/>
            <a:chOff x="19155" y="2157558"/>
            <a:chExt cx="8600627" cy="4072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07"/>
            <a:stretch/>
          </p:blipFill>
          <p:spPr>
            <a:xfrm>
              <a:off x="228600" y="2157558"/>
              <a:ext cx="8391182" cy="407289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694785" y="4477598"/>
              <a:ext cx="1803452" cy="375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alibri" panose="020F0502020204030204" pitchFamily="34" charset="0"/>
                </a:rPr>
                <a:t>Bandpass filtered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4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chermata 2016-06-12 alle 21.22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59" y="5775639"/>
            <a:ext cx="659295" cy="45713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2831" y="772778"/>
            <a:ext cx="8762329" cy="329321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it-IT" sz="1800" b="1" dirty="0">
                <a:solidFill>
                  <a:srgbClr val="0000FF"/>
                </a:solidFill>
                <a:latin typeface="Calibri"/>
              </a:rPr>
              <a:t>16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Sept</a:t>
            </a:r>
            <a:r>
              <a:rPr lang="it-IT" sz="1800" b="1" dirty="0">
                <a:solidFill>
                  <a:srgbClr val="0000FF"/>
                </a:solidFill>
                <a:latin typeface="Calibri"/>
              </a:rPr>
              <a:t> 05:39 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UTC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notification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about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the trigger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identified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by the online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Burst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analysis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during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ER8 (GCN 18330)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endParaRPr lang="it-IT" sz="1000" i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magine 4" descr="LIB_skymap.png,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75" y="335020"/>
            <a:ext cx="4222635" cy="3166976"/>
          </a:xfrm>
          <a:prstGeom prst="rect">
            <a:avLst/>
          </a:prstGeom>
        </p:spPr>
      </p:pic>
      <p:pic>
        <p:nvPicPr>
          <p:cNvPr id="6" name="Immagine 5" descr="skyprobcc_cWB_complete.png,0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72" y="666137"/>
            <a:ext cx="4212897" cy="315967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371753" y="3271605"/>
            <a:ext cx="6556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Event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time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2015-09-14 09:50:45 UTC	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FAR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1.178e-08 Hz   1/2.7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yr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	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302166" y="1451222"/>
            <a:ext cx="667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 err="1">
                <a:solidFill>
                  <a:prstClr val="black"/>
                </a:solidFill>
                <a:latin typeface="Calibri"/>
              </a:rPr>
              <a:t>cWB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04119" y="1451222"/>
            <a:ext cx="177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Burst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sky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maps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876676" y="1437416"/>
            <a:ext cx="105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</a:rPr>
              <a:t>LIB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53313" y="3592549"/>
            <a:ext cx="8005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dirty="0">
                <a:solidFill>
                  <a:prstClr val="black"/>
                </a:solidFill>
                <a:latin typeface="Calibri"/>
              </a:rPr>
              <a:t>The 50%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credible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region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spans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about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200 deg</a:t>
            </a:r>
            <a:r>
              <a:rPr lang="it-IT" sz="18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and the 90%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region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about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750 deg</a:t>
            </a:r>
            <a:r>
              <a:rPr lang="it-IT" sz="1800" baseline="30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83238" y="4137466"/>
            <a:ext cx="870709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it-IT" sz="1800" b="1" dirty="0">
                <a:solidFill>
                  <a:srgbClr val="0000FF"/>
                </a:solidFill>
                <a:latin typeface="Calibri"/>
              </a:rPr>
              <a:t>03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Oct</a:t>
            </a:r>
            <a:r>
              <a:rPr lang="it-IT" sz="1800" b="1" dirty="0">
                <a:solidFill>
                  <a:srgbClr val="0000FF"/>
                </a:solidFill>
                <a:latin typeface="Calibri"/>
              </a:rPr>
              <a:t> 2015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update </a:t>
            </a:r>
            <a:r>
              <a:rPr lang="it-IT" sz="1800" i="1" dirty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waveform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reconstruction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appears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consistent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with </a:t>
            </a:r>
            <a:r>
              <a:rPr lang="it-IT" sz="1800" i="1" dirty="0" err="1">
                <a:solidFill>
                  <a:prstClr val="black"/>
                </a:solidFill>
                <a:latin typeface="Calibri"/>
              </a:rPr>
              <a:t>expectations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for a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binary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black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hole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coalescence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(GCN 18388)</a:t>
            </a:r>
          </a:p>
        </p:txBody>
      </p:sp>
      <p:pic>
        <p:nvPicPr>
          <p:cNvPr id="16" name="Immagine 15" descr="gravity_waves_44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6701" y="5793145"/>
            <a:ext cx="750507" cy="536933"/>
          </a:xfrm>
          <a:prstGeom prst="rect">
            <a:avLst/>
          </a:prstGeom>
        </p:spPr>
      </p:pic>
      <p:pic>
        <p:nvPicPr>
          <p:cNvPr id="17" name="Immagine 5" descr="tarot_calern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0426" y="6204853"/>
            <a:ext cx="53194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34" descr="zadkotelescop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6330" y="5628789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/>
          <a:srcRect l="12743" r="12833"/>
          <a:stretch>
            <a:fillRect/>
          </a:stretch>
        </p:blipFill>
        <p:spPr bwMode="auto">
          <a:xfrm>
            <a:off x="2600346" y="6204853"/>
            <a:ext cx="720080" cy="64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 descr="its-antenna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74102" y="5760427"/>
            <a:ext cx="878272" cy="444426"/>
          </a:xfrm>
          <a:prstGeom prst="rect">
            <a:avLst/>
          </a:prstGeom>
        </p:spPr>
      </p:pic>
      <p:cxnSp>
        <p:nvCxnSpPr>
          <p:cNvPr id="22" name="Connettore 2 21"/>
          <p:cNvCxnSpPr/>
          <p:nvPr/>
        </p:nvCxnSpPr>
        <p:spPr bwMode="auto">
          <a:xfrm>
            <a:off x="1439199" y="6047360"/>
            <a:ext cx="1004261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CasellaDiTesto 22"/>
          <p:cNvSpPr txBox="1"/>
          <p:nvPr/>
        </p:nvSpPr>
        <p:spPr>
          <a:xfrm>
            <a:off x="1439199" y="60892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it-IT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days</a:t>
            </a: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6340" y="6244453"/>
            <a:ext cx="602116" cy="501824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</p:pic>
      <p:cxnSp>
        <p:nvCxnSpPr>
          <p:cNvPr id="33" name="Connettore 2 32"/>
          <p:cNvCxnSpPr/>
          <p:nvPr/>
        </p:nvCxnSpPr>
        <p:spPr bwMode="auto">
          <a:xfrm>
            <a:off x="3977277" y="6027514"/>
            <a:ext cx="90267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CasellaDiTesto 33"/>
          <p:cNvSpPr txBox="1"/>
          <p:nvPr/>
        </p:nvSpPr>
        <p:spPr>
          <a:xfrm>
            <a:off x="3903750" y="61007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19 </a:t>
            </a:r>
            <a:r>
              <a:rPr lang="it-IT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days</a:t>
            </a: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35094" y="4885110"/>
            <a:ext cx="865968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it-IT" sz="1800" b="1" dirty="0" smtClean="0">
                <a:solidFill>
                  <a:srgbClr val="0000FF"/>
                </a:solidFill>
                <a:latin typeface="Calibri"/>
              </a:rPr>
              <a:t>11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Jan</a:t>
            </a:r>
            <a:r>
              <a:rPr lang="it-IT" sz="1800" b="1" dirty="0">
                <a:solidFill>
                  <a:srgbClr val="0000FF"/>
                </a:solidFill>
                <a:latin typeface="Calibri"/>
              </a:rPr>
              <a:t> 2016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 update </a:t>
            </a:r>
            <a:r>
              <a:rPr lang="it-IT" sz="1800" i="1" dirty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offline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calibration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and re-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analysis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FAR &lt; 1/100 </a:t>
            </a:r>
            <a:r>
              <a:rPr lang="it-IT" sz="1800" b="1" i="1" dirty="0" err="1">
                <a:solidFill>
                  <a:srgbClr val="0000FF"/>
                </a:solidFill>
                <a:latin typeface="Calibri"/>
              </a:rPr>
              <a:t>yr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(GCN 18851)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it-IT" sz="1800" b="1" dirty="0">
                <a:solidFill>
                  <a:srgbClr val="0000FF"/>
                </a:solidFill>
                <a:latin typeface="Calibri"/>
              </a:rPr>
              <a:t>13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Jan</a:t>
            </a:r>
            <a:r>
              <a:rPr lang="it-IT" sz="1800" b="1" dirty="0">
                <a:solidFill>
                  <a:srgbClr val="0000FF"/>
                </a:solidFill>
                <a:latin typeface="Calibri"/>
              </a:rPr>
              <a:t> 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update</a:t>
            </a:r>
            <a:r>
              <a:rPr lang="it-IT" sz="1800" i="1" dirty="0">
                <a:solidFill>
                  <a:prstClr val="black"/>
                </a:solidFill>
                <a:latin typeface="Calibri"/>
                <a:sym typeface="Wingdings"/>
              </a:rPr>
              <a:t> 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Refined</a:t>
            </a:r>
            <a:r>
              <a:rPr lang="it-IT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1800" b="1" dirty="0" err="1">
                <a:solidFill>
                  <a:srgbClr val="0000FF"/>
                </a:solidFill>
                <a:latin typeface="Calibri"/>
              </a:rPr>
              <a:t>localizations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from CBC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parameter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dirty="0" err="1">
                <a:solidFill>
                  <a:prstClr val="black"/>
                </a:solidFill>
                <a:latin typeface="Calibri"/>
              </a:rPr>
              <a:t>estimation</a:t>
            </a:r>
            <a:r>
              <a:rPr lang="it-IT" sz="1800" b="1" i="1" dirty="0">
                <a:solidFill>
                  <a:srgbClr val="0000FF"/>
                </a:solidFill>
                <a:latin typeface="Calibri"/>
              </a:rPr>
              <a:t>  </a:t>
            </a:r>
            <a:r>
              <a:rPr lang="it-IT" sz="1800" i="1" dirty="0">
                <a:solidFill>
                  <a:prstClr val="black"/>
                </a:solidFill>
                <a:latin typeface="Calibri"/>
              </a:rPr>
              <a:t>(GCN 18858)</a:t>
            </a:r>
          </a:p>
        </p:txBody>
      </p:sp>
      <p:cxnSp>
        <p:nvCxnSpPr>
          <p:cNvPr id="31" name="Connettore 2 30"/>
          <p:cNvCxnSpPr/>
          <p:nvPr/>
        </p:nvCxnSpPr>
        <p:spPr bwMode="auto">
          <a:xfrm>
            <a:off x="5860069" y="6074972"/>
            <a:ext cx="1060837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CasellaDiTesto 31"/>
          <p:cNvSpPr txBox="1"/>
          <p:nvPr/>
        </p:nvSpPr>
        <p:spPr>
          <a:xfrm>
            <a:off x="5735824" y="606679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it-IT" sz="1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months</a:t>
            </a:r>
            <a:r>
              <a:rPr lang="it-IT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9" name="Immagine 8" descr="LALInference_skymap.png,3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96" y="5174221"/>
            <a:ext cx="2670489" cy="2002867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7433018" y="5724799"/>
            <a:ext cx="1342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600" b="1" dirty="0" smtClean="0">
                <a:solidFill>
                  <a:prstClr val="black"/>
                </a:solidFill>
                <a:latin typeface="Calibri"/>
              </a:rPr>
              <a:t>LALinference</a:t>
            </a:r>
            <a:endParaRPr lang="it-IT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magine 1" descr="Schermata 2016-06-12 alle 21.22.3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" y="5758013"/>
            <a:ext cx="679280" cy="480605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352" y="6261972"/>
            <a:ext cx="692998" cy="47149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711200"/>
          </a:xfrm>
        </p:spPr>
        <p:txBody>
          <a:bodyPr/>
          <a:lstStyle/>
          <a:p>
            <a:r>
              <a:rPr lang="en-US" sz="2800" dirty="0"/>
              <a:t>GW150914 – What LIGO/Virgo </a:t>
            </a:r>
            <a:r>
              <a:rPr lang="en-US" sz="2800" dirty="0" smtClean="0"/>
              <a:t>Sent </a:t>
            </a:r>
            <a:r>
              <a:rPr lang="en-US" sz="2800" dirty="0"/>
              <a:t>to P</a:t>
            </a:r>
            <a:r>
              <a:rPr lang="en-US" sz="2800" dirty="0" smtClean="0"/>
              <a:t>artners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044652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Announcing the Detection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39" t="19117" r="9335" b="26961"/>
          <a:stretch/>
        </p:blipFill>
        <p:spPr>
          <a:xfrm>
            <a:off x="224933" y="1447800"/>
            <a:ext cx="8766667" cy="446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2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latin typeface="Calibri" panose="020F0502020204030204" pitchFamily="34" charset="0"/>
              </a:rPr>
              <a:t>A Big Splash in February</a:t>
            </a:r>
            <a:endParaRPr lang="en-US" sz="3600" b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b="54688"/>
          <a:stretch/>
        </p:blipFill>
        <p:spPr>
          <a:xfrm>
            <a:off x="3733800" y="1551325"/>
            <a:ext cx="5105400" cy="53066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43000"/>
            <a:ext cx="8226425" cy="5257799"/>
          </a:xfrm>
        </p:spPr>
        <p:txBody>
          <a:bodyPr/>
          <a:lstStyle/>
          <a:p>
            <a:r>
              <a:rPr lang="en-US" dirty="0" smtClean="0"/>
              <a:t>with both the scientific community and the general public!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Press conference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PRL web site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Twitter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Facebook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Newspapers &amp; magazines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YouTube videos</a:t>
            </a:r>
          </a:p>
          <a:p>
            <a:pPr marL="173038" indent="-173038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00CC"/>
                </a:solidFill>
              </a:rPr>
              <a:t>The Late Show, SNL, …</a:t>
            </a:r>
          </a:p>
          <a:p>
            <a:pPr>
              <a:spcBef>
                <a:spcPts val="400"/>
              </a:spcBef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marL="173038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rgbClr val="0000CC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547" t="33725" r="4900" b="44355"/>
          <a:stretch/>
        </p:blipFill>
        <p:spPr>
          <a:xfrm>
            <a:off x="817032" y="2468032"/>
            <a:ext cx="3780367" cy="990601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229" t="22039" r="41443" b="38557"/>
          <a:stretch/>
        </p:blipFill>
        <p:spPr>
          <a:xfrm>
            <a:off x="786703" y="4781744"/>
            <a:ext cx="3937697" cy="2059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51" y="1754907"/>
            <a:ext cx="639233" cy="6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1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LIGOtalk">
  <a:themeElements>
    <a:clrScheme name="LIGO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IGOtal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O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Data\Microsoft\Templates\LIGOtalk.pot</Template>
  <TotalTime>35986</TotalTime>
  <Words>3311</Words>
  <Application>Microsoft Office PowerPoint</Application>
  <PresentationFormat>On-screen Show (4:3)</PresentationFormat>
  <Paragraphs>723</Paragraphs>
  <Slides>70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70</vt:i4>
      </vt:variant>
    </vt:vector>
  </HeadingPairs>
  <TitlesOfParts>
    <vt:vector size="85" baseType="lpstr">
      <vt:lpstr>ＭＳ Ｐゴシック</vt:lpstr>
      <vt:lpstr>Arial</vt:lpstr>
      <vt:lpstr>Arial Narrow</vt:lpstr>
      <vt:lpstr>Calibri</vt:lpstr>
      <vt:lpstr>Cambria Math</vt:lpstr>
      <vt:lpstr>Garamond</vt:lpstr>
      <vt:lpstr>Symbol</vt:lpstr>
      <vt:lpstr>Times New Roman</vt:lpstr>
      <vt:lpstr>Wingdings</vt:lpstr>
      <vt:lpstr>LIGOtalk</vt:lpstr>
      <vt:lpstr>Office Theme</vt:lpstr>
      <vt:lpstr>3_LIGOtalk</vt:lpstr>
      <vt:lpstr>4_LIGOtalk</vt:lpstr>
      <vt:lpstr>1_LIGOtalk</vt:lpstr>
      <vt:lpstr>5_LIGOtalk</vt:lpstr>
      <vt:lpstr>On the Hunt for Counterparts  to Gravitational-Wave Events</vt:lpstr>
      <vt:lpstr>NEWS FLASH: We detected gravitational waves</vt:lpstr>
      <vt:lpstr>We = the LIGO Scientific Collaboration</vt:lpstr>
      <vt:lpstr>… using the LIGO* Observatories</vt:lpstr>
      <vt:lpstr>… after the Advanced LIGO Upgrade</vt:lpstr>
      <vt:lpstr>GW150914</vt:lpstr>
      <vt:lpstr>Looks just like a binary black hole merger!</vt:lpstr>
      <vt:lpstr>Announcing the Detection</vt:lpstr>
      <vt:lpstr>A Big Splash in February</vt:lpstr>
      <vt:lpstr>A long-awaited confirmation</vt:lpstr>
      <vt:lpstr>Gravitational Waves</vt:lpstr>
      <vt:lpstr>Gravitational Waves in Motion</vt:lpstr>
      <vt:lpstr>Gravitational Wave Polarizations</vt:lpstr>
      <vt:lpstr>Earlier Evidence for Gravitational Radiation</vt:lpstr>
      <vt:lpstr>Joe Weber’s Fearless Idea!</vt:lpstr>
      <vt:lpstr>The Wide Spectrum of Gravitational Waves</vt:lpstr>
      <vt:lpstr>But what exactly did we detect?   And what is significant about it?</vt:lpstr>
      <vt:lpstr>Exploring the Properties of GW150914</vt:lpstr>
      <vt:lpstr>Properties of GW150914</vt:lpstr>
      <vt:lpstr>Properties of GW150914</vt:lpstr>
      <vt:lpstr>But wait, there’s more!</vt:lpstr>
      <vt:lpstr>The Boxing Day Event </vt:lpstr>
      <vt:lpstr>Not so visible in the data… </vt:lpstr>
      <vt:lpstr>Properties of GW151226</vt:lpstr>
      <vt:lpstr>Comparison of Black Hole Masses</vt:lpstr>
      <vt:lpstr>Testing GR as the Theory of Gravity</vt:lpstr>
      <vt:lpstr>Multi-messenger astronomy and the hunt for counterparts</vt:lpstr>
      <vt:lpstr>Gravitational Waves: A Unique Messenger</vt:lpstr>
      <vt:lpstr>Motivation from Energetics</vt:lpstr>
      <vt:lpstr>Outline of the “EM Follow-up” Project</vt:lpstr>
      <vt:lpstr>Searches for GW Transient Sources</vt:lpstr>
      <vt:lpstr>Goals of the EM Follow-up Project</vt:lpstr>
      <vt:lpstr>Partnerships for Follow-up Observing</vt:lpstr>
      <vt:lpstr>Response by Observers During O1</vt:lpstr>
      <vt:lpstr>A Possible Gamma-ray Counterpart?</vt:lpstr>
      <vt:lpstr>GBM Transient Localization</vt:lpstr>
      <vt:lpstr>Can a binary black hole merger produce  a detectable EM transient? </vt:lpstr>
      <vt:lpstr>The special promise of  neutron star binary mergers</vt:lpstr>
      <vt:lpstr>Short Gamma-ray Bursts = Mergers?</vt:lpstr>
      <vt:lpstr>Tidal Disruption of Neutron Stars</vt:lpstr>
      <vt:lpstr>Other Signatures of Neutron Star Mergers</vt:lpstr>
      <vt:lpstr>Kilonova Promise and Challenges</vt:lpstr>
      <vt:lpstr>Dependence on Progenitor &amp; Remnant</vt:lpstr>
      <vt:lpstr>Colors and Light Curves</vt:lpstr>
      <vt:lpstr>Looking ahead</vt:lpstr>
      <vt:lpstr>Advanced GW Detector Network:  Under Construction  Operating</vt:lpstr>
      <vt:lpstr>Observing Run History and Outlook</vt:lpstr>
      <vt:lpstr>How will the GW detector network improve? </vt:lpstr>
      <vt:lpstr>Summary</vt:lpstr>
      <vt:lpstr>Backup slides</vt:lpstr>
      <vt:lpstr>Antenna Pattern of a Laser Interferometer</vt:lpstr>
      <vt:lpstr>Gravitational Wave Strain</vt:lpstr>
      <vt:lpstr>The Fate of B1913+16</vt:lpstr>
      <vt:lpstr>Advanced LIGO Optical Layout</vt:lpstr>
      <vt:lpstr>Advanced LIGO Installation</vt:lpstr>
      <vt:lpstr>LIGO GW Strain Sensitivity for O1</vt:lpstr>
      <vt:lpstr>LIGO Detector Noise Components</vt:lpstr>
      <vt:lpstr>Could it be an instrumental noise artifact? </vt:lpstr>
      <vt:lpstr>Final Analysis – Generic Transient Search</vt:lpstr>
      <vt:lpstr>Final Analysis – Binary Coalescence Search</vt:lpstr>
      <vt:lpstr>LIGO/Virgo Papers About GW150914</vt:lpstr>
      <vt:lpstr>Could it be a blind injection?</vt:lpstr>
      <vt:lpstr>Effect of Data Quality Cuts</vt:lpstr>
      <vt:lpstr>A Closer Look at a “Blip Transient”</vt:lpstr>
      <vt:lpstr>Multi-Messenger Searches with GWs </vt:lpstr>
      <vt:lpstr>Starting to see the population…</vt:lpstr>
      <vt:lpstr>Astrophysical Implications</vt:lpstr>
      <vt:lpstr>Astrophysical Implications</vt:lpstr>
      <vt:lpstr>The First Alert – September 16, 2015</vt:lpstr>
      <vt:lpstr>GW150914 – What LIGO/Virgo Sent to Partners</vt:lpstr>
    </vt:vector>
  </TitlesOfParts>
  <Company>University of Maryland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Listens for Gravitational Waves</dc:title>
  <dc:creator>Peter Shawhan</dc:creator>
  <cp:lastModifiedBy>Peter Shawhan</cp:lastModifiedBy>
  <cp:revision>834</cp:revision>
  <dcterms:created xsi:type="dcterms:W3CDTF">2003-11-10T03:19:28Z</dcterms:created>
  <dcterms:modified xsi:type="dcterms:W3CDTF">2016-12-07T15:52:37Z</dcterms:modified>
</cp:coreProperties>
</file>