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jpeg" ContentType="image/jpeg"/>
  <Default Extension="mpg" ContentType="video/unknown"/>
  <Default Extension="emf" ContentType="image/x-emf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443" r:id="rId2"/>
    <p:sldId id="507" r:id="rId3"/>
    <p:sldId id="543" r:id="rId4"/>
    <p:sldId id="544" r:id="rId5"/>
    <p:sldId id="448" r:id="rId6"/>
    <p:sldId id="545" r:id="rId7"/>
    <p:sldId id="449" r:id="rId8"/>
    <p:sldId id="528" r:id="rId9"/>
    <p:sldId id="546" r:id="rId10"/>
    <p:sldId id="465" r:id="rId11"/>
    <p:sldId id="525" r:id="rId12"/>
    <p:sldId id="526" r:id="rId13"/>
    <p:sldId id="537" r:id="rId14"/>
    <p:sldId id="509" r:id="rId15"/>
    <p:sldId id="451" r:id="rId16"/>
    <p:sldId id="527" r:id="rId17"/>
    <p:sldId id="513" r:id="rId18"/>
    <p:sldId id="512" r:id="rId19"/>
    <p:sldId id="530" r:id="rId20"/>
    <p:sldId id="516" r:id="rId21"/>
    <p:sldId id="534" r:id="rId22"/>
    <p:sldId id="519" r:id="rId23"/>
    <p:sldId id="521" r:id="rId24"/>
    <p:sldId id="518" r:id="rId25"/>
    <p:sldId id="531" r:id="rId26"/>
    <p:sldId id="547" r:id="rId27"/>
    <p:sldId id="549" r:id="rId28"/>
    <p:sldId id="532" r:id="rId29"/>
    <p:sldId id="548" r:id="rId30"/>
    <p:sldId id="540" r:id="rId31"/>
    <p:sldId id="541" r:id="rId32"/>
    <p:sldId id="542" r:id="rId33"/>
    <p:sldId id="480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A13A"/>
    <a:srgbClr val="FDFFE3"/>
    <a:srgbClr val="FF6268"/>
    <a:srgbClr val="FF777A"/>
    <a:srgbClr val="CDD7E1"/>
    <a:srgbClr val="9BB8CF"/>
    <a:srgbClr val="A9A9CF"/>
    <a:srgbClr val="8887A4"/>
    <a:srgbClr val="5BA2A7"/>
    <a:srgbClr val="81A7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8" autoAdjust="0"/>
    <p:restoredTop sz="91297" autoAdjust="0"/>
  </p:normalViewPr>
  <p:slideViewPr>
    <p:cSldViewPr snapToGrid="0" snapToObjects="1">
      <p:cViewPr varScale="1">
        <p:scale>
          <a:sx n="140" d="100"/>
          <a:sy n="140" d="100"/>
        </p:scale>
        <p:origin x="-536" y="-104"/>
      </p:cViewPr>
      <p:guideLst>
        <p:guide orient="horz" pos="3242"/>
        <p:guide pos="2867"/>
      </p:guideLst>
    </p:cSldViewPr>
  </p:slideViewPr>
  <p:outlineViewPr>
    <p:cViewPr>
      <p:scale>
        <a:sx n="33" d="100"/>
        <a:sy n="33" d="100"/>
      </p:scale>
      <p:origin x="0" y="146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6" d="100"/>
        <a:sy n="106" d="100"/>
      </p:scale>
      <p:origin x="0" y="11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1BB88-F4B3-6641-A1CA-7545B637659C}" type="datetimeFigureOut">
              <a:rPr lang="en-US" smtClean="0"/>
              <a:t>1/27/16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EDF526-DBD9-5C4F-B4B9-8DA90D6864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5627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F6B6A5-58B5-9F4A-AEA3-4CEB21E584BF}" type="datetimeFigureOut">
              <a:rPr lang="en-US" smtClean="0"/>
              <a:t>1/27/16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5C0158-4F67-B34F-B327-AA5034EDB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8852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C0158-4F67-B34F-B327-AA5034EDB67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778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C0158-4F67-B34F-B327-AA5034EDB67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325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Particle tracing, 100 </a:t>
            </a:r>
            <a:r>
              <a:rPr lang="en-US" dirty="0" err="1" smtClean="0"/>
              <a:t>Myr</a:t>
            </a:r>
            <a:r>
              <a:rPr lang="en-US" baseline="0" dirty="0" smtClean="0"/>
              <a:t> steps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BF497-07EB-ED46-92A2-CA4F02C1C75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5338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ABB65-6105-E442-B6FC-0AF1E5A26C7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0704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ABB65-6105-E442-B6FC-0AF1E5A26C7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0704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ABB65-6105-E442-B6FC-0AF1E5A26C7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3456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C0158-4F67-B34F-B327-AA5034EDB67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2566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ABB65-6105-E442-B6FC-0AF1E5A26C7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0924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C0158-4F67-B34F-B327-AA5034EDB670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3516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C0158-4F67-B34F-B327-AA5034EDB670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351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BF497-07EB-ED46-92A2-CA4F02C1C75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866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BF497-07EB-ED46-92A2-CA4F02C1C75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866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BBF497-07EB-ED46-92A2-CA4F02C1C75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866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C0158-4F67-B34F-B327-AA5034EDB67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299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1F60D-32CE-F343-BE3F-2E490A9B08E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663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C0158-4F67-B34F-B327-AA5034EDB67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351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ABB65-6105-E442-B6FC-0AF1E5A26C7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66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C0158-4F67-B34F-B327-AA5034EDB67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2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noFill/>
          <a:ln>
            <a:noFill/>
          </a:ln>
          <a:effectLst/>
        </p:spPr>
        <p:txBody>
          <a:bodyPr/>
          <a:lstStyle>
            <a:lvl1pPr marL="0" indent="0" algn="ctr">
              <a:buNone/>
              <a:defRPr b="0" cap="none" spc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A2BB5-D85A-B844-B2EA-FC38068940C4}" type="datetime1">
              <a:rPr lang="en-US" smtClean="0"/>
              <a:t>1/27/16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F0C69-757B-CA48-9D7C-714BC152E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182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EA943-1314-6349-94D1-53BCA01253CE}" type="datetime1">
              <a:rPr lang="en-US" smtClean="0"/>
              <a:t>1/27/16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F0C69-757B-CA48-9D7C-714BC152E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988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080A2-6316-E441-B1F5-ACD204C86423}" type="datetime1">
              <a:rPr lang="en-US" smtClean="0"/>
              <a:t>1/27/16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F0C69-757B-CA48-9D7C-714BC152E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088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E4CE6-6BC3-9541-B972-21A25A3E3769}" type="datetime1">
              <a:rPr lang="en-US" smtClean="0"/>
              <a:t>1/27/16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F0C69-757B-CA48-9D7C-714BC152E8A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296978" y="996177"/>
            <a:ext cx="6607190" cy="0"/>
          </a:xfrm>
          <a:prstGeom prst="line">
            <a:avLst/>
          </a:prstGeom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7521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0A042-2A09-5143-91EF-EF3647665A6A}" type="datetime1">
              <a:rPr lang="en-US" smtClean="0"/>
              <a:t>1/27/16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F0C69-757B-CA48-9D7C-714BC152E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33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983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983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3CF75-9259-3042-AF95-11980BA4ED55}" type="datetime1">
              <a:rPr lang="en-US" smtClean="0"/>
              <a:t>1/27/16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F0C69-757B-CA48-9D7C-714BC152E8A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296978" y="996177"/>
            <a:ext cx="6607190" cy="0"/>
          </a:xfrm>
          <a:prstGeom prst="line">
            <a:avLst/>
          </a:prstGeom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537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88749"/>
            <a:ext cx="4040188" cy="491383"/>
          </a:xfrm>
          <a:solidFill>
            <a:srgbClr val="FFFFFF"/>
          </a:solidFill>
        </p:spPr>
        <p:txBody>
          <a:bodyPr anchor="b">
            <a:noAutofit/>
          </a:bodyPr>
          <a:lstStyle>
            <a:lvl1pPr marL="0" indent="0" algn="ctr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24182"/>
            <a:ext cx="4040188" cy="430198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88749"/>
            <a:ext cx="4041775" cy="491383"/>
          </a:xfrm>
          <a:solidFill>
            <a:srgbClr val="FFFFFF"/>
          </a:solidFill>
        </p:spPr>
        <p:txBody>
          <a:bodyPr anchor="b">
            <a:noAutofit/>
          </a:bodyPr>
          <a:lstStyle>
            <a:lvl1pPr marL="0" indent="0" algn="ctr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24182"/>
            <a:ext cx="4041775" cy="430198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759B1-D6A5-A542-9DD6-759BBDD5FDC0}" type="datetime1">
              <a:rPr lang="en-US" smtClean="0"/>
              <a:t>1/27/16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F0C69-757B-CA48-9D7C-714BC152E8A2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2296978" y="996177"/>
            <a:ext cx="6607190" cy="0"/>
          </a:xfrm>
          <a:prstGeom prst="line">
            <a:avLst/>
          </a:prstGeom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1191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5F435-5403-1141-A2F5-27870AECD2CF}" type="datetime1">
              <a:rPr lang="en-US" smtClean="0"/>
              <a:t>1/27/16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F0C69-757B-CA48-9D7C-714BC152E8A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296978" y="996177"/>
            <a:ext cx="6607190" cy="0"/>
          </a:xfrm>
          <a:prstGeom prst="line">
            <a:avLst/>
          </a:prstGeom>
          <a:ln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394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5B90F-E4B3-7B46-81D2-D6550114FC92}" type="datetime1">
              <a:rPr lang="en-US" smtClean="0"/>
              <a:t>1/27/16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F0C69-757B-CA48-9D7C-714BC152E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589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EE57B-5D7D-A140-A37F-3888BF00341C}" type="datetime1">
              <a:rPr lang="en-US" smtClean="0"/>
              <a:t>1/27/16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F0C69-757B-CA48-9D7C-714BC152E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37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CB1C0-36D7-4248-BEF2-D6D560405CF9}" type="datetime1">
              <a:rPr lang="en-US" smtClean="0"/>
              <a:t>1/27/16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F0C69-757B-CA48-9D7C-714BC152E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332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6960" y="152098"/>
            <a:ext cx="8717208" cy="81707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69690"/>
            <a:ext cx="8229600" cy="49564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AE396-8C17-474E-A46E-B591AFB9D9AA}" type="datetime1">
              <a:rPr lang="en-US" smtClean="0"/>
              <a:t>1/27/16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F0C69-757B-CA48-9D7C-714BC152E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6335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r" defTabSz="457200" rtl="0" eaLnBrk="1" latinLnBrk="0" hangingPunct="1">
        <a:spcBef>
          <a:spcPct val="0"/>
        </a:spcBef>
        <a:buNone/>
        <a:defRPr sz="4000" b="1" kern="1200">
          <a:solidFill>
            <a:srgbClr val="FFFFFF"/>
          </a:solidFill>
          <a:latin typeface="Lucida Sans Unicode"/>
          <a:ea typeface="+mj-ea"/>
          <a:cs typeface="Lucida Sans Unicode"/>
        </a:defRPr>
      </a:lvl1pPr>
    </p:titleStyle>
    <p:bodyStyle>
      <a:lvl1pPr marL="457200" indent="-457200" algn="l" defTabSz="457200" rtl="0" eaLnBrk="1" latinLnBrk="0" hangingPunct="1">
        <a:spcBef>
          <a:spcPct val="20000"/>
        </a:spcBef>
        <a:buFont typeface="Wingdings" charset="2"/>
        <a:buChar char="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914400" indent="-457200" algn="l" defTabSz="457200" rtl="0" eaLnBrk="1" latinLnBrk="0" hangingPunct="1">
        <a:spcBef>
          <a:spcPct val="20000"/>
        </a:spcBef>
        <a:buFont typeface="Wingdings" charset="2"/>
        <a:buChar char="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257300" indent="-342900" algn="l" defTabSz="457200" rtl="0" eaLnBrk="1" latinLnBrk="0" hangingPunct="1">
        <a:spcBef>
          <a:spcPct val="20000"/>
        </a:spcBef>
        <a:buFont typeface="Wingdings" charset="2"/>
        <a:buChar char="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714500" indent="-342900" algn="l" defTabSz="457200" rtl="0" eaLnBrk="1" latinLnBrk="0" hangingPunct="1">
        <a:spcBef>
          <a:spcPct val="20000"/>
        </a:spcBef>
        <a:buFont typeface="Wingdings" charset="2"/>
        <a:buChar char="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171700" indent="-342900" algn="l" defTabSz="457200" rtl="0" eaLnBrk="1" latinLnBrk="0" hangingPunct="1">
        <a:spcBef>
          <a:spcPct val="20000"/>
        </a:spcBef>
        <a:buFont typeface="Wingdings" charset="2"/>
        <a:buChar char="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microsoft.com/office/2007/relationships/hdphoto" Target="../media/hdphoto1.wdp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8" Type="http://schemas.openxmlformats.org/officeDocument/2006/relationships/image" Target="../media/image20.jpeg"/><Relationship Id="rId9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22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emf"/><Relationship Id="rId5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2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Relationship Id="rId3" Type="http://schemas.openxmlformats.org/officeDocument/2006/relationships/image" Target="../media/image4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5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5.emf"/><Relationship Id="rId5" Type="http://schemas.openxmlformats.org/officeDocument/2006/relationships/image" Target="../media/image46.emf"/><Relationship Id="rId6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2.jpg"/><Relationship Id="rId5" Type="http://schemas.openxmlformats.org/officeDocument/2006/relationships/image" Target="../media/image3.jp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Galaxy growth as seen through simulations and models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09810"/>
            <a:ext cx="6400800" cy="233374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</a:schemeClr>
                </a:solidFill>
              </a:rPr>
              <a:t>Charlotte Christensen</a:t>
            </a:r>
          </a:p>
          <a:p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	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</a:rPr>
              <a:t>Grinnell College</a:t>
            </a:r>
          </a:p>
          <a:p>
            <a:r>
              <a:rPr lang="en-US" sz="2400" dirty="0" err="1">
                <a:solidFill>
                  <a:schemeClr val="tx1">
                    <a:lumMod val="75000"/>
                  </a:schemeClr>
                </a:solidFill>
              </a:rPr>
              <a:t>Romeel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</a:rPr>
              <a:t>Davé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</a:rPr>
              <a:t>, </a:t>
            </a:r>
            <a:r>
              <a:rPr lang="en-US" sz="2400" dirty="0" smtClean="0">
                <a:solidFill>
                  <a:schemeClr val="tx1">
                    <a:lumMod val="75000"/>
                  </a:schemeClr>
                </a:solidFill>
              </a:rPr>
              <a:t>Alyson Brooks, Andrew </a:t>
            </a:r>
            <a:r>
              <a:rPr lang="en-US" sz="2400" dirty="0" err="1">
                <a:solidFill>
                  <a:schemeClr val="tx1">
                    <a:lumMod val="75000"/>
                  </a:schemeClr>
                </a:solidFill>
              </a:rPr>
              <a:t>Pontzen</a:t>
            </a:r>
            <a:r>
              <a:rPr lang="en-US" sz="2400" dirty="0">
                <a:solidFill>
                  <a:schemeClr val="tx1">
                    <a:lumMod val="75000"/>
                  </a:schemeClr>
                </a:solidFill>
              </a:rPr>
              <a:t>, Fabio </a:t>
            </a:r>
            <a:r>
              <a:rPr lang="en-US" sz="2400" dirty="0" err="1" smtClean="0">
                <a:solidFill>
                  <a:schemeClr val="tx1">
                    <a:lumMod val="75000"/>
                  </a:schemeClr>
                </a:solidFill>
              </a:rPr>
              <a:t>Governato</a:t>
            </a:r>
            <a:endParaRPr lang="en-US" sz="2400" dirty="0">
              <a:solidFill>
                <a:schemeClr val="tx1">
                  <a:lumMod val="7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039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simulator’s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Given a hydrodynamic code that produces galaxies with reasonably realistic properties, using a physically-motivated, tuned model for stellar feedback, </a:t>
            </a:r>
            <a:r>
              <a:rPr lang="en-US" i="1" dirty="0"/>
              <a:t>let’s back out information about outflow </a:t>
            </a:r>
            <a:r>
              <a:rPr lang="en-US" i="1" dirty="0" smtClean="0"/>
              <a:t>properties as a function of halo mass</a:t>
            </a:r>
          </a:p>
          <a:p>
            <a:pPr lvl="1"/>
            <a:r>
              <a:rPr lang="en-US" sz="2400" dirty="0" smtClean="0"/>
              <a:t>Amount of ejection and recycling</a:t>
            </a:r>
          </a:p>
          <a:p>
            <a:pPr lvl="1"/>
            <a:r>
              <a:rPr lang="en-US" sz="2400" dirty="0" smtClean="0"/>
              <a:t>Source of gas</a:t>
            </a:r>
          </a:p>
          <a:p>
            <a:pPr lvl="1"/>
            <a:r>
              <a:rPr lang="en-US" sz="2400" dirty="0" err="1" smtClean="0"/>
              <a:t>Metallicity</a:t>
            </a:r>
            <a:r>
              <a:rPr lang="en-US" sz="2400" dirty="0" smtClean="0"/>
              <a:t> of gas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F0C69-757B-CA48-9D7C-714BC152E8A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96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3"/>
    </mc:Choice>
    <mc:Fallback xmlns="">
      <p:transition xmlns:p14="http://schemas.microsoft.com/office/powerpoint/2010/main" spd="slow" advTm="168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Code: Gasoline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392" y="1417638"/>
            <a:ext cx="7923785" cy="5009031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>
                <a:ea typeface="ＭＳ Ｐゴシック" charset="0"/>
              </a:rPr>
              <a:t>SPH code </a:t>
            </a:r>
          </a:p>
          <a:p>
            <a:r>
              <a:rPr lang="en-US" sz="2800" dirty="0" smtClean="0">
                <a:ea typeface="ＭＳ Ｐゴシック" charset="0"/>
              </a:rPr>
              <a:t>Cosmic </a:t>
            </a:r>
            <a:r>
              <a:rPr lang="en-US" sz="2800" dirty="0">
                <a:ea typeface="ＭＳ Ｐゴシック" charset="0"/>
              </a:rPr>
              <a:t>UV background radiation</a:t>
            </a:r>
          </a:p>
          <a:p>
            <a:r>
              <a:rPr lang="en-US" sz="2800" dirty="0">
                <a:ea typeface="ＭＳ Ｐゴシック" charset="0"/>
              </a:rPr>
              <a:t>H &amp; He </a:t>
            </a:r>
            <a:r>
              <a:rPr lang="en-US" sz="2800" dirty="0" smtClean="0">
                <a:ea typeface="ＭＳ Ｐゴシック" charset="0"/>
              </a:rPr>
              <a:t>ionization; non-equilibrium H</a:t>
            </a:r>
            <a:r>
              <a:rPr lang="en-US" sz="2800" baseline="-25000" dirty="0" smtClean="0">
                <a:ea typeface="ＭＳ Ｐゴシック" charset="0"/>
              </a:rPr>
              <a:t>2 </a:t>
            </a:r>
            <a:r>
              <a:rPr lang="en-US" sz="1600" dirty="0">
                <a:ea typeface="ＭＳ Ｐゴシック" charset="0"/>
              </a:rPr>
              <a:t>(Christensen+ 2012)</a:t>
            </a:r>
            <a:r>
              <a:rPr lang="en-US" sz="1600" b="1" dirty="0">
                <a:ea typeface="ＭＳ Ｐゴシック" charset="0"/>
              </a:rPr>
              <a:t> </a:t>
            </a:r>
            <a:endParaRPr lang="en-US" sz="1600" dirty="0">
              <a:ea typeface="ＭＳ Ｐゴシック" charset="0"/>
            </a:endParaRPr>
          </a:p>
          <a:p>
            <a:r>
              <a:rPr lang="en-US" sz="2800" dirty="0">
                <a:ea typeface="ＭＳ Ｐゴシック" charset="0"/>
              </a:rPr>
              <a:t>Metal line </a:t>
            </a:r>
            <a:r>
              <a:rPr lang="en-US" sz="2800" dirty="0" smtClean="0">
                <a:ea typeface="ＭＳ Ｐゴシック" charset="0"/>
              </a:rPr>
              <a:t>cooling and metal diffusion </a:t>
            </a:r>
            <a:r>
              <a:rPr lang="en-US" sz="1600" dirty="0"/>
              <a:t>(</a:t>
            </a:r>
            <a:r>
              <a:rPr lang="en-US" sz="1600" dirty="0" err="1"/>
              <a:t>Shen</a:t>
            </a:r>
            <a:r>
              <a:rPr lang="en-US" sz="1600" dirty="0"/>
              <a:t>+ 2010)</a:t>
            </a:r>
            <a:endParaRPr lang="en-US" sz="1600" b="1" dirty="0">
              <a:ea typeface="ＭＳ Ｐゴシック" charset="0"/>
            </a:endParaRPr>
          </a:p>
          <a:p>
            <a:r>
              <a:rPr lang="en-US" sz="2800" dirty="0" smtClean="0">
                <a:ea typeface="ＭＳ Ｐゴシック" charset="0"/>
              </a:rPr>
              <a:t>Probabilistic star </a:t>
            </a:r>
            <a:r>
              <a:rPr lang="en-US" sz="2800" dirty="0">
                <a:ea typeface="ＭＳ Ｐゴシック" charset="0"/>
              </a:rPr>
              <a:t>f</a:t>
            </a:r>
            <a:r>
              <a:rPr lang="en-US" sz="2800" dirty="0" smtClean="0">
                <a:ea typeface="ＭＳ Ｐゴシック" charset="0"/>
              </a:rPr>
              <a:t>ormation based on free-fall time </a:t>
            </a:r>
            <a:r>
              <a:rPr lang="en-US" sz="2800" dirty="0">
                <a:ea typeface="ＭＳ Ｐゴシック" charset="0"/>
              </a:rPr>
              <a:t>and </a:t>
            </a:r>
            <a:r>
              <a:rPr lang="en-US" sz="2800" dirty="0" smtClean="0">
                <a:ea typeface="ＭＳ Ｐゴシック" charset="0"/>
              </a:rPr>
              <a:t>H</a:t>
            </a:r>
            <a:r>
              <a:rPr lang="en-US" sz="2800" baseline="-25000" dirty="0" smtClean="0">
                <a:ea typeface="ＭＳ Ｐゴシック" charset="0"/>
              </a:rPr>
              <a:t>2</a:t>
            </a:r>
            <a:r>
              <a:rPr lang="en-US" sz="2800" dirty="0" smtClean="0">
                <a:ea typeface="ＭＳ Ｐゴシック" charset="0"/>
              </a:rPr>
              <a:t> abundance (shielded fraction) </a:t>
            </a:r>
            <a:r>
              <a:rPr lang="en-US" sz="1600" dirty="0" smtClean="0">
                <a:ea typeface="ＭＳ Ｐゴシック" charset="0"/>
              </a:rPr>
              <a:t>(</a:t>
            </a:r>
            <a:r>
              <a:rPr lang="en-US" sz="1600" dirty="0">
                <a:ea typeface="ＭＳ Ｐゴシック" charset="0"/>
              </a:rPr>
              <a:t>Christensen+ 2012</a:t>
            </a:r>
            <a:r>
              <a:rPr lang="en-US" sz="1600" dirty="0" smtClean="0">
                <a:ea typeface="ＭＳ Ｐゴシック" charset="0"/>
              </a:rPr>
              <a:t>)</a:t>
            </a:r>
            <a:r>
              <a:rPr lang="en-US" sz="2800" b="1" dirty="0" smtClean="0">
                <a:ea typeface="ＭＳ Ｐゴシック" charset="0"/>
              </a:rPr>
              <a:t> </a:t>
            </a:r>
          </a:p>
          <a:p>
            <a:r>
              <a:rPr lang="en-US" sz="2800" dirty="0">
                <a:ea typeface="ＭＳ Ｐゴシック" charset="0"/>
              </a:rPr>
              <a:t>Supernovae </a:t>
            </a:r>
            <a:r>
              <a:rPr lang="en-US" sz="2800" dirty="0" smtClean="0">
                <a:ea typeface="ＭＳ Ｐゴシック" charset="0"/>
              </a:rPr>
              <a:t>feedback from type II and type Ia </a:t>
            </a:r>
            <a:r>
              <a:rPr lang="en-US" sz="2800" dirty="0">
                <a:ea typeface="ＭＳ Ｐゴシック" charset="0"/>
              </a:rPr>
              <a:t>(blastwave, E</a:t>
            </a:r>
            <a:r>
              <a:rPr lang="en-US" sz="2800" baseline="-25000" dirty="0">
                <a:ea typeface="ＭＳ Ｐゴシック" charset="0"/>
              </a:rPr>
              <a:t>SN</a:t>
            </a:r>
            <a:r>
              <a:rPr lang="en-US" sz="2800" dirty="0">
                <a:ea typeface="ＭＳ Ｐゴシック" charset="0"/>
              </a:rPr>
              <a:t>=10</a:t>
            </a:r>
            <a:r>
              <a:rPr lang="en-US" sz="2800" baseline="30000" dirty="0">
                <a:ea typeface="ＭＳ Ｐゴシック" charset="0"/>
              </a:rPr>
              <a:t>51</a:t>
            </a:r>
            <a:r>
              <a:rPr lang="en-US" sz="2800" dirty="0">
                <a:ea typeface="ＭＳ Ｐゴシック" charset="0"/>
              </a:rPr>
              <a:t> ergs)  </a:t>
            </a:r>
            <a:r>
              <a:rPr lang="en-US" sz="1600" dirty="0"/>
              <a:t>(Stinson+  </a:t>
            </a:r>
            <a:r>
              <a:rPr lang="fr-FR" sz="1600" dirty="0" smtClean="0"/>
              <a:t>20</a:t>
            </a:r>
            <a:r>
              <a:rPr lang="en-US" sz="1600" dirty="0" smtClean="0"/>
              <a:t>06)</a:t>
            </a:r>
            <a:endParaRPr lang="en-US" sz="2000" dirty="0"/>
          </a:p>
          <a:p>
            <a:pPr lvl="2"/>
            <a:endParaRPr lang="en-US" sz="1800" dirty="0"/>
          </a:p>
          <a:p>
            <a:pPr lvl="2"/>
            <a:endParaRPr lang="en-US" sz="2000" b="1" dirty="0">
              <a:ea typeface="ＭＳ Ｐゴシック" charset="0"/>
            </a:endParaRPr>
          </a:p>
          <a:p>
            <a:pPr marL="457200" lvl="1" indent="0">
              <a:buNone/>
            </a:pPr>
            <a:endParaRPr lang="en-US" sz="2400" b="1" dirty="0">
              <a:ea typeface="ＭＳ Ｐゴシック" charset="0"/>
            </a:endParaRPr>
          </a:p>
          <a:p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7277202" y="707502"/>
            <a:ext cx="14095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</a:t>
            </a:r>
            <a:r>
              <a:rPr lang="en-US" sz="1400" dirty="0" err="1" smtClean="0"/>
              <a:t>Wadsley</a:t>
            </a:r>
            <a:r>
              <a:rPr lang="en-US" sz="1400" dirty="0" smtClean="0"/>
              <a:t>+ 2004)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91367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Blastwave Model for Feedback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2400" dirty="0"/>
              <a:t>Thermal energy is transferred to gas particles near the star</a:t>
            </a:r>
          </a:p>
          <a:p>
            <a:pPr lvl="1"/>
            <a:r>
              <a:rPr lang="en-US" sz="2400" dirty="0"/>
              <a:t>Cooling is disabled for the period of time equal to the momentum-conserving </a:t>
            </a:r>
            <a:r>
              <a:rPr lang="en-US" sz="2400" dirty="0" smtClean="0"/>
              <a:t>(snowplow) phase of </a:t>
            </a:r>
            <a:r>
              <a:rPr lang="en-US" sz="2400" dirty="0"/>
              <a:t>the blastwave </a:t>
            </a:r>
            <a:endParaRPr lang="en-US" sz="2400" dirty="0" smtClean="0"/>
          </a:p>
          <a:p>
            <a:pPr lvl="2"/>
            <a:r>
              <a:rPr lang="en-US" sz="2000" dirty="0" smtClean="0"/>
              <a:t>function </a:t>
            </a:r>
            <a:r>
              <a:rPr lang="en-US" sz="2000" dirty="0"/>
              <a:t>of E, P and </a:t>
            </a:r>
            <a:r>
              <a:rPr lang="en-US" sz="2000" dirty="0" err="1" smtClean="0"/>
              <a:t>ρ</a:t>
            </a:r>
            <a:r>
              <a:rPr lang="en-US" sz="2000" dirty="0"/>
              <a:t> </a:t>
            </a:r>
            <a:r>
              <a:rPr lang="en-US" sz="2000" dirty="0" smtClean="0"/>
              <a:t>(McKee and </a:t>
            </a:r>
            <a:r>
              <a:rPr lang="en-US" sz="2000" dirty="0" err="1" smtClean="0"/>
              <a:t>Ostriker</a:t>
            </a:r>
            <a:r>
              <a:rPr lang="en-US" sz="2000" dirty="0" smtClean="0"/>
              <a:t> 1977)</a:t>
            </a:r>
          </a:p>
          <a:p>
            <a:pPr lvl="2"/>
            <a:endParaRPr lang="en-US" sz="2000" dirty="0"/>
          </a:p>
          <a:p>
            <a:pPr lvl="2"/>
            <a:endParaRPr lang="en-US" sz="2000" dirty="0" smtClean="0"/>
          </a:p>
          <a:p>
            <a:pPr lvl="2"/>
            <a:endParaRPr lang="en-US" sz="2000" dirty="0"/>
          </a:p>
          <a:p>
            <a:pPr lvl="1"/>
            <a:r>
              <a:rPr lang="en-US" sz="2400" dirty="0"/>
              <a:t>The hot particle will naturally rise from the disk (no kick </a:t>
            </a:r>
            <a:r>
              <a:rPr lang="en-US" sz="2400" dirty="0" smtClean="0"/>
              <a:t>needed, no information about the halo included)</a:t>
            </a:r>
            <a:endParaRPr lang="en-US" sz="2400" dirty="0"/>
          </a:p>
        </p:txBody>
      </p:sp>
      <p:pic>
        <p:nvPicPr>
          <p:cNvPr id="5" name="Picture 4" descr="cooloffequ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075" y="3602007"/>
            <a:ext cx="4605183" cy="87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301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&#10;h516.full.gif                                                  002AC131Macintosh HD                   7C26853B:"/>
          <p:cNvPicPr>
            <a:picLocks noChangeAspect="1" noChangeArrowheads="1"/>
          </p:cNvPicPr>
          <p:nvPr/>
        </p:nvPicPr>
        <p:blipFill>
          <a:blip r:embed="rId3">
            <a:alphaModFix amt="8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96000"/>
                    </a14:imgEffect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337" y="1063035"/>
            <a:ext cx="3619163" cy="3619163"/>
          </a:xfrm>
          <a:prstGeom prst="rect">
            <a:avLst/>
          </a:prstGeom>
          <a:noFill/>
          <a:ln w="9525">
            <a:solidFill>
              <a:srgbClr val="FF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F0C69-757B-CA48-9D7C-714BC152E8A2}" type="slidenum">
              <a:rPr lang="en-US" smtClean="0"/>
              <a:t>13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133235" y="2581673"/>
            <a:ext cx="3937054" cy="4215362"/>
            <a:chOff x="3632418" y="2932700"/>
            <a:chExt cx="3437871" cy="3680892"/>
          </a:xfrm>
        </p:grpSpPr>
        <p:pic>
          <p:nvPicPr>
            <p:cNvPr id="8" name="Picture 8" descr="h516.gas.gif                                                   002AC131Macintosh HD                   7C26853B: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8177" y="3315596"/>
              <a:ext cx="2042112" cy="2042112"/>
            </a:xfrm>
            <a:prstGeom prst="rect">
              <a:avLst/>
            </a:prstGeom>
            <a:noFill/>
            <a:ln w="9525">
              <a:solidFill>
                <a:srgbClr val="FF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4390017" y="2932700"/>
              <a:ext cx="510528" cy="510528"/>
            </a:xfrm>
            <a:prstGeom prst="rect">
              <a:avLst/>
            </a:prstGeom>
            <a:noFill/>
            <a:ln w="9525">
              <a:solidFill>
                <a:srgbClr val="FF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4900545" y="2932700"/>
              <a:ext cx="2169744" cy="382896"/>
            </a:xfrm>
            <a:prstGeom prst="line">
              <a:avLst/>
            </a:prstGeom>
            <a:noFill/>
            <a:ln w="9525">
              <a:solidFill>
                <a:srgbClr val="FF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1" name="Line 12"/>
            <p:cNvSpPr>
              <a:spLocks noChangeShapeType="1"/>
            </p:cNvSpPr>
            <p:nvPr/>
          </p:nvSpPr>
          <p:spPr bwMode="auto">
            <a:xfrm>
              <a:off x="4390017" y="3443228"/>
              <a:ext cx="638160" cy="1914480"/>
            </a:xfrm>
            <a:prstGeom prst="line">
              <a:avLst/>
            </a:prstGeom>
            <a:noFill/>
            <a:ln w="9525">
              <a:solidFill>
                <a:srgbClr val="FF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pic>
          <p:nvPicPr>
            <p:cNvPr id="12" name="Picture 9" descr="h516.galgas.gif                                                002AC131Macintosh HD                   7C26853B: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2418" y="4954376"/>
              <a:ext cx="1659216" cy="1659216"/>
            </a:xfrm>
            <a:prstGeom prst="rect">
              <a:avLst/>
            </a:prstGeom>
            <a:noFill/>
            <a:ln w="9525">
              <a:solidFill>
                <a:srgbClr val="FF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Line 13"/>
            <p:cNvSpPr>
              <a:spLocks noChangeShapeType="1"/>
            </p:cNvSpPr>
            <p:nvPr/>
          </p:nvSpPr>
          <p:spPr bwMode="auto">
            <a:xfrm flipH="1">
              <a:off x="5291633" y="4464284"/>
              <a:ext cx="885231" cy="2149308"/>
            </a:xfrm>
            <a:prstGeom prst="line">
              <a:avLst/>
            </a:prstGeom>
            <a:noFill/>
            <a:ln w="9525">
              <a:solidFill>
                <a:srgbClr val="FF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>
              <a:off x="5291633" y="4400467"/>
              <a:ext cx="885231" cy="553909"/>
            </a:xfrm>
            <a:prstGeom prst="line">
              <a:avLst/>
            </a:prstGeom>
            <a:noFill/>
            <a:ln w="9525">
              <a:solidFill>
                <a:srgbClr val="FF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Cosmological Simulations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25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"/>
    </mc:Choice>
    <mc:Fallback xmlns="">
      <p:transition xmlns:p14="http://schemas.microsoft.com/office/powerpoint/2010/main" spd="slow" advTm="34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5648" y="9594"/>
            <a:ext cx="4134191" cy="1227940"/>
          </a:xfrm>
        </p:spPr>
        <p:txBody>
          <a:bodyPr/>
          <a:lstStyle/>
          <a:p>
            <a:pPr algn="ctr"/>
            <a:r>
              <a:rPr lang="en-US" dirty="0" smtClean="0"/>
              <a:t>Simulations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251" y="1600200"/>
            <a:ext cx="6737231" cy="4525963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20 central galaxies from zoom-in, cosmological  simulations.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Virial masses at z = 0 from 5x10</a:t>
            </a:r>
            <a:r>
              <a:rPr lang="en-US" sz="2400" baseline="30000" dirty="0" smtClean="0"/>
              <a:t>9</a:t>
            </a:r>
            <a:r>
              <a:rPr lang="en-US" sz="2400" dirty="0" smtClean="0"/>
              <a:t> – 10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 M</a:t>
            </a:r>
            <a:r>
              <a:rPr lang="en-US" sz="2400" baseline="-25000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</a:p>
          <a:p>
            <a:pPr marL="342900" lvl="1" indent="-342900">
              <a:buFont typeface="Arial"/>
              <a:buChar char="•"/>
            </a:pPr>
            <a:r>
              <a:rPr lang="en-US" sz="2400" dirty="0" smtClean="0"/>
              <a:t> Gas </a:t>
            </a:r>
            <a:r>
              <a:rPr lang="en-US" sz="2400" dirty="0"/>
              <a:t>p</a:t>
            </a:r>
            <a:r>
              <a:rPr lang="en-US" sz="2400" dirty="0" smtClean="0"/>
              <a:t>article </a:t>
            </a:r>
            <a:r>
              <a:rPr lang="en-US" sz="2400" dirty="0"/>
              <a:t>m</a:t>
            </a:r>
            <a:r>
              <a:rPr lang="en-US" sz="2400" dirty="0" smtClean="0"/>
              <a:t>asses: 3300</a:t>
            </a:r>
            <a:r>
              <a:rPr lang="en-US" sz="2400" dirty="0" smtClean="0">
                <a:ea typeface="ＭＳ Ｐゴシック" charset="0"/>
                <a:sym typeface="Symbol" charset="0"/>
              </a:rPr>
              <a:t>M</a:t>
            </a:r>
            <a:r>
              <a:rPr lang="en-US" sz="2400" baseline="-25000" dirty="0" smtClean="0">
                <a:ea typeface="ＭＳ Ｐゴシック" charset="0"/>
                <a:sym typeface="Wingdings" charset="0"/>
              </a:rPr>
              <a:t></a:t>
            </a:r>
            <a:r>
              <a:rPr lang="en-US" sz="2400" dirty="0" smtClean="0"/>
              <a:t> or </a:t>
            </a:r>
            <a:r>
              <a:rPr lang="en-US" sz="2400" dirty="0" smtClean="0">
                <a:ea typeface="ＭＳ Ｐゴシック" charset="0"/>
              </a:rPr>
              <a:t>25,000</a:t>
            </a:r>
            <a:r>
              <a:rPr lang="en-US" sz="2400" dirty="0" smtClean="0">
                <a:ea typeface="ＭＳ Ｐゴシック" charset="0"/>
                <a:sym typeface="Symbol" charset="0"/>
              </a:rPr>
              <a:t>M</a:t>
            </a:r>
            <a:r>
              <a:rPr lang="en-US" sz="2400" baseline="-25000" dirty="0" smtClean="0">
                <a:ea typeface="ＭＳ Ｐゴシック" charset="0"/>
                <a:sym typeface="Wingdings" charset="0"/>
              </a:rPr>
              <a:t></a:t>
            </a: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Softening lengths: 87 or 170 pc</a:t>
            </a:r>
          </a:p>
        </p:txBody>
      </p:sp>
      <p:pic>
        <p:nvPicPr>
          <p:cNvPr id="4" name="Picture 3" descr="h277.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350" y="4428379"/>
            <a:ext cx="2326564" cy="2326564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5" name="Picture 4" descr="h986.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291" y="5020919"/>
            <a:ext cx="1607739" cy="1607739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6" name="Picture 5" descr="h239.1.jpe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9" t="8070" r="10827" b="11990"/>
          <a:stretch/>
        </p:blipFill>
        <p:spPr>
          <a:xfrm>
            <a:off x="3119409" y="3871301"/>
            <a:ext cx="1893892" cy="1861679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7" name="Picture 6" descr="h285.1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840" y="71858"/>
            <a:ext cx="2494298" cy="2494298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8" name="Picture 7" descr="h258.1.jpe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0" r="20586" b="14687"/>
          <a:stretch/>
        </p:blipFill>
        <p:spPr>
          <a:xfrm>
            <a:off x="198270" y="3855829"/>
            <a:ext cx="1943737" cy="1763046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9" name="Picture 8" descr="h603.1.jpe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7" t="19743" r="7315" b="14605"/>
          <a:stretch/>
        </p:blipFill>
        <p:spPr>
          <a:xfrm>
            <a:off x="378860" y="71858"/>
            <a:ext cx="1926789" cy="1527450"/>
          </a:xfrm>
          <a:prstGeom prst="rect">
            <a:avLst/>
          </a:prstGeom>
          <a:ln w="12700" cmpd="sng">
            <a:solidFill>
              <a:schemeClr val="tx1">
                <a:lumMod val="85000"/>
              </a:schemeClr>
            </a:solidFill>
          </a:ln>
        </p:spPr>
      </p:pic>
      <p:pic>
        <p:nvPicPr>
          <p:cNvPr id="10" name="Picture 9" descr="h799.1.jpe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3" t="40521" r="38433" b="37891"/>
          <a:stretch/>
        </p:blipFill>
        <p:spPr>
          <a:xfrm>
            <a:off x="7548332" y="2777328"/>
            <a:ext cx="1385806" cy="1316049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11" name="Picture 10" descr="h516.1.jpe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6" t="33188" r="31355" b="33036"/>
          <a:stretch/>
        </p:blipFill>
        <p:spPr>
          <a:xfrm>
            <a:off x="1838408" y="5210075"/>
            <a:ext cx="1442574" cy="1433907"/>
          </a:xfrm>
          <a:prstGeom prst="rect">
            <a:avLst/>
          </a:prstGeom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2678999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6413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h603.cosmo50cmb.2072g14HBWK.AOstar.short3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156" y="0"/>
            <a:ext cx="6856413" cy="6856413"/>
          </a:xfrm>
        </p:spPr>
      </p:pic>
    </p:spTree>
    <p:extLst>
      <p:ext uri="{BB962C8B-B14F-4D97-AF65-F5344CB8AC3E}">
        <p14:creationId xmlns:p14="http://schemas.microsoft.com/office/powerpoint/2010/main" val="3390783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44221" y="274639"/>
            <a:ext cx="4458498" cy="1468658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Observed relations of </a:t>
            </a:r>
            <a:r>
              <a:rPr lang="en-US" sz="3600" dirty="0">
                <a:solidFill>
                  <a:schemeClr val="bg1"/>
                </a:solidFill>
              </a:rPr>
              <a:t>g</a:t>
            </a:r>
            <a:r>
              <a:rPr lang="en-US" sz="3600" dirty="0" smtClean="0">
                <a:solidFill>
                  <a:schemeClr val="bg1"/>
                </a:solidFill>
              </a:rPr>
              <a:t>lobal </a:t>
            </a:r>
            <a:r>
              <a:rPr lang="en-US" sz="3600" dirty="0">
                <a:solidFill>
                  <a:schemeClr val="bg1"/>
                </a:solidFill>
              </a:rPr>
              <a:t>p</a:t>
            </a:r>
            <a:r>
              <a:rPr lang="en-US" sz="3600" dirty="0" smtClean="0">
                <a:solidFill>
                  <a:schemeClr val="bg1"/>
                </a:solidFill>
              </a:rPr>
              <a:t>roperties at z = 0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98936" y="128863"/>
            <a:ext cx="3645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Stellar Mass-Metallicity Relation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8" name="Picture 47" descr="hgal_thick_mz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718" y="335355"/>
            <a:ext cx="4441282" cy="2960854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933464" y="3591584"/>
            <a:ext cx="4014484" cy="3109986"/>
            <a:chOff x="4708478" y="382199"/>
            <a:chExt cx="4014484" cy="3109986"/>
          </a:xfrm>
        </p:grpSpPr>
        <p:pic>
          <p:nvPicPr>
            <p:cNvPr id="7" name="Picture 6" descr="SMHM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8478" y="382199"/>
              <a:ext cx="4014484" cy="3109986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9" name="Freeform 18"/>
            <p:cNvSpPr/>
            <p:nvPr/>
          </p:nvSpPr>
          <p:spPr>
            <a:xfrm>
              <a:off x="6125548" y="673000"/>
              <a:ext cx="2489296" cy="1751248"/>
            </a:xfrm>
            <a:custGeom>
              <a:avLst/>
              <a:gdLst>
                <a:gd name="connsiteX0" fmla="*/ 0 w 2489296"/>
                <a:gd name="connsiteY0" fmla="*/ 1751248 h 1751248"/>
                <a:gd name="connsiteX1" fmla="*/ 886450 w 2489296"/>
                <a:gd name="connsiteY1" fmla="*/ 1027592 h 1751248"/>
                <a:gd name="connsiteX2" fmla="*/ 1508774 w 2489296"/>
                <a:gd name="connsiteY2" fmla="*/ 513796 h 1751248"/>
                <a:gd name="connsiteX3" fmla="*/ 1946571 w 2489296"/>
                <a:gd name="connsiteY3" fmla="*/ 209861 h 1751248"/>
                <a:gd name="connsiteX4" fmla="*/ 2163661 w 2489296"/>
                <a:gd name="connsiteY4" fmla="*/ 97694 h 1751248"/>
                <a:gd name="connsiteX5" fmla="*/ 2395224 w 2489296"/>
                <a:gd name="connsiteY5" fmla="*/ 25328 h 1751248"/>
                <a:gd name="connsiteX6" fmla="*/ 2489296 w 2489296"/>
                <a:gd name="connsiteY6" fmla="*/ 0 h 1751248"/>
                <a:gd name="connsiteX7" fmla="*/ 2489296 w 2489296"/>
                <a:gd name="connsiteY7" fmla="*/ 0 h 1751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89296" h="1751248">
                  <a:moveTo>
                    <a:pt x="0" y="1751248"/>
                  </a:moveTo>
                  <a:lnTo>
                    <a:pt x="886450" y="1027592"/>
                  </a:lnTo>
                  <a:cubicBezTo>
                    <a:pt x="1137912" y="821350"/>
                    <a:pt x="1332087" y="650084"/>
                    <a:pt x="1508774" y="513796"/>
                  </a:cubicBezTo>
                  <a:cubicBezTo>
                    <a:pt x="1685461" y="377508"/>
                    <a:pt x="1837423" y="279211"/>
                    <a:pt x="1946571" y="209861"/>
                  </a:cubicBezTo>
                  <a:cubicBezTo>
                    <a:pt x="2055719" y="140511"/>
                    <a:pt x="2088886" y="128449"/>
                    <a:pt x="2163661" y="97694"/>
                  </a:cubicBezTo>
                  <a:cubicBezTo>
                    <a:pt x="2238436" y="66939"/>
                    <a:pt x="2340952" y="41610"/>
                    <a:pt x="2395224" y="25328"/>
                  </a:cubicBezTo>
                  <a:cubicBezTo>
                    <a:pt x="2449496" y="9046"/>
                    <a:pt x="2489296" y="0"/>
                    <a:pt x="2489296" y="0"/>
                  </a:cubicBezTo>
                  <a:lnTo>
                    <a:pt x="2489296" y="0"/>
                  </a:lnTo>
                </a:path>
              </a:pathLst>
            </a:custGeom>
            <a:ln>
              <a:solidFill>
                <a:srgbClr val="4F81B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238224" y="2486769"/>
              <a:ext cx="12126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solidFill>
                    <a:schemeClr val="bg1">
                      <a:lumMod val="50000"/>
                    </a:schemeClr>
                  </a:solidFill>
                </a:rPr>
                <a:t>Munshi</a:t>
              </a:r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+</a:t>
              </a:r>
              <a:r>
                <a:rPr lang="en-US" sz="1600" dirty="0" smtClean="0">
                  <a:solidFill>
                    <a:schemeClr val="bg1">
                      <a:lumMod val="50000"/>
                    </a:schemeClr>
                  </a:solidFill>
                </a:rPr>
                <a:t> ‘13</a:t>
              </a:r>
              <a:endParaRPr lang="en-US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5648825" y="594194"/>
              <a:ext cx="1252864" cy="65138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5510703" y="681852"/>
              <a:ext cx="419209" cy="0"/>
            </a:xfrm>
            <a:prstGeom prst="line">
              <a:avLst/>
            </a:prstGeom>
            <a:ln>
              <a:solidFill>
                <a:srgbClr val="7F7F7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5889807" y="507346"/>
              <a:ext cx="10787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>
                  <a:solidFill>
                    <a:srgbClr val="000000"/>
                  </a:solidFill>
                  <a:latin typeface="Times"/>
                  <a:cs typeface="Times"/>
                </a:rPr>
                <a:t>Moster</a:t>
              </a:r>
              <a:r>
                <a:rPr lang="en-US" sz="1400" dirty="0" smtClean="0">
                  <a:solidFill>
                    <a:srgbClr val="000000"/>
                  </a:solidFill>
                  <a:latin typeface="Times"/>
                  <a:cs typeface="Times"/>
                </a:rPr>
                <a:t>+ </a:t>
              </a:r>
              <a:r>
                <a:rPr lang="fr-FR" sz="1400" dirty="0" smtClean="0">
                  <a:solidFill>
                    <a:srgbClr val="000000"/>
                  </a:solidFill>
                  <a:latin typeface="Times"/>
                  <a:cs typeface="Times"/>
                </a:rPr>
                <a:t>’</a:t>
              </a:r>
              <a:r>
                <a:rPr lang="en-US" sz="1400" dirty="0" smtClean="0">
                  <a:solidFill>
                    <a:srgbClr val="000000"/>
                  </a:solidFill>
                  <a:latin typeface="Times"/>
                  <a:cs typeface="Times"/>
                </a:rPr>
                <a:t>10</a:t>
              </a:r>
            </a:p>
            <a:p>
              <a:r>
                <a:rPr lang="en-US" sz="1400" dirty="0" smtClean="0">
                  <a:solidFill>
                    <a:srgbClr val="000000"/>
                  </a:solidFill>
                  <a:latin typeface="Times"/>
                  <a:cs typeface="Times"/>
                </a:rPr>
                <a:t>Simulations</a:t>
              </a:r>
              <a:endParaRPr lang="en-US" sz="1400" dirty="0">
                <a:solidFill>
                  <a:srgbClr val="000000"/>
                </a:solidFill>
                <a:latin typeface="Times"/>
                <a:cs typeface="Times"/>
              </a:endParaRPr>
            </a:p>
          </p:txBody>
        </p:sp>
        <p:sp>
          <p:nvSpPr>
            <p:cNvPr id="45" name="Diamond 44"/>
            <p:cNvSpPr/>
            <p:nvPr/>
          </p:nvSpPr>
          <p:spPr>
            <a:xfrm>
              <a:off x="5684568" y="791233"/>
              <a:ext cx="138368" cy="138368"/>
            </a:xfrm>
            <a:prstGeom prst="diamond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6" name="Picture 45" descr="hgal_thick_btf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3" t="33877" r="26204" b="10444"/>
          <a:stretch/>
        </p:blipFill>
        <p:spPr>
          <a:xfrm>
            <a:off x="93637" y="3467043"/>
            <a:ext cx="2554575" cy="3142015"/>
          </a:xfrm>
          <a:prstGeom prst="rect">
            <a:avLst/>
          </a:prstGeom>
        </p:spPr>
      </p:pic>
      <p:pic>
        <p:nvPicPr>
          <p:cNvPr id="53" name="Picture 52" descr="hgal_thick_tfgehaMassiv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 t="33586" r="27292" b="9545"/>
          <a:stretch/>
        </p:blipFill>
        <p:spPr>
          <a:xfrm>
            <a:off x="2542569" y="3467043"/>
            <a:ext cx="2467901" cy="32081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8739" y="3180378"/>
            <a:ext cx="234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Baryonic Tully-Fisher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30201" y="3364409"/>
            <a:ext cx="3636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Stellar Mass-Halo Mass Relation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092030" y="3191533"/>
            <a:ext cx="2040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Stellar Tully-Fisher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04850" y="1964714"/>
            <a:ext cx="3682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Also, realistic sizes, and gas fractions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6414" y="6532293"/>
            <a:ext cx="18397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Christensen et al, 2015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018240" y="6455324"/>
            <a:ext cx="1026158" cy="30493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294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3698905" y="2400743"/>
            <a:ext cx="6460753" cy="6460753"/>
          </a:xfrm>
          <a:prstGeom prst="ellipse">
            <a:avLst/>
          </a:prstGeom>
          <a:noFill/>
          <a:ln w="28575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70043" y="1417637"/>
            <a:ext cx="6941585" cy="4639765"/>
          </a:xfrm>
          <a:prstGeom prst="rect">
            <a:avLst/>
          </a:prstGeom>
          <a:solidFill>
            <a:srgbClr val="FFFFFF"/>
          </a:solidFill>
          <a:ln>
            <a:solidFill>
              <a:srgbClr val="7F7F7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Tracking Particles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043" y="1443977"/>
            <a:ext cx="6941585" cy="4725095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Ejected gas: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Must have once been in the disk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K</a:t>
            </a:r>
            <a:r>
              <a:rPr lang="en-US" sz="2000" dirty="0" smtClean="0">
                <a:solidFill>
                  <a:schemeClr val="bg1"/>
                </a:solidFill>
              </a:rPr>
              <a:t>inetic energy greater than potential energy from the </a:t>
            </a:r>
            <a:r>
              <a:rPr lang="en-US" sz="2000" i="1" dirty="0" smtClean="0">
                <a:solidFill>
                  <a:schemeClr val="bg1"/>
                </a:solidFill>
              </a:rPr>
              <a:t>disk</a:t>
            </a:r>
            <a:endParaRPr lang="en-US" sz="3200" dirty="0" smtClean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(100 </a:t>
            </a:r>
            <a:r>
              <a:rPr lang="en-US" sz="2400" dirty="0" err="1" smtClean="0">
                <a:solidFill>
                  <a:schemeClr val="bg1"/>
                </a:solidFill>
              </a:rPr>
              <a:t>Myr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t</a:t>
            </a:r>
            <a:r>
              <a:rPr lang="en-US" sz="2400" dirty="0" smtClean="0">
                <a:solidFill>
                  <a:schemeClr val="bg1"/>
                </a:solidFill>
              </a:rPr>
              <a:t>ime resolution)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9189" y="4695265"/>
            <a:ext cx="3704042" cy="194751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 rot="20359888">
            <a:off x="4098126" y="5540021"/>
            <a:ext cx="2382433" cy="533229"/>
            <a:chOff x="4115562" y="5307682"/>
            <a:chExt cx="2382433" cy="533229"/>
          </a:xfrm>
        </p:grpSpPr>
        <p:sp>
          <p:nvSpPr>
            <p:cNvPr id="5" name="Freeform 4"/>
            <p:cNvSpPr/>
            <p:nvPr/>
          </p:nvSpPr>
          <p:spPr>
            <a:xfrm>
              <a:off x="4115562" y="5307682"/>
              <a:ext cx="2234861" cy="508807"/>
            </a:xfrm>
            <a:custGeom>
              <a:avLst/>
              <a:gdLst>
                <a:gd name="connsiteX0" fmla="*/ 0 w 2234861"/>
                <a:gd name="connsiteY0" fmla="*/ 508807 h 508807"/>
                <a:gd name="connsiteX1" fmla="*/ 806016 w 2234861"/>
                <a:gd name="connsiteY1" fmla="*/ 32578 h 508807"/>
                <a:gd name="connsiteX2" fmla="*/ 1783004 w 2234861"/>
                <a:gd name="connsiteY2" fmla="*/ 81422 h 508807"/>
                <a:gd name="connsiteX3" fmla="*/ 2234861 w 2234861"/>
                <a:gd name="connsiteY3" fmla="*/ 398908 h 508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4861" h="508807">
                  <a:moveTo>
                    <a:pt x="0" y="508807"/>
                  </a:moveTo>
                  <a:cubicBezTo>
                    <a:pt x="254424" y="306308"/>
                    <a:pt x="508849" y="103809"/>
                    <a:pt x="806016" y="32578"/>
                  </a:cubicBezTo>
                  <a:cubicBezTo>
                    <a:pt x="1103183" y="-38653"/>
                    <a:pt x="1544863" y="20367"/>
                    <a:pt x="1783004" y="81422"/>
                  </a:cubicBezTo>
                  <a:cubicBezTo>
                    <a:pt x="2021145" y="142477"/>
                    <a:pt x="2234861" y="398908"/>
                    <a:pt x="2234861" y="398908"/>
                  </a:cubicBezTo>
                </a:path>
              </a:pathLst>
            </a:custGeom>
            <a:ln w="38100" cmpd="sng"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660066"/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6192689" y="5556004"/>
              <a:ext cx="305306" cy="284907"/>
            </a:xfrm>
            <a:prstGeom prst="straightConnector1">
              <a:avLst/>
            </a:prstGeom>
            <a:ln w="38100" cmpd="sng">
              <a:solidFill>
                <a:srgbClr val="660066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Freeform 13"/>
          <p:cNvSpPr/>
          <p:nvPr/>
        </p:nvSpPr>
        <p:spPr>
          <a:xfrm>
            <a:off x="7094098" y="4237067"/>
            <a:ext cx="406782" cy="1240381"/>
          </a:xfrm>
          <a:custGeom>
            <a:avLst/>
            <a:gdLst>
              <a:gd name="connsiteX0" fmla="*/ 107 w 406782"/>
              <a:gd name="connsiteY0" fmla="*/ 1240381 h 1240381"/>
              <a:gd name="connsiteX1" fmla="*/ 33676 w 406782"/>
              <a:gd name="connsiteY1" fmla="*/ 686482 h 1240381"/>
              <a:gd name="connsiteX2" fmla="*/ 207115 w 406782"/>
              <a:gd name="connsiteY2" fmla="*/ 244481 h 1240381"/>
              <a:gd name="connsiteX3" fmla="*/ 386149 w 406782"/>
              <a:gd name="connsiteY3" fmla="*/ 26279 h 1240381"/>
              <a:gd name="connsiteX4" fmla="*/ 402933 w 406782"/>
              <a:gd name="connsiteY4" fmla="*/ 3899 h 124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782" h="1240381">
                <a:moveTo>
                  <a:pt x="107" y="1240381"/>
                </a:moveTo>
                <a:cubicBezTo>
                  <a:pt x="-359" y="1046423"/>
                  <a:pt x="-825" y="852465"/>
                  <a:pt x="33676" y="686482"/>
                </a:cubicBezTo>
                <a:cubicBezTo>
                  <a:pt x="68177" y="520499"/>
                  <a:pt x="148370" y="354515"/>
                  <a:pt x="207115" y="244481"/>
                </a:cubicBezTo>
                <a:cubicBezTo>
                  <a:pt x="265860" y="134447"/>
                  <a:pt x="353513" y="66376"/>
                  <a:pt x="386149" y="26279"/>
                </a:cubicBezTo>
                <a:cubicBezTo>
                  <a:pt x="418785" y="-13818"/>
                  <a:pt x="402933" y="3899"/>
                  <a:pt x="402933" y="3899"/>
                </a:cubicBezTo>
              </a:path>
            </a:pathLst>
          </a:cu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7441962" y="4033953"/>
            <a:ext cx="245585" cy="26678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Freeform 17"/>
          <p:cNvSpPr/>
          <p:nvPr/>
        </p:nvSpPr>
        <p:spPr>
          <a:xfrm rot="680628">
            <a:off x="7090071" y="2268785"/>
            <a:ext cx="277909" cy="3276956"/>
          </a:xfrm>
          <a:custGeom>
            <a:avLst/>
            <a:gdLst>
              <a:gd name="connsiteX0" fmla="*/ 83927 w 100711"/>
              <a:gd name="connsiteY0" fmla="*/ 2243572 h 2243572"/>
              <a:gd name="connsiteX1" fmla="*/ 5599 w 100711"/>
              <a:gd name="connsiteY1" fmla="*/ 1286837 h 2243572"/>
              <a:gd name="connsiteX2" fmla="*/ 16789 w 100711"/>
              <a:gd name="connsiteY2" fmla="*/ 565090 h 2243572"/>
              <a:gd name="connsiteX3" fmla="*/ 100711 w 100711"/>
              <a:gd name="connsiteY3" fmla="*/ 0 h 2243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711" h="2243572">
                <a:moveTo>
                  <a:pt x="83927" y="2243572"/>
                </a:moveTo>
                <a:cubicBezTo>
                  <a:pt x="50358" y="1905078"/>
                  <a:pt x="16789" y="1566584"/>
                  <a:pt x="5599" y="1286837"/>
                </a:cubicBezTo>
                <a:cubicBezTo>
                  <a:pt x="-5591" y="1007090"/>
                  <a:pt x="937" y="779563"/>
                  <a:pt x="16789" y="565090"/>
                </a:cubicBezTo>
                <a:cubicBezTo>
                  <a:pt x="32641" y="350617"/>
                  <a:pt x="69007" y="151063"/>
                  <a:pt x="100711" y="0"/>
                </a:cubicBezTo>
              </a:path>
            </a:pathLst>
          </a:custGeom>
          <a:ln w="381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7633603" y="2076263"/>
            <a:ext cx="218126" cy="330592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6150904" y="4812380"/>
            <a:ext cx="1641314" cy="1641314"/>
          </a:xfrm>
          <a:prstGeom prst="ellipse">
            <a:avLst/>
          </a:prstGeom>
          <a:noFill/>
          <a:ln w="28575" cmpd="sng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7311628" y="4863287"/>
            <a:ext cx="222911" cy="679713"/>
          </a:xfrm>
          <a:custGeom>
            <a:avLst/>
            <a:gdLst>
              <a:gd name="connsiteX0" fmla="*/ 107 w 406782"/>
              <a:gd name="connsiteY0" fmla="*/ 1240381 h 1240381"/>
              <a:gd name="connsiteX1" fmla="*/ 33676 w 406782"/>
              <a:gd name="connsiteY1" fmla="*/ 686482 h 1240381"/>
              <a:gd name="connsiteX2" fmla="*/ 207115 w 406782"/>
              <a:gd name="connsiteY2" fmla="*/ 244481 h 1240381"/>
              <a:gd name="connsiteX3" fmla="*/ 386149 w 406782"/>
              <a:gd name="connsiteY3" fmla="*/ 26279 h 1240381"/>
              <a:gd name="connsiteX4" fmla="*/ 402933 w 406782"/>
              <a:gd name="connsiteY4" fmla="*/ 3899 h 124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782" h="1240381">
                <a:moveTo>
                  <a:pt x="107" y="1240381"/>
                </a:moveTo>
                <a:cubicBezTo>
                  <a:pt x="-359" y="1046423"/>
                  <a:pt x="-825" y="852465"/>
                  <a:pt x="33676" y="686482"/>
                </a:cubicBezTo>
                <a:cubicBezTo>
                  <a:pt x="68177" y="520499"/>
                  <a:pt x="148370" y="354515"/>
                  <a:pt x="207115" y="244481"/>
                </a:cubicBezTo>
                <a:cubicBezTo>
                  <a:pt x="265860" y="134447"/>
                  <a:pt x="353513" y="66376"/>
                  <a:pt x="386149" y="26279"/>
                </a:cubicBezTo>
                <a:cubicBezTo>
                  <a:pt x="418785" y="-13818"/>
                  <a:pt x="402933" y="3899"/>
                  <a:pt x="402933" y="3899"/>
                </a:cubicBezTo>
              </a:path>
            </a:pathLst>
          </a:custGeom>
          <a:ln w="38100" cmpd="sng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7429418" y="4708181"/>
            <a:ext cx="245585" cy="266788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1182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Baryonic Fraction</a:t>
            </a:r>
            <a:endParaRPr lang="en-US" dirty="0"/>
          </a:p>
        </p:txBody>
      </p:sp>
      <p:pic>
        <p:nvPicPr>
          <p:cNvPr id="7" name="Content Placeholder 6" descr="hgal_vm_eject_expell_fbar.eps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6" t="50049" r="9145" b="10415"/>
          <a:stretch/>
        </p:blipFill>
        <p:spPr>
          <a:xfrm>
            <a:off x="457200" y="1169988"/>
            <a:ext cx="8229600" cy="4956175"/>
          </a:xfrm>
          <a:solidFill>
            <a:srgbClr val="FFFFFF"/>
          </a:solidFill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 rot="16200000">
            <a:off x="-1206180" y="3454986"/>
            <a:ext cx="45497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Fraction of Cosmic Baryon Abundance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95400" y="6167017"/>
            <a:ext cx="23914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Christensen et al, 2015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850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Baryonic Fraction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1206180" y="3454986"/>
            <a:ext cx="454974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Fraction of Cosmic Baryon Abundance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Content Placeholder 3" descr="hgal_vm_eject_expell_fsuppress.eps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4" t="51534" r="9639" b="10615"/>
          <a:stretch/>
        </p:blipFill>
        <p:spPr>
          <a:xfrm>
            <a:off x="457200" y="1169988"/>
            <a:ext cx="8229600" cy="4956175"/>
          </a:xfrm>
          <a:solidFill>
            <a:srgbClr val="FFFFFF"/>
          </a:solidFill>
          <a:ln>
            <a:solidFill>
              <a:srgbClr val="7F7F7F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295400" y="6167017"/>
            <a:ext cx="23914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Christensen et al, 2015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7186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743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Stellar Mass Fraction vs. Halo Mass</a:t>
            </a:r>
            <a:endParaRPr lang="en-US" sz="3600" dirty="0"/>
          </a:p>
        </p:txBody>
      </p:sp>
      <p:pic>
        <p:nvPicPr>
          <p:cNvPr id="4" name="Content Placeholder 3" descr="Behroozi.tiff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" r="719"/>
          <a:stretch/>
        </p:blipFill>
        <p:spPr>
          <a:xfrm>
            <a:off x="833896" y="1116009"/>
            <a:ext cx="7347934" cy="5279536"/>
          </a:xfr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2561785" y="4960994"/>
            <a:ext cx="1617399" cy="4450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662537" y="1383590"/>
            <a:ext cx="1330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Behroozi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+ ‘10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426604" y="3304434"/>
            <a:ext cx="4038600" cy="210163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000000"/>
                </a:solidFill>
              </a:rPr>
              <a:t>Set by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Mass of gas in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Conversion of gas into stars</a:t>
            </a: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Mass of gas out</a:t>
            </a:r>
          </a:p>
          <a:p>
            <a:pPr lvl="2"/>
            <a:r>
              <a:rPr lang="en-US" sz="1800" dirty="0" smtClean="0">
                <a:solidFill>
                  <a:srgbClr val="000000"/>
                </a:solidFill>
              </a:rPr>
              <a:t>And mass of gas back in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16193" y="5881245"/>
            <a:ext cx="2374438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Log (Galaxy Mass)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846746" y="3248886"/>
            <a:ext cx="3829845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Log (Stellar Mass/Galaxy Mass)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089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595"/>
            <a:ext cx="8229600" cy="11757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Mass Loading Factor for Ejected Material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903589" y="2029890"/>
            <a:ext cx="1774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Exponent ~ -1.85 </a:t>
            </a:r>
            <a:endParaRPr lang="en-US" dirty="0"/>
          </a:p>
        </p:txBody>
      </p:sp>
      <p:pic>
        <p:nvPicPr>
          <p:cNvPr id="7" name="Content Placeholder 6" descr="hgal_vm_massloading_mass_time_eject.eps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3" t="50000" r="7779" b="10075"/>
          <a:stretch/>
        </p:blipFill>
        <p:spPr>
          <a:solidFill>
            <a:srgbClr val="FFFFFF"/>
          </a:solidFill>
          <a:ln>
            <a:solidFill>
              <a:srgbClr val="7F7F7F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894666" y="5628246"/>
            <a:ext cx="2469445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0000"/>
                </a:solidFill>
              </a:rPr>
              <a:t>V</a:t>
            </a:r>
            <a:r>
              <a:rPr lang="en-US" sz="2400" baseline="-25000" dirty="0" err="1" smtClean="0">
                <a:solidFill>
                  <a:srgbClr val="000000"/>
                </a:solidFill>
              </a:rPr>
              <a:t>circ</a:t>
            </a:r>
            <a:r>
              <a:rPr lang="en-US" sz="2400" dirty="0" smtClean="0">
                <a:solidFill>
                  <a:srgbClr val="000000"/>
                </a:solidFill>
              </a:rPr>
              <a:t> [km/s]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2913011"/>
            <a:ext cx="453921" cy="67648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16200000">
            <a:off x="-1179716" y="3389519"/>
            <a:ext cx="4085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Mass Ejected / Stellar Mass Formed 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</a:rPr>
              <a:t>(1 </a:t>
            </a:r>
            <a:r>
              <a:rPr lang="en-US" dirty="0" err="1" smtClean="0">
                <a:solidFill>
                  <a:srgbClr val="000000"/>
                </a:solidFill>
              </a:rPr>
              <a:t>Gyr</a:t>
            </a:r>
            <a:r>
              <a:rPr lang="en-US" dirty="0" smtClean="0">
                <a:solidFill>
                  <a:srgbClr val="000000"/>
                </a:solidFill>
              </a:rPr>
              <a:t> time bin)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95400" y="6189774"/>
            <a:ext cx="23914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Christensen et al, 2015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669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Spread of outflow material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86960" y="1971819"/>
            <a:ext cx="8768525" cy="3531257"/>
          </a:xfrm>
          <a:prstGeom prst="rect">
            <a:avLst/>
          </a:prstGeom>
          <a:solidFill>
            <a:srgbClr val="FFFFFF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F0C69-757B-CA48-9D7C-714BC152E8A2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 descr="outflow_his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77" y="1971819"/>
            <a:ext cx="8717208" cy="311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46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222" y="274638"/>
            <a:ext cx="8813694" cy="80869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Number of Times a Particle is </a:t>
            </a:r>
            <a:r>
              <a:rPr lang="en-US" sz="3200" dirty="0" err="1" smtClean="0"/>
              <a:t>Reaccreted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457200" y="1169690"/>
            <a:ext cx="8367279" cy="5488879"/>
          </a:xfrm>
          <a:prstGeom prst="rect">
            <a:avLst/>
          </a:prstGeom>
          <a:solidFill>
            <a:srgbClr val="FFFFFF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hgal_timesejected_accr.eps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2" b="4832"/>
          <a:stretch>
            <a:fillRect/>
          </a:stretch>
        </p:blipFill>
        <p:spPr>
          <a:solidFill>
            <a:srgbClr val="FFFFFF"/>
          </a:solidFill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164184" y="5977012"/>
            <a:ext cx="7522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Never </a:t>
            </a:r>
            <a:r>
              <a:rPr lang="en-US" dirty="0" err="1" smtClean="0">
                <a:solidFill>
                  <a:srgbClr val="FF0000"/>
                </a:solidFill>
              </a:rPr>
              <a:t>Reaccreted</a:t>
            </a:r>
            <a:r>
              <a:rPr lang="en-US" dirty="0">
                <a:solidFill>
                  <a:srgbClr val="FF0000"/>
                </a:solidFill>
              </a:rPr>
              <a:t>	</a:t>
            </a:r>
            <a:r>
              <a:rPr lang="en-US" dirty="0" err="1" smtClean="0">
                <a:solidFill>
                  <a:srgbClr val="CCA13A"/>
                </a:solidFill>
              </a:rPr>
              <a:t>Reaccreted</a:t>
            </a:r>
            <a:r>
              <a:rPr lang="en-US" dirty="0" smtClean="0">
                <a:solidFill>
                  <a:srgbClr val="CCA13A"/>
                </a:solidFill>
              </a:rPr>
              <a:t> once	</a:t>
            </a:r>
            <a:r>
              <a:rPr lang="en-US" dirty="0" err="1" smtClean="0">
                <a:solidFill>
                  <a:srgbClr val="008000"/>
                </a:solidFill>
              </a:rPr>
              <a:t>Reaccreted</a:t>
            </a:r>
            <a:r>
              <a:rPr lang="en-US" dirty="0" smtClean="0">
                <a:solidFill>
                  <a:srgbClr val="008000"/>
                </a:solidFill>
              </a:rPr>
              <a:t> twice . . .</a:t>
            </a:r>
            <a:r>
              <a:rPr lang="en-US" dirty="0" smtClean="0"/>
              <a:t>. . 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-1429668" y="3239320"/>
            <a:ext cx="4476035" cy="36933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% Ejected Particles Accreted N times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95400" y="6307307"/>
            <a:ext cx="23914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Christensen et al, 2015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57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69" y="9594"/>
            <a:ext cx="8572831" cy="119055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Amount of Time Before </a:t>
            </a:r>
            <a:r>
              <a:rPr lang="en-US" dirty="0" err="1" smtClean="0"/>
              <a:t>Reaccretion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51546" y="1677123"/>
            <a:ext cx="11873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Ejection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130947" y="1660650"/>
            <a:ext cx="1377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Expulsion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202732" y="5768702"/>
            <a:ext cx="278858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 Log Galaxy Mass [</a:t>
            </a:r>
            <a:r>
              <a:rPr lang="en-US" dirty="0" smtClean="0">
                <a:solidFill>
                  <a:srgbClr val="000000"/>
                </a:solidFill>
                <a:ea typeface="ＭＳ Ｐゴシック" charset="0"/>
                <a:sym typeface="Symbol" charset="0"/>
              </a:rPr>
              <a:t>M</a:t>
            </a:r>
            <a:r>
              <a:rPr lang="en-US" baseline="-25000" dirty="0" smtClean="0">
                <a:solidFill>
                  <a:srgbClr val="000000"/>
                </a:solidFill>
                <a:ea typeface="ＭＳ Ｐゴシック" charset="0"/>
                <a:sym typeface="Wingdings" charset="0"/>
              </a:rPr>
              <a:t></a:t>
            </a:r>
            <a:r>
              <a:rPr lang="en-US" dirty="0" smtClean="0">
                <a:solidFill>
                  <a:srgbClr val="000000"/>
                </a:solidFill>
                <a:ea typeface="ＭＳ Ｐゴシック" charset="0"/>
                <a:sym typeface="Wingdings" charset="0"/>
              </a:rPr>
              <a:t>]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Content Placeholder 3" descr="hgal_ejected_timesmed.eps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2" t="46806" r="4890" b="9166"/>
          <a:stretch/>
        </p:blipFill>
        <p:spPr>
          <a:xfrm>
            <a:off x="698013" y="1200149"/>
            <a:ext cx="7735713" cy="5231038"/>
          </a:xfrm>
          <a:solidFill>
            <a:srgbClr val="FFFFFF"/>
          </a:solidFill>
          <a:ln>
            <a:solidFill>
              <a:srgbClr val="7F7F7F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991315" y="6450795"/>
            <a:ext cx="23914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Christensen et al, 2015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421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2841842" cy="348052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Metal Enrichment of Outflows</a:t>
            </a:r>
            <a:endParaRPr lang="en-US" sz="3600" dirty="0"/>
          </a:p>
        </p:txBody>
      </p:sp>
      <p:pic>
        <p:nvPicPr>
          <p:cNvPr id="4" name="Content Placeholder 3" descr="hgal_vm_vm_zm.eps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30" r="-24"/>
          <a:stretch/>
        </p:blipFill>
        <p:spPr>
          <a:xfrm>
            <a:off x="3438438" y="274638"/>
            <a:ext cx="5511666" cy="6468240"/>
          </a:xfrm>
          <a:solidFill>
            <a:srgbClr val="FFFFFF"/>
          </a:solidFill>
          <a:ln>
            <a:solidFill>
              <a:srgbClr val="7F7F7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538127" y="495659"/>
            <a:ext cx="35388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Metallicity</a:t>
            </a:r>
            <a:r>
              <a:rPr lang="en-US" dirty="0" smtClean="0">
                <a:solidFill>
                  <a:srgbClr val="FF0000"/>
                </a:solidFill>
              </a:rPr>
              <a:t> of ejected </a:t>
            </a:r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dirty="0" smtClean="0">
                <a:solidFill>
                  <a:srgbClr val="FF0000"/>
                </a:solidFill>
              </a:rPr>
              <a:t>aterial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Gas metallicity at </a:t>
            </a:r>
            <a:r>
              <a:rPr lang="en-US" dirty="0" smtClean="0">
                <a:solidFill>
                  <a:srgbClr val="000000"/>
                </a:solidFill>
              </a:rPr>
              <a:t>z = 0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79006" y="6292653"/>
            <a:ext cx="217026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Galaxy Mass </a:t>
            </a:r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en-US" dirty="0">
                <a:solidFill>
                  <a:srgbClr val="000000"/>
                </a:solidFill>
                <a:ea typeface="ＭＳ Ｐゴシック" charset="0"/>
                <a:sym typeface="Symbol" charset="0"/>
              </a:rPr>
              <a:t>M</a:t>
            </a:r>
            <a:r>
              <a:rPr lang="en-US" baseline="-25000" dirty="0">
                <a:solidFill>
                  <a:srgbClr val="000000"/>
                </a:solidFill>
                <a:ea typeface="ＭＳ Ｐゴシック" charset="0"/>
                <a:sym typeface="Wingdings" charset="0"/>
              </a:rPr>
              <a:t></a:t>
            </a:r>
            <a:r>
              <a:rPr lang="en-US" dirty="0">
                <a:solidFill>
                  <a:srgbClr val="000000"/>
                </a:solidFill>
                <a:ea typeface="ＭＳ Ｐゴシック" charset="0"/>
                <a:sym typeface="Wingdings" charset="0"/>
              </a:rPr>
              <a:t>]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53799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986.cosmo50cmb.3072g14HBWK.00512.halo.1.zmap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42" t="9977" r="8275" b="47526"/>
          <a:stretch/>
        </p:blipFill>
        <p:spPr>
          <a:xfrm>
            <a:off x="4843596" y="661179"/>
            <a:ext cx="2091834" cy="2365378"/>
          </a:xfrm>
          <a:prstGeom prst="rect">
            <a:avLst/>
          </a:prstGeom>
          <a:ln>
            <a:solidFill>
              <a:srgbClr val="7F7F7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h986.cosmo50cmb.3072g14HBWK.00512.halo.1.zmap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8" t="56832" r="58023" b="7762"/>
          <a:stretch/>
        </p:blipFill>
        <p:spPr>
          <a:xfrm>
            <a:off x="4843596" y="3685824"/>
            <a:ext cx="2066932" cy="2428162"/>
          </a:xfrm>
          <a:prstGeom prst="rect">
            <a:avLst/>
          </a:prstGeom>
          <a:ln>
            <a:solidFill>
              <a:srgbClr val="7F7F7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h516.cosmo25cmb.3072g14HBWK.00512.halo.2.zma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59" t="9987" r="8455" b="47526"/>
          <a:stretch/>
        </p:blipFill>
        <p:spPr>
          <a:xfrm>
            <a:off x="355084" y="691310"/>
            <a:ext cx="2334423" cy="2334555"/>
          </a:xfrm>
          <a:prstGeom prst="rect">
            <a:avLst/>
          </a:prstGeom>
          <a:ln>
            <a:solidFill>
              <a:srgbClr val="7F7F7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h516.cosmo25cmb.3072g14HBWK.00512.halo.2.zmap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" t="57013" r="58567" b="7763"/>
          <a:stretch/>
        </p:blipFill>
        <p:spPr>
          <a:xfrm>
            <a:off x="87164" y="3685824"/>
            <a:ext cx="2602343" cy="2415710"/>
          </a:xfrm>
          <a:prstGeom prst="rect">
            <a:avLst/>
          </a:prstGeom>
          <a:ln>
            <a:solidFill>
              <a:srgbClr val="7F7F7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h516.cosmo25cmb.3072g14HBWK.00512.halo.1.zmap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78" t="10168" r="9002" b="47526"/>
          <a:stretch/>
        </p:blipFill>
        <p:spPr>
          <a:xfrm>
            <a:off x="2739307" y="691311"/>
            <a:ext cx="2054498" cy="2335245"/>
          </a:xfrm>
          <a:prstGeom prst="rect">
            <a:avLst/>
          </a:prstGeom>
          <a:ln>
            <a:solidFill>
              <a:srgbClr val="7F7F7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h516.cosmo25cmb.3072g14HBWK.00512.halo.1.zmap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7" t="56650" r="58386" b="8125"/>
          <a:stretch/>
        </p:blipFill>
        <p:spPr>
          <a:xfrm>
            <a:off x="2739307" y="3673372"/>
            <a:ext cx="2054482" cy="2415710"/>
          </a:xfrm>
          <a:prstGeom prst="rect">
            <a:avLst/>
          </a:prstGeom>
          <a:ln>
            <a:solidFill>
              <a:srgbClr val="7F7F7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h239.cosmo50cmb.3072g14HMbwK.00512.halo.1.zmap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60" t="9986" r="9002" b="47182"/>
          <a:stretch/>
        </p:blipFill>
        <p:spPr>
          <a:xfrm>
            <a:off x="6972786" y="636281"/>
            <a:ext cx="2066934" cy="2390276"/>
          </a:xfrm>
          <a:prstGeom prst="rect">
            <a:avLst/>
          </a:prstGeom>
          <a:ln>
            <a:solidFill>
              <a:srgbClr val="7F7F7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h239.cosmo50cmb.3072g14HMbwK.00512.halo.1.zmap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4" t="56650" r="58477" b="8125"/>
          <a:stretch/>
        </p:blipFill>
        <p:spPr>
          <a:xfrm>
            <a:off x="6972786" y="3660920"/>
            <a:ext cx="2066934" cy="2415710"/>
          </a:xfrm>
          <a:prstGeom prst="rect">
            <a:avLst/>
          </a:prstGeom>
          <a:ln>
            <a:solidFill>
              <a:srgbClr val="7F7F7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970007" y="6187878"/>
            <a:ext cx="68185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Log Metallicity of Gas (slice through center of galaxy)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19642" y="236171"/>
            <a:ext cx="2893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Metal Surface Density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2845686" y="3123853"/>
            <a:ext cx="916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Mass</a:t>
            </a:r>
            <a:endParaRPr lang="en-US" sz="2400" dirty="0">
              <a:solidFill>
                <a:srgbClr val="FFFFFF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681672" y="3392042"/>
            <a:ext cx="2802941" cy="738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2739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Observations of CGM through Quasar Absorption Line Spectra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9851" b="9851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F0C69-757B-CA48-9D7C-714BC152E8A2}" type="slidenum">
              <a:rPr lang="en-US" smtClean="0"/>
              <a:t>26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038218" y="6187073"/>
            <a:ext cx="2648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</a:rPr>
              <a:t>Image from Jessica </a:t>
            </a:r>
            <a:r>
              <a:rPr lang="en-US" sz="1600" dirty="0" err="1" smtClean="0">
                <a:solidFill>
                  <a:srgbClr val="FFFFFF"/>
                </a:solidFill>
              </a:rPr>
              <a:t>Werk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6211566"/>
            <a:ext cx="3264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COS-halos and COS-</a:t>
            </a:r>
            <a:r>
              <a:rPr lang="en-US" dirty="0"/>
              <a:t>d</a:t>
            </a:r>
            <a:r>
              <a:rPr lang="en-US" dirty="0" smtClean="0"/>
              <a:t>warfs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9600" y="5484037"/>
            <a:ext cx="3264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COS-halos and COS-</a:t>
            </a:r>
            <a:r>
              <a:rPr lang="en-US" dirty="0">
                <a:solidFill>
                  <a:schemeClr val="bg1"/>
                </a:solidFill>
              </a:rPr>
              <a:t>d</a:t>
            </a:r>
            <a:r>
              <a:rPr lang="en-US" dirty="0" smtClean="0">
                <a:solidFill>
                  <a:schemeClr val="bg1"/>
                </a:solidFill>
              </a:rPr>
              <a:t>warfs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100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Metal budget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15605" b="-15605"/>
          <a:stretch>
            <a:fillRect/>
          </a:stretch>
        </p:blipFill>
        <p:spPr>
          <a:xfrm>
            <a:off x="363621" y="1169690"/>
            <a:ext cx="8229600" cy="495647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F0C69-757B-CA48-9D7C-714BC152E8A2}" type="slidenum">
              <a:rPr lang="en-US" smtClean="0"/>
              <a:t>27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417053" y="1310105"/>
            <a:ext cx="2450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Lower estimate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713663" y="1328821"/>
            <a:ext cx="2472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Upper estimate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877036" y="5684850"/>
            <a:ext cx="1716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Peeples+2014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26716" y="5886664"/>
            <a:ext cx="60243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Compare with </a:t>
            </a:r>
            <a:r>
              <a:rPr lang="en-US" sz="2400" dirty="0" err="1" smtClean="0"/>
              <a:t>McQuinn</a:t>
            </a:r>
            <a:r>
              <a:rPr lang="en-US" sz="2400" dirty="0" smtClean="0"/>
              <a:t>+ 2015 of Leo 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31410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Eventual Location of Metals</a:t>
            </a:r>
            <a:endParaRPr lang="en-US" dirty="0"/>
          </a:p>
        </p:txBody>
      </p:sp>
      <p:pic>
        <p:nvPicPr>
          <p:cNvPr id="4" name="Content Placeholder 3" descr="hgal_vm_zfrac_mass.eps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9" t="50994" r="3760" b="10669"/>
          <a:stretch/>
        </p:blipFill>
        <p:spPr>
          <a:solidFill>
            <a:srgbClr val="FFFFFF"/>
          </a:solidFill>
          <a:ln>
            <a:solidFill>
              <a:srgbClr val="7F7F7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7740367" y="6117093"/>
            <a:ext cx="73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10.5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43696" y="6133776"/>
            <a:ext cx="653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/>
              <a:t>8</a:t>
            </a:r>
            <a:r>
              <a:rPr lang="en-US" baseline="30000" dirty="0" smtClean="0"/>
              <a:t>.5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01668" y="6130853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/>
              <a:t>7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93353" y="6135235"/>
            <a:ext cx="525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6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026525" y="6301759"/>
            <a:ext cx="1460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Stellar Mass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415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Working with semi-analytic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/>
              <a:t>What </a:t>
            </a:r>
            <a:r>
              <a:rPr lang="en-US" sz="2800" dirty="0" smtClean="0"/>
              <a:t>SAMs add</a:t>
            </a:r>
          </a:p>
          <a:p>
            <a:pPr lvl="1"/>
            <a:r>
              <a:rPr lang="en-US" sz="2400" dirty="0" smtClean="0"/>
              <a:t>Dramatically increase statistics</a:t>
            </a:r>
          </a:p>
          <a:p>
            <a:pPr lvl="1"/>
            <a:r>
              <a:rPr lang="en-US" sz="2400" dirty="0" smtClean="0"/>
              <a:t>Allows for testing of individual prescriptions</a:t>
            </a:r>
          </a:p>
          <a:p>
            <a:pPr lvl="1"/>
            <a:r>
              <a:rPr lang="en-US" sz="2400" dirty="0" smtClean="0"/>
              <a:t>Results in develop analytic models</a:t>
            </a:r>
          </a:p>
          <a:p>
            <a:pPr lvl="1"/>
            <a:endParaRPr lang="en-US" sz="2400" dirty="0"/>
          </a:p>
          <a:p>
            <a:r>
              <a:rPr lang="en-US" dirty="0" smtClean="0"/>
              <a:t>Using simulations to inform SAMs</a:t>
            </a:r>
          </a:p>
          <a:p>
            <a:pPr lvl="1"/>
            <a:r>
              <a:rPr lang="en-US" sz="2400" dirty="0" smtClean="0"/>
              <a:t>Input models derived from simulations into SAM</a:t>
            </a:r>
          </a:p>
          <a:p>
            <a:pPr lvl="1"/>
            <a:r>
              <a:rPr lang="en-US" sz="2400" dirty="0" smtClean="0"/>
              <a:t>Select merger history from dark matter and re-simulate with SAM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Work done by </a:t>
            </a:r>
            <a:r>
              <a:rPr lang="en-US" dirty="0" err="1" smtClean="0"/>
              <a:t>Yotam</a:t>
            </a:r>
            <a:r>
              <a:rPr lang="en-US" dirty="0" smtClean="0"/>
              <a:t> Cohen with </a:t>
            </a:r>
            <a:r>
              <a:rPr lang="en-US" dirty="0"/>
              <a:t>Rachel </a:t>
            </a:r>
            <a:r>
              <a:rPr lang="en-US" dirty="0" smtClean="0"/>
              <a:t>Somerville and myself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F0C69-757B-CA48-9D7C-714BC152E8A2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76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3"/>
    </mc:Choice>
    <mc:Fallback xmlns="">
      <p:transition xmlns:p14="http://schemas.microsoft.com/office/powerpoint/2010/main" spd="slow" advTm="168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743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Stellar Mass Fraction vs. Halo Mass</a:t>
            </a:r>
            <a:endParaRPr lang="en-US" sz="3600" dirty="0"/>
          </a:p>
        </p:txBody>
      </p:sp>
      <p:pic>
        <p:nvPicPr>
          <p:cNvPr id="4" name="Content Placeholder 3" descr="Behroozi.tiff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" r="719"/>
          <a:stretch/>
        </p:blipFill>
        <p:spPr>
          <a:xfrm>
            <a:off x="833896" y="1116009"/>
            <a:ext cx="7347934" cy="5279536"/>
          </a:xfr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2561785" y="4960994"/>
            <a:ext cx="1617399" cy="4450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662537" y="1383590"/>
            <a:ext cx="1330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Behroozi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+ ‘10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16193" y="5881245"/>
            <a:ext cx="2374438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Log (Galaxy Mass)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846746" y="3248886"/>
            <a:ext cx="3829845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Log (Stellar Mass/Galaxy Mass)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972699" y="3607163"/>
            <a:ext cx="1040396" cy="0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938919" y="3647693"/>
            <a:ext cx="21483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Stellar feedback: (</a:t>
            </a:r>
            <a:r>
              <a:rPr lang="en-US" dirty="0" err="1" smtClean="0">
                <a:solidFill>
                  <a:schemeClr val="bg1"/>
                </a:solidFill>
              </a:rPr>
              <a:t>SNe</a:t>
            </a:r>
            <a:r>
              <a:rPr lang="en-US" dirty="0" smtClean="0">
                <a:solidFill>
                  <a:schemeClr val="bg1"/>
                </a:solidFill>
              </a:rPr>
              <a:t>, radiation </a:t>
            </a:r>
            <a:r>
              <a:rPr lang="en-US" dirty="0" smtClean="0">
                <a:solidFill>
                  <a:schemeClr val="bg1"/>
                </a:solidFill>
              </a:rPr>
              <a:t>pressure, stellar winds </a:t>
            </a:r>
            <a:r>
              <a:rPr lang="en-US" dirty="0" smtClean="0">
                <a:solidFill>
                  <a:schemeClr val="bg1"/>
                </a:solidFill>
              </a:rPr>
              <a:t>etc.)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7405" y="5201947"/>
            <a:ext cx="1754916" cy="1200329"/>
          </a:xfrm>
          <a:prstGeom prst="rect">
            <a:avLst/>
          </a:prstGeom>
          <a:solidFill>
            <a:srgbClr val="FFFFFF">
              <a:alpha val="56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UV background, lack of HI cooling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327496" y="3259694"/>
            <a:ext cx="1347392" cy="0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962682" y="3338428"/>
            <a:ext cx="2148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AGN feedback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540412" y="5218641"/>
            <a:ext cx="1040396" cy="0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9166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Comparing Sims and SAMs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F0C69-757B-CA48-9D7C-714BC152E8A2}" type="slidenum">
              <a:rPr lang="en-US" smtClean="0"/>
              <a:t>30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01453" y="969171"/>
            <a:ext cx="8502715" cy="538717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Mvir_1e1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452" y="1410852"/>
            <a:ext cx="4000500" cy="4508500"/>
          </a:xfrm>
          <a:prstGeom prst="rect">
            <a:avLst/>
          </a:prstGeom>
        </p:spPr>
      </p:pic>
      <p:pic>
        <p:nvPicPr>
          <p:cNvPr id="7" name="Picture 6" descr="Mvir_1e1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68" y="1084623"/>
            <a:ext cx="4127500" cy="4762500"/>
          </a:xfrm>
          <a:prstGeom prst="rect">
            <a:avLst/>
          </a:prstGeom>
        </p:spPr>
      </p:pic>
      <p:pic>
        <p:nvPicPr>
          <p:cNvPr id="8" name="Picture 7" descr="Mvir_1e10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20"/>
          <a:stretch/>
        </p:blipFill>
        <p:spPr>
          <a:xfrm>
            <a:off x="914539" y="5766953"/>
            <a:ext cx="4000500" cy="1523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-20686" y="3284396"/>
            <a:ext cx="1520201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Virial</a:t>
            </a:r>
            <a:r>
              <a:rPr lang="en-US" sz="1400" dirty="0" smtClean="0">
                <a:solidFill>
                  <a:schemeClr val="bg1"/>
                </a:solidFill>
              </a:rPr>
              <a:t> Mass </a:t>
            </a:r>
            <a:r>
              <a:rPr lang="en-US" sz="1400" dirty="0">
                <a:solidFill>
                  <a:schemeClr val="bg1"/>
                </a:solidFill>
              </a:rPr>
              <a:t>[</a:t>
            </a:r>
            <a:r>
              <a:rPr lang="en-US" sz="1400" dirty="0" smtClean="0">
                <a:solidFill>
                  <a:schemeClr val="bg1"/>
                </a:solidFill>
              </a:rPr>
              <a:t>M</a:t>
            </a:r>
            <a:r>
              <a:rPr lang="en-US" sz="1400" baseline="-25000" dirty="0">
                <a:solidFill>
                  <a:srgbClr val="000000"/>
                </a:solidFill>
                <a:ea typeface="ＭＳ Ｐゴシック" charset="0"/>
                <a:sym typeface="Wingdings" charset="0"/>
              </a:rPr>
              <a:t></a:t>
            </a:r>
            <a:r>
              <a:rPr lang="en-US" sz="1400" dirty="0" smtClean="0">
                <a:solidFill>
                  <a:schemeClr val="bg1"/>
                </a:solidFill>
              </a:rPr>
              <a:t>]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24915" y="5919352"/>
            <a:ext cx="1070250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Time [</a:t>
            </a:r>
            <a:r>
              <a:rPr lang="en-US" sz="1400" dirty="0" err="1" smtClean="0">
                <a:solidFill>
                  <a:schemeClr val="bg1"/>
                </a:solidFill>
              </a:rPr>
              <a:t>Gyr</a:t>
            </a:r>
            <a:r>
              <a:rPr lang="en-US" sz="1400" dirty="0" smtClean="0">
                <a:solidFill>
                  <a:schemeClr val="bg1"/>
                </a:solidFill>
              </a:rPr>
              <a:t>]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5525" y="1328355"/>
            <a:ext cx="1655312" cy="2043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08680" y="1123120"/>
            <a:ext cx="3239150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3366FF"/>
                </a:solidFill>
              </a:rPr>
              <a:t>Simulations</a:t>
            </a:r>
            <a:r>
              <a:rPr lang="en-US" sz="1400" dirty="0" smtClean="0">
                <a:solidFill>
                  <a:schemeClr val="bg1"/>
                </a:solidFill>
              </a:rPr>
              <a:t>     </a:t>
            </a:r>
            <a:r>
              <a:rPr lang="en-US" sz="1400" dirty="0" smtClean="0">
                <a:solidFill>
                  <a:srgbClr val="660066"/>
                </a:solidFill>
              </a:rPr>
              <a:t>Semi-analytic models</a:t>
            </a:r>
            <a:endParaRPr lang="en-US" sz="1400" dirty="0">
              <a:solidFill>
                <a:srgbClr val="66006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18919" y="2072092"/>
            <a:ext cx="1987493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M</a:t>
            </a:r>
            <a:r>
              <a:rPr lang="en-US" sz="1200" baseline="-25000" dirty="0" err="1" smtClean="0">
                <a:solidFill>
                  <a:schemeClr val="bg1"/>
                </a:solidFill>
              </a:rPr>
              <a:t>vir</a:t>
            </a:r>
            <a:r>
              <a:rPr lang="en-US" sz="1200" dirty="0" smtClean="0">
                <a:solidFill>
                  <a:schemeClr val="bg1"/>
                </a:solidFill>
              </a:rPr>
              <a:t>(z = 0) = 8.7 x 10</a:t>
            </a:r>
            <a:r>
              <a:rPr lang="en-US" sz="1200" baseline="30000" dirty="0" smtClean="0">
                <a:solidFill>
                  <a:schemeClr val="bg1"/>
                </a:solidFill>
              </a:rPr>
              <a:t>11</a:t>
            </a:r>
            <a:r>
              <a:rPr lang="en-US" sz="1200" dirty="0" smtClean="0">
                <a:solidFill>
                  <a:schemeClr val="bg1"/>
                </a:solidFill>
              </a:rPr>
              <a:t> M</a:t>
            </a:r>
            <a:r>
              <a:rPr lang="en-US" sz="1200" baseline="-25000" dirty="0" smtClean="0">
                <a:solidFill>
                  <a:srgbClr val="000000"/>
                </a:solidFill>
                <a:ea typeface="ＭＳ Ｐゴシック" charset="0"/>
                <a:sym typeface="Wingdings" charset="0"/>
              </a:rPr>
              <a:t>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26218" y="3187917"/>
            <a:ext cx="1987493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M</a:t>
            </a:r>
            <a:r>
              <a:rPr lang="en-US" sz="1200" baseline="-25000" dirty="0" err="1" smtClean="0">
                <a:solidFill>
                  <a:schemeClr val="bg1"/>
                </a:solidFill>
              </a:rPr>
              <a:t>vir</a:t>
            </a:r>
            <a:r>
              <a:rPr lang="en-US" sz="1200" dirty="0" smtClean="0">
                <a:solidFill>
                  <a:schemeClr val="bg1"/>
                </a:solidFill>
              </a:rPr>
              <a:t>(z = 0) = 8.4 x 10</a:t>
            </a:r>
            <a:r>
              <a:rPr lang="en-US" sz="1200" baseline="30000" dirty="0" smtClean="0">
                <a:solidFill>
                  <a:schemeClr val="bg1"/>
                </a:solidFill>
              </a:rPr>
              <a:t>11</a:t>
            </a:r>
            <a:r>
              <a:rPr lang="en-US" sz="1200" dirty="0" smtClean="0">
                <a:solidFill>
                  <a:schemeClr val="bg1"/>
                </a:solidFill>
              </a:rPr>
              <a:t> M</a:t>
            </a:r>
            <a:r>
              <a:rPr lang="en-US" sz="1200" baseline="-25000" dirty="0" smtClean="0">
                <a:solidFill>
                  <a:srgbClr val="000000"/>
                </a:solidFill>
                <a:ea typeface="ＭＳ Ｐゴシック" charset="0"/>
                <a:sym typeface="Wingdings" charset="0"/>
              </a:rPr>
              <a:t>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33517" y="4297311"/>
            <a:ext cx="1987493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M</a:t>
            </a:r>
            <a:r>
              <a:rPr lang="en-US" sz="1200" baseline="-25000" dirty="0" err="1" smtClean="0">
                <a:solidFill>
                  <a:schemeClr val="bg1"/>
                </a:solidFill>
              </a:rPr>
              <a:t>vir</a:t>
            </a:r>
            <a:r>
              <a:rPr lang="en-US" sz="1200" dirty="0" smtClean="0">
                <a:solidFill>
                  <a:schemeClr val="bg1"/>
                </a:solidFill>
              </a:rPr>
              <a:t>(z = 0) = 7.1 x 10</a:t>
            </a:r>
            <a:r>
              <a:rPr lang="en-US" sz="1200" baseline="30000" dirty="0" smtClean="0">
                <a:solidFill>
                  <a:schemeClr val="bg1"/>
                </a:solidFill>
              </a:rPr>
              <a:t>11</a:t>
            </a:r>
            <a:r>
              <a:rPr lang="en-US" sz="1200" dirty="0" smtClean="0">
                <a:solidFill>
                  <a:schemeClr val="bg1"/>
                </a:solidFill>
              </a:rPr>
              <a:t> M</a:t>
            </a:r>
            <a:r>
              <a:rPr lang="en-US" sz="1200" baseline="-25000" dirty="0" smtClean="0">
                <a:solidFill>
                  <a:srgbClr val="000000"/>
                </a:solidFill>
                <a:ea typeface="ＭＳ Ｐゴシック" charset="0"/>
                <a:sym typeface="Wingdings" charset="0"/>
              </a:rPr>
              <a:t>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18919" y="5399409"/>
            <a:ext cx="1987493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M</a:t>
            </a:r>
            <a:r>
              <a:rPr lang="en-US" sz="1200" baseline="-25000" dirty="0" err="1" smtClean="0">
                <a:solidFill>
                  <a:schemeClr val="bg1"/>
                </a:solidFill>
              </a:rPr>
              <a:t>vir</a:t>
            </a:r>
            <a:r>
              <a:rPr lang="en-US" sz="1200" dirty="0" smtClean="0">
                <a:solidFill>
                  <a:schemeClr val="bg1"/>
                </a:solidFill>
              </a:rPr>
              <a:t>(z = 0) = 6.3 x 10</a:t>
            </a:r>
            <a:r>
              <a:rPr lang="en-US" sz="1200" baseline="30000" dirty="0" smtClean="0">
                <a:solidFill>
                  <a:schemeClr val="bg1"/>
                </a:solidFill>
              </a:rPr>
              <a:t>11</a:t>
            </a:r>
            <a:r>
              <a:rPr lang="en-US" sz="1200" dirty="0" smtClean="0">
                <a:solidFill>
                  <a:schemeClr val="bg1"/>
                </a:solidFill>
              </a:rPr>
              <a:t> M</a:t>
            </a:r>
            <a:r>
              <a:rPr lang="en-US" sz="1200" baseline="-25000" dirty="0" smtClean="0">
                <a:solidFill>
                  <a:srgbClr val="000000"/>
                </a:solidFill>
                <a:ea typeface="ＭＳ Ｐゴシック" charset="0"/>
                <a:sym typeface="Wingdings" charset="0"/>
              </a:rPr>
              <a:t>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33387" y="5403518"/>
            <a:ext cx="1916918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M</a:t>
            </a:r>
            <a:r>
              <a:rPr lang="en-US" sz="1200" baseline="-25000" dirty="0" err="1" smtClean="0">
                <a:solidFill>
                  <a:schemeClr val="bg1"/>
                </a:solidFill>
              </a:rPr>
              <a:t>vir</a:t>
            </a:r>
            <a:r>
              <a:rPr lang="en-US" sz="1200" dirty="0" smtClean="0">
                <a:solidFill>
                  <a:schemeClr val="bg1"/>
                </a:solidFill>
              </a:rPr>
              <a:t>(z = 0) = 1.1 x 10</a:t>
            </a:r>
            <a:r>
              <a:rPr lang="en-US" sz="1200" baseline="30000" dirty="0">
                <a:solidFill>
                  <a:schemeClr val="bg1"/>
                </a:solidFill>
              </a:rPr>
              <a:t>9</a:t>
            </a:r>
            <a:r>
              <a:rPr lang="en-US" sz="1200" dirty="0" smtClean="0">
                <a:solidFill>
                  <a:schemeClr val="bg1"/>
                </a:solidFill>
              </a:rPr>
              <a:t> M</a:t>
            </a:r>
            <a:r>
              <a:rPr lang="en-US" sz="1200" baseline="-25000" dirty="0" smtClean="0">
                <a:solidFill>
                  <a:srgbClr val="000000"/>
                </a:solidFill>
                <a:ea typeface="ＭＳ Ｐゴシック" charset="0"/>
                <a:sym typeface="Wingdings" charset="0"/>
              </a:rPr>
              <a:t>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69882" y="4297311"/>
            <a:ext cx="1916918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M</a:t>
            </a:r>
            <a:r>
              <a:rPr lang="en-US" sz="1200" baseline="-25000" dirty="0" err="1" smtClean="0">
                <a:solidFill>
                  <a:schemeClr val="bg1"/>
                </a:solidFill>
              </a:rPr>
              <a:t>vir</a:t>
            </a:r>
            <a:r>
              <a:rPr lang="en-US" sz="1200" dirty="0" smtClean="0">
                <a:solidFill>
                  <a:schemeClr val="bg1"/>
                </a:solidFill>
              </a:rPr>
              <a:t>(z = 0) = 1.5 x 10</a:t>
            </a:r>
            <a:r>
              <a:rPr lang="en-US" sz="1200" baseline="30000" dirty="0">
                <a:solidFill>
                  <a:schemeClr val="bg1"/>
                </a:solidFill>
              </a:rPr>
              <a:t>9</a:t>
            </a:r>
            <a:r>
              <a:rPr lang="en-US" sz="1200" dirty="0" smtClean="0">
                <a:solidFill>
                  <a:schemeClr val="bg1"/>
                </a:solidFill>
              </a:rPr>
              <a:t> M</a:t>
            </a:r>
            <a:r>
              <a:rPr lang="en-US" sz="1200" baseline="-25000" dirty="0" smtClean="0">
                <a:solidFill>
                  <a:srgbClr val="000000"/>
                </a:solidFill>
                <a:ea typeface="ＭＳ Ｐゴシック" charset="0"/>
                <a:sym typeface="Wingdings" charset="0"/>
              </a:rPr>
              <a:t>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69882" y="3187917"/>
            <a:ext cx="1916918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M</a:t>
            </a:r>
            <a:r>
              <a:rPr lang="en-US" sz="1200" baseline="-25000" dirty="0" err="1" smtClean="0">
                <a:solidFill>
                  <a:schemeClr val="bg1"/>
                </a:solidFill>
              </a:rPr>
              <a:t>vir</a:t>
            </a:r>
            <a:r>
              <a:rPr lang="en-US" sz="1200" dirty="0" smtClean="0">
                <a:solidFill>
                  <a:schemeClr val="bg1"/>
                </a:solidFill>
              </a:rPr>
              <a:t>(z = 0) = 1.6 x 10</a:t>
            </a:r>
            <a:r>
              <a:rPr lang="en-US" sz="1200" baseline="30000" dirty="0">
                <a:solidFill>
                  <a:schemeClr val="bg1"/>
                </a:solidFill>
              </a:rPr>
              <a:t>9</a:t>
            </a:r>
            <a:r>
              <a:rPr lang="en-US" sz="1200" dirty="0" smtClean="0">
                <a:solidFill>
                  <a:schemeClr val="bg1"/>
                </a:solidFill>
              </a:rPr>
              <a:t> M</a:t>
            </a:r>
            <a:r>
              <a:rPr lang="en-US" sz="1200" baseline="-25000" dirty="0" smtClean="0">
                <a:solidFill>
                  <a:srgbClr val="000000"/>
                </a:solidFill>
                <a:ea typeface="ＭＳ Ｐゴシック" charset="0"/>
                <a:sym typeface="Wingdings" charset="0"/>
              </a:rPr>
              <a:t>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33387" y="2072092"/>
            <a:ext cx="1916918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M</a:t>
            </a:r>
            <a:r>
              <a:rPr lang="en-US" sz="1200" baseline="-25000" dirty="0" err="1" smtClean="0">
                <a:solidFill>
                  <a:schemeClr val="bg1"/>
                </a:solidFill>
              </a:rPr>
              <a:t>vir</a:t>
            </a:r>
            <a:r>
              <a:rPr lang="en-US" sz="1200" dirty="0" smtClean="0">
                <a:solidFill>
                  <a:schemeClr val="bg1"/>
                </a:solidFill>
              </a:rPr>
              <a:t>(z = 0) = 3.7 x 10</a:t>
            </a:r>
            <a:r>
              <a:rPr lang="en-US" sz="1200" baseline="30000" dirty="0">
                <a:solidFill>
                  <a:schemeClr val="bg1"/>
                </a:solidFill>
              </a:rPr>
              <a:t>9</a:t>
            </a:r>
            <a:r>
              <a:rPr lang="en-US" sz="1200" dirty="0" smtClean="0">
                <a:solidFill>
                  <a:schemeClr val="bg1"/>
                </a:solidFill>
              </a:rPr>
              <a:t> M</a:t>
            </a:r>
            <a:r>
              <a:rPr lang="en-US" sz="1200" baseline="-25000" dirty="0" smtClean="0">
                <a:solidFill>
                  <a:srgbClr val="000000"/>
                </a:solidFill>
                <a:ea typeface="ＭＳ Ｐゴシック" charset="0"/>
                <a:sym typeface="Wingdings" charset="0"/>
              </a:rPr>
              <a:t>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98282" y="1029972"/>
            <a:ext cx="1707168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Virial</a:t>
            </a:r>
            <a:r>
              <a:rPr lang="en-US" sz="2400" dirty="0" smtClean="0">
                <a:solidFill>
                  <a:schemeClr val="bg1"/>
                </a:solidFill>
              </a:rPr>
              <a:t> Mass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988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Comparing Sims and SAMs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F0C69-757B-CA48-9D7C-714BC152E8A2}" type="slidenum">
              <a:rPr lang="en-US" smtClean="0"/>
              <a:t>31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01453" y="969171"/>
            <a:ext cx="8502715" cy="538717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Mvir_1e1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452" y="1410852"/>
            <a:ext cx="4000500" cy="4508500"/>
          </a:xfrm>
          <a:prstGeom prst="rect">
            <a:avLst/>
          </a:prstGeom>
        </p:spPr>
      </p:pic>
      <p:pic>
        <p:nvPicPr>
          <p:cNvPr id="7" name="Picture 6" descr="Mvir_1e1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68" y="1084623"/>
            <a:ext cx="4127500" cy="4762500"/>
          </a:xfrm>
          <a:prstGeom prst="rect">
            <a:avLst/>
          </a:prstGeom>
        </p:spPr>
      </p:pic>
      <p:pic>
        <p:nvPicPr>
          <p:cNvPr id="3" name="Picture 2" descr="mstar_tot 1e10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039" y="1355383"/>
            <a:ext cx="3898900" cy="4597400"/>
          </a:xfrm>
          <a:prstGeom prst="rect">
            <a:avLst/>
          </a:prstGeom>
        </p:spPr>
      </p:pic>
      <p:pic>
        <p:nvPicPr>
          <p:cNvPr id="17" name="Picture 16" descr="mstar_tot_1e1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53" y="1410852"/>
            <a:ext cx="3860800" cy="4419600"/>
          </a:xfrm>
          <a:prstGeom prst="rect">
            <a:avLst/>
          </a:prstGeom>
        </p:spPr>
      </p:pic>
      <p:pic>
        <p:nvPicPr>
          <p:cNvPr id="8" name="Picture 7" descr="Mvir_1e10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20"/>
          <a:stretch/>
        </p:blipFill>
        <p:spPr>
          <a:xfrm>
            <a:off x="914539" y="5766953"/>
            <a:ext cx="4000500" cy="1523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-20686" y="3284396"/>
            <a:ext cx="1520201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Virial</a:t>
            </a:r>
            <a:r>
              <a:rPr lang="en-US" sz="1400" dirty="0" smtClean="0">
                <a:solidFill>
                  <a:schemeClr val="bg1"/>
                </a:solidFill>
              </a:rPr>
              <a:t> Mass </a:t>
            </a:r>
            <a:r>
              <a:rPr lang="en-US" sz="1400" dirty="0">
                <a:solidFill>
                  <a:schemeClr val="bg1"/>
                </a:solidFill>
              </a:rPr>
              <a:t>[</a:t>
            </a:r>
            <a:r>
              <a:rPr lang="en-US" sz="1400" dirty="0" smtClean="0">
                <a:solidFill>
                  <a:schemeClr val="bg1"/>
                </a:solidFill>
              </a:rPr>
              <a:t>M</a:t>
            </a:r>
            <a:r>
              <a:rPr lang="en-US" sz="1400" baseline="-25000" dirty="0">
                <a:solidFill>
                  <a:srgbClr val="000000"/>
                </a:solidFill>
                <a:ea typeface="ＭＳ Ｐゴシック" charset="0"/>
                <a:sym typeface="Wingdings" charset="0"/>
              </a:rPr>
              <a:t></a:t>
            </a:r>
            <a:r>
              <a:rPr lang="en-US" sz="1400" dirty="0" smtClean="0">
                <a:solidFill>
                  <a:schemeClr val="bg1"/>
                </a:solidFill>
              </a:rPr>
              <a:t>]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24915" y="5919352"/>
            <a:ext cx="1070250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Time [</a:t>
            </a:r>
            <a:r>
              <a:rPr lang="en-US" sz="1400" dirty="0" err="1" smtClean="0">
                <a:solidFill>
                  <a:schemeClr val="bg1"/>
                </a:solidFill>
              </a:rPr>
              <a:t>Gyr</a:t>
            </a:r>
            <a:r>
              <a:rPr lang="en-US" sz="1400" dirty="0" smtClean="0">
                <a:solidFill>
                  <a:schemeClr val="bg1"/>
                </a:solidFill>
              </a:rPr>
              <a:t>]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5525" y="1328355"/>
            <a:ext cx="1655312" cy="2043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08680" y="1123120"/>
            <a:ext cx="3239150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3366FF"/>
                </a:solidFill>
              </a:rPr>
              <a:t>Simulations</a:t>
            </a:r>
            <a:r>
              <a:rPr lang="en-US" sz="1400" dirty="0" smtClean="0">
                <a:solidFill>
                  <a:schemeClr val="bg1"/>
                </a:solidFill>
              </a:rPr>
              <a:t>     </a:t>
            </a:r>
            <a:r>
              <a:rPr lang="en-US" sz="1400" dirty="0" smtClean="0">
                <a:solidFill>
                  <a:srgbClr val="FF0000"/>
                </a:solidFill>
              </a:rPr>
              <a:t>Semi-analytic models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18919" y="2072092"/>
            <a:ext cx="1987493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M</a:t>
            </a:r>
            <a:r>
              <a:rPr lang="en-US" sz="1200" baseline="-25000" dirty="0" err="1" smtClean="0">
                <a:solidFill>
                  <a:schemeClr val="bg1"/>
                </a:solidFill>
              </a:rPr>
              <a:t>vir</a:t>
            </a:r>
            <a:r>
              <a:rPr lang="en-US" sz="1200" dirty="0" smtClean="0">
                <a:solidFill>
                  <a:schemeClr val="bg1"/>
                </a:solidFill>
              </a:rPr>
              <a:t>(z = 0) = 8.7 x 10</a:t>
            </a:r>
            <a:r>
              <a:rPr lang="en-US" sz="1200" baseline="30000" dirty="0" smtClean="0">
                <a:solidFill>
                  <a:schemeClr val="bg1"/>
                </a:solidFill>
              </a:rPr>
              <a:t>11</a:t>
            </a:r>
            <a:r>
              <a:rPr lang="en-US" sz="1200" dirty="0" smtClean="0">
                <a:solidFill>
                  <a:schemeClr val="bg1"/>
                </a:solidFill>
              </a:rPr>
              <a:t> M</a:t>
            </a:r>
            <a:r>
              <a:rPr lang="en-US" sz="1200" baseline="-25000" dirty="0" smtClean="0">
                <a:solidFill>
                  <a:srgbClr val="000000"/>
                </a:solidFill>
                <a:ea typeface="ＭＳ Ｐゴシック" charset="0"/>
                <a:sym typeface="Wingdings" charset="0"/>
              </a:rPr>
              <a:t>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26218" y="3187917"/>
            <a:ext cx="1987493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M</a:t>
            </a:r>
            <a:r>
              <a:rPr lang="en-US" sz="1200" baseline="-25000" dirty="0" err="1" smtClean="0">
                <a:solidFill>
                  <a:schemeClr val="bg1"/>
                </a:solidFill>
              </a:rPr>
              <a:t>vir</a:t>
            </a:r>
            <a:r>
              <a:rPr lang="en-US" sz="1200" dirty="0" smtClean="0">
                <a:solidFill>
                  <a:schemeClr val="bg1"/>
                </a:solidFill>
              </a:rPr>
              <a:t>(z = 0) = 8.4 x 10</a:t>
            </a:r>
            <a:r>
              <a:rPr lang="en-US" sz="1200" baseline="30000" dirty="0" smtClean="0">
                <a:solidFill>
                  <a:schemeClr val="bg1"/>
                </a:solidFill>
              </a:rPr>
              <a:t>11</a:t>
            </a:r>
            <a:r>
              <a:rPr lang="en-US" sz="1200" dirty="0" smtClean="0">
                <a:solidFill>
                  <a:schemeClr val="bg1"/>
                </a:solidFill>
              </a:rPr>
              <a:t> M</a:t>
            </a:r>
            <a:r>
              <a:rPr lang="en-US" sz="1200" baseline="-25000" dirty="0" smtClean="0">
                <a:solidFill>
                  <a:srgbClr val="000000"/>
                </a:solidFill>
                <a:ea typeface="ＭＳ Ｐゴシック" charset="0"/>
                <a:sym typeface="Wingdings" charset="0"/>
              </a:rPr>
              <a:t>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33517" y="4297311"/>
            <a:ext cx="1987493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M</a:t>
            </a:r>
            <a:r>
              <a:rPr lang="en-US" sz="1200" baseline="-25000" dirty="0" err="1" smtClean="0">
                <a:solidFill>
                  <a:schemeClr val="bg1"/>
                </a:solidFill>
              </a:rPr>
              <a:t>vir</a:t>
            </a:r>
            <a:r>
              <a:rPr lang="en-US" sz="1200" dirty="0" smtClean="0">
                <a:solidFill>
                  <a:schemeClr val="bg1"/>
                </a:solidFill>
              </a:rPr>
              <a:t>(z = 0) = 7.1 x 10</a:t>
            </a:r>
            <a:r>
              <a:rPr lang="en-US" sz="1200" baseline="30000" dirty="0" smtClean="0">
                <a:solidFill>
                  <a:schemeClr val="bg1"/>
                </a:solidFill>
              </a:rPr>
              <a:t>11</a:t>
            </a:r>
            <a:r>
              <a:rPr lang="en-US" sz="1200" dirty="0" smtClean="0">
                <a:solidFill>
                  <a:schemeClr val="bg1"/>
                </a:solidFill>
              </a:rPr>
              <a:t> M</a:t>
            </a:r>
            <a:r>
              <a:rPr lang="en-US" sz="1200" baseline="-25000" dirty="0" smtClean="0">
                <a:solidFill>
                  <a:srgbClr val="000000"/>
                </a:solidFill>
                <a:ea typeface="ＭＳ Ｐゴシック" charset="0"/>
                <a:sym typeface="Wingdings" charset="0"/>
              </a:rPr>
              <a:t>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18919" y="5399409"/>
            <a:ext cx="1987493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M</a:t>
            </a:r>
            <a:r>
              <a:rPr lang="en-US" sz="1200" baseline="-25000" dirty="0" err="1" smtClean="0">
                <a:solidFill>
                  <a:schemeClr val="bg1"/>
                </a:solidFill>
              </a:rPr>
              <a:t>vir</a:t>
            </a:r>
            <a:r>
              <a:rPr lang="en-US" sz="1200" dirty="0" smtClean="0">
                <a:solidFill>
                  <a:schemeClr val="bg1"/>
                </a:solidFill>
              </a:rPr>
              <a:t>(z = 0) = 6.3 x 10</a:t>
            </a:r>
            <a:r>
              <a:rPr lang="en-US" sz="1200" baseline="30000" dirty="0" smtClean="0">
                <a:solidFill>
                  <a:schemeClr val="bg1"/>
                </a:solidFill>
              </a:rPr>
              <a:t>11</a:t>
            </a:r>
            <a:r>
              <a:rPr lang="en-US" sz="1200" dirty="0" smtClean="0">
                <a:solidFill>
                  <a:schemeClr val="bg1"/>
                </a:solidFill>
              </a:rPr>
              <a:t> M</a:t>
            </a:r>
            <a:r>
              <a:rPr lang="en-US" sz="1200" baseline="-25000" dirty="0" smtClean="0">
                <a:solidFill>
                  <a:srgbClr val="000000"/>
                </a:solidFill>
                <a:ea typeface="ＭＳ Ｐゴシック" charset="0"/>
                <a:sym typeface="Wingdings" charset="0"/>
              </a:rPr>
              <a:t>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33387" y="5403518"/>
            <a:ext cx="1916918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M</a:t>
            </a:r>
            <a:r>
              <a:rPr lang="en-US" sz="1200" baseline="-25000" dirty="0" err="1" smtClean="0">
                <a:solidFill>
                  <a:schemeClr val="bg1"/>
                </a:solidFill>
              </a:rPr>
              <a:t>vir</a:t>
            </a:r>
            <a:r>
              <a:rPr lang="en-US" sz="1200" dirty="0" smtClean="0">
                <a:solidFill>
                  <a:schemeClr val="bg1"/>
                </a:solidFill>
              </a:rPr>
              <a:t>(z = 0) = 1.1 x 10</a:t>
            </a:r>
            <a:r>
              <a:rPr lang="en-US" sz="1200" baseline="30000" dirty="0">
                <a:solidFill>
                  <a:schemeClr val="bg1"/>
                </a:solidFill>
              </a:rPr>
              <a:t>9</a:t>
            </a:r>
            <a:r>
              <a:rPr lang="en-US" sz="1200" dirty="0" smtClean="0">
                <a:solidFill>
                  <a:schemeClr val="bg1"/>
                </a:solidFill>
              </a:rPr>
              <a:t> M</a:t>
            </a:r>
            <a:r>
              <a:rPr lang="en-US" sz="1200" baseline="-25000" dirty="0" smtClean="0">
                <a:solidFill>
                  <a:srgbClr val="000000"/>
                </a:solidFill>
                <a:ea typeface="ＭＳ Ｐゴシック" charset="0"/>
                <a:sym typeface="Wingdings" charset="0"/>
              </a:rPr>
              <a:t>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69882" y="4297311"/>
            <a:ext cx="1916918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M</a:t>
            </a:r>
            <a:r>
              <a:rPr lang="en-US" sz="1200" baseline="-25000" dirty="0" err="1" smtClean="0">
                <a:solidFill>
                  <a:schemeClr val="bg1"/>
                </a:solidFill>
              </a:rPr>
              <a:t>vir</a:t>
            </a:r>
            <a:r>
              <a:rPr lang="en-US" sz="1200" dirty="0" smtClean="0">
                <a:solidFill>
                  <a:schemeClr val="bg1"/>
                </a:solidFill>
              </a:rPr>
              <a:t>(z = 0) = 1.5 x 10</a:t>
            </a:r>
            <a:r>
              <a:rPr lang="en-US" sz="1200" baseline="30000" dirty="0">
                <a:solidFill>
                  <a:schemeClr val="bg1"/>
                </a:solidFill>
              </a:rPr>
              <a:t>9</a:t>
            </a:r>
            <a:r>
              <a:rPr lang="en-US" sz="1200" dirty="0" smtClean="0">
                <a:solidFill>
                  <a:schemeClr val="bg1"/>
                </a:solidFill>
              </a:rPr>
              <a:t> M</a:t>
            </a:r>
            <a:r>
              <a:rPr lang="en-US" sz="1200" baseline="-25000" dirty="0" smtClean="0">
                <a:solidFill>
                  <a:srgbClr val="000000"/>
                </a:solidFill>
                <a:ea typeface="ＭＳ Ｐゴシック" charset="0"/>
                <a:sym typeface="Wingdings" charset="0"/>
              </a:rPr>
              <a:t>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69882" y="3187917"/>
            <a:ext cx="1916918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M</a:t>
            </a:r>
            <a:r>
              <a:rPr lang="en-US" sz="1200" baseline="-25000" dirty="0" err="1" smtClean="0">
                <a:solidFill>
                  <a:schemeClr val="bg1"/>
                </a:solidFill>
              </a:rPr>
              <a:t>vir</a:t>
            </a:r>
            <a:r>
              <a:rPr lang="en-US" sz="1200" dirty="0" smtClean="0">
                <a:solidFill>
                  <a:schemeClr val="bg1"/>
                </a:solidFill>
              </a:rPr>
              <a:t>(z = 0) = 1.6 x 10</a:t>
            </a:r>
            <a:r>
              <a:rPr lang="en-US" sz="1200" baseline="30000" dirty="0">
                <a:solidFill>
                  <a:schemeClr val="bg1"/>
                </a:solidFill>
              </a:rPr>
              <a:t>9</a:t>
            </a:r>
            <a:r>
              <a:rPr lang="en-US" sz="1200" dirty="0" smtClean="0">
                <a:solidFill>
                  <a:schemeClr val="bg1"/>
                </a:solidFill>
              </a:rPr>
              <a:t> M</a:t>
            </a:r>
            <a:r>
              <a:rPr lang="en-US" sz="1200" baseline="-25000" dirty="0" smtClean="0">
                <a:solidFill>
                  <a:srgbClr val="000000"/>
                </a:solidFill>
                <a:ea typeface="ＭＳ Ｐゴシック" charset="0"/>
                <a:sym typeface="Wingdings" charset="0"/>
              </a:rPr>
              <a:t>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33387" y="2072092"/>
            <a:ext cx="1916918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M</a:t>
            </a:r>
            <a:r>
              <a:rPr lang="en-US" sz="1200" baseline="-25000" dirty="0" err="1" smtClean="0">
                <a:solidFill>
                  <a:schemeClr val="bg1"/>
                </a:solidFill>
              </a:rPr>
              <a:t>vir</a:t>
            </a:r>
            <a:r>
              <a:rPr lang="en-US" sz="1200" dirty="0" smtClean="0">
                <a:solidFill>
                  <a:schemeClr val="bg1"/>
                </a:solidFill>
              </a:rPr>
              <a:t>(z = 0) = 3.7 x 10</a:t>
            </a:r>
            <a:r>
              <a:rPr lang="en-US" sz="1200" baseline="30000" dirty="0">
                <a:solidFill>
                  <a:schemeClr val="bg1"/>
                </a:solidFill>
              </a:rPr>
              <a:t>9</a:t>
            </a:r>
            <a:r>
              <a:rPr lang="en-US" sz="1200" dirty="0" smtClean="0">
                <a:solidFill>
                  <a:schemeClr val="bg1"/>
                </a:solidFill>
              </a:rPr>
              <a:t> M</a:t>
            </a:r>
            <a:r>
              <a:rPr lang="en-US" sz="1200" baseline="-25000" dirty="0" smtClean="0">
                <a:solidFill>
                  <a:srgbClr val="000000"/>
                </a:solidFill>
                <a:ea typeface="ＭＳ Ｐゴシック" charset="0"/>
                <a:sym typeface="Wingdings" charset="0"/>
              </a:rPr>
              <a:t>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98282" y="1029972"/>
            <a:ext cx="1885552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Stellar Mass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1461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Comparing Sims and SAMs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F0C69-757B-CA48-9D7C-714BC152E8A2}" type="slidenum">
              <a:rPr lang="en-US" smtClean="0"/>
              <a:t>32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01453" y="969171"/>
            <a:ext cx="8502715" cy="538717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Mvir_1e1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452" y="1410852"/>
            <a:ext cx="4000500" cy="4508500"/>
          </a:xfrm>
          <a:prstGeom prst="rect">
            <a:avLst/>
          </a:prstGeom>
        </p:spPr>
      </p:pic>
      <p:pic>
        <p:nvPicPr>
          <p:cNvPr id="7" name="Picture 6" descr="Mvir_1e1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68" y="1084623"/>
            <a:ext cx="4127500" cy="4762500"/>
          </a:xfrm>
          <a:prstGeom prst="rect">
            <a:avLst/>
          </a:prstGeom>
        </p:spPr>
      </p:pic>
      <p:pic>
        <p:nvPicPr>
          <p:cNvPr id="17" name="Picture 16" descr="mstar_tot_1e1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53" y="1410852"/>
            <a:ext cx="3860800" cy="4419600"/>
          </a:xfrm>
          <a:prstGeom prst="rect">
            <a:avLst/>
          </a:prstGeom>
        </p:spPr>
      </p:pic>
      <p:pic>
        <p:nvPicPr>
          <p:cNvPr id="26" name="Picture 25" descr="sfr_1e12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5"/>
          <a:stretch/>
        </p:blipFill>
        <p:spPr>
          <a:xfrm>
            <a:off x="401453" y="1410852"/>
            <a:ext cx="4443100" cy="4341871"/>
          </a:xfrm>
          <a:prstGeom prst="rect">
            <a:avLst/>
          </a:prstGeom>
        </p:spPr>
      </p:pic>
      <p:pic>
        <p:nvPicPr>
          <p:cNvPr id="27" name="Picture 26" descr="sfr_1e10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55" y="1337804"/>
            <a:ext cx="3829463" cy="4584700"/>
          </a:xfrm>
          <a:prstGeom prst="rect">
            <a:avLst/>
          </a:prstGeom>
        </p:spPr>
      </p:pic>
      <p:pic>
        <p:nvPicPr>
          <p:cNvPr id="8" name="Picture 7" descr="Mvir_1e10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20"/>
          <a:stretch/>
        </p:blipFill>
        <p:spPr>
          <a:xfrm>
            <a:off x="540999" y="5752723"/>
            <a:ext cx="4374040" cy="1666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-146281" y="3284396"/>
            <a:ext cx="1520201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Virial</a:t>
            </a:r>
            <a:r>
              <a:rPr lang="en-US" sz="1400" dirty="0" smtClean="0">
                <a:solidFill>
                  <a:schemeClr val="bg1"/>
                </a:solidFill>
              </a:rPr>
              <a:t> Mass </a:t>
            </a:r>
            <a:r>
              <a:rPr lang="en-US" sz="1400" dirty="0">
                <a:solidFill>
                  <a:schemeClr val="bg1"/>
                </a:solidFill>
              </a:rPr>
              <a:t>[</a:t>
            </a:r>
            <a:r>
              <a:rPr lang="en-US" sz="1400" dirty="0" smtClean="0">
                <a:solidFill>
                  <a:schemeClr val="bg1"/>
                </a:solidFill>
              </a:rPr>
              <a:t>M</a:t>
            </a:r>
            <a:r>
              <a:rPr lang="en-US" sz="1400" baseline="-25000" dirty="0">
                <a:solidFill>
                  <a:srgbClr val="000000"/>
                </a:solidFill>
                <a:ea typeface="ＭＳ Ｐゴシック" charset="0"/>
                <a:sym typeface="Wingdings" charset="0"/>
              </a:rPr>
              <a:t></a:t>
            </a:r>
            <a:r>
              <a:rPr lang="en-US" sz="1400" dirty="0" smtClean="0">
                <a:solidFill>
                  <a:schemeClr val="bg1"/>
                </a:solidFill>
              </a:rPr>
              <a:t>]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24915" y="5919352"/>
            <a:ext cx="1070250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Time [</a:t>
            </a:r>
            <a:r>
              <a:rPr lang="en-US" sz="1400" dirty="0" err="1" smtClean="0">
                <a:solidFill>
                  <a:schemeClr val="bg1"/>
                </a:solidFill>
              </a:rPr>
              <a:t>Gyr</a:t>
            </a:r>
            <a:r>
              <a:rPr lang="en-US" sz="1400" dirty="0" smtClean="0">
                <a:solidFill>
                  <a:schemeClr val="bg1"/>
                </a:solidFill>
              </a:rPr>
              <a:t>]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5525" y="1328355"/>
            <a:ext cx="1655312" cy="2043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85525" y="1123120"/>
            <a:ext cx="3362305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3366FF"/>
                </a:solidFill>
              </a:rPr>
              <a:t>Simulations</a:t>
            </a:r>
            <a:r>
              <a:rPr lang="en-US" sz="1400" dirty="0" smtClean="0">
                <a:solidFill>
                  <a:schemeClr val="bg1"/>
                </a:solidFill>
              </a:rPr>
              <a:t>     </a:t>
            </a:r>
            <a:r>
              <a:rPr lang="en-US" sz="1400" dirty="0" smtClean="0">
                <a:solidFill>
                  <a:srgbClr val="FF0000"/>
                </a:solidFill>
              </a:rPr>
              <a:t>SAM I     </a:t>
            </a:r>
            <a:r>
              <a:rPr lang="en-US" sz="1400" dirty="0" smtClean="0">
                <a:solidFill>
                  <a:srgbClr val="660066"/>
                </a:solidFill>
              </a:rPr>
              <a:t>SAM II</a:t>
            </a:r>
            <a:endParaRPr lang="en-US" sz="1400" dirty="0">
              <a:solidFill>
                <a:srgbClr val="66006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18919" y="2072092"/>
            <a:ext cx="1987493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M</a:t>
            </a:r>
            <a:r>
              <a:rPr lang="en-US" sz="1200" baseline="-25000" dirty="0" err="1" smtClean="0">
                <a:solidFill>
                  <a:schemeClr val="bg1"/>
                </a:solidFill>
              </a:rPr>
              <a:t>vir</a:t>
            </a:r>
            <a:r>
              <a:rPr lang="en-US" sz="1200" dirty="0" smtClean="0">
                <a:solidFill>
                  <a:schemeClr val="bg1"/>
                </a:solidFill>
              </a:rPr>
              <a:t>(z = 0) = 8.7 x 10</a:t>
            </a:r>
            <a:r>
              <a:rPr lang="en-US" sz="1200" baseline="30000" dirty="0" smtClean="0">
                <a:solidFill>
                  <a:schemeClr val="bg1"/>
                </a:solidFill>
              </a:rPr>
              <a:t>11</a:t>
            </a:r>
            <a:r>
              <a:rPr lang="en-US" sz="1200" dirty="0" smtClean="0">
                <a:solidFill>
                  <a:schemeClr val="bg1"/>
                </a:solidFill>
              </a:rPr>
              <a:t> M</a:t>
            </a:r>
            <a:r>
              <a:rPr lang="en-US" sz="1200" baseline="-25000" dirty="0" smtClean="0">
                <a:solidFill>
                  <a:srgbClr val="000000"/>
                </a:solidFill>
                <a:ea typeface="ＭＳ Ｐゴシック" charset="0"/>
                <a:sym typeface="Wingdings" charset="0"/>
              </a:rPr>
              <a:t>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26218" y="3187917"/>
            <a:ext cx="1987493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M</a:t>
            </a:r>
            <a:r>
              <a:rPr lang="en-US" sz="1200" baseline="-25000" dirty="0" err="1" smtClean="0">
                <a:solidFill>
                  <a:schemeClr val="bg1"/>
                </a:solidFill>
              </a:rPr>
              <a:t>vir</a:t>
            </a:r>
            <a:r>
              <a:rPr lang="en-US" sz="1200" dirty="0" smtClean="0">
                <a:solidFill>
                  <a:schemeClr val="bg1"/>
                </a:solidFill>
              </a:rPr>
              <a:t>(z = 0) = 8.4 x 10</a:t>
            </a:r>
            <a:r>
              <a:rPr lang="en-US" sz="1200" baseline="30000" dirty="0" smtClean="0">
                <a:solidFill>
                  <a:schemeClr val="bg1"/>
                </a:solidFill>
              </a:rPr>
              <a:t>11</a:t>
            </a:r>
            <a:r>
              <a:rPr lang="en-US" sz="1200" dirty="0" smtClean="0">
                <a:solidFill>
                  <a:schemeClr val="bg1"/>
                </a:solidFill>
              </a:rPr>
              <a:t> M</a:t>
            </a:r>
            <a:r>
              <a:rPr lang="en-US" sz="1200" baseline="-25000" dirty="0" smtClean="0">
                <a:solidFill>
                  <a:srgbClr val="000000"/>
                </a:solidFill>
                <a:ea typeface="ＭＳ Ｐゴシック" charset="0"/>
                <a:sym typeface="Wingdings" charset="0"/>
              </a:rPr>
              <a:t>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33517" y="4297311"/>
            <a:ext cx="1987493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M</a:t>
            </a:r>
            <a:r>
              <a:rPr lang="en-US" sz="1200" baseline="-25000" dirty="0" err="1" smtClean="0">
                <a:solidFill>
                  <a:schemeClr val="bg1"/>
                </a:solidFill>
              </a:rPr>
              <a:t>vir</a:t>
            </a:r>
            <a:r>
              <a:rPr lang="en-US" sz="1200" dirty="0" smtClean="0">
                <a:solidFill>
                  <a:schemeClr val="bg1"/>
                </a:solidFill>
              </a:rPr>
              <a:t>(z = 0) = 7.1 x 10</a:t>
            </a:r>
            <a:r>
              <a:rPr lang="en-US" sz="1200" baseline="30000" dirty="0" smtClean="0">
                <a:solidFill>
                  <a:schemeClr val="bg1"/>
                </a:solidFill>
              </a:rPr>
              <a:t>11</a:t>
            </a:r>
            <a:r>
              <a:rPr lang="en-US" sz="1200" dirty="0" smtClean="0">
                <a:solidFill>
                  <a:schemeClr val="bg1"/>
                </a:solidFill>
              </a:rPr>
              <a:t> M</a:t>
            </a:r>
            <a:r>
              <a:rPr lang="en-US" sz="1200" baseline="-25000" dirty="0" smtClean="0">
                <a:solidFill>
                  <a:srgbClr val="000000"/>
                </a:solidFill>
                <a:ea typeface="ＭＳ Ｐゴシック" charset="0"/>
                <a:sym typeface="Wingdings" charset="0"/>
              </a:rPr>
              <a:t>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18919" y="5342965"/>
            <a:ext cx="1987493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M</a:t>
            </a:r>
            <a:r>
              <a:rPr lang="en-US" sz="1200" baseline="-25000" dirty="0" err="1" smtClean="0">
                <a:solidFill>
                  <a:schemeClr val="bg1"/>
                </a:solidFill>
              </a:rPr>
              <a:t>vir</a:t>
            </a:r>
            <a:r>
              <a:rPr lang="en-US" sz="1200" dirty="0" smtClean="0">
                <a:solidFill>
                  <a:schemeClr val="bg1"/>
                </a:solidFill>
              </a:rPr>
              <a:t>(z = 0) = 6.3 x 10</a:t>
            </a:r>
            <a:r>
              <a:rPr lang="en-US" sz="1200" baseline="30000" dirty="0" smtClean="0">
                <a:solidFill>
                  <a:schemeClr val="bg1"/>
                </a:solidFill>
              </a:rPr>
              <a:t>11</a:t>
            </a:r>
            <a:r>
              <a:rPr lang="en-US" sz="1200" dirty="0" smtClean="0">
                <a:solidFill>
                  <a:schemeClr val="bg1"/>
                </a:solidFill>
              </a:rPr>
              <a:t> M</a:t>
            </a:r>
            <a:r>
              <a:rPr lang="en-US" sz="1200" baseline="-25000" dirty="0" smtClean="0">
                <a:solidFill>
                  <a:srgbClr val="000000"/>
                </a:solidFill>
                <a:ea typeface="ＭＳ Ｐゴシック" charset="0"/>
                <a:sym typeface="Wingdings" charset="0"/>
              </a:rPr>
              <a:t>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33387" y="4852678"/>
            <a:ext cx="1916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M</a:t>
            </a:r>
            <a:r>
              <a:rPr lang="en-US" sz="1200" baseline="-25000" dirty="0" err="1" smtClean="0">
                <a:solidFill>
                  <a:schemeClr val="bg1"/>
                </a:solidFill>
              </a:rPr>
              <a:t>vir</a:t>
            </a:r>
            <a:r>
              <a:rPr lang="en-US" sz="1200" dirty="0" smtClean="0">
                <a:solidFill>
                  <a:schemeClr val="bg1"/>
                </a:solidFill>
              </a:rPr>
              <a:t>(z = 0) = 1.1 x 10</a:t>
            </a:r>
            <a:r>
              <a:rPr lang="en-US" sz="1200" baseline="30000" dirty="0">
                <a:solidFill>
                  <a:schemeClr val="bg1"/>
                </a:solidFill>
              </a:rPr>
              <a:t>9</a:t>
            </a:r>
            <a:r>
              <a:rPr lang="en-US" sz="1200" dirty="0" smtClean="0">
                <a:solidFill>
                  <a:schemeClr val="bg1"/>
                </a:solidFill>
              </a:rPr>
              <a:t> M</a:t>
            </a:r>
            <a:r>
              <a:rPr lang="en-US" sz="1200" baseline="-25000" dirty="0" smtClean="0">
                <a:solidFill>
                  <a:srgbClr val="000000"/>
                </a:solidFill>
                <a:ea typeface="ＭＳ Ｐゴシック" charset="0"/>
                <a:sym typeface="Wingdings" charset="0"/>
              </a:rPr>
              <a:t>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69882" y="3752054"/>
            <a:ext cx="1916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M</a:t>
            </a:r>
            <a:r>
              <a:rPr lang="en-US" sz="1200" baseline="-25000" dirty="0" err="1" smtClean="0">
                <a:solidFill>
                  <a:schemeClr val="bg1"/>
                </a:solidFill>
              </a:rPr>
              <a:t>vir</a:t>
            </a:r>
            <a:r>
              <a:rPr lang="en-US" sz="1200" dirty="0" smtClean="0">
                <a:solidFill>
                  <a:schemeClr val="bg1"/>
                </a:solidFill>
              </a:rPr>
              <a:t>(z = 0) = 1.5 x 10</a:t>
            </a:r>
            <a:r>
              <a:rPr lang="en-US" sz="1200" baseline="30000" dirty="0">
                <a:solidFill>
                  <a:schemeClr val="bg1"/>
                </a:solidFill>
              </a:rPr>
              <a:t>9</a:t>
            </a:r>
            <a:r>
              <a:rPr lang="en-US" sz="1200" dirty="0" smtClean="0">
                <a:solidFill>
                  <a:schemeClr val="bg1"/>
                </a:solidFill>
              </a:rPr>
              <a:t> M</a:t>
            </a:r>
            <a:r>
              <a:rPr lang="en-US" sz="1200" baseline="-25000" dirty="0" smtClean="0">
                <a:solidFill>
                  <a:srgbClr val="000000"/>
                </a:solidFill>
                <a:ea typeface="ＭＳ Ｐゴシック" charset="0"/>
                <a:sym typeface="Wingdings" charset="0"/>
              </a:rPr>
              <a:t>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69882" y="3159695"/>
            <a:ext cx="1916918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M</a:t>
            </a:r>
            <a:r>
              <a:rPr lang="en-US" sz="1200" baseline="-25000" dirty="0" err="1" smtClean="0">
                <a:solidFill>
                  <a:schemeClr val="bg1"/>
                </a:solidFill>
              </a:rPr>
              <a:t>vir</a:t>
            </a:r>
            <a:r>
              <a:rPr lang="en-US" sz="1200" dirty="0" smtClean="0">
                <a:solidFill>
                  <a:schemeClr val="bg1"/>
                </a:solidFill>
              </a:rPr>
              <a:t>(z = 0) = 1.6 x 10</a:t>
            </a:r>
            <a:r>
              <a:rPr lang="en-US" sz="1200" baseline="30000" dirty="0">
                <a:solidFill>
                  <a:schemeClr val="bg1"/>
                </a:solidFill>
              </a:rPr>
              <a:t>9</a:t>
            </a:r>
            <a:r>
              <a:rPr lang="en-US" sz="1200" dirty="0" smtClean="0">
                <a:solidFill>
                  <a:schemeClr val="bg1"/>
                </a:solidFill>
              </a:rPr>
              <a:t> M</a:t>
            </a:r>
            <a:r>
              <a:rPr lang="en-US" sz="1200" baseline="-25000" dirty="0" smtClean="0">
                <a:solidFill>
                  <a:srgbClr val="000000"/>
                </a:solidFill>
                <a:ea typeface="ＭＳ Ｐゴシック" charset="0"/>
                <a:sym typeface="Wingdings" charset="0"/>
              </a:rPr>
              <a:t>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33387" y="1535874"/>
            <a:ext cx="19169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</a:rPr>
              <a:t>M</a:t>
            </a:r>
            <a:r>
              <a:rPr lang="en-US" sz="1200" baseline="-25000" dirty="0" err="1" smtClean="0">
                <a:solidFill>
                  <a:schemeClr val="bg1"/>
                </a:solidFill>
              </a:rPr>
              <a:t>vir</a:t>
            </a:r>
            <a:r>
              <a:rPr lang="en-US" sz="1200" dirty="0" smtClean="0">
                <a:solidFill>
                  <a:schemeClr val="bg1"/>
                </a:solidFill>
              </a:rPr>
              <a:t>(z = 0) = 3.7 x 10</a:t>
            </a:r>
            <a:r>
              <a:rPr lang="en-US" sz="1200" baseline="30000" dirty="0">
                <a:solidFill>
                  <a:schemeClr val="bg1"/>
                </a:solidFill>
              </a:rPr>
              <a:t>9</a:t>
            </a:r>
            <a:r>
              <a:rPr lang="en-US" sz="1200" dirty="0" smtClean="0">
                <a:solidFill>
                  <a:schemeClr val="bg1"/>
                </a:solidFill>
              </a:rPr>
              <a:t> M</a:t>
            </a:r>
            <a:r>
              <a:rPr lang="en-US" sz="1200" baseline="-25000" dirty="0" smtClean="0">
                <a:solidFill>
                  <a:srgbClr val="000000"/>
                </a:solidFill>
                <a:ea typeface="ＭＳ Ｐゴシック" charset="0"/>
                <a:sym typeface="Wingdings" charset="0"/>
              </a:rPr>
              <a:t>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98282" y="1029972"/>
            <a:ext cx="1885552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Stellar Mass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59930" y="1337804"/>
            <a:ext cx="125595" cy="15383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8662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Summary and plan for 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9690"/>
            <a:ext cx="8229600" cy="538083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We know that stellar feedback has a profound effect on galaxy growth and structure and yet is poorly understood</a:t>
            </a:r>
          </a:p>
          <a:p>
            <a:r>
              <a:rPr lang="en-US" dirty="0" smtClean="0"/>
              <a:t>Use </a:t>
            </a:r>
            <a:r>
              <a:rPr lang="en-US" dirty="0" smtClean="0"/>
              <a:t>detailed simulations to measure properties of outflows and the resulting CGM </a:t>
            </a:r>
          </a:p>
          <a:p>
            <a:r>
              <a:rPr lang="en-US" dirty="0" smtClean="0"/>
              <a:t>Apply models derived from simulations to SAMs to produce populations of galaxies and to interpret the simulations</a:t>
            </a:r>
          </a:p>
          <a:p>
            <a:r>
              <a:rPr lang="en-US" dirty="0" smtClean="0"/>
              <a:t>In an ideal future, combine with measurements of resolved star formation histories, outflowing gas, and the CGM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F0C69-757B-CA48-9D7C-714BC152E8A2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79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3"/>
    </mc:Choice>
    <mc:Fallback xmlns="">
      <p:transition xmlns:p14="http://schemas.microsoft.com/office/powerpoint/2010/main" spd="slow" advTm="168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743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Stellar Mass Fraction vs. Halo Mass</a:t>
            </a:r>
            <a:endParaRPr lang="en-US" sz="3600" dirty="0"/>
          </a:p>
        </p:txBody>
      </p:sp>
      <p:pic>
        <p:nvPicPr>
          <p:cNvPr id="4" name="Content Placeholder 3" descr="Behroozi.tiff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" r="719"/>
          <a:stretch/>
        </p:blipFill>
        <p:spPr>
          <a:xfrm>
            <a:off x="833896" y="1116009"/>
            <a:ext cx="7347934" cy="5279536"/>
          </a:xfr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2561785" y="4960994"/>
            <a:ext cx="1617399" cy="4450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662537" y="1383590"/>
            <a:ext cx="1330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Behroozi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+ ‘10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62567" y="1193410"/>
            <a:ext cx="1664038" cy="4390434"/>
          </a:xfrm>
          <a:prstGeom prst="rect">
            <a:avLst/>
          </a:prstGeom>
          <a:solidFill>
            <a:srgbClr val="FF0000">
              <a:alpha val="29000"/>
            </a:srgb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816193" y="5881245"/>
            <a:ext cx="2374438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Log (Galaxy Mass)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846746" y="3248886"/>
            <a:ext cx="3829845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Log (Stellar Mass/Galaxy Mass)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664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Dark Matter only models predict:</a:t>
            </a:r>
            <a:br>
              <a:rPr lang="en-US" sz="2800" dirty="0" smtClean="0"/>
            </a:br>
            <a:r>
              <a:rPr lang="en-US" sz="2800" dirty="0" smtClean="0"/>
              <a:t>Missing satellites</a:t>
            </a:r>
            <a:endParaRPr lang="en-US" sz="2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b="0" dirty="0" smtClean="0"/>
              <a:t>Milky Way</a:t>
            </a:r>
            <a:endParaRPr lang="en-US" b="0" dirty="0"/>
          </a:p>
        </p:txBody>
      </p:sp>
      <p:pic>
        <p:nvPicPr>
          <p:cNvPr id="10" name="Content Placeholder 9" descr="MWsatellities.jp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42" b="-842"/>
          <a:stretch>
            <a:fillRect/>
          </a:stretch>
        </p:blipFill>
        <p:spPr>
          <a:ln>
            <a:solidFill>
              <a:schemeClr val="tx1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r>
              <a:rPr lang="en-US" b="0" dirty="0" smtClean="0"/>
              <a:t>Simulations</a:t>
            </a:r>
            <a:endParaRPr lang="en-US" b="0" dirty="0"/>
          </a:p>
        </p:txBody>
      </p:sp>
      <p:pic>
        <p:nvPicPr>
          <p:cNvPr id="15" name="Content Placeholder 14" descr="Aqaurius.jpg"/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" b="1119"/>
          <a:stretch>
            <a:fillRect/>
          </a:stretch>
        </p:blipFill>
        <p:spPr>
          <a:xfrm>
            <a:off x="4645025" y="1857606"/>
            <a:ext cx="4041775" cy="4301981"/>
          </a:xfrm>
          <a:ln>
            <a:solidFill>
              <a:srgbClr val="7F7F7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F0C69-757B-CA48-9D7C-714BC152E8A2}" type="slidenum">
              <a:rPr lang="en-US" smtClean="0"/>
              <a:t>5</a:t>
            </a:fld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553200" y="6048573"/>
            <a:ext cx="17373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</a:rPr>
              <a:t>Moore et al., 1999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785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Stellar feedback results in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08565" y="1109579"/>
            <a:ext cx="8595603" cy="5246771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8" r="-1789"/>
          <a:stretch/>
        </p:blipFill>
        <p:spPr>
          <a:xfrm>
            <a:off x="4544182" y="1697789"/>
            <a:ext cx="4142618" cy="456347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F0C69-757B-CA48-9D7C-714BC152E8A2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 descr="SMHM_FIRE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29"/>
          <a:stretch/>
        </p:blipFill>
        <p:spPr>
          <a:xfrm>
            <a:off x="308564" y="2274721"/>
            <a:ext cx="4211315" cy="29255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00316" y="1294245"/>
            <a:ext cx="3220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Fewer observable satellites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0799" y="1628390"/>
            <a:ext cx="3096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Smaller stellar mass/halo mass in low-mass galaxies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0799" y="5216474"/>
            <a:ext cx="3096780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Log(</a:t>
            </a:r>
            <a:r>
              <a:rPr lang="en-US" sz="1400" dirty="0" err="1" smtClean="0">
                <a:solidFill>
                  <a:srgbClr val="000000"/>
                </a:solidFill>
              </a:rPr>
              <a:t>M</a:t>
            </a:r>
            <a:r>
              <a:rPr lang="en-US" sz="1400" baseline="-25000" dirty="0" err="1" smtClean="0">
                <a:solidFill>
                  <a:srgbClr val="000000"/>
                </a:solidFill>
              </a:rPr>
              <a:t>Halo</a:t>
            </a:r>
            <a:r>
              <a:rPr lang="en-US" sz="1400" dirty="0" smtClean="0">
                <a:solidFill>
                  <a:srgbClr val="000000"/>
                </a:solidFill>
              </a:rPr>
              <a:t>/M</a:t>
            </a:r>
            <a:r>
              <a:rPr lang="en-US" sz="1400" baseline="-2500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sz="1400" dirty="0" smtClean="0">
                <a:solidFill>
                  <a:srgbClr val="000000"/>
                </a:solidFill>
              </a:rPr>
              <a:t>)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-905846" y="3394197"/>
            <a:ext cx="3096780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Log(</a:t>
            </a:r>
            <a:r>
              <a:rPr lang="en-US" sz="1400" dirty="0" err="1" smtClean="0">
                <a:solidFill>
                  <a:srgbClr val="000000"/>
                </a:solidFill>
              </a:rPr>
              <a:t>M</a:t>
            </a:r>
            <a:r>
              <a:rPr lang="en-US" sz="1400" baseline="-25000" dirty="0" err="1" smtClean="0">
                <a:solidFill>
                  <a:srgbClr val="000000"/>
                </a:solidFill>
              </a:rPr>
              <a:t>star</a:t>
            </a:r>
            <a:r>
              <a:rPr lang="en-US" sz="1400" dirty="0" smtClean="0">
                <a:solidFill>
                  <a:srgbClr val="000000"/>
                </a:solidFill>
              </a:rPr>
              <a:t>/M</a:t>
            </a:r>
            <a:r>
              <a:rPr lang="en-US" sz="1400" baseline="-2500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sz="1400" dirty="0" smtClean="0">
                <a:solidFill>
                  <a:srgbClr val="000000"/>
                </a:solidFill>
              </a:rPr>
              <a:t>)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6433" y="5676651"/>
            <a:ext cx="3096780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Hopkins+, 2014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67950" y="5984428"/>
            <a:ext cx="1828471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Brooks+, 2013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905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Dark Matter only models predict:</a:t>
            </a:r>
            <a:br>
              <a:rPr lang="en-US" sz="2800" dirty="0" smtClean="0"/>
            </a:br>
            <a:r>
              <a:rPr lang="en-US" sz="2800" dirty="0" smtClean="0"/>
              <a:t>Too concentrated of galaxies</a:t>
            </a:r>
            <a:endParaRPr lang="en-US" sz="2800" dirty="0"/>
          </a:p>
        </p:txBody>
      </p:sp>
      <p:sp>
        <p:nvSpPr>
          <p:cNvPr id="3" name="Text Placeholder 5"/>
          <p:cNvSpPr txBox="1">
            <a:spLocks/>
          </p:cNvSpPr>
          <p:nvPr/>
        </p:nvSpPr>
        <p:spPr>
          <a:xfrm>
            <a:off x="457200" y="1188749"/>
            <a:ext cx="4040188" cy="491383"/>
          </a:xfrm>
          <a:prstGeom prst="rect">
            <a:avLst/>
          </a:prstGeom>
          <a:noFill/>
        </p:spPr>
        <p:txBody>
          <a:bodyPr/>
          <a:lstStyle>
            <a:lvl1pPr marL="457200" indent="-457200" algn="l" defTabSz="457200" rtl="0" eaLnBrk="1" latinLnBrk="0" hangingPunct="1">
              <a:spcBef>
                <a:spcPct val="20000"/>
              </a:spcBef>
              <a:buFont typeface="Wingdings" charset="2"/>
              <a:buChar char="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Font typeface="Wingdings" charset="2"/>
              <a:buChar char="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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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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Milky Way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Placeholder 7"/>
          <p:cNvSpPr txBox="1">
            <a:spLocks/>
          </p:cNvSpPr>
          <p:nvPr/>
        </p:nvSpPr>
        <p:spPr>
          <a:xfrm>
            <a:off x="4645025" y="1188749"/>
            <a:ext cx="4041775" cy="491383"/>
          </a:xfrm>
          <a:prstGeom prst="rect">
            <a:avLst/>
          </a:prstGeom>
          <a:noFill/>
        </p:spPr>
        <p:txBody>
          <a:bodyPr/>
          <a:lstStyle>
            <a:lvl1pPr marL="457200" indent="-457200" algn="l" defTabSz="457200" rtl="0" eaLnBrk="1" latinLnBrk="0" hangingPunct="1">
              <a:spcBef>
                <a:spcPct val="20000"/>
              </a:spcBef>
              <a:buFont typeface="Wingdings" charset="2"/>
              <a:buChar char="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Font typeface="Wingdings" charset="2"/>
              <a:buChar char="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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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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</a:rPr>
              <a:t>Simulations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Content Placeholder 14" descr="Aqauriu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6" t="40117" r="40044" b="40985"/>
          <a:stretch/>
        </p:blipFill>
        <p:spPr>
          <a:xfrm>
            <a:off x="4645025" y="1824182"/>
            <a:ext cx="4041775" cy="4301981"/>
          </a:xfrm>
          <a:prstGeom prst="rect">
            <a:avLst/>
          </a:prstGeom>
          <a:ln>
            <a:solidFill>
              <a:srgbClr val="7F7F7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3396" r="2689"/>
          <a:stretch/>
        </p:blipFill>
        <p:spPr>
          <a:xfrm>
            <a:off x="457200" y="1824182"/>
            <a:ext cx="4040188" cy="4301981"/>
          </a:xfrm>
          <a:prstGeom prst="rect">
            <a:avLst/>
          </a:prstGeom>
          <a:ln>
            <a:solidFill>
              <a:srgbClr val="7F7F7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841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4438" y="872255"/>
            <a:ext cx="8499682" cy="5707102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Stellar feedback results in </a:t>
            </a:r>
            <a:endParaRPr lang="en-US" dirty="0"/>
          </a:p>
        </p:txBody>
      </p:sp>
      <p:pic>
        <p:nvPicPr>
          <p:cNvPr id="5" name="Content Placeholder 4" descr="cuspy.gi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11" t="-3123" r="-3790" b="-3727"/>
          <a:stretch/>
        </p:blipFill>
        <p:spPr>
          <a:xfrm>
            <a:off x="344438" y="1143647"/>
            <a:ext cx="2758730" cy="2881730"/>
          </a:xfrm>
        </p:spPr>
      </p:pic>
      <p:sp>
        <p:nvSpPr>
          <p:cNvPr id="6" name="TextBox 5"/>
          <p:cNvSpPr txBox="1"/>
          <p:nvPr/>
        </p:nvSpPr>
        <p:spPr>
          <a:xfrm>
            <a:off x="1367734" y="3860710"/>
            <a:ext cx="16361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7F7F7F"/>
                </a:solidFill>
              </a:rPr>
              <a:t>Governato</a:t>
            </a:r>
            <a:r>
              <a:rPr lang="en-US" sz="1600" dirty="0" smtClean="0">
                <a:solidFill>
                  <a:srgbClr val="7F7F7F"/>
                </a:solidFill>
              </a:rPr>
              <a:t>+ 2012</a:t>
            </a:r>
            <a:endParaRPr lang="en-US" sz="1600" dirty="0">
              <a:solidFill>
                <a:srgbClr val="7F7F7F"/>
              </a:solidFill>
            </a:endParaRPr>
          </a:p>
        </p:txBody>
      </p:sp>
      <p:pic>
        <p:nvPicPr>
          <p:cNvPr id="9" name="Picture 8" descr="bul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812" y="2348447"/>
            <a:ext cx="4296815" cy="4132327"/>
          </a:xfrm>
          <a:prstGeom prst="rect">
            <a:avLst/>
          </a:prstGeom>
        </p:spPr>
      </p:pic>
      <p:pic>
        <p:nvPicPr>
          <p:cNvPr id="7" name="Picture 6" descr="toobigtoofail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947"/>
          <a:stretch/>
        </p:blipFill>
        <p:spPr>
          <a:xfrm>
            <a:off x="6093692" y="1085746"/>
            <a:ext cx="2590186" cy="28694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27654" y="3856100"/>
            <a:ext cx="22559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7F7F7F"/>
                </a:solidFill>
              </a:rPr>
              <a:t>Brooks and </a:t>
            </a:r>
            <a:r>
              <a:rPr lang="en-US" sz="1600" dirty="0" err="1" smtClean="0">
                <a:solidFill>
                  <a:srgbClr val="7F7F7F"/>
                </a:solidFill>
              </a:rPr>
              <a:t>Zolotov</a:t>
            </a:r>
            <a:r>
              <a:rPr lang="en-US" sz="1600" dirty="0" smtClean="0">
                <a:solidFill>
                  <a:srgbClr val="7F7F7F"/>
                </a:solidFill>
              </a:rPr>
              <a:t> 2014</a:t>
            </a:r>
            <a:endParaRPr lang="en-US" sz="1600" dirty="0">
              <a:solidFill>
                <a:srgbClr val="7F7F7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47505" y="6211787"/>
            <a:ext cx="17363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7F7F7F"/>
                </a:solidFill>
              </a:rPr>
              <a:t>Christensen+ 2014</a:t>
            </a:r>
            <a:endParaRPr lang="en-US" sz="1600" dirty="0">
              <a:solidFill>
                <a:srgbClr val="7F7F7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3798" y="872255"/>
            <a:ext cx="2469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Cored Profiles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47019" y="1748282"/>
            <a:ext cx="1986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Appropriately Shaped Bulges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81286" y="917794"/>
            <a:ext cx="4333379" cy="31803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 smtClean="0">
                <a:solidFill>
                  <a:srgbClr val="000000"/>
                </a:solidFill>
              </a:rPr>
              <a:t> Appropriate Circular </a:t>
            </a:r>
            <a:r>
              <a:rPr lang="en-US" sz="1600" dirty="0" smtClean="0">
                <a:solidFill>
                  <a:srgbClr val="000000"/>
                </a:solidFill>
              </a:rPr>
              <a:t>Velocity of Satellites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6390" y="4452274"/>
            <a:ext cx="257752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chemeClr val="bg1"/>
                </a:solidFill>
              </a:rPr>
              <a:t>For discussion on outflows changing central density, see </a:t>
            </a:r>
            <a:r>
              <a:rPr lang="en-US" sz="1500" dirty="0" err="1" smtClean="0">
                <a:solidFill>
                  <a:schemeClr val="bg1"/>
                </a:solidFill>
              </a:rPr>
              <a:t>Governato</a:t>
            </a:r>
            <a:r>
              <a:rPr lang="en-US" sz="1500" dirty="0" smtClean="0">
                <a:solidFill>
                  <a:schemeClr val="bg1"/>
                </a:solidFill>
              </a:rPr>
              <a:t>+ ‘10, </a:t>
            </a:r>
            <a:r>
              <a:rPr lang="en-US" sz="1500" dirty="0" err="1" smtClean="0">
                <a:solidFill>
                  <a:schemeClr val="bg1"/>
                </a:solidFill>
              </a:rPr>
              <a:t>Guedes</a:t>
            </a:r>
            <a:r>
              <a:rPr lang="en-US" sz="1500" dirty="0" smtClean="0">
                <a:solidFill>
                  <a:schemeClr val="bg1"/>
                </a:solidFill>
              </a:rPr>
              <a:t>+ ‘11, Brook+ ‘11, </a:t>
            </a:r>
            <a:r>
              <a:rPr lang="en-US" sz="1500" dirty="0" err="1" smtClean="0">
                <a:solidFill>
                  <a:schemeClr val="bg1"/>
                </a:solidFill>
              </a:rPr>
              <a:t>Pontzen</a:t>
            </a:r>
            <a:r>
              <a:rPr lang="en-US" sz="1500" dirty="0" smtClean="0">
                <a:solidFill>
                  <a:schemeClr val="bg1"/>
                </a:solidFill>
              </a:rPr>
              <a:t>+ ‘12, </a:t>
            </a:r>
            <a:r>
              <a:rPr lang="en-US" sz="1500" dirty="0" err="1" smtClean="0">
                <a:solidFill>
                  <a:schemeClr val="bg1"/>
                </a:solidFill>
              </a:rPr>
              <a:t>Teyssier</a:t>
            </a:r>
            <a:r>
              <a:rPr lang="en-US" sz="1500" dirty="0" smtClean="0">
                <a:solidFill>
                  <a:schemeClr val="bg1"/>
                </a:solidFill>
              </a:rPr>
              <a:t>+ </a:t>
            </a:r>
            <a:r>
              <a:rPr lang="fr-FR" sz="1500" dirty="0" smtClean="0">
                <a:solidFill>
                  <a:schemeClr val="bg1"/>
                </a:solidFill>
              </a:rPr>
              <a:t>’</a:t>
            </a:r>
            <a:r>
              <a:rPr lang="en-US" sz="1500" dirty="0" smtClean="0">
                <a:solidFill>
                  <a:schemeClr val="bg1"/>
                </a:solidFill>
              </a:rPr>
              <a:t>13, </a:t>
            </a:r>
            <a:r>
              <a:rPr lang="en-US" sz="1500" dirty="0" err="1" smtClean="0">
                <a:solidFill>
                  <a:schemeClr val="bg1"/>
                </a:solidFill>
              </a:rPr>
              <a:t>Anglés-Alcázar</a:t>
            </a:r>
            <a:r>
              <a:rPr lang="en-US" sz="1500" dirty="0" smtClean="0">
                <a:solidFill>
                  <a:schemeClr val="bg1"/>
                </a:solidFill>
              </a:rPr>
              <a:t>+ </a:t>
            </a:r>
            <a:r>
              <a:rPr lang="fr-FR" sz="1500" dirty="0" smtClean="0">
                <a:solidFill>
                  <a:schemeClr val="bg1"/>
                </a:solidFill>
              </a:rPr>
              <a:t>’</a:t>
            </a:r>
            <a:r>
              <a:rPr lang="en-US" sz="1500" dirty="0" smtClean="0">
                <a:solidFill>
                  <a:schemeClr val="bg1"/>
                </a:solidFill>
              </a:rPr>
              <a:t>13, Christensen+ </a:t>
            </a:r>
            <a:r>
              <a:rPr lang="fr-FR" sz="1500" dirty="0" smtClean="0">
                <a:solidFill>
                  <a:schemeClr val="bg1"/>
                </a:solidFill>
              </a:rPr>
              <a:t>’</a:t>
            </a:r>
            <a:r>
              <a:rPr lang="en-US" sz="1500" dirty="0" smtClean="0">
                <a:solidFill>
                  <a:schemeClr val="bg1"/>
                </a:solidFill>
              </a:rPr>
              <a:t>13</a:t>
            </a:r>
            <a:endParaRPr lang="en-US" sz="1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92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would a theorist like to have?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Spatially resolved</a:t>
            </a:r>
            <a:r>
              <a:rPr lang="en-US" dirty="0" smtClean="0"/>
              <a:t> </a:t>
            </a:r>
            <a:r>
              <a:rPr lang="en-US" dirty="0" smtClean="0"/>
              <a:t>star formation histories for a range of galaxies including </a:t>
            </a:r>
            <a:r>
              <a:rPr lang="en-US" dirty="0" err="1" smtClean="0"/>
              <a:t>ellipticals</a:t>
            </a:r>
            <a:r>
              <a:rPr lang="en-US" dirty="0" smtClean="0"/>
              <a:t> and extremely isolated faint dwarf galaxies.</a:t>
            </a:r>
          </a:p>
          <a:p>
            <a:r>
              <a:rPr lang="en-US" dirty="0" smtClean="0"/>
              <a:t>Observations </a:t>
            </a:r>
            <a:r>
              <a:rPr lang="en-US" dirty="0" smtClean="0"/>
              <a:t>of sites of outflows</a:t>
            </a:r>
          </a:p>
          <a:p>
            <a:r>
              <a:rPr lang="en-US" dirty="0" smtClean="0"/>
              <a:t>Measurements of the CGM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F0C69-757B-CA48-9D7C-714BC152E8A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081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34633</TotalTime>
  <Words>1324</Words>
  <Application>Microsoft Macintosh PowerPoint</Application>
  <PresentationFormat>On-screen Show (4:3)</PresentationFormat>
  <Paragraphs>225</Paragraphs>
  <Slides>33</Slides>
  <Notes>18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Galaxy growth as seen through simulations and models</vt:lpstr>
      <vt:lpstr>Stellar Mass Fraction vs. Halo Mass</vt:lpstr>
      <vt:lpstr>Stellar Mass Fraction vs. Halo Mass</vt:lpstr>
      <vt:lpstr>Stellar Mass Fraction vs. Halo Mass</vt:lpstr>
      <vt:lpstr>Dark Matter only models predict: Missing satellites</vt:lpstr>
      <vt:lpstr>Stellar feedback results in</vt:lpstr>
      <vt:lpstr>Dark Matter only models predict: Too concentrated of galaxies</vt:lpstr>
      <vt:lpstr>Stellar feedback results in </vt:lpstr>
      <vt:lpstr>What would a theorist like to have? </vt:lpstr>
      <vt:lpstr>A simulator’s approach</vt:lpstr>
      <vt:lpstr>Code: Gasoline</vt:lpstr>
      <vt:lpstr>Blastwave Model for Feedback</vt:lpstr>
      <vt:lpstr>Cosmological Simulations</vt:lpstr>
      <vt:lpstr>Simulations</vt:lpstr>
      <vt:lpstr>PowerPoint Presentation</vt:lpstr>
      <vt:lpstr>Observed relations of global properties at z = 0</vt:lpstr>
      <vt:lpstr>Tracking Particles</vt:lpstr>
      <vt:lpstr>Baryonic Fraction</vt:lpstr>
      <vt:lpstr>Baryonic Fraction</vt:lpstr>
      <vt:lpstr>Mass Loading Factor for Ejected Material</vt:lpstr>
      <vt:lpstr>Spread of outflow material</vt:lpstr>
      <vt:lpstr>Number of Times a Particle is Reaccreted</vt:lpstr>
      <vt:lpstr>Amount of Time Before Reaccretion</vt:lpstr>
      <vt:lpstr>Metal Enrichment of Outflows</vt:lpstr>
      <vt:lpstr>PowerPoint Presentation</vt:lpstr>
      <vt:lpstr>Observations of CGM through Quasar Absorption Line Spectra</vt:lpstr>
      <vt:lpstr>Metal budget</vt:lpstr>
      <vt:lpstr>Eventual Location of Metals</vt:lpstr>
      <vt:lpstr>Working with semi-analytic models</vt:lpstr>
      <vt:lpstr>Comparing Sims and SAMs</vt:lpstr>
      <vt:lpstr>Comparing Sims and SAMs</vt:lpstr>
      <vt:lpstr>Comparing Sims and SAMs</vt:lpstr>
      <vt:lpstr>Summary and plan for future</vt:lpstr>
    </vt:vector>
  </TitlesOfParts>
  <Company>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Connection Between Star Formation and the Interstellar Media in Simulations of Evolving Galaxies with a Focus on Molecular Hydrogen</dc:title>
  <dc:creator>Charlotte Christensen</dc:creator>
  <cp:lastModifiedBy>Charlotte Christensen</cp:lastModifiedBy>
  <cp:revision>399</cp:revision>
  <dcterms:created xsi:type="dcterms:W3CDTF">2011-08-09T06:20:42Z</dcterms:created>
  <dcterms:modified xsi:type="dcterms:W3CDTF">2016-01-27T15:30:15Z</dcterms:modified>
</cp:coreProperties>
</file>