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676" r:id="rId3"/>
    <p:sldMasterId id="2147483686" r:id="rId4"/>
    <p:sldMasterId id="2147483696" r:id="rId5"/>
  </p:sldMasterIdLst>
  <p:notesMasterIdLst>
    <p:notesMasterId r:id="rId36"/>
  </p:notesMasterIdLst>
  <p:handoutMasterIdLst>
    <p:handoutMasterId r:id="rId37"/>
  </p:handoutMasterIdLst>
  <p:sldIdLst>
    <p:sldId id="256" r:id="rId6"/>
    <p:sldId id="367" r:id="rId7"/>
    <p:sldId id="392" r:id="rId8"/>
    <p:sldId id="415" r:id="rId9"/>
    <p:sldId id="431" r:id="rId10"/>
    <p:sldId id="416" r:id="rId11"/>
    <p:sldId id="429" r:id="rId12"/>
    <p:sldId id="373" r:id="rId13"/>
    <p:sldId id="375" r:id="rId14"/>
    <p:sldId id="310" r:id="rId15"/>
    <p:sldId id="386" r:id="rId16"/>
    <p:sldId id="408" r:id="rId17"/>
    <p:sldId id="397" r:id="rId18"/>
    <p:sldId id="399" r:id="rId19"/>
    <p:sldId id="422" r:id="rId20"/>
    <p:sldId id="409" r:id="rId21"/>
    <p:sldId id="383" r:id="rId22"/>
    <p:sldId id="412" r:id="rId23"/>
    <p:sldId id="413" r:id="rId24"/>
    <p:sldId id="435" r:id="rId25"/>
    <p:sldId id="400" r:id="rId26"/>
    <p:sldId id="402" r:id="rId27"/>
    <p:sldId id="403" r:id="rId28"/>
    <p:sldId id="423" r:id="rId29"/>
    <p:sldId id="433" r:id="rId30"/>
    <p:sldId id="357" r:id="rId31"/>
    <p:sldId id="430" r:id="rId32"/>
    <p:sldId id="425" r:id="rId33"/>
    <p:sldId id="427" r:id="rId34"/>
    <p:sldId id="43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0FF"/>
    <a:srgbClr val="90EE90"/>
    <a:srgbClr val="CD3700"/>
    <a:srgbClr val="CD2626"/>
    <a:srgbClr val="048904"/>
    <a:srgbClr val="EE2C2C"/>
    <a:srgbClr val="CC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7301" autoAdjust="0"/>
    <p:restoredTop sz="81467" autoAdjust="0"/>
  </p:normalViewPr>
  <p:slideViewPr>
    <p:cSldViewPr snapToGrid="0" snapToObjects="1">
      <p:cViewPr varScale="1">
        <p:scale>
          <a:sx n="112" d="100"/>
          <a:sy n="112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3A340-D0D0-7D4C-8F11-AE1B4C0553C0}" type="datetimeFigureOut">
              <a:rPr lang="en-US" smtClean="0"/>
              <a:pPr/>
              <a:t>04/11/15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74FA9-2D74-7E42-AAC4-0CF5CA042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8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3E4B6-71B1-4049-A923-CD49E6554F02}" type="datetimeFigureOut">
              <a:rPr lang="en-US" smtClean="0"/>
              <a:pPr/>
              <a:t>04/11/15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149C7-CE7B-4440-AFF7-AC5E5F168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29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724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282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5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29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9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195C-0FB6-C24A-A723-FBD65AA430A7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82AD-9A6B-6C40-A995-0BC170E64D96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441A-81C1-B947-8E2C-0520C290E347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089440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89629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85076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24649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2081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979632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42220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61607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139E-3721-964E-A2F5-2C2D33D197EC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48821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26349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90013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24795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0751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 userDrawn="1"/>
        </p:nvSpPr>
        <p:spPr bwMode="auto">
          <a:xfrm>
            <a:off x="457200" y="457200"/>
            <a:ext cx="2971800" cy="274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pitchFamily="-65" charset="-128"/>
            </a:endParaRPr>
          </a:p>
        </p:txBody>
      </p:sp>
      <p:pic>
        <p:nvPicPr>
          <p:cNvPr id="11" name="Picture 9" descr="TA00298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68" y="609600"/>
            <a:ext cx="2667000" cy="24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2472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 userDrawn="1"/>
        </p:nvSpPr>
        <p:spPr bwMode="auto">
          <a:xfrm>
            <a:off x="457200" y="457200"/>
            <a:ext cx="2971800" cy="274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pitchFamily="-65" charset="-128"/>
            </a:endParaRPr>
          </a:p>
        </p:txBody>
      </p:sp>
      <p:pic>
        <p:nvPicPr>
          <p:cNvPr id="11" name="Picture 9" descr="TA00298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68" y="609600"/>
            <a:ext cx="2667000" cy="24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67200" y="3733800"/>
            <a:ext cx="4191000" cy="1143000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31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3340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05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Calibri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96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9104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9B0A-5F9C-1A47-A61B-00DD04A6E9B1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4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97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22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C3AC467-4638-8F44-B982-6511221B2078}" type="datetime4">
              <a:rPr lang="en-US" smtClean="0">
                <a:solidFill>
                  <a:prstClr val="black"/>
                </a:solidFill>
                <a:latin typeface="Calibri"/>
              </a:rPr>
              <a:t>November 4, 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/>
                </a:solidFill>
                <a:latin typeface="Calibri"/>
              </a:rPr>
              <a:t>Roth et al.: HST / Europa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676BD94-D63E-4EE7-890F-091AACDBAC01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794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 userDrawn="1"/>
        </p:nvSpPr>
        <p:spPr bwMode="auto">
          <a:xfrm>
            <a:off x="457200" y="457200"/>
            <a:ext cx="2971800" cy="274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pitchFamily="-65" charset="-128"/>
            </a:endParaRPr>
          </a:p>
        </p:txBody>
      </p:sp>
      <p:pic>
        <p:nvPicPr>
          <p:cNvPr id="11" name="Picture 9" descr="TA00298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68" y="609600"/>
            <a:ext cx="2667000" cy="24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5731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 userDrawn="1"/>
        </p:nvSpPr>
        <p:spPr bwMode="auto">
          <a:xfrm>
            <a:off x="457200" y="457200"/>
            <a:ext cx="2971800" cy="274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pitchFamily="-65" charset="-128"/>
            </a:endParaRPr>
          </a:p>
        </p:txBody>
      </p:sp>
      <p:pic>
        <p:nvPicPr>
          <p:cNvPr id="11" name="Picture 9" descr="TA00298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68" y="609600"/>
            <a:ext cx="2667000" cy="24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67200" y="3733800"/>
            <a:ext cx="4191000" cy="1143000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25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3340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42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Calibri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2697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180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038600" cy="52578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2">
                  <a:lumMod val="50000"/>
                </a:schemeClr>
              </a:buClr>
              <a:defRPr sz="18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3FD1-F713-6243-BB49-14584A07C060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867400" y="0"/>
            <a:ext cx="3276600" cy="2819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13"/>
          <p:cNvGrpSpPr/>
          <p:nvPr userDrawn="1"/>
        </p:nvGrpSpPr>
        <p:grpSpPr>
          <a:xfrm>
            <a:off x="72390" y="72390"/>
            <a:ext cx="825500" cy="762000"/>
            <a:chOff x="0" y="0"/>
            <a:chExt cx="825500" cy="762000"/>
          </a:xfrm>
        </p:grpSpPr>
        <p:sp>
          <p:nvSpPr>
            <p:cNvPr id="13" name="Oval 11"/>
            <p:cNvSpPr>
              <a:spLocks noChangeArrowheads="1"/>
            </p:cNvSpPr>
            <p:nvPr userDrawn="1"/>
          </p:nvSpPr>
          <p:spPr bwMode="auto">
            <a:xfrm>
              <a:off x="0" y="0"/>
              <a:ext cx="8255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  <a:ea typeface="ＭＳ Ｐゴシック" pitchFamily="-65" charset="-128"/>
              </a:endParaRPr>
            </a:p>
          </p:txBody>
        </p:sp>
        <p:pic>
          <p:nvPicPr>
            <p:cNvPr id="12" name="Picture 9" descr="TA00298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" y="87630"/>
              <a:ext cx="670734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7620000" y="6553201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fld id="{EA20CC3B-C132-461D-9A3F-D4B5356FDB5C}" type="slidenum">
              <a:rPr 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00"/>
              <a:t>‹#›</a:t>
            </a:fld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1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57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9E61CA-0CF6-144B-997A-A9B5A3985FC7}" type="datetime4">
              <a:rPr lang="en-US" smtClean="0">
                <a:solidFill>
                  <a:prstClr val="black"/>
                </a:solidFill>
                <a:latin typeface="Calibri"/>
              </a:rPr>
              <a:t>November 4, 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smtClean="0">
                <a:solidFill>
                  <a:prstClr val="black"/>
                </a:solidFill>
                <a:latin typeface="Calibri"/>
              </a:rPr>
              <a:t>Roth et al.: HST / Europa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676BD94-D63E-4EE7-890F-091AACDBAC01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63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55308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65563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5678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21308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5150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677167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9008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6897-D08A-7442-AE0A-23283DEFF14A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14402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50635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95311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10372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55063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1834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6F3F-5B03-224B-BC3D-38AFCE2FCE7E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5F72-1313-3045-94AD-CFD5645CA44F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368-1666-EE4C-9B1D-CEE0DAEC5281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5FB10-AA86-9346-A30C-40895B661160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fld id="{153EF2F1-8F88-7A4B-A27A-74D84355B496}" type="datetime4">
              <a:rPr lang="en-US" smtClean="0"/>
              <a:t>November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fld id="{78B7D2F2-2EA5-684F-ACA3-D20EB1D34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961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xmlns:p14="http://schemas.microsoft.com/office/powerpoint/2010/main" spd="med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8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6070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xmlns:p14="http://schemas.microsoft.com/office/powerpoint/2010/main"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piterMoon-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5292" r="1163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638" y="-49929"/>
            <a:ext cx="7997935" cy="138706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3000" dirty="0" smtClean="0">
                <a:solidFill>
                  <a:schemeClr val="bg1"/>
                </a:solidFill>
              </a:rPr>
              <a:t>Europa’s </a:t>
            </a:r>
            <a:r>
              <a:rPr lang="en-US" sz="3000" dirty="0">
                <a:solidFill>
                  <a:schemeClr val="bg1"/>
                </a:solidFill>
              </a:rPr>
              <a:t>Atmosphere and </a:t>
            </a:r>
            <a:r>
              <a:rPr lang="en-US" sz="3000" dirty="0" smtClean="0">
                <a:solidFill>
                  <a:schemeClr val="bg1"/>
                </a:solidFill>
              </a:rPr>
              <a:t>Plumes</a:t>
            </a:r>
            <a:br>
              <a:rPr lang="en-US" sz="3000" dirty="0" smtClean="0">
                <a:solidFill>
                  <a:schemeClr val="bg1"/>
                </a:solidFill>
              </a:rPr>
            </a:br>
            <a:r>
              <a:rPr lang="en-US" sz="3000" dirty="0" smtClean="0">
                <a:solidFill>
                  <a:schemeClr val="bg1"/>
                </a:solidFill>
              </a:rPr>
              <a:t>Through </a:t>
            </a:r>
            <a:r>
              <a:rPr lang="en-US" sz="3000" dirty="0">
                <a:solidFill>
                  <a:schemeClr val="bg1"/>
                </a:solidFill>
              </a:rPr>
              <a:t>Ultraviolet Observations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86" y="1315498"/>
            <a:ext cx="6579179" cy="1721148"/>
          </a:xfrm>
        </p:spPr>
        <p:txBody>
          <a:bodyPr wrap="none" anchor="t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Lorenz Roth 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KTH Royal Institute of Technology, Sweden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Southwest Research Institute, TX</a:t>
            </a:r>
          </a:p>
        </p:txBody>
      </p:sp>
      <p:pic>
        <p:nvPicPr>
          <p:cNvPr id="5" name="Picture 4" descr="lorenz_title_Transparenc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53" y="4192053"/>
            <a:ext cx="2368296" cy="2368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06857" y="5430589"/>
            <a:ext cx="641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Joachim Saur, Kurt Retherford, Darrell Strobel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Feldman</a:t>
            </a:r>
            <a:r>
              <a:rPr lang="en-US" dirty="0" err="1" smtClean="0">
                <a:solidFill>
                  <a:schemeClr val="bg1"/>
                </a:solidFill>
              </a:rPr>
              <a:t>,Melissa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McGrath, Francis Nimmo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>
                <a:solidFill>
                  <a:schemeClr val="bg1"/>
                </a:solidFill>
              </a:rPr>
              <a:t>Spencer, Nickolay Ivchenko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pj396139f12_lr.jpg"/>
          <p:cNvPicPr>
            <a:picLocks noChangeAspect="1"/>
          </p:cNvPicPr>
          <p:nvPr/>
        </p:nvPicPr>
        <p:blipFill>
          <a:blip r:embed="rId3"/>
          <a:srcRect l="50800" t="66162"/>
          <a:stretch>
            <a:fillRect/>
          </a:stretch>
        </p:blipFill>
        <p:spPr>
          <a:xfrm>
            <a:off x="6366768" y="4027262"/>
            <a:ext cx="2559728" cy="1963056"/>
          </a:xfrm>
          <a:prstGeom prst="rect">
            <a:avLst/>
          </a:prstGeom>
        </p:spPr>
      </p:pic>
      <p:pic>
        <p:nvPicPr>
          <p:cNvPr id="20" name="Picture 19" descr="apj396139f4_hr.jpg"/>
          <p:cNvPicPr>
            <a:picLocks noChangeAspect="1"/>
          </p:cNvPicPr>
          <p:nvPr/>
        </p:nvPicPr>
        <p:blipFill rotWithShape="1">
          <a:blip r:embed="rId4"/>
          <a:srcRect t="2920" r="10002" b="50292"/>
          <a:stretch/>
        </p:blipFill>
        <p:spPr>
          <a:xfrm>
            <a:off x="4701389" y="4062215"/>
            <a:ext cx="1606036" cy="16787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18956" y="6036922"/>
            <a:ext cx="1445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Saur et al.</a:t>
            </a:r>
            <a:r>
              <a:rPr kumimoji="0" lang="en-US" sz="14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 </a:t>
            </a:r>
            <a:r>
              <a:rPr lang="en-US" sz="1400" kern="0" noProof="0" dirty="0" smtClean="0">
                <a:solidFill>
                  <a:sysClr val="windowText" lastClr="000000"/>
                </a:solidFill>
                <a:latin typeface="Helvetica Neue Light"/>
                <a:cs typeface="Helvetica Neue Light"/>
              </a:rPr>
              <a:t>2011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Irregular aurora morphology –</a:t>
            </a:r>
            <a:br>
              <a:rPr lang="en-US" sz="2800" dirty="0" smtClean="0"/>
            </a:br>
            <a:r>
              <a:rPr lang="en-US" sz="2800" dirty="0" smtClean="0"/>
              <a:t>hint for plumes?</a:t>
            </a:r>
            <a:endParaRPr lang="en-US" sz="2800" dirty="0"/>
          </a:p>
        </p:txBody>
      </p:sp>
      <p:sp>
        <p:nvSpPr>
          <p:cNvPr id="74" name="Content Placeholder 7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1999: First aurora images taken by Hubble’s Space Telescope Imaging Spectrograph (STIS)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Possible causes for irregular aurora morphology: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➤ Inhomogeneous electron 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    environment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➤ Atmospheric </a:t>
            </a:r>
            <a:r>
              <a:rPr lang="en-US" sz="2000" dirty="0" err="1" smtClean="0">
                <a:solidFill>
                  <a:srgbClr val="FF6600"/>
                </a:solidFill>
                <a:latin typeface="Helvetica Neue Light"/>
                <a:cs typeface="Helvetica Neue Light"/>
              </a:rPr>
              <a:t>inhomogeneity</a:t>
            </a:r>
            <a:endParaRPr lang="en-US" sz="2000" dirty="0" smtClean="0">
              <a:solidFill>
                <a:srgbClr val="FF6600"/>
              </a:solidFill>
              <a:latin typeface="Helvetica Neue Light"/>
              <a:cs typeface="Helvetica Neue Light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HST/ACS images 2008: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- High noise – low signal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- Hints of plumes?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endParaRPr lang="en-US" sz="2000" dirty="0" smtClean="0"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8768" y="3067117"/>
            <a:ext cx="312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McGrath et al. 2004 /</a:t>
            </a:r>
            <a:r>
              <a:rPr kumimoji="0" lang="en-US" sz="14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 Saur et al. 1999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58" y="1195913"/>
            <a:ext cx="3385481" cy="1904333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6222901" y="1195913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OI 1356 Å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24166" y="4758416"/>
            <a:ext cx="648921" cy="343016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85144" y="3429000"/>
            <a:ext cx="317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Neue Light"/>
                <a:cs typeface="Helvetica Neue Light"/>
              </a:rPr>
              <a:t>e</a:t>
            </a:r>
            <a:r>
              <a:rPr lang="en-US" baseline="30000" dirty="0" smtClean="0">
                <a:latin typeface="Helvetica Neue Light"/>
                <a:cs typeface="Helvetica Neue Light"/>
              </a:rPr>
              <a:t>-</a:t>
            </a:r>
            <a:r>
              <a:rPr lang="en-US" dirty="0" smtClean="0">
                <a:latin typeface="Helvetica Neue Light"/>
                <a:cs typeface="Helvetica Neue Light"/>
              </a:rPr>
              <a:t> + O</a:t>
            </a:r>
            <a:r>
              <a:rPr lang="en-US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dirty="0" smtClean="0">
                <a:latin typeface="Helvetica Neue Light"/>
                <a:cs typeface="Helvetica Neue Light"/>
              </a:rPr>
              <a:t>  →  O*  →  O + </a:t>
            </a:r>
            <a:r>
              <a:rPr lang="en-US" i="1" dirty="0" err="1" smtClean="0">
                <a:latin typeface="Helvetica Neue Light"/>
                <a:cs typeface="Helvetica Neue Light"/>
              </a:rPr>
              <a:t>hv</a:t>
            </a:r>
            <a:r>
              <a:rPr lang="en-US" i="1" dirty="0" smtClean="0">
                <a:latin typeface="Helvetica Neue Light"/>
                <a:cs typeface="Helvetica Neue Light"/>
              </a:rPr>
              <a:t> </a:t>
            </a:r>
            <a:r>
              <a:rPr lang="en-US" dirty="0" smtClean="0">
                <a:latin typeface="Helvetica Neue Light"/>
                <a:cs typeface="Helvetica Neue Light"/>
              </a:rPr>
              <a:t>(OI)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B2D9-27BD-B446-86FA-8F080B461999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FUV imaging spectroscopy </a:t>
            </a:r>
            <a:r>
              <a:rPr lang="en-US" sz="2800" dirty="0" smtClean="0"/>
              <a:t>with HST / STIS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2" name="Picture 1" descr="stis_setu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82" y="1080571"/>
            <a:ext cx="6347683" cy="490502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7377-AD65-1446-8A35-3C92D54E496D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UROPA_stis_proc_1216_flt_Nov.ai"/>
          <p:cNvPicPr>
            <a:picLocks noChangeAspect="1"/>
          </p:cNvPicPr>
          <p:nvPr/>
        </p:nvPicPr>
        <p:blipFill rotWithShape="1">
          <a:blip r:embed="rId3"/>
          <a:srcRect l="11377" t="4990" b="431"/>
          <a:stretch/>
        </p:blipFill>
        <p:spPr>
          <a:xfrm>
            <a:off x="580573" y="1220201"/>
            <a:ext cx="5474445" cy="4989554"/>
          </a:xfrm>
          <a:prstGeom prst="rect">
            <a:avLst/>
          </a:prstGeom>
        </p:spPr>
      </p:pic>
      <p:pic>
        <p:nvPicPr>
          <p:cNvPr id="14" name="Picture 13" descr="plumeanal_images1_all5_4.ai"/>
          <p:cNvPicPr>
            <a:picLocks noChangeAspect="1"/>
          </p:cNvPicPr>
          <p:nvPr/>
        </p:nvPicPr>
        <p:blipFill rotWithShape="1">
          <a:blip r:embed="rId4"/>
          <a:srcRect r="61121"/>
          <a:stretch/>
        </p:blipFill>
        <p:spPr>
          <a:xfrm>
            <a:off x="6163848" y="399326"/>
            <a:ext cx="2434941" cy="5810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FUV imaging spectroscopy with STIS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07" y="2651784"/>
            <a:ext cx="6077477" cy="347438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Helvetica Neue Light"/>
                <a:cs typeface="Helvetica Neue Light"/>
              </a:rPr>
              <a:t>Aurora from global oxygen atmosphere: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latin typeface="Helvetica Neue Light"/>
                <a:cs typeface="Helvetica Neue Light"/>
              </a:rPr>
              <a:t>e</a:t>
            </a:r>
            <a:r>
              <a:rPr lang="en-US" sz="1800" baseline="30000" dirty="0">
                <a:latin typeface="Helvetica Neue Light"/>
                <a:cs typeface="Helvetica Neue Light"/>
              </a:rPr>
              <a:t>-</a:t>
            </a:r>
            <a:r>
              <a:rPr lang="en-US" sz="1800" dirty="0">
                <a:latin typeface="Helvetica Neue Light"/>
                <a:cs typeface="Helvetica Neue Light"/>
              </a:rPr>
              <a:t> + O</a:t>
            </a:r>
            <a:r>
              <a:rPr lang="en-US" sz="1800" baseline="-25000" dirty="0">
                <a:latin typeface="Helvetica Neue Light"/>
                <a:cs typeface="Helvetica Neue Light"/>
              </a:rPr>
              <a:t>2</a:t>
            </a:r>
            <a:r>
              <a:rPr lang="en-US" sz="1800" dirty="0">
                <a:latin typeface="Helvetica Neue Light"/>
                <a:cs typeface="Helvetica Neue Light"/>
              </a:rPr>
              <a:t> → O* → </a:t>
            </a:r>
            <a:r>
              <a:rPr lang="en-US" sz="1800" dirty="0" err="1">
                <a:latin typeface="Helvetica Neue Light"/>
                <a:cs typeface="Helvetica Neue Light"/>
              </a:rPr>
              <a:t>hv</a:t>
            </a:r>
            <a:r>
              <a:rPr lang="en-US" sz="1800" baseline="-25000" dirty="0" err="1">
                <a:latin typeface="Helvetica Neue Light"/>
                <a:cs typeface="Helvetica Neue Light"/>
              </a:rPr>
              <a:t>O</a:t>
            </a:r>
            <a:r>
              <a:rPr lang="en-US" sz="1800" baseline="-25000" dirty="0">
                <a:latin typeface="Helvetica Neue Light"/>
                <a:cs typeface="Helvetica Neue Light"/>
              </a:rPr>
              <a:t/>
            </a:r>
            <a:br>
              <a:rPr lang="en-US" sz="1800" baseline="-25000" dirty="0">
                <a:latin typeface="Helvetica Neue Light"/>
                <a:cs typeface="Helvetica Neue Light"/>
              </a:rPr>
            </a:br>
            <a:r>
              <a:rPr lang="en-US" sz="1800" baseline="-25000" dirty="0">
                <a:latin typeface="Helvetica Neue Light"/>
                <a:cs typeface="Helvetica Neue Light"/>
              </a:rPr>
              <a:t> </a:t>
            </a:r>
            <a:r>
              <a:rPr lang="en-US" sz="1800" dirty="0">
                <a:latin typeface="Helvetica Neue Light"/>
                <a:cs typeface="Helvetica Neue Light"/>
              </a:rPr>
              <a:t> OI 1304 Å  :  OI 1356 Å	</a:t>
            </a:r>
            <a:r>
              <a:rPr lang="en-US" sz="1800" dirty="0" smtClean="0">
                <a:latin typeface="Helvetica Neue Light"/>
                <a:cs typeface="Helvetica Neue Light"/>
              </a:rPr>
              <a:t>	~</a:t>
            </a:r>
            <a:r>
              <a:rPr lang="en-US" sz="1800" dirty="0">
                <a:latin typeface="Helvetica Neue Light"/>
                <a:cs typeface="Helvetica Neue Light"/>
              </a:rPr>
              <a:t>	1 : 2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latin typeface="Helvetica Neue Light"/>
                <a:cs typeface="Helvetica Neue Light"/>
              </a:rPr>
              <a:t>e</a:t>
            </a:r>
            <a:r>
              <a:rPr lang="en-US" sz="1800" baseline="30000" dirty="0">
                <a:latin typeface="Helvetica Neue Light"/>
                <a:cs typeface="Helvetica Neue Light"/>
              </a:rPr>
              <a:t>-</a:t>
            </a:r>
            <a:r>
              <a:rPr lang="en-US" sz="1800" dirty="0">
                <a:latin typeface="Helvetica Neue Light"/>
                <a:cs typeface="Helvetica Neue Light"/>
              </a:rPr>
              <a:t> + O  → O* → </a:t>
            </a:r>
            <a:r>
              <a:rPr lang="en-US" sz="1800" dirty="0" err="1">
                <a:latin typeface="Helvetica Neue Light"/>
                <a:cs typeface="Helvetica Neue Light"/>
              </a:rPr>
              <a:t>hv</a:t>
            </a:r>
            <a:r>
              <a:rPr lang="en-US" sz="1800" baseline="-25000" dirty="0" err="1">
                <a:latin typeface="Helvetica Neue Light"/>
                <a:cs typeface="Helvetica Neue Light"/>
              </a:rPr>
              <a:t>O</a:t>
            </a:r>
            <a:r>
              <a:rPr lang="en-US" sz="1800" baseline="-25000" dirty="0">
                <a:latin typeface="Helvetica Neue Light"/>
                <a:cs typeface="Helvetica Neue Light"/>
              </a:rPr>
              <a:t/>
            </a:r>
            <a:br>
              <a:rPr lang="en-US" sz="1800" baseline="-25000" dirty="0">
                <a:latin typeface="Helvetica Neue Light"/>
                <a:cs typeface="Helvetica Neue Light"/>
              </a:rPr>
            </a:br>
            <a:r>
              <a:rPr lang="en-US" sz="1800" baseline="-25000" dirty="0">
                <a:latin typeface="Helvetica Neue Light"/>
                <a:cs typeface="Helvetica Neue Light"/>
              </a:rPr>
              <a:t> </a:t>
            </a:r>
            <a:r>
              <a:rPr lang="en-US" sz="1800" dirty="0">
                <a:latin typeface="Helvetica Neue Light"/>
                <a:cs typeface="Helvetica Neue Light"/>
              </a:rPr>
              <a:t> OI 1304 Å  :  OI 1356 Å	</a:t>
            </a:r>
            <a:r>
              <a:rPr lang="en-US" sz="1800" dirty="0" smtClean="0">
                <a:latin typeface="Helvetica Neue Light"/>
                <a:cs typeface="Helvetica Neue Light"/>
              </a:rPr>
              <a:t>	~</a:t>
            </a:r>
            <a:r>
              <a:rPr lang="en-US" sz="1800" dirty="0">
                <a:latin typeface="Helvetica Neue Light"/>
                <a:cs typeface="Helvetica Neue Light"/>
              </a:rPr>
              <a:t>	1 : 0.4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Helvetica Neue Light"/>
                <a:cs typeface="Helvetica Neue Light"/>
              </a:rPr>
              <a:t>O /H Fluorescence - O1304 Å / H1216 Å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December 2012:</a:t>
            </a:r>
            <a:b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Coincident </a:t>
            </a:r>
            <a:r>
              <a:rPr lang="en-US" sz="1800" u="sng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local</a:t>
            </a: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 OI 1216 Å and 1304 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Å </a:t>
            </a: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surpluses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e</a:t>
            </a:r>
            <a:r>
              <a:rPr lang="en-US" sz="1800" baseline="300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-</a:t>
            </a: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 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+ H</a:t>
            </a:r>
            <a:r>
              <a:rPr lang="en-US" sz="1800" baseline="-25000" dirty="0">
                <a:solidFill>
                  <a:srgbClr val="FF6600"/>
                </a:solidFill>
                <a:latin typeface="Helvetica Neue Light"/>
                <a:cs typeface="Helvetica Neue Light"/>
              </a:rPr>
              <a:t>2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O   →   H* / O*   →   </a:t>
            </a:r>
            <a:r>
              <a:rPr lang="en-US" sz="1800" dirty="0" err="1">
                <a:solidFill>
                  <a:srgbClr val="FF6600"/>
                </a:solidFill>
                <a:latin typeface="Helvetica Neue Light"/>
                <a:cs typeface="Helvetica Neue Light"/>
              </a:rPr>
              <a:t>hv</a:t>
            </a:r>
            <a:r>
              <a:rPr lang="en-US" sz="1800" baseline="-25000" dirty="0" err="1">
                <a:solidFill>
                  <a:srgbClr val="FF6600"/>
                </a:solidFill>
                <a:latin typeface="Helvetica Neue Light"/>
                <a:cs typeface="Helvetica Neue Light"/>
              </a:rPr>
              <a:t>H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 / </a:t>
            </a:r>
            <a:r>
              <a:rPr lang="en-US" sz="1800" dirty="0" err="1">
                <a:solidFill>
                  <a:srgbClr val="FF6600"/>
                </a:solidFill>
                <a:latin typeface="Helvetica Neue Light"/>
                <a:cs typeface="Helvetica Neue Light"/>
              </a:rPr>
              <a:t>hv</a:t>
            </a:r>
            <a:r>
              <a:rPr lang="en-US" sz="1800" baseline="-25000" dirty="0" err="1">
                <a:solidFill>
                  <a:srgbClr val="FF6600"/>
                </a:solidFill>
                <a:latin typeface="Helvetica Neue Light"/>
                <a:cs typeface="Helvetica Neue Light"/>
              </a:rPr>
              <a:t>O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 </a:t>
            </a:r>
            <a:b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HI </a:t>
            </a: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1216 Å : OI 1304 Å : OI 1356 Å </a:t>
            </a:r>
            <a:b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</a:br>
            <a:r>
              <a:rPr lang="en-US" sz="1800" dirty="0">
                <a:solidFill>
                  <a:srgbClr val="FF6600"/>
                </a:solidFill>
                <a:latin typeface="Helvetica Neue Light"/>
                <a:cs typeface="Helvetica Neue Light"/>
              </a:rPr>
              <a:t>	       20    :         1       </a:t>
            </a:r>
            <a:r>
              <a:rPr lang="en-US" sz="1800" dirty="0" smtClean="0">
                <a:solidFill>
                  <a:srgbClr val="FF6600"/>
                </a:solidFill>
                <a:latin typeface="Helvetica Neue Light"/>
                <a:cs typeface="Helvetica Neue Light"/>
              </a:rPr>
              <a:t>:    0.3  </a:t>
            </a:r>
            <a:endParaRPr lang="en-US" sz="1800" dirty="0">
              <a:solidFill>
                <a:srgbClr val="FF66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800" dirty="0" smtClean="0">
              <a:solidFill>
                <a:srgbClr val="FF66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984410" y="2082083"/>
            <a:ext cx="701648" cy="46754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84410" y="3882867"/>
            <a:ext cx="701648" cy="46754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22" name="Picture 21" descr="EUROPA_stis_proc_1216_flt_Nov.ai"/>
          <p:cNvPicPr>
            <a:picLocks noChangeAspect="1"/>
          </p:cNvPicPr>
          <p:nvPr/>
        </p:nvPicPr>
        <p:blipFill rotWithShape="1">
          <a:blip r:embed="rId3"/>
          <a:srcRect l="11377" t="4988" b="71234"/>
          <a:stretch/>
        </p:blipFill>
        <p:spPr>
          <a:xfrm>
            <a:off x="580573" y="1233855"/>
            <a:ext cx="5474445" cy="125441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7507" y="1708861"/>
            <a:ext cx="420936" cy="409567"/>
          </a:xfrm>
          <a:prstGeom prst="rect">
            <a:avLst/>
          </a:prstGeom>
          <a:noFill/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72258" y="1699590"/>
            <a:ext cx="420936" cy="409567"/>
          </a:xfrm>
          <a:prstGeom prst="rect">
            <a:avLst/>
          </a:prstGeom>
          <a:noFill/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19201" y="1699590"/>
            <a:ext cx="420936" cy="409567"/>
          </a:xfrm>
          <a:prstGeom prst="rect">
            <a:avLst/>
          </a:prstGeom>
          <a:noFill/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4256" y="1224585"/>
            <a:ext cx="839175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elvetica Light"/>
                <a:cs typeface="Helvetica Light"/>
              </a:rPr>
              <a:t>HI 1216</a:t>
            </a:r>
            <a:br>
              <a:rPr lang="en-US" sz="13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elvetica Light"/>
                <a:cs typeface="Helvetica Light"/>
              </a:rPr>
            </a:br>
            <a:r>
              <a:rPr lang="en-US" sz="13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elvetica Light"/>
                <a:cs typeface="Helvetica Light"/>
              </a:rPr>
              <a:t>Lyman-α</a:t>
            </a:r>
            <a:endParaRPr lang="en-US" sz="13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elvetica Light"/>
              <a:cs typeface="Helvetica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9463" y="1398874"/>
            <a:ext cx="787395" cy="2923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elvetica Light"/>
                <a:cs typeface="Helvetica Light"/>
              </a:rPr>
              <a:t>OI 1304</a:t>
            </a:r>
            <a:endParaRPr lang="en-US" sz="13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elvetica Light"/>
              <a:cs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0494" y="1233856"/>
            <a:ext cx="787395" cy="2923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elvetica Light"/>
                <a:cs typeface="Helvetica Light"/>
              </a:rPr>
              <a:t>OI 1356</a:t>
            </a:r>
            <a:endParaRPr lang="en-US" sz="13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elvetica Light"/>
              <a:cs typeface="Helvetica Ligh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84410" y="5684355"/>
            <a:ext cx="701648" cy="46754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B550-63BA-C746-8A5A-59C01008CC23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5-orbit images series</a:t>
            </a:r>
            <a:endParaRPr lang="en-US" sz="2800" dirty="0"/>
          </a:p>
        </p:txBody>
      </p:sp>
      <p:pic>
        <p:nvPicPr>
          <p:cNvPr id="11" name="Picture 10" descr="EUROPA_img2d_flt_c_2012b.ai"/>
          <p:cNvPicPr>
            <a:picLocks noChangeAspect="1"/>
          </p:cNvPicPr>
          <p:nvPr/>
        </p:nvPicPr>
        <p:blipFill>
          <a:blip r:embed="rId3"/>
          <a:srcRect b="37895"/>
          <a:stretch>
            <a:fillRect/>
          </a:stretch>
        </p:blipFill>
        <p:spPr>
          <a:xfrm>
            <a:off x="772322" y="1433319"/>
            <a:ext cx="7947253" cy="3021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8114" y="4589696"/>
            <a:ext cx="79986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Helvetica Neue Light"/>
                <a:cs typeface="Helvetica Neue Light"/>
              </a:rPr>
              <a:t>Local H Lyman-α and O 1304 Å emission surplus time-stationary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Helvetica Neue Light"/>
                <a:cs typeface="Helvetica Neue Light"/>
              </a:rPr>
              <a:t>Persistency indicates atmospheric inhomogeneity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urpluses </a:t>
            </a: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consistent with two ~200 km high water vapor plumes with column densities of N ~ 10</a:t>
            </a:r>
            <a:r>
              <a:rPr lang="en-US" sz="2000" baseline="30000" dirty="0">
                <a:solidFill>
                  <a:srgbClr val="000000"/>
                </a:solidFill>
                <a:latin typeface="Helvetica Neue Light"/>
                <a:cs typeface="Helvetica Neue Light"/>
              </a:rPr>
              <a:t>20</a:t>
            </a: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H</a:t>
            </a:r>
            <a:r>
              <a:rPr lang="en-US" sz="2000" baseline="-25000" dirty="0">
                <a:solidFill>
                  <a:srgbClr val="000000"/>
                </a:solidFill>
                <a:latin typeface="Helvetica Neue Light"/>
                <a:cs typeface="Helvetica Neue Light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O/m</a:t>
            </a:r>
            <a:r>
              <a:rPr lang="en-US" sz="2000" baseline="30000" dirty="0">
                <a:solidFill>
                  <a:srgbClr val="000000"/>
                </a:solidFill>
                <a:latin typeface="Helvetica Neue Light"/>
                <a:cs typeface="Helvetica Neue Light"/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endParaRPr lang="en-US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1462" y="520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F716-BF42-314A-A090-82775879B904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ICEUVSbackcoverIllust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81" y="1100005"/>
            <a:ext cx="3578051" cy="4630418"/>
          </a:xfrm>
          <a:prstGeom prst="rect">
            <a:avLst/>
          </a:prstGeom>
        </p:spPr>
      </p:pic>
      <p:pic>
        <p:nvPicPr>
          <p:cNvPr id="7" name="Picture 6" descr="plumeanal_images1_all5_4.ai"/>
          <p:cNvPicPr>
            <a:picLocks noChangeAspect="1"/>
          </p:cNvPicPr>
          <p:nvPr/>
        </p:nvPicPr>
        <p:blipFill rotWithShape="1">
          <a:blip r:embed="rId3"/>
          <a:srcRect t="6351" r="61121"/>
          <a:stretch/>
        </p:blipFill>
        <p:spPr>
          <a:xfrm>
            <a:off x="425916" y="706756"/>
            <a:ext cx="2528087" cy="5649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4003" y="260075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6600"/>
                </a:solidFill>
              </a:rPr>
              <a:t>➧</a:t>
            </a:r>
            <a:endParaRPr lang="en-US" sz="9600" dirty="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A9EC-1E11-504D-A42C-BD4796DB66EF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0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Tidal Forces Controlling Enceladus’ Jets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Picture 6" descr="130731155339-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3" y="1408697"/>
            <a:ext cx="7620000" cy="3990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8196" y="5393462"/>
            <a:ext cx="49188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ASA/JPL-Caltech/University of Arizona/Cornell/SSI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6154-87D1-C040-9991-CF0245192F48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umeanal_images1_flt_all3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11" y="1099969"/>
            <a:ext cx="8332250" cy="3441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7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As reported last year:  5 Visits - one detection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4722220"/>
            <a:ext cx="8229600" cy="1541838"/>
          </a:xfrm>
          <a:noFill/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Plume activity connected to tidal stresses on surface fractures?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Roth </a:t>
            </a:r>
            <a:r>
              <a:rPr lang="en-US" sz="2000" dirty="0">
                <a:latin typeface="Helvetica Neue Light"/>
                <a:cs typeface="Helvetica Neue Light"/>
              </a:rPr>
              <a:t>et al., "</a:t>
            </a:r>
            <a:r>
              <a:rPr lang="en-US" sz="2000" b="1" dirty="0">
                <a:latin typeface="Helvetica Neue Light"/>
                <a:cs typeface="Helvetica Neue Light"/>
              </a:rPr>
              <a:t>Orbital apocenter is not a sufficient condition for HST/STIS detection of Europa’s water vapor aurora</a:t>
            </a:r>
            <a:r>
              <a:rPr lang="en-US" sz="2000" dirty="0">
                <a:latin typeface="Helvetica Neue Light"/>
                <a:cs typeface="Helvetica Neue Light"/>
              </a:rPr>
              <a:t>", </a:t>
            </a:r>
            <a:r>
              <a:rPr lang="en-US" sz="2000" dirty="0" smtClean="0">
                <a:latin typeface="Helvetica Neue Light"/>
                <a:cs typeface="Helvetica Neue Light"/>
              </a:rPr>
              <a:t>PNAS, 2014</a:t>
            </a:r>
          </a:p>
        </p:txBody>
      </p:sp>
      <p:sp>
        <p:nvSpPr>
          <p:cNvPr id="10" name="Oval 9"/>
          <p:cNvSpPr/>
          <p:nvPr/>
        </p:nvSpPr>
        <p:spPr>
          <a:xfrm>
            <a:off x="4091441" y="2436411"/>
            <a:ext cx="663420" cy="42681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91441" y="4052837"/>
            <a:ext cx="663420" cy="426810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800" y="5040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1155" y="1270763"/>
            <a:ext cx="123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 Light"/>
                <a:cs typeface="Helvetica Light"/>
              </a:rPr>
              <a:t>Pericenter</a:t>
            </a:r>
            <a:endParaRPr lang="en-US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4904" y="1279643"/>
            <a:ext cx="123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 Light"/>
                <a:cs typeface="Helvetica Light"/>
              </a:rPr>
              <a:t>Pericenter</a:t>
            </a:r>
            <a:endParaRPr lang="en-US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8628" y="1283418"/>
            <a:ext cx="12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 Light"/>
                <a:cs typeface="Helvetica Light"/>
              </a:rPr>
              <a:t>Apocenter</a:t>
            </a:r>
            <a:endParaRPr lang="en-US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0919" y="1283418"/>
            <a:ext cx="12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 Light"/>
                <a:cs typeface="Helvetica Light"/>
              </a:rPr>
              <a:t>Apocenter</a:t>
            </a:r>
            <a:endParaRPr lang="en-US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2162" y="1279690"/>
            <a:ext cx="12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 Light"/>
                <a:cs typeface="Helvetica Light"/>
              </a:rPr>
              <a:t>Apocenter</a:t>
            </a:r>
            <a:endParaRPr lang="en-US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2403" y="1099969"/>
            <a:ext cx="3234397" cy="3441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CD25-064D-1F46-8CFA-E56B612D2A43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30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6" grpId="0"/>
      <p:bldP spid="17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2841" y="2130425"/>
            <a:ext cx="7542990" cy="15625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</a:t>
            </a:r>
            <a:r>
              <a:rPr lang="en-US" dirty="0"/>
              <a:t>Results from the 2014/2015 HST </a:t>
            </a:r>
            <a:r>
              <a:rPr lang="en-US" dirty="0" smtClean="0"/>
              <a:t>Europa UV campaign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and future </a:t>
            </a:r>
            <a:r>
              <a:rPr lang="en-US" dirty="0" smtClean="0"/>
              <a:t>prospects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4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2014/2015 Cycle 22 HST Europa campaign:</a:t>
            </a:r>
            <a:br>
              <a:rPr lang="en-US" sz="3200" dirty="0" smtClean="0"/>
            </a:br>
            <a:r>
              <a:rPr lang="en-US" sz="3200" dirty="0" smtClean="0"/>
              <a:t>15 aurora / emission visits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UROPA_orbit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" y="1507649"/>
            <a:ext cx="9011718" cy="510122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33732-28B1-B948-B511-F3959EF4FD80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0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04" y="1284024"/>
            <a:ext cx="2716395" cy="450803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dirty="0">
              <a:solidFill>
                <a:srgbClr val="262626"/>
              </a:solidFill>
              <a:latin typeface="Helvetica Neue Light"/>
              <a:cs typeface="Helvetica Neue Light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Maximum Ly-α:</a:t>
            </a:r>
            <a:b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300 R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Constraint 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on H</a:t>
            </a:r>
            <a:r>
              <a:rPr lang="en-US" baseline="-25000" dirty="0">
                <a:solidFill>
                  <a:srgbClr val="262626"/>
                </a:solidFill>
                <a:latin typeface="Helvetica Neue Light"/>
                <a:cs typeface="Helvetica Neue Light"/>
              </a:rPr>
              <a:t>2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O abundance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:</a:t>
            </a:r>
            <a:b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</a:br>
            <a:r>
              <a:rPr lang="en-US" b="1" dirty="0" smtClean="0">
                <a:solidFill>
                  <a:srgbClr val="262626"/>
                </a:solidFill>
              </a:rPr>
              <a:t>N &lt; 0.8 </a:t>
            </a:r>
            <a:r>
              <a:rPr lang="en-US" b="1" dirty="0">
                <a:solidFill>
                  <a:srgbClr val="262626"/>
                </a:solidFill>
              </a:rPr>
              <a:t>x 10</a:t>
            </a:r>
            <a:r>
              <a:rPr lang="en-US" b="1" baseline="30000" dirty="0">
                <a:solidFill>
                  <a:srgbClr val="262626"/>
                </a:solidFill>
              </a:rPr>
              <a:t>16</a:t>
            </a:r>
            <a:r>
              <a:rPr lang="en-US" b="1" dirty="0">
                <a:solidFill>
                  <a:srgbClr val="262626"/>
                </a:solidFill>
              </a:rPr>
              <a:t> cm</a:t>
            </a:r>
            <a:r>
              <a:rPr lang="en-US" b="1" baseline="30000" dirty="0">
                <a:solidFill>
                  <a:srgbClr val="262626"/>
                </a:solidFill>
              </a:rPr>
              <a:t>-</a:t>
            </a:r>
            <a:r>
              <a:rPr lang="en-US" b="1" baseline="30000" dirty="0" smtClean="0">
                <a:solidFill>
                  <a:srgbClr val="262626"/>
                </a:solidFill>
              </a:rPr>
              <a:t>2</a:t>
            </a:r>
            <a:br>
              <a:rPr lang="en-US" b="1" baseline="30000" dirty="0" smtClean="0">
                <a:solidFill>
                  <a:srgbClr val="262626"/>
                </a:solidFill>
              </a:rPr>
            </a:br>
            <a:endParaRPr lang="en-US" b="1" dirty="0">
              <a:solidFill>
                <a:srgbClr val="262626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Dec 2012: 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600 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R 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Ly-α  </a:t>
            </a:r>
            <a:b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N</a:t>
            </a:r>
            <a:r>
              <a:rPr lang="en-US" baseline="-25000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H2O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 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~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1.5x10</a:t>
            </a:r>
            <a:r>
              <a:rPr lang="en-US" baseline="30000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16</a:t>
            </a:r>
            <a:r>
              <a:rPr lang="en-US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 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cm</a:t>
            </a:r>
            <a:r>
              <a:rPr lang="en-US" baseline="30000" dirty="0">
                <a:solidFill>
                  <a:srgbClr val="262626"/>
                </a:solidFill>
                <a:latin typeface="Helvetica Neue Light"/>
                <a:cs typeface="Helvetica Neue Light"/>
              </a:rPr>
              <a:t>-2</a:t>
            </a:r>
            <a:r>
              <a:rPr lang="en-US" dirty="0">
                <a:solidFill>
                  <a:srgbClr val="262626"/>
                </a:solidFill>
                <a:latin typeface="Helvetica Neue Light"/>
                <a:cs typeface="Helvetica Neue Light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pic>
        <p:nvPicPr>
          <p:cNvPr id="7" name="Picture 6" descr="2015-02-2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" y="544312"/>
            <a:ext cx="6326293" cy="56166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360-AC1E-4A44-BC23-17E5164AB10D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7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-space-telescope_cut.jpg"/>
          <p:cNvPicPr>
            <a:picLocks noChangeAspect="1"/>
          </p:cNvPicPr>
          <p:nvPr/>
        </p:nvPicPr>
        <p:blipFill rotWithShape="1">
          <a:blip r:embed="rId3"/>
          <a:srcRect l="6427"/>
          <a:stretch/>
        </p:blipFill>
        <p:spPr>
          <a:xfrm>
            <a:off x="6406895" y="3926178"/>
            <a:ext cx="1626223" cy="130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605639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 Neue Light"/>
                <a:cs typeface="Helvetica Neue Light"/>
              </a:rPr>
              <a:t>Jupiter’s moon Europa</a:t>
            </a:r>
            <a:r>
              <a:rPr lang="en-US" sz="2800" dirty="0">
                <a:latin typeface="Helvetica Neue Light"/>
                <a:cs typeface="Helvetica Neue Light"/>
              </a:rPr>
              <a:t/>
            </a:r>
            <a:br>
              <a:rPr lang="en-US" sz="2800" dirty="0">
                <a:latin typeface="Helvetica Neue Light"/>
                <a:cs typeface="Helvetica Neue Light"/>
              </a:rPr>
            </a:br>
            <a:r>
              <a:rPr lang="en-US" sz="2800" dirty="0" smtClean="0">
                <a:latin typeface="Helvetica Neue Light"/>
                <a:cs typeface="Helvetica Neue Light"/>
              </a:rPr>
              <a:t>&amp; Upcoming missions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endParaRPr lang="en-US" sz="2800" dirty="0" smtClean="0">
              <a:latin typeface="Helvetica Neue Light"/>
              <a:cs typeface="Helvetica Neue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 Neue Light"/>
                <a:cs typeface="Helvetica Neue Light"/>
              </a:rPr>
              <a:t>HST ultraviolet observations: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r>
              <a:rPr lang="en-US" sz="2800" dirty="0" smtClean="0">
                <a:latin typeface="Helvetica Neue Light"/>
                <a:cs typeface="Helvetica Neue Light"/>
              </a:rPr>
              <a:t>Discovery of Europa’s O</a:t>
            </a:r>
            <a:r>
              <a:rPr lang="en-US" sz="28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800" dirty="0" smtClean="0">
                <a:latin typeface="Helvetica Neue Light"/>
                <a:cs typeface="Helvetica Neue Light"/>
              </a:rPr>
              <a:t> atmosphere and H</a:t>
            </a:r>
            <a:r>
              <a:rPr lang="en-US" sz="28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800" dirty="0" smtClean="0">
                <a:latin typeface="Helvetica Neue Light"/>
                <a:cs typeface="Helvetica Neue Light"/>
              </a:rPr>
              <a:t>O plume detection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endParaRPr lang="en-US" sz="2800" dirty="0" smtClean="0">
              <a:latin typeface="Helvetica Neue Light"/>
              <a:cs typeface="Helvetica Neue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 Neue Light"/>
                <a:cs typeface="Helvetica Neue Light"/>
              </a:rPr>
              <a:t>Results from the 2014/2015 HST campaign and future prospects</a:t>
            </a:r>
          </a:p>
        </p:txBody>
      </p:sp>
      <p:pic>
        <p:nvPicPr>
          <p:cNvPr id="9" name="Picture 8" descr="pia01295-640.png"/>
          <p:cNvPicPr>
            <a:picLocks noChangeAspect="1"/>
          </p:cNvPicPr>
          <p:nvPr/>
        </p:nvPicPr>
        <p:blipFill>
          <a:blip r:embed="rId4"/>
          <a:srcRect r="49500"/>
          <a:stretch>
            <a:fillRect/>
          </a:stretch>
        </p:blipFill>
        <p:spPr>
          <a:xfrm>
            <a:off x="5898290" y="1542717"/>
            <a:ext cx="1094935" cy="1185728"/>
          </a:xfrm>
          <a:prstGeom prst="rect">
            <a:avLst/>
          </a:prstGeom>
        </p:spPr>
      </p:pic>
      <p:pic>
        <p:nvPicPr>
          <p:cNvPr id="10" name="Picture 9" descr="jupmag5n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641" y="1533360"/>
            <a:ext cx="1700878" cy="1275658"/>
          </a:xfrm>
          <a:prstGeom prst="rect">
            <a:avLst/>
          </a:prstGeom>
        </p:spPr>
      </p:pic>
      <p:pic>
        <p:nvPicPr>
          <p:cNvPr id="12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85" y="3278565"/>
            <a:ext cx="1011794" cy="105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TLAST8m_Telescope_Exterior_v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41" y="5345714"/>
            <a:ext cx="1514953" cy="98472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BD10-5528-194E-A7D8-15ACA3546996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Ly-</a:t>
            </a:r>
            <a:r>
              <a:rPr lang="en-US" sz="3200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  <a:t>α limb surpluses for all 20 visits</a:t>
            </a:r>
            <a:br>
              <a:rPr lang="en-US" sz="3200" dirty="0" smtClean="0">
                <a:solidFill>
                  <a:srgbClr val="262626"/>
                </a:solidFill>
                <a:latin typeface="Helvetica Neue Light"/>
                <a:cs typeface="Helvetica Neue Light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139E-3721-964E-A2F5-2C2D33D197EC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morph_tes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" y="1197665"/>
            <a:ext cx="8928376" cy="5132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36891" y="897403"/>
            <a:ext cx="99257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Apocenter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139574" y="3975488"/>
            <a:ext cx="0" cy="1835684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41888" y="3998825"/>
            <a:ext cx="444500" cy="444500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16894" y="4031165"/>
            <a:ext cx="444500" cy="444500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93319" y="1946734"/>
            <a:ext cx="995954" cy="206375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43241" y="80461"/>
            <a:ext cx="2137838" cy="1200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  </a:t>
            </a:r>
            <a:r>
              <a:rPr lang="en-US" sz="2400" dirty="0" err="1" smtClean="0"/>
              <a:t>confirmtion</a:t>
            </a:r>
            <a:r>
              <a:rPr lang="en-US" sz="2400" dirty="0" smtClean="0"/>
              <a:t> of water vapor plumes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116894" y="1174985"/>
            <a:ext cx="0" cy="1932236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42384" y="3667711"/>
            <a:ext cx="99257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Apocenter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46" y="3610889"/>
            <a:ext cx="7722504" cy="27163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ima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88" y="524110"/>
            <a:ext cx="7146411" cy="5364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Oxygen aurora from global 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atmosphere</a:t>
            </a:r>
            <a:br>
              <a:rPr lang="en-US" sz="2800" dirty="0" smtClean="0"/>
            </a:br>
            <a:r>
              <a:rPr lang="en-US" sz="2800" dirty="0" smtClean="0"/>
              <a:t>correlated</a:t>
            </a:r>
            <a:r>
              <a:rPr lang="en-US" sz="2800" dirty="0"/>
              <a:t> </a:t>
            </a:r>
            <a:r>
              <a:rPr lang="en-US" sz="2800" dirty="0" smtClean="0"/>
              <a:t>to magnetospheric environment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798807" y="1903827"/>
            <a:ext cx="142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 Light"/>
                <a:cs typeface="Helvetica Neue Light"/>
              </a:rPr>
              <a:t>OI 1356 Å 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2598" y="1903827"/>
            <a:ext cx="142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 Light"/>
                <a:cs typeface="Helvetica Neue Light"/>
              </a:rPr>
              <a:t>OI 1304 Å 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15" y="4782286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Helvetica Neue Light"/>
                <a:cs typeface="Helvetica Neue Light"/>
              </a:rPr>
              <a:t>Brightness decreases with distance to the plasma sheet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Helvetica Neue Light"/>
                <a:cs typeface="Helvetica Neue Light"/>
              </a:rPr>
              <a:t>Bright emission symmetric around ‘magnetic’ poles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Helvetica Neue Light"/>
                <a:cs typeface="Helvetica Neue Light"/>
              </a:rPr>
              <a:t>Hemisphere that is facing the plasma sheet is brighter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00" y="2756500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6600"/>
                </a:solidFill>
              </a:rPr>
              <a:t>Jupiter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5245" y="3150439"/>
            <a:ext cx="70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Europa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86C5-6F9F-A64E-82AC-478712E907B4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1. Brightness variations</a:t>
            </a:r>
            <a:br>
              <a:rPr lang="en-US" sz="2800" dirty="0" smtClean="0"/>
            </a:br>
            <a:r>
              <a:rPr lang="en-US" sz="2800" dirty="0" smtClean="0"/>
              <a:t>Consistent dependence on plasma sheet distance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751943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Helvetica Neue Light"/>
                <a:cs typeface="Helvetica Neue Light"/>
              </a:rPr>
              <a:t>Brightness decreases with distance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endParaRPr lang="en-US" sz="2000" dirty="0" smtClean="0"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Helvetica Neue Light"/>
                <a:cs typeface="Helvetica Neue Light"/>
              </a:rPr>
              <a:t>Fit for latitudinal plasma sheet profile (dashed): </a:t>
            </a:r>
            <a:r>
              <a:rPr lang="en-US" sz="2000" dirty="0">
                <a:latin typeface="Helvetica Neue Light"/>
                <a:cs typeface="Helvetica Neue Light"/>
              </a:rPr>
              <a:t>C</a:t>
            </a:r>
            <a:r>
              <a:rPr lang="en-US" sz="2000" dirty="0" smtClean="0">
                <a:latin typeface="Helvetica Neue Light"/>
                <a:cs typeface="Helvetica Neue Light"/>
              </a:rPr>
              <a:t>haracteristic length scale of </a:t>
            </a:r>
            <a:r>
              <a:rPr lang="en-US" sz="2000" dirty="0" err="1" smtClean="0">
                <a:latin typeface="Helvetica Neue Light"/>
                <a:cs typeface="Helvetica Neue Light"/>
              </a:rPr>
              <a:t>H</a:t>
            </a:r>
            <a:r>
              <a:rPr lang="en-US" sz="2000" baseline="-25000" dirty="0" err="1" smtClean="0">
                <a:latin typeface="Helvetica Neue Light"/>
                <a:cs typeface="Helvetica Neue Light"/>
              </a:rPr>
              <a:t>c</a:t>
            </a:r>
            <a:r>
              <a:rPr lang="en-US" sz="2000" dirty="0" smtClean="0">
                <a:latin typeface="Helvetica Neue Light"/>
                <a:cs typeface="Helvetica Neue Light"/>
              </a:rPr>
              <a:t> = 1.7 R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J</a:t>
            </a:r>
            <a:br>
              <a:rPr lang="en-US" sz="2000" baseline="-25000" dirty="0" smtClean="0">
                <a:latin typeface="Helvetica Neue Light"/>
                <a:cs typeface="Helvetica Neue Light"/>
              </a:rPr>
            </a:br>
            <a:endParaRPr lang="en-US" sz="2000" dirty="0"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Helvetica Neue Light"/>
                <a:cs typeface="Helvetica Neue Light"/>
              </a:rPr>
              <a:t>Consistent with density profile of </a:t>
            </a:r>
            <a:r>
              <a:rPr lang="en-US" sz="2000" dirty="0" err="1" smtClean="0">
                <a:latin typeface="Helvetica Neue Light"/>
                <a:cs typeface="Helvetica Neue Light"/>
              </a:rPr>
              <a:t>Bagenal</a:t>
            </a:r>
            <a:r>
              <a:rPr lang="en-US" sz="2000" dirty="0" smtClean="0">
                <a:latin typeface="Helvetica Neue Light"/>
                <a:cs typeface="Helvetica Neue Light"/>
              </a:rPr>
              <a:t> &amp; </a:t>
            </a:r>
            <a:r>
              <a:rPr lang="en-US" sz="2000" dirty="0" err="1" smtClean="0">
                <a:latin typeface="Helvetica Neue Light"/>
                <a:cs typeface="Helvetica Neue Light"/>
              </a:rPr>
              <a:t>Delamere</a:t>
            </a:r>
            <a:r>
              <a:rPr lang="en-US" sz="2000" dirty="0" smtClean="0">
                <a:latin typeface="Helvetica Neue Light"/>
                <a:cs typeface="Helvetica Neue Light"/>
              </a:rPr>
              <a:t> (2011)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92" y="1609271"/>
            <a:ext cx="3866967" cy="25316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44459" y="1838547"/>
            <a:ext cx="252762" cy="252762"/>
          </a:xfrm>
          <a:prstGeom prst="ellipse">
            <a:avLst/>
          </a:prstGeom>
          <a:noFill/>
          <a:ln w="19050" cmpd="sng">
            <a:solidFill>
              <a:srgbClr val="0489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6197382" y="2086250"/>
            <a:ext cx="252762" cy="252762"/>
          </a:xfrm>
          <a:prstGeom prst="ellipse">
            <a:avLst/>
          </a:prstGeom>
          <a:noFill/>
          <a:ln w="19050" cmpd="sng">
            <a:solidFill>
              <a:srgbClr val="0489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7068866" y="2386949"/>
            <a:ext cx="252762" cy="252762"/>
          </a:xfrm>
          <a:prstGeom prst="ellipse">
            <a:avLst/>
          </a:prstGeom>
          <a:noFill/>
          <a:ln w="19050" cmpd="sng">
            <a:solidFill>
              <a:srgbClr val="0489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Oval 9"/>
          <p:cNvSpPr/>
          <p:nvPr/>
        </p:nvSpPr>
        <p:spPr>
          <a:xfrm>
            <a:off x="7635330" y="2330298"/>
            <a:ext cx="252762" cy="252762"/>
          </a:xfrm>
          <a:prstGeom prst="ellipse">
            <a:avLst/>
          </a:prstGeom>
          <a:noFill/>
          <a:ln w="19050" cmpd="sng">
            <a:solidFill>
              <a:srgbClr val="0489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1263" y="1897124"/>
            <a:ext cx="20575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48904"/>
                </a:solidFill>
                <a:latin typeface="Helvetica Neue Light"/>
                <a:cs typeface="Helvetica Neue Light"/>
              </a:rPr>
              <a:t>Brighter aurora in 1999 !</a:t>
            </a:r>
            <a:endParaRPr lang="en-US" sz="1400" dirty="0">
              <a:solidFill>
                <a:srgbClr val="048904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3" name="Picture 12" descr="Bagenal15_Fig1up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24" y="4526513"/>
            <a:ext cx="4390346" cy="149419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184570" y="5080001"/>
            <a:ext cx="0" cy="4445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67286" y="5070941"/>
            <a:ext cx="39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baseline="-25000" dirty="0" err="1" smtClean="0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8243" y="6039829"/>
            <a:ext cx="137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ysClr val="windowText" lastClr="000000"/>
                </a:solidFill>
                <a:latin typeface="Helvetica Neue Light"/>
                <a:cs typeface="Helvetica Neue Light"/>
              </a:rPr>
              <a:t>Bagenal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Helvetica Neue Light"/>
                <a:cs typeface="Helvetica Neue Light"/>
              </a:rPr>
              <a:t>+ 2015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E725-E23C-C44C-A782-C90D87BD53CF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8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2. Morphology correlated / symmetric</a:t>
            </a:r>
            <a:br>
              <a:rPr lang="en-US" sz="2800" dirty="0" smtClean="0"/>
            </a:br>
            <a:r>
              <a:rPr lang="en-US" sz="2800" dirty="0" smtClean="0"/>
              <a:t>to</a:t>
            </a:r>
            <a:r>
              <a:rPr lang="en-US" sz="2800" dirty="0"/>
              <a:t> </a:t>
            </a:r>
            <a:r>
              <a:rPr lang="en-US" sz="2800" dirty="0" smtClean="0"/>
              <a:t>magnetic field orientation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071" y="4114740"/>
            <a:ext cx="1855008" cy="19459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5689" y="3628753"/>
            <a:ext cx="42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</a:t>
            </a:r>
            <a:endParaRPr lang="en-US" sz="2400" dirty="0"/>
          </a:p>
        </p:txBody>
      </p:sp>
      <p:pic>
        <p:nvPicPr>
          <p:cNvPr id="10" name="Picture 9" descr="Europ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57" y="1135791"/>
            <a:ext cx="1904947" cy="2524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7800" y="676628"/>
            <a:ext cx="10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Europa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2416" y="5599015"/>
            <a:ext cx="517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=&gt; Polar aurora – no equatorial spots!  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" y="1810305"/>
            <a:ext cx="4724400" cy="3636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06" y="1575118"/>
            <a:ext cx="749300" cy="78260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42A3-5443-7048-B155-CCE21CB1F86C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OI1356 Å / OI 1304 Å ratio	=&gt;		O / 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ratio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820646" y="1192132"/>
            <a:ext cx="3866154" cy="260317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Oxygen line ratios between </a:t>
            </a:r>
            <a:r>
              <a:rPr lang="en-US" sz="2000" u="sng" dirty="0" smtClean="0">
                <a:latin typeface="Helvetica Neue Light"/>
                <a:cs typeface="Helvetica Neue Light"/>
              </a:rPr>
              <a:t>1.5 and 2.8</a:t>
            </a:r>
            <a:r>
              <a:rPr lang="en-US" sz="2000" dirty="0" smtClean="0">
                <a:latin typeface="Helvetica Neue Light"/>
                <a:cs typeface="Helvetica Neue Light"/>
              </a:rPr>
              <a:t> detected</a:t>
            </a:r>
          </a:p>
          <a:p>
            <a:r>
              <a:rPr lang="en-US" sz="2000" dirty="0" smtClean="0">
                <a:latin typeface="Helvetica Neue Light"/>
                <a:cs typeface="Helvetica Neue Light"/>
              </a:rPr>
              <a:t>Upstream: &lt; 2</a:t>
            </a:r>
            <a:endParaRPr lang="en-US" sz="2000" dirty="0">
              <a:latin typeface="Helvetica Neue Light"/>
              <a:cs typeface="Helvetica Neue Light"/>
            </a:endParaRPr>
          </a:p>
          <a:p>
            <a:r>
              <a:rPr lang="en-US" sz="2000" dirty="0" smtClean="0">
                <a:latin typeface="Helvetica Neue Light"/>
                <a:cs typeface="Helvetica Neue Light"/>
              </a:rPr>
              <a:t>Downstream: ≥ 2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=&gt; lower abundance of atomic oxygen in downstream region</a:t>
            </a:r>
          </a:p>
          <a:p>
            <a:endParaRPr lang="en-US" sz="2000" dirty="0" smtClean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0289" y="1025769"/>
            <a:ext cx="1590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 Light"/>
                <a:cs typeface="Helvetica Neue Light"/>
              </a:rPr>
              <a:t>Trailing/ Upstream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6700" y="1019502"/>
            <a:ext cx="159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 Light"/>
                <a:cs typeface="Helvetica Neue Light"/>
              </a:rPr>
              <a:t>Leading/ </a:t>
            </a:r>
            <a:r>
              <a:rPr lang="en-US" sz="1400" dirty="0" err="1" smtClean="0">
                <a:latin typeface="Helvetica Neue Light"/>
                <a:cs typeface="Helvetica Neue Light"/>
              </a:rPr>
              <a:t>Downstr</a:t>
            </a:r>
            <a:r>
              <a:rPr lang="en-US" sz="1400" dirty="0" smtClean="0">
                <a:latin typeface="Helvetica Neue Light"/>
                <a:cs typeface="Helvetica Neue Light"/>
              </a:rPr>
              <a:t>.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morph_ratios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31"/>
          <a:stretch/>
        </p:blipFill>
        <p:spPr>
          <a:xfrm>
            <a:off x="1068342" y="1327279"/>
            <a:ext cx="3556000" cy="2417064"/>
          </a:xfrm>
          <a:prstGeom prst="rect">
            <a:avLst/>
          </a:prstGeom>
        </p:spPr>
      </p:pic>
      <p:pic>
        <p:nvPicPr>
          <p:cNvPr id="7" name="Picture 6" descr="EUROPA_exc_rates_neu2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8" r="32444"/>
          <a:stretch/>
        </p:blipFill>
        <p:spPr>
          <a:xfrm>
            <a:off x="1798382" y="3744343"/>
            <a:ext cx="4098386" cy="2794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28080" y="5061126"/>
            <a:ext cx="2952913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Helvetica Neue Light"/>
                <a:cs typeface="Helvetica Neue Light"/>
              </a:rPr>
              <a:t>=&gt; Roth </a:t>
            </a:r>
            <a:r>
              <a:rPr lang="en-US" dirty="0">
                <a:latin typeface="Helvetica Neue Light"/>
                <a:cs typeface="Helvetica Neue Light"/>
              </a:rPr>
              <a:t>et al., </a:t>
            </a:r>
            <a:r>
              <a:rPr lang="en-US" dirty="0" smtClean="0">
                <a:latin typeface="Helvetica Neue Light"/>
                <a:cs typeface="Helvetica Neue Light"/>
              </a:rPr>
              <a:t>“Europa’s FUV oxygen aurora”, JGR, under revision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57A5-07B8-724C-842E-E185D58E3D9B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Hubble Science </a:t>
            </a:r>
            <a:r>
              <a:rPr lang="en-US" sz="3200" dirty="0"/>
              <a:t>Summary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46" y="1124285"/>
            <a:ext cx="7664038" cy="512815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>
                <a:latin typeface="Helvetica Neue Light"/>
                <a:cs typeface="Helvetica Neue Light"/>
              </a:rPr>
              <a:t>HST observations of Europa FUV </a:t>
            </a:r>
            <a:r>
              <a:rPr lang="en-US" sz="2400" dirty="0" smtClean="0">
                <a:latin typeface="Helvetica Neue Light"/>
                <a:cs typeface="Helvetica Neue Light"/>
              </a:rPr>
              <a:t>emissions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a </a:t>
            </a:r>
            <a:r>
              <a:rPr lang="en-US" sz="2400" dirty="0" smtClean="0">
                <a:latin typeface="Helvetica Neue Light"/>
                <a:cs typeface="Helvetica Neue Light"/>
              </a:rPr>
              <a:t>useful tool to explore the moon and its environment: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Helvetica Neue Light"/>
                <a:cs typeface="Helvetica Neue Light"/>
              </a:rPr>
              <a:t>First detection of global O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latin typeface="Helvetica Neue Light"/>
                <a:cs typeface="Helvetica Neue Light"/>
              </a:rPr>
              <a:t> atmosphere in oxygen aurora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Helvetica Neue Light"/>
                <a:cs typeface="Helvetica Neue Light"/>
              </a:rPr>
              <a:t>Detection of coincident Lyman</a:t>
            </a:r>
            <a:r>
              <a:rPr lang="en-US" sz="2000" dirty="0">
                <a:latin typeface="Helvetica Neue Light"/>
                <a:cs typeface="Helvetica Neue Light"/>
              </a:rPr>
              <a:t>-α and OI 1304 Å </a:t>
            </a:r>
            <a:r>
              <a:rPr lang="en-US" sz="2000" dirty="0" smtClean="0">
                <a:latin typeface="Helvetica Neue Light"/>
                <a:cs typeface="Helvetica Neue Light"/>
              </a:rPr>
              <a:t>surpluses indicative of transient H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latin typeface="Helvetica Neue Light"/>
                <a:cs typeface="Helvetica Neue Light"/>
              </a:rPr>
              <a:t>O plume abundance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Helvetica Neue Light"/>
                <a:cs typeface="Helvetica Neue Light"/>
              </a:rPr>
              <a:t>Large 2014/2015 HST FUV campaign </a:t>
            </a:r>
            <a:r>
              <a:rPr lang="en-US" sz="2000" dirty="0" smtClean="0">
                <a:latin typeface="Helvetica Neue Light"/>
                <a:cs typeface="Helvetica Neue Light"/>
              </a:rPr>
              <a:t>provided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 (only) upper </a:t>
            </a:r>
            <a:r>
              <a:rPr lang="en-US" sz="2000" dirty="0" smtClean="0">
                <a:latin typeface="Helvetica Neue Light"/>
                <a:cs typeface="Helvetica Neue Light"/>
              </a:rPr>
              <a:t>limits on H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latin typeface="Helvetica Neue Light"/>
                <a:cs typeface="Helvetica Neue Light"/>
              </a:rPr>
              <a:t>O plume abundance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Helvetica Neue Light"/>
                <a:cs typeface="Helvetica Neue Light"/>
              </a:rPr>
              <a:t>Detection of plumes hampered by variable plasma environment and possibly very transient plume nature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Helvetica Neue Light"/>
                <a:cs typeface="Helvetica Neue Light"/>
              </a:rPr>
              <a:t>Brightness </a:t>
            </a:r>
            <a:r>
              <a:rPr lang="en-US" sz="2000" dirty="0">
                <a:latin typeface="Helvetica Neue Light"/>
                <a:cs typeface="Helvetica Neue Light"/>
              </a:rPr>
              <a:t>and morphology of oxygen </a:t>
            </a:r>
            <a:r>
              <a:rPr lang="en-US" sz="2000" dirty="0" smtClean="0">
                <a:latin typeface="Helvetica Neue Light"/>
                <a:cs typeface="Helvetica Neue Light"/>
              </a:rPr>
              <a:t>aurora can be used to probe Europa’s interaction with the magnetosphere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sz="2000" dirty="0" smtClean="0">
              <a:latin typeface="Helvetica Neue Light"/>
              <a:cs typeface="Helvetica Neue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 - HST Europa observations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 descr="Europ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54" y="4117972"/>
            <a:ext cx="1263464" cy="1674091"/>
          </a:xfrm>
          <a:prstGeom prst="rect">
            <a:avLst/>
          </a:prstGeom>
        </p:spPr>
      </p:pic>
      <p:pic>
        <p:nvPicPr>
          <p:cNvPr id="7" name="Picture 6" descr="Lya_simpl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154" y="2378362"/>
            <a:ext cx="1166342" cy="1180376"/>
          </a:xfrm>
          <a:prstGeom prst="rect">
            <a:avLst/>
          </a:prstGeom>
        </p:spPr>
      </p:pic>
      <p:pic>
        <p:nvPicPr>
          <p:cNvPr id="8" name="Picture 7" descr="Hall95_Fig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02" y="474822"/>
            <a:ext cx="1444476" cy="105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8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ubble-space-telescope_cut.jpg"/>
          <p:cNvPicPr>
            <a:picLocks noChangeAspect="1"/>
          </p:cNvPicPr>
          <p:nvPr/>
        </p:nvPicPr>
        <p:blipFill rotWithShape="1">
          <a:blip r:embed="rId2"/>
          <a:srcRect l="4229"/>
          <a:stretch/>
        </p:blipFill>
        <p:spPr>
          <a:xfrm>
            <a:off x="4953977" y="1689439"/>
            <a:ext cx="1688688" cy="132244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Observing issues</a:t>
            </a:r>
            <a:br>
              <a:rPr lang="en-US" sz="3200" dirty="0" smtClean="0"/>
            </a:br>
            <a:r>
              <a:rPr lang="en-US" sz="3200" dirty="0" smtClean="0"/>
              <a:t>and future UV telescope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11540"/>
            <a:ext cx="4726709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H Lyman-α signal essential diagnostic to search for plume aurora</a:t>
            </a:r>
          </a:p>
          <a:p>
            <a:r>
              <a:rPr lang="en-US" sz="2000" dirty="0" smtClean="0">
                <a:latin typeface="Helvetica Neue Light"/>
                <a:cs typeface="Helvetica Neue Light"/>
              </a:rPr>
              <a:t>But: Strong geocoronal contamination for HST</a:t>
            </a:r>
            <a:r>
              <a:rPr lang="en-US" sz="2000" dirty="0">
                <a:latin typeface="Helvetica Neue Light"/>
                <a:cs typeface="Helvetica Neue Light"/>
              </a:rPr>
              <a:t/>
            </a:r>
            <a:br>
              <a:rPr lang="en-US" sz="2000" dirty="0">
                <a:latin typeface="Helvetica Neue Light"/>
                <a:cs typeface="Helvetica Neue Light"/>
              </a:rPr>
            </a:br>
            <a:endParaRPr lang="en-US" sz="2000" dirty="0" smtClean="0">
              <a:latin typeface="Helvetica Neue Light"/>
              <a:cs typeface="Helvetica Neue Light"/>
            </a:endParaRPr>
          </a:p>
          <a:p>
            <a:r>
              <a:rPr lang="en-US" sz="2000" dirty="0">
                <a:latin typeface="Helvetica Neue Light"/>
                <a:cs typeface="Helvetica Neue Light"/>
              </a:rPr>
              <a:t>8 m telescope at L2</a:t>
            </a:r>
            <a:r>
              <a:rPr lang="en-US" sz="2000" dirty="0" smtClean="0">
                <a:latin typeface="Helvetica Neue Light"/>
                <a:cs typeface="Helvetica Neue Light"/>
              </a:rPr>
              <a:t>:</a:t>
            </a:r>
          </a:p>
          <a:p>
            <a:pPr lvl="1"/>
            <a:r>
              <a:rPr lang="en-US" sz="2000" u="sng" dirty="0" smtClean="0">
                <a:latin typeface="Helvetica Neue Light"/>
                <a:cs typeface="Helvetica Neue Light"/>
              </a:rPr>
              <a:t>~</a:t>
            </a:r>
            <a:r>
              <a:rPr lang="en-US" sz="2000" u="sng" dirty="0">
                <a:latin typeface="Helvetica Neue Light"/>
                <a:cs typeface="Helvetica Neue Light"/>
              </a:rPr>
              <a:t>10 times </a:t>
            </a:r>
            <a:r>
              <a:rPr lang="en-US" sz="2000" u="sng" dirty="0" smtClean="0">
                <a:latin typeface="Helvetica Neue Light"/>
                <a:cs typeface="Helvetica Neue Light"/>
              </a:rPr>
              <a:t>higher SNR </a:t>
            </a:r>
            <a:r>
              <a:rPr lang="en-US" sz="2000" dirty="0" smtClean="0">
                <a:latin typeface="Helvetica Neue Light"/>
                <a:cs typeface="Helvetica Neue Light"/>
              </a:rPr>
              <a:t>for </a:t>
            </a:r>
            <a:r>
              <a:rPr lang="en-US" sz="2000" dirty="0">
                <a:latin typeface="Helvetica Neue Light"/>
                <a:cs typeface="Helvetica Neue Light"/>
              </a:rPr>
              <a:t>500 R Lyman-α </a:t>
            </a:r>
            <a:r>
              <a:rPr lang="en-US" sz="2000" dirty="0" smtClean="0">
                <a:latin typeface="Helvetica Neue Light"/>
                <a:cs typeface="Helvetica Neue Light"/>
              </a:rPr>
              <a:t>plume signal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Small (200 km x 200 km) </a:t>
            </a:r>
            <a:r>
              <a:rPr lang="en-US" sz="2000" dirty="0" smtClean="0">
                <a:latin typeface="Helvetica Neue Light"/>
                <a:cs typeface="Helvetica Neue Light"/>
              </a:rPr>
              <a:t>plume </a:t>
            </a:r>
            <a:r>
              <a:rPr lang="en-US" sz="2000" dirty="0" smtClean="0">
                <a:latin typeface="Helvetica Neue Light"/>
                <a:cs typeface="Helvetica Neue Light"/>
              </a:rPr>
              <a:t>signal detectable in 2 minutes with 3 </a:t>
            </a:r>
            <a:r>
              <a:rPr lang="en-US" sz="2000" dirty="0" smtClean="0">
                <a:latin typeface="Helvetica Neue Light"/>
                <a:cs typeface="Helvetica Neue Light"/>
              </a:rPr>
              <a:t>sigma!</a:t>
            </a:r>
            <a:endParaRPr lang="en-US" sz="2000" dirty="0" smtClean="0">
              <a:latin typeface="Helvetica Neue Light"/>
              <a:cs typeface="Helvetica Neue Light"/>
            </a:endParaRPr>
          </a:p>
          <a:p>
            <a:endParaRPr lang="en-US" sz="2000" dirty="0" smtClean="0">
              <a:latin typeface="Helvetica Neue Light"/>
              <a:cs typeface="Helvetica Neue Light"/>
            </a:endParaRPr>
          </a:p>
          <a:p>
            <a:endParaRPr lang="en-US" sz="2000" dirty="0">
              <a:latin typeface="Helvetica Neue Light"/>
              <a:cs typeface="Helvetica Neue Light"/>
            </a:endParaRPr>
          </a:p>
        </p:txBody>
      </p:sp>
      <p:pic>
        <p:nvPicPr>
          <p:cNvPr id="11" name="Picture 10" descr="EUROPA_timetag_pap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09" y="3096189"/>
            <a:ext cx="3559356" cy="21051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36566" y="5387708"/>
            <a:ext cx="2360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22 January 2014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4005" y="5139874"/>
            <a:ext cx="2360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EE2C2C"/>
                </a:solidFill>
              </a:rPr>
              <a:t>2 February 2014</a:t>
            </a:r>
            <a:endParaRPr lang="en-US" sz="1600" dirty="0">
              <a:solidFill>
                <a:srgbClr val="EE2C2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01" y="737681"/>
            <a:ext cx="2286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8128" y="136141"/>
            <a:ext cx="2534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Geocorona at H 1216 and O 1304 !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 descr="ATLAST8m_Telescope_Exterior_v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08" y="5076914"/>
            <a:ext cx="1968362" cy="12794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960519" y="713419"/>
            <a:ext cx="508000" cy="645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329979" y="713419"/>
            <a:ext cx="508000" cy="645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JUICE and Europa UVS</a:t>
            </a:r>
            <a:br>
              <a:rPr lang="en-US" sz="3200" dirty="0" smtClean="0"/>
            </a:br>
            <a:r>
              <a:rPr lang="en-US" sz="3200" dirty="0" smtClean="0"/>
              <a:t>Extend SwRI’s UV Instrument Family</a:t>
            </a:r>
            <a:endParaRPr lang="en-US" dirty="0"/>
          </a:p>
        </p:txBody>
      </p:sp>
      <p:pic>
        <p:nvPicPr>
          <p:cNvPr id="4" name="Picture 3" descr="8_b_retherford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3928"/>
          <a:stretch/>
        </p:blipFill>
        <p:spPr>
          <a:xfrm>
            <a:off x="351528" y="1246554"/>
            <a:ext cx="8225489" cy="5069948"/>
          </a:xfrm>
          <a:prstGeom prst="rect">
            <a:avLst/>
          </a:prstGeom>
        </p:spPr>
      </p:pic>
      <p:pic>
        <p:nvPicPr>
          <p:cNvPr id="5" name="Picture 4" descr="JUICE_s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945172" y="1824904"/>
            <a:ext cx="2557064" cy="1368029"/>
          </a:xfrm>
          <a:prstGeom prst="rect">
            <a:avLst/>
          </a:prstGeom>
        </p:spPr>
      </p:pic>
      <p:pic>
        <p:nvPicPr>
          <p:cNvPr id="3" name="Picture 2" descr="Europa_Mission_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429623" y="1734390"/>
            <a:ext cx="2857500" cy="1181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14122" y="2812376"/>
            <a:ext cx="111338" cy="1168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744973" y="2710314"/>
            <a:ext cx="34018" cy="1270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973877" y="3980418"/>
            <a:ext cx="1591800" cy="233608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55851" y="3991760"/>
            <a:ext cx="1461328" cy="233608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1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retherford\Documents\EuropaUVS\ProposalEuropaUVS\TechArtEuropaUVS\TA009012-EuropaUVS.jpg"/>
          <p:cNvPicPr>
            <a:picLocks noChangeAspect="1" noChangeArrowheads="1"/>
          </p:cNvPicPr>
          <p:nvPr/>
        </p:nvPicPr>
        <p:blipFill>
          <a:blip r:embed="rId3" cstate="print"/>
          <a:srcRect t="34605" b="26619"/>
          <a:stretch>
            <a:fillRect/>
          </a:stretch>
        </p:blipFill>
        <p:spPr bwMode="auto">
          <a:xfrm>
            <a:off x="7437228" y="1277294"/>
            <a:ext cx="1499616" cy="1372217"/>
          </a:xfrm>
          <a:prstGeom prst="rect">
            <a:avLst/>
          </a:prstGeom>
          <a:noFill/>
        </p:spPr>
      </p:pic>
      <p:pic>
        <p:nvPicPr>
          <p:cNvPr id="2052" name="Picture 4" descr="C:\Users\kretherford\Documents\Galilean\EuropaPlumeSearch\Europa_plume_graphics\RothPlumeVisib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19784"/>
            <a:ext cx="1271016" cy="12710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Europa-UVS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038600" cy="2447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b="1" dirty="0" smtClean="0">
                <a:latin typeface="Helvetica Light"/>
                <a:cs typeface="Helvetica Light"/>
              </a:rPr>
              <a:t>Selected by NASA in 2015 to serve as the Europa Multi-Flyby Mission “Plume Hunter”</a:t>
            </a:r>
          </a:p>
          <a:p>
            <a:pPr>
              <a:lnSpc>
                <a:spcPct val="120000"/>
              </a:lnSpc>
            </a:pPr>
            <a:r>
              <a:rPr lang="en-US" sz="2900" b="1" dirty="0" smtClean="0">
                <a:latin typeface="Helvetica Light"/>
                <a:cs typeface="Helvetica Light"/>
              </a:rPr>
              <a:t>Europa-UVS Instrument PI: Kurt Retherford (Southwest Research Institute)</a:t>
            </a:r>
          </a:p>
        </p:txBody>
      </p:sp>
      <p:sp>
        <p:nvSpPr>
          <p:cNvPr id="41" name="TextBox 8"/>
          <p:cNvSpPr txBox="1">
            <a:spLocks noChangeArrowheads="1"/>
          </p:cNvSpPr>
          <p:nvPr/>
        </p:nvSpPr>
        <p:spPr bwMode="auto">
          <a:xfrm>
            <a:off x="4866333" y="3106579"/>
            <a:ext cx="444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000">
                <a:solidFill>
                  <a:prstClr val="black"/>
                </a:solidFill>
                <a:latin typeface="Arial Narrow" pitchFamily="34" charset="0"/>
              </a:rPr>
              <a:t>         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7109" y="1303749"/>
            <a:ext cx="1275691" cy="128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9"/>
          <p:cNvSpPr txBox="1">
            <a:spLocks noChangeArrowheads="1"/>
          </p:cNvSpPr>
          <p:nvPr/>
        </p:nvSpPr>
        <p:spPr bwMode="auto">
          <a:xfrm>
            <a:off x="4495800" y="3075801"/>
            <a:ext cx="122046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Aurora &amp; Airglow</a:t>
            </a:r>
          </a:p>
        </p:txBody>
      </p:sp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5907816" y="3075801"/>
            <a:ext cx="1178784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Surface </a:t>
            </a:r>
            <a:r>
              <a:rPr lang="en-US" sz="1200" b="1" dirty="0" err="1">
                <a:solidFill>
                  <a:prstClr val="black"/>
                </a:solidFill>
                <a:latin typeface="Arial Narrow" pitchFamily="34" charset="0"/>
              </a:rPr>
              <a:t>Albedos</a:t>
            </a:r>
            <a:endParaRPr lang="en-US" sz="12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4495800" y="1023256"/>
            <a:ext cx="117692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1) UV Emissions</a:t>
            </a:r>
          </a:p>
        </p:txBody>
      </p:sp>
      <p:sp>
        <p:nvSpPr>
          <p:cNvPr id="51" name="TextBox 13"/>
          <p:cNvSpPr txBox="1">
            <a:spLocks noChangeArrowheads="1"/>
          </p:cNvSpPr>
          <p:nvPr/>
        </p:nvSpPr>
        <p:spPr bwMode="auto">
          <a:xfrm>
            <a:off x="5867400" y="1025980"/>
            <a:ext cx="122501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2) UV Reflections</a:t>
            </a:r>
          </a:p>
        </p:txBody>
      </p:sp>
      <p:sp>
        <p:nvSpPr>
          <p:cNvPr id="52" name="TextBox 14"/>
          <p:cNvSpPr txBox="1">
            <a:spLocks noChangeArrowheads="1"/>
          </p:cNvSpPr>
          <p:nvPr/>
        </p:nvSpPr>
        <p:spPr bwMode="auto">
          <a:xfrm>
            <a:off x="7383822" y="1031496"/>
            <a:ext cx="14296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3) UV Transmissions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7266520" y="3075801"/>
            <a:ext cx="1851789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Arial Narrow" pitchFamily="34" charset="0"/>
              </a:rPr>
              <a:t>Stellar &amp; Solar </a:t>
            </a:r>
            <a:r>
              <a:rPr lang="en-US" sz="1200" b="1" dirty="0" err="1">
                <a:solidFill>
                  <a:prstClr val="black"/>
                </a:solidFill>
                <a:latin typeface="Arial Narrow" pitchFamily="34" charset="0"/>
              </a:rPr>
              <a:t>Occultations</a:t>
            </a:r>
            <a:endParaRPr lang="en-US" sz="12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4419600" y="2591496"/>
            <a:ext cx="1415144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050" i="1" dirty="0" smtClean="0">
                <a:solidFill>
                  <a:prstClr val="black"/>
                </a:solidFill>
                <a:latin typeface="Arial Narrow" pitchFamily="34" charset="0"/>
              </a:rPr>
              <a:t>HST-STIS observation </a:t>
            </a:r>
            <a:r>
              <a:rPr lang="en-US" sz="1050" i="1" dirty="0">
                <a:solidFill>
                  <a:prstClr val="black"/>
                </a:solidFill>
                <a:latin typeface="Arial Narrow" pitchFamily="34" charset="0"/>
              </a:rPr>
              <a:t>of </a:t>
            </a:r>
            <a:r>
              <a:rPr lang="en-US" sz="1050" i="1" dirty="0" smtClean="0">
                <a:solidFill>
                  <a:prstClr val="black"/>
                </a:solidFill>
                <a:latin typeface="Arial Narrow" pitchFamily="34" charset="0"/>
              </a:rPr>
              <a:t>H aurora diagnostic of  water vapor plumes</a:t>
            </a:r>
            <a:endParaRPr lang="en-US" sz="1050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5791200" y="2591496"/>
            <a:ext cx="1567544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050" i="1" dirty="0">
                <a:solidFill>
                  <a:prstClr val="black"/>
                </a:solidFill>
                <a:latin typeface="Arial Narrow" pitchFamily="34" charset="0"/>
              </a:rPr>
              <a:t>LRO-LAMP observation of reflected solar Ly</a:t>
            </a:r>
            <a:r>
              <a:rPr lang="el-GR" sz="1050" i="1" dirty="0">
                <a:solidFill>
                  <a:prstClr val="black"/>
                </a:solidFill>
                <a:latin typeface="Arial Narrow" pitchFamily="34" charset="0"/>
              </a:rPr>
              <a:t>α</a:t>
            </a:r>
            <a:r>
              <a:rPr lang="en-US" sz="1050" i="1" dirty="0">
                <a:solidFill>
                  <a:prstClr val="black"/>
                </a:solidFill>
                <a:latin typeface="Arial Narrow" pitchFamily="34" charset="0"/>
              </a:rPr>
              <a:t> from the Moon’s north polar region</a:t>
            </a:r>
          </a:p>
        </p:txBody>
      </p:sp>
      <p:sp>
        <p:nvSpPr>
          <p:cNvPr id="45" name="TextBox 9"/>
          <p:cNvSpPr txBox="1">
            <a:spLocks noChangeArrowheads="1"/>
          </p:cNvSpPr>
          <p:nvPr/>
        </p:nvSpPr>
        <p:spPr bwMode="auto">
          <a:xfrm>
            <a:off x="7365709" y="2591496"/>
            <a:ext cx="16002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050" i="1" dirty="0">
                <a:solidFill>
                  <a:prstClr val="black"/>
                </a:solidFill>
                <a:latin typeface="Arial Narrow" pitchFamily="34" charset="0"/>
              </a:rPr>
              <a:t>Simulated </a:t>
            </a:r>
            <a:r>
              <a:rPr lang="en-US" sz="1050" i="1" dirty="0" smtClean="0">
                <a:solidFill>
                  <a:prstClr val="black"/>
                </a:solidFill>
                <a:latin typeface="Arial Narrow" pitchFamily="34" charset="0"/>
              </a:rPr>
              <a:t> Europa-UVS </a:t>
            </a:r>
            <a:r>
              <a:rPr lang="en-US" sz="1050" i="1" dirty="0">
                <a:solidFill>
                  <a:prstClr val="black"/>
                </a:solidFill>
                <a:latin typeface="Arial Narrow" pitchFamily="34" charset="0"/>
              </a:rPr>
              <a:t>observation of a stellar occultation by </a:t>
            </a:r>
            <a:r>
              <a:rPr lang="en-US" sz="1050" i="1" dirty="0" smtClean="0">
                <a:solidFill>
                  <a:prstClr val="black"/>
                </a:solidFill>
                <a:latin typeface="Arial Narrow" pitchFamily="34" charset="0"/>
              </a:rPr>
              <a:t>Europa</a:t>
            </a:r>
            <a:endParaRPr lang="en-US" sz="1050" i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4876800" y="3429000"/>
            <a:ext cx="3657600" cy="3268742"/>
            <a:chOff x="3581400" y="1219200"/>
            <a:chExt cx="5486400" cy="4903113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0450" y="1347113"/>
              <a:ext cx="5162550" cy="4775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1" name="TextBox 70"/>
            <p:cNvSpPr txBox="1"/>
            <p:nvPr/>
          </p:nvSpPr>
          <p:spPr>
            <a:xfrm>
              <a:off x="4724400" y="1295400"/>
              <a:ext cx="7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LVPS A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153400" y="429351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AP/HP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663687" y="1447800"/>
              <a:ext cx="794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HVPS A/</a:t>
              </a:r>
            </a:p>
            <a:p>
              <a:pPr defTabSz="914400"/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HVPS B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153400" y="2617113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Grating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96200" y="569291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SP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882631" y="1981200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Tantalum</a:t>
              </a:r>
            </a:p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Shielding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53200" y="1219200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C&amp;DH Board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81400" y="2286000"/>
              <a:ext cx="7294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LVPS B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57600" y="4369713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Detector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86200" y="4903113"/>
              <a:ext cx="10134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Detector</a:t>
              </a:r>
            </a:p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Electronics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00600" y="5741313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1F497D"/>
                  </a:solidFill>
                  <a:latin typeface="Calibri"/>
                </a:rPr>
                <a:t>OAP</a:t>
              </a:r>
              <a:endParaRPr lang="en-US" sz="1200" b="1" dirty="0">
                <a:solidFill>
                  <a:srgbClr val="1F497D"/>
                </a:solidFill>
                <a:latin typeface="Calibri"/>
              </a:endParaRPr>
            </a:p>
          </p:txBody>
        </p:sp>
        <p:cxnSp>
          <p:nvCxnSpPr>
            <p:cNvPr id="82" name="Straight Connector 81"/>
            <p:cNvCxnSpPr>
              <a:stCxn id="75" idx="0"/>
            </p:cNvCxnSpPr>
            <p:nvPr/>
          </p:nvCxnSpPr>
          <p:spPr>
            <a:xfrm flipV="1">
              <a:off x="7891125" y="5388114"/>
              <a:ext cx="186075" cy="30480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77" idx="2"/>
            </p:cNvCxnSpPr>
            <p:nvPr/>
          </p:nvCxnSpPr>
          <p:spPr>
            <a:xfrm flipH="1">
              <a:off x="6477000" y="1496199"/>
              <a:ext cx="633404" cy="942201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3" idx="1"/>
            </p:cNvCxnSpPr>
            <p:nvPr/>
          </p:nvCxnSpPr>
          <p:spPr>
            <a:xfrm flipH="1">
              <a:off x="6553200" y="1678633"/>
              <a:ext cx="1110487" cy="1064567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6" idx="1"/>
            </p:cNvCxnSpPr>
            <p:nvPr/>
          </p:nvCxnSpPr>
          <p:spPr>
            <a:xfrm flipH="1">
              <a:off x="7086600" y="2212033"/>
              <a:ext cx="796031" cy="383232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1"/>
            </p:cNvCxnSpPr>
            <p:nvPr/>
          </p:nvCxnSpPr>
          <p:spPr>
            <a:xfrm flipH="1">
              <a:off x="7772400" y="2755613"/>
              <a:ext cx="381000" cy="24250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72" idx="0"/>
            </p:cNvCxnSpPr>
            <p:nvPr/>
          </p:nvCxnSpPr>
          <p:spPr>
            <a:xfrm flipH="1" flipV="1">
              <a:off x="8382000" y="3455313"/>
              <a:ext cx="98573" cy="83820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1" idx="2"/>
            </p:cNvCxnSpPr>
            <p:nvPr/>
          </p:nvCxnSpPr>
          <p:spPr>
            <a:xfrm>
              <a:off x="5086294" y="1572399"/>
              <a:ext cx="1009706" cy="789801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78" idx="2"/>
            </p:cNvCxnSpPr>
            <p:nvPr/>
          </p:nvCxnSpPr>
          <p:spPr>
            <a:xfrm>
              <a:off x="3946148" y="2562999"/>
              <a:ext cx="1006852" cy="332601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79" idx="3"/>
            </p:cNvCxnSpPr>
            <p:nvPr/>
          </p:nvCxnSpPr>
          <p:spPr>
            <a:xfrm flipV="1">
              <a:off x="4464231" y="3836313"/>
              <a:ext cx="1784169" cy="67190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0" idx="3"/>
            </p:cNvCxnSpPr>
            <p:nvPr/>
          </p:nvCxnSpPr>
          <p:spPr>
            <a:xfrm flipV="1">
              <a:off x="4899619" y="4750713"/>
              <a:ext cx="434381" cy="383233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1" idx="3"/>
            </p:cNvCxnSpPr>
            <p:nvPr/>
          </p:nvCxnSpPr>
          <p:spPr>
            <a:xfrm flipV="1">
              <a:off x="5318691" y="5436513"/>
              <a:ext cx="472509" cy="44330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7010400" y="4598313"/>
              <a:ext cx="1524000" cy="6858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5867400" y="3302913"/>
              <a:ext cx="2667000" cy="19812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5867400" y="4598313"/>
              <a:ext cx="1143000" cy="6858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5867400" y="3074313"/>
              <a:ext cx="1752600" cy="22098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6705600" y="3074313"/>
              <a:ext cx="914400" cy="99060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6629400" y="3074313"/>
              <a:ext cx="990600" cy="91440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6629400" y="3074313"/>
              <a:ext cx="990600" cy="762000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6553200" y="3074313"/>
              <a:ext cx="1066800" cy="685800"/>
            </a:xfrm>
            <a:prstGeom prst="line">
              <a:avLst/>
            </a:prstGeom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6477000" y="3074313"/>
              <a:ext cx="1143000" cy="609600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6400800" y="3074313"/>
              <a:ext cx="1219200" cy="533400"/>
            </a:xfrm>
            <a:prstGeom prst="line">
              <a:avLst/>
            </a:prstGeom>
            <a:ln w="381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153400" y="5410200"/>
              <a:ext cx="803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00B0F0"/>
                  </a:solidFill>
                  <a:latin typeface="Calibri"/>
                </a:rPr>
                <a:t>Sunlight</a:t>
              </a:r>
              <a:endParaRPr lang="en-US" sz="1200" b="1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282007" y="2841248"/>
              <a:ext cx="785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dirty="0" smtClean="0">
                  <a:solidFill>
                    <a:srgbClr val="00B0F0"/>
                  </a:solidFill>
                  <a:latin typeface="Calibri"/>
                </a:rPr>
                <a:t>Non-</a:t>
              </a:r>
            </a:p>
            <a:p>
              <a:pPr defTabSz="914400"/>
              <a:r>
                <a:rPr lang="en-US" sz="1200" b="1" dirty="0" smtClean="0">
                  <a:solidFill>
                    <a:srgbClr val="00B0F0"/>
                  </a:solidFill>
                  <a:latin typeface="Calibri"/>
                </a:rPr>
                <a:t>sunlight</a:t>
              </a:r>
              <a:endParaRPr lang="en-US" sz="1200" b="1" dirty="0">
                <a:solidFill>
                  <a:srgbClr val="00B0F0"/>
                </a:solidFill>
                <a:latin typeface="Calibri"/>
              </a:endParaRPr>
            </a:p>
          </p:txBody>
        </p:sp>
      </p:grpSp>
      <p:graphicFrame>
        <p:nvGraphicFramePr>
          <p:cNvPr id="55" name="Group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243765"/>
              </p:ext>
            </p:extLst>
          </p:nvPr>
        </p:nvGraphicFramePr>
        <p:xfrm>
          <a:off x="207351" y="3109821"/>
          <a:ext cx="4223589" cy="3530450"/>
        </p:xfrm>
        <a:graphic>
          <a:graphicData uri="http://schemas.openxmlformats.org/drawingml/2006/table">
            <a:tbl>
              <a:tblPr/>
              <a:tblGrid>
                <a:gridCol w="1407863"/>
                <a:gridCol w="2815726"/>
              </a:tblGrid>
              <a:tr h="3272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Mass (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CBE+cont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.):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6.43 kg plus 11.1 kg shielding = 17.5 kg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9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Power (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CBE+cont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.):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9.7 W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9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Dimensions: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34.6 cm x 38.2 cm x 14.5 cm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9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Spectral Range: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6" charset="-128"/>
                        </a:rPr>
                        <a:t>55-210 nm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82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Spectral Resolution: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&lt;0.6 nm (point source); &lt;1.2 nm (extended source)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82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Spatial Resolution: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0.16° (AP); 0.04° (HP),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Nyquist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sampled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939">
                <a:tc>
                  <a:txBody>
                    <a:bodyPr/>
                    <a:lstStyle/>
                    <a:p>
                      <a:pPr marL="53975" marR="0" lvl="0" indent="-539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Field of View: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0.1° x 7.3° + 0.2° x 0.2° (7.5° full length)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9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Effective Area: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 cm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@ 125 nm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823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Telescope 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Spectrograph: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Off-axis Primary /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Rowland circle mount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9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Detector Type: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2D MCP (solar blind),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Csl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photocathode, cross-delay-line (XDL) readout, 2048 spectral x 512 spatial x 256 PHD 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8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Radiation Mitigation:</a:t>
                      </a: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Contiguous Tantalum / Tungsten shielding (4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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sr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 @ detector and electronics)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75646" marR="75646" marT="37823" marB="378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02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891768" y="-40530"/>
            <a:ext cx="8252231" cy="1066800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Europa-UVS – Flyby Sequence</a:t>
            </a:r>
          </a:p>
        </p:txBody>
      </p:sp>
      <p:pic>
        <p:nvPicPr>
          <p:cNvPr id="43010" name="Content Placeholder 5" descr="operations graphc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" y="1152525"/>
            <a:ext cx="8077200" cy="3937000"/>
          </a:xfrm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695665" y="5249007"/>
            <a:ext cx="8069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1800" b="0" dirty="0" smtClean="0">
                <a:solidFill>
                  <a:srgbClr val="000000"/>
                </a:solidFill>
              </a:rPr>
              <a:t>Direct observation of UV emissions from Europa aurora, airglow, surface albedo, and other Jovian system atmospheres, and atmospheric absorption measurements via stellar and attenuated solar occultation</a:t>
            </a:r>
          </a:p>
        </p:txBody>
      </p:sp>
    </p:spTree>
    <p:extLst>
      <p:ext uri="{BB962C8B-B14F-4D97-AF65-F5344CB8AC3E}">
        <p14:creationId xmlns:p14="http://schemas.microsoft.com/office/powerpoint/2010/main" val="212316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jupmag5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41" cy="6872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77" y="6482324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cs typeface="Helvetica Neue Light"/>
              </a:rPr>
              <a:t>John Spencer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E14_europa_tedstryk_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9229" r="3484" b="6606"/>
          <a:stretch>
            <a:fillRect/>
          </a:stretch>
        </p:blipFill>
        <p:spPr bwMode="auto">
          <a:xfrm>
            <a:off x="6350" y="-263699"/>
            <a:ext cx="915352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3985" y="4874715"/>
            <a:ext cx="8487555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Helvetica Neue Light"/>
                <a:ea typeface="ＭＳ Ｐゴシック"/>
                <a:cs typeface="Helvetica Neue Light"/>
              </a:rPr>
              <a:t>NASA’s Europa mission might arrive as early as 2025!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Helvetica Neue Light"/>
                <a:ea typeface="ＭＳ Ｐゴシック"/>
                <a:cs typeface="Helvetica Neue Light"/>
              </a:rPr>
              <a:t>ESA’s JUICE mission to arrive in 2030 with 2 Europa flybys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Helvetica Neue Light"/>
                <a:ea typeface="ＭＳ Ｐゴシック"/>
                <a:cs typeface="Helvetica Neue Light"/>
              </a:rPr>
              <a:t>Future UV telescope above geocorona could be perfect tool to observe outer planetary water worlds!</a:t>
            </a:r>
            <a:endParaRPr lang="en-US" sz="2400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ysClr val="windowText" lastClr="000000"/>
                </a:solidFill>
                <a:ea typeface="ＭＳ Ｐゴシック"/>
              </a:rPr>
              <a:t>Outlook</a:t>
            </a:r>
            <a:endParaRPr lang="en-US" dirty="0">
              <a:solidFill>
                <a:sysClr val="windowText" lastClr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10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E14_europa_tedstryk_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9229" r="3484" b="6606"/>
          <a:stretch>
            <a:fillRect/>
          </a:stretch>
        </p:blipFill>
        <p:spPr bwMode="auto">
          <a:xfrm>
            <a:off x="6350" y="0"/>
            <a:ext cx="915352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526213"/>
            <a:ext cx="16611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 Light"/>
                <a:ea typeface="ＭＳ Ｐゴシック" charset="0"/>
                <a:cs typeface="Helvetica Light"/>
              </a:rPr>
              <a:t>Mosaic </a:t>
            </a:r>
            <a:r>
              <a:rPr lang="en-US" sz="1400" dirty="0">
                <a:solidFill>
                  <a:srgbClr val="FFFFFF"/>
                </a:solidFill>
                <a:latin typeface="Helvetica Light"/>
                <a:ea typeface="ＭＳ Ｐゴシック" charset="0"/>
                <a:cs typeface="Helvetica Light"/>
              </a:rPr>
              <a:t>by T. </a:t>
            </a:r>
            <a:r>
              <a:rPr lang="en-US" sz="1400" dirty="0" err="1" smtClean="0">
                <a:solidFill>
                  <a:srgbClr val="FFFFFF"/>
                </a:solidFill>
                <a:latin typeface="Helvetica Light"/>
                <a:ea typeface="ＭＳ Ｐゴシック" charset="0"/>
                <a:cs typeface="Helvetica Light"/>
              </a:rPr>
              <a:t>Stryk</a:t>
            </a:r>
            <a:endParaRPr lang="en-US" sz="1400" dirty="0">
              <a:solidFill>
                <a:srgbClr val="FFFFFF"/>
              </a:solidFill>
              <a:latin typeface="Helvetica Light"/>
              <a:ea typeface="ＭＳ Ｐゴシック" charset="0"/>
              <a:cs typeface="Helvetica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5346700"/>
            <a:ext cx="7924800" cy="1181895"/>
            <a:chOff x="533400" y="5346700"/>
            <a:chExt cx="7924800" cy="1181895"/>
          </a:xfrm>
        </p:grpSpPr>
        <p:grpSp>
          <p:nvGrpSpPr>
            <p:cNvPr id="2" name="Group 1"/>
            <p:cNvGrpSpPr/>
            <p:nvPr/>
          </p:nvGrpSpPr>
          <p:grpSpPr>
            <a:xfrm>
              <a:off x="533400" y="5578475"/>
              <a:ext cx="1274763" cy="711200"/>
              <a:chOff x="533400" y="5578475"/>
              <a:chExt cx="1274763" cy="711200"/>
            </a:xfrm>
          </p:grpSpPr>
          <p:sp>
            <p:nvSpPr>
              <p:cNvPr id="8203" name="Text Box 11"/>
              <p:cNvSpPr txBox="1">
                <a:spLocks noChangeArrowheads="1"/>
              </p:cNvSpPr>
              <p:nvPr/>
            </p:nvSpPr>
            <p:spPr bwMode="auto">
              <a:xfrm>
                <a:off x="533400" y="5588000"/>
                <a:ext cx="80486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liquid</a:t>
                </a:r>
                <a:b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water</a:t>
                </a:r>
                <a:endParaRPr lang="en-US" sz="24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3188" y="5578475"/>
                <a:ext cx="434975" cy="711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6867525" y="5346700"/>
              <a:ext cx="1590675" cy="1104900"/>
              <a:chOff x="6867525" y="5346700"/>
              <a:chExt cx="1590675" cy="1104900"/>
            </a:xfrm>
          </p:grpSpPr>
          <p:pic>
            <p:nvPicPr>
              <p:cNvPr id="8211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0" y="5346700"/>
                <a:ext cx="838200" cy="785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12" name="Text Box 20"/>
              <p:cNvSpPr txBox="1">
                <a:spLocks noChangeArrowheads="1"/>
              </p:cNvSpPr>
              <p:nvPr/>
            </p:nvSpPr>
            <p:spPr bwMode="auto">
              <a:xfrm>
                <a:off x="6867525" y="5749925"/>
                <a:ext cx="1581150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stable </a:t>
                </a:r>
                <a:b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environment</a:t>
                </a:r>
                <a:endParaRPr lang="en-US" sz="24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21200" y="5651500"/>
              <a:ext cx="1768475" cy="839788"/>
              <a:chOff x="4521200" y="5651500"/>
              <a:chExt cx="1768475" cy="839788"/>
            </a:xfrm>
          </p:grpSpPr>
          <p:pic>
            <p:nvPicPr>
              <p:cNvPr id="8214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1325" y="5651500"/>
                <a:ext cx="768350" cy="839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9" name="Text Box 17"/>
              <p:cNvSpPr txBox="1">
                <a:spLocks noChangeArrowheads="1"/>
              </p:cNvSpPr>
              <p:nvPr/>
            </p:nvSpPr>
            <p:spPr bwMode="auto">
              <a:xfrm>
                <a:off x="4521200" y="5765800"/>
                <a:ext cx="118586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chemical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energy</a:t>
                </a:r>
                <a:endParaRPr lang="en-US" sz="24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362200" y="5657057"/>
              <a:ext cx="1751806" cy="871538"/>
              <a:chOff x="2362200" y="5657057"/>
              <a:chExt cx="1751806" cy="871538"/>
            </a:xfrm>
          </p:grpSpPr>
          <p:pic>
            <p:nvPicPr>
              <p:cNvPr id="8205" name="Picture 1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13860" r="16162" b="25500"/>
              <a:stretch>
                <a:fillRect/>
              </a:stretch>
            </p:blipFill>
            <p:spPr bwMode="auto">
              <a:xfrm rot="16237201">
                <a:off x="3321050" y="5735638"/>
                <a:ext cx="871538" cy="71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06" name="Text Box 14"/>
              <p:cNvSpPr txBox="1">
                <a:spLocks noChangeArrowheads="1"/>
              </p:cNvSpPr>
              <p:nvPr/>
            </p:nvSpPr>
            <p:spPr bwMode="auto">
              <a:xfrm>
                <a:off x="2362200" y="5781675"/>
                <a:ext cx="1214438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essential</a:t>
                </a:r>
                <a:b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elements</a:t>
                </a:r>
                <a:endParaRPr lang="en-US" sz="24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859493" y="6579928"/>
            <a:ext cx="32847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31FFF7"/>
                </a:solidFill>
                <a:latin typeface="Arial" charset="0"/>
                <a:ea typeface="ＭＳ Ｐゴシック" charset="0"/>
                <a:cs typeface="ＭＳ Ｐゴシック" charset="0"/>
              </a:rPr>
              <a:t>Copyright 2014 </a:t>
            </a:r>
            <a:r>
              <a:rPr lang="en-US" sz="1100" dirty="0">
                <a:solidFill>
                  <a:srgbClr val="31FFF7"/>
                </a:solidFill>
                <a:latin typeface="Arial" charset="0"/>
                <a:ea typeface="ＭＳ Ｐゴシック" charset="0"/>
                <a:cs typeface="ＭＳ Ｐゴシック" charset="0"/>
              </a:rPr>
              <a:t>California Institute of Technology</a:t>
            </a:r>
            <a:r>
              <a:rPr lang="en-US" sz="1100" dirty="0" smtClean="0">
                <a:solidFill>
                  <a:srgbClr val="31FFF7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1100" dirty="0">
              <a:solidFill>
                <a:srgbClr val="31FFF7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07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IC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41"/>
            <a:ext cx="9144000" cy="7050585"/>
          </a:xfrm>
          <a:prstGeom prst="rect">
            <a:avLst/>
          </a:prstGeom>
        </p:spPr>
      </p:pic>
      <p:sp>
        <p:nvSpPr>
          <p:cNvPr id="12" name="Content Placeholder 16"/>
          <p:cNvSpPr>
            <a:spLocks noGrp="1"/>
          </p:cNvSpPr>
          <p:nvPr>
            <p:ph sz="half" idx="1"/>
          </p:nvPr>
        </p:nvSpPr>
        <p:spPr bwMode="auto">
          <a:xfrm>
            <a:off x="240401" y="293059"/>
            <a:ext cx="6149830" cy="8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/>
                <a:cs typeface="Helvetica Neue"/>
              </a:rPr>
              <a:t>ESA’s Jupiter Icy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/>
                <a:cs typeface="Helvetica Neue"/>
              </a:rPr>
            </a:b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/>
                <a:cs typeface="Helvetica Neue"/>
              </a:rPr>
              <a:t>Moon Explorer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Neue"/>
                <a:cs typeface="Helvetica Neue"/>
              </a:rPr>
              <a:t> (JUICE)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Neue"/>
              <a:cs typeface="Helvetica Neue"/>
            </a:endParaRPr>
          </a:p>
        </p:txBody>
      </p:sp>
      <p:sp>
        <p:nvSpPr>
          <p:cNvPr id="16" name="Content Placeholder 16"/>
          <p:cNvSpPr txBox="1">
            <a:spLocks/>
          </p:cNvSpPr>
          <p:nvPr/>
        </p:nvSpPr>
        <p:spPr>
          <a:xfrm>
            <a:off x="3111322" y="4591287"/>
            <a:ext cx="5472545" cy="2244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11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Helvetica Neue"/>
              </a:rPr>
              <a:t> instruments onboard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noProof="0" dirty="0"/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Helvetica Neue"/>
              </a:rPr>
              <a:t>aunch planned for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Arrival at Jupiter in 2030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2 close Europa flybys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Into orbit around Ganymede (2033) after Jupiter orbit phase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8598" y="6593661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Credits ESA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89140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uropaspacecraft_may2015_16_ma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20786"/>
          <a:stretch/>
        </p:blipFill>
        <p:spPr>
          <a:xfrm>
            <a:off x="0" y="0"/>
            <a:ext cx="9156829" cy="6911999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367396" y="304604"/>
            <a:ext cx="6149830" cy="8883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NASA’s Europa multiple-flyby 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1693" y="590877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NASA / JPL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19" name="Content Placeholder 16"/>
          <p:cNvSpPr>
            <a:spLocks noGrp="1"/>
          </p:cNvSpPr>
          <p:nvPr>
            <p:ph sz="half" idx="1"/>
          </p:nvPr>
        </p:nvSpPr>
        <p:spPr>
          <a:xfrm>
            <a:off x="0" y="1411046"/>
            <a:ext cx="7049422" cy="1411044"/>
          </a:xfrm>
        </p:spPr>
        <p:txBody>
          <a:bodyPr>
            <a:normAutofit/>
          </a:bodyPr>
          <a:lstStyle/>
          <a:p>
            <a:r>
              <a:rPr lang="en-US" sz="2400" dirty="0"/>
              <a:t>9 science </a:t>
            </a:r>
            <a:r>
              <a:rPr lang="en-US" sz="2400" dirty="0" smtClean="0"/>
              <a:t>instruments</a:t>
            </a:r>
          </a:p>
          <a:p>
            <a:r>
              <a:rPr lang="en-US" sz="2400" dirty="0" smtClean="0"/>
              <a:t>Possible </a:t>
            </a:r>
            <a:r>
              <a:rPr lang="en-US" sz="2400" dirty="0" smtClean="0"/>
              <a:t>launch date in 2022 (or 2025)</a:t>
            </a:r>
          </a:p>
          <a:p>
            <a:r>
              <a:rPr lang="en-US" sz="2400" dirty="0" smtClean="0"/>
              <a:t>2-year </a:t>
            </a:r>
            <a:r>
              <a:rPr lang="en-US" sz="2400" dirty="0" smtClean="0"/>
              <a:t>or </a:t>
            </a:r>
            <a:r>
              <a:rPr lang="en-US" sz="2400" dirty="0" smtClean="0"/>
              <a:t>7-year </a:t>
            </a:r>
            <a:r>
              <a:rPr lang="en-US" sz="2400" dirty="0" smtClean="0"/>
              <a:t>cruise to Jupiter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1F5A-66FC-1849-96F6-7883EB231512}" type="datetime4">
              <a:rPr lang="en-US" smtClean="0"/>
              <a:t>November 4, 2015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Roth et al.: HST / Europa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5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" t="39979" r="44475" b="26018"/>
          <a:stretch/>
        </p:blipFill>
        <p:spPr>
          <a:xfrm>
            <a:off x="6515133" y="4969485"/>
            <a:ext cx="1662560" cy="1129205"/>
          </a:xfrm>
          <a:prstGeom prst="rect">
            <a:avLst/>
          </a:prstGeom>
          <a:noFill/>
          <a:ln w="19050">
            <a:solidFill>
              <a:srgbClr val="9FB8CD"/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35507" y="1084114"/>
            <a:ext cx="6618843" cy="50032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000" i="1" dirty="0" smtClean="0">
                <a:solidFill>
                  <a:srgbClr val="000000"/>
                </a:solidFill>
              </a:rPr>
              <a:t>Goal: </a:t>
            </a:r>
            <a:r>
              <a:rPr lang="en-US" sz="2000" b="1" dirty="0">
                <a:solidFill>
                  <a:srgbClr val="000000"/>
                </a:solidFill>
              </a:rPr>
              <a:t>Explore Europa to investigate its </a:t>
            </a:r>
            <a:r>
              <a:rPr lang="en-US" sz="2000" b="1" dirty="0" smtClean="0">
                <a:solidFill>
                  <a:srgbClr val="000000"/>
                </a:solidFill>
              </a:rPr>
              <a:t>habitability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i="1" dirty="0" smtClean="0">
                <a:solidFill>
                  <a:srgbClr val="000000"/>
                </a:solidFill>
              </a:rPr>
              <a:t>Objectives:			</a:t>
            </a:r>
          </a:p>
          <a:p>
            <a:pPr lvl="1">
              <a:spcBef>
                <a:spcPts val="16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Ice Shell &amp; Ocean: </a:t>
            </a:r>
            <a:r>
              <a:rPr lang="en-US" sz="1800" dirty="0"/>
              <a:t>Characterize the ice shell and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any </a:t>
            </a:r>
            <a:r>
              <a:rPr lang="en-US" sz="1800" dirty="0"/>
              <a:t>subsurface </a:t>
            </a:r>
            <a:r>
              <a:rPr lang="en-US" sz="1800" dirty="0" smtClean="0"/>
              <a:t>water</a:t>
            </a:r>
            <a:r>
              <a:rPr lang="en-US" sz="1800" dirty="0"/>
              <a:t>, including their heterogeneity, </a:t>
            </a:r>
            <a:br>
              <a:rPr lang="en-US" sz="1800" dirty="0"/>
            </a:br>
            <a:r>
              <a:rPr lang="en-US" sz="1800" dirty="0"/>
              <a:t>ocean properties, and the nature of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surface-ice</a:t>
            </a:r>
            <a:r>
              <a:rPr lang="en-US" sz="1800" dirty="0"/>
              <a:t>-ocean exchange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spcBef>
                <a:spcPts val="16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Composition: </a:t>
            </a:r>
            <a:r>
              <a:rPr lang="en-US" sz="1800" dirty="0"/>
              <a:t>Understand the habitability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of Europa's </a:t>
            </a:r>
            <a:r>
              <a:rPr lang="en-US" sz="1800" dirty="0"/>
              <a:t>ocean through </a:t>
            </a:r>
            <a:r>
              <a:rPr lang="en-US" sz="1800" dirty="0" smtClean="0"/>
              <a:t>composition 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chemistry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spcBef>
                <a:spcPts val="16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Geolog</a:t>
            </a:r>
            <a:r>
              <a:rPr lang="en-US" sz="1800" b="1" dirty="0" smtClean="0"/>
              <a:t>y:</a:t>
            </a:r>
            <a:r>
              <a:rPr lang="en-US" sz="1800" dirty="0"/>
              <a:t> Understand the formation of surface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features</a:t>
            </a:r>
            <a:r>
              <a:rPr lang="en-US" sz="1800" dirty="0"/>
              <a:t>, including sites </a:t>
            </a:r>
            <a:r>
              <a:rPr lang="en-US" sz="1800" dirty="0" smtClean="0"/>
              <a:t>of </a:t>
            </a:r>
            <a:r>
              <a:rPr lang="en-US" sz="1800" dirty="0"/>
              <a:t>recent or current activity,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characterize hig</a:t>
            </a:r>
            <a:r>
              <a:rPr lang="en-US" sz="1800" dirty="0">
                <a:solidFill>
                  <a:srgbClr val="000000"/>
                </a:solidFill>
              </a:rPr>
              <a:t>h science interest localities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>
              <a:spcBef>
                <a:spcPts val="1600"/>
              </a:spcBef>
            </a:pPr>
            <a:r>
              <a:rPr lang="en-US" sz="1800" b="1" dirty="0">
                <a:solidFill>
                  <a:srgbClr val="000000"/>
                </a:solidFill>
              </a:rPr>
              <a:t>Reconnaissance:</a:t>
            </a:r>
            <a:r>
              <a:rPr lang="en-US" sz="1800" dirty="0">
                <a:solidFill>
                  <a:srgbClr val="000000"/>
                </a:solidFill>
              </a:rPr>
              <a:t>  Characterize scientifically </a:t>
            </a: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compelling </a:t>
            </a:r>
            <a:r>
              <a:rPr lang="en-US" sz="1800" dirty="0">
                <a:solidFill>
                  <a:srgbClr val="000000"/>
                </a:solidFill>
              </a:rPr>
              <a:t>sites, and hazards, for a potential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future landed mission to Europa</a:t>
            </a:r>
          </a:p>
          <a:p>
            <a:pPr lvl="1">
              <a:spcBef>
                <a:spcPts val="16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498" y="100121"/>
            <a:ext cx="7889784" cy="8904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Europa </a:t>
            </a:r>
            <a:r>
              <a:rPr lang="en-US" sz="3600" b="1" dirty="0" smtClean="0"/>
              <a:t>Multi-Flyby Mission </a:t>
            </a:r>
            <a:br>
              <a:rPr lang="en-US" sz="3600" b="1" dirty="0" smtClean="0"/>
            </a:br>
            <a:r>
              <a:rPr lang="en-US" sz="3600" b="1" dirty="0" smtClean="0"/>
              <a:t>Science Goal &amp; Objectives</a:t>
            </a:r>
            <a:endParaRPr lang="en-US" sz="36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935" y="3762373"/>
            <a:ext cx="1656047" cy="1144487"/>
          </a:xfrm>
          <a:prstGeom prst="rect">
            <a:avLst/>
          </a:prstGeom>
          <a:noFill/>
          <a:ln w="19050">
            <a:solidFill>
              <a:srgbClr val="9FB8CD"/>
            </a:solidFill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113" y="2580831"/>
            <a:ext cx="1656047" cy="1118042"/>
          </a:xfrm>
          <a:prstGeom prst="rect">
            <a:avLst/>
          </a:prstGeom>
          <a:noFill/>
          <a:ln w="19050">
            <a:solidFill>
              <a:srgbClr val="9FB8CD"/>
            </a:solidFill>
            <a:miter lim="800000"/>
            <a:headEnd/>
            <a:tailEnd/>
          </a:ln>
        </p:spPr>
      </p:pic>
      <p:pic>
        <p:nvPicPr>
          <p:cNvPr id="21" name="Picture 20" descr="Europa_Carrol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252" y="1395338"/>
            <a:ext cx="1656047" cy="1129205"/>
          </a:xfrm>
          <a:prstGeom prst="rect">
            <a:avLst/>
          </a:prstGeom>
          <a:noFill/>
          <a:ln w="19050">
            <a:solidFill>
              <a:srgbClr val="9FB8CD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" y="0"/>
            <a:ext cx="85452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6135469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Europa Mission will provide an in depth look at Europa’</a:t>
            </a:r>
            <a:r>
              <a:rPr lang="en-US" altLang="ja-JP" i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s ice-shell-covered ocean, plumes, surface chemistry, and geophysics; identifying sites for future exploration.</a:t>
            </a:r>
          </a:p>
        </p:txBody>
      </p:sp>
    </p:spTree>
    <p:extLst>
      <p:ext uri="{BB962C8B-B14F-4D97-AF65-F5344CB8AC3E}">
        <p14:creationId xmlns:p14="http://schemas.microsoft.com/office/powerpoint/2010/main" val="36434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Hubble UV observations:</a:t>
            </a:r>
            <a:br>
              <a:rPr lang="en-US" dirty="0" smtClean="0"/>
            </a:b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Atmosphere and H</a:t>
            </a:r>
            <a:r>
              <a:rPr lang="en-US" baseline="-25000" dirty="0" smtClean="0"/>
              <a:t>2</a:t>
            </a:r>
            <a:r>
              <a:rPr lang="en-US" dirty="0" smtClean="0"/>
              <a:t>O plumes </a:t>
            </a:r>
            <a:endParaRPr lang="en-US" dirty="0"/>
          </a:p>
        </p:txBody>
      </p:sp>
      <p:pic>
        <p:nvPicPr>
          <p:cNvPr id="7" name="Picture 6" descr="hubble-space-telescope_cut.jpg"/>
          <p:cNvPicPr>
            <a:picLocks noChangeAspect="1"/>
          </p:cNvPicPr>
          <p:nvPr/>
        </p:nvPicPr>
        <p:blipFill rotWithShape="1">
          <a:blip r:embed="rId2"/>
          <a:srcRect l="4229"/>
          <a:stretch/>
        </p:blipFill>
        <p:spPr>
          <a:xfrm>
            <a:off x="5798791" y="3845677"/>
            <a:ext cx="2324131" cy="1820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atmosphere detected with UV aurora spectra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94230" y="1099898"/>
            <a:ext cx="5109103" cy="5026265"/>
          </a:xfrm>
        </p:spPr>
        <p:txBody>
          <a:bodyPr wrap="square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HST/GHRS FUV spectrum revealed</a:t>
            </a:r>
            <a:r>
              <a:rPr lang="en-US" sz="2000" dirty="0">
                <a:latin typeface="Helvetica Neue Light"/>
                <a:cs typeface="Helvetica Neue Light"/>
              </a:rPr>
              <a:t/>
            </a:r>
            <a:br>
              <a:rPr lang="en-US" sz="2000" dirty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oxygen emissions from the atmosphere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Helvetica Neue Light"/>
                <a:cs typeface="Helvetica Neue Light"/>
              </a:rPr>
              <a:t>OI1356 Å / OI1304 Å ratio of ~2 is diagnostic for: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       e</a:t>
            </a:r>
            <a:r>
              <a:rPr lang="en-US" sz="2000" baseline="30000" dirty="0" smtClean="0">
                <a:latin typeface="Helvetica Neue Light"/>
                <a:cs typeface="Helvetica Neue Light"/>
              </a:rPr>
              <a:t>-</a:t>
            </a:r>
            <a:r>
              <a:rPr lang="en-US" sz="2000" dirty="0" smtClean="0">
                <a:latin typeface="Helvetica Neue Light"/>
                <a:cs typeface="Helvetica Neue Light"/>
              </a:rPr>
              <a:t> + O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latin typeface="Helvetica Neue Light"/>
                <a:cs typeface="Helvetica Neue Light"/>
              </a:rPr>
              <a:t>  →  O*  →  O + </a:t>
            </a:r>
            <a:r>
              <a:rPr lang="en-US" sz="2000" i="1" dirty="0" smtClean="0">
                <a:latin typeface="Helvetica Neue Light"/>
                <a:cs typeface="Helvetica Neue Light"/>
              </a:rPr>
              <a:t>hv </a:t>
            </a:r>
            <a:r>
              <a:rPr lang="en-US" sz="2000" dirty="0" smtClean="0">
                <a:latin typeface="Helvetica Neue Light"/>
                <a:cs typeface="Helvetica Neue Light"/>
              </a:rPr>
              <a:t>(OI)</a:t>
            </a:r>
            <a:r>
              <a:rPr lang="en-US" sz="2000" i="1" dirty="0" smtClean="0">
                <a:latin typeface="Helvetica Neue Light"/>
                <a:cs typeface="Helvetica Neue Light"/>
              </a:rPr>
              <a:t/>
            </a:r>
            <a:br>
              <a:rPr lang="en-US" sz="2000" i="1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➤ O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latin typeface="Helvetica Neue Light"/>
                <a:cs typeface="Helvetica Neue Light"/>
              </a:rPr>
              <a:t> atmosphere / exosphere</a:t>
            </a:r>
          </a:p>
          <a:p>
            <a:pPr>
              <a:spcAft>
                <a:spcPts val="600"/>
              </a:spcAft>
              <a:buNone/>
            </a:pPr>
            <a:endParaRPr lang="en-US" sz="2000" baseline="30000" dirty="0" smtClean="0">
              <a:latin typeface="Helvetica Neue Light"/>
              <a:cs typeface="Helvetica Neue Light"/>
            </a:endParaRPr>
          </a:p>
        </p:txBody>
      </p:sp>
      <p:pic>
        <p:nvPicPr>
          <p:cNvPr id="18" name="Picture 17" descr="Hall95_Fig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78" y="3456290"/>
            <a:ext cx="4020725" cy="29475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2712" y="3981306"/>
            <a:ext cx="134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Hall et al.</a:t>
            </a:r>
            <a:r>
              <a:rPr kumimoji="0" lang="en-US" sz="14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 1995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pic>
        <p:nvPicPr>
          <p:cNvPr id="13" name="Picture 12" descr="Europa - Radiolyse-modEuropa - Radiolyse-modEuropa - Radiolyse-mod.jpg"/>
          <p:cNvPicPr>
            <a:picLocks noChangeAspect="1"/>
          </p:cNvPicPr>
          <p:nvPr/>
        </p:nvPicPr>
        <p:blipFill>
          <a:blip r:embed="rId4"/>
          <a:srcRect l="2535"/>
          <a:stretch>
            <a:fillRect/>
          </a:stretch>
        </p:blipFill>
        <p:spPr>
          <a:xfrm>
            <a:off x="5926343" y="1099898"/>
            <a:ext cx="2760457" cy="5026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4538" y="5972274"/>
            <a:ext cx="134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Hall et al. 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Helvetica Neue Light"/>
                <a:cs typeface="Helvetica Neue Light"/>
              </a:rPr>
              <a:t>1995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4490" y="6048573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Light"/>
                <a:cs typeface="Helvetica Neue Light"/>
              </a:rPr>
              <a:t>Johnson et al. 2004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1567022" y="4135914"/>
            <a:ext cx="9128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328557" y="3891677"/>
            <a:ext cx="4259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CCE4-D785-904B-A990-F7BEB8E87699}" type="datetime4">
              <a:rPr lang="en-US" smtClean="0"/>
              <a:t>November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Roth et al.: HST / Europa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D2F2-2EA5-684F-ACA3-D20EB1D34A7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1703</Words>
  <Application>Microsoft Macintosh PowerPoint</Application>
  <PresentationFormat>On-screen Show (4:3)</PresentationFormat>
  <Paragraphs>320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Office Theme</vt:lpstr>
      <vt:lpstr>1_Pulse</vt:lpstr>
      <vt:lpstr>1_Office Theme</vt:lpstr>
      <vt:lpstr>2_Office Theme</vt:lpstr>
      <vt:lpstr>2_Pulse</vt:lpstr>
      <vt:lpstr>Europa’s Atmosphere and Plumes Through Ultraviolet Observations </vt:lpstr>
      <vt:lpstr>Outline</vt:lpstr>
      <vt:lpstr>PowerPoint Presentation</vt:lpstr>
      <vt:lpstr>PowerPoint Presentation</vt:lpstr>
      <vt:lpstr>PowerPoint Presentation</vt:lpstr>
      <vt:lpstr>PowerPoint Presentation</vt:lpstr>
      <vt:lpstr>Europa Multi-Flyby Mission  Science Goal &amp; Objectives</vt:lpstr>
      <vt:lpstr>2. Hubble UV observations: O2 Atmosphere and H2O plumes </vt:lpstr>
      <vt:lpstr>O2 atmosphere detected with UV aurora spectra </vt:lpstr>
      <vt:lpstr>Irregular aurora morphology – hint for plumes?</vt:lpstr>
      <vt:lpstr>FUV imaging spectroscopy with HST / STIS </vt:lpstr>
      <vt:lpstr>FUV imaging spectroscopy with STIS </vt:lpstr>
      <vt:lpstr>5-orbit images series</vt:lpstr>
      <vt:lpstr>PowerPoint Presentation</vt:lpstr>
      <vt:lpstr>Tidal Forces Controlling Enceladus’ Jets </vt:lpstr>
      <vt:lpstr>As reported last year:  5 Visits - one detection </vt:lpstr>
      <vt:lpstr>3. Results from the 2014/2015 HST Europa UV campaign  and future prospects</vt:lpstr>
      <vt:lpstr>2014/2015 Cycle 22 HST Europa campaign: 15 aurora / emission visits</vt:lpstr>
      <vt:lpstr>PowerPoint Presentation</vt:lpstr>
      <vt:lpstr>Ly-α limb surpluses for all 20 visits </vt:lpstr>
      <vt:lpstr>Oxygen aurora from global O2 atmosphere correlated to magnetospheric environment</vt:lpstr>
      <vt:lpstr>1. Brightness variations Consistent dependence on plasma sheet distance</vt:lpstr>
      <vt:lpstr>2. Morphology correlated / symmetric to magnetic field orientation</vt:lpstr>
      <vt:lpstr>OI1356 Å / OI 1304 Å ratio =&gt;  O / O2 ratio  </vt:lpstr>
      <vt:lpstr>Hubble Science Summary </vt:lpstr>
      <vt:lpstr>Observing issues and future UV telescope</vt:lpstr>
      <vt:lpstr>JUICE and Europa UVS Extend SwRI’s UV Instrument Family</vt:lpstr>
      <vt:lpstr>Europa-UVS</vt:lpstr>
      <vt:lpstr>Europa-UVS – Flyby Sequence</vt:lpstr>
      <vt:lpstr>PowerPoint Presentation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Lorenz Roth</dc:creator>
  <cp:lastModifiedBy>Lorenz Roth</cp:lastModifiedBy>
  <cp:revision>1365</cp:revision>
  <dcterms:created xsi:type="dcterms:W3CDTF">2014-07-15T15:42:37Z</dcterms:created>
  <dcterms:modified xsi:type="dcterms:W3CDTF">2015-11-04T10:43:38Z</dcterms:modified>
</cp:coreProperties>
</file>