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tif" ContentType="image/tif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</p:sldIdLst>
  <p:sldSz cx="13004800" cy="9753600"/>
  <p:notesSz cx="6858000" cy="9144000"/>
  <p:defaultTextStyle>
    <a:lvl1pPr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1pPr>
    <a:lvl2pPr indent="228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2pPr>
    <a:lvl3pPr indent="457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3pPr>
    <a:lvl4pPr indent="685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4pPr>
    <a:lvl5pPr indent="9144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5pPr>
    <a:lvl6pPr indent="11430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6pPr>
    <a:lvl7pPr indent="13716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7pPr>
    <a:lvl8pPr indent="16002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8pPr>
    <a:lvl9pPr indent="1828800" algn="ctr" defTabSz="584200">
      <a:defRPr sz="4000">
        <a:solidFill>
          <a:srgbClr val="FFFFFF"/>
        </a:solidFill>
        <a:latin typeface="+mn-lt"/>
        <a:ea typeface="+mn-ea"/>
        <a:cs typeface="+mn-cs"/>
        <a:sym typeface="Avenir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75A7D"/>
          </a:solidFill>
        </a:fill>
      </a:tcStyle>
    </a:wholeTbl>
    <a:band2H>
      <a:tcTxStyle/>
      <a:tcStyle>
        <a:tcBdr/>
        <a:fill>
          <a:solidFill>
            <a:srgbClr val="3B7499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53D5FD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53D5FD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53D5FD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1E3C6E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wholeTbl>
    <a:band2H>
      <a:tcTxStyle/>
      <a:tcStyle>
        <a:tcBdr/>
        <a:fill>
          <a:solidFill>
            <a:srgbClr val="0A0A0A">
              <a:alpha val="92000"/>
            </a:srgbClr>
          </a:solidFill>
        </a:fill>
      </a:tcStyle>
    </a:band2H>
    <a:firstCol>
      <a:tcTxStyle b="off" i="off">
        <a:font>
          <a:latin typeface="Avenir Medium"/>
          <a:ea typeface="Avenir Medium"/>
          <a:cs typeface="Avenir Medium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635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381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Col>
    <a:la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635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lastRow>
    <a:firstRow>
      <a:tcTxStyle b="off" i="off">
        <a:font>
          <a:latin typeface="Avenir Medium"/>
          <a:ea typeface="Avenir Medium"/>
          <a:cs typeface="Avenir Medium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635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</a:tcStyle>
    </a:firstRow>
  </a:tblStyle>
  <a:tblStyle styleId="{EEE7283C-3CF3-47DC-8721-378D4A62B22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1E4E5C"/>
              </a:solidFill>
              <a:prstDash val="solid"/>
              <a:miter lim="400000"/>
            </a:ln>
          </a:left>
          <a:right>
            <a:ln w="12700" cap="flat">
              <a:solidFill>
                <a:srgbClr val="1E4E5C"/>
              </a:solidFill>
              <a:prstDash val="solid"/>
              <a:miter lim="400000"/>
            </a:ln>
          </a:right>
          <a:top>
            <a:ln w="12700" cap="flat">
              <a:solidFill>
                <a:srgbClr val="1E4E5C"/>
              </a:solidFill>
              <a:prstDash val="solid"/>
              <a:miter lim="400000"/>
            </a:ln>
          </a:top>
          <a:bottom>
            <a:ln w="12700" cap="flat">
              <a:solidFill>
                <a:srgbClr val="1E4E5C"/>
              </a:solidFill>
              <a:prstDash val="solid"/>
              <a:miter lim="400000"/>
            </a:ln>
          </a:bottom>
          <a:insideH>
            <a:ln w="12700" cap="flat">
              <a:solidFill>
                <a:srgbClr val="1E4E5C"/>
              </a:solidFill>
              <a:prstDash val="solid"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EDFF">
              <a:alpha val="24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solidFill>
                <a:srgbClr val="1E4E5C"/>
              </a:solidFill>
              <a:prstDash val="solid"/>
              <a:miter lim="400000"/>
            </a:ln>
          </a:insideV>
        </a:tcBdr>
        <a:fill>
          <a:solidFill>
            <a:srgbClr val="32829A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919C">
                  <a:alpha val="79000"/>
                </a:srgb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E4E5C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top>
          <a:bottom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bottom>
          <a:insideH>
            <a:ln w="25400" cap="rnd">
              <a:solidFill>
                <a:srgbClr val="4F4F4F"/>
              </a:solidFill>
              <a:custDash>
                <a:ds d="1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6D6D6D">
              <a:alpha val="2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080">
              <a:alpha val="32000"/>
            </a:srgb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41B00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D2600">
              <a:alpha val="80000"/>
            </a:srgbClr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4F4F4F"/>
              </a:solidFill>
              <a:prstDash val="solid"/>
              <a:miter lim="400000"/>
            </a:ln>
          </a:top>
          <a:bottom>
            <a:ln w="12700" cap="flat">
              <a:solidFill>
                <a:srgbClr val="4F4F4F"/>
              </a:solidFill>
              <a:prstDash val="solid"/>
              <a:miter lim="400000"/>
            </a:ln>
          </a:bottom>
          <a:insideH>
            <a:ln w="12700" cap="flat">
              <a:solidFill>
                <a:srgbClr val="4F4F4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797979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55D7FF"/>
        </a:fontRef>
        <a:srgbClr val="55D7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797979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54" d="100"/>
          <a:sy n="54" d="100"/>
        </p:scale>
        <p:origin x="-1584" y="-104"/>
      </p:cViewPr>
      <p:guideLst>
        <p:guide orient="horz" pos="3072"/>
        <p:guide pos="4096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printerSettings" Target="printerSettings/printerSettings1.bin"/><Relationship Id="rId31" Type="http://schemas.openxmlformats.org/officeDocument/2006/relationships/presProps" Target="presProps.xml"/><Relationship Id="rId32" Type="http://schemas.openxmlformats.org/officeDocument/2006/relationships/viewProps" Target="view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theme" Target="theme/theme1.xml"/><Relationship Id="rId3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Shape 3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40" name="Shape 4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34896529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660400" y="4292600"/>
            <a:ext cx="11684000" cy="2222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660400" y="3416300"/>
            <a:ext cx="11684000" cy="8890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4384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8000" cap="none" spc="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5" name="Shape 35"/>
          <p:cNvSpPr>
            <a:spLocks noGrp="1"/>
          </p:cNvSpPr>
          <p:nvPr>
            <p:ph type="body" idx="1"/>
          </p:nvPr>
        </p:nvSpPr>
        <p:spPr>
          <a:xfrm>
            <a:off x="1270000" y="2768600"/>
            <a:ext cx="10464800" cy="5715000"/>
          </a:xfrm>
          <a:prstGeom prst="rect">
            <a:avLst/>
          </a:prstGeom>
        </p:spPr>
        <p:txBody>
          <a:bodyPr>
            <a:noAutofit/>
          </a:bodyPr>
          <a:lstStyle>
            <a:lvl1pPr marL="889000" indent="-571500">
              <a:spcBef>
                <a:spcPts val="2500"/>
              </a:spcBef>
              <a:buClrTx/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1pPr>
            <a:lvl2pPr marL="1333500" indent="-571500">
              <a:spcBef>
                <a:spcPts val="2500"/>
              </a:spcBef>
              <a:buClrTx/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2pPr>
            <a:lvl3pPr marL="1778000" indent="-571500">
              <a:spcBef>
                <a:spcPts val="2500"/>
              </a:spcBef>
              <a:buClrTx/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3pPr>
            <a:lvl4pPr marL="2222500" indent="-571500">
              <a:spcBef>
                <a:spcPts val="2500"/>
              </a:spcBef>
              <a:buClrTx/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4pPr>
            <a:lvl5pPr marL="2667000" indent="-571500">
              <a:spcBef>
                <a:spcPts val="2500"/>
              </a:spcBef>
              <a:buClrTx/>
              <a:buSzPct val="171000"/>
              <a:defRPr sz="4000">
                <a:latin typeface="Gill Sans"/>
                <a:ea typeface="Gill Sans"/>
                <a:cs typeface="Gill Sans"/>
                <a:sym typeface="Gill Sans"/>
              </a:defRPr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 37"/>
          <p:cNvSpPr>
            <a:spLocks noGrp="1"/>
          </p:cNvSpPr>
          <p:nvPr>
            <p:ph type="title"/>
          </p:nvPr>
        </p:nvSpPr>
        <p:spPr>
          <a:xfrm>
            <a:off x="977900" y="863600"/>
            <a:ext cx="11049000" cy="1625600"/>
          </a:xfrm>
          <a:prstGeom prst="rect">
            <a:avLst/>
          </a:prstGeom>
          <a:ln w="9525">
            <a:round/>
          </a:ln>
        </p:spPr>
        <p:txBody>
          <a:bodyPr lIns="38100" tIns="38100" rIns="38100" bIns="38100" anchor="ctr">
            <a:noAutofit/>
          </a:bodyPr>
          <a:lstStyle>
            <a:lvl1pPr algn="ctr" defTabSz="1295400">
              <a:defRPr sz="5800" cap="none" spc="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800">
                <a:solidFill>
                  <a:srgbClr val="FFFB00"/>
                </a:solidFill>
                <a:uFill>
                  <a:solidFill>
                    <a:srgbClr val="FFFB00"/>
                  </a:solidFill>
                </a:uFill>
              </a:rPr>
              <a:t>Title Text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xfrm>
            <a:off x="11714519" y="9182100"/>
            <a:ext cx="314922" cy="342900"/>
          </a:xfrm>
          <a:prstGeom prst="rect">
            <a:avLst/>
          </a:prstGeom>
          <a:ln>
            <a:round/>
          </a:ln>
        </p:spPr>
        <p:txBody>
          <a:bodyPr wrap="none" lIns="38100" tIns="38100" rIns="38100" bIns="38100">
            <a:spAutoFit/>
          </a:bodyPr>
          <a:lstStyle>
            <a:lvl1pPr algn="r" defTabSz="1295400">
              <a:defRPr sz="1600"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 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660400" y="1003300"/>
            <a:ext cx="11684000" cy="1460500"/>
          </a:xfrm>
          <a:prstGeom prst="rect">
            <a:avLst/>
          </a:prstGeom>
        </p:spPr>
        <p:txBody>
          <a:bodyPr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660400" y="508000"/>
            <a:ext cx="11684000" cy="508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xfrm>
            <a:off x="660400" y="3759200"/>
            <a:ext cx="11684000" cy="2222500"/>
          </a:xfrm>
          <a:prstGeom prst="rect">
            <a:avLst/>
          </a:prstGeom>
        </p:spPr>
        <p:txBody>
          <a:bodyPr anchor="ctr"/>
          <a:lstStyle>
            <a:lvl1pPr>
              <a:defRPr sz="6200" spc="992"/>
            </a:lvl1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6200" cap="all" spc="992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546100" y="4305300"/>
            <a:ext cx="5410200" cy="29845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7" name="Shape 17"/>
          <p:cNvSpPr>
            <a:spLocks noGrp="1"/>
          </p:cNvSpPr>
          <p:nvPr>
            <p:ph type="body" idx="1"/>
          </p:nvPr>
        </p:nvSpPr>
        <p:spPr>
          <a:xfrm>
            <a:off x="546100" y="3429000"/>
            <a:ext cx="5410200" cy="889000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sz="2400" cap="all" spc="384">
                <a:solidFill>
                  <a:srgbClr val="55D7FF"/>
                </a:solidFill>
                <a:latin typeface="Avenir Book"/>
                <a:ea typeface="Avenir Book"/>
                <a:cs typeface="Avenir Book"/>
                <a:sym typeface="Avenir Book"/>
              </a:defRPr>
            </a:lvl5pPr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One</a:t>
            </a:r>
          </a:p>
          <a:p>
            <a:pPr lvl="1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Two</a:t>
            </a:r>
          </a:p>
          <a:p>
            <a:pPr lvl="2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Three</a:t>
            </a:r>
          </a:p>
          <a:p>
            <a:pPr lvl="3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Four</a:t>
            </a:r>
          </a:p>
          <a:p>
            <a:pPr lvl="4">
              <a:defRPr sz="1800" cap="none" spc="0">
                <a:solidFill>
                  <a:srgbClr val="000000"/>
                </a:solidFill>
              </a:defRPr>
            </a:pPr>
            <a:r>
              <a:rPr sz="2400" cap="all" spc="384">
                <a:solidFill>
                  <a:srgbClr val="55D7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hape 1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xfrm>
            <a:off x="660400" y="609600"/>
            <a:ext cx="5080000" cy="1854200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660400" y="2819400"/>
            <a:ext cx="5080000" cy="6057900"/>
          </a:xfrm>
          <a:prstGeom prst="rect">
            <a:avLst/>
          </a:prstGeom>
        </p:spPr>
        <p:txBody>
          <a:bodyPr/>
          <a:lstStyle>
            <a:lvl1pPr marL="393700" indent="-393700">
              <a:spcBef>
                <a:spcPts val="3200"/>
              </a:spcBef>
              <a:defRPr sz="3000"/>
            </a:lvl1pPr>
            <a:lvl2pPr marL="787400" indent="-393700">
              <a:spcBef>
                <a:spcPts val="3200"/>
              </a:spcBef>
              <a:defRPr sz="3000"/>
            </a:lvl2pPr>
            <a:lvl3pPr marL="1181100" indent="-393700">
              <a:spcBef>
                <a:spcPts val="3200"/>
              </a:spcBef>
              <a:defRPr sz="3000"/>
            </a:lvl3pPr>
            <a:lvl4pPr marL="1574800" indent="-393700">
              <a:spcBef>
                <a:spcPts val="3200"/>
              </a:spcBef>
              <a:defRPr sz="3000"/>
            </a:lvl4pPr>
            <a:lvl5pPr marL="1968500" indent="-393700">
              <a:spcBef>
                <a:spcPts val="3200"/>
              </a:spcBef>
              <a:defRPr sz="3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Shape 27"/>
          <p:cNvSpPr>
            <a:spLocks noGrp="1"/>
          </p:cNvSpPr>
          <p:nvPr>
            <p:ph type="body" idx="1"/>
          </p:nvPr>
        </p:nvSpPr>
        <p:spPr>
          <a:xfrm>
            <a:off x="660400" y="1511300"/>
            <a:ext cx="11684000" cy="6718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660400" y="609600"/>
            <a:ext cx="11684000" cy="1422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660400" y="2019300"/>
            <a:ext cx="11684000" cy="6718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Body Level Five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xmlns:p14="http://schemas.microsoft.com/office/powerpoint/2010/main" spd="med"/>
  <p:txStyles>
    <p:titleStyle>
      <a:lvl1pPr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indent="228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indent="457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indent="685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indent="9144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indent="11430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indent="13716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indent="16002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indent="1828800" defTabSz="584200">
        <a:defRPr sz="4500" cap="all" spc="72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titleStyle>
    <p:bodyStyle>
      <a:lvl1pPr marL="4699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1pPr>
      <a:lvl2pPr marL="9398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2pPr>
      <a:lvl3pPr marL="14097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3pPr>
      <a:lvl4pPr marL="18796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4pPr>
      <a:lvl5pPr marL="23495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5pPr>
      <a:lvl6pPr marL="28194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6pPr>
      <a:lvl7pPr marL="32893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7pPr>
      <a:lvl8pPr marL="37592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8pPr>
      <a:lvl9pPr marL="4229100" indent="-469900" defTabSz="584200">
        <a:spcBef>
          <a:spcPts val="4200"/>
        </a:spcBef>
        <a:buClr>
          <a:srgbClr val="646464"/>
        </a:buClr>
        <a:buSzPct val="90000"/>
        <a:buChar char="•"/>
        <a:defRPr sz="3600">
          <a:solidFill>
            <a:srgbClr val="FFFFFF"/>
          </a:solidFill>
          <a:latin typeface="+mn-lt"/>
          <a:ea typeface="+mn-ea"/>
          <a:cs typeface="+mn-cs"/>
          <a:sym typeface="Avenir Light"/>
        </a:defRPr>
      </a:lvl9pPr>
    </p:bodyStyle>
    <p:otherStyle>
      <a:lvl1pPr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1pPr>
      <a:lvl2pPr indent="228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2pPr>
      <a:lvl3pPr indent="457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3pPr>
      <a:lvl4pPr indent="685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4pPr>
      <a:lvl5pPr indent="9144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5pPr>
      <a:lvl6pPr indent="11430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6pPr>
      <a:lvl7pPr indent="13716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7pPr>
      <a:lvl8pPr indent="16002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8pPr>
      <a:lvl9pPr indent="1828800" algn="ctr" defTabSz="584200">
        <a:defRPr>
          <a:solidFill>
            <a:schemeClr val="tx1"/>
          </a:solidFill>
          <a:latin typeface="+mn-lt"/>
          <a:ea typeface="+mn-ea"/>
          <a:cs typeface="+mn-cs"/>
          <a:sym typeface="Avenir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ng"/><Relationship Id="rId3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30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ng"/><Relationship Id="rId3" Type="http://schemas.openxmlformats.org/officeDocument/2006/relationships/image" Target="../media/image6.t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png"/><Relationship Id="rId3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exoplanèt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168635" y="-35984"/>
            <a:ext cx="15342070" cy="9753601"/>
          </a:xfrm>
          <a:prstGeom prst="rect">
            <a:avLst/>
          </a:prstGeom>
          <a:ln w="12700">
            <a:miter lim="400000"/>
          </a:ln>
        </p:spPr>
      </p:pic>
      <p:sp>
        <p:nvSpPr>
          <p:cNvPr id="43" name="Shape 43"/>
          <p:cNvSpPr>
            <a:spLocks noGrp="1"/>
          </p:cNvSpPr>
          <p:nvPr>
            <p:ph type="title"/>
          </p:nvPr>
        </p:nvSpPr>
        <p:spPr>
          <a:xfrm>
            <a:off x="242556" y="-42334"/>
            <a:ext cx="12519687" cy="2222501"/>
          </a:xfrm>
          <a:prstGeom prst="rect">
            <a:avLst/>
          </a:prstGeom>
        </p:spPr>
        <p:txBody>
          <a:bodyPr/>
          <a:lstStyle/>
          <a:p>
            <a:pPr lvl="0" algn="ctr" defTabSz="420624">
              <a:defRPr sz="1800" cap="none" spc="0">
                <a:solidFill>
                  <a:srgbClr val="000000"/>
                </a:solidFill>
              </a:defRPr>
            </a:pPr>
            <a:r>
              <a:rPr sz="4464" cap="all" spc="714">
                <a:solidFill>
                  <a:srgbClr val="FFFFFF"/>
                </a:solidFill>
              </a:rPr>
              <a:t>extrasolar planet occurrence Around </a:t>
            </a:r>
            <a:r>
              <a:rPr sz="4464" cap="all" spc="714">
                <a:solidFill>
                  <a:srgbClr val="90BEFF"/>
                </a:solidFill>
              </a:rPr>
              <a:t>F</a:t>
            </a:r>
            <a:r>
              <a:rPr sz="4464" cap="all" spc="714">
                <a:solidFill>
                  <a:srgbClr val="FDF62F"/>
                </a:solidFill>
              </a:rPr>
              <a:t>G</a:t>
            </a:r>
            <a:r>
              <a:rPr sz="4464" cap="all" spc="714">
                <a:solidFill>
                  <a:srgbClr val="FF8B1D"/>
                </a:solidFill>
              </a:rPr>
              <a:t>K</a:t>
            </a:r>
            <a:r>
              <a:rPr sz="4464" cap="all" spc="714">
                <a:solidFill>
                  <a:srgbClr val="FF2901"/>
                </a:solidFill>
              </a:rPr>
              <a:t>M</a:t>
            </a:r>
            <a:r>
              <a:rPr sz="4464" cap="all" spc="714">
                <a:solidFill>
                  <a:srgbClr val="FFFFFF"/>
                </a:solidFill>
              </a:rPr>
              <a:t> stars</a:t>
            </a:r>
          </a:p>
        </p:txBody>
      </p:sp>
      <p:sp>
        <p:nvSpPr>
          <p:cNvPr id="44" name="Shape 44"/>
          <p:cNvSpPr>
            <a:spLocks noGrp="1"/>
          </p:cNvSpPr>
          <p:nvPr>
            <p:ph type="body" idx="1"/>
          </p:nvPr>
        </p:nvSpPr>
        <p:spPr>
          <a:xfrm>
            <a:off x="101600" y="8470900"/>
            <a:ext cx="11684000" cy="889000"/>
          </a:xfrm>
          <a:prstGeom prst="rect">
            <a:avLst/>
          </a:prstGeom>
        </p:spPr>
        <p:txBody>
          <a:bodyPr/>
          <a:lstStyle/>
          <a:p>
            <a:pPr lvl="0" defTabSz="560831">
              <a:defRPr sz="1800" cap="none" spc="0">
                <a:solidFill>
                  <a:srgbClr val="000000"/>
                </a:solidFill>
              </a:defRPr>
            </a:pPr>
            <a:r>
              <a:rPr sz="2304" cap="all" spc="368">
                <a:solidFill>
                  <a:srgbClr val="FFF60E"/>
                </a:solidFill>
              </a:rPr>
              <a:t>ravi kopparapu </a:t>
            </a:r>
          </a:p>
          <a:p>
            <a:pPr lvl="0" defTabSz="560831">
              <a:defRPr sz="1800" cap="none" spc="0">
                <a:solidFill>
                  <a:srgbClr val="000000"/>
                </a:solidFill>
              </a:defRPr>
            </a:pPr>
            <a:r>
              <a:rPr sz="2304" cap="all" spc="368">
                <a:solidFill>
                  <a:srgbClr val="FFF60E"/>
                </a:solidFill>
              </a:rPr>
              <a:t>(GSFC, VPL)</a:t>
            </a:r>
          </a:p>
        </p:txBody>
      </p:sp>
      <p:sp>
        <p:nvSpPr>
          <p:cNvPr id="45" name="Shape 45"/>
          <p:cNvSpPr/>
          <p:nvPr/>
        </p:nvSpPr>
        <p:spPr>
          <a:xfrm>
            <a:off x="10566408" y="8978899"/>
            <a:ext cx="2099718" cy="431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900" i="1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1900" i="1">
                <a:solidFill>
                  <a:srgbClr val="FFFFFF"/>
                </a:solidFill>
              </a:rPr>
              <a:t>Credit: Paul Jorion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pic>
        <p:nvPicPr>
          <p:cNvPr id="107" name="Screen Shot 2013-11-04 at 4.49.34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27199" y="1247623"/>
            <a:ext cx="9550402" cy="6490892"/>
          </a:xfrm>
          <a:prstGeom prst="rect">
            <a:avLst/>
          </a:prstGeom>
          <a:ln w="12700">
            <a:miter lim="400000"/>
          </a:ln>
        </p:spPr>
      </p:pic>
      <p:sp>
        <p:nvSpPr>
          <p:cNvPr id="108" name="Shape 108"/>
          <p:cNvSpPr/>
          <p:nvPr/>
        </p:nvSpPr>
        <p:spPr>
          <a:xfrm>
            <a:off x="8394699" y="5156200"/>
            <a:ext cx="431801" cy="38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/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/>
          </a:p>
        </p:txBody>
      </p:sp>
      <p:sp>
        <p:nvSpPr>
          <p:cNvPr id="109" name="Shape 109"/>
          <p:cNvSpPr/>
          <p:nvPr/>
        </p:nvSpPr>
        <p:spPr>
          <a:xfrm>
            <a:off x="8860366" y="4961466"/>
            <a:ext cx="431801" cy="38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/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/>
          </a:p>
        </p:txBody>
      </p:sp>
      <p:sp>
        <p:nvSpPr>
          <p:cNvPr id="110" name="Shape 110"/>
          <p:cNvSpPr/>
          <p:nvPr/>
        </p:nvSpPr>
        <p:spPr>
          <a:xfrm>
            <a:off x="8860366" y="5334000"/>
            <a:ext cx="431801" cy="38100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</a:path>
            </a:pathLst>
          </a:custGeom>
          <a:ln w="25400">
            <a:solidFill/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/>
          </a:p>
        </p:txBody>
      </p:sp>
      <p:sp>
        <p:nvSpPr>
          <p:cNvPr id="111" name="Shape 111"/>
          <p:cNvSpPr/>
          <p:nvPr/>
        </p:nvSpPr>
        <p:spPr>
          <a:xfrm>
            <a:off x="7645400" y="4749800"/>
            <a:ext cx="2299758" cy="6353"/>
          </a:xfrm>
          <a:prstGeom prst="line">
            <a:avLst/>
          </a:prstGeom>
          <a:ln w="25400">
            <a:solidFill/>
            <a:miter lim="400000"/>
          </a:ln>
        </p:spPr>
        <p:txBody>
          <a:bodyPr lIns="0" tIns="0" rIns="0" bIns="0" anchor="ctr"/>
          <a:lstStyle/>
          <a:p>
            <a:pPr lvl="0" algn="l" defTabSz="457200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112" name="Shape 112"/>
          <p:cNvSpPr/>
          <p:nvPr/>
        </p:nvSpPr>
        <p:spPr>
          <a:xfrm>
            <a:off x="7052295" y="4267200"/>
            <a:ext cx="953096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400"/>
              <a:t>0.5 AU</a:t>
            </a:r>
          </a:p>
        </p:txBody>
      </p:sp>
      <p:sp>
        <p:nvSpPr>
          <p:cNvPr id="113" name="Shape 113"/>
          <p:cNvSpPr/>
          <p:nvPr/>
        </p:nvSpPr>
        <p:spPr>
          <a:xfrm>
            <a:off x="9437919" y="4264468"/>
            <a:ext cx="953096" cy="457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solidFill>
                  <a:srgbClr val="000000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/>
            </a:pPr>
            <a:r>
              <a:rPr sz="2400"/>
              <a:t>2 AU</a:t>
            </a:r>
          </a:p>
        </p:txBody>
      </p:sp>
      <p:sp>
        <p:nvSpPr>
          <p:cNvPr id="114" name="Shape 114"/>
          <p:cNvSpPr/>
          <p:nvPr/>
        </p:nvSpPr>
        <p:spPr>
          <a:xfrm>
            <a:off x="204754" y="7709119"/>
            <a:ext cx="12595292" cy="1854002"/>
          </a:xfrm>
          <a:prstGeom prst="roundRect">
            <a:avLst>
              <a:gd name="adj" fmla="val 18633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15" name="Shape 115"/>
          <p:cNvSpPr/>
          <p:nvPr/>
        </p:nvSpPr>
        <p:spPr>
          <a:xfrm>
            <a:off x="463439" y="7709119"/>
            <a:ext cx="10241986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4 times flux (0.5 AU) is too high. </a:t>
            </a:r>
            <a:endParaRPr lang="en-US" sz="3200" dirty="0" smtClean="0">
              <a:solidFill>
                <a:srgbClr val="FFFFFF"/>
              </a:solidFill>
              <a:latin typeface="Gill Sans"/>
              <a:ea typeface="Gill Sans"/>
              <a:cs typeface="Gill Sans"/>
              <a:sym typeface="Gill Sans"/>
            </a:endParaRP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 dirty="0" smtClean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Surface </a:t>
            </a:r>
            <a:r>
              <a:rPr sz="3200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water is unstable (~few hundred years lifetime).</a:t>
            </a:r>
          </a:p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5EC00"/>
                </a:solidFill>
                <a:latin typeface="Gill Sans"/>
                <a:ea typeface="Gill Sans"/>
                <a:cs typeface="Gill Sans"/>
                <a:sym typeface="Gill Sans"/>
              </a:rPr>
              <a:t>Only 3 planets with 1-2 RE within the conservative HZ limits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Shape 117"/>
          <p:cNvSpPr>
            <a:spLocks noGrp="1"/>
          </p:cNvSpPr>
          <p:nvPr>
            <p:ph type="title"/>
          </p:nvPr>
        </p:nvSpPr>
        <p:spPr>
          <a:xfrm>
            <a:off x="977900" y="139700"/>
            <a:ext cx="11049000" cy="1625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5200" spc="-13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  <a:latin typeface="Symbol"/>
                <a:ea typeface="Symbol"/>
                <a:cs typeface="Symbol"/>
                <a:sym typeface="Symbol"/>
              </a:rPr>
              <a:t>η</a:t>
            </a:r>
            <a:r>
              <a:rPr sz="5200" spc="-130" baseline="-20615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  <a:latin typeface="Arial"/>
                <a:ea typeface="Arial"/>
                <a:cs typeface="Arial"/>
                <a:sym typeface="Arial"/>
              </a:rPr>
              <a:t>Earth</a:t>
            </a:r>
            <a:r>
              <a:rPr sz="5200" spc="-13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  <a:latin typeface="Arial"/>
                <a:ea typeface="Arial"/>
                <a:cs typeface="Arial"/>
                <a:sym typeface="Arial"/>
              </a:rPr>
              <a:t> for late-G and K stars</a:t>
            </a:r>
          </a:p>
        </p:txBody>
      </p:sp>
      <p:sp>
        <p:nvSpPr>
          <p:cNvPr id="118" name="Shape 11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  <a:uFillTx/>
              </a:defRPr>
            </a:pPr>
            <a:fld id="{86CB4B4D-7CA3-9044-876B-883B54F8677D}" type="slidenum"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11</a:t>
            </a:fld>
            <a:endParaRPr sz="1600">
              <a:solidFill>
                <a:srgbClr val="FFFFFF"/>
              </a:solidFill>
              <a:uFill>
                <a:solidFill>
                  <a:srgbClr val="FFFFFF"/>
                </a:solidFill>
              </a:uFill>
            </a:endParaRPr>
          </a:p>
        </p:txBody>
      </p:sp>
      <p:pic>
        <p:nvPicPr>
          <p:cNvPr id="119" name="Screen Shot 2013-11-04 at 8.02.0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362200" y="2501900"/>
            <a:ext cx="8259787" cy="4733926"/>
          </a:xfrm>
          <a:prstGeom prst="rect">
            <a:avLst/>
          </a:prstGeom>
          <a:ln w="12700">
            <a:miter lim="400000"/>
          </a:ln>
        </p:spPr>
      </p:pic>
      <p:sp>
        <p:nvSpPr>
          <p:cNvPr id="120" name="Shape 120"/>
          <p:cNvSpPr/>
          <p:nvPr/>
        </p:nvSpPr>
        <p:spPr>
          <a:xfrm>
            <a:off x="1168400" y="4127500"/>
            <a:ext cx="10629900" cy="584200"/>
          </a:xfrm>
          <a:prstGeom prst="rect">
            <a:avLst/>
          </a:prstGeom>
          <a:ln w="38100">
            <a:solidFill>
              <a:srgbClr val="E32400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FFFFFF"/>
              </a:buClr>
              <a:defRPr sz="3200">
                <a:solidFill>
                  <a:srgbClr val="E32400"/>
                </a:solidFill>
                <a:uFill>
                  <a:solidFill>
                    <a:srgbClr val="E32400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/>
          </a:p>
        </p:txBody>
      </p:sp>
      <p:sp>
        <p:nvSpPr>
          <p:cNvPr id="121" name="Shape 121"/>
          <p:cNvSpPr/>
          <p:nvPr/>
        </p:nvSpPr>
        <p:spPr>
          <a:xfrm>
            <a:off x="99144" y="8343900"/>
            <a:ext cx="12903201" cy="1600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algn="l">
              <a:defRPr sz="1800">
                <a:solidFill>
                  <a:srgbClr val="000000"/>
                </a:solidFill>
              </a:defRPr>
            </a:pPr>
            <a:r>
              <a:rPr sz="3400" i="1">
                <a:solidFill>
                  <a:srgbClr val="F5EC00"/>
                </a:solidFill>
                <a:latin typeface="Gill Sans"/>
                <a:ea typeface="Gill Sans"/>
                <a:cs typeface="Gill Sans"/>
                <a:sym typeface="Gill Sans"/>
              </a:rPr>
              <a:t>η</a:t>
            </a:r>
            <a:r>
              <a:rPr sz="3400" i="1" baseline="-5999">
                <a:solidFill>
                  <a:srgbClr val="F5EC00"/>
                </a:solidFill>
                <a:latin typeface="Gill Sans"/>
                <a:ea typeface="Gill Sans"/>
                <a:cs typeface="Gill Sans"/>
                <a:sym typeface="Gill Sans"/>
              </a:rPr>
              <a:t>⨁ </a:t>
            </a:r>
            <a:r>
              <a: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for “solar-like” (GK spectral type) is probably closer to ~10% (using current </a:t>
            </a:r>
            <a:r>
              <a:rPr sz="3400" i="1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Kepler</a:t>
            </a:r>
            <a:r>
              <a:rPr sz="3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data)...but....</a:t>
            </a:r>
            <a:endParaRPr sz="3400" i="1" baseline="-5999">
              <a:solidFill>
                <a:srgbClr val="F5EC00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  <p:sp>
        <p:nvSpPr>
          <p:cNvPr id="122" name="Shape 122"/>
          <p:cNvSpPr/>
          <p:nvPr/>
        </p:nvSpPr>
        <p:spPr>
          <a:xfrm>
            <a:off x="838200" y="7988300"/>
            <a:ext cx="2596357" cy="3429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 defTabSz="1295400">
              <a:buClr>
                <a:srgbClr val="FFFFFF"/>
              </a:buClr>
              <a:defRPr sz="1600"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1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Petigura et al.(2013), PNAS</a:t>
            </a:r>
          </a:p>
        </p:txBody>
      </p:sp>
      <p:sp>
        <p:nvSpPr>
          <p:cNvPr id="123" name="Shape 123"/>
          <p:cNvSpPr/>
          <p:nvPr/>
        </p:nvSpPr>
        <p:spPr>
          <a:xfrm>
            <a:off x="9855200" y="4140200"/>
            <a:ext cx="546101" cy="57150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7" y="2882"/>
                </a:moveTo>
                <a:cubicBezTo>
                  <a:pt x="20639" y="6724"/>
                  <a:pt x="20639" y="12954"/>
                  <a:pt x="16797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7" y="2882"/>
                </a:cubicBezTo>
              </a:path>
            </a:pathLst>
          </a:custGeom>
          <a:ln w="50800">
            <a:solidFill>
              <a:srgbClr val="0056D6"/>
            </a:solidFill>
            <a:miter lim="400000"/>
          </a:ln>
        </p:spPr>
        <p:txBody>
          <a:bodyPr lIns="38100" tIns="38100" rIns="38100" bIns="38100"/>
          <a:lstStyle/>
          <a:p>
            <a:pPr lvl="0" algn="l" defTabSz="1295400">
              <a:buClr>
                <a:srgbClr val="FFFFFF"/>
              </a:buClr>
              <a:defRPr sz="3200"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26" name="Shape 12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27" name="Screen Shot 2014-11-18 at 9.49.03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750"/>
            <a:ext cx="13004801" cy="8757266"/>
          </a:xfrm>
          <a:prstGeom prst="rect">
            <a:avLst/>
          </a:prstGeom>
          <a:ln w="12700">
            <a:miter lim="400000"/>
          </a:ln>
        </p:spPr>
      </p:pic>
      <p:sp>
        <p:nvSpPr>
          <p:cNvPr id="128" name="Shape 128"/>
          <p:cNvSpPr/>
          <p:nvPr/>
        </p:nvSpPr>
        <p:spPr>
          <a:xfrm>
            <a:off x="9575800" y="6066499"/>
            <a:ext cx="3096948" cy="359172"/>
          </a:xfrm>
          <a:prstGeom prst="roundRect">
            <a:avLst>
              <a:gd name="adj" fmla="val 50000"/>
            </a:avLst>
          </a:prstGeom>
          <a:solidFill>
            <a:srgbClr val="1E3C6E">
              <a:alpha val="2930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29" name="Shape 129"/>
          <p:cNvSpPr/>
          <p:nvPr/>
        </p:nvSpPr>
        <p:spPr>
          <a:xfrm>
            <a:off x="711200" y="6413632"/>
            <a:ext cx="11936280" cy="623756"/>
          </a:xfrm>
          <a:prstGeom prst="roundRect">
            <a:avLst>
              <a:gd name="adj" fmla="val 28791"/>
            </a:avLst>
          </a:prstGeom>
          <a:solidFill>
            <a:srgbClr val="1E3C6E">
              <a:alpha val="29307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  <p:sp>
        <p:nvSpPr>
          <p:cNvPr id="130" name="Shape 130"/>
          <p:cNvSpPr/>
          <p:nvPr/>
        </p:nvSpPr>
        <p:spPr>
          <a:xfrm>
            <a:off x="2201333" y="8835628"/>
            <a:ext cx="6471577" cy="71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889000" lvl="0" indent="-571500" algn="l">
              <a:spcBef>
                <a:spcPts val="2500"/>
              </a:spcBef>
              <a:buSzPct val="171000"/>
              <a:buChar char="•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η</a:t>
            </a:r>
            <a:r>
              <a:rPr sz="4000" baseline="-5999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⨁ </a:t>
            </a:r>
            <a:r>
              <a:rPr sz="40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= 6.4% (+3.4, -1.1)</a:t>
            </a:r>
          </a:p>
        </p:txBody>
      </p:sp>
    </p:spTree>
  </p:cSld>
  <p:clrMapOvr>
    <a:masterClrMapping/>
  </p:clrMapOvr>
  <p:transition xmlns:p14="http://schemas.microsoft.com/office/powerpoint/2010/main" spd="slow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3" name="Shape 133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4" name="Screen Shot 2015-08-30 at 10.42.3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933" y="-16934"/>
            <a:ext cx="11785601" cy="8124056"/>
          </a:xfrm>
          <a:prstGeom prst="rect">
            <a:avLst/>
          </a:prstGeom>
          <a:ln w="12700">
            <a:miter lim="400000"/>
          </a:ln>
        </p:spPr>
      </p:pic>
      <p:sp>
        <p:nvSpPr>
          <p:cNvPr id="135" name="Shape 135"/>
          <p:cNvSpPr/>
          <p:nvPr/>
        </p:nvSpPr>
        <p:spPr>
          <a:xfrm>
            <a:off x="3846491" y="8879416"/>
            <a:ext cx="4126485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Silburt et al.(2015)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38" name="Shape 13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39" name="Screen Shot 2014-11-18 at 9.56.3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2729"/>
            <a:ext cx="13004801" cy="8144876"/>
          </a:xfrm>
          <a:prstGeom prst="rect">
            <a:avLst/>
          </a:prstGeom>
          <a:ln w="12700">
            <a:miter lim="400000"/>
          </a:ln>
        </p:spPr>
      </p:pic>
      <p:sp>
        <p:nvSpPr>
          <p:cNvPr id="140" name="Shape 140"/>
          <p:cNvSpPr/>
          <p:nvPr/>
        </p:nvSpPr>
        <p:spPr>
          <a:xfrm>
            <a:off x="2201333" y="9055099"/>
            <a:ext cx="4464795" cy="685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889000" lvl="0" indent="-571500" algn="l">
              <a:spcBef>
                <a:spcPts val="2500"/>
              </a:spcBef>
              <a:buSzPct val="171000"/>
              <a:buChar char="•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rate denisty</a:t>
            </a:r>
            <a:r>
              <a:rPr sz="40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= 2%</a:t>
            </a:r>
          </a:p>
        </p:txBody>
      </p:sp>
      <p:sp>
        <p:nvSpPr>
          <p:cNvPr id="141" name="Shape 141"/>
          <p:cNvSpPr/>
          <p:nvPr/>
        </p:nvSpPr>
        <p:spPr>
          <a:xfrm>
            <a:off x="702733" y="7252427"/>
            <a:ext cx="11599334" cy="355072"/>
          </a:xfrm>
          <a:prstGeom prst="roundRect">
            <a:avLst>
              <a:gd name="adj" fmla="val 50000"/>
            </a:avLst>
          </a:prstGeom>
          <a:solidFill>
            <a:srgbClr val="1E3C6E">
              <a:alpha val="38472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hape 143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44" name="Shape 144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45" name="Screen Shot 2015-08-25 at 8.53.2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6600" y="1714500"/>
            <a:ext cx="6451600" cy="2667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6" name="Screen Shot 2015-08-25 at 8.54.23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534568"/>
            <a:ext cx="13004800" cy="684464"/>
          </a:xfrm>
          <a:prstGeom prst="rect">
            <a:avLst/>
          </a:prstGeom>
          <a:ln w="12700">
            <a:miter lim="400000"/>
          </a:ln>
        </p:spPr>
      </p:pic>
      <p:pic>
        <p:nvPicPr>
          <p:cNvPr id="147" name="Screen Shot 2015-08-25 at 8.55.45 A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-1" y="6051870"/>
            <a:ext cx="13004801" cy="13243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hape 1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0" name="Shape 1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1" name="Screen Shot 2015-08-20 at 8.24.56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-26491"/>
            <a:ext cx="13004801" cy="6927916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652272" y="7243233"/>
            <a:ext cx="11090657" cy="1498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Number of planets per star in 1 year orbit ~10%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(with an allowed range of 1% to 200%)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56" name="Slide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75733" y="279400"/>
            <a:ext cx="10756160" cy="8067120"/>
          </a:xfrm>
          <a:prstGeom prst="rect">
            <a:avLst/>
          </a:prstGeom>
          <a:ln w="12700">
            <a:miter lim="400000"/>
          </a:ln>
        </p:spPr>
      </p:pic>
      <p:sp>
        <p:nvSpPr>
          <p:cNvPr id="157" name="Shape 157"/>
          <p:cNvSpPr/>
          <p:nvPr/>
        </p:nvSpPr>
        <p:spPr>
          <a:xfrm>
            <a:off x="1599631" y="8629649"/>
            <a:ext cx="3269271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defRPr sz="30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000">
                <a:solidFill>
                  <a:srgbClr val="FFFFFF"/>
                </a:solidFill>
              </a:rPr>
              <a:t>Courtesy: Batalha, N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60" name="Shape 16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1" name="Screen Shot 2015-08-30 at 10.47.33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66331"/>
            <a:ext cx="13004801" cy="45102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" name="Screen Shot 2015-08-30 at 10.48.23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0" y="4698204"/>
            <a:ext cx="13004801" cy="3574525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Shape 163"/>
          <p:cNvSpPr/>
          <p:nvPr/>
        </p:nvSpPr>
        <p:spPr>
          <a:xfrm>
            <a:off x="2199978" y="8559800"/>
            <a:ext cx="63357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Rus Belikov and Chris Stark.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>
            <a:spLocks noGrp="1"/>
          </p:cNvSpPr>
          <p:nvPr>
            <p:ph type="title"/>
          </p:nvPr>
        </p:nvSpPr>
        <p:spPr>
          <a:xfrm>
            <a:off x="-338667" y="152400"/>
            <a:ext cx="11684001" cy="1422400"/>
          </a:xfrm>
          <a:prstGeom prst="rect">
            <a:avLst/>
          </a:prstGeom>
        </p:spPr>
        <p:txBody>
          <a:bodyPr/>
          <a:lstStyle/>
          <a:p>
            <a:pPr lvl="0" algn="ctr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TESS</a:t>
            </a:r>
          </a:p>
          <a:p>
            <a:pPr lvl="0" algn="ctr">
              <a:defRPr sz="1800" cap="none" spc="0">
                <a:solidFill>
                  <a:srgbClr val="000000"/>
                </a:solidFill>
              </a:defRPr>
            </a:pPr>
            <a:r>
              <a:rPr sz="2200" cap="all" spc="352">
                <a:solidFill>
                  <a:srgbClr val="FFFFFF"/>
                </a:solidFill>
              </a:rPr>
              <a:t>(Transiting Exoplanet survey satellite)</a:t>
            </a:r>
          </a:p>
        </p:txBody>
      </p:sp>
      <p:sp>
        <p:nvSpPr>
          <p:cNvPr id="166" name="Shape 16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67" name="Screen Shot 2015-07-05 at 9.55.35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3738463"/>
            <a:ext cx="13004800" cy="5494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TESS1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474200" y="107950"/>
            <a:ext cx="3517900" cy="35179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101600" y="0"/>
            <a:ext cx="12814300" cy="17399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5EC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5EC00"/>
                </a:solidFill>
              </a:rPr>
              <a:t>Revised Habitable Zones</a:t>
            </a:r>
          </a:p>
        </p:txBody>
      </p:sp>
      <p:sp>
        <p:nvSpPr>
          <p:cNvPr id="48" name="Shape 48"/>
          <p:cNvSpPr/>
          <p:nvPr/>
        </p:nvSpPr>
        <p:spPr>
          <a:xfrm>
            <a:off x="101600" y="8796866"/>
            <a:ext cx="12814300" cy="1524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342900" lvl="0" indent="-34290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Kopparapu et al.(2013), Astrophysical Journal, 765, 131</a:t>
            </a:r>
          </a:p>
          <a:p>
            <a:pPr marL="342900" lvl="0" indent="-34290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Kopparapu et al.(2014), Astrophysical Journal Letters, 787, L29</a:t>
            </a:r>
          </a:p>
          <a:p>
            <a:pPr marL="342900" lvl="0" indent="-342900" algn="l" defTabSz="45720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49" name="HZ-update_1915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338164"/>
            <a:ext cx="13004800" cy="7483672"/>
          </a:xfrm>
          <a:prstGeom prst="rect">
            <a:avLst/>
          </a:prstGeom>
          <a:ln w="12700">
            <a:miter lim="400000"/>
          </a:ln>
        </p:spPr>
      </p:pic>
      <p:sp>
        <p:nvSpPr>
          <p:cNvPr id="50" name="Shape 50"/>
          <p:cNvSpPr/>
          <p:nvPr/>
        </p:nvSpPr>
        <p:spPr>
          <a:xfrm>
            <a:off x="8475133" y="6493933"/>
            <a:ext cx="1035712" cy="10474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9679" h="19679" extrusionOk="0">
                <a:moveTo>
                  <a:pt x="16796" y="2882"/>
                </a:moveTo>
                <a:cubicBezTo>
                  <a:pt x="20639" y="6724"/>
                  <a:pt x="20639" y="12954"/>
                  <a:pt x="16796" y="16796"/>
                </a:cubicBezTo>
                <a:cubicBezTo>
                  <a:pt x="12954" y="20639"/>
                  <a:pt x="6724" y="20639"/>
                  <a:pt x="2882" y="16796"/>
                </a:cubicBezTo>
                <a:cubicBezTo>
                  <a:pt x="-961" y="12954"/>
                  <a:pt x="-961" y="6724"/>
                  <a:pt x="2882" y="2882"/>
                </a:cubicBezTo>
                <a:cubicBezTo>
                  <a:pt x="6724" y="-961"/>
                  <a:pt x="12954" y="-961"/>
                  <a:pt x="16796" y="2882"/>
                </a:cubicBezTo>
                <a:close/>
              </a:path>
            </a:pathLst>
          </a:custGeom>
          <a:ln w="50800">
            <a:solidFill>
              <a:srgbClr val="FCFCF6"/>
            </a:solidFill>
            <a:prstDash val="sysDot"/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 defTabSz="800100">
              <a:defRPr sz="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>
            <a:spLocks noGrp="1"/>
          </p:cNvSpPr>
          <p:nvPr>
            <p:ph type="title"/>
          </p:nvPr>
        </p:nvSpPr>
        <p:spPr>
          <a:xfrm>
            <a:off x="660400" y="118533"/>
            <a:ext cx="11684000" cy="1422401"/>
          </a:xfrm>
          <a:prstGeom prst="rect">
            <a:avLst/>
          </a:prstGeom>
        </p:spPr>
        <p:txBody>
          <a:bodyPr/>
          <a:lstStyle/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RV Sensitivity of HZ planets</a:t>
            </a:r>
          </a:p>
        </p:txBody>
      </p:sp>
      <p:sp>
        <p:nvSpPr>
          <p:cNvPr id="171" name="Shape 17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2" name="teff_period_7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96520"/>
            <a:ext cx="13004801" cy="6702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1155700" y="-762000"/>
            <a:ext cx="104648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η</a:t>
            </a:r>
            <a:r>
              <a:rPr sz="6400" baseline="-5999">
                <a:solidFill>
                  <a:srgbClr val="FFFFFF"/>
                </a:solidFill>
              </a:rPr>
              <a:t>♀</a:t>
            </a:r>
          </a:p>
        </p:txBody>
      </p:sp>
      <p:sp>
        <p:nvSpPr>
          <p:cNvPr id="175" name="Shape 17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76" name="Screen Shot 2014-09-02 at 2.45.3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79500"/>
            <a:ext cx="12992100" cy="7369227"/>
          </a:xfrm>
          <a:prstGeom prst="rect">
            <a:avLst/>
          </a:prstGeom>
          <a:ln w="12700">
            <a:miter lim="400000"/>
          </a:ln>
        </p:spPr>
      </p:pic>
      <p:sp>
        <p:nvSpPr>
          <p:cNvPr id="177" name="Shape 177"/>
          <p:cNvSpPr/>
          <p:nvPr/>
        </p:nvSpPr>
        <p:spPr>
          <a:xfrm>
            <a:off x="-2258" y="8695035"/>
            <a:ext cx="10922001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 dirty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Kane, Kopparapu &amp; Domagal-Goldman (2014), ApJLetters </a:t>
            </a:r>
            <a:r>
              <a:rPr sz="3600" dirty="0" smtClean="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r>
              <a:rPr sz="2400" b="1" dirty="0">
                <a:solidFill>
                  <a:srgbClr val="FFFFFF"/>
                </a:solidFill>
                <a:latin typeface="Times"/>
                <a:ea typeface="Times"/>
                <a:cs typeface="Times"/>
                <a:sym typeface="Times"/>
              </a:rPr>
              <a:t>arXiv:1409.2886</a:t>
            </a:r>
            <a:endParaRPr sz="2400" b="1" dirty="0">
              <a:latin typeface="Times"/>
              <a:ea typeface="Times"/>
              <a:cs typeface="Times"/>
              <a:sym typeface="Times"/>
            </a:endParaRPr>
          </a:p>
        </p:txBody>
      </p:sp>
      <p:sp>
        <p:nvSpPr>
          <p:cNvPr id="178" name="Shape 178"/>
          <p:cNvSpPr/>
          <p:nvPr/>
        </p:nvSpPr>
        <p:spPr>
          <a:xfrm>
            <a:off x="8102600" y="7099300"/>
            <a:ext cx="3810000" cy="660400"/>
          </a:xfrm>
          <a:prstGeom prst="rect">
            <a:avLst/>
          </a:prstGeom>
          <a:gradFill>
            <a:gsLst>
              <a:gs pos="0">
                <a:srgbClr val="0066C1">
                  <a:alpha val="13426"/>
                </a:srgbClr>
              </a:gs>
              <a:gs pos="100000">
                <a:srgbClr val="094593">
                  <a:alpha val="13426"/>
                </a:srgbClr>
              </a:gs>
            </a:gsLst>
            <a:lin ang="5400000"/>
          </a:gradFill>
          <a:ln w="12700">
            <a:miter lim="400000"/>
          </a:ln>
          <a:effectLst>
            <a:outerShdw blurRad="76200" dir="18900000" rotWithShape="0">
              <a:srgbClr val="000000">
                <a:alpha val="80000"/>
              </a:srgbClr>
            </a:outerShdw>
          </a:effectLst>
        </p:spPr>
        <p:txBody>
          <a:bodyPr lIns="0" tIns="0" rIns="0" bIns="0" anchor="ctr"/>
          <a:lstStyle/>
          <a:p>
            <a:pPr lvl="0" defTabSz="800100">
              <a:defRPr sz="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81" name="Shape 181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82" name="Screen Shot 2014-09-02 at 2.54.3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-165100"/>
            <a:ext cx="12972084" cy="100711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>
            <a:spLocks noGrp="1"/>
          </p:cNvSpPr>
          <p:nvPr>
            <p:ph type="title"/>
          </p:nvPr>
        </p:nvSpPr>
        <p:spPr>
          <a:xfrm>
            <a:off x="0" y="-495300"/>
            <a:ext cx="12992100" cy="24384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Occurrence of Venus Analogs</a:t>
            </a:r>
          </a:p>
        </p:txBody>
      </p:sp>
      <p:sp>
        <p:nvSpPr>
          <p:cNvPr id="185" name="Shape 1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86" name="venus_zone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01600" y="1371600"/>
            <a:ext cx="12993127" cy="7480300"/>
          </a:xfrm>
          <a:prstGeom prst="rect">
            <a:avLst/>
          </a:prstGeom>
          <a:ln w="12700">
            <a:miter lim="400000"/>
          </a:ln>
        </p:spPr>
      </p:pic>
      <p:sp>
        <p:nvSpPr>
          <p:cNvPr id="187" name="Shape 187"/>
          <p:cNvSpPr/>
          <p:nvPr/>
        </p:nvSpPr>
        <p:spPr>
          <a:xfrm>
            <a:off x="124742" y="8699500"/>
            <a:ext cx="10922001" cy="1143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36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Kane, Kopparapu &amp; Domagal-Goldman (2014), ApJLetters 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0" name="Shape 19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191" name="AllTheZone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400" y="1092200"/>
            <a:ext cx="12954000" cy="85725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" name="allzones_nodata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573741"/>
            <a:ext cx="13004800" cy="8606118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5" name="Shape 19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96" name="Shape 196"/>
          <p:cNvSpPr/>
          <p:nvPr/>
        </p:nvSpPr>
        <p:spPr>
          <a:xfrm>
            <a:off x="2493771" y="1615016"/>
            <a:ext cx="151485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~15%</a:t>
            </a:r>
          </a:p>
        </p:txBody>
      </p:sp>
      <p:sp>
        <p:nvSpPr>
          <p:cNvPr id="197" name="Shape 197"/>
          <p:cNvSpPr/>
          <p:nvPr/>
        </p:nvSpPr>
        <p:spPr>
          <a:xfrm>
            <a:off x="10089218" y="1835150"/>
            <a:ext cx="132689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b="1"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4000" b="1">
                <a:solidFill>
                  <a:srgbClr val="FFFFFF"/>
                </a:solidFill>
              </a:rPr>
              <a:t>1.1%</a:t>
            </a:r>
          </a:p>
        </p:txBody>
      </p:sp>
      <p:sp>
        <p:nvSpPr>
          <p:cNvPr id="198" name="Shape 198"/>
          <p:cNvSpPr/>
          <p:nvPr/>
        </p:nvSpPr>
        <p:spPr>
          <a:xfrm>
            <a:off x="8623202" y="5503333"/>
            <a:ext cx="1024662" cy="558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600" b="1">
                <a:solidFill>
                  <a:srgbClr val="FF2917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2600" b="1">
                <a:solidFill>
                  <a:srgbClr val="FF2917"/>
                </a:solidFill>
              </a:rPr>
              <a:t>~10%</a:t>
            </a:r>
          </a:p>
        </p:txBody>
      </p:sp>
      <p:sp>
        <p:nvSpPr>
          <p:cNvPr id="199" name="Shape 199"/>
          <p:cNvSpPr/>
          <p:nvPr/>
        </p:nvSpPr>
        <p:spPr>
          <a:xfrm>
            <a:off x="6842334" y="5465233"/>
            <a:ext cx="1199732" cy="635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100" b="1">
                <a:solidFill>
                  <a:srgbClr val="314DFF"/>
                </a:solidFill>
                <a:latin typeface="Avenir Book"/>
                <a:ea typeface="Avenir Book"/>
                <a:cs typeface="Avenir Book"/>
                <a:sym typeface="Avenir Book"/>
              </a:defRPr>
            </a:lvl1pPr>
          </a:lstStyle>
          <a:p>
            <a:pPr lvl="0">
              <a:defRPr sz="1800" b="0">
                <a:solidFill>
                  <a:srgbClr val="000000"/>
                </a:solidFill>
              </a:defRPr>
            </a:pPr>
            <a:r>
              <a:rPr sz="3100" b="1">
                <a:solidFill>
                  <a:srgbClr val="314DFF"/>
                </a:solidFill>
              </a:rPr>
              <a:t>~45%</a:t>
            </a:r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2" name="Shape 20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Shape 20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205" name="Shape 20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Ovr>
    <a:masterClrMapping/>
  </p:clrMapOvr>
  <p:transition xmlns:p14="http://schemas.microsoft.com/office/powerpoint/2010/main"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Shape 52"/>
          <p:cNvSpPr>
            <a:spLocks noGrp="1"/>
          </p:cNvSpPr>
          <p:nvPr>
            <p:ph type="title"/>
          </p:nvPr>
        </p:nvSpPr>
        <p:spPr>
          <a:xfrm>
            <a:off x="1028700" y="-88900"/>
            <a:ext cx="11760200" cy="14732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5EC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5EC00"/>
                </a:solidFill>
              </a:rPr>
              <a:t>HZs around M-stars are wider?</a:t>
            </a:r>
          </a:p>
        </p:txBody>
      </p:sp>
      <p:sp>
        <p:nvSpPr>
          <p:cNvPr id="53" name="Shape 53"/>
          <p:cNvSpPr>
            <a:spLocks noGrp="1"/>
          </p:cNvSpPr>
          <p:nvPr>
            <p:ph type="body" idx="1"/>
          </p:nvPr>
        </p:nvSpPr>
        <p:spPr>
          <a:xfrm>
            <a:off x="50800" y="495300"/>
            <a:ext cx="12903200" cy="3632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3D GCM models show that the inner HZ can extend ~ 2 times closer to the star for synchronously rotating planets around M-stars, compared to 1-D models.</a:t>
            </a:r>
          </a:p>
        </p:txBody>
      </p:sp>
      <p:sp>
        <p:nvSpPr>
          <p:cNvPr id="54" name="Shape 54"/>
          <p:cNvSpPr/>
          <p:nvPr/>
        </p:nvSpPr>
        <p:spPr>
          <a:xfrm>
            <a:off x="9089396" y="3609677"/>
            <a:ext cx="4102101" cy="3530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 anchor="ctr">
            <a:spAutoFit/>
          </a:bodyPr>
          <a:lstStyle/>
          <a:p>
            <a:pPr marL="342900" lvl="0" indent="-342900" algn="l" defTabSz="457200">
              <a:defRPr sz="2600"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55" name="Shape 55"/>
          <p:cNvSpPr/>
          <p:nvPr/>
        </p:nvSpPr>
        <p:spPr>
          <a:xfrm>
            <a:off x="10252488" y="7518400"/>
            <a:ext cx="26395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Yang et al.(2014)</a:t>
            </a:r>
          </a:p>
        </p:txBody>
      </p:sp>
      <p:sp>
        <p:nvSpPr>
          <p:cNvPr id="56" name="Shape 56"/>
          <p:cNvSpPr/>
          <p:nvPr/>
        </p:nvSpPr>
        <p:spPr>
          <a:xfrm>
            <a:off x="347133" y="1176866"/>
            <a:ext cx="12366626" cy="2041989"/>
          </a:xfrm>
          <a:prstGeom prst="roundRect">
            <a:avLst>
              <a:gd name="adj" fmla="val 16970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57" name="df3_LX_habitable_zone_RCM_GC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26" y="3201930"/>
            <a:ext cx="8717295" cy="6556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>
            <a:spLocks noGrp="1"/>
          </p:cNvSpPr>
          <p:nvPr>
            <p:ph type="title"/>
          </p:nvPr>
        </p:nvSpPr>
        <p:spPr>
          <a:xfrm>
            <a:off x="1028700" y="-88900"/>
            <a:ext cx="11760200" cy="1473200"/>
          </a:xfrm>
          <a:prstGeom prst="rect">
            <a:avLst/>
          </a:prstGeom>
        </p:spPr>
        <p:txBody>
          <a:bodyPr/>
          <a:lstStyle>
            <a:lvl1pPr>
              <a:defRPr sz="7000">
                <a:solidFill>
                  <a:srgbClr val="F5EC00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7000">
                <a:solidFill>
                  <a:srgbClr val="F5EC00"/>
                </a:solidFill>
              </a:rPr>
              <a:t>HZs around M-stars are wider?</a:t>
            </a:r>
          </a:p>
        </p:txBody>
      </p:sp>
      <p:sp>
        <p:nvSpPr>
          <p:cNvPr id="60" name="Shape 60"/>
          <p:cNvSpPr>
            <a:spLocks noGrp="1"/>
          </p:cNvSpPr>
          <p:nvPr>
            <p:ph type="body" idx="1"/>
          </p:nvPr>
        </p:nvSpPr>
        <p:spPr>
          <a:xfrm>
            <a:off x="50800" y="495300"/>
            <a:ext cx="12903200" cy="3632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A word of caution….!!  Inconsistent orbital periods.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They assumed 60 day orbital periods </a:t>
            </a:r>
            <a:r>
              <a:rPr sz="4000" i="1" u="sng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for all</a:t>
            </a:r>
            <a:r>
              <a:rPr sz="4000">
                <a:solidFill>
                  <a:srgbClr val="FFFFFF"/>
                </a:solidFill>
              </a:rPr>
              <a:t> K &amp; M stars!</a:t>
            </a:r>
          </a:p>
        </p:txBody>
      </p:sp>
      <p:sp>
        <p:nvSpPr>
          <p:cNvPr id="61" name="Shape 61"/>
          <p:cNvSpPr/>
          <p:nvPr/>
        </p:nvSpPr>
        <p:spPr>
          <a:xfrm>
            <a:off x="9089396" y="3609677"/>
            <a:ext cx="4102101" cy="3530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342900" lvl="0" indent="-342900" algn="l" defTabSz="45720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Clouds dominate the sunny </a:t>
            </a:r>
          </a:p>
          <a:p>
            <a:pPr marL="342900" lvl="0" indent="-342900" algn="l" defTabSz="45720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side of tidally locked planets </a:t>
            </a:r>
          </a:p>
          <a:p>
            <a:pPr marL="342900" lvl="0" indent="-342900" algn="l" defTabSz="45720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orbiting M and late-K stars, </a:t>
            </a:r>
          </a:p>
          <a:p>
            <a:pPr marL="342900" lvl="0" indent="-342900" algn="l" defTabSz="457200">
              <a:defRPr sz="1800">
                <a:solidFill>
                  <a:srgbClr val="000000"/>
                </a:solidFill>
              </a:defRPr>
            </a:pPr>
            <a:r>
              <a:rPr sz="26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rPr>
              <a:t>raising their albedos</a:t>
            </a:r>
          </a:p>
        </p:txBody>
      </p:sp>
      <p:sp>
        <p:nvSpPr>
          <p:cNvPr id="62" name="Shape 62"/>
          <p:cNvSpPr/>
          <p:nvPr/>
        </p:nvSpPr>
        <p:spPr>
          <a:xfrm>
            <a:off x="10252488" y="7518400"/>
            <a:ext cx="2639501" cy="457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defRPr sz="24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</a:rPr>
              <a:t>Yang et al.(2014)</a:t>
            </a:r>
          </a:p>
        </p:txBody>
      </p:sp>
      <p:sp>
        <p:nvSpPr>
          <p:cNvPr id="63" name="Shape 63"/>
          <p:cNvSpPr/>
          <p:nvPr/>
        </p:nvSpPr>
        <p:spPr>
          <a:xfrm>
            <a:off x="347133" y="1176866"/>
            <a:ext cx="12366626" cy="2041989"/>
          </a:xfrm>
          <a:prstGeom prst="roundRect">
            <a:avLst>
              <a:gd name="adj" fmla="val 16970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64" name="Shape 64"/>
          <p:cNvSpPr/>
          <p:nvPr/>
        </p:nvSpPr>
        <p:spPr>
          <a:xfrm>
            <a:off x="9118600" y="4454260"/>
            <a:ext cx="4043694" cy="1841435"/>
          </a:xfrm>
          <a:prstGeom prst="roundRect">
            <a:avLst>
              <a:gd name="adj" fmla="val 15000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pic>
        <p:nvPicPr>
          <p:cNvPr id="65" name="df3_LX_habitable_zone_RCM_GCM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426" y="3201930"/>
            <a:ext cx="8717295" cy="65568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660400" y="101600"/>
            <a:ext cx="11684000" cy="1422400"/>
          </a:xfrm>
          <a:prstGeom prst="rect">
            <a:avLst/>
          </a:prstGeom>
        </p:spPr>
        <p:txBody>
          <a:bodyPr/>
          <a:lstStyle>
            <a:lvl1pPr algn="ctr"/>
          </a:lstStyle>
          <a:p>
            <a:pPr lvl="0">
              <a:defRPr sz="1800" cap="none" spc="0">
                <a:solidFill>
                  <a:srgbClr val="000000"/>
                </a:solidFill>
              </a:defRPr>
            </a:pPr>
            <a:r>
              <a:rPr sz="4500" cap="all" spc="720">
                <a:solidFill>
                  <a:srgbClr val="FFFFFF"/>
                </a:solidFill>
              </a:rPr>
              <a:t>Wider habitable zones?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69" name="Screen Shot 2013-10-28 at 9.31.1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467" y="1418356"/>
            <a:ext cx="6118649" cy="4584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70" name="image27.tif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83225" y="1519861"/>
            <a:ext cx="6715742" cy="4381501"/>
          </a:xfrm>
          <a:prstGeom prst="rect">
            <a:avLst/>
          </a:prstGeom>
          <a:ln>
            <a:round/>
          </a:ln>
        </p:spPr>
      </p:pic>
      <p:sp>
        <p:nvSpPr>
          <p:cNvPr id="71" name="Shape 71"/>
          <p:cNvSpPr/>
          <p:nvPr/>
        </p:nvSpPr>
        <p:spPr>
          <a:xfrm>
            <a:off x="641466" y="6371166"/>
            <a:ext cx="481878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 defTabSz="1295400">
              <a:buClr>
                <a:srgbClr val="FFFFFF"/>
              </a:buClr>
              <a:defRPr sz="2000"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0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Zsom, Seager et al.(2013), ApJ, 778, 109 </a:t>
            </a:r>
          </a:p>
        </p:txBody>
      </p:sp>
      <p:sp>
        <p:nvSpPr>
          <p:cNvPr id="72" name="Shape 72"/>
          <p:cNvSpPr/>
          <p:nvPr/>
        </p:nvSpPr>
        <p:spPr>
          <a:xfrm>
            <a:off x="8458200" y="6136386"/>
            <a:ext cx="3225800" cy="13335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lvl="0" algn="l" defTabSz="1295400">
              <a:buClr>
                <a:srgbClr val="FFFFFF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S. Seager,Science,</a:t>
            </a:r>
            <a:endParaRPr sz="320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 Unicode MS"/>
              <a:ea typeface="Arial Unicode MS"/>
              <a:cs typeface="Arial Unicode MS"/>
              <a:sym typeface="Arial Unicode MS"/>
            </a:endParaRPr>
          </a:p>
          <a:p>
            <a:pPr lvl="0" algn="l" defTabSz="1295400">
              <a:buClr>
                <a:srgbClr val="FFFFFF"/>
              </a:buClr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April, 2013</a:t>
            </a:r>
          </a:p>
        </p:txBody>
      </p:sp>
      <p:sp>
        <p:nvSpPr>
          <p:cNvPr id="73" name="Shape 73"/>
          <p:cNvSpPr/>
          <p:nvPr/>
        </p:nvSpPr>
        <p:spPr>
          <a:xfrm>
            <a:off x="376766" y="7408333"/>
            <a:ext cx="12674601" cy="1752601"/>
          </a:xfrm>
          <a:prstGeom prst="rect">
            <a:avLst/>
          </a:prstGeom>
          <a:ln w="12700">
            <a:round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>
            <a:spAutoFit/>
          </a:bodyPr>
          <a:lstStyle/>
          <a:p>
            <a:pPr marL="257175" lvl="0" indent="-257175" algn="l" defTabSz="1295400">
              <a:buClr>
                <a:srgbClr val="FFFFFF"/>
              </a:buClr>
              <a:buSzPct val="100000"/>
              <a:buFont typeface="Symbol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It was suggested that  the inner edge is as close as 0.38 AU (orbit of Mercury!! ) around a Sun-like star, for a </a:t>
            </a:r>
            <a:r>
              <a:rPr sz="24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‘Dry’ </a:t>
            </a: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planet. </a:t>
            </a:r>
          </a:p>
          <a:p>
            <a:pPr marL="257175" lvl="0" indent="-257175" algn="l" defTabSz="1295400">
              <a:buClr>
                <a:srgbClr val="FFFFFF"/>
              </a:buClr>
              <a:buSzPct val="100000"/>
              <a:buFont typeface="Symbol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We showed that the Lifetime of an Earth ‘ocean’ is</a:t>
            </a:r>
            <a:r>
              <a:rPr sz="2400">
                <a:solidFill>
                  <a:srgbClr val="F5EC00"/>
                </a:solidFill>
                <a:uFill>
                  <a:solidFill>
                    <a:srgbClr val="F5EC00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 ~ 400 years.</a:t>
            </a:r>
          </a:p>
          <a:p>
            <a:pPr marL="257175" lvl="0" indent="-257175" algn="l" defTabSz="1295400">
              <a:buClr>
                <a:srgbClr val="FFFFFF"/>
              </a:buClr>
              <a:buSzPct val="100000"/>
              <a:buFont typeface="Symbol"/>
              <a:buChar char="•"/>
              <a:defRPr sz="1800">
                <a:solidFill>
                  <a:srgbClr val="000000"/>
                </a:solidFill>
              </a:defRPr>
            </a:pPr>
            <a:r>
              <a:rPr sz="2400">
                <a:solidFill>
                  <a:srgbClr val="FFFC41"/>
                </a:solidFill>
                <a:uFill>
                  <a:solidFill>
                    <a:srgbClr val="FFFC41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rPr>
              <a:t>Kasting, Kopparapu, Ramirez, Harman (2014), PNAS</a:t>
            </a:r>
          </a:p>
        </p:txBody>
      </p:sp>
    </p:spTree>
  </p:cSld>
  <p:clrMapOvr>
    <a:masterClrMapping/>
  </p:clrMapOvr>
  <p:transition xmlns:p14="http://schemas.microsoft.com/office/powerpoint/2010/main" spd="med">
    <p:dissolve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Shape 75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76" name="Shape 76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77" name="Screen Shot 2014-09-07 at 11.29.42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8223" y="1991149"/>
            <a:ext cx="12308954" cy="6537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78" name="Screen Shot 2014-09-07 at 11.28.25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39700" y="-12700"/>
            <a:ext cx="12446000" cy="2071698"/>
          </a:xfrm>
          <a:prstGeom prst="rect">
            <a:avLst/>
          </a:prstGeom>
          <a:ln w="12700">
            <a:miter lim="400000"/>
          </a:ln>
        </p:spPr>
      </p:pic>
      <p:sp>
        <p:nvSpPr>
          <p:cNvPr id="79" name="Shape 79"/>
          <p:cNvSpPr/>
          <p:nvPr/>
        </p:nvSpPr>
        <p:spPr>
          <a:xfrm>
            <a:off x="820843" y="8794750"/>
            <a:ext cx="4183381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Bonfils et al.(2013)</a:t>
            </a:r>
          </a:p>
        </p:txBody>
      </p:sp>
      <p:sp>
        <p:nvSpPr>
          <p:cNvPr id="80" name="Shape 80"/>
          <p:cNvSpPr/>
          <p:nvPr/>
        </p:nvSpPr>
        <p:spPr>
          <a:xfrm>
            <a:off x="5125930" y="8835628"/>
            <a:ext cx="3006941" cy="71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889000" lvl="0" indent="-571500" algn="l">
              <a:spcBef>
                <a:spcPts val="2500"/>
              </a:spcBef>
              <a:buSzPct val="171000"/>
              <a:buChar char="•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η</a:t>
            </a:r>
            <a:r>
              <a:rPr sz="4000" baseline="-5999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⨁ </a:t>
            </a:r>
            <a:r>
              <a:rPr sz="40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= 41%</a:t>
            </a:r>
          </a:p>
        </p:txBody>
      </p:sp>
      <p:sp>
        <p:nvSpPr>
          <p:cNvPr id="81" name="Shape 81"/>
          <p:cNvSpPr/>
          <p:nvPr/>
        </p:nvSpPr>
        <p:spPr>
          <a:xfrm>
            <a:off x="9152466" y="8883650"/>
            <a:ext cx="3669508" cy="622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>
            <a:spAutoFit/>
          </a:bodyPr>
          <a:lstStyle>
            <a:lvl1pPr algn="l" defTabSz="1295400">
              <a:buClr>
                <a:srgbClr val="FFFFFF"/>
              </a:buClr>
              <a:defRPr sz="2600">
                <a:uFill>
                  <a:solidFill>
                    <a:srgbClr val="FFFFFF"/>
                  </a:solidFill>
                </a:uFill>
                <a:latin typeface="Arial Unicode MS"/>
                <a:ea typeface="Arial Unicode MS"/>
                <a:cs typeface="Arial Unicode MS"/>
                <a:sym typeface="Arial Unicode MS"/>
              </a:defRPr>
            </a:lvl1pPr>
          </a:lstStyle>
          <a:p>
            <a:pPr lvl="0">
              <a:defRPr sz="1800">
                <a:solidFill>
                  <a:srgbClr val="000000"/>
                </a:solidFill>
                <a:uFillTx/>
              </a:defRPr>
            </a:pPr>
            <a:r>
              <a:rPr sz="260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</a:rPr>
              <a:t>(Gl 667Cc + Gl 581d)</a:t>
            </a:r>
          </a:p>
        </p:txBody>
      </p:sp>
      <p:sp>
        <p:nvSpPr>
          <p:cNvPr id="82" name="Shape 82"/>
          <p:cNvSpPr/>
          <p:nvPr/>
        </p:nvSpPr>
        <p:spPr>
          <a:xfrm flipV="1">
            <a:off x="11299794" y="8712200"/>
            <a:ext cx="782140" cy="782140"/>
          </a:xfrm>
          <a:prstGeom prst="line">
            <a:avLst/>
          </a:prstGeom>
          <a:ln w="25400">
            <a:solidFill>
              <a:srgbClr val="EA341E"/>
            </a:solidFill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solidFill>
                  <a:srgbClr val="55D7FF"/>
                </a:solidFill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86" name="Screen Shot 2015-08-19 at 3.51.1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0" y="10095"/>
            <a:ext cx="13004800" cy="7904610"/>
          </a:xfrm>
          <a:prstGeom prst="rect">
            <a:avLst/>
          </a:prstGeom>
          <a:ln w="12700">
            <a:miter lim="400000"/>
          </a:ln>
        </p:spPr>
      </p:pic>
      <p:sp>
        <p:nvSpPr>
          <p:cNvPr id="87" name="Shape 87"/>
          <p:cNvSpPr/>
          <p:nvPr/>
        </p:nvSpPr>
        <p:spPr>
          <a:xfrm>
            <a:off x="485478" y="7948083"/>
            <a:ext cx="7732777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Dressing and Charbonneau (2015)</a:t>
            </a:r>
          </a:p>
        </p:txBody>
      </p:sp>
      <p:sp>
        <p:nvSpPr>
          <p:cNvPr id="88" name="Shape 88"/>
          <p:cNvSpPr/>
          <p:nvPr/>
        </p:nvSpPr>
        <p:spPr>
          <a:xfrm>
            <a:off x="-461260" y="8835628"/>
            <a:ext cx="13004801" cy="71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marL="889000" lvl="0" indent="-571500" algn="l">
              <a:spcBef>
                <a:spcPts val="2500"/>
              </a:spcBef>
              <a:buSzPct val="171000"/>
              <a:buChar char="•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η</a:t>
            </a:r>
            <a:r>
              <a:rPr sz="4000" baseline="-5999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⨁ </a:t>
            </a:r>
            <a:r>
              <a:rPr sz="40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= 16% </a:t>
            </a:r>
            <a:r>
              <a:rPr sz="34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(revised down from 48% Kopparapu(2013) Q1-Q6 data)</a:t>
            </a:r>
          </a:p>
        </p:txBody>
      </p:sp>
      <p:sp>
        <p:nvSpPr>
          <p:cNvPr id="89" name="Shape 89"/>
          <p:cNvSpPr/>
          <p:nvPr/>
        </p:nvSpPr>
        <p:spPr>
          <a:xfrm>
            <a:off x="683352" y="5701175"/>
            <a:ext cx="11638096" cy="718345"/>
          </a:xfrm>
          <a:prstGeom prst="roundRect">
            <a:avLst>
              <a:gd name="adj" fmla="val 26519"/>
            </a:avLst>
          </a:prstGeom>
          <a:solidFill>
            <a:srgbClr val="1E3C6E">
              <a:alpha val="2630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Shape 9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2" name="Shape 92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93" name="Screen Shot 2015-08-25 at 1.00.50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334" y="-25400"/>
            <a:ext cx="6858001" cy="57404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Screen Shot 2015-08-25 at 1.23.38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617633" y="4682066"/>
            <a:ext cx="7391401" cy="51308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97" name="Shape 97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pic>
        <p:nvPicPr>
          <p:cNvPr id="98" name="Screen Shot 2015-08-20 at 8.06.11 A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52471" y="22511"/>
            <a:ext cx="13309742" cy="5950238"/>
          </a:xfrm>
          <a:prstGeom prst="rect">
            <a:avLst/>
          </a:prstGeom>
          <a:ln w="12700">
            <a:miter lim="400000"/>
          </a:ln>
        </p:spPr>
      </p:pic>
      <p:sp>
        <p:nvSpPr>
          <p:cNvPr id="99" name="Shape 99"/>
          <p:cNvSpPr/>
          <p:nvPr/>
        </p:nvSpPr>
        <p:spPr>
          <a:xfrm>
            <a:off x="564896" y="6457950"/>
            <a:ext cx="4559809" cy="800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FFF"/>
                </a:solidFill>
              </a:rPr>
              <a:t>Petigura et al.(2013)</a:t>
            </a:r>
          </a:p>
        </p:txBody>
      </p:sp>
      <p:sp>
        <p:nvSpPr>
          <p:cNvPr id="100" name="Shape 100"/>
          <p:cNvSpPr/>
          <p:nvPr/>
        </p:nvSpPr>
        <p:spPr>
          <a:xfrm>
            <a:off x="5858933" y="6498828"/>
            <a:ext cx="3359912" cy="7183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marL="889000" lvl="0" indent="-571500" algn="l">
              <a:spcBef>
                <a:spcPts val="2500"/>
              </a:spcBef>
              <a:buSzPct val="171000"/>
              <a:buChar char="•"/>
              <a:defRPr sz="1800">
                <a:solidFill>
                  <a:srgbClr val="000000"/>
                </a:solidFill>
              </a:defRPr>
            </a:pPr>
            <a:r>
              <a:rPr sz="40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η</a:t>
            </a:r>
            <a:r>
              <a:rPr sz="4000" baseline="-5999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⨁ </a:t>
            </a:r>
            <a:r>
              <a:rPr sz="4000">
                <a:solidFill>
                  <a:srgbClr val="FFFC41"/>
                </a:solidFill>
                <a:latin typeface="Gill Sans"/>
                <a:ea typeface="Gill Sans"/>
                <a:cs typeface="Gill Sans"/>
                <a:sym typeface="Gill Sans"/>
              </a:rPr>
              <a:t>= 22% *</a:t>
            </a:r>
          </a:p>
        </p:txBody>
      </p:sp>
      <p:sp>
        <p:nvSpPr>
          <p:cNvPr id="101" name="Shape 101"/>
          <p:cNvSpPr/>
          <p:nvPr/>
        </p:nvSpPr>
        <p:spPr>
          <a:xfrm>
            <a:off x="220562" y="7514413"/>
            <a:ext cx="1123212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200"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>
                <a:solidFill>
                  <a:srgbClr val="FFFFFF"/>
                </a:solidFill>
              </a:rPr>
              <a:t>4 times flux (0.5 AU) is too high. </a:t>
            </a:r>
            <a:endParaRPr lang="en-US" sz="3200" dirty="0" smtClean="0">
              <a:solidFill>
                <a:srgbClr val="FFFFFF"/>
              </a:solidFill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dirty="0" smtClean="0">
                <a:solidFill>
                  <a:srgbClr val="FFFFFF"/>
                </a:solidFill>
              </a:rPr>
              <a:t>Surface </a:t>
            </a:r>
            <a:r>
              <a:rPr sz="3200" dirty="0">
                <a:solidFill>
                  <a:srgbClr val="FFFFFF"/>
                </a:solidFill>
              </a:rPr>
              <a:t>water is unstable (~few hundred years lifetime).</a:t>
            </a:r>
          </a:p>
        </p:txBody>
      </p:sp>
      <p:sp>
        <p:nvSpPr>
          <p:cNvPr id="102" name="Shape 102"/>
          <p:cNvSpPr/>
          <p:nvPr/>
        </p:nvSpPr>
        <p:spPr>
          <a:xfrm>
            <a:off x="220563" y="7217172"/>
            <a:ext cx="12595292" cy="1854002"/>
          </a:xfrm>
          <a:prstGeom prst="roundRect">
            <a:avLst>
              <a:gd name="adj" fmla="val 18633"/>
            </a:avLst>
          </a:prstGeom>
          <a:ln w="25400">
            <a:solidFill>
              <a:srgbClr val="FFFFFF"/>
            </a:solidFill>
            <a:miter lim="400000"/>
          </a:ln>
        </p:spPr>
        <p:txBody>
          <a:bodyPr lIns="0" tIns="0" rIns="0" bIns="0" anchor="ctr"/>
          <a:lstStyle/>
          <a:p>
            <a:pPr lvl="0" defTabSz="800100">
              <a:defRPr sz="2000">
                <a:effectLst>
                  <a:outerShdw blurRad="25400" dist="23998" dir="2700000" rotWithShape="0">
                    <a:srgbClr val="000000">
                      <a:alpha val="31034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103" name="Shape 103"/>
          <p:cNvSpPr/>
          <p:nvPr/>
        </p:nvSpPr>
        <p:spPr>
          <a:xfrm>
            <a:off x="59266" y="3766542"/>
            <a:ext cx="1505083" cy="327092"/>
          </a:xfrm>
          <a:prstGeom prst="roundRect">
            <a:avLst>
              <a:gd name="adj" fmla="val 50000"/>
            </a:avLst>
          </a:prstGeom>
          <a:solidFill>
            <a:srgbClr val="1E3C6E">
              <a:alpha val="50295"/>
            </a:srgbClr>
          </a:solidFill>
          <a:ln w="12700">
            <a:miter lim="400000"/>
          </a:ln>
        </p:spPr>
        <p:txBody>
          <a:bodyPr lIns="0" tIns="0" rIns="0" bIns="0" anchor="ctr"/>
          <a:lstStyle/>
          <a:p>
            <a:pPr lvl="0">
              <a:defRPr sz="2400" cap="all" spc="384">
                <a:latin typeface="Avenir Medium"/>
                <a:ea typeface="Avenir Medium"/>
                <a:cs typeface="Avenir Medium"/>
                <a:sym typeface="Avenir Medium"/>
              </a:defRPr>
            </a:pPr>
            <a:endParaRPr/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New_Template1">
  <a:themeElements>
    <a:clrScheme name="New_Template1">
      <a:dk1>
        <a:srgbClr val="000000"/>
      </a:dk1>
      <a:lt1>
        <a:srgbClr val="FFFFFF"/>
      </a:lt1>
      <a:dk2>
        <a:srgbClr val="4F4F4F"/>
      </a:dk2>
      <a:lt2>
        <a:srgbClr val="BFBFBF"/>
      </a:lt2>
      <a:accent1>
        <a:srgbClr val="1B6BBC"/>
      </a:accent1>
      <a:accent2>
        <a:srgbClr val="42AAC9"/>
      </a:accent2>
      <a:accent3>
        <a:srgbClr val="518C15"/>
      </a:accent3>
      <a:accent4>
        <a:srgbClr val="DE9000"/>
      </a:accent4>
      <a:accent5>
        <a:srgbClr val="DB2800"/>
      </a:accent5>
      <a:accent6>
        <a:srgbClr val="B130C2"/>
      </a:accent6>
      <a:hlink>
        <a:srgbClr val="0000FF"/>
      </a:hlink>
      <a:folHlink>
        <a:srgbClr val="FF00FF"/>
      </a:folHlink>
    </a:clrScheme>
    <a:fontScheme name="New_Template1">
      <a:majorFont>
        <a:latin typeface="Avenir Light"/>
        <a:ea typeface="Avenir Light"/>
        <a:cs typeface="Avenir Light"/>
      </a:majorFont>
      <a:minorFont>
        <a:latin typeface="Avenir Light"/>
        <a:ea typeface="Avenir Light"/>
        <a:cs typeface="Avenir Light"/>
      </a:minorFont>
    </a:fontScheme>
    <a:fmtScheme name="New_Template1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E3C6E"/>
        </a:solid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400" b="0" i="0" u="none" strike="noStrike" cap="all" spc="384" normalizeH="0" baseline="0">
            <a:ln>
              <a:noFill/>
            </a:ln>
            <a:solidFill>
              <a:srgbClr val="FFFFFF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venir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536</Words>
  <Application>Microsoft Macintosh PowerPoint</Application>
  <PresentationFormat>Custom</PresentationFormat>
  <Paragraphs>62</Paragraphs>
  <Slides>27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28" baseType="lpstr">
      <vt:lpstr>New_Template1</vt:lpstr>
      <vt:lpstr>extrasolar planet occurrence Around FGKM stars</vt:lpstr>
      <vt:lpstr>Revised Habitable Zones</vt:lpstr>
      <vt:lpstr>HZs around M-stars are wider?</vt:lpstr>
      <vt:lpstr>HZs around M-stars are wider?</vt:lpstr>
      <vt:lpstr>Wider habitable zones?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ηEarth for late-G and K stars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TESS (Transiting Exoplanet survey satellite)</vt:lpstr>
      <vt:lpstr>RV Sensitivity of HZ planets</vt:lpstr>
      <vt:lpstr>η♀</vt:lpstr>
      <vt:lpstr>PowerPoint Presentation</vt:lpstr>
      <vt:lpstr>Occurrence of Venus Analogs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extrasolar planet occurrence Around FGKM stars</dc:title>
  <cp:lastModifiedBy>Ravi kumar Kopparapu</cp:lastModifiedBy>
  <cp:revision>4</cp:revision>
  <dcterms:modified xsi:type="dcterms:W3CDTF">2015-09-02T11:55:59Z</dcterms:modified>
</cp:coreProperties>
</file>