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" name="Title Text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" name="Body Level One…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2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" name="Body Level One…"/>
          <p:cNvSpPr/>
          <p:nvPr>
            <p:ph type="body" idx="1"/>
          </p:nvPr>
        </p:nvSpPr>
        <p:spPr>
          <a:xfrm>
            <a:off x="509866" y="1600200"/>
            <a:ext cx="8229601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1" name="Title Text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2" name="Body Level One…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Placeholder 1"/>
          <p:cNvSpPr/>
          <p:nvPr/>
        </p:nvSpPr>
        <p:spPr>
          <a:xfrm>
            <a:off x="971756" y="276225"/>
            <a:ext cx="7304645" cy="833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/>
            </a:lvl1pPr>
          </a:lstStyle>
          <a:p>
            <a:pPr/>
            <a:r>
              <a:t> </a:t>
            </a:r>
          </a:p>
        </p:txBody>
      </p:sp>
      <p:sp>
        <p:nvSpPr>
          <p:cNvPr id="2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7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7941" y="276225"/>
            <a:ext cx="810958" cy="631403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traight Connector 13"/>
          <p:cNvSpPr/>
          <p:nvPr/>
        </p:nvSpPr>
        <p:spPr>
          <a:xfrm>
            <a:off x="971756" y="1108184"/>
            <a:ext cx="7304645" cy="1"/>
          </a:xfrm>
          <a:prstGeom prst="line">
            <a:avLst/>
          </a:prstGeom>
          <a:ln w="25400">
            <a:solidFill>
              <a:srgbClr val="00009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pic>
        <p:nvPicPr>
          <p:cNvPr id="29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9208" y="367974"/>
            <a:ext cx="1549354" cy="403588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Title Text"/>
          <p:cNvSpPr/>
          <p:nvPr>
            <p:ph type="title"/>
          </p:nvPr>
        </p:nvSpPr>
        <p:spPr>
          <a:xfrm>
            <a:off x="1099111" y="439595"/>
            <a:ext cx="6948830" cy="8059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/>
          <p:nvPr>
            <p:ph type="body" idx="1"/>
          </p:nvPr>
        </p:nvSpPr>
        <p:spPr>
          <a:xfrm>
            <a:off x="509866" y="1600200"/>
            <a:ext cx="8229601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2" name="Title Text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2" name="Title Text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3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94" name="Body Level One…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/>
        </p:nvSpPr>
        <p:spPr>
          <a:xfrm>
            <a:off x="971756" y="276225"/>
            <a:ext cx="7304645" cy="833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/>
            </a:lvl1pPr>
          </a:lstStyle>
          <a:p>
            <a:pPr/>
            <a:r>
              <a:t> </a:t>
            </a:r>
          </a:p>
        </p:txBody>
      </p:sp>
      <p:sp>
        <p:nvSpPr>
          <p:cNvPr id="3" name="Slide Number"/>
          <p:cNvSpPr/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" name="Slide Number Placeholder 5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/>
          <a:p>
            <a:pPr algn="r">
              <a:defRPr sz="1200"/>
            </a:pPr>
          </a:p>
        </p:txBody>
      </p:sp>
      <p:pic>
        <p:nvPicPr>
          <p:cNvPr id="5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7941" y="276225"/>
            <a:ext cx="810958" cy="63140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traight Connector 13"/>
          <p:cNvSpPr/>
          <p:nvPr/>
        </p:nvSpPr>
        <p:spPr>
          <a:xfrm>
            <a:off x="971756" y="1108184"/>
            <a:ext cx="7304645" cy="1"/>
          </a:xfrm>
          <a:prstGeom prst="line">
            <a:avLst/>
          </a:prstGeom>
          <a:ln w="25400">
            <a:solidFill>
              <a:srgbClr val="00009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pic>
        <p:nvPicPr>
          <p:cNvPr id="7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9208" y="367974"/>
            <a:ext cx="1549354" cy="40358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Text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Body Level One…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 Placeholder 5"/>
          <p:cNvSpPr/>
          <p:nvPr>
            <p:ph type="sldNum" sz="quarter" idx="2"/>
          </p:nvPr>
        </p:nvSpPr>
        <p:spPr>
          <a:xfrm>
            <a:off x="8505418" y="640429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2" name="Title 1"/>
          <p:cNvSpPr/>
          <p:nvPr>
            <p:ph type="ctrTitle"/>
          </p:nvPr>
        </p:nvSpPr>
        <p:spPr>
          <a:xfrm>
            <a:off x="737878" y="1161785"/>
            <a:ext cx="7772401" cy="2670951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Summary</a:t>
            </a:r>
            <a:br/>
            <a:r>
              <a:rPr>
                <a:solidFill>
                  <a:srgbClr val="984807"/>
                </a:solidFill>
              </a:rPr>
              <a:t>Origins Space Telescope</a:t>
            </a:r>
            <a:br>
              <a:rPr>
                <a:solidFill>
                  <a:srgbClr val="984807"/>
                </a:solidFill>
              </a:rPr>
            </a:br>
            <a:r>
              <a:rPr sz="3200"/>
              <a:t>Face-to-Face Meeting #5</a:t>
            </a:r>
            <a:endParaRPr sz="3200"/>
          </a:p>
          <a:p>
            <a:pPr>
              <a:defRPr i="1" sz="2800">
                <a:solidFill>
                  <a:srgbClr val="002060"/>
                </a:solidFill>
              </a:defRPr>
            </a:pPr>
            <a:r>
              <a:t>Washington DC</a:t>
            </a:r>
          </a:p>
        </p:txBody>
      </p:sp>
      <p:sp>
        <p:nvSpPr>
          <p:cNvPr id="123" name="Subtitle 2"/>
          <p:cNvSpPr/>
          <p:nvPr>
            <p:ph type="subTitle" sz="half" idx="1"/>
          </p:nvPr>
        </p:nvSpPr>
        <p:spPr>
          <a:xfrm>
            <a:off x="1111170" y="3832735"/>
            <a:ext cx="7165231" cy="2338088"/>
          </a:xfrm>
          <a:prstGeom prst="rect">
            <a:avLst/>
          </a:prstGeom>
        </p:spPr>
        <p:txBody>
          <a:bodyPr/>
          <a:lstStyle/>
          <a:p>
            <a:pPr/>
          </a:p>
          <a:p>
            <a:pPr>
              <a:spcBef>
                <a:spcPts val="600"/>
              </a:spcBef>
              <a:defRPr sz="2800">
                <a:solidFill>
                  <a:srgbClr val="000000"/>
                </a:solidFill>
              </a:defRPr>
            </a:pPr>
            <a:r>
              <a:t>June 14-15, 2017</a:t>
            </a:r>
          </a:p>
          <a:p>
            <a:pPr>
              <a:spcBef>
                <a:spcPts val="600"/>
              </a:spcBef>
              <a:defRPr sz="2800">
                <a:solidFill>
                  <a:srgbClr val="000000"/>
                </a:solidFill>
              </a:defRPr>
            </a:pPr>
            <a:r>
              <a:t>Cooray &amp; Meixner</a:t>
            </a:r>
          </a:p>
        </p:txBody>
      </p:sp>
      <p:sp>
        <p:nvSpPr>
          <p:cNvPr id="124" name="Slide Number Placeholder 5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25" name="Title Placeholder 1"/>
          <p:cNvSpPr/>
          <p:nvPr/>
        </p:nvSpPr>
        <p:spPr>
          <a:xfrm>
            <a:off x="971756" y="276225"/>
            <a:ext cx="7304645" cy="833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/>
            </a:lvl1pPr>
          </a:lstStyle>
          <a:p>
            <a:pPr/>
            <a:r>
              <a:t> </a:t>
            </a:r>
          </a:p>
        </p:txBody>
      </p:sp>
      <p:sp>
        <p:nvSpPr>
          <p:cNvPr id="126" name="Slide Number Placeholder 5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r>
              <a:t>1</a:t>
            </a:r>
          </a:p>
        </p:txBody>
      </p:sp>
      <p:sp>
        <p:nvSpPr>
          <p:cNvPr id="127" name="Straight Connector 13"/>
          <p:cNvSpPr/>
          <p:nvPr/>
        </p:nvSpPr>
        <p:spPr>
          <a:xfrm>
            <a:off x="971756" y="1108184"/>
            <a:ext cx="7304645" cy="1"/>
          </a:xfrm>
          <a:prstGeom prst="line">
            <a:avLst/>
          </a:prstGeom>
          <a:ln w="25400">
            <a:solidFill>
              <a:srgbClr val="00009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/>
          <p:nvPr>
            <p:ph type="title"/>
          </p:nvPr>
        </p:nvSpPr>
        <p:spPr>
          <a:xfrm>
            <a:off x="1099110" y="439595"/>
            <a:ext cx="6948831" cy="805927"/>
          </a:xfrm>
          <a:prstGeom prst="rect">
            <a:avLst/>
          </a:prstGeom>
        </p:spPr>
        <p:txBody>
          <a:bodyPr/>
          <a:lstStyle/>
          <a:p>
            <a:pPr/>
            <a:r>
              <a:t>Chairs’ Objectives</a:t>
            </a:r>
          </a:p>
        </p:txBody>
      </p:sp>
      <p:sp>
        <p:nvSpPr>
          <p:cNvPr id="130" name="Content Placeholder 2"/>
          <p:cNvSpPr/>
          <p:nvPr>
            <p:ph type="body" idx="1"/>
          </p:nvPr>
        </p:nvSpPr>
        <p:spPr>
          <a:xfrm>
            <a:off x="83456" y="1308740"/>
            <a:ext cx="9081245" cy="5168008"/>
          </a:xfrm>
          <a:prstGeom prst="rect">
            <a:avLst/>
          </a:prstGeom>
        </p:spPr>
        <p:txBody>
          <a:bodyPr/>
          <a:lstStyle/>
          <a:p>
            <a:pPr marL="294894" indent="-294894" defTabSz="393192">
              <a:spcBef>
                <a:spcPts val="500"/>
              </a:spcBef>
              <a:defRPr sz="2408"/>
            </a:pPr>
            <a:r>
              <a:t>Finalize Concept 1, decide on a number of open issues related to packaging and LV</a:t>
            </a:r>
          </a:p>
          <a:p>
            <a:pPr marL="294894" indent="-294894" defTabSz="393192">
              <a:spcBef>
                <a:spcPts val="500"/>
              </a:spcBef>
              <a:defRPr sz="2408"/>
            </a:pPr>
            <a:r>
              <a:t>Begin a discussion related to Concept 2 - decide on Concept 2 (if we are lucky) or at least agree on the process by which Concept 2 will be decided. </a:t>
            </a:r>
          </a:p>
          <a:p>
            <a:pPr marL="294894" indent="-294894" defTabSz="393192">
              <a:spcBef>
                <a:spcPts val="500"/>
              </a:spcBef>
              <a:defRPr sz="2408"/>
            </a:pPr>
            <a:r>
              <a:t>Will aim for a consensus decision - vote if necessary but not the first option.</a:t>
            </a:r>
          </a:p>
          <a:p>
            <a:pPr marL="294894" indent="-294894" defTabSz="393192">
              <a:spcBef>
                <a:spcPts val="500"/>
              </a:spcBef>
              <a:defRPr sz="2408"/>
            </a:pPr>
            <a:r>
              <a:t>Summer science process, new 2-page proposals (possibly last round for STDT) deadline in August, and one more ranking exercise before the Sep/Oct f2f meeting. </a:t>
            </a:r>
          </a:p>
          <a:p>
            <a:pPr marL="294894" indent="-294894" defTabSz="393192">
              <a:spcBef>
                <a:spcPts val="500"/>
              </a:spcBef>
              <a:defRPr sz="2408"/>
            </a:pPr>
            <a:r>
              <a:t>Finalize interim report outline, writing assignments, and deadline. Due at HQ in December, but internal deadline is November to allow for a red-team review.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lide Number Placeholder 5"/>
          <p:cNvSpPr/>
          <p:nvPr>
            <p:ph type="sldNum" sz="quarter" idx="2"/>
          </p:nvPr>
        </p:nvSpPr>
        <p:spPr>
          <a:xfrm>
            <a:off x="8505418" y="640429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3" name="Title 1"/>
          <p:cNvSpPr/>
          <p:nvPr>
            <p:ph type="title"/>
          </p:nvPr>
        </p:nvSpPr>
        <p:spPr>
          <a:xfrm>
            <a:off x="1099110" y="439595"/>
            <a:ext cx="6948831" cy="805927"/>
          </a:xfrm>
          <a:prstGeom prst="rect">
            <a:avLst/>
          </a:prstGeom>
        </p:spPr>
        <p:txBody>
          <a:bodyPr/>
          <a:lstStyle/>
          <a:p>
            <a:pPr/>
            <a:r>
              <a:t>Other things</a:t>
            </a:r>
          </a:p>
        </p:txBody>
      </p:sp>
      <p:sp>
        <p:nvSpPr>
          <p:cNvPr id="134" name="Content Placeholder 2"/>
          <p:cNvSpPr/>
          <p:nvPr>
            <p:ph type="body" idx="1"/>
          </p:nvPr>
        </p:nvSpPr>
        <p:spPr>
          <a:xfrm>
            <a:off x="172604" y="1308740"/>
            <a:ext cx="8902949" cy="536307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Between f2f #4 and #5, Study Center finalized industry CANs.</a:t>
            </a:r>
          </a:p>
          <a:p>
            <a:pPr>
              <a:spcBef>
                <a:spcPts val="600"/>
              </a:spcBef>
              <a:defRPr sz="2800"/>
            </a:pPr>
            <a:r>
              <a:t>We now have two industry partners: Ball/Northrop/Harris consortium and Lockheed Martin. Welcome to them!</a:t>
            </a:r>
          </a:p>
          <a:p>
            <a:pPr>
              <a:spcBef>
                <a:spcPts val="600"/>
              </a:spcBef>
              <a:defRPr sz="2800"/>
            </a:pPr>
            <a:r>
              <a:t>Science focus for this meeting: MW and disks, welcome to invited speakers (Laura Fissel, Alberto Bolatto, Doug Johnstone, Christine Chen).</a:t>
            </a:r>
          </a:p>
          <a:p>
            <a:pPr>
              <a:spcBef>
                <a:spcPts val="600"/>
              </a:spcBef>
              <a:defRPr sz="2800"/>
            </a:pPr>
            <a:r>
              <a:t>Finalize f2f #6 (possibly at STScI - otherwise CfA?), (possibly Sep 14-15, will confirm tomorrow EOD)</a:t>
            </a:r>
          </a:p>
          <a:p>
            <a:pPr>
              <a:spcBef>
                <a:spcPts val="600"/>
              </a:spcBef>
              <a:defRPr sz="2800"/>
            </a:pPr>
            <a:r>
              <a:t>Agree on a science theme for the next meeting (extragalactic right now).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5"/>
          <p:cNvSpPr/>
          <p:nvPr>
            <p:ph type="sldNum" sz="quarter" idx="2"/>
          </p:nvPr>
        </p:nvSpPr>
        <p:spPr>
          <a:xfrm>
            <a:off x="8505418" y="640429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7" name="Title 1"/>
          <p:cNvSpPr/>
          <p:nvPr>
            <p:ph type="title"/>
          </p:nvPr>
        </p:nvSpPr>
        <p:spPr>
          <a:xfrm>
            <a:off x="1099110" y="439595"/>
            <a:ext cx="6948831" cy="805927"/>
          </a:xfrm>
          <a:prstGeom prst="rect">
            <a:avLst/>
          </a:prstGeom>
        </p:spPr>
        <p:txBody>
          <a:bodyPr/>
          <a:lstStyle/>
          <a:p>
            <a:pPr/>
            <a:r>
              <a:t>Other things</a:t>
            </a:r>
          </a:p>
        </p:txBody>
      </p:sp>
      <p:sp>
        <p:nvSpPr>
          <p:cNvPr id="138" name="Content Placeholder 2"/>
          <p:cNvSpPr/>
          <p:nvPr>
            <p:ph type="body" idx="1"/>
          </p:nvPr>
        </p:nvSpPr>
        <p:spPr>
          <a:xfrm>
            <a:off x="172604" y="1308740"/>
            <a:ext cx="8902949" cy="536307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</a:lstStyle>
          <a:p>
            <a:pPr/>
            <a:r>
              <a:t>Sign up for dinner tonight.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