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6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79"/>
    <p:restoredTop sz="94675"/>
  </p:normalViewPr>
  <p:slideViewPr>
    <p:cSldViewPr snapToGrid="0" snapToObjects="1">
      <p:cViewPr>
        <p:scale>
          <a:sx n="121" d="100"/>
          <a:sy n="121" d="100"/>
        </p:scale>
        <p:origin x="58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1CAB-E601-6242-8C53-FDB29C36B5B7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8B5DD-3EE5-7145-88C6-2FAC3FB765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92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8B5DD-3EE5-7145-88C6-2FAC3FB765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0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03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9866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69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2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111" y="439596"/>
            <a:ext cx="6948829" cy="805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866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3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81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2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9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08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133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2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AD033-5641-E84E-86D9-DD51911D2F76}" type="datetimeFigureOut">
              <a:rPr lang="en-US" smtClean="0"/>
              <a:t>6/13/17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5F3F3-BD3F-0B4E-A6C5-30A95B5505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971756" y="276226"/>
            <a:ext cx="7304645" cy="833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856473-076F-E64A-924D-CD395C40BB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457200" y="6356350"/>
            <a:ext cx="3060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0C3294-5CF8-9244-B3A8-6FEA2CEAD35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2286000" y="3429000"/>
            <a:ext cx="4572000" cy="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3" name="Picture 18" descr="meatball best"/>
          <p:cNvPicPr>
            <a:picLocks noChangeAspect="1" noChangeArrowheads="1"/>
          </p:cNvPicPr>
          <p:nvPr userDrawn="1"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8047941" y="276225"/>
            <a:ext cx="810957" cy="631403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 userDrawn="1"/>
        </p:nvCxnSpPr>
        <p:spPr>
          <a:xfrm>
            <a:off x="971756" y="1108184"/>
            <a:ext cx="7304645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19208" y="367975"/>
            <a:ext cx="1549354" cy="40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79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335198"/>
            <a:ext cx="7772400" cy="26954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Origins Space Telescope (OST)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Face-to-Face #5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Study Office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4871" y="4013520"/>
            <a:ext cx="7211530" cy="2213659"/>
          </a:xfrm>
        </p:spPr>
        <p:txBody>
          <a:bodyPr/>
          <a:lstStyle/>
          <a:p>
            <a:endParaRPr lang="en-US" sz="1800" dirty="0"/>
          </a:p>
          <a:p>
            <a:r>
              <a:rPr lang="en-US" dirty="0" smtClean="0"/>
              <a:t>June 14-15, 2017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/>
          </a:p>
          <a:p>
            <a:pPr algn="r"/>
            <a:r>
              <a:rPr lang="en-US" sz="1800" dirty="0" err="1" smtClean="0"/>
              <a:t>Ruth.C.Carter@nasa.gov</a:t>
            </a:r>
            <a:endParaRPr lang="en-US" sz="1800" dirty="0" smtClean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56473-076F-E64A-924D-CD395C40BBEA}" type="slidenum">
              <a:rPr lang="en-US" smtClean="0"/>
              <a:t>1</a:t>
            </a:fld>
            <a:endParaRPr lang="en-US"/>
          </a:p>
        </p:txBody>
      </p:sp>
      <p:sp>
        <p:nvSpPr>
          <p:cNvPr id="6" name="Title Placeholder 1"/>
          <p:cNvSpPr txBox="1">
            <a:spLocks/>
          </p:cNvSpPr>
          <p:nvPr/>
        </p:nvSpPr>
        <p:spPr>
          <a:xfrm>
            <a:off x="971756" y="276226"/>
            <a:ext cx="7304645" cy="8335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 </a:t>
            </a:r>
            <a:endParaRPr lang="en-US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>
          <a:xfrm>
            <a:off x="457200" y="6356350"/>
            <a:ext cx="3060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90C3294-5CF8-9244-B3A8-6FEA2CEAD35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0" y="3429000"/>
            <a:ext cx="4572000" cy="0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971756" y="1108184"/>
            <a:ext cx="7304645" cy="0"/>
          </a:xfrm>
          <a:prstGeom prst="line">
            <a:avLst/>
          </a:prstGeom>
          <a:ln>
            <a:solidFill>
              <a:srgbClr val="00009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70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Study Office Status/Plan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6231" y="1161438"/>
            <a:ext cx="7818171" cy="5333955"/>
          </a:xfrm>
        </p:spPr>
        <p:txBody>
          <a:bodyPr/>
          <a:lstStyle/>
          <a:p>
            <a:r>
              <a:rPr lang="en-US" sz="2000" dirty="0"/>
              <a:t>Held the Kick-off meeting with Ball Consortium</a:t>
            </a:r>
            <a:r>
              <a:rPr lang="en-US" sz="2800" dirty="0"/>
              <a:t> </a:t>
            </a:r>
            <a:r>
              <a:rPr lang="en-US" sz="2000" dirty="0"/>
              <a:t>on April 20, 2017 at GSFC</a:t>
            </a:r>
          </a:p>
          <a:p>
            <a:r>
              <a:rPr lang="en-US" sz="2000" dirty="0" smtClean="0"/>
              <a:t>Completed </a:t>
            </a:r>
            <a:r>
              <a:rPr lang="en-US" sz="2000" dirty="0"/>
              <a:t>instrument design sessions for three </a:t>
            </a:r>
            <a:r>
              <a:rPr lang="en-US" sz="2000" dirty="0" smtClean="0"/>
              <a:t>instruments</a:t>
            </a:r>
          </a:p>
          <a:p>
            <a:pPr lvl="1"/>
            <a:r>
              <a:rPr lang="en-US" sz="1800" dirty="0" smtClean="0"/>
              <a:t>Far-IR Imaging </a:t>
            </a:r>
            <a:r>
              <a:rPr lang="en-US" sz="1800" dirty="0" err="1" smtClean="0"/>
              <a:t>Polarimeter</a:t>
            </a:r>
            <a:r>
              <a:rPr lang="en-US" sz="1800" dirty="0" smtClean="0"/>
              <a:t> (FIP) completed IDL (4/17-21):  </a:t>
            </a:r>
            <a:r>
              <a:rPr lang="en-US" sz="1600" dirty="0" smtClean="0"/>
              <a:t>Johannes </a:t>
            </a:r>
            <a:r>
              <a:rPr lang="en-US" sz="1600" dirty="0" err="1" smtClean="0"/>
              <a:t>Staguhn</a:t>
            </a:r>
            <a:r>
              <a:rPr lang="en-US" sz="1600" dirty="0" smtClean="0"/>
              <a:t>/PI</a:t>
            </a:r>
          </a:p>
          <a:p>
            <a:pPr lvl="1"/>
            <a:r>
              <a:rPr lang="en-US" sz="1800" dirty="0" smtClean="0"/>
              <a:t>High Resolutions Spectrometer (HRS) completed IDL (5/1-5):  </a:t>
            </a:r>
            <a:r>
              <a:rPr lang="en-US" sz="1600" dirty="0" smtClean="0"/>
              <a:t>Harvey Moseley/PI</a:t>
            </a:r>
          </a:p>
          <a:p>
            <a:pPr lvl="1"/>
            <a:r>
              <a:rPr lang="en-US" sz="1800" dirty="0" smtClean="0"/>
              <a:t>Medium </a:t>
            </a:r>
            <a:r>
              <a:rPr lang="en-US" sz="1800" dirty="0"/>
              <a:t>Resolutions Survey Spectrometer (MRSS, JPL) completed Team-X run (5/8-11): </a:t>
            </a:r>
            <a:r>
              <a:rPr lang="en-US" sz="1600" dirty="0"/>
              <a:t>Matt Bradford/PI</a:t>
            </a:r>
          </a:p>
          <a:p>
            <a:r>
              <a:rPr lang="en-US" sz="2000" dirty="0" smtClean="0"/>
              <a:t>Maximized </a:t>
            </a:r>
            <a:r>
              <a:rPr lang="en-US" sz="2000" dirty="0"/>
              <a:t>space in the optical bench and Instrument Accommodation Module (IAM) to house all five </a:t>
            </a:r>
            <a:r>
              <a:rPr lang="en-US" sz="2000" dirty="0" smtClean="0"/>
              <a:t>instruments</a:t>
            </a:r>
          </a:p>
          <a:p>
            <a:pPr lvl="1"/>
            <a:r>
              <a:rPr lang="en-US" sz="1800" dirty="0" smtClean="0"/>
              <a:t>IAM will </a:t>
            </a:r>
            <a:r>
              <a:rPr lang="en-US" sz="1800" dirty="0" smtClean="0"/>
              <a:t>also house </a:t>
            </a:r>
            <a:r>
              <a:rPr lang="en-US" sz="1800" dirty="0" smtClean="0"/>
              <a:t>secondary, tertiary and Field Steering Mirror (FSM)</a:t>
            </a:r>
            <a:endParaRPr lang="en-US" sz="1800" dirty="0"/>
          </a:p>
          <a:p>
            <a:r>
              <a:rPr lang="en-US" sz="2000" dirty="0"/>
              <a:t>Added 20K thermal zone for the OST Observatory concept to facilitate thermal management for </a:t>
            </a:r>
            <a:r>
              <a:rPr lang="en-US" sz="2000" dirty="0" smtClean="0"/>
              <a:t>instruments</a:t>
            </a:r>
          </a:p>
          <a:p>
            <a:r>
              <a:rPr lang="en-US" sz="2000" dirty="0" smtClean="0"/>
              <a:t>Redesigned sun shields to minimize solar pressure issue</a:t>
            </a:r>
          </a:p>
          <a:p>
            <a:pPr lvl="1"/>
            <a:r>
              <a:rPr lang="en-US" sz="1800" dirty="0" smtClean="0"/>
              <a:t>Sun shields are no longer flat, rather they are nested “sugar-scoop” shape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03421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0332" y="515007"/>
            <a:ext cx="5801710" cy="64113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Study </a:t>
            </a:r>
            <a:r>
              <a:rPr lang="en-US" sz="2400" smtClean="0"/>
              <a:t>Office Status/Plan - continued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1752" y="1484586"/>
            <a:ext cx="6978870" cy="4979275"/>
          </a:xfrm>
        </p:spPr>
        <p:txBody>
          <a:bodyPr/>
          <a:lstStyle/>
          <a:p>
            <a:r>
              <a:rPr lang="en-US" sz="1800" dirty="0"/>
              <a:t>Potential additional contribution from JPL is in discussion</a:t>
            </a:r>
          </a:p>
          <a:p>
            <a:pPr lvl="1"/>
            <a:r>
              <a:rPr lang="en-US" sz="1600" dirty="0" smtClean="0"/>
              <a:t>JPL’s active mirror concept can be the OST’s Primary Mirror for the telescope</a:t>
            </a:r>
          </a:p>
          <a:p>
            <a:r>
              <a:rPr lang="en-US" sz="2000" dirty="0" smtClean="0"/>
              <a:t>Remaining Design Sessions for fiscal year 2017 are:</a:t>
            </a:r>
          </a:p>
          <a:p>
            <a:pPr lvl="1"/>
            <a:r>
              <a:rPr lang="en-US" sz="1600" dirty="0" smtClean="0"/>
              <a:t>Instrument Accommodation Module (IAM) IDL scheduled for July 17 through 21</a:t>
            </a:r>
          </a:p>
          <a:p>
            <a:pPr lvl="1"/>
            <a:r>
              <a:rPr lang="en-US" sz="1600" dirty="0" smtClean="0"/>
              <a:t>Telescope System IDL scheduled for August 14 through 23</a:t>
            </a:r>
          </a:p>
          <a:p>
            <a:pPr lvl="1"/>
            <a:r>
              <a:rPr lang="en-US" sz="1600" dirty="0" smtClean="0"/>
              <a:t>End-to-End Concept 1 mission design MDL scheduled for September 18 through 27</a:t>
            </a:r>
          </a:p>
          <a:p>
            <a:r>
              <a:rPr lang="en-US" sz="1800" dirty="0" smtClean="0"/>
              <a:t>Plan to complete Concept 1 mission design by September 30, 2017</a:t>
            </a:r>
          </a:p>
          <a:p>
            <a:r>
              <a:rPr lang="en-US" sz="1800" dirty="0" smtClean="0"/>
              <a:t>Independent Technical Review (ITR) is scheduled for October 25-26 at NASA GSFC</a:t>
            </a:r>
          </a:p>
          <a:p>
            <a:pPr lvl="1"/>
            <a:r>
              <a:rPr lang="en-US" sz="1400" dirty="0" smtClean="0"/>
              <a:t>OST science for Concept 1</a:t>
            </a:r>
          </a:p>
          <a:p>
            <a:pPr lvl="1"/>
            <a:r>
              <a:rPr lang="en-US" sz="1400" dirty="0" smtClean="0"/>
              <a:t>Concept 1 mission design</a:t>
            </a:r>
          </a:p>
          <a:p>
            <a:r>
              <a:rPr lang="en-US" sz="1800" dirty="0" smtClean="0"/>
              <a:t>Interim Report due to HQ on December 15, 2017</a:t>
            </a:r>
          </a:p>
          <a:p>
            <a:pPr lvl="1"/>
            <a:r>
              <a:rPr lang="en-US" sz="1600" dirty="0" smtClean="0"/>
              <a:t>OST Science and Mission Design Concept 1 are expected to be addressed in the interim report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51454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7986" y="294290"/>
            <a:ext cx="5738648" cy="725213"/>
          </a:xfrm>
        </p:spPr>
        <p:txBody>
          <a:bodyPr>
            <a:normAutofit/>
          </a:bodyPr>
          <a:lstStyle/>
          <a:p>
            <a:r>
              <a:rPr lang="en-US" sz="3600" smtClean="0"/>
              <a:t>Study Schedule</a:t>
            </a:r>
            <a:endParaRPr lang="en-US" sz="36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03" y="1174648"/>
            <a:ext cx="8607973" cy="528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625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3264</TotalTime>
  <Words>284</Words>
  <Application>Microsoft Macintosh PowerPoint</Application>
  <PresentationFormat>On-screen Show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Origins Space Telescope (OST) Face-to-Face #5 Study Office</vt:lpstr>
      <vt:lpstr>Study Office Status/Plan</vt:lpstr>
      <vt:lpstr>Study Office Status/Plan - continued</vt:lpstr>
      <vt:lpstr>Study Schedule</vt:lpstr>
    </vt:vector>
  </TitlesOfParts>
  <Company>hst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Carter</dc:creator>
  <cp:lastModifiedBy>Microsoft Office User</cp:lastModifiedBy>
  <cp:revision>34</cp:revision>
  <dcterms:created xsi:type="dcterms:W3CDTF">2016-02-10T21:06:45Z</dcterms:created>
  <dcterms:modified xsi:type="dcterms:W3CDTF">2017-06-14T11:07:46Z</dcterms:modified>
</cp:coreProperties>
</file>