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9" r:id="rId4"/>
    <p:sldId id="270" r:id="rId5"/>
    <p:sldId id="272" r:id="rId6"/>
    <p:sldId id="273" r:id="rId7"/>
    <p:sldId id="278" r:id="rId8"/>
    <p:sldId id="274" r:id="rId9"/>
    <p:sldId id="279" r:id="rId10"/>
    <p:sldId id="280" r:id="rId11"/>
    <p:sldId id="281" r:id="rId12"/>
    <p:sldId id="282" r:id="rId13"/>
    <p:sldId id="283" r:id="rId14"/>
    <p:sldId id="284" r:id="rId15"/>
    <p:sldId id="263" r:id="rId16"/>
    <p:sldId id="260" r:id="rId17"/>
    <p:sldId id="285" r:id="rId18"/>
    <p:sldId id="262" r:id="rId19"/>
    <p:sldId id="264" r:id="rId20"/>
    <p:sldId id="266" r:id="rId21"/>
    <p:sldId id="265" r:id="rId22"/>
    <p:sldId id="268" r:id="rId23"/>
    <p:sldId id="275" r:id="rId24"/>
    <p:sldId id="276" r:id="rId25"/>
    <p:sldId id="277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71"/>
    <p:restoredTop sz="94712"/>
  </p:normalViewPr>
  <p:slideViewPr>
    <p:cSldViewPr snapToGrid="0" snapToObjects="1">
      <p:cViewPr varScale="1">
        <p:scale>
          <a:sx n="101" d="100"/>
          <a:sy n="101" d="100"/>
        </p:scale>
        <p:origin x="2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819A8-E917-194E-A87A-3B95985AADE2}" type="datetimeFigureOut">
              <a:rPr lang="en-US" smtClean="0"/>
              <a:t>6/6/17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AD575-D065-3047-A03F-B301117A8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048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AD575-D065-3047-A03F-B301117A8F3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890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AD575-D065-3047-A03F-B301117A8F3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2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6/6/17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6/6/17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6/6/17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Using the OST on nearby galaxies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Alberto Bolatto</a:t>
            </a:r>
          </a:p>
          <a:p>
            <a:r>
              <a:rPr lang="en-US" dirty="0" smtClean="0"/>
              <a:t>Dept. of Astronomy</a:t>
            </a:r>
          </a:p>
          <a:p>
            <a:r>
              <a:rPr lang="en-US" dirty="0" smtClean="0"/>
              <a:t>University of Maryland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742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500" y="685800"/>
            <a:ext cx="10363200" cy="1485900"/>
          </a:xfrm>
        </p:spPr>
        <p:txBody>
          <a:bodyPr>
            <a:normAutofit/>
          </a:bodyPr>
          <a:lstStyle/>
          <a:p>
            <a:r>
              <a:rPr lang="en-US" dirty="0" smtClean="0"/>
              <a:t>Tracing the </a:t>
            </a:r>
            <a:r>
              <a:rPr lang="en-US" smtClean="0"/>
              <a:t>Molecular </a:t>
            </a:r>
            <a:r>
              <a:rPr lang="en-US"/>
              <a:t>C</a:t>
            </a:r>
            <a:r>
              <a:rPr lang="en-US" smtClean="0"/>
              <a:t>omponent </a:t>
            </a:r>
            <a:r>
              <a:rPr lang="en-US" dirty="0" smtClean="0"/>
              <a:t>with HD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55137" y="2409110"/>
            <a:ext cx="4447786" cy="416102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OST has the power to trace molecular surface densities independent of CO, by imaging HD</a:t>
            </a:r>
          </a:p>
          <a:p>
            <a:r>
              <a:rPr lang="en-US" dirty="0" smtClean="0"/>
              <a:t>The temperature of the molecular gas can be inferred from the ratio of the 2-1/1-0 transitions (56, 112 um)</a:t>
            </a:r>
          </a:p>
          <a:p>
            <a:r>
              <a:rPr lang="en-US" dirty="0" smtClean="0"/>
              <a:t>This is insensitive to </a:t>
            </a:r>
            <a:r>
              <a:rPr lang="en-US" dirty="0" err="1" smtClean="0"/>
              <a:t>Xco</a:t>
            </a:r>
            <a:r>
              <a:rPr lang="en-US" dirty="0" smtClean="0"/>
              <a:t> assumptions, although it may be sensitive to selective photo-dissociation and </a:t>
            </a:r>
            <a:r>
              <a:rPr lang="en-US" dirty="0" err="1" smtClean="0"/>
              <a:t>astration</a:t>
            </a:r>
            <a:r>
              <a:rPr lang="en-US" dirty="0" smtClean="0"/>
              <a:t> processes</a:t>
            </a:r>
          </a:p>
          <a:p>
            <a:r>
              <a:rPr lang="en-US" dirty="0" smtClean="0"/>
              <a:t>Line to continuum contrast at low R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" y="2171054"/>
            <a:ext cx="5742901" cy="4305946"/>
          </a:xfrm>
        </p:spPr>
      </p:pic>
    </p:spTree>
    <p:extLst>
      <p:ext uri="{BB962C8B-B14F-4D97-AF65-F5344CB8AC3E}">
        <p14:creationId xmlns:p14="http://schemas.microsoft.com/office/powerpoint/2010/main" val="26704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55137" y="2409110"/>
            <a:ext cx="4447786" cy="416102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OST has the power to trace molecular surface densities independent of CO, by imaging HD</a:t>
            </a:r>
          </a:p>
          <a:p>
            <a:r>
              <a:rPr lang="en-US" dirty="0" smtClean="0"/>
              <a:t>The temperature of the molecular gas can be inferred from the ratio of the 2-1/1-0 transitions (56, 112 um)</a:t>
            </a:r>
          </a:p>
          <a:p>
            <a:r>
              <a:rPr lang="en-US" dirty="0" smtClean="0"/>
              <a:t>This is insensitive to </a:t>
            </a:r>
            <a:r>
              <a:rPr lang="en-US" dirty="0" err="1" smtClean="0"/>
              <a:t>Xco</a:t>
            </a:r>
            <a:r>
              <a:rPr lang="en-US" dirty="0" smtClean="0"/>
              <a:t> assumptions, although it may be sensitive to selective photo-dissociation and </a:t>
            </a:r>
            <a:r>
              <a:rPr lang="en-US" dirty="0" err="1" smtClean="0"/>
              <a:t>astration</a:t>
            </a:r>
            <a:r>
              <a:rPr lang="en-US" dirty="0" smtClean="0"/>
              <a:t> processes</a:t>
            </a:r>
          </a:p>
          <a:p>
            <a:r>
              <a:rPr lang="en-US" dirty="0" smtClean="0"/>
              <a:t>Line to continuum contrast at low R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" y="2171054"/>
            <a:ext cx="5742901" cy="4305945"/>
          </a:xfr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06500" y="685800"/>
            <a:ext cx="10363200" cy="1485900"/>
          </a:xfrm>
        </p:spPr>
        <p:txBody>
          <a:bodyPr>
            <a:normAutofit/>
          </a:bodyPr>
          <a:lstStyle/>
          <a:p>
            <a:r>
              <a:rPr lang="en-US" dirty="0" smtClean="0"/>
              <a:t>Tracing the </a:t>
            </a:r>
            <a:r>
              <a:rPr lang="en-US" smtClean="0"/>
              <a:t>Molecular </a:t>
            </a:r>
            <a:r>
              <a:rPr lang="en-US"/>
              <a:t>C</a:t>
            </a:r>
            <a:r>
              <a:rPr lang="en-US" smtClean="0"/>
              <a:t>omponent </a:t>
            </a:r>
            <a:r>
              <a:rPr lang="en-US" dirty="0" smtClean="0"/>
              <a:t>with HD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07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55137" y="2409110"/>
            <a:ext cx="4447786" cy="4161022"/>
          </a:xfrm>
        </p:spPr>
        <p:txBody>
          <a:bodyPr>
            <a:normAutofit/>
          </a:bodyPr>
          <a:lstStyle/>
          <a:p>
            <a:r>
              <a:rPr lang="en-US" dirty="0" smtClean="0"/>
              <a:t>The OST can trace very low column densities of warm neutral atomic gas in [CII]</a:t>
            </a:r>
          </a:p>
          <a:p>
            <a:r>
              <a:rPr lang="en-US" dirty="0" smtClean="0"/>
              <a:t>For partially ionized gas, this gets even better</a:t>
            </a:r>
            <a:endParaRPr lang="en-US" dirty="0" smtClean="0"/>
          </a:p>
          <a:p>
            <a:r>
              <a:rPr lang="en-US" dirty="0" smtClean="0"/>
              <a:t>It is much more sensitive than the VLA for approx. matched resolution, but the VLA has ~260</a:t>
            </a:r>
            <a:r>
              <a:rPr lang="en-US" baseline="30000" dirty="0" smtClean="0"/>
              <a:t>2</a:t>
            </a:r>
            <a:r>
              <a:rPr lang="en-US" dirty="0" smtClean="0"/>
              <a:t> mapping “pixels” because of ~30 </a:t>
            </a:r>
            <a:r>
              <a:rPr lang="en-US" dirty="0" err="1" smtClean="0"/>
              <a:t>arcmin</a:t>
            </a:r>
            <a:r>
              <a:rPr lang="en-US" dirty="0" smtClean="0"/>
              <a:t> FOV</a:t>
            </a:r>
          </a:p>
          <a:p>
            <a:r>
              <a:rPr lang="en-US" dirty="0" smtClean="0"/>
              <a:t>Variation in </a:t>
            </a:r>
            <a:r>
              <a:rPr lang="en-US" dirty="0" err="1" smtClean="0"/>
              <a:t>metagalactic</a:t>
            </a:r>
            <a:r>
              <a:rPr lang="en-US" dirty="0" smtClean="0"/>
              <a:t> radiation field (</a:t>
            </a:r>
            <a:r>
              <a:rPr lang="en-US" dirty="0" err="1" smtClean="0"/>
              <a:t>Lehner</a:t>
            </a:r>
            <a:r>
              <a:rPr lang="en-US" dirty="0" smtClean="0"/>
              <a:t>+ 2012)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90" y="2006601"/>
            <a:ext cx="6086446" cy="4563531"/>
          </a:xfr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06500" y="685800"/>
            <a:ext cx="10363200" cy="1485900"/>
          </a:xfrm>
        </p:spPr>
        <p:txBody>
          <a:bodyPr>
            <a:normAutofit/>
          </a:bodyPr>
          <a:lstStyle/>
          <a:p>
            <a:r>
              <a:rPr lang="en-US" dirty="0" smtClean="0"/>
              <a:t>Tracing Extended Low Density Neutral Gas in [CII]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474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55137" y="2409110"/>
            <a:ext cx="4447786" cy="4161022"/>
          </a:xfrm>
        </p:spPr>
        <p:txBody>
          <a:bodyPr>
            <a:normAutofit/>
          </a:bodyPr>
          <a:lstStyle/>
          <a:p>
            <a:r>
              <a:rPr lang="en-US" dirty="0" smtClean="0"/>
              <a:t>The OST can trace very low column densities of warm neutral atomic gas in [CII]</a:t>
            </a:r>
          </a:p>
          <a:p>
            <a:r>
              <a:rPr lang="en-US" dirty="0" smtClean="0"/>
              <a:t>For partially ionized gas, this gets even better</a:t>
            </a:r>
            <a:endParaRPr lang="en-US" dirty="0" smtClean="0"/>
          </a:p>
          <a:p>
            <a:r>
              <a:rPr lang="en-US" dirty="0" smtClean="0"/>
              <a:t>It is much more sensitive than the VLA for approx. matched resolution, but the VLA has ~260</a:t>
            </a:r>
            <a:r>
              <a:rPr lang="en-US" baseline="30000" dirty="0" smtClean="0"/>
              <a:t>2</a:t>
            </a:r>
            <a:r>
              <a:rPr lang="en-US" dirty="0" smtClean="0"/>
              <a:t> mapping “pixels” because of ~30 </a:t>
            </a:r>
            <a:r>
              <a:rPr lang="en-US" dirty="0" err="1" smtClean="0"/>
              <a:t>arcmin</a:t>
            </a:r>
            <a:r>
              <a:rPr lang="en-US" dirty="0" smtClean="0"/>
              <a:t> FOV vs. 100 “pixels” for long-slit</a:t>
            </a:r>
          </a:p>
          <a:p>
            <a:r>
              <a:rPr lang="en-US" dirty="0" smtClean="0"/>
              <a:t>C in C</a:t>
            </a:r>
            <a:r>
              <a:rPr lang="en-US" baseline="30000" dirty="0" smtClean="0"/>
              <a:t>+</a:t>
            </a:r>
            <a:r>
              <a:rPr lang="en-US" dirty="0" smtClean="0"/>
              <a:t>? Variation in </a:t>
            </a:r>
            <a:r>
              <a:rPr lang="en-US" dirty="0" err="1" smtClean="0"/>
              <a:t>metagalactic</a:t>
            </a:r>
            <a:r>
              <a:rPr lang="en-US" dirty="0" smtClean="0"/>
              <a:t> radiation field (</a:t>
            </a:r>
            <a:r>
              <a:rPr lang="en-US" dirty="0" err="1" smtClean="0"/>
              <a:t>Lehner</a:t>
            </a:r>
            <a:r>
              <a:rPr lang="en-US" dirty="0" smtClean="0"/>
              <a:t>+ 2012)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90" y="2006601"/>
            <a:ext cx="6086446" cy="4563531"/>
          </a:xfr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06500" y="685800"/>
            <a:ext cx="10363200" cy="1485900"/>
          </a:xfrm>
        </p:spPr>
        <p:txBody>
          <a:bodyPr>
            <a:normAutofit/>
          </a:bodyPr>
          <a:lstStyle/>
          <a:p>
            <a:r>
              <a:rPr lang="en-US" dirty="0" smtClean="0"/>
              <a:t>Tracing Extended Low Density Neutral Gas in [CII]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628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90" y="2006601"/>
            <a:ext cx="6086446" cy="4563530"/>
          </a:xfr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06500" y="685800"/>
            <a:ext cx="10363200" cy="1485900"/>
          </a:xfrm>
        </p:spPr>
        <p:txBody>
          <a:bodyPr>
            <a:normAutofit/>
          </a:bodyPr>
          <a:lstStyle/>
          <a:p>
            <a:r>
              <a:rPr lang="en-US" dirty="0" smtClean="0"/>
              <a:t>Tracing Extended Low Density Neutral Gas in [CII]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7355137" y="2409110"/>
            <a:ext cx="4447786" cy="4161022"/>
          </a:xfrm>
        </p:spPr>
        <p:txBody>
          <a:bodyPr>
            <a:normAutofit/>
          </a:bodyPr>
          <a:lstStyle/>
          <a:p>
            <a:r>
              <a:rPr lang="en-US" dirty="0" smtClean="0"/>
              <a:t>The OST can trace very low column densities of warm neutral atomic gas in [CII]</a:t>
            </a:r>
          </a:p>
          <a:p>
            <a:r>
              <a:rPr lang="en-US" dirty="0" smtClean="0"/>
              <a:t>For partially ionized gas, this gets even better</a:t>
            </a:r>
            <a:endParaRPr lang="en-US" dirty="0" smtClean="0"/>
          </a:p>
          <a:p>
            <a:r>
              <a:rPr lang="en-US" dirty="0" smtClean="0"/>
              <a:t>It is much more sensitive than the VLA for approx. matched resolution, but the VLA has ~260</a:t>
            </a:r>
            <a:r>
              <a:rPr lang="en-US" baseline="30000" dirty="0" smtClean="0"/>
              <a:t>2</a:t>
            </a:r>
            <a:r>
              <a:rPr lang="en-US" dirty="0" smtClean="0"/>
              <a:t> mapping “pixels” because of ~30 </a:t>
            </a:r>
            <a:r>
              <a:rPr lang="en-US" dirty="0" err="1" smtClean="0"/>
              <a:t>arcmin</a:t>
            </a:r>
            <a:r>
              <a:rPr lang="en-US" dirty="0" smtClean="0"/>
              <a:t> FOV vs. 100 “pixels” for long-slit</a:t>
            </a:r>
          </a:p>
          <a:p>
            <a:r>
              <a:rPr lang="en-US" dirty="0" smtClean="0"/>
              <a:t>C in C</a:t>
            </a:r>
            <a:r>
              <a:rPr lang="en-US" baseline="30000" dirty="0" smtClean="0"/>
              <a:t>+</a:t>
            </a:r>
            <a:r>
              <a:rPr lang="en-US" dirty="0" smtClean="0"/>
              <a:t>? Variation in </a:t>
            </a:r>
            <a:r>
              <a:rPr lang="en-US" dirty="0" err="1" smtClean="0"/>
              <a:t>metagalactic</a:t>
            </a:r>
            <a:r>
              <a:rPr lang="en-US" dirty="0" smtClean="0"/>
              <a:t> radiation field (</a:t>
            </a:r>
            <a:r>
              <a:rPr lang="en-US" dirty="0" err="1" smtClean="0"/>
              <a:t>Lehner</a:t>
            </a:r>
            <a:r>
              <a:rPr lang="en-US" dirty="0" smtClean="0"/>
              <a:t>+ 2012)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593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Disk galaxy basics: how far does the ISM extend?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4890977" cy="3581400"/>
          </a:xfrm>
        </p:spPr>
        <p:txBody>
          <a:bodyPr/>
          <a:lstStyle/>
          <a:p>
            <a:r>
              <a:rPr lang="en-US" dirty="0" smtClean="0"/>
              <a:t>How large is the ISM emitting region we would expect from a galaxy?</a:t>
            </a:r>
          </a:p>
          <a:p>
            <a:r>
              <a:rPr lang="en-US" dirty="0" smtClean="0"/>
              <a:t>The stellar and molecular component track each other fairly well in the inner regions, with ½ the mass/light inside ~0.4 D</a:t>
            </a:r>
            <a:r>
              <a:rPr lang="en-US" baseline="-25000" dirty="0" smtClean="0"/>
              <a:t>25</a:t>
            </a:r>
          </a:p>
          <a:p>
            <a:r>
              <a:rPr lang="en-US" dirty="0" smtClean="0"/>
              <a:t>However, HI disks are not exponential: they are rather flat or even increasing with radius, and can extend much beyond the bright optical emission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570381" y="2923953"/>
            <a:ext cx="3710763" cy="2243470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570381" y="3423684"/>
            <a:ext cx="3115339" cy="1828800"/>
          </a:xfrm>
          <a:prstGeom prst="line">
            <a:avLst/>
          </a:prstGeom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634177" y="4590939"/>
            <a:ext cx="3976576" cy="2326"/>
          </a:xfrm>
          <a:prstGeom prst="line">
            <a:avLst/>
          </a:prstGeom>
          <a:ln w="381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33907" y="2923953"/>
            <a:ext cx="2551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Stellar exponential disk</a:t>
            </a:r>
            <a:endParaRPr lang="en-US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74958" y="3892034"/>
            <a:ext cx="1616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Molecular disk</a:t>
            </a:r>
            <a:endParaRPr lang="en-US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11929" y="4202521"/>
            <a:ext cx="1430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Atomic disk</a:t>
            </a:r>
            <a:endParaRPr lang="en-US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7371905" y="5539563"/>
            <a:ext cx="4387704" cy="371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7504813" y="2509284"/>
            <a:ext cx="1773" cy="3189768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208874" y="2171700"/>
            <a:ext cx="786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Log(</a:t>
            </a:r>
            <a:r>
              <a:rPr lang="en-US" dirty="0" err="1" smtClean="0"/>
              <a:t>Σ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1558920" y="5642347"/>
            <a:ext cx="401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R</a:t>
            </a:r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10738882" y="2509283"/>
            <a:ext cx="10633" cy="33177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872870" y="2509283"/>
            <a:ext cx="10633" cy="33177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0480821" y="5851232"/>
            <a:ext cx="537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25</a:t>
            </a:r>
            <a:endParaRPr lang="en-US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7995684" y="5867400"/>
            <a:ext cx="1754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~0.4 R</a:t>
            </a:r>
            <a:r>
              <a:rPr lang="en-US" baseline="-25000" dirty="0" smtClean="0"/>
              <a:t>25</a:t>
            </a:r>
            <a:endParaRPr lang="en-US" dirty="0" smtClean="0"/>
          </a:p>
          <a:p>
            <a:pPr algn="ctr"/>
            <a:r>
              <a:rPr lang="en-US" dirty="0"/>
              <a:t>h</a:t>
            </a:r>
            <a:r>
              <a:rPr lang="en-US" dirty="0" smtClean="0"/>
              <a:t>alf light radius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105751" y="4406273"/>
            <a:ext cx="141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~10 </a:t>
            </a:r>
            <a:r>
              <a:rPr lang="en-US" dirty="0" smtClean="0"/>
              <a:t>M</a:t>
            </a:r>
            <a:r>
              <a:rPr lang="en-US" baseline="-25000" dirty="0" smtClean="0"/>
              <a:t>⦿</a:t>
            </a:r>
            <a:r>
              <a:rPr lang="en-US" dirty="0" smtClean="0"/>
              <a:t>/pc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976487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ISM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533" y="128600"/>
            <a:ext cx="6109470" cy="58944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40035" y="313266"/>
            <a:ext cx="2008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NGC 628</a:t>
            </a:r>
            <a:endParaRPr lang="en-US" sz="2800" dirty="0"/>
          </a:p>
        </p:txBody>
      </p:sp>
      <p:sp>
        <p:nvSpPr>
          <p:cNvPr id="6" name="Oval 5"/>
          <p:cNvSpPr/>
          <p:nvPr/>
        </p:nvSpPr>
        <p:spPr>
          <a:xfrm>
            <a:off x="8724998" y="2235101"/>
            <a:ext cx="1106424" cy="1166923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508990" y="6023004"/>
            <a:ext cx="3538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Kamphuis</a:t>
            </a:r>
            <a:r>
              <a:rPr lang="en-US" dirty="0" smtClean="0"/>
              <a:t> &amp; Briggs (1992)</a:t>
            </a:r>
          </a:p>
          <a:p>
            <a:pPr algn="ctr"/>
            <a:r>
              <a:rPr lang="en-US" dirty="0" smtClean="0"/>
              <a:t>Outer HI contour is 1.3✕</a:t>
            </a:r>
            <a:r>
              <a:rPr lang="en-US" dirty="0"/>
              <a:t>10</a:t>
            </a:r>
            <a:r>
              <a:rPr lang="en-US" baseline="30000" dirty="0"/>
              <a:t>20</a:t>
            </a:r>
            <a:r>
              <a:rPr lang="en-US" dirty="0"/>
              <a:t> cm</a:t>
            </a:r>
            <a:r>
              <a:rPr lang="en-US" baseline="30000" dirty="0"/>
              <a:t>-2</a:t>
            </a:r>
          </a:p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640035" y="1988118"/>
            <a:ext cx="1349698" cy="338554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92D050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D25 </a:t>
            </a:r>
            <a:r>
              <a:rPr lang="en-US" sz="1600" dirty="0" err="1" smtClean="0">
                <a:solidFill>
                  <a:srgbClr val="92D050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isophote</a:t>
            </a:r>
            <a:endParaRPr lang="en-US" sz="1600" dirty="0">
              <a:solidFill>
                <a:srgbClr val="92D050"/>
              </a:solidFill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371600" y="1507067"/>
            <a:ext cx="4189228" cy="4995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Many galaxies are known to possess extended HI disks that go well beyond their optical radius</a:t>
            </a:r>
          </a:p>
        </p:txBody>
      </p:sp>
    </p:spTree>
    <p:extLst>
      <p:ext uri="{BB962C8B-B14F-4D97-AF65-F5344CB8AC3E}">
        <p14:creationId xmlns:p14="http://schemas.microsoft.com/office/powerpoint/2010/main" val="1377199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ISM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640035" y="313266"/>
            <a:ext cx="2008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NGC 628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172200" y="6019802"/>
            <a:ext cx="5370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THINGS HI (blue), ALMA CO (red), Spitzer 4.5 um stellar disk (green)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371600" y="1507067"/>
            <a:ext cx="4189228" cy="4995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Many galaxies are known to possess extended HI disks that go well beyond their optical radius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581" y="988887"/>
            <a:ext cx="6915419" cy="48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531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ISM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965359" y="6157137"/>
            <a:ext cx="2858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Thilker</a:t>
            </a:r>
            <a:r>
              <a:rPr lang="en-US" dirty="0" smtClean="0"/>
              <a:t> et al. (2005)</a:t>
            </a:r>
          </a:p>
          <a:p>
            <a:pPr algn="ctr"/>
            <a:r>
              <a:rPr lang="en-US" dirty="0" smtClean="0"/>
              <a:t>Red is HI at 1.8✕10</a:t>
            </a:r>
            <a:r>
              <a:rPr lang="en-US" baseline="30000" dirty="0" smtClean="0"/>
              <a:t>20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endParaRPr lang="en-US" baseline="30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5364" y="0"/>
            <a:ext cx="5986636" cy="6030207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8597689" y="2096164"/>
            <a:ext cx="1591056" cy="1637414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757275" y="538492"/>
            <a:ext cx="2008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M83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371600" y="1507067"/>
            <a:ext cx="4189228" cy="4995333"/>
          </a:xfrm>
        </p:spPr>
        <p:txBody>
          <a:bodyPr>
            <a:normAutofit/>
          </a:bodyPr>
          <a:lstStyle/>
          <a:p>
            <a:r>
              <a:rPr lang="en-US" dirty="0" smtClean="0"/>
              <a:t>Many galaxies are known to possess extended HI disks that go well beyond their optical radius</a:t>
            </a:r>
          </a:p>
          <a:p>
            <a:r>
              <a:rPr lang="en-US" dirty="0" smtClean="0"/>
              <a:t>These disks have, in many cases, associated star formation. They are also “extended UV disks” as seen by GALEX</a:t>
            </a:r>
          </a:p>
        </p:txBody>
      </p:sp>
    </p:spTree>
    <p:extLst>
      <p:ext uri="{BB962C8B-B14F-4D97-AF65-F5344CB8AC3E}">
        <p14:creationId xmlns:p14="http://schemas.microsoft.com/office/powerpoint/2010/main" val="1653267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ISM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34667" y="5977869"/>
            <a:ext cx="53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Thilker</a:t>
            </a:r>
            <a:r>
              <a:rPr lang="en-US" dirty="0" smtClean="0"/>
              <a:t> et al. (2003)</a:t>
            </a:r>
          </a:p>
          <a:p>
            <a:pPr algn="ctr"/>
            <a:r>
              <a:rPr lang="en-US" dirty="0" smtClean="0"/>
              <a:t>HI contours start at 0.5✕10</a:t>
            </a:r>
            <a:r>
              <a:rPr lang="en-US" baseline="30000" dirty="0" smtClean="0"/>
              <a:t>18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endParaRPr lang="en-US" baseline="30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601" y="187180"/>
            <a:ext cx="5878824" cy="5757736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 rot="19211798">
            <a:off x="8949608" y="1744134"/>
            <a:ext cx="841248" cy="213991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813102" y="309890"/>
            <a:ext cx="2008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smtClean="0"/>
              <a:t>M31</a:t>
            </a:r>
            <a:endParaRPr lang="en-US" sz="2800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371600" y="1507067"/>
            <a:ext cx="4189228" cy="4995333"/>
          </a:xfrm>
        </p:spPr>
        <p:txBody>
          <a:bodyPr>
            <a:normAutofit/>
          </a:bodyPr>
          <a:lstStyle/>
          <a:p>
            <a:r>
              <a:rPr lang="en-US" dirty="0" smtClean="0"/>
              <a:t>Many galaxies are known to possess extended HI disks that go well beyond their optical radius</a:t>
            </a:r>
          </a:p>
          <a:p>
            <a:r>
              <a:rPr lang="en-US" dirty="0" smtClean="0"/>
              <a:t>These disks have, in many cases, associated star formation. They are also “extended UV disks” as seen by GALEX</a:t>
            </a:r>
          </a:p>
          <a:p>
            <a:r>
              <a:rPr lang="en-US" dirty="0" smtClean="0"/>
              <a:t>But we also see likely ongoing accretion events from the “cosmic web” in the form of HVCs</a:t>
            </a:r>
          </a:p>
        </p:txBody>
      </p:sp>
    </p:spTree>
    <p:extLst>
      <p:ext uri="{BB962C8B-B14F-4D97-AF65-F5344CB8AC3E}">
        <p14:creationId xmlns:p14="http://schemas.microsoft.com/office/powerpoint/2010/main" val="1519346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Exciting Science with MRSS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700" y="1727200"/>
            <a:ext cx="111506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Statistically significant surveys of galaxies in “bread and butter” FIR lines (</a:t>
            </a:r>
            <a:r>
              <a:rPr lang="en-US" dirty="0" smtClean="0"/>
              <a:t>[CII], [NII], [OI], [OIII], [NIII], </a:t>
            </a:r>
            <a:r>
              <a:rPr lang="en-US" dirty="0" err="1" smtClean="0"/>
              <a:t>etc</a:t>
            </a:r>
            <a:r>
              <a:rPr lang="en-US" dirty="0" smtClean="0"/>
              <a:t>). The spectroscopy of large galaxy samples.</a:t>
            </a:r>
          </a:p>
          <a:p>
            <a:pPr lvl="1"/>
            <a:r>
              <a:rPr lang="en-US" dirty="0" smtClean="0"/>
              <a:t>Mapping SFR, outflows, and kinematics (Herrera-Camus+ 2015, </a:t>
            </a:r>
            <a:r>
              <a:rPr lang="en-US" dirty="0" err="1" smtClean="0"/>
              <a:t>Kreckel</a:t>
            </a:r>
            <a:r>
              <a:rPr lang="en-US" dirty="0" smtClean="0"/>
              <a:t>+ 2014, de Blok+ 2016)</a:t>
            </a:r>
          </a:p>
          <a:p>
            <a:pPr lvl="1"/>
            <a:r>
              <a:rPr lang="en-US" dirty="0" smtClean="0"/>
              <a:t>Photoelectric heating efficiency (Smith+ 2017)</a:t>
            </a:r>
          </a:p>
          <a:p>
            <a:pPr lvl="1"/>
            <a:r>
              <a:rPr lang="en-US" dirty="0" smtClean="0"/>
              <a:t>Density of ionized gas in disks, ionized gas fractions (Herrera-Camus+ 2016, </a:t>
            </a:r>
            <a:r>
              <a:rPr lang="en-US" dirty="0" err="1" smtClean="0"/>
              <a:t>Croxall</a:t>
            </a:r>
            <a:r>
              <a:rPr lang="en-US" dirty="0" smtClean="0"/>
              <a:t> 2017)</a:t>
            </a:r>
          </a:p>
          <a:p>
            <a:pPr lvl="1"/>
            <a:r>
              <a:rPr lang="en-US" dirty="0" smtClean="0"/>
              <a:t>ISM thermal pressure in atomic-dominated regions (Herrera-Camus 2017)</a:t>
            </a:r>
          </a:p>
          <a:p>
            <a:pPr lvl="1"/>
            <a:r>
              <a:rPr lang="en-US" dirty="0" smtClean="0"/>
              <a:t>Cooling of low metallicity HII regions, ISM cooling budget (Cormier+ 2015, Rosenberg+ 2016)</a:t>
            </a:r>
          </a:p>
          <a:p>
            <a:pPr lvl="1"/>
            <a:r>
              <a:rPr lang="en-US" dirty="0" smtClean="0"/>
              <a:t>High density neutral phases, shocks,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Beyond “bread and butter”: </a:t>
            </a:r>
            <a:r>
              <a:rPr lang="en-US" smtClean="0"/>
              <a:t>example, a </a:t>
            </a:r>
            <a:r>
              <a:rPr lang="en-US" dirty="0" smtClean="0"/>
              <a:t>new probe of the molecular gas using HD</a:t>
            </a:r>
          </a:p>
          <a:p>
            <a:pPr lvl="1"/>
            <a:r>
              <a:rPr lang="en-US" dirty="0" smtClean="0"/>
              <a:t>To my knowledge not yet done outside the galaxy (except for </a:t>
            </a:r>
            <a:r>
              <a:rPr lang="en-US" dirty="0" err="1" smtClean="0"/>
              <a:t>Tumlinson</a:t>
            </a:r>
            <a:r>
              <a:rPr lang="en-US" dirty="0" smtClean="0"/>
              <a:t>+ 2010 using L-W UV bands in high-z starbursts)</a:t>
            </a:r>
          </a:p>
          <a:p>
            <a:r>
              <a:rPr lang="en-US" dirty="0" smtClean="0"/>
              <a:t>Probing outer disks and halos of galaxies with deep [CII] imaging</a:t>
            </a:r>
          </a:p>
          <a:p>
            <a:pPr lvl="1"/>
            <a:r>
              <a:rPr lang="en-US" dirty="0" smtClean="0"/>
              <a:t>The province of HI thus far. But [CII] can potentially do a very good job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69491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ISM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54799" y="6108866"/>
            <a:ext cx="53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Oosterloo</a:t>
            </a:r>
            <a:r>
              <a:rPr lang="en-US" dirty="0" smtClean="0"/>
              <a:t> et al. (2005)</a:t>
            </a:r>
          </a:p>
          <a:p>
            <a:pPr algn="ctr"/>
            <a:r>
              <a:rPr lang="en-US" dirty="0" smtClean="0"/>
              <a:t>HI contours start at 5✕10</a:t>
            </a:r>
            <a:r>
              <a:rPr lang="en-US" baseline="30000" dirty="0" smtClean="0"/>
              <a:t>18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endParaRPr lang="en-US" baseline="30000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371600" y="1507067"/>
            <a:ext cx="4189228" cy="499533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Many galaxies are known to possess extended HI disks that go well beyond their optical radius</a:t>
            </a:r>
          </a:p>
          <a:p>
            <a:r>
              <a:rPr lang="en-US" dirty="0" smtClean="0"/>
              <a:t>These disks have, in many cases, associated star formation. They are also “extended UV disks” as seen by GALEX</a:t>
            </a:r>
          </a:p>
          <a:p>
            <a:r>
              <a:rPr lang="en-US" dirty="0" smtClean="0"/>
              <a:t>But we also see likely ongoing accretion events from the “cosmic web” in the form of HVCs</a:t>
            </a:r>
          </a:p>
          <a:p>
            <a:r>
              <a:rPr lang="en-US" dirty="0" smtClean="0"/>
              <a:t>Besides radial extent, there is also evidence for vertically “thick” disks with differential rotation, likely connected with winds or “cosmic web” accretion (</a:t>
            </a:r>
            <a:r>
              <a:rPr lang="en-US" dirty="0" err="1" smtClean="0"/>
              <a:t>Fraternali</a:t>
            </a:r>
            <a:r>
              <a:rPr lang="en-US" dirty="0" smtClean="0"/>
              <a:t> &amp; </a:t>
            </a:r>
            <a:r>
              <a:rPr lang="en-US" dirty="0" err="1" smtClean="0"/>
              <a:t>Binney</a:t>
            </a:r>
            <a:r>
              <a:rPr lang="en-US" dirty="0" smtClean="0"/>
              <a:t> 2008, </a:t>
            </a:r>
            <a:r>
              <a:rPr lang="en-US" dirty="0" err="1" smtClean="0"/>
              <a:t>Zschaechner</a:t>
            </a:r>
            <a:r>
              <a:rPr lang="en-US" dirty="0" smtClean="0"/>
              <a:t> &amp; Rand 2015)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397" y="-22425"/>
            <a:ext cx="5300133" cy="613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385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ISM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20933" y="6080708"/>
            <a:ext cx="536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FIR, stars, X-ray emission</a:t>
            </a:r>
            <a:endParaRPr lang="en-US" baseline="30000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371600" y="1507067"/>
            <a:ext cx="4189228" cy="4995333"/>
          </a:xfrm>
        </p:spPr>
        <p:txBody>
          <a:bodyPr>
            <a:normAutofit/>
          </a:bodyPr>
          <a:lstStyle/>
          <a:p>
            <a:r>
              <a:rPr lang="en-US" dirty="0" smtClean="0"/>
              <a:t>And, of course, there are also winds: material ejected by SF or accretion processes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5402" y="548419"/>
            <a:ext cx="6266598" cy="5084031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V="1">
            <a:off x="7061201" y="2359881"/>
            <a:ext cx="3725333" cy="1788786"/>
          </a:xfrm>
          <a:prstGeom prst="straightConnector1">
            <a:avLst/>
          </a:prstGeom>
          <a:ln w="38100">
            <a:solidFill>
              <a:schemeClr val="bg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786534" y="2081125"/>
            <a:ext cx="127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11 </a:t>
            </a:r>
            <a:r>
              <a:rPr lang="en-US" dirty="0" err="1" smtClean="0">
                <a:solidFill>
                  <a:schemeClr val="bg1"/>
                </a:solidFill>
              </a:rPr>
              <a:t>arcmin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57275" y="538492"/>
            <a:ext cx="2008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M82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780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ISM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20933" y="6080708"/>
            <a:ext cx="53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M82 cut along wind axis, Leroy et al. (2015)</a:t>
            </a:r>
            <a:endParaRPr lang="en-US" dirty="0"/>
          </a:p>
          <a:p>
            <a:pPr algn="ctr"/>
            <a:r>
              <a:rPr lang="en-US" dirty="0" smtClean="0"/>
              <a:t>1 </a:t>
            </a:r>
            <a:r>
              <a:rPr lang="en-US" dirty="0" err="1" smtClean="0"/>
              <a:t>kpc</a:t>
            </a:r>
            <a:r>
              <a:rPr lang="en-US" dirty="0" smtClean="0"/>
              <a:t> ~ 1 </a:t>
            </a:r>
            <a:r>
              <a:rPr lang="en-US" dirty="0" err="1" smtClean="0"/>
              <a:t>arcmin</a:t>
            </a:r>
            <a:endParaRPr lang="en-US" dirty="0" smtClean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371600" y="1507067"/>
            <a:ext cx="4189228" cy="4995333"/>
          </a:xfrm>
        </p:spPr>
        <p:txBody>
          <a:bodyPr>
            <a:normAutofit/>
          </a:bodyPr>
          <a:lstStyle/>
          <a:p>
            <a:r>
              <a:rPr lang="en-US" dirty="0"/>
              <a:t>And, of course, there are also winds: material ejected by SF or accretion </a:t>
            </a:r>
            <a:r>
              <a:rPr lang="en-US" dirty="0" smtClean="0"/>
              <a:t>processes</a:t>
            </a:r>
          </a:p>
          <a:p>
            <a:r>
              <a:rPr lang="en-US" dirty="0" smtClean="0"/>
              <a:t>It turns out that dust appears to provide a good measure of ejected “cool” phases (presumably there will be also FIR spectral lines)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7732" y="0"/>
            <a:ext cx="5774267" cy="606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8372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ISM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70135" y="5688167"/>
            <a:ext cx="536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Menard &amp; </a:t>
            </a:r>
            <a:r>
              <a:rPr lang="en-US" dirty="0" err="1" smtClean="0"/>
              <a:t>Fukugita</a:t>
            </a:r>
            <a:r>
              <a:rPr lang="en-US" dirty="0" smtClean="0"/>
              <a:t> (2012)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371600" y="1507067"/>
            <a:ext cx="4189228" cy="4995333"/>
          </a:xfrm>
        </p:spPr>
        <p:txBody>
          <a:bodyPr>
            <a:normAutofit/>
          </a:bodyPr>
          <a:lstStyle/>
          <a:p>
            <a:r>
              <a:rPr lang="en-US" dirty="0"/>
              <a:t>And, of course, there are also winds: material ejected by SF or accretion </a:t>
            </a:r>
            <a:r>
              <a:rPr lang="en-US" dirty="0" smtClean="0"/>
              <a:t>processes</a:t>
            </a:r>
          </a:p>
          <a:p>
            <a:r>
              <a:rPr lang="en-US" dirty="0" smtClean="0"/>
              <a:t>It turns out that dust appears to provide a good measure of ejected “cool” phases (presumably there will be also FIR spectral lines)</a:t>
            </a:r>
          </a:p>
          <a:p>
            <a:r>
              <a:rPr lang="en-US" dirty="0" smtClean="0"/>
              <a:t>There is evidence for significant amounts of dust in the CGM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1165" y="685800"/>
            <a:ext cx="6500835" cy="483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780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ISM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83972" y="6253990"/>
            <a:ext cx="536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Peeples</a:t>
            </a:r>
            <a:r>
              <a:rPr lang="en-US" dirty="0" smtClean="0"/>
              <a:t> et al. (2014)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371600" y="1507067"/>
            <a:ext cx="4189228" cy="4995333"/>
          </a:xfrm>
        </p:spPr>
        <p:txBody>
          <a:bodyPr>
            <a:normAutofit/>
          </a:bodyPr>
          <a:lstStyle/>
          <a:p>
            <a:r>
              <a:rPr lang="en-US" dirty="0"/>
              <a:t>And, of course, there are also winds: material ejected by SF or accretion </a:t>
            </a:r>
            <a:r>
              <a:rPr lang="en-US" dirty="0" smtClean="0"/>
              <a:t>processes</a:t>
            </a:r>
          </a:p>
          <a:p>
            <a:r>
              <a:rPr lang="en-US" dirty="0" smtClean="0"/>
              <a:t>It turns out that dust appears to provide a good measure of ejected “cool” phases (presumably there will be also FIR spectral lines)</a:t>
            </a:r>
          </a:p>
          <a:p>
            <a:r>
              <a:rPr lang="en-US" dirty="0" smtClean="0"/>
              <a:t>There is evidence for significant amounts of dust in the </a:t>
            </a:r>
            <a:r>
              <a:rPr lang="en-US" dirty="0" smtClean="0"/>
              <a:t>CGM (Menard &amp; </a:t>
            </a:r>
            <a:r>
              <a:rPr lang="en-US" dirty="0" err="1" smtClean="0"/>
              <a:t>Fukugita</a:t>
            </a:r>
            <a:r>
              <a:rPr lang="en-US" dirty="0" smtClean="0"/>
              <a:t> 2012) </a:t>
            </a:r>
            <a:endParaRPr lang="en-US" dirty="0" smtClean="0"/>
          </a:p>
          <a:p>
            <a:r>
              <a:rPr lang="en-US" dirty="0" smtClean="0"/>
              <a:t>And also “missing” metals: a lot of the material in the CGM is not primordial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1610" y="135466"/>
            <a:ext cx="6292590" cy="593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352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ISM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96487" y="6179234"/>
            <a:ext cx="53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 mosaic from Yun et al. (1994), see also Chynoweth et al. (2008)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371600" y="1507067"/>
            <a:ext cx="4189228" cy="5181600"/>
          </a:xfrm>
        </p:spPr>
        <p:txBody>
          <a:bodyPr>
            <a:normAutofit/>
          </a:bodyPr>
          <a:lstStyle/>
          <a:p>
            <a:r>
              <a:rPr lang="en-US" dirty="0"/>
              <a:t>And, of course, there are also winds: material ejected by SF or accretion </a:t>
            </a:r>
            <a:r>
              <a:rPr lang="en-US" dirty="0" smtClean="0"/>
              <a:t>processes</a:t>
            </a:r>
          </a:p>
          <a:p>
            <a:r>
              <a:rPr lang="en-US" dirty="0" smtClean="0"/>
              <a:t>It turns out that dust appears to provide a good measure of ejected “cool” phases (presumably there will be also FIR spectral lines)</a:t>
            </a:r>
          </a:p>
          <a:p>
            <a:r>
              <a:rPr lang="en-US" dirty="0" smtClean="0"/>
              <a:t>There is evidence for significant amounts of dust in the CGM</a:t>
            </a:r>
          </a:p>
          <a:p>
            <a:r>
              <a:rPr lang="en-US" dirty="0" smtClean="0"/>
              <a:t>And also “missing” metals: a lot of the material in the CGM is not primordial</a:t>
            </a:r>
          </a:p>
          <a:p>
            <a:r>
              <a:rPr lang="en-US" dirty="0" smtClean="0"/>
              <a:t>Finally, there is also stripped gas (tidal or ram pressure)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6534" y="118533"/>
            <a:ext cx="6347772" cy="582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134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Would it Take to do Large Surveys?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55137" y="2409110"/>
            <a:ext cx="4447786" cy="3581401"/>
          </a:xfrm>
        </p:spPr>
        <p:txBody>
          <a:bodyPr/>
          <a:lstStyle/>
          <a:p>
            <a:r>
              <a:rPr lang="en-US" dirty="0" smtClean="0"/>
              <a:t>Most ”resolved” galaxies are beyond 30 </a:t>
            </a:r>
            <a:r>
              <a:rPr lang="en-US" dirty="0" err="1" smtClean="0"/>
              <a:t>Mpc</a:t>
            </a:r>
            <a:endParaRPr lang="en-US" dirty="0" smtClean="0"/>
          </a:p>
          <a:p>
            <a:r>
              <a:rPr lang="en-US" dirty="0" smtClean="0"/>
              <a:t>There are ~21,000 galaxies with optical sizes larger than 1 </a:t>
            </a:r>
            <a:r>
              <a:rPr lang="en-US" dirty="0" err="1" smtClean="0"/>
              <a:t>arcmin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66" y="2013043"/>
            <a:ext cx="5964934" cy="4472423"/>
          </a:xfrm>
        </p:spPr>
      </p:pic>
      <p:sp>
        <p:nvSpPr>
          <p:cNvPr id="3" name="TextBox 2"/>
          <p:cNvSpPr txBox="1"/>
          <p:nvPr/>
        </p:nvSpPr>
        <p:spPr>
          <a:xfrm>
            <a:off x="3663950" y="1340340"/>
            <a:ext cx="501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from </a:t>
            </a:r>
            <a:r>
              <a:rPr lang="en-US" dirty="0" err="1" smtClean="0"/>
              <a:t>Hyperleda</a:t>
            </a:r>
            <a:r>
              <a:rPr lang="en-US" dirty="0" smtClean="0"/>
              <a:t> database and WISE archive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995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Would it Take to do Large Surveys?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55137" y="2409110"/>
            <a:ext cx="4447786" cy="3581401"/>
          </a:xfrm>
        </p:spPr>
        <p:txBody>
          <a:bodyPr/>
          <a:lstStyle/>
          <a:p>
            <a:r>
              <a:rPr lang="en-US" dirty="0" smtClean="0"/>
              <a:t>Most ”resolved” galaxies are beyond 30 </a:t>
            </a:r>
            <a:r>
              <a:rPr lang="en-US" dirty="0" err="1" smtClean="0"/>
              <a:t>Mpc</a:t>
            </a:r>
            <a:endParaRPr lang="en-US" dirty="0" smtClean="0"/>
          </a:p>
          <a:p>
            <a:r>
              <a:rPr lang="en-US" dirty="0" smtClean="0"/>
              <a:t>There are ~21,000 galaxies with optical sizes larger than 1 </a:t>
            </a:r>
            <a:r>
              <a:rPr lang="en-US" dirty="0" err="1" smtClean="0"/>
              <a:t>arcmin</a:t>
            </a:r>
            <a:endParaRPr lang="en-US" dirty="0" smtClean="0"/>
          </a:p>
          <a:p>
            <a:r>
              <a:rPr lang="en-US" dirty="0" smtClean="0"/>
              <a:t>Most survey area is in a few very large Local Group objects, but most objects are 1 arcmin</a:t>
            </a:r>
            <a:r>
              <a:rPr lang="en-US" baseline="30000" dirty="0" smtClean="0"/>
              <a:t>2</a:t>
            </a:r>
            <a:r>
              <a:rPr lang="en-US" dirty="0" smtClean="0"/>
              <a:t> or larger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171700"/>
            <a:ext cx="5866253" cy="4398433"/>
          </a:xfrm>
        </p:spPr>
      </p:pic>
      <p:sp>
        <p:nvSpPr>
          <p:cNvPr id="8" name="TextBox 7"/>
          <p:cNvSpPr txBox="1"/>
          <p:nvPr/>
        </p:nvSpPr>
        <p:spPr>
          <a:xfrm>
            <a:off x="4893733" y="5147733"/>
            <a:ext cx="1947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LMC, SMC, </a:t>
            </a:r>
            <a:r>
              <a:rPr lang="en-US" smtClean="0"/>
              <a:t>Sag Dwarf, M31, M33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7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Would it Take to do Large Surveys?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55137" y="2409110"/>
            <a:ext cx="4447786" cy="3581401"/>
          </a:xfrm>
        </p:spPr>
        <p:txBody>
          <a:bodyPr/>
          <a:lstStyle/>
          <a:p>
            <a:r>
              <a:rPr lang="en-US" dirty="0" smtClean="0"/>
              <a:t>Most ”resolved” galaxies are beyond 30 </a:t>
            </a:r>
            <a:r>
              <a:rPr lang="en-US" dirty="0" err="1" smtClean="0"/>
              <a:t>Mpc</a:t>
            </a:r>
            <a:endParaRPr lang="en-US" dirty="0" smtClean="0"/>
          </a:p>
          <a:p>
            <a:r>
              <a:rPr lang="en-US" dirty="0" smtClean="0"/>
              <a:t>There are ~21,000 galaxies with optical sizes larger than 1 </a:t>
            </a:r>
            <a:r>
              <a:rPr lang="en-US" dirty="0" err="1" smtClean="0"/>
              <a:t>arcmin</a:t>
            </a:r>
            <a:endParaRPr lang="en-US" dirty="0" smtClean="0"/>
          </a:p>
          <a:p>
            <a:r>
              <a:rPr lang="en-US" dirty="0" smtClean="0"/>
              <a:t>Most survey area is in a few very large Local Group objects, but most objects are 1 arcmin</a:t>
            </a:r>
            <a:r>
              <a:rPr lang="en-US" baseline="30000" dirty="0" smtClean="0"/>
              <a:t>2</a:t>
            </a:r>
            <a:r>
              <a:rPr lang="en-US" dirty="0" smtClean="0"/>
              <a:t> or larger </a:t>
            </a:r>
          </a:p>
          <a:p>
            <a:r>
              <a:rPr lang="en-US" dirty="0" smtClean="0"/>
              <a:t>About 30,000 arcmin</a:t>
            </a:r>
            <a:r>
              <a:rPr lang="en-US" baseline="30000" dirty="0" smtClean="0"/>
              <a:t>2</a:t>
            </a:r>
            <a:r>
              <a:rPr lang="en-US" dirty="0" smtClean="0"/>
              <a:t> of optical disks beyond the Local Group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171700"/>
            <a:ext cx="5866252" cy="4398433"/>
          </a:xfrm>
        </p:spPr>
      </p:pic>
    </p:spTree>
    <p:extLst>
      <p:ext uri="{BB962C8B-B14F-4D97-AF65-F5344CB8AC3E}">
        <p14:creationId xmlns:p14="http://schemas.microsoft.com/office/powerpoint/2010/main" val="1011616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Would it Take to do Large Surveys?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55137" y="2409110"/>
            <a:ext cx="4447786" cy="4161022"/>
          </a:xfrm>
        </p:spPr>
        <p:txBody>
          <a:bodyPr>
            <a:normAutofit/>
          </a:bodyPr>
          <a:lstStyle/>
          <a:p>
            <a:r>
              <a:rPr lang="en-US" dirty="0" smtClean="0"/>
              <a:t>Most ”resolved” galaxies are beyond 30 </a:t>
            </a:r>
            <a:r>
              <a:rPr lang="en-US" dirty="0" err="1" smtClean="0"/>
              <a:t>Mpc</a:t>
            </a:r>
            <a:endParaRPr lang="en-US" dirty="0" smtClean="0"/>
          </a:p>
          <a:p>
            <a:r>
              <a:rPr lang="en-US" dirty="0" smtClean="0"/>
              <a:t>There are ~21,000 galaxies with optical sizes larger than 1 </a:t>
            </a:r>
            <a:r>
              <a:rPr lang="en-US" dirty="0" err="1" smtClean="0"/>
              <a:t>arcmin</a:t>
            </a:r>
            <a:endParaRPr lang="en-US" dirty="0" smtClean="0"/>
          </a:p>
          <a:p>
            <a:r>
              <a:rPr lang="en-US" dirty="0" smtClean="0"/>
              <a:t>Most survey area is in a few very large Local Group objects, but most objects are 1 arcmin</a:t>
            </a:r>
            <a:r>
              <a:rPr lang="en-US" baseline="30000" dirty="0" smtClean="0"/>
              <a:t>2</a:t>
            </a:r>
            <a:r>
              <a:rPr lang="en-US" dirty="0" smtClean="0"/>
              <a:t> or larger </a:t>
            </a:r>
          </a:p>
          <a:p>
            <a:r>
              <a:rPr lang="en-US" dirty="0" smtClean="0"/>
              <a:t>About 30,000 arcmin</a:t>
            </a:r>
            <a:r>
              <a:rPr lang="en-US" baseline="30000" dirty="0" smtClean="0"/>
              <a:t>2</a:t>
            </a:r>
            <a:r>
              <a:rPr lang="en-US" dirty="0" smtClean="0"/>
              <a:t> of optical disks beyond the Local Group</a:t>
            </a:r>
          </a:p>
          <a:p>
            <a:r>
              <a:rPr lang="en-US" dirty="0" smtClean="0"/>
              <a:t>Large fraction are star-forming objects detected by WISE (~16,000)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171700"/>
            <a:ext cx="5866252" cy="4398432"/>
          </a:xfrm>
        </p:spPr>
      </p:pic>
    </p:spTree>
    <p:extLst>
      <p:ext uri="{BB962C8B-B14F-4D97-AF65-F5344CB8AC3E}">
        <p14:creationId xmlns:p14="http://schemas.microsoft.com/office/powerpoint/2010/main" val="1511407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Σ</a:t>
            </a:r>
            <a:r>
              <a:rPr lang="en-US" baseline="-25000" dirty="0" smtClean="0"/>
              <a:t>SFR</a:t>
            </a:r>
            <a:r>
              <a:rPr lang="en-US" dirty="0" smtClean="0"/>
              <a:t> to Compute </a:t>
            </a:r>
            <a:r>
              <a:rPr lang="en-US" dirty="0" err="1" smtClean="0"/>
              <a:t>Σ</a:t>
            </a:r>
            <a:r>
              <a:rPr lang="en-US" baseline="-25000" dirty="0" smtClean="0"/>
              <a:t>[CII]</a:t>
            </a:r>
            <a:endParaRPr lang="en-US" baseline="-25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32900" y="1524001"/>
            <a:ext cx="5332433" cy="511197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SFR and [CII] have a tight relation over galaxy disks, except in “warm” sources (AGN, ULIRGs, low metallicity)</a:t>
            </a:r>
          </a:p>
          <a:p>
            <a:r>
              <a:rPr lang="en-US" dirty="0" smtClean="0"/>
              <a:t>Although it is possible to correct for some of this, there is no need to do so for our purpose here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25403" y="5232400"/>
            <a:ext cx="3092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Herrera-Camus et al. (2015)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260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Would it Take to do Large Surveys?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55137" y="2409110"/>
            <a:ext cx="4447786" cy="4161022"/>
          </a:xfrm>
        </p:spPr>
        <p:txBody>
          <a:bodyPr>
            <a:normAutofit/>
          </a:bodyPr>
          <a:lstStyle/>
          <a:p>
            <a:r>
              <a:rPr lang="en-US" dirty="0" smtClean="0"/>
              <a:t>Projected “mean” brightness distribution</a:t>
            </a:r>
          </a:p>
          <a:p>
            <a:r>
              <a:rPr lang="en-US" dirty="0" smtClean="0"/>
              <a:t>The “practical” sensitivity for Herschel mapping in large projects is indicated by green line: KINGFISH mapped spectroscopically a fraction of the disk of ~50 </a:t>
            </a:r>
            <a:r>
              <a:rPr lang="en-US" dirty="0" smtClean="0"/>
              <a:t>galaxies</a:t>
            </a:r>
          </a:p>
          <a:p>
            <a:r>
              <a:rPr lang="en-US" dirty="0" smtClean="0"/>
              <a:t>The OST 8m 1-hour sensitivity is the red line: note that for truly extended emission the diameter of the telescope does not matter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" y="2171054"/>
            <a:ext cx="5742901" cy="4305946"/>
          </a:xfrm>
        </p:spPr>
      </p:pic>
    </p:spTree>
    <p:extLst>
      <p:ext uri="{BB962C8B-B14F-4D97-AF65-F5344CB8AC3E}">
        <p14:creationId xmlns:p14="http://schemas.microsoft.com/office/powerpoint/2010/main" val="1548961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Would it Take to do Large Surveys?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55137" y="2409110"/>
            <a:ext cx="4447786" cy="4161022"/>
          </a:xfrm>
        </p:spPr>
        <p:txBody>
          <a:bodyPr>
            <a:normAutofit/>
          </a:bodyPr>
          <a:lstStyle/>
          <a:p>
            <a:r>
              <a:rPr lang="en-US" dirty="0" smtClean="0"/>
              <a:t>This means the OST has sensitivity to map lines 1000 fainter than [CII]</a:t>
            </a:r>
          </a:p>
          <a:p>
            <a:r>
              <a:rPr lang="en-US" dirty="0" smtClean="0"/>
              <a:t>Example from COBE is CH 116 um, a high density molecular gas tracer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58702" y="1609345"/>
            <a:ext cx="6496435" cy="47935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66127" y="6385466"/>
            <a:ext cx="3481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Fixsen</a:t>
            </a:r>
            <a:r>
              <a:rPr lang="en-US" dirty="0" smtClean="0"/>
              <a:t> et al. (1999)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850690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12573</TotalTime>
  <Words>1783</Words>
  <Application>Microsoft Macintosh PowerPoint</Application>
  <PresentationFormat>Widescreen</PresentationFormat>
  <Paragraphs>146</Paragraphs>
  <Slides>25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Calibri</vt:lpstr>
      <vt:lpstr>Franklin Gothic Book</vt:lpstr>
      <vt:lpstr>Crop</vt:lpstr>
      <vt:lpstr>Using the OST on nearby galaxies</vt:lpstr>
      <vt:lpstr>Exciting Science with MRSS</vt:lpstr>
      <vt:lpstr>What Would it Take to do Large Surveys? </vt:lpstr>
      <vt:lpstr>What Would it Take to do Large Surveys? </vt:lpstr>
      <vt:lpstr>What Would it Take to do Large Surveys? </vt:lpstr>
      <vt:lpstr>What Would it Take to do Large Surveys? </vt:lpstr>
      <vt:lpstr>Using ΣSFR to Compute Σ[CII]</vt:lpstr>
      <vt:lpstr>What Would it Take to do Large Surveys? </vt:lpstr>
      <vt:lpstr>What Would it Take to do Large Surveys? </vt:lpstr>
      <vt:lpstr>Tracing the Molecular Component with HD</vt:lpstr>
      <vt:lpstr>Tracing the Molecular Component with HD</vt:lpstr>
      <vt:lpstr>Tracing Extended Low Density Neutral Gas in [CII]</vt:lpstr>
      <vt:lpstr>Tracing Extended Low Density Neutral Gas in [CII]</vt:lpstr>
      <vt:lpstr>Tracing Extended Low Density Neutral Gas in [CII]</vt:lpstr>
      <vt:lpstr>Disk galaxy basics: how far does the ISM extend?</vt:lpstr>
      <vt:lpstr>Extended ISM</vt:lpstr>
      <vt:lpstr>Extended ISM</vt:lpstr>
      <vt:lpstr>Extended ISM</vt:lpstr>
      <vt:lpstr>Extended ISM</vt:lpstr>
      <vt:lpstr>Extended ISM</vt:lpstr>
      <vt:lpstr>Extended ISM</vt:lpstr>
      <vt:lpstr>Extended ISM</vt:lpstr>
      <vt:lpstr>Extended ISM</vt:lpstr>
      <vt:lpstr>Extended ISM</vt:lpstr>
      <vt:lpstr>Extended ISM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 OST on nearby galaxies</dc:title>
  <dc:creator>Alberto Bolatto</dc:creator>
  <cp:lastModifiedBy>Alberto Bolatto</cp:lastModifiedBy>
  <cp:revision>47</cp:revision>
  <dcterms:created xsi:type="dcterms:W3CDTF">2017-06-01T20:52:27Z</dcterms:created>
  <dcterms:modified xsi:type="dcterms:W3CDTF">2017-06-14T13:18:25Z</dcterms:modified>
</cp:coreProperties>
</file>