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62" r:id="rId2"/>
    <p:sldId id="370" r:id="rId3"/>
    <p:sldId id="352" r:id="rId4"/>
    <p:sldId id="353" r:id="rId5"/>
    <p:sldId id="354" r:id="rId6"/>
    <p:sldId id="259" r:id="rId7"/>
    <p:sldId id="264" r:id="rId8"/>
    <p:sldId id="344" r:id="rId9"/>
    <p:sldId id="364" r:id="rId10"/>
    <p:sldId id="343" r:id="rId11"/>
    <p:sldId id="371" r:id="rId12"/>
    <p:sldId id="372" r:id="rId13"/>
    <p:sldId id="365" r:id="rId14"/>
    <p:sldId id="368" r:id="rId15"/>
    <p:sldId id="369" r:id="rId16"/>
    <p:sldId id="381" r:id="rId17"/>
    <p:sldId id="378" r:id="rId18"/>
    <p:sldId id="363" r:id="rId19"/>
    <p:sldId id="271" r:id="rId20"/>
    <p:sldId id="377" r:id="rId21"/>
    <p:sldId id="366" r:id="rId22"/>
    <p:sldId id="334" r:id="rId23"/>
    <p:sldId id="367" r:id="rId24"/>
    <p:sldId id="379" r:id="rId25"/>
    <p:sldId id="3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0" autoAdjust="0"/>
    <p:restoredTop sz="94959" autoAdjust="0"/>
  </p:normalViewPr>
  <p:slideViewPr>
    <p:cSldViewPr snapToGrid="0">
      <p:cViewPr varScale="1">
        <p:scale>
          <a:sx n="83" d="100"/>
          <a:sy n="83" d="100"/>
        </p:scale>
        <p:origin x="701" y="67"/>
      </p:cViewPr>
      <p:guideLst>
        <p:guide orient="horz" pos="2160"/>
        <p:guide pos="3840"/>
      </p:guideLst>
    </p:cSldViewPr>
  </p:slideViewPr>
  <p:outlineViewPr>
    <p:cViewPr>
      <p:scale>
        <a:sx n="33" d="100"/>
        <a:sy n="33" d="100"/>
      </p:scale>
      <p:origin x="0" y="-1694"/>
    </p:cViewPr>
  </p:outlineViewPr>
  <p:notesTextViewPr>
    <p:cViewPr>
      <p:scale>
        <a:sx n="150" d="100"/>
        <a:sy n="150" d="100"/>
      </p:scale>
      <p:origin x="0" y="0"/>
    </p:cViewPr>
  </p:notesTextViewPr>
  <p:sorterViewPr>
    <p:cViewPr>
      <p:scale>
        <a:sx n="70" d="100"/>
        <a:sy n="70" d="100"/>
      </p:scale>
      <p:origin x="0" y="-8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5686D-6799-4404-959B-E42D8A3B8124}" type="datetimeFigureOut">
              <a:rPr lang="en-US" smtClean="0"/>
              <a:t>6/13/2017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40ED5-EEAD-446B-8DDE-BCC88C2F52C7}" type="slidenum">
              <a:rPr lang="en-US" smtClean="0"/>
              <a:t>‹#›</a:t>
            </a:fld>
            <a:endParaRPr lang="en-US"/>
          </a:p>
        </p:txBody>
      </p:sp>
    </p:spTree>
    <p:extLst>
      <p:ext uri="{BB962C8B-B14F-4D97-AF65-F5344CB8AC3E}">
        <p14:creationId xmlns:p14="http://schemas.microsoft.com/office/powerpoint/2010/main" val="314912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740ED5-EEAD-446B-8DDE-BCC88C2F52C7}" type="slidenum">
              <a:rPr lang="en-US" smtClean="0"/>
              <a:t>1</a:t>
            </a:fld>
            <a:endParaRPr lang="en-US"/>
          </a:p>
        </p:txBody>
      </p:sp>
    </p:spTree>
    <p:extLst>
      <p:ext uri="{BB962C8B-B14F-4D97-AF65-F5344CB8AC3E}">
        <p14:creationId xmlns:p14="http://schemas.microsoft.com/office/powerpoint/2010/main" val="1245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2/14/2017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17372112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261865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81978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3017077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2/14/2017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275175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2/14/2017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196800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2/14/2017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152357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2/14/2017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52298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2/14/2017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79556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336107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2/14/2017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A23BA-297D-4137-B132-144574926378}" type="slidenum">
              <a:rPr lang="en-US" smtClean="0"/>
              <a:t>‹#›</a:t>
            </a:fld>
            <a:endParaRPr lang="en-US"/>
          </a:p>
        </p:txBody>
      </p:sp>
    </p:spTree>
    <p:extLst>
      <p:ext uri="{BB962C8B-B14F-4D97-AF65-F5344CB8AC3E}">
        <p14:creationId xmlns:p14="http://schemas.microsoft.com/office/powerpoint/2010/main" val="360032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2/14/2017</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A23BA-297D-4137-B132-144574926378}" type="slidenum">
              <a:rPr lang="en-US" smtClean="0"/>
              <a:t>‹#›</a:t>
            </a:fld>
            <a:endParaRPr lang="en-US"/>
          </a:p>
        </p:txBody>
      </p:sp>
      <p:pic>
        <p:nvPicPr>
          <p:cNvPr id="7" name="Picture 18" descr="meatball best"/>
          <p:cNvPicPr>
            <a:picLocks noChangeAspect="1" noChangeArrowheads="1"/>
          </p:cNvPicPr>
          <p:nvPr userDrawn="1"/>
        </p:nvPicPr>
        <p:blipFill>
          <a:blip r:embed="rId13" cstate="screen"/>
          <a:srcRect/>
          <a:stretch>
            <a:fillRect/>
          </a:stretch>
        </p:blipFill>
        <p:spPr bwMode="auto">
          <a:xfrm>
            <a:off x="11183427" y="114696"/>
            <a:ext cx="810957" cy="631403"/>
          </a:xfrm>
          <a:prstGeom prst="rect">
            <a:avLst/>
          </a:prstGeom>
          <a:noFill/>
        </p:spPr>
      </p:pic>
      <p:pic>
        <p:nvPicPr>
          <p:cNvPr id="8" name="Picture 7"/>
          <p:cNvPicPr>
            <a:picLocks noChangeAspect="1"/>
          </p:cNvPicPr>
          <p:nvPr userDrawn="1"/>
        </p:nvPicPr>
        <p:blipFill>
          <a:blip r:embed="rId14"/>
          <a:stretch>
            <a:fillRect/>
          </a:stretch>
        </p:blipFill>
        <p:spPr>
          <a:xfrm>
            <a:off x="93342" y="102832"/>
            <a:ext cx="1696459" cy="441906"/>
          </a:xfrm>
          <a:prstGeom prst="rect">
            <a:avLst/>
          </a:prstGeom>
        </p:spPr>
      </p:pic>
      <p:cxnSp>
        <p:nvCxnSpPr>
          <p:cNvPr id="9" name="Straight Connector 8"/>
          <p:cNvCxnSpPr/>
          <p:nvPr userDrawn="1"/>
        </p:nvCxnSpPr>
        <p:spPr>
          <a:xfrm flipV="1">
            <a:off x="848755" y="1690688"/>
            <a:ext cx="10505045" cy="17321"/>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75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Origins Space Telescope (OST) Mission Concept Overview</a:t>
            </a:r>
            <a:endParaRPr lang="en-US" sz="5400" dirty="0"/>
          </a:p>
        </p:txBody>
      </p:sp>
      <p:sp>
        <p:nvSpPr>
          <p:cNvPr id="3" name="Subtitle 2"/>
          <p:cNvSpPr>
            <a:spLocks noGrp="1"/>
          </p:cNvSpPr>
          <p:nvPr>
            <p:ph type="subTitle" idx="1"/>
          </p:nvPr>
        </p:nvSpPr>
        <p:spPr>
          <a:xfrm>
            <a:off x="1524000" y="3602037"/>
            <a:ext cx="9236364" cy="2466253"/>
          </a:xfrm>
        </p:spPr>
        <p:txBody>
          <a:bodyPr>
            <a:normAutofit fontScale="92500" lnSpcReduction="10000"/>
          </a:bodyPr>
          <a:lstStyle/>
          <a:p>
            <a:r>
              <a:rPr lang="en-US" dirty="0" smtClean="0"/>
              <a:t>Instrument Interface and Face-to-Face Meetings</a:t>
            </a:r>
          </a:p>
          <a:p>
            <a:r>
              <a:rPr lang="en-US" dirty="0" smtClean="0"/>
              <a:t>Science and Technology Definition Team (STDT)</a:t>
            </a:r>
          </a:p>
          <a:p>
            <a:r>
              <a:rPr lang="en-US" dirty="0" smtClean="0"/>
              <a:t>A. Flores, Mission Systems Engineer (MSE)</a:t>
            </a:r>
          </a:p>
          <a:p>
            <a:r>
              <a:rPr lang="en-US" dirty="0" smtClean="0"/>
              <a:t>NASA Goddard Space Flight Center</a:t>
            </a:r>
          </a:p>
          <a:p>
            <a:r>
              <a:rPr lang="en-US" dirty="0" smtClean="0"/>
              <a:t>8800 Greenbelt Road, Greenbelt, MD 20771</a:t>
            </a:r>
          </a:p>
          <a:p>
            <a:r>
              <a:rPr lang="en-US" dirty="0" smtClean="0"/>
              <a:t>June 13, 14 &amp; 15, 2017</a:t>
            </a:r>
          </a:p>
        </p:txBody>
      </p:sp>
    </p:spTree>
    <p:extLst>
      <p:ext uri="{BB962C8B-B14F-4D97-AF65-F5344CB8AC3E}">
        <p14:creationId xmlns:p14="http://schemas.microsoft.com/office/powerpoint/2010/main" val="223503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Unobstructed Observatory Top-View</a:t>
            </a:r>
            <a:endParaRPr lang="en-US" dirty="0"/>
          </a:p>
        </p:txBody>
      </p:sp>
      <p:sp>
        <p:nvSpPr>
          <p:cNvPr id="3" name="Slide Number Placeholder 2"/>
          <p:cNvSpPr>
            <a:spLocks noGrp="1"/>
          </p:cNvSpPr>
          <p:nvPr>
            <p:ph type="sldNum" sz="quarter" idx="12"/>
          </p:nvPr>
        </p:nvSpPr>
        <p:spPr/>
        <p:txBody>
          <a:bodyPr/>
          <a:lstStyle/>
          <a:p>
            <a:fld id="{1DCA23BA-297D-4137-B132-144574926378}" type="slidenum">
              <a:rPr lang="en-US" smtClean="0"/>
              <a:t>10</a:t>
            </a:fld>
            <a:endParaRPr lang="en-US"/>
          </a:p>
        </p:txBody>
      </p:sp>
      <p:sp>
        <p:nvSpPr>
          <p:cNvPr id="5" name="TextBox 4"/>
          <p:cNvSpPr txBox="1"/>
          <p:nvPr/>
        </p:nvSpPr>
        <p:spPr>
          <a:xfrm>
            <a:off x="790568" y="1719111"/>
            <a:ext cx="2751221" cy="369332"/>
          </a:xfrm>
          <a:prstGeom prst="rect">
            <a:avLst/>
          </a:prstGeom>
          <a:noFill/>
        </p:spPr>
        <p:txBody>
          <a:bodyPr wrap="square" rtlCol="0">
            <a:spAutoFit/>
          </a:bodyPr>
          <a:lstStyle/>
          <a:p>
            <a:r>
              <a:rPr lang="en-US" dirty="0" smtClean="0"/>
              <a:t>Dimensions in Meters</a:t>
            </a:r>
            <a:endParaRPr lang="en-US" dirty="0"/>
          </a:p>
        </p:txBody>
      </p:sp>
      <p:pic>
        <p:nvPicPr>
          <p:cNvPr id="24" name="Picture 23"/>
          <p:cNvPicPr>
            <a:picLocks noChangeAspect="1"/>
          </p:cNvPicPr>
          <p:nvPr/>
        </p:nvPicPr>
        <p:blipFill>
          <a:blip r:embed="rId2"/>
          <a:stretch>
            <a:fillRect/>
          </a:stretch>
        </p:blipFill>
        <p:spPr>
          <a:xfrm>
            <a:off x="3284124" y="2447514"/>
            <a:ext cx="5493323" cy="3560321"/>
          </a:xfrm>
          <a:prstGeom prst="rect">
            <a:avLst/>
          </a:prstGeom>
        </p:spPr>
      </p:pic>
      <p:cxnSp>
        <p:nvCxnSpPr>
          <p:cNvPr id="25" name="Straight Arrow Connector 24"/>
          <p:cNvCxnSpPr/>
          <p:nvPr/>
        </p:nvCxnSpPr>
        <p:spPr>
          <a:xfrm>
            <a:off x="3450377" y="2126821"/>
            <a:ext cx="515389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04269" y="1942155"/>
            <a:ext cx="15114" cy="906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42820" y="1904370"/>
            <a:ext cx="7557" cy="1700331"/>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07592" y="1942155"/>
            <a:ext cx="853943" cy="369332"/>
          </a:xfrm>
          <a:prstGeom prst="rect">
            <a:avLst/>
          </a:prstGeom>
          <a:solidFill>
            <a:schemeClr val="bg1"/>
          </a:solidFill>
        </p:spPr>
        <p:txBody>
          <a:bodyPr wrap="square" rtlCol="0">
            <a:spAutoFit/>
          </a:bodyPr>
          <a:lstStyle/>
          <a:p>
            <a:r>
              <a:rPr lang="en-US" dirty="0" smtClean="0"/>
              <a:t>25.7m</a:t>
            </a:r>
            <a:endParaRPr lang="en-US" dirty="0"/>
          </a:p>
        </p:txBody>
      </p:sp>
      <p:cxnSp>
        <p:nvCxnSpPr>
          <p:cNvPr id="29" name="Straight Connector 28"/>
          <p:cNvCxnSpPr/>
          <p:nvPr/>
        </p:nvCxnSpPr>
        <p:spPr>
          <a:xfrm flipH="1">
            <a:off x="2445294" y="2939683"/>
            <a:ext cx="2690301" cy="30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369724" y="5939821"/>
            <a:ext cx="2871669" cy="7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551093" y="2969911"/>
            <a:ext cx="52897" cy="29699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7019" y="4239945"/>
            <a:ext cx="853943" cy="369332"/>
          </a:xfrm>
          <a:prstGeom prst="rect">
            <a:avLst/>
          </a:prstGeom>
          <a:solidFill>
            <a:schemeClr val="bg1"/>
          </a:solidFill>
        </p:spPr>
        <p:txBody>
          <a:bodyPr wrap="square" rtlCol="0">
            <a:spAutoFit/>
          </a:bodyPr>
          <a:lstStyle/>
          <a:p>
            <a:r>
              <a:rPr lang="en-US" dirty="0" smtClean="0"/>
              <a:t>14.8m</a:t>
            </a:r>
            <a:endParaRPr lang="en-US" dirty="0"/>
          </a:p>
        </p:txBody>
      </p:sp>
    </p:spTree>
    <p:extLst>
      <p:ext uri="{BB962C8B-B14F-4D97-AF65-F5344CB8AC3E}">
        <p14:creationId xmlns:p14="http://schemas.microsoft.com/office/powerpoint/2010/main" val="672325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838200" y="702009"/>
            <a:ext cx="10487526" cy="6535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Instrument Accommodation Module (IAM)</a:t>
            </a:r>
            <a:endParaRPr lang="en-US" dirty="0"/>
          </a:p>
        </p:txBody>
      </p:sp>
      <p:sp>
        <p:nvSpPr>
          <p:cNvPr id="10" name="Slide Number Placeholder 9"/>
          <p:cNvSpPr>
            <a:spLocks noGrp="1"/>
          </p:cNvSpPr>
          <p:nvPr>
            <p:ph type="sldNum" sz="quarter" idx="12"/>
          </p:nvPr>
        </p:nvSpPr>
        <p:spPr/>
        <p:txBody>
          <a:bodyPr/>
          <a:lstStyle/>
          <a:p>
            <a:fld id="{1DCA23BA-297D-4137-B132-144574926378}" type="slidenum">
              <a:rPr lang="en-US" smtClean="0"/>
              <a:t>11</a:t>
            </a:fld>
            <a:endParaRPr lang="en-US"/>
          </a:p>
        </p:txBody>
      </p:sp>
      <p:pic>
        <p:nvPicPr>
          <p:cNvPr id="25" name="Picture 24"/>
          <p:cNvPicPr>
            <a:picLocks noChangeAspect="1"/>
          </p:cNvPicPr>
          <p:nvPr/>
        </p:nvPicPr>
        <p:blipFill>
          <a:blip r:embed="rId2"/>
          <a:stretch>
            <a:fillRect/>
          </a:stretch>
        </p:blipFill>
        <p:spPr>
          <a:xfrm>
            <a:off x="1860391" y="2081514"/>
            <a:ext cx="8402536" cy="3158262"/>
          </a:xfrm>
          <a:prstGeom prst="rect">
            <a:avLst/>
          </a:prstGeom>
        </p:spPr>
      </p:pic>
      <p:cxnSp>
        <p:nvCxnSpPr>
          <p:cNvPr id="26" name="Straight Arrow Connector 25"/>
          <p:cNvCxnSpPr>
            <a:stCxn id="27" idx="0"/>
          </p:cNvCxnSpPr>
          <p:nvPr/>
        </p:nvCxnSpPr>
        <p:spPr>
          <a:xfrm flipH="1" flipV="1">
            <a:off x="5629571" y="4859921"/>
            <a:ext cx="254552" cy="4008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78182" y="5260747"/>
            <a:ext cx="611882" cy="369332"/>
          </a:xfrm>
          <a:prstGeom prst="rect">
            <a:avLst/>
          </a:prstGeom>
          <a:noFill/>
        </p:spPr>
        <p:txBody>
          <a:bodyPr wrap="square" rtlCol="0">
            <a:spAutoFit/>
          </a:bodyPr>
          <a:lstStyle/>
          <a:p>
            <a:pPr algn="ctr"/>
            <a:r>
              <a:rPr lang="en-US" dirty="0"/>
              <a:t>FIP</a:t>
            </a:r>
          </a:p>
        </p:txBody>
      </p:sp>
      <p:cxnSp>
        <p:nvCxnSpPr>
          <p:cNvPr id="28" name="Straight Arrow Connector 27"/>
          <p:cNvCxnSpPr/>
          <p:nvPr/>
        </p:nvCxnSpPr>
        <p:spPr>
          <a:xfrm flipV="1">
            <a:off x="3844959" y="4827526"/>
            <a:ext cx="0" cy="40828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776777" y="4535788"/>
            <a:ext cx="5668" cy="765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349222" y="3902594"/>
            <a:ext cx="16790" cy="16930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996054" y="3969544"/>
            <a:ext cx="551116" cy="126626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62044" y="5620805"/>
            <a:ext cx="784865" cy="369332"/>
          </a:xfrm>
          <a:prstGeom prst="rect">
            <a:avLst/>
          </a:prstGeom>
          <a:noFill/>
        </p:spPr>
        <p:txBody>
          <a:bodyPr wrap="square" rtlCol="0">
            <a:spAutoFit/>
          </a:bodyPr>
          <a:lstStyle/>
          <a:p>
            <a:pPr algn="ctr"/>
            <a:r>
              <a:rPr lang="en-US" dirty="0"/>
              <a:t>MRSS</a:t>
            </a:r>
          </a:p>
        </p:txBody>
      </p:sp>
      <p:sp>
        <p:nvSpPr>
          <p:cNvPr id="36" name="TextBox 35"/>
          <p:cNvSpPr txBox="1"/>
          <p:nvPr/>
        </p:nvSpPr>
        <p:spPr>
          <a:xfrm>
            <a:off x="3576334" y="5260747"/>
            <a:ext cx="692437" cy="369332"/>
          </a:xfrm>
          <a:prstGeom prst="rect">
            <a:avLst/>
          </a:prstGeom>
          <a:noFill/>
        </p:spPr>
        <p:txBody>
          <a:bodyPr wrap="square" rtlCol="0">
            <a:spAutoFit/>
          </a:bodyPr>
          <a:lstStyle/>
          <a:p>
            <a:pPr algn="ctr"/>
            <a:r>
              <a:rPr lang="en-US" dirty="0"/>
              <a:t>MISC</a:t>
            </a:r>
          </a:p>
        </p:txBody>
      </p:sp>
      <p:sp>
        <p:nvSpPr>
          <p:cNvPr id="37" name="TextBox 36"/>
          <p:cNvSpPr txBox="1"/>
          <p:nvPr/>
        </p:nvSpPr>
        <p:spPr>
          <a:xfrm>
            <a:off x="6805675" y="5243531"/>
            <a:ext cx="1595012" cy="646331"/>
          </a:xfrm>
          <a:prstGeom prst="rect">
            <a:avLst/>
          </a:prstGeom>
          <a:noFill/>
        </p:spPr>
        <p:txBody>
          <a:bodyPr wrap="square" rtlCol="0">
            <a:spAutoFit/>
          </a:bodyPr>
          <a:lstStyle/>
          <a:p>
            <a:pPr algn="ctr"/>
            <a:r>
              <a:rPr lang="en-US" dirty="0"/>
              <a:t>HRS </a:t>
            </a:r>
            <a:r>
              <a:rPr lang="en-US" dirty="0" smtClean="0"/>
              <a:t>Ray </a:t>
            </a:r>
            <a:r>
              <a:rPr lang="en-US" dirty="0"/>
              <a:t>Trace </a:t>
            </a:r>
            <a:r>
              <a:rPr lang="en-US" dirty="0" smtClean="0"/>
              <a:t>(in green)</a:t>
            </a:r>
            <a:endParaRPr lang="en-US" dirty="0"/>
          </a:p>
        </p:txBody>
      </p:sp>
      <p:sp>
        <p:nvSpPr>
          <p:cNvPr id="38" name="TextBox 37"/>
          <p:cNvSpPr txBox="1"/>
          <p:nvPr/>
        </p:nvSpPr>
        <p:spPr>
          <a:xfrm>
            <a:off x="2461185" y="5327896"/>
            <a:ext cx="611882" cy="369332"/>
          </a:xfrm>
          <a:prstGeom prst="rect">
            <a:avLst/>
          </a:prstGeom>
          <a:noFill/>
        </p:spPr>
        <p:txBody>
          <a:bodyPr wrap="square" rtlCol="0">
            <a:spAutoFit/>
          </a:bodyPr>
          <a:lstStyle/>
          <a:p>
            <a:pPr algn="ctr"/>
            <a:r>
              <a:rPr lang="en-US" dirty="0"/>
              <a:t>HI</a:t>
            </a:r>
          </a:p>
        </p:txBody>
      </p:sp>
      <p:cxnSp>
        <p:nvCxnSpPr>
          <p:cNvPr id="39" name="Straight Arrow Connector 38"/>
          <p:cNvCxnSpPr/>
          <p:nvPr/>
        </p:nvCxnSpPr>
        <p:spPr>
          <a:xfrm flipH="1" flipV="1">
            <a:off x="4354025" y="4086374"/>
            <a:ext cx="415955" cy="150929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51583" y="5572069"/>
            <a:ext cx="1424632" cy="646331"/>
          </a:xfrm>
          <a:prstGeom prst="rect">
            <a:avLst/>
          </a:prstGeom>
          <a:noFill/>
        </p:spPr>
        <p:txBody>
          <a:bodyPr wrap="square" rtlCol="0">
            <a:spAutoFit/>
          </a:bodyPr>
          <a:lstStyle/>
          <a:p>
            <a:pPr algn="ctr"/>
            <a:r>
              <a:rPr lang="en-US" dirty="0"/>
              <a:t>HI Ray </a:t>
            </a:r>
            <a:r>
              <a:rPr lang="en-US" dirty="0" smtClean="0"/>
              <a:t>Trace (in blue)</a:t>
            </a:r>
            <a:endParaRPr lang="en-US" dirty="0"/>
          </a:p>
        </p:txBody>
      </p:sp>
      <p:cxnSp>
        <p:nvCxnSpPr>
          <p:cNvPr id="41" name="Straight Arrow Connector 40"/>
          <p:cNvCxnSpPr/>
          <p:nvPr/>
        </p:nvCxnSpPr>
        <p:spPr>
          <a:xfrm>
            <a:off x="4218864" y="3032394"/>
            <a:ext cx="661933" cy="870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84721" y="2820769"/>
            <a:ext cx="2509814" cy="369332"/>
          </a:xfrm>
          <a:prstGeom prst="rect">
            <a:avLst/>
          </a:prstGeom>
          <a:noFill/>
        </p:spPr>
        <p:txBody>
          <a:bodyPr wrap="square" rtlCol="0">
            <a:spAutoFit/>
          </a:bodyPr>
          <a:lstStyle/>
          <a:p>
            <a:pPr algn="ctr"/>
            <a:r>
              <a:rPr lang="en-US" dirty="0"/>
              <a:t>Telescope Focal Surface</a:t>
            </a:r>
          </a:p>
        </p:txBody>
      </p:sp>
      <p:cxnSp>
        <p:nvCxnSpPr>
          <p:cNvPr id="43" name="Straight Arrow Connector 42"/>
          <p:cNvCxnSpPr/>
          <p:nvPr/>
        </p:nvCxnSpPr>
        <p:spPr>
          <a:xfrm flipH="1" flipV="1">
            <a:off x="8400022" y="3811184"/>
            <a:ext cx="517528" cy="112251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76630" y="4998625"/>
            <a:ext cx="564283" cy="369332"/>
          </a:xfrm>
          <a:prstGeom prst="rect">
            <a:avLst/>
          </a:prstGeom>
          <a:noFill/>
        </p:spPr>
        <p:txBody>
          <a:bodyPr wrap="square" rtlCol="0">
            <a:spAutoFit/>
          </a:bodyPr>
          <a:lstStyle/>
          <a:p>
            <a:pPr algn="ctr"/>
            <a:r>
              <a:rPr lang="en-US" dirty="0" smtClean="0"/>
              <a:t>HRS</a:t>
            </a:r>
            <a:endParaRPr lang="en-US" dirty="0"/>
          </a:p>
        </p:txBody>
      </p:sp>
      <p:sp>
        <p:nvSpPr>
          <p:cNvPr id="45" name="TextBox 44"/>
          <p:cNvSpPr txBox="1"/>
          <p:nvPr/>
        </p:nvSpPr>
        <p:spPr>
          <a:xfrm>
            <a:off x="750004" y="1736583"/>
            <a:ext cx="3805953" cy="369332"/>
          </a:xfrm>
          <a:prstGeom prst="rect">
            <a:avLst/>
          </a:prstGeom>
          <a:noFill/>
        </p:spPr>
        <p:txBody>
          <a:bodyPr wrap="square" rtlCol="0">
            <a:spAutoFit/>
          </a:bodyPr>
          <a:lstStyle/>
          <a:p>
            <a:pPr algn="ctr"/>
            <a:r>
              <a:rPr lang="en-US" dirty="0" smtClean="0"/>
              <a:t>Cut-Away View showing Instruments</a:t>
            </a:r>
            <a:endParaRPr lang="en-US" dirty="0"/>
          </a:p>
        </p:txBody>
      </p:sp>
    </p:spTree>
    <p:extLst>
      <p:ext uri="{BB962C8B-B14F-4D97-AF65-F5344CB8AC3E}">
        <p14:creationId xmlns:p14="http://schemas.microsoft.com/office/powerpoint/2010/main" val="9487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321404" y="1769638"/>
            <a:ext cx="4775950" cy="1894445"/>
          </a:xfrm>
          <a:prstGeom prst="rect">
            <a:avLst/>
          </a:prstGeom>
        </p:spPr>
      </p:pic>
      <p:sp>
        <p:nvSpPr>
          <p:cNvPr id="9" name="Title 1"/>
          <p:cNvSpPr txBox="1">
            <a:spLocks/>
          </p:cNvSpPr>
          <p:nvPr/>
        </p:nvSpPr>
        <p:spPr>
          <a:xfrm>
            <a:off x="790074" y="505288"/>
            <a:ext cx="10563726" cy="12192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HI &amp; HRS Instrument Ray Traces in the IAM and IAM Top-view</a:t>
            </a:r>
            <a:endParaRPr lang="en-US" sz="4000" dirty="0"/>
          </a:p>
        </p:txBody>
      </p:sp>
      <p:sp>
        <p:nvSpPr>
          <p:cNvPr id="3" name="Slide Number Placeholder 2"/>
          <p:cNvSpPr>
            <a:spLocks noGrp="1"/>
          </p:cNvSpPr>
          <p:nvPr>
            <p:ph type="sldNum" sz="quarter" idx="12"/>
          </p:nvPr>
        </p:nvSpPr>
        <p:spPr/>
        <p:txBody>
          <a:bodyPr/>
          <a:lstStyle/>
          <a:p>
            <a:fld id="{1DCA23BA-297D-4137-B132-144574926378}" type="slidenum">
              <a:rPr lang="en-US" smtClean="0"/>
              <a:t>12</a:t>
            </a:fld>
            <a:endParaRPr lang="en-US"/>
          </a:p>
        </p:txBody>
      </p:sp>
      <p:sp>
        <p:nvSpPr>
          <p:cNvPr id="5" name="TextBox 4"/>
          <p:cNvSpPr txBox="1"/>
          <p:nvPr/>
        </p:nvSpPr>
        <p:spPr>
          <a:xfrm>
            <a:off x="7906307" y="3907910"/>
            <a:ext cx="1093313" cy="584775"/>
          </a:xfrm>
          <a:prstGeom prst="rect">
            <a:avLst/>
          </a:prstGeom>
          <a:noFill/>
        </p:spPr>
        <p:txBody>
          <a:bodyPr wrap="square" rtlCol="0">
            <a:spAutoFit/>
          </a:bodyPr>
          <a:lstStyle/>
          <a:p>
            <a:pPr algn="ctr"/>
            <a:r>
              <a:rPr lang="en-US" sz="1600" dirty="0" smtClean="0"/>
              <a:t>IAM Top-view</a:t>
            </a:r>
            <a:endParaRPr lang="en-US" sz="1600" dirty="0"/>
          </a:p>
        </p:txBody>
      </p:sp>
      <p:pic>
        <p:nvPicPr>
          <p:cNvPr id="16" name="Picture 15"/>
          <p:cNvPicPr>
            <a:picLocks noChangeAspect="1"/>
          </p:cNvPicPr>
          <p:nvPr/>
        </p:nvPicPr>
        <p:blipFill>
          <a:blip r:embed="rId3"/>
          <a:stretch>
            <a:fillRect/>
          </a:stretch>
        </p:blipFill>
        <p:spPr>
          <a:xfrm>
            <a:off x="9178611" y="3818629"/>
            <a:ext cx="2175189" cy="2537721"/>
          </a:xfrm>
          <a:prstGeom prst="rect">
            <a:avLst/>
          </a:prstGeom>
        </p:spPr>
      </p:pic>
      <p:pic>
        <p:nvPicPr>
          <p:cNvPr id="17" name="Picture 16"/>
          <p:cNvPicPr>
            <a:picLocks noChangeAspect="1"/>
          </p:cNvPicPr>
          <p:nvPr/>
        </p:nvPicPr>
        <p:blipFill>
          <a:blip r:embed="rId4"/>
          <a:stretch>
            <a:fillRect/>
          </a:stretch>
        </p:blipFill>
        <p:spPr>
          <a:xfrm>
            <a:off x="1499793" y="1769638"/>
            <a:ext cx="4387659" cy="1887970"/>
          </a:xfrm>
          <a:prstGeom prst="rect">
            <a:avLst/>
          </a:prstGeom>
          <a:ln>
            <a:solidFill>
              <a:schemeClr val="tx1"/>
            </a:solidFill>
          </a:ln>
        </p:spPr>
      </p:pic>
      <p:sp>
        <p:nvSpPr>
          <p:cNvPr id="18" name="TextBox 17"/>
          <p:cNvSpPr txBox="1"/>
          <p:nvPr/>
        </p:nvSpPr>
        <p:spPr>
          <a:xfrm>
            <a:off x="9349058" y="3315797"/>
            <a:ext cx="1403684" cy="338554"/>
          </a:xfrm>
          <a:prstGeom prst="rect">
            <a:avLst/>
          </a:prstGeom>
          <a:noFill/>
        </p:spPr>
        <p:txBody>
          <a:bodyPr wrap="square" rtlCol="0">
            <a:spAutoFit/>
          </a:bodyPr>
          <a:lstStyle/>
          <a:p>
            <a:pPr algn="ctr"/>
            <a:r>
              <a:rPr lang="en-US" sz="1600" dirty="0" smtClean="0"/>
              <a:t>HI Ray Trace</a:t>
            </a:r>
            <a:endParaRPr lang="en-US" sz="1600" dirty="0"/>
          </a:p>
        </p:txBody>
      </p:sp>
      <p:sp>
        <p:nvSpPr>
          <p:cNvPr id="19" name="TextBox 18"/>
          <p:cNvSpPr txBox="1"/>
          <p:nvPr/>
        </p:nvSpPr>
        <p:spPr>
          <a:xfrm>
            <a:off x="8194578" y="5279132"/>
            <a:ext cx="1111069" cy="1077218"/>
          </a:xfrm>
          <a:prstGeom prst="rect">
            <a:avLst/>
          </a:prstGeom>
          <a:noFill/>
        </p:spPr>
        <p:txBody>
          <a:bodyPr wrap="square" rtlCol="0">
            <a:spAutoFit/>
          </a:bodyPr>
          <a:lstStyle/>
          <a:p>
            <a:pPr algn="ctr"/>
            <a:r>
              <a:rPr lang="en-US" sz="1600" dirty="0" smtClean="0"/>
              <a:t>IAM Aft-View Looking FWD</a:t>
            </a:r>
            <a:endParaRPr lang="en-US" sz="1600" dirty="0"/>
          </a:p>
        </p:txBody>
      </p:sp>
      <p:sp>
        <p:nvSpPr>
          <p:cNvPr id="20" name="TextBox 19"/>
          <p:cNvSpPr txBox="1"/>
          <p:nvPr/>
        </p:nvSpPr>
        <p:spPr>
          <a:xfrm>
            <a:off x="4027791" y="2900299"/>
            <a:ext cx="1559573" cy="584775"/>
          </a:xfrm>
          <a:prstGeom prst="rect">
            <a:avLst/>
          </a:prstGeom>
          <a:noFill/>
        </p:spPr>
        <p:txBody>
          <a:bodyPr wrap="square" rtlCol="0">
            <a:spAutoFit/>
          </a:bodyPr>
          <a:lstStyle/>
          <a:p>
            <a:pPr algn="ctr"/>
            <a:r>
              <a:rPr lang="en-US" sz="1600" dirty="0" smtClean="0"/>
              <a:t>HRS Instrument &amp; Its Ray Trace</a:t>
            </a:r>
            <a:endParaRPr lang="en-US" sz="1600" dirty="0"/>
          </a:p>
        </p:txBody>
      </p:sp>
      <p:sp>
        <p:nvSpPr>
          <p:cNvPr id="21" name="TextBox 20"/>
          <p:cNvSpPr txBox="1"/>
          <p:nvPr/>
        </p:nvSpPr>
        <p:spPr>
          <a:xfrm>
            <a:off x="790074" y="3113722"/>
            <a:ext cx="631136" cy="338554"/>
          </a:xfrm>
          <a:prstGeom prst="rect">
            <a:avLst/>
          </a:prstGeom>
          <a:noFill/>
        </p:spPr>
        <p:txBody>
          <a:bodyPr wrap="square" rtlCol="0">
            <a:spAutoFit/>
          </a:bodyPr>
          <a:lstStyle/>
          <a:p>
            <a:pPr algn="ctr"/>
            <a:r>
              <a:rPr lang="en-US" sz="1600" dirty="0" smtClean="0"/>
              <a:t>FIP</a:t>
            </a:r>
            <a:endParaRPr lang="en-US" sz="1600" dirty="0"/>
          </a:p>
        </p:txBody>
      </p:sp>
      <p:cxnSp>
        <p:nvCxnSpPr>
          <p:cNvPr id="22" name="Straight Arrow Connector 21"/>
          <p:cNvCxnSpPr/>
          <p:nvPr/>
        </p:nvCxnSpPr>
        <p:spPr>
          <a:xfrm>
            <a:off x="1259305" y="3314750"/>
            <a:ext cx="312821" cy="78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992826" y="5817741"/>
            <a:ext cx="38432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a:stretch>
            <a:fillRect/>
          </a:stretch>
        </p:blipFill>
        <p:spPr>
          <a:xfrm>
            <a:off x="761311" y="3839324"/>
            <a:ext cx="7185730" cy="2471944"/>
          </a:xfrm>
          <a:prstGeom prst="rect">
            <a:avLst/>
          </a:prstGeom>
          <a:ln>
            <a:solidFill>
              <a:schemeClr val="accent1"/>
            </a:solidFill>
          </a:ln>
        </p:spPr>
      </p:pic>
      <p:cxnSp>
        <p:nvCxnSpPr>
          <p:cNvPr id="28" name="Straight Arrow Connector 27"/>
          <p:cNvCxnSpPr/>
          <p:nvPr/>
        </p:nvCxnSpPr>
        <p:spPr>
          <a:xfrm flipH="1">
            <a:off x="7788441" y="4486885"/>
            <a:ext cx="558154" cy="5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44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Observatory ROM Mass Estimate</a:t>
            </a:r>
            <a:endParaRPr lang="en-US" dirty="0"/>
          </a:p>
        </p:txBody>
      </p:sp>
      <p:sp>
        <p:nvSpPr>
          <p:cNvPr id="3" name="Slide Number Placeholder 2"/>
          <p:cNvSpPr>
            <a:spLocks noGrp="1"/>
          </p:cNvSpPr>
          <p:nvPr>
            <p:ph type="sldNum" sz="quarter" idx="12"/>
          </p:nvPr>
        </p:nvSpPr>
        <p:spPr/>
        <p:txBody>
          <a:bodyPr/>
          <a:lstStyle/>
          <a:p>
            <a:fld id="{1DCA23BA-297D-4137-B132-144574926378}" type="slidenum">
              <a:rPr lang="en-US" smtClean="0"/>
              <a:t>13</a:t>
            </a:fld>
            <a:endParaRPr lang="en-US"/>
          </a:p>
        </p:txBody>
      </p:sp>
      <p:pic>
        <p:nvPicPr>
          <p:cNvPr id="9" name="Picture 8"/>
          <p:cNvPicPr>
            <a:picLocks noChangeAspect="1"/>
          </p:cNvPicPr>
          <p:nvPr/>
        </p:nvPicPr>
        <p:blipFill>
          <a:blip r:embed="rId2"/>
          <a:stretch>
            <a:fillRect/>
          </a:stretch>
        </p:blipFill>
        <p:spPr>
          <a:xfrm>
            <a:off x="1159220" y="1714751"/>
            <a:ext cx="8461204" cy="5030787"/>
          </a:xfrm>
          <a:prstGeom prst="rect">
            <a:avLst/>
          </a:prstGeom>
        </p:spPr>
      </p:pic>
      <p:sp>
        <p:nvSpPr>
          <p:cNvPr id="10" name="TextBox 9"/>
          <p:cNvSpPr txBox="1"/>
          <p:nvPr/>
        </p:nvSpPr>
        <p:spPr>
          <a:xfrm>
            <a:off x="9636466" y="2695073"/>
            <a:ext cx="1997242" cy="1754326"/>
          </a:xfrm>
          <a:prstGeom prst="rect">
            <a:avLst/>
          </a:prstGeom>
          <a:noFill/>
        </p:spPr>
        <p:txBody>
          <a:bodyPr wrap="square" rtlCol="0">
            <a:spAutoFit/>
          </a:bodyPr>
          <a:lstStyle/>
          <a:p>
            <a:pPr algn="ctr"/>
            <a:r>
              <a:rPr lang="en-US" dirty="0" smtClean="0"/>
              <a:t>Instrument and Flight System masses are </a:t>
            </a:r>
            <a:r>
              <a:rPr lang="en-US" dirty="0" smtClean="0"/>
              <a:t>preliminary </a:t>
            </a:r>
            <a:r>
              <a:rPr lang="en-US" dirty="0" smtClean="0"/>
              <a:t>and relatively immature</a:t>
            </a:r>
            <a:endParaRPr lang="en-US" dirty="0"/>
          </a:p>
        </p:txBody>
      </p:sp>
    </p:spTree>
    <p:extLst>
      <p:ext uri="{BB962C8B-B14F-4D97-AF65-F5344CB8AC3E}">
        <p14:creationId xmlns:p14="http://schemas.microsoft.com/office/powerpoint/2010/main" val="2522508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OST Instrument and Accommodation Requirements</a:t>
            </a:r>
            <a:endParaRPr lang="en-US" sz="3600" dirty="0"/>
          </a:p>
        </p:txBody>
      </p:sp>
      <p:sp>
        <p:nvSpPr>
          <p:cNvPr id="3" name="Slide Number Placeholder 2"/>
          <p:cNvSpPr>
            <a:spLocks noGrp="1"/>
          </p:cNvSpPr>
          <p:nvPr>
            <p:ph type="sldNum" sz="quarter" idx="12"/>
          </p:nvPr>
        </p:nvSpPr>
        <p:spPr/>
        <p:txBody>
          <a:bodyPr/>
          <a:lstStyle/>
          <a:p>
            <a:fld id="{1DCA23BA-297D-4137-B132-144574926378}" type="slidenum">
              <a:rPr lang="en-US" smtClean="0"/>
              <a:t>14</a:t>
            </a:fld>
            <a:endParaRPr lang="en-US"/>
          </a:p>
        </p:txBody>
      </p:sp>
      <p:pic>
        <p:nvPicPr>
          <p:cNvPr id="6" name="Picture 5"/>
          <p:cNvPicPr>
            <a:picLocks noChangeAspect="1"/>
          </p:cNvPicPr>
          <p:nvPr/>
        </p:nvPicPr>
        <p:blipFill>
          <a:blip r:embed="rId2"/>
          <a:stretch>
            <a:fillRect/>
          </a:stretch>
        </p:blipFill>
        <p:spPr>
          <a:xfrm>
            <a:off x="1949115" y="1257552"/>
            <a:ext cx="8101264" cy="5535549"/>
          </a:xfrm>
          <a:prstGeom prst="rect">
            <a:avLst/>
          </a:prstGeom>
        </p:spPr>
      </p:pic>
    </p:spTree>
    <p:extLst>
      <p:ext uri="{BB962C8B-B14F-4D97-AF65-F5344CB8AC3E}">
        <p14:creationId xmlns:p14="http://schemas.microsoft.com/office/powerpoint/2010/main" val="349035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Instrument Attitude Control System Questionnaire Responses</a:t>
            </a:r>
            <a:endParaRPr lang="en-US" sz="3200" dirty="0"/>
          </a:p>
        </p:txBody>
      </p:sp>
      <p:sp>
        <p:nvSpPr>
          <p:cNvPr id="3" name="Slide Number Placeholder 2"/>
          <p:cNvSpPr>
            <a:spLocks noGrp="1"/>
          </p:cNvSpPr>
          <p:nvPr>
            <p:ph type="sldNum" sz="quarter" idx="12"/>
          </p:nvPr>
        </p:nvSpPr>
        <p:spPr/>
        <p:txBody>
          <a:bodyPr/>
          <a:lstStyle/>
          <a:p>
            <a:fld id="{1DCA23BA-297D-4137-B132-144574926378}" type="slidenum">
              <a:rPr lang="en-US" smtClean="0"/>
              <a:t>15</a:t>
            </a:fld>
            <a:endParaRPr lang="en-US"/>
          </a:p>
        </p:txBody>
      </p:sp>
      <p:pic>
        <p:nvPicPr>
          <p:cNvPr id="6" name="Picture 5"/>
          <p:cNvPicPr>
            <a:picLocks noChangeAspect="1"/>
          </p:cNvPicPr>
          <p:nvPr/>
        </p:nvPicPr>
        <p:blipFill>
          <a:blip r:embed="rId2"/>
          <a:stretch>
            <a:fillRect/>
          </a:stretch>
        </p:blipFill>
        <p:spPr>
          <a:xfrm>
            <a:off x="838200" y="1273693"/>
            <a:ext cx="10196868" cy="5447781"/>
          </a:xfrm>
          <a:prstGeom prst="rect">
            <a:avLst/>
          </a:prstGeom>
        </p:spPr>
      </p:pic>
    </p:spTree>
    <p:extLst>
      <p:ext uri="{BB962C8B-B14F-4D97-AF65-F5344CB8AC3E}">
        <p14:creationId xmlns:p14="http://schemas.microsoft.com/office/powerpoint/2010/main" val="402481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 Control 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Driving Requirements</a:t>
            </a:r>
          </a:p>
          <a:p>
            <a:pPr lvl="1"/>
            <a:r>
              <a:rPr lang="en-US" dirty="0" smtClean="0"/>
              <a:t>Absolute </a:t>
            </a:r>
            <a:r>
              <a:rPr lang="en-US" dirty="0"/>
              <a:t>Pointing: 44 mas (MISC)</a:t>
            </a:r>
          </a:p>
          <a:p>
            <a:pPr lvl="1"/>
            <a:r>
              <a:rPr lang="en-US" dirty="0"/>
              <a:t>Onboard Pointing Knowledge: 30 mas (MRSS Inertial Point)</a:t>
            </a:r>
          </a:p>
          <a:p>
            <a:pPr lvl="1"/>
            <a:r>
              <a:rPr lang="en-US" dirty="0"/>
              <a:t>Jitter: 22 mas RMS (MISC)</a:t>
            </a:r>
          </a:p>
          <a:p>
            <a:pPr lvl="1"/>
            <a:r>
              <a:rPr lang="en-US" dirty="0"/>
              <a:t>Scanning Rate: 100 </a:t>
            </a:r>
            <a:r>
              <a:rPr lang="en-US" dirty="0" err="1"/>
              <a:t>arcsec</a:t>
            </a:r>
            <a:r>
              <a:rPr lang="en-US" dirty="0"/>
              <a:t>/sec (MRSS Large Survey)</a:t>
            </a:r>
          </a:p>
          <a:p>
            <a:r>
              <a:rPr lang="en-US" dirty="0" smtClean="0"/>
              <a:t>Assumptions</a:t>
            </a:r>
          </a:p>
          <a:p>
            <a:pPr lvl="1"/>
            <a:r>
              <a:rPr lang="en-US" dirty="0"/>
              <a:t>Moments of Inertia: [120,000  170,000  100,000] kg-m^2</a:t>
            </a:r>
          </a:p>
          <a:p>
            <a:pPr lvl="2"/>
            <a:r>
              <a:rPr lang="en-US" dirty="0"/>
              <a:t>2x JWST (till we know better)</a:t>
            </a:r>
          </a:p>
          <a:p>
            <a:pPr lvl="1"/>
            <a:r>
              <a:rPr lang="en-US" dirty="0"/>
              <a:t>Momentum Accumulation 450 </a:t>
            </a:r>
            <a:r>
              <a:rPr lang="en-US" dirty="0" err="1"/>
              <a:t>Nms</a:t>
            </a:r>
            <a:r>
              <a:rPr lang="en-US" dirty="0"/>
              <a:t>/day</a:t>
            </a:r>
          </a:p>
          <a:p>
            <a:pPr lvl="2"/>
            <a:r>
              <a:rPr lang="en-US" dirty="0"/>
              <a:t>At 45-deg pitch</a:t>
            </a:r>
          </a:p>
          <a:p>
            <a:pPr lvl="2"/>
            <a:r>
              <a:rPr lang="en-US" dirty="0"/>
              <a:t>“Compact” sunshield</a:t>
            </a:r>
          </a:p>
          <a:p>
            <a:pPr lvl="2"/>
            <a:r>
              <a:rPr lang="en-US" dirty="0"/>
              <a:t>Total specular reflection</a:t>
            </a:r>
          </a:p>
          <a:p>
            <a:pPr lvl="2"/>
            <a:r>
              <a:rPr lang="en-US" dirty="0"/>
              <a:t>Mass center assumed [3.0 0.0 4.0] from sunshield major fold center</a:t>
            </a:r>
          </a:p>
          <a:p>
            <a:pPr lvl="2"/>
            <a:r>
              <a:rPr lang="en-US" dirty="0"/>
              <a:t>Looking into techniques for reducing accumulation rate</a:t>
            </a:r>
          </a:p>
          <a:p>
            <a:pPr lvl="3"/>
            <a:r>
              <a:rPr lang="en-US" dirty="0"/>
              <a:t>Tailor sunshield reflectivity?</a:t>
            </a:r>
          </a:p>
          <a:p>
            <a:pPr lvl="3"/>
            <a:r>
              <a:rPr lang="en-US" dirty="0"/>
              <a:t>Trim tab?</a:t>
            </a:r>
          </a:p>
          <a:p>
            <a:endParaRPr lang="en-US" dirty="0"/>
          </a:p>
        </p:txBody>
      </p:sp>
      <p:sp>
        <p:nvSpPr>
          <p:cNvPr id="4" name="Slide Number Placeholder 3"/>
          <p:cNvSpPr>
            <a:spLocks noGrp="1"/>
          </p:cNvSpPr>
          <p:nvPr>
            <p:ph type="sldNum" sz="quarter" idx="12"/>
          </p:nvPr>
        </p:nvSpPr>
        <p:spPr/>
        <p:txBody>
          <a:bodyPr/>
          <a:lstStyle/>
          <a:p>
            <a:fld id="{1DCA23BA-297D-4137-B132-144574926378}" type="slidenum">
              <a:rPr lang="en-US" smtClean="0"/>
              <a:t>16</a:t>
            </a:fld>
            <a:endParaRPr lang="en-US"/>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876" y="1900991"/>
            <a:ext cx="4376765" cy="3282574"/>
          </a:xfrm>
          <a:prstGeom prst="rect">
            <a:avLst/>
          </a:prstGeom>
        </p:spPr>
      </p:pic>
      <p:sp>
        <p:nvSpPr>
          <p:cNvPr id="6" name="TextBox 5"/>
          <p:cNvSpPr txBox="1"/>
          <p:nvPr/>
        </p:nvSpPr>
        <p:spPr>
          <a:xfrm>
            <a:off x="8048485" y="1678642"/>
            <a:ext cx="3493168" cy="369332"/>
          </a:xfrm>
          <a:prstGeom prst="rect">
            <a:avLst/>
          </a:prstGeom>
          <a:noFill/>
        </p:spPr>
        <p:txBody>
          <a:bodyPr wrap="square" rtlCol="0">
            <a:spAutoFit/>
          </a:bodyPr>
          <a:lstStyle/>
          <a:p>
            <a:pPr algn="ctr"/>
            <a:r>
              <a:rPr lang="en-US" dirty="0" smtClean="0"/>
              <a:t>Solar Radiation Torque Vs. Pitch</a:t>
            </a:r>
            <a:endParaRPr lang="en-US" dirty="0"/>
          </a:p>
        </p:txBody>
      </p:sp>
    </p:spTree>
    <p:extLst>
      <p:ext uri="{BB962C8B-B14F-4D97-AF65-F5344CB8AC3E}">
        <p14:creationId xmlns:p14="http://schemas.microsoft.com/office/powerpoint/2010/main" val="32791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Optical Performance Budget</a:t>
            </a:r>
            <a:endParaRPr lang="en-US" dirty="0"/>
          </a:p>
        </p:txBody>
      </p:sp>
      <p:sp>
        <p:nvSpPr>
          <p:cNvPr id="3" name="Slide Number Placeholder 2"/>
          <p:cNvSpPr>
            <a:spLocks noGrp="1"/>
          </p:cNvSpPr>
          <p:nvPr>
            <p:ph type="sldNum" sz="quarter" idx="12"/>
          </p:nvPr>
        </p:nvSpPr>
        <p:spPr/>
        <p:txBody>
          <a:bodyPr/>
          <a:lstStyle/>
          <a:p>
            <a:fld id="{1DCA23BA-297D-4137-B132-144574926378}" type="slidenum">
              <a:rPr lang="en-US" smtClean="0"/>
              <a:t>17</a:t>
            </a:fld>
            <a:endParaRPr lang="en-US"/>
          </a:p>
        </p:txBody>
      </p:sp>
      <p:pic>
        <p:nvPicPr>
          <p:cNvPr id="4" name="Picture 3"/>
          <p:cNvPicPr>
            <a:picLocks noChangeAspect="1"/>
          </p:cNvPicPr>
          <p:nvPr/>
        </p:nvPicPr>
        <p:blipFill>
          <a:blip r:embed="rId2"/>
          <a:stretch>
            <a:fillRect/>
          </a:stretch>
        </p:blipFill>
        <p:spPr>
          <a:xfrm>
            <a:off x="241715" y="1522145"/>
            <a:ext cx="11670294" cy="4902717"/>
          </a:xfrm>
          <a:prstGeom prst="rect">
            <a:avLst/>
          </a:prstGeom>
        </p:spPr>
      </p:pic>
    </p:spTree>
    <p:extLst>
      <p:ext uri="{BB962C8B-B14F-4D97-AF65-F5344CB8AC3E}">
        <p14:creationId xmlns:p14="http://schemas.microsoft.com/office/powerpoint/2010/main" val="236217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and Trades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Complete initial OTE design inclusive of deployment, in particular.  As its design progresses determine its structural frequency is adequate in the deployed configuration.</a:t>
            </a:r>
          </a:p>
          <a:p>
            <a:r>
              <a:rPr lang="en-US" dirty="0" smtClean="0"/>
              <a:t>Complete IAM and Spacecraft bus initial designs.</a:t>
            </a:r>
          </a:p>
          <a:p>
            <a:r>
              <a:rPr lang="en-US" dirty="0" smtClean="0"/>
              <a:t>Define concept packaging and deployment schemes for the Sunshield and Baffle Assembly</a:t>
            </a:r>
          </a:p>
          <a:p>
            <a:r>
              <a:rPr lang="en-US" dirty="0" smtClean="0"/>
              <a:t>Complete initial designs for the Deployable Tower Assembly (DTA) and </a:t>
            </a:r>
            <a:r>
              <a:rPr lang="en-US" dirty="0" smtClean="0"/>
              <a:t>the IAM’s hinge </a:t>
            </a:r>
            <a:r>
              <a:rPr lang="en-US" dirty="0" smtClean="0"/>
              <a:t>mechanism.  Resolve whether the DTA needs to be located or partially located inside of the spacecraft bus.</a:t>
            </a:r>
          </a:p>
          <a:p>
            <a:r>
              <a:rPr lang="en-US" dirty="0" smtClean="0"/>
              <a:t>Explore angular spacing between Sunshield layers.</a:t>
            </a:r>
          </a:p>
          <a:p>
            <a:r>
              <a:rPr lang="en-US" dirty="0" smtClean="0"/>
              <a:t>Commence </a:t>
            </a:r>
            <a:r>
              <a:rPr lang="en-US" dirty="0"/>
              <a:t>a </a:t>
            </a:r>
            <a:r>
              <a:rPr lang="en-US" dirty="0" smtClean="0"/>
              <a:t>Structural, </a:t>
            </a:r>
            <a:r>
              <a:rPr lang="en-US" dirty="0"/>
              <a:t>Thermal, Optics, and Pointing (STOP) </a:t>
            </a:r>
            <a:r>
              <a:rPr lang="en-US" dirty="0" smtClean="0"/>
              <a:t>analysis.</a:t>
            </a:r>
            <a:endParaRPr lang="en-US" dirty="0"/>
          </a:p>
          <a:p>
            <a:r>
              <a:rPr lang="en-US" dirty="0" smtClean="0"/>
              <a:t>Determine observatory Center </a:t>
            </a:r>
            <a:r>
              <a:rPr lang="en-US" dirty="0"/>
              <a:t>of Pressure and Center of Gravity for </a:t>
            </a:r>
            <a:r>
              <a:rPr lang="en-US" dirty="0" smtClean="0"/>
              <a:t>stability.</a:t>
            </a:r>
            <a:endParaRPr lang="en-US" dirty="0"/>
          </a:p>
          <a:p>
            <a:r>
              <a:rPr lang="en-US" dirty="0" smtClean="0"/>
              <a:t>Single or dual axis solar array </a:t>
            </a:r>
            <a:r>
              <a:rPr lang="en-US" dirty="0"/>
              <a:t>gimbal </a:t>
            </a:r>
            <a:r>
              <a:rPr lang="en-US" dirty="0" smtClean="0"/>
              <a:t>trade.</a:t>
            </a:r>
            <a:endParaRPr lang="en-US" dirty="0"/>
          </a:p>
          <a:p>
            <a:pPr lvl="1"/>
            <a:endParaRPr lang="en-US" dirty="0"/>
          </a:p>
        </p:txBody>
      </p:sp>
      <p:sp>
        <p:nvSpPr>
          <p:cNvPr id="4" name="Slide Number Placeholder 3"/>
          <p:cNvSpPr>
            <a:spLocks noGrp="1"/>
          </p:cNvSpPr>
          <p:nvPr>
            <p:ph type="sldNum" sz="quarter" idx="12"/>
          </p:nvPr>
        </p:nvSpPr>
        <p:spPr/>
        <p:txBody>
          <a:bodyPr/>
          <a:lstStyle/>
          <a:p>
            <a:fld id="{1DCA23BA-297D-4137-B132-144574926378}" type="slidenum">
              <a:rPr lang="en-US" smtClean="0"/>
              <a:t>18</a:t>
            </a:fld>
            <a:endParaRPr lang="en-US"/>
          </a:p>
        </p:txBody>
      </p:sp>
    </p:spTree>
    <p:extLst>
      <p:ext uri="{BB962C8B-B14F-4D97-AF65-F5344CB8AC3E}">
        <p14:creationId xmlns:p14="http://schemas.microsoft.com/office/powerpoint/2010/main" val="103060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and Concerns		</a:t>
            </a:r>
            <a:endParaRPr lang="en-US" dirty="0"/>
          </a:p>
        </p:txBody>
      </p:sp>
      <p:sp>
        <p:nvSpPr>
          <p:cNvPr id="3" name="Content Placeholder 2"/>
          <p:cNvSpPr>
            <a:spLocks noGrp="1"/>
          </p:cNvSpPr>
          <p:nvPr>
            <p:ph idx="1"/>
          </p:nvPr>
        </p:nvSpPr>
        <p:spPr/>
        <p:txBody>
          <a:bodyPr>
            <a:normAutofit/>
          </a:bodyPr>
          <a:lstStyle/>
          <a:p>
            <a:r>
              <a:rPr lang="en-US" dirty="0" smtClean="0"/>
              <a:t>Packing of the telescope assembly remains a challenge in order to get everything to fit within the 5-m fairing. Total observatory volume, mass and power remain concerns.</a:t>
            </a:r>
          </a:p>
          <a:p>
            <a:r>
              <a:rPr lang="en-US" dirty="0" smtClean="0"/>
              <a:t>The OTE areal mass is very preliminary and is assumed to be ~40 kg/m</a:t>
            </a:r>
            <a:r>
              <a:rPr lang="en-US" baseline="30000" dirty="0" smtClean="0"/>
              <a:t>2</a:t>
            </a:r>
            <a:r>
              <a:rPr lang="en-US" dirty="0" smtClean="0"/>
              <a:t>.  JWST’s OTE areal density is </a:t>
            </a:r>
            <a:r>
              <a:rPr lang="en-US" dirty="0"/>
              <a:t>~</a:t>
            </a:r>
            <a:r>
              <a:rPr lang="en-US" dirty="0" smtClean="0"/>
              <a:t>68 kg/m</a:t>
            </a:r>
            <a:r>
              <a:rPr lang="en-US" baseline="30000" dirty="0" smtClean="0"/>
              <a:t>2</a:t>
            </a:r>
            <a:r>
              <a:rPr lang="en-US" dirty="0" smtClean="0"/>
              <a:t>.</a:t>
            </a:r>
          </a:p>
        </p:txBody>
      </p:sp>
      <p:sp>
        <p:nvSpPr>
          <p:cNvPr id="6" name="Slide Number Placeholder 5"/>
          <p:cNvSpPr>
            <a:spLocks noGrp="1"/>
          </p:cNvSpPr>
          <p:nvPr>
            <p:ph type="sldNum" sz="quarter" idx="12"/>
          </p:nvPr>
        </p:nvSpPr>
        <p:spPr/>
        <p:txBody>
          <a:bodyPr/>
          <a:lstStyle/>
          <a:p>
            <a:fld id="{1DCA23BA-297D-4137-B132-144574926378}" type="slidenum">
              <a:rPr lang="en-US" smtClean="0"/>
              <a:t>19</a:t>
            </a:fld>
            <a:endParaRPr lang="en-US"/>
          </a:p>
        </p:txBody>
      </p:sp>
    </p:spTree>
    <p:extLst>
      <p:ext uri="{BB962C8B-B14F-4D97-AF65-F5344CB8AC3E}">
        <p14:creationId xmlns:p14="http://schemas.microsoft.com/office/powerpoint/2010/main" val="249749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GSFC Design Team Members</a:t>
            </a:r>
            <a:endParaRPr lang="en-US" dirty="0"/>
          </a:p>
        </p:txBody>
      </p:sp>
      <p:sp>
        <p:nvSpPr>
          <p:cNvPr id="3" name="Content Placeholder 2"/>
          <p:cNvSpPr>
            <a:spLocks noGrp="1"/>
          </p:cNvSpPr>
          <p:nvPr>
            <p:ph idx="1"/>
          </p:nvPr>
        </p:nvSpPr>
        <p:spPr>
          <a:xfrm>
            <a:off x="838200" y="1777499"/>
            <a:ext cx="5362074" cy="4351338"/>
          </a:xfrm>
        </p:spPr>
        <p:txBody>
          <a:bodyPr>
            <a:noAutofit/>
          </a:bodyPr>
          <a:lstStyle/>
          <a:p>
            <a:pPr marL="0" indent="0">
              <a:buNone/>
            </a:pPr>
            <a:r>
              <a:rPr lang="en-US" sz="1800" dirty="0"/>
              <a:t>OST </a:t>
            </a:r>
            <a:r>
              <a:rPr lang="en-US" sz="1800" dirty="0" smtClean="0"/>
              <a:t>GSFC Design Team Members are as follows:</a:t>
            </a:r>
            <a:endParaRPr lang="en-US" sz="1800" dirty="0"/>
          </a:p>
          <a:p>
            <a:pPr lvl="1"/>
            <a:r>
              <a:rPr lang="en-US" sz="1400" dirty="0" smtClean="0"/>
              <a:t>Study Scientist: David “Dave” Leisawitz</a:t>
            </a:r>
          </a:p>
          <a:p>
            <a:pPr lvl="1"/>
            <a:r>
              <a:rPr lang="en-US" sz="1400" dirty="0" smtClean="0"/>
              <a:t>Deputy Study Scientist: Johannes Staguhn</a:t>
            </a:r>
          </a:p>
          <a:p>
            <a:pPr lvl="1"/>
            <a:r>
              <a:rPr lang="en-US" sz="1400" dirty="0" smtClean="0"/>
              <a:t>Study Manager (401): Ruth Carter</a:t>
            </a:r>
          </a:p>
          <a:p>
            <a:pPr lvl="1"/>
            <a:r>
              <a:rPr lang="en-US" sz="1400" dirty="0" smtClean="0"/>
              <a:t>System </a:t>
            </a:r>
            <a:r>
              <a:rPr lang="en-US" sz="1400" dirty="0"/>
              <a:t>Architect/Technologist (542):  Mike DiPirro</a:t>
            </a:r>
          </a:p>
          <a:p>
            <a:pPr lvl="1"/>
            <a:r>
              <a:rPr lang="en-US" sz="1400" dirty="0" smtClean="0"/>
              <a:t>Mission Systems Engineer (MSE) </a:t>
            </a:r>
            <a:r>
              <a:rPr lang="en-US" sz="1400" dirty="0"/>
              <a:t>(599):  Anel Flores</a:t>
            </a:r>
          </a:p>
          <a:p>
            <a:pPr lvl="1"/>
            <a:r>
              <a:rPr lang="en-US" sz="1400" dirty="0" smtClean="0"/>
              <a:t>Instrument System Engineer (ISE) </a:t>
            </a:r>
            <a:r>
              <a:rPr lang="en-US" sz="1400" dirty="0"/>
              <a:t>(592): </a:t>
            </a:r>
            <a:r>
              <a:rPr lang="en-US" sz="1400" dirty="0" smtClean="0"/>
              <a:t>James “Jim” Kellogg and </a:t>
            </a:r>
            <a:r>
              <a:rPr lang="en-US" sz="1400" dirty="0"/>
              <a:t>Ed Amatucci</a:t>
            </a:r>
          </a:p>
          <a:p>
            <a:pPr lvl="1"/>
            <a:r>
              <a:rPr lang="en-US" sz="1400" dirty="0"/>
              <a:t>Optics (551):  Joe </a:t>
            </a:r>
            <a:r>
              <a:rPr lang="en-US" sz="1400" dirty="0" smtClean="0"/>
              <a:t>Howard and </a:t>
            </a:r>
            <a:r>
              <a:rPr lang="en-US" sz="1400" dirty="0"/>
              <a:t>James Corsetti</a:t>
            </a:r>
          </a:p>
          <a:p>
            <a:pPr lvl="1"/>
            <a:r>
              <a:rPr lang="en-US" sz="1400" dirty="0" err="1"/>
              <a:t>Cyro</a:t>
            </a:r>
            <a:r>
              <a:rPr lang="en-US" sz="1400" dirty="0"/>
              <a:t> (541):  Ed Canavan</a:t>
            </a:r>
          </a:p>
          <a:p>
            <a:pPr lvl="1"/>
            <a:r>
              <a:rPr lang="en-US" sz="1400" dirty="0"/>
              <a:t>Mechanical (543</a:t>
            </a:r>
            <a:r>
              <a:rPr lang="en-US" sz="1400" dirty="0" smtClean="0"/>
              <a:t>):, </a:t>
            </a:r>
            <a:r>
              <a:rPr lang="en-US" sz="1400" dirty="0"/>
              <a:t>Greg </a:t>
            </a:r>
            <a:r>
              <a:rPr lang="en-US" sz="1400" dirty="0" smtClean="0"/>
              <a:t>Martin and Andrew </a:t>
            </a:r>
            <a:r>
              <a:rPr lang="en-US" sz="1400" dirty="0"/>
              <a:t>Jones</a:t>
            </a:r>
          </a:p>
          <a:p>
            <a:pPr lvl="1"/>
            <a:r>
              <a:rPr lang="en-US" sz="1400" dirty="0"/>
              <a:t>Thermal (545):  Lou Fantano</a:t>
            </a:r>
          </a:p>
          <a:p>
            <a:endParaRPr lang="en-US" dirty="0"/>
          </a:p>
        </p:txBody>
      </p:sp>
      <p:sp>
        <p:nvSpPr>
          <p:cNvPr id="4" name="Slide Number Placeholder 3"/>
          <p:cNvSpPr>
            <a:spLocks noGrp="1"/>
          </p:cNvSpPr>
          <p:nvPr>
            <p:ph type="sldNum" sz="quarter" idx="12"/>
          </p:nvPr>
        </p:nvSpPr>
        <p:spPr/>
        <p:txBody>
          <a:bodyPr/>
          <a:lstStyle/>
          <a:p>
            <a:fld id="{1DCA23BA-297D-4137-B132-144574926378}" type="slidenum">
              <a:rPr lang="en-US" smtClean="0"/>
              <a:t>2</a:t>
            </a:fld>
            <a:endParaRPr lang="en-US"/>
          </a:p>
        </p:txBody>
      </p:sp>
      <p:sp>
        <p:nvSpPr>
          <p:cNvPr id="5" name="Content Placeholder 2"/>
          <p:cNvSpPr txBox="1">
            <a:spLocks/>
          </p:cNvSpPr>
          <p:nvPr/>
        </p:nvSpPr>
        <p:spPr>
          <a:xfrm>
            <a:off x="5715000" y="2170531"/>
            <a:ext cx="5747084" cy="2826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smtClean="0"/>
              <a:t>ACS (591): Eric Stoneking</a:t>
            </a:r>
          </a:p>
          <a:p>
            <a:pPr lvl="1"/>
            <a:r>
              <a:rPr lang="en-US" sz="1400" dirty="0" smtClean="0"/>
              <a:t>Flight Dynamics:  Dave Folta and Casandra “Cassie” Webster</a:t>
            </a:r>
          </a:p>
          <a:p>
            <a:pPr lvl="1"/>
            <a:r>
              <a:rPr lang="en-US" sz="1400" dirty="0" smtClean="0"/>
              <a:t>Propulsion:  Daniel “Dan” Rampspacker </a:t>
            </a:r>
          </a:p>
          <a:p>
            <a:pPr lvl="1"/>
            <a:r>
              <a:rPr lang="en-US" sz="1400" dirty="0" smtClean="0"/>
              <a:t>Electromechanical (544):  Rajeev Sharma</a:t>
            </a:r>
          </a:p>
          <a:p>
            <a:pPr lvl="1"/>
            <a:r>
              <a:rPr lang="en-US" sz="1400" dirty="0" smtClean="0"/>
              <a:t>Structural Analysis and Modelling (542):  Tim Carnahan</a:t>
            </a:r>
          </a:p>
          <a:p>
            <a:pPr lvl="1"/>
            <a:r>
              <a:rPr lang="en-US" sz="1400" dirty="0" smtClean="0"/>
              <a:t>Materials (541) :  Carley Sandin, Kevin Hodges</a:t>
            </a:r>
          </a:p>
          <a:p>
            <a:pPr lvl="1"/>
            <a:r>
              <a:rPr lang="en-US" sz="1400" dirty="0" smtClean="0"/>
              <a:t>Detectors (553):  Kevin Denis</a:t>
            </a:r>
          </a:p>
          <a:p>
            <a:pPr lvl="1"/>
            <a:r>
              <a:rPr lang="en-US" sz="1400" dirty="0" smtClean="0"/>
              <a:t>Electrical and Data Systems (564):  Damon Bradley and Porfirio Beltran</a:t>
            </a:r>
          </a:p>
          <a:p>
            <a:pPr lvl="1"/>
            <a:r>
              <a:rPr lang="en-US" sz="1400" dirty="0" smtClean="0"/>
              <a:t>Integration and Test (568):  Susanna Petro</a:t>
            </a:r>
          </a:p>
          <a:p>
            <a:pPr lvl="1"/>
            <a:r>
              <a:rPr lang="en-US" sz="1400" dirty="0" smtClean="0"/>
              <a:t>Mission Operations &amp; Ground System (581): Steve Tompkins</a:t>
            </a:r>
          </a:p>
          <a:p>
            <a:endParaRPr lang="en-US" dirty="0"/>
          </a:p>
        </p:txBody>
      </p:sp>
    </p:spTree>
    <p:extLst>
      <p:ext uri="{BB962C8B-B14F-4D97-AF65-F5344CB8AC3E}">
        <p14:creationId xmlns:p14="http://schemas.microsoft.com/office/powerpoint/2010/main" val="1533676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sz="half" idx="1"/>
          </p:nvPr>
        </p:nvSpPr>
        <p:spPr/>
        <p:txBody>
          <a:bodyPr>
            <a:noAutofit/>
          </a:bodyPr>
          <a:lstStyle/>
          <a:p>
            <a:pPr marL="0" lvl="1" indent="0">
              <a:spcBef>
                <a:spcPts val="1000"/>
              </a:spcBef>
              <a:buNone/>
            </a:pPr>
            <a:r>
              <a:rPr lang="en-US" sz="1800" dirty="0" smtClean="0"/>
              <a:t>Con Ops – Concept of Operations</a:t>
            </a:r>
          </a:p>
          <a:p>
            <a:pPr marL="0" lvl="1" indent="0">
              <a:spcBef>
                <a:spcPts val="1000"/>
              </a:spcBef>
              <a:buNone/>
            </a:pPr>
            <a:r>
              <a:rPr lang="en-US" sz="1800" dirty="0" smtClean="0"/>
              <a:t>DTA – Deployable Tower Assembly</a:t>
            </a:r>
          </a:p>
          <a:p>
            <a:pPr marL="0" lvl="1" indent="0">
              <a:spcBef>
                <a:spcPts val="1000"/>
              </a:spcBef>
              <a:buNone/>
            </a:pPr>
            <a:r>
              <a:rPr lang="en-US" sz="1800" dirty="0" smtClean="0"/>
              <a:t>FIP – Far Infrared Imager</a:t>
            </a:r>
            <a:r>
              <a:rPr lang="en-US" sz="1800" dirty="0"/>
              <a:t>/ </a:t>
            </a:r>
            <a:r>
              <a:rPr lang="en-US" sz="1800" dirty="0" err="1"/>
              <a:t>Polarimeter</a:t>
            </a:r>
            <a:endParaRPr lang="en-US" sz="1800" dirty="0"/>
          </a:p>
          <a:p>
            <a:pPr marL="0" lvl="1" indent="0">
              <a:spcBef>
                <a:spcPts val="1000"/>
              </a:spcBef>
              <a:buNone/>
            </a:pPr>
            <a:r>
              <a:rPr lang="en-US" sz="1800" dirty="0" smtClean="0"/>
              <a:t>FOV – Field of View</a:t>
            </a:r>
          </a:p>
          <a:p>
            <a:pPr marL="0" lvl="1" indent="0">
              <a:spcBef>
                <a:spcPts val="1000"/>
              </a:spcBef>
              <a:buNone/>
            </a:pPr>
            <a:r>
              <a:rPr lang="en-US" sz="1800" dirty="0" smtClean="0"/>
              <a:t>HGA – High Gain Antenna</a:t>
            </a:r>
          </a:p>
          <a:p>
            <a:pPr marL="0" lvl="1" indent="0">
              <a:spcBef>
                <a:spcPts val="1000"/>
              </a:spcBef>
              <a:buNone/>
            </a:pPr>
            <a:r>
              <a:rPr lang="en-US" sz="1800" dirty="0" smtClean="0"/>
              <a:t>HI </a:t>
            </a:r>
            <a:r>
              <a:rPr lang="en-US" sz="1800" dirty="0"/>
              <a:t>- Heterodyne Instrument</a:t>
            </a:r>
          </a:p>
          <a:p>
            <a:pPr marL="0" lvl="1" indent="0">
              <a:spcBef>
                <a:spcPts val="1000"/>
              </a:spcBef>
              <a:buNone/>
            </a:pPr>
            <a:r>
              <a:rPr lang="en-US" sz="1800" dirty="0"/>
              <a:t>HRS - </a:t>
            </a:r>
            <a:r>
              <a:rPr lang="en-US" sz="1800" dirty="0" smtClean="0"/>
              <a:t>High Resolution </a:t>
            </a:r>
            <a:r>
              <a:rPr lang="en-US" sz="1800" dirty="0"/>
              <a:t>(Far-IR) Spectrometer</a:t>
            </a:r>
          </a:p>
          <a:p>
            <a:pPr marL="0" lvl="1" indent="0">
              <a:spcBef>
                <a:spcPts val="1000"/>
              </a:spcBef>
              <a:buNone/>
            </a:pPr>
            <a:r>
              <a:rPr lang="en-US" sz="1800" dirty="0" smtClean="0"/>
              <a:t>IAM - Instrument Accommodation Module</a:t>
            </a:r>
          </a:p>
          <a:p>
            <a:pPr marL="0" lvl="1" indent="0">
              <a:spcBef>
                <a:spcPts val="1000"/>
              </a:spcBef>
              <a:buNone/>
            </a:pPr>
            <a:r>
              <a:rPr lang="en-US" sz="1800" dirty="0" smtClean="0"/>
              <a:t>ISE – Instrument Systems Engineer</a:t>
            </a:r>
          </a:p>
          <a:p>
            <a:pPr marL="0" lvl="1" indent="0">
              <a:spcBef>
                <a:spcPts val="1000"/>
              </a:spcBef>
              <a:buNone/>
            </a:pPr>
            <a:r>
              <a:rPr lang="en-US" sz="1800" dirty="0" smtClean="0"/>
              <a:t>JWST – James Webb Space Telescope</a:t>
            </a:r>
          </a:p>
          <a:p>
            <a:pPr marL="0" lvl="1" indent="0">
              <a:spcBef>
                <a:spcPts val="1000"/>
              </a:spcBef>
              <a:buNone/>
            </a:pPr>
            <a:r>
              <a:rPr lang="en-US" sz="1800" dirty="0" smtClean="0"/>
              <a:t>LOS – Line of Sight or Loss of Signal</a:t>
            </a:r>
          </a:p>
          <a:p>
            <a:pPr marL="0" lvl="1" indent="0">
              <a:spcBef>
                <a:spcPts val="1000"/>
              </a:spcBef>
              <a:buNone/>
            </a:pPr>
            <a:r>
              <a:rPr lang="en-US" sz="1800" dirty="0" smtClean="0"/>
              <a:t>MISC </a:t>
            </a:r>
            <a:r>
              <a:rPr lang="en-US" sz="1800" dirty="0"/>
              <a:t>- MID-IR Imager Spectrometer/ </a:t>
            </a:r>
            <a:r>
              <a:rPr lang="en-US" sz="1800" dirty="0" smtClean="0"/>
              <a:t>Coronagraph</a:t>
            </a:r>
          </a:p>
        </p:txBody>
      </p:sp>
      <p:sp>
        <p:nvSpPr>
          <p:cNvPr id="4" name="Content Placeholder 3"/>
          <p:cNvSpPr>
            <a:spLocks noGrp="1"/>
          </p:cNvSpPr>
          <p:nvPr>
            <p:ph sz="half" idx="2"/>
          </p:nvPr>
        </p:nvSpPr>
        <p:spPr/>
        <p:txBody>
          <a:bodyPr>
            <a:normAutofit/>
          </a:bodyPr>
          <a:lstStyle/>
          <a:p>
            <a:pPr marL="0" lvl="1" indent="0">
              <a:spcBef>
                <a:spcPts val="1000"/>
              </a:spcBef>
              <a:buNone/>
            </a:pPr>
            <a:r>
              <a:rPr lang="en-US" sz="1800" dirty="0"/>
              <a:t>MCWG – Mission Concept Working Group</a:t>
            </a:r>
          </a:p>
          <a:p>
            <a:pPr marL="0" lvl="1" indent="0">
              <a:spcBef>
                <a:spcPts val="1000"/>
              </a:spcBef>
              <a:buNone/>
            </a:pPr>
            <a:r>
              <a:rPr lang="en-US" sz="1800" dirty="0" smtClean="0"/>
              <a:t>MOC – Mission Operations Center</a:t>
            </a:r>
          </a:p>
          <a:p>
            <a:pPr marL="0" lvl="1" indent="0">
              <a:spcBef>
                <a:spcPts val="1000"/>
              </a:spcBef>
              <a:buNone/>
            </a:pPr>
            <a:r>
              <a:rPr lang="en-US" sz="1800" dirty="0" smtClean="0"/>
              <a:t>MRSS </a:t>
            </a:r>
            <a:r>
              <a:rPr lang="en-US" sz="1800" dirty="0"/>
              <a:t>- Medium Resolution Survey Spectrometer</a:t>
            </a:r>
          </a:p>
          <a:p>
            <a:pPr marL="0" lvl="1" indent="0">
              <a:spcBef>
                <a:spcPts val="1000"/>
              </a:spcBef>
              <a:buNone/>
            </a:pPr>
            <a:r>
              <a:rPr lang="en-US" sz="1800" dirty="0" smtClean="0"/>
              <a:t>MSE – Mission Systems Engineer</a:t>
            </a:r>
          </a:p>
          <a:p>
            <a:pPr marL="0" lvl="1" indent="0">
              <a:spcBef>
                <a:spcPts val="1000"/>
              </a:spcBef>
              <a:buNone/>
            </a:pPr>
            <a:r>
              <a:rPr lang="en-US" sz="1800" dirty="0" smtClean="0"/>
              <a:t>OST </a:t>
            </a:r>
            <a:r>
              <a:rPr lang="en-US" sz="1800" dirty="0"/>
              <a:t>– Origins Space Telescope</a:t>
            </a:r>
          </a:p>
          <a:p>
            <a:pPr marL="0" lvl="1" indent="0">
              <a:spcBef>
                <a:spcPts val="1000"/>
              </a:spcBef>
              <a:buNone/>
            </a:pPr>
            <a:r>
              <a:rPr lang="en-US" sz="1800" dirty="0" smtClean="0"/>
              <a:t>OTE </a:t>
            </a:r>
            <a:r>
              <a:rPr lang="en-US" sz="1800" dirty="0"/>
              <a:t>– Optical Telescope Element</a:t>
            </a:r>
          </a:p>
          <a:p>
            <a:pPr marL="0" lvl="1" indent="0">
              <a:spcBef>
                <a:spcPts val="1000"/>
              </a:spcBef>
              <a:buNone/>
            </a:pPr>
            <a:r>
              <a:rPr lang="en-US" sz="1800" dirty="0" smtClean="0"/>
              <a:t>PM – Primary Mirror</a:t>
            </a:r>
          </a:p>
          <a:p>
            <a:pPr marL="0" lvl="1" indent="0">
              <a:spcBef>
                <a:spcPts val="1000"/>
              </a:spcBef>
              <a:buNone/>
            </a:pPr>
            <a:r>
              <a:rPr lang="en-US" sz="1800" dirty="0" smtClean="0"/>
              <a:t>SOC </a:t>
            </a:r>
            <a:r>
              <a:rPr lang="en-US" sz="1800" dirty="0"/>
              <a:t>– Science Operations Center</a:t>
            </a:r>
          </a:p>
          <a:p>
            <a:pPr marL="0" lvl="1" indent="0">
              <a:spcBef>
                <a:spcPts val="1000"/>
              </a:spcBef>
              <a:buNone/>
            </a:pPr>
            <a:r>
              <a:rPr lang="en-US" sz="1800" dirty="0" smtClean="0"/>
              <a:t>STDT </a:t>
            </a:r>
            <a:r>
              <a:rPr lang="en-US" sz="1800" dirty="0"/>
              <a:t>– Science and Technology Definition Team</a:t>
            </a:r>
          </a:p>
          <a:p>
            <a:pPr marL="0" lvl="1" indent="0">
              <a:spcBef>
                <a:spcPts val="1000"/>
              </a:spcBef>
              <a:buNone/>
            </a:pPr>
            <a:r>
              <a:rPr lang="en-US" sz="1800" dirty="0" smtClean="0"/>
              <a:t>STOP - </a:t>
            </a:r>
            <a:r>
              <a:rPr lang="en-US" sz="1800" dirty="0"/>
              <a:t>Structural, Thermal, Optics, and </a:t>
            </a:r>
            <a:r>
              <a:rPr lang="en-US" sz="1800" dirty="0" smtClean="0"/>
              <a:t>Pointing analysis</a:t>
            </a:r>
          </a:p>
          <a:p>
            <a:pPr marL="0" lvl="1" indent="0">
              <a:spcBef>
                <a:spcPts val="1000"/>
              </a:spcBef>
              <a:buNone/>
            </a:pPr>
            <a:r>
              <a:rPr lang="en-US" sz="1800" dirty="0" smtClean="0"/>
              <a:t>WFIRST – Wide Filed Infrared Survey Telescope</a:t>
            </a:r>
            <a:endParaRPr lang="en-US" sz="1800" dirty="0"/>
          </a:p>
        </p:txBody>
      </p:sp>
      <p:sp>
        <p:nvSpPr>
          <p:cNvPr id="5" name="Slide Number Placeholder 4"/>
          <p:cNvSpPr>
            <a:spLocks noGrp="1"/>
          </p:cNvSpPr>
          <p:nvPr>
            <p:ph type="sldNum" sz="quarter" idx="12"/>
          </p:nvPr>
        </p:nvSpPr>
        <p:spPr/>
        <p:txBody>
          <a:bodyPr/>
          <a:lstStyle/>
          <a:p>
            <a:fld id="{1DCA23BA-297D-4137-B132-144574926378}" type="slidenum">
              <a:rPr lang="en-US" smtClean="0"/>
              <a:t>20</a:t>
            </a:fld>
            <a:endParaRPr lang="en-US"/>
          </a:p>
        </p:txBody>
      </p:sp>
    </p:spTree>
    <p:extLst>
      <p:ext uri="{BB962C8B-B14F-4D97-AF65-F5344CB8AC3E}">
        <p14:creationId xmlns:p14="http://schemas.microsoft.com/office/powerpoint/2010/main" val="305778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a:t>Unobstructed Observatory Side Views Showing the Spacecraft Bus</a:t>
            </a:r>
          </a:p>
          <a:p>
            <a:r>
              <a:rPr lang="en-US" dirty="0" smtClean="0"/>
              <a:t>Areal Density for JWST</a:t>
            </a:r>
          </a:p>
          <a:p>
            <a:r>
              <a:rPr lang="en-US" dirty="0"/>
              <a:t>Aft View of the Instrument Accommodation Module (IAM) </a:t>
            </a:r>
          </a:p>
          <a:p>
            <a:r>
              <a:rPr lang="en-US" dirty="0" smtClean="0"/>
              <a:t>MRSS and HI Instrument Volumes</a:t>
            </a:r>
            <a:endParaRPr lang="en-US" dirty="0"/>
          </a:p>
        </p:txBody>
      </p:sp>
      <p:sp>
        <p:nvSpPr>
          <p:cNvPr id="4" name="Slide Number Placeholder 3"/>
          <p:cNvSpPr>
            <a:spLocks noGrp="1"/>
          </p:cNvSpPr>
          <p:nvPr>
            <p:ph type="sldNum" sz="quarter" idx="12"/>
          </p:nvPr>
        </p:nvSpPr>
        <p:spPr/>
        <p:txBody>
          <a:bodyPr/>
          <a:lstStyle/>
          <a:p>
            <a:fld id="{1DCA23BA-297D-4137-B132-144574926378}" type="slidenum">
              <a:rPr lang="en-US" smtClean="0"/>
              <a:t>21</a:t>
            </a:fld>
            <a:endParaRPr lang="en-US"/>
          </a:p>
        </p:txBody>
      </p:sp>
    </p:spTree>
    <p:extLst>
      <p:ext uri="{BB962C8B-B14F-4D97-AF65-F5344CB8AC3E}">
        <p14:creationId xmlns:p14="http://schemas.microsoft.com/office/powerpoint/2010/main" val="1472527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6325647" y="1804787"/>
            <a:ext cx="4454648" cy="4569564"/>
          </a:xfrm>
          <a:prstGeom prst="rect">
            <a:avLst/>
          </a:prstGeom>
        </p:spPr>
      </p:pic>
      <p:pic>
        <p:nvPicPr>
          <p:cNvPr id="16" name="Picture 15"/>
          <p:cNvPicPr>
            <a:picLocks noChangeAspect="1"/>
          </p:cNvPicPr>
          <p:nvPr/>
        </p:nvPicPr>
        <p:blipFill>
          <a:blip r:embed="rId3"/>
          <a:stretch>
            <a:fillRect/>
          </a:stretch>
        </p:blipFill>
        <p:spPr>
          <a:xfrm>
            <a:off x="1129539" y="1804787"/>
            <a:ext cx="4475226" cy="4569774"/>
          </a:xfrm>
          <a:prstGeom prst="rect">
            <a:avLst/>
          </a:prstGeom>
        </p:spPr>
      </p:pic>
      <p:sp>
        <p:nvSpPr>
          <p:cNvPr id="2" name="Title 1"/>
          <p:cNvSpPr>
            <a:spLocks noGrp="1"/>
          </p:cNvSpPr>
          <p:nvPr>
            <p:ph type="title"/>
          </p:nvPr>
        </p:nvSpPr>
        <p:spPr/>
        <p:txBody>
          <a:bodyPr>
            <a:normAutofit/>
          </a:bodyPr>
          <a:lstStyle/>
          <a:p>
            <a:r>
              <a:rPr lang="en-US" sz="3600" dirty="0" smtClean="0"/>
              <a:t>Unobstructed Observatory Side Views Showing the Spacecraft Bus</a:t>
            </a:r>
            <a:endParaRPr lang="en-US" sz="3600" dirty="0"/>
          </a:p>
        </p:txBody>
      </p:sp>
      <p:sp>
        <p:nvSpPr>
          <p:cNvPr id="3" name="Slide Number Placeholder 2"/>
          <p:cNvSpPr>
            <a:spLocks noGrp="1"/>
          </p:cNvSpPr>
          <p:nvPr>
            <p:ph type="sldNum" sz="quarter" idx="12"/>
          </p:nvPr>
        </p:nvSpPr>
        <p:spPr>
          <a:xfrm>
            <a:off x="8610600" y="6372787"/>
            <a:ext cx="2668682" cy="348688"/>
          </a:xfrm>
        </p:spPr>
        <p:txBody>
          <a:bodyPr/>
          <a:lstStyle/>
          <a:p>
            <a:fld id="{1DCA23BA-297D-4137-B132-144574926378}" type="slidenum">
              <a:rPr lang="en-US" smtClean="0"/>
              <a:t>22</a:t>
            </a:fld>
            <a:endParaRPr lang="en-US"/>
          </a:p>
        </p:txBody>
      </p:sp>
      <p:cxnSp>
        <p:nvCxnSpPr>
          <p:cNvPr id="7" name="Straight Connector 6"/>
          <p:cNvCxnSpPr/>
          <p:nvPr/>
        </p:nvCxnSpPr>
        <p:spPr>
          <a:xfrm>
            <a:off x="3787493" y="1746350"/>
            <a:ext cx="76125" cy="4132318"/>
          </a:xfrm>
          <a:prstGeom prst="line">
            <a:avLst/>
          </a:prstGeom>
          <a:ln w="9525">
            <a:solidFill>
              <a:schemeClr val="tx1"/>
            </a:solidFill>
            <a:prstDash val="lg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959064" y="1764682"/>
            <a:ext cx="55899" cy="4224226"/>
          </a:xfrm>
          <a:prstGeom prst="line">
            <a:avLst/>
          </a:prstGeom>
          <a:ln w="9525">
            <a:solidFill>
              <a:schemeClr val="tx1"/>
            </a:solidFill>
            <a:prstDash val="lg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40300" y="3878919"/>
            <a:ext cx="4948987" cy="17578"/>
          </a:xfrm>
          <a:prstGeom prst="line">
            <a:avLst/>
          </a:prstGeom>
          <a:ln w="9525">
            <a:solidFill>
              <a:schemeClr val="tx1"/>
            </a:solidFill>
            <a:prstDash val="lg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244281" y="3842351"/>
            <a:ext cx="4915605" cy="54146"/>
          </a:xfrm>
          <a:prstGeom prst="line">
            <a:avLst/>
          </a:prstGeom>
          <a:ln w="9525">
            <a:solidFill>
              <a:schemeClr val="tx1"/>
            </a:solidFill>
            <a:prstDash val="lg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9736" y="3560805"/>
            <a:ext cx="480762" cy="276999"/>
          </a:xfrm>
          <a:prstGeom prst="rect">
            <a:avLst/>
          </a:prstGeom>
          <a:noFill/>
        </p:spPr>
        <p:txBody>
          <a:bodyPr wrap="square" rtlCol="0">
            <a:spAutoFit/>
          </a:bodyPr>
          <a:lstStyle/>
          <a:p>
            <a:pPr algn="ctr"/>
            <a:r>
              <a:rPr lang="en-US" sz="1200" dirty="0" smtClean="0"/>
              <a:t>+X</a:t>
            </a:r>
            <a:endParaRPr lang="en-US" sz="1200" dirty="0"/>
          </a:p>
        </p:txBody>
      </p:sp>
      <p:sp>
        <p:nvSpPr>
          <p:cNvPr id="22" name="TextBox 21"/>
          <p:cNvSpPr txBox="1"/>
          <p:nvPr/>
        </p:nvSpPr>
        <p:spPr>
          <a:xfrm>
            <a:off x="5993230" y="3531595"/>
            <a:ext cx="463014" cy="276999"/>
          </a:xfrm>
          <a:prstGeom prst="rect">
            <a:avLst/>
          </a:prstGeom>
          <a:noFill/>
        </p:spPr>
        <p:txBody>
          <a:bodyPr wrap="square" rtlCol="0">
            <a:spAutoFit/>
          </a:bodyPr>
          <a:lstStyle/>
          <a:p>
            <a:pPr algn="ctr"/>
            <a:r>
              <a:rPr lang="en-US" sz="1200" dirty="0" smtClean="0"/>
              <a:t>+X</a:t>
            </a:r>
            <a:endParaRPr lang="en-US" sz="1200" dirty="0"/>
          </a:p>
        </p:txBody>
      </p:sp>
      <p:sp>
        <p:nvSpPr>
          <p:cNvPr id="23" name="TextBox 22"/>
          <p:cNvSpPr txBox="1"/>
          <p:nvPr/>
        </p:nvSpPr>
        <p:spPr>
          <a:xfrm>
            <a:off x="3421189" y="1721315"/>
            <a:ext cx="441158" cy="276999"/>
          </a:xfrm>
          <a:prstGeom prst="rect">
            <a:avLst/>
          </a:prstGeom>
          <a:noFill/>
        </p:spPr>
        <p:txBody>
          <a:bodyPr wrap="square" rtlCol="0">
            <a:spAutoFit/>
          </a:bodyPr>
          <a:lstStyle/>
          <a:p>
            <a:pPr algn="ctr"/>
            <a:r>
              <a:rPr lang="en-US" sz="1200" dirty="0" smtClean="0"/>
              <a:t>+Z</a:t>
            </a:r>
            <a:endParaRPr lang="en-US" sz="1200" dirty="0"/>
          </a:p>
        </p:txBody>
      </p:sp>
      <p:sp>
        <p:nvSpPr>
          <p:cNvPr id="24" name="TextBox 23"/>
          <p:cNvSpPr txBox="1"/>
          <p:nvPr/>
        </p:nvSpPr>
        <p:spPr>
          <a:xfrm>
            <a:off x="8529006" y="1712801"/>
            <a:ext cx="513477" cy="276999"/>
          </a:xfrm>
          <a:prstGeom prst="rect">
            <a:avLst/>
          </a:prstGeom>
          <a:noFill/>
        </p:spPr>
        <p:txBody>
          <a:bodyPr wrap="square" rtlCol="0">
            <a:spAutoFit/>
          </a:bodyPr>
          <a:lstStyle/>
          <a:p>
            <a:pPr algn="ctr"/>
            <a:r>
              <a:rPr lang="en-US" sz="1200" dirty="0" smtClean="0"/>
              <a:t>+Z</a:t>
            </a:r>
            <a:endParaRPr lang="en-US" sz="1200" dirty="0"/>
          </a:p>
        </p:txBody>
      </p:sp>
      <p:sp>
        <p:nvSpPr>
          <p:cNvPr id="4" name="TextBox 3"/>
          <p:cNvSpPr txBox="1"/>
          <p:nvPr/>
        </p:nvSpPr>
        <p:spPr>
          <a:xfrm>
            <a:off x="1487969" y="5404133"/>
            <a:ext cx="1941095" cy="584775"/>
          </a:xfrm>
          <a:prstGeom prst="rect">
            <a:avLst/>
          </a:prstGeom>
          <a:noFill/>
        </p:spPr>
        <p:txBody>
          <a:bodyPr wrap="square" rtlCol="0">
            <a:spAutoFit/>
          </a:bodyPr>
          <a:lstStyle/>
          <a:p>
            <a:pPr algn="ctr"/>
            <a:r>
              <a:rPr lang="en-US" sz="1600" dirty="0" smtClean="0"/>
              <a:t>HGA located behind radiator</a:t>
            </a:r>
            <a:endParaRPr lang="en-US" sz="1600" dirty="0"/>
          </a:p>
        </p:txBody>
      </p:sp>
    </p:spTree>
    <p:extLst>
      <p:ext uri="{BB962C8B-B14F-4D97-AF65-F5344CB8AC3E}">
        <p14:creationId xmlns:p14="http://schemas.microsoft.com/office/powerpoint/2010/main" val="4031968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Areal Density for JWST</a:t>
            </a:r>
            <a:endParaRPr lang="en-US" dirty="0"/>
          </a:p>
        </p:txBody>
      </p:sp>
      <p:sp>
        <p:nvSpPr>
          <p:cNvPr id="3" name="Slide Number Placeholder 2"/>
          <p:cNvSpPr>
            <a:spLocks noGrp="1"/>
          </p:cNvSpPr>
          <p:nvPr>
            <p:ph type="sldNum" sz="quarter" idx="12"/>
          </p:nvPr>
        </p:nvSpPr>
        <p:spPr/>
        <p:txBody>
          <a:bodyPr/>
          <a:lstStyle/>
          <a:p>
            <a:fld id="{1DCA23BA-297D-4137-B132-144574926378}" type="slidenum">
              <a:rPr lang="en-US" smtClean="0"/>
              <a:t>23</a:t>
            </a:fld>
            <a:endParaRPr lang="en-US"/>
          </a:p>
        </p:txBody>
      </p:sp>
      <p:pic>
        <p:nvPicPr>
          <p:cNvPr id="5" name="Picture 4"/>
          <p:cNvPicPr>
            <a:picLocks noChangeAspect="1"/>
          </p:cNvPicPr>
          <p:nvPr/>
        </p:nvPicPr>
        <p:blipFill>
          <a:blip r:embed="rId2"/>
          <a:stretch>
            <a:fillRect/>
          </a:stretch>
        </p:blipFill>
        <p:spPr>
          <a:xfrm>
            <a:off x="3199618" y="1718395"/>
            <a:ext cx="5808024" cy="5072945"/>
          </a:xfrm>
          <a:prstGeom prst="rect">
            <a:avLst/>
          </a:prstGeom>
        </p:spPr>
      </p:pic>
    </p:spTree>
    <p:extLst>
      <p:ext uri="{BB962C8B-B14F-4D97-AF65-F5344CB8AC3E}">
        <p14:creationId xmlns:p14="http://schemas.microsoft.com/office/powerpoint/2010/main" val="232582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IAM Top-View Without Aft IAM </a:t>
            </a:r>
            <a:r>
              <a:rPr lang="en-US" dirty="0" err="1" smtClean="0"/>
              <a:t>Hosuing</a:t>
            </a:r>
            <a:endParaRPr lang="en-US" dirty="0"/>
          </a:p>
        </p:txBody>
      </p:sp>
      <p:sp>
        <p:nvSpPr>
          <p:cNvPr id="3" name="Slide Number Placeholder 2"/>
          <p:cNvSpPr>
            <a:spLocks noGrp="1"/>
          </p:cNvSpPr>
          <p:nvPr>
            <p:ph type="sldNum" sz="quarter" idx="12"/>
          </p:nvPr>
        </p:nvSpPr>
        <p:spPr/>
        <p:txBody>
          <a:bodyPr/>
          <a:lstStyle/>
          <a:p>
            <a:fld id="{1DCA23BA-297D-4137-B132-144574926378}" type="slidenum">
              <a:rPr lang="en-US" smtClean="0"/>
              <a:t>24</a:t>
            </a:fld>
            <a:endParaRPr lang="en-US"/>
          </a:p>
        </p:txBody>
      </p:sp>
      <p:pic>
        <p:nvPicPr>
          <p:cNvPr id="4" name="Picture 3"/>
          <p:cNvPicPr>
            <a:picLocks noChangeAspect="1"/>
          </p:cNvPicPr>
          <p:nvPr/>
        </p:nvPicPr>
        <p:blipFill>
          <a:blip r:embed="rId2"/>
          <a:stretch>
            <a:fillRect/>
          </a:stretch>
        </p:blipFill>
        <p:spPr>
          <a:xfrm>
            <a:off x="2412822" y="2803571"/>
            <a:ext cx="7203484" cy="2793452"/>
          </a:xfrm>
          <a:prstGeom prst="rect">
            <a:avLst/>
          </a:prstGeom>
          <a:ln>
            <a:solidFill>
              <a:schemeClr val="accent1"/>
            </a:solidFill>
          </a:ln>
        </p:spPr>
      </p:pic>
    </p:spTree>
    <p:extLst>
      <p:ext uri="{BB962C8B-B14F-4D97-AF65-F5344CB8AC3E}">
        <p14:creationId xmlns:p14="http://schemas.microsoft.com/office/powerpoint/2010/main" val="69861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Telescope Field of View (FOV) Layout</a:t>
            </a:r>
            <a:endParaRPr lang="en-US" dirty="0"/>
          </a:p>
        </p:txBody>
      </p:sp>
      <p:sp>
        <p:nvSpPr>
          <p:cNvPr id="3" name="Slide Number Placeholder 2"/>
          <p:cNvSpPr>
            <a:spLocks noGrp="1"/>
          </p:cNvSpPr>
          <p:nvPr>
            <p:ph type="sldNum" sz="quarter" idx="12"/>
          </p:nvPr>
        </p:nvSpPr>
        <p:spPr/>
        <p:txBody>
          <a:bodyPr/>
          <a:lstStyle/>
          <a:p>
            <a:fld id="{1DCA23BA-297D-4137-B132-144574926378}" type="slidenum">
              <a:rPr lang="en-US" smtClean="0"/>
              <a:t>25</a:t>
            </a:fld>
            <a:endParaRPr lang="en-US"/>
          </a:p>
        </p:txBody>
      </p:sp>
      <p:pic>
        <p:nvPicPr>
          <p:cNvPr id="4" name="Picture 3"/>
          <p:cNvPicPr>
            <a:picLocks noChangeAspect="1"/>
          </p:cNvPicPr>
          <p:nvPr/>
        </p:nvPicPr>
        <p:blipFill>
          <a:blip r:embed="rId2"/>
          <a:stretch>
            <a:fillRect/>
          </a:stretch>
        </p:blipFill>
        <p:spPr>
          <a:xfrm>
            <a:off x="1195467" y="1759655"/>
            <a:ext cx="9510432" cy="4779257"/>
          </a:xfrm>
          <a:prstGeom prst="rect">
            <a:avLst/>
          </a:prstGeom>
        </p:spPr>
      </p:pic>
    </p:spTree>
    <p:extLst>
      <p:ext uri="{BB962C8B-B14F-4D97-AF65-F5344CB8AC3E}">
        <p14:creationId xmlns:p14="http://schemas.microsoft.com/office/powerpoint/2010/main" val="184344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Mission Goals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Origins Space Telescope is the mission concept for the Far Infrared Surveyor, a study in development by NASA in preparation for the </a:t>
            </a:r>
            <a:r>
              <a:rPr lang="en-US" i="1" dirty="0" smtClean="0"/>
              <a:t>2020 Astronomy and Astrophysics Decadal Survey</a:t>
            </a:r>
          </a:p>
          <a:p>
            <a:pPr marL="0" indent="0">
              <a:buNone/>
            </a:pPr>
            <a:endParaRPr lang="en-US" dirty="0"/>
          </a:p>
          <a:p>
            <a:pPr marL="0" indent="0">
              <a:buNone/>
            </a:pPr>
            <a:r>
              <a:rPr lang="en-US" dirty="0" smtClean="0"/>
              <a:t>OST </a:t>
            </a:r>
            <a:r>
              <a:rPr lang="en-US" dirty="0"/>
              <a:t>is planned to be a large aperture (8-m to 15-m), actively-cooled telescope (~4K) covering a wide span of the mid- to far-infrared spectrum. Its spectrographs with enable three-dimensional surveys of the sky that will discover and characterize the most distant galaxies, exoplanets and the outer reaches of our Solar System. The observatory is planned to be placed in the Sun-Earth L2, similar to JWST</a:t>
            </a:r>
            <a:r>
              <a:rPr lang="en-US" dirty="0" smtClean="0"/>
              <a:t>.</a:t>
            </a:r>
          </a:p>
          <a:p>
            <a:pPr marL="0" indent="0">
              <a:buNone/>
            </a:pPr>
            <a:r>
              <a:rPr lang="en-US" dirty="0" smtClean="0"/>
              <a:t>Principal Science Themes include:</a:t>
            </a:r>
          </a:p>
          <a:p>
            <a:r>
              <a:rPr lang="en-US" dirty="0" smtClean="0"/>
              <a:t>Tracing the Signatures of Life and the Ingredients of Habitable Worlds</a:t>
            </a:r>
          </a:p>
          <a:p>
            <a:r>
              <a:rPr lang="en-US" dirty="0" smtClean="0"/>
              <a:t>Unveiling the Growth of Black Holes and Galaxies over Cosmic Time</a:t>
            </a:r>
          </a:p>
          <a:p>
            <a:r>
              <a:rPr lang="en-US" dirty="0" smtClean="0"/>
              <a:t>Charting the Rise of Metals, Dust, and the First Galaxies</a:t>
            </a:r>
          </a:p>
          <a:p>
            <a:r>
              <a:rPr lang="en-US" dirty="0" smtClean="0"/>
              <a:t>Characterizing Small Bodies in the Solar System</a:t>
            </a:r>
          </a:p>
          <a:p>
            <a:r>
              <a:rPr lang="en-US" dirty="0"/>
              <a:t>Measuring exoplanet biosignatures to search for signs of life</a:t>
            </a:r>
          </a:p>
          <a:p>
            <a:endParaRPr lang="en-US" dirty="0"/>
          </a:p>
        </p:txBody>
      </p:sp>
      <p:sp>
        <p:nvSpPr>
          <p:cNvPr id="4" name="Slide Number Placeholder 3"/>
          <p:cNvSpPr>
            <a:spLocks noGrp="1"/>
          </p:cNvSpPr>
          <p:nvPr>
            <p:ph type="sldNum" sz="quarter" idx="12"/>
          </p:nvPr>
        </p:nvSpPr>
        <p:spPr/>
        <p:txBody>
          <a:bodyPr/>
          <a:lstStyle/>
          <a:p>
            <a:fld id="{1DCA23BA-297D-4137-B132-144574926378}" type="slidenum">
              <a:rPr lang="en-US" smtClean="0"/>
              <a:t>3</a:t>
            </a:fld>
            <a:endParaRPr lang="en-US"/>
          </a:p>
        </p:txBody>
      </p:sp>
    </p:spTree>
    <p:extLst>
      <p:ext uri="{BB962C8B-B14F-4D97-AF65-F5344CB8AC3E}">
        <p14:creationId xmlns:p14="http://schemas.microsoft.com/office/powerpoint/2010/main" val="385625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Top-Level Mission Requirements</a:t>
            </a:r>
            <a:endParaRPr lang="en-US" dirty="0"/>
          </a:p>
        </p:txBody>
      </p:sp>
      <p:sp>
        <p:nvSpPr>
          <p:cNvPr id="3" name="Content Placeholder 2"/>
          <p:cNvSpPr>
            <a:spLocks noGrp="1"/>
          </p:cNvSpPr>
          <p:nvPr>
            <p:ph idx="1"/>
          </p:nvPr>
        </p:nvSpPr>
        <p:spPr>
          <a:xfrm>
            <a:off x="838199" y="1690687"/>
            <a:ext cx="10672011" cy="4934701"/>
          </a:xfrm>
        </p:spPr>
        <p:txBody>
          <a:bodyPr>
            <a:noAutofit/>
          </a:bodyPr>
          <a:lstStyle/>
          <a:p>
            <a:r>
              <a:rPr lang="en-US" sz="1200" dirty="0" smtClean="0"/>
              <a:t>Observatory to Accommodate the following five (5) instruments:</a:t>
            </a:r>
          </a:p>
          <a:p>
            <a:pPr lvl="1"/>
            <a:r>
              <a:rPr lang="en-US" sz="1100" dirty="0" smtClean="0"/>
              <a:t>Medium Resolution Survey Spectrometer (MRRS) – JPL</a:t>
            </a:r>
          </a:p>
          <a:p>
            <a:pPr lvl="1"/>
            <a:r>
              <a:rPr lang="en-US" sz="1100" dirty="0" smtClean="0"/>
              <a:t>Hi Res (Far-IR) Spectrometer (HRS) - GSFC</a:t>
            </a:r>
          </a:p>
          <a:p>
            <a:pPr lvl="1"/>
            <a:r>
              <a:rPr lang="en-US" sz="1100" dirty="0" smtClean="0"/>
              <a:t>Heterodyne Instrument (HI) – Europe</a:t>
            </a:r>
            <a:endParaRPr lang="en-US" sz="1100" i="1" dirty="0" smtClean="0"/>
          </a:p>
          <a:p>
            <a:pPr lvl="1"/>
            <a:r>
              <a:rPr lang="en-US" sz="1100" dirty="0" smtClean="0"/>
              <a:t>FIR Imager/ Polarimeter (FIP) –  GSFC</a:t>
            </a:r>
          </a:p>
          <a:p>
            <a:pPr lvl="1"/>
            <a:r>
              <a:rPr lang="en-US" sz="1100" dirty="0" smtClean="0"/>
              <a:t>MID-IR Imager Spectrometer/ Coronagraph (MISC) – JAXA</a:t>
            </a:r>
          </a:p>
          <a:p>
            <a:r>
              <a:rPr lang="en-US" sz="1200" b="1" dirty="0" smtClean="0"/>
              <a:t>Instrument Wavelength </a:t>
            </a:r>
            <a:r>
              <a:rPr lang="en-US" sz="1200" b="1" dirty="0"/>
              <a:t>Coverage: </a:t>
            </a:r>
            <a:r>
              <a:rPr lang="en-US" sz="1200" dirty="0"/>
              <a:t>6 to 600 </a:t>
            </a:r>
            <a:r>
              <a:rPr lang="en-US" sz="1200" dirty="0" smtClean="0"/>
              <a:t>microns</a:t>
            </a:r>
          </a:p>
          <a:p>
            <a:r>
              <a:rPr lang="en-US" sz="1200" b="1" dirty="0"/>
              <a:t>Mission Duration: </a:t>
            </a:r>
            <a:r>
              <a:rPr lang="en-US" sz="1200" dirty="0"/>
              <a:t>5 years nominal with up to 10 years extended</a:t>
            </a:r>
          </a:p>
          <a:p>
            <a:r>
              <a:rPr lang="en-US" sz="1200" dirty="0"/>
              <a:t>Baseline Observatory to fit into a 5-m launch vehicle fairing, because this fairing size is rather common and is expected to be available for the foreseeable future</a:t>
            </a:r>
            <a:r>
              <a:rPr lang="en-US" sz="1200" dirty="0" smtClean="0"/>
              <a:t>.</a:t>
            </a:r>
          </a:p>
          <a:p>
            <a:r>
              <a:rPr lang="en-US" sz="1200" b="1" dirty="0" smtClean="0"/>
              <a:t>Telescope size: </a:t>
            </a:r>
            <a:r>
              <a:rPr lang="en-US" sz="1200" dirty="0" smtClean="0"/>
              <a:t>the </a:t>
            </a:r>
            <a:r>
              <a:rPr lang="en-US" sz="1200" dirty="0"/>
              <a:t>largest telescope compatible with </a:t>
            </a:r>
            <a:r>
              <a:rPr lang="en-US" sz="1200" dirty="0" smtClean="0"/>
              <a:t>a launch </a:t>
            </a:r>
            <a:r>
              <a:rPr lang="en-US" sz="1200" dirty="0"/>
              <a:t>in a 5 m fairing, with the understanding that </a:t>
            </a:r>
            <a:r>
              <a:rPr lang="en-US" sz="1200" dirty="0" smtClean="0"/>
              <a:t>it’s aperture would </a:t>
            </a:r>
            <a:r>
              <a:rPr lang="en-US" sz="1200" dirty="0"/>
              <a:t>be approximately 9 </a:t>
            </a:r>
            <a:r>
              <a:rPr lang="en-US" sz="1200" dirty="0" smtClean="0"/>
              <a:t>meters in diameter</a:t>
            </a:r>
          </a:p>
          <a:p>
            <a:r>
              <a:rPr lang="en-US" sz="1200" b="1" dirty="0" smtClean="0"/>
              <a:t>Telescope type: </a:t>
            </a:r>
            <a:r>
              <a:rPr lang="en-US" sz="1200" dirty="0" smtClean="0"/>
              <a:t>three mirror, unobstructed, off-axis field</a:t>
            </a:r>
          </a:p>
          <a:p>
            <a:r>
              <a:rPr lang="en-US" sz="1200" dirty="0" smtClean="0"/>
              <a:t>Observatory will be placed in appropriate orbit to be able to conduct the required science observations</a:t>
            </a:r>
          </a:p>
          <a:p>
            <a:r>
              <a:rPr lang="en-US" sz="1200" b="1" dirty="0" smtClean="0"/>
              <a:t>Observatory operating temperature: </a:t>
            </a:r>
            <a:r>
              <a:rPr lang="en-US" sz="1200" dirty="0" smtClean="0"/>
              <a:t>4 to 4.5 K</a:t>
            </a:r>
          </a:p>
          <a:p>
            <a:r>
              <a:rPr lang="en-US" sz="1200" b="1" dirty="0"/>
              <a:t>Observing Strategies: </a:t>
            </a:r>
            <a:r>
              <a:rPr lang="en-US" sz="1200" dirty="0" smtClean="0"/>
              <a:t>under development, TBD</a:t>
            </a:r>
            <a:endParaRPr lang="en-US" sz="1200" dirty="0"/>
          </a:p>
          <a:p>
            <a:r>
              <a:rPr lang="en-US" sz="1200" dirty="0" smtClean="0"/>
              <a:t>Appropriate launch vehicle to place the observatory in the proper orbit</a:t>
            </a:r>
          </a:p>
          <a:p>
            <a:r>
              <a:rPr lang="en-US" sz="1200" dirty="0" smtClean="0"/>
              <a:t>Observatory will transmit the science data to the Earth Mission and Science Operations Center’s (MOC and SOC)</a:t>
            </a:r>
            <a:endParaRPr lang="en-US" sz="1200" dirty="0"/>
          </a:p>
          <a:p>
            <a:r>
              <a:rPr lang="en-US" sz="1200" b="1" dirty="0" smtClean="0"/>
              <a:t>Serviceable </a:t>
            </a:r>
            <a:r>
              <a:rPr lang="en-US" sz="1200" b="1" dirty="0"/>
              <a:t>observatory: </a:t>
            </a:r>
            <a:r>
              <a:rPr lang="en-US" sz="1200" dirty="0"/>
              <a:t>the instruments will be designed in serviceable modules with grapples and fixtures for servicing. A modular design could be helpful in I&amp;T due to the accessibility of the instruments. We will assume the propellant fuel will also be serviceable. A servicing mission for OST itself; however, is not required to be designed at this stage.</a:t>
            </a:r>
          </a:p>
          <a:p>
            <a:endParaRPr lang="en-US" sz="1200" i="1" dirty="0" smtClean="0"/>
          </a:p>
          <a:p>
            <a:endParaRPr lang="en-US" sz="1200" dirty="0"/>
          </a:p>
        </p:txBody>
      </p:sp>
      <p:sp>
        <p:nvSpPr>
          <p:cNvPr id="4" name="Slide Number Placeholder 3"/>
          <p:cNvSpPr>
            <a:spLocks noGrp="1"/>
          </p:cNvSpPr>
          <p:nvPr>
            <p:ph type="sldNum" sz="quarter" idx="12"/>
          </p:nvPr>
        </p:nvSpPr>
        <p:spPr/>
        <p:txBody>
          <a:bodyPr/>
          <a:lstStyle/>
          <a:p>
            <a:fld id="{1DCA23BA-297D-4137-B132-144574926378}" type="slidenum">
              <a:rPr lang="en-US" smtClean="0"/>
              <a:t>4</a:t>
            </a:fld>
            <a:endParaRPr lang="en-US"/>
          </a:p>
        </p:txBody>
      </p:sp>
    </p:spTree>
    <p:extLst>
      <p:ext uri="{BB962C8B-B14F-4D97-AF65-F5344CB8AC3E}">
        <p14:creationId xmlns:p14="http://schemas.microsoft.com/office/powerpoint/2010/main" val="236877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Top-Level Derived Requirements</a:t>
            </a:r>
            <a:endParaRPr lang="en-US" dirty="0"/>
          </a:p>
        </p:txBody>
      </p:sp>
      <p:sp>
        <p:nvSpPr>
          <p:cNvPr id="3" name="Content Placeholder 2"/>
          <p:cNvSpPr>
            <a:spLocks noGrp="1"/>
          </p:cNvSpPr>
          <p:nvPr>
            <p:ph idx="1"/>
          </p:nvPr>
        </p:nvSpPr>
        <p:spPr>
          <a:xfrm>
            <a:off x="838200" y="1690688"/>
            <a:ext cx="10515600" cy="4351338"/>
          </a:xfrm>
        </p:spPr>
        <p:txBody>
          <a:bodyPr>
            <a:noAutofit/>
          </a:bodyPr>
          <a:lstStyle/>
          <a:p>
            <a:r>
              <a:rPr lang="en-US" sz="1400" b="1" dirty="0"/>
              <a:t>Orbit:</a:t>
            </a:r>
            <a:r>
              <a:rPr lang="en-US" sz="1400" dirty="0"/>
              <a:t> Sun-Earth </a:t>
            </a:r>
            <a:r>
              <a:rPr lang="en-US" sz="1400" dirty="0" smtClean="0"/>
              <a:t>L2</a:t>
            </a:r>
          </a:p>
          <a:p>
            <a:r>
              <a:rPr lang="en-US" sz="1400" b="1" dirty="0"/>
              <a:t>Mission Classification:</a:t>
            </a:r>
            <a:r>
              <a:rPr lang="en-US" sz="1400" dirty="0"/>
              <a:t> Class A, </a:t>
            </a:r>
            <a:r>
              <a:rPr lang="en-US" sz="1400" dirty="0" smtClean="0"/>
              <a:t>generally fully </a:t>
            </a:r>
            <a:r>
              <a:rPr lang="en-US" sz="1400" dirty="0"/>
              <a:t>redundant and cross </a:t>
            </a:r>
            <a:r>
              <a:rPr lang="en-US" sz="1400" dirty="0" smtClean="0"/>
              <a:t>strapped</a:t>
            </a:r>
          </a:p>
          <a:p>
            <a:r>
              <a:rPr lang="en-US" sz="1400" b="1" dirty="0"/>
              <a:t>Launch Vehicle (LV): </a:t>
            </a:r>
            <a:r>
              <a:rPr lang="en-US" sz="1400" dirty="0"/>
              <a:t>Vulcan </a:t>
            </a:r>
            <a:r>
              <a:rPr lang="en-US" sz="1400" dirty="0" smtClean="0"/>
              <a:t>Aces, Falcon Heavy or </a:t>
            </a:r>
            <a:r>
              <a:rPr lang="en-US" sz="1400" dirty="0"/>
              <a:t>similar LV capability</a:t>
            </a:r>
          </a:p>
          <a:p>
            <a:r>
              <a:rPr lang="en-US" sz="1400" b="1" dirty="0"/>
              <a:t>LV Fairing Size: </a:t>
            </a:r>
            <a:r>
              <a:rPr lang="en-US" sz="1400" dirty="0"/>
              <a:t>5-m Atlas V fairing or </a:t>
            </a:r>
            <a:r>
              <a:rPr lang="en-US" sz="1400" dirty="0" smtClean="0"/>
              <a:t>similar</a:t>
            </a:r>
          </a:p>
          <a:p>
            <a:r>
              <a:rPr lang="en-US" sz="1400" b="1" dirty="0" smtClean="0"/>
              <a:t>Launch Date: </a:t>
            </a:r>
            <a:r>
              <a:rPr lang="en-US" sz="1400" dirty="0" smtClean="0"/>
              <a:t>Mid-2030’s</a:t>
            </a:r>
          </a:p>
          <a:p>
            <a:r>
              <a:rPr lang="en-US" sz="1400" b="1" dirty="0" smtClean="0"/>
              <a:t>Optical </a:t>
            </a:r>
            <a:r>
              <a:rPr lang="en-US" sz="1400" b="1" dirty="0"/>
              <a:t>Telescope Assembly (OTA) Temperature: </a:t>
            </a:r>
            <a:r>
              <a:rPr lang="en-US" sz="1400" dirty="0"/>
              <a:t>4 K</a:t>
            </a:r>
            <a:r>
              <a:rPr lang="en-US" sz="1400" i="1" dirty="0"/>
              <a:t> Actively cooled using </a:t>
            </a:r>
            <a:r>
              <a:rPr lang="en-US" sz="1400" i="1" dirty="0" smtClean="0"/>
              <a:t>cryocoolers</a:t>
            </a:r>
            <a:endParaRPr lang="en-US" sz="1400" dirty="0" smtClean="0"/>
          </a:p>
          <a:p>
            <a:r>
              <a:rPr lang="en-US" sz="1400" dirty="0" smtClean="0"/>
              <a:t>Baseline non-articulating (i.e., fixed) telescope: articulation could be considered if it is required by the science requirements. However, an articulating telescope will require a gimbal mechanism, which has to be cold. Such a mechanism will add complexity, cost and risk.</a:t>
            </a:r>
          </a:p>
          <a:p>
            <a:r>
              <a:rPr lang="en-US" sz="1400" dirty="0" smtClean="0"/>
              <a:t>Instruments to be designed </a:t>
            </a:r>
            <a:r>
              <a:rPr lang="en-US" sz="1400" dirty="0"/>
              <a:t>with </a:t>
            </a:r>
            <a:r>
              <a:rPr lang="en-US" sz="1400" dirty="0" smtClean="0"/>
              <a:t>appropriate internal </a:t>
            </a:r>
            <a:r>
              <a:rPr lang="en-US" sz="1400" dirty="0"/>
              <a:t>redundancy and Level 1 components.</a:t>
            </a:r>
          </a:p>
          <a:p>
            <a:r>
              <a:rPr lang="en-US" sz="1400" dirty="0"/>
              <a:t>Instrument electronics will be separate, located in the spacecraft bus (warm side), from the cold portion of the instruments located in the Instrument Accommodation Module (IAM) behind the OTA on the cold side of the observatory</a:t>
            </a:r>
          </a:p>
          <a:p>
            <a:r>
              <a:rPr lang="en-US" sz="1400" dirty="0"/>
              <a:t>OST will provide ~4K for the instruments </a:t>
            </a:r>
            <a:r>
              <a:rPr lang="en-US" sz="1400" dirty="0" smtClean="0"/>
              <a:t>and an intermediate ~20 K zone for readout electronics </a:t>
            </a:r>
            <a:r>
              <a:rPr lang="en-US" sz="1400" dirty="0"/>
              <a:t>using </a:t>
            </a:r>
            <a:r>
              <a:rPr lang="en-US" sz="1400" dirty="0" smtClean="0"/>
              <a:t>a total of eight </a:t>
            </a:r>
            <a:r>
              <a:rPr lang="en-US" sz="1400" dirty="0" err="1" smtClean="0"/>
              <a:t>cyro</a:t>
            </a:r>
            <a:r>
              <a:rPr lang="en-US" sz="1400" dirty="0" smtClean="0"/>
              <a:t>-coolers.</a:t>
            </a:r>
          </a:p>
          <a:p>
            <a:r>
              <a:rPr lang="en-US" sz="1400" dirty="0" smtClean="0"/>
              <a:t>The instruments will have to share a total 100 milli-watts on the telescope cold-side not necessarily equally.</a:t>
            </a:r>
          </a:p>
          <a:p>
            <a:r>
              <a:rPr lang="en-US" sz="1400" dirty="0" smtClean="0"/>
              <a:t>Total observatory power required is TBD watts at BOL.</a:t>
            </a:r>
          </a:p>
          <a:p>
            <a:r>
              <a:rPr lang="en-US" sz="1400" b="1" dirty="0" smtClean="0"/>
              <a:t>Consumables: </a:t>
            </a:r>
            <a:r>
              <a:rPr lang="en-US" sz="1400" dirty="0" smtClean="0"/>
              <a:t>such as propellant fuel, will be sized for 10 years</a:t>
            </a:r>
            <a:endParaRPr lang="en-US" sz="1400" dirty="0"/>
          </a:p>
          <a:p>
            <a:r>
              <a:rPr lang="en-US" sz="1400" dirty="0"/>
              <a:t>OST will attempt to achieve attitude control requirements similar to JWST </a:t>
            </a:r>
            <a:r>
              <a:rPr lang="en-US" sz="1400" dirty="0" smtClean="0"/>
              <a:t>(or a combination with WFIRST) if </a:t>
            </a:r>
            <a:r>
              <a:rPr lang="en-US" sz="1400" dirty="0"/>
              <a:t>possible, although, these requirements will be </a:t>
            </a:r>
            <a:r>
              <a:rPr lang="en-US" sz="1400" dirty="0" smtClean="0"/>
              <a:t>revised when all of the </a:t>
            </a:r>
            <a:r>
              <a:rPr lang="en-US" sz="1400" dirty="0"/>
              <a:t>instruments requirements are </a:t>
            </a:r>
            <a:r>
              <a:rPr lang="en-US" sz="1400" dirty="0" smtClean="0"/>
              <a:t>known. </a:t>
            </a:r>
            <a:endParaRPr lang="en-US" sz="1400" dirty="0"/>
          </a:p>
          <a:p>
            <a:endParaRPr lang="en-US" sz="1400" dirty="0" smtClean="0"/>
          </a:p>
          <a:p>
            <a:endParaRPr lang="en-US" sz="1400" dirty="0" smtClean="0"/>
          </a:p>
          <a:p>
            <a:endParaRPr lang="en-US" sz="1400" dirty="0" smtClean="0"/>
          </a:p>
          <a:p>
            <a:endParaRPr lang="en-US" sz="1400" dirty="0"/>
          </a:p>
        </p:txBody>
      </p:sp>
      <p:sp>
        <p:nvSpPr>
          <p:cNvPr id="4" name="Slide Number Placeholder 3"/>
          <p:cNvSpPr>
            <a:spLocks noGrp="1"/>
          </p:cNvSpPr>
          <p:nvPr>
            <p:ph type="sldNum" sz="quarter" idx="12"/>
          </p:nvPr>
        </p:nvSpPr>
        <p:spPr/>
        <p:txBody>
          <a:bodyPr/>
          <a:lstStyle/>
          <a:p>
            <a:fld id="{1DCA23BA-297D-4137-B132-144574926378}" type="slidenum">
              <a:rPr lang="en-US" smtClean="0"/>
              <a:t>5</a:t>
            </a:fld>
            <a:endParaRPr lang="en-US" dirty="0"/>
          </a:p>
        </p:txBody>
      </p:sp>
    </p:spTree>
    <p:extLst>
      <p:ext uri="{BB962C8B-B14F-4D97-AF65-F5344CB8AC3E}">
        <p14:creationId xmlns:p14="http://schemas.microsoft.com/office/powerpoint/2010/main" val="2257541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 Instrument Optical Inputs Summary</a:t>
            </a:r>
            <a:endParaRPr lang="en-US" dirty="0"/>
          </a:p>
        </p:txBody>
      </p:sp>
      <p:sp>
        <p:nvSpPr>
          <p:cNvPr id="4" name="TextBox 3"/>
          <p:cNvSpPr txBox="1"/>
          <p:nvPr/>
        </p:nvSpPr>
        <p:spPr>
          <a:xfrm>
            <a:off x="4192159" y="5963544"/>
            <a:ext cx="4559814" cy="307777"/>
          </a:xfrm>
          <a:prstGeom prst="rect">
            <a:avLst/>
          </a:prstGeom>
          <a:noFill/>
        </p:spPr>
        <p:txBody>
          <a:bodyPr wrap="square" rtlCol="0">
            <a:spAutoFit/>
          </a:bodyPr>
          <a:lstStyle/>
          <a:p>
            <a:pPr algn="ctr"/>
            <a:r>
              <a:rPr lang="en-US" sz="1400" dirty="0" smtClean="0"/>
              <a:t>Yellow cells highlight telescope design drivers</a:t>
            </a:r>
            <a:endParaRPr lang="en-US" sz="1400" dirty="0"/>
          </a:p>
        </p:txBody>
      </p:sp>
      <p:sp>
        <p:nvSpPr>
          <p:cNvPr id="7" name="Slide Number Placeholder 6"/>
          <p:cNvSpPr>
            <a:spLocks noGrp="1"/>
          </p:cNvSpPr>
          <p:nvPr>
            <p:ph type="sldNum" sz="quarter" idx="12"/>
          </p:nvPr>
        </p:nvSpPr>
        <p:spPr/>
        <p:txBody>
          <a:bodyPr/>
          <a:lstStyle/>
          <a:p>
            <a:fld id="{1DCA23BA-297D-4137-B132-144574926378}" type="slidenum">
              <a:rPr lang="en-US" smtClean="0"/>
              <a:t>6</a:t>
            </a:fld>
            <a:endParaRPr lang="en-US"/>
          </a:p>
        </p:txBody>
      </p:sp>
      <p:pic>
        <p:nvPicPr>
          <p:cNvPr id="6" name="Picture 5"/>
          <p:cNvPicPr>
            <a:picLocks noChangeAspect="1"/>
          </p:cNvPicPr>
          <p:nvPr/>
        </p:nvPicPr>
        <p:blipFill>
          <a:blip r:embed="rId2"/>
          <a:stretch>
            <a:fillRect/>
          </a:stretch>
        </p:blipFill>
        <p:spPr>
          <a:xfrm>
            <a:off x="64169" y="1690689"/>
            <a:ext cx="12023557" cy="4094208"/>
          </a:xfrm>
          <a:prstGeom prst="rect">
            <a:avLst/>
          </a:prstGeom>
        </p:spPr>
      </p:pic>
    </p:spTree>
    <p:extLst>
      <p:ext uri="{BB962C8B-B14F-4D97-AF65-F5344CB8AC3E}">
        <p14:creationId xmlns:p14="http://schemas.microsoft.com/office/powerpoint/2010/main" val="4043122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a:off x="3119612" y="1724407"/>
            <a:ext cx="4875622" cy="4831028"/>
          </a:xfrm>
          <a:prstGeom prst="rect">
            <a:avLst/>
          </a:prstGeom>
        </p:spPr>
      </p:pic>
      <p:sp>
        <p:nvSpPr>
          <p:cNvPr id="2" name="Title 1"/>
          <p:cNvSpPr>
            <a:spLocks noGrp="1"/>
          </p:cNvSpPr>
          <p:nvPr>
            <p:ph type="title"/>
          </p:nvPr>
        </p:nvSpPr>
        <p:spPr>
          <a:xfrm>
            <a:off x="916695" y="337292"/>
            <a:ext cx="10515600" cy="1325563"/>
          </a:xfrm>
        </p:spPr>
        <p:txBody>
          <a:bodyPr>
            <a:normAutofit/>
          </a:bodyPr>
          <a:lstStyle/>
          <a:p>
            <a:r>
              <a:rPr lang="en-US" sz="4000" dirty="0" smtClean="0"/>
              <a:t>Notional Unobstructed, Off-Axis Field, Observatory</a:t>
            </a:r>
            <a:endParaRPr lang="en-US" sz="4000" dirty="0"/>
          </a:p>
        </p:txBody>
      </p:sp>
      <p:sp>
        <p:nvSpPr>
          <p:cNvPr id="10" name="TextBox 9"/>
          <p:cNvSpPr txBox="1"/>
          <p:nvPr/>
        </p:nvSpPr>
        <p:spPr>
          <a:xfrm>
            <a:off x="787732" y="2522819"/>
            <a:ext cx="2063679" cy="1323439"/>
          </a:xfrm>
          <a:prstGeom prst="rect">
            <a:avLst/>
          </a:prstGeom>
          <a:noFill/>
        </p:spPr>
        <p:txBody>
          <a:bodyPr wrap="square" rtlCol="0">
            <a:spAutoFit/>
          </a:bodyPr>
          <a:lstStyle/>
          <a:p>
            <a:pPr algn="ctr"/>
            <a:r>
              <a:rPr lang="en-US" sz="1600" dirty="0" smtClean="0"/>
              <a:t>Actively cooled (~4K) Baffle Assembly </a:t>
            </a:r>
          </a:p>
          <a:p>
            <a:pPr algn="ctr"/>
            <a:r>
              <a:rPr lang="en-US" sz="1600" dirty="0" smtClean="0"/>
              <a:t>(not shown on right, see inset below for concept)</a:t>
            </a:r>
            <a:endParaRPr lang="en-US" sz="1600" dirty="0"/>
          </a:p>
        </p:txBody>
      </p:sp>
      <p:sp>
        <p:nvSpPr>
          <p:cNvPr id="11" name="TextBox 10"/>
          <p:cNvSpPr txBox="1"/>
          <p:nvPr/>
        </p:nvSpPr>
        <p:spPr>
          <a:xfrm>
            <a:off x="2695183" y="3572222"/>
            <a:ext cx="1507956" cy="307777"/>
          </a:xfrm>
          <a:prstGeom prst="rect">
            <a:avLst/>
          </a:prstGeom>
          <a:noFill/>
        </p:spPr>
        <p:txBody>
          <a:bodyPr wrap="square" rtlCol="0">
            <a:spAutoFit/>
          </a:bodyPr>
          <a:lstStyle/>
          <a:p>
            <a:pPr algn="ctr"/>
            <a:r>
              <a:rPr lang="en-US" sz="1400" dirty="0" smtClean="0"/>
              <a:t>Incident light</a:t>
            </a:r>
            <a:endParaRPr lang="en-US" sz="1400" dirty="0"/>
          </a:p>
        </p:txBody>
      </p:sp>
      <p:sp>
        <p:nvSpPr>
          <p:cNvPr id="12" name="TextBox 11"/>
          <p:cNvSpPr txBox="1"/>
          <p:nvPr/>
        </p:nvSpPr>
        <p:spPr>
          <a:xfrm>
            <a:off x="916695" y="1771194"/>
            <a:ext cx="4116899" cy="584775"/>
          </a:xfrm>
          <a:prstGeom prst="rect">
            <a:avLst/>
          </a:prstGeom>
          <a:noFill/>
        </p:spPr>
        <p:txBody>
          <a:bodyPr wrap="square" rtlCol="0">
            <a:spAutoFit/>
          </a:bodyPr>
          <a:lstStyle/>
          <a:p>
            <a:pPr algn="ctr"/>
            <a:r>
              <a:rPr lang="en-US" sz="1600" dirty="0" smtClean="0"/>
              <a:t>9.1-m Aperture Diameter Primary Mirror (~4 k), Three mirror, unobstructed, off-axis field</a:t>
            </a:r>
            <a:endParaRPr lang="en-US" sz="1600" dirty="0"/>
          </a:p>
        </p:txBody>
      </p:sp>
      <p:cxnSp>
        <p:nvCxnSpPr>
          <p:cNvPr id="15" name="Straight Arrow Connector 14"/>
          <p:cNvCxnSpPr/>
          <p:nvPr/>
        </p:nvCxnSpPr>
        <p:spPr>
          <a:xfrm flipV="1">
            <a:off x="4133694" y="2915973"/>
            <a:ext cx="1289902" cy="8216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1" idx="1"/>
          </p:cNvCxnSpPr>
          <p:nvPr/>
        </p:nvCxnSpPr>
        <p:spPr>
          <a:xfrm flipH="1" flipV="1">
            <a:off x="7258902" y="3572222"/>
            <a:ext cx="1615736" cy="4154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874638" y="3572222"/>
            <a:ext cx="1908358" cy="830997"/>
          </a:xfrm>
          <a:prstGeom prst="rect">
            <a:avLst/>
          </a:prstGeom>
          <a:noFill/>
        </p:spPr>
        <p:txBody>
          <a:bodyPr wrap="square" rtlCol="0">
            <a:spAutoFit/>
          </a:bodyPr>
          <a:lstStyle/>
          <a:p>
            <a:pPr algn="ctr"/>
            <a:r>
              <a:rPr lang="en-US" sz="1600" dirty="0" smtClean="0"/>
              <a:t>Sunshield </a:t>
            </a:r>
          </a:p>
          <a:p>
            <a:pPr algn="ctr"/>
            <a:r>
              <a:rPr lang="en-US" sz="1600" dirty="0" smtClean="0"/>
              <a:t>Five (5) Layers*</a:t>
            </a:r>
          </a:p>
          <a:p>
            <a:pPr algn="ctr"/>
            <a:r>
              <a:rPr lang="en-US" sz="1600" dirty="0" smtClean="0"/>
              <a:t>0.75-m Spacing</a:t>
            </a:r>
            <a:endParaRPr lang="en-US" sz="1600" dirty="0"/>
          </a:p>
        </p:txBody>
      </p:sp>
      <p:sp>
        <p:nvSpPr>
          <p:cNvPr id="13" name="TextBox 12"/>
          <p:cNvSpPr txBox="1"/>
          <p:nvPr/>
        </p:nvSpPr>
        <p:spPr>
          <a:xfrm>
            <a:off x="8277449" y="2478045"/>
            <a:ext cx="2386564" cy="830997"/>
          </a:xfrm>
          <a:prstGeom prst="rect">
            <a:avLst/>
          </a:prstGeom>
          <a:noFill/>
        </p:spPr>
        <p:txBody>
          <a:bodyPr wrap="square" rtlCol="0">
            <a:spAutoFit/>
          </a:bodyPr>
          <a:lstStyle/>
          <a:p>
            <a:pPr algn="ctr"/>
            <a:r>
              <a:rPr lang="en-US" sz="1600" dirty="0" smtClean="0"/>
              <a:t>Fixed (Deployable, Non-articulating) Optical Telescope Element (OTE)</a:t>
            </a:r>
            <a:endParaRPr lang="en-US" sz="1600" dirty="0"/>
          </a:p>
        </p:txBody>
      </p:sp>
      <p:sp>
        <p:nvSpPr>
          <p:cNvPr id="23" name="TextBox 22"/>
          <p:cNvSpPr txBox="1"/>
          <p:nvPr/>
        </p:nvSpPr>
        <p:spPr>
          <a:xfrm>
            <a:off x="1907100" y="4113654"/>
            <a:ext cx="1765408" cy="830997"/>
          </a:xfrm>
          <a:prstGeom prst="rect">
            <a:avLst/>
          </a:prstGeom>
          <a:noFill/>
        </p:spPr>
        <p:txBody>
          <a:bodyPr wrap="square" rtlCol="0">
            <a:spAutoFit/>
          </a:bodyPr>
          <a:lstStyle/>
          <a:p>
            <a:pPr algn="ctr"/>
            <a:r>
              <a:rPr lang="en-US" sz="1600" dirty="0" smtClean="0">
                <a:solidFill>
                  <a:schemeClr val="accent1">
                    <a:lumMod val="75000"/>
                  </a:schemeClr>
                </a:solidFill>
              </a:rPr>
              <a:t>Cold </a:t>
            </a:r>
            <a:r>
              <a:rPr lang="en-US" sz="1600" dirty="0" smtClean="0">
                <a:solidFill>
                  <a:schemeClr val="accent1">
                    <a:lumMod val="75000"/>
                  </a:schemeClr>
                </a:solidFill>
              </a:rPr>
              <a:t>Side</a:t>
            </a:r>
          </a:p>
          <a:p>
            <a:pPr algn="ctr"/>
            <a:r>
              <a:rPr lang="en-US" sz="1600" dirty="0" smtClean="0">
                <a:solidFill>
                  <a:schemeClr val="accent1">
                    <a:lumMod val="75000"/>
                  </a:schemeClr>
                </a:solidFill>
              </a:rPr>
              <a:t>(Inner Layer </a:t>
            </a:r>
          </a:p>
          <a:p>
            <a:pPr algn="ctr"/>
            <a:r>
              <a:rPr lang="en-US" sz="1600" dirty="0" smtClean="0">
                <a:solidFill>
                  <a:schemeClr val="accent1">
                    <a:lumMod val="75000"/>
                  </a:schemeClr>
                </a:solidFill>
              </a:rPr>
              <a:t>~35K)</a:t>
            </a:r>
            <a:endParaRPr lang="en-US" sz="1600" dirty="0">
              <a:solidFill>
                <a:schemeClr val="accent1">
                  <a:lumMod val="75000"/>
                </a:schemeClr>
              </a:solidFill>
            </a:endParaRPr>
          </a:p>
        </p:txBody>
      </p:sp>
      <p:sp>
        <p:nvSpPr>
          <p:cNvPr id="28" name="TextBox 27"/>
          <p:cNvSpPr txBox="1"/>
          <p:nvPr/>
        </p:nvSpPr>
        <p:spPr>
          <a:xfrm>
            <a:off x="3909931" y="6085686"/>
            <a:ext cx="1639011" cy="584775"/>
          </a:xfrm>
          <a:prstGeom prst="rect">
            <a:avLst/>
          </a:prstGeom>
          <a:noFill/>
        </p:spPr>
        <p:txBody>
          <a:bodyPr wrap="square" rtlCol="0">
            <a:spAutoFit/>
          </a:bodyPr>
          <a:lstStyle/>
          <a:p>
            <a:pPr algn="ctr"/>
            <a:r>
              <a:rPr lang="en-US" sz="1600" dirty="0" smtClean="0">
                <a:solidFill>
                  <a:srgbClr val="FF0000"/>
                </a:solidFill>
              </a:rPr>
              <a:t>Warm </a:t>
            </a:r>
            <a:r>
              <a:rPr lang="en-US" sz="1600" dirty="0" smtClean="0">
                <a:solidFill>
                  <a:srgbClr val="FF0000"/>
                </a:solidFill>
              </a:rPr>
              <a:t>Side</a:t>
            </a:r>
          </a:p>
          <a:p>
            <a:pPr algn="ctr"/>
            <a:r>
              <a:rPr lang="en-US" sz="1600" dirty="0" smtClean="0">
                <a:solidFill>
                  <a:srgbClr val="FF0000"/>
                </a:solidFill>
              </a:rPr>
              <a:t>(250 – 300K)</a:t>
            </a:r>
            <a:endParaRPr lang="en-US" sz="1600" dirty="0">
              <a:solidFill>
                <a:srgbClr val="FF0000"/>
              </a:solidFill>
            </a:endParaRPr>
          </a:p>
        </p:txBody>
      </p:sp>
      <p:sp>
        <p:nvSpPr>
          <p:cNvPr id="50" name="TextBox 49"/>
          <p:cNvSpPr txBox="1"/>
          <p:nvPr/>
        </p:nvSpPr>
        <p:spPr>
          <a:xfrm>
            <a:off x="8087320" y="1786004"/>
            <a:ext cx="2695676" cy="584775"/>
          </a:xfrm>
          <a:prstGeom prst="rect">
            <a:avLst/>
          </a:prstGeom>
          <a:noFill/>
        </p:spPr>
        <p:txBody>
          <a:bodyPr wrap="square" rtlCol="0">
            <a:spAutoFit/>
          </a:bodyPr>
          <a:lstStyle/>
          <a:p>
            <a:pPr algn="ctr"/>
            <a:r>
              <a:rPr lang="en-US" sz="1600" dirty="0" smtClean="0"/>
              <a:t>Deployed Observatory Configuration</a:t>
            </a:r>
            <a:endParaRPr lang="en-US" sz="1600" dirty="0"/>
          </a:p>
        </p:txBody>
      </p:sp>
      <p:sp>
        <p:nvSpPr>
          <p:cNvPr id="42" name="Slide Number Placeholder 41"/>
          <p:cNvSpPr>
            <a:spLocks noGrp="1"/>
          </p:cNvSpPr>
          <p:nvPr>
            <p:ph type="sldNum" sz="quarter" idx="12"/>
          </p:nvPr>
        </p:nvSpPr>
        <p:spPr/>
        <p:txBody>
          <a:bodyPr/>
          <a:lstStyle/>
          <a:p>
            <a:fld id="{1DCA23BA-297D-4137-B132-144574926378}" type="slidenum">
              <a:rPr lang="en-US" smtClean="0"/>
              <a:t>7</a:t>
            </a:fld>
            <a:endParaRPr lang="en-US"/>
          </a:p>
        </p:txBody>
      </p:sp>
      <p:cxnSp>
        <p:nvCxnSpPr>
          <p:cNvPr id="4" name="Straight Arrow Connector 3"/>
          <p:cNvCxnSpPr/>
          <p:nvPr/>
        </p:nvCxnSpPr>
        <p:spPr>
          <a:xfrm flipH="1">
            <a:off x="2814647" y="3057264"/>
            <a:ext cx="5462803" cy="2125417"/>
          </a:xfrm>
          <a:prstGeom prst="straightConnector1">
            <a:avLst/>
          </a:prstGeom>
          <a:ln w="12700">
            <a:solidFill>
              <a:schemeClr val="tx1"/>
            </a:solidFill>
            <a:prstDash val="lg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81268" y="2942238"/>
            <a:ext cx="4963215" cy="1926289"/>
          </a:xfrm>
          <a:prstGeom prst="straightConnector1">
            <a:avLst/>
          </a:prstGeom>
          <a:ln w="12700">
            <a:solidFill>
              <a:schemeClr val="tx1"/>
            </a:solidFill>
            <a:prstDash val="lg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849261" y="1771194"/>
            <a:ext cx="44140" cy="4709467"/>
          </a:xfrm>
          <a:prstGeom prst="straightConnector1">
            <a:avLst/>
          </a:prstGeom>
          <a:ln w="12700">
            <a:solidFill>
              <a:schemeClr val="tx1"/>
            </a:solidFill>
            <a:prstDash val="lg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351309" y="4991731"/>
            <a:ext cx="545432" cy="307777"/>
          </a:xfrm>
          <a:prstGeom prst="rect">
            <a:avLst/>
          </a:prstGeom>
          <a:noFill/>
        </p:spPr>
        <p:txBody>
          <a:bodyPr wrap="square" rtlCol="0">
            <a:spAutoFit/>
          </a:bodyPr>
          <a:lstStyle/>
          <a:p>
            <a:pPr algn="ctr"/>
            <a:r>
              <a:rPr lang="en-US" sz="1400" dirty="0" smtClean="0"/>
              <a:t>+X</a:t>
            </a:r>
            <a:endParaRPr lang="en-US" sz="1400" dirty="0"/>
          </a:p>
        </p:txBody>
      </p:sp>
      <p:sp>
        <p:nvSpPr>
          <p:cNvPr id="35" name="TextBox 34"/>
          <p:cNvSpPr txBox="1"/>
          <p:nvPr/>
        </p:nvSpPr>
        <p:spPr>
          <a:xfrm>
            <a:off x="5347968" y="1717717"/>
            <a:ext cx="545432" cy="307777"/>
          </a:xfrm>
          <a:prstGeom prst="rect">
            <a:avLst/>
          </a:prstGeom>
          <a:noFill/>
        </p:spPr>
        <p:txBody>
          <a:bodyPr wrap="square" rtlCol="0">
            <a:spAutoFit/>
          </a:bodyPr>
          <a:lstStyle/>
          <a:p>
            <a:pPr algn="ctr"/>
            <a:r>
              <a:rPr lang="en-US" sz="1400" dirty="0" smtClean="0"/>
              <a:t>+Z</a:t>
            </a:r>
            <a:endParaRPr lang="en-US" sz="1400" dirty="0"/>
          </a:p>
        </p:txBody>
      </p:sp>
      <p:sp>
        <p:nvSpPr>
          <p:cNvPr id="36" name="TextBox 35"/>
          <p:cNvSpPr txBox="1"/>
          <p:nvPr/>
        </p:nvSpPr>
        <p:spPr>
          <a:xfrm>
            <a:off x="8028425" y="4714593"/>
            <a:ext cx="545432" cy="307777"/>
          </a:xfrm>
          <a:prstGeom prst="rect">
            <a:avLst/>
          </a:prstGeom>
          <a:noFill/>
        </p:spPr>
        <p:txBody>
          <a:bodyPr wrap="square" rtlCol="0">
            <a:spAutoFit/>
          </a:bodyPr>
          <a:lstStyle/>
          <a:p>
            <a:pPr algn="ctr"/>
            <a:r>
              <a:rPr lang="en-US" sz="1400" dirty="0" smtClean="0"/>
              <a:t>+Y</a:t>
            </a:r>
            <a:endParaRPr lang="en-US" sz="1400" dirty="0"/>
          </a:p>
        </p:txBody>
      </p:sp>
      <p:pic>
        <p:nvPicPr>
          <p:cNvPr id="38" name="Picture 37"/>
          <p:cNvPicPr>
            <a:picLocks noChangeAspect="1"/>
          </p:cNvPicPr>
          <p:nvPr/>
        </p:nvPicPr>
        <p:blipFill>
          <a:blip r:embed="rId3"/>
          <a:stretch>
            <a:fillRect/>
          </a:stretch>
        </p:blipFill>
        <p:spPr>
          <a:xfrm>
            <a:off x="5541686" y="6555435"/>
            <a:ext cx="242380" cy="219785"/>
          </a:xfrm>
          <a:prstGeom prst="rect">
            <a:avLst/>
          </a:prstGeom>
        </p:spPr>
      </p:pic>
      <p:sp>
        <p:nvSpPr>
          <p:cNvPr id="39" name="TextBox 38"/>
          <p:cNvSpPr txBox="1"/>
          <p:nvPr/>
        </p:nvSpPr>
        <p:spPr>
          <a:xfrm>
            <a:off x="5853824" y="6480661"/>
            <a:ext cx="494046" cy="338554"/>
          </a:xfrm>
          <a:prstGeom prst="rect">
            <a:avLst/>
          </a:prstGeom>
          <a:noFill/>
        </p:spPr>
        <p:txBody>
          <a:bodyPr wrap="none" rtlCol="0">
            <a:spAutoFit/>
          </a:bodyPr>
          <a:lstStyle/>
          <a:p>
            <a:r>
              <a:rPr lang="en-US" sz="1600" dirty="0" smtClean="0"/>
              <a:t>Sun</a:t>
            </a:r>
            <a:endParaRPr lang="en-US" sz="1600" dirty="0"/>
          </a:p>
        </p:txBody>
      </p:sp>
      <p:cxnSp>
        <p:nvCxnSpPr>
          <p:cNvPr id="43" name="Straight Arrow Connector 42"/>
          <p:cNvCxnSpPr/>
          <p:nvPr/>
        </p:nvCxnSpPr>
        <p:spPr>
          <a:xfrm>
            <a:off x="3449161" y="4293229"/>
            <a:ext cx="596366" cy="2602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6" name="Content Placeholder 7" descr="Telescope.jpg"/>
          <p:cNvPicPr>
            <a:picLocks noChangeAspect="1"/>
          </p:cNvPicPr>
          <p:nvPr/>
        </p:nvPicPr>
        <p:blipFill>
          <a:blip r:embed="rId4" cstate="print"/>
          <a:stretch>
            <a:fillRect/>
          </a:stretch>
        </p:blipFill>
        <p:spPr>
          <a:xfrm>
            <a:off x="697596" y="3796537"/>
            <a:ext cx="1176312" cy="1129197"/>
          </a:xfrm>
          <a:prstGeom prst="rect">
            <a:avLst/>
          </a:prstGeom>
          <a:ln>
            <a:solidFill>
              <a:schemeClr val="tx1"/>
            </a:solidFill>
          </a:ln>
        </p:spPr>
      </p:pic>
      <p:sp>
        <p:nvSpPr>
          <p:cNvPr id="5" name="TextBox 4"/>
          <p:cNvSpPr txBox="1"/>
          <p:nvPr/>
        </p:nvSpPr>
        <p:spPr>
          <a:xfrm>
            <a:off x="8662807" y="5855420"/>
            <a:ext cx="2565350" cy="646331"/>
          </a:xfrm>
          <a:prstGeom prst="rect">
            <a:avLst/>
          </a:prstGeom>
          <a:noFill/>
        </p:spPr>
        <p:txBody>
          <a:bodyPr wrap="square" rtlCol="0">
            <a:spAutoFit/>
          </a:bodyPr>
          <a:lstStyle/>
          <a:p>
            <a:pPr algn="ctr"/>
            <a:r>
              <a:rPr lang="en-US" sz="1200" dirty="0" smtClean="0"/>
              <a:t>*Assumes parallel spacing between layers. Angular spacing between the Sunshield layers is also being explored</a:t>
            </a:r>
            <a:endParaRPr lang="en-US" sz="1200" dirty="0"/>
          </a:p>
        </p:txBody>
      </p:sp>
      <p:sp>
        <p:nvSpPr>
          <p:cNvPr id="29" name="TextBox 28"/>
          <p:cNvSpPr txBox="1"/>
          <p:nvPr/>
        </p:nvSpPr>
        <p:spPr>
          <a:xfrm>
            <a:off x="787732" y="5490368"/>
            <a:ext cx="2365676" cy="830997"/>
          </a:xfrm>
          <a:prstGeom prst="rect">
            <a:avLst/>
          </a:prstGeom>
          <a:noFill/>
        </p:spPr>
        <p:txBody>
          <a:bodyPr wrap="square" rtlCol="0">
            <a:spAutoFit/>
          </a:bodyPr>
          <a:lstStyle/>
          <a:p>
            <a:pPr algn="ctr"/>
            <a:r>
              <a:rPr lang="en-US" sz="1200" u="sng" dirty="0" smtClean="0"/>
              <a:t>Field of Regard</a:t>
            </a:r>
          </a:p>
          <a:p>
            <a:pPr algn="ctr"/>
            <a:r>
              <a:rPr lang="en-US" sz="1200" dirty="0"/>
              <a:t>+</a:t>
            </a:r>
            <a:r>
              <a:rPr lang="en-US" sz="1200" dirty="0" smtClean="0"/>
              <a:t>5˚ to -45˚ Pitch off Sun line</a:t>
            </a:r>
          </a:p>
          <a:p>
            <a:pPr algn="ctr"/>
            <a:r>
              <a:rPr lang="en-US" sz="1200" dirty="0" smtClean="0"/>
              <a:t>±180˚ Yaw about Sun line</a:t>
            </a:r>
          </a:p>
          <a:p>
            <a:pPr algn="ctr"/>
            <a:r>
              <a:rPr lang="en-US" sz="1200" dirty="0" smtClean="0"/>
              <a:t>±5˚ Roll about Line of Sight (LOS)</a:t>
            </a:r>
          </a:p>
        </p:txBody>
      </p:sp>
    </p:spTree>
    <p:extLst>
      <p:ext uri="{BB962C8B-B14F-4D97-AF65-F5344CB8AC3E}">
        <p14:creationId xmlns:p14="http://schemas.microsoft.com/office/powerpoint/2010/main" val="612157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830181" y="1714751"/>
            <a:ext cx="4280603" cy="5067764"/>
          </a:xfrm>
          <a:prstGeom prst="rect">
            <a:avLst/>
          </a:prstGeom>
        </p:spPr>
      </p:pic>
      <p:sp>
        <p:nvSpPr>
          <p:cNvPr id="2" name="Title 1"/>
          <p:cNvSpPr>
            <a:spLocks noGrp="1"/>
          </p:cNvSpPr>
          <p:nvPr>
            <p:ph type="title"/>
          </p:nvPr>
        </p:nvSpPr>
        <p:spPr/>
        <p:txBody>
          <a:bodyPr/>
          <a:lstStyle/>
          <a:p>
            <a:r>
              <a:rPr lang="en-US" dirty="0" smtClean="0"/>
              <a:t>Unobstructed Observatory Aft View</a:t>
            </a:r>
            <a:endParaRPr lang="en-US" dirty="0"/>
          </a:p>
        </p:txBody>
      </p:sp>
      <p:sp>
        <p:nvSpPr>
          <p:cNvPr id="3" name="Slide Number Placeholder 2"/>
          <p:cNvSpPr>
            <a:spLocks noGrp="1"/>
          </p:cNvSpPr>
          <p:nvPr>
            <p:ph type="sldNum" sz="quarter" idx="12"/>
          </p:nvPr>
        </p:nvSpPr>
        <p:spPr/>
        <p:txBody>
          <a:bodyPr/>
          <a:lstStyle/>
          <a:p>
            <a:fld id="{1DCA23BA-297D-4137-B132-144574926378}" type="slidenum">
              <a:rPr lang="en-US" smtClean="0"/>
              <a:t>8</a:t>
            </a:fld>
            <a:endParaRPr lang="en-US"/>
          </a:p>
        </p:txBody>
      </p:sp>
      <p:sp>
        <p:nvSpPr>
          <p:cNvPr id="6" name="TextBox 5"/>
          <p:cNvSpPr txBox="1"/>
          <p:nvPr/>
        </p:nvSpPr>
        <p:spPr>
          <a:xfrm>
            <a:off x="8313041" y="5422232"/>
            <a:ext cx="1893916" cy="369332"/>
          </a:xfrm>
          <a:prstGeom prst="rect">
            <a:avLst/>
          </a:prstGeom>
          <a:noFill/>
        </p:spPr>
        <p:txBody>
          <a:bodyPr wrap="none" rtlCol="0">
            <a:spAutoFit/>
          </a:bodyPr>
          <a:lstStyle/>
          <a:p>
            <a:r>
              <a:rPr lang="en-US" dirty="0" smtClean="0"/>
              <a:t>Notional Radiator</a:t>
            </a:r>
            <a:endParaRPr lang="en-US" dirty="0"/>
          </a:p>
        </p:txBody>
      </p:sp>
      <p:cxnSp>
        <p:nvCxnSpPr>
          <p:cNvPr id="7" name="Straight Arrow Connector 6"/>
          <p:cNvCxnSpPr/>
          <p:nvPr/>
        </p:nvCxnSpPr>
        <p:spPr>
          <a:xfrm>
            <a:off x="3652694" y="4431572"/>
            <a:ext cx="2345602" cy="1003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62067" y="5316888"/>
            <a:ext cx="2068771" cy="369332"/>
          </a:xfrm>
          <a:prstGeom prst="rect">
            <a:avLst/>
          </a:prstGeom>
          <a:noFill/>
        </p:spPr>
        <p:txBody>
          <a:bodyPr wrap="none" rtlCol="0">
            <a:spAutoFit/>
          </a:bodyPr>
          <a:lstStyle/>
          <a:p>
            <a:r>
              <a:rPr lang="en-US" dirty="0" smtClean="0"/>
              <a:t>Notional Solar Array</a:t>
            </a:r>
            <a:endParaRPr lang="en-US" dirty="0"/>
          </a:p>
        </p:txBody>
      </p:sp>
      <p:cxnSp>
        <p:nvCxnSpPr>
          <p:cNvPr id="11" name="Straight Arrow Connector 10"/>
          <p:cNvCxnSpPr/>
          <p:nvPr/>
        </p:nvCxnSpPr>
        <p:spPr>
          <a:xfrm>
            <a:off x="3755823" y="5558324"/>
            <a:ext cx="1174644" cy="4986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64723" y="4621970"/>
            <a:ext cx="2555045" cy="646331"/>
          </a:xfrm>
          <a:prstGeom prst="rect">
            <a:avLst/>
          </a:prstGeom>
          <a:noFill/>
        </p:spPr>
        <p:txBody>
          <a:bodyPr wrap="square" rtlCol="0">
            <a:spAutoFit/>
          </a:bodyPr>
          <a:lstStyle/>
          <a:p>
            <a:pPr algn="ctr"/>
            <a:r>
              <a:rPr lang="en-US" dirty="0" smtClean="0"/>
              <a:t>High Gain Antenna (HGA) (Behind Radiator)</a:t>
            </a:r>
            <a:endParaRPr lang="en-US" dirty="0"/>
          </a:p>
        </p:txBody>
      </p:sp>
      <p:sp>
        <p:nvSpPr>
          <p:cNvPr id="20" name="TextBox 19"/>
          <p:cNvSpPr txBox="1"/>
          <p:nvPr/>
        </p:nvSpPr>
        <p:spPr>
          <a:xfrm>
            <a:off x="8407353" y="4011018"/>
            <a:ext cx="1552348" cy="369332"/>
          </a:xfrm>
          <a:prstGeom prst="rect">
            <a:avLst/>
          </a:prstGeom>
          <a:noFill/>
        </p:spPr>
        <p:txBody>
          <a:bodyPr wrap="none" rtlCol="0">
            <a:spAutoFit/>
          </a:bodyPr>
          <a:lstStyle/>
          <a:p>
            <a:r>
              <a:rPr lang="en-US" dirty="0" smtClean="0"/>
              <a:t>Spacecraft bus</a:t>
            </a:r>
            <a:endParaRPr lang="en-US" dirty="0"/>
          </a:p>
        </p:txBody>
      </p:sp>
      <p:cxnSp>
        <p:nvCxnSpPr>
          <p:cNvPr id="23" name="Straight Arrow Connector 22"/>
          <p:cNvCxnSpPr>
            <a:stCxn id="20" idx="1"/>
          </p:cNvCxnSpPr>
          <p:nvPr/>
        </p:nvCxnSpPr>
        <p:spPr>
          <a:xfrm flipH="1">
            <a:off x="6400800" y="4195684"/>
            <a:ext cx="2006553" cy="79793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1"/>
          </p:cNvCxnSpPr>
          <p:nvPr/>
        </p:nvCxnSpPr>
        <p:spPr>
          <a:xfrm flipH="1">
            <a:off x="7042484" y="4945136"/>
            <a:ext cx="1122239" cy="3861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94889" y="2053566"/>
            <a:ext cx="1733759" cy="646331"/>
          </a:xfrm>
          <a:prstGeom prst="rect">
            <a:avLst/>
          </a:prstGeom>
          <a:noFill/>
        </p:spPr>
        <p:txBody>
          <a:bodyPr wrap="square" rtlCol="0">
            <a:spAutoFit/>
          </a:bodyPr>
          <a:lstStyle/>
          <a:p>
            <a:pPr algn="ctr"/>
            <a:r>
              <a:rPr lang="en-US" dirty="0" smtClean="0"/>
              <a:t>Outermost Sunshield Layer</a:t>
            </a:r>
            <a:endParaRPr lang="en-US" dirty="0"/>
          </a:p>
        </p:txBody>
      </p:sp>
      <p:cxnSp>
        <p:nvCxnSpPr>
          <p:cNvPr id="17" name="Straight Arrow Connector 16"/>
          <p:cNvCxnSpPr/>
          <p:nvPr/>
        </p:nvCxnSpPr>
        <p:spPr>
          <a:xfrm flipH="1">
            <a:off x="7928577" y="2376731"/>
            <a:ext cx="768928" cy="4847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938211" y="5645609"/>
            <a:ext cx="1363622" cy="4423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0029" y="2026460"/>
            <a:ext cx="3390497" cy="1200329"/>
          </a:xfrm>
          <a:prstGeom prst="rect">
            <a:avLst/>
          </a:prstGeom>
          <a:noFill/>
        </p:spPr>
        <p:txBody>
          <a:bodyPr wrap="square" rtlCol="0">
            <a:spAutoFit/>
          </a:bodyPr>
          <a:lstStyle/>
          <a:p>
            <a:pPr algn="ctr"/>
            <a:r>
              <a:rPr lang="en-US" u="sng" dirty="0" smtClean="0"/>
              <a:t>Field of Regard</a:t>
            </a:r>
          </a:p>
          <a:p>
            <a:pPr algn="ctr"/>
            <a:r>
              <a:rPr lang="en-US" dirty="0" smtClean="0"/>
              <a:t>-5˚ to -45˚ Pitch off Sun line</a:t>
            </a:r>
          </a:p>
          <a:p>
            <a:pPr algn="ctr"/>
            <a:r>
              <a:rPr lang="en-US" dirty="0" smtClean="0"/>
              <a:t>±180˚ Yaw about Sun line</a:t>
            </a:r>
          </a:p>
          <a:p>
            <a:pPr algn="ctr"/>
            <a:r>
              <a:rPr lang="en-US" dirty="0" smtClean="0"/>
              <a:t>±5˚ Roll about Line of Sight (LOS)</a:t>
            </a:r>
          </a:p>
        </p:txBody>
      </p:sp>
      <p:sp>
        <p:nvSpPr>
          <p:cNvPr id="30" name="TextBox 29"/>
          <p:cNvSpPr txBox="1"/>
          <p:nvPr/>
        </p:nvSpPr>
        <p:spPr>
          <a:xfrm>
            <a:off x="1662066" y="3902506"/>
            <a:ext cx="2168115" cy="923330"/>
          </a:xfrm>
          <a:prstGeom prst="rect">
            <a:avLst/>
          </a:prstGeom>
          <a:noFill/>
        </p:spPr>
        <p:txBody>
          <a:bodyPr wrap="square" rtlCol="0">
            <a:spAutoFit/>
          </a:bodyPr>
          <a:lstStyle/>
          <a:p>
            <a:pPr algn="ctr"/>
            <a:r>
              <a:rPr lang="en-US" dirty="0" smtClean="0"/>
              <a:t>Deployable Tower Assembly (DTA)</a:t>
            </a:r>
          </a:p>
          <a:p>
            <a:pPr algn="ctr"/>
            <a:r>
              <a:rPr lang="en-US" dirty="0" smtClean="0"/>
              <a:t>(segmented)</a:t>
            </a:r>
            <a:endParaRPr lang="en-US" dirty="0"/>
          </a:p>
        </p:txBody>
      </p:sp>
    </p:spTree>
    <p:extLst>
      <p:ext uri="{BB962C8B-B14F-4D97-AF65-F5344CB8AC3E}">
        <p14:creationId xmlns:p14="http://schemas.microsoft.com/office/powerpoint/2010/main" val="3361529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stretch>
            <a:fillRect/>
          </a:stretch>
        </p:blipFill>
        <p:spPr>
          <a:xfrm>
            <a:off x="6008952" y="1779339"/>
            <a:ext cx="4985393" cy="4985393"/>
          </a:xfrm>
          <a:prstGeom prst="rect">
            <a:avLst/>
          </a:prstGeom>
        </p:spPr>
      </p:pic>
      <p:pic>
        <p:nvPicPr>
          <p:cNvPr id="34" name="Picture 33"/>
          <p:cNvPicPr>
            <a:picLocks noChangeAspect="1"/>
          </p:cNvPicPr>
          <p:nvPr/>
        </p:nvPicPr>
        <p:blipFill>
          <a:blip r:embed="rId3"/>
          <a:stretch>
            <a:fillRect/>
          </a:stretch>
        </p:blipFill>
        <p:spPr>
          <a:xfrm>
            <a:off x="1239868" y="1782874"/>
            <a:ext cx="4769084" cy="4981858"/>
          </a:xfrm>
          <a:prstGeom prst="rect">
            <a:avLst/>
          </a:prstGeom>
        </p:spPr>
      </p:pic>
      <p:sp>
        <p:nvSpPr>
          <p:cNvPr id="2" name="Title 1"/>
          <p:cNvSpPr>
            <a:spLocks noGrp="1"/>
          </p:cNvSpPr>
          <p:nvPr>
            <p:ph type="title"/>
          </p:nvPr>
        </p:nvSpPr>
        <p:spPr/>
        <p:txBody>
          <a:bodyPr>
            <a:normAutofit/>
          </a:bodyPr>
          <a:lstStyle/>
          <a:p>
            <a:r>
              <a:rPr lang="en-US" sz="3600" dirty="0" smtClean="0"/>
              <a:t>Unobstructed Observatory Side Views Showing Light Trace</a:t>
            </a:r>
            <a:endParaRPr lang="en-US" sz="3600" dirty="0"/>
          </a:p>
        </p:txBody>
      </p:sp>
      <p:sp>
        <p:nvSpPr>
          <p:cNvPr id="3" name="Slide Number Placeholder 2"/>
          <p:cNvSpPr>
            <a:spLocks noGrp="1"/>
          </p:cNvSpPr>
          <p:nvPr>
            <p:ph type="sldNum" sz="quarter" idx="12"/>
          </p:nvPr>
        </p:nvSpPr>
        <p:spPr>
          <a:xfrm>
            <a:off x="8610600" y="6372787"/>
            <a:ext cx="2668682" cy="348688"/>
          </a:xfrm>
        </p:spPr>
        <p:txBody>
          <a:bodyPr/>
          <a:lstStyle/>
          <a:p>
            <a:fld id="{1DCA23BA-297D-4137-B132-144574926378}" type="slidenum">
              <a:rPr lang="en-US" smtClean="0"/>
              <a:t>9</a:t>
            </a:fld>
            <a:endParaRPr lang="en-US"/>
          </a:p>
        </p:txBody>
      </p:sp>
      <p:sp>
        <p:nvSpPr>
          <p:cNvPr id="17" name="TextBox 16"/>
          <p:cNvSpPr txBox="1"/>
          <p:nvPr/>
        </p:nvSpPr>
        <p:spPr>
          <a:xfrm>
            <a:off x="4588044" y="1779339"/>
            <a:ext cx="1507956" cy="338554"/>
          </a:xfrm>
          <a:prstGeom prst="rect">
            <a:avLst/>
          </a:prstGeom>
          <a:noFill/>
        </p:spPr>
        <p:txBody>
          <a:bodyPr wrap="square" rtlCol="0">
            <a:spAutoFit/>
          </a:bodyPr>
          <a:lstStyle/>
          <a:p>
            <a:pPr algn="ctr"/>
            <a:r>
              <a:rPr lang="en-US" sz="1600" dirty="0"/>
              <a:t>L</a:t>
            </a:r>
            <a:r>
              <a:rPr lang="en-US" sz="1600" dirty="0" smtClean="0"/>
              <a:t>ight Ray Trace</a:t>
            </a:r>
            <a:endParaRPr lang="en-US" sz="1600" dirty="0"/>
          </a:p>
        </p:txBody>
      </p:sp>
      <p:sp>
        <p:nvSpPr>
          <p:cNvPr id="25" name="TextBox 24"/>
          <p:cNvSpPr txBox="1"/>
          <p:nvPr/>
        </p:nvSpPr>
        <p:spPr>
          <a:xfrm>
            <a:off x="6514224" y="4383659"/>
            <a:ext cx="1662845" cy="830997"/>
          </a:xfrm>
          <a:prstGeom prst="rect">
            <a:avLst/>
          </a:prstGeom>
          <a:noFill/>
        </p:spPr>
        <p:txBody>
          <a:bodyPr wrap="square" rtlCol="0">
            <a:spAutoFit/>
          </a:bodyPr>
          <a:lstStyle/>
          <a:p>
            <a:pPr algn="ctr"/>
            <a:r>
              <a:rPr lang="en-US" sz="1600" dirty="0" smtClean="0"/>
              <a:t>Instrument Accommodation Module (IAM)</a:t>
            </a:r>
            <a:endParaRPr lang="en-US" sz="1600" dirty="0"/>
          </a:p>
        </p:txBody>
      </p:sp>
      <p:sp>
        <p:nvSpPr>
          <p:cNvPr id="29" name="TextBox 28"/>
          <p:cNvSpPr txBox="1"/>
          <p:nvPr/>
        </p:nvSpPr>
        <p:spPr>
          <a:xfrm>
            <a:off x="9870178" y="3390358"/>
            <a:ext cx="1662845" cy="830997"/>
          </a:xfrm>
          <a:prstGeom prst="rect">
            <a:avLst/>
          </a:prstGeom>
          <a:noFill/>
        </p:spPr>
        <p:txBody>
          <a:bodyPr wrap="square" rtlCol="0">
            <a:spAutoFit/>
          </a:bodyPr>
          <a:lstStyle/>
          <a:p>
            <a:pPr algn="ctr"/>
            <a:r>
              <a:rPr lang="en-US" sz="1600" dirty="0" smtClean="0"/>
              <a:t>Deployable Tower Assembly (DTA), Segmented</a:t>
            </a:r>
            <a:endParaRPr lang="en-US" sz="1600" dirty="0"/>
          </a:p>
        </p:txBody>
      </p:sp>
      <p:cxnSp>
        <p:nvCxnSpPr>
          <p:cNvPr id="31" name="Straight Arrow Connector 30"/>
          <p:cNvCxnSpPr>
            <a:stCxn id="29" idx="1"/>
          </p:cNvCxnSpPr>
          <p:nvPr/>
        </p:nvCxnSpPr>
        <p:spPr>
          <a:xfrm flipH="1">
            <a:off x="9194871" y="3805857"/>
            <a:ext cx="675307" cy="5617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ight Brace 4"/>
          <p:cNvSpPr/>
          <p:nvPr/>
        </p:nvSpPr>
        <p:spPr>
          <a:xfrm rot="6139809">
            <a:off x="7793780" y="3222729"/>
            <a:ext cx="378827" cy="2146988"/>
          </a:xfrm>
          <a:prstGeom prst="rightBrace">
            <a:avLst>
              <a:gd name="adj1" fmla="val 8374"/>
              <a:gd name="adj2"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0000"/>
                </a:solidFill>
              </a:ln>
              <a:solidFill>
                <a:srgbClr val="FF0000"/>
              </a:solidFill>
            </a:endParaRPr>
          </a:p>
        </p:txBody>
      </p:sp>
      <p:cxnSp>
        <p:nvCxnSpPr>
          <p:cNvPr id="20" name="Straight Arrow Connector 19"/>
          <p:cNvCxnSpPr>
            <a:stCxn id="17" idx="2"/>
          </p:cNvCxnSpPr>
          <p:nvPr/>
        </p:nvCxnSpPr>
        <p:spPr>
          <a:xfrm flipH="1">
            <a:off x="3136232" y="2117893"/>
            <a:ext cx="2205790" cy="4648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347664" y="4148480"/>
            <a:ext cx="444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9678589" y="4148480"/>
            <a:ext cx="8709" cy="748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556669" y="4923543"/>
            <a:ext cx="313509" cy="8709"/>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52163" y="4367570"/>
            <a:ext cx="696686" cy="338554"/>
          </a:xfrm>
          <a:prstGeom prst="rect">
            <a:avLst/>
          </a:prstGeom>
          <a:solidFill>
            <a:schemeClr val="bg1"/>
          </a:solidFill>
        </p:spPr>
        <p:txBody>
          <a:bodyPr wrap="square" rtlCol="0">
            <a:spAutoFit/>
          </a:bodyPr>
          <a:lstStyle/>
          <a:p>
            <a:r>
              <a:rPr lang="en-US" sz="1600" dirty="0" smtClean="0"/>
              <a:t>4.4m</a:t>
            </a:r>
            <a:endParaRPr lang="en-US" sz="1600" dirty="0"/>
          </a:p>
        </p:txBody>
      </p:sp>
      <p:cxnSp>
        <p:nvCxnSpPr>
          <p:cNvPr id="37" name="Straight Arrow Connector 36"/>
          <p:cNvCxnSpPr/>
          <p:nvPr/>
        </p:nvCxnSpPr>
        <p:spPr>
          <a:xfrm>
            <a:off x="5342022" y="2117893"/>
            <a:ext cx="1129118" cy="3124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896269" y="1834022"/>
            <a:ext cx="1947817" cy="338554"/>
          </a:xfrm>
          <a:prstGeom prst="rect">
            <a:avLst/>
          </a:prstGeom>
          <a:noFill/>
        </p:spPr>
        <p:txBody>
          <a:bodyPr wrap="square" rtlCol="0">
            <a:spAutoFit/>
          </a:bodyPr>
          <a:lstStyle/>
          <a:p>
            <a:pPr algn="ctr"/>
            <a:r>
              <a:rPr lang="en-US" sz="1600" dirty="0" smtClean="0"/>
              <a:t>Primary Mirror (PM)</a:t>
            </a:r>
            <a:endParaRPr lang="en-US" sz="1600" dirty="0"/>
          </a:p>
        </p:txBody>
      </p:sp>
      <p:cxnSp>
        <p:nvCxnSpPr>
          <p:cNvPr id="44" name="Straight Arrow Connector 43"/>
          <p:cNvCxnSpPr/>
          <p:nvPr/>
        </p:nvCxnSpPr>
        <p:spPr>
          <a:xfrm flipH="1">
            <a:off x="8743892" y="2185457"/>
            <a:ext cx="901957" cy="2964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315867" y="2515036"/>
            <a:ext cx="1947817" cy="830997"/>
          </a:xfrm>
          <a:prstGeom prst="rect">
            <a:avLst/>
          </a:prstGeom>
          <a:noFill/>
        </p:spPr>
        <p:txBody>
          <a:bodyPr wrap="square" rtlCol="0">
            <a:spAutoFit/>
          </a:bodyPr>
          <a:lstStyle/>
          <a:p>
            <a:pPr algn="ctr"/>
            <a:r>
              <a:rPr lang="en-US" sz="1600" dirty="0" smtClean="0"/>
              <a:t>PM to attach to IAM with a two-Axis Gimbal (TBD)</a:t>
            </a:r>
            <a:endParaRPr lang="en-US" sz="1600" dirty="0"/>
          </a:p>
        </p:txBody>
      </p:sp>
      <p:cxnSp>
        <p:nvCxnSpPr>
          <p:cNvPr id="52" name="Straight Arrow Connector 51"/>
          <p:cNvCxnSpPr/>
          <p:nvPr/>
        </p:nvCxnSpPr>
        <p:spPr>
          <a:xfrm flipH="1">
            <a:off x="9081546" y="3166901"/>
            <a:ext cx="631877" cy="5087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031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87168</TotalTime>
  <Words>1817</Words>
  <Application>Microsoft Office PowerPoint</Application>
  <PresentationFormat>Widescreen</PresentationFormat>
  <Paragraphs>237</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Origins Space Telescope (OST) Mission Concept Overview</vt:lpstr>
      <vt:lpstr>GSFC Design Team Members</vt:lpstr>
      <vt:lpstr>OST Mission Goals</vt:lpstr>
      <vt:lpstr>Top-Level Mission Requirements</vt:lpstr>
      <vt:lpstr>Top-Level Derived Requirements</vt:lpstr>
      <vt:lpstr>OST Instrument Optical Inputs Summary</vt:lpstr>
      <vt:lpstr>Notional Unobstructed, Off-Axis Field, Observatory</vt:lpstr>
      <vt:lpstr>Unobstructed Observatory Aft View</vt:lpstr>
      <vt:lpstr>Unobstructed Observatory Side Views Showing Light Trace</vt:lpstr>
      <vt:lpstr>Unobstructed Observatory Top-View</vt:lpstr>
      <vt:lpstr>PowerPoint Presentation</vt:lpstr>
      <vt:lpstr>PowerPoint Presentation</vt:lpstr>
      <vt:lpstr>Observatory ROM Mass Estimate</vt:lpstr>
      <vt:lpstr>OST Instrument and Accommodation Requirements</vt:lpstr>
      <vt:lpstr>Instrument Attitude Control System Questionnaire Responses</vt:lpstr>
      <vt:lpstr>Attitude Control System</vt:lpstr>
      <vt:lpstr>OST Optical Performance Budget</vt:lpstr>
      <vt:lpstr>Future Work and Trades</vt:lpstr>
      <vt:lpstr>Issues and Concerns  </vt:lpstr>
      <vt:lpstr>Acronyms</vt:lpstr>
      <vt:lpstr>Back-up Slides</vt:lpstr>
      <vt:lpstr>Unobstructed Observatory Side Views Showing the Spacecraft Bus</vt:lpstr>
      <vt:lpstr>Areal Density for JWST</vt:lpstr>
      <vt:lpstr>IAM Top-View Without Aft IAM Hosuing</vt:lpstr>
      <vt:lpstr>Telescope Field of View (FOV) Layout</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Flores, Anel (GSFC-5990)</dc:creator>
  <cp:lastModifiedBy>Flores, Anel (GSFC-5990)</cp:lastModifiedBy>
  <cp:revision>250</cp:revision>
  <dcterms:created xsi:type="dcterms:W3CDTF">2017-01-17T18:19:07Z</dcterms:created>
  <dcterms:modified xsi:type="dcterms:W3CDTF">2017-06-13T18:06:28Z</dcterms:modified>
</cp:coreProperties>
</file>