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3" r:id="rId4"/>
    <p:sldId id="258" r:id="rId5"/>
    <p:sldId id="269" r:id="rId6"/>
    <p:sldId id="264" r:id="rId7"/>
    <p:sldId id="257" r:id="rId8"/>
    <p:sldId id="265" r:id="rId9"/>
    <p:sldId id="266" r:id="rId10"/>
    <p:sldId id="268" r:id="rId11"/>
    <p:sldId id="259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75"/>
  </p:normalViewPr>
  <p:slideViewPr>
    <p:cSldViewPr snapToGrid="0" snapToObjects="1">
      <p:cViewPr>
        <p:scale>
          <a:sx n="111" d="100"/>
          <a:sy n="111" d="100"/>
        </p:scale>
        <p:origin x="77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D020A-42EF-E245-A2A7-19CCCB14B7EB}" type="datetimeFigureOut">
              <a:rPr lang="en-US" smtClean="0"/>
              <a:t>6/13/17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6255A-11EB-DF44-B324-F59279651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97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D033-5641-E84E-86D9-DD51911D2F76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F3F3-BD3F-0B4E-A6C5-30A95B550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0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9866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D033-5641-E84E-86D9-DD51911D2F76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F3F3-BD3F-0B4E-A6C5-30A95B550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9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D033-5641-E84E-86D9-DD51911D2F76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F3F3-BD3F-0B4E-A6C5-30A95B550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28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111" y="439596"/>
            <a:ext cx="6948829" cy="805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866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D033-5641-E84E-86D9-DD51911D2F76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F3F3-BD3F-0B4E-A6C5-30A95B550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3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D033-5641-E84E-86D9-DD51911D2F76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F3F3-BD3F-0B4E-A6C5-30A95B550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81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D033-5641-E84E-86D9-DD51911D2F76}" type="datetimeFigureOut">
              <a:rPr lang="en-US" smtClean="0"/>
              <a:t>6/13/17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F3F3-BD3F-0B4E-A6C5-30A95B550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24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D033-5641-E84E-86D9-DD51911D2F76}" type="datetimeFigureOut">
              <a:rPr lang="en-US" smtClean="0"/>
              <a:t>6/13/17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F3F3-BD3F-0B4E-A6C5-30A95B550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9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D033-5641-E84E-86D9-DD51911D2F76}" type="datetimeFigureOut">
              <a:rPr lang="en-US" smtClean="0"/>
              <a:t>6/13/17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F3F3-BD3F-0B4E-A6C5-30A95B550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08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D033-5641-E84E-86D9-DD51911D2F76}" type="datetimeFigureOut">
              <a:rPr lang="en-US" smtClean="0"/>
              <a:t>6/13/17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F3F3-BD3F-0B4E-A6C5-30A95B550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33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D033-5641-E84E-86D9-DD51911D2F76}" type="datetimeFigureOut">
              <a:rPr lang="en-US" smtClean="0"/>
              <a:t>6/13/17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F3F3-BD3F-0B4E-A6C5-30A95B550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2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D033-5641-E84E-86D9-DD51911D2F76}" type="datetimeFigureOut">
              <a:rPr lang="en-US" smtClean="0"/>
              <a:t>6/13/17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F3F3-BD3F-0B4E-A6C5-30A95B550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4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AD033-5641-E84E-86D9-DD51911D2F76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5F3F3-BD3F-0B4E-A6C5-30A95B5505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971756" y="276226"/>
            <a:ext cx="7304645" cy="833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856473-076F-E64A-924D-CD395C40BB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457200" y="6356350"/>
            <a:ext cx="3060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0C3294-5CF8-9244-B3A8-6FEA2CEAD3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286000" y="3429000"/>
            <a:ext cx="4572000" cy="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3" name="Picture 18" descr="meatball best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8047941" y="276225"/>
            <a:ext cx="810957" cy="631403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 userDrawn="1"/>
        </p:nvCxnSpPr>
        <p:spPr>
          <a:xfrm>
            <a:off x="971756" y="1108184"/>
            <a:ext cx="7304645" cy="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19208" y="367975"/>
            <a:ext cx="1549354" cy="40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9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218" y="1743856"/>
            <a:ext cx="7763719" cy="2430684"/>
          </a:xfrm>
        </p:spPr>
        <p:txBody>
          <a:bodyPr>
            <a:noAutofit/>
          </a:bodyPr>
          <a:lstStyle/>
          <a:p>
            <a:r>
              <a:rPr lang="en-US" sz="3600" dirty="0" smtClean="0"/>
              <a:t>Origins Space Telescope (OST)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 smtClean="0"/>
              <a:t>Mission Concept 1</a:t>
            </a:r>
            <a:br>
              <a:rPr lang="en-US" sz="3600" dirty="0" smtClean="0"/>
            </a:br>
            <a:r>
              <a:rPr lang="en-US" sz="4000" b="1" i="1" dirty="0" smtClean="0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rPr>
              <a:t>Open Issues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155" y="4388018"/>
            <a:ext cx="6400800" cy="1968332"/>
          </a:xfrm>
        </p:spPr>
        <p:txBody>
          <a:bodyPr/>
          <a:lstStyle/>
          <a:p>
            <a:r>
              <a:rPr lang="en-US" sz="2800" dirty="0" smtClean="0"/>
              <a:t>Face-to-Face </a:t>
            </a:r>
            <a:r>
              <a:rPr lang="en-US" sz="2800" dirty="0"/>
              <a:t>#5</a:t>
            </a:r>
            <a:br>
              <a:rPr lang="en-US" sz="2800" dirty="0"/>
            </a:br>
            <a:r>
              <a:rPr lang="en-US" sz="2000" dirty="0"/>
              <a:t>June </a:t>
            </a:r>
            <a:r>
              <a:rPr lang="en-US" sz="2000" dirty="0" smtClean="0"/>
              <a:t>1-2, 2017</a:t>
            </a:r>
          </a:p>
          <a:p>
            <a:endParaRPr lang="en-US" sz="2000" dirty="0"/>
          </a:p>
          <a:p>
            <a:endParaRPr lang="en-US" sz="2000" dirty="0" smtClean="0"/>
          </a:p>
          <a:p>
            <a:pPr algn="r"/>
            <a:r>
              <a:rPr lang="en-US" sz="1800" dirty="0" err="1" smtClean="0"/>
              <a:t>Ruth.C.Carter@nasa.gov</a:t>
            </a:r>
            <a:endParaRPr lang="en-US" sz="1600" dirty="0"/>
          </a:p>
          <a:p>
            <a:endParaRPr lang="en-US" sz="2800" dirty="0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56473-076F-E64A-924D-CD395C40BBEA}" type="slidenum">
              <a:rPr lang="en-US" smtClean="0"/>
              <a:t>1</a:t>
            </a:fld>
            <a:endParaRPr lang="en-US"/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971756" y="276226"/>
            <a:ext cx="7304645" cy="833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457200" y="6356350"/>
            <a:ext cx="3060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0C3294-5CF8-9244-B3A8-6FEA2CEAD35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86000" y="3429000"/>
            <a:ext cx="4572000" cy="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1756" y="1108184"/>
            <a:ext cx="7304645" cy="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027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66" y="1668087"/>
            <a:ext cx="3971925" cy="341947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754839" y="2962701"/>
            <a:ext cx="1872343" cy="809897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306389" y="3933523"/>
            <a:ext cx="67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142”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657598" y="3772598"/>
            <a:ext cx="722813" cy="3152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31957" y="2114547"/>
            <a:ext cx="757646" cy="3048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83745" y="1894981"/>
            <a:ext cx="67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57”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82970" y="1668087"/>
            <a:ext cx="31877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Area of red triangle =1/2[(142-57)/2]^2 =  903 in^2</a:t>
            </a:r>
          </a:p>
          <a:p>
            <a:endParaRPr lang="en-US" dirty="0" smtClean="0"/>
          </a:p>
          <a:p>
            <a:r>
              <a:rPr lang="en-US" dirty="0" smtClean="0"/>
              <a:t>Area of DTA = Pi x D^2/4 = Pi x 40 in^2/4 = 1256 in^2</a:t>
            </a:r>
            <a:endParaRPr lang="en-US" dirty="0"/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Area of bus top shape  without DTA area = </a:t>
            </a:r>
          </a:p>
          <a:p>
            <a:r>
              <a:rPr lang="en-US" dirty="0" smtClean="0"/>
              <a:t>142^2 – 4(903”) – 1256 = </a:t>
            </a:r>
          </a:p>
          <a:p>
            <a:r>
              <a:rPr lang="en-US" dirty="0" smtClean="0"/>
              <a:t>20,164 in^2 – 3,612 in^2 – 1256 in^2 = </a:t>
            </a:r>
            <a:r>
              <a:rPr lang="en-US" dirty="0" smtClean="0">
                <a:solidFill>
                  <a:srgbClr val="FF0000"/>
                </a:solidFill>
              </a:rPr>
              <a:t>15, 296 in^2  (9.8m^2)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Volume available for sunshade stowage and cable harnesses and </a:t>
            </a:r>
            <a:r>
              <a:rPr lang="en-US" dirty="0" err="1" smtClean="0"/>
              <a:t>cryo</a:t>
            </a:r>
            <a:r>
              <a:rPr lang="en-US" dirty="0" smtClean="0"/>
              <a:t> lines = 9.8 m^2 x .75 m  = 7.35 m^3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752023" y="2459466"/>
            <a:ext cx="545952" cy="2264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045132" y="2651051"/>
            <a:ext cx="261257" cy="467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3752023" y="2459466"/>
            <a:ext cx="279609" cy="6965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06172" y="5697549"/>
            <a:ext cx="2937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Area of sunshade = TBD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71080" y="516562"/>
            <a:ext cx="5068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Bus Volume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5339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7776" y="300944"/>
            <a:ext cx="5926238" cy="763929"/>
          </a:xfrm>
        </p:spPr>
        <p:txBody>
          <a:bodyPr>
            <a:noAutofit/>
          </a:bodyPr>
          <a:lstStyle/>
          <a:p>
            <a:r>
              <a:rPr lang="en-US" sz="2800" dirty="0" smtClean="0"/>
              <a:t>Concept 1 Mass </a:t>
            </a:r>
            <a:r>
              <a:rPr lang="en-US" sz="2800" dirty="0" smtClean="0"/>
              <a:t>Estimates</a:t>
            </a:r>
            <a:br>
              <a:rPr lang="en-US" sz="2800" dirty="0" smtClean="0"/>
            </a:br>
            <a:r>
              <a:rPr lang="en-US" sz="1800" dirty="0" smtClean="0"/>
              <a:t>preliminary and immature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42" y="1284788"/>
            <a:ext cx="8540512" cy="507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23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7225" y="544009"/>
            <a:ext cx="5729469" cy="474563"/>
          </a:xfrm>
        </p:spPr>
        <p:txBody>
          <a:bodyPr>
            <a:noAutofit/>
          </a:bodyPr>
          <a:lstStyle/>
          <a:p>
            <a:r>
              <a:rPr lang="en-US" sz="2800" dirty="0" smtClean="0"/>
              <a:t>Potential </a:t>
            </a:r>
            <a:r>
              <a:rPr lang="en-US" sz="2800" smtClean="0"/>
              <a:t>Launch Vehicles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12" y="1514756"/>
            <a:ext cx="8240262" cy="28343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7660" y="4479403"/>
            <a:ext cx="868776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b="1" dirty="0" smtClean="0">
                <a:solidFill>
                  <a:schemeClr val="dk1"/>
                </a:solidFill>
              </a:rPr>
              <a:t>Notes:</a:t>
            </a:r>
          </a:p>
          <a:p>
            <a:pPr algn="just"/>
            <a:r>
              <a:rPr lang="en-US" sz="1100" dirty="0" smtClean="0">
                <a:solidFill>
                  <a:schemeClr val="dk1"/>
                </a:solidFill>
              </a:rPr>
              <a:t>1</a:t>
            </a:r>
            <a:r>
              <a:rPr lang="en-US" sz="1100" dirty="0">
                <a:solidFill>
                  <a:schemeClr val="dk1"/>
                </a:solidFill>
              </a:rPr>
              <a:t>) FT – Full Thrust is the latest version of the Falcon 9; versions v1.1 and v1.0 are retired from service.</a:t>
            </a:r>
            <a:endParaRPr lang="en-US" sz="1100" dirty="0"/>
          </a:p>
          <a:p>
            <a:pPr algn="just"/>
            <a:r>
              <a:rPr lang="en-US" sz="1100" dirty="0">
                <a:solidFill>
                  <a:schemeClr val="dk1"/>
                </a:solidFill>
              </a:rPr>
              <a:t>2) ECA - The Ariane 5 ECA (</a:t>
            </a:r>
            <a:r>
              <a:rPr lang="en-US" sz="1100" i="1" dirty="0">
                <a:solidFill>
                  <a:schemeClr val="dk1"/>
                </a:solidFill>
              </a:rPr>
              <a:t>Evolution Cryotechnique type A</a:t>
            </a:r>
            <a:r>
              <a:rPr lang="en-US" sz="1100" dirty="0">
                <a:solidFill>
                  <a:schemeClr val="dk1"/>
                </a:solidFill>
              </a:rPr>
              <a:t>), first successfully flown in 2005, uses an improved Vulcain 2 first-stage engine with a longer, more efficient nozzle with a more efficient flow cycle and denser propellant ratio. The Ariane 5 ECA has a GTO launch capacity of 9,100 kg (20,100 lb.) for dual payloads or 9,600 kg (21,200 lb.) for a single payload. ES - </a:t>
            </a:r>
            <a:r>
              <a:rPr lang="en-US" sz="1100" dirty="0" smtClean="0">
                <a:solidFill>
                  <a:schemeClr val="dk1"/>
                </a:solidFill>
              </a:rPr>
              <a:t>the </a:t>
            </a:r>
            <a:r>
              <a:rPr lang="en-US" sz="1100" dirty="0">
                <a:solidFill>
                  <a:schemeClr val="dk1"/>
                </a:solidFill>
              </a:rPr>
              <a:t>Ariane 5 ES (</a:t>
            </a:r>
            <a:r>
              <a:rPr lang="en-US" sz="1100" i="1" dirty="0">
                <a:solidFill>
                  <a:schemeClr val="dk1"/>
                </a:solidFill>
              </a:rPr>
              <a:t>Evolution Storable</a:t>
            </a:r>
            <a:r>
              <a:rPr lang="en-US" sz="1100" dirty="0">
                <a:solidFill>
                  <a:schemeClr val="dk1"/>
                </a:solidFill>
              </a:rPr>
              <a:t>) has an estimated LEO launch capacity of 21,000 kg (46,000 lb.). Ariane versions A5 G, A5 G+, and A5 GS are retired from service.</a:t>
            </a:r>
          </a:p>
          <a:p>
            <a:pPr algn="just">
              <a:defRPr/>
            </a:pPr>
            <a:r>
              <a:rPr lang="en-US" sz="1100" dirty="0">
                <a:solidFill>
                  <a:schemeClr val="dk1"/>
                </a:solidFill>
              </a:rPr>
              <a:t>3) </a:t>
            </a:r>
            <a:r>
              <a:rPr lang="en-US" sz="1100" dirty="0" smtClean="0">
                <a:solidFill>
                  <a:schemeClr val="dk1"/>
                </a:solidFill>
              </a:rPr>
              <a:t>L2 - Lagrange point 2 named after Joseph Lagrange, an 18</a:t>
            </a:r>
            <a:r>
              <a:rPr lang="en-US" sz="1100" baseline="30000" dirty="0" smtClean="0">
                <a:solidFill>
                  <a:schemeClr val="dk1"/>
                </a:solidFill>
              </a:rPr>
              <a:t>th</a:t>
            </a:r>
            <a:r>
              <a:rPr lang="en-US" sz="1100" dirty="0" smtClean="0">
                <a:solidFill>
                  <a:schemeClr val="dk1"/>
                </a:solidFill>
              </a:rPr>
              <a:t> century mathematician, who found the solution to the “three-body problem”. In </a:t>
            </a:r>
            <a:r>
              <a:rPr lang="en-US" sz="1100" dirty="0">
                <a:solidFill>
                  <a:schemeClr val="dk1"/>
                </a:solidFill>
              </a:rPr>
              <a:t>astrodynamics, the characteristic energy (C</a:t>
            </a:r>
            <a:r>
              <a:rPr lang="en-US" sz="1100" baseline="-25000" dirty="0">
                <a:solidFill>
                  <a:schemeClr val="dk1"/>
                </a:solidFill>
              </a:rPr>
              <a:t>3</a:t>
            </a:r>
            <a:r>
              <a:rPr lang="en-US" sz="1100" dirty="0">
                <a:solidFill>
                  <a:schemeClr val="dk1"/>
                </a:solidFill>
              </a:rPr>
              <a:t>) is a measure of the excess specific energy over that required to just barely escape from a massive body. The units are length</a:t>
            </a:r>
            <a:r>
              <a:rPr lang="en-US" sz="1100" baseline="30000" dirty="0">
                <a:solidFill>
                  <a:schemeClr val="dk1"/>
                </a:solidFill>
              </a:rPr>
              <a:t>2</a:t>
            </a:r>
            <a:r>
              <a:rPr lang="en-US" sz="1100" dirty="0">
                <a:solidFill>
                  <a:schemeClr val="dk1"/>
                </a:solidFill>
              </a:rPr>
              <a:t>/time</a:t>
            </a:r>
            <a:r>
              <a:rPr lang="en-US" sz="1100" baseline="30000" dirty="0">
                <a:solidFill>
                  <a:schemeClr val="dk1"/>
                </a:solidFill>
              </a:rPr>
              <a:t>2</a:t>
            </a:r>
            <a:r>
              <a:rPr lang="en-US" sz="1100" dirty="0">
                <a:solidFill>
                  <a:schemeClr val="dk1"/>
                </a:solidFill>
              </a:rPr>
              <a:t>, i.e., energy per mass. In this case an initial C</a:t>
            </a:r>
            <a:r>
              <a:rPr lang="en-US" sz="1100" baseline="-25000" dirty="0">
                <a:solidFill>
                  <a:schemeClr val="dk1"/>
                </a:solidFill>
              </a:rPr>
              <a:t>3</a:t>
            </a:r>
            <a:r>
              <a:rPr lang="en-US" sz="1100" dirty="0">
                <a:solidFill>
                  <a:schemeClr val="dk1"/>
                </a:solidFill>
              </a:rPr>
              <a:t> estimate of -0.5 km</a:t>
            </a:r>
            <a:r>
              <a:rPr lang="en-US" sz="1100" baseline="30000" dirty="0">
                <a:solidFill>
                  <a:schemeClr val="dk1"/>
                </a:solidFill>
              </a:rPr>
              <a:t>2</a:t>
            </a:r>
            <a:r>
              <a:rPr lang="en-US" sz="1100" dirty="0">
                <a:solidFill>
                  <a:schemeClr val="dk1"/>
                </a:solidFill>
              </a:rPr>
              <a:t>/sec</a:t>
            </a:r>
            <a:r>
              <a:rPr lang="en-US" sz="1100" baseline="30000" dirty="0">
                <a:solidFill>
                  <a:schemeClr val="dk1"/>
                </a:solidFill>
              </a:rPr>
              <a:t>2</a:t>
            </a:r>
            <a:r>
              <a:rPr lang="en-US" sz="1100" dirty="0">
                <a:solidFill>
                  <a:schemeClr val="dk1"/>
                </a:solidFill>
              </a:rPr>
              <a:t>  to L2 was assumed.</a:t>
            </a:r>
            <a:endParaRPr lang="en-US" sz="1100" dirty="0"/>
          </a:p>
          <a:p>
            <a:pPr algn="just"/>
            <a:r>
              <a:rPr lang="en-US" sz="1100" dirty="0"/>
              <a:t>4) Assumes the Drone recovery option for the Falcon 9 FT 1st Stage and launch from SLC-41 at CCAFS.</a:t>
            </a:r>
          </a:p>
        </p:txBody>
      </p:sp>
    </p:spTree>
    <p:extLst>
      <p:ext uri="{BB962C8B-B14F-4D97-AF65-F5344CB8AC3E}">
        <p14:creationId xmlns:p14="http://schemas.microsoft.com/office/powerpoint/2010/main" val="1417970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Concept 1 Design Status/Issues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63" y="1210797"/>
            <a:ext cx="8368494" cy="5120556"/>
          </a:xfrm>
        </p:spPr>
        <p:txBody>
          <a:bodyPr/>
          <a:lstStyle/>
          <a:p>
            <a:r>
              <a:rPr lang="en-US" sz="2000" dirty="0" smtClean="0"/>
              <a:t>Concept 1 mass is </a:t>
            </a:r>
            <a:r>
              <a:rPr lang="en-US" sz="2000" dirty="0" smtClean="0"/>
              <a:t>~</a:t>
            </a:r>
            <a:r>
              <a:rPr lang="en-US" sz="2000" dirty="0"/>
              <a:t>2</a:t>
            </a:r>
            <a:r>
              <a:rPr lang="en-US" sz="2000" dirty="0" smtClean="0"/>
              <a:t>,000 kg over the launch vehicle (Vulcan Aces 5m fairing) lift capability </a:t>
            </a:r>
          </a:p>
          <a:p>
            <a:pPr lvl="1"/>
            <a:r>
              <a:rPr lang="en-US" sz="1800" dirty="0" smtClean="0"/>
              <a:t>Mass for 5 instruments is 2643 kg</a:t>
            </a:r>
          </a:p>
          <a:p>
            <a:pPr lvl="2"/>
            <a:r>
              <a:rPr lang="en-US" sz="1400" dirty="0"/>
              <a:t>Far-IR Imager/</a:t>
            </a:r>
            <a:r>
              <a:rPr lang="en-US" sz="1400" dirty="0" err="1"/>
              <a:t>Polarimeter</a:t>
            </a:r>
            <a:r>
              <a:rPr lang="en-US" sz="1400" dirty="0"/>
              <a:t> (FIP</a:t>
            </a:r>
            <a:r>
              <a:rPr lang="en-US" sz="1400" dirty="0" smtClean="0"/>
              <a:t>):  781 kg</a:t>
            </a:r>
            <a:endParaRPr lang="en-US" sz="1400" dirty="0"/>
          </a:p>
          <a:p>
            <a:pPr lvl="2"/>
            <a:r>
              <a:rPr lang="en-US" sz="1400" dirty="0"/>
              <a:t>High Resolution Spectrometer (HRS</a:t>
            </a:r>
            <a:r>
              <a:rPr lang="en-US" sz="1400" dirty="0" smtClean="0"/>
              <a:t>):  935 kg</a:t>
            </a:r>
            <a:endParaRPr lang="en-US" sz="1400" dirty="0"/>
          </a:p>
          <a:p>
            <a:pPr lvl="2"/>
            <a:r>
              <a:rPr lang="en-US" sz="1400" dirty="0"/>
              <a:t>Medium Resolution Survey Spectrometer (MRSS</a:t>
            </a:r>
            <a:r>
              <a:rPr lang="en-US" sz="1400" dirty="0" smtClean="0"/>
              <a:t>): 435 kg </a:t>
            </a:r>
            <a:endParaRPr lang="en-US" sz="1400" dirty="0"/>
          </a:p>
          <a:p>
            <a:pPr lvl="2"/>
            <a:r>
              <a:rPr lang="en-US" sz="1400" dirty="0"/>
              <a:t>Heterodyne Instrument (HI</a:t>
            </a:r>
            <a:r>
              <a:rPr lang="en-US" sz="1400" dirty="0" smtClean="0"/>
              <a:t>):  383 kg</a:t>
            </a:r>
            <a:endParaRPr lang="en-US" sz="1400" dirty="0"/>
          </a:p>
          <a:p>
            <a:pPr lvl="2"/>
            <a:r>
              <a:rPr lang="en-US" sz="1400" dirty="0"/>
              <a:t>Mid-IR Spectrometer/Imager/Coronagraph (MISC</a:t>
            </a:r>
            <a:r>
              <a:rPr lang="en-US" sz="1400" dirty="0" smtClean="0"/>
              <a:t>):  108 kg</a:t>
            </a:r>
          </a:p>
          <a:p>
            <a:r>
              <a:rPr lang="en-US" sz="2000" dirty="0" smtClean="0"/>
              <a:t>Optical ray traces for instruments are still in progress and some are near completion </a:t>
            </a:r>
          </a:p>
          <a:p>
            <a:pPr lvl="1"/>
            <a:r>
              <a:rPr lang="en-US" sz="1800" dirty="0" smtClean="0"/>
              <a:t>Elimination of any of these instruments will result in rework of ray traces and packaging for remaining instruments</a:t>
            </a:r>
          </a:p>
          <a:p>
            <a:r>
              <a:rPr lang="en-US" sz="2000" dirty="0"/>
              <a:t>Fairing volume is extremely tight and uncertain, overall packaging is </a:t>
            </a:r>
            <a:r>
              <a:rPr lang="en-US" sz="2000" dirty="0" smtClean="0"/>
              <a:t>uncertain and deployment is still TBD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Current Concept 1 is too heavy to be launched on a 5m fairing</a:t>
            </a:r>
          </a:p>
          <a:p>
            <a:pPr lvl="1"/>
            <a:r>
              <a:rPr lang="en-US" sz="2000" b="1" i="1" dirty="0" smtClean="0">
                <a:solidFill>
                  <a:srgbClr val="FF0000"/>
                </a:solidFill>
              </a:rPr>
              <a:t>Volume is tight and uncertain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65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628" y="439596"/>
            <a:ext cx="6323312" cy="8059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Solution:  Larger Launch </a:t>
            </a:r>
            <a:r>
              <a:rPr lang="en-US" sz="3200" smtClean="0"/>
              <a:t>Vehicle (LV)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02827" y="1361263"/>
            <a:ext cx="7511970" cy="5155283"/>
          </a:xfrm>
        </p:spPr>
        <p:txBody>
          <a:bodyPr/>
          <a:lstStyle/>
          <a:p>
            <a:r>
              <a:rPr lang="en-US" sz="2400" dirty="0" smtClean="0"/>
              <a:t>NASA Space Launch System (SLS) has larger mass and volume capabilities to accommodate current OST Concept 1</a:t>
            </a:r>
          </a:p>
          <a:p>
            <a:pPr lvl="1"/>
            <a:r>
              <a:rPr lang="en-US" sz="2000" b="1" dirty="0"/>
              <a:t>Fairing </a:t>
            </a:r>
            <a:r>
              <a:rPr lang="en-US" sz="2000" b="1" dirty="0" smtClean="0"/>
              <a:t>Sizes: </a:t>
            </a:r>
            <a:r>
              <a:rPr lang="en-US" sz="2000" dirty="0" smtClean="0"/>
              <a:t> </a:t>
            </a:r>
            <a:r>
              <a:rPr lang="en-US" sz="2000" dirty="0"/>
              <a:t>8.4 x 19 m, 10 m x 31 </a:t>
            </a:r>
            <a:r>
              <a:rPr lang="en-US" sz="2000" dirty="0" smtClean="0"/>
              <a:t>m</a:t>
            </a:r>
          </a:p>
          <a:p>
            <a:r>
              <a:rPr lang="en-US" sz="2400" dirty="0" smtClean="0"/>
              <a:t>SLS will be available in 2030’s when OST will be ready to launch</a:t>
            </a:r>
          </a:p>
          <a:p>
            <a:pPr lvl="1"/>
            <a:r>
              <a:rPr lang="en-US" sz="2000" dirty="0"/>
              <a:t>B</a:t>
            </a:r>
            <a:r>
              <a:rPr lang="en-US" sz="2000" dirty="0" smtClean="0"/>
              <a:t>oth LUVOIR and </a:t>
            </a:r>
            <a:r>
              <a:rPr lang="en-US" sz="2000" dirty="0" err="1" smtClean="0"/>
              <a:t>HabEx</a:t>
            </a:r>
            <a:r>
              <a:rPr lang="en-US" sz="2000" dirty="0" smtClean="0"/>
              <a:t> mission concepts include SLS</a:t>
            </a:r>
          </a:p>
          <a:p>
            <a:r>
              <a:rPr lang="en-US" sz="2400" dirty="0" smtClean="0"/>
              <a:t>SLS is a development program and it is yet to have a first launch</a:t>
            </a:r>
          </a:p>
          <a:p>
            <a:pPr lvl="1"/>
            <a:r>
              <a:rPr lang="en-US" sz="2000" dirty="0" smtClean="0"/>
              <a:t>Higher risk item in mission development</a:t>
            </a:r>
          </a:p>
          <a:p>
            <a:r>
              <a:rPr lang="en-US" sz="2400" dirty="0"/>
              <a:t>Larger LV cost will be higher, however</a:t>
            </a:r>
            <a:r>
              <a:rPr lang="en-US" sz="2400" dirty="0"/>
              <a:t> l</a:t>
            </a:r>
            <a:r>
              <a:rPr lang="en-US" sz="2400" dirty="0"/>
              <a:t>arger volume may allow flight system design to be less complex, resulting in lower mission cost overall </a:t>
            </a:r>
            <a:endParaRPr lang="en-US" sz="24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7402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Study Office Plan and Request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114" y="1446832"/>
            <a:ext cx="7535119" cy="4919243"/>
          </a:xfrm>
        </p:spPr>
        <p:txBody>
          <a:bodyPr/>
          <a:lstStyle/>
          <a:p>
            <a:r>
              <a:rPr lang="en-US" sz="2400" dirty="0"/>
              <a:t>Plan to work with instrument teams to scale down instrument volume, mass and power to fit into a 5 meter </a:t>
            </a:r>
            <a:r>
              <a:rPr lang="en-US" sz="2400" dirty="0" smtClean="0"/>
              <a:t>fairing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n </a:t>
            </a:r>
            <a:r>
              <a:rPr lang="en-US" sz="2400" dirty="0"/>
              <a:t>the event that the </a:t>
            </a:r>
            <a:r>
              <a:rPr lang="en-US" sz="2400" dirty="0" smtClean="0"/>
              <a:t>scaled down instruments results in exceeding 5m </a:t>
            </a:r>
            <a:r>
              <a:rPr lang="en-US" sz="2400" dirty="0"/>
              <a:t>fairing </a:t>
            </a:r>
            <a:r>
              <a:rPr lang="en-US" sz="2400" dirty="0" smtClean="0"/>
              <a:t>capabilities, we need design flexibility to assume a larger LV</a:t>
            </a:r>
          </a:p>
          <a:p>
            <a:pPr lvl="1"/>
            <a:r>
              <a:rPr lang="en-US" sz="2000" dirty="0" smtClean="0"/>
              <a:t>In order to complete Concept 1 design by 9/30/17, we need design flexibility </a:t>
            </a:r>
          </a:p>
          <a:p>
            <a:pPr lvl="1"/>
            <a:endParaRPr lang="en-US" sz="3200" dirty="0" smtClean="0"/>
          </a:p>
          <a:p>
            <a:pPr defTabSz="914400">
              <a:spcBef>
                <a:spcPts val="0"/>
              </a:spcBef>
            </a:pPr>
            <a:r>
              <a:rPr lang="en-US" sz="2800" b="1" i="1" dirty="0" smtClean="0"/>
              <a:t>Study Office requests STDT permission to go to a larger launch vehicle, </a:t>
            </a:r>
            <a:r>
              <a:rPr lang="en-US" sz="2800" b="1" i="1" u="sng" dirty="0" smtClean="0"/>
              <a:t>if necessary</a:t>
            </a:r>
          </a:p>
          <a:p>
            <a:pPr lvl="1" defTabSz="914400">
              <a:spcBef>
                <a:spcPts val="0"/>
              </a:spcBef>
            </a:pPr>
            <a:r>
              <a:rPr lang="en-US" sz="2400" b="1" i="1" dirty="0" smtClean="0"/>
              <a:t>Need a decision by 6/15/2017, </a:t>
            </a:r>
            <a:r>
              <a:rPr lang="en-US" sz="2400" b="1" i="1" dirty="0" smtClean="0"/>
              <a:t>5pm</a:t>
            </a:r>
            <a:endParaRPr lang="en-US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385400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9824" y="578734"/>
            <a:ext cx="5764192" cy="486137"/>
          </a:xfrm>
        </p:spPr>
        <p:txBody>
          <a:bodyPr>
            <a:noAutofit/>
          </a:bodyPr>
          <a:lstStyle/>
          <a:p>
            <a:r>
              <a:rPr lang="en-US" sz="3600" smtClean="0"/>
              <a:t>Study Schedule</a:t>
            </a:r>
            <a:endParaRPr lang="en-US" sz="36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03" y="1174648"/>
            <a:ext cx="8607973" cy="528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07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dirty="0" smtClean="0"/>
              <a:t>Back -Up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41103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949" y="532435"/>
            <a:ext cx="6041985" cy="61345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OST Concept </a:t>
            </a:r>
            <a:r>
              <a:rPr lang="en-US" sz="2800" smtClean="0"/>
              <a:t>1 Design Parameters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0066" y="1357132"/>
            <a:ext cx="6551271" cy="4939496"/>
          </a:xfrm>
        </p:spPr>
        <p:txBody>
          <a:bodyPr/>
          <a:lstStyle/>
          <a:p>
            <a:r>
              <a:rPr lang="en-US" sz="2000" dirty="0" smtClean="0"/>
              <a:t>9 meter diameter primary mirror</a:t>
            </a:r>
          </a:p>
          <a:p>
            <a:pPr lvl="1"/>
            <a:r>
              <a:rPr lang="en-US" sz="1600" dirty="0" smtClean="0"/>
              <a:t>Segmented, Off-Axis Telescope</a:t>
            </a:r>
          </a:p>
          <a:p>
            <a:r>
              <a:rPr lang="en-US" sz="2000" dirty="0" smtClean="0"/>
              <a:t>5 science instruments</a:t>
            </a:r>
          </a:p>
          <a:p>
            <a:pPr lvl="1"/>
            <a:r>
              <a:rPr lang="en-US" sz="1800" dirty="0" smtClean="0"/>
              <a:t>Far-IR Imager/</a:t>
            </a:r>
            <a:r>
              <a:rPr lang="en-US" sz="1800" dirty="0" err="1" smtClean="0"/>
              <a:t>Polarimeter</a:t>
            </a:r>
            <a:r>
              <a:rPr lang="en-US" sz="1800" dirty="0" smtClean="0"/>
              <a:t> (FIP)</a:t>
            </a:r>
          </a:p>
          <a:p>
            <a:pPr lvl="1"/>
            <a:r>
              <a:rPr lang="en-US" sz="1800" dirty="0" smtClean="0"/>
              <a:t>High Resolution Spectrometer (HRS)</a:t>
            </a:r>
          </a:p>
          <a:p>
            <a:pPr lvl="1"/>
            <a:r>
              <a:rPr lang="en-US" sz="1800" dirty="0" smtClean="0"/>
              <a:t>Medium Resolution Survey Spectrometer (MRSS)</a:t>
            </a:r>
          </a:p>
          <a:p>
            <a:pPr lvl="1"/>
            <a:r>
              <a:rPr lang="en-US" sz="1800" dirty="0" smtClean="0"/>
              <a:t>Heterodyne Instrument (HI)</a:t>
            </a:r>
          </a:p>
          <a:p>
            <a:pPr lvl="1"/>
            <a:r>
              <a:rPr lang="en-US" sz="1800" dirty="0" smtClean="0"/>
              <a:t>Mid-IR Spectrometer/Imager/Coronagraph (MISC)</a:t>
            </a:r>
          </a:p>
          <a:p>
            <a:r>
              <a:rPr lang="en-US" sz="2000" dirty="0" smtClean="0"/>
              <a:t>Instrument Accommodation Module (IAM)</a:t>
            </a:r>
          </a:p>
          <a:p>
            <a:r>
              <a:rPr lang="en-US" sz="2000" dirty="0" smtClean="0"/>
              <a:t>8 </a:t>
            </a:r>
            <a:r>
              <a:rPr lang="en-US" sz="2000" dirty="0" err="1" smtClean="0"/>
              <a:t>cryo</a:t>
            </a:r>
            <a:r>
              <a:rPr lang="en-US" sz="2000" dirty="0" smtClean="0"/>
              <a:t>-coolers to cool and maintain Telescope and IAM at 4 Kelvin</a:t>
            </a:r>
          </a:p>
          <a:p>
            <a:r>
              <a:rPr lang="en-US" sz="2000" dirty="0" smtClean="0"/>
              <a:t>Launch on a 5 meter fairing launch vehicle </a:t>
            </a:r>
          </a:p>
          <a:p>
            <a:pPr lvl="1"/>
            <a:r>
              <a:rPr lang="en-US" sz="1800" dirty="0" smtClean="0"/>
              <a:t>Vulcan Aces assumed</a:t>
            </a:r>
          </a:p>
          <a:p>
            <a:r>
              <a:rPr lang="en-US" sz="2000" dirty="0" smtClean="0"/>
              <a:t>Mission Operations Orbit is Sun Earth L2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6014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1080" y="516562"/>
            <a:ext cx="5068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5m Fairing </a:t>
            </a:r>
            <a:r>
              <a:rPr lang="en-US" sz="2800" dirty="0"/>
              <a:t>D</a:t>
            </a:r>
            <a:r>
              <a:rPr lang="en-US" sz="2800" dirty="0" smtClean="0"/>
              <a:t>esign </a:t>
            </a:r>
            <a:r>
              <a:rPr lang="en-US" sz="2800" dirty="0"/>
              <a:t>C</a:t>
            </a:r>
            <a:r>
              <a:rPr lang="en-US" sz="2800" dirty="0" smtClean="0"/>
              <a:t>hallenges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9930" y="1184365"/>
            <a:ext cx="799446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Mass exceeds allowable.</a:t>
            </a:r>
          </a:p>
          <a:p>
            <a:pPr marL="342900" indent="-342900">
              <a:buAutoNum type="arabicPeriod"/>
            </a:pPr>
            <a:r>
              <a:rPr lang="en-US" dirty="0" smtClean="0"/>
              <a:t>Stowing and deploying Sunshade and Baffle:  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Might be enough space to do it in current configuration – TBD. Stowed stack-up only allows for .75m in height for stowing Sunshade.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Engineer, with in-depth knowledge of JWST Sunshade design, is just starting to look at it.  </a:t>
            </a:r>
          </a:p>
          <a:p>
            <a:pPr marL="742950" lvl="1" indent="-28575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Cable harnesses and </a:t>
            </a:r>
            <a:r>
              <a:rPr lang="en-US" dirty="0" err="1" smtClean="0">
                <a:solidFill>
                  <a:srgbClr val="FF0000"/>
                </a:solidFill>
              </a:rPr>
              <a:t>cryo</a:t>
            </a:r>
            <a:r>
              <a:rPr lang="en-US" dirty="0" smtClean="0">
                <a:solidFill>
                  <a:srgbClr val="FF0000"/>
                </a:solidFill>
              </a:rPr>
              <a:t> lines (volume TBD) need to stow in same area as Sun Shade.   </a:t>
            </a:r>
            <a:r>
              <a:rPr lang="en-US" dirty="0" smtClean="0"/>
              <a:t>May not be enough room for it all.  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How to deploy the cable harnesses and </a:t>
            </a:r>
            <a:r>
              <a:rPr lang="en-US" dirty="0" err="1" smtClean="0"/>
              <a:t>cryo</a:t>
            </a:r>
            <a:r>
              <a:rPr lang="en-US" dirty="0" smtClean="0"/>
              <a:t> lines AND the Sunshade when they all stow in same location may be unworkable.  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May not be enough room in bus to store everything.  Many deployment booms are needed for Sunshade.   Large prop tank takes up a lot of room, as well. Layout of Bus is TBD.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Currently HRS instrument interferes with lower corner of stowed Primary Mirror 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Packaging of HRS might not allow for removal of interference – TBD.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Removing one hex segment of PM required if HRS interference remains.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CG if stowed assembly will be rather high.  High CG and high mass may preclude using this launch vehicle.   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2553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99" y="1214000"/>
            <a:ext cx="5343525" cy="5553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56079" y="1526516"/>
            <a:ext cx="20726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Layout shown is a bit obsolete, but the .75m space is accurate, given current launch vehicle fairing limitation.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430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6835</TotalTime>
  <Words>837</Words>
  <Application>Microsoft Macintosh PowerPoint</Application>
  <PresentationFormat>On-screen Show (4:3)</PresentationFormat>
  <Paragraphs>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Apple Chancery</vt:lpstr>
      <vt:lpstr>Calibri</vt:lpstr>
      <vt:lpstr>Arial</vt:lpstr>
      <vt:lpstr>Office Theme</vt:lpstr>
      <vt:lpstr>Origins Space Telescope (OST) Mission Concept 1 Open Issues </vt:lpstr>
      <vt:lpstr>Concept 1 Design Status/Issues</vt:lpstr>
      <vt:lpstr>Solution:  Larger Launch Vehicle (LV)</vt:lpstr>
      <vt:lpstr>Study Office Plan and Request</vt:lpstr>
      <vt:lpstr>Study Schedule</vt:lpstr>
      <vt:lpstr>PowerPoint Presentation</vt:lpstr>
      <vt:lpstr>OST Concept 1 Design Parameters</vt:lpstr>
      <vt:lpstr>PowerPoint Presentation</vt:lpstr>
      <vt:lpstr>PowerPoint Presentation</vt:lpstr>
      <vt:lpstr>PowerPoint Presentation</vt:lpstr>
      <vt:lpstr>Concept 1 Mass Estimates preliminary and immature</vt:lpstr>
      <vt:lpstr>Potential Launch Vehicles </vt:lpstr>
    </vt:vector>
  </TitlesOfParts>
  <Company>hst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Carter</dc:creator>
  <cp:lastModifiedBy>Microsoft Office User</cp:lastModifiedBy>
  <cp:revision>83</cp:revision>
  <dcterms:created xsi:type="dcterms:W3CDTF">2016-02-10T21:06:45Z</dcterms:created>
  <dcterms:modified xsi:type="dcterms:W3CDTF">2017-06-14T11:12:39Z</dcterms:modified>
</cp:coreProperties>
</file>