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10"/>
  </p:normalViewPr>
  <p:slideViewPr>
    <p:cSldViewPr snapToGrid="0" snapToObjects="1">
      <p:cViewPr varScale="1">
        <p:scale>
          <a:sx n="90" d="100"/>
          <a:sy n="90" d="100"/>
        </p:scale>
        <p:origin x="12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E065D-C485-5A46-87BC-D68630F5169C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4A826-3D07-594D-BC87-EB1A6113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1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4A826-3D07-594D-BC87-EB1A6113D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866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111" y="439596"/>
            <a:ext cx="6948829" cy="805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66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0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971756" y="276226"/>
            <a:ext cx="7304645" cy="83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856473-076F-E64A-924D-CD395C40B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572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0C3294-5CF8-9244-B3A8-6FEA2CEAD3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8" descr="meatball best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8047941" y="276225"/>
            <a:ext cx="810957" cy="631403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 userDrawn="1"/>
        </p:nvCxnSpPr>
        <p:spPr>
          <a:xfrm>
            <a:off x="971756" y="1108184"/>
            <a:ext cx="7304645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9208" y="367975"/>
            <a:ext cx="1549354" cy="40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9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7184"/>
            <a:ext cx="7772400" cy="2703404"/>
          </a:xfrm>
        </p:spPr>
        <p:txBody>
          <a:bodyPr>
            <a:noAutofit/>
          </a:bodyPr>
          <a:lstStyle/>
          <a:p>
            <a:r>
              <a:rPr lang="en-US" sz="3600" dirty="0" smtClean="0"/>
              <a:t>Potential </a:t>
            </a:r>
            <a:r>
              <a:rPr lang="en-US" sz="3600" dirty="0" smtClean="0"/>
              <a:t>Concept </a:t>
            </a:r>
            <a:r>
              <a:rPr lang="en-US" sz="3600" dirty="0" smtClean="0"/>
              <a:t>2 Options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Dave Leisawitz</a:t>
            </a:r>
            <a:br>
              <a:rPr lang="en-US" sz="2400" dirty="0" smtClean="0"/>
            </a:br>
            <a:r>
              <a:rPr lang="en-US" sz="2400" dirty="0" smtClean="0"/>
              <a:t>NASA GSFC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421" y="4006516"/>
            <a:ext cx="7099979" cy="2349834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971756" y="276226"/>
            <a:ext cx="7304645" cy="83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0C3294-5CF8-9244-B3A8-6FEA2CEAD35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71756" y="1108184"/>
            <a:ext cx="7304645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02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111" y="325292"/>
            <a:ext cx="6948829" cy="805925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Maximize science capability within boundary </a:t>
            </a:r>
            <a:r>
              <a:rPr lang="en-US" dirty="0" smtClean="0"/>
              <a:t>conditions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what are the boundary conditions?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9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51" y="325296"/>
            <a:ext cx="6948829" cy="805925"/>
          </a:xfrm>
        </p:spPr>
        <p:txBody>
          <a:bodyPr/>
          <a:lstStyle/>
          <a:p>
            <a:r>
              <a:rPr lang="en-US" dirty="0" smtClean="0"/>
              <a:t>Options (for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Change science scope and requirements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Change aperture size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Bigger? (very expensive, surely a large LV), or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Smaller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Spherical primary mirror, if it significantly reduces cost or risk?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Fewer instruments?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F</a:t>
            </a:r>
            <a:r>
              <a:rPr lang="en-US" sz="2800" dirty="0" smtClean="0"/>
              <a:t>ewer instrument operational modes?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Telescope temperature a bit warmer?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Quickly lose sub-mm sensitivity if much warmer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Cost target?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111" y="325292"/>
            <a:ext cx="6948829" cy="805925"/>
          </a:xfrm>
        </p:spPr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66" y="1345530"/>
            <a:ext cx="8229600" cy="4525963"/>
          </a:xfrm>
        </p:spPr>
        <p:txBody>
          <a:bodyPr/>
          <a:lstStyle/>
          <a:p>
            <a:r>
              <a:rPr lang="en-US" sz="2800" dirty="0" smtClean="0"/>
              <a:t>Lessons from Concept 1 will be brought to bear when we study Concept 2</a:t>
            </a:r>
          </a:p>
          <a:p>
            <a:r>
              <a:rPr lang="en-US" sz="2800" dirty="0" smtClean="0"/>
              <a:t>Concept 1 cost is high relative to NASA funding wedge for the next large mission</a:t>
            </a:r>
          </a:p>
          <a:p>
            <a:r>
              <a:rPr lang="en-US" sz="2800" dirty="0" smtClean="0"/>
              <a:t>SPICA M5 mission concept is a “third” point in solution space – we know something about science capability and science per $ for a 2.5 m cryogenic far-IR telescope</a:t>
            </a:r>
            <a:endParaRPr lang="en-US" dirty="0" smtClean="0"/>
          </a:p>
          <a:p>
            <a:pPr marL="0" indent="0">
              <a:spcBef>
                <a:spcPts val="200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agenda </a:t>
            </a:r>
            <a:r>
              <a:rPr lang="en-US" dirty="0" smtClean="0"/>
              <a:t>allocates time for </a:t>
            </a:r>
            <a:r>
              <a:rPr lang="en-US" dirty="0"/>
              <a:t>discussion of options, and process for deciding on the BCs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Leisawitz - STDT f2f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ST chart template 20161027[1] (Read-Only)" id="{49FF4482-5160-EC47-9325-CACC51E6B0AB}" vid="{B0AD8707-6F22-3D46-AF5A-617ABD6A12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OST chart template 20161027[1]</Template>
  <TotalTime>159</TotalTime>
  <Words>200</Words>
  <Application>Microsoft Macintosh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Potential Concept 2 Options  Dave Leisawitz NASA GSFC</vt:lpstr>
      <vt:lpstr>Objective</vt:lpstr>
      <vt:lpstr>Options (for discussion)</vt:lpstr>
      <vt:lpstr>Keep in mind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L1 Requirements for  OST Concept 1  Dave Leisawitz NASA GSFC</dc:title>
  <dc:creator>Dave Leisawitz</dc:creator>
  <cp:lastModifiedBy>Dave Leisawitz</cp:lastModifiedBy>
  <cp:revision>55</cp:revision>
  <dcterms:created xsi:type="dcterms:W3CDTF">2017-06-12T02:25:09Z</dcterms:created>
  <dcterms:modified xsi:type="dcterms:W3CDTF">2017-06-14T19:42:50Z</dcterms:modified>
</cp:coreProperties>
</file>